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slides/slide29.xml" ContentType="application/vnd.openxmlformats-officedocument.presentationml.slide+xml"/>
  <Override PartName="/ppt/slides/slide6b.xml" ContentType="application/vnd.openxmlformats-officedocument.presentationml.slide+xml"/>
  <Override PartName="/ppt/slides/slide36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xl/drawings/charts/chart2.xml" ContentType="application/vnd.openxmlformats-officedocument.drawingml.char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s/slide6d.xml" ContentType="application/vnd.openxmlformats-officedocument.presentationml.slide+xml"/>
  <Override PartName="/ppt/slides/slide5d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7a.xml" ContentType="application/vnd.openxmlformats-officedocument.presentationml.slide+xml"/>
  <Override PartName="/ppt/slides/slide12.xml" ContentType="application/vnd.openxmlformats-officedocument.presentationml.slide+xml"/>
  <Override PartName="/ppt/slides/slide5f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f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6c.xml" ContentType="application/vnd.openxmlformats-officedocument.presentationml.slide+xml"/>
  <Override PartName="/xl/drawings/charts/chart.xml" ContentType="application/vnd.openxmlformats-officedocument.drawingml.char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85.xml" ContentType="application/vnd.openxmlformats-officedocument.presentationml.slide+xml"/>
  <Override PartName="/ppt/slides/slide17.xml" ContentType="application/vnd.openxmlformats-officedocument.presentationml.slide+xml"/>
  <Override PartName="/ppt/slides/slide5a.xml" ContentType="application/vnd.openxmlformats-officedocument.presentationml.slide+xml"/>
  <Override PartName="/ppt/slides/slide37.xml" ContentType="application/vnd.openxmlformats-officedocument.presentationml.slide+xml"/>
  <Override PartName="/ppt/slides/slide64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6e.xml" ContentType="application/vnd.openxmlformats-officedocument.presentationml.slide+xml"/>
  <Override PartName="/ppt/slides/slide5e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6f.xml" ContentType="application/vnd.openxmlformats-officedocument.presentationml.slide+xml"/>
  <Override PartName="/ppt/slides/slide6a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7b.xml" ContentType="application/vnd.openxmlformats-officedocument.presentationml.slide+xml"/>
  <Override PartName="/ppt/slides/slide5c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7c.xml" ContentType="application/vnd.openxmlformats-officedocument.presentationml.slide+xml"/>
  <Override PartName="/docProps/core.xml" ContentType="application/vnd.openxmlformats-package.core-properties+xml"/>
  <Override PartName="/ppt/slides/slide7e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5b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6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xl/drawings/charts/chart.xml><?xml version="1.0" encoding="utf-8"?>
<c:chartSpace xmlns:mc="http://schemas.openxmlformats.org/markup-compatibility/2006" xmlns:c14="http://schemas.microsoft.com/office/drawing/2007/8/2/chart"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sz="2200" baseline="0">
                <a:latin typeface="Calibri"/>
              </a:rPr>
              <a:t>Nombre d'actions par type</a:t>
            </a:r>
          </a:p>
        </c:rich>
      </c:tx>
      <c:layout/>
      <c:overlay val="1"/>
      <c:spPr>
        <a:noFill/>
        <a:ln>
          <a:noFill/>
        </a:ln>
        <a:effectLst/>
      </c:spPr>
    </c:title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Type action</c:v>
                </c:pt>
              </c:strCache>
            </c:strRef>
          </c:tx>
          <c:invertIfNegative val="0"/>
          <c:cat>
            <c:strRef>
              <c:f>Sheet1!$B$1:$F$1</c:f>
              <c:strCache>
                <c:ptCount val="5"/>
                <c:pt idx="0">
                  <c:v>Action corrective</c:v>
                </c:pt>
                <c:pt idx="1">
                  <c:v>Action face aux risques</c:v>
                </c:pt>
                <c:pt idx="2">
                  <c:v>Correction</c:v>
                </c:pt>
                <c:pt idx="3">
                  <c:v>Projet</c:v>
                </c:pt>
                <c:pt idx="4">
                  <c:v>Opportunité d'amélioration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51</c:v>
                </c:pt>
                <c:pt idx="1">
                  <c:v>13</c:v>
                </c:pt>
                <c:pt idx="2">
                  <c:v>12</c:v>
                </c:pt>
                <c:pt idx="3">
                  <c:v>4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"/>
        <c:axId val="2"/>
      </c:barChart>
      <c:catAx>
        <c:axId val="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"/>
        <c:crosses val="autoZero"/>
        <c:auto val="1"/>
        <c:lblAlgn val="ctr"/>
        <c:lblOffset val="100"/>
        <c:noMultiLvlLbl val="0"/>
      </c:catAx>
      <c:valAx>
        <c:axId val="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</c:chartSpace>
</file>

<file path=xl/drawings/charts/chart2.xml><?xml version="1.0" encoding="utf-8"?>
<c:chartSpace xmlns:mc="http://schemas.openxmlformats.org/markup-compatibility/2006" xmlns:c14="http://schemas.microsoft.com/office/drawing/2007/8/2/chart"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sz="2200" baseline="0">
                <a:latin typeface="Calibri"/>
              </a:rPr>
              <a:t>Nombre d'actions par source</a:t>
            </a:r>
          </a:p>
        </c:rich>
      </c:tx>
      <c:layout/>
      <c:overlay val="1"/>
      <c:spPr>
        <a:noFill/>
        <a:ln>
          <a:noFill/>
        </a:ln>
        <a:effectLst/>
      </c:spPr>
    </c:title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Source d'action</c:v>
                </c:pt>
              </c:strCache>
            </c:strRef>
          </c:tx>
          <c:invertIfNegative val="0"/>
          <c:cat>
            <c:strRef>
              <c:f>Sheet1!$B$1:$G$1</c:f>
              <c:strCache>
                <c:ptCount val="6"/>
                <c:pt idx="0">
                  <c:v>Audit</c:v>
                </c:pt>
                <c:pt idx="1">
                  <c:v>Analyse Risques</c:v>
                </c:pt>
                <c:pt idx="2">
                  <c:v>SWOT &amp; PI</c:v>
                </c:pt>
                <c:pt idx="3">
                  <c:v>Cibles des indicateurs non atteintes</c:v>
                </c:pt>
                <c:pt idx="4">
                  <c:v>Revue de direction</c:v>
                </c:pt>
                <c:pt idx="5">
                  <c:v>STP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36</c:v>
                </c:pt>
                <c:pt idx="1">
                  <c:v>13</c:v>
                </c:pt>
                <c:pt idx="2">
                  <c:v>11</c:v>
                </c:pt>
                <c:pt idx="3">
                  <c:v>9</c:v>
                </c:pt>
                <c:pt idx="4">
                  <c:v>7</c:v>
                </c:pt>
                <c:pt idx="5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"/>
        <c:axId val="2"/>
      </c:barChart>
      <c:catAx>
        <c:axId val="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"/>
        <c:crosses val="autoZero"/>
        <c:auto val="1"/>
        <c:lblAlgn val="ctr"/>
        <c:lblOffset val="100"/>
        <c:noMultiLvlLbl val="0"/>
      </c:catAx>
      <c:valAx>
        <c:axId val="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</c:chartSpac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2244</TotalTime>
  <Words>1059</Words>
  <Application>Microsoft Office PowerPoint</Application>
  <PresentationFormat>Affichage à l'écran (4:3)</PresentationFormat>
  <Paragraphs>403</Paragraphs>
  <Slides>84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84</vt:i4>
      </vt:variant>
    </vt:vector>
  </HeadingPairs>
  <TitlesOfParts>
    <vt:vector size="85" baseType="lpstr">
      <vt:lpstr>Capitaux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  <vt:lpstr>Diapositive 34</vt:lpstr>
      <vt:lpstr>Diapositive 35</vt:lpstr>
      <vt:lpstr>Diapositive 36</vt:lpstr>
      <vt:lpstr>Diapositive 37</vt:lpstr>
      <vt:lpstr>Diapositive 38</vt:lpstr>
      <vt:lpstr>Diapositive 39</vt:lpstr>
      <vt:lpstr>Diapositive 40</vt:lpstr>
      <vt:lpstr>Diapositive 41</vt:lpstr>
      <vt:lpstr>Diapositive 42</vt:lpstr>
      <vt:lpstr>Diapositive 43</vt:lpstr>
      <vt:lpstr>Diapositive 44</vt:lpstr>
      <vt:lpstr>Diapositive 45</vt:lpstr>
      <vt:lpstr>Diapositive 46</vt:lpstr>
      <vt:lpstr>Diapositive 47</vt:lpstr>
      <vt:lpstr>Diapositive 48</vt:lpstr>
      <vt:lpstr>Diapositive 49</vt:lpstr>
      <vt:lpstr>Diapositive 50</vt:lpstr>
      <vt:lpstr>Diapositive 51</vt:lpstr>
      <vt:lpstr>Diapositive 52</vt:lpstr>
      <vt:lpstr>Diapositive 53</vt:lpstr>
      <vt:lpstr>Diapositive 54</vt:lpstr>
      <vt:lpstr>Diapositive 55</vt:lpstr>
      <vt:lpstr>Diapositive 56</vt:lpstr>
      <vt:lpstr>Diapositive 57</vt:lpstr>
      <vt:lpstr>Diapositive 58</vt:lpstr>
      <vt:lpstr>Diapositive 59</vt:lpstr>
      <vt:lpstr>Diapositive 60</vt:lpstr>
      <vt:lpstr>Diapositive 61</vt:lpstr>
      <vt:lpstr>Diapositive 62</vt:lpstr>
      <vt:lpstr>Diapositive 63</vt:lpstr>
      <vt:lpstr>Diapositive 64</vt:lpstr>
      <vt:lpstr>Diapositive 65</vt:lpstr>
      <vt:lpstr>Diapositive 66</vt:lpstr>
      <vt:lpstr>Diapositive 67</vt:lpstr>
      <vt:lpstr>Diapositive 68</vt:lpstr>
      <vt:lpstr>Diapositive 69</vt:lpstr>
      <vt:lpstr>Diapositive 70</vt:lpstr>
      <vt:lpstr>Diapositive 71</vt:lpstr>
      <vt:lpstr>Diapositive 72</vt:lpstr>
      <vt:lpstr>Diapositive 73</vt:lpstr>
      <vt:lpstr>Diapositive 74</vt:lpstr>
      <vt:lpstr>Diapositive 75</vt:lpstr>
      <vt:lpstr>Diapositive 76</vt:lpstr>
      <vt:lpstr>Diapositive 77</vt:lpstr>
      <vt:lpstr>Diapositive 78</vt:lpstr>
      <vt:lpstr>Diapositive 79</vt:lpstr>
      <vt:lpstr>Diapositive 80</vt:lpstr>
      <vt:lpstr>Diapositive 81</vt:lpstr>
      <vt:lpstr>Diapositive 82</vt:lpstr>
      <vt:lpstr>Diapositive 83</vt:lpstr>
      <vt:lpstr>Diapositive 84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</dc:title>
  <dc:creator>Geeks</dc:creator>
  <cp:lastModifiedBy>Nourhene Mechergui</cp:lastModifiedBy>
  <cp:revision>874</cp:revision>
  <dcterms:created xsi:type="dcterms:W3CDTF">2012-08-03T08:58:06Z</dcterms:created>
  <dcterms:modified xsi:type="dcterms:W3CDTF">2022-05-12T15:10:07Z</dcterms:modified>
</cp:coreProperties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12.xml" Id="rId13" /><Relationship Type="http://schemas.openxmlformats.org/officeDocument/2006/relationships/slide" Target="slides/slide17.xml" Id="rId18" /><Relationship Type="http://schemas.openxmlformats.org/officeDocument/2006/relationships/slide" Target="slides/slide38.xml" Id="rId39" /><Relationship Type="http://schemas.openxmlformats.org/officeDocument/2006/relationships/slide" Target="slides/slide33.xml" Id="rId34" /><Relationship Type="http://schemas.openxmlformats.org/officeDocument/2006/relationships/theme" Target="theme/theme1.xml" Id="rId89" /><Relationship Type="http://schemas.openxmlformats.org/officeDocument/2006/relationships/slide" Target="slides/slide1.xml" Id="rId2" /><Relationship Type="http://schemas.openxmlformats.org/officeDocument/2006/relationships/slide" Target="slides/slide31.xml" Id="rId32" /><Relationship Type="http://schemas.openxmlformats.org/officeDocument/2006/relationships/slide" Target="slides/slide36.xml" Id="rId37" /><Relationship Type="http://schemas.openxmlformats.org/officeDocument/2006/relationships/slide" Target="slides/slide65.xml" Id="rId66" /><Relationship Type="http://schemas.openxmlformats.org/officeDocument/2006/relationships/presProps" Target="presProps.xml" Id="rId87" /><Relationship Type="http://schemas.openxmlformats.org/officeDocument/2006/relationships/tableStyles" Target="tableStyles.xml" Id="rId90" /><Relationship Type="http://schemas.openxmlformats.org/officeDocument/2006/relationships/slide" Target="slides/slide29.xml" Id="rId30" /><Relationship Type="http://schemas.openxmlformats.org/officeDocument/2006/relationships/slide" Target="slides/slide34.xml" Id="rId35" /><Relationship Type="http://schemas.openxmlformats.org/officeDocument/2006/relationships/slide" Target="slides/slide63.xml" Id="rId64" /><Relationship Type="http://schemas.openxmlformats.org/officeDocument/2006/relationships/slide" Target="slides/slide84.xml" Id="rId85" /><Relationship Type="http://schemas.openxmlformats.org/officeDocument/2006/relationships/slide" Target="slides/slide2.xml" Id="rId3" /><Relationship Type="http://schemas.openxmlformats.org/officeDocument/2006/relationships/slide" Target="slides/slide16.xml" Id="rId17" /><Relationship Type="http://schemas.openxmlformats.org/officeDocument/2006/relationships/slide" Target="slides/slide32.xml" Id="rId33" /><Relationship Type="http://schemas.openxmlformats.org/officeDocument/2006/relationships/slide" Target="slides/slide37.xml" Id="rId38" /><Relationship Type="http://schemas.openxmlformats.org/officeDocument/2006/relationships/viewProps" Target="viewProps.xml" Id="rId88" /><Relationship Type="http://schemas.openxmlformats.org/officeDocument/2006/relationships/slideMaster" Target="slideMasters/slideMaster1.xml" Id="rId1" /><Relationship Type="http://schemas.openxmlformats.org/officeDocument/2006/relationships/slide" Target="slides/slide35.xml" Id="rId36" /><Relationship Type="http://schemas.openxmlformats.org/officeDocument/2006/relationships/slide" Target="slides/slide9.xml" Id="rId10" /><Relationship Type="http://schemas.openxmlformats.org/officeDocument/2006/relationships/slide" Target="slides/slide30.xml" Id="rId31" /><Relationship Type="http://schemas.openxmlformats.org/officeDocument/2006/relationships/slide" Target="slides/slide64.xml" Id="rId65" /><Relationship Type="http://schemas.openxmlformats.org/officeDocument/2006/relationships/notesMaster" Target="notesMasters/notesMaster1.xml" Id="rId86" /><Relationship Type="http://schemas.openxmlformats.org/officeDocument/2006/relationships/slide" Target="/ppt/slides/slide5a.xml" Id="Rc902f43eb7db48c0" /><Relationship Type="http://schemas.openxmlformats.org/officeDocument/2006/relationships/slide" Target="/ppt/slides/slide5b.xml" Id="R617276acd0d04976" /><Relationship Type="http://schemas.openxmlformats.org/officeDocument/2006/relationships/slide" Target="/ppt/slides/slide5c.xml" Id="Rf71b710b86e9405c" /><Relationship Type="http://schemas.openxmlformats.org/officeDocument/2006/relationships/slide" Target="/ppt/slides/slide5d.xml" Id="Rf3c13c2464894202" /><Relationship Type="http://schemas.openxmlformats.org/officeDocument/2006/relationships/slide" Target="/ppt/slides/slide5e.xml" Id="R24402069ca934081" /><Relationship Type="http://schemas.openxmlformats.org/officeDocument/2006/relationships/slide" Target="/ppt/slides/slide5f.xml" Id="Rcf39d35d562d49c1" /><Relationship Type="http://schemas.openxmlformats.org/officeDocument/2006/relationships/slide" Target="/ppt/slides/slide6a.xml" Id="R4a32b81f85dd42a0" /><Relationship Type="http://schemas.openxmlformats.org/officeDocument/2006/relationships/slide" Target="/ppt/slides/slide6b.xml" Id="R8722115a9eae4233" /><Relationship Type="http://schemas.openxmlformats.org/officeDocument/2006/relationships/slide" Target="/ppt/slides/slide6c.xml" Id="R642c63d4aee04e40" /><Relationship Type="http://schemas.openxmlformats.org/officeDocument/2006/relationships/slide" Target="/ppt/slides/slide6d.xml" Id="R0ebf8cb1e4e3439b" /><Relationship Type="http://schemas.openxmlformats.org/officeDocument/2006/relationships/slide" Target="/ppt/slides/slide6e.xml" Id="R90829cfd15d1478c" /><Relationship Type="http://schemas.openxmlformats.org/officeDocument/2006/relationships/slide" Target="/ppt/slides/slide6f.xml" Id="R22ba84e440e8446c" /><Relationship Type="http://schemas.openxmlformats.org/officeDocument/2006/relationships/slide" Target="/ppt/slides/slide7a.xml" Id="Rf82ef349692643e7" /><Relationship Type="http://schemas.openxmlformats.org/officeDocument/2006/relationships/slide" Target="/ppt/slides/slide7b.xml" Id="R2406953d469b4047" /><Relationship Type="http://schemas.openxmlformats.org/officeDocument/2006/relationships/slide" Target="/ppt/slides/slide7c.xml" Id="R164431efc00f4e4c" /><Relationship Type="http://schemas.openxmlformats.org/officeDocument/2006/relationships/slide" Target="/ppt/slides/slide7e.xml" Id="Rdb09ea3dc9a044f9" /><Relationship Type="http://schemas.openxmlformats.org/officeDocument/2006/relationships/slide" Target="/ppt/slides/slide7f.xml" Id="Raafcb9b9be7645be" /><Relationship Type="http://schemas.openxmlformats.org/officeDocument/2006/relationships/slide" Target="/ppt/slides/slide85.xml" Id="R415122bb984c4f0d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62591A-077E-4C62-B1A1-2B34D35C8943}" type="datetimeFigureOut">
              <a:rPr lang="fr-FR" smtClean="0"/>
              <a:pPr/>
              <a:t>12/05/2022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572CC-70AB-4EC4-A6EE-CB4481DBABB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097341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572CC-70AB-4EC4-A6EE-CB4481DBABB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559901685"/>
      </p:ext>
    </p:extLst>
  </p:cSld>
  <p:clrMapOvr>
    <a:masterClrMapping/>
  </p:clrMapOvr>
</p:notes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27A8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637" r:id="rId1"/>
  </p:sldMasterIdLst>
  <p:notesMasterIdLst>
    <p:notesMasterId r:id="rId86"/>
  </p:notesMasterIdLst>
  <p:sldIdLst>
    <p:sldId id="256" r:id="rId2"/>
    <p:sldId id="259" r:id="rId3"/>
    <p:sldId id="307" r:id="rId10"/>
    <p:sldId id="355" r:id="rId13"/>
    <p:sldId id="312" r:id="rId17"/>
    <p:sldId id="313" r:id="rId18"/>
    <p:sldId id="328" r:id="rId30"/>
    <p:sldId id="329" r:id="rId31"/>
    <p:sldId id="330" r:id="rId32"/>
    <p:sldId id="358" r:id="rId33"/>
    <p:sldId id="331" r:id="rId34"/>
    <p:sldId id="332" r:id="rId35"/>
    <p:sldId id="262" r:id="rId36"/>
    <p:sldId id="257" r:id="rId37"/>
    <p:sldId id="261" r:id="rId38"/>
    <p:sldId id="399" r:id="R164431efc00f4e4c"/>
    <p:sldId id="398" r:id="R2406953d469b4047"/>
    <p:sldId id="397" r:id="Rf82ef349692643e7"/>
    <p:sldId id="396" r:id="R22ba84e440e8446c"/>
    <p:sldId id="395" r:id="R90829cfd15d1478c"/>
    <p:sldId id="394" r:id="R0ebf8cb1e4e3439b"/>
    <p:sldId id="393" r:id="R642c63d4aee04e40"/>
    <p:sldId id="392" r:id="R8722115a9eae4233"/>
    <p:sldId id="391" r:id="R4a32b81f85dd42a0"/>
    <p:sldId id="390" r:id="Rcf39d35d562d49c1"/>
    <p:sldId id="389" r:id="R24402069ca934081"/>
    <p:sldId id="388" r:id="Rf3c13c2464894202"/>
    <p:sldId id="387" r:id="Rf71b710b86e9405c"/>
    <p:sldId id="386" r:id="R617276acd0d04976"/>
    <p:sldId id="385" r:id="Rc902f43eb7db48c0"/>
    <p:sldId id="263" r:id="rId39"/>
    <p:sldId id="403" r:id="R415122bb984c4f0d"/>
    <p:sldId id="402" r:id="Raafcb9b9be7645be"/>
    <p:sldId id="401" r:id="Rdb09ea3dc9a044f9"/>
    <p:sldId id="352" r:id="rId64"/>
    <p:sldId id="353" r:id="rId65"/>
    <p:sldId id="383" r:id="rId66"/>
    <p:sldId id="382" r:id="rId8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CDB8A-8A94-4359-B6F6-1F3C0197C971}" type="datetime1">
              <a:rPr lang="en-GB" smtClean="0"/>
              <a:pPr/>
              <a:t>12/05/2022</a:t>
            </a:fld>
            <a:endParaRPr lang="en-GB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C77DB37-193A-4A12-A011-1C7D0433A20F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FEB27-D5EC-47BD-B631-518FC0DC7453}" type="datetime1">
              <a:rPr lang="en-GB" smtClean="0"/>
              <a:pPr/>
              <a:t>12/05/2022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2FDBB-CCA2-4737-9559-5681557B296D}" type="datetime1">
              <a:rPr lang="en-GB" smtClean="0"/>
              <a:pPr/>
              <a:t>12/05/2022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D31-AF18-4D2D-83AA-F7CB0C7ECFBD}" type="datetime1">
              <a:rPr lang="en-GB" smtClean="0"/>
              <a:pPr/>
              <a:t>12/05/2022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1117-400F-42E7-9872-FB8A6350BACC}" type="datetime1">
              <a:rPr lang="en-GB" smtClean="0"/>
              <a:pPr/>
              <a:t>12/05/2022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C77DB37-193A-4A12-A011-1C7D0433A20F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BDD8-312D-4609-950E-C439872F9393}" type="datetime1">
              <a:rPr lang="en-GB" smtClean="0"/>
              <a:pPr/>
              <a:t>12/05/2022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E7A0-3730-4B20-B19E-4EB1091F81A9}" type="datetime1">
              <a:rPr lang="en-GB" smtClean="0"/>
              <a:pPr/>
              <a:t>12/05/2022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BED43-C74B-4E16-8487-FBB0F5486565}" type="datetime1">
              <a:rPr lang="en-GB" smtClean="0"/>
              <a:pPr/>
              <a:t>12/05/2022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3AE1B-7D4B-4C85-A254-778C98805226}" type="datetime1">
              <a:rPr lang="en-GB" smtClean="0"/>
              <a:pPr/>
              <a:t>12/05/2022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1C207-6223-409C-9B6D-29D4D927F5A6}" type="datetime1">
              <a:rPr lang="en-GB" smtClean="0"/>
              <a:pPr/>
              <a:t>12/05/2022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1E0F-F49F-4359-842F-3455A1A9EE8F}" type="datetime1">
              <a:rPr lang="en-GB" smtClean="0"/>
              <a:pPr/>
              <a:t>12/05/2022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C77DB37-193A-4A12-A011-1C7D0433A20F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0BA4E7A-A4B0-4000-83B8-5DEA69FE07D3}" type="datetime1">
              <a:rPr lang="en-GB" smtClean="0"/>
              <a:pPr/>
              <a:t>12/05/2022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C77DB37-193A-4A12-A011-1C7D0433A20F}" type="slidenum">
              <a:rPr lang="en-GB" smtClean="0"/>
              <a:pPr/>
              <a:t>‹N°›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8" r:id="rId1"/>
    <p:sldLayoutId id="2147484639" r:id="rId2"/>
    <p:sldLayoutId id="2147484640" r:id="rId3"/>
    <p:sldLayoutId id="2147484641" r:id="rId4"/>
    <p:sldLayoutId id="2147484642" r:id="rId5"/>
    <p:sldLayoutId id="2147484643" r:id="rId6"/>
    <p:sldLayoutId id="2147484644" r:id="rId7"/>
    <p:sldLayoutId id="2147484645" r:id="rId8"/>
    <p:sldLayoutId id="2147484646" r:id="rId9"/>
    <p:sldLayoutId id="2147484647" r:id="rId10"/>
    <p:sldLayoutId id="2147484648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image" Target="../media/image2.jpeg" Id="rId3" /><Relationship Type="http://schemas.openxmlformats.org/officeDocument/2006/relationships/notesSlide" Target="../notesSlides/notesSlide1.xml" Id="rId2" /><Relationship Type="http://schemas.openxmlformats.org/officeDocument/2006/relationships/slideLayout" Target="../slideLayouts/slideLayout7.xml" Id="rId1" /><Relationship Type="http://schemas.openxmlformats.org/officeDocument/2006/relationships/image" Target="/ppt/media/image4.jpg" Id="Rdf402333afc34ffb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&#65279;<?xml version="1.0" encoding="utf-8"?><Relationships xmlns="http://schemas.openxmlformats.org/package/2006/relationships"><Relationship Type="http://schemas.openxmlformats.org/officeDocument/2006/relationships/slideLayout" Target="../slideLayouts/slideLayout7.xml" Id="rId1" /><Relationship Type="http://schemas.openxmlformats.org/officeDocument/2006/relationships/chart" Target="/xl/drawings/charts/chart.xml" Id="R75d23386671f4f12" /></Relationships>
</file>

<file path=ppt/slides/_rels/slide32.xml.rels>&#65279;<?xml version="1.0" encoding="utf-8"?><Relationships xmlns="http://schemas.openxmlformats.org/package/2006/relationships"><Relationship Type="http://schemas.openxmlformats.org/officeDocument/2006/relationships/slideLayout" Target="../slideLayouts/slideLayout7.xml" Id="rId1" /><Relationship Type="http://schemas.openxmlformats.org/officeDocument/2006/relationships/chart" Target="/xl/drawings/charts/chart2.xml" Id="R8b184c19bc2e4e41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a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c83d5b7af0dc4bb8" /></Relationships>
</file>

<file path=ppt/slides/_rels/slide5b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01bfe93b37314927" /></Relationships>
</file>

<file path=ppt/slides/_rels/slide5c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6465faa29fce4c21" /></Relationships>
</file>

<file path=ppt/slides/_rels/slide5d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951d3c2d872b482f" /></Relationships>
</file>

<file path=ppt/slides/_rels/slide5e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51d8231173674f03" /></Relationships>
</file>

<file path=ppt/slides/_rels/slide5f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8712d19e48284221" 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a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cd2ef65b5a8a4407" /></Relationships>
</file>

<file path=ppt/slides/_rels/slide6b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581f58955bb04633" /></Relationships>
</file>

<file path=ppt/slides/_rels/slide6c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99da38b1631b45fc" /></Relationships>
</file>

<file path=ppt/slides/_rels/slide6d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2e7b5cbbcaa14843" /></Relationships>
</file>

<file path=ppt/slides/_rels/slide6e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e28c5d41c31345e4" /></Relationships>
</file>

<file path=ppt/slides/_rels/slide6f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c9d5ebb142c94dcc" /></Relationships>
</file>

<file path=ppt/slides/_rels/slide7a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201db99e743947aa" /></Relationships>
</file>

<file path=ppt/slides/_rels/slide7b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13379e5a22ba446b" /></Relationships>
</file>

<file path=ppt/slides/_rels/slide7c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d05a1a9f6f0b4ca1" /></Relationships>
</file>

<file path=ppt/slides/_rels/slide7e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cc680c39f9e2463d" /></Relationships>
</file>

<file path=ppt/slides/_rels/slide7f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b5dd8e40c5544b08" 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6d7c2e2801cf40ad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1"/>
          <p:cNvPicPr>
            <a:picLocks noChangeAspect="1"/>
          </p:cNvPicPr>
          <p:nvPr/>
        </p:nvPicPr>
        <p:blipFill>
          <a:blip r:embed="Rdf402333afc34ffb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548680"/>
            <a:ext cx="7272808" cy="1944216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2771800" y="4869160"/>
            <a:ext cx="29523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 xmlns:a="http://schemas.openxmlformats.org/drawingml/2006/main">
            <a:r>
              <a:rPr lang="fr-FR" sz="20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NOVEMBRE 2023</a:t>
            </a:r>
            <a:endParaRPr lang="fr-FR" sz="2000" b="1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259632" y="4869160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Période:  Du</a:t>
            </a:r>
            <a:endParaRPr lang="fr-FR" sz="2000" b="1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644008" y="4860449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AU: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220072" y="4869160"/>
            <a:ext cx="288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 xmlns:a="http://schemas.openxmlformats.org/drawingml/2006/main">
            <a:r>
              <a:rPr lang="fr-FR" sz="20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JUIN 2024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 xmlns:a="http://schemas.openxmlformats.org/drawingml/2006/main">
            <a:fld id="{2C77DB37-193A-4A12-A011-1C7D0433A20F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51520" y="3356992"/>
            <a:ext cx="8712968" cy="707886"/>
          </a:xfrm>
          <a:prstGeom prst="rect">
            <a:avLst/>
          </a:prstGeom>
        </p:spPr>
        <p:txBody>
          <a:bodyPr wrap="square">
            <a:spAutoFit/>
          </a:bodyPr>
          <a:lstStyle/>
          <a:p xmlns:a="http://schemas.openxmlformats.org/drawingml/2006/main">
            <a:pPr algn="ctr"/>
            <a:r>
              <a:rPr lang="fr-FR" sz="4000" b="1" dirty="0" smtClean="0">
                <a:solidFill>
                  <a:schemeClr val="accent1">
                    <a:lumMod val="75000"/>
                  </a:schemeClr>
                </a:solidFill>
              </a:rPr>
              <a:t>Elements D'Entrée De La Revue Direction</a:t>
            </a:r>
          </a:p>
        </p:txBody>
      </p:sp>
    </p:spTree>
    <p:extLst>
      <p:ext uri="{BB962C8B-B14F-4D97-AF65-F5344CB8AC3E}">
        <p14:creationId xmlns:p14="http://schemas.microsoft.com/office/powerpoint/2010/main" val="373789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-1908720" y="87015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 xmlns:a="http://schemas.openxmlformats.org/drawingml/2006/main">
            <a:pPr lvl="6"/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Retours D'Information Des Clients</a:t>
            </a:r>
            <a:r>
              <a:rPr lang="fr-FR" dirty="0" smtClean="0"/>
              <a:t/>
            </a:r>
          </a:p>
        </p:txBody>
      </p:sp>
      <p:sp>
        <p:nvSpPr>
          <p:cNvPr id="4" name="Chevron 3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 xmlns:a="http://schemas.openxmlformats.org/drawingml/2006/main">
            <a:fld id="{2C77DB37-193A-4A12-A011-1C7D0433A20F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7" name="ZoneTexte 6"/>
          <p:cNvSpPr txBox="1"/>
          <p:nvPr/>
        </p:nvSpPr>
        <p:spPr>
          <a:xfrm>
            <a:off x="5436096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131840" y="116632"/>
            <a:ext cx="6732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 xmlns:a="http://schemas.openxmlformats.org/drawingml/2006/main">
            <a:pPr lvl="6"/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Réclamations clients</a:t>
            </a:r>
            <a:r>
              <a:rPr lang="fr-FR" dirty="0" smtClean="0"/>
              <a:t/>
            </a:r>
          </a:p>
        </p:txBody>
      </p:sp>
    </p:spTree>
    <p:extLst>
      <p:ext uri="{BB962C8B-B14F-4D97-AF65-F5344CB8AC3E}">
        <p14:creationId xmlns:p14="http://schemas.microsoft.com/office/powerpoint/2010/main" val="176960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 xmlns:a="http://schemas.openxmlformats.org/drawingml/2006/main">
            <a:fld id="{2C77DB37-193A-4A12-A011-1C7D0433A20F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3" name="ZoneTexte 2"/>
          <p:cNvSpPr txBox="1"/>
          <p:nvPr/>
        </p:nvSpPr>
        <p:spPr>
          <a:xfrm>
            <a:off x="0" y="2852936"/>
            <a:ext cx="914400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 xmlns:a="http://schemas.openxmlformats.org/drawingml/2006/main">
            <a:pPr algn="ctr"/>
            <a:r>
              <a:rPr lang="fr-FR" dirty="0" smtClean="0"/>
              <a:t/>
            </a:r>
            <a:r>
              <a:rPr lang="fr-FR" sz="4000" b="1" dirty="0" smtClean="0">
                <a:solidFill>
                  <a:schemeClr val="accent1">
                    <a:lumMod val="75000"/>
                  </a:schemeClr>
                </a:solidFill>
              </a:rPr>
              <a:t>Bilan des demandes d'actions</a:t>
            </a:r>
            <a:endParaRPr lang="fr-FR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 xmlns:a="http://schemas.openxmlformats.org/drawingml/2006/main">
            <a:fld id="{2C77DB37-193A-4A12-A011-1C7D0433A20F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4" name="Chevron 3"/>
          <p:cNvSpPr/>
          <p:nvPr/>
        </p:nvSpPr>
        <p:spPr>
          <a:xfrm>
            <a:off x="251520" y="260648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611560" y="260648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764704" y="181253"/>
            <a:ext cx="105515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6"/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Bilan des demandes des actions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366003"/>
              </p:ext>
            </p:extLst>
          </p:nvPr>
        </p:nvGraphicFramePr>
        <p:xfrm>
          <a:off x="395536" y="1016340"/>
          <a:ext cx="8436118" cy="10332720"/>
        </p:xfrm>
        <a:graphic>
          <a:graphicData uri="http://schemas.openxmlformats.org/drawingml/2006/table">
            <a:tbl>
              <a:tblPr bandCol="1">
                <a:tableStyleId>{69CF1AB2-1976-4502-BF36-3FF5EA218861}</a:tableStyleId>
              </a:tblPr>
              <a:tblGrid>
                <a:gridCol w="432048"/>
                <a:gridCol w="3312368"/>
                <a:gridCol w="432048"/>
                <a:gridCol w="4259654"/>
              </a:tblGrid>
              <a:tr h="504761"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</a:t>
                      </a:r>
                    </a:p>
                    <a:p>
                      <a:pPr marL="0" indent="0" algn="ctr"/>
                      <a:endParaRPr kumimoji="0" lang="fr-FR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Bilan des demandes d'actions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kern="1200" baseline="0" dirty="0" smtClean="0"/>
                    </a:p>
                  </a:txBody>
                  <a:tcPr/>
                </a:tc>
              </a:tr>
              <a:tr h="504761"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Bilan des actions d'amélioration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1" kern="1200" baseline="0" dirty="0" smtClean="0">
                        <a:solidFill>
                          <a:srgbClr val="227A8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04761"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les résultats de la surveillance et de la mesure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</a:tr>
              <a:tr h="356302"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Résultats Des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</a:tr>
              <a:tr h="356302"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Les opportunités d'amélioration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</a:tr>
              <a:tr h="356302"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Changements pouvant affecter le système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</a:tr>
              <a:tr h="356302"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</a:tr>
              <a:tr h="356302"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</a:tr>
              <a:tr h="356302"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</a:tr>
              <a:tr h="356302"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</a:tr>
              <a:tr h="420492"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  <a:endParaRPr lang="fr-FR" sz="18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 xmlns:a="http://schemas.openxmlformats.org/drawingml/2006/main"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/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hevron 4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27584" y="116632"/>
            <a:ext cx="2592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Ordre du jour 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2C77DB37-193A-4A12-A011-1C7D0433A20F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72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0" y="2852936"/>
            <a:ext cx="914400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 xmlns:a="http://schemas.openxmlformats.org/drawingml/2006/main">
            <a:pPr algn="ctr"/>
            <a:r>
              <a:rPr lang="fr-FR" sz="4000" b="1" dirty="0" smtClean="0">
                <a:solidFill>
                  <a:schemeClr val="accent1">
                    <a:lumMod val="75000"/>
                  </a:schemeClr>
                </a:solidFill>
              </a:rPr>
              <a:t>Bilan des actions d'amélioration</a:t>
            </a:r>
            <a:endParaRPr lang="fr-FR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29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1908720" y="87015"/>
            <a:ext cx="9937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 xmlns:a="http://schemas.openxmlformats.org/drawingml/2006/main">
            <a:pPr lvl="6"/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Bilan des actions d'amélioration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30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863588" y="2841536"/>
            <a:ext cx="2268252" cy="864096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-285750" algn="ctr" defTabSz="685800">
              <a:defRPr/>
            </a:pPr>
            <a:r>
              <a:rPr lang="fr-FR" sz="1400" b="1" dirty="0">
                <a:solidFill>
                  <a:schemeClr val="tx1"/>
                </a:solidFill>
              </a:rPr>
              <a:t>TAUX D'EFFICACITE MOYEN DES ACTIONS CLOTUREES</a:t>
            </a:r>
          </a:p>
        </p:txBody>
      </p:sp>
      <p:sp>
        <p:nvSpPr>
          <p:cNvPr id="8" name="Rectangle 7"/>
          <p:cNvSpPr/>
          <p:nvPr/>
        </p:nvSpPr>
        <p:spPr>
          <a:xfrm>
            <a:off x="863588" y="3717032"/>
            <a:ext cx="2268252" cy="864096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200" dirty="0" smtClean="0"/>
              <a:t>100 %</a:t>
            </a:r>
          </a:p>
        </p:txBody>
      </p:sp>
      <p:sp>
        <p:nvSpPr>
          <p:cNvPr id="9" name="Rectangle 8"/>
          <p:cNvSpPr/>
          <p:nvPr/>
        </p:nvSpPr>
        <p:spPr>
          <a:xfrm>
            <a:off x="6264188" y="2841536"/>
            <a:ext cx="2268252" cy="875496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endParaRPr lang="fr-FR" sz="1400" b="1" dirty="0" smtClean="0">
              <a:solidFill>
                <a:schemeClr val="tx1"/>
              </a:solidFill>
            </a:endParaRPr>
          </a:p>
          <a:p>
            <a:pPr marL="0" lvl="1" indent="-285750" algn="ctr" defTabSz="685800">
              <a:defRPr/>
            </a:pPr>
            <a:r>
              <a:rPr lang="fr-FR" sz="1400" b="1" dirty="0">
                <a:solidFill>
                  <a:schemeClr val="tx1"/>
                </a:solidFill>
              </a:rPr>
              <a:t>TAUX D'ACTIONS REALISEES DANS LES DELAIS</a:t>
            </a:r>
          </a:p>
          <a:p>
            <a:pPr algn="ctr" defTabSz="685800">
              <a:defRPr/>
            </a:pP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64188" y="3717032"/>
            <a:ext cx="2268252" cy="864096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/>
            <a:r>
              <a:rPr lang="fr-FR" sz="3200" dirty="0" smtClean="0"/>
              <a:t>100 %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63888" y="980728"/>
            <a:ext cx="2280952" cy="864096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-285750" algn="ctr" defTabSz="685800">
              <a:defRPr/>
            </a:pPr>
            <a:r>
              <a:rPr lang="fr-FR" sz="1400" b="1" dirty="0">
                <a:solidFill>
                  <a:schemeClr val="tx1"/>
                </a:solidFill>
              </a:rPr>
              <a:t>NOMBRE D'ACTIONS DECLENCHEES/NOMBRE DE DECLENCHEURS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71298" y="1844824"/>
            <a:ext cx="2296846" cy="864096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/>
            <a:r>
              <a:rPr lang="fr-FR" sz="3200" dirty="0" smtClean="0"/>
              <a:t>81 / 4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85106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c="http://schemas.openxmlformats.org/drawingml/2006/chart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-1908720" y="87015"/>
            <a:ext cx="8712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 xmlns:a="http://schemas.openxmlformats.org/drawingml/2006/main">
            <a:pPr lvl="6"/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Bilan des actions d'amélioration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Chevron 3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 xmlns:a="http://schemas.openxmlformats.org/drawingml/2006/main">
            <a:fld id="{2C77DB37-193A-4A12-A011-1C7D0433A20F}" type="slidenum">
              <a:rPr lang="en-GB" smtClean="0"/>
              <a:pPr/>
              <a:t>31</a:t>
            </a:fld>
            <a:endParaRPr lang="en-GB"/>
          </a:p>
        </p:txBody>
      </p:sp>
      <p:graphicFrame>
        <p:nvGraphicFramePr>
          <p:cNvPr id="4" name="Chart 3"/>
          <p:cNvGraphicFramePr/>
          <p:nvPr/>
        </p:nvGraphicFramePr>
        <p:xfrm>
          <a:off x="800000" y="1000000"/>
          <a:ext cx="7512000" cy="3996237"/>
        </p:xfrm>
        <a:graphic>
          <a:graphicData uri="http://schemas.openxmlformats.org/drawingml/2006/chart">
            <c:chart xmlns:r="http://schemas.openxmlformats.org/officeDocument/2006/relationships" xmlns:c="http://schemas.openxmlformats.org/drawingml/2006/chart" r:id="R75d23386671f4f12"/>
          </a:graphicData>
        </a:graphic>
      </p:graphicFrame>
    </p:spTree>
    <p:extLst>
      <p:ext uri="{BB962C8B-B14F-4D97-AF65-F5344CB8AC3E}">
        <p14:creationId xmlns:p14="http://schemas.microsoft.com/office/powerpoint/2010/main" val="219721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c="http://schemas.openxmlformats.org/drawingml/2006/chart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-1908720" y="87015"/>
            <a:ext cx="8712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 xmlns:a="http://schemas.openxmlformats.org/drawingml/2006/main">
            <a:pPr lvl="6"/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Bilan des actions d'amélioration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Chevron 3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32</a:t>
            </a:fld>
            <a:endParaRPr lang="en-GB"/>
          </a:p>
        </p:txBody>
      </p:sp>
      <p:graphicFrame>
        <p:nvGraphicFramePr>
          <p:cNvPr id="4" name="Chart 3"/>
          <p:cNvGraphicFramePr/>
          <p:nvPr/>
        </p:nvGraphicFramePr>
        <p:xfrm>
          <a:off x="800000" y="1000000"/>
          <a:ext cx="7512000" cy="3996237"/>
        </p:xfrm>
        <a:graphic>
          <a:graphicData uri="http://schemas.openxmlformats.org/drawingml/2006/chart">
            <c:chart xmlns:r="http://schemas.openxmlformats.org/officeDocument/2006/relationships" xmlns:c="http://schemas.openxmlformats.org/drawingml/2006/chart" r:id="R8b184c19bc2e4e41"/>
          </a:graphicData>
        </a:graphic>
      </p:graphicFrame>
    </p:spTree>
    <p:extLst>
      <p:ext uri="{BB962C8B-B14F-4D97-AF65-F5344CB8AC3E}">
        <p14:creationId xmlns:p14="http://schemas.microsoft.com/office/powerpoint/2010/main" val="69194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0" y="2852936"/>
            <a:ext cx="914400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 xmlns:a="http://schemas.openxmlformats.org/drawingml/2006/main">
            <a:pPr algn="ctr"/>
            <a:r>
              <a:rPr lang="fr-FR" sz="4000" b="1" dirty="0" smtClean="0">
                <a:solidFill>
                  <a:schemeClr val="accent1">
                    <a:lumMod val="75000"/>
                  </a:schemeClr>
                </a:solidFill>
              </a:rPr>
              <a:t>les résultats de la surveillance et de la mesure</a:t>
            </a:r>
            <a:endParaRPr lang="fr-FR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29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-1908720" y="87015"/>
            <a:ext cx="107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 xmlns:a="http://schemas.openxmlformats.org/drawingml/2006/main">
            <a:pPr lvl="6"/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les résultats de la surveillance et de la mesure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Chevron 3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21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2852936"/>
            <a:ext cx="914400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 xmlns:a="http://schemas.openxmlformats.org/drawingml/2006/main">
            <a:pPr algn="ctr"/>
            <a:r>
              <a:rPr lang="fr-FR" dirty="0" smtClean="0"/>
              <a:t/>
            </a:r>
            <a:r>
              <a:rPr lang="fr-FR" sz="4000" b="1" dirty="0" smtClean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endParaRPr lang="fr-FR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3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92088" y="116632"/>
            <a:ext cx="8244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 xmlns:a="http://schemas.openxmlformats.org/drawingml/2006/main">
            <a:r>
              <a:rPr lang="fr-FR" dirty="0" smtClean="0"/>
              <a:t/>
            </a:r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Chevron 3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36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39552" y="3786190"/>
            <a:ext cx="1746432" cy="1456738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endParaRPr lang="fr-FR" b="1" dirty="0" smtClean="0">
              <a:solidFill>
                <a:schemeClr val="tx1"/>
              </a:solidFill>
            </a:endParaRPr>
          </a:p>
          <a:p>
            <a:pPr algn="ctr" defTabSz="685800">
              <a:defRPr/>
            </a:pPr>
            <a:r>
              <a:rPr lang="fr-FR" sz="1600" b="1" dirty="0" smtClean="0">
                <a:solidFill>
                  <a:schemeClr val="tx1"/>
                </a:solidFill>
              </a:rPr>
              <a:t>TAUX </a:t>
            </a:r>
            <a:r>
              <a:rPr lang="fr-FR" sz="1600" b="1" dirty="0">
                <a:solidFill>
                  <a:schemeClr val="tx1"/>
                </a:solidFill>
              </a:rPr>
              <a:t>MOYEN DE REALISATION DES ACTIONS ISSUES DES AUDITS </a:t>
            </a:r>
          </a:p>
          <a:p>
            <a:pPr algn="ctr" defTabSz="685800">
              <a:defRPr/>
            </a:pPr>
            <a:endParaRPr lang="fr-FR" b="1" dirty="0" smtClean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9552" y="5242928"/>
            <a:ext cx="1746432" cy="922376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200" dirty="0" smtClean="0"/>
              <a:t>93 %</a:t>
            </a:r>
            <a:endParaRPr lang="fr-FR" sz="3200" dirty="0"/>
          </a:p>
        </p:txBody>
      </p:sp>
      <p:sp>
        <p:nvSpPr>
          <p:cNvPr id="10" name="Rectangle 9"/>
          <p:cNvSpPr/>
          <p:nvPr/>
        </p:nvSpPr>
        <p:spPr>
          <a:xfrm>
            <a:off x="3779912" y="2000240"/>
            <a:ext cx="1656184" cy="135675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fr-FR" sz="1600" b="1" dirty="0">
                <a:solidFill>
                  <a:schemeClr val="tx1"/>
                </a:solidFill>
              </a:rPr>
              <a:t>TAUX DE REALISATION DU PROGRAMME D'AUDIT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79912" y="3356992"/>
            <a:ext cx="1656184" cy="864096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200" dirty="0" smtClean="0"/>
              <a:t>64 %</a:t>
            </a:r>
            <a:endParaRPr lang="fr-FR" sz="3200" dirty="0"/>
          </a:p>
        </p:txBody>
      </p:sp>
      <p:sp>
        <p:nvSpPr>
          <p:cNvPr id="12" name="Rectangle 11"/>
          <p:cNvSpPr/>
          <p:nvPr/>
        </p:nvSpPr>
        <p:spPr>
          <a:xfrm>
            <a:off x="6858016" y="3786190"/>
            <a:ext cx="1746432" cy="1456738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endParaRPr lang="fr-FR" b="1" dirty="0" smtClean="0">
              <a:solidFill>
                <a:schemeClr val="tx1"/>
              </a:solidFill>
            </a:endParaRPr>
          </a:p>
          <a:p>
            <a:pPr algn="ctr" defTabSz="685800">
              <a:defRPr/>
            </a:pPr>
            <a:r>
              <a:rPr lang="fr-FR" sz="1600" b="1" dirty="0" smtClean="0">
                <a:solidFill>
                  <a:schemeClr val="tx1"/>
                </a:solidFill>
              </a:rPr>
              <a:t>TAUX </a:t>
            </a:r>
            <a:r>
              <a:rPr lang="fr-FR" sz="1600" b="1" dirty="0">
                <a:solidFill>
                  <a:schemeClr val="tx1"/>
                </a:solidFill>
              </a:rPr>
              <a:t>MOYEN  D’EFFICACITE   DES ACTIONS ISSUES DES AUDITS </a:t>
            </a:r>
          </a:p>
          <a:p>
            <a:pPr algn="ctr" defTabSz="685800">
              <a:defRPr/>
            </a:pPr>
            <a:endParaRPr lang="fr-FR" b="1" dirty="0" smtClean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8016" y="5242928"/>
            <a:ext cx="1746432" cy="922376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200" dirty="0" smtClean="0"/>
              <a:t>86 %</a:t>
            </a:r>
            <a:endParaRPr lang="fr-FR" sz="3200" dirty="0"/>
          </a:p>
        </p:txBody>
      </p:sp>
      <p:sp>
        <p:nvSpPr>
          <p:cNvPr id="14" name="Rectangle 13"/>
          <p:cNvSpPr/>
          <p:nvPr/>
        </p:nvSpPr>
        <p:spPr>
          <a:xfrm>
            <a:off x="500034" y="1071546"/>
            <a:ext cx="1764196" cy="864096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85750" algn="ctr" defTabSz="685800">
              <a:defRPr/>
            </a:pPr>
            <a:r>
              <a:rPr lang="fr-FR" sz="1600" b="1" dirty="0" smtClean="0">
                <a:solidFill>
                  <a:schemeClr val="tx1"/>
                </a:solidFill>
              </a:rPr>
              <a:t>NOMBRE D'AUDITS PREVUS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0034" y="1935642"/>
            <a:ext cx="1764196" cy="864096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/>
            <a:r>
              <a:rPr lang="fr-FR" sz="3200" dirty="0" smtClean="0"/>
              <a:t>11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08332" y="1071546"/>
            <a:ext cx="1764196" cy="864096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fr-FR" sz="1600" b="1" dirty="0" smtClean="0">
                <a:solidFill>
                  <a:schemeClr val="tx1"/>
                </a:solidFill>
              </a:rPr>
              <a:t>NOMBRE DE CONSTATS/ AUDIT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08332" y="1935642"/>
            <a:ext cx="1764196" cy="792658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200" dirty="0" smtClean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8299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1980728" y="87015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 xmlns:a="http://schemas.openxmlformats.org/drawingml/2006/main">
            <a:pPr lvl="6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r>
              <a:rPr lang="fr-FR" dirty="0" smtClean="0"/>
              <a:t/>
            </a:r>
          </a:p>
        </p:txBody>
      </p:sp>
      <p:sp>
        <p:nvSpPr>
          <p:cNvPr id="5" name="Chevron 4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7" name="ZoneTexte 6"/>
          <p:cNvSpPr txBox="1"/>
          <p:nvPr/>
        </p:nvSpPr>
        <p:spPr>
          <a:xfrm>
            <a:off x="971600" y="116632"/>
            <a:ext cx="767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 xmlns:a="http://schemas.openxmlformats.org/drawingml/2006/main">
            <a:pPr lvl="6"/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Programme d'audit annuel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5238" y="500042"/>
            <a:ext cx="817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Année: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ZoneTexte 3"/>
          <p:cNvSpPr txBox="1"/>
          <p:nvPr/>
        </p:nvSpPr>
        <p:spPr>
          <a:xfrm>
            <a:off x="1071538" y="518678"/>
            <a:ext cx="7020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2023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1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</a:tblGrid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Champ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Jan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Fév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Mars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Avr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Août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Oct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Nov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Déc</a:t>
                      </a:r>
                      <a:endParaRPr dirty="0"/>
                    </a:p>
                  </a:txBody>
                  <a:tcPr/>
                </a:tc>
              </a:tr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Gestion administrative et financière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c0392b"/>
                          </a:solidFill>
                        </a:rPr>
                        <a:t>1-1
NON ENCORE REALISE
</a:t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4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628800" y="118953"/>
            <a:ext cx="7199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 xmlns:a="http://schemas.openxmlformats.org/drawingml/2006/main">
            <a:pPr algn="ctr"/>
            <a:r>
              <a:rPr lang="fr-FR" sz="2000" dirty="0"/>
              <a:t/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Etat d'avancement des actions issues des audits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56592" y="8701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 xmlns:a="http://schemas.openxmlformats.org/drawingml/2006/main"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/>
            </a:r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38</a:t>
            </a:fld>
            <a:endParaRPr lang="en-GB"/>
          </a:p>
        </p:txBody>
      </p:sp>
      <p:sp>
        <p:nvSpPr>
          <p:cNvPr id="5" name="ZoneTexte 4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6" name="Rectangle 5"/>
          <p:cNvSpPr/>
          <p:nvPr/>
        </p:nvSpPr>
        <p:spPr>
          <a:xfrm>
            <a:off x="3928201" y="3244334"/>
            <a:ext cx="1287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LatoLatin"/>
              </a:rPr>
              <a:t>Townsend </a:t>
            </a:r>
            <a:endParaRPr lang="en-US" dirty="0"/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8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000"/>
                <a:gridCol w="1000000"/>
                <a:gridCol w="850000"/>
                <a:gridCol w="4000000"/>
                <a:gridCol w="900000"/>
              </a:tblGrid>
              <a:tr h="400840">
                <a:tc>
                  <a:txBody>
                    <a:bodyPr/>
                    <a:lstStyle/>
                    <a:p>
                      <a:r>
                        <a:rPr lang="en-US" sz="1200" dirty="0"/>
                        <a:t>Réf.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Champ d'audit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Nombre de constats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Taux réal.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Taux eff.</a:t>
                      </a:r>
                      <a:endParaRPr dirty="0"/>
                    </a:p>
                  </a:txBody>
                  <a:tcPr/>
                </a:tc>
              </a:tr>
              <a:tr h="200840">
                <a:tc>
                  <a:txBody>
                    <a:bodyPr/>
                    <a:lstStyle/>
                    <a:p>
                      <a:r>
                        <a:rPr lang="en-US" sz="1200" dirty="0"/>
                        <a:t>92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Organisation du Système Management Qualité et amélioration continue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</a:tr>
              <a:tr h="200840">
                <a:tc>
                  <a:txBody>
                    <a:bodyPr/>
                    <a:lstStyle/>
                    <a:p>
                      <a:r>
                        <a:rPr lang="en-US" sz="1200" dirty="0"/>
                        <a:t>107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Accueil et orientation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</a:tr>
              <a:tr h="200840">
                <a:tc>
                  <a:txBody>
                    <a:bodyPr/>
                    <a:lstStyle/>
                    <a:p>
                      <a:r>
                        <a:rPr lang="en-US" sz="1200" dirty="0"/>
                        <a:t>93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Encaissement, facturation, recouvrement et règlement des notes d'honoraires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</a:tr>
              <a:tr h="200840">
                <a:tc>
                  <a:txBody>
                    <a:bodyPr/>
                    <a:lstStyle/>
                    <a:p>
                      <a:r>
                        <a:rPr lang="en-US" sz="1200" dirty="0"/>
                        <a:t>104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Consultation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324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a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1980728" y="87015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r>
              <a:rPr lang="fr-FR" dirty="0" smtClean="0"/>
              <a:t/>
            </a:r>
          </a:p>
        </p:txBody>
      </p:sp>
      <p:sp>
        <p:nvSpPr>
          <p:cNvPr id="5" name="Chevron 4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7" name="ZoneTexte 6"/>
          <p:cNvSpPr txBox="1"/>
          <p:nvPr/>
        </p:nvSpPr>
        <p:spPr>
          <a:xfrm>
            <a:off x="971600" y="116632"/>
            <a:ext cx="767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Programme d'audit annuel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5238" y="500042"/>
            <a:ext cx="817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Année: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ZoneTexte 3"/>
          <p:cNvSpPr txBox="1"/>
          <p:nvPr/>
        </p:nvSpPr>
        <p:spPr>
          <a:xfrm>
            <a:off x="1071538" y="518678"/>
            <a:ext cx="7020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2024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1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</a:tblGrid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Champ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Jan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Fév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Mars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Avr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Août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Oct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Nov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Déc</a:t>
                      </a:r>
                      <a:endParaRPr dirty="0"/>
                    </a:p>
                  </a:txBody>
                  <a:tcPr/>
                </a:tc>
              </a:tr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Suivi et conseil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c0392b"/>
                          </a:solidFill>
                        </a:rPr>
                        <a:t>1-31
NON ENCORE REALISE
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4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b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1980728" y="87015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r>
              <a:rPr lang="fr-FR" dirty="0" smtClean="0"/>
              <a:t/>
            </a:r>
          </a:p>
        </p:txBody>
      </p:sp>
      <p:sp>
        <p:nvSpPr>
          <p:cNvPr id="5" name="Chevron 4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7" name="ZoneTexte 6"/>
          <p:cNvSpPr txBox="1"/>
          <p:nvPr/>
        </p:nvSpPr>
        <p:spPr>
          <a:xfrm>
            <a:off x="971600" y="116632"/>
            <a:ext cx="767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Programme d'audit annuel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5238" y="500042"/>
            <a:ext cx="817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Année: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ZoneTexte 3"/>
          <p:cNvSpPr txBox="1"/>
          <p:nvPr/>
        </p:nvSpPr>
        <p:spPr>
          <a:xfrm>
            <a:off x="1071538" y="518678"/>
            <a:ext cx="7020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2024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1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</a:tblGrid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Champ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Jan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Fév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Mars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Avr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Août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Oct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Nov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Déc</a:t>
                      </a:r>
                      <a:endParaRPr dirty="0"/>
                    </a:p>
                  </a:txBody>
                  <a:tcPr/>
                </a:tc>
              </a:tr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Organisation du Système Management Qualité et amélioration continue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3498db"/>
                          </a:solidFill>
                        </a:rPr>
                        <a:t>23-1
REALISE
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c0392b"/>
                          </a:solidFill>
                        </a:rPr>
                        <a:t>1-30
NON ENCORE REALISE
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4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c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1980728" y="87015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r>
              <a:rPr lang="fr-FR" dirty="0" smtClean="0"/>
              <a:t/>
            </a:r>
          </a:p>
        </p:txBody>
      </p:sp>
      <p:sp>
        <p:nvSpPr>
          <p:cNvPr id="5" name="Chevron 4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7" name="ZoneTexte 6"/>
          <p:cNvSpPr txBox="1"/>
          <p:nvPr/>
        </p:nvSpPr>
        <p:spPr>
          <a:xfrm>
            <a:off x="971600" y="116632"/>
            <a:ext cx="767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Programme d'audit annuel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5238" y="500042"/>
            <a:ext cx="817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Année: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ZoneTexte 3"/>
          <p:cNvSpPr txBox="1"/>
          <p:nvPr/>
        </p:nvSpPr>
        <p:spPr>
          <a:xfrm>
            <a:off x="1071538" y="518678"/>
            <a:ext cx="7020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2024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1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</a:tblGrid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Champ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Jan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Fév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Mars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Avr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Août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Oct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Nov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Déc</a:t>
                      </a:r>
                      <a:endParaRPr dirty="0"/>
                    </a:p>
                  </a:txBody>
                  <a:tcPr/>
                </a:tc>
              </a:tr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Maîtrise de l'environnement des soins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3498db"/>
                          </a:solidFill>
                        </a:rPr>
                        <a:t>23-1
REALISE
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c0392b"/>
                          </a:solidFill>
                        </a:rPr>
                        <a:t>1-30
NON ENCORE REALISE
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4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d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1980728" y="87015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r>
              <a:rPr lang="fr-FR" dirty="0" smtClean="0"/>
              <a:t/>
            </a:r>
          </a:p>
        </p:txBody>
      </p:sp>
      <p:sp>
        <p:nvSpPr>
          <p:cNvPr id="5" name="Chevron 4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7" name="ZoneTexte 6"/>
          <p:cNvSpPr txBox="1"/>
          <p:nvPr/>
        </p:nvSpPr>
        <p:spPr>
          <a:xfrm>
            <a:off x="971600" y="116632"/>
            <a:ext cx="767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Programme d'audit annuel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5238" y="500042"/>
            <a:ext cx="817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Année: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ZoneTexte 3"/>
          <p:cNvSpPr txBox="1"/>
          <p:nvPr/>
        </p:nvSpPr>
        <p:spPr>
          <a:xfrm>
            <a:off x="1071538" y="518678"/>
            <a:ext cx="7020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2024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1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</a:tblGrid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Champ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Jan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Fév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Mars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Avr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Août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Oct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Nov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Déc</a:t>
                      </a:r>
                      <a:endParaRPr dirty="0"/>
                    </a:p>
                  </a:txBody>
                  <a:tcPr/>
                </a:tc>
              </a:tr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Hospitalisation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3498db"/>
                          </a:solidFill>
                        </a:rPr>
                        <a:t>23-1
REALISE
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c0392b"/>
                          </a:solidFill>
                        </a:rPr>
                        <a:t>1-30
NON ENCORE REALISE
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4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e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1980728" y="87015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r>
              <a:rPr lang="fr-FR" dirty="0" smtClean="0"/>
              <a:t/>
            </a:r>
          </a:p>
        </p:txBody>
      </p:sp>
      <p:sp>
        <p:nvSpPr>
          <p:cNvPr id="5" name="Chevron 4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7" name="ZoneTexte 6"/>
          <p:cNvSpPr txBox="1"/>
          <p:nvPr/>
        </p:nvSpPr>
        <p:spPr>
          <a:xfrm>
            <a:off x="971600" y="116632"/>
            <a:ext cx="767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Programme d'audit annuel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5238" y="500042"/>
            <a:ext cx="817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Année: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ZoneTexte 3"/>
          <p:cNvSpPr txBox="1"/>
          <p:nvPr/>
        </p:nvSpPr>
        <p:spPr>
          <a:xfrm>
            <a:off x="1071538" y="518678"/>
            <a:ext cx="7020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2024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1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</a:tblGrid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Champ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Jan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Fév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Mars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Avr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Août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Oct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Nov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Déc</a:t>
                      </a:r>
                      <a:endParaRPr dirty="0"/>
                    </a:p>
                  </a:txBody>
                  <a:tcPr/>
                </a:tc>
              </a:tr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Gouvernance et management des performances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3498db"/>
                          </a:solidFill>
                        </a:rPr>
                        <a:t>23-1
REALISE
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c0392b"/>
                          </a:solidFill>
                        </a:rPr>
                        <a:t>3-2
NON ENCORE REALISE
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4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f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1980728" y="87015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r>
              <a:rPr lang="fr-FR" dirty="0" smtClean="0"/>
              <a:t/>
            </a:r>
          </a:p>
        </p:txBody>
      </p:sp>
      <p:sp>
        <p:nvSpPr>
          <p:cNvPr id="5" name="Chevron 4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7" name="ZoneTexte 6"/>
          <p:cNvSpPr txBox="1"/>
          <p:nvPr/>
        </p:nvSpPr>
        <p:spPr>
          <a:xfrm>
            <a:off x="971600" y="116632"/>
            <a:ext cx="767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Programme d'audit annuel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5238" y="500042"/>
            <a:ext cx="817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Année: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ZoneTexte 3"/>
          <p:cNvSpPr txBox="1"/>
          <p:nvPr/>
        </p:nvSpPr>
        <p:spPr>
          <a:xfrm>
            <a:off x="1071538" y="518678"/>
            <a:ext cx="7020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2024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1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</a:tblGrid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Champ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Jan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Fév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Mars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Avr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Août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Oct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Nov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Déc</a:t>
                      </a:r>
                      <a:endParaRPr dirty="0"/>
                    </a:p>
                  </a:txBody>
                  <a:tcPr/>
                </a:tc>
              </a:tr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Gestion des stocks, approvisionnements et achats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3498db"/>
                          </a:solidFill>
                        </a:rPr>
                        <a:t>23-1
REALISE
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4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285293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 xmlns:a="http://schemas.openxmlformats.org/drawingml/2006/main">
            <a:pPr algn="ctr"/>
            <a:r>
              <a:rPr lang="fr-FR" sz="4000" b="1" dirty="0" smtClean="0">
                <a:solidFill>
                  <a:schemeClr val="accent1">
                    <a:lumMod val="75000"/>
                  </a:schemeClr>
                </a:solidFill>
              </a:rPr>
              <a:t>Les opportunités d'amélioration</a:t>
            </a:r>
            <a:endParaRPr lang="fr-FR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63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1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64</a:t>
            </a:fld>
            <a:endParaRPr lang="en-GB"/>
          </a:p>
        </p:txBody>
      </p:sp>
      <p:sp>
        <p:nvSpPr>
          <p:cNvPr id="3" name="Chevron 2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" name="Chevron 3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56592" y="159023"/>
            <a:ext cx="8135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 xmlns:a="http://schemas.openxmlformats.org/drawingml/2006/main"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/>
            </a:r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Les opportunités d'amélioration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65</a:t>
            </a:fld>
            <a:endParaRPr lang="en-GB"/>
          </a:p>
        </p:txBody>
      </p:sp>
      <p:sp>
        <p:nvSpPr>
          <p:cNvPr id="3" name="ZoneTexte 2"/>
          <p:cNvSpPr txBox="1"/>
          <p:nvPr/>
        </p:nvSpPr>
        <p:spPr>
          <a:xfrm>
            <a:off x="0" y="285293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 xmlns:a="http://schemas.openxmlformats.org/drawingml/2006/main">
            <a:pPr algn="ctr"/>
            <a:r>
              <a:rPr lang="fr-FR" sz="4000" b="1" dirty="0" smtClean="0">
                <a:solidFill>
                  <a:schemeClr val="accent1">
                    <a:lumMod val="75000"/>
                  </a:schemeClr>
                </a:solidFill>
              </a:rPr>
              <a:t>Changements pouvant affecter le système</a:t>
            </a:r>
            <a:endParaRPr lang="fr-FR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15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a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1980728" y="87015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r>
              <a:rPr lang="fr-FR" dirty="0" smtClean="0"/>
              <a:t/>
            </a:r>
          </a:p>
        </p:txBody>
      </p:sp>
      <p:sp>
        <p:nvSpPr>
          <p:cNvPr id="5" name="Chevron 4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7" name="ZoneTexte 6"/>
          <p:cNvSpPr txBox="1"/>
          <p:nvPr/>
        </p:nvSpPr>
        <p:spPr>
          <a:xfrm>
            <a:off x="971600" y="116632"/>
            <a:ext cx="767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Programme d'audit annuel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5238" y="500042"/>
            <a:ext cx="817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Année: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ZoneTexte 3"/>
          <p:cNvSpPr txBox="1"/>
          <p:nvPr/>
        </p:nvSpPr>
        <p:spPr>
          <a:xfrm>
            <a:off x="1071538" y="518678"/>
            <a:ext cx="7020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2024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1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</a:tblGrid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Champ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Jan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Fév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Mars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Avr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Août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Oct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Nov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Déc</a:t>
                      </a:r>
                      <a:endParaRPr dirty="0"/>
                    </a:p>
                  </a:txBody>
                  <a:tcPr/>
                </a:tc>
              </a:tr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Gestion des ressources matérielles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3498db"/>
                          </a:solidFill>
                        </a:rPr>
                        <a:t>24-1
REALISE
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3498db"/>
                          </a:solidFill>
                        </a:rPr>
                        <a:t>23-1
REALISE
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4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b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1980728" y="87015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r>
              <a:rPr lang="fr-FR" dirty="0" smtClean="0"/>
              <a:t/>
            </a:r>
          </a:p>
        </p:txBody>
      </p:sp>
      <p:sp>
        <p:nvSpPr>
          <p:cNvPr id="5" name="Chevron 4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7" name="ZoneTexte 6"/>
          <p:cNvSpPr txBox="1"/>
          <p:nvPr/>
        </p:nvSpPr>
        <p:spPr>
          <a:xfrm>
            <a:off x="971600" y="116632"/>
            <a:ext cx="767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Programme d'audit annuel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5238" y="500042"/>
            <a:ext cx="817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Année: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ZoneTexte 3"/>
          <p:cNvSpPr txBox="1"/>
          <p:nvPr/>
        </p:nvSpPr>
        <p:spPr>
          <a:xfrm>
            <a:off x="1071538" y="518678"/>
            <a:ext cx="7020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2024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1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</a:tblGrid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Champ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Jan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Fév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Mars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Avr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Août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Oct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Nov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Déc</a:t>
                      </a:r>
                      <a:endParaRPr dirty="0"/>
                    </a:p>
                  </a:txBody>
                  <a:tcPr/>
                </a:tc>
              </a:tr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Gestion des ressources humaines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3498db"/>
                          </a:solidFill>
                        </a:rPr>
                        <a:t>23-1
REALISE
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4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c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1980728" y="87015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r>
              <a:rPr lang="fr-FR" dirty="0" smtClean="0"/>
              <a:t/>
            </a:r>
          </a:p>
        </p:txBody>
      </p:sp>
      <p:sp>
        <p:nvSpPr>
          <p:cNvPr id="5" name="Chevron 4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7" name="ZoneTexte 6"/>
          <p:cNvSpPr txBox="1"/>
          <p:nvPr/>
        </p:nvSpPr>
        <p:spPr>
          <a:xfrm>
            <a:off x="971600" y="116632"/>
            <a:ext cx="767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Programme d'audit annuel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5238" y="500042"/>
            <a:ext cx="817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Année: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ZoneTexte 3"/>
          <p:cNvSpPr txBox="1"/>
          <p:nvPr/>
        </p:nvSpPr>
        <p:spPr>
          <a:xfrm>
            <a:off x="1071538" y="518678"/>
            <a:ext cx="7020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2024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1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</a:tblGrid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Champ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Jan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Fév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Mars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Avr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Août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Oct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Nov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Déc</a:t>
                      </a:r>
                      <a:endParaRPr dirty="0"/>
                    </a:p>
                  </a:txBody>
                  <a:tcPr/>
                </a:tc>
              </a:tr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Gestion administrative et financière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c0392b"/>
                          </a:solidFill>
                        </a:rPr>
                        <a:t>1-30
NON ENCORE REALISE
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4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d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1980728" y="87015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r>
              <a:rPr lang="fr-FR" dirty="0" smtClean="0"/>
              <a:t/>
            </a:r>
          </a:p>
        </p:txBody>
      </p:sp>
      <p:sp>
        <p:nvSpPr>
          <p:cNvPr id="5" name="Chevron 4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7" name="ZoneTexte 6"/>
          <p:cNvSpPr txBox="1"/>
          <p:nvPr/>
        </p:nvSpPr>
        <p:spPr>
          <a:xfrm>
            <a:off x="971600" y="116632"/>
            <a:ext cx="767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Programme d'audit annuel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5238" y="500042"/>
            <a:ext cx="817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Année: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ZoneTexte 3"/>
          <p:cNvSpPr txBox="1"/>
          <p:nvPr/>
        </p:nvSpPr>
        <p:spPr>
          <a:xfrm>
            <a:off x="1071538" y="518678"/>
            <a:ext cx="7020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2024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1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</a:tblGrid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Champ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Jan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Fév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Mars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Avr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Août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Oct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Nov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Déc</a:t>
                      </a:r>
                      <a:endParaRPr dirty="0"/>
                    </a:p>
                  </a:txBody>
                  <a:tcPr/>
                </a:tc>
              </a:tr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Consultation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3498db"/>
                          </a:solidFill>
                        </a:rPr>
                        <a:t>23-1
REALISE
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4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e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1980728" y="87015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r>
              <a:rPr lang="fr-FR" dirty="0" smtClean="0"/>
              <a:t/>
            </a:r>
          </a:p>
        </p:txBody>
      </p:sp>
      <p:sp>
        <p:nvSpPr>
          <p:cNvPr id="5" name="Chevron 4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7" name="ZoneTexte 6"/>
          <p:cNvSpPr txBox="1"/>
          <p:nvPr/>
        </p:nvSpPr>
        <p:spPr>
          <a:xfrm>
            <a:off x="971600" y="116632"/>
            <a:ext cx="767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Programme d'audit annuel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5238" y="500042"/>
            <a:ext cx="817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Année: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ZoneTexte 3"/>
          <p:cNvSpPr txBox="1"/>
          <p:nvPr/>
        </p:nvSpPr>
        <p:spPr>
          <a:xfrm>
            <a:off x="1071538" y="518678"/>
            <a:ext cx="7020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2024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1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</a:tblGrid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Champ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Jan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Fév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Mars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Avr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Août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Oct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Nov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Déc</a:t>
                      </a:r>
                      <a:endParaRPr dirty="0"/>
                    </a:p>
                  </a:txBody>
                  <a:tcPr/>
                </a:tc>
              </a:tr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Accueil et orientation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3498db"/>
                          </a:solidFill>
                        </a:rPr>
                        <a:t>24-1
REALISE
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3498db"/>
                          </a:solidFill>
                        </a:rPr>
                        <a:t>23-1
REALISE
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4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f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1980728" y="87015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r>
              <a:rPr lang="fr-FR" dirty="0" smtClean="0"/>
              <a:t/>
            </a:r>
          </a:p>
        </p:txBody>
      </p:sp>
      <p:sp>
        <p:nvSpPr>
          <p:cNvPr id="5" name="Chevron 4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7" name="ZoneTexte 6"/>
          <p:cNvSpPr txBox="1"/>
          <p:nvPr/>
        </p:nvSpPr>
        <p:spPr>
          <a:xfrm>
            <a:off x="971600" y="116632"/>
            <a:ext cx="767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Programme d'audit annuel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5238" y="500042"/>
            <a:ext cx="817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Année: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ZoneTexte 3"/>
          <p:cNvSpPr txBox="1"/>
          <p:nvPr/>
        </p:nvSpPr>
        <p:spPr>
          <a:xfrm>
            <a:off x="1071538" y="518678"/>
            <a:ext cx="7020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2023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1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</a:tblGrid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Champ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Jan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Fév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Mars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Avr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Août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Oct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Nov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Déc</a:t>
                      </a:r>
                      <a:endParaRPr dirty="0"/>
                    </a:p>
                  </a:txBody>
                  <a:tcPr/>
                </a:tc>
              </a:tr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Marketing et communication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3498db"/>
                          </a:solidFill>
                        </a:rPr>
                        <a:t>25-43
REALISE
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4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a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1980728" y="87015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r>
              <a:rPr lang="fr-FR" dirty="0" smtClean="0"/>
              <a:t/>
            </a:r>
          </a:p>
        </p:txBody>
      </p:sp>
      <p:sp>
        <p:nvSpPr>
          <p:cNvPr id="5" name="Chevron 4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7" name="ZoneTexte 6"/>
          <p:cNvSpPr txBox="1"/>
          <p:nvPr/>
        </p:nvSpPr>
        <p:spPr>
          <a:xfrm>
            <a:off x="971600" y="116632"/>
            <a:ext cx="767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Programme d'audit annuel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5238" y="500042"/>
            <a:ext cx="817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Année: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ZoneTexte 3"/>
          <p:cNvSpPr txBox="1"/>
          <p:nvPr/>
        </p:nvSpPr>
        <p:spPr>
          <a:xfrm>
            <a:off x="1071538" y="518678"/>
            <a:ext cx="7020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2023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1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</a:tblGrid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Champ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Jan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Fév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Mars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Avr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Août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Oct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Nov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Déc</a:t>
                      </a:r>
                      <a:endParaRPr dirty="0"/>
                    </a:p>
                  </a:txBody>
                  <a:tcPr/>
                </a:tc>
              </a:tr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Maîtrise de l'environnement des soins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3498db"/>
                          </a:solidFill>
                        </a:rPr>
                        <a:t>13-177
REALISE
</a:t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4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b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1980728" y="87015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r>
              <a:rPr lang="fr-FR" dirty="0" smtClean="0"/>
              <a:t/>
            </a:r>
          </a:p>
        </p:txBody>
      </p:sp>
      <p:sp>
        <p:nvSpPr>
          <p:cNvPr id="5" name="Chevron 4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7" name="ZoneTexte 6"/>
          <p:cNvSpPr txBox="1"/>
          <p:nvPr/>
        </p:nvSpPr>
        <p:spPr>
          <a:xfrm>
            <a:off x="971600" y="116632"/>
            <a:ext cx="767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Programme d'audit annuel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5238" y="500042"/>
            <a:ext cx="817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Année: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ZoneTexte 3"/>
          <p:cNvSpPr txBox="1"/>
          <p:nvPr/>
        </p:nvSpPr>
        <p:spPr>
          <a:xfrm>
            <a:off x="1071538" y="518678"/>
            <a:ext cx="7020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2023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1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</a:tblGrid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Champ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Jan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Fév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Mars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Avr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Août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Oct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Nov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Déc</a:t>
                      </a:r>
                      <a:endParaRPr dirty="0"/>
                    </a:p>
                  </a:txBody>
                  <a:tcPr/>
                </a:tc>
              </a:tr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Hospitalisation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3498db"/>
                          </a:solidFill>
                        </a:rPr>
                        <a:t>13-177
REALISE
</a:t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4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c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-1980728" y="87015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r>
              <a:rPr lang="fr-FR" dirty="0" smtClean="0"/>
              <a:t/>
            </a:r>
          </a:p>
        </p:txBody>
      </p:sp>
      <p:sp>
        <p:nvSpPr>
          <p:cNvPr id="5" name="Chevron 4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7" name="ZoneTexte 6"/>
          <p:cNvSpPr txBox="1"/>
          <p:nvPr/>
        </p:nvSpPr>
        <p:spPr>
          <a:xfrm>
            <a:off x="971600" y="116632"/>
            <a:ext cx="767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6"/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Programme d'audit annuel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5238" y="500042"/>
            <a:ext cx="817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Année: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ZoneTexte 3"/>
          <p:cNvSpPr txBox="1"/>
          <p:nvPr/>
        </p:nvSpPr>
        <p:spPr>
          <a:xfrm>
            <a:off x="1071538" y="518678"/>
            <a:ext cx="7020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2023</a:t>
            </a:r>
            <a:endParaRPr lang="fr-FR" sz="1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1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  <a:gridCol w="632000"/>
              </a:tblGrid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Champ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Jan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Fév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Mars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Avr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Jui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Août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Sep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Oct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Nov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Déc</a:t>
                      </a:r>
                      <a:endParaRPr dirty="0"/>
                    </a:p>
                  </a:txBody>
                  <a:tcPr/>
                </a:tc>
              </a:tr>
              <a:tr h="270840">
                <a:tc>
                  <a:txBody>
                    <a:bodyPr/>
                    <a:lstStyle/>
                    <a:p>
                      <a:r>
                        <a:rPr lang="en-US" sz="1000" dirty="0"/>
                        <a:t>Gestion des stocks, approvisionnements et achats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3498db"/>
                          </a:solidFill>
                        </a:rPr>
                        <a:t>25-43
REALISE
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/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4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e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628800" y="118953"/>
            <a:ext cx="7199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/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Etat d'avancement des actions issues des audits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56592" y="8701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/>
            </a:r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38</a:t>
            </a:fld>
            <a:endParaRPr lang="en-GB"/>
          </a:p>
        </p:txBody>
      </p:sp>
      <p:sp>
        <p:nvSpPr>
          <p:cNvPr id="5" name="ZoneTexte 4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6" name="Rectangle 5"/>
          <p:cNvSpPr/>
          <p:nvPr/>
        </p:nvSpPr>
        <p:spPr>
          <a:xfrm>
            <a:off x="3928201" y="3244334"/>
            <a:ext cx="1287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LatoLatin"/>
              </a:rPr>
              <a:t>Townsend </a:t>
            </a:r>
            <a:endParaRPr lang="en-US" dirty="0"/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8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000"/>
                <a:gridCol w="1000000"/>
                <a:gridCol w="850000"/>
                <a:gridCol w="4000000"/>
                <a:gridCol w="900000"/>
              </a:tblGrid>
              <a:tr h="400840">
                <a:tc>
                  <a:txBody>
                    <a:bodyPr/>
                    <a:lstStyle/>
                    <a:p>
                      <a:r>
                        <a:rPr lang="en-US" sz="1200" dirty="0"/>
                        <a:t>Réf.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Champ d'audit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Nombre de constats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Taux réal.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Taux eff.</a:t>
                      </a:r>
                      <a:endParaRPr dirty="0"/>
                    </a:p>
                  </a:txBody>
                  <a:tcPr/>
                </a:tc>
              </a:tr>
              <a:tr h="200840">
                <a:tc>
                  <a:txBody>
                    <a:bodyPr/>
                    <a:lstStyle/>
                    <a:p>
                      <a:r>
                        <a:rPr lang="en-US" sz="1200" dirty="0"/>
                        <a:t>91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Maîtrise de l'environnement des soins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</a:tr>
              <a:tr h="200840">
                <a:tc>
                  <a:txBody>
                    <a:bodyPr/>
                    <a:lstStyle/>
                    <a:p>
                      <a:r>
                        <a:rPr lang="en-US" sz="1200" dirty="0"/>
                        <a:t>96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Gestion des ressources humaines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95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50</a:t>
                      </a:r>
                      <a:endParaRPr dirty="0"/>
                    </a:p>
                  </a:txBody>
                  <a:tcPr/>
                </a:tc>
              </a:tr>
              <a:tr h="200840">
                <a:tc>
                  <a:txBody>
                    <a:bodyPr/>
                    <a:lstStyle/>
                    <a:p>
                      <a:r>
                        <a:rPr lang="en-US" sz="1200" dirty="0"/>
                        <a:t>98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Gestion des stocks, approvisionnements et achats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7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78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78</a:t>
                      </a:r>
                      <a:endParaRPr dirty="0"/>
                    </a:p>
                  </a:txBody>
                  <a:tcPr/>
                </a:tc>
              </a:tr>
              <a:tr h="200840">
                <a:tc>
                  <a:txBody>
                    <a:bodyPr/>
                    <a:lstStyle/>
                    <a:p>
                      <a:r>
                        <a:rPr lang="en-US" sz="1200" dirty="0"/>
                        <a:t>103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Marketing et communication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67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67</a:t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324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f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628800" y="118953"/>
            <a:ext cx="7199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/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Etat d'avancement des actions issues des audits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56592" y="8701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/>
            </a:r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38</a:t>
            </a:fld>
            <a:endParaRPr lang="en-GB"/>
          </a:p>
        </p:txBody>
      </p:sp>
      <p:sp>
        <p:nvSpPr>
          <p:cNvPr id="5" name="ZoneTexte 4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6" name="Rectangle 5"/>
          <p:cNvSpPr/>
          <p:nvPr/>
        </p:nvSpPr>
        <p:spPr>
          <a:xfrm>
            <a:off x="3928201" y="3244334"/>
            <a:ext cx="1287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LatoLatin"/>
              </a:rPr>
              <a:t>Townsend </a:t>
            </a:r>
            <a:endParaRPr lang="en-US" dirty="0"/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8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000"/>
                <a:gridCol w="1000000"/>
                <a:gridCol w="850000"/>
                <a:gridCol w="4000000"/>
                <a:gridCol w="900000"/>
              </a:tblGrid>
              <a:tr h="400840">
                <a:tc>
                  <a:txBody>
                    <a:bodyPr/>
                    <a:lstStyle/>
                    <a:p>
                      <a:r>
                        <a:rPr lang="en-US" sz="1200" dirty="0"/>
                        <a:t>Réf.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Champ d'audit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Nombre de constats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Taux réal.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Taux eff.</a:t>
                      </a:r>
                      <a:endParaRPr dirty="0"/>
                    </a:p>
                  </a:txBody>
                  <a:tcPr/>
                </a:tc>
              </a:tr>
              <a:tr h="200840">
                <a:tc>
                  <a:txBody>
                    <a:bodyPr/>
                    <a:lstStyle/>
                    <a:p>
                      <a:r>
                        <a:rPr lang="en-US" sz="1200" dirty="0"/>
                        <a:t>85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Suivi et conseil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</a:tr>
              <a:tr h="200840">
                <a:tc>
                  <a:txBody>
                    <a:bodyPr/>
                    <a:lstStyle/>
                    <a:p>
                      <a:r>
                        <a:rPr lang="en-US" sz="1200" dirty="0"/>
                        <a:t>104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Gestion des ressources humaines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</a:tr>
              <a:tr h="200840">
                <a:tc>
                  <a:txBody>
                    <a:bodyPr/>
                    <a:lstStyle/>
                    <a:p>
                      <a:r>
                        <a:rPr lang="en-US" sz="1200" dirty="0"/>
                        <a:t>97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Gestion des ressources matérielles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</a:tr>
              <a:tr h="200840">
                <a:tc>
                  <a:txBody>
                    <a:bodyPr/>
                    <a:lstStyle/>
                    <a:p>
                      <a:r>
                        <a:rPr lang="en-US" sz="1200" dirty="0"/>
                        <a:t>101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Maîtrise de l'environnement des soins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324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08382" y="147990"/>
            <a:ext cx="7524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/>
            </a:r>
            <a:r>
              <a:rPr lang="fr-FR" b="1" dirty="0">
                <a:latin typeface="Century Schoolbook" pitchFamily="18" charset="0"/>
              </a:rPr>
              <a:t>Les changements de circonstances</a:t>
            </a:r>
            <a:endParaRPr lang="fr-FR" sz="2400" b="1" dirty="0">
              <a:solidFill>
                <a:schemeClr val="accent1">
                  <a:lumMod val="75000"/>
                </a:schemeClr>
              </a:solidFill>
              <a:latin typeface="Century Schoolbook" pitchFamily="18" charset="0"/>
            </a:endParaRPr>
          </a:p>
        </p:txBody>
      </p:sp>
      <p:sp>
        <p:nvSpPr>
          <p:cNvPr id="3" name="Chevron 2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" name="Chevron 3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84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86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628800" y="118953"/>
            <a:ext cx="7199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/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Etat d'avancement des actions issues des audits</a:t>
            </a:r>
            <a:endParaRPr lang="fr-FR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756592" y="8701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/>
            </a:r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</a:rPr>
              <a:t>Résultats Des Audits</a:t>
            </a:r>
            <a:endParaRPr lang="fr-FR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179512" y="188640"/>
            <a:ext cx="432048" cy="28803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539552" y="188640"/>
            <a:ext cx="288032" cy="288032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38</a:t>
            </a:fld>
            <a:endParaRPr lang="en-GB"/>
          </a:p>
        </p:txBody>
      </p:sp>
      <p:sp>
        <p:nvSpPr>
          <p:cNvPr id="5" name="ZoneTexte 4"/>
          <p:cNvSpPr txBox="1"/>
          <p:nvPr/>
        </p:nvSpPr>
        <p:spPr>
          <a:xfrm>
            <a:off x="3491880" y="87015"/>
            <a:ext cx="264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6" name="Rectangle 5"/>
          <p:cNvSpPr/>
          <p:nvPr/>
        </p:nvSpPr>
        <p:spPr>
          <a:xfrm>
            <a:off x="3928201" y="3244334"/>
            <a:ext cx="1287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LatoLatin"/>
              </a:rPr>
              <a:t>Townsend </a:t>
            </a:r>
            <a:endParaRPr lang="en-US" dirty="0"/>
          </a:p>
        </p:txBody>
      </p:sp>
      <p:graphicFrame>
        <p:nvGraphicFramePr>
          <p:cNvPr id="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994563"/>
              </p:ext>
            </p:extLst>
          </p:nvPr>
        </p:nvGraphicFramePr>
        <p:xfrm>
          <a:off x="850000" y="10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000"/>
                <a:gridCol w="1000000"/>
                <a:gridCol w="850000"/>
                <a:gridCol w="4000000"/>
                <a:gridCol w="900000"/>
              </a:tblGrid>
              <a:tr h="400840">
                <a:tc>
                  <a:txBody>
                    <a:bodyPr/>
                    <a:lstStyle/>
                    <a:p>
                      <a:r>
                        <a:rPr lang="en-US" sz="1200" dirty="0"/>
                        <a:t>Réf.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Champ d'audit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Nombre de constats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Taux réal.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Taux eff.</a:t>
                      </a:r>
                      <a:endParaRPr dirty="0"/>
                    </a:p>
                  </a:txBody>
                  <a:tcPr/>
                </a:tc>
              </a:tr>
              <a:tr h="200840">
                <a:tc>
                  <a:txBody>
                    <a:bodyPr/>
                    <a:lstStyle/>
                    <a:p>
                      <a:r>
                        <a:rPr lang="en-US" sz="1200" dirty="0"/>
                        <a:t>99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Consultation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</a:tr>
              <a:tr h="200840">
                <a:tc>
                  <a:txBody>
                    <a:bodyPr/>
                    <a:lstStyle/>
                    <a:p>
                      <a:r>
                        <a:rPr lang="en-US" sz="1200" dirty="0"/>
                        <a:t>102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Hospitalisation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</a:tr>
              <a:tr h="200840">
                <a:tc>
                  <a:txBody>
                    <a:bodyPr/>
                    <a:lstStyle/>
                    <a:p>
                      <a:r>
                        <a:rPr lang="en-US" sz="1200" dirty="0"/>
                        <a:t>104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Hospitalisation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</a:tr>
              <a:tr h="200840">
                <a:tc>
                  <a:txBody>
                    <a:bodyPr/>
                    <a:lstStyle/>
                    <a:p>
                      <a:r>
                        <a:rPr lang="en-US" sz="1200" dirty="0"/>
                        <a:t>90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Hospitalisation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100</a:t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324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782669"/>
            <a:ext cx="88204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 xmlns:a="http://schemas.openxmlformats.org/drawingml/2006/main">
            <a:pPr algn="ctr"/>
            <a:r>
              <a:rPr lang="fr-FR" dirty="0"/>
              <a:t/>
            </a:r>
            <a:r>
              <a:rPr lang="fr-FR" dirty="0" smtClean="0"/>
              <a:t/>
            </a:r>
            <a:r>
              <a:rPr lang="fr-FR" sz="4000" b="1" dirty="0" smtClean="0">
                <a:solidFill>
                  <a:schemeClr val="accent1">
                    <a:lumMod val="75000"/>
                  </a:schemeClr>
                </a:solidFill>
              </a:rPr>
              <a:t>Retours D'Information Des Clients</a:t>
            </a:r>
            <a:endParaRPr lang="fr-FR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7DB37-193A-4A12-A011-1C7D0433A20F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422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Personnalisé 1">
      <a:dk1>
        <a:srgbClr val="0F273C"/>
      </a:dk1>
      <a:lt1>
        <a:srgbClr val="FFFFFF"/>
      </a:lt1>
      <a:dk2>
        <a:srgbClr val="5B9BD5"/>
      </a:dk2>
      <a:lt2>
        <a:srgbClr val="FFFFFF"/>
      </a:lt2>
      <a:accent1>
        <a:srgbClr val="1E4E79"/>
      </a:accent1>
      <a:accent2>
        <a:srgbClr val="BF0000"/>
      </a:accent2>
      <a:accent3>
        <a:srgbClr val="7030A0"/>
      </a:accent3>
      <a:accent4>
        <a:srgbClr val="5B9BD5"/>
      </a:accent4>
      <a:accent5>
        <a:srgbClr val="7F7F7F"/>
      </a:accent5>
      <a:accent6>
        <a:srgbClr val="5B9BD5"/>
      </a:accent6>
      <a:hlink>
        <a:srgbClr val="5B9BD5"/>
      </a:hlink>
      <a:folHlink>
        <a:srgbClr val="5B9BD5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836" autoAdjust="0"/>
    <p:restoredTop sz="94660"/>
  </p:normalViewPr>
  <p:slideViewPr>
    <p:cSldViewPr>
      <p:cViewPr varScale="1">
        <p:scale>
          <a:sx n="67" d="100"/>
          <a:sy n="67" d="100"/>
        </p:scale>
        <p:origin x="-132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