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xl/drawings/charts/chart2.xml" ContentType="application/vnd.openxmlformats-officedocument.drawingml.chart+xml"/>
  <Override PartName="/xl/drawings/charts/chart.xml" ContentType="application/vnd.openxmlformats-officedocument.drawingml.chart+xml"/>
  <Override PartName="/ppt/slideMasters/slideMaster1.xml" ContentType="application/vnd.openxmlformats-officedocument.presentationml.slideMaster+xml"/>
  <Override PartName="/xl/drawings/charts/chart4.xml" ContentType="application/vnd.openxmlformats-officedocument.drawingml.chart+xml"/>
  <Override PartName="/xl/drawings/charts/chart3.xml" ContentType="application/vnd.openxmlformats-officedocument.drawingml.chart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xl/drawings/charts/chart5.xml" ContentType="application/vnd.openxmlformats-officedocument.drawingml.char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xl/drawings/charts/chart6.xml" ContentType="application/vnd.openxmlformats-officedocument.drawingml.chart+xml"/>
  <Override PartName="/xl/drawings/charts/chart7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xl/drawings/charts/chart.xml><?xml version="1.0" encoding="utf-8"?>
<c:chartSpace xmlns:mc="http://schemas.openxmlformats.org/markup-compatibility/2006" xmlns:c14="http://schemas.microsoft.com/office/drawing/2007/8/2/chart"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Actions avec délai de réalisation non dépassé</c:v>
                </c:pt>
              </c:strCache>
            </c:strRef>
          </c:tx>
          <c:spPr>
            <a:solidFill>
              <a:srgbClr val="4F81BD">
                <a:alpha val="90000"/>
              </a:srgbClr>
            </a:solidFill>
            <a:effectLst/>
          </c:spPr>
          <c:invertIfNegative val="0"/>
          <c:dLbls>
            <c:numFmt formatCode="General" sourceLinked="0"/>
            <c:showLegendKey val="0"/>
            <c:showVal val="1"/>
            <c:showCatName val="0"/>
            <c:showSerName val="0"/>
            <c:showPercent val="0"/>
            <c:showBubbleSize val="0"/>
          </c:dLbls>
          <c:cat>
            <c:strRef>
              <c:f>Sheet1!$B$1:$C$1</c:f>
              <c:strCache>
                <c:ptCount val="2"/>
                <c:pt idx="0">
                  <c:v>Non affecté</c:v>
                </c:pt>
                <c:pt idx="1">
                  <c:v>Clinique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2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Actions avec délai de réalisation dépassé</c:v>
                </c:pt>
              </c:strCache>
            </c:strRef>
          </c:tx>
          <c:spPr>
            <a:solidFill>
              <a:srgbClr val="C0504D">
                <a:alpha val="90000"/>
              </a:srgbClr>
            </a:solidFill>
            <a:effectLst/>
          </c:spPr>
          <c:invertIfNegative val="0"/>
          <c:dLbls>
            <c:numFmt formatCode="General" sourceLinked="0"/>
            <c:showLegendKey val="0"/>
            <c:showVal val="1"/>
            <c:showCatName val="0"/>
            <c:showSerName val="0"/>
            <c:showPercent val="0"/>
            <c:showBubbleSize val="0"/>
          </c:dLbls>
          <c:cat>
            <c:strRef>
              <c:f>Sheet1!$B$1:$C$1</c:f>
              <c:strCache>
                <c:ptCount val="2"/>
                <c:pt idx="0">
                  <c:v>Non affecté</c:v>
                </c:pt>
                <c:pt idx="1">
                  <c:v>Clinique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4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"/>
        <c:axId val="2"/>
      </c:barChart>
      <c:catAx>
        <c:axId val="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"/>
        <c:crosses val="autoZero"/>
        <c:auto val="1"/>
        <c:lblAlgn val="ctr"/>
        <c:lblOffset val="100"/>
        <c:noMultiLvlLbl val="0"/>
      </c:catAx>
      <c:valAx>
        <c:axId val="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0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</c:chartSpace>
</file>

<file path=xl/drawings/charts/chart2.xml><?xml version="1.0" encoding="utf-8"?>
<c:chartSpace xmlns:mc="http://schemas.openxmlformats.org/markup-compatibility/2006" xmlns:c14="http://schemas.microsoft.com/office/drawing/2007/8/2/chart"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Actions avec délai de réalisation non dépassé</c:v>
                </c:pt>
              </c:strCache>
            </c:strRef>
          </c:tx>
          <c:spPr>
            <a:solidFill>
              <a:srgbClr val="4F81BD">
                <a:alpha val="90000"/>
              </a:srgbClr>
            </a:solidFill>
            <a:effectLst/>
          </c:spPr>
          <c:invertIfNegative val="0"/>
          <c:dLbls>
            <c:numFmt formatCode="General" sourceLinked="0"/>
            <c:showLegendKey val="0"/>
            <c:showVal val="1"/>
            <c:showCatName val="0"/>
            <c:showSerName val="0"/>
            <c:showPercent val="0"/>
            <c:showBubbleSize val="0"/>
          </c:dLbls>
          <c:cat>
            <c:strRef>
              <c:f>Sheet1!$B$1:$E$1</c:f>
              <c:strCache>
                <c:ptCount val="4"/>
                <c:pt idx="0">
                  <c:v>Gestion des ressources humaines</c:v>
                </c:pt>
                <c:pt idx="1">
                  <c:v>Gestion des ressources matérielles</c:v>
                </c:pt>
                <c:pt idx="2">
                  <c:v>Gestion du Système d'Informations</c:v>
                </c:pt>
                <c:pt idx="3">
                  <c:v>Marketing et communication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Actions avec délai de réalisation dépassé</c:v>
                </c:pt>
              </c:strCache>
            </c:strRef>
          </c:tx>
          <c:spPr>
            <a:solidFill>
              <a:srgbClr val="C0504D">
                <a:alpha val="90000"/>
              </a:srgbClr>
            </a:solidFill>
            <a:effectLst/>
          </c:spPr>
          <c:invertIfNegative val="0"/>
          <c:dLbls>
            <c:numFmt formatCode="General" sourceLinked="0"/>
            <c:showLegendKey val="0"/>
            <c:showVal val="1"/>
            <c:showCatName val="0"/>
            <c:showSerName val="0"/>
            <c:showPercent val="0"/>
            <c:showBubbleSize val="0"/>
          </c:dLbls>
          <c:cat>
            <c:strRef>
              <c:f>Sheet1!$B$1:$E$1</c:f>
              <c:strCache>
                <c:ptCount val="4"/>
                <c:pt idx="0">
                  <c:v>Gestion des ressources humaines</c:v>
                </c:pt>
                <c:pt idx="1">
                  <c:v>Gestion des ressources matérielles</c:v>
                </c:pt>
                <c:pt idx="2">
                  <c:v>Gestion du Système d'Informations</c:v>
                </c:pt>
                <c:pt idx="3">
                  <c:v>Marketing et communication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"/>
        <c:axId val="2"/>
      </c:barChart>
      <c:catAx>
        <c:axId val="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"/>
        <c:crosses val="autoZero"/>
        <c:auto val="1"/>
        <c:lblAlgn val="ctr"/>
        <c:lblOffset val="100"/>
        <c:noMultiLvlLbl val="0"/>
      </c:catAx>
      <c:valAx>
        <c:axId val="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0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</c:chartSpace>
</file>

<file path=xl/drawings/charts/chart3.xml><?xml version="1.0" encoding="utf-8"?>
<c:chartSpace xmlns:mc="http://schemas.openxmlformats.org/markup-compatibility/2006" xmlns:c14="http://schemas.microsoft.com/office/drawing/2007/8/2/chart"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Actions avec délai de réalisation non dépassé</c:v>
                </c:pt>
              </c:strCache>
            </c:strRef>
          </c:tx>
          <c:spPr>
            <a:solidFill>
              <a:srgbClr val="4F81BD">
                <a:alpha val="90000"/>
              </a:srgbClr>
            </a:solidFill>
            <a:effectLst/>
          </c:spPr>
          <c:invertIfNegative val="0"/>
          <c:dLbls>
            <c:numFmt formatCode="General" sourceLinked="0"/>
            <c:showLegendKey val="0"/>
            <c:showVal val="1"/>
            <c:showCatName val="0"/>
            <c:showSerName val="0"/>
            <c:showPercent val="0"/>
            <c:showBubbleSize val="0"/>
          </c:dLbls>
          <c:cat>
            <c:strRef>
              <c:f>Sheet1!$B$1:$B$1</c:f>
              <c:strCache>
                <c:ptCount val="1"/>
                <c:pt idx="0">
                  <c:v>2024</c:v>
                </c:pt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Actions avec délai de réalisation dépassé</c:v>
                </c:pt>
              </c:strCache>
            </c:strRef>
          </c:tx>
          <c:spPr>
            <a:solidFill>
              <a:srgbClr val="C0504D">
                <a:alpha val="90000"/>
              </a:srgbClr>
            </a:solidFill>
            <a:effectLst/>
          </c:spPr>
          <c:invertIfNegative val="0"/>
          <c:dLbls>
            <c:numFmt formatCode="General" sourceLinked="0"/>
            <c:showLegendKey val="0"/>
            <c:showVal val="1"/>
            <c:showCatName val="0"/>
            <c:showSerName val="0"/>
            <c:showPercent val="0"/>
            <c:showBubbleSize val="0"/>
          </c:dLbls>
          <c:cat>
            <c:strRef>
              <c:f>Sheet1!$B$1:$B$1</c:f>
              <c:strCache>
                <c:ptCount val="1"/>
                <c:pt idx="0">
                  <c:v>2024</c:v>
                </c:pt>
              </c:strCache>
            </c:strRef>
          </c:cat>
          <c:val>
            <c:numRef>
              <c:f>Sheet1!$B$3:$B$3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"/>
        <c:axId val="2"/>
      </c:barChart>
      <c:catAx>
        <c:axId val="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"/>
        <c:crosses val="autoZero"/>
        <c:auto val="1"/>
        <c:lblAlgn val="ctr"/>
        <c:lblOffset val="100"/>
        <c:noMultiLvlLbl val="0"/>
      </c:catAx>
      <c:valAx>
        <c:axId val="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0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</c:chartSpace>
</file>

<file path=xl/drawings/charts/chart4.xml><?xml version="1.0" encoding="utf-8"?>
<c:chartSpace xmlns:mc="http://schemas.openxmlformats.org/markup-compatibility/2006" xmlns:c14="http://schemas.microsoft.com/office/drawing/2007/8/2/chart"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Actions avec délai de suivi non dépassé</c:v>
                </c:pt>
              </c:strCache>
            </c:strRef>
          </c:tx>
          <c:spPr>
            <a:solidFill>
              <a:srgbClr val="4F81BD">
                <a:alpha val="90000"/>
              </a:srgbClr>
            </a:solidFill>
            <a:effectLst/>
          </c:spPr>
          <c:invertIfNegative val="0"/>
          <c:dLbls>
            <c:numFmt formatCode="General" sourceLinked="0"/>
            <c:showLegendKey val="0"/>
            <c:showVal val="1"/>
            <c:showCatName val="0"/>
            <c:showSerName val="0"/>
            <c:showPercent val="0"/>
            <c:showBubbleSize val="0"/>
          </c:dLbls>
          <c:cat>
            <c:strRef>
              <c:f>Sheet1!$B$1:$D$1</c:f>
              <c:strCache>
                <c:ptCount val="3"/>
                <c:pt idx="0">
                  <c:v>Non affecté</c:v>
                </c:pt>
                <c:pt idx="1">
                  <c:v>Administration</c:v>
                </c:pt>
                <c:pt idx="2">
                  <c:v>Clinique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Actions avec délai de suivi dépassé</c:v>
                </c:pt>
              </c:strCache>
            </c:strRef>
          </c:tx>
          <c:spPr>
            <a:solidFill>
              <a:srgbClr val="C0504D">
                <a:alpha val="90000"/>
              </a:srgbClr>
            </a:solidFill>
            <a:effectLst/>
          </c:spPr>
          <c:invertIfNegative val="0"/>
          <c:dLbls>
            <c:numFmt formatCode="General" sourceLinked="0"/>
            <c:showLegendKey val="0"/>
            <c:showVal val="1"/>
            <c:showCatName val="0"/>
            <c:showSerName val="0"/>
            <c:showPercent val="0"/>
            <c:showBubbleSize val="0"/>
          </c:dLbls>
          <c:cat>
            <c:strRef>
              <c:f>Sheet1!$B$1:$D$1</c:f>
              <c:strCache>
                <c:ptCount val="3"/>
                <c:pt idx="0">
                  <c:v>Non affecté</c:v>
                </c:pt>
                <c:pt idx="1">
                  <c:v>Administration</c:v>
                </c:pt>
                <c:pt idx="2">
                  <c:v>Clinique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5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"/>
        <c:axId val="2"/>
      </c:barChart>
      <c:catAx>
        <c:axId val="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"/>
        <c:crosses val="autoZero"/>
        <c:auto val="1"/>
        <c:lblAlgn val="ctr"/>
        <c:lblOffset val="100"/>
        <c:noMultiLvlLbl val="0"/>
      </c:catAx>
      <c:valAx>
        <c:axId val="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0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</c:chartSpace>
</file>

<file path=xl/drawings/charts/chart5.xml><?xml version="1.0" encoding="utf-8"?>
<c:chartSpace xmlns:mc="http://schemas.openxmlformats.org/markup-compatibility/2006" xmlns:c14="http://schemas.microsoft.com/office/drawing/2007/8/2/chart"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Actions avec délai de suivi non dépassé</c:v>
                </c:pt>
              </c:strCache>
            </c:strRef>
          </c:tx>
          <c:spPr>
            <a:solidFill>
              <a:srgbClr val="4F81BD">
                <a:alpha val="90000"/>
              </a:srgbClr>
            </a:solidFill>
            <a:effectLst/>
          </c:spPr>
          <c:invertIfNegative val="0"/>
          <c:dLbls>
            <c:numFmt formatCode="General" sourceLinked="0"/>
            <c:showLegendKey val="0"/>
            <c:showVal val="1"/>
            <c:showCatName val="0"/>
            <c:showSerName val="0"/>
            <c:showPercent val="0"/>
            <c:showBubbleSize val="0"/>
          </c:dLbls>
          <c:cat>
            <c:strRef>
              <c:f>Sheet1!$B$1:$E$1</c:f>
              <c:strCache>
                <c:ptCount val="4"/>
                <c:pt idx="0">
                  <c:v>Gestion des ressources humaines</c:v>
                </c:pt>
                <c:pt idx="1">
                  <c:v>Gestion des ressources matérielles</c:v>
                </c:pt>
                <c:pt idx="2">
                  <c:v>Gestion du Système d'Informations</c:v>
                </c:pt>
                <c:pt idx="3">
                  <c:v>Marketing et communication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Actions avec délai de suivi dépassé</c:v>
                </c:pt>
              </c:strCache>
            </c:strRef>
          </c:tx>
          <c:spPr>
            <a:solidFill>
              <a:srgbClr val="C0504D">
                <a:alpha val="90000"/>
              </a:srgbClr>
            </a:solidFill>
            <a:effectLst/>
          </c:spPr>
          <c:invertIfNegative val="0"/>
          <c:dLbls>
            <c:numFmt formatCode="General" sourceLinked="0"/>
            <c:showLegendKey val="0"/>
            <c:showVal val="1"/>
            <c:showCatName val="0"/>
            <c:showSerName val="0"/>
            <c:showPercent val="0"/>
            <c:showBubbleSize val="0"/>
          </c:dLbls>
          <c:cat>
            <c:strRef>
              <c:f>Sheet1!$B$1:$E$1</c:f>
              <c:strCache>
                <c:ptCount val="4"/>
                <c:pt idx="0">
                  <c:v>Gestion des ressources humaines</c:v>
                </c:pt>
                <c:pt idx="1">
                  <c:v>Gestion des ressources matérielles</c:v>
                </c:pt>
                <c:pt idx="2">
                  <c:v>Gestion du Système d'Informations</c:v>
                </c:pt>
                <c:pt idx="3">
                  <c:v>Marketing et communication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4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"/>
        <c:axId val="2"/>
      </c:barChart>
      <c:catAx>
        <c:axId val="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"/>
        <c:crosses val="autoZero"/>
        <c:auto val="1"/>
        <c:lblAlgn val="ctr"/>
        <c:lblOffset val="100"/>
        <c:noMultiLvlLbl val="0"/>
      </c:catAx>
      <c:valAx>
        <c:axId val="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0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</c:chartSpace>
</file>

<file path=xl/drawings/charts/chart6.xml><?xml version="1.0" encoding="utf-8"?>
<c:chartSpace xmlns:mc="http://schemas.openxmlformats.org/markup-compatibility/2006" xmlns:c14="http://schemas.microsoft.com/office/drawing/2007/8/2/chart"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Fréquence du type de constat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>Application</c:v>
                </c:pt>
                <c:pt idx="1">
                  <c:v>Documentation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181</c:v>
                </c:pt>
                <c:pt idx="1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"/>
        <c:axId val="2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Cumulé</c:v>
                </c:pt>
              </c:strCache>
            </c:strRef>
          </c:tx>
          <c:marker>
            <c:symbol val="auto"/>
            <c:size val="2"/>
          </c:marker>
          <c:cat>
            <c:strRef>
              <c:f>Sheet1!$B$1:$C$1</c:f>
              <c:strCache>
                <c:ptCount val="2"/>
                <c:pt idx="0">
                  <c:v>Application</c:v>
                </c:pt>
                <c:pt idx="1">
                  <c:v>Documentation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181</c:v>
                </c:pt>
                <c:pt idx="1">
                  <c:v>347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"/>
        <c:axId val="5"/>
      </c:lineChart>
      <c:catAx>
        <c:axId val="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"/>
        <c:crosses val="autoZero"/>
        <c:auto val="1"/>
        <c:lblAlgn val="ctr"/>
        <c:lblOffset val="100"/>
        <c:noMultiLvlLbl val="0"/>
      </c:catAx>
      <c:valAx>
        <c:axId val="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"/>
        <c:crosses val="autoZero"/>
        <c:crossBetween val="between"/>
      </c:valAx>
      <c:valAx>
        <c:axId val="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"/>
        <c:crosses val="max"/>
        <c:crossBetween val="between"/>
      </c:valAx>
      <c:catAx>
        <c:axId val="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0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</c:chartSpace>
</file>

<file path=xl/drawings/charts/chart7.xml><?xml version="1.0" encoding="utf-8"?>
<c:chartSpace xmlns:mc="http://schemas.openxmlformats.org/markup-compatibility/2006" xmlns:c14="http://schemas.microsoft.com/office/drawing/2007/8/2/chart"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Taux de réalisation des actions à temps</c:v>
                </c:pt>
              </c:strCache>
            </c:strRef>
          </c:tx>
          <c:marker>
            <c:symbol val="circle"/>
            <c:size val="5"/>
          </c:marker>
          <c:dLbls>
            <c:numFmt formatCode="0.00" sourceLinked="0"/>
            <c:dLblPos val="t"/>
            <c:showLegendKey val="0"/>
            <c:showVal val="1"/>
            <c:showCatName val="0"/>
            <c:showSerName val="0"/>
            <c:showPercent val="0"/>
            <c:showBubbleSize val="0"/>
          </c:dLbls>
          <c:cat>
            <c:strRef>
              <c:f>Sheet1!$B$1:$F$1</c:f>
              <c:strCach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47</c:v>
                </c:pt>
                <c:pt idx="1">
                  <c:v>65</c:v>
                </c:pt>
                <c:pt idx="2">
                  <c:v>53</c:v>
                </c:pt>
                <c:pt idx="3">
                  <c:v>91</c:v>
                </c:pt>
                <c:pt idx="4">
                  <c:v>51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Taux de réalisation des actions en retard</c:v>
                </c:pt>
              </c:strCache>
            </c:strRef>
          </c:tx>
          <c:marker>
            <c:symbol val="circle"/>
            <c:size val="5"/>
          </c:marker>
          <c:dLbls>
            <c:numFmt formatCode="0.00" sourceLinked="0"/>
            <c:dLblPos val="t"/>
            <c:showLegendKey val="0"/>
            <c:showVal val="1"/>
            <c:showCatName val="0"/>
            <c:showSerName val="0"/>
            <c:showPercent val="0"/>
            <c:showBubbleSize val="0"/>
          </c:dLbls>
          <c:cat>
            <c:strRef>
              <c:f>Sheet1!$B$1:$F$1</c:f>
              <c:strCach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51</c:v>
                </c:pt>
                <c:pt idx="1">
                  <c:v>34</c:v>
                </c:pt>
                <c:pt idx="2">
                  <c:v>46</c:v>
                </c:pt>
                <c:pt idx="3">
                  <c:v>8</c:v>
                </c:pt>
                <c:pt idx="4">
                  <c:v>29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Taux moyen d’efficacité des actions suivies</c:v>
                </c:pt>
              </c:strCache>
            </c:strRef>
          </c:tx>
          <c:marker>
            <c:symbol val="circle"/>
            <c:size val="5"/>
          </c:marker>
          <c:dLbls>
            <c:numFmt formatCode="0.00" sourceLinked="0"/>
            <c:dLblPos val="t"/>
            <c:showLegendKey val="0"/>
            <c:showVal val="1"/>
            <c:showCatName val="0"/>
            <c:showSerName val="0"/>
            <c:showPercent val="0"/>
            <c:showBubbleSize val="0"/>
          </c:dLbls>
          <c:cat>
            <c:strRef>
              <c:f>Sheet1!$B$1:$F$1</c:f>
              <c:strCach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41</c:v>
                </c:pt>
                <c:pt idx="1">
                  <c:v>30</c:v>
                </c:pt>
                <c:pt idx="2">
                  <c:v>28</c:v>
                </c:pt>
                <c:pt idx="3">
                  <c:v>54</c:v>
                </c:pt>
                <c:pt idx="4">
                  <c:v>48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"/>
        <c:axId val="2"/>
      </c:lineChart>
      <c:catAx>
        <c:axId val="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"/>
        <c:crosses val="autoZero"/>
        <c:auto val="1"/>
        <c:lblAlgn val="ctr"/>
        <c:lblOffset val="100"/>
        <c:noMultiLvlLbl val="0"/>
      </c:catAx>
      <c:valAx>
        <c:axId val="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0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</c:chartSpac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1841</TotalTime>
  <Words>69</Words>
  <Application>Microsoft Office PowerPoint</Application>
  <PresentationFormat>Personnalisé</PresentationFormat>
  <Paragraphs>19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Office Theme</vt:lpstr>
      <vt:lpstr>Diapositive 1</vt:lpstr>
      <vt:lpstr>Diapositive 2</vt:lpstr>
      <vt:lpstr>[#Titre 1#] 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Rétrospective Projet</dc:title>
  <dc:creator>Hichem Bchir</dc:creator>
  <cp:keywords>DAFIcgTGwak,BAE3AGYPYwo</cp:keywords>
  <cp:lastModifiedBy>Jihene Bouker</cp:lastModifiedBy>
  <cp:revision>54</cp:revision>
  <dcterms:created xsi:type="dcterms:W3CDTF">2022-08-15T13:49:32Z</dcterms:created>
  <dcterms:modified xsi:type="dcterms:W3CDTF">2023-02-22T16:18:05Z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2022-08-15T00:00:00Z</vt:filetime>
  </property>
  <property fmtid="{D5CDD505-2E9C-101B-9397-08002B2CF9AE}" pid="3" name="Creator">
    <vt:lpwstr>Canva</vt:lpwstr>
  </property>
  <property fmtid="{D5CDD505-2E9C-101B-9397-08002B2CF9AE}" pid="4" name="LastSaved">
    <vt:filetime>2022-08-15T00:00:00Z</vt:filetime>
  </property>
</Properties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viewProps" Target="viewProps.xml" Id="rId18" /><Relationship Type="http://schemas.openxmlformats.org/officeDocument/2006/relationships/slide" Target="slides/slide11.xml" Id="rId12" /><Relationship Type="http://schemas.openxmlformats.org/officeDocument/2006/relationships/presProps" Target="presProps.xml" Id="rId17" /><Relationship Type="http://schemas.openxmlformats.org/officeDocument/2006/relationships/slide" Target="slides/slide1.xml" Id="rId2" /><Relationship Type="http://schemas.openxmlformats.org/officeDocument/2006/relationships/notesMaster" Target="notesMasters/notesMaster1.xml" Id="rId16" /><Relationship Type="http://schemas.openxmlformats.org/officeDocument/2006/relationships/tableStyles" Target="tableStyles.xml" Id="rId20" /><Relationship Type="http://schemas.openxmlformats.org/officeDocument/2006/relationships/slideMaster" Target="slideMasters/slideMaster1.xml" Id="rId1" /><Relationship Type="http://schemas.openxmlformats.org/officeDocument/2006/relationships/slide" Target="slides/slide10.xml" Id="rId11" /><Relationship Type="http://schemas.openxmlformats.org/officeDocument/2006/relationships/slide" Target="slides/slide14.xml" Id="rId15" /><Relationship Type="http://schemas.openxmlformats.org/officeDocument/2006/relationships/slide" Target="slides/slide9.xml" Id="rId10" /><Relationship Type="http://schemas.openxmlformats.org/officeDocument/2006/relationships/theme" Target="theme/theme1.xml" Id="rId19" /><Relationship Type="http://schemas.openxmlformats.org/officeDocument/2006/relationships/slide" Target="slides/slide8.xml" Id="rId9" /><Relationship Type="http://schemas.openxmlformats.org/officeDocument/2006/relationships/slide" Target="slides/slide13.xml" Id="rId14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B41AD-1A4E-4F77-9037-21A910DB6666}" type="datetimeFigureOut">
              <a:rPr lang="fr-FR" smtClean="0"/>
              <a:pPr/>
              <a:t>22/02/2023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9B093-38BE-415D-AEF3-1C50D699F20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24169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F559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410" r:id="rId8"/>
    <p:sldId id="413" r:id="rId9"/>
    <p:sldId id="414" r:id="rId10"/>
    <p:sldId id="415" r:id="rId11"/>
    <p:sldId id="416" r:id="rId12"/>
    <p:sldId id="417" r:id="rId13"/>
    <p:sldId id="418" r:id="rId14"/>
    <p:sldId id="419" r:id="rId15"/>
  </p:sldIdLst>
  <p:sldSz cx="18288000" cy="10287000"/>
  <p:notesSz cx="18288000" cy="10287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701084" y="9317887"/>
            <a:ext cx="16587469" cy="969644"/>
          </a:xfrm>
          <a:custGeom>
            <a:avLst/>
            <a:gdLst/>
            <a:ahLst/>
            <a:cxnLst/>
            <a:rect l="l" t="t" r="r" b="b"/>
            <a:pathLst>
              <a:path w="16587469" h="969645">
                <a:moveTo>
                  <a:pt x="16586915" y="0"/>
                </a:moveTo>
                <a:lnTo>
                  <a:pt x="0" y="0"/>
                </a:lnTo>
                <a:lnTo>
                  <a:pt x="0" y="969111"/>
                </a:lnTo>
                <a:lnTo>
                  <a:pt x="16586915" y="969111"/>
                </a:lnTo>
                <a:lnTo>
                  <a:pt x="1658691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994" y="9961704"/>
            <a:ext cx="753745" cy="325755"/>
          </a:xfrm>
          <a:custGeom>
            <a:avLst/>
            <a:gdLst/>
            <a:ahLst/>
            <a:cxnLst/>
            <a:rect l="l" t="t" r="r" b="b"/>
            <a:pathLst>
              <a:path w="753745" h="325754">
                <a:moveTo>
                  <a:pt x="753409" y="325282"/>
                </a:moveTo>
                <a:lnTo>
                  <a:pt x="0" y="325282"/>
                </a:lnTo>
                <a:lnTo>
                  <a:pt x="187414" y="0"/>
                </a:lnTo>
                <a:lnTo>
                  <a:pt x="566022" y="0"/>
                </a:lnTo>
                <a:lnTo>
                  <a:pt x="753409" y="325282"/>
                </a:lnTo>
                <a:close/>
              </a:path>
            </a:pathLst>
          </a:custGeom>
          <a:solidFill>
            <a:srgbClr val="C6C6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79341" y="9317918"/>
            <a:ext cx="1134745" cy="969644"/>
          </a:xfrm>
          <a:custGeom>
            <a:avLst/>
            <a:gdLst/>
            <a:ahLst/>
            <a:cxnLst/>
            <a:rect l="l" t="t" r="r" b="b"/>
            <a:pathLst>
              <a:path w="1134745" h="969645">
                <a:moveTo>
                  <a:pt x="1134287" y="969078"/>
                </a:moveTo>
                <a:lnTo>
                  <a:pt x="376938" y="969078"/>
                </a:lnTo>
                <a:lnTo>
                  <a:pt x="127625" y="536370"/>
                </a:lnTo>
                <a:lnTo>
                  <a:pt x="0" y="315265"/>
                </a:lnTo>
                <a:lnTo>
                  <a:pt x="182021" y="0"/>
                </a:lnTo>
                <a:lnTo>
                  <a:pt x="575937" y="0"/>
                </a:lnTo>
                <a:lnTo>
                  <a:pt x="692269" y="201505"/>
                </a:lnTo>
                <a:lnTo>
                  <a:pt x="947333" y="643786"/>
                </a:lnTo>
                <a:lnTo>
                  <a:pt x="947608" y="643786"/>
                </a:lnTo>
                <a:lnTo>
                  <a:pt x="1017394" y="765296"/>
                </a:lnTo>
                <a:lnTo>
                  <a:pt x="1134287" y="969078"/>
                </a:lnTo>
                <a:close/>
              </a:path>
              <a:path w="1134745" h="969645">
                <a:moveTo>
                  <a:pt x="692384" y="201561"/>
                </a:moveTo>
                <a:close/>
              </a:path>
            </a:pathLst>
          </a:custGeom>
          <a:solidFill>
            <a:srgbClr val="618B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137270" y="9317918"/>
            <a:ext cx="1134745" cy="969644"/>
          </a:xfrm>
          <a:custGeom>
            <a:avLst/>
            <a:gdLst/>
            <a:ahLst/>
            <a:cxnLst/>
            <a:rect l="l" t="t" r="r" b="b"/>
            <a:pathLst>
              <a:path w="1134745" h="969645">
                <a:moveTo>
                  <a:pt x="1134280" y="969078"/>
                </a:moveTo>
                <a:lnTo>
                  <a:pt x="377483" y="969078"/>
                </a:lnTo>
                <a:lnTo>
                  <a:pt x="189785" y="643786"/>
                </a:lnTo>
                <a:lnTo>
                  <a:pt x="0" y="315265"/>
                </a:lnTo>
                <a:lnTo>
                  <a:pt x="182025" y="0"/>
                </a:lnTo>
                <a:lnTo>
                  <a:pt x="575939" y="0"/>
                </a:lnTo>
                <a:lnTo>
                  <a:pt x="683159" y="185722"/>
                </a:lnTo>
                <a:lnTo>
                  <a:pt x="684171" y="185722"/>
                </a:lnTo>
                <a:lnTo>
                  <a:pt x="1008223" y="749039"/>
                </a:lnTo>
                <a:lnTo>
                  <a:pt x="1007701" y="749343"/>
                </a:lnTo>
                <a:lnTo>
                  <a:pt x="1134280" y="969078"/>
                </a:lnTo>
                <a:close/>
              </a:path>
              <a:path w="1134745" h="969645">
                <a:moveTo>
                  <a:pt x="684171" y="185722"/>
                </a:moveTo>
                <a:lnTo>
                  <a:pt x="683159" y="185722"/>
                </a:lnTo>
                <a:lnTo>
                  <a:pt x="683899" y="185248"/>
                </a:lnTo>
                <a:lnTo>
                  <a:pt x="684171" y="185722"/>
                </a:lnTo>
                <a:close/>
              </a:path>
            </a:pathLst>
          </a:custGeom>
          <a:solidFill>
            <a:srgbClr val="1137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5900" b="1" i="0">
                <a:solidFill>
                  <a:srgbClr val="0D0E1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53824" y="2307835"/>
            <a:ext cx="5358130" cy="6006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1137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26961" y="4574246"/>
            <a:ext cx="10834076" cy="863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56086" y="3736714"/>
            <a:ext cx="9208135" cy="2911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1" i="0">
                <a:solidFill>
                  <a:srgbClr val="0D0E1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image" Target="../media/image3.png" Id="rId2" /><Relationship Type="http://schemas.openxmlformats.org/officeDocument/2006/relationships/slideLayout" Target="../slideLayouts/slideLayout5.xml" Id="rId1" /><Relationship Type="http://schemas.openxmlformats.org/officeDocument/2006/relationships/chart" Target="/xl/drawings/charts/chart4.xml" Id="R48acaf6522d34d54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image" Target="../media/image3.png" Id="rId2" /><Relationship Type="http://schemas.openxmlformats.org/officeDocument/2006/relationships/slideLayout" Target="../slideLayouts/slideLayout5.xml" Id="rId1" /><Relationship Type="http://schemas.openxmlformats.org/officeDocument/2006/relationships/chart" Target="/xl/drawings/charts/chart5.xml" Id="R24c884db23cd4880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image" Target="../media/image3.png" Id="rId2" /><Relationship Type="http://schemas.openxmlformats.org/officeDocument/2006/relationships/slideLayout" Target="../slideLayouts/slideLayout5.xml" Id="rId1" /><Relationship Type="http://schemas.openxmlformats.org/officeDocument/2006/relationships/chart" Target="/xl/drawings/charts/chart6.xml" Id="R82b08865e7d64611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image" Target="../media/image3.png" Id="rId2" /><Relationship Type="http://schemas.openxmlformats.org/officeDocument/2006/relationships/slideLayout" Target="../slideLayouts/slideLayout5.xml" Id="rId1" /><Relationship Type="http://schemas.openxmlformats.org/officeDocument/2006/relationships/chart" Target="/xl/drawings/charts/chart7.xml" Id="R7f23e6ef01d94c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image" Target="../media/image3.png" Id="rId2" /><Relationship Type="http://schemas.openxmlformats.org/officeDocument/2006/relationships/slideLayout" Target="../slideLayouts/slideLayout5.xml" Id="rId1" /><Relationship Type="http://schemas.openxmlformats.org/officeDocument/2006/relationships/chart" Target="/xl/drawings/charts/chart.xml" Id="Rbd8f8393d2774d9c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image" Target="../media/image3.png" Id="rId2" /><Relationship Type="http://schemas.openxmlformats.org/officeDocument/2006/relationships/slideLayout" Target="../slideLayouts/slideLayout5.xml" Id="rId1" /><Relationship Type="http://schemas.openxmlformats.org/officeDocument/2006/relationships/chart" Target="/xl/drawings/charts/chart2.xml" Id="R78e4e29098224a66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image" Target="../media/image3.png" Id="rId2" /><Relationship Type="http://schemas.openxmlformats.org/officeDocument/2006/relationships/slideLayout" Target="../slideLayouts/slideLayout5.xml" Id="rId1" /><Relationship Type="http://schemas.openxmlformats.org/officeDocument/2006/relationships/chart" Target="/xl/drawings/charts/chart3.xml" Id="R7a3d3f6bf8304b9b" /></Relationships>
</file>

<file path=ppt/slides/slide1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A9688CB8-DA3F-2242-62FF-23181CBBC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0999" y="3162300"/>
            <a:ext cx="9906001" cy="2262158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 xmlns:a="http://schemas.openxmlformats.org/drawingml/2006/main">
            <a:pPr algn="ctr"/>
            <a:r>
              <a:rPr lang="fr-FR" sz="8800" dirty="0">
                <a:solidFill>
                  <a:schemeClr val="accent1"/>
                </a:solidFill>
                <a:latin typeface="+mn-lt"/>
              </a:rPr>
              <a:t>Bilan des actions issues des audits</a:t>
            </a:r>
            <a:endParaRPr lang="fr-FR" sz="6000" b="1" u="sng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endParaRPr lang="fr-FR" dirty="0">
              <a:ln/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2" name="object 186">
            <a:extLst>
              <a:ext uri="{FF2B5EF4-FFF2-40B4-BE49-F238E27FC236}">
                <a16:creationId xmlns:a16="http://schemas.microsoft.com/office/drawing/2014/main" id="{3BE7F937-5718-DE24-C278-4DB00D8D45BE}"/>
              </a:ext>
            </a:extLst>
          </p:cNvPr>
          <p:cNvGrpSpPr/>
          <p:nvPr/>
        </p:nvGrpSpPr>
        <p:grpSpPr>
          <a:xfrm>
            <a:off x="2994" y="9317887"/>
            <a:ext cx="18285460" cy="969644"/>
            <a:chOff x="2994" y="9317887"/>
            <a:chExt cx="18285460" cy="969644"/>
          </a:xfrm>
        </p:grpSpPr>
        <p:sp>
          <p:nvSpPr>
            <p:cNvPr id="4" name="object 187">
              <a:extLst>
                <a:ext uri="{FF2B5EF4-FFF2-40B4-BE49-F238E27FC236}">
                  <a16:creationId xmlns:a16="http://schemas.microsoft.com/office/drawing/2014/main" id="{C58F3B53-AD48-3C31-A14B-18C19F1B758B}"/>
                </a:ext>
              </a:extLst>
            </p:cNvPr>
            <p:cNvSpPr/>
            <p:nvPr/>
          </p:nvSpPr>
          <p:spPr>
            <a:xfrm>
              <a:off x="1701084" y="9317887"/>
              <a:ext cx="16587469" cy="969644"/>
            </a:xfrm>
            <a:custGeom>
              <a:avLst/>
              <a:gdLst/>
              <a:ahLst/>
              <a:cxnLst/>
              <a:rect l="l" t="t" r="r" b="b"/>
              <a:pathLst>
                <a:path w="16587469" h="969645">
                  <a:moveTo>
                    <a:pt x="16586915" y="0"/>
                  </a:moveTo>
                  <a:lnTo>
                    <a:pt x="0" y="0"/>
                  </a:lnTo>
                  <a:lnTo>
                    <a:pt x="0" y="969111"/>
                  </a:lnTo>
                  <a:lnTo>
                    <a:pt x="16586915" y="969111"/>
                  </a:lnTo>
                  <a:lnTo>
                    <a:pt x="1658691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188">
              <a:extLst>
                <a:ext uri="{FF2B5EF4-FFF2-40B4-BE49-F238E27FC236}">
                  <a16:creationId xmlns:a16="http://schemas.microsoft.com/office/drawing/2014/main" id="{FAA33893-5217-50A8-AB24-B35BA447BC90}"/>
                </a:ext>
              </a:extLst>
            </p:cNvPr>
            <p:cNvSpPr/>
            <p:nvPr/>
          </p:nvSpPr>
          <p:spPr>
            <a:xfrm>
              <a:off x="2994" y="9961704"/>
              <a:ext cx="753745" cy="325755"/>
            </a:xfrm>
            <a:custGeom>
              <a:avLst/>
              <a:gdLst/>
              <a:ahLst/>
              <a:cxnLst/>
              <a:rect l="l" t="t" r="r" b="b"/>
              <a:pathLst>
                <a:path w="753745" h="325754">
                  <a:moveTo>
                    <a:pt x="753409" y="325282"/>
                  </a:moveTo>
                  <a:lnTo>
                    <a:pt x="0" y="325282"/>
                  </a:lnTo>
                  <a:lnTo>
                    <a:pt x="187414" y="0"/>
                  </a:lnTo>
                  <a:lnTo>
                    <a:pt x="566022" y="0"/>
                  </a:lnTo>
                  <a:lnTo>
                    <a:pt x="753409" y="325282"/>
                  </a:lnTo>
                  <a:close/>
                </a:path>
              </a:pathLst>
            </a:custGeom>
            <a:solidFill>
              <a:srgbClr val="C6C6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189">
              <a:extLst>
                <a:ext uri="{FF2B5EF4-FFF2-40B4-BE49-F238E27FC236}">
                  <a16:creationId xmlns:a16="http://schemas.microsoft.com/office/drawing/2014/main" id="{5C3EF191-B002-C446-ADA3-E46F57B5F504}"/>
                </a:ext>
              </a:extLst>
            </p:cNvPr>
            <p:cNvSpPr/>
            <p:nvPr/>
          </p:nvSpPr>
          <p:spPr>
            <a:xfrm>
              <a:off x="379341" y="9317918"/>
              <a:ext cx="1134745" cy="969644"/>
            </a:xfrm>
            <a:custGeom>
              <a:avLst/>
              <a:gdLst/>
              <a:ahLst/>
              <a:cxnLst/>
              <a:rect l="l" t="t" r="r" b="b"/>
              <a:pathLst>
                <a:path w="1134745" h="969645">
                  <a:moveTo>
                    <a:pt x="1134287" y="969078"/>
                  </a:moveTo>
                  <a:lnTo>
                    <a:pt x="376938" y="969078"/>
                  </a:lnTo>
                  <a:lnTo>
                    <a:pt x="127625" y="536370"/>
                  </a:lnTo>
                  <a:lnTo>
                    <a:pt x="0" y="315265"/>
                  </a:lnTo>
                  <a:lnTo>
                    <a:pt x="182021" y="0"/>
                  </a:lnTo>
                  <a:lnTo>
                    <a:pt x="575937" y="0"/>
                  </a:lnTo>
                  <a:lnTo>
                    <a:pt x="692269" y="201505"/>
                  </a:lnTo>
                  <a:lnTo>
                    <a:pt x="947333" y="643786"/>
                  </a:lnTo>
                  <a:lnTo>
                    <a:pt x="947608" y="643786"/>
                  </a:lnTo>
                  <a:lnTo>
                    <a:pt x="1017394" y="765296"/>
                  </a:lnTo>
                  <a:lnTo>
                    <a:pt x="1134287" y="969078"/>
                  </a:lnTo>
                  <a:close/>
                </a:path>
                <a:path w="1134745" h="969645">
                  <a:moveTo>
                    <a:pt x="692384" y="201561"/>
                  </a:moveTo>
                  <a:close/>
                </a:path>
              </a:pathLst>
            </a:custGeom>
            <a:solidFill>
              <a:srgbClr val="618B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90">
              <a:extLst>
                <a:ext uri="{FF2B5EF4-FFF2-40B4-BE49-F238E27FC236}">
                  <a16:creationId xmlns:a16="http://schemas.microsoft.com/office/drawing/2014/main" id="{F2FF9173-9B68-AB56-0251-14F087C970C3}"/>
                </a:ext>
              </a:extLst>
            </p:cNvPr>
            <p:cNvSpPr/>
            <p:nvPr/>
          </p:nvSpPr>
          <p:spPr>
            <a:xfrm>
              <a:off x="1137270" y="9317918"/>
              <a:ext cx="1134745" cy="969644"/>
            </a:xfrm>
            <a:custGeom>
              <a:avLst/>
              <a:gdLst/>
              <a:ahLst/>
              <a:cxnLst/>
              <a:rect l="l" t="t" r="r" b="b"/>
              <a:pathLst>
                <a:path w="1134745" h="969645">
                  <a:moveTo>
                    <a:pt x="1134280" y="969078"/>
                  </a:moveTo>
                  <a:lnTo>
                    <a:pt x="377483" y="969078"/>
                  </a:lnTo>
                  <a:lnTo>
                    <a:pt x="189785" y="643786"/>
                  </a:lnTo>
                  <a:lnTo>
                    <a:pt x="0" y="315265"/>
                  </a:lnTo>
                  <a:lnTo>
                    <a:pt x="182025" y="0"/>
                  </a:lnTo>
                  <a:lnTo>
                    <a:pt x="575939" y="0"/>
                  </a:lnTo>
                  <a:lnTo>
                    <a:pt x="683159" y="185722"/>
                  </a:lnTo>
                  <a:lnTo>
                    <a:pt x="684171" y="185722"/>
                  </a:lnTo>
                  <a:lnTo>
                    <a:pt x="1008223" y="749039"/>
                  </a:lnTo>
                  <a:lnTo>
                    <a:pt x="1007701" y="749343"/>
                  </a:lnTo>
                  <a:lnTo>
                    <a:pt x="1134280" y="969078"/>
                  </a:lnTo>
                  <a:close/>
                </a:path>
                <a:path w="1134745" h="969645">
                  <a:moveTo>
                    <a:pt x="684171" y="185722"/>
                  </a:moveTo>
                  <a:lnTo>
                    <a:pt x="683159" y="185722"/>
                  </a:lnTo>
                  <a:lnTo>
                    <a:pt x="683899" y="185248"/>
                  </a:lnTo>
                  <a:lnTo>
                    <a:pt x="684171" y="185722"/>
                  </a:lnTo>
                  <a:close/>
                </a:path>
              </a:pathLst>
            </a:custGeom>
            <a:solidFill>
              <a:srgbClr val="1137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5" name="Image 14">
            <a:extLst>
              <a:ext uri="{FF2B5EF4-FFF2-40B4-BE49-F238E27FC236}">
                <a16:creationId xmlns:a16="http://schemas.microsoft.com/office/drawing/2014/main" id="{04255498-C1C3-3B73-5840-03D704C0D67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370865" y="9189935"/>
            <a:ext cx="2914141" cy="1024217"/>
          </a:xfrm>
          <a:prstGeom prst="rect">
            <a:avLst/>
          </a:prstGeom>
        </p:spPr>
      </p:pic>
      <p:pic>
        <p:nvPicPr>
          <p:cNvPr id="9" name="Image 8" descr="client.jpg"/>
          <p:cNvPicPr preferRelativeResize="0"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1" y="190501"/>
            <a:ext cx="4386263" cy="16478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c="http://schemas.openxmlformats.org/drawingml/2006/chart"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age 35">
            <a:extLst>
              <a:ext uri="{FF2B5EF4-FFF2-40B4-BE49-F238E27FC236}">
                <a16:creationId xmlns:a16="http://schemas.microsoft.com/office/drawing/2014/main" id="{876FBA10-BB89-B845-A622-8E0F534D1BB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190451"/>
            <a:ext cx="18288000" cy="1096549"/>
          </a:xfrm>
          <a:prstGeom prst="rect">
            <a:avLst/>
          </a:prstGeom>
        </p:spPr>
      </p:pic>
      <p:sp>
        <p:nvSpPr>
          <p:cNvPr id="3" name="object 7">
            <a:extLst>
              <a:ext uri="{FF2B5EF4-FFF2-40B4-BE49-F238E27FC236}">
                <a16:creationId xmlns:a16="http://schemas.microsoft.com/office/drawing/2014/main" id="{71657400-1B39-8FFE-8252-D00DB343D06D}"/>
              </a:ext>
            </a:extLst>
          </p:cNvPr>
          <p:cNvSpPr txBox="1">
            <a:spLocks/>
          </p:cNvSpPr>
          <p:nvPr/>
        </p:nvSpPr>
        <p:spPr>
          <a:xfrm>
            <a:off x="838200" y="728809"/>
            <a:ext cx="168402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 xmlns:a="http://schemas.openxmlformats.org/drawingml/2006/main">
            <a:pPr marL="12700" lvl="0">
              <a:spcBef>
                <a:spcPts val="100"/>
              </a:spcBef>
              <a:defRPr/>
            </a:pPr>
            <a:r>
              <a:rPr lang="fr-FR" sz="3600" b="1" dirty="0" smtClean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Roboto Light" panose="02000000000000000000" pitchFamily="2" charset="0"/>
                <a:cs typeface="Arial" pitchFamily="34" charset="0"/>
              </a:rPr>
              <a:t>Nombre des actions suite audit à suivre par site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2000000" y="1957400"/>
          <a:ext cx="12138000" cy="6069000"/>
        </p:xfrm>
        <a:graphic>
          <a:graphicData uri="http://schemas.openxmlformats.org/drawingml/2006/chart">
            <c:chart xmlns:r="http://schemas.openxmlformats.org/officeDocument/2006/relationships" xmlns:c="http://schemas.openxmlformats.org/drawingml/2006/chart" r:id="R48acaf6522d34d54"/>
          </a:graphicData>
        </a:graphic>
      </p:graphicFrame>
    </p:spTree>
    <p:extLst>
      <p:ext uri="{BB962C8B-B14F-4D97-AF65-F5344CB8AC3E}">
        <p14:creationId xmlns:p14="http://schemas.microsoft.com/office/powerpoint/2010/main" val="2980543559"/>
      </p:ext>
    </p:extLst>
  </p:cSld>
  <p:clrMapOvr>
    <a:masterClrMapping/>
  </p:clrMapOvr>
</p:sld>
</file>

<file path=ppt/slides/slide11.xml><?xml version="1.0" encoding="utf-8"?>
<p:sld xmlns:c="http://schemas.openxmlformats.org/drawingml/2006/chart"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age 35">
            <a:extLst>
              <a:ext uri="{FF2B5EF4-FFF2-40B4-BE49-F238E27FC236}">
                <a16:creationId xmlns:a16="http://schemas.microsoft.com/office/drawing/2014/main" id="{876FBA10-BB89-B845-A622-8E0F534D1BB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190451"/>
            <a:ext cx="18288000" cy="1096549"/>
          </a:xfrm>
          <a:prstGeom prst="rect">
            <a:avLst/>
          </a:prstGeom>
        </p:spPr>
      </p:pic>
      <p:sp>
        <p:nvSpPr>
          <p:cNvPr id="3" name="object 7">
            <a:extLst>
              <a:ext uri="{FF2B5EF4-FFF2-40B4-BE49-F238E27FC236}">
                <a16:creationId xmlns:a16="http://schemas.microsoft.com/office/drawing/2014/main" id="{71657400-1B39-8FFE-8252-D00DB343D06D}"/>
              </a:ext>
            </a:extLst>
          </p:cNvPr>
          <p:cNvSpPr txBox="1">
            <a:spLocks/>
          </p:cNvSpPr>
          <p:nvPr/>
        </p:nvSpPr>
        <p:spPr>
          <a:xfrm>
            <a:off x="838200" y="728809"/>
            <a:ext cx="168402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 xmlns:a="http://schemas.openxmlformats.org/drawingml/2006/main">
            <a:pPr marL="12700" lvl="0">
              <a:spcBef>
                <a:spcPts val="100"/>
              </a:spcBef>
              <a:defRPr/>
            </a:pPr>
            <a:r>
              <a:rPr lang="fr-FR" sz="3600" b="1" dirty="0" smtClean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Roboto Light" panose="02000000000000000000" pitchFamily="2" charset="0"/>
                <a:cs typeface="Arial" pitchFamily="34" charset="0"/>
              </a:rPr>
              <a:t>Nombre des actions suite audit à suivre par processus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2000000" y="1957400"/>
          <a:ext cx="12138000" cy="6069000"/>
        </p:xfrm>
        <a:graphic>
          <a:graphicData uri="http://schemas.openxmlformats.org/drawingml/2006/chart">
            <c:chart xmlns:r="http://schemas.openxmlformats.org/officeDocument/2006/relationships" xmlns:c="http://schemas.openxmlformats.org/drawingml/2006/chart" r:id="R24c884db23cd4880"/>
          </a:graphicData>
        </a:graphic>
      </p:graphicFrame>
    </p:spTree>
    <p:extLst>
      <p:ext uri="{BB962C8B-B14F-4D97-AF65-F5344CB8AC3E}">
        <p14:creationId xmlns:p14="http://schemas.microsoft.com/office/powerpoint/2010/main" val="2980543559"/>
      </p:ext>
    </p:extLst>
  </p:cSld>
  <p:clrMapOvr>
    <a:masterClrMapping/>
  </p:clrMapOvr>
</p:sld>
</file>

<file path=ppt/slides/slide1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age 35">
            <a:extLst>
              <a:ext uri="{FF2B5EF4-FFF2-40B4-BE49-F238E27FC236}">
                <a16:creationId xmlns:a16="http://schemas.microsoft.com/office/drawing/2014/main" id="{876FBA10-BB89-B845-A622-8E0F534D1BB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190451"/>
            <a:ext cx="18288000" cy="1096549"/>
          </a:xfrm>
          <a:prstGeom prst="rect">
            <a:avLst/>
          </a:prstGeom>
        </p:spPr>
      </p:pic>
      <p:sp>
        <p:nvSpPr>
          <p:cNvPr id="3" name="object 7">
            <a:extLst>
              <a:ext uri="{FF2B5EF4-FFF2-40B4-BE49-F238E27FC236}">
                <a16:creationId xmlns:a16="http://schemas.microsoft.com/office/drawing/2014/main" id="{71657400-1B39-8FFE-8252-D00DB343D06D}"/>
              </a:ext>
            </a:extLst>
          </p:cNvPr>
          <p:cNvSpPr txBox="1">
            <a:spLocks/>
          </p:cNvSpPr>
          <p:nvPr/>
        </p:nvSpPr>
        <p:spPr>
          <a:xfrm>
            <a:off x="838200" y="728809"/>
            <a:ext cx="168402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 xmlns:a="http://schemas.openxmlformats.org/drawingml/2006/main">
            <a:pPr marL="12700" lvl="0">
              <a:spcBef>
                <a:spcPts val="100"/>
              </a:spcBef>
              <a:defRPr/>
            </a:pPr>
            <a:r>
              <a:rPr lang="fr-FR" sz="3600" b="1" dirty="0" smtClean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Roboto Light" panose="02000000000000000000" pitchFamily="2" charset="0"/>
                <a:cs typeface="Arial" pitchFamily="34" charset="0"/>
              </a:rPr>
              <a:t>Diagramme Pareto Type De Cause</a:t>
            </a:r>
          </a:p>
        </p:txBody>
      </p:sp>
    </p:spTree>
    <p:extLst>
      <p:ext uri="{BB962C8B-B14F-4D97-AF65-F5344CB8AC3E}">
        <p14:creationId xmlns:p14="http://schemas.microsoft.com/office/powerpoint/2010/main" val="2980543559"/>
      </p:ext>
    </p:extLst>
  </p:cSld>
  <p:clrMapOvr>
    <a:masterClrMapping/>
  </p:clrMapOvr>
</p:sld>
</file>

<file path=ppt/slides/slide13.xml><?xml version="1.0" encoding="utf-8"?>
<p:sld xmlns:c="http://schemas.openxmlformats.org/drawingml/2006/chart"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age 35">
            <a:extLst>
              <a:ext uri="{FF2B5EF4-FFF2-40B4-BE49-F238E27FC236}">
                <a16:creationId xmlns:a16="http://schemas.microsoft.com/office/drawing/2014/main" id="{876FBA10-BB89-B845-A622-8E0F534D1BB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190451"/>
            <a:ext cx="18288000" cy="1096549"/>
          </a:xfrm>
          <a:prstGeom prst="rect">
            <a:avLst/>
          </a:prstGeom>
        </p:spPr>
      </p:pic>
      <p:sp>
        <p:nvSpPr>
          <p:cNvPr id="3" name="object 7">
            <a:extLst>
              <a:ext uri="{FF2B5EF4-FFF2-40B4-BE49-F238E27FC236}">
                <a16:creationId xmlns:a16="http://schemas.microsoft.com/office/drawing/2014/main" id="{71657400-1B39-8FFE-8252-D00DB343D06D}"/>
              </a:ext>
            </a:extLst>
          </p:cNvPr>
          <p:cNvSpPr txBox="1">
            <a:spLocks/>
          </p:cNvSpPr>
          <p:nvPr/>
        </p:nvSpPr>
        <p:spPr>
          <a:xfrm>
            <a:off x="838200" y="728809"/>
            <a:ext cx="168402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 xmlns:a="http://schemas.openxmlformats.org/drawingml/2006/main">
            <a:pPr marL="12700" lvl="0">
              <a:spcBef>
                <a:spcPts val="100"/>
              </a:spcBef>
              <a:defRPr/>
            </a:pPr>
            <a:r>
              <a:rPr lang="fr-FR" sz="3600" b="1" dirty="0" smtClean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Roboto Light" panose="02000000000000000000" pitchFamily="2" charset="0"/>
                <a:cs typeface="Arial" pitchFamily="34" charset="0"/>
              </a:rPr>
              <a:t>Diagramme Pareto Type De Constat</a:t>
            </a:r>
            <a:endParaRPr lang="fr-FR" sz="3600" b="1" dirty="0" smtClean="0">
              <a:solidFill>
                <a:srgbClr val="4472C4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Roboto Light" panose="02000000000000000000" pitchFamily="2" charset="0"/>
              <a:cs typeface="Arial" pitchFamily="34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2000000" y="1957400"/>
          <a:ext cx="12138000" cy="6069000"/>
        </p:xfrm>
        <a:graphic>
          <a:graphicData uri="http://schemas.openxmlformats.org/drawingml/2006/chart">
            <c:chart xmlns:r="http://schemas.openxmlformats.org/officeDocument/2006/relationships" xmlns:c="http://schemas.openxmlformats.org/drawingml/2006/chart" r:id="R82b08865e7d64611"/>
          </a:graphicData>
        </a:graphic>
      </p:graphicFrame>
    </p:spTree>
    <p:extLst>
      <p:ext uri="{BB962C8B-B14F-4D97-AF65-F5344CB8AC3E}">
        <p14:creationId xmlns:p14="http://schemas.microsoft.com/office/powerpoint/2010/main" val="2980543559"/>
      </p:ext>
    </p:extLst>
  </p:cSld>
  <p:clrMapOvr>
    <a:masterClrMapping/>
  </p:clrMapOvr>
</p:sld>
</file>

<file path=ppt/slides/slide14.xml><?xml version="1.0" encoding="utf-8"?>
<p:sld xmlns:c="http://schemas.openxmlformats.org/drawingml/2006/chart"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age 35">
            <a:extLst>
              <a:ext uri="{FF2B5EF4-FFF2-40B4-BE49-F238E27FC236}">
                <a16:creationId xmlns:a16="http://schemas.microsoft.com/office/drawing/2014/main" id="{876FBA10-BB89-B845-A622-8E0F534D1BB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190451"/>
            <a:ext cx="18288000" cy="1096549"/>
          </a:xfrm>
          <a:prstGeom prst="rect">
            <a:avLst/>
          </a:prstGeom>
        </p:spPr>
      </p:pic>
      <p:sp>
        <p:nvSpPr>
          <p:cNvPr id="3" name="object 7">
            <a:extLst>
              <a:ext uri="{FF2B5EF4-FFF2-40B4-BE49-F238E27FC236}">
                <a16:creationId xmlns:a16="http://schemas.microsoft.com/office/drawing/2014/main" id="{71657400-1B39-8FFE-8252-D00DB343D06D}"/>
              </a:ext>
            </a:extLst>
          </p:cNvPr>
          <p:cNvSpPr txBox="1">
            <a:spLocks/>
          </p:cNvSpPr>
          <p:nvPr/>
        </p:nvSpPr>
        <p:spPr>
          <a:xfrm>
            <a:off x="838200" y="728809"/>
            <a:ext cx="168402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 xmlns:a="http://schemas.openxmlformats.org/drawingml/2006/main">
            <a:pPr marL="12700" lvl="0">
              <a:spcBef>
                <a:spcPts val="100"/>
              </a:spcBef>
              <a:defRPr/>
            </a:pPr>
            <a:r>
              <a:rPr lang="fr-FR" sz="3600" b="1" dirty="0" smtClean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Roboto Light" panose="02000000000000000000" pitchFamily="2" charset="0"/>
                <a:cs typeface="Arial" pitchFamily="34" charset="0"/>
              </a:rPr>
              <a:t>Évolution annuelle</a:t>
            </a:r>
            <a:endParaRPr lang="fr-FR" sz="3600" b="1" dirty="0" smtClean="0">
              <a:solidFill>
                <a:srgbClr val="4472C4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Roboto Light" panose="02000000000000000000" pitchFamily="2" charset="0"/>
              <a:cs typeface="Arial" pitchFamily="34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2000000" y="1957400"/>
          <a:ext cx="12138000" cy="6069000"/>
        </p:xfrm>
        <a:graphic>
          <a:graphicData uri="http://schemas.openxmlformats.org/drawingml/2006/chart">
            <c:chart xmlns:r="http://schemas.openxmlformats.org/officeDocument/2006/relationships" xmlns:c="http://schemas.openxmlformats.org/drawingml/2006/chart" r:id="R7f23e6ef01d94c7c"/>
          </a:graphicData>
        </a:graphic>
      </p:graphicFrame>
    </p:spTree>
    <p:extLst>
      <p:ext uri="{BB962C8B-B14F-4D97-AF65-F5344CB8AC3E}">
        <p14:creationId xmlns:p14="http://schemas.microsoft.com/office/powerpoint/2010/main" val="2980543559"/>
      </p:ext>
    </p:extLst>
  </p:cSld>
  <p:clrMapOvr>
    <a:masterClrMapping/>
  </p:clrMapOvr>
</p:sld>
</file>

<file path=ppt/slides/slide7.xml><?xml version="1.0" encoding="utf-8"?>
<p:sld xmlns:c="http://schemas.openxmlformats.org/drawingml/2006/chart"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age 35">
            <a:extLst>
              <a:ext uri="{FF2B5EF4-FFF2-40B4-BE49-F238E27FC236}">
                <a16:creationId xmlns:a16="http://schemas.microsoft.com/office/drawing/2014/main" id="{876FBA10-BB89-B845-A622-8E0F534D1BB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190451"/>
            <a:ext cx="18288000" cy="1096549"/>
          </a:xfrm>
          <a:prstGeom prst="rect">
            <a:avLst/>
          </a:prstGeom>
        </p:spPr>
      </p:pic>
      <p:sp>
        <p:nvSpPr>
          <p:cNvPr id="3" name="object 7">
            <a:extLst>
              <a:ext uri="{FF2B5EF4-FFF2-40B4-BE49-F238E27FC236}">
                <a16:creationId xmlns:a16="http://schemas.microsoft.com/office/drawing/2014/main" id="{71657400-1B39-8FFE-8252-D00DB343D06D}"/>
              </a:ext>
            </a:extLst>
          </p:cNvPr>
          <p:cNvSpPr txBox="1">
            <a:spLocks/>
          </p:cNvSpPr>
          <p:nvPr/>
        </p:nvSpPr>
        <p:spPr>
          <a:xfrm>
            <a:off x="838200" y="728809"/>
            <a:ext cx="168402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 xmlns:a="http://schemas.openxmlformats.org/drawingml/2006/main">
            <a:pPr marL="12700" lvl="0">
              <a:spcBef>
                <a:spcPts val="100"/>
              </a:spcBef>
              <a:defRPr/>
            </a:pPr>
            <a:r>
              <a:rPr lang="fr-FR" sz="3600" b="1" dirty="0" smtClean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Roboto Light" panose="02000000000000000000" pitchFamily="2" charset="0"/>
                <a:cs typeface="Arial" pitchFamily="34" charset="0"/>
              </a:rPr>
              <a:t>Nombre des actions suite audit à réaliser par site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2000000" y="1957400"/>
          <a:ext cx="12138000" cy="6069000"/>
        </p:xfrm>
        <a:graphic>
          <a:graphicData uri="http://schemas.openxmlformats.org/drawingml/2006/chart">
            <c:chart xmlns:r="http://schemas.openxmlformats.org/officeDocument/2006/relationships" xmlns:c="http://schemas.openxmlformats.org/drawingml/2006/chart" r:id="Rbd8f8393d2774d9c"/>
          </a:graphicData>
        </a:graphic>
      </p:graphicFrame>
    </p:spTree>
    <p:extLst>
      <p:ext uri="{BB962C8B-B14F-4D97-AF65-F5344CB8AC3E}">
        <p14:creationId xmlns:p14="http://schemas.microsoft.com/office/powerpoint/2010/main" val="2980543559"/>
      </p:ext>
    </p:extLst>
  </p:cSld>
  <p:clrMapOvr>
    <a:masterClrMapping/>
  </p:clrMapOvr>
</p:sld>
</file>

<file path=ppt/slides/slide8.xml><?xml version="1.0" encoding="utf-8"?>
<p:sld xmlns:c="http://schemas.openxmlformats.org/drawingml/2006/chart"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age 35">
            <a:extLst>
              <a:ext uri="{FF2B5EF4-FFF2-40B4-BE49-F238E27FC236}">
                <a16:creationId xmlns:a16="http://schemas.microsoft.com/office/drawing/2014/main" id="{876FBA10-BB89-B845-A622-8E0F534D1BB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190451"/>
            <a:ext cx="18288000" cy="1096549"/>
          </a:xfrm>
          <a:prstGeom prst="rect">
            <a:avLst/>
          </a:prstGeom>
        </p:spPr>
      </p:pic>
      <p:sp>
        <p:nvSpPr>
          <p:cNvPr id="3" name="object 7">
            <a:extLst>
              <a:ext uri="{FF2B5EF4-FFF2-40B4-BE49-F238E27FC236}">
                <a16:creationId xmlns:a16="http://schemas.microsoft.com/office/drawing/2014/main" id="{71657400-1B39-8FFE-8252-D00DB343D06D}"/>
              </a:ext>
            </a:extLst>
          </p:cNvPr>
          <p:cNvSpPr txBox="1">
            <a:spLocks/>
          </p:cNvSpPr>
          <p:nvPr/>
        </p:nvSpPr>
        <p:spPr>
          <a:xfrm>
            <a:off x="838200" y="728809"/>
            <a:ext cx="16840200" cy="11336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 xmlns:a="http://schemas.openxmlformats.org/drawingml/2006/main">
            <a:pPr marL="12700" lvl="0">
              <a:spcBef>
                <a:spcPts val="100"/>
              </a:spcBef>
              <a:defRPr/>
            </a:pPr>
            <a:r>
              <a:rPr lang="fr-FR" sz="3600" b="1" dirty="0" smtClean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Roboto Light" panose="02000000000000000000" pitchFamily="2" charset="0"/>
                <a:cs typeface="Arial" pitchFamily="34" charset="0"/>
              </a:rPr>
              <a:t>Nombre des actions suite audit à réaliser par processus</a:t>
            </a:r>
          </a:p>
          <a:p>
            <a:pPr marL="12700" lvl="0">
              <a:spcBef>
                <a:spcPts val="100"/>
              </a:spcBef>
              <a:defRPr/>
            </a:pPr>
            <a:endParaRPr lang="fr-FR" sz="3600" b="1" dirty="0" smtClean="0">
              <a:solidFill>
                <a:srgbClr val="4472C4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Roboto Light" panose="02000000000000000000" pitchFamily="2" charset="0"/>
              <a:cs typeface="Arial" pitchFamily="34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2000000" y="1957400"/>
          <a:ext cx="12138000" cy="6069000"/>
        </p:xfrm>
        <a:graphic>
          <a:graphicData uri="http://schemas.openxmlformats.org/drawingml/2006/chart">
            <c:chart xmlns:r="http://schemas.openxmlformats.org/officeDocument/2006/relationships" xmlns:c="http://schemas.openxmlformats.org/drawingml/2006/chart" r:id="R78e4e29098224a66"/>
          </a:graphicData>
        </a:graphic>
      </p:graphicFrame>
    </p:spTree>
    <p:extLst>
      <p:ext uri="{BB962C8B-B14F-4D97-AF65-F5344CB8AC3E}">
        <p14:creationId xmlns:p14="http://schemas.microsoft.com/office/powerpoint/2010/main" val="2980543559"/>
      </p:ext>
    </p:extLst>
  </p:cSld>
  <p:clrMapOvr>
    <a:masterClrMapping/>
  </p:clrMapOvr>
</p:sld>
</file>

<file path=ppt/slides/slide9.xml><?xml version="1.0" encoding="utf-8"?>
<p:sld xmlns:c="http://schemas.openxmlformats.org/drawingml/2006/chart"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age 35">
            <a:extLst>
              <a:ext uri="{FF2B5EF4-FFF2-40B4-BE49-F238E27FC236}">
                <a16:creationId xmlns:a16="http://schemas.microsoft.com/office/drawing/2014/main" id="{876FBA10-BB89-B845-A622-8E0F534D1BB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190451"/>
            <a:ext cx="18288000" cy="1096549"/>
          </a:xfrm>
          <a:prstGeom prst="rect">
            <a:avLst/>
          </a:prstGeom>
        </p:spPr>
      </p:pic>
      <p:sp>
        <p:nvSpPr>
          <p:cNvPr id="3" name="object 7">
            <a:extLst>
              <a:ext uri="{FF2B5EF4-FFF2-40B4-BE49-F238E27FC236}">
                <a16:creationId xmlns:a16="http://schemas.microsoft.com/office/drawing/2014/main" id="{71657400-1B39-8FFE-8252-D00DB343D06D}"/>
              </a:ext>
            </a:extLst>
          </p:cNvPr>
          <p:cNvSpPr txBox="1">
            <a:spLocks/>
          </p:cNvSpPr>
          <p:nvPr/>
        </p:nvSpPr>
        <p:spPr>
          <a:xfrm>
            <a:off x="838200" y="728809"/>
            <a:ext cx="168402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 xmlns:a="http://schemas.openxmlformats.org/drawingml/2006/main">
            <a:pPr marL="12700" lvl="0">
              <a:spcBef>
                <a:spcPts val="100"/>
              </a:spcBef>
              <a:defRPr/>
            </a:pPr>
            <a:r>
              <a:rPr lang="fr-FR" sz="3600" b="1" dirty="0" smtClean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Roboto Light" panose="02000000000000000000" pitchFamily="2" charset="0"/>
                <a:cs typeface="Arial" pitchFamily="34" charset="0"/>
              </a:rPr>
              <a:t>Nombre des actions suite audit à réaliser par année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2000000" y="1957400"/>
          <a:ext cx="12138000" cy="6069000"/>
        </p:xfrm>
        <a:graphic>
          <a:graphicData uri="http://schemas.openxmlformats.org/drawingml/2006/chart">
            <c:chart xmlns:r="http://schemas.openxmlformats.org/officeDocument/2006/relationships" xmlns:c="http://schemas.openxmlformats.org/drawingml/2006/chart" r:id="R7a3d3f6bf8304b9b"/>
          </a:graphicData>
        </a:graphic>
      </p:graphicFrame>
    </p:spTree>
    <p:extLst>
      <p:ext uri="{BB962C8B-B14F-4D97-AF65-F5344CB8AC3E}">
        <p14:creationId xmlns:p14="http://schemas.microsoft.com/office/powerpoint/2010/main" val="2980543559"/>
      </p:ext>
    </p:extLst>
  </p:cSld>
  <p:clrMapOvr>
    <a:masterClrMapping/>
  </p:clrMapOvr>
</p:sld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94660"/>
  </p:normalViewPr>
  <p:slideViewPr>
    <p:cSldViewPr>
      <p:cViewPr varScale="1">
        <p:scale>
          <a:sx n="70" d="100"/>
          <a:sy n="70" d="100"/>
        </p:scale>
        <p:origin x="-69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