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8" r:id="rId4"/>
    <p:sldId id="265" r:id="rId5"/>
    <p:sldId id="260" r:id="rId6"/>
    <p:sldId id="262" r:id="rId7"/>
    <p:sldId id="263" r:id="rId8"/>
    <p:sldId id="264" r:id="rId9"/>
    <p:sldId id="266" r:id="rId10"/>
    <p:sldId id="267" r:id="rId11"/>
    <p:sldId id="291" r:id="rId12"/>
    <p:sldId id="270" r:id="rId13"/>
    <p:sldId id="271" r:id="rId14"/>
    <p:sldId id="272" r:id="rId15"/>
    <p:sldId id="273" r:id="rId16"/>
    <p:sldId id="274" r:id="rId17"/>
    <p:sldId id="276" r:id="rId18"/>
    <p:sldId id="278" r:id="rId19"/>
    <p:sldId id="277" r:id="rId20"/>
    <p:sldId id="292" r:id="rId21"/>
    <p:sldId id="280" r:id="rId22"/>
    <p:sldId id="282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2864"/>
    <a:srgbClr val="EBBDA9"/>
    <a:srgbClr val="7BBBB0"/>
    <a:srgbClr val="9FD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4565AC-B622-4A20-9B57-8E095A6B57A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fr-FR"/>
        </a:p>
      </dgm:t>
    </dgm:pt>
    <dgm:pt modelId="{11C63FFF-3475-4D69-A2E2-2F3C71D485C7}">
      <dgm:prSet phldrT="[Texte]" custT="1"/>
      <dgm:spPr/>
      <dgm:t>
        <a:bodyPr/>
        <a:lstStyle/>
        <a:p>
          <a:r>
            <a:rPr lang="fr-FR" sz="1700">
              <a:latin typeface="Minion Pro" panose="02040503050306020203" pitchFamily="18" charset="0"/>
            </a:rPr>
            <a:t>Patient</a:t>
          </a:r>
          <a:endParaRPr lang="fr-FR" sz="1700" dirty="0">
            <a:latin typeface="Minion Pro" panose="02040503050306020203" pitchFamily="18" charset="0"/>
          </a:endParaRPr>
        </a:p>
      </dgm:t>
    </dgm:pt>
    <dgm:pt modelId="{425D6C66-0B92-4A23-A00C-F1770F93F684}" type="parTrans" cxnId="{E0264519-D9E5-42EB-B3D3-2253EDDDFCFC}">
      <dgm:prSet/>
      <dgm:spPr/>
      <dgm:t>
        <a:bodyPr/>
        <a:lstStyle/>
        <a:p>
          <a:endParaRPr lang="fr-FR"/>
        </a:p>
      </dgm:t>
    </dgm:pt>
    <dgm:pt modelId="{6564C354-4907-4C91-9BCE-7AC83E17596E}" type="sibTrans" cxnId="{E0264519-D9E5-42EB-B3D3-2253EDDDFCFC}">
      <dgm:prSet/>
      <dgm:spPr/>
      <dgm:t>
        <a:bodyPr/>
        <a:lstStyle/>
        <a:p>
          <a:endParaRPr lang="fr-FR"/>
        </a:p>
      </dgm:t>
    </dgm:pt>
    <dgm:pt modelId="{752EA9A5-1566-4926-A4BA-2DDCAB4D6301}">
      <dgm:prSet phldrT="[Texte]" custT="1"/>
      <dgm:spPr/>
      <dgm:t>
        <a:bodyPr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>
              <a:latin typeface="Minion Pro" panose="02040503050306020203" pitchFamily="18" charset="0"/>
              <a:ea typeface="+mn-ea"/>
              <a:cs typeface="+mn-cs"/>
            </a:rPr>
            <a:t>Accueil de tri</a:t>
          </a:r>
          <a:endParaRPr lang="fr-FR" sz="1700" kern="1200" dirty="0">
            <a:latin typeface="Minion Pro" panose="02040503050306020203" pitchFamily="18" charset="0"/>
            <a:ea typeface="+mn-ea"/>
            <a:cs typeface="+mn-cs"/>
          </a:endParaRPr>
        </a:p>
      </dgm:t>
    </dgm:pt>
    <dgm:pt modelId="{082D1B34-45B3-4E6C-84EA-118DCC3D6EA4}" type="parTrans" cxnId="{A94BC408-FFE8-4B1B-8E6C-C3D3E4260E36}">
      <dgm:prSet/>
      <dgm:spPr/>
      <dgm:t>
        <a:bodyPr/>
        <a:lstStyle/>
        <a:p>
          <a:endParaRPr lang="fr-FR"/>
        </a:p>
      </dgm:t>
    </dgm:pt>
    <dgm:pt modelId="{033AB47E-57D8-4ABE-BFC2-F90EC2E1CD27}" type="sibTrans" cxnId="{A94BC408-FFE8-4B1B-8E6C-C3D3E4260E36}">
      <dgm:prSet/>
      <dgm:spPr/>
      <dgm:t>
        <a:bodyPr/>
        <a:lstStyle/>
        <a:p>
          <a:endParaRPr lang="fr-FR"/>
        </a:p>
      </dgm:t>
    </dgm:pt>
    <dgm:pt modelId="{E8F0A856-EB5A-4B3D-BE68-F86FF6DE8B1A}">
      <dgm:prSet phldrT="[Texte]" custT="1"/>
      <dgm:spPr/>
      <dgm:t>
        <a:bodyPr/>
        <a:lstStyle/>
        <a:p>
          <a:r>
            <a:rPr lang="fr-FR" sz="1700">
              <a:latin typeface="Minion Pro" panose="02040503050306020203" pitchFamily="18" charset="0"/>
            </a:rPr>
            <a:t>Service demandé</a:t>
          </a:r>
          <a:endParaRPr lang="fr-FR" sz="1700" dirty="0">
            <a:latin typeface="Minion Pro" panose="02040503050306020203" pitchFamily="18" charset="0"/>
          </a:endParaRPr>
        </a:p>
      </dgm:t>
    </dgm:pt>
    <dgm:pt modelId="{55D6D38C-0373-415C-B2B9-F8F30898419B}" type="parTrans" cxnId="{952ABFC3-C16A-464D-AB49-A2D0A265B36A}">
      <dgm:prSet/>
      <dgm:spPr/>
      <dgm:t>
        <a:bodyPr/>
        <a:lstStyle/>
        <a:p>
          <a:endParaRPr lang="fr-FR"/>
        </a:p>
      </dgm:t>
    </dgm:pt>
    <dgm:pt modelId="{E71E5172-1AE9-42D2-8663-E687DC0E342C}" type="sibTrans" cxnId="{952ABFC3-C16A-464D-AB49-A2D0A265B36A}">
      <dgm:prSet/>
      <dgm:spPr/>
      <dgm:t>
        <a:bodyPr/>
        <a:lstStyle/>
        <a:p>
          <a:endParaRPr lang="fr-FR"/>
        </a:p>
      </dgm:t>
    </dgm:pt>
    <dgm:pt modelId="{04369B6F-31D6-45D2-AD03-1FE816074411}" type="pres">
      <dgm:prSet presAssocID="{B34565AC-B622-4A20-9B57-8E095A6B57A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7E13BDC-D360-46CE-B310-93E9C814795E}" type="pres">
      <dgm:prSet presAssocID="{11C63FFF-3475-4D69-A2E2-2F3C71D485C7}" presName="Accent1" presStyleCnt="0"/>
      <dgm:spPr/>
    </dgm:pt>
    <dgm:pt modelId="{E60DC151-0406-4569-AA8D-39C7990D5FB0}" type="pres">
      <dgm:prSet presAssocID="{11C63FFF-3475-4D69-A2E2-2F3C71D485C7}" presName="Accent" presStyleLbl="node1" presStyleIdx="0" presStyleCnt="3"/>
      <dgm:spPr/>
    </dgm:pt>
    <dgm:pt modelId="{DEC66A7C-ECD1-4585-BB01-A79961ECF4EC}" type="pres">
      <dgm:prSet presAssocID="{11C63FFF-3475-4D69-A2E2-2F3C71D485C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FE383BB9-B864-44CB-9A82-801F92D8B90D}" type="pres">
      <dgm:prSet presAssocID="{752EA9A5-1566-4926-A4BA-2DDCAB4D6301}" presName="Accent2" presStyleCnt="0"/>
      <dgm:spPr/>
    </dgm:pt>
    <dgm:pt modelId="{8966D039-30A9-450E-8C4C-FFBEC02FEB83}" type="pres">
      <dgm:prSet presAssocID="{752EA9A5-1566-4926-A4BA-2DDCAB4D6301}" presName="Accent" presStyleLbl="node1" presStyleIdx="1" presStyleCnt="3"/>
      <dgm:spPr/>
    </dgm:pt>
    <dgm:pt modelId="{CE69A7D7-3C70-48A2-BC3F-23FE5971E99A}" type="pres">
      <dgm:prSet presAssocID="{752EA9A5-1566-4926-A4BA-2DDCAB4D6301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2CAB9862-4FC9-4055-8775-7BD9FAA4C774}" type="pres">
      <dgm:prSet presAssocID="{E8F0A856-EB5A-4B3D-BE68-F86FF6DE8B1A}" presName="Accent3" presStyleCnt="0"/>
      <dgm:spPr/>
    </dgm:pt>
    <dgm:pt modelId="{09A167F4-90C4-428E-BCF7-6D312A1B47F9}" type="pres">
      <dgm:prSet presAssocID="{E8F0A856-EB5A-4B3D-BE68-F86FF6DE8B1A}" presName="Accent" presStyleLbl="node1" presStyleIdx="2" presStyleCnt="3"/>
      <dgm:spPr/>
    </dgm:pt>
    <dgm:pt modelId="{06B725F8-BFBE-41DA-9C3D-CB6E63927CFE}" type="pres">
      <dgm:prSet presAssocID="{E8F0A856-EB5A-4B3D-BE68-F86FF6DE8B1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A94BC408-FFE8-4B1B-8E6C-C3D3E4260E36}" srcId="{B34565AC-B622-4A20-9B57-8E095A6B57A6}" destId="{752EA9A5-1566-4926-A4BA-2DDCAB4D6301}" srcOrd="1" destOrd="0" parTransId="{082D1B34-45B3-4E6C-84EA-118DCC3D6EA4}" sibTransId="{033AB47E-57D8-4ABE-BFC2-F90EC2E1CD27}"/>
    <dgm:cxn modelId="{44DAA110-69F0-4A88-9C46-4BC9AE95F327}" type="presOf" srcId="{E8F0A856-EB5A-4B3D-BE68-F86FF6DE8B1A}" destId="{06B725F8-BFBE-41DA-9C3D-CB6E63927CFE}" srcOrd="0" destOrd="0" presId="urn:microsoft.com/office/officeart/2009/layout/CircleArrowProcess"/>
    <dgm:cxn modelId="{E0264519-D9E5-42EB-B3D3-2253EDDDFCFC}" srcId="{B34565AC-B622-4A20-9B57-8E095A6B57A6}" destId="{11C63FFF-3475-4D69-A2E2-2F3C71D485C7}" srcOrd="0" destOrd="0" parTransId="{425D6C66-0B92-4A23-A00C-F1770F93F684}" sibTransId="{6564C354-4907-4C91-9BCE-7AC83E17596E}"/>
    <dgm:cxn modelId="{84783526-05B4-40A1-84A2-1F5392B59CD0}" type="presOf" srcId="{B34565AC-B622-4A20-9B57-8E095A6B57A6}" destId="{04369B6F-31D6-45D2-AD03-1FE816074411}" srcOrd="0" destOrd="0" presId="urn:microsoft.com/office/officeart/2009/layout/CircleArrowProcess"/>
    <dgm:cxn modelId="{EACC589F-F6D2-4A00-A06E-ECE89C50B2CD}" type="presOf" srcId="{752EA9A5-1566-4926-A4BA-2DDCAB4D6301}" destId="{CE69A7D7-3C70-48A2-BC3F-23FE5971E99A}" srcOrd="0" destOrd="0" presId="urn:microsoft.com/office/officeart/2009/layout/CircleArrowProcess"/>
    <dgm:cxn modelId="{91947CA3-E0D8-41D8-A189-7D50F906DF9C}" type="presOf" srcId="{11C63FFF-3475-4D69-A2E2-2F3C71D485C7}" destId="{DEC66A7C-ECD1-4585-BB01-A79961ECF4EC}" srcOrd="0" destOrd="0" presId="urn:microsoft.com/office/officeart/2009/layout/CircleArrowProcess"/>
    <dgm:cxn modelId="{952ABFC3-C16A-464D-AB49-A2D0A265B36A}" srcId="{B34565AC-B622-4A20-9B57-8E095A6B57A6}" destId="{E8F0A856-EB5A-4B3D-BE68-F86FF6DE8B1A}" srcOrd="2" destOrd="0" parTransId="{55D6D38C-0373-415C-B2B9-F8F30898419B}" sibTransId="{E71E5172-1AE9-42D2-8663-E687DC0E342C}"/>
    <dgm:cxn modelId="{0F1CEC67-035A-46E3-A63D-360E46DA3480}" type="presParOf" srcId="{04369B6F-31D6-45D2-AD03-1FE816074411}" destId="{B7E13BDC-D360-46CE-B310-93E9C814795E}" srcOrd="0" destOrd="0" presId="urn:microsoft.com/office/officeart/2009/layout/CircleArrowProcess"/>
    <dgm:cxn modelId="{F76F431F-ED4C-4756-B3BE-4D49895E666B}" type="presParOf" srcId="{B7E13BDC-D360-46CE-B310-93E9C814795E}" destId="{E60DC151-0406-4569-AA8D-39C7990D5FB0}" srcOrd="0" destOrd="0" presId="urn:microsoft.com/office/officeart/2009/layout/CircleArrowProcess"/>
    <dgm:cxn modelId="{46936384-ED9D-4BA1-977B-E1AD6E13401A}" type="presParOf" srcId="{04369B6F-31D6-45D2-AD03-1FE816074411}" destId="{DEC66A7C-ECD1-4585-BB01-A79961ECF4EC}" srcOrd="1" destOrd="0" presId="urn:microsoft.com/office/officeart/2009/layout/CircleArrowProcess"/>
    <dgm:cxn modelId="{3AD6D5BE-3B5F-405E-9D83-C6D65A2CD9E9}" type="presParOf" srcId="{04369B6F-31D6-45D2-AD03-1FE816074411}" destId="{FE383BB9-B864-44CB-9A82-801F92D8B90D}" srcOrd="2" destOrd="0" presId="urn:microsoft.com/office/officeart/2009/layout/CircleArrowProcess"/>
    <dgm:cxn modelId="{F1F6AE32-1067-4EA5-B2E2-7A67BE825252}" type="presParOf" srcId="{FE383BB9-B864-44CB-9A82-801F92D8B90D}" destId="{8966D039-30A9-450E-8C4C-FFBEC02FEB83}" srcOrd="0" destOrd="0" presId="urn:microsoft.com/office/officeart/2009/layout/CircleArrowProcess"/>
    <dgm:cxn modelId="{1F067D9D-9A4A-4DBE-B8D1-970B967FD2C7}" type="presParOf" srcId="{04369B6F-31D6-45D2-AD03-1FE816074411}" destId="{CE69A7D7-3C70-48A2-BC3F-23FE5971E99A}" srcOrd="3" destOrd="0" presId="urn:microsoft.com/office/officeart/2009/layout/CircleArrowProcess"/>
    <dgm:cxn modelId="{2BD66493-FAC3-4B9F-9967-F5DEE598E9E7}" type="presParOf" srcId="{04369B6F-31D6-45D2-AD03-1FE816074411}" destId="{2CAB9862-4FC9-4055-8775-7BD9FAA4C774}" srcOrd="4" destOrd="0" presId="urn:microsoft.com/office/officeart/2009/layout/CircleArrowProcess"/>
    <dgm:cxn modelId="{DC1DB542-B0AB-4F5A-8477-5FF961C85D32}" type="presParOf" srcId="{2CAB9862-4FC9-4055-8775-7BD9FAA4C774}" destId="{09A167F4-90C4-428E-BCF7-6D312A1B47F9}" srcOrd="0" destOrd="0" presId="urn:microsoft.com/office/officeart/2009/layout/CircleArrowProcess"/>
    <dgm:cxn modelId="{81C7017F-CEB0-48CD-B72D-C5E71DE38E5D}" type="presParOf" srcId="{04369B6F-31D6-45D2-AD03-1FE816074411}" destId="{06B725F8-BFBE-41DA-9C3D-CB6E63927CF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DC151-0406-4569-AA8D-39C7990D5FB0}">
      <dsp:nvSpPr>
        <dsp:cNvPr id="0" name=""/>
        <dsp:cNvSpPr/>
      </dsp:nvSpPr>
      <dsp:spPr>
        <a:xfrm>
          <a:off x="2079825" y="0"/>
          <a:ext cx="1749038" cy="174930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66A7C-ECD1-4585-BB01-A79961ECF4EC}">
      <dsp:nvSpPr>
        <dsp:cNvPr id="0" name=""/>
        <dsp:cNvSpPr/>
      </dsp:nvSpPr>
      <dsp:spPr>
        <a:xfrm>
          <a:off x="2466420" y="631552"/>
          <a:ext cx="971907" cy="48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>
              <a:latin typeface="Minion Pro" panose="02040503050306020203" pitchFamily="18" charset="0"/>
            </a:rPr>
            <a:t>Patient</a:t>
          </a:r>
          <a:endParaRPr lang="fr-FR" sz="1700" kern="1200" dirty="0">
            <a:latin typeface="Minion Pro" panose="02040503050306020203" pitchFamily="18" charset="0"/>
          </a:endParaRPr>
        </a:p>
      </dsp:txBody>
      <dsp:txXfrm>
        <a:off x="2466420" y="631552"/>
        <a:ext cx="971907" cy="485837"/>
      </dsp:txXfrm>
    </dsp:sp>
    <dsp:sp modelId="{8966D039-30A9-450E-8C4C-FFBEC02FEB83}">
      <dsp:nvSpPr>
        <dsp:cNvPr id="0" name=""/>
        <dsp:cNvSpPr/>
      </dsp:nvSpPr>
      <dsp:spPr>
        <a:xfrm>
          <a:off x="1594035" y="1005105"/>
          <a:ext cx="1749038" cy="174930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9A7D7-3C70-48A2-BC3F-23FE5971E99A}">
      <dsp:nvSpPr>
        <dsp:cNvPr id="0" name=""/>
        <dsp:cNvSpPr/>
      </dsp:nvSpPr>
      <dsp:spPr>
        <a:xfrm>
          <a:off x="1982601" y="1642471"/>
          <a:ext cx="971907" cy="48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>
              <a:latin typeface="Minion Pro" panose="02040503050306020203" pitchFamily="18" charset="0"/>
              <a:ea typeface="+mn-ea"/>
              <a:cs typeface="+mn-cs"/>
            </a:rPr>
            <a:t>Accueil de tri</a:t>
          </a:r>
          <a:endParaRPr lang="fr-FR" sz="1700" kern="1200" dirty="0">
            <a:latin typeface="Minion Pro" panose="02040503050306020203" pitchFamily="18" charset="0"/>
            <a:ea typeface="+mn-ea"/>
            <a:cs typeface="+mn-cs"/>
          </a:endParaRPr>
        </a:p>
      </dsp:txBody>
      <dsp:txXfrm>
        <a:off x="1982601" y="1642471"/>
        <a:ext cx="971907" cy="485837"/>
      </dsp:txXfrm>
    </dsp:sp>
    <dsp:sp modelId="{09A167F4-90C4-428E-BCF7-6D312A1B47F9}">
      <dsp:nvSpPr>
        <dsp:cNvPr id="0" name=""/>
        <dsp:cNvSpPr/>
      </dsp:nvSpPr>
      <dsp:spPr>
        <a:xfrm>
          <a:off x="2204310" y="2130489"/>
          <a:ext cx="1502695" cy="150329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725F8-BFBE-41DA-9C3D-CB6E63927CFE}">
      <dsp:nvSpPr>
        <dsp:cNvPr id="0" name=""/>
        <dsp:cNvSpPr/>
      </dsp:nvSpPr>
      <dsp:spPr>
        <a:xfrm>
          <a:off x="2468719" y="2654844"/>
          <a:ext cx="971907" cy="48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>
              <a:latin typeface="Minion Pro" panose="02040503050306020203" pitchFamily="18" charset="0"/>
            </a:rPr>
            <a:t>Service demandé</a:t>
          </a:r>
          <a:endParaRPr lang="fr-FR" sz="1700" kern="1200" dirty="0">
            <a:latin typeface="Minion Pro" panose="02040503050306020203" pitchFamily="18" charset="0"/>
          </a:endParaRPr>
        </a:p>
      </dsp:txBody>
      <dsp:txXfrm>
        <a:off x="2468719" y="2654844"/>
        <a:ext cx="971907" cy="485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 baseline="0">
                <a:solidFill>
                  <a:srgbClr val="7BBBB0"/>
                </a:solidFill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 baseline="0">
                <a:solidFill>
                  <a:srgbClr val="7528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30CA0D-4682-8204-36EE-AAB060887CAB}"/>
              </a:ext>
            </a:extLst>
          </p:cNvPr>
          <p:cNvSpPr>
            <a:spLocks noChangeAspect="1"/>
          </p:cNvSpPr>
          <p:nvPr userDrawn="1"/>
        </p:nvSpPr>
        <p:spPr>
          <a:xfrm>
            <a:off x="441331" y="999203"/>
            <a:ext cx="11309338" cy="815948"/>
          </a:xfrm>
          <a:prstGeom prst="rect">
            <a:avLst/>
          </a:prstGeom>
          <a:solidFill>
            <a:srgbClr val="EBBD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1331" y="999202"/>
            <a:ext cx="11029616" cy="64323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rgbClr val="7528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441331" y="999203"/>
            <a:ext cx="11309338" cy="815948"/>
          </a:xfrm>
          <a:prstGeom prst="rect">
            <a:avLst/>
          </a:prstGeom>
          <a:solidFill>
            <a:srgbClr val="EBBD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297" y="6375322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704B3F-3C1F-4870-AABA-05600D00D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439" y="1455741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 baseline="0">
                <a:solidFill>
                  <a:srgbClr val="752864"/>
                </a:solidFill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876" y="3049501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 baseline="0">
                <a:solidFill>
                  <a:srgbClr val="7BBBB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0" y="2605541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22" y="2605541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E0986D-352F-2773-432D-3139F877C44D}"/>
              </a:ext>
            </a:extLst>
          </p:cNvPr>
          <p:cNvSpPr>
            <a:spLocks noChangeAspect="1"/>
          </p:cNvSpPr>
          <p:nvPr userDrawn="1"/>
        </p:nvSpPr>
        <p:spPr>
          <a:xfrm>
            <a:off x="441331" y="999203"/>
            <a:ext cx="11309338" cy="815948"/>
          </a:xfrm>
          <a:prstGeom prst="rect">
            <a:avLst/>
          </a:prstGeom>
          <a:solidFill>
            <a:srgbClr val="EBBD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72" y="826819"/>
            <a:ext cx="11029616" cy="988332"/>
          </a:xfrm>
        </p:spPr>
        <p:txBody>
          <a:bodyPr/>
          <a:lstStyle>
            <a:lvl1pPr>
              <a:defRPr baseline="0"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0" y="241536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 baseline="0">
                <a:solidFill>
                  <a:srgbClr val="75286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0" y="3091393"/>
            <a:ext cx="5087073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2401938"/>
            <a:ext cx="5393100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 baseline="0">
                <a:solidFill>
                  <a:srgbClr val="75286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310270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B0C1FC-19F0-587C-5B59-D999DD3A4D8C}"/>
              </a:ext>
            </a:extLst>
          </p:cNvPr>
          <p:cNvSpPr>
            <a:spLocks noChangeAspect="1"/>
          </p:cNvSpPr>
          <p:nvPr userDrawn="1"/>
        </p:nvSpPr>
        <p:spPr>
          <a:xfrm>
            <a:off x="441331" y="999203"/>
            <a:ext cx="11309338" cy="815948"/>
          </a:xfrm>
          <a:prstGeom prst="rect">
            <a:avLst/>
          </a:prstGeom>
          <a:solidFill>
            <a:srgbClr val="EBBD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9484" y="1087655"/>
            <a:ext cx="11029616" cy="557932"/>
          </a:xfrm>
        </p:spPr>
        <p:txBody>
          <a:bodyPr/>
          <a:lstStyle>
            <a:lvl1pPr>
              <a:defRPr baseline="0"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3AC351-491E-3869-E0A1-466D9315192D}"/>
              </a:ext>
            </a:extLst>
          </p:cNvPr>
          <p:cNvSpPr>
            <a:spLocks noChangeAspect="1"/>
          </p:cNvSpPr>
          <p:nvPr userDrawn="1"/>
        </p:nvSpPr>
        <p:spPr>
          <a:xfrm>
            <a:off x="441331" y="999203"/>
            <a:ext cx="11309338" cy="815948"/>
          </a:xfrm>
          <a:prstGeom prst="rect">
            <a:avLst/>
          </a:prstGeom>
          <a:solidFill>
            <a:srgbClr val="EBBD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41331" y="1120648"/>
            <a:ext cx="11029616" cy="573057"/>
          </a:xfrm>
        </p:spPr>
        <p:txBody>
          <a:bodyPr/>
          <a:lstStyle>
            <a:lvl1pPr>
              <a:defRPr baseline="0"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49" y="6379649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0" y="6375323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298" y="6379649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66AF87-E6D7-503E-3116-FEAEC834E14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50" y="34226"/>
            <a:ext cx="1191205" cy="8001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752864"/>
        </a:buClr>
        <a:buSzPct val="92000"/>
        <a:buFont typeface="Wingdings 2" panose="05020102010507070707" pitchFamily="18" charset="2"/>
        <a:buChar char=""/>
        <a:defRPr sz="18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752864"/>
        </a:buClr>
        <a:buSzPct val="92000"/>
        <a:buFont typeface="Wingdings 2" panose="05020102010507070707" pitchFamily="18" charset="2"/>
        <a:buChar char=""/>
        <a:defRPr sz="16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752864"/>
        </a:buClr>
        <a:buSzPct val="92000"/>
        <a:buFont typeface="Wingdings 2" panose="05020102010507070707" pitchFamily="18" charset="2"/>
        <a:buChar char=""/>
        <a:defRPr sz="14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752864"/>
        </a:buClr>
        <a:buSzPct val="92000"/>
        <a:buFont typeface="Wingdings 2" panose="05020102010507070707" pitchFamily="18" charset="2"/>
        <a:buChar char=""/>
        <a:defRPr sz="12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752864"/>
        </a:buClr>
        <a:buSzPct val="92000"/>
        <a:buFont typeface="Wingdings 2" panose="05020102010507070707" pitchFamily="18" charset="2"/>
        <a:buChar char=""/>
        <a:defRPr sz="12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625A7E-6565-1A85-CF7E-BE5C60B98536}"/>
              </a:ext>
            </a:extLst>
          </p:cNvPr>
          <p:cNvSpPr/>
          <p:nvPr/>
        </p:nvSpPr>
        <p:spPr>
          <a:xfrm>
            <a:off x="464567" y="2180990"/>
            <a:ext cx="11262866" cy="3304800"/>
          </a:xfrm>
          <a:prstGeom prst="rect">
            <a:avLst/>
          </a:prstGeom>
          <a:solidFill>
            <a:srgbClr val="EBBD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59CF05-CDA4-4294-B96F-855249E5A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27" y="2180990"/>
            <a:ext cx="10993549" cy="84362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Guide de la conduite à l’accueil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D28793D7-0D36-416B-8932-B511E0F1E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227" y="3833390"/>
            <a:ext cx="10993546" cy="590321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atin typeface="Poppins" panose="00000500000000000000" pitchFamily="2" charset="0"/>
                <a:cs typeface="Poppins" panose="00000500000000000000" pitchFamily="2" charset="0"/>
              </a:rPr>
              <a:t>Support de formation</a:t>
            </a: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A85E5DC5-71EF-4AD5-84C7-1B4D0869FFB8}"/>
              </a:ext>
            </a:extLst>
          </p:cNvPr>
          <p:cNvSpPr txBox="1"/>
          <p:nvPr/>
        </p:nvSpPr>
        <p:spPr>
          <a:xfrm>
            <a:off x="464567" y="4988085"/>
            <a:ext cx="1749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PO01-SI0002</a:t>
            </a:r>
          </a:p>
          <a:p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V3</a:t>
            </a:r>
          </a:p>
        </p:txBody>
      </p:sp>
    </p:spTree>
    <p:extLst>
      <p:ext uri="{BB962C8B-B14F-4D97-AF65-F5344CB8AC3E}">
        <p14:creationId xmlns:p14="http://schemas.microsoft.com/office/powerpoint/2010/main" val="2134945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2FEEE5-4EAA-404C-BD1D-CF557BB53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85" y="1063256"/>
            <a:ext cx="11029616" cy="654188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Les règles de priorité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65E86A-815B-4E26-B5DF-3CFD78F80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909" y="2228002"/>
            <a:ext cx="5422392" cy="3633047"/>
          </a:xfrm>
        </p:spPr>
        <p:txBody>
          <a:bodyPr>
            <a:normAutofit/>
          </a:bodyPr>
          <a:lstStyle/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Cas où vous devez poursuivre la tâche en cours avant de vous occuper des personnes présentes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La salutation est essentielle afin qu’elles ne se sentent pas ignorées et qu’elles sachent que vous allez les aider dan un moment</a:t>
            </a:r>
          </a:p>
          <a:p>
            <a:pPr algn="just"/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Bonjour, bienvenue chez NEST. Prenez place s’il-vous-plaît, je suis à vous dans un instant. »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59CAD63-1B97-4D7B-B22E-51F9DB979599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422900" cy="30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3492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7EC2-12E5-43A3-8527-F1A846ADB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734874"/>
            <a:ext cx="6531989" cy="1497507"/>
          </a:xfrm>
        </p:spPr>
        <p:txBody>
          <a:bodyPr/>
          <a:lstStyle/>
          <a:p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L’accueil téléphonique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27927-7EE3-4315-A9D4-B352C10FC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3511513"/>
            <a:ext cx="11029615" cy="600556"/>
          </a:xfrm>
        </p:spPr>
        <p:txBody>
          <a:bodyPr/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LE CŒUR de la communication de nest</a:t>
            </a:r>
          </a:p>
        </p:txBody>
      </p:sp>
      <p:sp>
        <p:nvSpPr>
          <p:cNvPr id="4" name="Organigramme : Procédé 3">
            <a:extLst>
              <a:ext uri="{FF2B5EF4-FFF2-40B4-BE49-F238E27FC236}">
                <a16:creationId xmlns:a16="http://schemas.microsoft.com/office/drawing/2014/main" id="{0AE21524-DAED-6BBC-B842-E2F8FA800E54}"/>
              </a:ext>
            </a:extLst>
          </p:cNvPr>
          <p:cNvSpPr/>
          <p:nvPr/>
        </p:nvSpPr>
        <p:spPr>
          <a:xfrm rot="5400000">
            <a:off x="6863614" y="1529615"/>
            <a:ext cx="6858000" cy="3798771"/>
          </a:xfrm>
          <a:prstGeom prst="flowChartProcess">
            <a:avLst/>
          </a:prstGeom>
          <a:solidFill>
            <a:srgbClr val="752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9E990D91-5791-2331-25B0-50EF00DB3D00}"/>
              </a:ext>
            </a:extLst>
          </p:cNvPr>
          <p:cNvSpPr txBox="1"/>
          <p:nvPr/>
        </p:nvSpPr>
        <p:spPr>
          <a:xfrm>
            <a:off x="11235348" y="6263992"/>
            <a:ext cx="1749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PO01-SI0002</a:t>
            </a:r>
          </a:p>
          <a:p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V3</a:t>
            </a:r>
          </a:p>
        </p:txBody>
      </p:sp>
    </p:spTree>
    <p:extLst>
      <p:ext uri="{BB962C8B-B14F-4D97-AF65-F5344CB8AC3E}">
        <p14:creationId xmlns:p14="http://schemas.microsoft.com/office/powerpoint/2010/main" val="1157549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0F0F2CA-BEA0-41A7-BB4D-DE4C6441B036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81025" y="3093939"/>
            <a:ext cx="3492000" cy="229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E9B05DB6-0D83-4656-80FE-A3577C5BACAA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118977" y="3093939"/>
            <a:ext cx="3492000" cy="229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678492E-66B7-4578-B231-1EC27B13E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39" y="935664"/>
            <a:ext cx="11029616" cy="677467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Votre voix, votre image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E4BB86-4371-4889-ADFE-F6F3A0E2FBD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350001" y="3093939"/>
            <a:ext cx="3492000" cy="229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6962CDE-CBE4-475C-94DA-2F043C0CC5CE}"/>
              </a:ext>
            </a:extLst>
          </p:cNvPr>
          <p:cNvSpPr txBox="1"/>
          <p:nvPr/>
        </p:nvSpPr>
        <p:spPr>
          <a:xfrm>
            <a:off x="2937804" y="2221298"/>
            <a:ext cx="631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4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Votre voix véhicule votre image et celle de NEST</a:t>
            </a:r>
          </a:p>
        </p:txBody>
      </p:sp>
    </p:spTree>
    <p:extLst>
      <p:ext uri="{BB962C8B-B14F-4D97-AF65-F5344CB8AC3E}">
        <p14:creationId xmlns:p14="http://schemas.microsoft.com/office/powerpoint/2010/main" val="965541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66" y="1095154"/>
            <a:ext cx="11029616" cy="503844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Les bons réflexes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4866" y="1999742"/>
            <a:ext cx="11029615" cy="3678303"/>
          </a:xfrm>
        </p:spPr>
        <p:txBody>
          <a:bodyPr>
            <a:normAutofit/>
          </a:bodyPr>
          <a:lstStyle/>
          <a:p>
            <a:pPr algn="just"/>
            <a:r>
              <a:rPr lang="fr-FR" sz="1600" dirty="0">
                <a:solidFill>
                  <a:schemeClr val="accent4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 politesse, ne laissez pas sonner le téléphone plus de trois fois avant de répondre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Précisez toujours, dès le décrochage du combiné, l’enseigne et le nom de la personne répondant à l’appel : </a:t>
            </a:r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Clinique NEST, Codou, bonjour … »</a:t>
            </a:r>
          </a:p>
          <a:p>
            <a:pPr algn="just"/>
            <a:r>
              <a:rPr lang="fr-FR" sz="1600" dirty="0">
                <a:solidFill>
                  <a:schemeClr val="accent4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 </a:t>
            </a: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vous répondez à un appel transféré, identifiez-vous : </a:t>
            </a:r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Service des admissions, Coumba, bonjour … »</a:t>
            </a:r>
          </a:p>
          <a:p>
            <a:pPr algn="just"/>
            <a:endParaRPr lang="fr-FR" sz="1600" i="1" dirty="0">
              <a:solidFill>
                <a:schemeClr val="accent4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ctr">
              <a:buNone/>
            </a:pP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Il est rassurant pour l’interlocuteur de savoir qu’il appelle au bon endroit et à qui il s’adresse.</a:t>
            </a:r>
            <a:endParaRPr lang="fr-FR" sz="1600" dirty="0">
              <a:solidFill>
                <a:schemeClr val="accent4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78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Le transfert d’appel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algn="just"/>
            <a:endParaRPr lang="fr-FR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Transférez adéquatement l’appel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Ne faîtes pas attendre inutilement votre interlocuteur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Expliquez la raison de l’attente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Demandez à votre interlocuteur de bien vouloir patienter, de laisser un message ou de rappeler plus tard lorsqu’il vous est impossible de le transférer à la personne demandée ou de répondre à sa demande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Reprenez la ligne au bout de 30 secondes puis toutes les minutes pour qu’il sache qu’il n’a pas été oublié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Vérifiez alors si votre interlocuteur désire toujours patienter, ou s’il souhaite rappeler plus tard ou laisser un message</a:t>
            </a:r>
          </a:p>
        </p:txBody>
      </p:sp>
    </p:spTree>
    <p:extLst>
      <p:ext uri="{BB962C8B-B14F-4D97-AF65-F5344CB8AC3E}">
        <p14:creationId xmlns:p14="http://schemas.microsoft.com/office/powerpoint/2010/main" val="1054788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1CE83-45E9-4F5B-AEC5-C8F103FA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72" y="1116418"/>
            <a:ext cx="11029616" cy="539244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Le transfert d’appel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3C56E3-1449-47A0-8404-538934CE9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772" y="2227263"/>
            <a:ext cx="5869498" cy="3633047"/>
          </a:xfrm>
        </p:spPr>
        <p:txBody>
          <a:bodyPr>
            <a:normAutofit/>
          </a:bodyPr>
          <a:lstStyle/>
          <a:p>
            <a:pPr algn="just"/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Clinique NEST, Codou, bonjour … Un instant je vous prie, je vous passe le service des admissions. »</a:t>
            </a:r>
          </a:p>
          <a:p>
            <a:pPr marL="0" indent="0" algn="just">
              <a:buNone/>
            </a:pPr>
            <a:endParaRPr lang="fr-FR" sz="1600" i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«Service des admissions, Clémence, bonjour …» 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63B9FABF-A642-4930-9142-7FFB75C4B68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30413178"/>
              </p:ext>
            </p:extLst>
          </p:nvPr>
        </p:nvGraphicFramePr>
        <p:xfrm>
          <a:off x="6188075" y="2227263"/>
          <a:ext cx="5422900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6522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FDFD13-CC60-483F-9E07-4D6E9337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En cas d’absence de la personne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28C8E8-3E00-4A32-9F2D-A74DA7DA9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1800" dirty="0">
                <a:latin typeface="Poppins" panose="00000500000000000000" pitchFamily="2" charset="0"/>
                <a:cs typeface="Poppins" panose="00000500000000000000" pitchFamily="2" charset="0"/>
              </a:rPr>
              <a:t>Evitez de dire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167FCD-C664-4A7A-8255-5158E24F06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Il n’est pas encore arrivé. » 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Il n’est pas revenu de dîner. » 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Je ne sais pas où il est. » 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Il est en train de boire son café. » 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Il est trop occupé pour vous répondre. » 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Il n’est toujours pas rentré de vacances. »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4B89FE-F62B-4F49-AE63-3887BF3F2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sz="1800" dirty="0">
                <a:latin typeface="Poppins" panose="00000500000000000000" pitchFamily="2" charset="0"/>
                <a:cs typeface="Poppins" panose="00000500000000000000" pitchFamily="2" charset="0"/>
              </a:rPr>
              <a:t>Efforcez-vous de demander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2414D61-0FF0-43C9-A96A-DF5D325A518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M. Untel s’est absenté momentanément de son bureau, souhaitez-vous lui laisser un message ? » </a:t>
            </a:r>
          </a:p>
          <a:p>
            <a:pPr marL="0" indent="0" algn="just">
              <a:buNone/>
            </a:pPr>
            <a:endParaRPr lang="fr-FR" sz="1600" i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M. Untel est actuellement en réunion. Puis-je prendre un message ou souhaitez-vous qu’il vous rappelle lorsqu’il aura terminé ? » </a:t>
            </a:r>
          </a:p>
        </p:txBody>
      </p:sp>
    </p:spTree>
    <p:extLst>
      <p:ext uri="{BB962C8B-B14F-4D97-AF65-F5344CB8AC3E}">
        <p14:creationId xmlns:p14="http://schemas.microsoft.com/office/powerpoint/2010/main" val="1842992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CD8D6-2EE1-4220-8CB6-7D16EB93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85" y="1116952"/>
            <a:ext cx="11029616" cy="528077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En cas d’absence de la personne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80D5FCE-55D7-4A95-9C91-457076A5682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181654" cy="30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60355D-E848-40B2-A79E-727A9ED8B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846" y="2228002"/>
            <a:ext cx="6007395" cy="3633047"/>
          </a:xfrm>
        </p:spPr>
        <p:txBody>
          <a:bodyPr>
            <a:normAutofit/>
          </a:bodyPr>
          <a:lstStyle/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Pour prendre correctement les messages, ayez toujours sous la main un bloc-notes et un crayon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Notez les éléments suivants 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L’heure et la date de l’appel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Le nom de la personne à qui s’adresse le message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Le nom de la personne qui appelle et son entreprise le cas échéant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Le numéro de téléphone de la personne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Le contenu du message</a:t>
            </a:r>
          </a:p>
        </p:txBody>
      </p:sp>
    </p:spTree>
    <p:extLst>
      <p:ext uri="{BB962C8B-B14F-4D97-AF65-F5344CB8AC3E}">
        <p14:creationId xmlns:p14="http://schemas.microsoft.com/office/powerpoint/2010/main" val="3176225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Quelques recommandations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Utilisez des expressions rassurantes 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i="1" dirty="0">
                <a:latin typeface="Poppins" panose="00000500000000000000" pitchFamily="2" charset="0"/>
                <a:cs typeface="Poppins" panose="00000500000000000000" pitchFamily="2" charset="0"/>
              </a:rPr>
              <a:t>« C’est bien noté. » 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ou</a:t>
            </a:r>
            <a:r>
              <a:rPr lang="fr-FR" i="1" dirty="0">
                <a:latin typeface="Poppins" panose="00000500000000000000" pitchFamily="2" charset="0"/>
                <a:cs typeface="Poppins" panose="00000500000000000000" pitchFamily="2" charset="0"/>
              </a:rPr>
              <a:t> « Vous pouvez compter sur moi. »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i="1" dirty="0">
                <a:latin typeface="Poppins" panose="00000500000000000000" pitchFamily="2" charset="0"/>
                <a:cs typeface="Poppins" panose="00000500000000000000" pitchFamily="2" charset="0"/>
              </a:rPr>
              <a:t>« Je lui transmets votre message dès son retour. »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i="1" dirty="0">
                <a:latin typeface="Poppins" panose="00000500000000000000" pitchFamily="2" charset="0"/>
                <a:cs typeface="Poppins" panose="00000500000000000000" pitchFamily="2" charset="0"/>
              </a:rPr>
              <a:t>« Merci d’avoir appelé. » 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Si vous avez des doutes quant à l’orthographe d’un nom, demandez à l’interlocuteur de bien vouloir l’épeler et essayez de le prononcer une fois.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Répétez le numéro de téléphone pendant que vous l’écrivez afin d’éviter les erreurs.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Si le message est long, répétez-le.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Assurez-vous que le message pris a bien été transmis à la personne appropriée. </a:t>
            </a:r>
          </a:p>
        </p:txBody>
      </p:sp>
    </p:spTree>
    <p:extLst>
      <p:ext uri="{BB962C8B-B14F-4D97-AF65-F5344CB8AC3E}">
        <p14:creationId xmlns:p14="http://schemas.microsoft.com/office/powerpoint/2010/main" val="2237184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66" y="1127051"/>
            <a:ext cx="11029616" cy="567640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LES FORMULES DE POLITESSE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1600" i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Merci .» 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S’il vous plaît. » 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Excusez-moi. » 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«Un instant , je vous prie. » 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Bonne journée » </a:t>
            </a: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ou</a:t>
            </a:r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 « bonne fin de journée » 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Merci de votre appel. » 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À bientôt » </a:t>
            </a: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ou</a:t>
            </a:r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 « au revoir. » 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Qui dois-je annoncer? » 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 Vous êtes monsieur…? (ou madame… ?) » </a:t>
            </a:r>
          </a:p>
        </p:txBody>
      </p:sp>
    </p:spTree>
    <p:extLst>
      <p:ext uri="{BB962C8B-B14F-4D97-AF65-F5344CB8AC3E}">
        <p14:creationId xmlns:p14="http://schemas.microsoft.com/office/powerpoint/2010/main" val="240453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1DD676-908E-4018-9F26-79B8059DD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65" y="981168"/>
            <a:ext cx="11029616" cy="712878"/>
          </a:xfrm>
        </p:spPr>
        <p:txBody>
          <a:bodyPr>
            <a:norm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945948-EEED-4871-8CC0-A7D7453066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1994968"/>
            <a:ext cx="11029615" cy="4677504"/>
          </a:xfrm>
        </p:spPr>
        <p:txBody>
          <a:bodyPr>
            <a:normAutofit/>
          </a:bodyPr>
          <a:lstStyle/>
          <a:p>
            <a:r>
              <a:rPr lang="fr-FR" sz="1400" b="1" u="sng" dirty="0">
                <a:solidFill>
                  <a:schemeClr val="accent4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Accueil physique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latin typeface="Poppins" panose="00000500000000000000" pitchFamily="2" charset="0"/>
                <a:cs typeface="Poppins" panose="00000500000000000000" pitchFamily="2" charset="0"/>
              </a:rPr>
              <a:t>Les secrets d’un accueil assuré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latin typeface="Poppins" panose="00000500000000000000" pitchFamily="2" charset="0"/>
                <a:cs typeface="Poppins" panose="00000500000000000000" pitchFamily="2" charset="0"/>
              </a:rPr>
              <a:t>Le sourire, un petit rien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latin typeface="Poppins" panose="00000500000000000000" pitchFamily="2" charset="0"/>
                <a:cs typeface="Poppins" panose="00000500000000000000" pitchFamily="2" charset="0"/>
              </a:rPr>
              <a:t>La formule de salutation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latin typeface="Poppins" panose="00000500000000000000" pitchFamily="2" charset="0"/>
                <a:cs typeface="Poppins" panose="00000500000000000000" pitchFamily="2" charset="0"/>
              </a:rPr>
              <a:t>Les règles de priorité entre les différentes tâches</a:t>
            </a:r>
          </a:p>
          <a:p>
            <a:r>
              <a:rPr lang="fr-FR" sz="1400" b="1" u="sng" dirty="0">
                <a:solidFill>
                  <a:schemeClr val="accent4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Accueil téléphonique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latin typeface="Poppins" panose="00000500000000000000" pitchFamily="2" charset="0"/>
                <a:cs typeface="Poppins" panose="00000500000000000000" pitchFamily="2" charset="0"/>
              </a:rPr>
              <a:t>La voix, l’image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latin typeface="Poppins" panose="00000500000000000000" pitchFamily="2" charset="0"/>
                <a:cs typeface="Poppins" panose="00000500000000000000" pitchFamily="2" charset="0"/>
              </a:rPr>
              <a:t>Les bons réflexes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latin typeface="Poppins" panose="00000500000000000000" pitchFamily="2" charset="0"/>
                <a:cs typeface="Poppins" panose="00000500000000000000" pitchFamily="2" charset="0"/>
              </a:rPr>
              <a:t>Le transfert d’appel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latin typeface="Poppins" panose="00000500000000000000" pitchFamily="2" charset="0"/>
                <a:cs typeface="Poppins" panose="00000500000000000000" pitchFamily="2" charset="0"/>
              </a:rPr>
              <a:t>L’absence de la personne demandée</a:t>
            </a:r>
          </a:p>
          <a:p>
            <a:r>
              <a:rPr lang="fr-FR" sz="1400" b="1" u="sng" dirty="0">
                <a:solidFill>
                  <a:schemeClr val="accent4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Quelques cas particuliers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latin typeface="Poppins" panose="00000500000000000000" pitchFamily="2" charset="0"/>
                <a:cs typeface="Poppins" panose="00000500000000000000" pitchFamily="2" charset="0"/>
              </a:rPr>
              <a:t>L’insatisfaction de la demande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latin typeface="Poppins" panose="00000500000000000000" pitchFamily="2" charset="0"/>
                <a:cs typeface="Poppins" panose="00000500000000000000" pitchFamily="2" charset="0"/>
              </a:rPr>
              <a:t>Le patient mécontent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latin typeface="Poppins" panose="00000500000000000000" pitchFamily="2" charset="0"/>
                <a:cs typeface="Poppins" panose="00000500000000000000" pitchFamily="2" charset="0"/>
              </a:rPr>
              <a:t>A faire et à ne pas faire</a:t>
            </a:r>
          </a:p>
        </p:txBody>
      </p:sp>
    </p:spTree>
    <p:extLst>
      <p:ext uri="{BB962C8B-B14F-4D97-AF65-F5344CB8AC3E}">
        <p14:creationId xmlns:p14="http://schemas.microsoft.com/office/powerpoint/2010/main" val="31457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7EC2-12E5-43A3-8527-F1A846ADB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734874"/>
            <a:ext cx="7286901" cy="1497507"/>
          </a:xfrm>
        </p:spPr>
        <p:txBody>
          <a:bodyPr/>
          <a:lstStyle/>
          <a:p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Quelques cas particuliers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27927-7EE3-4315-A9D4-B352C10FC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3511513"/>
            <a:ext cx="11029615" cy="600556"/>
          </a:xfrm>
        </p:spPr>
        <p:txBody>
          <a:bodyPr/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La gestion de l’insatisfaction</a:t>
            </a:r>
          </a:p>
        </p:txBody>
      </p:sp>
      <p:sp>
        <p:nvSpPr>
          <p:cNvPr id="4" name="Organigramme : Procédé 3">
            <a:extLst>
              <a:ext uri="{FF2B5EF4-FFF2-40B4-BE49-F238E27FC236}">
                <a16:creationId xmlns:a16="http://schemas.microsoft.com/office/drawing/2014/main" id="{0AE21524-DAED-6BBC-B842-E2F8FA800E54}"/>
              </a:ext>
            </a:extLst>
          </p:cNvPr>
          <p:cNvSpPr/>
          <p:nvPr/>
        </p:nvSpPr>
        <p:spPr>
          <a:xfrm rot="5400000">
            <a:off x="6863614" y="1529615"/>
            <a:ext cx="6858000" cy="3798771"/>
          </a:xfrm>
          <a:prstGeom prst="flowChartProcess">
            <a:avLst/>
          </a:prstGeom>
          <a:solidFill>
            <a:srgbClr val="752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233398A4-2EF9-CECA-690D-5096EAEF5171}"/>
              </a:ext>
            </a:extLst>
          </p:cNvPr>
          <p:cNvSpPr txBox="1"/>
          <p:nvPr/>
        </p:nvSpPr>
        <p:spPr>
          <a:xfrm>
            <a:off x="11235348" y="6263992"/>
            <a:ext cx="1749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PO01-SI0002</a:t>
            </a:r>
          </a:p>
          <a:p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V3</a:t>
            </a:r>
          </a:p>
        </p:txBody>
      </p:sp>
    </p:spTree>
    <p:extLst>
      <p:ext uri="{BB962C8B-B14F-4D97-AF65-F5344CB8AC3E}">
        <p14:creationId xmlns:p14="http://schemas.microsoft.com/office/powerpoint/2010/main" val="1681114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46ECF-AE38-4725-8D9B-077AA8E2E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091903"/>
            <a:ext cx="11029616" cy="571142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Cas où la demande n’est pas satisfaite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38BD473-A676-402D-8346-4036006C3B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228003"/>
            <a:ext cx="2315977" cy="3633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05A184-AB7C-4748-B88E-FAC33AF39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5569" y="2228003"/>
            <a:ext cx="8375240" cy="3633047"/>
          </a:xfrm>
        </p:spPr>
        <p:txBody>
          <a:bodyPr>
            <a:normAutofit/>
          </a:bodyPr>
          <a:lstStyle/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Soyez positif, expliquez au client ce que vous pouvez faire pour lui et minimisez ce que vous ne pouvez pas faire. 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Concentrez-vous sur les faits. 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Indiquez les raisons vous empêchant d’acquiescer à sa demande (règlements de l’entreprise, consignes, légitimité, etc.) et efforcez-vous de lui suggérer une alternative. 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Ayez, dans la mesure du possible, une attention particulière à son égard. 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Donnez-lui l’assurance que tout sera entrepris pour qu’un tel problème ne se reproduise pas (dans la mesure du possible). </a:t>
            </a:r>
          </a:p>
        </p:txBody>
      </p:sp>
    </p:spTree>
    <p:extLst>
      <p:ext uri="{BB962C8B-B14F-4D97-AF65-F5344CB8AC3E}">
        <p14:creationId xmlns:p14="http://schemas.microsoft.com/office/powerpoint/2010/main" val="379027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7EF14-AFA1-43BC-85FE-55DDFB74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92" y="1138217"/>
            <a:ext cx="11029616" cy="528077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Cas du patient mécontent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D82BD1-D1F1-4B90-B664-A0BC80FFF38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4947737" cy="30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D59BD8-5408-4F7D-BACD-1023A3A00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8930" y="1982955"/>
            <a:ext cx="6273209" cy="37368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fr-FR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fr-FR" sz="1600" b="1" dirty="0">
                <a:latin typeface="Poppins" panose="00000500000000000000" pitchFamily="2" charset="0"/>
                <a:cs typeface="Poppins" panose="00000500000000000000" pitchFamily="2" charset="0"/>
              </a:rPr>
              <a:t>Désamorcez sa colère avant d’entreprendre la résolution du problème. Pour ce faire :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Ecouter attentivement les propos de la personne sans l’interrompre.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Ne tentez pas d’anticiper ou, pire, d’exprimer à sa place ses doléances.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N’essayez pas de contester ou de nier les faits, ça ne ferait qu’augmenter l’insatisfaction du patient. . </a:t>
            </a:r>
          </a:p>
        </p:txBody>
      </p:sp>
    </p:spTree>
    <p:extLst>
      <p:ext uri="{BB962C8B-B14F-4D97-AF65-F5344CB8AC3E}">
        <p14:creationId xmlns:p14="http://schemas.microsoft.com/office/powerpoint/2010/main" val="888132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7EF14-AFA1-43BC-85FE-55DDFB74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85" y="1159482"/>
            <a:ext cx="11029616" cy="528077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Cas du patient mécontent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D82BD1-D1F1-4B90-B664-A0BC80FFF38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1" y="2411801"/>
            <a:ext cx="5192288" cy="336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D59BD8-5408-4F7D-BACD-1023A3A00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3478" y="2176112"/>
            <a:ext cx="5964865" cy="3736828"/>
          </a:xfrm>
        </p:spPr>
        <p:txBody>
          <a:bodyPr>
            <a:normAutofit/>
          </a:bodyPr>
          <a:lstStyle/>
          <a:p>
            <a:pPr algn="just"/>
            <a:endParaRPr lang="fr-FR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Parlez lentement et bas pour encourager votre interlocuteur à faire de même. 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Prenez en note ses propos. 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Montrez-vous toujours respectueux. 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Approuvez-le dans la mesure du possible. 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Présentez vos excuses de manière sincère et crédible. 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Une fois la personne calmée, confirmez, validez avec lui le moyen par lequel vous allez traiter sa demande. </a:t>
            </a:r>
          </a:p>
        </p:txBody>
      </p:sp>
    </p:spTree>
    <p:extLst>
      <p:ext uri="{BB962C8B-B14F-4D97-AF65-F5344CB8AC3E}">
        <p14:creationId xmlns:p14="http://schemas.microsoft.com/office/powerpoint/2010/main" val="1308130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99" y="1084521"/>
            <a:ext cx="11029616" cy="567640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A éviter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fr-FR" sz="1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Demander à votre interlocuteur d’excuser votre incompétence ou le fait que l’on ne vous a jamais appris à exécuter une tâche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Insinuer que ce qui arrive est de la faute de l’interlocuteur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L’interrompre, l’empêcher d’exprimer l’ensemble de ses arguments, de ses besoins, de ses humeurs, etc...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Les interdits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Donner des ordres aux patients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S’emporter devant un patient</a:t>
            </a:r>
          </a:p>
          <a:p>
            <a:pPr algn="just"/>
            <a:endParaRPr lang="fr-FR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74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073629"/>
            <a:ext cx="11029616" cy="578272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A éviter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Plaisanter à propos d’une situation que le client prend très au sérieux, manquer de respect, faire fi des règles de politesse, critiquer un concurrent…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Transférer inutilement une demande qui vous est adressée à un collègue, lui faire porter la responsabilité d’un incident ou d’un problème. Critiquer un collègue au su du patient.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Banaliser le problème exprimé ou indiquer au patient qu’il survient fréquemment. </a:t>
            </a:r>
          </a:p>
          <a:p>
            <a:pPr algn="just"/>
            <a:endParaRPr lang="fr-FR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73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1095153"/>
            <a:ext cx="11029616" cy="610170"/>
          </a:xfrm>
        </p:spPr>
        <p:txBody>
          <a:bodyPr/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éviter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Les tics verbaux (</a:t>
            </a:r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«euh…», «Anh?», «ben», «héé», </a:t>
            </a:r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etc...)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Les expressions à répétition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L’usage systématique du wolof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Les termes techniques, les mots trop familiers, les sigles et les expressions utilisées en interne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Les mots à connotation négative (problèmes, retard, difficultés, ne … pas, impossible, etc…)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Effectuer trois ou quatre autres tâches en même temps pendant que vous êtes au téléphone </a:t>
            </a:r>
          </a:p>
          <a:p>
            <a:pPr algn="just"/>
            <a:endParaRPr lang="fr-FR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48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A éviter au téléphone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Les murmures qui ne sont pas audibles et les éclats de voix qui sont désagréables, voire agressifs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L’obstruction de la voix, en mettant la main devant le combiné ou en mettant le combiné sous le menton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Les bruits inutiles et agaçants : froissement de papier, brocheuse électrique, conversations environnantes, etc…</a:t>
            </a:r>
          </a:p>
          <a:p>
            <a:pPr algn="just"/>
            <a:endParaRPr lang="fr-FR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1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7F5F48-A408-4DF0-8F53-BDE3A35A5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latin typeface="Poppins" panose="00000500000000000000" pitchFamily="2" charset="0"/>
                <a:cs typeface="Poppins" panose="00000500000000000000" pitchFamily="2" charset="0"/>
              </a:rPr>
              <a:t>Remplacer 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01BE5-287B-44CC-B44D-6E4C31F730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Allo »	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C’est qui ?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Ne quittez pas !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C’était pourquoi ?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Il n’est pas là ! »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9818BA-37BC-41A1-BC32-68B954B5B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sz="1800" dirty="0">
                <a:latin typeface="Poppins" panose="00000500000000000000" pitchFamily="2" charset="0"/>
                <a:cs typeface="Poppins" panose="00000500000000000000" pitchFamily="2" charset="0"/>
              </a:rPr>
              <a:t>Par …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9BB3FD-F80F-4D9A-9EDB-E18918886DF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La formule d’accueil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Qui dois-je annoncer ? C’est de la part de ?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Un instant je vous prie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C’est à quel sujet, s’il vous plaît ?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Il n’est pas disponible. Je vous propose de prendre votre message. »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BB6FE6-2743-4ED6-AF04-D14C51F7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Expressions à remplacer</a:t>
            </a:r>
          </a:p>
        </p:txBody>
      </p:sp>
    </p:spTree>
    <p:extLst>
      <p:ext uri="{BB962C8B-B14F-4D97-AF65-F5344CB8AC3E}">
        <p14:creationId xmlns:p14="http://schemas.microsoft.com/office/powerpoint/2010/main" val="3579574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B6FE6-2743-4ED6-AF04-D14C51F7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Expressions a remplacer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7F5F48-A408-4DF0-8F53-BDE3A35A5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latin typeface="Poppins" panose="00000500000000000000" pitchFamily="2" charset="0"/>
                <a:cs typeface="Poppins" panose="00000500000000000000" pitchFamily="2" charset="0"/>
              </a:rPr>
              <a:t>Remplacer 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01BE5-287B-44CC-B44D-6E4C31F730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Ne vous inquiétez pas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Vous avez mal compris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Je ne vous garantis rien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Vous patientez ou vous rappelez ?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Asseyez-vous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De rien, c’est normal »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9818BA-37BC-41A1-BC32-68B954B5B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sz="1800" dirty="0">
                <a:latin typeface="Poppins" panose="00000500000000000000" pitchFamily="2" charset="0"/>
                <a:cs typeface="Poppins" panose="00000500000000000000" pitchFamily="2" charset="0"/>
              </a:rPr>
              <a:t>Par …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9BB3FD-F80F-4D9A-9EDB-E18918886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3102702"/>
            <a:ext cx="5748670" cy="2934999"/>
          </a:xfrm>
        </p:spPr>
        <p:txBody>
          <a:bodyPr>
            <a:normAutofit/>
          </a:bodyPr>
          <a:lstStyle/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Je fais le nécessaire pour …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Je me suis mal exprimé(e)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Nous faisons le maximum pour …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Désirez-vous patienter ou laisser un message ?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Prenez place s’il vous plaît »</a:t>
            </a:r>
          </a:p>
          <a:p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Nous sommes à votre service. Je vous en prie. »</a:t>
            </a:r>
          </a:p>
        </p:txBody>
      </p:sp>
    </p:spTree>
    <p:extLst>
      <p:ext uri="{BB962C8B-B14F-4D97-AF65-F5344CB8AC3E}">
        <p14:creationId xmlns:p14="http://schemas.microsoft.com/office/powerpoint/2010/main" val="415387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7EC2-12E5-43A3-8527-F1A846ADB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734874"/>
            <a:ext cx="5716483" cy="1497507"/>
          </a:xfrm>
        </p:spPr>
        <p:txBody>
          <a:bodyPr/>
          <a:lstStyle/>
          <a:p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L’accueil physique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27927-7EE3-4315-A9D4-B352C10FC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3511513"/>
            <a:ext cx="11029615" cy="600556"/>
          </a:xfrm>
        </p:spPr>
        <p:txBody>
          <a:bodyPr/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La vitrine de NEST</a:t>
            </a:r>
          </a:p>
        </p:txBody>
      </p:sp>
      <p:sp>
        <p:nvSpPr>
          <p:cNvPr id="4" name="Organigramme : Procédé 3">
            <a:extLst>
              <a:ext uri="{FF2B5EF4-FFF2-40B4-BE49-F238E27FC236}">
                <a16:creationId xmlns:a16="http://schemas.microsoft.com/office/drawing/2014/main" id="{0AE21524-DAED-6BBC-B842-E2F8FA800E54}"/>
              </a:ext>
            </a:extLst>
          </p:cNvPr>
          <p:cNvSpPr/>
          <p:nvPr/>
        </p:nvSpPr>
        <p:spPr>
          <a:xfrm rot="5400000">
            <a:off x="6863614" y="1529615"/>
            <a:ext cx="6858000" cy="3798771"/>
          </a:xfrm>
          <a:prstGeom prst="flowChartProcess">
            <a:avLst/>
          </a:prstGeom>
          <a:solidFill>
            <a:srgbClr val="752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B92CED13-AF62-CDD3-20BB-3BA042AA894E}"/>
              </a:ext>
            </a:extLst>
          </p:cNvPr>
          <p:cNvSpPr txBox="1"/>
          <p:nvPr/>
        </p:nvSpPr>
        <p:spPr>
          <a:xfrm>
            <a:off x="11235348" y="6263992"/>
            <a:ext cx="1749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PO01-SI0002</a:t>
            </a:r>
          </a:p>
          <a:p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V3</a:t>
            </a:r>
          </a:p>
        </p:txBody>
      </p:sp>
    </p:spTree>
    <p:extLst>
      <p:ext uri="{BB962C8B-B14F-4D97-AF65-F5344CB8AC3E}">
        <p14:creationId xmlns:p14="http://schemas.microsoft.com/office/powerpoint/2010/main" val="2818274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Conseils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413589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sz="1700" dirty="0">
                <a:latin typeface="Poppins" panose="00000500000000000000" pitchFamily="2" charset="0"/>
                <a:cs typeface="Poppins" panose="00000500000000000000" pitchFamily="2" charset="0"/>
              </a:rPr>
              <a:t>Toujours demander à quelqu’un de tenir la réception lors que vous allez aux toilettes, en rendez-vous, en pause-déjeuner, etc… Vous éviterez ainsi que des gens en colère vous attendent à votre retour.</a:t>
            </a:r>
          </a:p>
          <a:p>
            <a:pPr algn="just"/>
            <a:r>
              <a:rPr lang="fr-FR" sz="1700" dirty="0">
                <a:latin typeface="Poppins" panose="00000500000000000000" pitchFamily="2" charset="0"/>
                <a:cs typeface="Poppins" panose="00000500000000000000" pitchFamily="2" charset="0"/>
              </a:rPr>
              <a:t>Manifestez de l’empathie</a:t>
            </a:r>
          </a:p>
          <a:p>
            <a:pPr algn="just"/>
            <a:r>
              <a:rPr lang="fr-FR" sz="1700" dirty="0">
                <a:latin typeface="Poppins" panose="00000500000000000000" pitchFamily="2" charset="0"/>
                <a:cs typeface="Poppins" panose="00000500000000000000" pitchFamily="2" charset="0"/>
              </a:rPr>
              <a:t>Au téléphone: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sz="1700" dirty="0">
                <a:latin typeface="Poppins" panose="00000500000000000000" pitchFamily="2" charset="0"/>
                <a:cs typeface="Poppins" panose="00000500000000000000" pitchFamily="2" charset="0"/>
              </a:rPr>
              <a:t>Parlez normalement, distinctement et clairement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sz="1700" dirty="0">
                <a:latin typeface="Poppins" panose="00000500000000000000" pitchFamily="2" charset="0"/>
                <a:cs typeface="Poppins" panose="00000500000000000000" pitchFamily="2" charset="0"/>
              </a:rPr>
              <a:t>Ne soyez ni trop loin, ni trop près du combiné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sz="1700" dirty="0">
                <a:latin typeface="Poppins" panose="00000500000000000000" pitchFamily="2" charset="0"/>
                <a:cs typeface="Poppins" panose="00000500000000000000" pitchFamily="2" charset="0"/>
              </a:rPr>
              <a:t>Utilisez les silences à bon escient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sz="1700" dirty="0">
                <a:latin typeface="Poppins" panose="00000500000000000000" pitchFamily="2" charset="0"/>
                <a:cs typeface="Poppins" panose="00000500000000000000" pitchFamily="2" charset="0"/>
              </a:rPr>
              <a:t>Agissez comme si la personne voyait vos réactions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sz="1700" dirty="0">
                <a:latin typeface="Poppins" panose="00000500000000000000" pitchFamily="2" charset="0"/>
                <a:cs typeface="Poppins" panose="00000500000000000000" pitchFamily="2" charset="0"/>
              </a:rPr>
              <a:t>Ayez de l’intérêt pour ce que dit votre interlocuteur, tout le monde aime sentir que l’on accorde une réelle importance à son appel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sz="1700" dirty="0">
                <a:latin typeface="Poppins" panose="00000500000000000000" pitchFamily="2" charset="0"/>
                <a:cs typeface="Poppins" panose="00000500000000000000" pitchFamily="2" charset="0"/>
              </a:rPr>
              <a:t>Ayez ce que l’on appelle une «voix-sourire» : montrez-vous de très bonne humeur. Sourire au téléphone se voit et s’entend.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5121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7EC2-12E5-43A3-8527-F1A846ADB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734874"/>
            <a:ext cx="7701571" cy="1497507"/>
          </a:xfrm>
        </p:spPr>
        <p:txBody>
          <a:bodyPr/>
          <a:lstStyle/>
          <a:p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Merci pour votre attention 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27927-7EE3-4315-A9D4-B352C10FC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3511513"/>
            <a:ext cx="11029615" cy="600556"/>
          </a:xfrm>
        </p:spPr>
        <p:txBody>
          <a:bodyPr/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Questions, Remarques, émotions </a:t>
            </a:r>
          </a:p>
        </p:txBody>
      </p:sp>
      <p:sp>
        <p:nvSpPr>
          <p:cNvPr id="4" name="Organigramme : Procédé 3">
            <a:extLst>
              <a:ext uri="{FF2B5EF4-FFF2-40B4-BE49-F238E27FC236}">
                <a16:creationId xmlns:a16="http://schemas.microsoft.com/office/drawing/2014/main" id="{0AE21524-DAED-6BBC-B842-E2F8FA800E54}"/>
              </a:ext>
            </a:extLst>
          </p:cNvPr>
          <p:cNvSpPr/>
          <p:nvPr/>
        </p:nvSpPr>
        <p:spPr>
          <a:xfrm rot="5400000">
            <a:off x="6863614" y="1529615"/>
            <a:ext cx="6858000" cy="3798771"/>
          </a:xfrm>
          <a:prstGeom prst="flowChartProcess">
            <a:avLst/>
          </a:prstGeom>
          <a:solidFill>
            <a:srgbClr val="752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1FB97C55-D30C-FCAC-AD4E-DC4DBDECE35A}"/>
              </a:ext>
            </a:extLst>
          </p:cNvPr>
          <p:cNvSpPr txBox="1"/>
          <p:nvPr/>
        </p:nvSpPr>
        <p:spPr>
          <a:xfrm>
            <a:off x="11235348" y="6263992"/>
            <a:ext cx="1749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PO01-SI0002</a:t>
            </a:r>
          </a:p>
          <a:p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V3</a:t>
            </a:r>
          </a:p>
        </p:txBody>
      </p:sp>
    </p:spTree>
    <p:extLst>
      <p:ext uri="{BB962C8B-B14F-4D97-AF65-F5344CB8AC3E}">
        <p14:creationId xmlns:p14="http://schemas.microsoft.com/office/powerpoint/2010/main" val="2410324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A04D1-4919-4063-9D26-A05DBE8F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72" y="1126155"/>
            <a:ext cx="11029616" cy="529715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Poppins" panose="00000500000000000000" pitchFamily="2" charset="0"/>
                <a:cs typeface="Poppins" panose="00000500000000000000" pitchFamily="2" charset="0"/>
              </a:rPr>
              <a:t>L’a</a:t>
            </a:r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ccueil</a:t>
            </a:r>
            <a:r>
              <a:rPr lang="fr-FR" sz="2400" b="1" dirty="0"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la première impression</a:t>
            </a:r>
            <a:endParaRPr lang="fr-FR" sz="2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EEFCD0-5202-4A20-9324-350BC765D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610" y="2227632"/>
            <a:ext cx="5422390" cy="3633047"/>
          </a:xfrm>
        </p:spPr>
        <p:txBody>
          <a:bodyPr/>
          <a:lstStyle/>
          <a:p>
            <a:pPr algn="just"/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Accueillir passe par les gestes, le sourire et l’identification du patient</a:t>
            </a:r>
          </a:p>
          <a:p>
            <a:pPr algn="just"/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Le patient doit pouvoir ensuite savoir vers qui se diriger pour être conseillé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5C0C3B9-CAD5-4890-940C-C5B8CD6FE6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532234"/>
            <a:ext cx="5422900" cy="332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99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37007-5EBC-4A10-BDC1-7B480DE3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17" y="977128"/>
            <a:ext cx="11029616" cy="621618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Analyse des besoins du patient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1BB0F81-8475-4F79-ABA4-F599DD623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7395" y="1896631"/>
            <a:ext cx="5248676" cy="2441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DC14E8F-0757-4AED-A0A2-F6AE1AEBB8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5928" y="1896631"/>
            <a:ext cx="5248677" cy="2441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F0812A9D-7834-4A36-941B-FC5F0823B33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17395" y="4338085"/>
            <a:ext cx="5248676" cy="2392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EBD700EB-AA82-4B64-A548-6FE0140D735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525928" y="4338085"/>
            <a:ext cx="5248676" cy="2392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770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095152"/>
            <a:ext cx="11029616" cy="620803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Les secrets d’un accueil assuré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Soyez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positif</a:t>
            </a:r>
          </a:p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Soyez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souriant, courtois et respectueux</a:t>
            </a:r>
          </a:p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Habillez-vous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en conséquence</a:t>
            </a:r>
          </a:p>
          <a:p>
            <a:r>
              <a:rPr lang="fr-FR" dirty="0">
                <a:solidFill>
                  <a:schemeClr val="accent4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Ayez une apparence soignée</a:t>
            </a:r>
          </a:p>
        </p:txBody>
      </p:sp>
    </p:spTree>
    <p:extLst>
      <p:ext uri="{BB962C8B-B14F-4D97-AF65-F5344CB8AC3E}">
        <p14:creationId xmlns:p14="http://schemas.microsoft.com/office/powerpoint/2010/main" val="7764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0EC9DC-F958-43A4-A76A-A29C861D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0" y="1105786"/>
            <a:ext cx="11029616" cy="573600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Le sourire, un petit rien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2C7F85A-99C6-4041-AE0E-3E1E8DD564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989117" y="2693186"/>
            <a:ext cx="6213761" cy="3495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57272E7-C394-4675-BAF9-A45F3C5D34BD}"/>
              </a:ext>
            </a:extLst>
          </p:cNvPr>
          <p:cNvSpPr txBox="1"/>
          <p:nvPr/>
        </p:nvSpPr>
        <p:spPr>
          <a:xfrm>
            <a:off x="2157043" y="2182374"/>
            <a:ext cx="787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100000"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Commencez avec un sourire, même si c’est au téléphone !</a:t>
            </a:r>
          </a:p>
        </p:txBody>
      </p:sp>
    </p:spTree>
    <p:extLst>
      <p:ext uri="{BB962C8B-B14F-4D97-AF65-F5344CB8AC3E}">
        <p14:creationId xmlns:p14="http://schemas.microsoft.com/office/powerpoint/2010/main" val="1438940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E5542-B14B-4158-982C-A4A79654B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72" y="960773"/>
            <a:ext cx="11029616" cy="656202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La formule de salutation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C9872F-793B-4852-BD9D-6E3931ABD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1" y="2127076"/>
            <a:ext cx="5422390" cy="3633047"/>
          </a:xfrm>
        </p:spPr>
        <p:txBody>
          <a:bodyPr>
            <a:normAutofit/>
          </a:bodyPr>
          <a:lstStyle/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La précision du terme « Madame » ou « Monsieur » est toujours appréciable</a:t>
            </a:r>
          </a:p>
          <a:p>
            <a:pPr algn="just"/>
            <a:r>
              <a:rPr lang="fr-FR" sz="1600" i="1" dirty="0">
                <a:latin typeface="Poppins" panose="00000500000000000000" pitchFamily="2" charset="0"/>
                <a:cs typeface="Poppins" panose="00000500000000000000" pitchFamily="2" charset="0"/>
              </a:rPr>
              <a:t>« Bonjour Madame/Monsieur … Bienvenue chez NEST, que puis-je faire pour vous ? »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1968982-F67C-4094-87D0-2177FA2A3BF2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4270" y="2562457"/>
            <a:ext cx="5421600" cy="3633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9983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921CB64-75B9-4C47-B27D-38D7499AAD4B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81193" y="2307265"/>
            <a:ext cx="5421600" cy="363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65E86A-815B-4E26-B5DF-3CFD78F80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747" y="2307265"/>
            <a:ext cx="5421600" cy="3633047"/>
          </a:xfrm>
        </p:spPr>
        <p:txBody>
          <a:bodyPr>
            <a:normAutofit/>
          </a:bodyPr>
          <a:lstStyle/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Cas où vous n’êtes pas en capacité d’accueillir la personne car vous êtes déjà occupé(e) avec un autre patient au téléphone</a:t>
            </a:r>
          </a:p>
          <a:p>
            <a:pPr algn="just"/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Un sourire et un regard en direction des personnes présentes leur confirmeront qu’elles ont bien été vues et identifiées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2FEEE5-4EAA-404C-BD1D-CF557BB53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85" y="1077731"/>
            <a:ext cx="11029616" cy="613672"/>
          </a:xfrm>
        </p:spPr>
        <p:txBody>
          <a:bodyPr>
            <a:normAutofit/>
          </a:bodyPr>
          <a:lstStyle/>
          <a:p>
            <a:r>
              <a:rPr lang="fr-FR" sz="2400" b="1" cap="none" dirty="0">
                <a:latin typeface="Poppins" panose="00000500000000000000" pitchFamily="2" charset="0"/>
                <a:cs typeface="Poppins" panose="00000500000000000000" pitchFamily="2" charset="0"/>
              </a:rPr>
              <a:t>Les règles de priorité</a:t>
            </a:r>
          </a:p>
        </p:txBody>
      </p:sp>
    </p:spTree>
    <p:extLst>
      <p:ext uri="{BB962C8B-B14F-4D97-AF65-F5344CB8AC3E}">
        <p14:creationId xmlns:p14="http://schemas.microsoft.com/office/powerpoint/2010/main" val="2742471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ividende">
  <a:themeElements>
    <a:clrScheme name="Personnalisé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EBBDA9"/>
      </a:accent5>
      <a:accent6>
        <a:srgbClr val="7BBBB0"/>
      </a:accent6>
      <a:hlink>
        <a:srgbClr val="752864"/>
      </a:hlink>
      <a:folHlink>
        <a:srgbClr val="80008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Override1.xml><?xml version="1.0" encoding="utf-8"?>
<a:themeOverride xmlns:a="http://schemas.openxmlformats.org/drawingml/2006/main">
  <a:clrScheme name="Personnalisé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EBBDA9"/>
    </a:accent5>
    <a:accent6>
      <a:srgbClr val="7BBBB0"/>
    </a:accent6>
    <a:hlink>
      <a:srgbClr val="752864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ersonnalisé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EBBDA9"/>
    </a:accent5>
    <a:accent6>
      <a:srgbClr val="7BBBB0"/>
    </a:accent6>
    <a:hlink>
      <a:srgbClr val="752864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Personnalisé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EBBDA9"/>
    </a:accent5>
    <a:accent6>
      <a:srgbClr val="7BBBB0"/>
    </a:accent6>
    <a:hlink>
      <a:srgbClr val="752864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Personnalisé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EBBDA9"/>
    </a:accent5>
    <a:accent6>
      <a:srgbClr val="7BBBB0"/>
    </a:accent6>
    <a:hlink>
      <a:srgbClr val="752864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1480</TotalTime>
  <Words>1715</Words>
  <Application>Microsoft Office PowerPoint</Application>
  <PresentationFormat>Grand écran</PresentationFormat>
  <Paragraphs>201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>Arial</vt:lpstr>
      <vt:lpstr>Calibri</vt:lpstr>
      <vt:lpstr>Gill Sans MT</vt:lpstr>
      <vt:lpstr>Minion Pro</vt:lpstr>
      <vt:lpstr>Poppins</vt:lpstr>
      <vt:lpstr>Wingdings 2</vt:lpstr>
      <vt:lpstr>Dividende</vt:lpstr>
      <vt:lpstr>Guide de la conduite à l’accueil</vt:lpstr>
      <vt:lpstr>Sommaire</vt:lpstr>
      <vt:lpstr>L’accueil physique</vt:lpstr>
      <vt:lpstr>L’accueil : la première impression</vt:lpstr>
      <vt:lpstr>Analyse des besoins du patient</vt:lpstr>
      <vt:lpstr>Les secrets d’un accueil assuré</vt:lpstr>
      <vt:lpstr>Le sourire, un petit rien</vt:lpstr>
      <vt:lpstr>La formule de salutation</vt:lpstr>
      <vt:lpstr>Les règles de priorité</vt:lpstr>
      <vt:lpstr>Les règles de priorité</vt:lpstr>
      <vt:lpstr>L’accueil téléphonique</vt:lpstr>
      <vt:lpstr>Votre voix, votre image</vt:lpstr>
      <vt:lpstr>Les bons réflexes</vt:lpstr>
      <vt:lpstr>Le transfert d’appel</vt:lpstr>
      <vt:lpstr>Le transfert d’appel</vt:lpstr>
      <vt:lpstr>En cas d’absence de la personne</vt:lpstr>
      <vt:lpstr>En cas d’absence de la personne</vt:lpstr>
      <vt:lpstr>Quelques recommandations</vt:lpstr>
      <vt:lpstr>LES FORMULES DE POLITESSE</vt:lpstr>
      <vt:lpstr>Quelques cas particuliers</vt:lpstr>
      <vt:lpstr>Cas où la demande n’est pas satisfaite</vt:lpstr>
      <vt:lpstr>Cas du patient mécontent</vt:lpstr>
      <vt:lpstr>Cas du patient mécontent</vt:lpstr>
      <vt:lpstr>A éviter</vt:lpstr>
      <vt:lpstr>A éviter</vt:lpstr>
      <vt:lpstr>A éviter</vt:lpstr>
      <vt:lpstr>A éviter au téléphone</vt:lpstr>
      <vt:lpstr>Expressions à remplacer</vt:lpstr>
      <vt:lpstr>Expressions a remplacer</vt:lpstr>
      <vt:lpstr>Conseils</vt:lpstr>
      <vt:lpstr>Merci pour votre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Lauriane</dc:creator>
  <cp:lastModifiedBy>Resp Opérationnelle</cp:lastModifiedBy>
  <cp:revision>130</cp:revision>
  <dcterms:created xsi:type="dcterms:W3CDTF">2017-05-22T14:42:53Z</dcterms:created>
  <dcterms:modified xsi:type="dcterms:W3CDTF">2025-02-17T11:48:23Z</dcterms:modified>
</cp:coreProperties>
</file>