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3"/>
  </p:notesMasterIdLst>
  <p:handoutMasterIdLst>
    <p:handoutMasterId r:id="rId34"/>
  </p:handoutMasterIdLst>
  <p:sldIdLst>
    <p:sldId id="256" r:id="rId5"/>
    <p:sldId id="267" r:id="rId6"/>
    <p:sldId id="290" r:id="rId7"/>
    <p:sldId id="259" r:id="rId8"/>
    <p:sldId id="260" r:id="rId9"/>
    <p:sldId id="291" r:id="rId10"/>
    <p:sldId id="276" r:id="rId11"/>
    <p:sldId id="261" r:id="rId12"/>
    <p:sldId id="275" r:id="rId13"/>
    <p:sldId id="262" r:id="rId14"/>
    <p:sldId id="277" r:id="rId15"/>
    <p:sldId id="278" r:id="rId16"/>
    <p:sldId id="279" r:id="rId17"/>
    <p:sldId id="280" r:id="rId18"/>
    <p:sldId id="281" r:id="rId19"/>
    <p:sldId id="292" r:id="rId20"/>
    <p:sldId id="283" r:id="rId21"/>
    <p:sldId id="274" r:id="rId22"/>
    <p:sldId id="284" r:id="rId23"/>
    <p:sldId id="266" r:id="rId24"/>
    <p:sldId id="285" r:id="rId25"/>
    <p:sldId id="286" r:id="rId26"/>
    <p:sldId id="269" r:id="rId27"/>
    <p:sldId id="270" r:id="rId28"/>
    <p:sldId id="287" r:id="rId29"/>
    <p:sldId id="288" r:id="rId30"/>
    <p:sldId id="273" r:id="rId31"/>
    <p:sldId id="271"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3840" userDrawn="1">
          <p15:clr>
            <a:srgbClr val="A4A3A4"/>
          </p15:clr>
        </p15:guide>
        <p15:guide id="3" orient="horz" pos="3984" userDrawn="1">
          <p15:clr>
            <a:srgbClr val="A4A3A4"/>
          </p15:clr>
        </p15:guide>
        <p15:guide id="4" orient="horz" pos="24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DA9"/>
    <a:srgbClr val="7BBBC6"/>
    <a:srgbClr val="75286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4" autoAdjust="0"/>
    <p:restoredTop sz="93910" autoAdjust="0"/>
  </p:normalViewPr>
  <p:slideViewPr>
    <p:cSldViewPr snapToGrid="0" showGuides="1">
      <p:cViewPr varScale="1">
        <p:scale>
          <a:sx n="63" d="100"/>
          <a:sy n="63" d="100"/>
        </p:scale>
        <p:origin x="656" y="76"/>
      </p:cViewPr>
      <p:guideLst>
        <p:guide orient="horz" pos="912"/>
        <p:guide pos="3840"/>
        <p:guide orient="horz" pos="3984"/>
        <p:guide orient="horz" pos="2472"/>
      </p:guideLst>
    </p:cSldViewPr>
  </p:slideViewPr>
  <p:notesTextViewPr>
    <p:cViewPr>
      <p:scale>
        <a:sx n="1" d="1"/>
        <a:sy n="1" d="1"/>
      </p:scale>
      <p:origin x="0" y="0"/>
    </p:cViewPr>
  </p:notesTextViewPr>
  <p:sorterViewPr>
    <p:cViewPr>
      <p:scale>
        <a:sx n="100" d="100"/>
        <a:sy n="100" d="100"/>
      </p:scale>
      <p:origin x="0" y="-10506"/>
    </p:cViewPr>
  </p:sorterViewPr>
  <p:notesViewPr>
    <p:cSldViewPr snapToGrid="0">
      <p:cViewPr varScale="1">
        <p:scale>
          <a:sx n="88" d="100"/>
          <a:sy n="88" d="100"/>
        </p:scale>
        <p:origin x="30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23F4313-9FCE-4A92-819A-FAD0FCF0E5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DED8F2DB-1094-477F-B0A7-6AC3F2199E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B8EE446-7AEC-4E52-BB44-E415E29CB158}" type="datetime1">
              <a:rPr lang="fr-FR" smtClean="0"/>
              <a:t>18/02/2025</a:t>
            </a:fld>
            <a:endParaRPr lang="fr-FR"/>
          </a:p>
        </p:txBody>
      </p:sp>
      <p:sp>
        <p:nvSpPr>
          <p:cNvPr id="4" name="Espace réservé du pied de page 3">
            <a:extLst>
              <a:ext uri="{FF2B5EF4-FFF2-40B4-BE49-F238E27FC236}">
                <a16:creationId xmlns:a16="http://schemas.microsoft.com/office/drawing/2014/main" id="{5A06BA01-9EAD-49E8-91CF-2A395945EA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C7E85C4-F9C1-42D8-B803-39C514A3B3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9474F99-60BC-462F-82FF-AD0F7D3371E4}" type="slidenum">
              <a:rPr lang="fr-FR" smtClean="0"/>
              <a:t>‹N°›</a:t>
            </a:fld>
            <a:endParaRPr lang="fr-FR"/>
          </a:p>
        </p:txBody>
      </p:sp>
    </p:spTree>
    <p:extLst>
      <p:ext uri="{BB962C8B-B14F-4D97-AF65-F5344CB8AC3E}">
        <p14:creationId xmlns:p14="http://schemas.microsoft.com/office/powerpoint/2010/main" val="1649019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799FE93-18FF-4761-A914-89E7F4D54D0C}" type="datetime1">
              <a:rPr lang="fr-FR" noProof="0" smtClean="0"/>
              <a:t>18/02/2025</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A226AB8-ACBE-42E6-92F5-667EDDCD9652}" type="slidenum">
              <a:rPr lang="fr-FR" noProof="0" smtClean="0"/>
              <a:t>‹N°›</a:t>
            </a:fld>
            <a:endParaRPr lang="fr-FR" noProof="0"/>
          </a:p>
        </p:txBody>
      </p:sp>
    </p:spTree>
    <p:extLst>
      <p:ext uri="{BB962C8B-B14F-4D97-AF65-F5344CB8AC3E}">
        <p14:creationId xmlns:p14="http://schemas.microsoft.com/office/powerpoint/2010/main" val="1415577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1</a:t>
            </a:fld>
            <a:endParaRPr lang="fr-FR"/>
          </a:p>
        </p:txBody>
      </p:sp>
    </p:spTree>
    <p:extLst>
      <p:ext uri="{BB962C8B-B14F-4D97-AF65-F5344CB8AC3E}">
        <p14:creationId xmlns:p14="http://schemas.microsoft.com/office/powerpoint/2010/main" val="3656283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2</a:t>
            </a:fld>
            <a:endParaRPr lang="fr-FR"/>
          </a:p>
        </p:txBody>
      </p:sp>
    </p:spTree>
    <p:extLst>
      <p:ext uri="{BB962C8B-B14F-4D97-AF65-F5344CB8AC3E}">
        <p14:creationId xmlns:p14="http://schemas.microsoft.com/office/powerpoint/2010/main" val="361821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5"/>
          </p:nvPr>
        </p:nvSpPr>
        <p:spPr/>
        <p:txBody>
          <a:bodyPr rtlCol="0"/>
          <a:lstStyle/>
          <a:p>
            <a:pPr rtl="0"/>
            <a:fld id="{5A226AB8-ACBE-42E6-92F5-667EDDCD9652}" type="slidenum">
              <a:rPr lang="fr-FR" smtClean="0"/>
              <a:t>28</a:t>
            </a:fld>
            <a:endParaRPr lang="fr-FR"/>
          </a:p>
        </p:txBody>
      </p:sp>
    </p:spTree>
    <p:extLst>
      <p:ext uri="{BB962C8B-B14F-4D97-AF65-F5344CB8AC3E}">
        <p14:creationId xmlns:p14="http://schemas.microsoft.com/office/powerpoint/2010/main" val="1918639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CFEBBF-0A65-8363-0E24-F439ADEA169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859BD66-574C-8213-9631-BD0127F3EC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78CA752-B01F-0D0D-587B-61FA2145321C}"/>
              </a:ext>
            </a:extLst>
          </p:cNvPr>
          <p:cNvSpPr>
            <a:spLocks noGrp="1"/>
          </p:cNvSpPr>
          <p:nvPr>
            <p:ph type="dt" sz="half" idx="10"/>
          </p:nvPr>
        </p:nvSpPr>
        <p:spPr/>
        <p:txBody>
          <a:bodyPr/>
          <a:lstStyle/>
          <a:p>
            <a:pPr rtl="0"/>
            <a:fld id="{CF466483-4D73-4D85-B66F-F267EC2BE7F5}" type="datetime1">
              <a:rPr lang="fr-FR" noProof="0" smtClean="0"/>
              <a:t>18/02/2025</a:t>
            </a:fld>
            <a:endParaRPr lang="fr-FR" noProof="0"/>
          </a:p>
        </p:txBody>
      </p:sp>
      <p:sp>
        <p:nvSpPr>
          <p:cNvPr id="5" name="Espace réservé du pied de page 4">
            <a:extLst>
              <a:ext uri="{FF2B5EF4-FFF2-40B4-BE49-F238E27FC236}">
                <a16:creationId xmlns:a16="http://schemas.microsoft.com/office/drawing/2014/main" id="{99A5752C-24A5-1148-B057-B6B8840FDE11}"/>
              </a:ext>
            </a:extLst>
          </p:cNvPr>
          <p:cNvSpPr>
            <a:spLocks noGrp="1"/>
          </p:cNvSpPr>
          <p:nvPr>
            <p:ph type="ftr" sz="quarter" idx="11"/>
          </p:nvPr>
        </p:nvSpPr>
        <p:spPr/>
        <p:txBody>
          <a:bodyPr/>
          <a:lstStyle/>
          <a:p>
            <a:pPr rtl="0"/>
            <a:endParaRPr lang="fr-FR" noProof="0"/>
          </a:p>
        </p:txBody>
      </p:sp>
      <p:sp>
        <p:nvSpPr>
          <p:cNvPr id="6" name="Espace réservé du numéro de diapositive 5">
            <a:extLst>
              <a:ext uri="{FF2B5EF4-FFF2-40B4-BE49-F238E27FC236}">
                <a16:creationId xmlns:a16="http://schemas.microsoft.com/office/drawing/2014/main" id="{5023A3E8-2FF0-2D07-DB76-0476DE86AAF3}"/>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4218774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FA80C5-2CFB-0F0F-85AC-DCA490A18B7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A48C37C-CD7B-59D9-196A-5B76AD5E539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923C2D-2E46-AC00-3797-D83CCF8C89A5}"/>
              </a:ext>
            </a:extLst>
          </p:cNvPr>
          <p:cNvSpPr>
            <a:spLocks noGrp="1"/>
          </p:cNvSpPr>
          <p:nvPr>
            <p:ph type="dt" sz="half" idx="10"/>
          </p:nvPr>
        </p:nvSpPr>
        <p:spPr/>
        <p:txBody>
          <a:bodyPr/>
          <a:lstStyle/>
          <a:p>
            <a:pPr rtl="0"/>
            <a:fld id="{289FB9DC-9AFC-49F6-99B4-399776D147E5}" type="datetime1">
              <a:rPr lang="fr-FR" noProof="0" smtClean="0"/>
              <a:t>18/02/2025</a:t>
            </a:fld>
            <a:endParaRPr lang="fr-FR" noProof="0"/>
          </a:p>
        </p:txBody>
      </p:sp>
      <p:sp>
        <p:nvSpPr>
          <p:cNvPr id="5" name="Espace réservé du pied de page 4">
            <a:extLst>
              <a:ext uri="{FF2B5EF4-FFF2-40B4-BE49-F238E27FC236}">
                <a16:creationId xmlns:a16="http://schemas.microsoft.com/office/drawing/2014/main" id="{DF4BA922-AF14-EA0C-7E53-0D35E6D14390}"/>
              </a:ext>
            </a:extLst>
          </p:cNvPr>
          <p:cNvSpPr>
            <a:spLocks noGrp="1"/>
          </p:cNvSpPr>
          <p:nvPr>
            <p:ph type="ftr" sz="quarter" idx="11"/>
          </p:nvPr>
        </p:nvSpPr>
        <p:spPr/>
        <p:txBody>
          <a:bodyPr/>
          <a:lstStyle/>
          <a:p>
            <a:pPr rtl="0"/>
            <a:endParaRPr lang="fr-FR" noProof="0"/>
          </a:p>
        </p:txBody>
      </p:sp>
      <p:sp>
        <p:nvSpPr>
          <p:cNvPr id="6" name="Espace réservé du numéro de diapositive 5">
            <a:extLst>
              <a:ext uri="{FF2B5EF4-FFF2-40B4-BE49-F238E27FC236}">
                <a16:creationId xmlns:a16="http://schemas.microsoft.com/office/drawing/2014/main" id="{CB982236-3B7F-70A0-F0D2-4A7C39D164D7}"/>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390679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8017D62-C8C9-D1EC-9C4A-346AC157D4C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1F9DC37-5F39-3761-2867-DE35753C1D6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810F86-1CBE-978C-E90F-25565A262096}"/>
              </a:ext>
            </a:extLst>
          </p:cNvPr>
          <p:cNvSpPr>
            <a:spLocks noGrp="1"/>
          </p:cNvSpPr>
          <p:nvPr>
            <p:ph type="dt" sz="half" idx="10"/>
          </p:nvPr>
        </p:nvSpPr>
        <p:spPr/>
        <p:txBody>
          <a:bodyPr/>
          <a:lstStyle/>
          <a:p>
            <a:pPr rtl="0"/>
            <a:fld id="{CD51A63F-5299-409E-8964-987EF48E19D6}" type="datetime1">
              <a:rPr lang="fr-FR" noProof="0" smtClean="0"/>
              <a:t>18/02/2025</a:t>
            </a:fld>
            <a:endParaRPr lang="fr-FR" noProof="0"/>
          </a:p>
        </p:txBody>
      </p:sp>
      <p:sp>
        <p:nvSpPr>
          <p:cNvPr id="5" name="Espace réservé du pied de page 4">
            <a:extLst>
              <a:ext uri="{FF2B5EF4-FFF2-40B4-BE49-F238E27FC236}">
                <a16:creationId xmlns:a16="http://schemas.microsoft.com/office/drawing/2014/main" id="{9544E12D-68A3-1A42-6E30-DF0EA01CE217}"/>
              </a:ext>
            </a:extLst>
          </p:cNvPr>
          <p:cNvSpPr>
            <a:spLocks noGrp="1"/>
          </p:cNvSpPr>
          <p:nvPr>
            <p:ph type="ftr" sz="quarter" idx="11"/>
          </p:nvPr>
        </p:nvSpPr>
        <p:spPr/>
        <p:txBody>
          <a:bodyPr/>
          <a:lstStyle/>
          <a:p>
            <a:pPr rtl="0"/>
            <a:endParaRPr lang="fr-FR" noProof="0"/>
          </a:p>
        </p:txBody>
      </p:sp>
      <p:sp>
        <p:nvSpPr>
          <p:cNvPr id="6" name="Espace réservé du numéro de diapositive 5">
            <a:extLst>
              <a:ext uri="{FF2B5EF4-FFF2-40B4-BE49-F238E27FC236}">
                <a16:creationId xmlns:a16="http://schemas.microsoft.com/office/drawing/2014/main" id="{06A85FE1-3F31-28F3-8B77-9EA5E601B469}"/>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389467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8073D2-F80B-70D1-9DD4-6FA2603FED7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800E264-5D14-C522-E86D-83E8062FC16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11FCB3-AAFE-D846-33FC-B120BE0F35CD}"/>
              </a:ext>
            </a:extLst>
          </p:cNvPr>
          <p:cNvSpPr>
            <a:spLocks noGrp="1"/>
          </p:cNvSpPr>
          <p:nvPr>
            <p:ph type="dt" sz="half" idx="10"/>
          </p:nvPr>
        </p:nvSpPr>
        <p:spPr/>
        <p:txBody>
          <a:bodyPr/>
          <a:lstStyle/>
          <a:p>
            <a:pPr rtl="0"/>
            <a:fld id="{6DA960AC-6E0A-481F-A68A-C0BB51DF9EBF}" type="datetime1">
              <a:rPr lang="fr-FR" noProof="0" smtClean="0"/>
              <a:t>18/02/2025</a:t>
            </a:fld>
            <a:endParaRPr lang="fr-FR" noProof="0"/>
          </a:p>
        </p:txBody>
      </p:sp>
      <p:sp>
        <p:nvSpPr>
          <p:cNvPr id="5" name="Espace réservé du pied de page 4">
            <a:extLst>
              <a:ext uri="{FF2B5EF4-FFF2-40B4-BE49-F238E27FC236}">
                <a16:creationId xmlns:a16="http://schemas.microsoft.com/office/drawing/2014/main" id="{56B0B4ED-D989-9B02-0EC3-1263889B48DE}"/>
              </a:ext>
            </a:extLst>
          </p:cNvPr>
          <p:cNvSpPr>
            <a:spLocks noGrp="1"/>
          </p:cNvSpPr>
          <p:nvPr>
            <p:ph type="ftr" sz="quarter" idx="11"/>
          </p:nvPr>
        </p:nvSpPr>
        <p:spPr/>
        <p:txBody>
          <a:bodyPr/>
          <a:lstStyle/>
          <a:p>
            <a:pPr rtl="0"/>
            <a:endParaRPr lang="fr-FR" noProof="0"/>
          </a:p>
        </p:txBody>
      </p:sp>
      <p:sp>
        <p:nvSpPr>
          <p:cNvPr id="6" name="Espace réservé du numéro de diapositive 5">
            <a:extLst>
              <a:ext uri="{FF2B5EF4-FFF2-40B4-BE49-F238E27FC236}">
                <a16:creationId xmlns:a16="http://schemas.microsoft.com/office/drawing/2014/main" id="{E9AAE7B8-AA91-ECA9-A715-DA806551E2D9}"/>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1740871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F0CC6D-75C3-FA85-C335-2707ECE92EC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BF8E239-DAC7-3BE6-6156-D3BE1F6C6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07B7DE1-E320-39CC-CCFB-92BA00D13A85}"/>
              </a:ext>
            </a:extLst>
          </p:cNvPr>
          <p:cNvSpPr>
            <a:spLocks noGrp="1"/>
          </p:cNvSpPr>
          <p:nvPr>
            <p:ph type="dt" sz="half" idx="10"/>
          </p:nvPr>
        </p:nvSpPr>
        <p:spPr/>
        <p:txBody>
          <a:bodyPr/>
          <a:lstStyle/>
          <a:p>
            <a:pPr rtl="0"/>
            <a:fld id="{A350A11F-73B0-4022-9E58-58AA5CAC4264}" type="datetime1">
              <a:rPr lang="fr-FR" noProof="0" smtClean="0"/>
              <a:t>18/02/2025</a:t>
            </a:fld>
            <a:endParaRPr lang="fr-FR" noProof="0"/>
          </a:p>
        </p:txBody>
      </p:sp>
      <p:sp>
        <p:nvSpPr>
          <p:cNvPr id="5" name="Espace réservé du pied de page 4">
            <a:extLst>
              <a:ext uri="{FF2B5EF4-FFF2-40B4-BE49-F238E27FC236}">
                <a16:creationId xmlns:a16="http://schemas.microsoft.com/office/drawing/2014/main" id="{B6E1E362-0483-032F-D9F5-4DE8FEE09D97}"/>
              </a:ext>
            </a:extLst>
          </p:cNvPr>
          <p:cNvSpPr>
            <a:spLocks noGrp="1"/>
          </p:cNvSpPr>
          <p:nvPr>
            <p:ph type="ftr" sz="quarter" idx="11"/>
          </p:nvPr>
        </p:nvSpPr>
        <p:spPr/>
        <p:txBody>
          <a:bodyPr/>
          <a:lstStyle/>
          <a:p>
            <a:pPr rtl="0"/>
            <a:endParaRPr lang="fr-FR" noProof="0"/>
          </a:p>
        </p:txBody>
      </p:sp>
      <p:sp>
        <p:nvSpPr>
          <p:cNvPr id="6" name="Espace réservé du numéro de diapositive 5">
            <a:extLst>
              <a:ext uri="{FF2B5EF4-FFF2-40B4-BE49-F238E27FC236}">
                <a16:creationId xmlns:a16="http://schemas.microsoft.com/office/drawing/2014/main" id="{AD5F184D-A814-F124-F882-C5DF22E9A080}"/>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57681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A75C27-570D-0294-F470-3248F47CE68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28B346-AB1E-E7EB-9286-C4C9600E2DA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748852B-3A7F-D614-F814-EAFD6162715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FEDF218-716C-05A1-1F07-7DA9E0534AFD}"/>
              </a:ext>
            </a:extLst>
          </p:cNvPr>
          <p:cNvSpPr>
            <a:spLocks noGrp="1"/>
          </p:cNvSpPr>
          <p:nvPr>
            <p:ph type="dt" sz="half" idx="10"/>
          </p:nvPr>
        </p:nvSpPr>
        <p:spPr/>
        <p:txBody>
          <a:bodyPr/>
          <a:lstStyle/>
          <a:p>
            <a:pPr rtl="0"/>
            <a:fld id="{3743C0FD-136A-4988-BA87-3AAD9333A9CD}" type="datetime1">
              <a:rPr lang="fr-FR" noProof="0" smtClean="0"/>
              <a:t>18/02/2025</a:t>
            </a:fld>
            <a:endParaRPr lang="fr-FR" noProof="0"/>
          </a:p>
        </p:txBody>
      </p:sp>
      <p:sp>
        <p:nvSpPr>
          <p:cNvPr id="6" name="Espace réservé du pied de page 5">
            <a:extLst>
              <a:ext uri="{FF2B5EF4-FFF2-40B4-BE49-F238E27FC236}">
                <a16:creationId xmlns:a16="http://schemas.microsoft.com/office/drawing/2014/main" id="{E4872E3E-0FBA-DA08-EE15-D04440F9DA96}"/>
              </a:ext>
            </a:extLst>
          </p:cNvPr>
          <p:cNvSpPr>
            <a:spLocks noGrp="1"/>
          </p:cNvSpPr>
          <p:nvPr>
            <p:ph type="ftr" sz="quarter" idx="11"/>
          </p:nvPr>
        </p:nvSpPr>
        <p:spPr/>
        <p:txBody>
          <a:bodyPr/>
          <a:lstStyle/>
          <a:p>
            <a:pPr rtl="0"/>
            <a:endParaRPr lang="fr-FR" noProof="0"/>
          </a:p>
        </p:txBody>
      </p:sp>
      <p:sp>
        <p:nvSpPr>
          <p:cNvPr id="7" name="Espace réservé du numéro de diapositive 6">
            <a:extLst>
              <a:ext uri="{FF2B5EF4-FFF2-40B4-BE49-F238E27FC236}">
                <a16:creationId xmlns:a16="http://schemas.microsoft.com/office/drawing/2014/main" id="{7CEB9028-8783-22D8-0CB9-0AD9ABABC05F}"/>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189680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50CB22-1DB3-3B43-6850-C408BCDA68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5A9C547-B906-140A-3ECE-8E5F2BE15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1EAD3AB-F29A-4535-B263-90BB021F8F3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C8297FA-0506-760D-3124-A98AFF4C6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979847F-3C91-C35E-DFEA-CCBFC97B648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F387119-813D-C2BD-9E02-9815C928A3A1}"/>
              </a:ext>
            </a:extLst>
          </p:cNvPr>
          <p:cNvSpPr>
            <a:spLocks noGrp="1"/>
          </p:cNvSpPr>
          <p:nvPr>
            <p:ph type="dt" sz="half" idx="10"/>
          </p:nvPr>
        </p:nvSpPr>
        <p:spPr/>
        <p:txBody>
          <a:bodyPr/>
          <a:lstStyle/>
          <a:p>
            <a:pPr rtl="0"/>
            <a:fld id="{558261DA-842B-4000-A172-E820B4153BDA}" type="datetime1">
              <a:rPr lang="fr-FR" noProof="0" smtClean="0"/>
              <a:t>18/02/2025</a:t>
            </a:fld>
            <a:endParaRPr lang="fr-FR" noProof="0"/>
          </a:p>
        </p:txBody>
      </p:sp>
      <p:sp>
        <p:nvSpPr>
          <p:cNvPr id="8" name="Espace réservé du pied de page 7">
            <a:extLst>
              <a:ext uri="{FF2B5EF4-FFF2-40B4-BE49-F238E27FC236}">
                <a16:creationId xmlns:a16="http://schemas.microsoft.com/office/drawing/2014/main" id="{7D04FCA4-0CA3-C317-8F0D-ED82D3C6FFDE}"/>
              </a:ext>
            </a:extLst>
          </p:cNvPr>
          <p:cNvSpPr>
            <a:spLocks noGrp="1"/>
          </p:cNvSpPr>
          <p:nvPr>
            <p:ph type="ftr" sz="quarter" idx="11"/>
          </p:nvPr>
        </p:nvSpPr>
        <p:spPr/>
        <p:txBody>
          <a:bodyPr/>
          <a:lstStyle/>
          <a:p>
            <a:pPr rtl="0"/>
            <a:endParaRPr lang="fr-FR" noProof="0"/>
          </a:p>
        </p:txBody>
      </p:sp>
      <p:sp>
        <p:nvSpPr>
          <p:cNvPr id="9" name="Espace réservé du numéro de diapositive 8">
            <a:extLst>
              <a:ext uri="{FF2B5EF4-FFF2-40B4-BE49-F238E27FC236}">
                <a16:creationId xmlns:a16="http://schemas.microsoft.com/office/drawing/2014/main" id="{1258255E-F388-886A-22D1-75B39F2FDEB1}"/>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73082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87E84-1768-849D-06D9-8658A522377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65AA220-F0B2-10BD-8CF2-4C581AF7B71F}"/>
              </a:ext>
            </a:extLst>
          </p:cNvPr>
          <p:cNvSpPr>
            <a:spLocks noGrp="1"/>
          </p:cNvSpPr>
          <p:nvPr>
            <p:ph type="dt" sz="half" idx="10"/>
          </p:nvPr>
        </p:nvSpPr>
        <p:spPr/>
        <p:txBody>
          <a:bodyPr/>
          <a:lstStyle/>
          <a:p>
            <a:pPr rtl="0"/>
            <a:fld id="{0F0FCDE8-AA4E-43FB-B60C-6456E1C32C50}" type="datetime1">
              <a:rPr lang="fr-FR" noProof="0" smtClean="0"/>
              <a:t>18/02/2025</a:t>
            </a:fld>
            <a:endParaRPr lang="fr-FR" noProof="0"/>
          </a:p>
        </p:txBody>
      </p:sp>
      <p:sp>
        <p:nvSpPr>
          <p:cNvPr id="4" name="Espace réservé du pied de page 3">
            <a:extLst>
              <a:ext uri="{FF2B5EF4-FFF2-40B4-BE49-F238E27FC236}">
                <a16:creationId xmlns:a16="http://schemas.microsoft.com/office/drawing/2014/main" id="{B787D981-5EF1-54DB-1E4E-0D0A425976A2}"/>
              </a:ext>
            </a:extLst>
          </p:cNvPr>
          <p:cNvSpPr>
            <a:spLocks noGrp="1"/>
          </p:cNvSpPr>
          <p:nvPr>
            <p:ph type="ftr" sz="quarter" idx="11"/>
          </p:nvPr>
        </p:nvSpPr>
        <p:spPr/>
        <p:txBody>
          <a:bodyPr/>
          <a:lstStyle/>
          <a:p>
            <a:pPr rtl="0"/>
            <a:endParaRPr lang="fr-FR" noProof="0"/>
          </a:p>
        </p:txBody>
      </p:sp>
      <p:sp>
        <p:nvSpPr>
          <p:cNvPr id="5" name="Espace réservé du numéro de diapositive 4">
            <a:extLst>
              <a:ext uri="{FF2B5EF4-FFF2-40B4-BE49-F238E27FC236}">
                <a16:creationId xmlns:a16="http://schemas.microsoft.com/office/drawing/2014/main" id="{9BA8D757-E2BE-C684-B94F-C7A855D480EB}"/>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36908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0F3FFE-C308-EF4D-97BD-0391EF591AFC}"/>
              </a:ext>
            </a:extLst>
          </p:cNvPr>
          <p:cNvSpPr>
            <a:spLocks noGrp="1"/>
          </p:cNvSpPr>
          <p:nvPr>
            <p:ph type="dt" sz="half" idx="10"/>
          </p:nvPr>
        </p:nvSpPr>
        <p:spPr/>
        <p:txBody>
          <a:bodyPr/>
          <a:lstStyle/>
          <a:p>
            <a:pPr rtl="0"/>
            <a:fld id="{038F0E64-89A5-45AB-A98C-6D8D38447E30}" type="datetime1">
              <a:rPr lang="fr-FR" noProof="0" smtClean="0"/>
              <a:t>18/02/2025</a:t>
            </a:fld>
            <a:endParaRPr lang="fr-FR" noProof="0"/>
          </a:p>
        </p:txBody>
      </p:sp>
      <p:sp>
        <p:nvSpPr>
          <p:cNvPr id="3" name="Espace réservé du pied de page 2">
            <a:extLst>
              <a:ext uri="{FF2B5EF4-FFF2-40B4-BE49-F238E27FC236}">
                <a16:creationId xmlns:a16="http://schemas.microsoft.com/office/drawing/2014/main" id="{29DE8800-2032-EB48-62BC-FF138F537A00}"/>
              </a:ext>
            </a:extLst>
          </p:cNvPr>
          <p:cNvSpPr>
            <a:spLocks noGrp="1"/>
          </p:cNvSpPr>
          <p:nvPr>
            <p:ph type="ftr" sz="quarter" idx="11"/>
          </p:nvPr>
        </p:nvSpPr>
        <p:spPr/>
        <p:txBody>
          <a:bodyPr/>
          <a:lstStyle/>
          <a:p>
            <a:pPr rtl="0"/>
            <a:endParaRPr lang="fr-FR" noProof="0"/>
          </a:p>
        </p:txBody>
      </p:sp>
      <p:sp>
        <p:nvSpPr>
          <p:cNvPr id="4" name="Espace réservé du numéro de diapositive 3">
            <a:extLst>
              <a:ext uri="{FF2B5EF4-FFF2-40B4-BE49-F238E27FC236}">
                <a16:creationId xmlns:a16="http://schemas.microsoft.com/office/drawing/2014/main" id="{ADF56E62-9232-4964-D908-F451E3C61B32}"/>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4253039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646828-6CD5-2DF3-B325-163E5255F9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E4CBEE5-C01D-958B-AAA9-D0044B5EBF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C3BBE67-31A8-38BE-99C9-72790F7A6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B577CE8-34BA-0320-68E1-2C51218C691D}"/>
              </a:ext>
            </a:extLst>
          </p:cNvPr>
          <p:cNvSpPr>
            <a:spLocks noGrp="1"/>
          </p:cNvSpPr>
          <p:nvPr>
            <p:ph type="dt" sz="half" idx="10"/>
          </p:nvPr>
        </p:nvSpPr>
        <p:spPr/>
        <p:txBody>
          <a:bodyPr/>
          <a:lstStyle/>
          <a:p>
            <a:pPr rtl="0"/>
            <a:fld id="{9903733E-92DE-41D5-9EAC-B8DBAAEC3517}" type="datetime1">
              <a:rPr lang="fr-FR" noProof="0" smtClean="0"/>
              <a:t>18/02/2025</a:t>
            </a:fld>
            <a:endParaRPr lang="fr-FR" noProof="0"/>
          </a:p>
        </p:txBody>
      </p:sp>
      <p:sp>
        <p:nvSpPr>
          <p:cNvPr id="6" name="Espace réservé du pied de page 5">
            <a:extLst>
              <a:ext uri="{FF2B5EF4-FFF2-40B4-BE49-F238E27FC236}">
                <a16:creationId xmlns:a16="http://schemas.microsoft.com/office/drawing/2014/main" id="{110F5B12-E228-7FA2-FD4A-9AEC86028698}"/>
              </a:ext>
            </a:extLst>
          </p:cNvPr>
          <p:cNvSpPr>
            <a:spLocks noGrp="1"/>
          </p:cNvSpPr>
          <p:nvPr>
            <p:ph type="ftr" sz="quarter" idx="11"/>
          </p:nvPr>
        </p:nvSpPr>
        <p:spPr/>
        <p:txBody>
          <a:bodyPr/>
          <a:lstStyle/>
          <a:p>
            <a:pPr rtl="0"/>
            <a:endParaRPr lang="fr-FR" noProof="0"/>
          </a:p>
        </p:txBody>
      </p:sp>
      <p:sp>
        <p:nvSpPr>
          <p:cNvPr id="7" name="Espace réservé du numéro de diapositive 6">
            <a:extLst>
              <a:ext uri="{FF2B5EF4-FFF2-40B4-BE49-F238E27FC236}">
                <a16:creationId xmlns:a16="http://schemas.microsoft.com/office/drawing/2014/main" id="{6BB05D3A-124E-802E-4153-E605C056E2D0}"/>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287160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DC22C-A4FA-C491-F0B3-5554949AFBB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CDB36D4-44D5-3476-222E-B4BE031AB3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4E3E049-1D90-6B61-CA0B-72F3C6BDE6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6A681B-9799-588E-02D9-2CE7A4305B76}"/>
              </a:ext>
            </a:extLst>
          </p:cNvPr>
          <p:cNvSpPr>
            <a:spLocks noGrp="1"/>
          </p:cNvSpPr>
          <p:nvPr>
            <p:ph type="dt" sz="half" idx="10"/>
          </p:nvPr>
        </p:nvSpPr>
        <p:spPr/>
        <p:txBody>
          <a:bodyPr/>
          <a:lstStyle/>
          <a:p>
            <a:pPr rtl="0"/>
            <a:fld id="{8CAE6726-0B6A-4F82-BD01-4401313F9E63}" type="datetime1">
              <a:rPr lang="fr-FR" noProof="0" smtClean="0"/>
              <a:t>18/02/2025</a:t>
            </a:fld>
            <a:endParaRPr lang="fr-FR" noProof="0"/>
          </a:p>
        </p:txBody>
      </p:sp>
      <p:sp>
        <p:nvSpPr>
          <p:cNvPr id="6" name="Espace réservé du pied de page 5">
            <a:extLst>
              <a:ext uri="{FF2B5EF4-FFF2-40B4-BE49-F238E27FC236}">
                <a16:creationId xmlns:a16="http://schemas.microsoft.com/office/drawing/2014/main" id="{156F691C-FD59-13C6-2D66-CA1498E48C31}"/>
              </a:ext>
            </a:extLst>
          </p:cNvPr>
          <p:cNvSpPr>
            <a:spLocks noGrp="1"/>
          </p:cNvSpPr>
          <p:nvPr>
            <p:ph type="ftr" sz="quarter" idx="11"/>
          </p:nvPr>
        </p:nvSpPr>
        <p:spPr/>
        <p:txBody>
          <a:bodyPr/>
          <a:lstStyle/>
          <a:p>
            <a:pPr rtl="0"/>
            <a:endParaRPr lang="fr-FR" noProof="0"/>
          </a:p>
        </p:txBody>
      </p:sp>
      <p:sp>
        <p:nvSpPr>
          <p:cNvPr id="7" name="Espace réservé du numéro de diapositive 6">
            <a:extLst>
              <a:ext uri="{FF2B5EF4-FFF2-40B4-BE49-F238E27FC236}">
                <a16:creationId xmlns:a16="http://schemas.microsoft.com/office/drawing/2014/main" id="{22DDFE08-4C45-380C-E781-D245EC242A80}"/>
              </a:ext>
            </a:extLst>
          </p:cNvPr>
          <p:cNvSpPr>
            <a:spLocks noGrp="1"/>
          </p:cNvSpPr>
          <p:nvPr>
            <p:ph type="sldNum" sz="quarter" idx="12"/>
          </p:nvPr>
        </p:nvSpPr>
        <p:spPr/>
        <p:txBody>
          <a:body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176197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BC30BF2-8907-0DD0-DFAA-947FF120B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D268301-6870-1A29-2111-6B6D5577F1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632D8A-7760-C800-D0EA-F7A01C78D4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EE4B544-E6F3-4812-9A3C-2872EE46BB28}" type="datetime1">
              <a:rPr lang="fr-FR" noProof="0" smtClean="0"/>
              <a:t>18/02/2025</a:t>
            </a:fld>
            <a:endParaRPr lang="fr-FR" noProof="0"/>
          </a:p>
        </p:txBody>
      </p:sp>
      <p:sp>
        <p:nvSpPr>
          <p:cNvPr id="5" name="Espace réservé du pied de page 4">
            <a:extLst>
              <a:ext uri="{FF2B5EF4-FFF2-40B4-BE49-F238E27FC236}">
                <a16:creationId xmlns:a16="http://schemas.microsoft.com/office/drawing/2014/main" id="{4D247A0D-F938-AD40-808A-DA65DB2171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a:p>
        </p:txBody>
      </p:sp>
      <p:sp>
        <p:nvSpPr>
          <p:cNvPr id="6" name="Espace réservé du numéro de diapositive 5">
            <a:extLst>
              <a:ext uri="{FF2B5EF4-FFF2-40B4-BE49-F238E27FC236}">
                <a16:creationId xmlns:a16="http://schemas.microsoft.com/office/drawing/2014/main" id="{461CFAFD-88D8-E4F2-F2EE-FA9736284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5A4A7955-6230-48B4-BD8B-A7C460F75945}" type="slidenum">
              <a:rPr lang="fr-FR" noProof="0" smtClean="0"/>
              <a:t>‹N°›</a:t>
            </a:fld>
            <a:endParaRPr lang="fr-FR" noProof="0"/>
          </a:p>
        </p:txBody>
      </p:sp>
    </p:spTree>
    <p:extLst>
      <p:ext uri="{BB962C8B-B14F-4D97-AF65-F5344CB8AC3E}">
        <p14:creationId xmlns:p14="http://schemas.microsoft.com/office/powerpoint/2010/main" val="1345092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24slides.com/?utm_campaign=mp&amp;utm_medium=ppt&amp;utm_source=pptlink&amp;utm_content=&amp;utm_ter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016AF48-2AA8-4B78-82AB-CE8B9E71F21F}"/>
              </a:ext>
              <a:ext uri="{C183D7F6-B498-43B3-948B-1728B52AA6E4}">
                <adec:decorative xmlns:adec="http://schemas.microsoft.com/office/drawing/2017/decorative" val="1"/>
              </a:ext>
            </a:extLst>
          </p:cNvPr>
          <p:cNvSpPr/>
          <p:nvPr/>
        </p:nvSpPr>
        <p:spPr>
          <a:xfrm>
            <a:off x="-20922" y="2335347"/>
            <a:ext cx="12233844" cy="1843581"/>
          </a:xfrm>
          <a:prstGeom prst="rect">
            <a:avLst/>
          </a:prstGeom>
          <a:solidFill>
            <a:srgbClr val="75286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 name="Titre 1" hidden="1">
            <a:extLst>
              <a:ext uri="{FF2B5EF4-FFF2-40B4-BE49-F238E27FC236}">
                <a16:creationId xmlns:a16="http://schemas.microsoft.com/office/drawing/2014/main" id="{BAC4DC87-4412-47EA-869B-E290F40E52AD}"/>
              </a:ext>
            </a:extLst>
          </p:cNvPr>
          <p:cNvSpPr>
            <a:spLocks noGrp="1"/>
          </p:cNvSpPr>
          <p:nvPr>
            <p:ph type="title" idx="4294967295"/>
          </p:nvPr>
        </p:nvSpPr>
        <p:spPr>
          <a:xfrm>
            <a:off x="0" y="365125"/>
            <a:ext cx="10515600" cy="1325563"/>
          </a:xfrm>
        </p:spPr>
        <p:txBody>
          <a:bodyPr rtlCol="0"/>
          <a:lstStyle/>
          <a:p>
            <a:pPr rtl="0"/>
            <a:r>
              <a:rPr lang="fr-FR" dirty="0"/>
              <a:t>Diapositive de tableau de bord 1</a:t>
            </a:r>
          </a:p>
        </p:txBody>
      </p:sp>
      <p:pic>
        <p:nvPicPr>
          <p:cNvPr id="4" name="Image 3">
            <a:extLst>
              <a:ext uri="{FF2B5EF4-FFF2-40B4-BE49-F238E27FC236}">
                <a16:creationId xmlns:a16="http://schemas.microsoft.com/office/drawing/2014/main" id="{FBCD8A40-6094-4165-AC00-AEDA1F228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36" y="95314"/>
            <a:ext cx="2167943" cy="1438064"/>
          </a:xfrm>
          <a:prstGeom prst="rect">
            <a:avLst/>
          </a:prstGeom>
        </p:spPr>
      </p:pic>
      <p:sp>
        <p:nvSpPr>
          <p:cNvPr id="3" name="Titre 1">
            <a:extLst>
              <a:ext uri="{FF2B5EF4-FFF2-40B4-BE49-F238E27FC236}">
                <a16:creationId xmlns:a16="http://schemas.microsoft.com/office/drawing/2014/main" id="{71111ABB-9E1E-467E-9225-23FBCBE3734B}"/>
              </a:ext>
            </a:extLst>
          </p:cNvPr>
          <p:cNvSpPr txBox="1">
            <a:spLocks/>
          </p:cNvSpPr>
          <p:nvPr/>
        </p:nvSpPr>
        <p:spPr>
          <a:xfrm>
            <a:off x="340736" y="2869095"/>
            <a:ext cx="10993549" cy="14750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0">
                <a:solidFill>
                  <a:schemeClr val="bg1"/>
                </a:solidFill>
                <a:latin typeface="Poppins" panose="00000500000000000000" pitchFamily="2" charset="0"/>
                <a:cs typeface="Poppins" panose="00000500000000000000" pitchFamily="2" charset="0"/>
              </a:rPr>
              <a:t>REVUE</a:t>
            </a:r>
            <a:r>
              <a:rPr lang="fr-FR" dirty="0">
                <a:solidFill>
                  <a:schemeClr val="bg1"/>
                </a:solidFill>
              </a:rPr>
              <a:t> </a:t>
            </a:r>
            <a:r>
              <a:rPr lang="fr-FR" dirty="0">
                <a:solidFill>
                  <a:schemeClr val="bg1"/>
                </a:solidFill>
                <a:latin typeface="Poppins" panose="00000500000000000000" pitchFamily="2" charset="0"/>
                <a:cs typeface="Poppins" panose="00000500000000000000" pitchFamily="2" charset="0"/>
              </a:rPr>
              <a:t>DE DIRECTION DU ../../20..</a:t>
            </a:r>
          </a:p>
        </p:txBody>
      </p:sp>
      <p:sp>
        <p:nvSpPr>
          <p:cNvPr id="5" name="ZoneTexte 4">
            <a:extLst>
              <a:ext uri="{FF2B5EF4-FFF2-40B4-BE49-F238E27FC236}">
                <a16:creationId xmlns:a16="http://schemas.microsoft.com/office/drawing/2014/main" id="{FCCB6FF8-CEB8-8D68-337E-FB00897F184E}"/>
              </a:ext>
            </a:extLst>
          </p:cNvPr>
          <p:cNvSpPr txBox="1"/>
          <p:nvPr/>
        </p:nvSpPr>
        <p:spPr>
          <a:xfrm>
            <a:off x="9087809" y="0"/>
            <a:ext cx="3104191" cy="430887"/>
          </a:xfrm>
          <a:prstGeom prst="rect">
            <a:avLst/>
          </a:prstGeom>
          <a:noFill/>
        </p:spPr>
        <p:txBody>
          <a:bodyPr wrap="square" rtlCol="0">
            <a:spAutoFit/>
          </a:bodyPr>
          <a:lstStyle/>
          <a:p>
            <a:pPr algn="r"/>
            <a:r>
              <a:rPr lang="fr-FR" sz="1100" dirty="0">
                <a:solidFill>
                  <a:schemeClr val="bg1"/>
                </a:solidFill>
                <a:latin typeface="Poppins" panose="00000500000000000000" pitchFamily="2" charset="0"/>
                <a:cs typeface="Poppins" panose="00000500000000000000" pitchFamily="2" charset="0"/>
              </a:rPr>
              <a:t>PM01-FO0004</a:t>
            </a:r>
          </a:p>
          <a:p>
            <a:pPr algn="r"/>
            <a:r>
              <a:rPr lang="fr-FR" sz="1100" dirty="0">
                <a:solidFill>
                  <a:schemeClr val="bg1"/>
                </a:solidFill>
                <a:latin typeface="Poppins" panose="00000500000000000000" pitchFamily="2" charset="0"/>
                <a:cs typeface="Poppins" panose="00000500000000000000" pitchFamily="2" charset="0"/>
              </a:rPr>
              <a:t>V2</a:t>
            </a:r>
          </a:p>
        </p:txBody>
      </p:sp>
      <p:sp>
        <p:nvSpPr>
          <p:cNvPr id="7" name="ZoneTexte 6">
            <a:extLst>
              <a:ext uri="{FF2B5EF4-FFF2-40B4-BE49-F238E27FC236}">
                <a16:creationId xmlns:a16="http://schemas.microsoft.com/office/drawing/2014/main" id="{7E93D8FF-5EC2-56A6-DA2F-06342A4A83D0}"/>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
        <p:nvSpPr>
          <p:cNvPr id="10" name="Espace réservé du numéro de diapositive 9">
            <a:extLst>
              <a:ext uri="{FF2B5EF4-FFF2-40B4-BE49-F238E27FC236}">
                <a16:creationId xmlns:a16="http://schemas.microsoft.com/office/drawing/2014/main" id="{960C6EC7-804A-51C2-6EBA-BFC8EAE6A992}"/>
              </a:ext>
            </a:extLst>
          </p:cNvPr>
          <p:cNvSpPr>
            <a:spLocks noGrp="1"/>
          </p:cNvSpPr>
          <p:nvPr>
            <p:ph type="sldNum" sz="quarter" idx="12"/>
          </p:nvPr>
        </p:nvSpPr>
        <p:spPr/>
        <p:txBody>
          <a:bodyPr/>
          <a:lstStyle/>
          <a:p>
            <a:pPr rtl="0"/>
            <a:fld id="{5A4A7955-6230-48B4-BD8B-A7C460F75945}" type="slidenum">
              <a:rPr lang="fr-FR" noProof="0" smtClean="0"/>
              <a:t>1</a:t>
            </a:fld>
            <a:endParaRPr lang="fr-FR" noProof="0"/>
          </a:p>
        </p:txBody>
      </p:sp>
      <p:sp>
        <p:nvSpPr>
          <p:cNvPr id="11" name="Rectangle à coins arrondis 99">
            <a:extLst>
              <a:ext uri="{FF2B5EF4-FFF2-40B4-BE49-F238E27FC236}">
                <a16:creationId xmlns:a16="http://schemas.microsoft.com/office/drawing/2014/main" id="{1E2E0597-0528-3D25-5057-38593AB7691F}"/>
              </a:ext>
              <a:ext uri="{C183D7F6-B498-43B3-948B-1728B52AA6E4}">
                <adec:decorative xmlns:adec="http://schemas.microsoft.com/office/drawing/2017/decorative" val="1"/>
              </a:ext>
            </a:extLst>
          </p:cNvPr>
          <p:cNvSpPr/>
          <p:nvPr/>
        </p:nvSpPr>
        <p:spPr>
          <a:xfrm flipV="1">
            <a:off x="8107720" y="6501911"/>
            <a:ext cx="2532184" cy="45719"/>
          </a:xfrm>
          <a:prstGeom prst="roundRect">
            <a:avLst>
              <a:gd name="adj" fmla="val 50000"/>
            </a:avLst>
          </a:prstGeom>
          <a:solidFill>
            <a:srgbClr val="7BBBC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2" name="Rectangle à coins arrondis 96">
            <a:extLst>
              <a:ext uri="{FF2B5EF4-FFF2-40B4-BE49-F238E27FC236}">
                <a16:creationId xmlns:a16="http://schemas.microsoft.com/office/drawing/2014/main" id="{BF7CF538-8CF3-CED8-EED6-027D3FCEDB26}"/>
              </a:ext>
              <a:ext uri="{C183D7F6-B498-43B3-948B-1728B52AA6E4}">
                <adec:decorative xmlns:adec="http://schemas.microsoft.com/office/drawing/2017/decorative" val="1"/>
              </a:ext>
            </a:extLst>
          </p:cNvPr>
          <p:cNvSpPr/>
          <p:nvPr/>
        </p:nvSpPr>
        <p:spPr>
          <a:xfrm>
            <a:off x="1899026" y="6493193"/>
            <a:ext cx="2841786" cy="54438"/>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3" name="Rectangle à coins arrondis 99">
            <a:extLst>
              <a:ext uri="{FF2B5EF4-FFF2-40B4-BE49-F238E27FC236}">
                <a16:creationId xmlns:a16="http://schemas.microsoft.com/office/drawing/2014/main" id="{DCC73873-2E6C-06C1-0106-FD316D341972}"/>
              </a:ext>
              <a:ext uri="{C183D7F6-B498-43B3-948B-1728B52AA6E4}">
                <adec:decorative xmlns:adec="http://schemas.microsoft.com/office/drawing/2017/decorative" val="1"/>
              </a:ext>
            </a:extLst>
          </p:cNvPr>
          <p:cNvSpPr/>
          <p:nvPr/>
        </p:nvSpPr>
        <p:spPr>
          <a:xfrm flipV="1">
            <a:off x="4963294" y="6501911"/>
            <a:ext cx="2841786" cy="45719"/>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Tree>
    <p:extLst>
      <p:ext uri="{BB962C8B-B14F-4D97-AF65-F5344CB8AC3E}">
        <p14:creationId xmlns:p14="http://schemas.microsoft.com/office/powerpoint/2010/main" val="362364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953042"/>
            <a:ext cx="10515600" cy="466799"/>
          </a:xfrm>
        </p:spPr>
        <p:txBody>
          <a:bodyPr>
            <a:noAutofit/>
          </a:bodyPr>
          <a:lstStyle/>
          <a:p>
            <a:br>
              <a:rPr lang="fr-FR" sz="3600" dirty="0">
                <a:latin typeface="Poppins" panose="00000500000000000000" pitchFamily="2" charset="0"/>
                <a:cs typeface="Poppins" panose="00000500000000000000" pitchFamily="2" charset="0"/>
              </a:rPr>
            </a:br>
            <a:r>
              <a:rPr lang="fr-FR" sz="1600" i="1" dirty="0">
                <a:latin typeface="Poppins" panose="00000500000000000000" pitchFamily="2" charset="0"/>
                <a:cs typeface="Poppins" panose="00000500000000000000" pitchFamily="2" charset="0"/>
              </a:rPr>
              <a:t>LE DEGRÉ DE RÉALISATION DES OBJECTIFS QUALITÉ</a:t>
            </a:r>
            <a:endParaRPr lang="fr-FR" sz="3600" i="1" dirty="0">
              <a:latin typeface="Poppins" panose="00000500000000000000" pitchFamily="2" charset="0"/>
              <a:cs typeface="Poppins" panose="00000500000000000000" pitchFamily="2" charset="0"/>
            </a:endParaRPr>
          </a:p>
        </p:txBody>
      </p:sp>
      <p:graphicFrame>
        <p:nvGraphicFramePr>
          <p:cNvPr id="7" name="Tableau 6">
            <a:extLst>
              <a:ext uri="{FF2B5EF4-FFF2-40B4-BE49-F238E27FC236}">
                <a16:creationId xmlns:a16="http://schemas.microsoft.com/office/drawing/2014/main" id="{D0B3033B-7134-4DF7-B80E-12DEE4A202C7}"/>
              </a:ext>
            </a:extLst>
          </p:cNvPr>
          <p:cNvGraphicFramePr>
            <a:graphicFrameLocks noGrp="1"/>
          </p:cNvGraphicFramePr>
          <p:nvPr>
            <p:extLst>
              <p:ext uri="{D42A27DB-BD31-4B8C-83A1-F6EECF244321}">
                <p14:modId xmlns:p14="http://schemas.microsoft.com/office/powerpoint/2010/main" val="978187702"/>
              </p:ext>
            </p:extLst>
          </p:nvPr>
        </p:nvGraphicFramePr>
        <p:xfrm>
          <a:off x="239152" y="1683332"/>
          <a:ext cx="11844997" cy="4683214"/>
        </p:xfrm>
        <a:graphic>
          <a:graphicData uri="http://schemas.openxmlformats.org/drawingml/2006/table">
            <a:tbl>
              <a:tblPr>
                <a:tableStyleId>{616DA210-FB5B-4158-B5E0-FEB733F419BA}</a:tableStyleId>
              </a:tblPr>
              <a:tblGrid>
                <a:gridCol w="1863364">
                  <a:extLst>
                    <a:ext uri="{9D8B030D-6E8A-4147-A177-3AD203B41FA5}">
                      <a16:colId xmlns:a16="http://schemas.microsoft.com/office/drawing/2014/main" val="1300378054"/>
                    </a:ext>
                  </a:extLst>
                </a:gridCol>
                <a:gridCol w="2209817">
                  <a:extLst>
                    <a:ext uri="{9D8B030D-6E8A-4147-A177-3AD203B41FA5}">
                      <a16:colId xmlns:a16="http://schemas.microsoft.com/office/drawing/2014/main" val="437336280"/>
                    </a:ext>
                  </a:extLst>
                </a:gridCol>
                <a:gridCol w="6796345">
                  <a:extLst>
                    <a:ext uri="{9D8B030D-6E8A-4147-A177-3AD203B41FA5}">
                      <a16:colId xmlns:a16="http://schemas.microsoft.com/office/drawing/2014/main" val="1377808548"/>
                    </a:ext>
                  </a:extLst>
                </a:gridCol>
                <a:gridCol w="975471">
                  <a:extLst>
                    <a:ext uri="{9D8B030D-6E8A-4147-A177-3AD203B41FA5}">
                      <a16:colId xmlns:a16="http://schemas.microsoft.com/office/drawing/2014/main" val="2662783071"/>
                    </a:ext>
                  </a:extLst>
                </a:gridCol>
              </a:tblGrid>
              <a:tr h="371228">
                <a:tc>
                  <a:txBody>
                    <a:bodyPr/>
                    <a:lstStyle/>
                    <a:p>
                      <a:pPr algn="ctr" fontAlgn="ctr"/>
                      <a:r>
                        <a:rPr lang="fr-FR" sz="1200" b="1" u="none" strike="noStrike" dirty="0">
                          <a:solidFill>
                            <a:srgbClr val="752864"/>
                          </a:solidFill>
                          <a:effectLst/>
                          <a:latin typeface="Poppins" panose="00000500000000000000" pitchFamily="2" charset="0"/>
                          <a:cs typeface="Poppins" panose="00000500000000000000" pitchFamily="2" charset="0"/>
                        </a:rPr>
                        <a:t>Objectifs de la politique qualité</a:t>
                      </a:r>
                      <a:endParaRPr lang="fr-FR" sz="1200" b="1"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b="1" u="none" strike="noStrike" dirty="0">
                          <a:solidFill>
                            <a:srgbClr val="752864"/>
                          </a:solidFill>
                          <a:effectLst/>
                          <a:latin typeface="Poppins" panose="00000500000000000000" pitchFamily="2" charset="0"/>
                          <a:cs typeface="Poppins" panose="00000500000000000000" pitchFamily="2" charset="0"/>
                        </a:rPr>
                        <a:t>Plans d'actions correspondants</a:t>
                      </a:r>
                      <a:endParaRPr lang="fr-FR" sz="1200" b="1"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b="1" u="none" strike="noStrike" dirty="0">
                          <a:solidFill>
                            <a:srgbClr val="752864"/>
                          </a:solidFill>
                          <a:effectLst/>
                          <a:latin typeface="Poppins" panose="00000500000000000000" pitchFamily="2" charset="0"/>
                          <a:cs typeface="Poppins" panose="00000500000000000000" pitchFamily="2" charset="0"/>
                        </a:rPr>
                        <a:t>Indicateurs correspondants</a:t>
                      </a:r>
                      <a:endParaRPr lang="fr-FR" sz="1200" b="1"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b="1" u="none" strike="noStrike" dirty="0">
                          <a:solidFill>
                            <a:srgbClr val="752864"/>
                          </a:solidFill>
                          <a:effectLst/>
                          <a:latin typeface="Poppins" panose="00000500000000000000" pitchFamily="2" charset="0"/>
                          <a:cs typeface="Poppins" panose="00000500000000000000" pitchFamily="2" charset="0"/>
                        </a:rPr>
                        <a:t>Moyennes</a:t>
                      </a:r>
                      <a:endParaRPr lang="fr-FR" sz="1200" b="1"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1345999020"/>
                  </a:ext>
                </a:extLst>
              </a:tr>
              <a:tr h="4311986">
                <a:tc>
                  <a:txBody>
                    <a:bodyPr/>
                    <a:lstStyle/>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Apporter à nos patients les meilleurs soins possibles tout en assurant conseil, prévention et écoute  une prise en charge dans des conditions optimales de sécurité et de confort</a:t>
                      </a:r>
                      <a:endParaRPr lang="fr-FR" sz="12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Gouvernance et Management des performance </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Organisation du SMQ et amélioration continue</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Consultations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Hospitalisation</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Actes suivi et conseil</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Gestion des stocks, approvisionnement et achats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Gestion des ressources humaines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Gestion des ressources matérielles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Maîtrise de l’environnement des soins</a:t>
                      </a:r>
                      <a:endParaRPr lang="fr-FR" sz="12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Nombre de comité de direction</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d’atteinte des objectifs de croissance</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d’atteinte des cibles des indicateurs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Nombre de non-conformités répétées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de réalisation des actions suite aux audits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de non-conformité clôturée</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d'infections nosocomiales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d'incidents pendant un accouchement ou une intervention chirurgicale</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Taux de conversion des patientes suivies lors de leur grossesse en patientes accouchant chez Nest</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de conversion des patients en prospects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d’enquête de satisfaction réalisée</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de ruptures de signalés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Taux d'indisponibilité de produits sensibles sur le marché</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de défaillances à l'utilisation (produits non conformes)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Taux de réalisation du plan de formation</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Rupture d'activité pour cause d'indisponibilité de matériel</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de pannes/dégradations de matériel par catégorie</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d'incidents sur la gestion des déchets</a:t>
                      </a:r>
                      <a:endParaRPr lang="fr-FR" sz="12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b="0" u="none" strike="noStrike" dirty="0">
                          <a:solidFill>
                            <a:srgbClr val="752864"/>
                          </a:solidFill>
                          <a:effectLst/>
                          <a:latin typeface="Poppins" panose="00000500000000000000" pitchFamily="2" charset="0"/>
                          <a:cs typeface="Poppins" panose="00000500000000000000" pitchFamily="2" charset="0"/>
                        </a:rPr>
                        <a:t>-</a:t>
                      </a:r>
                      <a:endParaRPr lang="fr-FR" sz="12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3098340311"/>
                  </a:ext>
                </a:extLst>
              </a:tr>
            </a:tbl>
          </a:graphicData>
        </a:graphic>
      </p:graphicFrame>
      <p:sp>
        <p:nvSpPr>
          <p:cNvPr id="3" name="Espace réservé du numéro de diapositive 2">
            <a:extLst>
              <a:ext uri="{FF2B5EF4-FFF2-40B4-BE49-F238E27FC236}">
                <a16:creationId xmlns:a16="http://schemas.microsoft.com/office/drawing/2014/main" id="{09B9068A-CABF-BED9-0EB1-DDB4020CFAF4}"/>
              </a:ext>
            </a:extLst>
          </p:cNvPr>
          <p:cNvSpPr>
            <a:spLocks noGrp="1"/>
          </p:cNvSpPr>
          <p:nvPr>
            <p:ph type="sldNum" sz="quarter" idx="12"/>
          </p:nvPr>
        </p:nvSpPr>
        <p:spPr/>
        <p:txBody>
          <a:bodyPr/>
          <a:lstStyle/>
          <a:p>
            <a:pPr rtl="0"/>
            <a:fld id="{5A4A7955-6230-48B4-BD8B-A7C460F75945}" type="slidenum">
              <a:rPr lang="fr-FR" noProof="0" smtClean="0"/>
              <a:t>10</a:t>
            </a:fld>
            <a:endParaRPr lang="fr-FR" noProof="0"/>
          </a:p>
        </p:txBody>
      </p:sp>
      <p:sp>
        <p:nvSpPr>
          <p:cNvPr id="4" name="Rectangle à coins arrondis 75">
            <a:extLst>
              <a:ext uri="{FF2B5EF4-FFF2-40B4-BE49-F238E27FC236}">
                <a16:creationId xmlns:a16="http://schemas.microsoft.com/office/drawing/2014/main" id="{2C18DD46-C11A-2630-B32B-748D76FE9583}"/>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5" name="Image 4">
            <a:extLst>
              <a:ext uri="{FF2B5EF4-FFF2-40B4-BE49-F238E27FC236}">
                <a16:creationId xmlns:a16="http://schemas.microsoft.com/office/drawing/2014/main" id="{BE4D61BE-3AB1-6701-79A4-9C289A11D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6" name="Rectangle à coins arrondis 96">
            <a:extLst>
              <a:ext uri="{FF2B5EF4-FFF2-40B4-BE49-F238E27FC236}">
                <a16:creationId xmlns:a16="http://schemas.microsoft.com/office/drawing/2014/main" id="{C01A69A9-D464-5E54-7405-B804747894B9}"/>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Rectangle à coins arrondis 99">
            <a:extLst>
              <a:ext uri="{FF2B5EF4-FFF2-40B4-BE49-F238E27FC236}">
                <a16:creationId xmlns:a16="http://schemas.microsoft.com/office/drawing/2014/main" id="{34F7536A-10BF-1279-8AD2-6839BEF92A62}"/>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ZoneTexte 9">
            <a:extLst>
              <a:ext uri="{FF2B5EF4-FFF2-40B4-BE49-F238E27FC236}">
                <a16:creationId xmlns:a16="http://schemas.microsoft.com/office/drawing/2014/main" id="{8B1DB613-8C86-7EFE-F42C-923E13484929}"/>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2913108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077087"/>
            <a:ext cx="10515600" cy="340190"/>
          </a:xfrm>
        </p:spPr>
        <p:txBody>
          <a:bodyPr>
            <a:noAutofit/>
          </a:bodyPr>
          <a:lstStyle/>
          <a:p>
            <a:br>
              <a:rPr lang="fr-FR" sz="3200" dirty="0">
                <a:latin typeface="Poppins" panose="00000500000000000000" pitchFamily="2" charset="0"/>
                <a:cs typeface="Poppins" panose="00000500000000000000" pitchFamily="2" charset="0"/>
              </a:rPr>
            </a:br>
            <a:r>
              <a:rPr lang="fr-FR" sz="1400" i="1" dirty="0">
                <a:latin typeface="Poppins" panose="00000500000000000000" pitchFamily="2" charset="0"/>
                <a:cs typeface="Poppins" panose="00000500000000000000" pitchFamily="2" charset="0"/>
              </a:rPr>
              <a:t>LE DEGRÉ DE RÉALISATION DES OBJECTIFS QUALITÉ</a:t>
            </a:r>
            <a:endParaRPr lang="fr-FR" sz="3200" i="1" dirty="0">
              <a:latin typeface="Poppins" panose="00000500000000000000" pitchFamily="2" charset="0"/>
              <a:cs typeface="Poppins" panose="00000500000000000000" pitchFamily="2" charset="0"/>
            </a:endParaRPr>
          </a:p>
        </p:txBody>
      </p:sp>
      <p:graphicFrame>
        <p:nvGraphicFramePr>
          <p:cNvPr id="8" name="Tableau 7">
            <a:extLst>
              <a:ext uri="{FF2B5EF4-FFF2-40B4-BE49-F238E27FC236}">
                <a16:creationId xmlns:a16="http://schemas.microsoft.com/office/drawing/2014/main" id="{D477A8B0-F0E6-4B26-9FA9-A714241D65FF}"/>
              </a:ext>
            </a:extLst>
          </p:cNvPr>
          <p:cNvGraphicFramePr>
            <a:graphicFrameLocks noGrp="1"/>
          </p:cNvGraphicFramePr>
          <p:nvPr>
            <p:extLst>
              <p:ext uri="{D42A27DB-BD31-4B8C-83A1-F6EECF244321}">
                <p14:modId xmlns:p14="http://schemas.microsoft.com/office/powerpoint/2010/main" val="3942974527"/>
              </p:ext>
            </p:extLst>
          </p:nvPr>
        </p:nvGraphicFramePr>
        <p:xfrm>
          <a:off x="147051" y="1579519"/>
          <a:ext cx="11897897" cy="4602673"/>
        </p:xfrm>
        <a:graphic>
          <a:graphicData uri="http://schemas.openxmlformats.org/drawingml/2006/table">
            <a:tbl>
              <a:tblPr>
                <a:tableStyleId>{616DA210-FB5B-4158-B5E0-FEB733F419BA}</a:tableStyleId>
              </a:tblPr>
              <a:tblGrid>
                <a:gridCol w="1864629">
                  <a:extLst>
                    <a:ext uri="{9D8B030D-6E8A-4147-A177-3AD203B41FA5}">
                      <a16:colId xmlns:a16="http://schemas.microsoft.com/office/drawing/2014/main" val="3132123588"/>
                    </a:ext>
                  </a:extLst>
                </a:gridCol>
                <a:gridCol w="2830837">
                  <a:extLst>
                    <a:ext uri="{9D8B030D-6E8A-4147-A177-3AD203B41FA5}">
                      <a16:colId xmlns:a16="http://schemas.microsoft.com/office/drawing/2014/main" val="2295513769"/>
                    </a:ext>
                  </a:extLst>
                </a:gridCol>
                <a:gridCol w="6946209">
                  <a:extLst>
                    <a:ext uri="{9D8B030D-6E8A-4147-A177-3AD203B41FA5}">
                      <a16:colId xmlns:a16="http://schemas.microsoft.com/office/drawing/2014/main" val="3573293069"/>
                    </a:ext>
                  </a:extLst>
                </a:gridCol>
                <a:gridCol w="256222">
                  <a:extLst>
                    <a:ext uri="{9D8B030D-6E8A-4147-A177-3AD203B41FA5}">
                      <a16:colId xmlns:a16="http://schemas.microsoft.com/office/drawing/2014/main" val="1635898328"/>
                    </a:ext>
                  </a:extLst>
                </a:gridCol>
              </a:tblGrid>
              <a:tr h="4602673">
                <a:tc>
                  <a:txBody>
                    <a:bodyPr/>
                    <a:lstStyle/>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Innover pour améliorer l’expérience du patient et des parties intéressés et la qualité des soins</a:t>
                      </a:r>
                      <a:endParaRPr lang="fr-FR" sz="12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Gouvernance et Management des performances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Marketing et communication </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Organisation du SMQ et amélioration continue</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Accueil et orientation</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Consultations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Hospitalisation</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Actes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Suivi et conseil</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b="0" i="0" u="none" strike="noStrike" dirty="0">
                          <a:solidFill>
                            <a:srgbClr val="752864"/>
                          </a:solidFill>
                          <a:effectLst/>
                          <a:latin typeface="Poppins" panose="00000500000000000000" pitchFamily="2" charset="0"/>
                          <a:cs typeface="Poppins" panose="00000500000000000000" pitchFamily="2" charset="0"/>
                        </a:rPr>
                        <a:t>Ressources humaines</a:t>
                      </a:r>
                    </a:p>
                    <a:p>
                      <a:pPr algn="ctr" fontAlgn="ctr"/>
                      <a:r>
                        <a:rPr lang="fr-FR" sz="1200" b="0" i="0" u="none" strike="noStrike" dirty="0">
                          <a:solidFill>
                            <a:srgbClr val="752864"/>
                          </a:solidFill>
                          <a:effectLst/>
                          <a:latin typeface="Poppins" panose="00000500000000000000" pitchFamily="2" charset="0"/>
                          <a:cs typeface="Poppins" panose="00000500000000000000" pitchFamily="2" charset="0"/>
                        </a:rPr>
                        <a:t>Système d’information</a:t>
                      </a:r>
                      <a:endParaRPr lang="fr-FR" sz="120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Nombre de comité de direction</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d’atteinte des objectifs de croissance</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d’atteinte des cibles des indicateurs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Acquisition de nouveaux patients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Nombre de non-conformités répétées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de réalisation des actions suite aux audits</a:t>
                      </a:r>
                    </a:p>
                    <a:p>
                      <a:pPr algn="ctr" fontAlgn="ctr"/>
                      <a:r>
                        <a:rPr lang="fr-FR" sz="1200" u="none" strike="noStrike" dirty="0">
                          <a:solidFill>
                            <a:srgbClr val="752864"/>
                          </a:solidFill>
                          <a:effectLst/>
                          <a:latin typeface="Poppins" panose="00000500000000000000" pitchFamily="2" charset="0"/>
                          <a:cs typeface="Poppins" panose="00000500000000000000" pitchFamily="2" charset="0"/>
                        </a:rPr>
                        <a:t>Taux de non-conformité clôturée</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d'infections nosocomiales</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d'incidents pendant un accouchement ou une intervention chirurgicale</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Taux de conversion des patientes suivies lors de leur grossesse en patientes accouchant chez Nest</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Taux de réalisation du plan de formation</a:t>
                      </a:r>
                      <a:br>
                        <a:rPr lang="fr-FR" sz="1200" u="none" strike="noStrike" dirty="0">
                          <a:solidFill>
                            <a:srgbClr val="752864"/>
                          </a:solidFill>
                          <a:effectLst/>
                          <a:latin typeface="Poppins" panose="00000500000000000000" pitchFamily="2" charset="0"/>
                          <a:cs typeface="Poppins" panose="00000500000000000000" pitchFamily="2" charset="0"/>
                        </a:rPr>
                      </a:br>
                      <a:r>
                        <a:rPr lang="fr-FR" sz="1200" u="none" strike="noStrike" dirty="0">
                          <a:solidFill>
                            <a:srgbClr val="752864"/>
                          </a:solidFill>
                          <a:effectLst/>
                          <a:latin typeface="Poppins" panose="00000500000000000000" pitchFamily="2" charset="0"/>
                          <a:cs typeface="Poppins" panose="00000500000000000000" pitchFamily="2" charset="0"/>
                        </a:rPr>
                        <a:t>Nombre d'incidents sur la gestion des déchets</a:t>
                      </a:r>
                      <a:br>
                        <a:rPr lang="fr-FR" sz="1200" u="none" strike="noStrike" dirty="0">
                          <a:solidFill>
                            <a:srgbClr val="752864"/>
                          </a:solidFill>
                          <a:effectLst/>
                          <a:latin typeface="Poppins" panose="00000500000000000000" pitchFamily="2" charset="0"/>
                          <a:cs typeface="Poppins" panose="00000500000000000000" pitchFamily="2" charset="0"/>
                        </a:rPr>
                      </a:br>
                      <a:endParaRPr lang="fr-FR" sz="12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endParaRPr lang="fr-FR" sz="12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370298784"/>
                  </a:ext>
                </a:extLst>
              </a:tr>
            </a:tbl>
          </a:graphicData>
        </a:graphic>
      </p:graphicFrame>
      <p:sp>
        <p:nvSpPr>
          <p:cNvPr id="3" name="Espace réservé du numéro de diapositive 2">
            <a:extLst>
              <a:ext uri="{FF2B5EF4-FFF2-40B4-BE49-F238E27FC236}">
                <a16:creationId xmlns:a16="http://schemas.microsoft.com/office/drawing/2014/main" id="{FBD3870E-ED68-895D-EB44-57EC1D6D61EB}"/>
              </a:ext>
            </a:extLst>
          </p:cNvPr>
          <p:cNvSpPr>
            <a:spLocks noGrp="1"/>
          </p:cNvSpPr>
          <p:nvPr>
            <p:ph type="sldNum" sz="quarter" idx="12"/>
          </p:nvPr>
        </p:nvSpPr>
        <p:spPr/>
        <p:txBody>
          <a:bodyPr/>
          <a:lstStyle/>
          <a:p>
            <a:pPr rtl="0"/>
            <a:fld id="{5A4A7955-6230-48B4-BD8B-A7C460F75945}" type="slidenum">
              <a:rPr lang="fr-FR" noProof="0" smtClean="0"/>
              <a:t>11</a:t>
            </a:fld>
            <a:endParaRPr lang="fr-FR" noProof="0"/>
          </a:p>
        </p:txBody>
      </p:sp>
      <p:pic>
        <p:nvPicPr>
          <p:cNvPr id="4" name="Image 3">
            <a:extLst>
              <a:ext uri="{FF2B5EF4-FFF2-40B4-BE49-F238E27FC236}">
                <a16:creationId xmlns:a16="http://schemas.microsoft.com/office/drawing/2014/main" id="{FD69ACCA-7A8B-E9EA-25EB-4D5C97792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5" name="Rectangle à coins arrondis 75">
            <a:extLst>
              <a:ext uri="{FF2B5EF4-FFF2-40B4-BE49-F238E27FC236}">
                <a16:creationId xmlns:a16="http://schemas.microsoft.com/office/drawing/2014/main" id="{A66DE0B8-2E9B-9B38-0171-AAD05A63246C}"/>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sp>
        <p:nvSpPr>
          <p:cNvPr id="7" name="Rectangle à coins arrondis 96">
            <a:extLst>
              <a:ext uri="{FF2B5EF4-FFF2-40B4-BE49-F238E27FC236}">
                <a16:creationId xmlns:a16="http://schemas.microsoft.com/office/drawing/2014/main" id="{25781094-5CCF-A984-155F-B030310B89BE}"/>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5002A09A-AF89-DD85-7EA2-9C16D98C5830}"/>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ZoneTexte 9">
            <a:extLst>
              <a:ext uri="{FF2B5EF4-FFF2-40B4-BE49-F238E27FC236}">
                <a16:creationId xmlns:a16="http://schemas.microsoft.com/office/drawing/2014/main" id="{78E28D1A-7109-E514-F981-52BFA51C2C76}"/>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427884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199" y="1125415"/>
            <a:ext cx="10515600" cy="255783"/>
          </a:xfrm>
        </p:spPr>
        <p:txBody>
          <a:bodyPr>
            <a:noAutofit/>
          </a:bodyPr>
          <a:lstStyle/>
          <a:p>
            <a:br>
              <a:rPr lang="fr-FR" sz="3200" dirty="0">
                <a:latin typeface="Poppins" panose="00000500000000000000" pitchFamily="2" charset="0"/>
                <a:cs typeface="Poppins" panose="00000500000000000000" pitchFamily="2" charset="0"/>
              </a:rPr>
            </a:br>
            <a:r>
              <a:rPr lang="fr-FR" sz="1400" i="1" dirty="0">
                <a:latin typeface="Poppins" panose="00000500000000000000" pitchFamily="2" charset="0"/>
                <a:cs typeface="Poppins" panose="00000500000000000000" pitchFamily="2" charset="0"/>
              </a:rPr>
              <a:t>LE DEGRÉ DE RÉALISATION DES OBJECTIFS QUALITÉ</a:t>
            </a:r>
            <a:endParaRPr lang="fr-FR" sz="3200" i="1" dirty="0">
              <a:latin typeface="Poppins" panose="00000500000000000000" pitchFamily="2" charset="0"/>
              <a:cs typeface="Poppins" panose="00000500000000000000" pitchFamily="2" charset="0"/>
            </a:endParaRPr>
          </a:p>
        </p:txBody>
      </p:sp>
      <p:graphicFrame>
        <p:nvGraphicFramePr>
          <p:cNvPr id="8" name="Tableau 7">
            <a:extLst>
              <a:ext uri="{FF2B5EF4-FFF2-40B4-BE49-F238E27FC236}">
                <a16:creationId xmlns:a16="http://schemas.microsoft.com/office/drawing/2014/main" id="{D477A8B0-F0E6-4B26-9FA9-A714241D65FF}"/>
              </a:ext>
            </a:extLst>
          </p:cNvPr>
          <p:cNvGraphicFramePr>
            <a:graphicFrameLocks noGrp="1"/>
          </p:cNvGraphicFramePr>
          <p:nvPr>
            <p:extLst>
              <p:ext uri="{D42A27DB-BD31-4B8C-83A1-F6EECF244321}">
                <p14:modId xmlns:p14="http://schemas.microsoft.com/office/powerpoint/2010/main" val="2569234480"/>
              </p:ext>
            </p:extLst>
          </p:nvPr>
        </p:nvGraphicFramePr>
        <p:xfrm>
          <a:off x="477076" y="1736399"/>
          <a:ext cx="11466395" cy="4694979"/>
        </p:xfrm>
        <a:graphic>
          <a:graphicData uri="http://schemas.openxmlformats.org/drawingml/2006/table">
            <a:tbl>
              <a:tblPr>
                <a:tableStyleId>{616DA210-FB5B-4158-B5E0-FEB733F419BA}</a:tableStyleId>
              </a:tblPr>
              <a:tblGrid>
                <a:gridCol w="1365792">
                  <a:extLst>
                    <a:ext uri="{9D8B030D-6E8A-4147-A177-3AD203B41FA5}">
                      <a16:colId xmlns:a16="http://schemas.microsoft.com/office/drawing/2014/main" val="3132123588"/>
                    </a:ext>
                  </a:extLst>
                </a:gridCol>
                <a:gridCol w="2031331">
                  <a:extLst>
                    <a:ext uri="{9D8B030D-6E8A-4147-A177-3AD203B41FA5}">
                      <a16:colId xmlns:a16="http://schemas.microsoft.com/office/drawing/2014/main" val="2295513769"/>
                    </a:ext>
                  </a:extLst>
                </a:gridCol>
                <a:gridCol w="7576903">
                  <a:extLst>
                    <a:ext uri="{9D8B030D-6E8A-4147-A177-3AD203B41FA5}">
                      <a16:colId xmlns:a16="http://schemas.microsoft.com/office/drawing/2014/main" val="3573293069"/>
                    </a:ext>
                  </a:extLst>
                </a:gridCol>
                <a:gridCol w="492369">
                  <a:extLst>
                    <a:ext uri="{9D8B030D-6E8A-4147-A177-3AD203B41FA5}">
                      <a16:colId xmlns:a16="http://schemas.microsoft.com/office/drawing/2014/main" val="806619621"/>
                    </a:ext>
                  </a:extLst>
                </a:gridCol>
              </a:tblGrid>
              <a:tr h="3635100">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Optimiser l’organisation et atteindre les objectifs de performance de l’entreprise</a:t>
                      </a: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Gouvernance et management des performances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Marketing et communication</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Organisation du SMQ et amélioration continue</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Encaissement, facturation, recouvrement, règlement des notes d'honoraires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des stocks, approvisionnement et achats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du Système d'Informations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des ressources matérielles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financière et administrative</a:t>
                      </a: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Taux d'atteinte des objectifs de croissance</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Taux d'atteinte des cibles des indicateurs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Acquisition de nouveaux patients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Taux de réalisation des actions d'amélioration suite aux audits </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Délai moyen de paiement des garants </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Nombre de réclamations ou rejets des garants sur la facturation</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Délai moyen entre la sortie du patient et la réception de la facture à la DAF</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Délai moyen ente la réception de la facture à la DAF et le dépôt au niveau de l'organisme de remboursement</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Taux de satisfaction des utilisateurs du SI</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Rupture d'activité pour cause d'indisponibilité de matériel</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Respect des délais de production des rapports comptables </a:t>
                      </a: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2419048847"/>
                  </a:ext>
                </a:extLst>
              </a:tr>
            </a:tbl>
          </a:graphicData>
        </a:graphic>
      </p:graphicFrame>
      <p:sp>
        <p:nvSpPr>
          <p:cNvPr id="3" name="Espace réservé du numéro de diapositive 2">
            <a:extLst>
              <a:ext uri="{FF2B5EF4-FFF2-40B4-BE49-F238E27FC236}">
                <a16:creationId xmlns:a16="http://schemas.microsoft.com/office/drawing/2014/main" id="{2FD449F5-E5CC-20D6-AA14-3EB059844C4B}"/>
              </a:ext>
            </a:extLst>
          </p:cNvPr>
          <p:cNvSpPr>
            <a:spLocks noGrp="1"/>
          </p:cNvSpPr>
          <p:nvPr>
            <p:ph type="sldNum" sz="quarter" idx="12"/>
          </p:nvPr>
        </p:nvSpPr>
        <p:spPr/>
        <p:txBody>
          <a:bodyPr/>
          <a:lstStyle/>
          <a:p>
            <a:pPr rtl="0"/>
            <a:fld id="{5A4A7955-6230-48B4-BD8B-A7C460F75945}" type="slidenum">
              <a:rPr lang="fr-FR" noProof="0" smtClean="0"/>
              <a:t>12</a:t>
            </a:fld>
            <a:endParaRPr lang="fr-FR" noProof="0"/>
          </a:p>
        </p:txBody>
      </p:sp>
      <p:pic>
        <p:nvPicPr>
          <p:cNvPr id="4" name="Image 3">
            <a:extLst>
              <a:ext uri="{FF2B5EF4-FFF2-40B4-BE49-F238E27FC236}">
                <a16:creationId xmlns:a16="http://schemas.microsoft.com/office/drawing/2014/main" id="{93FADA11-9DA8-4DC5-18AE-D2627A2B7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5" name="Rectangle à coins arrondis 75">
            <a:extLst>
              <a:ext uri="{FF2B5EF4-FFF2-40B4-BE49-F238E27FC236}">
                <a16:creationId xmlns:a16="http://schemas.microsoft.com/office/drawing/2014/main" id="{87897491-8758-7F95-410B-B4ED85B5D94C}"/>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sp>
        <p:nvSpPr>
          <p:cNvPr id="7" name="Rectangle à coins arrondis 96">
            <a:extLst>
              <a:ext uri="{FF2B5EF4-FFF2-40B4-BE49-F238E27FC236}">
                <a16:creationId xmlns:a16="http://schemas.microsoft.com/office/drawing/2014/main" id="{4C697E5F-30A5-E9DD-04F0-450307EED4D6}"/>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11A289AA-779C-D3E1-0AE3-A1953B073092}"/>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ZoneTexte 9">
            <a:extLst>
              <a:ext uri="{FF2B5EF4-FFF2-40B4-BE49-F238E27FC236}">
                <a16:creationId xmlns:a16="http://schemas.microsoft.com/office/drawing/2014/main" id="{5D534015-40C6-DC46-34CA-1D8CD1EAB13E}"/>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3911978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711591" y="1036478"/>
            <a:ext cx="10515600" cy="368325"/>
          </a:xfrm>
        </p:spPr>
        <p:txBody>
          <a:bodyPr>
            <a:noAutofit/>
          </a:bodyPr>
          <a:lstStyle/>
          <a:p>
            <a:br>
              <a:rPr lang="fr-FR" sz="3200" dirty="0">
                <a:latin typeface="Poppins" panose="00000500000000000000" pitchFamily="2" charset="0"/>
                <a:cs typeface="Poppins" panose="00000500000000000000" pitchFamily="2" charset="0"/>
              </a:rPr>
            </a:br>
            <a:r>
              <a:rPr lang="fr-FR" sz="1400" i="1" dirty="0">
                <a:latin typeface="Poppins" panose="00000500000000000000" pitchFamily="2" charset="0"/>
                <a:cs typeface="Poppins" panose="00000500000000000000" pitchFamily="2" charset="0"/>
              </a:rPr>
              <a:t>LE DEGRÉ DE RÉALISATION DES OBJECTIFS QUALITÉ</a:t>
            </a:r>
            <a:endParaRPr lang="fr-FR" sz="3200" i="1" dirty="0">
              <a:latin typeface="Poppins" panose="00000500000000000000" pitchFamily="2" charset="0"/>
              <a:cs typeface="Poppins" panose="00000500000000000000" pitchFamily="2" charset="0"/>
            </a:endParaRPr>
          </a:p>
        </p:txBody>
      </p:sp>
      <p:graphicFrame>
        <p:nvGraphicFramePr>
          <p:cNvPr id="7" name="Tableau 6">
            <a:extLst>
              <a:ext uri="{FF2B5EF4-FFF2-40B4-BE49-F238E27FC236}">
                <a16:creationId xmlns:a16="http://schemas.microsoft.com/office/drawing/2014/main" id="{D0B3033B-7134-4DF7-B80E-12DEE4A202C7}"/>
              </a:ext>
            </a:extLst>
          </p:cNvPr>
          <p:cNvGraphicFramePr>
            <a:graphicFrameLocks noGrp="1"/>
          </p:cNvGraphicFramePr>
          <p:nvPr>
            <p:extLst>
              <p:ext uri="{D42A27DB-BD31-4B8C-83A1-F6EECF244321}">
                <p14:modId xmlns:p14="http://schemas.microsoft.com/office/powerpoint/2010/main" val="1641608082"/>
              </p:ext>
            </p:extLst>
          </p:nvPr>
        </p:nvGraphicFramePr>
        <p:xfrm>
          <a:off x="87775" y="1587366"/>
          <a:ext cx="11940102" cy="4250726"/>
        </p:xfrm>
        <a:graphic>
          <a:graphicData uri="http://schemas.openxmlformats.org/drawingml/2006/table">
            <a:tbl>
              <a:tblPr>
                <a:tableStyleId>{616DA210-FB5B-4158-B5E0-FEB733F419BA}</a:tableStyleId>
              </a:tblPr>
              <a:tblGrid>
                <a:gridCol w="2397807">
                  <a:extLst>
                    <a:ext uri="{9D8B030D-6E8A-4147-A177-3AD203B41FA5}">
                      <a16:colId xmlns:a16="http://schemas.microsoft.com/office/drawing/2014/main" val="1300378054"/>
                    </a:ext>
                  </a:extLst>
                </a:gridCol>
                <a:gridCol w="3169630">
                  <a:extLst>
                    <a:ext uri="{9D8B030D-6E8A-4147-A177-3AD203B41FA5}">
                      <a16:colId xmlns:a16="http://schemas.microsoft.com/office/drawing/2014/main" val="437336280"/>
                    </a:ext>
                  </a:extLst>
                </a:gridCol>
                <a:gridCol w="5767017">
                  <a:extLst>
                    <a:ext uri="{9D8B030D-6E8A-4147-A177-3AD203B41FA5}">
                      <a16:colId xmlns:a16="http://schemas.microsoft.com/office/drawing/2014/main" val="1377808548"/>
                    </a:ext>
                  </a:extLst>
                </a:gridCol>
                <a:gridCol w="605648">
                  <a:extLst>
                    <a:ext uri="{9D8B030D-6E8A-4147-A177-3AD203B41FA5}">
                      <a16:colId xmlns:a16="http://schemas.microsoft.com/office/drawing/2014/main" val="2829774268"/>
                    </a:ext>
                  </a:extLst>
                </a:gridCol>
              </a:tblGrid>
              <a:tr h="4250726">
                <a:tc>
                  <a:txBody>
                    <a:bodyPr/>
                    <a:lstStyle/>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Faire du retour d’expérience, de l’évolution de nos pratiques et de la gestion des risques axée sur la prévention le socle de notre culture de qualité et de sécurité des soins</a:t>
                      </a:r>
                      <a:endParaRPr lang="fr-FR" sz="16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Gouvernance et Management des performances</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Organisation du SMQ et amélioration continue</a:t>
                      </a:r>
                    </a:p>
                    <a:p>
                      <a:pPr algn="ctr" fontAlgn="ctr"/>
                      <a:r>
                        <a:rPr lang="fr-FR" sz="1600" b="0" i="0" u="none" strike="noStrike" dirty="0">
                          <a:solidFill>
                            <a:srgbClr val="752864"/>
                          </a:solidFill>
                          <a:effectLst/>
                          <a:latin typeface="Poppins" panose="00000500000000000000" pitchFamily="2" charset="0"/>
                          <a:cs typeface="Poppins" panose="00000500000000000000" pitchFamily="2" charset="0"/>
                        </a:rPr>
                        <a:t>Encaissement Facturation et Recouvrement</a:t>
                      </a:r>
                    </a:p>
                    <a:p>
                      <a:pPr algn="ctr" fontAlgn="ctr"/>
                      <a:r>
                        <a:rPr lang="fr-FR" sz="1600" b="0" i="0" u="none" strike="noStrike" dirty="0">
                          <a:solidFill>
                            <a:srgbClr val="752864"/>
                          </a:solidFill>
                          <a:effectLst/>
                          <a:latin typeface="Poppins" panose="00000500000000000000" pitchFamily="2" charset="0"/>
                          <a:cs typeface="Poppins" panose="00000500000000000000" pitchFamily="2" charset="0"/>
                        </a:rPr>
                        <a:t>Gestion des ressources humaines </a:t>
                      </a:r>
                    </a:p>
                    <a:p>
                      <a:pPr algn="ctr" fontAlgn="ctr"/>
                      <a:r>
                        <a:rPr lang="fr-FR" sz="1600" b="0" i="0" u="none" strike="noStrike" dirty="0">
                          <a:solidFill>
                            <a:srgbClr val="752864"/>
                          </a:solidFill>
                          <a:effectLst/>
                          <a:latin typeface="Poppins" panose="00000500000000000000" pitchFamily="2" charset="0"/>
                          <a:cs typeface="Poppins" panose="00000500000000000000" pitchFamily="2" charset="0"/>
                        </a:rPr>
                        <a:t>Maîtrise de l’environnement des soins</a:t>
                      </a:r>
                    </a:p>
                  </a:txBody>
                  <a:tcPr marL="1059" marR="1059" marT="1059" marB="0" anchor="ctr"/>
                </a:tc>
                <a:tc>
                  <a:txBody>
                    <a:bodyPr/>
                    <a:lstStyle/>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Nombre de comité de direction</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Taux d'atteinte des objectifs de croissance</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Taux d'atteinte des cibles des indicateurs</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Taux de réalisation des actions dans les délais suite aux audits</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Délai moyen de paiement des garants </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Nombre de réclamations ou rejets des garants sur la facturation</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Délai moyen entre la sortie du patient et la réception de la facture à la DAF</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Délai moyen ente la réception de la facture à la DAF et le dépôt au niveau de l'organisme de remboursement</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Taux de réalisation du plan de formation</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Nombre d’incident sur la gestion des déchets</a:t>
                      </a:r>
                      <a:br>
                        <a:rPr lang="fr-FR" sz="1600" u="none" strike="noStrike" dirty="0">
                          <a:solidFill>
                            <a:srgbClr val="752864"/>
                          </a:solidFill>
                          <a:effectLst/>
                          <a:latin typeface="Poppins" panose="00000500000000000000" pitchFamily="2" charset="0"/>
                          <a:cs typeface="Poppins" panose="00000500000000000000" pitchFamily="2" charset="0"/>
                        </a:rPr>
                      </a:br>
                      <a:endParaRPr lang="fr-FR" sz="16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endParaRPr lang="fr-FR" sz="16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541775069"/>
                  </a:ext>
                </a:extLst>
              </a:tr>
            </a:tbl>
          </a:graphicData>
        </a:graphic>
      </p:graphicFrame>
      <p:sp>
        <p:nvSpPr>
          <p:cNvPr id="3" name="Espace réservé du numéro de diapositive 2">
            <a:extLst>
              <a:ext uri="{FF2B5EF4-FFF2-40B4-BE49-F238E27FC236}">
                <a16:creationId xmlns:a16="http://schemas.microsoft.com/office/drawing/2014/main" id="{5183152A-9DE8-0013-663F-5C3157848109}"/>
              </a:ext>
            </a:extLst>
          </p:cNvPr>
          <p:cNvSpPr>
            <a:spLocks noGrp="1"/>
          </p:cNvSpPr>
          <p:nvPr>
            <p:ph type="sldNum" sz="quarter" idx="12"/>
          </p:nvPr>
        </p:nvSpPr>
        <p:spPr/>
        <p:txBody>
          <a:bodyPr/>
          <a:lstStyle/>
          <a:p>
            <a:pPr rtl="0"/>
            <a:fld id="{5A4A7955-6230-48B4-BD8B-A7C460F75945}" type="slidenum">
              <a:rPr lang="fr-FR" noProof="0" smtClean="0"/>
              <a:t>13</a:t>
            </a:fld>
            <a:endParaRPr lang="fr-FR" noProof="0"/>
          </a:p>
        </p:txBody>
      </p:sp>
      <p:sp>
        <p:nvSpPr>
          <p:cNvPr id="4" name="Rectangle à coins arrondis 75">
            <a:extLst>
              <a:ext uri="{FF2B5EF4-FFF2-40B4-BE49-F238E27FC236}">
                <a16:creationId xmlns:a16="http://schemas.microsoft.com/office/drawing/2014/main" id="{CD21B16A-5E0D-31A8-71E1-4FF316B03819}"/>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5" name="Image 4">
            <a:extLst>
              <a:ext uri="{FF2B5EF4-FFF2-40B4-BE49-F238E27FC236}">
                <a16:creationId xmlns:a16="http://schemas.microsoft.com/office/drawing/2014/main" id="{0FE2BDCE-6339-B5BA-E722-389BBF4C4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6" name="Rectangle à coins arrondis 96">
            <a:extLst>
              <a:ext uri="{FF2B5EF4-FFF2-40B4-BE49-F238E27FC236}">
                <a16:creationId xmlns:a16="http://schemas.microsoft.com/office/drawing/2014/main" id="{71DB7D75-0091-FF05-C612-21E381028EE9}"/>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Rectangle à coins arrondis 99">
            <a:extLst>
              <a:ext uri="{FF2B5EF4-FFF2-40B4-BE49-F238E27FC236}">
                <a16:creationId xmlns:a16="http://schemas.microsoft.com/office/drawing/2014/main" id="{F0266D8E-752B-8AA4-F4C4-C5562A8C133E}"/>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ZoneTexte 9">
            <a:extLst>
              <a:ext uri="{FF2B5EF4-FFF2-40B4-BE49-F238E27FC236}">
                <a16:creationId xmlns:a16="http://schemas.microsoft.com/office/drawing/2014/main" id="{4291C76D-B4D5-FA68-5DD2-63F22CE0ACE8}"/>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20441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956603"/>
            <a:ext cx="10515600" cy="255783"/>
          </a:xfrm>
        </p:spPr>
        <p:txBody>
          <a:bodyPr>
            <a:noAutofit/>
          </a:bodyPr>
          <a:lstStyle/>
          <a:p>
            <a:br>
              <a:rPr lang="fr-FR" sz="3200" dirty="0">
                <a:latin typeface="Poppins" panose="00000500000000000000" pitchFamily="2" charset="0"/>
                <a:cs typeface="Poppins" panose="00000500000000000000" pitchFamily="2" charset="0"/>
              </a:rPr>
            </a:br>
            <a:r>
              <a:rPr lang="fr-FR" sz="1400" i="1" dirty="0">
                <a:latin typeface="Poppins" panose="00000500000000000000" pitchFamily="2" charset="0"/>
                <a:cs typeface="Poppins" panose="00000500000000000000" pitchFamily="2" charset="0"/>
              </a:rPr>
              <a:t>LE DEGRÉ DE RÉALISATION DES OBJECTIFS QUALITÉ</a:t>
            </a:r>
            <a:endParaRPr lang="fr-FR" sz="3200" i="1" dirty="0">
              <a:latin typeface="Poppins" panose="00000500000000000000" pitchFamily="2" charset="0"/>
              <a:cs typeface="Poppins" panose="00000500000000000000" pitchFamily="2" charset="0"/>
            </a:endParaRPr>
          </a:p>
        </p:txBody>
      </p:sp>
      <p:graphicFrame>
        <p:nvGraphicFramePr>
          <p:cNvPr id="3" name="Tableau 2">
            <a:extLst>
              <a:ext uri="{FF2B5EF4-FFF2-40B4-BE49-F238E27FC236}">
                <a16:creationId xmlns:a16="http://schemas.microsoft.com/office/drawing/2014/main" id="{4D2FCB1C-9F55-43AC-BE3B-0EE144863F6D}"/>
              </a:ext>
            </a:extLst>
          </p:cNvPr>
          <p:cNvGraphicFramePr>
            <a:graphicFrameLocks noGrp="1"/>
          </p:cNvGraphicFramePr>
          <p:nvPr>
            <p:extLst>
              <p:ext uri="{D42A27DB-BD31-4B8C-83A1-F6EECF244321}">
                <p14:modId xmlns:p14="http://schemas.microsoft.com/office/powerpoint/2010/main" val="2966365741"/>
              </p:ext>
            </p:extLst>
          </p:nvPr>
        </p:nvGraphicFramePr>
        <p:xfrm>
          <a:off x="87775" y="1509286"/>
          <a:ext cx="11911967" cy="4211797"/>
        </p:xfrm>
        <a:graphic>
          <a:graphicData uri="http://schemas.openxmlformats.org/drawingml/2006/table">
            <a:tbl>
              <a:tblPr>
                <a:tableStyleId>{616DA210-FB5B-4158-B5E0-FEB733F419BA}</a:tableStyleId>
              </a:tblPr>
              <a:tblGrid>
                <a:gridCol w="2528576">
                  <a:extLst>
                    <a:ext uri="{9D8B030D-6E8A-4147-A177-3AD203B41FA5}">
                      <a16:colId xmlns:a16="http://schemas.microsoft.com/office/drawing/2014/main" val="454168458"/>
                    </a:ext>
                  </a:extLst>
                </a:gridCol>
                <a:gridCol w="3418689">
                  <a:extLst>
                    <a:ext uri="{9D8B030D-6E8A-4147-A177-3AD203B41FA5}">
                      <a16:colId xmlns:a16="http://schemas.microsoft.com/office/drawing/2014/main" val="2579625653"/>
                    </a:ext>
                  </a:extLst>
                </a:gridCol>
                <a:gridCol w="5316733">
                  <a:extLst>
                    <a:ext uri="{9D8B030D-6E8A-4147-A177-3AD203B41FA5}">
                      <a16:colId xmlns:a16="http://schemas.microsoft.com/office/drawing/2014/main" val="678494937"/>
                    </a:ext>
                  </a:extLst>
                </a:gridCol>
                <a:gridCol w="647969">
                  <a:extLst>
                    <a:ext uri="{9D8B030D-6E8A-4147-A177-3AD203B41FA5}">
                      <a16:colId xmlns:a16="http://schemas.microsoft.com/office/drawing/2014/main" val="2200681192"/>
                    </a:ext>
                  </a:extLst>
                </a:gridCol>
              </a:tblGrid>
              <a:tr h="4211797">
                <a:tc>
                  <a:txBody>
                    <a:bodyPr/>
                    <a:lstStyle/>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Offrir une qualité de travail et des conditions permettant au personnel de s’engager pour la santé et le bien-être des patients et d’exprimer au mieux ses compétences</a:t>
                      </a:r>
                      <a:endParaRPr lang="fr-FR" sz="16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Gouvernance et Management des performances </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Organisation du SMQ et amélioration continue</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Gestion des ressources humaines</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Gestion des ressources matérielles</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Maîtrise de l'environnement des soins</a:t>
                      </a:r>
                      <a:endParaRPr lang="fr-FR" sz="16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Nombre de comité de direction tenues</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Taux d'atteinte des objectifs de croissance</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Taux d'atteinte des cibles des indicateurs</a:t>
                      </a:r>
                    </a:p>
                    <a:p>
                      <a:pPr algn="ctr" fontAlgn="ctr"/>
                      <a:r>
                        <a:rPr lang="fr-FR" sz="1600" u="none" strike="noStrike" dirty="0">
                          <a:solidFill>
                            <a:srgbClr val="752864"/>
                          </a:solidFill>
                          <a:effectLst/>
                          <a:latin typeface="Poppins" panose="00000500000000000000" pitchFamily="2" charset="0"/>
                          <a:cs typeface="Poppins" panose="00000500000000000000" pitchFamily="2" charset="0"/>
                        </a:rPr>
                        <a:t>Nombre de non-conformités répétées</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Taux de réalisation du plan de formation</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Efficacité des actions de formation</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Rupture d'activité pour cause d'indisponibilité de matériel</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Nombre de pannes/dégradations de matériel par catégorie</a:t>
                      </a:r>
                      <a:br>
                        <a:rPr lang="fr-FR" sz="1600" u="none" strike="noStrike" dirty="0">
                          <a:solidFill>
                            <a:srgbClr val="752864"/>
                          </a:solidFill>
                          <a:effectLst/>
                          <a:latin typeface="Poppins" panose="00000500000000000000" pitchFamily="2" charset="0"/>
                          <a:cs typeface="Poppins" panose="00000500000000000000" pitchFamily="2" charset="0"/>
                        </a:rPr>
                      </a:br>
                      <a:r>
                        <a:rPr lang="fr-FR" sz="1600" u="none" strike="noStrike" dirty="0">
                          <a:solidFill>
                            <a:srgbClr val="752864"/>
                          </a:solidFill>
                          <a:effectLst/>
                          <a:latin typeface="Poppins" panose="00000500000000000000" pitchFamily="2" charset="0"/>
                          <a:cs typeface="Poppins" panose="00000500000000000000" pitchFamily="2" charset="0"/>
                        </a:rPr>
                        <a:t>Nombre d'incidents sur la gestion des déchets</a:t>
                      </a:r>
                      <a:endParaRPr lang="fr-FR" sz="16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endParaRPr lang="fr-FR" sz="16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953316727"/>
                  </a:ext>
                </a:extLst>
              </a:tr>
            </a:tbl>
          </a:graphicData>
        </a:graphic>
      </p:graphicFrame>
      <p:sp>
        <p:nvSpPr>
          <p:cNvPr id="4" name="Espace réservé du numéro de diapositive 3">
            <a:extLst>
              <a:ext uri="{FF2B5EF4-FFF2-40B4-BE49-F238E27FC236}">
                <a16:creationId xmlns:a16="http://schemas.microsoft.com/office/drawing/2014/main" id="{F4711C78-2FF6-9776-F428-BFAE9070DD63}"/>
              </a:ext>
            </a:extLst>
          </p:cNvPr>
          <p:cNvSpPr>
            <a:spLocks noGrp="1"/>
          </p:cNvSpPr>
          <p:nvPr>
            <p:ph type="sldNum" sz="quarter" idx="12"/>
          </p:nvPr>
        </p:nvSpPr>
        <p:spPr/>
        <p:txBody>
          <a:bodyPr/>
          <a:lstStyle/>
          <a:p>
            <a:pPr rtl="0"/>
            <a:fld id="{5A4A7955-6230-48B4-BD8B-A7C460F75945}" type="slidenum">
              <a:rPr lang="fr-FR" noProof="0" smtClean="0"/>
              <a:t>14</a:t>
            </a:fld>
            <a:endParaRPr lang="fr-FR" noProof="0"/>
          </a:p>
        </p:txBody>
      </p:sp>
      <p:sp>
        <p:nvSpPr>
          <p:cNvPr id="5" name="Rectangle à coins arrondis 75">
            <a:extLst>
              <a:ext uri="{FF2B5EF4-FFF2-40B4-BE49-F238E27FC236}">
                <a16:creationId xmlns:a16="http://schemas.microsoft.com/office/drawing/2014/main" id="{04E25B3A-4663-FC94-B5CF-B669E8CE62DE}"/>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A18B697C-843F-CA33-9E63-B254D0A2EA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8" name="Rectangle à coins arrondis 96">
            <a:extLst>
              <a:ext uri="{FF2B5EF4-FFF2-40B4-BE49-F238E27FC236}">
                <a16:creationId xmlns:a16="http://schemas.microsoft.com/office/drawing/2014/main" id="{8F73452A-63F9-E561-155A-F7327AA09797}"/>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EEEAC57E-30C4-B777-74A7-A50EDCEE8FFC}"/>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ZoneTexte 9">
            <a:extLst>
              <a:ext uri="{FF2B5EF4-FFF2-40B4-BE49-F238E27FC236}">
                <a16:creationId xmlns:a16="http://schemas.microsoft.com/office/drawing/2014/main" id="{4E418441-EE43-E1D6-12B2-1CD3D6A70B3F}"/>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30598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125415"/>
            <a:ext cx="10515600" cy="424596"/>
          </a:xfrm>
        </p:spPr>
        <p:txBody>
          <a:bodyPr>
            <a:noAutofit/>
          </a:bodyPr>
          <a:lstStyle/>
          <a:p>
            <a:br>
              <a:rPr lang="fr-FR" sz="3200" dirty="0">
                <a:latin typeface="Poppins" panose="00000500000000000000" pitchFamily="2" charset="0"/>
                <a:cs typeface="Poppins" panose="00000500000000000000" pitchFamily="2" charset="0"/>
              </a:rPr>
            </a:br>
            <a:r>
              <a:rPr lang="fr-FR" sz="1400" i="1" dirty="0">
                <a:latin typeface="Poppins" panose="00000500000000000000" pitchFamily="2" charset="0"/>
                <a:cs typeface="Poppins" panose="00000500000000000000" pitchFamily="2" charset="0"/>
              </a:rPr>
              <a:t>LE DEGRÉ DE RÉALISATION DES OBJECTIFS QUALITÉ</a:t>
            </a:r>
            <a:endParaRPr lang="fr-FR" sz="3200" i="1" dirty="0">
              <a:latin typeface="Poppins" panose="00000500000000000000" pitchFamily="2" charset="0"/>
              <a:cs typeface="Poppins" panose="00000500000000000000" pitchFamily="2" charset="0"/>
            </a:endParaRPr>
          </a:p>
        </p:txBody>
      </p:sp>
      <p:graphicFrame>
        <p:nvGraphicFramePr>
          <p:cNvPr id="5" name="Tableau 4">
            <a:extLst>
              <a:ext uri="{FF2B5EF4-FFF2-40B4-BE49-F238E27FC236}">
                <a16:creationId xmlns:a16="http://schemas.microsoft.com/office/drawing/2014/main" id="{348E3957-AB5C-4A95-AA7E-FB9AA55EC1B4}"/>
              </a:ext>
            </a:extLst>
          </p:cNvPr>
          <p:cNvGraphicFramePr>
            <a:graphicFrameLocks noGrp="1"/>
          </p:cNvGraphicFramePr>
          <p:nvPr>
            <p:extLst>
              <p:ext uri="{D42A27DB-BD31-4B8C-83A1-F6EECF244321}">
                <p14:modId xmlns:p14="http://schemas.microsoft.com/office/powerpoint/2010/main" val="2186455114"/>
              </p:ext>
            </p:extLst>
          </p:nvPr>
        </p:nvGraphicFramePr>
        <p:xfrm>
          <a:off x="196948" y="1661371"/>
          <a:ext cx="11816861" cy="4195050"/>
        </p:xfrm>
        <a:graphic>
          <a:graphicData uri="http://schemas.openxmlformats.org/drawingml/2006/table">
            <a:tbl>
              <a:tblPr>
                <a:tableStyleId>{616DA210-FB5B-4158-B5E0-FEB733F419BA}</a:tableStyleId>
              </a:tblPr>
              <a:tblGrid>
                <a:gridCol w="1868757">
                  <a:extLst>
                    <a:ext uri="{9D8B030D-6E8A-4147-A177-3AD203B41FA5}">
                      <a16:colId xmlns:a16="http://schemas.microsoft.com/office/drawing/2014/main" val="3022082112"/>
                    </a:ext>
                  </a:extLst>
                </a:gridCol>
                <a:gridCol w="3711629">
                  <a:extLst>
                    <a:ext uri="{9D8B030D-6E8A-4147-A177-3AD203B41FA5}">
                      <a16:colId xmlns:a16="http://schemas.microsoft.com/office/drawing/2014/main" val="1865172934"/>
                    </a:ext>
                  </a:extLst>
                </a:gridCol>
                <a:gridCol w="5463487">
                  <a:extLst>
                    <a:ext uri="{9D8B030D-6E8A-4147-A177-3AD203B41FA5}">
                      <a16:colId xmlns:a16="http://schemas.microsoft.com/office/drawing/2014/main" val="2423376980"/>
                    </a:ext>
                  </a:extLst>
                </a:gridCol>
                <a:gridCol w="772988">
                  <a:extLst>
                    <a:ext uri="{9D8B030D-6E8A-4147-A177-3AD203B41FA5}">
                      <a16:colId xmlns:a16="http://schemas.microsoft.com/office/drawing/2014/main" val="518034695"/>
                    </a:ext>
                  </a:extLst>
                </a:gridCol>
              </a:tblGrid>
              <a:tr h="4195050">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Permettre le développent des compétences et l’évolution du personnel en favorisant la formation permanente</a:t>
                      </a: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Gouvernance et Management des performances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Organisation du SMQ et amélioration continue</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du Système d'Informations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des ressources humaines</a:t>
                      </a:r>
                      <a:br>
                        <a:rPr lang="fr-FR" sz="1400" u="none" strike="noStrike" dirty="0">
                          <a:solidFill>
                            <a:srgbClr val="752864"/>
                          </a:solidFill>
                          <a:effectLst/>
                          <a:latin typeface="Poppins" panose="00000500000000000000" pitchFamily="2" charset="0"/>
                          <a:cs typeface="Poppins" panose="00000500000000000000" pitchFamily="2" charset="0"/>
                        </a:rPr>
                      </a:b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Nombre de réunions de comité de direction tenues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Taux d'atteinte des objectifs de croissance</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Taux de réalisation des actions suite aux audits dans les délais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Nombre de non-conformités répétées</a:t>
                      </a:r>
                    </a:p>
                    <a:p>
                      <a:pPr algn="ctr" fontAlgn="ctr"/>
                      <a:r>
                        <a:rPr lang="fr-FR" sz="1400" u="none" strike="noStrike">
                          <a:solidFill>
                            <a:srgbClr val="752864"/>
                          </a:solidFill>
                          <a:effectLst/>
                          <a:latin typeface="Poppins" panose="00000500000000000000" pitchFamily="2" charset="0"/>
                          <a:cs typeface="Poppins" panose="00000500000000000000" pitchFamily="2" charset="0"/>
                        </a:rPr>
                        <a:t>Taux </a:t>
                      </a:r>
                      <a:r>
                        <a:rPr lang="fr-FR" sz="1400" u="none" strike="noStrike" dirty="0">
                          <a:solidFill>
                            <a:srgbClr val="752864"/>
                          </a:solidFill>
                          <a:effectLst/>
                          <a:latin typeface="Poppins" panose="00000500000000000000" pitchFamily="2" charset="0"/>
                          <a:cs typeface="Poppins" panose="00000500000000000000" pitchFamily="2" charset="0"/>
                        </a:rPr>
                        <a:t>de réalisation du plan de formation</a:t>
                      </a:r>
                    </a:p>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Taux de satisfaction des utilisateurs du SI</a:t>
                      </a:r>
                      <a:br>
                        <a:rPr lang="fr-FR" sz="1400" u="none" strike="noStrike" dirty="0">
                          <a:solidFill>
                            <a:srgbClr val="752864"/>
                          </a:solidFill>
                          <a:effectLst/>
                          <a:latin typeface="Poppins" panose="00000500000000000000" pitchFamily="2" charset="0"/>
                          <a:cs typeface="Poppins" panose="00000500000000000000" pitchFamily="2" charset="0"/>
                        </a:rPr>
                      </a:br>
                      <a:br>
                        <a:rPr lang="fr-FR" sz="1400" u="none" strike="noStrike" dirty="0">
                          <a:solidFill>
                            <a:srgbClr val="752864"/>
                          </a:solidFill>
                          <a:effectLst/>
                          <a:latin typeface="Poppins" panose="00000500000000000000" pitchFamily="2" charset="0"/>
                          <a:cs typeface="Poppins" panose="00000500000000000000" pitchFamily="2" charset="0"/>
                        </a:rPr>
                      </a:b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3934085362"/>
                  </a:ext>
                </a:extLst>
              </a:tr>
            </a:tbl>
          </a:graphicData>
        </a:graphic>
      </p:graphicFrame>
      <p:sp>
        <p:nvSpPr>
          <p:cNvPr id="3" name="Espace réservé du numéro de diapositive 2">
            <a:extLst>
              <a:ext uri="{FF2B5EF4-FFF2-40B4-BE49-F238E27FC236}">
                <a16:creationId xmlns:a16="http://schemas.microsoft.com/office/drawing/2014/main" id="{01D95D63-9C6A-770E-ACC3-0961EDAF396E}"/>
              </a:ext>
            </a:extLst>
          </p:cNvPr>
          <p:cNvSpPr>
            <a:spLocks noGrp="1"/>
          </p:cNvSpPr>
          <p:nvPr>
            <p:ph type="sldNum" sz="quarter" idx="12"/>
          </p:nvPr>
        </p:nvSpPr>
        <p:spPr/>
        <p:txBody>
          <a:bodyPr/>
          <a:lstStyle/>
          <a:p>
            <a:pPr rtl="0"/>
            <a:fld id="{5A4A7955-6230-48B4-BD8B-A7C460F75945}" type="slidenum">
              <a:rPr lang="fr-FR" noProof="0" smtClean="0"/>
              <a:t>15</a:t>
            </a:fld>
            <a:endParaRPr lang="fr-FR" noProof="0"/>
          </a:p>
        </p:txBody>
      </p:sp>
      <p:sp>
        <p:nvSpPr>
          <p:cNvPr id="4" name="Rectangle à coins arrondis 75">
            <a:extLst>
              <a:ext uri="{FF2B5EF4-FFF2-40B4-BE49-F238E27FC236}">
                <a16:creationId xmlns:a16="http://schemas.microsoft.com/office/drawing/2014/main" id="{18CC6217-B41B-01C3-0A81-9FD97BF31445}"/>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CA8A505F-81A1-F344-6D58-D2532032B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8" name="Rectangle à coins arrondis 99">
            <a:extLst>
              <a:ext uri="{FF2B5EF4-FFF2-40B4-BE49-F238E27FC236}">
                <a16:creationId xmlns:a16="http://schemas.microsoft.com/office/drawing/2014/main" id="{FF24E987-0360-728C-80C8-66112DEA91F3}"/>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6">
            <a:extLst>
              <a:ext uri="{FF2B5EF4-FFF2-40B4-BE49-F238E27FC236}">
                <a16:creationId xmlns:a16="http://schemas.microsoft.com/office/drawing/2014/main" id="{978B35D9-7365-0709-FEF5-5C710D57E181}"/>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ZoneTexte 9">
            <a:extLst>
              <a:ext uri="{FF2B5EF4-FFF2-40B4-BE49-F238E27FC236}">
                <a16:creationId xmlns:a16="http://schemas.microsoft.com/office/drawing/2014/main" id="{E95944EE-A4A1-9060-919A-EFFB8ADDCD32}"/>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93006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125415"/>
            <a:ext cx="10515600" cy="424596"/>
          </a:xfrm>
        </p:spPr>
        <p:txBody>
          <a:bodyPr>
            <a:noAutofit/>
          </a:bodyPr>
          <a:lstStyle/>
          <a:p>
            <a:br>
              <a:rPr lang="fr-FR" sz="3200" dirty="0">
                <a:latin typeface="Poppins" panose="00000500000000000000" pitchFamily="2" charset="0"/>
                <a:cs typeface="Poppins" panose="00000500000000000000" pitchFamily="2" charset="0"/>
              </a:rPr>
            </a:br>
            <a:r>
              <a:rPr lang="fr-FR" sz="1400" i="1" dirty="0">
                <a:latin typeface="Poppins" panose="00000500000000000000" pitchFamily="2" charset="0"/>
                <a:cs typeface="Poppins" panose="00000500000000000000" pitchFamily="2" charset="0"/>
              </a:rPr>
              <a:t>LE DEGRÉ DE RÉALISATION DES OBJECTIFS QUALITÉ</a:t>
            </a:r>
            <a:endParaRPr lang="fr-FR" sz="3200" i="1" dirty="0">
              <a:latin typeface="Poppins" panose="00000500000000000000" pitchFamily="2" charset="0"/>
              <a:cs typeface="Poppins" panose="00000500000000000000" pitchFamily="2" charset="0"/>
            </a:endParaRPr>
          </a:p>
        </p:txBody>
      </p:sp>
      <p:graphicFrame>
        <p:nvGraphicFramePr>
          <p:cNvPr id="5" name="Tableau 4">
            <a:extLst>
              <a:ext uri="{FF2B5EF4-FFF2-40B4-BE49-F238E27FC236}">
                <a16:creationId xmlns:a16="http://schemas.microsoft.com/office/drawing/2014/main" id="{348E3957-AB5C-4A95-AA7E-FB9AA55EC1B4}"/>
              </a:ext>
            </a:extLst>
          </p:cNvPr>
          <p:cNvGraphicFramePr>
            <a:graphicFrameLocks noGrp="1"/>
          </p:cNvGraphicFramePr>
          <p:nvPr/>
        </p:nvGraphicFramePr>
        <p:xfrm>
          <a:off x="196948" y="1661371"/>
          <a:ext cx="11816861" cy="4481619"/>
        </p:xfrm>
        <a:graphic>
          <a:graphicData uri="http://schemas.openxmlformats.org/drawingml/2006/table">
            <a:tbl>
              <a:tblPr>
                <a:tableStyleId>{616DA210-FB5B-4158-B5E0-FEB733F419BA}</a:tableStyleId>
              </a:tblPr>
              <a:tblGrid>
                <a:gridCol w="1868757">
                  <a:extLst>
                    <a:ext uri="{9D8B030D-6E8A-4147-A177-3AD203B41FA5}">
                      <a16:colId xmlns:a16="http://schemas.microsoft.com/office/drawing/2014/main" val="3022082112"/>
                    </a:ext>
                  </a:extLst>
                </a:gridCol>
                <a:gridCol w="3711629">
                  <a:extLst>
                    <a:ext uri="{9D8B030D-6E8A-4147-A177-3AD203B41FA5}">
                      <a16:colId xmlns:a16="http://schemas.microsoft.com/office/drawing/2014/main" val="1865172934"/>
                    </a:ext>
                  </a:extLst>
                </a:gridCol>
                <a:gridCol w="5463487">
                  <a:extLst>
                    <a:ext uri="{9D8B030D-6E8A-4147-A177-3AD203B41FA5}">
                      <a16:colId xmlns:a16="http://schemas.microsoft.com/office/drawing/2014/main" val="2423376980"/>
                    </a:ext>
                  </a:extLst>
                </a:gridCol>
                <a:gridCol w="772988">
                  <a:extLst>
                    <a:ext uri="{9D8B030D-6E8A-4147-A177-3AD203B41FA5}">
                      <a16:colId xmlns:a16="http://schemas.microsoft.com/office/drawing/2014/main" val="518034695"/>
                    </a:ext>
                  </a:extLst>
                </a:gridCol>
              </a:tblGrid>
              <a:tr h="4195050">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Etablir et entretenir la relation de confiance avec l’ensemble de nos parties intéressées</a:t>
                      </a: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Gouvernance et Management des performances</a:t>
                      </a:r>
                    </a:p>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Marketing et communication</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Organisation du SMQ et amélioration continue</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Accueil et orientation</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Encaissement, facturation, recouvrement, règlement des notes d'honoraires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des stocks, approvisionnement et achats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du Système d'Informations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des ressources matérielles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Gestion financière et administrative</a:t>
                      </a:r>
                    </a:p>
                    <a:p>
                      <a:pPr algn="ctr" fontAlgn="ctr"/>
                      <a:r>
                        <a:rPr lang="fr-FR" sz="1400" b="0" i="0" u="none" strike="noStrike" dirty="0">
                          <a:solidFill>
                            <a:srgbClr val="752864"/>
                          </a:solidFill>
                          <a:effectLst/>
                          <a:latin typeface="Poppins" panose="00000500000000000000" pitchFamily="2" charset="0"/>
                          <a:cs typeface="Poppins" panose="00000500000000000000" pitchFamily="2" charset="0"/>
                        </a:rPr>
                        <a:t>Maîtrise de l’environnement des soins</a:t>
                      </a:r>
                    </a:p>
                  </a:txBody>
                  <a:tcPr marL="1059" marR="1059" marT="1059" marB="0" anchor="ctr"/>
                </a:tc>
                <a:tc>
                  <a:txBody>
                    <a:bodyPr/>
                    <a:lstStyle/>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Nombre de réunions de comité de direction tenues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Taux d'atteinte des objectifs de croissance</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Acquisition de nouveaux patients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Nombre de non-conformités répétées</a:t>
                      </a:r>
                    </a:p>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Satisfaction des nouveaux patients sur l’</a:t>
                      </a:r>
                      <a:r>
                        <a:rPr lang="fr-FR" sz="1400" u="none" strike="noStrike" dirty="0" err="1">
                          <a:solidFill>
                            <a:srgbClr val="752864"/>
                          </a:solidFill>
                          <a:effectLst/>
                          <a:latin typeface="Poppins" panose="00000500000000000000" pitchFamily="2" charset="0"/>
                          <a:cs typeface="Poppins" panose="00000500000000000000" pitchFamily="2" charset="0"/>
                        </a:rPr>
                        <a:t>accuei</a:t>
                      </a:r>
                      <a:endParaRPr lang="fr-FR" sz="1400" u="none" strike="noStrike" dirty="0">
                        <a:solidFill>
                          <a:srgbClr val="752864"/>
                        </a:solidFill>
                        <a:effectLst/>
                        <a:latin typeface="Poppins" panose="00000500000000000000" pitchFamily="2" charset="0"/>
                        <a:cs typeface="Poppins" panose="00000500000000000000" pitchFamily="2" charset="0"/>
                      </a:endParaRPr>
                    </a:p>
                    <a:p>
                      <a:pPr algn="ctr" fontAlgn="ctr"/>
                      <a:r>
                        <a:rPr lang="fr-FR" sz="1400" u="none" strike="noStrike" dirty="0">
                          <a:solidFill>
                            <a:srgbClr val="752864"/>
                          </a:solidFill>
                          <a:effectLst/>
                          <a:latin typeface="Poppins" panose="00000500000000000000" pitchFamily="2" charset="0"/>
                          <a:cs typeface="Poppins" panose="00000500000000000000" pitchFamily="2" charset="0"/>
                        </a:rPr>
                        <a:t>Délai moyen de paiement des garants </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Nombre de réclamations ou rejets des garants sur la facturation</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Délai moyen entre la sortie du patient et la réception de la facture à la DAF</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Délai moyen ente la réception de la facture à la DAF et le dépôt au niveau de l'organisme de remboursement</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Nombre de défaillances à l'utilisation (produits non conformes)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Rupture d'activité pour cause d'indisponibilité de matériel</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Respect des délais de production des rapports comptables </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Nombre de défaillances à l'utilisation (produits non conformes)</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Taux de satisfaction des utilisateurs du SI</a:t>
                      </a:r>
                      <a:br>
                        <a:rPr lang="fr-FR" sz="1400" u="none" strike="noStrike" dirty="0">
                          <a:solidFill>
                            <a:srgbClr val="752864"/>
                          </a:solidFill>
                          <a:effectLst/>
                          <a:latin typeface="Poppins" panose="00000500000000000000" pitchFamily="2" charset="0"/>
                          <a:cs typeface="Poppins" panose="00000500000000000000" pitchFamily="2" charset="0"/>
                        </a:rPr>
                      </a:br>
                      <a:r>
                        <a:rPr lang="fr-FR" sz="1400" u="none" strike="noStrike" dirty="0">
                          <a:solidFill>
                            <a:srgbClr val="752864"/>
                          </a:solidFill>
                          <a:effectLst/>
                          <a:latin typeface="Poppins" panose="00000500000000000000" pitchFamily="2" charset="0"/>
                          <a:cs typeface="Poppins" panose="00000500000000000000" pitchFamily="2" charset="0"/>
                        </a:rPr>
                        <a:t>Nombre de pannes/dégradations de matériel</a:t>
                      </a:r>
                      <a:br>
                        <a:rPr lang="fr-FR" sz="1400" u="none" strike="noStrike" dirty="0">
                          <a:solidFill>
                            <a:srgbClr val="752864"/>
                          </a:solidFill>
                          <a:effectLst/>
                          <a:latin typeface="Poppins" panose="00000500000000000000" pitchFamily="2" charset="0"/>
                          <a:cs typeface="Poppins" panose="00000500000000000000" pitchFamily="2" charset="0"/>
                        </a:rPr>
                      </a:b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tc>
                  <a:txBody>
                    <a:bodyPr/>
                    <a:lstStyle/>
                    <a:p>
                      <a:pPr algn="ctr" fontAlgn="ctr"/>
                      <a:endParaRPr lang="fr-FR" sz="1400" b="0" i="0" u="none" strike="noStrike" dirty="0">
                        <a:solidFill>
                          <a:srgbClr val="752864"/>
                        </a:solidFill>
                        <a:effectLst/>
                        <a:latin typeface="Poppins" panose="00000500000000000000" pitchFamily="2" charset="0"/>
                        <a:cs typeface="Poppins" panose="00000500000000000000" pitchFamily="2" charset="0"/>
                      </a:endParaRPr>
                    </a:p>
                  </a:txBody>
                  <a:tcPr marL="1059" marR="1059" marT="1059" marB="0" anchor="ctr"/>
                </a:tc>
                <a:extLst>
                  <a:ext uri="{0D108BD9-81ED-4DB2-BD59-A6C34878D82A}">
                    <a16:rowId xmlns:a16="http://schemas.microsoft.com/office/drawing/2014/main" val="3934085362"/>
                  </a:ext>
                </a:extLst>
              </a:tr>
            </a:tbl>
          </a:graphicData>
        </a:graphic>
      </p:graphicFrame>
      <p:sp>
        <p:nvSpPr>
          <p:cNvPr id="3" name="Espace réservé du numéro de diapositive 2">
            <a:extLst>
              <a:ext uri="{FF2B5EF4-FFF2-40B4-BE49-F238E27FC236}">
                <a16:creationId xmlns:a16="http://schemas.microsoft.com/office/drawing/2014/main" id="{01D95D63-9C6A-770E-ACC3-0961EDAF396E}"/>
              </a:ext>
            </a:extLst>
          </p:cNvPr>
          <p:cNvSpPr>
            <a:spLocks noGrp="1"/>
          </p:cNvSpPr>
          <p:nvPr>
            <p:ph type="sldNum" sz="quarter" idx="12"/>
          </p:nvPr>
        </p:nvSpPr>
        <p:spPr/>
        <p:txBody>
          <a:bodyPr/>
          <a:lstStyle/>
          <a:p>
            <a:pPr rtl="0"/>
            <a:fld id="{5A4A7955-6230-48B4-BD8B-A7C460F75945}" type="slidenum">
              <a:rPr lang="fr-FR" noProof="0" smtClean="0"/>
              <a:t>16</a:t>
            </a:fld>
            <a:endParaRPr lang="fr-FR" noProof="0"/>
          </a:p>
        </p:txBody>
      </p:sp>
      <p:sp>
        <p:nvSpPr>
          <p:cNvPr id="4" name="Rectangle à coins arrondis 75">
            <a:extLst>
              <a:ext uri="{FF2B5EF4-FFF2-40B4-BE49-F238E27FC236}">
                <a16:creationId xmlns:a16="http://schemas.microsoft.com/office/drawing/2014/main" id="{18CC6217-B41B-01C3-0A81-9FD97BF31445}"/>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CA8A505F-81A1-F344-6D58-D2532032B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8" name="Rectangle à coins arrondis 99">
            <a:extLst>
              <a:ext uri="{FF2B5EF4-FFF2-40B4-BE49-F238E27FC236}">
                <a16:creationId xmlns:a16="http://schemas.microsoft.com/office/drawing/2014/main" id="{FF24E987-0360-728C-80C8-66112DEA91F3}"/>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6">
            <a:extLst>
              <a:ext uri="{FF2B5EF4-FFF2-40B4-BE49-F238E27FC236}">
                <a16:creationId xmlns:a16="http://schemas.microsoft.com/office/drawing/2014/main" id="{978B35D9-7365-0709-FEF5-5C710D57E181}"/>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ZoneTexte 9">
            <a:extLst>
              <a:ext uri="{FF2B5EF4-FFF2-40B4-BE49-F238E27FC236}">
                <a16:creationId xmlns:a16="http://schemas.microsoft.com/office/drawing/2014/main" id="{E104E981-0624-25E1-76DE-B94B2FA7337D}"/>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199505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366682"/>
            <a:ext cx="10515600" cy="452731"/>
          </a:xfrm>
        </p:spPr>
        <p:txBody>
          <a:bodyPr>
            <a:noAutofit/>
          </a:bodyPr>
          <a:lstStyle/>
          <a:p>
            <a:br>
              <a:rPr lang="fr-FR" sz="4800" dirty="0">
                <a:latin typeface="Poppins" panose="00000500000000000000" pitchFamily="2" charset="0"/>
                <a:cs typeface="Poppins" panose="00000500000000000000" pitchFamily="2" charset="0"/>
              </a:rPr>
            </a:br>
            <a:r>
              <a:rPr lang="fr-FR" sz="2400" i="1" dirty="0">
                <a:latin typeface="Poppins" panose="00000500000000000000" pitchFamily="2" charset="0"/>
                <a:cs typeface="Poppins" panose="00000500000000000000" pitchFamily="2" charset="0"/>
              </a:rPr>
              <a:t>La performance des processus et la conformité des produits et services</a:t>
            </a:r>
            <a:endParaRPr lang="fr-FR" sz="4800" i="1" dirty="0">
              <a:latin typeface="Poppins" panose="00000500000000000000" pitchFamily="2" charset="0"/>
              <a:cs typeface="Poppins" panose="00000500000000000000" pitchFamily="2" charset="0"/>
            </a:endParaRPr>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487148" y="2535331"/>
            <a:ext cx="11029616" cy="2848711"/>
          </a:xfrm>
        </p:spPr>
        <p:txBody>
          <a:bodyPr>
            <a:normAutofit/>
          </a:bodyPr>
          <a:lstStyle/>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PM01 </a:t>
            </a:r>
            <a:r>
              <a:rPr lang="fr-FR" sz="2000" dirty="0">
                <a:latin typeface="Poppins" panose="00000500000000000000" pitchFamily="2" charset="0"/>
                <a:cs typeface="Poppins" panose="00000500000000000000" pitchFamily="2" charset="0"/>
              </a:rPr>
              <a:t>: .. non-conformité, .. réclamation client associée, .. écarts d’audit</a:t>
            </a: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PM02 </a:t>
            </a:r>
            <a:r>
              <a:rPr lang="fr-FR" sz="2000" dirty="0">
                <a:latin typeface="Poppins" panose="00000500000000000000" pitchFamily="2" charset="0"/>
                <a:cs typeface="Poppins" panose="00000500000000000000" pitchFamily="2" charset="0"/>
              </a:rPr>
              <a:t>: .. non-conformité, .. réclamation client associée, .. écarts d’audit</a:t>
            </a: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PM03 </a:t>
            </a:r>
            <a:r>
              <a:rPr lang="fr-FR" sz="2000" dirty="0">
                <a:latin typeface="Poppins" panose="00000500000000000000" pitchFamily="2" charset="0"/>
                <a:cs typeface="Poppins" panose="00000500000000000000" pitchFamily="2" charset="0"/>
              </a:rPr>
              <a:t>: .. non-conformité, .. réclamation client associée, .. écarts d’audit</a:t>
            </a: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PO01 </a:t>
            </a:r>
            <a:r>
              <a:rPr lang="fr-FR" sz="2000" dirty="0">
                <a:latin typeface="Poppins" panose="00000500000000000000" pitchFamily="2" charset="0"/>
                <a:cs typeface="Poppins" panose="00000500000000000000" pitchFamily="2" charset="0"/>
              </a:rPr>
              <a:t>: .. non-conformité, .. réclamation client associée, .. écarts d’audit</a:t>
            </a: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PO02 </a:t>
            </a:r>
            <a:r>
              <a:rPr lang="fr-FR" sz="2000" dirty="0">
                <a:latin typeface="Poppins" panose="00000500000000000000" pitchFamily="2" charset="0"/>
                <a:cs typeface="Poppins" panose="00000500000000000000" pitchFamily="2" charset="0"/>
              </a:rPr>
              <a:t>: .. non-conformité, .. réclamation client associée, .. écarts d’audit</a:t>
            </a:r>
          </a:p>
          <a:p>
            <a:pPr>
              <a:buClr>
                <a:srgbClr val="EBBDA9"/>
              </a:buClr>
              <a:buFont typeface="Wingdings" panose="05000000000000000000" pitchFamily="2" charset="2"/>
              <a:buChar char="§"/>
            </a:pPr>
            <a:r>
              <a:rPr lang="fr-FR" sz="2000" dirty="0" err="1">
                <a:latin typeface="Poppins" panose="00000500000000000000" pitchFamily="2" charset="0"/>
                <a:cs typeface="Poppins" panose="00000500000000000000" pitchFamily="2" charset="0"/>
              </a:rPr>
              <a:t>etc</a:t>
            </a:r>
            <a:endParaRPr lang="fr-FR" sz="2000" dirty="0">
              <a:latin typeface="Poppins" panose="00000500000000000000" pitchFamily="2" charset="0"/>
              <a:cs typeface="Poppins" panose="00000500000000000000" pitchFamily="2" charset="0"/>
            </a:endParaRPr>
          </a:p>
        </p:txBody>
      </p:sp>
      <p:sp>
        <p:nvSpPr>
          <p:cNvPr id="4" name="Espace réservé du numéro de diapositive 3">
            <a:extLst>
              <a:ext uri="{FF2B5EF4-FFF2-40B4-BE49-F238E27FC236}">
                <a16:creationId xmlns:a16="http://schemas.microsoft.com/office/drawing/2014/main" id="{4069DA4C-3F05-504A-2B87-109D48DD8DEB}"/>
              </a:ext>
            </a:extLst>
          </p:cNvPr>
          <p:cNvSpPr>
            <a:spLocks noGrp="1"/>
          </p:cNvSpPr>
          <p:nvPr>
            <p:ph type="sldNum" sz="quarter" idx="12"/>
          </p:nvPr>
        </p:nvSpPr>
        <p:spPr/>
        <p:txBody>
          <a:bodyPr/>
          <a:lstStyle/>
          <a:p>
            <a:pPr rtl="0"/>
            <a:fld id="{5A4A7955-6230-48B4-BD8B-A7C460F75945}" type="slidenum">
              <a:rPr lang="fr-FR" noProof="0" smtClean="0"/>
              <a:t>17</a:t>
            </a:fld>
            <a:endParaRPr lang="fr-FR" noProof="0"/>
          </a:p>
        </p:txBody>
      </p:sp>
      <p:sp>
        <p:nvSpPr>
          <p:cNvPr id="5" name="Rectangle à coins arrondis 75">
            <a:extLst>
              <a:ext uri="{FF2B5EF4-FFF2-40B4-BE49-F238E27FC236}">
                <a16:creationId xmlns:a16="http://schemas.microsoft.com/office/drawing/2014/main" id="{4DC30F73-C17F-DF22-5D6D-B9EEB2A085B4}"/>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BA450CE7-C868-531F-216C-B4BF17C50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8" name="Rectangle à coins arrondis 96">
            <a:extLst>
              <a:ext uri="{FF2B5EF4-FFF2-40B4-BE49-F238E27FC236}">
                <a16:creationId xmlns:a16="http://schemas.microsoft.com/office/drawing/2014/main" id="{749CE088-4965-0870-DDDA-A9669827BBF0}"/>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123B4512-6DC9-FBE7-8211-CB0C3CD94AF7}"/>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ZoneTexte 9">
            <a:extLst>
              <a:ext uri="{FF2B5EF4-FFF2-40B4-BE49-F238E27FC236}">
                <a16:creationId xmlns:a16="http://schemas.microsoft.com/office/drawing/2014/main" id="{46FC5C4C-D78E-2C46-7AB8-37AF46FE5ED3}"/>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364669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350498"/>
            <a:ext cx="10515600" cy="340190"/>
          </a:xfrm>
        </p:spPr>
        <p:txBody>
          <a:bodyPr>
            <a:normAutofit fontScale="90000"/>
          </a:bodyPr>
          <a:lstStyle/>
          <a:p>
            <a:br>
              <a:rPr lang="fr-FR" dirty="0">
                <a:latin typeface="Poppins" panose="00000500000000000000" pitchFamily="2" charset="0"/>
                <a:cs typeface="Poppins" panose="00000500000000000000" pitchFamily="2" charset="0"/>
              </a:rPr>
            </a:br>
            <a:r>
              <a:rPr lang="fr-FR" sz="2000" i="1" dirty="0">
                <a:latin typeface="Poppins" panose="00000500000000000000" pitchFamily="2" charset="0"/>
                <a:cs typeface="Poppins" panose="00000500000000000000" pitchFamily="2" charset="0"/>
              </a:rPr>
              <a:t>La performance des processus et la conformité des produits et services</a:t>
            </a:r>
            <a:endParaRPr lang="fr-FR" i="1" dirty="0">
              <a:latin typeface="Poppins" panose="00000500000000000000" pitchFamily="2" charset="0"/>
              <a:cs typeface="Poppins" panose="00000500000000000000" pitchFamily="2" charset="0"/>
            </a:endParaRPr>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581192" y="2208628"/>
            <a:ext cx="11029616" cy="3168898"/>
          </a:xfrm>
        </p:spPr>
        <p:txBody>
          <a:bodyPr>
            <a:normAutofit/>
          </a:bodyPr>
          <a:lstStyle/>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Décisions d’amélioration </a:t>
            </a:r>
            <a:r>
              <a:rPr lang="fr-FR" sz="2000" dirty="0">
                <a:latin typeface="Poppins" panose="00000500000000000000" pitchFamily="2" charset="0"/>
                <a:cs typeface="Poppins" panose="00000500000000000000" pitchFamily="2" charset="0"/>
              </a:rPr>
              <a:t>:</a:t>
            </a:r>
          </a:p>
        </p:txBody>
      </p:sp>
      <p:sp>
        <p:nvSpPr>
          <p:cNvPr id="4" name="Espace réservé du numéro de diapositive 3">
            <a:extLst>
              <a:ext uri="{FF2B5EF4-FFF2-40B4-BE49-F238E27FC236}">
                <a16:creationId xmlns:a16="http://schemas.microsoft.com/office/drawing/2014/main" id="{96A002C5-114D-4C6D-A12E-F6C641384D72}"/>
              </a:ext>
            </a:extLst>
          </p:cNvPr>
          <p:cNvSpPr>
            <a:spLocks noGrp="1"/>
          </p:cNvSpPr>
          <p:nvPr>
            <p:ph type="sldNum" sz="quarter" idx="12"/>
          </p:nvPr>
        </p:nvSpPr>
        <p:spPr/>
        <p:txBody>
          <a:bodyPr/>
          <a:lstStyle/>
          <a:p>
            <a:pPr rtl="0"/>
            <a:fld id="{5A4A7955-6230-48B4-BD8B-A7C460F75945}" type="slidenum">
              <a:rPr lang="fr-FR" noProof="0" smtClean="0"/>
              <a:t>18</a:t>
            </a:fld>
            <a:endParaRPr lang="fr-FR" noProof="0"/>
          </a:p>
        </p:txBody>
      </p:sp>
      <p:sp>
        <p:nvSpPr>
          <p:cNvPr id="5" name="Rectangle à coins arrondis 75">
            <a:extLst>
              <a:ext uri="{FF2B5EF4-FFF2-40B4-BE49-F238E27FC236}">
                <a16:creationId xmlns:a16="http://schemas.microsoft.com/office/drawing/2014/main" id="{517F85F8-FD8B-22F7-4E92-3CC7F85346B2}"/>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C39B22CA-9E9E-CBB2-FDEA-7CB1CF04AB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8" name="Rectangle à coins arrondis 96">
            <a:extLst>
              <a:ext uri="{FF2B5EF4-FFF2-40B4-BE49-F238E27FC236}">
                <a16:creationId xmlns:a16="http://schemas.microsoft.com/office/drawing/2014/main" id="{99C0DF37-7690-9EDB-FCC7-5E0C28AC92F3}"/>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D4F78A12-535A-0414-A06A-3939A2B41D50}"/>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ZoneTexte 9">
            <a:extLst>
              <a:ext uri="{FF2B5EF4-FFF2-40B4-BE49-F238E27FC236}">
                <a16:creationId xmlns:a16="http://schemas.microsoft.com/office/drawing/2014/main" id="{164602C3-4F4C-87C7-942C-30271B968C28}"/>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401090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547446"/>
            <a:ext cx="10515600" cy="143242"/>
          </a:xfrm>
        </p:spPr>
        <p:txBody>
          <a:bodyPr>
            <a:normAutofit fontScale="90000"/>
          </a:bodyPr>
          <a:lstStyle/>
          <a:p>
            <a:br>
              <a:rPr lang="fr-FR" dirty="0">
                <a:latin typeface="Poppins" panose="00000500000000000000" pitchFamily="2" charset="0"/>
                <a:cs typeface="Poppins" panose="00000500000000000000" pitchFamily="2" charset="0"/>
              </a:rPr>
            </a:br>
            <a:r>
              <a:rPr lang="fr-FR" sz="2000" i="1" dirty="0">
                <a:latin typeface="Poppins" panose="00000500000000000000" pitchFamily="2" charset="0"/>
                <a:cs typeface="Poppins" panose="00000500000000000000" pitchFamily="2" charset="0"/>
              </a:rPr>
              <a:t>LES NON-CONFORMITÉS ET LES ACTIONS CORRECTIVES</a:t>
            </a:r>
            <a:endParaRPr lang="fr-FR" i="1" dirty="0">
              <a:latin typeface="Poppins" panose="00000500000000000000" pitchFamily="2" charset="0"/>
              <a:cs typeface="Poppins" panose="00000500000000000000" pitchFamily="2" charset="0"/>
            </a:endParaRPr>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581192" y="2336003"/>
            <a:ext cx="11029616" cy="4117806"/>
          </a:xfrm>
        </p:spPr>
        <p:txBody>
          <a:bodyPr>
            <a:normAutofit/>
          </a:bodyPr>
          <a:lstStyle/>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 .. non conformités et actions correctives ouvertes -&gt; donner le détail</a:t>
            </a:r>
          </a:p>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Taux de non conformités et actions correctives soldées : ..</a:t>
            </a:r>
          </a:p>
          <a:p>
            <a:pPr>
              <a:buClr>
                <a:srgbClr val="EBBDA9"/>
              </a:buClr>
              <a:buFont typeface="Wingdings" panose="05000000000000000000" pitchFamily="2" charset="2"/>
              <a:buChar char="§"/>
            </a:pPr>
            <a:r>
              <a:rPr lang="fr-FR" sz="1800" b="1" dirty="0">
                <a:latin typeface="Poppins" panose="00000500000000000000" pitchFamily="2" charset="0"/>
                <a:cs typeface="Poppins" panose="00000500000000000000" pitchFamily="2" charset="0"/>
              </a:rPr>
              <a:t>Sources </a:t>
            </a:r>
            <a:r>
              <a:rPr lang="fr-FR" sz="1800" dirty="0">
                <a:latin typeface="Poppins" panose="00000500000000000000" pitchFamily="2" charset="0"/>
                <a:cs typeface="Poppins" panose="00000500000000000000" pitchFamily="2" charset="0"/>
              </a:rPr>
              <a:t>: </a:t>
            </a:r>
          </a:p>
          <a:p>
            <a:pPr lvl="1"/>
            <a:r>
              <a:rPr lang="fr-FR" sz="1600" dirty="0">
                <a:latin typeface="Poppins" panose="00000500000000000000" pitchFamily="2" charset="0"/>
                <a:cs typeface="Poppins" panose="00000500000000000000" pitchFamily="2" charset="0"/>
              </a:rPr>
              <a:t>Fiches d’incident</a:t>
            </a:r>
          </a:p>
          <a:p>
            <a:pPr lvl="1"/>
            <a:r>
              <a:rPr lang="fr-FR" sz="1600" dirty="0">
                <a:latin typeface="Poppins" panose="00000500000000000000" pitchFamily="2" charset="0"/>
                <a:cs typeface="Poppins" panose="00000500000000000000" pitchFamily="2" charset="0"/>
              </a:rPr>
              <a:t>Fiche de réclamation client</a:t>
            </a:r>
          </a:p>
          <a:p>
            <a:pPr lvl="1"/>
            <a:r>
              <a:rPr lang="fr-FR" sz="1600" dirty="0">
                <a:latin typeface="Poppins" panose="00000500000000000000" pitchFamily="2" charset="0"/>
                <a:cs typeface="Poppins" panose="00000500000000000000" pitchFamily="2" charset="0"/>
              </a:rPr>
              <a:t>Audits internes</a:t>
            </a:r>
          </a:p>
          <a:p>
            <a:endParaRPr lang="fr-FR" sz="1800" dirty="0">
              <a:latin typeface="Poppins" panose="00000500000000000000" pitchFamily="2" charset="0"/>
              <a:cs typeface="Poppins" panose="00000500000000000000" pitchFamily="2" charset="0"/>
            </a:endParaRPr>
          </a:p>
        </p:txBody>
      </p:sp>
      <p:sp>
        <p:nvSpPr>
          <p:cNvPr id="4" name="Espace réservé du numéro de diapositive 3">
            <a:extLst>
              <a:ext uri="{FF2B5EF4-FFF2-40B4-BE49-F238E27FC236}">
                <a16:creationId xmlns:a16="http://schemas.microsoft.com/office/drawing/2014/main" id="{6D7E74CA-29BF-FF67-4DBD-F87DCD33B2E6}"/>
              </a:ext>
            </a:extLst>
          </p:cNvPr>
          <p:cNvSpPr>
            <a:spLocks noGrp="1"/>
          </p:cNvSpPr>
          <p:nvPr>
            <p:ph type="sldNum" sz="quarter" idx="12"/>
          </p:nvPr>
        </p:nvSpPr>
        <p:spPr/>
        <p:txBody>
          <a:bodyPr/>
          <a:lstStyle/>
          <a:p>
            <a:pPr rtl="0"/>
            <a:fld id="{5A4A7955-6230-48B4-BD8B-A7C460F75945}" type="slidenum">
              <a:rPr lang="fr-FR" noProof="0" smtClean="0"/>
              <a:t>19</a:t>
            </a:fld>
            <a:endParaRPr lang="fr-FR" noProof="0"/>
          </a:p>
        </p:txBody>
      </p:sp>
      <p:sp>
        <p:nvSpPr>
          <p:cNvPr id="5" name="Rectangle à coins arrondis 75">
            <a:extLst>
              <a:ext uri="{FF2B5EF4-FFF2-40B4-BE49-F238E27FC236}">
                <a16:creationId xmlns:a16="http://schemas.microsoft.com/office/drawing/2014/main" id="{BE11902E-2C8A-02E9-50D5-3720B9A68397}"/>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6A21CC11-A9C2-C9E3-8E1C-F9188F18B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Rectangle à coins arrondis 99">
            <a:extLst>
              <a:ext uri="{FF2B5EF4-FFF2-40B4-BE49-F238E27FC236}">
                <a16:creationId xmlns:a16="http://schemas.microsoft.com/office/drawing/2014/main" id="{A62E3C03-521B-5BD3-472A-4BFB540709D8}"/>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6">
            <a:extLst>
              <a:ext uri="{FF2B5EF4-FFF2-40B4-BE49-F238E27FC236}">
                <a16:creationId xmlns:a16="http://schemas.microsoft.com/office/drawing/2014/main" id="{0D270852-F57F-4824-648A-1C1D41CE0EC7}"/>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ZoneTexte 9">
            <a:extLst>
              <a:ext uri="{FF2B5EF4-FFF2-40B4-BE49-F238E27FC236}">
                <a16:creationId xmlns:a16="http://schemas.microsoft.com/office/drawing/2014/main" id="{F6B65C93-EC30-AF5A-65DF-BC70D528818E}"/>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293320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hidden="1">
            <a:extLst>
              <a:ext uri="{FF2B5EF4-FFF2-40B4-BE49-F238E27FC236}">
                <a16:creationId xmlns:a16="http://schemas.microsoft.com/office/drawing/2014/main" id="{00E293BF-549B-485D-9D6B-4891FBAD4F6B}"/>
              </a:ext>
            </a:extLst>
          </p:cNvPr>
          <p:cNvSpPr>
            <a:spLocks noGrp="1"/>
          </p:cNvSpPr>
          <p:nvPr>
            <p:ph type="title"/>
          </p:nvPr>
        </p:nvSpPr>
        <p:spPr/>
        <p:txBody>
          <a:bodyPr rtlCol="0"/>
          <a:lstStyle/>
          <a:p>
            <a:pPr rtl="0"/>
            <a:r>
              <a:rPr lang="fr" dirty="0"/>
              <a:t>Diapositive de tableau de bord 5</a:t>
            </a:r>
          </a:p>
        </p:txBody>
      </p:sp>
      <p:sp>
        <p:nvSpPr>
          <p:cNvPr id="2" name="Espace réservé du contenu 1">
            <a:extLst>
              <a:ext uri="{FF2B5EF4-FFF2-40B4-BE49-F238E27FC236}">
                <a16:creationId xmlns:a16="http://schemas.microsoft.com/office/drawing/2014/main" id="{BE088DB9-A399-A59A-1614-A498318E2F93}"/>
              </a:ext>
            </a:extLst>
          </p:cNvPr>
          <p:cNvSpPr>
            <a:spLocks noGrp="1"/>
          </p:cNvSpPr>
          <p:nvPr>
            <p:ph idx="1"/>
          </p:nvPr>
        </p:nvSpPr>
        <p:spPr>
          <a:xfrm>
            <a:off x="570914" y="2539817"/>
            <a:ext cx="10515600" cy="2383876"/>
          </a:xfrm>
        </p:spPr>
        <p:txBody>
          <a:bodyPr>
            <a:normAutofit/>
          </a:bodyPr>
          <a:lstStyle/>
          <a:p>
            <a:pPr>
              <a:buClr>
                <a:srgbClr val="EBBDA9"/>
              </a:buClr>
              <a:buFont typeface="Wingdings" panose="05000000000000000000" pitchFamily="2" charset="2"/>
              <a:buChar char="§"/>
            </a:pPr>
            <a:r>
              <a:rPr lang="fr-FR" sz="2000" dirty="0">
                <a:solidFill>
                  <a:srgbClr val="752864"/>
                </a:solidFill>
                <a:latin typeface="Poppins" panose="00000500000000000000" pitchFamily="2" charset="0"/>
                <a:cs typeface="Poppins" panose="00000500000000000000" pitchFamily="2" charset="0"/>
              </a:rPr>
              <a:t>Khady </a:t>
            </a:r>
            <a:r>
              <a:rPr lang="fr-FR" sz="2000" dirty="0" err="1">
                <a:solidFill>
                  <a:srgbClr val="752864"/>
                </a:solidFill>
                <a:latin typeface="Poppins" panose="00000500000000000000" pitchFamily="2" charset="0"/>
                <a:cs typeface="Poppins" panose="00000500000000000000" pitchFamily="2" charset="0"/>
              </a:rPr>
              <a:t>Nakoulima</a:t>
            </a:r>
            <a:r>
              <a:rPr lang="fr-FR" sz="2000" dirty="0">
                <a:solidFill>
                  <a:srgbClr val="752864"/>
                </a:solidFill>
                <a:latin typeface="Poppins" panose="00000500000000000000" pitchFamily="2" charset="0"/>
                <a:cs typeface="Poppins" panose="00000500000000000000" pitchFamily="2" charset="0"/>
              </a:rPr>
              <a:t>, Directrice Générale</a:t>
            </a:r>
          </a:p>
          <a:p>
            <a:pPr>
              <a:buClr>
                <a:srgbClr val="EBBDA9"/>
              </a:buClr>
              <a:buFont typeface="Wingdings" panose="05000000000000000000" pitchFamily="2" charset="2"/>
              <a:buChar char="§"/>
            </a:pPr>
            <a:r>
              <a:rPr lang="fr-FR" sz="2000" dirty="0">
                <a:solidFill>
                  <a:srgbClr val="752864"/>
                </a:solidFill>
                <a:latin typeface="Poppins" panose="00000500000000000000" pitchFamily="2" charset="0"/>
                <a:cs typeface="Poppins" panose="00000500000000000000" pitchFamily="2" charset="0"/>
              </a:rPr>
              <a:t>Lauriane Le </a:t>
            </a:r>
            <a:r>
              <a:rPr lang="fr-FR" sz="2000" dirty="0" err="1">
                <a:solidFill>
                  <a:srgbClr val="752864"/>
                </a:solidFill>
                <a:latin typeface="Poppins" panose="00000500000000000000" pitchFamily="2" charset="0"/>
                <a:cs typeface="Poppins" panose="00000500000000000000" pitchFamily="2" charset="0"/>
              </a:rPr>
              <a:t>Flour</a:t>
            </a:r>
            <a:r>
              <a:rPr lang="fr-FR" sz="2000" dirty="0">
                <a:solidFill>
                  <a:srgbClr val="752864"/>
                </a:solidFill>
                <a:latin typeface="Poppins" panose="00000500000000000000" pitchFamily="2" charset="0"/>
                <a:cs typeface="Poppins" panose="00000500000000000000" pitchFamily="2" charset="0"/>
              </a:rPr>
              <a:t>, Directrice des Opérations</a:t>
            </a:r>
          </a:p>
          <a:p>
            <a:pPr>
              <a:buClr>
                <a:srgbClr val="EBBDA9"/>
              </a:buClr>
              <a:buFont typeface="Wingdings" panose="05000000000000000000" pitchFamily="2" charset="2"/>
              <a:buChar char="§"/>
            </a:pPr>
            <a:r>
              <a:rPr lang="fr-FR" sz="2000" dirty="0">
                <a:solidFill>
                  <a:srgbClr val="752864"/>
                </a:solidFill>
                <a:latin typeface="Poppins" panose="00000500000000000000" pitchFamily="2" charset="0"/>
                <a:cs typeface="Poppins" panose="00000500000000000000" pitchFamily="2" charset="0"/>
              </a:rPr>
              <a:t>Ndeye </a:t>
            </a:r>
            <a:r>
              <a:rPr lang="fr-FR" sz="2000" dirty="0" err="1">
                <a:solidFill>
                  <a:srgbClr val="752864"/>
                </a:solidFill>
                <a:latin typeface="Poppins" panose="00000500000000000000" pitchFamily="2" charset="0"/>
                <a:cs typeface="Poppins" panose="00000500000000000000" pitchFamily="2" charset="0"/>
              </a:rPr>
              <a:t>Sokhna</a:t>
            </a:r>
            <a:r>
              <a:rPr lang="fr-FR" sz="2000" dirty="0">
                <a:solidFill>
                  <a:srgbClr val="752864"/>
                </a:solidFill>
                <a:latin typeface="Poppins" panose="00000500000000000000" pitchFamily="2" charset="0"/>
                <a:cs typeface="Poppins" panose="00000500000000000000" pitchFamily="2" charset="0"/>
              </a:rPr>
              <a:t> Ndoye, Responsable Opérationnel et Qualité</a:t>
            </a:r>
          </a:p>
        </p:txBody>
      </p:sp>
      <p:sp>
        <p:nvSpPr>
          <p:cNvPr id="7" name="Espace réservé du numéro de diapositive 6">
            <a:extLst>
              <a:ext uri="{FF2B5EF4-FFF2-40B4-BE49-F238E27FC236}">
                <a16:creationId xmlns:a16="http://schemas.microsoft.com/office/drawing/2014/main" id="{92E016D9-6841-4D57-8327-CBB7287DCF7F}"/>
              </a:ext>
            </a:extLst>
          </p:cNvPr>
          <p:cNvSpPr>
            <a:spLocks noGrp="1"/>
          </p:cNvSpPr>
          <p:nvPr>
            <p:ph type="sldNum" sz="quarter" idx="12"/>
          </p:nvPr>
        </p:nvSpPr>
        <p:spPr/>
        <p:txBody>
          <a:bodyPr/>
          <a:lstStyle/>
          <a:p>
            <a:pPr rtl="0"/>
            <a:fld id="{5A4A7955-6230-48B4-BD8B-A7C460F75945}" type="slidenum">
              <a:rPr lang="fr-FR" noProof="1" smtClean="0"/>
              <a:t>2</a:t>
            </a:fld>
            <a:endParaRPr lang="fr-FR" noProof="1"/>
          </a:p>
        </p:txBody>
      </p:sp>
      <p:sp>
        <p:nvSpPr>
          <p:cNvPr id="54" name="Rectangle à coins arrondis 75">
            <a:extLst>
              <a:ext uri="{FF2B5EF4-FFF2-40B4-BE49-F238E27FC236}">
                <a16:creationId xmlns:a16="http://schemas.microsoft.com/office/drawing/2014/main" id="{8E056C9B-117C-46A2-9865-3A1EAB43F539}"/>
              </a:ext>
              <a:ext uri="{C183D7F6-B498-43B3-948B-1728B52AA6E4}">
                <adec:decorative xmlns:adec="http://schemas.microsoft.com/office/drawing/2017/decorative" val="1"/>
              </a:ext>
            </a:extLst>
          </p:cNvPr>
          <p:cNvSpPr/>
          <p:nvPr/>
        </p:nvSpPr>
        <p:spPr>
          <a:xfrm>
            <a:off x="87775" y="1067657"/>
            <a:ext cx="11859064"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PARTICIPANTS</a:t>
            </a:r>
            <a:endParaRPr lang="fr-FR" sz="2800" noProof="1">
              <a:latin typeface="Poppins" panose="00000500000000000000" pitchFamily="2" charset="0"/>
              <a:cs typeface="Poppins" panose="00000500000000000000" pitchFamily="2" charset="0"/>
            </a:endParaRPr>
          </a:p>
        </p:txBody>
      </p:sp>
      <p:sp>
        <p:nvSpPr>
          <p:cNvPr id="64" name="Rectangle à coins arrondis 96">
            <a:extLst>
              <a:ext uri="{FF2B5EF4-FFF2-40B4-BE49-F238E27FC236}">
                <a16:creationId xmlns:a16="http://schemas.microsoft.com/office/drawing/2014/main" id="{13348114-B047-4ABE-9615-02F9C9126763}"/>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7" name="Rectangle à coins arrondis 99">
            <a:extLst>
              <a:ext uri="{FF2B5EF4-FFF2-40B4-BE49-F238E27FC236}">
                <a16:creationId xmlns:a16="http://schemas.microsoft.com/office/drawing/2014/main" id="{BD98120E-015A-4EEF-BA76-3254E591AC0B}"/>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68" name="Zone de texte 167">
            <a:extLst>
              <a:ext uri="{FF2B5EF4-FFF2-40B4-BE49-F238E27FC236}">
                <a16:creationId xmlns:a16="http://schemas.microsoft.com/office/drawing/2014/main" id="{0BCBFDC7-90E6-43D3-9814-3E550C42DC1E}"/>
              </a:ext>
            </a:extLst>
          </p:cNvPr>
          <p:cNvSpPr txBox="1"/>
          <p:nvPr/>
        </p:nvSpPr>
        <p:spPr>
          <a:xfrm>
            <a:off x="838200" y="5263977"/>
            <a:ext cx="10515600" cy="246221"/>
          </a:xfrm>
          <a:prstGeom prst="rect">
            <a:avLst/>
          </a:prstGeom>
          <a:noFill/>
        </p:spPr>
        <p:txBody>
          <a:bodyPr wrap="square" lIns="0" tIns="0" rIns="0" bIns="0" rtlCol="0">
            <a:spAutoFit/>
          </a:bodyPr>
          <a:lstStyle/>
          <a:p>
            <a:pPr algn="ctr" rtl="0"/>
            <a:endParaRPr lang="fr-FR" sz="1600" noProof="1"/>
          </a:p>
        </p:txBody>
      </p:sp>
      <p:pic>
        <p:nvPicPr>
          <p:cNvPr id="8" name="Image 7">
            <a:extLst>
              <a:ext uri="{FF2B5EF4-FFF2-40B4-BE49-F238E27FC236}">
                <a16:creationId xmlns:a16="http://schemas.microsoft.com/office/drawing/2014/main" id="{E223D9EA-EBF2-BAFF-4143-FAD597474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4" name="ZoneTexte 3">
            <a:extLst>
              <a:ext uri="{FF2B5EF4-FFF2-40B4-BE49-F238E27FC236}">
                <a16:creationId xmlns:a16="http://schemas.microsoft.com/office/drawing/2014/main" id="{23791AA5-5C8D-702A-3164-C3A7C7553146}"/>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3176136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131989"/>
            <a:ext cx="10515600" cy="480866"/>
          </a:xfrm>
        </p:spPr>
        <p:txBody>
          <a:bodyPr>
            <a:normAutofit fontScale="90000"/>
          </a:bodyPr>
          <a:lstStyle/>
          <a:p>
            <a:br>
              <a:rPr lang="fr-FR" dirty="0">
                <a:latin typeface="Poppins" panose="00000500000000000000" pitchFamily="2" charset="0"/>
                <a:cs typeface="Poppins" panose="00000500000000000000" pitchFamily="2" charset="0"/>
              </a:rPr>
            </a:br>
            <a:r>
              <a:rPr lang="fr-FR" sz="2000" i="1" dirty="0">
                <a:latin typeface="Poppins" panose="00000500000000000000" pitchFamily="2" charset="0"/>
                <a:cs typeface="Poppins" panose="00000500000000000000" pitchFamily="2" charset="0"/>
              </a:rPr>
              <a:t>RÉSULTAT DE LA SURVEILLANCE ET DE LA MESURE</a:t>
            </a:r>
            <a:endParaRPr lang="fr-FR" i="1" dirty="0">
              <a:latin typeface="Poppins" panose="00000500000000000000" pitchFamily="2" charset="0"/>
              <a:cs typeface="Poppins" panose="00000500000000000000" pitchFamily="2" charset="0"/>
            </a:endParaRPr>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p:txBody>
          <a:bodyPr>
            <a:normAutofit/>
          </a:bodyPr>
          <a:lstStyle/>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La surveillance et la mesure concernent :</a:t>
            </a:r>
          </a:p>
          <a:p>
            <a:pPr marL="0" indent="0">
              <a:buClr>
                <a:srgbClr val="EBBDA9"/>
              </a:buClr>
              <a:buNone/>
            </a:pPr>
            <a:endParaRPr lang="fr-FR" sz="2000" dirty="0">
              <a:latin typeface="Poppins" panose="00000500000000000000" pitchFamily="2" charset="0"/>
              <a:cs typeface="Poppins" panose="00000500000000000000" pitchFamily="2" charset="0"/>
            </a:endParaRPr>
          </a:p>
          <a:p>
            <a:pPr lvl="1">
              <a:buClr>
                <a:srgbClr val="EBBDA9"/>
              </a:buClr>
            </a:pPr>
            <a:r>
              <a:rPr lang="fr-FR" sz="1800" dirty="0">
                <a:latin typeface="Poppins" panose="00000500000000000000" pitchFamily="2" charset="0"/>
                <a:cs typeface="Poppins" panose="00000500000000000000" pitchFamily="2" charset="0"/>
              </a:rPr>
              <a:t>La conformité du service au exigences : tout écart est signalé à travers les fiches d’incident ;</a:t>
            </a:r>
          </a:p>
          <a:p>
            <a:pPr lvl="1">
              <a:buClr>
                <a:srgbClr val="EBBDA9"/>
              </a:buClr>
            </a:pPr>
            <a:r>
              <a:rPr lang="fr-FR" sz="1800" dirty="0">
                <a:latin typeface="Poppins" panose="00000500000000000000" pitchFamily="2" charset="0"/>
                <a:cs typeface="Poppins" panose="00000500000000000000" pitchFamily="2" charset="0"/>
              </a:rPr>
              <a:t>Les audits internes ;</a:t>
            </a:r>
          </a:p>
          <a:p>
            <a:pPr lvl="1">
              <a:buClr>
                <a:srgbClr val="EBBDA9"/>
              </a:buClr>
            </a:pPr>
            <a:r>
              <a:rPr lang="fr-FR" sz="1800" dirty="0">
                <a:latin typeface="Poppins" panose="00000500000000000000" pitchFamily="2" charset="0"/>
                <a:cs typeface="Poppins" panose="00000500000000000000" pitchFamily="2" charset="0"/>
              </a:rPr>
              <a:t>La mesure satisfaction client et les retours d’informations ;</a:t>
            </a:r>
          </a:p>
          <a:p>
            <a:pPr lvl="1">
              <a:buClr>
                <a:srgbClr val="EBBDA9"/>
              </a:buClr>
            </a:pPr>
            <a:r>
              <a:rPr lang="fr-FR" sz="1800" dirty="0">
                <a:latin typeface="Poppins" panose="00000500000000000000" pitchFamily="2" charset="0"/>
                <a:cs typeface="Poppins" panose="00000500000000000000" pitchFamily="2" charset="0"/>
              </a:rPr>
              <a:t>Les indicateurs associés aux processus ;</a:t>
            </a:r>
          </a:p>
          <a:p>
            <a:pPr lvl="1">
              <a:buClr>
                <a:srgbClr val="EBBDA9"/>
              </a:buClr>
            </a:pPr>
            <a:r>
              <a:rPr lang="fr-FR" sz="1800" dirty="0">
                <a:latin typeface="Poppins" panose="00000500000000000000" pitchFamily="2" charset="0"/>
                <a:cs typeface="Poppins" panose="00000500000000000000" pitchFamily="2" charset="0"/>
              </a:rPr>
              <a:t>L’efficacité des actions d’amélioration face aux risques ;</a:t>
            </a:r>
          </a:p>
          <a:p>
            <a:pPr lvl="1">
              <a:buClr>
                <a:srgbClr val="EBBDA9"/>
              </a:buClr>
            </a:pPr>
            <a:r>
              <a:rPr lang="fr-FR" sz="1800" dirty="0">
                <a:latin typeface="Poppins" panose="00000500000000000000" pitchFamily="2" charset="0"/>
                <a:cs typeface="Poppins" panose="00000500000000000000" pitchFamily="2" charset="0"/>
              </a:rPr>
              <a:t>La présente revue de direction.</a:t>
            </a:r>
          </a:p>
          <a:p>
            <a:pPr marL="457200" lvl="1" indent="0">
              <a:buClr>
                <a:srgbClr val="EBBDA9"/>
              </a:buClr>
              <a:buNone/>
            </a:pPr>
            <a:endParaRPr lang="fr-FR" sz="18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Ces actions de surveillance et de mesure ont permis la définition et la mise en œuvre d’actions d’amélioration répertoriées dans un plan d’action global et suivi périodiquement lors des réunions et des comités qualité.</a:t>
            </a:r>
          </a:p>
        </p:txBody>
      </p:sp>
      <p:sp>
        <p:nvSpPr>
          <p:cNvPr id="4" name="Espace réservé du numéro de diapositive 3">
            <a:extLst>
              <a:ext uri="{FF2B5EF4-FFF2-40B4-BE49-F238E27FC236}">
                <a16:creationId xmlns:a16="http://schemas.microsoft.com/office/drawing/2014/main" id="{FCBA61E8-05A9-FF1F-0D10-E1E0A625BF39}"/>
              </a:ext>
            </a:extLst>
          </p:cNvPr>
          <p:cNvSpPr>
            <a:spLocks noGrp="1"/>
          </p:cNvSpPr>
          <p:nvPr>
            <p:ph type="sldNum" sz="quarter" idx="12"/>
          </p:nvPr>
        </p:nvSpPr>
        <p:spPr/>
        <p:txBody>
          <a:bodyPr/>
          <a:lstStyle/>
          <a:p>
            <a:pPr rtl="0"/>
            <a:fld id="{5A4A7955-6230-48B4-BD8B-A7C460F75945}" type="slidenum">
              <a:rPr lang="fr-FR" noProof="0" smtClean="0"/>
              <a:t>20</a:t>
            </a:fld>
            <a:endParaRPr lang="fr-FR" noProof="0"/>
          </a:p>
        </p:txBody>
      </p:sp>
      <p:sp>
        <p:nvSpPr>
          <p:cNvPr id="5" name="Rectangle à coins arrondis 75">
            <a:extLst>
              <a:ext uri="{FF2B5EF4-FFF2-40B4-BE49-F238E27FC236}">
                <a16:creationId xmlns:a16="http://schemas.microsoft.com/office/drawing/2014/main" id="{37C87519-EE70-1AB6-5B0B-6266B68C4D78}"/>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FD3D37B7-7D17-01B4-1F35-724354117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Rectangle à coins arrondis 96">
            <a:extLst>
              <a:ext uri="{FF2B5EF4-FFF2-40B4-BE49-F238E27FC236}">
                <a16:creationId xmlns:a16="http://schemas.microsoft.com/office/drawing/2014/main" id="{5BAF7D47-8565-9F1E-5E74-97BFF85814D7}"/>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8A3B53C6-5AC1-46D7-29AC-D348A924D6D6}"/>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ZoneTexte 9">
            <a:extLst>
              <a:ext uri="{FF2B5EF4-FFF2-40B4-BE49-F238E27FC236}">
                <a16:creationId xmlns:a16="http://schemas.microsoft.com/office/drawing/2014/main" id="{13843B1A-22CC-4A63-3290-509FF847217F}"/>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3037684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448972"/>
            <a:ext cx="10515600" cy="241716"/>
          </a:xfrm>
        </p:spPr>
        <p:txBody>
          <a:bodyPr>
            <a:normAutofit fontScale="90000"/>
          </a:bodyPr>
          <a:lstStyle/>
          <a:p>
            <a:br>
              <a:rPr lang="fr-FR" dirty="0">
                <a:latin typeface="Poppins" panose="00000500000000000000" pitchFamily="2" charset="0"/>
                <a:cs typeface="Poppins" panose="00000500000000000000" pitchFamily="2" charset="0"/>
              </a:rPr>
            </a:br>
            <a:r>
              <a:rPr lang="fr-FR" sz="2000" i="1" dirty="0">
                <a:latin typeface="Poppins" panose="00000500000000000000" pitchFamily="2" charset="0"/>
                <a:cs typeface="Poppins" panose="00000500000000000000" pitchFamily="2" charset="0"/>
              </a:rPr>
              <a:t>LES RÉSULTATS D’AUDIT</a:t>
            </a:r>
            <a:endParaRPr lang="fr-FR" i="1" dirty="0">
              <a:latin typeface="Poppins" panose="00000500000000000000" pitchFamily="2" charset="0"/>
              <a:cs typeface="Poppins" panose="00000500000000000000" pitchFamily="2" charset="0"/>
            </a:endParaRPr>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581192" y="2336002"/>
            <a:ext cx="11029616" cy="4210571"/>
          </a:xfrm>
        </p:spPr>
        <p:txBody>
          <a:bodyPr>
            <a:normAutofit/>
          </a:bodyPr>
          <a:lstStyle/>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 audits internes réalisés</a:t>
            </a:r>
          </a:p>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 écarts ont été identifiés</a:t>
            </a:r>
          </a:p>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 écarts ne sont pas encore soldés</a:t>
            </a:r>
          </a:p>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Toutes les actions ont été intégrées au plan d’actions global</a:t>
            </a:r>
          </a:p>
          <a:p>
            <a:pPr>
              <a:buClr>
                <a:srgbClr val="EBBDA9"/>
              </a:buClr>
              <a:buFont typeface="Wingdings" panose="05000000000000000000" pitchFamily="2" charset="2"/>
              <a:buChar char="§"/>
            </a:pPr>
            <a:endParaRPr lang="fr-FR" sz="20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Décisions d’amélioration </a:t>
            </a:r>
            <a:r>
              <a:rPr lang="fr-FR" sz="2000" dirty="0">
                <a:latin typeface="Poppins" panose="00000500000000000000" pitchFamily="2" charset="0"/>
                <a:cs typeface="Poppins" panose="00000500000000000000" pitchFamily="2" charset="0"/>
              </a:rPr>
              <a:t>:</a:t>
            </a:r>
          </a:p>
        </p:txBody>
      </p:sp>
      <p:sp>
        <p:nvSpPr>
          <p:cNvPr id="4" name="Espace réservé du numéro de diapositive 3">
            <a:extLst>
              <a:ext uri="{FF2B5EF4-FFF2-40B4-BE49-F238E27FC236}">
                <a16:creationId xmlns:a16="http://schemas.microsoft.com/office/drawing/2014/main" id="{2EF7A204-3347-725B-8375-A1173D8D0940}"/>
              </a:ext>
            </a:extLst>
          </p:cNvPr>
          <p:cNvSpPr>
            <a:spLocks noGrp="1"/>
          </p:cNvSpPr>
          <p:nvPr>
            <p:ph type="sldNum" sz="quarter" idx="12"/>
          </p:nvPr>
        </p:nvSpPr>
        <p:spPr/>
        <p:txBody>
          <a:bodyPr/>
          <a:lstStyle/>
          <a:p>
            <a:pPr rtl="0"/>
            <a:fld id="{5A4A7955-6230-48B4-BD8B-A7C460F75945}" type="slidenum">
              <a:rPr lang="fr-FR" noProof="0" smtClean="0"/>
              <a:t>21</a:t>
            </a:fld>
            <a:endParaRPr lang="fr-FR" noProof="0"/>
          </a:p>
        </p:txBody>
      </p:sp>
      <p:sp>
        <p:nvSpPr>
          <p:cNvPr id="5" name="Rectangle à coins arrondis 75">
            <a:extLst>
              <a:ext uri="{FF2B5EF4-FFF2-40B4-BE49-F238E27FC236}">
                <a16:creationId xmlns:a16="http://schemas.microsoft.com/office/drawing/2014/main" id="{6BD91E3D-D50F-1260-C996-8D18512DBD83}"/>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AA5280E1-C9D7-EA1C-1B39-F9409C544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Rectangle à coins arrondis 96">
            <a:extLst>
              <a:ext uri="{FF2B5EF4-FFF2-40B4-BE49-F238E27FC236}">
                <a16:creationId xmlns:a16="http://schemas.microsoft.com/office/drawing/2014/main" id="{9230628F-05B5-5F8D-84B2-E62715495409}"/>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7E5F2502-2AAE-6294-DB71-6672E862CE86}"/>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ZoneTexte 9">
            <a:extLst>
              <a:ext uri="{FF2B5EF4-FFF2-40B4-BE49-F238E27FC236}">
                <a16:creationId xmlns:a16="http://schemas.microsoft.com/office/drawing/2014/main" id="{A3D1BFF4-F25E-BC35-C776-CF1F533AA209}"/>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1407968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627518"/>
            <a:ext cx="10515600" cy="45719"/>
          </a:xfrm>
        </p:spPr>
        <p:txBody>
          <a:bodyPr>
            <a:normAutofit fontScale="90000"/>
          </a:bodyPr>
          <a:lstStyle/>
          <a:p>
            <a:br>
              <a:rPr lang="fr-FR" dirty="0">
                <a:latin typeface="Poppins" panose="00000500000000000000" pitchFamily="2" charset="0"/>
                <a:cs typeface="Poppins" panose="00000500000000000000" pitchFamily="2" charset="0"/>
              </a:rPr>
            </a:br>
            <a:r>
              <a:rPr lang="fr-FR" sz="2000" i="1" dirty="0">
                <a:latin typeface="Poppins" panose="00000500000000000000" pitchFamily="2" charset="0"/>
                <a:cs typeface="Poppins" panose="00000500000000000000" pitchFamily="2" charset="0"/>
              </a:rPr>
              <a:t>LES PERFORMANCES DES PRESTATAIRES EXTERNES</a:t>
            </a:r>
            <a:endParaRPr lang="fr-FR" i="1" dirty="0">
              <a:latin typeface="Poppins" panose="00000500000000000000" pitchFamily="2" charset="0"/>
              <a:cs typeface="Poppins" panose="00000500000000000000" pitchFamily="2" charset="0"/>
            </a:endParaRPr>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581192" y="2336002"/>
            <a:ext cx="11029616" cy="4078049"/>
          </a:xfrm>
        </p:spPr>
        <p:txBody>
          <a:bodyPr>
            <a:normAutofit/>
          </a:bodyPr>
          <a:lstStyle/>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Cf Base de donnée des prestataires externes </a:t>
            </a:r>
          </a:p>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Cf Base de donnée des fournisseurs </a:t>
            </a:r>
          </a:p>
          <a:p>
            <a:endParaRPr lang="fr-FR" sz="1800" dirty="0">
              <a:latin typeface="Poppins" panose="00000500000000000000" pitchFamily="2" charset="0"/>
              <a:cs typeface="Poppins" panose="00000500000000000000" pitchFamily="2" charset="0"/>
            </a:endParaRPr>
          </a:p>
          <a:p>
            <a:pPr algn="just">
              <a:buClr>
                <a:srgbClr val="EBBDA9"/>
              </a:buClr>
              <a:buFont typeface="Wingdings" panose="05000000000000000000" pitchFamily="2" charset="2"/>
              <a:buChar char="§"/>
            </a:pPr>
            <a:r>
              <a:rPr lang="fr-FR" sz="1800" b="1" dirty="0">
                <a:latin typeface="Poppins" panose="00000500000000000000" pitchFamily="2" charset="0"/>
                <a:cs typeface="Poppins" panose="00000500000000000000" pitchFamily="2" charset="0"/>
              </a:rPr>
              <a:t>Remarques </a:t>
            </a:r>
            <a:r>
              <a:rPr lang="fr-FR" sz="1800" dirty="0">
                <a:latin typeface="Poppins" panose="00000500000000000000" pitchFamily="2" charset="0"/>
                <a:cs typeface="Poppins" panose="00000500000000000000" pitchFamily="2" charset="0"/>
              </a:rPr>
              <a:t>: Des critères d’évaluation sont établis et un calendrier d’évaluation est respecté pour ces prestataires. De plus, un suivi de leur performance est effectué.</a:t>
            </a:r>
          </a:p>
          <a:p>
            <a:pPr marL="0" indent="0" algn="just">
              <a:buNone/>
            </a:pPr>
            <a:endParaRPr lang="fr-FR" sz="1800" dirty="0">
              <a:latin typeface="Poppins" panose="00000500000000000000" pitchFamily="2" charset="0"/>
              <a:cs typeface="Poppins" panose="00000500000000000000" pitchFamily="2" charset="0"/>
            </a:endParaRPr>
          </a:p>
          <a:p>
            <a:pPr algn="just">
              <a:buClr>
                <a:srgbClr val="EBBDA9"/>
              </a:buClr>
              <a:buFont typeface="Wingdings" panose="05000000000000000000" pitchFamily="2" charset="2"/>
              <a:buChar char="§"/>
            </a:pPr>
            <a:r>
              <a:rPr lang="fr-FR" sz="1800" b="1" dirty="0">
                <a:latin typeface="Poppins" panose="00000500000000000000" pitchFamily="2" charset="0"/>
                <a:cs typeface="Poppins" panose="00000500000000000000" pitchFamily="2" charset="0"/>
              </a:rPr>
              <a:t>Conclusion </a:t>
            </a:r>
            <a:r>
              <a:rPr lang="fr-FR" sz="1800" dirty="0">
                <a:latin typeface="Poppins" panose="00000500000000000000" pitchFamily="2" charset="0"/>
                <a:cs typeface="Poppins" panose="00000500000000000000" pitchFamily="2" charset="0"/>
              </a:rPr>
              <a:t>: Pas d’incident important ou récurrent pour les prestataires externes. </a:t>
            </a:r>
          </a:p>
          <a:p>
            <a:pPr>
              <a:buClr>
                <a:srgbClr val="EBBDA9"/>
              </a:buClr>
              <a:buFont typeface="Wingdings" panose="05000000000000000000" pitchFamily="2" charset="2"/>
              <a:buChar char="§"/>
            </a:pPr>
            <a:endParaRPr lang="fr-FR" sz="18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1800" b="1" dirty="0">
                <a:latin typeface="Poppins" panose="00000500000000000000" pitchFamily="2" charset="0"/>
                <a:cs typeface="Poppins" panose="00000500000000000000" pitchFamily="2" charset="0"/>
              </a:rPr>
              <a:t>Décisions d’amélioration </a:t>
            </a:r>
            <a:r>
              <a:rPr lang="fr-FR" sz="1800" dirty="0">
                <a:latin typeface="Poppins" panose="00000500000000000000" pitchFamily="2" charset="0"/>
                <a:cs typeface="Poppins" panose="00000500000000000000" pitchFamily="2" charset="0"/>
              </a:rPr>
              <a:t>:</a:t>
            </a:r>
          </a:p>
        </p:txBody>
      </p:sp>
      <p:sp>
        <p:nvSpPr>
          <p:cNvPr id="4" name="Espace réservé du numéro de diapositive 3">
            <a:extLst>
              <a:ext uri="{FF2B5EF4-FFF2-40B4-BE49-F238E27FC236}">
                <a16:creationId xmlns:a16="http://schemas.microsoft.com/office/drawing/2014/main" id="{886E2ABB-13F1-3B6C-FA5B-2B19C2EB3E41}"/>
              </a:ext>
            </a:extLst>
          </p:cNvPr>
          <p:cNvSpPr>
            <a:spLocks noGrp="1"/>
          </p:cNvSpPr>
          <p:nvPr>
            <p:ph type="sldNum" sz="quarter" idx="12"/>
          </p:nvPr>
        </p:nvSpPr>
        <p:spPr/>
        <p:txBody>
          <a:bodyPr/>
          <a:lstStyle/>
          <a:p>
            <a:pPr rtl="0"/>
            <a:fld id="{5A4A7955-6230-48B4-BD8B-A7C460F75945}" type="slidenum">
              <a:rPr lang="fr-FR" noProof="0" smtClean="0"/>
              <a:t>22</a:t>
            </a:fld>
            <a:endParaRPr lang="fr-FR" noProof="0"/>
          </a:p>
        </p:txBody>
      </p:sp>
      <p:sp>
        <p:nvSpPr>
          <p:cNvPr id="5" name="Rectangle à coins arrondis 75">
            <a:extLst>
              <a:ext uri="{FF2B5EF4-FFF2-40B4-BE49-F238E27FC236}">
                <a16:creationId xmlns:a16="http://schemas.microsoft.com/office/drawing/2014/main" id="{46A6A71C-2EA1-06F5-CCEF-D74E07827329}"/>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83AC812F-93B8-C236-EF40-D7D407E97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Rectangle à coins arrondis 96">
            <a:extLst>
              <a:ext uri="{FF2B5EF4-FFF2-40B4-BE49-F238E27FC236}">
                <a16:creationId xmlns:a16="http://schemas.microsoft.com/office/drawing/2014/main" id="{16A6A0C8-D704-B1E9-9770-2BF0C7B136B6}"/>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Rectangle à coins arrondis 99">
            <a:extLst>
              <a:ext uri="{FF2B5EF4-FFF2-40B4-BE49-F238E27FC236}">
                <a16:creationId xmlns:a16="http://schemas.microsoft.com/office/drawing/2014/main" id="{CDB1A9C0-3B7A-575B-7F57-966A3682CB8E}"/>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ZoneTexte 7">
            <a:extLst>
              <a:ext uri="{FF2B5EF4-FFF2-40B4-BE49-F238E27FC236}">
                <a16:creationId xmlns:a16="http://schemas.microsoft.com/office/drawing/2014/main" id="{3223E7F8-BE45-E530-E1A6-ED94A99CA676}"/>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1297447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581192" y="1900179"/>
            <a:ext cx="11029616" cy="4157562"/>
          </a:xfrm>
        </p:spPr>
        <p:txBody>
          <a:bodyPr>
            <a:normAutofit/>
          </a:bodyPr>
          <a:lstStyle/>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Les besoins en ressource ont été exprimés sur les fiches processus.</a:t>
            </a:r>
          </a:p>
          <a:p>
            <a:pPr>
              <a:buClr>
                <a:srgbClr val="EBBDA9"/>
              </a:buClr>
              <a:buFont typeface="Wingdings" panose="05000000000000000000" pitchFamily="2" charset="2"/>
              <a:buChar char="§"/>
            </a:pPr>
            <a:endParaRPr lang="fr-FR" sz="20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Conclusions </a:t>
            </a:r>
            <a:r>
              <a:rPr lang="fr-FR" sz="2000" dirty="0">
                <a:latin typeface="Poppins" panose="00000500000000000000" pitchFamily="2" charset="0"/>
                <a:cs typeface="Poppins" panose="00000500000000000000" pitchFamily="2" charset="0"/>
              </a:rPr>
              <a:t>: Toutes les ressources nécessaires à la mise en œuvre des processus sont en place. Cependant pour l’amélioration des performances des processus, certains matériels sont à acquérir.</a:t>
            </a:r>
          </a:p>
          <a:p>
            <a:pPr>
              <a:buClr>
                <a:srgbClr val="EBBDA9"/>
              </a:buClr>
              <a:buFont typeface="Wingdings" panose="05000000000000000000" pitchFamily="2" charset="2"/>
              <a:buChar char="§"/>
            </a:pPr>
            <a:endParaRPr lang="fr-FR" sz="20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Décisions d’amélioration </a:t>
            </a:r>
            <a:r>
              <a:rPr lang="fr-FR" sz="2000" dirty="0">
                <a:latin typeface="Poppins" panose="00000500000000000000" pitchFamily="2" charset="0"/>
                <a:cs typeface="Poppins" panose="00000500000000000000" pitchFamily="2" charset="0"/>
              </a:rPr>
              <a:t>:</a:t>
            </a:r>
          </a:p>
        </p:txBody>
      </p:sp>
      <p:sp>
        <p:nvSpPr>
          <p:cNvPr id="4" name="Espace réservé du numéro de diapositive 3">
            <a:extLst>
              <a:ext uri="{FF2B5EF4-FFF2-40B4-BE49-F238E27FC236}">
                <a16:creationId xmlns:a16="http://schemas.microsoft.com/office/drawing/2014/main" id="{9D66FC0C-C245-BD0B-0F64-4835CFEA260A}"/>
              </a:ext>
            </a:extLst>
          </p:cNvPr>
          <p:cNvSpPr>
            <a:spLocks noGrp="1"/>
          </p:cNvSpPr>
          <p:nvPr>
            <p:ph type="sldNum" sz="quarter" idx="12"/>
          </p:nvPr>
        </p:nvSpPr>
        <p:spPr/>
        <p:txBody>
          <a:bodyPr/>
          <a:lstStyle/>
          <a:p>
            <a:pPr rtl="0"/>
            <a:fld id="{5A4A7955-6230-48B4-BD8B-A7C460F75945}" type="slidenum">
              <a:rPr lang="fr-FR" noProof="0" smtClean="0"/>
              <a:t>23</a:t>
            </a:fld>
            <a:endParaRPr lang="fr-FR" noProof="0"/>
          </a:p>
        </p:txBody>
      </p:sp>
      <p:sp>
        <p:nvSpPr>
          <p:cNvPr id="5" name="Rectangle à coins arrondis 96">
            <a:extLst>
              <a:ext uri="{FF2B5EF4-FFF2-40B4-BE49-F238E27FC236}">
                <a16:creationId xmlns:a16="http://schemas.microsoft.com/office/drawing/2014/main" id="{4D4F250E-4F53-A99B-4B9A-D5D9EB6ED330}"/>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 name="Rectangle à coins arrondis 75">
            <a:extLst>
              <a:ext uri="{FF2B5EF4-FFF2-40B4-BE49-F238E27FC236}">
                <a16:creationId xmlns:a16="http://schemas.microsoft.com/office/drawing/2014/main" id="{2783CB91-07AA-FE54-8745-25A8DF01A3E0}"/>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a:latin typeface="Poppins" panose="00000500000000000000" pitchFamily="2" charset="0"/>
                <a:cs typeface="Poppins" panose="00000500000000000000" pitchFamily="2" charset="0"/>
              </a:rPr>
              <a:t>Adéquation des ressources</a:t>
            </a:r>
            <a:endParaRPr lang="fr-FR" sz="2800" noProof="1">
              <a:solidFill>
                <a:schemeClr val="bg1"/>
              </a:solidFill>
              <a:latin typeface="Poppins" panose="00000500000000000000" pitchFamily="2" charset="0"/>
              <a:cs typeface="Poppins" panose="00000500000000000000" pitchFamily="2" charset="0"/>
            </a:endParaRPr>
          </a:p>
        </p:txBody>
      </p:sp>
      <p:pic>
        <p:nvPicPr>
          <p:cNvPr id="10" name="Image 9">
            <a:extLst>
              <a:ext uri="{FF2B5EF4-FFF2-40B4-BE49-F238E27FC236}">
                <a16:creationId xmlns:a16="http://schemas.microsoft.com/office/drawing/2014/main" id="{FE9E3CBF-8699-871E-98DA-887A62DD1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11" name="Rectangle à coins arrondis 99">
            <a:extLst>
              <a:ext uri="{FF2B5EF4-FFF2-40B4-BE49-F238E27FC236}">
                <a16:creationId xmlns:a16="http://schemas.microsoft.com/office/drawing/2014/main" id="{77B17732-4AE0-3A5E-C71B-087E174446F6}"/>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2" name="ZoneTexte 1">
            <a:extLst>
              <a:ext uri="{FF2B5EF4-FFF2-40B4-BE49-F238E27FC236}">
                <a16:creationId xmlns:a16="http://schemas.microsoft.com/office/drawing/2014/main" id="{F8F10753-D519-EFA4-6921-59D00B635001}"/>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388632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487148" y="1892422"/>
            <a:ext cx="11029616" cy="4290084"/>
          </a:xfrm>
        </p:spPr>
        <p:txBody>
          <a:bodyPr>
            <a:normAutofit/>
          </a:bodyPr>
          <a:lstStyle/>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Les actions mises en œuvres face aux risques et opportunités sont planifiés sur le plan d’actions global. </a:t>
            </a:r>
          </a:p>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L’évaluation de l’efficacité est réalisée et enregistrée sur le plan d’action global.</a:t>
            </a:r>
          </a:p>
          <a:p>
            <a:pPr>
              <a:buClr>
                <a:srgbClr val="EBBDA9"/>
              </a:buClr>
              <a:buFont typeface="Wingdings" panose="05000000000000000000" pitchFamily="2" charset="2"/>
              <a:buChar char="§"/>
            </a:pPr>
            <a:endParaRPr lang="fr-FR" sz="2000" u="sng"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Conclusion </a:t>
            </a:r>
            <a:r>
              <a:rPr lang="fr-FR" sz="2000" dirty="0">
                <a:latin typeface="Poppins" panose="00000500000000000000" pitchFamily="2" charset="0"/>
                <a:cs typeface="Poppins" panose="00000500000000000000" pitchFamily="2" charset="0"/>
              </a:rPr>
              <a:t>: Les actions évaluées pour l’analyse des risques et des opportunités sont majoritairement efficaces. </a:t>
            </a:r>
          </a:p>
        </p:txBody>
      </p:sp>
      <p:sp>
        <p:nvSpPr>
          <p:cNvPr id="4" name="Espace réservé du numéro de diapositive 3">
            <a:extLst>
              <a:ext uri="{FF2B5EF4-FFF2-40B4-BE49-F238E27FC236}">
                <a16:creationId xmlns:a16="http://schemas.microsoft.com/office/drawing/2014/main" id="{525E678D-1452-9D4A-441E-62BD4171AC38}"/>
              </a:ext>
            </a:extLst>
          </p:cNvPr>
          <p:cNvSpPr>
            <a:spLocks noGrp="1"/>
          </p:cNvSpPr>
          <p:nvPr>
            <p:ph type="sldNum" sz="quarter" idx="12"/>
          </p:nvPr>
        </p:nvSpPr>
        <p:spPr/>
        <p:txBody>
          <a:bodyPr/>
          <a:lstStyle/>
          <a:p>
            <a:pPr rtl="0"/>
            <a:fld id="{5A4A7955-6230-48B4-BD8B-A7C460F75945}" type="slidenum">
              <a:rPr lang="fr-FR" noProof="0" smtClean="0"/>
              <a:t>24</a:t>
            </a:fld>
            <a:endParaRPr lang="fr-FR" noProof="0"/>
          </a:p>
        </p:txBody>
      </p:sp>
      <p:sp>
        <p:nvSpPr>
          <p:cNvPr id="5" name="Rectangle à coins arrondis 96">
            <a:extLst>
              <a:ext uri="{FF2B5EF4-FFF2-40B4-BE49-F238E27FC236}">
                <a16:creationId xmlns:a16="http://schemas.microsoft.com/office/drawing/2014/main" id="{A8C8A3E5-53F9-40FE-2C62-7731D0548444}"/>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 name="Rectangle à coins arrondis 75">
            <a:extLst>
              <a:ext uri="{FF2B5EF4-FFF2-40B4-BE49-F238E27FC236}">
                <a16:creationId xmlns:a16="http://schemas.microsoft.com/office/drawing/2014/main" id="{777DFDBA-2E07-3180-4F2C-D0AEBA649FD3}"/>
              </a:ext>
              <a:ext uri="{C183D7F6-B498-43B3-948B-1728B52AA6E4}">
                <adec:decorative xmlns:adec="http://schemas.microsoft.com/office/drawing/2017/decorative" val="1"/>
              </a:ext>
            </a:extLst>
          </p:cNvPr>
          <p:cNvSpPr/>
          <p:nvPr/>
        </p:nvSpPr>
        <p:spPr>
          <a:xfrm>
            <a:off x="841130" y="319088"/>
            <a:ext cx="10228385" cy="693786"/>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400" dirty="0">
                <a:latin typeface="Poppins" panose="00000500000000000000" pitchFamily="2" charset="0"/>
                <a:cs typeface="Poppins" panose="00000500000000000000" pitchFamily="2" charset="0"/>
              </a:rPr>
              <a:t>Efficacité des actions mises en œuvre face aux risques et opportunités</a:t>
            </a:r>
            <a:endParaRPr lang="fr-FR" sz="1050" noProof="1">
              <a:solidFill>
                <a:schemeClr val="bg1"/>
              </a:solidFill>
              <a:latin typeface="Poppins" panose="00000500000000000000" pitchFamily="2" charset="0"/>
              <a:cs typeface="Poppins" panose="00000500000000000000" pitchFamily="2" charset="0"/>
            </a:endParaRPr>
          </a:p>
        </p:txBody>
      </p:sp>
      <p:pic>
        <p:nvPicPr>
          <p:cNvPr id="10" name="Image 9">
            <a:extLst>
              <a:ext uri="{FF2B5EF4-FFF2-40B4-BE49-F238E27FC236}">
                <a16:creationId xmlns:a16="http://schemas.microsoft.com/office/drawing/2014/main" id="{8B045923-517B-04EA-ED67-8B5615A68B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11" name="Rectangle à coins arrondis 99">
            <a:extLst>
              <a:ext uri="{FF2B5EF4-FFF2-40B4-BE49-F238E27FC236}">
                <a16:creationId xmlns:a16="http://schemas.microsoft.com/office/drawing/2014/main" id="{FCD0EFAD-D7D5-E895-84F0-59711B70AA36}"/>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2" name="ZoneTexte 1">
            <a:extLst>
              <a:ext uri="{FF2B5EF4-FFF2-40B4-BE49-F238E27FC236}">
                <a16:creationId xmlns:a16="http://schemas.microsoft.com/office/drawing/2014/main" id="{88952DE2-8B75-7F96-B7DC-01EE8CD6C584}"/>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2270839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838200" y="1825625"/>
            <a:ext cx="10515600" cy="790966"/>
          </a:xfrm>
        </p:spPr>
        <p:txBody>
          <a:bodyPr>
            <a:normAutofit/>
          </a:bodyPr>
          <a:lstStyle/>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Décisions ci-dessus</a:t>
            </a:r>
          </a:p>
        </p:txBody>
      </p:sp>
      <p:sp>
        <p:nvSpPr>
          <p:cNvPr id="4" name="Espace réservé du numéro de diapositive 3">
            <a:extLst>
              <a:ext uri="{FF2B5EF4-FFF2-40B4-BE49-F238E27FC236}">
                <a16:creationId xmlns:a16="http://schemas.microsoft.com/office/drawing/2014/main" id="{EA1EFF2D-2AA8-481C-99C8-554C4DCC9DA2}"/>
              </a:ext>
            </a:extLst>
          </p:cNvPr>
          <p:cNvSpPr>
            <a:spLocks noGrp="1"/>
          </p:cNvSpPr>
          <p:nvPr>
            <p:ph type="sldNum" sz="quarter" idx="12"/>
          </p:nvPr>
        </p:nvSpPr>
        <p:spPr/>
        <p:txBody>
          <a:bodyPr/>
          <a:lstStyle/>
          <a:p>
            <a:pPr rtl="0"/>
            <a:fld id="{5A4A7955-6230-48B4-BD8B-A7C460F75945}" type="slidenum">
              <a:rPr lang="fr-FR" noProof="0" smtClean="0"/>
              <a:t>25</a:t>
            </a:fld>
            <a:endParaRPr lang="fr-FR" noProof="0"/>
          </a:p>
        </p:txBody>
      </p:sp>
      <p:sp>
        <p:nvSpPr>
          <p:cNvPr id="5" name="Rectangle à coins arrondis 96">
            <a:extLst>
              <a:ext uri="{FF2B5EF4-FFF2-40B4-BE49-F238E27FC236}">
                <a16:creationId xmlns:a16="http://schemas.microsoft.com/office/drawing/2014/main" id="{DA88F7D8-A46D-CC93-167B-AB2875DFCA2C}"/>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Rectangle à coins arrondis 75">
            <a:extLst>
              <a:ext uri="{FF2B5EF4-FFF2-40B4-BE49-F238E27FC236}">
                <a16:creationId xmlns:a16="http://schemas.microsoft.com/office/drawing/2014/main" id="{19EF49F7-FE4D-0029-A061-F212C2E5892C}"/>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Opportunité d’amélioration</a:t>
            </a:r>
            <a:endParaRPr lang="fr-FR" sz="2800" noProof="1">
              <a:solidFill>
                <a:schemeClr val="bg1"/>
              </a:solidFill>
              <a:latin typeface="Poppins" panose="00000500000000000000" pitchFamily="2" charset="0"/>
              <a:cs typeface="Poppins" panose="00000500000000000000" pitchFamily="2" charset="0"/>
            </a:endParaRPr>
          </a:p>
        </p:txBody>
      </p:sp>
      <p:pic>
        <p:nvPicPr>
          <p:cNvPr id="12" name="Image 11">
            <a:extLst>
              <a:ext uri="{FF2B5EF4-FFF2-40B4-BE49-F238E27FC236}">
                <a16:creationId xmlns:a16="http://schemas.microsoft.com/office/drawing/2014/main" id="{1BBFBD29-81D9-2D55-A560-110887EBC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13" name="Rectangle à coins arrondis 99">
            <a:extLst>
              <a:ext uri="{FF2B5EF4-FFF2-40B4-BE49-F238E27FC236}">
                <a16:creationId xmlns:a16="http://schemas.microsoft.com/office/drawing/2014/main" id="{2DF61C48-3BE5-E1DA-C638-634C5DED2092}"/>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2" name="ZoneTexte 1">
            <a:extLst>
              <a:ext uri="{FF2B5EF4-FFF2-40B4-BE49-F238E27FC236}">
                <a16:creationId xmlns:a16="http://schemas.microsoft.com/office/drawing/2014/main" id="{62135F19-BE1D-188F-04BC-A18B7D91DE47}"/>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1393637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p:txBody>
          <a:bodyPr>
            <a:normAutofit/>
          </a:bodyPr>
          <a:lstStyle/>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Opportunités d’amélioration : voir les décisions ci-dessus</a:t>
            </a:r>
          </a:p>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Besoin de changement à apporter au SMQ : aucun changement à apporter</a:t>
            </a:r>
          </a:p>
          <a:p>
            <a:pPr>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Besoin en ressources</a:t>
            </a:r>
          </a:p>
        </p:txBody>
      </p:sp>
      <p:sp>
        <p:nvSpPr>
          <p:cNvPr id="4" name="Espace réservé du numéro de diapositive 3">
            <a:extLst>
              <a:ext uri="{FF2B5EF4-FFF2-40B4-BE49-F238E27FC236}">
                <a16:creationId xmlns:a16="http://schemas.microsoft.com/office/drawing/2014/main" id="{EA6ACE07-2F81-B987-F61B-25AF2DB29B29}"/>
              </a:ext>
            </a:extLst>
          </p:cNvPr>
          <p:cNvSpPr>
            <a:spLocks noGrp="1"/>
          </p:cNvSpPr>
          <p:nvPr>
            <p:ph type="sldNum" sz="quarter" idx="12"/>
          </p:nvPr>
        </p:nvSpPr>
        <p:spPr/>
        <p:txBody>
          <a:bodyPr/>
          <a:lstStyle/>
          <a:p>
            <a:pPr rtl="0"/>
            <a:fld id="{5A4A7955-6230-48B4-BD8B-A7C460F75945}" type="slidenum">
              <a:rPr lang="fr-FR" noProof="0" smtClean="0"/>
              <a:t>26</a:t>
            </a:fld>
            <a:endParaRPr lang="fr-FR" noProof="0"/>
          </a:p>
        </p:txBody>
      </p:sp>
      <p:sp>
        <p:nvSpPr>
          <p:cNvPr id="5" name="Rectangle à coins arrondis 96">
            <a:extLst>
              <a:ext uri="{FF2B5EF4-FFF2-40B4-BE49-F238E27FC236}">
                <a16:creationId xmlns:a16="http://schemas.microsoft.com/office/drawing/2014/main" id="{9DE1A693-703E-B21D-E26F-03E01E5CCF63}"/>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 name="Rectangle à coins arrondis 75">
            <a:extLst>
              <a:ext uri="{FF2B5EF4-FFF2-40B4-BE49-F238E27FC236}">
                <a16:creationId xmlns:a16="http://schemas.microsoft.com/office/drawing/2014/main" id="{CC451274-9C65-F7D0-6C34-9C09870C7305}"/>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noProof="1">
                <a:solidFill>
                  <a:schemeClr val="bg1"/>
                </a:solidFill>
                <a:latin typeface="Poppins" panose="00000500000000000000" pitchFamily="2" charset="0"/>
                <a:cs typeface="Poppins" panose="00000500000000000000" pitchFamily="2" charset="0"/>
              </a:rPr>
              <a:t>Eléments de sortie</a:t>
            </a:r>
          </a:p>
        </p:txBody>
      </p:sp>
      <p:pic>
        <p:nvPicPr>
          <p:cNvPr id="10" name="Image 9">
            <a:extLst>
              <a:ext uri="{FF2B5EF4-FFF2-40B4-BE49-F238E27FC236}">
                <a16:creationId xmlns:a16="http://schemas.microsoft.com/office/drawing/2014/main" id="{A6AEAD3D-AF9D-E090-7549-C4B1CB960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11" name="Rectangle à coins arrondis 99">
            <a:extLst>
              <a:ext uri="{FF2B5EF4-FFF2-40B4-BE49-F238E27FC236}">
                <a16:creationId xmlns:a16="http://schemas.microsoft.com/office/drawing/2014/main" id="{173D0701-3FB0-8021-0D87-A03F06E57B44}"/>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2" name="ZoneTexte 1">
            <a:extLst>
              <a:ext uri="{FF2B5EF4-FFF2-40B4-BE49-F238E27FC236}">
                <a16:creationId xmlns:a16="http://schemas.microsoft.com/office/drawing/2014/main" id="{ABC438FC-1993-05E8-7A03-E81B30934948}"/>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1392389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838200" y="2145184"/>
            <a:ext cx="10515600" cy="2802799"/>
          </a:xfrm>
        </p:spPr>
        <p:txBody>
          <a:bodyPr>
            <a:normAutofit/>
          </a:bodyPr>
          <a:lstStyle/>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On note une efficacité du SMQ et un impact positif dans l’organisation du travail</a:t>
            </a:r>
          </a:p>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Clarification des rôles et responsabilités de chacun</a:t>
            </a:r>
          </a:p>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Rationalisation de l’organisation</a:t>
            </a:r>
          </a:p>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Amélioration des conditions des soins</a:t>
            </a:r>
          </a:p>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Meilleure remontée des informations sur les dysfonctionnements et les non-conformités</a:t>
            </a:r>
          </a:p>
          <a:p>
            <a:pPr>
              <a:buClr>
                <a:srgbClr val="EBBDA9"/>
              </a:buClr>
              <a:buFont typeface="Wingdings" panose="05000000000000000000" pitchFamily="2" charset="2"/>
              <a:buChar char="§"/>
            </a:pPr>
            <a:r>
              <a:rPr lang="fr-FR" sz="1800" dirty="0">
                <a:latin typeface="Poppins" panose="00000500000000000000" pitchFamily="2" charset="0"/>
                <a:cs typeface="Poppins" panose="00000500000000000000" pitchFamily="2" charset="0"/>
              </a:rPr>
              <a:t>Meilleure écoute des clients</a:t>
            </a:r>
          </a:p>
        </p:txBody>
      </p:sp>
      <p:sp>
        <p:nvSpPr>
          <p:cNvPr id="4" name="Espace réservé du numéro de diapositive 3">
            <a:extLst>
              <a:ext uri="{FF2B5EF4-FFF2-40B4-BE49-F238E27FC236}">
                <a16:creationId xmlns:a16="http://schemas.microsoft.com/office/drawing/2014/main" id="{F917EF22-3011-F219-EF53-F62F00DE4F0A}"/>
              </a:ext>
            </a:extLst>
          </p:cNvPr>
          <p:cNvSpPr>
            <a:spLocks noGrp="1"/>
          </p:cNvSpPr>
          <p:nvPr>
            <p:ph type="sldNum" sz="quarter" idx="12"/>
          </p:nvPr>
        </p:nvSpPr>
        <p:spPr/>
        <p:txBody>
          <a:bodyPr/>
          <a:lstStyle/>
          <a:p>
            <a:pPr rtl="0"/>
            <a:fld id="{5A4A7955-6230-48B4-BD8B-A7C460F75945}" type="slidenum">
              <a:rPr lang="fr-FR" noProof="0" smtClean="0"/>
              <a:t>27</a:t>
            </a:fld>
            <a:endParaRPr lang="fr-FR" noProof="0"/>
          </a:p>
        </p:txBody>
      </p:sp>
      <p:sp>
        <p:nvSpPr>
          <p:cNvPr id="5" name="Rectangle à coins arrondis 96">
            <a:extLst>
              <a:ext uri="{FF2B5EF4-FFF2-40B4-BE49-F238E27FC236}">
                <a16:creationId xmlns:a16="http://schemas.microsoft.com/office/drawing/2014/main" id="{FA6B894E-CAA2-7D48-9CDF-535AE4A0B6A4}"/>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6" name="Rectangle à coins arrondis 75">
            <a:extLst>
              <a:ext uri="{FF2B5EF4-FFF2-40B4-BE49-F238E27FC236}">
                <a16:creationId xmlns:a16="http://schemas.microsoft.com/office/drawing/2014/main" id="{E4225A23-463E-922D-0E5B-BFB39099B4FA}"/>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noProof="1">
                <a:solidFill>
                  <a:schemeClr val="bg1"/>
                </a:solidFill>
                <a:latin typeface="Poppins" panose="00000500000000000000" pitchFamily="2" charset="0"/>
                <a:cs typeface="Poppins" panose="00000500000000000000" pitchFamily="2" charset="0"/>
              </a:rPr>
              <a:t>Conclusion de la direction</a:t>
            </a:r>
          </a:p>
        </p:txBody>
      </p:sp>
      <p:pic>
        <p:nvPicPr>
          <p:cNvPr id="11" name="Image 10">
            <a:extLst>
              <a:ext uri="{FF2B5EF4-FFF2-40B4-BE49-F238E27FC236}">
                <a16:creationId xmlns:a16="http://schemas.microsoft.com/office/drawing/2014/main" id="{202757BC-B5AA-CF17-89EC-4BF4ED5DF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12" name="Rectangle à coins arrondis 99">
            <a:extLst>
              <a:ext uri="{FF2B5EF4-FFF2-40B4-BE49-F238E27FC236}">
                <a16:creationId xmlns:a16="http://schemas.microsoft.com/office/drawing/2014/main" id="{8E7AF7BB-42CF-D4D5-0FE2-94765A5691CA}"/>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2" name="ZoneTexte 1">
            <a:extLst>
              <a:ext uri="{FF2B5EF4-FFF2-40B4-BE49-F238E27FC236}">
                <a16:creationId xmlns:a16="http://schemas.microsoft.com/office/drawing/2014/main" id="{B1A1FC90-5829-A8E5-6886-CAA7292AF600}"/>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2193126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5AE457D-0397-41A5-A1CF-4C80622841D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7557"/>
          <a:stretch/>
        </p:blipFill>
        <p:spPr>
          <a:xfrm>
            <a:off x="143637" y="136851"/>
            <a:ext cx="11904725" cy="6552048"/>
          </a:xfrm>
          <a:prstGeom prst="rect">
            <a:avLst/>
          </a:prstGeom>
        </p:spPr>
      </p:pic>
      <p:sp>
        <p:nvSpPr>
          <p:cNvPr id="6" name="Rectangle 5">
            <a:extLst>
              <a:ext uri="{FF2B5EF4-FFF2-40B4-BE49-F238E27FC236}">
                <a16:creationId xmlns:a16="http://schemas.microsoft.com/office/drawing/2014/main" id="{3016AF48-2AA8-4B78-82AB-CE8B9E71F21F}"/>
              </a:ext>
              <a:ext uri="{C183D7F6-B498-43B3-948B-1728B52AA6E4}">
                <adec:decorative xmlns:adec="http://schemas.microsoft.com/office/drawing/2017/decorative" val="1"/>
              </a:ext>
            </a:extLst>
          </p:cNvPr>
          <p:cNvSpPr/>
          <p:nvPr/>
        </p:nvSpPr>
        <p:spPr>
          <a:xfrm>
            <a:off x="0" y="2504048"/>
            <a:ext cx="12192000" cy="2652151"/>
          </a:xfrm>
          <a:prstGeom prst="rect">
            <a:avLst/>
          </a:prstGeom>
          <a:solidFill>
            <a:srgbClr val="7BBBC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8" name="Zone de texte 7">
            <a:extLst>
              <a:ext uri="{FF2B5EF4-FFF2-40B4-BE49-F238E27FC236}">
                <a16:creationId xmlns:a16="http://schemas.microsoft.com/office/drawing/2014/main" id="{3DC4CCBA-12AD-4433-A381-A03661E3D927}"/>
              </a:ext>
            </a:extLst>
          </p:cNvPr>
          <p:cNvSpPr txBox="1"/>
          <p:nvPr/>
        </p:nvSpPr>
        <p:spPr>
          <a:xfrm>
            <a:off x="3202668" y="3368458"/>
            <a:ext cx="5786662" cy="923330"/>
          </a:xfrm>
          <a:prstGeom prst="rect">
            <a:avLst/>
          </a:prstGeom>
          <a:noFill/>
        </p:spPr>
        <p:txBody>
          <a:bodyPr wrap="square" lIns="0" tIns="0" rIns="0" bIns="0" rtlCol="0" anchor="ctr">
            <a:spAutoFit/>
          </a:bodyPr>
          <a:lstStyle/>
          <a:p>
            <a:pPr algn="ctr" rtl="0"/>
            <a:r>
              <a:rPr lang="fr-FR" sz="6000" b="1" dirty="0">
                <a:solidFill>
                  <a:schemeClr val="bg1"/>
                </a:solidFill>
                <a:latin typeface="Poppins" panose="00000500000000000000" pitchFamily="2" charset="0"/>
                <a:cs typeface="Poppins" panose="00000500000000000000" pitchFamily="2" charset="0"/>
              </a:rPr>
              <a:t>MERCI</a:t>
            </a:r>
            <a:endParaRPr lang="fr-FR" sz="6600" dirty="0">
              <a:solidFill>
                <a:schemeClr val="bg1"/>
              </a:solidFill>
              <a:latin typeface="Poppins" panose="00000500000000000000" pitchFamily="2" charset="0"/>
              <a:cs typeface="Poppins" panose="00000500000000000000" pitchFamily="2" charset="0"/>
            </a:endParaRPr>
          </a:p>
        </p:txBody>
      </p:sp>
      <p:sp>
        <p:nvSpPr>
          <p:cNvPr id="7" name="Rectangle 6">
            <a:hlinkClick r:id="rId4"/>
            <a:extLst>
              <a:ext uri="{FF2B5EF4-FFF2-40B4-BE49-F238E27FC236}">
                <a16:creationId xmlns:a16="http://schemas.microsoft.com/office/drawing/2014/main" id="{FD739A43-7308-4A45-800C-2B124CABFA5F}"/>
              </a:ext>
              <a:ext uri="{C183D7F6-B498-43B3-948B-1728B52AA6E4}">
                <adec:decorative xmlns:adec="http://schemas.microsoft.com/office/drawing/2017/decorative" val="1"/>
              </a:ext>
            </a:extLst>
          </p:cNvPr>
          <p:cNvSpPr/>
          <p:nvPr/>
        </p:nvSpPr>
        <p:spPr>
          <a:xfrm>
            <a:off x="5118100" y="0"/>
            <a:ext cx="1955800" cy="994405"/>
          </a:xfrm>
          <a:prstGeom prst="rect">
            <a:avLst/>
          </a:prstGeom>
          <a:solidFill>
            <a:srgbClr val="752864">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0" name="Rectangle 9">
            <a:extLst>
              <a:ext uri="{FF2B5EF4-FFF2-40B4-BE49-F238E27FC236}">
                <a16:creationId xmlns:a16="http://schemas.microsoft.com/office/drawing/2014/main" id="{CE1D692F-8C4B-47E6-B367-1CB302E31A6B}"/>
              </a:ext>
              <a:ext uri="{C183D7F6-B498-43B3-948B-1728B52AA6E4}">
                <adec:decorative xmlns:adec="http://schemas.microsoft.com/office/drawing/2017/decorative" val="1"/>
              </a:ext>
            </a:extLst>
          </p:cNvPr>
          <p:cNvSpPr/>
          <p:nvPr/>
        </p:nvSpPr>
        <p:spPr>
          <a:xfrm>
            <a:off x="5118100" y="5863595"/>
            <a:ext cx="1955800" cy="994405"/>
          </a:xfrm>
          <a:prstGeom prst="rect">
            <a:avLst/>
          </a:prstGeom>
          <a:solidFill>
            <a:srgbClr val="EBBDA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 name="Titre 1" hidden="1">
            <a:extLst>
              <a:ext uri="{FF2B5EF4-FFF2-40B4-BE49-F238E27FC236}">
                <a16:creationId xmlns:a16="http://schemas.microsoft.com/office/drawing/2014/main" id="{7E347D20-83CF-4765-A959-68F510CE976E}"/>
              </a:ext>
            </a:extLst>
          </p:cNvPr>
          <p:cNvSpPr>
            <a:spLocks noGrp="1"/>
          </p:cNvSpPr>
          <p:nvPr>
            <p:ph type="title" idx="4294967295"/>
          </p:nvPr>
        </p:nvSpPr>
        <p:spPr>
          <a:xfrm>
            <a:off x="0" y="365125"/>
            <a:ext cx="10515600" cy="1325563"/>
          </a:xfrm>
        </p:spPr>
        <p:txBody>
          <a:bodyPr rtlCol="0"/>
          <a:lstStyle/>
          <a:p>
            <a:pPr rtl="0"/>
            <a:r>
              <a:rPr lang="fr" dirty="0"/>
              <a:t>Diapositive de tableau de bord 10</a:t>
            </a:r>
          </a:p>
        </p:txBody>
      </p:sp>
      <p:sp>
        <p:nvSpPr>
          <p:cNvPr id="3" name="ZoneTexte 2">
            <a:extLst>
              <a:ext uri="{FF2B5EF4-FFF2-40B4-BE49-F238E27FC236}">
                <a16:creationId xmlns:a16="http://schemas.microsoft.com/office/drawing/2014/main" id="{7788C855-CAD4-AC87-042C-110D2FF80EE4}"/>
              </a:ext>
            </a:extLst>
          </p:cNvPr>
          <p:cNvSpPr txBox="1"/>
          <p:nvPr/>
        </p:nvSpPr>
        <p:spPr>
          <a:xfrm>
            <a:off x="8628796" y="220821"/>
            <a:ext cx="3104191" cy="430887"/>
          </a:xfrm>
          <a:prstGeom prst="rect">
            <a:avLst/>
          </a:prstGeom>
          <a:noFill/>
        </p:spPr>
        <p:txBody>
          <a:bodyPr wrap="square" rtlCol="0">
            <a:spAutoFit/>
          </a:bodyPr>
          <a:lstStyle/>
          <a:p>
            <a:pPr algn="r"/>
            <a:r>
              <a:rPr lang="fr-FR" sz="1100" dirty="0">
                <a:solidFill>
                  <a:schemeClr val="bg1"/>
                </a:solidFill>
                <a:latin typeface="Poppins" panose="00000500000000000000" pitchFamily="2" charset="0"/>
                <a:cs typeface="Poppins" panose="00000500000000000000" pitchFamily="2" charset="0"/>
              </a:rPr>
              <a:t>PM01-FO0004</a:t>
            </a:r>
          </a:p>
          <a:p>
            <a:pPr algn="r"/>
            <a:r>
              <a:rPr lang="fr-FR" sz="1100">
                <a:solidFill>
                  <a:schemeClr val="bg1"/>
                </a:solidFill>
                <a:latin typeface="Poppins" panose="00000500000000000000" pitchFamily="2" charset="0"/>
                <a:cs typeface="Poppins" panose="00000500000000000000" pitchFamily="2" charset="0"/>
              </a:rPr>
              <a:t>V4</a:t>
            </a:r>
            <a:endParaRPr lang="fr-FR" sz="1100" dirty="0">
              <a:solidFill>
                <a:schemeClr val="bg1"/>
              </a:solidFill>
              <a:latin typeface="Poppins" panose="00000500000000000000" pitchFamily="2" charset="0"/>
              <a:cs typeface="Poppins" panose="00000500000000000000" pitchFamily="2" charset="0"/>
            </a:endParaRPr>
          </a:p>
        </p:txBody>
      </p:sp>
      <p:pic>
        <p:nvPicPr>
          <p:cNvPr id="4" name="Image 3">
            <a:extLst>
              <a:ext uri="{FF2B5EF4-FFF2-40B4-BE49-F238E27FC236}">
                <a16:creationId xmlns:a16="http://schemas.microsoft.com/office/drawing/2014/main" id="{A26D5E5E-49F4-2DF6-274B-5459349975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588" y="336318"/>
            <a:ext cx="798747" cy="560291"/>
          </a:xfrm>
          <a:prstGeom prst="rect">
            <a:avLst/>
          </a:prstGeom>
        </p:spPr>
      </p:pic>
    </p:spTree>
    <p:extLst>
      <p:ext uri="{BB962C8B-B14F-4D97-AF65-F5344CB8AC3E}">
        <p14:creationId xmlns:p14="http://schemas.microsoft.com/office/powerpoint/2010/main" val="2609209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0F42454-8121-4592-84F8-EBCA3001C228}"/>
              </a:ext>
            </a:extLst>
          </p:cNvPr>
          <p:cNvSpPr>
            <a:spLocks noGrp="1"/>
          </p:cNvSpPr>
          <p:nvPr>
            <p:ph idx="1"/>
          </p:nvPr>
        </p:nvSpPr>
        <p:spPr>
          <a:xfrm>
            <a:off x="581192" y="1462160"/>
            <a:ext cx="11029616" cy="5085471"/>
          </a:xfrm>
        </p:spPr>
        <p:txBody>
          <a:bodyPr>
            <a:normAutofit lnSpcReduction="10000"/>
          </a:bodyPr>
          <a:lstStyle/>
          <a:p>
            <a:pPr>
              <a:buClr>
                <a:srgbClr val="EBBDA9"/>
              </a:buClr>
            </a:pPr>
            <a:r>
              <a:rPr lang="fr-FR" sz="1800" dirty="0">
                <a:latin typeface="Poppins" panose="00000500000000000000" pitchFamily="2" charset="0"/>
                <a:cs typeface="Poppins" panose="00000500000000000000" pitchFamily="2" charset="0"/>
              </a:rPr>
              <a:t>État des actions issues des revues précédentes</a:t>
            </a:r>
          </a:p>
          <a:p>
            <a:pPr>
              <a:buClr>
                <a:srgbClr val="EBBDA9"/>
              </a:buClr>
            </a:pPr>
            <a:r>
              <a:rPr lang="fr-FR" sz="1800" dirty="0">
                <a:latin typeface="Poppins" panose="00000500000000000000" pitchFamily="2" charset="0"/>
                <a:cs typeface="Poppins" panose="00000500000000000000" pitchFamily="2" charset="0"/>
              </a:rPr>
              <a:t>Modifications des enjeux externes et internes pertinents pour le SMQ</a:t>
            </a:r>
          </a:p>
          <a:p>
            <a:pPr>
              <a:buClr>
                <a:srgbClr val="EBBDA9"/>
              </a:buClr>
            </a:pPr>
            <a:r>
              <a:rPr lang="fr-FR" sz="1800" dirty="0">
                <a:latin typeface="Poppins" panose="00000500000000000000" pitchFamily="2" charset="0"/>
                <a:cs typeface="Poppins" panose="00000500000000000000" pitchFamily="2" charset="0"/>
              </a:rPr>
              <a:t>Informations sur la performance et l’efficacité du système de management de la qualité, y compris les tendances concernant :</a:t>
            </a:r>
          </a:p>
          <a:p>
            <a:pPr marL="0" indent="0">
              <a:buClr>
                <a:srgbClr val="EBBDA9"/>
              </a:buClr>
              <a:buNone/>
            </a:pPr>
            <a:endParaRPr lang="fr-FR" sz="1800" dirty="0">
              <a:latin typeface="Poppins" panose="00000500000000000000" pitchFamily="2" charset="0"/>
              <a:cs typeface="Poppins" panose="00000500000000000000" pitchFamily="2" charset="0"/>
            </a:endParaRPr>
          </a:p>
          <a:p>
            <a:pPr marL="800100" lvl="1" indent="-342900">
              <a:buClr>
                <a:srgbClr val="EBBDA9"/>
              </a:buClr>
              <a:buFont typeface="+mj-lt"/>
              <a:buAutoNum type="arabicPeriod"/>
            </a:pPr>
            <a:r>
              <a:rPr lang="fr-FR" sz="1600" dirty="0">
                <a:latin typeface="Poppins" panose="00000500000000000000" pitchFamily="2" charset="0"/>
                <a:cs typeface="Poppins" panose="00000500000000000000" pitchFamily="2" charset="0"/>
              </a:rPr>
              <a:t>La satisfaction des clients et les retours d’information des parties intéressées pertinentes ;</a:t>
            </a:r>
          </a:p>
          <a:p>
            <a:pPr marL="800100" lvl="1" indent="-342900">
              <a:buClr>
                <a:srgbClr val="EBBDA9"/>
              </a:buClr>
              <a:buFont typeface="+mj-lt"/>
              <a:buAutoNum type="arabicPeriod"/>
            </a:pPr>
            <a:r>
              <a:rPr lang="fr-FR" sz="1600" dirty="0">
                <a:latin typeface="Poppins" panose="00000500000000000000" pitchFamily="2" charset="0"/>
                <a:cs typeface="Poppins" panose="00000500000000000000" pitchFamily="2" charset="0"/>
              </a:rPr>
              <a:t>Le degré de réalisation des objectifs qualité ;</a:t>
            </a:r>
          </a:p>
          <a:p>
            <a:pPr marL="800100" lvl="1" indent="-342900">
              <a:buClr>
                <a:srgbClr val="EBBDA9"/>
              </a:buClr>
              <a:buFont typeface="+mj-lt"/>
              <a:buAutoNum type="arabicPeriod"/>
            </a:pPr>
            <a:r>
              <a:rPr lang="fr-FR" sz="1600" dirty="0">
                <a:latin typeface="Poppins" panose="00000500000000000000" pitchFamily="2" charset="0"/>
                <a:cs typeface="Poppins" panose="00000500000000000000" pitchFamily="2" charset="0"/>
              </a:rPr>
              <a:t>La performance des processus et la conformité des produits et services ;</a:t>
            </a:r>
          </a:p>
          <a:p>
            <a:pPr marL="800100" lvl="1" indent="-342900">
              <a:buClr>
                <a:srgbClr val="EBBDA9"/>
              </a:buClr>
              <a:buFont typeface="+mj-lt"/>
              <a:buAutoNum type="arabicPeriod"/>
            </a:pPr>
            <a:r>
              <a:rPr lang="fr-FR" sz="1600" dirty="0">
                <a:latin typeface="Poppins" panose="00000500000000000000" pitchFamily="2" charset="0"/>
                <a:cs typeface="Poppins" panose="00000500000000000000" pitchFamily="2" charset="0"/>
              </a:rPr>
              <a:t>Les non-conformités et les actions correctives ;</a:t>
            </a:r>
          </a:p>
          <a:p>
            <a:pPr marL="800100" lvl="1" indent="-342900">
              <a:buClr>
                <a:srgbClr val="EBBDA9"/>
              </a:buClr>
              <a:buFont typeface="+mj-lt"/>
              <a:buAutoNum type="arabicPeriod"/>
            </a:pPr>
            <a:r>
              <a:rPr lang="fr-FR" sz="1600" dirty="0">
                <a:latin typeface="Poppins" panose="00000500000000000000" pitchFamily="2" charset="0"/>
                <a:cs typeface="Poppins" panose="00000500000000000000" pitchFamily="2" charset="0"/>
              </a:rPr>
              <a:t>Les résultats de la surveillance et de la mesure ;</a:t>
            </a:r>
          </a:p>
          <a:p>
            <a:pPr marL="800100" lvl="1" indent="-342900">
              <a:buClr>
                <a:srgbClr val="EBBDA9"/>
              </a:buClr>
              <a:buFont typeface="+mj-lt"/>
              <a:buAutoNum type="arabicPeriod"/>
            </a:pPr>
            <a:r>
              <a:rPr lang="fr-FR" sz="1600" dirty="0">
                <a:latin typeface="Poppins" panose="00000500000000000000" pitchFamily="2" charset="0"/>
                <a:cs typeface="Poppins" panose="00000500000000000000" pitchFamily="2" charset="0"/>
              </a:rPr>
              <a:t>Les résultats d’audit ;</a:t>
            </a:r>
          </a:p>
          <a:p>
            <a:pPr marL="800100" lvl="1" indent="-342900">
              <a:buClr>
                <a:srgbClr val="EBBDA9"/>
              </a:buClr>
              <a:buFont typeface="+mj-lt"/>
              <a:buAutoNum type="arabicPeriod"/>
            </a:pPr>
            <a:r>
              <a:rPr lang="fr-FR" sz="1600" dirty="0">
                <a:latin typeface="Poppins" panose="00000500000000000000" pitchFamily="2" charset="0"/>
                <a:cs typeface="Poppins" panose="00000500000000000000" pitchFamily="2" charset="0"/>
              </a:rPr>
              <a:t>Les performances des prestataires externes ;</a:t>
            </a:r>
          </a:p>
          <a:p>
            <a:pPr marL="457200" lvl="1" indent="0">
              <a:buClr>
                <a:srgbClr val="EBBDA9"/>
              </a:buClr>
              <a:buNone/>
            </a:pPr>
            <a:endParaRPr lang="fr-FR" sz="1600" dirty="0">
              <a:latin typeface="Poppins" panose="00000500000000000000" pitchFamily="2" charset="0"/>
              <a:cs typeface="Poppins" panose="00000500000000000000" pitchFamily="2" charset="0"/>
            </a:endParaRPr>
          </a:p>
          <a:p>
            <a:pPr marL="476100" indent="-342900">
              <a:buClr>
                <a:srgbClr val="EBBDA9"/>
              </a:buClr>
            </a:pPr>
            <a:r>
              <a:rPr lang="fr-FR" sz="1800" dirty="0">
                <a:latin typeface="Poppins" panose="00000500000000000000" pitchFamily="2" charset="0"/>
                <a:cs typeface="Poppins" panose="00000500000000000000" pitchFamily="2" charset="0"/>
              </a:rPr>
              <a:t>L’adéquation des ressources ;</a:t>
            </a:r>
          </a:p>
          <a:p>
            <a:pPr marL="476100" indent="-342900">
              <a:buClr>
                <a:srgbClr val="EBBDA9"/>
              </a:buClr>
            </a:pPr>
            <a:r>
              <a:rPr lang="fr-FR" sz="1800" dirty="0">
                <a:latin typeface="Poppins" panose="00000500000000000000" pitchFamily="2" charset="0"/>
                <a:cs typeface="Poppins" panose="00000500000000000000" pitchFamily="2" charset="0"/>
              </a:rPr>
              <a:t>L’efficacité des actions mises en œuvre face aux risques et opportunités (voir 6.1) ;</a:t>
            </a:r>
          </a:p>
          <a:p>
            <a:pPr marL="476100" indent="-342900">
              <a:buClr>
                <a:srgbClr val="EBBDA9"/>
              </a:buClr>
            </a:pPr>
            <a:r>
              <a:rPr lang="fr-FR" sz="1800" dirty="0">
                <a:latin typeface="Poppins" panose="00000500000000000000" pitchFamily="2" charset="0"/>
                <a:cs typeface="Poppins" panose="00000500000000000000" pitchFamily="2" charset="0"/>
              </a:rPr>
              <a:t>Les opportunités d’amélioration</a:t>
            </a:r>
          </a:p>
          <a:p>
            <a:endParaRPr lang="fr-FR" sz="1800" dirty="0">
              <a:latin typeface="Poppins" panose="00000500000000000000" pitchFamily="2" charset="0"/>
              <a:cs typeface="Poppins" panose="00000500000000000000" pitchFamily="2" charset="0"/>
            </a:endParaRPr>
          </a:p>
        </p:txBody>
      </p:sp>
      <p:sp>
        <p:nvSpPr>
          <p:cNvPr id="4" name="Rectangle à coins arrondis 75">
            <a:extLst>
              <a:ext uri="{FF2B5EF4-FFF2-40B4-BE49-F238E27FC236}">
                <a16:creationId xmlns:a16="http://schemas.microsoft.com/office/drawing/2014/main" id="{0DEF247E-E4A8-A07F-F129-080895FC014D}"/>
              </a:ext>
              <a:ext uri="{C183D7F6-B498-43B3-948B-1728B52AA6E4}">
                <adec:decorative xmlns:adec="http://schemas.microsoft.com/office/drawing/2017/decorative" val="1"/>
              </a:ext>
            </a:extLst>
          </p:cNvPr>
          <p:cNvSpPr/>
          <p:nvPr/>
        </p:nvSpPr>
        <p:spPr>
          <a:xfrm>
            <a:off x="1434904" y="620740"/>
            <a:ext cx="8947053"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Eléments d’entrée</a:t>
            </a:r>
            <a:endParaRPr lang="fr-FR" sz="2800" noProof="1">
              <a:latin typeface="Poppins" panose="00000500000000000000" pitchFamily="2" charset="0"/>
              <a:cs typeface="Poppins" panose="00000500000000000000" pitchFamily="2" charset="0"/>
            </a:endParaRPr>
          </a:p>
        </p:txBody>
      </p:sp>
      <p:sp>
        <p:nvSpPr>
          <p:cNvPr id="8" name="Rectangle à coins arrondis 96">
            <a:extLst>
              <a:ext uri="{FF2B5EF4-FFF2-40B4-BE49-F238E27FC236}">
                <a16:creationId xmlns:a16="http://schemas.microsoft.com/office/drawing/2014/main" id="{78DBF01A-8A40-57F3-6B04-27DF67B3A7A0}"/>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73E11B3B-8138-7311-66CA-E324BB5B8FBC}"/>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pic>
        <p:nvPicPr>
          <p:cNvPr id="2" name="Image 1">
            <a:extLst>
              <a:ext uri="{FF2B5EF4-FFF2-40B4-BE49-F238E27FC236}">
                <a16:creationId xmlns:a16="http://schemas.microsoft.com/office/drawing/2014/main" id="{AB9DB0DE-A73B-1DE1-344A-765558F31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5" name="Espace réservé du numéro de diapositive 4">
            <a:extLst>
              <a:ext uri="{FF2B5EF4-FFF2-40B4-BE49-F238E27FC236}">
                <a16:creationId xmlns:a16="http://schemas.microsoft.com/office/drawing/2014/main" id="{F71499F4-F57C-46FC-C307-01A22DB77E67}"/>
              </a:ext>
            </a:extLst>
          </p:cNvPr>
          <p:cNvSpPr>
            <a:spLocks noGrp="1"/>
          </p:cNvSpPr>
          <p:nvPr>
            <p:ph type="sldNum" sz="quarter" idx="12"/>
          </p:nvPr>
        </p:nvSpPr>
        <p:spPr/>
        <p:txBody>
          <a:bodyPr/>
          <a:lstStyle/>
          <a:p>
            <a:pPr rtl="0"/>
            <a:fld id="{5A4A7955-6230-48B4-BD8B-A7C460F75945}" type="slidenum">
              <a:rPr lang="fr-FR" noProof="0" smtClean="0"/>
              <a:t>3</a:t>
            </a:fld>
            <a:endParaRPr lang="fr-FR" noProof="0"/>
          </a:p>
        </p:txBody>
      </p:sp>
      <p:sp>
        <p:nvSpPr>
          <p:cNvPr id="6" name="ZoneTexte 5">
            <a:extLst>
              <a:ext uri="{FF2B5EF4-FFF2-40B4-BE49-F238E27FC236}">
                <a16:creationId xmlns:a16="http://schemas.microsoft.com/office/drawing/2014/main" id="{04E6DE61-E84E-4BC3-D779-AF1A2203FD2C}"/>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282016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886522" y="2803976"/>
            <a:ext cx="10515600" cy="2669614"/>
          </a:xfrm>
        </p:spPr>
        <p:txBody>
          <a:bodyPr>
            <a:normAutofit/>
          </a:bodyPr>
          <a:lstStyle/>
          <a:p>
            <a:pPr marL="0" indent="0">
              <a:buClr>
                <a:srgbClr val="EBBDA9"/>
              </a:buClr>
              <a:buNone/>
            </a:pPr>
            <a:endParaRPr lang="fr-FR" sz="20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q"/>
            </a:pPr>
            <a:r>
              <a:rPr lang="fr-FR" sz="2000" dirty="0">
                <a:latin typeface="Poppins" panose="00000500000000000000" pitchFamily="2" charset="0"/>
                <a:cs typeface="Poppins" panose="00000500000000000000" pitchFamily="2" charset="0"/>
              </a:rPr>
              <a:t>Les actions planifiées sont issues :</a:t>
            </a:r>
          </a:p>
          <a:p>
            <a:pPr marL="0" indent="0">
              <a:buClr>
                <a:srgbClr val="EBBDA9"/>
              </a:buClr>
              <a:buNone/>
            </a:pPr>
            <a:endParaRPr lang="fr-FR" sz="2000" dirty="0">
              <a:latin typeface="Poppins" panose="00000500000000000000" pitchFamily="2" charset="0"/>
              <a:cs typeface="Poppins" panose="00000500000000000000" pitchFamily="2" charset="0"/>
            </a:endParaRPr>
          </a:p>
          <a:p>
            <a:pPr lvl="1">
              <a:buClr>
                <a:srgbClr val="EBBDA9"/>
              </a:buClr>
            </a:pPr>
            <a:r>
              <a:rPr lang="fr-FR" sz="1800" dirty="0">
                <a:latin typeface="Poppins" panose="00000500000000000000" pitchFamily="2" charset="0"/>
                <a:cs typeface="Poppins" panose="00000500000000000000" pitchFamily="2" charset="0"/>
              </a:rPr>
              <a:t>Des audits internes ;</a:t>
            </a:r>
          </a:p>
          <a:p>
            <a:pPr lvl="1">
              <a:buClr>
                <a:srgbClr val="EBBDA9"/>
              </a:buClr>
            </a:pPr>
            <a:r>
              <a:rPr lang="fr-FR" sz="1800" dirty="0">
                <a:latin typeface="Poppins" panose="00000500000000000000" pitchFamily="2" charset="0"/>
                <a:cs typeface="Poppins" panose="00000500000000000000" pitchFamily="2" charset="0"/>
              </a:rPr>
              <a:t>Des dysfonctionnements ;</a:t>
            </a:r>
          </a:p>
          <a:p>
            <a:pPr lvl="1">
              <a:buClr>
                <a:srgbClr val="EBBDA9"/>
              </a:buClr>
            </a:pPr>
            <a:r>
              <a:rPr lang="fr-FR" sz="1800" dirty="0">
                <a:latin typeface="Poppins" panose="00000500000000000000" pitchFamily="2" charset="0"/>
                <a:cs typeface="Poppins" panose="00000500000000000000" pitchFamily="2" charset="0"/>
              </a:rPr>
              <a:t>De l’analyse des risques ;</a:t>
            </a:r>
          </a:p>
          <a:p>
            <a:pPr lvl="1">
              <a:buClr>
                <a:srgbClr val="EBBDA9"/>
              </a:buClr>
            </a:pPr>
            <a:r>
              <a:rPr lang="fr-FR" sz="1800" dirty="0">
                <a:latin typeface="Poppins" panose="00000500000000000000" pitchFamily="2" charset="0"/>
                <a:cs typeface="Poppins" panose="00000500000000000000" pitchFamily="2" charset="0"/>
              </a:rPr>
              <a:t>Des opportunités identifiées.</a:t>
            </a:r>
          </a:p>
        </p:txBody>
      </p:sp>
      <p:sp>
        <p:nvSpPr>
          <p:cNvPr id="4" name="Espace réservé du numéro de diapositive 3">
            <a:extLst>
              <a:ext uri="{FF2B5EF4-FFF2-40B4-BE49-F238E27FC236}">
                <a16:creationId xmlns:a16="http://schemas.microsoft.com/office/drawing/2014/main" id="{C5F46BD8-D2DC-12C8-826A-E842B0C1A3DC}"/>
              </a:ext>
            </a:extLst>
          </p:cNvPr>
          <p:cNvSpPr>
            <a:spLocks noGrp="1"/>
          </p:cNvSpPr>
          <p:nvPr>
            <p:ph type="sldNum" sz="quarter" idx="12"/>
          </p:nvPr>
        </p:nvSpPr>
        <p:spPr/>
        <p:txBody>
          <a:bodyPr/>
          <a:lstStyle/>
          <a:p>
            <a:pPr rtl="0"/>
            <a:fld id="{5A4A7955-6230-48B4-BD8B-A7C460F75945}" type="slidenum">
              <a:rPr lang="fr-FR" noProof="0" smtClean="0"/>
              <a:t>4</a:t>
            </a:fld>
            <a:endParaRPr lang="fr-FR" noProof="0"/>
          </a:p>
        </p:txBody>
      </p:sp>
      <p:sp>
        <p:nvSpPr>
          <p:cNvPr id="5" name="Rectangle à coins arrondis 75">
            <a:extLst>
              <a:ext uri="{FF2B5EF4-FFF2-40B4-BE49-F238E27FC236}">
                <a16:creationId xmlns:a16="http://schemas.microsoft.com/office/drawing/2014/main" id="{CEC1E12E-4853-F7AE-A203-FB31130FF663}"/>
              </a:ext>
              <a:ext uri="{C183D7F6-B498-43B3-948B-1728B52AA6E4}">
                <adec:decorative xmlns:adec="http://schemas.microsoft.com/office/drawing/2017/decorative" val="1"/>
              </a:ext>
            </a:extLst>
          </p:cNvPr>
          <p:cNvSpPr/>
          <p:nvPr/>
        </p:nvSpPr>
        <p:spPr>
          <a:xfrm>
            <a:off x="1622473" y="495902"/>
            <a:ext cx="8947053"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noProof="1">
                <a:solidFill>
                  <a:schemeClr val="bg1"/>
                </a:solidFill>
                <a:latin typeface="Poppins" panose="00000500000000000000" pitchFamily="2" charset="0"/>
                <a:cs typeface="Poppins" panose="00000500000000000000" pitchFamily="2" charset="0"/>
              </a:rPr>
              <a:t>Etat des actions issues des revues précédentes</a:t>
            </a:r>
          </a:p>
        </p:txBody>
      </p:sp>
      <p:pic>
        <p:nvPicPr>
          <p:cNvPr id="9" name="Image 8">
            <a:extLst>
              <a:ext uri="{FF2B5EF4-FFF2-40B4-BE49-F238E27FC236}">
                <a16:creationId xmlns:a16="http://schemas.microsoft.com/office/drawing/2014/main" id="{A3DF44EE-C443-B76F-5168-C22B33BA1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11" name="Rectangle à coins arrondis 96">
            <a:extLst>
              <a:ext uri="{FF2B5EF4-FFF2-40B4-BE49-F238E27FC236}">
                <a16:creationId xmlns:a16="http://schemas.microsoft.com/office/drawing/2014/main" id="{B43808B7-8DA1-DF1E-16EA-BCD38CF51C0D}"/>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2" name="Rectangle à coins arrondis 99">
            <a:extLst>
              <a:ext uri="{FF2B5EF4-FFF2-40B4-BE49-F238E27FC236}">
                <a16:creationId xmlns:a16="http://schemas.microsoft.com/office/drawing/2014/main" id="{77B55812-E33B-5BE6-0F8C-B0811A124290}"/>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3" name="Rectangle : Coins supérieurs arrondis 45">
            <a:extLst>
              <a:ext uri="{FF2B5EF4-FFF2-40B4-BE49-F238E27FC236}">
                <a16:creationId xmlns:a16="http://schemas.microsoft.com/office/drawing/2014/main" id="{9FFE453C-FBF5-1A0F-F5A0-16A38C766A6B}"/>
              </a:ext>
              <a:ext uri="{C183D7F6-B498-43B3-948B-1728B52AA6E4}">
                <adec:decorative xmlns:adec="http://schemas.microsoft.com/office/drawing/2017/decorative" val="1"/>
              </a:ext>
            </a:extLst>
          </p:cNvPr>
          <p:cNvSpPr/>
          <p:nvPr/>
        </p:nvSpPr>
        <p:spPr>
          <a:xfrm rot="5400000" flipH="1">
            <a:off x="1788656" y="36967"/>
            <a:ext cx="695099" cy="4272413"/>
          </a:xfrm>
          <a:prstGeom prst="round2SameRect">
            <a:avLst>
              <a:gd name="adj1" fmla="val 50000"/>
              <a:gd name="adj2" fmla="val 0"/>
            </a:avLst>
          </a:prstGeom>
          <a:solidFill>
            <a:srgbClr val="75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6" name="Espace réservé du contenu 2">
            <a:extLst>
              <a:ext uri="{FF2B5EF4-FFF2-40B4-BE49-F238E27FC236}">
                <a16:creationId xmlns:a16="http://schemas.microsoft.com/office/drawing/2014/main" id="{9D6EAF5A-959E-026C-43C8-76809A143C79}"/>
              </a:ext>
            </a:extLst>
          </p:cNvPr>
          <p:cNvSpPr txBox="1">
            <a:spLocks/>
          </p:cNvSpPr>
          <p:nvPr/>
        </p:nvSpPr>
        <p:spPr>
          <a:xfrm>
            <a:off x="-1" y="1903476"/>
            <a:ext cx="4456089" cy="7909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solidFill>
                  <a:schemeClr val="bg1"/>
                </a:solidFill>
              </a:rPr>
              <a:t>Première revue de direction</a:t>
            </a:r>
          </a:p>
        </p:txBody>
      </p:sp>
      <p:sp>
        <p:nvSpPr>
          <p:cNvPr id="2" name="ZoneTexte 1">
            <a:extLst>
              <a:ext uri="{FF2B5EF4-FFF2-40B4-BE49-F238E27FC236}">
                <a16:creationId xmlns:a16="http://schemas.microsoft.com/office/drawing/2014/main" id="{0C314D7A-4A8B-7D3A-B5AD-7E9A0062C598}"/>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3792031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838200" y="1899138"/>
            <a:ext cx="10515600" cy="385168"/>
          </a:xfrm>
        </p:spPr>
        <p:txBody>
          <a:bodyPr>
            <a:normAutofit/>
          </a:bodyPr>
          <a:lstStyle/>
          <a:p>
            <a:pPr>
              <a:buClr>
                <a:srgbClr val="752864"/>
              </a:buClr>
            </a:pPr>
            <a:r>
              <a:rPr lang="fr-FR" sz="2000" dirty="0">
                <a:latin typeface="Poppins" panose="00000500000000000000" pitchFamily="2" charset="0"/>
                <a:cs typeface="Poppins" panose="00000500000000000000" pitchFamily="2" charset="0"/>
              </a:rPr>
              <a:t>Modification ?</a:t>
            </a:r>
          </a:p>
        </p:txBody>
      </p:sp>
      <p:sp>
        <p:nvSpPr>
          <p:cNvPr id="4" name="Espace réservé du numéro de diapositive 3">
            <a:extLst>
              <a:ext uri="{FF2B5EF4-FFF2-40B4-BE49-F238E27FC236}">
                <a16:creationId xmlns:a16="http://schemas.microsoft.com/office/drawing/2014/main" id="{3BA5207F-E9C8-E361-C2B6-A1BC06EEE651}"/>
              </a:ext>
            </a:extLst>
          </p:cNvPr>
          <p:cNvSpPr>
            <a:spLocks noGrp="1"/>
          </p:cNvSpPr>
          <p:nvPr>
            <p:ph type="sldNum" sz="quarter" idx="12"/>
          </p:nvPr>
        </p:nvSpPr>
        <p:spPr/>
        <p:txBody>
          <a:bodyPr/>
          <a:lstStyle/>
          <a:p>
            <a:pPr rtl="0"/>
            <a:fld id="{5A4A7955-6230-48B4-BD8B-A7C460F75945}" type="slidenum">
              <a:rPr lang="fr-FR" noProof="0" smtClean="0"/>
              <a:t>5</a:t>
            </a:fld>
            <a:endParaRPr lang="fr-FR" noProof="0"/>
          </a:p>
        </p:txBody>
      </p:sp>
      <p:pic>
        <p:nvPicPr>
          <p:cNvPr id="5" name="Image 4">
            <a:extLst>
              <a:ext uri="{FF2B5EF4-FFF2-40B4-BE49-F238E27FC236}">
                <a16:creationId xmlns:a16="http://schemas.microsoft.com/office/drawing/2014/main" id="{B5849116-C410-B6C6-E4D4-BA0AD883C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Rectangle à coins arrondis 96">
            <a:extLst>
              <a:ext uri="{FF2B5EF4-FFF2-40B4-BE49-F238E27FC236}">
                <a16:creationId xmlns:a16="http://schemas.microsoft.com/office/drawing/2014/main" id="{D179B433-5A35-AE53-6A44-CCDA0DB8EAC7}"/>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Rectangle à coins arrondis 99">
            <a:extLst>
              <a:ext uri="{FF2B5EF4-FFF2-40B4-BE49-F238E27FC236}">
                <a16:creationId xmlns:a16="http://schemas.microsoft.com/office/drawing/2014/main" id="{76B9C3E6-F7A5-16CC-429C-861C39ABE975}"/>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75">
            <a:extLst>
              <a:ext uri="{FF2B5EF4-FFF2-40B4-BE49-F238E27FC236}">
                <a16:creationId xmlns:a16="http://schemas.microsoft.com/office/drawing/2014/main" id="{62954EC2-D43A-0F1C-9BA1-399F26B93F8C}"/>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sz="2800" noProof="1">
              <a:solidFill>
                <a:schemeClr val="bg1"/>
              </a:solidFill>
              <a:latin typeface="Poppins" panose="00000500000000000000" pitchFamily="2" charset="0"/>
              <a:cs typeface="Poppins" panose="00000500000000000000" pitchFamily="2" charset="0"/>
            </a:endParaRPr>
          </a:p>
        </p:txBody>
      </p:sp>
      <p:sp>
        <p:nvSpPr>
          <p:cNvPr id="10" name="Titre 1">
            <a:extLst>
              <a:ext uri="{FF2B5EF4-FFF2-40B4-BE49-F238E27FC236}">
                <a16:creationId xmlns:a16="http://schemas.microsoft.com/office/drawing/2014/main" id="{B4C9AC69-CD61-6B59-88B7-70DF11CDB37D}"/>
              </a:ext>
            </a:extLst>
          </p:cNvPr>
          <p:cNvSpPr txBox="1">
            <a:spLocks/>
          </p:cNvSpPr>
          <p:nvPr/>
        </p:nvSpPr>
        <p:spPr>
          <a:xfrm>
            <a:off x="1497037" y="387353"/>
            <a:ext cx="9197926" cy="834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000" dirty="0">
                <a:solidFill>
                  <a:schemeClr val="bg1"/>
                </a:solidFill>
                <a:latin typeface="Poppins" panose="00000500000000000000" pitchFamily="2" charset="0"/>
                <a:cs typeface="Poppins" panose="00000500000000000000" pitchFamily="2" charset="0"/>
              </a:rPr>
              <a:t>Les Modifications des enjeux externes et internes pertinents pour le système de management de la qualité</a:t>
            </a:r>
          </a:p>
        </p:txBody>
      </p:sp>
      <p:sp>
        <p:nvSpPr>
          <p:cNvPr id="2" name="ZoneTexte 1">
            <a:extLst>
              <a:ext uri="{FF2B5EF4-FFF2-40B4-BE49-F238E27FC236}">
                <a16:creationId xmlns:a16="http://schemas.microsoft.com/office/drawing/2014/main" id="{9B699469-68F2-E386-FE71-5E869C925E4C}"/>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385888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718753" y="2055571"/>
            <a:ext cx="10515600" cy="430887"/>
          </a:xfrm>
        </p:spPr>
        <p:txBody>
          <a:bodyPr>
            <a:noAutofit/>
          </a:bodyPr>
          <a:lstStyle/>
          <a:p>
            <a:br>
              <a:rPr lang="fr-FR" sz="4000" dirty="0">
                <a:latin typeface="Poppins" panose="00000500000000000000" pitchFamily="2" charset="0"/>
                <a:cs typeface="Poppins" panose="00000500000000000000" pitchFamily="2" charset="0"/>
              </a:rPr>
            </a:br>
            <a:r>
              <a:rPr lang="fr-FR" sz="1800" i="1" dirty="0">
                <a:latin typeface="Poppins" panose="00000500000000000000" pitchFamily="2" charset="0"/>
                <a:cs typeface="Poppins" panose="00000500000000000000" pitchFamily="2" charset="0"/>
              </a:rPr>
              <a:t>La satisfaction des parties intéressées pertinentes</a:t>
            </a:r>
            <a:endParaRPr lang="fr-FR" sz="4000" i="1" dirty="0">
              <a:latin typeface="Poppins" panose="00000500000000000000" pitchFamily="2" charset="0"/>
              <a:cs typeface="Poppins" panose="00000500000000000000" pitchFamily="2" charset="0"/>
            </a:endParaRPr>
          </a:p>
        </p:txBody>
      </p:sp>
      <p:sp>
        <p:nvSpPr>
          <p:cNvPr id="4" name="Espace réservé du numéro de diapositive 3">
            <a:extLst>
              <a:ext uri="{FF2B5EF4-FFF2-40B4-BE49-F238E27FC236}">
                <a16:creationId xmlns:a16="http://schemas.microsoft.com/office/drawing/2014/main" id="{FF8EA717-7A72-713F-17D8-DB0E37DD9239}"/>
              </a:ext>
            </a:extLst>
          </p:cNvPr>
          <p:cNvSpPr>
            <a:spLocks noGrp="1"/>
          </p:cNvSpPr>
          <p:nvPr>
            <p:ph type="sldNum" sz="quarter" idx="12"/>
          </p:nvPr>
        </p:nvSpPr>
        <p:spPr/>
        <p:txBody>
          <a:bodyPr/>
          <a:lstStyle/>
          <a:p>
            <a:pPr rtl="0"/>
            <a:fld id="{5A4A7955-6230-48B4-BD8B-A7C460F75945}" type="slidenum">
              <a:rPr lang="fr-FR" noProof="0" smtClean="0"/>
              <a:t>6</a:t>
            </a:fld>
            <a:endParaRPr lang="fr-FR" noProof="0"/>
          </a:p>
        </p:txBody>
      </p:sp>
      <p:pic>
        <p:nvPicPr>
          <p:cNvPr id="5" name="Image 4">
            <a:extLst>
              <a:ext uri="{FF2B5EF4-FFF2-40B4-BE49-F238E27FC236}">
                <a16:creationId xmlns:a16="http://schemas.microsoft.com/office/drawing/2014/main" id="{742B416A-BC3E-3C51-BBD1-DF39790E2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Rectangle à coins arrondis 96">
            <a:extLst>
              <a:ext uri="{FF2B5EF4-FFF2-40B4-BE49-F238E27FC236}">
                <a16:creationId xmlns:a16="http://schemas.microsoft.com/office/drawing/2014/main" id="{658B2B55-1205-A429-F27E-47701B7FD1F9}"/>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Rectangle à coins arrondis 99">
            <a:extLst>
              <a:ext uri="{FF2B5EF4-FFF2-40B4-BE49-F238E27FC236}">
                <a16:creationId xmlns:a16="http://schemas.microsoft.com/office/drawing/2014/main" id="{C5548C38-4202-660C-D64C-3B07E80AF27A}"/>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75">
            <a:extLst>
              <a:ext uri="{FF2B5EF4-FFF2-40B4-BE49-F238E27FC236}">
                <a16:creationId xmlns:a16="http://schemas.microsoft.com/office/drawing/2014/main" id="{73E3C0F5-F17E-5D0E-0CB4-E6DE83787231}"/>
              </a:ext>
              <a:ext uri="{C183D7F6-B498-43B3-948B-1728B52AA6E4}">
                <adec:decorative xmlns:adec="http://schemas.microsoft.com/office/drawing/2017/decorative" val="1"/>
              </a:ext>
            </a:extLst>
          </p:cNvPr>
          <p:cNvSpPr/>
          <p:nvPr/>
        </p:nvSpPr>
        <p:spPr>
          <a:xfrm>
            <a:off x="1005968" y="391009"/>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sp>
        <p:nvSpPr>
          <p:cNvPr id="15" name="Rectangle : Coins supérieurs arrondis 45">
            <a:extLst>
              <a:ext uri="{FF2B5EF4-FFF2-40B4-BE49-F238E27FC236}">
                <a16:creationId xmlns:a16="http://schemas.microsoft.com/office/drawing/2014/main" id="{1FE46CE6-E21C-0B33-6BC0-FBA886FEECB0}"/>
              </a:ext>
              <a:ext uri="{C183D7F6-B498-43B3-948B-1728B52AA6E4}">
                <adec:decorative xmlns:adec="http://schemas.microsoft.com/office/drawing/2017/decorative" val="1"/>
              </a:ext>
            </a:extLst>
          </p:cNvPr>
          <p:cNvSpPr/>
          <p:nvPr/>
        </p:nvSpPr>
        <p:spPr>
          <a:xfrm rot="5400000" flipH="1">
            <a:off x="1788654" y="1826976"/>
            <a:ext cx="695099" cy="4272413"/>
          </a:xfrm>
          <a:prstGeom prst="round2SameRect">
            <a:avLst>
              <a:gd name="adj1" fmla="val 50000"/>
              <a:gd name="adj2" fmla="val 0"/>
            </a:avLst>
          </a:prstGeom>
          <a:solidFill>
            <a:srgbClr val="75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a:p>
            <a:pPr algn="ctr" rtl="0"/>
            <a:r>
              <a:rPr lang="fr-FR" noProof="1"/>
              <a:t>  </a:t>
            </a:r>
          </a:p>
        </p:txBody>
      </p:sp>
      <p:sp>
        <p:nvSpPr>
          <p:cNvPr id="16" name="Titre 1">
            <a:extLst>
              <a:ext uri="{FF2B5EF4-FFF2-40B4-BE49-F238E27FC236}">
                <a16:creationId xmlns:a16="http://schemas.microsoft.com/office/drawing/2014/main" id="{DF3D599A-472F-BD0A-B7F0-F98BCB1D87F2}"/>
              </a:ext>
            </a:extLst>
          </p:cNvPr>
          <p:cNvSpPr txBox="1">
            <a:spLocks/>
          </p:cNvSpPr>
          <p:nvPr/>
        </p:nvSpPr>
        <p:spPr>
          <a:xfrm>
            <a:off x="70513" y="3503396"/>
            <a:ext cx="3617067" cy="4308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4000" dirty="0">
                <a:solidFill>
                  <a:schemeClr val="bg1"/>
                </a:solidFill>
                <a:latin typeface="Poppins" panose="00000500000000000000" pitchFamily="2" charset="0"/>
                <a:cs typeface="Poppins" panose="00000500000000000000" pitchFamily="2" charset="0"/>
              </a:rPr>
            </a:br>
            <a:r>
              <a:rPr lang="fr-FR" sz="1800" dirty="0">
                <a:solidFill>
                  <a:schemeClr val="bg1"/>
                </a:solidFill>
                <a:latin typeface="Poppins" panose="00000500000000000000" pitchFamily="2" charset="0"/>
                <a:cs typeface="Poppins" panose="00000500000000000000" pitchFamily="2" charset="0"/>
              </a:rPr>
              <a:t>Médecins externes</a:t>
            </a:r>
            <a:endParaRPr lang="fr-FR" sz="4000" dirty="0">
              <a:solidFill>
                <a:schemeClr val="bg1"/>
              </a:solidFill>
              <a:latin typeface="Poppins" panose="00000500000000000000" pitchFamily="2" charset="0"/>
              <a:cs typeface="Poppins" panose="00000500000000000000" pitchFamily="2" charset="0"/>
            </a:endParaRPr>
          </a:p>
        </p:txBody>
      </p:sp>
      <p:sp>
        <p:nvSpPr>
          <p:cNvPr id="17" name="Rectangle : Coins supérieurs arrondis 46">
            <a:extLst>
              <a:ext uri="{FF2B5EF4-FFF2-40B4-BE49-F238E27FC236}">
                <a16:creationId xmlns:a16="http://schemas.microsoft.com/office/drawing/2014/main" id="{730B4E97-85FA-F65C-4FE9-875BF9D7C142}"/>
              </a:ext>
              <a:ext uri="{C183D7F6-B498-43B3-948B-1728B52AA6E4}">
                <adec:decorative xmlns:adec="http://schemas.microsoft.com/office/drawing/2017/decorative" val="1"/>
              </a:ext>
            </a:extLst>
          </p:cNvPr>
          <p:cNvSpPr/>
          <p:nvPr/>
        </p:nvSpPr>
        <p:spPr>
          <a:xfrm rot="5400000" flipH="1">
            <a:off x="1788655" y="2713586"/>
            <a:ext cx="695100" cy="4272415"/>
          </a:xfrm>
          <a:prstGeom prst="round2SameRect">
            <a:avLst>
              <a:gd name="adj1" fmla="val 50000"/>
              <a:gd name="adj2" fmla="val 0"/>
            </a:avLst>
          </a:prstGeom>
          <a:solidFill>
            <a:srgbClr val="7BB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8" name="Titre 1">
            <a:extLst>
              <a:ext uri="{FF2B5EF4-FFF2-40B4-BE49-F238E27FC236}">
                <a16:creationId xmlns:a16="http://schemas.microsoft.com/office/drawing/2014/main" id="{02F0136A-BD39-76E9-996F-1DB1424B41DF}"/>
              </a:ext>
            </a:extLst>
          </p:cNvPr>
          <p:cNvSpPr txBox="1">
            <a:spLocks/>
          </p:cNvSpPr>
          <p:nvPr/>
        </p:nvSpPr>
        <p:spPr>
          <a:xfrm>
            <a:off x="0" y="4502245"/>
            <a:ext cx="10515600" cy="4308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4000" dirty="0">
                <a:solidFill>
                  <a:schemeClr val="bg1"/>
                </a:solidFill>
                <a:latin typeface="Poppins" panose="00000500000000000000" pitchFamily="2" charset="0"/>
                <a:cs typeface="Poppins" panose="00000500000000000000" pitchFamily="2" charset="0"/>
              </a:rPr>
            </a:br>
            <a:r>
              <a:rPr lang="fr-FR" sz="1800" dirty="0">
                <a:solidFill>
                  <a:schemeClr val="bg1"/>
                </a:solidFill>
                <a:latin typeface="Poppins" panose="00000500000000000000" pitchFamily="2" charset="0"/>
                <a:cs typeface="Poppins" panose="00000500000000000000" pitchFamily="2" charset="0"/>
              </a:rPr>
              <a:t>Personnel Paramédical</a:t>
            </a:r>
            <a:endParaRPr lang="fr-FR" sz="4000" dirty="0">
              <a:solidFill>
                <a:schemeClr val="bg1"/>
              </a:solidFill>
              <a:latin typeface="Poppins" panose="00000500000000000000" pitchFamily="2" charset="0"/>
              <a:cs typeface="Poppins" panose="00000500000000000000" pitchFamily="2" charset="0"/>
            </a:endParaRPr>
          </a:p>
        </p:txBody>
      </p:sp>
      <p:sp>
        <p:nvSpPr>
          <p:cNvPr id="19" name="Rectangle : Coins supérieurs arrondis 4">
            <a:extLst>
              <a:ext uri="{FF2B5EF4-FFF2-40B4-BE49-F238E27FC236}">
                <a16:creationId xmlns:a16="http://schemas.microsoft.com/office/drawing/2014/main" id="{2EE2E573-AC47-C677-2E90-5AAE76279C2E}"/>
              </a:ext>
              <a:ext uri="{C183D7F6-B498-43B3-948B-1728B52AA6E4}">
                <adec:decorative xmlns:adec="http://schemas.microsoft.com/office/drawing/2017/decorative" val="1"/>
              </a:ext>
            </a:extLst>
          </p:cNvPr>
          <p:cNvSpPr/>
          <p:nvPr/>
        </p:nvSpPr>
        <p:spPr>
          <a:xfrm rot="16200000">
            <a:off x="9676256" y="2681601"/>
            <a:ext cx="695100" cy="4336388"/>
          </a:xfrm>
          <a:prstGeom prst="round2SameRect">
            <a:avLst>
              <a:gd name="adj1" fmla="val 50000"/>
              <a:gd name="adj2" fmla="val 0"/>
            </a:avLst>
          </a:prstGeom>
          <a:solidFill>
            <a:srgbClr val="75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20" name="Rectangle : Coins supérieurs arrondis 41">
            <a:extLst>
              <a:ext uri="{FF2B5EF4-FFF2-40B4-BE49-F238E27FC236}">
                <a16:creationId xmlns:a16="http://schemas.microsoft.com/office/drawing/2014/main" id="{93C8043A-F874-DAB7-09BC-2EB577C62463}"/>
              </a:ext>
              <a:ext uri="{C183D7F6-B498-43B3-948B-1728B52AA6E4}">
                <adec:decorative xmlns:adec="http://schemas.microsoft.com/office/drawing/2017/decorative" val="1"/>
              </a:ext>
            </a:extLst>
          </p:cNvPr>
          <p:cNvSpPr/>
          <p:nvPr/>
        </p:nvSpPr>
        <p:spPr>
          <a:xfrm rot="16200000">
            <a:off x="9671446" y="1819902"/>
            <a:ext cx="695101" cy="4346006"/>
          </a:xfrm>
          <a:prstGeom prst="round2SameRect">
            <a:avLst>
              <a:gd name="adj1" fmla="val 50000"/>
              <a:gd name="adj2" fmla="val 0"/>
            </a:avLst>
          </a:prstGeom>
          <a:solidFill>
            <a:srgbClr val="7BB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21" name="Titre 1">
            <a:extLst>
              <a:ext uri="{FF2B5EF4-FFF2-40B4-BE49-F238E27FC236}">
                <a16:creationId xmlns:a16="http://schemas.microsoft.com/office/drawing/2014/main" id="{C93C10BE-BA8B-A9EB-92DF-4F4D29D92B01}"/>
              </a:ext>
            </a:extLst>
          </p:cNvPr>
          <p:cNvSpPr txBox="1">
            <a:spLocks/>
          </p:cNvSpPr>
          <p:nvPr/>
        </p:nvSpPr>
        <p:spPr>
          <a:xfrm>
            <a:off x="8149184" y="4340457"/>
            <a:ext cx="3972303" cy="4308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4000" dirty="0">
                <a:solidFill>
                  <a:schemeClr val="bg1"/>
                </a:solidFill>
                <a:latin typeface="Poppins" panose="00000500000000000000" pitchFamily="2" charset="0"/>
                <a:cs typeface="Poppins" panose="00000500000000000000" pitchFamily="2" charset="0"/>
              </a:rPr>
            </a:br>
            <a:r>
              <a:rPr lang="fr-FR" sz="1800" dirty="0">
                <a:solidFill>
                  <a:schemeClr val="bg1"/>
                </a:solidFill>
                <a:latin typeface="Poppins" panose="00000500000000000000" pitchFamily="2" charset="0"/>
                <a:cs typeface="Poppins" panose="00000500000000000000" pitchFamily="2" charset="0"/>
              </a:rPr>
              <a:t>Utilisateur du SI</a:t>
            </a:r>
            <a:endParaRPr lang="fr-FR" sz="4000" dirty="0">
              <a:solidFill>
                <a:schemeClr val="bg1"/>
              </a:solidFill>
              <a:latin typeface="Poppins" panose="00000500000000000000" pitchFamily="2" charset="0"/>
              <a:cs typeface="Poppins" panose="00000500000000000000" pitchFamily="2" charset="0"/>
            </a:endParaRPr>
          </a:p>
        </p:txBody>
      </p:sp>
      <p:sp>
        <p:nvSpPr>
          <p:cNvPr id="22" name="Titre 1">
            <a:extLst>
              <a:ext uri="{FF2B5EF4-FFF2-40B4-BE49-F238E27FC236}">
                <a16:creationId xmlns:a16="http://schemas.microsoft.com/office/drawing/2014/main" id="{E8634D84-C916-078C-5034-A5FB0D8D6032}"/>
              </a:ext>
            </a:extLst>
          </p:cNvPr>
          <p:cNvSpPr txBox="1">
            <a:spLocks/>
          </p:cNvSpPr>
          <p:nvPr/>
        </p:nvSpPr>
        <p:spPr>
          <a:xfrm>
            <a:off x="8043779" y="3503396"/>
            <a:ext cx="3085169" cy="4308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4000" dirty="0">
                <a:solidFill>
                  <a:schemeClr val="bg1"/>
                </a:solidFill>
                <a:latin typeface="Poppins" panose="00000500000000000000" pitchFamily="2" charset="0"/>
                <a:cs typeface="Poppins" panose="00000500000000000000" pitchFamily="2" charset="0"/>
              </a:rPr>
            </a:br>
            <a:r>
              <a:rPr lang="fr-FR" sz="1800" dirty="0">
                <a:solidFill>
                  <a:schemeClr val="bg1"/>
                </a:solidFill>
                <a:latin typeface="Poppins" panose="00000500000000000000" pitchFamily="2" charset="0"/>
                <a:cs typeface="Poppins" panose="00000500000000000000" pitchFamily="2" charset="0"/>
              </a:rPr>
              <a:t>Personnel Administratif</a:t>
            </a:r>
            <a:endParaRPr lang="fr-FR" sz="4000" dirty="0">
              <a:solidFill>
                <a:schemeClr val="bg1"/>
              </a:solidFill>
              <a:latin typeface="Poppins" panose="00000500000000000000" pitchFamily="2" charset="0"/>
              <a:cs typeface="Poppins" panose="00000500000000000000" pitchFamily="2" charset="0"/>
            </a:endParaRPr>
          </a:p>
        </p:txBody>
      </p:sp>
      <p:sp>
        <p:nvSpPr>
          <p:cNvPr id="3" name="ZoneTexte 2">
            <a:extLst>
              <a:ext uri="{FF2B5EF4-FFF2-40B4-BE49-F238E27FC236}">
                <a16:creationId xmlns:a16="http://schemas.microsoft.com/office/drawing/2014/main" id="{64F55531-E0DD-FE09-EC00-316811C3F63A}"/>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132641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297074-81F2-47E9-A93C-81C782856063}"/>
              </a:ext>
            </a:extLst>
          </p:cNvPr>
          <p:cNvSpPr>
            <a:spLocks noGrp="1"/>
          </p:cNvSpPr>
          <p:nvPr>
            <p:ph type="title"/>
          </p:nvPr>
        </p:nvSpPr>
        <p:spPr>
          <a:xfrm>
            <a:off x="838200" y="1547446"/>
            <a:ext cx="10515600" cy="143242"/>
          </a:xfrm>
        </p:spPr>
        <p:txBody>
          <a:bodyPr>
            <a:normAutofit fontScale="90000"/>
          </a:bodyPr>
          <a:lstStyle/>
          <a:p>
            <a:br>
              <a:rPr lang="fr-FR" dirty="0"/>
            </a:br>
            <a:r>
              <a:rPr lang="fr-FR" sz="2000" i="1" dirty="0">
                <a:latin typeface="Poppins" panose="00000500000000000000" pitchFamily="2" charset="0"/>
                <a:cs typeface="Poppins" panose="00000500000000000000" pitchFamily="2" charset="0"/>
              </a:rPr>
              <a:t>Les retours d’information des parties intéressées pertinentes</a:t>
            </a:r>
            <a:endParaRPr lang="fr-FR" i="1" dirty="0">
              <a:latin typeface="Poppins" panose="00000500000000000000" pitchFamily="2" charset="0"/>
              <a:cs typeface="Poppins" panose="00000500000000000000" pitchFamily="2" charset="0"/>
            </a:endParaRPr>
          </a:p>
        </p:txBody>
      </p:sp>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581192" y="2336003"/>
            <a:ext cx="11029616" cy="4144310"/>
          </a:xfrm>
        </p:spPr>
        <p:txBody>
          <a:bodyPr>
            <a:normAutofit/>
          </a:bodyPr>
          <a:lstStyle/>
          <a:p>
            <a:pPr algn="just">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 réclamations depuis la dernière revue</a:t>
            </a:r>
          </a:p>
          <a:p>
            <a:pPr algn="just">
              <a:buClr>
                <a:srgbClr val="EBBDA9"/>
              </a:buClr>
              <a:buFont typeface="Wingdings" panose="05000000000000000000" pitchFamily="2" charset="2"/>
              <a:buChar char="§"/>
            </a:pPr>
            <a:r>
              <a:rPr lang="fr-FR" sz="2000" dirty="0">
                <a:latin typeface="Poppins" panose="00000500000000000000" pitchFamily="2" charset="0"/>
                <a:cs typeface="Poppins" panose="00000500000000000000" pitchFamily="2" charset="0"/>
              </a:rPr>
              <a:t>.. toujours ouvertes soit ..% de réclamations résolues</a:t>
            </a:r>
          </a:p>
          <a:p>
            <a:pPr algn="just">
              <a:buClr>
                <a:srgbClr val="EBBDA9"/>
              </a:buClr>
              <a:buFont typeface="Wingdings" panose="05000000000000000000" pitchFamily="2" charset="2"/>
              <a:buChar char="§"/>
            </a:pPr>
            <a:endParaRPr lang="fr-FR" sz="2000" dirty="0">
              <a:latin typeface="Poppins" panose="00000500000000000000" pitchFamily="2" charset="0"/>
              <a:cs typeface="Poppins" panose="00000500000000000000" pitchFamily="2" charset="0"/>
            </a:endParaRPr>
          </a:p>
          <a:p>
            <a:pPr algn="just">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Décision d’amélioration </a:t>
            </a:r>
            <a:r>
              <a:rPr lang="fr-FR" sz="2000" dirty="0">
                <a:latin typeface="Poppins" panose="00000500000000000000" pitchFamily="2" charset="0"/>
                <a:cs typeface="Poppins" panose="00000500000000000000" pitchFamily="2" charset="0"/>
              </a:rPr>
              <a:t>:</a:t>
            </a:r>
          </a:p>
        </p:txBody>
      </p:sp>
      <p:sp>
        <p:nvSpPr>
          <p:cNvPr id="4" name="Espace réservé du numéro de diapositive 3">
            <a:extLst>
              <a:ext uri="{FF2B5EF4-FFF2-40B4-BE49-F238E27FC236}">
                <a16:creationId xmlns:a16="http://schemas.microsoft.com/office/drawing/2014/main" id="{505A43A8-A7CF-84F5-EFB5-8428499E480C}"/>
              </a:ext>
            </a:extLst>
          </p:cNvPr>
          <p:cNvSpPr>
            <a:spLocks noGrp="1"/>
          </p:cNvSpPr>
          <p:nvPr>
            <p:ph type="sldNum" sz="quarter" idx="12"/>
          </p:nvPr>
        </p:nvSpPr>
        <p:spPr/>
        <p:txBody>
          <a:bodyPr/>
          <a:lstStyle/>
          <a:p>
            <a:pPr rtl="0"/>
            <a:fld id="{5A4A7955-6230-48B4-BD8B-A7C460F75945}" type="slidenum">
              <a:rPr lang="fr-FR" noProof="0" smtClean="0"/>
              <a:t>7</a:t>
            </a:fld>
            <a:endParaRPr lang="fr-FR" noProof="0"/>
          </a:p>
        </p:txBody>
      </p:sp>
      <p:sp>
        <p:nvSpPr>
          <p:cNvPr id="5" name="Rectangle à coins arrondis 75">
            <a:extLst>
              <a:ext uri="{FF2B5EF4-FFF2-40B4-BE49-F238E27FC236}">
                <a16:creationId xmlns:a16="http://schemas.microsoft.com/office/drawing/2014/main" id="{FDE8B4C2-21B1-F915-DB05-8EF1C5F301F2}"/>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3EF404C3-09DE-7341-6F4D-1F703C115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Rectangle à coins arrondis 96">
            <a:extLst>
              <a:ext uri="{FF2B5EF4-FFF2-40B4-BE49-F238E27FC236}">
                <a16:creationId xmlns:a16="http://schemas.microsoft.com/office/drawing/2014/main" id="{BAD70430-26E2-8CE4-1E44-C118DDED1A82}"/>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Rectangle à coins arrondis 99">
            <a:extLst>
              <a:ext uri="{FF2B5EF4-FFF2-40B4-BE49-F238E27FC236}">
                <a16:creationId xmlns:a16="http://schemas.microsoft.com/office/drawing/2014/main" id="{8E31D690-0462-984D-A94E-C96DB0E3BFE9}"/>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ZoneTexte 9">
            <a:extLst>
              <a:ext uri="{FF2B5EF4-FFF2-40B4-BE49-F238E27FC236}">
                <a16:creationId xmlns:a16="http://schemas.microsoft.com/office/drawing/2014/main" id="{66990F5F-E3AD-398A-8796-7CAEFFFF0447}"/>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365382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204737" y="2043003"/>
            <a:ext cx="11029616" cy="4507421"/>
          </a:xfrm>
        </p:spPr>
        <p:txBody>
          <a:bodyPr>
            <a:normAutofit/>
          </a:bodyPr>
          <a:lstStyle/>
          <a:p>
            <a:pPr>
              <a:buClr>
                <a:srgbClr val="EBBDA9"/>
              </a:buClr>
              <a:buFont typeface="Wingdings" panose="05000000000000000000" pitchFamily="2" charset="2"/>
              <a:buChar char="q"/>
            </a:pPr>
            <a:r>
              <a:rPr lang="fr-FR" sz="1800" b="1" dirty="0">
                <a:latin typeface="Poppins" panose="00000500000000000000" pitchFamily="2" charset="0"/>
                <a:cs typeface="Poppins" panose="00000500000000000000" pitchFamily="2" charset="0"/>
              </a:rPr>
              <a:t>La mesure de la satisfaction des patient NEST est un processus récemment mis en place, qui vise à faire ressortir 4 aspects :</a:t>
            </a:r>
            <a:endParaRPr lang="fr-FR" sz="2000" b="1" dirty="0">
              <a:latin typeface="Poppins" panose="00000500000000000000" pitchFamily="2" charset="0"/>
              <a:cs typeface="Poppins" panose="00000500000000000000" pitchFamily="2" charset="0"/>
            </a:endParaRPr>
          </a:p>
          <a:p>
            <a:pPr lvl="1">
              <a:buClr>
                <a:srgbClr val="EBBDA9"/>
              </a:buClr>
            </a:pPr>
            <a:r>
              <a:rPr lang="fr-FR" sz="1800" dirty="0">
                <a:latin typeface="Poppins" panose="00000500000000000000" pitchFamily="2" charset="0"/>
                <a:cs typeface="Poppins" panose="00000500000000000000" pitchFamily="2" charset="0"/>
              </a:rPr>
              <a:t>Satisfaction par rapport à l’accueil (en termes de disponibilité, amabilité, discrétion)</a:t>
            </a:r>
          </a:p>
          <a:p>
            <a:pPr marL="457200" lvl="1" indent="0">
              <a:buClr>
                <a:srgbClr val="EBBDA9"/>
              </a:buClr>
              <a:buNone/>
            </a:pPr>
            <a:endParaRPr lang="fr-FR" sz="1800" dirty="0">
              <a:latin typeface="Poppins" panose="00000500000000000000" pitchFamily="2" charset="0"/>
              <a:cs typeface="Poppins" panose="00000500000000000000" pitchFamily="2" charset="0"/>
            </a:endParaRPr>
          </a:p>
          <a:p>
            <a:pPr lvl="1">
              <a:buClr>
                <a:srgbClr val="EBBDA9"/>
              </a:buClr>
            </a:pPr>
            <a:r>
              <a:rPr lang="fr-FR" sz="1800" dirty="0">
                <a:latin typeface="Poppins" panose="00000500000000000000" pitchFamily="2" charset="0"/>
                <a:cs typeface="Poppins" panose="00000500000000000000" pitchFamily="2" charset="0"/>
              </a:rPr>
              <a:t>Satisfaction par rapport à la qualité de prise en charge (délai d’attente à l’arrivée, qualité de la prise en charge par le médecin ou personnel soignant, la prise en charge de la douleur, le respect de l’intimité, la disponibilité et écoute du personnel soignant)</a:t>
            </a:r>
          </a:p>
          <a:p>
            <a:pPr marL="457200" lvl="1" indent="0">
              <a:buClr>
                <a:srgbClr val="EBBDA9"/>
              </a:buClr>
              <a:buNone/>
            </a:pPr>
            <a:endParaRPr lang="fr-FR" sz="1800" dirty="0">
              <a:latin typeface="Poppins" panose="00000500000000000000" pitchFamily="2" charset="0"/>
              <a:cs typeface="Poppins" panose="00000500000000000000" pitchFamily="2" charset="0"/>
            </a:endParaRPr>
          </a:p>
          <a:p>
            <a:pPr lvl="1">
              <a:buClr>
                <a:srgbClr val="EBBDA9"/>
              </a:buClr>
            </a:pPr>
            <a:r>
              <a:rPr lang="fr-FR" sz="1800" dirty="0">
                <a:latin typeface="Poppins" panose="00000500000000000000" pitchFamily="2" charset="0"/>
                <a:cs typeface="Poppins" panose="00000500000000000000" pitchFamily="2" charset="0"/>
              </a:rPr>
              <a:t>Satisfaction par rapport aux conditions générales du séjour (propreté de la chambre, le confort de la chambre, la qualité du linge fourni, la qualité et la variété des repas, les services proposés, le calme environnant, les conditions de visite des proches)</a:t>
            </a:r>
          </a:p>
          <a:p>
            <a:pPr marL="457200" lvl="1" indent="0">
              <a:buClr>
                <a:srgbClr val="EBBDA9"/>
              </a:buClr>
              <a:buNone/>
            </a:pPr>
            <a:endParaRPr lang="fr-FR" sz="1800" dirty="0">
              <a:latin typeface="Poppins" panose="00000500000000000000" pitchFamily="2" charset="0"/>
              <a:cs typeface="Poppins" panose="00000500000000000000" pitchFamily="2" charset="0"/>
            </a:endParaRPr>
          </a:p>
          <a:p>
            <a:pPr lvl="1">
              <a:buClr>
                <a:srgbClr val="EBBDA9"/>
              </a:buClr>
            </a:pPr>
            <a:r>
              <a:rPr lang="fr-FR" sz="1800" dirty="0">
                <a:latin typeface="Poppins" panose="00000500000000000000" pitchFamily="2" charset="0"/>
                <a:cs typeface="Poppins" panose="00000500000000000000" pitchFamily="2" charset="0"/>
              </a:rPr>
              <a:t>Probabilité de recommander NEST</a:t>
            </a:r>
          </a:p>
        </p:txBody>
      </p:sp>
      <p:sp>
        <p:nvSpPr>
          <p:cNvPr id="4" name="Espace réservé du numéro de diapositive 3">
            <a:extLst>
              <a:ext uri="{FF2B5EF4-FFF2-40B4-BE49-F238E27FC236}">
                <a16:creationId xmlns:a16="http://schemas.microsoft.com/office/drawing/2014/main" id="{FF8EA717-7A72-713F-17D8-DB0E37DD9239}"/>
              </a:ext>
            </a:extLst>
          </p:cNvPr>
          <p:cNvSpPr>
            <a:spLocks noGrp="1"/>
          </p:cNvSpPr>
          <p:nvPr>
            <p:ph type="sldNum" sz="quarter" idx="12"/>
          </p:nvPr>
        </p:nvSpPr>
        <p:spPr/>
        <p:txBody>
          <a:bodyPr/>
          <a:lstStyle/>
          <a:p>
            <a:pPr rtl="0"/>
            <a:fld id="{5A4A7955-6230-48B4-BD8B-A7C460F75945}" type="slidenum">
              <a:rPr lang="fr-FR" noProof="0" smtClean="0"/>
              <a:t>8</a:t>
            </a:fld>
            <a:endParaRPr lang="fr-FR" noProof="0"/>
          </a:p>
        </p:txBody>
      </p:sp>
      <p:pic>
        <p:nvPicPr>
          <p:cNvPr id="5" name="Image 4">
            <a:extLst>
              <a:ext uri="{FF2B5EF4-FFF2-40B4-BE49-F238E27FC236}">
                <a16:creationId xmlns:a16="http://schemas.microsoft.com/office/drawing/2014/main" id="{742B416A-BC3E-3C51-BBD1-DF39790E2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7" name="Rectangle à coins arrondis 96">
            <a:extLst>
              <a:ext uri="{FF2B5EF4-FFF2-40B4-BE49-F238E27FC236}">
                <a16:creationId xmlns:a16="http://schemas.microsoft.com/office/drawing/2014/main" id="{658B2B55-1205-A429-F27E-47701B7FD1F9}"/>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8" name="Rectangle à coins arrondis 99">
            <a:extLst>
              <a:ext uri="{FF2B5EF4-FFF2-40B4-BE49-F238E27FC236}">
                <a16:creationId xmlns:a16="http://schemas.microsoft.com/office/drawing/2014/main" id="{C5548C38-4202-660C-D64C-3B07E80AF27A}"/>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75">
            <a:extLst>
              <a:ext uri="{FF2B5EF4-FFF2-40B4-BE49-F238E27FC236}">
                <a16:creationId xmlns:a16="http://schemas.microsoft.com/office/drawing/2014/main" id="{73E3C0F5-F17E-5D0E-0CB4-E6DE83787231}"/>
              </a:ext>
              <a:ext uri="{C183D7F6-B498-43B3-948B-1728B52AA6E4}">
                <adec:decorative xmlns:adec="http://schemas.microsoft.com/office/drawing/2017/decorative" val="1"/>
              </a:ext>
            </a:extLst>
          </p:cNvPr>
          <p:cNvSpPr/>
          <p:nvPr/>
        </p:nvSpPr>
        <p:spPr>
          <a:xfrm>
            <a:off x="1005968" y="391009"/>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dirty="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sp>
        <p:nvSpPr>
          <p:cNvPr id="10" name="Rectangle : Coins supérieurs arrondis 45">
            <a:extLst>
              <a:ext uri="{FF2B5EF4-FFF2-40B4-BE49-F238E27FC236}">
                <a16:creationId xmlns:a16="http://schemas.microsoft.com/office/drawing/2014/main" id="{37322183-D4F4-6B11-AC52-72925A2DC729}"/>
              </a:ext>
              <a:ext uri="{C183D7F6-B498-43B3-948B-1728B52AA6E4}">
                <adec:decorative xmlns:adec="http://schemas.microsoft.com/office/drawing/2017/decorative" val="1"/>
              </a:ext>
            </a:extLst>
          </p:cNvPr>
          <p:cNvSpPr/>
          <p:nvPr/>
        </p:nvSpPr>
        <p:spPr>
          <a:xfrm rot="5400000" flipH="1">
            <a:off x="1856059" y="-639055"/>
            <a:ext cx="560293" cy="4272413"/>
          </a:xfrm>
          <a:prstGeom prst="round2SameRect">
            <a:avLst>
              <a:gd name="adj1" fmla="val 50000"/>
              <a:gd name="adj2" fmla="val 0"/>
            </a:avLst>
          </a:prstGeom>
          <a:solidFill>
            <a:srgbClr val="75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a:p>
            <a:pPr algn="ctr" rtl="0"/>
            <a:r>
              <a:rPr lang="fr-FR" noProof="1"/>
              <a:t>  </a:t>
            </a:r>
          </a:p>
        </p:txBody>
      </p:sp>
      <p:sp>
        <p:nvSpPr>
          <p:cNvPr id="13" name="Titre 1">
            <a:extLst>
              <a:ext uri="{FF2B5EF4-FFF2-40B4-BE49-F238E27FC236}">
                <a16:creationId xmlns:a16="http://schemas.microsoft.com/office/drawing/2014/main" id="{36CF914A-60CB-E993-07C6-5287C50F8ACD}"/>
              </a:ext>
            </a:extLst>
          </p:cNvPr>
          <p:cNvSpPr txBox="1">
            <a:spLocks/>
          </p:cNvSpPr>
          <p:nvPr/>
        </p:nvSpPr>
        <p:spPr>
          <a:xfrm>
            <a:off x="0" y="1266023"/>
            <a:ext cx="4047344" cy="43545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1200" dirty="0">
                <a:solidFill>
                  <a:schemeClr val="bg1"/>
                </a:solidFill>
                <a:latin typeface="Poppins" panose="00000500000000000000" pitchFamily="2" charset="0"/>
                <a:cs typeface="Poppins" panose="00000500000000000000" pitchFamily="2" charset="0"/>
              </a:rPr>
            </a:br>
            <a:r>
              <a:rPr lang="fr-FR" sz="2000" i="1" dirty="0">
                <a:solidFill>
                  <a:schemeClr val="bg1"/>
                </a:solidFill>
                <a:latin typeface="Poppins" panose="00000500000000000000" pitchFamily="2" charset="0"/>
                <a:cs typeface="Poppins" panose="00000500000000000000" pitchFamily="2" charset="0"/>
              </a:rPr>
              <a:t>La</a:t>
            </a:r>
            <a:r>
              <a:rPr lang="fr-FR" sz="1600" i="1" dirty="0">
                <a:solidFill>
                  <a:schemeClr val="bg1"/>
                </a:solidFill>
                <a:latin typeface="Poppins" panose="00000500000000000000" pitchFamily="2" charset="0"/>
                <a:cs typeface="Poppins" panose="00000500000000000000" pitchFamily="2" charset="0"/>
              </a:rPr>
              <a:t> </a:t>
            </a:r>
            <a:r>
              <a:rPr lang="fr-FR" sz="2000" i="1" dirty="0">
                <a:solidFill>
                  <a:schemeClr val="bg1"/>
                </a:solidFill>
                <a:latin typeface="Poppins" panose="00000500000000000000" pitchFamily="2" charset="0"/>
                <a:cs typeface="Poppins" panose="00000500000000000000" pitchFamily="2" charset="0"/>
              </a:rPr>
              <a:t>satisfaction des clients</a:t>
            </a:r>
            <a:endParaRPr lang="fr-FR" sz="1200" i="1" dirty="0">
              <a:solidFill>
                <a:schemeClr val="bg1"/>
              </a:solidFill>
              <a:latin typeface="Poppins" panose="00000500000000000000" pitchFamily="2" charset="0"/>
              <a:cs typeface="Poppins" panose="00000500000000000000" pitchFamily="2" charset="0"/>
            </a:endParaRPr>
          </a:p>
        </p:txBody>
      </p:sp>
      <p:sp>
        <p:nvSpPr>
          <p:cNvPr id="2" name="ZoneTexte 1">
            <a:extLst>
              <a:ext uri="{FF2B5EF4-FFF2-40B4-BE49-F238E27FC236}">
                <a16:creationId xmlns:a16="http://schemas.microsoft.com/office/drawing/2014/main" id="{6F947FDC-FE16-2B3A-4EE9-54EEC333F836}"/>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1263699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2DC1F4B-2E21-48E8-B6EF-F9248A380677}"/>
              </a:ext>
            </a:extLst>
          </p:cNvPr>
          <p:cNvSpPr>
            <a:spLocks noGrp="1"/>
          </p:cNvSpPr>
          <p:nvPr>
            <p:ph idx="1"/>
          </p:nvPr>
        </p:nvSpPr>
        <p:spPr>
          <a:xfrm>
            <a:off x="162942" y="2562426"/>
            <a:ext cx="11029616" cy="3793924"/>
          </a:xfrm>
        </p:spPr>
        <p:txBody>
          <a:bodyPr>
            <a:normAutofit/>
          </a:bodyPr>
          <a:lstStyle/>
          <a:p>
            <a:pPr marL="0" indent="0">
              <a:buNone/>
            </a:pPr>
            <a:endParaRPr lang="fr-FR" sz="20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Moyens :</a:t>
            </a:r>
            <a:endParaRPr lang="fr-FR" sz="2000" dirty="0">
              <a:latin typeface="Poppins" panose="00000500000000000000" pitchFamily="2" charset="0"/>
              <a:cs typeface="Poppins" panose="00000500000000000000" pitchFamily="2" charset="0"/>
            </a:endParaRPr>
          </a:p>
          <a:p>
            <a:pPr marL="0" indent="0">
              <a:buNone/>
            </a:pPr>
            <a:endParaRPr lang="fr-FR" sz="2000" dirty="0">
              <a:latin typeface="Poppins" panose="00000500000000000000" pitchFamily="2" charset="0"/>
              <a:cs typeface="Poppins" panose="00000500000000000000" pitchFamily="2" charset="0"/>
            </a:endParaRPr>
          </a:p>
          <a:p>
            <a:pPr marL="0" indent="0">
              <a:buNone/>
            </a:pPr>
            <a:endParaRPr lang="fr-FR" sz="2000"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Résultats:</a:t>
            </a:r>
          </a:p>
          <a:p>
            <a:pPr marL="0" indent="0">
              <a:buNone/>
            </a:pPr>
            <a:endParaRPr lang="fr-FR" sz="2000" b="1" dirty="0">
              <a:latin typeface="Poppins" panose="00000500000000000000" pitchFamily="2" charset="0"/>
              <a:cs typeface="Poppins" panose="00000500000000000000" pitchFamily="2" charset="0"/>
            </a:endParaRPr>
          </a:p>
          <a:p>
            <a:pPr marL="0" indent="0">
              <a:buNone/>
            </a:pPr>
            <a:endParaRPr lang="fr-FR" sz="2000" b="1" dirty="0">
              <a:latin typeface="Poppins" panose="00000500000000000000" pitchFamily="2" charset="0"/>
              <a:cs typeface="Poppins" panose="00000500000000000000" pitchFamily="2" charset="0"/>
            </a:endParaRPr>
          </a:p>
          <a:p>
            <a:pPr>
              <a:buClr>
                <a:srgbClr val="EBBDA9"/>
              </a:buClr>
              <a:buFont typeface="Wingdings" panose="05000000000000000000" pitchFamily="2" charset="2"/>
              <a:buChar char="§"/>
            </a:pPr>
            <a:r>
              <a:rPr lang="fr-FR" sz="2000" b="1" dirty="0">
                <a:latin typeface="Poppins" panose="00000500000000000000" pitchFamily="2" charset="0"/>
                <a:cs typeface="Poppins" panose="00000500000000000000" pitchFamily="2" charset="0"/>
              </a:rPr>
              <a:t>Décisions d’amélioration :</a:t>
            </a:r>
          </a:p>
        </p:txBody>
      </p:sp>
      <p:sp>
        <p:nvSpPr>
          <p:cNvPr id="4" name="Espace réservé du numéro de diapositive 3">
            <a:extLst>
              <a:ext uri="{FF2B5EF4-FFF2-40B4-BE49-F238E27FC236}">
                <a16:creationId xmlns:a16="http://schemas.microsoft.com/office/drawing/2014/main" id="{482A7A46-834F-73F3-FC91-F8FD5D461C0B}"/>
              </a:ext>
            </a:extLst>
          </p:cNvPr>
          <p:cNvSpPr>
            <a:spLocks noGrp="1"/>
          </p:cNvSpPr>
          <p:nvPr>
            <p:ph type="sldNum" sz="quarter" idx="12"/>
          </p:nvPr>
        </p:nvSpPr>
        <p:spPr/>
        <p:txBody>
          <a:bodyPr/>
          <a:lstStyle/>
          <a:p>
            <a:pPr rtl="0"/>
            <a:fld id="{5A4A7955-6230-48B4-BD8B-A7C460F75945}" type="slidenum">
              <a:rPr lang="fr-FR" noProof="0" smtClean="0"/>
              <a:t>9</a:t>
            </a:fld>
            <a:endParaRPr lang="fr-FR" noProof="0"/>
          </a:p>
        </p:txBody>
      </p:sp>
      <p:sp>
        <p:nvSpPr>
          <p:cNvPr id="5" name="Rectangle à coins arrondis 75">
            <a:extLst>
              <a:ext uri="{FF2B5EF4-FFF2-40B4-BE49-F238E27FC236}">
                <a16:creationId xmlns:a16="http://schemas.microsoft.com/office/drawing/2014/main" id="{3C7B4E1D-3E0B-1889-CAB8-3A637C9B0177}"/>
              </a:ext>
              <a:ext uri="{C183D7F6-B498-43B3-948B-1728B52AA6E4}">
                <adec:decorative xmlns:adec="http://schemas.microsoft.com/office/drawing/2017/decorative" val="1"/>
              </a:ext>
            </a:extLst>
          </p:cNvPr>
          <p:cNvSpPr/>
          <p:nvPr/>
        </p:nvSpPr>
        <p:spPr>
          <a:xfrm>
            <a:off x="1125415" y="495902"/>
            <a:ext cx="10228385" cy="560290"/>
          </a:xfrm>
          <a:prstGeom prst="roundRect">
            <a:avLst>
              <a:gd name="adj" fmla="val 50000"/>
            </a:avLst>
          </a:prstGeom>
          <a:solidFill>
            <a:srgbClr val="EBBDA9">
              <a:alpha val="55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FR" sz="2800">
                <a:latin typeface="Poppins" panose="00000500000000000000" pitchFamily="2" charset="0"/>
                <a:cs typeface="Poppins" panose="00000500000000000000" pitchFamily="2" charset="0"/>
              </a:rPr>
              <a:t>Informations sur la performance et l’efficacité du SMQ</a:t>
            </a:r>
            <a:endParaRPr lang="fr-FR" sz="2800" noProof="1">
              <a:solidFill>
                <a:schemeClr val="bg1"/>
              </a:solidFill>
              <a:latin typeface="Poppins" panose="00000500000000000000" pitchFamily="2" charset="0"/>
              <a:cs typeface="Poppins" panose="00000500000000000000" pitchFamily="2" charset="0"/>
            </a:endParaRPr>
          </a:p>
        </p:txBody>
      </p:sp>
      <p:pic>
        <p:nvPicPr>
          <p:cNvPr id="6" name="Image 5">
            <a:extLst>
              <a:ext uri="{FF2B5EF4-FFF2-40B4-BE49-F238E27FC236}">
                <a16:creationId xmlns:a16="http://schemas.microsoft.com/office/drawing/2014/main" id="{7950D9DE-9394-9CC9-654F-DEC4A5482F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5" y="60449"/>
            <a:ext cx="798747" cy="560291"/>
          </a:xfrm>
          <a:prstGeom prst="rect">
            <a:avLst/>
          </a:prstGeom>
        </p:spPr>
      </p:pic>
      <p:sp>
        <p:nvSpPr>
          <p:cNvPr id="8" name="Rectangle à coins arrondis 96">
            <a:extLst>
              <a:ext uri="{FF2B5EF4-FFF2-40B4-BE49-F238E27FC236}">
                <a16:creationId xmlns:a16="http://schemas.microsoft.com/office/drawing/2014/main" id="{4E48231E-552D-683D-3A90-05B859675E76}"/>
              </a:ext>
              <a:ext uri="{C183D7F6-B498-43B3-948B-1728B52AA6E4}">
                <adec:decorative xmlns:adec="http://schemas.microsoft.com/office/drawing/2017/decorative" val="1"/>
              </a:ext>
            </a:extLst>
          </p:cNvPr>
          <p:cNvSpPr/>
          <p:nvPr/>
        </p:nvSpPr>
        <p:spPr>
          <a:xfrm>
            <a:off x="1899026" y="6493193"/>
            <a:ext cx="4196974" cy="45719"/>
          </a:xfrm>
          <a:prstGeom prst="roundRect">
            <a:avLst>
              <a:gd name="adj" fmla="val 50000"/>
            </a:avLst>
          </a:prstGeom>
          <a:solidFill>
            <a:srgbClr val="EBBDA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9" name="Rectangle à coins arrondis 99">
            <a:extLst>
              <a:ext uri="{FF2B5EF4-FFF2-40B4-BE49-F238E27FC236}">
                <a16:creationId xmlns:a16="http://schemas.microsoft.com/office/drawing/2014/main" id="{B10E8A50-D478-6574-C5FE-912E4D8C9061}"/>
              </a:ext>
              <a:ext uri="{C183D7F6-B498-43B3-948B-1728B52AA6E4}">
                <adec:decorative xmlns:adec="http://schemas.microsoft.com/office/drawing/2017/decorative" val="1"/>
              </a:ext>
            </a:extLst>
          </p:cNvPr>
          <p:cNvSpPr/>
          <p:nvPr/>
        </p:nvSpPr>
        <p:spPr>
          <a:xfrm>
            <a:off x="6360227" y="6493193"/>
            <a:ext cx="4303083" cy="54438"/>
          </a:xfrm>
          <a:prstGeom prst="roundRect">
            <a:avLst>
              <a:gd name="adj" fmla="val 50000"/>
            </a:avLst>
          </a:prstGeom>
          <a:solidFill>
            <a:srgbClr val="7528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p:txBody>
      </p:sp>
      <p:sp>
        <p:nvSpPr>
          <p:cNvPr id="10" name="Rectangle : Coins supérieurs arrondis 45">
            <a:extLst>
              <a:ext uri="{FF2B5EF4-FFF2-40B4-BE49-F238E27FC236}">
                <a16:creationId xmlns:a16="http://schemas.microsoft.com/office/drawing/2014/main" id="{8E757020-5B1E-E9C3-4970-41B6DEB53282}"/>
              </a:ext>
              <a:ext uri="{C183D7F6-B498-43B3-948B-1728B52AA6E4}">
                <adec:decorative xmlns:adec="http://schemas.microsoft.com/office/drawing/2017/decorative" val="1"/>
              </a:ext>
            </a:extLst>
          </p:cNvPr>
          <p:cNvSpPr/>
          <p:nvPr/>
        </p:nvSpPr>
        <p:spPr>
          <a:xfrm rot="5400000" flipH="1">
            <a:off x="1788657" y="-132938"/>
            <a:ext cx="695099" cy="4272413"/>
          </a:xfrm>
          <a:prstGeom prst="round2SameRect">
            <a:avLst>
              <a:gd name="adj1" fmla="val 50000"/>
              <a:gd name="adj2" fmla="val 0"/>
            </a:avLst>
          </a:prstGeom>
          <a:solidFill>
            <a:srgbClr val="752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1"/>
          </a:p>
          <a:p>
            <a:pPr algn="ctr" rtl="0"/>
            <a:r>
              <a:rPr lang="fr-FR" noProof="1"/>
              <a:t>  </a:t>
            </a:r>
          </a:p>
        </p:txBody>
      </p:sp>
      <p:sp>
        <p:nvSpPr>
          <p:cNvPr id="11" name="Titre 1">
            <a:extLst>
              <a:ext uri="{FF2B5EF4-FFF2-40B4-BE49-F238E27FC236}">
                <a16:creationId xmlns:a16="http://schemas.microsoft.com/office/drawing/2014/main" id="{6EAB424D-39EF-8461-B30C-2060948F1B6B}"/>
              </a:ext>
            </a:extLst>
          </p:cNvPr>
          <p:cNvSpPr txBox="1">
            <a:spLocks/>
          </p:cNvSpPr>
          <p:nvPr/>
        </p:nvSpPr>
        <p:spPr>
          <a:xfrm>
            <a:off x="0" y="1691522"/>
            <a:ext cx="2857913" cy="435452"/>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2400" dirty="0">
                <a:solidFill>
                  <a:schemeClr val="bg1"/>
                </a:solidFill>
                <a:latin typeface="Poppins" panose="00000500000000000000" pitchFamily="2" charset="0"/>
                <a:cs typeface="Poppins" panose="00000500000000000000" pitchFamily="2" charset="0"/>
              </a:rPr>
            </a:br>
            <a:r>
              <a:rPr lang="fr-FR" sz="3400" dirty="0">
                <a:solidFill>
                  <a:schemeClr val="bg1"/>
                </a:solidFill>
                <a:latin typeface="Poppins" panose="00000500000000000000" pitchFamily="2" charset="0"/>
                <a:cs typeface="Poppins" panose="00000500000000000000" pitchFamily="2" charset="0"/>
              </a:rPr>
              <a:t>La satisfaction des clients</a:t>
            </a:r>
            <a:endParaRPr lang="fr-FR" sz="2400" dirty="0">
              <a:solidFill>
                <a:schemeClr val="bg1"/>
              </a:solidFill>
              <a:latin typeface="Poppins" panose="00000500000000000000" pitchFamily="2" charset="0"/>
              <a:cs typeface="Poppins" panose="00000500000000000000" pitchFamily="2" charset="0"/>
            </a:endParaRPr>
          </a:p>
        </p:txBody>
      </p:sp>
      <p:sp>
        <p:nvSpPr>
          <p:cNvPr id="2" name="ZoneTexte 1">
            <a:extLst>
              <a:ext uri="{FF2B5EF4-FFF2-40B4-BE49-F238E27FC236}">
                <a16:creationId xmlns:a16="http://schemas.microsoft.com/office/drawing/2014/main" id="{5266303E-94B6-F917-DC0F-1A45E05B7711}"/>
              </a:ext>
            </a:extLst>
          </p:cNvPr>
          <p:cNvSpPr txBox="1"/>
          <p:nvPr/>
        </p:nvSpPr>
        <p:spPr>
          <a:xfrm>
            <a:off x="8610600" y="145561"/>
            <a:ext cx="3104191" cy="430887"/>
          </a:xfrm>
          <a:prstGeom prst="rect">
            <a:avLst/>
          </a:prstGeom>
          <a:noFill/>
        </p:spPr>
        <p:txBody>
          <a:bodyPr wrap="square" rtlCol="0">
            <a:spAutoFit/>
          </a:bodyPr>
          <a:lstStyle/>
          <a:p>
            <a:pPr algn="r"/>
            <a:r>
              <a:rPr lang="fr-FR" sz="1100" dirty="0">
                <a:latin typeface="Poppins" panose="00000500000000000000" pitchFamily="2" charset="0"/>
                <a:cs typeface="Poppins" panose="00000500000000000000" pitchFamily="2" charset="0"/>
              </a:rPr>
              <a:t>PM01-FO0004</a:t>
            </a:r>
          </a:p>
          <a:p>
            <a:pPr algn="r"/>
            <a:r>
              <a:rPr lang="fr-FR" sz="1100" dirty="0">
                <a:latin typeface="Poppins" panose="00000500000000000000" pitchFamily="2" charset="0"/>
                <a:cs typeface="Poppins" panose="00000500000000000000" pitchFamily="2" charset="0"/>
              </a:rPr>
              <a:t>V4</a:t>
            </a:r>
          </a:p>
        </p:txBody>
      </p:sp>
    </p:spTree>
    <p:extLst>
      <p:ext uri="{BB962C8B-B14F-4D97-AF65-F5344CB8AC3E}">
        <p14:creationId xmlns:p14="http://schemas.microsoft.com/office/powerpoint/2010/main" val="11549324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E4CC17A-C7FA-42F7-A285-99975430E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3496C2-30B3-40CB-ACDC-46FFFFC8A138}">
  <ds:schemaRefs>
    <ds:schemaRef ds:uri="http://schemas.microsoft.com/sharepoint/v3/contenttype/forms"/>
  </ds:schemaRefs>
</ds:datastoreItem>
</file>

<file path=customXml/itemProps3.xml><?xml version="1.0" encoding="utf-8"?>
<ds:datastoreItem xmlns:ds="http://schemas.openxmlformats.org/officeDocument/2006/customXml" ds:itemID="{5E6028FB-6012-4967-A451-C2FAE951FE25}">
  <ds:schemaRefs>
    <ds:schemaRef ds:uri="71af3243-3dd4-4a8d-8c0d-dd76da1f02a5"/>
    <ds:schemaRef ds:uri="http://schemas.openxmlformats.org/package/2006/metadata/core-properties"/>
    <ds:schemaRef ds:uri="http://purl.org/dc/elements/1.1/"/>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16c05727-aa75-4e4a-9b5f-8a80a116589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2307</Words>
  <Application>Microsoft Office PowerPoint</Application>
  <PresentationFormat>Grand écran</PresentationFormat>
  <Paragraphs>312</Paragraphs>
  <Slides>28</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28</vt:i4>
      </vt:variant>
    </vt:vector>
  </HeadingPairs>
  <TitlesOfParts>
    <vt:vector size="34" baseType="lpstr">
      <vt:lpstr>Arial</vt:lpstr>
      <vt:lpstr>Calibri</vt:lpstr>
      <vt:lpstr>Calibri Light</vt:lpstr>
      <vt:lpstr>Poppins</vt:lpstr>
      <vt:lpstr>Wingdings</vt:lpstr>
      <vt:lpstr>Thème Office</vt:lpstr>
      <vt:lpstr>Diapositive de tableau de bord 1</vt:lpstr>
      <vt:lpstr>Diapositive de tableau de bord 5</vt:lpstr>
      <vt:lpstr>Présentation PowerPoint</vt:lpstr>
      <vt:lpstr>Présentation PowerPoint</vt:lpstr>
      <vt:lpstr>Présentation PowerPoint</vt:lpstr>
      <vt:lpstr> La satisfaction des parties intéressées pertinentes</vt:lpstr>
      <vt:lpstr> Les retours d’information des parties intéressées pertinentes</vt:lpstr>
      <vt:lpstr>Présentation PowerPoint</vt:lpstr>
      <vt:lpstr>Présentation PowerPoint</vt:lpstr>
      <vt:lpstr> LE DEGRÉ DE RÉALISATION DES OBJECTIFS QUALITÉ</vt:lpstr>
      <vt:lpstr> LE DEGRÉ DE RÉALISATION DES OBJECTIFS QUALITÉ</vt:lpstr>
      <vt:lpstr> LE DEGRÉ DE RÉALISATION DES OBJECTIFS QUALITÉ</vt:lpstr>
      <vt:lpstr> LE DEGRÉ DE RÉALISATION DES OBJECTIFS QUALITÉ</vt:lpstr>
      <vt:lpstr> LE DEGRÉ DE RÉALISATION DES OBJECTIFS QUALITÉ</vt:lpstr>
      <vt:lpstr> LE DEGRÉ DE RÉALISATION DES OBJECTIFS QUALITÉ</vt:lpstr>
      <vt:lpstr> LE DEGRÉ DE RÉALISATION DES OBJECTIFS QUALITÉ</vt:lpstr>
      <vt:lpstr> La performance des processus et la conformité des produits et services</vt:lpstr>
      <vt:lpstr> La performance des processus et la conformité des produits et services</vt:lpstr>
      <vt:lpstr> LES NON-CONFORMITÉS ET LES ACTIONS CORRECTIVES</vt:lpstr>
      <vt:lpstr> RÉSULTAT DE LA SURVEILLANCE ET DE LA MESURE</vt:lpstr>
      <vt:lpstr> LES RÉSULTATS D’AUDIT</vt:lpstr>
      <vt:lpstr> LES PERFORMANCES DES PRESTATAIRES EXTERNES</vt:lpstr>
      <vt:lpstr>Présentation PowerPoint</vt:lpstr>
      <vt:lpstr>Présentation PowerPoint</vt:lpstr>
      <vt:lpstr>Présentation PowerPoint</vt:lpstr>
      <vt:lpstr>Présentation PowerPoint</vt:lpstr>
      <vt:lpstr>Présentation PowerPoint</vt:lpstr>
      <vt:lpstr>Diapositive de tableau de bord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2023-10-20T15:14:08Z</dcterms:created>
  <dcterms:modified xsi:type="dcterms:W3CDTF">2025-02-18T11:16:24Z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