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harts/colors1.xml" ContentType="application/vnd.ms-office.chartcolor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9" r:id="rId4"/>
    <p:sldId id="277" r:id="rId5"/>
    <p:sldId id="270" r:id="rId6"/>
    <p:sldId id="267" r:id="rId7"/>
    <p:sldId id="275" r:id="rId8"/>
    <p:sldId id="276" r:id="rId9"/>
    <p:sldId id="273" r:id="rId10"/>
    <p:sldId id="279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FDF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hp\Desktop\mkg%20NEST\Enquete%20satisfaction\questionnaire%20nouveaux%20patients%20Sem%20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hp\Desktop\Motifs%20d'insatisfaction%20enquete%20post%20hosp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Feuil2!$B$5</c:f>
              <c:strCache>
                <c:ptCount val="1"/>
                <c:pt idx="0">
                  <c:v>Accueil des équipes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Feuil2!$C$4:$F$4</c:f>
              <c:strCache>
                <c:ptCount val="4"/>
                <c:pt idx="0">
                  <c:v>Tres satisfait</c:v>
                </c:pt>
                <c:pt idx="1">
                  <c:v>Satisfait</c:v>
                </c:pt>
                <c:pt idx="2">
                  <c:v>Peu satisfait</c:v>
                </c:pt>
                <c:pt idx="3">
                  <c:v>Pas du tout satisfait</c:v>
                </c:pt>
              </c:strCache>
            </c:strRef>
          </c:cat>
          <c:val>
            <c:numRef>
              <c:f>Feuil2!$C$5:$F$5</c:f>
              <c:numCache>
                <c:formatCode>General</c:formatCode>
                <c:ptCount val="4"/>
                <c:pt idx="0">
                  <c:v>718</c:v>
                </c:pt>
                <c:pt idx="1">
                  <c:v>25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Feuil2!$B$6</c:f>
              <c:strCache>
                <c:ptCount val="1"/>
                <c:pt idx="0">
                  <c:v>Qualité de la consultation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Feuil2!$C$4:$F$4</c:f>
              <c:strCache>
                <c:ptCount val="4"/>
                <c:pt idx="0">
                  <c:v>Tres satisfait</c:v>
                </c:pt>
                <c:pt idx="1">
                  <c:v>Satisfait</c:v>
                </c:pt>
                <c:pt idx="2">
                  <c:v>Peu satisfait</c:v>
                </c:pt>
                <c:pt idx="3">
                  <c:v>Pas du tout satisfait</c:v>
                </c:pt>
              </c:strCache>
            </c:strRef>
          </c:cat>
          <c:val>
            <c:numRef>
              <c:f>Feuil2!$C$6:$F$6</c:f>
              <c:numCache>
                <c:formatCode>General</c:formatCode>
                <c:ptCount val="4"/>
                <c:pt idx="0">
                  <c:v>742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Val val="1"/>
        </c:dLbls>
        <c:gapWidth val="100"/>
        <c:axId val="61351424"/>
        <c:axId val="61367040"/>
      </c:barChart>
      <c:catAx>
        <c:axId val="6135142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367040"/>
        <c:crosses val="autoZero"/>
        <c:auto val="1"/>
        <c:lblAlgn val="ctr"/>
        <c:lblOffset val="100"/>
      </c:catAx>
      <c:valAx>
        <c:axId val="61367040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351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/>
              <a:t>Répartition</a:t>
            </a:r>
            <a:r>
              <a:rPr lang="fr-FR" sz="2000" baseline="0"/>
              <a:t> des motifs d'insatisfaction</a:t>
            </a:r>
            <a:endParaRPr lang="fr-FR" sz="2000"/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Feuil2!$C$9:$C$22</c:f>
              <c:strCache>
                <c:ptCount val="14"/>
                <c:pt idx="0">
                  <c:v>La qualité de la prise en charge </c:v>
                </c:pt>
                <c:pt idx="1">
                  <c:v>La prise en charge de votre douleur</c:v>
                </c:pt>
                <c:pt idx="2">
                  <c:v>La disponibilité et écoute de la sage femme, de l'infirmier</c:v>
                </c:pt>
                <c:pt idx="3">
                  <c:v>Le calme environnant</c:v>
                </c:pt>
                <c:pt idx="4">
                  <c:v>La propreté de votre chambre </c:v>
                </c:pt>
                <c:pt idx="5">
                  <c:v>La qualité et la variété des repas</c:v>
                </c:pt>
                <c:pt idx="6">
                  <c:v>Le confort de votre chambre</c:v>
                </c:pt>
                <c:pt idx="7">
                  <c:v>Accueil des équipes</c:v>
                </c:pt>
                <c:pt idx="8">
                  <c:v>Le respect de votre intimité</c:v>
                </c:pt>
                <c:pt idx="9">
                  <c:v>Le délai d'attente </c:v>
                </c:pt>
                <c:pt idx="10">
                  <c:v>Les conditions de visite</c:v>
                </c:pt>
                <c:pt idx="11">
                  <c:v>La qualité du linge fourni</c:v>
                </c:pt>
                <c:pt idx="12">
                  <c:v>Les services de télévision</c:v>
                </c:pt>
                <c:pt idx="13">
                  <c:v>Les services téléphoniques</c:v>
                </c:pt>
              </c:strCache>
            </c:strRef>
          </c:cat>
          <c:val>
            <c:numRef>
              <c:f>Feuil2!$D$9:$D$22</c:f>
              <c:numCache>
                <c:formatCode>0%</c:formatCode>
                <c:ptCount val="14"/>
                <c:pt idx="0">
                  <c:v>4.3478260869565223E-2</c:v>
                </c:pt>
                <c:pt idx="1">
                  <c:v>4.3478260869565223E-2</c:v>
                </c:pt>
                <c:pt idx="2">
                  <c:v>4.3478260869565223E-2</c:v>
                </c:pt>
                <c:pt idx="3">
                  <c:v>4.3478260869565223E-2</c:v>
                </c:pt>
                <c:pt idx="4">
                  <c:v>8.695652173913046E-2</c:v>
                </c:pt>
                <c:pt idx="5">
                  <c:v>8.695652173913046E-2</c:v>
                </c:pt>
                <c:pt idx="6">
                  <c:v>8.695652173913046E-2</c:v>
                </c:pt>
                <c:pt idx="7">
                  <c:v>0.13043478260869568</c:v>
                </c:pt>
                <c:pt idx="8">
                  <c:v>0.13043478260869568</c:v>
                </c:pt>
                <c:pt idx="9">
                  <c:v>0.17391304347826092</c:v>
                </c:pt>
                <c:pt idx="10">
                  <c:v>0.17391304347826092</c:v>
                </c:pt>
                <c:pt idx="11">
                  <c:v>0.3043478260869566</c:v>
                </c:pt>
                <c:pt idx="12">
                  <c:v>0.34782608695652184</c:v>
                </c:pt>
                <c:pt idx="13">
                  <c:v>0.43478260869565227</c:v>
                </c:pt>
              </c:numCache>
            </c:numRef>
          </c:val>
        </c:ser>
        <c:dLbls>
          <c:showVal val="1"/>
        </c:dLbls>
        <c:gapWidth val="182"/>
        <c:axId val="63741312"/>
        <c:axId val="63966208"/>
      </c:barChart>
      <c:catAx>
        <c:axId val="63741312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3966208"/>
        <c:crosses val="autoZero"/>
        <c:auto val="1"/>
        <c:lblAlgn val="ctr"/>
        <c:lblOffset val="100"/>
      </c:catAx>
      <c:valAx>
        <c:axId val="639662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crossAx val="6374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 baseline="0">
                <a:solidFill>
                  <a:srgbClr val="9FDF5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DF704B3F-3C1F-4870-AABA-05600D00D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 baseline="0">
                <a:solidFill>
                  <a:schemeClr val="accent4"/>
                </a:solidFill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 baseline="0">
                <a:solidFill>
                  <a:srgbClr val="9FDF5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 baseline="0">
                <a:solidFill>
                  <a:srgbClr val="9FDF5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>
            <a:lvl1pPr>
              <a:defRPr baseline="0">
                <a:latin typeface="Minion Pro" panose="02040503050306020203" pitchFamily="18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B61BEF0D-F0BB-DE4B-95CE-6DB70DBA9567}" type="datetimeFigureOut">
              <a:rPr lang="en-US" smtClean="0"/>
              <a:pPr/>
              <a:t>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9FD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CA8F0701-0B10-46B1-852F-CC5B25B3C14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46534" y="17065"/>
            <a:ext cx="1486769" cy="4319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8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6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4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rgbClr val="9FDF5F"/>
        </a:buClr>
        <a:buSzPct val="92000"/>
        <a:buFont typeface="Wingdings 2" panose="05020102010507070707" pitchFamily="18" charset="2"/>
        <a:buChar char=""/>
        <a:defRPr sz="1200" kern="1200" baseline="0">
          <a:solidFill>
            <a:schemeClr val="accent4">
              <a:lumMod val="50000"/>
            </a:schemeClr>
          </a:solidFill>
          <a:latin typeface="Minion Pro" panose="02040503050306020203" pitchFamily="18" charset="0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Evaluation DE la SATISFACTION des patients de NEST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dirty="0" smtClean="0"/>
              <a:t> DECEMBRE 2019</a:t>
            </a:r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210" y="1390919"/>
            <a:ext cx="10058400" cy="61897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D6A381A4-707F-4DE0-AABE-CAA89CD9B19A}"/>
              </a:ext>
            </a:extLst>
          </p:cNvPr>
          <p:cNvSpPr txBox="1"/>
          <p:nvPr/>
        </p:nvSpPr>
        <p:spPr>
          <a:xfrm>
            <a:off x="9329530" y="145774"/>
            <a:ext cx="241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PM02-FO0004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xmlns="" val="4173321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Réseaux sociaux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0021" b="4485"/>
          <a:stretch/>
        </p:blipFill>
        <p:spPr>
          <a:xfrm>
            <a:off x="5539981" y="3554690"/>
            <a:ext cx="2434724" cy="13308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72568" y="5571344"/>
            <a:ext cx="2064307" cy="78443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127031" y="2966664"/>
            <a:ext cx="2857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115 avis spontanés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539981" y="2417912"/>
            <a:ext cx="203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92D050"/>
                </a:solidFill>
              </a:rPr>
              <a:t>Avis clients 2019</a:t>
            </a:r>
            <a:endParaRPr lang="fr-FR" sz="2000" b="1" dirty="0">
              <a:solidFill>
                <a:srgbClr val="92D05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86278" y="2417912"/>
            <a:ext cx="203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92D050"/>
                </a:solidFill>
              </a:rPr>
              <a:t>Avis clients 2018</a:t>
            </a:r>
            <a:endParaRPr lang="fr-FR" sz="2000" b="1" dirty="0">
              <a:solidFill>
                <a:srgbClr val="92D05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44699" y="3447579"/>
            <a:ext cx="1571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Facebook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44699" y="5594230"/>
            <a:ext cx="1571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Google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52013" y="3125798"/>
            <a:ext cx="1875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93 avis spontanés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8667482" y="2427475"/>
            <a:ext cx="1016163" cy="1077218"/>
          </a:xfrm>
          <a:prstGeom prst="ellipse">
            <a:avLst/>
          </a:prstGeom>
          <a:solidFill>
            <a:srgbClr val="92D050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+ 22 avis </a:t>
            </a:r>
            <a:endParaRPr lang="fr-FR" b="1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8473" y="3613892"/>
            <a:ext cx="2086406" cy="1330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98473" y="5653999"/>
            <a:ext cx="2971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Flèche droite 15"/>
          <p:cNvSpPr/>
          <p:nvPr/>
        </p:nvSpPr>
        <p:spPr>
          <a:xfrm>
            <a:off x="4584879" y="3966693"/>
            <a:ext cx="1094704" cy="312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>
            <a:off x="4584879" y="5650945"/>
            <a:ext cx="1094704" cy="312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8667482" y="4767582"/>
            <a:ext cx="965916" cy="1027911"/>
          </a:xfrm>
          <a:prstGeom prst="ellipse">
            <a:avLst/>
          </a:prstGeom>
          <a:solidFill>
            <a:srgbClr val="92D050"/>
          </a:solidFill>
          <a:ln>
            <a:solidFill>
              <a:srgbClr val="9FDF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+ 10 avis 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4807080" y="3280875"/>
            <a:ext cx="3638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Recommandés par </a:t>
            </a:r>
            <a:r>
              <a:rPr lang="fr-FR" dirty="0" smtClean="0">
                <a:solidFill>
                  <a:srgbClr val="FF0000"/>
                </a:solidFill>
              </a:rPr>
              <a:t>223 personnes</a:t>
            </a:r>
          </a:p>
        </p:txBody>
      </p:sp>
    </p:spTree>
    <p:extLst>
      <p:ext uri="{BB962C8B-B14F-4D97-AF65-F5344CB8AC3E}">
        <p14:creationId xmlns:p14="http://schemas.microsoft.com/office/powerpoint/2010/main" xmlns="" val="2213942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RECLAMATIONS  DES PATIENTS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2800" b="1" dirty="0" smtClean="0"/>
              <a:t>8</a:t>
            </a:r>
            <a:r>
              <a:rPr lang="fr-FR" sz="2000" dirty="0" smtClean="0"/>
              <a:t> </a:t>
            </a:r>
            <a:r>
              <a:rPr lang="fr-FR" sz="2000" b="1" dirty="0" smtClean="0"/>
              <a:t>fiches de réclamations clients recensés :</a:t>
            </a:r>
          </a:p>
          <a:p>
            <a:r>
              <a:rPr lang="fr-FR" dirty="0" smtClean="0"/>
              <a:t> Patient non informé du report de rendez vous </a:t>
            </a:r>
          </a:p>
          <a:p>
            <a:r>
              <a:rPr lang="fr-FR" dirty="0" smtClean="0"/>
              <a:t>Attente trop longue </a:t>
            </a:r>
          </a:p>
          <a:p>
            <a:r>
              <a:rPr lang="fr-FR" dirty="0" smtClean="0"/>
              <a:t>Chambre 1ere catégorie ne disposant pas d’abonnement </a:t>
            </a:r>
            <a:r>
              <a:rPr lang="fr-FR" dirty="0" err="1" smtClean="0"/>
              <a:t>canal+</a:t>
            </a:r>
            <a:endParaRPr lang="fr-FR" dirty="0" smtClean="0"/>
          </a:p>
          <a:p>
            <a:r>
              <a:rPr lang="fr-FR" dirty="0" smtClean="0"/>
              <a:t>Non respect de la prise de rdv</a:t>
            </a:r>
          </a:p>
          <a:p>
            <a:r>
              <a:rPr lang="fr-FR" dirty="0" smtClean="0"/>
              <a:t>Odeur de peinture dans la salle d’attente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6363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et contexte de l’enquête NOUVEAUX PATIENTS (CLINIQUE ET PLATEAU)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Période de l’enquête: </a:t>
            </a:r>
            <a:r>
              <a:rPr lang="fr-FR" dirty="0" smtClean="0"/>
              <a:t>Juillet </a:t>
            </a:r>
            <a:r>
              <a:rPr lang="fr-FR" dirty="0"/>
              <a:t>à </a:t>
            </a:r>
            <a:r>
              <a:rPr lang="fr-FR" dirty="0" smtClean="0"/>
              <a:t>Décembre 2019</a:t>
            </a:r>
            <a:endParaRPr lang="fr-FR" dirty="0"/>
          </a:p>
          <a:p>
            <a:r>
              <a:rPr lang="fr-FR" dirty="0" smtClean="0"/>
              <a:t>750 </a:t>
            </a:r>
            <a:r>
              <a:rPr lang="fr-FR" dirty="0"/>
              <a:t>personnes interrogées</a:t>
            </a:r>
          </a:p>
          <a:p>
            <a:r>
              <a:rPr lang="fr-FR" dirty="0"/>
              <a:t>Lieu: Plateau médical et Clinique</a:t>
            </a:r>
          </a:p>
          <a:p>
            <a:r>
              <a:rPr lang="fr-FR" dirty="0"/>
              <a:t>Objectif: Cette enquête a pour but d’évaluer la satisfaction des patients  afin d’améliorer la qualité des soins et des services. </a:t>
            </a:r>
          </a:p>
          <a:p>
            <a:r>
              <a:rPr lang="fr-FR" dirty="0"/>
              <a:t>Public visé: les nouveaux patients de la clinique et du plateau</a:t>
            </a:r>
          </a:p>
          <a:p>
            <a:r>
              <a:rPr lang="fr-FR" dirty="0"/>
              <a:t>Informations sur le nouveau patient: Numéro de </a:t>
            </a:r>
            <a:r>
              <a:rPr lang="fr-FR" dirty="0" err="1"/>
              <a:t>ref</a:t>
            </a:r>
            <a:r>
              <a:rPr lang="fr-FR" dirty="0"/>
              <a:t> interne, Nom, Prénom, Contact, Date </a:t>
            </a:r>
            <a:r>
              <a:rPr lang="fr-FR" dirty="0" smtClean="0"/>
              <a:t>entrée dans le CRM, Service consulté, Lieu de consultation</a:t>
            </a:r>
            <a:endParaRPr lang="fr-FR" dirty="0"/>
          </a:p>
          <a:p>
            <a:r>
              <a:rPr lang="fr-FR" dirty="0"/>
              <a:t>Administration questionnaire: au téléphone</a:t>
            </a:r>
          </a:p>
          <a:p>
            <a:r>
              <a:rPr lang="fr-FR" dirty="0"/>
              <a:t>Collecte et </a:t>
            </a:r>
            <a:r>
              <a:rPr lang="fr-FR" dirty="0" smtClean="0"/>
              <a:t>traitement </a:t>
            </a:r>
            <a:r>
              <a:rPr lang="fr-FR" dirty="0"/>
              <a:t>des réponses: Google drive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636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RESUME DES RESULTATS</a:t>
            </a:r>
          </a:p>
        </p:txBody>
      </p:sp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73809263"/>
              </p:ext>
            </p:extLst>
          </p:nvPr>
        </p:nvGraphicFramePr>
        <p:xfrm>
          <a:off x="1378039" y="2057400"/>
          <a:ext cx="10006885" cy="398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3751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INTERET PERCU PORTE A NEST </a:t>
            </a:r>
            <a:endParaRPr lang="fr-FR" dirty="0"/>
          </a:p>
        </p:txBody>
      </p:sp>
      <p:sp>
        <p:nvSpPr>
          <p:cNvPr id="4" name="Espace réservé du contenu 4">
            <a:extLst>
              <a:ext uri="{FF2B5EF4-FFF2-40B4-BE49-F238E27FC236}">
                <a16:creationId xmlns:a16="http://schemas.microsoft.com/office/drawing/2014/main" xmlns="" id="{4CFAA9B9-819E-4F00-B265-8A22A3B6752D}"/>
              </a:ext>
            </a:extLst>
          </p:cNvPr>
          <p:cNvSpPr txBox="1">
            <a:spLocks/>
          </p:cNvSpPr>
          <p:nvPr/>
        </p:nvSpPr>
        <p:spPr>
          <a:xfrm>
            <a:off x="581192" y="2189408"/>
            <a:ext cx="11029616" cy="3912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8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6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4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rgbClr val="9FDF5F"/>
              </a:buClr>
              <a:buSzPct val="92000"/>
              <a:buFont typeface="Wingdings 2" panose="05020102010507070707" pitchFamily="18" charset="2"/>
              <a:buChar char=""/>
              <a:defRPr sz="1200" kern="1200" baseline="0">
                <a:solidFill>
                  <a:schemeClr val="accent4">
                    <a:lumMod val="50000"/>
                  </a:schemeClr>
                </a:solidFill>
                <a:latin typeface="Minion Pro" panose="02040503050306020203" pitchFamily="18" charset="0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>
                <a:solidFill>
                  <a:srgbClr val="FF0000"/>
                </a:solidFill>
              </a:rPr>
              <a:t>99%</a:t>
            </a:r>
            <a:r>
              <a:rPr lang="fr-FR" sz="2000" dirty="0" smtClean="0"/>
              <a:t> des nouveaux patients sont globalement </a:t>
            </a:r>
            <a:r>
              <a:rPr lang="fr-FR" sz="2000" b="1" dirty="0" smtClean="0"/>
              <a:t>TRES SATISFAIT</a:t>
            </a:r>
            <a:r>
              <a:rPr lang="fr-FR" sz="2000" dirty="0" smtClean="0"/>
              <a:t> de la qualité de l’accueil et de la consultation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sz="2800" dirty="0">
                <a:solidFill>
                  <a:srgbClr val="FF0000"/>
                </a:solidFill>
              </a:rPr>
              <a:t>Moins de 1% </a:t>
            </a:r>
            <a:r>
              <a:rPr lang="fr-FR" sz="2000" dirty="0" smtClean="0">
                <a:solidFill>
                  <a:schemeClr val="tx1"/>
                </a:solidFill>
              </a:rPr>
              <a:t>ont eu au moins un motif d’insatisfaction et les causes identifiées sont: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Manque d’empathie et de professionnalisme au niveau de l’accueil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Temps d’attente  longue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dirty="0" smtClean="0">
                <a:solidFill>
                  <a:schemeClr val="tx1"/>
                </a:solidFill>
              </a:rPr>
              <a:t>Manque de matériels (pédiatrie)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1800" dirty="0" smtClean="0">
              <a:solidFill>
                <a:schemeClr val="tx1"/>
              </a:solidFill>
            </a:endParaRPr>
          </a:p>
          <a:p>
            <a:r>
              <a:rPr lang="fr-FR" sz="2100" dirty="0">
                <a:solidFill>
                  <a:schemeClr val="tx1"/>
                </a:solidFill>
                <a:latin typeface="Minion Pro"/>
              </a:rPr>
              <a:t>Près de</a:t>
            </a:r>
            <a:r>
              <a:rPr lang="fr-FR" sz="2800" dirty="0" smtClean="0">
                <a:solidFill>
                  <a:srgbClr val="FF0000"/>
                </a:solidFill>
              </a:rPr>
              <a:t> 40%  </a:t>
            </a:r>
            <a:r>
              <a:rPr lang="fr-FR" sz="2000" dirty="0" smtClean="0">
                <a:solidFill>
                  <a:schemeClr val="tx1"/>
                </a:solidFill>
                <a:latin typeface="Minion Pro"/>
              </a:rPr>
              <a:t>ont connu la clinique grâce à la page Facebook de Dr Diop et </a:t>
            </a:r>
            <a:r>
              <a:rPr lang="fr-FR" sz="2800" dirty="0">
                <a:solidFill>
                  <a:srgbClr val="FF0000"/>
                </a:solidFill>
              </a:rPr>
              <a:t>26,8%</a:t>
            </a:r>
            <a:r>
              <a:rPr lang="fr-FR" sz="2000" dirty="0" smtClean="0">
                <a:solidFill>
                  <a:schemeClr val="tx1"/>
                </a:solidFill>
                <a:latin typeface="Minion Pro"/>
              </a:rPr>
              <a:t> par recommandation</a:t>
            </a:r>
            <a:endParaRPr lang="fr-FR" sz="2000" dirty="0" smtClean="0"/>
          </a:p>
          <a:p>
            <a:pPr marL="0" indent="0">
              <a:buFont typeface="Wingdings 2" panose="05020102010507070707" pitchFamily="18" charset="2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5085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581192" y="2463057"/>
            <a:ext cx="11029616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FF0000"/>
                </a:solidFill>
              </a:rPr>
              <a:t>99% </a:t>
            </a:r>
            <a:r>
              <a:rPr lang="fr-FR" sz="2000" dirty="0">
                <a:latin typeface="Minion Pro" panose="02040503050306020203"/>
              </a:rPr>
              <a:t>des patients recommanderaient la clinique tout en préconisant des axes d’amélioration</a:t>
            </a:r>
            <a:r>
              <a:rPr lang="fr-FR" sz="2000" dirty="0" smtClean="0">
                <a:latin typeface="Minion Pro" panose="02040503050306020203"/>
              </a:rPr>
              <a:t>:</a:t>
            </a:r>
          </a:p>
          <a:p>
            <a:pPr marL="0" indent="0">
              <a:buNone/>
            </a:pPr>
            <a:endParaRPr lang="fr-FR" sz="2000" dirty="0" smtClean="0">
              <a:latin typeface="Minion Pro" panose="02040503050306020203"/>
            </a:endParaRPr>
          </a:p>
          <a:p>
            <a:r>
              <a:rPr lang="fr-FR" sz="2000" dirty="0" smtClean="0">
                <a:latin typeface="Minion Pro" panose="02040503050306020203"/>
              </a:rPr>
              <a:t>Réduire le temps d’attente </a:t>
            </a:r>
          </a:p>
          <a:p>
            <a:r>
              <a:rPr lang="fr-FR" sz="2000" dirty="0" smtClean="0">
                <a:latin typeface="Minion Pro" panose="02040503050306020203"/>
              </a:rPr>
              <a:t>Améliorer la qualité de l’accueil </a:t>
            </a:r>
            <a:endParaRPr lang="fr-FR" sz="2000" dirty="0">
              <a:latin typeface="Minion Pro" panose="02040503050306020203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985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METHODOLOGIE ET CONTEXTE DE </a:t>
            </a:r>
            <a:r>
              <a:rPr lang="fr-FR" dirty="0" err="1"/>
              <a:t>L’ENQUêTE</a:t>
            </a:r>
            <a:r>
              <a:rPr lang="fr-FR" dirty="0"/>
              <a:t> POST HOSPI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Période de l’enquête: </a:t>
            </a:r>
            <a:r>
              <a:rPr lang="fr-FR" sz="2400" dirty="0" smtClean="0"/>
              <a:t>Juillet à Décembre  2019</a:t>
            </a:r>
            <a:endParaRPr lang="fr-FR" sz="2400" dirty="0"/>
          </a:p>
          <a:p>
            <a:r>
              <a:rPr lang="fr-FR" sz="2400" dirty="0"/>
              <a:t> 6</a:t>
            </a:r>
            <a:r>
              <a:rPr lang="fr-FR" sz="2400" dirty="0" smtClean="0"/>
              <a:t>8 </a:t>
            </a:r>
            <a:r>
              <a:rPr lang="fr-FR" sz="2400" dirty="0"/>
              <a:t>personnes interrogées</a:t>
            </a:r>
          </a:p>
          <a:p>
            <a:r>
              <a:rPr lang="fr-FR" sz="2400" dirty="0"/>
              <a:t>Informations patients: Nom et Prénom (facultatif), Contact (facultatif), Séjour du… au …</a:t>
            </a:r>
          </a:p>
          <a:p>
            <a:r>
              <a:rPr lang="fr-FR" sz="2400" dirty="0"/>
              <a:t>Administration: avant chaque sortie par le personnel soignant</a:t>
            </a:r>
          </a:p>
          <a:p>
            <a:r>
              <a:rPr lang="fr-FR" sz="2400" dirty="0"/>
              <a:t>Collecte des réponses: hebdomadaire</a:t>
            </a:r>
          </a:p>
          <a:p>
            <a:r>
              <a:rPr lang="fr-FR" sz="2400" dirty="0"/>
              <a:t>Traitement des réponses: </a:t>
            </a:r>
            <a:r>
              <a:rPr lang="fr-FR" sz="2400" dirty="0" smtClean="0"/>
              <a:t>EXCEL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xmlns="" val="3591853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l’enquête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86300" y="2077135"/>
            <a:ext cx="6769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Questionnaires : 23 patients (34%) ont eu au moins 1 motif d’insatisfaction.</a:t>
            </a:r>
          </a:p>
        </p:txBody>
      </p:sp>
      <p:sp>
        <p:nvSpPr>
          <p:cNvPr id="5" name="Triangle isocèle 4"/>
          <p:cNvSpPr/>
          <p:nvPr/>
        </p:nvSpPr>
        <p:spPr>
          <a:xfrm>
            <a:off x="593696" y="3232965"/>
            <a:ext cx="1097280" cy="88827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15355" y="3232965"/>
            <a:ext cx="8422783" cy="1068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30579" y="3215437"/>
            <a:ext cx="4235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fr-FR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62725333"/>
              </p:ext>
            </p:extLst>
          </p:nvPr>
        </p:nvGraphicFramePr>
        <p:xfrm>
          <a:off x="2507159" y="2723466"/>
          <a:ext cx="8255358" cy="3528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955238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 DE </a:t>
            </a:r>
            <a:r>
              <a:rPr lang="fr-FR" dirty="0" err="1"/>
              <a:t>L’ENQUêTE</a:t>
            </a:r>
            <a:endParaRPr lang="fr-FR" dirty="0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2294082" y="2350471"/>
            <a:ext cx="660521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3"/>
                </a:solidFill>
              </a:rPr>
              <a:t>Satisfaction client:</a:t>
            </a:r>
          </a:p>
          <a:p>
            <a:pPr algn="ctr"/>
            <a:endParaRPr lang="fr-FR" sz="2000" b="1" dirty="0" smtClean="0">
              <a:solidFill>
                <a:schemeClr val="accent3"/>
              </a:solidFill>
            </a:endParaRPr>
          </a:p>
          <a:p>
            <a:pPr algn="ctr"/>
            <a:r>
              <a:rPr lang="fr-FR" sz="2000" b="1" dirty="0"/>
              <a:t>2</a:t>
            </a:r>
            <a:r>
              <a:rPr lang="fr-FR" sz="2000" b="1" baseline="30000" dirty="0" smtClean="0"/>
              <a:t>e</a:t>
            </a:r>
            <a:r>
              <a:rPr lang="fr-FR" sz="2000" b="1" dirty="0" smtClean="0"/>
              <a:t> semestre 2019:  </a:t>
            </a:r>
            <a:r>
              <a:rPr lang="fr-FR" sz="2000" b="1" dirty="0"/>
              <a:t>6</a:t>
            </a:r>
            <a:r>
              <a:rPr lang="fr-FR" sz="2000" b="1" dirty="0" smtClean="0"/>
              <a:t>8 patients hospitalisés interrogés</a:t>
            </a:r>
            <a:endParaRPr lang="fr-FR" sz="2000" b="1" dirty="0" smtClean="0">
              <a:solidFill>
                <a:schemeClr val="accent3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62044" y="3628666"/>
            <a:ext cx="98706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endParaRPr lang="fr-FR" sz="20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2000" dirty="0" smtClean="0"/>
              <a:t> 66% d’entre elles (45 personnes) sont  </a:t>
            </a:r>
            <a:r>
              <a:rPr lang="fr-FR" sz="2000" b="1" u="sng" dirty="0" smtClean="0"/>
              <a:t>totalement</a:t>
            </a:r>
            <a:r>
              <a:rPr lang="fr-FR" sz="2000" b="1" dirty="0" smtClean="0"/>
              <a:t> satisfaites </a:t>
            </a:r>
            <a:r>
              <a:rPr lang="fr-FR" sz="2000" dirty="0" smtClean="0"/>
              <a:t>des conditions  générales de leur séjour, de leur prise en charge médicale. </a:t>
            </a:r>
          </a:p>
          <a:p>
            <a:pPr algn="just"/>
            <a:endParaRPr lang="fr-FR" sz="20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2000" dirty="0" smtClean="0"/>
              <a:t>99% des patients recommanderaient NEST</a:t>
            </a:r>
          </a:p>
        </p:txBody>
      </p:sp>
    </p:spTree>
    <p:extLst>
      <p:ext uri="{BB962C8B-B14F-4D97-AF65-F5344CB8AC3E}">
        <p14:creationId xmlns:p14="http://schemas.microsoft.com/office/powerpoint/2010/main" xmlns="" val="395015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RECOMMANDATIONS DES PATIENTS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21217" y="2163651"/>
            <a:ext cx="10509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Paiement électronique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Micro onde non fonctionnel?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Améliorer l’accueil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Mettre des frigos bars dans les chambres doubles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Améliorer la qualité des repas ( moins épicé)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Insonoriser la salle d’accouchement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Lunettes de toilettes à changer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Moins de bruits de couloir</a:t>
            </a:r>
          </a:p>
          <a:p>
            <a:endParaRPr lang="fr-FR" dirty="0" smtClean="0"/>
          </a:p>
          <a:p>
            <a:r>
              <a:rPr lang="fr-FR" dirty="0"/>
              <a:t> </a:t>
            </a:r>
            <a:r>
              <a:rPr lang="fr-FR" dirty="0" smtClean="0"/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409982514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TM03457464[[fn=Dividende]]</Template>
  <TotalTime>4327</TotalTime>
  <Words>466</Words>
  <Application>Microsoft Office PowerPoint</Application>
  <PresentationFormat>Personnalisé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Dividende</vt:lpstr>
      <vt:lpstr>Evaluation DE la SATISFACTION des patients de NEST</vt:lpstr>
      <vt:lpstr>Méthodologie et contexte de l’enquête NOUVEAUX PATIENTS (CLINIQUE ET PLATEAU)</vt:lpstr>
      <vt:lpstr>RESUME DES RESULTATS</vt:lpstr>
      <vt:lpstr>INTERET PERCU PORTE A NEST </vt:lpstr>
      <vt:lpstr>Recommandations des patients</vt:lpstr>
      <vt:lpstr>METHODOLOGIE ET CONTEXTE DE L’ENQUêTE POST HOSPI</vt:lpstr>
      <vt:lpstr>Résultats de l’enquête </vt:lpstr>
      <vt:lpstr>CONCLUSION DE L’ENQUêTE</vt:lpstr>
      <vt:lpstr>RECOMMANDATIONS DES PATIENTS</vt:lpstr>
      <vt:lpstr>Réseaux sociaux</vt:lpstr>
      <vt:lpstr>RECLAMATIONS  DES PATIENTS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Lauriane</dc:creator>
  <cp:lastModifiedBy>admin</cp:lastModifiedBy>
  <cp:revision>195</cp:revision>
  <dcterms:created xsi:type="dcterms:W3CDTF">2017-05-22T14:42:53Z</dcterms:created>
  <dcterms:modified xsi:type="dcterms:W3CDTF">2020-01-09T16:25:28Z</dcterms:modified>
</cp:coreProperties>
</file>