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charts/colors1.xml" ContentType="application/vnd.ms-office.chartcolor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9" r:id="rId4"/>
    <p:sldId id="277" r:id="rId5"/>
    <p:sldId id="270" r:id="rId6"/>
    <p:sldId id="267" r:id="rId7"/>
    <p:sldId id="275" r:id="rId8"/>
    <p:sldId id="276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F5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hp\Desktop\mkg%20NEST\Enquete%20satisfaction\questionnaire%20nouveaux%20patients%20Sem%20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hp\Desktop\Motifs%20d'insatisfaction%20enquete%20post%20hosp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Feuil1!$A$3</c:f>
              <c:strCache>
                <c:ptCount val="1"/>
                <c:pt idx="0">
                  <c:v>Accueil des équipes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Feuil1!$B$2:$E$2</c:f>
              <c:strCache>
                <c:ptCount val="4"/>
                <c:pt idx="0">
                  <c:v>Tres satisfait</c:v>
                </c:pt>
                <c:pt idx="1">
                  <c:v>Satisfait</c:v>
                </c:pt>
                <c:pt idx="2">
                  <c:v>Peu satisfait</c:v>
                </c:pt>
                <c:pt idx="3">
                  <c:v>Pas du tout satisfait</c:v>
                </c:pt>
              </c:strCache>
            </c:strRef>
          </c:cat>
          <c:val>
            <c:numRef>
              <c:f>Feuil1!$B$3:$E$3</c:f>
              <c:numCache>
                <c:formatCode>General</c:formatCode>
                <c:ptCount val="4"/>
                <c:pt idx="0">
                  <c:v>593</c:v>
                </c:pt>
                <c:pt idx="1">
                  <c:v>95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Feuil1!$A$4</c:f>
              <c:strCache>
                <c:ptCount val="1"/>
                <c:pt idx="0">
                  <c:v>Qualité de la consultation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Feuil1!$B$2:$E$2</c:f>
              <c:strCache>
                <c:ptCount val="4"/>
                <c:pt idx="0">
                  <c:v>Tres satisfait</c:v>
                </c:pt>
                <c:pt idx="1">
                  <c:v>Satisfait</c:v>
                </c:pt>
                <c:pt idx="2">
                  <c:v>Peu satisfait</c:v>
                </c:pt>
                <c:pt idx="3">
                  <c:v>Pas du tout satisfait</c:v>
                </c:pt>
              </c:strCache>
            </c:strRef>
          </c:cat>
          <c:val>
            <c:numRef>
              <c:f>Feuil1!$B$4:$E$4</c:f>
              <c:numCache>
                <c:formatCode>General</c:formatCode>
                <c:ptCount val="4"/>
                <c:pt idx="0">
                  <c:v>638</c:v>
                </c:pt>
                <c:pt idx="1">
                  <c:v>53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</c:ser>
        <c:dLbls>
          <c:showVal val="1"/>
        </c:dLbls>
        <c:gapWidth val="100"/>
        <c:axId val="59997568"/>
        <c:axId val="60011648"/>
      </c:barChart>
      <c:catAx>
        <c:axId val="5999756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011648"/>
        <c:crosses val="autoZero"/>
        <c:auto val="1"/>
        <c:lblAlgn val="ctr"/>
        <c:lblOffset val="100"/>
      </c:catAx>
      <c:valAx>
        <c:axId val="60011648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99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dirty="0" smtClean="0"/>
              <a:t>Répartition</a:t>
            </a:r>
            <a:r>
              <a:rPr lang="fr-FR" sz="1600" b="1" baseline="0" dirty="0" smtClean="0"/>
              <a:t> des motifs d’insatisfaction</a:t>
            </a:r>
            <a:endParaRPr lang="fr-FR" sz="1600" b="1" dirty="0"/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Feuil1!$C$5:$C$22</c:f>
              <c:strCache>
                <c:ptCount val="18"/>
                <c:pt idx="0">
                  <c:v>Accueil des équipes</c:v>
                </c:pt>
                <c:pt idx="1">
                  <c:v>La qualité de la prise en charge </c:v>
                </c:pt>
                <c:pt idx="2">
                  <c:v>stationnenement</c:v>
                </c:pt>
                <c:pt idx="3">
                  <c:v>la qualité des soins infirmiers</c:v>
                </c:pt>
                <c:pt idx="4">
                  <c:v>la climatisation</c:v>
                </c:pt>
                <c:pt idx="5">
                  <c:v>Le respect de votre intimité</c:v>
                </c:pt>
                <c:pt idx="6">
                  <c:v>La disponibilité et écoute du médecin</c:v>
                </c:pt>
                <c:pt idx="7">
                  <c:v>La propreté de votre chambre </c:v>
                </c:pt>
                <c:pt idx="8">
                  <c:v>Le délai d'attente </c:v>
                </c:pt>
                <c:pt idx="9">
                  <c:v>La prise en charge de votre douleur</c:v>
                </c:pt>
                <c:pt idx="10">
                  <c:v>La disponibilité et écoute de la sage femme, de l'infirmier</c:v>
                </c:pt>
                <c:pt idx="11">
                  <c:v>Le calme environnant</c:v>
                </c:pt>
                <c:pt idx="12">
                  <c:v>Les conditions de visite</c:v>
                </c:pt>
                <c:pt idx="13">
                  <c:v>La qualité et la variété des repas</c:v>
                </c:pt>
                <c:pt idx="14">
                  <c:v>La qualité du linge fourni</c:v>
                </c:pt>
                <c:pt idx="15">
                  <c:v>Les services téléphoniques</c:v>
                </c:pt>
                <c:pt idx="16">
                  <c:v>Le confort de votre chambre</c:v>
                </c:pt>
                <c:pt idx="17">
                  <c:v>Les services de télévision</c:v>
                </c:pt>
              </c:strCache>
            </c:strRef>
          </c:cat>
          <c:val>
            <c:numRef>
              <c:f>Feuil1!$D$5:$D$22</c:f>
              <c:numCache>
                <c:formatCode>0%</c:formatCode>
                <c:ptCount val="18"/>
                <c:pt idx="0">
                  <c:v>2.0833333333333336E-2</c:v>
                </c:pt>
                <c:pt idx="1">
                  <c:v>2.0833333333333336E-2</c:v>
                </c:pt>
                <c:pt idx="2">
                  <c:v>2.0833333333333336E-2</c:v>
                </c:pt>
                <c:pt idx="3">
                  <c:v>4.1666666666666664E-2</c:v>
                </c:pt>
                <c:pt idx="4">
                  <c:v>4.1666666666666664E-2</c:v>
                </c:pt>
                <c:pt idx="5">
                  <c:v>6.25E-2</c:v>
                </c:pt>
                <c:pt idx="6">
                  <c:v>6.25E-2</c:v>
                </c:pt>
                <c:pt idx="7">
                  <c:v>8.3333333333333343E-2</c:v>
                </c:pt>
                <c:pt idx="8">
                  <c:v>8.3333333333333343E-2</c:v>
                </c:pt>
                <c:pt idx="9">
                  <c:v>8.3333333333333343E-2</c:v>
                </c:pt>
                <c:pt idx="10">
                  <c:v>8.3333333333333343E-2</c:v>
                </c:pt>
                <c:pt idx="11">
                  <c:v>0.10416666666666669</c:v>
                </c:pt>
                <c:pt idx="12">
                  <c:v>0.125</c:v>
                </c:pt>
                <c:pt idx="13">
                  <c:v>0.16666666666666666</c:v>
                </c:pt>
                <c:pt idx="14">
                  <c:v>0.27083333333333326</c:v>
                </c:pt>
                <c:pt idx="15">
                  <c:v>0.27083333333333326</c:v>
                </c:pt>
                <c:pt idx="16">
                  <c:v>0.39583333333333331</c:v>
                </c:pt>
                <c:pt idx="17">
                  <c:v>0.39583333333333331</c:v>
                </c:pt>
              </c:numCache>
            </c:numRef>
          </c:val>
        </c:ser>
        <c:dLbls>
          <c:showVal val="1"/>
        </c:dLbls>
        <c:gapWidth val="182"/>
        <c:axId val="61342464"/>
        <c:axId val="61344000"/>
      </c:barChart>
      <c:catAx>
        <c:axId val="61342464"/>
        <c:scaling>
          <c:orientation val="minMax"/>
        </c:scaling>
        <c:axPos val="l"/>
        <c:numFmt formatCode="General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344000"/>
        <c:crosses val="autoZero"/>
        <c:auto val="1"/>
        <c:lblAlgn val="ctr"/>
        <c:lblOffset val="100"/>
      </c:catAx>
      <c:valAx>
        <c:axId val="6134400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crossAx val="61342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 baseline="0">
                <a:solidFill>
                  <a:srgbClr val="9FDF5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 baseline="0">
                <a:solidFill>
                  <a:srgbClr val="9FDF5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9FD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CA8F0701-0B10-46B1-852F-CC5B25B3C14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46534" y="17065"/>
            <a:ext cx="1486769" cy="4319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8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6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4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Evaluation DE la SATISFACTION des patients de NEST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smtClean="0"/>
              <a:t>Juin 2019</a:t>
            </a:r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210" y="1390919"/>
            <a:ext cx="10058400" cy="61897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D6A381A4-707F-4DE0-AABE-CAA89CD9B19A}"/>
              </a:ext>
            </a:extLst>
          </p:cNvPr>
          <p:cNvSpPr txBox="1"/>
          <p:nvPr/>
        </p:nvSpPr>
        <p:spPr>
          <a:xfrm>
            <a:off x="9329530" y="145774"/>
            <a:ext cx="241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PM02-FO0004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xmlns="" val="417332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et contexte de l’enquête NOUVEAUX PATIENTS (CLINIQUE ET PLATEAU)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Période de l’enquête: </a:t>
            </a:r>
            <a:r>
              <a:rPr lang="fr-FR" dirty="0" smtClean="0"/>
              <a:t>Février à Juin </a:t>
            </a:r>
            <a:r>
              <a:rPr lang="fr-FR" dirty="0" smtClean="0"/>
              <a:t>2019</a:t>
            </a:r>
            <a:endParaRPr lang="fr-FR" dirty="0"/>
          </a:p>
          <a:p>
            <a:r>
              <a:rPr lang="fr-FR" dirty="0" smtClean="0"/>
              <a:t>698 personnes </a:t>
            </a:r>
            <a:r>
              <a:rPr lang="fr-FR" dirty="0"/>
              <a:t>interrogées</a:t>
            </a:r>
          </a:p>
          <a:p>
            <a:r>
              <a:rPr lang="fr-FR" dirty="0"/>
              <a:t>Lieu: Plateau médical et Clinique</a:t>
            </a:r>
          </a:p>
          <a:p>
            <a:r>
              <a:rPr lang="fr-FR" dirty="0"/>
              <a:t>Objectif: Cette enquête a pour but d’évaluer la satisfaction des patients  afin d’améliorer la qualité des soins et des services. </a:t>
            </a:r>
          </a:p>
          <a:p>
            <a:r>
              <a:rPr lang="fr-FR" dirty="0"/>
              <a:t>Public visé: les nouveaux patients de la clinique et du plateau</a:t>
            </a:r>
          </a:p>
          <a:p>
            <a:r>
              <a:rPr lang="fr-FR" dirty="0"/>
              <a:t>Informations sur le nouveau patient: Numéro de </a:t>
            </a:r>
            <a:r>
              <a:rPr lang="fr-FR" dirty="0" err="1"/>
              <a:t>ref</a:t>
            </a:r>
            <a:r>
              <a:rPr lang="fr-FR" dirty="0"/>
              <a:t> </a:t>
            </a:r>
            <a:r>
              <a:rPr lang="fr-FR" dirty="0" smtClean="0"/>
              <a:t>interne, Date entrée dans le CRM, </a:t>
            </a:r>
            <a:r>
              <a:rPr lang="fr-FR" dirty="0"/>
              <a:t>Nom, Prénom, Contact, </a:t>
            </a:r>
            <a:r>
              <a:rPr lang="fr-FR" dirty="0" smtClean="0"/>
              <a:t>Lieu de consultation, Service consulté</a:t>
            </a:r>
            <a:endParaRPr lang="fr-FR" dirty="0"/>
          </a:p>
          <a:p>
            <a:r>
              <a:rPr lang="fr-FR" dirty="0"/>
              <a:t>Administration questionnaire: au téléphone</a:t>
            </a:r>
          </a:p>
          <a:p>
            <a:r>
              <a:rPr lang="fr-FR" dirty="0"/>
              <a:t>Collecte et traitements des réponses: Google drive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63674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</a:t>
            </a:r>
            <a:r>
              <a:rPr lang="fr-FR" dirty="0" smtClean="0"/>
              <a:t>RESULTATS:</a:t>
            </a:r>
            <a:endParaRPr lang="fr-FR" dirty="0"/>
          </a:p>
        </p:txBody>
      </p:sp>
      <p:sp>
        <p:nvSpPr>
          <p:cNvPr id="5" name="AutoShape 6" descr="data:image/png;base64,iVBORw0KGgoAAAANSUhEUgAABLAAAALmCAYAAABSJm0fAAAgAElEQVR4XuzdB3hU150+/nfUhYREFUX03qsBU0zvYMexMXZwwXbs2HF+2SSb/WXXW35P1snu/jd1s0kcV2Ib44JrbHrHdDAY0TuIXoWQQL38n/fgK49GbUYzI92Z+97n0SMs3XvuOZ9zRaKXc77XVVpaWgodEpCABCQgAQlIQAISkIAEJCABCUhAAhKwqYBLAZZNZ0bdkoAEJCABCUhAAhKQgAQkIAEJSEACEjACCrD0IEhAAhKQgAQkIAEJSEACEpCABCQgAQnYWkABlq2nR52TgAQkIAEJSEACEpCABCQgAQlIQAISUIClZ0ACEpCABCQgAQlIQAISkIAEJCABCUjA1gIKsGw9PeqcBCQgAQlIQAISkIAEJCABCUhAAhKQgAIsPQMSkIAEJCABCUhAAhKQgAQkIAEJSEACthZQgGXr6VHnJCABCUhAAhKQgAQkIAEJSEACEpCABBRg6RmQgAQkIAEJSEACEpCABCQgAQlIQAISsLWAAixbT486JwEJSEACEpCABCQgAQlIQAISkIAEJKAAS8+ABCQgAQlIQAISkIAEJCABCUhAAhKQgK0FFGDZenrUOQlIQAISkIAEJCABCUhAAhKQgAQkIAEFWHoGJCABCUhAAhKQgAQkIAEJSEACEpCABGwtoADL1tOjzklAAhKQgAQkIAEJSEACEpCABCQgAQkowNIzIAEJSEACEpCABCQgAQlIQAISkIAEJGBrAQVYtp4edU4CEpCABCQgAQlIQAISkIAEJCABCUhAAZaeAQlIQAISkIAEJCABCUhAAhKQgAQkIAFbCyjAsvX0qHMSkIAEJCABCUhAAhKQgAQkIAEJSEACCrD0DEhAAhKQgAQkIAEJSEACEpCABCQgAQnYWkABlq2nR52TgAQkIAEJSEACEpCABCQgAQlIQAISUIClZ0ACEpCABCQgAQlIQAISkIAEJCABCUjA1gIKsGw9PeqcBCQgAQlIQAISkIAEJCABCUhAAhKQgAIsPQMSkIAEJCABCUhAAhKQgAQkIAEJSEACthZQgGXr6VHnJCABCUhAAhKQgAQkIAEJSEACEpCABBRg6RmQgAQkIAEJSEACEpCABCQgAQlIQAISsLWAAixbT486JwEJSEACEpCABCQgAQlIQAISkIAEJKAAS8+ABCQgAQlIQAISkIAEJCABCUhAAhKQgK0FFGDZenrUOQlIQAISkIAEJCABCUhAAhKQgAQkIAEFWHoGJCABCUhAAhKQgAQkIAEJSEACEpCABGwtoADL1tOjzklAAhKQgAQkIAEJSEACEpCABCQgAQkowNIzIAEJSEACEpCABCQgAQlIQAISkIAEJGBrAQVYtp4edU4CEpCABCQgAQlIQAISkIAEJCABCUhAAZaeAQlIQAISkIAEJCABCUhAAhKQgAQkIAFbCyjAsvX0qHMSkIAEJCABCUhAAhKQgAQkIAEJSEACCrD0DEhAAhKQgAQkIAEJSEACEpCABCQgAQnYWkABlq2nR52TgAQkIAEJSEACEpCABCQgAQlIQAISUIClZ0ACEpCABCQgAQlIQAISkIAEJCABCUjA1gIKsGw9PeqcBCQgAQlIQAKBFigtLcX1/Ju4XnALmfm3cKPgFrIKcpBVmIubhbnILszDLX4U5SGnMB+5xQXIKypAXnEB8osLkV9chIKSIhSWFKGopBjFpSXIKy4s183UE79GbDQQG+Xy+AzERrsQG3X7cww/RwExUbf/zI8GMS40iHWhQQw8Pn/ztejIQKuoPQlIQAISkIAEJGBvAQVY9p4f9U4CEpCABCQgAS8EGCRdyLmOi/zIvY5LOZm4nHvDfFzJu4GreVm4lpdtPhheBfsYfPG1oN6CAVZZyPV14NU4wYXmDV1oxo+k25+bN4wwnxV4BXU61LgEJCABCUhAAnUgoACrDpB1CwlIQAISkIAE/BPgKqn07Cs4ffP2x5mbV3H21jWcu3kN53KumcDKTkewAyxfx5rcwAq0vg64vg62GHi1aRKBlo1cvjap8yUgAQlIQAISkECdCijAqlNu3UwCEpCABCQggaoEruffwvGs8zh24yJOZN3+OJl9CSezLyMjLzuk4OwWYNWEx62L7ZpGoH2zCLTjR1PX7T83jYBL2VZNfPq+BCQgAQlIQAJ1IKAAqw6QdQsJSEACEpCABL4RuJSbiUPXz+JQ5jkcyTyHwzfO4WjmefDr4XKEWoBVnTtDrHbNXN8EXOa/IxAXHS6zpXFIQAISkIAEJBAKAgqwQmGW1EcJSEACEpBACAqUlJZgb0Y69mWcxv6M0zhwnR9nTF2qcD/CKcCqaq5aN3ahU0okOqW40DklAp1SItC6cUS4T63GJwEJSEACEpBAPQkowKoneN1WAhKQgAQkEE4CLKK++9pJ7L56EmnXTmLPtVPYm3EKJaWl4TRMr8fihACrMoz4GIZat8Os26HW7f/m13VIQAISkIAEJCABfwQUYPmjp2slIAEJSEACDhU4nHkOO68cw86rx/Hl5WMmtNLxjYBTA6yqngH31Vr92kaid5tIsO6WDglIQAISkIAEJOCtgAIsb6V0ngQkIAEJSMChAvnFhdh2+Qi2Xz6CHZePmo+M/JsO1fBu2AqwanbqlRoBhll92kaie6sINEnUKq2a1XSGBCQgAQlIwLkCCrCcO/cauQQkIAEJSKBSgRsFOdhy8RC2XDqErZcOm/BKh28CCrB88+LZnVtEoO/XYVaPVrcLxeuQgAQkIAEJSEACloACLD0LEpCABCQgAYcL3CrKx8YLB7DpIj8OYueV4w4X8X/4CrD8N2zTJAI9WkeY1Vk9W0eiZ6oCLf9V1YIEJCABCUggdAUUYIXu3KnnEpCABCQggVoLcHXV+vP78cWF/dh88WCt29GFlQsowAr8k9ExJQKDOkRiYPtI8zk2OvD3UIsSkIAEJCABCdhXQAGWfedGPZOABCQgAQkETOBU9mWsPbcXa8/vxfrze8FtgjqCJ6AAK3i2bLlJggsDO0RiUMdIDGofiZRk1c8Krrhal4AEJCABCdS/gAKs+p8D9UACEpCABCQQFAGurlp9Ng2rz+3Bvoz0oNxDjVYuoACr7p6MCBdMkGUCrfaR6NZKWw3rTl93koAEJCABCdSdgAKsurPWnSQgAQlIQAJBFeCqqhVnvsKKs19h5dndyMy/FdT7qfGqBRRg1d/T0aXF7a2GDLUGd4wEAy4dEpCABCQgAQmEvoACrNCfQ41AAhKQgAQcLHD25lUsPbMLy07vwupzaQ6WsNfQFWDZYz5aNXLhjk6RuKNjlPkcp7pZ9pgY9UICEpCABCRQCwEFWLVA0yUSkIAEJCCB+hQ4nnURi9O/xJLTX2LrpcP12RXduwoBBVj2ezSaJLowxIRZkSbMSorX0iz7zZJ6JAEJSEACEqhaQAGWng4JSEACEpBACAicyLqIz9N3YNGpHdhx5WgI9NjZXVSAZe/5T4wrH2Y1a6gwy94zpt5JQAISkIAEAAVYegokIAEJSEACNhU4dysDfzu1DZ+d2qaVVjado6q6pQArdCYsJgpmRdaQr1dmtW6sIvChM3vqqQQkIAEJOElAAZaTZltjlYAEJCAB2wvcLMzDJye34tOTW1XTyvazVXUHFWCF7uSN6BaJkV2jwM/aZhi686ieS0ACEpBA+AkowPJyTs+dO4fr16+ja9euiI2N9fKqqk+7cOECFi1ahJMnT6KoqAjdu3fHo48+ipiYGJ/bzs/Px9GjR9G4cWOkpqb6fL0ukIAEJCCB+hdYenoXPj65GR+f2ILi0pL675B64JeAAiy/+GxxcXIDF0Z2i8SIrlEY3jXSFn1SJyQgAQlIQAJOFrB9gJWXl4eNGzdix44dyMzMRGlpKeLj49G2bVtMnDgR7du3h8sV3LoFWVlZePHFF5GRkYFp06Zh3Lhxfj0zZ86cweuvv46cnBxEREQgMTHRBE8PP/xwrQKstWvXYunSpWjSpAmee+45JCUl+dU/XSwBCUhAAnUjsDfjFD44vgkfntiM87cy6uamukudCCjAqhPmOrtJ+2YRZkUWV2b1TNUWwzqD140kIAEJSEACbgK2DrBOnz6NN954Azdv3jRdTkhIQFRUFG7dumVWLTG4Gj58OO6++25ERvr3L2M3btzAn//8ZzAwe+qpp9CuXbsypsLCQrz99ts4duwYHnroIfTt29evh+ijjz7Ctm3b0LFjR8ydOxcNGjTwq71Dhw5h/vz56NChg1nFFRcXV9beggULkJaWhsmTJ5vAT4cEJCABCdSvwK2iPLx/bCMWHt+oulb1OxVBvbsCrKDy1mvj/dpxVVakWZ2leln1OhW6uQQkIAEJOEzAtgEWV1u9+uqruHLligmM7rvvPhNg8SgpKcHBgwfxwQcfIDc3F1OmTMH48eP9mrrqAiy/Gva4mAHZvHnzcOrUKcyZMwcDBgwIZPMV2lKAFVReNS4BCUjAa4HNFw/h3WNf4P1jG1BQUuT1dToxNAUUYIXmvPnS68gIYES3KIzsGomxvaIQ7d+/pfpya50rAQlIQAIScKSAbQMsbhlkQNW8eXM888wzlW6L27VrlzmHW+a+//3vo1GjRrWexPoIsLhayt/VXDUNWAFWTUL6vgQkIIHgCdwqzMOCo+vxzrEvsPvqieDdSC3bTkABlu2mJKgdatMkAhN6R2FCn0ik6i2GQbVW4xKQgAQk4FwB2wZYq1atwooVK8y2uCeffLLctjhrurhKi9v+uMWQW/F69OhRNpNc6cTruX0uOzvbbDdkwDVixAjzER0dbc7du3ev2X5X2WFtu3NfNeUZOrEmF1eDrV69Giz0ztVhrNHVs2dPszKMhdV5uLfheS/26wc/+AGSk5PNt9jm8ePHsWzZMpw/f95sl2R/ueVwxowZaNWqVbkmrDFYVizqThf6eB7VeTr3x0Ajl4AEJBBYgV1Xj+PtI+vw9tF1KCjWaqvA6oZGawqwQmOeAt3L2ChgQp8oE2YNaK8lWYH2VXsSkIAEJOBsAdsGWNYKLK6u4gosrsTyPBgWsR4WP7OOlBVKudfO4te49ZAhEM9lODR48GDMmjXL1M06e/YsNm3ahIKCAhw+fBjFxcXmTYO8pk+fPujdu3e58Mk9wOK5ixcvNtfz4DVs06rRxeLsjz/+uKmnxTpaX3zxBS5dumRqaTF069y5swnV2HfWp2LwxTZZI2vnzp1lbVp1v9gGz33iiSdM8Xrr8AywOEYGgCwSf+LECfP2xNatW5vgq1mzZhg9enSZlbMff41eAhKQQGAFWJD9rSNrseHC/sA2rNZCTkABVshNWcA7PKRT5NersqIQEdz3DQW872pQAhKQgAQkYEcB2wZY7jWw+Ha9e++9F926dTNv7avuYE0s1s7iaqgxY8Zg0qRJZWENw5y33noLXKHEIKpXr15lTVW3hbCqFVgnT540bxNkwPTYY4+hU6dOpj0GR++88w6OHDmCLl26mMDJCteqW83FaxlcLVy40KzcYh/5dkIeDK8YbHHbpGebngGWirjb8UdNfZKABMJV4EruDbxxeA3ePLIGZ29eDddhalw+CijA8hEsjE/nGwxvby+MQstkJVlhPNUamgQkIAEJBFnAtgEWx83VUXz7X0bG7VeLM5jhNsGBAweaMKuyNw9eu3YN69evN6HShAkTygq/W47WGwC5CmnmzJl+BVhr167F0qVLTR2rRx55xGxTtI709HQTbrHP7tsDawqwtmzZAq4gY7jmWR/r4sWLePnll824n332WbOaiocCrCD/lKh5CUhAApUI7L56En89vApvHl4jHwlUEFCApYfCU6BBjMvUyGKY1betthfqCZGABCQgAQn4KmDrAIuD4Wophjrcfsdtd9bBFU1Dhw41dabcVxzVBGDV1urfvz8efvhhvwIsBkcM2LhainW6UlJSarp9ldsRa7wQQFWrxBRgeaOncyQgAQkERmD5ma8w79BK8LMOCVQloABLz0Z1And2icTU/lG4q3uUoCQgAQlIQAIS8FLA9gGWNQ7Wubp8+TK2b9+O3bt3l4VZ3F7IOlMtW7YsN2TWfWJhdda1ysrKMrWv3I9ABFjcrsgC8Kxpxa2NrDHFmlmsncUwq7LtjjWtwGIfOdY9e/aU1czi9kH3g4HdU089ZWpr8VCA5eXTrtMkIAEJ+CHwztH1eO3gSrBAuw4J1CSgAKsmIX2fAv3b3Q6yJvdVkKUnQgISkIAEJFCTQMgEWO4DYcDD+lKffvqp2V7o+WY9BlwffPCBKdzetGlTtG3btixMunDhgnmzXyACLPaJ4dLmzZuxceNGs0LKOljAfezYsRg5cmS5rY41BVjuoRhXmbHQO4vD87AKzTMYU4BV06Ot70tAAhLwX6CopBivHFyOlw8sQ3r2Ff8bVAuOEVCA5ZipDshAu7aMMEHW1H7RiLv9omwdEpCABCQgAQl4CNgywLLeLshVU9ab/SqbOQZRr7zyigmRuIWPYQ9rYL300kvmTYB80yDrZbnXpgrkFkLPPvGeLBTPQuyHDh0yK6nuuOMO3H///WUhVk0B1pIlS7Bu3Tp07NgRc+fONW8dtA5tIdTPrwQkIIG6EbhRcAsvH7gdXF3Ly66bm+ouYSWgACusprPOBtOmiRVkRaFxggq+1xm8biQBCUhAAiEhYMsAywpqsrOzTYjDwu2VHdZ5fGMh39jHouf79+83bxrkqiuuUvKsjxWoAIvhGt82yFVeDJmstwxa/eQKMfaDX3/mmWfKtjhWF2BxhdW8efNMCDZnzhwMGDCg3LAVYIXEz5Q6KQEJhLDA5dxM/GX/Mrx0YClyiwpCeCTqen0LKMCq7xkI7fs3TXRhar8oTOkfhdTG1b+BO7RHqt5LQAISkIAEvBewZYDFFVWsLcVVTAxxHnzwwUrfOFjZCiyrHhTrQ3kGWMXFxaboOkMuf7cQuodNDzzwAIYMGeJV2FRdgOX+vcoCLNbaeuONN8x2SG0h9P4h15kSkIAEahI4fysDL+5fYj5KPGom1nStvi+BygQUYOm5CIRAfMztIIvbC7u0UJAVCFO1IQEJSEACoStgywCLnOnp6fjrX/8K1oTiNrzp06eX1YLi6ieGV++//z4uXrxYrgbW6dOn8dprr5lthZMnT8aYMWNM4MPVS5999hn27dtnCrpXFWBx1RdXc/Xq1atsVqsKnazVXCwkz2tSU1PNNdw6yDcnLlq0CPweV2AlJSWZ71UXYLFf7777rilSz6L0XH3GGl5WUXf2n29irE0Rd76xkVsZ3bdThu5jq55LQAISCIwAg6s/7VtsgisdEgikgAKsQGqqLQp8a3A07h0chXbNFGTpiZCABCQgAWcK2DbA4nRwpRSLsXOrHo/4+HjExsaa+lbWm/maN29uwiPrLYRcZfXJJ59gx44dJqhieBUVFWUKoPMzi6tzyyEDKl4XGRlp2uZ1CxYsMAEXr+G2wFGjRmH8+PFVhk4M1xiiHThwwARDrNfFe+Tn55vgjX+ePXt2ua2ANdXAOnv2rNlGyKCKR0xMjNmmyBCLIRiv57isml88p7q3ELIe18KFC8017F/r1q3NuD23Vjrz8deoJSABpwpwq+D/7l1kwisdEgiGgAKsYKiqTa7I+tbgKNw7OBrNk1QjS0+EBCQgAQk4S8DWARangoEN3/K3a9cuXL161QQ5DIa4Monb9oYNG2ZCLfeD53AVE1dIsag7wyWujpo2bZppj9sTmzVrVm5lFK9nsPXOO++Aq7h4cNXX6NGjq101Zd1rzZo1Zf1j3SsWYZ8xYwZatWpVrm81BVg8+fr161i+fLkJphjUMUwbNGiQWU3GFVqskTVz5kzTt5oCLAZzS5cuNSvC2Fb37t1NgMVgTIcEJCABpwmwOPsf9n5uwiu+YVCHBIIloAArWLJqlwJNEl0mxGKYlRinIEtPhQQkIAEJOEPA9gGWM6ZBo5SABCQggWAKMKz6/Z7P8Ie9n+FmYV4wb6W2JWAEFGDpQagLgdQmEWZbIbcXRmpnYV2Q6x4SkIAEJFCPAgqw6hFft5aABCQggeALvHRgGf5nz99wMScz+DfTHSTwtYACLD0KdSnQtWWECbGm9Y+qy9vqXhKQgAQkIIE6FVCAVafcupkEJCABCdSVwPvHNuB3e/6Gw5nn6uqWuo8EygQUYOlhqA+Bfu0izbbCsT0VZNWHv+4pAQlIQALBFVCAFVxftS4BCUhAAnUssPpcGn6z+1NsuXSoTu6cggQMQAukuBJwofQmduEiriO3Tu6tm9hXQAGWfefGCT0b1jkS9w2Jxh2dbr+sSIcEJCABCUggHAQUYIXDLGoMEpCABCSA/Rmn8eu0j/HpyW11pjEMqXjI1bvc/UpRirdK92A3LtVZP3Qj+wkowLLfnDixR9MHROGBodFo10wFspw4/xqzBCQggXATUIAVbjOq8UhAAhJwmEBmwS386quP8OL+pXU68iTE4ueu0XCh4hvAclCIn5euRyFK6rRPupl9BBRg2WcunN4TvqVw1tBozBoahfgYvbHQ6c+Dxi8BCUgglAVsGWD98pe/RFZWVr25Dhw4sN7urRtLQAISkID3Akczz+PA9TMoKClCl6wG3l8YgDMbN26Mli1bVtnSm6VpWoUVAOdQbUIBVqjOXPj2u1NKhAmypvRTfazwnWWNTAISkEB4CyjACu/51egkIAEJSCBIAs2bN0ezZs2qbP1vpYexDulBuruatbuAAiy7z5Bz+zesS6TZVjiwg+pjOfcp0MglIAEJhKaALQOsr776KjQ11WsJSEACEgiqwOXcG/jbqa3YfvloUO/jTeOdo5thaoMeVZ76l9IvcQQZ3jSlc8JQQAFWGE5qmA3p7kHReGBoFFKbqD5WmE2thiMBCUggbAVsGWCFrbYGJgEJSEACtRb41e6P8Z+7Pqj19cG48B9dI9ASiRWaPoVM/KF0ezBuqTZDREABVohMlMO7mdzgdn0srsiK1s5Chz8NGr4EJCAB+wsowLL/HKmHEpCABBwtsCh9B365cyEOZZ61nUMrJGK2qxc6oFFZ344iA++V7kcGcm3XX3Wo7gQUYNWdte7kv0DXlhGYMyIao3soxfJfUy1IQAISkECwBBRgBUtW7UpAAhKQgF8Cp29ewQtfvo8PT2zyq526uLgtktAcCbiImziP7Lq4pe5hcwEFWDafIHWvUoEZA6PwyMgYpCTpbYV6RCQgAQlIwH4CCrDsNyfqkQQkIAHHC/xp32K88OV75u2COiQQigIKsEJx1tRnCrRMduHhkTGYPkCrsfRESEACEpCAvQRCJsDKzs7GiRMncOzYMbRt2xZDhw6tUrKwsBB79uzB0aNHkZeXh9LSUsTGxiI1NRWDBg1Cw4YNfZ6FzMxM7Nu3D+fOnUNubi74+vSpU6eadt0P9nPTpk24dOmSuS/fUjVixAhzvg4JSEACEqheYOulw/j5l++Cn3VIIJQFFGCF8uyp7xQY05OrsaLRKUVF3vVESEACEpCAPQRsHWAxDDp06BBOnjyJnJwcEwjx6NWrF4YNG1ap4I0bN7Bq1SpkZWXB5XKVBUwFBQUoKSlBTEwMxo4da8Isb47i4mJs374dhw8fLrt/dHS0eXX6+PHjTXvWkZ+fj+XLl4N96Ny5M3ger+M5U6ZMQXJysje31DkSkIAEHCnw/3a8g//d+7kjx65Bh5+AAqzwm1Mnjigh1mVCrNl3Rjtx+BqzBCQgAQnYTMC2ARbDq8WLF5vVTgyiuGqqqKjIBFlVBVgMm1auXIkLFy6YFU/jxo0rC424Emv9+vU4f/48UlJSMHnyZBMwVXewvXXr1uHMmTOIiIhAly5dMGDAADRo0KDSy7hCbMOGDRg4cCD69etnzuGKMa7IGjx4MPr06WO+xnY3btxo2uGKsMjISJs9FuqOBCQggboTWHZmF/7f9gU4cuN83d1Ud5JAkAUUYAUZWM3XqcDgjpEmyOrXTv+ftU7hdTMJSEACEignYOsAi+FRmzZt0L17dxP2rFixwmzhqyrAunz5sgmwuFJr0qRJaNGiRbnBclsfv88witv/mjRpUu3jcPz4cRM0MWDiNsBOnTpVe/6OHTvMijGuzLJWeHE11pIlS8y11qoxtstQq2/fvibs0iEBCUjAiQK3CvPwrzsW4K+HVjlx+BpzmAsowArzCXbo8B4eGW3qY8WqPJZDnwANWwISkED9Ctg2wKqMpaYAiyuvGDhxZdXEiRORmJhYrhlrVRdrZLmHTJXdi+csW7YMV69erXbLovu13gRYXEHGdqOiosy2Qs8aWvX7OOjuEpCABOpG4G+ntuFftr+Nszev1s0NdRcJ1LGAAqw6Btft6kyge6sIE2KN7KbVWHWGrhtJQAISkIARCKsAq6Y5ZS0tbvGLj4/H9OnTkZCQUOUl1moua7WWN0XYrS2E3BbI1VU8rC2E3FLI1VZbt241xeW5vZGry3RIQAIScJJAdmEu/mXbfLx1ZK2Thq2xOlBAAZYDJ91hQ549LBpPjIlBjFZjOWzmNVwJSEAC9SfgiACLq6m4be+rr74Ci7nzDYY9e/asVp1bAbds2YKWLVuaulfbtm0zxdlZCD4uLg7dunUzda7c62ixzhZXiVlF3Lm6ikXcrdVWXH21evVqdOjQAaNGjaq/WdedJSABCdSDwOentuP57fO16qoe7HXLuhdQgFX35rpj3Qv0So0wIdagDlqNVff6uqMEJCAB5wmEbYDlXgTemlYGT3feeSc6duxY40wzsDpw4IAJnxhasa4WAyn+mSEYj6ZNm5pi8GzXOnhf1rdivS1e06hRIxNW8Q2EDLcYYk2bNq3C9sYaO6QTJCABCYSoQGFJMZ7f9iZeO7gyREegbkvAdwEFWL6b6YrQFZg7OgaPjdKbCkN3BtVzCUhAAqEhELYB1s2bN7Fq1SrzFkOGTlyFxYOF3ceMGVPlmwStaeO1fPugdc3o0aPLQid+nW80ZJtVFZT3nP69e/eaFWAM0Lh6S2Fs7h8AACAASURBVIcEJCABJwisObcH/7T1Tb1h0AmTrTGWE1CApQfCaQJ3dIzE42Ni0LN1hNOGrvFKQAISkEAdCYRtgOXpx219LPDO2lYpKSlm5ZT79j/P862C8ax9xTcWuq+y4rkMpHbu3ImGDRuaelqsq1XVcf36dbP6qlmzZrjrrruQlpZmthYyAOPbFVkzq2vXrnU05bqNBCQggboR+MXO9/HbtE/r5ma6iwRsJqAAy2YTou7UiUBcNMyWwllDtRqrTsB1EwlIQAIOE3BMgMV5ZZDENwAyOOIqrPbt21c53TW98TAjI8O0xW2CkyZNMqFYZUdxcTHWrFkDns/zWNSdWxNZW6t169bmv7ntkNsMO3fu7LDHT8OVgATCUWBvRjr+75a/Yuulw+E4PI1JAl4JKMDyikknhanAXd2j8MSYaLRvptVYYTrFGpYEJCCBehFwVICVn59vQieGSUOGDEGfPn2qROfbAg8ePIi2bdti4sSJFc6zamwxDBs/fjxSU1MrbevIkSPmzYN8AyGLty9ZsgRJSUlmBVhkZKQJr5YuXWpWcllfq5cnQTeVgAQkEACBVw+uMOGVDgk4XUABltOfAI2/cYLLrMaaMUCvKdTTIAEJSEACgREIqwDrxIkT5m2B3PbHUCkmJqacknuANXz4cPTo0aNKxX379mHHjh1o3rw5pkyZUmG7oTcrsFiHi+EUtwkynOL2Ra7GYg2sYcOGmXtbfeKfuVWRheJ1SEACEgg1gRsFOfjp5nn48MSmUOu6+iuBoAgowAoKqxoNQYHJfaPwvfExYKClQwISkIAEJOCPQFgFWOnp6aa4OmtbMQxikOV++LKFsKZzrRpYfLsg3yroWSOL92XNrVOnTmHChAlo1aoVzp07pwDLn6dV10pAArYUWH02DX+36VWcu3XNlv1TpyRQHwIKsOpDXfe0q0CnlAg8MyEGLPSuQwISkIAEJFBbgbAKsNxXWPFtg2PHji1722BeXp4Jt86fP4+mTZuaVVXWaqejR4/i9OnTpsh6//79yywZQPF7CQkJJoTidTystxAWFRWZ87k90PM4e/Ys1q5da4qz882DPLhdUFsIa/uo6joJSMCOAr/a/TH+c9cHduya+iSBehVQgFWv/Lq5TQUYYs0epgLvNp0edUsCEpCA7QXCKsCi9oULF7Bu3TowsHK5XGUhVUFBAUpKSkwYxWLq7quzuO2QhdVZx4pb/ayDbaxcuRJXr141bVlvLWRbPNq1a2dCMtay8jy4nZFvGmSxeG4htI7t27eXK+J+8uRJZGZmqoi77X9U1EEJSMBd4GLOdfx402tYdmaXYCQggUoEFGDpsZBA5QKT+kSZ1VjaUqgnRAISkIAEfBUIuwCLAAyedu7caVZK8c88uMWPBdkHDx5cYbufFWBxtRTfBuh+sEj7nj17zEosqy2GYL179zY1tCIifHu7Ct9KuGvXLhNusW2GW4MGDTIrtXRIQAISCAUBhlY/2vgqLuVmhkJ31UcJ1IuAAqx6YddNQ0RAWwpDZKLUTQlIQAI2EwipACsYdgyUVqxYgUuXLmHEiBGmwLoOCUhAAhKoXEBbBvVkSMA7AQVY3jnpLGcLaEuhs+dfo5eABCTgq4DjAyyrVhVXVbHwu/t2P18xdb4EJCCBcBXIzL+FH256BZ+f2h6uQ9S4JBBQAQVYAeVUY2EsoC2FYTy5GpoEJCCBAAs4PsBiraq0tDQMHTrU1MDSIQEJSEAC5QU2XTyIH258BSeyLopGAhLwUkABlpdQOk0CALSlUI+BBCQgAQl4I+D4AMsbJJ0jAQlIwKkCrx1ciX/YMs+pw9e4JVBrAQVYtabThQ4W0JZCB0++hi4BCUjACwEFWF4g6RQJSEACThT4v1v+ilcPrnDi0DVmCfgtoADLb0I14FCBewZF40dTYxw6eg1bAhKQgASqE1CApedDAhKQgATKCZy9dQ3PffEXfHFhv2QkIIFaCijAqiWcLpMAgDu7ROJHU2ORkuSShwQkIAEJSKBMQAGWHgYJSEACEigTWHd+H77/xV9wISdDKhKQgB8CCrD8wNOlEgDQMSUCP54Sgz5tI+UhAQlIQAISMAIKsPQgSEACEpCAEZh3aBX+fvPr0pCABAIgoAArAIhqwvECCbEus51wQu8ox1sIQAISkIAEFGDpGZCABCQgAQD/tn0B/rhvkSwkIIEACSjAChCkmpEAgKfGxeA7w6NlIQEJSEACDhfQCiyHPwAavgQk4GyB3KICfG/9n/F5+nZnQ2j0EgiwgAKsAIOqOccLqLi74x8BAUhAAhLQFkI9AxKQgAScKnA485wJr9KunXQqgcYtgaAJKMAKGq0adrCAirs7ePI1dAlIQAKqgaVnQAISkIAzBVaf24On1/0JGfnZzgTQqCUQZAEFWEEGVvOOFVBxd8dOvQYuAQlIQCuw9AxIQAIScJrA/CNr8cONrzht2BqvBOpUQAFWnXLrZg4TYHH3H0+NwXgVd3fYzGu4EpCA0wVUA8vpT4DGLwEJOErgv3d/hP/a9aGjxqzBSqA+BBRg1Ye67uk0gWcmxGD2MBV3d9q8a7wSkIBzBRRgOXfuNXIJSMBhAn+/+XXMO7TKYaPWcCVQPwIKsOrHXXd1nsCsodH4/sQY5w1cI5aABCTgQAEFWA6cdA1ZAhJwlkBBSRGeWPsHLE7/0lkD12glUI8CCrDqEV+3dpzAuF5R+Nd7Yx03bg1YAhKQgNMEFGDV8Yzn5eVh3rx5OHXqFB599FH07du3jnug23krkJ+fj6NHj6Jx48ZITU319rIqzyssLMTmzZuxceNG3LhxA1FRUeYZ6NmzZ63aPnfuHK5fv46uXbsiNlb/p61WiA646PytDDy+9g/YfvmIA0arIUrAPgIKsOwzF+qJMwT6to3E/zwa54zBapQSkIAEHCpg2wCLv+D/+c9/RmZmZqVTEx0djfbt22P8+PHo3LkzXC5XSEyhAqyQmCbTybVr12Lp0qVo0qQJnnvuOSQlJdW688XFxfjoo4/w5Ze3V8DEx8cjJiYG9913X60CrKysLLz44ovIyMjAtGnTMG7cuFr3TReGr8DejHQ8vuZ/cDzrYvgOUiOTgE0FFGDZdGLUrbAWaN04Av/7WBwaJ4TG7wVhPRkanAQkIIEgCNg+wGKQlZCQYFarWEdJSQlu3rwJfmZwNXjwYNx///2IjIwMAlFgm6yrAOv06dN47bXXEBcXhx/84AdITk4O7EB8aG3BggVIS0vD5MmTMXHiRB+uDP6pq1atwooVK9C/f388/PDD5W546NAhzJ8/Hx06dDArpWhZ2+PixYt4+eWXwVVds2bNwsCBA/0KXbma6+2338axY8fw0EMPlVvJZ6e5r62XrvNf4IsL+zF3zf/gev5N/xtTCxKQgM8CCrB8JtMFEgiIQEwU8Me58ejSIiIg7akRCUhAAhKwj4DtAywGPk899RTatWtXTo0rWrZt24ZFixaBf54yZYpZjWX3QwFW6ARYgXyW9u7da8IwPsd8nv0Jw2rqlwKsmoTC//ufndqOx9b8PvwHqhFKwMYCCrBsPDnqmiME/mN2HO7sYv9/3HbEZGiQEpCABAIkELIBFsdfWloKrqBZuXIlUlJS8OyzzyIxMTFANMFpRgGWswMsruZ68sknFWAF58dLrQJ4+8g6/J+NL8tCAhKoZwEFWPU8Abq9BAD8/fRYzBjwzS4OoUhAAhKQQGgLhHSARXpraxZXYXmu1Lpw4QIWL16MkydPgluuuA2xdevWmDp1apV1s65cuWICsf3793t9TWWPgGfBbtbs6t69u9lG9/HHH1co4m6t0Kkq4PB2G561Ja6yPnkWjWcB8OXLl+PgwYPIzc2t1qem4M1z1Q/vX1UNM29DHG4T5Xh2796NnJwcREREoFmzZmal3YABA8x/ux8MNI8fP45ly5bh/PnzKCoqAt07duyIGTNmoFWrVuZ097F4OjVq1Khsy2V1c+Jt36w2KpsPzy2V7Be3M3K7ZXZ2ttliyP6MGDHCfHAs1lHZfPgy96H915Z6X5XAX/YvxfPb3hKQBCRgAwEFWDaYBHVBAgAeuysac++KkYUEJCABCYSBQMgHWFaxd/ethgwyWICbYQDrZLGGFn/5Z/0hK6iZPXu2CUHcDwY57777rgk4WGSbb3azrmFYwsCBxbJrKhjPe3C7GOsT8WBbrM9169YtExKxLbbrHigFKsBi8LZv3z5zL75Bj/dlcMaC4SNHjkSbNm1Mn1jf6b333jPBEG1oxNCN13F8Y8aMMdsyrbpivgZYvB8DFbZ/4sQJ87Y8hocMkRhCjR49ulwg4/mzxDfsvfnmm6aIf2X986x7ZhVJ37lzp2nKqpvG8XBcDRo0wBNPPGEK//O/v/jiC1y9ehUMORl28U2DnTp1MuexThfnrKo58aVvZ8+exaZNm8w4GK5xhWCXLl2Ma58+fdC7d2/TXwaAb7zxhqntZo2XARz7z+eZ42XtrOrmw9u5D4O/tzSESgR+s/sT/HLXQtlIQAI2EVCAZZOJUDckAGDOiGh8d6xCLD0MEpCABEJdIOQDrMpWYHHF1euvv27CogcffBA9evQwoQzDrNWrV5tghSHKM888U/ZmOYZOr776KhhOMMCYMGGCCZp4zfr1600YxkDre9/7ngliqjvWrFljVjYxBHG/P1fVfPjhh2bFE49gBFhWv6qrg8RVZiwozv7ceeedmDlzpglNGJQw2Hr//fdN0MfC+EOHDjVN+hpguReN93b1mNV3hlG8hkHcoEGDTD+s/jFUWrhwoal7Rr9evXqZyxhc8esMovj11NRU83WGVXz7365du0xwxBDLfSVTdUXcKwuwatM39qO6gNL92WNwOGnSpLI+Mvx76623ygJPa7zVzYdqYIX6X8u+9/+FL9/D7/b8zfcLdYUEJBA0AQVYQaNVwxKolcADw6Lx7ASFWLXC00USkIAEbCIQ0gFWVTWwrJUoXG3ErVfuK6a4wuWll14yK4JYi6hz585mKrhShgEWVw7xrX3cumUdDAv4Rj8GA57b8Dzn0WqfIZF7AGSdxxU1r7zyiln5U18B1pIlS7Bu3Tp069YNc+fOrbASavv27Sb0seqKcTVTXQZYWVlZePHFF83qre9+97tm1ZR1cM759j0GQu5b8LZs2WLmhwFP3759y02LFXJy9RLrpDG8tA5fA6za9K2mAOvatWsmJGXgyuCU3u4H54IvLOCqNYaNPBRg2eRvUBt0g1sGuXVQhwQkYC8BBVj2mg/1RgIUuHdwNH44RSGWngYJSEACoSoQsgEWgwRuzdqwYYNPbyGs6hd/bvH6y1/+ArbL4IlbtmraKljZpKenp5vVXwzCPMOS6oKHQG0htPpU1SochkIM6rht7pFHHqkQ9vB6y4JhnBXy1WWA5X4vBjpckeRZ78qXH7jKtpnWNsCqbd9qmt/qxlNZyKYAy5cnIHzP/fvNr2PeoVXhO0CNTAIhLKAAK4QnT10PawEWdWdxdx0SkIAEJBB6ArYPsBimVHcw2OAqKxbptuoD8XyroDe383FbILdpeR7uK6A862ZxC1zPnj3Nih6u0nLfdlZdf2oKKqoKHmq6ztdteFUFWPRkcXXW4PIsem+Nq6CgAPPmzTO1q+bMmWNqhdVlgMV+sHD7Bx98UFa/iqvFuLKK2wC5NbOyg9s99+zZY+pbXbp0yVzrfsTFxVUYs68rsGrbt5rml+1yVSC3uB4+fNgEqXwm3Y/+/fvj4YcfNl9SgBV6f9kGusd80yDfOKhDAhKwp4ACLHvOi3olAQpM7huFf7xbIZaeBglIQAKhJmD7AIurZ6yC3O643G7FMIOFyVu0aFHO3b2gN0Ottm3bokmTJuYcfo/F1bm6yHM7oBV6LV261IReDER48F4MTxiSJSUlVTvHNQUV9R1gWcEWB1FVgMXveQZmdR1gsQ/cZrlo0SLzFkkWNOfBwJLF1r/1rW+Vm3f3wvkMGxk6WlvxGMgxFOK1nmOuTYDla994fk3PhRXYcZxNmzY1z6y16swqNK8AK9T+eg1ef5/94kW8d2xD8G6gliUgAb8FFGD5TagGJBBUgXG9ovCv9yrECiqyGpeABCQQYAHbB1jubxf0duxWQW+GVtwC17x587JLawpirBO5eofb7NLS0kwBcG69YztPP/10ufpYnn2qKaio7wDLmxVY7n184IEHMGTIkDpfgeXuytDx8uXLJgT68ssvzRZHvi2Q9bEY9PCw6np17NjR1PXi960jkFsIPefbm77VFGCxBhbrsrE+Gt80OHDgwHLbV7WF0NuffGec9/T6P+GD45ucMViNUgIhLKAAK4QnT113jMCo7lH49/sVYjlmwjVQCUgg5AXCMsB67733TOjEtwmy0Lf7UVWAxK9zWx1rV3luUeNqLda14qqse+65B6NGjapy4q0aWHxjoWcxeF5U3wFWKNTAYnjIfnLlG4Mo91pk/B5Xhx04cADDhg0z9coq2/LoPkGBDLB87ZvVj+qCTb50gG8aZBjHFWLc6uh+KMAK+b9nAzaAp9b9ER+e2Byw9tSQBCQQPAEFWMGzVcsSCKTAsC6R+M/Z5f+/VyDbV1sSkIAEJBA4gbAMsKztb5UFWHw74Msvv2xqDLlvIVy7di24dZA1r/h193pa5Pa2BlVNbyHkfXl/9sP9/laI0bp1a7PKy30FEVf5vPnmmzh06FC5N+9V9xhUVQOL11irlXr37m0KuXuOtbK3ELqHRNaqLPf7HzlyxPSR2/YY3LGGmHV4a2edX50Fz/EMdNxDQatml3vfuGX0jTfeCMgWQl/75k2AZYVb7dq1qxBgce751kXeV1sIA/cXXyi2pPAqFGdNfXaygAIsJ8++xh5qAoM6ROLXcxRihdq8qb8SkIDzBMIywLICDtarYkDToUMHUxCbtZQ++ugjEx7xcA+QrMCHNYjuvvtus7rHqkF09uxZs0ImOzvbXMOQq7pj48aN+Pzzz81KrgcffBA9evQwq4h4/YcffoiDBw9WuP/Vq1fNNjKeM336dNx1113m/lwVxvGwMDnHwBVlDOZqOqzxsI3vfe97YDBmHVaIx3uNGTPGvOWPdaPYPkOy999/3xS95+qmoUOHll3HelTsR8uWLc02PdZq4jVcmcaQJSMjw2yvrCrAYltss6a3O7KY+SuvvGLac+8fO8LvzZ8/H5yTmTNnYvTo0aYP7777rin87t43q6j7Z599ZmqeVVfEnfXUnnjiiXLF+itbNeVr37wJsKy54uouzi/HzHnjyjH2fd++fWaMvgZYlc19Tc+Nvm9PAW0btOe8qFcSqE5AAZaeDwmElsDgjpH41XcUYoXWrKm3EpCA0wTCMsBijSRu+eOb6HhwKxoPhlNcIcQwgFvU3FcS8WsbNmzAsmXLzHkMn7gNkH9mbSJ+f/DgwaZGkeeKJc+HhkHEwoULTf0sHmyL17Adtsn+eBaRZ/tcAbZ+/XpzL17DUInn8eCKLP7Z2wCLAdSrr75qgh7ej+HNfffdhz59+pj2GFRxqyUdeB+6sN/sIwOm4cOHmyDPfawM2Rgs0ZfhSGJiormG9+L1DNv4Nc8Ay6pJxnHxPIZpDAI9t8q5OzK0oSFXV1n9YyBFA35mIXeGaNZ2T46Tb060vLgVlHPHcxlksh3enzXRWODdOhhq8lnhCjO2xZVjrK3Fz1Vt+/O1b7xXdVsIucrqk08+wY4dO0wfacs5Y5/4maY0d18dWF0tt5rm3ml/yYX6eFWwPdRnUP13qoACLKfOvMYdygJ3dY/Cz1UTK5SnUH2XgATCXCAsAyzOGX/BX7FiRVkBdoYgfJPglClTsHz5cvP1ylYE8Y1vixcvNqu1GM4wTGjWrBnGjx+PAQMGlK3Kqum54LWbN28GV2NxJQ3v37VrV/MmQ/aL4ZbnWxAZZGzatMkEabyG905NTcW0adNMf1auXOl1gMX+MdRhSMUVVwyieL+ePXuWdZ2riWjBFWEMPRiWMFyaOnWqCXkqWynFUJCrgqw3AzJYGzRokFmxxiCIh2eAxXExnNuyZYsx7d69u+kLQ6bqDs/+sT9c4TVixAjzQVP3wzqfYRHvY/WNK5q4QuvEiRNlq7as6xgYcY5Wr15twryUlBQ888wzaNiwYbWhk699q6m4P4M2riDjajsWdedYrbnns8xVZ3wO2TcrkGNgd+rUqQrPkTdzX9Pzq+/bQ+CHG1/B/CNr7dEZ9UICEvBJQAGWT1w6WQK2EZjcNwr/eLcKu9tmQtQRCUhAAm4Ctg2wNEsSkIAEnCzw083z8PqhlU4m0NglENICCrBCevrUeYcL3HtHNH44ufp/aHU4kYYvAQlIoF4EFGDVC7tuKgEJSKBqgX/eNh8v7l8iIglIIIQFFGCF8OSp6xIAMGdENL47ViGWHgYJSEACdhJQgGWn2VBfJCABxwv8Yuf7+G3ap453EIAEQl1AAVaoz6D6LwGYAItBlg4JSEACErCHgAIse8yDeiEBCUjABFcMsHRIQAKhL6AAK/TnUCOQAAW4lZBbCnVIQAISkED9CyjAqv85UA8kIAEJ4KUDy/BPW9+UhAQkECYCCrDCZCI1DAkApqg7i7vrkIAEJCCB+hVQgFW//rq7BCQgASw4uh4/2PCSJCQggTASUIAVRpOpoUgAwM/vj8Vd3RVi6WGQgAQkUJ8CCrDqU1/3loAEHC+wKH0HHln9O8c7CEAC4SagACvcZlTjkQDwq+/EYXDHSFFIQAISkEA9CdgywPrZz35WTxy6rQScIRAbG4u2bduW+0hOTnbG4G00yo0XDuCeZf+BktISG/VKXZGABAIhoAArEIpqQwL2E3jj2Xi0bRJhv46pRxKQgAQcIKAAywGTrCFKwBuBpKQkE2i1adOmLNiKj4/35lKdUwuB/Rmncc+yX+JaXnYtrtYlEpCA3QUUYNl9htQ/CdRe4POfNkCDWFftG9CVEpCABCRQKwFbBli1GokukoAEvBbIysrCmTNnyn3k5eVVuL5Zs2blVmm1bt0a0dF6E4/X0FWceDHnOu5e+kscvXHe36Z0vQQkYFMBBVg2nRh1SwIBEGjUwIWPftwgAC2pCQlIQAIS8EVAAZYvWjpXAmEscOXKlXKB1tmzZ1FSUnFrW2pqarlVWi1btoTLpX+F9PbRKCopxsylv8DWS4e9vUTnSUACISigACsEJ01dloAPAv3aReL3j8T5cIVOlYAEJCABfwUUYPkrqOslEMYC586dKxdqXbx4scJoo6KiKqzSat68eRir+De0R1f/Hp+nb/evEV0tAQnYXkABlu2nSB2UgN8CMwdG4SfTYv1uRw1IQAISkIB3AgqwvHPSWRKQAIDi4mKkp6eXhVpcpZWRkVHBJiEhoVw9rVatWqFRo0aON/zplnl4/eBKxzsIQAJOEFCA5YRZ1hglAHx3bAzmjFB5BT0LEpCABOpCwPYB1o0bN7Bjxw5w5UdhYaHZqsRfjnv37o0ePXogIqLqt4Dk5+dj2bJllf6CXRlukyZNMHXqVPANbTwOHDiAtLQ0sDZQTEyMuWe/fv2qvWddTJruIQE7CeTk5OD06dPlVmrdunWrQhcbN25ctlKL2xC59TAxMdFOQwlqXwqP/QcKDv8rUi89FNT7qHEJSMAeAgqw7DEP6oUE6kLgx1NjcfegqLq4le4hAQlIwNECtg6wuH1p3bp1KCgoMKERQyTW5OF/M8jiG9PGjh2LyMjISieR561ZswbXr1+vdpK5qoThWIcOHTBu3Dhz7pEjR7BlyxazaqRjx47ml3PWCGKINWTIEEc/NBq8BGoSyMzMrLBSiz9jngdDLOuth1ylxf+Oiwu/ehJFZ99CftrcsuEPvv4ILhYU1cSo70tAAiEsoAArhCdPXZdALQT+7d5YjO2lEKsWdLpEAhKQgNcCtg2w+MvuihUrcPnyZfDNZ2PGjCn7xfb48eMmXGLwNGrUKHTu3NnrAXueyNVVS5cuRXZ2tgmvGIrx3suXLwdXcHFFFld88WtczcVQbPr06YiPjzdNXbhwATt37sSIESPAFVw6JCCBygX4s+y+/ZABtedhBdP8OWSw1aJFCxNqsc5WqB7F19Yhb+vtYNz9eCT/cazNrPjmx1Adp/otAQmUF1CApSdCAs4T+O/vxOGOjpX/w7rzNDRiCUhAAoEXsG2AxV9uuXqKv7gyROL2I/dj48aNOHr0qPkld9KkSbWWOXbsGDZt2oSUlBRMnjzZrOZimLVkyRJzT37NOrZu3YpTp05hxowZaNiwoQm1GLJxC9W0adMctR2q1uC6UAJuAlzZaIVarKfFVY6eB1dkWau0GGYz0GKwFQpHac5J5G66E6UFlyvt7r+7nsQrF3NCYSjqowQk4KOAAiwfwXS6BMJAoFlDF16YFYfuraoucRIGw9QQJCABCdSbgG0DrK+++gq7d+82v6xawZK70okTJ7BhwwYTGrmviPJF0lpVxSLUI0eORJcuXczl3gZYe/fuBft55513olu3br7cWudKQAKVCHBVJUNi95VaWVlZFc5MSkoqKxLPvyP40bRpU5uZliJ34x0oubGr2n69GTsX/3w632Z9V3ckIAF/BRRg+Suo6yUQmgKdUiLwn7Pj0DzJFZoDUK8lIAEJ2FjAtgGWtcKqa9euZpug58Gte6tXrzYrtKwVUb4685fk9evXm9VUXEFl1d6xthByuyBXfzVo0KBsCyG3HDIw4/e4+orbBsePH19lHS5f+6TzJSCB8gJc4WiFWlylxVVb/Dn0PJo1a2ZCLRaIt7YeJicn1xtn3pf3oPjS517df3XiHDx2vMSrc3WSBCQQGgIKsEJjntRLCQRDYGS3SLMSS4cEJCABCQRWwLYBFsMhbiPs1asXhg0bVmHUXCW1ePFiEywxQOIvrb4cXOmxcuVK83bDwYMHo2/fvuUuP3jwILZv315WxP38+fPmXBZxHzRokCkuz5o+XB1mv5UfvkjoXAmEngCLxHuu1CotLa0wEP69wFDLuV0coAAAIABJREFUWqXFYIs17YJ9FBz+NxQe+6VPt9mb9G1MPXr7Dag6JCCB0BdQgBX6c6gRSMAfgVlDo/H9iTH+NKFrJSABCUjAQ8CxAZZVYys2NtasvuIqLM/jwIEDSEtLM6s9oqOj0b17dxNe8Rdn1s1i6DVw4EA9VBKQgA0EGCifPHkSp0+fNqu0GDh7Hvw5Zj0tBlvuoRb/HgjUUXT2r8hPe7JWzZ1PmowhR/UyiFrh6SIJ2ExAAZbNJkTdkUA9CPxwcgzuvSO6Hu6sW0pAAhIITwHHBlhr1641QRRrV7H+lbcHtzPxbYTcujhlyhQE8hdfb/ug8yQgAe8EGGS5r9S6fv16hQu5Ist9lZYVbEVE+F6AtThjA/K2jPauc1Wcld1wGL51rhsO5xb61Y4uloAE6ldAAVb9+uvuErCLAOthDeuiNxPaZT7UDwlIILQFHBlgcaUGtw/yF9TK3nBY3ZTyTYR8c+HYsWNNzSzW6uJ2JpfLZVZ2DB8+3NTM0iEBCdhPwCoS7x5q3bp1q0JH+QZS/jxbbzzkZ76ptLqjNP8CcjcNR2luut8DL4rvgh9m34XPruX63ZYakIAE6kdAAVb9uOuuErCbQMtGLvzX7Di0a+b7P4zZbSzqjwQkIIH6FnBkgMXtf0eOHEGHDh0wbtw4r+eABaS5couF5bmdkCFYUVGR+XNubi74ZkTWw2JdLG5V0iEBCdhfwCoS7x5q8efa82CI1apVq3JbD/kSB+vI2zYZxVdXBm7AUcn4Le7D784pxAocqlqSQN0JKMCqO2vdSQJ2FxjYIdKEWNFRdu+p+icBCUjA3gK2DbCstxBWFTLV9i2E3ELELYD8BdWX4u/5+flYvny5uY6rtvbv3w8Weh8zZgzat29vZnnnzp3m6+5fs/f0q3cSkEBlAlaReCvUYs08z4OrLrn1kIXhGx5bjtS2q9E84SoaxtwMKOoH8Y/hx6cKAtqmGpOABIIvoAAr+Ma6gwRCSWD6gCj8dHrgam6G0tjVVwlIQAKBErBtgPXVV19h9+7dZrUDVzRFRpbfO87VThs2bEBiYiKmT5+O+Ph4r0wYMu3Zs8espJg0aVKFdqtqhP3Zu3evqZfVuXNn8C2JGRkZmDFjRlkBeK7q4uounsPaWjokIIHwEbCKxFuh1tWrVysMLjYqHy0TLiMl4WrZB0Ot+Ki8aiHS84bjcmEPuFCKlOhDaBe3tdz5mxIfxOzjrvDB1Egk4AABBVgOmGQNUQI+Cnx3bAzmjNAuDR/ZdLoEJCCBMgHbBljWWwJZLJ0BFrfmuR9ffPEFjh8/7tM2wOzsbCxdutRs92PI1KVLF68ehWvXrpnAijVwWPuKYZoCLK/odJIEwlrg+BfrsOflP+JiQjIuJSQhJ7ri67Ibxt5ESoPygVZKwhVERxShFC58kflTXCroVc6pZcw+jG70u3JfO5J0D8YdVX29sH6gNLiwElCAFVbTqcFIIGAC/3pvLMb10l7CgIGqIQlIwFECtg2wCgsLTUjEVQ/cosPgyCqOzuBqy5YtKCkpKbddj8HUl19+CRZq7t+/P1iI2f3gCiquwGIYxm2A3tSpYltr1qwxq60YpFlt7tixQ1sIHfWjosFKoLxASV4uznx/LgrPni77RonLhYuJycga2QLnCnNw9kYq8osrhlqN4zLNCq2Exh2QG923UtqeCYvQN+Hjct+7kjQOI463Qk5JiaZDAhKwuYACLJtPkLongXoSSG7gAt9M2KO1irrX0xTothKQQAgL2DbAoim36KxevRosssw3BsbExJjQqqCgwLz1j8XUuZLKOrjCavHixWD45VnfKi8vz6y+unHjBoYMGYLevXt7NW28bvPmzWb1VZ8+fcquYS0t9yLurJHFYI1FnVXE3StanSSBkBa4+MLzuLlhbZVjaHR3Z8R3fge5RXE4cyMVp2+0wZmsVJy50dqsvOLBVaBVBemJkZcwvenzFdrPSRyIOZf7YUd2fkj7qfMSCHcBBVjhPsManwRqL9C3bSR+PScO0eUrpNS+QV0pAQlIwCECtg6wOAcMnLja6eLFiyaYYnCVkJBgAqgePXqYYMszwGLIxRVW7m8IO3ToELZt22ZqZU2bNq2sbpU/88yAjcXmWfCZ/WrTpg2GDx9etlLMn7Z1rQQkYF+B6+/Px7XX/lxjBxOGd0fSkPlARGm5c2/kJ5lQ6wD+Afg6zPJsLMJVhFnNv1fpPUri2uL5nEl4+0pOjX3QCRKQQP0IKMCqH3fdVQKhIvDAsGg8O6HiKu1Q6b/6KQEJSKA+BGwfYPmCkp6ejvXr1yM5OdkEWLGxetOHL346VwISqFkgZ+d2nP+nv6v5xK/PiO3UFsmTjiEyfneFa1Zf/xdcK+xcaVvNo49gXOP/r+r7RMTipcjv4Bdnqy8Q73VHdaIEJBBQAQVYAeVUYxIIS4F/+3YsxvZUPaywnFwNSgISCIpA2ARYVq0qFn8fPHgw+vatvK5MUBTVqAQk4AiB4qwbOP3dh1Cced2n8bpiYtHkgWTENP+83HWn8kZge9ZTlbZ1Z9IrFd5GWNmJixMewfdOFPnUH50sAQkEX0ABVvCNdQcJhLpA68YR+M2cOLRI1puGQ30u1X8JSKBuBMImwGKtKhZ25zF69GjzpkAdEpCABAIpcOHf/gG3tm6sdZPJ07uiQbe3y11/OGcq9t26F8Wlt7cRRLny0CfhU3RrsMLr++xsOAv3HNO/4HoNphMlUAcCCrDqAFm3kEAYCEzoHYV//pZ2jYTBVGoIEpBAHQiETYBVB1a6hQQk4GCB6++9hWuvv+i3QMLQbki6829ARFZZWyWl0bhS2BVAKZpHHwXrX/l6nEqahpFHk329TOdLQAJBElCAFSRYNSuBMBT4waQY3DckOgxHpiFJQAISCKyAAqzAeqo1CUggDAVydu3A+X/8YcBGFtMuFclTziAqYUfA2mRD15NGYVJ6B1wo8D0AC2hH1JgEJAAFWHoIJCABbwXiooFfz4lHr9RvXk7l7bU6TwISkICTBBRgOWm2NVYJSMBngZKcWzjz/bkoPH/W52urvSAiAk1mt0Bsy08D2m5BQi88lTEUqzNV3D2gsGpMAj4KKMDyEUynS8DhAgPaR+LXc+IQoXJYDn8SNHwJSKA6AQVYYfx8sKD99evX0bVr14C8kfHChQtYtGgRTp48iaKiInTv3h2PPvooYmJ8fwVwfn4+jh49isaNGyM1NTWMZ0FDC3WBhf/1AQat+W2th5HbMBmZLVNREhmFhlcvIenqpXJtJU3phoSe82vdfmUXlsak4JeFM/DSxdyAtqvGJCAB7wUUYHlvpTMlIIHbAg8Nj8bT43z//9Xyk4AEJOAUAdsGWDdu3MCf//xnZGZmVjoX0dHRaN++PcaPH4/OnTvD5dI/V7hDZWVl4cUXX0RGRgamTZuGcePG+fVMnzlzBq+//jpycnIQERGBxMREEzw9/PDDtQqw1q5di6VLl6JJkyZ47rnnkJSU5Ff/dLEEgiHw4fZC/GVVAe5udQFjPvg/aFhY+d9HVd07vd8QnO4zqNy3m6cfR49Nq8p9rcGgrkgasQKuqMsBHcZbsXPx/On8gLapxiQgAe8EFGB556SzJCCB8gL/fn8sRnXXi1n0XEhAAhKoTMD2ARaDrISEBERFffMXeUlJCW7evAl+ZnA1ePBg3H///Y5786AV8vENjE899RTatWtXNseFhYV4++23cezYMTz00EPo27evXz8BH330EbZt24aOHTti7ty5aNCggV/tHTp0CPPnz0eHDh3MKq64uLiy9hYsWIC0tDRMnjwZEydO9Os+ulgCtRU4c60Ej7/8zQqmfq2KMX7Z8+iZsdOrJq+074xDIyt/ftscTEPHr7aWaye6VQs0mn4NUQ03edW+tyetTpyDx46XeHu6zpOABAIkoAArQJBqRgIOE2jbNAK/mROHZg31j/MOm3oNVwIS8ELA9gFWZeEMx1VcXGwCFW5p45+nTJliVmM56aguwAqkA+dg3rx5OHXqFObMmYMBAwYEsvkKbSnACiqvGvdS4Huv5+L4pfLBT2KcC/fFp2Hkxz+psZX9Y6YiI7V9pedFFeRj+IdvVPq9xrPbIK71RzW278sJ+5K+jSlH9YpuX8x0rgT8FVCA5a+grpeAcwUm943CP96t/9127hOgkUtAAlUJhGyAxQGVlpZi1apVWLlyJVJSUvDss8+arW1OOeojwOJqKX9Xc9U0PwqwahLS94Mt8Pq6AryzubDK24xLzcLYj3+EljmnK5yTGdcAp5Oa4ProiYiIqfr/fA792wLE3rpZ6T2SJnZDQp/A1sU6nzQJQ442DTad2peABL4WUIClR0ECEvBH4O+nx2LGAG0l9MdQ10pAAuEnENIBFqfj4sWLePnll80qLM9tdFw5tH79emzfvh3Z2dlmG2Lr1q0xderUCnWzGIStWLEC/fv3N3Wd3A/3FUjeBjgM1w4ePIjVq1eDxdS53TE+Ph49e/Y0q8VYvNzz4H3YB26fY3+5PbJRo0YYMWKE+WDdLx579+412+8qO6xtd9X12du+ubfheS/26wc/+AGSk5PNt9jm8ePHsWzZMpw/f94UeWd/ueVwxowZaNWqVbkmrDFwC+GTTz4JFnWvquaZdY77NsPw+1HUiOwisO9sMX70Vs1v8OvYzIWZN5ag8ZbXcDqpKU4nN8GN2PiyYbRt27bKQD2qoADDP/xrtUOO79cFSXetR0R04N5+mN1wKL59vgcO5hTYhVv9kEDYCijACtup1cAkUCcCjRNc+O3DcWjfLKJO7qebSEACEggFgZAPsKpahcTi5dz2dvnyZROksI4W60LdunXLFCFn0MPC5lbx90AGWAzTFi9ejE2bbtey4b0jIyPNvRnscJXY448/Xq5m1enTp/HGG2+Y2l5Wf3kur2E4xDpfs2bNMu2cPXvWtF1QUIDDhw+b8I5vGuR9+vTpg969e6OqAMuXvtHriy++wKVLl0wtLfaNBfMZXrEGFutTMZRjm6yRtXPn7dpAVs0y9p1t8NwnnnjCFN23Ds8Ay1pNxyLxJ06cMG9PZNjI4KtZs2YYPXp0WYAXCj9Y6mPoClS2ddAaTWRpHhoVHkFy4REkFR1DZGn5AunRJcVomnMTTXNvIbFRI2T1G1wpROqhPei0a0uNSFHNm6Hx3bcQlbSuxnO9PaEovgt+lH0XPr2mNxR6a6bzJFAbAQVYtVHTNRKQgLvAXd2j8PP7tZVQT4UEJCABSyDkA6zKVmAxvHnzzTdNEHLnnXdi5syZJvxgSMLgZOHChebNeU8//XTZyqBABlgnT540b+zjiq/HHnsMnTp1Mt4MZ9555x0cOXIEXbp0MaEO+5Wbm4tXX33VrNQaM2YMJk2aVBbWcAxvvfWWWaHE1V+9evUqe3qr20JYVYDla994s5pWoDG4oilXlbGPfDshD4ZXDLZ27dpVbrz8nmeApSLu+kvJDgIvrizARzu+2ToYX3wZyUUMrI4isajidsGCiGTkRrZEcqNmGHh1L7rvX4Wk/G9Wb53qPxRneg8sN7Rmp0+g58aVPg238f3tEdd2oU/XVHtyVBJ+h/vx23MKsQKHqpYkUF5AAZaeCAlIIBAC358Yg1lDb+/C0CEBCUjA6QIhHWBVVQPLClS4WsgKiayJ5jUMVbitcOzYsZg+fbr5ViADrLVr12Lp0qWmVtQjjzxStsqL90lPTzfhFgMbawvetWvXzFZHBl4TJkwwK5jcD+sNgFyFxDDOOmoTYPnaN96rpgBry5Yt4Aoyhmue9bGsgJErx1ijjKupeCjAcvpfPfYb/+Yjxfj1e/tvr64qPI64kmsVOpkb2QI5kS1NaJUT2cJ8LnLd3jbYNNGFb0Vsw7C/PV/uupykRshs2QYlUVFIunLRfNTmaDiuOxL7v1WbS6u85sP4R/GjU1XX+grozdSYBBwmoADLYROu4UogSAJx0cBvHo5Hz9baShgkYjUrAQmEkEDIBlhZWVlmG92GDRvKvYWQAdW7776L3bt345577sGoUaMqTIcVnnDbHbfycRVUIAMstv/222+bFUms78QC8/4cVfWtNgFWbfpWU4BV3diq6qMCLH+eCF0bCAFucWWdOn5wpSP/2/0oRSRuRrX5Oqz6JrQCqn+t9eTW1zBh3QtodG5fILpZro24Xp2QPHY7ImKOB6ztzYkP4oHjelV3wEDVkAS+FlCApUdBAhIIlMAdHSPx39+JC1RzakcCEpBAyArYPsDKzMysFpf1rFjgnIXCucqnusLjng25FwcPZIDFLYEsss66Uewf6zixLhXrUzHM4tcqO1j3iUXfWdeKAR3DOPfDs8B8bQKs2vTNmwCLRer37NlTVjOL2wfdD644cy+yrwArZP/OCNmOX7hwAQcOHDBbeE+dOlXh56swIhG3IhlY3V5lxY+CiEa1Gm/3lFLMuPQxuq97sVbXV3dRZKNGaPytYkQ3XhWwto8m3Y2xR8uv/AxY42pIAg4VUIDl0InXsCUQJIG5o2Pw2ChtJQwSr5qVgARCRMD2ARZDGqsouLspt9uxjtTIkSPRokWLsm+5hy28znpzX2Xz0aZNGzz00EOmHlYgAyzeiwHO5s2bsXHjRnAM1sEC7ty6yH4zcLMOrhj74IMPTJH3pk2bgm8ws4Iu/uLNN/sFIsCqTd9qCrDcQzF6c+umtQ3SKjTPsSjACpG/FcKkm4cOHSpbXcUXEXge/HuDP2f5US3x0b6mJrAqdgXuXzejIoH7mxzBuIXPwYXyYXQgiBvf2xFxHd4LRFOmjStJYzHqRGvcLC4JWJtqSAJOFlCA5eTZ19glEByBX8+Jw6AO3/z+EJy7qFUJSEAC9hWwfYDF8MQ9+KiJsqawparrAx1gud+HW5O4RYm1ufhLNVcr3XHHHbj//vtNiMUaWC+99JLZwsQ3DQ4cOLBc3axAbiH0HH9NfeP5NZkuWbIE69atQ8eOHTF37lzz1kHr0BbCmp5YfT8QAtnZ2SasslZXcQWj+8G3jXLFJUNrvt3SesNlTkEpfjI/D8cuBS+0GdE6B5N3/wmt9i8PxFDLtZF4V3c0HBy4uli5iQPw8OX+2JZd/u2KAe+4GpSAAwQUYDlgkjVECdSxQK/UCPz24XjERNXxjXU7CUhAAjYRCLsAq7i42Gzf41Yhz6Ln1ZkHKsDitj++bZArqRjkeK4A4y/YfKsgv/7MM8+gZcuW2L9/v/kaV4MwrHN/Ix/7HKgAqzZ9qynA4gqrefPmmYBuzpw5GDBgQDlmBVg2+UkPs27wjZ38GedbNbkdkD9v7gd/9jwDq0aNKm4HfG1tAd7dEvwi5q0auXBP/joMWvJCwGcirnsHJI/bg4i4gwFpuySuLZ7PnYi3L+sNhQEBVSOOFVCA5dip18AlEFSB2cOi8cyEmKDeQ41LQAISsKtA2AVYhOa2vc8++wxNmjTB008/bbbkuR8Mcrhio2HDhmUrnay38/FNeo8++mi57X1cpfTKK6+AW/n4Pc837bm37R7oPPDAAxgyZEiNgY5VD6pdu3YVAiwGciwIz5DL3y2EtelbTQGW++qsygIs1gF74403zHZIbSG0618D9u8Xw6qjR4+awIrbaT0Pvt2SgVVqamrZCqvY2NhqB7Y7vRg/XZBXp4Of2fICxi3/ZyRmnA7ofSMSE9H429GIabosMO1GxODlyDl44Wzd+gSm82pFAvYQUIBlj3lQLyQQjgK/mBWHEd20lTAc51ZjkoAEqhcIywCL4dTLL7+My5cvo3379mZlEN8IyCM/Px+LFy/Gjh07MGHCBEycONF8/fjx42YlEbcazZ4924RU/DPDq48//hgMmXjUFGDxHGvFFAM0ns9fqnlw6+CWLVuwaNEiE65xBVZSUhJOnz6N1157zdTNmjx5MsaMGWMCH65eYhC3b98+U3C6qgCL4+V9GL5ZR1Xb/nztG9urbguh+1sfuZqMWwgZGFpF3dn/mzdvmlVlvgZYQ4cONdssOQ86nCPA557bAa3VVXy5gefBsJeBlbUdkM+er8fP3s3DzpPFvl7m9/l9WxZjevoCdNr8pt9teTbQ6J7OiO/0TsDaXdLgETx9svzqtoA1roYkEOYCCrDCfII1PAnUo0DP1hH4/aPxiFaGVY+zoFtLQAL1IRCWARYhz549a7bl8S2GDINYPN0KpLjdiKESwxZrWxFXOr3zzjtlQRWLkFvns2A8P1is3JsAi+e9//77ZosT27CK0DM84/fYFkMya7sd7/3JJ5+YUI2BEPvLc7hiip/Zd47Dc3UYr1uwYIEJuHgNt02NGjUK48ePrzJ08rVvNQVYljXDPwZVPFgUn8YMsRjQMQDjuJ588klT4J1HdW8hZK2whQsXmmtox5CC7p5bK+vjB0b3DLzAmTNnympXcTsgf07cD66kYljlHlglJyf71ZGF2wrx8uoCv9rw5+KEWBfua5CGUR//xJ9mKr02cUR3NBzyLuAKzNbInQ1n4Z5jKrYR8IlSg2EvoAAr7KdYA5RAvQo8dlc05t6lrYT1Ogm6uQQkUOcCYRtgWcHLihUrkJaWZrYMMkxiYDVixAjz4Vmfir8483wGKKxjxfCIhclnzpyJNWvWmHa8CbB4b4Y3fLMgr7t69ar5b96P7c2YMQOtWrUqN9nW+VwhxaLu7CtDtmnTppkAiHW9uE3KWrVlXcxgi8EbV3HxmD59uqn9Vd2qKV/7VlMRd96Xq2SWL19ugimuJGOYNmjQILOa7N133zU1sujIvtUUYDGYW7p0qVmtxra6d+9u3BmM6QhtAT57DHYZVHGFFcMrz4OrJRlWcfWktcIqkHN/8koJfjw/DzfzAv9mQF9nZ0zrLEze+is0O77F10urPT+2UzskTzqCyPi0gLSbnjQNI476FxoGpCNqRAIhJKAAK4QmS12VQAgKcPUVV2FxNZYOCUhAAk4RsG2A5ZQJ0DglEM4CDDZZu4qBFT8Y5noeDGoZWHFbIAOrFi1aBJXkl5/mY+0B+2yLa9/UhbuzlqDvit8EdNyu2Fg0mZWEmOaLAtJuZsORmHymI87l28cuIANTIxIIkoACrCDBqlkJSKBMYGS3SLwwK04iEpCABBwjoADLMVOtgUog+ALp6elltasYWHElo/vBVY3WdkArsOI207o6lu8pwq8Wld+iWFf3ruk+326RjnGf/Aix+dk1nerT95NndEGDrgt8uqaqkwsSeuHpjKFYlani7gEBVSNhLaAAK6ynV4OTgG0EfjItFjMHaqu/bSZEHZGABIIqoAArqLxqXALhK8A6Z9bqKqvguudoGU5ZgVXbtm3NCivPrbt1JZRxsxQ/fjsP5zJK6uqWPt9ncKsCTD38Gtrt/Mjna6u7IGFoNzS881O4IvwPx0pjmuM/CmfiLxdzA9pHNSaBcBNQgBVuM6rxSMCeAinJLvzhkXjwsw4JSEAC4S6gACvcZ1jjk0CABFibzdoKyM+XLl2q0DLfBmgFVm3atEFKSkqA7u5/M39cUYBPvwxMYXP/e1N1C40TXLg3Yhvu/Oz5gN4mpl0qkqecQVTCjoC0Oz9uLv4p3Z6r2QIyQDUiAT8FFGD5CajLJSABrwXuHhiFH0+L9fp8nSgBCUggVAUUYIXqzKnfEgiyAAusuwdWfBGC+8EXDVhhFV9OwFpWDRs2DHKvatf81mPF+JeFobXtbVKra5iw/gU0PrevdoOu7KqICDSZ3QKxLT8NSJtrEubg0RP2XdEWkEGqEQnUUkABVi3hdJkEJFArgV/MisOIbpG1ulYXSUACEggVAQVYoTJT6qcEgihQUFBQFlZZ2wH5Nkj3IyEhoSywYnDFwIo1rex+FJUAP5mfiwPnQi9o6ZpSipmXPkaPdS8GlDl5ajc06DE/IG3uT/o2Jh/Vv/oGBFONhJWAAqywmk4NRgK2F+DbCPlWQr6dUIcEJCCBcBVQgBWuM6txSaAagczMzHKrq86fP1/h7ObNm5cLrPjfoXi8uaEAb22w/9bBqmwjI4D7mxzB+A+egwulAZuCBoO7ImnEcrgir/jd5oWkSbjjaFO/21EDEggnAQVY4TSbGosEQkPgsbuiMfeumNDorHopAQlIoBYCtgywfvazn9ViKLpEAhLwR4BvBeTKKm4HbN++PRITE/1pzhbXnrpagr97Mw+38gMX/NTXwO5snYMpaX9C633LA9aF6NYt0XjaFUQ23Ox3mzcbDsG953viYE6B322pAQmEg4ACrHCYRY1BAqElwNVXXIXF1Vg6JCABCYSjgAKscJxVjUkCNQjExcWVW13FwCoyMvzWnP92cT6WpBWFzfPQMtmFewrWYfCSFwI6piazUxHb+mO/2yyK74wf3xyNT67qDYV+Y6qBkBdQgBXyU6gBSCAkBUZ2i8QLs+JCsu/qtAQkIIGaBGwZYNXUaX1fAhKQQE0CX54oxj++F1qF22sak/X96S0vYMKy55F4/Yy3l9R4XtKk7kjo/VaN59V4QlRD/B6z8JtzCrFqtNIJYS2gACusp1eDk4CtBf75W7GY0Nv+dUptjajOSUACthRQgGXLaVGnJCABfwX+6b087DhRvhC9v23a6fo+LYoxLX0Bumx5M2Ddiu/fBcl3rYMr6pzfbX4U/yj+7lTo1h7zG0ANOF5AAZbjHwEBSKDeBLq3isCfHo9HhKveuqAbS0ACEgiKgAKsoLCqUQlIoD4FuG2Q2wfD/YiPceG+BmkY/clPAjbUqJRmaDzjJqKS1/vd5paGD2LWMf2/Z78h1UBICijACslpU6clEDYCz06IwQPDosNmPBqIBCQgAQoowNJzIAEJhJUAC7azcDsLuDvlGN0qC5O2/Ropx/0vxm6ZNb6/HeLafuA34bGkuzHmaILf7agBCYSagAKsUJsx9VcC4SXQvKELf3w8HvysQwISkEC4CNg+wLpx4wZ27NiBixcvorCwEC6XCwkJCejduzd69OiBiIiq37KRn5+PZcuWISMjw6v5atKkCaZOnYrY2FiyvZ34AAAgAElEQVRz/oEDB5CWloa8vDzExMSYe/br16/ae3p1I50kAQkETeDNDQV4a4Pztq61a+LC3VlL0W/lrwNm23BcdyT2978u1tWksRh1sjWyi5wTKgZsEtRQyAoowArZqVPHJRA2AlyBxZVYOiQgAQmEi4CtA6xz585h3bp1KCgoMKERQ6SSkhLz3wyy2rZti7Fjx1b59jSet2bNGly/fr3a+SouLjbhWIcOHTBu3Dhz7pEjR7BlyxY0atQIHTt2xJkzZ3DlyhUTYg0ZMiRc5l/jkEBYCXDVFVdfcRWWU497U9Ix4dO/Q0z+zYAQxPXujOQxWxERc8Kv9nIT++ORywOwNTv8t3b6BaWLw0ZAAVbYTKUGIoGQFWANLNbCYk0sHRKQgATCQcC2ARYDpRUrVuDy5cto3bo1xowZg7i426+EPX78uAmXGDyNGjUKnTt3rvVccHXV0qVLkZ2dbcIrhmK89/Lly8EVXFyRxRVf/BpXczEUmz59OuLj4809L1y4gJ07d2LEiBHgCi4dEpBA/Qmw7hXrXzn9GNiyANOOvI72Oz8MCEVk48ZofE8hohuv/v/Zu+84qaurj+Pf6TPbd1maovQiVkQURHrvvdiwoBFLbEmMJqaoMbFHjRWsiNhQbFhQFKyAjWJl6U1QQOr28rxmfSQSYHfKb2Z+5TP/PHH33nPveZ9LfDj5/e7EFa8y0Eh/Lu6rqT8UxhWHyQhYQYAGlhWqxB4RsL9A+NsIw99KyAcBBBCwg4BpG1jhp6/CT095vd7qJlJubu4+3h988IEKCgrUqFEj9enTJ+ZaLF++XB9++KHq1aunvn37Vj/NFW5mvfbaa9Vrhn/2y2f+/PlavXq1Bg0apMzMzOqmVrjJVlhYqAEDBigjIyPmfTARAQTiE/h0ZYX++HRxfEFsNDsnzaXhngXq9PI1hmWVO7ypgk2eji+ey6fJvtN13TpqFR8ks80uQAPL7BVifwg4R+CGMUGd3NLjnITJFAEEbCtg2gbWF198oUWLFqlBgwZ7G0u/rsLKlSv1/vvvVzeNfv1EVDSV+uWpqvAdWZ07d1aLFi2qp0fawFq6dKnC++zYsaNatWoVzdKMRQABgwWufrpYn6ysMDiq9cP1brhVveder9yNXxqSTGbX1so4Pv57sV5PO0PnreJpOUOKQhBTCtDAMmVZ2BQCjhQ4rrFHt5/+85ssfBBAAAErC5i2gfXLE1YtW7asfk3wfz/hV/fmzJlT/YTWL09ERVuINWvWaN68edVPU4WfoPrlFcVfXiEMvy4YfvorLS1t7yuE4VcOww2z8O/CT1+FXxvs2bPnQe/hinZPjEcAgegFwq8Nhl8f5HNggRZ1qzRo80y1nXevIUTB1k2U3XOJ3IFv4or3eeZoDVnujSsGkxEwqwANLLNWhn0h4EyBKwYENLgd/851ZvXJGgH7CJi2gRVuDoVfI2zbtq1OOumk/cTDT0nNmjWrurEUbiAdeuihUVUlfH/WW2+9Vf3thu3bt9fRRx+9z/xvvvlGCxcu3HuJ+8aNG6vHhi9xP/7446svlw/fzxV+xbBOnTpRrc1gBBAwTqCiUrro0SIt38w33NWkGr7IdVTeMvWecaEh+O6MTOWO8Mpf54244q3NGqBOBdlxxWAyAmYUoIFlxqqwJwScK3B4Hbf+c3ZQGQGXcxHIHAEELC/g2AbWL3dsBQKB6qevwk9h/e/n66+/1uLFixV+6srn86l169bVzavwPVjhe7PCTa927dpZ/hCQAAJWFpj5aZnumV1q5RSSuveTGhaq3+J7dehX8TWeftl0ztBmCjV7Kq4ctmeerH7rmml9Ca8UxgXJZFMJ0MAyVTnYDAIISJrQxaezuvixQAABBCwr4NgG1rvvvlvdiArfXRW+/yrST/jC9vC3EYZfXezXr5/CDTA+CCCQGoGi0ipd9Gix1m7l6atoKlAv26VhJfN0wuvXRTPtoGMzOrdWZofpkmJvQJWmHaELtp+k2T9xubshRSFIygVoYKW8BGwAAQT+R6BOhkv3nxtS+P/yQQABBKwo4MgGVvjVv/Drg263+4DfcFhTIcPfRBj+5sLu3btX35kVvqtr+/btcrlc1d+I2KlTp+o7s/gggEDiBZ6ZX6bJ7/D0VazSA+pvUp83r1L6TxtiDbF3XqD54cruvUye0OKYY1X583Vj2RDdv6ko5hhMRMAsAjSwzFIJ9oEAAr8W4CkszgMCCFhZwJENrPDrf8uWLVOTJk3Uo0ePiOu3fv16hZ/cCl8sH36dMNwEKy8vr/7PRUVFCn8zYvg+rPC9WOFXDvkggEDiBHYUhp++KtKmHVWJW8QBkdvWq9DAtU+q5cePx52tOxhU7qhM+eu+GlesacGz9Mc1XMofFyKTUy5AAyvlJWADCCBwAAGewuJYIICAlQVM28D65VsID9ZkivVbCH/66afqVwDDjadoLn8vKSnRm2++WT0v/M2EX331lcIXvXfr1k2NGzeuPgOfffZZ9c9//TMrHw72joCZBZ74oEyPvcfTV0bUKOiTRqYvUbeZVxgRTtmDWiit5ZNxxXo341SdsYLmZFyITE6pAA2slPKzOAII1CDAU1gcDwQQsKqAaRtYX3zxhRYtWqQGDRpUP9Hk8Xj2MQ4/7fT+++8rIyNDAwcOVCgUiqgG4SbTkiVL1LBhQ/Xp02e/uAcLEt7P0qVLq+/Lat68ucLfkrht2zYNGjRo7wXw4ae6wk93hceE79bigwACiRH4cWeVLnqsSNt20+AwUrhLw53qO/8W1Vv5cdxh009qpcyOM+Vy7Y451ldZw9W3IBjzfCYikEoBGlip1GdtBBCoSYCnsDgfCCBgVQHTNrB++ZbA8GXp4QZW+NW8X3/ee+89rVixIqrXAHft2qXXX3+9+nW/cJOpRYsWEdVt69at1Q2revXqVd99FW6m0cCKiI5BCCRE4OG5pZr+UVlCYjs96GF50pAdb+jYt2+Nm8LfuJFy+q6RJ/3TmGN9n9VbJxTkxzyfiQikSoAGVqrkWRcBBCIR4CmsSJQYgwACZhMwbQOrrKysukkUvnC9fv361Y2jXy5HDzeuPv74Y1VWVu7zul64MfXpp5+qoqJCxx57rHJzc/fxDj9BFX4CK9wMC78GGMk9VeFY77zzTvXTVuFG2i8xP/nkE14hNNtpZj+OENjwU2X1Nw/uLubpq0QWfFjdNerz4m/lK90T1zIuj0e5Y+sqUP+lmOPszuygkRuP0FeFvDIaMyITky5AAyvp5CyIAAJRCPAUVhRYDEUAAdMImLaBFRbasmWL5syZo8LCwupvDPT7/dVNq9LS0upv/Qtfph5+kuqXT/gJq1mzZinc/Prf+62Ki4urn77asWOHOnTooCOPPDKiIoTnffTRR9VPXx111FF754Tv0vr1Je7hO7LCjbW8vDwucY9IlkEIxCZw/9ulmrGQp69i04tu1nENSjXgu4fV5PMZ0U08wOjs/q2U1uaJmOOUh5rpyt3d9PwWvqEwZkQmJlWABlZSuVkMAQRiEOAprBjQmIIAAikVMHUDKywTbjiFn3batGlTdWMq3LhKT0+vbkC1adOmurH1vw2scJMr/IRVuJn0y+fbb7/VggULqu/KGjBgwN57q+LRDzfYwpfNb9++vXpfjRo1UqdOnfY+KRZPbOYigMD+Aqt+DD99VaTScnSSJZAdcmm4Z4FOfuWauJdMa99KWSe/Jpdna2yxPBm60zVGt26giRUbILOSKUADK5narIUAArEI8BRWLGrMQQCBVAqYvoEVDc6aNWs0b948ZWdnVzewAoFANNMZiwACJhe4641Svfw5T1+lokw9G2xVv3l/V87Gr+Na3ndoA+UM+EHejNgvin8hNEG/Xc3rhHEVgskJF6CBlXBiFkAAAQMEeArLAERCIIBA0gRs08D65a6q8OXv7du319FHH500RBZCAIHECyzfXKkLHubJm8RLH3yF5vlVGvTDTB057964t5E39lAFDnkh5jjzM8dq1PL/PoEbcyAmIpAgARpYCYIlLAIIGCrAU1iGchIMAQQSLGCbBlb4rqrwxe7hT9euXau/KZAPAgjYR+Ce2aWa+SlPX5mhoqPrLFOfGRfGvZWsPq2VfuTUmOMszxqibgXpMc9nIgKJFKCBlUhdYiOAgJECPIVlpCaxEEAgkQK2aWAlEonYCCCQWoHwNw9e8HCxikr55sHUVuK/q5/YoFD9F9+jQ79+M64thY5toewu78rl3RhTnC1Z3dR11aHaUV4Z03wmIZAoARpYiZIlLgIIGC2Qn+nSgxNDyklzGR2aeAgggIChAjSwDOUkGAIIJELg4bmlmv4RT18lwjaemHWzXBpWOk8dXr8unjDy1qur3ME75c16L6Y4RenH6swt7fTxzuKY5jMJgUQI0MBKhCoxEUAgUQLn9/BrfCdfosITFwEEEDBEgAaWIYwEQQCBRAls212lCx4pUvj/8jGnQP/6m9T39auUvmNDXBvMG324Ao2eiylGZeBQXVvcV4//wD1pMQEyyXABGliGkxIQAQQSKHBYHXf1U1gBbwIXITQCCCAQpwANrDgBmY4AAokVCD95FX4Ci4+5BY6oV6GBa6er1cePxbXRzB6tlXFsjPdiubya4jtDf1/Hk1hxFYHJhgjQwDKEkSAIIJBEgUv7+TWsPU9hJZGcpRBAIEoBGlhRgjEcAQSSJxC+8yp891X4Diw+5hcI/6+2IzOWqvvMy+PabOio5srq9rHcvlUxxXk9/XSdt7IiprlMQsAoARpYRkkSBwEEkiXQqqFb958TStZyrIMAAghELUADK2oyJiCAQLIEwt86GP72QT7WEujcYKf6L7hF9Vb+/M2wsXw8ebnKHVomX86cWKbri8zRGryc9yBiwmOSIQI0sAxhJAgCCCRZ4I9DAup7NP/+TDI7yyGAQIQCNLAihGIYAggkX+CCh4u0fDNPXyVfPv4VG+VKg3e+oXZv3xpXsNwRTRRs/ExMMdZm9VengpyY5jIJgXgFaGDFK8h8BBBIhcCxh3t0xxnBVCzNmggggECtAjSwaiViAAIIpELgjSXluvXVklQszZoGCgypu0Z9X7hE/vLCmKNmdm2tjONjuxdre+bJGrCumdaWlMe8PhMRiEWABlYsasxBAAEzCPx9VEBdWvMUlhlqwR4QQGBfARpYnAgEEDClwOVPFGvpOu4xMmVxotzUsfVLNXDZw2ry+YwoZ/53eLBNU2X3WCR34NuoY5SmtdGk7Z305k98Q2HUeEyIWYAGVsx0TEQAgRQLdGzh0Y1jeQorxWVgeQQQOIAADSyOBQIImE5g3jflun4mT1+ZrjBxbCgz5NIIz0J1fuXqmKN4MjOVM8Ijf96bUceo8tXRvyqG6t7vaWJFjceEmARoYMXExiQEEDCJwM2nBnVCU49JdsM2EEAAgZ8FaGBxEhBAwHQC1zxTrIUrePrKdIUxYEM96m9V/3l/U87338QcLWdoM4WaPRXT/CeDE3TVGr4YICY8JkUlQAMrKi4GI4CAyQR6tPXq2uEBk+2K7SCAgNMFaGA5/QSQPwImE1i0pkK/e7LYZLtiO0YKNKtTpUE/zNRR790bc9iMzq2V2WGapOgv+Z+bcapOX1EV89pMRCASARpYkSgxBgEEzCxw94SQjmzkNvMW2RsCCDhMgAaWwwpOugiYXeCuN0r18udlZt8m+zNAYGTeMvV7/sKYIwVaNFZ272/lCS6JOsbXWcPVp4D7PaKGY0LEAjSwIqZiIAIImFRg4HFe/W4gT2GZtDxsCwFHCtDAcmTZSRoBcwr8tKdK504u0s4ino4xZ4WM31WH+oUasOQ/OvTr2TEFdwdDyh2VLn/dWVHP35TVW+0L8qOexwQEIhGggRWJEmMQQMDMAkGf9PD5aWqQ4zLzNtkbAgg4SIAGloOKTaoImF1g5qdlumc29xOZvU5G7y8/06VhZfN04uvXxRw6e1ALpbV8Mur5ezJO0KhNbbV0D+cuajwm1ChAA4sDggACdhA4v4df4zv57JAKOSCAgA0EaGDZoIikgIBdBC5/olhL13F5u13qGW0e/eptUv83fq+0Hd9HO7V6fPpJrZTZ8QW5XHuiml8Raqord3fXjC18Q2FUcAymgcUZQAAB2wu0auDW/eeGbJ8nCSKAgDUEaGBZo07sEgHbC3y2qkJXPcXl7bYvdC0JtqlboUHrnlSrjx+PicLfuJFy+q2WJ+2z6OZ70nWXa6xu2UATKzo4Rh9MgCewOBsIIGAXgX+MCapTS49d0iEPBBCwsAANLAsXj60jYCeBO14r0axF5XZKiVxiFPB7pRHpS9XzxctjiuDyepU3Jl/++i9FPX9m2pm6ZBVfIhA1HBP2E6CBxaFAAAG7CPQ+yqtrhnKZu13qSR4IWFmABpaVq8feEbCJwJZdP1/evqeEy9ttUlJD0ji5/k4NXHCT6q5aEFO87P4tldZmWtRz52eO1ajlfG141HBM2EeABhYHAgEE7CLg84Qvcw/p0Dz+3WiXmpIHAlYVoIFl1cqxbwRsJDBjYZnuf5tLtG1UUsNSOSRHGrLzTR0/55aYYqad0EpZJ8+Sy70tqvkrsgara0FGVHMYjMCvBWhgcR4QQMBOAud28+v0zlzmbqeakgsCVhSggWXFqrFnBGwm8NvHi/T1hkqbZUU6RgoMzl+r/jMvlK88+nvSfIc2VM6AzfJmfBzVlrZmdVO3VY30UzlfLBAVHIOrBWhgcRAQQMBOAs3ruTX5PC5zt1NNyQUBKwrQwLJi1dgzAjYSWLiiQtc8E31TwkYEpBKhwDH1SjVw2UNq+sXzEc7Yd1jeuEMUaDgzqrnF6cfozC3t9NHOkqjmMRgBGlicAQQQsJvAdaMCOqW1125pkQ8CCFhIgAaWhYrFVhGwo8Ctr5bojSVc3m7H2iYip4ygSyM8C3XKq1fHFD6rTyulH/lEVHMrA4foLyX99NhmvqEwKjiHD6aB5fADQPoI2FCgR1uvrh3OZe42LC0pIWAZARpYlikVG0XAfgKbd4Qvby9UMV/6Zr/iJjij7vW3auC8vyr7+2+jXintuJbK6jJHLs/3kc91efSQ70z9bR1PC0aO5uyRNLCcXX+yR8COAm7Xz5e5H57PZe52rC85IWAFARpYVqgSe0TApgJc3m7TwiYprSZ5VRry40wd9d69Ua/oq19POYN2yJv1XlRz30g/XRNXcidWVGgOHUwDy6GFJ20EbC5wVhe/JnThMnebl5n0EDCtAA0s05aGjSFgf4ErpxVr8VqaAfavdGIzHJFXoP7PT4ppkbzRhynQaEZUcxdljdKgAv6f96jQHDiYBpYDi07KCDhAoEldd/VTWHwQQACBVAjQwEqFOmsigIC+2VipSx7jTiGOgjEC7esXavDiu3XIN29FHTCzZ2tlHDM1qnnrsvqrY0FOVHMY7CwBGljOqjfZIuAkgX+MCapTS4+TUiZXBBAwiQANLJMUgm0g4DSBh+eWavpHXH7ltLonMt86GS4NLXtPHd/4e9TLhI5qrqxuH8ntWx3x3B2ZnTRwfQut5hK3iM2cNJAGlpOqTa4IOEtgcDuvrhjAZe7OqjrZImAOARpY5qgDu0DAcQITJxdp9ZZKx+VNwokX6FN3kwa+8Tul7dwU1WLevDzlDC2RL+ediOeVpbXRpO0d9cZPXO4eMZpDBtLAckihSRMBBwqE/wejxyeFFPK7HJg9KSOAQCoFaGClUp+1EXCowPzlFfrzs/yF36HlT0rarfIrNGTdk2o1//Go18sd0UTBxs9EPK/KV0c3VQzTPd8XRjyHgfYXoIFl/xqTIQJOFrh2eEA92nqdTEDuCCCQAgEaWClAZ0kEnC5wx2slmrWo3OkM5J9gAa9HGpnxpXq9eFnUK2V2a62MdtHdi/VU8Cz9fk1J1GsxwZ4CNLDsWVeyQgCBnwV6HenVn4bxGiHnAQEEkitAAyu53qyGgOMFdhVX6ewHirS9sMrxFgAkR6BT/Z0atOAm1V21IKoFg22aKrvnF3L7v4t43ryM8TptRcTDGWhjARpYNi4uqSGAgNICLj1+QUh5GbxGyHFAAIHkCdDASp41KyGAgKQ3l5Trlld5SoXDkFyBhtnS0F1v6vg5t0S1sCcrS7nDXfLlzY543jdZw9W7IBjxeAbaU4AGlj3rSlYIIPBfgd8NDGjgcbxGyJlAAIHkCdDASp41KyGAgKS/zijWh8sqsEAgJQKD8tdqwAuT5KuIromaM6yZQk2finjPm7J6qcPyeqqs4knDiNFsNpAGls0KSjoIILCfwMktPbphDP+DDUcDAQSSJ0ADK3nWrISA4wXWb6usfn2Qv9I7/iikFOCouqUasmyymiyaGdU+Mjq3VuYJT0iuyE7wnowTNHpTWy3ZUxrVOgy2hwANLHvUkSwQQODgAi6Xqr+N8NBcN0wIIIBAUgRoYCWFmUUQQCAs8Mz8Mk1+h7/McxpSL5AecGm4d6G6vnp1VJsJtGis7N7fyBNcGtG8ilBT/W5Pdz33Y1FE4xlkHwEaWPapJZkggMDBBS7q7deoE30QIYAAAkkRoIGVFGYWQQCBsMBlU4v15XpeH+Q0mEegW72tGjT3L8reHPlF7e5QSLmj0uTPfy2yRDzputs1RjdvKI5sPKNsIUADyxZlJAkEEKhFoF0Tj247jdcIOSgIIJAcARpYyXFmFQQcL/Dd95W66FGeQnH8QTAhQOO8Kg378QUd+d59Ue0ue3ALpbV4MuI5L6adqYtXlUU8noHWFqCBZe36sXsEEIhc4MGJIbWoz2uEkYsxEgEEYhWggRWrHPMQQCAqgSc/LNMj83h9MCo0BidVYHhuQfUF79F80ju2VuaJz8nljqw5uyBzrEYu5//Jj8bYqmNpYFm1cuwbAQSiFTinq19nnMJrhNG6MR4BBKIXoIEVvRkzEEAgBoHLnyjW0nW8PhgDHVOSKHB8vUINWXKXDvnm7YhX9TdppJy+q+RJ+zyiOSuyBqtrQUZEYxlkXQEaWNatHTtHAIHoBI44xK17zg5FN4nRCCCAQAwCNLBiQGMKAghEJ7Dqx0qdNyWyJ1Sii8xoBIwXyE13aXj5PHV847qIg7u8PuWNzZO/3ssRzdma1VXdVx+mbWU0dSMCs+AgGlgWLBpbRgCBmAUmTwypOa8RxuzHRAQQiEyABlZkToxCAIE4BJ5bUKYH5vD6YByETE2BQO+6mzT49SsV2rU54tWzB7RUWutpEY0vTj9GZ205Xh/s5HL3iMAsNogGlsUKxnYRQCAugQt6+TX2JF4jjAuRyQggUKsADaxaiRiAAALxClz1VLE+W8WTJvE6Mj/5Ai3rVGjY+mlqOX9qxIunndBK2Z1elTw/1TqnMtBQfyvpr0c284RirVgWG0ADy2IFY7sIIBCXQIdmHt00nm8jjAuRyQggUKsADaxaiRiAAALxCGz4qVIT7ucv5/EYMje1Ah63NDLjS/V+6bKIN+Jr1FA5/TfJmzG/9jkutx72T9Bf1/IkVu1Y1hlBA8s6tWKnCCAQv4DbJU27KE31s13xByMCAgggcBABGlgcDQQQSKjAS5+V6e43eX0wocgET4pAx3o7NWTBP5W/+pOI18sbd4gCDWdGNP7N9NN17kqeVIwIywKDaGBZoEhsEQEEDBX43cCABh7nNTQmwRBAAIFfC9DA4jwggEBCBf7yXLE+KuAv5QlFJnjSBBpkScN3v6F2c26NeM2svq2U3vaJiMYvzhqlgQXcIRIRlskH0cAyeYHYHgIIGC7Qo61X1w4PGB6XgAgggMAvAjSwOAsIIJAwgR93VenM+wrFF60ljJjAKRIYUGetBs+8QN6KyJ4uTGvXUlmd35bLu6nWHa/L6qeOBbm1jmOAuQVoYJm7PuwOAQSMF8gKuTTtopDSA7xGaLwuERFAICxAA4tzgAACCRN4fXG5bptVkrD4BEYglQJH1i3VsGWT1XhRZK8I+urXU86g7fJmvV/rtndkdtKg9S20qris1rEMMKcADSxz1oVdIYBAYgX+NjKgrm14jTCxykRHwLkCNLCcW3syRyDhAjfMLNHcb8oTvg4LIJAqgTS/SyN8C9X11asj3kLumMMUPHRGrePL0lrrwh0n6/VtfAlCrVgmHEADy4RFYUsIIJBwgSHtvLp8AK8RJhyaBRBwqAANLIcWnrQRSLTAjqIqTbivSLtLqhK9FPERSLlAl7rbNGTen5W9eVlEe8ns1VoZR0+tdWyVL083VwzTf76niVUrlskG0MAyWUHYDgIIJEXgkFy3nrgwlJS1WAQBBJwnQAPLeTUnYwSSIhB+8ir8BBYfBJwicHhulYZveV5Hvnd/RCmHjm6urK4fyu1bU+v4p4Nn6Xdr+PNUK5SJBtDAMlEx2AoCCCRV4NbTgjq+iSepa7IYAgg4Q4AGljPqTJYIJF3g3rdK9cIn3N+TdHgWTLnAsNwCDXxhUkT78NbJU86QYvly3q11/HsZ43XqilqHMcAkAjSwTFIItoEAAkkXOLWTT+f18Cd9XRZEAAH7C9DAsn+NyRCBlAhc9GiRvvu+MiVrsygCqRZoV7dIw5b8Ww2/nRPRVnJHNlHw8GdqHftt1jD1KuDVjFqhTDCABpYJisAWEEAgJQKtGrh1/7n8uyol+CyKgM0FaGDZvMCkh0AqBDb+VKkz7+fOnlTYs6Z5BHLSXBpZPk8nvXldRJvK7NZaGe1qvxdrc1Yvnbi8rsq5Xi4i11QNooGVKnnWRQABMwg8dH5ITeu6zbAV9oAAAjYSoIFlo2KSCgJmEZi9tFw3v8J9PWapB/tIrUCv/E0a8sblCu36sdaNBI9oqqzun8sTqPky+D0Z7TV281FatJs/Z7WipmgADawUwbMsAgiYQuCKAQENbuc1xV7YBAII2EeABpZ9akkmCJhG4N+vl+jVL8pNsx82gkCqBVrUqdDwdU+o5YInat2KJytLucNd8uXNrnFsRbCJfl/YQ8/+yNOOtaKmYAANrBSgsyQCCJhGoAhFbwUAACAASURBVO/RXv1xSMA0+2EjCCBgDwEaWPaoI1kgYCqBM+4r1Pfbeb/JVEVhMykXcLukUZlL1fulyyPaS86wpgo1fbrmsZ40/cc9Tjetp4kVEWoSB9HASiI2SyGAgOkEDsl164kLuQfLdIVhQwhYXIAGlsULyPYRMJvAqh8rdd4U/jJttrqwH/MInFR3p4YtvFF1Vn9a66YyTmmtzBNqvxfrpbQzddEqvvWzVtAkDqCBlURslkIAAVMKTJ4YUvP63INlyuKwKQQsKkADy6KFY9sImFUg/Opg+BVCPgggcHCBepnSyD2vq92c22plCrRsrJxeX8sd/LLGsQszx2rEcv6iUCtokgbQwEoSNMsggIBpBS7u49fIDj7T7o+NIYCA9QRoYFmvZuwYAVMLXPdCid77lvuvTF0kNmcagf511mrIC+fLW1nznxl3WpryRobky3+txr2vzBqkLgWZpsnPyRuhgeXk6pM7AgiEBbof4dVfRnAPFqcBAQSME6CBZZwlkRBAQNLQ2wu1p4T7rzgMCEQq0Da/VMMLHlTjRS/WOiV7cHOltZhe47htWV3VffVh2lpWUWs8BiROgAZW4myJjAAC1hDIz3Tpmd+mWWOz7BIBBCwhQAPLEmVikwhYQ+DbjZW6+DHuv7JGtdilmQSCPmm0b6G6zLqm1m2ld2qtzBOflctVfNCxxelH65yt7fXejoOPqXUhBsQlQAMrLj4mI4CATQS4B8smhSQNBEwiQAPLJIVgGwjYQeDJD8v0yLxSO6RCDgikROCUuts0bO6flPVDQY3r+5seppw+K+RJ++Kg46oCDfW30v56eBNN5VQUkwZWKtRZEwEEzCZwUR+/RnEPltnKwn4QsKwADSzLlo6NI2A+gSunFWvxWl5bMl9l2JGVBBrlVGnklhk68v0Haty2y+dT3pg8+eu9XMM4lx4JnKW/rOVJrGSfARpYyRZnPQQQMKNA51YeXT86aMatsScEELCgAA0sCxaNLSNgVoE+/9qjSq6/Mmt52JfFBIbmFGjQzEm17jp7QEultZ5W47jZ6afrnJU0l2vFNHAADSwDMQmFAAKWFcgKuTTzCu7BsmwB2TgCJhOggWWygrAdBKwq8OX6Cl02lac8rFo/9m1OgePqFmr4kn+r4bfv1LjBtA6tlN3pFcm9/aDjlmSO1IDlfnMmasNd0cCyYVFJCQEEYhLgHqyY2JiEAAIHEKCBxbFAAAFDBJ76qEwPzeX+K0MwCYLArwSyQy6NrpirE9+8vkYXf6NDlN1/o7wZCw46bn1WP51UkItvEgRoYCUBmSUQQMASAtyDZYkysUkELCFAA8sSZWKTCJhf4JpnirVwBa8omb9S7NCqAj3zN2nY65cruPvHGlPIG3eIAg1nHnTMzsyOGrShpVYWlVmVwhL7poFliTKxSQQQSIJA1zZe/W1kIAkrsQQCCNhdgAaW3StMfggkSWDwbYUqKuUCrCRxs4xDBZrnVWjkuqlqsbDmO6+y+rZSetsnDqpUltZKF+/orFnb+IbCRB0lGliJkiUuAghYTaBOhkvPXso9WFarG/tFwIwCNLDMWBX2hIDFBAo2VWrSI/xF2GJlY7sWFXBJGpO1VL1eurzGDNLatVTWKW/J5dl84HG+XN1SOVx3beTPbiKOAg2sRKgSEwEErCrw5EVpapAT/jcYHwQQQCB2ARpYsdsxEwEE/l/ghU/KdO9b3H/FgUAgmQId6u7SiAU3qM6azw66rK9BfeUM2iZv5gcHHfN0cIJ+t4Y/v0bXjgaW0aLEQwABKwv8aVhAvY70WjkF9o4AAiYQoIFlgiKwBQSsLvD3F0r0/rflVk+D/SNgOYG6mdLo3a/puHdur3HvuWMOU/DQGQcd837GeI1fYbn0Tb1hGlimLg+bQwCBJAsMa+/Tpf34Jtwks7McArYToIFlu5KSEALJFxh1Z6G2F3L/VfLlWRGBnwX6563V0BfOl6fq4I3kzF6tlXH01IOSfZs1TL0KQpAaJEADyyBIwiCAgC0EWtR368GJ/DvGFsUkCQRSKEADK4X4LI2AHQTWbq3UOQ9yh44dakkO1hY4ok6pRhY8oMMXv3TQREJHt1BW1/fl9q094JjNWT3VcXl9lVbRkI73NNDAileQ+QggYDeB1/6QroDPblmRDwIIJFOABlYytVkLARsKzPqiXHe8XmLDzEgJAesJhP9iMMa3UF1mXXPQzXvz6yhnSJF82e8ecMyejOM1bvNR+mI392LFcwJoYMWjx1wEELCjwC2nBtW+qceOqZETAggkSYAGVpKgWQYBuwr86+USvf0l91/Ztb7kZU2BzvnbNHzuNcr6cflBE8gd2VjBw5894O8rgo31h8KeeuZHnq6M9QTQwIpVjnkIIGBXgbO6+jXhFB7Bsmt9yQuBZAjQwEqGMmsgYGOB0+4t1OYdvG5k4xKTmkUFDs2u0ugtM9T2gwcOmkFm99bKOO4g92J5QrrXPU7/XF9sUYHUbpsGVmr9WR0BBMwncEIzj24eHzTfxtgRAghYRoAGlmVKxUYRMJ/Atj1VGnNXofk2xo4QQGCvwLDcAg18YdJBRYJtmym7+6dy+wsOOObltDN14aoyRKMUoIEVJRjDEUDA9gIhv0uv/j7N9nmSIAIIJE6ABlbibImMgO0FPl1ZoT8+zdMZti80CVpe4Jj8Io1ccrsafnfge6882dnKHVYlX95bB8z1k8wxGr6ce0uiOQg0sKLRYiwCCDhFYMp5ITWr53ZKuuSJAAIGC9DAMhiUcAg4SeDp+WWa8g4XPTup5uRqXYGskEtjKt7ViW/ecNAkcoY1Vajp0wf8/aqsQTqlINO6AEneOQ2sJIOzHAIIWELg8v4BDTnea4m9skkEEDCfAA0s89WEHSFgGYF/vlSiOV9xgbtlCsZGEZDUs84mDXv9UgX3bD2gR8YprZV5woHvxdqW1UU91zTWj6X8ua/tMNHAqk2I3yOAgBMF+hzl1dVDA05MnZwRQMAAARpYBiASAgGnCkycXKTVWyqdmj55I2BZgaa5FRqz/nE1X/jkAXMItGyinF5fyh38ar/fl6QfpXO2nqB5O3h9uKYDQAPLsn882DgCCCRQ4PB8tx79TSiBKxAaAQTsLEADy87VJTcEEihQXin1u2lPAlcgNAIIJFpgbNYS9XrpigMu405LV97IgHz5r+/3+6pAA/29dKAe2sSXOBysRjSwEn16iY8AAlYVmH11ujxcg2XV8rFvBFIqQAMrpfwsjoB1BZZ9X6kLHy2ybgLsHAEEqgVOyN+lUQuuV97azw8okjO4uUItph/gdy49Gpiga9eWIHkAARpYHAsEEEDgwAIPnBtSywZ0sDgfCCAQvQANrOjNmIEAApJeW1yu22fxF1cOAwJ2EMjPkMbsmaXj3rnjgOmkd2qtzBOfkcu1/5/5t9JP19krK+zAYGgONLAM5SQYAgjYSOCqwQH1O4aL3G1UUlJBIGkCNLCSRs1CCNhL4J7ZpZr5aZm9kiIbBBwuMCBvjYa+cL7cVfs3pAJND1N23+XyhBbtp7Qka6QGFPgdrrdv+jSwOA4IIIDAgQVGn+jThb35dwbnAwEEoheggRW9GTMQQEDSFU8Ua8k6nrrgMCBgN4HWdUo1uuB+Hb745f1Sc/n9yhudI3+9V/b73fqsvjqpIM9uHDHnQwMrZjomIoCAzQXaN/XollODNs+S9BBAIBECNLASoUpMBBwgMPT2Qu0pqXJApqSIgPME/F5pnH+BTpn1pwMmnz2wpdJaTdvvdzszO2rIhpZaXsTTmTSwnPfnhowRQCAygdx0l2ZclhbZYEYhgAACvxKggcVxQACBqAW+316lM+7j28eihmMCAhYT6Jy/TSPmXq3MH1fst/P0Dq2U1ellyb1jn9+VpbXSJTs769Wtzv6SBxpYFjvsbBcBBJIqEG5ghRtZfBBAAIFoBGhgRaPFWAQQqBb4YFmF/jajGA0EEHCAwCFZVRq79Tkd8cGD+2XrP+wQZfffIG/6wn1/58vRrZUjdOdG5zaxaGA54A8HKSKAQMwC4VcIw68S8kEAAQSiEaCBFY0WYxFAoFrg8fdLNfV9XhHiOCDgJIHhOcs0YOaF+6fscilvXAMFGry43++eCU3QlatLncS0N1caWI4sO0kjgECEAuFL3MOXufNBAAEEohGggRWNFmMRQKBa4J8vlWjOV+VoIICAwwSOrlOk0UtvU4Pv5u6XeVa/Vko/4on9fv5BxniN2/8NRNvL0cCyfYlJEAEE4hDod4xXVw0OxBGBqQgg4EQBGlhOrDo5IxCnwMWPFenbjZVxRmE6AghYUSAj6NK4ynd04pv/2G/7ace3VFbn2XJ5ftjnd99lDVPPgpAV0415zzSwYqZjIgIIOECgZQO3HjjXWf9ecEBZSRGBhAvQwEo4MQsgYD+BYXcUancx30Bov8qSEQKRC/TM36Rhs36rYOG2fSb5GtZXzsBt8mZ+sM/Pf8jqqY4rGqik0hnNbxpYkZ8lRiKAgPMEPG5p9tXpzkucjBFAIC4BGlhx8TEZAecJ7Cis0sg7+QZC51WejBHYX6BJToXGrH9MLT6Zvt8vc8c0UvDQ5/f5eWHG8Rq3+Wh9vrvE9pw0sGxfYhJEAIE4BR79TUiH57vjjMJ0BBBwkgANLCdVm1wRMEDgq/UVunQq30BoACUhELCNwLjMJer58hX75ZPVq7XSj566z88rgo31x8JeeupHezfCaWDZ5niTCAIIJEjg+tFBdW7FNxEmiJewCNhSgAaWLctKUggkTmD20nLd/Ir9n55InCCREbCnwAn5uzRqwXXKW/vFPgmGjmmhrK7vye1d99+fu4O6zzNeN663bzOcBpY9zzlZIYCAcQIX9fFrVAe+idA4USIhYH8BGlj2rzEZImCowCPzSvXkh2WGxiQYAgjYQ6BOujSucJaOfeeOfRLy5tdR7pAiebPf3efnr6SdoUmr7PmNpjSw7HGmyQIBBBInEG5ehZtYfBBAAIFIBWhgRSrFOAQQqBa4YWaJ5n5jz79wUmIEEDBGYEDeGg194Ty5q/a9sD13VGMFD3t2n0U+yRyj4cvt9woJDSxjzhJREEDAvgLh1wfDrxHyQQABBCIVoIEVqRTjEECgWuCCh4u0fLMzvkWMkiOAQOwCrfJKNXb5fTps8Sv7BMns3loZx+17L9aqrIE6pSAr9sVMOJMGlgmLwpYQQMBUAs3ruzV5YshUe2IzCCBgbgEaWOauD7tDwHQCg28rVFFplen2xYYQQMB8Al6PdGpgvk6Z9ed9Nhds20zZ3T+R279878+3ZXVR7zWHa3NphfkSiWFHNLBiQGMKAgg4SiAj6NJLV6Y5KmeSRQCB+ARoYMXnx2wEHCWwdXeVxt5t728Oc1RBSRaBJAl0zt+qke/+URlbVu1d0ZOTo9xhFfLlvr33ZyXpR2ritg56d7v1L3engZWkw8UyCCBgaYFwAyvcyOKDAAIIRCJAAysSJcYggEC1wJK1FbpimvX/Ykk5EUAg+QINs6o0buszOuKDKfssnjO8qUJNnt77syp/fV1XNlBTNhUlf5MGrkgDy0BMQiGAgG0Fwq8Qhl8l5IMAAghEIkADKxIlxiCAQLXAa4vKdftrJWgggAACMQsMz/lOA2ZetM/8jC6tldl+33uxHgucrT+vtW7DnAZWzEeEiQgg4CCB8CXu4cvc+SCAAAKRCNDAikSJMQggUC3w8NxSTf+oDA0EEEAgLoGj6xRpzJJbVX/ZvL1xgq2aKLvXUrkDX+/92dvpp+msldb80ggaWHEdESYjgIBDBC7q49eoDj6HZEuaCCAQrwANrHgFmY+AgwRum1Wi1xeXOyhjUkUAgUQJpAekUyvfUYfZN+5dwp2ertyRAfnrvL73Z0uzRqp/gT9R20hYXBpYCaMlMAII2Egg3LwKN7H4IIAAApEI0MCKRIkxCCBQLfCnZ4u1YLk9viGMkiKAgDkEetX5XsNe+60ChT/t3VDOkOYKNZ++9583ZPXViQV55thwhLuggRUhFMMQQMDRAuHXB8OvEfJBAAEEIhGggRWJEmMQQKBa4MJHirRskzVf56GECCBgXoHGORUat/5RNf/kqb2bTO/UWlknPi25Sqt/tivzJA3Z0EoFRdZ4jZkGlnnPGztDAAHzCIQvcA9f5M4HAQQQiESABlYkSoxBAIFqgXH/KdSWXVVoIIAAAgkRGJe5WD1fvnJv7ECzw5Xdp0Ce0KLqn5WltdSlO0/Ry1vN/w2FNLASckQIigACNhPICLr00pVpNsuKdBBAIFECNLASJUtcBGwo0PemPargASwbVpaUEDCPQIf8nRo1/zrlrvu5aeXyB5Q3Jlv+uq/8vElvtm7VSN25wdxNLBpY5jlT7AQBBMwtMOsP6Qpyj7u5i8TuEDCJAA0skxSCbSBgdoEdhVUaeWeh2bfJ/hBAwAYCuWnSaYWv6ph3/703m+yBLZXWatref342NEFXrP759UIzfmhgmbEq7AkBBMwoMO2iNDXMcZlxa+wJAQRMJkADy2QFYTsImFVg9Y+VmjjF3E88mNWOfSGAQGwCA/PWaOgL58lV9fOjn+kntlJWx5ck987qf/4gc7zGLY8tdqJn0cBKtDDxEUDALgL3nBXSEYe67ZIOeSCAQAIFaGAlEJfQCNhJ4PPVFfrD9GI7pUQuCCBgAYFWeaUaV3CvGi15tXq3/sMPVXa/dfKmf1L9z99lDVXPAvPdn0IDywKHiy0igIApBG4YE9TJLT2m2AubQAABcwvQwDJ3fdgdAqYRmPNVuf75Uolp9sNGEEDAOQIet3R6YL46v/bnn5N2u5U3tr4CDV6s/scfsnro5BUNVFRpni+ZoIHlnPNJpgggEJ/AlQMDGnScN74gzEYAAUcI0MByRJlJEoH4BZ5bUKYH5pj3vpn4MyQCAgiYXeCU/K0a8e5Vytiyunqr2f1aKe2IJ6r/c2FGO536wzH6dJc5Gu00sMx+mtgfAgiYReDcbn6d3plb3M1SD/aBgJkFaGCZuTrsDQETCUx+p1TPzC8z0Y7YCgIIOFGgfmaVTtv2jNp8MKU6/bTjWyqr82y5PD+oIni4ri7spek/pv6+PhpYTjyd5IwAArEIjDjBp0v6+mOZyhwEEHCYAA0shxWcdBGIVeCmV0r01tLyWKczDwEEEDBUYETOd+o/86LqmL6G9ZUzaKu8GR9K7oDu95ymf6xPbROLBpah5SYYAgjYWKBHW6+uHR6wcYakhgACRgnQwDJKkjgI2Fzgj08V69NVFTbPkvQQQMBKAsfUKdToxbeqfsF71dvOG9tIgUOer/7Pr6adoQtWpa7pTgPLSieJvSKAQCoFjmvs0e2nB1O5BdZGAAGLCNDAskih2CYCqRaY9EiRCjb9/FX2fBBAAAGzCKT5pdOq3lGH2TdWbymrdyulH/XzvVifZo7WsOWpuRiYBpZZTgj7QAABsws0yXfr4d+EzL5N9ocAAiYQoIFlgiKwBQSsIHDavYXavMM83/BlBTP2iAACyRPolf+9hr16iQJF2xU6poWyusyT27deq7MGqnNBVvI28v8r0cBKOjkLIoCARQWy01x64fI0i+6ebSOAQDIFaGAlU5u1ELCwwODbClVUSgPLwiVk6wjYXqBxToXGr39UzT55St66+codskferLn6KfMU9V7bRJtKk/dKIQ0s2x83EkQAAQMF3romXW6XgQEJhQACthSggWXLspIUAsYKlFdI/W7eY2xQoiGAAAIJEhifuVg9Xr6yOnruqMYKHvasStKP1MRtHfTu9uIErbpvWBpYSWFmEQQQsInAc5emKS+DDpZNykkaCCRMgAZWwmgJjIB9BLbtrtKYuwvtkxCZIICA7QU65O/UqPl/V+66xcrs0VoZx05Vlb+eri8bpMmbEv8NhTSwbH/ESBABBAwUmHxeSM3ruQ2MSCgEELCjAA0sO1aVnBAwWGD1j5WaOCXxf+EzeNuEQwABhwvkhKTTi17WMe/epeCRzZTdbaHc/hWaGjhL16wtSagODayE8hIcAQRsJnDbaUG1a+KxWVakgwACRgvQwDJalHgI2FBgyboKXfFEcl67sSEfKSGAQIoFBuWt1pDnz5M3J1u5wyvky3lbczJO04QViftmVRpYKS46yyOAgKUEbhwbVMcWNLAsVTQ2i0AKBGhgpQCdJRGwmsCHyyr01xk0sKxWN/aLAAL/FWidV6qxBfeo0ZJZyh3eVMEmT2tp1gj1LwgkhIkGVkJYCYoAAjYV+NvIgLq28do0O9JCAAGjBGhgGSVJHARsLPD64nLdNiuxr9vYmI/UEEDAJALhb7g6M/SxTp51rTK6tFZm+6namNVXHQryDN8hDSzDSQmIAAI2Frh6SEB9jqaBZeMSkxoChgjQwDKEkSAI2FvgmfllmvxOqb2TJDsEEHCMQJf8LRrxzlWqk+9Sdo8l2lM3U8M2ttF3hcb99xwNLMccJxJFAAEDBK4YENDgdjSwDKAkBAK2FqCBZevykhwCxghMebdUT39cZkwwoiCAAAImEKifWanTtj6jtoufVu4In9yNluvSXV300lZjvrCCBpYJiswWEEDAMgIX9fFrVAefZfbLRhFAIDUCNLBS486qCFhK4I7XSjRrUbml9sxmEUAAgUgERuZ8q34zL1bO0OYKtZql2zVSd2yIv4lFAysSfcYggAACPwuc192vU0+mgcV5QACBmgVoYHFCEECgVoG/P1+i97+jgVUrFAMQQMCSAsfUKdSYxbeoWd0flNnhKT2XdqouXx3f64Q0sCx5FNg0AgikSODMU3w6u6s/RauzLAIIWEWABpZVKsU+EUihwJXTirV4bUUKd8DSCCCAQGIFgj7pTM1R5xXTlN17mebXbaOxK1wxL0oDK2Y6JiKAgAMFxnb06YKeNLAcWHpSRiAqARpYUXExGAFnClw2tVhfrqeB5czqkzUCzhLoXWejhr12iRoO92t1C7d6FKTFBEADKyY2JiGAgEMFhrX36dJ+NLAcWn7SRiBiARpYEVMxEAHnClz8WJG+3VjpXAAyRwABRwk0zinX+HWPqF39z7Sn/UadvKKhCiuj++9AGliOOjIkiwACcQoMONar3w8KxBmF6QggYHcBGlh2rzD5IWCAwKRHilSwKbq/vBmwLCEQQACBlAqMz1ykwZselKfHlzr9p2P0ya6SiPdDAytiKgYigAAC6tnWqz8Pp4HFUUAAgZoFaGBxQhBAoFaB8x8q0sofaGDVCsUABBCwncCJ+Ts1+vPr1aT7Av0to52m/VAYUY40sCJiYhACCCBQLdC5lUfXjw6igQACCNQoQAOLA4IAArUKnPNgkdZupYFVKxQDEEDAlgI5Ien0wpfUrf4zeuzwPN2wvrjWPGlg1UrEAAQQQGCvwAnNPLp5PA0sjgQCCNQsQAOLE4IAArUKTLi/SBt+ooFVKxQDEEDA1gKD8lbrzD036932VfrNyvIac6WBZeujQHIIIGCwwDGHe/TvM2hgGcxKOARsJ0ADy3YlJSEEjBc47d5Cbd5RZXxgIiKAAAIWE2idV6rx6/4td9evNHjDwb8xiwaWxQrLdhFAIKUCRzby6O4JNLBSWgQWR8ACAjSwLFAktohAqgXG/adQW3bRwEp1HVgfAQTMIeCSNME/Rx0OuVedivMOuCkaWOaoFbtAAAFrCLQ5xK17zw5ZY7PsEgEEUiZAAytl9CyMgHUERt1VqO17aGBZp2LsFAEEkiHQJX+LhpVcpdPz/NpYsu8rhTSwklEB1kAAAbsItKjv1oMTaWDZpZ7kgUCiBGhgJUqWuAjYSGD4HYXaVUwDy0YlJRUEEDBIoEFmpUbvvEfTjlimOdv/e7k7DSyDgAmDAAKOEGha162HzqeB5YhikyQCcQjQwIoDj6kIOEVg8G2FKiqlgeWUepMnAghELzAk9L52NpquO3aVVU+mgRW9ITMQQMC5AofXcevRC2hgOfcEkDkCkQnQwIrMiVEIOFpgwC17VFrzF2452ofkEUAAgbDAsXnb1dJ9u67xfk8DiyOBAAIIRCFwSK5bT1xIAysKMoYi4EgBGliOLDtJIxCdQN+b9qiiMro5jEYAAQScKBD0Sf2qHtRL5Rc4MX1yRgABBGISqJ/t0vSL02KayyQEEHCOAA0s59SaTBGIWaDPv/aokjcIY/ZjIgIIIIAAAggggMDBBepkuvTsb2lgcUYQQKBmARpYnBAEEKhVgDuwaiViAAIIIIAAAggggECMAjlpLj1/OQ2sGPmYhoBjBGhgOabUJIpA7AIj7yzUjkIewYpdkJkIIIAAAggggAACBxPIDLr04pU0sDghCCBQswANLE4IAgjUKnDqPYX6YScNrFqhGIAAAggggAACCCAQtUDI79Krv6eBFTUcExBwmAANLIcVnHQRiEXg7AeLtG4rt7jHYsccBBBAAAEEEEAAgZoF/F7p9avSYUIAAQRqFKCBxQFBAIFaBS54uEjLN9PAqhWKAQgggAACCCCAAAJRC3jc0uyraWBFDccEBBwmQAPLYQUnXQRiEbh0arG+Wl8Ry1TmIIAAAggggAACCCBQowANLA4IAghEIkADKxIlxiDgcIE/TC/W56tpYDn8GJA+AggggAACCCCQEAEucU8IK0ERsJ0ADSzblZSEEDBe4NrnivVxAQ0s42WJiAACCCCAAAIIIFA/26XpF3OJOycBAQRqFqCBxQlBAIFaBW6YWaK535TXOo4BCCCAAAIIIIAAAghEK9CsnltTzgtFO43xCCDgMAEaWA4rOOkiEIvAza+UaPZSGlix2DEHAQQQQAABBBBAoGaBoxp5dNeEIEwIIIBAjQI0sDggCCBQq8Cdb5Tqlc/Lah3HAAQQQAABBBBAAAEEohU4sblH/xpHAytaN8Yj4DQBGlhOqzj5IhCDwP1vl2rGQhpYMdAxBQEEEEAAAQQQQKAWge5tvfrL8ABOCCCAQI0CNLA4IAggUKvAI/NK9eSHNLBqhWIAAggggAACdzw6dgAAIABJREFUCCCAQNQCg47z6sqBNLCihmMCAg4ToIHlsIKTLgKxCDz1UZkemlsay1TmIIAAAggggAACCCBQo8CYk3ya1MuPEgIIIFCjAA0sDggCCNQq8NJnZbr7TRpYtUIxAAEEEEAAAQQQQCBqgbO6+jXhFF/U85iAAALOEqCB5ax6ky0CMQm8/WW5/vVySUxzmYQAAggggAACCCCAQE0CF/X2a9SJNLA4JQggULMADSxOCAII1CrwUUGF/vJcca3jGIAAAggggAACCCCAQLQCvx8U0IBjvdFOYzwCCDhMgAaWwwpOugjEIrB4TYWufJIGVix2zEEAAQQQQAABBBCoWeCvIwPq1oYGFucEAQRqFqCBxQlBAIFaBQo2VWrSI0W1jmMAAggggAACCCCAAALRCtw8PqgTmnmincZ4BBBwmAANLIcVnHQRiEVg40+VOvN+Glix2DEHAQQQQAABBBBAoGaBe84O6YhD3DAhgAACNQrQwOKAIIBArQLbC6s06s7CWscxAAEEEEAAAQQQQACBaAWmXhjSobk0sKJ1YzwCThOggeW0ipMvAjEIlFVI/W/eE8NMpiCAAAIIIIAAAgggULPAzCvSlBVywYQAAgjUKEADiwOCAAIRCYQbWOFGFh8EEEAAAQQQQAABBIwUmPOndCPDEQsBBGwqQAPLpoUlLQSMFgi/Qhh+lZAPAggggAACCCCAAAJGCYSfvAo/gcUHAQQQqE2ABlZtQvweAQSqBcKXuIcvc+eDAAIIIIAAAggggIBRAuG7r8J3YPFBAAEEahOggVWbEL9HAIFqgUmPFKlgEw0sjgMCCCCAAAIIIICAcQLhbx8MfwshHwQQQKA2ARpYtQnxewQQqBa4clqxFq/lEiyOAwIIIIAAAggggIBxAic29+hf44LGBSQSAgjYVoAGlm1LS2IIGCvwr5dL9PaX5cYGJRoCCCCAAAIIIICAowV6HeXVn4YGHG1A8gggEJkADazInBiFgOMFprxbqqc/LnO8AwAIIIAAAggggAACxgmMOMGnS/r6jQtIJAQQsK0ADSzblpbEEDBW4MVPy/Sf2aXGBiUaAggggAACCCCAgKMFJnTx6awuNLAcfQhIHoEIBWhgRQjFMAScLvDhsgr9dUax0xnIHwEEEEAAAQQQQMBAgfDTV+GnsPgggAACtQnQwKpNiN8jgEC1wHffV+qiR4vQQAABBBBAAAEEEEDAMIFrhgbU+yivYfEIhAAC9hWggWXf2pIZAoYKbNtdpTF3Fxoak2AIIIAAAggggAACzhYIfwNh+JsI+SCAAAK1CdDAqk2I3yOAwF6BvjftUUUlIAgggAACCCCAAAIIGCMweWJIzeu7jQlGFAQQsLUADSxbl5fkEDBW4LR7C7V5R5WxQYmGAAIIIIAAAggg4FiBl3+XpvSAy7H5kzgCCEQuQAMrcitGIuB4gcumFuvL9RWOdwAAAQQQQAABBBBAIH6BzKBLL16ZFn8gIiCAgCMEaGA5oswkiYAxAje8WKK5X5cbE4woCCCAAAIIIIAAAo4WaNnArQfODTnagOQRQCByARpYkVsxEgHHCzwwp1TPLShzvAMACCCAAAIIIIAAAvELdGnt1d9HBeIPRAQEEHCEAA0sR5SZJBEwRuD5hWW67+1SY4IRBQEEEEAAAQQQQMDRAmNO8mlSL7+jDUgeAQQiF6CBFbkVIxFwvMC8b8t1/QsljncAAAEEEEAAAQQQQCB+gd/29Wv4Cb74AxEBAQQcIUADyxFlJkkEjBH4ZkOlLnm8yJhgREEAAQQQQAABBBBwtMCNY4Pq2MLjaAOSRwCByAVoYEVuxUgEHC/w054qjb6r0PEOACCAAAIIIIAAAgjEL/Dw+SE1qeuOPxAREEDAEQI0sBxRZpJEwDiBQbfuUTH3uBsHSiQEEEAAAQQQQMChArP+kK4gbxA6tPqkjUD0AjSwojdjBgKOFpg4pUirf6x0tAHJI4AAAggggAACCMQnkJPu0vOXpcUXhNkIIOAoARpYjio3ySIQv8C1zxXr44KK+AMRAQEEEEAAAQQQQMCxAm0Oceves0OOzZ/EEUAgegEaWNGbMQMBRwvc81apZn7CO4SOPgQkjwACCCCAAAIIxCnQva1XfxkeiDMK0xFAwEkCNLCcVG1yRcAAgecXlum+t0sNiEQIBBBAAAEEEEAAAacKjO/k0/k9/E5Nn7wRQCAGARpYMaAxBQEnC3y4rEJ/nVHsZAJyRwABBBBAAAEEEIhT4KrBAfU7xhtnFKYjgICTBGhgOana5IqAAQIrf6jU+Q8VGRCJEAgggAACCCCAAAJOFbjvnJBaN3Q7NX3yRgCBGARoYMWAxhQEnCxQWFqlIbcVOpmA3BFAAAEEEEAAAQTiFJj1h3QFfXEGYToCCDhKgAaWo8pNsggYIzDyzkLtKKwyJhhREEAAAQQQQAABBBwl0CDbpScvTnNUziSLAALxC9DAit+QCAg4TuCiR4v03feVjsubhBFAAAEEEEAAAQTiFziphUf/HBuMPxAREEDAUQI0sBxVbpJFwBiBG2aWaO435cYEIwoCCCCAAAIIIICAowTGdfTpNz35BkJHFZ1kETBAgAaWAYiEQMBpAlPeLdXTH5c5LW3yRQABBBBAAAEEEDBAgG8gNACREAg4UIAGlgOLTsoIxCvwztfluvHFknjDMB8BBBBAAAEEEEDAgQJ8A6EDi07KCBggQAPLAERCIOA0gQ3bKjXhgSKnpU2+CCCAAAIIIIAAAgYI8A2EBiASAgEHCtDAcmDRSRkBIwSG3l6oPSV8E6ERlsRAAAEEEEAAAQScIsA3EDql0uSJgPECNLCMNyUiAo4Q+MP0Yn2+usIRuZIkAggggAACCCCAgDECfAOhMY5EQcCJAjSwnFh1ckbAAAEucjcAkRAIIIAAAggggIDDBPgGQocVnHQRMFCABpaBmIRCwEkC731brute4CJ3J9WcXBFAAAEEEEAAgXgF+AbCeAWZj4BzBWhgObf2ZI5AXAKbdlTp9HsL44rBZAQQQAABBBBAAAFnCdx/bkitGridlTTZIoCAIQI0sAxhJAgCzhQYeWehdhRykbszq0/WCCCAAAIIIIBAdAIul/T2NenRTWI0Aggg8P8CNLA4CgggELPA1U8X65OVXOQeMyATEUAAAQQQQAABBwm0bujWfeeEHJQxqSKAgJECNLCM1CQWAg4TeHReqaZ9WOawrEkXAQQQQAABBBBAIBaBocf7dFl/fyxTmYMAAgiIBhaHAAEEYhb4cFmF/jqjOOb5TEQAAQQQQAABBBBwjsDvBwU04FivcxImUwQQMFSABpahnARDwFkCW3ZVadx/uMjdWVUnWwQQQAABBBBAIDaBKeeF1KweF7jHpscsBBCggcUZQACBuATG3F2obbu5yD0uRCYjgAACCCCAAAI2F/B6pDf/yAXuNi8z6SGQUAEaWAnlJTgC9hf4y3PF+qiAi9ztX2kyRAABBBBAAAEEYhc4spFbd0/gAvfYBZmJAAI0sDgDCCAQl8DTH5dpyrulccVgMgIIIIAAAggggIC9BUZ08OmSPlzgbu8qkx0CiRWggZVYX6IjYHuBpesqdPkTXORu+0KTIAIIIIAAAgggEIfA1UMC6nM0F7jHQchUBBwvQAPL8UcAAATiE6iolPretCe+IMxGAAEEEEAAAQQQsLXAI78JqXE+F7jbusgkh0CCBWhgJRiY8Ag4QeDix4r07cZKJ6RKjggggAACCCCAAAJRCgR90qw/cIF7lGwMRwCB/xGggcWRQACBuAXue7tUzy8sizsOARBAAAEEEEAAAQTsJ3DM4R79+4yg/RIjIwQQSKoADaykcrMYAvYUmPdNua6fWWLP5MgKAQQQQAABBBBAIC6BMSf5NKkXF7jHhchkBBAQDSwOAQIIxC3w464qjf9PYdxxCIAAAggggAACCCBgP4EbxgR1ckuP/RIjIwQQSKoADaykcrMYAvYVOPWeQv2ws8q+CZIZAggggAACCCCAQEwCr/4+TSG/K6a5TEIAAQR+EaCBxVlAAAFDBP7xYone/brckFgEQQABBBBAAAEEELCHQJtD3Lr37JA9kiELBBBIqQANrJTyszgC9hGY+WmZ7pldap+EyAQBBBBAAAEEEEAgboFTT/bpvO7cfxU3JAEQQIA7sDgDCCBgjMCy7yt14aNFxgQjCgIIIIAAAggggIAtBG45Naj2Tbn/yhbFJAkEUizAE1gpLgDLI2AngX4371F5hZ0yIhcEEEAAAQQQQACBWAWCPumV36fLzfVXsRIyDwEEfiVAA4vjgAAChglcOa1Yi9fSwTIMlEAIIIAAAggggICFBTo08+im8UELZ8DWEUDATAI0sMxUDfaCgMUFpn1YpkfncQ+WxcvI9hFAAAEEEEAAAUMEzu3m1+mdfYbEIggCCCBAA4szgAAChgl8vaFSv32ce7AMAyUQAggggAACCCBgYYG7JgR1VCPuv7JwCdk6AqYSoIFlqnKwGQSsLzDo1j0qLrN+HmSAAAIIIIAAAgggELtA3UyXnv5tWuwBmIkAAgj8jwANLI4EAggYKvCX54r1UQH3YBmKSjAEEEAAAQQQQMBiAj3bevXn4QGL7ZrtIoCAmQVoYJm5OuwNAQsKzPy0TPfM5h4sC5aOLSOAAAIIIIAAAoYJXNbPr6Htuf/KMFACIYCAaGBxCBBAwFCBgk2VmvQI92AZikowBBBAAAEEEEDAYgJTzgupWT23xXbNdhFAwMwCNLDMXB32hoBFBcbeXaitu6ssunu2jQACCCCAAAIIIBCPQPP6bk2eGIonBHMRQACB/QRoYHEoEEDAcIGbXi7RW1+WGx6XgAgggAACCCCAAALmFxjZwaeL+/jNv1F2iAAClhKggWWpcrFZBKwh8Mrn5brzjRJrbJZdIoAAAggggAACCBgqcN2ogE5p7TU0JsEQQAABGlicAQQQMFxg5Q+VOv8h7sEyHJaACCCAAAIIIICAyQXSAi5NvyikzJDL5DtlewggYDUBGlhWqxj7RcAiAmc/WKR1Wystslu2iQACCCCAAAIIIGCEQKeWHv1jTNCIUMRAAAEE9hGggcWBQACBhAjcOqtEbyzmHqyE4BIUAQQQQAABBBAwqcCkXn6NOcln0t2xLQQQsLIADSwrV4+9I2BigdcWlev217gHy8QlYmsIIIAAAggggIDhAvefE1Krhm7D4xIQAQQQoIHFGUAAgYQIbNhWqQkPcA9WQnAJigACCCCAAAIImFCgSV23Hj4/ZMKdsSUEELCDAA0sO1SRHBAwqcAfny7WpysrTLo7toUAAggggAACCCBgpMCw9j5d2s9vZEhiIYAAAnsFaGBxGBBAIGECMxaW6f63SxMWn8AIIIAAAggggAAC5hH464iAuh3hNc+G2AkCCNhKgAaWrcpJMgiYS2DtlkqdM5nXCM1VFXaDAAIIIIAAAggYLxDwSdMvSlNOusv44EREAAEEJNHA4hgggEBCBX4/vVhfrOY1woQiExwBBBBAAAEEEEixwInNPfrXuGCKd8HyCCBgZwEaWHauLrkhYAKBZ+aXafI7vEZoglKwBQQQQAABBBBAIGEC5/fwa3wnX8LiExgBBBCggcUZQACBhAqs/KFS5z/Ea4QJRSY4AggggAACCCCQYoF7zw6pzSHuFO+C5RFAwM4CNLDsXF1yQ8AkAldMK9aStbxGaJJysA0EEEAAAQQQQMBQgSMbeXT3BF4fNBSVYAggsJ8ADSwOBQIIJFxg+kdlengurxEmHJoFEEAAAQQQQACBFAhM7O7XaSfz+mAK6FkSAUcJ0MByVLlJFoHUCBRsqtSkR3iNMDX6rIoAAggggAACCCRWYMp5ITWrx+uDiVUmOgII0MDiDCCAQFIELp1arK/W8xphUrBZBAEEEEAAAQQQSJLA8U08uvU0Xh9MEjfLIOBoARpYji4/ySOQPIEnPijTY+/xGmHyxFkJAQQQQAABBBBIvMCFvf0afSKvDyZemhUQQIAGFmcAAQSSIvDtxkpd/BivESYFm0UQQAABBBBAAIEkCTw+KaRGebw+mCRulkHA0QI0sBxdfpJHILkCl00t1pe8RphcdFZDAAEEEEAAAQQSJNCxhUc3juX1wQTxEhYBBP5HgAYWRwIBBJIm8Mz8Mk1+h9cIkwbOQggggAACCCCAQAIFLu/v15DjeX0wgcSERgCBXwnQwOI4IIBA0gTWb6vU2Q8UqSppK7IQAggggAACCCCAQCIE/F7p8UlpqpflSkR4YiKAAAL7CdDA4lAggEBSBf46o1gfLuPbCJOKzmIIIIAAAggggIDBAl3bePW3kQGDoxIOAQQQOLgADSxOBwIIJFXgzSXluuXVkqSuyWIIIIAAAggggAACxgpcNTigfsd4jQ1KNAQQQKAGARpYHA8EEEiqwK7iqurXCLcX8iJhUuFZDAEEEEAAAQQQMEggI+jS1EkhZafx+qBBpIRBAIEIBGhgRYDEEAQQMFbgjtdKNGtRubFBiYYAAggggAACCCCQFIG+x3j1x8G8PpgUbBZBAIG9AjSwOAwIIJB0gfnLK/TnZ4uTvi4LIoAAAggggAACCMQv8I8xQXVq6Yk/EBEQQACBKARoYEWBxVAEEDBOYOLkIq3eUmlcQCIhgAACCCCAAAIIJFygRX23HpwYSvg6LIAAAgj8rwANLM4EAgikRODhuaWa/lFZStZmUQQQQAABBBBAAIHYBM7t5tfpnX2xTWYWAgggEIcADaw48JiKAAKxC3yzsVKXPFYUewBmIoAAAggggAACCCRVwO2SHrkgpMPy3Eldl8UQQACBsAANLM4BAgikTODKacVavLYiZeuzMAIIIIAAAggggEDkAt3bevWX4VzeHrkYIxFAwEgBGlhGahILAQSiEpixsEz3v10a1RwGI4AAAggggAACCKRG4K8jA+rWxpuaxVkVAQQcL0ADy/FHAAAEUieweUeVJk4pUlFpVeo2wcoIIIAAAggggAACtQocnu/WI+eH5HLVOpQBCCCAQEIEaGAlhJWgCCAQqcDtr5XotUXlkQ5nHAIIIIAAAggggEAKBM44xadzuvpTsDJLIoAAAj8L0MDiJCCAQEoFPltVoaueKk7pHlgcAQQQQAABBBBAoGaByRNDal6fy9s5JwggkDoBGlips2dlBBD4f4ErphVrCZe5cx4QQAABBBBAAAFTCpzcyqMbRgdNuTc2hQACzhGggeWcWpMpAqYVePmzMt31Jpe5m7ZAbAwBBBBAAAEEHC1w9dCA+hzF5e2OPgQkj4AJBGhgmaAIbAEBpwvsLPr5Mvdtu7nM3elngfwRQAABBBBAwFwCDXJceuT8NAV85toXu0EAAecJ0MByXs3JGAFTCtz3dqmeX1hmyr2xKQQQQAABBBBAwKkCp53s08TuXN7u1PqTNwJmEqCBZaZqsBcEHCzwzYZKXfJ4kYMFSB0BBBBAAAEEEDCXgMctTTkvpMb5XN5ursqwGwScKUADy5l1J2sETCnwp2eLtWB5hSn3xqYQQAABBBBAAAGnCfQ7xqurBgecljb5IoCASQVoYJm0MGwLAScKvLW0XDe9UuLE1MkZAQQQQAABBBAwncCtpwV1fBOP6fbFhhBAwJkCNLCcWXeyRsCUAmUV0nlTirR+W6Up98emEEAAAQQQQAABpwh0aObRTeODTkmXPBFAwAICNLAsUCS2iICTBB59r1TTPuAydyfVnFwRQAABBBBAwHwC1wwNqPdRXvNtjB0hgIBjBWhgObb0JI6AOQVW/1ipiVO4zN2c1WFXCCCAAAIIIOAEgWb13NWXt/NBAAEEzCRAA8tM1WAvCCBQLXDrqyV6Y0k5GggggAACCCCAAAIpEPhNT7/GdfSlYGWWRAABBA4uQAOL04EAAqYTWLquQpc/UWy6fbEhBBBAAAEEEEDA7gLZaa7qp6/qZLjsnir5IYCAxQRoYFmsYGwXAacIXD+zRPO+4Sksp9SbPBFAAAEEEEDAHAKjT/Tpwt5+c2yGXSCAAAK/EqCBxXFAAAFTCixcUaFrnuEpLFMWh00hgAACCCCAgG0FHjg3pJYN3LbNj8QQQMC6AjSwrFs7do6A7QXCDaxwI4sPAggggAACCCCAQOIFerT16trhgcQvxAoIIIBADAI0sGJAYwoCCCRHIPwKYfhVQj4IIIAAAggggAACiRe4cWxQHVt4Er8QKyCAAAIxCNDAigGNKQggkDyB8GXu4Uvd+SCAAAIIIIAAAggkTuCEph7dfGowcQsQGQEEEIhTgAZWnIBMRwCBxAq8saRct77KU1iJVSY6AggggAACCDhd4M/DA+rZ1ut0BvJHAAETC9DAMnFx2BoCCPwscMHDRVq+uRIOBBBAAAEEEEAAgQQItD3Urf+cFUpAZEIigAACxgnQwDLOkkgIIJAggZmflume2aUJik5YBBBAAAEEEEDA2QJXDgxo0HE8feXsU0D2CJhfgAaW+WvEDhFwvEBRaZUueLhYG37iKSzHHwYAEEAAAQQQQMBQgaZ13XpwYkget6FhCYYAAggYLkADy3BSAiKAQCIEpn9Upofn8hRWImyJiQACCCCAAALOFbiwt1+jT/Q5F4DMEUDAMgI0sCxTKjaKgLMFtu2u0qRHirR1d5WzIcgeAQQQQAABBBAwSKB+tkuTJ4aUEXQZFJEwCCCAQOIEaGAlzpbICCBgsMDj75dq6vtlBkclHAIIIIAAAggg4EyBs7r6NeEUnr5yZvXJGgHrCdDAsl7N2DECjhUIP311IU9hObb+JI4AAggggAACxglkhVzVd1/Vy+LpK+NUiYQAAokUoIGVSF1iI4CA4QI8hWU4KQERQAABBBBAwIECY0/y6YJefgdmTsoIIGBVARpYVq0c+0bAoQI8heXQwpM2AggggAACCBgm4POo+umrxvl89aBhqARCAIGEC9DASjgxCyCAgNECPIVltCjxEEAAAQQQQMBJAkPaeXX5gICTUiZXBBCwgQANLBsUkRQQcJoAT2E5reLkiwACCCCAAAJGCfi90r1nh9SsHk9fGWVKHAQQSI4ADazkOLMKAggYLMBTWAaDEg4BBBBAAAEEHCEwrqNPv+nJ3VeOKDZJImAzARpYNiso6SDgFAGewnJKpckTAQQQQAABBIwSqJPh0j1n882DRnkSBwEEkitAAyu53qyGAAIGCvAUloGYhEIAAQQQQAAB2wtM7O7XaSf7bJ8nCSKAgD0FaGDZs65khYAjBHgKyxFlJkkEEEAAAQQQMEAg/I2D954dVMjvMiAaIRBAAIHkC9DASr45KyKAgIECPIVlICahEEAAAQQQQMC2Apf392vI8Tx9ZdsCkxgCDhCggeWAIpMiAnYW4CksO1eX3BBAAAEEEEDACIEjG3l094SgEaGIgQACCKRMgAZWyuhZGAEEjBJ46qMyPTS31KhwxEEAAQQQQAABBGwlcO3wgHq09doqJ5JBAAHnCdDAcl7NyRgB2wmUVfxfe/cBpVV573v8/7YplKGDdBgEBOlICUWUXjQaFfHaSOwr3uTkJOacFHNWbu41Jjc5yU1y8HpjjCFqgi2W2AERRBTpUpQO0kFggKlvm7v+z/AOwzDAlLfsvZ/vXos1wuzy/D//nbPW+a3nebbIt+aWyNaDcc/VRkEIIIAAAggggEBDBEZeGpBHbmb2VUMMuRYBBJwhQIDljD4wCgQQaKDAgg1RefS1sgbehcsRQAABBBBAAAFvCfzilhwZlh/wVlFUgwACVgoQYFnZdopGwJsCP3mhVJZtjXmzOKpCAAEEEEAAAQTqKDCxX1B++NXsOl7F6QgggIAzBQiwnNkXRoUAAvUQWLc7Jt99trQeV3IJAggggAACCCDgPYE5X8+Vyzr4vVcYFSGAgJUCBFhWtp2iEfCuwO/fCcurqyLeLZDKEEAAAQQQQACBWgjMHBGSByZk1eJMTkEAAQTcIUCA5Y4+MUoEEKilwP7jcfnW3FIpKC6v5RWchgACCCCAAAIIeEvgkuY++cOdudKyic9bhVENAghYLUCAZXX7KR4Bbwr8fVlE/vR+2JvFURUCCCCAAAIIIHARgW9PyZLrhoZwQgABBDwlQIDlqXZSDAIIqEAkJvKtuSWy9WAcEAQQQAABBBBAwCqBwV0D8uvbcqyqmWIRQMAOAQIsO/pMlQhYJ7BgQ1Qefa3MuropGAEEEEAAAQTsFvj5rBwZ0SNgNwLVI4CAJwUIsDzZVopCAAEV+MkLpbJsawwMBBBAAAEEEEDACoFpA4Py0IxsK2qlSAQQsE+AAMu+nlMxAtYIrNsdk+8+W2pNvRSKAAIIIIAAAvYKNMnRjdtzpEtrv70IVI4AAp4WIMDydHspDgEE5swPyz9WRIBAAAEEEEAAAQQ8LXDXuCy5bTQbt3u6yRSHgOUCBFiWvwCUj4DXBQqKy+Vfny6VL46yobvXe019CCCAAAII2CrQ8xK//P7OXMkK2ipA3QggYIMAAZYNXaZGBCwXYEN3y18AykcAAQQQQMDjAj+6LlsmXE565fE2Ux4C1gsQYFn/CgCAgB0Cv/hnmcxfH7WjWKpEAAEEEEAAAWsExvYOyk9vZON2axpOoQhYLECAZXHzKR0BmwT2HoubpYTHisptKptaEUAAAQQQQMDjArp08PJObNzu8TZTHgIIiAgBFq8BAghYI/DKyoj84d2wNfVSKAIIIIAAAgh4W+COMSH5+pVZ3i6S6hBAAIHTAgRYvAoIIGCVwMMvlMpHW2NW1UyxCCCAAAIIIOA9gcs7BeS3t+dIgMlX3msuFSGAQI0CBFi8GAggYJXA5/vj8p2nSyRChmVV3ykWAQQQQAABrwn84pYcGZYf8FpZ1IMAAgicV4AAi5cDAQSsE3hmaUSeWsJSQusaT8EIIIAAAgh4RGDWyJDcN56lgx5pJ2UggEAtBQiwagnFaQgg4B0B3cZdN3Rfv4dpWN7pKpUggAACCCBgh0DPS/xm6WBuls+OgqkSAQQ2GPIZAAAgAElEQVQQOC1AgMWrgAACVgqs2BGTH8wrtbJ2ikYAAQQQQAAB9wr87KYcGd2LpYPu7SAjRwCB+goQYNVXjusQQMD1Ao8vDMsLyyOur4MCEEAAAQQQQMAOga9dEZL/Ppmlg3Z0myoRQKC6AAEW7wQCCFgrUFRWLt97tlS2Hoxba0DhCCCAAAIIIOAOga6tK5YONmvE0kF3dIxRIoBAsgUIsJItyv0QQMBVAh9vi8mPn2cpoauaxmARQAABBBCwUODh67Pl6r5BCyunZAQQQKBCgACLNwEBBKwXeGJRWOZ9xFJC618EABBAAAEEEHCowPRBQfne9GyHjo5hIYAAAukRIMBKjzNPQQABBwtEYiLfe7ZENu5lKaGD28TQEEAAAQQQsFKgfXOf/Ob2XGmbx9JBK18AikYAgUoBAixeBgQQQEBEVu+Kyff/xlJCXgYEEEAAAQQQcJbAv1+bLZP7s3TQWV1hNAggkAkBAqxMqPNMBBBwpMDcD8Ly1w9YSujI5jAoBBBAAAEELBS4bmhIvj2Frw5a2HpKRgCBGgQIsHgtEEAAgSoCDz1bKmt2xzBBAAEEEEAAAQQyKtC7vV9+dWuONM5m6WBGG8HDEUDAMQIEWI5pBQNBAAEnCGzYE5PvPVsqUbbDckI7GAMCCCCAAALWCvzv/5YjQ7sHrK2fwhFAAIHqAgRYvBMIIIBANYG/L4vIn94P44IAAggggAACCGRE4K5xWXLb6FBGns1DEUAAAacKEGA5tTOMCwEEMirwo+dKZfl2lhJmtAk8HAEEEEAAAQsFvtIzIP9rZo6FlVMyAgggcGEBAizeEAQQQKAGgS0H4mYpYXG4HB8EEEAAAQQQQCAtAi0a+8y+V93b+NPyPB6CAAIIuEmAAMtN3WKsCCCQVoGXPonIYwtYSphWdB6GAAIIIICAxQIPzciWaQODFgtQOgIIIHB+AQIs3g4EEEDgAgK//GeZvLs+ihECCCCAAAIIIJBSgWsGB+Vfp2Wn9BncHAEEEHCzAAGWm7vH2BFAIOUCJ4rL5d/nlcrWg3yWMOXYPAABBBBAAAFLBS5t5zdLB/NyfZYKUDYCCCBwcQECrIsbcQYCCFgusHZ3zIRYUfZ0t/xNoHwEEEAAAQRSI/DorBwZ3iOQmptzVwQQQMAjAgRYHmkkZSCAQGoFXlkZkT+8y35YqVXm7ggggAACCNgncOfYkMwem2Vf4VSMAAII1FGAAKuOYJyOAAL2Cvz2rTJ5fQ37Ydn7BlA5AggggAACyRUYd1lQ/uMG9r1Krip3QwABrwoQYHm1s9SFAAJJFygJ635YZbJxL2sJk47LDRFAAAEEELBMoGtrv/zylhxpk8e+V5a1nnIRQKCeAgRY9YTjMgQQsFNg07642Q+ruKzcTgCqRgABBBBAAIGkCPzilhwZls++V0nB5CYIIGCFAAGWFW2mSAQQSKbAm2uj8p9vliXzltwLAQQQQAABBCwSeGBClswcEbKoYkpFAAEEGi5AgNVwQ+6AAAIWCsyZH5Z/rIhYWDklI4AAAggggEBDBKYODMr3Z7DvVUMMuRYBBOwUIMCys+9UjQACDRSIxcUsJVyzi/2wGkjJ5QgggAACCFgj0KeDX3TpYJMc9r2ypukUigACSRMgwEoaJTdCAAHbBLYdqtgPq6CI/bBs6z31IoAAAgggUFeB3Cyf/OKWbOnXiX2v6mrH+QgggIAKEGDxHiCAAAINEFi4MSo/f5X9sBpAyKUIIIAAAghYIfDdadkyY3DQilopEgEEEEiFAAFWKlS5JwIIWCXw7IcR+fPisFU1UywCCCCAAAII1F7ghmEheXBSVu0v4EwEEEAAgXMECLB4KRBAAIEkCPz6jTJ5a100CXfiFggggAACCCDgJYEh3QLyy1tyxO/3UlXUggACCKRfgAAr/eY8EQEEPCgQjor86LlSWbObTd092F5KQgABBBBAoF4CbfN88vObc6R7W9KregFyEQIIIFBFgACL1wEBBBBIksAXX8blh8+XysECNnVPEim3QQABBBBAwLUC+p3BR27OkRGXsmm7a5vIwBFAwFECBFiOageDQQABtwss3x4zM7E4EEAAAQQQQMBuge9MzZZrh7Bpu91vAdUjgEAyBQiwkqnJvRBAAAEReXVVRH7/Dpu68zIggAACCCBgq8Bto0Jy11Vs2m5r/6kbAQRSI0CAlRpX7ooAApYLPL4wLC8sj1iuQPkIIIAAAgjYJzCpf1B+cG22fYVTMQIIIJBiAQKsFANzewQQsFfgpy+VyQeb+TKhvW8AlSOAAAII2CYwsGtAHpmZI7lMvrKt9dSLAAJpECDASgMyj0AAATsFjhWWy4+eL5WtB+N2AlA1AggggAACFgl0aO4zm7Z3ac0XBy1qO6UigEAaBQiw0ojNoxBAwD6BjXvjJsQqLOXLhPZ1n4oRQAABBGwRCPorvjh4RT5fHLSl59SJAALpFyDASr85T0QAAcsE3tsUlUdeKbOsaspFAAEEEEDAHoHvTc+W6YP44qA9HadSBBDIhAABVibUeSYCCFgn8PLKiPzXu3yZ0LrGUzACCCCAgOcF7hwTktlXsumV5xtNgQggkHEBAqyMt4ABIICALQJ/WRKWp5fyZUJb+k2dCCCAAALeF5g6ICjfv4YvDnq/01SIAAJOECDAckIXGAMCCFgj8Lu3w/LaakIsaxpOoQgggAACnhUY3SsgP70xR/w+z5ZIYQgggICjBAiwHNUOBoMAAjYI/I9/lMmSz6M2lEqNCCCAAAIIeFJgWH5FeJUT8mR5FIUAAgg4UoAAy5FtYVAIIOB1ge8+Uyrrvoh5vUzqQwABBBBAwHMC/TsH5Gc3ZUteLlOvPNdcCkIAAUcLEGA5uj0MDgEEvCxw9xMlsutI3MslUhsCCCCAAAKeEmjf3Ce/vSNX2jQlvPJUYykGAQRcIUCA5Yo2MUgEEPCqwE2/K5bjReVeLY+6EEAAAQQQ8IxAKCDy5L250rGl3zM1UQgCCCDgJgECLDd1i7EigIDnBIrKyuX63xRLnAzLc72lIAQQQAABbwk8cU+u5LclvPJWV6kGAQTcJECA5aZuMVYEEPCkwIGCcrn9sWJP1kZRCCCAAAIIeEFgztdz5bIOhFde6CU1IICAewUIsNzbO0aOAAIeEth8IC7ffKrEQxVRCgIIIIAAAt4Q+O3tOTKgS8AbxVAFAggg4GIBAiwXN4+hI4CAtwTW7IrJQ38r9VZRVIMAAggggICLBR6+Pluu7ht0cQUMHQEEEPCOAAGWd3pJJQgg4AGBT7bH5IfPEWJ5oJWUgAACCCDgcoEHJmTJzBEhl1fB8BFAAAHvCBBgeaeXVIIAAh4RWLYlJj95kRDLI+2kDAQQQAABFwrcPjok3xiX5cKRM2QEEEDAuwIEWN7tLZUhgICLBRZ/FpWfvVzm4goYOgIIIIAAAu4UmDUyJPeNJ7xyZ/cYNQIIeFmAAMvL3aU2BBBwtcCCDVF59DVCLFc3kcEjgAACCLhK4MZhIfnmJMIrVzWNwSKAgDUCBFjWtJpCEUDAjQJvr4vKr94gxHJj7xgzAggggIC7BL46JCT/MpXwyl1dY7QIIGCTAAGWTd2mVgQQcKXAP1dH5f+8TYjlyuYxaAQQQAABVwhMGxiUh2Zku2KsDBIBBBCwVYAAy9bOUzcCCLhK4B8rIjJnfthVY2awCCCAAAIIuEFgYr+g/PCrhFdu6BVjRAABuwUIsOzuP9UjgICLBJ7/OCL/7z1CLBe1jKEigAACCDhcYFyfoPzH1wivHN4mhocAAggYAQIsXgQEEEDARQLPfhiRPy8mxHJRyxgqAggggIBDBUb3CsjPbspx6OgYFgIIIIBAdQECLN4JBBBAwGUCz3wYkacIsVzWNYaLAAIIIOAkgeE9AvLoLMIrJ/WEsSCAAAIXEyDAupgQv0cAAQQcKPDSiog8xp5YDuwMQ0IAAQQQcLrA4G4B+fWthFdO7xPjQwABBKoLEGDxTiCAAAIuFXhrXVR+/QZfJ3Rp+xg2AggggEAGBEZeGpBHbia8ygA9j0QAAQQaLECA1WBCboAAAghkTuD9z6LyP18mxMpcB3gyAggggIBbBKYMCMq/XcOG7W7pF+NEAAEEqgsQYPFOIIAAAi4X+GR7TH74XKnLq2D4CCCAAAIIpE5g5oiQPDAhK3UP4M4IIIAAAikXIMBKOTEPQAABBFIvsH5PTL7zNCFW6qV5AgIIIICA2wTuvipLbh0VctuwGS8CCCCAQDUBAixeCQQQQMAjAtsPxeW+J0s8Ug1lIIAAAggg0HCB707LlhmDgw2/EXdAAAEEEMi4AAFWxlvAABBAAIHkCew/Hpc7/i8hVvJEuRMCCCCAgFsFfnpjtoztTXjl1v4xbgQQQKC6AAEW7wQCCCDgMYHjReVy0++KPVYV5SCAAAIIIFB7gd/cniMDuwRqfwFnIoAAAgg4XoAAy/EtYoAIIIBA3QXKIiLTf1VU9wu5AgEEEEAAAZcLPHlvrnRr43d5FQwfAQQQQKC6AAEW7wQCCCDgYYHbHyuWAwXlHq6Q0hBAAAEEEDgj8MK3G0nLJj5IEEAAAQQ8KECA5cGmUhICCCBQVeA/XiyVD7fEQEEAAQQQQMCzAllBkX8+1FiCTLzybI8pDAEEECDA4h1AAAEELBB4anFYnvkwYkGllIgAAgggYJtAl1Z+eer+XNvKpl4EEEDAOgECLOtaTsEIIGCrwHsbo/LIq2W2lk/dCCCAAAIeFBjeIyCPzsrxYGWUhAACCCBQXYAAi3cCAQQQsEhg1c6Y/NvfSy2qmFIRQAABBLwq8NUhIfmXqVleLY+6EEAAAQSqCRBg8UoggAAClglsOxSXHz9fKl+eYnN3y1pPuQgggIBnBO4bnyWzRoY8Uw+FIIAAAghcXIAA6+JGnIEAAgh4TuDIqXL5zzfKZMUONnf3XHMpCAEEEPCwgG7W/oNrs2Vcn6CHq6Q0BBBAAIGaBAiweC8QQAABSwUiMZFfv1EmCzZELRWgbAQQQAABNwl0aumXH12XLb3b86lBN/WNsSKAAALJEiDASpYk90EAAQRcKvDYgrC89AlfKHRp+xg2AgggYIXAkG4B+fH12dK8kc+KeikSAQQQQOBcAQIs3goEEEAAAZn3UUSeWBRGAgEEEEAAAccJTB0YlO/PyHbcuBgQAgg0XCASichLL70kq1evlvz8fJk9e7bk5uY2/MYuuEMsFpNt27ZJKBSS7t27i893dkBfWloq7777rrEpLi6WJk2ayN133y0dO3asV3X79u2T48ePS8+ePSU7253/N5UAq16t5yIEEEDAewJLN8dkzvwyOXySzd29110qQgABBNwpcOfYkMwey5cG3dk9Ru0FgRMnTsicOXOkoKCgTuXccccd0r9//1pdo0HOiy++KKtWrbIqxNq4caP89a9/lZycHLn33nulU6dOlV4aXs2dO1e2b99u/q1x48bSqFEjufXWW+sVYJ08eVIee+wxOXbsmEybNk2uvvrqWvXGaScRYDmtI4wHAQQQyKDAriNx+a/5YVmzi83dM9gGHo0AAghYL9CqiU++OSlLrmKzduvfBQAyK3Dq1CkTpGgAUvUoKyuTkpISCQaDJlypPnvohhtukMsuu6zWg9cQS2diaWAzZcoUGTJkSK2vdfKJX3zxhfzpT38yIdWDDz4ozZo1qxzuwYMHze90xpnOrGrevHnl7z7//HPjrjOl7rzzThPsNeTQmW7PPPOMmfF1yy23nBUuLliwwMz0GjhwoNx2220NeUzKryXASjkxD0AAAQTcJaCbu+tMrH+uZnN3d3WO0SKAAALeEBjcLSDfnJgl+W3ZrN0bHaUKLwokQo9u3brJXXfdZQIajnMFLhRgXcgr4auz2G6//fZzAsJkWhNgJVOTeyGAAAIIZETgheUReXwh+2JlBJ+HIoAAApYKXDc0ZGZeBcmuLH0DKNstAgRYtetUQwOsdMyKIsCqXS85CwEEEEDA4QIfba3YF+tAAftiObxVDA8BBBBwtYAGVhpcaYDFgQACzheoTYBVNRgZPny4vPrqq3LkyBEZPHiwWcaWOHSfrfnz58v69evNssTEpuYzZsyQ9u3bn4NRWFgoeu+1a9eazc39fr+0bt1axo8fL4MGDTJ/r82hyxZ13633339fjh49KuXl5dK0aVOzlG7y5Mk1zipLbKy+bt060eWVunRSl/6NGjXK/NGx65GovaZxJPYHqyncqs11iXvWdix6vp775z//WXbt2iX6fN3IPfH36mPUeqovd6yNZzrOYQlhOpR5BgIIIOBigT1HK/bFWrmDfbFc3EaGjgACCDhWQJcK6pJBXTrIgQAC7hCoS4ClX88Lh8Pmjx5VZxVpiPOXv/xFNJTSvaB0z6fE/loaBs2cOdOEUolDv6Sne0PppvL6e91/S/d3KioqMmHS0KFD5cYbb5RA4ML/90QDneeee050I3UNvHSMeug44vG4tG3b1iyNbNmyZeWzq4418exoNGqereGXPvumm24yz9b7btiwwfxu69at5t969+4tWVlZMnr0aLNhe00BVuK6AwcOyP79+6VFixaV+18lrtMB1WUsNQVYuj/ZkiVL5Msvv5Tqz9LN4idOnOjIr0ESYLnj/z4wSgQQQCCjAvFy3RcrLK+sjGR0HDwcAQQQQMBbArpJu8680k3bORBAwD0CdQmwtCqd8aNfv9OZUhr2aFilIdQTTzwhx48fNzOerrzyShMmaYC0ePFis7F4q1at5P777zczo3TG1LPPPmuCId3kXYMqDZL0fjp76/nnnzfn6Ayjvn37XhBTZ17p+RpQaVDVpk0bc77OxNKATDdY11lj+gwNxnRmmI5VA7Rx48bJpEmTKmdb7dixw3xNUIO36s++0BLCC/3uQsv66jOW6jOwqn4hkiWE7vnfHSNFAAEEEKiDwMsrImY2FgcCCCCAAAINFbhzbEhmj81q6G24HgEEMiBQlwCra9euJiTS0Krq8eabb5rle1WDosTvdVbVU089Zb5KePPNN5vZTfolxMcee8wsG9Sv9ul9E4eGWPqVPQ2yNAzTGUQXOubNmyerV6825+n5VQ9dmvi3v/1Nqm5Qr8GWhmr61cUJEyaYmV9VD/2C4vLly00Id80111T+KhUBVn3GQoCVgf+R8EgEEEAAgcwLrNoZkycWhWXrwXjmB8MIEEAAAQRcJ6CzrXTWlc6+4kAAAXcK1CXAqmkj8kSgsmfPHpk9e7bokrbqR+IZI0aMMDOhqoYwGiLpLKja7nd1vnt36dLFhGu6bK4hx/lmMaUiwLrYOGsaCwHWxdT4PQIIIICAZwVOlpSbEOvNtVHP1khhCCCAAALJFxjeIyD3Xp0luu8VBwIIuFegoQGWbtw+Z84cs4zwYkfVAExnR73wwgtm3ysNnXr16iW6HO7SSy+t055Nx44dM5uYHz582Myq6ty5s7lPnz59zLJCXTZY06HLHRcuXCibN282M8J05lfVo3pYl8oAqy5jIcC62FvG7xFAAAEEPC/w2qqI/HFRRErCfKXQ882mQAQQQKCBAiwZbCAglyPgIIFkBVgaZOlyPA2RzndoqPS1r32t8te66fjrr78uO3fuFN1EXQ+diZWfny/XXXedtGvXrlZSia/46VJCXZaYODTAmjp1qtlsvmqQlQjP9Jm6N5eGXokZYImN0NMVYNV1LARYtXolOAkBBBBAwOsCn+2Lyx8XheXTL/hKodd7TX0IIIBAfQS6t/HLPVdnychL+cpgffy4BgEnCiQrwNJg5Z577hFdylfXQzds1xlUuu/VypUrzWwunZWl+2NpuFTbQ2dR6WwqnVWl99m9e7e5dMqUKTJ+/Hjz37rv1OOPP26+KqhfGhw8ePBZ4VY6lxDWZywEWLV9GzgPAQQQQMDzApGYmCWFL33CVwo932wKRAABBOogMG1gUO6+KktaNOYrg3Vg41QEHC/Q0ABLZzwlvuo3c+ZMGTZs2EVr1mWDep3O1tKgqursKP2dfqFw06ZNktgz63w31K8cahClwZXO/goEzoTr+m+6GfvLL79svkz4wAMPSJMmTWTjxo3mS4MajGnglpOTc9bt0xlg1WcsBFgXfb04AQEEEEDANoH566NmNtaxQpYU2tZ76kUAAQSqCjTJ8ck9V2XJtUPYqJ03AwEvCjQ0wFKTxJf7zveVQp1hVVJSYgIkPRLBTYcOHeTee+89Z+P184VI1f0TXzM8deqU2cC9R48eZ51S075VOsvr6aefNjPFqgdYOk79AqKOLx1LCOszFgIsL/6vkJoQQAABBBossOtIxZLC5dtYUthgTG6AAAIIuFBgaPeAWTLY6xI2andh+xgyArUSSEaApftG6SyswsJCs4G6zsRKzGzScOnFF1+Ubdu2VS7Z003L//jHP4puwD5u3DjzFcJQKGTGq7/TgGnv3r1yzTXXyJVXXnneOjRw0o3gde8rDc9uvfVWadGihTlfZ3K98847smTJErMx/De+8Q3zjESopb+fPHmyeb7uf6V7eL322muyYcMGM6PrfAGWnnvfffeJhm+J40IbvF8ojKvPWGoTYFWtt1YvQQZO8pVX3zY/A4PgkQgggAAC3hN4aklYnlnKkkLvdZaKEEAAgfML3DY6JHeNy4IIAQQ8LpCMAEuJNPh5/vnnRQMWXRqoS/o0otBQS5f69e3bV2bNmlX5hcGq52uwpOfreYnzdSP32bNnX/SLhLpf1ty5c2Xfvn0miNJZXvpTlxYmvnCo4ZUGXHpo6KXLClesWGHGp+fqeMPhsPmp1+s9dbx33HFH5bJEnUGmIZ0Ga3qeBnQ33HCD9OvXrzIU03978MEHpVmzZpVvzYUCrPqM5UIBlm6G/+STT5pacnNzzTh0H7Gq43HK60yA5ZROMA4EEEDAgwIfbonJ3CVh2X447sHqKAkBBBBAICHQpbXfLBkc3YuN2nkrELBBIFkBllrp7Cmd9fTZZ5+ZJYMaDrVu3dpsoD5o0KDKL/0lXKufr3thNW/eXEaNGmX+JGZlXawPGlQtW7bM/NHwSYMpDXD0q4e6gXtiVlbiPhqU6df/tHbdSF2f27FjR5k2bZoJ4HQGmI77/vvvl7y8vMrHa3g1b948OXLkiAm2NODSZ9R3BpbeuK5juVCApXUvXbpUFi5caPYYa9u2ramhadOmFyNM++8JsNJOzgMRQAABuwROlZbL3CUReXkls7Hs6jzVIoCALQJTBgTNrKvWTdmo3ZaeUycCCCCQCQECrEyo80wEEEDAQoEln0dNkLXrS2ZjWdh+SkYAAQ8KdGjhkzvGZMnk/mzU7sH2UhICCCDgOAECLMe1hAEhgAAC3hUoKK6YjfXaamZjebfLVIYAAjYITB8UlDvHZEmbPGZd2dBvakQAAQScIECA5YQuMAYEEEDAMoFFm6LylyUR2XuM2ViWtZ5yEUDgAgKNAiXSOWefNAkUyfFIM9lZ0lXKxVkBUedWfrljTEgmXM6sK15mBBBAAIH0ChBgpdebpyGAAAIInBY4WqizscLyxtooJggggID1Aj1yd8pXmq84y6Eo1lg+KBgpX4ZbOcLn2iEVs65aNnFWqOYIHAaBAAIIIJByAQKslBPzAAQQQACBCwks2KCzscJyoKAcKAQQQMBKAZ1xdX3bN2qsvSDaTF4/MiWjLt3aVMy6uqoPs64y2ggejgACCFguQIBl+QtA+QgggIATBA6fLDch1jufMhvLCf1gDAggkF6Bvo03y5C8ded96O7du82nzS90HM4emZJB92jnlz4d/JJFdpUSX26KAAIIpENg6dKldXpMXl6ePPzww3W6Jh0nE2ClQ5lnIIAAAgjUSuC9TVF57qOIbDvE3li1AuMkBBDwhMCIZiulZ6Md563lwIEDUlBQ4IlaKQIBBBBAwPkCBFjO7xEjRAABBBBwgEBpRGTeR2GZ91FEIjEHDIghIIAAAikW6N14mwzLW33epyw/cImcKMtK8Sgqbu/ziQzuGpAh3QKSHWKvq7Sg8xAEEEDAgQJjxoxx3KiYgeW4ljAgBBBAAAEV2HwgLs99HJHFn7GskDcCAQS8LZDtL5Pr274pIV/knEIPh9vIu0evTgvA2N5BuXlkSPp29KfleTwEAQQQQACBuggQYNVFi3MRQAABBNIuMH9DxbLCnUdYVph2fB6IAAJpE+iYfUBGNFsljQJn9ro6Em4tywqGy6lYk5SOI7+tX2aNDMnEfmx0lVJobo4AAggg0CABAqwG8XExAggggEA6BIrKys2SQv0T52OF6SDnGQggkCGBTjn7pXGgSAoizeVQuE1KR5EdEhNc3TwiJLlZLBdMKTY3RwABBBBosAABVoMJuQECCCCAQLoENu3TZYVhWbqZzbHSZc5zEEDAmwITLq9YLnhpO5YLerPDVIUAAgh4T4AAy3s9pSIEEEDA8wJvfxo1s7H2HGVZoeebTYEIIJBUgcs6+E1wNe4ylgsmFZabIYCA5wUikYh8+umnsnXrViktLZXy8nLJzs6WTp06yfDhwyUnJ+ccg6KiInnzzTelsLDwvD4tW7aUqVOnmntd6Dh8+LB88skncuzYMYnFYuL3+0W/Fjh48GDp1q3bOZeeOnVKPvzwQzl06JAZa5s2bWTUqFHSokUL1/aKAMu1rWPgCCCAgN0CJ0vK5cVPIvLKyqjoEkMOBBBAAIHzCzTN9cmsESETXgWYdMWrggACCNRJQAOohQsXmvDI5/NJKBQyAVJZWZkJhxo3biyTJk06JxzSEOmNN96QkpKSBgVYn3/+uQmvNLgKBALm+frfGqrpeC6//HIZNmxY5TN0XO+8846cOHFCevToYc7fvHmzZGVlyZQpU6RZs2Z1qt8pJxNgOaUTjAMBBBBAoF4COgvr5ZVReXXVuV/vqtcNuQgBBBDwmMCMQUG5aURIurQiufJYaykHAQTSJKAzmbZs2WKCqgkTJkirVq3MkzUgWrRokRw/flzat29vQiwNmBLHvtL3ZqwAABPDSURBVH375L333pNGjRrJ9OnTJTc3t84j1vDsrbfeEp3N1bNnTzPbSwOpeDwu69evl7Vr10owGDTPbtu2rbn/jh075IMPPjCzswYMGGD+bdu2bWZG1tChQ6Vfv37m3zQEW7p0qRnfkCFDzhp7nQeahgsIsNKAzCMQQAABBFIvoPtjvbIyIgs3RlP/MJ6AAAIIuEBg/OVBuW5oUPp1OvP/TLlg2AwRAQQQcJSAzmbSAKmgoMAswevVq9dZ49u9e7csXrzYzG6aMWOGNG3atPL3id/pjKfaLBOsqXANzpYtW2ZmTU2bNu2spYoaQL377rty8OBB6du3r4wYMcLcYsWKFaKztsaPHy8dO3Y0/6Zhmy5nzM/Przxv+/btJtTq37+/CbucfhBgOb1DjA8BBBBAoE4Cn2yPycsrI6I/ORBAAAEbBb7SMyDXDQ3JsHyCKxv7T80IIJBcAV0GqMFPOBw+KxBKPOXo0aPy9ttvm79WnQWlf9fwSQMiDZEmT55cr4HpDK9du3aZ2Vdjxow55x5r1qwxs7AuueQS8wydAVabAKu4uNiMW2dv6bLCi+3BVa/BJ/kiAqwkg3I7BBBAAAFnCOhMLJ2RpTOzOBBAAAEbBAZ11eAqKFeyQbsN7aZGBBBIk4DuM6X7SR05csQsx9MleFWPxNK8xDJBXWaYOBLh0vnCp4uVUHWGle5xlVj6V/U63VReQzLdnD0xyyuxhFCXBersKj0S49QadLbVxx9/bDakv/rqq81G9G44CLDc0CXGiAACCCBQbwHdG0v3yOKLhfUm5EIEEHC4gH5ZUGdcTe7PlwUd3iqGhwACLhXQpYBLliwxox80aJBZrqebp+/cudNsrq6zs3Rvqj59+pxV4fLly2XTpk3mC4AahJ08edLsXaV7WHXp0uW8Xy9M3ESXL+osKd08fvTo0ecsX9TzEvts6T0TSxj1K4m6tDCxibvOrtJN3BOzrXT2lW5Kr18vrGlWl1PbRIDl1M4wLgQQQACBpAnoVwr1a4UaZh0t5IuFSYPlRgggkFGBrq01uNJ9rkIZHQcPRwABBGwQ0GV8Gkhp+FP10OBIZzppqFX90BBJA6bzHU2aNJGJEyee8/XChgZYer0ufdSZWYcOHTJfSmzevLkJq3QvLR2X1qF7aukY3HIQYLmlU4wTAQQQQKDBAhpevb4mIm+siRJkNViTGyCAQKYE2ub5TGil4VVuli9Tw+C5CCCAgDUCupRPZ1rpLCY9EvtF6QwpPbp27WpmSOlG7lUPDbx0mV6HDh1k5MiR5mt/OgNLN0/X3+msrJq+XpiMAOt8zdEvF+rSRh1P9Q3pnd5QAiynd4jxIYAAAggkXYAgK+mk3BABBNIg0K6ZT6YNDMmMwUFp2ZjgKg3kPAIBBBAwAhpe6VJAncWke0bpLCY9dBbT+++/b2Y56ZLAq666ymyiXptDvxKoIZYu66u++XuqAqzjx4+b2VetW7eWsWPHyrp160wop0Gahms6k0z363LqQYDl1M4wLgQQQACBlAsQZKWcmAcggEASBDq39Mu0QUGZNjAoebkEV0kg5RYIIIBArQU09NF9qHQWlgZN7dq1O+vagoICs8m7zsbScKtz5861undJSYn5uqEu9dPZWzUFR/XdA6umAej433vvPbOfltahm7prKKdfL9QZYvp3HYsuM+zRo0etakj3SQRY6RbneQgggAACjhMgyHJcSxgQAgiISH5bv0w3wVVIctjmincCAQQQyIhA4it/OvtK94xKLB+sOhgNsPbv32++EqhfC6zNUZtwqupXCHXzeP16YPWjpq8Q1vT8LVu2mC8P6j1083YNz/Ly8mTy5Mlm1piGV2+99ZY0bdq08t9qU0c6zyHASqc2z0IAAQQQcLQAQZaj28PgELBGQL8qOH1gyMy68jPhypq+UygCCDhTQIMf3Qy9ZcuWMnXq1BoDrMRm7bqR+4gRI0whO3bsMEsE27ZtW+PSwtrMwNL7LFq0SHQDeZ2hVdMXA3U/q7Vr15qZVIkwqrpkYWGhCad0maCec/jwYTMbS/fASow3EajpteerM9MdIsDKdAd4PgIIIICA4wQIshzXEgaEgBUCA7oEzDLByf2DVtRLkQgggIAbBPQrghr2+P1+E+y0atXqrGEnZi7pflijRo2q3BhdQ6L58+dXXteiRYuzrtuzZ48Jp3T20/n2wNILNEBbtmyZmS2lz9cQKnHoDC2d/aV7cA0YMECGDh1aI+nSpUtNCDZhwgSzaXyiJgIsN7yBjBEBBBBAAIFaCBwvKpcFG6Lmz7ZD8VpcwSkIIIBA3QWuyK8Irq7qQ3BVdz2uQAABBFIroBuc6wwrDaR0FpaGTYkQqbS0VBYvXmyWDzZp0sQsMdSfelRd/qf7ZukG74nrTpw4YcIr3V9L98zSvbM0yNK/68bq+t9XXHGF5ObmSmL2VFFRkXTv3t2EZKFQyHzNUL8oqLOv9OuHOrOqerim49i7d695ls7g0i8P6qGhG0sIU/vecHcEEEAAAQQyJrBwY0WQ9cn2WMbGwIMRQMBbAmN6B2XKgKCM6lm7L1Z5q3qqQQABBNwjoMGSzqbSEMnn81UuIwyHwyZI0gBJA6qOHTueVZRet2DBAhNC6QwuPU8PXa5XXl5uwq6JEydKYnZWYmaUBlQzZsww+1HpsXv3blmyZIlEo1ETbunvNSDTcE3vq18P7N+/f42gupRRvzQ4bty4s2ZvJb6smNjEfefOnaIb0rOJu3veS0aKAAIIIIDABQXW7o5VzsqKkGXxtiCAQB0FGmX5ZGK/oEzqH5S+Hf11vJrTEUAAAQQyJaCzrT799FOzt5X+twZQuqG7hlYaICXCpurjS1y3fft2c50GYDk5OZKfn2+W/el/J45EgKUztaZPn25mYCUOnQGmoZN+RVDDKw2udFlhYlP2urroPVavXm3CLQ3C9JlaR01fQ6zrvVN1PntgpUqW+yKAAAIIeFpgz9G4zD+9vPDQiXJP10pxCCDQcIFOLf0muNI/7ZuzM3vDRbkDAggg4D2BDRs2yIoVK6RTp05mqSLH2QIEWLwRCCCAAAIINECgqOzMPlmb9rFPVgMouRQBTwr07xyQSRpc9Q9KNltcebLHFIUAAggkQ0BnZ7399tty8uRJs9yva9euybitp+5BgOWpdlIMAggggEAmBZZujsrCjTFZ8nk0k8Pg2Qgg4ACBcX2CJrj6CvtbOaAbDAEBBBBwvoBu7K5fG2zTpo3ZwJ3jXAECLN4KBBBAAAEEkiyw/XBc3t8UlUWbonKggOWFSebldgg4VqBpzpn9rXq3Z38rxzaKgSGAAAIIuFKAAMuVbWPQCCCAAAJuECiLSmWQtWIHO767oWeMEYH6CPTrHJAxvQKis67a5rG/VX0MuQYBBBBAAIGLCRBgXUyI3yOAAAIIIJAEgQ17Y/L+ppiZlVVQzKysJJByCwQyKtCumU/G9A6a4GpAl0BGx8LDEUAAAQQQsEGAAMuGLlMjAggggIBjBDS80hBLwywNtTgQQMA9An6fVIRWvQPmJ5uyu6d3jBQBBBBAwP0CBFju7yEVIIAAAgi4VECXFWqY9eGWmBSWMivLpW1k2BYI9OnolzG9KoKrTi3Z28qCllMiAggggIADBQiwHNgUhoQAAgggYJfAieJy+Xhb7PSfqIT5iKFdLwDVOlKgddPTSwR7B2RwV5YIOrJJDAoBBBBAwCoBAiyr2k2xCCCAAAJOFzh8slyWb4tWBlpOHy/jQ8BLAnm5PhnWIyDD8wMyqldAGmWxIbuX+kstCCCAAALuFiDAcnf/GD0CCCCAgIcF9h6LmyBr+baYrN7FflkebjWlZVCgamg1vEdA9O8cCCCAAAIIIOA8AQIs5/WEESGAAAIIIHCOwI7DFWGW/tnI5u+8IQg0SIDQqkF8XIwAAggggEBGBAiwMsLOQxFAAAEEEKi/wOf747JqZ0xW7YrJut3MzKq/JFfaJEBoZVO3qRUBBBBAwIsCBFhe7Co1IYAAAghYI6DLDDXM0iWGq3bGpSTM1wytaT6FXlSgRWOfDOlesacVywMvysUJCCCAAAIIOFqAAMvR7WFwCCCAAAII1F6goLhcVp+emaU/dUN4DgRsE+jRzm++Gji4W0AGdQ1ITsg2AepFAAEEEEDAmwIEWN7sK1UhgAACCFguEItL5cwsDbO2H45bLkL5XhUIBcQEVRpYaXDVq73fq6VSFwIIIIAAAlYLEGBZ3X6KRwABBBCwReCz/XFZ/0VM1u/RP3E5VcrsLFt678U62zXzmbBq0OnQqnVTvhzoxT5TEwIIIIAAAlUFCLB4HxBAAAEEELBMIBITWbPrTJiloRYHAk4W8PlE+nTwV8600hlXfjIrJ7eMsSGAAAIIIJB0AQKspJNyQwQQQAABBNwlUFhabgKtNbvjsu6LmOw6wnJDd3XQe6MNBkQGdgnIZR38clmHip8tG5NYea/TVIQAAggggEDtBQiwam/FmQgggAACCFghcLTwdKC1KyYb9sZFv3TIgUAqBXSj9QFdAmeFVmy+nkpx7o0AAggggID7BAiw3NczRowAAggggEBaBYrKymXLgbhsPhg3P7cciMmBAvbQSmsTPPawJtk+GdDFb0Ir/dObjdc91mHKQQABBBBAIPkCBFjJN+WOCCCAAAIIeF7gZMnpUOt0oKXh1pGThFqeb3w9CszN8pkvA/a65PSf9n7p1JIvBdaDkksQQAABBBCwWoAAy+r2UzwCCCCAAALJEzhWlAi1YrLjUFy2H44zUyt5vK64E2GVK9rEIBFAAAEEEHClAAGWK9vGoBFAAAEEEHCHgC4/1CBr+6G4CbW2Ha74GWVbLXc08AKjbN7YJ11b+c/MrmJmlet7SgEIIIAAAgg4WYAAy8ndYWwIIIAAAgh4VGDXlxVBlgZbiYBLZ3BxOE+gdVOfdG3tr/zTpXXF35vl8lVA53WLESGAAAIIIOBdAQIs7/aWyhBAAAEEEHCVQGFpuVlyeLAgLgdO6E/9e7zyZyTmqnJcN9h2zc4OqipCK580ziaocl0zGTACCCCAAAIeFCDA8mBTKQkBBBBAAAEvChwtrBponQ66CsrleFG56OwtDcA4ahZo1cQnbfJ80rqpX9o01Z8Vfz/z334JBdBDAAEEEEAAAQScK0CA5dzeMDIEEEAAAQQQqIOAztA6Vngm0DpeWBFsJQKuqn8vCbs77NKwKS/XZ/40Pf0zL7fi31o0Ph1QmZDKb8IqP5Oo6vAmcSoCCCCAAAIIOFGAAMuJXWFMCCCAAAIIIJBSAQ27isvKRTeZLw4n/lukOFwuxWVy+t+r/nfFOXpdNF4uMfNTJBZP/Kzh32LlledkB0WyQz7Rn1mnf2aHRLKDFf+W+J3+W5b+W0gkN5QIqM6EVSawyhHRr/1xIIAAAggggAACNgkQYNnUbWpFAAEEEEAAAQQQQAABBBBAAAEEXChAgOXCpjFkBBBAAAEEEEAAAQQQQAABBBBAwCYBAiybuk2tCCCAAAIIIIAAAggggAACCCCAgAsFCLBc2DSGjAACCCCAAAIIIIAAAggggAACCNgkQIBlU7epFQEEEEAAAQQQQAABBBBAAAEEEHChAAGWC5vGkBFAAAEEEEAAAQQQQAABBBBAAAGbBAiwbOo2tSKAAAIIIIAAAggggAACCCCAAAIuFCDAcmHTGDICCCCAAAIIIIAAAggggAACCCBgkwABlk3dplYEEEAAAQQQQAABBBBAAAEEEEDAhQIEWC5sGkNGAAEEEEAAAQQQQAABBBBAAAEEbBIgwLKp29SKAAIIIIAAAggggAACCCCAAAIIuFCAAMuFTWPICCCAAAIIIIAAAggggAACCCCAgE0CBFg2dZtaEUAAAQQQQAABBBBAAAEEEEAAARcKEGC5sGkMGQEEEEAAAQQQQAABBBBAAAEEELBJgADLpm5TKwIIIIAAAggggAACCCCAAAIIIOBCAQIsFzaNISOAAAIIIIAAAggggAACCCCAAAI2CRBg2dRtakUAAQQQQAABBBBAAAEEEEAAAQRcKECA5cKmMWQEEEAAAQQQQAABBBBAAAEEEEDAJgECLJu6Ta0IIIAAAggggAACCCCAAAIIIICACwUIsFzYNIaMAAIIIIAAAggggAACCCCAAAII2CRAgGVTt6kVAQQQQAABBBBAAAEEEEAAAQQQcKEAAZYLm8aQEUAAAQQQQAABBBBAAAEEEEAAAZsECLBs6ja1IoAAAggggAACCCCAAAIIIIAAAi4UIMByYdMYMgIIIIAAAggggAACCCCAAAIIIGCTAAGWTd2mVgQQQAABBBBAAAEEEEAAAQQQQMCFAgRYLmwaQ0YAAQQQQAABBBBAAAEEEEAAAQRsEiDAsqnb1IoAAggggAACCCCAAAIIIIAAAgi4UIAAy4VNY8gIIIAAAggggAACCCCAAAIIIICATQIEWDZ1m1oRQAABBBBAAAEEEEAAAQQQQAABFwoQYLmwaQwZAQQQQAABBBBAAAEEEEAAAQQQsEmAAMumblMrAggggAACCCCAAAIIIIAAAggg4EIBAiwXNo0hI4AAAggggAACCCCAAAIIIIAAAjYJEGDZ1G1qRQABBBBAAAEEEEAAAQQQQAABBFwoQIDlwqYxZAQQQAABBBBAAAEEEEAAAQQQQMAmAQIsm7pNrQgggAACCCCAAAIIIIAAAggggIALBQiwXNg0howAAggggAACCCCAAAIIIIAAAgjYJECAZVO3qRUBBBBAAAEEEEAAAQQQQAABBBBwocD/B8nhkIaOC+yA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8" descr="data:image/png;base64,iVBORw0KGgoAAAANSUhEUgAABLAAAALmCAYAAABSJm0fAAAgAElEQVR4XuzdB3hU150+/nfUhYREFUX03qsBU0zvYMexMXZwwXbs2HF+2SSb/WXXW35P1snu/jd1s0kcV2Ib44JrbHrHdDAY0TuIXoWQQL38n/fgK49GbUYzI92Z+97n0SMs3XvuOZ9zRaKXc77XVVpaWgodEpCABCQgAQlIQAISkIAEJCABCUhAAhKwqYBLAZZNZ0bdkoAEJCABCUhAAhKQgAQkIAEJSEACEjACCrD0IEhAAhKQgAQkIAEJSEACEpCABCQgAQnYWkABlq2nR52TgAQkIAEJSEACEpCABCQgAQlIQAISUIClZ0ACEpCABCQgAQlIQAISkIAEJCABCUjA1gIKsGw9PeqcBCQgAQlIQAISkIAEJCABCUhAAhKQgAIsPQMSkIAEJCABCUhAAhKQgAQkIAEJSEACthZQgGXr6VHnJCABCUhAAhKQgAQkIAEJSEACEpCABBRg6RmQgAQkIAEJSEACEpCABCQgAQlIQAISsLWAAixbT486JwEJSEACEpCABCQgAQlIQAISkIAEJKAAS8+ABCQgAQlIQAISkIAEJCABCUhAAhKQgK0FFGDZenrUOQlIQAISkIAEJCABCUhAAhKQgAQkIAEFWHoGJCABCUhAAhKQgAQkIAEJSEACEpCABGwtoADL1tOjzklAAhKQgAQkIAEJSEACEpCABCQgAQkowNIzIAEJSEACEpCABCQgAQlIQAISkIAEJGBrAQVYtp4edU4CEpCABCQgAQlIQAISkIAEJCABCUhAAZaeAQlIQAISkIAEJCABCUhAAhKQgAQkIAFbCyjAsvX0qHMSkIAEJCABCUhAAhKQgAQkIAEJSEACCrD0DEhAAhKQgAQkIAEJSEACEpCABCQgAQnYWkABlq2nR52TgAQkIAEJSEACEpCABCQgAQlIQAISUIClZ0ACEpCABCQgAQlIQAISkIAEJCABCUjA1gIKsGw9PeqcBCQgAQlIQAISkIAEJCABCUhAAhKQgAIsPQMSkIAEJCABCUhAAhKQgAQkIAEJSEACthZQgGXr6VHnJCABCUhAAhKQgAQkIAEJSEACEpCABBRg6RmQgAQkIAEJSEACEpCABCQgAQlIQAISsLWAAixbT486JwEJSEACEpCABCQgAQlIQAISkIAEJKAAS8+ABCQgAQlIQAISkIAEJCABCUhAAhKQgK0FFGDZenrUOQlIQAISkIAEJCABCUhAAhKQgAQkIAEFWHoGJCABCUhAAhKQgAQkIAEJSEACEpCABGwtoADL1tOjzklAAhKQgAQkIAEJSEACEpCABCQgAQkowNIzIAEJSEACEpCABCQgAQlIQAISkIAEJGBrAQVYtp4edU4CEpCABCQgAQlIQAISkIAEJCABCUhAAZaeAQlIQAISkIAEJCABCUhAAhKQgAQkIAFbCyjAsvX0qHMSkIAEJCABCUhAAhKQgAQkIAEJSEACCrD0DEhAAhKQgAQkIAEJSEACEpCABCQgAQnYWkABlq2nR52TgAQkIAEJSEACEpCABCQgAQlIQAISUIClZ0ACEpCABCQgAQlIQAISkIAEJCABCUjA1gIKsGw9PeqcBCQgAQlIQAKBFigtLcX1/Ju4XnALmfm3cKPgFrIKcpBVmIubhbnILszDLX4U5SGnMB+5xQXIKypAXnEB8osLkV9chIKSIhSWFKGopBjFpSXIKy4s183UE79GbDQQG+Xy+AzERrsQG3X7cww/RwExUbf/zI8GMS40iHWhQQw8Pn/ztejIQKuoPQlIQAISkIAEJGBvAQVY9p4f9U4CEpCABCQgAS8EGCRdyLmOi/zIvY5LOZm4nHvDfFzJu4GreVm4lpdtPhheBfsYfPG1oN6CAVZZyPV14NU4wYXmDV1oxo+k25+bN4wwnxV4BXU61LgEJCABCUhAAnUgoACrDpB1CwlIQAISkIAE/BPgKqn07Cs4ffP2x5mbV3H21jWcu3kN53KumcDKTkewAyxfx5rcwAq0vg64vg62GHi1aRKBlo1cvjap8yUgAQlIQAISkECdCijAqlNu3UwCEpCABCQggaoEruffwvGs8zh24yJOZN3+OJl9CSezLyMjLzuk4OwWYNWEx62L7ZpGoH2zCLTjR1PX7T83jYBL2VZNfPq+BCQgAQlIQAJ1IKAAqw6QdQsJSEACEpCABL4RuJSbiUPXz+JQ5jkcyTyHwzfO4WjmefDr4XKEWoBVnTtDrHbNXN8EXOa/IxAXHS6zpXFIQAISkIAEJBAKAgqwQmGW1EcJSEACEpBACAqUlJZgb0Y69mWcxv6M0zhwnR9nTF2qcD/CKcCqaq5aN3ahU0okOqW40DklAp1SItC6cUS4T63GJwEJSEACEpBAPQkowKoneN1WAhKQgAQkEE4CLKK++9pJ7L56EmnXTmLPtVPYm3EKJaWl4TRMr8fihACrMoz4GIZat8Os26HW7f/m13VIQAISkIAEJCABfwQUYPmjp2slIAEJSEACDhU4nHkOO68cw86rx/Hl5WMmtNLxjYBTA6yqngH31Vr92kaid5tIsO6WDglIQAISkIAEJOCtgAIsb6V0ngQkIAEJSMChAvnFhdh2+Qi2Xz6CHZePmo+M/JsO1fBu2AqwanbqlRoBhll92kaie6sINEnUKq2a1XSGBCQgAQlIwLkCCrCcO/cauQQkIAEJSKBSgRsFOdhy8RC2XDqErZcOm/BKh28CCrB88+LZnVtEoO/XYVaPVrcLxeuQgAQkIAEJSEACloACLD0LEpCABCQgAYcL3CrKx8YLB7DpIj8OYueV4w4X8X/4CrD8N2zTJAI9WkeY1Vk9W0eiZ6oCLf9V1YIEJCABCUggdAUUYIXu3KnnEpCABCQggVoLcHXV+vP78cWF/dh88WCt29GFlQsowAr8k9ExJQKDOkRiYPtI8zk2OvD3UIsSkIAEJCABCdhXQAGWfedGPZOABCQgAQkETOBU9mWsPbcXa8/vxfrze8FtgjqCJ6AAK3i2bLlJggsDO0RiUMdIDGofiZRk1c8Krrhal4AEJCABCdS/gAKs+p8D9UACEpCABCQQFAGurlp9Ng2rz+3Bvoz0oNxDjVYuoACr7p6MCBdMkGUCrfaR6NZKWw3rTl93koAEJCABCdSdgAKsurPWnSQgAQlIQAJBFeCqqhVnvsKKs19h5dndyMy/FdT7qfGqBRRg1d/T0aXF7a2GDLUGd4wEAy4dEpCABCQgAQmEvoACrNCfQ41AAhKQgAQcLHD25lUsPbMLy07vwupzaQ6WsNfQFWDZYz5aNXLhjk6RuKNjlPkcp7pZ9pgY9UICEpCABCRQCwEFWLVA0yUSkIAEJCCB+hQ4nnURi9O/xJLTX2LrpcP12RXduwoBBVj2ezSaJLowxIRZkSbMSorX0iz7zZJ6JAEJSEACEqhaQAGWng4JSEACEpBACAicyLqIz9N3YNGpHdhx5WgI9NjZXVSAZe/5T4wrH2Y1a6gwy94zpt5JQAISkIAEAAVYegokIAEJSEACNhU4dysDfzu1DZ+d2qaVVjado6q6pQArdCYsJgpmRdaQr1dmtW6sIvChM3vqqQQkIAEJOElAAZaTZltjlYAEJCAB2wvcLMzDJye34tOTW1XTyvazVXUHFWCF7uSN6BaJkV2jwM/aZhi686ieS0ACEpBA+AkowPJyTs+dO4fr16+ja9euiI2N9fKqqk+7cOECFi1ahJMnT6KoqAjdu3fHo48+ipiYGJ/bzs/Px9GjR9G4cWOkpqb6fL0ukIAEJCCB+hdYenoXPj65GR+f2ILi0pL675B64JeAAiy/+GxxcXIDF0Z2i8SIrlEY3jXSFn1SJyQgAQlIQAJOFrB9gJWXl4eNGzdix44dyMzMRGlpKeLj49G2bVtMnDgR7du3h8sV3LoFWVlZePHFF5GRkYFp06Zh3Lhxfj0zZ86cweuvv46cnBxEREQgMTHRBE8PP/xwrQKstWvXYunSpWjSpAmee+45JCUl+dU/XSwBCUhAAnUjsDfjFD44vgkfntiM87cy6uamukudCCjAqhPmOrtJ+2YRZkUWV2b1TNUWwzqD140kIAEJSEACbgK2DrBOnz6NN954Azdv3jRdTkhIQFRUFG7dumVWLTG4Gj58OO6++25ERvr3L2M3btzAn//8ZzAwe+qpp9CuXbsypsLCQrz99ts4duwYHnroIfTt29evh+ijjz7Ctm3b0LFjR8ydOxcNGjTwq71Dhw5h/vz56NChg1nFFRcXV9beggULkJaWhsmTJ5vAT4cEJCABCdSvwK2iPLx/bCMWHt+oulb1OxVBvbsCrKDy1mvj/dpxVVakWZ2leln1OhW6uQQkIAEJOEzAtgEWV1u9+uqruHLligmM7rvvPhNg8SgpKcHBgwfxwQcfIDc3F1OmTMH48eP9mrrqAiy/Gva4mAHZvHnzcOrUKcyZMwcDBgwIZPMV2lKAFVReNS4BCUjAa4HNFw/h3WNf4P1jG1BQUuT1dToxNAUUYIXmvPnS68gIYES3KIzsGomxvaIQ7d+/pfpya50rAQlIQAIScKSAbQMsbhlkQNW8eXM888wzlW6L27VrlzmHW+a+//3vo1GjRrWexPoIsLhayt/VXDUNWAFWTUL6vgQkIIHgCdwqzMOCo+vxzrEvsPvqieDdSC3bTkABlu2mJKgdatMkAhN6R2FCn0ik6i2GQbVW4xKQgAQk4FwB2wZYq1atwooVK8y2uCeffLLctjhrurhKi9v+uMWQW/F69OhRNpNc6cTruX0uOzvbbDdkwDVixAjzER0dbc7du3ev2X5X2WFtu3NfNeUZOrEmF1eDrV69Giz0ztVhrNHVs2dPszKMhdV5uLfheS/26wc/+AGSk5PNt9jm8ePHsWzZMpw/f95sl2R/ueVwxowZaNWqVbkmrDFYVizqThf6eB7VeTr3x0Ajl4AEJBBYgV1Xj+PtI+vw9tF1KCjWaqvA6oZGawqwQmOeAt3L2ChgQp8oE2YNaK8lWYH2VXsSkIAEJOBsAdsGWNYKLK6u4gosrsTyPBgWsR4WP7OOlBVKudfO4te49ZAhEM9lODR48GDMmjXL1M06e/YsNm3ahIKCAhw+fBjFxcXmTYO8pk+fPujdu3e58Mk9wOK5ixcvNtfz4DVs06rRxeLsjz/+uKmnxTpaX3zxBS5dumRqaTF069y5swnV2HfWp2LwxTZZI2vnzp1lbVp1v9gGz33iiSdM8Xrr8AywOEYGgCwSf+LECfP2xNatW5vgq1mzZhg9enSZlbMff41eAhKQQGAFWJD9rSNrseHC/sA2rNZCTkABVshNWcA7PKRT5NersqIQEdz3DQW872pQAhKQgAQkYEcB2wZY7jWw+Ha9e++9F926dTNv7avuYE0s1s7iaqgxY8Zg0qRJZWENw5y33noLXKHEIKpXr15lTVW3hbCqFVgnT540bxNkwPTYY4+hU6dOpj0GR++88w6OHDmCLl26mMDJCteqW83FaxlcLVy40KzcYh/5dkIeDK8YbHHbpGebngGWirjb8UdNfZKABMJV4EruDbxxeA3ePLIGZ29eDddhalw+CijA8hEsjE/nGwxvby+MQstkJVlhPNUamgQkIAEJBFnAtgEWx83VUXz7X0bG7VeLM5jhNsGBAweaMKuyNw9eu3YN69evN6HShAkTygq/W47WGwC5CmnmzJl+BVhr167F0qVLTR2rRx55xGxTtI709HQTbrHP7tsDawqwtmzZAq4gY7jmWR/r4sWLePnll824n332WbOaiocCrCD/lKh5CUhAApUI7L56En89vApvHl4jHwlUEFCApYfCU6BBjMvUyGKY1betthfqCZGABCQgAQn4KmDrAIuD4Wophjrcfsdtd9bBFU1Dhw41dabcVxzVBGDV1urfvz8efvhhvwIsBkcM2LhainW6UlJSarp9ldsRa7wQQFWrxBRgeaOncyQgAQkERmD5ma8w79BK8LMOCVQloABLz0Z1And2icTU/lG4q3uUoCQgAQlIQAIS8FLA9gGWNQ7Wubp8+TK2b9+O3bt3l4VZ3F7IOlMtW7YsN2TWfWJhdda1ysrKMrWv3I9ABFjcrsgC8Kxpxa2NrDHFmlmsncUwq7LtjjWtwGIfOdY9e/aU1czi9kH3g4HdU089ZWpr8VCA5eXTrtMkIAEJ+CHwztH1eO3gSrBAuw4J1CSgAKsmIX2fAv3b3Q6yJvdVkKUnQgISkIAEJFCTQMgEWO4DYcDD+lKffvqp2V7o+WY9BlwffPCBKdzetGlTtG3btixMunDhgnmzXyACLPaJ4dLmzZuxceNGs0LKOljAfezYsRg5cmS5rY41BVjuoRhXmbHQO4vD87AKzTMYU4BV06Ot70tAAhLwX6CopBivHFyOlw8sQ3r2Ff8bVAuOEVCA5ZipDshAu7aMMEHW1H7RiLv9omwdEpCABCQgAQl4CNgywLLeLshVU9ab/SqbOQZRr7zyigmRuIWPYQ9rYL300kvmTYB80yDrZbnXpgrkFkLPPvGeLBTPQuyHDh0yK6nuuOMO3H///WUhVk0B1pIlS7Bu3Tp07NgRc+fONW8dtA5tIdTPrwQkIIG6EbhRcAsvH7gdXF3Ly66bm+ouYSWgACusprPOBtOmiRVkRaFxggq+1xm8biQBCUhAAiEhYMsAywpqsrOzTYjDwu2VHdZ5fGMh39jHouf79+83bxrkqiuuUvKsjxWoAIvhGt82yFVeDJmstwxa/eQKMfaDX3/mmWfKtjhWF2BxhdW8efNMCDZnzhwMGDCg3LAVYIXEz5Q6KQEJhLDA5dxM/GX/Mrx0YClyiwpCeCTqen0LKMCq7xkI7fs3TXRhar8oTOkfhdTG1b+BO7RHqt5LQAISkIAEvBewZYDFFVWsLcVVTAxxHnzwwUrfOFjZCiyrHhTrQ3kGWMXFxaboOkMuf7cQuodNDzzwAIYMGeJV2FRdgOX+vcoCLNbaeuONN8x2SG0h9P4h15kSkIAEahI4fysDL+5fYj5KPGom1nStvi+BygQUYOm5CIRAfMztIIvbC7u0UJAVCFO1IQEJSEACoStgywCLnOnp6fjrX/8K1oTiNrzp06eX1YLi6ieGV++//z4uXrxYrgbW6dOn8dprr5lthZMnT8aYMWNM4MPVS5999hn27dtnCrpXFWBx1RdXc/Xq1atsVqsKnazVXCwkz2tSU1PNNdw6yDcnLlq0CPweV2AlJSWZ71UXYLFf7777rilSz6L0XH3GGl5WUXf2n29irE0Rd76xkVsZ3bdThu5jq55LQAISCIwAg6s/7VtsgisdEgikgAKsQGqqLQp8a3A07h0chXbNFGTpiZCABCQgAWcK2DbA4nRwpRSLsXOrHo/4+HjExsaa+lbWm/maN29uwiPrLYRcZfXJJ59gx44dJqhieBUVFWUKoPMzi6tzyyEDKl4XGRlp2uZ1CxYsMAEXr+G2wFGjRmH8+PFVhk4M1xiiHThwwARDrNfFe+Tn55vgjX+ePXt2ua2ANdXAOnv2rNlGyKCKR0xMjNmmyBCLIRiv57isml88p7q3ELIe18KFC8017F/r1q3NuD23Vjrz8deoJSABpwpwq+D/7l1kwisdEgiGgAKsYKiqTa7I+tbgKNw7OBrNk1QjS0+EBCQgAQk4S8DWARangoEN3/K3a9cuXL161QQ5DIa4Monb9oYNG2ZCLfeD53AVE1dIsag7wyWujpo2bZppj9sTmzVrVm5lFK9nsPXOO++Aq7h4cNXX6NGjq101Zd1rzZo1Zf1j3SsWYZ8xYwZatWpVrm81BVg8+fr161i+fLkJphjUMUwbNGiQWU3GFVqskTVz5kzTt5oCLAZzS5cuNSvC2Fb37t1NgMVgTIcEJCABpwmwOPsf9n5uwiu+YVCHBIIloAArWLJqlwJNEl0mxGKYlRinIEtPhQQkIAEJOEPA9gGWM6ZBo5SABCQggWAKMKz6/Z7P8Ie9n+FmYV4wb6W2JWAEFGDpQagLgdQmEWZbIbcXRmpnYV2Q6x4SkIAEJFCPAgqw6hFft5aABCQggeALvHRgGf5nz99wMScz+DfTHSTwtYACLD0KdSnQtWWECbGm9Y+qy9vqXhKQgAQkIIE6FVCAVafcupkEJCABCdSVwPvHNuB3e/6Gw5nn6uqWuo8EygQUYOlhqA+Bfu0izbbCsT0VZNWHv+4pAQlIQALBFVCAFVxftS4BCUhAAnUssPpcGn6z+1NsuXSoTu6cggQMQAukuBJwofQmduEiriO3Tu6tm9hXQAGWfefGCT0b1jkS9w2Jxh2dbr+sSIcEJCABCUggHAQUYIXDLGoMEpCABCSA/Rmn8eu0j/HpyW11pjEMqXjI1bvc/UpRirdK92A3LtVZP3Qj+wkowLLfnDixR9MHROGBodFo10wFspw4/xqzBCQggXATUIAVbjOq8UhAAhJwmEBmwS386quP8OL+pXU68iTE4ueu0XCh4hvAclCIn5euRyFK6rRPupl9BBRg2WcunN4TvqVw1tBozBoahfgYvbHQ6c+Dxi8BCUgglAVsGWD98pe/RFZWVr25Dhw4sN7urRtLQAISkID3Akczz+PA9TMoKClCl6wG3l8YgDMbN26Mli1bVtnSm6VpWoUVAOdQbUIBVqjOXPj2u1NKhAmypvRTfazwnWWNTAISkEB4CyjACu/51egkIAEJSCBIAs2bN0ezZs2qbP1vpYexDulBuruatbuAAiy7z5Bz+zesS6TZVjiwg+pjOfcp0MglIAEJhKaALQOsr776KjQ11WsJSEACEgiqwOXcG/jbqa3YfvloUO/jTeOdo5thaoMeVZ76l9IvcQQZ3jSlc8JQQAFWGE5qmA3p7kHReGBoFFKbqD5WmE2thiMBCUggbAVsGWCFrbYGJgEJSEACtRb41e6P8Z+7Pqj19cG48B9dI9ASiRWaPoVM/KF0ezBuqTZDREABVohMlMO7mdzgdn0srsiK1s5Chz8NGr4EJCAB+wsowLL/HKmHEpCABBwtsCh9B365cyEOZZ61nUMrJGK2qxc6oFFZ344iA++V7kcGcm3XX3Wo7gQUYNWdte7kv0DXlhGYMyIao3soxfJfUy1IQAISkECwBBRgBUtW7UpAAhKQgF8Cp29ewQtfvo8PT2zyq526uLgtktAcCbiImziP7Lq4pe5hcwEFWDafIHWvUoEZA6PwyMgYpCTpbYV6RCQgAQlIwH4CCrDsNyfqkQQkIAHHC/xp32K88OV75u2COiQQigIKsEJx1tRnCrRMduHhkTGYPkCrsfRESEACEpCAvQRCJsDKzs7GiRMncOzYMbRt2xZDhw6tUrKwsBB79uzB0aNHkZeXh9LSUsTGxiI1NRWDBg1Cw4YNfZ6FzMxM7Nu3D+fOnUNubi74+vSpU6eadt0P9nPTpk24dOmSuS/fUjVixAhzvg4JSEACEqheYOulw/j5l++Cn3VIIJQFFGCF8uyp7xQY05OrsaLRKUVF3vVESEACEpCAPQRsHWAxDDp06BBOnjyJnJwcEwjx6NWrF4YNG1ap4I0bN7Bq1SpkZWXB5XKVBUwFBQUoKSlBTEwMxo4da8Isb47i4mJs374dhw8fLrt/dHS0eXX6+PHjTXvWkZ+fj+XLl4N96Ny5M3ger+M5U6ZMQXJysje31DkSkIAEHCnw/3a8g//d+7kjx65Bh5+AAqzwm1Mnjigh1mVCrNl3Rjtx+BqzBCQgAQnYTMC2ARbDq8WLF5vVTgyiuGqqqKjIBFlVBVgMm1auXIkLFy6YFU/jxo0rC424Emv9+vU4f/48UlJSMHnyZBMwVXewvXXr1uHMmTOIiIhAly5dMGDAADRo0KDSy7hCbMOGDRg4cCD69etnzuGKMa7IGjx4MPr06WO+xnY3btxo2uGKsMjISJs9FuqOBCQggboTWHZmF/7f9gU4cuN83d1Ud5JAkAUUYAUZWM3XqcDgjpEmyOrXTv+ftU7hdTMJSEACEignYOsAi+FRmzZt0L17dxP2rFixwmzhqyrAunz5sgmwuFJr0qRJaNGiRbnBclsfv88witv/mjRpUu3jcPz4cRM0MWDiNsBOnTpVe/6OHTvMijGuzLJWeHE11pIlS8y11qoxtstQq2/fvibs0iEBCUjAiQK3CvPwrzsW4K+HVjlx+BpzmAsowArzCXbo8B4eGW3qY8WqPJZDnwANWwISkED9Ctg2wKqMpaYAiyuvGDhxZdXEiRORmJhYrhlrVRdrZLmHTJXdi+csW7YMV69erXbLovu13gRYXEHGdqOiosy2Qs8aWvX7OOjuEpCABOpG4G+ntuFftr+Nszev1s0NdRcJ1LGAAqw6Btft6kyge6sIE2KN7KbVWHWGrhtJQAISkIARCKsAq6Y5ZS0tbvGLj4/H9OnTkZCQUOUl1moua7WWN0XYrS2E3BbI1VU8rC2E3FLI1VZbt241xeW5vZGry3RIQAIScJJAdmEu/mXbfLx1ZK2Thq2xOlBAAZYDJ91hQ549LBpPjIlBjFZjOWzmNVwJSEAC9SfgiACLq6m4be+rr74Ci7nzDYY9e/asVp1bAbds2YKWLVuaulfbtm0zxdlZCD4uLg7dunUzda7c62ixzhZXiVlF3Lm6ikXcrdVWXH21evVqdOjQAaNGjaq/WdedJSABCdSDwOentuP57fO16qoe7HXLuhdQgFX35rpj3Qv0So0wIdagDlqNVff6uqMEJCAB5wmEbYDlXgTemlYGT3feeSc6duxY40wzsDpw4IAJnxhasa4WAyn+mSEYj6ZNm5pi8GzXOnhf1rdivS1e06hRIxNW8Q2EDLcYYk2bNq3C9sYaO6QTJCABCYSoQGFJMZ7f9iZeO7gyREegbkvAdwEFWL6b6YrQFZg7OgaPjdKbCkN3BtVzCUhAAqEhELYB1s2bN7Fq1SrzFkOGTlyFxYOF3ceMGVPlmwStaeO1fPugdc3o0aPLQid+nW80ZJtVFZT3nP69e/eaFWAM0Lh6S2Fs7h8AACAASURBVIcEJCABJwisObcH/7T1Tb1h0AmTrTGWE1CApQfCaQJ3dIzE42Ni0LN1hNOGrvFKQAISkEAdCYRtgOXpx219LPDO2lYpKSlm5ZT79j/P862C8ax9xTcWuq+y4rkMpHbu3ImGDRuaelqsq1XVcf36dbP6qlmzZrjrrruQlpZmthYyAOPbFVkzq2vXrnU05bqNBCQggboR+MXO9/HbtE/r5ma6iwRsJqAAy2YTou7UiUBcNMyWwllDtRqrTsB1EwlIQAIOE3BMgMV5ZZDENwAyOOIqrPbt21c53TW98TAjI8O0xW2CkyZNMqFYZUdxcTHWrFkDns/zWNSdWxNZW6t169bmv7ntkNsMO3fu7LDHT8OVgATCUWBvRjr+75a/Yuulw+E4PI1JAl4JKMDyikknhanAXd2j8MSYaLRvptVYYTrFGpYEJCCBehFwVICVn59vQieGSUOGDEGfPn2qROfbAg8ePIi2bdti4sSJFc6zamwxDBs/fjxSU1MrbevIkSPmzYN8AyGLty9ZsgRJSUlmBVhkZKQJr5YuXWpWcllfq5cnQTeVgAQkEACBVw+uMOGVDgk4XUABltOfAI2/cYLLrMaaMUCvKdTTIAEJSEACgREIqwDrxIkT5m2B3PbHUCkmJqacknuANXz4cPTo0aNKxX379mHHjh1o3rw5pkyZUmG7oTcrsFiHi+EUtwkynOL2Ra7GYg2sYcOGmXtbfeKfuVWRheJ1SEACEgg1gRsFOfjp5nn48MSmUOu6+iuBoAgowAoKqxoNQYHJfaPwvfExYKClQwISkIAEJOCPQFgFWOnp6aa4OmtbMQxikOV++LKFsKZzrRpYfLsg3yroWSOL92XNrVOnTmHChAlo1aoVzp07pwDLn6dV10pAArYUWH02DX+36VWcu3XNlv1TpyRQHwIKsOpDXfe0q0CnlAg8MyEGLPSuQwISkIAEJFBbgbAKsNxXWPFtg2PHji1722BeXp4Jt86fP4+mTZuaVVXWaqejR4/i9OnTpsh6//79yywZQPF7CQkJJoTidTystxAWFRWZ87k90PM4e/Ys1q5da4qz882DPLhdUFsIa/uo6joJSMCOAr/a/TH+c9cHduya+iSBehVQgFWv/Lq5TQUYYs0epgLvNp0edUsCEpCA7QXCKsCi9oULF7Bu3TowsHK5XGUhVUFBAUpKSkwYxWLq7quzuO2QhdVZx4pb/ayDbaxcuRJXr141bVlvLWRbPNq1a2dCMtay8jy4nZFvGmSxeG4htI7t27eXK+J+8uRJZGZmqoi77X9U1EEJSMBd4GLOdfx402tYdmaXYCQggUoEFGDpsZBA5QKT+kSZ1VjaUqgnRAISkIAEfBUIuwCLAAyedu7caVZK8c88uMWPBdkHDx5cYbufFWBxtRTfBuh+sEj7nj17zEosqy2GYL179zY1tCIifHu7Ct9KuGvXLhNusW2GW4MGDTIrtXRIQAISCAUBhlY/2vgqLuVmhkJ31UcJ1IuAAqx6YddNQ0RAWwpDZKLUTQlIQAI2EwipACsYdgyUVqxYgUuXLmHEiBGmwLoOCUhAAhKoXEBbBvVkSMA7AQVY3jnpLGcLaEuhs+dfo5eABCTgq4DjAyyrVhVXVbHwu/t2P18xdb4EJCCBcBXIzL+FH256BZ+f2h6uQ9S4JBBQAQVYAeVUY2EsoC2FYTy5GpoEJCCBAAs4PsBiraq0tDQMHTrU1MDSIQEJSEAC5QU2XTyIH258BSeyLopGAhLwUkABlpdQOk0CALSlUI+BBCQgAQl4I+D4AMsbJJ0jAQlIwKkCrx1ciX/YMs+pw9e4JVBrAQVYtabThQ4W0JZCB0++hi4BCUjACwEFWF4g6RQJSEACThT4v1v+ilcPrnDi0DVmCfgtoADLb0I14FCBewZF40dTYxw6eg1bAhKQgASqE1CApedDAhKQgATKCZy9dQ3PffEXfHFhv2QkIIFaCijAqiWcLpMAgDu7ROJHU2ORkuSShwQkIAEJSKBMQAGWHgYJSEACEigTWHd+H77/xV9wISdDKhKQgB8CCrD8wNOlEgDQMSUCP54Sgz5tI+UhAQlIQAISMAIKsPQgSEACEpCAEZh3aBX+fvPr0pCABAIgoAArAIhqwvECCbEus51wQu8ox1sIQAISkIAEFGDpGZCABCQgAQD/tn0B/rhvkSwkIIEACSjAChCkmpEAgKfGxeA7w6NlIQEJSEACDhfQCiyHPwAavgQk4GyB3KICfG/9n/F5+nZnQ2j0EgiwgAKsAIOqOccLqLi74x8BAUhAAhLQFkI9AxKQgAScKnA485wJr9KunXQqgcYtgaAJKMAKGq0adrCAirs7ePI1dAlIQAKqgaVnQAISkIAzBVaf24On1/0JGfnZzgTQqCUQZAEFWEEGVvOOFVBxd8dOvQYuAQlIQCuw9AxIQAIScJrA/CNr8cONrzht2BqvBOpUQAFWnXLrZg4TYHH3H0+NwXgVd3fYzGu4EpCA0wVUA8vpT4DGLwEJOErgv3d/hP/a9aGjxqzBSqA+BBRg1Ye67uk0gWcmxGD2MBV3d9q8a7wSkIBzBRRgOXfuNXIJSMBhAn+/+XXMO7TKYaPWcCVQPwIKsOrHXXd1nsCsodH4/sQY5w1cI5aABCTgQAEFWA6cdA1ZAhJwlkBBSRGeWPsHLE7/0lkD12glUI8CCrDqEV+3dpzAuF5R+Nd7Yx03bg1YAhKQgNMEFGDV8Yzn5eVh3rx5OHXqFB599FH07du3jnug23krkJ+fj6NHj6Jx48ZITU319rIqzyssLMTmzZuxceNG3LhxA1FRUeYZ6NmzZ63aPnfuHK5fv46uXbsiNlb/p61WiA646PytDDy+9g/YfvmIA0arIUrAPgIKsOwzF+qJMwT6to3E/zwa54zBapQSkIAEHCpg2wCLv+D/+c9/RmZmZqVTEx0djfbt22P8+PHo3LkzXC5XSEyhAqyQmCbTybVr12Lp0qVo0qQJnnvuOSQlJdW688XFxfjoo4/w5Ze3V8DEx8cjJiYG9913X60CrKysLLz44ovIyMjAtGnTMG7cuFr3TReGr8DejHQ8vuZ/cDzrYvgOUiOTgE0FFGDZdGLUrbAWaN04Av/7WBwaJ4TG7wVhPRkanAQkIIEgCNg+wGKQlZCQYFarWEdJSQlu3rwJfmZwNXjwYNx///2IjIwMAlFgm6yrAOv06dN47bXXEBcXhx/84AdITk4O7EB8aG3BggVIS0vD5MmTMXHiRB+uDP6pq1atwooVK9C/f388/PDD5W546NAhzJ8/Hx06dDArpWhZ2+PixYt4+eWXwVVds2bNwsCBA/0KXbma6+2338axY8fw0EMPlVvJZ6e5r62XrvNf4IsL+zF3zf/gev5N/xtTCxKQgM8CCrB8JtMFEgiIQEwU8Me58ejSIiIg7akRCUhAAhKwj4DtAywGPk899RTatWtXTo0rWrZt24ZFixaBf54yZYpZjWX3QwFW6ARYgXyW9u7da8IwPsd8nv0Jw2rqlwKsmoTC//ufndqOx9b8PvwHqhFKwMYCCrBsPDnqmiME/mN2HO7sYv9/3HbEZGiQEpCABAIkELIBFsdfWloKrqBZuXIlUlJS8OyzzyIxMTFANMFpRgGWswMsruZ68sknFWAF58dLrQJ4+8g6/J+NL8tCAhKoZwEFWPU8Abq9BAD8/fRYzBjwzS4OoUhAAhKQQGgLhHSARXpraxZXYXmu1Lpw4QIWL16MkydPgluuuA2xdevWmDp1apV1s65cuWICsf3793t9TWWPgGfBbtbs6t69u9lG9/HHH1co4m6t0Kkq4PB2G561Ja6yPnkWjWcB8OXLl+PgwYPIzc2t1qem4M1z1Q/vX1UNM29DHG4T5Xh2796NnJwcREREoFmzZmal3YABA8x/ux8MNI8fP45ly5bh/PnzKCoqAt07duyIGTNmoFWrVuZ097F4OjVq1Khsy2V1c+Jt36w2KpsPzy2V7Be3M3K7ZXZ2ttliyP6MGDHCfHAs1lHZfPgy96H915Z6X5XAX/YvxfPb3hKQBCRgAwEFWDaYBHVBAgAeuysac++KkYUEJCABCYSBQMgHWFaxd/ethgwyWICbYQDrZLGGFn/5Z/0hK6iZPXu2CUHcDwY57777rgk4WGSbb3azrmFYwsCBxbJrKhjPe3C7GOsT8WBbrM9169YtExKxLbbrHigFKsBi8LZv3z5zL75Bj/dlcMaC4SNHjkSbNm1Mn1jf6b333jPBEG1oxNCN13F8Y8aMMdsyrbpivgZYvB8DFbZ/4sQJ87Y8hocMkRhCjR49ulwg4/mzxDfsvfnmm6aIf2X986x7ZhVJ37lzp2nKqpvG8XBcDRo0wBNPPGEK//O/v/jiC1y9ehUMORl28U2DnTp1MuexThfnrKo58aVvZ8+exaZNm8w4GK5xhWCXLl2Ma58+fdC7d2/TXwaAb7zxhqntZo2XARz7z+eZ42XtrOrmw9u5D4O/tzSESgR+s/sT/HLXQtlIQAI2EVCAZZOJUDckAGDOiGh8d6xCLD0MEpCABEJdIOQDrMpWYHHF1euvv27CogcffBA9evQwoQzDrNWrV5tghSHKM888U/ZmOYZOr776KhhOMMCYMGGCCZp4zfr1600YxkDre9/7ngliqjvWrFljVjYxBHG/P1fVfPjhh2bFE49gBFhWv6qrg8RVZiwozv7ceeedmDlzpglNGJQw2Hr//fdN0MfC+EOHDjVN+hpguReN93b1mNV3hlG8hkHcoEGDTD+s/jFUWrhwoal7Rr9evXqZyxhc8esMovj11NRU83WGVXz7365du0xwxBDLfSVTdUXcKwuwatM39qO6gNL92WNwOGnSpLI+Mvx76623ygJPa7zVzYdqYIX6X8u+9/+FL9/D7/b8zfcLdYUEJBA0AQVYQaNVwxKolcADw6Lx7ASFWLXC00USkIAEbCIQ0gFWVTWwrJUoXG3ErVfuK6a4wuWll14yK4JYi6hz585mKrhShgEWVw7xrX3cumUdDAv4Rj8GA57b8Dzn0WqfIZF7AGSdxxU1r7zyiln5U18B1pIlS7Bu3Tp069YNc+fOrbASavv27Sb0seqKcTVTXQZYWVlZePHFF83qre9+97tm1ZR1cM759j0GQu5b8LZs2WLmhwFP3759y02LFXJy9RLrpDG8tA5fA6za9K2mAOvatWsmJGXgyuCU3u4H54IvLOCqNYaNPBRg2eRvUBt0g1sGuXVQhwQkYC8BBVj2mg/1RgIUuHdwNH44RSGWngYJSEACoSoQsgEWgwRuzdqwYYNPbyGs6hd/bvH6y1/+ArbL4IlbtmraKljZpKenp5vVXwzCPMOS6oKHQG0htPpU1SochkIM6rht7pFHHqkQ9vB6y4JhnBXy1WWA5X4vBjpckeRZ78qXH7jKtpnWNsCqbd9qmt/qxlNZyKYAy5cnIHzP/fvNr2PeoVXhO0CNTAIhLKAAK4QnT10PawEWdWdxdx0SkIAEJBB6ArYPsBimVHcw2OAqKxbptuoD8XyroDe383FbILdpeR7uK6A862ZxC1zPnj3Nih6u0nLfdlZdf2oKKqoKHmq6ztdteFUFWPRkcXXW4PIsem+Nq6CgAPPmzTO1q+bMmWNqhdVlgMV+sHD7Bx98UFa/iqvFuLKK2wC5NbOyg9s99+zZY+pbXbp0yVzrfsTFxVUYs68rsGrbt5rml+1yVSC3uB4+fNgEqXwm3Y/+/fvj4YcfNl9SgBV6f9kGusd80yDfOKhDAhKwp4ACLHvOi3olAQpM7huFf7xbIZaeBglIQAKhJmD7AIurZ6yC3O643G7FMIOFyVu0aFHO3b2gN0Ottm3bokmTJuYcfo/F1bm6yHM7oBV6LV261IReDER48F4MTxiSJSUlVTvHNQUV9R1gWcEWB1FVgMXveQZmdR1gsQ/cZrlo0SLzFkkWNOfBwJLF1r/1rW+Vm3f3wvkMGxk6WlvxGMgxFOK1nmOuTYDla994fk3PhRXYcZxNmzY1z6y16swqNK8AK9T+eg1ef5/94kW8d2xD8G6gliUgAb8FFGD5TagGJBBUgXG9ovCv9yrECiqyGpeABCQQYAHbB1jubxf0duxWQW+GVtwC17x587JLawpirBO5eofb7NLS0kwBcG69YztPP/10ufpYnn2qKaio7wDLmxVY7n184IEHMGTIkDpfgeXuytDx8uXLJgT68ssvzRZHvi2Q9bEY9PCw6np17NjR1PXi960jkFsIPefbm77VFGCxBhbrsrE+Gt80OHDgwHLbV7WF0NuffGec9/T6P+GD45ucMViNUgIhLKAAK4QnT113jMCo7lH49/sVYjlmwjVQCUgg5AXCMsB67733TOjEtwmy0Lf7UVWAxK9zWx1rV3luUeNqLda14qqse+65B6NGjapy4q0aWHxjoWcxeF5U3wFWKNTAYnjIfnLlG4Mo91pk/B5Xhx04cADDhg0z9coq2/LoPkGBDLB87ZvVj+qCTb50gG8aZBjHFWLc6uh+KMAK+b9nAzaAp9b9ER+e2Byw9tSQBCQQPAEFWMGzVcsSCKTAsC6R+M/Z5f+/VyDbV1sSkIAEJBA4gbAMsKztb5UFWHw74Msvv2xqDLlvIVy7di24dZA1r/h193pa5Pa2BlVNbyHkfXl/9sP9/laI0bp1a7PKy30FEVf5vPnmmzh06FC5N+9V9xhUVQOL11irlXr37m0KuXuOtbK3ELqHRNaqLPf7HzlyxPSR2/YY3LGGmHV4a2edX50Fz/EMdNxDQatml3vfuGX0jTfeCMgWQl/75k2AZYVb7dq1qxBgce751kXeV1sIA/cXXyi2pPAqFGdNfXaygAIsJ8++xh5qAoM6ROLXcxRihdq8qb8SkIDzBMIywLICDtarYkDToUMHUxCbtZQ++ugjEx7xcA+QrMCHNYjuvvtus7rHqkF09uxZs0ImOzvbXMOQq7pj48aN+Pzzz81KrgcffBA9evQwq4h4/YcffoiDBw9WuP/Vq1fNNjKeM336dNx1113m/lwVxvGwMDnHwBVlDOZqOqzxsI3vfe97YDBmHVaIx3uNGTPGvOWPdaPYPkOy999/3xS95+qmoUOHll3HelTsR8uWLc02PdZq4jVcmcaQJSMjw2yvrCrAYltss6a3O7KY+SuvvGLac+8fO8LvzZ8/H5yTmTNnYvTo0aYP7777rin87t43q6j7Z599ZmqeVVfEnfXUnnjiiXLF+itbNeVr37wJsKy54uouzi/HzHnjyjH2fd++fWaMvgZYlc19Tc+Nvm9PAW0btOe8qFcSqE5AAZaeDwmElsDgjpH41XcUYoXWrKm3EpCA0wTCMsBijSRu+eOb6HhwKxoPhlNcIcQwgFvU3FcS8WsbNmzAsmXLzHkMn7gNkH9mbSJ+f/DgwaZGkeeKJc+HhkHEwoULTf0sHmyL17Adtsn+eBaRZ/tcAbZ+/XpzL17DUInn8eCKLP7Z2wCLAdSrr75qgh7ej+HNfffdhz59+pj2GFRxqyUdeB+6sN/sIwOm4cOHmyDPfawM2Rgs0ZfhSGJiormG9+L1DNv4Nc8Ay6pJxnHxPIZpDAI9t8q5OzK0oSFXV1n9YyBFA35mIXeGaNZ2T46Tb060vLgVlHPHcxlksh3enzXRWODdOhhq8lnhCjO2xZVjrK3Fz1Vt+/O1b7xXdVsIucrqk08+wY4dO0wfacs5Y5/4maY0d18dWF0tt5rm3ml/yYX6eFWwPdRnUP13qoACLKfOvMYdygJ3dY/Cz1UTK5SnUH2XgATCXCAsAyzOGX/BX7FiRVkBdoYgfJPglClTsHz5cvP1ylYE8Y1vixcvNqu1GM4wTGjWrBnGjx+PAQMGlK3Kqum54LWbN28GV2NxJQ3v37VrV/MmQ/aL4ZbnWxAZZGzatMkEabyG905NTcW0adNMf1auXOl1gMX+MdRhSMUVVwyieL+ePXuWdZ2riWjBFWEMPRiWMFyaOnWqCXkqWynFUJCrgqw3AzJYGzRokFmxxiCIh2eAxXExnNuyZYsx7d69u+kLQ6bqDs/+sT9c4TVixAjzQVP3wzqfYRHvY/WNK5q4QuvEiRNlq7as6xgYcY5Wr15twryUlBQ888wzaNiwYbWhk699q6m4P4M2riDjajsWdedYrbnns8xVZ3wO2TcrkGNgd+rUqQrPkTdzX9Pzq+/bQ+CHG1/B/CNr7dEZ9UICEvBJQAGWT1w6WQK2EZjcNwr/eLcKu9tmQtQRCUhAAm4Ctg2wNEsSkIAEnCzw083z8PqhlU4m0NglENICCrBCevrUeYcL3HtHNH44ufp/aHU4kYYvAQlIoF4EFGDVC7tuKgEJSKBqgX/eNh8v7l8iIglIIIQFFGCF8OSp6xIAMGdENL47ViGWHgYJSEACdhJQgGWn2VBfJCABxwv8Yuf7+G3ap453EIAEQl1AAVaoz6D6LwGYAItBlg4JSEACErCHgAIse8yDeiEBCUjABFcMsHRIQAKhL6AAK/TnUCOQAAW4lZBbCnVIQAISkED9CyjAqv85UA8kIAEJ4KUDy/BPW9+UhAQkECYCCrDCZCI1DAkApqg7i7vrkIAEJCCB+hVQgFW//rq7BCQgASw4uh4/2PCSJCQggTASUIAVRpOpoUgAwM/vj8Vd3RVi6WGQgAQkUJ8CCrDqU1/3loAEHC+wKH0HHln9O8c7CEAC4SagACvcZlTjkQDwq+/EYXDHSFFIQAISkEA9CdgywPrZz35WTxy6rQScIRAbG4u2bduW+0hOTnbG4G00yo0XDuCeZf+BktISG/VKXZGABAIhoAArEIpqQwL2E3jj2Xi0bRJhv46pRxKQgAQcIKAAywGTrCFKwBuBpKQkE2i1adOmLNiKj4/35lKdUwuB/Rmncc+yX+JaXnYtrtYlEpCA3QUUYNl9htQ/CdRe4POfNkCDWFftG9CVEpCABCRQKwFbBli1GokukoAEvBbIysrCmTNnyn3k5eVVuL5Zs2blVmm1bt0a0dF6E4/X0FWceDHnOu5e+kscvXHe36Z0vQQkYFMBBVg2nRh1SwIBEGjUwIWPftwgAC2pCQlIQAIS8EVAAZYvWjpXAmEscOXKlXKB1tmzZ1FSUnFrW2pqarlVWi1btoTLpX+F9PbRKCopxsylv8DWS4e9vUTnSUACISigACsEJ01dloAPAv3aReL3j8T5cIVOlYAEJCABfwUUYPkrqOslEMYC586dKxdqXbx4scJoo6KiKqzSat68eRir+De0R1f/Hp+nb/evEV0tAQnYXkABlu2nSB2UgN8CMwdG4SfTYv1uRw1IQAISkIB3AgqwvHPSWRKQAIDi4mKkp6eXhVpcpZWRkVHBJiEhoVw9rVatWqFRo0aON/zplnl4/eBKxzsIQAJOEFCA5YRZ1hglAHx3bAzmjFB5BT0LEpCABOpCwPYB1o0bN7Bjxw5w5UdhYaHZqsRfjnv37o0ePXogIqLqt4Dk5+dj2bJllf6CXRlukyZNMHXqVPANbTwOHDiAtLQ0sDZQTEyMuWe/fv2qvWddTJruIQE7CeTk5OD06dPlVmrdunWrQhcbN25ctlKL2xC59TAxMdFOQwlqXwqP/QcKDv8rUi89FNT7qHEJSMAeAgqw7DEP6oUE6kLgx1NjcfegqLq4le4hAQlIwNECtg6wuH1p3bp1KCgoMKERQyTW5OF/M8jiG9PGjh2LyMjISieR561ZswbXr1+vdpK5qoThWIcOHTBu3Dhz7pEjR7BlyxazaqRjx47ml3PWCGKINWTIEEc/NBq8BGoSyMzMrLBSiz9jngdDLOuth1ylxf+Oiwu/ehJFZ99CftrcsuEPvv4ILhYU1cSo70tAAiEsoAArhCdPXZdALQT+7d5YjO2lEKsWdLpEAhKQgNcCtg2w+MvuihUrcPnyZfDNZ2PGjCn7xfb48eMmXGLwNGrUKHTu3NnrAXueyNVVS5cuRXZ2tgmvGIrx3suXLwdXcHFFFld88WtczcVQbPr06YiPjzdNXbhwATt37sSIESPAFVw6JCCBygX4s+y+/ZABtedhBdP8OWSw1aJFCxNqsc5WqB7F19Yhb+vtYNz9eCT/cazNrPjmx1Adp/otAQmUF1CApSdCAs4T+O/vxOGOjpX/w7rzNDRiCUhAAoEXsG2AxV9uuXqKv7gyROL2I/dj48aNOHr0qPkld9KkSbWWOXbsGDZt2oSUlBRMnjzZrOZimLVkyRJzT37NOrZu3YpTp05hxowZaNiwoQm1GLJxC9W0adMctR2q1uC6UAJuAlzZaIVarKfFVY6eB1dkWau0GGYz0GKwFQpHac5J5G66E6UFlyvt7r+7nsQrF3NCYSjqowQk4KOAAiwfwXS6BMJAoFlDF16YFYfuraoucRIGw9QQJCABCdSbgG0DrK+++gq7d+82v6xawZK70okTJ7BhwwYTGrmviPJF0lpVxSLUI0eORJcuXczl3gZYe/fuBft55513olu3br7cWudKQAKVCHBVJUNi95VaWVlZFc5MSkoqKxLPvyP40bRpU5uZliJ34x0oubGr2n69GTsX/3w632Z9V3ckIAF/BRRg+Suo6yUQmgKdUiLwn7Pj0DzJFZoDUK8lIAEJ2FjAtgGWtcKqa9euZpug58Gte6tXrzYrtKwVUb4685fk9evXm9VUXEFl1d6xthByuyBXfzVo0KBsCyG3HDIw4/e4+orbBsePH19lHS5f+6TzJSCB8gJc4WiFWlylxVVb/Dn0PJo1a2ZCLRaIt7YeJicn1xtn3pf3oPjS517df3XiHDx2vMSrc3WSBCQQGgIKsEJjntRLCQRDYGS3SLMSS4cEJCABCQRWwLYBFsMhbiPs1asXhg0bVmHUXCW1ePFiEywxQOIvrb4cXOmxcuVK83bDwYMHo2/fvuUuP3jwILZv315WxP38+fPmXBZxHzRokCkuz5o+XB1mv5UfvkjoXAmEngCLxHuu1CotLa0wEP69wFDLuV0coAAAIABJREFUWqXFYIs17YJ9FBz+NxQe+6VPt9mb9G1MPXr7Dag6JCCB0BdQgBX6c6gRSMAfgVlDo/H9iTH+NKFrJSABCUjAQ8CxAZZVYys2NtasvuIqLM/jwIEDSEtLM6s9oqOj0b17dxNe8Rdn1s1i6DVw4EA9VBKQgA0EGCifPHkSp0+fNqu0GDh7Hvw5Zj0tBlvuoRb/HgjUUXT2r8hPe7JWzZ1PmowhR/UyiFrh6SIJ2ExAAZbNJkTdkUA9CPxwcgzuvSO6Hu6sW0pAAhIITwHHBlhr1641QRRrV7H+lbcHtzPxbYTcujhlyhQE8hdfb/ug8yQgAe8EGGS5r9S6fv16hQu5Ist9lZYVbEVE+F6AtThjA/K2jPauc1Wcld1wGL51rhsO5xb61Y4uloAE6ldAAVb9+uvuErCLAOthDeuiNxPaZT7UDwlIILQFHBlgcaUGtw/yF9TK3nBY3ZTyTYR8c+HYsWNNzSzW6uJ2JpfLZVZ2DB8+3NTM0iEBCdhPwCoS7x5q3bp1q0JH+QZS/jxbbzzkZ76ptLqjNP8CcjcNR2luut8DL4rvgh9m34XPruX63ZYakIAE6kdAAVb9uOuuErCbQMtGLvzX7Di0a+b7P4zZbSzqjwQkIIH6FnBkgMXtf0eOHEGHDh0wbtw4r+eABaS5couF5bmdkCFYUVGR+XNubi74ZkTWw2JdLG5V0iEBCdhfwCoS7x5q8efa82CI1apVq3JbD/kSB+vI2zYZxVdXBm7AUcn4Le7D784pxAocqlqSQN0JKMCqO2vdSQJ2FxjYIdKEWNFRdu+p+icBCUjA3gK2DbCstxBWFTLV9i2E3ELELYD8BdWX4u/5+flYvny5uY6rtvbv3w8Weh8zZgzat29vZnnnzp3m6+5fs/f0q3cSkEBlAlaReCvUYs08z4OrLrn1kIXhGx5bjtS2q9E84SoaxtwMKOoH8Y/hx6cKAtqmGpOABIIvoAAr+Ma6gwRCSWD6gCj8dHrgam6G0tjVVwlIQAKBErBtgPXVV19h9+7dZrUDVzRFRpbfO87VThs2bEBiYiKmT5+O+Ph4r0wYMu3Zs8espJg0aVKFdqtqhP3Zu3evqZfVuXNn8C2JGRkZmDFjRlkBeK7q4uounsPaWjokIIHwEbCKxFuh1tWrVysMLjYqHy0TLiMl4WrZB0Ot+Ki8aiHS84bjcmEPuFCKlOhDaBe3tdz5mxIfxOzjrvDB1Egk4AABBVgOmGQNUQI+Cnx3bAzmjNAuDR/ZdLoEJCCBMgHbBljWWwJZLJ0BFrfmuR9ffPEFjh8/7tM2wOzsbCxdutRs92PI1KVLF68ehWvXrpnAijVwWPuKYZoCLK/odJIEwlrg+BfrsOflP+JiQjIuJSQhJ7ri67Ibxt5ESoPygVZKwhVERxShFC58kflTXCroVc6pZcw+jG70u3JfO5J0D8YdVX29sH6gNLiwElCAFVbTqcFIIGAC/3pvLMb10l7CgIGqIQlIwFECtg2wCgsLTUjEVQ/cosPgyCqOzuBqy5YtKCkpKbddj8HUl19+CRZq7t+/P1iI2f3gCiquwGIYxm2A3tSpYltr1qwxq60YpFlt7tixQ1sIHfWjosFKoLxASV4uznx/LgrPni77RonLhYuJycga2QLnCnNw9kYq8osrhlqN4zLNCq2Exh2QG923UtqeCYvQN+Hjct+7kjQOI463Qk5JiaZDAhKwuYACLJtPkLongXoSSG7gAt9M2KO1irrX0xTothKQQAgL2DbAoim36KxevRosssw3BsbExJjQqqCgwLz1j8XUuZLKOrjCavHixWD45VnfKi8vz6y+unHjBoYMGYLevXt7NW28bvPmzWb1VZ8+fcquYS0t9yLurJHFYI1FnVXE3StanSSBkBa4+MLzuLlhbZVjaHR3Z8R3fge5RXE4cyMVp2+0wZmsVJy50dqsvOLBVaBVBemJkZcwvenzFdrPSRyIOZf7YUd2fkj7qfMSCHcBBVjhPsManwRqL9C3bSR+PScO0eUrpNS+QV0pAQlIwCECtg6wOAcMnLja6eLFiyaYYnCVkJBgAqgePXqYYMszwGLIxRVW7m8IO3ToELZt22ZqZU2bNq2sbpU/88yAjcXmWfCZ/WrTpg2GDx9etlLMn7Z1rQQkYF+B6+/Px7XX/lxjBxOGd0fSkPlARGm5c2/kJ5lQ6wD+Afg6zPJsLMJVhFnNv1fpPUri2uL5nEl4+0pOjX3QCRKQQP0IKMCqH3fdVQKhIvDAsGg8O6HiKu1Q6b/6KQEJSKA+BGwfYPmCkp6ejvXr1yM5OdkEWLGxetOHL346VwISqFkgZ+d2nP+nv6v5xK/PiO3UFsmTjiEyfneFa1Zf/xdcK+xcaVvNo49gXOP/r+r7RMTipcjv4Bdnqy8Q73VHdaIEJBBQAQVYAeVUYxIIS4F/+3YsxvZUPaywnFwNSgISCIpA2ARYVq0qFn8fPHgw+vatvK5MUBTVqAQk4AiB4qwbOP3dh1Cced2n8bpiYtHkgWTENP+83HWn8kZge9ZTlbZ1Z9IrFd5GWNmJixMewfdOFPnUH50sAQkEX0ABVvCNdQcJhLpA68YR+M2cOLRI1puGQ30u1X8JSKBuBMImwGKtKhZ25zF69GjzpkAdEpCABAIpcOHf/gG3tm6sdZPJ07uiQbe3y11/OGcq9t26F8Wlt7cRRLny0CfhU3RrsMLr++xsOAv3HNO/4HoNphMlUAcCCrDqAFm3kEAYCEzoHYV//pZ2jYTBVGoIEpBAHQiETYBVB1a6hQQk4GCB6++9hWuvv+i3QMLQbki6829ARFZZWyWl0bhS2BVAKZpHHwXrX/l6nEqahpFHk329TOdLQAJBElCAFSRYNSuBMBT4waQY3DckOgxHpiFJQAISCKyAAqzAeqo1CUggDAVydu3A+X/8YcBGFtMuFclTziAqYUfA2mRD15NGYVJ6B1wo8D0AC2hH1JgEJAAFWHoIJCABbwXiooFfz4lHr9RvXk7l7bU6TwISkICTBBRgOWm2NVYJSMBngZKcWzjz/bkoPH/W52urvSAiAk1mt0Bsy08D2m5BQi88lTEUqzNV3D2gsGpMAj4KKMDyEUynS8DhAgPaR+LXc+IQoXJYDn8SNHwJSKA6AQVYYfx8sKD99evX0bVr14C8kfHChQtYtGgRTp48iaKiInTv3h2PPvooYmJ8fwVwfn4+jh49isaNGyM1NTWMZ0FDC3WBhf/1AQat+W2th5HbMBmZLVNREhmFhlcvIenqpXJtJU3phoSe82vdfmUXlsak4JeFM/DSxdyAtqvGJCAB7wUUYHlvpTMlIIHbAg8Nj8bT43z//9Xyk4AEJOAUAdsGWDdu3MCf//xnZGZmVjoX0dHRaN++PcaPH4/OnTvD5dI/V7hDZWVl4cUXX0RGRgamTZuGcePG+fVMnzlzBq+//jpycnIQERGBxMREEzw9/PDDtQqw1q5di6VLl6JJkyZ47rnnkJSU5Ff/dLEEgiHw4fZC/GVVAe5udQFjPvg/aFhY+d9HVd07vd8QnO4zqNy3m6cfR49Nq8p9rcGgrkgasQKuqMsBHcZbsXPx/On8gLapxiQgAe8EFGB556SzJCCB8gL/fn8sRnXXi1n0XEhAAhKoTMD2ARaDrISEBERFffMXeUlJCW7evAl+ZnA1ePBg3H///Y5786AV8vENjE899RTatWtXNseFhYV4++23cezYMTz00EPo27evXz8BH330EbZt24aOHTti7ty5aNCggV/tHTp0CPPnz0eHDh3MKq64uLiy9hYsWIC0tDRMnjwZEydO9Os+ulgCtRU4c60Ej7/8zQqmfq2KMX7Z8+iZsdOrJq+074xDIyt/ftscTEPHr7aWaye6VQs0mn4NUQ03edW+tyetTpyDx46XeHu6zpOABAIkoAArQJBqRgIOE2jbNAK/mROHZg31j/MOm3oNVwIS8ELA9gFWZeEMx1VcXGwCFW5p45+nTJliVmM56aguwAqkA+dg3rx5OHXqFObMmYMBAwYEsvkKbSnACiqvGvdS4Huv5+L4pfLBT2KcC/fFp2Hkxz+psZX9Y6YiI7V9pedFFeRj+IdvVPq9xrPbIK71RzW278sJ+5K+jSlH9YpuX8x0rgT8FVCA5a+grpeAcwUm943CP96t/9127hOgkUtAAlUJhGyAxQGVlpZi1apVWLlyJVJSUvDss8+arW1OOeojwOJqKX9Xc9U0PwqwahLS94Mt8Pq6AryzubDK24xLzcLYj3+EljmnK5yTGdcAp5Oa4ProiYiIqfr/fA792wLE3rpZ6T2SJnZDQp/A1sU6nzQJQ442DTad2peABL4WUIClR0ECEvBH4O+nx2LGAG0l9MdQ10pAAuEnENIBFqfj4sWLePnll80qLM9tdFw5tH79emzfvh3Z2dlmG2Lr1q0xderUCnWzGIStWLEC/fv3N3Wd3A/3FUjeBjgM1w4ePIjVq1eDxdS53TE+Ph49e/Y0q8VYvNzz4H3YB26fY3+5PbJRo0YYMWKE+WDdLx579+412+8qO6xtd9X12du+ubfheS/26wc/+AGSk5PNt9jm8ePHsWzZMpw/f94UeWd/ueVwxowZaNWqVbkmrDFwC+GTTz4JFnWvquaZdY77NsPw+1HUiOwisO9sMX70Vs1v8OvYzIWZN5ag8ZbXcDqpKU4nN8GN2PiyYbRt27bKQD2qoADDP/xrtUOO79cFSXetR0R04N5+mN1wKL59vgcO5hTYhVv9kEDYCijACtup1cAkUCcCjRNc+O3DcWjfLKJO7qebSEACEggFgZAPsKpahcTi5dz2dvnyZROksI4W60LdunXLFCFn0MPC5lbx90AGWAzTFi9ejE2bbtey4b0jIyPNvRnscJXY448/Xq5m1enTp/HGG2+Y2l5Wf3kur2E4xDpfs2bNMu2cPXvWtF1QUIDDhw+b8I5vGuR9+vTpg969e6OqAMuXvtHriy++wKVLl0wtLfaNBfMZXrEGFutTMZRjm6yRtXPn7dpAVs0y9p1t8NwnnnjCFN23Ds8Ay1pNxyLxJ06cMG9PZNjI4KtZs2YYPXp0WYAXCj9Y6mPoClS2ddAaTWRpHhoVHkFy4REkFR1DZGn5AunRJcVomnMTTXNvIbFRI2T1G1wpROqhPei0a0uNSFHNm6Hx3bcQlbSuxnO9PaEovgt+lH0XPr2mNxR6a6bzJFAbAQVYtVHTNRKQgLvAXd2j8PP7tZVQT4UEJCABSyDkA6zKVmAxvHnzzTdNEHLnnXdi5syZJvxgSMLgZOHChebNeU8//XTZyqBABlgnT540b+zjiq/HHnsMnTp1Mt4MZ9555x0cOXIEXbp0MaEO+5Wbm4tXX33VrNQaM2YMJk2aVBbWcAxvvfWWWaHE1V+9evUqe3qr20JYVYDla994s5pWoDG4oilXlbGPfDshD4ZXDLZ27dpVbrz8nmeApSLu+kvJDgIvrizARzu+2ToYX3wZyUUMrI4isajidsGCiGTkRrZEcqNmGHh1L7rvX4Wk/G9Wb53qPxRneg8sN7Rmp0+g58aVPg238f3tEdd2oU/XVHtyVBJ+h/vx23MKsQKHqpYkUF5AAZaeCAlIIBAC358Yg1lDb+/C0CEBCUjA6QIhHWBVVQPLClS4WsgKiayJ5jUMVbitcOzYsZg+fbr5ViADrLVr12Lp0qWmVtQjjzxStsqL90lPTzfhFgMbawvetWvXzFZHBl4TJkwwK5jcD+sNgFyFxDDOOmoTYPnaN96rpgBry5Yt4Aoyhmue9bGsgJErx1ijjKupeCjAcvpfPfYb/+Yjxfj1e/tvr64qPI64kmsVOpkb2QI5kS1NaJUT2cJ8LnLd3jbYNNGFb0Vsw7C/PV/uupykRshs2QYlUVFIunLRfNTmaDiuOxL7v1WbS6u85sP4R/GjU1XX+grozdSYBBwmoADLYROu4UogSAJx0cBvHo5Hz9baShgkYjUrAQmEkEDIBlhZWVlmG92GDRvKvYWQAdW7776L3bt345577sGoUaMqTIcVnnDbHbfycRVUIAMstv/222+bFUms78QC8/4cVfWtNgFWbfpWU4BV3diq6qMCLH+eCF0bCAFucWWdOn5wpSP/2/0oRSRuRrX5Oqz6JrQCqn+t9eTW1zBh3QtodG5fILpZro24Xp2QPHY7ImKOB6ztzYkP4oHjelV3wEDVkAS+FlCApUdBAhIIlMAdHSPx39+JC1RzakcCEpBAyArYPsDKzMysFpf1rFjgnIXCucqnusLjng25FwcPZIDFLYEsss66Uewf6zixLhXrUzHM4tcqO1j3iUXfWdeKAR3DOPfDs8B8bQKs2vTNmwCLRer37NlTVjOL2wfdD644cy+yrwArZP/OCNmOX7hwAQcOHDBbeE+dOlXh56swIhG3IhlY3V5lxY+CiEa1Gm/3lFLMuPQxuq97sVbXV3dRZKNGaPytYkQ3XhWwto8m3Y2xR8uv/AxY42pIAg4VUIDl0InXsCUQJIG5o2Pw2ChtJQwSr5qVgARCRMD2ARZDGqsouLspt9uxjtTIkSPRokWLsm+5hy28znpzX2Xz0aZNGzz00EOmHlYgAyzeiwHO5s2bsXHjRnAM1sEC7ty6yH4zcLMOrhj74IMPTJH3pk2bgm8ws4Iu/uLNN/sFIsCqTd9qCrDcQzF6c+umtQ3SKjTPsSjACpG/FcKkm4cOHSpbXcUXEXge/HuDP2f5US3x0b6mJrAqdgXuXzejIoH7mxzBuIXPwYXyYXQgiBvf2xFxHd4LRFOmjStJYzHqRGvcLC4JWJtqSAJOFlCA5eTZ19glEByBX8+Jw6AO3/z+EJy7qFUJSEAC9hWwfYDF8MQ9+KiJsqawparrAx1gud+HW5O4RYm1ufhLNVcr3XHHHbj//vtNiMUaWC+99JLZwsQ3DQ4cOLBc3axAbiH0HH9NfeP5NZkuWbIE69atQ8eOHTF37lzz1kHr0BbCmp5YfT8QAtnZ2SasslZXcQWj+8G3jXLFJUNrvt3SesNlTkEpfjI/D8cuBS+0GdE6B5N3/wmt9i8PxFDLtZF4V3c0HBy4uli5iQPw8OX+2JZd/u2KAe+4GpSAAwQUYDlgkjVECdSxQK/UCPz24XjERNXxjXU7CUhAAjYRCLsAq7i42Gzf41Yhz6Ln1ZkHKsDitj++bZArqRjkeK4A4y/YfKsgv/7MM8+gZcuW2L9/v/kaV4MwrHN/Ix/7HKgAqzZ9qynA4gqrefPmmYBuzpw5GDBgQDlmBVg2+UkPs27wjZ38GedbNbkdkD9v7gd/9jwDq0aNKm4HfG1tAd7dEvwi5q0auXBP/joMWvJCwGcirnsHJI/bg4i4gwFpuySuLZ7PnYi3L+sNhQEBVSOOFVCA5dip18AlEFSB2cOi8cyEmKDeQ41LQAISsKtA2AVYhOa2vc8++wxNmjTB008/bbbkuR8Mcrhio2HDhmUrnay38/FNeo8++mi57X1cpfTKK6+AW/n4Pc837bm37R7oPPDAAxgyZEiNgY5VD6pdu3YVAiwGciwIz5DL3y2EtelbTQGW++qsygIs1gF74403zHZIbSG0618D9u8Xw6qjR4+awIrbaT0Pvt2SgVVqamrZCqvY2NhqB7Y7vRg/XZBXp4Of2fICxi3/ZyRmnA7ofSMSE9H429GIabosMO1GxODlyDl44Wzd+gSm82pFAvYQUIBlj3lQLyQQjgK/mBWHEd20lTAc51ZjkoAEqhcIywCL4dTLL7+My5cvo3379mZlEN8IyCM/Px+LFy/Gjh07MGHCBEycONF8/fjx42YlEbcazZ4924RU/DPDq48//hgMmXjUFGDxHGvFFAM0ns9fqnlw6+CWLVuwaNEiE65xBVZSUhJOnz6N1157zdTNmjx5MsaMGWMCH65eYhC3b98+U3C6qgCL4+V9GL5ZR1Xb/nztG9urbguh+1sfuZqMWwgZGFpF3dn/mzdvmlVlvgZYQ4cONdssOQ86nCPA557bAa3VVXy5gefBsJeBlbUdkM+er8fP3s3DzpPFvl7m9/l9WxZjevoCdNr8pt9teTbQ6J7OiO/0TsDaXdLgETx9svzqtoA1roYkEOYCCrDCfII1PAnUo0DP1hH4/aPxiFaGVY+zoFtLQAL1IRCWARYhz549a7bl8S2GDINYPN0KpLjdiKESwxZrWxFXOr3zzjtlQRWLkFvns2A8P1is3JsAi+e9//77ZosT27CK0DM84/fYFkMya7sd7/3JJ5+YUI2BEPvLc7hiip/Zd47Dc3UYr1uwYIEJuHgNt02NGjUK48ePrzJ08rVvNQVYljXDPwZVPFgUn8YMsRjQMQDjuJ588klT4J1HdW8hZK2whQsXmmtox5CC7p5bK+vjB0b3DLzAmTNnympXcTsgf07cD66kYljlHlglJyf71ZGF2wrx8uoCv9rw5+KEWBfua5CGUR//xJ9mKr02cUR3NBzyLuAKzNbInQ1n4Z5jKrYR8IlSg2EvoAAr7KdYA5RAvQo8dlc05t6lrYT1Ogm6uQQkUOcCYRtgWcHLihUrkJaWZrYMMkxiYDVixAjz4Vmfir8483wGKKxjxfCIhclnzpyJNWvWmHa8CbB4b4Y3fLMgr7t69ar5b96P7c2YMQOtWrUqN9nW+VwhxaLu7CtDtmnTppkAiHW9uE3KWrVlXcxgi8EbV3HxmD59uqn9Vd2qKV/7VlMRd96Xq2SWL19ugimuJGOYNmjQILOa7N133zU1sujIvtUUYDGYW7p0qVmtxra6d+9u3BmM6QhtAT57DHYZVHGFFcMrz4OrJRlWcfWktcIqkHN/8koJfjw/DzfzAv9mQF9nZ0zrLEze+is0O77F10urPT+2UzskTzqCyPi0gLSbnjQNI476FxoGpCNqRAIhJKAAK4QmS12VQAgKcPUVV2FxNZYOCUhAAk4RsG2A5ZQJ0DglEM4CDDZZu4qBFT8Y5noeDGoZWHFbIAOrFi1aBJXkl5/mY+0B+2yLa9/UhbuzlqDvit8EdNyu2Fg0mZWEmOaLAtJuZsORmHymI87l28cuIANTIxIIkoACrCDBqlkJSKBMYGS3SLwwK04iEpCABBwjoADLMVOtgUog+ALp6elltasYWHElo/vBVY3WdkArsOI207o6lu8pwq8Wld+iWFf3ruk+326RjnGf/Aix+dk1nerT95NndEGDrgt8uqaqkwsSeuHpjKFYlani7gEBVSNhLaAAK6ynV4OTgG0EfjItFjMHaqu/bSZEHZGABIIqoAArqLxqXALhK8A6Z9bqKqvguudoGU5ZgVXbtm3NCivPrbt1JZRxsxQ/fjsP5zJK6uqWPt9ncKsCTD38Gtrt/Mjna6u7IGFoNzS881O4IvwPx0pjmuM/CmfiLxdzA9pHNSaBcBNQgBVuM6rxSMCeAinJLvzhkXjwsw4JSEAC4S6gACvcZ1jjk0CABFibzdoKyM+XLl2q0DLfBmgFVm3atEFKSkqA7u5/M39cUYBPvwxMYXP/e1N1C40TXLg3Yhvu/Oz5gN4mpl0qkqecQVTCjoC0Oz9uLv4p3Z6r2QIyQDUiAT8FFGD5CajLJSABrwXuHhiFH0+L9fp8nSgBCUggVAUUYIXqzKnfEgiyAAusuwdWfBGC+8EXDVhhFV9OwFpWDRs2DHKvatf81mPF+JeFobXtbVKra5iw/gU0PrevdoOu7KqICDSZ3QKxLT8NSJtrEubg0RP2XdEWkEGqEQnUUkABVi3hdJkEJFArgV/MisOIbpG1ulYXSUACEggVAQVYoTJT6qcEgihQUFBQFlZZ2wH5Nkj3IyEhoSywYnDFwIo1rex+FJUAP5mfiwPnQi9o6ZpSipmXPkaPdS8GlDl5ajc06DE/IG3uT/o2Jh/Vv/oGBFONhJWAAqywmk4NRgK2F+DbCPlWQr6dUIcEJCCBcBVQgBWuM6txSaAagczMzHKrq86fP1/h7ObNm5cLrPjfoXi8uaEAb22w/9bBqmwjI4D7mxzB+A+egwulAZuCBoO7ImnEcrgir/jd5oWkSbjjaFO/21EDEggnAQVY4TSbGosEQkPgsbuiMfeumNDorHopAQlIoBYCtgywfvazn9ViKLpEAhLwR4BvBeTKKm4HbN++PRITE/1pzhbXnrpagr97Mw+38gMX/NTXwO5snYMpaX9C633LA9aF6NYt0XjaFUQ23Ox3mzcbDsG953viYE6B322pAQmEg4ACrHCYRY1BAqElwNVXXIXF1Vg6JCABCYSjgAKscJxVjUkCNQjExcWVW13FwCoyMvzWnP92cT6WpBWFzfPQMtmFewrWYfCSFwI6piazUxHb+mO/2yyK74wf3xyNT67qDYV+Y6qBkBdQgBXyU6gBSCAkBUZ2i8QLs+JCsu/qtAQkIIGaBGwZYNXUaX1fAhKQQE0CX54oxj++F1qF22sak/X96S0vYMKy55F4/Yy3l9R4XtKk7kjo/VaN59V4QlRD/B6z8JtzCrFqtNIJYS2gACusp1eDk4CtBf75W7GY0Nv+dUptjajOSUACthRQgGXLaVGnJCABfwX+6b087DhRvhC9v23a6fo+LYoxLX0Bumx5M2Ddiu/fBcl3rYMr6pzfbX4U/yj+7lTo1h7zG0ANOF5AAZbjHwEBSKDeBLq3isCfHo9HhKveuqAbS0ACEgiKgAKsoLCqUQlIoD4FuG2Q2wfD/YiPceG+BmkY/clPAjbUqJRmaDzjJqKS1/vd5paGD2LWMf2/Z78h1UBICijACslpU6clEDYCz06IwQPDosNmPBqIBCQgAQoowNJzIAEJhJUAC7azcDsLuDvlGN0qC5O2/Ropx/0vxm6ZNb6/HeLafuA34bGkuzHmaILf7agBCYSagAKsUJsx9VcC4SXQvKELf3w8HvysQwISkEC4CNg+wLpx4wZ27NiBixcvorCwEC6XCwkJCejduzd69OiBiIiq37KRn5+PZcuWISMjw6v5atKkCaZOnYrY2FiyvZ34AAAgAElEQVRz/oEDB5CWloa8vDzExMSYe/br16/ae3p1I50kAQkETeDNDQV4a4Pztq61a+LC3VlL0W/lrwNm23BcdyT2978u1tWksRh1sjWyi5wTKgZsEtRQyAoowArZqVPHJRA2AlyBxZVYOiQgAQmEi4CtA6xz585h3bp1KCgoMKERQ6SSkhLz3wyy2rZti7Fjx1b59jSet2bNGly/fr3a+SouLjbhWIcOHTBu3Dhz7pEjR7BlyxY0atQIHTt2xJkzZ3DlyhUTYg0ZMiRc5l/jkEBYCXDVFVdfcRWWU497U9Ix4dO/Q0z+zYAQxPXujOQxWxERc8Kv9nIT++ORywOwNTv8t3b6BaWLw0ZAAVbYTKUGIoGQFWANLNbCYk0sHRKQgATCQcC2ARYDpRUrVuDy5cto3bo1xowZg7i426+EPX78uAmXGDyNGjUKnTt3rvVccHXV0qVLkZ2dbcIrhmK89/Lly8EVXFyRxRVf/BpXczEUmz59OuLj4809L1y4gJ07d2LEiBHgCi4dEpBA/Qmw7hXrXzn9GNiyANOOvI72Oz8MCEVk48ZofE8hohuv/v/Zu+84qaurj+Pf6TPbd1maovQiVkQURHrvvdiwoBFLbEmMJqaoMbFHjRWsiNhQbFhQFKyAjWJl6U1QQOr28rxmfSQSYHfKb2Z+5TP/PHH33nPveZ9LfDj5/e7EFa8y0Eh/Lu6rqT8UxhWHyQhYQYAGlhWqxB4RsL9A+NsIw99KyAcBBBCwg4BpG1jhp6/CT095vd7qJlJubu4+3h988IEKCgrUqFEj9enTJ+ZaLF++XB9++KHq1aunvn37Vj/NFW5mvfbaa9Vrhn/2y2f+/PlavXq1Bg0apMzMzOqmVrjJVlhYqAEDBigjIyPmfTARAQTiE/h0ZYX++HRxfEFsNDsnzaXhngXq9PI1hmWVO7ypgk2eji+ey6fJvtN13TpqFR8ks80uQAPL7BVifwg4R+CGMUGd3NLjnITJFAEEbCtg2gbWF198oUWLFqlBgwZ7G0u/rsLKlSv1/vvvVzeNfv1EVDSV+uWpqvAdWZ07d1aLFi2qp0fawFq6dKnC++zYsaNatWoVzdKMRQABgwWufrpYn6ysMDiq9cP1brhVveder9yNXxqSTGbX1so4Pv57sV5PO0PnreJpOUOKQhBTCtDAMmVZ2BQCjhQ4rrFHt5/+85ssfBBAAAErC5i2gfXLE1YtW7asfk3wfz/hV/fmzJlT/YTWL09ERVuINWvWaN68edVPU4WfoPrlFcVfXiEMvy4YfvorLS1t7yuE4VcOww2z8O/CT1+FXxvs2bPnQe/hinZPjEcAgegFwq8Nhl8f5HNggRZ1qzRo80y1nXevIUTB1k2U3XOJ3IFv4or3eeZoDVnujSsGkxEwqwANLLNWhn0h4EyBKwYENLgd/851ZvXJGgH7CJi2gRVuDoVfI2zbtq1OOumk/cTDT0nNmjWrurEUbiAdeuihUVUlfH/WW2+9Vf3thu3bt9fRRx+9z/xvvvlGCxcu3HuJ+8aNG6vHhi9xP/7446svlw/fzxV+xbBOnTpRrc1gBBAwTqCiUrro0SIt38w33NWkGr7IdVTeMvWecaEh+O6MTOWO8Mpf54244q3NGqBOBdlxxWAyAmYUoIFlxqqwJwScK3B4Hbf+c3ZQGQGXcxHIHAEELC/g2AbWL3dsBQKB6qevwk9h/e/n66+/1uLFixV+6srn86l169bVzavwPVjhe7PCTa927dpZ/hCQAAJWFpj5aZnumV1q5RSSuveTGhaq3+J7dehX8TWeftl0ztBmCjV7Kq4ctmeerH7rmml9Ca8UxgXJZFMJ0MAyVTnYDAIISJrQxaezuvixQAABBCwr4NgG1rvvvlvdiArfXRW+/yrST/jC9vC3EYZfXezXr5/CDTA+CCCQGoGi0ipd9Gix1m7l6atoKlAv26VhJfN0wuvXRTPtoGMzOrdWZofpkmJvQJWmHaELtp+k2T9xubshRSFIygVoYKW8BGwAAQT+R6BOhkv3nxtS+P/yQQABBKwo4MgGVvjVv/Drg263+4DfcFhTIcPfRBj+5sLu3btX35kVvqtr+/btcrlc1d+I2KlTp+o7s/gggEDiBZ6ZX6bJ7/D0VazSA+pvUp83r1L6TxtiDbF3XqD54cruvUye0OKYY1X583Vj2RDdv6ko5hhMRMAsAjSwzFIJ9oEAAr8W4CkszgMCCFhZwJENrPDrf8uWLVOTJk3Uo0ePiOu3fv16hZ/cCl8sH36dMNwEKy8vr/7PRUVFCn8zYvg+rPC9WOFXDvkggEDiBHYUhp++KtKmHVWJW8QBkdvWq9DAtU+q5cePx52tOxhU7qhM+eu+GlesacGz9Mc1XMofFyKTUy5AAyvlJWADCCBwAAGewuJYIICAlQVM28D65VsID9ZkivVbCH/66afqVwDDjadoLn8vKSnRm2++WT0v/M2EX331lcIXvXfr1k2NGzeuPgOfffZZ9c9//TMrHw72joCZBZ74oEyPvcfTV0bUKOiTRqYvUbeZVxgRTtmDWiit5ZNxxXo341SdsYLmZFyITE6pAA2slPKzOAII1CDAU1gcDwQQsKqAaRtYX3zxhRYtWqQGDRpUP9Hk8Xj2MQ4/7fT+++8rIyNDAwcOVCgUiqgG4SbTkiVL1LBhQ/Xp02e/uAcLEt7P0qVLq+/Lat68ucLfkrht2zYNGjRo7wXw4ae6wk93hceE79bigwACiRH4cWeVLnqsSNt20+AwUrhLw53qO/8W1Vv5cdxh009qpcyOM+Vy7Y451ldZw9W3IBjzfCYikEoBGlip1GdtBBCoSYCnsDgfCCBgVQHTNrB++ZbA8GXp4QZW+NW8X3/ee+89rVixIqrXAHft2qXXX3+9+nW/cJOpRYsWEdVt69at1Q2revXqVd99FW6m0cCKiI5BCCRE4OG5pZr+UVlCYjs96GF50pAdb+jYt2+Nm8LfuJFy+q6RJ/3TmGN9n9VbJxTkxzyfiQikSoAGVqrkWRcBBCIR4CmsSJQYgwACZhMwbQOrrKysukkUvnC9fv361Y2jXy5HDzeuPv74Y1VWVu7zul64MfXpp5+qoqJCxx57rHJzc/fxDj9BFX4CK9wMC78GGMk9VeFY77zzTvXTVuFG2i8xP/nkE14hNNtpZj+OENjwU2X1Nw/uLubpq0QWfFjdNerz4m/lK90T1zIuj0e5Y+sqUP+lmOPszuygkRuP0FeFvDIaMyITky5AAyvp5CyIAAJRCPAUVhRYDEUAAdMImLaBFRbasmWL5syZo8LCwupvDPT7/dVNq9LS0upv/Qtfph5+kuqXT/gJq1mzZinc/Prf+62Ki4urn77asWOHOnTooCOPPDKiIoTnffTRR9VPXx111FF754Tv0vr1Je7hO7LCjbW8vDwucY9IlkEIxCZw/9ulmrGQp69i04tu1nENSjXgu4fV5PMZ0U08wOjs/q2U1uaJmOOUh5rpyt3d9PwWvqEwZkQmJlWABlZSuVkMAQRiEOAprBjQmIIAAikVMHUDKywTbjiFn3batGlTdWMq3LhKT0+vbkC1adOmurH1vw2scJMr/IRVuJn0y+fbb7/VggULqu/KGjBgwN57q+LRDzfYwpfNb9++vXpfjRo1UqdOnfY+KRZPbOYigMD+Aqt+DD99VaTScnSSJZAdcmm4Z4FOfuWauJdMa99KWSe/Jpdna2yxPBm60zVGt26giRUbILOSKUADK5narIUAArEI8BRWLGrMQQCBVAqYvoEVDc6aNWs0b948ZWdnVzewAoFANNMZiwACJhe4641Svfw5T1+lokw9G2xVv3l/V87Gr+Na3ndoA+UM+EHejNgvin8hNEG/Xc3rhHEVgskJF6CBlXBiFkAAAQMEeArLAERCIIBA0gRs08D65a6q8OXv7du319FHH500RBZCAIHECyzfXKkLHubJm8RLH3yF5vlVGvTDTB057964t5E39lAFDnkh5jjzM8dq1PL/PoEbcyAmIpAgARpYCYIlLAIIGCrAU1iGchIMAQQSLGCbBlb4rqrwxe7hT9euXau/KZAPAgjYR+Ce2aWa+SlPX5mhoqPrLFOfGRfGvZWsPq2VfuTUmOMszxqibgXpMc9nIgKJFKCBlUhdYiOAgJECPIVlpCaxEEAgkQK2aWAlEonYCCCQWoHwNw9e8HCxikr55sHUVuK/q5/YoFD9F9+jQ79+M64thY5toewu78rl3RhTnC1Z3dR11aHaUV4Z03wmIZAoARpYiZIlLgIIGC2Qn+nSgxNDyklzGR2aeAgggIChAjSwDOUkGAIIJELg4bmlmv4RT18lwjaemHWzXBpWOk8dXr8unjDy1qur3ME75c16L6Y4RenH6swt7fTxzuKY5jMJgUQI0MBKhCoxEUAgUQLn9/BrfCdfosITFwEEEDBEgAaWIYwEQQCBRAls212lCx4pUvj/8jGnQP/6m9T39auUvmNDXBvMG324Ao2eiylGZeBQXVvcV4//wD1pMQEyyXABGliGkxIQAQQSKHBYHXf1U1gBbwIXITQCCCAQpwANrDgBmY4AAokVCD95FX4Ci4+5BY6oV6GBa6er1cePxbXRzB6tlXFsjPdiubya4jtDf1/Hk1hxFYHJhgjQwDKEkSAIIJBEgUv7+TWsPU9hJZGcpRBAIEoBGlhRgjEcAQSSJxC+8yp891X4Diw+5hcI/6+2IzOWqvvMy+PabOio5srq9rHcvlUxxXk9/XSdt7IiprlMQsAoARpYRkkSBwEEkiXQqqFb958TStZyrIMAAghELUADK2oyJiCAQLIEwt86GP72QT7WEujcYKf6L7hF9Vb+/M2wsXw8ebnKHVomX86cWKbri8zRGryc9yBiwmOSIQI0sAxhJAgCCCRZ4I9DAup7NP/+TDI7yyGAQIQCNLAihGIYAggkX+CCh4u0fDNPXyVfPv4VG+VKg3e+oXZv3xpXsNwRTRRs/ExMMdZm9VengpyY5jIJgXgFaGDFK8h8BBBIhcCxh3t0xxnBVCzNmggggECtAjSwaiViAAIIpELgjSXluvXVklQszZoGCgypu0Z9X7hE/vLCmKNmdm2tjONjuxdre+bJGrCumdaWlMe8PhMRiEWABlYsasxBAAEzCPx9VEBdWvMUlhlqwR4QQGBfARpYnAgEEDClwOVPFGvpOu4xMmVxotzUsfVLNXDZw2ry+YwoZ/53eLBNU2X3WCR34NuoY5SmtdGk7Z305k98Q2HUeEyIWYAGVsx0TEQAgRQLdGzh0Y1jeQorxWVgeQQQOIAADSyOBQIImE5g3jflun4mT1+ZrjBxbCgz5NIIz0J1fuXqmKN4MjOVM8Ijf96bUceo8tXRvyqG6t7vaWJFjceEmARoYMXExiQEEDCJwM2nBnVCU49JdsM2EEAAgZ8FaGBxEhBAwHQC1zxTrIUrePrKdIUxYEM96m9V/3l/U87338QcLWdoM4WaPRXT/CeDE3TVGr4YICY8JkUlQAMrKi4GI4CAyQR6tPXq2uEBk+2K7SCAgNMFaGA5/QSQPwImE1i0pkK/e7LYZLtiO0YKNKtTpUE/zNRR790bc9iMzq2V2WGapOgv+Z+bcapOX1EV89pMRCASARpYkSgxBgEEzCxw94SQjmzkNvMW2RsCCDhMgAaWwwpOugiYXeCuN0r18udlZt8m+zNAYGTeMvV7/sKYIwVaNFZ272/lCS6JOsbXWcPVp4D7PaKGY0LEAjSwIqZiIAIImFRg4HFe/W4gT2GZtDxsCwFHCtDAcmTZSRoBcwr8tKdK504u0s4ino4xZ4WM31WH+oUasOQ/OvTr2TEFdwdDyh2VLn/dWVHP35TVW+0L8qOexwQEIhGggRWJEmMQQMDMAkGf9PD5aWqQ4zLzNtkbAgg4SIAGloOKTaoImF1g5qdlumc29xOZvU5G7y8/06VhZfN04uvXxRw6e1ALpbV8Mur5ezJO0KhNbbV0D+cuajwm1ChAA4sDggACdhA4v4df4zv57JAKOSCAgA0EaGDZoIikgIBdBC5/olhL13F5u13qGW0e/eptUv83fq+0Hd9HO7V6fPpJrZTZ8QW5XHuiml8Raqord3fXjC18Q2FUcAymgcUZQAAB2wu0auDW/eeGbJ8nCSKAgDUEaGBZo07sEgHbC3y2qkJXPcXl7bYvdC0JtqlboUHrnlSrjx+PicLfuJFy+q2WJ+2z6OZ70nWXa6xu2UATKzo4Rh9MgCewOBsIIGAXgX+MCapTS49d0iEPBBCwsAANLAsXj60jYCeBO14r0axF5XZKiVxiFPB7pRHpS9XzxctjiuDyepU3Jl/++i9FPX9m2pm6ZBVfIhA1HBP2E6CBxaFAAAG7CPQ+yqtrhnKZu13qSR4IWFmABpaVq8feEbCJwJZdP1/evqeEy9ttUlJD0ji5/k4NXHCT6q5aEFO87P4tldZmWtRz52eO1ajlfG141HBM2EeABhYHAgEE7CLg84Qvcw/p0Dz+3WiXmpIHAlYVoIFl1cqxbwRsJDBjYZnuf5tLtG1UUsNSOSRHGrLzTR0/55aYYqad0EpZJ8+Sy70tqvkrsgara0FGVHMYjMCvBWhgcR4QQMBOAud28+v0zlzmbqeakgsCVhSggWXFqrFnBGwm8NvHi/T1hkqbZUU6RgoMzl+r/jMvlK88+nvSfIc2VM6AzfJmfBzVlrZmdVO3VY30UzlfLBAVHIOrBWhgcRAQQMBOAs3ruTX5PC5zt1NNyQUBKwrQwLJi1dgzAjYSWLiiQtc8E31TwkYEpBKhwDH1SjVw2UNq+sXzEc7Yd1jeuEMUaDgzqrnF6cfozC3t9NHOkqjmMRgBGlicAQQQsJvAdaMCOqW1125pkQ8CCFhIgAaWhYrFVhGwo8Ctr5bojSVc3m7H2iYip4ygSyM8C3XKq1fHFD6rTyulH/lEVHMrA4foLyX99NhmvqEwKjiHD6aB5fADQPoI2FCgR1uvrh3OZe42LC0pIWAZARpYlikVG0XAfgKbd4Qvby9UMV/6Zr/iJjij7vW3auC8vyr7+2+jXintuJbK6jJHLs/3kc91efSQ70z9bR1PC0aO5uyRNLCcXX+yR8COAm7Xz5e5H57PZe52rC85IWAFARpYVqgSe0TApgJc3m7TwiYprSZ5VRry40wd9d69Ua/oq19POYN2yJv1XlRz30g/XRNXcidWVGgOHUwDy6GFJ20EbC5wVhe/JnThMnebl5n0EDCtAA0s05aGjSFgf4ErpxVr8VqaAfavdGIzHJFXoP7PT4ppkbzRhynQaEZUcxdljdKgAv6f96jQHDiYBpYDi07KCDhAoEldd/VTWHwQQACBVAjQwEqFOmsigIC+2VipSx7jTiGOgjEC7esXavDiu3XIN29FHTCzZ2tlHDM1qnnrsvqrY0FOVHMY7CwBGljOqjfZIuAkgX+MCapTS4+TUiZXBBAwiQANLJMUgm0g4DSBh+eWavpHXH7ltLonMt86GS4NLXtPHd/4e9TLhI5qrqxuH8ntWx3x3B2ZnTRwfQut5hK3iM2cNJAGlpOqTa4IOEtgcDuvrhjAZe7OqjrZImAOARpY5qgDu0DAcQITJxdp9ZZKx+VNwokX6FN3kwa+8Tul7dwU1WLevDzlDC2RL+ediOeVpbXRpO0d9cZPXO4eMZpDBtLAckihSRMBBwqE/wejxyeFFPK7HJg9KSOAQCoFaGClUp+1EXCowPzlFfrzs/yF36HlT0rarfIrNGTdk2o1//Go18sd0UTBxs9EPK/KV0c3VQzTPd8XRjyHgfYXoIFl/xqTIQJOFrh2eEA92nqdTEDuCCCQAgEaWClAZ0kEnC5wx2slmrWo3OkM5J9gAa9HGpnxpXq9eFnUK2V2a62MdtHdi/VU8Cz9fk1J1GsxwZ4CNLDsWVeyQgCBnwV6HenVn4bxGiHnAQEEkitAAyu53qyGgOMFdhVX6ewHirS9sMrxFgAkR6BT/Z0atOAm1V21IKoFg22aKrvnF3L7v4t43ryM8TptRcTDGWhjARpYNi4uqSGAgNICLj1+QUh5GbxGyHFAAIHkCdDASp41KyGAgKQ3l5Trlld5SoXDkFyBhtnS0F1v6vg5t0S1sCcrS7nDXfLlzY543jdZw9W7IBjxeAbaU4AGlj3rSlYIIPBfgd8NDGjgcbxGyJlAAIHkCdDASp41KyGAgKS/zijWh8sqsEAgJQKD8tdqwAuT5KuIromaM6yZQk2finjPm7J6qcPyeqqs4knDiNFsNpAGls0KSjoIILCfwMktPbphDP+DDUcDAQSSJ0ADK3nWrISA4wXWb6usfn2Qv9I7/iikFOCouqUasmyymiyaGdU+Mjq3VuYJT0iuyE7wnowTNHpTWy3ZUxrVOgy2hwANLHvUkSwQQODgAi6Xqr+N8NBcN0wIIIBAUgRoYCWFmUUQQCAs8Mz8Mk1+h7/McxpSL5AecGm4d6G6vnp1VJsJtGis7N7fyBNcGtG8ilBT/W5Pdz33Y1FE4xlkHwEaWPapJZkggMDBBS7q7deoE30QIYAAAkkRoIGVFGYWQQCBsMBlU4v15XpeH+Q0mEegW72tGjT3L8reHPlF7e5QSLmj0uTPfy2yRDzputs1RjdvKI5sPKNsIUADyxZlJAkEEKhFoF0Tj247jdcIOSgIIJAcARpYyXFmFQQcL/Dd95W66FGeQnH8QTAhQOO8Kg378QUd+d59Ue0ue3ALpbV4MuI5L6adqYtXlUU8noHWFqCBZe36sXsEEIhc4MGJIbWoz2uEkYsxEgEEYhWggRWrHPMQQCAqgSc/LNMj83h9MCo0BidVYHhuQfUF79F80ju2VuaJz8nljqw5uyBzrEYu5//Jj8bYqmNpYFm1cuwbAQSiFTinq19nnMJrhNG6MR4BBKIXoIEVvRkzEEAgBoHLnyjW0nW8PhgDHVOSKHB8vUINWXKXDvnm7YhX9TdppJy+q+RJ+zyiOSuyBqtrQUZEYxlkXQEaWNatHTtHAIHoBI44xK17zg5FN4nRCCCAQAwCNLBiQGMKAghEJ7Dqx0qdNyWyJ1Sii8xoBIwXyE13aXj5PHV847qIg7u8PuWNzZO/3ssRzdma1VXdVx+mbWU0dSMCs+AgGlgWLBpbRgCBmAUmTwypOa8RxuzHRAQQiEyABlZkToxCAIE4BJ5bUKYH5vD6YByETE2BQO+6mzT49SsV2rU54tWzB7RUWutpEY0vTj9GZ205Xh/s5HL3iMAsNogGlsUKxnYRQCAugQt6+TX2JF4jjAuRyQggUKsADaxaiRiAAALxClz1VLE+W8WTJvE6Mj/5Ai3rVGjY+mlqOX9qxIunndBK2Z1elTw/1TqnMtBQfyvpr0c284RirVgWG0ADy2IFY7sIIBCXQIdmHt00nm8jjAuRyQggUKsADaxaiRiAAALxCGz4qVIT7ucv5/EYMje1Ah63NDLjS/V+6bKIN+Jr1FA5/TfJmzG/9jkutx72T9Bf1/IkVu1Y1hlBA8s6tWKnCCAQv4DbJU27KE31s13xByMCAgggcBABGlgcDQQQSKjAS5+V6e43eX0wocgET4pAx3o7NWTBP5W/+pOI18sbd4gCDWdGNP7N9NN17kqeVIwIywKDaGBZoEhsEQEEDBX43cCABh7nNTQmwRBAAIFfC9DA4jwggEBCBf7yXLE+KuAv5QlFJnjSBBpkScN3v6F2c26NeM2svq2U3vaJiMYvzhqlgQXcIRIRlskH0cAyeYHYHgIIGC7Qo61X1w4PGB6XgAgggMAvAjSwOAsIIJAwgR93VenM+wrFF60ljJjAKRIYUGetBs+8QN6KyJ4uTGvXUlmd35bLu6nWHa/L6qeOBbm1jmOAuQVoYJm7PuwOAQSMF8gKuTTtopDSA7xGaLwuERFAICxAA4tzgAACCRN4fXG5bptVkrD4BEYglQJH1i3VsGWT1XhRZK8I+urXU86g7fJmvV/rtndkdtKg9S20qris1rEMMKcADSxz1oVdIYBAYgX+NjKgrm14jTCxykRHwLkCNLCcW3syRyDhAjfMLNHcb8oTvg4LIJAqgTS/SyN8C9X11asj3kLumMMUPHRGrePL0lrrwh0n6/VtfAlCrVgmHEADy4RFYUsIIJBwgSHtvLp8AK8RJhyaBRBwqAANLIcWnrQRSLTAjqIqTbivSLtLqhK9FPERSLlAl7rbNGTen5W9eVlEe8ns1VoZR0+tdWyVL083VwzTf76niVUrlskG0MAyWUHYDgIIJEXgkFy3nrgwlJS1WAQBBJwnQAPLeTUnYwSSIhB+8ir8BBYfBJwicHhulYZveV5Hvnd/RCmHjm6urK4fyu1bU+v4p4Nn6Xdr+PNUK5SJBtDAMlEx2AoCCCRV4NbTgjq+iSepa7IYAgg4Q4AGljPqTJYIJF3g3rdK9cIn3N+TdHgWTLnAsNwCDXxhUkT78NbJU86QYvly3q11/HsZ43XqilqHMcAkAjSwTFIItoEAAkkXOLWTT+f18Cd9XRZEAAH7C9DAsn+NyRCBlAhc9GiRvvu+MiVrsygCqRZoV7dIw5b8Ww2/nRPRVnJHNlHw8GdqHftt1jD1KuDVjFqhTDCABpYJisAWEEAgJQKtGrh1/7n8uyol+CyKgM0FaGDZvMCkh0AqBDb+VKkz7+fOnlTYs6Z5BHLSXBpZPk8nvXldRJvK7NZaGe1qvxdrc1Yvnbi8rsq5Xi4i11QNooGVKnnWRQABMwg8dH5ITeu6zbAV9oAAAjYSoIFlo2KSCgJmEZi9tFw3v8J9PWapB/tIrUCv/E0a8sblCu36sdaNBI9oqqzun8sTqPky+D0Z7TV281FatJs/Z7WipmgADawUwbMsAgiYQuCKAQENbuc1xV7YBAII2EeABpZ9akkmCJhG4N+vl+jVL8pNsx82gkCqBVrUqdDwdU+o5YInat2KJytLucNd8uXNrnFsRbCJfl/YQ8/+yNOOtaKmYAANrBSgsyQCCJhGoAhFbwUAACAASURBVO/RXv1xSMA0+2EjCCBgDwEaWPaoI1kgYCqBM+4r1Pfbeb/JVEVhMykXcLukUZlL1fulyyPaS86wpgo1fbrmsZ40/cc9Tjetp4kVEWoSB9HASiI2SyGAgOkEDsl164kLuQfLdIVhQwhYXIAGlsULyPYRMJvAqh8rdd4U/jJttrqwH/MInFR3p4YtvFF1Vn9a66YyTmmtzBNqvxfrpbQzddEqvvWzVtAkDqCBlURslkIAAVMKTJ4YUvP63INlyuKwKQQsKkADy6KFY9sImFUg/Opg+BVCPgggcHCBepnSyD2vq92c22plCrRsrJxeX8sd/LLGsQszx2rEcv6iUCtokgbQwEoSNMsggIBpBS7u49fIDj7T7o+NIYCA9QRoYFmvZuwYAVMLXPdCid77lvuvTF0kNmcagf511mrIC+fLW1nznxl3WpryRobky3+txr2vzBqkLgWZpsnPyRuhgeXk6pM7AgiEBbof4dVfRnAPFqcBAQSME6CBZZwlkRBAQNLQ2wu1p4T7rzgMCEQq0Da/VMMLHlTjRS/WOiV7cHOltZhe47htWV3VffVh2lpWUWs8BiROgAZW4myJjAAC1hDIz3Tpmd+mWWOz7BIBBCwhQAPLEmVikwhYQ+DbjZW6+DHuv7JGtdilmQSCPmm0b6G6zLqm1m2ld2qtzBOflctVfNCxxelH65yt7fXejoOPqXUhBsQlQAMrLj4mI4CATQS4B8smhSQNBEwiQAPLJIVgGwjYQeDJD8v0yLxSO6RCDgikROCUuts0bO6flPVDQY3r+5seppw+K+RJ++Kg46oCDfW30v56eBNN5VQUkwZWKtRZEwEEzCZwUR+/RnEPltnKwn4QsKwADSzLlo6NI2A+gSunFWvxWl5bMl9l2JGVBBrlVGnklhk68v0Haty2y+dT3pg8+eu9XMM4lx4JnKW/rOVJrGSfARpYyRZnPQQQMKNA51YeXT86aMatsScEELCgAA0sCxaNLSNgVoE+/9qjSq6/Mmt52JfFBIbmFGjQzEm17jp7QEultZ5W47jZ6afrnJU0l2vFNHAADSwDMQmFAAKWFcgKuTTzCu7BsmwB2TgCJhOggWWygrAdBKwq8OX6Cl02lac8rFo/9m1OgePqFmr4kn+r4bfv1LjBtA6tlN3pFcm9/aDjlmSO1IDlfnMmasNd0cCyYVFJCQEEYhLgHqyY2JiEAAIHEKCBxbFAAAFDBJ76qEwPzeX+K0MwCYLArwSyQy6NrpirE9+8vkYXf6NDlN1/o7wZCw46bn1WP51UkItvEgRoYCUBmSUQQMASAtyDZYkysUkELCFAA8sSZWKTCJhf4JpnirVwBa8omb9S7NCqAj3zN2nY65cruPvHGlPIG3eIAg1nHnTMzsyOGrShpVYWlVmVwhL7poFliTKxSQQQSIJA1zZe/W1kIAkrsQQCCNhdgAaW3StMfggkSWDwbYUqKuUCrCRxs4xDBZrnVWjkuqlqsbDmO6+y+rZSetsnDqpUltZKF+/orFnb+IbCRB0lGliJkiUuAghYTaBOhkvPXso9WFarG/tFwIwCNLDMWBX2hIDFBAo2VWrSI/xF2GJlY7sWFXBJGpO1VL1eurzGDNLatVTWKW/J5dl84HG+XN1SOVx3beTPbiKOAg2sRKgSEwEErCrw5EVpapAT/jcYHwQQQCB2ARpYsdsxEwEE/l/ghU/KdO9b3H/FgUAgmQId6u7SiAU3qM6azw66rK9BfeUM2iZv5gcHHfN0cIJ+t4Y/v0bXjgaW0aLEQwABKwv8aVhAvY70WjkF9o4AAiYQoIFlgiKwBQSsLvD3F0r0/rflVk+D/SNgOYG6mdLo3a/puHdur3HvuWMOU/DQGQcd837GeI1fYbn0Tb1hGlimLg+bQwCBJAsMa+/Tpf34Jtwks7McArYToIFlu5KSEALJFxh1Z6G2F3L/VfLlWRGBnwX6563V0BfOl6fq4I3kzF6tlXH01IOSfZs1TL0KQpAaJEADyyBIwiCAgC0EWtR368GJ/DvGFsUkCQRSKEADK4X4LI2AHQTWbq3UOQ9yh44dakkO1hY4ok6pRhY8oMMXv3TQREJHt1BW1/fl9q094JjNWT3VcXl9lVbRkI73NNDAileQ+QggYDeB1/6QroDPblmRDwIIJFOABlYytVkLARsKzPqiXHe8XmLDzEgJAesJhP9iMMa3UF1mXXPQzXvz6yhnSJF82e8ecMyejOM1bvNR+mI392LFcwJoYMWjx1wEELCjwC2nBtW+qceOqZETAggkSYAGVpKgWQYBuwr86+USvf0l91/Ztb7kZU2BzvnbNHzuNcr6cflBE8gd2VjBw5894O8rgo31h8KeeuZHnq6M9QTQwIpVjnkIIGBXgbO6+jXhFB7Bsmt9yQuBZAjQwEqGMmsgYGOB0+4t1OYdvG5k4xKTmkUFDs2u0ugtM9T2gwcOmkFm99bKOO4g92J5QrrXPU7/XF9sUYHUbpsGVmr9WR0BBMwncEIzj24eHzTfxtgRAghYRoAGlmVKxUYRMJ/Atj1VGnNXofk2xo4QQGCvwLDcAg18YdJBRYJtmym7+6dy+wsOOObltDN14aoyRKMUoIEVJRjDEUDA9gIhv0uv/j7N9nmSIAIIJE6ABlbibImMgO0FPl1ZoT8+zdMZti80CVpe4Jj8Io1ccrsafnfge6882dnKHVYlX95bB8z1k8wxGr6ce0uiOQg0sKLRYiwCCDhFYMp5ITWr53ZKuuSJAAIGC9DAMhiUcAg4SeDp+WWa8g4XPTup5uRqXYGskEtjKt7ViW/ecNAkcoY1Vajp0wf8/aqsQTqlINO6AEneOQ2sJIOzHAIIWELg8v4BDTnea4m9skkEEDCfAA0s89WEHSFgGYF/vlSiOV9xgbtlCsZGEZDUs84mDXv9UgX3bD2gR8YprZV5woHvxdqW1UU91zTWj6X8ua/tMNHAqk2I3yOAgBMF+hzl1dVDA05MnZwRQMAAARpYBiASAgGnCkycXKTVWyqdmj55I2BZgaa5FRqz/nE1X/jkAXMItGyinF5fyh38ar/fl6QfpXO2nqB5O3h9uKYDQAPLsn882DgCCCRQ4PB8tx79TSiBKxAaAQTsLEADy87VJTcEEihQXin1u2lPAlcgNAIIJFpgbNYS9XrpigMu405LV97IgHz5r+/3+6pAA/29dKAe2sSXOBysRjSwEn16iY8AAlYVmH11ujxcg2XV8rFvBFIqQAMrpfwsjoB1BZZ9X6kLHy2ybgLsHAEEqgVOyN+lUQuuV97azw8okjO4uUItph/gdy49Gpiga9eWIHkAARpYHAsEEEDgwAIPnBtSywZ0sDgfCCAQvQANrOjNmIEAApJeW1yu22fxF1cOAwJ2EMjPkMbsmaXj3rnjgOmkd2qtzBOfkcu1/5/5t9JP19krK+zAYGgONLAM5SQYAgjYSOCqwQH1O4aL3G1UUlJBIGkCNLCSRs1CCNhL4J7ZpZr5aZm9kiIbBBwuMCBvjYa+cL7cVfs3pAJND1N23+XyhBbtp7Qka6QGFPgdrrdv+jSwOA4IIIDAgQVGn+jThb35dwbnAwEEoheggRW9GTMQQEDSFU8Ua8k6nrrgMCBgN4HWdUo1uuB+Hb745f1Sc/n9yhudI3+9V/b73fqsvjqpIM9uHDHnQwMrZjomIoCAzQXaN/XollODNs+S9BBAIBECNLASoUpMBBwgMPT2Qu0pqXJApqSIgPME/F5pnH+BTpn1pwMmnz2wpdJaTdvvdzszO2rIhpZaXsTTmTSwnPfnhowRQCAygdx0l2ZclhbZYEYhgAACvxKggcVxQACBqAW+316lM+7j28eihmMCAhYT6Jy/TSPmXq3MH1fst/P0Dq2U1ellyb1jn9+VpbXSJTs769Wtzv6SBxpYFjvsbBcBBJIqEG5ghRtZfBBAAIFoBGhgRaPFWAQQqBb4YFmF/jajGA0EEHCAwCFZVRq79Tkd8cGD+2XrP+wQZfffIG/6wn1/58vRrZUjdOdG5zaxaGA54A8HKSKAQMwC4VcIw68S8kEAAQSiEaCBFY0WYxFAoFrg8fdLNfV9XhHiOCDgJIHhOcs0YOaF+6fscilvXAMFGry43++eCU3QlatLncS0N1caWI4sO0kjgECEAuFL3MOXufNBAAEEohGggRWNFmMRQKBa4J8vlWjOV+VoIICAwwSOrlOk0UtvU4Pv5u6XeVa/Vko/4on9fv5BxniN2/8NRNvL0cCyfYlJEAEE4hDod4xXVw0OxBGBqQgg4EQBGlhOrDo5IxCnwMWPFenbjZVxRmE6AghYUSAj6NK4ynd04pv/2G/7ace3VFbn2XJ5ftjnd99lDVPPgpAV0415zzSwYqZjIgIIOECgZQO3HjjXWf9ecEBZSRGBhAvQwEo4MQsgYD+BYXcUancx30Bov8qSEQKRC/TM36Rhs36rYOG2fSb5GtZXzsBt8mZ+sM/Pf8jqqY4rGqik0hnNbxpYkZ8lRiKAgPMEPG5p9tXpzkucjBFAIC4BGlhx8TEZAecJ7Cis0sg7+QZC51WejBHYX6BJToXGrH9MLT6Zvt8vc8c0UvDQ5/f5eWHG8Rq3+Wh9vrvE9pw0sGxfYhJEAIE4BR79TUiH57vjjMJ0BBBwkgANLCdVm1wRMEDgq/UVunQq30BoACUhELCNwLjMJer58hX75ZPVq7XSj566z88rgo31x8JeeupHezfCaWDZ5niTCAIIJEjg+tFBdW7FNxEmiJewCNhSgAaWLctKUggkTmD20nLd/Ir9n55InCCREbCnwAn5uzRqwXXKW/vFPgmGjmmhrK7vye1d99+fu4O6zzNeN663bzOcBpY9zzlZIYCAcQIX9fFrVAe+idA4USIhYH8BGlj2rzEZImCowCPzSvXkh2WGxiQYAgjYQ6BOujSucJaOfeeOfRLy5tdR7pAiebPf3efnr6SdoUmr7PmNpjSw7HGmyQIBBBInEG5ehZtYfBBAAIFIBWhgRSrFOAQQqBa4YWaJ5n5jz79wUmIEEDBGYEDeGg194Ty5q/a9sD13VGMFD3t2n0U+yRyj4cvt9woJDSxjzhJREEDAvgLh1wfDrxHyQQABBCIVoIEVqRTjEECgWuCCh4u0fLMzvkWMkiOAQOwCrfJKNXb5fTps8Sv7BMns3loZx+17L9aqrIE6pSAr9sVMOJMGlgmLwpYQQMBUAs3ruzV5YshUe2IzCCBgbgEaWOauD7tDwHQCg28rVFFplen2xYYQQMB8Al6PdGpgvk6Z9ed9Nhds20zZ3T+R279878+3ZXVR7zWHa3NphfkSiWFHNLBiQGMKAgg4SiAj6NJLV6Y5KmeSRQCB+ARoYMXnx2wEHCWwdXeVxt5t728Oc1RBSRaBJAl0zt+qke/+URlbVu1d0ZOTo9xhFfLlvr33ZyXpR2ritg56d7v1L3engZWkw8UyCCBgaYFwAyvcyOKDAAIIRCJAAysSJcYggEC1wJK1FbpimvX/Ykk5EUAg+QINs6o0buszOuKDKfssnjO8qUJNnt77syp/fV1XNlBTNhUlf5MGrkgDy0BMQiGAgG0Fwq8Qhl8l5IMAAghEIkADKxIlxiCAQLXAa4vKdftrJWgggAACMQsMz/lOA2ZetM/8jC6tldl+33uxHgucrT+vtW7DnAZWzEeEiQgg4CCB8CXu4cvc+SCAAAKRCNDAikSJMQggUC3w8NxSTf+oDA0EEEAgLoGj6xRpzJJbVX/ZvL1xgq2aKLvXUrkDX+/92dvpp+msldb80ggaWHEdESYjgIBDBC7q49eoDj6HZEuaCCAQrwANrHgFmY+AgwRum1Wi1xeXOyhjUkUAgUQJpAekUyvfUYfZN+5dwp2ertyRAfnrvL73Z0uzRqp/gT9R20hYXBpYCaMlMAII2Egg3LwKN7H4IIAAApEI0MCKRIkxCCBQLfCnZ4u1YLk9viGMkiKAgDkEetX5XsNe+60ChT/t3VDOkOYKNZ++9583ZPXViQV55thwhLuggRUhFMMQQMDRAuHXB8OvEfJBAAEEIhGggRWJEmMQQKBa4MJHirRskzVf56GECCBgXoHGORUat/5RNf/kqb2bTO/UWlknPi25Sqt/tivzJA3Z0EoFRdZ4jZkGlnnPGztDAAHzCIQvcA9f5M4HAQQQiESABlYkSoxBAIFqgXH/KdSWXVVoIIAAAgkRGJe5WD1fvnJv7ECzw5Xdp0Ce0KLqn5WltdSlO0/Ry1vN/w2FNLASckQIigACNhPICLr00pVpNsuKdBBAIFECNLASJUtcBGwo0PemPargASwbVpaUEDCPQIf8nRo1/zrlrvu5aeXyB5Q3Jlv+uq/8vElvtm7VSN25wdxNLBpY5jlT7AQBBMwtMOsP6Qpyj7u5i8TuEDCJAA0skxSCbSBgdoEdhVUaeWeh2bfJ/hBAwAYCuWnSaYWv6ph3/703m+yBLZXWatref342NEFXrP759UIzfmhgmbEq7AkBBMwoMO2iNDXMcZlxa+wJAQRMJkADy2QFYTsImFVg9Y+VmjjF3E88mNWOfSGAQGwCA/PWaOgL58lV9fOjn+kntlJWx5ck987qf/4gc7zGLY8tdqJn0cBKtDDxEUDALgL3nBXSEYe67ZIOeSCAQAIFaGAlEJfQCNhJ4PPVFfrD9GI7pUQuCCBgAYFWeaUaV3CvGi15tXq3/sMPVXa/dfKmf1L9z99lDVXPAvPdn0IDywKHiy0igIApBG4YE9TJLT2m2AubQAABcwvQwDJ3fdgdAqYRmPNVuf75Uolp9sNGEEDAOQIet3R6YL46v/bnn5N2u5U3tr4CDV6s/scfsnro5BUNVFRpni+ZoIHlnPNJpgggEJ/AlQMDGnScN74gzEYAAUcI0MByRJlJEoH4BZ5bUKYH5pj3vpn4MyQCAgiYXeCU/K0a8e5Vytiyunqr2f1aKe2IJ6r/c2FGO536wzH6dJc5Gu00sMx+mtgfAgiYReDcbn6d3plb3M1SD/aBgJkFaGCZuTrsDQETCUx+p1TPzC8z0Y7YCgIIOFGgfmaVTtv2jNp8MKU6/bTjWyqr82y5PD+oIni4ri7spek/pv6+PhpYTjyd5IwAArEIjDjBp0v6+mOZyhwEEHCYAA0shxWcdBGIVeCmV0r01tLyWKczDwEEEDBUYETOd+o/86LqmL6G9ZUzaKu8GR9K7oDu95ymf6xPbROLBpah5SYYAgjYWKBHW6+uHR6wcYakhgACRgnQwDJKkjgI2Fzgj08V69NVFTbPkvQQQMBKAsfUKdToxbeqfsF71dvOG9tIgUOer/7Pr6adoQtWpa7pTgPLSieJvSKAQCoFjmvs0e2nB1O5BdZGAAGLCNDAskih2CYCqRaY9EiRCjb9/FX2fBBAAAGzCKT5pdOq3lGH2TdWbymrdyulH/XzvVifZo7WsOWpuRiYBpZZTgj7QAABsws0yXfr4d+EzL5N9ocAAiYQoIFlgiKwBQSsIHDavYXavMM83/BlBTP2iAACyRPolf+9hr16iQJF2xU6poWyusyT27deq7MGqnNBVvI28v8r0cBKOjkLIoCARQWy01x64fI0i+6ebSOAQDIFaGAlU5u1ELCwwODbClVUSgPLwiVk6wjYXqBxToXGr39UzT55St66+codskferLn6KfMU9V7bRJtKk/dKIQ0s2x83EkQAAQMF3romXW6XgQEJhQACthSggWXLspIUAsYKlFdI/W7eY2xQoiGAAAIJEhifuVg9Xr6yOnruqMYKHvasStKP1MRtHfTu9uIErbpvWBpYSWFmEQQQsInAc5emKS+DDpZNykkaCCRMgAZWwmgJjIB9BLbtrtKYuwvtkxCZIICA7QU65O/UqPl/V+66xcrs0VoZx05Vlb+eri8bpMmbEv8NhTSwbH/ESBABBAwUmHxeSM3ruQ2MSCgEELCjAA0sO1aVnBAwWGD1j5WaOCXxf+EzeNuEQwABhwvkhKTTi17WMe/epeCRzZTdbaHc/hWaGjhL16wtSagODayE8hIcAQRsJnDbaUG1a+KxWVakgwACRgvQwDJalHgI2FBgyboKXfFEcl67sSEfKSGAQIoFBuWt1pDnz5M3J1u5wyvky3lbczJO04QViftmVRpYKS46yyOAgKUEbhwbVMcWNLAsVTQ2i0AKBGhgpQCdJRGwmsCHyyr01xk0sKxWN/aLAAL/FWidV6qxBfeo0ZJZyh3eVMEmT2tp1gj1LwgkhIkGVkJYCYoAAjYV+NvIgLq28do0O9JCAAGjBGhgGSVJHARsLPD64nLdNiuxr9vYmI/UEEDAJALhb7g6M/SxTp51rTK6tFZm+6namNVXHQryDN8hDSzDSQmIAAI2Frh6SEB9jqaBZeMSkxoChgjQwDKEkSAI2FvgmfllmvxOqb2TJDsEEHCMQJf8LRrxzlWqk+9Sdo8l2lM3U8M2ttF3hcb99xwNLMccJxJFAAEDBK4YENDgdjSwDKAkBAK2FqCBZevykhwCxghMebdUT39cZkwwoiCAAAImEKifWanTtj6jtoufVu4In9yNluvSXV300lZjvrCCBpYJiswWEEDAMgIX9fFrVAefZfbLRhFAIDUCNLBS486qCFhK4I7XSjRrUbml9sxmEUAAgUgERuZ8q34zL1bO0OYKtZql2zVSd2yIv4lFAysSfcYggAACPwuc192vU0+mgcV5QACBmgVoYHFCEECgVoG/P1+i97+jgVUrFAMQQMCSAsfUKdSYxbeoWd0flNnhKT2XdqouXx3f64Q0sCx5FNg0AgikSODMU3w6u6s/RauzLAIIWEWABpZVKsU+EUihwJXTirV4bUUKd8DSCCCAQGIFgj7pTM1R5xXTlN17mebXbaOxK1wxL0oDK2Y6JiKAgAMFxnb06YKeNLAcWHpSRiAqARpYUXExGAFnClw2tVhfrqeB5czqkzUCzhLoXWejhr12iRoO92t1C7d6FKTFBEADKyY2JiGAgEMFhrX36dJ+NLAcWn7SRiBiARpYEVMxEAHnClz8WJG+3VjpXAAyRwABRwk0zinX+HWPqF39z7Sn/UadvKKhCiuj++9AGliOOjIkiwACcQoMONar3w8KxBmF6QggYHcBGlh2rzD5IWCAwKRHilSwKbq/vBmwLCEQQACBlAqMz1ykwZselKfHlzr9p2P0ya6SiPdDAytiKgYigAAC6tnWqz8Pp4HFUUAAgZoFaGBxQhBAoFaB8x8q0sofaGDVCsUABBCwncCJ+Ts1+vPr1aT7Av0to52m/VAYUY40sCJiYhACCCBQLdC5lUfXjw6igQACCNQoQAOLA4IAArUKnPNgkdZupYFVKxQDEEDAlgI5Ien0wpfUrf4zeuzwPN2wvrjWPGlg1UrEAAQQQGCvwAnNPLp5PA0sjgQCCNQsQAOLE4IAArUKTLi/SBt+ooFVKxQDEEDA1gKD8lbrzD036932VfrNyvIac6WBZeujQHIIIGCwwDGHe/TvM2hgGcxKOARsJ0ADy3YlJSEEjBc47d5Cbd5RZXxgIiKAAAIWE2idV6rx6/4td9evNHjDwb8xiwaWxQrLdhFAIKUCRzby6O4JNLBSWgQWR8ACAjSwLFAktohAqgXG/adQW3bRwEp1HVgfAQTMIeCSNME/Rx0OuVedivMOuCkaWOaoFbtAAAFrCLQ5xK17zw5ZY7PsEgEEUiZAAytl9CyMgHUERt1VqO17aGBZp2LsFAEEkiHQJX+LhpVcpdPz/NpYsu8rhTSwklEB1kAAAbsItKjv1oMTaWDZpZ7kgUCiBGhgJUqWuAjYSGD4HYXaVUwDy0YlJRUEEDBIoEFmpUbvvEfTjlimOdv/e7k7DSyDgAmDAAKOEGha162HzqeB5YhikyQCcQjQwIoDj6kIOEVg8G2FKiqlgeWUepMnAghELzAk9L52NpquO3aVVU+mgRW9ITMQQMC5AofXcevRC2hgOfcEkDkCkQnQwIrMiVEIOFpgwC17VFrzF2452ofkEUAAgbDAsXnb1dJ9u67xfk8DiyOBAAIIRCFwSK5bT1xIAysKMoYi4EgBGliOLDtJIxCdQN+b9qiiMro5jEYAAQScKBD0Sf2qHtRL5Rc4MX1yRgABBGISqJ/t0vSL02KayyQEEHCOAA0s59SaTBGIWaDPv/aokjcIY/ZjIgIIIIAAAggggMDBBepkuvTsb2lgcUYQQKBmARpYnBAEEKhVgDuwaiViAAIIIIAAAggggECMAjlpLj1/OQ2sGPmYhoBjBGhgOabUJIpA7AIj7yzUjkIewYpdkJkIIIAAAggggAACBxPIDLr04pU0sDghCCBQswANLE4IAgjUKnDqPYX6YScNrFqhGIAAAggggAACCCAQtUDI79Krv6eBFTUcExBwmAANLIcVnHQRiEXg7AeLtG4rt7jHYsccBBBAAAEEEEAAgZoF/F7p9avSYUIAAQRqFKCBxQFBAIFaBS54uEjLN9PAqhWKAQgggAACCCCAAAJRC3jc0uyraWBFDccEBBwmQAPLYQUnXQRiEbh0arG+Wl8Ry1TmIIAAAggggAACCCBQowANLA4IAghEIkADKxIlxiDgcIE/TC/W56tpYDn8GJA+AggggAACCCCQEAEucU8IK0ERsJ0ADSzblZSEEDBe4NrnivVxAQ0s42WJiAACCCCAAAIIIFA/26XpF3OJOycBAQRqFqCBxQlBAIFaBW6YWaK535TXOo4BCCCAAAIIIIAAAghEK9CsnltTzgtFO43xCCDgMAEaWA4rOOkiEIvAza+UaPZSGlix2DEHAQQQQAABBBBAoGaBoxp5dNeEIEwIIIBAjQI0sDggCCBQq8Cdb5Tqlc/Lah3HAAQQQAABBBBAAAEEohU4sblH/xpHAytaN8Yj4DQBGlhOqzj5IhCDwP1vl2rGQhpYMdAxBQEEEEAAAQQQQKAWge5tvfrL8ABOCCCAQI0CNLA4IAggUKvAI/NK9eSHNLBqhWIAAggggAACdzw6dgAAIABJREFUCCCAQNQCg47z6sqBNLCihmMCAg4ToIHlsIKTLgKxCDz1UZkemlsay1TmIIAAAggggAACCCBQo8CYk3ya1MuPEgIIIFCjAA0sDggCCNQq8NJnZbr7TRpYtUIxAAEEEEAAAQQQQCBqgbO6+jXhFF/U85iAAALOEqCB5ax6ky0CMQm8/WW5/vVySUxzmYQAAggggAACCCCAQE0CF/X2a9SJNLA4JQggULMADSxOCAII1CrwUUGF/vJcca3jGIAAAggggAACCCCAQLQCvx8U0IBjvdFOYzwCCDhMgAaWwwpOugjEIrB4TYWufJIGVix2zEEAAQQQQAABBBCoWeCvIwPq1oYGFucEAQRqFqCBxQlBAIFaBQo2VWrSI0W1jmMAAggggAACCCCAAALRCtw8PqgTmnmincZ4BBBwmAANLIcVnHQRiEVg40+VOvN+Glix2DEHAQQQQAABBBBAoGaBe84O6YhD3DAhgAACNQrQwOKAIIBArQLbC6s06s7CWscxAAEEEEAAAQQQQACBaAWmXhjSobk0sKJ1YzwCThOggeW0ipMvAjEIlFVI/W/eE8NMpiCAAAIIIIAAAgggULPAzCvSlBVywYQAAgjUKEADiwOCAAIRCYQbWOFGFh8EEEAAAQQQQAABBIwUmPOndCPDEQsBBGwqQAPLpoUlLQSMFgi/Qhh+lZAPAggggAACCCCAAAJGCYSfvAo/gcUHAQQQqE2ABlZtQvweAQSqBcKXuIcvc+eDAAIIIIAAAggggIBRAuG7r8J3YPFBAAEEahOggVWbEL9HAIFqgUmPFKlgEw0sjgMCCCCAAAIIIICAcQLhbx8MfwshHwQQQKA2ARpYtQnxewQQqBa4clqxFq/lEiyOAwIIIIAAAggggIBxAic29+hf44LGBSQSAgjYVoAGlm1LS2IIGCvwr5dL9PaX5cYGJRoCCCCAAAIIIICAowV6HeXVn4YGHG1A8gggEJkADazInBiFgOMFprxbqqc/LnO8AwAIIIAAAggggAACxgmMOMGnS/r6jQtIJAQQsK0ADSzblpbEEDBW4MVPy/Sf2aXGBiUaAggggAACCCCAgKMFJnTx6awuNLAcfQhIHoEIBWhgRQjFMAScLvDhsgr9dUax0xnIHwEEEEAAAQQQQMBAgfDTV+GnsPgggAACtQnQwKpNiN8jgEC1wHffV+qiR4vQQAABBBBAAAEEEEDAMIFrhgbU+yivYfEIhAAC9hWggWXf2pIZAoYKbNtdpTF3Fxoak2AIIIAAAggggAACzhYIfwNh+JsI+SCAAAK1CdDAqk2I3yOAwF6BvjftUUUlIAgggAACCCCAAAIIGCMweWJIzeu7jQlGFAQQsLUADSxbl5fkEDBW4LR7C7V5R5WxQYmGAAIIIIAAAggg4FiBl3+XpvSAy7H5kzgCCEQuQAMrcitGIuB4gcumFuvL9RWOdwAAAQQQQAABBBBAIH6BzKBLL16ZFn8gIiCAgCMEaGA5oswkiYAxAje8WKK5X5cbE4woCCCAAAIIIIAAAo4WaNnArQfODTnagOQRQCByARpYkVsxEgHHCzwwp1TPLShzvAMACCCAAAIIIIAAAvELdGnt1d9HBeIPRAQEEHCEAA0sR5SZJBEwRuD5hWW67+1SY4IRBQEEEEAAAQQQQMDRAmNO8mlSL7+jDUgeAQQiF6CBFbkVIxFwvMC8b8t1/QsljncAAAEEEEAAAQQQQCB+gd/29Wv4Cb74AxEBAQQcIUADyxFlJkkEjBH4ZkOlLnm8yJhgREEAAQQQQAABBBBwtMCNY4Pq2MLjaAOSRwCByAVoYEVuxUgEHC/w054qjb6r0PEOACCAAAIIIIAAAgjEL/Dw+SE1qeuOPxAREEDAEQI0sBxRZpJEwDiBQbfuUTH3uBsHSiQEEEAAAQQQQMChArP+kK4gbxA6tPqkjUD0AjSwojdjBgKOFpg4pUirf6x0tAHJI4AAAggggAACCMQnkJPu0vOXpcUXhNkIIOAoARpYjio3ySIQv8C1zxXr44KK+AMRAQEEEEAAAQQQQMCxAm0Oceves0OOzZ/EEUAgegEaWNGbMQMBRwvc81apZn7CO4SOPgQkjwACCCCAAAIIxCnQva1XfxkeiDMK0xFAwEkCNLCcVG1yRcAAgecXlum+t0sNiEQIBBBAAAEEEEAAAacKjO/k0/k9/E5Nn7wRQCAGARpYMaAxBQEnC3y4rEJ/nVHsZAJyRwABBBBAAAEEEIhT4KrBAfU7xhtnFKYjgICTBGhgOana5IqAAQIrf6jU+Q8VGRCJEAgggAACCCCAAAJOFbjvnJBaN3Q7NX3yRgCBGARoYMWAxhQEnCxQWFqlIbcVOpmA3BFAAAEEEEAAAQTiFJj1h3QFfXEGYToCCDhKgAaWo8pNsggYIzDyzkLtKKwyJhhREEAAAQQQQAABBBwl0CDbpScvTnNUziSLAALxC9DAit+QCAg4TuCiR4v03feVjsubhBFAAAEEEEAAAQTiFziphUf/HBuMPxAREEDAUQI0sBxVbpJFwBiBG2aWaO435cYEIwoCCCCAAAIIIICAowTGdfTpNz35BkJHFZ1kETBAgAaWAYiEQMBpAlPeLdXTH5c5LW3yRQABBBBAAAEEEDBAgG8gNACREAg4UIAGlgOLTsoIxCvwztfluvHFknjDMB8BBBBAAAEEEEDAgQJ8A6EDi07KCBggQAPLAERCIOA0gQ3bKjXhgSKnpU2+CCCAAAIIIIAAAgYI8A2EBiASAgEHCtDAcmDRSRkBIwSG3l6oPSV8E6ERlsRAAAEEEEAAAQScIsA3EDql0uSJgPECNLCMNyUiAo4Q+MP0Yn2+usIRuZIkAggggAACCCCAgDECfAOhMY5EQcCJAjSwnFh1ckbAAAEucjcAkRAIIIAAAggggIDDBPgGQocVnHQRMFCABpaBmIRCwEkC731brute4CJ3J9WcXBFAAAEEEEAAgXgF+AbCeAWZj4BzBWhgObf2ZI5AXAKbdlTp9HsL44rBZAQQQAABBBBAAAFnCdx/bkitGridlTTZIoCAIQI0sAxhJAgCzhQYeWehdhRykbszq0/WCCCAAAIIIIBAdAIul/T2NenRTWI0Aggg8P8CNLA4CgggELPA1U8X65OVXOQeMyATEUAAAQQQQAABBwm0bujWfeeEHJQxqSKAgJECNLCM1CQWAg4TeHReqaZ9WOawrEkXAQQQQAABBBBAIBaBocf7dFl/fyxTmYMAAgiIBhaHAAEEYhb4cFmF/jqjOOb5TEQAAQQQQAABBBBwjsDvBwU04FivcxImUwQQMFSABpahnARDwFkCW3ZVadx/uMjdWVUnWwQQQAABBBBAIDaBKeeF1KweF7jHpscsBBCggcUZQACBuATG3F2obbu5yD0uRCYjgAACCCCAAAI2F/B6pDf/yAXuNi8z6SGQUAEaWAnlJTgC9hf4y3PF+qiAi9ztX2kyRAABBBBAAAEEYhc4spFbd0/gAvfYBZmJAAI0sDgDCCAQl8DTH5dpyrulccVgMgIIIIAAAggggIC9BUZ08OmSPlzgbu8qkx0CiRWggZVYX6IjYHuBpesqdPkTXORu+0KTIAIIIIAAAgggEIfA1UMC6nM0F7jHQchUBBwvQAPL8UcAAATiE6iolPretCe+IMxGAAEEEEAAAQQQsLXAI78JqXE+F7jbusgkh0CCBWhgJRiY8Ag4QeDix4r07cZKJ6RKjggggAACCCCAAAJRCgR90qw/cIF7lGwMRwCB/xGggcWRQACBuAXue7tUzy8sizsOARBAAAEEEEAAAQTsJ3DM4R79+4yg/RIjIwQQSKoADaykcrMYAvYUmPdNua6fWWLP5MgKAQQQQAABBBBAIC6BMSf5NKkXF7jHhchkBBAQDSwOAQIIxC3w464qjf9PYdxxCIAAAggggAACCCBgP4EbxgR1ckuP/RIjIwQQSKoADaykcrMYAvYVOPWeQv2ws8q+CZIZAggggAACCCCAQEwCr/4+TSG/K6a5TEIAAQR+EaCBxVlAAAFDBP7xYone/brckFgEQQABBBBAAAEEELCHQJtD3Lr37JA9kiELBBBIqQANrJTyszgC9hGY+WmZ7pldap+EyAQBBBBAAAEEEEAgboFTT/bpvO7cfxU3JAEQQIA7sDgDCCBgjMCy7yt14aNFxgQjCgIIIIAAAggggIAtBG45Naj2Tbn/yhbFJAkEUizAE1gpLgDLI2AngX4371F5hZ0yIhcEEEAAAQQQQACBWAWCPumV36fLzfVXsRIyDwEEfiVAA4vjgAAChglcOa1Yi9fSwTIMlEAIIIAAAggggICFBTo08+im8UELZ8DWEUDATAI0sMxUDfaCgMUFpn1YpkfncQ+WxcvI9hFAAAEEEEAAAUMEzu3m1+mdfYbEIggCCCBAA4szgAAChgl8vaFSv32ce7AMAyUQAggggAACCCBgYYG7JgR1VCPuv7JwCdk6AqYSoIFlqnKwGQSsLzDo1j0qLrN+HmSAAAIIIIAAAgggELtA3UyXnv5tWuwBmIkAAgj8jwANLI4EAggYKvCX54r1UQH3YBmKSjAEEEAAAQQQQMBiAj3bevXn4QGL7ZrtIoCAmQVoYJm5OuwNAQsKzPy0TPfM5h4sC5aOLSOAAAIIIIAAAoYJXNbPr6Htuf/KMFACIYCAaGBxCBBAwFCBgk2VmvQI92AZikowBBBAAAEEEEDAYgJTzgupWT23xXbNdhFAwMwCNLDMXB32hoBFBcbeXaitu6ssunu2jQACCCCAAAIIIBCPQPP6bk2eGIonBHMRQACB/QRoYHEoEEDAcIGbXi7RW1+WGx6XgAgggAACCCCAAALmFxjZwaeL+/jNv1F2iAAClhKggWWpcrFZBKwh8Mrn5brzjRJrbJZdIoAAAggggAACCBgqcN2ogE5p7TU0JsEQQAABGlicAQQQMFxg5Q+VOv8h7sEyHJaACCCAAAIIIICAyQXSAi5NvyikzJDL5DtlewggYDUBGlhWqxj7RcAiAmc/WKR1Wystslu2iQACCCCAAAIIIGCEQKeWHv1jTNCIUMRAAAEE9hGggcWBQACBhAjcOqtEbyzmHqyE4BIUAQQQQAABBBAwqcCkXn6NOcln0t2xLQQQsLIADSwrV4+9I2BigdcWlev217gHy8QlYmsIIIAAAggggIDhAvefE1Krhm7D4xIQAQQQoIHFGUAAgYQIbNhWqQkPcA9WQnAJigACCCCAAAIImFCgSV23Hj4/ZMKdsSUEELCDAA0sO1SRHBAwqcAfny7WpysrTLo7toUAAggggAACCCBgpMCw9j5d2s9vZEhiIYAAAnsFaGBxGBBAIGECMxaW6f63SxMWn8AIIIAAAggggAAC5hH464iAuh3hNc+G2AkCCNhKgAaWrcpJMgiYS2DtlkqdM5nXCM1VFXaDAAIIIIAAAggYLxDwSdMvSlNOusv44EREAAEEJNHA4hgggEBCBX4/vVhfrOY1woQiExwBBBBAAAEEEEixwInNPfrXuGCKd8HyCCBgZwEaWHauLrkhYAKBZ+aXafI7vEZoglKwBQQQQAABBBBAIGEC5/fwa3wnX8LiExgBBBCggcUZQACBhAqs/KFS5z/Ea4QJRSY4AggggAACCCCQYoF7zw6pzSHuFO+C5RFAwM4CNLDsXF1yQ8AkAldMK9aStbxGaJJysA0EEEAAAQQQQMBQgSMbeXT3BF4fNBSVYAggsJ8ADSwOBQIIJFxg+kdlengurxEmHJoFEEAAAQQQQACBFAhM7O7XaSfz+mAK6FkSAUcJ0MByVLlJFoHUCBRsqtSkR3iNMDX6rIoAAggggAACCCRWYMp5ITWrx+uDiVUmOgII0MDiDCCAQFIELp1arK/W8xphUrBZBAEEEEAAAQQQSJLA8U08uvU0Xh9MEjfLIOBoARpYji4/ySOQPIEnPijTY+/xGmHyxFkJAQQQQAABBBBIvMCFvf0afSKvDyZemhUQQIAGFmcAAQSSIvDtxkpd/BivESYFm0UQQAABBBBAAIEkCTw+KaRGebw+mCRulkHA0QI0sBxdfpJHILkCl00t1pe8RphcdFZDAAEEEEAAAQQSJNCxhUc3juX1wQTxEhYBBP5HgAYWRwIBBJIm8Mz8Mk1+h9cIkwbOQggggAACCCCAQAIFLu/v15DjeX0wgcSERgCBXwnQwOI4IIBA0gTWb6vU2Q8UqSppK7IQAggggAACCCCAQCIE/F7p8UlpqpflSkR4YiKAAAL7CdDA4lAggEBSBf46o1gfLuPbCJOKzmIIIIAAAggggIDBAl3bePW3kQGDoxIOAQQQOLgADSxOBwIIJFXgzSXluuXVkqSuyWIIIIAAAggggAACxgpcNTigfsd4jQ1KNAQQQKAGARpYHA8EEEiqwK7iqurXCLcX8iJhUuFZDAEEEEAAAQQQMEggI+jS1EkhZafx+qBBpIRBAIEIBGhgRYDEEAQQMFbgjtdKNGtRubFBiYYAAggggAACCCCQFIG+x3j1x8G8PpgUbBZBAIG9AjSwOAwIIJB0gfnLK/TnZ4uTvi4LIoAAAggggAACCMQv8I8xQXVq6Yk/EBEQQACBKARoYEWBxVAEEDBOYOLkIq3eUmlcQCIhgAACCCCAAAIIJFygRX23HpwYSvg6LIAAAgj8rwANLM4EAgikRODhuaWa/lFZStZmUQQQQAABBBBAAIHYBM7t5tfpnX2xTWYWAgggEIcADaw48JiKAAKxC3yzsVKXPFYUewBmIoAAAggggAACCCRVwO2SHrkgpMPy3Eldl8UQQACBsAANLM4BAgikTODKacVavLYiZeuzMAIIIIAAAggggEDkAt3bevWX4VzeHrkYIxFAwEgBGlhGahILAQSiEpixsEz3v10a1RwGI4AAAggggAACCKRG4K8jA+rWxpuaxVkVAQQcL0ADy/FHAAAEUieweUeVJk4pUlFpVeo2wcoIIIAAAggggAACtQocnu/WI+eH5HLVOpQBCCCAQEIEaGAlhJWgCCAQqcDtr5XotUXlkQ5nHAIIIIAAAggggEAKBM44xadzuvpTsDJLIoAAAj8L0MDiJCCAQEoFPltVoaueKk7pHlgcAQQQQAABBBBAoGaByRNDal6fy9s5JwggkDoBGlips2dlBBD4f4ErphVrCZe5cx4QQAABBBBAAAFTCpzcyqMbRgdNuTc2hQACzhGggeWcWpMpAqYVePmzMt31Jpe5m7ZAbAwBBBBAAAEEHC1w9dCA+hzF5e2OPgQkj4AJBGhgmaAIbAEBpwvsLPr5Mvdtu7nM3elngfwRQAABBBBAwFwCDXJceuT8NAV85toXu0EAAecJ0MByXs3JGAFTCtz3dqmeX1hmyr2xKQQQQAABBBBAwKkCp53s08TuXN7u1PqTNwJmEqCBZaZqsBcEHCzwzYZKXfJ4kYMFSB0BBBBAAAEEEDCXgMctTTkvpMb5XN5ursqwGwScKUADy5l1J2sETCnwp2eLtWB5hSn3xqYQQAABBBBAAAGnCfQ7xqurBgecljb5IoCASQVoYJm0MGwLAScKvLW0XDe9UuLE1MkZAQQQQAABBBAwncCtpwV1fBOP6fbFhhBAwJkCNLCcWXeyRsCUAmUV0nlTirR+W6Up98emEEAAAQQQQAABpwh0aObRTeODTkmXPBFAwAICNLAsUCS2iICTBB59r1TTPuAydyfVnFwRQAABBBBAwHwC1wwNqPdRXvNtjB0hgIBjBWhgObb0JI6AOQVW/1ipiVO4zN2c1WFXCCCAAAIIIOAEgWb13NWXt/NBAAEEzCRAA8tM1WAvCCBQLXDrqyV6Y0k5GggggAACCCCAAAIpEPhNT7/GdfSlYGWWRAABBA4uQAOL04EAAqYTWLquQpc/UWy6fbEhBBBAAAEEEEDA7gLZaa7qp6/qZLjsnir5IYCAxQRoYFmsYGwXAacIXD+zRPO+4Sksp9SbPBFAAAEEEEDAHAKjT/Tpwt5+c2yGXSCAAAK/EqCBxXFAAAFTCixcUaFrnuEpLFMWh00hgAACCCCAgG0FHjg3pJYN3LbNj8QQQMC6AjSwrFs7do6A7QXCDaxwI4sPAggggAACCCCAQOIFerT16trhgcQvxAoIIIBADAI0sGJAYwoCCCRHIPwKYfhVQj4IIIAAAggggAACiRe4cWxQHVt4Er8QKyCAAAIxCNDAigGNKQggkDyB8GXu4Uvd+SCAAAIIIIAAAggkTuCEph7dfGowcQsQGQEEEIhTgAZWnIBMRwCBxAq8saRct77KU1iJVSY6AggggAACCDhd4M/DA+rZ1ut0BvJHAAETC9DAMnFx2BoCCPwscMHDRVq+uRIOBBBAAAEEEEAAgQQItD3Urf+cFUpAZEIigAACxgnQwDLOkkgIIJAggZmflume2aUJik5YBBBAAAEEEEDA2QJXDgxo0HE8feXsU0D2CJhfgAaW+WvEDhFwvEBRaZUueLhYG37iKSzHHwYAEEAAAQQQQMBQgaZ13XpwYkget6FhCYYAAggYLkADy3BSAiKAQCIEpn9Upofn8hRWImyJiQACCCCAAALOFbiwt1+jT/Q5F4DMEUDAMgI0sCxTKjaKgLMFtu2u0qRHirR1d5WzIcgeAQQQQAABBBAwSKB+tkuTJ4aUEXQZFJEwCCCAQOIEaGAlzpbICCBgsMDj75dq6vtlBkclHAIIIIAAAggg4EyBs7r6NeEUnr5yZvXJGgHrCdDAsl7N2DECjhUIP311IU9hObb+JI4AAggggAACxglkhVzVd1/Vy+LpK+NUiYQAAokUoIGVSF1iI4CA4QI8hWU4KQERQAABBBBAwIECY0/y6YJefgdmTsoIIGBVARpYVq0c+0bAoQI8heXQwpM2AggggAACCBgm4POo+umrxvl89aBhqARCAIGEC9DASjgxCyCAgNECPIVltCjxEEAAAQQQQMBJAkPaeXX5gICTUiZXBBCwgQANLBsUkRQQcJoAT2E5reLkiwACCCCAAAJGCfi90r1nh9SsHk9fGWVKHAQQSI4ADazkOLMKAggYLMBTWAaDEg4BBBBAAAEEHCEwrqNPv+nJ3VeOKDZJImAzARpYNiso6SDgFAGewnJKpckTAQQQQAABBIwSqJPh0j1n882DRnkSBwEEkitAAyu53qyGAAIGCvAUloGYhEIAAQQQQAAB2wtM7O7XaSf7bJ8nCSKAgD0FaGDZs65khYAjBHgKyxFlJkkEEEAAAQQQMEAg/I2D954dVMjvMiAaIRBAAIHkC9DASr45KyKAgIECPIVlICahEEAAAQQQQMC2Apf392vI8Tx9ZdsCkxgCDhCggeWAIpMiAnYW4CksO1eX3BBAAAEEEEDACIEjG3l094SgEaGIgQACCKRMgAZWyuhZGAEEjBJ46qMyPTS31KhwxEEAAQQQQAABBGwlcO3wgHq09doqJ5JBAAHnCdDAcl7NyRgB2wmUVfxfe/cBpVV573v8/7YplKGDdBgEBOlICUWUXjQaFfHaSOwr3uTkJOacFHNWbu41Jjc5yU1y8HpjjCFqgi2W2AERRBTpUpQO0kFggKlvm7v+z/AOwzDAlLfsvZ/vXos1wuzy/D//nbPW+a3nebbIt+aWyNaDcc/VRkEIIIAAAggggEBDBEZeGpBHbmb2VUMMuRYBBJwhQIDljD4wCgQQaKDAgg1RefS1sgbehcsRQAABBBBAAAFvCfzilhwZlh/wVlFUgwACVgoQYFnZdopGwJsCP3mhVJZtjXmzOKpCAAEEEEAAAQTqKDCxX1B++NXsOl7F6QgggIAzBQiwnNkXRoUAAvUQWLc7Jt99trQeV3IJAggggAACCCDgPYE5X8+Vyzr4vVcYFSGAgJUCBFhWtp2iEfCuwO/fCcurqyLeLZDKEEAAAQQQQACBWgjMHBGSByZk1eJMTkEAAQTcIUCA5Y4+MUoEEKilwP7jcfnW3FIpKC6v5RWchgACCCCAAAIIeEvgkuY++cOdudKyic9bhVENAghYLUCAZXX7KR4Bbwr8fVlE/vR+2JvFURUCCCCAAAIIIHARgW9PyZLrhoZwQgABBDwlQIDlqXZSDAIIqEAkJvKtuSWy9WAcEAQQQAABBBBAwCqBwV0D8uvbcqyqmWIRQMAOAQIsO/pMlQhYJ7BgQ1Qefa3MuropGAEEEEAAAQTsFvj5rBwZ0SNgNwLVI4CAJwUIsDzZVopCAAEV+MkLpbJsawwMBBBAAAEEEEDACoFpA4Py0IxsK2qlSAQQsE+AAMu+nlMxAtYIrNsdk+8+W2pNvRSKAAIIIIAAAvYKNMnRjdtzpEtrv70IVI4AAp4WIMDydHspDgEE5swPyz9WRIBAAAEEEEAAAQQ8LXDXuCy5bTQbt3u6yRSHgOUCBFiWvwCUj4DXBQqKy+Vfny6VL46yobvXe019CCCAAAII2CrQ8xK//P7OXMkK2ipA3QggYIMAAZYNXaZGBCwXYEN3y18AykcAAQQQQMDjAj+6LlsmXE565fE2Ux4C1gsQYFn/CgCAgB0Cv/hnmcxfH7WjWKpEAAEEEEAAAWsExvYOyk9vZON2axpOoQhYLECAZXHzKR0BmwT2HoubpYTHisptKptaEUAAAQQQQMDjArp08PJObNzu8TZTHgIIiAgBFq8BAghYI/DKyoj84d2wNfVSKAIIIIAAAgh4W+COMSH5+pVZ3i6S6hBAAIHTAgRYvAoIIGCVwMMvlMpHW2NW1UyxCCCAAAIIIOA9gcs7BeS3t+dIgMlX3msuFSGAQI0CBFi8GAggYJXA5/vj8p2nSyRChmVV3ykWAQQQQAABrwn84pYcGZYf8FpZ1IMAAgicV4AAi5cDAQSsE3hmaUSeWsJSQusaT8EIIIAAAgh4RGDWyJDcN56lgx5pJ2UggEAtBQiwagnFaQgg4B0B3cZdN3Rfv4dpWN7pKpUggAACCCBgh0DPS/xm6WBuls+OgqkSAQQ2GPIZAAAgAElEQVQQOC1AgMWrgAACVgqs2BGTH8wrtbJ2ikYAAQQQQAAB9wr87KYcGd2LpYPu7SAjRwCB+goQYNVXjusQQMD1Ao8vDMsLyyOur4MCEEAAAQQQQMAOga9dEZL/Ppmlg3Z0myoRQKC6AAEW7wQCCFgrUFRWLt97tlS2Hoxba0DhCCCAAAIIIOAOga6tK5YONmvE0kF3dIxRIoBAsgUIsJItyv0QQMBVAh9vi8mPn2cpoauaxmARQAABBBCwUODh67Pl6r5BCyunZAQQQKBCgACLNwEBBKwXeGJRWOZ9xFJC618EABBAAAEEEHCowPRBQfne9GyHjo5hIYAAAukRIMBKjzNPQQABBwtEYiLfe7ZENu5lKaGD28TQEEAAAQQQsFKgfXOf/Ob2XGmbx9JBK18AikYAgUoBAixeBgQQQEBEVu+Kyff/xlJCXgYEEEAAAQQQcJbAv1+bLZP7s3TQWV1hNAggkAkBAqxMqPNMBBBwpMDcD8Ly1w9YSujI5jAoBBBAAAEELBS4bmhIvj2Frw5a2HpKRgCBGgQIsHgtEEAAgSoCDz1bKmt2xzBBAAEEEEAAAQQyKtC7vV9+dWuONM5m6WBGG8HDEUDAMQIEWI5pBQNBAAEnCGzYE5PvPVsqUbbDckI7GAMCCCCAAALWCvzv/5YjQ7sHrK2fwhFAAIHqAgRYvBMIIIBANYG/L4vIn94P44IAAggggAACCGRE4K5xWXLb6FBGns1DEUAAAacKEGA5tTOMCwEEMirwo+dKZfl2lhJmtAk8HAEEEEAAAQsFvtIzIP9rZo6FlVMyAgggcGEBAizeEAQQQKAGgS0H4mYpYXG4HB8EEEAAAQQQQCAtAi0a+8y+V93b+NPyPB6CAAIIuEmAAMtN3WKsCCCQVoGXPonIYwtYSphWdB6GAAIIIICAxQIPzciWaQODFgtQOgIIIHB+AQIs3g4EEEDgAgK//GeZvLs+ihECCCCAAAIIIJBSgWsGB+Vfp2Wn9BncHAEEEHCzAAGWm7vH2BFAIOUCJ4rL5d/nlcrWg3yWMOXYPAABBBBAAAFLBS5t5zdLB/NyfZYKUDYCCCBwcQECrIsbcQYCCFgusHZ3zIRYUfZ0t/xNoHwEEEAAAQRSI/DorBwZ3iOQmptzVwQQQMAjAgRYHmkkZSCAQGoFXlkZkT+8y35YqVXm7ggggAACCNgncOfYkMwem2Vf4VSMAAII1FGAAKuOYJyOAAL2Cvz2rTJ5fQ37Ydn7BlA5AggggAACyRUYd1lQ/uMG9r1Krip3QwABrwoQYHm1s9SFAAJJFygJ635YZbJxL2sJk47LDRFAAAEEELBMoGtrv/zylhxpk8e+V5a1nnIRQKCeAgRY9YTjMgQQsFNg07642Q+ruKzcTgCqRgABBBBAAIGkCPzilhwZls++V0nB5CYIIGCFAAGWFW2mSAQQSKbAm2uj8p9vliXzltwLAQQQQAABBCwSeGBClswcEbKoYkpFAAEEGi5AgNVwQ+6AAAIWCsyZH5Z/rIhYWDklI4AAAggggEBDBKYODMr3Z7DvVUMMuRYBBOwUIMCys+9UjQACDRSIxcUsJVyzi/2wGkjJ5QgggAACCFgj0KeDX3TpYJMc9r2ypukUigACSRMgwEoaJTdCAAHbBLYdqtgPq6CI/bBs6z31IoAAAgggUFeB3Cyf/OKWbOnXiX2v6mrH+QgggIAKEGDxHiCAAAINEFi4MSo/f5X9sBpAyKUIIIAAAghYIfDdadkyY3DQilopEgEEEEiFAAFWKlS5JwIIWCXw7IcR+fPisFU1UywCCCCAAAII1F7ghmEheXBSVu0v4EwEEEAAgXMECLB4KRBAAIEkCPz6jTJ5a100CXfiFggggAACCCDgJYEh3QLyy1tyxO/3UlXUggACCKRfgAAr/eY8EQEEPCgQjor86LlSWbObTd092F5KQgABBBBAoF4CbfN88vObc6R7W9KregFyEQIIIFBFgACL1wEBBBBIksAXX8blh8+XysECNnVPEim3QQABBBBAwLUC+p3BR27OkRGXsmm7a5vIwBFAwFECBFiOageDQQABtwss3x4zM7E4EEAAAQQQQMBuge9MzZZrh7Bpu91vAdUjgEAyBQiwkqnJvRBAAAEReXVVRH7/Dpu68zIggAACCCBgq8Bto0Jy11Vs2m5r/6kbAQRSI0CAlRpX7ooAApYLPL4wLC8sj1iuQPkIIIAAAgjYJzCpf1B+cG22fYVTMQIIIJBiAQKsFANzewQQsFfgpy+VyQeb+TKhvW8AlSOAAAII2CYwsGtAHpmZI7lMvrKt9dSLAAJpECDASgMyj0AAATsFjhWWy4+eL5WtB+N2AlA1AggggAACFgl0aO4zm7Z3ac0XBy1qO6UigEAaBQiw0ojNoxBAwD6BjXvjJsQqLOXLhPZ1n4oRQAABBGwRCPorvjh4RT5fHLSl59SJAALpFyDASr85T0QAAcsE3tsUlUdeKbOsaspFAAEEEEDAHoHvTc+W6YP44qA9HadSBBDIhAABVibUeSYCCFgn8PLKiPzXu3yZ0LrGUzACCCCAgOcF7hwTktlXsumV5xtNgQggkHEBAqyMt4ABIICALQJ/WRKWp5fyZUJb+k2dCCCAAALeF5g6ICjfv4YvDnq/01SIAAJOECDAckIXGAMCCFgj8Lu3w/LaakIsaxpOoQgggAACnhUY3SsgP70xR/w+z5ZIYQgggICjBAiwHNUOBoMAAjYI/I9/lMmSz6M2lEqNCCCAAAIIeFJgWH5FeJUT8mR5FIUAAgg4UoAAy5FtYVAIIOB1ge8+Uyrrvoh5vUzqQwABBBBAwHMC/TsH5Gc3ZUteLlOvPNdcCkIAAUcLEGA5uj0MDgEEvCxw9xMlsutI3MslUhsCCCCAAAKeEmjf3Ce/vSNX2jQlvPJUYykGAQRcIUCA5Yo2MUgEEPCqwE2/K5bjReVeLY+6EEAAAQQQ8IxAKCDy5L250rGl3zM1UQgCCCDgJgECLDd1i7EigIDnBIrKyuX63xRLnAzLc72lIAQQQAABbwk8cU+u5LclvPJWV6kGAQTcJECA5aZuMVYEEPCkwIGCcrn9sWJP1kZRCCCAAAIIeEFgztdz5bIOhFde6CU1IICAewUIsNzbO0aOAAIeEth8IC7ffKrEQxVRCgIIIIAAAt4Q+O3tOTKgS8AbxVAFAggg4GIBAiwXN4+hI4CAtwTW7IrJQ38r9VZRVIMAAggggICLBR6+Pluu7ht0cQUMHQEEEPCOAAGWd3pJJQgg4AGBT7bH5IfPEWJ5oJWUgAACCCDgcoEHJmTJzBEhl1fB8BFAAAHvCBBgeaeXVIIAAh4RWLYlJj95kRDLI+2kDAQQQAABFwrcPjok3xiX5cKRM2QEEEDAuwIEWN7tLZUhgICLBRZ/FpWfvVzm4goYOgIIIIAAAu4UmDUyJPeNJ7xyZ/cYNQIIeFmAAMvL3aU2BBBwtcCCDVF59DVCLFc3kcEjgAACCLhK4MZhIfnmJMIrVzWNwSKAgDUCBFjWtJpCEUDAjQJvr4vKr94gxHJj7xgzAggggIC7BL46JCT/MpXwyl1dY7QIIGCTAAGWTd2mVgQQcKXAP1dH5f+8TYjlyuYxaAQQQAABVwhMGxiUh2Zku2KsDBIBBBCwVYAAy9bOUzcCCLhK4B8rIjJnfthVY2awCCCAAAIIuEFgYr+g/PCrhFdu6BVjRAABuwUIsOzuP9UjgICLBJ7/OCL/7z1CLBe1jKEigAACCDhcYFyfoPzH1wivHN4mhocAAggYAQIsXgQEEEDARQLPfhiRPy8mxHJRyxgqAggggIBDBUb3CsjPbspx6OgYFgIIIIBAdQECLN4JBBBAwGUCz3wYkacIsVzWNYaLAAIIIOAkgeE9AvLoLMIrJ/WEsSCAAAIXEyDAupgQv0cAAQQcKPDSiog8xp5YDuwMQ0IAAQQQcLrA4G4B+fWthFdO7xPjQwABBKoLEGDxTiCAAAIuFXhrXVR+/QZfJ3Rp+xg2AggggEAGBEZeGpBHbia8ygA9j0QAAQQaLECA1WBCboAAAghkTuD9z6LyP18mxMpcB3gyAggggIBbBKYMCMq/XcOG7W7pF+NEAAEEqgsQYPFOIIAAAi4X+GR7TH74XKnLq2D4CCCAAAIIpE5g5oiQPDAhK3UP4M4IIIAAAikXIMBKOTEPQAABBFIvsH5PTL7zNCFW6qV5AgIIIICA2wTuvipLbh0VctuwGS8CCCCAQDUBAixeCQQQQMAjAtsPxeW+J0s8Ug1lIIAAAggg0HCB707LlhmDgw2/EXdAAAEEEMi4AAFWxlvAABBAAIHkCew/Hpc7/i8hVvJEuRMCCCCAgFsFfnpjtoztTXjl1v4xbgQQQKC6AAEW7wQCCCDgMYHjReVy0++KPVYV5SCAAAIIIFB7gd/cniMDuwRqfwFnIoAAAgg4XoAAy/EtYoAIIIBA3QXKIiLTf1VU9wu5AgEEEEAAAZcLPHlvrnRr43d5FQwfAQQQQKC6AAEW7wQCCCDgYYHbHyuWAwXlHq6Q0hBAAAEEEDgj8MK3G0nLJj5IEEAAAQQ8KECA5cGmUhICCCBQVeA/XiyVD7fEQEEAAQQQQMCzAllBkX8+1FiCTLzybI8pDAEEECDA4h1AAAEELBB4anFYnvkwYkGllIgAAgggYJtAl1Z+eer+XNvKpl4EEEDAOgECLOtaTsEIIGCrwHsbo/LIq2W2lk/dCCCAAAIeFBjeIyCPzsrxYGWUhAACCCBQXYAAi3cCAQQQsEhg1c6Y/NvfSy2qmFIRQAABBLwq8NUhIfmXqVleLY+6EEAAAQSqCRBg8UoggAAClglsOxSXHz9fKl+eYnN3y1pPuQgggIBnBO4bnyWzRoY8Uw+FIIAAAghcXIAA6+JGnIEAAgh4TuDIqXL5zzfKZMUONnf3XHMpCAEEEPCwgG7W/oNrs2Vcn6CHq6Q0BBBAAIGaBAiweC8QQAABSwUiMZFfv1EmCzZELRWgbAQQQAABNwl0aumXH12XLb3b86lBN/WNsSKAAALJEiDASpYk90EAAQRcKvDYgrC89AlfKHRp+xg2AgggYIXAkG4B+fH12dK8kc+KeikSAQQQQOBcAQIs3goEEEAAAZn3UUSeWBRGAgEEEEAAAccJTB0YlO/PyHbcuBgQAgg0XCASichLL70kq1evlvz8fJk9e7bk5uY2/MYuuEMsFpNt27ZJKBSS7t27i893dkBfWloq7777rrEpLi6WJk2ayN133y0dO3asV3X79u2T48ePS8+ePSU7253/N5UAq16t5yIEEEDAewJLN8dkzvwyOXySzd29110qQgABBNwpcOfYkMwey5cG3dk9Ru0FgRMnTsicOXOkoKCgTuXccccd0r9//1pdo0HOiy++KKtWrbIqxNq4caP89a9/lZycHLn33nulU6dOlV4aXs2dO1e2b99u/q1x48bSqFEjufXWW+sVYJ08eVIee+wxOXbsmEybNk2uvvrqWvXGaScRYDmtI4wHAQQQyKDAriNx+a/5YVmzi83dM9gGHo0AAghYL9CqiU++OSlLrmKzduvfBQAyK3Dq1CkTpGgAUvUoKyuTkpISCQaDJlypPnvohhtukMsuu6zWg9cQS2diaWAzZcoUGTJkSK2vdfKJX3zxhfzpT38yIdWDDz4ozZo1qxzuwYMHze90xpnOrGrevHnl7z7//HPjrjOl7rzzThPsNeTQmW7PPPOMmfF1yy23nBUuLliwwMz0GjhwoNx2220NeUzKryXASjkxD0AAAQTcJaCbu+tMrH+uZnN3d3WO0SKAAALeEBjcLSDfnJgl+W3ZrN0bHaUKLwokQo9u3brJXXfdZQIajnMFLhRgXcgr4auz2G6//fZzAsJkWhNgJVOTeyGAAAIIZETgheUReXwh+2JlBJ+HIoAAApYKXDc0ZGZeBcmuLH0DKNstAgRYtetUQwOsdMyKIsCqXS85CwEEEEDA4QIfba3YF+tAAftiObxVDA8BBBBwtYAGVhpcaYDFgQACzheoTYBVNRgZPny4vPrqq3LkyBEZPHiwWcaWOHSfrfnz58v69evNssTEpuYzZsyQ9u3bn4NRWFgoeu+1a9eazc39fr+0bt1axo8fL4MGDTJ/r82hyxZ13633339fjh49KuXl5dK0aVOzlG7y5Mk1zipLbKy+bt060eWVunRSl/6NGjXK/NGx65GovaZxJPYHqyncqs11iXvWdix6vp775z//WXbt2iX6fN3IPfH36mPUeqovd6yNZzrOYQlhOpR5BgIIIOBigT1HK/bFWrmDfbFc3EaGjgACCDhWQJcK6pJBXTrIgQAC7hCoS4ClX88Lh8Pmjx5VZxVpiPOXv/xFNJTSvaB0z6fE/loaBs2cOdOEUolDv6Sne0PppvL6e91/S/d3KioqMmHS0KFD5cYbb5RA4ML/90QDneeee050I3UNvHSMeug44vG4tG3b1iyNbNmyZeWzq4418exoNGqereGXPvumm24yz9b7btiwwfxu69at5t969+4tWVlZMnr0aLNhe00BVuK6AwcOyP79+6VFixaV+18lrtMB1WUsNQVYuj/ZkiVL5Msvv5Tqz9LN4idOnOjIr0ESYLnj/z4wSgQQQCCjAvFy3RcrLK+sjGR0HDwcAQQQQMBbArpJu8680k3bORBAwD0CdQmwtCqd8aNfv9OZUhr2aFilIdQTTzwhx48fNzOerrzyShMmaYC0ePFis7F4q1at5P777zczo3TG1LPPPmuCId3kXYMqDZL0fjp76/nnnzfn6Ayjvn37XhBTZ17p+RpQaVDVpk0bc77OxNKATDdY11lj+gwNxnRmmI5VA7Rx48bJpEmTKmdb7dixw3xNUIO36s++0BLCC/3uQsv66jOW6jOwqn4hkiWE7vnfHSNFAAEEEKiDwMsrImY2FgcCCCCAAAINFbhzbEhmj81q6G24HgEEMiBQlwCra9euJiTS0Krq8eabb5rle1WDosTvdVbVU089Zb5KePPNN5vZTfolxMcee8wsG9Sv9ul9E4eGWPqVPQ2yNAzTGUQXOubNmyerV6825+n5VQ9dmvi3v/1Nqm5Qr8GWhmr61cUJEyaYmV9VD/2C4vLly00Id80111T+KhUBVn3GQoCVgf+R8EgEEEAAgcwLrNoZkycWhWXrwXjmB8MIEEAAAQRcJ6CzrXTWlc6+4kAAAXcK1CXAqmkj8kSgsmfPHpk9e7bokrbqR+IZI0aMMDOhqoYwGiLpLKja7nd1vnt36dLFhGu6bK4hx/lmMaUiwLrYOGsaCwHWxdT4PQIIIICAZwVOlpSbEOvNtVHP1khhCCCAAALJFxjeIyD3Xp0luu8VBwIIuFegoQGWbtw+Z84cs4zwYkfVAExnR73wwgtm3ysNnXr16iW6HO7SSy+t055Nx44dM5uYHz582Myq6ty5s7lPnz59zLJCXTZY06HLHRcuXCibN282M8J05lfVo3pYl8oAqy5jIcC62FvG7xFAAAEEPC/w2qqI/HFRRErCfKXQ882mQAQQQKCBAiwZbCAglyPgIIFkBVgaZOlyPA2RzndoqPS1r32t8te66fjrr78uO3fuFN1EXQ+diZWfny/XXXedtGvXrlZSia/46VJCXZaYODTAmjp1qtlsvmqQlQjP9Jm6N5eGXokZYImN0NMVYNV1LARYtXolOAkBBBBAwOsCn+2Lyx8XheXTL/hKodd7TX0IIIBAfQS6t/HLPVdnychL+cpgffy4BgEnCiQrwNJg5Z577hFdylfXQzds1xlUuu/VypUrzWwunZWl+2NpuFTbQ2dR6WwqnVWl99m9e7e5dMqUKTJ+/Hjz37rv1OOPP26+KqhfGhw8ePBZ4VY6lxDWZywEWLV9GzgPAQQQQMDzApGYmCWFL33CVwo932wKRAABBOogMG1gUO6+KktaNOYrg3Vg41QEHC/Q0ABLZzwlvuo3c+ZMGTZs2EVr1mWDep3O1tKgqursKP2dfqFw06ZNktgz63w31K8cahClwZXO/goEzoTr+m+6GfvLL79svkz4wAMPSJMmTWTjxo3mS4MajGnglpOTc9bt0xlg1WcsBFgXfb04AQEEEEDANoH566NmNtaxQpYU2tZ76kUAAQSqCjTJ8ck9V2XJtUPYqJ03AwEvCjQ0wFKTxJf7zveVQp1hVVJSYgIkPRLBTYcOHeTee+89Z+P184VI1f0TXzM8deqU2cC9R48eZ51S075VOsvr6aefNjPFqgdYOk79AqKOLx1LCOszFgIsL/6vkJoQQAABBBossOtIxZLC5dtYUthgTG6AAAIIuFBgaPeAWTLY6xI2andh+xgyArUSSEaApftG6SyswsJCs4G6zsRKzGzScOnFF1+Ubdu2VS7Z003L//jHP4puwD5u3DjzFcJQKGTGq7/TgGnv3r1yzTXXyJVXXnneOjRw0o3gde8rDc9uvfVWadGihTlfZ3K98847smTJErMx/De+8Q3zjESopb+fPHmyeb7uf6V7eL322muyYcMGM6PrfAGWnnvfffeJhm+J40IbvF8ojKvPWGoTYFWtt1YvQQZO8pVX3zY/A4PgkQgggAAC3hN4aklYnlnKkkLvdZaKEEAAgfML3DY6JHeNy4IIAQQ8LpCMAEuJNPh5/vnnRQMWXRqoS/o0otBQS5f69e3bV2bNmlX5hcGq52uwpOfreYnzdSP32bNnX/SLhLpf1ty5c2Xfvn0miNJZXvpTlxYmvnCo4ZUGXHpo6KXLClesWGHGp+fqeMPhsPmp1+s9dbx33HFH5bJEnUGmIZ0Ga3qeBnQ33HCD9OvXrzIU03978MEHpVmzZpVvzYUCrPqM5UIBlm6G/+STT5pacnNzzTh0H7Gq43HK60yA5ZROMA4EEEDAgwIfbonJ3CVh2X447sHqKAkBBBBAICHQpbXfLBkc3YuN2nkrELBBIFkBllrp7Cmd9fTZZ5+ZJYMaDrVu3dpsoD5o0KDKL/0lXKufr3thNW/eXEaNGmX+JGZlXawPGlQtW7bM/NHwSYMpDXD0q4e6gXtiVlbiPhqU6df/tHbdSF2f27FjR5k2bZoJ4HQGmI77/vvvl7y8vMrHa3g1b948OXLkiAm2NODSZ9R3BpbeuK5juVCApXUvXbpUFi5caPYYa9u2ramhadOmFyNM++8JsNJOzgMRQAABuwROlZbL3CUReXkls7Hs6jzVIoCALQJTBgTNrKvWTdmo3ZaeUycCCCCQCQECrEyo80wEEEDAQoEln0dNkLXrS2ZjWdh+SkYAAQ8KdGjhkzvGZMnk/mzU7sH2UhICCCDgOAECLMe1hAEhgAAC3hUoKK6YjfXaamZjebfLVIYAAjYITB8UlDvHZEmbPGZd2dBvakQAAQScIECA5YQuMAYEEEDAMoFFm6LylyUR2XuM2ViWtZ5yEUDgAgKNAiXSOWefNAkUyfFIM9lZ0lXKxVkBUedWfrljTEgmXM6sK15mBBBAAIH0ChBgpdebpyGAAAIInBY4WqizscLyxtooJggggID1Aj1yd8pXmq84y6Eo1lg+KBgpX4ZbOcLn2iEVs65aNnFWqOYIHAaBAAIIIJByAQKslBPzAAQQQACBCwks2KCzscJyoKAcKAQQQMBKAZ1xdX3bN2qsvSDaTF4/MiWjLt3aVMy6uqoPs64y2ggejgACCFguQIBl+QtA+QgggIATBA6fLDch1jufMhvLCf1gDAggkF6Bvo03y5C8ded96O7du82nzS90HM4emZJB92jnlz4d/JJFdpUSX26KAAIIpENg6dKldXpMXl6ePPzww3W6Jh0nE2ClQ5lnIIAAAgjUSuC9TVF57qOIbDvE3li1AuMkBBDwhMCIZiulZ6Md563lwIEDUlBQ4IlaKQIBBBBAwPkCBFjO7xEjRAABBBBwgEBpRGTeR2GZ91FEIjEHDIghIIAAAikW6N14mwzLW33epyw/cImcKMtK8Sgqbu/ziQzuGpAh3QKSHWKvq7Sg8xAEEEDAgQJjxoxx3KiYgeW4ljAgBBBAAAEV2HwgLs99HJHFn7GskDcCAQS8LZDtL5Pr274pIV/knEIPh9vIu0evTgvA2N5BuXlkSPp29KfleTwEAQQQQACBuggQYNVFi3MRQAABBNIuMH9DxbLCnUdYVph2fB6IAAJpE+iYfUBGNFsljQJn9ro6Em4tywqGy6lYk5SOI7+tX2aNDMnEfmx0lVJobo4AAggg0CABAqwG8XExAggggEA6BIrKys2SQv0T52OF6SDnGQggkCGBTjn7pXGgSAoizeVQuE1KR5EdEhNc3TwiJLlZLBdMKTY3RwABBBBosAABVoMJuQECCCCAQLoENu3TZYVhWbqZzbHSZc5zEEDAmwITLq9YLnhpO5YLerPDVIUAAgh4T4AAy3s9pSIEEEDA8wJvfxo1s7H2HGVZoeebTYEIIJBUgcs6+E1wNe4ylgsmFZabIYCA5wUikYh8+umnsnXrViktLZXy8nLJzs6WTp06yfDhwyUnJ+ccg6KiInnzzTelsLDwvD4tW7aUqVOnmntd6Dh8+LB88skncuzYMYnFYuL3+0W/Fjh48GDp1q3bOZeeOnVKPvzwQzl06JAZa5s2bWTUqFHSokUL1/aKAMu1rWPgCCCAgN0CJ0vK5cVPIvLKyqjoEkMOBBBAAIHzCzTN9cmsESETXgWYdMWrggACCNRJQAOohQsXmvDI5/NJKBQyAVJZWZkJhxo3biyTJk06JxzSEOmNN96QkpKSBgVYn3/+uQmvNLgKBALm+frfGqrpeC6//HIZNmxY5TN0XO+8846cOHFCevToYc7fvHmzZGVlyZQpU6RZs2Z1qt8pJxNgOaUTjAMBBBBAoF4COgvr5ZVReXXVuV/vqtcNuQgBBBDwmMCMQUG5aURIurQiufJYaykHAQTSJKAzmbZs2WKCqgkTJkirVq3MkzUgWrRokRw/flzat29vQiwNmBLHvtL3ZqwAABPDSURBVH375L333pNGjRrJ9OnTJTc3t84j1vDsrbfeEp3N1bNnTzPbSwOpeDwu69evl7Vr10owGDTPbtu2rbn/jh075IMPPjCzswYMGGD+bdu2bWZG1tChQ6Vfv37m3zQEW7p0qRnfkCFDzhp7nQeahgsIsNKAzCMQQAABBFIvoPtjvbIyIgs3RlP/MJ6AAAIIuEBg/OVBuW5oUPp1OvP/TLlg2AwRAQQQcJSAzmbSAKmgoMAswevVq9dZ49u9e7csXrzYzG6aMWOGNG3atPL3id/pjKfaLBOsqXANzpYtW2ZmTU2bNu2spYoaQL377rty8OBB6du3r4wYMcLcYsWKFaKztsaPHy8dO3Y0/6Zhmy5nzM/Przxv+/btJtTq37+/CbucfhBgOb1DjA8BBBBAoE4Cn2yPycsrI6I/ORBAAAEbBb7SMyDXDQ3JsHyCKxv7T80IIJBcAV0GqMFPOBw+KxBKPOXo0aPy9ttvm79WnQWlf9fwSQMiDZEmT55cr4HpDK9du3aZ2Vdjxow55x5r1qwxs7AuueQS8wydAVabAKu4uNiMW2dv6bLCi+3BVa/BJ/kiAqwkg3I7BBBAAAFnCOhMLJ2RpTOzOBBAAAEbBAZ11eAqKFeyQbsN7aZGBBBIk4DuM6X7SR05csQsx9MleFWPxNK8xDJBXWaYOBLh0vnCp4uVUHWGle5xlVj6V/U63VReQzLdnD0xyyuxhFCXBersKj0S49QadLbVxx9/bDakv/rqq81G9G44CLDc0CXGiAACCCBQbwHdG0v3yOKLhfUm5EIEEHC4gH5ZUGdcTe7PlwUd3iqGhwACLhXQpYBLliwxox80aJBZrqebp+/cudNsrq6zs3Rvqj59+pxV4fLly2XTpk3mC4AahJ08edLsXaV7WHXp0uW8Xy9M3ESXL+osKd08fvTo0ecsX9TzEvts6T0TSxj1K4m6tDCxibvOrtJN3BOzrXT2lW5Kr18vrGlWl1PbRIDl1M4wLgQQQACBpAnoVwr1a4UaZh0t5IuFSYPlRgggkFGBrq01uNJ9rkIZHQcPRwABBGwQ0GV8Gkhp+FP10OBIZzppqFX90BBJA6bzHU2aNJGJEyee8/XChgZYer0ufdSZWYcOHTJfSmzevLkJq3QvLR2X1qF7aukY3HIQYLmlU4wTAQQQQKDBAhpevb4mIm+siRJkNViTGyCAQKYE2ub5TGil4VVuli9Tw+C5CCCAgDUCupRPZ1rpLCY9EvtF6QwpPbp27WpmSOlG7lUPDbx0mV6HDh1k5MiR5mt/OgNLN0/X3+msrJq+XpiMAOt8zdEvF+rSRh1P9Q3pnd5QAiynd4jxIYAAAggkXYAgK+mk3BABBNIg0K6ZT6YNDMmMwUFp2ZjgKg3kPAIBBBAwAhpe6VJAncWke0bpLCY9dBbT+++/b2Y56ZLAq666ymyiXptDvxKoIZYu66u++XuqAqzjx4+b2VetW7eWsWPHyrp160wop0Gahms6k0z363LqQYDl1M4wLgQQQACBlAsQZKWcmAcggEASBDq39Mu0QUGZNjAoebkEV0kg5RYIIIBArQU09NF9qHQWlgZN7dq1O+vagoICs8m7zsbScKtz5861undJSYn5uqEu9dPZWzUFR/XdA6umAej433vvPbOfltahm7prKKdfL9QZYvp3HYsuM+zRo0etakj3SQRY6RbneQgggAACjhMgyHJcSxgQAgiISH5bv0w3wVVIctjmincCAQQQyIhA4it/OvtK94xKLB+sOhgNsPbv32++EqhfC6zNUZtwqupXCHXzeP16YPWjpq8Q1vT8LVu2mC8P6j1083YNz/Ly8mTy5Mlm1piGV2+99ZY0bdq08t9qU0c6zyHASqc2z0IAAQQQcLQAQZaj28PgELBGQL8qOH1gyMy68jPhypq+UygCCDhTQIMf3Qy9ZcuWMnXq1BoDrMRm7bqR+4gRI0whO3bsMEsE27ZtW+PSwtrMwNL7LFq0SHQDeZ2hVdMXA3U/q7Vr15qZVIkwqrpkYWGhCad0maCec/jwYTMbS/fASow3EajpteerM9MdIsDKdAd4PgIIIICA4wQIshzXEgaEgBUCA7oEzDLByf2DVtRLkQgggIAbBPQrghr2+P1+E+y0atXqrGEnZi7pflijRo2q3BhdQ6L58+dXXteiRYuzrtuzZ48Jp3T20/n2wNILNEBbtmyZmS2lz9cQKnHoDC2d/aV7cA0YMECGDh1aI+nSpUtNCDZhwgSzaXyiJgIsN7yBjBEBBBBAAIFaCBwvKpcFG6Lmz7ZD8VpcwSkIIIBA3QWuyK8Irq7qQ3BVdz2uQAABBFIroBuc6wwrDaR0FpaGTYkQqbS0VBYvXmyWDzZp0sQsMdSfelRd/qf7ZukG74nrTpw4YcIr3V9L98zSvbM0yNK/68bq+t9XXHGF5ObmSmL2VFFRkXTv3t2EZKFQyHzNUL8oqLOv9OuHOrOqerim49i7d695ls7g0i8P6qGhG0sIU/vecHcEEEAAAQQyJrBwY0WQ9cn2WMbGwIMRQMBbAmN6B2XKgKCM6lm7L1Z5q3qqQQABBNwjoMGSzqbSEMnn81UuIwyHwyZI0gBJA6qOHTueVZRet2DBAhNC6QwuPU8PXa5XXl5uwq6JEydKYnZWYmaUBlQzZsww+1HpsXv3blmyZIlEo1ETbunvNSDTcE3vq18P7N+/f42gupRRvzQ4bty4s2ZvJb6smNjEfefOnaIb0rOJu3veS0aKAAIIIIDABQXW7o5VzsqKkGXxtiCAQB0FGmX5ZGK/oEzqH5S+Hf11vJrTEUAAAQQyJaCzrT799FOzt5X+twZQuqG7hlYaICXCpurjS1y3fft2c50GYDk5OZKfn2+W/el/J45EgKUztaZPn25mYCUOnQGmoZN+RVDDKw2udFlhYlP2urroPVavXm3CLQ3C9JlaR01fQ6zrvVN1PntgpUqW+yKAAAIIeFpgz9G4zD+9vPDQiXJP10pxCCDQcIFOLf0muNI/7ZuzM3vDRbkDAggg4D2BDRs2yIoVK6RTp05mqSLH2QIEWLwRCCCAAAIINECgqOzMPlmb9rFPVgMouRQBTwr07xyQSRpc9Q9KNltcebLHFIUAAggkQ0BnZ7399tty8uRJs9yva9euybitp+5BgOWpdlIMAggggEAmBZZujsrCjTFZ8nk0k8Pg2Qgg4ACBcX2CJrj6CvtbOaAbDAEBBBBwvoBu7K5fG2zTpo3ZwJ3jXAECLN4KBBBAAAEEkiyw/XBc3t8UlUWbonKggOWFSebldgg4VqBpzpn9rXq3Z38rxzaKgSGAAAIIuFKAAMuVbWPQCCCAAAJuECiLSmWQtWIHO767oWeMEYH6CPTrHJAxvQKis67a5rG/VX0MuQYBBBBAAIGLCRBgXUyI3yOAAAIIIJAEgQ17Y/L+ppiZlVVQzKysJJByCwQyKtCumU/G9A6a4GpAl0BGx8LDEUAAAQQQsEGAAMuGLlMjAggggIBjBDS80hBLwywNtTgQQMA9An6fVIRWvQPmJ5uyu6d3jBQBBBBAwP0CBFju7yEVIIAAAgi4VECXFWqY9eGWmBSWMivLpW1k2BYI9OnolzG9KoKrTi3Z28qCllMiAggggIADBQiwHNgUhoQAAgggYJfAieJy+Xhb7PSfqIT5iKFdLwDVOlKgddPTSwR7B2RwV5YIOrJJDAoBBBBAwCoBAiyr2k2xCCCAAAJOFzh8slyWb4tWBlpOHy/jQ8BLAnm5PhnWIyDD8wMyqldAGmWxIbuX+kstCCCAAALuFiDAcnf/GD0CCCCAgIcF9h6LmyBr+baYrN7FflkebjWlZVCgamg1vEdA9O8cCCCAAAIIIOA8AQIs5/WEESGAAAIIIHCOwI7DFWGW/tnI5u+8IQg0SIDQqkF8XIwAAggggEBGBAiwMsLOQxFAAAEEEKi/wOf747JqZ0xW7YrJut3MzKq/JFfaJEBoZVO3qRUBBBBAwIsCBFhe7Co1IYAAAghYI6DLDDXM0iWGq3bGpSTM1wytaT6FXlSgRWOfDOlesacVywMvysUJCCCAAAIIOFqAAMvR7WFwCCCAAAII1F6goLhcVp+emaU/dUN4DgRsE+jRzm++Gji4W0AGdQ1ITsg2AepFAAEEEEDAmwIEWN7sK1UhgAACCFguEItL5cwsDbO2H45bLkL5XhUIBcQEVRpYaXDVq73fq6VSFwIIIIAAAlYLEGBZ3X6KRwABBBCwReCz/XFZ/0VM1u/RP3E5VcrsLFt678U62zXzmbBq0OnQqnVTvhzoxT5TEwIIIIAAAlUFCLB4HxBAAAEEELBMIBITWbPrTJiloRYHAk4W8PlE+nTwV8600hlXfjIrJ7eMsSGAAAIIIJB0AQKspJNyQwQQQAABBNwlUFhabgKtNbvjsu6LmOw6wnJDd3XQe6MNBkQGdgnIZR38clmHip8tG5NYea/TVIQAAggggEDtBQiwam/FmQgggAACCFghcLTwdKC1KyYb9sZFv3TIgUAqBXSj9QFdAmeFVmy+nkpx7o0AAggggID7BAiw3NczRowAAggggEBaBYrKymXLgbhsPhg3P7cciMmBAvbQSmsTPPawJtk+GdDFb0Ir/dObjdc91mHKQQABBBBAIPkCBFjJN+WOCCCAAAIIeF7gZMnpUOt0oKXh1pGThFqeb3w9CszN8pkvA/a65PSf9n7p1JIvBdaDkksQQAABBBCwWoAAy+r2UzwCCCCAAALJEzhWlAi1YrLjUFy2H44zUyt5vK64E2GVK9rEIBFAAAEEEHClAAGWK9vGoBFAAAEEEHCHgC4/1CBr+6G4CbW2Ha74GWVbLXc08AKjbN7YJ11b+c/MrmJmlet7SgEIIIAAAgg4WYAAy8ndYWwIIIAAAgh4VGDXlxVBlgZbiYBLZ3BxOE+gdVOfdG3tr/zTpXXF35vl8lVA53WLESGAAAIIIOBdAQIs7/aWyhBAAAEEEHCVQGFpuVlyeLAgLgdO6E/9e7zyZyTmqnJcN9h2zc4OqipCK580ziaocl0zGTACCCCAAAIeFCDA8mBTKQkBBBBAAAEvChwtrBponQ66CsrleFG56OwtDcA4ahZo1cQnbfJ80rqpX9o01Z8Vfz/z334JBdBDAAEEEEAAAQScK0CA5dzeMDIEEEAAAQQQqIOAztA6Vngm0DpeWBFsJQKuqn8vCbs77NKwKS/XZ/40Pf0zL7fi31o0Ph1QmZDKb8IqP5Oo6vAmcSoCCCCAAAIIOFGAAMuJXWFMCCCAAAIIIJBSAQ27isvKRTeZLw4n/lukOFwuxWVy+t+r/nfFOXpdNF4uMfNTJBZP/Kzh32LlledkB0WyQz7Rn1mnf2aHRLKDFf+W+J3+W5b+W0gkN5QIqM6EVSawyhHRr/1xIIAAAggggAACNgkQYNnUbWpFAAEEEEAAAQQQQAABBBBAAAEEXChAgOXCpjFkBBBAAAEEEEAAAQQQQAABBBBAwCYBAiybuk2tCCCAAAIIIIAAAggggAACCCCAgAsFCLBc2DSGjAACCCCAAAIIIIAAAggggAACCNgkQIBlU7epFQEEEEAAAQQQQAABBBBAAAEEEHChAAGWC5vGkBFAAAEEEEAAAQQQQAABBBBAAAGbBAiwbOo2tSKAAAIIIIAAAggggAACCCCAAAIuFCDAcmHTGDICCCCAAAIIIIAAAggggAACCCBgkwABlk3dplYEEEAAAQQQQAABBBBAAAEEEEDAhQIEWC5sGkNGAAEEEEAAAQQQQAABBBBAAAEEbBIgwLKp29SKAAIIIIAAAggggAACCCCAAAIIuFCAAMuFTWPICCCAAAIIIIAAAggggAACCCCAgE0CBFg2dZtaEUAAAQQQQAABBBBAAAEEEEAAARcKEGC5sGkMGQEEEEAAAQQQQAABBBBAAAEEELBJgADLpm5TKwIIIIAAAggggAACCCCAAAIIIOBCAQIsFzaNISOAAAIIIIAAAggggAACCCCAAAI2CRBg2dRtakUAAQQQQAABBBBAAAEEEEAAAQRcKECA5cKmMWQEEEAAAQQQQAABBBBAAAEEEEDAJgECLJu6Ta0IIIAAAggggAACCCCAAAIIIICACwUIsFzYNIaMAAIIIIAAAggggAACCCCAAAII2CRAgGVTt6kVAQQQQAABBBBAAAEEEEAAAQQQcKEAAZYLm8aQEUAAAQQQQAABBBBAAAEEEEAAAZsECLBs6ja1IoAAAggggAACCCCAAAIIIIAAAi4UIMByYdMYMgIIIIAAAggggAACCCCAAAIIIGCTAAGWTd2mVgQQQAABBBBAAAEEEEAAAQQQQMCFAgRYLmwaQ0YAAQQQQAABBBBAAAEEEEAAAQRsEiDAsqnb1IoAAggggAACCCCAAAIIIIAAAgi4UIAAy4VNY8gIIIAAAggggAACCCCAAAIIIICATQIEWDZ1m1oRQAABBBBAAAEEEEAAAQQQQAABFwoQYLmwaQwZAQQQQAABBBBAAAEEEEAAAQQQsEmAAMumblMrAggggAACCCCAAAIIIIAAAggg4EIBAiwXNo0hI4AAAggggAACCCCAAAIIIIAAAjYJEGDZ1G1qRQABBBBAAAEEEEAAAQQQQAABBFwoQIDlwqYxZAQQQAABBBBAAAEEEEAAAQQQQMAmAQIsm7pNrQgggAACCCCAAAIIIIAAAggggIALBQiwXNg0howAAggggAACCCCAAAIIIIAAAgjYJECAZVO3qRUBBBBAAAEEEEAAAQQQQAABBBBwocD/B8nhkIaOC+yA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2" descr="data:image/png;base64,iVBORw0KGgoAAAANSUhEUgAABLAAAALmCAYAAABSJm0fAAAgAElEQVR4XuzdB3hU150+/nfUhYREFUX03qsBU0zvYMexMXZwwXbs2HF+2SSb/WXXW35P1snu/jd1s0kcV2Ib44JrbHrHdDAY0TuIXoWQQL38n/fgK49GbUYzI92Z+97n0SMs3XvuOZ9zRaKXc77XVVpaWgodEpCABCQgAQlIQAISkIAEJCABCUhAAhKwqYBLAZZNZ0bdkoAEJCABCUhAAhKQgAQkIAEJSEACEjACCrD0IEhAAhKQgAQkIAEJSEACEpCABCQgAQnYWkABlq2nR52TgAQkIAEJSEACEpCABCQgAQlIQAISUIClZ0ACEpCABCQgAQlIQAISkIAEJCABCUjA1gIKsGw9PeqcBCQgAQlIQAISkIAEJCABCUhAAhKQgAIsPQMSkIAEJCABCUhAAhKQgAQkIAEJSEACthZQgGXr6VHnJCABCUhAAhKQgAQkIAEJSEACEpCABBRg6RmQgAQkIAEJSEACEpCABCQgAQlIQAISsLWAAixbT486JwEJSEACEpCABCQgAQlIQAISkIAEJKAAS8+ABCQgAQlIQAISkIAEJCABCUhAAhKQgK0FFGDZenrUOQlIQAISkIAEJCABCUhAAhKQgAQkIAEFWHoGJCABCUhAAhKQgAQkIAEJSEACEpCABGwtoADL1tOjzklAAhKQgAQkIAEJSEACEpCABCQgAQkowNIzIAEJSEACEpCABCQgAQlIQAISkIAEJGBrAQVYtp4edU4CEpCABCQgAQlIQAISkIAEJCABCUhAAZaeAQlIQAISkIAEJCABCUhAAhKQgAQkIAFbCyjAsvX0qHMSkIAEJCABCUhAAhKQgAQkIAEJSEACCrD0DEhAAhKQgAQkIAEJSEACEpCABCQgAQnYWkABlq2nR52TgAQkIAEJSEACEpCABCQgAQlIQAISUIClZ0ACEpCABCQgAQlIQAISkIAEJCABCUjA1gIKsGw9PeqcBCQgAQlIQAISkIAEJCABCUhAAhKQgAIsPQMSkIAEJCABCUhAAhKQgAQkIAEJSEACthZQgGXr6VHnJCABCUhAAhKQgAQkIAEJSEACEpCABBRg6RmQgAQkIAEJSEACEpCABCQgAQlIQAISsLWAAixbT486JwEJSEACEpCABCQgAQlIQAISkIAEJKAAS8+ABCQgAQlIQAISkIAEJCABCUhAAhKQgK0FFGDZenrUOQlIQAISkIAEJCABCUhAAhKQgAQkIAEFWHoGJCABCUhAAhKQgAQkIAEJSEACEpCABGwtoADL1tOjzklAAhKQgAQkIAEJSEACEpCABCQgAQkowNIzIAEJSEACEpCABCQgAQlIQAISkIAEJGBrAQVYtp4edU4CEpCABCQgAQlIQAISkIAEJCABCUhAAZaeAQlIQAISkIAEJCABCUhAAhKQgAQkIAFbCyjAsvX0qHMSkIAEJCABCUhAAhKQgAQkIAEJSEACCrD0DEhAAhKQgAQkIAEJSEACEpCABCQgAQnYWkABlq2nR52TgAQkIAEJSEACEpCABCQgAQlIQAISUIClZ0ACEpCABCQgAQlIQAISkIAEJCABCUjA1gIKsGw9PeqcBCQgAQlIQAKBFigtLcX1/Ju4XnALmfm3cKPgFrIKcpBVmIubhbnILszDLX4U5SGnMB+5xQXIKypAXnEB8osLkV9chIKSIhSWFKGopBjFpSXIKy4s183UE79GbDQQG+Xy+AzERrsQG3X7cww/RwExUbf/zI8GMS40iHWhQQw8Pn/ztejIQKuoPQlIQAISkIAEJGBvAQVY9p4f9U4CEpCABCQgAS8EGCRdyLmOi/zIvY5LOZm4nHvDfFzJu4GreVm4lpdtPhheBfsYfPG1oN6CAVZZyPV14NU4wYXmDV1oxo+k25+bN4wwnxV4BXU61LgEJCABCUhAAnUgoACrDpB1CwlIQAISkIAE/BPgKqn07Cs4ffP2x5mbV3H21jWcu3kN53KumcDKTkewAyxfx5rcwAq0vg64vg62GHi1aRKBlo1cvjap8yUgAQlIQAISkECdCijAqlNu3UwCEpCABCQggaoEruffwvGs8zh24yJOZN3+OJl9CSezLyMjLzuk4OwWYNWEx62L7ZpGoH2zCLTjR1PX7T83jYBL2VZNfPq+BCQgAQlIQAJ1IKAAqw6QdQsJSEACEpCABL4RuJSbiUPXz+JQ5jkcyTyHwzfO4WjmefDr4XKEWoBVnTtDrHbNXN8EXOa/IxAXHS6zpXFIQAISkIAEJBAKAgqwQmGW1EcJSEACEpBACAqUlJZgb0Y69mWcxv6M0zhwnR9nTF2qcD/CKcCqaq5aN3ahU0okOqW40DklAp1SItC6cUS4T63GJwEJSEACEpBAPQkowKoneN1WAhKQgAQkEE4CLKK++9pJ7L56EmnXTmLPtVPYm3EKJaWl4TRMr8fihACrMoz4GIZat8Os26HW7f/m13VIQAISkIAEJCABfwQUYPmjp2slIAEJSEACDhU4nHkOO68cw86rx/Hl5WMmtNLxjYBTA6yqngH31Vr92kaid5tIsO6WDglIQAISkIAEJOCtgAIsb6V0ngQkIAEJSMChAvnFhdh2+Qi2Xz6CHZePmo+M/JsO1fBu2AqwanbqlRoBhll92kaie6sINEnUKq2a1XSGBCQgAQlIwLkCCrCcO/cauQQkIAEJSKBSgRsFOdhy8RC2XDqErZcOm/BKh28CCrB88+LZnVtEoO/XYVaPVrcLxeuQgAQkIAEJSEACloACLD0LEpCABCQgAYcL3CrKx8YLB7DpIj8OYueV4w4X8X/4CrD8N2zTJAI9WkeY1Vk9W0eiZ6oCLf9V1YIEJCABCUggdAUUYIXu3KnnEpCABCQggVoLcHXV+vP78cWF/dh88WCt29GFlQsowAr8k9ExJQKDOkRiYPtI8zk2OvD3UIsSkIAEJCABCdhXQAGWfedGPZOABCQgAQkETOBU9mWsPbcXa8/vxfrze8FtgjqCJ6AAK3i2bLlJggsDO0RiUMdIDGofiZRk1c8Krrhal4AEJCABCdS/gAKs+p8D9UACEpCABCQQFAGurlp9Ng2rz+3Bvoz0oNxDjVYuoACr7p6MCBdMkGUCrfaR6NZKWw3rTl93koAEJCABCdSdgAKsurPWnSQgAQlIQAJBFeCqqhVnvsKKs19h5dndyMy/FdT7qfGqBRRg1d/T0aXF7a2GDLUGd4wEAy4dEpCABCQgAQmEvoACrNCfQ41AAhKQgAQcLHD25lUsPbMLy07vwupzaQ6WsNfQFWDZYz5aNXLhjk6RuKNjlPkcp7pZ9pgY9UICEpCABCRQCwEFWLVA0yUSkIAEJCCB+hQ4nnURi9O/xJLTX2LrpcP12RXduwoBBVj2ezSaJLowxIRZkSbMSorX0iz7zZJ6JAEJSEACEqhaQAGWng4JSEACEpBACAicyLqIz9N3YNGpHdhx5WgI9NjZXVSAZe/5T4wrH2Y1a6gwy94zpt5JQAISkIAEAAVYegokIAEJSEACNhU4dysDfzu1DZ+d2qaVVjado6q6pQArdCYsJgpmRdaQr1dmtW6sIvChM3vqqQQkIAEJOElAAZaTZltjlYAEJCAB2wvcLMzDJye34tOTW1XTyvazVXUHFWCF7uSN6BaJkV2jwM/aZhi686ieS0ACEpBA+AkowPJyTs+dO4fr16+ja9euiI2N9fKqqk+7cOECFi1ahJMnT6KoqAjdu3fHo48+ipiYGJ/bzs/Px9GjR9G4cWOkpqb6fL0ukIAEJCCB+hdYenoXPj65GR+f2ILi0pL675B64JeAAiy/+GxxcXIDF0Z2i8SIrlEY3jXSFn1SJyQgAQlIQAJOFrB9gJWXl4eNGzdix44dyMzMRGlpKeLj49G2bVtMnDgR7du3h8sV3LoFWVlZePHFF5GRkYFp06Zh3Lhxfj0zZ86cweuvv46cnBxEREQgMTHRBE8PP/xwrQKstWvXYunSpWjSpAmee+45JCUl+dU/XSwBCUhAAnUjsDfjFD44vgkfntiM87cy6uamukudCCjAqhPmOrtJ+2YRZkUWV2b1TNUWwzqD140kIAEJSEACbgK2DrBOnz6NN954Azdv3jRdTkhIQFRUFG7dumVWLTG4Gj58OO6++25ERvr3L2M3btzAn//8ZzAwe+qpp9CuXbsypsLCQrz99ts4duwYHnroIfTt29evh+ijjz7Ctm3b0LFjR8ydOxcNGjTwq71Dhw5h/vz56NChg1nFFRcXV9beggULkJaWhsmTJ5vAT4cEJCABCdSvwK2iPLx/bCMWHt+oulb1OxVBvbsCrKDy1mvj/dpxVVakWZ2leln1OhW6uQQkIAEJOEzAtgEWV1u9+uqruHLligmM7rvvPhNg8SgpKcHBgwfxwQcfIDc3F1OmTMH48eP9mrrqAiy/Gva4mAHZvHnzcOrUKcyZMwcDBgwIZPMV2lKAFVReNS4BCUjAa4HNFw/h3WNf4P1jG1BQUuT1dToxNAUUYIXmvPnS68gIYES3KIzsGomxvaIQ7d+/pfpya50rAQlIQAIScKSAbQMsbhlkQNW8eXM888wzlW6L27VrlzmHW+a+//3vo1GjRrWexPoIsLhayt/VXDUNWAFWTUL6vgQkIIHgCdwqzMOCo+vxzrEvsPvqieDdSC3bTkABlu2mJKgdatMkAhN6R2FCn0ik6i2GQbVW4xKQgAQk4FwB2wZYq1atwooVK8y2uCeffLLctjhrurhKi9v+uMWQW/F69OhRNpNc6cTruX0uOzvbbDdkwDVixAjzER0dbc7du3ev2X5X2WFtu3NfNeUZOrEmF1eDrV69Giz0ztVhrNHVs2dPszKMhdV5uLfheS/26wc/+AGSk5PNt9jm8ePHsWzZMpw/f95sl2R/ueVwxowZaNWqVbkmrDFYVizqThf6eB7VeTr3x0Ajl4AEJBBYgV1Xj+PtI+vw9tF1KCjWaqvA6oZGawqwQmOeAt3L2ChgQp8oE2YNaK8lWYH2VXsSkIAEJOBsAdsGWNYKLK6u4gosrsTyPBgWsR4WP7OOlBVKudfO4te49ZAhEM9lODR48GDMmjXL1M06e/YsNm3ahIKCAhw+fBjFxcXmTYO8pk+fPujdu3e58Mk9wOK5ixcvNtfz4DVs06rRxeLsjz/+uKmnxTpaX3zxBS5dumRqaTF069y5swnV2HfWp2LwxTZZI2vnzp1lbVp1v9gGz33iiSdM8Xrr8AywOEYGgCwSf+LECfP2xNatW5vgq1mzZhg9enSZlbMff41eAhKQQGAFWJD9rSNrseHC/sA2rNZCTkABVshNWcA7PKRT5NersqIQEdz3DQW872pQAhKQgAQkYEcB2wZY7jWw+Ha9e++9F926dTNv7avuYE0s1s7iaqgxY8Zg0qRJZWENw5y33noLXKHEIKpXr15lTVW3hbCqFVgnT540bxNkwPTYY4+hU6dOpj0GR++88w6OHDmCLl26mMDJCteqW83FaxlcLVy40KzcYh/5dkIeDK8YbHHbpGebngGWirjb8UdNfZKABMJV4EruDbxxeA3ePLIGZ29eDddhalw+CijA8hEsjE/nGwxvby+MQstkJVlhPNUamgQkIAEJBFnAtgEWx83VUXz7X0bG7VeLM5jhNsGBAweaMKuyNw9eu3YN69evN6HShAkTygq/W47WGwC5CmnmzJl+BVhr167F0qVLTR2rRx55xGxTtI709HQTbrHP7tsDawqwtmzZAq4gY7jmWR/r4sWLePnll824n332WbOaiocCrCD/lKh5CUhAApUI7L56En89vApvHl4jHwlUEFCApYfCU6BBjMvUyGKY1betthfqCZGABCQgAQn4KmDrAIuD4Wophjrcfsdtd9bBFU1Dhw41dabcVxzVBGDV1urfvz8efvhhvwIsBkcM2LhainW6UlJSarp9ldsRa7wQQFWrxBRgeaOncyQgAQkERmD5ma8w79BK8LMOCVQloABLz0Z1And2icTU/lG4q3uUoCQgAQlIQAIS8FLA9gGWNQ7Wubp8+TK2b9+O3bt3l4VZ3F7IOlMtW7YsN2TWfWJhdda1ysrKMrWv3I9ABFjcrsgC8Kxpxa2NrDHFmlmsncUwq7LtjjWtwGIfOdY9e/aU1czi9kH3g4HdU089ZWpr8VCA5eXTrtMkIAEJ+CHwztH1eO3gSrBAuw4J1CSgAKsmIX2fAv3b3Q6yJvdVkKUnQgISkIAEJFCTQMgEWO4DYcDD+lKffvqp2V7o+WY9BlwffPCBKdzetGlTtG3btixMunDhgnmzXyACLPaJ4dLmzZuxceNGs0LKOljAfezYsRg5cmS5rY41BVjuoRhXmbHQO4vD87AKzTMYU4BV06Ot70tAAhLwX6CopBivHFyOlw8sQ3r2Ff8bVAuOEVCA5ZipDshAu7aMMEHW1H7RiLv9omwdEpCABCQgAQl4CNgywLLeLshVU9ab/SqbOQZRr7zyigmRuIWPYQ9rYL300kvmTYB80yDrZbnXpgrkFkLPPvGeLBTPQuyHDh0yK6nuuOMO3H///WUhVk0B1pIlS7Bu3Tp07NgRc+fONW8dtA5tIdTPrwQkIIG6EbhRcAsvH7gdXF3Ly66bm+ouYSWgACusprPOBtOmiRVkRaFxggq+1xm8biQBCUhAAiEhYMsAywpqsrOzTYjDwu2VHdZ5fGMh39jHouf79+83bxrkqiuuUvKsjxWoAIvhGt82yFVeDJmstwxa/eQKMfaDX3/mmWfKtjhWF2BxhdW8efNMCDZnzhwMGDCg3LAVYIXEz5Q6KQEJhLDA5dxM/GX/Mrx0YClyiwpCeCTqen0LKMCq7xkI7fs3TXRhar8oTOkfhdTG1b+BO7RHqt5LQAISkIAEvBewZYDFFVWsLcVVTAxxHnzwwUrfOFjZCiyrHhTrQ3kGWMXFxaboOkMuf7cQuodNDzzwAIYMGeJV2FRdgOX+vcoCLNbaeuONN8x2SG0h9P4h15kSkIAEahI4fysDL+5fYj5KPGom1nStvi+BygQUYOm5CIRAfMztIIvbC7u0UJAVCFO1IQEJSEACoStgywCLnOnp6fjrX/8K1oTiNrzp06eX1YLi6ieGV++//z4uXrxYrgbW6dOn8dprr5lthZMnT8aYMWNM4MPVS5999hn27dtnCrpXFWBx1RdXc/Xq1atsVqsKnazVXCwkz2tSU1PNNdw6yDcnLlq0CPweV2AlJSWZ71UXYLFf7777rilSz6L0XH3GGl5WUXf2n29irE0Rd76xkVsZ3bdThu5jq55LQAISCIwAg6s/7VtsgisdEgikgAKsQGqqLQp8a3A07h0chXbNFGTpiZCABCQgAWcK2DbA4nRwpRSLsXOrHo/4+HjExsaa+lbWm/maN29uwiPrLYRcZfXJJ59gx44dJqhieBUVFWUKoPMzi6tzyyEDKl4XGRlp2uZ1CxYsMAEXr+G2wFGjRmH8+PFVhk4M1xiiHThwwARDrNfFe+Tn55vgjX+ePXt2ua2ANdXAOnv2rNlGyKCKR0xMjNmmyBCLIRiv57isml88p7q3ELIe18KFC8017F/r1q3NuD23Vjrz8deoJSABpwpwq+D/7l1kwisdEgiGgAKsYKiqTa7I+tbgKNw7OBrNk1QjS0+EBCQgAQk4S8DWARangoEN3/K3a9cuXL161QQ5DIa4Monb9oYNG2ZCLfeD53AVE1dIsag7wyWujpo2bZppj9sTmzVrVm5lFK9nsPXOO++Aq7h4cNXX6NGjq101Zd1rzZo1Zf1j3SsWYZ8xYwZatWpVrm81BVg8+fr161i+fLkJphjUMUwbNGiQWU3GFVqskTVz5kzTt5oCLAZzS5cuNSvC2Fb37t1NgMVgTIcEJCABpwmwOPsf9n5uwiu+YVCHBIIloAArWLJqlwJNEl0mxGKYlRinIEtPhQQkIAEJOEPA9gGWM6ZBo5SABCQggWAKMKz6/Z7P8Ie9n+FmYV4wb6W2JWAEFGDpQagLgdQmEWZbIbcXRmpnYV2Q6x4SkIAEJFCPAgqw6hFft5aABCQggeALvHRgGf5nz99wMScz+DfTHSTwtYACLD0KdSnQtWWECbGm9Y+qy9vqXhKQgAQkIIE6FVCAVafcupkEJCABCdSVwPvHNuB3e/6Gw5nn6uqWuo8EygQUYOlhqA+Bfu0izbbCsT0VZNWHv+4pAQlIQALBFVCAFVxftS4BCUhAAnUssPpcGn6z+1NsuXSoTu6cggQMQAukuBJwofQmduEiriO3Tu6tm9hXQAGWfefGCT0b1jkS9w2Jxh2dbr+sSIcEJCABCUggHAQUYIXDLGoMEpCABCSA/Rmn8eu0j/HpyW11pjEMqXjI1bvc/UpRirdK92A3LtVZP3Qj+wkowLLfnDixR9MHROGBodFo10wFspw4/xqzBCQggXATUIAVbjOq8UhAAhJwmEBmwS386quP8OL+pXU68iTE4ueu0XCh4hvAclCIn5euRyFK6rRPupl9BBRg2WcunN4TvqVw1tBozBoahfgYvbHQ6c+Dxi8BCUgglAVsGWD98pe/RFZWVr25Dhw4sN7urRtLQAISkID3Akczz+PA9TMoKClCl6wG3l8YgDMbN26Mli1bVtnSm6VpWoUVAOdQbUIBVqjOXPj2u1NKhAmypvRTfazwnWWNTAISkEB4CyjACu/51egkIAEJSCBIAs2bN0ezZs2qbP1vpYexDulBuruatbuAAiy7z5Bz+zesS6TZVjiwg+pjOfcp0MglIAEJhKaALQOsr776KjQ11WsJSEACEgiqwOXcG/jbqa3YfvloUO/jTeOdo5thaoMeVZ76l9IvcQQZ3jSlc8JQQAFWGE5qmA3p7kHReGBoFFKbqD5WmE2thiMBCUggbAVsGWCFrbYGJgEJSEACtRb41e6P8Z+7Pqj19cG48B9dI9ASiRWaPoVM/KF0ezBuqTZDREABVohMlMO7mdzgdn0srsiK1s5Chz8NGr4EJCAB+wsowLL/HKmHEpCABBwtsCh9B365cyEOZZ61nUMrJGK2qxc6oFFZ344iA++V7kcGcm3XX3Wo7gQUYNWdte7kv0DXlhGYMyIao3soxfJfUy1IQAISkECwBBRgBUtW7UpAAhKQgF8Cp29ewQtfvo8PT2zyq526uLgtktAcCbiImziP7Lq4pe5hcwEFWDafIHWvUoEZA6PwyMgYpCTpbYV6RCQgAQlIwH4CCrDsNyfqkQQkIAHHC/xp32K88OV75u2COiQQigIKsEJx1tRnCrRMduHhkTGYPkCrsfRESEACEpCAvQRCJsDKzs7GiRMncOzYMbRt2xZDhw6tUrKwsBB79uzB0aNHkZeXh9LSUsTGxiI1NRWDBg1Cw4YNfZ6FzMxM7Nu3D+fOnUNubi74+vSpU6eadt0P9nPTpk24dOmSuS/fUjVixAhzvg4JSEACEqheYOulw/j5l++Cn3VIIJQFFGCF8uyp7xQY05OrsaLRKUVF3vVESEACEpCAPQRsHWAxDDp06BBOnjyJnJwcEwjx6NWrF4YNG1ap4I0bN7Bq1SpkZWXB5XKVBUwFBQUoKSlBTEwMxo4da8Isb47i4mJs374dhw8fLrt/dHS0eXX6+PHjTXvWkZ+fj+XLl4N96Ny5M3ger+M5U6ZMQXJysje31DkSkIAEHCnw/3a8g//d+7kjx65Bh5+AAqzwm1Mnjigh1mVCrNl3Rjtx+BqzBCQgAQnYTMC2ARbDq8WLF5vVTgyiuGqqqKjIBFlVBVgMm1auXIkLFy6YFU/jxo0rC424Emv9+vU4f/48UlJSMHnyZBMwVXewvXXr1uHMmTOIiIhAly5dMGDAADRo0KDSy7hCbMOGDRg4cCD69etnzuGKMa7IGjx4MPr06WO+xnY3btxo2uGKsMjISJs9FuqOBCQggboTWHZmF/7f9gU4cuN83d1Ud5JAkAUUYAUZWM3XqcDgjpEmyOrXTv+ftU7hdTMJSEACEignYOsAi+FRmzZt0L17dxP2rFixwmzhqyrAunz5sgmwuFJr0qRJaNGiRbnBclsfv88witv/mjRpUu3jcPz4cRM0MWDiNsBOnTpVe/6OHTvMijGuzLJWeHE11pIlS8y11qoxtstQq2/fvibs0iEBCUjAiQK3CvPwrzsW4K+HVjlx+BpzmAsowArzCXbo8B4eGW3qY8WqPJZDnwANWwISkED9Ctg2wKqMpaYAiyuvGDhxZdXEiRORmJhYrhlrVRdrZLmHTJXdi+csW7YMV69erXbLovu13gRYXEHGdqOiosy2Qs8aWvX7OOjuEpCABOpG4G+ntuFftr+Nszev1s0NdRcJ1LGAAqw6Btft6kyge6sIE2KN7KbVWHWGrhtJQAISkIARCKsAq6Y5ZS0tbvGLj4/H9OnTkZCQUOUl1moua7WWN0XYrS2E3BbI1VU8rC2E3FLI1VZbt241xeW5vZGry3RIQAIScJJAdmEu/mXbfLx1ZK2Thq2xOlBAAZYDJ91hQ549LBpPjIlBjFZjOWzmNVwJSEAC9SfgiACLq6m4be+rr74Ci7nzDYY9e/asVp1bAbds2YKWLVuaulfbtm0zxdlZCD4uLg7dunUzda7c62ixzhZXiVlF3Lm6ikXcrdVWXH21evVqdOjQAaNGjaq/WdedJSABCdSDwOentuP57fO16qoe7HXLuhdQgFX35rpj3Qv0So0wIdagDlqNVff6uqMEJCAB5wmEbYDlXgTemlYGT3feeSc6duxY40wzsDpw4IAJnxhasa4WAyn+mSEYj6ZNm5pi8GzXOnhf1rdivS1e06hRIxNW8Q2EDLcYYk2bNq3C9sYaO6QTJCABCYSoQGFJMZ7f9iZeO7gyREegbkvAdwEFWL6b6YrQFZg7OgaPjdKbCkN3BtVzCUhAAqEhELYB1s2bN7Fq1SrzFkOGTlyFxYOF3ceMGVPlmwStaeO1fPugdc3o0aPLQid+nW80ZJtVFZT3nP69e/eaFWAM0Lh6S2Fs7h8AACAASURBVIcEJCABJwisObcH/7T1Tb1h0AmTrTGWE1CApQfCaQJ3dIzE42Ni0LN1hNOGrvFKQAISkEAdCYRtgOXpx219LPDO2lYpKSlm5ZT79j/P862C8ax9xTcWuq+y4rkMpHbu3ImGDRuaelqsq1XVcf36dbP6qlmzZrjrrruQlpZmthYyAOPbFVkzq2vXrnU05bqNBCQggboR+MXO9/HbtE/r5ma6iwRsJqAAy2YTou7UiUBcNMyWwllDtRqrTsB1EwlIQAIOE3BMgMV5ZZDENwAyOOIqrPbt21c53TW98TAjI8O0xW2CkyZNMqFYZUdxcTHWrFkDns/zWNSdWxNZW6t169bmv7ntkNsMO3fu7LDHT8OVgATCUWBvRjr+75a/Yuulw+E4PI1JAl4JKMDyikknhanAXd2j8MSYaLRvptVYYTrFGpYEJCCBehFwVICVn59vQieGSUOGDEGfPn2qROfbAg8ePIi2bdti4sSJFc6zamwxDBs/fjxSU1MrbevIkSPmzYN8AyGLty9ZsgRJSUlmBVhkZKQJr5YuXWpWcllfq5cnQTeVgAQkEACBVw+uMOGVDgk4XUABltOfAI2/cYLLrMaaMUCvKdTTIAEJSEACgREIqwDrxIkT5m2B3PbHUCkmJqacknuANXz4cPTo0aNKxX379mHHjh1o3rw5pkyZUmG7oTcrsFiHi+EUtwkynOL2Ra7GYg2sYcOGmXtbfeKfuVWRheJ1SEACEgg1gRsFOfjp5nn48MSmUOu6+iuBoAgowAoKqxoNQYHJfaPwvfExYKClQwISkIAEJOCPQFgFWOnp6aa4OmtbMQxikOV++LKFsKZzrRpYfLsg3yroWSOL92XNrVOnTmHChAlo1aoVzp07pwDLn6dV10pAArYUWH02DX+36VWcu3XNlv1TpyRQHwIKsOpDXfe0q0CnlAg8MyEGLPSuQwISkIAEJFBbgbAKsNxXWPFtg2PHji1722BeXp4Jt86fP4+mTZuaVVXWaqejR4/i9OnTpsh6//79yywZQPF7CQkJJoTidTystxAWFRWZ87k90PM4e/Ys1q5da4qz882DPLhdUFsIa/uo6joJSMCOAr/a/TH+c9cHduya+iSBehVQgFWv/Lq5TQUYYs0epgLvNp0edUsCEpCA7QXCKsCi9oULF7Bu3TowsHK5XGUhVUFBAUpKSkwYxWLq7quzuO2QhdVZx4pb/ayDbaxcuRJXr141bVlvLWRbPNq1a2dCMtay8jy4nZFvGmSxeG4htI7t27eXK+J+8uRJZGZmqoi77X9U1EEJSMBd4GLOdfx402tYdmaXYCQggUoEFGDpsZBA5QKT+kSZ1VjaUqgnRAISkIAEfBUIuwCLAAyedu7caVZK8c88uMWPBdkHDx5cYbufFWBxtRTfBuh+sEj7nj17zEosqy2GYL179zY1tCIifHu7Ct9KuGvXLhNusW2GW4MGDTIrtXRIQAISCAUBhlY/2vgqLuVmhkJ31UcJ1IuAAqx6YddNQ0RAWwpDZKLUTQlIQAI2EwipACsYdgyUVqxYgUuXLmHEiBGmwLoOCUhAAhKoXEBbBvVkSMA7AQVY3jnpLGcLaEuhs+dfo5eABCTgq4DjAyyrVhVXVbHwu/t2P18xdb4EJCCBcBXIzL+FH256BZ+f2h6uQ9S4JBBQAQVYAeVUY2EsoC2FYTy5GpoEJCCBAAs4PsBiraq0tDQMHTrU1MDSIQEJSEAC5QU2XTyIH258BSeyLopGAhLwUkABlpdQOk0CALSlUI+BBCQgAQl4I+D4AMsbJJ0jAQlIwKkCrx1ciX/YMs+pw9e4JVBrAQVYtabThQ4W0JZCB0++hi4BCUjACwEFWF4g6RQJSEACThT4v1v+ilcPrnDi0DVmCfgtoADLb0I14FCBewZF40dTYxw6eg1bAhKQgASqE1CApedDAhKQgATKCZy9dQ3PffEXfHFhv2QkIIFaCijAqiWcLpMAgDu7ROJHU2ORkuSShwQkIAEJSKBMQAGWHgYJSEACEigTWHd+H77/xV9wISdDKhKQgB8CCrD8wNOlEgDQMSUCP54Sgz5tI+UhAQlIQAISMAIKsPQgSEACEpCAEZh3aBX+fvPr0pCABAIgoAArAIhqwvECCbEus51wQu8ox1sIQAISkIAEFGDpGZCABCQgAQD/tn0B/rhvkSwkIIEACSjAChCkmpEAgKfGxeA7w6NlIQEJSEACDhfQCiyHPwAavgQk4GyB3KICfG/9n/F5+nZnQ2j0EgiwgAKsAIOqOccLqLi74x8BAUhAAhLQFkI9AxKQgAScKnA485wJr9KunXQqgcYtgaAJKMAKGq0adrCAirs7ePI1dAlIQAKqgaVnQAISkIAzBVaf24On1/0JGfnZzgTQqCUQZAEFWEEGVvOOFVBxd8dOvQYuAQlIQCuw9AxIQAIScJrA/CNr8cONrzht2BqvBOpUQAFWnXLrZg4TYHH3H0+NwXgVd3fYzGu4EpCA0wVUA8vpT4DGLwEJOErgv3d/hP/a9aGjxqzBSqA+BBRg1Ye67uk0gWcmxGD2MBV3d9q8a7wSkIBzBRRgOXfuNXIJSMBhAn+/+XXMO7TKYaPWcCVQPwIKsOrHXXd1nsCsodH4/sQY5w1cI5aABCTgQAEFWA6cdA1ZAhJwlkBBSRGeWPsHLE7/0lkD12glUI8CCrDqEV+3dpzAuF5R+Nd7Yx03bg1YAhKQgNMEFGDV8Yzn5eVh3rx5OHXqFB599FH07du3jnug23krkJ+fj6NHj6Jx48ZITU319rIqzyssLMTmzZuxceNG3LhxA1FRUeYZ6NmzZ63aPnfuHK5fv46uXbsiNlb/p61WiA646PytDDy+9g/YfvmIA0arIUrAPgIKsOwzF+qJMwT6to3E/zwa54zBapQSkIAEHCpg2wCLv+D/+c9/RmZmZqVTEx0djfbt22P8+PHo3LkzXC5XSEyhAqyQmCbTybVr12Lp0qVo0qQJnnvuOSQlJdW688XFxfjoo4/w5Ze3V8DEx8cjJiYG9913X60CrKysLLz44ovIyMjAtGnTMG7cuFr3TReGr8DejHQ8vuZ/cDzrYvgOUiOTgE0FFGDZdGLUrbAWaN04Av/7WBwaJ4TG7wVhPRkanAQkIIEgCNg+wGKQlZCQYFarWEdJSQlu3rwJfmZwNXjwYNx///2IjIwMAlFgm6yrAOv06dN47bXXEBcXhx/84AdITk4O7EB8aG3BggVIS0vD5MmTMXHiRB+uDP6pq1atwooVK9C/f388/PDD5W546NAhzJ8/Hx06dDArpWhZ2+PixYt4+eWXwVVds2bNwsCBA/0KXbma6+2338axY8fw0EMPlVvJZ6e5r62XrvNf4IsL+zF3zf/gev5N/xtTCxKQgM8CCrB8JtMFEgiIQEwU8Me58ejSIiIg7akRCUhAAhKwj4DtAywGPk899RTatWtXTo0rWrZt24ZFixaBf54yZYpZjWX3QwFW6ARYgXyW9u7da8IwPsd8nv0Jw2rqlwKsmoTC//ufndqOx9b8PvwHqhFKwMYCCrBsPDnqmiME/mN2HO7sYv9/3HbEZGiQEpCABAIkELIBFsdfWloKrqBZuXIlUlJS8OyzzyIxMTFANMFpRgGWswMsruZ68sknFWAF58dLrQJ4+8g6/J+NL8tCAhKoZwEFWPU8Abq9BAD8/fRYzBjwzS4OoUhAAhKQQGgLhHSARXpraxZXYXmu1Lpw4QIWL16MkydPgluuuA2xdevWmDp1apV1s65cuWICsf3793t9TWWPgGfBbtbs6t69u9lG9/HHH1co4m6t0Kkq4PB2G561Ja6yPnkWjWcB8OXLl+PgwYPIzc2t1qem4M1z1Q/vX1UNM29DHG4T5Xh2796NnJwcREREoFmzZmal3YABA8x/ux8MNI8fP45ly5bh/PnzKCoqAt07duyIGTNmoFWrVuZ097F4OjVq1Khsy2V1c+Jt36w2KpsPzy2V7Be3M3K7ZXZ2ttliyP6MGDHCfHAs1lHZfPgy96H915Z6X5XAX/YvxfPb3hKQBCRgAwEFWDaYBHVBAgAeuysac++KkYUEJCABCYSBQMgHWFaxd/ethgwyWICbYQDrZLGGFn/5Z/0hK6iZPXu2CUHcDwY57777rgk4WGSbb3azrmFYwsCBxbJrKhjPe3C7GOsT8WBbrM9169YtExKxLbbrHigFKsBi8LZv3z5zL75Bj/dlcMaC4SNHjkSbNm1Mn1jf6b333jPBEG1oxNCN13F8Y8aMMdsyrbpivgZYvB8DFbZ/4sQJ87Y8hocMkRhCjR49ulwg4/mzxDfsvfnmm6aIf2X986x7ZhVJ37lzp2nKqpvG8XBcDRo0wBNPPGEK//O/v/jiC1y9ehUMORl28U2DnTp1MuexThfnrKo58aVvZ8+exaZNm8w4GK5xhWCXLl2Ma58+fdC7d2/TXwaAb7zxhqntZo2XARz7z+eZ42XtrOrmw9u5D4O/tzSESgR+s/sT/HLXQtlIQAI2EVCAZZOJUDckAGDOiGh8d6xCLD0MEpCABEJdIOQDrMpWYHHF1euvv27CogcffBA9evQwoQzDrNWrV5tghSHKM888U/ZmOYZOr776KhhOMMCYMGGCCZp4zfr1600YxkDre9/7ngliqjvWrFljVjYxBHG/P1fVfPjhh2bFE49gBFhWv6qrg8RVZiwozv7ceeedmDlzpglNGJQw2Hr//fdN0MfC+EOHDjVN+hpguReN93b1mNV3hlG8hkHcoEGDTD+s/jFUWrhwoal7Rr9evXqZyxhc8esMovj11NRU83WGVXz7365du0xwxBDLfSVTdUXcKwuwatM39qO6gNL92WNwOGnSpLI+Mvx76623ygJPa7zVzYdqYIX6X8u+9/+FL9/D7/b8zfcLdYUEJBA0AQVYQaNVwxKolcADw6Lx7ASFWLXC00USkIAEbCIQ0gFWVTWwrJUoXG3ErVfuK6a4wuWll14yK4JYi6hz585mKrhShgEWVw7xrX3cumUdDAv4Rj8GA57b8Dzn0WqfIZF7AGSdxxU1r7zyiln5U18B1pIlS7Bu3Tp069YNc+fOrbASavv27Sb0seqKcTVTXQZYWVlZePHFF83qre9+97tm1ZR1cM759j0GQu5b8LZs2WLmhwFP3759y02LFXJy9RLrpDG8tA5fA6za9K2mAOvatWsmJGXgyuCU3u4H54IvLOCqNYaNPBRg2eRvUBt0g1sGuXVQhwQkYC8BBVj2mg/1RgIUuHdwNH44RSGWngYJSEACoSoQsgEWgwRuzdqwYYNPbyGs6hd/bvH6y1/+ArbL4IlbtmraKljZpKenp5vVXwzCPMOS6oKHQG0htPpU1SochkIM6rht7pFHHqkQ9vB6y4JhnBXy1WWA5X4vBjpckeRZ78qXH7jKtpnWNsCqbd9qmt/qxlNZyKYAy5cnIHzP/fvNr2PeoVXhO0CNTAIhLKAAK4QnT10PawEWdWdxdx0SkIAEJBB6ArYPsBimVHcw2OAqKxbptuoD8XyroDe383FbILdpeR7uK6A862ZxC1zPnj3Nih6u0nLfdlZdf2oKKqoKHmq6ztdteFUFWPRkcXXW4PIsem+Nq6CgAPPmzTO1q+bMmWNqhdVlgMV+sHD7Bx98UFa/iqvFuLKK2wC5NbOyg9s99+zZY+pbXbp0yVzrfsTFxVUYs68rsGrbt5rml+1yVSC3uB4+fNgEqXwm3Y/+/fvj4YcfNl9SgBV6f9kGusd80yDfOKhDAhKwp4ACLHvOi3olAQpM7huFf7xbIZaeBglIQAKhJmD7AIurZ6yC3O643G7FMIOFyVu0aFHO3b2gN0Ottm3bokmTJuYcfo/F1bm6yHM7oBV6LV261IReDER48F4MTxiSJSUlVTvHNQUV9R1gWcEWB1FVgMXveQZmdR1gsQ/cZrlo0SLzFkkWNOfBwJLF1r/1rW+Vm3f3wvkMGxk6WlvxGMgxFOK1nmOuTYDla994fk3PhRXYcZxNmzY1z6y16swqNK8AK9T+eg1ef5/94kW8d2xD8G6gliUgAb8FFGD5TagGJBBUgXG9ovCv9yrECiqyGpeABCQQYAHbB1jubxf0duxWQW+GVtwC17x587JLawpirBO5eofb7NLS0kwBcG69YztPP/10ufpYnn2qKaio7wDLmxVY7n184IEHMGTIkDpfgeXuytDx8uXLJgT68ssvzRZHvi2Q9bEY9PCw6np17NjR1PXi960jkFsIPefbm77VFGCxBhbrsrE+Gt80OHDgwHLbV7WF0NuffGec9/T6P+GD45ucMViNUgIhLKAAK4QnT113jMCo7lH49/sVYjlmwjVQCUgg5AXCMsB67733TOjEtwmy0Lf7UVWAxK9zWx1rV3luUeNqLda14qqse+65B6NGjapy4q0aWHxjoWcxeF5U3wFWKNTAYnjIfnLlG4Mo91pk/B5Xhx04cADDhg0z9coq2/LoPkGBDLB87ZvVj+qCTb50gG8aZBjHFWLc6uh+KMAK+b9nAzaAp9b9ER+e2Byw9tSQBCQQPAEFWMGzVcsSCKTAsC6R+M/Z5f+/VyDbV1sSkIAEJBA4gbAMsKztb5UFWHw74Msvv2xqDLlvIVy7di24dZA1r/h193pa5Pa2BlVNbyHkfXl/9sP9/laI0bp1a7PKy30FEVf5vPnmmzh06FC5N+9V9xhUVQOL11irlXr37m0KuXuOtbK3ELqHRNaqLPf7HzlyxPSR2/YY3LGGmHV4a2edX50Fz/EMdNxDQatml3vfuGX0jTfeCMgWQl/75k2AZYVb7dq1qxBgce751kXeV1sIA/cXXyi2pPAqFGdNfXaygAIsJ8++xh5qAoM6ROLXcxRihdq8qb8SkIDzBMIywLICDtarYkDToUMHUxCbtZQ++ugjEx7xcA+QrMCHNYjuvvtus7rHqkF09uxZs0ImOzvbXMOQq7pj48aN+Pzzz81KrgcffBA9evQwq4h4/YcffoiDBw9WuP/Vq1fNNjKeM336dNx1113m/lwVxvGwMDnHwBVlDOZqOqzxsI3vfe97YDBmHVaIx3uNGTPGvOWPdaPYPkOy999/3xS95+qmoUOHll3HelTsR8uWLc02PdZq4jVcmcaQJSMjw2yvrCrAYltss6a3O7KY+SuvvGLac+8fO8LvzZ8/H5yTmTNnYvTo0aYP7777rin87t43q6j7Z599ZmqeVVfEnfXUnnjiiXLF+itbNeVr37wJsKy54uouzi/HzHnjyjH2fd++fWaMvgZYlc19Tc+Nvm9PAW0btOe8qFcSqE5AAZaeDwmElsDgjpH41XcUYoXWrKm3EpCA0wTCMsBijSRu+eOb6HhwKxoPhlNcIcQwgFvU3FcS8WsbNmzAsmXLzHkMn7gNkH9mbSJ+f/DgwaZGkeeKJc+HhkHEwoULTf0sHmyL17Adtsn+eBaRZ/tcAbZ+/XpzL17DUInn8eCKLP7Z2wCLAdSrr75qgh7ej+HNfffdhz59+pj2GFRxqyUdeB+6sN/sIwOm4cOHmyDPfawM2Rgs0ZfhSGJiormG9+L1DNv4Nc8Ay6pJxnHxPIZpDAI9t8q5OzK0oSFXV1n9YyBFA35mIXeGaNZ2T46Tb060vLgVlHPHcxlksh3enzXRWODdOhhq8lnhCjO2xZVjrK3Fz1Vt+/O1b7xXdVsIucrqk08+wY4dO0wfacs5Y5/4maY0d18dWF0tt5rm3ml/yYX6eFWwPdRnUP13qoACLKfOvMYdygJ3dY/Cz1UTK5SnUH2XgATCXCAsAyzOGX/BX7FiRVkBdoYgfJPglClTsHz5cvP1ylYE8Y1vixcvNqu1GM4wTGjWrBnGjx+PAQMGlK3Kqum54LWbN28GV2NxJQ3v37VrV/MmQ/aL4ZbnWxAZZGzatMkEabyG905NTcW0adNMf1auXOl1gMX+MdRhSMUVVwyieL+ePXuWdZ2riWjBFWEMPRiWMFyaOnWqCXkqWynFUJCrgqw3AzJYGzRokFmxxiCIh2eAxXExnNuyZYsx7d69u+kLQ6bqDs/+sT9c4TVixAjzQVP3wzqfYRHvY/WNK5q4QuvEiRNlq7as6xgYcY5Wr15twryUlBQ888wzaNiwYbWhk699q6m4P4M2riDjajsWdedYrbnns8xVZ3wO2TcrkGNgd+rUqQrPkTdzX9Pzq+/bQ+CHG1/B/CNr7dEZ9UICEvBJQAGWT1w6WQK2EZjcNwr/eLcKu9tmQtQRCUhAAm4Ctg2wNEsSkIAEnCzw083z8PqhlU4m0NglENICCrBCevrUeYcL3HtHNH44ufp/aHU4kYYvAQlIoF4EFGDVC7tuKgEJSKBqgX/eNh8v7l8iIglIIIQFFGCF8OSp6xIAMGdENL47ViGWHgYJSEACdhJQgGWn2VBfJCABxwv8Yuf7+G3ap453EIAEQl1AAVaoz6D6LwGYAItBlg4JSEACErCHgAIse8yDeiEBCUjABFcMsHRIQAKhL6AAK/TnUCOQAAW4lZBbCnVIQAISkED9CyjAqv85UA8kIAEJ4KUDy/BPW9+UhAQkECYCCrDCZCI1DAkApqg7i7vrkIAEJCCB+hVQgFW//rq7BCQgASw4uh4/2PCSJCQggTASUIAVRpOpoUgAwM/vj8Vd3RVi6WGQgAQkUJ8CCrDqU1/3loAEHC+wKH0HHln9O8c7CEAC4SagACvcZlTjkQDwq+/EYXDHSFFIQAISkEA9CdgywPrZz35WTxy6rQScIRAbG4u2bduW+0hOTnbG4G00yo0XDuCeZf+BktISG/VKXZGABAIhoAArEIpqQwL2E3jj2Xi0bRJhv46pRxKQgAQcIKAAywGTrCFKwBuBpKQkE2i1adOmLNiKj4/35lKdUwuB/Rmncc+yX+JaXnYtrtYlEpCA3QUUYNl9htQ/CdRe4POfNkCDWFftG9CVEpCABCRQKwFbBli1GokukoAEvBbIysrCmTNnyn3k5eVVuL5Zs2blVmm1bt0a0dF6E4/X0FWceDHnOu5e+kscvXHe36Z0vQQkYFMBBVg2nRh1SwIBEGjUwIWPftwgAC2pCQlIQAIS8EVAAZYvWjpXAmEscOXKlXKB1tmzZ1FSUnFrW2pqarlVWi1btoTLpX+F9PbRKCopxsylv8DWS4e9vUTnSUACISigACsEJ01dloAPAv3aReL3j8T5cIVOlYAEJCABfwUUYPkrqOslEMYC586dKxdqXbx4scJoo6KiKqzSat68eRir+De0R1f/Hp+nb/evEV0tAQnYXkABlu2nSB2UgN8CMwdG4SfTYv1uRw1IQAISkIB3AgqwvHPSWRKQAIDi4mKkp6eXhVpcpZWRkVHBJiEhoVw9rVatWqFRo0aON/zplnl4/eBKxzsIQAJOEFCA5YRZ1hglAHx3bAzmjFB5BT0LEpCABOpCwPYB1o0bN7Bjxw5w5UdhYaHZqsRfjnv37o0ePXogIqLqt4Dk5+dj2bJllf6CXRlukyZNMHXqVPANbTwOHDiAtLQ0sDZQTEyMuWe/fv2qvWddTJruIQE7CeTk5OD06dPlVmrdunWrQhcbN25ctlKL2xC59TAxMdFOQwlqXwqP/QcKDv8rUi89FNT7qHEJSMAeAgqw7DEP6oUE6kLgx1NjcfegqLq4le4hAQlIwNECtg6wuH1p3bp1KCgoMKERQyTW5OF/M8jiG9PGjh2LyMjISieR561ZswbXr1+vdpK5qoThWIcOHTBu3Dhz7pEjR7BlyxazaqRjx47ml3PWCGKINWTIEEc/NBq8BGoSyMzMrLBSiz9jngdDLOuth1ylxf+Oiwu/ehJFZ99CftrcsuEPvv4ILhYU1cSo70tAAiEsoAArhCdPXZdALQT+7d5YjO2lEKsWdLpEAhKQgNcCtg2w+MvuihUrcPnyZfDNZ2PGjCn7xfb48eMmXGLwNGrUKHTu3NnrAXueyNVVS5cuRXZ2tgmvGIrx3suXLwdXcHFFFld88WtczcVQbPr06YiPjzdNXbhwATt37sSIESPAFVw6JCCBygX4s+y+/ZABtedhBdP8OWSw1aJFCxNqsc5WqB7F19Yhb+vtYNz9eCT/cazNrPjmx1Adp/otAQmUF1CApSdCAs4T+O/vxOGOjpX/w7rzNDRiCUhAAoEXsG2AxV9uuXqKv7gyROL2I/dj48aNOHr0qPkld9KkSbWWOXbsGDZt2oSUlBRMnjzZrOZimLVkyRJzT37NOrZu3YpTp05hxowZaNiwoQm1GLJxC9W0adMctR2q1uC6UAJuAlzZaIVarKfFVY6eB1dkWau0GGYz0GKwFQpHac5J5G66E6UFlyvt7r+7nsQrF3NCYSjqowQk4KOAAiwfwXS6BMJAoFlDF16YFYfuraoucRIGw9QQJCABCdSbgG0DrK+++gq7d+82v6xawZK70okTJ7BhwwYTGrmviPJF0lpVxSLUI0eORJcuXczl3gZYe/fuBft55513olu3br7cWudKQAKVCHBVJUNi95VaWVlZFc5MSkoqKxLPvyP40bRpU5uZliJ34x0oubGr2n69GTsX/3w632Z9V3ckIAF/BRRg+Suo6yUQmgKdUiLwn7Pj0DzJFZoDUK8lIAEJ2FjAtgGWtcKqa9euZpug58Gte6tXrzYrtKwVUb4685fk9evXm9VUXEFl1d6xthByuyBXfzVo0KBsCyG3HDIw4/e4+orbBsePH19lHS5f+6TzJSCB8gJc4WiFWlylxVVb/Dn0PJo1a2ZCLRaIt7YeJicn1xtn3pf3oPjS517df3XiHDx2vMSrc3WSBCQQGgIKsEJjntRLCQRDYGS3SLMSS4cEJCABCQRWwLYBFsMhbiPs1asXhg0bVmHUXCW1ePFiEywxQOIvrb4cXOmxcuVK83bDwYMHo2/fvuUuP3jwILZv315WxP38+fPmXBZxHzRokCkuz5o+XB1mv5UfvkjoXAmEngCLxHuu1CotLa0wEP69wFDLuV0coAAAIABJREFUWqXFYIs17YJ9FBz+NxQe+6VPt9mb9G1MPXr7Dag6JCCB0BdQgBX6c6gRSMAfgVlDo/H9iTH+NKFrJSABCUjAQ8CxAZZVYys2NtasvuIqLM/jwIEDSEtLM6s9oqOj0b17dxNe8Rdn1s1i6DVw4EA9VBKQgA0EGCifPHkSp0+fNqu0GDh7Hvw5Zj0tBlvuoRb/HgjUUXT2r8hPe7JWzZ1PmowhR/UyiFrh6SIJ2ExAAZbNJkTdkUA9CPxwcgzuvSO6Hu6sW0pAAhIITwHHBlhr1641QRRrV7H+lbcHtzPxbYTcujhlyhQE8hdfb/ug8yQgAe8EGGS5r9S6fv16hQu5Ist9lZYVbEVE+F6AtThjA/K2jPauc1Wcld1wGL51rhsO5xb61Y4uloAE6ldAAVb9+uvuErCLAOthDeuiNxPaZT7UDwlIILQFHBlgcaUGtw/yF9TK3nBY3ZTyTYR8c+HYsWNNzSzW6uJ2JpfLZVZ2DB8+3NTM0iEBCdhPwCoS7x5q3bp1q0JH+QZS/jxbbzzkZ76ptLqjNP8CcjcNR2luut8DL4rvgh9m34XPruX63ZYakIAE6kdAAVb9uOuuErCbQMtGLvzX7Di0a+b7P4zZbSzqjwQkIIH6FnBkgMXtf0eOHEGHDh0wbtw4r+eABaS5couF5bmdkCFYUVGR+XNubi74ZkTWw2JdLG5V0iEBCdhfwCoS7x5q8efa82CI1apVq3JbD/kSB+vI2zYZxVdXBm7AUcn4Le7D784pxAocqlqSQN0JKMCqO2vdSQJ2FxjYIdKEWNFRdu+p+icBCUjA3gK2DbCstxBWFTLV9i2E3ELELYD8BdWX4u/5+flYvny5uY6rtvbv3w8Weh8zZgzat29vZnnnzp3m6+5fs/f0q3cSkEBlAlaReCvUYs08z4OrLrn1kIXhGx5bjtS2q9E84SoaxtwMKOoH8Y/hx6cKAtqmGpOABIIvoAAr+Ma6gwRCSWD6gCj8dHrgam6G0tjVVwlIQAKBErBtgPXVV19h9+7dZrUDVzRFRpbfO87VThs2bEBiYiKmT5+O+Ph4r0wYMu3Zs8espJg0aVKFdqtqhP3Zu3evqZfVuXNn8C2JGRkZmDFjRlkBeK7q4uounsPaWjokIIHwEbCKxFuh1tWrVysMLjYqHy0TLiMl4WrZB0Ot+Ki8aiHS84bjcmEPuFCKlOhDaBe3tdz5mxIfxOzjrvDB1Egk4AABBVgOmGQNUQI+Cnx3bAzmjNAuDR/ZdLoEJCCBMgHbBljWWwJZLJ0BFrfmuR9ffPEFjh8/7tM2wOzsbCxdutRs92PI1KVLF68ehWvXrpnAijVwWPuKYZoCLK/odJIEwlrg+BfrsOflP+JiQjIuJSQhJ7ri67Ibxt5ESoPygVZKwhVERxShFC58kflTXCroVc6pZcw+jG70u3JfO5J0D8YdVX29sH6gNLiwElCAFVbTqcFIIGAC/3pvLMb10l7CgIGqIQlIwFECtg2wCgsLTUjEVQ/cosPgyCqOzuBqy5YtKCkpKbddj8HUl19+CRZq7t+/P1iI2f3gCiquwGIYxm2A3tSpYltr1qwxq60YpFlt7tixQ1sIHfWjosFKoLxASV4uznx/LgrPni77RonLhYuJycga2QLnCnNw9kYq8osrhlqN4zLNCq2Exh2QG923UtqeCYvQN+Hjct+7kjQOI463Qk5JiaZDAhKwuYACLJtPkLongXoSSG7gAt9M2KO1irrX0xTothKQQAgL2DbAoim36KxevRosssw3BsbExJjQqqCgwLz1j8XUuZLKOrjCavHixWD45VnfKi8vz6y+unHjBoYMGYLevXt7NW28bvPmzWb1VZ8+fcquYS0t9yLurJHFYI1FnVXE3StanSSBkBa4+MLzuLlhbZVjaHR3Z8R3fge5RXE4cyMVp2+0wZmsVJy50dqsvOLBVaBVBemJkZcwvenzFdrPSRyIOZf7YUd2fkj7qfMSCHcBBVjhPsManwRqL9C3bSR+PScO0eUrpNS+QV0pAQlIwCECtg6wOAcMnLja6eLFiyaYYnCVkJBgAqgePXqYYMszwGLIxRVW7m8IO3ToELZt22ZqZU2bNq2sbpU/88yAjcXmWfCZ/WrTpg2GDx9etlLMn7Z1rQQkYF+B6+/Px7XX/lxjBxOGd0fSkPlARGm5c2/kJ5lQ6wD+Afg6zPJsLMJVhFnNv1fpPUri2uL5nEl4+0pOjX3QCRKQQP0IKMCqH3fdVQKhIvDAsGg8O6HiKu1Q6b/6KQEJSKA+BGwfYPmCkp6ejvXr1yM5OdkEWLGxetOHL346VwISqFkgZ+d2nP+nv6v5xK/PiO3UFsmTjiEyfneFa1Zf/xdcK+xcaVvNo49gXOP/r+r7RMTipcjv4Bdnqy8Q73VHdaIEJBBQAQVYAeVUYxIIS4F/+3YsxvZUPaywnFwNSgISCIpA2ARYVq0qFn8fPHgw+vatvK5MUBTVqAQk4AiB4qwbOP3dh1Cced2n8bpiYtHkgWTENP+83HWn8kZge9ZTlbZ1Z9IrFd5GWNmJixMewfdOFPnUH50sAQkEX0ABVvCNdQcJhLpA68YR+M2cOLRI1puGQ30u1X8JSKBuBMImwGKtKhZ25zF69GjzpkAdEpCABAIpcOHf/gG3tm6sdZPJ07uiQbe3y11/OGcq9t26F8Wlt7cRRLny0CfhU3RrsMLr++xsOAv3HNO/4HoNphMlUAcCCrDqAFm3kEAYCEzoHYV//pZ2jYTBVGoIEpBAHQiETYBVB1a6hQQk4GCB6++9hWuvv+i3QMLQbki6829ARFZZWyWl0bhS2BVAKZpHHwXrX/l6nEqahpFHk329TOdLQAJBElCAFSRYNSuBMBT4waQY3DckOgxHpiFJQAISCKyAAqzAeqo1CUggDAVydu3A+X/8YcBGFtMuFclTziAqYUfA2mRD15NGYVJ6B1wo8D0AC2hH1JgEJAAFWHoIJCABbwXiooFfz4lHr9RvXk7l7bU6TwISkICTBBRgOWm2NVYJSMBngZKcWzjz/bkoPH/W52urvSAiAk1mt0Bsy08D2m5BQi88lTEUqzNV3D2gsGpMAj4KKMDyEUynS8DhAgPaR+LXc+IQoXJYDn8SNHwJSKA6AQVYYfx8sKD99evX0bVr14C8kfHChQtYtGgRTp48iaKiInTv3h2PPvooYmJ8fwVwfn4+jh49isaNGyM1NTWMZ0FDC3WBhf/1AQat+W2th5HbMBmZLVNREhmFhlcvIenqpXJtJU3phoSe82vdfmUXlsak4JeFM/DSxdyAtqvGJCAB7wUUYHlvpTMlIIHbAg8Nj8bT43z//9Xyk4AEJOAUAdsGWDdu3MCf//xnZGZmVjoX0dHRaN++PcaPH4/OnTvD5dI/V7hDZWVl4cUXX0RGRgamTZuGcePG+fVMnzlzBq+//jpycnIQERGBxMREEzw9/PDDtQqw1q5di6VLl6JJkyZ47rnnkJSU5Ff/dLEEgiHw4fZC/GVVAe5udQFjPvg/aFhY+d9HVd07vd8QnO4zqNy3m6cfR49Nq8p9rcGgrkgasQKuqMsBHcZbsXPx/On8gLapxiQgAe8EFGB556SzJCCB8gL/fn8sRnXXi1n0XEhAAhKoTMD2ARaDrISEBERFffMXeUlJCW7evAl+ZnA1ePBg3H///Y5786AV8vENjE899RTatWtXNseFhYV4++23cezYMTz00EPo27evXz8BH330EbZt24aOHTti7ty5aNCggV/tHTp0CPPnz0eHDh3MKq64uLiy9hYsWIC0tDRMnjwZEydO9Os+ulgCtRU4c60Ej7/8zQqmfq2KMX7Z8+iZsdOrJq+074xDIyt/ftscTEPHr7aWaye6VQs0mn4NUQ03edW+tyetTpyDx46XeHu6zpOABAIkoAArQJBqRgIOE2jbNAK/mROHZg31j/MOm3oNVwIS8ELA9gFWZeEMx1VcXGwCFW5p45+nTJliVmM56aguwAqkA+dg3rx5OHXqFObMmYMBAwYEsvkKbSnACiqvGvdS4Huv5+L4pfLBT2KcC/fFp2Hkxz+psZX9Y6YiI7V9pedFFeRj+IdvVPq9xrPbIK71RzW278sJ+5K+jSlH9YpuX8x0rgT8FVCA5a+grpeAcwUm943CP96t/9127hOgkUtAAlUJhGyAxQGVlpZi1apVWLlyJVJSUvDss8+arW1OOeojwOJqKX9Xc9U0PwqwahLS94Mt8Pq6AryzubDK24xLzcLYj3+EljmnK5yTGdcAp5Oa4ProiYiIqfr/fA792wLE3rpZ6T2SJnZDQp/A1sU6nzQJQ442DTad2peABL4WUIClR0ECEvBH4O+nx2LGAG0l9MdQ10pAAuEnENIBFqfj4sWLePnll80qLM9tdFw5tH79emzfvh3Z2dlmG2Lr1q0xderUCnWzGIStWLEC/fv3N3Wd3A/3FUjeBjgM1w4ePIjVq1eDxdS53TE+Ph49e/Y0q8VYvNzz4H3YB26fY3+5PbJRo0YYMWKE+WDdLx579+412+8qO6xtd9X12du+ubfheS/26wc/+AGSk5PNt9jm8ePHsWzZMpw/f94UeWd/ueVwxowZaNWqVbkmrDFwC+GTTz4JFnWvquaZdY77NsPw+1HUiOwisO9sMX70Vs1v8OvYzIWZN5ag8ZbXcDqpKU4nN8GN2PiyYbRt27bKQD2qoADDP/xrtUOO79cFSXetR0R04N5+mN1wKL59vgcO5hTYhVv9kEDYCijACtup1cAkUCcCjRNc+O3DcWjfLKJO7qebSEACEggFgZAPsKpahcTi5dz2dvnyZROksI4W60LdunXLFCFn0MPC5lbx90AGWAzTFi9ejE2bbtey4b0jIyPNvRnscJXY448/Xq5m1enTp/HGG2+Y2l5Wf3kur2E4xDpfs2bNMu2cPXvWtF1QUIDDhw+b8I5vGuR9+vTpg969e6OqAMuXvtHriy++wKVLl0wtLfaNBfMZXrEGFutTMZRjm6yRtXPn7dpAVs0y9p1t8NwnnnjCFN23Ds8Ay1pNxyLxJ06cMG9PZNjI4KtZs2YYPXp0WYAXCj9Y6mPoClS2ddAaTWRpHhoVHkFy4REkFR1DZGn5AunRJcVomnMTTXNvIbFRI2T1G1wpROqhPei0a0uNSFHNm6Hx3bcQlbSuxnO9PaEovgt+lH0XPr2mNxR6a6bzJFAbAQVYtVHTNRKQgLvAXd2j8PP7tZVQT4UEJCABSyDkA6zKVmAxvHnzzTdNEHLnnXdi5syZJvxgSMLgZOHChebNeU8//XTZyqBABlgnT540b+zjiq/HHnsMnTp1Mt4MZ9555x0cOXIEXbp0MaEO+5Wbm4tXX33VrNQaM2YMJk2aVBbWcAxvvfWWWaHE1V+9evUqe3qr20JYVYDla994s5pWoDG4oilXlbGPfDshD4ZXDLZ27dpVbrz8nmeApSLu+kvJDgIvrizARzu+2ToYX3wZyUUMrI4isajidsGCiGTkRrZEcqNmGHh1L7rvX4Wk/G9Wb53qPxRneg8sN7Rmp0+g58aVPg238f3tEdd2oU/XVHtyVBJ+h/vx23MKsQKHqpYkUF5AAZaeCAlIIBAC358Yg1lDb+/C0CEBCUjA6QIhHWBVVQPLClS4WsgKiayJ5jUMVbitcOzYsZg+fbr5ViADrLVr12Lp0qWmVtQjjzxStsqL90lPTzfhFgMbawvetWvXzFZHBl4TJkwwK5jcD+sNgFyFxDDOOmoTYPnaN96rpgBry5Yt4Aoyhmue9bGsgJErx1ijjKupeCjAcvpfPfYb/+Yjxfj1e/tvr64qPI64kmsVOpkb2QI5kS1NaJUT2cJ8LnLd3jbYNNGFb0Vsw7C/PV/uupykRshs2QYlUVFIunLRfNTmaDiuOxL7v1WbS6u85sP4R/GjU1XX+grozdSYBBwmoADLYROu4UogSAJx0cBvHo5Hz9baShgkYjUrAQmEkEDIBlhZWVlmG92GDRvKvYWQAdW7776L3bt345577sGoUaMqTIcVnnDbHbfycRVUIAMstv/222+bFUms78QC8/4cVfWtNgFWbfpWU4BV3diq6qMCLH+eCF0bCAFucWWdOn5wpSP/2/0oRSRuRrX5Oqz6JrQCqn+t9eTW1zBh3QtodG5fILpZro24Xp2QPHY7ImKOB6ztzYkP4oHjelV3wEDVkAS+FlCApUdBAhIIlMAdHSPx39+JC1RzakcCEpBAyArYPsDKzMysFpf1rFjgnIXCucqnusLjng25FwcPZIDFLYEsss66Uewf6zixLhXrUzHM4tcqO1j3iUXfWdeKAR3DOPfDs8B8bQKs2vTNmwCLRer37NlTVjOL2wfdD644cy+yrwArZP/OCNmOX7hwAQcOHDBbeE+dOlXh56swIhG3IhlY3V5lxY+CiEa1Gm/3lFLMuPQxuq97sVbXV3dRZKNGaPytYkQ3XhWwto8m3Y2xR8uv/AxY42pIAg4VUIDl0InXsCUQJIG5o2Pw2ChtJQwSr5qVgARCRMD2ARZDGqsouLspt9uxjtTIkSPRokWLsm+5hy28znpzX2Xz0aZNGzz00EOmHlYgAyzeiwHO5s2bsXHjRnAM1sEC7ty6yH4zcLMOrhj74IMPTJH3pk2bgm8ws4Iu/uLNN/sFIsCqTd9qCrDcQzF6c+umtQ3SKjTPsSjACpG/FcKkm4cOHSpbXcUXEXge/HuDP2f5US3x0b6mJrAqdgXuXzejIoH7mxzBuIXPwYXyYXQgiBvf2xFxHd4LRFOmjStJYzHqRGvcLC4JWJtqSAJOFlCA5eTZ19glEByBX8+Jw6AO3/z+EJy7qFUJSEAC9hWwfYDF8MQ9+KiJsqawparrAx1gud+HW5O4RYm1ufhLNVcr3XHHHbj//vtNiMUaWC+99JLZwsQ3DQ4cOLBc3axAbiH0HH9NfeP5NZkuWbIE69atQ8eOHTF37lzz1kHr0BbCmp5YfT8QAtnZ2SasslZXcQWj+8G3jXLFJUNrvt3SesNlTkEpfjI/D8cuBS+0GdE6B5N3/wmt9i8PxFDLtZF4V3c0HBy4uli5iQPw8OX+2JZd/u2KAe+4GpSAAwQUYDlgkjVECdSxQK/UCPz24XjERNXxjXU7CUhAAjYRCLsAq7i42Gzf41Yhz6Ln1ZkHKsDitj++bZArqRjkeK4A4y/YfKsgv/7MM8+gZcuW2L9/v/kaV4MwrHN/Ix/7HKgAqzZ9qynA4gqrefPmmYBuzpw5GDBgQDlmBVg2+UkPs27wjZ38GedbNbkdkD9v7gd/9jwDq0aNKm4HfG1tAd7dEvwi5q0auXBP/joMWvJCwGcirnsHJI/bg4i4gwFpuySuLZ7PnYi3L+sNhQEBVSOOFVCA5dip18AlEFSB2cOi8cyEmKDeQ41LQAISsKtA2AVYhOa2vc8++wxNmjTB008/bbbkuR8Mcrhio2HDhmUrnay38/FNeo8++mi57X1cpfTKK6+AW/n4Pc837bm37R7oPPDAAxgyZEiNgY5VD6pdu3YVAiwGciwIz5DL3y2EtelbTQGW++qsygIs1gF74403zHZIbSG0618D9u8Xw6qjR4+awIrbaT0Pvt2SgVVqamrZCqvY2NhqB7Y7vRg/XZBXp4Of2fICxi3/ZyRmnA7ofSMSE9H429GIabosMO1GxODlyDl44Wzd+gSm82pFAvYQUIBlj3lQLyQQjgK/mBWHEd20lTAc51ZjkoAEqhcIywCL4dTLL7+My5cvo3379mZlEN8IyCM/Px+LFy/Gjh07MGHCBEycONF8/fjx42YlEbcazZ4924RU/DPDq48//hgMmXjUFGDxHGvFFAM0ns9fqnlw6+CWLVuwaNEiE65xBVZSUhJOnz6N1157zdTNmjx5MsaMGWMCH65eYhC3b98+U3C6qgCL4+V9GL5ZR1Xb/nztG9urbguh+1sfuZqMWwgZGFpF3dn/mzdvmlVlvgZYQ4cONdssOQ86nCPA557bAa3VVXy5gefBsJeBlbUdkM+er8fP3s3DzpPFvl7m9/l9WxZjevoCdNr8pt9teTbQ6J7OiO/0TsDaXdLgETx9svzqtoA1roYkEOYCCrDCfII1PAnUo0DP1hH4/aPxiFaGVY+zoFtLQAL1IRCWARYhz549a7bl8S2GDINYPN0KpLjdiKESwxZrWxFXOr3zzjtlQRWLkFvns2A8P1is3JsAi+e9//77ZosT27CK0DM84/fYFkMya7sd7/3JJ5+YUI2BEPvLc7hiip/Zd47Dc3UYr1uwYIEJuHgNt02NGjUK48ePrzJ08rVvNQVYljXDPwZVPFgUn8YMsRjQMQDjuJ588klT4J1HdW8hZK2whQsXmmtox5CC7p5bK+vjB0b3DLzAmTNnympXcTsgf07cD66kYljlHlglJyf71ZGF2wrx8uoCv9rw5+KEWBfua5CGUR//xJ9mKr02cUR3NBzyLuAKzNbInQ1n4Z5jKrYR8IlSg2EvoAAr7KdYA5RAvQo8dlc05t6lrYT1Ogm6uQQkUOcCYRtgWcHLihUrkJaWZrYMMkxiYDVixAjz4Vmfir8483wGKKxjxfCIhclnzpyJNWvWmHa8CbB4b4Y3fLMgr7t69ar5b96P7c2YMQOtWrUqN9nW+VwhxaLu7CtDtmnTppkAiHW9uE3KWrVlXcxgi8EbV3HxmD59uqn9Vd2qKV/7VlMRd96Xq2SWL19ugimuJGOYNmjQILOa7N133zU1sujIvtUUYDGYW7p0qVmtxra6d+9u3BmM6QhtAT57DHYZVHGFFcMrz4OrJRlWcfWktcIqkHN/8koJfjw/DzfzAv9mQF9nZ0zrLEze+is0O77F10urPT+2UzskTzqCyPi0gLSbnjQNI476FxoGpCNqRAIhJKAAK4QmS12VQAgKcPUVV2FxNZYOCUhAAk4RsG2A5ZQJ0DglEM4CDDZZu4qBFT8Y5noeDGoZWHFbIAOrFi1aBJXkl5/mY+0B+2yLa9/UhbuzlqDvit8EdNyu2Fg0mZWEmOaLAtJuZsORmHymI87l28cuIANTIxIIkoACrCDBqlkJSKBMYGS3SLwwK04iEpCABBwjoADLMVOtgUog+ALp6elltasYWHElo/vBVY3WdkArsOI207o6lu8pwq8Wld+iWFf3ruk+326RjnGf/Aix+dk1nerT95NndEGDrgt8uqaqkwsSeuHpjKFYlani7gEBVSNhLaAAK6ynV4OTgG0EfjItFjMHaqu/bSZEHZGABIIqoAArqLxqXALhK8A6Z9bqKqvguudoGU5ZgVXbtm3NCivPrbt1JZRxsxQ/fjsP5zJK6uqWPt9ncKsCTD38Gtrt/Mjna6u7IGFoNzS881O4IvwPx0pjmuM/CmfiLxdzA9pHNSaBcBNQgBVuM6rxSMCeAinJLvzhkXjwsw4JSEAC4S6gACvcZ1jjk0CABFibzdoKyM+XLl2q0DLfBmgFVm3atEFKSkqA7u5/M39cUYBPvwxMYXP/e1N1C40TXLg3Yhvu/Oz5gN4mpl0qkqecQVTCjoC0Oz9uLv4p3Z6r2QIyQDUiAT8FFGD5CajLJSABrwXuHhiFH0+L9fp8nSgBCUggVAUUYIXqzKnfEgiyAAusuwdWfBGC+8EXDVhhFV9OwFpWDRs2DHKvatf81mPF+JeFobXtbVKra5iw/gU0PrevdoOu7KqICDSZ3QKxLT8NSJtrEubg0RP2XdEWkEGqEQnUUkABVi3hdJkEJFArgV/MisOIbpG1ulYXSUACEggVAQVYoTJT6qcEgihQUFBQFlZZ2wH5Nkj3IyEhoSywYnDFwIo1rex+FJUAP5mfiwPnQi9o6ZpSipmXPkaPdS8GlDl5ajc06DE/IG3uT/o2Jh/Vv/oGBFONhJWAAqywmk4NRgK2F+DbCPlWQr6dUIcEJCCBcBVQgBWuM6txSaAagczMzHKrq86fP1/h7ObNm5cLrPjfoXi8uaEAb22w/9bBqmwjI4D7mxzB+A+egwulAZuCBoO7ImnEcrgir/jd5oWkSbjjaFO/21EDEggnAQVY4TSbGosEQkPgsbuiMfeumNDorHopAQlIoBYCtgywfvazn9ViKLpEAhLwR4BvBeTKKm4HbN++PRITE/1pzhbXnrpagr97Mw+38gMX/NTXwO5snYMpaX9C633LA9aF6NYt0XjaFUQ23Ox3mzcbDsG953viYE6B322pAQmEg4ACrHCYRY1BAqElwNVXXIXF1Vg6JCABCYSjgAKscJxVjUkCNQjExcWVW13FwCoyMvzWnP92cT6WpBWFzfPQMtmFewrWYfCSFwI6piazUxHb+mO/2yyK74wf3xyNT67qDYV+Y6qBkBdQgBXyU6gBSCAkBUZ2i8QLs+JCsu/qtAQkIIGaBGwZYNXUaX1fAhKQQE0CX54oxj++F1qF22sak/X96S0vYMKy55F4/Yy3l9R4XtKk7kjo/VaN59V4QlRD/B6z8JtzCrFqtNIJYS2gACusp1eDk4CtBf75W7GY0Nv+dUptjajOSUACthRQgGXLaVGnJCABfwX+6b087DhRvhC9v23a6fo+LYoxLX0Bumx5M2Ddiu/fBcl3rYMr6pzfbX4U/yj+7lTo1h7zG0ANOF5AAZbjHwEBSKDeBLq3isCfHo9HhKveuqAbS0ACEgiKgAKsoLCqUQlIoD4FuG2Q2wfD/YiPceG+BmkY/clPAjbUqJRmaDzjJqKS1/vd5paGD2LWMf2/Z78h1UBICijACslpU6clEDYCz06IwQPDosNmPBqIBCQgAQoowNJzIAEJhJUAC7azcDsLuDvlGN0qC5O2/Ropx/0vxm6ZNb6/HeLafuA34bGkuzHmaILf7agBCYSagAKsUJsx9VcC4SXQvKELf3w8HvysQwISkEC4CNg+wLpx4wZ27NiBixcvorCwEC6XCwkJCejduzd69OiBiIiq37KRn5+PZcuWISMjw6v5atKkCaZOnYrY2FiyvZ34AAAgAElEQVRz/oEDB5CWloa8vDzExMSYe/br16/ae3p1I50kAQkETeDNDQV4a4Pztq61a+LC3VlL0W/lrwNm23BcdyT2978u1tWksRh1sjWyi5wTKgZsEtRQyAoowArZqVPHJRA2AlyBxZVYOiQgAQmEi4CtA6xz585h3bp1KCgoMKERQ6SSkhLz3wyy2rZti7Fjx1b59jSet2bNGly/fr3a+SouLjbhWIcOHTBu3Dhz7pEjR7BlyxY0atQIHTt2xJkzZ3DlyhUTYg0ZMiRc5l/jkEBYCXDVFVdfcRWWU497U9Ix4dO/Q0z+zYAQxPXujOQxWxERc8Kv9nIT++ORywOwNTv8t3b6BaWLw0ZAAVbYTKUGIoGQFWANLNbCYk0sHRKQgATCQcC2ARYDpRUrVuDy5cto3bo1xowZg7i426+EPX78uAmXGDyNGjUKnTt3rvVccHXV0qVLkZ2dbcIrhmK89/Lly8EVXFyRxRVf/BpXczEUmz59OuLj4809L1y4gJ07d2LEiBHgCi4dEpBA/Qmw7hXrXzn9GNiyANOOvI72Oz8MCEVk48ZofE8hohuv/v/Zu+84qaurj+Pf6TPbd1maovQiVkQURHrvvdiwoBFLbEmMJqaoMbFHjRWsiNhQbFhQFKyAjWJl6U1QQOr28rxmfSQSYHfKb2Z+5TP/PHH33nPveZ9LfDj5/e7EFa8y0Eh/Lu6rqT8UxhWHyQhYQYAGlhWqxB4RsL9A+NsIw99KyAcBBBCwg4BpG1jhp6/CT095vd7qJlJubu4+3h988IEKCgrUqFEj9enTJ+ZaLF++XB9++KHq1aunvn37Vj/NFW5mvfbaa9Vrhn/2y2f+/PlavXq1Bg0apMzMzOqmVrjJVlhYqAEDBigjIyPmfTARAQTiE/h0ZYX++HRxfEFsNDsnzaXhngXq9PI1hmWVO7ypgk2eji+ey6fJvtN13TpqFR8ks80uQAPL7BVifwg4R+CGMUGd3NLjnITJFAEEbCtg2gbWF198oUWLFqlBgwZ7G0u/rsLKlSv1/vvvVzeNfv1EVDSV+uWpqvAdWZ07d1aLFi2qp0fawFq6dKnC++zYsaNatWoVzdKMRQABgwWufrpYn6ysMDiq9cP1brhVveder9yNXxqSTGbX1so4Pv57sV5PO0PnreJpOUOKQhBTCtDAMmVZ2BQCjhQ4rrFHt5/+85ssfBBAAAErC5i2gfXLE1YtW7asfk3wfz/hV/fmzJlT/YTWL09ERVuINWvWaN68edVPU4WfoPrlFcVfXiEMvy4YfvorLS1t7yuE4VcOww2z8O/CT1+FXxvs2bPnQe/hinZPjEcAgegFwq8Nhl8f5HNggRZ1qzRo80y1nXevIUTB1k2U3XOJ3IFv4or3eeZoDVnujSsGkxEwqwANLLNWhn0h4EyBKwYENLgd/851ZvXJGgH7CJi2gRVuDoVfI2zbtq1OOumk/cTDT0nNmjWrurEUbiAdeuihUVUlfH/WW2+9Vf3thu3bt9fRRx+9z/xvvvlGCxcu3HuJ+8aNG6vHhi9xP/7446svlw/fzxV+xbBOnTpRrc1gBBAwTqCiUrro0SIt38w33NWkGr7IdVTeMvWecaEh+O6MTOWO8Mpf54244q3NGqBOBdlxxWAyAmYUoIFlxqqwJwScK3B4Hbf+c3ZQGQGXcxHIHAEELC/g2AbWL3dsBQKB6qevwk9h/e/n66+/1uLFixV+6srn86l169bVzavwPVjhe7PCTa927dpZ/hCQAAJWFpj5aZnumV1q5RSSuveTGhaq3+J7dehX8TWeftl0ztBmCjV7Kq4ctmeerH7rmml9Ca8UxgXJZFMJ0MAyVTnYDAIISJrQxaezuvixQAABBCwr4NgG1rvvvlvdiArfXRW+/yrST/jC9vC3EYZfXezXr5/CDTA+CCCQGoGi0ipd9Gix1m7l6atoKlAv26VhJfN0wuvXRTPtoGMzOrdWZofpkmJvQJWmHaELtp+k2T9xubshRSFIygVoYKW8BGwAAQT+R6BOhkv3nxtS+P/yQQABBKwo4MgGVvjVv/Drg263+4DfcFhTIcPfRBj+5sLu3btX35kVvqtr+/btcrlc1d+I2KlTp+o7s/gggEDiBZ6ZX6bJ7/D0VazSA+pvUp83r1L6TxtiDbF3XqD54cruvUye0OKYY1X583Vj2RDdv6ko5hhMRMAsAjSwzFIJ9oEAAr8W4CkszgMCCFhZwJENrPDrf8uWLVOTJk3Uo0ePiOu3fv16hZ/cCl8sH36dMNwEKy8vr/7PRUVFCn8zYvg+rPC9WOFXDvkggEDiBHYUhp++KtKmHVWJW8QBkdvWq9DAtU+q5cePx52tOxhU7qhM+eu+GlesacGz9Mc1XMofFyKTUy5AAyvlJWADCCBwAAGewuJYIICAlQVM28D65VsID9ZkivVbCH/66afqVwDDjadoLn8vKSnRm2++WT0v/M2EX331lcIXvXfr1k2NGzeuPgOfffZZ9c9//TMrHw72joCZBZ74oEyPvcfTV0bUKOiTRqYvUbeZVxgRTtmDWiit5ZNxxXo341SdsYLmZFyITE6pAA2slPKzOAII1CDAU1gcDwQQsKqAaRtYX3zxhRYtWqQGDRpUP9Hk8Xj2MQ4/7fT+++8rIyNDAwcOVCgUiqgG4SbTkiVL1LBhQ/Xp02e/uAcLEt7P0qVLq+/Lat68ucLfkrht2zYNGjRo7wXw4ae6wk93hceE79bigwACiRH4cWeVLnqsSNt20+AwUrhLw53qO/8W1Vv5cdxh009qpcyOM+Vy7Y451ldZw9W3IBjzfCYikEoBGlip1GdtBBCoSYCnsDgfCCBgVQHTNrB++ZbA8GXp4QZW+NW8X3/ee+89rVixIqrXAHft2qXXX3+9+nW/cJOpRYsWEdVt69at1Q2revXqVd99FW6m0cCKiI5BCCRE4OG5pZr+UVlCYjs96GF50pAdb+jYt2+Nm8LfuJFy+q6RJ/3TmGN9n9VbJxTkxzyfiQikSoAGVqrkWRcBBCIR4CmsSJQYgwACZhMwbQOrrKysukkUvnC9fv361Y2jXy5HDzeuPv74Y1VWVu7zul64MfXpp5+qoqJCxx57rHJzc/fxDj9BFX4CK9wMC78GGMk9VeFY77zzTvXTVuFG2i8xP/nkE14hNNtpZj+OENjwU2X1Nw/uLubpq0QWfFjdNerz4m/lK90T1zIuj0e5Y+sqUP+lmOPszuygkRuP0FeFvDIaMyITky5AAyvp5CyIAAJRCPAUVhRYDEUAAdMImLaBFRbasmWL5syZo8LCwupvDPT7/dVNq9LS0upv/Qtfph5+kuqXT/gJq1mzZinc/Prf+62Ki4urn77asWOHOnTooCOPPDKiIoTnffTRR9VPXx111FF754Tv0vr1Je7hO7LCjbW8vDwucY9IlkEIxCZw/9ulmrGQp69i04tu1nENSjXgu4fV5PMZ0U08wOjs/q2U1uaJmOOUh5rpyt3d9PwWvqEwZkQmJlWABlZSuVkMAQRiEOAprBjQmIIAAikVMHUDKywTbjiFn3batGlTdWMq3LhKT0+vbkC1adOmurH1vw2scJMr/IRVuJn0y+fbb7/VggULqu/KGjBgwN57q+LRDzfYwpfNb9++vXpfjRo1UqdOnfY+KRZPbOYigMD+Aqt+DD99VaTScnSSJZAdcmm4Z4FOfuWauJdMa99KWSe/Jpdna2yxPBm60zVGt26giRUbILOSKUADK5narIUAArEI8BRWLGrMQQCBVAqYvoEVDc6aNWs0b948ZWdnVzewAoFANNMZiwACJhe4641Svfw5T1+lokw9G2xVv3l/V87Gr+Na3ndoA+UM+EHejNgvin8hNEG/Xc3rhHEVgskJF6CBlXBiFkAAAQMEeArLAERCIIBA0gRs08D65a6q8OXv7du319FHH500RBZCAIHECyzfXKkLHubJm8RLH3yF5vlVGvTDTB057964t5E39lAFDnkh5jjzM8dq1PL/PoEbcyAmIpAgARpYCYIlLAIIGCrAU1iGchIMAQQSLGCbBlb4rqrwxe7hT9euXau/KZAPAgjYR+Ce2aWa+SlPX5mhoqPrLFOfGRfGvZWsPq2VfuTUmOMszxqibgXpMc9nIgKJFKCBlUhdYiOAgJECPIVlpCaxEEAgkQK2aWAlEonYCCCQWoHwNw9e8HCxikr55sHUVuK/q5/YoFD9F9+jQ79+M64thY5toewu78rl3RhTnC1Z3dR11aHaUV4Z03wmIZAoARpYiZIlLgIIGC2Qn+nSgxNDyklzGR2aeAgggIChAjSwDOUkGAIIJELg4bmlmv4RT18lwjaemHWzXBpWOk8dXr8unjDy1qur3ME75c16L6Y4RenH6swt7fTxzuKY5jMJgUQI0MBKhCoxEUAgUQLn9/BrfCdfosITFwEEEDBEgAaWIYwEQQCBRAls212lCx4pUvj/8jGnQP/6m9T39auUvmNDXBvMG324Ao2eiylGZeBQXVvcV4//wD1pMQEyyXABGliGkxIQAQQSKHBYHXf1U1gBbwIXITQCCCAQpwANrDgBmY4AAokVCD95FX4Ci4+5BY6oV6GBa6er1cePxbXRzB6tlXFsjPdiubya4jtDf1/Hk1hxFYHJhgjQwDKEkSAIIJBEgUv7+TWsPU9hJZGcpRBAIEoBGlhRgjEcAQSSJxC+8yp891X4Diw+5hcI/6+2IzOWqvvMy+PabOio5srq9rHcvlUxxXk9/XSdt7IiprlMQsAoARpYRkkSBwEEkiXQqqFb958TStZyrIMAAghELUADK2oyJiCAQLIEwt86GP72QT7WEujcYKf6L7hF9Vb+/M2wsXw8ebnKHVomX86cWKbri8zRGryc9yBiwmOSIQI0sAxhJAgCCCRZ4I9DAup7NP/+TDI7yyGAQIQCNLAihGIYAggkX+CCh4u0fDNPXyVfPv4VG+VKg3e+oXZv3xpXsNwRTRRs/ExMMdZm9VengpyY5jIJgXgFaGDFK8h8BBBIhcCxh3t0xxnBVCzNmggggECtAjSwaiViAAIIpELgjSXluvXVklQszZoGCgypu0Z9X7hE/vLCmKNmdm2tjONjuxdre+bJGrCumdaWlMe8PhMRiEWABlYsasxBAAEzCPx9VEBdWvMUlhlqwR4QQGBfARpYnAgEEDClwOVPFGvpOu4xMmVxotzUsfVLNXDZw2ry+YwoZ/53eLBNU2X3WCR34NuoY5SmtdGk7Z305k98Q2HUeEyIWYAGVsx0TEQAgRQLdGzh0Y1jeQorxWVgeQQQOIAADSyOBQIImE5g3jflun4mT1+ZrjBxbCgz5NIIz0J1fuXqmKN4MjOVM8Ijf96bUceo8tXRvyqG6t7vaWJFjceEmARoYMXExiQEEDCJwM2nBnVCU49JdsM2EEAAgZ8FaGBxEhBAwHQC1zxTrIUrePrKdIUxYEM96m9V/3l/U87338QcLWdoM4WaPRXT/CeDE3TVGr4YICY8JkUlQAMrKi4GI4CAyQR6tPXq2uEBk+2K7SCAgNMFaGA5/QSQPwImE1i0pkK/e7LYZLtiO0YKNKtTpUE/zNRR790bc9iMzq2V2WGapOgv+Z+bcapOX1EV89pMRCASARpYkSgxBgEEzCxw94SQjmzkNvMW2RsCCDhMgAaWwwpOugiYXeCuN0r18udlZt8m+zNAYGTeMvV7/sKYIwVaNFZ272/lCS6JOsbXWcPVp4D7PaKGY0LEAjSwIqZiIAIImFRg4HFe/W4gT2GZtDxsCwFHCtDAcmTZSRoBcwr8tKdK504u0s4ino4xZ4WM31WH+oUasOQ/OvTr2TEFdwdDyh2VLn/dWVHP35TVW+0L8qOexwQEIhGggRWJEmMQQMDMAkGf9PD5aWqQ4zLzNtkbAgg4SIAGloOKTaoImF1g5qdlumc29xOZvU5G7y8/06VhZfN04uvXxRw6e1ALpbV8Mur5ezJO0KhNbbV0D+cuajwm1ChAA4sDggACdhA4v4df4zv57JAKOSCAgA0EaGDZoIikgIBdBC5/olhL13F5u13qGW0e/eptUv83fq+0Hd9HO7V6fPpJrZTZ8QW5XHuiml8Raqord3fXjC18Q2FUcAymgcUZQAAB2wu0auDW/eeGbJ8nCSKAgDUEaGBZo07sEgHbC3y2qkJXPcXl7bYvdC0JtqlboUHrnlSrjx+PicLfuJFy+q2WJ+2z6OZ70nWXa6xu2UATKzo4Rh9MgCewOBsIIGAXgX+MCapTS49d0iEPBBCwsAANLAsXj60jYCeBO14r0axF5XZKiVxiFPB7pRHpS9XzxctjiuDyepU3Jl/++i9FPX9m2pm6ZBVfIhA1HBP2E6CBxaFAAAG7CPQ+yqtrhnKZu13qSR4IWFmABpaVq8feEbCJwJZdP1/evqeEy9ttUlJD0ji5/k4NXHCT6q5aEFO87P4tldZmWtRz52eO1ajlfG141HBM2EeABhYHAgEE7CLg84Qvcw/p0Dz+3WiXmpIHAlYVoIFl1cqxbwRsJDBjYZnuf5tLtG1UUsNSOSRHGrLzTR0/55aYYqad0EpZJ8+Sy70tqvkrsgara0FGVHMYjMCvBWhgcR4QQMBOAud28+v0zlzmbqeakgsCVhSggWXFqrFnBGwm8NvHi/T1hkqbZUU6RgoMzl+r/jMvlK88+nvSfIc2VM6AzfJmfBzVlrZmdVO3VY30UzlfLBAVHIOrBWhgcRAQQMBOAs3ruTX5PC5zt1NNyQUBKwrQwLJi1dgzAjYSWLiiQtc8E31TwkYEpBKhwDH1SjVw2UNq+sXzEc7Yd1jeuEMUaDgzqrnF6cfozC3t9NHOkqjmMRgBGlicAQQQsJvAdaMCOqW1125pkQ8CCFhIgAaWhYrFVhGwo8Ctr5bojSVc3m7H2iYip4ygSyM8C3XKq1fHFD6rTyulH/lEVHMrA4foLyX99NhmvqEwKjiHD6aB5fADQPoI2FCgR1uvrh3OZe42LC0pIWAZARpYlikVG0XAfgKbd4Qvby9UMV/6Zr/iJjij7vW3auC8vyr7+2+jXintuJbK6jJHLs/3kc91efSQ70z9bR1PC0aO5uyRNLCcXX+yR8COAm7Xz5e5H57PZe52rC85IWAFARpYVqgSe0TApgJc3m7TwiYprSZ5VRry40wd9d69Ua/oq19POYN2yJv1XlRz30g/XRNXcidWVGgOHUwDy6GFJ20EbC5wVhe/JnThMnebl5n0EDCtAA0s05aGjSFgf4ErpxVr8VqaAfavdGIzHJFXoP7PT4ppkbzRhynQaEZUcxdljdKgAv6f96jQHDiYBpYDi07KCDhAoEldd/VTWHwQQACBVAjQwEqFOmsigIC+2VipSx7jTiGOgjEC7esXavDiu3XIN29FHTCzZ2tlHDM1qnnrsvqrY0FOVHMY7CwBGljOqjfZIuAkgX+MCapTS4+TUiZXBBAwiQANLJMUgm0g4DSBh+eWavpHXH7ltLonMt86GS4NLXtPHd/4e9TLhI5qrqxuH8ntWx3x3B2ZnTRwfQut5hK3iM2cNJAGlpOqTa4IOEtgcDuvrhjAZe7OqjrZImAOARpY5qgDu0DAcQITJxdp9ZZKx+VNwokX6FN3kwa+8Tul7dwU1WLevDzlDC2RL+ediOeVpbXRpO0d9cZPXO4eMZpDBtLAckihSRMBBwqE/wejxyeFFPK7HJg9KSOAQCoFaGClUp+1EXCowPzlFfrzs/yF36HlT0rarfIrNGTdk2o1//Go18sd0UTBxs9EPK/KV0c3VQzTPd8XRjyHgfYXoIFl/xqTIQJOFrh2eEA92nqdTEDuCCCQAgEaWClAZ0kEnC5wx2slmrWo3OkM5J9gAa9HGpnxpXq9eFnUK2V2a62MdtHdi/VU8Cz9fk1J1GsxwZ4CNLDsWVeyQgCBnwV6HenVn4bxGiHnAQEEkitAAyu53qyGgOMFdhVX6ewHirS9sMrxFgAkR6BT/Z0atOAm1V21IKoFg22aKrvnF3L7v4t43ryM8TptRcTDGWhjARpYNi4uqSGAgNICLj1+QUh5GbxGyHFAAIHkCdDASp41KyGAgKQ3l5Trlld5SoXDkFyBhtnS0F1v6vg5t0S1sCcrS7nDXfLlzY543jdZw9W7IBjxeAbaU4AGlj3rSlYIIPBfgd8NDGjgcbxGyJlAAIHkCdDASp41KyGAgKS/zijWh8sqsEAgJQKD8tdqwAuT5KuIromaM6yZQk2finjPm7J6qcPyeqqs4knDiNFsNpAGls0KSjoIILCfwMktPbphDP+DDUcDAQSSJ0ADK3nWrISA4wXWb6usfn2Qv9I7/iikFOCouqUasmyymiyaGdU+Mjq3VuYJT0iuyE7wnowTNHpTWy3ZUxrVOgy2hwANLHvUkSwQQODgAi6Xqr+N8NBcN0wIIIBAUgRoYCWFmUUQQCAs8Mz8Mk1+h7/McxpSL5AecGm4d6G6vnp1VJsJtGis7N7fyBNcGtG8ilBT/W5Pdz33Y1FE4xlkHwEaWPapJZkggMDBBS7q7deoE30QIYAAAkkRoIGVFGYWQQCBsMBlU4v15XpeH+Q0mEegW72tGjT3L8reHPlF7e5QSLmj0uTPfy2yRDzputs1RjdvKI5sPKNsIUADyxZlJAkEEKhFoF0Tj247jdcIOSgIIJAcARpYyXFmFQQcL/Dd95W66FGeQnH8QTAhQOO8Kg378QUd+d59Ue0ue3ALpbV4MuI5L6adqYtXlUU8noHWFqCBZe36sXsEEIhc4MGJIbWoz2uEkYsxEgEEYhWggRWrHPMQQCAqgSc/LNMj83h9MCo0BidVYHhuQfUF79F80ju2VuaJz8nljqw5uyBzrEYu5//Jj8bYqmNpYFm1cuwbAQSiFTinq19nnMJrhNG6MR4BBKIXoIEVvRkzEEAgBoHLnyjW0nW8PhgDHVOSKHB8vUINWXKXDvnm7YhX9TdppJy+q+RJ+zyiOSuyBqtrQUZEYxlkXQEaWNatHTtHAIHoBI44xK17zg5FN4nRCCCAQAwCNLBiQGMKAghEJ7Dqx0qdNyWyJ1Sii8xoBIwXyE13aXj5PHV847qIg7u8PuWNzZO/3ssRzdma1VXdVx+mbWU0dSMCs+AgGlgWLBpbRgCBmAUmTwypOa8RxuzHRAQQiEyABlZkToxCAIE4BJ5bUKYH5vD6YByETE2BQO+6mzT49SsV2rU54tWzB7RUWutpEY0vTj9GZ205Xh/s5HL3iMAsNogGlsUKxnYRQCAugQt6+TX2JF4jjAuRyQggUKsADaxaiRiAAALxClz1VLE+W8WTJvE6Mj/5Ai3rVGjY+mlqOX9qxIunndBK2Z1elTw/1TqnMtBQfyvpr0c284RirVgWG0ADy2IFY7sIIBCXQIdmHt00nm8jjAuRyQggUKsADaxaiRiAAALxCGz4qVIT7ucv5/EYMje1Ah63NDLjS/V+6bKIN+Jr1FA5/TfJmzG/9jkutx72T9Bf1/IkVu1Y1hlBA8s6tWKnCCAQv4DbJU27KE31s13xByMCAgggcBABGlgcDQQQSKjAS5+V6e43eX0wocgET4pAx3o7NWTBP5W/+pOI18sbd4gCDWdGNP7N9NN17kqeVIwIywKDaGBZoEhsEQEEDBX43cCABh7nNTQmwRBAAIFfC9DA4jwggEBCBf7yXLE+KuAv5QlFJnjSBBpkScN3v6F2c26NeM2svq2U3vaJiMYvzhqlgQXcIRIRlskH0cAyeYHYHgIIGC7Qo61X1w4PGB6XgAgggMAvAjSwOAsIIJAwgR93VenM+wrFF60ljJjAKRIYUGetBs+8QN6KyJ4uTGvXUlmd35bLu6nWHa/L6qeOBbm1jmOAuQVoYJm7PuwOAQSMF8gKuTTtopDSA7xGaLwuERFAICxAA4tzgAACCRN4fXG5bptVkrD4BEYglQJH1i3VsGWT1XhRZK8I+urXU86g7fJmvV/rtndkdtKg9S20qris1rEMMKcADSxz1oVdIYBAYgX+NjKgrm14jTCxykRHwLkCNLCcW3syRyDhAjfMLNHcb8oTvg4LIJAqgTS/SyN8C9X11asj3kLumMMUPHRGrePL0lrrwh0n6/VtfAlCrVgmHEADy4RFYUsIIJBwgSHtvLp8AK8RJhyaBRBwqAANLIcWnrQRSLTAjqIqTbivSLtLqhK9FPERSLlAl7rbNGTen5W9eVlEe8ns1VoZR0+tdWyVL083VwzTf76niVUrlskG0MAyWUHYDgIIJEXgkFy3nrgwlJS1WAQBBJwnQAPLeTUnYwSSIhB+8ir8BBYfBJwicHhulYZveV5Hvnd/RCmHjm6urK4fyu1bU+v4p4Nn6Xdr+PNUK5SJBtDAMlEx2AoCCCRV4NbTgjq+iSepa7IYAgg4Q4AGljPqTJYIJF3g3rdK9cIn3N+TdHgWTLnAsNwCDXxhUkT78NbJU86QYvly3q11/HsZ43XqilqHMcAkAjSwTFIItoEAAkkXOLWTT+f18Cd9XRZEAAH7C9DAsn+NyRCBlAhc9GiRvvu+MiVrsygCqRZoV7dIw5b8Ww2/nRPRVnJHNlHw8GdqHftt1jD1KuDVjFqhTDCABpYJisAWEEAgJQKtGrh1/7n8uyol+CyKgM0FaGDZvMCkh0AqBDb+VKkz7+fOnlTYs6Z5BHLSXBpZPk8nvXldRJvK7NZaGe1qvxdrc1Yvnbi8rsq5Xi4i11QNooGVKnnWRQABMwg8dH5ITeu6zbAV9oAAAjYSoIFlo2KSCgJmEZi9tFw3v8J9PWapB/tIrUCv/E0a8sblCu36sdaNBI9oqqzun8sTqPky+D0Z7TV281FatJs/Z7WipmgADawUwbMsAgiYQuCKAQENbuc1xV7YBAII2EeABpZ9akkmCJhG4N+vl+jVL8pNsx82gkCqBVrUqdDwdU+o5YInat2KJytLucNd8uXNrnFsRbCJfl/YQ8/+yNOOtaKmYAANrBSgsyQCCJhGoAhFbwUAACAASURBVO/RXv1xSMA0+2EjCCBgDwEaWPaoI1kgYCqBM+4r1Pfbeb/JVEVhMykXcLukUZlL1fulyyPaS86wpgo1fbrmsZ40/cc9Tjetp4kVEWoSB9HASiI2SyGAgOkEDsl164kLuQfLdIVhQwhYXIAGlsULyPYRMJvAqh8rdd4U/jJttrqwH/MInFR3p4YtvFF1Vn9a66YyTmmtzBNqvxfrpbQzddEqvvWzVtAkDqCBlURslkIAAVMKTJ4YUvP63INlyuKwKQQsKkADy6KFY9sImFUg/Opg+BVCPgggcHCBepnSyD2vq92c22plCrRsrJxeX8sd/LLGsQszx2rEcv6iUCtokgbQwEoSNMsggIBpBS7u49fIDj7T7o+NIYCA9QRoYFmvZuwYAVMLXPdCid77lvuvTF0kNmcagf511mrIC+fLW1nznxl3WpryRobky3+txr2vzBqkLgWZpsnPyRuhgeXk6pM7AgiEBbof4dVfRnAPFqcBAQSME6CBZZwlkRBAQNLQ2wu1p4T7rzgMCEQq0Da/VMMLHlTjRS/WOiV7cHOltZhe47htWV3VffVh2lpWUWs8BiROgAZW4myJjAAC1hDIz3Tpmd+mWWOz7BIBBCwhQAPLEmVikwhYQ+DbjZW6+DHuv7JGtdilmQSCPmm0b6G6zLqm1m2ld2qtzBOflctVfNCxxelH65yt7fXejoOPqXUhBsQlQAMrLj4mI4CATQS4B8smhSQNBEwiQAPLJIVgGwjYQeDJD8v0yLxSO6RCDgikROCUuts0bO6flPVDQY3r+5seppw+K+RJ++Kg46oCDfW30v56eBNN5VQUkwZWKtRZEwEEzCZwUR+/RnEPltnKwn4QsKwADSzLlo6NI2A+gSunFWvxWl5bMl9l2JGVBBrlVGnklhk68v0Haty2y+dT3pg8+eu9XMM4lx4JnKW/rOVJrGSfARpYyRZnPQQQMKNA51YeXT86aMatsScEELCgAA0sCxaNLSNgVoE+/9qjSq6/Mmt52JfFBIbmFGjQzEm17jp7QEultZ5W47jZ6afrnJU0l2vFNHAADSwDMQmFAAKWFcgKuTTzCu7BsmwB2TgCJhOggWWygrAdBKwq8OX6Cl02lac8rFo/9m1OgePqFmr4kn+r4bfv1LjBtA6tlN3pFcm9/aDjlmSO1IDlfnMmasNd0cCyYVFJCQEEYhLgHqyY2JiEAAIHEKCBxbFAAAFDBJ76qEwPzeX+K0MwCYLArwSyQy6NrpirE9+8vkYXf6NDlN1/o7wZCw46bn1WP51UkItvEgRoYCUBmSUQQMASAtyDZYkysUkELCFAA8sSZWKTCJhf4JpnirVwBa8omb9S7NCqAj3zN2nY65cruPvHGlPIG3eIAg1nHnTMzsyOGrShpVYWlVmVwhL7poFliTKxSQQQSIJA1zZe/W1kIAkrsQQCCNhdgAaW3StMfggkSWDwbYUqKuUCrCRxs4xDBZrnVWjkuqlqsbDmO6+y+rZSetsnDqpUltZKF+/orFnb+IbCRB0lGliJkiUuAghYTaBOhkvPXso9WFarG/tFwIwCNLDMWBX2hIDFBAo2VWrSI/xF2GJlY7sWFXBJGpO1VL1eurzGDNLatVTWKW/J5dl84HG+XN1SOVx3beTPbiKOAg2sRKgSEwEErCrw5EVpapAT/jcYHwQQQCB2ARpYsdsxEwEE/l/ghU/KdO9b3H/FgUAgmQId6u7SiAU3qM6azw66rK9BfeUM2iZv5gcHHfN0cIJ+t4Y/v0bXjgaW0aLEQwABKwv8aVhAvY70WjkF9o4AAiYQoIFlgiKwBQSsLvD3F0r0/rflVk+D/SNgOYG6mdLo3a/puHdur3HvuWMOU/DQGQcd837GeI1fYbn0Tb1hGlimLg+bQwCBJAsMa+/Tpf34Jtwks7McArYToIFlu5KSEALJFxh1Z6G2F3L/VfLlWRGBnwX6563V0BfOl6fq4I3kzF6tlXH01IOSfZs1TL0KQpAaJEADyyBIwiCAgC0EWtR368GJ/DvGFsUkCQRSKEADK4X4LI2AHQTWbq3UOQ9yh44dakkO1hY4ok6pRhY8oMMXv3TQREJHt1BW1/fl9q094JjNWT3VcXl9lVbRkI73NNDAileQ+QggYDeB1/6QroDPblmRDwIIJFOABlYytVkLARsKzPqiXHe8XmLDzEgJAesJhP9iMMa3UF1mXXPQzXvz6yhnSJF82e8ecMyejOM1bvNR+mI392LFcwJoYMWjx1wEELCjwC2nBtW+qceOqZETAggkSYAGVpKgWQYBuwr86+USvf0l91/Ztb7kZU2BzvnbNHzuNcr6cflBE8gd2VjBw5894O8rgo31h8KeeuZHnq6M9QTQwIpVjnkIIGBXgbO6+jXhFB7Bsmt9yQuBZAjQwEqGMmsgYGOB0+4t1OYdvG5k4xKTmkUFDs2u0ugtM9T2gwcOmkFm99bKOO4g92J5QrrXPU7/XF9sUYHUbpsGVmr9WR0BBMwncEIzj24eHzTfxtgRAghYRoAGlmVKxUYRMJ/Atj1VGnNXofk2xo4QQGCvwLDcAg18YdJBRYJtmym7+6dy+wsOOObltDN14aoyRKMUoIEVJRjDEUDA9gIhv0uv/j7N9nmSIAIIJE6ABlbibImMgO0FPl1ZoT8+zdMZti80CVpe4Jj8Io1ccrsafnfge6882dnKHVYlX95bB8z1k8wxGr6ce0uiOQg0sKLRYiwCCDhFYMp5ITWr53ZKuuSJAAIGC9DAMhiUcAg4SeDp+WWa8g4XPTup5uRqXYGskEtjKt7ViW/ecNAkcoY1Vajp0wf8/aqsQTqlINO6AEneOQ2sJIOzHAIIWELg8v4BDTnea4m9skkEEDCfAA0s89WEHSFgGYF/vlSiOV9xgbtlCsZGEZDUs84mDXv9UgX3bD2gR8YprZV5woHvxdqW1UU91zTWj6X8ua/tMNHAqk2I3yOAgBMF+hzl1dVDA05MnZwRQMAAARpYBiASAgGnCkycXKTVWyqdmj55I2BZgaa5FRqz/nE1X/jkAXMItGyinF5fyh38ar/fl6QfpXO2nqB5O3h9uKYDQAPLsn882DgCCCRQ4PB8tx79TSiBKxAaAQTsLEADy87VJTcEEihQXin1u2lPAlcgNAIIJFpgbNYS9XrpigMu405LV97IgHz5r+/3+6pAA/29dKAe2sSXOBysRjSwEn16iY8AAlYVmH11ujxcg2XV8rFvBFIqQAMrpfwsjoB1BZZ9X6kLHy2ybgLsHAEEqgVOyN+lUQuuV97azw8okjO4uUItph/gdy49Gpiga9eWIHkAARpYHAsEEEDgwAIPnBtSywZ0sDgfCCAQvQANrOjNmIEAApJeW1yu22fxF1cOAwJ2EMjPkMbsmaXj3rnjgOmkd2qtzBOfkcu1/5/5t9JP19krK+zAYGgONLAM5SQYAgjYSOCqwQH1O4aL3G1UUlJBIGkCNLCSRs1CCNhL4J7ZpZr5aZm9kiIbBBwuMCBvjYa+cL7cVfs3pAJND1N23+XyhBbtp7Qka6QGFPgdrrdv+jSwOA4IIIDAgQVGn+jThb35dwbnAwEEoheggRW9GTMQQEDSFU8Ua8k6nrrgMCBgN4HWdUo1uuB+Hb745f1Sc/n9yhudI3+9V/b73fqsvjqpIM9uHDHnQwMrZjomIoCAzQXaN/XollODNs+S9BBAIBECNLASoUpMBBwgMPT2Qu0pqXJApqSIgPME/F5pnH+BTpn1pwMmnz2wpdJaTdvvdzszO2rIhpZaXsTTmTSwnPfnhowRQCAygdx0l2ZclhbZYEYhgAACvxKggcVxQACBqAW+316lM+7j28eihmMCAhYT6Jy/TSPmXq3MH1fst/P0Dq2U1ellyb1jn9+VpbXSJTs769Wtzv6SBxpYFjvsbBcBBJIqEG5ghRtZfBBAAIFoBGhgRaPFWAQQqBb4YFmF/jajGA0EEHCAwCFZVRq79Tkd8cGD+2XrP+wQZfffIG/6wn1/58vRrZUjdOdG5zaxaGA54A8HKSKAQMwC4VcIw68S8kEAAQSiEaCBFY0WYxFAoFrg8fdLNfV9XhHiOCDgJIHhOcs0YOaF+6fscilvXAMFGry43++eCU3QlatLncS0N1caWI4sO0kjgECEAuFL3MOXufNBAAEEohGggRWNFmMRQKBa4J8vlWjOV+VoIICAwwSOrlOk0UtvU4Pv5u6XeVa/Vko/4on9fv5BxniN2/8NRNvL0cCyfYlJEAEE4hDod4xXVw0OxBGBqQgg4EQBGlhOrDo5IxCnwMWPFenbjZVxRmE6AghYUSAj6NK4ynd04pv/2G/7ace3VFbn2XJ5ftjnd99lDVPPgpAV0415zzSwYqZjIgIIOECgZQO3HjjXWf9ecEBZSRGBhAvQwEo4MQsgYD+BYXcUancx30Bov8qSEQKRC/TM36Rhs36rYOG2fSb5GtZXzsBt8mZ+sM/Pf8jqqY4rGqik0hnNbxpYkZ8lRiKAgPMEPG5p9tXpzkucjBFAIC4BGlhx8TEZAecJ7Cis0sg7+QZC51WejBHYX6BJToXGrH9MLT6Zvt8vc8c0UvDQ5/f5eWHG8Rq3+Wh9vrvE9pw0sGxfYhJEAIE4BR79TUiH57vjjMJ0BBBwkgANLCdVm1wRMEDgq/UVunQq30BoACUhELCNwLjMJer58hX75ZPVq7XSj566z88rgo31x8JeeupHezfCaWDZ5niTCAIIJEjg+tFBdW7FNxEmiJewCNhSgAaWLctKUggkTmD20nLd/Ir9n55InCCREbCnwAn5uzRqwXXKW/vFPgmGjmmhrK7vye1d99+fu4O6zzNeN663bzOcBpY9zzlZIYCAcQIX9fFrVAe+idA4USIhYH8BGlj2rzEZImCowCPzSvXkh2WGxiQYAgjYQ6BOujSucJaOfeeOfRLy5tdR7pAiebPf3efnr6SdoUmr7PmNpjSw7HGmyQIBBBInEG5ehZtYfBBAAIFIBWhgRSrFOAQQqBa4YWaJ5n5jz79wUmIEEDBGYEDeGg194Ty5q/a9sD13VGMFD3t2n0U+yRyj4cvt9woJDSxjzhJREEDAvgLh1wfDrxHyQQABBCIVoIEVqRTjEECgWuCCh4u0fLMzvkWMkiOAQOwCrfJKNXb5fTps8Sv7BMns3loZx+17L9aqrIE6pSAr9sVMOJMGlgmLwpYQQMBUAs3ruzV5YshUe2IzCCBgbgEaWOauD7tDwHQCg28rVFFplen2xYYQQMB8Al6PdGpgvk6Z9ed9Nhds20zZ3T+R279878+3ZXVR7zWHa3NphfkSiWFHNLBiQGMKAgg4SiAj6NJLV6Y5KmeSRQCB+ARoYMXnx2wEHCWwdXeVxt5t728Oc1RBSRaBJAl0zt+qke/+URlbVu1d0ZOTo9xhFfLlvr33ZyXpR2ritg56d7v1L3engZWkw8UyCCBgaYFwAyvcyOKDAAIIRCJAAysSJcYggEC1wJK1FbpimvX/Ykk5EUAg+QINs6o0buszOuKDKfssnjO8qUJNnt77syp/fV1XNlBTNhUlf5MGrkgDy0BMQiGAgG0Fwq8Qhl8l5IMAAghEIkADKxIlxiCAQLXAa4vKdftrJWgggAACMQsMz/lOA2ZetM/8jC6tldl+33uxHgucrT+vtW7DnAZWzEeEiQgg4CCB8CXu4cvc+SCAAAKRCNDAikSJMQggUC3w8NxSTf+oDA0EEEAgLoGj6xRpzJJbVX/ZvL1xgq2aKLvXUrkDX+/92dvpp+msldb80ggaWHEdESYjgIBDBC7q49eoDj6HZEuaCCAQrwANrHgFmY+AgwRum1Wi1xeXOyhjUkUAgUQJpAekUyvfUYfZN+5dwp2ertyRAfnrvL73Z0uzRqp/gT9R20hYXBpYCaMlMAII2Egg3LwKN7H4IIAAApEI0MCKRIkxCCBQLfCnZ4u1YLk9viGMkiKAgDkEetX5XsNe+60ChT/t3VDOkOYKNZ++9583ZPXViQV55thwhLuggRUhFMMQQMDRAuHXB8OvEfJBAAEEIhGggRWJEmMQQKBa4MJHirRskzVf56GECCBgXoHGORUat/5RNf/kqb2bTO/UWlknPi25Sqt/tivzJA3Z0EoFRdZ4jZkGlnnPGztDAAHzCIQvcA9f5M4HAQQQiESABlYkSoxBAIFqgXH/KdSWXVVoIIAAAgkRGJe5WD1fvnJv7ECzw5Xdp0Ce0KLqn5WltdSlO0/Ry1vN/w2FNLASckQIigACNhPICLr00pVpNsuKdBBAIFECNLASJUtcBGwo0PemPargASwbVpaUEDCPQIf8nRo1/zrlrvu5aeXyB5Q3Jlv+uq/8vElvtm7VSN25wdxNLBpY5jlT7AQBBMwtMOsP6Qpyj7u5i8TuEDCJAA0skxSCbSBgdoEdhVUaeWeh2bfJ/hBAwAYCuWnSaYWv6ph3/703m+yBLZXWatref342NEFXrP759UIzfmhgmbEq7AkBBMwoMO2iNDXMcZlxa+wJAQRMJkADy2QFYTsImFVg9Y+VmjjF3E88mNWOfSGAQGwCA/PWaOgL58lV9fOjn+kntlJWx5ck987qf/4gc7zGLY8tdqJn0cBKtDDxEUDALgL3nBXSEYe67ZIOeSCAQAIFaGAlEJfQCNhJ4PPVFfrD9GI7pUQuCCBgAYFWeaUaV3CvGi15tXq3/sMPVXa/dfKmf1L9z99lDVXPAvPdn0IDywKHiy0igIApBG4YE9TJLT2m2AubQAABcwvQwDJ3fdgdAqYRmPNVuf75Uolp9sNGEEDAOQIet3R6YL46v/bnn5N2u5U3tr4CDV6s/scfsnro5BUNVFRpni+ZoIHlnPNJpgggEJ/AlQMDGnScN74gzEYAAUcI0MByRJlJEoH4BZ5bUKYH5pj3vpn4MyQCAgiYXeCU/K0a8e5Vytiyunqr2f1aKe2IJ6r/c2FGO536wzH6dJc5Gu00sMx+mtgfAgiYReDcbn6d3plb3M1SD/aBgJkFaGCZuTrsDQETCUx+p1TPzC8z0Y7YCgIIOFGgfmaVTtv2jNp8MKU6/bTjWyqr82y5PD+oIni4ri7spek/pv6+PhpYTjyd5IwAArEIjDjBp0v6+mOZyhwEEHCYAA0shxWcdBGIVeCmV0r01tLyWKczDwEEEDBUYETOd+o/86LqmL6G9ZUzaKu8GR9K7oDu95ymf6xPbROLBpah5SYYAgjYWKBHW6+uHR6wcYakhgACRgnQwDJKkjgI2Fzgj08V69NVFTbPkvQQQMBKAsfUKdToxbeqfsF71dvOG9tIgUOer/7Pr6adoQtWpa7pTgPLSieJvSKAQCoFjmvs0e2nB1O5BdZGAAGLCNDAskih2CYCqRaY9EiRCjb9/FX2fBBAAAGzCKT5pdOq3lGH2TdWbymrdyulH/XzvVifZo7WsOWpuRiYBpZZTgj7QAABsws0yXfr4d+EzL5N9ocAAiYQoIFlgiKwBQSsIHDavYXavMM83/BlBTP2iAACyRPolf+9hr16iQJF2xU6poWyusyT27deq7MGqnNBVvI28v8r0cBKOjkLIoCARQWy01x64fI0i+6ebSOAQDIFaGAlU5u1ELCwwODbClVUSgPLwiVk6wjYXqBxToXGr39UzT55St66+codskferLn6KfMU9V7bRJtKk/dKIQ0s2x83EkQAAQMF3romXW6XgQEJhQACthSggWXLspIUAsYKlFdI/W7eY2xQoiGAAAIJEhifuVg9Xr6yOnruqMYKHvasStKP1MRtHfTu9uIErbpvWBpYSWFmEQQQsInAc5emKS+DDpZNykkaCCRMgAZWwmgJjIB9BLbtrtKYuwvtkxCZIICA7QU65O/UqPl/V+66xcrs0VoZx05Vlb+eri8bpMmbEv8NhTSwbH/ESBABBAwUmHxeSM3ruQ2MSCgEELCjAA0sO1aVnBAwWGD1j5WaOCXxf+EzeNuEQwABhwvkhKTTi17WMe/epeCRzZTdbaHc/hWaGjhL16wtSagODayE8hIcAQRsJnDbaUG1a+KxWVakgwACRgvQwDJalHgI2FBgyboKXfFEcl67sSEfKSGAQIoFBuWt1pDnz5M3J1u5wyvky3lbczJO04QViftmVRpYKS46yyOAgKUEbhwbVMcWNLAsVTQ2i0AKBGhgpQCdJRGwmsCHyyr01xk0sKxWN/aLAAL/FWidV6qxBfeo0ZJZyh3eVMEmT2tp1gj1LwgkhIkGVkJYCYoAAjYV+NvIgLq28do0O9JCAAGjBGhgGSVJHARsLPD64nLdNiuxr9vYmI/UEEDAJALhb7g6M/SxTp51rTK6tFZm+6namNVXHQryDN8hDSzDSQmIAAI2Frh6SEB9jqaBZeMSkxoChgjQwDKEkSAI2FvgmfllmvxOqb2TJDsEEHCMQJf8LRrxzlWqk+9Sdo8l2lM3U8M2ttF3hcb99xwNLMccJxJFAAEDBK4YENDgdjSwDKAkBAK2FqCBZevykhwCxghMebdUT39cZkwwoiCAAAImEKifWanTtj6jtoufVu4In9yNluvSXV300lZjvrCCBpYJiswWEEDAMgIX9fFrVAefZfbLRhFAIDUCNLBS486qCFhK4I7XSjRrUbml9sxmEUAAgUgERuZ8q34zL1bO0OYKtZql2zVSd2yIv4lFAysSfcYggAACPwuc192vU0+mgcV5QACBmgVoYHFCEECgVoG/P1+i97+jgVUrFAMQQMCSAsfUKdSYxbeoWd0flNnhKT2XdqouXx3f64Q0sCx5FNg0AgikSODMU3w6u6s/RauzLAIIWEWABpZVKsU+EUihwJXTirV4bUUKd8DSCCCAQGIFgj7pTM1R5xXTlN17mebXbaOxK1wxL0oDK2Y6JiKAgAMFxnb06YKeNLAcWHpSRiAqARpYUXExGAFnClw2tVhfrqeB5czqkzUCzhLoXWejhr12iRoO92t1C7d6FKTFBEADKyY2JiGAgEMFhrX36dJ+NLAcWn7SRiBiARpYEVMxEAHnClz8WJG+3VjpXAAyRwABRwk0zinX+HWPqF39z7Sn/UadvKKhCiuj++9AGliOOjIkiwACcQoMONar3w8KxBmF6QggYHcBGlh2rzD5IWCAwKRHilSwKbq/vBmwLCEQQACBlAqMz1ykwZselKfHlzr9p2P0ya6SiPdDAytiKgYigAAC6tnWqz8Pp4HFUUAAgZoFaGBxQhBAoFaB8x8q0sofaGDVCsUABBCwncCJ+Ts1+vPr1aT7Av0to52m/VAYUY40sCJiYhACCCBQLdC5lUfXjw6igQACCNQoQAOLA4IAArUKnPNgkdZupYFVKxQDEEDAlgI5Ien0wpfUrf4zeuzwPN2wvrjWPGlg1UrEAAQQQGCvwAnNPLp5PA0sjgQCCNQsQAOLE4IAArUKTLi/SBt+ooFVKxQDEEDA1gKD8lbrzD036932VfrNyvIac6WBZeujQHIIIGCwwDGHe/TvM2hgGcxKOARsJ0ADy3YlJSEEjBc47d5Cbd5RZXxgIiKAAAIWE2idV6rx6/4td9evNHjDwb8xiwaWxQrLdhFAIKUCRzby6O4JNLBSWgQWR8ACAjSwLFAktohAqgXG/adQW3bRwEp1HVgfAQTMIeCSNME/Rx0OuVedivMOuCkaWOaoFbtAAAFrCLQ5xK17zw5ZY7PsEgEEUiZAAytl9CyMgHUERt1VqO17aGBZp2LsFAEEkiHQJX+LhpVcpdPz/NpYsu8rhTSwklEB1kAAAbsItKjv1oMTaWDZpZ7kgUCiBGhgJUqWuAjYSGD4HYXaVUwDy0YlJRUEEDBIoEFmpUbvvEfTjlimOdv/e7k7DSyDgAmDAAKOEGha162HzqeB5YhikyQCcQjQwIoDj6kIOEVg8G2FKiqlgeWUepMnAghELzAk9L52NpquO3aVVU+mgRW9ITMQQMC5AofXcevRC2hgOfcEkDkCkQnQwIrMiVEIOFpgwC17VFrzF2452ofkEUAAgbDAsXnb1dJ9u67xfk8DiyOBAAIIRCFwSK5bT1xIAysKMoYi4EgBGliOLDtJIxCdQN+b9qiiMro5jEYAAQScKBD0Sf2qHtRL5Rc4MX1yRgABBGISqJ/t0vSL02KayyQEEHCOAA0s59SaTBGIWaDPv/aokjcIY/ZjIgIIIIAAAggggMDBBepkuvTsb2lgcUYQQKBmARpYnBAEEKhVgDuwaiViAAIIIIAAAggggECMAjlpLj1/OQ2sGPmYhoBjBGhgOabUJIpA7AIj7yzUjkIewYpdkJkIIIAAAggggAACBxPIDLr04pU0sDghCCBQswANLE4IAgjUKnDqPYX6YScNrFqhGIAAAggggAACCCAQtUDI79Krv6eBFTUcExBwmAANLIcVnHQRiEXg7AeLtG4rt7jHYsccBBBAAAEEEEAAgZoF/F7p9avSYUIAAQRqFKCBxQFBAIFaBS54uEjLN9PAqhWKAQgggAACCCCAAAJRC3jc0uyraWBFDccEBBwmQAPLYQUnXQRiEbh0arG+Wl8Ry1TmIIAAAggggAACCCBQowANLA4IAghEIkADKxIlxiDgcIE/TC/W56tpYDn8GJA+AggggAACCCCQEAEucU8IK0ERsJ0ADSzblZSEEDBe4NrnivVxAQ0s42WJiAACCCCAAAIIIFA/26XpF3OJOycBAQRqFqCBxQlBAIFaBW6YWaK535TXOo4BCCCAAAIIIIAAAghEK9CsnltTzgtFO43xCCDgMAEaWA4rOOkiEIvAza+UaPZSGlix2DEHAQQQQAABBBBAoGaBoxp5dNeEIEwIIIBAjQI0sDggCCBQq8Cdb5Tqlc/Lah3HAAQQQAABBBBAAAEEohU4sblH/xpHAytaN8Yj4DQBGlhOqzj5IhCDwP1vl2rGQhpYMdAxBQEEEEAAAQQQQKAWge5tvfrL8ABOCCCAQI0CNLA4IAggUKvAI/NK9eSHNLBqhWIAAggggAACdzw6dgAAIABJREFUCCCAQNQCg47z6sqBNLCihmMCAg4ToIHlsIKTLgKxCDz1UZkemlsay1TmIIAAAggggAACCCBQo8CYk3ya1MuPEgIIIFCjAA0sDggCCNQq8NJnZbr7TRpYtUIxAAEEEEAAAQQQQCBqgbO6+jXhFF/U85iAAALOEqCB5ax6ky0CMQm8/WW5/vVySUxzmYQAAggggAACCCCAQE0CF/X2a9SJNLA4JQggULMADSxOCAII1CrwUUGF/vJcca3jGIAAAggggAACCCCAQLQCvx8U0IBjvdFOYzwCCDhMgAaWwwpOugjEIrB4TYWufJIGVix2zEEAAQQQQAABBBCoWeCvIwPq1oYGFucEAQRqFqCBxQlBAIFaBQo2VWrSI0W1jmMAAggggAACCCCAAALRCtw8PqgTmnmincZ4BBBwmAANLIcVnHQRiEVg40+VOvN+Glix2DEHAQQQQAABBBBAoGaBe84O6YhD3DAhgAACNQrQwOKAIIBArQLbC6s06s7CWscxAAEEEEAAAQQQQACBaAWmXhjSobk0sKJ1YzwCThOggeW0ipMvAjEIlFVI/W/eE8NMpiCAAAIIIIAAAgggULPAzCvSlBVywYQAAgjUKEADiwOCAAIRCYQbWOFGFh8EEEAAAQQQQAABBIwUmPOndCPDEQsBBGwqQAPLpoUlLQSMFgi/Qhh+lZAPAggggAACCCCAAAJGCYSfvAo/gcUHAQQQqE2ABlZtQvweAQSqBcKXuIcvc+eDAAIIIIAAAggggIBRAuG7r8J3YPFBAAEEahOggVWbEL9HAIFqgUmPFKlgEw0sjgMCCCCAAAIIIICAcQLhbx8MfwshHwQQQKA2ARpYtQnxewQQqBa4clqxFq/lEiyOAwIIIIAAAggggIBxAic29+hf44LGBSQSAgjYVoAGlm1LS2IIGCvwr5dL9PaX5cYGJRoCCCCAAAIIIICAowV6HeXVn4YGHG1A8gggEJkADazInBiFgOMFprxbqqc/LnO8AwAIIIAAAggggAACxgmMOMGnS/r6jQtIJAQQsK0ADSzblpbEEDBW4MVPy/Sf2aXGBiUaAggggAACCCCAgKMFJnTx6awuNLAcfQhIHoEIBWhgRQjFMAScLvDhsgr9dUax0xnIHwEEEEAAAQQQQMBAgfDTV+GnsPgggAACtQnQwKpNiN8jgEC1wHffV+qiR4vQQAABBBBAAAEEEEDAMIFrhgbU+yivYfEIhAAC9hWggWXf2pIZAoYKbNtdpTF3Fxoak2AIIIAAAggggAACzhYIfwNh+JsI+SCAAAK1CdDAqk2I3yOAwF6BvjftUUUlIAgggAACCCCAAAIIGCMweWJIzeu7jQlGFAQQsLUADSxbl5fkEDBW4LR7C7V5R5WxQYmGAAIIIIAAAggg4FiBl3+XpvSAy7H5kzgCCEQuQAMrcitGIuB4gcumFuvL9RWOdwAAAQQQQAABBBBAIH6BzKBLL16ZFn8gIiCAgCMEaGA5oswkiYAxAje8WKK5X5cbE4woCCCAAAIIIIAAAo4WaNnArQfODTnagOQRQCByARpYkVsxEgHHCzwwp1TPLShzvAMACCCAAAIIIIAAAvELdGnt1d9HBeIPRAQEEHCEAA0sR5SZJBEwRuD5hWW67+1SY4IRBQEEEEAAAQQQQMDRAmNO8mlSL7+jDUgeAQQiF6CBFbkVIxFwvMC8b8t1/QsljncAAAEEEEAAAQQQQCB+gd/29Wv4Cb74AxEBAQQcIUADyxFlJkkEjBH4ZkOlLnm8yJhgREEAAQQQQAABBBBwtMCNY4Pq2MLjaAOSRwCByAVoYEVuxUgEHC/w054qjb6r0PEOACCAAAIIIIAAAgjEL/Dw+SE1qeuOPxAREEDAEQI0sBxRZpJEwDiBQbfuUTH3uBsHSiQEEEAAAQQQQMChArP+kK4gbxA6tPqkjUD0AjSwojdjBgKOFpg4pUirf6x0tAHJI4AAAggggAACCMQnkJPu0vOXpcUXhNkIIOAoARpYjio3ySIQv8C1zxXr44KK+AMRAQEEEEAAAQQQQMCxAm0Oceves0OOzZ/EEUAgegEaWNGbMQMBRwvc81apZn7CO4SOPgQkjwACCCCAAAIIxCnQva1XfxkeiDMK0xFAwEkCNLCcVG1yRcAAgecXlum+t0sNiEQIBBBAAAEEEEAAAacKjO/k0/k9/E5Nn7wRQCAGARpYMaAxBQEnC3y4rEJ/nVHsZAJyRwABBBBAAAEEEIhT4KrBAfU7xhtnFKYjgICTBGhgOana5IqAAQIrf6jU+Q8VGRCJEAgggAACCCCAAAJOFbjvnJBaN3Q7NX3yRgCBGARoYMWAxhQEnCxQWFqlIbcVOpmA3BFAAAEEEEAAAQTiFJj1h3QFfXEGYToCCDhKgAaWo8pNsggYIzDyzkLtKKwyJhhREEAAAQQQQAABBBwl0CDbpScvTnNUziSLAALxC9DAit+QCAg4TuCiR4v03feVjsubhBFAAAEEEEAAAQTiFziphUf/HBuMPxAREEDAUQI0sBxVbpJFwBiBG2aWaO435cYEIwoCCCCAAAIIIICAowTGdfTpNz35BkJHFZ1kETBAgAaWAYiEQMBpAlPeLdXTH5c5LW3yRQABBBBAAAEEEDBAgG8gNACREAg4UIAGlgOLTsoIxCvwztfluvHFknjDMB8BBBBAAAEEEEDAgQJ8A6EDi07KCBggQAPLAERCIOA0gQ3bKjXhgSKnpU2+CCCAAAIIIIAAAgYI8A2EBiASAgEHCtDAcmDRSRkBIwSG3l6oPSV8E6ERlsRAAAEEEEAAAQScIsA3EDql0uSJgPECNLCMNyUiAo4Q+MP0Yn2+usIRuZIkAggggAACCCCAgDECfAOhMY5EQcCJAjSwnFh1ckbAAAEucjcAkRAIIIAAAggggIDDBPgGQocVnHQRMFCABpaBmIRCwEkC731brute4CJ3J9WcXBFAAAEEEEAAgXgF+AbCeAWZj4BzBWhgObf2ZI5AXAKbdlTp9HsL44rBZAQQQAABBBBAAAFnCdx/bkitGridlTTZIoCAIQI0sAxhJAgCzhQYeWehdhRykbszq0/WCCCAAAIIIIBAdAIul/T2NenRTWI0Aggg8P8CNLA4CgggELPA1U8X65OVXOQeMyATEUAAAQQQQAABBwm0bujWfeeEHJQxqSKAgJECNLCM1CQWAg4TeHReqaZ9WOawrEkXAQQQQAABBBBAIBaBocf7dFl/fyxTmYMAAgiIBhaHAAEEYhb4cFmF/jqjOOb5TEQAAQQQQAABBBBwjsDvBwU04FivcxImUwQQMFSABpahnARDwFkCW3ZVadx/uMjdWVUnWwQQQAABBBBAIDaBKeeF1KweF7jHpscsBBCggcUZQACBuATG3F2obbu5yD0uRCYjgAACCCCAAAI2F/B6pDf/yAXuNi8z6SGQUAEaWAnlJTgC9hf4y3PF+qiAi9ztX2kyRAABBBBAAAEEYhc4spFbd0/gAvfYBZmJAAI0sDgDCCAQl8DTH5dpyrulccVgMgIIIIAAAggggIC9BUZ08OmSPlzgbu8qkx0CiRWggZVYX6IjYHuBpesqdPkTXORu+0KTIAIIIIAAAgggEIfA1UMC6nM0F7jHQchUBBwvQAPL8UcAAATiE6iolPretCe+IMxGAAEEEEAAAQQQsLXAI78JqXE+F7jbusgkh0CCBWhgJRiY8Ag4QeDix4r07cZKJ6RKjggggAACCCCAAAJRCgR90qw/cIF7lGwMRwCB/xGggcWRQACBuAXue7tUzy8sizsOARBAAAEEEEAAAQTsJ3DM4R79+4yg/RIjIwQQSKoADaykcrMYAvYUmPdNua6fWWLP5MgKAQQQQAABBBBAIC6BMSf5NKkXF7jHhchkBBAQDSwOAQIIxC3w464qjf9PYdxxCIAAAggggAACCCBgP4EbxgR1ckuP/RIjIwQQSKoADaykcrMYAvYVOPWeQv2ws8q+CZIZAggggAACCCCAQEwCr/4+TSG/K6a5TEIAAQR+EaCBxVlAAAFDBP7xYone/brckFgEQQABBBBAAAEEELCHQJtD3Lr37JA9kiELBBBIqQANrJTyszgC9hGY+WmZ7pldap+EyAQBBBBAAAEEEEAgboFTT/bpvO7cfxU3JAEQQIA7sDgDCCBgjMCy7yt14aNFxgQjCgIIIIAAAggggIAtBG45Naj2Tbn/yhbFJAkEUizAE1gpLgDLI2AngX4371F5hZ0yIhcEEEAAAQQQQACBWAWCPumV36fLzfVXsRIyDwEEfiVAA4vjgAAChglcOa1Yi9fSwTIMlEAIIIAAAggggICFBTo08+im8UELZ8DWEUDATAI0sMxUDfaCgMUFpn1YpkfncQ+WxcvI9hFAAAEEEEAAAUMEzu3m1+mdfYbEIggCCCBAA4szgAAChgl8vaFSv32ce7AMAyUQAggggAACCCBgYYG7JgR1VCPuv7JwCdk6AqYSoIFlqnKwGQSsLzDo1j0qLrN+HmSAAAIIIIAAAgggELtA3UyXnv5tWuwBmIkAAgj8jwANLI4EAggYKvCX54r1UQH3YBmKSjAEEEAAAQQQQMBiAj3bevXn4QGL7ZrtIoCAmQVoYJm5OuwNAQsKzPy0TPfM5h4sC5aOLSOAAAIIIIAAAoYJXNbPr6Htuf/KMFACIYCAaGBxCBBAwFCBgk2VmvQI92AZikowBBBAAAEEEEDAYgJTzgupWT23xXbNdhFAwMwCNLDMXB32hoBFBcbeXaitu6ssunu2jQACCCCAAAIIIBCPQPP6bk2eGIonBHMRQACB/QRoYHEoEEDAcIGbXi7RW1+WGx6XgAgggAACCCCAAALmFxjZwaeL+/jNv1F2iAAClhKggWWpcrFZBKwh8Mrn5brzjRJrbJZdIoAAAggggAACCBgqcN2ogE5p7TU0JsEQQAABGlicAQQQMFxg5Q+VOv8h7sEyHJaACCCAAAIIIICAyQXSAi5NvyikzJDL5DtlewggYDUBGlhWqxj7RcAiAmc/WKR1Wystslu2iQACCCCAAAIIIGCEQKeWHv1jTNCIUMRAAAEE9hGggcWBQACBhAjcOqtEbyzmHqyE4BIUAQQQQAABBBAwqcCkXn6NOcln0t2xLQQQsLIADSwrV4+9I2BigdcWlev217gHy8QlYmsIIIAAAggggIDhAvefE1Krhm7D4xIQAQQQoIHFGUAAgYQIbNhWqQkPcA9WQnAJigACCCCAAAIImFCgSV23Hj4/ZMKdsSUEELCDAA0sO1SRHBAwqcAfny7WpysrTLo7toUAAggggAACCCBgpMCw9j5d2s9vZEhiIYAAAnsFaGBxGBBAIGECMxaW6f63SxMWn8AIIIAAAggggAAC5hH464iAuh3hNc+G2AkCCNhKgAaWrcpJMgiYS2DtlkqdM5nXCM1VFXaDAAIIIIAAAggYLxDwSdMvSlNOusv44EREAAEEJNHA4hgggEBCBX4/vVhfrOY1woQiExwBBBBAAAEEEEixwInNPfrXuGCKd8HyCCBgZwEaWHauLrkhYAKBZ+aXafI7vEZoglKwBQQQQAABBBBAIGEC5/fwa3wnX8LiExgBBBCggcUZQACBhAqs/KFS5z/Ea4QJRSY4AggggAACCCCQYoF7zw6pzSHuFO+C5RFAwM4CNLDsXF1yQ8AkAldMK9aStbxGaJJysA0EEEAAAQQQQMBQgSMbeXT3BF4fNBSVYAggsJ8ADSwOBQIIJFxg+kdlengurxEmHJoFEEAAAQQQQACBFAhM7O7XaSfz+mAK6FkSAUcJ0MByVLlJFoHUCBRsqtSkR3iNMDX6rIoAAggggAACCCRWYMp5ITWrx+uDiVUmOgII0MDiDCCAQFIELp1arK/W8xphUrBZBAEEEEAAAQQQSJLA8U08uvU0Xh9MEjfLIOBoARpYji4/ySOQPIEnPijTY+/xGmHyxFkJAQQQQAABBBBIvMCFvf0afSKvDyZemhUQQIAGFmcAAQSSIvDtxkpd/BivESYFm0UQQAABBBBAAIEkCTw+KaRGebw+mCRulkHA0QI0sBxdfpJHILkCl00t1pe8RphcdFZDAAEEEEAAAQQSJNCxhUc3juX1wQTxEhYBBP5HgAYWRwIBBJIm8Mz8Mk1+h9cIkwbOQggggAACCCCAQAIFLu/v15DjeX0wgcSERgCBXwnQwOI4IIBA0gTWb6vU2Q8UqSppK7IQAggggAACCCCAQCIE/F7p8UlpqpflSkR4YiKAAAL7CdDA4lAggEBSBf46o1gfLuPbCJOKzmIIIIAAAggggIDBAl3bePW3kQGDoxIOAQQQOLgADSxOBwIIJFXgzSXluuXVkqSuyWIIIIAAAggggAACxgpcNTigfsd4jQ1KNAQQQKAGARpYHA8EEEiqwK7iqurXCLcX8iJhUuFZDAEEEEAAAQQQMEggI+jS1EkhZafx+qBBpIRBAIEIBGhgRYDEEAQQMFbgjtdKNGtRubFBiYYAAggggAACCCCQFIG+x3j1x8G8PpgUbBZBAIG9AjSwOAwIIJB0gfnLK/TnZ4uTvi4LIoAAAggggAACCMQv8I8xQXVq6Yk/EBEQQACBKARoYEWBxVAEEDBOYOLkIq3eUmlcQCIhgAACCCCAAAIIJFygRX23HpwYSvg6LIAAAgj8rwANLM4EAgikRODhuaWa/lFZStZmUQQQQAABBBBAAIHYBM7t5tfpnX2xTWYWAgggEIcADaw48JiKAAKxC3yzsVKXPFYUewBmIoAAAggggAACCCRVwO2SHrkgpMPy3Eldl8UQQACBsAANLM4BAgikTODKacVavLYiZeuzMAIIIIAAAggggEDkAt3bevWX4VzeHrkYIxFAwEgBGlhGahILAQSiEpixsEz3v10a1RwGI4AAAggggAACCKRG4K8jA+rWxpuaxVkVAQQcL0ADy/FHAAAEUieweUeVJk4pUlFpVeo2wcoIIIAAAggggAACtQocnu/WI+eH5HLVOpQBCCCAQEIEaGAlhJWgCCAQqcDtr5XotUXlkQ5nHAIIIIAAAggggEAKBM44xadzuvpTsDJLIoAAAj8L0MDiJCCAQEoFPltVoaueKk7pHlgcAQQQQAABBBBAoGaByRNDal6fy9s5JwggkDoBGlips2dlBBD4f4ErphVrCZe5cx4QQAABBBBAAAFTCpzcyqMbRgdNuTc2hQACzhGggeWcWpMpAqYVePmzMt31Jpe5m7ZAbAwBBBBAAAEEHC1w9dCA+hzF5e2OPgQkj4AJBGhgmaAIbAEBpwvsLPr5Mvdtu7nM3elngfwRQAABBBBAwFwCDXJceuT8NAV85toXu0EAAecJ0MByXs3JGAFTCtz3dqmeX1hmyr2xKQQQQAABBBBAwKkCp53s08TuXN7u1PqTNwJmEqCBZaZqsBcEHCzwzYZKXfJ4kYMFSB0BBBBAAAEEEDCXgMctTTkvpMb5XN5ursqwGwScKUADy5l1J2sETCnwp2eLtWB5hSn3xqYQQAABBBBAAAGnCfQ7xqurBgecljb5IoCASQVoYJm0MGwLAScKvLW0XDe9UuLE1MkZAQQQQAABBBAwncCtpwV1fBOP6fbFhhBAwJkCNLCcWXeyRsCUAmUV0nlTirR+W6Up98emEEAAAQQQQAABpwh0aObRTeODTkmXPBFAwAICNLAsUCS2iICTBB59r1TTPuAydyfVnFwRQAABBBBAwHwC1wwNqPdRXvNtjB0hgIBjBWhgObb0JI6AOQVW/1ipiVO4zN2c1WFXCCCAAAIIIOAEgWb13NWXt/NBAAEEzCRAA8tM1WAvCCBQLXDrqyV6Y0k5GggggAACCCCAAAIpEPhNT7/GdfSlYGWWRAABBA4uQAOL04EAAqYTWLquQpc/UWy6fbEhBBBAAAEEEEDA7gLZaa7qp6/qZLjsnir5IYCAxQRoYFmsYGwXAacIXD+zRPO+4Sksp9SbPBFAAAEEEEDAHAKjT/Tpwt5+c2yGXSCAAAK/EqCBxXFAAAFTCixcUaFrnuEpLFMWh00hgAACCCCAgG0FHjg3pJYN3LbNj8QQQMC6AjSwrFs7do6A7QXCDaxwI4sPAggggAACCCCAQOIFerT16trhgcQvxAoIIIBADAI0sGJAYwoCCCRHIPwKYfhVQj4IIIAAAggggAACiRe4cWxQHVt4Er8QKyCAAAIxCNDAigGNKQggkDyB8GXu4Uvd+SCAAAIIIIAAAggkTuCEph7dfGowcQsQGQEEEIhTgAZWnIBMRwCBxAq8saRct77KU1iJVSY6AggggAACCDhd4M/DA+rZ1ut0BvJHAAETC9DAMnFx2BoCCPwscMHDRVq+uRIOBBBAAAEEEEAAgQQItD3Urf+cFUpAZEIigAACxgnQwDLOkkgIIJAggZmflume2aUJik5YBBBAAAEEEEDA2QJXDgxo0HE8feXsU0D2CJhfgAaW+WvEDhFwvEBRaZUueLhYG37iKSzHHwYAEEAAAQQQQMBQgaZ13XpwYkget6FhCYYAAggYLkADy3BSAiKAQCIEpn9Upofn8hRWImyJiQACCCCAAALOFbiwt1+jT/Q5F4DMEUDAMgI0sCxTKjaKgLMFtu2u0qRHirR1d5WzIcgeAQQQQAABBBAwSKB+tkuTJ4aUEXQZFJEwCCCAQOIEaGAlzpbICCBgsMDj75dq6vtlBkclHAIIIIAAAggg4EyBs7r6NeEUnr5yZvXJGgHrCdDAsl7N2DECjhUIP311IU9hObb+JI4AAggggAACxglkhVzVd1/Vy+LpK+NUiYQAAokUoIGVSF1iI4CA4QI8hWU4KQERQAABBBBAwIECY0/y6YJefgdmTsoIIGBVARpYVq0c+0bAoQI8heXQwpM2AggggAACCBgm4POo+umrxvl89aBhqARCAIGEC9DASjgxCyCAgNECPIVltCjxEEAAAQQQQMBJAkPaeXX5gICTUiZXBBCwgQANLBsUkRQQcJoAT2E5reLkiwACCCCAAAJGCfi90r1nh9SsHk9fGWVKHAQQSI4ADazkOLMKAggYLMBTWAaDEg4BBBBAAAEEHCEwrqNPv+nJ3VeOKDZJImAzARpYNiso6SDgFAGewnJKpckTAQQQQAABBIwSqJPh0j1n882DRnkSBwEEkitAAyu53qyGAAIGCvAUloGYhEIAAQQQQAAB2wtM7O7XaSf7bJ8nCSKAgD0FaGDZs65khYAjBHgKyxFlJkkEEEAAAQQQMEAg/I2D954dVMjvMiAaIRBAAIHkC9DASr45KyKAgIECPIVlICahEEAAAQQQQMC2Apf392vI8Tx9ZdsCkxgCDhCggeWAIpMiAnYW4CksO1eX3BBAAAEEEEDACIEjG3l094SgEaGIgQACCKRMgAZWyuhZGAEEjBJ46qMyPTS31KhwxEEAAQQQQAABBGwlcO3wgHq09doqJ5JBAAHnCdDAcl7NyRgB2wmUVfxfe/cBpVV573v8/7YplKGDdBgEBOlICUWUXjQaFfHaSOwr3uTkJOacFHNWbu41Jjc5yU1y8HpjjCFqgi2W2AERRBTpUpQO0kFggKlvm7v+z/AOwzDAlLfsvZ/vXos1wuzy/D//nbPW+a3nebbIt+aWyNaDcc/VRkEIIIAAAggggEBDBEZeGpBHbmb2VUMMuRYBBJwhQIDljD4wCgQQaKDAgg1RefS1sgbehcsRQAABBBBAAAFvCfzilhwZlh/wVlFUgwACVgoQYFnZdopGwJsCP3mhVJZtjXmzOKpCAAEEEEAAAQTqKDCxX1B++NXsOl7F6QgggIAzBQiwnNkXRoUAAvUQWLc7Jt99trQeV3IJAggggAACCCDgPYE5X8+Vyzr4vVcYFSGAgJUCBFhWtp2iEfCuwO/fCcurqyLeLZDKEEAAAQQQQACBWgjMHBGSByZk1eJMTkEAAQTcIUCA5Y4+MUoEEKilwP7jcfnW3FIpKC6v5RWchgACCCCAAAIIeEvgkuY++cOdudKyic9bhVENAghYLUCAZXX7KR4Bbwr8fVlE/vR+2JvFURUCCCCAAAIIIHARgW9PyZLrhoZwQgABBDwlQIDlqXZSDAIIqEAkJvKtuSWy9WAcEAQQQAABBBBAwCqBwV0D8uvbcqyqmWIRQMAOAQIsO/pMlQhYJ7BgQ1Qefa3MuropGAEEEEAAAQTsFvj5rBwZ0SNgNwLVI4CAJwUIsDzZVopCAAEV+MkLpbJsawwMBBBAAAEEEEDACoFpA4Py0IxsK2qlSAQQsE+AAMu+nlMxAtYIrNsdk+8+W2pNvRSKAAIIIIAAAvYKNMnRjdtzpEtrv70IVI4AAp4WIMDydHspDgEE5swPyz9WRIBAAAEEEEAAAQQ8LXDXuCy5bTQbt3u6yRSHgOUCBFiWvwCUj4DXBQqKy+Vfny6VL46yobvXe019CCCAAAII2CrQ8xK//P7OXMkK2ipA3QggYIMAAZYNXaZGBCwXYEN3y18AykcAAQQQQMDjAj+6LlsmXE565fE2Ux4C1gsQYFn/CgCAgB0Cv/hnmcxfH7WjWKpEAAEEEEAAAWsExvYOyk9vZON2axpOoQhYLECAZXHzKR0BmwT2HoubpYTHisptKptaEUAAAQQQQMDjArp08PJObNzu8TZTHgIIiAgBFq8BAghYI/DKyoj84d2wNfVSKAIIIIAAAgh4W+COMSH5+pVZ3i6S6hBAAIHTAgRYvAoIIGCVwMMvlMpHW2NW1UyxCCCAAAIIIOA9gcs7BeS3t+dIgMlX3msuFSGAQI0CBFi8GAggYJXA5/vj8p2nSyRChmVV3ykWAQQQQAABrwn84pYcGZYf8FpZ1IMAAgicV4AAi5cDAQSsE3hmaUSeWsJSQusaT8EIIIAAAgh4RGDWyJDcN56lgx5pJ2UggEAtBQiwagnFaQgg4B0B3cZdN3Rfv4dpWN7pKpUggAACCCBgh0DPS/xm6WBuls+OgqkSAQQ2GPIZAAAgAElEQVQQOC1AgMWrgAACVgqs2BGTH8wrtbJ2ikYAAQQQQAAB9wr87KYcGd2LpYPu7SAjRwCB+goQYNVXjusQQMD1Ao8vDMsLyyOur4MCEEAAAQQQQMAOga9dEZL/Ppmlg3Z0myoRQKC6AAEW7wQCCFgrUFRWLt97tlS2Hoxba0DhCCCAAAIIIOAOga6tK5YONmvE0kF3dIxRIoBAsgUIsJItyv0QQMBVAh9vi8mPn2cpoauaxmARQAABBBCwUODh67Pl6r5BCyunZAQQQKBCgACLNwEBBKwXeGJRWOZ9xFJC618EABBAAAEEEHCowPRBQfne9GyHjo5hIYAAAukRIMBKjzNPQQABBwtEYiLfe7ZENu5lKaGD28TQEEAAAQQQsFKgfXOf/Ob2XGmbx9JBK18AikYAgUoBAixeBgQQQEBEVu+Kyff/xlJCXgYEEEAAAQQQcJbAv1+bLZP7s3TQWV1hNAggkAkBAqxMqPNMBBBwpMDcD8Ly1w9YSujI5jAoBBBAAAEELBS4bmhIvj2Frw5a2HpKRgCBGgQIsHgtEEAAgSoCDz1bKmt2xzBBAAEEEEAAAQQyKtC7vV9+dWuONM5m6WBGG8HDEUDAMQIEWI5pBQNBAAEnCGzYE5PvPVsqUbbDckI7GAMCCCCAAALWCvzv/5YjQ7sHrK2fwhFAAIHqAgRYvBMIIIBANYG/L4vIn94P44IAAggggAACCGRE4K5xWXLb6FBGns1DEUAAAacKEGA5tTOMCwEEMirwo+dKZfl2lhJmtAk8HAEEEEAAAQsFvtIzIP9rZo6FlVMyAgggcGEBAizeEAQQQKAGgS0H4mYpYXG4HB8EEEAAAQQQQCAtAi0a+8y+V93b+NPyPB6CAAIIuEmAAMtN3WKsCCCQVoGXPonIYwtYSphWdB6GAAIIIICAxQIPzciWaQODFgtQOgIIIHB+AQIs3g4EEEDgAgK//GeZvLs+ihECCCCAAAIIIJBSgWsGB+Vfp2Wn9BncHAEEEHCzAAGWm7vH2BFAIOUCJ4rL5d/nlcrWg3yWMOXYPAABBBBAAAFLBS5t5zdLB/NyfZYKUDYCCCBwcQECrIsbcQYCCFgusHZ3zIRYUfZ0t/xNoHwEEEAAAQRSI/DorBwZ3iOQmptzVwQQQMAjAgRYHmkkZSCAQGoFXlkZkT+8y35YqVXm7ggggAACCNgncOfYkMwem2Vf4VSMAAII1FGAAKuOYJyOAAL2Cvz2rTJ5fQ37Ydn7BlA5AggggAACyRUYd1lQ/uMG9r1Krip3QwABrwoQYHm1s9SFAAJJFygJ635YZbJxL2sJk47LDRFAAAEEELBMoGtrv/zylhxpk8e+V5a1nnIRQKCeAgRY9YTjMgQQsFNg07642Q+ruKzcTgCqRgABBBBAAIGkCPzilhwZls++V0nB5CYIIGCFAAGWFW2mSAQQSKbAm2uj8p9vliXzltwLAQQQQAABBCwSeGBClswcEbKoYkpFAAEEGi5AgNVwQ+6AAAIWCsyZH5Z/rIhYWDklI4AAAggggEBDBKYODMr3Z7DvVUMMuRYBBOwUIMCys+9UjQACDRSIxcUsJVyzi/2wGkjJ5QgggAACCFgj0KeDX3TpYJMc9r2ypukUigACSRMgwEoaJTdCAAHbBLYdqtgPq6CI/bBs6z31IoAAAgggUFeB3Cyf/OKWbOnXiX2v6mrH+QgggIAKEGDxHiCAAAINEFi4MSo/f5X9sBpAyKUIIIAAAghYIfDdadkyY3DQilopEgEEEEiFAAFWKlS5JwIIWCXw7IcR+fPisFU1UywCCCCAAAII1F7ghmEheXBSVu0v4EwEEEAAgXMECLB4KRBAAIEkCPz6jTJ5a100CXfiFggggAACCCDgJYEh3QLyy1tyxO/3UlXUggACCKRfgAAr/eY8EQEEPCgQjor86LlSWbObTd092F5KQgABBBBAoF4CbfN88vObc6R7W9KregFyEQIIIFBFgACL1wEBBBBIksAXX8blh8+XysECNnVPEim3QQABBBBAwLUC+p3BR27OkRGXsmm7a5vIwBFAwFECBFiOageDQQABtwss3x4zM7E4EEAAAQQQQMBuge9MzZZrh7Bpu91vAdUjgEAyBQiwkqnJvRBAAAEReXVVRH7/Dpu68zIggAACCCBgq8Bto0Jy11Vs2m5r/6kbAQRSI0CAlRpX7ooAApYLPL4wLC8sj1iuQPkIIIAAAgjYJzCpf1B+cG22fYVTMQIIIJBiAQKsFANzewQQsFfgpy+VyQeb+TKhvW8AlSOAAAII2CYwsGtAHpmZI7lMvrKt9dSLAAJpECDASgMyj0AAATsFjhWWy4+eL5WtB+N2AlA1AggggAACFgl0aO4zm7Z3ac0XBy1qO6UigEAaBQiw0ojNoxBAwD6BjXvjJsQqLOXLhPZ1n4oRQAABBGwRCPorvjh4RT5fHLSl59SJAALpFyDASr85T0QAAcsE3tsUlUdeKbOsaspFAAEEEEDAHoHvTc+W6YP44qA9HadSBBDIhAABVibUeSYCCFgn8PLKiPzXu3yZ0LrGUzACCCCAgOcF7hwTktlXsumV5xtNgQggkHEBAqyMt4ABIICALQJ/WRKWp5fyZUJb+k2dCCCAAALeF5g6ICjfv4YvDnq/01SIAAJOECDAckIXGAMCCFgj8Lu3w/LaakIsaxpOoQgggAACnhUY3SsgP70xR/w+z5ZIYQgggICjBAiwHNUOBoMAAjYI/I9/lMmSz6M2lEqNCCCAAAIIeFJgWH5FeJUT8mR5FIUAAgg4UoAAy5FtYVAIIOB1ge8+Uyrrvoh5vUzqQwABBBBAwHMC/TsH5Gc3ZUteLlOvPNdcCkIAAUcLEGA5uj0MDgEEvCxw9xMlsutI3MslUhsCCCCAAAKeEmjf3Ce/vSNX2jQlvPJUYykGAQRcIUCA5Yo2MUgEEPCqwE2/K5bjReVeLY+6EEAAAQQQ8IxAKCDy5L250rGl3zM1UQgCCCDgJgECLDd1i7EigIDnBIrKyuX63xRLnAzLc72lIAQQQAABbwk8cU+u5LclvPJWV6kGAQTcJECA5aZuMVYEEPCkwIGCcrn9sWJP1kZRCCCAAAIIeEFgztdz5bIOhFde6CU1IICAewUIsNzbO0aOAAIeEth8IC7ffKrEQxVRCgIIIIAAAt4Q+O3tOTKgS8AbxVAFAggg4GIBAiwXN4+hI4CAtwTW7IrJQ38r9VZRVIMAAggggICLBR6+Pluu7ht0cQUMHQEEEPCOAAGWd3pJJQgg4AGBT7bH5IfPEWJ5oJWUgAACCCDgcoEHJmTJzBEhl1fB8BFAAAHvCBBgeaeXVIIAAh4RWLYlJj95kRDLI+2kDAQQQAABFwrcPjok3xiX5cKRM2QEEEDAuwIEWN7tLZUhgICLBRZ/FpWfvVzm4goYOgIIIIAAAu4UmDUyJPeNJ7xyZ/cYNQIIeFmAAMvL3aU2BBBwtcCCDVF59DVCLFc3kcEjgAACCLhK4MZhIfnmJMIrVzWNwSKAgDUCBFjWtJpCEUDAjQJvr4vKr94gxHJj7xgzAggggIC7BL46JCT/MpXwyl1dY7QIIGCTAAGWTd2mVgQQcKXAP1dH5f+8TYjlyuYxaAQQQAABVwhMGxiUh2Zku2KsDBIBBBCwVYAAy9bOUzcCCLhK4B8rIjJnfthVY2awCCCAAAIIuEFgYr+g/PCrhFdu6BVjRAABuwUIsOzuP9UjgICLBJ7/OCL/7z1CLBe1jKEigAACCDhcYFyfoPzH1wivHN4mhocAAggYAQIsXgQEEEDARQLPfhiRPy8mxHJRyxgqAggggIBDBUb3CsjPbspx6OgYFgIIIIBAdQECLN4JBBBAwGUCz3wYkacIsVzWNYaLAAIIIOAkgeE9AvLoLMIrJ/WEsSCAAAIXEyDAupgQv0cAAQQcKPDSiog8xp5YDuwMQ0IAAQQQcLrA4G4B+fWthFdO7xPjQwABBKoLEGDxTiCAAAIuFXhrXVR+/QZfJ3Rp+xg2AggggEAGBEZeGpBHbia8ygA9j0QAAQQaLECA1WBCboAAAghkTuD9z6LyP18mxMpcB3gyAggggIBbBKYMCMq/XcOG7W7pF+NEAAEEqgsQYPFOIIAAAi4X+GR7TH74XKnLq2D4CCCAAAIIpE5g5oiQPDAhK3UP4M4IIIAAAikXIMBKOTEPQAABBFIvsH5PTL7zNCFW6qV5AgIIIICA2wTuvipLbh0VctuwGS8CCCCAQDUBAixeCQQQQMAjAtsPxeW+J0s8Ug1lIIAAAggg0HCB707LlhmDgw2/EXdAAAEEEMi4AAFWxlvAABBAAIHkCew/Hpc7/i8hVvJEuRMCCCCAgFsFfnpjtoztTXjl1v4xbgQQQKC6AAEW7wQCCCDgMYHjReVy0++KPVYV5SCAAAIIIFB7gd/cniMDuwRqfwFnIoAAAgg4XoAAy/EtYoAIIIBA3QXKIiLTf1VU9wu5AgEEEEAAAZcLPHlvrnRr43d5FQwfAQQQQKC6AAEW7wQCCCDgYYHbHyuWAwXlHq6Q0hBAAAEEEDgj8MK3G0nLJj5IEEAAAQQ8KECA5cGmUhICCCBQVeA/XiyVD7fEQEEAAQQQQMCzAllBkX8+1FiCTLzybI8pDAEEECDA4h1AAAEELBB4anFYnvkwYkGllIgAAgggYJtAl1Z+eer+XNvKpl4EEEDAOgECLOtaTsEIIGCrwHsbo/LIq2W2lk/dCCCAAAIeFBjeIyCPzsrxYGWUhAACCCBQXYAAi3cCAQQQsEhg1c6Y/NvfSy2qmFIRQAABBLwq8NUhIfmXqVleLY+6EEAAAQSqCRBg8UoggAAClglsOxSXHz9fKl+eYnN3y1pPuQgggIBnBO4bnyWzRoY8Uw+FIIAAAghcXIAA6+JGnIEAAgh4TuDIqXL5zzfKZMUONnf3XHMpCAEEEPCwgG7W/oNrs2Vcn6CHq6Q0BBBAAIGaBAiweC8QQAABSwUiMZFfv1EmCzZELRWgbAQQQAABNwl0aumXH12XLb3b86lBN/WNsSKAAALJEiDASpYk90EAAQRcKvDYgrC89AlfKHRp+xg2AgggYIXAkG4B+fH12dK8kc+KeikSAQQQQOBcAQIs3goEEEAAAZn3UUSeWBRGAgEEEEAAAccJTB0YlO/PyHbcuBgQAgg0XCASichLL70kq1evlvz8fJk9e7bk5uY2/MYuuEMsFpNt27ZJKBSS7t27i893dkBfWloq7777rrEpLi6WJk2ayN133y0dO3asV3X79u2T48ePS8+ePSU7253/N5UAq16t5yIEEEDAewJLN8dkzvwyOXySzd29110qQgABBNwpcOfYkMwey5cG3dk9Ru0FgRMnTsicOXOkoKCgTuXccccd0r9//1pdo0HOiy++KKtWrbIqxNq4caP89a9/lZycHLn33nulU6dOlV4aXs2dO1e2b99u/q1x48bSqFEjufXWW+sVYJ08eVIee+wxOXbsmEybNk2uvvrqWvXGaScRYDmtI4wHAQQQyKDAriNx+a/5YVmzi83dM9gGHo0AAghYL9CqiU++OSlLrmKzduvfBQAyK3Dq1CkTpGgAUvUoKyuTkpISCQaDJlypPnvohhtukMsuu6zWg9cQS2diaWAzZcoUGTJkSK2vdfKJX3zxhfzpT38yIdWDDz4ozZo1qxzuwYMHze90xpnOrGrevHnl7z7//HPjrjOl7rzzThPsNeTQmW7PPPOMmfF1yy23nBUuLliwwMz0GjhwoNx2220NeUzKryXASjkxD0AAAQTcJaCbu+tMrH+uZnN3d3WO0SKAAALeEBjcLSDfnJgl+W3ZrN0bHaUKLwokQo9u3brJXXfdZQIajnMFLhRgXcgr4auz2G6//fZzAsJkWhNgJVOTeyGAAAIIZETgheUReXwh+2JlBJ+HIoAAApYKXDc0ZGZeBcmuLH0DKNstAgRYtetUQwOsdMyKIsCqXS85CwEEEEDA4QIfba3YF+tAAftiObxVDA8BBBBwtYAGVhpcaYDFgQACzheoTYBVNRgZPny4vPrqq3LkyBEZPHiwWcaWOHSfrfnz58v69evNssTEpuYzZsyQ9u3bn4NRWFgoeu+1a9eazc39fr+0bt1axo8fL4MGDTJ/r82hyxZ13633339fjh49KuXl5dK0aVOzlG7y5Mk1zipLbKy+bt060eWVunRSl/6NGjXK/NGx65GovaZxJPYHqyncqs11iXvWdix6vp775z//WXbt2iX6fN3IPfH36mPUeqovd6yNZzrOYQlhOpR5BgIIIOBigT1HK/bFWrmDfbFc3EaGjgACCDhWQJcK6pJBXTrIgQAC7hCoS4ClX88Lh8Pmjx5VZxVpiPOXv/xFNJTSvaB0z6fE/loaBs2cOdOEUolDv6Sne0PppvL6e91/S/d3KioqMmHS0KFD5cYbb5RA4ML/90QDneeee050I3UNvHSMeug44vG4tG3b1iyNbNmyZeWzq4418exoNGqereGXPvumm24yz9b7btiwwfxu69at5t969+4tWVlZMnr0aLNhe00BVuK6AwcOyP79+6VFixaV+18lrtMB1WUsNQVYuj/ZkiVL5Msvv5Tqz9LN4idOnOjIr0ESYLnj/z4wSgQQQCCjAvFy3RcrLK+sjGR0HDwcAQQQQMBbArpJu8680k3bORBAwD0CdQmwtCqd8aNfv9OZUhr2aFilIdQTTzwhx48fNzOerrzyShMmaYC0ePFis7F4q1at5P777zczo3TG1LPPPmuCId3kXYMqDZL0fjp76/nnnzfn6Ayjvn37XhBTZ17p+RpQaVDVpk0bc77OxNKATDdY11lj+gwNxnRmmI5VA7Rx48bJpEmTKmdb7dixw3xNUIO36s++0BLCC/3uQsv66jOW6jOwqn4hkiWE7vnfHSNFAAEEEKiDwMsrImY2FgcCCCCAAAINFbhzbEhmj81q6G24HgEEMiBQlwCra9euJiTS0Krq8eabb5rle1WDosTvdVbVU089Zb5KePPNN5vZTfolxMcee8wsG9Sv9ul9E4eGWPqVPQ2yNAzTGUQXOubNmyerV6825+n5VQ9dmvi3v/1Nqm5Qr8GWhmr61cUJEyaYmV9VD/2C4vLly00Id80111T+KhUBVn3GQoCVgf+R8EgEEEAAgcwLrNoZkycWhWXrwXjmB8MIEEAAAQRcJ6CzrXTWlc6+4kAAAXcK1CXAqmkj8kSgsmfPHpk9e7bokrbqR+IZI0aMMDOhqoYwGiLpLKja7nd1vnt36dLFhGu6bK4hx/lmMaUiwLrYOGsaCwHWxdT4PQIIIICAZwVOlpSbEOvNtVHP1khhCCCAAALJFxjeIyD3Xp0luu8VBwIIuFegoQGWbtw+Z84cs4zwYkfVAExnR73wwgtm3ysNnXr16iW6HO7SSy+t055Nx44dM5uYHz582Myq6ty5s7lPnz59zLJCXTZY06HLHRcuXCibN282M8J05lfVo3pYl8oAqy5jIcC62FvG7xFAAAEEPC/w2qqI/HFRRErCfKXQ882mQAQQQKCBAiwZbCAglyPgIIFkBVgaZOlyPA2RzndoqPS1r32t8te66fjrr78uO3fuFN1EXQ+diZWfny/XXXedtGvXrlZSia/46VJCXZaYODTAmjp1qtlsvmqQlQjP9Jm6N5eGXokZYImN0NMVYNV1LARYtXolOAkBBBBAwOsCn+2Lyx8XheXTL/hKodd7TX0IIIBAfQS6t/HLPVdnychL+cpgffy4BgEnCiQrwNJg5Z577hFdylfXQzds1xlUuu/VypUrzWwunZWl+2NpuFTbQ2dR6WwqnVWl99m9e7e5dMqUKTJ+/Hjz37rv1OOPP26+KqhfGhw8ePBZ4VY6lxDWZywEWLV9GzgPAQQQQMDzApGYmCWFL33CVwo932wKRAABBOogMG1gUO6+KktaNOYrg3Vg41QEHC/Q0ABLZzwlvuo3c+ZMGTZs2EVr1mWDep3O1tKgqursKP2dfqFw06ZNktgz63w31K8cahClwZXO/goEzoTr+m+6GfvLL79svkz4wAMPSJMmTWTjxo3mS4MajGnglpOTc9bt0xlg1WcsBFgXfb04AQEEEEDANoH566NmNtaxQpYU2tZ76kUAAQSqCjTJ8ck9V2XJtUPYqJ03AwEvCjQ0wFKTxJf7zveVQp1hVVJSYgIkPRLBTYcOHeTee+89Z+P184VI1f0TXzM8deqU2cC9R48eZ51S075VOsvr6aefNjPFqgdYOk79AqKOLx1LCOszFgIsL/6vkJoQQAABBBossOtIxZLC5dtYUthgTG6AAAIIuFBgaPeAWTLY6xI2andh+xgyArUSSEaApftG6SyswsJCs4G6zsRKzGzScOnFF1+Ubdu2VS7Z003L//jHP4puwD5u3DjzFcJQKGTGq7/TgGnv3r1yzTXXyJVXXnneOjRw0o3gde8rDc9uvfVWadGihTlfZ3K98847smTJErMx/De+8Q3zjESopb+fPHmyeb7uf6V7eL322muyYcMGM6PrfAGWnnvfffeJhm+J40IbvF8ojKvPWGoTYFWtt1YvQQZO8pVX3zY/A4PgkQgggAAC3hN4aklYnlnKkkLvdZaKEEAAgfML3DY6JHeNy4IIAQQ8LpCMAEuJNPh5/vnnRQMWXRqoS/o0otBQS5f69e3bV2bNmlX5hcGq52uwpOfreYnzdSP32bNnX/SLhLpf1ty5c2Xfvn0miNJZXvpTlxYmvnCo4ZUGXHpo6KXLClesWGHGp+fqeMPhsPmp1+s9dbx33HFH5bJEnUGmIZ0Ga3qeBnQ33HCD9OvXrzIU03978MEHpVmzZpVvzYUCrPqM5UIBlm6G/+STT5pacnNzzTh0H7Gq43HK60yA5ZROMA4EEEDAgwIfbonJ3CVh2X447sHqKAkBBBBAICHQpbXfLBkc3YuN2nkrELBBIFkBllrp7Cmd9fTZZ5+ZJYMaDrVu3dpsoD5o0KDKL/0lXKufr3thNW/eXEaNGmX+JGZlXawPGlQtW7bM/NHwSYMpDXD0q4e6gXtiVlbiPhqU6df/tHbdSF2f27FjR5k2bZoJ4HQGmI77/vvvl7y8vMrHa3g1b948OXLkiAm2NODSZ9R3BpbeuK5juVCApXUvXbpUFi5caPYYa9u2ramhadOmFyNM++8JsNJOzgMRQAABuwROlZbL3CUReXkls7Hs6jzVIoCALQJTBgTNrKvWTdmo3ZaeUycCCCCQCQECrEyo80wEEEDAQoEln0dNkLXrS2ZjWdh+SkYAAQ8KdGjhkzvGZMnk/mzU7sH2UhICCCDgOAECLMe1hAEhgAAC3hUoKK6YjfXaamZjebfLVIYAAjYITB8UlDvHZEmbPGZd2dBvakQAAQScIECA5YQuMAYEEEDAMoFFm6LylyUR2XuM2ViWtZ5yEUDgAgKNAiXSOWefNAkUyfFIM9lZ0lXKxVkBUedWfrljTEgmXM6sK15mBBBAAIH0ChBgpdebpyGAAAIInBY4WqizscLyxtooJggggID1Aj1yd8pXmq84y6Eo1lg+KBgpX4ZbOcLn2iEVs65aNnFWqOYIHAaBAAIIIJByAQKslBPzAAQQQACBCwks2KCzscJyoKAcKAQQQMBKAZ1xdX3bN2qsvSDaTF4/MiWjLt3aVMy6uqoPs64y2ggejgACCFguQIBl+QtA+QgggIATBA6fLDch1jufMhvLCf1gDAggkF6Bvo03y5C8ded96O7du82nzS90HM4emZJB92jnlz4d/JJFdpUSX26KAAIIpENg6dKldXpMXl6ePPzww3W6Jh0nE2ClQ5lnIIAAAgjUSuC9TVF57qOIbDvE3li1AuMkBBDwhMCIZiulZ6Md563lwIEDUlBQ4IlaKQIBBBBAwPkCBFjO7xEjRAABBBBwgEBpRGTeR2GZ91FEIjEHDIghIIAAAikW6N14mwzLW33epyw/cImcKMtK8Sgqbu/ziQzuGpAh3QKSHWKvq7Sg8xAEEEDAgQJjxoxx3KiYgeW4ljAgBBBAAAEV2HwgLs99HJHFn7GskDcCAQS8LZDtL5Pr274pIV/knEIPh9vIu0evTgvA2N5BuXlkSPp29KfleTwEAQQQQACBuggQYNVFi3MRQAABBNIuMH9DxbLCnUdYVph2fB6IAAJpE+iYfUBGNFsljQJn9ro6Em4tywqGy6lYk5SOI7+tX2aNDMnEfmx0lVJobo4AAggg0CABAqwG8XExAggggEA6BIrKys2SQv0T52OF6SDnGQggkCGBTjn7pXGgSAoizeVQuE1KR5EdEhNc3TwiJLlZLBdMKTY3RwABBBBosAABVoMJuQECCCCAQLoENu3TZYVhWbqZzbHSZc5zEEDAmwITLq9YLnhpO5YLerPDVIUAAgh4T4AAy3s9pSIEEEDA8wJvfxo1s7H2HGVZoeebTYEIIJBUgcs6+E1wNe4ylgsmFZabIYCA5wUikYh8+umnsnXrViktLZXy8nLJzs6WTp06yfDhwyUnJ+ccg6KiInnzzTelsLDwvD4tW7aUqVOnmntd6Dh8+LB88skncuzYMYnFYuL3+0W/Fjh48GDp1q3bOZeeOnVKPvzwQzl06JAZa5s2bWTUqFHSokUL1/aKAMu1rWPgCCCAgN0CJ0vK5cVPIvLKyqjoEkMOBBBAAIHzCzTN9cmsESETXgWYdMWrggACCNRJQAOohQsXmvDI5/NJKBQyAVJZWZkJhxo3biyTJk06JxzSEOmNN96QkpKSBgVYn3/+uQmvNLgKBALm+frfGqrpeC6//HIZNmxY5TN0XO+8846cOHFCevToYc7fvHmzZGVlyZQpU6RZs2Z1qt8pJxNgOaUTjAMBBBBAoF4COgvr5ZVReXXVuV/vqtcNuQgBBBDwmMCMQUG5aURIurQiufJYaykHAQTSJKAzmbZs2WKCqgkTJkirVq3MkzUgWrRokRw/flzat29vQiwNmBLHvtL3ZqwAABPDSURBVH375L333pNGjRrJ9OnTJTc3t84j1vDsrbfeEp3N1bNnTzPbSwOpeDwu69evl7Vr10owGDTPbtu2rbn/jh075IMPPjCzswYMGGD+bdu2bWZG1tChQ6Vfv37m3zQEW7p0qRnfkCFDzhp7nQeahgsIsNKAzCMQQAABBFIvoPtjvbIyIgs3RlP/MJ6AAAIIuEBg/OVBuW5oUPp1OvP/TLlg2AwRAQQQcJSAzmbSAKmgoMAswevVq9dZ49u9e7csXrzYzG6aMWOGNG3atPL3id/pjKfaLBOsqXANzpYtW2ZmTU2bNu2spYoaQL377rty8OBB6du3r4wYMcLcYsWKFaKztsaPHy8dO3Y0/6Zhmy5nzM/Przxv+/btJtTq37+/CbucfhBgOb1DjA8BBBBAoE4Cn2yPycsrI6I/ORBAAAEbBb7SMyDXDQ3JsHyCKxv7T80IIJBcAV0GqMFPOBw+KxBKPOXo0aPy9ttvm79WnQWlf9fwSQMiDZEmT55cr4HpDK9du3aZ2Vdjxow55x5r1qwxs7AuueQS8wydAVabAKu4uNiMW2dv6bLCi+3BVa/BJ/kiAqwkg3I7BBBAAAFnCOhMLJ2RpTOzOBBAAAEbBAZ11eAqKFeyQbsN7aZGBBBIk4DuM6X7SR05csQsx9MleFWPxNK8xDJBXWaYOBLh0vnCp4uVUHWGle5xlVj6V/U63VReQzLdnD0xyyuxhFCXBersKj0S49QadLbVxx9/bDakv/rqq81G9G44CLDc0CXGiAACCCBQbwHdG0v3yOKLhfUm5EIEEHC4gH5ZUGdcTe7PlwUd3iqGhwACLhXQpYBLliwxox80aJBZrqebp+/cudNsrq6zs3Rvqj59+pxV4fLly2XTpk3mC4AahJ08edLsXaV7WHXp0uW8Xy9M3ESXL+osKd08fvTo0ecsX9TzEvts6T0TSxj1K4m6tDCxibvOrtJN3BOzrXT2lW5Kr18vrGlWl1PbRIDl1M4wLgQQQACBpAnoVwr1a4UaZh0t5IuFSYPlRgggkFGBrq01uNJ9rkIZHQcPRwABBGwQ0GV8Gkhp+FP10OBIZzppqFX90BBJA6bzHU2aNJGJEyee8/XChgZYer0ufdSZWYcOHTJfSmzevLkJq3QvLR2X1qF7aukY3HIQYLmlU4wTAQQQQKDBAhpevb4mIm+siRJkNViTGyCAQKYE2ub5TGil4VVuli9Tw+C5CCCAgDUCupRPZ1rpLCY9EvtF6QwpPbp27WpmSOlG7lUPDbx0mV6HDh1k5MiR5mt/OgNLN0/X3+msrJq+XpiMAOt8zdEvF+rSRh1P9Q3pnd5QAiynd4jxIYAAAggkXYAgK+mk3BABBNIg0K6ZT6YNDMmMwUFp2ZjgKg3kPAIBBBAwAhpe6VJAncWke0bpLCY9dBbT+++/b2Y56ZLAq666ymyiXptDvxKoIZYu66u++XuqAqzjx4+b2VetW7eWsWPHyrp160wop0Gahms6k0z363LqQYDl1M4wLgQQQACBlAsQZKWcmAcggEASBDq39Mu0QUGZNjAoebkEV0kg5RYIIIBArQU09NF9qHQWlgZN7dq1O+vagoICs8m7zsbScKtz5861undJSYn5uqEu9dPZWzUFR/XdA6umAej433vvPbOfltahm7prKKdfL9QZYvp3HYsuM+zRo0etakj3SQRY6RbneQgggAACjhMgyHJcSxgQAgiISH5bv0w3wVVIctjmincCAQQQyIhA4it/OvtK94xKLB+sOhgNsPbv32++EqhfC6zNUZtwqupXCHXzeP16YPWjpq8Q1vT8LVu2mC8P6j1083YNz/Ly8mTy5Mlm1piGV2+99ZY0bdq08t9qU0c6zyHASqc2z0IAAQQQcLQAQZaj28PgELBGQL8qOH1gyMy68jPhypq+UygCCDhTQIMf3Qy9ZcuWMnXq1BoDrMRm7bqR+4gRI0whO3bsMEsE27ZtW+PSwtrMwNL7LFq0SHQDeZ2hVdMXA3U/q7Vr15qZVIkwqrpkYWGhCad0maCec/jwYTMbS/fASow3EajpteerM9MdIsDKdAd4PgIIIICA4wQIshzXEgaEgBUCA7oEzDLByf2DVtRLkQgggIAbBPQrghr2+P1+E+y0atXqrGEnZi7pflijRo2q3BhdQ6L58+dXXteiRYuzrtuzZ48Jp3T20/n2wNILNEBbtmyZmS2lz9cQKnHoDC2d/aV7cA0YMECGDh1aI+nSpUtNCDZhwgSzaXyiJgIsN7yBjBEBBBBAAIFaCBwvKpcFG6Lmz7ZD8VpcwSkIIIBA3QWuyK8Irq7qQ3BVdz2uQAABBFIroBuc6wwrDaR0FpaGTYkQqbS0VBYvXmyWDzZp0sQsMdSfelRd/qf7ZukG74nrTpw4YcIr3V9L98zSvbM0yNK/68bq+t9XXHGF5ObmSmL2VFFRkXTv3t2EZKFQyHzNUL8oqLOv9OuHOrOqerim49i7d695ls7g0i8P6qGhG0sIU/vecHcEEEAAAQQyJrBwY0WQ9cn2WMbGwIMRQMBbAmN6B2XKgKCM6lm7L1Z5q3qqQQABBNwjoMGSzqbSEMnn81UuIwyHwyZI0gBJA6qOHTueVZRet2DBAhNC6QwuPU8PXa5XXl5uwq6JEydKYnZWYmaUBlQzZsww+1HpsXv3blmyZIlEo1ETbunvNSDTcE3vq18P7N+/f42gupRRvzQ4bty4s2ZvJb6smNjEfefOnaIb0rOJu3veS0aKAAIIIIDABQXW7o5VzsqKkGXxtiCAQB0FGmX5ZGK/oEzqH5S+Hf11vJrTEUAAAQQyJaCzrT799FOzt5X+twZQuqG7hlYaICXCpurjS1y3fft2c50GYDk5OZKfn2+W/el/J45EgKUztaZPn25mYCUOnQGmoZN+RVDDKw2udFlhYlP2urroPVavXm3CLQ3C9JlaR01fQ6zrvVN1PntgpUqW+yKAAAIIeFpgz9G4zD+9vPDQiXJP10pxCCDQcIFOLf0muNI/7ZuzM3vDRbkDAggg4D2BDRs2yIoVK6RTp05mqSLH2QIEWLwRCCCAAAIINECgqOzMPlmb9rFPVgMouRQBTwr07xyQSRpc9Q9KNltcebLHFIUAAggkQ0BnZ7399tty8uRJs9yva9euybitp+5BgOWpdlIMAggggEAmBZZujsrCjTFZ8nk0k8Pg2Qgg4ACBcX2CJrj6CvtbOaAbDAEBBBBwvoBu7K5fG2zTpo3ZwJ3jXAECLN4KBBBAAAEEkiyw/XBc3t8UlUWbonKggOWFSebldgg4VqBpzpn9rXq3Z38rxzaKgSGAAAIIuFKAAMuVbWPQCCCAAAJuECiLSmWQtWIHO767oWeMEYH6CPTrHJAxvQKis67a5rG/VX0MuQYBBBBAAIGLCRBgXUyI3yOAAAIIIJAEgQ17Y/L+ppiZlVVQzKysJJByCwQyKtCumU/G9A6a4GpAl0BGx8LDEUAAAQQQsEGAAMuGLlMjAggggIBjBDS80hBLwywNtTgQQMA9An6fVIRWvQPmJ5uyu6d3jBQBBBBAwP0CBFju7yEVIIAAAgi4VECXFWqY9eGWmBSWMivLpW1k2BYI9OnolzG9KoKrTi3Z28qCllMiAggggIADBQiwHNgUhoQAAgggYJfAieJy+Xhb7PSfqIT5iKFdLwDVOlKgddPTSwR7B2RwV5YIOrJJDAoBBBBAwCoBAiyr2k2xCCCAAAJOFzh8slyWb4tWBlpOHy/jQ8BLAnm5PhnWIyDD8wMyqldAGmWxIbuX+kstCCCAAALuFiDAcnf/GD0CCCCAgIcF9h6LmyBr+baYrN7FflkebjWlZVCgamg1vEdA9O8cCCCAAAIIIOA8AQIs5/WEESGAAAIIIHCOwI7DFWGW/tnI5u+8IQg0SIDQqkF8XIwAAggggEBGBAiwMsLOQxFAAAEEEKi/wOf747JqZ0xW7YrJut3MzKq/JFfaJEBoZVO3qRUBBBBAwIsCBFhe7Co1IYAAAghYI6DLDDXM0iWGq3bGpSTM1wytaT6FXlSgRWOfDOlesacVywMvysUJCCCAAAIIOFqAAMvR7WFwCCCAAAII1F6goLhcVp+emaU/dUN4DgRsE+jRzm++Gji4W0AGdQ1ITsg2AepFAAEEEEDAmwIEWN7sK1UhgAACCFguEItL5cwsDbO2H45bLkL5XhUIBcQEVRpYaXDVq73fq6VSFwIIIIAAAlYLEGBZ3X6KRwABBBCwReCz/XFZ/0VM1u/RP3E5VcrsLFt678U62zXzmbBq0OnQqnVTvhzoxT5TEwIIIIAAAlUFCLB4HxBAAAEEELBMIBITWbPrTJiloRYHAk4W8PlE+nTwV8600hlXfjIrJ7eMsSGAAAIIIJB0AQKspJNyQwQQQAABBNwlUFhabgKtNbvjsu6LmOw6wnJDd3XQe6MNBkQGdgnIZR38clmHip8tG5NYea/TVIQAAggggEDtBQiwam/FmQgggAACCFghcLTwdKC1KyYb9sZFv3TIgUAqBXSj9QFdAmeFVmy+nkpx7o0AAggggID7BAiw3NczRowAAggggEBaBYrKymXLgbhsPhg3P7cciMmBAvbQSmsTPPawJtk+GdDFb0Ir/dObjdc91mHKQQABBBBAIPkCBFjJN+WOCCCAAAIIeF7gZMnpUOt0oKXh1pGThFqeb3w9CszN8pkvA/a65PSf9n7p1JIvBdaDkksQQAABBBCwWoAAy+r2UzwCCCCAAALJEzhWlAi1YrLjUFy2H44zUyt5vK64E2GVK9rEIBFAAAEEEHClAAGWK9vGoBFAAAEEEHCHgC4/1CBr+6G4CbW2Ha74GWVbLXc08AKjbN7YJ11b+c/MrmJmlet7SgEIIIAAAgg4WYAAy8ndYWwIIIAAAgh4VGDXlxVBlgZbiYBLZ3BxOE+gdVOfdG3tr/zTpXXF35vl8lVA53WLESGAAAIIIOBdAQIs7/aWyhBAAAEEEHCVQGFpuVlyeLAgLgdO6E/9e7zyZyTmqnJcN9h2zc4OqipCK580ziaocl0zGTACCCCAAAIeFCDA8mBTKQkBBBBAAAEvChwtrBponQ66CsrleFG56OwtDcA4ahZo1cQnbfJ80rqpX9o01Z8Vfz/z334JBdBDAAEEEEAAAQScK0CA5dzeMDIEEEAAAQQQqIOAztA6Vngm0DpeWBFsJQKuqn8vCbs77NKwKS/XZ/40Pf0zL7fi31o0Ph1QmZDKb8IqP5Oo6vAmcSoCCCCAAAIIOFGAAMuJXWFMCCCAAAIIIJBSAQ27isvKRTeZLw4n/lukOFwuxWVy+t+r/nfFOXpdNF4uMfNTJBZP/Kzh32LlledkB0WyQz7Rn1mnf2aHRLKDFf+W+J3+W5b+W0gkN5QIqM6EVSawyhHRr/1xIIAAAggggAACNgkQYNnUbWpFAAEEEEAAAQQQQAABBBBAAAEEXChAgOXCpjFkBBBAAAEEEEAAAQQQQAABBBBAwCYBAiybuk2tCCCAAAIIIIAAAggggAACCCCAgAsFCLBc2DSGjAACCCCAAAIIIIAAAggggAACCNgkQIBlU7epFQEEEEAAAQQQQAABBBBAAAEEEHChAAGWC5vGkBFAAAEEEEAAAQQQQAABBBBAAAGbBAiwbOo2tSKAAAIIIIAAAggggAACCCCAAAIuFCDAcmHTGDICCCCAAAIIIIAAAggggAACCCBgkwABlk3dplYEEEAAAQQQQAABBBBAAAEEEEDAhQIEWC5sGkNGAAEEEEAAAQQQQAABBBBAAAEEbBIgwLKp29SKAAIIIIAAAggggAACCCCAAAIIuFCAAMuFTWPICCCAAAIIIIAAAggggAACCCCAgE0CBFg2dZtaEUAAAQQQQAABBBBAAAEEEEAAARcKEGC5sGkMGQEEEEAAAQQQQAABBBBAAAEEELBJgADLpm5TKwIIIIAAAggggAACCCCAAAIIIOBCAQIsFzaNISOAAAIIIIAAAggggAACCCCAAAI2CRBg2dRtakUAAQQQQAABBBBAAAEEEEAAAQRcKECA5cKmMWQEEEAAAQQQQAABBBBAAAEEEEDAJgECLJu6Ta0IIIAAAggggAACCCCAAAIIIICACwUIsFzYNIaMAAIIIIAAAggggAACCCCAAAII2CRAgGVTt6kVAQQQQAABBBBAAAEEEEAAAQQQcKEAAZYLm8aQEUAAAQQQQAABBBBAAAEEEEAAAZsECLBs6ja1IoAAAggggAACCCCAAAIIIIAAAi4UIMByYdMYMgIIIIAAAggggAACCCCAAAIIIGCTAAGWTd2mVgQQQAABBBBAAAEEEEAAAQQQQMCFAgRYLmwaQ0YAAQQQQAABBBBAAAEEEEAAAQRsEiDAsqnb1IoAAggggAACCCCAAAIIIIAAAgi4UIAAy4VNY8gIIIAAAggggAACCCCAAAIIIICATQIEWDZ1m1oRQAABBBBAAAEEEEAAAQQQQAABFwoQYLmwaQwZAQQQQAABBBBAAAEEEEAAAQQQsEmAAMumblMrAggggAACCCCAAAIIIIAAAggg4EIBAiwXNo0hI4AAAggggAACCCCAAAIIIIAAAjYJEGDZ1G1qRQABBBBAAAEEEEAAAQQQQAABBFwoQIDlwqYxZAQQQAABBBBAAAEEEEAAAQQQQMAmAQIsm7pNrQgggAACCCCAAAIIIIAAAggggIALBQiwXNg0howAAggggAACCCCAAAIIIIAAAgjYJECAZVO3qRUBBBBAAAEEEEAAAQQQQAABBBBwocD/B8nhkIaOC+yA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74996029"/>
              </p:ext>
            </p:extLst>
          </p:nvPr>
        </p:nvGraphicFramePr>
        <p:xfrm>
          <a:off x="773723" y="2057400"/>
          <a:ext cx="10691445" cy="404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375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Intérêt perçu porte à </a:t>
            </a:r>
            <a:r>
              <a:rPr lang="fr-FR" dirty="0" err="1" smtClean="0"/>
              <a:t>nest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xmlns="" id="{4CFAA9B9-819E-4F00-B265-8A22A3B67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50052"/>
            <a:ext cx="11029616" cy="4155720"/>
          </a:xfrm>
        </p:spPr>
        <p:txBody>
          <a:bodyPr>
            <a:normAutofit fontScale="85000" lnSpcReduction="20000"/>
          </a:bodyPr>
          <a:lstStyle/>
          <a:p>
            <a:r>
              <a:rPr lang="fr-FR" sz="2800" dirty="0">
                <a:solidFill>
                  <a:srgbClr val="FF0000"/>
                </a:solidFill>
              </a:rPr>
              <a:t>99%</a:t>
            </a:r>
            <a:r>
              <a:rPr lang="fr-FR" sz="2000" dirty="0" smtClean="0"/>
              <a:t> des </a:t>
            </a:r>
            <a:r>
              <a:rPr lang="fr-FR" sz="2000" dirty="0"/>
              <a:t>nouveaux patients </a:t>
            </a:r>
            <a:r>
              <a:rPr lang="fr-FR" sz="2000" dirty="0" smtClean="0"/>
              <a:t>sont totalement</a:t>
            </a:r>
            <a:r>
              <a:rPr lang="fr-FR" sz="2000" b="1" dirty="0" smtClean="0"/>
              <a:t> </a:t>
            </a:r>
            <a:r>
              <a:rPr lang="fr-FR" sz="2000" b="1" dirty="0"/>
              <a:t>SATISFAIT</a:t>
            </a:r>
            <a:r>
              <a:rPr lang="fr-FR" sz="2000" dirty="0"/>
              <a:t> de la qualité de l’accueil et de la </a:t>
            </a:r>
            <a:r>
              <a:rPr lang="fr-FR" sz="2000" dirty="0" smtClean="0"/>
              <a:t>consultation</a:t>
            </a:r>
          </a:p>
          <a:p>
            <a:r>
              <a:rPr lang="fr-FR" sz="2800" dirty="0">
                <a:solidFill>
                  <a:srgbClr val="FF0000"/>
                </a:solidFill>
              </a:rPr>
              <a:t>1%</a:t>
            </a:r>
            <a:r>
              <a:rPr lang="fr-FR" sz="2000" dirty="0" smtClean="0">
                <a:solidFill>
                  <a:schemeClr val="tx1"/>
                </a:solidFill>
              </a:rPr>
              <a:t> ont au moins un motif d’insatisfaction</a:t>
            </a: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et les </a:t>
            </a:r>
            <a:r>
              <a:rPr lang="fr-FR" sz="2000" dirty="0">
                <a:solidFill>
                  <a:schemeClr val="tx1"/>
                </a:solidFill>
              </a:rPr>
              <a:t>causes </a:t>
            </a:r>
            <a:r>
              <a:rPr lang="fr-FR" sz="2000" dirty="0" smtClean="0">
                <a:solidFill>
                  <a:schemeClr val="tx1"/>
                </a:solidFill>
              </a:rPr>
              <a:t>identifiées sont</a:t>
            </a:r>
            <a:r>
              <a:rPr lang="fr-FR" sz="2000" dirty="0">
                <a:solidFill>
                  <a:schemeClr val="tx1"/>
                </a:solidFill>
              </a:rPr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Manque d’amabilités de la secrétaire</a:t>
            </a:r>
            <a:endParaRPr lang="fr-FR" sz="18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Temps d’attente très longue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Manque d’empathie de la sage femme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Difficultés à voir une sage-femme ou un infirmier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Erreur de diagnostic  ( Pédiatrie)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Manque d’intimité </a:t>
            </a:r>
            <a:endParaRPr lang="fr-FR" sz="1800" dirty="0">
              <a:solidFill>
                <a:schemeClr val="tx1"/>
              </a:solidFill>
            </a:endParaRPr>
          </a:p>
          <a:p>
            <a:r>
              <a:rPr lang="fr-FR" sz="2800" dirty="0" smtClean="0">
                <a:solidFill>
                  <a:srgbClr val="FF0000"/>
                </a:solidFill>
              </a:rPr>
              <a:t>34,4%  </a:t>
            </a:r>
            <a:r>
              <a:rPr lang="fr-FR" sz="2000" dirty="0">
                <a:solidFill>
                  <a:schemeClr val="tx1"/>
                </a:solidFill>
                <a:latin typeface="Minion Pro"/>
              </a:rPr>
              <a:t>ont connu la clinique grâce à la recommandation d’un proche </a:t>
            </a:r>
            <a:r>
              <a:rPr lang="fr-FR" sz="2000" dirty="0" smtClean="0">
                <a:solidFill>
                  <a:schemeClr val="tx1"/>
                </a:solidFill>
                <a:latin typeface="Minion Pro"/>
              </a:rPr>
              <a:t>et </a:t>
            </a:r>
            <a:r>
              <a:rPr lang="fr-FR" sz="2800" dirty="0">
                <a:solidFill>
                  <a:srgbClr val="FF0000"/>
                </a:solidFill>
              </a:rPr>
              <a:t>27%</a:t>
            </a:r>
            <a:r>
              <a:rPr lang="fr-FR" sz="2000" dirty="0" smtClean="0">
                <a:solidFill>
                  <a:schemeClr val="tx1"/>
                </a:solidFill>
                <a:latin typeface="Minion Pro"/>
              </a:rPr>
              <a:t> grâce au site web: </a:t>
            </a:r>
            <a:r>
              <a:rPr lang="fr-FR" sz="2000" dirty="0">
                <a:solidFill>
                  <a:schemeClr val="tx1"/>
                </a:solidFill>
              </a:rPr>
              <a:t>une </a:t>
            </a:r>
            <a:r>
              <a:rPr lang="fr-FR" sz="2400" b="1" u="sng" dirty="0">
                <a:solidFill>
                  <a:schemeClr val="tx1"/>
                </a:solidFill>
              </a:rPr>
              <a:t>expérience client </a:t>
            </a:r>
            <a:r>
              <a:rPr lang="fr-FR" sz="2000" dirty="0">
                <a:solidFill>
                  <a:schemeClr val="tx1"/>
                </a:solidFill>
              </a:rPr>
              <a:t>mémorable est la clé du succès pour nous différencier face à nos concurrents . </a:t>
            </a:r>
          </a:p>
          <a:p>
            <a:endParaRPr lang="fr-FR" sz="20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5085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5D484F76-905B-4F70-8161-939B55082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879701"/>
            <a:ext cx="11029616" cy="352279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Eviter les ruptures de serviettes dans les toilettes</a:t>
            </a:r>
          </a:p>
          <a:p>
            <a:r>
              <a:rPr lang="fr-FR" dirty="0" smtClean="0"/>
              <a:t>Accueil plus chaleureux</a:t>
            </a:r>
          </a:p>
          <a:p>
            <a:r>
              <a:rPr lang="fr-FR" dirty="0" smtClean="0"/>
              <a:t>Réduire le temps d’attente: plusieurs gynécos par jour </a:t>
            </a:r>
          </a:p>
          <a:p>
            <a:r>
              <a:rPr lang="fr-FR" dirty="0" smtClean="0"/>
              <a:t>Meilleure prise en charge par le pédiatre</a:t>
            </a:r>
          </a:p>
          <a:p>
            <a:r>
              <a:rPr lang="fr-FR" dirty="0" smtClean="0"/>
              <a:t>Intégrer une pharmacie en interne </a:t>
            </a:r>
          </a:p>
          <a:p>
            <a:r>
              <a:rPr lang="fr-FR" dirty="0" smtClean="0"/>
              <a:t>Parking auto à la clinique </a:t>
            </a:r>
          </a:p>
          <a:p>
            <a:r>
              <a:rPr lang="fr-FR" dirty="0" smtClean="0"/>
              <a:t>Elargissement de la salle d’attente</a:t>
            </a:r>
            <a:endParaRPr lang="fr-FR" dirty="0"/>
          </a:p>
          <a:p>
            <a:r>
              <a:rPr lang="fr-FR" dirty="0" smtClean="0"/>
              <a:t>Moustiques dans la salle d’attente</a:t>
            </a:r>
            <a:endParaRPr lang="fr-FR" dirty="0"/>
          </a:p>
          <a:p>
            <a:r>
              <a:rPr lang="fr-FR" dirty="0" smtClean="0"/>
              <a:t>Réduire le tarif NFS</a:t>
            </a:r>
            <a:endParaRPr lang="fr-FR" dirty="0"/>
          </a:p>
          <a:p>
            <a:r>
              <a:rPr lang="fr-FR" dirty="0" smtClean="0"/>
              <a:t>Réduire les frais de consultation pour ce qui n’ont pas de prise en charge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81192" y="2137893"/>
            <a:ext cx="10752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99% </a:t>
            </a:r>
            <a:r>
              <a:rPr lang="fr-FR" sz="2000" dirty="0">
                <a:latin typeface="Minion Pro" panose="02040503050306020203"/>
              </a:rPr>
              <a:t>des patients recommanderaient la clinique tout en préconisant des axes d’amélioration:</a:t>
            </a:r>
          </a:p>
        </p:txBody>
      </p:sp>
    </p:spTree>
    <p:extLst>
      <p:ext uri="{BB962C8B-B14F-4D97-AF65-F5344CB8AC3E}">
        <p14:creationId xmlns:p14="http://schemas.microsoft.com/office/powerpoint/2010/main" xmlns="" val="74985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METHODOLOGIE ET CONTEXTE DE </a:t>
            </a:r>
            <a:r>
              <a:rPr lang="fr-FR" dirty="0" err="1"/>
              <a:t>L’ENQUêTE</a:t>
            </a:r>
            <a:r>
              <a:rPr lang="fr-FR" dirty="0"/>
              <a:t> POST HOSPI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Période de l’enquête: </a:t>
            </a:r>
            <a:r>
              <a:rPr lang="fr-FR" sz="2400" dirty="0" smtClean="0"/>
              <a:t>Janvier à Juin  2019</a:t>
            </a:r>
            <a:endParaRPr lang="fr-FR" sz="2400" dirty="0"/>
          </a:p>
          <a:p>
            <a:r>
              <a:rPr lang="fr-FR" sz="2400" dirty="0"/>
              <a:t> </a:t>
            </a:r>
            <a:r>
              <a:rPr lang="fr-FR" sz="2400" dirty="0" smtClean="0"/>
              <a:t>118 </a:t>
            </a:r>
            <a:r>
              <a:rPr lang="fr-FR" sz="2400" dirty="0"/>
              <a:t>personnes interrogées</a:t>
            </a:r>
          </a:p>
          <a:p>
            <a:r>
              <a:rPr lang="fr-FR" sz="2400" dirty="0"/>
              <a:t>Informations patients: Nom et Prénom (facultatif), Contact (facultatif), Séjour du… au …</a:t>
            </a:r>
          </a:p>
          <a:p>
            <a:r>
              <a:rPr lang="fr-FR" sz="2400" dirty="0"/>
              <a:t>Administration: avant chaque sortie par le personnel soignant</a:t>
            </a:r>
          </a:p>
          <a:p>
            <a:r>
              <a:rPr lang="fr-FR" sz="2400" dirty="0"/>
              <a:t>Collecte des réponses: hebdomadaire</a:t>
            </a:r>
          </a:p>
          <a:p>
            <a:r>
              <a:rPr lang="fr-FR" sz="2400" dirty="0"/>
              <a:t>Traitement des réponses: </a:t>
            </a:r>
            <a:r>
              <a:rPr lang="fr-FR" sz="2400" dirty="0" smtClean="0"/>
              <a:t>EXCEL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359185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(conditions générales de séjour)</a:t>
            </a:r>
          </a:p>
        </p:txBody>
      </p:sp>
      <p:sp>
        <p:nvSpPr>
          <p:cNvPr id="3" name="Rectangle 2"/>
          <p:cNvSpPr/>
          <p:nvPr/>
        </p:nvSpPr>
        <p:spPr>
          <a:xfrm>
            <a:off x="2883257" y="2035045"/>
            <a:ext cx="7226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Questionnaires : 48 patients (41%) ont eu au moins 1 motif d’insatisfaction.</a:t>
            </a: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87202840"/>
              </p:ext>
            </p:extLst>
          </p:nvPr>
        </p:nvGraphicFramePr>
        <p:xfrm>
          <a:off x="2112135" y="2723466"/>
          <a:ext cx="7997780" cy="3754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riangle isocèle 4"/>
          <p:cNvSpPr/>
          <p:nvPr/>
        </p:nvSpPr>
        <p:spPr>
          <a:xfrm>
            <a:off x="581192" y="3181082"/>
            <a:ext cx="1097280" cy="8882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009103" y="3181082"/>
            <a:ext cx="8422783" cy="1068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18075" y="3163554"/>
            <a:ext cx="423514" cy="923330"/>
          </a:xfrm>
          <a:prstGeom prst="rect">
            <a:avLst/>
          </a:prstGeom>
          <a:noFill/>
          <a:ln w="28575"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!</a:t>
            </a:r>
            <a:endParaRPr lang="fr-FR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523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Intérêt perçu porté à NEST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114875" y="2039121"/>
            <a:ext cx="660521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accent3"/>
                </a:solidFill>
              </a:rPr>
              <a:t>Satisfaction client:</a:t>
            </a:r>
          </a:p>
          <a:p>
            <a:pPr algn="ctr"/>
            <a:endParaRPr lang="fr-FR" sz="2000" b="1" dirty="0" smtClean="0">
              <a:solidFill>
                <a:schemeClr val="accent3"/>
              </a:solidFill>
            </a:endParaRPr>
          </a:p>
          <a:p>
            <a:pPr algn="ctr"/>
            <a:r>
              <a:rPr lang="fr-FR" sz="2000" b="1" dirty="0"/>
              <a:t>1</a:t>
            </a:r>
            <a:r>
              <a:rPr lang="fr-FR" sz="2000" b="1" baseline="30000" dirty="0" smtClean="0"/>
              <a:t>e</a:t>
            </a:r>
            <a:r>
              <a:rPr lang="fr-FR" sz="2000" b="1" dirty="0" smtClean="0"/>
              <a:t> semestre 2019:  118 patients hospitalisés interrogés</a:t>
            </a:r>
            <a:endParaRPr lang="fr-FR" sz="2000" b="1" dirty="0" smtClean="0">
              <a:solidFill>
                <a:schemeClr val="accent3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21006" y="3331783"/>
            <a:ext cx="107017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fr-FR" sz="2000" dirty="0" smtClean="0"/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 59% d’entre elles (70 personnes) sont  </a:t>
            </a:r>
            <a:r>
              <a:rPr lang="fr-FR" sz="2000" b="1" u="sng" dirty="0" smtClean="0"/>
              <a:t>totalement</a:t>
            </a:r>
            <a:r>
              <a:rPr lang="fr-FR" sz="2000" b="1" dirty="0" smtClean="0"/>
              <a:t> satisfaites </a:t>
            </a:r>
            <a:r>
              <a:rPr lang="fr-FR" sz="2000" dirty="0" smtClean="0"/>
              <a:t>des conditions  générales de leur séjour, de leur prise en charge médicale. </a:t>
            </a:r>
          </a:p>
          <a:p>
            <a:endParaRPr lang="fr-FR" sz="2000" dirty="0" smtClean="0"/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99% des patients recommanderaient NEST</a:t>
            </a:r>
          </a:p>
        </p:txBody>
      </p:sp>
    </p:spTree>
    <p:extLst>
      <p:ext uri="{BB962C8B-B14F-4D97-AF65-F5344CB8AC3E}">
        <p14:creationId xmlns:p14="http://schemas.microsoft.com/office/powerpoint/2010/main" xmlns="" val="395015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21217" y="2163651"/>
            <a:ext cx="105091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Installer des grillages anti-moustiques pour fenêtres et douches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Mettre des rideaux plus opaques pour mieux gérer la luminosité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Mettre à disposition des patientes des tire-laits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Mettre le code wifi à disposition des patientes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Augmenter les prises électriques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Mettre des lampes de chevets dans les chambres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Eviter de renvoyer les patientes en travail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Améliorer la qualité des repas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Remplacer les matelas par des matelas orthopédiques pour plus de confort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Mettre des oreillers dans chaque chambre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Améliorer la qualité des services suivants : clim, TV, internet, téléphone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Réglementer l’accès aux salles d’accouchement : blouses, chaussures adaptées pour les accompagnants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Améliorer l’écoute , l’accueil du personnel infirmier et de la sage femme d’accueil et de l’accueil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Mettre un poste à la cuisine afin de les joindre facilement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Permettre aux patientes d’amener leur propre repas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 Mettre à disposition des couverts pour prise de médicaments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09982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6191</TotalTime>
  <Words>588</Words>
  <Application>Microsoft Office PowerPoint</Application>
  <PresentationFormat>Personnalisé</PresentationFormat>
  <Paragraphs>72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Dividende</vt:lpstr>
      <vt:lpstr>Evaluation DE la SATISFACTION des patients de NEST</vt:lpstr>
      <vt:lpstr>Méthodologie et contexte de l’enquête NOUVEAUX PATIENTS (CLINIQUE ET PLATEAU)</vt:lpstr>
      <vt:lpstr>RESUME DES RESULTATS:</vt:lpstr>
      <vt:lpstr>Intérêt perçu porte à nest </vt:lpstr>
      <vt:lpstr>Recommandations des patients</vt:lpstr>
      <vt:lpstr>METHODOLOGIE ET CONTEXTE DE L’ENQUêTE POST HOSPI</vt:lpstr>
      <vt:lpstr>Résultats de l’enquête (conditions générales de séjour)</vt:lpstr>
      <vt:lpstr>Intérêt perçu porté à NEST</vt:lpstr>
      <vt:lpstr>RECOMMANDATIONS DES PATIENTS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admin</cp:lastModifiedBy>
  <cp:revision>196</cp:revision>
  <dcterms:created xsi:type="dcterms:W3CDTF">2017-05-22T14:42:53Z</dcterms:created>
  <dcterms:modified xsi:type="dcterms:W3CDTF">2020-01-09T16:19:21Z</dcterms:modified>
</cp:coreProperties>
</file>