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3"/>
  </p:notesMasterIdLst>
  <p:handoutMasterIdLst>
    <p:handoutMasterId r:id="rId104"/>
  </p:handoutMasterIdLst>
  <p:sldIdLst>
    <p:sldId id="507" r:id="rId2"/>
    <p:sldId id="505" r:id="rId3"/>
    <p:sldId id="508" r:id="rId4"/>
    <p:sldId id="506" r:id="rId5"/>
    <p:sldId id="509" r:id="rId6"/>
    <p:sldId id="510" r:id="rId7"/>
    <p:sldId id="512" r:id="rId8"/>
    <p:sldId id="511" r:id="rId9"/>
    <p:sldId id="625" r:id="rId10"/>
    <p:sldId id="514" r:id="rId11"/>
    <p:sldId id="523" r:id="rId12"/>
    <p:sldId id="626" r:id="rId13"/>
    <p:sldId id="517" r:id="rId14"/>
    <p:sldId id="518" r:id="rId15"/>
    <p:sldId id="519" r:id="rId16"/>
    <p:sldId id="520" r:id="rId17"/>
    <p:sldId id="530" r:id="rId18"/>
    <p:sldId id="521" r:id="rId19"/>
    <p:sldId id="522" r:id="rId20"/>
    <p:sldId id="532" r:id="rId21"/>
    <p:sldId id="533" r:id="rId22"/>
    <p:sldId id="535" r:id="rId23"/>
    <p:sldId id="536" r:id="rId24"/>
    <p:sldId id="604" r:id="rId25"/>
    <p:sldId id="538" r:id="rId26"/>
    <p:sldId id="539" r:id="rId27"/>
    <p:sldId id="541" r:id="rId28"/>
    <p:sldId id="542" r:id="rId29"/>
    <p:sldId id="562" r:id="rId30"/>
    <p:sldId id="563" r:id="rId31"/>
    <p:sldId id="565" r:id="rId32"/>
    <p:sldId id="566" r:id="rId33"/>
    <p:sldId id="567" r:id="rId34"/>
    <p:sldId id="568" r:id="rId35"/>
    <p:sldId id="574" r:id="rId36"/>
    <p:sldId id="576" r:id="rId37"/>
    <p:sldId id="580" r:id="rId38"/>
    <p:sldId id="582" r:id="rId39"/>
    <p:sldId id="583" r:id="rId40"/>
    <p:sldId id="585" r:id="rId41"/>
    <p:sldId id="591" r:id="rId42"/>
    <p:sldId id="593" r:id="rId43"/>
    <p:sldId id="594" r:id="rId44"/>
    <p:sldId id="597" r:id="rId45"/>
    <p:sldId id="598" r:id="rId46"/>
    <p:sldId id="600" r:id="rId47"/>
    <p:sldId id="601" r:id="rId48"/>
    <p:sldId id="602" r:id="rId49"/>
    <p:sldId id="603" r:id="rId50"/>
    <p:sldId id="646" r:id="rId51"/>
    <p:sldId id="647" r:id="rId52"/>
    <p:sldId id="674" r:id="rId53"/>
    <p:sldId id="675" r:id="rId54"/>
    <p:sldId id="676" r:id="rId55"/>
    <p:sldId id="677" r:id="rId56"/>
    <p:sldId id="678" r:id="rId57"/>
    <p:sldId id="653" r:id="rId58"/>
    <p:sldId id="679" r:id="rId59"/>
    <p:sldId id="680" r:id="rId60"/>
    <p:sldId id="681" r:id="rId61"/>
    <p:sldId id="682" r:id="rId62"/>
    <p:sldId id="659" r:id="rId63"/>
    <p:sldId id="683" r:id="rId64"/>
    <p:sldId id="684" r:id="rId65"/>
    <p:sldId id="685" r:id="rId66"/>
    <p:sldId id="686" r:id="rId67"/>
    <p:sldId id="687" r:id="rId68"/>
    <p:sldId id="688" r:id="rId69"/>
    <p:sldId id="689" r:id="rId70"/>
    <p:sldId id="690" r:id="rId71"/>
    <p:sldId id="691" r:id="rId72"/>
    <p:sldId id="670" r:id="rId73"/>
    <p:sldId id="543" r:id="rId74"/>
    <p:sldId id="694" r:id="rId75"/>
    <p:sldId id="627" r:id="rId76"/>
    <p:sldId id="693" r:id="rId77"/>
    <p:sldId id="628" r:id="rId78"/>
    <p:sldId id="630" r:id="rId79"/>
    <p:sldId id="631" r:id="rId80"/>
    <p:sldId id="632" r:id="rId81"/>
    <p:sldId id="696" r:id="rId82"/>
    <p:sldId id="633" r:id="rId83"/>
    <p:sldId id="544" r:id="rId84"/>
    <p:sldId id="266" r:id="rId85"/>
    <p:sldId id="673" r:id="rId86"/>
    <p:sldId id="558" r:id="rId87"/>
    <p:sldId id="559" r:id="rId88"/>
    <p:sldId id="624" r:id="rId89"/>
    <p:sldId id="672" r:id="rId90"/>
    <p:sldId id="637" r:id="rId91"/>
    <p:sldId id="692" r:id="rId92"/>
    <p:sldId id="636" r:id="rId93"/>
    <p:sldId id="638" r:id="rId94"/>
    <p:sldId id="671" r:id="rId95"/>
    <p:sldId id="640" r:id="rId96"/>
    <p:sldId id="698" r:id="rId97"/>
    <p:sldId id="697" r:id="rId98"/>
    <p:sldId id="699" r:id="rId99"/>
    <p:sldId id="700" r:id="rId100"/>
    <p:sldId id="701" r:id="rId101"/>
    <p:sldId id="702" r:id="rId102"/>
  </p:sldIdLst>
  <p:sldSz cx="12192000" cy="6858000"/>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ane" initials="L" lastIdx="62" clrIdx="0">
    <p:extLst>
      <p:ext uri="{19B8F6BF-5375-455C-9EA6-DF929625EA0E}">
        <p15:presenceInfo xmlns:p15="http://schemas.microsoft.com/office/powerpoint/2012/main" userId="Lauria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F5F"/>
    <a:srgbClr val="7F508B"/>
    <a:srgbClr val="ADE67F"/>
    <a:srgbClr val="AD5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85451" autoAdjust="0"/>
  </p:normalViewPr>
  <p:slideViewPr>
    <p:cSldViewPr snapToGrid="0">
      <p:cViewPr varScale="1">
        <p:scale>
          <a:sx n="62" d="100"/>
          <a:sy n="62" d="100"/>
        </p:scale>
        <p:origin x="1086" y="66"/>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esktop\Document%20NEST%20EXCEL\Indicateurs%20Qualit&#233;%20(%20Tableau%20de%20bor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esktop\Feuille%20de%20calcul%20R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p\Desktop\Motifs%20d'insatisfaction%20enquete%20post%20hosp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p\Desktop\Motifs%20d'insatisfaction%20enquete%20post%20hosp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État sur</a:t>
            </a:r>
            <a:r>
              <a:rPr lang="en-US" baseline="0" dirty="0"/>
              <a:t> les actions de la RD 2018</a:t>
            </a:r>
            <a:endParaRPr lang="en-US"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pieChart>
        <c:varyColors val="1"/>
        <c:ser>
          <c:idx val="0"/>
          <c:order val="0"/>
          <c:tx>
            <c:strRef>
              <c:f>Feuil1!$B$1</c:f>
              <c:strCache>
                <c:ptCount val="1"/>
                <c:pt idx="0">
                  <c:v>Revue 2019</c:v>
                </c:pt>
              </c:strCache>
            </c:strRef>
          </c:tx>
          <c:spPr>
            <a:solidFill>
              <a:schemeClr val="accent3"/>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1DFB-4843-BDDE-8B9D7871878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1-C70F-42C4-BB74-1DFFB0D25C29}"/>
              </c:ext>
            </c:extLst>
          </c:dPt>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Actions réalisées</c:v>
                </c:pt>
                <c:pt idx="1">
                  <c:v>Actions non réalisées</c:v>
                </c:pt>
              </c:strCache>
            </c:strRef>
          </c:cat>
          <c:val>
            <c:numRef>
              <c:f>Feuil1!$B$2:$B$3</c:f>
              <c:numCache>
                <c:formatCode>General</c:formatCode>
                <c:ptCount val="2"/>
                <c:pt idx="0">
                  <c:v>12</c:v>
                </c:pt>
                <c:pt idx="1">
                  <c:v>3</c:v>
                </c:pt>
              </c:numCache>
            </c:numRef>
          </c:val>
          <c:extLst>
            <c:ext xmlns:c16="http://schemas.microsoft.com/office/drawing/2014/chart" uri="{C3380CC4-5D6E-409C-BE32-E72D297353CC}">
              <c16:uniqueId val="{00000000-C70F-42C4-BB74-1DFFB0D25C2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Revue de direction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FR" dirty="0"/>
              <a:t>État sur les actions de la RD 2019</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pieChart>
        <c:varyColors val="1"/>
        <c:ser>
          <c:idx val="0"/>
          <c:order val="0"/>
          <c:tx>
            <c:strRef>
              <c:f>Feuil1!$B$1</c:f>
              <c:strCache>
                <c:ptCount val="1"/>
                <c:pt idx="0">
                  <c:v>Revue 2019</c:v>
                </c:pt>
              </c:strCache>
            </c:strRef>
          </c:tx>
          <c:spPr>
            <a:solidFill>
              <a:schemeClr val="accent3"/>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730-4C1B-AA52-5CFB6892B98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9730-4C1B-AA52-5CFB6892B984}"/>
              </c:ext>
            </c:extLst>
          </c:dPt>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Actions réalisées</c:v>
                </c:pt>
                <c:pt idx="1">
                  <c:v>Actions non réalisées</c:v>
                </c:pt>
              </c:strCache>
            </c:strRef>
          </c:cat>
          <c:val>
            <c:numRef>
              <c:f>Feuil1!$B$2:$B$3</c:f>
              <c:numCache>
                <c:formatCode>General</c:formatCode>
                <c:ptCount val="2"/>
                <c:pt idx="0">
                  <c:v>5</c:v>
                </c:pt>
                <c:pt idx="1">
                  <c:v>11</c:v>
                </c:pt>
              </c:numCache>
            </c:numRef>
          </c:val>
          <c:extLst>
            <c:ext xmlns:c16="http://schemas.microsoft.com/office/drawing/2014/chart" uri="{C3380CC4-5D6E-409C-BE32-E72D297353CC}">
              <c16:uniqueId val="{00000004-9730-4C1B-AA52-5CFB6892B98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FR" b="1"/>
              <a:t>Qualité de la consultation</a:t>
            </a:r>
            <a:endParaRPr lang="en-US" b="1"/>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barChart>
        <c:barDir val="bar"/>
        <c:grouping val="clustered"/>
        <c:varyColors val="0"/>
        <c:ser>
          <c:idx val="0"/>
          <c:order val="0"/>
          <c:tx>
            <c:strRef>
              <c:f>Feuil2!$C$8</c:f>
              <c:strCache>
                <c:ptCount val="1"/>
                <c:pt idx="0">
                  <c:v>Semestre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Feuil2!$B$9:$B$12</c:f>
              <c:strCache>
                <c:ptCount val="4"/>
                <c:pt idx="0">
                  <c:v>Pas du tout satisfait</c:v>
                </c:pt>
                <c:pt idx="1">
                  <c:v>Peu satisfait</c:v>
                </c:pt>
                <c:pt idx="2">
                  <c:v>Satisfait</c:v>
                </c:pt>
                <c:pt idx="3">
                  <c:v>Très satisfait</c:v>
                </c:pt>
              </c:strCache>
            </c:strRef>
          </c:cat>
          <c:val>
            <c:numRef>
              <c:f>Feuil2!$C$9:$C$12</c:f>
              <c:numCache>
                <c:formatCode>0.0%</c:formatCode>
                <c:ptCount val="4"/>
                <c:pt idx="0">
                  <c:v>5.7306590257879654E-3</c:v>
                </c:pt>
                <c:pt idx="1">
                  <c:v>4.2979942693409743E-3</c:v>
                </c:pt>
                <c:pt idx="2">
                  <c:v>7.5931232091690545E-2</c:v>
                </c:pt>
                <c:pt idx="3">
                  <c:v>0.91404011461318047</c:v>
                </c:pt>
              </c:numCache>
            </c:numRef>
          </c:val>
          <c:extLst>
            <c:ext xmlns:c16="http://schemas.microsoft.com/office/drawing/2014/chart" uri="{C3380CC4-5D6E-409C-BE32-E72D297353CC}">
              <c16:uniqueId val="{00000000-C2A4-4576-9DE8-7D989CB64DFF}"/>
            </c:ext>
          </c:extLst>
        </c:ser>
        <c:ser>
          <c:idx val="1"/>
          <c:order val="1"/>
          <c:tx>
            <c:strRef>
              <c:f>Feuil2!$D$8</c:f>
              <c:strCache>
                <c:ptCount val="1"/>
                <c:pt idx="0">
                  <c:v>Semestre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Feuil2!$B$9:$B$12</c:f>
              <c:strCache>
                <c:ptCount val="4"/>
                <c:pt idx="0">
                  <c:v>Pas du tout satisfait</c:v>
                </c:pt>
                <c:pt idx="1">
                  <c:v>Peu satisfait</c:v>
                </c:pt>
                <c:pt idx="2">
                  <c:v>Satisfait</c:v>
                </c:pt>
                <c:pt idx="3">
                  <c:v>Très satisfait</c:v>
                </c:pt>
              </c:strCache>
            </c:strRef>
          </c:cat>
          <c:val>
            <c:numRef>
              <c:f>Feuil2!$D$9:$D$12</c:f>
              <c:numCache>
                <c:formatCode>0.0%</c:formatCode>
                <c:ptCount val="4"/>
                <c:pt idx="0">
                  <c:v>1.3333333333333334E-2</c:v>
                </c:pt>
                <c:pt idx="1">
                  <c:v>2.6666666666666666E-3</c:v>
                </c:pt>
                <c:pt idx="2">
                  <c:v>6.6666666666666671E-3</c:v>
                </c:pt>
                <c:pt idx="3">
                  <c:v>0.98933333333333329</c:v>
                </c:pt>
              </c:numCache>
            </c:numRef>
          </c:val>
          <c:extLst>
            <c:ext xmlns:c16="http://schemas.microsoft.com/office/drawing/2014/chart" uri="{C3380CC4-5D6E-409C-BE32-E72D297353CC}">
              <c16:uniqueId val="{00000001-C2A4-4576-9DE8-7D989CB64DFF}"/>
            </c:ext>
          </c:extLst>
        </c:ser>
        <c:dLbls>
          <c:showLegendKey val="0"/>
          <c:showVal val="0"/>
          <c:showCatName val="0"/>
          <c:showSerName val="0"/>
          <c:showPercent val="0"/>
          <c:showBubbleSize val="0"/>
        </c:dLbls>
        <c:gapWidth val="182"/>
        <c:axId val="1455616752"/>
        <c:axId val="1455613424"/>
      </c:barChart>
      <c:catAx>
        <c:axId val="145561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455613424"/>
        <c:crossesAt val="0"/>
        <c:auto val="1"/>
        <c:lblAlgn val="ctr"/>
        <c:lblOffset val="100"/>
        <c:noMultiLvlLbl val="0"/>
      </c:catAx>
      <c:valAx>
        <c:axId val="1455613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45561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1"/>
              <a:t>Accueil des équipes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barChart>
        <c:barDir val="bar"/>
        <c:grouping val="clustered"/>
        <c:varyColors val="0"/>
        <c:ser>
          <c:idx val="0"/>
          <c:order val="0"/>
          <c:tx>
            <c:strRef>
              <c:f>Feuil2!$D$22</c:f>
              <c:strCache>
                <c:ptCount val="1"/>
                <c:pt idx="0">
                  <c:v>Semestre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Feuil2!$C$23:$C$26</c:f>
              <c:strCache>
                <c:ptCount val="4"/>
                <c:pt idx="0">
                  <c:v>Pas du tout satisfait</c:v>
                </c:pt>
                <c:pt idx="1">
                  <c:v>Peu satisfait</c:v>
                </c:pt>
                <c:pt idx="2">
                  <c:v>Satisfait</c:v>
                </c:pt>
                <c:pt idx="3">
                  <c:v>Très satisfait</c:v>
                </c:pt>
              </c:strCache>
            </c:strRef>
          </c:cat>
          <c:val>
            <c:numRef>
              <c:f>Feuil2!$D$23:$D$26</c:f>
              <c:numCache>
                <c:formatCode>0.0%</c:formatCode>
                <c:ptCount val="4"/>
                <c:pt idx="0">
                  <c:v>7.1633237822349575E-3</c:v>
                </c:pt>
                <c:pt idx="1">
                  <c:v>7.1633237822349575E-3</c:v>
                </c:pt>
                <c:pt idx="2">
                  <c:v>0.13610315186246419</c:v>
                </c:pt>
                <c:pt idx="3">
                  <c:v>0.84957020057306587</c:v>
                </c:pt>
              </c:numCache>
            </c:numRef>
          </c:val>
          <c:extLst>
            <c:ext xmlns:c16="http://schemas.microsoft.com/office/drawing/2014/chart" uri="{C3380CC4-5D6E-409C-BE32-E72D297353CC}">
              <c16:uniqueId val="{00000000-1C56-46AB-B364-FC66FB3EF91F}"/>
            </c:ext>
          </c:extLst>
        </c:ser>
        <c:ser>
          <c:idx val="1"/>
          <c:order val="1"/>
          <c:tx>
            <c:strRef>
              <c:f>Feuil2!$E$22</c:f>
              <c:strCache>
                <c:ptCount val="1"/>
                <c:pt idx="0">
                  <c:v>Semestre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Feuil2!$C$23:$C$26</c:f>
              <c:strCache>
                <c:ptCount val="4"/>
                <c:pt idx="0">
                  <c:v>Pas du tout satisfait</c:v>
                </c:pt>
                <c:pt idx="1">
                  <c:v>Peu satisfait</c:v>
                </c:pt>
                <c:pt idx="2">
                  <c:v>Satisfait</c:v>
                </c:pt>
                <c:pt idx="3">
                  <c:v>Très satisfait</c:v>
                </c:pt>
              </c:strCache>
            </c:strRef>
          </c:cat>
          <c:val>
            <c:numRef>
              <c:f>Feuil2!$E$23:$E$26</c:f>
              <c:numCache>
                <c:formatCode>0.0%</c:formatCode>
                <c:ptCount val="4"/>
                <c:pt idx="0">
                  <c:v>5.3333333333333332E-3</c:v>
                </c:pt>
                <c:pt idx="1">
                  <c:v>4.0000000000000001E-3</c:v>
                </c:pt>
                <c:pt idx="2">
                  <c:v>3.3333333333333333E-2</c:v>
                </c:pt>
                <c:pt idx="3">
                  <c:v>0.95733333333333337</c:v>
                </c:pt>
              </c:numCache>
            </c:numRef>
          </c:val>
          <c:extLst>
            <c:ext xmlns:c16="http://schemas.microsoft.com/office/drawing/2014/chart" uri="{C3380CC4-5D6E-409C-BE32-E72D297353CC}">
              <c16:uniqueId val="{00000001-1C56-46AB-B364-FC66FB3EF91F}"/>
            </c:ext>
          </c:extLst>
        </c:ser>
        <c:dLbls>
          <c:showLegendKey val="0"/>
          <c:showVal val="0"/>
          <c:showCatName val="0"/>
          <c:showSerName val="0"/>
          <c:showPercent val="0"/>
          <c:showBubbleSize val="0"/>
        </c:dLbls>
        <c:gapWidth val="182"/>
        <c:axId val="1569380624"/>
        <c:axId val="1569384784"/>
      </c:barChart>
      <c:catAx>
        <c:axId val="1569380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569384784"/>
        <c:crosses val="autoZero"/>
        <c:auto val="1"/>
        <c:lblAlgn val="ctr"/>
        <c:lblOffset val="100"/>
        <c:noMultiLvlLbl val="0"/>
      </c:catAx>
      <c:valAx>
        <c:axId val="15693847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56938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FR" sz="1800"/>
              <a:t>Répartition des motifs d’insatisfaction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Feuil1!$C$5:$C$22</c:f>
              <c:strCache>
                <c:ptCount val="18"/>
                <c:pt idx="0">
                  <c:v>Accueil des équipes</c:v>
                </c:pt>
                <c:pt idx="1">
                  <c:v>La qualité de la prise en charge </c:v>
                </c:pt>
                <c:pt idx="2">
                  <c:v>stationnenement</c:v>
                </c:pt>
                <c:pt idx="3">
                  <c:v>la qualité des soins infirmiers</c:v>
                </c:pt>
                <c:pt idx="4">
                  <c:v>la climatisation</c:v>
                </c:pt>
                <c:pt idx="5">
                  <c:v>Le respect de votre intimité</c:v>
                </c:pt>
                <c:pt idx="6">
                  <c:v>La disponibilité et écoute du médecin</c:v>
                </c:pt>
                <c:pt idx="7">
                  <c:v>La propreté de votre chambre </c:v>
                </c:pt>
                <c:pt idx="8">
                  <c:v>Le délai d'attente </c:v>
                </c:pt>
                <c:pt idx="9">
                  <c:v>La prise en charge de votre douleur</c:v>
                </c:pt>
                <c:pt idx="10">
                  <c:v>La disponibilité et écoute de la sage femme, de l'infirmier</c:v>
                </c:pt>
                <c:pt idx="11">
                  <c:v>Le calme environnant</c:v>
                </c:pt>
                <c:pt idx="12">
                  <c:v>Les conditions de visite</c:v>
                </c:pt>
                <c:pt idx="13">
                  <c:v>La qualité et la variété des repas</c:v>
                </c:pt>
                <c:pt idx="14">
                  <c:v>La qualité du linge fourni</c:v>
                </c:pt>
                <c:pt idx="15">
                  <c:v>Les services téléphoniques</c:v>
                </c:pt>
                <c:pt idx="16">
                  <c:v>Le confort de votre chambre</c:v>
                </c:pt>
                <c:pt idx="17">
                  <c:v>Les services de télévision</c:v>
                </c:pt>
              </c:strCache>
            </c:strRef>
          </c:cat>
          <c:val>
            <c:numRef>
              <c:f>Feuil1!$D$5:$D$22</c:f>
              <c:numCache>
                <c:formatCode>0%</c:formatCode>
                <c:ptCount val="18"/>
                <c:pt idx="0">
                  <c:v>2.0833333333333343E-2</c:v>
                </c:pt>
                <c:pt idx="1">
                  <c:v>2.0833333333333343E-2</c:v>
                </c:pt>
                <c:pt idx="2">
                  <c:v>2.0833333333333343E-2</c:v>
                </c:pt>
                <c:pt idx="3">
                  <c:v>4.1666666666666664E-2</c:v>
                </c:pt>
                <c:pt idx="4">
                  <c:v>4.1666666666666664E-2</c:v>
                </c:pt>
                <c:pt idx="5">
                  <c:v>6.25E-2</c:v>
                </c:pt>
                <c:pt idx="6">
                  <c:v>6.25E-2</c:v>
                </c:pt>
                <c:pt idx="7">
                  <c:v>8.3333333333333343E-2</c:v>
                </c:pt>
                <c:pt idx="8">
                  <c:v>8.3333333333333343E-2</c:v>
                </c:pt>
                <c:pt idx="9">
                  <c:v>8.3333333333333343E-2</c:v>
                </c:pt>
                <c:pt idx="10">
                  <c:v>8.3333333333333343E-2</c:v>
                </c:pt>
                <c:pt idx="11">
                  <c:v>0.1041666666666667</c:v>
                </c:pt>
                <c:pt idx="12">
                  <c:v>0.125</c:v>
                </c:pt>
                <c:pt idx="13">
                  <c:v>0.16666666666666666</c:v>
                </c:pt>
                <c:pt idx="14">
                  <c:v>0.27083333333333326</c:v>
                </c:pt>
                <c:pt idx="15">
                  <c:v>0.27083333333333326</c:v>
                </c:pt>
                <c:pt idx="16">
                  <c:v>0.39583333333333331</c:v>
                </c:pt>
                <c:pt idx="17">
                  <c:v>0.39583333333333331</c:v>
                </c:pt>
              </c:numCache>
            </c:numRef>
          </c:val>
          <c:extLst>
            <c:ext xmlns:c16="http://schemas.microsoft.com/office/drawing/2014/chart" uri="{C3380CC4-5D6E-409C-BE32-E72D297353CC}">
              <c16:uniqueId val="{00000000-15D5-43FB-AEFF-87DE761058F0}"/>
            </c:ext>
          </c:extLst>
        </c:ser>
        <c:dLbls>
          <c:showLegendKey val="0"/>
          <c:showVal val="1"/>
          <c:showCatName val="0"/>
          <c:showSerName val="0"/>
          <c:showPercent val="0"/>
          <c:showBubbleSize val="0"/>
        </c:dLbls>
        <c:gapWidth val="182"/>
        <c:axId val="74215808"/>
        <c:axId val="74217344"/>
      </c:barChart>
      <c:catAx>
        <c:axId val="74215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74217344"/>
        <c:crosses val="autoZero"/>
        <c:auto val="1"/>
        <c:lblAlgn val="ctr"/>
        <c:lblOffset val="100"/>
        <c:noMultiLvlLbl val="0"/>
      </c:catAx>
      <c:valAx>
        <c:axId val="742173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4215808"/>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FR" sz="1600"/>
              <a:t>Répartition des motifs d'insatisfaction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Feuil2!$C$9:$C$22</c:f>
              <c:strCache>
                <c:ptCount val="14"/>
                <c:pt idx="0">
                  <c:v>La qualité de la prise en charge </c:v>
                </c:pt>
                <c:pt idx="1">
                  <c:v>La prise en charge de votre douleur</c:v>
                </c:pt>
                <c:pt idx="2">
                  <c:v>La disponibilité et écoute de la sage femme, de l'infirmier</c:v>
                </c:pt>
                <c:pt idx="3">
                  <c:v>Le calme environnant</c:v>
                </c:pt>
                <c:pt idx="4">
                  <c:v>La propreté de votre chambre </c:v>
                </c:pt>
                <c:pt idx="5">
                  <c:v>La qualité et la variété des repas</c:v>
                </c:pt>
                <c:pt idx="6">
                  <c:v>Le confort de votre chambre</c:v>
                </c:pt>
                <c:pt idx="7">
                  <c:v>Accueil des équipes</c:v>
                </c:pt>
                <c:pt idx="8">
                  <c:v>Le respect de votre intimité</c:v>
                </c:pt>
                <c:pt idx="9">
                  <c:v>Le délai d'attente </c:v>
                </c:pt>
                <c:pt idx="10">
                  <c:v>Les conditions de visite</c:v>
                </c:pt>
                <c:pt idx="11">
                  <c:v>La qualité du linge fourni</c:v>
                </c:pt>
                <c:pt idx="12">
                  <c:v>Les services de télévision</c:v>
                </c:pt>
                <c:pt idx="13">
                  <c:v>Les services téléphoniques</c:v>
                </c:pt>
              </c:strCache>
            </c:strRef>
          </c:cat>
          <c:val>
            <c:numRef>
              <c:f>Feuil2!$D$9:$D$22</c:f>
              <c:numCache>
                <c:formatCode>0%</c:formatCode>
                <c:ptCount val="14"/>
                <c:pt idx="0">
                  <c:v>4.3478260869565223E-2</c:v>
                </c:pt>
                <c:pt idx="1">
                  <c:v>4.3478260869565223E-2</c:v>
                </c:pt>
                <c:pt idx="2">
                  <c:v>4.3478260869565223E-2</c:v>
                </c:pt>
                <c:pt idx="3">
                  <c:v>4.3478260869565223E-2</c:v>
                </c:pt>
                <c:pt idx="4">
                  <c:v>8.6956521739130474E-2</c:v>
                </c:pt>
                <c:pt idx="5">
                  <c:v>8.6956521739130474E-2</c:v>
                </c:pt>
                <c:pt idx="6">
                  <c:v>8.6956521739130474E-2</c:v>
                </c:pt>
                <c:pt idx="7">
                  <c:v>0.1304347826086957</c:v>
                </c:pt>
                <c:pt idx="8">
                  <c:v>0.1304347826086957</c:v>
                </c:pt>
                <c:pt idx="9">
                  <c:v>0.17391304347826098</c:v>
                </c:pt>
                <c:pt idx="10">
                  <c:v>0.17391304347826098</c:v>
                </c:pt>
                <c:pt idx="11">
                  <c:v>0.30434782608695665</c:v>
                </c:pt>
                <c:pt idx="12">
                  <c:v>0.3478260869565219</c:v>
                </c:pt>
                <c:pt idx="13">
                  <c:v>0.43478260869565238</c:v>
                </c:pt>
              </c:numCache>
            </c:numRef>
          </c:val>
          <c:extLst>
            <c:ext xmlns:c16="http://schemas.microsoft.com/office/drawing/2014/chart" uri="{C3380CC4-5D6E-409C-BE32-E72D297353CC}">
              <c16:uniqueId val="{00000000-080B-4836-814A-CB295FC05885}"/>
            </c:ext>
          </c:extLst>
        </c:ser>
        <c:dLbls>
          <c:showLegendKey val="0"/>
          <c:showVal val="1"/>
          <c:showCatName val="0"/>
          <c:showSerName val="0"/>
          <c:showPercent val="0"/>
          <c:showBubbleSize val="0"/>
        </c:dLbls>
        <c:gapWidth val="182"/>
        <c:axId val="85426944"/>
        <c:axId val="97001856"/>
      </c:barChart>
      <c:catAx>
        <c:axId val="85426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97001856"/>
        <c:crosses val="autoZero"/>
        <c:auto val="1"/>
        <c:lblAlgn val="ctr"/>
        <c:lblOffset val="100"/>
        <c:noMultiLvlLbl val="0"/>
      </c:catAx>
      <c:valAx>
        <c:axId val="9700185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5426944"/>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title>
    <c:autoTitleDeleted val="0"/>
    <c:plotArea>
      <c:layout/>
      <c:pieChart>
        <c:varyColors val="1"/>
        <c:ser>
          <c:idx val="0"/>
          <c:order val="0"/>
          <c:tx>
            <c:strRef>
              <c:f>Feuil1!$B$1</c:f>
              <c:strCache>
                <c:ptCount val="1"/>
                <c:pt idx="0">
                  <c:v>Quel âge avez-vous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A6-4147-AB59-D3F7EB6F23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A6-4147-AB59-D3F7EB6F2331}"/>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Entre 18 et 30 ans</c:v>
                </c:pt>
                <c:pt idx="1">
                  <c:v>Entre 30 et 45 ans</c:v>
                </c:pt>
              </c:strCache>
            </c:strRef>
          </c:cat>
          <c:val>
            <c:numRef>
              <c:f>Feuil1!$B$2:$B$3</c:f>
              <c:numCache>
                <c:formatCode>General</c:formatCode>
                <c:ptCount val="2"/>
                <c:pt idx="0">
                  <c:v>4</c:v>
                </c:pt>
                <c:pt idx="1">
                  <c:v>9</c:v>
                </c:pt>
              </c:numCache>
            </c:numRef>
          </c:val>
          <c:extLst>
            <c:ext xmlns:c16="http://schemas.microsoft.com/office/drawing/2014/chart" uri="{C3380CC4-5D6E-409C-BE32-E72D297353CC}">
              <c16:uniqueId val="{00000000-400E-4FD2-A1D1-63C5814D33D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lumMod val="75000"/>
              <a:lumOff val="25000"/>
            </a:schemeClr>
          </a:solidFill>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title>
    <c:autoTitleDeleted val="0"/>
    <c:plotArea>
      <c:layout/>
      <c:pieChart>
        <c:varyColors val="1"/>
        <c:ser>
          <c:idx val="0"/>
          <c:order val="0"/>
          <c:tx>
            <c:strRef>
              <c:f>Feuil1!$B$1</c:f>
              <c:strCache>
                <c:ptCount val="1"/>
                <c:pt idx="0">
                  <c:v>Quelle est votre ancienneté chez NEST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39-4552-8B1F-28D0C9DDEB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539-4552-8B1F-28D0C9DDEB8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E8-4BB0-9FAD-9A73DCB65D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7E8-4BB0-9FAD-9A73DCB65D8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7E8-4BB0-9FAD-9A73DCB65D88}"/>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6 ans et plus</c:v>
                </c:pt>
                <c:pt idx="1">
                  <c:v>Entre 1 an et 2 ans</c:v>
                </c:pt>
                <c:pt idx="2">
                  <c:v>Entre 2 ans et 4 ans</c:v>
                </c:pt>
                <c:pt idx="3">
                  <c:v>Entre 4 ans et 6 ans</c:v>
                </c:pt>
                <c:pt idx="4">
                  <c:v>Moins d'un an</c:v>
                </c:pt>
              </c:strCache>
            </c:strRef>
          </c:cat>
          <c:val>
            <c:numRef>
              <c:f>Feuil1!$B$2:$B$6</c:f>
              <c:numCache>
                <c:formatCode>General</c:formatCode>
                <c:ptCount val="5"/>
                <c:pt idx="0">
                  <c:v>3</c:v>
                </c:pt>
                <c:pt idx="1">
                  <c:v>2</c:v>
                </c:pt>
                <c:pt idx="2">
                  <c:v>3</c:v>
                </c:pt>
                <c:pt idx="3">
                  <c:v>1</c:v>
                </c:pt>
                <c:pt idx="4">
                  <c:v>4</c:v>
                </c:pt>
              </c:numCache>
            </c:numRef>
          </c:val>
          <c:extLst>
            <c:ext xmlns:c16="http://schemas.microsoft.com/office/drawing/2014/chart" uri="{C3380CC4-5D6E-409C-BE32-E72D297353CC}">
              <c16:uniqueId val="{00000004-7539-4552-8B1F-28D0C9DDEB8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lumMod val="75000"/>
              <a:lumOff val="25000"/>
            </a:schemeClr>
          </a:solidFill>
          <a:latin typeface="Calibri" panose="020F0502020204030204" pitchFamily="34" charset="0"/>
          <a:cs typeface="Calibri" panose="020F050202020403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1CA26D4-A47A-4E41-8047-CDD3A9B6806D}"/>
              </a:ext>
            </a:extLst>
          </p:cNvPr>
          <p:cNvSpPr>
            <a:spLocks noGrp="1"/>
          </p:cNvSpPr>
          <p:nvPr>
            <p:ph type="hdr" sz="quarter"/>
          </p:nvPr>
        </p:nvSpPr>
        <p:spPr>
          <a:xfrm>
            <a:off x="1" y="0"/>
            <a:ext cx="3077739" cy="513508"/>
          </a:xfrm>
          <a:prstGeom prst="rect">
            <a:avLst/>
          </a:prstGeom>
        </p:spPr>
        <p:txBody>
          <a:bodyPr vert="horz" lIns="99058" tIns="49529" rIns="99058" bIns="49529"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038D9AB1-002F-4715-863B-172190BFC7D7}"/>
              </a:ext>
            </a:extLst>
          </p:cNvPr>
          <p:cNvSpPr>
            <a:spLocks noGrp="1"/>
          </p:cNvSpPr>
          <p:nvPr>
            <p:ph type="dt" sz="quarter" idx="1"/>
          </p:nvPr>
        </p:nvSpPr>
        <p:spPr>
          <a:xfrm>
            <a:off x="4023093" y="0"/>
            <a:ext cx="3077739" cy="513508"/>
          </a:xfrm>
          <a:prstGeom prst="rect">
            <a:avLst/>
          </a:prstGeom>
        </p:spPr>
        <p:txBody>
          <a:bodyPr vert="horz" lIns="99058" tIns="49529" rIns="99058" bIns="49529" rtlCol="0"/>
          <a:lstStyle>
            <a:lvl1pPr algn="r">
              <a:defRPr sz="1300"/>
            </a:lvl1pPr>
          </a:lstStyle>
          <a:p>
            <a:fld id="{2843C824-68A1-46FF-A739-CF52ED292016}" type="datetimeFigureOut">
              <a:rPr lang="fr-FR" smtClean="0"/>
              <a:pPr/>
              <a:t>30/04/2020</a:t>
            </a:fld>
            <a:endParaRPr lang="fr-FR"/>
          </a:p>
        </p:txBody>
      </p:sp>
      <p:sp>
        <p:nvSpPr>
          <p:cNvPr id="4" name="Espace réservé du pied de page 3">
            <a:extLst>
              <a:ext uri="{FF2B5EF4-FFF2-40B4-BE49-F238E27FC236}">
                <a16:creationId xmlns:a16="http://schemas.microsoft.com/office/drawing/2014/main" id="{B2FF86ED-7BE8-4419-9B9C-3D79AD8556E5}"/>
              </a:ext>
            </a:extLst>
          </p:cNvPr>
          <p:cNvSpPr>
            <a:spLocks noGrp="1"/>
          </p:cNvSpPr>
          <p:nvPr>
            <p:ph type="ftr" sz="quarter" idx="2"/>
          </p:nvPr>
        </p:nvSpPr>
        <p:spPr>
          <a:xfrm>
            <a:off x="1" y="9721108"/>
            <a:ext cx="3077739" cy="513507"/>
          </a:xfrm>
          <a:prstGeom prst="rect">
            <a:avLst/>
          </a:prstGeom>
        </p:spPr>
        <p:txBody>
          <a:bodyPr vert="horz" lIns="99058" tIns="49529" rIns="99058" bIns="49529"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3E60619C-A178-4679-A9EF-977CB08225C5}"/>
              </a:ext>
            </a:extLst>
          </p:cNvPr>
          <p:cNvSpPr>
            <a:spLocks noGrp="1"/>
          </p:cNvSpPr>
          <p:nvPr>
            <p:ph type="sldNum" sz="quarter" idx="3"/>
          </p:nvPr>
        </p:nvSpPr>
        <p:spPr>
          <a:xfrm>
            <a:off x="4023093" y="9721108"/>
            <a:ext cx="3077739" cy="513507"/>
          </a:xfrm>
          <a:prstGeom prst="rect">
            <a:avLst/>
          </a:prstGeom>
        </p:spPr>
        <p:txBody>
          <a:bodyPr vert="horz" lIns="99058" tIns="49529" rIns="99058" bIns="49529" rtlCol="0" anchor="b"/>
          <a:lstStyle>
            <a:lvl1pPr algn="r">
              <a:defRPr sz="1300"/>
            </a:lvl1pPr>
          </a:lstStyle>
          <a:p>
            <a:fld id="{EBCC5692-C6F7-4559-959F-608F4413AD54}" type="slidenum">
              <a:rPr lang="fr-FR" smtClean="0"/>
              <a:pPr/>
              <a:t>‹N°›</a:t>
            </a:fld>
            <a:endParaRPr lang="fr-FR"/>
          </a:p>
        </p:txBody>
      </p:sp>
    </p:spTree>
    <p:extLst>
      <p:ext uri="{BB962C8B-B14F-4D97-AF65-F5344CB8AC3E}">
        <p14:creationId xmlns:p14="http://schemas.microsoft.com/office/powerpoint/2010/main" val="2484241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7739" cy="513508"/>
          </a:xfrm>
          <a:prstGeom prst="rect">
            <a:avLst/>
          </a:prstGeom>
        </p:spPr>
        <p:txBody>
          <a:bodyPr vert="horz" lIns="99058" tIns="49529" rIns="99058" bIns="49529" rtlCol="0"/>
          <a:lstStyle>
            <a:lvl1pPr algn="l">
              <a:defRPr sz="1300"/>
            </a:lvl1pPr>
          </a:lstStyle>
          <a:p>
            <a:endParaRPr lang="fr-FR"/>
          </a:p>
        </p:txBody>
      </p:sp>
      <p:sp>
        <p:nvSpPr>
          <p:cNvPr id="3" name="Espace réservé de la date 2"/>
          <p:cNvSpPr>
            <a:spLocks noGrp="1"/>
          </p:cNvSpPr>
          <p:nvPr>
            <p:ph type="dt" idx="1"/>
          </p:nvPr>
        </p:nvSpPr>
        <p:spPr>
          <a:xfrm>
            <a:off x="4023093" y="0"/>
            <a:ext cx="3077739" cy="513508"/>
          </a:xfrm>
          <a:prstGeom prst="rect">
            <a:avLst/>
          </a:prstGeom>
        </p:spPr>
        <p:txBody>
          <a:bodyPr vert="horz" lIns="99058" tIns="49529" rIns="99058" bIns="49529" rtlCol="0"/>
          <a:lstStyle>
            <a:lvl1pPr algn="r">
              <a:defRPr sz="1300"/>
            </a:lvl1pPr>
          </a:lstStyle>
          <a:p>
            <a:fld id="{2D77951D-8860-4651-A876-1ED7B81BAC0B}" type="datetimeFigureOut">
              <a:rPr lang="fr-FR" smtClean="0"/>
              <a:pPr/>
              <a:t>30/04/2020</a:t>
            </a:fld>
            <a:endParaRPr lang="fr-FR"/>
          </a:p>
        </p:txBody>
      </p:sp>
      <p:sp>
        <p:nvSpPr>
          <p:cNvPr id="4" name="Espace réservé de l'image des diapositives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58" tIns="49529" rIns="99058" bIns="49529" rtlCol="0" anchor="ctr"/>
          <a:lstStyle/>
          <a:p>
            <a:endParaRPr lang="fr-FR"/>
          </a:p>
        </p:txBody>
      </p:sp>
      <p:sp>
        <p:nvSpPr>
          <p:cNvPr id="5" name="Espace réservé des notes 4"/>
          <p:cNvSpPr>
            <a:spLocks noGrp="1"/>
          </p:cNvSpPr>
          <p:nvPr>
            <p:ph type="body" sz="quarter" idx="3"/>
          </p:nvPr>
        </p:nvSpPr>
        <p:spPr>
          <a:xfrm>
            <a:off x="710248" y="4925408"/>
            <a:ext cx="5681980" cy="4029879"/>
          </a:xfrm>
          <a:prstGeom prst="rect">
            <a:avLst/>
          </a:prstGeom>
        </p:spPr>
        <p:txBody>
          <a:bodyPr vert="horz" lIns="99058" tIns="49529" rIns="99058" bIns="4952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8"/>
            <a:ext cx="3077739" cy="513507"/>
          </a:xfrm>
          <a:prstGeom prst="rect">
            <a:avLst/>
          </a:prstGeom>
        </p:spPr>
        <p:txBody>
          <a:bodyPr vert="horz" lIns="99058" tIns="49529" rIns="99058" bIns="4952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3" y="9721108"/>
            <a:ext cx="3077739" cy="513507"/>
          </a:xfrm>
          <a:prstGeom prst="rect">
            <a:avLst/>
          </a:prstGeom>
        </p:spPr>
        <p:txBody>
          <a:bodyPr vert="horz" lIns="99058" tIns="49529" rIns="99058" bIns="49529" rtlCol="0" anchor="b"/>
          <a:lstStyle>
            <a:lvl1pPr algn="r">
              <a:defRPr sz="1300"/>
            </a:lvl1pPr>
          </a:lstStyle>
          <a:p>
            <a:fld id="{480FAEE7-456F-49F2-8B9A-461C094C4C14}" type="slidenum">
              <a:rPr lang="fr-FR" smtClean="0"/>
              <a:pPr/>
              <a:t>‹N°›</a:t>
            </a:fld>
            <a:endParaRPr lang="fr-FR"/>
          </a:p>
        </p:txBody>
      </p:sp>
    </p:spTree>
    <p:extLst>
      <p:ext uri="{BB962C8B-B14F-4D97-AF65-F5344CB8AC3E}">
        <p14:creationId xmlns:p14="http://schemas.microsoft.com/office/powerpoint/2010/main" val="255837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0FAEE7-456F-49F2-8B9A-461C094C4C14}" type="slidenum">
              <a:rPr lang="fr-FR" smtClean="0"/>
              <a:pPr/>
              <a:t>81</a:t>
            </a:fld>
            <a:endParaRPr lang="fr-FR"/>
          </a:p>
        </p:txBody>
      </p:sp>
    </p:spTree>
    <p:extLst>
      <p:ext uri="{BB962C8B-B14F-4D97-AF65-F5344CB8AC3E}">
        <p14:creationId xmlns:p14="http://schemas.microsoft.com/office/powerpoint/2010/main" val="219014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ADE6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baseline="0">
                <a:solidFill>
                  <a:schemeClr val="bg1"/>
                </a:solidFill>
              </a:defRPr>
            </a:lvl1pPr>
          </a:lstStyle>
          <a:p>
            <a:fld id="{B61BEF0D-F0BB-DE4B-95CE-6DB70DBA9567}" type="datetimeFigureOut">
              <a:rPr lang="en-US" smtClean="0"/>
              <a:pPr/>
              <a:t>4/30/2020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baseline="0">
                <a:solidFill>
                  <a:srgbClr val="ADE6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B61BEF0D-F0BB-DE4B-95CE-6DB70DBA9567}" type="datetimeFigureOut">
              <a:rPr lang="en-US" smtClean="0"/>
              <a:pPr/>
              <a:t>4/30/2020</a:t>
            </a:fld>
            <a:endParaRPr lang="en-US" dirty="0"/>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Titelmasterformat durch Klicken bearbeiten</a:t>
            </a:r>
            <a:endParaRPr lang="en-US" dirty="0"/>
          </a:p>
        </p:txBody>
      </p:sp>
      <p:sp>
        <p:nvSpPr>
          <p:cNvPr id="3" name="Content Placeholder 2"/>
          <p:cNvSpPr>
            <a:spLocks noGrp="1"/>
          </p:cNvSpPr>
          <p:nvPr>
            <p:ph idx="1"/>
          </p:nvPr>
        </p:nvSpPr>
        <p:spPr/>
        <p:txBody>
          <a:bodyPr/>
          <a:lstStyle>
            <a:lvl1pPr marL="288000" indent="-468000" algn="l" defTabSz="914400" rtl="0" eaLnBrk="1" latinLnBrk="0" hangingPunct="1">
              <a:lnSpc>
                <a:spcPct val="90000"/>
              </a:lnSpc>
              <a:buClr>
                <a:schemeClr val="accent1"/>
              </a:buClr>
              <a:buFont typeface="Wingdings" panose="05000000000000000000" pitchFamily="2" charset="2"/>
              <a:buChar char="ü"/>
              <a:defRPr lang="de-DE" sz="1800" kern="1200" dirty="0" smtClean="0">
                <a:solidFill>
                  <a:schemeClr val="tx1">
                    <a:lumMod val="75000"/>
                    <a:lumOff val="25000"/>
                  </a:schemeClr>
                </a:solidFill>
                <a:latin typeface="+mn-lt"/>
                <a:ea typeface="+mn-ea"/>
                <a:cs typeface="+mn-cs"/>
              </a:defRPr>
            </a:lvl1pPr>
            <a:lvl2pPr algn="l" defTabSz="914400" rtl="0" eaLnBrk="1" latinLnBrk="0" hangingPunct="1">
              <a:lnSpc>
                <a:spcPct val="90000"/>
              </a:lnSpc>
              <a:buClr>
                <a:schemeClr val="accent1"/>
              </a:buClr>
              <a:defRPr lang="de-DE" sz="1600" kern="1200" dirty="0" smtClean="0">
                <a:solidFill>
                  <a:schemeClr val="tx1">
                    <a:lumMod val="75000"/>
                    <a:lumOff val="25000"/>
                  </a:schemeClr>
                </a:solidFill>
                <a:latin typeface="+mn-lt"/>
                <a:ea typeface="+mn-ea"/>
                <a:cs typeface="+mn-cs"/>
              </a:defRPr>
            </a:lvl2pPr>
          </a:lstStyle>
          <a:p>
            <a:pPr lvl="0"/>
            <a:r>
              <a:rPr lang="de-DE" dirty="0"/>
              <a:t>Textmasterformat bearbeiten</a:t>
            </a:r>
          </a:p>
          <a:p>
            <a:pPr lvl="1"/>
            <a:r>
              <a:rPr lang="de-DE" dirty="0"/>
              <a:t>	Zweite Ebene</a:t>
            </a:r>
          </a:p>
          <a:p>
            <a:pPr lvl="0"/>
            <a:endParaRPr lang="en-US" dirty="0"/>
          </a:p>
        </p:txBody>
      </p:sp>
      <p:sp>
        <p:nvSpPr>
          <p:cNvPr id="6" name="Slide Number Placeholder 5"/>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284405648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4/30/2020</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12280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fld id="{B61BEF0D-F0BB-DE4B-95CE-6DB70DBA9567}" type="datetimeFigureOut">
              <a:rPr lang="en-US" smtClean="0"/>
              <a:pPr/>
              <a:t>4/30/2020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baseline="0">
                <a:solidFill>
                  <a:srgbClr val="7F508B"/>
                </a:solidFill>
                <a:latin typeface="Minion Pro" panose="02040503050306020203" pitchFamily="18" charset="0"/>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fld id="{D57F1E4F-1CFF-5643-939E-217C01CDF565}" type="slidenum">
              <a:rPr lang="en-US" smtClean="0"/>
              <a:pPr/>
              <a:t>‹N°›</a:t>
            </a:fld>
            <a:endParaRPr lang="en-US" dirty="0"/>
          </a:p>
        </p:txBody>
      </p:sp>
      <p:sp>
        <p:nvSpPr>
          <p:cNvPr id="9" name="Rectangle 8"/>
          <p:cNvSpPr/>
          <p:nvPr/>
        </p:nvSpPr>
        <p:spPr>
          <a:xfrm>
            <a:off x="446534" y="457200"/>
            <a:ext cx="370332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12" name="Image 11">
            <a:extLst>
              <a:ext uri="{FF2B5EF4-FFF2-40B4-BE49-F238E27FC236}">
                <a16:creationId xmlns:a16="http://schemas.microsoft.com/office/drawing/2014/main" id="{CA8F0701-0B10-46B1-852F-CC5B25B3C14F}"/>
              </a:ext>
            </a:extLst>
          </p:cNvPr>
          <p:cNvPicPr>
            <a:picLocks noChangeAspect="1"/>
          </p:cNvPicPr>
          <p:nvPr userDrawn="1"/>
        </p:nvPicPr>
        <p:blipFill>
          <a:blip r:embed="rId11"/>
          <a:stretch>
            <a:fillRect/>
          </a:stretch>
        </p:blipFill>
        <p:spPr>
          <a:xfrm>
            <a:off x="446534" y="17065"/>
            <a:ext cx="1486769" cy="4319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58"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5980" y="2380970"/>
            <a:ext cx="8799028" cy="1497507"/>
          </a:xfrm>
        </p:spPr>
        <p:txBody>
          <a:bodyPr/>
          <a:lstStyle/>
          <a:p>
            <a:pPr algn="ctr"/>
            <a:r>
              <a:rPr lang="fr-SN" dirty="0">
                <a:latin typeface="Calibri" panose="020F0502020204030204" pitchFamily="34" charset="0"/>
                <a:cs typeface="Calibri" panose="020F0502020204030204" pitchFamily="34" charset="0"/>
              </a:rPr>
              <a:t>Revue de direction 2020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798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
        <p:nvSpPr>
          <p:cNvPr id="5" name="Espace réservé du contenu 4"/>
          <p:cNvSpPr>
            <a:spLocks noGrp="1"/>
          </p:cNvSpPr>
          <p:nvPr>
            <p:ph idx="1"/>
          </p:nvPr>
        </p:nvSpPr>
        <p:spPr>
          <a:xfrm>
            <a:off x="2873830" y="2336003"/>
            <a:ext cx="6139542" cy="3522794"/>
          </a:xfrm>
        </p:spPr>
        <p:txBody>
          <a:bodyPr/>
          <a:lstStyle/>
          <a:p>
            <a:pPr marL="342900" indent="-342900">
              <a:buFont typeface="+mj-lt"/>
              <a:buAutoNum type="arabicPeriod"/>
            </a:pPr>
            <a:r>
              <a:rPr lang="fr-SN" dirty="0">
                <a:solidFill>
                  <a:schemeClr val="tx1">
                    <a:lumMod val="75000"/>
                    <a:lumOff val="25000"/>
                  </a:schemeClr>
                </a:solidFill>
              </a:rPr>
              <a:t>La satisfaction des clients et les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rPr>
              <a:t>Enquête satisfaction des clients </a:t>
            </a:r>
            <a:endParaRPr lang="en-US" dirty="0">
              <a:solidFill>
                <a:schemeClr val="tx1">
                  <a:lumMod val="75000"/>
                  <a:lumOff val="25000"/>
                </a:schemeClr>
              </a:solidFill>
            </a:endParaRPr>
          </a:p>
        </p:txBody>
      </p:sp>
    </p:spTree>
    <p:extLst>
      <p:ext uri="{BB962C8B-B14F-4D97-AF65-F5344CB8AC3E}">
        <p14:creationId xmlns:p14="http://schemas.microsoft.com/office/powerpoint/2010/main" val="25279781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E1A148-6663-4EF0-BFF7-298F61835ABE}"/>
              </a:ext>
            </a:extLst>
          </p:cNvPr>
          <p:cNvSpPr>
            <a:spLocks noGrp="1"/>
          </p:cNvSpPr>
          <p:nvPr>
            <p:ph type="title"/>
          </p:nvPr>
        </p:nvSpPr>
        <p:spPr/>
        <p:txBody>
          <a:bodyPr>
            <a:normAutofit/>
          </a:bodyPr>
          <a:lstStyle/>
          <a:p>
            <a:r>
              <a:rPr lang="fr-FR" dirty="0"/>
              <a:t>II. Besoins de changements à apporter au système de management de la qualité</a:t>
            </a:r>
          </a:p>
        </p:txBody>
      </p:sp>
      <p:sp>
        <p:nvSpPr>
          <p:cNvPr id="3" name="Espace réservé du contenu 2">
            <a:extLst>
              <a:ext uri="{FF2B5EF4-FFF2-40B4-BE49-F238E27FC236}">
                <a16:creationId xmlns:a16="http://schemas.microsoft.com/office/drawing/2014/main" id="{35C47639-3603-42CE-8B88-0D0DF5ED36D7}"/>
              </a:ext>
            </a:extLst>
          </p:cNvPr>
          <p:cNvSpPr>
            <a:spLocks noGrp="1"/>
          </p:cNvSpPr>
          <p:nvPr>
            <p:ph idx="1"/>
          </p:nvPr>
        </p:nvSpPr>
        <p:spPr/>
        <p:txBody>
          <a:bodyPr anchor="t"/>
          <a:lstStyle/>
          <a:p>
            <a:r>
              <a:rPr lang="fr-FR" dirty="0"/>
              <a:t>Reprendre la mesure des indicateurs Taux d’Apgar, sexe du bébé, poids et indication de la césarienne</a:t>
            </a:r>
          </a:p>
          <a:p>
            <a:r>
              <a:rPr lang="fr-FR" dirty="0">
                <a:solidFill>
                  <a:schemeClr val="accent4"/>
                </a:solidFill>
              </a:rPr>
              <a:t>Changer les cibles des indicateurs :</a:t>
            </a:r>
          </a:p>
          <a:p>
            <a:pPr lvl="1"/>
            <a:r>
              <a:rPr lang="fr-FR" dirty="0">
                <a:solidFill>
                  <a:schemeClr val="accent4"/>
                </a:solidFill>
              </a:rPr>
              <a:t>Nombre de patients hospitalisés par mois à augmenter</a:t>
            </a:r>
          </a:p>
          <a:p>
            <a:pPr lvl="1"/>
            <a:r>
              <a:rPr lang="fr-FR" dirty="0">
                <a:solidFill>
                  <a:schemeClr val="accent4"/>
                </a:solidFill>
              </a:rPr>
              <a:t>Nombre de patients consultés par mois à augmenter</a:t>
            </a:r>
          </a:p>
          <a:p>
            <a:pPr lvl="1"/>
            <a:r>
              <a:rPr lang="fr-FR" dirty="0">
                <a:solidFill>
                  <a:schemeClr val="accent4"/>
                </a:solidFill>
              </a:rPr>
              <a:t>Qualité du service téléphonique trop à diminuer</a:t>
            </a:r>
          </a:p>
          <a:p>
            <a:pPr lvl="1"/>
            <a:r>
              <a:rPr lang="fr-FR" dirty="0">
                <a:solidFill>
                  <a:schemeClr val="accent4"/>
                </a:solidFill>
              </a:rPr>
              <a:t>Nombre d’incident pendant un accouchement ou une intervention chirurgicale à augmenter</a:t>
            </a:r>
          </a:p>
          <a:p>
            <a:pPr lvl="1"/>
            <a:r>
              <a:rPr lang="fr-FR" dirty="0">
                <a:solidFill>
                  <a:schemeClr val="accent4"/>
                </a:solidFill>
              </a:rPr>
              <a:t>Efficacité des actions de formations à diminuer</a:t>
            </a:r>
          </a:p>
          <a:p>
            <a:r>
              <a:rPr lang="fr-FR" dirty="0">
                <a:solidFill>
                  <a:schemeClr val="accent4"/>
                </a:solidFill>
              </a:rPr>
              <a:t>Travailler à l’implication des médecins dans le SMQ</a:t>
            </a:r>
          </a:p>
          <a:p>
            <a:endParaRPr lang="fr-FR" dirty="0"/>
          </a:p>
          <a:p>
            <a:endParaRPr lang="fr-FR" dirty="0"/>
          </a:p>
        </p:txBody>
      </p:sp>
    </p:spTree>
    <p:extLst>
      <p:ext uri="{BB962C8B-B14F-4D97-AF65-F5344CB8AC3E}">
        <p14:creationId xmlns:p14="http://schemas.microsoft.com/office/powerpoint/2010/main" val="40808561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40F35D-36D9-4F6E-B845-B2D61D22CD32}"/>
              </a:ext>
            </a:extLst>
          </p:cNvPr>
          <p:cNvSpPr>
            <a:spLocks noGrp="1"/>
          </p:cNvSpPr>
          <p:nvPr>
            <p:ph type="title"/>
          </p:nvPr>
        </p:nvSpPr>
        <p:spPr/>
        <p:txBody>
          <a:bodyPr/>
          <a:lstStyle/>
          <a:p>
            <a:r>
              <a:rPr lang="fr-FR" dirty="0"/>
              <a:t>III. Besoins en ressources</a:t>
            </a:r>
          </a:p>
        </p:txBody>
      </p:sp>
      <p:sp>
        <p:nvSpPr>
          <p:cNvPr id="3" name="Espace réservé du contenu 2">
            <a:extLst>
              <a:ext uri="{FF2B5EF4-FFF2-40B4-BE49-F238E27FC236}">
                <a16:creationId xmlns:a16="http://schemas.microsoft.com/office/drawing/2014/main" id="{FA586DDF-EF37-45AE-8756-07FA9605F221}"/>
              </a:ext>
            </a:extLst>
          </p:cNvPr>
          <p:cNvSpPr>
            <a:spLocks noGrp="1"/>
          </p:cNvSpPr>
          <p:nvPr>
            <p:ph idx="1"/>
          </p:nvPr>
        </p:nvSpPr>
        <p:spPr/>
        <p:txBody>
          <a:bodyPr anchor="t">
            <a:normAutofit lnSpcReduction="10000"/>
          </a:bodyPr>
          <a:lstStyle/>
          <a:p>
            <a:r>
              <a:rPr lang="fr-FR" dirty="0"/>
              <a:t>Trouver une solution pour la gouvernance : externaliser l’hôtellerie</a:t>
            </a:r>
          </a:p>
          <a:p>
            <a:r>
              <a:rPr lang="fr-FR" dirty="0"/>
              <a:t>Mettre en place un Wifi Professionnel / Wifi Patients permettant de récupérer des données marketing</a:t>
            </a:r>
          </a:p>
          <a:p>
            <a:r>
              <a:rPr lang="fr-FR" dirty="0"/>
              <a:t>Mettre en place le logiciel médical</a:t>
            </a:r>
          </a:p>
          <a:p>
            <a:r>
              <a:rPr lang="fr-FR" dirty="0"/>
              <a:t>Remettre à niveau les tenues (personnel et bloc)</a:t>
            </a:r>
          </a:p>
          <a:p>
            <a:r>
              <a:rPr lang="fr-FR" dirty="0">
                <a:solidFill>
                  <a:schemeClr val="accent4"/>
                </a:solidFill>
              </a:rPr>
              <a:t>Acquérir un chariot de ménage</a:t>
            </a:r>
          </a:p>
          <a:p>
            <a:pPr algn="just"/>
            <a:r>
              <a:rPr lang="fr-FR" dirty="0">
                <a:solidFill>
                  <a:schemeClr val="accent4"/>
                </a:solidFill>
                <a:latin typeface="Calibri" panose="020F0502020204030204" pitchFamily="34" charset="0"/>
                <a:cs typeface="Calibri" panose="020F0502020204030204" pitchFamily="34" charset="0"/>
              </a:rPr>
              <a:t>Recruter un technicien / Contractualiser avec un prestataire indépendant responsable du support</a:t>
            </a:r>
          </a:p>
          <a:p>
            <a:pPr algn="just"/>
            <a:r>
              <a:rPr lang="fr-FR" dirty="0">
                <a:solidFill>
                  <a:schemeClr val="accent4"/>
                </a:solidFill>
                <a:latin typeface="Calibri" panose="020F0502020204030204" pitchFamily="34" charset="0"/>
                <a:cs typeface="Calibri" panose="020F0502020204030204" pitchFamily="34" charset="0"/>
              </a:rPr>
              <a:t>Acquérir des imprimantes-photocopieuses-scanners réseau afin de partager et de diminuer le nombre d’équipements à maintenir</a:t>
            </a:r>
          </a:p>
          <a:p>
            <a:pPr algn="just"/>
            <a:r>
              <a:rPr lang="fr-FR" dirty="0">
                <a:solidFill>
                  <a:schemeClr val="accent4"/>
                </a:solidFill>
                <a:latin typeface="Calibri" panose="020F0502020204030204" pitchFamily="34" charset="0"/>
                <a:cs typeface="Calibri" panose="020F0502020204030204" pitchFamily="34" charset="0"/>
              </a:rPr>
              <a:t>Acquérir les licences Windows et Office</a:t>
            </a:r>
            <a:endParaRPr lang="fr-FR" dirty="0"/>
          </a:p>
          <a:p>
            <a:endParaRPr lang="fr-FR" dirty="0"/>
          </a:p>
        </p:txBody>
      </p:sp>
    </p:spTree>
    <p:extLst>
      <p:ext uri="{BB962C8B-B14F-4D97-AF65-F5344CB8AC3E}">
        <p14:creationId xmlns:p14="http://schemas.microsoft.com/office/powerpoint/2010/main" val="338477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5394" y="561703"/>
            <a:ext cx="10905414" cy="953588"/>
          </a:xfrm>
        </p:spPr>
        <p:txBody>
          <a:bodyPr>
            <a:normAutofit/>
          </a:bodyPr>
          <a:lstStyle/>
          <a:p>
            <a:r>
              <a:rPr lang="fr-FR" dirty="0"/>
              <a:t>Méthodologie et contexte de l’enquête NOUVEAUX PATIENTS (CLINIQUE ET PLATEAU)</a:t>
            </a:r>
            <a:endParaRPr lang="en-US" dirty="0"/>
          </a:p>
        </p:txBody>
      </p:sp>
      <p:sp>
        <p:nvSpPr>
          <p:cNvPr id="4" name="Espace réservé du contenu 2"/>
          <p:cNvSpPr>
            <a:spLocks noGrp="1"/>
          </p:cNvSpPr>
          <p:nvPr>
            <p:ph idx="1"/>
          </p:nvPr>
        </p:nvSpPr>
        <p:spPr>
          <a:xfrm>
            <a:off x="497373" y="1920241"/>
            <a:ext cx="5362408" cy="4716533"/>
          </a:xfrm>
        </p:spPr>
        <p:txBody>
          <a:bodyPr anchor="t">
            <a:normAutofit/>
          </a:bodyPr>
          <a:lstStyle/>
          <a:p>
            <a:pPr algn="just"/>
            <a:r>
              <a:rPr lang="fr-FR" b="1" dirty="0">
                <a:solidFill>
                  <a:schemeClr val="tx1">
                    <a:lumMod val="75000"/>
                    <a:lumOff val="25000"/>
                  </a:schemeClr>
                </a:solidFill>
              </a:rPr>
              <a:t>Période de l’enquête : </a:t>
            </a:r>
            <a:r>
              <a:rPr lang="fr-FR" dirty="0">
                <a:solidFill>
                  <a:schemeClr val="tx1">
                    <a:lumMod val="75000"/>
                    <a:lumOff val="25000"/>
                  </a:schemeClr>
                </a:solidFill>
              </a:rPr>
              <a:t>Février à Juin 2019</a:t>
            </a:r>
          </a:p>
          <a:p>
            <a:pPr algn="just"/>
            <a:r>
              <a:rPr lang="fr-FR" b="1" dirty="0">
                <a:solidFill>
                  <a:schemeClr val="tx1">
                    <a:lumMod val="75000"/>
                    <a:lumOff val="25000"/>
                  </a:schemeClr>
                </a:solidFill>
              </a:rPr>
              <a:t>Échantillon :</a:t>
            </a:r>
            <a:r>
              <a:rPr lang="fr-FR" dirty="0">
                <a:solidFill>
                  <a:schemeClr val="tx1">
                    <a:lumMod val="75000"/>
                    <a:lumOff val="25000"/>
                  </a:schemeClr>
                </a:solidFill>
              </a:rPr>
              <a:t> 698 personnes interrogées</a:t>
            </a:r>
          </a:p>
          <a:p>
            <a:pPr algn="just"/>
            <a:r>
              <a:rPr lang="fr-FR" b="1" dirty="0">
                <a:solidFill>
                  <a:schemeClr val="tx1">
                    <a:lumMod val="75000"/>
                    <a:lumOff val="25000"/>
                  </a:schemeClr>
                </a:solidFill>
              </a:rPr>
              <a:t>Lieu </a:t>
            </a:r>
            <a:r>
              <a:rPr lang="fr-FR" dirty="0">
                <a:solidFill>
                  <a:schemeClr val="tx1">
                    <a:lumMod val="75000"/>
                    <a:lumOff val="25000"/>
                  </a:schemeClr>
                </a:solidFill>
              </a:rPr>
              <a:t>: Plateau médical et Clinique</a:t>
            </a:r>
          </a:p>
          <a:p>
            <a:pPr algn="just"/>
            <a:r>
              <a:rPr lang="fr-FR" b="1" dirty="0">
                <a:solidFill>
                  <a:schemeClr val="tx1">
                    <a:lumMod val="75000"/>
                    <a:lumOff val="25000"/>
                  </a:schemeClr>
                </a:solidFill>
              </a:rPr>
              <a:t>Objectif : </a:t>
            </a:r>
            <a:r>
              <a:rPr lang="fr-FR" dirty="0">
                <a:solidFill>
                  <a:schemeClr val="tx1">
                    <a:lumMod val="75000"/>
                    <a:lumOff val="25000"/>
                  </a:schemeClr>
                </a:solidFill>
              </a:rPr>
              <a:t>Cette enquête a pour but d’évaluer la satisfaction des patients  afin d’améliorer la qualité des soins et des services. </a:t>
            </a:r>
          </a:p>
          <a:p>
            <a:pPr algn="just"/>
            <a:r>
              <a:rPr lang="fr-FR" b="1" dirty="0">
                <a:solidFill>
                  <a:schemeClr val="tx1">
                    <a:lumMod val="75000"/>
                    <a:lumOff val="25000"/>
                  </a:schemeClr>
                </a:solidFill>
              </a:rPr>
              <a:t>Public visé : </a:t>
            </a:r>
            <a:r>
              <a:rPr lang="fr-FR" dirty="0">
                <a:solidFill>
                  <a:schemeClr val="tx1">
                    <a:lumMod val="75000"/>
                    <a:lumOff val="25000"/>
                  </a:schemeClr>
                </a:solidFill>
              </a:rPr>
              <a:t>les nouveaux patients de la clinique et du plateau</a:t>
            </a:r>
          </a:p>
          <a:p>
            <a:pPr algn="just"/>
            <a:r>
              <a:rPr lang="fr-FR" b="1" dirty="0">
                <a:solidFill>
                  <a:schemeClr val="tx1">
                    <a:lumMod val="75000"/>
                    <a:lumOff val="25000"/>
                  </a:schemeClr>
                </a:solidFill>
              </a:rPr>
              <a:t>Informations sur le nouveau patient : </a:t>
            </a:r>
            <a:r>
              <a:rPr lang="fr-FR" dirty="0">
                <a:solidFill>
                  <a:schemeClr val="tx1">
                    <a:lumMod val="75000"/>
                    <a:lumOff val="25000"/>
                  </a:schemeClr>
                </a:solidFill>
              </a:rPr>
              <a:t>Numéro de </a:t>
            </a:r>
            <a:r>
              <a:rPr lang="fr-FR" dirty="0" err="1">
                <a:solidFill>
                  <a:schemeClr val="tx1">
                    <a:lumMod val="75000"/>
                    <a:lumOff val="25000"/>
                  </a:schemeClr>
                </a:solidFill>
              </a:rPr>
              <a:t>ref</a:t>
            </a:r>
            <a:r>
              <a:rPr lang="fr-FR" dirty="0">
                <a:solidFill>
                  <a:schemeClr val="tx1">
                    <a:lumMod val="75000"/>
                    <a:lumOff val="25000"/>
                  </a:schemeClr>
                </a:solidFill>
              </a:rPr>
              <a:t> interne, Date entrée dans le CRM, Nom, Prénom, Contact, Lieu de consultation, Service consulté</a:t>
            </a:r>
          </a:p>
          <a:p>
            <a:pPr algn="just"/>
            <a:r>
              <a:rPr lang="fr-FR" b="1" dirty="0">
                <a:solidFill>
                  <a:schemeClr val="tx1">
                    <a:lumMod val="75000"/>
                    <a:lumOff val="25000"/>
                  </a:schemeClr>
                </a:solidFill>
              </a:rPr>
              <a:t>Administration questionnaire : </a:t>
            </a:r>
            <a:r>
              <a:rPr lang="fr-FR" dirty="0">
                <a:solidFill>
                  <a:schemeClr val="tx1">
                    <a:lumMod val="75000"/>
                    <a:lumOff val="25000"/>
                  </a:schemeClr>
                </a:solidFill>
              </a:rPr>
              <a:t>au téléphone</a:t>
            </a:r>
          </a:p>
          <a:p>
            <a:pPr algn="just"/>
            <a:r>
              <a:rPr lang="fr-FR" b="1" dirty="0">
                <a:solidFill>
                  <a:schemeClr val="tx1">
                    <a:lumMod val="75000"/>
                    <a:lumOff val="25000"/>
                  </a:schemeClr>
                </a:solidFill>
              </a:rPr>
              <a:t>Collecte et traitements des réponses : </a:t>
            </a:r>
            <a:r>
              <a:rPr lang="fr-FR" dirty="0">
                <a:solidFill>
                  <a:schemeClr val="tx1">
                    <a:lumMod val="75000"/>
                    <a:lumOff val="25000"/>
                  </a:schemeClr>
                </a:solidFill>
              </a:rPr>
              <a:t>Google drive</a:t>
            </a:r>
          </a:p>
        </p:txBody>
      </p:sp>
      <p:sp>
        <p:nvSpPr>
          <p:cNvPr id="5" name="Espace réservé du contenu 2"/>
          <p:cNvSpPr txBox="1">
            <a:spLocks/>
          </p:cNvSpPr>
          <p:nvPr/>
        </p:nvSpPr>
        <p:spPr>
          <a:xfrm>
            <a:off x="6332221" y="1920240"/>
            <a:ext cx="5362406" cy="471653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fr-FR" b="1" dirty="0">
                <a:solidFill>
                  <a:schemeClr val="tx1">
                    <a:lumMod val="75000"/>
                    <a:lumOff val="25000"/>
                  </a:schemeClr>
                </a:solidFill>
              </a:rPr>
              <a:t>Période de l’enquête : </a:t>
            </a:r>
            <a:r>
              <a:rPr lang="fr-FR" dirty="0">
                <a:solidFill>
                  <a:schemeClr val="tx1">
                    <a:lumMod val="75000"/>
                    <a:lumOff val="25000"/>
                  </a:schemeClr>
                </a:solidFill>
              </a:rPr>
              <a:t>Juillet à Décembre 2019</a:t>
            </a:r>
          </a:p>
          <a:p>
            <a:pPr algn="just"/>
            <a:r>
              <a:rPr lang="fr-FR" b="1" dirty="0">
                <a:solidFill>
                  <a:schemeClr val="tx1">
                    <a:lumMod val="75000"/>
                    <a:lumOff val="25000"/>
                  </a:schemeClr>
                </a:solidFill>
              </a:rPr>
              <a:t>Échantillon : </a:t>
            </a:r>
            <a:r>
              <a:rPr lang="fr-FR" dirty="0">
                <a:solidFill>
                  <a:schemeClr val="tx1">
                    <a:lumMod val="75000"/>
                    <a:lumOff val="25000"/>
                  </a:schemeClr>
                </a:solidFill>
              </a:rPr>
              <a:t>750 personnes interrogées</a:t>
            </a:r>
          </a:p>
          <a:p>
            <a:pPr algn="just"/>
            <a:r>
              <a:rPr lang="fr-FR" b="1" dirty="0">
                <a:solidFill>
                  <a:schemeClr val="tx1">
                    <a:lumMod val="75000"/>
                    <a:lumOff val="25000"/>
                  </a:schemeClr>
                </a:solidFill>
              </a:rPr>
              <a:t>Lieu : </a:t>
            </a:r>
            <a:r>
              <a:rPr lang="fr-FR" dirty="0">
                <a:solidFill>
                  <a:schemeClr val="tx1">
                    <a:lumMod val="75000"/>
                    <a:lumOff val="25000"/>
                  </a:schemeClr>
                </a:solidFill>
              </a:rPr>
              <a:t>Plateau médical et Clinique</a:t>
            </a:r>
          </a:p>
          <a:p>
            <a:pPr algn="just"/>
            <a:r>
              <a:rPr lang="fr-FR" b="1" dirty="0">
                <a:solidFill>
                  <a:schemeClr val="tx1">
                    <a:lumMod val="75000"/>
                    <a:lumOff val="25000"/>
                  </a:schemeClr>
                </a:solidFill>
              </a:rPr>
              <a:t>Objectif : </a:t>
            </a:r>
            <a:r>
              <a:rPr lang="fr-FR" dirty="0">
                <a:solidFill>
                  <a:schemeClr val="tx1">
                    <a:lumMod val="75000"/>
                    <a:lumOff val="25000"/>
                  </a:schemeClr>
                </a:solidFill>
              </a:rPr>
              <a:t>Cette enquête a pour but d’évaluer la satisfaction des patients  afin d’améliorer la qualité des soins et des services. </a:t>
            </a:r>
          </a:p>
          <a:p>
            <a:pPr algn="just"/>
            <a:r>
              <a:rPr lang="fr-FR" b="1" dirty="0">
                <a:solidFill>
                  <a:schemeClr val="tx1">
                    <a:lumMod val="75000"/>
                    <a:lumOff val="25000"/>
                  </a:schemeClr>
                </a:solidFill>
              </a:rPr>
              <a:t>Public visé : </a:t>
            </a:r>
            <a:r>
              <a:rPr lang="fr-FR" dirty="0">
                <a:solidFill>
                  <a:schemeClr val="tx1">
                    <a:lumMod val="75000"/>
                    <a:lumOff val="25000"/>
                  </a:schemeClr>
                </a:solidFill>
              </a:rPr>
              <a:t>les nouveaux patients de la clinique et du plateau</a:t>
            </a:r>
          </a:p>
          <a:p>
            <a:pPr algn="just"/>
            <a:r>
              <a:rPr lang="fr-FR" b="1" dirty="0">
                <a:solidFill>
                  <a:schemeClr val="tx1">
                    <a:lumMod val="75000"/>
                    <a:lumOff val="25000"/>
                  </a:schemeClr>
                </a:solidFill>
              </a:rPr>
              <a:t>Informations sur le nouveau patient : </a:t>
            </a:r>
            <a:r>
              <a:rPr lang="fr-FR" dirty="0">
                <a:solidFill>
                  <a:schemeClr val="tx1">
                    <a:lumMod val="75000"/>
                    <a:lumOff val="25000"/>
                  </a:schemeClr>
                </a:solidFill>
              </a:rPr>
              <a:t>Numéro de </a:t>
            </a:r>
            <a:r>
              <a:rPr lang="fr-FR" dirty="0" err="1">
                <a:solidFill>
                  <a:schemeClr val="tx1">
                    <a:lumMod val="75000"/>
                    <a:lumOff val="25000"/>
                  </a:schemeClr>
                </a:solidFill>
              </a:rPr>
              <a:t>ref</a:t>
            </a:r>
            <a:r>
              <a:rPr lang="fr-FR" dirty="0">
                <a:solidFill>
                  <a:schemeClr val="tx1">
                    <a:lumMod val="75000"/>
                    <a:lumOff val="25000"/>
                  </a:schemeClr>
                </a:solidFill>
              </a:rPr>
              <a:t> interne, Nom, Prénom, Contact, Date entrée dans le CRM, Service consulté, Lieu de consultation</a:t>
            </a:r>
          </a:p>
          <a:p>
            <a:pPr algn="just"/>
            <a:r>
              <a:rPr lang="fr-FR" b="1" dirty="0">
                <a:solidFill>
                  <a:schemeClr val="tx1">
                    <a:lumMod val="75000"/>
                    <a:lumOff val="25000"/>
                  </a:schemeClr>
                </a:solidFill>
              </a:rPr>
              <a:t>Administration questionnaire : </a:t>
            </a:r>
            <a:r>
              <a:rPr lang="fr-FR" dirty="0">
                <a:solidFill>
                  <a:schemeClr val="tx1">
                    <a:lumMod val="75000"/>
                    <a:lumOff val="25000"/>
                  </a:schemeClr>
                </a:solidFill>
              </a:rPr>
              <a:t>au téléphone</a:t>
            </a:r>
          </a:p>
          <a:p>
            <a:pPr algn="just"/>
            <a:r>
              <a:rPr lang="fr-FR" b="1" dirty="0">
                <a:solidFill>
                  <a:schemeClr val="tx1">
                    <a:lumMod val="75000"/>
                    <a:lumOff val="25000"/>
                  </a:schemeClr>
                </a:solidFill>
              </a:rPr>
              <a:t>Collecte et traitement des réponses : </a:t>
            </a:r>
            <a:r>
              <a:rPr lang="fr-FR" dirty="0">
                <a:solidFill>
                  <a:schemeClr val="tx1">
                    <a:lumMod val="75000"/>
                    <a:lumOff val="25000"/>
                  </a:schemeClr>
                </a:solidFill>
              </a:rPr>
              <a:t>Google drive</a:t>
            </a:r>
          </a:p>
          <a:p>
            <a:pPr algn="just"/>
            <a:endParaRPr lang="fr-FR" dirty="0">
              <a:solidFill>
                <a:schemeClr val="tx1">
                  <a:lumMod val="75000"/>
                  <a:lumOff val="25000"/>
                </a:schemeClr>
              </a:solidFill>
            </a:endParaRPr>
          </a:p>
        </p:txBody>
      </p:sp>
    </p:spTree>
    <p:extLst>
      <p:ext uri="{BB962C8B-B14F-4D97-AF65-F5344CB8AC3E}">
        <p14:creationId xmlns:p14="http://schemas.microsoft.com/office/powerpoint/2010/main" val="396034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RESUME DES RESULTATS:</a:t>
            </a:r>
          </a:p>
        </p:txBody>
      </p:sp>
      <p:sp>
        <p:nvSpPr>
          <p:cNvPr id="5" name="AutoShape 6" descr="data:image/png;base64,iVBORw0KGgoAAAANSUhEUgAABLAAAALmCAYAAABSJm0fAAAgAElEQVR4XuzdB3hU150+/nfUhYREFUX03qsBU0zvYMexMXZwwXbs2HF+2SSb/WXXW35P1snu/jd1s0kcV2Ib44JrbHrHdDAY0TuIXoWQQL38n/fgK49GbUYzI92Z+97n0SMs3XvuOZ9zRaKXc77XVVpaWgodEpCABCQgAQlIQAISkIAEJCABCUhAAhKwqYBLAZZNZ0bdkoAEJCABCUhAAhKQgAQkIAEJSEACEjACCrD0IEhAAhKQgAQkIAEJSEACEpCABCQgAQnYWkABlq2nR52TgAQkIAEJSEACEpCABCQgAQlIQAISUIClZ0ACEpCABCQgAQlIQAISkIAEJCABCUjA1gIKsGw9PeqcBCQgAQlIQAISkIAEJCABCUhAAhKQgAIsPQMSkIAEJCABCUhAAhKQgAQkIAEJSEACthZQgGXr6VHnJCABCUhAAhKQgAQkIAEJSEACEpCABBRg6RmQgAQkIAEJSEACEpCABCQgAQlIQAISsLWAAixbT486JwEJSEACEpCABCQgAQlIQAISkIAEJKAAS8+ABCQgAQlIQAISkIAEJCABCUhAAhKQgK0FFGDZenrUOQlIQAISkIAEJCABCUhAAhKQgAQkIAEFWHoGJCABCUhAAhKQgAQkIAEJSEACEpCABGwtoADL1tOjzklAAhKQgAQkIAEJSEACEpCABCQgAQkowNIzIAEJSEACEpCABCQgAQlIQAISkIAEJGBrAQVYtp4edU4CEpCABCQgAQlIQAISkIAEJCABCUhAAZaeAQlIQAISkIAEJCABCUhAAhKQgAQkIAFbCyjAsvX0qHMSkIAEJCABCUhAAhKQgAQkIAEJSEACCrD0DEhAAhKQgAQkIAEJSEACEpCABCQgAQnYWkABlq2nR52TgAQkIAEJSEACEpCABCQgAQlIQAISUIClZ0ACEpCABCQgAQlIQAISkIAEJCABCUjA1gIKsGw9PeqcBCQgAQlIQAISkIAEJCABCUhAAhKQgAIsPQMSkIAEJCABCUhAAhKQgAQkIAEJSEACthZQgGXr6VHnJCABCUhAAhKQgAQkIAEJSEACEpCABBRg6RmQgAQkIAEJSEACEpCABCQgAQlIQAISsLWAAixbT486JwEJSEACEpCABCQgAQlIQAISkIAEJKAAS8+ABCQgAQlIQAISkIAEJCABCUhAAhKQgK0FFGDZenrUOQlIQAISkIAEJCABCUhAAhKQgAQkIAEFWHoGJCABCUhAAhKQgAQkIAEJSEACEpCABGwtoADL1tOjzklAAhKQgAQkIAEJSEACEpCABCQgAQkowNIzIAEJSEACEpCABCQgAQlIQAISkIAEJGBrAQVYtp4edU4CEpCABCQgAQlIQAISkIAEJCABCUhAAZaeAQlIQAISkIAEJCABCUhAAhKQgAQkIAFbCyjAsvX0qHMSkIAEJCABCUhAAhKQgAQkIAEJSEACCrD0DEhAAhKQgAQkIAEJSEACEpCABCQgAQnYWkABlq2nR52TgAQkIAEJSEACEpCABCQgAQlIQAISUIClZ0ACEpCABCQgAQlIQAISkIAEJCABCUjA1gIKsGw9PeqcBCQgAQlIQAKBFigtLcX1/Ju4XnALmfm3cKPgFrIKcpBVmIubhbnILszDLX4U5SGnMB+5xQXIKypAXnEB8osLkV9chIKSIhSWFKGopBjFpSXIKy4s183UE79GbDQQG+Xy+AzERrsQG3X7cww/RwExUbf/zI8GMS40iHWhQQw8Pn/ztejIQKuoPQlIQAISkIAEJGBvAQVY9p4f9U4CEpCABCQgAS8EGCRdyLmOi/zIvY5LOZm4nHvDfFzJu4GreVm4lpdtPhheBfsYfPG1oN6CAVZZyPV14NU4wYXmDV1oxo+k25+bN4wwnxV4BXU61LgEJCABCUhAAnUgoACrDpB1CwlIQAISkIAE/BPgKqn07Cs4ffP2x5mbV3H21jWcu3kN53KumcDKTkewAyxfx5rcwAq0vg64vg62GHi1aRKBlo1cvjap8yUgAQlIQAISkECdCijAqlNu3UwCEpCABCQggaoEruffwvGs8zh24yJOZN3+OJl9CSezLyMjLzuk4OwWYNWEx62L7ZpGoH2zCLTjR1PX7T83jYBL2VZNfPq+BCQgAQlIQAJ1IKAAqw6QdQsJSEACEpCABL4RuJSbiUPXz+JQ5jkcyTyHwzfO4WjmefDr4XKEWoBVnTtDrHbNXN8EXOa/IxAXHS6zpXFIQAISkIAEJBAKAgqwQmGW1EcJSEACEpBACAqUlJZgb0Y69mWcxv6M0zhwnR9nTF2qcD/CKcCqaq5aN3ahU0okOqW40DklAp1SItC6cUS4T63GJwEJSEACEpBAPQkowKoneN1WAhKQgAQkEE4CLKK++9pJ7L56EmnXTmLPtVPYm3EKJaWl4TRMr8fihACrMoz4GIZat8Os26HW7f/m13VIQAISkIAEJCABfwQUYPmjp2slIAEJSEACDhU4nHkOO68cw86rx/Hl5WMmtNLxjYBTA6yqngH31Vr92kaid5tIsO6WDglIQAISkIAEJOCtgAIsb6V0ngQkIAEJSMChAvnFhdh2+Qi2Xz6CHZePmo+M/JsO1fBu2AqwanbqlRoBhll92kaie6sINEnUKq2a1XSGBCQgAQlIwLkCCrCcO/cauQQkIAEJSKBSgRsFOdhy8RC2XDqErZcOm/BKh28CCrB88+LZnVtEoO/XYVaPVrcLxeuQgAQkIAEJSEACloACLD0LEpCABCQgAYcL3CrKx8YLB7DpIj8OYueV4w4X8X/4CrD8N2zTJAI9WkeY1Vk9W0eiZ6oCLf9V1YIEJCABCUggdAUUYIXu3KnnEpCABCQggVoLcHXV+vP78cWF/dh88WCt29GFlQsowAr8k9ExJQKDOkRiYPtI8zk2OvD3UIsSkIAEJCABCdhXQAGWfedGPZOABCQgAQkETOBU9mWsPbcXa8/vxfrze8FtgjqCJ6AAK3i2bLlJggsDO0RiUMdIDGofiZRk1c8Krrhal4AEJCABCdS/gAKs+p8D9UACEpCABCQQFAGurlp9Ng2rz+3Bvoz0oNxDjVYuoACr7p6MCBdMkGUCrfaR6NZKWw3rTl93koAEJCABCdSdgAKsurPWnSQgAQlIQAJBFeCqqhVnvsKKs19h5dndyMy/FdT7qfGqBRRg1d/T0aXF7a2GDLUGd4wEAy4dEpCABCQgAQmEvoACrNCfQ41AAhKQgAQcLHD25lUsPbMLy07vwupzaQ6WsNfQFWDZYz5aNXLhjk6RuKNjlPkcp7pZ9pgY9UICEpCABCRQCwEFWLVA0yUSkIAEJCCB+hQ4nnURi9O/xJLTX2LrpcP12RXduwoBBVj2ezSaJLowxIRZkSbMSorX0iz7zZJ6JAEJSEACEqhaQAGWng4JSEACEpBACAicyLqIz9N3YNGpHdhx5WgI9NjZXVSAZe/5T4wrH2Y1a6gwy94zpt5JQAISkIAEAAVYegokIAEJSEACNhU4dysDfzu1DZ+d2qaVVjado6q6pQArdCYsJgpmRdaQr1dmtW6sIvChM3vqqQQkIAEJOElAAZaTZltjlYAEJCAB2wvcLMzDJye34tOTW1XTyvazVXUHFWCF7uSN6BaJkV2jwM/aZhi686ieS0ACEpBA+AkowPJyTs+dO4fr16+ja9euiI2N9fKqqk+7cOECFi1ahJMnT6KoqAjdu3fHo48+ipiYGJ/bzs/Px9GjR9G4cWOkpqb6fL0ukIAEJCCB+hdYenoXPj65GR+f2ILi0pL675B64JeAAiy/+GxxcXIDF0Z2i8SIrlEY3jXSFn1SJyQgAQlIQAJOFrB9gJWXl4eNGzdix44dyMzMRGlpKeLj49G2bVtMnDgR7du3h8sV3LoFWVlZePHFF5GRkYFp06Zh3Lhxfj0zZ86cweuvv46cnBxEREQgMTHRBE8PP/xwrQKstWvXYunSpWjSpAmee+45JCUl+dU/XSwBCUhAAnUjsDfjFD44vgkfntiM87cy6uamukudCCjAqhPmOrtJ+2YRZkUWV2b1TNUWwzqD140kIAEJSEACbgK2DrBOnz6NN954Azdv3jRdTkhIQFRUFG7dumVWLTG4Gj58OO6++25ERvr3L2M3btzAn//8ZzAwe+qpp9CuXbsypsLCQrz99ts4duwYHnroIfTt29evh+ijjz7Ctm3b0LFjR8ydOxcNGjTwq71Dhw5h/vz56NChg1nFFRcXV9beggULkJaWhsmTJ5vAT4cEJCABCdSvwK2iPLx/bCMWHt+oulb1OxVBvbsCrKDy1mvj/dpxVVakWZ2leln1OhW6uQQkIAEJOEzAtgEWV1u9+uqruHLligmM7rvvPhNg8SgpKcHBgwfxwQcfIDc3F1OmTMH48eP9mrrqAiy/Gva4mAHZvHnzcOrUKcyZMwcDBgwIZPMV2lKAFVReNS4BCUjAa4HNFw/h3WNf4P1jG1BQUuT1dToxNAUUYIXmvPnS68gIYES3KIzsGomxvaIQ7d+/pfpya50rAQlIQAIScKSAbQMsbhlkQNW8eXM888wzlW6L27VrlzmHW+a+//3vo1GjRrWexPoIsLhayt/VXDUNWAFWTUL6vgQkIIHgCdwqzMOCo+vxzrEvsPvqieDdSC3bTkABlu2mJKgdatMkAhN6R2FCn0ik6i2GQbVW4xKQgAQk4FwB2wZYq1atwooVK8y2uCeffLLctjhrurhKi9v+uMWQW/F69OhRNpNc6cTruX0uOzvbbDdkwDVixAjzER0dbc7du3ev2X5X2WFtu3NfNeUZOrEmF1eDrV69Giz0ztVhrNHVs2dPszKMhdV5uLfheS/26wc/+AGSk5PNt9jm8ePHsWzZMpw/f95sl2R/ueVwxowZaNWqVbkmrDFYVizqThf6eB7VeTr3x0Ajl4AEJBBYgV1Xj+PtI+vw9tF1KCjWaqvA6oZGawqwQmOeAt3L2ChgQp8oE2YNaK8lWYH2VXsSkIAEJOBsAdsGWNYKLK6u4gosrsTyPBgWsR4WP7OOlBVKudfO4te49ZAhEM9lODR48GDMmjXL1M06e/YsNm3ahIKCAhw+fBjFxcXmTYO8pk+fPujdu3e58Mk9wOK5ixcvNtfz4DVs06rRxeLsjz/+uKmnxTpaX3zxBS5dumRqaTF069y5swnV2HfWp2LwxTZZI2vnzp1lbVp1v9gGz33iiSdM8Xrr8AywOEYGgCwSf+LECfP2xNatW5vgq1mzZhg9enSZlbMff41eAhKQQGAFWJD9rSNrseHC/sA2rNZCTkABVshNWcA7PKRT5NersqIQEdz3DQW872pQAhKQgAQkYEcB2wZY7jWw+Ha9e++9F926dTNv7avuYE0s1s7iaqgxY8Zg0qRJZWENw5y33noLXKHEIKpXr15lTVW3hbCqFVgnT540bxNkwPTYY4+hU6dOpj0GR++88w6OHDmCLl26mMDJCteqW83FaxlcLVy40KzcYh/5dkIeDK8YbHHbpGebngGWirjb8UdNfZKABMJV4EruDbxxeA3ePLIGZ29eDddhalw+CijA8hEsjE/nGwxvby+MQstkJVlhPNUamgQkIAEJBFnAtgEWx83VUXz7X0bG7VeLM5jhNsGBAweaMKuyNw9eu3YN69evN6HShAkTygq/W47WGwC5CmnmzJl+BVhr167F0qVLTR2rRx55xGxTtI709HQTbrHP7tsDawqwtmzZAq4gY7jmWR/r4sWLePnll824n332WbOaiocCrCD/lKh5CUhAApUI7L56En89vApvHl4jHwlUEFCApYfCU6BBjMvUyGKY1betthfqCZGABCQgAQn4KmDrAIuD4Wophjrcfsdtd9bBFU1Dhw41dabcVxzVBGDV1urfvz8efvhhvwIsBkcM2LhainW6UlJSarp9ldsRa7wQQFWrxBRgeaOncyQgAQkERmD5ma8w79BK8LMOCVQloABLz0Z1And2icTU/lG4q3uUoCQgAQlIQAIS8FLA9gGWNQ7Wubp8+TK2b9+O3bt3l4VZ3F7IOlMtW7YsN2TWfWJhdda1ysrKMrWv3I9ABFjcrsgC8Kxpxa2NrDHFmlmsncUwq7LtjjWtwGIfOdY9e/aU1czi9kH3g4HdU089ZWpr8VCA5eXTrtMkIAEJ+CHwztH1eO3gSrBAuw4J1CSgAKsmIX2fAv3b3Q6yJvdVkKUnQgISkIAEJFCTQMgEWO4DYcDD+lKffvqp2V7o+WY9BlwffPCBKdzetGlTtG3btixMunDhgnmzXyACLPaJ4dLmzZuxceNGs0LKOljAfezYsRg5cmS5rY41BVjuoRhXmbHQO4vD87AKzTMYU4BV06Ot70tAAhLwX6CopBivHFyOlw8sQ3r2Ff8bVAuOEVCA5ZipDshAu7aMMEHW1H7RiLv9omwdEpCABCQgAQl4CNgywLLeLshVU9ab/SqbOQZRr7zyigmRuIWPYQ9rYL300kvmTYB80yDrZbnXpgrkFkLPPvGeLBTPQuyHDh0yK6nuuOMO3H///WUhVk0B1pIlS7Bu3Tp07NgRc+fONW8dtA5tIdTPrwQkIIG6EbhRcAsvH7gdXF3Ly66bm+ouYSWgACusprPOBtOmiRVkRaFxggq+1xm8biQBCUhAAiEhYMsAywpqsrOzTYjDwu2VHdZ5fGMh39jHouf79+83bxrkqiuuUvKsjxWoAIvhGt82yFVeDJmstwxa/eQKMfaDX3/mmWfKtjhWF2BxhdW8efNMCDZnzhwMGDCg3LAVYIXEz5Q6KQEJhLDA5dxM/GX/Mrx0YClyiwpCeCTqen0LKMCq7xkI7fs3TXRhar8oTOkfhdTG1b+BO7RHqt5LQAISkIAEvBewZYDFFVWsLcVVTAxxHnzwwUrfOFjZCiyrHhTrQ3kGWMXFxaboOkMuf7cQuodNDzzwAIYMGeJV2FRdgOX+vcoCLNbaeuONN8x2SG0h9P4h15kSkIAEahI4fysDL+5fYj5KPGom1nStvi+BygQUYOm5CIRAfMztIIvbC7u0UJAVCFO1IQEJSEACoStgywCLnOnp6fjrX/8K1oTiNrzp06eX1YLi6ieGV++//z4uXrxYrgbW6dOn8dprr5lthZMnT8aYMWNM4MPVS5999hn27dtnCrpXFWBx1RdXc/Xq1atsVqsKnazVXCwkz2tSU1PNNdw6yDcnLlq0CPweV2AlJSWZ71UXYLFf7777rilSz6L0XH3GGl5WUXf2n29irE0Rd76xkVsZ3bdThu5jq55LQAISCIwAg6s/7VtsgisdEgikgAKsQGqqLQp8a3A07h0chXbNFGTpiZCABCQgAWcK2DbA4nRwpRSLsXOrHo/4+HjExsaa+lbWm/maN29uwiPrLYRcZfXJJ59gx44dJqhieBUVFWUKoPMzi6tzyyEDKl4XGRlp2uZ1CxYsMAEXr+G2wFGjRmH8+PFVhk4M1xiiHThwwARDrNfFe+Tn55vgjX+ePXt2ua2ANdXAOnv2rNlGyKCKR0xMjNmmyBCLIRiv57isml88p7q3ELIe18KFC8017F/r1q3NuD23Vjrz8deoJSABpwpwq+D/7l1kwisdEgiGgAKsYKiqTa7I+tbgKNw7OBrNk1QjS0+EBCQgAQk4S8DWARangoEN3/K3a9cuXL161QQ5DIa4Monb9oYNG2ZCLfeD53AVE1dIsag7wyWujpo2bZppj9sTmzVrVm5lFK9nsPXOO++Aq7h4cNXX6NGjq101Zd1rzZo1Zf1j3SsWYZ8xYwZatWpVrm81BVg8+fr161i+fLkJphjUMUwbNGiQWU3GFVqskTVz5kzTt5oCLAZzS5cuNSvC2Fb37t1NgMVgTIcEJCABpwmwOPsf9n5uwiu+YVCHBIIloAArWLJqlwJNEl0mxGKYlRinIEtPhQQkIAEJOEPA9gGWM6ZBo5SABCQggWAKMKz6/Z7P8Ie9n+FmYV4wb6W2JWAEFGDpQagLgdQmEWZbIbcXRmpnYV2Q6x4SkIAEJFCPAgqw6hFft5aABCQggeALvHRgGf5nz99wMScz+DfTHSTwtYACLD0KdSnQtWWECbGm9Y+qy9vqXhKQgAQkIIE6FVCAVafcupkEJCABCdSVwPvHNuB3e/6Gw5nn6uqWuo8EygQUYOlhqA+Bfu0izbbCsT0VZNWHv+4pAQlIQALBFVCAFVxftS4BCUhAAnUssPpcGn6z+1NsuXSoTu6cggQMQAukuBJwofQmduEiriO3Tu6tm9hXQAGWfefGCT0b1jkS9w2Jxh2dbr+sSIcEJCABCUggHAQUYIXDLGoMEpCABCSA/Rmn8eu0j/HpyW11pjEMqXjI1bvc/UpRirdK92A3LtVZP3Qj+wkowLLfnDixR9MHROGBodFo10wFspw4/xqzBCQggXATUIAVbjOq8UhAAhJwmEBmwS386quP8OL+pXU68iTE4ueu0XCh4hvAclCIn5euRyFK6rRPupl9BBRg2WcunN4TvqVw1tBozBoahfgYvbHQ6c+Dxi8BCUgglAVsGWD98pe/RFZWVr25Dhw4sN7urRtLQAISkID3Akczz+PA9TMoKClCl6wG3l8YgDMbN26Mli1bVtnSm6VpWoUVAOdQbUIBVqjOXPj2u1NKhAmypvRTfazwnWWNTAISkEB4CyjACu/51egkIAEJSCBIAs2bN0ezZs2qbP1vpYexDulBuruatbuAAiy7z5Bz+zesS6TZVjiwg+pjOfcp0MglIAEJhKaALQOsr776KjQ11WsJSEACEgiqwOXcG/jbqa3YfvloUO/jTeOdo5thaoMeVZ76l9IvcQQZ3jSlc8JQQAFWGE5qmA3p7kHReGBoFFKbqD5WmE2thiMBCUggbAVsGWCFrbYGJgEJSEACtRb41e6P8Z+7Pqj19cG48B9dI9ASiRWaPoVM/KF0ezBuqTZDREABVohMlMO7mdzgdn0srsiK1s5Chz8NGr4EJCAB+wsowLL/HKmHEpCABBwtsCh9B365cyEOZZ61nUMrJGK2qxc6oFFZ344iA++V7kcGcm3XX3Wo7gQUYNWdte7kv0DXlhGYMyIao3soxfJfUy1IQAISkECwBBRgBUtW7UpAAhKQgF8Cp29ewQtfvo8PT2zyq526uLgtktAcCbiImziP7Lq4pe5hcwEFWDafIHWvUoEZA6PwyMgYpCTpbYV6RCQgAQlIwH4CCrDsNyfqkQQkIAHHC/xp32K88OV75u2COiQQigIKsEJx1tRnCrRMduHhkTGYPkCrsfRESEACEpCAvQRCJsDKzs7GiRMncOzYMbRt2xZDhw6tUrKwsBB79uzB0aNHkZeXh9LSUsTGxiI1NRWDBg1Cw4YNfZ6FzMxM7Nu3D+fOnUNubi74+vSpU6eadt0P9nPTpk24dOmSuS/fUjVixAhzvg4JSEACEqheYOulw/j5l++Cn3VIIJQFFGCF8uyp7xQY05OrsaLRKUVF3vVESEACEpCAPQRsHWAxDDp06BBOnjyJnJwcEwjx6NWrF4YNG1ap4I0bN7Bq1SpkZWXB5XKVBUwFBQUoKSlBTEwMxo4da8Isb47i4mJs374dhw8fLrt/dHS0eXX6+PHjTXvWkZ+fj+XLl4N96Ny5M3ger+M5U6ZMQXJysje31DkSkIAEHCnw/3a8g//d+7kjx65Bh5+AAqzwm1Mnjigh1mVCrNl3Rjtx+BqzBCQgAQnYTMC2ARbDq8WLF5vVTgyiuGqqqKjIBFlVBVgMm1auXIkLFy6YFU/jxo0rC424Emv9+vU4f/48UlJSMHnyZBMwVXewvXXr1uHMmTOIiIhAly5dMGDAADRo0KDSy7hCbMOGDRg4cCD69etnzuGKMa7IGjx4MPr06WO+xnY3btxo2uGKsMjISJs9FuqOBCQggboTWHZmF/7f9gU4cuN83d1Ud5JAkAUUYAUZWM3XqcDgjpEmyOrXTv+ftU7hdTMJSEACEignYOsAi+FRmzZt0L17dxP2rFixwmzhqyrAunz5sgmwuFJr0qRJaNGiRbnBclsfv88witv/mjRpUu3jcPz4cRM0MWDiNsBOnTpVe/6OHTvMijGuzLJWeHE11pIlS8y11qoxtstQq2/fvibs0iEBCUjAiQK3CvPwrzsW4K+HVjlx+BpzmAsowArzCXbo8B4eGW3qY8WqPJZDnwANWwISkED9Ctg2wKqMpaYAiyuvGDhxZdXEiRORmJhYrhlrVRdrZLmHTJXdi+csW7YMV69erXbLovu13gRYXEHGdqOiosy2Qs8aWvX7OOjuEpCABOpG4G+ntuFftr+Nszev1s0NdRcJ1LGAAqw6Btft6kyge6sIE2KN7KbVWHWGrhtJQAISkIARCKsAq6Y5ZS0tbvGLj4/H9OnTkZCQUOUl1moua7WWN0XYrS2E3BbI1VU8rC2E3FLI1VZbt241xeW5vZGry3RIQAIScJJAdmEu/mXbfLx1ZK2Thq2xOlBAAZYDJ91hQ549LBpPjIlBjFZjOWzmNVwJSEAC9SfgiACLq6m4be+rr74Ci7nzDYY9e/asVp1bAbds2YKWLVuaulfbtm0zxdlZCD4uLg7dunUzda7c62ixzhZXiVlF3Lm6ikXcrdVWXH21evVqdOjQAaNGjaq/WdedJSABCdSDwOentuP57fO16qoe7HXLuhdQgFX35rpj3Qv0So0wIdagDlqNVff6uqMEJCAB5wmEbYDlXgTemlYGT3feeSc6duxY40wzsDpw4IAJnxhasa4WAyn+mSEYj6ZNm5pi8GzXOnhf1rdivS1e06hRIxNW8Q2EDLcYYk2bNq3C9sYaO6QTJCABCYSoQGFJMZ7f9iZeO7gyREegbkvAdwEFWL6b6YrQFZg7OgaPjdKbCkN3BtVzCUhAAqEhELYB1s2bN7Fq1SrzFkOGTlyFxYOF3ceMGVPlmwStaeO1fPugdc3o0aPLQid+nW80ZJtVFZT3nP69e/eaFWAM0Lh6S2Fs7h8AACAASURBVIcEJCABJwisObcH/7T1Tb1h0AmTrTGWE1CApQfCaQJ3dIzE42Ni0LN1hNOGrvFKQAISkEAdCYRtgOXpx219LPDO2lYpKSlm5ZT79j/P862C8ax9xTcWuq+y4rkMpHbu3ImGDRuaelqsq1XVcf36dbP6qlmzZrjrrruQlpZmthYyAOPbFVkzq2vXrnU05bqNBCQggboR+MXO9/HbtE/r5ma6iwRsJqAAy2YTou7UiUBcNMyWwllDtRqrTsB1EwlIQAIOE3BMgMV5ZZDENwAyOOIqrPbt21c53TW98TAjI8O0xW2CkyZNMqFYZUdxcTHWrFkDns/zWNSdWxNZW6t169bmv7ntkNsMO3fu7LDHT8OVgATCUWBvRjr+75a/Yuulw+E4PI1JAl4JKMDyikknhanAXd2j8MSYaLRvptVYYTrFGpYEJCCBehFwVICVn59vQieGSUOGDEGfPn2qROfbAg8ePIi2bdti4sSJFc6zamwxDBs/fjxSU1MrbevIkSPmzYN8AyGLty9ZsgRJSUlmBVhkZKQJr5YuXWpWcllfq5cnQTeVgAQkEACBVw+uMOGVDgk4XUABltOfAI2/cYLLrMaaMUCvKdTTIAEJSEACgREIqwDrxIkT5m2B3PbHUCkmJqacknuANXz4cPTo0aNKxX379mHHjh1o3rw5pkyZUmG7oTcrsFiHi+EUtwkynOL2Ra7GYg2sYcOGmXtbfeKfuVWRheJ1SEACEgg1gRsFOfjp5nn48MSmUOu6+iuBoAgowAoKqxoNQYHJfaPwvfExYKClQwISkIAEJOCPQFgFWOnp6aa4OmtbMQxikOV++LKFsKZzrRpYfLsg3yroWSOL92XNrVOnTmHChAlo1aoVzp07pwDLn6dV10pAArYUWH02DX+36VWcu3XNlv1TpyRQHwIKsOpDXfe0q0CnlAg8MyEGLPSuQwISkIAEJFBbgbAKsNxXWPFtg2PHji1722BeXp4Jt86fP4+mTZuaVVXWaqejR4/i9OnTpsh6//79yywZQPF7CQkJJoTidTystxAWFRWZ87k90PM4e/Ys1q5da4qz882DPLhdUFsIa/uo6joJSMCOAr/a/TH+c9cHduya+iSBehVQgFWv/Lq5TQUYYs0epgLvNp0edUsCEpCA7QXCKsCi9oULF7Bu3TowsHK5XGUhVUFBAUpKSkwYxWLq7quzuO2QhdVZx4pb/ayDbaxcuRJXr141bVlvLWRbPNq1a2dCMtay8jy4nZFvGmSxeG4htI7t27eXK+J+8uRJZGZmqoi77X9U1EEJSMBd4GLOdfx402tYdmaXYCQggUoEFGDpsZBA5QKT+kSZ1VjaUqgnRAISkIAEfBUIuwCLAAyedu7caVZK8c88uMWPBdkHDx5cYbufFWBxtRTfBuh+sEj7nj17zEosqy2GYL179zY1tCIifHu7Ct9KuGvXLhNusW2GW4MGDTIrtXRIQAISCAUBhlY/2vgqLuVmhkJ31UcJ1IuAAqx6YddNQ0RAWwpDZKLUTQlIQAI2EwipACsYdgyUVqxYgUuXLmHEiBGmwLoOCUhAAhKoXEBbBvVkSMA7AQVY3jnpLGcLaEuhs+dfo5eABCTgq4DjAyyrVhVXVbHwu/t2P18xdb4EJCCBcBXIzL+FH256BZ+f2h6uQ9S4JBBQAQVYAeVUY2EsoC2FYTy5GpoEJCCBAAs4PsBiraq0tDQMHTrU1MDSIQEJSEAC5QU2XTyIH258BSeyLopGAhLwUkABlpdQOk0CALSlUI+BBCQgAQl4I+D4AMsbJJ0jAQlIwKkCrx1ciX/YMs+pw9e4JVBrAQVYtabThQ4W0JZCB0++hi4BCUjACwEFWF4g6RQJSEACThT4v1v+ilcPrnDi0DVmCfgtoADLb0I14FCBewZF40dTYxw6eg1bAhKQgASqE1CApedDAhKQgATKCZy9dQ3PffEXfHFhv2QkIIFaCijAqiWcLpMAgDu7ROJHU2ORkuSShwQkIAEJSKBMQAGWHgYJSEACEigTWHd+H77/xV9wISdDKhKQgB8CCrD8wNOlEgDQMSUCP54Sgz5tI+UhAQlIQAISMAIKsPQgSEACEpCAEZh3aBX+fvPr0pCABAIgoAArAIhqwvECCbEus51wQu8ox1sIQAISkIAEFGDpGZCABCQgAQD/tn0B/rhvkSwkIIEACSjAChCkmpEAgKfGxeA7w6NlIQEJSEACDhfQCiyHPwAavgQk4GyB3KICfG/9n/F5+nZnQ2j0EgiwgAKsAIOqOccLqLi74x8BAUhAAhLQFkI9AxKQgAScKnA485wJr9KunXQqgcYtgaAJKMAKGq0adrCAirs7ePI1dAlIQAKqgaVnQAISkIAzBVaf24On1/0JGfnZzgTQqCUQZAEFWEEGVvOOFVBxd8dOvQYuAQlIQCuw9AxIQAIScJrA/CNr8cONrzht2BqvBOpUQAFWnXLrZg4TYHH3H0+NwXgVd3fYzGu4EpCA0wVUA8vpT4DGLwEJOErgv3d/hP/a9aGjxqzBSqA+BBRg1Ye67uk0gWcmxGD2MBV3d9q8a7wSkIBzBRRgOXfuNXIJSMBhAn+/+XXMO7TKYaPWcCVQPwIKsOrHXXd1nsCsodH4/sQY5w1cI5aABCTgQAEFWA6cdA1ZAhJwlkBBSRGeWPsHLE7/0lkD12glUI8CCrDqEV+3dpzAuF5R+Nd7Yx03bg1YAhKQgNMEFGDV8Yzn5eVh3rx5OHXqFB599FH07du3jnug23krkJ+fj6NHj6Jx48ZITU319rIqzyssLMTmzZuxceNG3LhxA1FRUeYZ6NmzZ63aPnfuHK5fv46uXbsiNlb/p61WiA646PytDDy+9g/YfvmIA0arIUrAPgIKsOwzF+qJMwT6to3E/zwa54zBapQSkIAEHCpg2wCLv+D/+c9/RmZmZqVTEx0djfbt22P8+PHo3LkzXC5XSEyhAqyQmCbTybVr12Lp0qVo0qQJnnvuOSQlJdW688XFxfjoo4/w5Ze3V8DEx8cjJiYG9913X60CrKysLLz44ovIyMjAtGnTMG7cuFr3TReGr8DejHQ8vuZ/cDzrYvgOUiOTgE0FFGDZdGLUrbAWaN04Av/7WBwaJ4TG7wVhPRkanAQkIIEgCNg+wGKQlZCQYFarWEdJSQlu3rwJfmZwNXjwYNx///2IjIwMAlFgm6yrAOv06dN47bXXEBcXhx/84AdITk4O7EB8aG3BggVIS0vD5MmTMXHiRB+uDP6pq1atwooVK9C/f388/PDD5W546NAhzJ8/Hx06dDArpWhZ2+PixYt4+eWXwVVds2bNwsCBA/0KXbma6+2338axY8fw0EMPlVvJZ6e5r62XrvNf4IsL+zF3zf/gev5N/xtTCxKQgM8CCrB8JtMFEgiIQEwU8Me58ejSIiIg7akRCUhAAhKwj4DtAywGPk899RTatWtXTo0rWrZt24ZFixaBf54yZYpZjWX3QwFW6ARYgXyW9u7da8IwPsd8nv0Jw2rqlwKsmoTC//ufndqOx9b8PvwHqhFKwMYCCrBsPDnqmiME/mN2HO7sYv9/3HbEZGiQEpCABAIkELIBFsdfWloKrqBZuXIlUlJS8OyzzyIxMTFANMFpRgGWswMsruZ68sknFWAF58dLrQJ4+8g6/J+NL8tCAhKoZwEFWPU8Abq9BAD8/fRYzBjwzS4OoUhAAhKQQGgLhHSARXpraxZXYXmu1Lpw4QIWL16MkydPgluuuA2xdevWmDp1apV1s65cuWICsf3793t9TWWPgGfBbtbs6t69u9lG9/HHH1co4m6t0Kkq4PB2G561Ja6yPnkWjWcB8OXLl+PgwYPIzc2t1qem4M1z1Q/vX1UNM29DHG4T5Xh2796NnJwcREREoFmzZmal3YABA8x/ux8MNI8fP45ly5bh/PnzKCoqAt07duyIGTNmoFWrVuZ097F4OjVq1Khsy2V1c+Jt36w2KpsPzy2V7Be3M3K7ZXZ2ttliyP6MGDHCfHAs1lHZfPgy96H915Z6X5XAX/YvxfPb3hKQBCRgAwEFWDaYBHVBAgAeuysac++KkYUEJCABCYSBQMgHWFaxd/ethgwyWICbYQDrZLGGFn/5Z/0hK6iZPXu2CUHcDwY57777rgk4WGSbb3azrmFYwsCBxbJrKhjPe3C7GOsT8WBbrM9169YtExKxLbbrHigFKsBi8LZv3z5zL75Bj/dlcMaC4SNHjkSbNm1Mn1jf6b333jPBEG1oxNCN13F8Y8aMMdsyrbpivgZYvB8DFbZ/4sQJ87Y8hocMkRhCjR49ulwg4/mzxDfsvfnmm6aIf2X986x7ZhVJ37lzp2nKqpvG8XBcDRo0wBNPPGEK//O/v/jiC1y9ehUMORl28U2DnTp1MuexThfnrKo58aVvZ8+exaZNm8w4GK5xhWCXLl2Ma58+fdC7d2/TXwaAb7zxhqntZo2XARz7z+eZ42XtrOrmw9u5D4O/tzSESgR+s/sT/HLXQtlIQAI2EVCAZZOJUDckAGDOiGh8d6xCLD0MEpCABEJdIOQDrMpWYHHF1euvv27CogcffBA9evQwoQzDrNWrV5tghSHKM888U/ZmOYZOr776KhhOMMCYMGGCCZp4zfr1600YxkDre9/7ngliqjvWrFljVjYxBHG/P1fVfPjhh2bFE49gBFhWv6qrg8RVZiwozv7ceeedmDlzpglNGJQw2Hr//fdN0MfC+EOHDjVN+hpguReN93b1mNV3hlG8hkHcoEGDTD+s/jFUWrhwoal7Rr9evXqZyxhc8esMovj11NRU83WGVXz7365du0xwxBDLfSVTdUXcKwuwatM39qO6gNL92WNwOGnSpLI+Mvx76623ygJPa7zVzYdqYIX6X8u+9/+FL9/D7/b8zfcLdYUEJBA0AQVYQaNVwxKolcADw6Lx7ASFWLXC00USkIAEbCIQ0gFWVTWwrJUoXG3ErVfuK6a4wuWll14yK4JYi6hz585mKrhShgEWVw7xrX3cumUdDAv4Rj8GA57b8Dzn0WqfIZF7AGSdxxU1r7zyiln5U18B1pIlS7Bu3Tp069YNc+fOrbASavv27Sb0seqKcTVTXQZYWVlZePHFF83qre9+97tm1ZR1cM759j0GQu5b8LZs2WLmhwFP3759y02LFXJy9RLrpDG8tA5fA6za9K2mAOvatWsmJGXgyuCU3u4H54IvLOCqNYaNPBRg2eRvUBt0g1sGuXVQhwQkYC8BBVj2mg/1RgIUuHdwNH44RSGWngYJSEACoSoQsgEWgwRuzdqwYYNPbyGs6hd/bvH6y1/+ArbL4IlbtmraKljZpKenp5vVXwzCPMOS6oKHQG0htPpU1SochkIM6rht7pFHHqkQ9vB6y4JhnBXy1WWA5X4vBjpckeRZ78qXH7jKtpnWNsCqbd9qmt/qxlNZyKYAy5cnIHzP/fvNr2PeoVXhO0CNTAIhLKAAK4QnT10PawEWdWdxdx0SkIAEJBB6ArYPsBimVHcw2OAqKxbptuoD8XyroDe383FbILdpeR7uK6A862ZxC1zPnj3Nih6u0nLfdlZdf2oKKqoKHmq6ztdteFUFWPRkcXXW4PIsem+Nq6CgAPPmzTO1q+bMmWNqhdVlgMV+sHD7Bx98UFa/iqvFuLKK2wC5NbOyg9s99+zZY+pbXbp0yVzrfsTFxVUYs68rsGrbt5rml+1yVSC3uB4+fNgEqXwm3Y/+/fvj4YcfNl9SgBV6f9kGusd80yDfOKhDAhKwp4ACLHvOi3olAQpM7huFf7xbIZaeBglIQAKhJmD7AIurZ6yC3O643G7FMIOFyVu0aFHO3b2gN0Ottm3bokmTJuYcfo/F1bm6yHM7oBV6LV261IReDER48F4MTxiSJSUlVTvHNQUV9R1gWcEWB1FVgMXveQZmdR1gsQ/cZrlo0SLzFkkWNOfBwJLF1r/1rW+Vm3f3wvkMGxk6WlvxGMgxFOK1nmOuTYDla994fk3PhRXYcZxNmzY1z6y16swqNK8AK9T+eg1ef5/94kW8d2xD8G6gliUgAb8FFGD5TagGJBBUgXG9ovCv9yrECiqyGpeABCQQYAHbB1jubxf0duxWQW+GVtwC17x587JLawpirBO5eofb7NLS0kwBcG69YztPP/10ufpYnn2qKaio7wDLmxVY7n184IEHMGTIkDpfgeXuytDx8uXLJgT68ssvzRZHvi2Q9bEY9PCw6np17NjR1PXi960jkFsIPefbm77VFGCxBhbrsrE+Gt80OHDgwHLbV7WF0NuffGec9/T6P+GD45ucMViNUgIhLKAAK4QnT113jMCo7lH49/sVYjlmwjVQCUgg5AXCMsB67733TOjEtwmy0Lf7UVWAxK9zWx1rV3luUeNqLda14qqse+65B6NGjapy4q0aWHxjoWcxeF5U3wFWKNTAYnjIfnLlG4Mo91pk/B5Xhx04cADDhg0z9coq2/LoPkGBDLB87ZvVj+qCTb50gG8aZBjHFWLc6uh+KMAK+b9nAzaAp9b9ER+e2Byw9tSQBCQQPAEFWMGzVcsSCKTAsC6R+M/Z5f+/VyDbV1sSkIAEJBA4gbAMsKztb5UFWHw74Msvv2xqDLlvIVy7di24dZA1r/h193pa5Pa2BlVNbyHkfXl/9sP9/laI0bp1a7PKy30FEVf5vPnmmzh06FC5N+9V9xhUVQOL11irlXr37m0KuXuOtbK3ELqHRNaqLPf7HzlyxPSR2/YY3LGGmHV4a2edX50Fz/EMdNxDQatml3vfuGX0jTfeCMgWQl/75k2AZYVb7dq1qxBgce751kXeV1sIA/cXXyi2pPAqFGdNfXaygAIsJ8++xh5qAoM6ROLXcxRihdq8qb8SkIDzBMIywLICDtarYkDToUMHUxCbtZQ++ugjEx7xcA+QrMCHNYjuvvtus7rHqkF09uxZs0ImOzvbXMOQq7pj48aN+Pzzz81KrgcffBA9evQwq4h4/YcffoiDBw9WuP/Vq1fNNjKeM336dNx1113m/lwVxvGwMDnHwBVlDOZqOqzxsI3vfe97YDBmHVaIx3uNGTPGvOWPdaPYPkOy999/3xS95+qmoUOHll3HelTsR8uWLc02PdZq4jVcmcaQJSMjw2yvrCrAYltss6a3O7KY+SuvvGLac+8fO8LvzZ8/H5yTmTNnYvTo0aYP7777rin87t43q6j7Z599ZmqeVVfEnfXUnnjiiXLF+itbNeVr37wJsKy54uouzi/HzHnjyjH2fd++fWaMvgZYlc19Tc+Nvm9PAW0btOe8qFcSqE5AAZaeDwmElsDgjpH41XcUYoXWrKm3EpCA0wTCMsBijSRu+eOb6HhwKxoPhlNcIcQwgFvU3FcS8WsbNmzAsmXLzHkMn7gNkH9mbSJ+f/DgwaZGkeeKJc+HhkHEwoULTf0sHmyL17Adtsn+eBaRZ/tcAbZ+/XpzL17DUInn8eCKLP7Z2wCLAdSrr75qgh7ej+HNfffdhz59+pj2GFRxqyUdeB+6sN/sIwOm4cOHmyDPfawM2Rgs0ZfhSGJiormG9+L1DNv4Nc8Ay6pJxnHxPIZpDAI9t8q5OzK0oSFXV1n9YyBFA35mIXeGaNZ2T46Tb060vLgVlHPHcxlksh3enzXRWODdOhhq8lnhCjO2xZVjrK3Fz1Vt+/O1b7xXdVsIucrqk08+wY4dO0wfacs5Y5/4maY0d18dWF0tt5rm3ml/yYX6eFWwPdRnUP13qoACLKfOvMYdygJ3dY/Cz1UTK5SnUH2XgATCXCAsAyzOGX/BX7FiRVkBdoYgfJPglClTsHz5cvP1ylYE8Y1vixcvNqu1GM4wTGjWrBnGjx+PAQMGlK3Kqum54LWbN28GV2NxJQ3v37VrV/MmQ/aL4ZbnWxAZZGzatMkEabyG905NTcW0adNMf1auXOl1gMX+MdRhSMUVVwyieL+ePXuWdZ2riWjBFWEMPRiWMFyaOnWqCXkqWynFUJCrgqw3AzJYGzRokFmxxiCIh2eAxXExnNuyZYsx7d69u+kLQ6bqDs/+sT9c4TVixAjzQVP3wzqfYRHvY/WNK5q4QuvEiRNlq7as6xgYcY5Wr15twryUlBQ888wzaNiwYbWhk699q6m4P4M2riDjajsWdedYrbnns8xVZ3wO2TcrkGNgd+rUqQrPkTdzX9Pzq+/bQ+CHG1/B/CNr7dEZ9UICEvBJQAGWT1w6WQK2EZjcNwr/eLcKu9tmQtQRCUhAAm4Ctg2wNEsSkIAEnCzw083z8PqhlU4m0NglENICCrBCevrUeYcL3HtHNH44ufp/aHU4kYYvAQlIoF4EFGDVC7tuKgEJSKBqgX/eNh8v7l8iIglIIIQFFGCF8OSp6xIAMGdENL47ViGWHgYJSEACdhJQgGWn2VBfJCABxwv8Yuf7+G3ap453EIAEQl1AAVaoz6D6LwGYAItBlg4JSEACErCHgAIse8yDeiEBCUjABFcMsHRIQAKhL6AAK/TnUCOQAAW4lZBbCnVIQAISkED9CyjAqv85UA8kIAEJ4KUDy/BPW9+UhAQkECYCCrDCZCI1DAkApqg7i7vrkIAEJCCB+hVQgFW//rq7BCQgASw4uh4/2PCSJCQggTASUIAVRpOpoUgAwM/vj8Vd3RVi6WGQgAQkUJ8CCrDqU1/3loAEHC+wKH0HHln9O8c7CEAC4SagACvcZlTjkQDwq+/EYXDHSFFIQAISkEA9CdgywPrZz35WTxy6rQScIRAbG4u2bduW+0hOTnbG4G00yo0XDuCeZf+BktISG/VKXZGABAIhoAArEIpqQwL2E3jj2Xi0bRJhv46pRxKQgAQcIKAAywGTrCFKwBuBpKQkE2i1adOmLNiKj4/35lKdUwuB/Rmncc+yX+JaXnYtrtYlEpCA3QUUYNl9htQ/CdRe4POfNkCDWFftG9CVEpCABCRQKwFbBli1GokukoAEvBbIysrCmTNnyn3k5eVVuL5Zs2blVmm1bt0a0dF6E4/X0FWceDHnOu5e+kscvXHe36Z0vQQkYFMBBVg2nRh1SwIBEGjUwIWPftwgAC2pCQlIQAIS8EVAAZYvWjpXAmEscOXKlXKB1tmzZ1FSUnFrW2pqarlVWi1btoTLpX+F9PbRKCopxsylv8DWS4e9vUTnSUACISigACsEJ01dloAPAv3aReL3j8T5cIVOlYAEJCABfwUUYPkrqOslEMYC586dKxdqXbx4scJoo6KiKqzSat68eRir+De0R1f/Hp+nb/evEV0tAQnYXkABlu2nSB2UgN8CMwdG4SfTYv1uRw1IQAISkIB3AgqwvHPSWRKQAIDi4mKkp6eXhVpcpZWRkVHBJiEhoVw9rVatWqFRo0aON/zplnl4/eBKxzsIQAJOEFCA5YRZ1hglAHx3bAzmjFB5BT0LEpCABOpCwPYB1o0bN7Bjxw5w5UdhYaHZqsRfjnv37o0ePXogIqLqt4Dk5+dj2bJllf6CXRlukyZNMHXqVPANbTwOHDiAtLQ0sDZQTEyMuWe/fv2qvWddTJruIQE7CeTk5OD06dPlVmrdunWrQhcbN25ctlKL2xC59TAxMdFOQwlqXwqP/QcKDv8rUi89FNT7qHEJSMAeAgqw7DEP6oUE6kLgx1NjcfegqLq4le4hAQlIwNECtg6wuH1p3bp1KCgoMKERQyTW5OF/M8jiG9PGjh2LyMjISieR561ZswbXr1+vdpK5qoThWIcOHTBu3Dhz7pEjR7BlyxazaqRjx47ml3PWCGKINWTIEEc/NBq8BGoSyMzMrLBSiz9jngdDLOuth1ylxf+Oiwu/ehJFZ99CftrcsuEPvv4ILhYU1cSo70tAAiEsoAArhCdPXZdALQT+7d5YjO2lEKsWdLpEAhKQgNcCtg2w+MvuihUrcPnyZfDNZ2PGjCn7xfb48eMmXGLwNGrUKHTu3NnrAXueyNVVS5cuRXZ2tgmvGIrx3suXLwdXcHFFFld88WtczcVQbPr06YiPjzdNXbhwATt37sSIESPAFVw6JCCBygX4s+y+/ZABtedhBdP8OWSw1aJFCxNqsc5WqB7F19Yhb+vtYNz9eCT/cazNrPjmx1Adp/otAQmUF1CApSdCAs4T+O/vxOGOjpX/w7rzNDRiCUhAAoEXsG2AxV9uuXqKv7gyROL2I/dj48aNOHr0qPkld9KkSbWWOXbsGDZt2oSUlBRMnjzZrOZimLVkyRJzT37NOrZu3YpTp05hxowZaNiwoQm1GLJxC9W0adMctR2q1uC6UAJuAlzZaIVarKfFVY6eB1dkWau0GGYz0GKwFQpHac5J5G66E6UFlyvt7r+7nsQrF3NCYSjqowQk4KOAAiwfwXS6BMJAoFlDF16YFYfuraoucRIGw9QQJCABCdSbgG0DrK+++gq7d+82v6xawZK70okTJ7BhwwYTGrmviPJF0lpVxSLUI0eORJcuXczl3gZYe/fuBft55513olu3br7cWudKQAKVCHBVJUNi95VaWVlZFc5MSkoqKxLPvyP40bRpU5uZliJ34x0oubGr2n69GTsX/3w632Z9V3ckIAF/BRRg+Suo6yUQmgKdUiLwn7Pj0DzJFZoDUK8lIAEJ2FjAtgGWtcKqa9euZpug58Gte6tXrzYrtKwVUb4685fk9evXm9VUXEFl1d6xthByuyBXfzVo0KBsCyG3HDIw4/e4+orbBsePH19lHS5f+6TzJSCB8gJc4WiFWlylxVVb/Dn0PJo1a2ZCLRaIt7YeJicn1xtn3pf3oPjS517df3XiHDx2vMSrc3WSBCQQGgIKsEJjntRLCQRDYGS3SLMSS4cEJCABCQRWwLYBFsMhbiPs1asXhg0bVmHUXCW1ePFiEywxQOIvrb4cXOmxcuVK83bDwYMHo2/fvuUuP3jwILZv315WxP38+fPmXBZxHzRokCkuz5o+XB1mv5UfvkjoXAmEngCLxHuu1CotLa0wEP69wFDLuV0coAAAIABJREFUWqXFYIs17YJ9FBz+NxQe+6VPt9mb9G1MPXr7Dag6JCCB0BdQgBX6c6gRSMAfgVlDo/H9iTH+NKFrJSABCUjAQ8CxAZZVYys2NtasvuIqLM/jwIEDSEtLM6s9oqOj0b17dxNe8Rdn1s1i6DVw4EA9VBKQgA0EGCifPHkSp0+fNqu0GDh7Hvw5Zj0tBlvuoRb/HgjUUXT2r8hPe7JWzZ1PmowhR/UyiFrh6SIJ2ExAAZbNJkTdkUA9CPxwcgzuvSO6Hu6sW0pAAhIITwHHBlhr1641QRRrV7H+lbcHtzPxbYTcujhlyhQE8hdfb/ug8yQgAe8EGGS5r9S6fv16hQu5Ist9lZYVbEVE+F6AtThjA/K2jPauc1Wcld1wGL51rhsO5xb61Y4uloAE6ldAAVb9+uvuErCLAOthDeuiNxPaZT7UDwlIILQFHBlgcaUGtw/yF9TK3nBY3ZTyTYR8c+HYsWNNzSzW6uJ2JpfLZVZ2DB8+3NTM0iEBCdhPwCoS7x5q3bp1q0JH+QZS/jxbbzzkZ76ptLqjNP8CcjcNR2luut8DL4rvgh9m34XPruX63ZYakIAE6kdAAVb9uOuuErCbQMtGLvzX7Di0a+b7P4zZbSzqjwQkIIH6FnBkgMXtf0eOHEGHDh0wbtw4r+eABaS5couF5bmdkCFYUVGR+XNubi74ZkTWw2JdLG5V0iEBCdhfwCoS7x5q8efa82CI1apVq3JbD/kSB+vI2zYZxVdXBm7AUcn4Le7D784pxAocqlqSQN0JKMCqO2vdSQJ2FxjYIdKEWNFRdu+p+icBCUjA3gK2DbCstxBWFTLV9i2E3ELELYD8BdWX4u/5+flYvny5uY6rtvbv3w8Weh8zZgzat29vZnnnzp3m6+5fs/f0q3cSkEBlAlaReCvUYs08z4OrLrn1kIXhGx5bjtS2q9E84SoaxtwMKOoH8Y/hx6cKAtqmGpOABIIvoAAr+Ma6gwRCSWD6gCj8dHrgam6G0tjVVwlIQAKBErBtgPXVV19h9+7dZrUDVzRFRpbfO87VThs2bEBiYiKmT5+O+Ph4r0wYMu3Zs8espJg0aVKFdqtqhP3Zu3evqZfVuXNn8C2JGRkZmDFjRlkBeK7q4uounsPaWjokIIHwEbCKxFuh1tWrVysMLjYqHy0TLiMl4WrZB0Ot+Ki8aiHS84bjcmEPuFCKlOhDaBe3tdz5mxIfxOzjrvDB1Egk4AABBVgOmGQNUQI+Cnx3bAzmjNAuDR/ZdLoEJCCBMgHbBljWWwJZLJ0BFrfmuR9ffPEFjh8/7tM2wOzsbCxdutRs92PI1KVLF68ehWvXrpnAijVwWPuKYZoCLK/odJIEwlrg+BfrsOflP+JiQjIuJSQhJ7ri67Ibxt5ESoPygVZKwhVERxShFC58kflTXCroVc6pZcw+jG70u3JfO5J0D8YdVX29sH6gNLiwElCAFVbTqcFIIGAC/3pvLMb10l7CgIGqIQlIwFECtg2wCgsLTUjEVQ/cosPgyCqOzuBqy5YtKCkpKbddj8HUl19+CRZq7t+/P1iI2f3gCiquwGIYxm2A3tSpYltr1qwxq60YpFlt7tixQ1sIHfWjosFKoLxASV4uznx/LgrPni77RonLhYuJycga2QLnCnNw9kYq8osrhlqN4zLNCq2Exh2QG923UtqeCYvQN+Hjct+7kjQOI463Qk5JiaZDAhKwuYACLJtPkLongXoSSG7gAt9M2KO1irrX0xTothKQQAgL2DbAoim36KxevRosssw3BsbExJjQqqCgwLz1j8XUuZLKOrjCavHixWD45VnfKi8vz6y+unHjBoYMGYLevXt7NW28bvPmzWb1VZ8+fcquYS0t9yLurJHFYI1FnVXE3StanSSBkBa4+MLzuLlhbZVjaHR3Z8R3fge5RXE4cyMVp2+0wZmsVJy50dqsvOLBVaBVBemJkZcwvenzFdrPSRyIOZf7YUd2fkj7qfMSCHcBBVjhPsManwRqL9C3bSR+PScO0eUrpNS+QV0pAQlIwCECtg6wOAcMnLja6eLFiyaYYnCVkJBgAqgePXqYYMszwGLIxRVW7m8IO3ToELZt22ZqZU2bNq2sbpU/88yAjcXmWfCZ/WrTpg2GDx9etlLMn7Z1rQQkYF+B6+/Px7XX/lxjBxOGd0fSkPlARGm5c2/kJ5lQ6wD+Afg6zPJsLMJVhFnNv1fpPUri2uL5nEl4+0pOjX3QCRKQQP0IKMCqH3fdVQKhIvDAsGg8O6HiKu1Q6b/6KQEJSKA+BGwfYPmCkp6ejvXr1yM5OdkEWLGxetOHL346VwISqFkgZ+d2nP+nv6v5xK/PiO3UFsmTjiEyfneFa1Zf/xdcK+xcaVvNo49gXOP/r+r7RMTipcjv4Bdnqy8Q73VHdaIEJBBQAQVYAeVUYxIIS4F/+3YsxvZUPaywnFwNSgISCIpA2ARYVq0qFn8fPHgw+vatvK5MUBTVqAQk4AiB4qwbOP3dh1Cced2n8bpiYtHkgWTENP+83HWn8kZge9ZTlbZ1Z9IrFd5GWNmJixMewfdOFPnUH50sAQkEX0ABVvCNdQcJhLpA68YR+M2cOLRI1puGQ30u1X8JSKBuBMImwGKtKhZ25zF69GjzpkAdEpCABAIpcOHf/gG3tm6sdZPJ07uiQbe3y11/OGcq9t26F8Wlt7cRRLny0CfhU3RrsMLr++xsOAv3HNO/4HoNphMlUAcCCrDqAFm3kEAYCEzoHYV//pZ2jYTBVGoIEpBAHQiETYBVB1a6hQQk4GCB6++9hWuvv+i3QMLQbki6829ARFZZWyWl0bhS2BVAKZpHHwXrX/l6nEqahpFHk329TOdLQAJBElCAFSRYNSuBMBT4waQY3DckOgxHpiFJQAISCKyAAqzAeqo1CUggDAVydu3A+X/8YcBGFtMuFclTziAqYUfA2mRD15NGYVJ6B1wo8D0AC2hH1JgEJAAFWHoIJCABbwXiooFfz4lHr9RvXk7l7bU6TwISkICTBBRgOWm2NVYJSMBngZKcWzjz/bkoPH/W52urvSAiAk1mt0Bsy08D2m5BQi88lTEUqzNV3D2gsGpMAj4KKMDyEUynS8DhAgPaR+LXc+IQoXJYDn8SNHwJSKA6AQVYYfx8sKD99evX0bVr14C8kfHChQtYtGgRTp48iaKiInTv3h2PPvooYmJ8fwVwfn4+jh49isaNGyM1NTWMZ0FDC3WBhf/1AQat+W2th5HbMBmZLVNREhmFhlcvIenqpXJtJU3phoSe82vdfmUXlsak4JeFM/DSxdyAtqvGJCAB7wUUYHlvpTMlIIHbAg8Nj8bT43z//9Xyk4AEJOAUAdsGWDdu3MCf//xnZGZmVjoX0dHRaN++PcaPH4/OnTvD5dI/V7hDZWVl4cUXX0RGRgamTZuGcePG+fVMnzlzBq+//jpycnIQERGBxMREEzw9/PDDtQqw1q5di6VLl6JJkyZ47rnnkJSU5Ff/dLEEgiHw4fZC/GVVAe5udQFjPvg/aFhY+d9HVd07vd8QnO4zqNy3m6cfR49Nq8p9rcGgrkgasQKuqMsBHcZbsXPx/On8gLapxiQgAe8EFGB556SzJCCB8gL/fn8sRnXXi1n0XEhAAhKoTMD2ARaDrISEBERFffMXeUlJCW7evAl+ZnA1ePBg3H///Y5786AV8vENjE899RTatWtXNseFhYV4++23cezYMTz00EPo27evXz8BH330EbZt24aOHTti7ty5aNCggV/tHTp0CPPnz0eHDh3MKq64uLiy9hYsWIC0tDRMnjwZEydO9Os+ulgCtRU4c60Ej7/8zQqmfq2KMX7Z8+iZsdOrJq+074xDIyt/ftscTEPHr7aWaye6VQs0mn4NUQ03edW+tyetTpyDx46XeHu6zpOABAIkoAArQJBqRgIOE2jbNAK/mROHZg31j/MOm3oNVwIS8ELA9gFWZeEMx1VcXGwCFW5p45+nTJliVmM56aguwAqkA+dg3rx5OHXqFObMmYMBAwYEsvkKbSnACiqvGvdS4Huv5+L4pfLBT2KcC/fFp2Hkxz+psZX9Y6YiI7V9pedFFeRj+IdvVPq9xrPbIK71RzW278sJ+5K+jSlH9YpuX8x0rgT8FVCA5a+grpeAcwUm943CP96t/9127hOgkUtAAlUJhGyAxQGVlpZi1apVWLlyJVJSUvDss8+arW1OOeojwOJqKX9Xc9U0PwqwahLS94Mt8Pq6AryzubDK24xLzcLYj3+EljmnK5yTGdcAp5Oa4ProiYiIqfr/fA792wLE3rpZ6T2SJnZDQp/A1sU6nzQJQ442DTad2peABL4WUIClR0ECEvBH4O+nx2LGAG0l9MdQ10pAAuEnENIBFqfj4sWLePnll80qLM9tdFw5tH79emzfvh3Z2dlmG2Lr1q0xderUCnWzGIStWLEC/fv3N3Wd3A/3FUjeBjgM1w4ePIjVq1eDxdS53TE+Ph49e/Y0q8VYvNzz4H3YB26fY3+5PbJRo0YYMWKE+WDdLx579+412+8qO6xtd9X12du+ubfheS/26wc/+AGSk5PNt9jm8ePHsWzZMpw/f94UeWd/ueVwxowZaNWqVbkmrDFwC+GTTz4JFnWvquaZdY77NsPw+1HUiOwisO9sMX70Vs1v8OvYzIWZN5ag8ZbXcDqpKU4nN8GN2PiyYbRt27bKQD2qoADDP/xrtUOO79cFSXetR0R04N5+mN1wKL59vgcO5hTYhVv9kEDYCijACtup1cAkUCcCjRNc+O3DcWjfLKJO7qebSEACEggFgZAPsKpahcTi5dz2dvnyZROksI4W60LdunXLFCFn0MPC5lbx90AGWAzTFi9ejE2bbtey4b0jIyPNvRnscJXY448/Xq5m1enTp/HGG2+Y2l5Wf3kur2E4xDpfs2bNMu2cPXvWtF1QUIDDhw+b8I5vGuR9+vTpg969e6OqAMuXvtHriy++wKVLl0wtLfaNBfMZXrEGFutTMZRjm6yRtXPn7dpAVs0y9p1t8NwnnnjCFN23Ds8Ay1pNxyLxJ06cMG9PZNjI4KtZs2YYPXp0WYAXCj9Y6mPoClS2ddAaTWRpHhoVHkFy4REkFR1DZGn5AunRJcVomnMTTXNvIbFRI2T1G1wpROqhPei0a0uNSFHNm6Hx3bcQlbSuxnO9PaEovgt+lH0XPr2mNxR6a6bzJFAbAQVYtVHTNRKQgLvAXd2j8PP7tZVQT4UEJCABSyDkA6zKVmAxvHnzzTdNEHLnnXdi5syZJvxgSMLgZOHChebNeU8//XTZyqBABlgnT540b+zjiq/HHnsMnTp1Mt4MZ9555x0cOXIEXbp0MaEO+5Wbm4tXX33VrNQaM2YMJk2aVBbWcAxvvfWWWaHE1V+9evUqe3qr20JYVYDla994s5pWoDG4oilXlbGPfDshD4ZXDLZ27dpVbrz8nmeApSLu+kvJDgIvrizARzu+2ToYX3wZyUUMrI4isajidsGCiGTkRrZEcqNmGHh1L7rvX4Wk/G9Wb53qPxRneg8sN7Rmp0+g58aVPg238f3tEdd2oU/XVHtyVBJ+h/vx23MKsQKHqpYkUF5AAZaeCAlIIBAC358Yg1lDb+/C0CEBCUjA6QIhHWBVVQPLClS4WsgKiayJ5jUMVbitcOzYsZg+fbr5ViADrLVr12Lp0qWmVtQjjzxStsqL90lPTzfhFgMbawvetWvXzFZHBl4TJkwwK5jcD+sNgFyFxDDOOmoTYPnaN96rpgBry5Yt4Aoyhmue9bGsgJErx1ijjKupeCjAcvpfPfYb/+Yjxfj1e/tvr64qPI64kmsVOpkb2QI5kS1NaJUT2cJ8LnLd3jbYNNGFb0Vsw7C/PV/uupykRshs2QYlUVFIunLRfNTmaDiuOxL7v1WbS6u85sP4R/GjU1XX+grozdSYBBwmoADLYROu4UogSAJx0cBvHo5Hz9baShgkYjUrAQmEkEDIBlhZWVlmG92GDRvKvYWQAdW7776L3bt345577sGoUaMqTIcVnnDbHbfycRVUIAMstv/222+bFUms78QC8/4cVfWtNgFWbfpWU4BV3diq6qMCLH+eCF0bCAFucWWdOn5wpSP/2/0oRSRuRrX5Oqz6JrQCqn+t9eTW1zBh3QtodG5fILpZro24Xp2QPHY7ImKOB6ztzYkP4oHjelV3wEDVkAS+FlCApUdBAhIIlMAdHSPx39+JC1RzakcCEpBAyArYPsDKzMysFpf1rFjgnIXCucqnusLjng25FwcPZIDFLYEsss66Uewf6zixLhXrUzHM4tcqO1j3iUXfWdeKAR3DOPfDs8B8bQKs2vTNmwCLRer37NlTVjOL2wfdD644cy+yrwArZP/OCNmOX7hwAQcOHDBbeE+dOlXh56swIhG3IhlY3V5lxY+CiEa1Gm/3lFLMuPQxuq97sVbXV3dRZKNGaPytYkQ3XhWwto8m3Y2xR8uv/AxY42pIAg4VUIDl0InXsCUQJIG5o2Pw2ChtJQwSr5qVgARCRMD2ARZDGqsouLspt9uxjtTIkSPRokWLsm+5hy28znpzX2Xz0aZNGzz00EOmHlYgAyzeiwHO5s2bsXHjRnAM1sEC7ty6yH4zcLMOrhj74IMPTJH3pk2bgm8ws4Iu/uLNN/sFIsCqTd9qCrDcQzF6c+umtQ3SKjTPsSjACpG/FcKkm4cOHSpbXcUXEXge/HuDP2f5US3x0b6mJrAqdgXuXzejIoH7mxzBuIXPwYXyYXQgiBvf2xFxHd4LRFOmjStJYzHqRGvcLC4JWJtqSAJOFlCA5eTZ19glEByBX8+Jw6AO3/z+EJy7qFUJSEAC9hWwfYDF8MQ9+KiJsqawparrAx1gud+HW5O4RYm1ufhLNVcr3XHHHbj//vtNiMUaWC+99JLZwsQ3DQ4cOLBc3axAbiH0HH9NfeP5NZkuWbIE69atQ8eOHTF37lzz1kHr0BbCmp5YfT8QAtnZ2SasslZXcQWj+8G3jXLFJUNrvt3SesNlTkEpfjI/D8cuBS+0GdE6B5N3/wmt9i8PxFDLtZF4V3c0HBy4uli5iQPw8OX+2JZd/u2KAe+4GpSAAwQUYDlgkjVECdSxQK/UCPz24XjERNXxjXU7CUhAAjYRCLsAq7i42Gzf41Yhz6Ln1ZkHKsDitj++bZArqRjkeK4A4y/YfKsgv/7MM8+gZcuW2L9/v/kaV4MwrHN/Ix/7HKgAqzZ9qynA4gqrefPmmYBuzpw5GDBgQDlmBVg2+UkPs27wjZ38GedbNbkdkD9v7gd/9jwDq0aNKm4HfG1tAd7dEvwi5q0auXBP/joMWvJCwGcirnsHJI/bg4i4gwFpuySuLZ7PnYi3L+sNhQEBVSOOFVCA5dip18AlEFSB2cOi8cyEmKDeQ41LQAISsKtA2AVYhOa2vc8++wxNmjTB008/bbbkuR8Mcrhio2HDhmUrnay38/FNeo8++mi57X1cpfTKK6+AW/n4Pc837bm37R7oPPDAAxgyZEiNgY5VD6pdu3YVAiwGciwIz5DL3y2EtelbTQGW++qsygIs1gF74403zHZIbSG0618D9u8Xw6qjR4+awIrbaT0Pvt2SgVVqamrZCqvY2NhqB7Y7vRg/XZBXp4Of2fICxi3/ZyRmnA7ofSMSE9H429GIabosMO1GxODlyDl44Wzd+gSm82pFAvYQUIBlj3lQLyQQjgK/mBWHEd20lTAc51ZjkoAEqhcIywCL4dTLL7+My5cvo3379mZlEN8IyCM/Px+LFy/Gjh07MGHCBEycONF8/fjx42YlEbcazZ4924RU/DPDq48//hgMmXjUFGDxHGvFFAM0ns9fqnlw6+CWLVuwaNEiE65xBVZSUhJOnz6N1157zdTNmjx5MsaMGWMCH65eYhC3b98+U3C6qgCL4+V9GL5ZR1Xb/nztG9urbguh+1sfuZqMWwgZGFpF3dn/mzdvmlVlvgZYQ4cONdssOQ86nCPA557bAa3VVXy5gefBsJeBlbUdkM+er8fP3s3DzpPFvl7m9/l9WxZjevoCdNr8pt9teTbQ6J7OiO/0TsDaXdLgETx9svzqtoA1roYkEOYCCrDCfII1PAnUo0DP1hH4/aPxiFaGVY+zoFtLQAL1IRCWARYhz549a7bl8S2GDINYPN0KpLjdiKESwxZrWxFXOr3zzjtlQRWLkFvns2A8P1is3JsAi+e9//77ZosT27CK0DM84/fYFkMya7sd7/3JJ5+YUI2BEPvLc7hiip/Zd47Dc3UYr1uwYIEJuHgNt02NGjUK48ePrzJ08rVvNQVYljXDPwZVPFgUn8YMsRjQMQDjuJ588klT4J1HdW8hZK2whQsXmmtox5CC7p5bK+vjB0b3DLzAmTNnympXcTsgf07cD66kYljlHlglJyf71ZGF2wrx8uoCv9rw5+KEWBfua5CGUR//xJ9mKr02cUR3NBzyLuAKzNbInQ1n4Z5jKrYR8IlSg2EvoAAr7KdYA5RAvQo8dlc05t6lrYT1Ogm6uQQkUOcCYRtgWcHLihUrkJaWZrYMMkxiYDVixAjz4Vmfir8483wGKKxjxfCIhclnzpyJNWvWmHa8CbB4b4Y3fLMgr7t69ar5b96P7c2YMQOtWrUqN9nW+VwhxaLu7CtDtmnTppkAiHW9uE3KWrVlXcxgi8EbV3HxmD59uqn9Vd2qKV/7VlMRd96Xq2SWL19ugimuJGOYNmjQILOa7N133zU1sujIvtUUYDGYW7p0qVmtxra6d+9u3BmM6QhtAT57DHYZVHGFFcMrz4OrJRlWcfWktcIqkHN/8koJfjw/DzfzAv9mQF9nZ0zrLEze+is0O77F10urPT+2UzskTzqCyPi0gLSbnjQNI476FxoGpCNqRAIhJKAAK4QmS12VQAgKcPUVV2FxNZYOCUhAAk4RsG2A5ZQJ0DglEM4CDDZZu4qBFT8Y5noeDGoZWHFbIAOrFi1aBJXkl5/mY+0B+2yLa9/UhbuzlqDvit8EdNyu2Fg0mZWEmOaLAtJuZsORmHymI87l28cuIANTIxIIkoACrCDBqlkJSKBMYGS3SLwwK04iEpCABBwjoADLMVOtgUog+ALp6elltasYWHElo/vBVY3WdkArsOI207o6lu8pwq8Wld+iWFf3ruk+326RjnGf/Aix+dk1nerT95NndEGDrgt8uqaqkwsSeuHpjKFYlani7gEBVSNhLaAAK6ynV4OTgG0EfjItFjMHaqu/bSZEHZGABIIqoAArqLxqXALhK8A6Z9bqKqvguudoGU5ZgVXbtm3NCivPrbt1JZRxsxQ/fjsP5zJK6uqWPt9ncKsCTD38Gtrt/Mjna6u7IGFoNzS881O4IvwPx0pjmuM/CmfiLxdzA9pHNSaBcBNQgBVuM6rxSMCeAinJLvzhkXjwsw4JSEAC4S6gACvcZ1jjk0CABFibzdoKyM+XLl2q0DLfBmgFVm3atEFKSkqA7u5/M39cUYBPvwxMYXP/e1N1C40TXLg3Yhvu/Oz5gN4mpl0qkqecQVTCjoC0Oz9uLv4p3Z6r2QIyQDUiAT8FFGD5CajLJSABrwXuHhiFH0+L9fp8nSgBCUggVAUUYIXqzKnfEgiyAAusuwdWfBGC+8EXDVhhFV9OwFpWDRs2DHKvatf81mPF+JeFobXtbVKra5iw/gU0PrevdoOu7KqICDSZ3QKxLT8NSJtrEubg0RP2XdEWkEGqEQnUUkABVi3hdJkEJFArgV/MisOIbpG1ulYXSUACEggVAQVYoTJT6qcEgihQUFBQFlZZ2wH5Nkj3IyEhoSywYnDFwIo1rex+FJUAP5mfiwPnQi9o6ZpSipmXPkaPdS8GlDl5ajc06DE/IG3uT/o2Jh/Vv/oGBFONhJWAAqywmk4NRgK2F+DbCPlWQr6dUIcEJCCBcBVQgBWuM6txSaAagczMzHKrq86fP1/h7ObNm5cLrPjfoXi8uaEAb22w/9bBqmwjI4D7mxzB+A+egwulAZuCBoO7ImnEcrgir/jd5oWkSbjjaFO/21EDEggnAQVY4TSbGosEQkPgsbuiMfeumNDorHopAQlIoBYCtgywfvazn9ViKLpEAhLwR4BvBeTKKm4HbN++PRITE/1pzhbXnrpagr97Mw+38gMX/NTXwO5snYMpaX9C633LA9aF6NYt0XjaFUQ23Ox3mzcbDsG953viYE6B322pAQmEg4ACrHCYRY1BAqElwNVXXIXF1Vg6JCABCYSjgAKscJxVjUkCNQjExcWVW13FwCoyMvzWnP92cT6WpBWFzfPQMtmFewrWYfCSFwI6piazUxHb+mO/2yyK74wf3xyNT67qDYV+Y6qBkBdQgBXyU6gBSCAkBUZ2i8QLs+JCsu/qtAQkIIGaBGwZYNXUaX1fAhKQQE0CX54oxj++F1qF22sak/X96S0vYMKy55F4/Yy3l9R4XtKk7kjo/VaN59V4QlRD/B6z8JtzCrFqtNIJYS2gACusp1eDk4CtBf75W7GY0Nv+dUptjajOSUACthRQgGXLaVGnJCABfwX+6b087DhRvhC9v23a6fo+LYoxLX0Bumx5M2Ddiu/fBcl3rYMr6pzfbX4U/yj+7lTo1h7zG0ANOF5AAZbjHwEBSKDeBLq3isCfHo9HhKveuqAbS0ACEgiKgAKsoLCqUQlIoD4FuG2Q2wfD/YiPceG+BmkY/clPAjbUqJRmaDzjJqKS1/vd5paGD2LWMf2/Z78h1UBICijACslpU6clEDYCz06IwQPDosNmPBqIBCQgAQoowNJzIAEJhJUAC7azcDsLuDvlGN0qC5O2/Ropx/0vxm6ZNb6/HeLafuA34bGkuzHmaILf7agBCYSagAKsUJsx9VcC4SXQvKELf3w8HvysQwISkEC4CNg+wLpx4wZ27NiBixcvorCwEC6XCwkJCejduzd69OiBiIiq37KRn5+PZcuWISMjw6v5atKkCaZOnYrY2FiyvZ34AAAgAElEQVRz/oEDB5CWloa8vDzExMSYe/br16/ae3p1I50kAQkETeDNDQV4a4Pztq61a+LC3VlL0W/lrwNm23BcdyT2978u1tWksRh1sjWyi5wTKgZsEtRQyAoowArZqVPHJRA2AlyBxZVYOiQgAQmEi4CtA6xz585h3bp1KCgoMKERQ6SSkhLz3wyy2rZti7Fjx1b59jSet2bNGly/fr3a+SouLjbhWIcOHTBu3Dhz7pEjR7BlyxY0atQIHTt2xJkzZ3DlyhUTYg0ZMiRc5l/jkEBYCXDVFVdfcRWWU497U9Ix4dO/Q0z+zYAQxPXujOQxWxERc8Kv9nIT++ORywOwNTv8t3b6BaWLw0ZAAVbYTKUGIoGQFWANLNbCYk0sHRKQgATCQcC2ARYDpRUrVuDy5cto3bo1xowZg7i426+EPX78uAmXGDyNGjUKnTt3rvVccHXV0qVLkZ2dbcIrhmK89/Lly8EVXFyRxRVf/BpXczEUmz59OuLj4809L1y4gJ07d2LEiBHgCi4dEpBA/Qmw7hXrXzn9GNiyANOOvI72Oz8MCEVk48ZofE8hohuv/v/Zu+84qaurj+Pf6TPbd1maovQiVkQURHrvvdiwoBFLbEmMJqaoMbFHjRWsiNhQbFhQFKyAjWJl6U1QQOr28rxmfSQSYHfKb2Z+5TP/PHH33nPveZ9LfDj5/e7EFa8y0Eh/Lu6rqT8UxhWHyQhYQYAGlhWqxB4RsL9A+NsIw99KyAcBBBCwg4BpG1jhp6/CT095vd7qJlJubu4+3h988IEKCgrUqFEj9enTJ+ZaLF++XB9++KHq1aunvn37Vj/NFW5mvfbaa9Vrhn/2y2f+/PlavXq1Bg0apMzMzOqmVrjJVlhYqAEDBigjIyPmfTARAQTiE/h0ZYX++HRxfEFsNDsnzaXhngXq9PI1hmWVO7ypgk2eji+ey6fJvtN13TpqFR8ks80uQAPL7BVifwg4R+CGMUGd3NLjnITJFAEEbCtg2gbWF198oUWLFqlBgwZ7G0u/rsLKlSv1/vvvVzeNfv1EVDSV+uWpqvAdWZ07d1aLFi2qp0fawFq6dKnC++zYsaNatWoVzdKMRQABgwWufrpYn6ysMDiq9cP1brhVveder9yNXxqSTGbX1so4Pv57sV5PO0PnreJpOUOKQhBTCtDAMmVZ2BQCjhQ4rrFHt5/+85ssfBBAAAErC5i2gfXLE1YtW7asfk3wfz/hV/fmzJlT/YTWL09ERVuINWvWaN68edVPU4WfoPrlFcVfXiEMvy4YfvorLS1t7yuE4VcOww2z8O/CT1+FXxvs2bPnQe/hinZPjEcAgegFwq8Nhl8f5HNggRZ1qzRo80y1nXevIUTB1k2U3XOJ3IFv4or3eeZoDVnujSsGkxEwqwANLLNWhn0h4EyBKwYENLgd/851ZvXJGgH7CJi2gRVuDoVfI2zbtq1OOumk/cTDT0nNmjWrurEUbiAdeuihUVUlfH/WW2+9Vf3thu3bt9fRRx+9z/xvvvlGCxcu3HuJ+8aNG6vHhi9xP/7446svlw/fzxV+xbBOnTpRrc1gBBAwTqCiUrro0SIt38w33NWkGr7IdVTeMvWecaEh+O6MTOWO8Mpf54244q3NGqBOBdlxxWAyAmYUoIFlxqqwJwScK3B4Hbf+c3ZQGQGXcxHIHAEELC/g2AbWL3dsBQKB6qevwk9h/e/n66+/1uLFixV+6srn86l169bVzavwPVjhe7PCTa927dpZ/hCQAAJWFpj5aZnumV1q5RSSuveTGhaq3+J7dehX8TWeftl0ztBmCjV7Kq4ctmeerH7rmml9Ca8UxgXJZFMJ0MAyVTnYDAIISJrQxaezuvixQAABBCwr4NgG1rvvvlvdiArfXRW+/yrST/jC9vC3EYZfXezXr5/CDTA+CCCQGoGi0ipd9Gix1m7l6atoKlAv26VhJfN0wuvXRTPtoGMzOrdWZofpkmJvQJWmHaELtp+k2T9xubshRSFIygVoYKW8BGwAAQT+R6BOhkv3nxtS+P/yQQABBKwo4MgGVvjVv/Drg263+4DfcFhTIcPfRBj+5sLu3btX35kVvqtr+/btcrlc1d+I2KlTp+o7s/gggEDiBZ6ZX6bJ7/D0VazSA+pvUp83r1L6TxtiDbF3XqD54cruvUye0OKYY1X583Vj2RDdv6ko5hhMRMAsAjSwzFIJ9oEAAr8W4CkszgMCCFhZwJENrPDrf8uWLVOTJk3Uo0ePiOu3fv16hZ/cCl8sH36dMNwEKy8vr/7PRUVFCn8zYvg+rPC9WOFXDvkggEDiBHYUhp++KtKmHVWJW8QBkdvWq9DAtU+q5cePx52tOxhU7qhM+eu+GlesacGz9Mc1XMofFyKTUy5AAyvlJWADCCBwAAGewuJYIICAlQVM28D65VsID9ZkivVbCH/66afqVwDDjadoLn8vKSnRm2++WT0v/M2EX331lcIXvXfr1k2NGzeuPgOfffZZ9c9//TMrHw72joCZBZ74oEyPvcfTV0bUKOiTRqYvUbeZVxgRTtmDWiit5ZNxxXo341SdsYLmZFyITE6pAA2slPKzOAII1CDAU1gcDwQQsKqAaRtYX3zxhRYtWqQGDRpUP9Hk8Xj2MQ4/7fT+++8rIyNDAwcOVCgUiqgG4SbTkiVL1LBhQ/Xp02e/uAcLEt7P0qVLq+/Lat68ucLfkrht2zYNGjRo7wXw4ae6wk93hceE79bigwACiRH4cWeVLnqsSNt20+AwUrhLw53qO/8W1Vv5cdxh009qpcyOM+Vy7Y451ldZw9W3IBjzfCYikEoBGlip1GdtBBCoSYCnsDgfCCBgVQHTNrB++ZbA8GXp4QZW+NW8X3/ee+89rVixIqrXAHft2qXXX3+9+nW/cJOpRYsWEdVt69at1Q2revXqVd99FW6m0cCKiI5BCCRE4OG5pZr+UVlCYjs96GF50pAdb+jYt2+Nm8LfuJFy+q6RJ/3TmGN9n9VbJxTkxzyfiQikSoAGVqrkWRcBBCIR4CmsSJQYgwACZhMwbQOrrKysukkUvnC9fv361Y2jXy5HDzeuPv74Y1VWVu7zul64MfXpp5+qoqJCxx57rHJzc/fxDj9BFX4CK9wMC78GGMk9VeFY77zzTvXTVuFG2i8xP/nkE14hNNtpZj+OENjwU2X1Nw/uLubpq0QWfFjdNerz4m/lK90T1zIuj0e5Y+sqUP+lmOPszuygkRuP0FeFvDIaMyITky5AAyvp5CyIAAJRCPAUVhRYDEUAAdMImLaBFRbasmWL5syZo8LCwupvDPT7/dVNq9LS0upv/Qtfph5+kuqXT/gJq1mzZinc/Prf+62Ki4urn77asWOHOnTooCOPPDKiIoTnffTRR9VPXx111FF754Tv0vr1Je7hO7LCjbW8vDwucY9IlkEIxCZw/9ulmrGQp69i04tu1nENSjXgu4fV5PMZ0U08wOjs/q2U1uaJmOOUh5rpyt3d9PwWvqEwZkQmJlWABlZSuVkMAQRiEOAprBjQmIIAAikVMHUDKywTbjiFn3batGlTdWMq3LhKT0+vbkC1adOmurH1vw2scJMr/IRVuJn0y+fbb7/VggULqu/KGjBgwN57q+LRDzfYwpfNb9++vXpfjRo1UqdOnfY+KRZPbOYigMD+Aqt+DD99VaTScnSSJZAdcmm4Z4FOfuWauJdMa99KWSe/Jpdna2yxPBm60zVGt26giRUbILOSKUADK5narIUAArEI8BRWLGrMQQCBVAqYvoEVDc6aNWs0b948ZWdnVzewAoFANNMZiwACJhe4641Svfw5T1+lokw9G2xVv3l/V87Gr+Na3ndoA+UM+EHejNgvin8hNEG/Xc3rhHEVgskJF6CBlXBiFkAAAQMEeArLAERCIIBA0gRs08D65a6q8OXv7du319FHH500RBZCAIHECyzfXKkLHubJm8RLH3yF5vlVGvTDTB057964t5E39lAFDnkh5jjzM8dq1PL/PoEbcyAmIpAgARpYCYIlLAIIGCrAU1iGchIMAQQSLGCbBlb4rqrwxe7hT9euXau/KZAPAgjYR+Ce2aWa+SlPX5mhoqPrLFOfGRfGvZWsPq2VfuTUmOMszxqibgXpMc9nIgKJFKCBlUhdYiOAgJECPIVlpCaxEEAgkQK2aWAlEonYCCCQWoHwNw9e8HCxikr55sHUVuK/q5/YoFD9F9+jQ79+M64thY5toewu78rl3RhTnC1Z3dR11aHaUV4Z03wmIZAoARpYiZIlLgIIGC2Qn+nSgxNDyklzGR2aeAgggIChAjSwDOUkGAIIJELg4bmlmv4RT18lwjaemHWzXBpWOk8dXr8unjDy1qur3ME75c16L6Y4RenH6swt7fTxzuKY5jMJgUQI0MBKhCoxEUAgUQLn9/BrfCdfosITFwEEEDBEgAaWIYwEQQCBRAls212lCx4pUvj/8jGnQP/6m9T39auUvmNDXBvMG324Ao2eiylGZeBQXVvcV4//wD1pMQEyyXABGliGkxIQAQQSKHBYHXf1U1gBbwIXITQCCCAQpwANrDgBmY4AAokVCD95FX4Ci4+5BY6oV6GBa6er1cePxbXRzB6tlXFsjPdiubya4jtDf1/Hk1hxFYHJhgjQwDKEkSAIIJBEgUv7+TWsPU9hJZGcpRBAIEoBGlhRgjEcAQSSJxC+8yp891X4Diw+5hcI/6+2IzOWqvvMy+PabOio5srq9rHcvlUxxXk9/XSdt7IiprlMQsAoARpYRkkSBwEEkiXQqqFb958TStZyrIMAAghELUADK2oyJiCAQLIEwt86GP72QT7WEujcYKf6L7hF9Vb+/M2wsXw8ebnKHVomX86cWKbri8zRGryc9yBiwmOSIQI0sAxhJAgCCCRZ4I9DAup7NP/+TDI7yyGAQIQCNLAihGIYAggkX+CCh4u0fDNPXyVfPv4VG+VKg3e+oXZv3xpXsNwRTRRs/ExMMdZm9VengpyY5jIJgXgFaGDFK8h8BBBIhcCxh3t0xxnBVCzNmggggECtAjSwaiViAAIIpELgjSXluvXVklQszZoGCgypu0Z9X7hE/vLCmKNmdm2tjONjuxdre+bJGrCumdaWlMe8PhMRiEWABlYsasxBAAEzCPx9VEBdWvMUlhlqwR4QQGBfARpYnAgEEDClwOVPFGvpOu4xMmVxotzUsfVLNXDZw2ry+YwoZ/53eLBNU2X3WCR34NuoY5SmtdGk7Z305k98Q2HUeEyIWYAGVsx0TEQAgRQLdGzh0Y1jeQorxWVgeQQQOIAADSyOBQIImE5g3jflun4mT1+ZrjBxbCgz5NIIz0J1fuXqmKN4MjOVM8Ijf96bUceo8tXRvyqG6t7vaWJFjceEmARoYMXExiQEEDCJwM2nBnVCU49JdsM2EEAAgZ8FaGBxEhBAwHQC1zxTrIUrePrKdIUxYEM96m9V/3l/U87338QcLWdoM4WaPRXT/CeDE3TVGr4YICY8JkUlQAMrKi4GI4CAyQR6tPXq2uEBk+2K7SCAgNMFaGA5/QSQPwImE1i0pkK/e7LYZLtiO0YKNKtTpUE/zNRR790bc9iMzq2V2WGapOgv+Z+bcapOX1EV89pMRCASARpYkSgxBgEEzCxw94SQjmzkNvMW2RsCCDhMgAaWwwpOugiYXeCuN0r18udlZt8m+zNAYGTeMvV7/sKYIwVaNFZ272/lCS6JOsbXWcPVp4D7PaKGY0LEAjSwIqZiIAIImFRg4HFe/W4gT2GZtDxsCwFHCtDAcmTZSRoBcwr8tKdK504u0s4ino4xZ4WM31WH+oUasOQ/OvTr2TEFdwdDyh2VLn/dWVHP35TVW+0L8qOexwQEIhGggRWJEmMQQMDMAkGf9PD5aWqQ4zLzNtkbAgg4SIAGloOKTaoImF1g5qdlumc29xOZvU5G7y8/06VhZfN04uvXxRw6e1ALpbV8Mur5ezJO0KhNbbV0D+cuajwm1ChAA4sDggACdhA4v4df4zv57JAKOSCAgA0EaGDZoIikgIBdBC5/olhL13F5u13qGW0e/eptUv83fq+0Hd9HO7V6fPpJrZTZ8QW5XHuiml8Raqord3fXjC18Q2FUcAymgcUZQAAB2wu0auDW/eeGbJ8nCSKAgDUEaGBZo07sEgHbC3y2qkJXPcXl7bYvdC0JtqlboUHrnlSrjx+PicLfuJFy+q2WJ+2z6OZ70nWXa6xu2UATKzo4Rh9MgCewOBsIIGAXgX+MCapTS49d0iEPBBCwsAANLAsXj60jYCeBO14r0axF5XZKiVxiFPB7pRHpS9XzxctjiuDyepU3Jl/++i9FPX9m2pm6ZBVfIhA1HBP2E6CBxaFAAAG7CPQ+yqtrhnKZu13qSR4IWFmABpaVq8feEbCJwJZdP1/evqeEy9ttUlJD0ji5/k4NXHCT6q5aEFO87P4tldZmWtRz52eO1ajlfG141HBM2EeABhYHAgEE7CLg84Qvcw/p0Dz+3WiXmpIHAlYVoIFl1cqxbwRsJDBjYZnuf5tLtG1UUsNSOSRHGrLzTR0/55aYYqad0EpZJ8+Sy70tqvkrsgara0FGVHMYjMCvBWhgcR4QQMBOAud28+v0zlzmbqeakgsCVhSggWXFqrFnBGwm8NvHi/T1hkqbZUU6RgoMzl+r/jMvlK88+nvSfIc2VM6AzfJmfBzVlrZmdVO3VY30UzlfLBAVHIOrBWhgcRAQQMBOAs3ruTX5PC5zt1NNyQUBKwrQwLJi1dgzAjYSWLiiQtc8E31TwkYEpBKhwDH1SjVw2UNq+sXzEc7Yd1jeuEMUaDgzqrnF6cfozC3t9NHOkqjmMRgBGlicAQQQsJvAdaMCOqW1125pkQ8CCFhIgAaWhYrFVhGwo8Ctr5bojSVc3m7H2iYip4ygSyM8C3XKq1fHFD6rTyulH/lEVHMrA4foLyX99NhmvqEwKjiHD6aB5fADQPoI2FCgR1uvrh3OZe42LC0pIWAZARpYlikVG0XAfgKbd4Qvby9UMV/6Zr/iJjij7vW3auC8vyr7+2+jXintuJbK6jJHLs/3kc91efSQ70z9bR1PC0aO5uyRNLCcXX+yR8COAm7Xz5e5H57PZe52rC85IWAFARpYVqgSe0TApgJc3m7TwiYprSZ5VRry40wd9d69Ua/oq19POYN2yJv1XlRz30g/XRNXcidWVGgOHUwDy6GFJ20EbC5wVhe/JnThMnebl5n0EDCtAA0s05aGjSFgf4ErpxVr8VqaAfavdGIzHJFXoP7PT4ppkbzRhynQaEZUcxdljdKgAv6f96jQHDiYBpYDi07KCDhAoEldd/VTWHwQQACBVAjQwEqFOmsigIC+2VipSx7jTiGOgjEC7esXavDiu3XIN29FHTCzZ2tlHDM1qnnrsvqrY0FOVHMY7CwBGljOqjfZIuAkgX+MCapTS4+TUiZXBBAwiQANLJMUgm0g4DSBh+eWavpHXH7ltLonMt86GS4NLXtPHd/4e9TLhI5qrqxuH8ntWx3x3B2ZnTRwfQut5hK3iM2cNJAGlpOqTa4IOEtgcDuvrhjAZe7OqjrZImAOARpY5qgDu0DAcQITJxdp9ZZKx+VNwokX6FN3kwa+8Tul7dwU1WLevDzlDC2RL+ediOeVpbXRpO0d9cZPXO4eMZpDBtLAckihSRMBBwqE/wejxyeFFPK7HJg9KSOAQCoFaGClUp+1EXCowPzlFfrzs/yF36HlT0rarfIrNGTdk2o1//Go18sd0UTBxs9EPK/KV0c3VQzTPd8XRjyHgfYXoIFl/xqTIQJOFrh2eEA92nqdTEDuCCCQAgEaWClAZ0kEnC5wx2slmrWo3OkM5J9gAa9HGpnxpXq9eFnUK2V2a62MdtHdi/VU8Cz9fk1J1GsxwZ4CNLDsWVeyQgCBnwV6HenVn4bxGiHnAQEEkitAAyu53qyGgOMFdhVX6ewHirS9sMrxFgAkR6BT/Z0atOAm1V21IKoFg22aKrvnF3L7v4t43ryM8TptRcTDGWhjARpYNi4uqSGAgNICLj1+QUh5GbxGyHFAAIHkCdDASp41KyGAgKQ3l5Trlld5SoXDkFyBhtnS0F1v6vg5t0S1sCcrS7nDXfLlzY543jdZw9W7IBjxeAbaU4AGlj3rSlYIIPBfgd8NDGjgcbxGyJlAAIHkCdDASp41KyGAgKS/zijWh8sqsEAgJQKD8tdqwAuT5KuIromaM6yZQk2finjPm7J6qcPyeqqs4knDiNFsNpAGls0KSjoIILCfwMktPbphDP+DDUcDAQSSJ0ADK3nWrISA4wXWb6usfn2Qv9I7/iikFOCouqUasmyymiyaGdU+Mjq3VuYJT0iuyE7wnowTNHpTWy3ZUxrVOgy2hwANLHvUkSwQQODgAi6Xqr+N8NBcN0wIIIBAUgRoYCWFmUUQQCAs8Mz8Mk1+h7/McxpSL5AecGm4d6G6vnp1VJsJtGis7N7fyBNcGtG8ilBT/W5Pdz33Y1FE4xlkHwEaWPapJZkggMDBBS7q7deoE30QIYAAAkkRoIGVFGYWQQCBsMBlU4v15XpeH+Q0mEegW72tGjT3L8reHPlF7e5QSLmj0uTPfy2yRDzputs1RjdvKI5sPKNsIUADyxZlJAkEEKhFoF0Tj247jdcIOSgIIJAcARpYyXFmFQQcL/Dd95W66FGeQnH8QTAhQOO8Kg378QUd+d59Ue0ue3ALpbV4MuI5L6adqYtXlUU8noHWFqCBZe36sXsEEIhc4MGJIbWoz2uEkYsxEgEEYhWggRWrHPMQQCAqgSc/LNMj83h9MCo0BidVYHhuQfUF79F80ju2VuaJz8nljqw5uyBzrEYu5//Jj8bYqmNpYFm1cuwbAQSiFTinq19nnMJrhNG6MR4BBKIXoIEVvRkzEEAgBoHLnyjW0nW8PhgDHVOSKHB8vUINWXKXDvnm7YhX9TdppJy+q+RJ+zyiOSuyBqtrQUZEYxlkXQEaWNatHTtHAIHoBI44xK17zg5FN4nRCCCAQAwCNLBiQGMKAghEJ7Dqx0qdNyWyJ1Sii8xoBIwXyE13aXj5PHV847qIg7u8PuWNzZO/3ssRzdma1VXdVx+mbWU0dSMCs+AgGlgWLBpbRgCBmAUmTwypOa8RxuzHRAQQiEyABlZkToxCAIE4BJ5bUKYH5vD6YByETE2BQO+6mzT49SsV2rU54tWzB7RUWutpEY0vTj9GZ205Xh/s5HL3iMAsNogGlsUKxnYRQCAugQt6+TX2JF4jjAuRyQggUKsADaxaiRiAAALxClz1VLE+W8WTJvE6Mj/5Ai3rVGjY+mlqOX9qxIunndBK2Z1elTw/1TqnMtBQfyvpr0c284RirVgWG0ADy2IFY7sIIBCXQIdmHt00nm8jjAuRyQggUKsADaxaiRiAAALxCGz4qVIT7ucv5/EYMje1Ah63NDLjS/V+6bKIN+Jr1FA5/TfJmzG/9jkutx72T9Bf1/IkVu1Y1hlBA8s6tWKnCCAQv4DbJU27KE31s13xByMCAgggcBABGlgcDQQQSKjAS5+V6e43eX0wocgET4pAx3o7NWTBP5W/+pOI18sbd4gCDWdGNP7N9NN17kqeVIwIywKDaGBZoEhsEQEEDBX43cCABh7nNTQmwRBAAIFfC9DA4jwggEBCBf7yXLE+KuAv5QlFJnjSBBpkScN3v6F2c26NeM2svq2U3vaJiMYvzhqlgQXcIRIRlskH0cAyeYHYHgIIGC7Qo61X1w4PGB6XgAgggMAvAjSwOAsIIJAwgR93VenM+wrFF60ljJjAKRIYUGetBs+8QN6KyJ4uTGvXUlmd35bLu6nWHa/L6qeOBbm1jmOAuQVoYJm7PuwOAQSMF8gKuTTtopDSA7xGaLwuERFAICxAA4tzgAACCRN4fXG5bptVkrD4BEYglQJH1i3VsGWT1XhRZK8I+urXU86g7fJmvV/rtndkdtKg9S20qris1rEMMKcADSxz1oVdIYBAYgX+NjKgrm14jTCxykRHwLkCNLCcW3syRyDhAjfMLNHcb8oTvg4LIJAqgTS/SyN8C9X11asj3kLumMMUPHRGrePL0lrrwh0n6/VtfAlCrVgmHEADy4RFYUsIIJBwgSHtvLp8AK8RJhyaBRBwqAANLIcWnrQRSLTAjqIqTbivSLtLqhK9FPERSLlAl7rbNGTen5W9eVlEe8ns1VoZR0+tdWyVL083VwzTf76niVUrlskG0MAyWUHYDgIIJEXgkFy3nrgwlJS1WAQBBJwnQAPLeTUnYwSSIhB+8ir8BBYfBJwicHhulYZveV5Hvnd/RCmHjm6urK4fyu1bU+v4p4Nn6Xdr+PNUK5SJBtDAMlEx2AoCCCRV4NbTgjq+iSepa7IYAgg4Q4AGljPqTJYIJF3g3rdK9cIn3N+TdHgWTLnAsNwCDXxhUkT78NbJU86QYvly3q11/HsZ43XqilqHMcAkAjSwTFIItoEAAkkXOLWTT+f18Cd9XRZEAAH7C9DAsn+NyRCBlAhc9GiRvvu+MiVrsygCqRZoV7dIw5b8Ww2/nRPRVnJHNlHw8GdqHftt1jD1KuDVjFqhTDCABpYJisAWEEAgJQKtGrh1/7n8uyol+CyKgM0FaGDZvMCkh0AqBDb+VKkz7+fOnlTYs6Z5BHLSXBpZPk8nvXldRJvK7NZaGe1qvxdrc1Yvnbi8rsq5Xi4i11QNooGVKnnWRQABMwg8dH5ITeu6zbAV9oAAAjYSoIFlo2KSCgJmEZi9tFw3v8J9PWapB/tIrUCv/E0a8sblCu36sdaNBI9oqqzun8sTqPky+D0Z7TV281FatJs/Z7WipmgADawUwbMsAgiYQuCKAQENbuc1xV7YBAII2EeABpZ9akkmCJhG4N+vl+jVL8pNsx82gkCqBVrUqdDwdU+o5YInat2KJytLucNd8uXNrnFsRbCJfl/YQ8/+yNOOtaKmYAANrBSgsyQCCJhGoAhFbwUAACAASURBVO/RXv1xSMA0+2EjCCBgDwEaWPaoI1kgYCqBM+4r1Pfbeb/JVEVhMykXcLukUZlL1fulyyPaS86wpgo1fbrmsZ40/cc9Tjetp4kVEWoSB9HASiI2SyGAgOkEDsl164kLuQfLdIVhQwhYXIAGlsULyPYRMJvAqh8rdd4U/jJttrqwH/MInFR3p4YtvFF1Vn9a66YyTmmtzBNqvxfrpbQzddEqvvWzVtAkDqCBlURslkIAAVMKTJ4YUvP63INlyuKwKQQsKkADy6KFY9sImFUg/Opg+BVCPgggcHCBepnSyD2vq92c22plCrRsrJxeX8sd/LLGsQszx2rEcv6iUCtokgbQwEoSNMsggIBpBS7u49fIDj7T7o+NIYCA9QRoYFmvZuwYAVMLXPdCid77lvuvTF0kNmcagf511mrIC+fLW1nznxl3WpryRobky3+txr2vzBqkLgWZpsnPyRuhgeXk6pM7AgiEBbof4dVfRnAPFqcBAQSME6CBZZwlkRBAQNLQ2wu1p4T7rzgMCEQq0Da/VMMLHlTjRS/WOiV7cHOltZhe47htWV3VffVh2lpWUWs8BiROgAZW4myJjAAC1hDIz3Tpmd+mWWOz7BIBBCwhQAPLEmVikwhYQ+DbjZW6+DHuv7JGtdilmQSCPmm0b6G6zLqm1m2ld2qtzBOflctVfNCxxelH65yt7fXejoOPqXUhBsQlQAMrLj4mI4CATQS4B8smhSQNBEwiQAPLJIVgGwjYQeDJD8v0yLxSO6RCDgikROCUuts0bO6flPVDQY3r+5seppw+K+RJ++Kg46oCDfW30v56eBNN5VQUkwZWKtRZEwEEzCZwUR+/RnEPltnKwn4QsKwADSzLlo6NI2A+gSunFWvxWl5bMl9l2JGVBBrlVGnklhk68v0Haty2y+dT3pg8+eu9XMM4lx4JnKW/rOVJrGSfARpYyRZnPQQQMKNA51YeXT86aMatsScEELCgAA0sCxaNLSNgVoE+/9qjSq6/Mmt52JfFBIbmFGjQzEm17jp7QEultZ5W47jZ6afrnJU0l2vFNHAADSwDMQmFAAKWFcgKuTTzCu7BsmwB2TgCJhOggWWygrAdBKwq8OX6Cl02lac8rFo/9m1OgePqFmr4kn+r4bfv1LjBtA6tlN3pFcm9/aDjlmSO1IDlfnMmasNd0cCyYVFJCQEEYhLgHqyY2JiEAAIHEKCBxbFAAAFDBJ76qEwPzeX+K0MwCYLArwSyQy6NrpirE9+8vkYXf6NDlN1/o7wZCw46bn1WP51UkItvEgRoYCUBmSUQQMASAtyDZYkysUkELCFAA8sSZWKTCJhf4JpnirVwBa8omb9S7NCqAj3zN2nY65cruPvHGlPIG3eIAg1nHnTMzsyOGrShpVYWlVmVwhL7poFliTKxSQQQSIJA1zZe/W1kIAkrsQQCCNhdgAaW3StMfggkSWDwbYUqKuUCrCRxs4xDBZrnVWjkuqlqsbDmO6+y+rZSetsnDqpUltZKF+/orFnb+IbCRB0lGliJkiUuAghYTaBOhkvPXso9WFarG/tFwIwCNLDMWBX2hIDFBAo2VWrSI/xF2GJlY7sWFXBJGpO1VL1eurzGDNLatVTWKW/J5dl84HG+XN1SOVx3beTPbiKOAg2sRKgSEwEErCrw5EVpapAT/jcYHwQQQCB2ARpYsdsxEwEE/l/ghU/KdO9b3H/FgUAgmQId6u7SiAU3qM6azw66rK9BfeUM2iZv5gcHHfN0cIJ+t4Y/v0bXjgaW0aLEQwABKwv8aVhAvY70WjkF9o4AAiYQoIFlgiKwBQSsLvD3F0r0/rflVk+D/SNgOYG6mdLo3a/puHdur3HvuWMOU/DQGQcd837GeI1fYbn0Tb1hGlimLg+bQwCBJAsMa+/Tpf34Jtwks7McArYToIFlu5KSEALJFxh1Z6G2F3L/VfLlWRGBnwX6563V0BfOl6fq4I3kzF6tlXH01IOSfZs1TL0KQpAaJEADyyBIwiCAgC0EWtR368GJ/DvGFsUkCQRSKEADK4X4LI2AHQTWbq3UOQ9yh44dakkO1hY4ok6pRhY8oMMXv3TQREJHt1BW1/fl9q094JjNWT3VcXl9lVbRkI73NNDAileQ+QggYDeB1/6QroDPblmRDwIIJFOABlYytVkLARsKzPqiXHe8XmLDzEgJAesJhP9iMMa3UF1mXXPQzXvz6yhnSJF82e8ecMyejOM1bvNR+mI392LFcwJoYMWjx1wEELCjwC2nBtW+qceOqZETAggkSYAGVpKgWQYBuwr86+USvf0l91/Ztb7kZU2BzvnbNHzuNcr6cflBE8gd2VjBw5894O8rgo31h8KeeuZHnq6M9QTQwIpVjnkIIGBXgbO6+jXhFB7Bsmt9yQuBZAjQwEqGMmsgYGOB0+4t1OYdvG5k4xKTmkUFDs2u0ugtM9T2gwcOmkFm99bKOO4g92J5QrrXPU7/XF9sUYHUbpsGVmr9WR0BBMwncEIzj24eHzTfxtgRAghYRoAGlmVKxUYRMJ/Atj1VGnNXofk2xo4QQGCvwLDcAg18YdJBRYJtmym7+6dy+wsOOObltDN14aoyRKMUoIEVJRjDEUDA9gIhv0uv/j7N9nmSIAIIJE6ABlbibImMgO0FPl1ZoT8+zdMZti80CVpe4Jj8Io1ccrsafnfge6882dnKHVYlX95bB8z1k8wxGr6ce0uiOQg0sKLRYiwCCDhFYMp5ITWr53ZKuuSJAAIGC9DAMhiUcAg4SeDp+WWa8g4XPTup5uRqXYGskEtjKt7ViW/ecNAkcoY1Vajp0wf8/aqsQTqlINO6AEneOQ2sJIOzHAIIWELg8v4BDTnea4m9skkEEDCfAA0s89WEHSFgGYF/vlSiOV9xgbtlCsZGEZDUs84mDXv9UgX3bD2gR8YprZV5woHvxdqW1UU91zTWj6X8ua/tMNHAqk2I3yOAgBMF+hzl1dVDA05MnZwRQMAAARpYBiASAgGnCkycXKTVWyqdmj55I2BZgaa5FRqz/nE1X/jkAXMItGyinF5fyh38ar/fl6QfpXO2nqB5O3h9uKYDQAPLsn882DgCCCRQ4PB8tx79TSiBKxAaAQTsLEADy87VJTcEEihQXin1u2lPAlcgNAIIJFpgbNYS9XrpigMu405LV97IgHz5r+/3+6pAA/29dKAe2sSXOBysRjSwEn16iY8AAlYVmH11ujxcg2XV8rFvBFIqQAMrpfwsjoB1BZZ9X6kLHy2ybgLsHAEEqgVOyN+lUQuuV97azw8okjO4uUItph/gdy49Gpiga9eWIHkAARpYHAsEEEDgwAIPnBtSywZ0sDgfCCAQvQANrOjNmIEAApJeW1yu22fxF1cOAwJ2EMjPkMbsmaXj3rnjgOmkd2qtzBOfkcu1/5/5t9JP19krK+zAYGgONLAM5SQYAgjYSOCqwQH1O4aL3G1UUlJBIGkCNLCSRs1CCNhL4J7ZpZr5aZm9kiIbBBwuMCBvjYa+cL7cVfs3pAJND1N23+XyhBbtp7Qka6QGFPgdrrdv+jSwOA4IIIDAgQVGn+jThb35dwbnAwEEoheggRW9GTMQQEDSFU8Ua8k6nrrgMCBgN4HWdUo1uuB+Hb745f1Sc/n9yhudI3+9V/b73fqsvjqpIM9uHDHnQwMrZjomIoCAzQXaN/XollODNs+S9BBAIBECNLASoUpMBBwgMPT2Qu0pqXJApqSIgPME/F5pnH+BTpn1pwMmnz2wpdJaTdvvdzszO2rIhpZaXsTTmTSwnPfnhowRQCAygdx0l2ZclhbZYEYhgAACvxKggcVxQACBqAW+316lM+7j28eihmMCAhYT6Jy/TSPmXq3MH1fst/P0Dq2U1ellyb1jn9+VpbXSJTs769Wtzv6SBxpYFjvsbBcBBJIqEG5ghRtZfBBAAIFoBGhgRaPFWAQQqBb4YFmF/jajGA0EEHCAwCFZVRq79Tkd8cGD+2XrP+wQZfffIG/6wn1/58vRrZUjdOdG5zaxaGA54A8HKSKAQMwC4VcIw68S8kEAAQSiEaCBFY0WYxFAoFrg8fdLNfV9XhHiOCDgJIHhOcs0YOaF+6fscilvXAMFGry43++eCU3QlatLncS0N1caWI4sO0kjgECEAuFL3MOXufNBAAEEohGggRWNFmMRQKBa4J8vlWjOV+VoIICAwwSOrlOk0UtvU4Pv5u6XeVa/Vko/4on9fv5BxniN2/8NRNvL0cCyfYlJEAEE4hDod4xXVw0OxBGBqQgg4EQBGlhOrDo5IxCnwMWPFenbjZVxRmE6AghYUSAj6NK4ynd04pv/2G/7ace3VFbn2XJ5ftjnd99lDVPPgpAV0415zzSwYqZjIgIIOECgZQO3HjjXWf9ecEBZSRGBhAvQwEo4MQsgYD+BYXcUancx30Bov8qSEQKRC/TM36Rhs36rYOG2fSb5GtZXzsBt8mZ+sM/Pf8jqqY4rGqik0hnNbxpYkZ8lRiKAgPMEPG5p9tXpzkucjBFAIC4BGlhx8TEZAecJ7Cis0sg7+QZC51WejBHYX6BJToXGrH9MLT6Zvt8vc8c0UvDQ5/f5eWHG8Rq3+Wh9vrvE9pw0sGxfYhJEAIE4BR79TUiH57vjjMJ0BBBwkgANLCdVm1wRMEDgq/UVunQq30BoACUhELCNwLjMJer58hX75ZPVq7XSj566z88rgo31x8JeeupHezfCaWDZ5niTCAIIJEjg+tFBdW7FNxEmiJewCNhSgAaWLctKUggkTmD20nLd/Ir9n55InCCREbCnwAn5uzRqwXXKW/vFPgmGjmmhrK7vye1d99+fu4O6zzNeN663bzOcBpY9zzlZIYCAcQIX9fFrVAe+idA4USIhYH8BGlj2rzEZImCowCPzSvXkh2WGxiQYAgjYQ6BOujSucJaOfeeOfRLy5tdR7pAiebPf3efnr6SdoUmr7PmNpjSw7HGmyQIBBBInEG5ehZtYfBBAAIFIBWhgRSrFOAQQqBa4YWaJ5n5jz79wUmIEEDBGYEDeGg194Ty5q/a9sD13VGMFD3t2n0U+yRyj4cvt9woJDSxjzhJREEDAvgLh1wfDrxHyQQABBCIVoIEVqRTjEECgWuCCh4u0fLMzvkWMkiOAQOwCrfJKNXb5fTps8Sv7BMns3loZx+17L9aqrIE6pSAr9sVMOJMGlgmLwpYQQMBUAs3ruzV5YshUe2IzCCBgbgEaWOauD7tDwHQCg28rVFFplen2xYYQQMB8Al6PdGpgvk6Z9ed9Nhds20zZ3T+R279878+3ZXVR7zWHa3NphfkSiWFHNLBiQGMKAgg4SiAj6NJLV6Y5KmeSRQCB+ARoYMXnx2wEHCWwdXeVxt5t728Oc1RBSRaBJAl0zt+qke/+URlbVu1d0ZOTo9xhFfLlvr33ZyXpR2ritg56d7v1L3engZWkw8UyCCBgaYFwAyvcyOKDAAIIRCJAAysSJcYggEC1wJK1FbpimvX/Ykk5EUAg+QINs6o0buszOuKDKfssnjO8qUJNnt77syp/fV1XNlBTNhUlf5MGrkgDy0BMQiGAgG0Fwq8Qhl8l5IMAAghEIkADKxIlxiCAQLXAa4vKdftrJWgggAACMQsMz/lOA2ZetM/8jC6tldl+33uxHgucrT+vtW7DnAZWzEeEiQgg4CCB8CXu4cvc+SCAAAKRCNDAikSJMQggUC3w8NxSTf+oDA0EEEAgLoGj6xRpzJJbVX/ZvL1xgq2aKLvXUrkDX+/92dvpp+msldb80ggaWHEdESYjgIBDBC7q49eoDj6HZEuaCCAQrwANrHgFmY+AgwRum1Wi1xeXOyhjUkUAgUQJpAekUyvfUYfZN+5dwp2ertyRAfnrvL73Z0uzRqp/gT9R20hYXBpYCaMlMAII2Egg3LwKN7H4IIAAApEI0MCKRIkxCCBQLfCnZ4u1YLk9viGMkiKAgDkEetX5XsNe+60ChT/t3VDOkOYKNZ++9583ZPXViQV55thwhLuggRUhFMMQQMDRAuHXB8OvEfJBAAEEIhGggRWJEmMQQKBa4MJHirRskzVf56GECCBgXoHGORUat/5RNf/kqb2bTO/UWlknPi25Sqt/tivzJA3Z0EoFRdZ4jZkGlnnPGztDAAHzCIQvcA9f5M4HAQQQiESABlYkSoxBAIFqgXH/KdSWXVVoIIAAAgkRGJe5WD1fvnJv7ECzw5Xdp0Ce0KLqn5WltdSlO0/Ry1vN/w2FNLASckQIigACNhPICLr00pVpNsuKdBBAIFECNLASJUtcBGwo0PemPargASwbVpaUEDCPQIf8nRo1/zrlrvu5aeXyB5Q3Jlv+uq/8vElvtm7VSN25wdxNLBpY5jlT7AQBBMwtMOsP6Qpyj7u5i8TuEDCJAA0skxSCbSBgdoEdhVUaeWeh2bfJ/hBAwAYCuWnSaYWv6ph3/703m+yBLZXWatref342NEFXrP759UIzfmhgmbEq7AkBBMwoMO2iNDXMcZlxa+wJAQRMJkADy2QFYTsImFVg9Y+VmjjF3E88mNWOfSGAQGwCA/PWaOgL58lV9fOjn+kntlJWx5ck987qf/4gc7zGLY8tdqJn0cBKtDDxEUDALgL3nBXSEYe67ZIOeSCAQAIFaGAlEJfQCNhJ4PPVFfrD9GI7pUQuCCBgAYFWeaUaV3CvGi15tXq3/sMPVXa/dfKmf1L9z99lDVXPAvPdn0IDywKHiy0igIApBG4YE9TJLT2m2AubQAABcwvQwDJ3fdgdAqYRmPNVuf75Uolp9sNGEEDAOQIet3R6YL46v/bnn5N2u5U3tr4CDV6s/scfsnro5BUNVFRpni+ZoIHlnPNJpgggEJ/AlQMDGnScN74gzEYAAUcI0MByRJlJEoH4BZ5bUKYH5pj3vpn4MyQCAgiYXeCU/K0a8e5Vytiyunqr2f1aKe2IJ6r/c2FGO536wzH6dJc5Gu00sMx+mtgfAgiYReDcbn6d3plb3M1SD/aBgJkFaGCZuTrsDQETCUx+p1TPzC8z0Y7YCgIIOFGgfmaVTtv2jNp8MKU6/bTjWyqr82y5PD+oIni4ri7spek/pv6+PhpYTjyd5IwAArEIjDjBp0v6+mOZyhwEEHCYAA0shxWcdBGIVeCmV0r01tLyWKczDwEEEDBUYETOd+o/86LqmL6G9ZUzaKu8GR9K7oDu95ymf6xPbROLBpah5SYYAgjYWKBHW6+uHR6wcYakhgACRgnQwDJKkjgI2Fzgj08V69NVFTbPkvQQQMBKAsfUKdToxbeqfsF71dvOG9tIgUOer/7Pr6adoQtWpa7pTgPLSieJvSKAQCoFjmvs0e2nB1O5BdZGAAGLCNDAskih2CYCqRaY9EiRCjb9/FX2fBBAAAGzCKT5pdOq3lGH2TdWbymrdyulH/XzvVifZo7WsOWpuRiYBpZZTgj7QAABsws0yXfr4d+EzL5N9ocAAiYQoIFlgiKwBQSsIHDavYXavMM83/BlBTP2iAACyRPolf+9hr16iQJF2xU6poWyusyT27deq7MGqnNBVvI28v8r0cBKOjkLIoCARQWy01x64fI0i+6ebSOAQDIFaGAlU5u1ELCwwODbClVUSgPLwiVk6wjYXqBxToXGr39UzT55St66+codskferLn6KfMU9V7bRJtKk/dKIQ0s2x83EkQAAQMF3romXW6XgQEJhQACthSggWXLspIUAsYKlFdI/W7eY2xQoiGAAAIJEhifuVg9Xr6yOnruqMYKHvasStKP1MRtHfTu9uIErbpvWBpYSWFmEQQQsInAc5emKS+DDpZNykkaCCRMgAZWwmgJjIB9BLbtrtKYuwvtkxCZIICA7QU65O/UqPl/V+66xcrs0VoZx05Vlb+eri8bpMmbEv8NhTSwbH/ESBABBAwUmHxeSM3ruQ2MSCgEELCjAA0sO1aVnBAwWGD1j5WaOCXxf+EzeNuEQwABhwvkhKTTi17WMe/epeCRzZTdbaHc/hWaGjhL16wtSagODayE8hIcAQRsJnDbaUG1a+KxWVakgwACRgvQwDJalHgI2FBgyboKXfFEcl67sSEfKSGAQIoFBuWt1pDnz5M3J1u5wyvky3lbczJO04QViftmVRpYKS46yyOAgKUEbhwbVMcWNLAsVTQ2i0AKBGhgpQCdJRGwmsCHyyr01xk0sKxWN/aLAAL/FWidV6qxBfeo0ZJZyh3eVMEmT2tp1gj1LwgkhIkGVkJYCYoAAjYV+NvIgLq28do0O9JCAAGjBGhgGSVJHARsLPD64nLdNiuxr9vYmI/UEEDAJALhb7g6M/SxTp51rTK6tFZm+6namNVXHQryDN8hDSzDSQmIAAI2Frh6SEB9jqaBZeMSkxoChgjQwDKEkSAI2FvgmfllmvxOqb2TJDsEEHCMQJf8LRrxzlWqk+9Sdo8l2lM3U8M2ttF3hcb99xwNLMccJxJFAAEDBK4YENDgdjSwDKAkBAK2FqCBZevykhwCxghMebdUT39cZkwwoiCAAAImEKifWanTtj6jtoufVu4In9yNluvSXV300lZjvrCCBpYJiswWEEDAMgIX9fFrVAefZfbLRhFAIDUCNLBS486qCFhK4I7XSjRrUbml9sxmEUAAgUgERuZ8q34zL1bO0OYKtZql2zVSd2yIv4lFAysSfcYggAACPwuc192vU0+mgcV5QACBmgVoYHFCEECgVoG/P1+i97+jgVUrFAMQQMCSAsfUKdSYxbeoWd0flNnhKT2XdqouXx3f64Q0sCx5FNg0AgikSODMU3w6u6s/RauzLAIIWEWABpZVKsU+EUihwJXTirV4bUUKd8DSCCCAQGIFgj7pTM1R5xXTlN17mebXbaOxK1wxL0oDK2Y6JiKAgAMFxnb06YKeNLAcWHpSRiAqARpYUXExGAFnClw2tVhfrqeB5czqkzUCzhLoXWejhr12iRoO92t1C7d6FKTFBEADKyY2JiGAgEMFhrX36dJ+NLAcWn7SRiBiARpYEVMxEAHnClz8WJG+3VjpXAAyRwABRwk0zinX+HWPqF39z7Sn/UadvKKhCiuj++9AGliOOjIkiwACcQoMONar3w8KxBmF6QggYHcBGlh2rzD5IWCAwKRHilSwKbq/vBmwLCEQQACBlAqMz1ykwZselKfHlzr9p2P0ya6SiPdDAytiKgYigAAC6tnWqz8Pp4HFUUAAgZoFaGBxQhBAoFaB8x8q0sofaGDVCsUABBCwncCJ+Ts1+vPr1aT7Av0to52m/VAYUY40sCJiYhACCCBQLdC5lUfXjw6igQACCNQoQAOLA4IAArUKnPNgkdZupYFVKxQDEEDAlgI5Ien0wpfUrf4zeuzwPN2wvrjWPGlg1UrEAAQQQGCvwAnNPLp5PA0sjgQCCNQsQAOLE4IAArUKTLi/SBt+ooFVKxQDEEDA1gKD8lbrzD036932VfrNyvIac6WBZeujQHIIIGCwwDGHe/TvM2hgGcxKOARsJ0ADy3YlJSEEjBc47d5Cbd5RZXxgIiKAAAIWE2idV6rx6/4td9evNHjDwb8xiwaWxQrLdhFAIKUCRzby6O4JNLBSWgQWR8ACAjSwLFAktohAqgXG/adQW3bRwEp1HVgfAQTMIeCSNME/Rx0OuVedivMOuCkaWOaoFbtAAAFrCLQ5xK17zw5ZY7PsEgEEUiZAAytl9CyMgHUERt1VqO17aGBZp2LsFAEEkiHQJX+LhpVcpdPz/NpYsu8rhTSwklEB1kAAAbsItKjv1oMTaWDZpZ7kgUCiBGhgJUqWuAjYSGD4HYXaVUwDy0YlJRUEEDBIoEFmpUbvvEfTjlimOdv/e7k7DSyDgAmDAAKOEGha162HzqeB5YhikyQCcQjQwIoDj6kIOEVg8G2FKiqlgeWUepMnAghELzAk9L52NpquO3aVVU+mgRW9ITMQQMC5AofXcevRC2hgOfcEkDkCkQnQwIrMiVEIOFpgwC17VFrzF2452ofkEUAAgbDAsXnb1dJ9u67xfk8DiyOBAAIIRCFwSK5bT1xIAysKMoYi4EgBGliOLDtJIxCdQN+b9qiiMro5jEYAAQScKBD0Sf2qHtRL5Rc4MX1yRgABBGISqJ/t0vSL02KayyQEEHCOAA0s59SaTBGIWaDPv/aokjcIY/ZjIgIIIIAAAggggMDBBepkuvTsb2lgcUYQQKBmARpYnBAEEKhVgDuwaiViAAIIIIAAAggggECMAjlpLj1/OQ2sGPmYhoBjBGhgOabUJIpA7AIj7yzUjkIewYpdkJkIIIAAAggggAACBxPIDLr04pU0sDghCCBQswANLE4IAgjUKnDqPYX6YScNrFqhGIAAAggggAACCCAQtUDI79Krv6eBFTUcExBwmAANLIcVnHQRiEXg7AeLtG4rt7jHYsccBBBAAAEEEEAAgZoF/F7p9avSYUIAAQRqFKCBxQFBAIFaBS54uEjLN9PAqhWKAQgggAACCCCAAAJRC3jc0uyraWBFDccEBBwmQAPLYQUnXQRiEbh0arG+Wl8Ry1TmIIAAAggggAACCCBQowANLA4IAghEIkADKxIlxiDgcIE/TC/W56tpYDn8GJA+AggggAACCCCQEAEucU8IK0ERsJ0ADSzblZSEEDBe4NrnivVxAQ0s42WJiAACCCCAAAIIIFA/26XpF3OJOycBAQRqFqCBxQlBAIFaBW6YWaK535TXOo4BCCCAAAIIIIAAAghEK9CsnltTzgtFO43xCCDgMAEaWA4rOOkiEIvAza+UaPZSGlix2DEHAQQQQAABBBBAoGaBoxp5dNeEIEwIIIBAjQI0sDggCCBQq8Cdb5Tqlc/Lah3HAAQQQAABBBBAAAEEohU4sblH/xpHAytaN8Yj4DQBGlhOqzj5IhCDwP1vl2rGQhpYMdAxBQEEEEAAAQQQQKAWge5tvfrL8ABOCCCAQI0CNLA4IAggUKvAI/NK9eSHNLBqhWIAAggggAACdzw6dgAAIABJREFUCCCAQNQCg47z6sqBNLCihmMCAg4ToIHlsIKTLgKxCDz1UZkemlsay1TmIIAAAggggAACCCBQo8CYk3ya1MuPEgIIIFCjAA0sDggCCNQq8NJnZbr7TRpYtUIxAAEEEEAAAQQQQCBqgbO6+jXhFF/U85iAAALOEqCB5ax6ky0CMQm8/WW5/vVySUxzmYQAAggggAACCCCAQE0CF/X2a9SJNLA4JQggULMADSxOCAII1CrwUUGF/vJcca3jGIAAAggggAACCCCAQLQCvx8U0IBjvdFOYzwCCDhMgAaWwwpOugjEIrB4TYWufJIGVix2zEEAAQQQQAABBBCoWeCvIwPq1oYGFucEAQRqFqCBxQlBAIFaBQo2VWrSI0W1jmMAAggggAACCCCAAALRCtw8PqgTmnmincZ4BBBwmAANLIcVnHQRiEVg40+VOvN+Glix2DEHAQQQQAABBBBAoGaBe84O6YhD3DAhgAACNQrQwOKAIIBArQLbC6s06s7CWscxAAEEEEAAAQQQQACBaAWmXhjSobk0sKJ1YzwCThOggeW0ipMvAjEIlFVI/W/eE8NMpiCAAAIIIIAAAgggULPAzCvSlBVywYQAAgjUKEADiwOCAAIRCYQbWOFGFh8EEEAAAQQQQAABBIwUmPOndCPDEQsBBGwqQAPLpoUlLQSMFgi/Qhh+lZAPAggggAACCCCAAAJGCYSfvAo/gcUHAQQQqE2ABlZtQvweAQSqBcKXuIcvc+eDAAIIIIAAAggggIBRAuG7r8J3YPFBAAEEahOggVWbEL9HAIFqgUmPFKlgEw0sjgMCCCCAAAIIIICAcQLhbx8MfwshHwQQQKA2ARpYtQnxewQQqBa4clqxFq/lEiyOAwIIIIAAAggggIBxAic29+hf44LGBSQSAgjYVoAGlm1LS2IIGCvwr5dL9PaX5cYGJRoCCCCAAAIIIICAowV6HeXVn4YGHG1A8gggEJkADazInBiFgOMFprxbqqc/LnO8AwAIIIAAAggggAACxgmMOMGnS/r6jQtIJAQQsK0ADSzblpbEEDBW4MVPy/Sf2aXGBiUaAggggAACCCCAgKMFJnTx6awuNLAcfQhIHoEIBWhgRQjFMAScLvDhsgr9dUax0xnIHwEEEEAAAQQQQMBAgfDTV+GnsPgggAACtQnQwKpNiN8jgEC1wHffV+qiR4vQQAABBBBAAAEEEEDAMIFrhgbU+yivYfEIhAAC9hWggWXf2pIZAoYKbNtdpTF3Fxoak2AIIIAAAggggAACzhYIfwNh+JsI+SCAAAK1CdDAqk2I3yOAwF6BvjftUUUlIAgggAACCCCAAAIIGCMweWJIzeu7jQlGFAQQsLUADSxbl5fkEDBW4LR7C7V5R5WxQYmGAAIIIIAAAggg4FiBl3+XpvSAy7H5kzgCCEQuQAMrcitGIuB4gcumFuvL9RWOdwAAAQQQQAABBBBAIH6BzKBLL16ZFn8gIiCAgCMEaGA5oswkiYAxAje8WKK5X5cbE4woCCCAAAIIIIAAAo4WaNnArQfODTnagOQRQCByARpYkVsxEgHHCzwwp1TPLShzvAMACCCAAAIIIIAAAvELdGnt1d9HBeIPRAQEEHCEAA0sR5SZJBEwRuD5hWW67+1SY4IRBQEEEEAAAQQQQMDRAmNO8mlSL7+jDUgeAQQiF6CBFbkVIxFwvMC8b8t1/QsljncAAAEEEEAAAQQQQCB+gd/29Wv4Cb74AxEBAQQcIUADyxFlJkkEjBH4ZkOlLnm8yJhgREEAAQQQQAABBBBwtMCNY4Pq2MLjaAOSRwCByAVoYEVuxUgEHC/w054qjb6r0PEOACCAAAIIIIAAAgjEL/Dw+SE1qeuOPxAREEDAEQI0sBxRZpJEwDiBQbfuUTH3uBsHSiQEEEAAAQQQQMChArP+kK4gbxA6tPqkjUD0AjSwojdjBgKOFpg4pUirf6x0tAHJI4AAAggggAACCMQnkJPu0vOXpcUXhNkIIOAoARpYjio3ySIQv8C1zxXr44KK+AMRAQEEEEAAAQQQQMCxAm0Oceves0OOzZ/EEUAgegEaWNGbMQMBRwvc81apZn7CO4SOPgQkjwACCCCAAAIIxCnQva1XfxkeiDMK0xFAwEkCNLCcVG1yRcAAgecXlum+t0sNiEQIBBBAAAEEEEAAAacKjO/k0/k9/E5Nn7wRQCAGARpYMaAxBQEnC3y4rEJ/nVHsZAJyRwABBBBAAAEEEIhT4KrBAfU7xhtnFKYjgICTBGhgOana5IqAAQIrf6jU+Q8VGRCJEAgggAACCCCAAAJOFbjvnJBaN3Q7NX3yRgCBGARoYMWAxhQEnCxQWFqlIbcVOpmA3BFAAAEEEEAAAQTiFJj1h3QFfXEGYToCCDhKgAaWo8pNsggYIzDyzkLtKKwyJhhREEAAAQQQQAABBBwl0CDbpScvTnNUziSLAALxC9DAit+QCAg4TuCiR4v03feVjsubhBFAAAEEEEAAAQTiFziphUf/HBuMPxAREEDAUQI0sBxVbpJFwBiBG2aWaO435cYEIwoCCCCAAAIIIICAowTGdfTpNz35BkJHFZ1kETBAgAaWAYiEQMBpAlPeLdXTH5c5LW3yRQABBBBAAAEEEDBAgG8gNACREAg4UIAGlgOLTsoIxCvwztfluvHFknjDMB8BBBBAAAEEEEDAgQJ8A6EDi07KCBggQAPLAERCIOA0gQ3bKjXhgSKnpU2+CCCAAAIIIIAAAgYI8A2EBiASAgEHCtDAcmDRSRkBIwSG3l6oPSV8E6ERlsRAAAEEEEAAAQScIsA3EDql0uSJgPECNLCMNyUiAo4Q+MP0Yn2+usIRuZIkAggggAACCCCAgDECfAOhMY5EQcCJAjSwnFh1ckbAAAEucjcAkRAIIIAAAggggIDDBPgGQocVnHQRMFCABpaBmIRCwEkC731brute4CJ3J9WcXBFAAAEEEEAAgXgF+AbCeAWZj4BzBWhgObf2ZI5AXAKbdlTp9HsL44rBZAQQQAABBBBAAAFnCdx/bkitGridlTTZIoCAIQI0sAxhJAgCzhQYeWehdhRykbszq0/WCCCAAAIIIIBAdAIul/T2NenRTWI0Aggg8P8CNLA4CgggELPA1U8X65OVXOQeMyATEUAAAQQQQAABBwm0bujWfeeEHJQxqSKAgJECNLCM1CQWAg4TeHReqaZ9WOawrEkXAQQQQAABBBBAIBaBocf7dFl/fyxTmYMAAgiIBhaHAAEEYhb4cFmF/jqjOOb5TEQAAQQQQAABBBBwjsDvBwU04FivcxImUwQQMFSABpahnARDwFkCW3ZVadx/uMjdWVUnWwQQQAABBBBAIDaBKeeF1KweF7jHpscsBBCggcUZQACBuATG3F2obbu5yD0uRCYjgAACCCCAAAI2F/B6pDf/yAXuNi8z6SGQUAEaWAnlJTgC9hf4y3PF+qiAi9ztX2kyRAABBBBAAAEEYhc4spFbd0/gAvfYBZmJAAI0sDgDCCAQl8DTH5dpyrulccVgMgIIIIAAAggggIC9BUZ08OmSPlzgbu8qkx0CiRWggZVYX6IjYHuBpesqdPkTXORu+0KTIAIIIIAAAgggEIfA1UMC6nM0F7jHQchUBBwvQAPL8UcAAATiE6iolPretCe+IMxGAAEEEEAAAQQQsLXAI78JqXE+F7jbusgkh0CCBWhgJRiY8Ag4QeDix4r07cZKJ6RKjggggAACCCCAAAJRCgR90qw/cIF7lGwMRwCB/xGggcWRQACBuAXue7tUzy8sizsOARBAAAEEEEAAAQTsJ3DM4R79+4yg/RIjIwQQSKoADaykcrMYAvYUmPdNua6fWWLP5MgKAQQQQAABBBBAIC6BMSf5NKkXF7jHhchkBBAQDSwOAQIIxC3w464qjf9PYdxxCIAAAggggAACCCBgP4EbxgR1ckuP/RIjIwQQSKoADaykcrMYAvYVOPWeQv2ws8q+CZIZAggggAACCCCAQEwCr/4+TSG/K6a5TEIAAQR+EaCBxVlAAAFDBP7xYone/brckFgEQQABBBBAAAEEELCHQJtD3Lr37JA9kiELBBBIqQANrJTyszgC9hGY+WmZ7pldap+EyAQBBBBAAAEEEEAgboFTT/bpvO7cfxU3JAEQQIA7sDgDCCBgjMCy7yt14aNFxgQjCgIIIIAAAggggIAtBG45Naj2Tbn/yhbFJAkEUizAE1gpLgDLI2AngX4371F5hZ0yIhcEEEAAAQQQQACBWAWCPumV36fLzfVXsRIyDwEEfiVAA4vjgAAChglcOa1Yi9fSwTIMlEAIIIAAAggggICFBTo08+im8UELZ8DWEUDATAI0sMxUDfaCgMUFpn1YpkfncQ+WxcvI9hFAAAEEEEAAAUMEzu3m1+mdfYbEIggCCCBAA4szgAAChgl8vaFSv32ce7AMAyUQAggggAACCCBgYYG7JgR1VCPuv7JwCdk6AqYSoIFlqnKwGQSsLzDo1j0qLrN+HmSAAAIIIIAAAgggELtA3UyXnv5tWuwBmIkAAgj8jwANLI4EAggYKvCX54r1UQH3YBmKSjAEEEAAAQQQQMBiAj3bevXn4QGL7ZrtIoCAmQVoYJm5OuwNAQsKzPy0TPfM5h4sC5aOLSOAAAIIIIAAAoYJXNbPr6Htuf/KMFACIYCAaGBxCBBAwFCBgk2VmvQI92AZikowBBBAAAEEEEDAYgJTzgupWT23xXbNdhFAwMwCNLDMXB32hoBFBcbeXaitu6ssunu2jQACCCCAAAIIIBCPQPP6bk2eGIonBHMRQACB/QRoYHEoEEDAcIGbXi7RW1+WGx6XgAgggAACCCCAAALmFxjZwaeL+/jNv1F2iAAClhKggWWpcrFZBKwh8Mrn5brzjRJrbJZdIoAAAggggAACCBgqcN2ogE5p7TU0JsEQQAABGlicAQQQMFxg5Q+VOv8h7sEyHJaACCCAAAIIIICAyQXSAi5NvyikzJDL5DtlewggYDUBGlhWqxj7RcAiAmc/WKR1Wystslu2iQACCCCAAAIIIGCEQKeWHv1jTNCIUMRAAAEE9hGggcWBQACBhAjcOqtEbyzmHqyE4BIUAQQQQAABBBAwqcCkXn6NOcln0t2xLQQQsLIADSwrV4+9I2BigdcWlev217gHy8QlYmsIIIAAAggggIDhAvefE1Krhm7D4xIQAQQQoIHFGUAAgYQIbNhWqQkPcA9WQnAJigACCCCAAAIImFCgSV23Hj4/ZMKdsSUEELCDAA0sO1SRHBAwqcAfny7WpysrTLo7toUAAggggAACCCBgpMCw9j5d2s9vZEhiIYAAAnsFaGBxGBBAIGECMxaW6f63SxMWn8AIIIAAAggggAAC5hH464iAuh3hNc+G2AkCCNhKgAaWrcpJMgiYS2DtlkqdM5nXCM1VFXaDAAIIIIAAAggYLxDwSdMvSlNOusv44EREAAEEJNHA4hgggEBCBX4/vVhfrOY1woQiExwBBBBAAAEEEEixwInNPfrXuGCKd8HyCCBgZwEaWHauLrkhYAKBZ+aXafI7vEZoglKwBQQQQAABBBBAIGEC5/fwa3wnX8LiExgBBBCggcUZQACBhAqs/KFS5z/Ea4QJRSY4AggggAACCCCQYoF7zw6pzSHuFO+C5RFAwM4CNLDsXF1yQ8AkAldMK9aStbxGaJJysA0EEEAAAQQQQMBQgSMbeXT3BF4fNBSVYAggsJ8ADSwOBQIIJFxg+kdlengurxEmHJoFEEAAAQQQQACBFAhM7O7XaSfz+mAK6FkSAUcJ0MByVLlJFoHUCBRsqtSkR3iNMDX6rIoAAggggAACCCRWYMp5ITWrx+uDiVUmOgII0MDiDCCAQFIELp1arK/W8xphUrBZBAEEEEAAAQQQSJLA8U08uvU0Xh9MEjfLIOBoARpYji4/ySOQPIEnPijTY+/xGmHyxFkJAQQQQAABBBBIvMCFvf0afSKvDyZemhUQQIAGFmcAAQSSIvDtxkpd/BivESYFm0UQQAABBBBAAIEkCTw+KaRGebw+mCRulkHA0QI0sBxdfpJHILkCl00t1pe8RphcdFZDAAEEEEAAAQQSJNCxhUc3juX1wQTxEhYBBP5HgAYWRwIBBJIm8Mz8Mk1+h9cIkwbOQggggAACCCCAQAIFLu/v15DjeX0wgcSERgCBXwnQwOI4IIBA0gTWb6vU2Q8UqSppK7IQAggggAACCCCAQCIE/F7p8UlpqpflSkR4YiKAAAL7CdDA4lAggEBSBf46o1gfLuPbCJOKzmIIIIAAAggggIDBAl3bePW3kQGDoxIOAQQQOLgADSxOBwIIJFXgzSXluuXVkqSuyWIIIIAAAggggAACxgpcNTigfsd4jQ1KNAQQQKAGARpYHA8EEEiqwK7iqurXCLcX8iJhUuFZDAEEEEAAAQQQMEggI+jS1EkhZafx+qBBpIRBAIEIBGhgRYDEEAQQMFbgjtdKNGtRubFBiYYAAggggAACCCCQFIG+x3j1x8G8PpgUbBZBAIG9AjSwOAwIIJB0gfnLK/TnZ4uTvi4LIoAAAggggAACCMQv8I8xQXVq6Yk/EBEQQACBKARoYEWBxVAEEDBOYOLkIq3eUmlcQCIhgAACCCCAAAIIJFygRX23HpwYSvg6LIAAAgj8rwANLM4EAgikRODhuaWa/lFZStZmUQQQQAABBBBAAIHYBM7t5tfpnX2xTWYWAgggEIcADaw48JiKAAKxC3yzsVKXPFYUewBmIoAAAggggAACCCRVwO2SHrkgpMPy3Eldl8UQQACBsAANLM4BAgikTODKacVavLYiZeuzMAIIIIAAAggggEDkAt3bevWX4VzeHrkYIxFAwEgBGlhGahILAQSiEpixsEz3v10a1RwGI4AAAggggAACCKRG4K8jA+rWxpuaxVkVAQQcL0ADy/FHAAAEUieweUeVJk4pUlFpVeo2wcoIIIAAAggggAACtQocnu/WI+eH5HLVOpQBCCCAQEIEaGAlhJWgCCAQqcDtr5XotUXlkQ5nHAIIIIAAAggggEAKBM44xadzuvpTsDJLIoAAAj8L0MDiJCCAQEoFPltVoaueKk7pHlgcAQQQQAABBBBAoGaByRNDal6fy9s5JwggkDoBGlips2dlBBD4f4ErphVrCZe5cx4QQAABBBBAAAFTCpzcyqMbRgdNuTc2hQACzhGggeWcWpMpAqYVePmzMt31Jpe5m7ZAbAwBBBBAAAEEHC1w9dCA+hzF5e2OPgQkj4AJBGhgmaAIbAEBpwvsLPr5Mvdtu7nM3elngfwRQAABBBBAwFwCDXJceuT8NAV85toXu0EAAecJ0MByXs3JGAFTCtz3dqmeX1hmyr2xKQQQQAABBBBAwKkCp53s08TuXN7u1PqTNwJmEqCBZaZqsBcEHCzwzYZKXfJ4kYMFSB0BBBBAAAEEEDCXgMctTTkvpMb5XN5ursqwGwScKUADy5l1J2sETCnwp2eLtWB5hSn3xqYQQAABBBBAAAGnCfQ7xqurBgecljb5IoCASQVoYJm0MGwLAScKvLW0XDe9UuLE1MkZAQQQQAABBBAwncCtpwV1fBOP6fbFhhBAwJkCNLCcWXeyRsCUAmUV0nlTirR+W6Up98emEEAAAQQQQAABpwh0aObRTeODTkmXPBFAwAICNLAsUCS2iICTBB59r1TTPuAydyfVnFwRQAABBBBAwHwC1wwNqPdRXvNtjB0hgIBjBWhgObb0JI6AOQVW/1ipiVO4zN2c1WFXCCCAAAIIIOAEgWb13NWXt/NBAAEEzCRAA8tM1WAvCCBQLXDrqyV6Y0k5GggggAACCCCAAAIpEPhNT7/GdfSlYGWWRAABBA4uQAOL04EAAqYTWLquQpc/UWy6fbEhBBBAAAEEEEDA7gLZaa7qp6/qZLjsnir5IYCAxQRoYFmsYGwXAacIXD+zRPO+4Sksp9SbPBFAAAEEEEDAHAKjT/Tpwt5+c2yGXSCAAAK/EqCBxXFAAAFTCixcUaFrnuEpLFMWh00hgAACCCCAgG0FHjg3pJYN3LbNj8QQQMC6AjSwrFs7do6A7QXCDaxwI4sPAggggAACCCCAQOIFerT16trhgcQvxAoIIIBADAI0sGJAYwoCCCRHIPwKYfhVQj4IIIAAAggggAACiRe4cWxQHVt4Er8QKyCAAAIxCNDAigGNKQggkDyB8GXu4Uvd+SCAAAIIIIAAAggkTuCEph7dfGowcQsQGQEEEIhTgAZWnIBMRwCBxAq8saRct77KU1iJVSY6AggggAACCDhd4M/DA+rZ1ut0BvJHAAETC9DAMnFx2BoCCPwscMHDRVq+uRIOBBBAAAEEEEAAgQQItD3Urf+cFUpAZEIigAACxgnQwDLOkkgIIJAggZmflume2aUJik5YBBBAAAEEEEDA2QJXDgxo0HE8feXsU0D2CJhfgAaW+WvEDhFwvEBRaZUueLhYG37iKSzHHwYAEEAAAQQQQMBQgaZ13XpwYkget6FhCYYAAggYLkADy3BSAiKAQCIEpn9Upofn8hRWImyJiQACCCCAAALOFbiwt1+jT/Q5F4DMEUDAMgI0sCxTKjaKgLMFtu2u0qRHirR1d5WzIcgeAQQQQAABBBAwSKB+tkuTJ4aUEXQZFJEwCCCAQOIEaGAlzpbICCBgsMDj75dq6vtlBkclHAIIIIAAAggg4EyBs7r6NeEUnr5yZvXJGgHrCdDAsl7N2DECjhUIP311IU9hObb+JI4AAggggAACxglkhVzVd1/Vy+LpK+NUiYQAAokUoIGVSF1iI4CA4QI8hWU4KQERQAABBBBAwIECY0/y6YJefgdmTsoIIGBVARpYVq0c+0bAoQI8heXQwpM2AggggAACCBgm4POo+umrxvl89aBhqARCAIGEC9DASjgxCyCAgNECPIVltCjxEEAAAQQQQMBJAkPaeXX5gICTUiZXBBCwgQANLBsUkRQQcJoAT2E5reLkiwACCCCAAAJGCfi90r1nh9SsHk9fGWVKHAQQSI4ADazkOLMKAggYLMBTWAaDEg4BBBBAAAEEHCEwrqNPv+nJ3VeOKDZJImAzARpYNiso6SDgFAGewnJKpckTAQQQQAABBIwSqJPh0j1n882DRnkSBwEEkitAAyu53qyGAAIGCvAUloGYhEIAAQQQQAAB2wtM7O7XaSf7bJ8nCSKAgD0FaGDZs65khYAjBHgKyxFlJkkEEEAAAQQQMEAg/I2D954dVMjvMiAaIRBAAIHkC9DASr45KyKAgIECPIVlICahEEAAAQQQQMC2Apf392vI8Tx9ZdsCkxgCDhCggeWAIpMiAnYW4CksO1eX3BBAAAEEEEDACIEjG3l094SgEaGIgQACCKRMgAZWyuhZGAEEjBJ46qMyPTS31KhwxEEAAQQQQAABBGwlcO3wgHq09doqJ5JBAAHnCdDAcl7NyRgB2wmUVfxfe/cBpVV573v8/7YplKGDdBgEBOlICUWUXjQaFfHaSOwr3uTkJOacFHNWbu41Jjc5yU1y8HpjjCFqgi2W2AERRBTpUpQO0kFggKlvm7v+z/AOwzDAlLfsvZ/vXos1wuzy/D//nbPW+a3nebbIt+aWyNaDcc/VRkEIIIAAAggggEBDBEZeGpBHbmb2VUMMuRYBBJwhQIDljD4wCgQQaKDAgg1RefS1sgbehcsRQAABBBBAAAFvCfzilhwZlh/wVlFUgwACVgoQYFnZdopGwJsCP3mhVJZtjXmzOKpCAAEEEEAAAQTqKDCxX1B++NXsOl7F6QgggIAzBQiwnNkXRoUAAvUQWLc7Jt99trQeV3IJAggggAACCCDgPYE5X8+Vyzr4vVcYFSGAgJUCBFhWtp2iEfCuwO/fCcurqyLeLZDKEEAAAQQQQACBWgjMHBGSByZk1eJMTkEAAQTcIUCA5Y4+MUoEEKilwP7jcfnW3FIpKC6v5RWchgACCCCAAAIIeEvgkuY++cOdudKyic9bhVENAghYLUCAZXX7KR4Bbwr8fVlE/vR+2JvFURUCCCCAAAIIIHARgW9PyZLrhoZwQgABBDwlQIDlqXZSDAIIqEAkJvKtuSWy9WAcEAQQQAABBBBAwCqBwV0D8uvbcqyqmWIRQMAOAQIsO/pMlQhYJ7BgQ1Qefa3MuropGAEEEEAAAQTsFvj5rBwZ0SNgNwLVI4CAJwUIsDzZVopCAAEV+MkLpbJsawwMBBBAAAEEEEDACoFpA4Py0IxsK2qlSAQQsE+AAMu+nlMxAtYIrNsdk+8+W2pNvRSKAAIIIIAAAvYKNMnRjdtzpEtrv70IVI4AAp4WIMDydHspDgEE5swPyz9WRIBAAAEEEEAAAQQ8LXDXuCy5bTQbt3u6yRSHgOUCBFiWvwCUj4DXBQqKy+Vfny6VL46yobvXe019CCCAAAII2CrQ8xK//P7OXMkK2ipA3QggYIMAAZYNXaZGBCwXYEN3y18AykcAAQQQQMDjAj+6LlsmXE565fE2Ux4C1gsQYFn/CgCAgB0Cv/hnmcxfH7WjWKpEAAEEEEAAAWsExvYOyk9vZON2axpOoQhYLECAZXHzKR0BmwT2HoubpYTHisptKptaEUAAAQQQQMDjArp08PJObNzu8TZTHgIIiAgBFq8BAghYI/DKyoj84d2wNfVSKAIIIIAAAgh4W+COMSH5+pVZ3i6S6hBAAIHTAgRYvAoIIGCVwMMvlMpHW2NW1UyxCCCAAAIIIOA9gcs7BeS3t+dIgMlX3msuFSGAQI0CBFi8GAggYJXA5/vj8p2nSyRChmVV3ykWAQQQQAABrwn84pYcGZYf8FpZ1IMAAgicV4AAi5cDAQSsE3hmaUSeWsJSQusaT8EIIIAAAgh4RGDWyJDcN56lgx5pJ2UggEAtBQiwagnFaQgg4B0B3cZdN3Rfv4dpWN7pKpUggAACCCBgh0DPS/xm6WBuls+OgqkSAQQ2GPIZAAAgAElEQVQQOC1AgMWrgAACVgqs2BGTH8wrtbJ2ikYAAQQQQAAB9wr87KYcGd2LpYPu7SAjRwCB+goQYNVXjusQQMD1Ao8vDMsLyyOur4MCEEAAAQQQQMAOga9dEZL/Ppmlg3Z0myoRQKC6AAEW7wQCCFgrUFRWLt97tlS2Hoxba0DhCCCAAAIIIOAOga6tK5YONmvE0kF3dIxRIoBAsgUIsJItyv0QQMBVAh9vi8mPn2cpoauaxmARQAABBBCwUODh67Pl6r5BCyunZAQQQKBCgACLNwEBBKwXeGJRWOZ9xFJC618EABBAAAEEEHCowPRBQfne9GyHjo5hIYAAAukRIMBKjzNPQQABBwtEYiLfe7ZENu5lKaGD28TQEEAAAQQQsFKgfXOf/Ob2XGmbx9JBK18AikYAgUoBAixeBgQQQEBEVu+Kyff/xlJCXgYEEEAAAQQQcJbAv1+bLZP7s3TQWV1hNAggkAkBAqxMqPNMBBBwpMDcD8Ly1w9YSujI5jAoBBBAAAEELBS4bmhIvj2Frw5a2HpKRgCBGgQIsHgtEEAAgSoCDz1bKmt2xzBBAAEEEEAAAQQyKtC7vV9+dWuONM5m6WBGG8HDEUDAMQIEWI5pBQNBAAEnCGzYE5PvPVsqUbbDckI7GAMCCCCAAALWCvzv/5YjQ7sHrK2fwhFAAIHqAgRYvBMIIIBANYG/L4vIn94P44IAAggggAACCGRE4K5xWXLb6FBGns1DEUAAAacKEGA5tTOMCwEEMirwo+dKZfl2lhJmtAk8HAEEEEAAAQsFvtIzIP9rZo6FlVMyAgggcGEBAizeEAQQQKAGgS0H4mYpYXG4HB8EEEAAAQQQQCAtAi0a+8y+V93b+NPyPB6CAAIIuEmAAMtN3WKsCCCQVoGXPonIYwtYSphWdB6GAAIIIICAxQIPzciWaQODFgtQOgIIIHB+AQIs3g4EEEDgAgK//GeZvLs+ihECCCCAAAIIIJBSgWsGB+Vfp2Wn9BncHAEEEHCzAAGWm7vH2BFAIOUCJ4rL5d/nlcrWg3yWMOXYPAABBBBAAAFLBS5t5zdLB/NyfZYKUDYCCCBwcQECrIsbcQYCCFgusHZ3zIRYUfZ0t/xNoHwEEEAAAQRSI/DorBwZ3iOQmptzVwQQQMAjAgRYHmkkZSCAQGoFXlkZkT+8y35YqVXm7ggggAACCNgncOfYkMwem2Vf4VSMAAII1FGAAKuOYJyOAAL2Cvz2rTJ5fQ37Ydn7BlA5AggggAACyRUYd1lQ/uMG9r1Krip3QwABrwoQYHm1s9SFAAJJFygJ635YZbJxL2sJk47LDRFAAAEEELBMoGtrv/zylhxpk8e+V5a1nnIRQKCeAgRY9YTjMgQQsFNg07642Q+ruKzcTgCqRgABBBBAAIGkCPzilhwZls++V0nB5CYIIGCFAAGWFW2mSAQQSKbAm2uj8p9vliXzltwLAQQQQAABBCwSeGBClswcEbKoYkpFAAEEGi5AgNVwQ+6AAAIWCsyZH5Z/rIhYWDklI4AAAggggEBDBKYODMr3Z7DvVUMMuRYBBOwUIMCys+9UjQACDRSIxcUsJVyzi/2wGkjJ5QgggAACCFgj0KeDX3TpYJMc9r2ypukUigACSRMgwEoaJTdCAAHbBLYdqtgPq6CI/bBs6z31IoAAAgggUFeB3Cyf/OKWbOnXiX2v6mrH+QgggIAKEGDxHiCAAAINEFi4MSo/f5X9sBpAyKUIIIAAAghYIfDdadkyY3DQilopEgEEEEiFAAFWKlS5JwIIWCXw7IcR+fPisFU1UywCCCCAAAII1F7ghmEheXBSVu0v4EwEEEAAgXMECLB4KRBAAIEkCPz6jTJ5a100CXfiFggggAACCCDgJYEh3QLyy1tyxO/3UlXUggACCKRfgAAr/eY8EQEEPCgQjor86LlSWbObTd092F5KQgABBBBAoF4CbfN88vObc6R7W9KregFyEQIIIFBFgACL1wEBBBBIksAXX8blh8+XysECNnVPEim3QQABBBBAwLUC+p3BR27OkRGXsmm7a5vIwBFAwFECBFiOageDQQABtwss3x4zM7E4EEAAAQQQQMBuge9MzZZrh7Bpu91vAdUjgEAyBQiwkqnJvRBAAAEReXVVRH7/Dpu68zIggAACCCBgq8Bto0Jy11Vs2m5r/6kbAQRSI0CAlRpX7ooAApYLPL4wLC8sj1iuQPkIIIAAAgjYJzCpf1B+cG22fYVTMQIIIJBiAQKsFANzewQQsFfgpy+VyQeb+TKhvW8AlSOAAAII2CYwsGtAHpmZI7lMvrKt9dSLAAJpECDASgMyj0AAATsFjhWWy4+eL5WtB+N2AlA1AggggAACFgl0aO4zm7Z3ac0XBy1qO6UigEAaBQiw0ojNoxBAwD6BjXvjJsQqLOXLhPZ1n4oRQAABBGwRCPorvjh4RT5fHLSl59SJAALpFyDASr85T0QAAcsE3tsUlUdeKbOsaspFAAEEEEDAHoHvTc+W6YP44qA9HadSBBDIhAABVibUeSYCCFgn8PLKiPzXu3yZ0LrGUzACCCCAgOcF7hwTktlXsumV5xtNgQggkHEBAqyMt4ABIICALQJ/WRKWp5fyZUJb+k2dCCCAAALeF5g6ICjfv4YvDnq/01SIAAJOECDAckIXGAMCCFgj8Lu3w/LaakIsaxpOoQgggAACnhUY3SsgP70xR/w+z5ZIYQgggICjBAiwHNUOBoMAAjYI/I9/lMmSz6M2lEqNCCCAAAIIeFJgWH5FeJUT8mR5FIUAAgg4UoAAy5FtYVAIIOB1ge8+Uyrrvoh5vUzqQwABBBBAwHMC/TsH5Gc3ZUteLlOvPNdcCkIAAUcLEGA5uj0MDgEEvCxw9xMlsutI3MslUhsCCCCAAAKeEmjf3Ce/vSNX2jQlvPJUYykGAQRcIUCA5Yo2MUgEEPCqwE2/K5bjReVeLY+6EEAAAQQQ8IxAKCDy5L250rGl3zM1UQgCCCDgJgECLDd1i7EigIDnBIrKyuX63xRLnAzLc72lIAQQQAABbwk8cU+u5LclvPJWV6kGAQTcJECA5aZuMVYEEPCkwIGCcrn9sWJP1kZRCCCAAAIIeEFgztdz5bIOhFde6CU1IICAewUIsNzbO0aOAAIeEth8IC7ffKrEQxVRCgIIIIAAAt4Q+O3tOTKgS8AbxVAFAggg4GIBAiwXN4+hI4CAtwTW7IrJQ38r9VZRVIMAAggggICLBR6+Pluu7ht0cQUMHQEEEPCOAAGWd3pJJQgg4AGBT7bH5IfPEWJ5oJWUgAACCCDgcoEHJmTJzBEhl1fB8BFAAAHvCBBgeaeXVIIAAh4RWLYlJj95kRDLI+2kDAQQQAABFwrcPjok3xiX5cKRM2QEEEDAuwIEWN7tLZUhgICLBRZ/FpWfvVzm4goYOgIIIIAAAu4UmDUyJPeNJ7xyZ/cYNQIIeFmAAMvL3aU2BBBwtcCCDVF59DVCLFc3kcEjgAACCLhK4MZhIfnmJMIrVzWNwSKAgDUCBFjWtJpCEUDAjQJvr4vKr94gxHJj7xgzAggggIC7BL46JCT/MpXwyl1dY7QIIGCTAAGWTd2mVgQQcKXAP1dH5f+8TYjlyuYxaAQQQAABVwhMGxiUh2Zku2KsDBIBBBCwVYAAy9bOUzcCCLhK4B8rIjJnfthVY2awCCCAAAIIuEFgYr+g/PCrhFdu6BVjRAABuwUIsOzuP9UjgICLBJ7/OCL/7z1CLBe1jKEigAACCDhcYFyfoPzH1wivHN4mhocAAggYAQIsXgQEEEDARQLPfhiRPy8mxHJRyxgqAggggIBDBUb3CsjPbspx6OgYFgIIIIBAdQECLN4JBBBAwGUCz3wYkacIsVzWNYaLAAIIIOAkgeE9AvLoLMIrJ/WEsSCAAAIXEyDAupgQv0cAAQQcKPDSiog8xp5YDuwMQ0IAAQQQcLrA4G4B+fWthFdO7xPjQwABBKoLEGDxTiCAAAIuFXhrXVR+/QZfJ3Rp+xg2AggggEAGBEZeGpBHbia8ygA9j0QAAQQaLECA1WBCboAAAghkTuD9z6LyP18mxMpcB3gyAggggIBbBKYMCMq/XcOG7W7pF+NEAAEEqgsQYPFOIIAAAi4X+GR7TH74XKnLq2D4CCCAAAIIpE5g5oiQPDAhK3UP4M4IIIAAAikXIMBKOTEPQAABBFIvsH5PTL7zNCFW6qV5AgIIIICA2wTuvipLbh0VctuwGS8CCCCAQDUBAixeCQQQQMAjAtsPxeW+J0s8Ug1lIIAAAggg0HCB707LlhmDgw2/EXdAAAEEEMi4AAFWxlvAABBAAIHkCew/Hpc7/i8hVvJEuRMCCCCAgFsFfnpjtoztTXjl1v4xbgQQQKC6AAEW7wQCCCDgMYHjReVy0++KPVYV5SCAAAIIIFB7gd/cniMDuwRqfwFnIoAAAgg4XoAAy/EtYoAIIIBA3QXKIiLTf1VU9wu5AgEEEEAAAZcLPHlvrnRr43d5FQwfAQQQQKC6AAEW7wQCCCDgYYHbHyuWAwXlHq6Q0hBAAAEEEDgj8MK3G0nLJj5IEEAAAQQ8KECA5cGmUhICCCBQVeA/XiyVD7fEQEEAAQQQQMCzAllBkX8+1FiCTLzybI8pDAEEECDA4h1AAAEELBB4anFYnvkwYkGllIgAAgggYJtAl1Z+eer+XNvKpl4EEEDAOgECLOtaTsEIIGCrwHsbo/LIq2W2lk/dCCCAAAIeFBjeIyCPzsrxYGWUhAACCCBQXYAAi3cCAQQQsEhg1c6Y/NvfSy2qmFIRQAABBLwq8NUhIfmXqVleLY+6EEAAAQSqCRBg8UoggAAClglsOxSXHz9fKl+eYnN3y1pPuQgggIBnBO4bnyWzRoY8Uw+FIIAAAghcXIAA6+JGnIEAAgh4TuDIqXL5zzfKZMUONnf3XHMpCAEEEPCwgG7W/oNrs2Vcn6CHq6Q0BBBAAIGaBAiweC8QQAABSwUiMZFfv1EmCzZELRWgbAQQQAABNwl0aumXH12XLb3b86lBN/WNsSKAAALJEiDASpYk90EAAQRcKvDYgrC89AlfKHRp+xg2AgggYIXAkG4B+fH12dK8kc+KeikSAQQQQOBcAQIs3goEEEAAAZn3UUSeWBRGAgEEEEAAAccJTB0YlO/PyHbcuBgQAgg0XCASichLL70kq1evlvz8fJk9e7bk5uY2/MYuuEMsFpNt27ZJKBSS7t27i893dkBfWloq7777rrEpLi6WJk2ayN133y0dO3asV3X79u2T48ePS8+ePSU7253/N5UAq16t5yIEEEDAewJLN8dkzvwyOXySzd29110qQgABBNwpcOfYkMwey5cG3dk9Ru0FgRMnTsicOXOkoKCgTuXccccd0r9//1pdo0HOiy++KKtWrbIqxNq4caP89a9/lZycHLn33nulU6dOlV4aXs2dO1e2b99u/q1x48bSqFEjufXWW+sVYJ08eVIee+wxOXbsmEybNk2uvvrqWvXGaScRYDmtI4wHAQQQyKDAriNx+a/5YVmzi83dM9gGHo0AAghYL9CqiU++OSlLrmKzduvfBQAyK3Dq1CkTpGgAUvUoKyuTkpISCQaDJlypPnvohhtukMsuu6zWg9cQS2diaWAzZcoUGTJkSK2vdfKJX3zxhfzpT38yIdWDDz4ozZo1qxzuwYMHze90xpnOrGrevHnl7z7//HPjrjOl7rzzThPsNeTQmW7PPPOMmfF1yy23nBUuLliwwMz0GjhwoNx2220NeUzKryXASjkxD0AAAQTcJaCbu+tMrH+uZnN3d3WO0SKAAALeEBjcLSDfnJgl+W3ZrN0bHaUKLwokQo9u3brJXXfdZQIajnMFLhRgXcgr4auz2G6//fZzAsJkWhNgJVOTeyGAAAIIZETgheUReXwh+2JlBJ+HIoAAApYKXDc0ZGZeBcmuLH0DKNstAgRYtetUQwOsdMyKIsCqXS85CwEEEEDA4QIfba3YF+tAAftiObxVDA8BBBBwtYAGVhpcaYDFgQACzheoTYBVNRgZPny4vPrqq3LkyBEZPHiwWcaWOHSfrfnz58v69evNssTEpuYzZsyQ9u3bn4NRWFgoeu+1a9eazc39fr+0bt1axo8fL4MGDTJ/r82hyxZ13633339fjh49KuXl5dK0aVOzlG7y5Mk1zipLbKy+bt060eWVunRSl/6NGjXK/NGx65GovaZxJPYHqyncqs11iXvWdix6vp775z//WXbt2iX6fN3IPfH36mPUeqovd6yNZzrOYQlhOpR5BgIIIOBigT1HK/bFWrmDfbFc3EaGjgACCDhWQJcK6pJBXTrIgQAC7hCoS4ClX88Lh8Pmjx5VZxVpiPOXv/xFNJTSvaB0z6fE/loaBs2cOdOEUolDv6Sne0PppvL6e91/S/d3KioqMmHS0KFD5cYbb5RA4ML/90QDneeee050I3UNvHSMeug44vG4tG3b1iyNbNmyZeWzq4418exoNGqereGXPvumm24yz9b7btiwwfxu69at5t969+4tWVlZMnr0aLNhe00BVuK6AwcOyP79+6VFixaV+18lrtMB1WUsNQVYuj/ZkiVL5Msvv5Tqz9LN4idOnOjIr0ESYLnj/z4wSgQQQCCjAvFy3RcrLK+sjGR0HDwcAQQQQMBbArpJu8680k3bORBAwD0CdQmwtCqd8aNfv9OZUhr2aFilIdQTTzwhx48fNzOerrzyShMmaYC0ePFis7F4q1at5P777zczo3TG1LPPPmuCId3kXYMqDZL0fjp76/nnnzfn6Ayjvn37XhBTZ17p+RpQaVDVpk0bc77OxNKATDdY11lj+gwNxnRmmI5VA7Rx48bJpEmTKmdb7dixw3xNUIO36s++0BLCC/3uQsv66jOW6jOwqn4hkiWE7vnfHSNFAAEEEKiDwMsrImY2FgcCCCCAAAINFbhzbEhmj81q6G24HgEEMiBQlwCra9euJiTS0Krq8eabb5rle1WDosTvdVbVU089Zb5KePPNN5vZTfolxMcee8wsG9Sv9ul9E4eGWPqVPQ2yNAzTGUQXOubNmyerV6825+n5VQ9dmvi3v/1Nqm5Qr8GWhmr61cUJEyaYmV9VD/2C4vLly00Id80111T+KhUBVn3GQoCVgf+R8EgEEEAAgcwLrNoZkycWhWXrwXjmB8MIEEAAAQRcJ6CzrXTWlc6+4kAAAXcK1CXAqmkj8kSgsmfPHpk9e7bokrbqR+IZI0aMMDOhqoYwGiLpLKja7nd1vnt36dLFhGu6bK4hx/lmMaUiwLrYOGsaCwHWxdT4PQIIIICAZwVOlpSbEOvNtVHP1khhCCCAAALJFxjeIyD3Xp0luu8VBwIIuFegoQGWbtw+Z84cs4zwYkfVAExnR73wwgtm3ysNnXr16iW6HO7SSy+t055Nx44dM5uYHz582Myq6ty5s7lPnz59zLJCXTZY06HLHRcuXCibN282M8J05lfVo3pYl8oAqy5jIcC62FvG7xFAAAEEPC/w2qqI/HFRRErCfKXQ882mQAQQQKCBAiwZbCAglyPgIIFkBVgaZOlyPA2RzndoqPS1r32t8te66fjrr78uO3fuFN1EXQ+diZWfny/XXXedtGvXrlZSia/46VJCXZaYODTAmjp1qtlsvmqQlQjP9Jm6N5eGXokZYImN0NMVYNV1LARYtXolOAkBBBBAwOsCn+2Lyx8XheXTL/hKodd7TX0IIIBAfQS6t/HLPVdnychL+cpgffy4BgEnCiQrwNJg5Z577hFdylfXQzds1xlUuu/VypUrzWwunZWl+2NpuFTbQ2dR6WwqnVWl99m9e7e5dMqUKTJ+/Hjz37rv1OOPP26+KqhfGhw8ePBZ4VY6lxDWZywEWLV9GzgPAQQQQMDzApGYmCWFL33CVwo932wKRAABBOogMG1gUO6+KktaNOYrg3Vg41QEHC/Q0ABLZzwlvuo3c+ZMGTZs2EVr1mWDep3O1tKgqursKP2dfqFw06ZNktgz63w31K8cahClwZXO/goEzoTr+m+6GfvLL79svkz4wAMPSJMmTWTjxo3mS4MajGnglpOTc9bt0xlg1WcsBFgXfb04AQEEEEDANoH566NmNtaxQpYU2tZ76kUAAQSqCjTJ8ck9V2XJtUPYqJ03AwEvCjQ0wFKTxJf7zveVQp1hVVJSYgIkPRLBTYcOHeTee+89Z+P184VI1f0TXzM8deqU2cC9R48eZ51S075VOsvr6aefNjPFqgdYOk79AqKOLx1LCOszFgIsL/6vkJoQQAABBBossOtIxZLC5dtYUthgTG6AAAIIuFBgaPeAWTLY6xI2andh+xgyArUSSEaApftG6SyswsJCs4G6zsRKzGzScOnFF1+Ubdu2VS7Z003L//jHP4puwD5u3DjzFcJQKGTGq7/TgGnv3r1yzTXXyJVXXnneOjRw0o3gde8rDc9uvfVWadGihTlfZ3K98847smTJErMx/De+8Q3zjESopb+fPHmyeb7uf6V7eL322muyYcMGM6PrfAGWnnvfffeJhm+J40IbvF8ojKvPWGoTYFWtt1YvQQZO8pVX3zY/A4PgkQgggAAC3hN4aklYnlnKkkLvdZaKEEAAgfML3DY6JHeNy4IIAQQ8LpCMAEuJNPh5/vnnRQMWXRqoS/o0otBQS5f69e3bV2bNmlX5hcGq52uwpOfreYnzdSP32bNnX/SLhLpf1ty5c2Xfvn0miNJZXvpTlxYmvnCo4ZUGXHpo6KXLClesWGHGp+fqeMPhsPmp1+s9dbx33HFH5bJEnUGmIZ0Ga3qeBnQ33HCD9OvXrzIU03978MEHpVmzZpVvzYUCrPqM5UIBlm6G/+STT5pacnNzzTh0H7Gq43HK60yA5ZROMA4EEEDAgwIfbonJ3CVh2X447sHqKAkBBBBAICHQpbXfLBkc3YuN2nkrELBBIFkBllrp7Cmd9fTZZ5+ZJYMaDrVu3dpsoD5o0KDKL/0lXKufr3thNW/eXEaNGmX+JGZlXawPGlQtW7bM/NHwSYMpDXD0q4e6gXtiVlbiPhqU6df/tHbdSF2f27FjR5k2bZoJ4HQGmI77/vvvl7y8vMrHa3g1b948OXLkiAm2NODSZ9R3BpbeuK5juVCApXUvXbpUFi5caPYYa9u2ramhadOmFyNM++8JsNJOzgMRQAABuwROlZbL3CUReXkls7Hs6jzVIoCALQJTBgTNrKvWTdmo3ZaeUycCCCCQCQECrEyo80wEEEDAQoEln0dNkLXrS2ZjWdh+SkYAAQ8KdGjhkzvGZMnk/mzU7sH2UhICCCDgOAECLMe1hAEhgAAC3hUoKK6YjfXaamZjebfLVIYAAjYITB8UlDvHZEmbPGZd2dBvakQAAQScIECA5YQuMAYEEEDAMoFFm6LylyUR2XuM2ViWtZ5yEUDgAgKNAiXSOWefNAkUyfFIM9lZ0lXKxVkBUedWfrljTEgmXM6sK15mBBBAAIH0ChBgpdebpyGAAAIInBY4WqizscLyxtooJggggID1Aj1yd8pXmq84y6Eo1lg+KBgpX4ZbOcLn2iEVs65aNnFWqOYIHAaBAAIIIJByAQKslBPzAAQQQACBCwks2KCzscJyoKAcKAQQQMBKAZ1xdX3bN2qsvSDaTF4/MiWjLt3aVMy6uqoPs64y2ggejgACCFguQIBl+QtA+QgggIATBA6fLDch1jufMhvLCf1gDAggkF6Bvo03y5C8ded96O7du82nzS90HM4emZJB92jnlz4d/JJFdpUSX26KAAIIpENg6dKldXpMXl6ePPzww3W6Jh0nE2ClQ5lnIIAAAgjUSuC9TVF57qOIbDvE3li1AuMkBBDwhMCIZiulZ6Md563lwIEDUlBQ4IlaKQIBBBBAwPkCBFjO7xEjRAABBBBwgEBpRGTeR2GZ91FEIjEHDIghIIAAAikW6N14mwzLW33epyw/cImcKMtK8Sgqbu/ziQzuGpAh3QKSHWKvq7Sg8xAEEEDAgQJjxoxx3KiYgeW4ljAgBBBAAAEV2HwgLs99HJHFn7GskDcCAQS8LZDtL5Pr274pIV/knEIPh9vIu0evTgvA2N5BuXlkSPp29KfleTwEAQQQQACBuggQYNVFi3MRQAABBNIuMH9DxbLCnUdYVph2fB6IAAJpE+iYfUBGNFsljQJn9ro6Em4tywqGy6lYk5SOI7+tX2aNDMnEfmx0lVJobo4AAggg0CABAqwG8XExAggggEA6BIrKys2SQv0T52OF6SDnGQggkCGBTjn7pXGgSAoizeVQuE1KR5EdEhNc3TwiJLlZLBdMKTY3RwABBBBosAABVoMJuQECCCCAQLoENu3TZYVhWbqZzbHSZc5zEEDAmwITLq9YLnhpO5YLerPDVIUAAgh4T4AAy3s9pSIEEEDA8wJvfxo1s7H2HGVZoeebTYEIIJBUgcs6+E1wNe4ylgsmFZabIYCA5wUikYh8+umnsnXrViktLZXy8nLJzs6WTp06yfDhwyUnJ+ccg6KiInnzzTelsLDwvD4tW7aUqVOnmntd6Dh8+LB88skncuzYMYnFYuL3+0W/Fjh48GDp1q3bOZeeOnVKPvzwQzl06JAZa5s2bWTUqFHSokUL1/aKAMu1rWPgCCCAgN0CJ0vK5cVPIvLKyqjoEkMOBBBAAIHzCzTN9cmsESETXgWYdMWrggACCNRJQAOohQsXmvDI5/NJKBQyAVJZWZkJhxo3biyTJk06JxzSEOmNN96QkpKSBgVYn3/+uQmvNLgKBALm+frfGqrpeC6//HIZNmxY5TN0XO+8846cOHFCevToYc7fvHmzZGVlyZQpU6RZs2Z1qt8pJxNgOaUTjAMBBBBAoF4COgvr5ZVReXXVuV/vqtcNuQgBBBDwmMCMQUG5aURIurQiufJYaykHAQTSJKAzmbZs2WKCqgkTJkirVq3MkzUgWrRokRw/flzat29vQiwNmBLHvtL3ZqwAABPDSURBVH375L333pNGjRrJ9OnTJTc3t84j1vDsrbfeEp3N1bNnTzPbSwOpeDwu69evl7Vr10owGDTPbtu2rbn/jh075IMPPjCzswYMGGD+bdu2bWZG1tChQ6Vfv37m3zQEW7p0qRnfkCFDzhp7nQeahgsIsNKAzCMQQAABBFIvoPtjvbIyIgs3RlP/MJ6AAAIIuEBg/OVBuW5oUPp1OvP/TLlg2AwRAQQQcJSAzmbSAKmgoMAswevVq9dZ49u9e7csXrzYzG6aMWOGNG3atPL3id/pjKfaLBOsqXANzpYtW2ZmTU2bNu2spYoaQL377rty8OBB6du3r4wYMcLcYsWKFaKztsaPHy8dO3Y0/6Zhmy5nzM/Przxv+/btJtTq37+/CbucfhBgOb1DjA8BBBBAoE4Cn2yPycsrI6I/ORBAAAEbBb7SMyDXDQ3JsHyCKxv7T80IIJBcAV0GqMFPOBw+KxBKPOXo0aPy9ttvm79WnQWlf9fwSQMiDZEmT55cr4HpDK9du3aZ2Vdjxow55x5r1qwxs7AuueQS8wydAVabAKu4uNiMW2dv6bLCi+3BVa/BJ/kiAqwkg3I7BBBAAAFnCOhMLJ2RpTOzOBBAAAEbBAZ11eAqKFeyQbsN7aZGBBBIk4DuM6X7SR05csQsx9MleFWPxNK8xDJBXWaYOBLh0vnCp4uVUHWGle5xlVj6V/U63VReQzLdnD0xyyuxhFCXBersKj0S49QadLbVxx9/bDakv/rqq81G9G44CLDc0CXGiAACCCBQbwHdG0v3yOKLhfUm5EIEEHC4gH5ZUGdcTe7PlwUd3iqGhwACLhXQpYBLliwxox80aJBZrqebp+/cudNsrq6zs3Rvqj59+pxV4fLly2XTpk3mC4AahJ08edLsXaV7WHXp0uW8Xy9M3ESXL+osKd08fvTo0ecsX9TzEvts6T0TSxj1K4m6tDCxibvOrtJN3BOzrXT2lW5Kr18vrGlWl1PbRIDl1M4wLgQQQACBpAnoVwr1a4UaZh0t5IuFSYPlRgggkFGBrq01uNJ9rkIZHQcPRwABBGwQ0GV8Gkhp+FP10OBIZzppqFX90BBJA6bzHU2aNJGJEyee8/XChgZYer0ufdSZWYcOHTJfSmzevLkJq3QvLR2X1qF7aukY3HIQYLmlU4wTAQQQQKDBAhpevb4mIm+siRJkNViTGyCAQKYE2ub5TGil4VVuli9Tw+C5CCCAgDUCupRPZ1rpLCY9EvtF6QwpPbp27WpmSOlG7lUPDbx0mV6HDh1k5MiR5mt/OgNLN0/X3+msrJq+XpiMAOt8zdEvF+rSRh1P9Q3pnd5QAiynd4jxIYAAAggkXYAgK+mk3BABBNIg0K6ZT6YNDMmMwUFp2ZjgKg3kPAIBBBAwAhpe6VJAncWke0bpLCY9dBbT+++/b2Y56ZLAq666ymyiXptDvxKoIZYu66u++XuqAqzjx4+b2VetW7eWsWPHyrp160wop0Gahms6k0z363LqQYDl1M4wLgQQQACBlAsQZKWcmAcggEASBDq39Mu0QUGZNjAoebkEV0kg5RYIIIBArQU09NF9qHQWlgZN7dq1O+vagoICs8m7zsbScKtz5861undJSYn5uqEu9dPZWzUFR/XdA6umAej433vvPbOfltahm7prKKdfL9QZYvp3HYsuM+zRo0etakj3SQRY6RbneQgggAACjhMgyHJcSxgQAgiISH5bv0w3wVVIctjmincCAQQQyIhA4it/OvtK94xKLB+sOhgNsPbv32++EqhfC6zNUZtwqupXCHXzeP16YPWjpq8Q1vT8LVu2mC8P6j1083YNz/Ly8mTy5Mlm1piGV2+99ZY0bdq08t9qU0c6zyHASqc2z0IAAQQQcLQAQZaj28PgELBGQL8qOH1gyMy68jPhypq+UygCCDhTQIMf3Qy9ZcuWMnXq1BoDrMRm7bqR+4gRI0whO3bsMEsE27ZtW+PSwtrMwNL7LFq0SHQDeZ2hVdMXA3U/q7Vr15qZVIkwqrpkYWGhCad0maCec/jwYTMbS/fASow3EajpteerM9MdIsDKdAd4PgIIIICA4wQIshzXEgaEgBUCA7oEzDLByf2DVtRLkQgggIAbBPQrghr2+P1+E+y0atXqrGEnZi7pflijRo2q3BhdQ6L58+dXXteiRYuzrtuzZ48Jp3T20/n2wNILNEBbtmyZmS2lz9cQKnHoDC2d/aV7cA0YMECGDh1aI+nSpUtNCDZhwgSzaXyiJgIsN7yBjBEBBBBAAIFaCBwvKpcFG6Lmz7ZD8VpcwSkIIIBA3QWuyK8Irq7qQ3BVdz2uQAABBFIroBuc6wwrDaR0FpaGTYkQqbS0VBYvXmyWDzZp0sQsMdSfelRd/qf7ZukG74nrTpw4YcIr3V9L98zSvbM0yNK/68bq+t9XXHGF5ObmSmL2VFFRkXTv3t2EZKFQyHzNUL8oqLOv9OuHOrOqerim49i7d695ls7g0i8P6qGhG0sIU/vecHcEEEAAAQQyJrBwY0WQ9cn2WMbGwIMRQMBbAmN6B2XKgKCM6lm7L1Z5q3qqQQABBNwjoMGSzqbSEMnn81UuIwyHwyZI0gBJA6qOHTueVZRet2DBAhNC6QwuPU8PXa5XXl5uwq6JEydKYnZWYmaUBlQzZsww+1HpsXv3blmyZIlEo1ETbunvNSDTcE3vq18P7N+/f42gupRRvzQ4bty4s2ZvJb6smNjEfefOnaIb0rOJu3veS0aKAAIIIIDABQXW7o5VzsqKkGXxtiCAQB0FGmX5ZGK/oEzqH5S+Hf11vJrTEUAAAQQyJaCzrT799FOzt5X+twZQuqG7hlYaICXCpurjS1y3fft2c50GYDk5OZKfn2+W/el/J45EgKUztaZPn25mYCUOnQGmoZN+RVDDKw2udFlhYlP2urroPVavXm3CLQ3C9JlaR01fQ6zrvVN1PntgpUqW+yKAAAIIeFpgz9G4zD+9vPDQiXJP10pxCCDQcIFOLf0muNI/7ZuzM3vDRbkDAggg4D2BDRs2yIoVK6RTp05mqSLH2QIEWLwRCCCAAAIINECgqOzMPlmb9rFPVgMouRQBTwr07xyQSRpc9Q9KNltcebLHFIUAAggkQ0BnZ7399tty8uRJs9yva9euybitp+5BgOWpdlIMAggggEAmBZZujsrCjTFZ8nk0k8Pg2Qgg4ACBcX2CJrj6CvtbOaAbDAEBBBBwvoBu7K5fG2zTpo3ZwJ3jXAECLN4KBBBAAAEEkiyw/XBc3t8UlUWbonKggOWFSebldgg4VqBpzpn9rXq3Z38rxzaKgSGAAAIIuFKAAMuVbWPQCCCAAAJuECiLSmWQtWIHO767oWeMEYH6CPTrHJAxvQKis67a5rG/VX0MuQYBBBBAAIGLCRBgXUyI3yOAAAIIIJAEgQ17Y/L+ppiZlVVQzKysJJByCwQyKtCumU/G9A6a4GpAl0BGx8LDEUAAAQQQsEGAAMuGLlMjAggggIBjBDS80hBLwywNtTgQQMA9An6fVIRWvQPmJ5uyu6d3jBQBBBBAwP0CBFju7yEVIIAAAgi4VECXFWqY9eGWmBSWMivLpW1k2BYI9OnolzG9KoKrTi3Z28qCllMiAggggIADBQiwHNgUhoQAAgggYJfAieJy+Xhb7PSfqIT5iKFdLwDVOlKgddPTSwR7B2RwV5YIOrJJDAoBBBBAwCoBAiyr2k2xCCCAAAJOFzh8slyWb4tWBlpOHy/jQ8BLAnm5PhnWIyDD8wMyqldAGmWxIbuX+kstCCCAAALuFiDAcnf/GD0CCCCAgIcF9h6LmyBr+baYrN7FflkebjWlZVCgamg1vEdA9O8cCCCAAAIIIOA8AQIs5/WEESGAAAIIIHCOwI7DFWGW/tnI5u+8IQg0SIDQqkF8XIwAAggggEBGBAiwMsLOQxFAAAEEEKi/wOf747JqZ0xW7YrJut3MzKq/JFfaJEBoZVO3qRUBBBBAwIsCBFhe7Co1IYAAAghYI6DLDDXM0iWGq3bGpSTM1wytaT6FXlSgRWOfDOlesacVywMvysUJCCCAAAIIOFqAAMvR7WFwCCCAAAII1F6goLhcVp+emaU/dUN4DgRsE+jRzm++Gji4W0AGdQ1ITsg2AepFAAEEEEDAmwIEWN7sK1UhgAACCFguEItL5cwsDbO2H45bLkL5XhUIBcQEVRpYaXDVq73fq6VSFwIIIIAAAlYLEGBZ3X6KRwABBBCwReCz/XFZ/0VM1u/RP3E5VcrsLFt678U62zXzmbBq0OnQqnVTvhzoxT5TEwIIIIAAAlUFCLB4HxBAAAEEELBMIBITWbPrTJiloRYHAk4W8PlE+nTwV8600hlXfjIrJ7eMsSGAAAIIIJB0AQKspJNyQwQQQAABBNwlUFhabgKtNbvjsu6LmOw6wnJDd3XQe6MNBkQGdgnIZR38clmHip8tG5NYea/TVIQAAggggEDtBQiwam/FmQgggAACCFghcLTwdKC1KyYb9sZFv3TIgUAqBXSj9QFdAmeFVmy+nkpx7o0AAggggID7BAiw3NczRowAAggggEBaBYrKymXLgbhsPhg3P7cciMmBAvbQSmsTPPawJtk+GdDFb0Ir/dObjdc91mHKQQABBBBAIPkCBFjJN+WOCCCAAAIIeF7gZMnpUOt0oKXh1pGThFqeb3w9CszN8pkvA/a65PSf9n7p1JIvBdaDkksQQAABBBCwWoAAy+r2UzwCCCCAAALJEzhWlAi1YrLjUFy2H44zUyt5vK64E2GVK9rEIBFAAAEEEHClAAGWK9vGoBFAAAEEEHCHgC4/1CBr+6G4CbW2Ha74GWVbLXc08AKjbN7YJ11b+c/MrmJmlet7SgEIIIAAAgg4WYAAy8ndYWwIIIAAAgh4VGDXlxVBlgZbiYBLZ3BxOE+gdVOfdG3tr/zTpXXF35vl8lVA53WLESGAAAIIIOBdAQIs7/aWyhBAAAEEEHCVQGFpuVlyeLAgLgdO6E/9e7zyZyTmqnJcN9h2zc4OqipCK580ziaocl0zGTACCCCAAAIeFCDA8mBTKQkBBBBAAAEvChwtrBponQ66CsrleFG56OwtDcA4ahZo1cQnbfJ80rqpX9o01Z8Vfz/z334JBdBDAAEEEEAAAQScK0CA5dzeMDIEEEAAAQQQqIOAztA6Vngm0DpeWBFsJQKuqn8vCbs77NKwKS/XZ/40Pf0zL7fi31o0Ph1QmZDKb8IqP5Oo6vAmcSoCCCCAAAIIOFGAAMuJXWFMCCCAAAIIIJBSAQ27isvKRTeZLw4n/lukOFwuxWVy+t+r/nfFOXpdNF4uMfNTJBZP/Kzh32LlledkB0WyQz7Rn1mnf2aHRLKDFf+W+J3+W5b+W0gkN5QIqM6EVSawyhHRr/1xIIAAAggggAACNgkQYNnUbWpFAAEEEEAAAQQQQAABBBBAAAEEXChAgOXCpjFkBBBAAAEEEEAAAQQQQAABBBBAwCYBAiybuk2tCCCAAAIIIIAAAggggAACCCCAgAsFCLBc2DSGjAACCCCAAAIIIIAAAggggAACCNgkQIBlU7epFQEEEEAAAQQQQAABBBBAAAEEEHChAAGWC5vGkBFAAAEEEEAAAQQQQAABBBBAAAGbBAiwbOo2tSKAAAIIIIAAAggggAACCCCAAAIuFCDAcmHTGDICCCCAAAIIIIAAAggggAACCCBgkwABlk3dplYEEEAAAQQQQAABBBBAAAEEEEDAhQIEWC5sGkNGAAEEEEAAAQQQQAABBBBAAAEEbBIgwLKp29SKAAIIIIAAAggggAACCCCAAAIIuFCAAMuFTWPICCCAAAIIIIAAAggggAACCCCAgE0CBFg2dZtaEUAAAQQQQAABBBBAAAEEEEAAARcKEGC5sGkMGQEEEEAAAQQQQAABBBBAAAEEELBJgADLpm5TKwIIIIAAAggggAACCCCAAAIIIOBCAQIsFzaNISOAAAIIIIAAAggggAACCCCAAAI2CRBg2dRtakUAAQQQQAABBBBAAAEEEEAAAQRcKECA5cKmMWQEEEAAAQQQQAABBBBAAAEEEEDAJgECLJu6Ta0IIIAAAggggAACCCCAAAIIIICACwUIsFzYNIaMAAIIIIAAAggggAACCCCAAAII2CRAgGVTt6kVAQQQQAABBBBAAAEEEEAAAQQQcKEAAZYLm8aQEUAAAQQQQAABBBBAAAEEEEAAAZsECLBs6ja1IoAAAggggAACCCCAAAIIIIAAAi4UIMByYdMYMgIIIIAAAggggAACCCCAAAIIIGCTAAGWTd2mVgQQQAABBBBAAAEEEEAAAQQQQMCFAgRYLmwaQ0YAAQQQQAABBBBAAAEEEEAAAQRsEiDAsqnb1IoAAggggAACCCCAAAIIIIAAAgi4UIAAy4VNY8gIIIAAAggggAACCCCAAAIIIICATQIEWDZ1m1oRQAABBBBAAAEEEEAAAQQQQAABFwoQYLmwaQwZAQQQQAABBBBAAAEEEEAAAQQQsEmAAMumblMrAggggAACCCCAAAIIIIAAAggg4EIBAiwXNo0hI4AAAggggAACCCCAAAIIIIAAAjYJEGDZ1G1qRQABBBBAAAEEEEAAAQQQQAABBFwoQIDlwqYxZAQQQAABBBBAAAEEEEAAAQQQQMAmAQIsm7pNrQgggAACCCCAAAIIIIAAAggggIALBQiwXNg0howAAggggAACCCCAAAIIIIAAAgjYJECAZVO3qRUBBBBAAAEEEEAAAQQQQAABBBBwocD/B8nhkIaOC+yA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6" name="AutoShape 8" descr="data:image/png;base64,iVBORw0KGgoAAAANSUhEUgAABLAAAALmCAYAAABSJm0fAAAgAElEQVR4XuzdB3hU150+/nfUhYREFUX03qsBU0zvYMexMXZwwXbs2HF+2SSb/WXXW35P1snu/jd1s0kcV2Ib44JrbHrHdDAY0TuIXoWQQL38n/fgK49GbUYzI92Z+97n0SMs3XvuOZ9zRaKXc77XVVpaWgodEpCABCQgAQlIQAISkIAEJCABCUhAAhKwqYBLAZZNZ0bdkoAEJCABCUhAAhKQgAQkIAEJSEACEjACCrD0IEhAAhKQgAQkIAEJSEACEpCABCQgAQnYWkABlq2nR52TgAQkIAEJSEACEpCABCQgAQlIQAISUIClZ0ACEpCABCQgAQlIQAISkIAEJCABCUjA1gIKsGw9PeqcBCQgAQlIQAISkIAEJCABCUhAAhKQgAIsPQMSkIAEJCABCUhAAhKQgAQkIAEJSEACthZQgGXr6VHnJCABCUhAAhKQgAQkIAEJSEACEpCABBRg6RmQgAQkIAEJSEACEpCABCQgAQlIQAISsLWAAixbT486JwEJSEACEpCABCQgAQlIQAISkIAEJKAAS8+ABCQgAQlIQAISkIAEJCABCUhAAhKQgK0FFGDZenrUOQlIQAISkIAEJCABCUhAAhKQgAQkIAEFWHoGJCABCUhAAhKQgAQkIAEJSEACEpCABGwtoADL1tOjzklAAhKQgAQkIAEJSEACEpCABCQgAQkowNIzIAEJSEACEpCABCQgAQlIQAISkIAEJGBrAQVYtp4edU4CEpCABCQgAQlIQAISkIAEJCABCUhAAZaeAQlIQAISkIAEJCABCUhAAhKQgAQkIAFbCyjAsvX0qHMSkIAEJCABCUhAAhKQgAQkIAEJSEACCrD0DEhAAhKQgAQkIAEJSEACEpCABCQgAQnYWkABlq2nR52TgAQkIAEJSEACEpCABCQgAQlIQAISUIClZ0ACEpCABCQgAQlIQAISkIAEJCABCUjA1gIKsGw9PeqcBCQgAQlIQAISkIAEJCABCUhAAhKQgAIsPQMSkIAEJCABCUhAAhKQgAQkIAEJSEACthZQgGXr6VHnJCABCUhAAhKQgAQkIAEJSEACEpCABBRg6RmQgAQkIAEJSEACEpCABCQgAQlIQAISsLWAAixbT486JwEJSEACEpCABCQgAQlIQAISkIAEJKAAS8+ABCQgAQlIQAISkIAEJCABCUhAAhKQgK0FFGDZenrUOQlIQAISkIAEJCABCUhAAhKQgAQkIAEFWHoGJCABCUhAAhKQgAQkIAEJSEACEpCABGwtoADL1tOjzklAAhKQgAQkIAEJSEACEpCABCQgAQkowNIzIAEJSEACEpCABCQgAQlIQAISkIAEJGBrAQVYtp4edU4CEpCABCQgAQlIQAISkIAEJCABCUhAAZaeAQlIQAISkIAEJCABCUhAAhKQgAQkIAFbCyjAsvX0qHMSkIAEJCABCUhAAhKQgAQkIAEJSEACCrD0DEhAAhKQgAQkIAEJSEACEpCABCQgAQnYWkABlq2nR52TgAQkIAEJSEACEpCABCQgAQlIQAISUIClZ0ACEpCABCQgAQlIQAISkIAEJCABCUjA1gIKsGw9PeqcBCQgAQlIQAKBFigtLcX1/Ju4XnALmfm3cKPgFrIKcpBVmIubhbnILszDLX4U5SGnMB+5xQXIKypAXnEB8osLkV9chIKSIhSWFKGopBjFpSXIKy4s183UE79GbDQQG+Xy+AzERrsQG3X7cww/RwExUbf/zI8GMS40iHWhQQw8Pn/ztejIQKuoPQlIQAISkIAEJGBvAQVY9p4f9U4CEpCABCQgAS8EGCRdyLmOi/zIvY5LOZm4nHvDfFzJu4GreVm4lpdtPhheBfsYfPG1oN6CAVZZyPV14NU4wYXmDV1oxo+k25+bN4wwnxV4BXU61LgEJCABCUhAAnUgoACrDpB1CwlIQAISkIAE/BPgKqn07Cs4ffP2x5mbV3H21jWcu3kN53KumcDKTkewAyxfx5rcwAq0vg64vg62GHi1aRKBlo1cvjap8yUgAQlIQAISkECdCijAqlNu3UwCEpCABCQggaoEruffwvGs8zh24yJOZN3+OJl9CSezLyMjLzuk4OwWYNWEx62L7ZpGoH2zCLTjR1PX7T83jYBL2VZNfPq+BCQgAQlIQAJ1IKAAqw6QdQsJSEACEpCABL4RuJSbiUPXz+JQ5jkcyTyHwzfO4WjmefDr4XKEWoBVnTtDrHbNXN8EXOa/IxAXHS6zpXFIQAISkIAEJBAKAgqwQmGW1EcJSEACEpBACAqUlJZgb0Y69mWcxv6M0zhwnR9nTF2qcD/CKcCqaq5aN3ahU0okOqW40DklAp1SItC6cUS4T63GJwEJSEACEpBAPQkowKoneN1WAhKQgAQkEE4CLKK++9pJ7L56EmnXTmLPtVPYm3EKJaWl4TRMr8fihACrMoz4GIZat8Os26HW7f/m13VIQAISkIAEJCABfwQUYPmjp2slIAEJSEACDhU4nHkOO68cw86rx/Hl5WMmtNLxjYBTA6yqngH31Vr92kaid5tIsO6WDglIQAISkIAEJOCtgAIsb6V0ngQkIAEJSMChAvnFhdh2+Qi2Xz6CHZePmo+M/JsO1fBu2AqwanbqlRoBhll92kaie6sINEnUKq2a1XSGBCQgAQlIwLkCCrCcO/cauQQkIAEJSKBSgRsFOdhy8RC2XDqErZcOm/BKh28CCrB88+LZnVtEoO/XYVaPVrcLxeuQgAQkIAEJSEACloACLD0LEpCABCQgAYcL3CrKx8YLB7DpIj8OYueV4w4X8X/4CrD8N2zTJAI9WkeY1Vk9W0eiZ6oCLf9V1YIEJCABCUggdAUUYIXu3KnnEpCABCQggVoLcHXV+vP78cWF/dh88WCt29GFlQsowAr8k9ExJQKDOkRiYPtI8zk2OvD3UIsSkIAEJCABCdhXQAGWfedGPZOABCQgAQkETOBU9mWsPbcXa8/vxfrze8FtgjqCJ6AAK3i2bLlJggsDO0RiUMdIDGofiZRk1c8Krrhal4AEJCABCdS/gAKs+p8D9UACEpCABCQQFAGurlp9Ng2rz+3Bvoz0oNxDjVYuoACr7p6MCBdMkGUCrfaR6NZKWw3rTl93koAEJCABCdSdgAKsurPWnSQgAQlIQAJBFeCqqhVnvsKKs19h5dndyMy/FdT7qfGqBRRg1d/T0aXF7a2GDLUGd4wEAy4dEpCABCQgAQmEvoACrNCfQ41AAhKQgAQcLHD25lUsPbMLy07vwupzaQ6WsNfQFWDZYz5aNXLhjk6RuKNjlPkcp7pZ9pgY9UICEpCABCRQCwEFWLVA0yUSkIAEJCCB+hQ4nnURi9O/xJLTX2LrpcP12RXduwoBBVj2ezSaJLowxIRZkSbMSorX0iz7zZJ6JAEJSEACEqhaQAGWng4JSEACEpBACAicyLqIz9N3YNGpHdhx5WgI9NjZXVSAZe/5T4wrH2Y1a6gwy94zpt5JQAISkIAEAAVYegokIAEJSEACNhU4dysDfzu1DZ+d2qaVVjado6q6pQArdCYsJgpmRdaQr1dmtW6sIvChM3vqqQQkIAEJOElAAZaTZltjlYAEJCAB2wvcLMzDJye34tOTW1XTyvazVXUHFWCF7uSN6BaJkV2jwM/aZhi686ieS0ACEpBA+AkowPJyTs+dO4fr16+ja9euiI2N9fKqqk+7cOECFi1ahJMnT6KoqAjdu3fHo48+ipiYGJ/bzs/Px9GjR9G4cWOkpqb6fL0ukIAEJCCB+hdYenoXPj65GR+f2ILi0pL675B64JeAAiy/+GxxcXIDF0Z2i8SIrlEY3jXSFn1SJyQgAQlIQAJOFrB9gJWXl4eNGzdix44dyMzMRGlpKeLj49G2bVtMnDgR7du3h8sV3LoFWVlZePHFF5GRkYFp06Zh3Lhxfj0zZ86cweuvv46cnBxEREQgMTHRBE8PP/xwrQKstWvXYunSpWjSpAmee+45JCUl+dU/XSwBCUhAAnUjsDfjFD44vgkfntiM87cy6uamukudCCjAqhPmOrtJ+2YRZkUWV2b1TNUWwzqD140kIAEJSEACbgK2DrBOnz6NN954Azdv3jRdTkhIQFRUFG7dumVWLTG4Gj58OO6++25ERvr3L2M3btzAn//8ZzAwe+qpp9CuXbsypsLCQrz99ts4duwYHnroIfTt29evh+ijjz7Ctm3b0LFjR8ydOxcNGjTwq71Dhw5h/vz56NChg1nFFRcXV9beggULkJaWhsmTJ5vAT4cEJCABCdSvwK2iPLx/bCMWHt+oulb1OxVBvbsCrKDy1mvj/dpxVVakWZ2leln1OhW6uQQkIAEJOEzAtgEWV1u9+uqruHLligmM7rvvPhNg8SgpKcHBgwfxwQcfIDc3F1OmTMH48eP9mrrqAiy/Gva4mAHZvHnzcOrUKcyZMwcDBgwIZPMV2lKAFVReNS4BCUjAa4HNFw/h3WNf4P1jG1BQUuT1dToxNAUUYIXmvPnS68gIYES3KIzsGomxvaIQ7d+/pfpya50rAQlIQAIScKSAbQMsbhlkQNW8eXM888wzlW6L27VrlzmHW+a+//3vo1GjRrWexPoIsLhayt/VXDUNWAFWTUL6vgQkIIHgCdwqzMOCo+vxzrEvsPvqieDdSC3bTkABlu2mJKgdatMkAhN6R2FCn0ik6i2GQbVW4xKQgAQk4FwB2wZYq1atwooVK8y2uCeffLLctjhrurhKi9v+uMWQW/F69OhRNpNc6cTruX0uOzvbbDdkwDVixAjzER0dbc7du3ev2X5X2WFtu3NfNeUZOrEmF1eDrV69Giz0ztVhrNHVs2dPszKMhdV5uLfheS/26wc/+AGSk5PNt9jm8ePHsWzZMpw/f95sl2R/ueVwxowZaNWqVbkmrDFYVizqThf6eB7VeTr3x0Ajl4AEJBBYgV1Xj+PtI+vw9tF1KCjWaqvA6oZGawqwQmOeAt3L2ChgQp8oE2YNaK8lWYH2VXsSkIAEJOBsAdsGWNYKLK6u4gosrsTyPBgWsR4WP7OOlBVKudfO4te49ZAhEM9lODR48GDMmjXL1M06e/YsNm3ahIKCAhw+fBjFxcXmTYO8pk+fPujdu3e58Mk9wOK5ixcvNtfz4DVs06rRxeLsjz/+uKmnxTpaX3zxBS5dumRqaTF069y5swnV2HfWp2LwxTZZI2vnzp1lbVp1v9gGz33iiSdM8Xrr8AywOEYGgCwSf+LECfP2xNatW5vgq1mzZhg9enSZlbMff41eAhKQQGAFWJD9rSNrseHC/sA2rNZCTkABVshNWcA7PKRT5NersqIQEdz3DQW872pQAhKQgAQkYEcB2wZY7jWw+Ha9e++9F926dTNv7avuYE0s1s7iaqgxY8Zg0qRJZWENw5y33noLXKHEIKpXr15lTVW3hbCqFVgnT540bxNkwPTYY4+hU6dOpj0GR++88w6OHDmCLl26mMDJCteqW83FaxlcLVy40KzcYh/5dkIeDK8YbHHbpGebngGWirjb8UdNfZKABMJV4EruDbxxeA3ePLIGZ29eDddhalw+CijA8hEsjE/nGwxvby+MQstkJVlhPNUamgQkIAEJBFnAtgEWx83VUXz7X0bG7VeLM5jhNsGBAweaMKuyNw9eu3YN69evN6HShAkTygq/W47WGwC5CmnmzJl+BVhr167F0qVLTR2rRx55xGxTtI709HQTbrHP7tsDawqwtmzZAq4gY7jmWR/r4sWLePnll824n332WbOaiocCrCD/lKh5CUhAApUI7L56En89vApvHl4jHwlUEFCApYfCU6BBjMvUyGKY1betthfqCZGABCQgAQn4KmDrAIuD4Wophjrcfsdtd9bBFU1Dhw41dabcVxzVBGDV1urfvz8efvhhvwIsBkcM2LhainW6UlJSarp9ldsRa7wQQFWrxBRgeaOncyQgAQkERmD5ma8w79BK8LMOCVQloABLz0Z1And2icTU/lG4q3uUoCQgAQlIQAIS8FLA9gGWNQ7Wubp8+TK2b9+O3bt3l4VZ3F7IOlMtW7YsN2TWfWJhdda1ysrKMrWv3I9ABFjcrsgC8Kxpxa2NrDHFmlmsncUwq7LtjjWtwGIfOdY9e/aU1czi9kH3g4HdU089ZWpr8VCA5eXTrtMkIAEJ+CHwztH1eO3gSrBAuw4J1CSgAKsmIX2fAv3b3Q6yJvdVkKUnQgISkIAEJFCTQMgEWO4DYcDD+lKffvqp2V7o+WY9BlwffPCBKdzetGlTtG3btixMunDhgnmzXyACLPaJ4dLmzZuxceNGs0LKOljAfezYsRg5cmS5rY41BVjuoRhXmbHQO4vD87AKzTMYU4BV06Ot70tAAhLwX6CopBivHFyOlw8sQ3r2Ff8bVAuOEVCA5ZipDshAu7aMMEHW1H7RiLv9omwdEpCABCQgAQl4CNgywLLeLshVU9ab/SqbOQZRr7zyigmRuIWPYQ9rYL300kvmTYB80yDrZbnXpgrkFkLPPvGeLBTPQuyHDh0yK6nuuOMO3H///WUhVk0B1pIlS7Bu3Tp07NgRc+fONW8dtA5tIdTPrwQkIIG6EbhRcAsvH7gdXF3Ly66bm+ouYSWgACusprPOBtOmiRVkRaFxggq+1xm8biQBCUhAAiEhYMsAywpqsrOzTYjDwu2VHdZ5fGMh39jHouf79+83bxrkqiuuUvKsjxWoAIvhGt82yFVeDJmstwxa/eQKMfaDX3/mmWfKtjhWF2BxhdW8efNMCDZnzhwMGDCg3LAVYIXEz5Q6KQEJhLDA5dxM/GX/Mrx0YClyiwpCeCTqen0LKMCq7xkI7fs3TXRhar8oTOkfhdTG1b+BO7RHqt5LQAISkIAEvBewZYDFFVWsLcVVTAxxHnzwwUrfOFjZCiyrHhTrQ3kGWMXFxaboOkMuf7cQuodNDzzwAIYMGeJV2FRdgOX+vcoCLNbaeuONN8x2SG0h9P4h15kSkIAEahI4fysDL+5fYj5KPGom1nStvi+BygQUYOm5CIRAfMztIIvbC7u0UJAVCFO1IQEJSEACoStgywCLnOnp6fjrX/8K1oTiNrzp06eX1YLi6ieGV++//z4uXrxYrgbW6dOn8dprr5lthZMnT8aYMWNM4MPVS5999hn27dtnCrpXFWBx1RdXc/Xq1atsVqsKnazVXCwkz2tSU1PNNdw6yDcnLlq0CPweV2AlJSWZ71UXYLFf7777rilSz6L0XH3GGl5WUXf2n29irE0Rd76xkVsZ3bdThu5jq55LQAISCIwAg6s/7VtsgisdEgikgAKsQGqqLQp8a3A07h0chXbNFGTpiZCABCQgAWcK2DbA4nRwpRSLsXOrHo/4+HjExsaa+lbWm/maN29uwiPrLYRcZfXJJ59gx44dJqhieBUVFWUKoPMzi6tzyyEDKl4XGRlp2uZ1CxYsMAEXr+G2wFGjRmH8+PFVhk4M1xiiHThwwARDrNfFe+Tn55vgjX+ePXt2ua2ANdXAOnv2rNlGyKCKR0xMjNmmyBCLIRiv57isml88p7q3ELIe18KFC8017F/r1q3NuD23Vjrz8deoJSABpwpwq+D/7l1kwisdEgiGgAKsYKiqTa7I+tbgKNw7OBrNk1QjS0+EBCQgAQk4S8DWARangoEN3/K3a9cuXL161QQ5DIa4Monb9oYNG2ZCLfeD53AVE1dIsag7wyWujpo2bZppj9sTmzVrVm5lFK9nsPXOO++Aq7h4cNXX6NGjq101Zd1rzZo1Zf1j3SsWYZ8xYwZatWpVrm81BVg8+fr161i+fLkJphjUMUwbNGiQWU3GFVqskTVz5kzTt5oCLAZzS5cuNSvC2Fb37t1NgMVgTIcEJCABpwmwOPsf9n5uwiu+YVCHBIIloAArWLJqlwJNEl0mxGKYlRinIEtPhQQkIAEJOEPA9gGWM6ZBo5SABCQggWAKMKz6/Z7P8Ie9n+FmYV4wb6W2JWAEFGDpQagLgdQmEWZbIbcXRmpnYV2Q6x4SkIAEJFCPAgqw6hFft5aABCQggeALvHRgGf5nz99wMScz+DfTHSTwtYACLD0KdSnQtWWECbGm9Y+qy9vqXhKQgAQkIIE6FVCAVafcupkEJCABCdSVwPvHNuB3e/6Gw5nn6uqWuo8EygQUYOlhqA+Bfu0izbbCsT0VZNWHv+4pAQlIQALBFVCAFVxftS4BCUhAAnUssPpcGn6z+1NsuXSoTu6cggQMQAukuBJwofQmduEiriO3Tu6tm9hXQAGWfefGCT0b1jkS9w2Jxh2dbr+sSIcEJCABCUggHAQUYIXDLGoMEpCABCSA/Rmn8eu0j/HpyW11pjEMqXjI1bvc/UpRirdK92A3LtVZP3Qj+wkowLLfnDixR9MHROGBodFo10wFspw4/xqzBCQggXATUIAVbjOq8UhAAhJwmEBmwS386quP8OL+pXU68iTE4ueu0XCh4hvAclCIn5euRyFK6rRPupl9BBRg2WcunN4TvqVw1tBozBoahfgYvbHQ6c+Dxi8BCUgglAVsGWD98pe/RFZWVr25Dhw4sN7urRtLQAISkID3Akczz+PA9TMoKClCl6wG3l8YgDMbN26Mli1bVtnSm6VpWoUVAOdQbUIBVqjOXPj2u1NKhAmypvRTfazwnWWNTAISkEB4CyjACu/51egkIAEJSCBIAs2bN0ezZs2qbP1vpYexDulBuruatbuAAiy7z5Bz+zesS6TZVjiwg+pjOfcp0MglIAEJhKaALQOsr776KjQ11WsJSEACEgiqwOXcG/jbqa3YfvloUO/jTeOdo5thaoMeVZ76l9IvcQQZ3jSlc8JQQAFWGE5qmA3p7kHReGBoFFKbqD5WmE2thiMBCUggbAVsGWCFrbYGJgEJSEACtRb41e6P8Z+7Pqj19cG48B9dI9ASiRWaPoVM/KF0ezBuqTZDREABVohMlMO7mdzgdn0srsiK1s5Chz8NGr4EJCAB+wsowLL/HKmHEpCABBwtsCh9B365cyEOZZ61nUMrJGK2qxc6oFFZ344iA++V7kcGcm3XX3Wo7gQUYNWdte7kv0DXlhGYMyIao3soxfJfUy1IQAISkECwBBRgBUtW7UpAAhKQgF8Cp29ewQtfvo8PT2zyq526uLgtktAcCbiImziP7Lq4pe5hcwEFWDafIHWvUoEZA6PwyMgYpCTpbYV6RCQgAQlIwH4CCrDsNyfqkQQkIAHHC/xp32K88OV75u2COiQQigIKsEJx1tRnCrRMduHhkTGYPkCrsfRESEACEpCAvQRCJsDKzs7GiRMncOzYMbRt2xZDhw6tUrKwsBB79uzB0aNHkZeXh9LSUsTGxiI1NRWDBg1Cw4YNfZ6FzMxM7Nu3D+fOnUNubi74+vSpU6eadt0P9nPTpk24dOmSuS/fUjVixAhzvg4JSEACEqheYOulw/j5l++Cn3VIIJQFFGCF8uyp7xQY05OrsaLRKUVF3vVESEACEpCAPQRsHWAxDDp06BBOnjyJnJwcEwjx6NWrF4YNG1ap4I0bN7Bq1SpkZWXB5XKVBUwFBQUoKSlBTEwMxo4da8Isb47i4mJs374dhw8fLrt/dHS0eXX6+PHjTXvWkZ+fj+XLl4N96Ny5M3ger+M5U6ZMQXJysje31DkSkIAEHCnw/3a8g//d+7kjx65Bh5+AAqzwm1Mnjigh1mVCrNl3Rjtx+BqzBCQgAQnYTMC2ARbDq8WLF5vVTgyiuGqqqKjIBFlVBVgMm1auXIkLFy6YFU/jxo0rC424Emv9+vU4f/48UlJSMHnyZBMwVXewvXXr1uHMmTOIiIhAly5dMGDAADRo0KDSy7hCbMOGDRg4cCD69etnzuGKMa7IGjx4MPr06WO+xnY3btxo2uGKsMjISJs9FuqOBCQggboTWHZmF/7f9gU4cuN83d1Ud5JAkAUUYAUZWM3XqcDgjpEmyOrXTv+ftU7hdTMJSEACEignYOsAi+FRmzZt0L17dxP2rFixwmzhqyrAunz5sgmwuFJr0qRJaNGiRbnBclsfv88witv/mjRpUu3jcPz4cRM0MWDiNsBOnTpVe/6OHTvMijGuzLJWeHE11pIlS8y11qoxtstQq2/fvibs0iEBCUjAiQK3CvPwrzsW4K+HVjlx+BpzmAsowArzCXbo8B4eGW3qY8WqPJZDnwANWwISkED9Ctg2wKqMpaYAiyuvGDhxZdXEiRORmJhYrhlrVRdrZLmHTJXdi+csW7YMV69erXbLovu13gRYXEHGdqOiosy2Qs8aWvX7OOjuEpCABOpG4G+ntuFftr+Nszev1s0NdRcJ1LGAAqw6Btft6kyge6sIE2KN7KbVWHWGrhtJQAISkIARCKsAq6Y5ZS0tbvGLj4/H9OnTkZCQUOUl1moua7WWN0XYrS2E3BbI1VU8rC2E3FLI1VZbt241xeW5vZGry3RIQAIScJJAdmEu/mXbfLx1ZK2Thq2xOlBAAZYDJ91hQ549LBpPjIlBjFZjOWzmNVwJSEAC9SfgiACLq6m4be+rr74Ci7nzDYY9e/asVp1bAbds2YKWLVuaulfbtm0zxdlZCD4uLg7dunUzda7c62ixzhZXiVlF3Lm6ikXcrdVWXH21evVqdOjQAaNGjaq/WdedJSABCdSDwOentuP57fO16qoe7HXLuhdQgFX35rpj3Qv0So0wIdagDlqNVff6uqMEJCAB5wmEbYDlXgTemlYGT3feeSc6duxY40wzsDpw4IAJnxhasa4WAyn+mSEYj6ZNm5pi8GzXOnhf1rdivS1e06hRIxNW8Q2EDLcYYk2bNq3C9sYaO6QTJCABCYSoQGFJMZ7f9iZeO7gyREegbkvAdwEFWL6b6YrQFZg7OgaPjdKbCkN3BtVzCUhAAqEhELYB1s2bN7Fq1SrzFkOGTlyFxYOF3ceMGVPlmwStaeO1fPugdc3o0aPLQid+nW80ZJtVFZT3nP69e/eaFWAM0Lh6S2Fs7h8AACAASURBVIcEJCABJwisObcH/7T1Tb1h0AmTrTGWE1CApQfCaQJ3dIzE42Ni0LN1hNOGrvFKQAISkEAdCYRtgOXpx219LPDO2lYpKSlm5ZT79j/P862C8ax9xTcWuq+y4rkMpHbu3ImGDRuaelqsq1XVcf36dbP6qlmzZrjrrruQlpZmthYyAOPbFVkzq2vXrnU05bqNBCQggboR+MXO9/HbtE/r5ma6iwRsJqAAy2YTou7UiUBcNMyWwllDtRqrTsB1EwlIQAIOE3BMgMV5ZZDENwAyOOIqrPbt21c53TW98TAjI8O0xW2CkyZNMqFYZUdxcTHWrFkDns/zWNSdWxNZW6t169bmv7ntkNsMO3fu7LDHT8OVgATCUWBvRjr+75a/Yuulw+E4PI1JAl4JKMDyikknhanAXd2j8MSYaLRvptVYYTrFGpYEJCCBehFwVICVn59vQieGSUOGDEGfPn2qROfbAg8ePIi2bdti4sSJFc6zamwxDBs/fjxSU1MrbevIkSPmzYN8AyGLty9ZsgRJSUlmBVhkZKQJr5YuXWpWcllfq5cnQTeVgAQkEACBVw+uMOGVDgk4XUABltOfAI2/cYLLrMaaMUCvKdTTIAEJSEACgREIqwDrxIkT5m2B3PbHUCkmJqacknuANXz4cPTo0aNKxX379mHHjh1o3rw5pkyZUmG7oTcrsFiHi+EUtwkynOL2Ra7GYg2sYcOGmXtbfeKfuVWRheJ1SEACEgg1gRsFOfjp5nn48MSmUOu6+iuBoAgowAoKqxoNQYHJfaPwvfExYKClQwISkIAEJOCPQFgFWOnp6aa4OmtbMQxikOV++LKFsKZzrRpYfLsg3yroWSOL92XNrVOnTmHChAlo1aoVzp07pwDLn6dV10pAArYUWH02DX+36VWcu3XNlv1TpyRQHwIKsOpDXfe0q0CnlAg8MyEGLPSuQwISkIAEJFBbgbAKsNxXWPFtg2PHji1722BeXp4Jt86fP4+mTZuaVVXWaqejR4/i9OnTpsh6//79yywZQPF7CQkJJoTidTystxAWFRWZ87k90PM4e/Ys1q5da4qz882DPLhdUFsIa/uo6joJSMCOAr/a/TH+c9cHduya+iSBehVQgFWv/Lq5TQUYYs0epgLvNp0edUsCEpCA7QXCKsCi9oULF7Bu3TowsHK5XGUhVUFBAUpKSkwYxWLq7quzuO2QhdVZx4pb/ayDbaxcuRJXr141bVlvLWRbPNq1a2dCMtay8jy4nZFvGmSxeG4htI7t27eXK+J+8uRJZGZmqoi77X9U1EEJSMBd4GLOdfx402tYdmaXYCQggUoEFGDpsZBA5QKT+kSZ1VjaUqgnRAISkIAEfBUIuwCLAAyedu7caVZK8c88uMWPBdkHDx5cYbufFWBxtRTfBuh+sEj7nj17zEosqy2GYL179zY1tCIifHu7Ct9KuGvXLhNusW2GW4MGDTIrtXRIQAISCAUBhlY/2vgqLuVmhkJ31UcJ1IuAAqx6YddNQ0RAWwpDZKLUTQlIQAI2EwipACsYdgyUVqxYgUuXLmHEiBGmwLoOCUhAAhKoXEBbBvVkSMA7AQVY3jnpLGcLaEuhs+dfo5eABCTgq4DjAyyrVhVXVbHwu/t2P18xdb4EJCCBcBXIzL+FH256BZ+f2h6uQ9S4JBBQAQVYAeVUY2EsoC2FYTy5GpoEJCCBAAs4PsBiraq0tDQMHTrU1MDSIQEJSEAC5QU2XTyIH258BSeyLopGAhLwUkABlpdQOk0CALSlUI+BBCQgAQl4I+D4AMsbJJ0jAQlIwKkCrx1ciX/YMs+pw9e4JVBrAQVYtabThQ4W0JZCB0++hi4BCUjACwEFWF4g6RQJSEACThT4v1v+ilcPrnDi0DVmCfgtoADLb0I14FCBewZF40dTYxw6eg1bAhKQgASqE1CApedDAhKQgATKCZy9dQ3PffEXfHFhv2QkIIFaCijAqiWcLpMAgDu7ROJHU2ORkuSShwQkIAEJSKBMQAGWHgYJSEACEigTWHd+H77/xV9wISdDKhKQgB8CCrD8wNOlEgDQMSUCP54Sgz5tI+UhAQlIQAISMAIKsPQgSEACEpCAEZh3aBX+fvPr0pCABAIgoAArAIhqwvECCbEus51wQu8ox1sIQAISkIAEFGDpGZCABCQgAQD/tn0B/rhvkSwkIIEACSjAChCkmpEAgKfGxeA7w6NlIQEJSEACDhfQCiyHPwAavgQk4GyB3KICfG/9n/F5+nZnQ2j0EgiwgAKsAIOqOccLqLi74x8BAUhAAhLQFkI9AxKQgAScKnA485wJr9KunXQqgcYtgaAJKMAKGq0adrCAirs7ePI1dAlIQAKqgaVnQAISkIAzBVaf24On1/0JGfnZzgTQqCUQZAEFWEEGVvOOFVBxd8dOvQYuAQlIQCuw9AxIQAIScJrA/CNr8cONrzht2BqvBOpUQAFWnXLrZg4TYHH3H0+NwXgVd3fYzGu4EpCA0wVUA8vpT4DGLwEJOErgv3d/hP/a9aGjxqzBSqA+BBRg1Ye67uk0gWcmxGD2MBV3d9q8a7wSkIBzBRRgOXfuNXIJSMBhAn+/+XXMO7TKYaPWcCVQPwIKsOrHXXd1nsCsodH4/sQY5w1cI5aABCTgQAEFWA6cdA1ZAhJwlkBBSRGeWPsHLE7/0lkD12glUI8CCrDqEV+3dpzAuF5R+Nd7Yx03bg1YAhKQgNMEFGDV8Yzn5eVh3rx5OHXqFB599FH07du3jnug23krkJ+fj6NHj6Jx48ZITU319rIqzyssLMTmzZuxceNG3LhxA1FRUeYZ6NmzZ63aPnfuHK5fv46uXbsiNlb/p61WiA646PytDDy+9g/YfvmIA0arIUrAPgIKsOwzF+qJMwT6to3E/zwa54zBapQSkIAEHCpg2wCLv+D/+c9/RmZmZqVTEx0djfbt22P8+PHo3LkzXC5XSEyhAqyQmCbTybVr12Lp0qVo0qQJnnvuOSQlJdW688XFxfjoo4/w5Ze3V8DEx8cjJiYG9913X60CrKysLLz44ovIyMjAtGnTMG7cuFr3TReGr8DejHQ8vuZ/cDzrYvgOUiOTgE0FFGDZdGLUrbAWaN04Av/7WBwaJ4TG7wVhPRkanAQkIIEgCNg+wGKQlZCQYFarWEdJSQlu3rwJfmZwNXjwYNx///2IjIwMAlFgm6yrAOv06dN47bXXEBcXhx/84AdITk4O7EB8aG3BggVIS0vD5MmTMXHiRB+uDP6pq1atwooVK9C/f388/PDD5W546NAhzJ8/Hx06dDArpWhZ2+PixYt4+eWXwVVds2bNwsCBA/0KXbma6+2338axY8fw0EMPlVvJZ6e5r62XrvNf4IsL+zF3zf/gev5N/xtTCxKQgM8CCrB8JtMFEgiIQEwU8Me58ejSIiIg7akRCUhAAhKwj4DtAywGPk899RTatWtXTo0rWrZt24ZFixaBf54yZYpZjWX3QwFW6ARYgXyW9u7da8IwPsd8nv0Jw2rqlwKsmoTC//ufndqOx9b8PvwHqhFKwMYCCrBsPDnqmiME/mN2HO7sYv9/3HbEZGiQEpCABAIkELIBFsdfWloKrqBZuXIlUlJS8OyzzyIxMTFANMFpRgGWswMsruZ68sknFWAF58dLrQJ4+8g6/J+NL8tCAhKoZwEFWPU8Abq9BAD8/fRYzBjwzS4OoUhAAhKQQGgLhHSARXpraxZXYXmu1Lpw4QIWL16MkydPgluuuA2xdevWmDp1apV1s65cuWICsf3793t9TWWPgGfBbtbs6t69u9lG9/HHH1co4m6t0Kkq4PB2G561Ja6yPnkWjWcB8OXLl+PgwYPIzc2t1qem4M1z1Q/vX1UNM29DHG4T5Xh2796NnJwcREREoFmzZmal3YABA8x/ux8MNI8fP45ly5bh/PnzKCoqAt07duyIGTNmoFWrVuZ097F4OjVq1Khsy2V1c+Jt36w2KpsPzy2V7Be3M3K7ZXZ2ttliyP6MGDHCfHAs1lHZfPgy96H915Z6X5XAX/YvxfPb3hKQBCRgAwEFWDaYBHVBAgAeuysac++KkYUEJCABCYSBQMgHWFaxd/ethgwyWICbYQDrZLGGFn/5Z/0hK6iZPXu2CUHcDwY57777rgk4WGSbb3azrmFYwsCBxbJrKhjPe3C7GOsT8WBbrM9169YtExKxLbbrHigFKsBi8LZv3z5zL75Bj/dlcMaC4SNHjkSbNm1Mn1jf6b333jPBEG1oxNCN13F8Y8aMMdsyrbpivgZYvB8DFbZ/4sQJ87Y8hocMkRhCjR49ulwg4/mzxDfsvfnmm6aIf2X986x7ZhVJ37lzp2nKqpvG8XBcDRo0wBNPPGEK//O/v/jiC1y9ehUMORl28U2DnTp1MuexThfnrKo58aVvZ8+exaZNm8w4GK5xhWCXLl2Ma58+fdC7d2/TXwaAb7zxhqntZo2XARz7z+eZ42XtrOrmw9u5D4O/tzSESgR+s/sT/HLXQtlIQAI2EVCAZZOJUDckAGDOiGh8d6xCLD0MEpCABEJdIOQDrMpWYHHF1euvv27CogcffBA9evQwoQzDrNWrV5tghSHKM888U/ZmOYZOr776KhhOMMCYMGGCCZp4zfr1600YxkDre9/7ngliqjvWrFljVjYxBHG/P1fVfPjhh2bFE49gBFhWv6qrg8RVZiwozv7ceeedmDlzpglNGJQw2Hr//fdN0MfC+EOHDjVN+hpguReN93b1mNV3hlG8hkHcoEGDTD+s/jFUWrhwoal7Rr9evXqZyxhc8esMovj11NRU83WGVXz7365du0xwxBDLfSVTdUXcKwuwatM39qO6gNL92WNwOGnSpLI+Mvx76623ygJPa7zVzYdqYIX6X8u+9/+FL9/D7/b8zfcLdYUEJBA0AQVYQaNVwxKolcADw6Lx7ASFWLXC00USkIAEbCIQ0gFWVTWwrJUoXG3ErVfuK6a4wuWll14yK4JYi6hz585mKrhShgEWVw7xrX3cumUdDAv4Rj8GA57b8Dzn0WqfIZF7AGSdxxU1r7zyiln5U18B1pIlS7Bu3Tp069YNc+fOrbASavv27Sb0seqKcTVTXQZYWVlZePHFF83qre9+97tm1ZR1cM759j0GQu5b8LZs2WLmhwFP3759y02LFXJy9RLrpDG8tA5fA6za9K2mAOvatWsmJGXgyuCU3u4H54IvLOCqNYaNPBRg2eRvUBt0g1sGuXVQhwQkYC8BBVj2mg/1RgIUuHdwNH44RSGWngYJSEACoSoQsgEWgwRuzdqwYYNPbyGs6hd/bvH6y1/+ArbL4IlbtmraKljZpKenp5vVXwzCPMOS6oKHQG0htPpU1SochkIM6rht7pFHHqkQ9vB6y4JhnBXy1WWA5X4vBjpckeRZ78qXH7jKtpnWNsCqbd9qmt/qxlNZyKYAy5cnIHzP/fvNr2PeoVXhO0CNTAIhLKAAK4QnT10PawEWdWdxdx0SkIAEJBB6ArYPsBimVHcw2OAqKxbptuoD8XyroDe383FbILdpeR7uK6A862ZxC1zPnj3Nih6u0nLfdlZdf2oKKqoKHmq6ztdteFUFWPRkcXXW4PIsem+Nq6CgAPPmzTO1q+bMmWNqhdVlgMV+sHD7Bx98UFa/iqvFuLKK2wC5NbOyg9s99+zZY+pbXbp0yVzrfsTFxVUYs68rsGrbt5rml+1yVSC3uB4+fNgEqXwm3Y/+/fvj4YcfNl9SgBV6f9kGusd80yDfOKhDAhKwp4ACLHvOi3olAQpM7huFf7xbIZaeBglIQAKhJmD7AIurZ6yC3O643G7FMIOFyVu0aFHO3b2gN0Ottm3bokmTJuYcfo/F1bm6yHM7oBV6LV261IReDER48F4MTxiSJSUlVTvHNQUV9R1gWcEWB1FVgMXveQZmdR1gsQ/cZrlo0SLzFkkWNOfBwJLF1r/1rW+Vm3f3wvkMGxk6WlvxGMgxFOK1nmOuTYDla994fk3PhRXYcZxNmzY1z6y16swqNK8AK9T+eg1ef5/94kW8d2xD8G6gliUgAb8FFGD5TagGJBBUgXG9ovCv9yrECiqyGpeABCQQYAHbB1jubxf0duxWQW+GVtwC17x587JLawpirBO5eofb7NLS0kwBcG69YztPP/10ufpYnn2qKaio7wDLmxVY7n184IEHMGTIkDpfgeXuytDx8uXLJgT68ssvzRZHvi2Q9bEY9PCw6np17NjR1PXi960jkFsIPefbm77VFGCxBhbrsrE+Gt80OHDgwHLbV7WF0NuffGec9/T6P+GD45ucMViNUgIhLKAAK4QnT113jMCo7lH49/sVYjlmwjVQCUgg5AXCMsB67733TOjEtwmy0Lf7UVWAxK9zWx1rV3luUeNqLda14qqse+65B6NGjapy4q0aWHxjoWcxeF5U3wFWKNTAYnjIfnLlG4Mo91pk/B5Xhx04cADDhg0z9coq2/LoPkGBDLB87ZvVj+qCTb50gG8aZBjHFWLc6uh+KMAK+b9nAzaAp9b9ER+e2Byw9tSQBCQQPAEFWMGzVcsSCKTAsC6R+M/Z5f+/VyDbV1sSkIAEJBA4gbAMsKztb5UFWHw74Msvv2xqDLlvIVy7di24dZA1r/h193pa5Pa2BlVNbyHkfXl/9sP9/laI0bp1a7PKy30FEVf5vPnmmzh06FC5N+9V9xhUVQOL11irlXr37m0KuXuOtbK3ELqHRNaqLPf7HzlyxPSR2/YY3LGGmHV4a2edX50Fz/EMdNxDQatml3vfuGX0jTfeCMgWQl/75k2AZYVb7dq1qxBgce751kXeV1sIA/cXXyi2pPAqFGdNfXaygAIsJ8++xh5qAoM6ROLXcxRihdq8qb8SkIDzBMIywLICDtarYkDToUMHUxCbtZQ++ugjEx7xcA+QrMCHNYjuvvtus7rHqkF09uxZs0ImOzvbXMOQq7pj48aN+Pzzz81KrgcffBA9evQwq4h4/YcffoiDBw9WuP/Vq1fNNjKeM336dNx1113m/lwVxvGwMDnHwBVlDOZqOqzxsI3vfe97YDBmHVaIx3uNGTPGvOWPdaPYPkOy999/3xS95+qmoUOHll3HelTsR8uWLc02PdZq4jVcmcaQJSMjw2yvrCrAYltss6a3O7KY+SuvvGLac+8fO8LvzZ8/H5yTmTNnYvTo0aYP7777rin87t43q6j7Z599ZmqeVVfEnfXUnnjiiXLF+itbNeVr37wJsKy54uouzi/HzHnjyjH2fd++fWaMvgZYlc19Tc+Nvm9PAW0btOe8qFcSqE5AAZaeDwmElsDgjpH41XcUYoXWrKm3EpCA0wTCMsBijSRu+eOb6HhwKxoPhlNcIcQwgFvU3FcS8WsbNmzAsmXLzHkMn7gNkH9mbSJ+f/DgwaZGkeeKJc+HhkHEwoULTf0sHmyL17Adtsn+eBaRZ/tcAbZ+/XpzL17DUInn8eCKLP7Z2wCLAdSrr75qgh7ej+HNfffdhz59+pj2GFRxqyUdeB+6sN/sIwOm4cOHmyDPfawM2Rgs0ZfhSGJiormG9+L1DNv4Nc8Ay6pJxnHxPIZpDAI9t8q5OzK0oSFXV1n9YyBFA35mIXeGaNZ2T46Tb060vLgVlHPHcxlksh3enzXRWODdOhhq8lnhCjO2xZVjrK3Fz1Vt+/O1b7xXdVsIucrqk08+wY4dO0wfacs5Y5/4maY0d18dWF0tt5rm3ml/yYX6eFWwPdRnUP13qoACLKfOvMYdygJ3dY/Cz1UTK5SnUH2XgATCXCAsAyzOGX/BX7FiRVkBdoYgfJPglClTsHz5cvP1ylYE8Y1vixcvNqu1GM4wTGjWrBnGjx+PAQMGlK3Kqum54LWbN28GV2NxJQ3v37VrV/MmQ/aL4ZbnWxAZZGzatMkEabyG905NTcW0adNMf1auXOl1gMX+MdRhSMUVVwyieL+ePXuWdZ2riWjBFWEMPRiWMFyaOnWqCXkqWynFUJCrgqw3AzJYGzRokFmxxiCIh2eAxXExnNuyZYsx7d69u+kLQ6bqDs/+sT9c4TVixAjzQVP3wzqfYRHvY/WNK5q4QuvEiRNlq7as6xgYcY5Wr15twryUlBQ888wzaNiwYbWhk699q6m4P4M2riDjajsWdedYrbnns8xVZ3wO2TcrkGNgd+rUqQrPkTdzX9Pzq+/bQ+CHG1/B/CNr7dEZ9UICEvBJQAGWT1w6WQK2EZjcNwr/eLcKu9tmQtQRCUhAAm4Ctg2wNEsSkIAEnCzw083z8PqhlU4m0NglENICCrBCevrUeYcL3HtHNH44ufp/aHU4kYYvAQlIoF4EFGDVC7tuKgEJSKBqgX/eNh8v7l8iIglIIIQFFGCF8OSp6xIAMGdENL47ViGWHgYJSEACdhJQgGWn2VBfJCABxwv8Yuf7+G3ap453EIAEQl1AAVaoz6D6LwGYAItBlg4JSEACErCHgAIse8yDeiEBCUjABFcMsHRIQAKhL6AAK/TnUCOQAAW4lZBbCnVIQAISkED9CyjAqv85UA8kIAEJ4KUDy/BPW9+UhAQkECYCCrDCZCI1DAkApqg7i7vrkIAEJCCB+hVQgFW//rq7BCQgASw4uh4/2PCSJCQggTASUIAVRpOpoUgAwM/vj8Vd3RVi6WGQgAQkUJ8CCrDqU1/3loAEHC+wKH0HHln9O8c7CEAC4SagACvcZlTjkQDwq+/EYXDHSFFIQAISkEA9CdgywPrZz35WTxy6rQScIRAbG4u2bduW+0hOTnbG4G00yo0XDuCeZf+BktISG/VKXZGABAIhoAArEIpqQwL2E3jj2Xi0bRJhv46pRxKQgAQcIKAAywGTrCFKwBuBpKQkE2i1adOmLNiKj4/35lKdUwuB/Rmncc+yX+JaXnYtrtYlEpCA3QUUYNl9htQ/CdRe4POfNkCDWFftG9CVEpCABCRQKwFbBli1GokukoAEvBbIysrCmTNnyn3k5eVVuL5Zs2blVmm1bt0a0dF6E4/X0FWceDHnOu5e+kscvXHe36Z0vQQkYFMBBVg2nRh1SwIBEGjUwIWPftwgAC2pCQlIQAIS8EVAAZYvWjpXAmEscOXKlXKB1tmzZ1FSUnFrW2pqarlVWi1btoTLpX+F9PbRKCopxsylv8DWS4e9vUTnSUACISigACsEJ01dloAPAv3aReL3j8T5cIVOlYAEJCABfwUUYPkrqOslEMYC586dKxdqXbx4scJoo6KiKqzSat68eRir+De0R1f/Hp+nb/evEV0tAQnYXkABlu2nSB2UgN8CMwdG4SfTYv1uRw1IQAISkIB3AgqwvHPSWRKQAIDi4mKkp6eXhVpcpZWRkVHBJiEhoVw9rVatWqFRo0aON/zplnl4/eBKxzsIQAJOEFCA5YRZ1hglAHx3bAzmjFB5BT0LEpCABOpCwPYB1o0bN7Bjxw5w5UdhYaHZqsRfjnv37o0ePXogIqLqt4Dk5+dj2bJllf6CXRlukyZNMHXqVPANbTwOHDiAtLQ0sDZQTEyMuWe/fv2qvWddTJruIQE7CeTk5OD06dPlVmrdunWrQhcbN25ctlKL2xC59TAxMdFOQwlqXwqP/QcKDv8rUi89FNT7qHEJSMAeAgqw7DEP6oUE6kLgx1NjcfegqLq4le4hAQlIwNECtg6wuH1p3bp1KCgoMKERQyTW5OF/M8jiG9PGjh2LyMjISieR561ZswbXr1+vdpK5qoThWIcOHTBu3Dhz7pEjR7BlyxazaqRjx47ml3PWCGKINWTIEEc/NBq8BGoSyMzMrLBSiz9jngdDLOuth1ylxf+Oiwu/ehJFZ99CftrcsuEPvv4ILhYU1cSo70tAAiEsoAArhCdPXZdALQT+7d5YjO2lEKsWdLpEAhKQgNcCtg2w+MvuihUrcPnyZfDNZ2PGjCn7xfb48eMmXGLwNGrUKHTu3NnrAXueyNVVS5cuRXZ2tgmvGIrx3suXLwdXcHFFFld88WtczcVQbPr06YiPjzdNXbhwATt37sSIESPAFVw6JCCBygX4s+y+/ZABtedhBdP8OWSw1aJFCxNqsc5WqB7F19Yhb+vtYNz9eCT/cazNrPjmx1Adp/otAQmUF1CApSdCAs4T+O/vxOGOjpX/w7rzNDRiCUhAAoEXsG2AxV9uuXqKv7gyROL2I/dj48aNOHr0qPkld9KkSbWWOXbsGDZt2oSUlBRMnjzZrOZimLVkyRJzT37NOrZu3YpTp05hxowZaNiwoQm1GLJxC9W0adMctR2q1uC6UAJuAlzZaIVarKfFVY6eB1dkWau0GGYz0GKwFQpHac5J5G66E6UFlyvt7r+7nsQrF3NCYSjqowQk4KOAAiwfwXS6BMJAoFlDF16YFYfuraoucRIGw9QQJCABCdSbgG0DrK+++gq7d+82v6xawZK70okTJ7BhwwYTGrmviPJF0lpVxSLUI0eORJcuXczl3gZYe/fuBft55513olu3br7cWudKQAKVCHBVJUNi95VaWVlZFc5MSkoqKxLPvyP40bRpU5uZliJ34x0oubGr2n69GTsX/3w632Z9V3ckIAF/BRRg+Suo6yUQmgKdUiLwn7Pj0DzJFZoDUK8lIAEJ2FjAtgGWtcKqa9euZpug58Gte6tXrzYrtKwVUb4685fk9evXm9VUXEFl1d6xthByuyBXfzVo0KBsCyG3HDIw4/e4+orbBsePH19lHS5f+6TzJSCB8gJc4WiFWlylxVVb/Dn0PJo1a2ZCLRaIt7YeJicn1xtn3pf3oPjS517df3XiHDx2vMSrc3WSBCQQGgIKsEJjntRLCQRDYGS3SLMSS4cEJCABCQRWwLYBFsMhbiPs1asXhg0bVmHUXCW1ePFiEywxQOIvrb4cXOmxcuVK83bDwYMHo2/fvuUuP3jwILZv315WxP38+fPmXBZxHzRokCkuz5o+XB1mv5UfvkjoXAmEngCLxHuu1CotLa0wEP69wFDLuV0coAAAIABJREFUWqXFYIs17YJ9FBz+NxQe+6VPt9mb9G1MPXr7Dag6JCCB0BdQgBX6c6gRSMAfgVlDo/H9iTH+NKFrJSABCUjAQ8CxAZZVYys2NtasvuIqLM/jwIEDSEtLM6s9oqOj0b17dxNe8Rdn1s1i6DVw4EA9VBKQgA0EGCifPHkSp0+fNqu0GDh7Hvw5Zj0tBlvuoRb/HgjUUXT2r8hPe7JWzZ1PmowhR/UyiFrh6SIJ2ExAAZbNJkTdkUA9CPxwcgzuvSO6Hu6sW0pAAhIITwHHBlhr1641QRRrV7H+lbcHtzPxbYTcujhlyhQE8hdfb/ug8yQgAe8EGGS5r9S6fv16hQu5Ist9lZYVbEVE+F6AtThjA/K2jPauc1Wcld1wGL51rhsO5xb61Y4uloAE6ldAAVb9+uvuErCLAOthDeuiNxPaZT7UDwlIILQFHBlgcaUGtw/yF9TK3nBY3ZTyTYR8c+HYsWNNzSzW6uJ2JpfLZVZ2DB8+3NTM0iEBCdhPwCoS7x5q3bp1q0JH+QZS/jxbbzzkZ76ptLqjNP8CcjcNR2luut8DL4rvgh9m34XPruX63ZYakIAE6kdAAVb9uOuuErCbQMtGLvzX7Di0a+b7P4zZbSzqjwQkIIH6FnBkgMXtf0eOHEGHDh0wbtw4r+eABaS5couF5bmdkCFYUVGR+XNubi74ZkTWw2JdLG5V0iEBCdhfwCoS7x5q8efa82CI1apVq3JbD/kSB+vI2zYZxVdXBm7AUcn4Le7D784pxAocqlqSQN0JKMCqO2vdSQJ2FxjYIdKEWNFRdu+p+icBCUjA3gK2DbCstxBWFTLV9i2E3ELELYD8BdWX4u/5+flYvny5uY6rtvbv3w8Weh8zZgzat29vZnnnzp3m6+5fs/f0q3cSkEBlAlaReCvUYs08z4OrLrn1kIXhGx5bjtS2q9E84SoaxtwMKOoH8Y/hx6cKAtqmGpOABIIvoAAr+Ma6gwRCSWD6gCj8dHrgam6G0tjVVwlIQAKBErBtgPXVV19h9+7dZrUDVzRFRpbfO87VThs2bEBiYiKmT5+O+Ph4r0wYMu3Zs8espJg0aVKFdqtqhP3Zu3evqZfVuXNn8C2JGRkZmDFjRlkBeK7q4uounsPaWjokIIHwEbCKxFuh1tWrVysMLjYqHy0TLiMl4WrZB0Ot+Ki8aiHS84bjcmEPuFCKlOhDaBe3tdz5mxIfxOzjrvDB1Egk4AABBVgOmGQNUQI+Cnx3bAzmjNAuDR/ZdLoEJCCBMgHbBljWWwJZLJ0BFrfmuR9ffPEFjh8/7tM2wOzsbCxdutRs92PI1KVLF68ehWvXrpnAijVwWPuKYZoCLK/odJIEwlrg+BfrsOflP+JiQjIuJSQhJ7ri67Ibxt5ESoPygVZKwhVERxShFC58kflTXCroVc6pZcw+jG70u3JfO5J0D8YdVX29sH6gNLiwElCAFVbTqcFIIGAC/3pvLMb10l7CgIGqIQlIwFECtg2wCgsLTUjEVQ/cosPgyCqOzuBqy5YtKCkpKbddj8HUl19+CRZq7t+/P1iI2f3gCiquwGIYxm2A3tSpYltr1qwxq60YpFlt7tixQ1sIHfWjosFKoLxASV4uznx/LgrPni77RonLhYuJycga2QLnCnNw9kYq8osrhlqN4zLNCq2Exh2QG923UtqeCYvQN+Hjct+7kjQOI463Qk5JiaZDAhKwuYACLJtPkLongXoSSG7gAt9M2KO1irrX0xTothKQQAgL2DbAoim36KxevRosssw3BsbExJjQqqCgwLz1j8XUuZLKOrjCavHixWD45VnfKi8vz6y+unHjBoYMGYLevXt7NW28bvPmzWb1VZ8+fcquYS0t9yLurJHFYI1FnVXE3StanSSBkBa4+MLzuLlhbZVjaHR3Z8R3fge5RXE4cyMVp2+0wZmsVJy50dqsvOLBVaBVBemJkZcwvenzFdrPSRyIOZf7YUd2fkj7qfMSCHcBBVjhPsManwRqL9C3bSR+PScO0eUrpNS+QV0pAQlIwCECtg6wOAcMnLja6eLFiyaYYnCVkJBgAqgePXqYYMszwGLIxRVW7m8IO3ToELZt22ZqZU2bNq2sbpU/88yAjcXmWfCZ/WrTpg2GDx9etlLMn7Z1rQQkYF+B6+/Px7XX/lxjBxOGd0fSkPlARGm5c2/kJ5lQ6wD+Afg6zPJsLMJVhFnNv1fpPUri2uL5nEl4+0pOjX3QCRKQQP0IKMCqH3fdVQKhIvDAsGg8O6HiKu1Q6b/6KQEJSKA+BGwfYPmCkp6ejvXr1yM5OdkEWLGxetOHL346VwISqFkgZ+d2nP+nv6v5xK/PiO3UFsmTjiEyfneFa1Zf/xdcK+xcaVvNo49gXOP/r+r7RMTipcjv4Bdnqy8Q73VHdaIEJBBQAQVYAeVUYxIIS4F/+3YsxvZUPaywnFwNSgISCIpA2ARYVq0qFn8fPHgw+vatvK5MUBTVqAQk4AiB4qwbOP3dh1Cced2n8bpiYtHkgWTENP+83HWn8kZge9ZTlbZ1Z9IrFd5GWNmJixMewfdOFPnUH50sAQkEX0ABVvCNdQcJhLpA68YR+M2cOLRI1puGQ30u1X8JSKBuBMImwGKtKhZ25zF69GjzpkAdEpCABAIpcOHf/gG3tm6sdZPJ07uiQbe3y11/OGcq9t26F8Wlt7cRRLny0CfhU3RrsMLr++xsOAv3HNO/4HoNphMlUAcCCrDqAFm3kEAYCEzoHYV//pZ2jYTBVGoIEpBAHQiETYBVB1a6hQQk4GCB6++9hWuvv+i3QMLQbki6829ARFZZWyWl0bhS2BVAKZpHHwXrX/l6nEqahpFHk329TOdLQAJBElCAFSRYNSuBMBT4waQY3DckOgxHpiFJQAISCKyAAqzAeqo1CUggDAVydu3A+X/8YcBGFtMuFclTziAqYUfA2mRD15NGYVJ6B1wo8D0AC2hH1JgEJAAFWHoIJCABbwXiooFfz4lHr9RvXk7l7bU6TwISkICTBBRgOWm2NVYJSMBngZKcWzjz/bkoPH/W52urvSAiAk1mt0Bsy08D2m5BQi88lTEUqzNV3D2gsGpMAj4KKMDyEUynS8DhAgPaR+LXc+IQoXJYDn8SNHwJSKA6AQVYYfx8sKD99evX0bVr14C8kfHChQtYtGgRTp48iaKiInTv3h2PPvooYmJ8fwVwfn4+jh49isaNGyM1NTWMZ0FDC3WBhf/1AQat+W2th5HbMBmZLVNREhmFhlcvIenqpXJtJU3phoSe82vdfmUXlsak4JeFM/DSxdyAtqvGJCAB7wUUYHlvpTMlIIHbAg8Nj8bT43z//9Xyk4AEJOAUAdsGWDdu3MCf//xnZGZmVjoX0dHRaN++PcaPH4/OnTvD5dI/V7hDZWVl4cUXX0RGRgamTZuGcePG+fVMnzlzBq+//jpycnIQERGBxMREEzw9/PDDtQqw1q5di6VLl6JJkyZ47rnnkJSU5Ff/dLEEgiHw4fZC/GVVAe5udQFjPvg/aFhY+d9HVd07vd8QnO4zqNy3m6cfR49Nq8p9rcGgrkgasQKuqMsBHcZbsXPx/On8gLapxiQgAe8EFGB556SzJCCB8gL/fn8sRnXXi1n0XEhAAhKoTMD2ARaDrISEBERFffMXeUlJCW7evAl+ZnA1ePBg3H///Y5786AV8vENjE899RTatWtXNseFhYV4++23cezYMTz00EPo27evXz8BH330EbZt24aOHTti7ty5aNCggV/tHTp0CPPnz0eHDh3MKq64uLiy9hYsWIC0tDRMnjwZEydO9Os+ulgCtRU4c60Ej7/8zQqmfq2KMX7Z8+iZsdOrJq+074xDIyt/ftscTEPHr7aWaye6VQs0mn4NUQ03edW+tyetTpyDx46XeHu6zpOABAIkoAArQJBqRgIOE2jbNAK/mROHZg31j/MOm3oNVwIS8ELA9gFWZeEMx1VcXGwCFW5p45+nTJliVmM56aguwAqkA+dg3rx5OHXqFObMmYMBAwYEsvkKbSnACiqvGvdS4Huv5+L4pfLBT2KcC/fFp2Hkxz+psZX9Y6YiI7V9pedFFeRj+IdvVPq9xrPbIK71RzW278sJ+5K+jSlH9YpuX8x0rgT8FVCA5a+grpeAcwUm943CP96t/9127hOgkUtAAlUJhGyAxQGVlpZi1apVWLlyJVJSUvDss8+arW1OOeojwOJqKX9Xc9U0PwqwahLS94Mt8Pq6AryzubDK24xLzcLYj3+EljmnK5yTGdcAp5Oa4ProiYiIqfr/fA792wLE3rpZ6T2SJnZDQp/A1sU6nzQJQ442DTad2peABL4WUIClR0ECEvBH4O+nx2LGAG0l9MdQ10pAAuEnENIBFqfj4sWLePnll80qLM9tdFw5tH79emzfvh3Z2dlmG2Lr1q0xderUCnWzGIStWLEC/fv3N3Wd3A/3FUjeBjgM1w4ePIjVq1eDxdS53TE+Ph49e/Y0q8VYvNzz4H3YB26fY3+5PbJRo0YYMWKE+WDdLx579+412+8qO6xtd9X12du+ubfheS/26wc/+AGSk5PNt9jm8ePHsWzZMpw/f94UeWd/ueVwxowZaNWqVbkmrDFwC+GTTz4JFnWvquaZdY77NsPw+1HUiOwisO9sMX70Vs1v8OvYzIWZN5ag8ZbXcDqpKU4nN8GN2PiyYbRt27bKQD2qoADDP/xrtUOO79cFSXetR0R04N5+mN1wKL59vgcO5hTYhVv9kEDYCijACtup1cAkUCcCjRNc+O3DcWjfLKJO7qebSEACEggFgZAPsKpahcTi5dz2dvnyZROksI4W60LdunXLFCFn0MPC5lbx90AGWAzTFi9ejE2bbtey4b0jIyPNvRnscJXY448/Xq5m1enTp/HGG2+Y2l5Wf3kur2E4xDpfs2bNMu2cPXvWtF1QUIDDhw+b8I5vGuR9+vTpg969e6OqAMuXvtHriy++wKVLl0wtLfaNBfMZXrEGFutTMZRjm6yRtXPn7dpAVs0y9p1t8NwnnnjCFN23Ds8Ay1pNxyLxJ06cMG9PZNjI4KtZs2YYPXp0WYAXCj9Y6mPoClS2ddAaTWRpHhoVHkFy4REkFR1DZGn5AunRJcVomnMTTXNvIbFRI2T1G1wpROqhPei0a0uNSFHNm6Hx3bcQlbSuxnO9PaEovgt+lH0XPr2mNxR6a6bzJFAbAQVYtVHTNRKQgLvAXd2j8PP7tZVQT4UEJCABSyDkA6zKVmAxvHnzzTdNEHLnnXdi5syZJvxgSMLgZOHChebNeU8//XTZyqBABlgnT540b+zjiq/HHnsMnTp1Mt4MZ9555x0cOXIEXbp0MaEO+5Wbm4tXX33VrNQaM2YMJk2aVBbWcAxvvfWWWaHE1V+9evUqe3qr20JYVYDla994s5pWoDG4oilXlbGPfDshD4ZXDLZ27dpVbrz8nmeApSLu+kvJDgIvrizARzu+2ToYX3wZyUUMrI4isajidsGCiGTkRrZEcqNmGHh1L7rvX4Wk/G9Wb53qPxRneg8sN7Rmp0+g58aVPg238f3tEdd2oU/XVHtyVBJ+h/vx23MKsQKHqpYkUF5AAZaeCAlIIBAC358Yg1lDb+/C0CEBCUjA6QIhHWBVVQPLClS4WsgKiayJ5jUMVbitcOzYsZg+fbr5ViADrLVr12Lp0qWmVtQjjzxStsqL90lPTzfhFgMbawvetWvXzFZHBl4TJkwwK5jcD+sNgFyFxDDOOmoTYPnaN96rpgBry5Yt4Aoyhmue9bGsgJErx1ijjKupeCjAcvpfPfYb/+Yjxfj1e/tvr64qPI64kmsVOpkb2QI5kS1NaJUT2cJ8LnLd3jbYNNGFb0Vsw7C/PV/uupykRshs2QYlUVFIunLRfNTmaDiuOxL7v1WbS6u85sP4R/GjU1XX+grozdSYBBwmoADLYROu4UogSAJx0cBvHo5Hz9baShgkYjUrAQmEkEDIBlhZWVlmG92GDRvKvYWQAdW7776L3bt345577sGoUaMqTIcVnnDbHbfycRVUIAMstv/222+bFUms78QC8/4cVfWtNgFWbfpWU4BV3diq6qMCLH+eCF0bCAFucWWdOn5wpSP/2/0oRSRuRrX5Oqz6JrQCqn+t9eTW1zBh3QtodG5fILpZro24Xp2QPHY7ImKOB6ztzYkP4oHjelV3wEDVkAS+FlCApUdBAhIIlMAdHSPx39+JC1RzakcCEpBAyArYPsDKzMysFpf1rFjgnIXCucqnusLjng25FwcPZIDFLYEsss66Uewf6zixLhXrUzHM4tcqO1j3iUXfWdeKAR3DOPfDs8B8bQKs2vTNmwCLRer37NlTVjOL2wfdD644cy+yrwArZP/OCNmOX7hwAQcOHDBbeE+dOlXh56swIhG3IhlY3V5lxY+CiEa1Gm/3lFLMuPQxuq97sVbXV3dRZKNGaPytYkQ3XhWwto8m3Y2xR8uv/AxY42pIAg4VUIDl0InXsCUQJIG5o2Pw2ChtJQwSr5qVgARCRMD2ARZDGqsouLspt9uxjtTIkSPRokWLsm+5hy28znpzX2Xz0aZNGzz00EOmHlYgAyzeiwHO5s2bsXHjRnAM1sEC7ty6yH4zcLMOrhj74IMPTJH3pk2bgm8ws4Iu/uLNN/sFIsCqTd9qCrDcQzF6c+umtQ3SKjTPsSjACpG/FcKkm4cOHSpbXcUXEXge/HuDP2f5US3x0b6mJrAqdgXuXzejIoH7mxzBuIXPwYXyYXQgiBvf2xFxHd4LRFOmjStJYzHqRGvcLC4JWJtqSAJOFlCA5eTZ19glEByBX8+Jw6AO3/z+EJy7qFUJSEAC9hWwfYDF8MQ9+KiJsqawparrAx1gud+HW5O4RYm1ufhLNVcr3XHHHbj//vtNiMUaWC+99JLZwsQ3DQ4cOLBc3axAbiH0HH9NfeP5NZkuWbIE69atQ8eOHTF37lzz1kHr0BbCmp5YfT8QAtnZ2SasslZXcQWj+8G3jXLFJUNrvt3SesNlTkEpfjI/D8cuBS+0GdE6B5N3/wmt9i8PxFDLtZF4V3c0HBy4uli5iQPw8OX+2JZd/u2KAe+4GpSAAwQUYDlgkjVECdSxQK/UCPz24XjERNXxjXU7CUhAAjYRCLsAq7i42Gzf41Yhz6Ln1ZkHKsDitj++bZArqRjkeK4A4y/YfKsgv/7MM8+gZcuW2L9/v/kaV4MwrHN/Ix/7HKgAqzZ9qynA4gqrefPmmYBuzpw5GDBgQDlmBVg2+UkPs27wjZ38GedbNbkdkD9v7gd/9jwDq0aNKm4HfG1tAd7dEvwi5q0auXBP/joMWvJCwGcirnsHJI/bg4i4gwFpuySuLZ7PnYi3L+sNhQEBVSOOFVCA5dip18AlEFSB2cOi8cyEmKDeQ41LQAISsKtA2AVYhOa2vc8++wxNmjTB008/bbbkuR8Mcrhio2HDhmUrnay38/FNeo8++mi57X1cpfTKK6+AW/n4Pc837bm37R7oPPDAAxgyZEiNgY5VD6pdu3YVAiwGciwIz5DL3y2EtelbTQGW++qsygIs1gF74403zHZIbSG0618D9u8Xw6qjR4+awIrbaT0Pvt2SgVVqamrZCqvY2NhqB7Y7vRg/XZBXp4Of2fICxi3/ZyRmnA7ofSMSE9H429GIabosMO1GxODlyDl44Wzd+gSm82pFAvYQUIBlj3lQLyQQjgK/mBWHEd20lTAc51ZjkoAEqhcIywCL4dTLL7+My5cvo3379mZlEN8IyCM/Px+LFy/Gjh07MGHCBEycONF8/fjx42YlEbcazZ4924RU/DPDq48//hgMmXjUFGDxHGvFFAM0ns9fqnlw6+CWLVuwaNEiE65xBVZSUhJOnz6N1157zdTNmjx5MsaMGWMCH65eYhC3b98+U3C6qgCL4+V9GL5ZR1Xb/nztG9urbguh+1sfuZqMWwgZGFpF3dn/mzdvmlVlvgZYQ4cONdssOQ86nCPA557bAa3VVXy5gefBsJeBlbUdkM+er8fP3s3DzpPFvl7m9/l9WxZjevoCdNr8pt9teTbQ6J7OiO/0TsDaXdLgETx9svzqtoA1roYkEOYCCrDCfII1PAnUo0DP1hH4/aPxiFaGVY+zoFtLQAL1IRCWARYhz549a7bl8S2GDINYPN0KpLjdiKESwxZrWxFXOr3zzjtlQRWLkFvns2A8P1is3JsAi+e9//77ZosT27CK0DM84/fYFkMya7sd7/3JJ5+YUI2BEPvLc7hiip/Zd47Dc3UYr1uwYIEJuHgNt02NGjUK48ePrzJ08rVvNQVYljXDPwZVPFgUn8YMsRjQMQDjuJ588klT4J1HdW8hZK2whQsXmmtox5CC7p5bK+vjB0b3DLzAmTNnympXcTsgf07cD66kYljlHlglJyf71ZGF2wrx8uoCv9rw5+KEWBfua5CGUR//xJ9mKr02cUR3NBzyLuAKzNbInQ1n4Z5jKrYR8IlSg2EvoAAr7KdYA5RAvQo8dlc05t6lrYT1Ogm6uQQkUOcCYRtgWcHLihUrkJaWZrYMMkxiYDVixAjz4Vmfir8483wGKKxjxfCIhclnzpyJNWvWmHa8CbB4b4Y3fLMgr7t69ar5b96P7c2YMQOtWrUqN9nW+VwhxaLu7CtDtmnTppkAiHW9uE3KWrVlXcxgi8EbV3HxmD59uqn9Vd2qKV/7VlMRd96Xq2SWL19ugimuJGOYNmjQILOa7N133zU1sujIvtUUYDGYW7p0qVmtxra6d+9u3BmM6QhtAT57DHYZVHGFFcMrz4OrJRlWcfWktcIqkHN/8koJfjw/DzfzAv9mQF9nZ0zrLEze+is0O77F10urPT+2UzskTzqCyPi0gLSbnjQNI476FxoGpCNqRAIhJKAAK4QmS12VQAgKcPUVV2FxNZYOCUhAAk4RsG2A5ZQJ0DglEM4CDDZZu4qBFT8Y5noeDGoZWHFbIAOrFi1aBJXkl5/mY+0B+2yLa9/UhbuzlqDvit8EdNyu2Fg0mZWEmOaLAtJuZsORmHymI87l28cuIANTIxIIkoACrCDBqlkJSKBMYGS3SLwwK04iEpCABBwjoADLMVOtgUog+ALp6elltasYWHElo/vBVY3WdkArsOI207o6lu8pwq8Wld+iWFf3ruk+326RjnGf/Aix+dk1nerT95NndEGDrgt8uqaqkwsSeuHpjKFYlani7gEBVSNhLaAAK6ynV4OTgG0EfjItFjMHaqu/bSZEHZGABIIqoAArqLxqXALhK8A6Z9bqKqvguudoGU5ZgVXbtm3NCivPrbt1JZRxsxQ/fjsP5zJK6uqWPt9ncKsCTD38Gtrt/Mjna6u7IGFoNzS881O4IvwPx0pjmuM/CmfiLxdzA9pHNSaBcBNQgBVuM6rxSMCeAinJLvzhkXjwsw4JSEAC4S6gACvcZ1jjk0CABFibzdoKyM+XLl2q0DLfBmgFVm3atEFKSkqA7u5/M39cUYBPvwxMYXP/e1N1C40TXLg3Yhvu/Oz5gN4mpl0qkqecQVTCjoC0Oz9uLv4p3Z6r2QIyQDUiAT8FFGD5CajLJSABrwXuHhiFH0+L9fp8nSgBCUggVAUUYIXqzKnfEgiyAAusuwdWfBGC+8EXDVhhFV9OwFpWDRs2DHKvatf81mPF+JeFobXtbVKra5iw/gU0PrevdoOu7KqICDSZ3QKxLT8NSJtrEubg0RP2XdEWkEGqEQnUUkABVi3hdJkEJFArgV/MisOIbpG1ulYXSUACEggVAQVYoTJT6qcEgihQUFBQFlZZ2wH5Nkj3IyEhoSywYnDFwIo1rex+FJUAP5mfiwPnQi9o6ZpSipmXPkaPdS8GlDl5ajc06DE/IG3uT/o2Jh/Vv/oGBFONhJWAAqywmk4NRgK2F+DbCPlWQr6dUIcEJCCBcBVQgBWuM6txSaAagczMzHKrq86fP1/h7ObNm5cLrPjfoXi8uaEAb22w/9bBqmwjI4D7mxzB+A+egwulAZuCBoO7ImnEcrgir/jd5oWkSbjjaFO/21EDEggnAQVY4TSbGosEQkPgsbuiMfeumNDorHopAQlIoBYCtgywfvazn9ViKLpEAhLwR4BvBeTKKm4HbN++PRITE/1pzhbXnrpagr97Mw+38gMX/NTXwO5snYMpaX9C633LA9aF6NYt0XjaFUQ23Ox3mzcbDsG953viYE6B322pAQmEg4ACrHCYRY1BAqElwNVXXIXF1Vg6JCABCYSjgAKscJxVjUkCNQjExcWVW13FwCoyMvzWnP92cT6WpBWFzfPQMtmFewrWYfCSFwI6piazUxHb+mO/2yyK74wf3xyNT67qDYV+Y6qBkBdQgBXyU6gBSCAkBUZ2i8QLs+JCsu/qtAQkIIGaBGwZYNXUaX1fAhKQQE0CX54oxj++F1qF22sak/X96S0vYMKy55F4/Yy3l9R4XtKk7kjo/VaN59V4QlRD/B6z8JtzCrFqtNIJYS2gACusp1eDk4CtBf75W7GY0Nv+dUptjajOSUACthRQgGXLaVGnJCABfwX+6b087DhRvhC9v23a6fo+LYoxLX0Bumx5M2Ddiu/fBcl3rYMr6pzfbX4U/yj+7lTo1h7zG0ANOF5AAZbjHwEBSKDeBLq3isCfHo9HhKveuqAbS0ACEgiKgAKsoLCqUQlIoD4FuG2Q2wfD/YiPceG+BmkY/clPAjbUqJRmaDzjJqKS1/vd5paGD2LWMf2/Z78h1UBICijACslpU6clEDYCz06IwQPDosNmPBqIBCQgAQoowNJzIAEJhJUAC7azcDsLuDvlGN0qC5O2/Ropx/0vxm6ZNb6/HeLafuA34bGkuzHmaILf7agBCYSagAKsUJsx9VcC4SXQvKELf3w8HvysQwISkEC4CNg+wLpx4wZ27NiBixcvorCwEC6XCwkJCejduzd69OiBiIiq37KRn5+PZcuWISMjw6v5atKkCaZOnYrY2FiyvZ34AAAgAElEQVRz/oEDB5CWloa8vDzExMSYe/br16/ae3p1I50kAQkETeDNDQV4a4Pztq61a+LC3VlL0W/lrwNm23BcdyT2978u1tWksRh1sjWyi5wTKgZsEtRQyAoowArZqVPHJRA2AlyBxZVYOiQgAQmEi4CtA6xz585h3bp1KCgoMKERQ6SSkhLz3wyy2rZti7Fjx1b59jSet2bNGly/fr3a+SouLjbhWIcOHTBu3Dhz7pEjR7BlyxY0atQIHTt2xJkzZ3DlyhUTYg0ZMiRc5l/jkEBYCXDVFVdfcRWWU497U9Ix4dO/Q0z+zYAQxPXujOQxWxERc8Kv9nIT++ORywOwNTv8t3b6BaWLw0ZAAVbYTKUGIoGQFWANLNbCYk0sHRKQgATCQcC2ARYDpRUrVuDy5cto3bo1xowZg7i426+EPX78uAmXGDyNGjUKnTt3rvVccHXV0qVLkZ2dbcIrhmK89/Lly8EVXFyRxRVf/BpXczEUmz59OuLj4809L1y4gJ07d2LEiBHgCi4dEpBA/Qmw7hXrXzn9GNiyANOOvI72Oz8MCEVk48ZofE8hohuv/v/Zu+84qaurj+Pf6TPbd1maovQiVkQURHrvvdiwoBFLbEmMJqaoMbFHjRWsiNhQbFhQFKyAjWJl6U1QQOr28rxmfSQSYHfKb2Z+5TP/PHH33nPveZ9LfDj5/e7EFa8y0Eh/Lu6rqT8UxhWHyQhYQYAGlhWqxB4RsL9A+NsIw99KyAcBBBCwg4BpG1jhp6/CT095vd7qJlJubu4+3h988IEKCgrUqFEj9enTJ+ZaLF++XB9++KHq1aunvn37Vj/NFW5mvfbaa9Vrhn/2y2f+/PlavXq1Bg0apMzMzOqmVrjJVlhYqAEDBigjIyPmfTARAQTiE/h0ZYX++HRxfEFsNDsnzaXhngXq9PI1hmWVO7ypgk2eji+ey6fJvtN13TpqFR8ks80uQAPL7BVifwg4R+CGMUGd3NLjnITJFAEEbCtg2gbWF198oUWLFqlBgwZ7G0u/rsLKlSv1/vvvVzeNfv1EVDSV+uWpqvAdWZ07d1aLFi2qp0fawFq6dKnC++zYsaNatWoVzdKMRQABgwWufrpYn6ysMDiq9cP1brhVveder9yNXxqSTGbX1so4Pv57sV5PO0PnreJpOUOKQhBTCtDAMmVZ2BQCjhQ4rrFHt5/+85ssfBBAAAErC5i2gfXLE1YtW7asfk3wfz/hV/fmzJlT/YTWL09ERVuINWvWaN68edVPU4WfoPrlFcVfXiEMvy4YfvorLS1t7yuE4VcOww2z8O/CT1+FXxvs2bPnQe/hinZPjEcAgegFwq8Nhl8f5HNggRZ1qzRo80y1nXevIUTB1k2U3XOJ3IFv4or3eeZoDVnujSsGkxEwqwANLLNWhn0h4EyBKwYENLgd/851ZvXJGgH7CJi2gRVuDoVfI2zbtq1OOumk/cTDT0nNmjWrurEUbiAdeuihUVUlfH/WW2+9Vf3thu3bt9fRRx+9z/xvvvlGCxcu3HuJ+8aNG6vHhi9xP/7446svlw/fzxV+xbBOnTpRrc1gBBAwTqCiUrro0SIt38w33NWkGr7IdVTeMvWecaEh+O6MTOWO8Mpf54244q3NGqBOBdlxxWAyAmYUoIFlxqqwJwScK3B4Hbf+c3ZQGQGXcxHIHAEELC/g2AbWL3dsBQKB6qevwk9h/e/n66+/1uLFixV+6srn86l169bVzavwPVjhe7PCTa927dpZ/hCQAAJWFpj5aZnumV1q5RSSuveTGhaq3+J7dehX8TWeftl0ztBmCjV7Kq4ctmeerH7rmml9Ca8UxgXJZFMJ0MAyVTnYDAIISJrQxaezuvixQAABBCwr4NgG1rvvvlvdiArfXRW+/yrST/jC9vC3EYZfXezXr5/CDTA+CCCQGoGi0ipd9Gix1m7l6atoKlAv26VhJfN0wuvXRTPtoGMzOrdWZofpkmJvQJWmHaELtp+k2T9xubshRSFIygVoYKW8BGwAAQT+R6BOhkv3nxtS+P/yQQABBKwo4MgGVvjVv/Drg263+4DfcFhTIcPfRBj+5sLu3btX35kVvqtr+/btcrlc1d+I2KlTp+o7s/gggEDiBZ6ZX6bJ7/D0VazSA+pvUp83r1L6TxtiDbF3XqD54cruvUye0OKYY1X583Vj2RDdv6ko5hhMRMAsAjSwzFIJ9oEAAr8W4CkszgMCCFhZwJENrPDrf8uWLVOTJk3Uo0ePiOu3fv16hZ/cCl8sH36dMNwEKy8vr/7PRUVFCn8zYvg+rPC9WOFXDvkggEDiBHYUhp++KtKmHVWJW8QBkdvWq9DAtU+q5cePx52tOxhU7qhM+eu+GlesacGz9Mc1XMofFyKTUy5AAyvlJWADCCBwAAGewuJYIICAlQVM28D65VsID9ZkivVbCH/66afqVwDDjadoLn8vKSnRm2++WT0v/M2EX331lcIXvXfr1k2NGzeuPgOfffZZ9c9//TMrHw72joCZBZ74oEyPvcfTV0bUKOiTRqYvUbeZVxgRTtmDWiit5ZNxxXo341SdsYLmZFyITE6pAA2slPKzOAII1CDAU1gcDwQQsKqAaRtYX3zxhRYtWqQGDRpUP9Hk8Xj2MQ4/7fT+++8rIyNDAwcOVCgUiqgG4SbTkiVL1LBhQ/Xp02e/uAcLEt7P0qVLq+/Lat68ucLfkrht2zYNGjRo7wXw4ae6wk93hceE79bigwACiRH4cWeVLnqsSNt20+AwUrhLw53qO/8W1Vv5cdxh009qpcyOM+Vy7Y451ldZw9W3IBjzfCYikEoBGlip1GdtBBCoSYCnsDgfCCBgVQHTNrB++ZbA8GXp4QZW+NW8X3/ee+89rVixIqrXAHft2qXXX3+9+nW/cJOpRYsWEdVt69at1Q2revXqVd99FW6m0cCKiI5BCCRE4OG5pZr+UVlCYjs96GF50pAdb+jYt2+Nm8LfuJFy+q6RJ/3TmGN9n9VbJxTkxzyfiQikSoAGVqrkWRcBBCIR4CmsSJQYgwACZhMwbQOrrKysukkUvnC9fv361Y2jXy5HDzeuPv74Y1VWVu7zul64MfXpp5+qoqJCxx57rHJzc/fxDj9BFX4CK9wMC78GGMk9VeFY77zzTvXTVuFG2i8xP/nkE14hNNtpZj+OENjwU2X1Nw/uLubpq0QWfFjdNerz4m/lK90T1zIuj0e5Y+sqUP+lmOPszuygkRuP0FeFvDIaMyITky5AAyvp5CyIAAJRCPAUVhRYDEUAAdMImLaBFRbasmWL5syZo8LCwupvDPT7/dVNq9LS0upv/Qtfph5+kuqXT/gJq1mzZinc/Prf+62Ki4urn77asWOHOnTooCOPPDKiIoTnffTRR9VPXx111FF754Tv0vr1Je7hO7LCjbW8vDwucY9IlkEIxCZw/9ulmrGQp69i04tu1nENSjXgu4fV5PMZ0U08wOjs/q2U1uaJmOOUh5rpyt3d9PwWvqEwZkQmJlWABlZSuVkMAQRiEOAprBjQmIIAAikVMHUDKywTbjiFn3batGlTdWMq3LhKT0+vbkC1adOmurH1vw2scJMr/IRVuJn0y+fbb7/VggULqu/KGjBgwN57q+LRDzfYwpfNb9++vXpfjRo1UqdOnfY+KRZPbOYigMD+Aqt+DD99VaTScnSSJZAdcmm4Z4FOfuWauJdMa99KWSe/Jpdna2yxPBm60zVGt26giRUbILOSKUADK5narIUAArEI8BRWLGrMQQCBVAqYvoEVDc6aNWs0b948ZWdnVzewAoFANNMZiwACJhe4641Svfw5T1+lokw9G2xVv3l/V87Gr+Na3ndoA+UM+EHejNgvin8hNEG/Xc3rhHEVgskJF6CBlXBiFkAAAQMEeArLAERCIIBA0gRs08D65a6q8OXv7du319FHH500RBZCAIHECyzfXKkLHubJm8RLH3yF5vlVGvTDTB057964t5E39lAFDnkh5jjzM8dq1PL/PoEbcyAmIpAgARpYCYIlLAIIGCrAU1iGchIMAQQSLGCbBlb4rqrwxe7hT9euXau/KZAPAgjYR+Ce2aWa+SlPX5mhoqPrLFOfGRfGvZWsPq2VfuTUmOMszxqibgXpMc9nIgKJFKCBlUhdYiOAgJECPIVlpCaxEEAgkQK2aWAlEonYCCCQWoHwNw9e8HCxikr55sHUVuK/q5/YoFD9F9+jQ79+M64thY5toewu78rl3RhTnC1Z3dR11aHaUV4Z03wmIZAoARpYiZIlLgIIGC2Qn+nSgxNDyklzGR2aeAgggIChAjSwDOUkGAIIJELg4bmlmv4RT18lwjaemHWzXBpWOk8dXr8unjDy1qur3ME75c16L6Y4RenH6swt7fTxzuKY5jMJgUQI0MBKhCoxEUAgUQLn9/BrfCdfosITFwEEEDBEgAaWIYwEQQCBRAls212lCx4pUvj/8jGnQP/6m9T39auUvmNDXBvMG324Ao2eiylGZeBQXVvcV4//wD1pMQEyyXABGliGkxIQAQQSKHBYHXf1U1gBbwIXITQCCCAQpwANrDgBmY4AAokVCD95FX4Ci4+5BY6oV6GBa6er1cePxbXRzB6tlXFsjPdiubya4jtDf1/Hk1hxFYHJhgjQwDKEkSAIIJBEgUv7+TWsPU9hJZGcpRBAIEoBGlhRgjEcAQSSJxC+8yp891X4Diw+5hcI/6+2IzOWqvvMy+PabOio5srq9rHcvlUxxXk9/XSdt7IiprlMQsAoARpYRkkSBwEEkiXQqqFb958TStZyrIMAAghELUADK2oyJiCAQLIEwt86GP72QT7WEujcYKf6L7hF9Vb+/M2wsXw8ebnKHVomX86cWKbri8zRGryc9yBiwmOSIQI0sAxhJAgCCCRZ4I9DAup7NP/+TDI7yyGAQIQCNLAihGIYAggkX+CCh4u0fDNPXyVfPv4VG+VKg3e+oXZv3xpXsNwRTRRs/ExMMdZm9VengpyY5jIJgXgFaGDFK8h8BBBIhcCxh3t0xxnBVCzNmggggECtAjSwaiViAAIIpELgjSXluvXVklQszZoGCgypu0Z9X7hE/vLCmKNmdm2tjONjuxdre+bJGrCumdaWlMe8PhMRiEWABlYsasxBAAEzCPx9VEBdWvMUlhlqwR4QQGBfARpYnAgEEDClwOVPFGvpOu4xMmVxotzUsfVLNXDZw2ry+YwoZ/53eLBNU2X3WCR34NuoY5SmtdGk7Z305k98Q2HUeEyIWYAGVsx0TEQAgRQLdGzh0Y1jeQorxWVgeQQQOIAADSyOBQIImE5g3jflun4mT1+ZrjBxbCgz5NIIz0J1fuXqmKN4MjOVM8Ijf96bUceo8tXRvyqG6t7vaWJFjceEmARoYMXExiQEEDCJwM2nBnVCU49JdsM2EEAAgZ8FaGBxEhBAwHQC1zxTrIUrePrKdIUxYEM96m9V/3l/U87338QcLWdoM4WaPRXT/CeDE3TVGr4YICY8JkUlQAMrKi4GI4CAyQR6tPXq2uEBk+2K7SCAgNMFaGA5/QSQPwImE1i0pkK/e7LYZLtiO0YKNKtTpUE/zNRR790bc9iMzq2V2WGapOgv+Z+bcapOX1EV89pMRCASARpYkSgxBgEEzCxw94SQjmzkNvMW2RsCCDhMgAaWwwpOugiYXeCuN0r18udlZt8m+zNAYGTeMvV7/sKYIwVaNFZ272/lCS6JOsbXWcPVp4D7PaKGY0LEAjSwIqZiIAIImFRg4HFe/W4gT2GZtDxsCwFHCtDAcmTZSRoBcwr8tKdK504u0s4ino4xZ4WM31WH+oUasOQ/OvTr2TEFdwdDyh2VLn/dWVHP35TVW+0L8qOexwQEIhGggRWJEmMQQMDMAkGf9PD5aWqQ4zLzNtkbAgg4SIAGloOKTaoImF1g5qdlumc29xOZvU5G7y8/06VhZfN04uvXxRw6e1ALpbV8Mur5ezJO0KhNbbV0D+cuajwm1ChAA4sDggACdhA4v4df4zv57JAKOSCAgA0EaGDZoIikgIBdBC5/olhL13F5u13qGW0e/eptUv83fq+0Hd9HO7V6fPpJrZTZ8QW5XHuiml8Raqord3fXjC18Q2FUcAymgcUZQAAB2wu0auDW/eeGbJ8nCSKAgDUEaGBZo07sEgHbC3y2qkJXPcXl7bYvdC0JtqlboUHrnlSrjx+PicLfuJFy+q2WJ+2z6OZ70nWXa6xu2UATKzo4Rh9MgCewOBsIIGAXgX+MCapTS49d0iEPBBCwsAANLAsXj60jYCeBO14r0axF5XZKiVxiFPB7pRHpS9XzxctjiuDyepU3Jl/++i9FPX9m2pm6ZBVfIhA1HBP2E6CBxaFAAAG7CPQ+yqtrhnKZu13qSR4IWFmABpaVq8feEbCJwJZdP1/evqeEy9ttUlJD0ji5/k4NXHCT6q5aEFO87P4tldZmWtRz52eO1ajlfG141HBM2EeABhYHAgEE7CLg84Qvcw/p0Dz+3WiXmpIHAlYVoIFl1cqxbwRsJDBjYZnuf5tLtG1UUsNSOSRHGrLzTR0/55aYYqad0EpZJ8+Sy70tqvkrsgara0FGVHMYjMCvBWhgcR4QQMBOAud28+v0zlzmbqeakgsCVhSggWXFqrFnBGwm8NvHi/T1hkqbZUU6RgoMzl+r/jMvlK88+nvSfIc2VM6AzfJmfBzVlrZmdVO3VY30UzlfLBAVHIOrBWhgcRAQQMBOAs3ruTX5PC5zt1NNyQUBKwrQwLJi1dgzAjYSWLiiQtc8E31TwkYEpBKhwDH1SjVw2UNq+sXzEc7Yd1jeuEMUaDgzqrnF6cfozC3t9NHOkqjmMRgBGlicAQQQsJvAdaMCOqW1125pkQ8CCFhIgAaWhYrFVhGwo8Ctr5bojSVc3m7H2iYip4ygSyM8C3XKq1fHFD6rTyulH/lEVHMrA4foLyX99NhmvqEwKjiHD6aB5fADQPoI2FCgR1uvrh3OZe42LC0pIWAZARpYlikVG0XAfgKbd4Qvby9UMV/6Zr/iJjij7vW3auC8vyr7+2+jXintuJbK6jJHLs/3kc91efSQ70z9bR1PC0aO5uyRNLCcXX+yR8COAm7Xz5e5H57PZe52rC85IWAFARpYVqgSe0TApgJc3m7TwiYprSZ5VRry40wd9d69Ua/oq19POYN2yJv1XlRz30g/XRNXcidWVGgOHUwDy6GFJ20EbC5wVhe/JnThMnebl5n0EDCtAA0s05aGjSFgf4ErpxVr8VqaAfavdGIzHJFXoP7PT4ppkbzRhynQaEZUcxdljdKgAv6f96jQHDiYBpYDi07KCDhAoEldd/VTWHwQQACBVAjQwEqFOmsigIC+2VipSx7jTiGOgjEC7esXavDiu3XIN29FHTCzZ2tlHDM1qnnrsvqrY0FOVHMY7CwBGljOqjfZIuAkgX+MCapTS4+TUiZXBBAwiQANLJMUgm0g4DSBh+eWavpHXH7ltLonMt86GS4NLXtPHd/4e9TLhI5qrqxuH8ntWx3x3B2ZnTRwfQut5hK3iM2cNJAGlpOqTa4IOEtgcDuvrhjAZe7OqjrZImAOARpY5qgDu0DAcQITJxdp9ZZKx+VNwokX6FN3kwa+8Tul7dwU1WLevDzlDC2RL+ediOeVpbXRpO0d9cZPXO4eMZpDBtLAckihSRMBBwqE/wejxyeFFPK7HJg9KSOAQCoFaGClUp+1EXCowPzlFfrzs/yF36HlT0rarfIrNGTdk2o1//Go18sd0UTBxs9EPK/KV0c3VQzTPd8XRjyHgfYXoIFl/xqTIQJOFrh2eEA92nqdTEDuCCCQAgEaWClAZ0kEnC5wx2slmrWo3OkM5J9gAa9HGpnxpXq9eFnUK2V2a62MdtHdi/VU8Cz9fk1J1GsxwZ4CNLDsWVeyQgCBnwV6HenVn4bxGiHnAQEEkitAAyu53qyGgOMFdhVX6ewHirS9sMrxFgAkR6BT/Z0atOAm1V21IKoFg22aKrvnF3L7v4t43ryM8TptRcTDGWhjARpYNi4uqSGAgNICLj1+QUh5GbxGyHFAAIHkCdDASp41KyGAgKQ3l5Trlld5SoXDkFyBhtnS0F1v6vg5t0S1sCcrS7nDXfLlzY543jdZw9W7IBjxeAbaU4AGlj3rSlYIIPBfgd8NDGjgcbxGyJlAAIHkCdDASp41KyGAgKS/zijWh8sqsEAgJQKD8tdqwAuT5KuIromaM6yZQk2finjPm7J6qcPyeqqs4knDiNFsNpAGls0KSjoIILCfwMktPbphDP+DDUcDAQSSJ0ADK3nWrISA4wXWb6usfn2Qv9I7/iikFOCouqUasmyymiyaGdU+Mjq3VuYJT0iuyE7wnowTNHpTWy3ZUxrVOgy2hwANLHvUkSwQQODgAi6Xqr+N8NBcN0wIIIBAUgRoYCWFmUUQQCAs8Mz8Mk1+h7/McxpSL5AecGm4d6G6vnp1VJsJtGis7N7fyBNcGtG8ilBT/W5Pdz33Y1FE4xlkHwEaWPapJZkggMDBBS7q7deoE30QIYAAAkkRoIGVFGYWQQCBsMBlU4v15XpeH+Q0mEegW72tGjT3L8reHPlF7e5QSLmj0uTPfy2yRDzputs1RjdvKI5sPKNsIUADyxZlJAkEEKhFoF0Tj247jdcIOSgIIJAcARpYyXFmFQQcL/Dd95W66FGeQnH8QTAhQOO8Kg378QUd+d59Ue0ue3ALpbV4MuI5L6adqYtXlUU8noHWFqCBZe36sXsEEIhc4MGJIbWoz2uEkYsxEgEEYhWggRWrHPMQQCAqgSc/LNMj83h9MCo0BidVYHhuQfUF79F80ju2VuaJz8nljqw5uyBzrEYu5//Jj8bYqmNpYFm1cuwbAQSiFTinq19nnMJrhNG6MR4BBKIXoIEVvRkzEEAgBoHLnyjW0nW8PhgDHVOSKHB8vUINWXKXDvnm7YhX9TdppJy+q+RJ+zyiOSuyBqtrQUZEYxlkXQEaWNatHTtHAIHoBI44xK17zg5FN4nRCCCAQAwCNLBiQGMKAghEJ7Dqx0qdNyWyJ1Sii8xoBIwXyE13aXj5PHV847qIg7u8PuWNzZO/3ssRzdma1VXdVx+mbWU0dSMCs+AgGlgWLBpbRgCBmAUmTwypOa8RxuzHRAQQiEyABlZkToxCAIE4BJ5bUKYH5vD6YByETE2BQO+6mzT49SsV2rU54tWzB7RUWutpEY0vTj9GZ205Xh/s5HL3iMAsNogGlsUKxnYRQCAugQt6+TX2JF4jjAuRyQggUKsADaxaiRiAAALxClz1VLE+W8WTJvE6Mj/5Ai3rVGjY+mlqOX9qxIunndBK2Z1elTw/1TqnMtBQfyvpr0c284RirVgWG0ADy2IFY7sIIBCXQIdmHt00nm8jjAuRyQggUKsADaxaiRiAAALxCGz4qVIT7ucv5/EYMje1Ah63NDLjS/V+6bKIN+Jr1FA5/TfJmzG/9jkutx72T9Bf1/IkVu1Y1hlBA8s6tWKnCCAQv4DbJU27KE31s13xByMCAgggcBABGlgcDQQQSKjAS5+V6e43eX0wocgET4pAx3o7NWTBP5W/+pOI18sbd4gCDWdGNP7N9NN17kqeVIwIywKDaGBZoEhsEQEEDBX43cCABh7nNTQmwRBAAIFfC9DA4jwggEBCBf7yXLE+KuAv5QlFJnjSBBpkScN3v6F2c26NeM2svq2U3vaJiMYvzhqlgQXcIRIRlskH0cAyeYHYHgIIGC7Qo61X1w4PGB6XgAgggMAvAjSwOAsIIJAwgR93VenM+wrFF60ljJjAKRIYUGetBs+8QN6KyJ4uTGvXUlmd35bLu6nWHa/L6qeOBbm1jmOAuQVoYJm7PuwOAQSMF8gKuTTtopDSA7xGaLwuERFAICxAA4tzgAACCRN4fXG5bptVkrD4BEYglQJH1i3VsGWT1XhRZK8I+urXU86g7fJmvV/rtndkdtKg9S20qris1rEMMKcADSxz1oVdIYBAYgX+NjKgrm14jTCxykRHwLkCNLCcW3syRyDhAjfMLNHcb8oTvg4LIJAqgTS/SyN8C9X11asj3kLumMMUPHRGrePL0lrrwh0n6/VtfAlCrVgmHEADy4RFYUsIIJBwgSHtvLp8AK8RJhyaBRBwqAANLIcWnrQRSLTAjqIqTbivSLtLqhK9FPERSLlAl7rbNGTen5W9eVlEe8ns1VoZR0+tdWyVL083VwzTf76niVUrlskG0MAyWUHYDgIIJEXgkFy3nrgwlJS1WAQBBJwnQAPLeTUnYwSSIhB+8ir8BBYfBJwicHhulYZveV5Hvnd/RCmHjm6urK4fyu1bU+v4p4Nn6Xdr+PNUK5SJBtDAMlEx2AoCCCRV4NbTgjq+iSepa7IYAgg4Q4AGljPqTJYIJF3g3rdK9cIn3N+TdHgWTLnAsNwCDXxhUkT78NbJU86QYvly3q11/HsZ43XqilqHMcAkAjSwTFIItoEAAkkXOLWTT+f18Cd9XRZEAAH7C9DAsn+NyRCBlAhc9GiRvvu+MiVrsygCqRZoV7dIw5b8Ww2/nRPRVnJHNlHw8GdqHftt1jD1KuDVjFqhTDCABpYJisAWEEAgJQKtGrh1/7n8uyol+CyKgM0FaGDZvMCkh0AqBDb+VKkz7+fOnlTYs6Z5BHLSXBpZPk8nvXldRJvK7NZaGe1qvxdrc1Yvnbi8rsq5Xi4i11QNooGVKnnWRQABMwg8dH5ITeu6zbAV9oAAAjYSoIFlo2KSCgJmEZi9tFw3v8J9PWapB/tIrUCv/E0a8sblCu36sdaNBI9oqqzun8sTqPky+D0Z7TV281FatJs/Z7WipmgADawUwbMsAgiYQuCKAQENbuc1xV7YBAII2EeABpZ9akkmCJhG4N+vl+jVL8pNsx82gkCqBVrUqdDwdU+o5YInat2KJytLucNd8uXNrnFsRbCJfl/YQ8/+yNOOtaKmYAANrBSgsyQCCJhGoAhFbwUAACAASURBVO/RXv1xSMA0+2EjCCBgDwEaWPaoI1kgYCqBM+4r1Pfbeb/JVEVhMykXcLukUZlL1fulyyPaS86wpgo1fbrmsZ40/cc9Tjetp4kVEWoSB9HASiI2SyGAgOkEDsl164kLuQfLdIVhQwhYXIAGlsULyPYRMJvAqh8rdd4U/jJttrqwH/MInFR3p4YtvFF1Vn9a66YyTmmtzBNqvxfrpbQzddEqvvWzVtAkDqCBlURslkIAAVMKTJ4YUvP63INlyuKwKQQsKkADy6KFY9sImFUg/Opg+BVCPgggcHCBepnSyD2vq92c22plCrRsrJxeX8sd/LLGsQszx2rEcv6iUCtokgbQwEoSNMsggIBpBS7u49fIDj7T7o+NIYCA9QRoYFmvZuwYAVMLXPdCid77lvuvTF0kNmcagf511mrIC+fLW1nznxl3WpryRobky3+txr2vzBqkLgWZpsnPyRuhgeXk6pM7AgiEBbof4dVfRnAPFqcBAQSME6CBZZwlkRBAQNLQ2wu1p4T7rzgMCEQq0Da/VMMLHlTjRS/WOiV7cHOltZhe47htWV3VffVh2lpWUWs8BiROgAZW4myJjAAC1hDIz3Tpmd+mWWOz7BIBBCwhQAPLEmVikwhYQ+DbjZW6+DHuv7JGtdilmQSCPmm0b6G6zLqm1m2ld2qtzBOflctVfNCxxelH65yt7fXejoOPqXUhBsQlQAMrLj4mI4CATQS4B8smhSQNBEwiQAPLJIVgGwjYQeDJD8v0yLxSO6RCDgikROCUuts0bO6flPVDQY3r+5seppw+K+RJ++Kg46oCDfW30v56eBNN5VQUkwZWKtRZEwEEzCZwUR+/RnEPltnKwn4QsKwADSzLlo6NI2A+gSunFWvxWl5bMl9l2JGVBBrlVGnklhk68v0Haty2y+dT3pg8+eu9XMM4lx4JnKW/rOVJrGSfARpYyRZnPQQQMKNA51YeXT86aMatsScEELCgAA0sCxaNLSNgVoE+/9qjSq6/Mmt52JfFBIbmFGjQzEm17jp7QEultZ5W47jZ6afrnJU0l2vFNHAADSwDMQmFAAKWFcgKuTTzCu7BsmwB2TgCJhOggWWygrAdBKwq8OX6Cl02lac8rFo/9m1OgePqFmr4kn+r4bfv1LjBtA6tlN3pFcm9/aDjlmSO1IDlfnMmasNd0cCyYVFJCQEEYhLgHqyY2JiEAAIHEKCBxbFAAAFDBJ76qEwPzeX+K0MwCYLArwSyQy6NrpirE9+8vkYXf6NDlN1/o7wZCw46bn1WP51UkItvEgRoYCUBmSUQQMASAtyDZYkysUkELCFAA8sSZWKTCJhf4JpnirVwBa8omb9S7NCqAj3zN2nY65cruPvHGlPIG3eIAg1nHnTMzsyOGrShpVYWlVmVwhL7poFliTKxSQQQSIJA1zZe/W1kIAkrsQQCCNhdgAaW3StMfggkSWDwbYUqKuUCrCRxs4xDBZrnVWjkuqlqsbDmO6+y+rZSetsnDqpUltZKF+/orFnb+IbCRB0lGliJkiUuAghYTaBOhkvPXso9WFarG/tFwIwCNLDMWBX2hIDFBAo2VWrSI/xF2GJlY7sWFXBJGpO1VL1eurzGDNLatVTWKW/J5dl84HG+XN1SOVx3beTPbiKOAg2sRKgSEwEErCrw5EVpapAT/jcYHwQQQCB2ARpYsdsxEwEE/l/ghU/KdO9b3H/FgUAgmQId6u7SiAU3qM6azw66rK9BfeUM2iZv5gcHHfN0cIJ+t4Y/v0bXjgaW0aLEQwABKwv8aVhAvY70WjkF9o4AAiYQoIFlgiKwBQSsLvD3F0r0/rflVk+D/SNgOYG6mdLo3a/puHdur3HvuWMOU/DQGQcd837GeI1fYbn0Tb1hGlimLg+bQwCBJAsMa+/Tpf34Jtwks7McArYToIFlu5KSEALJFxh1Z6G2F3L/VfLlWRGBnwX6563V0BfOl6fq4I3kzF6tlXH01IOSfZs1TL0KQpAaJEADyyBIwiCAgC0EWtR368GJ/DvGFsUkCQRSKEADK4X4LI2AHQTWbq3UOQ9yh44dakkO1hY4ok6pRhY8oMMXv3TQREJHt1BW1/fl9q094JjNWT3VcXl9lVbRkI73NNDAileQ+QggYDeB1/6QroDPblmRDwIIJFOABlYytVkLARsKzPqiXHe8XmLDzEgJAesJhP9iMMa3UF1mXXPQzXvz6yhnSJF82e8ecMyejOM1bvNR+mI392LFcwJoYMWjx1wEELCjwC2nBtW+qceOqZETAggkSYAGVpKgWQYBuwr86+USvf0l91/Ztb7kZU2BzvnbNHzuNcr6cflBE8gd2VjBw5894O8rgo31h8KeeuZHnq6M9QTQwIpVjnkIIGBXgbO6+jXhFB7Bsmt9yQuBZAjQwEqGMmsgYGOB0+4t1OYdvG5k4xKTmkUFDs2u0ugtM9T2gwcOmkFm99bKOO4g92J5QrrXPU7/XF9sUYHUbpsGVmr9WR0BBMwncEIzj24eHzTfxtgRAghYRoAGlmVKxUYRMJ/Atj1VGnNXofk2xo4QQGCvwLDcAg18YdJBRYJtmym7+6dy+wsOOObltDN14aoyRKMUoIEVJRjDEUDA9gIhv0uv/j7N9nmSIAIIJE6ABlbibImMgO0FPl1ZoT8+zdMZti80CVpe4Jj8Io1ccrsafnfge6882dnKHVYlX95bB8z1k8wxGr6ce0uiOQg0sKLRYiwCCDhFYMp5ITWr53ZKuuSJAAIGC9DAMhiUcAg4SeDp+WWa8g4XPTup5uRqXYGskEtjKt7ViW/ecNAkcoY1Vajp0wf8/aqsQTqlINO6AEneOQ2sJIOzHAIIWELg8v4BDTnea4m9skkEEDCfAA0s89WEHSFgGYF/vlSiOV9xgbtlCsZGEZDUs84mDXv9UgX3bD2gR8YprZV5woHvxdqW1UU91zTWj6X8ua/tMNHAqk2I3yOAgBMF+hzl1dVDA05MnZwRQMAAARpYBiASAgGnCkycXKTVWyqdmj55I2BZgaa5FRqz/nE1X/jkAXMItGyinF5fyh38ar/fl6QfpXO2nqB5O3h9uKYDQAPLsn882DgCCCRQ4PB8tx79TSiBKxAaAQTsLEADy87VJTcEEihQXin1u2lPAlcgNAIIJFpgbNYS9XrpigMu405LV97IgHz5r+/3+6pAA/29dKAe2sSXOBysRjSwEn16iY8AAlYVmH11ujxcg2XV8rFvBFIqQAMrpfwsjoB1BZZ9X6kLHy2ybgLsHAEEqgVOyN+lUQuuV97azw8okjO4uUItph/gdy49Gpiga9eWIHkAARpYHAsEEEDgwAIPnBtSywZ0sDgfCCAQvQANrOjNmIEAApJeW1yu22fxF1cOAwJ2EMjPkMbsmaXj3rnjgOmkd2qtzBOfkcu1/5/5t9JP19krK+zAYGgONLAM5SQYAgjYSOCqwQH1O4aL3G1UUlJBIGkCNLCSRs1CCNhL4J7ZpZr5aZm9kiIbBBwuMCBvjYa+cL7cVfs3pAJND1N23+XyhBbtp7Qka6QGFPgdrrdv+jSwOA4IIIDAgQVGn+jThb35dwbnAwEEoheggRW9GTMQQEDSFU8Ua8k6nrrgMCBgN4HWdUo1uuB+Hb745f1Sc/n9yhudI3+9V/b73fqsvjqpIM9uHDHnQwMrZjomIoCAzQXaN/XollODNs+S9BBAIBECNLASoUpMBBwgMPT2Qu0pqXJApqSIgPME/F5pnH+BTpn1pwMmnz2wpdJaTdvvdzszO2rIhpZaXsTTmTSwnPfnhowRQCAygdx0l2ZclhbZYEYhgAACvxKggcVxQACBqAW+316lM+7j28eihmMCAhYT6Jy/TSPmXq3MH1fst/P0Dq2U1ellyb1jn9+VpbXSJTs769Wtzv6SBxpYFjvsbBcBBJIqEG5ghRtZfBBAAIFoBGhgRaPFWAQQqBb4YFmF/jajGA0EEHCAwCFZVRq79Tkd8cGD+2XrP+wQZfffIG/6wn1/58vRrZUjdOdG5zaxaGA54A8HKSKAQMwC4VcIw68S8kEAAQSiEaCBFY0WYxFAoFrg8fdLNfV9XhHiOCDgJIHhOcs0YOaF+6fscilvXAMFGry43++eCU3QlatLncS0N1caWI4sO0kjgECEAuFL3MOXufNBAAEEohGggRWNFmMRQKBa4J8vlWjOV+VoIICAwwSOrlOk0UtvU4Pv5u6XeVa/Vko/4on9fv5BxniN2/8NRNvL0cCyfYlJEAEE4hDod4xXVw0OxBGBqQgg4EQBGlhOrDo5IxCnwMWPFenbjZVxRmE6AghYUSAj6NK4ynd04pv/2G/7ace3VFbn2XJ5ftjnd99lDVPPgpAV0415zzSwYqZjIgIIOECgZQO3HjjXWf9ecEBZSRGBhAvQwEo4MQsgYD+BYXcUancx30Bov8qSEQKRC/TM36Rhs36rYOG2fSb5GtZXzsBt8mZ+sM/Pf8jqqY4rGqik0hnNbxpYkZ8lRiKAgPMEPG5p9tXpzkucjBFAIC4BGlhx8TEZAecJ7Cis0sg7+QZC51WejBHYX6BJToXGrH9MLT6Zvt8vc8c0UvDQ5/f5eWHG8Rq3+Wh9vrvE9pw0sGxfYhJEAIE4BR79TUiH57vjjMJ0BBBwkgANLCdVm1wRMEDgq/UVunQq30BoACUhELCNwLjMJer58hX75ZPVq7XSj566z88rgo31x8JeeupHezfCaWDZ5niTCAIIJEjg+tFBdW7FNxEmiJewCNhSgAaWLctKUggkTmD20nLd/Ir9n55InCCREbCnwAn5uzRqwXXKW/vFPgmGjmmhrK7vye1d99+fu4O6zzNeN663bzOcBpY9zzlZIYCAcQIX9fFrVAe+idA4USIhYH8BGlj2rzEZImCowCPzSvXkh2WGxiQYAgjYQ6BOujSucJaOfeeOfRLy5tdR7pAiebPf3efnr6SdoUmr7PmNpjSw7HGmyQIBBBInEG5ehZtYfBBAAIFIBWhgRSrFOAQQqBa4YWaJ5n5jz79wUmIEEDBGYEDeGg194Ty5q/a9sD13VGMFD3t2n0U+yRyj4cvt9woJDSxjzhJREEDAvgLh1wfDrxHyQQABBCIVoIEVqRTjEECgWuCCh4u0fLMzvkWMkiOAQOwCrfJKNXb5fTps8Sv7BMns3loZx+17L9aqrIE6pSAr9sVMOJMGlgmLwpYQQMBUAs3ruzV5YshUe2IzCCBgbgEaWOauD7tDwHQCg28rVFFplen2xYYQQMB8Al6PdGpgvk6Z9ed9Nhds20zZ3T+R279878+3ZXVR7zWHa3NphfkSiWFHNLBiQGMKAgg4SiAj6NJLV6Y5KmeSRQCB+ARoYMXnx2wEHCWwdXeVxt5t728Oc1RBSRaBJAl0zt+qke/+URlbVu1d0ZOTo9xhFfLlvr33ZyXpR2ritg56d7v1L3engZWkw8UyCCBgaYFwAyvcyOKDAAIIRCJAAysSJcYggEC1wJK1FbpimvX/Ykk5EUAg+QINs6o0buszOuKDKfssnjO8qUJNnt77syp/fV1XNlBTNhUlf5MGrkgDy0BMQiGAgG0Fwq8Qhl8l5IMAAghEIkADKxIlxiCAQLXAa4vKdftrJWgggAACMQsMz/lOA2ZetM/8jC6tldl+33uxHgucrT+vtW7DnAZWzEeEiQgg4CCB8CXu4cvc+SCAAAKRCNDAikSJMQggUC3w8NxSTf+oDA0EEEAgLoGj6xRpzJJbVX/ZvL1xgq2aKLvXUrkDX+/92dvpp+msldb80ggaWHEdESYjgIBDBC7q49eoDj6HZEuaCCAQrwANrHgFmY+AgwRum1Wi1xeXOyhjUkUAgUQJpAekUyvfUYfZN+5dwp2ertyRAfnrvL73Z0uzRqp/gT9R20hYXBpYCaMlMAII2Egg3LwKN7H4IIAAApEI0MCKRIkxCCBQLfCnZ4u1YLk9viGMkiKAgDkEetX5XsNe+60ChT/t3VDOkOYKNZ++9583ZPXViQV55thwhLuggRUhFMMQQMDRAuHXB8OvEfJBAAEEIhGggRWJEmMQQKBa4MJHirRskzVf56GECCBgXoHGORUat/5RNf/kqb2bTO/UWlknPi25Sqt/tivzJA3Z0EoFRdZ4jZkGlnnPGztDAAHzCIQvcA9f5M4HAQQQiESABlYkSoxBAIFqgXH/KdSWXVVoIIAAAgkRGJe5WD1fvnJv7ECzw5Xdp0Ce0KLqn5WltdSlO0/Ry1vN/w2FNLASckQIigACNhPICLr00pVpNsuKdBBAIFECNLASJUtcBGwo0PemPargASwbVpaUEDCPQIf8nRo1/zrlrvu5aeXyB5Q3Jlv+uq/8vElvtm7VSN25wdxNLBpY5jlT7AQBBMwtMOsP6Qpyj7u5i8TuEDCJAA0skxSCbSBgdoEdhVUaeWeh2bfJ/hBAwAYCuWnSaYWv6ph3/703m+yBLZXWatref342NEFXrP759UIzfmhgmbEq7AkBBMwoMO2iNDXMcZlxa+wJAQRMJkADy2QFYTsImFVg9Y+VmjjF3E88mNWOfSGAQGwCA/PWaOgL58lV9fOjn+kntlJWx5ck987qf/4gc7zGLY8tdqJn0cBKtDDxEUDALgL3nBXSEYe67ZIOeSCAQAIFaGAlEJfQCNhJ4PPVFfrD9GI7pUQuCCBgAYFWeaUaV3CvGi15tXq3/sMPVXa/dfKmf1L9z99lDVXPAvPdn0IDywKHiy0igIApBG4YE9TJLT2m2AubQAABcwvQwDJ3fdgdAqYRmPNVuf75Uolp9sNGEEDAOQIet3R6YL46v/bnn5N2u5U3tr4CDV6s/scfsnro5BUNVFRpni+ZoIHlnPNJpgggEJ/AlQMDGnScN74gzEYAAUcI0MByRJlJEoH4BZ5bUKYH5pj3vpn4MyQCAgiYXeCU/K0a8e5Vytiyunqr2f1aKe2IJ6r/c2FGO536wzH6dJc5Gu00sMx+mtgfAgiYReDcbn6d3plb3M1SD/aBgJkFaGCZuTrsDQETCUx+p1TPzC8z0Y7YCgIIOFGgfmaVTtv2jNp8MKU6/bTjWyqr82y5PD+oIni4ri7spek/pv6+PhpYTjyd5IwAArEIjDjBp0v6+mOZyhwEEHCYAA0shxWcdBGIVeCmV0r01tLyWKczDwEEEDBUYETOd+o/86LqmL6G9ZUzaKu8GR9K7oDu95ymf6xPbROLBpah5SYYAgjYWKBHW6+uHR6wcYakhgACRgnQwDJKkjgI2Fzgj08V69NVFTbPkvQQQMBKAsfUKdToxbeqfsF71dvOG9tIgUOer/7Pr6adoQtWpa7pTgPLSieJvSKAQCoFjmvs0e2nB1O5BdZGAAGLCNDAskih2CYCqRaY9EiRCjb9/FX2fBBAAAGzCKT5pdOq3lGH2TdWbymrdyulH/XzvVifZo7WsOWpuRiYBpZZTgj7QAABsws0yXfr4d+EzL5N9ocAAiYQoIFlgiKwBQSsIHDavYXavMM83/BlBTP2iAACyRPolf+9hr16iQJF2xU6poWyusyT27deq7MGqnNBVvI28v8r0cBKOjkLIoCARQWy01x64fI0i+6ebSOAQDIFaGAlU5u1ELCwwODbClVUSgPLwiVk6wjYXqBxToXGr39UzT55St66+codskferLn6KfMU9V7bRJtKk/dKIQ0s2x83EkQAAQMF3romXW6XgQEJhQACthSggWXLspIUAsYKlFdI/W7eY2xQoiGAAAIJEhifuVg9Xr6yOnruqMYKHvasStKP1MRtHfTu9uIErbpvWBpYSWFmEQQQsInAc5emKS+DDpZNykkaCCRMgAZWwmgJjIB9BLbtrtKYuwvtkxCZIICA7QU65O/UqPl/V+66xcrs0VoZx05Vlb+eri8bpMmbEv8NhTSwbH/ESBABBAwUmHxeSM3ruQ2MSCgEELCjAA0sO1aVnBAwWGD1j5WaOCXxf+EzeNuEQwABhwvkhKTTi17WMe/epeCRzZTdbaHc/hWaGjhL16wtSagODayE8hIcAQRsJnDbaUG1a+KxWVakgwACRgvQwDJalHgI2FBgyboKXfFEcl67sSEfKSGAQIoFBuWt1pDnz5M3J1u5wyvky3lbczJO04QViftmVRpYKS46yyOAgKUEbhwbVMcWNLAsVTQ2i0AKBGhgpQCdJRGwmsCHyyr01xk0sKxWN/aLAAL/FWidV6qxBfeo0ZJZyh3eVMEmT2tp1gj1LwgkhIkGVkJYCYoAAjYV+NvIgLq28do0O9JCAAGjBGhgGSVJHARsLPD64nLdNiuxr9vYmI/UEEDAJALhb7g6M/SxTp51rTK6tFZm+6namNVXHQryDN8hDSzDSQmIAAI2Frh6SEB9jqaBZeMSkxoChgjQwDKEkSAI2FvgmfllmvxOqb2TJDsEEHCMQJf8LRrxzlWqk+9Sdo8l2lM3U8M2ttF3hcb99xwNLMccJxJFAAEDBK4YENDgdjSwDKAkBAK2FqCBZevykhwCxghMebdUT39cZkwwoiCAAAImEKifWanTtj6jtoufVu4In9yNluvSXV300lZjvrCCBpYJiswWEEDAMgIX9fFrVAefZfbLRhFAIDUCNLBS486qCFhK4I7XSjRrUbml9sxmEUAAgUgERuZ8q34zL1bO0OYKtZql2zVSd2yIv4lFAysSfcYggAACPwuc192vU0+mgcV5QACBmgVoYHFCEECgVoG/P1+i97+jgVUrFAMQQMCSAsfUKdSYxbeoWd0flNnhKT2XdqouXx3f64Q0sCx5FNg0AgikSODMU3w6u6s/RauzLAIIWEWABpZVKsU+EUihwJXTirV4bUUKd8DSCCCAQGIFgj7pTM1R5xXTlN17mebXbaOxK1wxL0oDK2Y6JiKAgAMFxnb06YKeNLAcWHpSRiAqARpYUXExGAFnClw2tVhfrqeB5czqkzUCzhLoXWejhr12iRoO92t1C7d6FKTFBEADKyY2JiGAgEMFhrX36dJ+NLAcWn7SRiBiARpYEVMxEAHnClz8WJG+3VjpXAAyRwABRwk0zinX+HWPqF39z7Sn/UadvKKhCiuj++9AGliOOjIkiwACcQoMONar3w8KxBmF6QggYHcBGlh2rzD5IWCAwKRHilSwKbq/vBmwLCEQQACBlAqMz1ykwZselKfHlzr9p2P0ya6SiPdDAytiKgYigAAC6tnWqz8Pp4HFUUAAgZoFaGBxQhBAoFaB8x8q0sofaGDVCsUABBCwncCJ+Ts1+vPr1aT7Av0to52m/VAYUY40sCJiYhACCCBQLdC5lUfXjw6igQACCNQoQAOLA4IAArUKnPNgkdZupYFVKxQDEEDAlgI5Ien0wpfUrf4zeuzwPN2wvrjWPGlg1UrEAAQQQGCvwAnNPLp5PA0sjgQCCNQsQAOLE4IAArUKTLi/SBt+ooFVKxQDEEDA1gKD8lbrzD036932VfrNyvIac6WBZeujQHIIIGCwwDGHe/TvM2hgGcxKOARsJ0ADy3YlJSEEjBc47d5Cbd5RZXxgIiKAAAIWE2idV6rx6/4td9evNHjDwb8xiwaWxQrLdhFAIKUCRzby6O4JNLBSWgQWR8ACAjSwLFAktohAqgXG/adQW3bRwEp1HVgfAQTMIeCSNME/Rx0OuVedivMOuCkaWOaoFbtAAAFrCLQ5xK17zw5ZY7PsEgEEUiZAAytl9CyMgHUERt1VqO17aGBZp2LsFAEEkiHQJX+LhpVcpdPz/NpYsu8rhTSwklEB1kAAAbsItKjv1oMTaWDZpZ7kgUCiBGhgJUqWuAjYSGD4HYXaVUwDy0YlJRUEEDBIoEFmpUbvvEfTjlimOdv/e7k7DSyDgAmDAAKOEGha162HzqeB5YhikyQCcQjQwIoDj6kIOEVg8G2FKiqlgeWUepMnAghELzAk9L52NpquO3aVVU+mgRW9ITMQQMC5AofXcevRC2hgOfcEkDkCkQnQwIrMiVEIOFpgwC17VFrzF2452ofkEUAAgbDAsXnb1dJ9u67xfk8DiyOBAAIIRCFwSK5bT1xIAysKMoYi4EgBGliOLDtJIxCdQN+b9qiiMro5jEYAAQScKBD0Sf2qHtRL5Rc4MX1yRgABBGISqJ/t0vSL02KayyQEEHCOAA0s59SaTBGIWaDPv/aokjcIY/ZjIgIIIIAAAggggMDBBepkuvTsb2lgcUYQQKBmARpYnBAEEKhVgDuwaiViAAIIIIAAAggggECMAjlpLj1/OQ2sGPmYhoBjBGhgOabUJIpA7AIj7yzUjkIewYpdkJkIIIAAAggggAACBxPIDLr04pU0sDghCCBQswANLE4IAgjUKnDqPYX6YScNrFqhGIAAAggggAACCCAQtUDI79Krv6eBFTUcExBwmAANLIcVnHQRiEXg7AeLtG4rt7jHYsccBBBAAAEEEEAAgZoF/F7p9avSYUIAAQRqFKCBxQFBAIFaBS54uEjLN9PAqhWKAQgggAACCCCAAAJRC3jc0uyraWBFDccEBBwmQAPLYQUnXQRiEbh0arG+Wl8Ry1TmIIAAAggggAACCCBQowANLA4IAghEIkADKxIlxiDgcIE/TC/W56tpYDn8GJA+AggggAACCCCQEAEucU8IK0ERsJ0ADSzblZSEEDBe4NrnivVxAQ0s42WJiAACCCCAAAIIIFA/26XpF3OJOycBAQRqFqCBxQlBAIFaBW6YWaK535TXOo4BCCCAAAIIIIAAAghEK9CsnltTzgtFO43xCCDgMAEaWA4rOOkiEIvAza+UaPZSGlix2DEHAQQQQAABBBBAoGaBoxp5dNeEIEwIIIBAjQI0sDggCCBQq8Cdb5Tqlc/Lah3HAAQQQAABBBBAAAEEohU4sblH/xpHAytaN8Yj4DQBGlhOqzj5IhCDwP1vl2rGQhpYMdAxBQEEEEAAAQQQQKAWge5tvfrL8ABOCCCAQI0CNLA4IAggUKvAI/NK9eSHNLBqhWIAAggggAACdzw6dgAAIABJREFUCCCAQNQCg47z6sqBNLCihmMCAg4ToIHlsIKTLgKxCDz1UZkemlsay1TmIIAAAggggAACCCBQo8CYk3ya1MuPEgIIIFCjAA0sDggCCNQq8NJnZbr7TRpYtUIxAAEEEEAAAQQQQCBqgbO6+jXhFF/U85iAAALOEqCB5ax6ky0CMQm8/WW5/vVySUxzmYQAAggggAACCCCAQE0CF/X2a9SJNLA4JQggULMADSxOCAII1CrwUUGF/vJcca3jGIAAAggggAACCCCAQLQCvx8U0IBjvdFOYzwCCDhMgAaWwwpOugjEIrB4TYWufJIGVix2zEEAAQQQQAABBBCoWeCvIwPq1oYGFucEAQRqFqCBxQlBAIFaBQo2VWrSI0W1jmMAAggggAACCCCAAALRCtw8PqgTmnmincZ4BBBwmAANLIcVnHQRiEVg40+VOvN+Glix2DEHAQQQQAABBBBAoGaBe84O6YhD3DAhgAACNQrQwOKAIIBArQLbC6s06s7CWscxAAEEEEAAAQQQQACBaAWmXhjSobk0sKJ1YzwCThOggeW0ipMvAjEIlFVI/W/eE8NMpiCAAAIIIIAAAgggULPAzCvSlBVywYQAAgjUKEADiwOCAAIRCYQbWOFGFh8EEEAAAQQQQAABBIwUmPOndCPDEQsBBGwqQAPLpoUlLQSMFgi/Qhh+lZAPAggggAACCCCAAAJGCYSfvAo/gcUHAQQQqE2ABlZtQvweAQSqBcKXuIcvc+eDAAIIIIAAAggggIBRAuG7r8J3YPFBAAEEahOggVWbEL9HAIFqgUmPFKlgEw0sjgMCCCCAAAIIIICAcQLhbx8MfwshHwQQQKA2ARpYtQnxewQQqBa4clqxFq/lEiyOAwIIIIAAAggggIBxAic29+hf44LGBSQSAgjYVoAGlm1LS2IIGCvwr5dL9PaX5cYGJRoCCCCAAAIIIICAowV6HeXVn4YGHG1A8gggEJkADazInBiFgOMFprxbqqc/LnO8AwAIIIAAAggggAACxgmMOMGnS/r6jQtIJAQQsK0ADSzblpbEEDBW4MVPy/Sf2aXGBiUaAggggAACCCCAgKMFJnTx6awuNLAcfQhIHoEIBWhgRQjFMAScLvDhsgr9dUax0xnIHwEEEEAAAQQQQMBAgfDTV+GnsPgggAACtQnQwKpNiN8jgEC1wHffV+qiR4vQQAABBBBAAAEEEEDAMIFrhgbU+yivYfEIhAAC9hWggWXf2pIZAoYKbNtdpTF3Fxoak2AIIIAAAggggAACzhYIfwNh+JsI+SCAAAK1CdDAqk2I3yOAwF6BvjftUUUlIAgggAACCCCAAAIIGCMweWJIzeu7jQlGFAQQsLUADSxbl5fkEDBW4LR7C7V5R5WxQYmGAAIIIIAAAggg4FiBl3+XpvSAy7H5kzgCCEQuQAMrcitGIuB4gcumFuvL9RWOdwAAAQQQQAABBBBAIH6BzKBLL16ZFn8gIiCAgCMEaGA5oswkiYAxAje8WKK5X5cbE4woCCCAAAIIIIAAAo4WaNnArQfODTnagOQRQCByARpYkVsxEgHHCzwwp1TPLShzvAMACCCAAAIIIIAAAvELdGnt1d9HBeIPRAQEEHCEAA0sR5SZJBEwRuD5hWW67+1SY4IRBQEEEEAAAQQQQMDRAmNO8mlSL7+jDUgeAQQiF6CBFbkVIxFwvMC8b8t1/QsljncAAAEEEEAAAQQQQCB+gd/29Wv4Cb74AxEBAQQcIUADyxFlJkkEjBH4ZkOlLnm8yJhgREEAAQQQQAABBBBwtMCNY4Pq2MLjaAOSRwCByAVoYEVuxUgEHC/w054qjb6r0PEOACCAAAIIIIAAAgjEL/Dw+SE1qeuOPxAREEDAEQI0sBxRZpJEwDiBQbfuUTH3uBsHSiQEEEAAAQQQQMChArP+kK4gbxA6tPqkjUD0AjSwojdjBgKOFpg4pUirf6x0tAHJI4AAAggggAACCMQnkJPu0vOXpcUXhNkIIOAoARpYjio3ySIQv8C1zxXr44KK+AMRAQEEEEAAAQQQQMCxAm0Oceves0OOzZ/EEUAgegEaWNGbMQMBRwvc81apZn7CO4SOPgQkjwACCCCAAAIIxCnQva1XfxkeiDMK0xFAwEkCNLCcVG1yRcAAgecXlum+t0sNiEQIBBBAAAEEEEAAAacKjO/k0/k9/E5Nn7wRQCAGARpYMaAxBQEnC3y4rEJ/nVHsZAJyRwABBBBAAAEEEIhT4KrBAfU7xhtnFKYjgICTBGhgOana5IqAAQIrf6jU+Q8VGRCJEAgggAACCCCAAAJOFbjvnJBaN3Q7NX3yRgCBGARoYMWAxhQEnCxQWFqlIbcVOpmA3BFAAAEEEEAAAQTiFJj1h3QFfXEGYToCCDhKgAaWo8pNsggYIzDyzkLtKKwyJhhREEAAAQQQQAABBBwl0CDbpScvTnNUziSLAALxC9DAit+QCAg4TuCiR4v03feVjsubhBFAAAEEEEAAAQTiFziphUf/HBuMPxAREEDAUQI0sBxVbpJFwBiBG2aWaO435cYEIwoCCCCAAAIIIICAowTGdfTpNz35BkJHFZ1kETBAgAaWAYiEQMBpAlPeLdXTH5c5LW3yRQABBBBAAAEEEDBAgG8gNACREAg4UIAGlgOLTsoIxCvwztfluvHFknjDMB8BBBBAAAEEEEDAgQJ8A6EDi07KCBggQAPLAERCIOA0gQ3bKjXhgSKnpU2+CCCAAAIIIIAAAgYI8A2EBiASAgEHCtDAcmDRSRkBIwSG3l6oPSV8E6ERlsRAAAEEEEAAAQScIsA3EDql0uSJgPECNLCMNyUiAo4Q+MP0Yn2+usIRuZIkAggggAACCCCAgDECfAOhMY5EQcCJAjSwnFh1ckbAAAEucjcAkRAIIIAAAggggIDDBPgGQocVnHQRMFCABpaBmIRCwEkC731brute4CJ3J9WcXBFAAAEEEEAAgXgF+AbCeAWZj4BzBWhgObf2ZI5AXAKbdlTp9HsL44rBZAQQQAABBBBAAAFnCdx/bkitGridlTTZIoCAIQI0sAxhJAgCzhQYeWehdhRykbszq0/WCCCAAAIIIIBAdAIul/T2NenRTWI0Aggg8P8CNLA4CgggELPA1U8X65OVXOQeMyATEUAAAQQQQAABBwm0bujWfeeEHJQxqSKAgJECNLCM1CQWAg4TeHReqaZ9WOawrEkXAQQQQAABBBBAIBaBocf7dFl/fyxTmYMAAgiIBhaHAAEEYhb4cFmF/jqjOOb5TEQAAQQQQAABBBBwjsDvBwU04FivcxImUwQQMFSABpahnARDwFkCW3ZVadx/uMjdWVUnWwQQQAABBBBAIDaBKeeF1KweF7jHpscsBBCggcUZQACBuATG3F2obbu5yD0uRCYjgAACCCCAAAI2F/B6pDf/yAXuNi8z6SGQUAEaWAnlJTgC9hf4y3PF+qiAi9ztX2kyRAABBBBAAAEEYhc4spFbd0/gAvfYBZmJAAI0sDgDCCAQl8DTH5dpyrulccVgMgIIIIAAAggggIC9BUZ08OmSPlzgbu8qkx0CiRWggZVYX6IjYHuBpesqdPkTXORu+0KTIAIIIIAAAgggEIfA1UMC6nM0F7jHQchUBBwvQAPL8UcAAATiE6iolPretCe+IMxGAAEEEEAAAQQQsLXAI78JqXE+F7jbusgkh0CCBWhgJRiY8Ag4QeDix4r07cZKJ6RKjggggAACCCCAAAJRCgR90qw/cIF7lGwMRwCB/xGggcWRQACBuAXue7tUzy8sizsOARBAAAEEEEAAAQTsJ3DM4R79+4yg/RIjIwQQSKoADaykcrMYAvYUmPdNua6fWWLP5MgKAQQQQAABBBBAIC6BMSf5NKkXF7jHhchkBBAQDSwOAQIIxC3w464qjf9PYdxxCIAAAggggAACCCBgP4EbxgR1ckuP/RIjIwQQSKoADaykcrMYAvYVOPWeQv2ws8q+CZIZAggggAACCCCAQEwCr/4+TSG/K6a5TEIAAQR+EaCBxVlAAAFDBP7xYone/brckFgEQQABBBBAAAEEELCHQJtD3Lr37JA9kiELBBBIqQANrJTyszgC9hGY+WmZ7pldap+EyAQBBBBAAAEEEEAgboFTT/bpvO7cfxU3JAEQQIA7sDgDCCBgjMCy7yt14aNFxgQjCgIIIIAAAggggIAtBG45Naj2Tbn/yhbFJAkEUizAE1gpLgDLI2AngX4371F5hZ0yIhcEEEAAAQQQQACBWAWCPumV36fLzfVXsRIyDwEEfiVAA4vjgAAChglcOa1Yi9fSwTIMlEAIIIAAAggggICFBTo08+im8UELZ8DWEUDATAI0sMxUDfaCgMUFpn1YpkfncQ+WxcvI9hFAAAEEEEAAAUMEzu3m1+mdfYbEIggCCCBAA4szgAAChgl8vaFSv32ce7AMAyUQAggggAACCCBgYYG7JgR1VCPuv7JwCdk6AqYSoIFlqnKwGQSsLzDo1j0qLrN+HmSAAAIIIIAAAgggELtA3UyXnv5tWuwBmIkAAgj8jwANLI4EAggYKvCX54r1UQH3YBmKSjAEEEAAAQQQQMBiAj3bevXn4QGL7ZrtIoCAmQVoYJm5OuwNAQsKzPy0TPfM5h4sC5aOLSOAAAIIIIAAAoYJXNbPr6Htuf/KMFACIYCAaGBxCBBAwFCBgk2VmvQI92AZikowBBBAAAEEEEDAYgJTzgupWT23xXbNdhFAwMwCNLDMXB32hoBFBcbeXaitu6ssunu2jQACCCCAAAIIIBCPQPP6bk2eGIonBHMRQACB/QRoYHEoEEDAcIGbXi7RW1+WGx6XgAgggAACCCCAAALmFxjZwaeL+/jNv1F2iAAClhKggWWpcrFZBKwh8Mrn5brzjRJrbJZdIoAAAggggAACCBgqcN2ogE5p7TU0JsEQQAABGlicAQQQMFxg5Q+VOv8h7sEyHJaACCCAAAIIIICAyQXSAi5NvyikzJDL5DtlewggYDUBGlhWqxj7RcAiAmc/WKR1Wystslu2iQACCCCAAAIIIGCEQKeWHv1jTNCIUMRAAAEE9hGggcWBQACBhAjcOqtEbyzmHqyE4BIUAQQQQAABBBAwqcCkXn6NOcln0t2xLQQQsLIADSwrV4+9I2BigdcWlev217gHy8QlYmsIIIAAAggggIDhAvefE1Krhm7D4xIQAQQQoIHFGUAAgYQIbNhWqQkPcA9WQnAJigACCCCAAAIImFCgSV23Hj4/ZMKdsSUEELCDAA0sO1SRHBAwqcAfny7WpysrTLo7toUAAggggAACCCBgpMCw9j5d2s9vZEhiIYAAAnsFaGBxGBBAIGECMxaW6f63SxMWn8AIIIAAAggggAAC5hH464iAuh3hNc+G2AkCCNhKgAaWrcpJMgiYS2DtlkqdM5nXCM1VFXaDAAIIIIAAAggYLxDwSdMvSlNOusv44EREAAEEJNHA4hgggEBCBX4/vVhfrOY1woQiExwBBBBAAAEEEEixwInNPfrXuGCKd8HyCCBgZwEaWHauLrkhYAKBZ+aXafI7vEZoglKwBQQQQAABBBBAIGEC5/fwa3wnX8LiExgBBBCggcUZQACBhAqs/KFS5z/Ea4QJRSY4AggggAACCCCQYoF7zw6pzSHuFO+C5RFAwM4CNLDsXF1yQ8AkAldMK9aStbxGaJJysA0EEEAAAQQQQMBQgSMbeXT3BF4fNBSVYAggsJ8ADSwOBQIIJFxg+kdlengurxEmHJoFEEAAAQQQQACBFAhM7O7XaSfz+mAK6FkSAUcJ0MByVLlJFoHUCBRsqtSkR3iNMDX6rIoAAggggAACCCRWYMp5ITWrx+uDiVUmOgII0MDiDCCAQFIELp1arK/W8xphUrBZBAEEEEAAAQQQSJLA8U08uvU0Xh9MEjfLIOBoARpYji4/ySOQPIEnPijTY+/xGmHyxFkJAQQQQAABBBBIvMCFvf0afSKvDyZemhUQQIAGFmcAAQSSIvDtxkpd/BivESYFm0UQQAABBBBAAIEkCTw+KaRGebw+mCRulkHA0QI0sBxdfpJHILkCl00t1pe8RphcdFZDAAEEEEAAAQQSJNCxhUc3juX1wQTxEhYBBP5HgAYWRwIBBJIm8Mz8Mk1+h9cIkwbOQggggAACCCCAQAIFLu/v15DjeX0wgcSERgCBXwnQwOI4IIBA0gTWb6vU2Q8UqSppK7IQAggggAACCCCAQCIE/F7p8UlpqpflSkR4YiKAAAL7CdDA4lAggEBSBf46o1gfLuPbCJOKzmIIIIAAAggggIDBAl3bePW3kQGDoxIOAQQQOLgADSxOBwIIJFXgzSXluuXVkqSuyWIIIIAAAggggAACxgpcNTigfsd4jQ1KNAQQQKAGARpYHA8EEEiqwK7iqurXCLcX8iJhUuFZDAEEEEAAAQQQMEggI+jS1EkhZafx+qBBpIRBAIEIBGhgRYDEEAQQMFbgjtdKNGtRubFBiYYAAggggAACCCCQFIG+x3j1x8G8PpgUbBZBAIG9AjSwOAwIIJB0gfnLK/TnZ4uTvi4LIoAAAggggAACCMQv8I8xQXVq6Yk/EBEQQACBKARoYEWBxVAEEDBOYOLkIq3eUmlcQCIhgAACCCCAAAIIJFygRX23HpwYSvg6LIAAAgj8rwANLM4EAgikRODhuaWa/lFZStZmUQQQQAABBBBAAIHYBM7t5tfpnX2xTWYWAgggEIcADaw48JiKAAKxC3yzsVKXPFYUewBmIoAAAggggAACCCRVwO2SHrkgpMPy3Eldl8UQQACBsAANLM4BAgikTODKacVavLYiZeuzMAIIIIAAAggggEDkAt3bevWX4VzeHrkYIxFAwEgBGlhGahILAQSiEpixsEz3v10a1RwGI4AAAggggAACCKRG4K8jA+rWxpuaxVkVAQQcL0ADy/FHAAAEUieweUeVJk4pUlFpVeo2wcoIIIAAAggggAACtQocnu/WI+eH5HLVOpQBCCCAQEIEaGAlhJWgCCAQqcDtr5XotUXlkQ5nHAIIIIAAAggggEAKBM44xadzuvpTsDJLIoAAAj8L0MDiJCCAQEoFPltVoaueKk7pHlgcAQQQQAABBBBAoGaByRNDal6fy9s5JwggkDoBGlips2dlBBD4f4ErphVrCZe5cx4QQAABBBBAAAFTCpzcyqMbRgdNuTc2hQACzhGggeWcWpMpAqYVePmzMt31Jpe5m7ZAbAwBBBBAAAEEHC1w9dCA+hzF5e2OPgQkj4AJBGhgmaAIbAEBpwvsLPr5Mvdtu7nM3elngfwRQAABBBBAwFwCDXJceuT8NAV85toXu0EAAecJ0MByXs3JGAFTCtz3dqmeX1hmyr2xKQQQQAABBBBAwKkCp53s08TuXN7u1PqTNwJmEqCBZaZqsBcEHCzwzYZKXfJ4kYMFSB0BBBBAAAEEEDCXgMctTTkvpMb5XN5ursqwGwScKUADy5l1J2sETCnwp2eLtWB5hSn3xqYQQAABBBBAAAGnCfQ7xqurBgecljb5IoCASQVoYJm0MGwLAScKvLW0XDe9UuLE1MkZAQQQQAABBBAwncCtpwV1fBOP6fbFhhBAwJkCNLCcWXeyRsCUAmUV0nlTirR+W6Up98emEEAAAQQQQAABpwh0aObRTeODTkmXPBFAwAICNLAsUCS2iICTBB59r1TTPuAydyfVnFwRQAABBBBAwHwC1wwNqPdRXvNtjB0hgIBjBWhgObb0JI6AOQVW/1ipiVO4zN2c1WFXCCCAAAIIIOAEgWb13NWXt/NBAAEEzCRAA8tM1WAvCCBQLXDrqyV6Y0k5GggggAACCCCAAAIpEPhNT7/GdfSlYGWWRAABBA4uQAOL04EAAqYTWLquQpc/UWy6fbEhBBBAAAEEEEDA7gLZaa7qp6/qZLjsnir5IYCAxQRoYFmsYGwXAacIXD+zRPO+4Sksp9SbPBFAAAEEEEDAHAKjT/Tpwt5+c2yGXSCAAAK/EqCBxXFAAAFTCixcUaFrnuEpLFMWh00hgAACCCCAgG0FHjg3pJYN3LbNj8QQQMC6AjSwrFs7do6A7QXCDaxwI4sPAggggAACCCCAQOIFerT16trhgcQvxAoIIIBADAI0sGJAYwoCCCRHIPwKYfhVQj4IIIAAAggggAACiRe4cWxQHVt4Er8QKyCAAAIxCNDAigGNKQggkDyB8GXu4Uvd+SCAAAIIIIAAAggkTuCEph7dfGowcQsQGQEEEIhTgAZWnIBMRwCBxAq8saRct77KU1iJVSY6AggggAACCDhd4M/DA+rZ1ut0BvJHAAETC9DAMnFx2BoCCPwscMHDRVq+uRIOBBBAAAEEEEAAgQQItD3Urf+cFUpAZEIigAACxgnQwDLOkkgIIJAggZmflume2aUJik5YBBBAAAEEEEDA2QJXDgxo0HE8feXsU0D2CJhfgAaW+WvEDhFwvEBRaZUueLhYG37iKSzHHwYAEEAAAQQQQMBQgaZ13XpwYkget6FhCYYAAggYLkADy3BSAiKAQCIEpn9Upofn8hRWImyJiQACCCCAAALOFbiwt1+jT/Q5F4DMEUDAMgI0sCxTKjaKgLMFtu2u0qRHirR1d5WzIcgeAQQQQAABBBAwSKB+tkuTJ4aUEXQZFJEwCCCAQOIEaGAlzpbICCBgsMDj75dq6vtlBkclHAIIIIAAAggg4EyBs7r6NeEUnr5yZvXJGgHrCdDAsl7N2DECjhUIP311IU9hObb+JI4AAggggAACxglkhVzVd1/Vy+LpK+NUiYQAAokUoIGVSF1iI4CA4QI8hWU4KQERQAABBBBAwIECY0/y6YJefgdmTsoIIGBVARpYVq0c+0bAoQI8heXQwpM2AggggAACCBgm4POo+umrxvl89aBhqARCAIGEC9DASjgxCyCAgNECPIVltCjxEEAAAQQQQMBJAkPaeXX5gICTUiZXBBCwgQANLBsUkRQQcJoAT2E5reLkiwACCCCAAAJGCfi90r1nh9SsHk9fGWVKHAQQSI4ADazkOLMKAggYLMBTWAaDEg4BBBBAAAEEHCEwrqNPv+nJ3VeOKDZJImAzARpYNiso6SDgFAGewnJKpckTAQQQQAABBIwSqJPh0j1n882DRnkSBwEEkitAAyu53qyGAAIGCvAUloGYhEIAAQQQQAAB2wtM7O7XaSf7bJ8nCSKAgD0FaGDZs65khYAjBHgKyxFlJkkEEEAAAQQQMEAg/I2D954dVMjvMiAaIRBAAIHkC9DASr45KyKAgIECPIVlICahEEAAAQQQQMC2Apf392vI8Tx9ZdsCkxgCDhCggeWAIpMiAnYW4CksO1eX3BBAAAEEEEDACIEjG3l094SgEaGIgQACCKRMgAZWyuhZGAEEjBJ46qMyPTS31KhwxEEAAQQQQAABBGwlcO3wgHq09doqJ5JBAAHnCdDAcl7NyRgB2wmUVfxfe/cBpVV573v8/7YplKGDdBgEBOlICUWUXjQaFfHaSOwr3uTkJOacFHNWbu41Jjc5yU1y8HpjjCFqgi2W2AERRBTpUpQO0kFggKlvm7v+z/AOwzDAlLfsvZ/vXos1wuzy/D//nbPW+a3nebbIt+aWyNaDcc/VRkEIIIAAAggggEBDBEZeGpBHbmb2VUMMuRYBBJwhQIDljD4wCgQQaKDAgg1RefS1sgbehcsRQAABBBBAAAFvCfzilhwZlh/wVlFUgwACVgoQYFnZdopGwJsCP3mhVJZtjXmzOKpCAAEEEEAAAQTqKDCxX1B++NXsOl7F6QgggIAzBQiwnNkXRoUAAvUQWLc7Jt99trQeV3IJAggggAACCCDgPYE5X8+Vyzr4vVcYFSGAgJUCBFhWtp2iEfCuwO/fCcurqyLeLZDKEEAAAQQQQACBWgjMHBGSByZk1eJMTkEAAQTcIUCA5Y4+MUoEEKilwP7jcfnW3FIpKC6v5RWchgACCCCAAAIIeEvgkuY++cOdudKyic9bhVENAghYLUCAZXX7KR4Bbwr8fVlE/vR+2JvFURUCCCCAAAIIIHARgW9PyZLrhoZwQgABBDwlQIDlqXZSDAIIqEAkJvKtuSWy9WAcEAQQQAABBBBAwCqBwV0D8uvbcqyqmWIRQMAOAQIsO/pMlQhYJ7BgQ1Qefa3MuropGAEEEEAAAQTsFvj5rBwZ0SNgNwLVI4CAJwUIsDzZVopCAAEV+MkLpbJsawwMBBBAAAEEEEDACoFpA4Py0IxsK2qlSAQQsE+AAMu+nlMxAtYIrNsdk+8+W2pNvRSKAAIIIIAAAvYKNMnRjdtzpEtrv70IVI4AAp4WIMDydHspDgEE5swPyz9WRIBAAAEEEEAAAQQ8LXDXuCy5bTQbt3u6yRSHgOUCBFiWvwCUj4DXBQqKy+Vfny6VL46yobvXe019CCCAAAII2CrQ8xK//P7OXMkK2ipA3QggYIMAAZYNXaZGBCwXYEN3y18AykcAAQQQQMDjAj+6LlsmXE565fE2Ux4C1gsQYFn/CgCAgB0Cv/hnmcxfH7WjWKpEAAEEEEAAAWsExvYOyk9vZON2axpOoQhYLECAZXHzKR0BmwT2HoubpYTHisptKptaEUAAAQQQQMDjArp08PJObNzu8TZTHgIIiAgBFq8BAghYI/DKyoj84d2wNfVSKAIIIIAAAgh4W+COMSH5+pVZ3i6S6hBAAIHTAgRYvAoIIGCVwMMvlMpHW2NW1UyxCCCAAAIIIOA9gcs7BeS3t+dIgMlX3msuFSGAQI0CBFi8GAggYJXA5/vj8p2nSyRChmVV3ykWAQQQQAABrwn84pYcGZYf8FpZ1IMAAgicV4AAi5cDAQSsE3hmaUSeWsJSQusaT8EIIIAAAgh4RGDWyJDcN56lgx5pJ2UggEAtBQiwagnFaQgg4B0B3cZdN3Rfv4dpWN7pKpUggAACCCBgh0DPS/xm6WBuls+OgqkSAQQ2GPIZAAAgAElEQVQQOC1AgMWrgAACVgqs2BGTH8wrtbJ2ikYAAQQQQAAB9wr87KYcGd2LpYPu7SAjRwCB+goQYNVXjusQQMD1Ao8vDMsLyyOur4MCEEAAAQQQQMAOga9dEZL/Ppmlg3Z0myoRQKC6AAEW7wQCCFgrUFRWLt97tlS2Hoxba0DhCCCAAAIIIOAOga6tK5YONmvE0kF3dIxRIoBAsgUIsJItyv0QQMBVAh9vi8mPn2cpoauaxmARQAABBBCwUODh67Pl6r5BCyunZAQQQKBCgACLNwEBBKwXeGJRWOZ9xFJC618EABBAAAEEEHCowPRBQfne9GyHjo5hIYAAAukRIMBKjzNPQQABBwtEYiLfe7ZENu5lKaGD28TQEEAAAQQQsFKgfXOf/Ob2XGmbx9JBK18AikYAgUoBAixeBgQQQEBEVu+Kyff/xlJCXgYEEEAAAQQQcJbAv1+bLZP7s3TQWV1hNAggkAkBAqxMqPNMBBBwpMDcD8Ly1w9YSujI5jAoBBBAAAEELBS4bmhIvj2Frw5a2HpKRgCBGgQIsHgtEEAAgSoCDz1bKmt2xzBBAAEEEEAAAQQyKtC7vV9+dWuONM5m6WBGG8HDEUDAMQIEWI5pBQNBAAEnCGzYE5PvPVsqUbbDckI7GAMCCCCAAALWCvzv/5YjQ7sHrK2fwhFAAIHqAgRYvBMIIIBANYG/L4vIn94P44IAAggggAACCGRE4K5xWXLb6FBGns1DEUAAAacKEGA5tTOMCwEEMirwo+dKZfl2lhJmtAk8HAEEEEAAAQsFvtIzIP9rZo6FlVMyAgggcGEBAizeEAQQQKAGgS0H4mYpYXG4HB8EEEAAAQQQQCAtAi0a+8y+V93b+NPyPB6CAAIIuEmAAMtN3WKsCCCQVoGXPonIYwtYSphWdB6GAAIIIICAxQIPzciWaQODFgtQOgIIIHB+AQIs3g4EEEDgAgK//GeZvLs+ihECCCCAAAIIIJBSgWsGB+Vfp2Wn9BncHAEEEHCzAAGWm7vH2BFAIOUCJ4rL5d/nlcrWg3yWMOXYPAABBBBAAAFLBS5t5zdLB/NyfZYKUDYCCCBwcQECrIsbcQYCCFgusHZ3zIRYUfZ0t/xNoHwEEEAAAQRSI/DorBwZ3iOQmptzVwQQQMAjAgRYHmkkZSCAQGoFXlkZkT+8y35YqVXm7ggggAACCNgncOfYkMwem2Vf4VSMAAII1FGAAKuOYJyOAAL2Cvz2rTJ5fQ37Ydn7BlA5AggggAACyRUYd1lQ/uMG9r1Krip3QwABrwoQYHm1s9SFAAJJFygJ635YZbJxL2sJk47LDRFAAAEEELBMoGtrv/zylhxpk8e+V5a1nnIRQKCeAgRY9YTjMgQQsFNg07642Q+ruKzcTgCqRgABBBBAAIGkCPzilhwZls++V0nB5CYIIGCFAAGWFW2mSAQQSKbAm2uj8p9vliXzltwLAQQQQAABBCwSeGBClswcEbKoYkpFAAEEGi5AgNVwQ+6AAAIWCsyZH5Z/rIhYWDklI4AAAggggEBDBKYODMr3Z7DvVUMMuRYBBOwUIMCys+9UjQACDRSIxcUsJVyzi/2wGkjJ5QgggAACCFgj0KeDX3TpYJMc9r2ypukUigACSRMgwEoaJTdCAAHbBLYdqtgPq6CI/bBs6z31IoAAAgggUFeB3Cyf/OKWbOnXiX2v6mrH+QgggIAKEGDxHiCAAAINEFi4MSo/f5X9sBpAyKUIIIAAAghYIfDdadkyY3DQilopEgEEEEiFAAFWKlS5JwIIWCXw7IcR+fPisFU1UywCCCCAAAII1F7ghmEheXBSVu0v4EwEEEAAgXMECLB4KRBAAIEkCPz6jTJ5a100CXfiFggggAACCCDgJYEh3QLyy1tyxO/3UlXUggACCKRfgAAr/eY8EQEEPCgQjor86LlSWbObTd092F5KQgABBBBAoF4CbfN88vObc6R7W9KregFyEQIIIFBFgACL1wEBBBBIksAXX8blh8+XysECNnVPEim3QQABBBBAwLUC+p3BR27OkRGXsmm7a5vIwBFAwFECBFiOageDQQABtwss3x4zM7E4EEAAAQQQQMBuge9MzZZrh7Bpu91vAdUjgEAyBQiwkqnJvRBAAAEReXVVRH7/Dpu68zIggAACCCBgq8Bto0Jy11Vs2m5r/6kbAQRSI0CAlRpX7ooAApYLPL4wLC8sj1iuQPkIIIAAAgjYJzCpf1B+cG22fYVTMQIIIJBiAQKsFANzewQQsFfgpy+VyQeb+TKhvW8AlSOAAAII2CYwsGtAHpmZI7lMvrKt9dSLAAJpECDASgMyj0AAATsFjhWWy4+eL5WtB+N2AlA1AggggAACFgl0aO4zm7Z3ac0XBy1qO6UigEAaBQiw0ojNoxBAwD6BjXvjJsQqLOXLhPZ1n4oRQAABBGwRCPorvjh4RT5fHLSl59SJAALpFyDASr85T0QAAcsE3tsUlUdeKbOsaspFAAEEEEDAHoHvTc+W6YP44qA9HadSBBDIhAABVibUeSYCCFgn8PLKiPzXu3yZ0LrGUzACCCCAgOcF7hwTktlXsumV5xtNgQggkHEBAqyMt4ABIICALQJ/WRKWp5fyZUJb+k2dCCCAAALeF5g6ICjfv4YvDnq/01SIAAJOECDAckIXGAMCCFgj8Lu3w/LaakIsaxpOoQgggAACnhUY3SsgP70xR/w+z5ZIYQgggICjBAiwHNUOBoMAAjYI/I9/lMmSz6M2lEqNCCCAAAIIeFJgWH5FeJUT8mR5FIUAAgg4UoAAy5FtYVAIIOB1ge8+Uyrrvoh5vUzqQwABBBBAwHMC/TsH5Gc3ZUteLlOvPNdcCkIAAUcLEGA5uj0MDgEEvCxw9xMlsutI3MslUhsCCCCAAAKeEmjf3Ce/vSNX2jQlvPJUYykGAQRcIUCA5Yo2MUgEEPCqwE2/K5bjReVeLY+6EEAAAQQQ8IxAKCDy5L250rGl3zM1UQgCCCDgJgECLDd1i7EigIDnBIrKyuX63xRLnAzLc72lIAQQQAABbwk8cU+u5LclvPJWV6kGAQTcJECA5aZuMVYEEPCkwIGCcrn9sWJP1kZRCCCAAAIIeEFgztdz5bIOhFde6CU1IICAewUIsNzbO0aOAAIeEth8IC7ffKrEQxVRCgIIIIAAAt4Q+O3tOTKgS8AbxVAFAggg4GIBAiwXN4+hI4CAtwTW7IrJQ38r9VZRVIMAAggggICLBR6+Pluu7ht0cQUMHQEEEPCOAAGWd3pJJQgg4AGBT7bH5IfPEWJ5oJWUgAACCCDgcoEHJmTJzBEhl1fB8BFAAAHvCBBgeaeXVIIAAh4RWLYlJj95kRDLI+2kDAQQQAABFwrcPjok3xiX5cKRM2QEEEDAuwIEWN7tLZUhgICLBRZ/FpWfvVzm4goYOgIIIIAAAu4UmDUyJPeNJ7xyZ/cYNQIIeFmAAMvL3aU2BBBwtcCCDVF59DVCLFc3kcEjgAACCLhK4MZhIfnmJMIrVzWNwSKAgDUCBFjWtJpCEUDAjQJvr4vKr94gxHJj7xgzAggggIC7BL46JCT/MpXwyl1dY7QIIGCTAAGWTd2mVgQQcKXAP1dH5f+8TYjlyuYxaAQQQAABVwhMGxiUh2Zku2KsDBIBBBCwVYAAy9bOUzcCCLhK4B8rIjJnfthVY2awCCCAAAIIuEFgYr+g/PCrhFdu6BVjRAABuwUIsOzuP9UjgICLBJ7/OCL/7z1CLBe1jKEigAACCDhcYFyfoPzH1wivHN4mhocAAggYAQIsXgQEEEDARQLPfhiRPy8mxHJRyxgqAggggIBDBUb3CsjPbspx6OgYFgIIIIBAdQECLN4JBBBAwGUCz3wYkacIsVzWNYaLAAIIIOAkgeE9AvLoLMIrJ/WEsSCAAAIXEyDAupgQv0cAAQQcKPDSiog8xp5YDuwMQ0IAAQQQcLrA4G4B+fWthFdO7xPjQwABBKoLEGDxTiCAAAIuFXhrXVR+/QZfJ3Rp+xg2AggggEAGBEZeGpBHbia8ygA9j0QAAQQaLECA1WBCboAAAghkTuD9z6LyP18mxMpcB3gyAggggIBbBKYMCMq/XcOG7W7pF+NEAAEEqgsQYPFOIIAAAi4X+GR7TH74XKnLq2D4CCCAAAIIpE5g5oiQPDAhK3UP4M4IIIAAAikXIMBKOTEPQAABBFIvsH5PTL7zNCFW6qV5AgIIIICA2wTuvipLbh0VctuwGS8CCCCAQDUBAixeCQQQQMAjAtsPxeW+J0s8Ug1lIIAAAggg0HCB707LlhmDgw2/EXdAAAEEEMi4AAFWxlvAABBAAIHkCew/Hpc7/i8hVvJEuRMCCCCAgFsFfnpjtoztTXjl1v4xbgQQQKC6AAEW7wQCCCDgMYHjReVy0++KPVYV5SCAAAIIIFB7gd/cniMDuwRqfwFnIoAAAgg4XoAAy/EtYoAIIIBA3QXKIiLTf1VU9wu5AgEEEEAAAZcLPHlvrnRr43d5FQwfAQQQQKC6AAEW7wQCCCDgYYHbHyuWAwXlHq6Q0hBAAAEEEDgj8MK3G0nLJj5IEEAAAQQ8KECA5cGmUhICCCBQVeA/XiyVD7fEQEEAAQQQQMCzAllBkX8+1FiCTLzybI8pDAEEECDA4h1AAAEELBB4anFYnvkwYkGllIgAAgggYJtAl1Z+eer+XNvKpl4EEEDAOgECLOtaTsEIIGCrwHsbo/LIq2W2lk/dCCCAAAIeFBjeIyCPzsrxYGWUhAACCCBQXYAAi3cCAQQQsEhg1c6Y/NvfSy2qmFIRQAABBLwq8NUhIfmXqVleLY+6EEAAAQSqCRBg8UoggAAClglsOxSXHz9fKl+eYnN3y1pPuQgggIBnBO4bnyWzRoY8Uw+FIIAAAghcXIAA6+JGnIEAAgh4TuDIqXL5zzfKZMUONnf3XHMpCAEEEPCwgG7W/oNrs2Vcn6CHq6Q0BBBAAIGaBAiweC8QQAABSwUiMZFfv1EmCzZELRWgbAQQQAABNwl0aumXH12XLb3b86lBN/WNsSKAAALJEiDASpYk90EAAQRcKvDYgrC89AlfKHRp+xg2AgggYIXAkG4B+fH12dK8kc+KeikSAQQQQOBcAQIs3goEEEAAAZn3UUSeWBRGAgEEEEAAAccJTB0YlO/PyHbcuBgQAgg0XCASichLL70kq1evlvz8fJk9e7bk5uY2/MYuuEMsFpNt27ZJKBSS7t27i893dkBfWloq7777rrEpLi6WJk2ayN133y0dO3asV3X79u2T48ePS8+ePSU7253/N5UAq16t5yIEEEDAewJLN8dkzvwyOXySzd29110qQgABBNwpcOfYkMwey5cG3dk9Ru0FgRMnTsicOXOkoKCgTuXccccd0r9//1pdo0HOiy++KKtWrbIqxNq4caP89a9/lZycHLn33nulU6dOlV4aXs2dO1e2b99u/q1x48bSqFEjufXWW+sVYJ08eVIee+wxOXbsmEybNk2uvvrqWvXGaScRYDmtI4wHAQQQyKDAriNx+a/5YVmzi83dM9gGHo0AAghYL9CqiU++OSlLrmKzduvfBQAyK3Dq1CkTpGgAUvUoKyuTkpISCQaDJlypPnvohhtukMsuu6zWg9cQS2diaWAzZcoUGTJkSK2vdfKJX3zxhfzpT38yIdWDDz4ozZo1qxzuwYMHze90xpnOrGrevHnl7z7//HPjrjOl7rzzThPsNeTQmW7PPPOMmfF1yy23nBUuLliwwMz0GjhwoNx2220NeUzKryXASjkxD0AAAQTcJaCbu+tMrH+uZnN3d3WO0SKAAALeEBjcLSDfnJgl+W3ZrN0bHaUKLwokQo9u3brJXXfdZQIajnMFLhRgXcgr4auz2G6//fZzAsJkWhNgJVOTeyGAAAIIZETgheUReXwh+2JlBJ+HIoAAApYKXDc0ZGZeBcmuLH0DKNstAgRYtetUQwOsdMyKIsCqXS85CwEEEEDA4QIfba3YF+tAAftiObxVDA8BBBBwtYAGVhpcaYDFgQACzheoTYBVNRgZPny4vPrqq3LkyBEZPHiwWcaWOHSfrfnz58v69evNssTEpuYzZsyQ9u3bn4NRWFgoeu+1a9eazc39fr+0bt1axo8fL4MGDTJ/r82hyxZ13633339fjh49KuXl5dK0aVOzlG7y5Mk1zipLbKy+bt060eWVunRSl/6NGjXK/NGx65GovaZxJPYHqyncqs11iXvWdix6vp775z//WXbt2iX6fN3IPfH36mPUeqovd6yNZzrOYQlhOpR5BgIIIOBigT1HK/bFWrmDfbFc3EaGjgACCDhWQJcK6pJBXTrIgQAC7hCoS4ClX88Lh8Pmjx5VZxVpiPOXv/xFNJTSvaB0z6fE/loaBs2cOdOEUolDv6Sne0PppvL6e91/S/d3KioqMmHS0KFD5cYbb5RA4ML/90QDneeee050I3UNvHSMeug44vG4tG3b1iyNbNmyZeWzq4418exoNGqereGXPvumm24yz9b7btiwwfxu69at5t969+4tWVlZMnr0aLNhe00BVuK6AwcOyP79+6VFixaV+18lrtMB1WUsNQVYuj/ZkiVL5Msvv5Tqz9LN4idOnOjIr0ESYLnj/z4wSgQQQCCjAvFy3RcrLK+sjGR0HDwcAQQQQMBbArpJu8680k3bORBAwD0CdQmwtCqd8aNfv9OZUhr2aFilIdQTTzwhx48fNzOerrzyShMmaYC0ePFis7F4q1at5P777zczo3TG1LPPPmuCId3kXYMqDZL0fjp76/nnnzfn6Ayjvn37XhBTZ17p+RpQaVDVpk0bc77OxNKATDdY11lj+gwNxnRmmI5VA7Rx48bJpEmTKmdb7dixw3xNUIO36s++0BLCC/3uQsv66jOW6jOwqn4hkiWE7vnfHSNFAAEEEKiDwMsrImY2FgcCCCCAAAINFbhzbEhmj81q6G24HgEEMiBQlwCra9euJiTS0Krq8eabb5rle1WDosTvdVbVU089Zb5KePPNN5vZTfolxMcee8wsG9Sv9ul9E4eGWPqVPQ2yNAzTGUQXOubNmyerV6825+n5VQ9dmvi3v/1Nqm5Qr8GWhmr61cUJEyaYmV9VD/2C4vLly00Id80111T+KhUBVn3GQoCVgf+R8EgEEEAAgcwLrNoZkycWhWXrwXjmB8MIEEAAAQRcJ6CzrXTWlc6+4kAAAXcK1CXAqmkj8kSgsmfPHpk9e7bokrbqR+IZI0aMMDOhqoYwGiLpLKja7nd1vnt36dLFhGu6bK4hx/lmMaUiwLrYOGsaCwHWxdT4PQIIIICAZwVOlpSbEOvNtVHP1khhCCCAAALJFxjeIyD3Xp0luu8VBwIIuFegoQGWbtw+Z84cs4zwYkfVAExnR73wwgtm3ysNnXr16iW6HO7SSy+t055Nx44dM5uYHz582Myq6ty5s7lPnz59zLJCXTZY06HLHRcuXCibN282M8J05lfVo3pYl8oAqy5jIcC62FvG7xFAAAEEPC/w2qqI/HFRRErCfKXQ882mQAQQQKCBAiwZbCAglyPgIIFkBVgaZOlyPA2RzndoqPS1r32t8te66fjrr78uO3fuFN1EXQ+diZWfny/XXXedtGvXrlZSia/46VJCXZaYODTAmjp1qtlsvmqQlQjP9Jm6N5eGXokZYImN0NMVYNV1LARYtXolOAkBBBBAwOsCn+2Lyx8XheXTL/hKodd7TX0IIIBAfQS6t/HLPVdnychL+cpgffy4BgEnCiQrwNJg5Z577hFdylfXQzds1xlUuu/VypUrzWwunZWl+2NpuFTbQ2dR6WwqnVWl99m9e7e5dMqUKTJ+/Hjz37rv1OOPP26+KqhfGhw8ePBZ4VY6lxDWZywEWLV9GzgPAQQQQMDzApGYmCWFL33CVwo932wKRAABBOogMG1gUO6+KktaNOYrg3Vg41QEHC/Q0ABLZzwlvuo3c+ZMGTZs2EVr1mWDep3O1tKgqursKP2dfqFw06ZNktgz63w31K8cahClwZXO/goEzoTr+m+6GfvLL79svkz4wAMPSJMmTWTjxo3mS4MajGnglpOTc9bt0xlg1WcsBFgXfb04AQEEEEDANoH566NmNtaxQpYU2tZ76kUAAQSqCjTJ8ck9V2XJtUPYqJ03AwEvCjQ0wFKTxJf7zveVQp1hVVJSYgIkPRLBTYcOHeTee+89Z+P184VI1f0TXzM8deqU2cC9R48eZ51S075VOsvr6aefNjPFqgdYOk79AqKOLx1LCOszFgIsL/6vkJoQQAABBBossOtIxZLC5dtYUthgTG6AAAIIuFBgaPeAWTLY6xI2andh+xgyArUSSEaApftG6SyswsJCs4G6zsRKzGzScOnFF1+Ubdu2VS7Z003L//jHP4puwD5u3DjzFcJQKGTGq7/TgGnv3r1yzTXXyJVXXnneOjRw0o3gde8rDc9uvfVWadGihTlfZ3K98847smTJErMx/De+8Q3zjESopb+fPHmyeb7uf6V7eL322muyYcMGM6PrfAGWnnvfffeJhm+J40IbvF8ojKvPWGoTYFWtt1YvQQZO8pVX3zY/A4PgkQgggAAC3hN4aklYnlnKkkLvdZaKEEAAgfML3DY6JHeNy4IIAQQ8LpCMAEuJNPh5/vnnRQMWXRqoS/o0otBQS5f69e3bV2bNmlX5hcGq52uwpOfreYnzdSP32bNnX/SLhLpf1ty5c2Xfvn0miNJZXvpTlxYmvnCo4ZUGXHpo6KXLClesWGHGp+fqeMPhsPmp1+s9dbx33HFH5bJEnUGmIZ0Ga3qeBnQ33HCD9OvXrzIU03978MEHpVmzZpVvzYUCrPqM5UIBlm6G/+STT5pacnNzzTh0H7Gq43HK60yA5ZROMA4EEEDAgwIfbonJ3CVh2X447sHqKAkBBBBAICHQpbXfLBkc3YuN2nkrELBBIFkBllrp7Cmd9fTZZ5+ZJYMaDrVu3dpsoD5o0KDKL/0lXKufr3thNW/eXEaNGmX+JGZlXawPGlQtW7bM/NHwSYMpDXD0q4e6gXtiVlbiPhqU6df/tHbdSF2f27FjR5k2bZoJ4HQGmI77/vvvl7y8vMrHa3g1b948OXLkiAm2NODSZ9R3BpbeuK5juVCApXUvXbpUFi5caPYYa9u2ramhadOmFyNM++8JsNJOzgMRQAABuwROlZbL3CUReXkls7Hs6jzVIoCALQJTBgTNrKvWTdmo3ZaeUycCCCCQCQECrEyo80wEEEDAQoEln0dNkLXrS2ZjWdh+SkYAAQ8KdGjhkzvGZMnk/mzU7sH2UhICCCDgOAECLMe1hAEhgAAC3hUoKK6YjfXaamZjebfLVIYAAjYITB8UlDvHZEmbPGZd2dBvakQAAQScIECA5YQuMAYEEEDAMoFFm6LylyUR2XuM2ViWtZ5yEUDgAgKNAiXSOWefNAkUyfFIM9lZ0lXKxVkBUedWfrljTEgmXM6sK15mBBBAAIH0ChBgpdebpyGAAAIInBY4WqizscLyxtooJggggID1Aj1yd8pXmq84y6Eo1lg+KBgpX4ZbOcLn2iEVs65aNnFWqOYIHAaBAAIIIJByAQKslBPzAAQQQACBCwks2KCzscJyoKAcKAQQQMBKAZ1xdX3bN2qsvSDaTF4/MiWjLt3aVMy6uqoPs64y2ggejgACCFguQIBl+QtA+QgggIATBA6fLDch1jufMhvLCf1gDAggkF6Bvo03y5C8ded96O7du82nzS90HM4emZJB92jnlz4d/JJFdpUSX26KAAIIpENg6dKldXpMXl6ePPzww3W6Jh0nE2ClQ5lnIIAAAgjUSuC9TVF57qOIbDvE3li1AuMkBBDwhMCIZiulZ6Md563lwIEDUlBQ4IlaKQIBBBBAwPkCBFjO7xEjRAABBBBwgEBpRGTeR2GZ91FEIjEHDIghIIAAAikW6N14mwzLW33epyw/cImcKMtK8Sgqbu/ziQzuGpAh3QKSHWKvq7Sg8xAEEEDAgQJjxoxx3KiYgeW4ljAgBBBAAAEV2HwgLs99HJHFn7GskDcCAQS8LZDtL5Pr274pIV/knEIPh9vIu0evTgvA2N5BuXlkSPp29KfleTwEAQQQQACBuggQYNVFi3MRQAABBNIuMH9DxbLCnUdYVph2fB6IAAJpE+iYfUBGNFsljQJn9ro6Em4tywqGy6lYk5SOI7+tX2aNDMnEfmx0lVJobo4AAggg0CABAqwG8XExAggggEA6BIrKys2SQv0T52OF6SDnGQggkCGBTjn7pXGgSAoizeVQuE1KR5EdEhNc3TwiJLlZLBdMKTY3RwABBBBosAABVoMJuQECCCCAQLoENu3TZYVhWbqZzbHSZc5zEEDAmwITLq9YLnhpO5YLerPDVIUAAgh4T4AAy3s9pSIEEEDA8wJvfxo1s7H2HGVZoeebTYEIIJBUgcs6+E1wNe4ylgsmFZabIYCA5wUikYh8+umnsnXrViktLZXy8nLJzs6WTp06yfDhwyUnJ+ccg6KiInnzzTelsLDwvD4tW7aUqVOnmntd6Dh8+LB88skncuzYMYnFYuL3+0W/Fjh48GDp1q3bOZeeOnVKPvzwQzl06JAZa5s2bWTUqFHSokUL1/aKAMu1rWPgCCCAgN0CJ0vK5cVPIvLKyqjoEkMOBBBAAIHzCzTN9cmsESETXgWYdMWrggACCNRJQAOohQsXmvDI5/NJKBQyAVJZWZkJhxo3biyTJk06JxzSEOmNN96QkpKSBgVYn3/+uQmvNLgKBALm+frfGqrpeC6//HIZNmxY5TN0XO+8846cOHFCevToYc7fvHmzZGVlyZQpU6RZs2Z1qt8pJxNgOaUTjAMBBBBAoF4COgvr5ZVReXXVuV/vqtcNuQgBBBDwmMCMQUG5aURIurQiufJYaykHAQTSJKAzmbZs2WKCqgkTJkirVq3MkzUgWrRokRw/flzat29vQiwNmBLHvtL3ZqwAABPDSURBVH375L333pNGjRrJ9OnTJTc3t84j1vDsrbfeEp3N1bNnTzPbSwOpeDwu69evl7Vr10owGDTPbtu2rbn/jh075IMPPjCzswYMGGD+bdu2bWZG1tChQ6Vfv37m3zQEW7p0qRnfkCFDzhp7nQeahgsIsNKAzCMQQAABBFIvoPtjvbIyIgs3RlP/MJ6AAAIIuEBg/OVBuW5oUPp1OvP/TLlg2AwRAQQQcJSAzmbSAKmgoMAswevVq9dZ49u9e7csXrzYzG6aMWOGNG3atPL3id/pjKfaLBOsqXANzpYtW2ZmTU2bNu2spYoaQL377rty8OBB6du3r4wYMcLcYsWKFaKztsaPHy8dO3Y0/6Zhmy5nzM/Przxv+/btJtTq37+/CbucfhBgOb1DjA8BBBBAoE4Cn2yPycsrI6I/ORBAAAEbBb7SMyDXDQ3JsHyCKxv7T80IIJBcAV0GqMFPOBw+KxBKPOXo0aPy9ttvm79WnQWlf9fwSQMiDZEmT55cr4HpDK9du3aZ2Vdjxow55x5r1qwxs7AuueQS8wydAVabAKu4uNiMW2dv6bLCi+3BVa/BJ/kiAqwkg3I7BBBAAAFnCOhMLJ2RpTOzOBBAAAEbBAZ11eAqKFeyQbsN7aZGBBBIk4DuM6X7SR05csQsx9MleFWPxNK8xDJBXWaYOBLh0vnCp4uVUHWGle5xlVj6V/U63VReQzLdnD0xyyuxhFCXBersKj0S49QadLbVxx9/bDakv/rqq81G9G44CLDc0CXGiAACCCBQbwHdG0v3yOKLhfUm5EIEEHC4gH5ZUGdcTe7PlwUd3iqGhwACLhXQpYBLliwxox80aJBZrqebp+/cudNsrq6zs3Rvqj59+pxV4fLly2XTpk3mC4AahJ08edLsXaV7WHXp0uW8Xy9M3ESXL+osKd08fvTo0ecsX9TzEvts6T0TSxj1K4m6tDCxibvOrtJN3BOzrXT2lW5Kr18vrGlWl1PbRIDl1M4wLgQQQACBpAnoVwr1a4UaZh0t5IuFSYPlRgggkFGBrq01uNJ9rkIZHQcPRwABBGwQ0GV8Gkhp+FP10OBIZzppqFX90BBJA6bzHU2aNJGJEyee8/XChgZYer0ufdSZWYcOHTJfSmzevLkJq3QvLR2X1qF7aukY3HIQYLmlU4wTAQQQQKDBAhpevb4mIm+siRJkNViTGyCAQKYE2ub5TGil4VVuli9Tw+C5CCCAgDUCupRPZ1rpLCY9EvtF6QwpPbp27WpmSOlG7lUPDbx0mV6HDh1k5MiR5mt/OgNLN0/X3+msrJq+XpiMAOt8zdEvF+rSRh1P9Q3pnd5QAiynd4jxIYAAAggkXYAgK+mk3BABBNIg0K6ZT6YNDMmMwUFp2ZjgKg3kPAIBBBAwAhpe6VJAncWke0bpLCY9dBbT+++/b2Y56ZLAq666ymyiXptDvxKoIZYu66u++XuqAqzjx4+b2VetW7eWsWPHyrp160wop0Gahms6k0z363LqQYDl1M4wLgQQQACBlAsQZKWcmAcggEASBDq39Mu0QUGZNjAoebkEV0kg5RYIIIBArQU09NF9qHQWlgZN7dq1O+vagoICs8m7zsbScKtz5861undJSYn5uqEu9dPZWzUFR/XdA6umAej433vvPbOfltahm7prKKdfL9QZYvp3HYsuM+zRo0etakj3SQRY6RbneQgggAACjhMgyHJcSxgQAgiISH5bv0w3wVVIctjmincCAQQQyIhA4it/OvtK94xKLB+sOhgNsPbv32++EqhfC6zNUZtwqupXCHXzeP16YPWjpq8Q1vT8LVu2mC8P6j1083YNz/Ly8mTy5Mlm1piGV2+99ZY0bdq08t9qU0c6zyHASqc2z0IAAQQQcLQAQZaj28PgELBGQL8qOH1gyMy68jPhypq+UygCCDhTQIMf3Qy9ZcuWMnXq1BoDrMRm7bqR+4gRI0whO3bsMEsE27ZtW+PSwtrMwNL7LFq0SHQDeZ2hVdMXA3U/q7Vr15qZVIkwqrpkYWGhCad0maCec/jwYTMbS/fASow3EajpteerM9MdIsDKdAd4PgIIIICA4wQIshzXEgaEgBUCA7oEzDLByf2DVtRLkQgggIAbBPQrghr2+P1+E+y0atXqrGEnZi7pflijRo2q3BhdQ6L58+dXXteiRYuzrtuzZ48Jp3T20/n2wNILNEBbtmyZmS2lz9cQKnHoDC2d/aV7cA0YMECGDh1aI+nSpUtNCDZhwgSzaXyiJgIsN7yBjBEBBBBAAIFaCBwvKpcFG6Lmz7ZD8VpcwSkIIIBA3QWuyK8Irq7qQ3BVdz2uQAABBFIroBuc6wwrDaR0FpaGTYkQqbS0VBYvXmyWDzZp0sQsMdSfelRd/qf7ZukG74nrTpw4YcIr3V9L98zSvbM0yNK/68bq+t9XXHGF5ObmSmL2VFFRkXTv3t2EZKFQyHzNUL8oqLOv9OuHOrOqerim49i7d695ls7g0i8P6qGhG0sIU/vecHcEEEAAAQQyJrBwY0WQ9cn2WMbGwIMRQMBbAmN6B2XKgKCM6lm7L1Z5q3qqQQABBNwjoMGSzqbSEMnn81UuIwyHwyZI0gBJA6qOHTueVZRet2DBAhNC6QwuPU8PXa5XXl5uwq6JEydKYnZWYmaUBlQzZsww+1HpsXv3blmyZIlEo1ETbunvNSDTcE3vq18P7N+/f42gupRRvzQ4bty4s2ZvJb6smNjEfefOnaIb0rOJu3veS0aKAAIIIIDABQXW7o5VzsqKkGXxtiCAQB0FGmX5ZGK/oEzqH5S+Hf11vJrTEUAAAQQyJaCzrT799FOzt5X+twZQuqG7hlYaICXCpurjS1y3fft2c50GYDk5OZKfn2+W/el/J45EgKUztaZPn25mYCUOnQGmoZN+RVDDKw2udFlhYlP2urroPVavXm3CLQ3C9JlaR01fQ6zrvVN1PntgpUqW+yKAAAIIeFpgz9G4zD+9vPDQiXJP10pxCCDQcIFOLf0muNI/7ZuzM3vDRbkDAggg4D2BDRs2yIoVK6RTp05mqSLH2QIEWLwRCCCAAAIINECgqOzMPlmb9rFPVgMouRQBTwr07xyQSRpc9Q9KNltcebLHFIUAAggkQ0BnZ7399tty8uRJs9yva9euybitp+5BgOWpdlIMAggggEAmBZZujsrCjTFZ8nk0k8Pg2Qgg4ACBcX2CJrj6CvtbOaAbDAEBBBBwvoBu7K5fG2zTpo3ZwJ3jXAECLN4KBBBAAAEEkiyw/XBc3t8UlUWbonKggOWFSebldgg4VqBpzpn9rXq3Z38rxzaKgSGAAAIIuFKAAMuVbWPQCCCAAAJuECiLSmWQtWIHO767oWeMEYH6CPTrHJAxvQKis67a5rG/VX0MuQYBBBBAAIGLCRBgXUyI3yOAAAIIIJAEgQ17Y/L+ppiZlVVQzKysJJByCwQyKtCumU/G9A6a4GpAl0BGx8LDEUAAAQQQsEGAAMuGLlMjAggggIBjBDS80hBLwywNtTgQQMA9An6fVIRWvQPmJ5uyu6d3jBQBBBBAwP0CBFju7yEVIIAAAgi4VECXFWqY9eGWmBSWMivLpW1k2BYI9OnolzG9KoKrTi3Z28qCllMiAggggIADBQiwHNgUhoQAAgggYJfAieJy+Xhb7PSfqIT5iKFdLwDVOlKgddPTSwR7B2RwV5YIOrJJDAoBBBBAwCoBAiyr2k2xCCCAAAJOFzh8slyWb4tWBlpOHy/jQ8BLAnm5PhnWIyDD8wMyqldAGmWxIbuX+kstCCCAAALuFiDAcnf/GD0CCCCAgIcF9h6LmyBr+baYrN7FflkebjWlZVCgamg1vEdA9O8cCCCAAAIIIOA8AQIs5/WEESGAAAIIIHCOwI7DFWGW/tnI5u+8IQg0SIDQqkF8XIwAAggggEBGBAiwMsLOQxFAAAEEEKi/wOf747JqZ0xW7YrJut3MzKq/JFfaJEBoZVO3qRUBBBBAwIsCBFhe7Co1IYAAAghYI6DLDDXM0iWGq3bGpSTM1wytaT6FXlSgRWOfDOlesacVywMvysUJCCCAAAIIOFqAAMvR7WFwCCCAAAII1F6goLhcVp+emaU/dUN4DgRsE+jRzm++Gji4W0AGdQ1ITsg2AepFAAEEEEDAmwIEWN7sK1UhgAACCFguEItL5cwsDbO2H45bLkL5XhUIBcQEVRpYaXDVq73fq6VSFwIIIIAAAlYLEGBZ3X6KRwABBBCwReCz/XFZ/0VM1u/RP3E5VcrsLFt678U62zXzmbBq0OnQqnVTvhzoxT5TEwIIIIAAAlUFCLB4HxBAAAEEELBMIBITWbPrTJiloRYHAk4W8PlE+nTwV8600hlXfjIrJ7eMsSGAAAIIIJB0AQKspJNyQwQQQAABBNwlUFhabgKtNbvjsu6LmOw6wnJDd3XQe6MNBkQGdgnIZR38clmHip8tG5NYea/TVIQAAggggEDtBQiwam/FmQgggAACCFghcLTwdKC1KyYb9sZFv3TIgUAqBXSj9QFdAmeFVmy+nkpx7o0AAggggID7BAiw3NczRowAAggggEBaBYrKymXLgbhsPhg3P7cciMmBAvbQSmsTPPawJtk+GdDFb0Ir/dObjdc91mHKQQABBBBAIPkCBFjJN+WOCCCAAAIIeF7gZMnpUOt0oKXh1pGThFqeb3w9CszN8pkvA/a65PSf9n7p1JIvBdaDkksQQAABBBCwWoAAy+r2UzwCCCCAAALJEzhWlAi1YrLjUFy2H44zUyt5vK64E2GVK9rEIBFAAAEEEHClAAGWK9vGoBFAAAEEEHCHgC4/1CBr+6G4CbW2Ha74GWVbLXc08AKjbN7YJ11b+c/MrmJmlet7SgEIIIAAAgg4WYAAy8ndYWwIIIAAAgh4VGDXlxVBlgZbiYBLZ3BxOE+gdVOfdG3tr/zTpXXF35vl8lVA53WLESGAAAIIIOBdAQIs7/aWyhBAAAEEEHCVQGFpuVlyeLAgLgdO6E/9e7zyZyTmqnJcN9h2zc4OqipCK580ziaocl0zGTACCCCAAAIeFCDA8mBTKQkBBBBAAAEvChwtrBponQ66CsrleFG56OwtDcA4ahZo1cQnbfJ80rqpX9o01Z8Vfz/z334JBdBDAAEEEEAAAQScK0CA5dzeMDIEEEAAAQQQqIOAztA6Vngm0DpeWBFsJQKuqn8vCbs77NKwKS/XZ/40Pf0zL7fi31o0Ph1QmZDKb8IqP5Oo6vAmcSoCCCCAAAIIOFGAAMuJXWFMCCCAAAIIIJBSAQ27isvKRTeZLw4n/lukOFwuxWVy+t+r/nfFOXpdNF4uMfNTJBZP/Kzh32LlledkB0WyQz7Rn1mnf2aHRLKDFf+W+J3+W5b+W0gkN5QIqM6EVSawyhHRr/1xIIAAAggggAACNgkQYNnUbWpFAAEEEEAAAQQQQAABBBBAAAEEXChAgOXCpjFkBBBAAAEEEEAAAQQQQAABBBBAwCYBAiybuk2tCCCAAAIIIIAAAggggAACCCCAgAsFCLBc2DSGjAACCCCAAAIIIIAAAggggAACCNgkQIBlU7epFQEEEEAAAQQQQAABBBBAAAEEEHChAAGWC5vGkBFAAAEEEEAAAQQQQAABBBBAAAGbBAiwbOo2tSKAAAIIIIAAAggggAACCCCAAAIuFCDAcmHTGDICCCCAAAIIIIAAAggggAACCCBgkwABlk3dplYEEEAAAQQQQAABBBBAAAEEEEDAhQIEWC5sGkNGAAEEEEAAAQQQQAABBBBAAAEEbBIgwLKp29SKAAIIIIAAAggggAACCCCAAAIIuFCAAMuFTWPICCCAAAIIIIAAAggggAACCCCAgE0CBFg2dZtaEUAAAQQQQAABBBBAAAEEEEAAARcKEGC5sGkMGQEEEEAAAQQQQAABBBBAAAEEELBJgADLpm5TKwIIIIAAAggggAACCCCAAAIIIOBCAQIsFzaNISOAAAIIIIAAAggggAACCCCAAAI2CRBg2dRtakUAAQQQQAABBBBAAAEEEEAAAQRcKECA5cKmMWQEEEAAAQQQQAABBBBAAAEEEEDAJgECLJu6Ta0IIIAAAggggAACCCCAAAIIIICACwUIsFzYNIaMAAIIIIAAAggggAACCCCAAAII2CRAgGVTt6kVAQQQQAABBBBAAAEEEEAAAQQQcKEAAZYLm8aQEUAAAQQQQAABBBBAAAEEEEAAAZsECLBs6ja1IoAAAggggAACCCCAAAIIIIAAAi4UIMByYdMYMgIIIIAAAggggAACCCCAAAIIIGCTAAGWTd2mVgQQQAABBBBAAAEEEEAAAQQQQMCFAgRYLmwaQ0YAAQQQQAABBBBAAAEEEEAAAQRsEiDAsqnb1IoAAggggAACCCCAAAIIIIAAAgi4UIAAy4VNY8gIIIAAAggggAACCCCAAAIIIICATQIEWDZ1m1oRQAABBBBAAAEEEEAAAQQQQAABFwoQYLmwaQwZAQQQQAABBBBAAAEEEEAAAQQQsEmAAMumblMrAggggAACCCCAAAIIIIAAAggg4EIBAiwXNo0hI4AAAggggAACCCCAAAIIIIAAAjYJEGDZ1G1qRQABBBBAAAEEEEAAAQQQQAABBFwoQIDlwqYxZAQQQAABBBBAAAEEEEAAAQQQQMAmAQIsm7pNrQgggAACCCCAAAIIIIAAAggggIALBQiwXNg0howAAggggAACCCCAAAIIIIAAAgjYJECAZVO3qRUBBBBAAAEEEEAAAQQQQAABBBBwocD/B8nhkIaOC+yA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AutoShape 12" descr="data:image/png;base64,iVBORw0KGgoAAAANSUhEUgAABLAAAALmCAYAAABSJm0fAAAgAElEQVR4XuzdB3hU150+/nfUhYREFUX03qsBU0zvYMexMXZwwXbs2HF+2SSb/WXXW35P1snu/jd1s0kcV2Ib44JrbHrHdDAY0TuIXoWQQL38n/fgK49GbUYzI92Z+97n0SMs3XvuOZ9zRaKXc77XVVpaWgodEpCABCQgAQlIQAISkIAEJCABCUhAAhKwqYBLAZZNZ0bdkoAEJCABCUhAAhKQgAQkIAEJSEACEjACCrD0IEhAAhKQgAQkIAEJSEACEpCABCQgAQnYWkABlq2nR52TgAQkIAEJSEACEpCABCQgAQlIQAISUIClZ0ACEpCABCQgAQlIQAISkIAEJCABCUjA1gIKsGw9PeqcBCQgAQlIQAISkIAEJCABCUhAAhKQgAIsPQMSkIAEJCABCUhAAhKQgAQkIAEJSEACthZQgGXr6VHnJCABCUhAAhKQgAQkIAEJSEACEpCABBRg6RmQgAQkIAEJSEACEpCABCQgAQlIQAISsLWAAixbT486JwEJSEACEpCABCQgAQlIQAISkIAEJKAAS8+ABCQgAQlIQAISkIAEJCABCUhAAhKQgK0FFGDZenrUOQlIQAISkIAEJCABCUhAAhKQgAQkIAEFWHoGJCABCUhAAhKQgAQkIAEJSEACEpCABGwtoADL1tOjzklAAhKQgAQkIAEJSEACEpCABCQgAQkowNIzIAEJSEACEpCABCQgAQlIQAISkIAEJGBrAQVYtp4edU4CEpCABCQgAQlIQAISkIAEJCABCUhAAZaeAQlIQAISkIAEJCABCUhAAhKQgAQkIAFbCyjAsvX0qHMSkIAEJCABCUhAAhKQgAQkIAEJSEACCrD0DEhAAhKQgAQkIAEJSEACEpCABCQgAQnYWkABlq2nR52TgAQkIAEJSEACEpCABCQgAQlIQAISUIClZ0ACEpCABCQgAQlIQAISkIAEJCABCUjA1gIKsGw9PeqcBCQgAQlIQAISkIAEJCABCUhAAhKQgAIsPQMSkIAEJCABCUhAAhKQgAQkIAEJSEACthZQgGXr6VHnJCABCUhAAhKQgAQkIAEJSEACEpCABBRg6RmQgAQkIAEJSEACEpCABCQgAQlIQAISsLWAAixbT486JwEJSEACEpCABCQgAQlIQAISkIAEJKAAS8+ABCQgAQlIQAISkIAEJCABCUhAAhKQgK0FFGDZenrUOQlIQAISkIAEJCABCUhAAhKQgAQkIAEFWHoGJCABCUhAAhKQgAQkIAEJSEACEpCABGwtoADL1tOjzklAAhKQgAQkIAEJSEACEpCABCQgAQkowNIzIAEJSEACEpCABCQgAQlIQAISkIAEJGBrAQVYtp4edU4CEpCABCQgAQlIQAISkIAEJCABCUhAAZaeAQlIQAISkIAEJCABCUhAAhKQgAQkIAFbCyjAsvX0qHMSkIAEJCABCUhAAhKQgAQkIAEJSEACCrD0DEhAAhKQgAQkIAEJSEACEpCABCQgAQnYWkABlq2nR52TgAQkIAEJSEACEpCABCQgAQlIQAISUIClZ0ACEpCABCQgAQlIQAISkIAEJCABCUjA1gIKsGw9PeqcBCQgAQlIQAKBFigtLcX1/Ju4XnALmfm3cKPgFrIKcpBVmIubhbnILszDLX4U5SGnMB+5xQXIKypAXnEB8osLkV9chIKSIhSWFKGopBjFpSXIKy4s183UE79GbDQQG+Xy+AzERrsQG3X7cww/RwExUbf/zI8GMS40iHWhQQw8Pn/ztejIQKuoPQlIQAISkIAEJGBvAQVY9p4f9U4CEpCABCQgAS8EGCRdyLmOi/zIvY5LOZm4nHvDfFzJu4GreVm4lpdtPhheBfsYfPG1oN6CAVZZyPV14NU4wYXmDV1oxo+k25+bN4wwnxV4BXU61LgEJCABCUhAAnUgoACrDpB1CwlIQAISkIAE/BPgKqn07Cs4ffP2x5mbV3H21jWcu3kN53KumcDKTkewAyxfx5rcwAq0vg64vg62GHi1aRKBlo1cvjap8yUgAQlIQAISkECdCijAqlNu3UwCEpCABCQggaoEruffwvGs8zh24yJOZN3+OJl9CSezLyMjLzuk4OwWYNWEx62L7ZpGoH2zCLTjR1PX7T83jYBL2VZNfPq+BCQgAQlIQAJ1IKAAqw6QdQsJSEACEpCABL4RuJSbiUPXz+JQ5jkcyTyHwzfO4WjmefDr4XKEWoBVnTtDrHbNXN8EXOa/IxAXHS6zpXFIQAISkIAEJBAKAgqwQmGW1EcJSEACEpBACAqUlJZgb0Y69mWcxv6M0zhwnR9nTF2qcD/CKcCqaq5aN3ahU0okOqW40DklAp1SItC6cUS4T63GJwEJSEACEpBAPQkowKoneN1WAhKQgAQkEE4CLKK++9pJ7L56EmnXTmLPtVPYm3EKJaWl4TRMr8fihACrMoz4GIZat8Os26HW7f/m13VIQAISkIAEJCABfwQUYPmjp2slIAEJSEACDhU4nHkOO68cw86rx/Hl5WMmtNLxjYBTA6yqngH31Vr92kaid5tIsO6WDglIQAISkIAEJOCtgAIsb6V0ngQkIAEJSMChAvnFhdh2+Qi2Xz6CHZePmo+M/JsO1fBu2AqwanbqlRoBhll92kaie6sINEnUKq2a1XSGBCQgAQlIwLkCCrCcO/cauQQkIAEJSKBSgRsFOdhy8RC2XDqErZcOm/BKh28CCrB88+LZnVtEoO/XYVaPVrcLxeuQgAQkIAEJSEACloACLD0LEpCABCQgAYcL3CrKx8YLB7DpIj8OYueV4w4X8X/4CrD8N2zTJAI9WkeY1Vk9W0eiZ6oCLf9V1YIEJCABCUggdAUUYIXu3KnnEpCABCQggVoLcHXV+vP78cWF/dh88WCt29GFlQsowAr8k9ExJQKDOkRiYPtI8zk2OvD3UIsSkIAEJCABCdhXQAGWfedGPZOABCQgAQkETOBU9mWsPbcXa8/vxfrze8FtgjqCJ6AAK3i2bLlJggsDO0RiUMdIDGofiZRk1c8Krrhal4AEJCABCdS/gAKs+p8D9UACEpCABCQQFAGurlp9Ng2rz+3Bvoz0oNxDjVYuoACr7p6MCBdMkGUCrfaR6NZKWw3rTl93koAEJCABCdSdgAKsurPWnSQgAQlIQAJBFeCqqhVnvsKKs19h5dndyMy/FdT7qfGqBRRg1d/T0aXF7a2GDLUGd4wEAy4dEpCABCQgAQmEvoACrNCfQ41AAhKQgAQcLHD25lUsPbMLy07vwupzaQ6WsNfQFWDZYz5aNXLhjk6RuKNjlPkcp7pZ9pgY9UICEpCABCRQCwEFWLVA0yUSkIAEJCCB+hQ4nnURi9O/xJLTX2LrpcP12RXduwoBBVj2ezSaJLowxIRZkSbMSorX0iz7zZJ6JAEJSEACEqhaQAGWng4JSEACEpBACAicyLqIz9N3YNGpHdhx5WgI9NjZXVSAZe/5T4wrH2Y1a6gwy94zpt5JQAISkIAEAAVYegokIAEJSEACNhU4dysDfzu1DZ+d2qaVVjado6q6pQArdCYsJgpmRdaQr1dmtW6sIvChM3vqqQQkIAEJOElAAZaTZltjlYAEJCAB2wvcLMzDJye34tOTW1XTyvazVXUHFWCF7uSN6BaJkV2jwM/aZhi686ieS0ACEpBA+AkowPJyTs+dO4fr16+ja9euiI2N9fKqqk+7cOECFi1ahJMnT6KoqAjdu3fHo48+ipiYGJ/bzs/Px9GjR9G4cWOkpqb6fL0ukIAEJCCB+hdYenoXPj65GR+f2ILi0pL675B64JeAAiy/+GxxcXIDF0Z2i8SIrlEY3jXSFn1SJyQgAQlIQAJOFrB9gJWXl4eNGzdix44dyMzMRGlpKeLj49G2bVtMnDgR7du3h8sV3LoFWVlZePHFF5GRkYFp06Zh3Lhxfj0zZ86cweuvv46cnBxEREQgMTHRBE8PP/xwrQKstWvXYunSpWjSpAmee+45JCUl+dU/XSwBCUhAAnUjsDfjFD44vgkfntiM87cy6uamukudCCjAqhPmOrtJ+2YRZkUWV2b1TNUWwzqD140kIAEJSEACbgK2DrBOnz6NN954Azdv3jRdTkhIQFRUFG7dumVWLTG4Gj58OO6++25ERvr3L2M3btzAn//8ZzAwe+qpp9CuXbsypsLCQrz99ts4duwYHnroIfTt29evh+ijjz7Ctm3b0LFjR8ydOxcNGjTwq71Dhw5h/vz56NChg1nFFRcXV9beggULkJaWhsmTJ5vAT4cEJCABCdSvwK2iPLx/bCMWHt+oulb1OxVBvbsCrKDy1mvj/dpxVVakWZ2leln1OhW6uQQkIAEJOEzAtgEWV1u9+uqruHLligmM7rvvPhNg8SgpKcHBgwfxwQcfIDc3F1OmTMH48eP9mrrqAiy/Gva4mAHZvHnzcOrUKcyZMwcDBgwIZPMV2lKAFVReNS4BCUjAa4HNFw/h3WNf4P1jG1BQUuT1dToxNAUUYIXmvPnS68gIYES3KIzsGomxvaIQ7d+/pfpya50rAQlIQAIScKSAbQMsbhlkQNW8eXM888wzlW6L27VrlzmHW+a+//3vo1GjRrWexPoIsLhayt/VXDUNWAFWTUL6vgQkIIHgCdwqzMOCo+vxzrEvsPvqieDdSC3bTkABlu2mJKgdatMkAhN6R2FCn0ik6i2GQbVW4xKQgAQk4FwB2wZYq1atwooVK8y2uCeffLLctjhrurhKi9v+uMWQW/F69OhRNpNc6cTruX0uOzvbbDdkwDVixAjzER0dbc7du3ev2X5X2WFtu3NfNeUZOrEmF1eDrV69Giz0ztVhrNHVs2dPszKMhdV5uLfheS/26wc/+AGSk5PNt9jm8ePHsWzZMpw/f95sl2R/ueVwxowZaNWqVbkmrDFYVizqThf6eB7VeTr3x0Ajl4AEJBBYgV1Xj+PtI+vw9tF1KCjWaqvA6oZGawqwQmOeAt3L2ChgQp8oE2YNaK8lWYH2VXsSkIAEJOBsAdsGWNYKLK6u4gosrsTyPBgWsR4WP7OOlBVKudfO4te49ZAhEM9lODR48GDMmjXL1M06e/YsNm3ahIKCAhw+fBjFxcXmTYO8pk+fPujdu3e58Mk9wOK5ixcvNtfz4DVs06rRxeLsjz/+uKmnxTpaX3zxBS5dumRqaTF069y5swnV2HfWp2LwxTZZI2vnzp1lbVp1v9gGz33iiSdM8Xrr8AywOEYGgCwSf+LECfP2xNatW5vgq1mzZhg9enSZlbMff41eAhKQQGAFWJD9rSNrseHC/sA2rNZCTkABVshNWcA7PKRT5NersqIQEdz3DQW872pQAhKQgAQkYEcB2wZY7jWw+Ha9e++9F926dTNv7avuYE0s1s7iaqgxY8Zg0qRJZWENw5y33noLXKHEIKpXr15lTVW3hbCqFVgnT540bxNkwPTYY4+hU6dOpj0GR++88w6OHDmCLl26mMDJCteqW83FaxlcLVy40KzcYh/5dkIeDK8YbHHbpGebngGWirjb8UdNfZKABMJV4EruDbxxeA3ePLIGZ29eDddhalw+CijA8hEsjE/nGwxvby+MQstkJVlhPNUamgQkIAEJBFnAtgEWx83VUXz7X0bG7VeLM5jhNsGBAweaMKuyNw9eu3YN69evN6HShAkTygq/W47WGwC5CmnmzJl+BVhr167F0qVLTR2rRx55xGxTtI709HQTbrHP7tsDawqwtmzZAq4gY7jmWR/r4sWLePnll824n332WbOaiocCrCD/lKh5CUhAApUI7L56En89vApvHl4jHwlUEFCApYfCU6BBjMvUyGKY1betthfqCZGABCQgAQn4KmDrAIuD4Wophjrcfsdtd9bBFU1Dhw41dabcVxzVBGDV1urfvz8efvhhvwIsBkcM2LhainW6UlJSarp9ldsRa7wQQFWrxBRgeaOncyQgAQkERmD5ma8w79BK8LMOCVQloABLz0Z1And2icTU/lG4q3uUoCQgAQlIQAIS8FLA9gGWNQ7Wubp8+TK2b9+O3bt3l4VZ3F7IOlMtW7YsN2TWfWJhdda1ysrKMrWv3I9ABFjcrsgC8Kxpxa2NrDHFmlmsncUwq7LtjjWtwGIfOdY9e/aU1czi9kH3g4HdU089ZWpr8VCA5eXTrtMkIAEJ+CHwztH1eO3gSrBAuw4J1CSgAKsmIX2fAv3b3Q6yJvdVkKUnQgISkIAEJFCTQMgEWO4DYcDD+lKffvqp2V7o+WY9BlwffPCBKdzetGlTtG3btixMunDhgnmzXyACLPaJ4dLmzZuxceNGs0LKOljAfezYsRg5cmS5rY41BVjuoRhXmbHQO4vD87AKzTMYU4BV06Ot70tAAhLwX6CopBivHFyOlw8sQ3r2Ff8bVAuOEVCA5ZipDshAu7aMMEHW1H7RiLv9omwdEpCABCQgAQl4CNgywLLeLshVU9ab/SqbOQZRr7zyigmRuIWPYQ9rYL300kvmTYB80yDrZbnXpgrkFkLPPvGeLBTPQuyHDh0yK6nuuOMO3H///WUhVk0B1pIlS7Bu3Tp07NgRc+fONW8dtA5tIdTPrwQkIIG6EbhRcAsvH7gdXF3Ly66bm+ouYSWgACusprPOBtOmiRVkRaFxggq+1xm8biQBCUhAAiEhYMsAywpqsrOzTYjDwu2VHdZ5fGMh39jHouf79+83bxrkqiuuUvKsjxWoAIvhGt82yFVeDJmstwxa/eQKMfaDX3/mmWfKtjhWF2BxhdW8efNMCDZnzhwMGDCg3LAVYIXEz5Q6KQEJhLDA5dxM/GX/Mrx0YClyiwpCeCTqen0LKMCq7xkI7fs3TXRhar8oTOkfhdTG1b+BO7RHqt5LQAISkIAEvBewZYDFFVWsLcVVTAxxHnzwwUrfOFjZCiyrHhTrQ3kGWMXFxaboOkMuf7cQuodNDzzwAIYMGeJV2FRdgOX+vcoCLNbaeuONN8x2SG0h9P4h15kSkIAEahI4fysDL+5fYj5KPGom1nStvi+BygQUYOm5CIRAfMztIIvbC7u0UJAVCFO1IQEJSEACoStgywCLnOnp6fjrX/8K1oTiNrzp06eX1YLi6ieGV++//z4uXrxYrgbW6dOn8dprr5lthZMnT8aYMWNM4MPVS5999hn27dtnCrpXFWBx1RdXc/Xq1atsVqsKnazVXCwkz2tSU1PNNdw6yDcnLlq0CPweV2AlJSWZ71UXYLFf7777rilSz6L0XH3GGl5WUXf2n29irE0Rd76xkVsZ3bdThu5jq55LQAISCIwAg6s/7VtsgisdEgikgAKsQGqqLQp8a3A07h0chXbNFGTpiZCABCQgAWcK2DbA4nRwpRSLsXOrHo/4+HjExsaa+lbWm/maN29uwiPrLYRcZfXJJ59gx44dJqhieBUVFWUKoPMzi6tzyyEDKl4XGRlp2uZ1CxYsMAEXr+G2wFGjRmH8+PFVhk4M1xiiHThwwARDrNfFe+Tn55vgjX+ePXt2ua2ANdXAOnv2rNlGyKCKR0xMjNmmyBCLIRiv57isml88p7q3ELIe18KFC8017F/r1q3NuD23Vjrz8deoJSABpwpwq+D/7l1kwisdEgiGgAKsYKiqTa7I+tbgKNw7OBrNk1QjS0+EBCQgAQk4S8DWARangoEN3/K3a9cuXL161QQ5DIa4Monb9oYNG2ZCLfeD53AVE1dIsag7wyWujpo2bZppj9sTmzVrVm5lFK9nsPXOO++Aq7h4cNXX6NGjq101Zd1rzZo1Zf1j3SsWYZ8xYwZatWpVrm81BVg8+fr161i+fLkJphjUMUwbNGiQWU3GFVqskTVz5kzTt5oCLAZzS5cuNSvC2Fb37t1NgMVgTIcEJCABpwmwOPsf9n5uwiu+YVCHBIIloAArWLJqlwJNEl0mxGKYlRinIEtPhQQkIAEJOEPA9gGWM6ZBo5SABCQggWAKMKz6/Z7P8Ie9n+FmYV4wb6W2JWAEFGDpQagLgdQmEWZbIbcXRmpnYV2Q6x4SkIAEJFCPAgqw6hFft5aABCQggeALvHRgGf5nz99wMScz+DfTHSTwtYACLD0KdSnQtWWECbGm9Y+qy9vqXhKQgAQkIIE6FVCAVafcupkEJCABCdSVwPvHNuB3e/6Gw5nn6uqWuo8EygQUYOlhqA+Bfu0izbbCsT0VZNWHv+4pAQlIQALBFVCAFVxftS4BCUhAAnUssPpcGn6z+1NsuXSoTu6cggQMQAukuBJwofQmduEiriO3Tu6tm9hXQAGWfefGCT0b1jkS9w2Jxh2dbr+sSIcEJCABCUggHAQUYIXDLGoMEpCABCSA/Rmn8eu0j/HpyW11pjEMqXjI1bvc/UpRirdK92A3LtVZP3Qj+wkowLLfnDixR9MHROGBodFo10wFspw4/xqzBCQggXATUIAVbjOq8UhAAhJwmEBmwS386quP8OL+pXU68iTE4ueu0XCh4hvAclCIn5euRyFK6rRPupl9BBRg2WcunN4TvqVw1tBozBoahfgYvbHQ6c+Dxi8BCUgglAVsGWD98pe/RFZWVr25Dhw4sN7urRtLQAISkID3Akczz+PA9TMoKClCl6wG3l8YgDMbN26Mli1bVtnSm6VpWoUVAOdQbUIBVqjOXPj2u1NKhAmypvRTfazwnWWNTAISkEB4CyjACu/51egkIAEJSCBIAs2bN0ezZs2qbP1vpYexDulBuruatbuAAiy7z5Bz+zesS6TZVjiwg+pjOfcp0MglIAEJhKaALQOsr776KjQ11WsJSEACEgiqwOXcG/jbqa3YfvloUO/jTeOdo5thaoMeVZ76l9IvcQQZ3jSlc8JQQAFWGE5qmA3p7kHReGBoFFKbqD5WmE2thiMBCUggbAVsGWCFrbYGJgEJSEACtRb41e6P8Z+7Pqj19cG48B9dI9ASiRWaPoVM/KF0ezBuqTZDREABVohMlMO7mdzgdn0srsiK1s5Chz8NGr4EJCAB+wsowLL/HKmHEpCABBwtsCh9B365cyEOZZ61nUMrJGK2qxc6oFFZ344iA++V7kcGcm3XX3Wo7gQUYNWdte7kv0DXlhGYMyIao3soxfJfUy1IQAISkECwBBRgBUtW7UpAAhKQgF8Cp29ewQtfvo8PT2zyq526uLgtktAcCbiImziP7Lq4pe5hcwEFWDafIHWvUoEZA6PwyMgYpCTpbYV6RCQgAQlIwH4CCrDsNyfqkQQkIAHHC/xp32K88OV75u2COiQQigIKsEJx1tRnCrRMduHhkTGYPkCrsfRESEACEpCAvQRCJsDKzs7GiRMncOzYMbRt2xZDhw6tUrKwsBB79uzB0aNHkZeXh9LSUsTGxiI1NRWDBg1Cw4YNfZ6FzMxM7Nu3D+fOnUNubi74+vSpU6eadt0P9nPTpk24dOmSuS/fUjVixAhzvg4JSEACEqheYOulw/j5l++Cn3VIIJQFFGCF8uyp7xQY05OrsaLRKUVF3vVESEACEpCAPQRsHWAxDDp06BBOnjyJnJwcEwjx6NWrF4YNG1ap4I0bN7Bq1SpkZWXB5XKVBUwFBQUoKSlBTEwMxo4da8Isb47i4mJs374dhw8fLrt/dHS0eXX6+PHjTXvWkZ+fj+XLl4N96Ny5M3ger+M5U6ZMQXJysje31DkSkIAEHCnw/3a8g//d+7kjx65Bh5+AAqzwm1Mnjigh1mVCrNl3Rjtx+BqzBCQgAQnYTMC2ARbDq8WLF5vVTgyiuGqqqKjIBFlVBVgMm1auXIkLFy6YFU/jxo0rC424Emv9+vU4f/48UlJSMHnyZBMwVXewvXXr1uHMmTOIiIhAly5dMGDAADRo0KDSy7hCbMOGDRg4cCD69etnzuGKMa7IGjx4MPr06WO+xnY3btxo2uGKsMjISJs9FuqOBCQggboTWHZmF/7f9gU4cuN83d1Ud5JAkAUUYAUZWM3XqcDgjpEmyOrXTv+ftU7hdTMJSEACEignYOsAi+FRmzZt0L17dxP2rFixwmzhqyrAunz5sgmwuFJr0qRJaNGiRbnBclsfv88witv/mjRpUu3jcPz4cRM0MWDiNsBOnTpVe/6OHTvMijGuzLJWeHE11pIlS8y11qoxtstQq2/fvibs0iEBCUjAiQK3CvPwrzsW4K+HVjlx+BpzmAsowArzCXbo8B4eGW3qY8WqPJZDnwANWwISkED9Ctg2wKqMpaYAiyuvGDhxZdXEiRORmJhYrhlrVRdrZLmHTJXdi+csW7YMV69erXbLovu13gRYXEHGdqOiosy2Qs8aWvX7OOjuEpCABOpG4G+ntuFftr+Nszev1s0NdRcJ1LGAAqw6Btft6kyge6sIE2KN7KbVWHWGrhtJQAISkIARCKsAq6Y5ZS0tbvGLj4/H9OnTkZCQUOUl1moua7WWN0XYrS2E3BbI1VU8rC2E3FLI1VZbt241xeW5vZGry3RIQAIScJJAdmEu/mXbfLx1ZK2Thq2xOlBAAZYDJ91hQ549LBpPjIlBjFZjOWzmNVwJSEAC9SfgiACLq6m4be+rr74Ci7nzDYY9e/asVp1bAbds2YKWLVuaulfbtm0zxdlZCD4uLg7dunUzda7c62ixzhZXiVlF3Lm6ikXcrdVWXH21evVqdOjQAaNGjaq/WdedJSABCdSDwOentuP57fO16qoe7HXLuhdQgFX35rpj3Qv0So0wIdagDlqNVff6uqMEJCAB5wmEbYDlXgTemlYGT3feeSc6duxY40wzsDpw4IAJnxhasa4WAyn+mSEYj6ZNm5pi8GzXOnhf1rdivS1e06hRIxNW8Q2EDLcYYk2bNq3C9sYaO6QTJCABCYSoQGFJMZ7f9iZeO7gyREegbkvAdwEFWL6b6YrQFZg7OgaPjdKbCkN3BtVzCUhAAqEhELYB1s2bN7Fq1SrzFkOGTlyFxYOF3ceMGVPlmwStaeO1fPugdc3o0aPLQid+nW80ZJtVFZT3nP69e/eaFWAM0Lh6S2Fs7h8AACAASURBVIcEJCABJwisObcH/7T1Tb1h0AmTrTGWE1CApQfCaQJ3dIzE42Ni0LN1hNOGrvFKQAISkEAdCYRtgOXpx219LPDO2lYpKSlm5ZT79j/P862C8ax9xTcWuq+y4rkMpHbu3ImGDRuaelqsq1XVcf36dbP6qlmzZrjrrruQlpZmthYyAOPbFVkzq2vXrnU05bqNBCQggboR+MXO9/HbtE/r5ma6iwRsJqAAy2YTou7UiUBcNMyWwllDtRqrTsB1EwlIQAIOE3BMgMV5ZZDENwAyOOIqrPbt21c53TW98TAjI8O0xW2CkyZNMqFYZUdxcTHWrFkDns/zWNSdWxNZW6t169bmv7ntkNsMO3fu7LDHT8OVgATCUWBvRjr+75a/Yuulw+E4PI1JAl4JKMDyikknhanAXd2j8MSYaLRvptVYYTrFGpYEJCCBehFwVICVn59vQieGSUOGDEGfPn2qROfbAg8ePIi2bdti4sSJFc6zamwxDBs/fjxSU1MrbevIkSPmzYN8AyGLty9ZsgRJSUlmBVhkZKQJr5YuXWpWcllfq5cnQTeVgAQkEACBVw+uMOGVDgk4XUABltOfAI2/cYLLrMaaMUCvKdTTIAEJSEACgREIqwDrxIkT5m2B3PbHUCkmJqacknuANXz4cPTo0aNKxX379mHHjh1o3rw5pkyZUmG7oTcrsFiHi+EUtwkynOL2Ra7GYg2sYcOGmXtbfeKfuVWRheJ1SEACEgg1gRsFOfjp5nn48MSmUOu6+iuBoAgowAoKqxoNQYHJfaPwvfExYKClQwISkIAEJOCPQFgFWOnp6aa4OmtbMQxikOV++LKFsKZzrRpYfLsg3yroWSOL92XNrVOnTmHChAlo1aoVzp07pwDLn6dV10pAArYUWH02DX+36VWcu3XNlv1TpyRQHwIKsOpDXfe0q0CnlAg8MyEGLPSuQwISkIAEJFBbgbAKsNxXWPFtg2PHji1722BeXp4Jt86fP4+mTZuaVVXWaqejR4/i9OnTpsh6//79yywZQPF7CQkJJoTidTystxAWFRWZ87k90PM4e/Ys1q5da4qz882DPLhdUFsIa/uo6joJSMCOAr/a/TH+c9cHduya+iSBehVQgFWv/Lq5TQUYYs0epgLvNp0edUsCEpCA7QXCKsCi9oULF7Bu3TowsHK5XGUhVUFBAUpKSkwYxWLq7quzuO2QhdVZx4pb/ayDbaxcuRJXr141bVlvLWRbPNq1a2dCMtay8jy4nZFvGmSxeG4htI7t27eXK+J+8uRJZGZmqoi77X9U1EEJSMBd4GLOdfx402tYdmaXYCQggUoEFGDpsZBA5QKT+kSZ1VjaUqgnRAISkIAEfBUIuwCLAAyedu7caVZK8c88uMWPBdkHDx5cYbufFWBxtRTfBuh+sEj7nj17zEosqy2GYL179zY1tCIifHu7Ct9KuGvXLhNusW2GW4MGDTIrtXRIQAISCAUBhlY/2vgqLuVmhkJ31UcJ1IuAAqx6YddNQ0RAWwpDZKLUTQlIQAI2EwipACsYdgyUVqxYgUuXLmHEiBGmwLoOCUhAAhKoXEBbBvVkSMA7AQVY3jnpLGcLaEuhs+dfo5eABCTgq4DjAyyrVhVXVbHwu/t2P18xdb4EJCCBcBXIzL+FH256BZ+f2h6uQ9S4JBBQAQVYAeVUY2EsoC2FYTy5GpoEJCCBAAs4PsBiraq0tDQMHTrU1MDSIQEJSEAC5QU2XTyIH258BSeyLopGAhLwUkABlpdQOk0CALSlUI+BBCQgAQl4I+D4AMsbJJ0jAQlIwKkCrx1ciX/YMs+pw9e4JVBrAQVYtabThQ4W0JZCB0++hi4BCUjACwEFWF4g6RQJSEACThT4v1v+ilcPrnDi0DVmCfgtoADLb0I14FCBewZF40dTYxw6eg1bAhKQgASqE1CApedDAhKQgATKCZy9dQ3PffEXfHFhv2QkIIFaCijAqiWcLpMAgDu7ROJHU2ORkuSShwQkIAEJSKBMQAGWHgYJSEACEigTWHd+H77/xV9wISdDKhKQgB8CCrD8wNOlEgDQMSUCP54Sgz5tI+UhAQlIQAISMAIKsPQgSEACEpCAEZh3aBX+fvPr0pCABAIgoAArAIhqwvECCbEus51wQu8ox1sIQAISkIAEFGDpGZCABCQgAQD/tn0B/rhvkSwkIIEACSjAChCkmpEAgKfGxeA7w6NlIQEJSEACDhfQCiyHPwAavgQk4GyB3KICfG/9n/F5+nZnQ2j0EgiwgAKsAIOqOccLqLi74x8BAUhAAhLQFkI9AxKQgAScKnA485wJr9KunXQqgcYtgaAJKMAKGq0adrCAirs7ePI1dAlIQAKqgaVnQAISkIAzBVaf24On1/0JGfnZzgTQqCUQZAEFWEEGVvOOFVBxd8dOvQYuAQlIQCuw9AxIQAIScJrA/CNr8cONrzht2BqvBOpUQAFWnXLrZg4TYHH3H0+NwXgVd3fYzGu4EpCA0wVUA8vpT4DGLwEJOErgv3d/hP/a9aGjxqzBSqA+BBRg1Ye67uk0gWcmxGD2MBV3d9q8a7wSkIBzBRRgOXfuNXIJSMBhAn+/+XXMO7TKYaPWcCVQPwIKsOrHXXd1nsCsodH4/sQY5w1cI5aABCTgQAEFWA6cdA1ZAhJwlkBBSRGeWPsHLE7/0lkD12glUI8CCrDqEV+3dpzAuF5R+Nd7Yx03bg1YAhKQgNMEFGDV8Yzn5eVh3rx5OHXqFB599FH07du3jnug23krkJ+fj6NHj6Jx48ZITU319rIqzyssLMTmzZuxceNG3LhxA1FRUeYZ6NmzZ63aPnfuHK5fv46uXbsiNlb/p61WiA646PytDDy+9g/YfvmIA0arIUrAPgIKsOwzF+qJMwT6to3E/zwa54zBapQSkIAEHCpg2wCLv+D/+c9/RmZmZqVTEx0djfbt22P8+PHo3LkzXC5XSEyhAqyQmCbTybVr12Lp0qVo0qQJnnvuOSQlJdW688XFxfjoo4/w5Ze3V8DEx8cjJiYG9913X60CrKysLLz44ovIyMjAtGnTMG7cuFr3TReGr8DejHQ8vuZ/cDzrYvgOUiOTgE0FFGDZdGLUrbAWaN04Av/7WBwaJ4TG7wVhPRkanAQkIIEgCNg+wGKQlZCQYFarWEdJSQlu3rwJfmZwNXjwYNx///2IjIwMAlFgm6yrAOv06dN47bXXEBcXhx/84AdITk4O7EB8aG3BggVIS0vD5MmTMXHiRB+uDP6pq1atwooVK9C/f388/PDD5W546NAhzJ8/Hx06dDArpWhZ2+PixYt4+eWXwVVds2bNwsCBA/0KXbma6+2338axY8fw0EMPlVvJZ6e5r62XrvNf4IsL+zF3zf/gev5N/xtTCxKQgM8CCrB8JtMFEgiIQEwU8Me58ejSIiIg7akRCUhAAhKwj4DtAywGPk899RTatWtXTo0rWrZt24ZFixaBf54yZYpZjWX3QwFW6ARYgXyW9u7da8IwPsd8nv0Jw2rqlwKsmoTC//ufndqOx9b8PvwHqhFKwMYCCrBsPDnqmiME/mN2HO7sYv9/3HbEZGiQEpCABAIkELIBFsdfWloKrqBZuXIlUlJS8OyzzyIxMTFANMFpRgGWswMsruZ68sknFWAF58dLrQJ4+8g6/J+NL8tCAhKoZwEFWPU8Abq9BAD8/fRYzBjwzS4OoUhAAhKQQGgLhHSARXpraxZXYXmu1Lpw4QIWL16MkydPgluuuA2xdevWmDp1apV1s65cuWICsf3793t9TWWPgGfBbtbs6t69u9lG9/HHH1co4m6t0Kkq4PB2G561Ja6yPnkWjWcB8OXLl+PgwYPIzc2t1qem4M1z1Q/vX1UNM29DHG4T5Xh2796NnJwcREREoFmzZmal3YABA8x/ux8MNI8fP45ly5bh/PnzKCoqAt07duyIGTNmoFWrVuZ097F4OjVq1Khsy2V1c+Jt36w2KpsPzy2V7Be3M3K7ZXZ2ttliyP6MGDHCfHAs1lHZfPgy96H915Z6X5XAX/YvxfPb3hKQBCRgAwEFWDaYBHVBAgAeuysac++KkYUEJCABCYSBQMgHWFaxd/ethgwyWICbYQDrZLGGFn/5Z/0hK6iZPXu2CUHcDwY57777rgk4WGSbb3azrmFYwsCBxbJrKhjPe3C7GOsT8WBbrM9169YtExKxLbbrHigFKsBi8LZv3z5zL75Bj/dlcMaC4SNHjkSbNm1Mn1jf6b333jPBEG1oxNCN13F8Y8aMMdsyrbpivgZYvB8DFbZ/4sQJ87Y8hocMkRhCjR49ulwg4/mzxDfsvfnmm6aIf2X986x7ZhVJ37lzp2nKqpvG8XBcDRo0wBNPPGEK//O/v/jiC1y9ehUMORl28U2DnTp1MuexThfnrKo58aVvZ8+exaZNm8w4GK5xhWCXLl2Ma58+fdC7d2/TXwaAb7zxhqntZo2XARz7z+eZ42XtrOrmw9u5D4O/tzSESgR+s/sT/HLXQtlIQAI2EVCAZZOJUDckAGDOiGh8d6xCLD0MEpCABEJdIOQDrMpWYHHF1euvv27CogcffBA9evQwoQzDrNWrV5tghSHKM888U/ZmOYZOr776KhhOMMCYMGGCCZp4zfr1600YxkDre9/7ngliqjvWrFljVjYxBHG/P1fVfPjhh2bFE49gBFhWv6qrg8RVZiwozv7ceeedmDlzpglNGJQw2Hr//fdN0MfC+EOHDjVN+hpguReN93b1mNV3hlG8hkHcoEGDTD+s/jFUWrhwoal7Rr9evXqZyxhc8esMovj11NRU83WGVXz7365du0xwxBDLfSVTdUXcKwuwatM39qO6gNL92WNwOGnSpLI+Mvx76623ygJPa7zVzYdqYIX6X8u+9/+FL9/D7/b8zfcLdYUEJBA0AQVYQaNVwxKolcADw6Lx7ASFWLXC00USkIAEbCIQ0gFWVTWwrJUoXG3ErVfuK6a4wuWll14yK4JYi6hz585mKrhShgEWVw7xrX3cumUdDAv4Rj8GA57b8Dzn0WqfIZF7AGSdxxU1r7zyiln5U18B1pIlS7Bu3Tp069YNc+fOrbASavv27Sb0seqKcTVTXQZYWVlZePHFF83qre9+97tm1ZR1cM759j0GQu5b8LZs2WLmhwFP3759y02LFXJy9RLrpDG8tA5fA6za9K2mAOvatWsmJGXgyuCU3u4H54IvLOCqNYaNPBRg2eRvUBt0g1sGuXVQhwQkYC8BBVj2mg/1RgIUuHdwNH44RSGWngYJSEACoSoQsgEWgwRuzdqwYYNPbyGs6hd/bvH6y1/+ArbL4IlbtmraKljZpKenp5vVXwzCPMOS6oKHQG0htPpU1SochkIM6rht7pFHHqkQ9vB6y4JhnBXy1WWA5X4vBjpckeRZ78qXH7jKtpnWNsCqbd9qmt/qxlNZyKYAy5cnIHzP/fvNr2PeoVXhO0CNTAIhLKAAK4QnT10PawEWdWdxdx0SkIAEJBB6ArYPsBimVHcw2OAqKxbptuoD8XyroDe383FbILdpeR7uK6A862ZxC1zPnj3Nih6u0nLfdlZdf2oKKqoKHmq6ztdteFUFWPRkcXXW4PIsem+Nq6CgAPPmzTO1q+bMmWNqhdVlgMV+sHD7Bx98UFa/iqvFuLKK2wC5NbOyg9s99+zZY+pbXbp0yVzrfsTFxVUYs68rsGrbt5rml+1yVSC3uB4+fNgEqXwm3Y/+/fvj4YcfNl9SgBV6f9kGusd80yDfOKhDAhKwp4ACLHvOi3olAQpM7huFf7xbIZaeBglIQAKhJmD7AIurZ6yC3O643G7FMIOFyVu0aFHO3b2gN0Ottm3bokmTJuYcfo/F1bm6yHM7oBV6LV261IReDER48F4MTxiSJSUlVTvHNQUV9R1gWcEWB1FVgMXveQZmdR1gsQ/cZrlo0SLzFkkWNOfBwJLF1r/1rW+Vm3f3wvkMGxk6WlvxGMgxFOK1nmOuTYDla994fk3PhRXYcZxNmzY1z6y16swqNK8AK9T+eg1ef5/94kW8d2xD8G6gliUgAb8FFGD5TagGJBBUgXG9ovCv9yrECiqyGpeABCQQYAHbB1jubxf0duxWQW+GVtwC17x587JLawpirBO5eofb7NLS0kwBcG69YztPP/10ufpYnn2qKaio7wDLmxVY7n184IEHMGTIkDpfgeXuytDx8uXLJgT68ssvzRZHvi2Q9bEY9PCw6np17NjR1PXi960jkFsIPefbm77VFGCxBhbrsrE+Gt80OHDgwHLbV7WF0NuffGec9/T6P+GD45ucMViNUgIhLKAAK4QnT113jMCo7lH49/sVYjlmwjVQCUgg5AXCMsB67733TOjEtwmy0Lf7UVWAxK9zWx1rV3luUeNqLda14qqse+65B6NGjapy4q0aWHxjoWcxeF5U3wFWKNTAYnjIfnLlG4Mo91pk/B5Xhx04cADDhg0z9coq2/LoPkGBDLB87ZvVj+qCTb50gG8aZBjHFWLc6uh+KMAK+b9nAzaAp9b9ER+e2Byw9tSQBCQQPAEFWMGzVcsSCKTAsC6R+M/Z5f+/VyDbV1sSkIAEJBA4gbAMsKztb5UFWHw74Msvv2xqDLlvIVy7di24dZA1r/h193pa5Pa2BlVNbyHkfXl/9sP9/laI0bp1a7PKy30FEVf5vPnmmzh06FC5N+9V9xhUVQOL11irlXr37m0KuXuOtbK3ELqHRNaqLPf7HzlyxPSR2/YY3LGGmHV4a2edX50Fz/EMdNxDQatml3vfuGX0jTfeCMgWQl/75k2AZYVb7dq1qxBgce751kXeV1sIA/cXXyi2pPAqFGdNfXaygAIsJ8++xh5qAoM6ROLXcxRihdq8qb8SkIDzBMIywLICDtarYkDToUMHUxCbtZQ++ugjEx7xcA+QrMCHNYjuvvtus7rHqkF09uxZs0ImOzvbXMOQq7pj48aN+Pzzz81KrgcffBA9evQwq4h4/YcffoiDBw9WuP/Vq1fNNjKeM336dNx1113m/lwVxvGwMDnHwBVlDOZqOqzxsI3vfe97YDBmHVaIx3uNGTPGvOWPdaPYPkOy999/3xS95+qmoUOHll3HelTsR8uWLc02PdZq4jVcmcaQJSMjw2yvrCrAYltss6a3O7KY+SuvvGLac+8fO8LvzZ8/H5yTmTNnYvTo0aYP7777rin87t43q6j7Z599ZmqeVVfEnfXUnnjiiXLF+itbNeVr37wJsKy54uouzi/HzHnjyjH2fd++fWaMvgZYlc19Tc+Nvm9PAW0btOe8qFcSqE5AAZaeDwmElsDgjpH41XcUYoXWrKm3EpCA0wTCMsBijSRu+eOb6HhwKxoPhlNcIcQwgFvU3FcS8WsbNmzAsmXLzHkMn7gNkH9mbSJ+f/DgwaZGkeeKJc+HhkHEwoULTf0sHmyL17Adtsn+eBaRZ/tcAbZ+/XpzL17DUInn8eCKLP7Z2wCLAdSrr75qgh7ej+HNfffdhz59+pj2GFRxqyUdeB+6sN/sIwOm4cOHmyDPfawM2Rgs0ZfhSGJiormG9+L1DNv4Nc8Ay6pJxnHxPIZpDAI9t8q5OzK0oSFXV1n9YyBFA35mIXeGaNZ2T46Tb060vLgVlHPHcxlksh3enzXRWODdOhhq8lnhCjO2xZVjrK3Fz1Vt+/O1b7xXdVsIucrqk08+wY4dO0wfacs5Y5/4maY0d18dWF0tt5rm3ml/yYX6eFWwPdRnUP13qoACLKfOvMYdygJ3dY/Cz1UTK5SnUH2XgATCXCAsAyzOGX/BX7FiRVkBdoYgfJPglClTsHz5cvP1ylYE8Y1vixcvNqu1GM4wTGjWrBnGjx+PAQMGlK3Kqum54LWbN28GV2NxJQ3v37VrV/MmQ/aL4ZbnWxAZZGzatMkEabyG905NTcW0adNMf1auXOl1gMX+MdRhSMUVVwyieL+ePXuWdZ2riWjBFWEMPRiWMFyaOnWqCXkqWynFUJCrgqw3AzJYGzRokFmxxiCIh2eAxXExnNuyZYsx7d69u+kLQ6bqDs/+sT9c4TVixAjzQVP3wzqfYRHvY/WNK5q4QuvEiRNlq7as6xgYcY5Wr15twryUlBQ888wzaNiwYbWhk699q6m4P4M2riDjajsWdedYrbnns8xVZ3wO2TcrkGNgd+rUqQrPkTdzX9Pzq+/bQ+CHG1/B/CNr7dEZ9UICEvBJQAGWT1w6WQK2EZjcNwr/eLcKu9tmQtQRCUhAAm4Ctg2wNEsSkIAEnCzw083z8PqhlU4m0NglENICCrBCevrUeYcL3HtHNH44ufp/aHU4kYYvAQlIoF4EFGDVC7tuKgEJSKBqgX/eNh8v7l8iIglIIIQFFGCF8OSp6xIAMGdENL47ViGWHgYJSEACdhJQgGWn2VBfJCABxwv8Yuf7+G3ap453EIAEQl1AAVaoz6D6LwGYAItBlg4JSEACErCHgAIse8yDeiEBCUjABFcMsHRIQAKhL6AAK/TnUCOQAAW4lZBbCnVIQAISkED9CyjAqv85UA8kIAEJ4KUDy/BPW9+UhAQkECYCCrDCZCI1DAkApqg7i7vrkIAEJCCB+hVQgFW//rq7BCQgASw4uh4/2PCSJCQggTASUIAVRpOpoUgAwM/vj8Vd3RVi6WGQgAQkUJ8CCrDqU1/3loAEHC+wKH0HHln9O8c7CEAC4SagACvcZlTjkQDwq+/EYXDHSFFIQAISkEA9CdgywPrZz35WTxy6rQScIRAbG4u2bduW+0hOTnbG4G00yo0XDuCeZf+BktISG/VKXZGABAIhoAArEIpqQwL2E3jj2Xi0bRJhv46pRxKQgAQcIKAAywGTrCFKwBuBpKQkE2i1adOmLNiKj4/35lKdUwuB/Rmncc+yX+JaXnYtrtYlEpCA3QUUYNl9htQ/CdRe4POfNkCDWFftG9CVEpCABCRQKwFbBli1GokukoAEvBbIysrCmTNnyn3k5eVVuL5Zs2blVmm1bt0a0dF6E4/X0FWceDHnOu5e+kscvXHe36Z0vQQkYFMBBVg2nRh1SwIBEGjUwIWPftwgAC2pCQlIQAIS8EVAAZYvWjpXAmEscOXKlXKB1tmzZ1FSUnFrW2pqarlVWi1btoTLpX+F9PbRKCopxsylv8DWS4e9vUTnSUACISigACsEJ01dloAPAv3aReL3j8T5cIVOlYAEJCABfwUUYPkrqOslEMYC586dKxdqXbx4scJoo6KiKqzSat68eRir+De0R1f/Hp+nb/evEV0tAQnYXkABlu2nSB2UgN8CMwdG4SfTYv1uRw1IQAISkIB3AgqwvHPSWRKQAIDi4mKkp6eXhVpcpZWRkVHBJiEhoVw9rVatWqFRo0aON/zplnl4/eBKxzsIQAJOEFCA5YRZ1hglAHx3bAzmjFB5BT0LEpCABOpCwPYB1o0bN7Bjxw5w5UdhYaHZqsRfjnv37o0ePXogIqLqt4Dk5+dj2bJllf6CXRlukyZNMHXqVPANbTwOHDiAtLQ0sDZQTEyMuWe/fv2qvWddTJruIQE7CeTk5OD06dPlVmrdunWrQhcbN25ctlKL2xC59TAxMdFOQwlqXwqP/QcKDv8rUi89FNT7qHEJSMAeAgqw7DEP6oUE6kLgx1NjcfegqLq4le4hAQlIwNECtg6wuH1p3bp1KCgoMKERQyTW5OF/M8jiG9PGjh2LyMjISieR561ZswbXr1+vdpK5qoThWIcOHTBu3Dhz7pEjR7BlyxazaqRjx47ml3PWCGKINWTIEEc/NBq8BGoSyMzMrLBSiz9jngdDLOuth1ylxf+Oiwu/ehJFZ99CftrcsuEPvv4ILhYU1cSo70tAAiEsoAArhCdPXZdALQT+7d5YjO2lEKsWdLpEAhKQgNcCtg2w+MvuihUrcPnyZfDNZ2PGjCn7xfb48eMmXGLwNGrUKHTu3NnrAXueyNVVS5cuRXZ2tgmvGIrx3suXLwdXcHFFFld88WtczcVQbPr06YiPjzdNXbhwATt37sSIESPAFVw6JCCBygX4s+y+/ZABtedhBdP8OWSw1aJFCxNqsc5WqB7F19Yhb+vtYNz9eCT/cazNrPjmx1Adp/otAQmUF1CApSdCAs4T+O/vxOGOjpX/w7rzNDRiCUhAAoEXsG2AxV9uuXqKv7gyROL2I/dj48aNOHr0qPkld9KkSbWWOXbsGDZt2oSUlBRMnjzZrOZimLVkyRJzT37NOrZu3YpTp05hxowZaNiwoQm1GLJxC9W0adMctR2q1uC6UAJuAlzZaIVarKfFVY6eB1dkWau0GGYz0GKwFQpHac5J5G66E6UFlyvt7r+7nsQrF3NCYSjqowQk4KOAAiwfwXS6BMJAoFlDF16YFYfuraoucRIGw9QQJCABCdSbgG0DrK+++gq7d+82v6xawZK70okTJ7BhwwYTGrmviPJF0lpVxSLUI0eORJcuXczl3gZYe/fuBft55513olu3br7cWudKQAKVCHBVJUNi95VaWVlZFc5MSkoqKxLPvyP40bRpU5uZliJ34x0oubGr2n69GTsX/3w632Z9V3ckIAF/BRRg+Suo6yUQmgKdUiLwn7Pj0DzJFZoDUK8lIAEJ2FjAtgGWtcKqa9euZpug58Gte6tXrzYrtKwVUb4685fk9evXm9VUXEFl1d6xthByuyBXfzVo0KBsCyG3HDIw4/e4+orbBsePH19lHS5f+6TzJSCB8gJc4WiFWlylxVVb/Dn0PJo1a2ZCLRaIt7YeJicn1xtn3pf3oPjS517df3XiHDx2vMSrc3WSBCQQGgIKsEJjntRLCQRDYGS3SLMSS4cEJCABCQRWwLYBFsMhbiPs1asXhg0bVmHUXCW1ePFiEywxQOIvrb4cXOmxcuVK83bDwYMHo2/fvuUuP3jwILZv315WxP38+fPmXBZxHzRokCkuz5o+XB1mv5UfvkjoXAmEngCLxHuu1CotLa0wEP69wFDLuV0coAAAIABJREFUWqXFYIs17YJ9FBz+NxQe+6VPt9mb9G1MPXr7Dag6JCCB0BdQgBX6c6gRSMAfgVlDo/H9iTH+NKFrJSABCUjAQ8CxAZZVYys2NtasvuIqLM/jwIEDSEtLM6s9oqOj0b17dxNe8Rdn1s1i6DVw4EA9VBKQgA0EGCifPHkSp0+fNqu0GDh7Hvw5Zj0tBlvuoRb/HgjUUXT2r8hPe7JWzZ1PmowhR/UyiFrh6SIJ2ExAAZbNJkTdkUA9CPxwcgzuvSO6Hu6sW0pAAhIITwHHBlhr1641QRRrV7H+lbcHtzPxbYTcujhlyhQE8hdfb/ug8yQgAe8EGGS5r9S6fv16hQu5Ist9lZYVbEVE+F6AtThjA/K2jPauc1Wcld1wGL51rhsO5xb61Y4uloAE6ldAAVb9+uvuErCLAOthDeuiNxPaZT7UDwlIILQFHBlgcaUGtw/yF9TK3nBY3ZTyTYR8c+HYsWNNzSzW6uJ2JpfLZVZ2DB8+3NTM0iEBCdhPwCoS7x5q3bp1q0JH+QZS/jxbbzzkZ76ptLqjNP8CcjcNR2luut8DL4rvgh9m34XPruX63ZYakIAE6kdAAVb9uOuuErCbQMtGLvzX7Di0a+b7P4zZbSzqjwQkIIH6FnBkgMXtf0eOHEGHDh0wbtw4r+eABaS5couF5bmdkCFYUVGR+XNubi74ZkTWw2JdLG5V0iEBCdhfwCoS7x5q8efa82CI1apVq3JbD/kSB+vI2zYZxVdXBm7AUcn4Le7D784pxAocqlqSQN0JKMCqO2vdSQJ2FxjYIdKEWNFRdu+p+icBCUjA3gK2DbCstxBWFTLV9i2E3ELELYD8BdWX4u/5+flYvny5uY6rtvbv3w8Weh8zZgzat29vZnnnzp3m6+5fs/f0q3cSkEBlAlaReCvUYs08z4OrLrn1kIXhGx5bjtS2q9E84SoaxtwMKOoH8Y/hx6cKAtqmGpOABIIvoAAr+Ma6gwRCSWD6gCj8dHrgam6G0tjVVwlIQAKBErBtgPXVV19h9+7dZrUDVzRFRpbfO87VThs2bEBiYiKmT5+O+Ph4r0wYMu3Zs8espJg0aVKFdqtqhP3Zu3evqZfVuXNn8C2JGRkZmDFjRlkBeK7q4uounsPaWjokIIHwEbCKxFuh1tWrVysMLjYqHy0TLiMl4WrZB0Ot+Ki8aiHS84bjcmEPuFCKlOhDaBe3tdz5mxIfxOzjrvDB1Egk4AABBVgOmGQNUQI+Cnx3bAzmjNAuDR/ZdLoEJCCBMgHbBljWWwJZLJ0BFrfmuR9ffPEFjh8/7tM2wOzsbCxdutRs92PI1KVLF68ehWvXrpnAijVwWPuKYZoCLK/odJIEwlrg+BfrsOflP+JiQjIuJSQhJ7ri67Ibxt5ESoPygVZKwhVERxShFC58kflTXCroVc6pZcw+jG70u3JfO5J0D8YdVX29sH6gNLiwElCAFVbTqcFIIGAC/3pvLMb10l7CgIGqIQlIwFECtg2wCgsLTUjEVQ/cosPgyCqOzuBqy5YtKCkpKbddj8HUl19+CRZq7t+/P1iI2f3gCiquwGIYxm2A3tSpYltr1qwxq60YpFlt7tixQ1sIHfWjosFKoLxASV4uznx/LgrPni77RonLhYuJycga2QLnCnNw9kYq8osrhlqN4zLNCq2Exh2QG923UtqeCYvQN+Hjct+7kjQOI463Qk5JiaZDAhKwuYACLJtPkLongXoSSG7gAt9M2KO1irrX0xTothKQQAgL2DbAoim36KxevRosssw3BsbExJjQqqCgwLz1j8XUuZLKOrjCavHixWD45VnfKi8vz6y+unHjBoYMGYLevXt7NW28bvPmzWb1VZ8+fcquYS0t9yLurJHFYI1FnVXE3StanSSBkBa4+MLzuLlhbZVjaHR3Z8R3fge5RXE4cyMVp2+0wZmsVJy50dqsvOLBVaBVBemJkZcwvenzFdrPSRyIOZf7YUd2fkj7qfMSCHcBBVjhPsManwRqL9C3bSR+PScO0eUrpNS+QV0pAQlIwCECtg6wOAcMnLja6eLFiyaYYnCVkJBgAqgePXqYYMszwGLIxRVW7m8IO3ToELZt22ZqZU2bNq2sbpU/88yAjcXmWfCZ/WrTpg2GDx9etlLMn7Z1rQQkYF+B6+/Px7XX/lxjBxOGd0fSkPlARGm5c2/kJ5lQ6wD+Afg6zPJsLMJVhFnNv1fpPUri2uL5nEl4+0pOjX3QCRKQQP0IKMCqH3fdVQKhIvDAsGg8O6HiKu1Q6b/6KQEJSKA+BGwfYPmCkp6ejvXr1yM5OdkEWLGxetOHL346VwISqFkgZ+d2nP+nv6v5xK/PiO3UFsmTjiEyfneFa1Zf/xdcK+xcaVvNo49gXOP/r+r7RMTipcjv4Bdnqy8Q73VHdaIEJBBQAQVYAeVUYxIIS4F/+3YsxvZUPaywnFwNSgISCIpA2ARYVq0qFn8fPHgw+vatvK5MUBTVqAQk4AiB4qwbOP3dh1Cced2n8bpiYtHkgWTENP+83HWn8kZge9ZTlbZ1Z9IrFd5GWNmJixMewfdOFPnUH50sAQkEX0ABVvCNdQcJhLpA68YR+M2cOLRI1puGQ30u1X8JSKBuBMImwGKtKhZ25zF69GjzpkAdEpCABAIpcOHf/gG3tm6sdZPJ07uiQbe3y11/OGcq9t26F8Wlt7cRRLny0CfhU3RrsMLr++xsOAv3HNO/4HoNphMlUAcCCrDqAFm3kEAYCEzoHYV//pZ2jYTBVGoIEpBAHQiETYBVB1a6hQQk4GCB6++9hWuvv+i3QMLQbki6829ARFZZWyWl0bhS2BVAKZpHHwXrX/l6nEqahpFHk329TOdLQAJBElCAFSRYNSuBMBT4waQY3DckOgxHpiFJQAISCKyAAqzAeqo1CUggDAVydu3A+X/8YcBGFtMuFclTziAqYUfA2mRD15NGYVJ6B1wo8D0AC2hH1JgEJAAFWHoIJCABbwXiooFfz4lHr9RvXk7l7bU6TwISkICTBBRgOWm2NVYJSMBngZKcWzjz/bkoPH/W52urvSAiAk1mt0Bsy08D2m5BQi88lTEUqzNV3D2gsGpMAj4KKMDyEUynS8DhAgPaR+LXc+IQoXJYDn8SNHwJSKA6AQVYYfx8sKD99evX0bVr14C8kfHChQtYtGgRTp48iaKiInTv3h2PPvooYmJ8fwVwfn4+jh49isaNGyM1NTWMZ0FDC3WBhf/1AQat+W2th5HbMBmZLVNREhmFhlcvIenqpXJtJU3phoSe82vdfmUXlsak4JeFM/DSxdyAtqvGJCAB7wUUYHlvpTMlIIHbAg8Nj8bT43z//9Xyk4AEJOAUAdsGWDdu3MCf//xnZGZmVjoX0dHRaN++PcaPH4/OnTvD5dI/V7hDZWVl4cUXX0RGRgamTZuGcePG+fVMnzlzBq+//jpycnIQERGBxMREEzw9/PDDtQqw1q5di6VLl6JJkyZ47rnnkJSU5Ff/dLEEgiHw4fZC/GVVAe5udQFjPvg/aFhY+d9HVd07vd8QnO4zqNy3m6cfR49Nq8p9rcGgrkgasQKuqMsBHcZbsXPx/On8gLapxiQgAe8EFGB556SzJCCB8gL/fn8sRnXXi1n0XEhAAhKoTMD2ARaDrISEBERFffMXeUlJCW7evAl+ZnA1ePBg3H///Y5786AV8vENjE899RTatWtXNseFhYV4++23cezYMTz00EPo27evXz8BH330EbZt24aOHTti7ty5aNCggV/tHTp0CPPnz0eHDh3MKq64uLiy9hYsWIC0tDRMnjwZEydO9Os+ulgCtRU4c60Ej7/8zQqmfq2KMX7Z8+iZsdOrJq+074xDIyt/ftscTEPHr7aWaye6VQs0mn4NUQ03edW+tyetTpyDx46XeHu6zpOABAIkoAArQJBqRgIOE2jbNAK/mROHZg31j/MOm3oNVwIS8ELA9gFWZeEMx1VcXGwCFW5p45+nTJliVmM56aguwAqkA+dg3rx5OHXqFObMmYMBAwYEsvkKbSnACiqvGvdS4Huv5+L4pfLBT2KcC/fFp2Hkxz+psZX9Y6YiI7V9pedFFeRj+IdvVPq9xrPbIK71RzW278sJ+5K+jSlH9YpuX8x0rgT8FVCA5a+grpeAcwUm943CP96t/9127hOgkUtAAlUJhGyAxQGVlpZi1apVWLlyJVJSUvDss8+arW1OOeojwOJqKX9Xc9U0PwqwahLS94Mt8Pq6AryzubDK24xLzcLYj3+EljmnK5yTGdcAp5Oa4ProiYiIqfr/fA792wLE3rpZ6T2SJnZDQp/A1sU6nzQJQ442DTad2peABL4WUIClR0ECEvBH4O+nx2LGAG0l9MdQ10pAAuEnENIBFqfj4sWLePnll80qLM9tdFw5tH79emzfvh3Z2dlmG2Lr1q0xderUCnWzGIStWLEC/fv3N3Wd3A/3FUjeBjgM1w4ePIjVq1eDxdS53TE+Ph49e/Y0q8VYvNzz4H3YB26fY3+5PbJRo0YYMWKE+WDdLx579+412+8qO6xtd9X12du+ubfheS/26wc/+AGSk5PNt9jm8ePHsWzZMpw/f94UeWd/ueVwxowZaNWqVbkmrDFwC+GTTz4JFnWvquaZdY77NsPw+1HUiOwisO9sMX70Vs1v8OvYzIWZN5ag8ZbXcDqpKU4nN8GN2PiyYbRt27bKQD2qoADDP/xrtUOO79cFSXetR0R04N5+mN1wKL59vgcO5hTYhVv9kEDYCijACtup1cAkUCcCjRNc+O3DcWjfLKJO7qebSEACEggFgZAPsKpahcTi5dz2dvnyZROksI4W60LdunXLFCFn0MPC5lbx90AGWAzTFi9ejE2bbtey4b0jIyPNvRnscJXY448/Xq5m1enTp/HGG2+Y2l5Wf3kur2E4xDpfs2bNMu2cPXvWtF1QUIDDhw+b8I5vGuR9+vTpg969e6OqAMuXvtHriy++wKVLl0wtLfaNBfMZXrEGFutTMZRjm6yRtXPn7dpAVs0y9p1t8NwnnnjCFN23Ds8Ay1pNxyLxJ06cMG9PZNjI4KtZs2YYPXp0WYAXCj9Y6mPoClS2ddAaTWRpHhoVHkFy4REkFR1DZGn5AunRJcVomnMTTXNvIbFRI2T1G1wpROqhPei0a0uNSFHNm6Hx3bcQlbSuxnO9PaEovgt+lH0XPr2mNxR6a6bzJFAbAQVYtVHTNRKQgLvAXd2j8PP7tZVQT4UEJCABSyDkA6zKVmAxvHnzzTdNEHLnnXdi5syZJvxgSMLgZOHChebNeU8//XTZyqBABlgnT540b+zjiq/HHnsMnTp1Mt4MZ9555x0cOXIEXbp0MaEO+5Wbm4tXX33VrNQaM2YMJk2aVBbWcAxvvfWWWaHE1V+9evUqe3qr20JYVYDla994s5pWoDG4oilXlbGPfDshD4ZXDLZ27dpVbrz8nmeApSLu+kvJDgIvrizARzu+2ToYX3wZyUUMrI4isajidsGCiGTkRrZEcqNmGHh1L7rvX4Wk/G9Wb53qPxRneg8sN7Rmp0+g58aVPg238f3tEdd2oU/XVHtyVBJ+h/vx23MKsQKHqpYkUF5AAZaeCAlIIBAC358Yg1lDb+/C0CEBCUjA6QIhHWBVVQPLClS4WsgKiayJ5jUMVbitcOzYsZg+fbr5ViADrLVr12Lp0qWmVtQjjzxStsqL90lPTzfhFgMbawvetWvXzFZHBl4TJkwwK5jcD+sNgFyFxDDOOmoTYPnaN96rpgBry5Yt4Aoyhmue9bGsgJErx1ijjKupeCjAcvpfPfYb/+Yjxfj1e/tvr64qPI64kmsVOpkb2QI5kS1NaJUT2cJ8LnLd3jbYNNGFb0Vsw7C/PV/uupykRshs2QYlUVFIunLRfNTmaDiuOxL7v1WbS6u85sP4R/GjU1XX+grozdSYBBwmoADLYROu4UogSAJx0cBvHo5Hz9baShgkYjUrAQmEkEDIBlhZWVlmG92GDRvKvYWQAdW7776L3bt345577sGoUaMqTIcVnnDbHbfycRVUIAMstv/222+bFUms78QC8/4cVfWtNgFWbfpWU4BV3diq6qMCLH+eCF0bCAFucWWdOn5wpSP/2/0oRSRuRrX5Oqz6JrQCqn+t9eTW1zBh3QtodG5fILpZro24Xp2QPHY7ImKOB6ztzYkP4oHjelV3wEDVkAS+FlCApUdBAhIIlMAdHSPx39+JC1RzakcCEpBAyArYPsDKzMysFpf1rFjgnIXCucqnusLjng25FwcPZIDFLYEsss66Uewf6zixLhXrUzHM4tcqO1j3iUXfWdeKAR3DOPfDs8B8bQKs2vTNmwCLRer37NlTVjOL2wfdD644cy+yrwArZP/OCNmOX7hwAQcOHDBbeE+dOlXh56swIhG3IhlY3V5lxY+CiEa1Gm/3lFLMuPQxuq97sVbXV3dRZKNGaPytYkQ3XhWwto8m3Y2xR8uv/AxY42pIAg4VUIDl0InXsCUQJIG5o2Pw2ChtJQwSr5qVgARCRMD2ARZDGqsouLspt9uxjtTIkSPRokWLsm+5hy28znpzX2Xz0aZNGzz00EOmHlYgAyzeiwHO5s2bsXHjRnAM1sEC7ty6yH4zcLMOrhj74IMPTJH3pk2bgm8ws4Iu/uLNN/sFIsCqTd9qCrDcQzF6c+umtQ3SKjTPsSjACpG/FcKkm4cOHSpbXcUXEXge/HuDP2f5US3x0b6mJrAqdgXuXzejIoH7mxzBuIXPwYXyYXQgiBvf2xFxHd4LRFOmjStJYzHqRGvcLC4JWJtqSAJOFlCA5eTZ19glEByBX8+Jw6AO3/z+EJy7qFUJSEAC9hWwfYDF8MQ9+KiJsqawparrAx1gud+HW5O4RYm1ufhLNVcr3XHHHbj//vtNiMUaWC+99JLZwsQ3DQ4cOLBc3axAbiH0HH9NfeP5NZkuWbIE69atQ8eOHTF37lzz1kHr0BbCmp5YfT8QAtnZ2SasslZXcQWj+8G3jXLFJUNrvt3SesNlTkEpfjI/D8cuBS+0GdE6B5N3/wmt9i8PxFDLtZF4V3c0HBy4uli5iQPw8OX+2JZd/u2KAe+4GpSAAwQUYDlgkjVECdSxQK/UCPz24XjERNXxjXU7CUhAAjYRCLsAq7i42Gzf41Yhz6Ln1ZkHKsDitj++bZArqRjkeK4A4y/YfKsgv/7MM8+gZcuW2L9/v/kaV4MwrHN/Ix/7HKgAqzZ9qynA4gqrefPmmYBuzpw5GDBgQDlmBVg2+UkPs27wjZ38GedbNbkdkD9v7gd/9jwDq0aNKm4HfG1tAd7dEvwi5q0auXBP/joMWvJCwGcirnsHJI/bg4i4gwFpuySuLZ7PnYi3L+sNhQEBVSOOFVCA5dip18AlEFSB2cOi8cyEmKDeQ41LQAISsKtA2AVYhOa2vc8++wxNmjTB008/bbbkuR8Mcrhio2HDhmUrnay38/FNeo8++mi57X1cpfTKK6+AW/n4Pc837bm37R7oPPDAAxgyZEiNgY5VD6pdu3YVAiwGciwIz5DL3y2EtelbTQGW++qsygIs1gF74403zHZIbSG0618D9u8Xw6qjR4+awIrbaT0Pvt2SgVVqamrZCqvY2NhqB7Y7vRg/XZBXp4Of2fICxi3/ZyRmnA7ofSMSE9H429GIabosMO1GxODlyDl44Wzd+gSm82pFAvYQUIBlj3lQLyQQjgK/mBWHEd20lTAc51ZjkoAEqhcIywCL4dTLL7+My5cvo3379mZlEN8IyCM/Px+LFy/Gjh07MGHCBEycONF8/fjx42YlEbcazZ4924RU/DPDq48//hgMmXjUFGDxHGvFFAM0ns9fqnlw6+CWLVuwaNEiE65xBVZSUhJOnz6N1157zdTNmjx5MsaMGWMCH65eYhC3b98+U3C6qgCL4+V9GL5ZR1Xb/nztG9urbguh+1sfuZqMWwgZGFpF3dn/mzdvmlVlvgZYQ4cONdssOQ86nCPA557bAa3VVXy5gefBsJeBlbUdkM+er8fP3s3DzpPFvl7m9/l9WxZjevoCdNr8pt9teTbQ6J7OiO/0TsDaXdLgETx9svzqtoA1roYkEOYCCrDCfII1PAnUo0DP1hH4/aPxiFaGVY+zoFtLQAL1IRCWARYhz549a7bl8S2GDINYPN0KpLjdiKESwxZrWxFXOr3zzjtlQRWLkFvns2A8P1is3JsAi+e9//77ZosT27CK0DM84/fYFkMya7sd7/3JJ5+YUI2BEPvLc7hiip/Zd47Dc3UYr1uwYIEJuHgNt02NGjUK48ePrzJ08rVvNQVYljXDPwZVPFgUn8YMsRjQMQDjuJ588klT4J1HdW8hZK2whQsXmmtox5CC7p5bK+vjB0b3DLzAmTNnympXcTsgf07cD66kYljlHlglJyf71ZGF2wrx8uoCv9rw5+KEWBfua5CGUR//xJ9mKr02cUR3NBzyLuAKzNbInQ1n4Z5jKrYR8IlSg2EvoAAr7KdYA5RAvQo8dlc05t6lrYT1Ogm6uQQkUOcCYRtgWcHLihUrkJaWZrYMMkxiYDVixAjz4Vmfir8483wGKKxjxfCIhclnzpyJNWvWmHa8CbB4b4Y3fLMgr7t69ar5b96P7c2YMQOtWrUqN9nW+VwhxaLu7CtDtmnTppkAiHW9uE3KWrVlXcxgi8EbV3HxmD59uqn9Vd2qKV/7VlMRd96Xq2SWL19ugimuJGOYNmjQILOa7N133zU1sujIvtUUYDGYW7p0qVmtxra6d+9u3BmM6QhtAT57DHYZVHGFFcMrz4OrJRlWcfWktcIqkHN/8koJfjw/DzfzAv9mQF9nZ0zrLEze+is0O77F10urPT+2UzskTzqCyPi0gLSbnjQNI476FxoGpCNqRAIhJKAAK4QmS12VQAgKcPUVV2FxNZYOCUhAAk4RsG2A5ZQJ0DglEM4CDDZZu4qBFT8Y5noeDGoZWHFbIAOrFi1aBJXkl5/mY+0B+2yLa9/UhbuzlqDvit8EdNyu2Fg0mZWEmOaLAtJuZsORmHymI87l28cuIANTIxIIkoACrCDBqlkJSKBMYGS3SLwwK04iEpCABBwjoADLMVOtgUog+ALp6elltasYWHElo/vBVY3WdkArsOI207o6lu8pwq8Wld+iWFf3ruk+326RjnGf/Aix+dk1nerT95NndEGDrgt8uqaqkwsSeuHpjKFYlani7gEBVSNhLaAAK6ynV4OTgG0EfjItFjMHaqu/bSZEHZGABIIqoAArqLxqXALhK8A6Z9bqKqvguudoGU5ZgVXbtm3NCivPrbt1JZRxsxQ/fjsP5zJK6uqWPt9ncKsCTD38Gtrt/Mjna6u7IGFoNzS881O4IvwPx0pjmuM/CmfiLxdzA9pHNSaBcBNQgBVuM6rxSMCeAinJLvzhkXjwsw4JSEAC4S6gACvcZ1jjk0CABFibzdoKyM+XLl2q0DLfBmgFVm3atEFKSkqA7u5/M39cUYBPvwxMYXP/e1N1C40TXLg3Yhvu/Oz5gN4mpl0qkqecQVTCjoC0Oz9uLv4p3Z6r2QIyQDUiAT8FFGD5CajLJSABrwXuHhiFH0+L9fp8nSgBCUggVAUUYIXqzKnfEgiyAAusuwdWfBGC+8EXDVhhFV9OwFpWDRs2DHKvatf81mPF+JeFobXtbVKra5iw/gU0PrevdoOu7KqICDSZ3QKxLT8NSJtrEubg0RP2XdEWkEGqEQnUUkABVi3hdJkEJFArgV/MisOIbpG1ulYXSUACEggVAQVYoTJT6qcEgihQUFBQFlZZ2wH5Nkj3IyEhoSywYnDFwIo1rex+FJUAP5mfiwPnQi9o6ZpSipmXPkaPdS8GlDl5ajc06DE/IG3uT/o2Jh/Vv/oGBFONhJWAAqywmk4NRgK2F+DbCPlWQr6dUIcEJCCBcBVQgBWuM6txSaAagczMzHKrq86fP1/h7ObNm5cLrPjfoXi8uaEAb22w/9bBqmwjI4D7mxzB+A+egwulAZuCBoO7ImnEcrgir/jd5oWkSbjjaFO/21EDEggnAQVY4TSbGosEQkPgsbuiMfeumNDorHopAQlIoBYCtgywfvazn9ViKLpEAhLwR4BvBeTKKm4HbN++PRITE/1pzhbXnrpagr97Mw+38gMX/NTXwO5snYMpaX9C633LA9aF6NYt0XjaFUQ23Ox3mzcbDsG953viYE6B322pAQmEg4ACrHCYRY1BAqElwNVXXIXF1Vg6JCABCYSjgAKscJxVjUkCNQjExcWVW13FwCoyMvzWnP92cT6WpBWFzfPQMtmFewrWYfCSFwI6piazUxHb+mO/2yyK74wf3xyNT67qDYV+Y6qBkBdQgBXyU6gBSCAkBUZ2i8QLs+JCsu/qtAQkIIGaBGwZYNXUaX1fAhKQQE0CX54oxj++F1qF22sak/X96S0vYMKy55F4/Yy3l9R4XtKk7kjo/VaN59V4QlRD/B6z8JtzCrFqtNIJYS2gACusp1eDk4CtBf75W7GY0Nv+dUptjajOSUACthRQgGXLaVGnJCABfwX+6b087DhRvhC9v23a6fo+LYoxLX0Bumx5M2Ddiu/fBcl3rYMr6pzfbX4U/yj+7lTo1h7zG0ANOF5AAZbjHwEBSKDeBLq3isCfHo9HhKveuqAbS0ACEgiKgAKsoLCqUQlIoD4FuG2Q2wfD/YiPceG+BmkY/clPAjbUqJRmaDzjJqKS1/vd5paGD2LWMf2/Z78h1UBICijACslpU6clEDYCz06IwQPDosNmPBqIBCQgAQoowNJzIAEJhJUAC7azcDsLuDvlGN0qC5O2/Ropx/0vxm6ZNb6/HeLafuA34bGkuzHmaILf7agBCYSagAKsUJsx9VcC4SXQvKELf3w8HvysQwISkEC4CNg+wLpx4wZ27NiBixcvorCwEC6XCwkJCejduzd69OiBiIiq37KRn5+PZcuWISMjw6v5atKkCaZOnYrY2FiyvZ34AAAgAElEQVRz/oEDB5CWloa8vDzExMSYe/br16/ae3p1I50kAQkETeDNDQV4a4Pztq61a+LC3VlL0W/lrwNm23BcdyT2978u1tWksRh1sjWyi5wTKgZsEtRQyAoowArZqVPHJRA2AlyBxZVYOiQgAQmEi4CtA6xz585h3bp1KCgoMKERQ6SSkhLz3wyy2rZti7Fjx1b59jSet2bNGly/fr3a+SouLjbhWIcOHTBu3Dhz7pEjR7BlyxY0atQIHTt2xJkzZ3DlyhUTYg0ZMiRc5l/jkEBYCXDVFVdfcRWWU497U9Ix4dO/Q0z+zYAQxPXujOQxWxERc8Kv9nIT++ORywOwNTv8t3b6BaWLw0ZAAVbYTKUGIoGQFWANLNbCYk0sHRKQgATCQcC2ARYDpRUrVuDy5cto3bo1xowZg7i426+EPX78uAmXGDyNGjUKnTt3rvVccHXV0qVLkZ2dbcIrhmK89/Lly8EVXFyRxRVf/BpXczEUmz59OuLj4809L1y4gJ07d2LEiBHgCi4dEpBA/Qmw7hXrXzn9GNiyANOOvI72Oz8MCEVk48ZofE8hohuv/v/Zu+84qaurj+Pf6TPbd1maovQiVkQURHrvvdiwoBFLbEmMJqaoMbFHjRWsiNhQbFhQFKyAjWJl6U1QQOr28rxmfSQSYHfKb2Z+5TP/PHH33nPveZ9LfDj5/e7EFa8y0Eh/Lu6rqT8UxhWHyQhYQYAGlhWqxB4RsL9A+NsIw99KyAcBBBCwg4BpG1jhp6/CT095vd7qJlJubu4+3h988IEKCgrUqFEj9enTJ+ZaLF++XB9++KHq1aunvn37Vj/NFW5mvfbaa9Vrhn/2y2f+/PlavXq1Bg0apMzMzOqmVrjJVlhYqAEDBigjIyPmfTARAQTiE/h0ZYX++HRxfEFsNDsnzaXhngXq9PI1hmWVO7ypgk2eji+ey6fJvtN13TpqFR8ks80uQAPL7BVifwg4R+CGMUGd3NLjnITJFAEEbCtg2gbWF198oUWLFqlBgwZ7G0u/rsLKlSv1/vvvVzeNfv1EVDSV+uWpqvAdWZ07d1aLFi2qp0fawFq6dKnC++zYsaNatWoVzdKMRQABgwWufrpYn6ysMDiq9cP1brhVveder9yNXxqSTGbX1so4Pv57sV5PO0PnreJpOUOKQhBTCtDAMmVZ2BQCjhQ4rrFHt5/+85ssfBBAAAErC5i2gfXLE1YtW7asfk3wfz/hV/fmzJlT/YTWL09ERVuINWvWaN68edVPU4WfoPrlFcVfXiEMvy4YfvorLS1t7yuE4VcOww2z8O/CT1+FXxvs2bPnQe/hinZPjEcAgegFwq8Nhl8f5HNggRZ1qzRo80y1nXevIUTB1k2U3XOJ3IFv4or3eeZoDVnujSsGkxEwqwANLLNWhn0h4EyBKwYENLgd/851ZvXJGgH7CJi2gRVuDoVfI2zbtq1OOumk/cTDT0nNmjWrurEUbiAdeuihUVUlfH/WW2+9Vf3thu3bt9fRRx+9z/xvvvlGCxcu3HuJ+8aNG6vHhi9xP/7446svlw/fzxV+xbBOnTpRrc1gBBAwTqCiUrro0SIt38w33NWkGr7IdVTeMvWecaEh+O6MTOWO8Mpf54244q3NGqBOBdlxxWAyAmYUoIFlxqqwJwScK3B4Hbf+c3ZQGQGXcxHIHAEELC/g2AbWL3dsBQKB6qevwk9h/e/n66+/1uLFixV+6srn86l169bVzavwPVjhe7PCTa927dpZ/hCQAAJWFpj5aZnumV1q5RSSuveTGhaq3+J7dehX8TWeftl0ztBmCjV7Kq4ctmeerH7rmml9Ca8UxgXJZFMJ0MAyVTnYDAIISJrQxaezuvixQAABBCwr4NgG1rvvvlvdiArfXRW+/yrST/jC9vC3EYZfXezXr5/CDTA+CCCQGoGi0ipd9Gix1m7l6atoKlAv26VhJfN0wuvXRTPtoGMzOrdWZofpkmJvQJWmHaELtp+k2T9xubshRSFIygVoYKW8BGwAAQT+R6BOhkv3nxtS+P/yQQABBKwo4MgGVvjVv/Drg263+4DfcFhTIcPfRBj+5sLu3btX35kVvqtr+/btcrlc1d+I2KlTp+o7s/gggEDiBZ6ZX6bJ7/D0VazSA+pvUp83r1L6TxtiDbF3XqD54cruvUye0OKYY1X583Vj2RDdv6ko5hhMRMAsAjSwzFIJ9oEAAr8W4CkszgMCCFhZwJENrPDrf8uWLVOTJk3Uo0ePiOu3fv16hZ/cCl8sH36dMNwEKy8vr/7PRUVFCn8zYvg+rPC9WOFXDvkggEDiBHYUhp++KtKmHVWJW8QBkdvWq9DAtU+q5cePx52tOxhU7qhM+eu+GlesacGz9Mc1XMofFyKTUy5AAyvlJWADCCBwAAGewuJYIICAlQVM28D65VsID9ZkivVbCH/66afqVwDDjadoLn8vKSnRm2++WT0v/M2EX331lcIXvXfr1k2NGzeuPgOfffZZ9c9//TMrHw72joCZBZ74oEyPvcfTV0bUKOiTRqYvUbeZVxgRTtmDWiit5ZNxxXo341SdsYLmZFyITE6pAA2slPKzOAII1CDAU1gcDwQQsKqAaRtYX3zxhRYtWqQGDRpUP9Hk8Xj2MQ4/7fT+++8rIyNDAwcOVCgUiqgG4SbTkiVL1LBhQ/Xp02e/uAcLEt7P0qVLq+/Lat68ucLfkrht2zYNGjRo7wXw4ae6wk93hceE79bigwACiRH4cWeVLnqsSNt20+AwUrhLw53qO/8W1Vv5cdxh009qpcyOM+Vy7Y451ldZw9W3IBjzfCYikEoBGlip1GdtBBCoSYCnsDgfCCBgVQHTNrB++ZbA8GXp4QZW+NW8X3/ee+89rVixIqrXAHft2qXXX3+9+nW/cJOpRYsWEdVt69at1Q2revXqVd99FW6m0cCKiI5BCCRE4OG5pZr+UVlCYjs96GF50pAdb+jYt2+Nm8LfuJFy+q6RJ/3TmGN9n9VbJxTkxzyfiQikSoAGVqrkWRcBBCIR4CmsSJQYgwACZhMwbQOrrKysukkUvnC9fv361Y2jXy5HDzeuPv74Y1VWVu7zul64MfXpp5+qoqJCxx57rHJzc/fxDj9BFX4CK9wMC78GGMk9VeFY77zzTvXTVuFG2i8xP/nkE14hNNtpZj+OENjwU2X1Nw/uLubpq0QWfFjdNerz4m/lK90T1zIuj0e5Y+sqUP+lmOPszuygkRuP0FeFvDIaMyITky5AAyvp5CyIAAJRCPAUVhRYDEUAAdMImLaBFRbasmWL5syZo8LCwupvDPT7/dVNq9LS0upv/Qtfph5+kuqXT/gJq1mzZinc/Prf+62Ki4urn77asWOHOnTooCOPPDKiIoTnffTRR9VPXx111FF754Tv0vr1Je7hO7LCjbW8vDwucY9IlkEIxCZw/9ulmrGQp69i04tu1nENSjXgu4fV5PMZ0U08wOjs/q2U1uaJmOOUh5rpyt3d9PwWvqEwZkQmJlWABlZSuVkMAQRiEOAprBjQmIIAAikVMHUDKywTbjiFn3batGlTdWMq3LhKT0+vbkC1adOmurH1vw2scJMr/IRVuJn0y+fbb7/VggULqu/KGjBgwN57q+LRDzfYwpfNb9++vXpfjRo1UqdOnfY+KRZPbOYigMD+Aqt+DD99VaTScnSSJZAdcmm4Z4FOfuWauJdMa99KWSe/Jpdna2yxPBm60zVGt26giRUbILOSKUADK5narIUAArEI8BRWLGrMQQCBVAqYvoEVDc6aNWs0b948ZWdnVzewAoFANNMZiwACJhe4641Svfw5T1+lokw9G2xVv3l/V87Gr+Na3ndoA+UM+EHejNgvin8hNEG/Xc3rhHEVgskJF6CBlXBiFkAAAQMEeArLAERCIIBA0gRs08D65a6q8OXv7du319FHH500RBZCAIHECyzfXKkLHubJm8RLH3yF5vlVGvTDTB057964t5E39lAFDnkh5jjzM8dq1PL/PoEbcyAmIpAgARpYCYIlLAIIGCrAU1iGchIMAQQSLGCbBlb4rqrwxe7hT9euXau/KZAPAgjYR+Ce2aWa+SlPX5mhoqPrLFOfGRfGvZWsPq2VfuTUmOMszxqibgXpMc9nIgKJFKCBlUhdYiOAgJECPIVlpCaxEEAgkQK2aWAlEonYCCCQWoHwNw9e8HCxikr55sHUVuK/q5/YoFD9F9+jQ79+M64thY5toewu78rl3RhTnC1Z3dR11aHaUV4Z03wmIZAoARpYiZIlLgIIGC2Qn+nSgxNDyklzGR2aeAgggIChAjSwDOUkGAIIJELg4bmlmv4RT18lwjaemHWzXBpWOk8dXr8unjDy1qur3ME75c16L6Y4RenH6swt7fTxzuKY5jMJgUQI0MBKhCoxEUAgUQLn9/BrfCdfosITFwEEEDBEgAaWIYwEQQCBRAls212lCx4pUvj/8jGnQP/6m9T39auUvmNDXBvMG324Ao2eiylGZeBQXVvcV4//wD1pMQEyyXABGliGkxIQAQQSKHBYHXf1U1gBbwIXITQCCCAQpwANrDgBmY4AAokVCD95FX4Ci4+5BY6oV6GBa6er1cePxbXRzB6tlXFsjPdiubya4jtDf1/Hk1hxFYHJhgjQwDKEkSAIIJBEgUv7+TWsPU9hJZGcpRBAIEoBGlhRgjEcAQSSJxC+8yp891X4Diw+5hcI/6+2IzOWqvvMy+PabOio5srq9rHcvlUxxXk9/XSdt7IiprlMQsAoARpYRkkSBwEEkiXQqqFb958TStZyrIMAAghELUADK2oyJiCAQLIEwt86GP72QT7WEujcYKf6L7hF9Vb+/M2wsXw8ebnKHVomX86cWKbri8zRGryc9yBiwmOSIQI0sAxhJAgCCCRZ4I9DAup7NP/+TDI7yyGAQIQCNLAihGIYAggkX+CCh4u0fDNPXyVfPv4VG+VKg3e+oXZv3xpXsNwRTRRs/ExMMdZm9VengpyY5jIJgXgFaGDFK8h8BBBIhcCxh3t0xxnBVCzNmggggECtAjSwaiViAAIIpELgjSXluvXVklQszZoGCgypu0Z9X7hE/vLCmKNmdm2tjONjuxdre+bJGrCumdaWlMe8PhMRiEWABlYsasxBAAEzCPx9VEBdWvMUlhlqwR4QQGBfARpYnAgEEDClwOVPFGvpOu4xMmVxotzUsfVLNXDZw2ry+YwoZ/53eLBNU2X3WCR34NuoY5SmtdGk7Z305k98Q2HUeEyIWYAGVsx0TEQAgRQLdGzh0Y1jeQorxWVgeQQQOIAADSyOBQIImE5g3jflun4mT1+ZrjBxbCgz5NIIz0J1fuXqmKN4MjOVM8Ijf96bUceo8tXRvyqG6t7vaWJFjceEmARoYMXExiQEEDCJwM2nBnVCU49JdsM2EEAAgZ8FaGBxEhBAwHQC1zxTrIUrePrKdIUxYEM96m9V/3l/U87338QcLWdoM4WaPRXT/CeDE3TVGr4YICY8JkUlQAMrKi4GI4CAyQR6tPXq2uEBk+2K7SCAgNMFaGA5/QSQPwImE1i0pkK/e7LYZLtiO0YKNKtTpUE/zNRR790bc9iMzq2V2WGapOgv+Z+bcapOX1EV89pMRCASARpYkSgxBgEEzCxw94SQjmzkNvMW2RsCCDhMgAaWwwpOugiYXeCuN0r18udlZt8m+zNAYGTeMvV7/sKYIwVaNFZ272/lCS6JOsbXWcPVp4D7PaKGY0LEAjSwIqZiIAIImFRg4HFe/W4gT2GZtDxsCwFHCtDAcmTZSRoBcwr8tKdK504u0s4ino4xZ4WM31WH+oUasOQ/OvTr2TEFdwdDyh2VLn/dWVHP35TVW+0L8qOexwQEIhGggRWJEmMQQMDMAkGf9PD5aWqQ4zLzNtkbAgg4SIAGloOKTaoImF1g5qdlumc29xOZvU5G7y8/06VhZfN04uvXxRw6e1ALpbV8Mur5ezJO0KhNbbV0D+cuajwm1ChAA4sDggACdhA4v4df4zv57JAKOSCAgA0EaGDZoIikgIBdBC5/olhL13F5u13qGW0e/eptUv83fq+0Hd9HO7V6fPpJrZTZ8QW5XHuiml8Raqord3fXjC18Q2FUcAymgcUZQAAB2wu0auDW/eeGbJ8nCSKAgDUEaGBZo07sEgHbC3y2qkJXPcXl7bYvdC0JtqlboUHrnlSrjx+PicLfuJFy+q2WJ+2z6OZ70nWXa6xu2UATKzo4Rh9MgCewOBsIIGAXgX+MCapTS49d0iEPBBCwsAANLAsXj60jYCeBO14r0axF5XZKiVxiFPB7pRHpS9XzxctjiuDyepU3Jl/++i9FPX9m2pm6ZBVfIhA1HBP2E6CBxaFAAAG7CPQ+yqtrhnKZu13qSR4IWFmABpaVq8feEbCJwJZdP1/evqeEy9ttUlJD0ji5/k4NXHCT6q5aEFO87P4tldZmWtRz52eO1ajlfG141HBM2EeABhYHAgEE7CLg84Qvcw/p0Dz+3WiXmpIHAlYVoIFl1cqxbwRsJDBjYZnuf5tLtG1UUsNSOSRHGrLzTR0/55aYYqad0EpZJ8+Sy70tqvkrsgara0FGVHMYjMCvBWhgcR4QQMBOAud28+v0zlzmbqeakgsCVhSggWXFqrFnBGwm8NvHi/T1hkqbZUU6RgoMzl+r/jMvlK88+nvSfIc2VM6AzfJmfBzVlrZmdVO3VY30UzlfLBAVHIOrBWhgcRAQQMBOAs3ruTX5PC5zt1NNyQUBKwrQwLJi1dgzAjYSWLiiQtc8E31TwkYEpBKhwDH1SjVw2UNq+sXzEc7Yd1jeuEMUaDgzqrnF6cfozC3t9NHOkqjmMRgBGlicAQQQsJvAdaMCOqW1125pkQ8CCFhIgAaWhYrFVhGwo8Ctr5bojSVc3m7H2iYip4ygSyM8C3XKq1fHFD6rTyulH/lEVHMrA4foLyX99NhmvqEwKjiHD6aB5fADQPoI2FCgR1uvrh3OZe42LC0pIWAZARpYlikVG0XAfgKbd4Qvby9UMV/6Zr/iJjij7vW3auC8vyr7+2+jXintuJbK6jJHLs/3kc91efSQ70z9bR1PC0aO5uyRNLCcXX+yR8COAm7Xz5e5H57PZe52rC85IWAFARpYVqgSe0TApgJc3m7TwiYprSZ5VRry40wd9d69Ua/oq19POYN2yJv1XlRz30g/XRNXcidWVGgOHUwDy6GFJ20EbC5wVhe/JnThMnebl5n0EDCtAA0s05aGjSFgf4ErpxVr8VqaAfavdGIzHJFXoP7PT4ppkbzRhynQaEZUcxdljdKgAv6f96jQHDiYBpYDi07KCDhAoEldd/VTWHwQQACBVAjQwEqFOmsigIC+2VipSx7jTiGOgjEC7esXavDiu3XIN29FHTCzZ2tlHDM1qnnrsvqrY0FOVHMY7CwBGljOqjfZIuAkgX+MCapTS4+TUiZXBBAwiQANLJMUgm0g4DSBh+eWavpHXH7ltLonMt86GS4NLXtPHd/4e9TLhI5qrqxuH8ntWx3x3B2ZnTRwfQut5hK3iM2cNJAGlpOqTa4IOEtgcDuvrhjAZe7OqjrZImAOARpY5qgDu0DAcQITJxdp9ZZKx+VNwokX6FN3kwa+8Tul7dwU1WLevDzlDC2RL+ediOeVpbXRpO0d9cZPXO4eMZpDBtLAckihSRMBBwqE/wejxyeFFPK7HJg9KSOAQCoFaGClUp+1EXCowPzlFfrzs/yF36HlT0rarfIrNGTdk2o1//Go18sd0UTBxs9EPK/KV0c3VQzTPd8XRjyHgfYXoIFl/xqTIQJOFrh2eEA92nqdTEDuCCCQAgEaWClAZ0kEnC5wx2slmrWo3OkM5J9gAa9HGpnxpXq9eFnUK2V2a62MdtHdi/VU8Cz9fk1J1GsxwZ4CNLDsWVeyQgCBnwV6HenVn4bxGiHnAQEEkitAAyu53qyGgOMFdhVX6ewHirS9sMrxFgAkR6BT/Z0atOAm1V21IKoFg22aKrvnF3L7v4t43ryM8TptRcTDGWhjARpYNi4uqSGAgNICLj1+QUh5GbxGyHFAAIHkCdDASp41KyGAgKQ3l5Trlld5SoXDkFyBhtnS0F1v6vg5t0S1sCcrS7nDXfLlzY543jdZw9W7IBjxeAbaU4AGlj3rSlYIIPBfgd8NDGjgcbxGyJlAAIHkCdDASp41KyGAgKS/zijWh8sqsEAgJQKD8tdqwAuT5KuIromaM6yZQk2finjPm7J6qcPyeqqs4knDiNFsNpAGls0KSjoIILCfwMktPbphDP+DDUcDAQSSJ0ADK3nWrISA4wXWb6usfn2Qv9I7/iikFOCouqUasmyymiyaGdU+Mjq3VuYJT0iuyE7wnowTNHpTWy3ZUxrVOgy2hwANLHvUkSwQQODgAi6Xqr+N8NBcN0wIIIBAUgRoYCWFmUUQQCAs8Mz8Mk1+h7/McxpSL5AecGm4d6G6vnp1VJsJtGis7N7fyBNcGtG8ilBT/W5Pdz33Y1FE4xlkHwEaWPapJZkggMDBBS7q7deoE30QIYAAAkkRoIGVFGYWQQCBsMBlU4v15XpeH+Q0mEegW72tGjT3L8reHPlF7e5QSLmj0uTPfy2yRDzputs1RjdvKI5sPKNsIUADyxZlJAkEEKhFoF0Tj247jdcIOSgIIJAcARpYyXFmFQQcL/Dd95W66FGeQnH8QTAhQOO8Kg378QUd+d59Ue0ue3ALpbV4MuI5L6adqYtXlUU8noHWFqCBZe36sXsEEIhc4MGJIbWoz2uEkYsxEgEEYhWggRWrHPMQQCAqgSc/LNMj83h9MCo0BidVYHhuQfUF79F80ju2VuaJz8nljqw5uyBzrEYu5//Jj8bYqmNpYFm1cuwbAQSiFTinq19nnMJrhNG6MR4BBKIXoIEVvRkzEEAgBoHLnyjW0nW8PhgDHVOSKHB8vUINWXKXDvnm7YhX9TdppJy+q+RJ+zyiOSuyBqtrQUZEYxlkXQEaWNatHTtHAIHoBI44xK17zg5FN4nRCCCAQAwCNLBiQGMKAghEJ7Dqx0qdNyWyJ1Sii8xoBIwXyE13aXj5PHV847qIg7u8PuWNzZO/3ssRzdma1VXdVx+mbWU0dSMCs+AgGlgWLBpbRgCBmAUmTwypOa8RxuzHRAQQiEyABlZkToxCAIE4BJ5bUKYH5vD6YByETE2BQO+6mzT49SsV2rU54tWzB7RUWutpEY0vTj9GZ205Xh/s5HL3iMAsNogGlsUKxnYRQCAugQt6+TX2JF4jjAuRyQggUKsADaxaiRiAAALxClz1VLE+W8WTJvE6Mj/5Ai3rVGjY+mlqOX9qxIunndBK2Z1elTw/1TqnMtBQfyvpr0c284RirVgWG0ADy2IFY7sIIBCXQIdmHt00nm8jjAuRyQggUKsADaxaiRiAAALxCGz4qVIT7ucv5/EYMje1Ah63NDLjS/V+6bKIN+Jr1FA5/TfJmzG/9jkutx72T9Bf1/IkVu1Y1hlBA8s6tWKnCCAQv4DbJU27KE31s13xByMCAgggcBABGlgcDQQQSKjAS5+V6e43eX0wocgET4pAx3o7NWTBP5W/+pOI18sbd4gCDWdGNP7N9NN17kqeVIwIywKDaGBZoEhsEQEEDBX43cCABh7nNTQmwRBAAIFfC9DA4jwggEBCBf7yXLE+KuAv5QlFJnjSBBpkScN3v6F2c26NeM2svq2U3vaJiMYvzhqlgQXcIRIRlskH0cAyeYHYHgIIGC7Qo61X1w4PGB6XgAgggMAvAjSwOAsIIJAwgR93VenM+wrFF60ljJjAKRIYUGetBs+8QN6KyJ4uTGvXUlmd35bLu6nWHa/L6qeOBbm1jmOAuQVoYJm7PuwOAQSMF8gKuTTtopDSA7xGaLwuERFAICxAA4tzgAACCRN4fXG5bptVkrD4BEYglQJH1i3VsGWT1XhRZK8I+urXU86g7fJmvV/rtndkdtKg9S20qris1rEMMKcADSxz1oVdIYBAYgX+NjKgrm14jTCxykRHwLkCNLCcW3syRyDhAjfMLNHcb8oTvg4LIJAqgTS/SyN8C9X11asj3kLumMMUPHRGrePL0lrrwh0n6/VtfAlCrVgmHEADy4RFYUsIIJBwgSHtvLp8AK8RJhyaBRBwqAANLIcWnrQRSLTAjqIqTbivSLtLqhK9FPERSLlAl7rbNGTen5W9eVlEe8ns1VoZR0+tdWyVL083VwzTf76niVUrlskG0MAyWUHYDgIIJEXgkFy3nrgwlJS1WAQBBJwnQAPLeTUnYwSSIhB+8ir8BBYfBJwicHhulYZveV5Hvnd/RCmHjm6urK4fyu1bU+v4p4Nn6Xdr+PNUK5SJBtDAMlEx2AoCCCRV4NbTgjq+iSepa7IYAgg4Q4AGljPqTJYIJF3g3rdK9cIn3N+TdHgWTLnAsNwCDXxhUkT78NbJU86QYvly3q11/HsZ43XqilqHMcAkAjSwTFIItoEAAkkXOLWTT+f18Cd9XRZEAAH7C9DAsn+NyRCBlAhc9GiRvvu+MiVrsygCqRZoV7dIw5b8Ww2/nRPRVnJHNlHw8GdqHftt1jD1KuDVjFqhTDCABpYJisAWEEAgJQKtGrh1/7n8uyol+CyKgM0FaGDZvMCkh0AqBDb+VKkz7+fOnlTYs6Z5BHLSXBpZPk8nvXldRJvK7NZaGe1qvxdrc1Yvnbi8rsq5Xi4i11QNooGVKnnWRQABMwg8dH5ITeu6zbAV9oAAAjYSoIFlo2KSCgJmEZi9tFw3v8J9PWapB/tIrUCv/E0a8sblCu36sdaNBI9oqqzun8sTqPky+D0Z7TV281FatJs/Z7WipmgADawUwbMsAgiYQuCKAQENbuc1xV7YBAII2EeABpZ9akkmCJhG4N+vl+jVL8pNsx82gkCqBVrUqdDwdU+o5YInat2KJytLucNd8uXNrnFsRbCJfl/YQ8/+yNOOtaKmYAANrBSgsyQCCJhGoAhFbwUAACAASURBVO/RXv1xSMA0+2EjCCBgDwEaWPaoI1kgYCqBM+4r1Pfbeb/JVEVhMykXcLukUZlL1fulyyPaS86wpgo1fbrmsZ40/cc9Tjetp4kVEWoSB9HASiI2SyGAgOkEDsl164kLuQfLdIVhQwhYXIAGlsULyPYRMJvAqh8rdd4U/jJttrqwH/MInFR3p4YtvFF1Vn9a66YyTmmtzBNqvxfrpbQzddEqvvWzVtAkDqCBlURslkIAAVMKTJ4YUvP63INlyuKwKQQsKkADy6KFY9sImFUg/Opg+BVCPgggcHCBepnSyD2vq92c22plCrRsrJxeX8sd/LLGsQszx2rEcv6iUCtokgbQwEoSNMsggIBpBS7u49fIDj7T7o+NIYCA9QRoYFmvZuwYAVMLXPdCid77lvuvTF0kNmcagf511mrIC+fLW1nznxl3WpryRobky3+txr2vzBqkLgWZpsnPyRuhgeXk6pM7AgiEBbof4dVfRnAPFqcBAQSME6CBZZwlkRBAQNLQ2wu1p4T7rzgMCEQq0Da/VMMLHlTjRS/WOiV7cHOltZhe47htWV3VffVh2lpWUWs8BiROgAZW4myJjAAC1hDIz3Tpmd+mWWOz7BIBBCwhQAPLEmVikwhYQ+DbjZW6+DHuv7JGtdilmQSCPmm0b6G6zLqm1m2ld2qtzBOflctVfNCxxelH65yt7fXejoOPqXUhBsQlQAMrLj4mI4CATQS4B8smhSQNBEwiQAPLJIVgGwjYQeDJD8v0yLxSO6RCDgikROCUuts0bO6flPVDQY3r+5seppw+K+RJ++Kg46oCDfW30v56eBNN5VQUkwZWKtRZEwEEzCZwUR+/RnEPltnKwn4QsKwADSzLlo6NI2A+gSunFWvxWl5bMl9l2JGVBBrlVGnklhk68v0Haty2y+dT3pg8+eu9XMM4lx4JnKW/rOVJrGSfARpYyRZnPQQQMKNA51YeXT86aMatsScEELCgAA0sCxaNLSNgVoE+/9qjSq6/Mmt52JfFBIbmFGjQzEm17jp7QEultZ5W47jZ6afrnJU0l2vFNHAADSwDMQmFAAKWFcgKuTTzCu7BsmwB2TgCJhOggWWygrAdBKwq8OX6Cl02lac8rFo/9m1OgePqFmr4kn+r4bfv1LjBtA6tlN3pFcm9/aDjlmSO1IDlfnMmasNd0cCyYVFJCQEEYhLgHqyY2JiEAAIHEKCBxbFAAAFDBJ76qEwPzeX+K0MwCYLArwSyQy6NrpirE9+8vkYXf6NDlN1/o7wZCw46bn1WP51UkItvEgRoYCUBmSUQQMASAtyDZYkysUkELCFAA8sSZWKTCJhf4JpnirVwBa8omb9S7NCqAj3zN2nY65cruPvHGlPIG3eIAg1nHnTMzsyOGrShpVYWlVmVwhL7poFliTKxSQQQSIJA1zZe/W1kIAkrsQQCCNhdgAaW3StMfggkSWDwbYUqKuUCrCRxs4xDBZrnVWjkuqlqsbDmO6+y+rZSetsnDqpUltZKF+/orFnb+IbCRB0lGliJkiUuAghYTaBOhkvPXso9WFarG/tFwIwCNLDMWBX2hIDFBAo2VWrSI/xF2GJlY7sWFXBJGpO1VL1eurzGDNLatVTWKW/J5dl84HG+XN1SOVx3beTPbiKOAg2sRKgSEwEErCrw5EVpapAT/jcYHwQQQCB2ARpYsdsxEwEE/l/ghU/KdO9b3H/FgUAgmQId6u7SiAU3qM6azw66rK9BfeUM2iZv5gcHHfN0cIJ+t4Y/v0bXjgaW0aLEQwABKwv8aVhAvY70WjkF9o4AAiYQoIFlgiKwBQSsLvD3F0r0/rflVk+D/SNgOYG6mdLo3a/puHdur3HvuWMOU/DQGQcd837GeI1fYbn0Tb1hGlimLg+bQwCBJAsMa+/Tpf34Jtwks7McArYToIFlu5KSEALJFxh1Z6G2F3L/VfLlWRGBnwX6563V0BfOl6fq4I3kzF6tlXH01IOSfZs1TL0KQpAaJEADyyBIwiCAgC0EWtR368GJ/DvGFsUkCQRSKEADK4X4LI2AHQTWbq3UOQ9yh44dakkO1hY4ok6pRhY8oMMXv3TQREJHt1BW1/fl9q094JjNWT3VcXl9lVbRkI73NNDAileQ+QggYDeB1/6QroDPblmRDwIIJFOABlYytVkLARsKzPqiXHe8XmLDzEgJAesJhP9iMMa3UF1mXXPQzXvz6yhnSJF82e8ecMyejOM1bvNR+mI392LFcwJoYMWjx1wEELCjwC2nBtW+qceOqZETAggkSYAGVpKgWQYBuwr86+USvf0l91/Ztb7kZU2BzvnbNHzuNcr6cflBE8gd2VjBw5894O8rgo31h8KeeuZHnq6M9QTQwIpVjnkIIGBXgbO6+jXhFB7Bsmt9yQuBZAjQwEqGMmsgYGOB0+4t1OYdvG5k4xKTmkUFDs2u0ugtM9T2gwcOmkFm99bKOO4g92J5QrrXPU7/XF9sUYHUbpsGVmr9WR0BBMwncEIzj24eHzTfxtgRAghYRoAGlmVKxUYRMJ/Atj1VGnNXofk2xo4QQGCvwLDcAg18YdJBRYJtmym7+6dy+wsOOObltDN14aoyRKMUoIEVJRjDEUDA9gIhv0uv/j7N9nmSIAIIJE6ABlbibImMgO0FPl1ZoT8+zdMZti80CVpe4Jj8Io1ccrsafnfge6882dnKHVYlX95bB8z1k8wxGr6ce0uiOQg0sKLRYiwCCDhFYMp5ITWr53ZKuuSJAAIGC9DAMhiUcAg4SeDp+WWa8g4XPTup5uRqXYGskEtjKt7ViW/ecNAkcoY1Vajp0wf8/aqsQTqlINO6AEneOQ2sJIOzHAIIWELg8v4BDTnea4m9skkEEDCfAA0s89WEHSFgGYF/vlSiOV9xgbtlCsZGEZDUs84mDXv9UgX3bD2gR8YprZV5woHvxdqW1UU91zTWj6X8ua/tMNHAqk2I3yOAgBMF+hzl1dVDA05MnZwRQMAAARpYBiASAgGnCkycXKTVWyqdmj55I2BZgaa5FRqz/nE1X/jkAXMItGyinF5fyh38ar/fl6QfpXO2nqB5O3h9uKYDQAPLsn882DgCCCRQ4PB8tx79TSiBKxAaAQTsLEADy87VJTcEEihQXin1u2lPAlcgNAIIJFpgbNYS9XrpigMu405LV97IgHz5r+/3+6pAA/29dKAe2sSXOBysRjSwEn16iY8AAlYVmH11ujxcg2XV8rFvBFIqQAMrpfwsjoB1BZZ9X6kLHy2ybgLsHAEEqgVOyN+lUQuuV97azw8okjO4uUItph/gdy49Gpiga9eWIHkAARpYHAsEEEDgwAIPnBtSywZ0sDgfCCAQvQANrOjNmIEAApJeW1yu22fxF1cOAwJ2EMjPkMbsmaXj3rnjgOmkd2qtzBOfkcu1/5/5t9JP19krK+zAYGgONLAM5SQYAgjYSOCqwQH1O4aL3G1UUlJBIGkCNLCSRs1CCNhL4J7ZpZr5aZm9kiIbBBwuMCBvjYa+cL7cVfs3pAJND1N23+XyhBbtp7Qka6QGFPgdrrdv+jSwOA4IIIDAgQVGn+jThb35dwbnAwEEoheggRW9GTMQQEDSFU8Ua8k6nrrgMCBgN4HWdUo1uuB+Hb745f1Sc/n9yhudI3+9V/b73fqsvjqpIM9uHDHnQwMrZjomIoCAzQXaN/XollODNs+S9BBAIBECNLASoUpMBBwgMPT2Qu0pqXJApqSIgPME/F5pnH+BTpn1pwMmnz2wpdJaTdvvdzszO2rIhpZaXsTTmTSwnPfnhowRQCAygdx0l2ZclhbZYEYhgAACvxKggcVxQACBqAW+316lM+7j28eihmMCAhYT6Jy/TSPmXq3MH1fst/P0Dq2U1ellyb1jn9+VpbXSJTs769Wtzv6SBxpYFjvsbBcBBJIqEG5ghRtZfBBAAIFoBGhgRaPFWAQQqBb4YFmF/jajGA0EEHCAwCFZVRq79Tkd8cGD+2XrP+wQZfffIG/6wn1/58vRrZUjdOdG5zaxaGA54A8HKSKAQMwC4VcIw68S8kEAAQSiEaCBFY0WYxFAoFrg8fdLNfV9XhHiOCDgJIHhOcs0YOaF+6fscilvXAMFGry43++eCU3QlatLncS0N1caWI4sO0kjgECEAuFL3MOXufNBAAEEohGggRWNFmMRQKBa4J8vlWjOV+VoIICAwwSOrlOk0UtvU4Pv5u6XeVa/Vko/4on9fv5BxniN2/8NRNvL0cCyfYlJEAEE4hDod4xXVw0OxBGBqQgg4EQBGlhOrDo5IxCnwMWPFenbjZVxRmE6AghYUSAj6NK4ynd04pv/2G/7ace3VFbn2XJ5ftjnd99lDVPPgpAV0415zzSwYqZjIgIIOECgZQO3HjjXWf9ecEBZSRGBhAvQwEo4MQsgYD+BYXcUancx30Bov8qSEQKRC/TM36Rhs36rYOG2fSb5GtZXzsBt8mZ+sM/Pf8jqqY4rGqik0hnNbxpYkZ8lRiKAgPMEPG5p9tXpzkucjBFAIC4BGlhx8TEZAecJ7Cis0sg7+QZC51WejBHYX6BJToXGrH9MLT6Zvt8vc8c0UvDQ5/f5eWHG8Rq3+Wh9vrvE9pw0sGxfYhJEAIE4BR79TUiH57vjjMJ0BBBwkgANLCdVm1wRMEDgq/UVunQq30BoACUhELCNwLjMJer58hX75ZPVq7XSj566z88rgo31x8JeeupHezfCaWDZ5niTCAIIJEjg+tFBdW7FNxEmiJewCNhSgAaWLctKUggkTmD20nLd/Ir9n55InCCREbCnwAn5uzRqwXXKW/vFPgmGjmmhrK7vye1d99+fu4O6zzNeN663bzOcBpY9zzlZIYCAcQIX9fFrVAe+idA4USIhYH8BGlj2rzEZImCowCPzSvXkh2WGxiQYAgjYQ6BOujSucJaOfeeOfRLy5tdR7pAiebPf3efnr6SdoUmr7PmNpjSw7HGmyQIBBBInEG5ehZtYfBBAAIFIBWhgRSrFOAQQqBa4YWaJ5n5jz79wUmIEEDBGYEDeGg194Ty5q/a9sD13VGMFD3t2n0U+yRyj4cvt9woJDSxjzhJREEDAvgLh1wfDrxHyQQABBCIVoIEVqRTjEECgWuCCh4u0fLMzvkWMkiOAQOwCrfJKNXb5fTps8Sv7BMns3loZx+17L9aqrIE6pSAr9sVMOJMGlgmLwpYQQMBUAs3ruzV5YshUe2IzCCBgbgEaWOauD7tDwHQCg28rVFFplen2xYYQQMB8Al6PdGpgvk6Z9ed9Nhds20zZ3T+R279878+3ZXVR7zWHa3NphfkSiWFHNLBiQGMKAgg4SiAj6NJLV6Y5KmeSRQCB+ARoYMXnx2wEHCWwdXeVxt5t728Oc1RBSRaBJAl0zt+qke/+URlbVu1d0ZOTo9xhFfLlvr33ZyXpR2ritg56d7v1L3engZWkw8UyCCBgaYFwAyvcyOKDAAIIRCJAAysSJcYggEC1wJK1FbpimvX/Ykk5EUAg+QINs6o0buszOuKDKfssnjO8qUJNnt77syp/fV1XNlBTNhUlf5MGrkgDy0BMQiGAgG0Fwq8Qhl8l5IMAAghEIkADKxIlxiCAQLXAa4vKdftrJWgggAACMQsMz/lOA2ZetM/8jC6tldl+33uxHgucrT+vtW7DnAZWzEeEiQgg4CCB8CXu4cvc+SCAAAKRCNDAikSJMQggUC3w8NxSTf+oDA0EEEAgLoGj6xRpzJJbVX/ZvL1xgq2aKLvXUrkDX+/92dvpp+msldb80ggaWHEdESYjgIBDBC7q49eoDj6HZEuaCCAQrwANrHgFmY+AgwRum1Wi1xeXOyhjUkUAgUQJpAekUyvfUYfZN+5dwp2ertyRAfnrvL73Z0uzRqp/gT9R20hYXBpYCaMlMAII2Egg3LwKN7H4IIAAApEI0MCKRIkxCCBQLfCnZ4u1YLk9viGMkiKAgDkEetX5XsNe+60ChT/t3VDOkOYKNZ++9583ZPXViQV55thwhLuggRUhFMMQQMDRAuHXB8OvEfJBAAEEIhGggRWJEmMQQKBa4MJHirRskzVf56GECCBgXoHGORUat/5RNf/kqb2bTO/UWlknPi25Sqt/tivzJA3Z0EoFRdZ4jZkGlnnPGztDAAHzCIQvcA9f5M4HAQQQiESABlYkSoxBAIFqgXH/KdSWXVVoIIAAAgkRGJe5WD1fvnJv7ECzw5Xdp0Ce0KLqn5WltdSlO0/Ry1vN/w2FNLASckQIigACNhPICLr00pVpNsuKdBBAIFECNLASJUtcBGwo0PemPargASwbVpaUEDCPQIf8nRo1/zrlrvu5aeXyB5Q3Jlv+uq/8vElvtm7VSN25wdxNLBpY5jlT7AQBBMwtMOsP6Qpyj7u5i8TuEDCJAA0skxSCbSBgdoEdhVUaeWeh2bfJ/hBAwAYCuWnSaYWv6ph3/703m+yBLZXWatref342NEFXrP759UIzfmhgmbEq7AkBBMwoMO2iNDXMcZlxa+wJAQRMJkADy2QFYTsImFVg9Y+VmjjF3E88mNWOfSGAQGwCA/PWaOgL58lV9fOjn+kntlJWx5ck987qf/4gc7zGLY8tdqJn0cBKtDDxEUDALgL3nBXSEYe67ZIOeSCAQAIFaGAlEJfQCNhJ4PPVFfrD9GI7pUQuCCBgAYFWeaUaV3CvGi15tXq3/sMPVXa/dfKmf1L9z99lDVXPAvPdn0IDywKHiy0igIApBG4YE9TJLT2m2AubQAABcwvQwDJ3fdgdAqYRmPNVuf75Uolp9sNGEEDAOQIet3R6YL46v/bnn5N2u5U3tr4CDV6s/scfsnro5BUNVFRpni+ZoIHlnPNJpgggEJ/AlQMDGnScN74gzEYAAUcI0MByRJlJEoH4BZ5bUKYH5pj3vpn4MyQCAgiYXeCU/K0a8e5Vytiyunqr2f1aKe2IJ6r/c2FGO536wzH6dJc5Gu00sMx+mtgfAgiYReDcbn6d3plb3M1SD/aBgJkFaGCZuTrsDQETCUx+p1TPzC8z0Y7YCgIIOFGgfmaVTtv2jNp8MKU6/bTjWyqr82y5PD+oIni4ri7spek/pv6+PhpYTjyd5IwAArEIjDjBp0v6+mOZyhwEEHCYAA0shxWcdBGIVeCmV0r01tLyWKczDwEEEDBUYETOd+o/86LqmL6G9ZUzaKu8GR9K7oDu95ymf6xPbROLBpah5SYYAgjYWKBHW6+uHR6wcYakhgACRgnQwDJKkjgI2Fzgj08V69NVFTbPkvQQQMBKAsfUKdToxbeqfsF71dvOG9tIgUOer/7Pr6adoQtWpa7pTgPLSieJvSKAQCoFjmvs0e2nB1O5BdZGAAGLCNDAskih2CYCqRaY9EiRCjb9/FX2fBBAAAGzCKT5pdOq3lGH2TdWbymrdyulH/XzvVifZo7WsOWpuRiYBpZZTgj7QAABsws0yXfr4d+EzL5N9ocAAiYQoIFlgiKwBQSsIHDavYXavMM83/BlBTP2iAACyRPolf+9hr16iQJF2xU6poWyusyT27deq7MGqnNBVvI28v8r0cBKOjkLIoCARQWy01x64fI0i+6ebSOAQDIFaGAlU5u1ELCwwODbClVUSgPLwiVk6wjYXqBxToXGr39UzT55St66+codskferLn6KfMU9V7bRJtKk/dKIQ0s2x83EkQAAQMF3romXW6XgQEJhQACthSggWXLspIUAsYKlFdI/W7eY2xQoiGAAAIJEhifuVg9Xr6yOnruqMYKHvasStKP1MRtHfTu9uIErbpvWBpYSWFmEQQQsInAc5emKS+DDpZNykkaCCRMgAZWwmgJjIB9BLbtrtKYuwvtkxCZIICA7QU65O/UqPl/V+66xcrs0VoZx05Vlb+eri8bpMmbEv8NhTSwbH/ESBABBAwUmHxeSM3ruQ2MSCgEELCjAA0sO1aVnBAwWGD1j5WaOCXxf+EzeNuEQwABhwvkhKTTi17WMe/epeCRzZTdbaHc/hWaGjhL16wtSagODayE8hIcAQRsJnDbaUG1a+KxWVakgwACRgvQwDJalHgI2FBgyboKXfFEcl67sSEfKSGAQIoFBuWt1pDnz5M3J1u5wyvky3lbczJO04QViftmVRpYKS46yyOAgKUEbhwbVMcWNLAsVTQ2i0AKBGhgpQCdJRGwmsCHyyr01xk0sKxWN/aLAAL/FWidV6qxBfeo0ZJZyh3eVMEmT2tp1gj1LwgkhIkGVkJYCYoAAjYV+NvIgLq28do0O9JCAAGjBGhgGSVJHARsLPD64nLdNiuxr9vYmI/UEEDAJALhb7g6M/SxTp51rTK6tFZm+6namNVXHQryDN8hDSzDSQmIAAI2Frh6SEB9jqaBZeMSkxoChgjQwDKEkSAI2FvgmfllmvxOqb2TJDsEEHCMQJf8LRrxzlWqk+9Sdo8l2lM3U8M2ttF3hcb99xwNLMccJxJFAAEDBK4YENDgdjSwDKAkBAK2FqCBZevykhwCxghMebdUT39cZkwwoiCAAAImEKifWanTtj6jtoufVu4In9yNluvSXV300lZjvrCCBpYJiswWEEDAMgIX9fFrVAefZfbLRhFAIDUCNLBS486qCFhK4I7XSjRrUbml9sxmEUAAgUgERuZ8q34zL1bO0OYKtZql2zVSd2yIv4lFAysSfcYggAACPwuc192vU0+mgcV5QACBmgVoYHFCEECgVoG/P1+i97+jgVUrFAMQQMCSAsfUKdSYxbeoWd0flNnhKT2XdqouXx3f64Q0sCx5FNg0AgikSODMU3w6u6s/RauzLAIIWEWABpZVKsU+EUihwJXTirV4bUUKd8DSCCCAQGIFgj7pTM1R5xXTlN17mebXbaOxK1wxL0oDK2Y6JiKAgAMFxnb06YKeNLAcWHpSRiAqARpYUXExGAFnClw2tVhfrqeB5czqkzUCzhLoXWejhr12iRoO92t1C7d6FKTFBEADKyY2JiGAgEMFhrX36dJ+NLAcWn7SRiBiARpYEVMxEAHnClz8WJG+3VjpXAAyRwABRwk0zinX+HWPqF39z7Sn/UadvKKhCiuj++9AGliOOjIkiwACcQoMONar3w8KxBmF6QggYHcBGlh2rzD5IWCAwKRHilSwKbq/vBmwLCEQQACBlAqMz1ykwZselKfHlzr9p2P0ya6SiPdDAytiKgYigAAC6tnWqz8Pp4HFUUAAgZoFaGBxQhBAoFaB8x8q0sofaGDVCsUABBCwncCJ+Ts1+vPr1aT7Av0to52m/VAYUY40sCJiYhACCCBQLdC5lUfXjw6igQACCNQoQAOLA4IAArUKnPNgkdZupYFVKxQDEEDAlgI5Ien0wpfUrf4zeuzwPN2wvrjWPGlg1UrEAAQQQGCvwAnNPLp5PA0sjgQCCNQsQAOLE4IAArUKTLi/SBt+ooFVKxQDEEDA1gKD8lbrzD036932VfrNyvIac6WBZeujQHIIIGCwwDGHe/TvM2hgGcxKOARsJ0ADy3YlJSEEjBc47d5Cbd5RZXxgIiKAAAIWE2idV6rx6/4td9evNHjDwb8xiwaWxQrLdhFAIKUCRzby6O4JNLBSWgQWR8ACAjSwLFAktohAqgXG/adQW3bRwEp1HVgfAQTMIeCSNME/Rx0OuVedivMOuCkaWOaoFbtAAAFrCLQ5xK17zw5ZY7PsEgEEUiZAAytl9CyMgHUERt1VqO17aGBZp2LsFAEEkiHQJX+LhpVcpdPz/NpYsu8rhTSwklEB1kAAAbsItKjv1oMTaWDZpZ7kgUCiBGhgJUqWuAjYSGD4HYXaVUwDy0YlJRUEEDBIoEFmpUbvvEfTjlimOdv/e7k7DSyDgAmDAAKOEGha162HzqeB5YhikyQCcQjQwIoDj6kIOEVg8G2FKiqlgeWUepMnAghELzAk9L52NpquO3aVVU+mgRW9ITMQQMC5AofXcevRC2hgOfcEkDkCkQnQwIrMiVEIOFpgwC17VFrzF2452ofkEUAAgbDAsXnb1dJ9u67xfk8DiyOBAAIIRCFwSK5bT1xIAysKMoYi4EgBGliOLDtJIxCdQN+b9qiiMro5jEYAAQScKBD0Sf2qHtRL5Rc4MX1yRgABBGISqJ/t0vSL02KayyQEEHCOAA0s59SaTBGIWaDPv/aokjcIY/ZjIgIIIIAAAggggMDBBepkuvTsb2lgcUYQQKBmARpYnBAEEKhVgDuwaiViAAIIIIAAAggggECMAjlpLj1/OQ2sGPmYhoBjBGhgOabUJIpA7AIj7yzUjkIewYpdkJkIIIAAAggggAACBxPIDLr04pU0sDghCCBQswANLE4IAgjUKnDqPYX6YScNrFqhGIAAAggggAACCCAQtUDI79Krv6eBFTUcExBwmAANLIcVnHQRiEXg7AeLtG4rt7jHYsccBBBAAAEEEEAAgZoF/F7p9avSYUIAAQRqFKCBxQFBAIFaBS54uEjLN9PAqhWKAQgggAACCCCAAAJRC3jc0uyraWBFDccEBBwmQAPLYQUnXQRiEbh0arG+Wl8Ry1TmIIAAAggggAACCCBQowANLA4IAghEIkADKxIlxiDgcIE/TC/W56tpYDn8GJA+AggggAACCCCQEAEucU8IK0ERsJ0ADSzblZSEEDBe4NrnivVxAQ0s42WJiAACCCCAAAIIIFA/26XpF3OJOycBAQRqFqCBxQlBAIFaBW6YWaK535TXOo4BCCCAAAIIIIAAAghEK9CsnltTzgtFO43xCCDgMAEaWA4rOOkiEIvAza+UaPZSGlix2DEHAQQQQAABBBBAoGaBoxp5dNeEIEwIIIBAjQI0sDggCCBQq8Cdb5Tqlc/Lah3HAAQQQAABBBBAAAEEohU4sblH/xpHAytaN8Yj4DQBGlhOqzj5IhCDwP1vl2rGQhpYMdAxBQEEEEAAAQQQQKAWge5tvfrL8ABOCCCAQI0CNLA4IAggUKvAI/NK9eSHNLBqhWIAAggggAACdzw6dgAAIABJREFUCCCAQNQCg47z6sqBNLCihmMCAg4ToIHlsIKTLgKxCDz1UZkemlsay1TmIIAAAggggAACCCBQo8CYk3ya1MuPEgIIIFCjAA0sDggCCNQq8NJnZbr7TRpYtUIxAAEEEEAAAQQQQCBqgbO6+jXhFF/U85iAAALOEqCB5ax6ky0CMQm8/WW5/vVySUxzmYQAAggggAACCCCAQE0CF/X2a9SJNLA4JQggULMADSxOCAII1CrwUUGF/vJcca3jGIAAAggggAACCCCAQLQCvx8U0IBjvdFOYzwCCDhMgAaWwwpOugjEIrB4TYWufJIGVix2zEEAAQQQQAABBBCoWeCvIwPq1oYGFucEAQRqFqCBxQlBAIFaBQo2VWrSI0W1jmMAAggggAACCCCAAALRCtw8PqgTmnmincZ4BBBwmAANLIcVnHQRiEVg40+VOvN+Glix2DEHAQQQQAABBBBAoGaBe84O6YhD3DAhgAACNQrQwOKAIIBArQLbC6s06s7CWscxAAEEEEAAAQQQQACBaAWmXhjSobk0sKJ1YzwCThOggeW0ipMvAjEIlFVI/W/eE8NMpiCAAAIIIIAAAgggULPAzCvSlBVywYQAAgjUKEADiwOCAAIRCYQbWOFGFh8EEEAAAQQQQAABBIwUmPOndCPDEQsBBGwqQAPLpoUlLQSMFgi/Qhh+lZAPAggggAACCCCAAAJGCYSfvAo/gcUHAQQQqE2ABlZtQvweAQSqBcKXuIcvc+eDAAIIIIAAAggggIBRAuG7r8J3YPFBAAEEahOggVWbEL9HAIFqgUmPFKlgEw0sjgMCCCCAAAIIIICAcQLhbx8MfwshHwQQQKA2ARpYtQnxewQQqBa4clqxFq/lEiyOAwIIIIAAAggggIBxAic29+hf44LGBSQSAgjYVoAGlm1LS2IIGCvwr5dL9PaX5cYGJRoCCCCAAAIIIICAowV6HeXVn4YGHG1A8gggEJkADazInBiFgOMFprxbqqc/LnO8AwAIIIAAAggggAACxgmMOMGnS/r6jQtIJAQQsK0ADSzblpbEEDBW4MVPy/Sf2aXGBiUaAggggAACCCCAgKMFJnTx6awuNLAcfQhIHoEIBWhgRQjFMAScLvDhsgr9dUax0xnIHwEEEEAAAQQQQMBAgfDTV+GnsPgggAACtQnQwKpNiN8jgEC1wHffV+qiR4vQQAABBBBAAAEEEEDAMIFrhgbU+yivYfEIhAAC9hWggWXf2pIZAoYKbNtdpTF3Fxoak2AIIIAAAggggAACzhYIfwNh+JsI+SCAAAK1CdDAqk2I3yOAwF6BvjftUUUlIAgggAACCCCAAAIIGCMweWJIzeu7jQlGFAQQsLUADSxbl5fkEDBW4LR7C7V5R5WxQYmGAAIIIIAAAggg4FiBl3+XpvSAy7H5kzgCCEQuQAMrcitGIuB4gcumFuvL9RWOdwAAAQQQQAABBBBAIH6BzKBLL16ZFn8gIiCAgCMEaGA5oswkiYAxAje8WKK5X5cbE4woCCCAAAIIIIAAAo4WaNnArQfODTnagOQRQCByARpYkVsxEgHHCzwwp1TPLShzvAMACCCAAAIIIIAAAvELdGnt1d9HBeIPRAQEEHCEAA0sR5SZJBEwRuD5hWW67+1SY4IRBQEEEEAAAQQQQMDRAmNO8mlSL7+jDUgeAQQiF6CBFbkVIxFwvMC8b8t1/QsljncAAAEEEEAAAQQQQCB+gd/29Wv4Cb74AxEBAQQcIUADyxFlJkkEjBH4ZkOlLnm8yJhgREEAAQQQQAABBBBwtMCNY4Pq2MLjaAOSRwCByAVoYEVuxUgEHC/w054qjb6r0PEOACCAAAIIIIAAAgjEL/Dw+SE1qeuOPxAREEDAEQI0sBxRZpJEwDiBQbfuUTH3uBsHSiQEEEAAAQQQQMChArP+kK4gbxA6tPqkjUD0AjSwojdjBgKOFpg4pUirf6x0tAHJI4AAAggggAACCMQnkJPu0vOXpcUXhNkIIOAoARpYjio3ySIQv8C1zxXr44KK+AMRAQEEEEAAAQQQQMCxAm0Oceves0OOzZ/EEUAgegEaWNGbMQMBRwvc81apZn7CO4SOPgQkjwACCCCAAAIIxCnQva1XfxkeiDMK0xFAwEkCNLCcVG1yRcAAgecXlum+t0sNiEQIBBBAAAEEEEAAAacKjO/k0/k9/E5Nn7wRQCAGARpYMaAxBQEnC3y4rEJ/nVHsZAJyRwABBBBAAAEEEIhT4KrBAfU7xhtnFKYjgICTBGhgOana5IqAAQIrf6jU+Q8VGRCJEAgggAACCCCAAAJOFbjvnJBaN3Q7NX3yRgCBGARoYMWAxhQEnCxQWFqlIbcVOpmA3BFAAAEEEEAAAQTiFJj1h3QFfXEGYToCCDhKgAaWo8pNsggYIzDyzkLtKKwyJhhREEAAAQQQQAABBBwl0CDbpScvTnNUziSLAALxC9DAit+QCAg4TuCiR4v03feVjsubhBFAAAEEEEAAAQTiFziphUf/HBuMPxAREEDAUQI0sBxVbpJFwBiBG2aWaO435cYEIwoCCCCAAAIIIICAowTGdfTpNz35BkJHFZ1kETBAgAaWAYiEQMBpAlPeLdXTH5c5LW3yRQABBBBAAAEEEDBAgG8gNACREAg4UIAGlgOLTsoIxCvwztfluvHFknjDMB8BBBBAAAEEEEDAgQJ8A6EDi07KCBggQAPLAERCIOA0gQ3bKjXhgSKnpU2+CCCAAAIIIIAAAgYI8A2EBiASAgEHCtDAcmDRSRkBIwSG3l6oPSV8E6ERlsRAAAEEEEAAAQScIsA3EDql0uSJgPECNLCMNyUiAo4Q+MP0Yn2+usIRuZIkAggggAACCCCAgDECfAOhMY5EQcCJAjSwnFh1ckbAAAEucjcAkRAIIIAAAggggIDDBPgGQocVnHQRMFCABpaBmIRCwEkC731brute4CJ3J9WcXBFAAAEEEEAAgXgF+AbCeAWZj4BzBWhgObf2ZI5AXAKbdlTp9HsL44rBZAQQQAABBBBAAAFnCdx/bkitGridlTTZIoCAIQI0sAxhJAgCzhQYeWehdhRykbszq0/WCCCAAAIIIIBAdAIul/T2NenRTWI0Aggg8P8CNLA4CgggELPA1U8X65OVXOQeMyATEUAAAQQQQAABBwm0bujWfeeEHJQxqSKAgJECNLCM1CQWAg4TeHReqaZ9WOawrEkXAQQQQAABBBBAIBaBocf7dFl/fyxTmYMAAgiIBhaHAAEEYhb4cFmF/jqjOOb5TEQAAQQQQAABBBBwjsDvBwU04FivcxImUwQQMFSABpahnARDwFkCW3ZVadx/uMjdWVUnWwQQQAABBBBAIDaBKeeF1KweF7jHpscsBBCggcUZQACBuATG3F2obbu5yD0uRCYjgAACCCCAAAI2F/B6pDf/yAXuNi8z6SGQUAEaWAnlJTgC9hf4y3PF+qiAi9ztX2kyRAABBBBAAAEEYhc4spFbd0/gAvfYBZmJAAI0sDgDCCAQl8DTH5dpyrulccVgMgIIIIAAAggggIC9BUZ08OmSPlzgbu8qkx0CiRWggZVYX6IjYHuBpesqdPkTXORu+0KTIAIIIIAAAgggEIfA1UMC6nM0F7jHQchUBBwvQAPL8UcAAATiE6iolPretCe+IMxGAAEEEEAAAQQQsLXAI78JqXE+F7jbusgkh0CCBWhgJRiY8Ag4QeDix4r07cZKJ6RKjggggAACCCCAAAJRCgR90qw/cIF7lGwMRwCB/xGggcWRQACBuAXue7tUzy8sizsOARBAAAEEEEAAAQTsJ3DM4R79+4yg/RIjIwQQSKoADaykcrMYAvYUmPdNua6fWWLP5MgKAQQQQAABBBBAIC6BMSf5NKkXF7jHhchkBBAQDSwOAQIIxC3w464qjf9PYdxxCIAAAggggAACCCBgP4EbxgR1ckuP/RIjIwQQSKoADaykcrMYAvYVOPWeQv2ws8q+CZIZAggggAACCCCAQEwCr/4+TSG/K6a5TEIAAQR+EaCBxVlAAAFDBP7xYone/brckFgEQQABBBBAAAEEELCHQJtD3Lr37JA9kiELBBBIqQANrJTyszgC9hGY+WmZ7pldap+EyAQBBBBAAAEEEEAgboFTT/bpvO7cfxU3JAEQQIA7sDgDCCBgjMCy7yt14aNFxgQjCgIIIIAAAggggIAtBG45Naj2Tbn/yhbFJAkEUizAE1gpLgDLI2AngX4371F5hZ0yIhcEEEAAAQQQQACBWAWCPumV36fLzfVXsRIyDwEEfiVAA4vjgAAChglcOa1Yi9fSwTIMlEAIIIAAAggggICFBTo08+im8UELZ8DWEUDATAI0sMxUDfaCgMUFpn1YpkfncQ+WxcvI9hFAAAEEEEAAAUMEzu3m1+mdfYbEIggCCCBAA4szgAAChgl8vaFSv32ce7AMAyUQAggggAACCCBgYYG7JgR1VCPuv7JwCdk6AqYSoIFlqnKwGQSsLzDo1j0qLrN+HmSAAAIIIIAAAgggELtA3UyXnv5tWuwBmIkAAgj8jwANLI4EAggYKvCX54r1UQH3YBmKSjAEEEAAAQQQQMBiAj3bevXn4QGL7ZrtIoCAmQVoYJm5OuwNAQsKzPy0TPfM5h4sC5aOLSOAAAIIIIAAAoYJXNbPr6Htuf/KMFACIYCAaGBxCBBAwFCBgk2VmvQI92AZikowBBBAAAEEEEDAYgJTzgupWT23xXbNdhFAwMwCNLDMXB32hoBFBcbeXaitu6ssunu2jQACCCCAAAIIIBCPQPP6bk2eGIonBHMRQACB/QRoYHEoEEDAcIGbXi7RW1+WGx6XgAgggAACCCCAAALmFxjZwaeL+/jNv1F2iAAClhKggWWpcrFZBKwh8Mrn5brzjRJrbJZdIoAAAggggAACCBgqcN2ogE5p7TU0JsEQQAABGlicAQQQMFxg5Q+VOv8h7sEyHJaACCCAAAIIIICAyQXSAi5NvyikzJDL5DtlewggYDUBGlhWqxj7RcAiAmc/WKR1Wystslu2iQACCCCAAAIIIGCEQKeWHv1jTNCIUMRAAAEE9hGggcWBQACBhAjcOqtEbyzmHqyE4BIUAQQQQAABBBAwqcCkXn6NOcln0t2xLQQQsLIADSwrV4+9I2BigdcWlev217gHy8QlYmsIIIAAAggggIDhAvefE1Krhm7D4xIQAQQQoIHFGUAAgYQIbNhWqQkPcA9WQnAJigACCCCAAAIImFCgSV23Hj4/ZMKdsSUEELCDAA0sO1SRHBAwqcAfny7WpysrTLo7toUAAggggAACCCBgpMCw9j5d2s9vZEhiIYAAAnsFaGBxGBBAIGECMxaW6f63SxMWn8AIIIAAAggggAAC5hH464iAuh3hNc+G2AkCCNhKgAaWrcpJMgiYS2DtlkqdM5nXCM1VFXaDAAIIIIAAAggYLxDwSdMvSlNOusv44EREAAEEJNHA4hgggEBCBX4/vVhfrOY1woQiExwBBBBAAAEEEEixwInNPfrXuGCKd8HyCCBgZwEaWHauLrkhYAKBZ+aXafI7vEZoglKwBQQQQAABBBBAIGEC5/fwa3wnX8LiExgBBBCggcUZQACBhAqs/KFS5z/Ea4QJRSY4AggggAACCCCQYoF7zw6pzSHuFO+C5RFAwM4CNLDsXF1yQ8AkAldMK9aStbxGaJJysA0EEEAAAQQQQMBQgSMbeXT3BF4fNBSVYAggsJ8ADSwOBQIIJFxg+kdlengurxEmHJoFEEAAAQQQQACBFAhM7O7XaSfz+mAK6FkSAUcJ0MByVLlJFoHUCBRsqtSkR3iNMDX6rIoAAggggAACCCRWYMp5ITWrx+uDiVUmOgII0MDiDCCAQFIELp1arK/W8xphUrBZBAEEEEAAAQQQSJLA8U08uvU0Xh9MEjfLIOBoARpYji4/ySOQPIEnPijTY+/xGmHyxFkJAQQQQAABBBBIvMCFvf0afSKvDyZemhUQQIAGFmcAAQSSIvDtxkpd/BivESYFm0UQQAABBBBAAIEkCTw+KaRGebw+mCRulkHA0QI0sBxdfpJHILkCl00t1pe8RphcdFZDAAEEEEAAAQQSJNCxhUc3juX1wQTxEhYBBP5HgAYWRwIBBJIm8Mz8Mk1+h9cIkwbOQggggAACCCCAQAIFLu/v15DjeX0wgcSERgCBXwnQwOI4IIBA0gTWb6vU2Q8UqSppK7IQAggggAACCCCAQCIE/F7p8UlpqpflSkR4YiKAAAL7CdDA4lAggEBSBf46o1gfLuPbCJOKzmIIIIAAAggggIDBAl3bePW3kQGDoxIOAQQQOLgADSxOBwIIJFXgzSXluuXVkqSuyWIIIIAAAggggAACxgpcNTigfsd4jQ1KNAQQQKAGARpYHA8EEEiqwK7iqurXCLcX8iJhUuFZDAEEEEAAAQQQMEggI+jS1EkhZafx+qBBpIRBAIEIBGhgRYDEEAQQMFbgjtdKNGtRubFBiYYAAggggAACCCCQFIG+x3j1x8G8PpgUbBZBAIG9AjSwOAwIIJB0gfnLK/TnZ4uTvi4LIoAAAggggAACCMQv8I8xQXVq6Yk/EBEQQACBKARoYEWBxVAEEDBOYOLkIq3eUmlcQCIhgAACCCCAAAIIJFygRX23HpwYSvg6LIAAAgj8rwANLM4EAgikRODhuaWa/lFZStZmUQQQQAABBBBAAIHYBM7t5tfpnX2xTWYWAgggEIcADaw48JiKAAKxC3yzsVKXPFYUewBmIoAAAggggAACCCRVwO2SHrkgpMPy3Eldl8UQQACBsAANLM4BAgikTODKacVavLYiZeuzMAIIIIAAAggggEDkAt3bevWX4VzeHrkYIxFAwEgBGlhGahILAQSiEpixsEz3v10a1RwGI4AAAggggAACCKRG4K8jA+rWxpuaxVkVAQQcL0ADy/FHAAAEUieweUeVJk4pUlFpVeo2wcoIIIAAAggggAACtQocnu/WI+eH5HLVOpQBCCCAQEIEaGAlhJWgCCAQqcDtr5XotUXlkQ5nHAIIIIAAAggggEAKBM44xadzuvpTsDJLIoAAAj8L0MDiJCCAQEoFPltVoaueKk7pHlgcAQQQQAABBBBAoGaByRNDal6fy9s5JwggkDoBGlips2dlBBD4f4ErphVrCZe5cx4QQAABBBBAAAFTCpzcyqMbRgdNuTc2hQACzhGggeWcWpMpAqYVePmzMt31Jpe5m7ZAbAwBBBBAAAEEHC1w9dCA+hzF5e2OPgQkj4AJBGhgmaAIbAEBpwvsLPr5Mvdtu7nM3elngfwRQAABBBBAwFwCDXJceuT8NAV85toXu0EAAecJ0MByXs3JGAFTCtz3dqmeX1hmyr2xKQQQQAABBBBAwKkCp53s08TuXN7u1PqTNwJmEqCBZaZqsBcEHCzwzYZKXfJ4kYMFSB0BBBBAAAEEEDCXgMctTTkvpMb5XN5ursqwGwScKUADy5l1J2sETCnwp2eLtWB5hSn3xqYQQAABBBBAAAGnCfQ7xqurBgecljb5IoCASQVoYJm0MGwLAScKvLW0XDe9UuLE1MkZAQQQQAABBBAwncCtpwV1fBOP6fbFhhBAwJkCNLCcWXeyRsCUAmUV0nlTirR+W6Up98emEEAAAQQQQAABpwh0aObRTeODTkmXPBFAwAICNLAsUCS2iICTBB59r1TTPuAydyfVnFwRQAABBBBAwHwC1wwNqPdRXvNtjB0hgIBjBWhgObb0JI6AOQVW/1ipiVO4zN2c1WFXCCCAAAIIIOAEgWb13NWXt/NBAAEEzCRAA8tM1WAvCCBQLXDrqyV6Y0k5GggggAACCCCAAAIpEPhNT7/GdfSlYGWWRAABBA4uQAOL04EAAqYTWLquQpc/UWy6fbEhBBBAAAEEEEDA7gLZaa7qp6/qZLjsnir5IYCAxQRoYFmsYGwXAacIXD+zRPO+4Sksp9SbPBFAAAEEEEDAHAKjT/Tpwt5+c2yGXSCAAAK/EqCBxXFAAAFTCixcUaFrnuEpLFMWh00hgAACCCCAgG0FHjg3pJYN3LbNj8QQQMC6AjSwrFs7do6A7QXCDaxwI4sPAggggAACCCCAQOIFerT16trhgcQvxAoIIIBADAI0sGJAYwoCCCRHIPwKYfhVQj4IIIAAAggggAACiRe4cWxQHVt4Er8QKyCAAAIxCNDAigGNKQggkDyB8GXu4Uvd+SCAAAIIIIAAAggkTuCEph7dfGowcQsQGQEEEIhTgAZWnIBMRwCBxAq8saRct77KU1iJVSY6AggggAACCDhd4M/DA+rZ1ut0BvJHAAETC9DAMnFx2BoCCPwscMHDRVq+uRIOBBBAAAEEEEAAgQQItD3Urf+cFUpAZEIigAACxgnQwDLOkkgIIJAggZmflume2aUJik5YBBBAAAEEEEDA2QJXDgxo0HE8feXsU0D2CJhfgAaW+WvEDhFwvEBRaZUueLhYG37iKSzHHwYAEEAAAQQQQMBQgaZ13XpwYkget6FhCYYAAggYLkADy3BSAiKAQCIEpn9Upofn8hRWImyJiQACCCCAAALOFbiwt1+jT/Q5F4DMEUDAMgI0sCxTKjaKgLMFtu2u0qRHirR1d5WzIcgeAQQQQAABBBAwSKB+tkuTJ4aUEXQZFJEwCCCAQOIEaGAlzpbICCBgsMDj75dq6vtlBkclHAIIIIAAAggg4EyBs7r6NeEUnr5yZvXJGgHrCdDAsl7N2DECjhUIP311IU9hObb+JI4AAggggAACxglkhVzVd1/Vy+LpK+NUiYQAAokUoIGVSF1iI4CA4QI8hWU4KQERQAABBBBAwIECY0/y6YJefgdmTsoIIGBVARpYVq0c+0bAoQI8heXQwpM2AggggAACCBgm4POo+umrxvl89aBhqARCAIGEC9DASjgxCyCAgNECPIVltCjxEEAAAQQQQMBJAkPaeXX5gICTUiZXBBCwgQANLBsUkRQQcJoAT2E5reLkiwACCCCAAAJGCfi90r1nh9SsHk9fGWVKHAQQSI4ADazkOLMKAggYLMBTWAaDEg4BBBBAAAEEHCEwrqNPv+nJ3VeOKDZJImAzARpYNiso6SDgFAGewnJKpckTAQQQQAABBIwSqJPh0j1n882DRnkSBwEEkitAAyu53qyGAAIGCvAUloGYhEIAAQQQQAAB2wtM7O7XaSf7bJ8nCSKAgD0FaGDZs65khYAjBHgKyxFlJkkEEEAAAQQQMEAg/I2D954dVMjvMiAaIRBAAIHkC9DASr45KyKAgIECPIVlICahEEAAAQQQQMC2Apf392vI8Tx9ZdsCkxgCDhCggeWAIpMiAnYW4CksO1eX3BBAAAEEEEDACIEjG3l094SgEaGIgQACCKRMgAZWyuhZGAEEjBJ46qMyPTS31KhwxEEAAQQQQAABBGwlcO3wgHq09doqJ5JBAAHnCdDAcl7NyRgB2wmUVfxfe/cBpVV573v8/7YplKGDdBgEBOlICUWUXjQaFfHaSOwr3uTkJOacFHNWbu41Jjc5yU1y8HpjjCFqgi2W2AERRBTpUpQO0kFggKlvm7v+z/AOwzDAlLfsvZ/vXos1wuzy/D//nbPW+a3nebbIt+aWyNaDcc/VRkEIIIAAAggggEBDBEZeGpBHbmb2VUMMuRYBBJwhQIDljD4wCgQQaKDAgg1RefS1sgbehcsRQAABBBBAAAFvCfzilhwZlh/wVlFUgwACVgoQYFnZdopGwJsCP3mhVJZtjXmzOKpCAAEEEEAAAQTqKDCxX1B++NXsOl7F6QgggIAzBQiwnNkXRoUAAvUQWLc7Jt99trQeV3IJAggggAACCCDgPYE5X8+Vyzr4vVcYFSGAgJUCBFhWtp2iEfCuwO/fCcurqyLeLZDKEEAAAQQQQACBWgjMHBGSByZk1eJMTkEAAQTcIUCA5Y4+MUoEEKilwP7jcfnW3FIpKC6v5RWchgACCCCAAAIIeEvgkuY++cOdudKyic9bhVENAghYLUCAZXX7KR4Bbwr8fVlE/vR+2JvFURUCCCCAAAIIIHARgW9PyZLrhoZwQgABBDwlQIDlqXZSDAIIqEAkJvKtuSWy9WAcEAQQQAABBBBAwCqBwV0D8uvbcqyqmWIRQMAOAQIsO/pMlQhYJ7BgQ1Qefa3MuropGAEEEEAAAQTsFvj5rBwZ0SNgNwLVI4CAJwUIsDzZVopCAAEV+MkLpbJsawwMBBBAAAEEEEDACoFpA4Py0IxsK2qlSAQQsE+AAMu+nlMxAtYIrNsdk+8+W2pNvRSKAAIIIIAAAvYKNMnRjdtzpEtrv70IVI4AAp4WIMDydHspDgEE5swPyz9WRIBAAAEEEEAAAQQ8LXDXuCy5bTQbt3u6yRSHgOUCBFiWvwCUj4DXBQqKy+Vfny6VL46yobvXe019CCCAAAII2CrQ8xK//P7OXMkK2ipA3QggYIMAAZYNXaZGBCwXYEN3y18AykcAAQQQQMDjAj+6LlsmXE565fE2Ux4C1gsQYFn/CgCAgB0Cv/hnmcxfH7WjWKpEAAEEEEAAAWsExvYOyk9vZON2axpOoQhYLECAZXHzKR0BmwT2HoubpYTHisptKptaEUAAAQQQQMDjArp08PJObNzu8TZTHgIIiAgBFq8BAghYI/DKyoj84d2wNfVSKAIIIIAAAgh4W+COMSH5+pVZ3i6S6hBAAIHTAgRYvAoIIGCVwMMvlMpHW2NW1UyxCCCAAAIIIOA9gcs7BeS3t+dIgMlX3msuFSGAQI0CBFi8GAggYJXA5/vj8p2nSyRChmVV3ykWAQQQQAABrwn84pYcGZYf8FpZ1IMAAgicV4AAi5cDAQSsE3hmaUSeWsJSQusaT8EIIIAAAgh4RGDWyJDcN56lgx5pJ2UggEAtBQiwagnFaQgg4B0B3cZdN3Rfv4dpWN7pKpUggAACCCBgh0DPS/xm6WBuls+OgqkSAQQ2GPIZAAAgAElEQVQQOC1AgMWrgAACVgqs2BGTH8wrtbJ2ikYAAQQQQAAB9wr87KYcGd2LpYPu7SAjRwCB+goQYNVXjusQQMD1Ao8vDMsLyyOur4MCEEAAAQQQQMAOga9dEZL/Ppmlg3Z0myoRQKC6AAEW7wQCCFgrUFRWLt97tlS2Hoxba0DhCCCAAAIIIOAOga6tK5YONmvE0kF3dIxRIoBAsgUIsJItyv0QQMBVAh9vi8mPn2cpoauaxmARQAABBBCwUODh67Pl6r5BCyunZAQQQKBCgACLNwEBBKwXeGJRWOZ9xFJC618EABBAAAEEEHCowPRBQfne9GyHjo5hIYAAAukRIMBKjzNPQQABBwtEYiLfe7ZENu5lKaGD28TQEEAAAQQQsFKgfXOf/Ob2XGmbx9JBK18AikYAgUoBAixeBgQQQEBEVu+Kyff/xlJCXgYEEEAAAQQQcJbAv1+bLZP7s3TQWV1hNAggkAkBAqxMqPNMBBBwpMDcD8Ly1w9YSujI5jAoBBBAAAEELBS4bmhIvj2Frw5a2HpKRgCBGgQIsHgtEEAAgSoCDz1bKmt2xzBBAAEEEEAAAQQyKtC7vV9+dWuONM5m6WBGG8HDEUDAMQIEWI5pBQNBAAEnCGzYE5PvPVsqUbbDckI7GAMCCCCAAALWCvzv/5YjQ7sHrK2fwhFAAIHqAgRYvBMIIIBANYG/L4vIn94P44IAAggggAACCGRE4K5xWXLb6FBGns1DEUAAAacKEGA5tTOMCwEEMirwo+dKZfl2lhJmtAk8HAEEEEAAAQsFvtIzIP9rZo6FlVMyAgggcGEBAizeEAQQQKAGgS0H4mYpYXG4HB8EEEAAAQQQQCAtAi0a+8y+V93b+NPyPB6CAAIIuEmAAMtN3WKsCCCQVoGXPonIYwtYSphWdB6GAAIIIICAxQIPzciWaQODFgtQOgIIIHB+AQIs3g4EEEDgAgK//GeZvLs+ihECCCCAAAIIIJBSgWsGB+Vfp2Wn9BncHAEEEHCzAAGWm7vH2BFAIOUCJ4rL5d/nlcrWg3yWMOXYPAABBBBAAAFLBS5t5zdLB/NyfZYKUDYCCCBwcQECrIsbcQYCCFgusHZ3zIRYUfZ0t/xNoHwEEEAAAQRSI/DorBwZ3iOQmptzVwQQQMAjAgRYHmkkZSCAQGoFXlkZkT+8y35YqVXm7ggggAACCNgncOfYkMwem2Vf4VSMAAII1FGAAKuOYJyOAAL2Cvz2rTJ5fQ37Ydn7BlA5AggggAACyRUYd1lQ/uMG9r1Krip3QwABrwoQYHm1s9SFAAJJFygJ635YZbJxL2sJk47LDRFAAAEEELBMoGtrv/zylhxpk8e+V5a1nnIRQKCeAgRY9YTjMgQQsFNg07642Q+ruKzcTgCqRgABBBBAAIGkCPzilhwZls++V0nB5CYIIGCFAAGWFW2mSAQQSKbAm2uj8p9vliXzltwLAQQQQAABBCwSeGBClswcEbKoYkpFAAEEGi5AgNVwQ+6AAAIWCsyZH5Z/rIhYWDklI4AAAggggEBDBKYODMr3Z7DvVUMMuRYBBOwUIMCys+9UjQACDRSIxcUsJVyzi/2wGkjJ5QgggAACCFgj0KeDX3TpYJMc9r2ypukUigACSRMgwEoaJTdCAAHbBLYdqtgPq6CI/bBs6z31IoAAAgggUFeB3Cyf/OKWbOnXiX2v6mrH+QgggIAKEGDxHiCAAAINEFi4MSo/f5X9sBpAyKUIIIAAAghYIfDdadkyY3DQilopEgEEEEiFAAFWKlS5JwIIWCXw7IcR+fPisFU1UywCCCCAAAII1F7ghmEheXBSVu0v4EwEEEAAgXMECLB4KRBAAIEkCPz6jTJ5a100CXfiFggggAACCCDgJYEh3QLyy1tyxO/3UlXUggACCKRfgAAr/eY8EQEEPCgQjor86LlSWbObTd092F5KQgABBBBAoF4CbfN88vObc6R7W9KregFyEQIIIFBFgACL1wEBBBBIksAXX8blh8+XysECNnVPEim3QQABBBBAwLUC+p3BR27OkRGXsmm7a5vIwBFAwFECBFiOageDQQABtwss3x4zM7E4EEAAAQQQQMBuge9MzZZrh7Bpu91vAdUjgEAyBQiwkqnJvRBAAAEReXVVRH7/Dpu68zIggAACCCBgq8Bto0Jy11Vs2m5r/6kbAQRSI0CAlRpX7ooAApYLPL4wLC8sj1iuQPkIIIAAAgjYJzCpf1B+cG22fYVTMQIIIJBiAQKsFANzewQQsFfgpy+VyQeb+TKhvW8AlSOAAAII2CYwsGtAHpmZI7lMvrKt9dSLAAJpECDASgMyj0AAATsFjhWWy4+eL5WtB+N2AlA1AggggAACFgl0aO4zm7Z3ac0XBy1qO6UigEAaBQiw0ojNoxBAwD6BjXvjJsQqLOXLhPZ1n4oRQAABBGwRCPorvjh4RT5fHLSl59SJAALpFyDASr85T0QAAcsE3tsUlUdeKbOsaspFAAEEEEDAHoHvTc+W6YP44qA9HadSBBDIhAABVibUeSYCCFgn8PLKiPzXu3yZ0LrGUzACCCCAgOcF7hwTktlXsumV5xtNgQggkHEBAqyMt4ABIICALQJ/WRKWp5fyZUJb+k2dCCCAAALeF5g6ICjfv4YvDnq/01SIAAJOECDAckIXGAMCCFgj8Lu3w/LaakIsaxpOoQgggAACnhUY3SsgP70xR/w+z5ZIYQgggICjBAiwHNUOBoMAAjYI/I9/lMmSz6M2lEqNCCCAAAIIeFJgWH5FeJUT8mR5FIUAAgg4UoAAy5FtYVAIIOB1ge8+Uyrrvoh5vUzqQwABBBBAwHMC/TsH5Gc3ZUteLlOvPNdcCkIAAUcLEGA5uj0MDgEEvCxw9xMlsutI3MslUhsCCCCAAAKeEmjf3Ce/vSNX2jQlvPJUYykGAQRcIUCA5Yo2MUgEEPCqwE2/K5bjReVeLY+6EEAAAQQQ8IxAKCDy5L250rGl3zM1UQgCCCDgJgECLDd1i7EigIDnBIrKyuX63xRLnAzLc72lIAQQQAABbwk8cU+u5LclvPJWV6kGAQTcJECA5aZuMVYEEPCkwIGCcrn9sWJP1kZRCCCAAAIIeEFgztdz5bIOhFde6CU1IICAewUIsNzbO0aOAAIeEth8IC7ffKrEQxVRCgIIIIAAAt4Q+O3tOTKgS8AbxVAFAggg4GIBAiwXN4+hI4CAtwTW7IrJQ38r9VZRVIMAAggggICLBR6+Pluu7ht0cQUMHQEEEPCOAAGWd3pJJQgg4AGBT7bH5IfPEWJ5oJWUgAACCCDgcoEHJmTJzBEhl1fB8BFAAAHvCBBgeaeXVIIAAh4RWLYlJj95kRDLI+2kDAQQQAABFwrcPjok3xiX5cKRM2QEEEDAuwIEWN7tLZUhgICLBRZ/FpWfvVzm4goYOgIIIIAAAu4UmDUyJPeNJ7xyZ/cYNQIIeFmAAMvL3aU2BBBwtcCCDVF59DVCLFc3kcEjgAACCLhK4MZhIfnmJMIrVzWNwSKAgDUCBFjWtJpCEUDAjQJvr4vKr94gxHJj7xgzAggggIC7BL46JCT/MpXwyl1dY7QIIGCTAAGWTd2mVgQQcKXAP1dH5f+8TYjlyuYxaAQQQAABVwhMGxiUh2Zku2KsDBIBBBCwVYAAy9bOUzcCCLhK4B8rIjJnfthVY2awCCCAAAIIuEFgYr+g/PCrhFdu6BVjRAABuwUIsOzuP9UjgICLBJ7/OCL/7z1CLBe1jKEigAACCDhcYFyfoPzH1wivHN4mhocAAggYAQIsXgQEEEDARQLPfhiRPy8mxHJRyxgqAggggIBDBUb3CsjPbspx6OgYFgIIIIBAdQECLN4JBBBAwGUCz3wYkacIsVzWNYaLAAIIIOAkgeE9AvLoLMIrJ/WEsSCAAAIXEyDAupgQv0cAAQQcKPDSiog8xp5YDuwMQ0IAAQQQcLrA4G4B+fWthFdO7xPjQwABBKoLEGDxTiCAAAIuFXhrXVR+/QZfJ3Rp+xg2AggggEAGBEZeGpBHbia8ygA9j0QAAQQaLECA1WBCboAAAghkTuD9z6LyP18mxMpcB3gyAggggIBbBKYMCMq/XcOG7W7pF+NEAAEEqgsQYPFOIIAAAi4X+GR7TH74XKnLq2D4CCCAAAIIpE5g5oiQPDAhK3UP4M4IIIAAAikXIMBKOTEPQAABBFIvsH5PTL7zNCFW6qV5AgIIIICA2wTuvipLbh0VctuwGS8CCCCAQDUBAixeCQQQQMAjAtsPxeW+J0s8Ug1lIIAAAggg0HCB707LlhmDgw2/EXdAAAEEEMi4AAFWxlvAABBAAIHkCew/Hpc7/i8hVvJEuRMCCCCAgFsFfnpjtoztTXjl1v4xbgQQQKC6AAEW7wQCCCDgMYHjReVy0++KPVYV5SCAAAIIIFB7gd/cniMDuwRqfwFnIoAAAgg4XoAAy/EtYoAIIIBA3QXKIiLTf1VU9wu5AgEEEEAAAZcLPHlvrnRr43d5FQwfAQQQQKC6AAEW7wQCCCDgYYHbHyuWAwXlHq6Q0hBAAAEEEDgj8MK3G0nLJj5IEEAAAQQ8KECA5cGmUhICCCBQVeA/XiyVD7fEQEEAAQQQQMCzAllBkX8+1FiCTLzybI8pDAEEECDA4h1AAAEELBB4anFYnvkwYkGllIgAAgggYJtAl1Z+eer+XNvKpl4EEEDAOgECLOtaTsEIIGCrwHsbo/LIq2W2lk/dCCCAAAIeFBjeIyCPzsrxYGWUhAACCCBQXYAAi3cCAQQQsEhg1c6Y/NvfSy2qmFIRQAABBLwq8NUhIfmXqVleLY+6EEAAAQSqCRBg8UoggAAClglsOxSXHz9fKl+eYnN3y1pPuQgggIBnBO4bnyWzRoY8Uw+FIIAAAghcXIAA6+JGnIEAAgh4TuDIqXL5zzfKZMUONnf3XHMpCAEEEPCwgG7W/oNrs2Vcn6CHq6Q0BBBAAIGaBAiweC8QQAABSwUiMZFfv1EmCzZELRWgbAQQQAABNwl0aumXH12XLb3b86lBN/WNsSKAAALJEiDASpYk90EAAQRcKvDYgrC89AlfKHRp+xg2AgggYIXAkG4B+fH12dK8kc+KeikSAQQQQOBcAQIs3goEEEAAAZn3UUSeWBRGAgEEEEAAAccJTB0YlO/PyHbcuBgQAgg0XCASichLL70kq1evlvz8fJk9e7bk5uY2/MYuuEMsFpNt27ZJKBSS7t27i893dkBfWloq7777rrEpLi6WJk2ayN133y0dO3asV3X79u2T48ePS8+ePSU7253/N5UAq16t5yIEEEDAewJLN8dkzvwyOXySzd29110qQgABBNwpcOfYkMwey5cG3dk9Ru0FgRMnTsicOXOkoKCgTuXccccd0r9//1pdo0HOiy++KKtWrbIqxNq4caP89a9/lZycHLn33nulU6dOlV4aXs2dO1e2b99u/q1x48bSqFEjufXWW+sVYJ08eVIee+wxOXbsmEybNk2uvvrqWvXGaScRYDmtI4wHAQQQyKDAriNx+a/5YVmzi83dM9gGHo0AAghYL9CqiU++OSlLrmKzduvfBQAyK3Dq1CkTpGgAUvUoKyuTkpISCQaDJlypPnvohhtukMsuu6zWg9cQS2diaWAzZcoUGTJkSK2vdfKJX3zxhfzpT38yIdWDDz4ozZo1qxzuwYMHze90xpnOrGrevHnl7z7//HPjrjOl7rzzThPsNeTQmW7PPPOMmfF1yy23nBUuLliwwMz0GjhwoNx2220NeUzKryXASjkxD0AAAQTcJaCbu+tMrH+uZnN3d3WO0SKAAALeEBjcLSDfnJgl+W3ZrN0bHaUKLwokQo9u3brJXXfdZQIajnMFLhRgXcgr4auz2G6//fZzAsJkWhNgJVOTeyGAAAIIZETgheUReXwh+2JlBJ+HIoAAApYKXDc0ZGZeBcmuLH0DKNstAgRYtetUQwOsdMyKIsCqXS85CwEEEEDA4QIfba3YF+tAAftiObxVDA8BBBBwtYAGVhpcaYDFgQACzheoTYBVNRgZPny4vPrqq3LkyBEZPHiwWcaWOHSfrfnz58v69evNssTEpuYzZsyQ9u3bn4NRWFgoeu+1a9eazc39fr+0bt1axo8fL4MGDTJ/r82hyxZ13633339fjh49KuXl5dK0aVOzlG7y5Mk1zipLbKy+bt060eWVunRSl/6NGjXK/NGx65GovaZxJPYHqyncqs11iXvWdix6vp775z//WXbt2iX6fN3IPfH36mPUeqovd6yNZzrOYQlhOpR5BgIIIOBigT1HK/bFWrmDfbFc3EaGjgACCDhWQJcK6pJBXTrIgQAC7hCoS4ClX88Lh8Pmjx5VZxVpiPOXv/xFNJTSvaB0z6fE/loaBs2cOdOEUolDv6Sne0PppvL6e91/S/d3KioqMmHS0KFD5cYbb5RA4ML/90QDneeee050I3UNvHSMeug44vG4tG3b1iyNbNmyZeWzq4418exoNGqereGXPvumm24yz9b7btiwwfxu69at5t969+4tWVlZMnr0aLNhe00BVuK6AwcOyP79+6VFixaV+18lrtMB1WUsNQVYuj/ZkiVL5Msvv5Tqz9LN4idOnOjIr0ESYLnj/z4wSgQQQCCjAvFy3RcrLK+sjGR0HDwcAQQQQMBbArpJu8680k3bORBAwD0CdQmwtCqd8aNfv9OZUhr2aFilIdQTTzwhx48fNzOerrzyShMmaYC0ePFis7F4q1at5P777zczo3TG1LPPPmuCId3kXYMqDZL0fjp76/nnnzfn6Ayjvn37XhBTZ17p+RpQaVDVpk0bc77OxNKATDdY11lj+gwNxnRmmI5VA7Rx48bJpEmTKmdb7dixw3xNUIO36s++0BLCC/3uQsv66jOW6jOwqn4hkiWE7vnfHSNFAAEEEKiDwMsrImY2FgcCCCCAAAINFbhzbEhmj81q6G24HgEEMiBQlwCra9euJiTS0Krq8eabb5rle1WDosTvdVbVU089Zb5KePPNN5vZTfolxMcee8wsG9Sv9ul9E4eGWPqVPQ2yNAzTGUQXOubNmyerV6825+n5VQ9dmvi3v/1Nqm5Qr8GWhmr61cUJEyaYmV9VD/2C4vLly00Id80111T+KhUBVn3GQoCVgf+R8EgEEEAAgcwLrNoZkycWhWXrwXjmB8MIEEAAAQRcJ6CzrXTWlc6+4kAAAXcK1CXAqmkj8kSgsmfPHpk9e7bokrbqR+IZI0aMMDOhqoYwGiLpLKja7nd1vnt36dLFhGu6bK4hx/lmMaUiwLrYOGsaCwHWxdT4PQIIIICAZwVOlpSbEOvNtVHP1khhCCCAAALJFxjeIyD3Xp0luu8VBwIIuFegoQGWbtw+Z84cs4zwYkfVAExnR73wwgtm3ysNnXr16iW6HO7SSy+t055Nx44dM5uYHz582Myq6ty5s7lPnz59zLJCXTZY06HLHRcuXCibN282M8J05lfVo3pYl8oAqy5jIcC62FvG7xFAAAEEPC/w2qqI/HFRRErCfKXQ882mQAQQQKCBAiwZbCAglyPgIIFkBVgaZOlyPA2RzndoqPS1r32t8te66fjrr78uO3fuFN1EXQ+diZWfny/XXXedtGvXrlZSia/46VJCXZaYODTAmjp1qtlsvmqQlQjP9Jm6N5eGXokZYImN0NMVYNV1LARYtXolOAkBBBBAwOsCn+2Lyx8XheXTL/hKodd7TX0IIIBAfQS6t/HLPVdnychL+cpgffy4BgEnCiQrwNJg5Z577hFdylfXQzds1xlUuu/VypUrzWwunZWl+2NpuFTbQ2dR6WwqnVWl99m9e7e5dMqUKTJ+/Hjz37rv1OOPP26+KqhfGhw8ePBZ4VY6lxDWZywEWLV9GzgPAQQQQMDzApGYmCWFL33CVwo932wKRAABBOogMG1gUO6+KktaNOYrg3Vg41QEHC/Q0ABLZzwlvuo3c+ZMGTZs2EVr1mWDep3O1tKgqursKP2dfqFw06ZNktgz63w31K8cahClwZXO/goEzoTr+m+6GfvLL79svkz4wAMPSJMmTWTjxo3mS4MajGnglpOTc9bt0xlg1WcsBFgXfb04AQEEEEDANoH566NmNtaxQpYU2tZ76kUAAQSqCjTJ8ck9V2XJtUPYqJ03AwEvCjQ0wFKTxJf7zveVQp1hVVJSYgIkPRLBTYcOHeTee+89Z+P184VI1f0TXzM8deqU2cC9R48eZ51S075VOsvr6aefNjPFqgdYOk79AqKOLx1LCOszFgIsL/6vkJoQQAABBBossOtIxZLC5dtYUthgTG6AAAIIuFBgaPeAWTLY6xI2andh+xgyArUSSEaApftG6SyswsJCs4G6zsRKzGzScOnFF1+Ubdu2VS7Z003L//jHP4puwD5u3DjzFcJQKGTGq7/TgGnv3r1yzTXXyJVXXnneOjRw0o3gde8rDc9uvfVWadGihTlfZ3K98847smTJErMx/De+8Q3zjESopb+fPHmyeb7uf6V7eL322muyYcMGM6PrfAGWnnvfffeJhm+J40IbvF8ojKvPWGoTYFWtt1YvQQZO8pVX3zY/A4PgkQgggAAC3hN4aklYnlnKkkLvdZaKEEAAgfML3DY6JHeNy4IIAQQ8LpCMAEuJNPh5/vnnRQMWXRqoS/o0otBQS5f69e3bV2bNmlX5hcGq52uwpOfreYnzdSP32bNnX/SLhLpf1ty5c2Xfvn0miNJZXvpTlxYmvnCo4ZUGXHpo6KXLClesWGHGp+fqeMPhsPmp1+s9dbx33HFH5bJEnUGmIZ0Ga3qeBnQ33HCD9OvXrzIU03978MEHpVmzZpVvzYUCrPqM5UIBlm6G/+STT5pacnNzzTh0H7Gq43HK60yA5ZROMA4EEEDAgwIfbonJ3CVh2X447sHqKAkBBBBAICHQpbXfLBkc3YuN2nkrELBBIFkBllrp7Cmd9fTZZ5+ZJYMaDrVu3dpsoD5o0KDKL/0lXKufr3thNW/eXEaNGmX+JGZlXawPGlQtW7bM/NHwSYMpDXD0q4e6gXtiVlbiPhqU6df/tHbdSF2f27FjR5k2bZoJ4HQGmI77/vvvl7y8vMrHa3g1b948OXLkiAm2NODSZ9R3BpbeuK5juVCApXUvXbpUFi5caPYYa9u2ramhadOmFyNM++8JsNJOzgMRQAABuwROlZbL3CUReXkls7Hs6jzVIoCALQJTBgTNrKvWTdmo3ZaeUycCCCCQCQECrEyo80wEEEDAQoEln0dNkLXrS2ZjWdh+SkYAAQ8KdGjhkzvGZMnk/mzU7sH2UhICCCDgOAECLMe1hAEhgAAC3hUoKK6YjfXaamZjebfLVIYAAjYITB8UlDvHZEmbPGZd2dBvakQAAQScIECA5YQuMAYEEEDAMoFFm6LylyUR2XuM2ViWtZ5yEUDgAgKNAiXSOWefNAkUyfFIM9lZ0lXKxVkBUedWfrljTEgmXM6sK15mBBBAAIH0ChBgpdebpyGAAAIInBY4WqizscLyxtooJggggID1Aj1yd8pXmq84y6Eo1lg+KBgpX4ZbOcLn2iEVs65aNnFWqOYIHAaBAAIIIJByAQKslBPzAAQQQACBCwks2KCzscJyoKAcKAQQQMBKAZ1xdX3bN2qsvSDaTF4/MiWjLt3aVMy6uqoPs64y2ggejgACCFguQIBl+QtA+QgggIATBA6fLDch1jufMhvLCf1gDAggkF6Bvo03y5C8ded96O7du82nzS90HM4emZJB92jnlz4d/JJFdpUSX26KAAIIpENg6dKldXpMXl6ePPzww3W6Jh0nE2ClQ5lnIIAAAgjUSuC9TVF57qOIbDvE3li1AuMkBBDwhMCIZiulZ6Md563lwIEDUlBQ4IlaKQIBBBBAwPkCBFjO7xEjRAABBBBwgEBpRGTeR2GZ91FEIjEHDIghIIAAAikW6N14mwzLW33epyw/cImcKMtK8Sgqbu/ziQzuGpAh3QKSHWKvq7Sg8xAEEEDAgQJjxoxx3KiYgeW4ljAgBBBAAAEV2HwgLs99HJHFn7GskDcCAQS8LZDtL5Pr274pIV/knEIPh9vIu0evTgvA2N5BuXlkSPp29KfleTwEAQQQQACBuggQYNVFi3MRQAABBNIuMH9DxbLCnUdYVph2fB6IAAJpE+iYfUBGNFsljQJn9ro6Em4tywqGy6lYk5SOI7+tX2aNDMnEfmx0lVJobo4AAggg0CABAqwG8XExAggggEA6BIrKys2SQv0T52OF6SDnGQggkCGBTjn7pXGgSAoizeVQuE1KR5EdEhNc3TwiJLlZLBdMKTY3RwABBBBosAABVoMJuQECCCCAQLoENu3TZYVhWbqZzbHSZc5zEEDAmwITLq9YLnhpO5YLerPDVIUAAgh4T4AAy3s9pSIEEEDA8wJvfxo1s7H2HGVZoeebTYEIIJBUgcs6+E1wNe4ylgsmFZabIYCA5wUikYh8+umnsnXrViktLZXy8nLJzs6WTp06yfDhwyUnJ+ccg6KiInnzzTelsLDwvD4tW7aUqVOnmntd6Dh8+LB88skncuzYMYnFYuL3+0W/Fjh48GDp1q3bOZeeOnVKPvzwQzl06JAZa5s2bWTUqFHSokUL1/aKAMu1rWPgCCCAgN0CJ0vK5cVPIvLKyqjoEkMOBBBAAIHzCzTN9cmsESETXgWYdMWrggACCNRJQAOohQsXmvDI5/NJKBQyAVJZWZkJhxo3biyTJk06JxzSEOmNN96QkpKSBgVYn3/+uQmvNLgKBALm+frfGqrpeC6//HIZNmxY5TN0XO+8846cOHFCevToYc7fvHmzZGVlyZQpU6RZs2Z1qt8pJxNgOaUTjAMBBBBAoF4COgvr5ZVReXXVuV/vqtcNuQgBBBDwmMCMQUG5aURIurQiufJYaykHAQTSJKAzmbZs2WKCqgkTJkirVq3MkzUgWrRokRw/flzat29vQiwNmBLHvtL3ZqwAABPDSURBVH375L333pNGjRrJ9OnTJTc3t84j1vDsrbfeEp3N1bNnTzPbSwOpeDwu69evl7Vr10owGDTPbtu2rbn/jh075IMPPjCzswYMGGD+bdu2bWZG1tChQ6Vfv37m3zQEW7p0qRnfkCFDzhp7nQeahgsIsNKAzCMQQAABBFIvoPtjvbIyIgs3RlP/MJ6AAAIIuEBg/OVBuW5oUPp1OvP/TLlg2AwRAQQQcJSAzmbSAKmgoMAswevVq9dZ49u9e7csXrzYzG6aMWOGNG3atPL3id/pjKfaLBOsqXANzpYtW2ZmTU2bNu2spYoaQL377rty8OBB6du3r4wYMcLcYsWKFaKztsaPHy8dO3Y0/6Zhmy5nzM/Przxv+/btJtTq37+/CbucfhBgOb1DjA8BBBBAoE4Cn2yPycsrI6I/ORBAAAEbBb7SMyDXDQ3JsHyCKxv7T80IIJBcAV0GqMFPOBw+KxBKPOXo0aPy9ttvm79WnQWlf9fwSQMiDZEmT55cr4HpDK9du3aZ2Vdjxow55x5r1qwxs7AuueQS8wydAVabAKu4uNiMW2dv6bLCi+3BVa/BJ/kiAqwkg3I7BBBAAAFnCOhMLJ2RpTOzOBBAAAEbBAZ11eAqKFeyQbsN7aZGBBBIk4DuM6X7SR05csQsx9MleFWPxNK8xDJBXWaYOBLh0vnCp4uVUHWGle5xlVj6V/U63VReQzLdnD0xyyuxhFCXBersKj0S49QadLbVxx9/bDakv/rqq81G9G44CLDc0CXGiAACCCBQbwHdG0v3yOKLhfUm5EIEEHC4gH5ZUGdcTe7PlwUd3iqGhwACLhXQpYBLliwxox80aJBZrqebp+/cudNsrq6zs3Rvqj59+pxV4fLly2XTpk3mC4AahJ08edLsXaV7WHXp0uW8Xy9M3ESXL+osKd08fvTo0ecsX9TzEvts6T0TSxj1K4m6tDCxibvOrtJN3BOzrXT2lW5Kr18vrGlWl1PbRIDl1M4wLgQQQACBpAnoVwr1a4UaZh0t5IuFSYPlRgggkFGBrq01uNJ9rkIZHQcPRwABBGwQ0GV8Gkhp+FP10OBIZzppqFX90BBJA6bzHU2aNJGJEyee8/XChgZYer0ufdSZWYcOHTJfSmzevLkJq3QvLR2X1qF7aukY3HIQYLmlU4wTAQQQQKDBAhpevb4mIm+siRJkNViTGyCAQKYE2ub5TGil4VVuli9Tw+C5CCCAgDUCupRPZ1rpLCY9EvtF6QwpPbp27WpmSOlG7lUPDbx0mV6HDh1k5MiR5mt/OgNLN0/X3+msrJq+XpiMAOt8zdEvF+rSRh1P9Q3pnd5QAiynd4jxIYAAAggkXYAgK+mk3BABBNIg0K6ZT6YNDMmMwUFp2ZjgKg3kPAIBBBAwAhpe6VJAncWke0bpLCY9dBbT+++/b2Y56ZLAq666ymyiXptDvxKoIZYu66u++XuqAqzjx4+b2VetW7eWsWPHyrp160wop0Gahms6k0z363LqQYDl1M4wLgQQQACBlAsQZKWcmAcggEASBDq39Mu0QUGZNjAoebkEV0kg5RYIIIBArQU09NF9qHQWlgZN7dq1O+vagoICs8m7zsbScKtz5861undJSYn5uqEu9dPZWzUFR/XdA6umAej433vvPbOfltahm7prKKdfL9QZYvp3HYsuM+zRo0etakj3SQRY6RbneQgggAACjhMgyHJcSxgQAgiISH5bv0w3wVVIctjmincCAQQQyIhA4it/OvtK94xKLB+sOhgNsPbv32++EqhfC6zNUZtwqupXCHXzeP16YPWjpq8Q1vT8LVu2mC8P6j1083YNz/Ly8mTy5Mlm1piGV2+99ZY0bdq08t9qU0c6zyHASqc2z0IAAQQQcLQAQZaj28PgELBGQL8qOH1gyMy68jPhypq+UygCCDhTQIMf3Qy9ZcuWMnXq1BoDrMRm7bqR+4gRI0whO3bsMEsE27ZtW+PSwtrMwNL7LFq0SHQDeZ2hVdMXA3U/q7Vr15qZVIkwqrpkYWGhCad0maCec/jwYTMbS/fASow3EajpteerM9MdIsDKdAd4PgIIIICA4wQIshzXEgaEgBUCA7oEzDLByf2DVtRLkQgggIAbBPQrghr2+P1+E+y0atXqrGEnZi7pflijRo2q3BhdQ6L58+dXXteiRYuzrtuzZ48Jp3T20/n2wNILNEBbtmyZmS2lz9cQKnHoDC2d/aV7cA0YMECGDh1aI+nSpUtNCDZhwgSzaXyiJgIsN7yBjBEBBBBAAIFaCBwvKpcFG6Lmz7ZD8VpcwSkIIIBA3QWuyK8Irq7qQ3BVdz2uQAABBFIroBuc6wwrDaR0FpaGTYkQqbS0VBYvXmyWDzZp0sQsMdSfelRd/qf7ZukG74nrTpw4YcIr3V9L98zSvbM0yNK/68bq+t9XXHGF5ObmSmL2VFFRkXTv3t2EZKFQyHzNUL8oqLOv9OuHOrOqerim49i7d695ls7g0i8P6qGhG0sIU/vecHcEEEAAAQQyJrBwY0WQ9cn2WMbGwIMRQMBbAmN6B2XKgKCM6lm7L1Z5q3qqQQABBNwjoMGSzqbSEMnn81UuIwyHwyZI0gBJA6qOHTueVZRet2DBAhNC6QwuPU8PXa5XXl5uwq6JEydKYnZWYmaUBlQzZsww+1HpsXv3blmyZIlEo1ETbunvNSDTcE3vq18P7N+/f42gupRRvzQ4bty4s2ZvJb6smNjEfefOnaIb0rOJu3veS0aKAAIIIIDABQXW7o5VzsqKkGXxtiCAQB0FGmX5ZGK/oEzqH5S+Hf11vJrTEUAAAQQyJaCzrT799FOzt5X+twZQuqG7hlYaICXCpurjS1y3fft2c50GYDk5OZKfn2+W/el/J45EgKUztaZPn25mYCUOnQGmoZN+RVDDKw2udFlhYlP2urroPVavXm3CLQ3C9JlaR01fQ6zrvVN1PntgpUqW+yKAAAIIeFpgz9G4zD+9vPDQiXJP10pxCCDQcIFOLf0muNI/7ZuzM3vDRbkDAggg4D2BDRs2yIoVK6RTp05mqSLH2QIEWLwRCCCAAAIINECgqOzMPlmb9rFPVgMouRQBTwr07xyQSRpc9Q9KNltcebLHFIUAAggkQ0BnZ7399tty8uRJs9yva9euybitp+5BgOWpdlIMAggggEAmBZZujsrCjTFZ8nk0k8Pg2Qgg4ACBcX2CJrj6CvtbOaAbDAEBBBBwvoBu7K5fG2zTpo3ZwJ3jXAECLN4KBBBAAAEEkiyw/XBc3t8UlUWbonKggOWFSebldgg4VqBpzpn9rXq3Z38rxzaKgSGAAAIIuFKAAMuVbWPQCCCAAAJuECiLSmWQtWIHO767oWeMEYH6CPTrHJAxvQKis67a5rG/VX0MuQYBBBBAAIGLCRBgXUyI3yOAAAIIIJAEgQ17Y/L+ppiZlVVQzKysJJByCwQyKtCumU/G9A6a4GpAl0BGx8LDEUAAAQQQsEGAAMuGLlMjAggggIBjBDS80hBLwywNtTgQQMA9An6fVIRWvQPmJ5uyu6d3jBQBBBBAwP0CBFju7yEVIIAAAgi4VECXFWqY9eGWmBSWMivLpW1k2BYI9OnolzG9KoKrTi3Z28qCllMiAggggIADBQiwHNgUhoQAAgggYJfAieJy+Xhb7PSfqIT5iKFdLwDVOlKgddPTSwR7B2RwV5YIOrJJDAoBBBBAwCoBAiyr2k2xCCCAAAJOFzh8slyWb4tWBlpOHy/jQ8BLAnm5PhnWIyDD8wMyqldAGmWxIbuX+kstCCCAAALuFiDAcnf/GD0CCCCAgIcF9h6LmyBr+baYrN7FflkebjWlZVCgamg1vEdA9O8cCCCAAAIIIOA8AQIs5/WEESGAAAIIIHCOwI7DFWGW/tnI5u+8IQg0SIDQqkF8XIwAAggggEBGBAiwMsLOQxFAAAEEEKi/wOf747JqZ0xW7YrJut3MzKq/JFfaJEBoZVO3qRUBBBBAwIsCBFhe7Co1IYAAAghYI6DLDDXM0iWGq3bGpSTM1wytaT6FXlSgRWOfDOlesacVywMvysUJCCCAAAIIOFqAAMvR7WFwCCCAAAII1F6goLhcVp+emaU/dUN4DgRsE+jRzm++Gji4W0AGdQ1ITsg2AepFAAEEEEDAmwIEWN7sK1UhgAACCFguEItL5cwsDbO2H45bLkL5XhUIBcQEVRpYaXDVq73fq6VSFwIIIIAAAlYLEGBZ3X6KRwABBBCwReCz/XFZ/0VM1u/RP3E5VcrsLFt678U62zXzmbBq0OnQqnVTvhzoxT5TEwIIIIAAAlUFCLB4HxBAAAEEELBMIBITWbPrTJiloRYHAk4W8PlE+nTwV8600hlXfjIrJ7eMsSGAAAIIIJB0AQKspJNyQwQQQAABBNwlUFhabgKtNbvjsu6LmOw6wnJDd3XQe6MNBkQGdgnIZR38clmHip8tG5NYea/TVIQAAggggEDtBQiwam/FmQgggAACCFghcLTwdKC1KyYb9sZFv3TIgUAqBXSj9QFdAmeFVmy+nkpx7o0AAggggID7BAiw3NczRowAAggggEBaBYrKymXLgbhsPhg3P7cciMmBAvbQSmsTPPawJtk+GdDFb0Ir/dObjdc91mHKQQABBBBAIPkCBFjJN+WOCCCAAAIIeF7gZMnpUOt0oKXh1pGThFqeb3w9CszN8pkvA/a65PSf9n7p1JIvBdaDkksQQAABBBCwWoAAy+r2UzwCCCCAAALJEzhWlAi1YrLjUFy2H44zUyt5vK64E2GVK9rEIBFAAAEEEHClAAGWK9vGoBFAAAEEEHCHgC4/1CBr+6G4CbW2Ha74GWVbLXc08AKjbN7YJ11b+c/MrmJmlet7SgEIIIAAAgg4WYAAy8ndYWwIIIAAAgh4VGDXlxVBlgZbiYBLZ3BxOE+gdVOfdG3tr/zTpXXF35vl8lVA53WLESGAAAIIIOBdAQIs7/aWyhBAAAEEEHCVQGFpuVlyeLAgLgdO6E/9e7zyZyTmqnJcN9h2zc4OqipCK580ziaocl0zGTACCCCAAAIeFCDA8mBTKQkBBBBAAAEvChwtrBponQ66CsrleFG56OwtDcA4ahZo1cQnbfJ80rqpX9o01Z8Vfz/z334JBdBDAAEEEEAAAQScK0CA5dzeMDIEEEAAAQQQqIOAztA6Vngm0DpeWBFsJQKuqn8vCbs77NKwKS/XZ/40Pf0zL7fi31o0Ph1QmZDKb8IqP5Oo6vAmcSoCCCCAAAIIOFGAAMuJXWFMCCCAAAIIIJBSAQ27isvKRTeZLw4n/lukOFwuxWVy+t+r/nfFOXpdNF4uMfNTJBZP/Kzh32LlledkB0WyQz7Rn1mnf2aHRLKDFf+W+J3+W5b+W0gkN5QIqM6EVSawyhHRr/1xIIAAAggggAACNgkQYNnUbWpFAAEEEEAAAQQQQAABBBBAAAEEXChAgOXCpjFkBBBAAAEEEEAAAQQQQAABBBBAwCYBAiybuk2tCCCAAAIIIIAAAggggAACCCCAgAsFCLBc2DSGjAACCCCAAAIIIIAAAggggAACCNgkQIBlU7epFQEEEEAAAQQQQAABBBBAAAEEEHChAAGWC5vGkBFAAAEEEEAAAQQQQAABBBBAAAGbBAiwbOo2tSKAAAIIIIAAAggggAACCCCAAAIuFCDAcmHTGDICCCCAAAIIIIAAAggggAACCCBgkwABlk3dplYEEEAAAQQQQAABBBBAAAEEEEDAhQIEWC5sGkNGAAEEEEAAAQQQQAABBBBAAAEEbBIgwLKp29SKAAIIIIAAAggggAACCCCAAAIIuFCAAMuFTWPICCCAAAIIIIAAAggggAACCCCAgE0CBFg2dZtaEUAAAQQQQAABBBBAAAEEEEAAARcKEGC5sGkMGQEEEEAAAQQQQAABBBBAAAEEELBJgADLpm5TKwIIIIAAAggggAACCCCAAAIIIOBCAQIsFzaNISOAAAIIIIAAAggggAACCCCAAAI2CRBg2dRtakUAAQQQQAABBBBAAAEEEEAAAQRcKECA5cKmMWQEEEAAAQQQQAABBBBAAAEEEEDAJgECLJu6Ta0IIIAAAggggAACCCCAAAIIIICACwUIsFzYNIaMAAIIIIAAAggggAACCCCAAAII2CRAgGVTt6kVAQQQQAABBBBAAAEEEEAAAQQQcKEAAZYLm8aQEUAAAQQQQAABBBBAAAEEEEAAAZsECLBs6ja1IoAAAggggAACCCCAAAIIIIAAAi4UIMByYdMYMgIIIIAAAggggAACCCCAAAIIIGCTAAGWTd2mVgQQQAABBBBAAAEEEEAAAQQQQMCFAgRYLmwaQ0YAAQQQQAABBBBAAAEEEEAAAQRsEiDAsqnb1IoAAggggAACCCCAAAIIIIAAAgi4UIAAy4VNY8gIIIAAAggggAACCCCAAAIIIICATQIEWDZ1m1oRQAABBBBAAAEEEEAAAQQQQAABFwoQYLmwaQwZAQQQQAABBBBAAAEEEEAAAQQQsEmAAMumblMrAggggAACCCCAAAIIIIAAAggg4EIBAiwXNo0hI4AAAggggAACCCCAAAIIIIAAAjYJEGDZ1G1qRQABBBBAAAEEEEAAAQQQQAABBFwoQIDlwqYxZAQQQAABBBBAAAEEEEAAAQQQQMAmAQIsm7pNrQgggAACCCCAAAIIIIAAAggggIALBQiwXNg0howAAggggAACCCCAAAIIIIAAAgjYJECAZVO3qRUBBBBAAAEEEEAAAQQQQAABBBBwocD/B8nhkIaOC+yA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Gill Sans MT"/>
              <a:ea typeface="+mn-ea"/>
              <a:cs typeface="+mn-cs"/>
            </a:endParaRPr>
          </a:p>
        </p:txBody>
      </p:sp>
      <p:graphicFrame>
        <p:nvGraphicFramePr>
          <p:cNvPr id="10" name="Graphique 9"/>
          <p:cNvGraphicFramePr>
            <a:graphicFrameLocks/>
          </p:cNvGraphicFramePr>
          <p:nvPr>
            <p:extLst>
              <p:ext uri="{D42A27DB-BD31-4B8C-83A1-F6EECF244321}">
                <p14:modId xmlns:p14="http://schemas.microsoft.com/office/powerpoint/2010/main" val="1477609544"/>
              </p:ext>
            </p:extLst>
          </p:nvPr>
        </p:nvGraphicFramePr>
        <p:xfrm>
          <a:off x="460375" y="1978996"/>
          <a:ext cx="5635623" cy="4761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extLst>
              <p:ext uri="{D42A27DB-BD31-4B8C-83A1-F6EECF244321}">
                <p14:modId xmlns:p14="http://schemas.microsoft.com/office/powerpoint/2010/main" val="2757782971"/>
              </p:ext>
            </p:extLst>
          </p:nvPr>
        </p:nvGraphicFramePr>
        <p:xfrm>
          <a:off x="6095999" y="1978997"/>
          <a:ext cx="5635623" cy="47610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8342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Intérêt perçu porte à Nest</a:t>
            </a:r>
          </a:p>
        </p:txBody>
      </p:sp>
      <p:sp>
        <p:nvSpPr>
          <p:cNvPr id="5" name="Espace réservé du contenu 4">
            <a:extLst>
              <a:ext uri="{FF2B5EF4-FFF2-40B4-BE49-F238E27FC236}">
                <a16:creationId xmlns:a16="http://schemas.microsoft.com/office/drawing/2014/main" id="{4CFAA9B9-819E-4F00-B265-8A22A3B6752D}"/>
              </a:ext>
            </a:extLst>
          </p:cNvPr>
          <p:cNvSpPr>
            <a:spLocks noGrp="1"/>
          </p:cNvSpPr>
          <p:nvPr>
            <p:ph idx="1"/>
          </p:nvPr>
        </p:nvSpPr>
        <p:spPr>
          <a:xfrm>
            <a:off x="581192" y="1875642"/>
            <a:ext cx="5514808" cy="4808507"/>
          </a:xfrm>
        </p:spPr>
        <p:txBody>
          <a:bodyPr anchor="t">
            <a:normAutofit lnSpcReduction="10000"/>
          </a:bodyPr>
          <a:lstStyle/>
          <a:p>
            <a:pPr marL="0" indent="0">
              <a:buNone/>
            </a:pPr>
            <a:r>
              <a:rPr lang="fr-FR" sz="1600" b="1" dirty="0">
                <a:solidFill>
                  <a:schemeClr val="tx1">
                    <a:lumMod val="75000"/>
                    <a:lumOff val="25000"/>
                  </a:schemeClr>
                </a:solidFill>
              </a:rPr>
              <a:t>Semestre 1</a:t>
            </a:r>
          </a:p>
          <a:p>
            <a:pPr algn="just"/>
            <a:r>
              <a:rPr lang="fr-FR" sz="1600" b="1" dirty="0">
                <a:solidFill>
                  <a:schemeClr val="accent6"/>
                </a:solidFill>
              </a:rPr>
              <a:t>99% </a:t>
            </a:r>
            <a:r>
              <a:rPr lang="fr-FR" sz="1600" dirty="0">
                <a:solidFill>
                  <a:schemeClr val="tx1">
                    <a:lumMod val="75000"/>
                    <a:lumOff val="25000"/>
                  </a:schemeClr>
                </a:solidFill>
              </a:rPr>
              <a:t>des nouveaux patients sont </a:t>
            </a:r>
            <a:r>
              <a:rPr lang="fr-FR" sz="1600" b="1" dirty="0">
                <a:solidFill>
                  <a:schemeClr val="tx1">
                    <a:lumMod val="75000"/>
                    <a:lumOff val="25000"/>
                  </a:schemeClr>
                </a:solidFill>
              </a:rPr>
              <a:t>TOTALEMENT SATISFAITS</a:t>
            </a:r>
            <a:r>
              <a:rPr lang="fr-FR" sz="1600" dirty="0">
                <a:solidFill>
                  <a:schemeClr val="tx1">
                    <a:lumMod val="75000"/>
                    <a:lumOff val="25000"/>
                  </a:schemeClr>
                </a:solidFill>
              </a:rPr>
              <a:t> de la qualité de l’accueil et de la consultation</a:t>
            </a:r>
          </a:p>
          <a:p>
            <a:pPr algn="just"/>
            <a:r>
              <a:rPr lang="fr-FR" sz="1600" b="1" dirty="0">
                <a:solidFill>
                  <a:schemeClr val="accent6"/>
                </a:solidFill>
              </a:rPr>
              <a:t>1% </a:t>
            </a:r>
            <a:r>
              <a:rPr lang="fr-FR" sz="1600" dirty="0">
                <a:solidFill>
                  <a:schemeClr val="tx1">
                    <a:lumMod val="75000"/>
                    <a:lumOff val="25000"/>
                  </a:schemeClr>
                </a:solidFill>
              </a:rPr>
              <a:t>ont au moins un motif d’insatisfaction et les causes identifiées sont: </a:t>
            </a:r>
          </a:p>
          <a:p>
            <a:pPr lvl="1" algn="just">
              <a:buFont typeface="Wingdings" panose="05000000000000000000" pitchFamily="2" charset="2"/>
              <a:buChar char="Ø"/>
            </a:pPr>
            <a:r>
              <a:rPr lang="fr-FR" dirty="0">
                <a:solidFill>
                  <a:schemeClr val="tx1">
                    <a:lumMod val="75000"/>
                    <a:lumOff val="25000"/>
                  </a:schemeClr>
                </a:solidFill>
              </a:rPr>
              <a:t>Manque d’amabilités de la secrétaire</a:t>
            </a:r>
          </a:p>
          <a:p>
            <a:pPr lvl="1" algn="just">
              <a:buFont typeface="Wingdings" panose="05000000000000000000" pitchFamily="2" charset="2"/>
              <a:buChar char="Ø"/>
            </a:pPr>
            <a:r>
              <a:rPr lang="fr-FR" dirty="0">
                <a:solidFill>
                  <a:schemeClr val="tx1">
                    <a:lumMod val="75000"/>
                    <a:lumOff val="25000"/>
                  </a:schemeClr>
                </a:solidFill>
              </a:rPr>
              <a:t>Temps d’attente très longue </a:t>
            </a:r>
          </a:p>
          <a:p>
            <a:pPr lvl="1" algn="just">
              <a:buFont typeface="Wingdings" panose="05000000000000000000" pitchFamily="2" charset="2"/>
              <a:buChar char="Ø"/>
            </a:pPr>
            <a:r>
              <a:rPr lang="fr-FR" dirty="0">
                <a:solidFill>
                  <a:schemeClr val="tx1">
                    <a:lumMod val="75000"/>
                    <a:lumOff val="25000"/>
                  </a:schemeClr>
                </a:solidFill>
              </a:rPr>
              <a:t>Manque d’empathie de la sage femme</a:t>
            </a:r>
          </a:p>
          <a:p>
            <a:pPr lvl="1" algn="just">
              <a:buFont typeface="Wingdings" panose="05000000000000000000" pitchFamily="2" charset="2"/>
              <a:buChar char="Ø"/>
            </a:pPr>
            <a:r>
              <a:rPr lang="fr-FR" dirty="0">
                <a:solidFill>
                  <a:schemeClr val="tx1">
                    <a:lumMod val="75000"/>
                    <a:lumOff val="25000"/>
                  </a:schemeClr>
                </a:solidFill>
              </a:rPr>
              <a:t>Difficultés à voir une sage-femme ou un infirmier </a:t>
            </a:r>
          </a:p>
          <a:p>
            <a:pPr lvl="1" algn="just">
              <a:buFont typeface="Wingdings" panose="05000000000000000000" pitchFamily="2" charset="2"/>
              <a:buChar char="Ø"/>
            </a:pPr>
            <a:r>
              <a:rPr lang="fr-FR" dirty="0">
                <a:solidFill>
                  <a:schemeClr val="tx1">
                    <a:lumMod val="75000"/>
                    <a:lumOff val="25000"/>
                  </a:schemeClr>
                </a:solidFill>
              </a:rPr>
              <a:t>Erreur de diagnostic  ( Pédiatrie)</a:t>
            </a:r>
          </a:p>
          <a:p>
            <a:pPr lvl="1" algn="just">
              <a:buFont typeface="Wingdings" panose="05000000000000000000" pitchFamily="2" charset="2"/>
              <a:buChar char="Ø"/>
            </a:pPr>
            <a:r>
              <a:rPr lang="fr-FR" dirty="0">
                <a:solidFill>
                  <a:schemeClr val="tx1">
                    <a:lumMod val="75000"/>
                    <a:lumOff val="25000"/>
                  </a:schemeClr>
                </a:solidFill>
              </a:rPr>
              <a:t>Manque d’intimité </a:t>
            </a:r>
          </a:p>
          <a:p>
            <a:pPr algn="just"/>
            <a:r>
              <a:rPr lang="fr-FR" sz="1600" b="1" dirty="0">
                <a:solidFill>
                  <a:schemeClr val="accent6"/>
                </a:solidFill>
              </a:rPr>
              <a:t>34,4%</a:t>
            </a:r>
            <a:r>
              <a:rPr lang="fr-FR" sz="1600" dirty="0">
                <a:solidFill>
                  <a:schemeClr val="tx1">
                    <a:lumMod val="75000"/>
                    <a:lumOff val="25000"/>
                  </a:schemeClr>
                </a:solidFill>
              </a:rPr>
              <a:t>  </a:t>
            </a:r>
            <a:r>
              <a:rPr lang="fr-FR" sz="1600" dirty="0">
                <a:solidFill>
                  <a:schemeClr val="tx1">
                    <a:lumMod val="75000"/>
                    <a:lumOff val="25000"/>
                  </a:schemeClr>
                </a:solidFill>
                <a:latin typeface="Minion Pro"/>
              </a:rPr>
              <a:t>ont connu la clinique grâce à la recommandation d’un proche et </a:t>
            </a:r>
            <a:r>
              <a:rPr lang="fr-FR" sz="1600" b="1" dirty="0">
                <a:solidFill>
                  <a:schemeClr val="accent6"/>
                </a:solidFill>
              </a:rPr>
              <a:t>27%</a:t>
            </a:r>
            <a:r>
              <a:rPr lang="fr-FR" sz="1600" dirty="0">
                <a:solidFill>
                  <a:schemeClr val="tx1">
                    <a:lumMod val="75000"/>
                    <a:lumOff val="25000"/>
                  </a:schemeClr>
                </a:solidFill>
                <a:latin typeface="Minion Pro"/>
              </a:rPr>
              <a:t> grâce au site web: </a:t>
            </a:r>
            <a:r>
              <a:rPr lang="fr-FR" sz="1600" dirty="0">
                <a:solidFill>
                  <a:schemeClr val="tx1">
                    <a:lumMod val="75000"/>
                    <a:lumOff val="25000"/>
                  </a:schemeClr>
                </a:solidFill>
              </a:rPr>
              <a:t>une </a:t>
            </a:r>
            <a:r>
              <a:rPr lang="fr-FR" sz="1600" b="1" u="sng" dirty="0">
                <a:solidFill>
                  <a:schemeClr val="tx1">
                    <a:lumMod val="75000"/>
                    <a:lumOff val="25000"/>
                  </a:schemeClr>
                </a:solidFill>
              </a:rPr>
              <a:t>expérience client </a:t>
            </a:r>
            <a:r>
              <a:rPr lang="fr-FR" sz="1600" dirty="0">
                <a:solidFill>
                  <a:schemeClr val="tx1">
                    <a:lumMod val="75000"/>
                    <a:lumOff val="25000"/>
                  </a:schemeClr>
                </a:solidFill>
              </a:rPr>
              <a:t>mémorable est la clé du succès pour nous différencier face à nos concurrents.</a:t>
            </a:r>
          </a:p>
          <a:p>
            <a:pPr marL="0" indent="0">
              <a:buNone/>
            </a:pPr>
            <a:endParaRPr lang="fr-FR" sz="1600" dirty="0"/>
          </a:p>
        </p:txBody>
      </p:sp>
      <p:sp>
        <p:nvSpPr>
          <p:cNvPr id="4" name="Espace réservé du contenu 4">
            <a:extLst>
              <a:ext uri="{FF2B5EF4-FFF2-40B4-BE49-F238E27FC236}">
                <a16:creationId xmlns:a16="http://schemas.microsoft.com/office/drawing/2014/main" id="{4CFAA9B9-819E-4F00-B265-8A22A3B6752D}"/>
              </a:ext>
            </a:extLst>
          </p:cNvPr>
          <p:cNvSpPr txBox="1">
            <a:spLocks/>
          </p:cNvSpPr>
          <p:nvPr/>
        </p:nvSpPr>
        <p:spPr>
          <a:xfrm>
            <a:off x="6152607" y="1875642"/>
            <a:ext cx="5514808" cy="4808507"/>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fr-FR" b="1" dirty="0">
                <a:solidFill>
                  <a:schemeClr val="tx1">
                    <a:lumMod val="75000"/>
                    <a:lumOff val="25000"/>
                  </a:schemeClr>
                </a:solidFill>
              </a:rPr>
              <a:t>Semestre 2</a:t>
            </a:r>
          </a:p>
          <a:p>
            <a:pPr algn="just"/>
            <a:r>
              <a:rPr lang="fr-FR" b="1" dirty="0">
                <a:solidFill>
                  <a:schemeClr val="accent6"/>
                </a:solidFill>
              </a:rPr>
              <a:t>99% </a:t>
            </a:r>
            <a:r>
              <a:rPr lang="fr-FR" dirty="0">
                <a:solidFill>
                  <a:schemeClr val="tx1">
                    <a:lumMod val="75000"/>
                    <a:lumOff val="25000"/>
                  </a:schemeClr>
                </a:solidFill>
              </a:rPr>
              <a:t>des nouveaux patients sont globalement </a:t>
            </a:r>
            <a:r>
              <a:rPr lang="fr-FR" b="1" dirty="0">
                <a:solidFill>
                  <a:schemeClr val="tx1">
                    <a:lumMod val="75000"/>
                    <a:lumOff val="25000"/>
                  </a:schemeClr>
                </a:solidFill>
              </a:rPr>
              <a:t>TOTALEMENT SATISFAITS</a:t>
            </a:r>
            <a:r>
              <a:rPr lang="fr-FR" dirty="0">
                <a:solidFill>
                  <a:schemeClr val="tx1">
                    <a:lumMod val="75000"/>
                    <a:lumOff val="25000"/>
                  </a:schemeClr>
                </a:solidFill>
              </a:rPr>
              <a:t> de la qualité de l’accueil et de la consultation</a:t>
            </a:r>
          </a:p>
          <a:p>
            <a:pPr algn="just"/>
            <a:r>
              <a:rPr lang="fr-FR" b="1" dirty="0">
                <a:solidFill>
                  <a:schemeClr val="accent6"/>
                </a:solidFill>
              </a:rPr>
              <a:t>Moins de 1% </a:t>
            </a:r>
            <a:r>
              <a:rPr lang="fr-FR" dirty="0">
                <a:solidFill>
                  <a:schemeClr val="tx1">
                    <a:lumMod val="75000"/>
                    <a:lumOff val="25000"/>
                  </a:schemeClr>
                </a:solidFill>
              </a:rPr>
              <a:t>ont eu au moins un motif d’insatisfaction et les causes identifiées sont: </a:t>
            </a:r>
          </a:p>
          <a:p>
            <a:pPr lvl="1" algn="just">
              <a:buFont typeface="Wingdings" panose="05000000000000000000" pitchFamily="2" charset="2"/>
              <a:buChar char="Ø"/>
            </a:pPr>
            <a:r>
              <a:rPr lang="fr-FR" sz="1800" dirty="0">
                <a:solidFill>
                  <a:schemeClr val="tx1">
                    <a:lumMod val="75000"/>
                    <a:lumOff val="25000"/>
                  </a:schemeClr>
                </a:solidFill>
              </a:rPr>
              <a:t>Manque d’empathie et de professionnalisme au niveau de l’accueil</a:t>
            </a:r>
          </a:p>
          <a:p>
            <a:pPr lvl="1" algn="just">
              <a:buFont typeface="Wingdings" panose="05000000000000000000" pitchFamily="2" charset="2"/>
              <a:buChar char="Ø"/>
            </a:pPr>
            <a:r>
              <a:rPr lang="fr-FR" sz="1800" dirty="0">
                <a:solidFill>
                  <a:schemeClr val="tx1">
                    <a:lumMod val="75000"/>
                    <a:lumOff val="25000"/>
                  </a:schemeClr>
                </a:solidFill>
              </a:rPr>
              <a:t>Temps d’attente  longue </a:t>
            </a:r>
          </a:p>
          <a:p>
            <a:pPr lvl="1" algn="just">
              <a:buFont typeface="Wingdings" panose="05000000000000000000" pitchFamily="2" charset="2"/>
              <a:buChar char="Ø"/>
            </a:pPr>
            <a:r>
              <a:rPr lang="fr-FR" sz="1800" dirty="0">
                <a:solidFill>
                  <a:schemeClr val="tx1">
                    <a:lumMod val="75000"/>
                    <a:lumOff val="25000"/>
                  </a:schemeClr>
                </a:solidFill>
              </a:rPr>
              <a:t>Manque de matériels (pédiatrie)</a:t>
            </a:r>
          </a:p>
          <a:p>
            <a:pPr lvl="1" algn="just">
              <a:buFont typeface="Wingdings" panose="05000000000000000000" pitchFamily="2" charset="2"/>
              <a:buChar char="Ø"/>
            </a:pPr>
            <a:endParaRPr lang="fr-FR" sz="1800" dirty="0">
              <a:solidFill>
                <a:schemeClr val="tx1">
                  <a:lumMod val="75000"/>
                  <a:lumOff val="25000"/>
                </a:schemeClr>
              </a:solidFill>
            </a:endParaRPr>
          </a:p>
          <a:p>
            <a:pPr algn="just"/>
            <a:r>
              <a:rPr lang="fr-FR" b="1" dirty="0">
                <a:solidFill>
                  <a:schemeClr val="accent6"/>
                </a:solidFill>
              </a:rPr>
              <a:t>Près de 40%  </a:t>
            </a:r>
            <a:r>
              <a:rPr lang="fr-FR" dirty="0">
                <a:solidFill>
                  <a:schemeClr val="tx1">
                    <a:lumMod val="75000"/>
                    <a:lumOff val="25000"/>
                  </a:schemeClr>
                </a:solidFill>
                <a:latin typeface="Minion Pro"/>
              </a:rPr>
              <a:t>ont connu la clinique grâce à la page Facebook de Dr Diop et </a:t>
            </a:r>
            <a:r>
              <a:rPr lang="fr-FR" b="1" dirty="0">
                <a:solidFill>
                  <a:schemeClr val="accent6"/>
                </a:solidFill>
              </a:rPr>
              <a:t>26,8%</a:t>
            </a:r>
            <a:r>
              <a:rPr lang="fr-FR" dirty="0">
                <a:solidFill>
                  <a:schemeClr val="tx1">
                    <a:lumMod val="75000"/>
                    <a:lumOff val="25000"/>
                  </a:schemeClr>
                </a:solidFill>
                <a:latin typeface="Minion Pro"/>
              </a:rPr>
              <a:t> par recommandation</a:t>
            </a:r>
            <a:endParaRPr lang="fr-FR" dirty="0">
              <a:solidFill>
                <a:schemeClr val="tx1">
                  <a:lumMod val="75000"/>
                  <a:lumOff val="25000"/>
                </a:schemeClr>
              </a:solidFill>
            </a:endParaRPr>
          </a:p>
          <a:p>
            <a:pPr marL="0" indent="0">
              <a:buFont typeface="Wingdings 2" panose="05020102010507070707" pitchFamily="18" charset="2"/>
              <a:buNone/>
            </a:pPr>
            <a:endParaRPr lang="fr-FR" dirty="0"/>
          </a:p>
        </p:txBody>
      </p:sp>
    </p:spTree>
    <p:extLst>
      <p:ext uri="{BB962C8B-B14F-4D97-AF65-F5344CB8AC3E}">
        <p14:creationId xmlns:p14="http://schemas.microsoft.com/office/powerpoint/2010/main" val="189367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 des patients</a:t>
            </a:r>
          </a:p>
        </p:txBody>
      </p:sp>
      <p:sp>
        <p:nvSpPr>
          <p:cNvPr id="6" name="Espace réservé du contenu 5">
            <a:extLst>
              <a:ext uri="{FF2B5EF4-FFF2-40B4-BE49-F238E27FC236}">
                <a16:creationId xmlns:a16="http://schemas.microsoft.com/office/drawing/2014/main" id="{5D484F76-905B-4F70-8161-939B55082A9D}"/>
              </a:ext>
            </a:extLst>
          </p:cNvPr>
          <p:cNvSpPr>
            <a:spLocks noGrp="1"/>
          </p:cNvSpPr>
          <p:nvPr>
            <p:ph idx="1"/>
          </p:nvPr>
        </p:nvSpPr>
        <p:spPr>
          <a:xfrm>
            <a:off x="574555" y="3121223"/>
            <a:ext cx="5521445" cy="3511361"/>
          </a:xfrm>
        </p:spPr>
        <p:txBody>
          <a:bodyPr>
            <a:normAutofit fontScale="92500" lnSpcReduction="10000"/>
          </a:bodyPr>
          <a:lstStyle/>
          <a:p>
            <a:pPr algn="just"/>
            <a:r>
              <a:rPr lang="fr-FR" sz="1600" dirty="0">
                <a:solidFill>
                  <a:schemeClr val="tx1">
                    <a:lumMod val="75000"/>
                    <a:lumOff val="25000"/>
                  </a:schemeClr>
                </a:solidFill>
              </a:rPr>
              <a:t>Eviter les ruptures de serviettes dans les toilettes</a:t>
            </a:r>
          </a:p>
          <a:p>
            <a:pPr algn="just"/>
            <a:r>
              <a:rPr lang="fr-FR" sz="1600" dirty="0">
                <a:solidFill>
                  <a:schemeClr val="tx1">
                    <a:lumMod val="75000"/>
                    <a:lumOff val="25000"/>
                  </a:schemeClr>
                </a:solidFill>
              </a:rPr>
              <a:t>Accueil plus chaleureux</a:t>
            </a:r>
          </a:p>
          <a:p>
            <a:pPr algn="just"/>
            <a:r>
              <a:rPr lang="fr-FR" sz="1600" dirty="0">
                <a:solidFill>
                  <a:schemeClr val="tx1">
                    <a:lumMod val="75000"/>
                    <a:lumOff val="25000"/>
                  </a:schemeClr>
                </a:solidFill>
              </a:rPr>
              <a:t>Réduire le temps d’attente: plusieurs gynécos par jour </a:t>
            </a:r>
          </a:p>
          <a:p>
            <a:pPr algn="just"/>
            <a:r>
              <a:rPr lang="fr-FR" sz="1600" dirty="0">
                <a:solidFill>
                  <a:schemeClr val="tx1">
                    <a:lumMod val="75000"/>
                    <a:lumOff val="25000"/>
                  </a:schemeClr>
                </a:solidFill>
              </a:rPr>
              <a:t>Meilleure prise en charge par le pédiatre</a:t>
            </a:r>
          </a:p>
          <a:p>
            <a:pPr algn="just"/>
            <a:r>
              <a:rPr lang="fr-FR" sz="1600" dirty="0">
                <a:solidFill>
                  <a:schemeClr val="tx1">
                    <a:lumMod val="75000"/>
                    <a:lumOff val="25000"/>
                  </a:schemeClr>
                </a:solidFill>
              </a:rPr>
              <a:t>Intégrer une pharmacie en interne </a:t>
            </a:r>
          </a:p>
          <a:p>
            <a:pPr algn="just"/>
            <a:r>
              <a:rPr lang="fr-FR" sz="1600" dirty="0">
                <a:solidFill>
                  <a:schemeClr val="tx1">
                    <a:lumMod val="75000"/>
                    <a:lumOff val="25000"/>
                  </a:schemeClr>
                </a:solidFill>
              </a:rPr>
              <a:t>Parking auto à la clinique </a:t>
            </a:r>
          </a:p>
          <a:p>
            <a:pPr algn="just"/>
            <a:r>
              <a:rPr lang="fr-FR" sz="1600" dirty="0">
                <a:solidFill>
                  <a:schemeClr val="tx1">
                    <a:lumMod val="75000"/>
                    <a:lumOff val="25000"/>
                  </a:schemeClr>
                </a:solidFill>
              </a:rPr>
              <a:t>Elargissement de la salle d’attente</a:t>
            </a:r>
          </a:p>
          <a:p>
            <a:pPr algn="just"/>
            <a:r>
              <a:rPr lang="fr-FR" sz="1600" dirty="0">
                <a:solidFill>
                  <a:schemeClr val="tx1">
                    <a:lumMod val="75000"/>
                    <a:lumOff val="25000"/>
                  </a:schemeClr>
                </a:solidFill>
              </a:rPr>
              <a:t>Moustiques dans la salle d’attente</a:t>
            </a:r>
          </a:p>
          <a:p>
            <a:pPr algn="just"/>
            <a:r>
              <a:rPr lang="fr-FR" sz="1600" dirty="0">
                <a:solidFill>
                  <a:schemeClr val="tx1">
                    <a:lumMod val="75000"/>
                    <a:lumOff val="25000"/>
                  </a:schemeClr>
                </a:solidFill>
              </a:rPr>
              <a:t>Réduire le tarif NFS</a:t>
            </a:r>
          </a:p>
          <a:p>
            <a:pPr algn="just"/>
            <a:r>
              <a:rPr lang="fr-FR" sz="1600" dirty="0">
                <a:solidFill>
                  <a:schemeClr val="tx1">
                    <a:lumMod val="75000"/>
                    <a:lumOff val="25000"/>
                  </a:schemeClr>
                </a:solidFill>
              </a:rPr>
              <a:t>Réduire les frais de consultation pour ce qui n’ont pas de prise en charge</a:t>
            </a:r>
          </a:p>
        </p:txBody>
      </p:sp>
      <p:sp>
        <p:nvSpPr>
          <p:cNvPr id="4" name="ZoneTexte 3"/>
          <p:cNvSpPr txBox="1"/>
          <p:nvPr/>
        </p:nvSpPr>
        <p:spPr>
          <a:xfrm>
            <a:off x="581192" y="1982450"/>
            <a:ext cx="5353698" cy="113877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tx1">
                    <a:lumMod val="75000"/>
                    <a:lumOff val="25000"/>
                  </a:schemeClr>
                </a:solidFill>
                <a:effectLst/>
                <a:uLnTx/>
                <a:uFillTx/>
                <a:latin typeface="Minion Pro" panose="02040503050306020203"/>
              </a:rPr>
              <a:t>Semestre 1</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accent6"/>
                </a:solidFill>
                <a:effectLst/>
                <a:uLnTx/>
                <a:uFillTx/>
                <a:latin typeface="Minion Pro" panose="02040503050306020203"/>
              </a:rPr>
              <a:t>99% </a:t>
            </a:r>
            <a:r>
              <a:rPr kumimoji="0" lang="fr-FR" sz="2000" b="0" i="0" u="none" strike="noStrike" kern="1200" cap="none" spc="0" normalizeH="0" baseline="0" noProof="0" dirty="0">
                <a:ln>
                  <a:noFill/>
                </a:ln>
                <a:solidFill>
                  <a:schemeClr val="tx1">
                    <a:lumMod val="75000"/>
                    <a:lumOff val="25000"/>
                  </a:schemeClr>
                </a:solidFill>
                <a:effectLst/>
                <a:uLnTx/>
                <a:uFillTx/>
                <a:latin typeface="Minion Pro" panose="02040503050306020203"/>
              </a:rPr>
              <a:t>des patients recommanderaient la clinique tout en préconisant des axes d’amélioration :</a:t>
            </a:r>
          </a:p>
        </p:txBody>
      </p:sp>
      <p:sp>
        <p:nvSpPr>
          <p:cNvPr id="5" name="Espace réservé du contenu 3"/>
          <p:cNvSpPr txBox="1">
            <a:spLocks/>
          </p:cNvSpPr>
          <p:nvPr/>
        </p:nvSpPr>
        <p:spPr>
          <a:xfrm>
            <a:off x="6263746" y="1982450"/>
            <a:ext cx="5353699" cy="2182136"/>
          </a:xfrm>
          <a:prstGeom prst="rect">
            <a:avLst/>
          </a:prstGeom>
          <a:noFill/>
        </p:spPr>
        <p:txBody>
          <a:bodyPr vert="horz" wrap="square" lIns="91440" tIns="45720" rIns="91440" bIns="45720" rtlCol="0" anchor="t">
            <a:sp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fr-FR" sz="2400" b="1" dirty="0">
                <a:solidFill>
                  <a:schemeClr val="tx1">
                    <a:lumMod val="75000"/>
                    <a:lumOff val="25000"/>
                  </a:schemeClr>
                </a:solidFill>
              </a:rPr>
              <a:t>Semestre 2</a:t>
            </a:r>
          </a:p>
          <a:p>
            <a:pPr marL="0" indent="0">
              <a:buFont typeface="Wingdings 2" panose="05020102010507070707" pitchFamily="18" charset="2"/>
              <a:buNone/>
            </a:pPr>
            <a:r>
              <a:rPr lang="fr-FR" sz="2400" b="1" dirty="0">
                <a:solidFill>
                  <a:schemeClr val="accent6"/>
                </a:solidFill>
              </a:rPr>
              <a:t>99% </a:t>
            </a:r>
            <a:r>
              <a:rPr lang="fr-FR" sz="2000" dirty="0">
                <a:solidFill>
                  <a:schemeClr val="tx1">
                    <a:lumMod val="75000"/>
                    <a:lumOff val="25000"/>
                  </a:schemeClr>
                </a:solidFill>
                <a:latin typeface="Minion Pro" panose="02040503050306020203"/>
              </a:rPr>
              <a:t>des patients recommanderaient la clinique tout en préconisant des axes d’amélioration :</a:t>
            </a:r>
          </a:p>
          <a:p>
            <a:r>
              <a:rPr lang="fr-FR" sz="2000" dirty="0">
                <a:solidFill>
                  <a:schemeClr val="tx1">
                    <a:lumMod val="75000"/>
                    <a:lumOff val="25000"/>
                  </a:schemeClr>
                </a:solidFill>
                <a:latin typeface="Minion Pro" panose="02040503050306020203"/>
              </a:rPr>
              <a:t>Réduire le temps d’attente </a:t>
            </a:r>
          </a:p>
          <a:p>
            <a:r>
              <a:rPr lang="fr-FR" sz="2000" dirty="0">
                <a:solidFill>
                  <a:schemeClr val="tx1">
                    <a:lumMod val="75000"/>
                    <a:lumOff val="25000"/>
                  </a:schemeClr>
                </a:solidFill>
                <a:latin typeface="Minion Pro" panose="02040503050306020203"/>
              </a:rPr>
              <a:t>Améliorer la qualité de l’accueil </a:t>
            </a:r>
          </a:p>
        </p:txBody>
      </p:sp>
    </p:spTree>
    <p:extLst>
      <p:ext uri="{BB962C8B-B14F-4D97-AF65-F5344CB8AC3E}">
        <p14:creationId xmlns:p14="http://schemas.microsoft.com/office/powerpoint/2010/main" val="87836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METHODOLOGIE ET CONTEXTE DE L'Enquête POST HOSPI</a:t>
            </a:r>
          </a:p>
        </p:txBody>
      </p:sp>
      <p:sp>
        <p:nvSpPr>
          <p:cNvPr id="4" name="Espace réservé du contenu 2"/>
          <p:cNvSpPr>
            <a:spLocks noGrp="1"/>
          </p:cNvSpPr>
          <p:nvPr>
            <p:ph idx="1"/>
          </p:nvPr>
        </p:nvSpPr>
        <p:spPr>
          <a:xfrm>
            <a:off x="581192" y="2336003"/>
            <a:ext cx="5362408" cy="3522794"/>
          </a:xfrm>
        </p:spPr>
        <p:txBody>
          <a:bodyPr anchor="t">
            <a:normAutofit fontScale="92500" lnSpcReduction="20000"/>
          </a:bodyPr>
          <a:lstStyle/>
          <a:p>
            <a:pPr marL="0" indent="0">
              <a:buNone/>
            </a:pPr>
            <a:r>
              <a:rPr lang="fr-FR" sz="3000" b="1" dirty="0">
                <a:solidFill>
                  <a:schemeClr val="tx1">
                    <a:lumMod val="75000"/>
                    <a:lumOff val="25000"/>
                  </a:schemeClr>
                </a:solidFill>
              </a:rPr>
              <a:t>Semestre 1</a:t>
            </a:r>
          </a:p>
          <a:p>
            <a:r>
              <a:rPr lang="fr-FR" sz="2400" b="1" dirty="0">
                <a:solidFill>
                  <a:schemeClr val="tx1">
                    <a:lumMod val="75000"/>
                    <a:lumOff val="25000"/>
                  </a:schemeClr>
                </a:solidFill>
              </a:rPr>
              <a:t>Échantillon :</a:t>
            </a:r>
            <a:r>
              <a:rPr lang="fr-FR" sz="2400" dirty="0">
                <a:solidFill>
                  <a:schemeClr val="tx1">
                    <a:lumMod val="75000"/>
                    <a:lumOff val="25000"/>
                  </a:schemeClr>
                </a:solidFill>
              </a:rPr>
              <a:t> 118 personnes interrogées</a:t>
            </a:r>
          </a:p>
          <a:p>
            <a:r>
              <a:rPr lang="fr-FR" sz="2400" b="1" dirty="0">
                <a:solidFill>
                  <a:schemeClr val="tx1">
                    <a:lumMod val="75000"/>
                    <a:lumOff val="25000"/>
                  </a:schemeClr>
                </a:solidFill>
              </a:rPr>
              <a:t>Informations patients : </a:t>
            </a:r>
            <a:r>
              <a:rPr lang="fr-FR" sz="2400" dirty="0">
                <a:solidFill>
                  <a:schemeClr val="tx1">
                    <a:lumMod val="75000"/>
                    <a:lumOff val="25000"/>
                  </a:schemeClr>
                </a:solidFill>
              </a:rPr>
              <a:t>Nom et Prénom (facultatif), Contact (facultatif), Séjour du… au …</a:t>
            </a:r>
          </a:p>
          <a:p>
            <a:r>
              <a:rPr lang="fr-FR" sz="2400" b="1" dirty="0">
                <a:solidFill>
                  <a:schemeClr val="tx1">
                    <a:lumMod val="75000"/>
                    <a:lumOff val="25000"/>
                  </a:schemeClr>
                </a:solidFill>
              </a:rPr>
              <a:t>Administration : </a:t>
            </a:r>
            <a:r>
              <a:rPr lang="fr-FR" sz="2400" dirty="0">
                <a:solidFill>
                  <a:schemeClr val="tx1">
                    <a:lumMod val="75000"/>
                    <a:lumOff val="25000"/>
                  </a:schemeClr>
                </a:solidFill>
              </a:rPr>
              <a:t>avant chaque sortie par le personnel soignant</a:t>
            </a:r>
          </a:p>
          <a:p>
            <a:r>
              <a:rPr lang="fr-FR" sz="2400" b="1" dirty="0">
                <a:solidFill>
                  <a:schemeClr val="tx1">
                    <a:lumMod val="75000"/>
                    <a:lumOff val="25000"/>
                  </a:schemeClr>
                </a:solidFill>
              </a:rPr>
              <a:t>Collecte des réponses : </a:t>
            </a:r>
            <a:r>
              <a:rPr lang="fr-FR" sz="2400" dirty="0">
                <a:solidFill>
                  <a:schemeClr val="tx1">
                    <a:lumMod val="75000"/>
                    <a:lumOff val="25000"/>
                  </a:schemeClr>
                </a:solidFill>
              </a:rPr>
              <a:t>hebdomadaire</a:t>
            </a:r>
          </a:p>
          <a:p>
            <a:r>
              <a:rPr lang="fr-FR" sz="2400" b="1" dirty="0">
                <a:solidFill>
                  <a:schemeClr val="tx1">
                    <a:lumMod val="75000"/>
                    <a:lumOff val="25000"/>
                  </a:schemeClr>
                </a:solidFill>
              </a:rPr>
              <a:t>Traitement des réponses : </a:t>
            </a:r>
            <a:r>
              <a:rPr lang="fr-FR" sz="2400" dirty="0">
                <a:solidFill>
                  <a:schemeClr val="tx1">
                    <a:lumMod val="75000"/>
                    <a:lumOff val="25000"/>
                  </a:schemeClr>
                </a:solidFill>
              </a:rPr>
              <a:t>EXCEL</a:t>
            </a:r>
          </a:p>
        </p:txBody>
      </p:sp>
      <p:sp>
        <p:nvSpPr>
          <p:cNvPr id="5" name="Espace réservé du contenu 2"/>
          <p:cNvSpPr txBox="1">
            <a:spLocks/>
          </p:cNvSpPr>
          <p:nvPr/>
        </p:nvSpPr>
        <p:spPr>
          <a:xfrm>
            <a:off x="6248402" y="2336003"/>
            <a:ext cx="5536579" cy="35227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fr-FR" sz="2800" b="1" dirty="0">
                <a:solidFill>
                  <a:schemeClr val="tx1">
                    <a:lumMod val="75000"/>
                    <a:lumOff val="25000"/>
                  </a:schemeClr>
                </a:solidFill>
              </a:rPr>
              <a:t>Semestre 2</a:t>
            </a:r>
          </a:p>
          <a:p>
            <a:pPr algn="just"/>
            <a:r>
              <a:rPr lang="fr-FR" sz="2400" b="1" dirty="0">
                <a:solidFill>
                  <a:schemeClr val="tx1">
                    <a:lumMod val="75000"/>
                    <a:lumOff val="25000"/>
                  </a:schemeClr>
                </a:solidFill>
              </a:rPr>
              <a:t>Échantillon : </a:t>
            </a:r>
            <a:r>
              <a:rPr lang="fr-FR" sz="2400" dirty="0">
                <a:solidFill>
                  <a:schemeClr val="tx1">
                    <a:lumMod val="75000"/>
                    <a:lumOff val="25000"/>
                  </a:schemeClr>
                </a:solidFill>
              </a:rPr>
              <a:t>68 personnes interrogées</a:t>
            </a:r>
          </a:p>
          <a:p>
            <a:pPr algn="just"/>
            <a:r>
              <a:rPr lang="fr-FR" sz="2400" b="1" dirty="0">
                <a:solidFill>
                  <a:schemeClr val="tx1">
                    <a:lumMod val="75000"/>
                    <a:lumOff val="25000"/>
                  </a:schemeClr>
                </a:solidFill>
              </a:rPr>
              <a:t>Informations patients : </a:t>
            </a:r>
            <a:r>
              <a:rPr lang="fr-FR" sz="2400" dirty="0">
                <a:solidFill>
                  <a:schemeClr val="tx1">
                    <a:lumMod val="75000"/>
                    <a:lumOff val="25000"/>
                  </a:schemeClr>
                </a:solidFill>
              </a:rPr>
              <a:t>Nom et Prénom (facultatif), Contact (facultatif), Séjour du… au …</a:t>
            </a:r>
          </a:p>
          <a:p>
            <a:pPr algn="just"/>
            <a:r>
              <a:rPr lang="fr-FR" sz="2400" b="1" dirty="0">
                <a:solidFill>
                  <a:schemeClr val="tx1">
                    <a:lumMod val="75000"/>
                    <a:lumOff val="25000"/>
                  </a:schemeClr>
                </a:solidFill>
              </a:rPr>
              <a:t>Administration : </a:t>
            </a:r>
            <a:r>
              <a:rPr lang="fr-FR" sz="2400" dirty="0">
                <a:solidFill>
                  <a:schemeClr val="tx1">
                    <a:lumMod val="75000"/>
                    <a:lumOff val="25000"/>
                  </a:schemeClr>
                </a:solidFill>
              </a:rPr>
              <a:t>avant chaque sortie par le personnel soignant</a:t>
            </a:r>
          </a:p>
          <a:p>
            <a:pPr algn="just"/>
            <a:r>
              <a:rPr lang="fr-FR" sz="2400" b="1" dirty="0">
                <a:solidFill>
                  <a:schemeClr val="tx1">
                    <a:lumMod val="75000"/>
                    <a:lumOff val="25000"/>
                  </a:schemeClr>
                </a:solidFill>
              </a:rPr>
              <a:t>Collecte des réponses : </a:t>
            </a:r>
            <a:r>
              <a:rPr lang="fr-FR" sz="2400" dirty="0">
                <a:solidFill>
                  <a:schemeClr val="tx1">
                    <a:lumMod val="75000"/>
                    <a:lumOff val="25000"/>
                  </a:schemeClr>
                </a:solidFill>
              </a:rPr>
              <a:t>hebdomadaire</a:t>
            </a:r>
          </a:p>
          <a:p>
            <a:pPr algn="just"/>
            <a:r>
              <a:rPr lang="fr-FR" sz="2400" b="1" dirty="0">
                <a:solidFill>
                  <a:schemeClr val="tx1">
                    <a:lumMod val="75000"/>
                    <a:lumOff val="25000"/>
                  </a:schemeClr>
                </a:solidFill>
              </a:rPr>
              <a:t>Traitement des réponses </a:t>
            </a:r>
            <a:r>
              <a:rPr lang="fr-FR" sz="2400" dirty="0">
                <a:solidFill>
                  <a:schemeClr val="tx1">
                    <a:lumMod val="75000"/>
                    <a:lumOff val="25000"/>
                  </a:schemeClr>
                </a:solidFill>
              </a:rPr>
              <a:t>: EXCEL</a:t>
            </a:r>
          </a:p>
        </p:txBody>
      </p:sp>
    </p:spTree>
    <p:extLst>
      <p:ext uri="{BB962C8B-B14F-4D97-AF65-F5344CB8AC3E}">
        <p14:creationId xmlns:p14="http://schemas.microsoft.com/office/powerpoint/2010/main" val="1048870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Résultats de l’enquête (conditions générales de séjour)</a:t>
            </a:r>
          </a:p>
        </p:txBody>
      </p:sp>
      <p:sp>
        <p:nvSpPr>
          <p:cNvPr id="3" name="Rectangle 2"/>
          <p:cNvSpPr/>
          <p:nvPr/>
        </p:nvSpPr>
        <p:spPr>
          <a:xfrm>
            <a:off x="2883257" y="2035045"/>
            <a:ext cx="7226658"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Questionnaires : 48 patients (41%) ont eu au moins 1 motif d’insatisfaction.</a:t>
            </a:r>
          </a:p>
        </p:txBody>
      </p:sp>
      <p:graphicFrame>
        <p:nvGraphicFramePr>
          <p:cNvPr id="4" name="Graphique 3"/>
          <p:cNvGraphicFramePr>
            <a:graphicFrameLocks/>
          </p:cNvGraphicFramePr>
          <p:nvPr>
            <p:extLst>
              <p:ext uri="{D42A27DB-BD31-4B8C-83A1-F6EECF244321}">
                <p14:modId xmlns:p14="http://schemas.microsoft.com/office/powerpoint/2010/main" val="1381446612"/>
              </p:ext>
            </p:extLst>
          </p:nvPr>
        </p:nvGraphicFramePr>
        <p:xfrm>
          <a:off x="1760114" y="2723466"/>
          <a:ext cx="8671772" cy="4016547"/>
        </p:xfrm>
        <a:graphic>
          <a:graphicData uri="http://schemas.openxmlformats.org/drawingml/2006/chart">
            <c:chart xmlns:c="http://schemas.openxmlformats.org/drawingml/2006/chart" xmlns:r="http://schemas.openxmlformats.org/officeDocument/2006/relationships" r:id="rId2"/>
          </a:graphicData>
        </a:graphic>
      </p:graphicFrame>
      <p:sp>
        <p:nvSpPr>
          <p:cNvPr id="5" name="Triangle isocèle 4"/>
          <p:cNvSpPr/>
          <p:nvPr/>
        </p:nvSpPr>
        <p:spPr>
          <a:xfrm>
            <a:off x="581192" y="3181082"/>
            <a:ext cx="1097280" cy="8882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6" name="ZoneTexte 5"/>
          <p:cNvSpPr txBox="1"/>
          <p:nvPr/>
        </p:nvSpPr>
        <p:spPr>
          <a:xfrm>
            <a:off x="2009103" y="3151586"/>
            <a:ext cx="8422783" cy="1068946"/>
          </a:xfrm>
          <a:prstGeom prst="rect">
            <a:avLst/>
          </a:prstGeom>
          <a:noFill/>
          <a:ln w="28575">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7" name="Rectangle 6"/>
          <p:cNvSpPr/>
          <p:nvPr/>
        </p:nvSpPr>
        <p:spPr>
          <a:xfrm>
            <a:off x="918075" y="3163554"/>
            <a:ext cx="423514" cy="923330"/>
          </a:xfrm>
          <a:prstGeom prst="rect">
            <a:avLst/>
          </a:prstGeom>
          <a:noFill/>
          <a:ln w="28575">
            <a:noFill/>
          </a:ln>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Gill Sans MT"/>
                <a:ea typeface="+mn-ea"/>
                <a:cs typeface="+mn-cs"/>
              </a:rPr>
              <a:t>!</a:t>
            </a:r>
          </a:p>
        </p:txBody>
      </p:sp>
    </p:spTree>
    <p:extLst>
      <p:ext uri="{BB962C8B-B14F-4D97-AF65-F5344CB8AC3E}">
        <p14:creationId xmlns:p14="http://schemas.microsoft.com/office/powerpoint/2010/main" val="1922654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p:cNvGraphicFramePr>
            <a:graphicFrameLocks/>
          </p:cNvGraphicFramePr>
          <p:nvPr>
            <p:extLst>
              <p:ext uri="{D42A27DB-BD31-4B8C-83A1-F6EECF244321}">
                <p14:modId xmlns:p14="http://schemas.microsoft.com/office/powerpoint/2010/main" val="3754894821"/>
              </p:ext>
            </p:extLst>
          </p:nvPr>
        </p:nvGraphicFramePr>
        <p:xfrm>
          <a:off x="2027860" y="2723466"/>
          <a:ext cx="9427540" cy="352881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p:txBody>
          <a:bodyPr/>
          <a:lstStyle/>
          <a:p>
            <a:r>
              <a:rPr lang="fr-FR" dirty="0"/>
              <a:t>Résultats de l’enquête </a:t>
            </a:r>
          </a:p>
        </p:txBody>
      </p:sp>
      <p:sp>
        <p:nvSpPr>
          <p:cNvPr id="3" name="Rectangle 2"/>
          <p:cNvSpPr/>
          <p:nvPr/>
        </p:nvSpPr>
        <p:spPr>
          <a:xfrm>
            <a:off x="425784" y="2077135"/>
            <a:ext cx="11029616" cy="369332"/>
          </a:xfrm>
          <a:prstGeom prst="rect">
            <a:avLst/>
          </a:prstGeom>
        </p:spPr>
        <p:txBody>
          <a:bodyPr wrap="square">
            <a:spAutoFit/>
          </a:bodyPr>
          <a:lstStyle/>
          <a:p>
            <a:pPr algn="ctr"/>
            <a:r>
              <a:rPr lang="fr-FR" dirty="0">
                <a:solidFill>
                  <a:schemeClr val="tx1">
                    <a:lumMod val="75000"/>
                    <a:lumOff val="25000"/>
                  </a:schemeClr>
                </a:solidFill>
                <a:latin typeface="Calibri" panose="020F0502020204030204" pitchFamily="34" charset="0"/>
                <a:cs typeface="Calibri" panose="020F0502020204030204" pitchFamily="34" charset="0"/>
              </a:rPr>
              <a:t>Questionnaires : 23 patients (34%) ont eu au moins 1 motif d’insatisfaction.</a:t>
            </a:r>
          </a:p>
        </p:txBody>
      </p:sp>
      <p:sp>
        <p:nvSpPr>
          <p:cNvPr id="5" name="Triangle isocèle 4"/>
          <p:cNvSpPr/>
          <p:nvPr/>
        </p:nvSpPr>
        <p:spPr>
          <a:xfrm>
            <a:off x="593696" y="3232965"/>
            <a:ext cx="1097280" cy="8882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605284" y="3144477"/>
            <a:ext cx="8422783" cy="1068946"/>
          </a:xfrm>
          <a:prstGeom prst="rect">
            <a:avLst/>
          </a:prstGeom>
          <a:noFill/>
          <a:ln w="28575">
            <a:solidFill>
              <a:srgbClr val="FF0000"/>
            </a:solidFill>
          </a:ln>
        </p:spPr>
        <p:txBody>
          <a:bodyPr wrap="square" rtlCol="0">
            <a:spAutoFit/>
          </a:bodyPr>
          <a:lstStyle/>
          <a:p>
            <a:endParaRPr lang="fr-FR" dirty="0"/>
          </a:p>
        </p:txBody>
      </p:sp>
      <p:sp>
        <p:nvSpPr>
          <p:cNvPr id="7" name="Rectangle 6"/>
          <p:cNvSpPr/>
          <p:nvPr/>
        </p:nvSpPr>
        <p:spPr>
          <a:xfrm>
            <a:off x="930579" y="3215437"/>
            <a:ext cx="423514" cy="923330"/>
          </a:xfrm>
          <a:prstGeom prst="rect">
            <a:avLst/>
          </a:prstGeom>
          <a:noFill/>
        </p:spPr>
        <p:txBody>
          <a:bodyPr wrap="none" lIns="91440" tIns="45720" rIns="91440" bIns="45720">
            <a:spAutoFit/>
          </a:bodyPr>
          <a:lstStyle/>
          <a:p>
            <a:pPr algn="ctr"/>
            <a:r>
              <a:rPr lang="fr-F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p>
        </p:txBody>
      </p:sp>
    </p:spTree>
    <p:extLst>
      <p:ext uri="{BB962C8B-B14F-4D97-AF65-F5344CB8AC3E}">
        <p14:creationId xmlns:p14="http://schemas.microsoft.com/office/powerpoint/2010/main" val="257183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Intérêt perçu porté à NEST</a:t>
            </a:r>
          </a:p>
        </p:txBody>
      </p:sp>
      <p:sp>
        <p:nvSpPr>
          <p:cNvPr id="4" name="Espace réservé du contenu 3"/>
          <p:cNvSpPr txBox="1">
            <a:spLocks noGrp="1"/>
          </p:cNvSpPr>
          <p:nvPr>
            <p:ph idx="1"/>
          </p:nvPr>
        </p:nvSpPr>
        <p:spPr>
          <a:xfrm>
            <a:off x="482018" y="1898295"/>
            <a:ext cx="5613982" cy="1600438"/>
          </a:xfrm>
          <a:prstGeom prst="rect">
            <a:avLst/>
          </a:prstGeom>
          <a:noFill/>
        </p:spPr>
        <p:txBody>
          <a:bodyPr wrap="square" rtlCol="0">
            <a:spAutoFit/>
          </a:bodyPr>
          <a:lstStyle/>
          <a:p>
            <a:r>
              <a:rPr lang="fr-FR" sz="2000" b="1" dirty="0">
                <a:solidFill>
                  <a:schemeClr val="accent3"/>
                </a:solidFill>
              </a:rPr>
              <a:t>Satisfaction client :</a:t>
            </a:r>
          </a:p>
          <a:p>
            <a:endParaRPr lang="fr-FR" sz="2000" b="1" dirty="0">
              <a:solidFill>
                <a:schemeClr val="accent3"/>
              </a:solidFill>
            </a:endParaRPr>
          </a:p>
          <a:p>
            <a:pPr algn="just"/>
            <a:r>
              <a:rPr lang="fr-FR" sz="2000" b="1" dirty="0"/>
              <a:t>1</a:t>
            </a:r>
            <a:r>
              <a:rPr lang="fr-FR" sz="2000" b="1" baseline="30000" dirty="0"/>
              <a:t>e</a:t>
            </a:r>
            <a:r>
              <a:rPr lang="fr-FR" sz="2000" b="1" dirty="0"/>
              <a:t> semestre 2019:  118 patients hospitalisés interrogés</a:t>
            </a:r>
            <a:endParaRPr lang="fr-FR" sz="2000" b="1" dirty="0">
              <a:solidFill>
                <a:schemeClr val="accent3"/>
              </a:solidFill>
            </a:endParaRPr>
          </a:p>
        </p:txBody>
      </p:sp>
      <p:sp>
        <p:nvSpPr>
          <p:cNvPr id="6" name="ZoneTexte 5"/>
          <p:cNvSpPr txBox="1"/>
          <p:nvPr/>
        </p:nvSpPr>
        <p:spPr>
          <a:xfrm>
            <a:off x="581192" y="3705085"/>
            <a:ext cx="5532225" cy="193899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fr-FR" sz="2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tabLst/>
              <a:defRPr/>
            </a:pPr>
            <a:r>
              <a:rPr kumimoji="0" lang="fr-FR" sz="2000" b="1" i="0"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rPr>
              <a:t>59%</a:t>
            </a:r>
            <a:r>
              <a:rPr kumimoji="0" lang="fr-FR" sz="2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 d’entre elles (70 personnes) sont  </a:t>
            </a:r>
            <a:r>
              <a:rPr kumimoji="0" lang="fr-FR" sz="2000" b="1" i="0" u="sng"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totalement</a:t>
            </a:r>
            <a:r>
              <a:rPr kumimoji="0" lang="fr-FR" sz="20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 satisfaites </a:t>
            </a:r>
            <a:r>
              <a:rPr kumimoji="0" lang="fr-FR" sz="2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des conditions  générales de leur séjour, de leur prise en charge médicale. </a:t>
            </a:r>
          </a:p>
          <a:p>
            <a:pPr marL="0" marR="0" lvl="0" indent="0" algn="just" defTabSz="457200" rtl="0" eaLnBrk="1" fontAlgn="auto" latinLnBrk="0" hangingPunct="1">
              <a:lnSpc>
                <a:spcPct val="100000"/>
              </a:lnSpc>
              <a:spcBef>
                <a:spcPts val="0"/>
              </a:spcBef>
              <a:spcAft>
                <a:spcPts val="0"/>
              </a:spcAft>
              <a:buClrTx/>
              <a:buSzTx/>
              <a:buFont typeface="Arial" pitchFamily="34" charset="0"/>
              <a:buChar char="•"/>
              <a:tabLst/>
              <a:defRPr/>
            </a:pPr>
            <a:endParaRPr lang="fr-FR" sz="2000" dirty="0">
              <a:solidFill>
                <a:schemeClr val="tx1">
                  <a:lumMod val="75000"/>
                  <a:lumOff val="25000"/>
                </a:schemeClr>
              </a:solidFill>
              <a:latin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tabLst/>
              <a:defRPr/>
            </a:pPr>
            <a:r>
              <a:rPr lang="fr-FR" sz="2000" b="1" dirty="0">
                <a:solidFill>
                  <a:schemeClr val="accent6"/>
                </a:solidFill>
                <a:latin typeface="Calibri" panose="020F0502020204030204" pitchFamily="34" charset="0"/>
                <a:cs typeface="Calibri" panose="020F0502020204030204" pitchFamily="34" charset="0"/>
              </a:rPr>
              <a:t>99% </a:t>
            </a:r>
            <a:r>
              <a:rPr kumimoji="0" lang="fr-FR" sz="2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des patients recommanderaient NEST</a:t>
            </a:r>
          </a:p>
        </p:txBody>
      </p:sp>
      <p:sp>
        <p:nvSpPr>
          <p:cNvPr id="5" name="ZoneTexte 4"/>
          <p:cNvSpPr txBox="1"/>
          <p:nvPr/>
        </p:nvSpPr>
        <p:spPr>
          <a:xfrm>
            <a:off x="6400800" y="3705085"/>
            <a:ext cx="5408024" cy="1938992"/>
          </a:xfrm>
          <a:prstGeom prst="rect">
            <a:avLst/>
          </a:prstGeom>
          <a:noFill/>
        </p:spPr>
        <p:txBody>
          <a:bodyPr wrap="square" rtlCol="0">
            <a:spAutoFit/>
          </a:bodyPr>
          <a:lstStyle/>
          <a:p>
            <a:pPr algn="just">
              <a:buFont typeface="Arial" pitchFamily="34" charset="0"/>
              <a:buChar char="•"/>
            </a:pPr>
            <a:endParaRPr lang="fr-FR" sz="2000" dirty="0">
              <a:latin typeface="Calibri" panose="020F0502020204030204" pitchFamily="34" charset="0"/>
              <a:cs typeface="Calibri" panose="020F0502020204030204" pitchFamily="34" charset="0"/>
            </a:endParaRPr>
          </a:p>
          <a:p>
            <a:pPr algn="just"/>
            <a:r>
              <a:rPr lang="fr-FR" sz="2000" b="1" dirty="0">
                <a:solidFill>
                  <a:schemeClr val="accent6"/>
                </a:solidFill>
                <a:latin typeface="Calibri" panose="020F0502020204030204" pitchFamily="34" charset="0"/>
                <a:cs typeface="Calibri" panose="020F0502020204030204" pitchFamily="34" charset="0"/>
              </a:rPr>
              <a:t>66% </a:t>
            </a:r>
            <a:r>
              <a:rPr lang="fr-FR" sz="2000" dirty="0">
                <a:solidFill>
                  <a:schemeClr val="tx1">
                    <a:lumMod val="75000"/>
                    <a:lumOff val="25000"/>
                  </a:schemeClr>
                </a:solidFill>
                <a:latin typeface="Calibri" panose="020F0502020204030204" pitchFamily="34" charset="0"/>
                <a:cs typeface="Calibri" panose="020F0502020204030204" pitchFamily="34" charset="0"/>
              </a:rPr>
              <a:t>d’entre elles (45 personnes) sont  </a:t>
            </a:r>
            <a:r>
              <a:rPr lang="fr-FR" sz="2000" b="1" u="sng" dirty="0">
                <a:solidFill>
                  <a:schemeClr val="tx1">
                    <a:lumMod val="75000"/>
                    <a:lumOff val="25000"/>
                  </a:schemeClr>
                </a:solidFill>
                <a:latin typeface="Calibri" panose="020F0502020204030204" pitchFamily="34" charset="0"/>
                <a:cs typeface="Calibri" panose="020F0502020204030204" pitchFamily="34" charset="0"/>
              </a:rPr>
              <a:t>totalement</a:t>
            </a:r>
            <a:r>
              <a:rPr lang="fr-FR" sz="2000" b="1" dirty="0">
                <a:solidFill>
                  <a:schemeClr val="tx1">
                    <a:lumMod val="75000"/>
                    <a:lumOff val="25000"/>
                  </a:schemeClr>
                </a:solidFill>
                <a:latin typeface="Calibri" panose="020F0502020204030204" pitchFamily="34" charset="0"/>
                <a:cs typeface="Calibri" panose="020F0502020204030204" pitchFamily="34" charset="0"/>
              </a:rPr>
              <a:t> satisfaites </a:t>
            </a:r>
            <a:r>
              <a:rPr lang="fr-FR" sz="2000" dirty="0">
                <a:solidFill>
                  <a:schemeClr val="tx1">
                    <a:lumMod val="75000"/>
                    <a:lumOff val="25000"/>
                  </a:schemeClr>
                </a:solidFill>
                <a:latin typeface="Calibri" panose="020F0502020204030204" pitchFamily="34" charset="0"/>
                <a:cs typeface="Calibri" panose="020F0502020204030204" pitchFamily="34" charset="0"/>
              </a:rPr>
              <a:t>des conditions  générales de leur séjour, de leur prise en charge médicale. </a:t>
            </a:r>
          </a:p>
          <a:p>
            <a:pPr algn="just"/>
            <a:endParaRPr lang="fr-FR" sz="2000" dirty="0">
              <a:solidFill>
                <a:schemeClr val="tx1">
                  <a:lumMod val="75000"/>
                  <a:lumOff val="25000"/>
                </a:schemeClr>
              </a:solidFill>
              <a:latin typeface="Calibri" panose="020F0502020204030204" pitchFamily="34" charset="0"/>
              <a:cs typeface="Calibri" panose="020F0502020204030204" pitchFamily="34" charset="0"/>
            </a:endParaRPr>
          </a:p>
          <a:p>
            <a:pPr algn="just"/>
            <a:r>
              <a:rPr lang="fr-FR" sz="2000" b="1" dirty="0">
                <a:solidFill>
                  <a:schemeClr val="accent6"/>
                </a:solidFill>
                <a:latin typeface="Calibri" panose="020F0502020204030204" pitchFamily="34" charset="0"/>
                <a:cs typeface="Calibri" panose="020F0502020204030204" pitchFamily="34" charset="0"/>
              </a:rPr>
              <a:t>99% </a:t>
            </a:r>
            <a:r>
              <a:rPr lang="fr-FR" sz="2000" dirty="0">
                <a:solidFill>
                  <a:schemeClr val="tx1">
                    <a:lumMod val="75000"/>
                    <a:lumOff val="25000"/>
                  </a:schemeClr>
                </a:solidFill>
                <a:latin typeface="Calibri" panose="020F0502020204030204" pitchFamily="34" charset="0"/>
                <a:cs typeface="Calibri" panose="020F0502020204030204" pitchFamily="34" charset="0"/>
              </a:rPr>
              <a:t>des patients recommanderaient NEST</a:t>
            </a:r>
          </a:p>
        </p:txBody>
      </p:sp>
      <p:sp>
        <p:nvSpPr>
          <p:cNvPr id="7" name="Espace réservé du contenu 3"/>
          <p:cNvSpPr txBox="1">
            <a:spLocks/>
          </p:cNvSpPr>
          <p:nvPr/>
        </p:nvSpPr>
        <p:spPr>
          <a:xfrm>
            <a:off x="6400801" y="2344571"/>
            <a:ext cx="5210008" cy="1154162"/>
          </a:xfrm>
          <a:prstGeom prst="rect">
            <a:avLst/>
          </a:prstGeom>
          <a:noFill/>
        </p:spPr>
        <p:txBody>
          <a:bodyPr vert="horz" wrap="square" lIns="91440" tIns="45720" rIns="91440" bIns="45720" rtlCol="0" anchor="t">
            <a:sp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endParaRPr lang="fr-FR" sz="2000" b="1" dirty="0">
              <a:solidFill>
                <a:schemeClr val="accent3"/>
              </a:solidFill>
            </a:endParaRPr>
          </a:p>
          <a:p>
            <a:pPr algn="just"/>
            <a:r>
              <a:rPr lang="fr-FR" sz="2000" b="1" dirty="0"/>
              <a:t>2</a:t>
            </a:r>
            <a:r>
              <a:rPr lang="fr-FR" sz="2000" b="1" baseline="30000" dirty="0"/>
              <a:t>e</a:t>
            </a:r>
            <a:r>
              <a:rPr lang="fr-FR" sz="2000" b="1" dirty="0"/>
              <a:t> semestre 2019:  68 patients hospitalisés interrogés</a:t>
            </a:r>
            <a:endParaRPr lang="fr-FR" sz="2000" b="1" dirty="0">
              <a:solidFill>
                <a:schemeClr val="accent3"/>
              </a:solidFill>
            </a:endParaRPr>
          </a:p>
        </p:txBody>
      </p:sp>
    </p:spTree>
    <p:extLst>
      <p:ext uri="{BB962C8B-B14F-4D97-AF65-F5344CB8AC3E}">
        <p14:creationId xmlns:p14="http://schemas.microsoft.com/office/powerpoint/2010/main" val="889003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AUTRES RECOMMANDATIONS DES PATIENTS ( semestre 1)</a:t>
            </a:r>
          </a:p>
        </p:txBody>
      </p:sp>
      <p:sp>
        <p:nvSpPr>
          <p:cNvPr id="3" name="ZoneTexte 2"/>
          <p:cNvSpPr txBox="1"/>
          <p:nvPr/>
        </p:nvSpPr>
        <p:spPr>
          <a:xfrm>
            <a:off x="581192" y="1920764"/>
            <a:ext cx="10509160" cy="4524315"/>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Installer des grillages anti-moustiques pour fenêtres et douches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Mettre des rideaux plus opaques pour mieux gérer la luminosité</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Mettre à disposition des patientes des tire-laits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Mettre le code wifi à disposition des patientes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Augmenter les prises électriques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Mettre des lampes de chevets dans les chambres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Eviter de renvoyer les patientes en travail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Améliorer la qualité des repas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Remplacer les matelas par des matelas orthopédiques pour plus de confort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Mettre des oreillers dans chaque chambre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Améliorer la qualité des services suivants : clim, TV, internet, téléphone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Réglementer l’accès aux salles d’accouchement : blouses, chaussures adaptées pour les accompagnants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Améliorer l’écoute , l’accueil du personnel infirmier et de la sage femme d’accueil et de l’accueil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Mettre un poste à la cuisine afin de les joindre facilement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Permettre aux patientes d’amener leur propre repas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 Mettre à disposition des couverts pour prise de médicaments</a:t>
            </a:r>
          </a:p>
        </p:txBody>
      </p:sp>
    </p:spTree>
    <p:extLst>
      <p:ext uri="{BB962C8B-B14F-4D97-AF65-F5344CB8AC3E}">
        <p14:creationId xmlns:p14="http://schemas.microsoft.com/office/powerpoint/2010/main" val="161163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dirty="0"/>
              <a:t>Eléments d’entrée de la revue de direction</a:t>
            </a:r>
            <a:endParaRPr lang="en-US" dirty="0"/>
          </a:p>
        </p:txBody>
      </p:sp>
      <p:sp>
        <p:nvSpPr>
          <p:cNvPr id="3" name="Espace réservé du contenu 2"/>
          <p:cNvSpPr>
            <a:spLocks noGrp="1"/>
          </p:cNvSpPr>
          <p:nvPr>
            <p:ph idx="1"/>
          </p:nvPr>
        </p:nvSpPr>
        <p:spPr>
          <a:xfrm>
            <a:off x="581192" y="1907176"/>
            <a:ext cx="11029616" cy="4794069"/>
          </a:xfrm>
        </p:spPr>
        <p:txBody>
          <a:bodyPr>
            <a:normAutofit lnSpcReduction="10000"/>
          </a:bodyPr>
          <a:lstStyle/>
          <a:p>
            <a:pPr marL="400050" indent="-400050">
              <a:buFont typeface="+mj-lt"/>
              <a:buAutoNum type="romanUcPeriod"/>
            </a:pPr>
            <a:r>
              <a:rPr lang="fr-SN" dirty="0">
                <a:solidFill>
                  <a:schemeClr val="tx1">
                    <a:lumMod val="75000"/>
                    <a:lumOff val="25000"/>
                  </a:schemeClr>
                </a:solidFill>
              </a:rPr>
              <a:t>Etat d’avancement des actions décidées à l’issue des revues de direction précédente </a:t>
            </a:r>
          </a:p>
          <a:p>
            <a:pPr marL="400050" indent="-400050">
              <a:buFont typeface="+mj-lt"/>
              <a:buAutoNum type="romanUcPeriod"/>
            </a:pPr>
            <a:r>
              <a:rPr lang="fr-SN" dirty="0">
                <a:solidFill>
                  <a:schemeClr val="tx1">
                    <a:lumMod val="75000"/>
                    <a:lumOff val="25000"/>
                  </a:schemeClr>
                </a:solidFill>
              </a:rPr>
              <a:t>Les modifications des enjeux externes et internes pertinents pour le système de management de la qualité</a:t>
            </a:r>
          </a:p>
          <a:p>
            <a:pPr marL="400050" indent="-400050">
              <a:buFont typeface="+mj-lt"/>
              <a:buAutoNum type="romanUcPeriod"/>
            </a:pPr>
            <a:r>
              <a:rPr lang="fr-SN" dirty="0">
                <a:solidFill>
                  <a:schemeClr val="tx1">
                    <a:lumMod val="75000"/>
                    <a:lumOff val="25000"/>
                  </a:schemeClr>
                </a:solidFill>
              </a:rPr>
              <a:t>Les informations sur la performance et l’efficacité du système de management de la qualité</a:t>
            </a:r>
          </a:p>
          <a:p>
            <a:pPr marL="666900" lvl="1" indent="-342900">
              <a:buFont typeface="+mj-lt"/>
              <a:buAutoNum type="arabicPeriod"/>
            </a:pPr>
            <a:r>
              <a:rPr lang="fr-SN" dirty="0">
                <a:solidFill>
                  <a:schemeClr val="tx1">
                    <a:lumMod val="75000"/>
                    <a:lumOff val="25000"/>
                  </a:schemeClr>
                </a:solidFill>
              </a:rPr>
              <a:t>La satisfaction des clients et les retours d’information des parties intéressées pertinentes</a:t>
            </a:r>
          </a:p>
          <a:p>
            <a:pPr marL="666900" lvl="1" indent="-342900">
              <a:buFont typeface="+mj-lt"/>
              <a:buAutoNum type="arabicPeriod"/>
            </a:pPr>
            <a:r>
              <a:rPr lang="fr-SN" dirty="0">
                <a:solidFill>
                  <a:schemeClr val="tx1">
                    <a:lumMod val="75000"/>
                    <a:lumOff val="25000"/>
                  </a:schemeClr>
                </a:solidFill>
              </a:rPr>
              <a:t>Le degré de réalisation des objectifs qualité, la performance des processus et la conformité des produits et services ( tableau de bord , fiches d’incidents pour processus réalisation)</a:t>
            </a:r>
          </a:p>
          <a:p>
            <a:pPr marL="666900" lvl="1" indent="-342900">
              <a:buFont typeface="+mj-lt"/>
              <a:buAutoNum type="arabicPeriod"/>
            </a:pPr>
            <a:r>
              <a:rPr lang="fr-SN" dirty="0">
                <a:solidFill>
                  <a:schemeClr val="tx1">
                    <a:lumMod val="75000"/>
                    <a:lumOff val="25000"/>
                  </a:schemeClr>
                </a:solidFill>
              </a:rPr>
              <a:t>Les non-conformités et les actions correctives ( fiches d’incidents )</a:t>
            </a:r>
          </a:p>
          <a:p>
            <a:pPr marL="666900" lvl="1" indent="-342900">
              <a:buFont typeface="+mj-lt"/>
              <a:buAutoNum type="arabicPeriod"/>
            </a:pPr>
            <a:r>
              <a:rPr lang="fr-SN" dirty="0">
                <a:solidFill>
                  <a:schemeClr val="tx1">
                    <a:lumMod val="75000"/>
                    <a:lumOff val="25000"/>
                  </a:schemeClr>
                </a:solidFill>
              </a:rPr>
              <a:t>Les résultats de la surveillances et de la mesure ( Maintenance et étalonnage )</a:t>
            </a:r>
          </a:p>
          <a:p>
            <a:pPr marL="666900" lvl="1" indent="-342900">
              <a:buFont typeface="+mj-lt"/>
              <a:buAutoNum type="arabicPeriod"/>
            </a:pPr>
            <a:r>
              <a:rPr lang="fr-SN" dirty="0">
                <a:solidFill>
                  <a:schemeClr val="tx1">
                    <a:lumMod val="75000"/>
                    <a:lumOff val="25000"/>
                  </a:schemeClr>
                </a:solidFill>
              </a:rPr>
              <a:t>Les résultats d’audit</a:t>
            </a:r>
          </a:p>
          <a:p>
            <a:pPr marL="666900" lvl="1" indent="-342900">
              <a:buFont typeface="+mj-lt"/>
              <a:buAutoNum type="arabicPeriod"/>
            </a:pPr>
            <a:r>
              <a:rPr lang="fr-SN" dirty="0">
                <a:solidFill>
                  <a:schemeClr val="tx1">
                    <a:lumMod val="75000"/>
                    <a:lumOff val="25000"/>
                  </a:schemeClr>
                </a:solidFill>
              </a:rPr>
              <a:t>Les performances des prestataires externes ( évaluation et sélection des prestataires)</a:t>
            </a:r>
            <a:endParaRPr lang="en-US" dirty="0">
              <a:solidFill>
                <a:schemeClr val="tx1">
                  <a:lumMod val="75000"/>
                  <a:lumOff val="25000"/>
                </a:schemeClr>
              </a:solidFill>
            </a:endParaRPr>
          </a:p>
          <a:p>
            <a:pPr marL="400050" indent="-400050">
              <a:buFont typeface="+mj-lt"/>
              <a:buAutoNum type="romanUcPeriod" startAt="4"/>
            </a:pPr>
            <a:r>
              <a:rPr lang="fr-SN" dirty="0">
                <a:solidFill>
                  <a:schemeClr val="tx1">
                    <a:lumMod val="75000"/>
                    <a:lumOff val="25000"/>
                  </a:schemeClr>
                </a:solidFill>
              </a:rPr>
              <a:t>L'adéquation des ressources ( ressources humaines, ressources matérielles…)</a:t>
            </a:r>
          </a:p>
          <a:p>
            <a:pPr marL="400050" indent="-400050">
              <a:buFont typeface="+mj-lt"/>
              <a:buAutoNum type="romanUcPeriod" startAt="4"/>
            </a:pPr>
            <a:r>
              <a:rPr lang="fr-SN" dirty="0">
                <a:solidFill>
                  <a:schemeClr val="tx1">
                    <a:lumMod val="75000"/>
                    <a:lumOff val="25000"/>
                  </a:schemeClr>
                </a:solidFill>
              </a:rPr>
              <a:t>L’efficacité des actions mises en œuvre face aux risques et opportunités ( tableau des risques et opportunités)</a:t>
            </a:r>
          </a:p>
          <a:p>
            <a:pPr marL="400050" indent="-400050">
              <a:buFont typeface="+mj-lt"/>
              <a:buAutoNum type="romanUcPeriod" startAt="4"/>
            </a:pPr>
            <a:r>
              <a:rPr lang="fr-SN" dirty="0">
                <a:solidFill>
                  <a:schemeClr val="tx1">
                    <a:lumMod val="75000"/>
                    <a:lumOff val="25000"/>
                  </a:schemeClr>
                </a:solidFill>
              </a:rPr>
              <a:t>Les opportunités d’amélioration</a:t>
            </a:r>
          </a:p>
        </p:txBody>
      </p:sp>
    </p:spTree>
    <p:extLst>
      <p:ext uri="{BB962C8B-B14F-4D97-AF65-F5344CB8AC3E}">
        <p14:creationId xmlns:p14="http://schemas.microsoft.com/office/powerpoint/2010/main" val="409275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 DES PATIENTS ( semestre 2)</a:t>
            </a:r>
          </a:p>
        </p:txBody>
      </p:sp>
      <p:sp>
        <p:nvSpPr>
          <p:cNvPr id="3" name="ZoneTexte 2"/>
          <p:cNvSpPr txBox="1"/>
          <p:nvPr/>
        </p:nvSpPr>
        <p:spPr>
          <a:xfrm>
            <a:off x="721217" y="2163651"/>
            <a:ext cx="10509160" cy="2554545"/>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Paiement électronique </a:t>
            </a:r>
          </a:p>
          <a:p>
            <a:pPr marL="285750" indent="-285750">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Micro onde non fonctionnel?</a:t>
            </a:r>
          </a:p>
          <a:p>
            <a:pPr marL="285750" indent="-285750">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Améliorer l’accueil</a:t>
            </a:r>
          </a:p>
          <a:p>
            <a:pPr marL="285750" indent="-285750">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Mettre des frigos bars dans les chambres doubles</a:t>
            </a:r>
          </a:p>
          <a:p>
            <a:pPr marL="285750" indent="-285750">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Améliorer la qualité des repas (moins épicé)</a:t>
            </a:r>
          </a:p>
          <a:p>
            <a:pPr marL="285750" indent="-285750">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Insonoriser la salle d’accouchement</a:t>
            </a:r>
          </a:p>
          <a:p>
            <a:pPr marL="285750" indent="-285750">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Lunettes de toilettes à changer</a:t>
            </a:r>
          </a:p>
          <a:p>
            <a:pPr marL="285750" indent="-285750">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Moins de bruits de couloir</a:t>
            </a:r>
            <a:r>
              <a:rPr lang="fr-FR" dirty="0">
                <a:solidFill>
                  <a:schemeClr val="tx1">
                    <a:lumMod val="75000"/>
                    <a:lumOff val="2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0680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Calibri" panose="020F0502020204030204" pitchFamily="34" charset="0"/>
                <a:cs typeface="Calibri" panose="020F0502020204030204" pitchFamily="34" charset="0"/>
              </a:rPr>
              <a:t>Réseaux sociaux (Semestre)</a:t>
            </a:r>
          </a:p>
        </p:txBody>
      </p:sp>
      <p:pic>
        <p:nvPicPr>
          <p:cNvPr id="4" name="Espace réservé du contenu 3"/>
          <p:cNvPicPr>
            <a:picLocks noGrp="1" noChangeAspect="1"/>
          </p:cNvPicPr>
          <p:nvPr>
            <p:ph idx="1"/>
          </p:nvPr>
        </p:nvPicPr>
        <p:blipFill rotWithShape="1">
          <a:blip r:embed="rId2"/>
          <a:srcRect r="10021" b="4485"/>
          <a:stretch/>
        </p:blipFill>
        <p:spPr>
          <a:xfrm>
            <a:off x="5539981" y="3554690"/>
            <a:ext cx="2434724" cy="1330836"/>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568" y="5571344"/>
            <a:ext cx="2064307" cy="784437"/>
          </a:xfrm>
          <a:prstGeom prst="rect">
            <a:avLst/>
          </a:prstGeom>
        </p:spPr>
      </p:pic>
      <p:sp>
        <p:nvSpPr>
          <p:cNvPr id="6" name="ZoneTexte 5"/>
          <p:cNvSpPr txBox="1"/>
          <p:nvPr/>
        </p:nvSpPr>
        <p:spPr>
          <a:xfrm>
            <a:off x="5127031" y="2966664"/>
            <a:ext cx="2857899" cy="369332"/>
          </a:xfrm>
          <a:prstGeom prst="rect">
            <a:avLst/>
          </a:prstGeom>
          <a:noFill/>
        </p:spPr>
        <p:txBody>
          <a:bodyPr wrap="square" rtlCol="0">
            <a:spAutoFit/>
          </a:bodyPr>
          <a:lstStyle/>
          <a:p>
            <a:pPr algn="ctr"/>
            <a:r>
              <a:rPr lang="fr-FR" dirty="0">
                <a:solidFill>
                  <a:schemeClr val="tx1">
                    <a:lumMod val="75000"/>
                    <a:lumOff val="25000"/>
                  </a:schemeClr>
                </a:solidFill>
                <a:latin typeface="Calibri" panose="020F0502020204030204" pitchFamily="34" charset="0"/>
                <a:cs typeface="Calibri" panose="020F0502020204030204" pitchFamily="34" charset="0"/>
              </a:rPr>
              <a:t>115 avis spontanés</a:t>
            </a:r>
          </a:p>
        </p:txBody>
      </p:sp>
      <p:sp>
        <p:nvSpPr>
          <p:cNvPr id="7" name="ZoneTexte 6"/>
          <p:cNvSpPr txBox="1"/>
          <p:nvPr/>
        </p:nvSpPr>
        <p:spPr>
          <a:xfrm>
            <a:off x="5539981" y="2417912"/>
            <a:ext cx="2032000" cy="400110"/>
          </a:xfrm>
          <a:prstGeom prst="rect">
            <a:avLst/>
          </a:prstGeom>
          <a:noFill/>
        </p:spPr>
        <p:txBody>
          <a:bodyPr wrap="square" rtlCol="0">
            <a:spAutoFit/>
          </a:bodyPr>
          <a:lstStyle/>
          <a:p>
            <a:pPr algn="ctr"/>
            <a:r>
              <a:rPr lang="fr-FR" sz="2000" b="1" dirty="0">
                <a:solidFill>
                  <a:srgbClr val="92D050"/>
                </a:solidFill>
                <a:latin typeface="Calibri" panose="020F0502020204030204" pitchFamily="34" charset="0"/>
                <a:cs typeface="Calibri" panose="020F0502020204030204" pitchFamily="34" charset="0"/>
              </a:rPr>
              <a:t>Avis clients 2019</a:t>
            </a:r>
          </a:p>
        </p:txBody>
      </p:sp>
      <p:sp>
        <p:nvSpPr>
          <p:cNvPr id="8" name="ZoneTexte 7"/>
          <p:cNvSpPr txBox="1"/>
          <p:nvPr/>
        </p:nvSpPr>
        <p:spPr>
          <a:xfrm>
            <a:off x="2086278" y="2417912"/>
            <a:ext cx="2032000" cy="400110"/>
          </a:xfrm>
          <a:prstGeom prst="rect">
            <a:avLst/>
          </a:prstGeom>
          <a:noFill/>
        </p:spPr>
        <p:txBody>
          <a:bodyPr wrap="square" rtlCol="0">
            <a:spAutoFit/>
          </a:bodyPr>
          <a:lstStyle/>
          <a:p>
            <a:pPr algn="ctr"/>
            <a:r>
              <a:rPr lang="fr-FR" sz="2000" b="1" dirty="0">
                <a:solidFill>
                  <a:srgbClr val="92D050"/>
                </a:solidFill>
                <a:latin typeface="Calibri" panose="020F0502020204030204" pitchFamily="34" charset="0"/>
                <a:cs typeface="Calibri" panose="020F0502020204030204" pitchFamily="34" charset="0"/>
              </a:rPr>
              <a:t>Avis clients 2018</a:t>
            </a:r>
          </a:p>
        </p:txBody>
      </p:sp>
      <p:sp>
        <p:nvSpPr>
          <p:cNvPr id="9" name="ZoneTexte 8"/>
          <p:cNvSpPr txBox="1"/>
          <p:nvPr/>
        </p:nvSpPr>
        <p:spPr>
          <a:xfrm>
            <a:off x="244699" y="3447579"/>
            <a:ext cx="1571222" cy="369332"/>
          </a:xfrm>
          <a:prstGeom prst="rect">
            <a:avLst/>
          </a:prstGeom>
          <a:noFill/>
        </p:spPr>
        <p:txBody>
          <a:bodyPr wrap="square" rtlCol="0">
            <a:spAutoFit/>
          </a:bodyPr>
          <a:lstStyle/>
          <a:p>
            <a:r>
              <a:rPr lang="fr-FR" dirty="0">
                <a:solidFill>
                  <a:schemeClr val="tx1">
                    <a:lumMod val="75000"/>
                    <a:lumOff val="25000"/>
                  </a:schemeClr>
                </a:solidFill>
                <a:latin typeface="Calibri" panose="020F0502020204030204" pitchFamily="34" charset="0"/>
                <a:cs typeface="Calibri" panose="020F0502020204030204" pitchFamily="34" charset="0"/>
              </a:rPr>
              <a:t>Facebook</a:t>
            </a:r>
          </a:p>
        </p:txBody>
      </p:sp>
      <p:sp>
        <p:nvSpPr>
          <p:cNvPr id="11" name="ZoneTexte 10"/>
          <p:cNvSpPr txBox="1"/>
          <p:nvPr/>
        </p:nvSpPr>
        <p:spPr>
          <a:xfrm>
            <a:off x="244699" y="5594230"/>
            <a:ext cx="1571222" cy="369332"/>
          </a:xfrm>
          <a:prstGeom prst="rect">
            <a:avLst/>
          </a:prstGeom>
          <a:noFill/>
        </p:spPr>
        <p:txBody>
          <a:bodyPr wrap="square" rtlCol="0">
            <a:spAutoFit/>
          </a:bodyPr>
          <a:lstStyle/>
          <a:p>
            <a:r>
              <a:rPr lang="fr-FR" dirty="0">
                <a:solidFill>
                  <a:schemeClr val="tx1">
                    <a:lumMod val="75000"/>
                    <a:lumOff val="25000"/>
                  </a:schemeClr>
                </a:solidFill>
                <a:latin typeface="Calibri" panose="020F0502020204030204" pitchFamily="34" charset="0"/>
                <a:cs typeface="Calibri" panose="020F0502020204030204" pitchFamily="34" charset="0"/>
              </a:rPr>
              <a:t>Google </a:t>
            </a:r>
          </a:p>
        </p:txBody>
      </p:sp>
      <p:sp>
        <p:nvSpPr>
          <p:cNvPr id="12" name="ZoneTexte 11"/>
          <p:cNvSpPr txBox="1"/>
          <p:nvPr/>
        </p:nvSpPr>
        <p:spPr>
          <a:xfrm>
            <a:off x="2452013" y="3125798"/>
            <a:ext cx="1875288" cy="369332"/>
          </a:xfrm>
          <a:prstGeom prst="rect">
            <a:avLst/>
          </a:prstGeom>
          <a:noFill/>
        </p:spPr>
        <p:txBody>
          <a:bodyPr wrap="square" rtlCol="0">
            <a:spAutoFit/>
          </a:bodyPr>
          <a:lstStyle/>
          <a:p>
            <a:r>
              <a:rPr lang="fr-FR" dirty="0">
                <a:solidFill>
                  <a:schemeClr val="tx1">
                    <a:lumMod val="75000"/>
                    <a:lumOff val="25000"/>
                  </a:schemeClr>
                </a:solidFill>
                <a:latin typeface="Calibri" panose="020F0502020204030204" pitchFamily="34" charset="0"/>
                <a:cs typeface="Calibri" panose="020F0502020204030204" pitchFamily="34" charset="0"/>
              </a:rPr>
              <a:t>93 avis spontanés</a:t>
            </a:r>
          </a:p>
        </p:txBody>
      </p:sp>
      <p:sp>
        <p:nvSpPr>
          <p:cNvPr id="13" name="Ellipse 12"/>
          <p:cNvSpPr/>
          <p:nvPr/>
        </p:nvSpPr>
        <p:spPr>
          <a:xfrm>
            <a:off x="8667482" y="2427475"/>
            <a:ext cx="1016163" cy="1077218"/>
          </a:xfrm>
          <a:prstGeom prst="ellipse">
            <a:avLst/>
          </a:prstGeom>
          <a:solidFill>
            <a:srgbClr val="92D050"/>
          </a:solidFill>
          <a:ln>
            <a:solidFill>
              <a:srgbClr val="9FD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alibri" panose="020F0502020204030204" pitchFamily="34" charset="0"/>
                <a:cs typeface="Calibri" panose="020F0502020204030204" pitchFamily="34" charset="0"/>
              </a:rPr>
              <a:t>+ 22 avis </a:t>
            </a:r>
          </a:p>
        </p:txBody>
      </p:sp>
      <p:pic>
        <p:nvPicPr>
          <p:cNvPr id="14" name="Picture 5"/>
          <p:cNvPicPr>
            <a:picLocks noChangeAspect="1" noChangeArrowheads="1"/>
          </p:cNvPicPr>
          <p:nvPr/>
        </p:nvPicPr>
        <p:blipFill>
          <a:blip r:embed="rId4"/>
          <a:srcRect/>
          <a:stretch>
            <a:fillRect/>
          </a:stretch>
        </p:blipFill>
        <p:spPr bwMode="auto">
          <a:xfrm>
            <a:off x="2498473" y="3613892"/>
            <a:ext cx="2086406" cy="1330835"/>
          </a:xfrm>
          <a:prstGeom prst="rect">
            <a:avLst/>
          </a:prstGeom>
          <a:noFill/>
          <a:ln w="9525">
            <a:noFill/>
            <a:miter lim="800000"/>
            <a:headEnd/>
            <a:tailEnd/>
          </a:ln>
          <a:effectLst/>
        </p:spPr>
      </p:pic>
      <p:pic>
        <p:nvPicPr>
          <p:cNvPr id="15" name="Picture 2"/>
          <p:cNvPicPr>
            <a:picLocks noChangeAspect="1" noChangeArrowheads="1"/>
          </p:cNvPicPr>
          <p:nvPr/>
        </p:nvPicPr>
        <p:blipFill>
          <a:blip r:embed="rId5"/>
          <a:srcRect/>
          <a:stretch>
            <a:fillRect/>
          </a:stretch>
        </p:blipFill>
        <p:spPr bwMode="auto">
          <a:xfrm>
            <a:off x="2498473" y="5653999"/>
            <a:ext cx="2971800" cy="619125"/>
          </a:xfrm>
          <a:prstGeom prst="rect">
            <a:avLst/>
          </a:prstGeom>
          <a:noFill/>
          <a:ln w="9525">
            <a:noFill/>
            <a:miter lim="800000"/>
            <a:headEnd/>
            <a:tailEnd/>
          </a:ln>
          <a:effectLst/>
        </p:spPr>
      </p:pic>
      <p:sp>
        <p:nvSpPr>
          <p:cNvPr id="16" name="Flèche droite 15"/>
          <p:cNvSpPr/>
          <p:nvPr/>
        </p:nvSpPr>
        <p:spPr>
          <a:xfrm>
            <a:off x="4584879" y="3966693"/>
            <a:ext cx="1094704" cy="312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17" name="Flèche droite 16"/>
          <p:cNvSpPr/>
          <p:nvPr/>
        </p:nvSpPr>
        <p:spPr>
          <a:xfrm>
            <a:off x="4584879" y="5650945"/>
            <a:ext cx="1094704" cy="312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18" name="Ellipse 17"/>
          <p:cNvSpPr/>
          <p:nvPr/>
        </p:nvSpPr>
        <p:spPr>
          <a:xfrm>
            <a:off x="8667482" y="4767582"/>
            <a:ext cx="965916" cy="1027911"/>
          </a:xfrm>
          <a:prstGeom prst="ellipse">
            <a:avLst/>
          </a:prstGeom>
          <a:solidFill>
            <a:srgbClr val="92D050"/>
          </a:solidFill>
          <a:ln>
            <a:solidFill>
              <a:srgbClr val="9FD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alibri" panose="020F0502020204030204" pitchFamily="34" charset="0"/>
                <a:cs typeface="Calibri" panose="020F0502020204030204" pitchFamily="34" charset="0"/>
              </a:rPr>
              <a:t>+ 10 avis </a:t>
            </a:r>
          </a:p>
        </p:txBody>
      </p:sp>
      <p:sp>
        <p:nvSpPr>
          <p:cNvPr id="19" name="ZoneTexte 18"/>
          <p:cNvSpPr txBox="1"/>
          <p:nvPr/>
        </p:nvSpPr>
        <p:spPr>
          <a:xfrm>
            <a:off x="4807080" y="3280875"/>
            <a:ext cx="3638201" cy="369332"/>
          </a:xfrm>
          <a:prstGeom prst="rect">
            <a:avLst/>
          </a:prstGeom>
          <a:noFill/>
        </p:spPr>
        <p:txBody>
          <a:bodyPr wrap="square" rtlCol="0">
            <a:spAutoFit/>
          </a:bodyPr>
          <a:lstStyle/>
          <a:p>
            <a:pPr algn="ctr"/>
            <a:r>
              <a:rPr lang="fr-FR" dirty="0">
                <a:solidFill>
                  <a:schemeClr val="tx1">
                    <a:lumMod val="75000"/>
                    <a:lumOff val="25000"/>
                  </a:schemeClr>
                </a:solidFill>
                <a:latin typeface="Calibri" panose="020F0502020204030204" pitchFamily="34" charset="0"/>
                <a:cs typeface="Calibri" panose="020F0502020204030204" pitchFamily="34" charset="0"/>
              </a:rPr>
              <a:t>Recommandés par </a:t>
            </a:r>
            <a:r>
              <a:rPr lang="fr-FR" dirty="0">
                <a:solidFill>
                  <a:schemeClr val="accent6"/>
                </a:solidFill>
                <a:latin typeface="Calibri" panose="020F0502020204030204" pitchFamily="34" charset="0"/>
                <a:cs typeface="Calibri" panose="020F0502020204030204" pitchFamily="34" charset="0"/>
              </a:rPr>
              <a:t>223 personnes</a:t>
            </a:r>
          </a:p>
        </p:txBody>
      </p:sp>
    </p:spTree>
    <p:extLst>
      <p:ext uri="{BB962C8B-B14F-4D97-AF65-F5344CB8AC3E}">
        <p14:creationId xmlns:p14="http://schemas.microsoft.com/office/powerpoint/2010/main" val="1922986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
        <p:nvSpPr>
          <p:cNvPr id="5" name="Espace réservé du contenu 4"/>
          <p:cNvSpPr>
            <a:spLocks noGrp="1"/>
          </p:cNvSpPr>
          <p:nvPr>
            <p:ph idx="1"/>
          </p:nvPr>
        </p:nvSpPr>
        <p:spPr>
          <a:xfrm>
            <a:off x="2873830" y="2336003"/>
            <a:ext cx="6139542" cy="3522794"/>
          </a:xfrm>
        </p:spPr>
        <p:txBody>
          <a:bodyPr/>
          <a:lstStyle/>
          <a:p>
            <a:pPr marL="342900" indent="-342900">
              <a:buFont typeface="+mj-lt"/>
              <a:buAutoNum type="arabicPeriod"/>
            </a:pPr>
            <a:r>
              <a:rPr lang="fr-SN" dirty="0">
                <a:solidFill>
                  <a:schemeClr val="tx1">
                    <a:lumMod val="75000"/>
                    <a:lumOff val="25000"/>
                  </a:schemeClr>
                </a:solidFill>
              </a:rPr>
              <a:t>La satisfaction des clients et les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rPr>
              <a:t>Enquête satisfaction des médecins </a:t>
            </a:r>
            <a:endParaRPr lang="en-US" dirty="0">
              <a:solidFill>
                <a:schemeClr val="tx1">
                  <a:lumMod val="75000"/>
                  <a:lumOff val="25000"/>
                </a:schemeClr>
              </a:solidFill>
            </a:endParaRPr>
          </a:p>
        </p:txBody>
      </p:sp>
    </p:spTree>
    <p:extLst>
      <p:ext uri="{BB962C8B-B14F-4D97-AF65-F5344CB8AC3E}">
        <p14:creationId xmlns:p14="http://schemas.microsoft.com/office/powerpoint/2010/main" val="174703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13 répondants</a:t>
            </a:r>
          </a:p>
        </p:txBody>
      </p:sp>
      <p:sp>
        <p:nvSpPr>
          <p:cNvPr id="3" name="Espace réservé du contenu 2"/>
          <p:cNvSpPr>
            <a:spLocks noGrp="1"/>
          </p:cNvSpPr>
          <p:nvPr>
            <p:ph idx="1"/>
          </p:nvPr>
        </p:nvSpPr>
        <p:spPr/>
        <p:txBody>
          <a:bodyPr/>
          <a:lstStyle/>
          <a:p>
            <a:r>
              <a:rPr lang="fr-FR" dirty="0">
                <a:solidFill>
                  <a:schemeClr val="tx1">
                    <a:lumMod val="75000"/>
                    <a:lumOff val="25000"/>
                  </a:schemeClr>
                </a:solidFill>
              </a:rPr>
              <a:t>4 Gynécologues</a:t>
            </a:r>
          </a:p>
          <a:p>
            <a:r>
              <a:rPr lang="fr-FR" dirty="0">
                <a:solidFill>
                  <a:schemeClr val="tx1">
                    <a:lumMod val="75000"/>
                    <a:lumOff val="25000"/>
                  </a:schemeClr>
                </a:solidFill>
              </a:rPr>
              <a:t>7 Pédiatres</a:t>
            </a:r>
          </a:p>
          <a:p>
            <a:r>
              <a:rPr lang="fr-FR" dirty="0">
                <a:solidFill>
                  <a:schemeClr val="tx1">
                    <a:lumMod val="75000"/>
                    <a:lumOff val="25000"/>
                  </a:schemeClr>
                </a:solidFill>
              </a:rPr>
              <a:t>1 généraliste</a:t>
            </a:r>
          </a:p>
          <a:p>
            <a:r>
              <a:rPr lang="fr-FR" dirty="0">
                <a:solidFill>
                  <a:schemeClr val="tx1">
                    <a:lumMod val="75000"/>
                    <a:lumOff val="25000"/>
                  </a:schemeClr>
                </a:solidFill>
              </a:rPr>
              <a:t>1 NC</a:t>
            </a:r>
          </a:p>
        </p:txBody>
      </p:sp>
    </p:spTree>
    <p:extLst>
      <p:ext uri="{BB962C8B-B14F-4D97-AF65-F5344CB8AC3E}">
        <p14:creationId xmlns:p14="http://schemas.microsoft.com/office/powerpoint/2010/main" val="123047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47151" y="583350"/>
            <a:ext cx="6897331" cy="2979321"/>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4863430" y="3562671"/>
            <a:ext cx="6935011" cy="3023748"/>
          </a:xfrm>
          <a:prstGeom prst="rect">
            <a:avLst/>
          </a:prstGeom>
          <a:noFill/>
          <a:ln w="9525">
            <a:noFill/>
            <a:miter lim="800000"/>
            <a:headEnd/>
            <a:tailEnd/>
          </a:ln>
          <a:effectLst/>
        </p:spPr>
      </p:pic>
    </p:spTree>
    <p:extLst>
      <p:ext uri="{BB962C8B-B14F-4D97-AF65-F5344CB8AC3E}">
        <p14:creationId xmlns:p14="http://schemas.microsoft.com/office/powerpoint/2010/main" val="69785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679269"/>
            <a:ext cx="6651088" cy="2740833"/>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5906883" y="843809"/>
            <a:ext cx="6285117" cy="2576293"/>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a:off x="2960737" y="3735119"/>
            <a:ext cx="6467475" cy="2876550"/>
          </a:xfrm>
          <a:prstGeom prst="rect">
            <a:avLst/>
          </a:prstGeom>
          <a:noFill/>
          <a:ln w="9525">
            <a:noFill/>
            <a:miter lim="800000"/>
            <a:headEnd/>
            <a:tailEnd/>
          </a:ln>
          <a:effectLst/>
        </p:spPr>
      </p:pic>
    </p:spTree>
    <p:extLst>
      <p:ext uri="{BB962C8B-B14F-4D97-AF65-F5344CB8AC3E}">
        <p14:creationId xmlns:p14="http://schemas.microsoft.com/office/powerpoint/2010/main" val="2891398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04503" y="583516"/>
            <a:ext cx="5590903" cy="2538507"/>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6962503" y="3122023"/>
            <a:ext cx="4976948" cy="2457419"/>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390253" y="3297933"/>
            <a:ext cx="6572250" cy="2800350"/>
          </a:xfrm>
          <a:prstGeom prst="rect">
            <a:avLst/>
          </a:prstGeom>
          <a:noFill/>
          <a:ln w="9525">
            <a:noFill/>
            <a:miter lim="800000"/>
            <a:headEnd/>
            <a:tailEnd/>
          </a:ln>
          <a:effectLst/>
        </p:spPr>
      </p:pic>
    </p:spTree>
    <p:extLst>
      <p:ext uri="{BB962C8B-B14F-4D97-AF65-F5344CB8AC3E}">
        <p14:creationId xmlns:p14="http://schemas.microsoft.com/office/powerpoint/2010/main" val="1915633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04501" y="3631474"/>
            <a:ext cx="6364467" cy="289995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6034369" y="3428132"/>
            <a:ext cx="6157631" cy="2776724"/>
          </a:xfrm>
          <a:prstGeom prst="rect">
            <a:avLst/>
          </a:prstGeom>
          <a:noFill/>
          <a:ln w="9525">
            <a:no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2530060" y="618257"/>
            <a:ext cx="6372225" cy="2809875"/>
          </a:xfrm>
          <a:prstGeom prst="rect">
            <a:avLst/>
          </a:prstGeom>
          <a:noFill/>
          <a:ln w="9525">
            <a:noFill/>
            <a:miter lim="800000"/>
            <a:headEnd/>
            <a:tailEnd/>
          </a:ln>
          <a:effectLst/>
        </p:spPr>
      </p:pic>
    </p:spTree>
    <p:extLst>
      <p:ext uri="{BB962C8B-B14F-4D97-AF65-F5344CB8AC3E}">
        <p14:creationId xmlns:p14="http://schemas.microsoft.com/office/powerpoint/2010/main" val="283856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15085" y="557683"/>
            <a:ext cx="6056965" cy="2642717"/>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5858762" y="2646485"/>
            <a:ext cx="6333238" cy="2826853"/>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166356" y="3711223"/>
            <a:ext cx="6005694" cy="2885519"/>
          </a:xfrm>
          <a:prstGeom prst="rect">
            <a:avLst/>
          </a:prstGeom>
          <a:noFill/>
          <a:ln w="9525">
            <a:noFill/>
            <a:miter lim="800000"/>
            <a:headEnd/>
            <a:tailEnd/>
          </a:ln>
          <a:effectLst/>
        </p:spPr>
      </p:pic>
    </p:spTree>
    <p:extLst>
      <p:ext uri="{BB962C8B-B14F-4D97-AF65-F5344CB8AC3E}">
        <p14:creationId xmlns:p14="http://schemas.microsoft.com/office/powerpoint/2010/main" val="546453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
        <p:nvSpPr>
          <p:cNvPr id="5" name="Espace réservé du contenu 4"/>
          <p:cNvSpPr>
            <a:spLocks noGrp="1"/>
          </p:cNvSpPr>
          <p:nvPr>
            <p:ph idx="1"/>
          </p:nvPr>
        </p:nvSpPr>
        <p:spPr>
          <a:xfrm>
            <a:off x="2873830" y="2336003"/>
            <a:ext cx="6139542" cy="3522794"/>
          </a:xfrm>
        </p:spPr>
        <p:txBody>
          <a:bodyPr/>
          <a:lstStyle/>
          <a:p>
            <a:pPr marL="342900" indent="-342900">
              <a:buFont typeface="+mj-lt"/>
              <a:buAutoNum type="arabicPeriod"/>
            </a:pPr>
            <a:r>
              <a:rPr lang="fr-SN" dirty="0">
                <a:solidFill>
                  <a:schemeClr val="tx1">
                    <a:lumMod val="75000"/>
                    <a:lumOff val="25000"/>
                  </a:schemeClr>
                </a:solidFill>
              </a:rPr>
              <a:t>La satisfaction des clients et les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rPr>
              <a:t>Enquête satisfaction sur le système d’information </a:t>
            </a:r>
            <a:endParaRPr lang="en-US" dirty="0">
              <a:solidFill>
                <a:schemeClr val="tx1">
                  <a:lumMod val="75000"/>
                  <a:lumOff val="25000"/>
                </a:schemeClr>
              </a:solidFill>
            </a:endParaRPr>
          </a:p>
        </p:txBody>
      </p:sp>
    </p:spTree>
    <p:extLst>
      <p:ext uri="{BB962C8B-B14F-4D97-AF65-F5344CB8AC3E}">
        <p14:creationId xmlns:p14="http://schemas.microsoft.com/office/powerpoint/2010/main" val="127438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t>Etat d’avancement des actions décidées à l’issue des revues de direction précédente </a:t>
            </a:r>
            <a:br>
              <a:rPr lang="fr-SN" dirty="0"/>
            </a:br>
            <a:endParaRPr lang="en-US" dirty="0"/>
          </a:p>
        </p:txBody>
      </p:sp>
      <p:sp>
        <p:nvSpPr>
          <p:cNvPr id="3" name="Espace réservé du contenu 2"/>
          <p:cNvSpPr>
            <a:spLocks noGrp="1"/>
          </p:cNvSpPr>
          <p:nvPr>
            <p:ph idx="1"/>
          </p:nvPr>
        </p:nvSpPr>
        <p:spPr/>
        <p:txBody>
          <a:bodyPr/>
          <a:lstStyle/>
          <a:p>
            <a:r>
              <a:rPr lang="fr-SN" dirty="0">
                <a:solidFill>
                  <a:schemeClr val="tx1">
                    <a:lumMod val="75000"/>
                    <a:lumOff val="25000"/>
                  </a:schemeClr>
                </a:solidFill>
              </a:rPr>
              <a:t>Revue de direction 2018</a:t>
            </a:r>
          </a:p>
          <a:p>
            <a:r>
              <a:rPr lang="fr-SN" dirty="0">
                <a:solidFill>
                  <a:schemeClr val="tx1">
                    <a:lumMod val="75000"/>
                    <a:lumOff val="25000"/>
                  </a:schemeClr>
                </a:solidFill>
              </a:rPr>
              <a:t>15 Actions planifiées</a:t>
            </a:r>
          </a:p>
          <a:p>
            <a:r>
              <a:rPr lang="fr-SN" dirty="0">
                <a:solidFill>
                  <a:schemeClr val="tx1">
                    <a:lumMod val="75000"/>
                    <a:lumOff val="25000"/>
                  </a:schemeClr>
                </a:solidFill>
              </a:rPr>
              <a:t>12 Actions réalisées</a:t>
            </a:r>
          </a:p>
          <a:p>
            <a:r>
              <a:rPr lang="fr-SN" dirty="0">
                <a:solidFill>
                  <a:schemeClr val="tx1">
                    <a:lumMod val="75000"/>
                    <a:lumOff val="25000"/>
                  </a:schemeClr>
                </a:solidFill>
              </a:rPr>
              <a:t>3 Actions non réalisées</a:t>
            </a:r>
          </a:p>
          <a:p>
            <a:endParaRPr lang="en-US" dirty="0"/>
          </a:p>
        </p:txBody>
      </p:sp>
      <p:graphicFrame>
        <p:nvGraphicFramePr>
          <p:cNvPr id="7" name="Graphique 6">
            <a:extLst>
              <a:ext uri="{FF2B5EF4-FFF2-40B4-BE49-F238E27FC236}">
                <a16:creationId xmlns:a16="http://schemas.microsoft.com/office/drawing/2014/main" id="{ADB9FCA1-A2B1-4A40-A65F-33E6FA7AFD35}"/>
              </a:ext>
            </a:extLst>
          </p:cNvPr>
          <p:cNvGraphicFramePr/>
          <p:nvPr>
            <p:extLst>
              <p:ext uri="{D42A27DB-BD31-4B8C-83A1-F6EECF244321}">
                <p14:modId xmlns:p14="http://schemas.microsoft.com/office/powerpoint/2010/main" val="27153569"/>
              </p:ext>
            </p:extLst>
          </p:nvPr>
        </p:nvGraphicFramePr>
        <p:xfrm>
          <a:off x="3908322" y="2104576"/>
          <a:ext cx="7295535" cy="43143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7574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Description du panel</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latin typeface="Calibri" panose="020F0502020204030204" pitchFamily="34" charset="0"/>
                <a:cs typeface="Calibri" panose="020F0502020204030204" pitchFamily="34" charset="0"/>
              </a:rPr>
              <a:t>Page </a:t>
            </a:r>
            <a:fld id="{4FAB73BC-B049-4115-A692-8D63A059BFB8}" type="slidenum">
              <a:rPr lang="fr-FR" smtClean="0">
                <a:latin typeface="Calibri" panose="020F0502020204030204" pitchFamily="34" charset="0"/>
                <a:cs typeface="Calibri" panose="020F0502020204030204" pitchFamily="34" charset="0"/>
              </a:rPr>
              <a:pPr/>
              <a:t>30</a:t>
            </a:fld>
            <a:endParaRPr lang="fr-FR" dirty="0">
              <a:latin typeface="Calibri" panose="020F0502020204030204" pitchFamily="34" charset="0"/>
              <a:cs typeface="Calibri" panose="020F0502020204030204" pitchFamily="34" charset="0"/>
            </a:endParaRPr>
          </a:p>
        </p:txBody>
      </p:sp>
      <p:graphicFrame>
        <p:nvGraphicFramePr>
          <p:cNvPr id="7" name="Graphique 6">
            <a:extLst>
              <a:ext uri="{FF2B5EF4-FFF2-40B4-BE49-F238E27FC236}">
                <a16:creationId xmlns:a16="http://schemas.microsoft.com/office/drawing/2014/main" id="{F24F8250-E295-46E0-84E8-7061D1AFB9AC}"/>
              </a:ext>
            </a:extLst>
          </p:cNvPr>
          <p:cNvGraphicFramePr/>
          <p:nvPr>
            <p:extLst>
              <p:ext uri="{D42A27DB-BD31-4B8C-83A1-F6EECF244321}">
                <p14:modId xmlns:p14="http://schemas.microsoft.com/office/powerpoint/2010/main" val="1532875157"/>
              </p:ext>
            </p:extLst>
          </p:nvPr>
        </p:nvGraphicFramePr>
        <p:xfrm>
          <a:off x="1097280" y="1865997"/>
          <a:ext cx="3586922" cy="3448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a:extLst>
              <a:ext uri="{FF2B5EF4-FFF2-40B4-BE49-F238E27FC236}">
                <a16:creationId xmlns:a16="http://schemas.microsoft.com/office/drawing/2014/main" id="{52F0C60D-800C-4093-8864-36A34B6D6371}"/>
              </a:ext>
            </a:extLst>
          </p:cNvPr>
          <p:cNvGraphicFramePr/>
          <p:nvPr>
            <p:extLst>
              <p:ext uri="{D42A27DB-BD31-4B8C-83A1-F6EECF244321}">
                <p14:modId xmlns:p14="http://schemas.microsoft.com/office/powerpoint/2010/main" val="2368954350"/>
              </p:ext>
            </p:extLst>
          </p:nvPr>
        </p:nvGraphicFramePr>
        <p:xfrm>
          <a:off x="5338916" y="929148"/>
          <a:ext cx="6449810" cy="56928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9605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Matériel informatique et Internet</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31</a:t>
            </a:fld>
            <a:endParaRPr lang="fr-FR" dirty="0"/>
          </a:p>
        </p:txBody>
      </p:sp>
      <p:pic>
        <p:nvPicPr>
          <p:cNvPr id="3" name="Image 2">
            <a:extLst>
              <a:ext uri="{FF2B5EF4-FFF2-40B4-BE49-F238E27FC236}">
                <a16:creationId xmlns:a16="http://schemas.microsoft.com/office/drawing/2014/main" id="{CB14F28E-107F-4BBF-A064-4FFF99642D0E}"/>
              </a:ext>
            </a:extLst>
          </p:cNvPr>
          <p:cNvPicPr>
            <a:picLocks noChangeAspect="1"/>
          </p:cNvPicPr>
          <p:nvPr/>
        </p:nvPicPr>
        <p:blipFill rotWithShape="1">
          <a:blip r:embed="rId2"/>
          <a:srcRect l="21739" t="30522" r="38478" b="32359"/>
          <a:stretch/>
        </p:blipFill>
        <p:spPr>
          <a:xfrm>
            <a:off x="2187924" y="1894678"/>
            <a:ext cx="7115266" cy="3732600"/>
          </a:xfrm>
          <a:prstGeom prst="rect">
            <a:avLst/>
          </a:prstGeom>
        </p:spPr>
      </p:pic>
    </p:spTree>
    <p:extLst>
      <p:ext uri="{BB962C8B-B14F-4D97-AF65-F5344CB8AC3E}">
        <p14:creationId xmlns:p14="http://schemas.microsoft.com/office/powerpoint/2010/main" val="2410540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97F894B-7D87-4A21-B781-C2F3E31EFFD4}"/>
              </a:ext>
            </a:extLst>
          </p:cNvPr>
          <p:cNvPicPr>
            <a:picLocks noChangeAspect="1"/>
          </p:cNvPicPr>
          <p:nvPr/>
        </p:nvPicPr>
        <p:blipFill rotWithShape="1">
          <a:blip r:embed="rId2"/>
          <a:srcRect l="22609" t="36128" r="22935" b="25321"/>
          <a:stretch/>
        </p:blipFill>
        <p:spPr>
          <a:xfrm>
            <a:off x="6037455" y="3816924"/>
            <a:ext cx="6154545" cy="2449534"/>
          </a:xfrm>
          <a:prstGeom prst="rect">
            <a:avLst/>
          </a:prstGeom>
        </p:spPr>
      </p:pic>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Matériel informatique et Internet</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32</a:t>
            </a:fld>
            <a:endParaRPr lang="fr-FR" dirty="0"/>
          </a:p>
        </p:txBody>
      </p:sp>
      <p:sp>
        <p:nvSpPr>
          <p:cNvPr id="12" name="ZoneTexte 11">
            <a:extLst>
              <a:ext uri="{FF2B5EF4-FFF2-40B4-BE49-F238E27FC236}">
                <a16:creationId xmlns:a16="http://schemas.microsoft.com/office/drawing/2014/main" id="{2FDADAFA-7B2D-4D32-9AEC-A04423F12868}"/>
              </a:ext>
            </a:extLst>
          </p:cNvPr>
          <p:cNvSpPr txBox="1"/>
          <p:nvPr/>
        </p:nvSpPr>
        <p:spPr>
          <a:xfrm>
            <a:off x="10334143" y="4046302"/>
            <a:ext cx="1643073"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latin typeface="Calibri" panose="020F0502020204030204" pitchFamily="34" charset="0"/>
                <a:cs typeface="Calibri" panose="020F0502020204030204" pitchFamily="34" charset="0"/>
              </a:rPr>
              <a:t>Moyenne : 2,8/5</a:t>
            </a:r>
          </a:p>
        </p:txBody>
      </p:sp>
      <p:pic>
        <p:nvPicPr>
          <p:cNvPr id="4" name="Image 3">
            <a:extLst>
              <a:ext uri="{FF2B5EF4-FFF2-40B4-BE49-F238E27FC236}">
                <a16:creationId xmlns:a16="http://schemas.microsoft.com/office/drawing/2014/main" id="{8B0950E4-8395-4397-9C13-AFC22D23E6FD}"/>
              </a:ext>
            </a:extLst>
          </p:cNvPr>
          <p:cNvPicPr>
            <a:picLocks noChangeAspect="1"/>
          </p:cNvPicPr>
          <p:nvPr/>
        </p:nvPicPr>
        <p:blipFill rotWithShape="1">
          <a:blip r:embed="rId3"/>
          <a:srcRect l="22500" t="29942" r="23202" b="30874"/>
          <a:stretch/>
        </p:blipFill>
        <p:spPr>
          <a:xfrm>
            <a:off x="190674" y="1897180"/>
            <a:ext cx="5714057" cy="2318399"/>
          </a:xfrm>
          <a:prstGeom prst="rect">
            <a:avLst/>
          </a:prstGeom>
        </p:spPr>
      </p:pic>
      <p:sp>
        <p:nvSpPr>
          <p:cNvPr id="10" name="ZoneTexte 9">
            <a:extLst>
              <a:ext uri="{FF2B5EF4-FFF2-40B4-BE49-F238E27FC236}">
                <a16:creationId xmlns:a16="http://schemas.microsoft.com/office/drawing/2014/main" id="{493E3AFF-DB11-4200-80F7-FD593D6E6BC1}"/>
              </a:ext>
            </a:extLst>
          </p:cNvPr>
          <p:cNvSpPr txBox="1"/>
          <p:nvPr/>
        </p:nvSpPr>
        <p:spPr>
          <a:xfrm>
            <a:off x="4261658" y="2339048"/>
            <a:ext cx="1643073"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latin typeface="Calibri" panose="020F0502020204030204" pitchFamily="34" charset="0"/>
                <a:cs typeface="Calibri" panose="020F0502020204030204" pitchFamily="34" charset="0"/>
              </a:rPr>
              <a:t>Moyenne : 3,2/5</a:t>
            </a:r>
          </a:p>
        </p:txBody>
      </p:sp>
    </p:spTree>
    <p:extLst>
      <p:ext uri="{BB962C8B-B14F-4D97-AF65-F5344CB8AC3E}">
        <p14:creationId xmlns:p14="http://schemas.microsoft.com/office/powerpoint/2010/main" val="2184138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Matériel informatique et Internet</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33</a:t>
            </a:fld>
            <a:endParaRPr lang="fr-FR" dirty="0"/>
          </a:p>
        </p:txBody>
      </p:sp>
      <p:sp>
        <p:nvSpPr>
          <p:cNvPr id="11" name="ZoneTexte 10">
            <a:extLst>
              <a:ext uri="{FF2B5EF4-FFF2-40B4-BE49-F238E27FC236}">
                <a16:creationId xmlns:a16="http://schemas.microsoft.com/office/drawing/2014/main" id="{E49007AB-3AD5-4FBD-A1B5-0BA0DA747D4F}"/>
              </a:ext>
            </a:extLst>
          </p:cNvPr>
          <p:cNvSpPr txBox="1"/>
          <p:nvPr/>
        </p:nvSpPr>
        <p:spPr>
          <a:xfrm>
            <a:off x="7166053" y="1916636"/>
            <a:ext cx="4919929" cy="427809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800" dirty="0">
                <a:solidFill>
                  <a:schemeClr val="tx1">
                    <a:lumMod val="75000"/>
                    <a:lumOff val="25000"/>
                  </a:schemeClr>
                </a:solidFill>
                <a:latin typeface="Calibri" panose="020F0502020204030204" pitchFamily="34" charset="0"/>
                <a:cs typeface="Calibri" panose="020F0502020204030204" pitchFamily="34" charset="0"/>
              </a:rPr>
              <a:t>Remarques :</a:t>
            </a:r>
          </a:p>
          <a:p>
            <a:pPr marL="457200" indent="-457200" algn="just">
              <a:buFont typeface="Arial" panose="020B0604020202020204" pitchFamily="34" charset="0"/>
              <a:buChar char="•"/>
            </a:pPr>
            <a:r>
              <a:rPr lang="fr-FR" dirty="0">
                <a:solidFill>
                  <a:schemeClr val="tx1">
                    <a:lumMod val="85000"/>
                    <a:lumOff val="15000"/>
                  </a:schemeClr>
                </a:solidFill>
                <a:latin typeface="Calibri" panose="020F0502020204030204" pitchFamily="34" charset="0"/>
                <a:cs typeface="Calibri" panose="020F0502020204030204" pitchFamily="34" charset="0"/>
              </a:rPr>
              <a:t>Pas assez d'ordinateur de service</a:t>
            </a:r>
          </a:p>
          <a:p>
            <a:pPr marL="457200" indent="-457200" algn="just">
              <a:buFont typeface="Arial" panose="020B0604020202020204" pitchFamily="34" charset="0"/>
              <a:buChar char="•"/>
            </a:pPr>
            <a:r>
              <a:rPr lang="fr-FR" dirty="0">
                <a:solidFill>
                  <a:schemeClr val="tx1">
                    <a:lumMod val="85000"/>
                    <a:lumOff val="15000"/>
                  </a:schemeClr>
                </a:solidFill>
                <a:latin typeface="Calibri" panose="020F0502020204030204" pitchFamily="34" charset="0"/>
                <a:cs typeface="Calibri" panose="020F0502020204030204" pitchFamily="34" charset="0"/>
              </a:rPr>
              <a:t>Pas de portables pour la carte SIM professionnel</a:t>
            </a:r>
          </a:p>
          <a:p>
            <a:pPr marL="457200" indent="-457200" algn="just">
              <a:buFont typeface="Arial" panose="020B0604020202020204" pitchFamily="34" charset="0"/>
              <a:buChar char="•"/>
            </a:pPr>
            <a:r>
              <a:rPr lang="fr-FR" dirty="0">
                <a:solidFill>
                  <a:schemeClr val="tx1">
                    <a:lumMod val="85000"/>
                    <a:lumOff val="15000"/>
                  </a:schemeClr>
                </a:solidFill>
                <a:latin typeface="Calibri" panose="020F0502020204030204" pitchFamily="34" charset="0"/>
                <a:cs typeface="Calibri" panose="020F0502020204030204" pitchFamily="34" charset="0"/>
              </a:rPr>
              <a:t>Réseau Internet souvent défaillant</a:t>
            </a:r>
          </a:p>
          <a:p>
            <a:pPr marL="457200" indent="-457200" algn="just">
              <a:buFont typeface="Arial" panose="020B0604020202020204" pitchFamily="34" charset="0"/>
              <a:buChar char="•"/>
            </a:pPr>
            <a:r>
              <a:rPr lang="fr-FR" dirty="0">
                <a:solidFill>
                  <a:schemeClr val="tx1">
                    <a:lumMod val="85000"/>
                    <a:lumOff val="15000"/>
                  </a:schemeClr>
                </a:solidFill>
                <a:latin typeface="Calibri" panose="020F0502020204030204" pitchFamily="34" charset="0"/>
                <a:cs typeface="Calibri" panose="020F0502020204030204" pitchFamily="34" charset="0"/>
              </a:rPr>
              <a:t>Pannes récurrentes</a:t>
            </a:r>
          </a:p>
          <a:p>
            <a:pPr marL="457200" indent="-457200" algn="just">
              <a:buFont typeface="Arial" panose="020B0604020202020204" pitchFamily="34" charset="0"/>
              <a:buChar char="•"/>
            </a:pPr>
            <a:r>
              <a:rPr lang="fr-FR" dirty="0">
                <a:solidFill>
                  <a:schemeClr val="tx1">
                    <a:lumMod val="85000"/>
                    <a:lumOff val="15000"/>
                  </a:schemeClr>
                </a:solidFill>
                <a:latin typeface="Calibri" panose="020F0502020204030204" pitchFamily="34" charset="0"/>
                <a:cs typeface="Calibri" panose="020F0502020204030204" pitchFamily="34" charset="0"/>
              </a:rPr>
              <a:t>Débit internet faible</a:t>
            </a:r>
          </a:p>
          <a:p>
            <a:pPr marL="457200" indent="-457200" algn="just">
              <a:buFont typeface="Arial" panose="020B0604020202020204" pitchFamily="34" charset="0"/>
              <a:buChar char="•"/>
            </a:pPr>
            <a:r>
              <a:rPr lang="fr-FR" dirty="0">
                <a:solidFill>
                  <a:schemeClr val="tx1">
                    <a:lumMod val="85000"/>
                    <a:lumOff val="15000"/>
                  </a:schemeClr>
                </a:solidFill>
                <a:latin typeface="Calibri" panose="020F0502020204030204" pitchFamily="34" charset="0"/>
                <a:cs typeface="Calibri" panose="020F0502020204030204" pitchFamily="34" charset="0"/>
              </a:rPr>
              <a:t>Les boîtiers ne sont pas pratiques</a:t>
            </a:r>
          </a:p>
          <a:p>
            <a:pPr marL="457200" indent="-457200" algn="just">
              <a:buFont typeface="Arial" panose="020B0604020202020204" pitchFamily="34" charset="0"/>
              <a:buChar char="•"/>
            </a:pPr>
            <a:r>
              <a:rPr lang="fr-FR" dirty="0">
                <a:solidFill>
                  <a:schemeClr val="tx1">
                    <a:lumMod val="85000"/>
                    <a:lumOff val="15000"/>
                  </a:schemeClr>
                </a:solidFill>
                <a:latin typeface="Calibri" panose="020F0502020204030204" pitchFamily="34" charset="0"/>
                <a:cs typeface="Calibri" panose="020F0502020204030204" pitchFamily="34" charset="0"/>
              </a:rPr>
              <a:t>Revoir le fonctionnement du Modem D LINK et NEST au Plateau pour permettre aux accompagnants des patients, aux personnels d'avoir une connexion wifi et aussi aux boitiers de ne dépasser les forfaits souscrits.</a:t>
            </a:r>
          </a:p>
          <a:p>
            <a:pPr marL="457200" indent="-457200" algn="just">
              <a:buFont typeface="Arial" panose="020B0604020202020204" pitchFamily="34" charset="0"/>
              <a:buChar char="•"/>
            </a:pPr>
            <a:endParaRPr lang="fr-FR" sz="28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30124A54-EA26-40FC-A888-47E074E9081B}"/>
              </a:ext>
            </a:extLst>
          </p:cNvPr>
          <p:cNvPicPr>
            <a:picLocks noChangeAspect="1"/>
          </p:cNvPicPr>
          <p:nvPr/>
        </p:nvPicPr>
        <p:blipFill rotWithShape="1">
          <a:blip r:embed="rId2"/>
          <a:srcRect l="22609" t="32648" r="26196" b="25322"/>
          <a:stretch/>
        </p:blipFill>
        <p:spPr>
          <a:xfrm>
            <a:off x="106018" y="2307204"/>
            <a:ext cx="7060035" cy="3258710"/>
          </a:xfrm>
          <a:prstGeom prst="rect">
            <a:avLst/>
          </a:prstGeom>
        </p:spPr>
      </p:pic>
    </p:spTree>
    <p:extLst>
      <p:ext uri="{BB962C8B-B14F-4D97-AF65-F5344CB8AC3E}">
        <p14:creationId xmlns:p14="http://schemas.microsoft.com/office/powerpoint/2010/main" val="845833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34</a:t>
            </a:fld>
            <a:endParaRPr lang="fr-FR" dirty="0"/>
          </a:p>
        </p:txBody>
      </p:sp>
      <p:pic>
        <p:nvPicPr>
          <p:cNvPr id="3" name="Image 2">
            <a:extLst>
              <a:ext uri="{FF2B5EF4-FFF2-40B4-BE49-F238E27FC236}">
                <a16:creationId xmlns:a16="http://schemas.microsoft.com/office/drawing/2014/main" id="{B434EE0D-9059-4FA3-B3EA-AF70BFDACB68}"/>
              </a:ext>
            </a:extLst>
          </p:cNvPr>
          <p:cNvPicPr>
            <a:picLocks noChangeAspect="1"/>
          </p:cNvPicPr>
          <p:nvPr/>
        </p:nvPicPr>
        <p:blipFill rotWithShape="1">
          <a:blip r:embed="rId2"/>
          <a:srcRect l="22718" t="35742" r="39782" b="28299"/>
          <a:stretch/>
        </p:blipFill>
        <p:spPr>
          <a:xfrm>
            <a:off x="2370499" y="1972492"/>
            <a:ext cx="7722067" cy="3814354"/>
          </a:xfrm>
          <a:prstGeom prst="rect">
            <a:avLst/>
          </a:prstGeom>
        </p:spPr>
      </p:pic>
    </p:spTree>
    <p:extLst>
      <p:ext uri="{BB962C8B-B14F-4D97-AF65-F5344CB8AC3E}">
        <p14:creationId xmlns:p14="http://schemas.microsoft.com/office/powerpoint/2010/main" val="1135049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35</a:t>
            </a:fld>
            <a:endParaRPr lang="fr-FR" dirty="0"/>
          </a:p>
        </p:txBody>
      </p:sp>
      <p:pic>
        <p:nvPicPr>
          <p:cNvPr id="7" name="Image 6">
            <a:extLst>
              <a:ext uri="{FF2B5EF4-FFF2-40B4-BE49-F238E27FC236}">
                <a16:creationId xmlns:a16="http://schemas.microsoft.com/office/drawing/2014/main" id="{212E4899-B115-4E0F-9310-7DA038654BA1}"/>
              </a:ext>
            </a:extLst>
          </p:cNvPr>
          <p:cNvPicPr>
            <a:picLocks noChangeAspect="1"/>
          </p:cNvPicPr>
          <p:nvPr/>
        </p:nvPicPr>
        <p:blipFill>
          <a:blip r:embed="rId2"/>
          <a:stretch>
            <a:fillRect/>
          </a:stretch>
        </p:blipFill>
        <p:spPr>
          <a:xfrm>
            <a:off x="330584" y="1410790"/>
            <a:ext cx="11594845" cy="4360154"/>
          </a:xfrm>
          <a:prstGeom prst="rect">
            <a:avLst/>
          </a:prstGeom>
        </p:spPr>
      </p:pic>
    </p:spTree>
    <p:extLst>
      <p:ext uri="{BB962C8B-B14F-4D97-AF65-F5344CB8AC3E}">
        <p14:creationId xmlns:p14="http://schemas.microsoft.com/office/powerpoint/2010/main" val="654413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GSM</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36</a:t>
            </a:fld>
            <a:endParaRPr lang="fr-FR" dirty="0"/>
          </a:p>
        </p:txBody>
      </p:sp>
      <p:pic>
        <p:nvPicPr>
          <p:cNvPr id="10" name="Image 9">
            <a:extLst>
              <a:ext uri="{FF2B5EF4-FFF2-40B4-BE49-F238E27FC236}">
                <a16:creationId xmlns:a16="http://schemas.microsoft.com/office/drawing/2014/main" id="{9D08304B-BC9B-45E9-92A4-878200AFA479}"/>
              </a:ext>
            </a:extLst>
          </p:cNvPr>
          <p:cNvPicPr>
            <a:picLocks noChangeAspect="1"/>
          </p:cNvPicPr>
          <p:nvPr/>
        </p:nvPicPr>
        <p:blipFill rotWithShape="1">
          <a:blip r:embed="rId2"/>
          <a:srcRect l="22500" t="34195" r="39457" b="29072"/>
          <a:stretch/>
        </p:blipFill>
        <p:spPr>
          <a:xfrm>
            <a:off x="1918025" y="1412305"/>
            <a:ext cx="8130554" cy="4413729"/>
          </a:xfrm>
          <a:prstGeom prst="rect">
            <a:avLst/>
          </a:prstGeom>
        </p:spPr>
      </p:pic>
    </p:spTree>
    <p:extLst>
      <p:ext uri="{BB962C8B-B14F-4D97-AF65-F5344CB8AC3E}">
        <p14:creationId xmlns:p14="http://schemas.microsoft.com/office/powerpoint/2010/main" val="3402073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Synthèse GSM</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37</a:t>
            </a:fld>
            <a:endParaRPr lang="fr-FR" dirty="0"/>
          </a:p>
        </p:txBody>
      </p:sp>
      <p:pic>
        <p:nvPicPr>
          <p:cNvPr id="3" name="Image 2">
            <a:extLst>
              <a:ext uri="{FF2B5EF4-FFF2-40B4-BE49-F238E27FC236}">
                <a16:creationId xmlns:a16="http://schemas.microsoft.com/office/drawing/2014/main" id="{7D16C314-D053-4608-A217-76DF48F039B5}"/>
              </a:ext>
            </a:extLst>
          </p:cNvPr>
          <p:cNvPicPr>
            <a:picLocks noChangeAspect="1"/>
          </p:cNvPicPr>
          <p:nvPr/>
        </p:nvPicPr>
        <p:blipFill>
          <a:blip r:embed="rId2"/>
          <a:stretch>
            <a:fillRect/>
          </a:stretch>
        </p:blipFill>
        <p:spPr>
          <a:xfrm>
            <a:off x="266318" y="1254516"/>
            <a:ext cx="11659364" cy="4884183"/>
          </a:xfrm>
          <a:prstGeom prst="rect">
            <a:avLst/>
          </a:prstGeom>
        </p:spPr>
      </p:pic>
    </p:spTree>
    <p:extLst>
      <p:ext uri="{BB962C8B-B14F-4D97-AF65-F5344CB8AC3E}">
        <p14:creationId xmlns:p14="http://schemas.microsoft.com/office/powerpoint/2010/main" val="729356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Odoo</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38</a:t>
            </a:fld>
            <a:endParaRPr lang="fr-FR" dirty="0"/>
          </a:p>
        </p:txBody>
      </p:sp>
      <p:pic>
        <p:nvPicPr>
          <p:cNvPr id="7" name="Image 6">
            <a:extLst>
              <a:ext uri="{FF2B5EF4-FFF2-40B4-BE49-F238E27FC236}">
                <a16:creationId xmlns:a16="http://schemas.microsoft.com/office/drawing/2014/main" id="{DE39C37D-C3B7-4E2C-850E-DA608EC932AE}"/>
              </a:ext>
            </a:extLst>
          </p:cNvPr>
          <p:cNvPicPr>
            <a:picLocks noChangeAspect="1"/>
          </p:cNvPicPr>
          <p:nvPr/>
        </p:nvPicPr>
        <p:blipFill rotWithShape="1">
          <a:blip r:embed="rId2"/>
          <a:srcRect l="22500" t="27815" r="38043" b="34872"/>
          <a:stretch/>
        </p:blipFill>
        <p:spPr>
          <a:xfrm>
            <a:off x="1990405" y="1299901"/>
            <a:ext cx="8857559" cy="4709392"/>
          </a:xfrm>
          <a:prstGeom prst="rect">
            <a:avLst/>
          </a:prstGeom>
        </p:spPr>
      </p:pic>
    </p:spTree>
    <p:extLst>
      <p:ext uri="{BB962C8B-B14F-4D97-AF65-F5344CB8AC3E}">
        <p14:creationId xmlns:p14="http://schemas.microsoft.com/office/powerpoint/2010/main" val="353956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Synthèse Odoo</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39</a:t>
            </a:fld>
            <a:endParaRPr lang="fr-FR" dirty="0"/>
          </a:p>
        </p:txBody>
      </p:sp>
      <p:pic>
        <p:nvPicPr>
          <p:cNvPr id="4" name="Image 3">
            <a:extLst>
              <a:ext uri="{FF2B5EF4-FFF2-40B4-BE49-F238E27FC236}">
                <a16:creationId xmlns:a16="http://schemas.microsoft.com/office/drawing/2014/main" id="{43BAEDBB-63C8-4721-B475-6F1FA2B3EFA4}"/>
              </a:ext>
            </a:extLst>
          </p:cNvPr>
          <p:cNvPicPr>
            <a:picLocks noChangeAspect="1"/>
          </p:cNvPicPr>
          <p:nvPr/>
        </p:nvPicPr>
        <p:blipFill>
          <a:blip r:embed="rId2"/>
          <a:stretch>
            <a:fillRect/>
          </a:stretch>
        </p:blipFill>
        <p:spPr>
          <a:xfrm>
            <a:off x="721486" y="1737360"/>
            <a:ext cx="10648086" cy="4186363"/>
          </a:xfrm>
          <a:prstGeom prst="rect">
            <a:avLst/>
          </a:prstGeom>
        </p:spPr>
      </p:pic>
    </p:spTree>
    <p:extLst>
      <p:ext uri="{BB962C8B-B14F-4D97-AF65-F5344CB8AC3E}">
        <p14:creationId xmlns:p14="http://schemas.microsoft.com/office/powerpoint/2010/main" val="61294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t>Etat d’avancement des actions décidées à l’issue des revues de direction précédente </a:t>
            </a:r>
            <a:br>
              <a:rPr lang="fr-SN" dirty="0"/>
            </a:br>
            <a:endParaRPr lang="en-US"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599185358"/>
              </p:ext>
            </p:extLst>
          </p:nvPr>
        </p:nvGraphicFramePr>
        <p:xfrm>
          <a:off x="581191" y="1961322"/>
          <a:ext cx="11029615" cy="4428577"/>
        </p:xfrm>
        <a:graphic>
          <a:graphicData uri="http://schemas.openxmlformats.org/drawingml/2006/table">
            <a:tbl>
              <a:tblPr/>
              <a:tblGrid>
                <a:gridCol w="4432815">
                  <a:extLst>
                    <a:ext uri="{9D8B030D-6E8A-4147-A177-3AD203B41FA5}">
                      <a16:colId xmlns:a16="http://schemas.microsoft.com/office/drawing/2014/main" val="2498578813"/>
                    </a:ext>
                  </a:extLst>
                </a:gridCol>
                <a:gridCol w="3298400">
                  <a:extLst>
                    <a:ext uri="{9D8B030D-6E8A-4147-A177-3AD203B41FA5}">
                      <a16:colId xmlns:a16="http://schemas.microsoft.com/office/drawing/2014/main" val="2395669085"/>
                    </a:ext>
                  </a:extLst>
                </a:gridCol>
                <a:gridCol w="3298400">
                  <a:extLst>
                    <a:ext uri="{9D8B030D-6E8A-4147-A177-3AD203B41FA5}">
                      <a16:colId xmlns:a16="http://schemas.microsoft.com/office/drawing/2014/main" val="4054331148"/>
                    </a:ext>
                  </a:extLst>
                </a:gridCol>
              </a:tblGrid>
              <a:tr h="280433">
                <a:tc>
                  <a:txBody>
                    <a:bodyPr/>
                    <a:lstStyle/>
                    <a:p>
                      <a:pPr algn="ctr">
                        <a:spcAft>
                          <a:spcPts val="0"/>
                        </a:spcAft>
                      </a:pPr>
                      <a:r>
                        <a:rPr lang="fr-FR" sz="2000" b="1" dirty="0">
                          <a:effectLst/>
                          <a:latin typeface="Calibri" panose="020F0502020204030204" pitchFamily="34" charset="0"/>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2000" b="1" dirty="0">
                          <a:effectLst/>
                          <a:latin typeface="Calibri" panose="020F0502020204030204" pitchFamily="34" charset="0"/>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2000" b="1" dirty="0">
                          <a:effectLst/>
                          <a:latin typeface="Calibri" panose="020F0502020204030204" pitchFamily="34" charset="0"/>
                          <a:cs typeface="Calibri" panose="020F0502020204030204" pitchFamily="34" charset="0"/>
                        </a:rPr>
                        <a:t>Cause</a:t>
                      </a:r>
                      <a:r>
                        <a:rPr lang="fr-FR" sz="2000" b="1" baseline="0" dirty="0">
                          <a:effectLst/>
                          <a:latin typeface="Calibri" panose="020F0502020204030204" pitchFamily="34" charset="0"/>
                          <a:cs typeface="Calibri" panose="020F0502020204030204" pitchFamily="34" charset="0"/>
                        </a:rPr>
                        <a:t> </a:t>
                      </a:r>
                      <a:endParaRPr lang="fr-FR" sz="2000" b="1" dirty="0">
                        <a:effectLst/>
                        <a:latin typeface="Calibri" panose="020F0502020204030204" pitchFamily="34" charset="0"/>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798397209"/>
                  </a:ext>
                </a:extLst>
              </a:tr>
              <a:tr h="540988">
                <a:tc>
                  <a:txBody>
                    <a:bodyPr/>
                    <a:lstStyle/>
                    <a:p>
                      <a:pPr algn="just">
                        <a:spcAft>
                          <a:spcPts val="0"/>
                        </a:spcAft>
                      </a:pPr>
                      <a:r>
                        <a:rPr lang="fr-FR" sz="1500" dirty="0">
                          <a:solidFill>
                            <a:srgbClr val="000000"/>
                          </a:solidFill>
                          <a:effectLst/>
                          <a:latin typeface="Calibri" panose="020F0502020204030204" pitchFamily="34" charset="0"/>
                          <a:cs typeface="Calibri" panose="020F0502020204030204" pitchFamily="34" charset="0"/>
                        </a:rPr>
                        <a:t>Intégrer les avis Facebook dans l'analyse de la satisfaction</a:t>
                      </a:r>
                      <a:endParaRPr lang="fr-FR" sz="1500" dirty="0">
                        <a:effectLst/>
                        <a:latin typeface="Calibri" panose="020F0502020204030204" pitchFamily="34" charset="0"/>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Calibri" panose="020F0502020204030204" pitchFamily="34" charset="0"/>
                          <a:cs typeface="Calibri" panose="020F0502020204030204" pitchFamily="34" charset="0"/>
                        </a:rPr>
                        <a:t>Fait pour la RD 2019</a:t>
                      </a:r>
                      <a:endParaRPr lang="fr-FR" sz="1500" dirty="0">
                        <a:effectLst/>
                        <a:latin typeface="Calibri" panose="020F0502020204030204" pitchFamily="34" charset="0"/>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endParaRPr lang="fr-FR" sz="1500" dirty="0">
                        <a:effectLst/>
                        <a:latin typeface="Calibri" panose="020F0502020204030204" pitchFamily="34" charset="0"/>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59396773"/>
                  </a:ext>
                </a:extLst>
              </a:tr>
              <a:tr h="1352469">
                <a:tc>
                  <a:txBody>
                    <a:bodyPr/>
                    <a:lstStyle/>
                    <a:p>
                      <a:pPr algn="just">
                        <a:spcAft>
                          <a:spcPts val="0"/>
                        </a:spcAft>
                      </a:pPr>
                      <a:r>
                        <a:rPr lang="fr-FR" sz="1500" dirty="0">
                          <a:solidFill>
                            <a:srgbClr val="000000"/>
                          </a:solidFill>
                          <a:effectLst/>
                          <a:latin typeface="Calibri" panose="020F0502020204030204" pitchFamily="34" charset="0"/>
                          <a:cs typeface="Calibri" panose="020F0502020204030204" pitchFamily="34" charset="0"/>
                        </a:rPr>
                        <a:t>Demander aux secrétaires de remplir elle-même les fiches de réclamation en indiquant quel patient a manifesté son mécontentement auprès d'elle et pour quel problème</a:t>
                      </a:r>
                      <a:endParaRPr lang="fr-FR" sz="1500" dirty="0">
                        <a:effectLst/>
                        <a:latin typeface="Calibri" panose="020F0502020204030204" pitchFamily="34" charset="0"/>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fr-FR" sz="1500" dirty="0">
                          <a:solidFill>
                            <a:srgbClr val="000000"/>
                          </a:solidFill>
                          <a:effectLst/>
                          <a:latin typeface="Calibri" panose="020F0502020204030204" pitchFamily="34" charset="0"/>
                          <a:cs typeface="Calibri" panose="020F0502020204030204" pitchFamily="34" charset="0"/>
                        </a:rPr>
                        <a:t>Non systématisé pour la RD 2019 / Autres moyens de remontées d'informations privilégiés (enquêtes, appels...)</a:t>
                      </a:r>
                      <a:endParaRPr lang="fr-FR" sz="1500" dirty="0">
                        <a:effectLst/>
                        <a:latin typeface="Calibri" panose="020F0502020204030204" pitchFamily="34" charset="0"/>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fr-FR" sz="1500" dirty="0">
                          <a:effectLst/>
                          <a:latin typeface="Calibri" panose="020F0502020204030204" pitchFamily="34" charset="0"/>
                          <a:cs typeface="Calibri" panose="020F0502020204030204" pitchFamily="34" charset="0"/>
                        </a:rPr>
                        <a:t>Besoin de formaliser la relation entre PM02 et PM03 sur la gestion des réclamations patients et d’établir un MO</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69901371"/>
                  </a:ext>
                </a:extLst>
              </a:tr>
              <a:tr h="540988">
                <a:tc>
                  <a:txBody>
                    <a:bodyPr/>
                    <a:lstStyle/>
                    <a:p>
                      <a:pPr algn="just">
                        <a:spcAft>
                          <a:spcPts val="0"/>
                        </a:spcAft>
                      </a:pPr>
                      <a:r>
                        <a:rPr lang="en-US" sz="1500">
                          <a:solidFill>
                            <a:srgbClr val="000000"/>
                          </a:solidFill>
                          <a:effectLst/>
                          <a:latin typeface="Calibri" panose="020F0502020204030204" pitchFamily="34" charset="0"/>
                          <a:cs typeface="Calibri" panose="020F0502020204030204" pitchFamily="34" charset="0"/>
                        </a:rPr>
                        <a:t>Former des responsables d'accueil</a:t>
                      </a:r>
                      <a:endParaRPr lang="en-US" sz="1500">
                        <a:effectLst/>
                        <a:latin typeface="Calibri" panose="020F0502020204030204" pitchFamily="34" charset="0"/>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fr-FR" sz="1500" dirty="0">
                          <a:solidFill>
                            <a:srgbClr val="000000"/>
                          </a:solidFill>
                          <a:effectLst/>
                          <a:latin typeface="Calibri" panose="020F0502020204030204" pitchFamily="34" charset="0"/>
                          <a:cs typeface="Calibri" panose="020F0502020204030204" pitchFamily="34" charset="0"/>
                        </a:rPr>
                        <a:t>Non fait pour la RD 2019 / Fait pour la RD 2020</a:t>
                      </a:r>
                      <a:endParaRPr lang="fr-FR" sz="1500" dirty="0">
                        <a:effectLst/>
                        <a:latin typeface="Calibri" panose="020F0502020204030204" pitchFamily="34" charset="0"/>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fr-FR" sz="1500" dirty="0">
                          <a:effectLst/>
                          <a:latin typeface="Calibri" panose="020F0502020204030204" pitchFamily="34" charset="0"/>
                          <a:cs typeface="Calibri" panose="020F0502020204030204" pitchFamily="34" charset="0"/>
                        </a:rPr>
                        <a:t>Changement d’organisation à l’accueil</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24901794"/>
                  </a:ext>
                </a:extLst>
              </a:tr>
              <a:tr h="540988">
                <a:tc>
                  <a:txBody>
                    <a:bodyPr/>
                    <a:lstStyle/>
                    <a:p>
                      <a:pPr marL="0" algn="just" defTabSz="457200" rtl="0" eaLnBrk="1" latinLnBrk="0" hangingPunct="1">
                        <a:spcAft>
                          <a:spcPts val="0"/>
                        </a:spcAft>
                      </a:pPr>
                      <a:r>
                        <a:rPr lang="fr-FR" sz="1500" kern="1200" dirty="0">
                          <a:solidFill>
                            <a:srgbClr val="000000"/>
                          </a:solidFill>
                          <a:effectLst/>
                          <a:latin typeface="Calibri" panose="020F0502020204030204" pitchFamily="34" charset="0"/>
                          <a:ea typeface="+mn-ea"/>
                          <a:cs typeface="Calibri" panose="020F0502020204030204" pitchFamily="34" charset="0"/>
                        </a:rPr>
                        <a:t>Créer un modèle électronique des fiches d'incidents</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just" defTabSz="457200" rtl="0" eaLnBrk="1" latinLnBrk="0" hangingPunct="1">
                        <a:spcAft>
                          <a:spcPts val="0"/>
                        </a:spcAft>
                      </a:pPr>
                      <a:r>
                        <a:rPr lang="fr-FR" sz="1500" kern="1200" dirty="0">
                          <a:solidFill>
                            <a:srgbClr val="000000"/>
                          </a:solidFill>
                          <a:effectLst/>
                          <a:latin typeface="Calibri" panose="020F0502020204030204" pitchFamily="34" charset="0"/>
                          <a:ea typeface="+mn-ea"/>
                          <a:cs typeface="Calibri" panose="020F0502020204030204" pitchFamily="34" charset="0"/>
                        </a:rPr>
                        <a:t>Fait pour la RD 2019 / Efficace</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just" defTabSz="457200" rtl="0" eaLnBrk="1" latinLnBrk="0" hangingPunct="1">
                        <a:spcAft>
                          <a:spcPts val="0"/>
                        </a:spcAft>
                      </a:pPr>
                      <a:endParaRPr lang="fr-FR" sz="1500" kern="1200" dirty="0">
                        <a:solidFill>
                          <a:srgbClr val="000000"/>
                        </a:solidFill>
                        <a:effectLst/>
                        <a:latin typeface="Calibri" panose="020F0502020204030204" pitchFamily="34" charset="0"/>
                        <a:ea typeface="+mn-ea"/>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910290654"/>
                  </a:ext>
                </a:extLst>
              </a:tr>
              <a:tr h="540988">
                <a:tc>
                  <a:txBody>
                    <a:bodyPr/>
                    <a:lstStyle/>
                    <a:p>
                      <a:pPr marL="0" algn="just" defTabSz="457200" rtl="0" eaLnBrk="1" latinLnBrk="0" hangingPunct="1">
                        <a:spcAft>
                          <a:spcPts val="0"/>
                        </a:spcAft>
                      </a:pPr>
                      <a:r>
                        <a:rPr lang="fr-FR" sz="1500" kern="1200" dirty="0">
                          <a:solidFill>
                            <a:srgbClr val="000000"/>
                          </a:solidFill>
                          <a:effectLst/>
                          <a:latin typeface="Calibri" panose="020F0502020204030204" pitchFamily="34" charset="0"/>
                          <a:ea typeface="+mn-ea"/>
                          <a:cs typeface="Calibri" panose="020F0502020204030204" pitchFamily="34" charset="0"/>
                        </a:rPr>
                        <a:t>Interfacer le site Web avec les réclamations clients</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just" defTabSz="457200" rtl="0" eaLnBrk="1" latinLnBrk="0" hangingPunct="1">
                        <a:spcAft>
                          <a:spcPts val="0"/>
                        </a:spcAft>
                      </a:pPr>
                      <a:r>
                        <a:rPr lang="fr-FR" sz="1500" kern="1200" dirty="0">
                          <a:solidFill>
                            <a:srgbClr val="000000"/>
                          </a:solidFill>
                          <a:effectLst/>
                          <a:latin typeface="Calibri" panose="020F0502020204030204" pitchFamily="34" charset="0"/>
                          <a:ea typeface="+mn-ea"/>
                          <a:cs typeface="Calibri" panose="020F0502020204030204" pitchFamily="34" charset="0"/>
                        </a:rPr>
                        <a:t>Fait pour la RD 2019 / Non utilisé</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just" defTabSz="457200" rtl="0" eaLnBrk="1" latinLnBrk="0" hangingPunct="1">
                        <a:spcAft>
                          <a:spcPts val="0"/>
                        </a:spcAft>
                      </a:pPr>
                      <a:endParaRPr lang="fr-FR" sz="1500" kern="1200" dirty="0">
                        <a:solidFill>
                          <a:srgbClr val="000000"/>
                        </a:solidFill>
                        <a:effectLst/>
                        <a:latin typeface="Calibri" panose="020F0502020204030204" pitchFamily="34" charset="0"/>
                        <a:ea typeface="+mn-ea"/>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371639743"/>
                  </a:ext>
                </a:extLst>
              </a:tr>
              <a:tr h="303678">
                <a:tc>
                  <a:txBody>
                    <a:bodyPr/>
                    <a:lstStyle/>
                    <a:p>
                      <a:pPr marL="0" algn="just" defTabSz="457200" rtl="0" eaLnBrk="1" latinLnBrk="0" hangingPunct="1">
                        <a:spcAft>
                          <a:spcPts val="0"/>
                        </a:spcAft>
                      </a:pPr>
                      <a:r>
                        <a:rPr lang="fr-FR" sz="1500" kern="1200">
                          <a:solidFill>
                            <a:srgbClr val="000000"/>
                          </a:solidFill>
                          <a:effectLst/>
                          <a:latin typeface="Calibri" panose="020F0502020204030204" pitchFamily="34" charset="0"/>
                          <a:ea typeface="+mn-ea"/>
                          <a:cs typeface="Calibri" panose="020F0502020204030204" pitchFamily="34" charset="0"/>
                        </a:rPr>
                        <a:t>Révision de la politique qualité</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just" defTabSz="457200" rtl="0" eaLnBrk="1" latinLnBrk="0" hangingPunct="1">
                        <a:spcAft>
                          <a:spcPts val="0"/>
                        </a:spcAft>
                      </a:pPr>
                      <a:r>
                        <a:rPr lang="fr-FR" sz="1500" kern="1200">
                          <a:solidFill>
                            <a:srgbClr val="000000"/>
                          </a:solidFill>
                          <a:effectLst/>
                          <a:latin typeface="Calibri" panose="020F0502020204030204" pitchFamily="34" charset="0"/>
                          <a:ea typeface="+mn-ea"/>
                          <a:cs typeface="Calibri" panose="020F0502020204030204" pitchFamily="34" charset="0"/>
                        </a:rPr>
                        <a:t>Fait pour la RD 2019</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just" defTabSz="457200" rtl="0" eaLnBrk="1" latinLnBrk="0" hangingPunct="1">
                        <a:spcAft>
                          <a:spcPts val="0"/>
                        </a:spcAft>
                      </a:pPr>
                      <a:endParaRPr lang="fr-FR" sz="1500" kern="1200" dirty="0">
                        <a:solidFill>
                          <a:srgbClr val="000000"/>
                        </a:solidFill>
                        <a:effectLst/>
                        <a:latin typeface="Calibri" panose="020F0502020204030204" pitchFamily="34" charset="0"/>
                        <a:ea typeface="+mn-ea"/>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004177820"/>
                  </a:ext>
                </a:extLst>
              </a:tr>
              <a:tr h="303678">
                <a:tc>
                  <a:txBody>
                    <a:bodyPr/>
                    <a:lstStyle/>
                    <a:p>
                      <a:pPr marL="0" algn="just" defTabSz="457200" rtl="0" eaLnBrk="1" latinLnBrk="0" hangingPunct="1">
                        <a:spcAft>
                          <a:spcPts val="0"/>
                        </a:spcAft>
                      </a:pPr>
                      <a:r>
                        <a:rPr lang="fr-FR" sz="1500" kern="1200" dirty="0">
                          <a:solidFill>
                            <a:srgbClr val="000000"/>
                          </a:solidFill>
                          <a:effectLst/>
                          <a:latin typeface="Calibri" panose="020F0502020204030204" pitchFamily="34" charset="0"/>
                          <a:ea typeface="+mn-ea"/>
                          <a:cs typeface="Calibri" panose="020F0502020204030204" pitchFamily="34" charset="0"/>
                        </a:rPr>
                        <a:t>Fixer les cibles des indicateurs</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just" defTabSz="457200" rtl="0" eaLnBrk="1" latinLnBrk="0" hangingPunct="1">
                        <a:spcAft>
                          <a:spcPts val="0"/>
                        </a:spcAft>
                      </a:pPr>
                      <a:r>
                        <a:rPr lang="fr-FR" sz="1500" kern="1200" dirty="0">
                          <a:solidFill>
                            <a:srgbClr val="000000"/>
                          </a:solidFill>
                          <a:effectLst/>
                          <a:latin typeface="Calibri" panose="020F0502020204030204" pitchFamily="34" charset="0"/>
                          <a:ea typeface="+mn-ea"/>
                          <a:cs typeface="Calibri" panose="020F0502020204030204" pitchFamily="34" charset="0"/>
                        </a:rPr>
                        <a:t>Fait pour la RD 2019</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just" defTabSz="457200" rtl="0" eaLnBrk="1" latinLnBrk="0" hangingPunct="1">
                        <a:spcAft>
                          <a:spcPts val="0"/>
                        </a:spcAft>
                      </a:pPr>
                      <a:endParaRPr lang="fr-FR" sz="1500" kern="1200" dirty="0">
                        <a:solidFill>
                          <a:srgbClr val="000000"/>
                        </a:solidFill>
                        <a:effectLst/>
                        <a:latin typeface="Calibri" panose="020F0502020204030204" pitchFamily="34" charset="0"/>
                        <a:ea typeface="+mn-ea"/>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17772168"/>
                  </a:ext>
                </a:extLst>
              </a:tr>
            </a:tbl>
          </a:graphicData>
        </a:graphic>
      </p:graphicFrame>
    </p:spTree>
    <p:extLst>
      <p:ext uri="{BB962C8B-B14F-4D97-AF65-F5344CB8AC3E}">
        <p14:creationId xmlns:p14="http://schemas.microsoft.com/office/powerpoint/2010/main" val="1267664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40</a:t>
            </a:fld>
            <a:endParaRPr lang="fr-FR" dirty="0"/>
          </a:p>
        </p:txBody>
      </p:sp>
      <p:pic>
        <p:nvPicPr>
          <p:cNvPr id="10" name="Image 9">
            <a:extLst>
              <a:ext uri="{FF2B5EF4-FFF2-40B4-BE49-F238E27FC236}">
                <a16:creationId xmlns:a16="http://schemas.microsoft.com/office/drawing/2014/main" id="{55C9B50F-07C0-49CA-AFE9-4CFB8BCDD2F4}"/>
              </a:ext>
            </a:extLst>
          </p:cNvPr>
          <p:cNvPicPr>
            <a:picLocks noChangeAspect="1"/>
          </p:cNvPicPr>
          <p:nvPr/>
        </p:nvPicPr>
        <p:blipFill rotWithShape="1">
          <a:blip r:embed="rId2"/>
          <a:srcRect l="22392" t="39802" r="38695" b="22885"/>
          <a:stretch/>
        </p:blipFill>
        <p:spPr>
          <a:xfrm>
            <a:off x="1719923" y="1690505"/>
            <a:ext cx="8838377" cy="4448194"/>
          </a:xfrm>
          <a:prstGeom prst="rect">
            <a:avLst/>
          </a:prstGeom>
        </p:spPr>
      </p:pic>
    </p:spTree>
    <p:extLst>
      <p:ext uri="{BB962C8B-B14F-4D97-AF65-F5344CB8AC3E}">
        <p14:creationId xmlns:p14="http://schemas.microsoft.com/office/powerpoint/2010/main" val="3168060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4A963DC-92BF-44BD-ACD2-04266603BD4E}"/>
              </a:ext>
            </a:extLst>
          </p:cNvPr>
          <p:cNvPicPr>
            <a:picLocks noChangeAspect="1"/>
          </p:cNvPicPr>
          <p:nvPr/>
        </p:nvPicPr>
        <p:blipFill rotWithShape="1">
          <a:blip r:embed="rId2"/>
          <a:srcRect l="22282" t="32842" r="23619" b="25321"/>
          <a:stretch/>
        </p:blipFill>
        <p:spPr>
          <a:xfrm>
            <a:off x="413091" y="1136469"/>
            <a:ext cx="6327344" cy="3045957"/>
          </a:xfrm>
          <a:prstGeom prst="rect">
            <a:avLst/>
          </a:prstGeom>
        </p:spPr>
      </p:pic>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41</a:t>
            </a:fld>
            <a:endParaRPr lang="fr-FR" dirty="0"/>
          </a:p>
        </p:txBody>
      </p:sp>
      <p:sp>
        <p:nvSpPr>
          <p:cNvPr id="8" name="ZoneTexte 7">
            <a:extLst>
              <a:ext uri="{FF2B5EF4-FFF2-40B4-BE49-F238E27FC236}">
                <a16:creationId xmlns:a16="http://schemas.microsoft.com/office/drawing/2014/main" id="{8F4A6C03-187A-4540-ACBF-0C590BCCFA0D}"/>
              </a:ext>
            </a:extLst>
          </p:cNvPr>
          <p:cNvSpPr txBox="1"/>
          <p:nvPr/>
        </p:nvSpPr>
        <p:spPr>
          <a:xfrm>
            <a:off x="3737113" y="1780930"/>
            <a:ext cx="2082311"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latin typeface="Calibri" panose="020F0502020204030204" pitchFamily="34" charset="0"/>
                <a:cs typeface="Calibri" panose="020F0502020204030204" pitchFamily="34" charset="0"/>
              </a:rPr>
              <a:t>Moyenne : 4,1/5</a:t>
            </a:r>
          </a:p>
        </p:txBody>
      </p:sp>
      <p:sp>
        <p:nvSpPr>
          <p:cNvPr id="4" name="Rectangle 3">
            <a:extLst>
              <a:ext uri="{FF2B5EF4-FFF2-40B4-BE49-F238E27FC236}">
                <a16:creationId xmlns:a16="http://schemas.microsoft.com/office/drawing/2014/main" id="{809C06EB-7A1C-4306-96C4-4A539EF0BD18}"/>
              </a:ext>
            </a:extLst>
          </p:cNvPr>
          <p:cNvSpPr/>
          <p:nvPr/>
        </p:nvSpPr>
        <p:spPr>
          <a:xfrm>
            <a:off x="6904383" y="3816771"/>
            <a:ext cx="5075583" cy="236988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fr-FR" sz="2800" dirty="0">
                <a:solidFill>
                  <a:schemeClr val="tx1">
                    <a:lumMod val="75000"/>
                    <a:lumOff val="25000"/>
                  </a:schemeClr>
                </a:solidFill>
                <a:latin typeface="Calibri" panose="020F0502020204030204" pitchFamily="34" charset="0"/>
                <a:cs typeface="Calibri" panose="020F0502020204030204" pitchFamily="34" charset="0"/>
              </a:rPr>
              <a:t>Remarque :</a:t>
            </a:r>
          </a:p>
          <a:p>
            <a:pPr algn="just"/>
            <a:r>
              <a:rPr lang="fr-FR" sz="2000" dirty="0">
                <a:solidFill>
                  <a:schemeClr val="tx1">
                    <a:lumMod val="75000"/>
                    <a:lumOff val="25000"/>
                  </a:schemeClr>
                </a:solidFill>
                <a:latin typeface="Calibri" panose="020F0502020204030204" pitchFamily="34" charset="0"/>
                <a:cs typeface="Calibri" panose="020F0502020204030204" pitchFamily="34" charset="0"/>
              </a:rPr>
              <a:t>La planification des audits peut être plus précise par rapport à la date, certains documents ne sont pas disponibles ou sont téléchargés dans une mauvaise version, les défaillances occasionnelles du logiciel empêchent d'avancer des fois.</a:t>
            </a:r>
          </a:p>
        </p:txBody>
      </p:sp>
    </p:spTree>
    <p:extLst>
      <p:ext uri="{BB962C8B-B14F-4D97-AF65-F5344CB8AC3E}">
        <p14:creationId xmlns:p14="http://schemas.microsoft.com/office/powerpoint/2010/main" val="3919195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Dropbox</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42</a:t>
            </a:fld>
            <a:endParaRPr lang="fr-FR" dirty="0"/>
          </a:p>
        </p:txBody>
      </p:sp>
      <p:pic>
        <p:nvPicPr>
          <p:cNvPr id="11" name="Image 10">
            <a:extLst>
              <a:ext uri="{FF2B5EF4-FFF2-40B4-BE49-F238E27FC236}">
                <a16:creationId xmlns:a16="http://schemas.microsoft.com/office/drawing/2014/main" id="{DDA1F712-C177-4E2D-8800-9EDBBE6CE7E7}"/>
              </a:ext>
            </a:extLst>
          </p:cNvPr>
          <p:cNvPicPr>
            <a:picLocks noChangeAspect="1"/>
          </p:cNvPicPr>
          <p:nvPr/>
        </p:nvPicPr>
        <p:blipFill rotWithShape="1">
          <a:blip r:embed="rId2"/>
          <a:srcRect l="22065" t="29942" r="38587" b="33712"/>
          <a:stretch/>
        </p:blipFill>
        <p:spPr>
          <a:xfrm>
            <a:off x="1734542" y="1478995"/>
            <a:ext cx="8093679" cy="4203347"/>
          </a:xfrm>
          <a:prstGeom prst="rect">
            <a:avLst/>
          </a:prstGeom>
        </p:spPr>
      </p:pic>
    </p:spTree>
    <p:extLst>
      <p:ext uri="{BB962C8B-B14F-4D97-AF65-F5344CB8AC3E}">
        <p14:creationId xmlns:p14="http://schemas.microsoft.com/office/powerpoint/2010/main" val="2766643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Synthèse Dropbox</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43</a:t>
            </a:fld>
            <a:endParaRPr lang="fr-FR" dirty="0"/>
          </a:p>
        </p:txBody>
      </p:sp>
      <p:pic>
        <p:nvPicPr>
          <p:cNvPr id="3" name="Image 2">
            <a:extLst>
              <a:ext uri="{FF2B5EF4-FFF2-40B4-BE49-F238E27FC236}">
                <a16:creationId xmlns:a16="http://schemas.microsoft.com/office/drawing/2014/main" id="{D8A38F87-BDE2-4D09-8CBA-309A7FDB63D3}"/>
              </a:ext>
            </a:extLst>
          </p:cNvPr>
          <p:cNvPicPr>
            <a:picLocks noChangeAspect="1"/>
          </p:cNvPicPr>
          <p:nvPr/>
        </p:nvPicPr>
        <p:blipFill>
          <a:blip r:embed="rId2"/>
          <a:stretch>
            <a:fillRect/>
          </a:stretch>
        </p:blipFill>
        <p:spPr>
          <a:xfrm>
            <a:off x="2142005" y="1891202"/>
            <a:ext cx="7907989" cy="4112033"/>
          </a:xfrm>
          <a:prstGeom prst="rect">
            <a:avLst/>
          </a:prstGeom>
        </p:spPr>
      </p:pic>
    </p:spTree>
    <p:extLst>
      <p:ext uri="{BB962C8B-B14F-4D97-AF65-F5344CB8AC3E}">
        <p14:creationId xmlns:p14="http://schemas.microsoft.com/office/powerpoint/2010/main" val="427783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D9D617D-B884-4795-8131-FBA9ADAB72BE}"/>
              </a:ext>
            </a:extLst>
          </p:cNvPr>
          <p:cNvPicPr>
            <a:picLocks noChangeAspect="1"/>
          </p:cNvPicPr>
          <p:nvPr/>
        </p:nvPicPr>
        <p:blipFill rotWithShape="1">
          <a:blip r:embed="rId2"/>
          <a:srcRect l="22283" t="28203" r="23370" b="32938"/>
          <a:stretch/>
        </p:blipFill>
        <p:spPr>
          <a:xfrm>
            <a:off x="517466" y="1918252"/>
            <a:ext cx="7516159" cy="3021496"/>
          </a:xfrm>
          <a:prstGeom prst="rect">
            <a:avLst/>
          </a:prstGeom>
        </p:spPr>
      </p:pic>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Qualité des applications</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44</a:t>
            </a:fld>
            <a:endParaRPr lang="fr-FR" dirty="0"/>
          </a:p>
        </p:txBody>
      </p:sp>
      <p:sp>
        <p:nvSpPr>
          <p:cNvPr id="11" name="ZoneTexte 10">
            <a:extLst>
              <a:ext uri="{FF2B5EF4-FFF2-40B4-BE49-F238E27FC236}">
                <a16:creationId xmlns:a16="http://schemas.microsoft.com/office/drawing/2014/main" id="{E9A0BC42-BDF5-4275-AE6B-47B035BDC4C2}"/>
              </a:ext>
            </a:extLst>
          </p:cNvPr>
          <p:cNvSpPr txBox="1"/>
          <p:nvPr/>
        </p:nvSpPr>
        <p:spPr>
          <a:xfrm>
            <a:off x="4084335" y="2120009"/>
            <a:ext cx="1820075"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latin typeface="Calibri" panose="020F0502020204030204" pitchFamily="34" charset="0"/>
                <a:cs typeface="Calibri" panose="020F0502020204030204" pitchFamily="34" charset="0"/>
              </a:rPr>
              <a:t>Moyenne : 3,9/5</a:t>
            </a:r>
          </a:p>
        </p:txBody>
      </p:sp>
      <p:sp>
        <p:nvSpPr>
          <p:cNvPr id="7" name="ZoneTexte 6">
            <a:extLst>
              <a:ext uri="{FF2B5EF4-FFF2-40B4-BE49-F238E27FC236}">
                <a16:creationId xmlns:a16="http://schemas.microsoft.com/office/drawing/2014/main" id="{E8E297A7-D996-4763-87B3-5D2BF2ABC131}"/>
              </a:ext>
            </a:extLst>
          </p:cNvPr>
          <p:cNvSpPr txBox="1"/>
          <p:nvPr/>
        </p:nvSpPr>
        <p:spPr>
          <a:xfrm>
            <a:off x="8256483" y="3492714"/>
            <a:ext cx="3737112" cy="246221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800" dirty="0">
                <a:solidFill>
                  <a:schemeClr val="tx1">
                    <a:lumMod val="75000"/>
                    <a:lumOff val="25000"/>
                  </a:schemeClr>
                </a:solidFill>
                <a:latin typeface="Calibri" panose="020F0502020204030204" pitchFamily="34" charset="0"/>
                <a:cs typeface="Calibri" panose="020F0502020204030204" pitchFamily="34" charset="0"/>
              </a:rPr>
              <a:t>Remarques :</a:t>
            </a:r>
          </a:p>
          <a:p>
            <a:pPr marL="457200" indent="-457200" algn="just">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Si vous pouvez nous donner la possibilité d'avoir plus d'espace libre dans </a:t>
            </a:r>
            <a:r>
              <a:rPr lang="fr-FR" dirty="0" err="1">
                <a:solidFill>
                  <a:schemeClr val="tx1">
                    <a:lumMod val="75000"/>
                    <a:lumOff val="25000"/>
                  </a:schemeClr>
                </a:solidFill>
                <a:latin typeface="Calibri" panose="020F0502020204030204" pitchFamily="34" charset="0"/>
                <a:cs typeface="Calibri" panose="020F0502020204030204" pitchFamily="34" charset="0"/>
              </a:rPr>
              <a:t>dropbox</a:t>
            </a:r>
            <a:r>
              <a:rPr lang="fr-FR" dirty="0">
                <a:solidFill>
                  <a:schemeClr val="tx1">
                    <a:lumMod val="75000"/>
                    <a:lumOff val="25000"/>
                  </a:schemeClr>
                </a:solidFill>
                <a:latin typeface="Calibri" panose="020F0502020204030204" pitchFamily="34" charset="0"/>
                <a:cs typeface="Calibri" panose="020F0502020204030204" pitchFamily="34" charset="0"/>
              </a:rPr>
              <a:t>.</a:t>
            </a:r>
          </a:p>
          <a:p>
            <a:pPr marL="457200" indent="-457200" algn="just">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L'exercice de mes fonctions nécessite l'accès à plus de fonctionnalités , notamment pour la gestion du parc client</a:t>
            </a:r>
            <a:endParaRPr lang="fr-FR" sz="28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3264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FBA38EA-DF83-40B4-9D78-0E7898F7B771}"/>
              </a:ext>
            </a:extLst>
          </p:cNvPr>
          <p:cNvPicPr>
            <a:picLocks noChangeAspect="1"/>
          </p:cNvPicPr>
          <p:nvPr/>
        </p:nvPicPr>
        <p:blipFill rotWithShape="1">
          <a:blip r:embed="rId2"/>
          <a:srcRect l="22065" t="33422" r="23369" b="29069"/>
          <a:stretch/>
        </p:blipFill>
        <p:spPr>
          <a:xfrm>
            <a:off x="5327940" y="3422280"/>
            <a:ext cx="6652593" cy="2571149"/>
          </a:xfrm>
          <a:prstGeom prst="rect">
            <a:avLst/>
          </a:prstGeom>
        </p:spPr>
      </p:pic>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Formation</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45</a:t>
            </a:fld>
            <a:endParaRPr lang="fr-FR" dirty="0"/>
          </a:p>
        </p:txBody>
      </p:sp>
      <p:sp>
        <p:nvSpPr>
          <p:cNvPr id="9" name="ZoneTexte 8">
            <a:extLst>
              <a:ext uri="{FF2B5EF4-FFF2-40B4-BE49-F238E27FC236}">
                <a16:creationId xmlns:a16="http://schemas.microsoft.com/office/drawing/2014/main" id="{D3B94B4E-ECF3-4926-AB30-02602C1D2FFE}"/>
              </a:ext>
            </a:extLst>
          </p:cNvPr>
          <p:cNvSpPr txBox="1"/>
          <p:nvPr/>
        </p:nvSpPr>
        <p:spPr>
          <a:xfrm>
            <a:off x="7445829" y="3917252"/>
            <a:ext cx="1758348"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latin typeface="Calibri" panose="020F0502020204030204" pitchFamily="34" charset="0"/>
                <a:cs typeface="Calibri" panose="020F0502020204030204" pitchFamily="34" charset="0"/>
              </a:rPr>
              <a:t>Moyenne : 4,2/5</a:t>
            </a:r>
          </a:p>
        </p:txBody>
      </p:sp>
      <p:pic>
        <p:nvPicPr>
          <p:cNvPr id="3" name="Image 2">
            <a:extLst>
              <a:ext uri="{FF2B5EF4-FFF2-40B4-BE49-F238E27FC236}">
                <a16:creationId xmlns:a16="http://schemas.microsoft.com/office/drawing/2014/main" id="{50C55358-FB8B-4F51-B679-05EDCD34D8CC}"/>
              </a:ext>
            </a:extLst>
          </p:cNvPr>
          <p:cNvPicPr>
            <a:picLocks noChangeAspect="1"/>
          </p:cNvPicPr>
          <p:nvPr/>
        </p:nvPicPr>
        <p:blipFill rotWithShape="1">
          <a:blip r:embed="rId3"/>
          <a:srcRect l="22283" t="37288" r="37926" b="25321"/>
          <a:stretch/>
        </p:blipFill>
        <p:spPr>
          <a:xfrm>
            <a:off x="581192" y="859309"/>
            <a:ext cx="4851327" cy="2562971"/>
          </a:xfrm>
          <a:prstGeom prst="rect">
            <a:avLst/>
          </a:prstGeom>
        </p:spPr>
      </p:pic>
    </p:spTree>
    <p:extLst>
      <p:ext uri="{BB962C8B-B14F-4D97-AF65-F5344CB8AC3E}">
        <p14:creationId xmlns:p14="http://schemas.microsoft.com/office/powerpoint/2010/main" val="463409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Support technique</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46</a:t>
            </a:fld>
            <a:endParaRPr lang="fr-FR" dirty="0"/>
          </a:p>
        </p:txBody>
      </p:sp>
      <p:pic>
        <p:nvPicPr>
          <p:cNvPr id="3" name="Image 2">
            <a:extLst>
              <a:ext uri="{FF2B5EF4-FFF2-40B4-BE49-F238E27FC236}">
                <a16:creationId xmlns:a16="http://schemas.microsoft.com/office/drawing/2014/main" id="{056F3A95-F268-4293-8526-8F99F77AE73E}"/>
              </a:ext>
            </a:extLst>
          </p:cNvPr>
          <p:cNvPicPr>
            <a:picLocks noChangeAspect="1"/>
          </p:cNvPicPr>
          <p:nvPr/>
        </p:nvPicPr>
        <p:blipFill rotWithShape="1">
          <a:blip r:embed="rId2"/>
          <a:srcRect l="22064" t="35355" r="26088" b="28685"/>
          <a:stretch/>
        </p:blipFill>
        <p:spPr>
          <a:xfrm>
            <a:off x="767085" y="1222088"/>
            <a:ext cx="10657830" cy="4155882"/>
          </a:xfrm>
          <a:prstGeom prst="rect">
            <a:avLst/>
          </a:prstGeom>
        </p:spPr>
      </p:pic>
    </p:spTree>
    <p:extLst>
      <p:ext uri="{BB962C8B-B14F-4D97-AF65-F5344CB8AC3E}">
        <p14:creationId xmlns:p14="http://schemas.microsoft.com/office/powerpoint/2010/main" val="1289311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6E3979E-1307-4CDB-8A24-6397459576EC}"/>
              </a:ext>
            </a:extLst>
          </p:cNvPr>
          <p:cNvPicPr>
            <a:picLocks noChangeAspect="1"/>
          </p:cNvPicPr>
          <p:nvPr/>
        </p:nvPicPr>
        <p:blipFill rotWithShape="1">
          <a:blip r:embed="rId2"/>
          <a:srcRect l="22174" t="31876" r="23478" b="28685"/>
          <a:stretch/>
        </p:blipFill>
        <p:spPr>
          <a:xfrm>
            <a:off x="1032639" y="1444162"/>
            <a:ext cx="10291651" cy="4198992"/>
          </a:xfrm>
          <a:prstGeom prst="rect">
            <a:avLst/>
          </a:prstGeom>
        </p:spPr>
      </p:pic>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47</a:t>
            </a:fld>
            <a:endParaRPr lang="fr-FR" dirty="0"/>
          </a:p>
        </p:txBody>
      </p:sp>
      <p:sp>
        <p:nvSpPr>
          <p:cNvPr id="7" name="ZoneTexte 6">
            <a:extLst>
              <a:ext uri="{FF2B5EF4-FFF2-40B4-BE49-F238E27FC236}">
                <a16:creationId xmlns:a16="http://schemas.microsoft.com/office/drawing/2014/main" id="{1C2531A1-2C78-4358-85BD-0C67D3C5BBA2}"/>
              </a:ext>
            </a:extLst>
          </p:cNvPr>
          <p:cNvSpPr txBox="1"/>
          <p:nvPr/>
        </p:nvSpPr>
        <p:spPr>
          <a:xfrm>
            <a:off x="3569551" y="3590741"/>
            <a:ext cx="1837336"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latin typeface="Calibri" panose="020F0502020204030204" pitchFamily="34" charset="0"/>
                <a:cs typeface="Calibri" panose="020F0502020204030204" pitchFamily="34" charset="0"/>
              </a:rPr>
              <a:t>Moyenne : 6,8/10</a:t>
            </a:r>
          </a:p>
        </p:txBody>
      </p:sp>
    </p:spTree>
    <p:extLst>
      <p:ext uri="{BB962C8B-B14F-4D97-AF65-F5344CB8AC3E}">
        <p14:creationId xmlns:p14="http://schemas.microsoft.com/office/powerpoint/2010/main" val="2013041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Satisfaction globale</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48</a:t>
            </a:fld>
            <a:endParaRPr lang="fr-FR" dirty="0"/>
          </a:p>
        </p:txBody>
      </p:sp>
      <p:sp>
        <p:nvSpPr>
          <p:cNvPr id="8" name="ZoneTexte 7">
            <a:extLst>
              <a:ext uri="{FF2B5EF4-FFF2-40B4-BE49-F238E27FC236}">
                <a16:creationId xmlns:a16="http://schemas.microsoft.com/office/drawing/2014/main" id="{0BD50DAC-5D64-431D-9850-BE7E47FB068C}"/>
              </a:ext>
            </a:extLst>
          </p:cNvPr>
          <p:cNvSpPr txBox="1"/>
          <p:nvPr/>
        </p:nvSpPr>
        <p:spPr>
          <a:xfrm>
            <a:off x="953588" y="914399"/>
            <a:ext cx="10162903" cy="30162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800" dirty="0">
                <a:solidFill>
                  <a:schemeClr val="tx1">
                    <a:lumMod val="75000"/>
                    <a:lumOff val="25000"/>
                  </a:schemeClr>
                </a:solidFill>
                <a:latin typeface="Calibri" panose="020F0502020204030204" pitchFamily="34" charset="0"/>
                <a:cs typeface="Calibri" panose="020F0502020204030204" pitchFamily="34" charset="0"/>
              </a:rPr>
              <a:t>Remarques globales :</a:t>
            </a:r>
          </a:p>
          <a:p>
            <a:pPr marL="457200" indent="-457200" algn="just">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Satisfaite dans l’ensemble et dans l’organisation du travail avec une connexion haut débit. La seule remarque se trouve au niveau du réseau téléphonique qui ne marche toujours pas.</a:t>
            </a:r>
          </a:p>
          <a:p>
            <a:pPr marL="457200" indent="-457200" algn="just">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À quand le logiciel de gestion des dossiers médicaux ?</a:t>
            </a:r>
          </a:p>
          <a:p>
            <a:pPr marL="457200" indent="-457200" algn="just">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Peut-être d'autres formations pour bien maîtriser le logiciel</a:t>
            </a:r>
          </a:p>
          <a:p>
            <a:pPr marL="457200" indent="-457200" algn="just">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Très satisfaite mais on a parfois des problèmes de connexions</a:t>
            </a:r>
          </a:p>
          <a:p>
            <a:pPr marL="457200" indent="-457200" algn="just">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J'aurais besoin de la mise à jour de mon système d'exploitation. Celui présent dans ma machine date de 2007, fonctionnalités réduites par rapport aux versions plus récentes.</a:t>
            </a:r>
          </a:p>
          <a:p>
            <a:pPr marL="457200" indent="-457200" algn="just">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Insérer une partie dans </a:t>
            </a:r>
            <a:r>
              <a:rPr lang="fr-FR" dirty="0" err="1">
                <a:solidFill>
                  <a:schemeClr val="tx1">
                    <a:lumMod val="75000"/>
                    <a:lumOff val="25000"/>
                  </a:schemeClr>
                </a:solidFill>
                <a:latin typeface="Calibri" panose="020F0502020204030204" pitchFamily="34" charset="0"/>
                <a:cs typeface="Calibri" panose="020F0502020204030204" pitchFamily="34" charset="0"/>
              </a:rPr>
              <a:t>eyone</a:t>
            </a:r>
            <a:r>
              <a:rPr lang="fr-FR" dirty="0">
                <a:solidFill>
                  <a:schemeClr val="tx1">
                    <a:lumMod val="75000"/>
                    <a:lumOff val="25000"/>
                  </a:schemeClr>
                </a:solidFill>
                <a:latin typeface="Calibri" panose="020F0502020204030204" pitchFamily="34" charset="0"/>
                <a:cs typeface="Calibri" panose="020F0502020204030204" pitchFamily="34" charset="0"/>
              </a:rPr>
              <a:t> que les médecins puissent rédiger la consultation (résultats analyses, poids, Tension artérielle, intervention, maladies précédentes)</a:t>
            </a:r>
            <a:endParaRPr lang="fr-FR" sz="28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0465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a:xfrm>
            <a:off x="462116" y="616634"/>
            <a:ext cx="11267768" cy="1189554"/>
          </a:xfrm>
          <a:solidFill>
            <a:schemeClr val="accent4"/>
          </a:solidFill>
        </p:spPr>
        <p:txBody>
          <a:bodyPr anchor="ctr"/>
          <a:lstStyle/>
          <a:p>
            <a:r>
              <a:rPr lang="fr-FR" dirty="0">
                <a:latin typeface="Calibri" panose="020F0502020204030204" pitchFamily="34" charset="0"/>
                <a:cs typeface="Calibri" panose="020F0502020204030204" pitchFamily="34" charset="0"/>
              </a:rPr>
              <a:t>Propositions d’amélioration</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49</a:t>
            </a:fld>
            <a:endParaRPr lang="fr-FR" dirty="0"/>
          </a:p>
        </p:txBody>
      </p:sp>
      <p:sp>
        <p:nvSpPr>
          <p:cNvPr id="6" name="ZoneTexte 5">
            <a:extLst>
              <a:ext uri="{FF2B5EF4-FFF2-40B4-BE49-F238E27FC236}">
                <a16:creationId xmlns:a16="http://schemas.microsoft.com/office/drawing/2014/main" id="{28572233-26B1-4BF3-A17C-D70DF62DE4A2}"/>
              </a:ext>
            </a:extLst>
          </p:cNvPr>
          <p:cNvSpPr txBox="1"/>
          <p:nvPr/>
        </p:nvSpPr>
        <p:spPr>
          <a:xfrm>
            <a:off x="1302689" y="2297648"/>
            <a:ext cx="9647581" cy="347787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lgn="just">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Proposer semestriellement des modules de formation sur les logiciels</a:t>
            </a:r>
          </a:p>
          <a:p>
            <a:pPr marL="342900" indent="-342900" algn="just">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Recruter un technicien / Contractualiser avec un prestataire indépendant responsable du support</a:t>
            </a:r>
          </a:p>
          <a:p>
            <a:pPr marL="342900" indent="-342900" algn="just">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Acquérir des imprimantes-photocopieuses-scanners réseau afin de partager et de diminuer le nombre d’équipements à maintenir</a:t>
            </a:r>
          </a:p>
          <a:p>
            <a:pPr marL="342900" indent="-342900" algn="just">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Formaliser et définir le cadre pour :</a:t>
            </a:r>
          </a:p>
          <a:p>
            <a:pPr marL="800100" lvl="1" indent="-342900" algn="just">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L’acquisition de téléphone portables pour les puces professionnelles</a:t>
            </a:r>
          </a:p>
          <a:p>
            <a:pPr marL="800100" lvl="1" indent="-342900" algn="just">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L’acquisition d’ordinateurs portables professionnels</a:t>
            </a:r>
          </a:p>
          <a:p>
            <a:pPr marL="800100" lvl="1" indent="-342900" algn="just">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Le périmètre du parc géré et la distinction pro/perso</a:t>
            </a:r>
          </a:p>
          <a:p>
            <a:pPr marL="800100" lvl="1" indent="-342900" algn="just">
              <a:buFont typeface="Arial" panose="020B0604020202020204" pitchFamily="34" charset="0"/>
              <a:buChar char="•"/>
            </a:pPr>
            <a:endParaRPr lang="fr-FR" sz="20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fr-FR" sz="2000" dirty="0">
                <a:solidFill>
                  <a:schemeClr val="tx1">
                    <a:lumMod val="75000"/>
                    <a:lumOff val="25000"/>
                  </a:schemeClr>
                </a:solidFill>
                <a:latin typeface="Calibri" panose="020F0502020204030204" pitchFamily="34" charset="0"/>
                <a:cs typeface="Calibri" panose="020F0502020204030204" pitchFamily="34" charset="0"/>
              </a:rPr>
              <a:t>Acquérir les licences Windows et Office</a:t>
            </a:r>
          </a:p>
        </p:txBody>
      </p:sp>
    </p:spTree>
    <p:extLst>
      <p:ext uri="{BB962C8B-B14F-4D97-AF65-F5344CB8AC3E}">
        <p14:creationId xmlns:p14="http://schemas.microsoft.com/office/powerpoint/2010/main" val="138535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471923364"/>
              </p:ext>
            </p:extLst>
          </p:nvPr>
        </p:nvGraphicFramePr>
        <p:xfrm>
          <a:off x="528940" y="2000601"/>
          <a:ext cx="11029616" cy="4604725"/>
        </p:xfrm>
        <a:graphic>
          <a:graphicData uri="http://schemas.openxmlformats.org/drawingml/2006/table">
            <a:tbl>
              <a:tblPr/>
              <a:tblGrid>
                <a:gridCol w="4019412">
                  <a:extLst>
                    <a:ext uri="{9D8B030D-6E8A-4147-A177-3AD203B41FA5}">
                      <a16:colId xmlns:a16="http://schemas.microsoft.com/office/drawing/2014/main" val="2543614732"/>
                    </a:ext>
                  </a:extLst>
                </a:gridCol>
                <a:gridCol w="4019412">
                  <a:extLst>
                    <a:ext uri="{9D8B030D-6E8A-4147-A177-3AD203B41FA5}">
                      <a16:colId xmlns:a16="http://schemas.microsoft.com/office/drawing/2014/main" val="3584634666"/>
                    </a:ext>
                  </a:extLst>
                </a:gridCol>
                <a:gridCol w="2990792">
                  <a:extLst>
                    <a:ext uri="{9D8B030D-6E8A-4147-A177-3AD203B41FA5}">
                      <a16:colId xmlns:a16="http://schemas.microsoft.com/office/drawing/2014/main" val="1481067671"/>
                    </a:ext>
                  </a:extLst>
                </a:gridCol>
              </a:tblGrid>
              <a:tr h="687853">
                <a:tc>
                  <a:txBody>
                    <a:bodyPr/>
                    <a:lstStyle/>
                    <a:p>
                      <a:pPr algn="ctr">
                        <a:spcAft>
                          <a:spcPts val="0"/>
                        </a:spcAft>
                      </a:pPr>
                      <a:r>
                        <a:rPr lang="fr-FR" sz="1500" b="1" dirty="0">
                          <a:effectLst/>
                          <a:latin typeface="Calibri" panose="020F0502020204030204" pitchFamily="34" charset="0"/>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Calibri" panose="020F0502020204030204" pitchFamily="34" charset="0"/>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Calibri" panose="020F0502020204030204" pitchFamily="34" charset="0"/>
                          <a:cs typeface="Calibri" panose="020F0502020204030204" pitchFamily="34" charset="0"/>
                        </a:rPr>
                        <a:t>Cause</a:t>
                      </a:r>
                      <a:r>
                        <a:rPr lang="fr-FR" sz="1500" b="1" baseline="0" dirty="0">
                          <a:effectLst/>
                          <a:latin typeface="Calibri" panose="020F0502020204030204" pitchFamily="34" charset="0"/>
                          <a:cs typeface="Calibri" panose="020F0502020204030204" pitchFamily="34" charset="0"/>
                        </a:rPr>
                        <a:t> </a:t>
                      </a:r>
                      <a:endParaRPr lang="fr-FR" sz="1500" b="1" dirty="0">
                        <a:effectLst/>
                        <a:latin typeface="Calibri" panose="020F0502020204030204" pitchFamily="34" charset="0"/>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558099719"/>
                  </a:ext>
                </a:extLst>
              </a:tr>
              <a:tr h="687853">
                <a:tc>
                  <a:txBody>
                    <a:bodyPr/>
                    <a:lstStyle/>
                    <a:p>
                      <a:pPr algn="just">
                        <a:spcAft>
                          <a:spcPts val="0"/>
                        </a:spcAft>
                      </a:pPr>
                      <a:r>
                        <a:rPr lang="fr-FR" sz="1500" dirty="0">
                          <a:solidFill>
                            <a:srgbClr val="000000"/>
                          </a:solidFill>
                          <a:effectLst/>
                          <a:latin typeface="Calibri" panose="020F0502020204030204" pitchFamily="34" charset="0"/>
                          <a:cs typeface="Calibri" panose="020F0502020204030204" pitchFamily="34" charset="0"/>
                        </a:rPr>
                        <a:t>Sensibiliser et systématiser l'utilisation des fiches d'incident : autonomisation des pilotes</a:t>
                      </a:r>
                      <a:endParaRPr lang="fr-FR" sz="1500" dirty="0">
                        <a:effectLst/>
                        <a:latin typeface="Calibri" panose="020F0502020204030204" pitchFamily="34" charset="0"/>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Calibri" panose="020F0502020204030204" pitchFamily="34" charset="0"/>
                          <a:cs typeface="Calibri" panose="020F0502020204030204" pitchFamily="34" charset="0"/>
                        </a:rPr>
                        <a:t>Différents niveaux d'autonomie pour les pilotes pour la RD 2019</a:t>
                      </a:r>
                      <a:endParaRPr lang="fr-FR" sz="1500" dirty="0">
                        <a:effectLst/>
                        <a:latin typeface="Calibri" panose="020F0502020204030204" pitchFamily="34" charset="0"/>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rowSpan="3">
                  <a:txBody>
                    <a:bodyPr/>
                    <a:lstStyle/>
                    <a:p>
                      <a:pPr algn="just"/>
                      <a:r>
                        <a:rPr lang="en-US" sz="1500" dirty="0" err="1">
                          <a:latin typeface="Calibri" panose="020F0502020204030204" pitchFamily="34" charset="0"/>
                          <a:cs typeface="Calibri" panose="020F0502020204030204" pitchFamily="34" charset="0"/>
                        </a:rPr>
                        <a:t>L’autonomie</a:t>
                      </a:r>
                      <a:r>
                        <a:rPr lang="en-US" sz="1500" dirty="0">
                          <a:latin typeface="Calibri" panose="020F0502020204030204" pitchFamily="34" charset="0"/>
                          <a:cs typeface="Calibri" panose="020F0502020204030204" pitchFamily="34" charset="0"/>
                        </a:rPr>
                        <a:t> des </a:t>
                      </a:r>
                      <a:r>
                        <a:rPr lang="en-US" sz="1500" dirty="0" err="1">
                          <a:latin typeface="Calibri" panose="020F0502020204030204" pitchFamily="34" charset="0"/>
                          <a:cs typeface="Calibri" panose="020F0502020204030204" pitchFamily="34" charset="0"/>
                        </a:rPr>
                        <a:t>pilotes</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n’est</a:t>
                      </a:r>
                      <a:r>
                        <a:rPr lang="en-US" sz="1500" dirty="0">
                          <a:latin typeface="Calibri" panose="020F0502020204030204" pitchFamily="34" charset="0"/>
                          <a:cs typeface="Calibri" panose="020F0502020204030204" pitchFamily="34" charset="0"/>
                        </a:rPr>
                        <a:t> pas encore </a:t>
                      </a:r>
                      <a:r>
                        <a:rPr lang="en-US" sz="1500" dirty="0" err="1">
                          <a:latin typeface="Calibri" panose="020F0502020204030204" pitchFamily="34" charset="0"/>
                          <a:cs typeface="Calibri" panose="020F0502020204030204" pitchFamily="34" charset="0"/>
                        </a:rPr>
                        <a:t>atteinte</a:t>
                      </a:r>
                      <a:r>
                        <a:rPr lang="en-US" sz="1500" dirty="0">
                          <a:latin typeface="Calibri" panose="020F0502020204030204" pitchFamily="34" charset="0"/>
                          <a:cs typeface="Calibri" panose="020F0502020204030204" pitchFamily="34" charset="0"/>
                        </a:rPr>
                        <a:t>. Il faut un </a:t>
                      </a:r>
                      <a:r>
                        <a:rPr lang="en-US" sz="1500" dirty="0" err="1">
                          <a:latin typeface="Calibri" panose="020F0502020204030204" pitchFamily="34" charset="0"/>
                          <a:cs typeface="Calibri" panose="020F0502020204030204" pitchFamily="34" charset="0"/>
                        </a:rPr>
                        <a:t>responsable</a:t>
                      </a:r>
                      <a:r>
                        <a:rPr lang="en-US" sz="1500" dirty="0">
                          <a:latin typeface="Calibri" panose="020F0502020204030204" pitchFamily="34" charset="0"/>
                          <a:cs typeface="Calibri" panose="020F0502020204030204" pitchFamily="34" charset="0"/>
                        </a:rPr>
                        <a:t> de </a:t>
                      </a:r>
                      <a:r>
                        <a:rPr lang="en-US" sz="1500" dirty="0" err="1">
                          <a:latin typeface="Calibri" panose="020F0502020204030204" pitchFamily="34" charset="0"/>
                          <a:cs typeface="Calibri" panose="020F0502020204030204" pitchFamily="34" charset="0"/>
                        </a:rPr>
                        <a:t>suivi</a:t>
                      </a:r>
                      <a:r>
                        <a:rPr lang="en-US" sz="1500" dirty="0">
                          <a:latin typeface="Calibri" panose="020F0502020204030204" pitchFamily="34" charset="0"/>
                          <a:cs typeface="Calibri" panose="020F0502020204030204" pitchFamily="34" charset="0"/>
                        </a:rPr>
                        <a:t> des PA et </a:t>
                      </a:r>
                      <a:r>
                        <a:rPr lang="en-US" sz="1500" dirty="0" err="1">
                          <a:latin typeface="Calibri" panose="020F0502020204030204" pitchFamily="34" charset="0"/>
                          <a:cs typeface="Calibri" panose="020F0502020204030204" pitchFamily="34" charset="0"/>
                        </a:rPr>
                        <a:t>besoin</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d’encadrement</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autour</a:t>
                      </a:r>
                      <a:r>
                        <a:rPr lang="en-US" sz="1500" dirty="0">
                          <a:latin typeface="Calibri" panose="020F0502020204030204" pitchFamily="34" charset="0"/>
                          <a:cs typeface="Calibri" panose="020F0502020204030204" pitchFamily="34" charset="0"/>
                        </a:rPr>
                        <a:t> de points </a:t>
                      </a:r>
                      <a:r>
                        <a:rPr lang="en-US" sz="1500" dirty="0" err="1">
                          <a:latin typeface="Calibri" panose="020F0502020204030204" pitchFamily="34" charset="0"/>
                          <a:cs typeface="Calibri" panose="020F0502020204030204" pitchFamily="34" charset="0"/>
                        </a:rPr>
                        <a:t>qualité</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régulier</a:t>
                      </a:r>
                      <a:r>
                        <a:rPr lang="en-US" sz="1500" dirty="0">
                          <a:latin typeface="Calibri" panose="020F0502020204030204" pitchFamily="34" charset="0"/>
                          <a:cs typeface="Calibri" panose="020F0502020204030204" pitchFamily="34" charset="0"/>
                        </a:rPr>
                        <a:t>.</a:t>
                      </a: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921712594"/>
                  </a:ext>
                </a:extLst>
              </a:tr>
              <a:tr h="687853">
                <a:tc>
                  <a:txBody>
                    <a:bodyPr/>
                    <a:lstStyle/>
                    <a:p>
                      <a:pPr algn="just">
                        <a:spcAft>
                          <a:spcPts val="0"/>
                        </a:spcAft>
                      </a:pPr>
                      <a:r>
                        <a:rPr lang="fr-FR" sz="1500">
                          <a:solidFill>
                            <a:srgbClr val="000000"/>
                          </a:solidFill>
                          <a:effectLst/>
                          <a:latin typeface="Calibri" panose="020F0502020204030204" pitchFamily="34" charset="0"/>
                          <a:cs typeface="Calibri" panose="020F0502020204030204" pitchFamily="34" charset="0"/>
                        </a:rPr>
                        <a:t>Responsabiliser les pilotes sur le calcul de leurs indicateurs</a:t>
                      </a:r>
                      <a:endParaRPr lang="fr-FR" sz="1500">
                        <a:effectLst/>
                        <a:latin typeface="Calibri" panose="020F0502020204030204" pitchFamily="34" charset="0"/>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r>
                        <a:rPr lang="fr-FR" sz="1500" dirty="0">
                          <a:solidFill>
                            <a:srgbClr val="000000"/>
                          </a:solidFill>
                          <a:effectLst/>
                          <a:latin typeface="Calibri" panose="020F0502020204030204" pitchFamily="34" charset="0"/>
                          <a:cs typeface="Calibri" panose="020F0502020204030204" pitchFamily="34" charset="0"/>
                        </a:rPr>
                        <a:t>Différents niveaux d'autonomie pour les pilotes pour la RD 2019</a:t>
                      </a:r>
                      <a:endParaRPr lang="fr-FR" sz="1500" dirty="0">
                        <a:effectLst/>
                        <a:latin typeface="Calibri" panose="020F0502020204030204" pitchFamily="34" charset="0"/>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vMerge="1">
                  <a:txBody>
                    <a:bodyPr/>
                    <a:lstStyle/>
                    <a:p>
                      <a:endParaRPr lang="en-US" dirty="0">
                        <a:latin typeface="Calibri" panose="020F0502020204030204" pitchFamily="34" charset="0"/>
                        <a:cs typeface="Calibri" panose="020F0502020204030204" pitchFamily="34" charset="0"/>
                      </a:endParaRPr>
                    </a:p>
                  </a:txBody>
                  <a:tcPr marL="51456" marR="51456"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980242519"/>
                  </a:ext>
                </a:extLst>
              </a:tr>
              <a:tr h="687853">
                <a:tc>
                  <a:txBody>
                    <a:bodyPr/>
                    <a:lstStyle/>
                    <a:p>
                      <a:pPr algn="just">
                        <a:spcAft>
                          <a:spcPts val="0"/>
                        </a:spcAft>
                      </a:pPr>
                      <a:r>
                        <a:rPr lang="fr-FR" sz="1500">
                          <a:solidFill>
                            <a:srgbClr val="000000"/>
                          </a:solidFill>
                          <a:effectLst/>
                          <a:latin typeface="Calibri" panose="020F0502020204030204" pitchFamily="34" charset="0"/>
                          <a:cs typeface="Calibri" panose="020F0502020204030204" pitchFamily="34" charset="0"/>
                        </a:rPr>
                        <a:t>Responsabiliser les pilotes sur le traitement de leurs fiches d'incident</a:t>
                      </a:r>
                      <a:endParaRPr lang="fr-FR" sz="1500">
                        <a:effectLst/>
                        <a:latin typeface="Calibri" panose="020F0502020204030204" pitchFamily="34" charset="0"/>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r>
                        <a:rPr lang="fr-FR" sz="1500" dirty="0">
                          <a:solidFill>
                            <a:srgbClr val="000000"/>
                          </a:solidFill>
                          <a:effectLst/>
                          <a:latin typeface="Calibri" panose="020F0502020204030204" pitchFamily="34" charset="0"/>
                          <a:cs typeface="Calibri" panose="020F0502020204030204" pitchFamily="34" charset="0"/>
                        </a:rPr>
                        <a:t>Différents niveaux d'autonomie pour les pilotes pour la RD 2019</a:t>
                      </a:r>
                      <a:endParaRPr lang="fr-FR" sz="1500" dirty="0">
                        <a:effectLst/>
                        <a:latin typeface="Calibri" panose="020F0502020204030204" pitchFamily="34" charset="0"/>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vMerge="1">
                  <a:txBody>
                    <a:bodyPr/>
                    <a:lstStyle/>
                    <a:p>
                      <a:endParaRPr lang="en-US" dirty="0">
                        <a:latin typeface="Calibri" panose="020F0502020204030204" pitchFamily="34" charset="0"/>
                        <a:cs typeface="Calibri" panose="020F0502020204030204" pitchFamily="34" charset="0"/>
                      </a:endParaRPr>
                    </a:p>
                  </a:txBody>
                  <a:tcPr marL="51456" marR="51456"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526575364"/>
                  </a:ext>
                </a:extLst>
              </a:tr>
              <a:tr h="458569">
                <a:tc>
                  <a:txBody>
                    <a:bodyPr/>
                    <a:lstStyle/>
                    <a:p>
                      <a:pPr algn="just">
                        <a:spcAft>
                          <a:spcPts val="0"/>
                        </a:spcAft>
                      </a:pPr>
                      <a:r>
                        <a:rPr lang="fr-FR" sz="1500" dirty="0">
                          <a:solidFill>
                            <a:srgbClr val="000000"/>
                          </a:solidFill>
                          <a:effectLst/>
                          <a:latin typeface="Calibri" panose="020F0502020204030204" pitchFamily="34" charset="0"/>
                          <a:cs typeface="Calibri" panose="020F0502020204030204" pitchFamily="34" charset="0"/>
                        </a:rPr>
                        <a:t>Faire l'évaluation à froid de toute formation réalisée</a:t>
                      </a:r>
                      <a:endParaRPr lang="fr-FR" sz="1500" dirty="0">
                        <a:effectLst/>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Calibri" panose="020F0502020204030204" pitchFamily="34" charset="0"/>
                          <a:cs typeface="Calibri" panose="020F0502020204030204" pitchFamily="34" charset="0"/>
                        </a:rPr>
                        <a:t>Fait pour la RD 2019</a:t>
                      </a:r>
                      <a:endParaRPr lang="fr-FR" sz="1500" dirty="0">
                        <a:effectLst/>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837244736"/>
                  </a:ext>
                </a:extLst>
              </a:tr>
              <a:tr h="458569">
                <a:tc>
                  <a:txBody>
                    <a:bodyPr/>
                    <a:lstStyle/>
                    <a:p>
                      <a:pPr algn="just">
                        <a:spcAft>
                          <a:spcPts val="0"/>
                        </a:spcAft>
                      </a:pPr>
                      <a:r>
                        <a:rPr lang="fr-FR" sz="1500">
                          <a:solidFill>
                            <a:srgbClr val="000000"/>
                          </a:solidFill>
                          <a:effectLst/>
                          <a:latin typeface="Calibri" panose="020F0502020204030204" pitchFamily="34" charset="0"/>
                          <a:cs typeface="Calibri" panose="020F0502020204030204" pitchFamily="34" charset="0"/>
                        </a:rPr>
                        <a:t>Acquisition d'un deuxième échographe (diminution de la file d'attente)</a:t>
                      </a:r>
                      <a:endParaRPr lang="fr-FR" sz="1500">
                        <a:effectLst/>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Calibri" panose="020F0502020204030204" pitchFamily="34" charset="0"/>
                          <a:cs typeface="Calibri" panose="020F0502020204030204" pitchFamily="34" charset="0"/>
                        </a:rPr>
                        <a:t>Fait pour la RD 2019</a:t>
                      </a:r>
                      <a:endParaRPr lang="fr-FR" sz="1500" dirty="0">
                        <a:effectLst/>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120817762"/>
                  </a:ext>
                </a:extLst>
              </a:tr>
              <a:tr h="248322">
                <a:tc>
                  <a:txBody>
                    <a:bodyPr/>
                    <a:lstStyle/>
                    <a:p>
                      <a:pPr algn="just">
                        <a:spcAft>
                          <a:spcPts val="0"/>
                        </a:spcAft>
                      </a:pPr>
                      <a:r>
                        <a:rPr lang="fr-FR" sz="1500">
                          <a:solidFill>
                            <a:srgbClr val="000000"/>
                          </a:solidFill>
                          <a:effectLst/>
                          <a:latin typeface="Calibri" panose="020F0502020204030204" pitchFamily="34" charset="0"/>
                          <a:cs typeface="Calibri" panose="020F0502020204030204" pitchFamily="34" charset="0"/>
                        </a:rPr>
                        <a:t>Mise en place du CRM</a:t>
                      </a:r>
                      <a:endParaRPr lang="fr-FR" sz="1500">
                        <a:effectLst/>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Calibri" panose="020F0502020204030204" pitchFamily="34" charset="0"/>
                          <a:cs typeface="Calibri" panose="020F0502020204030204" pitchFamily="34" charset="0"/>
                        </a:rPr>
                        <a:t>Fait pour la RD 2019</a:t>
                      </a:r>
                      <a:endParaRPr lang="fr-FR" sz="1500" dirty="0">
                        <a:effectLst/>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334381282"/>
                  </a:ext>
                </a:extLst>
              </a:tr>
              <a:tr h="229284">
                <a:tc>
                  <a:txBody>
                    <a:bodyPr/>
                    <a:lstStyle/>
                    <a:p>
                      <a:pPr algn="just">
                        <a:spcAft>
                          <a:spcPts val="0"/>
                        </a:spcAft>
                      </a:pPr>
                      <a:r>
                        <a:rPr lang="en-US" sz="1500">
                          <a:solidFill>
                            <a:srgbClr val="000000"/>
                          </a:solidFill>
                          <a:effectLst/>
                          <a:latin typeface="Calibri" panose="020F0502020204030204" pitchFamily="34" charset="0"/>
                          <a:cs typeface="Calibri" panose="020F0502020204030204" pitchFamily="34" charset="0"/>
                        </a:rPr>
                        <a:t>Matériels DASRI</a:t>
                      </a:r>
                      <a:endParaRPr lang="en-US" sz="1500">
                        <a:effectLst/>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a:solidFill>
                            <a:srgbClr val="000000"/>
                          </a:solidFill>
                          <a:effectLst/>
                          <a:latin typeface="Calibri" panose="020F0502020204030204" pitchFamily="34" charset="0"/>
                          <a:cs typeface="Calibri" panose="020F0502020204030204" pitchFamily="34" charset="0"/>
                        </a:rPr>
                        <a:t>Fait pour la RD 2019</a:t>
                      </a:r>
                      <a:endParaRPr lang="fr-FR" sz="1500">
                        <a:effectLst/>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34721511"/>
                  </a:ext>
                </a:extLst>
              </a:tr>
              <a:tr h="458569">
                <a:tc>
                  <a:txBody>
                    <a:bodyPr/>
                    <a:lstStyle/>
                    <a:p>
                      <a:pPr algn="just">
                        <a:spcAft>
                          <a:spcPts val="0"/>
                        </a:spcAft>
                      </a:pPr>
                      <a:r>
                        <a:rPr lang="fr-FR" sz="1500">
                          <a:solidFill>
                            <a:srgbClr val="000000"/>
                          </a:solidFill>
                          <a:effectLst/>
                          <a:latin typeface="Calibri" panose="020F0502020204030204" pitchFamily="34" charset="0"/>
                          <a:cs typeface="Calibri" panose="020F0502020204030204" pitchFamily="34" charset="0"/>
                        </a:rPr>
                        <a:t>Acquisition de chariots de soins</a:t>
                      </a:r>
                      <a:endParaRPr lang="fr-FR" sz="1500">
                        <a:effectLst/>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fr-FR" sz="1500" dirty="0">
                          <a:solidFill>
                            <a:srgbClr val="000000"/>
                          </a:solidFill>
                          <a:effectLst/>
                          <a:latin typeface="Calibri" panose="020F0502020204030204" pitchFamily="34" charset="0"/>
                          <a:cs typeface="Calibri" panose="020F0502020204030204" pitchFamily="34" charset="0"/>
                        </a:rPr>
                        <a:t>Non pour la RD 2019 et 2020</a:t>
                      </a:r>
                      <a:endParaRPr lang="fr-FR" sz="1500" dirty="0">
                        <a:effectLst/>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en-US" sz="1500" dirty="0">
                          <a:latin typeface="Calibri" panose="020F0502020204030204" pitchFamily="34" charset="0"/>
                          <a:cs typeface="Calibri" panose="020F0502020204030204" pitchFamily="34" charset="0"/>
                        </a:rPr>
                        <a:t>Non </a:t>
                      </a:r>
                      <a:r>
                        <a:rPr lang="en-US" sz="1500" dirty="0" err="1">
                          <a:latin typeface="Calibri" panose="020F0502020204030204" pitchFamily="34" charset="0"/>
                          <a:cs typeface="Calibri" panose="020F0502020204030204" pitchFamily="34" charset="0"/>
                        </a:rPr>
                        <a:t>prioritaire</a:t>
                      </a:r>
                      <a:endParaRPr lang="en-US" sz="1500" dirty="0">
                        <a:latin typeface="Calibri" panose="020F0502020204030204" pitchFamily="34" charset="0"/>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35212482"/>
                  </a:ext>
                </a:extLst>
              </a:tr>
            </a:tbl>
          </a:graphicData>
        </a:graphic>
      </p:graphicFrame>
      <p:sp>
        <p:nvSpPr>
          <p:cNvPr id="5" name="Titre 1"/>
          <p:cNvSpPr>
            <a:spLocks noGrp="1"/>
          </p:cNvSpPr>
          <p:nvPr>
            <p:ph type="title"/>
          </p:nvPr>
        </p:nvSpPr>
        <p:spPr>
          <a:xfrm>
            <a:off x="528940" y="885036"/>
            <a:ext cx="11029616" cy="1013800"/>
          </a:xfrm>
        </p:spPr>
        <p:txBody>
          <a:bodyPr>
            <a:normAutofit fontScale="90000"/>
          </a:bodyPr>
          <a:lstStyle/>
          <a:p>
            <a:pPr marL="571500" indent="-571500">
              <a:buFont typeface="+mj-lt"/>
              <a:buAutoNum type="romanUcPeriod"/>
            </a:pPr>
            <a:r>
              <a:rPr lang="fr-SN" dirty="0"/>
              <a:t>Etat d’avancement des actions décidées à l’issue des revues de direction précédente </a:t>
            </a:r>
            <a:br>
              <a:rPr lang="fr-SN" dirty="0"/>
            </a:br>
            <a:endParaRPr lang="en-US" dirty="0"/>
          </a:p>
        </p:txBody>
      </p:sp>
    </p:spTree>
    <p:extLst>
      <p:ext uri="{BB962C8B-B14F-4D97-AF65-F5344CB8AC3E}">
        <p14:creationId xmlns:p14="http://schemas.microsoft.com/office/powerpoint/2010/main" val="3053351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
        <p:nvSpPr>
          <p:cNvPr id="5" name="Espace réservé du contenu 4"/>
          <p:cNvSpPr>
            <a:spLocks noGrp="1"/>
          </p:cNvSpPr>
          <p:nvPr>
            <p:ph idx="1"/>
          </p:nvPr>
        </p:nvSpPr>
        <p:spPr>
          <a:xfrm>
            <a:off x="2873830" y="2336003"/>
            <a:ext cx="6139542" cy="3522794"/>
          </a:xfrm>
        </p:spPr>
        <p:txBody>
          <a:bodyPr/>
          <a:lstStyle/>
          <a:p>
            <a:pPr marL="342900" indent="-342900">
              <a:buFont typeface="+mj-lt"/>
              <a:buAutoNum type="arabicPeriod"/>
            </a:pPr>
            <a:r>
              <a:rPr lang="fr-SN" dirty="0">
                <a:solidFill>
                  <a:schemeClr val="tx1">
                    <a:lumMod val="75000"/>
                    <a:lumOff val="25000"/>
                  </a:schemeClr>
                </a:solidFill>
              </a:rPr>
              <a:t>La satisfaction des clients et les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rPr>
              <a:t>Enquête satisfaction du personnel</a:t>
            </a:r>
            <a:endParaRPr lang="en-US" dirty="0">
              <a:solidFill>
                <a:schemeClr val="tx1">
                  <a:lumMod val="75000"/>
                  <a:lumOff val="25000"/>
                </a:schemeClr>
              </a:solidFill>
            </a:endParaRPr>
          </a:p>
        </p:txBody>
      </p:sp>
    </p:spTree>
    <p:extLst>
      <p:ext uri="{BB962C8B-B14F-4D97-AF65-F5344CB8AC3E}">
        <p14:creationId xmlns:p14="http://schemas.microsoft.com/office/powerpoint/2010/main" val="2033478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47443" y="2831001"/>
            <a:ext cx="10515600" cy="1500187"/>
          </a:xfrm>
        </p:spPr>
        <p:txBody>
          <a:bodyPr>
            <a:normAutofit/>
          </a:bodyPr>
          <a:lstStyle/>
          <a:p>
            <a:r>
              <a:rPr lang="fr-FR" sz="4400" dirty="0"/>
              <a:t>Personnel paramédical</a:t>
            </a:r>
          </a:p>
        </p:txBody>
      </p:sp>
    </p:spTree>
    <p:extLst>
      <p:ext uri="{BB962C8B-B14F-4D97-AF65-F5344CB8AC3E}">
        <p14:creationId xmlns:p14="http://schemas.microsoft.com/office/powerpoint/2010/main" val="4199218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E401948-5B65-4643-B5B1-E2F2C0F08809}"/>
              </a:ext>
            </a:extLst>
          </p:cNvPr>
          <p:cNvPicPr>
            <a:picLocks noChangeAspect="1" noChangeArrowheads="1"/>
          </p:cNvPicPr>
          <p:nvPr/>
        </p:nvPicPr>
        <p:blipFill>
          <a:blip r:embed="rId2"/>
          <a:srcRect/>
          <a:stretch>
            <a:fillRect/>
          </a:stretch>
        </p:blipFill>
        <p:spPr bwMode="auto">
          <a:xfrm>
            <a:off x="745588" y="733938"/>
            <a:ext cx="5938649" cy="2642307"/>
          </a:xfrm>
          <a:prstGeom prst="rect">
            <a:avLst/>
          </a:prstGeom>
          <a:noFill/>
          <a:ln w="9525">
            <a:noFill/>
            <a:miter lim="800000"/>
            <a:headEnd/>
            <a:tailEnd/>
          </a:ln>
          <a:effectLst/>
        </p:spPr>
      </p:pic>
      <p:pic>
        <p:nvPicPr>
          <p:cNvPr id="3" name="Picture 4">
            <a:extLst>
              <a:ext uri="{FF2B5EF4-FFF2-40B4-BE49-F238E27FC236}">
                <a16:creationId xmlns:a16="http://schemas.microsoft.com/office/drawing/2014/main" id="{4778CA22-A8A6-428C-B784-6CF0D2504BE0}"/>
              </a:ext>
            </a:extLst>
          </p:cNvPr>
          <p:cNvPicPr>
            <a:picLocks noChangeAspect="1" noChangeArrowheads="1"/>
          </p:cNvPicPr>
          <p:nvPr/>
        </p:nvPicPr>
        <p:blipFill>
          <a:blip r:embed="rId3"/>
          <a:srcRect/>
          <a:stretch>
            <a:fillRect/>
          </a:stretch>
        </p:blipFill>
        <p:spPr bwMode="auto">
          <a:xfrm>
            <a:off x="4700368" y="3528206"/>
            <a:ext cx="6477000" cy="2952750"/>
          </a:xfrm>
          <a:prstGeom prst="rect">
            <a:avLst/>
          </a:prstGeom>
          <a:noFill/>
          <a:ln w="9525">
            <a:noFill/>
            <a:miter lim="800000"/>
            <a:headEnd/>
            <a:tailEnd/>
          </a:ln>
          <a:effectLst/>
        </p:spPr>
      </p:pic>
    </p:spTree>
    <p:extLst>
      <p:ext uri="{BB962C8B-B14F-4D97-AF65-F5344CB8AC3E}">
        <p14:creationId xmlns:p14="http://schemas.microsoft.com/office/powerpoint/2010/main" val="554992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BF217F-7076-4D89-B687-2D32F3875887}"/>
              </a:ext>
            </a:extLst>
          </p:cNvPr>
          <p:cNvPicPr>
            <a:picLocks noChangeAspect="1" noChangeArrowheads="1"/>
          </p:cNvPicPr>
          <p:nvPr/>
        </p:nvPicPr>
        <p:blipFill>
          <a:blip r:embed="rId2"/>
          <a:srcRect/>
          <a:stretch>
            <a:fillRect/>
          </a:stretch>
        </p:blipFill>
        <p:spPr bwMode="auto">
          <a:xfrm>
            <a:off x="499087" y="688071"/>
            <a:ext cx="6353175" cy="3000375"/>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7CD3680D-1041-4FC5-96DA-37C79DDD998F}"/>
              </a:ext>
            </a:extLst>
          </p:cNvPr>
          <p:cNvPicPr>
            <a:picLocks noChangeAspect="1" noChangeArrowheads="1"/>
          </p:cNvPicPr>
          <p:nvPr/>
        </p:nvPicPr>
        <p:blipFill>
          <a:blip r:embed="rId3"/>
          <a:srcRect/>
          <a:stretch>
            <a:fillRect/>
          </a:stretch>
        </p:blipFill>
        <p:spPr bwMode="auto">
          <a:xfrm>
            <a:off x="5048983" y="3688446"/>
            <a:ext cx="6791325" cy="2952750"/>
          </a:xfrm>
          <a:prstGeom prst="rect">
            <a:avLst/>
          </a:prstGeom>
          <a:noFill/>
          <a:ln w="9525">
            <a:noFill/>
            <a:miter lim="800000"/>
            <a:headEnd/>
            <a:tailEnd/>
          </a:ln>
          <a:effectLst/>
        </p:spPr>
      </p:pic>
    </p:spTree>
    <p:extLst>
      <p:ext uri="{BB962C8B-B14F-4D97-AF65-F5344CB8AC3E}">
        <p14:creationId xmlns:p14="http://schemas.microsoft.com/office/powerpoint/2010/main" val="1319871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997081A-2058-4C19-8624-405E456613A3}"/>
              </a:ext>
            </a:extLst>
          </p:cNvPr>
          <p:cNvPicPr>
            <a:picLocks noChangeAspect="1" noChangeArrowheads="1"/>
          </p:cNvPicPr>
          <p:nvPr/>
        </p:nvPicPr>
        <p:blipFill>
          <a:blip r:embed="rId2"/>
          <a:srcRect/>
          <a:stretch>
            <a:fillRect/>
          </a:stretch>
        </p:blipFill>
        <p:spPr bwMode="auto">
          <a:xfrm>
            <a:off x="600501" y="737548"/>
            <a:ext cx="6305550" cy="2800350"/>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6CF2536A-3EF7-4FFC-82DC-C2B9BAF307AD}"/>
              </a:ext>
            </a:extLst>
          </p:cNvPr>
          <p:cNvPicPr>
            <a:picLocks noChangeAspect="1" noChangeArrowheads="1"/>
          </p:cNvPicPr>
          <p:nvPr/>
        </p:nvPicPr>
        <p:blipFill>
          <a:blip r:embed="rId3"/>
          <a:srcRect/>
          <a:stretch>
            <a:fillRect/>
          </a:stretch>
        </p:blipFill>
        <p:spPr bwMode="auto">
          <a:xfrm>
            <a:off x="4998048" y="3806062"/>
            <a:ext cx="6429375" cy="2886075"/>
          </a:xfrm>
          <a:prstGeom prst="rect">
            <a:avLst/>
          </a:prstGeom>
          <a:noFill/>
          <a:ln w="9525">
            <a:noFill/>
            <a:miter lim="800000"/>
            <a:headEnd/>
            <a:tailEnd/>
          </a:ln>
          <a:effectLst/>
        </p:spPr>
      </p:pic>
    </p:spTree>
    <p:extLst>
      <p:ext uri="{BB962C8B-B14F-4D97-AF65-F5344CB8AC3E}">
        <p14:creationId xmlns:p14="http://schemas.microsoft.com/office/powerpoint/2010/main" val="3801560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ED8C7E9-49D7-4FAA-8057-86CB036350AC}"/>
              </a:ext>
            </a:extLst>
          </p:cNvPr>
          <p:cNvPicPr>
            <a:picLocks noChangeAspect="1" noChangeArrowheads="1"/>
          </p:cNvPicPr>
          <p:nvPr/>
        </p:nvPicPr>
        <p:blipFill>
          <a:blip r:embed="rId2"/>
          <a:srcRect/>
          <a:stretch>
            <a:fillRect/>
          </a:stretch>
        </p:blipFill>
        <p:spPr bwMode="auto">
          <a:xfrm>
            <a:off x="670466" y="822916"/>
            <a:ext cx="6629400" cy="3019425"/>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980238E1-7DC6-4A06-AE54-18FAFA5F3FBB}"/>
              </a:ext>
            </a:extLst>
          </p:cNvPr>
          <p:cNvPicPr>
            <a:picLocks noChangeAspect="1" noChangeArrowheads="1"/>
          </p:cNvPicPr>
          <p:nvPr/>
        </p:nvPicPr>
        <p:blipFill>
          <a:blip r:embed="rId3"/>
          <a:srcRect/>
          <a:stretch>
            <a:fillRect/>
          </a:stretch>
        </p:blipFill>
        <p:spPr bwMode="auto">
          <a:xfrm>
            <a:off x="5215984" y="3842341"/>
            <a:ext cx="6305550" cy="2847975"/>
          </a:xfrm>
          <a:prstGeom prst="rect">
            <a:avLst/>
          </a:prstGeom>
          <a:noFill/>
          <a:ln w="9525">
            <a:noFill/>
            <a:miter lim="800000"/>
            <a:headEnd/>
            <a:tailEnd/>
          </a:ln>
          <a:effectLst/>
        </p:spPr>
      </p:pic>
    </p:spTree>
    <p:extLst>
      <p:ext uri="{BB962C8B-B14F-4D97-AF65-F5344CB8AC3E}">
        <p14:creationId xmlns:p14="http://schemas.microsoft.com/office/powerpoint/2010/main" val="3640393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F18CEBC-C523-4F9D-B46F-E7C0000627F2}"/>
              </a:ext>
            </a:extLst>
          </p:cNvPr>
          <p:cNvPicPr>
            <a:picLocks noChangeAspect="1" noChangeArrowheads="1"/>
          </p:cNvPicPr>
          <p:nvPr/>
        </p:nvPicPr>
        <p:blipFill>
          <a:blip r:embed="rId2"/>
          <a:srcRect/>
          <a:stretch>
            <a:fillRect/>
          </a:stretch>
        </p:blipFill>
        <p:spPr bwMode="auto">
          <a:xfrm>
            <a:off x="349683" y="675763"/>
            <a:ext cx="7753350" cy="3438525"/>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ACC59924-8130-4BB1-B1EA-EFD9334342AD}"/>
              </a:ext>
            </a:extLst>
          </p:cNvPr>
          <p:cNvPicPr>
            <a:picLocks noChangeAspect="1" noChangeArrowheads="1"/>
          </p:cNvPicPr>
          <p:nvPr/>
        </p:nvPicPr>
        <p:blipFill>
          <a:blip r:embed="rId3"/>
          <a:srcRect/>
          <a:stretch>
            <a:fillRect/>
          </a:stretch>
        </p:blipFill>
        <p:spPr bwMode="auto">
          <a:xfrm>
            <a:off x="5151635" y="3767693"/>
            <a:ext cx="6343650" cy="2838450"/>
          </a:xfrm>
          <a:prstGeom prst="rect">
            <a:avLst/>
          </a:prstGeom>
          <a:noFill/>
          <a:ln w="9525">
            <a:noFill/>
            <a:miter lim="800000"/>
            <a:headEnd/>
            <a:tailEnd/>
          </a:ln>
          <a:effectLst/>
        </p:spPr>
      </p:pic>
    </p:spTree>
    <p:extLst>
      <p:ext uri="{BB962C8B-B14F-4D97-AF65-F5344CB8AC3E}">
        <p14:creationId xmlns:p14="http://schemas.microsoft.com/office/powerpoint/2010/main" val="3186163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04972" y="329858"/>
            <a:ext cx="6286500" cy="29908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898635" y="3763915"/>
            <a:ext cx="6305550" cy="2790825"/>
          </a:xfrm>
          <a:prstGeom prst="rect">
            <a:avLst/>
          </a:prstGeom>
          <a:noFill/>
          <a:ln w="9525">
            <a:noFill/>
            <a:miter lim="800000"/>
            <a:headEnd/>
            <a:tailEnd/>
          </a:ln>
          <a:effectLst/>
        </p:spPr>
      </p:pic>
      <p:sp>
        <p:nvSpPr>
          <p:cNvPr id="4" name="Rectangle 3"/>
          <p:cNvSpPr/>
          <p:nvPr/>
        </p:nvSpPr>
        <p:spPr>
          <a:xfrm>
            <a:off x="9114588" y="318254"/>
            <a:ext cx="2359813" cy="369332"/>
          </a:xfrm>
          <a:prstGeom prst="rect">
            <a:avLst/>
          </a:prstGeom>
        </p:spPr>
        <p:txBody>
          <a:bodyPr wrap="none">
            <a:spAutoFit/>
          </a:bodyPr>
          <a:lstStyle/>
          <a:p>
            <a:r>
              <a:rPr lang="fr-FR" b="1" dirty="0"/>
              <a:t>Personnel paramédical</a:t>
            </a:r>
          </a:p>
        </p:txBody>
      </p:sp>
    </p:spTree>
    <p:extLst>
      <p:ext uri="{BB962C8B-B14F-4D97-AF65-F5344CB8AC3E}">
        <p14:creationId xmlns:p14="http://schemas.microsoft.com/office/powerpoint/2010/main" val="2493983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85F53A-D224-44A3-A1E1-EB3A647B7D04}"/>
              </a:ext>
            </a:extLst>
          </p:cNvPr>
          <p:cNvPicPr>
            <a:picLocks noChangeAspect="1" noChangeArrowheads="1"/>
          </p:cNvPicPr>
          <p:nvPr/>
        </p:nvPicPr>
        <p:blipFill>
          <a:blip r:embed="rId2"/>
          <a:srcRect/>
          <a:stretch>
            <a:fillRect/>
          </a:stretch>
        </p:blipFill>
        <p:spPr bwMode="auto">
          <a:xfrm>
            <a:off x="560782" y="802151"/>
            <a:ext cx="6257925" cy="2876550"/>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83DE96BE-7CE4-42D1-BB84-2AB2D7EBBF76}"/>
              </a:ext>
            </a:extLst>
          </p:cNvPr>
          <p:cNvPicPr>
            <a:picLocks noChangeAspect="1" noChangeArrowheads="1"/>
          </p:cNvPicPr>
          <p:nvPr/>
        </p:nvPicPr>
        <p:blipFill>
          <a:blip r:embed="rId3"/>
          <a:srcRect/>
          <a:stretch>
            <a:fillRect/>
          </a:stretch>
        </p:blipFill>
        <p:spPr bwMode="auto">
          <a:xfrm>
            <a:off x="5002355" y="3678701"/>
            <a:ext cx="6419850" cy="2876550"/>
          </a:xfrm>
          <a:prstGeom prst="rect">
            <a:avLst/>
          </a:prstGeom>
          <a:noFill/>
          <a:ln w="9525">
            <a:noFill/>
            <a:miter lim="800000"/>
            <a:headEnd/>
            <a:tailEnd/>
          </a:ln>
          <a:effectLst/>
        </p:spPr>
      </p:pic>
    </p:spTree>
    <p:extLst>
      <p:ext uri="{BB962C8B-B14F-4D97-AF65-F5344CB8AC3E}">
        <p14:creationId xmlns:p14="http://schemas.microsoft.com/office/powerpoint/2010/main" val="3743936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18990E9-05DE-4C0A-B836-A26E934563C0}"/>
              </a:ext>
            </a:extLst>
          </p:cNvPr>
          <p:cNvPicPr>
            <a:picLocks noChangeAspect="1" noChangeArrowheads="1"/>
          </p:cNvPicPr>
          <p:nvPr/>
        </p:nvPicPr>
        <p:blipFill>
          <a:blip r:embed="rId2"/>
          <a:srcRect/>
          <a:stretch>
            <a:fillRect/>
          </a:stretch>
        </p:blipFill>
        <p:spPr bwMode="auto">
          <a:xfrm>
            <a:off x="616859" y="1039558"/>
            <a:ext cx="6391275" cy="2838450"/>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0ACC85F3-B82B-49C2-B853-649FD12B8203}"/>
              </a:ext>
            </a:extLst>
          </p:cNvPr>
          <p:cNvPicPr>
            <a:picLocks noChangeAspect="1" noChangeArrowheads="1"/>
          </p:cNvPicPr>
          <p:nvPr/>
        </p:nvPicPr>
        <p:blipFill>
          <a:blip r:embed="rId3"/>
          <a:srcRect/>
          <a:stretch>
            <a:fillRect/>
          </a:stretch>
        </p:blipFill>
        <p:spPr bwMode="auto">
          <a:xfrm>
            <a:off x="5078679" y="3024853"/>
            <a:ext cx="6762750" cy="3495675"/>
          </a:xfrm>
          <a:prstGeom prst="rect">
            <a:avLst/>
          </a:prstGeom>
          <a:noFill/>
          <a:ln w="9525">
            <a:noFill/>
            <a:miter lim="800000"/>
            <a:headEnd/>
            <a:tailEnd/>
          </a:ln>
          <a:effectLst/>
        </p:spPr>
      </p:pic>
    </p:spTree>
    <p:extLst>
      <p:ext uri="{BB962C8B-B14F-4D97-AF65-F5344CB8AC3E}">
        <p14:creationId xmlns:p14="http://schemas.microsoft.com/office/powerpoint/2010/main" val="112892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t>Etat d’avancement des actions décidées à l’issue des revues de direction précédente </a:t>
            </a:r>
            <a:br>
              <a:rPr lang="fr-SN" dirty="0"/>
            </a:br>
            <a:endParaRPr lang="en-US" dirty="0"/>
          </a:p>
        </p:txBody>
      </p:sp>
      <p:sp>
        <p:nvSpPr>
          <p:cNvPr id="3" name="Espace réservé du contenu 2"/>
          <p:cNvSpPr>
            <a:spLocks noGrp="1"/>
          </p:cNvSpPr>
          <p:nvPr>
            <p:ph idx="1"/>
          </p:nvPr>
        </p:nvSpPr>
        <p:spPr/>
        <p:txBody>
          <a:bodyPr/>
          <a:lstStyle/>
          <a:p>
            <a:r>
              <a:rPr lang="fr-SN" dirty="0">
                <a:solidFill>
                  <a:schemeClr val="tx1">
                    <a:lumMod val="75000"/>
                    <a:lumOff val="25000"/>
                  </a:schemeClr>
                </a:solidFill>
              </a:rPr>
              <a:t>Revue de direction 2019</a:t>
            </a:r>
          </a:p>
          <a:p>
            <a:r>
              <a:rPr lang="fr-SN" dirty="0">
                <a:solidFill>
                  <a:schemeClr val="tx1">
                    <a:lumMod val="75000"/>
                    <a:lumOff val="25000"/>
                  </a:schemeClr>
                </a:solidFill>
              </a:rPr>
              <a:t>16 Actions planifiées</a:t>
            </a:r>
          </a:p>
          <a:p>
            <a:r>
              <a:rPr lang="fr-SN" dirty="0">
                <a:solidFill>
                  <a:schemeClr val="tx1">
                    <a:lumMod val="75000"/>
                    <a:lumOff val="25000"/>
                  </a:schemeClr>
                </a:solidFill>
              </a:rPr>
              <a:t>5 Actions réalisées</a:t>
            </a:r>
          </a:p>
          <a:p>
            <a:r>
              <a:rPr lang="fr-SN" dirty="0">
                <a:solidFill>
                  <a:schemeClr val="tx1">
                    <a:lumMod val="75000"/>
                    <a:lumOff val="25000"/>
                  </a:schemeClr>
                </a:solidFill>
              </a:rPr>
              <a:t>11 Actions non réalisées</a:t>
            </a:r>
          </a:p>
          <a:p>
            <a:endParaRPr lang="en-US" dirty="0">
              <a:solidFill>
                <a:schemeClr val="tx1">
                  <a:lumMod val="75000"/>
                  <a:lumOff val="25000"/>
                </a:schemeClr>
              </a:solidFill>
            </a:endParaRPr>
          </a:p>
        </p:txBody>
      </p:sp>
      <p:graphicFrame>
        <p:nvGraphicFramePr>
          <p:cNvPr id="7" name="Graphique 6"/>
          <p:cNvGraphicFramePr>
            <a:graphicFrameLocks/>
          </p:cNvGraphicFramePr>
          <p:nvPr>
            <p:extLst>
              <p:ext uri="{D42A27DB-BD31-4B8C-83A1-F6EECF244321}">
                <p14:modId xmlns:p14="http://schemas.microsoft.com/office/powerpoint/2010/main" val="3234718140"/>
              </p:ext>
            </p:extLst>
          </p:nvPr>
        </p:nvGraphicFramePr>
        <p:xfrm>
          <a:off x="4023360" y="2234598"/>
          <a:ext cx="5721532" cy="3826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a:extLst>
              <a:ext uri="{FF2B5EF4-FFF2-40B4-BE49-F238E27FC236}">
                <a16:creationId xmlns:a16="http://schemas.microsoft.com/office/drawing/2014/main" id="{EFC19F00-CC43-409E-A9F6-C9420741B043}"/>
              </a:ext>
            </a:extLst>
          </p:cNvPr>
          <p:cNvGraphicFramePr/>
          <p:nvPr>
            <p:extLst>
              <p:ext uri="{D42A27DB-BD31-4B8C-83A1-F6EECF244321}">
                <p14:modId xmlns:p14="http://schemas.microsoft.com/office/powerpoint/2010/main" val="3807507211"/>
              </p:ext>
            </p:extLst>
          </p:nvPr>
        </p:nvGraphicFramePr>
        <p:xfrm>
          <a:off x="3908322" y="2104576"/>
          <a:ext cx="7295535" cy="4314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1708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25DF6-18BE-402A-8830-05C3B5247D72}"/>
              </a:ext>
            </a:extLst>
          </p:cNvPr>
          <p:cNvSpPr>
            <a:spLocks noGrp="1"/>
          </p:cNvSpPr>
          <p:nvPr>
            <p:ph type="title"/>
          </p:nvPr>
        </p:nvSpPr>
        <p:spPr/>
        <p:txBody>
          <a:bodyPr/>
          <a:lstStyle/>
          <a:p>
            <a:r>
              <a:rPr lang="fr-FR" dirty="0"/>
              <a:t>Remarques et suggestions</a:t>
            </a:r>
          </a:p>
        </p:txBody>
      </p:sp>
      <p:sp>
        <p:nvSpPr>
          <p:cNvPr id="3" name="Espace réservé du contenu 2">
            <a:extLst>
              <a:ext uri="{FF2B5EF4-FFF2-40B4-BE49-F238E27FC236}">
                <a16:creationId xmlns:a16="http://schemas.microsoft.com/office/drawing/2014/main" id="{87C09D7C-C78D-4A28-9A98-2F89CC7F971A}"/>
              </a:ext>
            </a:extLst>
          </p:cNvPr>
          <p:cNvSpPr>
            <a:spLocks noGrp="1"/>
          </p:cNvSpPr>
          <p:nvPr>
            <p:ph idx="1"/>
          </p:nvPr>
        </p:nvSpPr>
        <p:spPr>
          <a:xfrm>
            <a:off x="581192" y="1873045"/>
            <a:ext cx="11029616" cy="4704736"/>
          </a:xfrm>
        </p:spPr>
        <p:txBody>
          <a:bodyPr>
            <a:normAutofit/>
          </a:bodyPr>
          <a:lstStyle/>
          <a:p>
            <a:pPr algn="just"/>
            <a:r>
              <a:rPr lang="fr-FR" dirty="0">
                <a:solidFill>
                  <a:schemeClr val="tx1">
                    <a:lumMod val="75000"/>
                    <a:lumOff val="25000"/>
                  </a:schemeClr>
                </a:solidFill>
                <a:latin typeface="Calibri" panose="020F0502020204030204" pitchFamily="34" charset="0"/>
                <a:cs typeface="Calibri" panose="020F0502020204030204" pitchFamily="34" charset="0"/>
              </a:rPr>
              <a:t>Local plus spacieux pour la pédiatrie, maintenance des appareils et matériels qui sont dans les chambres (TV, clim, etc...)</a:t>
            </a:r>
          </a:p>
          <a:p>
            <a:pPr algn="just"/>
            <a:r>
              <a:rPr lang="fr-FR" dirty="0">
                <a:solidFill>
                  <a:schemeClr val="tx1">
                    <a:lumMod val="75000"/>
                    <a:lumOff val="25000"/>
                  </a:schemeClr>
                </a:solidFill>
                <a:latin typeface="Calibri" panose="020F0502020204030204" pitchFamily="34" charset="0"/>
                <a:cs typeface="Calibri" panose="020F0502020204030204" pitchFamily="34" charset="0"/>
              </a:rPr>
              <a:t>Trouver un grand local pour l'hospitalisation pédiatrique et autres services</a:t>
            </a:r>
          </a:p>
          <a:p>
            <a:pPr algn="just"/>
            <a:r>
              <a:rPr lang="fr-FR" dirty="0">
                <a:solidFill>
                  <a:schemeClr val="tx1">
                    <a:lumMod val="75000"/>
                    <a:lumOff val="25000"/>
                  </a:schemeClr>
                </a:solidFill>
                <a:latin typeface="Calibri" panose="020F0502020204030204" pitchFamily="34" charset="0"/>
                <a:cs typeface="Calibri" panose="020F0502020204030204" pitchFamily="34" charset="0"/>
              </a:rPr>
              <a:t>Faire désinfecter la clinique tous les 6 mois. je souhaiterais qu'il y ait une meilleure considération du personnel, surtout au plateau. c'est dur a gérer. l'argent est délicat. Merci</a:t>
            </a:r>
          </a:p>
          <a:p>
            <a:pPr algn="just"/>
            <a:r>
              <a:rPr lang="fr-FR" dirty="0">
                <a:solidFill>
                  <a:schemeClr val="tx1">
                    <a:lumMod val="75000"/>
                    <a:lumOff val="25000"/>
                  </a:schemeClr>
                </a:solidFill>
                <a:latin typeface="Calibri" panose="020F0502020204030204" pitchFamily="34" charset="0"/>
                <a:cs typeface="Calibri" panose="020F0502020204030204" pitchFamily="34" charset="0"/>
              </a:rPr>
              <a:t>Amélioration de l'accueil, meilleure gestion du suivi des patientes revoir mode de paiement de l'accouchement des patientes du programme SF</a:t>
            </a:r>
          </a:p>
          <a:p>
            <a:pPr algn="just"/>
            <a:r>
              <a:rPr lang="fr-FR" dirty="0">
                <a:solidFill>
                  <a:schemeClr val="tx1">
                    <a:lumMod val="75000"/>
                    <a:lumOff val="25000"/>
                  </a:schemeClr>
                </a:solidFill>
                <a:latin typeface="Calibri" panose="020F0502020204030204" pitchFamily="34" charset="0"/>
                <a:cs typeface="Calibri" panose="020F0502020204030204" pitchFamily="34" charset="0"/>
              </a:rPr>
              <a:t>Service planning Service vaccination wifi patiente Payer les consultations pour le programme MSF et augmenter les primes accouchement</a:t>
            </a:r>
          </a:p>
          <a:p>
            <a:pPr algn="just"/>
            <a:r>
              <a:rPr lang="fr-FR" dirty="0">
                <a:solidFill>
                  <a:schemeClr val="tx1">
                    <a:lumMod val="75000"/>
                    <a:lumOff val="25000"/>
                  </a:schemeClr>
                </a:solidFill>
                <a:latin typeface="Calibri" panose="020F0502020204030204" pitchFamily="34" charset="0"/>
                <a:cs typeface="Calibri" panose="020F0502020204030204" pitchFamily="34" charset="0"/>
              </a:rPr>
              <a:t>Nest pourrait organiser des journées de sensibilisation de la santé maternelle suivre le calendrier vaccinal et proposer aux mamans de le faire à NEST Pour améliorer l'expérience il faudrait que chacun respecte sa fonction, éviter les absences au niveau du personnel et que le travail se fasse en équipe organiser des réunions chaque trimestre pour le personnel présenter le personnel médical et paramédical pour se connaitre entre collègues</a:t>
            </a:r>
          </a:p>
        </p:txBody>
      </p:sp>
    </p:spTree>
    <p:extLst>
      <p:ext uri="{BB962C8B-B14F-4D97-AF65-F5344CB8AC3E}">
        <p14:creationId xmlns:p14="http://schemas.microsoft.com/office/powerpoint/2010/main" val="2357005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25DF6-18BE-402A-8830-05C3B5247D72}"/>
              </a:ext>
            </a:extLst>
          </p:cNvPr>
          <p:cNvSpPr>
            <a:spLocks noGrp="1"/>
          </p:cNvSpPr>
          <p:nvPr>
            <p:ph type="title"/>
          </p:nvPr>
        </p:nvSpPr>
        <p:spPr/>
        <p:txBody>
          <a:bodyPr/>
          <a:lstStyle/>
          <a:p>
            <a:r>
              <a:rPr lang="fr-FR" dirty="0"/>
              <a:t>Remarques et suggestions</a:t>
            </a:r>
          </a:p>
        </p:txBody>
      </p:sp>
      <p:sp>
        <p:nvSpPr>
          <p:cNvPr id="3" name="Espace réservé du contenu 2">
            <a:extLst>
              <a:ext uri="{FF2B5EF4-FFF2-40B4-BE49-F238E27FC236}">
                <a16:creationId xmlns:a16="http://schemas.microsoft.com/office/drawing/2014/main" id="{87C09D7C-C78D-4A28-9A98-2F89CC7F971A}"/>
              </a:ext>
            </a:extLst>
          </p:cNvPr>
          <p:cNvSpPr>
            <a:spLocks noGrp="1"/>
          </p:cNvSpPr>
          <p:nvPr>
            <p:ph idx="1"/>
          </p:nvPr>
        </p:nvSpPr>
        <p:spPr>
          <a:xfrm>
            <a:off x="581192" y="1873045"/>
            <a:ext cx="11029616" cy="4704736"/>
          </a:xfrm>
        </p:spPr>
        <p:txBody>
          <a:bodyPr>
            <a:normAutofit/>
          </a:bodyPr>
          <a:lstStyle/>
          <a:p>
            <a:pPr algn="just"/>
            <a:r>
              <a:rPr lang="fr-FR" dirty="0">
                <a:solidFill>
                  <a:schemeClr val="tx1">
                    <a:lumMod val="75000"/>
                    <a:lumOff val="25000"/>
                  </a:schemeClr>
                </a:solidFill>
              </a:rPr>
              <a:t>Formation continue des secrétaires sur l'accueil et l'orientation recruter secrétaires pour les gardes de nuit Réduire coût du bilan prénatal Mettre un WIFI à disposition des patientes</a:t>
            </a:r>
          </a:p>
          <a:p>
            <a:pPr algn="just"/>
            <a:r>
              <a:rPr lang="fr-FR" dirty="0">
                <a:solidFill>
                  <a:schemeClr val="tx1">
                    <a:lumMod val="75000"/>
                    <a:lumOff val="25000"/>
                  </a:schemeClr>
                </a:solidFill>
              </a:rPr>
              <a:t>Insister sur la formation du personnel problème téléphonique a régler car persiste depuis longtemps</a:t>
            </a:r>
          </a:p>
          <a:p>
            <a:pPr algn="just"/>
            <a:r>
              <a:rPr lang="fr-FR" dirty="0">
                <a:solidFill>
                  <a:schemeClr val="tx1">
                    <a:lumMod val="75000"/>
                    <a:lumOff val="25000"/>
                  </a:schemeClr>
                </a:solidFill>
              </a:rPr>
              <a:t>Médecin généraliste</a:t>
            </a:r>
          </a:p>
          <a:p>
            <a:pPr algn="just"/>
            <a:r>
              <a:rPr lang="fr-FR" dirty="0">
                <a:solidFill>
                  <a:schemeClr val="tx1">
                    <a:lumMod val="75000"/>
                    <a:lumOff val="25000"/>
                  </a:schemeClr>
                </a:solidFill>
              </a:rPr>
              <a:t>Promouvoir davantage le programme MSF travailler avec plus d'avantages d'assureurs</a:t>
            </a:r>
          </a:p>
          <a:p>
            <a:pPr algn="just"/>
            <a:r>
              <a:rPr lang="fr-FR" dirty="0">
                <a:solidFill>
                  <a:schemeClr val="tx1">
                    <a:lumMod val="75000"/>
                    <a:lumOff val="25000"/>
                  </a:schemeClr>
                </a:solidFill>
              </a:rPr>
              <a:t>Assurer un meilleur accueil, avec plus de confidentialité disponibilité de l'ensemble des consommables vérification fréquente des dysfonctionnements tant dans les chambres que dans les autres locaux</a:t>
            </a:r>
          </a:p>
          <a:p>
            <a:pPr algn="just"/>
            <a:r>
              <a:rPr lang="fr-FR" dirty="0">
                <a:solidFill>
                  <a:schemeClr val="tx1">
                    <a:lumMod val="75000"/>
                    <a:lumOff val="25000"/>
                  </a:schemeClr>
                </a:solidFill>
              </a:rPr>
              <a:t>Femme de ménage pour la NUIT vérifier périodiquement les dysfonctionnements et les remonter flexibilité des l'élaboration des plannings de garde car parfois c'est juste 12h de repos pour que le prestataire revienne de garde</a:t>
            </a:r>
          </a:p>
          <a:p>
            <a:pPr algn="just"/>
            <a:r>
              <a:rPr lang="fr-FR" dirty="0">
                <a:solidFill>
                  <a:schemeClr val="tx1">
                    <a:lumMod val="75000"/>
                    <a:lumOff val="25000"/>
                  </a:schemeClr>
                </a:solidFill>
              </a:rPr>
              <a:t>Local plus grand, augmenter les chambres d’hospitalisation au niveau du plateau.</a:t>
            </a:r>
          </a:p>
        </p:txBody>
      </p:sp>
    </p:spTree>
    <p:extLst>
      <p:ext uri="{BB962C8B-B14F-4D97-AF65-F5344CB8AC3E}">
        <p14:creationId xmlns:p14="http://schemas.microsoft.com/office/powerpoint/2010/main" val="454225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47443" y="2831001"/>
            <a:ext cx="10515600" cy="1500187"/>
          </a:xfrm>
        </p:spPr>
        <p:txBody>
          <a:bodyPr>
            <a:normAutofit/>
          </a:bodyPr>
          <a:lstStyle/>
          <a:p>
            <a:r>
              <a:rPr lang="fr-FR" sz="4400" dirty="0"/>
              <a:t>Personnel administratif</a:t>
            </a:r>
          </a:p>
        </p:txBody>
      </p:sp>
    </p:spTree>
    <p:extLst>
      <p:ext uri="{BB962C8B-B14F-4D97-AF65-F5344CB8AC3E}">
        <p14:creationId xmlns:p14="http://schemas.microsoft.com/office/powerpoint/2010/main" val="3198272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FF1253D-FB00-4434-8A49-B251A42B9018}"/>
              </a:ext>
            </a:extLst>
          </p:cNvPr>
          <p:cNvPicPr>
            <a:picLocks noChangeAspect="1" noChangeArrowheads="1"/>
          </p:cNvPicPr>
          <p:nvPr/>
        </p:nvPicPr>
        <p:blipFill>
          <a:blip r:embed="rId2"/>
          <a:srcRect/>
          <a:stretch>
            <a:fillRect/>
          </a:stretch>
        </p:blipFill>
        <p:spPr bwMode="auto">
          <a:xfrm>
            <a:off x="412939" y="809473"/>
            <a:ext cx="7553325" cy="3467100"/>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AF67321B-C2F5-448E-AA73-7FC189CF3DAD}"/>
              </a:ext>
            </a:extLst>
          </p:cNvPr>
          <p:cNvPicPr>
            <a:picLocks noChangeAspect="1" noChangeArrowheads="1"/>
          </p:cNvPicPr>
          <p:nvPr/>
        </p:nvPicPr>
        <p:blipFill>
          <a:blip r:embed="rId3"/>
          <a:srcRect/>
          <a:stretch>
            <a:fillRect/>
          </a:stretch>
        </p:blipFill>
        <p:spPr bwMode="auto">
          <a:xfrm>
            <a:off x="5451685" y="3994922"/>
            <a:ext cx="6048742" cy="2656601"/>
          </a:xfrm>
          <a:prstGeom prst="rect">
            <a:avLst/>
          </a:prstGeom>
          <a:noFill/>
          <a:ln w="9525">
            <a:noFill/>
            <a:miter lim="800000"/>
            <a:headEnd/>
            <a:tailEnd/>
          </a:ln>
          <a:effectLst/>
        </p:spPr>
      </p:pic>
    </p:spTree>
    <p:extLst>
      <p:ext uri="{BB962C8B-B14F-4D97-AF65-F5344CB8AC3E}">
        <p14:creationId xmlns:p14="http://schemas.microsoft.com/office/powerpoint/2010/main" val="636193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5B2A940-7DE1-4B90-A445-159DED371859}"/>
              </a:ext>
            </a:extLst>
          </p:cNvPr>
          <p:cNvPicPr>
            <a:picLocks noChangeAspect="1" noChangeArrowheads="1"/>
          </p:cNvPicPr>
          <p:nvPr/>
        </p:nvPicPr>
        <p:blipFill>
          <a:blip r:embed="rId2"/>
          <a:srcRect/>
          <a:stretch>
            <a:fillRect/>
          </a:stretch>
        </p:blipFill>
        <p:spPr bwMode="auto">
          <a:xfrm>
            <a:off x="575091" y="726899"/>
            <a:ext cx="6315075" cy="2867025"/>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57DAB81F-16EB-46C2-8AB4-9F2C226F676E}"/>
              </a:ext>
            </a:extLst>
          </p:cNvPr>
          <p:cNvPicPr>
            <a:picLocks noChangeAspect="1" noChangeArrowheads="1"/>
          </p:cNvPicPr>
          <p:nvPr/>
        </p:nvPicPr>
        <p:blipFill>
          <a:blip r:embed="rId3"/>
          <a:srcRect/>
          <a:stretch>
            <a:fillRect/>
          </a:stretch>
        </p:blipFill>
        <p:spPr bwMode="auto">
          <a:xfrm>
            <a:off x="5292309" y="3593924"/>
            <a:ext cx="6324600" cy="2933700"/>
          </a:xfrm>
          <a:prstGeom prst="rect">
            <a:avLst/>
          </a:prstGeom>
          <a:noFill/>
          <a:ln w="9525">
            <a:noFill/>
            <a:miter lim="800000"/>
            <a:headEnd/>
            <a:tailEnd/>
          </a:ln>
          <a:effectLst/>
        </p:spPr>
      </p:pic>
    </p:spTree>
    <p:extLst>
      <p:ext uri="{BB962C8B-B14F-4D97-AF65-F5344CB8AC3E}">
        <p14:creationId xmlns:p14="http://schemas.microsoft.com/office/powerpoint/2010/main" val="1307218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93FECF7-7DA4-4C9B-B872-6155E3CD3B6F}"/>
              </a:ext>
            </a:extLst>
          </p:cNvPr>
          <p:cNvPicPr>
            <a:picLocks noChangeAspect="1" noChangeArrowheads="1"/>
          </p:cNvPicPr>
          <p:nvPr/>
        </p:nvPicPr>
        <p:blipFill>
          <a:blip r:embed="rId2"/>
          <a:srcRect/>
          <a:stretch>
            <a:fillRect/>
          </a:stretch>
        </p:blipFill>
        <p:spPr bwMode="auto">
          <a:xfrm>
            <a:off x="403557" y="802903"/>
            <a:ext cx="6324600" cy="2838450"/>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A8ED221E-2BA6-4260-BD35-CF709A47CA8B}"/>
              </a:ext>
            </a:extLst>
          </p:cNvPr>
          <p:cNvPicPr>
            <a:picLocks noChangeAspect="1" noChangeArrowheads="1"/>
          </p:cNvPicPr>
          <p:nvPr/>
        </p:nvPicPr>
        <p:blipFill>
          <a:blip r:embed="rId3"/>
          <a:srcRect/>
          <a:stretch>
            <a:fillRect/>
          </a:stretch>
        </p:blipFill>
        <p:spPr bwMode="auto">
          <a:xfrm>
            <a:off x="5205403" y="3794779"/>
            <a:ext cx="6315075" cy="2819400"/>
          </a:xfrm>
          <a:prstGeom prst="rect">
            <a:avLst/>
          </a:prstGeom>
          <a:noFill/>
          <a:ln w="9525">
            <a:noFill/>
            <a:miter lim="800000"/>
            <a:headEnd/>
            <a:tailEnd/>
          </a:ln>
          <a:effectLst/>
        </p:spPr>
      </p:pic>
    </p:spTree>
    <p:extLst>
      <p:ext uri="{BB962C8B-B14F-4D97-AF65-F5344CB8AC3E}">
        <p14:creationId xmlns:p14="http://schemas.microsoft.com/office/powerpoint/2010/main" val="4171127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689CE7D-E39A-46F3-A5DF-F4A90D9008DA}"/>
              </a:ext>
            </a:extLst>
          </p:cNvPr>
          <p:cNvPicPr>
            <a:picLocks noChangeAspect="1" noChangeArrowheads="1"/>
          </p:cNvPicPr>
          <p:nvPr/>
        </p:nvPicPr>
        <p:blipFill>
          <a:blip r:embed="rId2"/>
          <a:srcRect/>
          <a:stretch>
            <a:fillRect/>
          </a:stretch>
        </p:blipFill>
        <p:spPr bwMode="auto">
          <a:xfrm>
            <a:off x="449623" y="619125"/>
            <a:ext cx="6343650" cy="2809875"/>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D4BB1A22-9598-48F5-B26A-FF6961C07763}"/>
              </a:ext>
            </a:extLst>
          </p:cNvPr>
          <p:cNvPicPr>
            <a:picLocks noChangeAspect="1" noChangeArrowheads="1"/>
          </p:cNvPicPr>
          <p:nvPr/>
        </p:nvPicPr>
        <p:blipFill>
          <a:blip r:embed="rId3"/>
          <a:srcRect/>
          <a:stretch>
            <a:fillRect/>
          </a:stretch>
        </p:blipFill>
        <p:spPr bwMode="auto">
          <a:xfrm>
            <a:off x="4890031" y="3809087"/>
            <a:ext cx="6381750" cy="2809875"/>
          </a:xfrm>
          <a:prstGeom prst="rect">
            <a:avLst/>
          </a:prstGeom>
          <a:noFill/>
          <a:ln w="9525">
            <a:noFill/>
            <a:miter lim="800000"/>
            <a:headEnd/>
            <a:tailEnd/>
          </a:ln>
          <a:effectLst/>
        </p:spPr>
      </p:pic>
    </p:spTree>
    <p:extLst>
      <p:ext uri="{BB962C8B-B14F-4D97-AF65-F5344CB8AC3E}">
        <p14:creationId xmlns:p14="http://schemas.microsoft.com/office/powerpoint/2010/main" val="2700282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CBE764C-2645-4167-90FF-AC0BA3B8FA33}"/>
              </a:ext>
            </a:extLst>
          </p:cNvPr>
          <p:cNvPicPr>
            <a:picLocks noChangeAspect="1" noChangeArrowheads="1"/>
          </p:cNvPicPr>
          <p:nvPr/>
        </p:nvPicPr>
        <p:blipFill>
          <a:blip r:embed="rId2"/>
          <a:srcRect/>
          <a:stretch>
            <a:fillRect/>
          </a:stretch>
        </p:blipFill>
        <p:spPr bwMode="auto">
          <a:xfrm>
            <a:off x="573934" y="690272"/>
            <a:ext cx="6229350" cy="2847975"/>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A3FF3808-720D-447C-87B4-50E7DD84F999}"/>
              </a:ext>
            </a:extLst>
          </p:cNvPr>
          <p:cNvPicPr>
            <a:picLocks noChangeAspect="1" noChangeArrowheads="1"/>
          </p:cNvPicPr>
          <p:nvPr/>
        </p:nvPicPr>
        <p:blipFill>
          <a:blip r:embed="rId3"/>
          <a:srcRect/>
          <a:stretch>
            <a:fillRect/>
          </a:stretch>
        </p:blipFill>
        <p:spPr bwMode="auto">
          <a:xfrm>
            <a:off x="5544260" y="3943858"/>
            <a:ext cx="5881834" cy="2633923"/>
          </a:xfrm>
          <a:prstGeom prst="rect">
            <a:avLst/>
          </a:prstGeom>
          <a:noFill/>
          <a:ln w="9525">
            <a:noFill/>
            <a:miter lim="800000"/>
            <a:headEnd/>
            <a:tailEnd/>
          </a:ln>
          <a:effectLst/>
        </p:spPr>
      </p:pic>
    </p:spTree>
    <p:extLst>
      <p:ext uri="{BB962C8B-B14F-4D97-AF65-F5344CB8AC3E}">
        <p14:creationId xmlns:p14="http://schemas.microsoft.com/office/powerpoint/2010/main" val="21023004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7D03B18-8BEA-48E0-9B26-DCAB6C6EF52B}"/>
              </a:ext>
            </a:extLst>
          </p:cNvPr>
          <p:cNvPicPr>
            <a:picLocks noChangeAspect="1" noChangeArrowheads="1"/>
          </p:cNvPicPr>
          <p:nvPr/>
        </p:nvPicPr>
        <p:blipFill>
          <a:blip r:embed="rId2"/>
          <a:srcRect/>
          <a:stretch>
            <a:fillRect/>
          </a:stretch>
        </p:blipFill>
        <p:spPr bwMode="auto">
          <a:xfrm>
            <a:off x="806052" y="708538"/>
            <a:ext cx="6229350" cy="2838450"/>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B0C78DB7-5649-40CB-812B-AF51825CDC91}"/>
              </a:ext>
            </a:extLst>
          </p:cNvPr>
          <p:cNvPicPr>
            <a:picLocks noChangeAspect="1" noChangeArrowheads="1"/>
          </p:cNvPicPr>
          <p:nvPr/>
        </p:nvPicPr>
        <p:blipFill>
          <a:blip r:embed="rId3"/>
          <a:srcRect/>
          <a:stretch>
            <a:fillRect/>
          </a:stretch>
        </p:blipFill>
        <p:spPr bwMode="auto">
          <a:xfrm>
            <a:off x="4945476" y="3170903"/>
            <a:ext cx="6717020" cy="3201080"/>
          </a:xfrm>
          <a:prstGeom prst="rect">
            <a:avLst/>
          </a:prstGeom>
          <a:noFill/>
          <a:ln w="9525">
            <a:noFill/>
            <a:miter lim="800000"/>
            <a:headEnd/>
            <a:tailEnd/>
          </a:ln>
          <a:effectLst/>
        </p:spPr>
      </p:pic>
    </p:spTree>
    <p:extLst>
      <p:ext uri="{BB962C8B-B14F-4D97-AF65-F5344CB8AC3E}">
        <p14:creationId xmlns:p14="http://schemas.microsoft.com/office/powerpoint/2010/main" val="3608981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1AADAA5-DF15-4F3C-A6AA-B03FA91641E7}"/>
              </a:ext>
            </a:extLst>
          </p:cNvPr>
          <p:cNvPicPr>
            <a:picLocks noChangeAspect="1" noChangeArrowheads="1"/>
          </p:cNvPicPr>
          <p:nvPr/>
        </p:nvPicPr>
        <p:blipFill>
          <a:blip r:embed="rId2"/>
          <a:srcRect/>
          <a:stretch>
            <a:fillRect/>
          </a:stretch>
        </p:blipFill>
        <p:spPr bwMode="auto">
          <a:xfrm>
            <a:off x="5339968" y="3982419"/>
            <a:ext cx="5729204" cy="2529108"/>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FA658DB1-3580-467E-AC1C-2E850D2B06F1}"/>
              </a:ext>
            </a:extLst>
          </p:cNvPr>
          <p:cNvPicPr>
            <a:picLocks noChangeAspect="1" noChangeArrowheads="1"/>
          </p:cNvPicPr>
          <p:nvPr/>
        </p:nvPicPr>
        <p:blipFill>
          <a:blip r:embed="rId3"/>
          <a:srcRect/>
          <a:stretch>
            <a:fillRect/>
          </a:stretch>
        </p:blipFill>
        <p:spPr bwMode="auto">
          <a:xfrm>
            <a:off x="545856" y="687326"/>
            <a:ext cx="6037824" cy="3115263"/>
          </a:xfrm>
          <a:prstGeom prst="rect">
            <a:avLst/>
          </a:prstGeom>
          <a:noFill/>
          <a:ln w="9525">
            <a:noFill/>
            <a:miter lim="800000"/>
            <a:headEnd/>
            <a:tailEnd/>
          </a:ln>
          <a:effectLst/>
        </p:spPr>
      </p:pic>
    </p:spTree>
    <p:extLst>
      <p:ext uri="{BB962C8B-B14F-4D97-AF65-F5344CB8AC3E}">
        <p14:creationId xmlns:p14="http://schemas.microsoft.com/office/powerpoint/2010/main" val="207872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832190235"/>
              </p:ext>
            </p:extLst>
          </p:nvPr>
        </p:nvGraphicFramePr>
        <p:xfrm>
          <a:off x="542003" y="1934478"/>
          <a:ext cx="11029615" cy="4877262"/>
        </p:xfrm>
        <a:graphic>
          <a:graphicData uri="http://schemas.openxmlformats.org/drawingml/2006/table">
            <a:tbl>
              <a:tblPr/>
              <a:tblGrid>
                <a:gridCol w="4432817">
                  <a:extLst>
                    <a:ext uri="{9D8B030D-6E8A-4147-A177-3AD203B41FA5}">
                      <a16:colId xmlns:a16="http://schemas.microsoft.com/office/drawing/2014/main" val="1308069350"/>
                    </a:ext>
                  </a:extLst>
                </a:gridCol>
                <a:gridCol w="3298399">
                  <a:extLst>
                    <a:ext uri="{9D8B030D-6E8A-4147-A177-3AD203B41FA5}">
                      <a16:colId xmlns:a16="http://schemas.microsoft.com/office/drawing/2014/main" val="1204650751"/>
                    </a:ext>
                  </a:extLst>
                </a:gridCol>
                <a:gridCol w="3298399">
                  <a:extLst>
                    <a:ext uri="{9D8B030D-6E8A-4147-A177-3AD203B41FA5}">
                      <a16:colId xmlns:a16="http://schemas.microsoft.com/office/drawing/2014/main" val="3873423037"/>
                    </a:ext>
                  </a:extLst>
                </a:gridCol>
              </a:tblGrid>
              <a:tr h="256748">
                <a:tc>
                  <a:txBody>
                    <a:bodyPr/>
                    <a:lstStyle/>
                    <a:p>
                      <a:pPr algn="ctr">
                        <a:spcAft>
                          <a:spcPts val="0"/>
                        </a:spcAft>
                      </a:pPr>
                      <a:r>
                        <a:rPr lang="fr-FR" sz="1500" b="1" dirty="0">
                          <a:effectLst/>
                          <a:latin typeface="Calibri" panose="020F0502020204030204" pitchFamily="34" charset="0"/>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Calibri" panose="020F0502020204030204" pitchFamily="34" charset="0"/>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Calibri" panose="020F0502020204030204" pitchFamily="34" charset="0"/>
                          <a:cs typeface="Calibri" panose="020F0502020204030204" pitchFamily="34" charset="0"/>
                        </a:rPr>
                        <a:t>Cause</a:t>
                      </a:r>
                      <a:r>
                        <a:rPr lang="fr-FR" sz="1500" b="1" baseline="0" dirty="0">
                          <a:effectLst/>
                          <a:latin typeface="Calibri" panose="020F0502020204030204" pitchFamily="34" charset="0"/>
                          <a:cs typeface="Calibri" panose="020F0502020204030204" pitchFamily="34" charset="0"/>
                        </a:rPr>
                        <a:t> </a:t>
                      </a:r>
                      <a:endParaRPr lang="fr-FR" sz="1500" b="1" dirty="0">
                        <a:effectLst/>
                        <a:latin typeface="Calibri" panose="020F0502020204030204" pitchFamily="34" charset="0"/>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171223910"/>
                  </a:ext>
                </a:extLst>
              </a:tr>
              <a:tr h="664572">
                <a:tc>
                  <a:txBody>
                    <a:bodyPr/>
                    <a:lstStyle/>
                    <a:p>
                      <a:r>
                        <a:rPr lang="en-US" sz="1500" dirty="0" err="1">
                          <a:solidFill>
                            <a:srgbClr val="000000"/>
                          </a:solidFill>
                          <a:effectLst/>
                          <a:latin typeface="Calibri" panose="020F0502020204030204" pitchFamily="34" charset="0"/>
                          <a:cs typeface="Calibri" panose="020F0502020204030204" pitchFamily="34" charset="0"/>
                        </a:rPr>
                        <a:t>Centraliser</a:t>
                      </a:r>
                      <a:r>
                        <a:rPr lang="en-US" sz="1500" dirty="0">
                          <a:solidFill>
                            <a:srgbClr val="000000"/>
                          </a:solidFill>
                          <a:effectLst/>
                          <a:latin typeface="Calibri" panose="020F0502020204030204" pitchFamily="34" charset="0"/>
                          <a:cs typeface="Calibri" panose="020F0502020204030204" pitchFamily="34" charset="0"/>
                        </a:rPr>
                        <a:t> les </a:t>
                      </a:r>
                      <a:r>
                        <a:rPr lang="en-US" sz="1500" dirty="0" err="1">
                          <a:solidFill>
                            <a:srgbClr val="000000"/>
                          </a:solidFill>
                          <a:effectLst/>
                          <a:latin typeface="Calibri" panose="020F0502020204030204" pitchFamily="34" charset="0"/>
                          <a:cs typeface="Calibri" panose="020F0502020204030204" pitchFamily="34" charset="0"/>
                        </a:rPr>
                        <a:t>demandes</a:t>
                      </a:r>
                      <a:r>
                        <a:rPr lang="en-US" sz="1500" dirty="0">
                          <a:solidFill>
                            <a:srgbClr val="000000"/>
                          </a:solidFill>
                          <a:effectLst/>
                          <a:latin typeface="Calibri" panose="020F0502020204030204" pitchFamily="34" charset="0"/>
                          <a:cs typeface="Calibri" panose="020F0502020204030204" pitchFamily="34" charset="0"/>
                        </a:rPr>
                        <a:t> patients</a:t>
                      </a:r>
                      <a:endParaRPr lang="en-US"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solidFill>
                            <a:srgbClr val="000000"/>
                          </a:solidFill>
                          <a:effectLst/>
                          <a:latin typeface="Calibri" panose="020F0502020204030204" pitchFamily="34" charset="0"/>
                          <a:cs typeface="Calibri" panose="020F0502020204030204" pitchFamily="34" charset="0"/>
                        </a:rPr>
                        <a:t>Non fait pour la RD 2020</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Calibri" panose="020F0502020204030204" pitchFamily="34" charset="0"/>
                          <a:cs typeface="Calibri" panose="020F0502020204030204" pitchFamily="34" charset="0"/>
                        </a:rPr>
                        <a:t>Remise à niveau de toute l’installation téléphonique : difficulté à trouver le prestataire et </a:t>
                      </a:r>
                      <a:r>
                        <a:rPr lang="fr-FR" sz="1500" dirty="0" err="1">
                          <a:effectLst/>
                          <a:latin typeface="Calibri" panose="020F0502020204030204" pitchFamily="34" charset="0"/>
                          <a:cs typeface="Calibri" panose="020F0502020204030204" pitchFamily="34" charset="0"/>
                        </a:rPr>
                        <a:t>tréso</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73461137"/>
                  </a:ext>
                </a:extLst>
              </a:tr>
              <a:tr h="221524">
                <a:tc>
                  <a:txBody>
                    <a:bodyPr/>
                    <a:lstStyle/>
                    <a:p>
                      <a:r>
                        <a:rPr lang="fr-FR" sz="1500" dirty="0">
                          <a:solidFill>
                            <a:srgbClr val="000000"/>
                          </a:solidFill>
                          <a:effectLst/>
                          <a:latin typeface="Calibri" panose="020F0502020204030204" pitchFamily="34" charset="0"/>
                          <a:cs typeface="Calibri" panose="020F0502020204030204" pitchFamily="34" charset="0"/>
                        </a:rPr>
                        <a:t>Acquérir un chariot de ménage</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solidFill>
                            <a:srgbClr val="000000"/>
                          </a:solidFill>
                          <a:effectLst/>
                          <a:latin typeface="Calibri" panose="020F0502020204030204" pitchFamily="34" charset="0"/>
                          <a:cs typeface="Calibri" panose="020F0502020204030204" pitchFamily="34" charset="0"/>
                        </a:rPr>
                        <a:t>Non fait pour la RD 2020</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Calibri" panose="020F0502020204030204" pitchFamily="34" charset="0"/>
                          <a:cs typeface="Calibri" panose="020F0502020204030204" pitchFamily="34" charset="0"/>
                        </a:rPr>
                        <a:t>Non prioritaire</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53163325"/>
                  </a:ext>
                </a:extLst>
              </a:tr>
              <a:tr h="443048">
                <a:tc>
                  <a:txBody>
                    <a:bodyPr/>
                    <a:lstStyle/>
                    <a:p>
                      <a:r>
                        <a:rPr lang="fr-FR" sz="1500" dirty="0">
                          <a:solidFill>
                            <a:srgbClr val="000000"/>
                          </a:solidFill>
                          <a:effectLst/>
                          <a:latin typeface="Calibri" panose="020F0502020204030204" pitchFamily="34" charset="0"/>
                          <a:cs typeface="Calibri" panose="020F0502020204030204" pitchFamily="34" charset="0"/>
                        </a:rPr>
                        <a:t>Acquérir un chariot de soins et un </a:t>
                      </a:r>
                      <a:r>
                        <a:rPr lang="fr-FR" sz="1500" dirty="0" err="1">
                          <a:solidFill>
                            <a:srgbClr val="000000"/>
                          </a:solidFill>
                          <a:effectLst/>
                          <a:latin typeface="Calibri" panose="020F0502020204030204" pitchFamily="34" charset="0"/>
                          <a:cs typeface="Calibri" panose="020F0502020204030204" pitchFamily="34" charset="0"/>
                        </a:rPr>
                        <a:t>themorégulateur</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a:solidFill>
                            <a:srgbClr val="000000"/>
                          </a:solidFill>
                          <a:effectLst/>
                          <a:latin typeface="Calibri" panose="020F0502020204030204" pitchFamily="34" charset="0"/>
                          <a:cs typeface="Calibri" panose="020F0502020204030204" pitchFamily="34" charset="0"/>
                        </a:rPr>
                        <a:t>Non fait pour la RD 2020</a:t>
                      </a:r>
                      <a:endParaRPr lang="fr-FR" sz="150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500" dirty="0">
                          <a:effectLst/>
                          <a:latin typeface="Calibri" panose="020F0502020204030204" pitchFamily="34" charset="0"/>
                          <a:cs typeface="Calibri" panose="020F0502020204030204" pitchFamily="34" charset="0"/>
                        </a:rPr>
                        <a:t>Non prioritaire</a:t>
                      </a:r>
                    </a:p>
                    <a:p>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83848771"/>
                  </a:ext>
                </a:extLst>
              </a:tr>
              <a:tr h="664572">
                <a:tc>
                  <a:txBody>
                    <a:bodyPr/>
                    <a:lstStyle/>
                    <a:p>
                      <a:r>
                        <a:rPr lang="fr-FR" sz="1500" dirty="0">
                          <a:solidFill>
                            <a:srgbClr val="000000"/>
                          </a:solidFill>
                          <a:effectLst/>
                          <a:latin typeface="Calibri" panose="020F0502020204030204" pitchFamily="34" charset="0"/>
                          <a:cs typeface="Calibri" panose="020F0502020204030204" pitchFamily="34" charset="0"/>
                        </a:rPr>
                        <a:t>Centraliser les appels entrants des patients</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a:solidFill>
                            <a:srgbClr val="000000"/>
                          </a:solidFill>
                          <a:effectLst/>
                          <a:latin typeface="Calibri" panose="020F0502020204030204" pitchFamily="34" charset="0"/>
                          <a:cs typeface="Calibri" panose="020F0502020204030204" pitchFamily="34" charset="0"/>
                        </a:rPr>
                        <a:t>En cours mais non finalisé pour la RD 2020</a:t>
                      </a:r>
                      <a:endParaRPr lang="fr-FR" sz="150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500" dirty="0">
                          <a:effectLst/>
                          <a:latin typeface="Calibri" panose="020F0502020204030204" pitchFamily="34" charset="0"/>
                          <a:cs typeface="Calibri" panose="020F0502020204030204" pitchFamily="34" charset="0"/>
                        </a:rPr>
                        <a:t>Remise à niveau de toute l’installation téléphonique : difficulté à trouver le prestataire et </a:t>
                      </a:r>
                      <a:r>
                        <a:rPr lang="fr-FR" sz="1500" dirty="0" err="1">
                          <a:effectLst/>
                          <a:latin typeface="Calibri" panose="020F0502020204030204" pitchFamily="34" charset="0"/>
                          <a:cs typeface="Calibri" panose="020F0502020204030204" pitchFamily="34" charset="0"/>
                        </a:rPr>
                        <a:t>tréso</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56657671"/>
                  </a:ext>
                </a:extLst>
              </a:tr>
              <a:tr h="352183">
                <a:tc>
                  <a:txBody>
                    <a:bodyPr/>
                    <a:lstStyle/>
                    <a:p>
                      <a:r>
                        <a:rPr lang="fr-FR" sz="1500" dirty="0">
                          <a:solidFill>
                            <a:srgbClr val="000000"/>
                          </a:solidFill>
                          <a:effectLst/>
                          <a:latin typeface="Calibri" panose="020F0502020204030204" pitchFamily="34" charset="0"/>
                          <a:cs typeface="Calibri" panose="020F0502020204030204" pitchFamily="34" charset="0"/>
                        </a:rPr>
                        <a:t>Développer les partenariats avec les TPE/PME/IPM</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a:solidFill>
                            <a:srgbClr val="000000"/>
                          </a:solidFill>
                          <a:effectLst/>
                          <a:latin typeface="Calibri" panose="020F0502020204030204" pitchFamily="34" charset="0"/>
                          <a:cs typeface="Calibri" panose="020F0502020204030204" pitchFamily="34" charset="0"/>
                        </a:rPr>
                        <a:t>Démarrage mais non fait pour la RD 2020</a:t>
                      </a:r>
                      <a:endParaRPr lang="fr-FR" sz="150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780909281"/>
                  </a:ext>
                </a:extLst>
              </a:tr>
              <a:tr h="528273">
                <a:tc>
                  <a:txBody>
                    <a:bodyPr/>
                    <a:lstStyle/>
                    <a:p>
                      <a:r>
                        <a:rPr lang="fr-FR" sz="1500" dirty="0">
                          <a:solidFill>
                            <a:srgbClr val="000000"/>
                          </a:solidFill>
                          <a:effectLst/>
                          <a:latin typeface="Calibri" panose="020F0502020204030204" pitchFamily="34" charset="0"/>
                          <a:cs typeface="Calibri" panose="020F0502020204030204" pitchFamily="34" charset="0"/>
                        </a:rPr>
                        <a:t>Augmenter le nombre d'utilisateurs de GSM</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solidFill>
                            <a:srgbClr val="000000"/>
                          </a:solidFill>
                          <a:effectLst/>
                          <a:latin typeface="Calibri" panose="020F0502020204030204" pitchFamily="34" charset="0"/>
                          <a:cs typeface="Calibri" panose="020F0502020204030204" pitchFamily="34" charset="0"/>
                        </a:rPr>
                        <a:t>Fait pour la RD 2020 (recrutement des caissiers / gestionnaires de stocks)</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78401218"/>
                  </a:ext>
                </a:extLst>
              </a:tr>
              <a:tr h="664572">
                <a:tc>
                  <a:txBody>
                    <a:bodyPr/>
                    <a:lstStyle/>
                    <a:p>
                      <a:r>
                        <a:rPr lang="fr-FR" sz="1500" dirty="0">
                          <a:solidFill>
                            <a:srgbClr val="000000"/>
                          </a:solidFill>
                          <a:effectLst/>
                          <a:latin typeface="Calibri" panose="020F0502020204030204" pitchFamily="34" charset="0"/>
                          <a:cs typeface="Calibri" panose="020F0502020204030204" pitchFamily="34" charset="0"/>
                        </a:rPr>
                        <a:t>Former un formateur sur les logiciels métiers et premier niveau de back-office</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en-US" sz="1500" dirty="0">
                          <a:solidFill>
                            <a:srgbClr val="000000"/>
                          </a:solidFill>
                          <a:effectLst/>
                          <a:latin typeface="Calibri" panose="020F0502020204030204" pitchFamily="34" charset="0"/>
                          <a:cs typeface="Calibri" panose="020F0502020204030204" pitchFamily="34" charset="0"/>
                        </a:rPr>
                        <a:t>Fait pour le CRM (</a:t>
                      </a:r>
                      <a:r>
                        <a:rPr lang="en-US" sz="1500" dirty="0" err="1">
                          <a:solidFill>
                            <a:srgbClr val="000000"/>
                          </a:solidFill>
                          <a:effectLst/>
                          <a:latin typeface="Calibri" panose="020F0502020204030204" pitchFamily="34" charset="0"/>
                          <a:cs typeface="Calibri" panose="020F0502020204030204" pitchFamily="34" charset="0"/>
                        </a:rPr>
                        <a:t>Khadi</a:t>
                      </a:r>
                      <a:r>
                        <a:rPr lang="en-US" sz="1500" dirty="0">
                          <a:solidFill>
                            <a:srgbClr val="000000"/>
                          </a:solidFill>
                          <a:effectLst/>
                          <a:latin typeface="Calibri" panose="020F0502020204030204" pitchFamily="34" charset="0"/>
                          <a:cs typeface="Calibri" panose="020F0502020204030204" pitchFamily="34" charset="0"/>
                        </a:rPr>
                        <a:t> </a:t>
                      </a:r>
                      <a:r>
                        <a:rPr lang="en-US" sz="1500" dirty="0" err="1">
                          <a:solidFill>
                            <a:srgbClr val="000000"/>
                          </a:solidFill>
                          <a:effectLst/>
                          <a:latin typeface="Calibri" panose="020F0502020204030204" pitchFamily="34" charset="0"/>
                          <a:cs typeface="Calibri" panose="020F0502020204030204" pitchFamily="34" charset="0"/>
                        </a:rPr>
                        <a:t>Touré</a:t>
                      </a:r>
                      <a:r>
                        <a:rPr lang="en-US" sz="1500" dirty="0">
                          <a:solidFill>
                            <a:srgbClr val="000000"/>
                          </a:solidFill>
                          <a:effectLst/>
                          <a:latin typeface="Calibri" panose="020F0502020204030204" pitchFamily="34" charset="0"/>
                          <a:cs typeface="Calibri" panose="020F0502020204030204" pitchFamily="34" charset="0"/>
                        </a:rPr>
                        <a:t>), GSM (</a:t>
                      </a:r>
                      <a:r>
                        <a:rPr lang="en-US" sz="1500" dirty="0" err="1">
                          <a:solidFill>
                            <a:srgbClr val="000000"/>
                          </a:solidFill>
                          <a:effectLst/>
                          <a:latin typeface="Calibri" panose="020F0502020204030204" pitchFamily="34" charset="0"/>
                          <a:cs typeface="Calibri" panose="020F0502020204030204" pitchFamily="34" charset="0"/>
                        </a:rPr>
                        <a:t>Bigué</a:t>
                      </a:r>
                      <a:r>
                        <a:rPr lang="en-US" sz="1500" dirty="0">
                          <a:solidFill>
                            <a:srgbClr val="000000"/>
                          </a:solidFill>
                          <a:effectLst/>
                          <a:latin typeface="Calibri" panose="020F0502020204030204" pitchFamily="34" charset="0"/>
                          <a:cs typeface="Calibri" panose="020F0502020204030204" pitchFamily="34" charset="0"/>
                        </a:rPr>
                        <a:t>) et </a:t>
                      </a:r>
                      <a:r>
                        <a:rPr lang="en-US" sz="1500" dirty="0" err="1">
                          <a:solidFill>
                            <a:srgbClr val="000000"/>
                          </a:solidFill>
                          <a:effectLst/>
                          <a:latin typeface="Calibri" panose="020F0502020204030204" pitchFamily="34" charset="0"/>
                          <a:cs typeface="Calibri" panose="020F0502020204030204" pitchFamily="34" charset="0"/>
                        </a:rPr>
                        <a:t>Qualipro</a:t>
                      </a:r>
                      <a:r>
                        <a:rPr lang="en-US" sz="1500" dirty="0">
                          <a:solidFill>
                            <a:srgbClr val="000000"/>
                          </a:solidFill>
                          <a:effectLst/>
                          <a:latin typeface="Calibri" panose="020F0502020204030204" pitchFamily="34" charset="0"/>
                          <a:cs typeface="Calibri" panose="020F0502020204030204" pitchFamily="34" charset="0"/>
                        </a:rPr>
                        <a:t> (</a:t>
                      </a:r>
                      <a:r>
                        <a:rPr lang="en-US" sz="1500" dirty="0" err="1">
                          <a:solidFill>
                            <a:srgbClr val="000000"/>
                          </a:solidFill>
                          <a:effectLst/>
                          <a:latin typeface="Calibri" panose="020F0502020204030204" pitchFamily="34" charset="0"/>
                          <a:cs typeface="Calibri" panose="020F0502020204030204" pitchFamily="34" charset="0"/>
                        </a:rPr>
                        <a:t>Soukeyna</a:t>
                      </a:r>
                      <a:r>
                        <a:rPr lang="en-US" sz="1500" dirty="0">
                          <a:solidFill>
                            <a:srgbClr val="000000"/>
                          </a:solidFill>
                          <a:effectLst/>
                          <a:latin typeface="Calibri" panose="020F0502020204030204" pitchFamily="34" charset="0"/>
                          <a:cs typeface="Calibri" panose="020F0502020204030204" pitchFamily="34" charset="0"/>
                        </a:rPr>
                        <a:t> </a:t>
                      </a:r>
                      <a:r>
                        <a:rPr lang="en-US" sz="1500" dirty="0" err="1">
                          <a:solidFill>
                            <a:srgbClr val="000000"/>
                          </a:solidFill>
                          <a:effectLst/>
                          <a:latin typeface="Calibri" panose="020F0502020204030204" pitchFamily="34" charset="0"/>
                          <a:cs typeface="Calibri" panose="020F0502020204030204" pitchFamily="34" charset="0"/>
                        </a:rPr>
                        <a:t>Maimouna</a:t>
                      </a:r>
                      <a:r>
                        <a:rPr lang="en-US" sz="1500" dirty="0">
                          <a:solidFill>
                            <a:srgbClr val="000000"/>
                          </a:solidFill>
                          <a:effectLst/>
                          <a:latin typeface="Calibri" panose="020F0502020204030204" pitchFamily="34" charset="0"/>
                          <a:cs typeface="Calibri" panose="020F0502020204030204" pitchFamily="34" charset="0"/>
                        </a:rPr>
                        <a:t>). </a:t>
                      </a:r>
                      <a:r>
                        <a:rPr lang="en-US" sz="1500" dirty="0" err="1">
                          <a:solidFill>
                            <a:srgbClr val="000000"/>
                          </a:solidFill>
                          <a:effectLst/>
                          <a:latin typeface="Calibri" panose="020F0502020204030204" pitchFamily="34" charset="0"/>
                          <a:cs typeface="Calibri" panose="020F0502020204030204" pitchFamily="34" charset="0"/>
                        </a:rPr>
                        <a:t>Reste</a:t>
                      </a:r>
                      <a:r>
                        <a:rPr lang="en-US" sz="1500" dirty="0">
                          <a:solidFill>
                            <a:srgbClr val="000000"/>
                          </a:solidFill>
                          <a:effectLst/>
                          <a:latin typeface="Calibri" panose="020F0502020204030204" pitchFamily="34" charset="0"/>
                          <a:cs typeface="Calibri" panose="020F0502020204030204" pitchFamily="34" charset="0"/>
                        </a:rPr>
                        <a:t> </a:t>
                      </a:r>
                      <a:r>
                        <a:rPr lang="en-US" sz="1500" dirty="0" err="1">
                          <a:solidFill>
                            <a:srgbClr val="000000"/>
                          </a:solidFill>
                          <a:effectLst/>
                          <a:latin typeface="Calibri" panose="020F0502020204030204" pitchFamily="34" charset="0"/>
                          <a:cs typeface="Calibri" panose="020F0502020204030204" pitchFamily="34" charset="0"/>
                        </a:rPr>
                        <a:t>Eyone</a:t>
                      </a:r>
                      <a:endParaRPr lang="en-US"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endParaRPr lang="en-US"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53336702"/>
                  </a:ext>
                </a:extLst>
              </a:tr>
              <a:tr h="311058">
                <a:tc>
                  <a:txBody>
                    <a:bodyPr/>
                    <a:lstStyle/>
                    <a:p>
                      <a:r>
                        <a:rPr lang="fr-FR" sz="1500" dirty="0">
                          <a:solidFill>
                            <a:srgbClr val="000000"/>
                          </a:solidFill>
                          <a:effectLst/>
                          <a:latin typeface="Calibri" panose="020F0502020204030204" pitchFamily="34" charset="0"/>
                          <a:cs typeface="Calibri" panose="020F0502020204030204" pitchFamily="34" charset="0"/>
                        </a:rPr>
                        <a:t>Recruter un technicien responsable du support</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solidFill>
                            <a:srgbClr val="000000"/>
                          </a:solidFill>
                          <a:effectLst/>
                          <a:latin typeface="Calibri" panose="020F0502020204030204" pitchFamily="34" charset="0"/>
                          <a:cs typeface="Calibri" panose="020F0502020204030204" pitchFamily="34" charset="0"/>
                        </a:rPr>
                        <a:t>Non fait pour la RD 2020</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Calibri" panose="020F0502020204030204" pitchFamily="34" charset="0"/>
                          <a:cs typeface="Calibri" panose="020F0502020204030204" pitchFamily="34" charset="0"/>
                        </a:rPr>
                        <a:t>Comparaison avec externalisation</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27897552"/>
                  </a:ext>
                </a:extLst>
              </a:tr>
              <a:tr h="664572">
                <a:tc>
                  <a:txBody>
                    <a:bodyPr/>
                    <a:lstStyle/>
                    <a:p>
                      <a:r>
                        <a:rPr lang="fr-FR" sz="1500">
                          <a:solidFill>
                            <a:srgbClr val="000000"/>
                          </a:solidFill>
                          <a:effectLst/>
                          <a:latin typeface="Calibri" panose="020F0502020204030204" pitchFamily="34" charset="0"/>
                          <a:cs typeface="Calibri" panose="020F0502020204030204" pitchFamily="34" charset="0"/>
                        </a:rPr>
                        <a:t>Acquérir des imprimantes-photocopieuses-scanners réseau afin de partager et de diminuer le nombre d'équipements à maintenir</a:t>
                      </a:r>
                      <a:endParaRPr lang="fr-FR" sz="150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solidFill>
                            <a:srgbClr val="000000"/>
                          </a:solidFill>
                          <a:effectLst/>
                          <a:latin typeface="Calibri" panose="020F0502020204030204" pitchFamily="34" charset="0"/>
                          <a:cs typeface="Calibri" panose="020F0502020204030204" pitchFamily="34" charset="0"/>
                        </a:rPr>
                        <a:t>Non fait pour la RD 2020</a:t>
                      </a:r>
                      <a:endParaRPr lang="fr-FR" sz="1500" dirty="0">
                        <a:effectLst/>
                        <a:latin typeface="Calibri" panose="020F0502020204030204" pitchFamily="34" charset="0"/>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Calibri" panose="020F0502020204030204" pitchFamily="34" charset="0"/>
                          <a:cs typeface="Calibri" panose="020F0502020204030204" pitchFamily="34" charset="0"/>
                        </a:rPr>
                        <a:t>Tréso / non prioritaire</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76393119"/>
                  </a:ext>
                </a:extLst>
              </a:tr>
            </a:tbl>
          </a:graphicData>
        </a:graphic>
      </p:graphicFrame>
      <p:sp>
        <p:nvSpPr>
          <p:cNvPr id="5" name="Titre 1"/>
          <p:cNvSpPr>
            <a:spLocks noGrp="1"/>
          </p:cNvSpPr>
          <p:nvPr>
            <p:ph type="title"/>
          </p:nvPr>
        </p:nvSpPr>
        <p:spPr>
          <a:xfrm>
            <a:off x="542003" y="937287"/>
            <a:ext cx="11029616" cy="1013800"/>
          </a:xfrm>
        </p:spPr>
        <p:txBody>
          <a:bodyPr>
            <a:normAutofit fontScale="90000"/>
          </a:bodyPr>
          <a:lstStyle/>
          <a:p>
            <a:pPr marL="571500" indent="-571500">
              <a:buFont typeface="+mj-lt"/>
              <a:buAutoNum type="romanUcPeriod"/>
            </a:pPr>
            <a:r>
              <a:rPr lang="fr-SN" dirty="0"/>
              <a:t>Etat d’avancement des actions décidées à l’issue des revues de direction précédente </a:t>
            </a:r>
            <a:br>
              <a:rPr lang="fr-SN" dirty="0"/>
            </a:br>
            <a:endParaRPr lang="en-US" dirty="0"/>
          </a:p>
        </p:txBody>
      </p:sp>
    </p:spTree>
    <p:extLst>
      <p:ext uri="{BB962C8B-B14F-4D97-AF65-F5344CB8AC3E}">
        <p14:creationId xmlns:p14="http://schemas.microsoft.com/office/powerpoint/2010/main" val="22309155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B0D4BCC-DE5D-4A20-9384-E282AC94AFCE}"/>
              </a:ext>
            </a:extLst>
          </p:cNvPr>
          <p:cNvPicPr>
            <a:picLocks noChangeAspect="1" noChangeArrowheads="1"/>
          </p:cNvPicPr>
          <p:nvPr/>
        </p:nvPicPr>
        <p:blipFill>
          <a:blip r:embed="rId2"/>
          <a:srcRect/>
          <a:stretch>
            <a:fillRect/>
          </a:stretch>
        </p:blipFill>
        <p:spPr bwMode="auto">
          <a:xfrm>
            <a:off x="524485" y="691278"/>
            <a:ext cx="6286500" cy="2876550"/>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9BC9475F-6947-48FB-9CC2-18172D51F404}"/>
              </a:ext>
            </a:extLst>
          </p:cNvPr>
          <p:cNvPicPr>
            <a:picLocks noChangeAspect="1" noChangeArrowheads="1"/>
          </p:cNvPicPr>
          <p:nvPr/>
        </p:nvPicPr>
        <p:blipFill>
          <a:blip r:embed="rId3"/>
          <a:srcRect/>
          <a:stretch>
            <a:fillRect/>
          </a:stretch>
        </p:blipFill>
        <p:spPr bwMode="auto">
          <a:xfrm>
            <a:off x="4880269" y="3678172"/>
            <a:ext cx="6353175" cy="2895600"/>
          </a:xfrm>
          <a:prstGeom prst="rect">
            <a:avLst/>
          </a:prstGeom>
          <a:noFill/>
          <a:ln w="9525">
            <a:noFill/>
            <a:miter lim="800000"/>
            <a:headEnd/>
            <a:tailEnd/>
          </a:ln>
          <a:effectLst/>
        </p:spPr>
      </p:pic>
    </p:spTree>
    <p:extLst>
      <p:ext uri="{BB962C8B-B14F-4D97-AF65-F5344CB8AC3E}">
        <p14:creationId xmlns:p14="http://schemas.microsoft.com/office/powerpoint/2010/main" val="30850348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5D427A2-5B35-483E-8936-BC8A92304DF7}"/>
              </a:ext>
            </a:extLst>
          </p:cNvPr>
          <p:cNvPicPr>
            <a:picLocks noChangeAspect="1" noChangeArrowheads="1"/>
          </p:cNvPicPr>
          <p:nvPr/>
        </p:nvPicPr>
        <p:blipFill>
          <a:blip r:embed="rId2"/>
          <a:srcRect/>
          <a:stretch>
            <a:fillRect/>
          </a:stretch>
        </p:blipFill>
        <p:spPr bwMode="auto">
          <a:xfrm>
            <a:off x="1053391" y="1090613"/>
            <a:ext cx="7002145" cy="3157830"/>
          </a:xfrm>
          <a:prstGeom prst="rect">
            <a:avLst/>
          </a:prstGeom>
          <a:noFill/>
          <a:ln w="9525">
            <a:noFill/>
            <a:miter lim="800000"/>
            <a:headEnd/>
            <a:tailEnd/>
          </a:ln>
          <a:effectLst/>
        </p:spPr>
      </p:pic>
    </p:spTree>
    <p:extLst>
      <p:ext uri="{BB962C8B-B14F-4D97-AF65-F5344CB8AC3E}">
        <p14:creationId xmlns:p14="http://schemas.microsoft.com/office/powerpoint/2010/main" val="1339030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Autres remarques/ suggestions</a:t>
            </a:r>
          </a:p>
        </p:txBody>
      </p:sp>
      <p:sp>
        <p:nvSpPr>
          <p:cNvPr id="3" name="Espace réservé du contenu 2"/>
          <p:cNvSpPr>
            <a:spLocks noGrp="1"/>
          </p:cNvSpPr>
          <p:nvPr>
            <p:ph idx="1"/>
          </p:nvPr>
        </p:nvSpPr>
        <p:spPr>
          <a:xfrm>
            <a:off x="581192" y="2336002"/>
            <a:ext cx="11029616" cy="3819841"/>
          </a:xfrm>
        </p:spPr>
        <p:txBody>
          <a:bodyPr>
            <a:normAutofit/>
          </a:bodyPr>
          <a:lstStyle/>
          <a:p>
            <a:pPr algn="just"/>
            <a:r>
              <a:rPr lang="fr-FR" dirty="0">
                <a:solidFill>
                  <a:schemeClr val="tx1">
                    <a:lumMod val="75000"/>
                    <a:lumOff val="25000"/>
                  </a:schemeClr>
                </a:solidFill>
              </a:rPr>
              <a:t>Plus de communication en interne</a:t>
            </a:r>
          </a:p>
          <a:p>
            <a:pPr algn="just"/>
            <a:r>
              <a:rPr lang="fr-FR" dirty="0">
                <a:solidFill>
                  <a:schemeClr val="tx1">
                    <a:lumMod val="75000"/>
                    <a:lumOff val="25000"/>
                  </a:schemeClr>
                </a:solidFill>
              </a:rPr>
              <a:t>Revoir les secrétaires au niveau de l'accueil plateau. pas au niveau</a:t>
            </a:r>
          </a:p>
          <a:p>
            <a:pPr algn="just"/>
            <a:r>
              <a:rPr lang="fr-FR" dirty="0">
                <a:solidFill>
                  <a:schemeClr val="tx1">
                    <a:lumMod val="75000"/>
                    <a:lumOff val="25000"/>
                  </a:schemeClr>
                </a:solidFill>
              </a:rPr>
              <a:t>Mieux impliquer le personnel dans les processus de décisions les concernant</a:t>
            </a:r>
          </a:p>
          <a:p>
            <a:pPr algn="just"/>
            <a:r>
              <a:rPr lang="fr-FR" dirty="0">
                <a:solidFill>
                  <a:schemeClr val="tx1">
                    <a:lumMod val="75000"/>
                    <a:lumOff val="25000"/>
                  </a:schemeClr>
                </a:solidFill>
              </a:rPr>
              <a:t>Il n'y a pas une bonne communication entre l'administration et le personnel. La visibilité par rapport aux documents reste à désirer</a:t>
            </a:r>
          </a:p>
          <a:p>
            <a:pPr algn="just"/>
            <a:r>
              <a:rPr lang="fr-FR" dirty="0">
                <a:solidFill>
                  <a:schemeClr val="tx1">
                    <a:lumMod val="75000"/>
                    <a:lumOff val="25000"/>
                  </a:schemeClr>
                </a:solidFill>
              </a:rPr>
              <a:t>La fréquence de rechange des matériaux est trop longue alors que le matériel est vétuste</a:t>
            </a:r>
          </a:p>
          <a:p>
            <a:pPr algn="just"/>
            <a:r>
              <a:rPr lang="fr-FR" dirty="0">
                <a:solidFill>
                  <a:schemeClr val="tx1">
                    <a:lumMod val="75000"/>
                    <a:lumOff val="25000"/>
                  </a:schemeClr>
                </a:solidFill>
              </a:rPr>
              <a:t>Les critères d'évaluation devraient être connus de tous. Le personnel devrait être polyvalent mais attention au risque le travail soit mal fait lorsqu'on met la personne qu'il ne fait pas à un poste important</a:t>
            </a:r>
          </a:p>
          <a:p>
            <a:pPr algn="just"/>
            <a:r>
              <a:rPr lang="fr-FR" dirty="0">
                <a:solidFill>
                  <a:schemeClr val="tx1">
                    <a:lumMod val="75000"/>
                    <a:lumOff val="25000"/>
                  </a:schemeClr>
                </a:solidFill>
              </a:rPr>
              <a:t>internet et téléphone fixe à rétablir</a:t>
            </a:r>
          </a:p>
        </p:txBody>
      </p:sp>
    </p:spTree>
    <p:extLst>
      <p:ext uri="{BB962C8B-B14F-4D97-AF65-F5344CB8AC3E}">
        <p14:creationId xmlns:p14="http://schemas.microsoft.com/office/powerpoint/2010/main" val="21112652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
        <p:nvSpPr>
          <p:cNvPr id="5" name="Espace réservé du contenu 4"/>
          <p:cNvSpPr>
            <a:spLocks noGrp="1"/>
          </p:cNvSpPr>
          <p:nvPr>
            <p:ph idx="1"/>
          </p:nvPr>
        </p:nvSpPr>
        <p:spPr>
          <a:xfrm>
            <a:off x="1358537" y="2024743"/>
            <a:ext cx="7654835" cy="3834054"/>
          </a:xfrm>
        </p:spPr>
        <p:txBody>
          <a:bodyPr/>
          <a:lstStyle/>
          <a:p>
            <a:pPr marL="342900" indent="-342900" algn="just">
              <a:buFont typeface="+mj-lt"/>
              <a:buAutoNum type="arabicPeriod" startAt="2"/>
            </a:pPr>
            <a:r>
              <a:rPr lang="fr-SN" dirty="0">
                <a:solidFill>
                  <a:schemeClr val="tx1">
                    <a:lumMod val="75000"/>
                    <a:lumOff val="25000"/>
                  </a:schemeClr>
                </a:solidFill>
              </a:rPr>
              <a:t>Le degré de réalisation des objectifs qualité, la performance des processus et la conformité des produits et services ( tableau de bord , fiches d’incidents pour processus réalisation)</a:t>
            </a:r>
          </a:p>
        </p:txBody>
      </p:sp>
    </p:spTree>
    <p:extLst>
      <p:ext uri="{BB962C8B-B14F-4D97-AF65-F5344CB8AC3E}">
        <p14:creationId xmlns:p14="http://schemas.microsoft.com/office/powerpoint/2010/main" val="2463024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B53C2FE-82AC-4305-BA4C-88EA176AFE7C}"/>
              </a:ext>
            </a:extLst>
          </p:cNvPr>
          <p:cNvGraphicFramePr>
            <a:graphicFrameLocks noGrp="1"/>
          </p:cNvGraphicFramePr>
          <p:nvPr>
            <p:extLst>
              <p:ext uri="{D42A27DB-BD31-4B8C-83A1-F6EECF244321}">
                <p14:modId xmlns:p14="http://schemas.microsoft.com/office/powerpoint/2010/main" val="3304124716"/>
              </p:ext>
            </p:extLst>
          </p:nvPr>
        </p:nvGraphicFramePr>
        <p:xfrm>
          <a:off x="189875" y="595116"/>
          <a:ext cx="11812250" cy="6247894"/>
        </p:xfrm>
        <a:graphic>
          <a:graphicData uri="http://schemas.openxmlformats.org/drawingml/2006/table">
            <a:tbl>
              <a:tblPr firstRow="1">
                <a:tableStyleId>{ED083AE6-46FA-4A59-8FB0-9F97EB10719F}</a:tableStyleId>
              </a:tblPr>
              <a:tblGrid>
                <a:gridCol w="4814255">
                  <a:extLst>
                    <a:ext uri="{9D8B030D-6E8A-4147-A177-3AD203B41FA5}">
                      <a16:colId xmlns:a16="http://schemas.microsoft.com/office/drawing/2014/main" val="1214083351"/>
                    </a:ext>
                  </a:extLst>
                </a:gridCol>
                <a:gridCol w="467647">
                  <a:extLst>
                    <a:ext uri="{9D8B030D-6E8A-4147-A177-3AD203B41FA5}">
                      <a16:colId xmlns:a16="http://schemas.microsoft.com/office/drawing/2014/main" val="1629552046"/>
                    </a:ext>
                  </a:extLst>
                </a:gridCol>
                <a:gridCol w="480174">
                  <a:extLst>
                    <a:ext uri="{9D8B030D-6E8A-4147-A177-3AD203B41FA5}">
                      <a16:colId xmlns:a16="http://schemas.microsoft.com/office/drawing/2014/main" val="3764346528"/>
                    </a:ext>
                  </a:extLst>
                </a:gridCol>
                <a:gridCol w="480174">
                  <a:extLst>
                    <a:ext uri="{9D8B030D-6E8A-4147-A177-3AD203B41FA5}">
                      <a16:colId xmlns:a16="http://schemas.microsoft.com/office/drawing/2014/main" val="1867864120"/>
                    </a:ext>
                  </a:extLst>
                </a:gridCol>
                <a:gridCol w="459295">
                  <a:extLst>
                    <a:ext uri="{9D8B030D-6E8A-4147-A177-3AD203B41FA5}">
                      <a16:colId xmlns:a16="http://schemas.microsoft.com/office/drawing/2014/main" val="1901010021"/>
                    </a:ext>
                  </a:extLst>
                </a:gridCol>
                <a:gridCol w="467647">
                  <a:extLst>
                    <a:ext uri="{9D8B030D-6E8A-4147-A177-3AD203B41FA5}">
                      <a16:colId xmlns:a16="http://schemas.microsoft.com/office/drawing/2014/main" val="660434329"/>
                    </a:ext>
                  </a:extLst>
                </a:gridCol>
                <a:gridCol w="467647">
                  <a:extLst>
                    <a:ext uri="{9D8B030D-6E8A-4147-A177-3AD203B41FA5}">
                      <a16:colId xmlns:a16="http://schemas.microsoft.com/office/drawing/2014/main" val="1500063364"/>
                    </a:ext>
                  </a:extLst>
                </a:gridCol>
                <a:gridCol w="467647">
                  <a:extLst>
                    <a:ext uri="{9D8B030D-6E8A-4147-A177-3AD203B41FA5}">
                      <a16:colId xmlns:a16="http://schemas.microsoft.com/office/drawing/2014/main" val="119649760"/>
                    </a:ext>
                  </a:extLst>
                </a:gridCol>
                <a:gridCol w="467647">
                  <a:extLst>
                    <a:ext uri="{9D8B030D-6E8A-4147-A177-3AD203B41FA5}">
                      <a16:colId xmlns:a16="http://schemas.microsoft.com/office/drawing/2014/main" val="1448263420"/>
                    </a:ext>
                  </a:extLst>
                </a:gridCol>
                <a:gridCol w="467647">
                  <a:extLst>
                    <a:ext uri="{9D8B030D-6E8A-4147-A177-3AD203B41FA5}">
                      <a16:colId xmlns:a16="http://schemas.microsoft.com/office/drawing/2014/main" val="2897146625"/>
                    </a:ext>
                  </a:extLst>
                </a:gridCol>
                <a:gridCol w="455120">
                  <a:extLst>
                    <a:ext uri="{9D8B030D-6E8A-4147-A177-3AD203B41FA5}">
                      <a16:colId xmlns:a16="http://schemas.microsoft.com/office/drawing/2014/main" val="1917376519"/>
                    </a:ext>
                  </a:extLst>
                </a:gridCol>
                <a:gridCol w="463470">
                  <a:extLst>
                    <a:ext uri="{9D8B030D-6E8A-4147-A177-3AD203B41FA5}">
                      <a16:colId xmlns:a16="http://schemas.microsoft.com/office/drawing/2014/main" val="2453032213"/>
                    </a:ext>
                  </a:extLst>
                </a:gridCol>
                <a:gridCol w="463470">
                  <a:extLst>
                    <a:ext uri="{9D8B030D-6E8A-4147-A177-3AD203B41FA5}">
                      <a16:colId xmlns:a16="http://schemas.microsoft.com/office/drawing/2014/main" val="3175139286"/>
                    </a:ext>
                  </a:extLst>
                </a:gridCol>
                <a:gridCol w="463470">
                  <a:extLst>
                    <a:ext uri="{9D8B030D-6E8A-4147-A177-3AD203B41FA5}">
                      <a16:colId xmlns:a16="http://schemas.microsoft.com/office/drawing/2014/main" val="3978341331"/>
                    </a:ext>
                  </a:extLst>
                </a:gridCol>
                <a:gridCol w="463470">
                  <a:extLst>
                    <a:ext uri="{9D8B030D-6E8A-4147-A177-3AD203B41FA5}">
                      <a16:colId xmlns:a16="http://schemas.microsoft.com/office/drawing/2014/main" val="4152046274"/>
                    </a:ext>
                  </a:extLst>
                </a:gridCol>
                <a:gridCol w="463470">
                  <a:extLst>
                    <a:ext uri="{9D8B030D-6E8A-4147-A177-3AD203B41FA5}">
                      <a16:colId xmlns:a16="http://schemas.microsoft.com/office/drawing/2014/main" val="475263662"/>
                    </a:ext>
                  </a:extLst>
                </a:gridCol>
              </a:tblGrid>
              <a:tr h="152066">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Objectifs de la politique qualité</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PM01</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PM02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PM03</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PO01</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PO02</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PO03</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PO05</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PS01</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PS03</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PS05</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4012923199"/>
                  </a:ext>
                </a:extLst>
              </a:tr>
              <a:tr h="452086">
                <a:tc>
                  <a:txBody>
                    <a:bodyPr/>
                    <a:lstStyle/>
                    <a:p>
                      <a:pPr algn="l"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Apporter à nos patients les meilleurs soins possibles tout en assurant une prise en charge dans des conditions optimales de sécurité et de confort</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4090820356"/>
                  </a:ext>
                </a:extLst>
              </a:tr>
              <a:tr h="452086">
                <a:tc>
                  <a:txBody>
                    <a:bodyPr/>
                    <a:lstStyle/>
                    <a:p>
                      <a:pPr algn="l"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Apporter aux patients le conseil et la prévention nécessaires lui permettant de préserver la santé et le bien-être de leurs familles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4122432363"/>
                  </a:ext>
                </a:extLst>
              </a:tr>
              <a:tr h="302076">
                <a:tc>
                  <a:txBody>
                    <a:bodyPr/>
                    <a:lstStyle/>
                    <a:p>
                      <a:pPr algn="l"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Améliorer l’écoute, la satisfaction des exigences et des attentes de nos patients et de leurs accompagnants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1051386126"/>
                  </a:ext>
                </a:extLst>
              </a:tr>
              <a:tr h="302076">
                <a:tc>
                  <a:txBody>
                    <a:bodyPr/>
                    <a:lstStyle/>
                    <a:p>
                      <a:pPr algn="l"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Optimiser l’organisation et atteindre les objectifs de performance de l’entreprise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4203616005"/>
                  </a:ext>
                </a:extLst>
              </a:tr>
              <a:tr h="602096">
                <a:tc>
                  <a:txBody>
                    <a:bodyPr/>
                    <a:lstStyle/>
                    <a:p>
                      <a:pPr algn="l"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Diminuer les risques inhérents à l’activité de soins pour garantir le plus haut niveau de sécurité à nos patients et à notre personnel ; et ce, dans une démarche apprenante, en construisant une gestion des risques axée sur la prévention</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311281680"/>
                  </a:ext>
                </a:extLst>
              </a:tr>
              <a:tr h="302076">
                <a:tc>
                  <a:txBody>
                    <a:bodyPr/>
                    <a:lstStyle/>
                    <a:p>
                      <a:pPr algn="l"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Créer une véritable dynamique dans l’évaluation et l’amélioration de nos pratiques professionnelles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2453569053"/>
                  </a:ext>
                </a:extLst>
              </a:tr>
              <a:tr h="302076">
                <a:tc>
                  <a:txBody>
                    <a:bodyPr/>
                    <a:lstStyle/>
                    <a:p>
                      <a:pPr algn="l"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Faire du retour d’expérience le socle de notre culture de qualité et de sécurité des soins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1299612388"/>
                  </a:ext>
                </a:extLst>
              </a:tr>
              <a:tr h="452086">
                <a:tc>
                  <a:txBody>
                    <a:bodyPr/>
                    <a:lstStyle/>
                    <a:p>
                      <a:pPr algn="l"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Offrir une qualité de travail et des conditions permettant au personnel de s’épanouir et de s’engager pour la santé et le bien-être des patients et d’exprimer au mieux ses compétences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1672120277"/>
                  </a:ext>
                </a:extLst>
              </a:tr>
              <a:tr h="302076">
                <a:tc>
                  <a:txBody>
                    <a:bodyPr/>
                    <a:lstStyle/>
                    <a:p>
                      <a:pPr algn="l"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Permettre le développement des compétences et l’évolution du personnel en favorisant la formation permanente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1847978713"/>
                  </a:ext>
                </a:extLst>
              </a:tr>
              <a:tr h="302076">
                <a:tc>
                  <a:txBody>
                    <a:bodyPr/>
                    <a:lstStyle/>
                    <a:p>
                      <a:pPr algn="l"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Etablir et entretenir la relation de confiance avec nos investisseurs et nos partenaires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3760152847"/>
                  </a:ext>
                </a:extLst>
              </a:tr>
              <a:tr h="302076">
                <a:tc>
                  <a:txBody>
                    <a:bodyPr/>
                    <a:lstStyle/>
                    <a:p>
                      <a:pPr algn="l" fontAlgn="b"/>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Etablir et entretenir la relation de confiance avec nos fournisseurs et prestataires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2709321022"/>
                  </a:ext>
                </a:extLst>
              </a:tr>
              <a:tr h="302076">
                <a:tc>
                  <a:txBody>
                    <a:bodyPr/>
                    <a:lstStyle/>
                    <a:p>
                      <a:pPr algn="l"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Se conformer aux exigences légales et réglementaires, contractuelles ou autres identifiées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X</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extLst>
                  <a:ext uri="{0D108BD9-81ED-4DB2-BD59-A6C34878D82A}">
                    <a16:rowId xmlns:a16="http://schemas.microsoft.com/office/drawing/2014/main" val="2969767882"/>
                  </a:ext>
                </a:extLst>
              </a:tr>
            </a:tbl>
          </a:graphicData>
        </a:graphic>
      </p:graphicFrame>
    </p:spTree>
    <p:extLst>
      <p:ext uri="{BB962C8B-B14F-4D97-AF65-F5344CB8AC3E}">
        <p14:creationId xmlns:p14="http://schemas.microsoft.com/office/powerpoint/2010/main" val="1324958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2336423500"/>
              </p:ext>
            </p:extLst>
          </p:nvPr>
        </p:nvGraphicFramePr>
        <p:xfrm>
          <a:off x="514895" y="1933844"/>
          <a:ext cx="11115402" cy="4731454"/>
        </p:xfrm>
        <a:graphic>
          <a:graphicData uri="http://schemas.openxmlformats.org/drawingml/2006/table">
            <a:tbl>
              <a:tblPr firstRow="1">
                <a:tableStyleId>{ED083AE6-46FA-4A59-8FB0-9F97EB10719F}</a:tableStyleId>
              </a:tblPr>
              <a:tblGrid>
                <a:gridCol w="767362">
                  <a:extLst>
                    <a:ext uri="{9D8B030D-6E8A-4147-A177-3AD203B41FA5}">
                      <a16:colId xmlns:a16="http://schemas.microsoft.com/office/drawing/2014/main" val="4216198039"/>
                    </a:ext>
                  </a:extLst>
                </a:gridCol>
                <a:gridCol w="3525987">
                  <a:extLst>
                    <a:ext uri="{9D8B030D-6E8A-4147-A177-3AD203B41FA5}">
                      <a16:colId xmlns:a16="http://schemas.microsoft.com/office/drawing/2014/main" val="3801803599"/>
                    </a:ext>
                  </a:extLst>
                </a:gridCol>
                <a:gridCol w="631470">
                  <a:extLst>
                    <a:ext uri="{9D8B030D-6E8A-4147-A177-3AD203B41FA5}">
                      <a16:colId xmlns:a16="http://schemas.microsoft.com/office/drawing/2014/main" val="1788229515"/>
                    </a:ext>
                  </a:extLst>
                </a:gridCol>
                <a:gridCol w="798233">
                  <a:extLst>
                    <a:ext uri="{9D8B030D-6E8A-4147-A177-3AD203B41FA5}">
                      <a16:colId xmlns:a16="http://schemas.microsoft.com/office/drawing/2014/main" val="3026171723"/>
                    </a:ext>
                  </a:extLst>
                </a:gridCol>
                <a:gridCol w="3575416">
                  <a:extLst>
                    <a:ext uri="{9D8B030D-6E8A-4147-A177-3AD203B41FA5}">
                      <a16:colId xmlns:a16="http://schemas.microsoft.com/office/drawing/2014/main" val="3347677358"/>
                    </a:ext>
                  </a:extLst>
                </a:gridCol>
                <a:gridCol w="908467">
                  <a:extLst>
                    <a:ext uri="{9D8B030D-6E8A-4147-A177-3AD203B41FA5}">
                      <a16:colId xmlns:a16="http://schemas.microsoft.com/office/drawing/2014/main" val="1958011439"/>
                    </a:ext>
                  </a:extLst>
                </a:gridCol>
                <a:gridCol w="908467">
                  <a:extLst>
                    <a:ext uri="{9D8B030D-6E8A-4147-A177-3AD203B41FA5}">
                      <a16:colId xmlns:a16="http://schemas.microsoft.com/office/drawing/2014/main" val="3980989768"/>
                    </a:ext>
                  </a:extLst>
                </a:gridCol>
              </a:tblGrid>
              <a:tr h="442458">
                <a:tc>
                  <a:txBody>
                    <a:bodyPr/>
                    <a:lstStyle/>
                    <a:p>
                      <a:pPr algn="ctr" fontAlgn="ctr"/>
                      <a:r>
                        <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Indicateurs</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Fréq</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Cible</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Méthode de calcul</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Calibri" panose="020F0502020204030204" pitchFamily="34" charset="0"/>
                          <a:cs typeface="Calibri" panose="020F0502020204030204" pitchFamily="34" charset="0"/>
                        </a:rPr>
                        <a:t>Moy</a:t>
                      </a:r>
                      <a:r>
                        <a:rPr lang="fr-FR" sz="1400" b="1" u="none" strike="noStrike" dirty="0">
                          <a:solidFill>
                            <a:schemeClr val="accent6"/>
                          </a:solidFill>
                          <a:effectLst/>
                          <a:latin typeface="Calibri" panose="020F0502020204030204" pitchFamily="34" charset="0"/>
                          <a:cs typeface="Calibri" panose="020F0502020204030204" pitchFamily="34" charset="0"/>
                        </a:rPr>
                        <a:t>. 2019</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Atteint 2019</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48098592"/>
                  </a:ext>
                </a:extLst>
              </a:tr>
              <a:tr h="393467">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PM01</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réunions de comité de direction tenues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Sem.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5</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a:t>
                      </a: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PVs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4,5</a:t>
                      </a: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NON</a:t>
                      </a:r>
                    </a:p>
                  </a:txBody>
                  <a:tcPr marL="0" marR="0" marT="0" marB="0" anchor="ctr"/>
                </a:tc>
                <a:extLst>
                  <a:ext uri="{0D108BD9-81ED-4DB2-BD59-A6C34878D82A}">
                    <a16:rowId xmlns:a16="http://schemas.microsoft.com/office/drawing/2014/main" val="2912182928"/>
                  </a:ext>
                </a:extLst>
              </a:tr>
              <a:tr h="544298">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PM01</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d'atteinte des objectifs de croissance plateau</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Sem.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rowSpan="2">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100%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Moyenne des niveaux d'atteinte des objectifs de croissance (CA)</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60%</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rowSpan="2">
                  <a:txBody>
                    <a:bodyPr/>
                    <a:lstStyle/>
                    <a:p>
                      <a:pPr algn="ctr" fontAlgn="b"/>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OUI</a:t>
                      </a:r>
                    </a:p>
                  </a:txBody>
                  <a:tcPr marL="0" marR="0" marT="0" marB="0" anchor="ctr"/>
                </a:tc>
                <a:extLst>
                  <a:ext uri="{0D108BD9-81ED-4DB2-BD59-A6C34878D82A}">
                    <a16:rowId xmlns:a16="http://schemas.microsoft.com/office/drawing/2014/main" val="143572006"/>
                  </a:ext>
                </a:extLst>
              </a:tr>
              <a:tr h="544298">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PM01</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d'atteinte des objectifs de croissance clinique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Sem.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vMerge="1">
                  <a:txBody>
                    <a:bodyPr/>
                    <a:lstStyle/>
                    <a:p>
                      <a:pPr algn="ctr" fontAlgn="ct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Moyenne des niveaux d'atteinte des objectifs de croissance (CA)</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110%</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vMerge="1">
                  <a:txBody>
                    <a:bodyPr/>
                    <a:lstStyle/>
                    <a:p>
                      <a:pPr algn="ctr" fontAlgn="b"/>
                      <a:endPar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endParaRPr>
                    </a:p>
                  </a:txBody>
                  <a:tcPr marL="0" marR="0" marT="0" marB="0" anchor="ctr"/>
                </a:tc>
                <a:extLst>
                  <a:ext uri="{0D108BD9-81ED-4DB2-BD59-A6C34878D82A}">
                    <a16:rowId xmlns:a16="http://schemas.microsoft.com/office/drawing/2014/main" val="4070754372"/>
                  </a:ext>
                </a:extLst>
              </a:tr>
              <a:tr h="393467">
                <a:tc>
                  <a:txBody>
                    <a:bodyPr/>
                    <a:lstStyle/>
                    <a:p>
                      <a:pPr algn="ctr" fontAlgn="ctr"/>
                      <a:r>
                        <a:rPr lang="fr-FR" sz="1400" b="1" u="none" strike="noStrike" dirty="0">
                          <a:solidFill>
                            <a:srgbClr val="FF0000"/>
                          </a:solidFill>
                          <a:effectLst/>
                          <a:latin typeface="Calibri" panose="020F0502020204030204" pitchFamily="34" charset="0"/>
                          <a:cs typeface="Calibri" panose="020F0502020204030204" pitchFamily="34" charset="0"/>
                        </a:rPr>
                        <a:t>PM01</a:t>
                      </a:r>
                      <a:endParaRPr lang="fr-FR" sz="1400" b="1" i="0" u="none" strike="noStrike" dirty="0">
                        <a:solidFill>
                          <a:srgbClr val="FF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rgbClr val="FF0000"/>
                          </a:solidFill>
                          <a:effectLst/>
                          <a:latin typeface="Calibri" panose="020F0502020204030204" pitchFamily="34" charset="0"/>
                          <a:cs typeface="Calibri" panose="020F0502020204030204" pitchFamily="34" charset="0"/>
                        </a:rPr>
                        <a:t>Taux d'atteinte des cibles des indicateurs </a:t>
                      </a:r>
                      <a:endParaRPr lang="fr-FR" sz="1400" b="1" i="0" u="none" strike="noStrike" dirty="0">
                        <a:solidFill>
                          <a:srgbClr val="FF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rgbClr val="FF0000"/>
                          </a:solidFill>
                          <a:effectLst/>
                          <a:latin typeface="Calibri" panose="020F0502020204030204" pitchFamily="34" charset="0"/>
                          <a:cs typeface="Calibri" panose="020F0502020204030204" pitchFamily="34" charset="0"/>
                        </a:rPr>
                        <a:t>Ann.</a:t>
                      </a:r>
                    </a:p>
                  </a:txBody>
                  <a:tcPr marL="0" marR="0" marT="0" marB="0" anchor="ctr"/>
                </a:tc>
                <a:tc>
                  <a:txBody>
                    <a:bodyPr/>
                    <a:lstStyle/>
                    <a:p>
                      <a:pPr algn="ctr" fontAlgn="ctr"/>
                      <a:r>
                        <a:rPr lang="fr-FR" sz="1400" b="1" u="none" strike="noStrike" dirty="0">
                          <a:solidFill>
                            <a:srgbClr val="FF0000"/>
                          </a:solidFill>
                          <a:effectLst/>
                          <a:latin typeface="Calibri" panose="020F0502020204030204" pitchFamily="34" charset="0"/>
                          <a:cs typeface="Calibri" panose="020F0502020204030204" pitchFamily="34" charset="0"/>
                        </a:rPr>
                        <a:t>80%</a:t>
                      </a:r>
                      <a:endParaRPr lang="fr-FR" sz="1400" b="1" i="0" u="none" strike="noStrike" dirty="0">
                        <a:solidFill>
                          <a:srgbClr val="FF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rgbClr val="FF0000"/>
                          </a:solidFill>
                          <a:effectLst/>
                          <a:latin typeface="Calibri" panose="020F0502020204030204" pitchFamily="34" charset="0"/>
                          <a:cs typeface="Calibri" panose="020F0502020204030204" pitchFamily="34" charset="0"/>
                        </a:rPr>
                        <a:t>Nombre de cibles atteintes / Nombre de cibles total</a:t>
                      </a:r>
                      <a:endParaRPr lang="fr-FR" sz="1400" b="1" i="0" u="none" strike="noStrike" dirty="0">
                        <a:solidFill>
                          <a:srgbClr val="FF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a:r>
                        <a:rPr lang="en-US" b="1" dirty="0">
                          <a:solidFill>
                            <a:srgbClr val="FF0000"/>
                          </a:solidFill>
                          <a:latin typeface="Calibri" panose="020F0502020204030204" pitchFamily="34" charset="0"/>
                          <a:cs typeface="Calibri" panose="020F0502020204030204" pitchFamily="34" charset="0"/>
                        </a:rPr>
                        <a:t>50%</a:t>
                      </a:r>
                    </a:p>
                  </a:txBody>
                  <a:tcPr marL="0" marR="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NON</a:t>
                      </a:r>
                    </a:p>
                  </a:txBody>
                  <a:tcPr marL="0" marR="0" marT="0" marB="0" anchor="ctr"/>
                </a:tc>
                <a:extLst>
                  <a:ext uri="{0D108BD9-81ED-4DB2-BD59-A6C34878D82A}">
                    <a16:rowId xmlns:a16="http://schemas.microsoft.com/office/drawing/2014/main" val="2794461497"/>
                  </a:ext>
                </a:extLst>
              </a:tr>
              <a:tr h="393467">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PM02</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Etat d'exécution des plans d'actions marketing et communication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80%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Actions réalisées / Actions prévues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76%</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NON</a:t>
                      </a:r>
                    </a:p>
                  </a:txBody>
                  <a:tcPr marL="0" marR="0" marT="0" marB="0" anchor="ctr"/>
                </a:tc>
                <a:extLst>
                  <a:ext uri="{0D108BD9-81ED-4DB2-BD59-A6C34878D82A}">
                    <a16:rowId xmlns:a16="http://schemas.microsoft.com/office/drawing/2014/main" val="2513042798"/>
                  </a:ext>
                </a:extLst>
              </a:tr>
              <a:tr h="393467">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PM02</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Acquisition de nouveaux patients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+25%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variation des nouveaux patients vs année précédente</a:t>
                      </a: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1188</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OUI</a:t>
                      </a:r>
                    </a:p>
                  </a:txBody>
                  <a:tcPr marL="0" marR="0" marT="0" marB="0" anchor="ctr"/>
                </a:tc>
                <a:extLst>
                  <a:ext uri="{0D108BD9-81ED-4DB2-BD59-A6C34878D82A}">
                    <a16:rowId xmlns:a16="http://schemas.microsoft.com/office/drawing/2014/main" val="4267501869"/>
                  </a:ext>
                </a:extLst>
              </a:tr>
              <a:tr h="786935">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PM02</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Niveau de satisfaction des patients</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Sem</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75%</a:t>
                      </a:r>
                    </a:p>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90%</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Pourcentage des patients n'ayant aucun motif d'insatisfaction</a:t>
                      </a:r>
                    </a:p>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Pourcentage des patientes qui recommanderaient NEST</a:t>
                      </a: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80,8%</a:t>
                      </a:r>
                    </a:p>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99%</a:t>
                      </a: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OUI</a:t>
                      </a:r>
                    </a:p>
                  </a:txBody>
                  <a:tcPr marL="0" marR="0" marT="0" marB="0" anchor="ctr"/>
                </a:tc>
                <a:extLst>
                  <a:ext uri="{0D108BD9-81ED-4DB2-BD59-A6C34878D82A}">
                    <a16:rowId xmlns:a16="http://schemas.microsoft.com/office/drawing/2014/main" val="2141578252"/>
                  </a:ext>
                </a:extLst>
              </a:tr>
              <a:tr h="590201">
                <a:tc>
                  <a:txBody>
                    <a:bodyPr/>
                    <a:lstStyle/>
                    <a:p>
                      <a:pPr marL="0" algn="ctr" defTabSz="457200" rtl="0" eaLnBrk="1" fontAlgn="ctr" latinLnBrk="0" hangingPunct="1"/>
                      <a:r>
                        <a:rPr lang="fr-FR" sz="1400" b="0" i="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PM02</a:t>
                      </a:r>
                    </a:p>
                  </a:txBody>
                  <a:tcPr marL="0" marR="0" marT="0" marB="0" anchor="ctr"/>
                </a:tc>
                <a:tc>
                  <a:txBody>
                    <a:bodyPr/>
                    <a:lstStyle/>
                    <a:p>
                      <a:pPr marL="0" algn="ctr" defTabSz="457200" rtl="0" eaLnBrk="1" fontAlgn="ctr" latinLnBrk="0" hangingPunct="1"/>
                      <a:r>
                        <a:rPr lang="fr-FR" sz="1400" b="0" i="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Qualité du service téléphonique</a:t>
                      </a:r>
                    </a:p>
                  </a:txBody>
                  <a:tcPr marL="0" marR="0" marT="0" marB="0" anchor="ctr"/>
                </a:tc>
                <a:tc>
                  <a:txBody>
                    <a:bodyPr/>
                    <a:lstStyle/>
                    <a:p>
                      <a:pPr marL="0" algn="ctr" defTabSz="457200" rtl="0" eaLnBrk="1" fontAlgn="ctr" latinLnBrk="0" hangingPunct="1"/>
                      <a:r>
                        <a:rPr lang="fr-FR" sz="1400" b="0" i="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Trim.</a:t>
                      </a:r>
                    </a:p>
                  </a:txBody>
                  <a:tcPr marL="0" marR="0" marT="0" marB="0" anchor="ctr"/>
                </a:tc>
                <a:tc>
                  <a:txBody>
                    <a:bodyPr/>
                    <a:lstStyle/>
                    <a:p>
                      <a:pPr marL="0" algn="ctr" defTabSz="457200" rtl="0" eaLnBrk="1" fontAlgn="ctr" latinLnBrk="0" hangingPunct="1"/>
                      <a:r>
                        <a:rPr lang="fr-FR" sz="1400" b="0" i="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3</a:t>
                      </a:r>
                    </a:p>
                  </a:txBody>
                  <a:tcPr marL="0" marR="0" marT="0" marB="0" anchor="ctr"/>
                </a:tc>
                <a:tc>
                  <a:txBody>
                    <a:bodyPr/>
                    <a:lstStyle/>
                    <a:p>
                      <a:pPr marL="0" algn="ctr" defTabSz="457200" rtl="0" eaLnBrk="1" fontAlgn="ctr" latinLnBrk="0" hangingPunct="1"/>
                      <a:r>
                        <a:rPr lang="fr-FR" sz="1400" b="0" i="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Appels mystères: Attribution de notes de 1 à 3 pour les critères: Temps d'attente téléphonique, qualité de la réponse et accueil/ amabilité.</a:t>
                      </a:r>
                    </a:p>
                  </a:txBody>
                  <a:tcPr marL="0" marR="0" marT="0" marB="0" anchor="ctr"/>
                </a:tc>
                <a:tc>
                  <a:txBody>
                    <a:bodyPr/>
                    <a:lstStyle/>
                    <a:p>
                      <a:pPr marL="0" algn="ctr" defTabSz="457200" rtl="0" eaLnBrk="1" fontAlgn="ctr" latinLnBrk="0" hangingPunct="1"/>
                      <a:r>
                        <a:rPr lang="fr-FR" sz="1400" b="0" i="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2,7</a:t>
                      </a: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NON</a:t>
                      </a:r>
                    </a:p>
                  </a:txBody>
                  <a:tcPr marL="0" marR="0" marT="0" marB="0" anchor="ctr"/>
                </a:tc>
                <a:extLst>
                  <a:ext uri="{0D108BD9-81ED-4DB2-BD59-A6C34878D82A}">
                    <a16:rowId xmlns:a16="http://schemas.microsoft.com/office/drawing/2014/main" val="2260181611"/>
                  </a:ext>
                </a:extLst>
              </a:tr>
            </a:tbl>
          </a:graphicData>
        </a:graphic>
      </p:graphicFrame>
      <p:sp>
        <p:nvSpPr>
          <p:cNvPr id="4" name="Titre 1"/>
          <p:cNvSpPr txBox="1">
            <a:spLocks/>
          </p:cNvSpPr>
          <p:nvPr/>
        </p:nvSpPr>
        <p:spPr>
          <a:xfrm>
            <a:off x="1045029" y="192702"/>
            <a:ext cx="10585268" cy="13487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baseline="0">
                <a:solidFill>
                  <a:schemeClr val="bg1"/>
                </a:solidFill>
                <a:latin typeface="Minion Pro" panose="02040503050306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Tree>
    <p:extLst>
      <p:ext uri="{BB962C8B-B14F-4D97-AF65-F5344CB8AC3E}">
        <p14:creationId xmlns:p14="http://schemas.microsoft.com/office/powerpoint/2010/main" val="38510409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1052507677"/>
              </p:ext>
            </p:extLst>
          </p:nvPr>
        </p:nvGraphicFramePr>
        <p:xfrm>
          <a:off x="514895" y="1859474"/>
          <a:ext cx="11115402" cy="4938566"/>
        </p:xfrm>
        <a:graphic>
          <a:graphicData uri="http://schemas.openxmlformats.org/drawingml/2006/table">
            <a:tbl>
              <a:tblPr firstRow="1">
                <a:tableStyleId>{ED083AE6-46FA-4A59-8FB0-9F97EB10719F}</a:tableStyleId>
              </a:tblPr>
              <a:tblGrid>
                <a:gridCol w="767362">
                  <a:extLst>
                    <a:ext uri="{9D8B030D-6E8A-4147-A177-3AD203B41FA5}">
                      <a16:colId xmlns:a16="http://schemas.microsoft.com/office/drawing/2014/main" val="4216198039"/>
                    </a:ext>
                  </a:extLst>
                </a:gridCol>
                <a:gridCol w="3525987">
                  <a:extLst>
                    <a:ext uri="{9D8B030D-6E8A-4147-A177-3AD203B41FA5}">
                      <a16:colId xmlns:a16="http://schemas.microsoft.com/office/drawing/2014/main" val="3801803599"/>
                    </a:ext>
                  </a:extLst>
                </a:gridCol>
                <a:gridCol w="631470">
                  <a:extLst>
                    <a:ext uri="{9D8B030D-6E8A-4147-A177-3AD203B41FA5}">
                      <a16:colId xmlns:a16="http://schemas.microsoft.com/office/drawing/2014/main" val="1788229515"/>
                    </a:ext>
                  </a:extLst>
                </a:gridCol>
                <a:gridCol w="798233">
                  <a:extLst>
                    <a:ext uri="{9D8B030D-6E8A-4147-A177-3AD203B41FA5}">
                      <a16:colId xmlns:a16="http://schemas.microsoft.com/office/drawing/2014/main" val="3026171723"/>
                    </a:ext>
                  </a:extLst>
                </a:gridCol>
                <a:gridCol w="3575416">
                  <a:extLst>
                    <a:ext uri="{9D8B030D-6E8A-4147-A177-3AD203B41FA5}">
                      <a16:colId xmlns:a16="http://schemas.microsoft.com/office/drawing/2014/main" val="3347677358"/>
                    </a:ext>
                  </a:extLst>
                </a:gridCol>
                <a:gridCol w="908467">
                  <a:extLst>
                    <a:ext uri="{9D8B030D-6E8A-4147-A177-3AD203B41FA5}">
                      <a16:colId xmlns:a16="http://schemas.microsoft.com/office/drawing/2014/main" val="1958011439"/>
                    </a:ext>
                  </a:extLst>
                </a:gridCol>
                <a:gridCol w="908467">
                  <a:extLst>
                    <a:ext uri="{9D8B030D-6E8A-4147-A177-3AD203B41FA5}">
                      <a16:colId xmlns:a16="http://schemas.microsoft.com/office/drawing/2014/main" val="3980989768"/>
                    </a:ext>
                  </a:extLst>
                </a:gridCol>
              </a:tblGrid>
              <a:tr h="493200">
                <a:tc>
                  <a:txBody>
                    <a:bodyPr/>
                    <a:lstStyle/>
                    <a:p>
                      <a:pPr algn="ctr" fontAlgn="ctr"/>
                      <a:r>
                        <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Indicateurs</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Fréq</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Cible</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Méthode de calcul</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Calibri" panose="020F0502020204030204" pitchFamily="34" charset="0"/>
                          <a:cs typeface="Calibri" panose="020F0502020204030204" pitchFamily="34" charset="0"/>
                        </a:rPr>
                        <a:t>Moy</a:t>
                      </a:r>
                      <a:r>
                        <a:rPr lang="fr-FR" sz="1400" b="1" u="none" strike="noStrike" dirty="0">
                          <a:solidFill>
                            <a:schemeClr val="accent6"/>
                          </a:solidFill>
                          <a:effectLst/>
                          <a:latin typeface="Calibri" panose="020F0502020204030204" pitchFamily="34" charset="0"/>
                          <a:cs typeface="Calibri" panose="020F0502020204030204" pitchFamily="34" charset="0"/>
                        </a:rPr>
                        <a:t>. 2019</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Atteint 2019</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48098592"/>
                  </a:ext>
                </a:extLst>
              </a:tr>
              <a:tr h="606719">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PM03</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Niveau de respect des délais des actions d'amélioration suite aux audits et aux fiches d'incident</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70%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d'actions en retard</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57%</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rowSpan="2">
                  <a:txBody>
                    <a:bodyPr/>
                    <a:lstStyle/>
                    <a:p>
                      <a:pPr algn="ctr" fontAlgn="b"/>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OUI</a:t>
                      </a:r>
                      <a:endParaRPr lang="fr-FR" sz="1400" b="1" u="none" strike="noStrike" kern="1200" dirty="0">
                        <a:solidFill>
                          <a:schemeClr val="accent2"/>
                        </a:solidFill>
                        <a:effectLst/>
                        <a:latin typeface="Calibri" panose="020F0502020204030204" pitchFamily="34" charset="0"/>
                        <a:ea typeface="+mn-ea"/>
                        <a:cs typeface="Calibri" panose="020F0502020204030204" pitchFamily="34" charset="0"/>
                      </a:endParaRPr>
                    </a:p>
                  </a:txBody>
                  <a:tcPr marL="0" marR="0" marT="0" marB="0" anchor="ctr"/>
                </a:tc>
                <a:extLst>
                  <a:ext uri="{0D108BD9-81ED-4DB2-BD59-A6C34878D82A}">
                    <a16:rowId xmlns:a16="http://schemas.microsoft.com/office/drawing/2014/main" val="2391272258"/>
                  </a:ext>
                </a:extLst>
              </a:tr>
              <a:tr h="606719">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PM03</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Niveau de respect des délais des actions d'amélioration suite aux audits et aux fiches d'incident après révision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70%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d'actions en retard</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73%</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vMerge="1">
                  <a:txBody>
                    <a:bodyPr/>
                    <a:lstStyle/>
                    <a:p>
                      <a:pPr algn="ctr" fontAlgn="b"/>
                      <a:endParaRPr lang="fr-FR" sz="1400" b="1" u="none" strike="noStrike" kern="1200" dirty="0">
                        <a:solidFill>
                          <a:schemeClr val="accent2"/>
                        </a:solidFill>
                        <a:effectLst/>
                        <a:latin typeface="Calibri" panose="020F0502020204030204" pitchFamily="34" charset="0"/>
                        <a:ea typeface="+mn-ea"/>
                        <a:cs typeface="Calibri" panose="020F0502020204030204" pitchFamily="34" charset="0"/>
                      </a:endParaRPr>
                    </a:p>
                  </a:txBody>
                  <a:tcPr marL="0" marR="0" marT="0" marB="0" anchor="ctr"/>
                </a:tc>
                <a:extLst>
                  <a:ext uri="{0D108BD9-81ED-4DB2-BD59-A6C34878D82A}">
                    <a16:rowId xmlns:a16="http://schemas.microsoft.com/office/drawing/2014/main" val="296587770"/>
                  </a:ext>
                </a:extLst>
              </a:tr>
              <a:tr h="40447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PM03</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non-conformités répétées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Sem.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non-conformités répétées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4,5</a:t>
                      </a: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OUI</a:t>
                      </a:r>
                    </a:p>
                  </a:txBody>
                  <a:tcPr marL="0" marR="0" marT="0" marB="0" anchor="ctr"/>
                </a:tc>
                <a:extLst>
                  <a:ext uri="{0D108BD9-81ED-4DB2-BD59-A6C34878D82A}">
                    <a16:rowId xmlns:a16="http://schemas.microsoft.com/office/drawing/2014/main" val="2217469592"/>
                  </a:ext>
                </a:extLst>
              </a:tr>
              <a:tr h="649368">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PO01</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Mesure de l'amabilité de l'accueil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0</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d'incidents identifiés ou remontés sur le mois mettant en cause l'amabilité du personnel</a:t>
                      </a: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15</a:t>
                      </a: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NON</a:t>
                      </a:r>
                    </a:p>
                  </a:txBody>
                  <a:tcPr marL="0" marR="0" marT="0" marB="0" anchor="ctr"/>
                </a:tc>
                <a:extLst>
                  <a:ext uri="{0D108BD9-81ED-4DB2-BD59-A6C34878D82A}">
                    <a16:rowId xmlns:a16="http://schemas.microsoft.com/office/drawing/2014/main" val="3566134012"/>
                  </a:ext>
                </a:extLst>
              </a:tr>
              <a:tr h="40447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PO01</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Disponibilité du secrétariat</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90%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d'appels passé / nombre d'appels aboutis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63%</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NON</a:t>
                      </a:r>
                    </a:p>
                  </a:txBody>
                  <a:tcPr marL="0" marR="0" marT="0" marB="0" anchor="ctr"/>
                </a:tc>
                <a:extLst>
                  <a:ext uri="{0D108BD9-81ED-4DB2-BD59-A6C34878D82A}">
                    <a16:rowId xmlns:a16="http://schemas.microsoft.com/office/drawing/2014/main" val="2416266043"/>
                  </a:ext>
                </a:extLst>
              </a:tr>
              <a:tr h="404479">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PO01</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Qualité et conformité de la réponse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100%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Demandes renseignées / demandes reçues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86%</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1786267958"/>
                  </a:ext>
                </a:extLst>
              </a:tr>
              <a:tr h="40447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Délai moyen de paiement des garants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60 jours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Moyenne des délais de tous les paiements reçus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100</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3724554527"/>
                  </a:ext>
                </a:extLst>
              </a:tr>
              <a:tr h="40447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réclamations ou rejets des garants sur la facturation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5%</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réclamations ou rejets des garants / Nombre de factures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3%</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971859221"/>
                  </a:ext>
                </a:extLst>
              </a:tr>
              <a:tr h="40447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Délai moyen entre la sortie du patient et la réception de la facture à la DAF</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7 jours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Moyenne des délais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17,5</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115813734"/>
                  </a:ext>
                </a:extLst>
              </a:tr>
            </a:tbl>
          </a:graphicData>
        </a:graphic>
      </p:graphicFrame>
      <p:sp>
        <p:nvSpPr>
          <p:cNvPr id="4" name="Titre 1"/>
          <p:cNvSpPr txBox="1">
            <a:spLocks/>
          </p:cNvSpPr>
          <p:nvPr/>
        </p:nvSpPr>
        <p:spPr>
          <a:xfrm>
            <a:off x="1045029" y="192702"/>
            <a:ext cx="10585268" cy="13487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baseline="0">
                <a:solidFill>
                  <a:schemeClr val="bg1"/>
                </a:solidFill>
                <a:latin typeface="Minion Pro" panose="02040503050306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Tree>
    <p:extLst>
      <p:ext uri="{BB962C8B-B14F-4D97-AF65-F5344CB8AC3E}">
        <p14:creationId xmlns:p14="http://schemas.microsoft.com/office/powerpoint/2010/main" val="40292396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2239107275"/>
              </p:ext>
            </p:extLst>
          </p:nvPr>
        </p:nvGraphicFramePr>
        <p:xfrm>
          <a:off x="594807" y="1948069"/>
          <a:ext cx="11035490" cy="4865463"/>
        </p:xfrm>
        <a:graphic>
          <a:graphicData uri="http://schemas.openxmlformats.org/drawingml/2006/table">
            <a:tbl>
              <a:tblPr firstRow="1">
                <a:tableStyleId>{ED083AE6-46FA-4A59-8FB0-9F97EB10719F}</a:tableStyleId>
              </a:tblPr>
              <a:tblGrid>
                <a:gridCol w="761845">
                  <a:extLst>
                    <a:ext uri="{9D8B030D-6E8A-4147-A177-3AD203B41FA5}">
                      <a16:colId xmlns:a16="http://schemas.microsoft.com/office/drawing/2014/main" val="4216198039"/>
                    </a:ext>
                  </a:extLst>
                </a:gridCol>
                <a:gridCol w="3368096">
                  <a:extLst>
                    <a:ext uri="{9D8B030D-6E8A-4147-A177-3AD203B41FA5}">
                      <a16:colId xmlns:a16="http://schemas.microsoft.com/office/drawing/2014/main" val="3801803599"/>
                    </a:ext>
                  </a:extLst>
                </a:gridCol>
                <a:gridCol w="759472">
                  <a:extLst>
                    <a:ext uri="{9D8B030D-6E8A-4147-A177-3AD203B41FA5}">
                      <a16:colId xmlns:a16="http://schemas.microsoft.com/office/drawing/2014/main" val="1788229515"/>
                    </a:ext>
                  </a:extLst>
                </a:gridCol>
                <a:gridCol w="792493">
                  <a:extLst>
                    <a:ext uri="{9D8B030D-6E8A-4147-A177-3AD203B41FA5}">
                      <a16:colId xmlns:a16="http://schemas.microsoft.com/office/drawing/2014/main" val="3026171723"/>
                    </a:ext>
                  </a:extLst>
                </a:gridCol>
                <a:gridCol w="3549712">
                  <a:extLst>
                    <a:ext uri="{9D8B030D-6E8A-4147-A177-3AD203B41FA5}">
                      <a16:colId xmlns:a16="http://schemas.microsoft.com/office/drawing/2014/main" val="3347677358"/>
                    </a:ext>
                  </a:extLst>
                </a:gridCol>
                <a:gridCol w="901936">
                  <a:extLst>
                    <a:ext uri="{9D8B030D-6E8A-4147-A177-3AD203B41FA5}">
                      <a16:colId xmlns:a16="http://schemas.microsoft.com/office/drawing/2014/main" val="1958011439"/>
                    </a:ext>
                  </a:extLst>
                </a:gridCol>
                <a:gridCol w="901936">
                  <a:extLst>
                    <a:ext uri="{9D8B030D-6E8A-4147-A177-3AD203B41FA5}">
                      <a16:colId xmlns:a16="http://schemas.microsoft.com/office/drawing/2014/main" val="3980989768"/>
                    </a:ext>
                  </a:extLst>
                </a:gridCol>
              </a:tblGrid>
              <a:tr h="379195">
                <a:tc>
                  <a:txBody>
                    <a:bodyPr/>
                    <a:lstStyle/>
                    <a:p>
                      <a:pPr algn="ctr" fontAlgn="ctr"/>
                      <a:r>
                        <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Indicateurs</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Fréq</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Cible</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Méthode de calcul</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Calibri" panose="020F0502020204030204" pitchFamily="34" charset="0"/>
                          <a:cs typeface="Calibri" panose="020F0502020204030204" pitchFamily="34" charset="0"/>
                        </a:rPr>
                        <a:t>Moy</a:t>
                      </a:r>
                      <a:r>
                        <a:rPr lang="fr-FR" sz="1400" b="1" u="none" strike="noStrike" dirty="0">
                          <a:solidFill>
                            <a:schemeClr val="accent6"/>
                          </a:solidFill>
                          <a:effectLst/>
                          <a:latin typeface="Calibri" panose="020F0502020204030204" pitchFamily="34" charset="0"/>
                          <a:cs typeface="Calibri" panose="020F0502020204030204" pitchFamily="34" charset="0"/>
                        </a:rPr>
                        <a:t>. 2019</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Atteint 2019</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48098592"/>
                  </a:ext>
                </a:extLst>
              </a:tr>
              <a:tr h="568793">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PO02</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Délai moyen ente la réception de la facture à la DAF et le dépôt au niveau de l'organisme de remboursement</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3 jours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Moyenne des délais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2</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995248002"/>
                  </a:ext>
                </a:extLst>
              </a:tr>
              <a:tr h="379195">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PO03</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patients consultés par mois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1350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Comptage du nombre de consultations par spécialité, par médecin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1379</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2613279114"/>
                  </a:ext>
                </a:extLst>
              </a:tr>
              <a:tr h="379195">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PO04</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dossiers patients non-conformes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10%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dossiers patient incomplets ou mal remplis / Nombre de dossiers patients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8,8%</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108947650"/>
                  </a:ext>
                </a:extLst>
              </a:tr>
              <a:tr h="341661">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PO04</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patients hospitalisés par mois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60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d'hospitalisations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76</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2348505382"/>
                  </a:ext>
                </a:extLst>
              </a:tr>
              <a:tr h="341661">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d'infections nosocomiales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d'infections nosocomiales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0</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146000443"/>
                  </a:ext>
                </a:extLst>
              </a:tr>
              <a:tr h="341661">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PO05</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Satisfaction des médecins externes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Ann.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70%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Enquête de satisfaction</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69%</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61473697"/>
                  </a:ext>
                </a:extLst>
              </a:tr>
              <a:tr h="568793">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nouveau-né à score d'Apgar inférieur ou égal à 6</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15%</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Evaluation du score d'Apgar selon protocole médical</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Rapport médical annuel</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245795657"/>
                  </a:ext>
                </a:extLst>
              </a:tr>
              <a:tr h="568793">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d'Apgar amélioré</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95%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Evaluation du score d'Apgar selon protocole médical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Rapport médical annuel</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229892406"/>
                  </a:ext>
                </a:extLst>
              </a:tr>
              <a:tr h="568793">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d'incidents pendant un accouchement ou une intervention chirurgicale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Sem.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des fiches incidents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18</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280750428"/>
                  </a:ext>
                </a:extLst>
              </a:tr>
            </a:tbl>
          </a:graphicData>
        </a:graphic>
      </p:graphicFrame>
      <p:sp>
        <p:nvSpPr>
          <p:cNvPr id="4" name="Titre 1"/>
          <p:cNvSpPr txBox="1">
            <a:spLocks/>
          </p:cNvSpPr>
          <p:nvPr/>
        </p:nvSpPr>
        <p:spPr>
          <a:xfrm>
            <a:off x="1045029" y="192702"/>
            <a:ext cx="10585268" cy="13487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baseline="0">
                <a:solidFill>
                  <a:schemeClr val="bg1"/>
                </a:solidFill>
                <a:latin typeface="Minion Pro" panose="02040503050306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mj-lt"/>
              <a:buAutoNum type="romanUcPeriod" startAt="3"/>
            </a:pPr>
            <a:r>
              <a:rPr lang="fr-SN" sz="2000"/>
              <a:t>Les informations sur la performance et l’efficacité du système de management de la qualité</a:t>
            </a:r>
            <a:endParaRPr lang="en-US" sz="2000" dirty="0"/>
          </a:p>
        </p:txBody>
      </p:sp>
    </p:spTree>
    <p:extLst>
      <p:ext uri="{BB962C8B-B14F-4D97-AF65-F5344CB8AC3E}">
        <p14:creationId xmlns:p14="http://schemas.microsoft.com/office/powerpoint/2010/main" val="33552839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503069107"/>
              </p:ext>
            </p:extLst>
          </p:nvPr>
        </p:nvGraphicFramePr>
        <p:xfrm>
          <a:off x="629587" y="2008683"/>
          <a:ext cx="10987248" cy="4676930"/>
        </p:xfrm>
        <a:graphic>
          <a:graphicData uri="http://schemas.openxmlformats.org/drawingml/2006/table">
            <a:tbl>
              <a:tblPr firstRow="1">
                <a:tableStyleId>{ED083AE6-46FA-4A59-8FB0-9F97EB10719F}</a:tableStyleId>
              </a:tblPr>
              <a:tblGrid>
                <a:gridCol w="758514">
                  <a:extLst>
                    <a:ext uri="{9D8B030D-6E8A-4147-A177-3AD203B41FA5}">
                      <a16:colId xmlns:a16="http://schemas.microsoft.com/office/drawing/2014/main" val="4216198039"/>
                    </a:ext>
                  </a:extLst>
                </a:gridCol>
                <a:gridCol w="3353372">
                  <a:extLst>
                    <a:ext uri="{9D8B030D-6E8A-4147-A177-3AD203B41FA5}">
                      <a16:colId xmlns:a16="http://schemas.microsoft.com/office/drawing/2014/main" val="3801803599"/>
                    </a:ext>
                  </a:extLst>
                </a:gridCol>
                <a:gridCol w="756153">
                  <a:extLst>
                    <a:ext uri="{9D8B030D-6E8A-4147-A177-3AD203B41FA5}">
                      <a16:colId xmlns:a16="http://schemas.microsoft.com/office/drawing/2014/main" val="1788229515"/>
                    </a:ext>
                  </a:extLst>
                </a:gridCol>
                <a:gridCol w="789029">
                  <a:extLst>
                    <a:ext uri="{9D8B030D-6E8A-4147-A177-3AD203B41FA5}">
                      <a16:colId xmlns:a16="http://schemas.microsoft.com/office/drawing/2014/main" val="3026171723"/>
                    </a:ext>
                  </a:extLst>
                </a:gridCol>
                <a:gridCol w="3534194">
                  <a:extLst>
                    <a:ext uri="{9D8B030D-6E8A-4147-A177-3AD203B41FA5}">
                      <a16:colId xmlns:a16="http://schemas.microsoft.com/office/drawing/2014/main" val="3347677358"/>
                    </a:ext>
                  </a:extLst>
                </a:gridCol>
                <a:gridCol w="897993">
                  <a:extLst>
                    <a:ext uri="{9D8B030D-6E8A-4147-A177-3AD203B41FA5}">
                      <a16:colId xmlns:a16="http://schemas.microsoft.com/office/drawing/2014/main" val="1958011439"/>
                    </a:ext>
                  </a:extLst>
                </a:gridCol>
                <a:gridCol w="897993">
                  <a:extLst>
                    <a:ext uri="{9D8B030D-6E8A-4147-A177-3AD203B41FA5}">
                      <a16:colId xmlns:a16="http://schemas.microsoft.com/office/drawing/2014/main" val="3980989768"/>
                    </a:ext>
                  </a:extLst>
                </a:gridCol>
              </a:tblGrid>
              <a:tr h="439655">
                <a:tc>
                  <a:txBody>
                    <a:bodyPr/>
                    <a:lstStyle/>
                    <a:p>
                      <a:pPr algn="ctr" fontAlgn="ctr"/>
                      <a:r>
                        <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Indicateurs</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Fréq</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Cible</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Méthode de calcul</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Calibri" panose="020F0502020204030204" pitchFamily="34" charset="0"/>
                          <a:cs typeface="Calibri" panose="020F0502020204030204" pitchFamily="34" charset="0"/>
                        </a:rPr>
                        <a:t>Moy</a:t>
                      </a:r>
                      <a:r>
                        <a:rPr lang="fr-FR" sz="1400" b="1" u="none" strike="noStrike" dirty="0">
                          <a:solidFill>
                            <a:schemeClr val="accent6"/>
                          </a:solidFill>
                          <a:effectLst/>
                          <a:latin typeface="Calibri" panose="020F0502020204030204" pitchFamily="34" charset="0"/>
                          <a:cs typeface="Calibri" panose="020F0502020204030204" pitchFamily="34" charset="0"/>
                        </a:rPr>
                        <a:t>. 2019</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Atteint 2019</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48098592"/>
                  </a:ext>
                </a:extLst>
              </a:tr>
              <a:tr h="439655">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conversion des prospects en patients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Sem.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50%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Nombre de nouveaux patients/Nombre de prospects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1" i="0" u="none" strike="noStrike" dirty="0">
                          <a:solidFill>
                            <a:schemeClr val="accent6"/>
                          </a:solidFill>
                          <a:effectLst/>
                          <a:latin typeface="Calibri" panose="020F0502020204030204" pitchFamily="34" charset="0"/>
                          <a:cs typeface="Calibri" panose="020F0502020204030204" pitchFamily="34" charset="0"/>
                        </a:rPr>
                        <a:t>Non calculé</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661041253"/>
                  </a:ext>
                </a:extLst>
              </a:tr>
              <a:tr h="916733">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conversion des patientes suivies lors de leur grossesse en patientes accouchant chez NEST</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60%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Nombre d'accouchements effectifs sur la période à la suite de suivi de grossesse/Nombre d'accouchements prévus sur la période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57%</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1593031036"/>
                  </a:ext>
                </a:extLst>
              </a:tr>
              <a:tr h="68166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PO06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conversion des enfants nés chez NEST en enfants suivis chez NEST</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Sem.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40%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Nombre d'enfants nés chez NEST/Nombre d'enfants suivis chez NEST pendant la première année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1" i="0" u="none" strike="noStrike" dirty="0">
                          <a:solidFill>
                            <a:schemeClr val="accent6"/>
                          </a:solidFill>
                          <a:effectLst/>
                          <a:latin typeface="Calibri" panose="020F0502020204030204" pitchFamily="34" charset="0"/>
                          <a:cs typeface="Calibri" panose="020F0502020204030204" pitchFamily="34" charset="0"/>
                        </a:rPr>
                        <a:t>Non calculé</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1813337478"/>
                  </a:ext>
                </a:extLst>
              </a:tr>
              <a:tr h="219828">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PS01</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rupture de produits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0</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4,75</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802447289"/>
                  </a:ext>
                </a:extLst>
              </a:tr>
              <a:tr h="550040">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PS01</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d'indisponibilité de produits sensibles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5%</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produit sensible non disponible /Nombre de produits sensible à stocker</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2%</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110156059"/>
                  </a:ext>
                </a:extLst>
              </a:tr>
              <a:tr h="550040">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PS01</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d’indisponibilité des produits médicaux dans nos stock</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2%</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ruptures signalées (fiche d'incident) / Nombre de références de notre stock</a:t>
                      </a: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0,25</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864914130"/>
                  </a:ext>
                </a:extLst>
              </a:tr>
              <a:tr h="439655">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PS01</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défaillances à l'utilisation (produits non conformes)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5</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0,25</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226168082"/>
                  </a:ext>
                </a:extLst>
              </a:tr>
              <a:tr h="439655">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PS01</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et valeur des écarts entre le stock théorique et le stock réel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40</a:t>
                      </a: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33,2</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3420328047"/>
                  </a:ext>
                </a:extLst>
              </a:tr>
            </a:tbl>
          </a:graphicData>
        </a:graphic>
      </p:graphicFrame>
      <p:sp>
        <p:nvSpPr>
          <p:cNvPr id="5" name="Titre 1"/>
          <p:cNvSpPr>
            <a:spLocks noGrp="1"/>
          </p:cNvSpPr>
          <p:nvPr>
            <p:ph type="title"/>
          </p:nvPr>
        </p:nvSpPr>
        <p:spPr>
          <a:xfrm>
            <a:off x="796558" y="349457"/>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Tree>
    <p:extLst>
      <p:ext uri="{BB962C8B-B14F-4D97-AF65-F5344CB8AC3E}">
        <p14:creationId xmlns:p14="http://schemas.microsoft.com/office/powerpoint/2010/main" val="9414394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4042542067"/>
              </p:ext>
            </p:extLst>
          </p:nvPr>
        </p:nvGraphicFramePr>
        <p:xfrm>
          <a:off x="584616" y="1993692"/>
          <a:ext cx="11045681" cy="4684300"/>
        </p:xfrm>
        <a:graphic>
          <a:graphicData uri="http://schemas.openxmlformats.org/drawingml/2006/table">
            <a:tbl>
              <a:tblPr firstRow="1">
                <a:tableStyleId>{ED083AE6-46FA-4A59-8FB0-9F97EB10719F}</a:tableStyleId>
              </a:tblPr>
              <a:tblGrid>
                <a:gridCol w="762548">
                  <a:extLst>
                    <a:ext uri="{9D8B030D-6E8A-4147-A177-3AD203B41FA5}">
                      <a16:colId xmlns:a16="http://schemas.microsoft.com/office/drawing/2014/main" val="4216198039"/>
                    </a:ext>
                  </a:extLst>
                </a:gridCol>
                <a:gridCol w="3371206">
                  <a:extLst>
                    <a:ext uri="{9D8B030D-6E8A-4147-A177-3AD203B41FA5}">
                      <a16:colId xmlns:a16="http://schemas.microsoft.com/office/drawing/2014/main" val="3801803599"/>
                    </a:ext>
                  </a:extLst>
                </a:gridCol>
                <a:gridCol w="760174">
                  <a:extLst>
                    <a:ext uri="{9D8B030D-6E8A-4147-A177-3AD203B41FA5}">
                      <a16:colId xmlns:a16="http://schemas.microsoft.com/office/drawing/2014/main" val="1788229515"/>
                    </a:ext>
                  </a:extLst>
                </a:gridCol>
                <a:gridCol w="793226">
                  <a:extLst>
                    <a:ext uri="{9D8B030D-6E8A-4147-A177-3AD203B41FA5}">
                      <a16:colId xmlns:a16="http://schemas.microsoft.com/office/drawing/2014/main" val="3026171723"/>
                    </a:ext>
                  </a:extLst>
                </a:gridCol>
                <a:gridCol w="3552989">
                  <a:extLst>
                    <a:ext uri="{9D8B030D-6E8A-4147-A177-3AD203B41FA5}">
                      <a16:colId xmlns:a16="http://schemas.microsoft.com/office/drawing/2014/main" val="3347677358"/>
                    </a:ext>
                  </a:extLst>
                </a:gridCol>
                <a:gridCol w="902769">
                  <a:extLst>
                    <a:ext uri="{9D8B030D-6E8A-4147-A177-3AD203B41FA5}">
                      <a16:colId xmlns:a16="http://schemas.microsoft.com/office/drawing/2014/main" val="1958011439"/>
                    </a:ext>
                  </a:extLst>
                </a:gridCol>
                <a:gridCol w="902769">
                  <a:extLst>
                    <a:ext uri="{9D8B030D-6E8A-4147-A177-3AD203B41FA5}">
                      <a16:colId xmlns:a16="http://schemas.microsoft.com/office/drawing/2014/main" val="3980989768"/>
                    </a:ext>
                  </a:extLst>
                </a:gridCol>
              </a:tblGrid>
              <a:tr h="450649">
                <a:tc>
                  <a:txBody>
                    <a:bodyPr/>
                    <a:lstStyle/>
                    <a:p>
                      <a:pPr algn="ctr" fontAlgn="ctr"/>
                      <a:r>
                        <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Indicateurs</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Fréq</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Cible</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Méthode de calcul</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Calibri" panose="020F0502020204030204" pitchFamily="34" charset="0"/>
                          <a:cs typeface="Calibri" panose="020F0502020204030204" pitchFamily="34" charset="0"/>
                        </a:rPr>
                        <a:t>Moy</a:t>
                      </a:r>
                      <a:r>
                        <a:rPr lang="fr-FR" sz="1400" b="1" u="none" strike="noStrike" dirty="0">
                          <a:solidFill>
                            <a:schemeClr val="accent6"/>
                          </a:solidFill>
                          <a:effectLst/>
                          <a:latin typeface="Calibri" panose="020F0502020204030204" pitchFamily="34" charset="0"/>
                          <a:cs typeface="Calibri" panose="020F0502020204030204" pitchFamily="34" charset="0"/>
                        </a:rPr>
                        <a:t>. 2019</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Atteint 2019</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48098592"/>
                  </a:ext>
                </a:extLst>
              </a:tr>
              <a:tr h="576006">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Pourcentage de collaborateurs évalués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Sem.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95%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Taux de collaborateur avec un niveau de compétences supérieur à 90%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kern="1200" dirty="0">
                          <a:solidFill>
                            <a:schemeClr val="accent6"/>
                          </a:solidFill>
                          <a:effectLst/>
                          <a:latin typeface="Calibri" panose="020F0502020204030204" pitchFamily="34" charset="0"/>
                          <a:ea typeface="+mn-ea"/>
                          <a:cs typeface="Calibri" panose="020F0502020204030204" pitchFamily="34" charset="0"/>
                        </a:rPr>
                        <a:t>46%</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3004953737"/>
                  </a:ext>
                </a:extLst>
              </a:tr>
              <a:tr h="384004">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réalisation du plan de formation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Sem.</a:t>
                      </a:r>
                      <a:endParaRPr kumimoji="0" lang="fr-FR" sz="14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90%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Actions réalisées / actions prévues échues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kern="1200" dirty="0">
                          <a:solidFill>
                            <a:schemeClr val="accent6"/>
                          </a:solidFill>
                          <a:effectLst/>
                          <a:latin typeface="Calibri" panose="020F0502020204030204" pitchFamily="34" charset="0"/>
                          <a:ea typeface="+mn-ea"/>
                          <a:cs typeface="Calibri" panose="020F0502020204030204" pitchFamily="34" charset="0"/>
                        </a:rPr>
                        <a:t>100%</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3636322551"/>
                  </a:ext>
                </a:extLst>
              </a:tr>
              <a:tr h="576006">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Efficacité des actions de formation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Sem.</a:t>
                      </a: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85%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Nombre de formations efficaces / Nombre de formations réalisées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78%</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1837822786"/>
                  </a:ext>
                </a:extLst>
              </a:tr>
              <a:tr h="353434">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démissions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Ann.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Nombre de démissions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6</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3008030845"/>
                  </a:ext>
                </a:extLst>
              </a:tr>
              <a:tr h="768008">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PS03</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d'incidents déclarés sur les ressources informatiques et informationnelles </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5</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des</a:t>
                      </a:r>
                      <a:r>
                        <a:rPr lang="fr-FR" sz="1400" u="none" strike="noStrike" baseline="0" dirty="0">
                          <a:solidFill>
                            <a:schemeClr val="tx1">
                              <a:lumMod val="75000"/>
                              <a:lumOff val="25000"/>
                            </a:schemeClr>
                          </a:solidFill>
                          <a:effectLst/>
                          <a:latin typeface="Calibri" panose="020F0502020204030204" pitchFamily="34" charset="0"/>
                          <a:cs typeface="Calibri" panose="020F0502020204030204" pitchFamily="34" charset="0"/>
                        </a:rPr>
                        <a:t> fiches d’incidents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4</a:t>
                      </a: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26001444"/>
                  </a:ext>
                </a:extLst>
              </a:tr>
              <a:tr h="384004">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PS03</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satisfaction des utilisateurs du SI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Ann.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70%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Enquête de satisfaction auprès des utilisateurs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68%</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338378969"/>
                  </a:ext>
                </a:extLst>
              </a:tr>
              <a:tr h="414027">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Rupture d'activité pour cause d'indisponibilité du matériel </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3</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de ruptures d'activité</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0</a:t>
                      </a: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247171641"/>
                  </a:ext>
                </a:extLst>
              </a:tr>
              <a:tr h="76546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pannes/dégradations de matériel par catégorie (médicale)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15</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pannes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1,25</a:t>
                      </a: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581868820"/>
                  </a:ext>
                </a:extLst>
              </a:tr>
            </a:tbl>
          </a:graphicData>
        </a:graphic>
      </p:graphicFrame>
      <p:sp>
        <p:nvSpPr>
          <p:cNvPr id="5"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Tree>
    <p:extLst>
      <p:ext uri="{BB962C8B-B14F-4D97-AF65-F5344CB8AC3E}">
        <p14:creationId xmlns:p14="http://schemas.microsoft.com/office/powerpoint/2010/main" val="376162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4229927896"/>
              </p:ext>
            </p:extLst>
          </p:nvPr>
        </p:nvGraphicFramePr>
        <p:xfrm>
          <a:off x="555066" y="1964151"/>
          <a:ext cx="11029617" cy="4244919"/>
        </p:xfrm>
        <a:graphic>
          <a:graphicData uri="http://schemas.openxmlformats.org/drawingml/2006/table">
            <a:tbl>
              <a:tblPr/>
              <a:tblGrid>
                <a:gridCol w="4432817">
                  <a:extLst>
                    <a:ext uri="{9D8B030D-6E8A-4147-A177-3AD203B41FA5}">
                      <a16:colId xmlns:a16="http://schemas.microsoft.com/office/drawing/2014/main" val="213629452"/>
                    </a:ext>
                  </a:extLst>
                </a:gridCol>
                <a:gridCol w="3298400">
                  <a:extLst>
                    <a:ext uri="{9D8B030D-6E8A-4147-A177-3AD203B41FA5}">
                      <a16:colId xmlns:a16="http://schemas.microsoft.com/office/drawing/2014/main" val="714363222"/>
                    </a:ext>
                  </a:extLst>
                </a:gridCol>
                <a:gridCol w="3298400">
                  <a:extLst>
                    <a:ext uri="{9D8B030D-6E8A-4147-A177-3AD203B41FA5}">
                      <a16:colId xmlns:a16="http://schemas.microsoft.com/office/drawing/2014/main" val="2625394062"/>
                    </a:ext>
                  </a:extLst>
                </a:gridCol>
              </a:tblGrid>
              <a:tr h="348871">
                <a:tc>
                  <a:txBody>
                    <a:bodyPr/>
                    <a:lstStyle/>
                    <a:p>
                      <a:pPr algn="ctr">
                        <a:spcAft>
                          <a:spcPts val="0"/>
                        </a:spcAft>
                      </a:pPr>
                      <a:r>
                        <a:rPr lang="fr-FR" sz="1500" b="1" dirty="0">
                          <a:effectLst/>
                          <a:latin typeface="Calibri" panose="020F0502020204030204" pitchFamily="34" charset="0"/>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Calibri" panose="020F0502020204030204" pitchFamily="34" charset="0"/>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Calibri" panose="020F0502020204030204" pitchFamily="34" charset="0"/>
                          <a:cs typeface="Calibri" panose="020F0502020204030204" pitchFamily="34" charset="0"/>
                        </a:rPr>
                        <a:t>Cause</a:t>
                      </a:r>
                      <a:r>
                        <a:rPr lang="fr-FR" sz="1500" b="1" baseline="0" dirty="0">
                          <a:effectLst/>
                          <a:latin typeface="Calibri" panose="020F0502020204030204" pitchFamily="34" charset="0"/>
                          <a:cs typeface="Calibri" panose="020F0502020204030204" pitchFamily="34" charset="0"/>
                        </a:rPr>
                        <a:t> </a:t>
                      </a:r>
                      <a:endParaRPr lang="fr-FR" sz="1500" b="1" dirty="0">
                        <a:effectLst/>
                        <a:latin typeface="Calibri" panose="020F0502020204030204" pitchFamily="34" charset="0"/>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00869382"/>
                  </a:ext>
                </a:extLst>
              </a:tr>
              <a:tr h="739213">
                <a:tc>
                  <a:txBody>
                    <a:bodyPr/>
                    <a:lstStyle/>
                    <a:p>
                      <a:r>
                        <a:rPr lang="fr-FR" sz="1500" dirty="0">
                          <a:solidFill>
                            <a:srgbClr val="000000"/>
                          </a:solidFill>
                          <a:effectLst/>
                          <a:latin typeface="Calibri" panose="020F0502020204030204" pitchFamily="34" charset="0"/>
                          <a:cs typeface="Calibri" panose="020F0502020204030204" pitchFamily="34" charset="0"/>
                        </a:rPr>
                        <a:t>Avoir des offres de location/maintenance des prestataires</a:t>
                      </a:r>
                      <a:endParaRPr lang="fr-FR" sz="1500" dirty="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solidFill>
                            <a:srgbClr val="000000"/>
                          </a:solidFill>
                          <a:effectLst/>
                          <a:latin typeface="Calibri" panose="020F0502020204030204" pitchFamily="34" charset="0"/>
                          <a:cs typeface="Calibri" panose="020F0502020204030204" pitchFamily="34" charset="0"/>
                        </a:rPr>
                        <a:t>Peu ou pas d'offres attractives sur le marché. Maintenir la veille.</a:t>
                      </a:r>
                      <a:endParaRPr lang="fr-FR" sz="1500" dirty="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Calibri" panose="020F0502020204030204" pitchFamily="34" charset="0"/>
                          <a:cs typeface="Calibri" panose="020F0502020204030204" pitchFamily="34" charset="0"/>
                        </a:rPr>
                        <a:t>Pas d’offre</a:t>
                      </a: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42309941"/>
                  </a:ext>
                </a:extLst>
              </a:tr>
              <a:tr h="495588">
                <a:tc>
                  <a:txBody>
                    <a:bodyPr/>
                    <a:lstStyle/>
                    <a:p>
                      <a:r>
                        <a:rPr lang="fr-FR" sz="1500">
                          <a:solidFill>
                            <a:srgbClr val="000000"/>
                          </a:solidFill>
                          <a:effectLst/>
                          <a:latin typeface="Calibri" panose="020F0502020204030204" pitchFamily="34" charset="0"/>
                          <a:cs typeface="Calibri" panose="020F0502020204030204" pitchFamily="34" charset="0"/>
                        </a:rPr>
                        <a:t>Mettre en place un LAN sur chaque site (Switch et routeur)</a:t>
                      </a:r>
                      <a:endParaRPr lang="fr-FR" sz="150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solidFill>
                            <a:srgbClr val="000000"/>
                          </a:solidFill>
                          <a:effectLst/>
                          <a:latin typeface="Calibri" panose="020F0502020204030204" pitchFamily="34" charset="0"/>
                          <a:cs typeface="Calibri" panose="020F0502020204030204" pitchFamily="34" charset="0"/>
                        </a:rPr>
                        <a:t>Non fait pour la RD 2020</a:t>
                      </a:r>
                      <a:endParaRPr lang="fr-FR" sz="1500" dirty="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Calibri" panose="020F0502020204030204" pitchFamily="34" charset="0"/>
                          <a:cs typeface="Calibri" panose="020F0502020204030204" pitchFamily="34" charset="0"/>
                        </a:rPr>
                        <a:t>Pas de bon prestataire info et pas de ressource interne</a:t>
                      </a: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9630961"/>
                  </a:ext>
                </a:extLst>
              </a:tr>
              <a:tr h="495588">
                <a:tc>
                  <a:txBody>
                    <a:bodyPr/>
                    <a:lstStyle/>
                    <a:p>
                      <a:r>
                        <a:rPr lang="en-US" sz="1500">
                          <a:solidFill>
                            <a:srgbClr val="000000"/>
                          </a:solidFill>
                          <a:effectLst/>
                          <a:latin typeface="Calibri" panose="020F0502020204030204" pitchFamily="34" charset="0"/>
                          <a:cs typeface="Calibri" panose="020F0502020204030204" pitchFamily="34" charset="0"/>
                        </a:rPr>
                        <a:t>Attendre la fibre</a:t>
                      </a:r>
                      <a:endParaRPr lang="en-US" sz="150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a:solidFill>
                            <a:srgbClr val="000000"/>
                          </a:solidFill>
                          <a:effectLst/>
                          <a:latin typeface="Calibri" panose="020F0502020204030204" pitchFamily="34" charset="0"/>
                          <a:cs typeface="Calibri" panose="020F0502020204030204" pitchFamily="34" charset="0"/>
                        </a:rPr>
                        <a:t>Pas dispo pour la RD 2020</a:t>
                      </a:r>
                      <a:endParaRPr lang="fr-FR" sz="150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Calibri" panose="020F0502020204030204" pitchFamily="34" charset="0"/>
                          <a:cs typeface="Calibri" panose="020F0502020204030204" pitchFamily="34" charset="0"/>
                        </a:rPr>
                        <a:t>Non dispo dans les quartiers de la clinique et du plateau</a:t>
                      </a: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91705149"/>
                  </a:ext>
                </a:extLst>
              </a:tr>
              <a:tr h="495588">
                <a:tc>
                  <a:txBody>
                    <a:bodyPr/>
                    <a:lstStyle/>
                    <a:p>
                      <a:r>
                        <a:rPr lang="fr-FR" sz="1500" dirty="0">
                          <a:solidFill>
                            <a:srgbClr val="000000"/>
                          </a:solidFill>
                          <a:effectLst/>
                          <a:latin typeface="Calibri" panose="020F0502020204030204" pitchFamily="34" charset="0"/>
                          <a:cs typeface="Calibri" panose="020F0502020204030204" pitchFamily="34" charset="0"/>
                        </a:rPr>
                        <a:t>Changer le serveur de messagerie / l'hébergeur du CRM et BI</a:t>
                      </a:r>
                      <a:endParaRPr lang="fr-FR" sz="1500" dirty="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solidFill>
                            <a:srgbClr val="000000"/>
                          </a:solidFill>
                          <a:effectLst/>
                          <a:latin typeface="Calibri" panose="020F0502020204030204" pitchFamily="34" charset="0"/>
                          <a:cs typeface="Calibri" panose="020F0502020204030204" pitchFamily="34" charset="0"/>
                        </a:rPr>
                        <a:t>Fait pour la RD 2020</a:t>
                      </a:r>
                      <a:endParaRPr lang="fr-FR" sz="1500" dirty="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7372736"/>
                  </a:ext>
                </a:extLst>
              </a:tr>
              <a:tr h="342227">
                <a:tc>
                  <a:txBody>
                    <a:bodyPr/>
                    <a:lstStyle/>
                    <a:p>
                      <a:r>
                        <a:rPr lang="en-US" sz="1500">
                          <a:solidFill>
                            <a:srgbClr val="000000"/>
                          </a:solidFill>
                          <a:effectLst/>
                          <a:latin typeface="Calibri" panose="020F0502020204030204" pitchFamily="34" charset="0"/>
                          <a:cs typeface="Calibri" panose="020F0502020204030204" pitchFamily="34" charset="0"/>
                        </a:rPr>
                        <a:t>Installer le laboratoire</a:t>
                      </a:r>
                      <a:endParaRPr lang="en-US" sz="150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a:solidFill>
                            <a:srgbClr val="000000"/>
                          </a:solidFill>
                          <a:effectLst/>
                          <a:latin typeface="Calibri" panose="020F0502020204030204" pitchFamily="34" charset="0"/>
                          <a:cs typeface="Calibri" panose="020F0502020204030204" pitchFamily="34" charset="0"/>
                        </a:rPr>
                        <a:t>Fait pour la RD 2020</a:t>
                      </a:r>
                      <a:endParaRPr lang="fr-FR" sz="150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577129237"/>
                  </a:ext>
                </a:extLst>
              </a:tr>
              <a:tr h="985617">
                <a:tc>
                  <a:txBody>
                    <a:bodyPr/>
                    <a:lstStyle/>
                    <a:p>
                      <a:r>
                        <a:rPr lang="fr-FR" sz="1500">
                          <a:solidFill>
                            <a:srgbClr val="000000"/>
                          </a:solidFill>
                          <a:effectLst/>
                          <a:latin typeface="Calibri" panose="020F0502020204030204" pitchFamily="34" charset="0"/>
                          <a:cs typeface="Calibri" panose="020F0502020204030204" pitchFamily="34" charset="0"/>
                        </a:rPr>
                        <a:t>Trouver une alternative à Dropbox et une arborescence pour la gestion du système documentaire partagé (Qualipro ?)</a:t>
                      </a:r>
                      <a:endParaRPr lang="fr-FR" sz="150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a:solidFill>
                            <a:srgbClr val="000000"/>
                          </a:solidFill>
                          <a:effectLst/>
                          <a:latin typeface="Calibri" panose="020F0502020204030204" pitchFamily="34" charset="0"/>
                          <a:cs typeface="Calibri" panose="020F0502020204030204" pitchFamily="34" charset="0"/>
                        </a:rPr>
                        <a:t>Fait pour la RD 2020</a:t>
                      </a:r>
                      <a:endParaRPr lang="fr-FR" sz="150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87429508"/>
                  </a:ext>
                </a:extLst>
              </a:tr>
              <a:tr h="342227">
                <a:tc>
                  <a:txBody>
                    <a:bodyPr/>
                    <a:lstStyle/>
                    <a:p>
                      <a:r>
                        <a:rPr lang="en-US" sz="1500" dirty="0" err="1">
                          <a:solidFill>
                            <a:srgbClr val="000000"/>
                          </a:solidFill>
                          <a:effectLst/>
                          <a:latin typeface="Calibri" panose="020F0502020204030204" pitchFamily="34" charset="0"/>
                          <a:cs typeface="Calibri" panose="020F0502020204030204" pitchFamily="34" charset="0"/>
                        </a:rPr>
                        <a:t>Trouver</a:t>
                      </a:r>
                      <a:r>
                        <a:rPr lang="en-US" sz="1500" dirty="0">
                          <a:solidFill>
                            <a:srgbClr val="000000"/>
                          </a:solidFill>
                          <a:effectLst/>
                          <a:latin typeface="Calibri" panose="020F0502020204030204" pitchFamily="34" charset="0"/>
                          <a:cs typeface="Calibri" panose="020F0502020204030204" pitchFamily="34" charset="0"/>
                        </a:rPr>
                        <a:t> un </a:t>
                      </a:r>
                      <a:r>
                        <a:rPr lang="en-US" sz="1500" dirty="0" err="1">
                          <a:solidFill>
                            <a:srgbClr val="000000"/>
                          </a:solidFill>
                          <a:effectLst/>
                          <a:latin typeface="Calibri" panose="020F0502020204030204" pitchFamily="34" charset="0"/>
                          <a:cs typeface="Calibri" panose="020F0502020204030204" pitchFamily="34" charset="0"/>
                        </a:rPr>
                        <a:t>prestataire</a:t>
                      </a:r>
                      <a:r>
                        <a:rPr lang="en-US" sz="1500" dirty="0">
                          <a:solidFill>
                            <a:srgbClr val="000000"/>
                          </a:solidFill>
                          <a:effectLst/>
                          <a:latin typeface="Calibri" panose="020F0502020204030204" pitchFamily="34" charset="0"/>
                          <a:cs typeface="Calibri" panose="020F0502020204030204" pitchFamily="34" charset="0"/>
                        </a:rPr>
                        <a:t> </a:t>
                      </a:r>
                      <a:r>
                        <a:rPr lang="en-US" sz="1500" dirty="0" err="1">
                          <a:solidFill>
                            <a:srgbClr val="000000"/>
                          </a:solidFill>
                          <a:effectLst/>
                          <a:latin typeface="Calibri" panose="020F0502020204030204" pitchFamily="34" charset="0"/>
                          <a:cs typeface="Calibri" panose="020F0502020204030204" pitchFamily="34" charset="0"/>
                        </a:rPr>
                        <a:t>électrique</a:t>
                      </a:r>
                      <a:endParaRPr lang="en-US" sz="1500" dirty="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en-US" sz="1500" dirty="0">
                          <a:solidFill>
                            <a:srgbClr val="000000"/>
                          </a:solidFill>
                          <a:effectLst/>
                          <a:latin typeface="Calibri" panose="020F0502020204030204" pitchFamily="34" charset="0"/>
                          <a:cs typeface="Calibri" panose="020F0502020204030204" pitchFamily="34" charset="0"/>
                        </a:rPr>
                        <a:t>Sans </a:t>
                      </a:r>
                      <a:r>
                        <a:rPr lang="fr-FR" sz="1500" noProof="0" dirty="0">
                          <a:solidFill>
                            <a:srgbClr val="000000"/>
                          </a:solidFill>
                          <a:effectLst/>
                          <a:latin typeface="Calibri" panose="020F0502020204030204" pitchFamily="34" charset="0"/>
                          <a:cs typeface="Calibri" panose="020F0502020204030204" pitchFamily="34" charset="0"/>
                        </a:rPr>
                        <a:t>contrat</a:t>
                      </a:r>
                      <a:r>
                        <a:rPr lang="en-US" sz="1500" dirty="0">
                          <a:solidFill>
                            <a:srgbClr val="000000"/>
                          </a:solidFill>
                          <a:effectLst/>
                          <a:latin typeface="Calibri" panose="020F0502020204030204" pitchFamily="34" charset="0"/>
                          <a:cs typeface="Calibri" panose="020F0502020204030204" pitchFamily="34" charset="0"/>
                        </a:rPr>
                        <a:t> </a:t>
                      </a:r>
                      <a:r>
                        <a:rPr lang="fr-FR" sz="1500" noProof="0" dirty="0">
                          <a:solidFill>
                            <a:srgbClr val="000000"/>
                          </a:solidFill>
                          <a:effectLst/>
                          <a:latin typeface="Calibri" panose="020F0502020204030204" pitchFamily="34" charset="0"/>
                          <a:cs typeface="Calibri" panose="020F0502020204030204" pitchFamily="34" charset="0"/>
                        </a:rPr>
                        <a:t>mais</a:t>
                      </a:r>
                      <a:r>
                        <a:rPr lang="en-US" sz="1500" dirty="0">
                          <a:solidFill>
                            <a:srgbClr val="000000"/>
                          </a:solidFill>
                          <a:effectLst/>
                          <a:latin typeface="Calibri" panose="020F0502020204030204" pitchFamily="34" charset="0"/>
                          <a:cs typeface="Calibri" panose="020F0502020204030204" pitchFamily="34" charset="0"/>
                        </a:rPr>
                        <a:t> </a:t>
                      </a:r>
                      <a:r>
                        <a:rPr lang="fr-FR" sz="1500" noProof="0" dirty="0">
                          <a:solidFill>
                            <a:srgbClr val="000000"/>
                          </a:solidFill>
                          <a:effectLst/>
                          <a:latin typeface="Calibri" panose="020F0502020204030204" pitchFamily="34" charset="0"/>
                          <a:cs typeface="Calibri" panose="020F0502020204030204" pitchFamily="34" charset="0"/>
                        </a:rPr>
                        <a:t>disponible</a:t>
                      </a:r>
                      <a:endParaRPr lang="fr-FR" sz="1500" noProof="0" dirty="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noProof="0" dirty="0">
                        <a:effectLst/>
                        <a:latin typeface="Calibri" panose="020F0502020204030204" pitchFamily="34" charset="0"/>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586730581"/>
                  </a:ext>
                </a:extLst>
              </a:tr>
            </a:tbl>
          </a:graphicData>
        </a:graphic>
      </p:graphicFrame>
      <p:sp>
        <p:nvSpPr>
          <p:cNvPr id="5" name="Titre 1"/>
          <p:cNvSpPr>
            <a:spLocks noGrp="1"/>
          </p:cNvSpPr>
          <p:nvPr>
            <p:ph type="title"/>
          </p:nvPr>
        </p:nvSpPr>
        <p:spPr>
          <a:xfrm>
            <a:off x="555066" y="950351"/>
            <a:ext cx="11029616" cy="1013800"/>
          </a:xfrm>
        </p:spPr>
        <p:txBody>
          <a:bodyPr>
            <a:normAutofit fontScale="90000"/>
          </a:bodyPr>
          <a:lstStyle/>
          <a:p>
            <a:pPr marL="571500" indent="-571500">
              <a:buFont typeface="+mj-lt"/>
              <a:buAutoNum type="romanUcPeriod"/>
            </a:pPr>
            <a:r>
              <a:rPr lang="fr-SN" dirty="0"/>
              <a:t>Etat d’avancement des actions décidées à l’issue des revues de direction précédente </a:t>
            </a:r>
            <a:br>
              <a:rPr lang="fr-SN" dirty="0"/>
            </a:br>
            <a:endParaRPr lang="en-US" dirty="0"/>
          </a:p>
        </p:txBody>
      </p:sp>
    </p:spTree>
    <p:extLst>
      <p:ext uri="{BB962C8B-B14F-4D97-AF65-F5344CB8AC3E}">
        <p14:creationId xmlns:p14="http://schemas.microsoft.com/office/powerpoint/2010/main" val="27714097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3753909405"/>
              </p:ext>
            </p:extLst>
          </p:nvPr>
        </p:nvGraphicFramePr>
        <p:xfrm>
          <a:off x="668739" y="1918741"/>
          <a:ext cx="10961556" cy="4844453"/>
        </p:xfrm>
        <a:graphic>
          <a:graphicData uri="http://schemas.openxmlformats.org/drawingml/2006/table">
            <a:tbl>
              <a:tblPr firstRow="1">
                <a:tableStyleId>{ED083AE6-46FA-4A59-8FB0-9F97EB10719F}</a:tableStyleId>
              </a:tblPr>
              <a:tblGrid>
                <a:gridCol w="756741">
                  <a:extLst>
                    <a:ext uri="{9D8B030D-6E8A-4147-A177-3AD203B41FA5}">
                      <a16:colId xmlns:a16="http://schemas.microsoft.com/office/drawing/2014/main" val="4216198039"/>
                    </a:ext>
                  </a:extLst>
                </a:gridCol>
                <a:gridCol w="3345531">
                  <a:extLst>
                    <a:ext uri="{9D8B030D-6E8A-4147-A177-3AD203B41FA5}">
                      <a16:colId xmlns:a16="http://schemas.microsoft.com/office/drawing/2014/main" val="3801803599"/>
                    </a:ext>
                  </a:extLst>
                </a:gridCol>
                <a:gridCol w="754384">
                  <a:extLst>
                    <a:ext uri="{9D8B030D-6E8A-4147-A177-3AD203B41FA5}">
                      <a16:colId xmlns:a16="http://schemas.microsoft.com/office/drawing/2014/main" val="1788229515"/>
                    </a:ext>
                  </a:extLst>
                </a:gridCol>
                <a:gridCol w="787184">
                  <a:extLst>
                    <a:ext uri="{9D8B030D-6E8A-4147-A177-3AD203B41FA5}">
                      <a16:colId xmlns:a16="http://schemas.microsoft.com/office/drawing/2014/main" val="3026171723"/>
                    </a:ext>
                  </a:extLst>
                </a:gridCol>
                <a:gridCol w="3525930">
                  <a:extLst>
                    <a:ext uri="{9D8B030D-6E8A-4147-A177-3AD203B41FA5}">
                      <a16:colId xmlns:a16="http://schemas.microsoft.com/office/drawing/2014/main" val="3347677358"/>
                    </a:ext>
                  </a:extLst>
                </a:gridCol>
                <a:gridCol w="895893">
                  <a:extLst>
                    <a:ext uri="{9D8B030D-6E8A-4147-A177-3AD203B41FA5}">
                      <a16:colId xmlns:a16="http://schemas.microsoft.com/office/drawing/2014/main" val="1958011439"/>
                    </a:ext>
                  </a:extLst>
                </a:gridCol>
                <a:gridCol w="895893">
                  <a:extLst>
                    <a:ext uri="{9D8B030D-6E8A-4147-A177-3AD203B41FA5}">
                      <a16:colId xmlns:a16="http://schemas.microsoft.com/office/drawing/2014/main" val="3980989768"/>
                    </a:ext>
                  </a:extLst>
                </a:gridCol>
              </a:tblGrid>
              <a:tr h="429145">
                <a:tc>
                  <a:txBody>
                    <a:bodyPr/>
                    <a:lstStyle/>
                    <a:p>
                      <a:pPr algn="ctr" fontAlgn="ctr"/>
                      <a:r>
                        <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Indicateurs</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Fréq</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Cible</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Méthode de calcul</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Calibri" panose="020F0502020204030204" pitchFamily="34" charset="0"/>
                          <a:cs typeface="Calibri" panose="020F0502020204030204" pitchFamily="34" charset="0"/>
                        </a:rPr>
                        <a:t>Moy</a:t>
                      </a:r>
                      <a:r>
                        <a:rPr lang="fr-FR" sz="1400" b="1" u="none" strike="noStrike" dirty="0">
                          <a:solidFill>
                            <a:schemeClr val="accent6"/>
                          </a:solidFill>
                          <a:effectLst/>
                          <a:latin typeface="Calibri" panose="020F0502020204030204" pitchFamily="34" charset="0"/>
                          <a:cs typeface="Calibri" panose="020F0502020204030204" pitchFamily="34" charset="0"/>
                        </a:rPr>
                        <a:t>. 2019</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Atteint 2019</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48098592"/>
                  </a:ext>
                </a:extLst>
              </a:tr>
              <a:tr h="710697">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pannes/dégradations de matériel par catégorie (informatique)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15</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pannes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2</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595453336"/>
                  </a:ext>
                </a:extLst>
              </a:tr>
              <a:tr h="742599">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PS04</a:t>
                      </a: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pannes/dégradations de matériel par catégorie ( électroménager et mobilier)</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p>
                      <a:pPr algn="ctr" fontAlgn="ct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15</a:t>
                      </a: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pannes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p>
                      <a:pPr algn="ctr" fontAlgn="ct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11</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889455907"/>
                  </a:ext>
                </a:extLst>
              </a:tr>
              <a:tr h="533023">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Respect des délais de production des rapports comptables </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80%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rapports remis dans les délais / Nombre de rapports requis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Non produit</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2697082279"/>
                  </a:ext>
                </a:extLst>
              </a:tr>
              <a:tr h="328822">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d'anomalies sur les comptes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Ann.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0</a:t>
                      </a:r>
                    </a:p>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(2018)</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289305845"/>
                  </a:ext>
                </a:extLst>
              </a:tr>
              <a:tr h="533023">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Qualité du nettoyage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60%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fiche de non-conformité</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74%</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04045007"/>
                  </a:ext>
                </a:extLst>
              </a:tr>
              <a:tr h="37129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d'infections post-opératoires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d'infections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0,75</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876488135"/>
                  </a:ext>
                </a:extLst>
              </a:tr>
              <a:tr h="35534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d'AES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d'AES constatés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0,25</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479315835"/>
                  </a:ext>
                </a:extLst>
              </a:tr>
              <a:tr h="37129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d'intoxication alimentaire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d'intoxication alimentaire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a:solidFill>
                            <a:schemeClr val="accent6"/>
                          </a:solidFill>
                          <a:effectLst/>
                          <a:latin typeface="Calibri" panose="020F0502020204030204" pitchFamily="34" charset="0"/>
                          <a:cs typeface="Calibri" panose="020F0502020204030204" pitchFamily="34" charset="0"/>
                        </a:rPr>
                        <a:t>0</a:t>
                      </a:r>
                      <a:endParaRPr lang="fr-FR" sz="1400" b="1" i="0" u="none" strike="noStrike">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743640941"/>
                  </a:ext>
                </a:extLst>
              </a:tr>
              <a:tr h="37129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Qualité de la gestion des déchets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60%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d'incidents constatés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62,5%</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536558578"/>
                  </a:ext>
                </a:extLst>
              </a:tr>
            </a:tbl>
          </a:graphicData>
        </a:graphic>
      </p:graphicFrame>
      <p:sp>
        <p:nvSpPr>
          <p:cNvPr id="5"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Tree>
    <p:extLst>
      <p:ext uri="{BB962C8B-B14F-4D97-AF65-F5344CB8AC3E}">
        <p14:creationId xmlns:p14="http://schemas.microsoft.com/office/powerpoint/2010/main" val="10735355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5CB61-43B6-4FF8-8B93-D9EBB0721E37}"/>
              </a:ext>
            </a:extLst>
          </p:cNvPr>
          <p:cNvSpPr>
            <a:spLocks noGrp="1"/>
          </p:cNvSpPr>
          <p:nvPr>
            <p:ph type="title"/>
          </p:nvPr>
        </p:nvSpPr>
        <p:spPr/>
        <p:txBody>
          <a:bodyPr/>
          <a:lstStyle/>
          <a:p>
            <a:r>
              <a:rPr lang="fr-FR" dirty="0"/>
              <a:t>Taux d’atteinte des objectifs de la politique qualité</a:t>
            </a:r>
          </a:p>
        </p:txBody>
      </p:sp>
      <p:graphicFrame>
        <p:nvGraphicFramePr>
          <p:cNvPr id="4" name="Tableau 3">
            <a:extLst>
              <a:ext uri="{FF2B5EF4-FFF2-40B4-BE49-F238E27FC236}">
                <a16:creationId xmlns:a16="http://schemas.microsoft.com/office/drawing/2014/main" id="{E27F9430-C0E0-46E7-926D-11451498E6CC}"/>
              </a:ext>
            </a:extLst>
          </p:cNvPr>
          <p:cNvGraphicFramePr>
            <a:graphicFrameLocks noGrp="1"/>
          </p:cNvGraphicFramePr>
          <p:nvPr>
            <p:extLst>
              <p:ext uri="{D42A27DB-BD31-4B8C-83A1-F6EECF244321}">
                <p14:modId xmlns:p14="http://schemas.microsoft.com/office/powerpoint/2010/main" val="2925014992"/>
              </p:ext>
            </p:extLst>
          </p:nvPr>
        </p:nvGraphicFramePr>
        <p:xfrm>
          <a:off x="581192" y="1890793"/>
          <a:ext cx="11029616" cy="4806957"/>
        </p:xfrm>
        <a:graphic>
          <a:graphicData uri="http://schemas.openxmlformats.org/drawingml/2006/table">
            <a:tbl>
              <a:tblPr firstRow="1">
                <a:tableStyleId>{ED083AE6-46FA-4A59-8FB0-9F97EB10719F}</a:tableStyleId>
              </a:tblPr>
              <a:tblGrid>
                <a:gridCol w="9000130">
                  <a:extLst>
                    <a:ext uri="{9D8B030D-6E8A-4147-A177-3AD203B41FA5}">
                      <a16:colId xmlns:a16="http://schemas.microsoft.com/office/drawing/2014/main" val="1214083351"/>
                    </a:ext>
                  </a:extLst>
                </a:gridCol>
                <a:gridCol w="1014743">
                  <a:extLst>
                    <a:ext uri="{9D8B030D-6E8A-4147-A177-3AD203B41FA5}">
                      <a16:colId xmlns:a16="http://schemas.microsoft.com/office/drawing/2014/main" val="493875742"/>
                    </a:ext>
                  </a:extLst>
                </a:gridCol>
                <a:gridCol w="1014743">
                  <a:extLst>
                    <a:ext uri="{9D8B030D-6E8A-4147-A177-3AD203B41FA5}">
                      <a16:colId xmlns:a16="http://schemas.microsoft.com/office/drawing/2014/main" val="475263662"/>
                    </a:ext>
                  </a:extLst>
                </a:gridCol>
              </a:tblGrid>
              <a:tr h="284479">
                <a:tc>
                  <a:txBody>
                    <a:bodyPr/>
                    <a:lstStyle/>
                    <a:p>
                      <a:pPr algn="ctr" fontAlgn="b"/>
                      <a:r>
                        <a:rPr lang="fr-FR" sz="1600" u="none" strike="noStrike" dirty="0">
                          <a:solidFill>
                            <a:schemeClr val="tx1">
                              <a:lumMod val="75000"/>
                              <a:lumOff val="25000"/>
                            </a:schemeClr>
                          </a:solidFill>
                          <a:effectLst/>
                          <a:latin typeface="Calibri" panose="020F0502020204030204" pitchFamily="34" charset="0"/>
                          <a:cs typeface="Calibri" panose="020F0502020204030204" pitchFamily="34" charset="0"/>
                        </a:rPr>
                        <a:t>Objectifs de la politique qualité</a:t>
                      </a:r>
                      <a:endParaRPr lang="fr-FR" sz="16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RD 2019</a:t>
                      </a:r>
                    </a:p>
                  </a:txBody>
                  <a:tcPr marL="2924" marR="2924" marT="2924" marB="0" anchor="ctr"/>
                </a:tc>
                <a:tc>
                  <a:txBody>
                    <a:bodyPr/>
                    <a:lstStyle/>
                    <a:p>
                      <a:pPr algn="ctr" fontAlgn="b"/>
                      <a:r>
                        <a:rPr lang="fr-FR" sz="1600" b="1" i="0" u="none" strike="noStrike" dirty="0">
                          <a:solidFill>
                            <a:schemeClr val="accent2"/>
                          </a:solidFill>
                          <a:effectLst/>
                          <a:latin typeface="Calibri" panose="020F0502020204030204" pitchFamily="34" charset="0"/>
                          <a:cs typeface="Calibri" panose="020F0502020204030204" pitchFamily="34" charset="0"/>
                        </a:rPr>
                        <a:t>RD 2020</a:t>
                      </a:r>
                    </a:p>
                  </a:txBody>
                  <a:tcPr marL="2924" marR="2924" marT="2924" marB="0" anchor="ctr"/>
                </a:tc>
                <a:extLst>
                  <a:ext uri="{0D108BD9-81ED-4DB2-BD59-A6C34878D82A}">
                    <a16:rowId xmlns:a16="http://schemas.microsoft.com/office/drawing/2014/main" val="4012923199"/>
                  </a:ext>
                </a:extLst>
              </a:tr>
              <a:tr h="483136">
                <a:tc>
                  <a:txBody>
                    <a:bodyPr/>
                    <a:lstStyle/>
                    <a:p>
                      <a:pPr algn="l" fontAlgn="b"/>
                      <a:r>
                        <a:rPr lang="fr-FR" sz="1600" u="none" strike="noStrike" dirty="0">
                          <a:solidFill>
                            <a:schemeClr val="tx1">
                              <a:lumMod val="75000"/>
                              <a:lumOff val="25000"/>
                            </a:schemeClr>
                          </a:solidFill>
                          <a:effectLst/>
                          <a:latin typeface="Calibri" panose="020F0502020204030204" pitchFamily="34" charset="0"/>
                          <a:cs typeface="Calibri" panose="020F0502020204030204" pitchFamily="34" charset="0"/>
                        </a:rPr>
                        <a:t>Apporter à nos patients les meilleurs soins possibles tout en assurant une prise en charge dans des conditions optimales de sécurité et de confort</a:t>
                      </a:r>
                      <a:endParaRPr lang="fr-FR" sz="16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rPr>
                        <a:t>50%</a:t>
                      </a:r>
                    </a:p>
                  </a:txBody>
                  <a:tcPr marL="9525" marR="9525" marT="9525" marB="0" anchor="ctr"/>
                </a:tc>
                <a:tc>
                  <a:txBody>
                    <a:bodyPr/>
                    <a:lstStyle/>
                    <a:p>
                      <a:pPr algn="ctr" fontAlgn="b"/>
                      <a:r>
                        <a:rPr lang="fr-FR" sz="1600" b="1" i="0" u="none" strike="noStrike" dirty="0">
                          <a:solidFill>
                            <a:schemeClr val="accent2"/>
                          </a:solidFill>
                          <a:effectLst/>
                          <a:latin typeface="Calibri" panose="020F0502020204030204" pitchFamily="34" charset="0"/>
                        </a:rPr>
                        <a:t>61%</a:t>
                      </a:r>
                    </a:p>
                  </a:txBody>
                  <a:tcPr marL="9525" marR="9525" marT="9525" marB="0" anchor="ctr"/>
                </a:tc>
                <a:extLst>
                  <a:ext uri="{0D108BD9-81ED-4DB2-BD59-A6C34878D82A}">
                    <a16:rowId xmlns:a16="http://schemas.microsoft.com/office/drawing/2014/main" val="4090820356"/>
                  </a:ext>
                </a:extLst>
              </a:tr>
              <a:tr h="483136">
                <a:tc>
                  <a:txBody>
                    <a:bodyPr/>
                    <a:lstStyle/>
                    <a:p>
                      <a:pPr algn="l" fontAlgn="b"/>
                      <a:r>
                        <a:rPr lang="fr-FR" sz="1600" u="none" strike="noStrike">
                          <a:solidFill>
                            <a:schemeClr val="tx1">
                              <a:lumMod val="75000"/>
                              <a:lumOff val="25000"/>
                            </a:schemeClr>
                          </a:solidFill>
                          <a:effectLst/>
                          <a:latin typeface="Calibri" panose="020F0502020204030204" pitchFamily="34" charset="0"/>
                          <a:cs typeface="Calibri" panose="020F0502020204030204" pitchFamily="34" charset="0"/>
                        </a:rPr>
                        <a:t>Apporter aux patients le conseil et la prévention nécessaires lui permettant de préserver la santé et le bien-être de leurs familles</a:t>
                      </a:r>
                      <a:endParaRPr lang="fr-FR" sz="16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rPr>
                        <a:t>26%</a:t>
                      </a:r>
                    </a:p>
                  </a:txBody>
                  <a:tcPr marL="9525" marR="9525" marT="9525" marB="0" anchor="ctr"/>
                </a:tc>
                <a:tc>
                  <a:txBody>
                    <a:bodyPr/>
                    <a:lstStyle/>
                    <a:p>
                      <a:pPr algn="ctr" fontAlgn="b"/>
                      <a:r>
                        <a:rPr lang="fr-FR" sz="1600" b="1" i="0" u="none" strike="noStrike" dirty="0">
                          <a:solidFill>
                            <a:schemeClr val="accent2"/>
                          </a:solidFill>
                          <a:effectLst/>
                          <a:latin typeface="Calibri" panose="020F0502020204030204" pitchFamily="34" charset="0"/>
                        </a:rPr>
                        <a:t>44%</a:t>
                      </a:r>
                    </a:p>
                  </a:txBody>
                  <a:tcPr marL="9525" marR="9525" marT="9525" marB="0" anchor="ctr"/>
                </a:tc>
                <a:extLst>
                  <a:ext uri="{0D108BD9-81ED-4DB2-BD59-A6C34878D82A}">
                    <a16:rowId xmlns:a16="http://schemas.microsoft.com/office/drawing/2014/main" val="4122432363"/>
                  </a:ext>
                </a:extLst>
              </a:tr>
              <a:tr h="305428">
                <a:tc>
                  <a:txBody>
                    <a:bodyPr/>
                    <a:lstStyle/>
                    <a:p>
                      <a:pPr algn="l" fontAlgn="b"/>
                      <a:r>
                        <a:rPr lang="fr-FR" sz="1600" u="none" strike="noStrike">
                          <a:solidFill>
                            <a:schemeClr val="tx1">
                              <a:lumMod val="75000"/>
                              <a:lumOff val="25000"/>
                            </a:schemeClr>
                          </a:solidFill>
                          <a:effectLst/>
                          <a:latin typeface="Calibri" panose="020F0502020204030204" pitchFamily="34" charset="0"/>
                          <a:cs typeface="Calibri" panose="020F0502020204030204" pitchFamily="34" charset="0"/>
                        </a:rPr>
                        <a:t>Améliorer l’écoute, la satisfaction des exigences et des attentes de nos patients et de leurs accompagnants</a:t>
                      </a:r>
                      <a:endParaRPr lang="fr-FR" sz="16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rPr>
                        <a:t>25%</a:t>
                      </a:r>
                    </a:p>
                  </a:txBody>
                  <a:tcPr marL="9525" marR="9525" marT="9525" marB="0" anchor="ctr"/>
                </a:tc>
                <a:tc>
                  <a:txBody>
                    <a:bodyPr/>
                    <a:lstStyle/>
                    <a:p>
                      <a:pPr algn="ctr" fontAlgn="b"/>
                      <a:r>
                        <a:rPr lang="fr-FR" sz="1600" b="1" i="0" u="none" strike="noStrike" dirty="0">
                          <a:solidFill>
                            <a:schemeClr val="accent2"/>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051386126"/>
                  </a:ext>
                </a:extLst>
              </a:tr>
              <a:tr h="249508">
                <a:tc>
                  <a:txBody>
                    <a:bodyPr/>
                    <a:lstStyle/>
                    <a:p>
                      <a:pPr algn="l" fontAlgn="b"/>
                      <a:r>
                        <a:rPr lang="fr-FR" sz="1600" u="none" strike="noStrike">
                          <a:solidFill>
                            <a:schemeClr val="tx1">
                              <a:lumMod val="75000"/>
                              <a:lumOff val="25000"/>
                            </a:schemeClr>
                          </a:solidFill>
                          <a:effectLst/>
                          <a:latin typeface="Calibri" panose="020F0502020204030204" pitchFamily="34" charset="0"/>
                          <a:cs typeface="Calibri" panose="020F0502020204030204" pitchFamily="34" charset="0"/>
                        </a:rPr>
                        <a:t>Optimiser l’organisation et atteindre les objectifs de performance de l’entreprise</a:t>
                      </a:r>
                      <a:endParaRPr lang="fr-FR" sz="16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rPr>
                        <a:t>52%</a:t>
                      </a:r>
                    </a:p>
                  </a:txBody>
                  <a:tcPr marL="9525" marR="9525" marT="9525" marB="0" anchor="ctr"/>
                </a:tc>
                <a:tc>
                  <a:txBody>
                    <a:bodyPr/>
                    <a:lstStyle/>
                    <a:p>
                      <a:pPr algn="ctr" fontAlgn="b"/>
                      <a:r>
                        <a:rPr lang="fr-FR" sz="1600" b="1" i="0" u="none" strike="noStrike" dirty="0">
                          <a:solidFill>
                            <a:schemeClr val="accent2"/>
                          </a:solidFill>
                          <a:effectLst/>
                          <a:latin typeface="Calibri" panose="020F0502020204030204" pitchFamily="34" charset="0"/>
                        </a:rPr>
                        <a:t>60%</a:t>
                      </a:r>
                    </a:p>
                  </a:txBody>
                  <a:tcPr marL="9525" marR="9525" marT="9525" marB="0" anchor="ctr"/>
                </a:tc>
                <a:extLst>
                  <a:ext uri="{0D108BD9-81ED-4DB2-BD59-A6C34878D82A}">
                    <a16:rowId xmlns:a16="http://schemas.microsoft.com/office/drawing/2014/main" val="4203616005"/>
                  </a:ext>
                </a:extLst>
              </a:tr>
              <a:tr h="723264">
                <a:tc>
                  <a:txBody>
                    <a:bodyPr/>
                    <a:lstStyle/>
                    <a:p>
                      <a:pPr algn="l" fontAlgn="b"/>
                      <a:r>
                        <a:rPr lang="fr-FR" sz="1600" u="none" strike="noStrike" dirty="0">
                          <a:solidFill>
                            <a:schemeClr val="tx1">
                              <a:lumMod val="75000"/>
                              <a:lumOff val="25000"/>
                            </a:schemeClr>
                          </a:solidFill>
                          <a:effectLst/>
                          <a:latin typeface="Calibri" panose="020F0502020204030204" pitchFamily="34" charset="0"/>
                          <a:cs typeface="Calibri" panose="020F0502020204030204" pitchFamily="34" charset="0"/>
                        </a:rPr>
                        <a:t>Diminuer les risques inhérents à l’activité de soins pour garantir le plus haut niveau de sécurité à nos patients et à notre personnel ; et ce, dans une démarche apprenante, en construisant une gestion des risques axée sur la prévention</a:t>
                      </a:r>
                      <a:endParaRPr lang="fr-FR" sz="16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rPr>
                        <a:t>44%</a:t>
                      </a:r>
                    </a:p>
                  </a:txBody>
                  <a:tcPr marL="9525" marR="9525" marT="9525" marB="0" anchor="ctr"/>
                </a:tc>
                <a:tc>
                  <a:txBody>
                    <a:bodyPr/>
                    <a:lstStyle/>
                    <a:p>
                      <a:pPr algn="ctr" fontAlgn="b"/>
                      <a:r>
                        <a:rPr lang="fr-FR" sz="1600" b="1" i="0" u="none" strike="noStrike" dirty="0">
                          <a:solidFill>
                            <a:schemeClr val="accent2"/>
                          </a:solidFill>
                          <a:effectLst/>
                          <a:latin typeface="Calibri" panose="020F0502020204030204" pitchFamily="34" charset="0"/>
                        </a:rPr>
                        <a:t>63%</a:t>
                      </a:r>
                    </a:p>
                  </a:txBody>
                  <a:tcPr marL="9525" marR="9525" marT="9525" marB="0" anchor="ctr"/>
                </a:tc>
                <a:extLst>
                  <a:ext uri="{0D108BD9-81ED-4DB2-BD59-A6C34878D82A}">
                    <a16:rowId xmlns:a16="http://schemas.microsoft.com/office/drawing/2014/main" val="311281680"/>
                  </a:ext>
                </a:extLst>
              </a:tr>
              <a:tr h="249508">
                <a:tc>
                  <a:txBody>
                    <a:bodyPr/>
                    <a:lstStyle/>
                    <a:p>
                      <a:pPr algn="l" fontAlgn="b"/>
                      <a:r>
                        <a:rPr lang="fr-FR" sz="1600" u="none" strike="noStrike">
                          <a:solidFill>
                            <a:schemeClr val="tx1">
                              <a:lumMod val="75000"/>
                              <a:lumOff val="25000"/>
                            </a:schemeClr>
                          </a:solidFill>
                          <a:effectLst/>
                          <a:latin typeface="Calibri" panose="020F0502020204030204" pitchFamily="34" charset="0"/>
                          <a:cs typeface="Calibri" panose="020F0502020204030204" pitchFamily="34" charset="0"/>
                        </a:rPr>
                        <a:t>Créer une véritable dynamique dans l’évaluation et l’amélioration de nos pratiques professionnelles</a:t>
                      </a:r>
                      <a:endParaRPr lang="fr-FR" sz="16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rPr>
                        <a:t>55%</a:t>
                      </a:r>
                    </a:p>
                  </a:txBody>
                  <a:tcPr marL="9525" marR="9525" marT="9525" marB="0" anchor="ctr"/>
                </a:tc>
                <a:tc>
                  <a:txBody>
                    <a:bodyPr/>
                    <a:lstStyle/>
                    <a:p>
                      <a:pPr algn="ctr" fontAlgn="b"/>
                      <a:r>
                        <a:rPr lang="fr-FR" sz="1600" b="1" i="0" u="none" strike="noStrike" dirty="0">
                          <a:solidFill>
                            <a:srgbClr val="FF0000"/>
                          </a:solidFill>
                          <a:effectLst/>
                          <a:latin typeface="Calibri" panose="020F0502020204030204" pitchFamily="34" charset="0"/>
                        </a:rPr>
                        <a:t>45%</a:t>
                      </a:r>
                    </a:p>
                  </a:txBody>
                  <a:tcPr marL="9525" marR="9525" marT="9525" marB="0" anchor="ctr"/>
                </a:tc>
                <a:extLst>
                  <a:ext uri="{0D108BD9-81ED-4DB2-BD59-A6C34878D82A}">
                    <a16:rowId xmlns:a16="http://schemas.microsoft.com/office/drawing/2014/main" val="2453569053"/>
                  </a:ext>
                </a:extLst>
              </a:tr>
              <a:tr h="249508">
                <a:tc>
                  <a:txBody>
                    <a:bodyPr/>
                    <a:lstStyle/>
                    <a:p>
                      <a:pPr algn="l" fontAlgn="b"/>
                      <a:r>
                        <a:rPr lang="fr-FR" sz="1600" u="none" strike="noStrike">
                          <a:solidFill>
                            <a:schemeClr val="tx1">
                              <a:lumMod val="75000"/>
                              <a:lumOff val="25000"/>
                            </a:schemeClr>
                          </a:solidFill>
                          <a:effectLst/>
                          <a:latin typeface="Calibri" panose="020F0502020204030204" pitchFamily="34" charset="0"/>
                          <a:cs typeface="Calibri" panose="020F0502020204030204" pitchFamily="34" charset="0"/>
                        </a:rPr>
                        <a:t>Faire du retour d’expérience le socle de notre culture de qualité et de sécurité des soins</a:t>
                      </a:r>
                      <a:endParaRPr lang="fr-FR" sz="16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rPr>
                        <a:t>50%</a:t>
                      </a:r>
                    </a:p>
                  </a:txBody>
                  <a:tcPr marL="9525" marR="9525" marT="9525" marB="0" anchor="ctr"/>
                </a:tc>
                <a:tc>
                  <a:txBody>
                    <a:bodyPr/>
                    <a:lstStyle/>
                    <a:p>
                      <a:pPr algn="ctr" fontAlgn="b"/>
                      <a:r>
                        <a:rPr lang="fr-FR" sz="1600" b="1" i="0" u="none" strike="noStrike" dirty="0">
                          <a:solidFill>
                            <a:schemeClr val="accent2"/>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1299612388"/>
                  </a:ext>
                </a:extLst>
              </a:tr>
              <a:tr h="483136">
                <a:tc>
                  <a:txBody>
                    <a:bodyPr/>
                    <a:lstStyle/>
                    <a:p>
                      <a:pPr algn="l" fontAlgn="b"/>
                      <a:r>
                        <a:rPr lang="fr-FR" sz="1600" u="none" strike="noStrike" dirty="0">
                          <a:solidFill>
                            <a:schemeClr val="tx1">
                              <a:lumMod val="75000"/>
                              <a:lumOff val="25000"/>
                            </a:schemeClr>
                          </a:solidFill>
                          <a:effectLst/>
                          <a:latin typeface="Calibri" panose="020F0502020204030204" pitchFamily="34" charset="0"/>
                          <a:cs typeface="Calibri" panose="020F0502020204030204" pitchFamily="34" charset="0"/>
                        </a:rPr>
                        <a:t>Offrir une qualité de travail et des conditions permettant au personnel de s’épanouir et de s’engager pour la santé et le bien-être des patients et d’exprimer au mieux ses compétences</a:t>
                      </a:r>
                      <a:endParaRPr lang="fr-FR" sz="16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rPr>
                        <a:t>47%</a:t>
                      </a:r>
                    </a:p>
                  </a:txBody>
                  <a:tcPr marL="9525" marR="9525" marT="9525" marB="0" anchor="ctr"/>
                </a:tc>
                <a:tc>
                  <a:txBody>
                    <a:bodyPr/>
                    <a:lstStyle/>
                    <a:p>
                      <a:pPr algn="ctr" fontAlgn="b"/>
                      <a:r>
                        <a:rPr lang="fr-FR" sz="1600" b="1" i="0" u="none" strike="noStrike" dirty="0">
                          <a:solidFill>
                            <a:schemeClr val="accent2"/>
                          </a:solidFill>
                          <a:effectLst/>
                          <a:latin typeface="Calibri" panose="020F0502020204030204" pitchFamily="34" charset="0"/>
                        </a:rPr>
                        <a:t>64%</a:t>
                      </a:r>
                    </a:p>
                  </a:txBody>
                  <a:tcPr marL="9525" marR="9525" marT="9525" marB="0" anchor="ctr"/>
                </a:tc>
                <a:extLst>
                  <a:ext uri="{0D108BD9-81ED-4DB2-BD59-A6C34878D82A}">
                    <a16:rowId xmlns:a16="http://schemas.microsoft.com/office/drawing/2014/main" val="1672120277"/>
                  </a:ext>
                </a:extLst>
              </a:tr>
              <a:tr h="483136">
                <a:tc>
                  <a:txBody>
                    <a:bodyPr/>
                    <a:lstStyle/>
                    <a:p>
                      <a:pPr algn="l" fontAlgn="b"/>
                      <a:r>
                        <a:rPr lang="fr-FR" sz="1600" u="none" strike="noStrike">
                          <a:solidFill>
                            <a:schemeClr val="tx1">
                              <a:lumMod val="75000"/>
                              <a:lumOff val="25000"/>
                            </a:schemeClr>
                          </a:solidFill>
                          <a:effectLst/>
                          <a:latin typeface="Calibri" panose="020F0502020204030204" pitchFamily="34" charset="0"/>
                          <a:cs typeface="Calibri" panose="020F0502020204030204" pitchFamily="34" charset="0"/>
                        </a:rPr>
                        <a:t>Permettre le développement des compétences et l’évolution du personnel en favorisant la formation permanente</a:t>
                      </a:r>
                      <a:endParaRPr lang="fr-FR" sz="16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rPr>
                        <a:t>36%</a:t>
                      </a:r>
                    </a:p>
                  </a:txBody>
                  <a:tcPr marL="9525" marR="9525" marT="9525" marB="0" anchor="ctr"/>
                </a:tc>
                <a:tc>
                  <a:txBody>
                    <a:bodyPr/>
                    <a:lstStyle/>
                    <a:p>
                      <a:pPr algn="ctr" fontAlgn="b"/>
                      <a:r>
                        <a:rPr lang="fr-FR" sz="1600" b="1" i="0" u="none" strike="noStrike" dirty="0">
                          <a:solidFill>
                            <a:schemeClr val="accent2"/>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1847978713"/>
                  </a:ext>
                </a:extLst>
              </a:tr>
              <a:tr h="249508">
                <a:tc>
                  <a:txBody>
                    <a:bodyPr/>
                    <a:lstStyle/>
                    <a:p>
                      <a:pPr algn="l" fontAlgn="b"/>
                      <a:r>
                        <a:rPr lang="fr-FR" sz="1600" u="none" strike="noStrike">
                          <a:solidFill>
                            <a:schemeClr val="tx1">
                              <a:lumMod val="75000"/>
                              <a:lumOff val="25000"/>
                            </a:schemeClr>
                          </a:solidFill>
                          <a:effectLst/>
                          <a:latin typeface="Calibri" panose="020F0502020204030204" pitchFamily="34" charset="0"/>
                          <a:cs typeface="Calibri" panose="020F0502020204030204" pitchFamily="34" charset="0"/>
                        </a:rPr>
                        <a:t>Etablir et entretenir la relation de confiance avec nos investisseurs et nos partenaires</a:t>
                      </a:r>
                      <a:endParaRPr lang="fr-FR" sz="16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rPr>
                        <a:t>41%</a:t>
                      </a:r>
                    </a:p>
                  </a:txBody>
                  <a:tcPr marL="9525" marR="9525" marT="9525" marB="0" anchor="ctr"/>
                </a:tc>
                <a:tc>
                  <a:txBody>
                    <a:bodyPr/>
                    <a:lstStyle/>
                    <a:p>
                      <a:pPr algn="ctr" fontAlgn="b"/>
                      <a:r>
                        <a:rPr lang="fr-FR" sz="1600" b="1" i="0" u="none" strike="noStrike" dirty="0">
                          <a:solidFill>
                            <a:schemeClr val="accent2"/>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3760152847"/>
                  </a:ext>
                </a:extLst>
              </a:tr>
              <a:tr h="249508">
                <a:tc>
                  <a:txBody>
                    <a:bodyPr/>
                    <a:lstStyle/>
                    <a:p>
                      <a:pPr algn="l" fontAlgn="b"/>
                      <a:r>
                        <a:rPr lang="fr-FR" sz="1600" u="none" strike="noStrike">
                          <a:solidFill>
                            <a:schemeClr val="tx1">
                              <a:lumMod val="75000"/>
                              <a:lumOff val="25000"/>
                            </a:schemeClr>
                          </a:solidFill>
                          <a:effectLst/>
                          <a:latin typeface="Calibri" panose="020F0502020204030204" pitchFamily="34" charset="0"/>
                          <a:cs typeface="Calibri" panose="020F0502020204030204" pitchFamily="34" charset="0"/>
                        </a:rPr>
                        <a:t>Etablir et entretenir la relation de confiance avec nos fournisseurs et prestataires</a:t>
                      </a:r>
                      <a:endParaRPr lang="fr-FR" sz="16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rPr>
                        <a:t>48%</a:t>
                      </a:r>
                    </a:p>
                  </a:txBody>
                  <a:tcPr marL="9525" marR="9525" marT="9525" marB="0" anchor="ctr"/>
                </a:tc>
                <a:tc>
                  <a:txBody>
                    <a:bodyPr/>
                    <a:lstStyle/>
                    <a:p>
                      <a:pPr algn="ctr" fontAlgn="b"/>
                      <a:r>
                        <a:rPr lang="fr-FR" sz="1600" b="1" i="0" u="none" strike="noStrike" dirty="0">
                          <a:solidFill>
                            <a:schemeClr val="accent2"/>
                          </a:solidFill>
                          <a:effectLst/>
                          <a:latin typeface="Calibri" panose="020F0502020204030204" pitchFamily="34" charset="0"/>
                        </a:rPr>
                        <a:t>62%</a:t>
                      </a:r>
                    </a:p>
                  </a:txBody>
                  <a:tcPr marL="9525" marR="9525" marT="9525" marB="0" anchor="ctr"/>
                </a:tc>
                <a:extLst>
                  <a:ext uri="{0D108BD9-81ED-4DB2-BD59-A6C34878D82A}">
                    <a16:rowId xmlns:a16="http://schemas.microsoft.com/office/drawing/2014/main" val="2709321022"/>
                  </a:ext>
                </a:extLst>
              </a:tr>
              <a:tr h="249508">
                <a:tc>
                  <a:txBody>
                    <a:bodyPr/>
                    <a:lstStyle/>
                    <a:p>
                      <a:pPr algn="l" fontAlgn="b"/>
                      <a:r>
                        <a:rPr lang="fr-FR" sz="1600" u="none" strike="noStrike" dirty="0">
                          <a:solidFill>
                            <a:schemeClr val="tx1">
                              <a:lumMod val="75000"/>
                              <a:lumOff val="25000"/>
                            </a:schemeClr>
                          </a:solidFill>
                          <a:effectLst/>
                          <a:latin typeface="Calibri" panose="020F0502020204030204" pitchFamily="34" charset="0"/>
                          <a:cs typeface="Calibri" panose="020F0502020204030204" pitchFamily="34" charset="0"/>
                        </a:rPr>
                        <a:t>Se conformer aux exigences légales et réglementaires, contractuelles ou autres identifiées</a:t>
                      </a:r>
                      <a:endParaRPr lang="fr-FR" sz="16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Calibri" panose="020F0502020204030204" pitchFamily="34" charset="0"/>
                        </a:rPr>
                        <a:t>48%</a:t>
                      </a:r>
                    </a:p>
                  </a:txBody>
                  <a:tcPr marL="9525" marR="9525" marT="9525" marB="0" anchor="ctr"/>
                </a:tc>
                <a:tc>
                  <a:txBody>
                    <a:bodyPr/>
                    <a:lstStyle/>
                    <a:p>
                      <a:pPr algn="ctr" fontAlgn="b"/>
                      <a:r>
                        <a:rPr lang="fr-FR" sz="1600" b="1" i="0" u="none" strike="noStrike" dirty="0">
                          <a:solidFill>
                            <a:schemeClr val="accent2"/>
                          </a:solidFill>
                          <a:effectLst/>
                          <a:latin typeface="Calibri" panose="020F0502020204030204" pitchFamily="34" charset="0"/>
                        </a:rPr>
                        <a:t>52%</a:t>
                      </a:r>
                    </a:p>
                  </a:txBody>
                  <a:tcPr marL="9525" marR="9525" marT="9525" marB="0" anchor="ctr"/>
                </a:tc>
                <a:extLst>
                  <a:ext uri="{0D108BD9-81ED-4DB2-BD59-A6C34878D82A}">
                    <a16:rowId xmlns:a16="http://schemas.microsoft.com/office/drawing/2014/main" val="2969767882"/>
                  </a:ext>
                </a:extLst>
              </a:tr>
            </a:tbl>
          </a:graphicData>
        </a:graphic>
      </p:graphicFrame>
    </p:spTree>
    <p:extLst>
      <p:ext uri="{BB962C8B-B14F-4D97-AF65-F5344CB8AC3E}">
        <p14:creationId xmlns:p14="http://schemas.microsoft.com/office/powerpoint/2010/main" val="13534077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1192" y="2336003"/>
            <a:ext cx="10675387" cy="3522794"/>
          </a:xfrm>
        </p:spPr>
        <p:txBody>
          <a:bodyPr/>
          <a:lstStyle/>
          <a:p>
            <a:endParaRPr lang="fr-SN" dirty="0">
              <a:solidFill>
                <a:schemeClr val="tx1">
                  <a:lumMod val="75000"/>
                  <a:lumOff val="25000"/>
                </a:schemeClr>
              </a:solidFill>
            </a:endParaRPr>
          </a:p>
          <a:p>
            <a:pPr marL="342900" indent="-342900" algn="just">
              <a:buFont typeface="+mj-lt"/>
              <a:buAutoNum type="arabicPeriod" startAt="2"/>
            </a:pPr>
            <a:r>
              <a:rPr lang="fr-SN" dirty="0">
                <a:solidFill>
                  <a:schemeClr val="tx1">
                    <a:lumMod val="75000"/>
                    <a:lumOff val="25000"/>
                  </a:schemeClr>
                </a:solidFill>
              </a:rPr>
              <a:t>Le degré de réalisation des objectifs qualité, la performance des processus et la conformité des produits et services ( tableau de bord , fiches d’incidents pour processus réalisation)</a:t>
            </a:r>
          </a:p>
          <a:p>
            <a:pPr marL="0" indent="0" algn="just">
              <a:buNone/>
            </a:pPr>
            <a:endParaRPr lang="fr-SN" dirty="0">
              <a:solidFill>
                <a:schemeClr val="tx1">
                  <a:lumMod val="75000"/>
                  <a:lumOff val="25000"/>
                </a:schemeClr>
              </a:solidFill>
            </a:endParaRPr>
          </a:p>
          <a:p>
            <a:pPr algn="just"/>
            <a:r>
              <a:rPr lang="fr-SN" dirty="0">
                <a:solidFill>
                  <a:schemeClr val="tx1">
                    <a:lumMod val="75000"/>
                    <a:lumOff val="25000"/>
                  </a:schemeClr>
                </a:solidFill>
              </a:rPr>
              <a:t>43 actions  pour les processus opérationnels (qui sont par rapport aux produits et services)</a:t>
            </a:r>
          </a:p>
          <a:p>
            <a:pPr algn="just"/>
            <a:r>
              <a:rPr lang="fr-SN" dirty="0">
                <a:solidFill>
                  <a:schemeClr val="tx1">
                    <a:lumMod val="75000"/>
                    <a:lumOff val="25000"/>
                  </a:schemeClr>
                </a:solidFill>
              </a:rPr>
              <a:t>41 actions clôturées soit 95,34%</a:t>
            </a:r>
          </a:p>
          <a:p>
            <a:pPr algn="just"/>
            <a:r>
              <a:rPr lang="fr-SN" dirty="0">
                <a:solidFill>
                  <a:schemeClr val="tx1">
                    <a:lumMod val="75000"/>
                    <a:lumOff val="25000"/>
                  </a:schemeClr>
                </a:solidFill>
              </a:rPr>
              <a:t>02 actions clôturées soit 02,33</a:t>
            </a:r>
            <a:endParaRPr lang="en-US" dirty="0">
              <a:solidFill>
                <a:schemeClr val="tx1">
                  <a:lumMod val="75000"/>
                  <a:lumOff val="25000"/>
                </a:schemeClr>
              </a:solidFill>
            </a:endParaRPr>
          </a:p>
        </p:txBody>
      </p:sp>
      <p:sp>
        <p:nvSpPr>
          <p:cNvPr id="4"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Tree>
    <p:extLst>
      <p:ext uri="{BB962C8B-B14F-4D97-AF65-F5344CB8AC3E}">
        <p14:creationId xmlns:p14="http://schemas.microsoft.com/office/powerpoint/2010/main" val="35630363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
        <p:nvSpPr>
          <p:cNvPr id="5" name="Espace réservé du contenu 4"/>
          <p:cNvSpPr>
            <a:spLocks noGrp="1"/>
          </p:cNvSpPr>
          <p:nvPr>
            <p:ph idx="1"/>
          </p:nvPr>
        </p:nvSpPr>
        <p:spPr>
          <a:xfrm>
            <a:off x="887011" y="1743967"/>
            <a:ext cx="9643338" cy="522514"/>
          </a:xfrm>
        </p:spPr>
        <p:txBody>
          <a:bodyPr>
            <a:normAutofit/>
          </a:bodyPr>
          <a:lstStyle/>
          <a:p>
            <a:pPr marL="342900" indent="-342900">
              <a:buFont typeface="+mj-lt"/>
              <a:buAutoNum type="arabicPeriod" startAt="3"/>
            </a:pPr>
            <a:r>
              <a:rPr lang="fr-SN" dirty="0">
                <a:solidFill>
                  <a:schemeClr val="tx1">
                    <a:lumMod val="75000"/>
                    <a:lumOff val="25000"/>
                  </a:schemeClr>
                </a:solidFill>
              </a:rPr>
              <a:t>La performance des processus et la conformité des produits et services (fiches d’incidents) </a:t>
            </a:r>
          </a:p>
        </p:txBody>
      </p:sp>
      <p:graphicFrame>
        <p:nvGraphicFramePr>
          <p:cNvPr id="4" name="Tableau 3">
            <a:extLst>
              <a:ext uri="{FF2B5EF4-FFF2-40B4-BE49-F238E27FC236}">
                <a16:creationId xmlns:a16="http://schemas.microsoft.com/office/drawing/2014/main" id="{6EFEFABF-85C1-4F9A-A9FC-088E562511FD}"/>
              </a:ext>
            </a:extLst>
          </p:cNvPr>
          <p:cNvGraphicFramePr>
            <a:graphicFrameLocks noGrp="1"/>
          </p:cNvGraphicFramePr>
          <p:nvPr>
            <p:extLst>
              <p:ext uri="{D42A27DB-BD31-4B8C-83A1-F6EECF244321}">
                <p14:modId xmlns:p14="http://schemas.microsoft.com/office/powerpoint/2010/main" val="1276852356"/>
              </p:ext>
            </p:extLst>
          </p:nvPr>
        </p:nvGraphicFramePr>
        <p:xfrm>
          <a:off x="589933" y="2176025"/>
          <a:ext cx="11040364" cy="4632960"/>
        </p:xfrm>
        <a:graphic>
          <a:graphicData uri="http://schemas.openxmlformats.org/drawingml/2006/table">
            <a:tbl>
              <a:tblPr firstRow="1" bandRow="1">
                <a:tableStyleId>{ED083AE6-46FA-4A59-8FB0-9F97EB10719F}</a:tableStyleId>
              </a:tblPr>
              <a:tblGrid>
                <a:gridCol w="2760091">
                  <a:extLst>
                    <a:ext uri="{9D8B030D-6E8A-4147-A177-3AD203B41FA5}">
                      <a16:colId xmlns:a16="http://schemas.microsoft.com/office/drawing/2014/main" val="208799257"/>
                    </a:ext>
                  </a:extLst>
                </a:gridCol>
                <a:gridCol w="2760091">
                  <a:extLst>
                    <a:ext uri="{9D8B030D-6E8A-4147-A177-3AD203B41FA5}">
                      <a16:colId xmlns:a16="http://schemas.microsoft.com/office/drawing/2014/main" val="4002628463"/>
                    </a:ext>
                  </a:extLst>
                </a:gridCol>
                <a:gridCol w="2760091">
                  <a:extLst>
                    <a:ext uri="{9D8B030D-6E8A-4147-A177-3AD203B41FA5}">
                      <a16:colId xmlns:a16="http://schemas.microsoft.com/office/drawing/2014/main" val="3084248484"/>
                    </a:ext>
                  </a:extLst>
                </a:gridCol>
                <a:gridCol w="2760091">
                  <a:extLst>
                    <a:ext uri="{9D8B030D-6E8A-4147-A177-3AD203B41FA5}">
                      <a16:colId xmlns:a16="http://schemas.microsoft.com/office/drawing/2014/main" val="3786288407"/>
                    </a:ext>
                  </a:extLst>
                </a:gridCol>
              </a:tblGrid>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Processus</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Non-conformités</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Réclamations clients</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Non</a:t>
                      </a:r>
                      <a:r>
                        <a:rPr lang="fr-FR" sz="1300" baseline="0" dirty="0">
                          <a:solidFill>
                            <a:schemeClr val="tx1">
                              <a:lumMod val="75000"/>
                              <a:lumOff val="25000"/>
                            </a:schemeClr>
                          </a:solidFill>
                          <a:latin typeface="Calibri" panose="020F0502020204030204" pitchFamily="34" charset="0"/>
                          <a:cs typeface="Calibri" panose="020F0502020204030204" pitchFamily="34" charset="0"/>
                        </a:rPr>
                        <a:t> con</a:t>
                      </a:r>
                      <a:endParaRPr lang="fr-FR" sz="13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05589201"/>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PM01</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4</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4 clôturées</a:t>
                      </a:r>
                    </a:p>
                  </a:txBody>
                  <a:tcPr anchor="ctr"/>
                </a:tc>
                <a:extLst>
                  <a:ext uri="{0D108BD9-81ED-4DB2-BD59-A6C34878D82A}">
                    <a16:rowId xmlns:a16="http://schemas.microsoft.com/office/drawing/2014/main" val="2102517506"/>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PM02</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2</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20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2 clôturées</a:t>
                      </a:r>
                    </a:p>
                  </a:txBody>
                  <a:tcPr anchor="ctr"/>
                </a:tc>
                <a:extLst>
                  <a:ext uri="{0D108BD9-81ED-4DB2-BD59-A6C34878D82A}">
                    <a16:rowId xmlns:a16="http://schemas.microsoft.com/office/drawing/2014/main" val="2279584664"/>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PM03</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2</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2 clôturées</a:t>
                      </a:r>
                    </a:p>
                  </a:txBody>
                  <a:tcPr anchor="ctr"/>
                </a:tc>
                <a:extLst>
                  <a:ext uri="{0D108BD9-81ED-4DB2-BD59-A6C34878D82A}">
                    <a16:rowId xmlns:a16="http://schemas.microsoft.com/office/drawing/2014/main" val="1221687803"/>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PO01</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6</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6</a:t>
                      </a:r>
                      <a:r>
                        <a:rPr lang="fr-FR" sz="1300" baseline="0" dirty="0">
                          <a:solidFill>
                            <a:schemeClr val="tx1">
                              <a:lumMod val="75000"/>
                              <a:lumOff val="25000"/>
                            </a:schemeClr>
                          </a:solidFill>
                          <a:latin typeface="Calibri" panose="020F0502020204030204" pitchFamily="34" charset="0"/>
                          <a:cs typeface="Calibri" panose="020F0502020204030204" pitchFamily="34" charset="0"/>
                        </a:rPr>
                        <a:t> clôturées</a:t>
                      </a:r>
                      <a:endParaRPr lang="fr-FR" sz="13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28823091"/>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PO02</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10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10 clôturées</a:t>
                      </a:r>
                    </a:p>
                  </a:txBody>
                  <a:tcPr anchor="ctr"/>
                </a:tc>
                <a:extLst>
                  <a:ext uri="{0D108BD9-81ED-4DB2-BD59-A6C34878D82A}">
                    <a16:rowId xmlns:a16="http://schemas.microsoft.com/office/drawing/2014/main" val="4005938177"/>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PO03</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3</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3 clôturées /</a:t>
                      </a:r>
                      <a:r>
                        <a:rPr lang="fr-FR" sz="1300" baseline="0" dirty="0">
                          <a:solidFill>
                            <a:schemeClr val="tx1">
                              <a:lumMod val="75000"/>
                              <a:lumOff val="25000"/>
                            </a:schemeClr>
                          </a:solidFill>
                          <a:latin typeface="Calibri" panose="020F0502020204030204" pitchFamily="34" charset="0"/>
                          <a:cs typeface="Calibri" panose="020F0502020204030204" pitchFamily="34" charset="0"/>
                        </a:rPr>
                        <a:t> 1 ouverte</a:t>
                      </a:r>
                      <a:endParaRPr lang="fr-FR" sz="13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52294966"/>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PO04</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19</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300" dirty="0">
                          <a:solidFill>
                            <a:schemeClr val="tx1">
                              <a:lumMod val="75000"/>
                              <a:lumOff val="25000"/>
                            </a:schemeClr>
                          </a:solidFill>
                          <a:latin typeface="Calibri" panose="020F0502020204030204" pitchFamily="34" charset="0"/>
                          <a:cs typeface="Calibri" panose="020F0502020204030204" pitchFamily="34" charset="0"/>
                        </a:rPr>
                        <a:t>18 clôturées / 1 ouverte</a:t>
                      </a:r>
                    </a:p>
                  </a:txBody>
                  <a:tcPr anchor="ctr"/>
                </a:tc>
                <a:extLst>
                  <a:ext uri="{0D108BD9-81ED-4DB2-BD59-A6C34878D82A}">
                    <a16:rowId xmlns:a16="http://schemas.microsoft.com/office/drawing/2014/main" val="3231504859"/>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PO05</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2</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2 clôturées</a:t>
                      </a:r>
                    </a:p>
                  </a:txBody>
                  <a:tcPr anchor="ctr"/>
                </a:tc>
                <a:extLst>
                  <a:ext uri="{0D108BD9-81ED-4DB2-BD59-A6C34878D82A}">
                    <a16:rowId xmlns:a16="http://schemas.microsoft.com/office/drawing/2014/main" val="1949754623"/>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PO06</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2</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1 clôturée / 1 ouverte</a:t>
                      </a:r>
                    </a:p>
                  </a:txBody>
                  <a:tcPr anchor="ctr"/>
                </a:tc>
                <a:extLst>
                  <a:ext uri="{0D108BD9-81ED-4DB2-BD59-A6C34878D82A}">
                    <a16:rowId xmlns:a16="http://schemas.microsoft.com/office/drawing/2014/main" val="1566515556"/>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PS01</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3</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3 clôturées</a:t>
                      </a:r>
                    </a:p>
                  </a:txBody>
                  <a:tcPr anchor="ctr"/>
                </a:tc>
                <a:extLst>
                  <a:ext uri="{0D108BD9-81ED-4DB2-BD59-A6C34878D82A}">
                    <a16:rowId xmlns:a16="http://schemas.microsoft.com/office/drawing/2014/main" val="3411637311"/>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PS02</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6</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5 clôturées / 1 ouverte</a:t>
                      </a:r>
                    </a:p>
                  </a:txBody>
                  <a:tcPr anchor="ctr"/>
                </a:tc>
                <a:extLst>
                  <a:ext uri="{0D108BD9-81ED-4DB2-BD59-A6C34878D82A}">
                    <a16:rowId xmlns:a16="http://schemas.microsoft.com/office/drawing/2014/main" val="2856249436"/>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PS03</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47</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46 clôturées / 1 ouverte</a:t>
                      </a:r>
                    </a:p>
                  </a:txBody>
                  <a:tcPr anchor="ctr"/>
                </a:tc>
                <a:extLst>
                  <a:ext uri="{0D108BD9-81ED-4DB2-BD59-A6C34878D82A}">
                    <a16:rowId xmlns:a16="http://schemas.microsoft.com/office/drawing/2014/main" val="3410802845"/>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PS04</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43</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300" dirty="0">
                          <a:solidFill>
                            <a:schemeClr val="tx1">
                              <a:lumMod val="75000"/>
                              <a:lumOff val="25000"/>
                            </a:schemeClr>
                          </a:solidFill>
                          <a:latin typeface="Calibri" panose="020F0502020204030204" pitchFamily="34" charset="0"/>
                          <a:cs typeface="Calibri" panose="020F0502020204030204" pitchFamily="34" charset="0"/>
                        </a:rPr>
                        <a:t>40 clôturées / 3 ouvertes</a:t>
                      </a:r>
                    </a:p>
                  </a:txBody>
                  <a:tcPr anchor="ctr"/>
                </a:tc>
                <a:extLst>
                  <a:ext uri="{0D108BD9-81ED-4DB2-BD59-A6C34878D82A}">
                    <a16:rowId xmlns:a16="http://schemas.microsoft.com/office/drawing/2014/main" val="1664818334"/>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PS05</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extLst>
                  <a:ext uri="{0D108BD9-81ED-4DB2-BD59-A6C34878D82A}">
                    <a16:rowId xmlns:a16="http://schemas.microsoft.com/office/drawing/2014/main" val="853768702"/>
                  </a:ext>
                </a:extLst>
              </a:tr>
              <a:tr h="270651">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PS06</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14</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Calibri" panose="020F0502020204030204" pitchFamily="34" charset="0"/>
                          <a:cs typeface="Calibri" panose="020F0502020204030204" pitchFamily="34" charset="0"/>
                        </a:rPr>
                        <a:t>13 clôturées / 2 ouvertes</a:t>
                      </a:r>
                    </a:p>
                  </a:txBody>
                  <a:tcPr anchor="ctr"/>
                </a:tc>
                <a:extLst>
                  <a:ext uri="{0D108BD9-81ED-4DB2-BD59-A6C34878D82A}">
                    <a16:rowId xmlns:a16="http://schemas.microsoft.com/office/drawing/2014/main" val="2310942870"/>
                  </a:ext>
                </a:extLst>
              </a:tr>
            </a:tbl>
          </a:graphicData>
        </a:graphic>
      </p:graphicFrame>
    </p:spTree>
    <p:extLst>
      <p:ext uri="{BB962C8B-B14F-4D97-AF65-F5344CB8AC3E}">
        <p14:creationId xmlns:p14="http://schemas.microsoft.com/office/powerpoint/2010/main" val="21122380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p:txBody>
          <a:bodyPr>
            <a:normAutofit/>
          </a:bodyPr>
          <a:lstStyle/>
          <a:p>
            <a:pPr marL="342900" indent="-342900" algn="just">
              <a:buFont typeface="+mj-lt"/>
              <a:buAutoNum type="arabicPeriod" startAt="4"/>
            </a:pPr>
            <a:r>
              <a:rPr lang="fr-SN" dirty="0">
                <a:solidFill>
                  <a:schemeClr val="tx1">
                    <a:lumMod val="75000"/>
                    <a:lumOff val="25000"/>
                  </a:schemeClr>
                </a:solidFill>
              </a:rPr>
              <a:t>Les résultats de la surveillance et de la mesure (Maintenance et étalonnage)</a:t>
            </a:r>
          </a:p>
        </p:txBody>
      </p:sp>
      <p:sp>
        <p:nvSpPr>
          <p:cNvPr id="5"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Tree>
    <p:extLst>
      <p:ext uri="{BB962C8B-B14F-4D97-AF65-F5344CB8AC3E}">
        <p14:creationId xmlns:p14="http://schemas.microsoft.com/office/powerpoint/2010/main" val="30376843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0577" t="9195" r="10711" b="7054"/>
          <a:stretch/>
        </p:blipFill>
        <p:spPr>
          <a:xfrm>
            <a:off x="471948" y="627016"/>
            <a:ext cx="11149781" cy="6126481"/>
          </a:xfrm>
          <a:prstGeom prst="rect">
            <a:avLst/>
          </a:prstGeom>
        </p:spPr>
      </p:pic>
    </p:spTree>
    <p:extLst>
      <p:ext uri="{BB962C8B-B14F-4D97-AF65-F5344CB8AC3E}">
        <p14:creationId xmlns:p14="http://schemas.microsoft.com/office/powerpoint/2010/main" val="7703161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
        <p:nvSpPr>
          <p:cNvPr id="5" name="Espace réservé du contenu 4"/>
          <p:cNvSpPr>
            <a:spLocks noGrp="1"/>
          </p:cNvSpPr>
          <p:nvPr>
            <p:ph idx="1"/>
          </p:nvPr>
        </p:nvSpPr>
        <p:spPr>
          <a:xfrm>
            <a:off x="1358537" y="2024743"/>
            <a:ext cx="8281852" cy="872693"/>
          </a:xfrm>
        </p:spPr>
        <p:txBody>
          <a:bodyPr/>
          <a:lstStyle/>
          <a:p>
            <a:pPr marL="342900" indent="-342900" algn="ctr">
              <a:buFont typeface="+mj-lt"/>
              <a:buAutoNum type="arabicPeriod" startAt="5"/>
            </a:pPr>
            <a:r>
              <a:rPr lang="fr-SN" dirty="0">
                <a:solidFill>
                  <a:schemeClr val="tx1">
                    <a:lumMod val="75000"/>
                    <a:lumOff val="25000"/>
                  </a:schemeClr>
                </a:solidFill>
              </a:rPr>
              <a:t>Les résultats d’audit</a:t>
            </a:r>
          </a:p>
        </p:txBody>
      </p:sp>
      <p:sp>
        <p:nvSpPr>
          <p:cNvPr id="4" name="Espace réservé du contenu 2">
            <a:extLst>
              <a:ext uri="{FF2B5EF4-FFF2-40B4-BE49-F238E27FC236}">
                <a16:creationId xmlns:a16="http://schemas.microsoft.com/office/drawing/2014/main" id="{42DC1F4B-2E21-48E8-B6EF-F9248A380677}"/>
              </a:ext>
            </a:extLst>
          </p:cNvPr>
          <p:cNvSpPr txBox="1">
            <a:spLocks/>
          </p:cNvSpPr>
          <p:nvPr/>
        </p:nvSpPr>
        <p:spPr>
          <a:xfrm>
            <a:off x="574766" y="2455817"/>
            <a:ext cx="9496697" cy="409075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dirty="0">
                <a:solidFill>
                  <a:schemeClr val="tx1">
                    <a:lumMod val="75000"/>
                    <a:lumOff val="25000"/>
                  </a:schemeClr>
                </a:solidFill>
              </a:rPr>
              <a:t>22 audits internes programmées</a:t>
            </a:r>
          </a:p>
          <a:p>
            <a:r>
              <a:rPr lang="fr-FR" dirty="0">
                <a:solidFill>
                  <a:schemeClr val="tx1">
                    <a:lumMod val="75000"/>
                    <a:lumOff val="25000"/>
                  </a:schemeClr>
                </a:solidFill>
              </a:rPr>
              <a:t>20 audits réalisés en 2019 / 1 reporté à 2020 / 1 annulé</a:t>
            </a:r>
          </a:p>
          <a:p>
            <a:r>
              <a:rPr lang="fr-FR" dirty="0">
                <a:solidFill>
                  <a:schemeClr val="tx1">
                    <a:lumMod val="75000"/>
                    <a:lumOff val="25000"/>
                  </a:schemeClr>
                </a:solidFill>
              </a:rPr>
              <a:t>12 audits réalisés hors de </a:t>
            </a:r>
            <a:r>
              <a:rPr lang="fr-FR" dirty="0" err="1">
                <a:solidFill>
                  <a:schemeClr val="tx1">
                    <a:lumMod val="75000"/>
                    <a:lumOff val="25000"/>
                  </a:schemeClr>
                </a:solidFill>
              </a:rPr>
              <a:t>Qualipro</a:t>
            </a:r>
            <a:r>
              <a:rPr lang="fr-FR" dirty="0">
                <a:solidFill>
                  <a:schemeClr val="tx1">
                    <a:lumMod val="75000"/>
                    <a:lumOff val="25000"/>
                  </a:schemeClr>
                </a:solidFill>
              </a:rPr>
              <a:t> et 8 dans </a:t>
            </a:r>
            <a:r>
              <a:rPr lang="fr-FR" dirty="0" err="1">
                <a:solidFill>
                  <a:schemeClr val="tx1">
                    <a:lumMod val="75000"/>
                    <a:lumOff val="25000"/>
                  </a:schemeClr>
                </a:solidFill>
              </a:rPr>
              <a:t>Qualipro</a:t>
            </a:r>
            <a:endParaRPr lang="fr-FR" dirty="0">
              <a:solidFill>
                <a:schemeClr val="tx1">
                  <a:lumMod val="75000"/>
                  <a:lumOff val="25000"/>
                </a:schemeClr>
              </a:solidFill>
            </a:endParaRPr>
          </a:p>
          <a:p>
            <a:r>
              <a:rPr lang="fr-FR" dirty="0">
                <a:solidFill>
                  <a:schemeClr val="tx1">
                    <a:lumMod val="75000"/>
                    <a:lumOff val="25000"/>
                  </a:schemeClr>
                </a:solidFill>
              </a:rPr>
              <a:t>53 écarts ont été identifiés</a:t>
            </a:r>
          </a:p>
          <a:p>
            <a:r>
              <a:rPr lang="fr-FR" dirty="0">
                <a:solidFill>
                  <a:schemeClr val="tx1">
                    <a:lumMod val="75000"/>
                    <a:lumOff val="25000"/>
                  </a:schemeClr>
                </a:solidFill>
              </a:rPr>
              <a:t>9 écarts ne sont pas encore soldés</a:t>
            </a:r>
          </a:p>
          <a:p>
            <a:r>
              <a:rPr lang="fr-FR" b="1" dirty="0">
                <a:solidFill>
                  <a:schemeClr val="tx1">
                    <a:lumMod val="75000"/>
                    <a:lumOff val="25000"/>
                  </a:schemeClr>
                </a:solidFill>
              </a:rPr>
              <a:t>83,02 % des écarts soldés</a:t>
            </a:r>
          </a:p>
          <a:p>
            <a:r>
              <a:rPr lang="fr-FR" dirty="0">
                <a:solidFill>
                  <a:schemeClr val="tx1">
                    <a:lumMod val="75000"/>
                    <a:lumOff val="25000"/>
                  </a:schemeClr>
                </a:solidFill>
              </a:rPr>
              <a:t>Toutes les actions ont été intégrées au plan d’actions global ou dans </a:t>
            </a:r>
            <a:r>
              <a:rPr lang="fr-FR" dirty="0" err="1">
                <a:solidFill>
                  <a:schemeClr val="tx1">
                    <a:lumMod val="75000"/>
                    <a:lumOff val="25000"/>
                  </a:schemeClr>
                </a:solidFill>
              </a:rPr>
              <a:t>Qualipro</a:t>
            </a:r>
            <a:endParaRPr lang="fr-FR" dirty="0">
              <a:solidFill>
                <a:schemeClr val="tx1">
                  <a:lumMod val="75000"/>
                  <a:lumOff val="25000"/>
                </a:schemeClr>
              </a:solidFill>
            </a:endParaRPr>
          </a:p>
        </p:txBody>
      </p:sp>
    </p:spTree>
    <p:extLst>
      <p:ext uri="{BB962C8B-B14F-4D97-AF65-F5344CB8AC3E}">
        <p14:creationId xmlns:p14="http://schemas.microsoft.com/office/powerpoint/2010/main" val="40391726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
        <p:nvSpPr>
          <p:cNvPr id="5" name="Espace réservé du contenu 4"/>
          <p:cNvSpPr>
            <a:spLocks noGrp="1"/>
          </p:cNvSpPr>
          <p:nvPr>
            <p:ph idx="1"/>
          </p:nvPr>
        </p:nvSpPr>
        <p:spPr>
          <a:xfrm>
            <a:off x="627018" y="1881051"/>
            <a:ext cx="8373292" cy="600891"/>
          </a:xfrm>
        </p:spPr>
        <p:txBody>
          <a:bodyPr/>
          <a:lstStyle/>
          <a:p>
            <a:pPr marL="342900" indent="-342900">
              <a:buFont typeface="+mj-lt"/>
              <a:buAutoNum type="arabicPeriod" startAt="6"/>
            </a:pPr>
            <a:r>
              <a:rPr lang="fr-SN" dirty="0"/>
              <a:t>Les performances des prestataires externes</a:t>
            </a:r>
            <a:endParaRPr lang="en-US" dirty="0"/>
          </a:p>
          <a:p>
            <a:pPr marL="342900" indent="-342900">
              <a:buFont typeface="+mj-lt"/>
              <a:buAutoNum type="arabicPeriod" startAt="6"/>
            </a:pPr>
            <a:endParaRPr lang="fr-SN"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1935560281"/>
              </p:ext>
            </p:extLst>
          </p:nvPr>
        </p:nvGraphicFramePr>
        <p:xfrm>
          <a:off x="627019" y="2173574"/>
          <a:ext cx="10937963" cy="4528650"/>
        </p:xfrm>
        <a:graphic>
          <a:graphicData uri="http://schemas.openxmlformats.org/drawingml/2006/table">
            <a:tbl>
              <a:tblPr firstRow="1">
                <a:tableStyleId>{ED083AE6-46FA-4A59-8FB0-9F97EB10719F}</a:tableStyleId>
              </a:tblPr>
              <a:tblGrid>
                <a:gridCol w="4053612">
                  <a:extLst>
                    <a:ext uri="{9D8B030D-6E8A-4147-A177-3AD203B41FA5}">
                      <a16:colId xmlns:a16="http://schemas.microsoft.com/office/drawing/2014/main" val="2786286024"/>
                    </a:ext>
                  </a:extLst>
                </a:gridCol>
                <a:gridCol w="2898674">
                  <a:extLst>
                    <a:ext uri="{9D8B030D-6E8A-4147-A177-3AD203B41FA5}">
                      <a16:colId xmlns:a16="http://schemas.microsoft.com/office/drawing/2014/main" val="3066746249"/>
                    </a:ext>
                  </a:extLst>
                </a:gridCol>
                <a:gridCol w="1789025">
                  <a:extLst>
                    <a:ext uri="{9D8B030D-6E8A-4147-A177-3AD203B41FA5}">
                      <a16:colId xmlns:a16="http://schemas.microsoft.com/office/drawing/2014/main" val="1767259821"/>
                    </a:ext>
                  </a:extLst>
                </a:gridCol>
                <a:gridCol w="2196652">
                  <a:extLst>
                    <a:ext uri="{9D8B030D-6E8A-4147-A177-3AD203B41FA5}">
                      <a16:colId xmlns:a16="http://schemas.microsoft.com/office/drawing/2014/main" val="3565117218"/>
                    </a:ext>
                  </a:extLst>
                </a:gridCol>
              </a:tblGrid>
              <a:tr h="455717">
                <a:tc>
                  <a:txBody>
                    <a:bodyPr/>
                    <a:lstStyle/>
                    <a:p>
                      <a:pPr algn="ctr" fontAlgn="ctr"/>
                      <a:r>
                        <a:rPr lang="en-US" sz="1600" b="1" u="none" strike="noStrike" dirty="0">
                          <a:solidFill>
                            <a:srgbClr val="9FDF5F"/>
                          </a:solidFill>
                          <a:effectLst/>
                          <a:latin typeface="Calibri" panose="020F0502020204030204" pitchFamily="34" charset="0"/>
                          <a:cs typeface="Calibri" panose="020F0502020204030204" pitchFamily="34" charset="0"/>
                        </a:rPr>
                        <a:t>NOM DE L'ENTREPRISE</a:t>
                      </a:r>
                      <a:endParaRPr lang="en-US" sz="1600" b="1" i="0" u="none" strike="noStrike" dirty="0">
                        <a:solidFill>
                          <a:srgbClr val="9FDF5F"/>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b="1" u="none" strike="noStrike" dirty="0">
                          <a:solidFill>
                            <a:srgbClr val="9FDF5F"/>
                          </a:solidFill>
                          <a:effectLst/>
                          <a:latin typeface="Calibri" panose="020F0502020204030204" pitchFamily="34" charset="0"/>
                          <a:cs typeface="Calibri" panose="020F0502020204030204" pitchFamily="34" charset="0"/>
                        </a:rPr>
                        <a:t>RESPONSABLE</a:t>
                      </a:r>
                      <a:endParaRPr lang="en-US" sz="1600" b="1" i="0" u="none" strike="noStrike" dirty="0">
                        <a:solidFill>
                          <a:srgbClr val="9FDF5F"/>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b="1" u="none" strike="noStrike" dirty="0">
                          <a:solidFill>
                            <a:srgbClr val="9FDF5F"/>
                          </a:solidFill>
                          <a:effectLst/>
                          <a:latin typeface="Calibri" panose="020F0502020204030204" pitchFamily="34" charset="0"/>
                          <a:cs typeface="Calibri" panose="020F0502020204030204" pitchFamily="34" charset="0"/>
                        </a:rPr>
                        <a:t>Note/20</a:t>
                      </a:r>
                      <a:endParaRPr lang="en-US" sz="1600" b="1" i="0" u="none" strike="noStrike" dirty="0">
                        <a:solidFill>
                          <a:srgbClr val="9FDF5F"/>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b="1" u="none" strike="noStrike" dirty="0">
                          <a:solidFill>
                            <a:srgbClr val="9FDF5F"/>
                          </a:solidFill>
                          <a:effectLst/>
                          <a:latin typeface="Calibri" panose="020F0502020204030204" pitchFamily="34" charset="0"/>
                          <a:cs typeface="Calibri" panose="020F0502020204030204" pitchFamily="34" charset="0"/>
                        </a:rPr>
                        <a:t>Date </a:t>
                      </a:r>
                      <a:r>
                        <a:rPr lang="fr-FR" sz="1600" b="1" u="none" strike="noStrike" noProof="0" dirty="0">
                          <a:solidFill>
                            <a:srgbClr val="9FDF5F"/>
                          </a:solidFill>
                          <a:effectLst/>
                          <a:latin typeface="Calibri" panose="020F0502020204030204" pitchFamily="34" charset="0"/>
                          <a:cs typeface="Calibri" panose="020F0502020204030204" pitchFamily="34" charset="0"/>
                        </a:rPr>
                        <a:t>prochaine</a:t>
                      </a:r>
                      <a:r>
                        <a:rPr lang="en-US" sz="1600" b="1" u="none" strike="noStrike" dirty="0">
                          <a:solidFill>
                            <a:srgbClr val="9FDF5F"/>
                          </a:solidFill>
                          <a:effectLst/>
                          <a:latin typeface="Calibri" panose="020F0502020204030204" pitchFamily="34" charset="0"/>
                          <a:cs typeface="Calibri" panose="020F0502020204030204" pitchFamily="34" charset="0"/>
                        </a:rPr>
                        <a:t> evaluation</a:t>
                      </a:r>
                      <a:endParaRPr lang="en-US" sz="1600" b="1" i="0" u="none" strike="noStrike" dirty="0">
                        <a:solidFill>
                          <a:srgbClr val="9FDF5F"/>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4230325497"/>
                  </a:ext>
                </a:extLst>
              </a:tr>
              <a:tr h="241025">
                <a:tc>
                  <a:txBody>
                    <a:bodyPr/>
                    <a:lstStyle/>
                    <a:p>
                      <a:pPr algn="ctr" fontAlgn="ctr"/>
                      <a:r>
                        <a:rPr lang="en-US" sz="1400" u="none" strike="noStrike" dirty="0">
                          <a:effectLst/>
                          <a:latin typeface="Calibri" panose="020F0502020204030204" pitchFamily="34" charset="0"/>
                          <a:cs typeface="Calibri" panose="020F0502020204030204" pitchFamily="34" charset="0"/>
                        </a:rPr>
                        <a:t>ARLINGTON</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err="1">
                          <a:effectLst/>
                          <a:latin typeface="Calibri" panose="020F0502020204030204" pitchFamily="34" charset="0"/>
                          <a:cs typeface="Calibri" panose="020F0502020204030204" pitchFamily="34" charset="0"/>
                        </a:rPr>
                        <a:t>Mateugue</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Niang</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a:effectLst/>
                          <a:latin typeface="Calibri" panose="020F0502020204030204" pitchFamily="34" charset="0"/>
                          <a:cs typeface="Calibri" panose="020F0502020204030204" pitchFamily="34" charset="0"/>
                        </a:rPr>
                        <a:t>15,68</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a:effectLst/>
                          <a:latin typeface="Calibri" panose="020F0502020204030204" pitchFamily="34" charset="0"/>
                          <a:cs typeface="Calibri" panose="020F0502020204030204" pitchFamily="34" charset="0"/>
                        </a:rPr>
                        <a:t>28/06/2020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151380248"/>
                  </a:ext>
                </a:extLst>
              </a:tr>
              <a:tr h="241025">
                <a:tc>
                  <a:txBody>
                    <a:bodyPr/>
                    <a:lstStyle/>
                    <a:p>
                      <a:pPr marL="0" algn="ctr" defTabSz="457200" rtl="0" eaLnBrk="1" fontAlgn="ctr" latinLnBrk="0" hangingPunct="1"/>
                      <a:r>
                        <a:rPr lang="en-US" sz="1400" u="none" strike="noStrike" kern="1200" dirty="0">
                          <a:solidFill>
                            <a:schemeClr val="tx1"/>
                          </a:solidFill>
                          <a:effectLst/>
                          <a:latin typeface="Calibri" panose="020F0502020204030204" pitchFamily="34" charset="0"/>
                          <a:ea typeface="+mn-ea"/>
                          <a:cs typeface="Calibri" panose="020F0502020204030204" pitchFamily="34" charset="0"/>
                        </a:rPr>
                        <a:t>BIO 24</a:t>
                      </a:r>
                    </a:p>
                  </a:txBody>
                  <a:tcPr marL="4964" marR="4964" marT="4964" marB="0" anchor="ctr">
                    <a:solidFill>
                      <a:schemeClr val="accent6">
                        <a:lumMod val="40000"/>
                        <a:lumOff val="60000"/>
                      </a:schemeClr>
                    </a:solidFill>
                  </a:tcPr>
                </a:tc>
                <a:tc>
                  <a:txBody>
                    <a:bodyPr/>
                    <a:lstStyle/>
                    <a:p>
                      <a:pPr marL="0" algn="ctr" defTabSz="457200" rtl="0" eaLnBrk="1" fontAlgn="ctr" latinLnBrk="0" hangingPunct="1"/>
                      <a:r>
                        <a:rPr lang="en-US" sz="1400" u="none" strike="noStrike" kern="1200">
                          <a:solidFill>
                            <a:schemeClr val="tx1"/>
                          </a:solidFill>
                          <a:effectLst/>
                          <a:latin typeface="Calibri" panose="020F0502020204030204" pitchFamily="34" charset="0"/>
                          <a:ea typeface="+mn-ea"/>
                          <a:cs typeface="Calibri" panose="020F0502020204030204" pitchFamily="34" charset="0"/>
                        </a:rPr>
                        <a:t> </a:t>
                      </a:r>
                    </a:p>
                  </a:txBody>
                  <a:tcPr marL="4964" marR="4964" marT="4964" marB="0" anchor="ctr">
                    <a:solidFill>
                      <a:schemeClr val="accent6">
                        <a:lumMod val="40000"/>
                        <a:lumOff val="60000"/>
                      </a:schemeClr>
                    </a:solidFill>
                  </a:tcPr>
                </a:tc>
                <a:tc>
                  <a:txBody>
                    <a:bodyPr/>
                    <a:lstStyle/>
                    <a:p>
                      <a:pPr marL="0" algn="ctr" defTabSz="457200" rtl="0" eaLnBrk="1" fontAlgn="ctr" latinLnBrk="0" hangingPunct="1"/>
                      <a:r>
                        <a:rPr lang="en-US" sz="1400" u="none" strike="noStrike" kern="1200">
                          <a:solidFill>
                            <a:schemeClr val="tx1"/>
                          </a:solidFill>
                          <a:effectLst/>
                          <a:latin typeface="Calibri" panose="020F0502020204030204" pitchFamily="34" charset="0"/>
                          <a:ea typeface="+mn-ea"/>
                          <a:cs typeface="Calibri" panose="020F0502020204030204" pitchFamily="34" charset="0"/>
                        </a:rPr>
                        <a:t>16,86</a:t>
                      </a:r>
                    </a:p>
                  </a:txBody>
                  <a:tcPr marL="4964" marR="4964" marT="4964" marB="0" anchor="ctr">
                    <a:solidFill>
                      <a:schemeClr val="accent6">
                        <a:lumMod val="40000"/>
                        <a:lumOff val="60000"/>
                      </a:schemeClr>
                    </a:solidFill>
                  </a:tcPr>
                </a:tc>
                <a:tc>
                  <a:txBody>
                    <a:bodyPr/>
                    <a:lstStyle/>
                    <a:p>
                      <a:pPr marL="0" algn="ctr" defTabSz="457200" rtl="0" eaLnBrk="1" fontAlgn="ctr" latinLnBrk="0" hangingPunct="1"/>
                      <a:r>
                        <a:rPr lang="en-US" sz="1400" u="none" strike="noStrike" kern="1200" dirty="0">
                          <a:solidFill>
                            <a:schemeClr val="tx1"/>
                          </a:solidFill>
                          <a:effectLst/>
                          <a:latin typeface="Calibri" panose="020F0502020204030204" pitchFamily="34" charset="0"/>
                          <a:ea typeface="+mn-ea"/>
                          <a:cs typeface="Calibri" panose="020F0502020204030204" pitchFamily="34" charset="0"/>
                        </a:rPr>
                        <a:t>11/06/2019</a:t>
                      </a:r>
                    </a:p>
                  </a:txBody>
                  <a:tcPr marL="4964" marR="4964" marT="4964" marB="0" anchor="ctr">
                    <a:solidFill>
                      <a:schemeClr val="accent6">
                        <a:lumMod val="40000"/>
                        <a:lumOff val="60000"/>
                      </a:schemeClr>
                    </a:solidFill>
                  </a:tcPr>
                </a:tc>
                <a:extLst>
                  <a:ext uri="{0D108BD9-81ED-4DB2-BD59-A6C34878D82A}">
                    <a16:rowId xmlns:a16="http://schemas.microsoft.com/office/drawing/2014/main" val="818600450"/>
                  </a:ext>
                </a:extLst>
              </a:tr>
              <a:tr h="241025">
                <a:tc>
                  <a:txBody>
                    <a:bodyPr/>
                    <a:lstStyle/>
                    <a:p>
                      <a:pPr marL="0" algn="ctr" defTabSz="457200" rtl="0" eaLnBrk="1" fontAlgn="ctr" latinLnBrk="0" hangingPunct="1"/>
                      <a:r>
                        <a:rPr lang="en-US" sz="1400" u="none" strike="noStrike" kern="1200" dirty="0">
                          <a:solidFill>
                            <a:schemeClr val="tx1"/>
                          </a:solidFill>
                          <a:effectLst/>
                          <a:latin typeface="Calibri" panose="020F0502020204030204" pitchFamily="34" charset="0"/>
                          <a:ea typeface="+mn-ea"/>
                          <a:cs typeface="Calibri" panose="020F0502020204030204" pitchFamily="34" charset="0"/>
                        </a:rPr>
                        <a:t>CAMTECH</a:t>
                      </a:r>
                    </a:p>
                  </a:txBody>
                  <a:tcPr marL="4964" marR="4964" marT="4964" marB="0" anchor="ctr">
                    <a:solidFill>
                      <a:schemeClr val="accent6">
                        <a:lumMod val="40000"/>
                        <a:lumOff val="60000"/>
                      </a:schemeClr>
                    </a:solidFill>
                  </a:tcPr>
                </a:tc>
                <a:tc>
                  <a:txBody>
                    <a:bodyPr/>
                    <a:lstStyle/>
                    <a:p>
                      <a:pPr marL="0" algn="ctr" defTabSz="457200" rtl="0" eaLnBrk="1" fontAlgn="ctr" latinLnBrk="0" hangingPunct="1"/>
                      <a:r>
                        <a:rPr lang="en-US" sz="1400" u="none" strike="noStrike" kern="1200">
                          <a:solidFill>
                            <a:schemeClr val="tx1"/>
                          </a:solidFill>
                          <a:effectLst/>
                          <a:latin typeface="Calibri" panose="020F0502020204030204" pitchFamily="34" charset="0"/>
                          <a:ea typeface="+mn-ea"/>
                          <a:cs typeface="Calibri" panose="020F0502020204030204" pitchFamily="34" charset="0"/>
                        </a:rPr>
                        <a:t>Pape Meissa Diop</a:t>
                      </a:r>
                    </a:p>
                  </a:txBody>
                  <a:tcPr marL="4964" marR="4964" marT="4964" marB="0" anchor="ctr">
                    <a:solidFill>
                      <a:schemeClr val="accent6">
                        <a:lumMod val="40000"/>
                        <a:lumOff val="60000"/>
                      </a:schemeClr>
                    </a:solidFill>
                  </a:tcPr>
                </a:tc>
                <a:tc>
                  <a:txBody>
                    <a:bodyPr/>
                    <a:lstStyle/>
                    <a:p>
                      <a:pPr marL="0" algn="ctr" defTabSz="457200" rtl="0" eaLnBrk="1" fontAlgn="ctr" latinLnBrk="0" hangingPunct="1"/>
                      <a:r>
                        <a:rPr lang="en-US" sz="1400" u="none" strike="noStrike" kern="1200">
                          <a:solidFill>
                            <a:schemeClr val="tx1"/>
                          </a:solidFill>
                          <a:effectLst/>
                          <a:latin typeface="Calibri" panose="020F0502020204030204" pitchFamily="34" charset="0"/>
                          <a:ea typeface="+mn-ea"/>
                          <a:cs typeface="Calibri" panose="020F0502020204030204" pitchFamily="34" charset="0"/>
                        </a:rPr>
                        <a:t>13,33</a:t>
                      </a:r>
                    </a:p>
                  </a:txBody>
                  <a:tcPr marL="4964" marR="4964" marT="4964" marB="0" anchor="ctr">
                    <a:solidFill>
                      <a:schemeClr val="accent6">
                        <a:lumMod val="40000"/>
                        <a:lumOff val="60000"/>
                      </a:schemeClr>
                    </a:solidFill>
                  </a:tcPr>
                </a:tc>
                <a:tc>
                  <a:txBody>
                    <a:bodyPr/>
                    <a:lstStyle/>
                    <a:p>
                      <a:pPr marL="0" algn="ctr" defTabSz="457200" rtl="0" eaLnBrk="1" fontAlgn="ctr" latinLnBrk="0" hangingPunct="1"/>
                      <a:r>
                        <a:rPr lang="en-US" sz="1400" u="none" strike="noStrike" kern="1200" dirty="0">
                          <a:solidFill>
                            <a:schemeClr val="tx1"/>
                          </a:solidFill>
                          <a:effectLst/>
                          <a:latin typeface="Calibri" panose="020F0502020204030204" pitchFamily="34" charset="0"/>
                          <a:ea typeface="+mn-ea"/>
                          <a:cs typeface="Calibri" panose="020F0502020204030204" pitchFamily="34" charset="0"/>
                        </a:rPr>
                        <a:t>25/03/2020</a:t>
                      </a:r>
                    </a:p>
                  </a:txBody>
                  <a:tcPr marL="4964" marR="4964" marT="4964" marB="0" anchor="ctr">
                    <a:solidFill>
                      <a:schemeClr val="accent6">
                        <a:lumMod val="40000"/>
                        <a:lumOff val="60000"/>
                      </a:schemeClr>
                    </a:solidFill>
                  </a:tcPr>
                </a:tc>
                <a:extLst>
                  <a:ext uri="{0D108BD9-81ED-4DB2-BD59-A6C34878D82A}">
                    <a16:rowId xmlns:a16="http://schemas.microsoft.com/office/drawing/2014/main" val="1176023159"/>
                  </a:ext>
                </a:extLst>
              </a:tr>
              <a:tr h="241025">
                <a:tc>
                  <a:txBody>
                    <a:bodyPr/>
                    <a:lstStyle/>
                    <a:p>
                      <a:pPr algn="ctr" fontAlgn="ctr"/>
                      <a:r>
                        <a:rPr lang="en-US" sz="1400" u="none" strike="noStrike">
                          <a:effectLst/>
                          <a:latin typeface="Calibri" panose="020F0502020204030204" pitchFamily="34" charset="0"/>
                          <a:cs typeface="Calibri" panose="020F0502020204030204" pitchFamily="34" charset="0"/>
                        </a:rPr>
                        <a:t>CARREFOUR TELECOM</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Emilio</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11,76</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a:effectLst/>
                          <a:latin typeface="Calibri" panose="020F0502020204030204" pitchFamily="34" charset="0"/>
                          <a:cs typeface="Calibri" panose="020F0502020204030204" pitchFamily="34" charset="0"/>
                        </a:rPr>
                        <a:t>16/05/2020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3678609210"/>
                  </a:ext>
                </a:extLst>
              </a:tr>
              <a:tr h="241025">
                <a:tc>
                  <a:txBody>
                    <a:bodyPr/>
                    <a:lstStyle/>
                    <a:p>
                      <a:pPr algn="ctr" fontAlgn="ctr"/>
                      <a:r>
                        <a:rPr lang="en-US" sz="1400" u="none" strike="noStrike">
                          <a:effectLst/>
                          <a:latin typeface="Calibri" panose="020F0502020204030204" pitchFamily="34" charset="0"/>
                          <a:cs typeface="Calibri" panose="020F0502020204030204" pitchFamily="34" charset="0"/>
                        </a:rPr>
                        <a:t>EBG / DIGITAL STORES</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err="1">
                          <a:effectLst/>
                          <a:latin typeface="Calibri" panose="020F0502020204030204" pitchFamily="34" charset="0"/>
                          <a:cs typeface="Calibri" panose="020F0502020204030204" pitchFamily="34" charset="0"/>
                        </a:rPr>
                        <a:t>Fatou</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Kiné</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Ndao</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15,29</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31/10/2020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16891257"/>
                  </a:ext>
                </a:extLst>
              </a:tr>
              <a:tr h="241025">
                <a:tc>
                  <a:txBody>
                    <a:bodyPr/>
                    <a:lstStyle/>
                    <a:p>
                      <a:pPr algn="ctr" fontAlgn="ctr"/>
                      <a:r>
                        <a:rPr lang="en-US" sz="1400" u="none" strike="noStrike">
                          <a:effectLst/>
                          <a:latin typeface="Calibri" panose="020F0502020204030204" pitchFamily="34" charset="0"/>
                          <a:cs typeface="Calibri" panose="020F0502020204030204" pitchFamily="34" charset="0"/>
                        </a:rPr>
                        <a:t>GENERAL NTAB</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a:effectLst/>
                          <a:latin typeface="Calibri" panose="020F0502020204030204" pitchFamily="34" charset="0"/>
                          <a:cs typeface="Calibri" panose="020F0502020204030204" pitchFamily="34" charset="0"/>
                        </a:rPr>
                        <a:t>Coly</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15,29</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25/08/2020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3030399370"/>
                  </a:ext>
                </a:extLst>
              </a:tr>
              <a:tr h="241025">
                <a:tc>
                  <a:txBody>
                    <a:bodyPr/>
                    <a:lstStyle/>
                    <a:p>
                      <a:pPr algn="ctr" fontAlgn="ctr"/>
                      <a:r>
                        <a:rPr lang="en-US" sz="1400" u="none" strike="noStrike">
                          <a:effectLst/>
                          <a:latin typeface="Calibri" panose="020F0502020204030204" pitchFamily="34" charset="0"/>
                          <a:cs typeface="Calibri" panose="020F0502020204030204" pitchFamily="34" charset="0"/>
                        </a:rPr>
                        <a:t>GIE LA PERFECTION</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err="1">
                          <a:effectLst/>
                          <a:latin typeface="Calibri" panose="020F0502020204030204" pitchFamily="34" charset="0"/>
                          <a:cs typeface="Calibri" panose="020F0502020204030204" pitchFamily="34" charset="0"/>
                        </a:rPr>
                        <a:t>Oumy</a:t>
                      </a:r>
                      <a:r>
                        <a:rPr lang="en-US" sz="1400" u="none" strike="noStrike" dirty="0">
                          <a:effectLst/>
                          <a:latin typeface="Calibri" panose="020F0502020204030204" pitchFamily="34" charset="0"/>
                          <a:cs typeface="Calibri" panose="020F0502020204030204" pitchFamily="34" charset="0"/>
                        </a:rPr>
                        <a:t> Senghor</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16,67</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a:effectLst/>
                          <a:latin typeface="Calibri" panose="020F0502020204030204" pitchFamily="34" charset="0"/>
                          <a:cs typeface="Calibri" panose="020F0502020204030204" pitchFamily="34" charset="0"/>
                        </a:rPr>
                        <a:t>20/04/2020</a:t>
                      </a:r>
                      <a:endParaRPr lang="en-US" sz="1400" b="0" i="0" u="none" strike="noStrike" dirty="0">
                        <a:solidFill>
                          <a:srgbClr val="9C57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extLst>
                  <a:ext uri="{0D108BD9-81ED-4DB2-BD59-A6C34878D82A}">
                    <a16:rowId xmlns:a16="http://schemas.microsoft.com/office/drawing/2014/main" val="2111406846"/>
                  </a:ext>
                </a:extLst>
              </a:tr>
              <a:tr h="241025">
                <a:tc>
                  <a:txBody>
                    <a:bodyPr/>
                    <a:lstStyle/>
                    <a:p>
                      <a:pPr algn="ctr" fontAlgn="ctr"/>
                      <a:r>
                        <a:rPr lang="en-US" sz="1400" u="none" strike="noStrike">
                          <a:effectLst/>
                          <a:latin typeface="Calibri" panose="020F0502020204030204" pitchFamily="34" charset="0"/>
                          <a:cs typeface="Calibri" panose="020F0502020204030204" pitchFamily="34" charset="0"/>
                        </a:rPr>
                        <a:t>IMODSEN ANALYSES</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a:effectLst/>
                          <a:latin typeface="Calibri" panose="020F0502020204030204" pitchFamily="34" charset="0"/>
                          <a:cs typeface="Calibri" panose="020F0502020204030204" pitchFamily="34" charset="0"/>
                        </a:rPr>
                        <a:t>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12,55</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a:effectLst/>
                          <a:latin typeface="Calibri" panose="020F0502020204030204" pitchFamily="34" charset="0"/>
                          <a:cs typeface="Calibri" panose="020F0502020204030204" pitchFamily="34" charset="0"/>
                        </a:rPr>
                        <a:t>12/06/2019</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extLst>
                  <a:ext uri="{0D108BD9-81ED-4DB2-BD59-A6C34878D82A}">
                    <a16:rowId xmlns:a16="http://schemas.microsoft.com/office/drawing/2014/main" val="2116786104"/>
                  </a:ext>
                </a:extLst>
              </a:tr>
              <a:tr h="241025">
                <a:tc>
                  <a:txBody>
                    <a:bodyPr/>
                    <a:lstStyle/>
                    <a:p>
                      <a:pPr algn="ctr" fontAlgn="ctr"/>
                      <a:r>
                        <a:rPr lang="en-US" sz="1400" u="none" strike="noStrike">
                          <a:effectLst/>
                          <a:latin typeface="Calibri" panose="020F0502020204030204" pitchFamily="34" charset="0"/>
                          <a:cs typeface="Calibri" panose="020F0502020204030204" pitchFamily="34" charset="0"/>
                        </a:rPr>
                        <a:t>INSA BIOMEDICAL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err="1">
                          <a:effectLst/>
                          <a:latin typeface="Calibri" panose="020F0502020204030204" pitchFamily="34" charset="0"/>
                          <a:cs typeface="Calibri" panose="020F0502020204030204" pitchFamily="34" charset="0"/>
                        </a:rPr>
                        <a:t>Abdou</a:t>
                      </a:r>
                      <a:r>
                        <a:rPr lang="en-US" sz="1400" u="none" strike="noStrike" dirty="0">
                          <a:effectLst/>
                          <a:latin typeface="Calibri" panose="020F0502020204030204" pitchFamily="34" charset="0"/>
                          <a:cs typeface="Calibri" panose="020F0502020204030204" pitchFamily="34" charset="0"/>
                        </a:rPr>
                        <a:t> Karim </a:t>
                      </a:r>
                      <a:r>
                        <a:rPr lang="en-US" sz="1400" u="none" strike="noStrike" dirty="0" err="1">
                          <a:effectLst/>
                          <a:latin typeface="Calibri" panose="020F0502020204030204" pitchFamily="34" charset="0"/>
                          <a:cs typeface="Calibri" panose="020F0502020204030204" pitchFamily="34" charset="0"/>
                        </a:rPr>
                        <a:t>Bakhayoko</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13,72</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a:effectLst/>
                          <a:latin typeface="Calibri" panose="020F0502020204030204" pitchFamily="34" charset="0"/>
                          <a:cs typeface="Calibri" panose="020F0502020204030204" pitchFamily="34" charset="0"/>
                        </a:rPr>
                        <a:t>02/05/2020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4195036936"/>
                  </a:ext>
                </a:extLst>
              </a:tr>
              <a:tr h="241025">
                <a:tc>
                  <a:txBody>
                    <a:bodyPr/>
                    <a:lstStyle/>
                    <a:p>
                      <a:pPr algn="ctr" fontAlgn="ctr"/>
                      <a:r>
                        <a:rPr lang="en-US" sz="1400" u="none" strike="noStrike">
                          <a:effectLst/>
                          <a:latin typeface="Calibri" panose="020F0502020204030204" pitchFamily="34" charset="0"/>
                          <a:cs typeface="Calibri" panose="020F0502020204030204" pitchFamily="34" charset="0"/>
                        </a:rPr>
                        <a:t>NEDGE</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err="1">
                          <a:effectLst/>
                          <a:latin typeface="Calibri" panose="020F0502020204030204" pitchFamily="34" charset="0"/>
                          <a:cs typeface="Calibri" panose="020F0502020204030204" pitchFamily="34" charset="0"/>
                        </a:rPr>
                        <a:t>Thierno</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12,54</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a:effectLst/>
                          <a:latin typeface="Calibri" panose="020F0502020204030204" pitchFamily="34" charset="0"/>
                          <a:cs typeface="Calibri" panose="020F0502020204030204" pitchFamily="34" charset="0"/>
                        </a:rPr>
                        <a:t>01/06/2020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988408713"/>
                  </a:ext>
                </a:extLst>
              </a:tr>
              <a:tr h="241025">
                <a:tc>
                  <a:txBody>
                    <a:bodyPr/>
                    <a:lstStyle/>
                    <a:p>
                      <a:pPr algn="ctr" fontAlgn="ctr"/>
                      <a:r>
                        <a:rPr lang="en-US" sz="1400" u="none" strike="noStrike">
                          <a:effectLst/>
                          <a:latin typeface="Calibri" panose="020F0502020204030204" pitchFamily="34" charset="0"/>
                          <a:cs typeface="Calibri" panose="020F0502020204030204" pitchFamily="34" charset="0"/>
                        </a:rPr>
                        <a:t>OMT</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a:effectLst/>
                          <a:latin typeface="Calibri" panose="020F0502020204030204" pitchFamily="34" charset="0"/>
                          <a:cs typeface="Calibri" panose="020F0502020204030204" pitchFamily="34" charset="0"/>
                        </a:rPr>
                        <a:t>Frederic </a:t>
                      </a:r>
                      <a:r>
                        <a:rPr lang="en-US" sz="1400" u="none" strike="noStrike" dirty="0" err="1">
                          <a:effectLst/>
                          <a:latin typeface="Calibri" panose="020F0502020204030204" pitchFamily="34" charset="0"/>
                          <a:cs typeface="Calibri" panose="020F0502020204030204" pitchFamily="34" charset="0"/>
                        </a:rPr>
                        <a:t>Balme</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a:effectLst/>
                          <a:latin typeface="Calibri" panose="020F0502020204030204" pitchFamily="34" charset="0"/>
                          <a:cs typeface="Calibri" panose="020F0502020204030204" pitchFamily="34" charset="0"/>
                        </a:rPr>
                        <a:t>12,54</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a:effectLst/>
                          <a:latin typeface="Calibri" panose="020F0502020204030204" pitchFamily="34" charset="0"/>
                          <a:cs typeface="Calibri" panose="020F0502020204030204" pitchFamily="34" charset="0"/>
                        </a:rPr>
                        <a:t>27/05/2020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1371957162"/>
                  </a:ext>
                </a:extLst>
              </a:tr>
              <a:tr h="241025">
                <a:tc>
                  <a:txBody>
                    <a:bodyPr/>
                    <a:lstStyle/>
                    <a:p>
                      <a:pPr algn="ctr" fontAlgn="ctr"/>
                      <a:r>
                        <a:rPr lang="en-US" sz="1400" u="none" strike="noStrike">
                          <a:effectLst/>
                          <a:latin typeface="Calibri" panose="020F0502020204030204" pitchFamily="34" charset="0"/>
                          <a:cs typeface="Calibri" panose="020F0502020204030204" pitchFamily="34" charset="0"/>
                        </a:rPr>
                        <a:t>SADY PHYTO-SANITAIRES</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Amadou Sady Ndiaye</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14,9</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a:effectLst/>
                          <a:latin typeface="Calibri" panose="020F0502020204030204" pitchFamily="34" charset="0"/>
                          <a:cs typeface="Calibri" panose="020F0502020204030204" pitchFamily="34" charset="0"/>
                        </a:rPr>
                        <a:t>11/10/2020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4175933606"/>
                  </a:ext>
                </a:extLst>
              </a:tr>
              <a:tr h="241025">
                <a:tc>
                  <a:txBody>
                    <a:bodyPr/>
                    <a:lstStyle/>
                    <a:p>
                      <a:pPr algn="ctr" fontAlgn="ctr"/>
                      <a:r>
                        <a:rPr lang="en-US" sz="1400" u="none" strike="noStrike" dirty="0">
                          <a:effectLst/>
                          <a:latin typeface="Calibri" panose="020F0502020204030204" pitchFamily="34" charset="0"/>
                          <a:cs typeface="Calibri" panose="020F0502020204030204" pitchFamily="34" charset="0"/>
                        </a:rPr>
                        <a:t>SENJET LABO</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a:effectLst/>
                          <a:latin typeface="Calibri" panose="020F0502020204030204" pitchFamily="34" charset="0"/>
                          <a:cs typeface="Calibri" panose="020F0502020204030204" pitchFamily="34" charset="0"/>
                        </a:rPr>
                        <a:t>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a:effectLst/>
                          <a:latin typeface="Calibri" panose="020F0502020204030204" pitchFamily="34" charset="0"/>
                          <a:cs typeface="Calibri" panose="020F0502020204030204" pitchFamily="34" charset="0"/>
                        </a:rPr>
                        <a:t>13,33</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a:effectLst/>
                          <a:latin typeface="Calibri" panose="020F0502020204030204" pitchFamily="34" charset="0"/>
                          <a:cs typeface="Calibri" panose="020F0502020204030204" pitchFamily="34" charset="0"/>
                        </a:rPr>
                        <a:t>06/04/2019</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extLst>
                  <a:ext uri="{0D108BD9-81ED-4DB2-BD59-A6C34878D82A}">
                    <a16:rowId xmlns:a16="http://schemas.microsoft.com/office/drawing/2014/main" val="169384434"/>
                  </a:ext>
                </a:extLst>
              </a:tr>
              <a:tr h="241025">
                <a:tc>
                  <a:txBody>
                    <a:bodyPr/>
                    <a:lstStyle/>
                    <a:p>
                      <a:pPr algn="ctr" fontAlgn="ctr"/>
                      <a:r>
                        <a:rPr lang="en-US" sz="1400" u="none" strike="noStrike">
                          <a:effectLst/>
                          <a:latin typeface="Calibri" panose="020F0502020204030204" pitchFamily="34" charset="0"/>
                          <a:cs typeface="Calibri" panose="020F0502020204030204" pitchFamily="34" charset="0"/>
                        </a:rPr>
                        <a:t>SHAM INFORMATIQUE</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a:effectLst/>
                          <a:latin typeface="Calibri" panose="020F0502020204030204" pitchFamily="34" charset="0"/>
                          <a:cs typeface="Calibri" panose="020F0502020204030204" pitchFamily="34" charset="0"/>
                        </a:rPr>
                        <a:t>Ahmet Ndiaye</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a:effectLst/>
                          <a:latin typeface="Calibri" panose="020F0502020204030204" pitchFamily="34" charset="0"/>
                          <a:cs typeface="Calibri" panose="020F0502020204030204" pitchFamily="34" charset="0"/>
                        </a:rPr>
                        <a:t>14,9</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a:effectLst/>
                          <a:latin typeface="Calibri" panose="020F0502020204030204" pitchFamily="34" charset="0"/>
                          <a:cs typeface="Calibri" panose="020F0502020204030204" pitchFamily="34" charset="0"/>
                        </a:rPr>
                        <a:t>19/11/2019</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extLst>
                  <a:ext uri="{0D108BD9-81ED-4DB2-BD59-A6C34878D82A}">
                    <a16:rowId xmlns:a16="http://schemas.microsoft.com/office/drawing/2014/main" val="1985760379"/>
                  </a:ext>
                </a:extLst>
              </a:tr>
              <a:tr h="420631">
                <a:tc>
                  <a:txBody>
                    <a:bodyPr/>
                    <a:lstStyle/>
                    <a:p>
                      <a:pPr algn="ctr" fontAlgn="ctr"/>
                      <a:r>
                        <a:rPr lang="pt-BR" sz="1400" u="none" strike="noStrike" dirty="0">
                          <a:effectLst/>
                          <a:latin typeface="Calibri" panose="020F0502020204030204" pitchFamily="34" charset="0"/>
                          <a:cs typeface="Calibri" panose="020F0502020204030204" pitchFamily="34" charset="0"/>
                        </a:rPr>
                        <a:t>SOCIETE SENEGALAISE DE SECURITE 3S</a:t>
                      </a:r>
                      <a:endParaRPr lang="pt-BR"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Mr Sow</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a:effectLst/>
                          <a:latin typeface="Calibri" panose="020F0502020204030204" pitchFamily="34" charset="0"/>
                          <a:cs typeface="Calibri" panose="020F0502020204030204" pitchFamily="34" charset="0"/>
                        </a:rPr>
                        <a:t>12,15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400" u="none" strike="noStrike" dirty="0">
                          <a:effectLst/>
                          <a:latin typeface="Calibri" panose="020F0502020204030204" pitchFamily="34" charset="0"/>
                          <a:cs typeface="Calibri" panose="020F0502020204030204" pitchFamily="34" charset="0"/>
                        </a:rPr>
                        <a:t>07/07/2020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3021738122"/>
                  </a:ext>
                </a:extLst>
              </a:tr>
              <a:tr h="241025">
                <a:tc>
                  <a:txBody>
                    <a:bodyPr/>
                    <a:lstStyle/>
                    <a:p>
                      <a:pPr algn="ctr" fontAlgn="ctr"/>
                      <a:r>
                        <a:rPr lang="en-US" sz="1400" u="none" strike="noStrike" dirty="0">
                          <a:effectLst/>
                          <a:latin typeface="Calibri" panose="020F0502020204030204" pitchFamily="34" charset="0"/>
                          <a:cs typeface="Calibri" panose="020F0502020204030204" pitchFamily="34" charset="0"/>
                        </a:rPr>
                        <a:t>TECHNOSUD</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a:effectLst/>
                          <a:latin typeface="Calibri" panose="020F0502020204030204" pitchFamily="34" charset="0"/>
                          <a:cs typeface="Calibri" panose="020F0502020204030204" pitchFamily="34" charset="0"/>
                        </a:rPr>
                        <a:t>Remi </a:t>
                      </a:r>
                      <a:r>
                        <a:rPr lang="en-US" sz="1400" u="none" strike="noStrike" dirty="0" err="1">
                          <a:effectLst/>
                          <a:latin typeface="Calibri" panose="020F0502020204030204" pitchFamily="34" charset="0"/>
                          <a:cs typeface="Calibri" panose="020F0502020204030204" pitchFamily="34" charset="0"/>
                        </a:rPr>
                        <a:t>Gueneg</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a:effectLst/>
                          <a:latin typeface="Calibri" panose="020F0502020204030204" pitchFamily="34" charset="0"/>
                          <a:cs typeface="Calibri" panose="020F0502020204030204" pitchFamily="34" charset="0"/>
                        </a:rPr>
                        <a:t>13,33</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400" u="none" strike="noStrike" dirty="0">
                          <a:effectLst/>
                          <a:latin typeface="Calibri" panose="020F0502020204030204" pitchFamily="34" charset="0"/>
                          <a:cs typeface="Calibri" panose="020F0502020204030204" pitchFamily="34" charset="0"/>
                        </a:rPr>
                        <a:t>12/01/2020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extLst>
                  <a:ext uri="{0D108BD9-81ED-4DB2-BD59-A6C34878D82A}">
                    <a16:rowId xmlns:a16="http://schemas.microsoft.com/office/drawing/2014/main" val="3500175708"/>
                  </a:ext>
                </a:extLst>
              </a:tr>
            </a:tbl>
          </a:graphicData>
        </a:graphic>
      </p:graphicFrame>
    </p:spTree>
    <p:extLst>
      <p:ext uri="{BB962C8B-B14F-4D97-AF65-F5344CB8AC3E}">
        <p14:creationId xmlns:p14="http://schemas.microsoft.com/office/powerpoint/2010/main" val="34531566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000" dirty="0"/>
              <a:t>Les informations sur la performance et l’efficacité du système de management de la qualité</a:t>
            </a:r>
            <a:endParaRPr lang="en-US" sz="2000" dirty="0"/>
          </a:p>
        </p:txBody>
      </p:sp>
      <p:sp>
        <p:nvSpPr>
          <p:cNvPr id="5" name="Espace réservé du contenu 4"/>
          <p:cNvSpPr>
            <a:spLocks noGrp="1"/>
          </p:cNvSpPr>
          <p:nvPr>
            <p:ph idx="1"/>
          </p:nvPr>
        </p:nvSpPr>
        <p:spPr>
          <a:xfrm>
            <a:off x="1384662" y="1763486"/>
            <a:ext cx="7654835" cy="705394"/>
          </a:xfrm>
        </p:spPr>
        <p:txBody>
          <a:bodyPr/>
          <a:lstStyle/>
          <a:p>
            <a:pPr marL="342900" indent="-342900">
              <a:buFont typeface="+mj-lt"/>
              <a:buAutoNum type="arabicPeriod" startAt="6"/>
            </a:pPr>
            <a:r>
              <a:rPr lang="fr-SN" dirty="0"/>
              <a:t>Les performances des prestataires externes</a:t>
            </a:r>
            <a:endParaRPr lang="en-US"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1024848944"/>
              </p:ext>
            </p:extLst>
          </p:nvPr>
        </p:nvGraphicFramePr>
        <p:xfrm>
          <a:off x="625626" y="2380988"/>
          <a:ext cx="10940748" cy="4403372"/>
        </p:xfrm>
        <a:graphic>
          <a:graphicData uri="http://schemas.openxmlformats.org/drawingml/2006/table">
            <a:tbl>
              <a:tblPr firstRow="1">
                <a:tableStyleId>{ED083AE6-46FA-4A59-8FB0-9F97EB10719F}</a:tableStyleId>
              </a:tblPr>
              <a:tblGrid>
                <a:gridCol w="4054643">
                  <a:extLst>
                    <a:ext uri="{9D8B030D-6E8A-4147-A177-3AD203B41FA5}">
                      <a16:colId xmlns:a16="http://schemas.microsoft.com/office/drawing/2014/main" val="2786286024"/>
                    </a:ext>
                  </a:extLst>
                </a:gridCol>
                <a:gridCol w="2899412">
                  <a:extLst>
                    <a:ext uri="{9D8B030D-6E8A-4147-A177-3AD203B41FA5}">
                      <a16:colId xmlns:a16="http://schemas.microsoft.com/office/drawing/2014/main" val="3066746249"/>
                    </a:ext>
                  </a:extLst>
                </a:gridCol>
                <a:gridCol w="1789481">
                  <a:extLst>
                    <a:ext uri="{9D8B030D-6E8A-4147-A177-3AD203B41FA5}">
                      <a16:colId xmlns:a16="http://schemas.microsoft.com/office/drawing/2014/main" val="1767259821"/>
                    </a:ext>
                  </a:extLst>
                </a:gridCol>
                <a:gridCol w="2197212">
                  <a:extLst>
                    <a:ext uri="{9D8B030D-6E8A-4147-A177-3AD203B41FA5}">
                      <a16:colId xmlns:a16="http://schemas.microsoft.com/office/drawing/2014/main" val="3565117218"/>
                    </a:ext>
                  </a:extLst>
                </a:gridCol>
              </a:tblGrid>
              <a:tr h="434542">
                <a:tc>
                  <a:txBody>
                    <a:bodyPr/>
                    <a:lstStyle/>
                    <a:p>
                      <a:pPr algn="ctr" fontAlgn="ctr"/>
                      <a:r>
                        <a:rPr lang="en-US" sz="1800" b="1" u="none" strike="noStrike" dirty="0">
                          <a:solidFill>
                            <a:srgbClr val="9FDF5F"/>
                          </a:solidFill>
                          <a:effectLst/>
                          <a:latin typeface="Calibri" panose="020F0502020204030204" pitchFamily="34" charset="0"/>
                          <a:cs typeface="Calibri" panose="020F0502020204030204" pitchFamily="34" charset="0"/>
                        </a:rPr>
                        <a:t>NOM DE L'ENTREPRISE</a:t>
                      </a:r>
                      <a:endParaRPr lang="en-US" sz="1800" b="1" i="0" u="none" strike="noStrike" dirty="0">
                        <a:solidFill>
                          <a:srgbClr val="9FDF5F"/>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800" b="1" u="none" strike="noStrike" dirty="0">
                          <a:solidFill>
                            <a:srgbClr val="9FDF5F"/>
                          </a:solidFill>
                          <a:effectLst/>
                          <a:latin typeface="Calibri" panose="020F0502020204030204" pitchFamily="34" charset="0"/>
                          <a:cs typeface="Calibri" panose="020F0502020204030204" pitchFamily="34" charset="0"/>
                        </a:rPr>
                        <a:t>RESPONSABLE</a:t>
                      </a:r>
                      <a:endParaRPr lang="en-US" sz="1800" b="1" i="0" u="none" strike="noStrike" dirty="0">
                        <a:solidFill>
                          <a:srgbClr val="9FDF5F"/>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800" b="1" u="none" strike="noStrike" dirty="0">
                          <a:solidFill>
                            <a:srgbClr val="9FDF5F"/>
                          </a:solidFill>
                          <a:effectLst/>
                          <a:latin typeface="Calibri" panose="020F0502020204030204" pitchFamily="34" charset="0"/>
                          <a:cs typeface="Calibri" panose="020F0502020204030204" pitchFamily="34" charset="0"/>
                        </a:rPr>
                        <a:t>Note/20</a:t>
                      </a:r>
                      <a:endParaRPr lang="en-US" sz="1800" b="1" i="0" u="none" strike="noStrike" dirty="0">
                        <a:solidFill>
                          <a:srgbClr val="9FDF5F"/>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800" b="1" u="none" strike="noStrike" dirty="0">
                          <a:solidFill>
                            <a:srgbClr val="9FDF5F"/>
                          </a:solidFill>
                          <a:effectLst/>
                          <a:latin typeface="Calibri" panose="020F0502020204030204" pitchFamily="34" charset="0"/>
                          <a:cs typeface="Calibri" panose="020F0502020204030204" pitchFamily="34" charset="0"/>
                        </a:rPr>
                        <a:t>Date </a:t>
                      </a:r>
                      <a:r>
                        <a:rPr lang="fr-FR" sz="1800" b="1" u="none" strike="noStrike" noProof="0" dirty="0">
                          <a:solidFill>
                            <a:srgbClr val="9FDF5F"/>
                          </a:solidFill>
                          <a:effectLst/>
                          <a:latin typeface="Calibri" panose="020F0502020204030204" pitchFamily="34" charset="0"/>
                          <a:cs typeface="Calibri" panose="020F0502020204030204" pitchFamily="34" charset="0"/>
                        </a:rPr>
                        <a:t>prochaine</a:t>
                      </a:r>
                      <a:r>
                        <a:rPr lang="en-US" sz="1800" b="1" u="none" strike="noStrike" dirty="0">
                          <a:solidFill>
                            <a:srgbClr val="9FDF5F"/>
                          </a:solidFill>
                          <a:effectLst/>
                          <a:latin typeface="Calibri" panose="020F0502020204030204" pitchFamily="34" charset="0"/>
                          <a:cs typeface="Calibri" panose="020F0502020204030204" pitchFamily="34" charset="0"/>
                        </a:rPr>
                        <a:t> evaluation</a:t>
                      </a:r>
                      <a:endParaRPr lang="en-US" sz="1800" b="1" i="0" u="none" strike="noStrike" dirty="0">
                        <a:solidFill>
                          <a:srgbClr val="9FDF5F"/>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4230325497"/>
                  </a:ext>
                </a:extLst>
              </a:tr>
              <a:tr h="229826">
                <a:tc>
                  <a:txBody>
                    <a:bodyPr/>
                    <a:lstStyle/>
                    <a:p>
                      <a:pPr algn="ctr" fontAlgn="ctr"/>
                      <a:r>
                        <a:rPr lang="en-US" sz="1600" u="none" strike="noStrike" dirty="0">
                          <a:effectLst/>
                          <a:latin typeface="Calibri" panose="020F0502020204030204" pitchFamily="34" charset="0"/>
                          <a:cs typeface="Calibri" panose="020F0502020204030204" pitchFamily="34" charset="0"/>
                        </a:rPr>
                        <a:t>Air Liquide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Nafissatou </a:t>
                      </a:r>
                      <a:r>
                        <a:rPr lang="en-US" sz="1600" u="none" strike="noStrike" dirty="0" err="1">
                          <a:effectLst/>
                          <a:latin typeface="Calibri" panose="020F0502020204030204" pitchFamily="34" charset="0"/>
                          <a:cs typeface="Calibri" panose="020F0502020204030204" pitchFamily="34" charset="0"/>
                        </a:rPr>
                        <a:t>Ndoye</a:t>
                      </a:r>
                      <a:r>
                        <a:rPr lang="en-US" sz="1600" u="none" strike="noStrike" dirty="0">
                          <a:effectLst/>
                          <a:latin typeface="Calibri" panose="020F0502020204030204" pitchFamily="34" charset="0"/>
                          <a:cs typeface="Calibri" panose="020F0502020204030204" pitchFamily="34" charset="0"/>
                        </a:rPr>
                        <a:t> Fall</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12,54</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14/09/2020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181886518"/>
                  </a:ext>
                </a:extLst>
              </a:tr>
              <a:tr h="434542">
                <a:tc>
                  <a:txBody>
                    <a:bodyPr/>
                    <a:lstStyle/>
                    <a:p>
                      <a:pPr algn="ctr" fontAlgn="ctr"/>
                      <a:r>
                        <a:rPr lang="en-US" sz="1600" u="none" strike="noStrike">
                          <a:effectLst/>
                          <a:latin typeface="Calibri" panose="020F0502020204030204" pitchFamily="34" charset="0"/>
                          <a:cs typeface="Calibri" panose="020F0502020204030204" pitchFamily="34" charset="0"/>
                        </a:rPr>
                        <a:t>Caplin Point</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dirty="0" err="1">
                          <a:effectLst/>
                          <a:latin typeface="Calibri" panose="020F0502020204030204" pitchFamily="34" charset="0"/>
                          <a:cs typeface="Calibri" panose="020F0502020204030204" pitchFamily="34" charset="0"/>
                        </a:rPr>
                        <a:t>Dr</a:t>
                      </a:r>
                      <a:r>
                        <a:rPr lang="en-US" sz="1600" u="none" strike="noStrike" dirty="0">
                          <a:effectLst/>
                          <a:latin typeface="Calibri" panose="020F0502020204030204" pitchFamily="34" charset="0"/>
                          <a:cs typeface="Calibri" panose="020F0502020204030204" pitchFamily="34" charset="0"/>
                        </a:rPr>
                        <a:t> Amir </a:t>
                      </a:r>
                      <a:r>
                        <a:rPr lang="en-US" sz="1600" u="none" strike="noStrike" dirty="0" err="1">
                          <a:effectLst/>
                          <a:latin typeface="Calibri" panose="020F0502020204030204" pitchFamily="34" charset="0"/>
                          <a:cs typeface="Calibri" panose="020F0502020204030204" pitchFamily="34" charset="0"/>
                        </a:rPr>
                        <a:t>Maiga</a:t>
                      </a:r>
                      <a:r>
                        <a:rPr lang="en-US" sz="1600" u="none" strike="noStrike" dirty="0">
                          <a:effectLst/>
                          <a:latin typeface="Calibri" panose="020F0502020204030204" pitchFamily="34" charset="0"/>
                          <a:cs typeface="Calibri" panose="020F0502020204030204" pitchFamily="34" charset="0"/>
                        </a:rPr>
                        <a:t> </a:t>
                      </a:r>
                      <a:r>
                        <a:rPr lang="en-US" sz="1600" u="none" strike="noStrike" dirty="0" err="1">
                          <a:effectLst/>
                          <a:latin typeface="Calibri" panose="020F0502020204030204" pitchFamily="34" charset="0"/>
                          <a:cs typeface="Calibri" panose="020F0502020204030204" pitchFamily="34" charset="0"/>
                        </a:rPr>
                        <a:t>Medecin</a:t>
                      </a:r>
                      <a:r>
                        <a:rPr lang="en-US" sz="1600" u="none" strike="noStrike" dirty="0">
                          <a:effectLst/>
                          <a:latin typeface="Calibri" panose="020F0502020204030204" pitchFamily="34" charset="0"/>
                          <a:cs typeface="Calibri" panose="020F0502020204030204" pitchFamily="34" charset="0"/>
                        </a:rPr>
                        <a:t> </a:t>
                      </a:r>
                      <a:r>
                        <a:rPr lang="en-US" sz="1600" u="none" strike="noStrike" dirty="0" err="1">
                          <a:effectLst/>
                          <a:latin typeface="Calibri" panose="020F0502020204030204" pitchFamily="34" charset="0"/>
                          <a:cs typeface="Calibri" panose="020F0502020204030204" pitchFamily="34" charset="0"/>
                        </a:rPr>
                        <a:t>conseil</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a:effectLst/>
                          <a:latin typeface="Calibri" panose="020F0502020204030204" pitchFamily="34" charset="0"/>
                          <a:cs typeface="Calibri" panose="020F0502020204030204" pitchFamily="34" charset="0"/>
                        </a:rPr>
                        <a:t>16,86</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dirty="0">
                          <a:effectLst/>
                          <a:latin typeface="Calibri" panose="020F0502020204030204" pitchFamily="34" charset="0"/>
                          <a:cs typeface="Calibri" panose="020F0502020204030204" pitchFamily="34" charset="0"/>
                        </a:rPr>
                        <a:t>16/03/2020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extLst>
                  <a:ext uri="{0D108BD9-81ED-4DB2-BD59-A6C34878D82A}">
                    <a16:rowId xmlns:a16="http://schemas.microsoft.com/office/drawing/2014/main" val="257303688"/>
                  </a:ext>
                </a:extLst>
              </a:tr>
              <a:tr h="229826">
                <a:tc>
                  <a:txBody>
                    <a:bodyPr/>
                    <a:lstStyle/>
                    <a:p>
                      <a:pPr algn="ctr" fontAlgn="ctr"/>
                      <a:r>
                        <a:rPr lang="en-US" sz="1600" u="none" strike="noStrike" dirty="0">
                          <a:effectLst/>
                          <a:latin typeface="Calibri" panose="020F0502020204030204" pitchFamily="34" charset="0"/>
                          <a:cs typeface="Calibri" panose="020F0502020204030204" pitchFamily="34" charset="0"/>
                        </a:rPr>
                        <a:t>DELTA MEDICAL</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dirty="0" err="1">
                          <a:effectLst/>
                          <a:latin typeface="Calibri" panose="020F0502020204030204" pitchFamily="34" charset="0"/>
                          <a:cs typeface="Calibri" panose="020F0502020204030204" pitchFamily="34" charset="0"/>
                        </a:rPr>
                        <a:t>Assane</a:t>
                      </a:r>
                      <a:r>
                        <a:rPr lang="en-US" sz="1600" u="none" strike="noStrike" dirty="0">
                          <a:effectLst/>
                          <a:latin typeface="Calibri" panose="020F0502020204030204" pitchFamily="34" charset="0"/>
                          <a:cs typeface="Calibri" panose="020F0502020204030204" pitchFamily="34" charset="0"/>
                        </a:rPr>
                        <a:t> </a:t>
                      </a:r>
                      <a:r>
                        <a:rPr lang="en-US" sz="1600" u="none" strike="noStrike" dirty="0" err="1">
                          <a:effectLst/>
                          <a:latin typeface="Calibri" panose="020F0502020204030204" pitchFamily="34" charset="0"/>
                          <a:cs typeface="Calibri" panose="020F0502020204030204" pitchFamily="34" charset="0"/>
                        </a:rPr>
                        <a:t>Naar</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dirty="0">
                          <a:effectLst/>
                          <a:latin typeface="Calibri" panose="020F0502020204030204" pitchFamily="34" charset="0"/>
                          <a:cs typeface="Calibri" panose="020F0502020204030204" pitchFamily="34" charset="0"/>
                        </a:rPr>
                        <a:t>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dirty="0">
                          <a:effectLst/>
                          <a:latin typeface="Calibri" panose="020F0502020204030204" pitchFamily="34" charset="0"/>
                          <a:cs typeface="Calibri" panose="020F0502020204030204" pitchFamily="34" charset="0"/>
                        </a:rPr>
                        <a:t>06/12/2019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extLst>
                  <a:ext uri="{0D108BD9-81ED-4DB2-BD59-A6C34878D82A}">
                    <a16:rowId xmlns:a16="http://schemas.microsoft.com/office/drawing/2014/main" val="4002080705"/>
                  </a:ext>
                </a:extLst>
              </a:tr>
              <a:tr h="229826">
                <a:tc>
                  <a:txBody>
                    <a:bodyPr/>
                    <a:lstStyle/>
                    <a:p>
                      <a:pPr algn="ctr" fontAlgn="ctr"/>
                      <a:r>
                        <a:rPr lang="en-US" sz="1600" u="none" strike="noStrike">
                          <a:effectLst/>
                          <a:latin typeface="Calibri" panose="020F0502020204030204" pitchFamily="34" charset="0"/>
                          <a:cs typeface="Calibri" panose="020F0502020204030204" pitchFamily="34" charset="0"/>
                        </a:rPr>
                        <a:t>Limamou Medic</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dirty="0" err="1">
                          <a:effectLst/>
                          <a:latin typeface="Calibri" panose="020F0502020204030204" pitchFamily="34" charset="0"/>
                          <a:cs typeface="Calibri" panose="020F0502020204030204" pitchFamily="34" charset="0"/>
                        </a:rPr>
                        <a:t>Ngayta</a:t>
                      </a:r>
                      <a:r>
                        <a:rPr lang="en-US" sz="1600" u="none" strike="noStrike" dirty="0">
                          <a:effectLst/>
                          <a:latin typeface="Calibri" panose="020F0502020204030204" pitchFamily="34" charset="0"/>
                          <a:cs typeface="Calibri" panose="020F0502020204030204" pitchFamily="34" charset="0"/>
                        </a:rPr>
                        <a:t> </a:t>
                      </a:r>
                      <a:r>
                        <a:rPr lang="en-US" sz="1600" u="none" strike="noStrike" dirty="0" err="1">
                          <a:effectLst/>
                          <a:latin typeface="Calibri" panose="020F0502020204030204" pitchFamily="34" charset="0"/>
                          <a:cs typeface="Calibri" panose="020F0502020204030204" pitchFamily="34" charset="0"/>
                        </a:rPr>
                        <a:t>Sarr</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14,9</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13/07/2020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546834779"/>
                  </a:ext>
                </a:extLst>
              </a:tr>
              <a:tr h="229826">
                <a:tc>
                  <a:txBody>
                    <a:bodyPr/>
                    <a:lstStyle/>
                    <a:p>
                      <a:pPr algn="ctr" fontAlgn="ctr"/>
                      <a:r>
                        <a:rPr lang="en-US" sz="1600" u="none" strike="noStrike">
                          <a:effectLst/>
                          <a:latin typeface="Calibri" panose="020F0502020204030204" pitchFamily="34" charset="0"/>
                          <a:cs typeface="Calibri" panose="020F0502020204030204" pitchFamily="34" charset="0"/>
                        </a:rPr>
                        <a:t>Medical Distribution</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Diariatou lo</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13,33</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23/10/2020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646067884"/>
                  </a:ext>
                </a:extLst>
              </a:tr>
              <a:tr h="229826">
                <a:tc>
                  <a:txBody>
                    <a:bodyPr/>
                    <a:lstStyle/>
                    <a:p>
                      <a:pPr algn="ctr" fontAlgn="ctr"/>
                      <a:r>
                        <a:rPr lang="en-US" sz="1600" u="none" strike="noStrike">
                          <a:effectLst/>
                          <a:latin typeface="Calibri" panose="020F0502020204030204" pitchFamily="34" charset="0"/>
                          <a:cs typeface="Calibri" panose="020F0502020204030204" pitchFamily="34" charset="0"/>
                        </a:rPr>
                        <a:t>Pharmacie Malick Sy</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Dr Mandiaye Ndoye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18,43</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18/10/2020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2657911638"/>
                  </a:ext>
                </a:extLst>
              </a:tr>
              <a:tr h="229826">
                <a:tc>
                  <a:txBody>
                    <a:bodyPr/>
                    <a:lstStyle/>
                    <a:p>
                      <a:pPr algn="ctr" fontAlgn="ctr"/>
                      <a:r>
                        <a:rPr lang="en-US" sz="1600" u="none" strike="noStrike" dirty="0" err="1">
                          <a:effectLst/>
                          <a:latin typeface="Calibri" panose="020F0502020204030204" pitchFamily="34" charset="0"/>
                          <a:cs typeface="Calibri" panose="020F0502020204030204" pitchFamily="34" charset="0"/>
                        </a:rPr>
                        <a:t>Pronet</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dirty="0">
                          <a:effectLst/>
                          <a:latin typeface="Calibri" panose="020F0502020204030204" pitchFamily="34" charset="0"/>
                          <a:cs typeface="Calibri" panose="020F0502020204030204" pitchFamily="34" charset="0"/>
                        </a:rPr>
                        <a:t>Catherine </a:t>
                      </a:r>
                      <a:r>
                        <a:rPr lang="en-US" sz="1600" u="none" strike="noStrike" dirty="0" err="1">
                          <a:effectLst/>
                          <a:latin typeface="Calibri" panose="020F0502020204030204" pitchFamily="34" charset="0"/>
                          <a:cs typeface="Calibri" panose="020F0502020204030204" pitchFamily="34" charset="0"/>
                        </a:rPr>
                        <a:t>Sigua</a:t>
                      </a:r>
                      <a:r>
                        <a:rPr lang="en-US" sz="1600" u="none" strike="noStrike" dirty="0">
                          <a:effectLst/>
                          <a:latin typeface="Calibri" panose="020F0502020204030204" pitchFamily="34" charset="0"/>
                          <a:cs typeface="Calibri" panose="020F0502020204030204" pitchFamily="34" charset="0"/>
                        </a:rPr>
                        <a:t> </a:t>
                      </a:r>
                      <a:r>
                        <a:rPr lang="en-US" sz="1600" u="none" strike="noStrike" dirty="0" err="1">
                          <a:effectLst/>
                          <a:latin typeface="Calibri" panose="020F0502020204030204" pitchFamily="34" charset="0"/>
                          <a:cs typeface="Calibri" panose="020F0502020204030204" pitchFamily="34" charset="0"/>
                        </a:rPr>
                        <a:t>Ndour</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dirty="0">
                          <a:effectLst/>
                          <a:latin typeface="Calibri" panose="020F0502020204030204" pitchFamily="34" charset="0"/>
                          <a:cs typeface="Calibri" panose="020F0502020204030204" pitchFamily="34" charset="0"/>
                        </a:rPr>
                        <a:t> </a:t>
                      </a:r>
                      <a:endParaRPr lang="en-US" sz="1600" b="0" i="0" u="none" strike="noStrike" dirty="0">
                        <a:solidFill>
                          <a:srgbClr val="9C0006"/>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extLst>
                  <a:ext uri="{0D108BD9-81ED-4DB2-BD59-A6C34878D82A}">
                    <a16:rowId xmlns:a16="http://schemas.microsoft.com/office/drawing/2014/main" val="2773815281"/>
                  </a:ext>
                </a:extLst>
              </a:tr>
              <a:tr h="229826">
                <a:tc>
                  <a:txBody>
                    <a:bodyPr/>
                    <a:lstStyle/>
                    <a:p>
                      <a:pPr algn="ctr" fontAlgn="ctr"/>
                      <a:r>
                        <a:rPr lang="en-US" sz="1600" u="none" strike="noStrike">
                          <a:effectLst/>
                          <a:latin typeface="Calibri" panose="020F0502020204030204" pitchFamily="34" charset="0"/>
                          <a:cs typeface="Calibri" panose="020F0502020204030204" pitchFamily="34" charset="0"/>
                        </a:rPr>
                        <a:t>SAM IMPRESSION</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Samson</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16,86</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22/08/2020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3328137396"/>
                  </a:ext>
                </a:extLst>
              </a:tr>
              <a:tr h="434542">
                <a:tc>
                  <a:txBody>
                    <a:bodyPr/>
                    <a:lstStyle/>
                    <a:p>
                      <a:pPr algn="ctr" fontAlgn="ctr"/>
                      <a:r>
                        <a:rPr lang="en-US" sz="1600" u="none" strike="noStrike">
                          <a:effectLst/>
                          <a:latin typeface="Calibri" panose="020F0502020204030204" pitchFamily="34" charset="0"/>
                          <a:cs typeface="Calibri" panose="020F0502020204030204" pitchFamily="34" charset="0"/>
                        </a:rPr>
                        <a:t>Sanofi</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Fatou Bintou Coréa Visiteur Medical</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15,29</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08/08/2020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1463259073"/>
                  </a:ext>
                </a:extLst>
              </a:tr>
              <a:tr h="434542">
                <a:tc>
                  <a:txBody>
                    <a:bodyPr/>
                    <a:lstStyle/>
                    <a:p>
                      <a:pPr algn="ctr" fontAlgn="ctr"/>
                      <a:r>
                        <a:rPr lang="en-US" sz="1600" u="none" strike="noStrike">
                          <a:effectLst/>
                          <a:latin typeface="Calibri" panose="020F0502020204030204" pitchFamily="34" charset="0"/>
                          <a:cs typeface="Calibri" panose="020F0502020204030204" pitchFamily="34" charset="0"/>
                        </a:rPr>
                        <a:t>SOCOMED</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a:effectLst/>
                          <a:latin typeface="Calibri" panose="020F0502020204030204" pitchFamily="34" charset="0"/>
                          <a:cs typeface="Calibri" panose="020F0502020204030204" pitchFamily="34" charset="0"/>
                        </a:rPr>
                        <a:t>Aissatou Mbacké Diédhiou</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a:effectLst/>
                          <a:latin typeface="Calibri" panose="020F0502020204030204" pitchFamily="34" charset="0"/>
                          <a:cs typeface="Calibri" panose="020F0502020204030204" pitchFamily="34" charset="0"/>
                        </a:rPr>
                        <a:t>12,85</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dirty="0">
                          <a:effectLst/>
                          <a:latin typeface="Calibri" panose="020F0502020204030204" pitchFamily="34" charset="0"/>
                          <a:cs typeface="Calibri" panose="020F0502020204030204" pitchFamily="34" charset="0"/>
                        </a:rPr>
                        <a:t>16/04/2020</a:t>
                      </a:r>
                      <a:endParaRPr lang="en-US" sz="1600" b="0" i="0" u="none" strike="noStrike" dirty="0">
                        <a:solidFill>
                          <a:srgbClr val="9C57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extLst>
                  <a:ext uri="{0D108BD9-81ED-4DB2-BD59-A6C34878D82A}">
                    <a16:rowId xmlns:a16="http://schemas.microsoft.com/office/drawing/2014/main" val="3482421401"/>
                  </a:ext>
                </a:extLst>
              </a:tr>
              <a:tr h="229826">
                <a:tc>
                  <a:txBody>
                    <a:bodyPr/>
                    <a:lstStyle/>
                    <a:p>
                      <a:pPr algn="ctr" fontAlgn="ctr"/>
                      <a:r>
                        <a:rPr lang="en-US" sz="1600" u="none" strike="noStrike">
                          <a:effectLst/>
                          <a:latin typeface="Calibri" panose="020F0502020204030204" pitchFamily="34" charset="0"/>
                          <a:cs typeface="Calibri" panose="020F0502020204030204" pitchFamily="34" charset="0"/>
                        </a:rPr>
                        <a:t>Tecom</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Mr Diop</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14,5</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28/06/2020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tc>
                <a:extLst>
                  <a:ext uri="{0D108BD9-81ED-4DB2-BD59-A6C34878D82A}">
                    <a16:rowId xmlns:a16="http://schemas.microsoft.com/office/drawing/2014/main" val="2882126910"/>
                  </a:ext>
                </a:extLst>
              </a:tr>
              <a:tr h="229826">
                <a:tc>
                  <a:txBody>
                    <a:bodyPr/>
                    <a:lstStyle/>
                    <a:p>
                      <a:pPr algn="ctr" fontAlgn="ctr"/>
                      <a:r>
                        <a:rPr lang="en-US" sz="1600" u="none" strike="noStrike">
                          <a:effectLst/>
                          <a:latin typeface="Calibri" panose="020F0502020204030204" pitchFamily="34" charset="0"/>
                          <a:cs typeface="Calibri" panose="020F0502020204030204" pitchFamily="34" charset="0"/>
                        </a:rPr>
                        <a:t>Valdaafrique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a:effectLst/>
                          <a:latin typeface="Calibri" panose="020F0502020204030204" pitchFamily="34" charset="0"/>
                          <a:cs typeface="Calibri" panose="020F0502020204030204" pitchFamily="34" charset="0"/>
                        </a:rPr>
                        <a:t>Fatou Ngingue Faye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a:effectLst/>
                          <a:latin typeface="Calibri" panose="020F0502020204030204" pitchFamily="34" charset="0"/>
                          <a:cs typeface="Calibri" panose="020F0502020204030204" pitchFamily="34" charset="0"/>
                        </a:rPr>
                        <a:t>14,9</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dirty="0">
                          <a:effectLst/>
                          <a:latin typeface="Calibri" panose="020F0502020204030204" pitchFamily="34" charset="0"/>
                          <a:cs typeface="Calibri" panose="020F0502020204030204" pitchFamily="34" charset="0"/>
                        </a:rPr>
                        <a:t>15/02/2020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extLst>
                  <a:ext uri="{0D108BD9-81ED-4DB2-BD59-A6C34878D82A}">
                    <a16:rowId xmlns:a16="http://schemas.microsoft.com/office/drawing/2014/main" val="1938506791"/>
                  </a:ext>
                </a:extLst>
              </a:tr>
              <a:tr h="229826">
                <a:tc>
                  <a:txBody>
                    <a:bodyPr/>
                    <a:lstStyle/>
                    <a:p>
                      <a:pPr algn="ctr" fontAlgn="ctr"/>
                      <a:r>
                        <a:rPr lang="en-US" sz="1600" u="none" strike="noStrike">
                          <a:effectLst/>
                          <a:latin typeface="Calibri" panose="020F0502020204030204" pitchFamily="34" charset="0"/>
                          <a:cs typeface="Calibri" panose="020F0502020204030204" pitchFamily="34" charset="0"/>
                        </a:rPr>
                        <a:t>AFRIQUE MEDICAL PLUS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a:effectLst/>
                          <a:latin typeface="Calibri" panose="020F0502020204030204" pitchFamily="34" charset="0"/>
                          <a:cs typeface="Calibri" panose="020F0502020204030204" pitchFamily="34" charset="0"/>
                        </a:rPr>
                        <a:t>Moustapha Badji</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a:effectLst/>
                          <a:latin typeface="Calibri" panose="020F0502020204030204" pitchFamily="34" charset="0"/>
                          <a:cs typeface="Calibri" panose="020F0502020204030204" pitchFamily="34" charset="0"/>
                        </a:rPr>
                        <a:t>11,76</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tc>
                  <a:txBody>
                    <a:bodyPr/>
                    <a:lstStyle/>
                    <a:p>
                      <a:pPr algn="ctr" fontAlgn="ctr"/>
                      <a:r>
                        <a:rPr lang="en-US" sz="1600" u="none" strike="noStrike" dirty="0">
                          <a:effectLst/>
                          <a:latin typeface="Calibri" panose="020F0502020204030204" pitchFamily="34" charset="0"/>
                          <a:cs typeface="Calibri" panose="020F0502020204030204" pitchFamily="34" charset="0"/>
                        </a:rPr>
                        <a:t>10/01/2020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964" marR="4964" marT="4964" marB="0" anchor="ctr">
                    <a:solidFill>
                      <a:schemeClr val="accent6">
                        <a:lumMod val="40000"/>
                        <a:lumOff val="60000"/>
                      </a:schemeClr>
                    </a:solidFill>
                  </a:tcPr>
                </a:tc>
                <a:extLst>
                  <a:ext uri="{0D108BD9-81ED-4DB2-BD59-A6C34878D82A}">
                    <a16:rowId xmlns:a16="http://schemas.microsoft.com/office/drawing/2014/main" val="492487649"/>
                  </a:ext>
                </a:extLst>
              </a:tr>
            </a:tbl>
          </a:graphicData>
        </a:graphic>
      </p:graphicFrame>
    </p:spTree>
    <p:extLst>
      <p:ext uri="{BB962C8B-B14F-4D97-AF65-F5344CB8AC3E}">
        <p14:creationId xmlns:p14="http://schemas.microsoft.com/office/powerpoint/2010/main" val="9676247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502815" y="2492757"/>
            <a:ext cx="11029616" cy="2302098"/>
          </a:xfrm>
          <a:prstGeom prst="rect">
            <a:avLst/>
          </a:prstGeom>
        </p:spPr>
        <p:txBody>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00050" indent="-400050" algn="ctr">
              <a:buFont typeface="+mj-lt"/>
              <a:buAutoNum type="romanUcPeriod" startAt="4"/>
            </a:pPr>
            <a:r>
              <a:rPr lang="fr-SN" dirty="0"/>
              <a:t>Adéquation de la ressources ( ressources humaines, ressources matérielles…) </a:t>
            </a:r>
            <a:endParaRPr lang="en-US" dirty="0"/>
          </a:p>
        </p:txBody>
      </p:sp>
    </p:spTree>
    <p:extLst>
      <p:ext uri="{BB962C8B-B14F-4D97-AF65-F5344CB8AC3E}">
        <p14:creationId xmlns:p14="http://schemas.microsoft.com/office/powerpoint/2010/main" val="254921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71500" indent="-571500">
              <a:buFont typeface="+mj-lt"/>
              <a:buAutoNum type="romanUcPeriod" startAt="2"/>
            </a:pPr>
            <a:r>
              <a:rPr lang="fr-SN" dirty="0"/>
              <a:t>Les modifications des enjeux externes et internes pertinents pour le système de management de la qualité</a:t>
            </a:r>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val="1859273296"/>
              </p:ext>
            </p:extLst>
          </p:nvPr>
        </p:nvGraphicFramePr>
        <p:xfrm>
          <a:off x="581192" y="1878828"/>
          <a:ext cx="11029616" cy="4836576"/>
        </p:xfrm>
        <a:graphic>
          <a:graphicData uri="http://schemas.openxmlformats.org/drawingml/2006/table">
            <a:tbl>
              <a:tblPr/>
              <a:tblGrid>
                <a:gridCol w="917582">
                  <a:extLst>
                    <a:ext uri="{9D8B030D-6E8A-4147-A177-3AD203B41FA5}">
                      <a16:colId xmlns:a16="http://schemas.microsoft.com/office/drawing/2014/main" val="2894388651"/>
                    </a:ext>
                  </a:extLst>
                </a:gridCol>
                <a:gridCol w="5056017">
                  <a:extLst>
                    <a:ext uri="{9D8B030D-6E8A-4147-A177-3AD203B41FA5}">
                      <a16:colId xmlns:a16="http://schemas.microsoft.com/office/drawing/2014/main" val="666193642"/>
                    </a:ext>
                  </a:extLst>
                </a:gridCol>
                <a:gridCol w="5056017">
                  <a:extLst>
                    <a:ext uri="{9D8B030D-6E8A-4147-A177-3AD203B41FA5}">
                      <a16:colId xmlns:a16="http://schemas.microsoft.com/office/drawing/2014/main" val="4205237117"/>
                    </a:ext>
                  </a:extLst>
                </a:gridCol>
              </a:tblGrid>
              <a:tr h="225658">
                <a:tc>
                  <a:txBody>
                    <a:bodyPr/>
                    <a:lstStyle/>
                    <a:p>
                      <a:pPr algn="ctr" fontAlgn="ctr"/>
                      <a:r>
                        <a:rPr lang="en-US" sz="1400" b="1" i="0" u="none" strike="noStrike" dirty="0">
                          <a:solidFill>
                            <a:srgbClr val="000000"/>
                          </a:solidFill>
                          <a:effectLst/>
                          <a:latin typeface="Calibri" panose="020F0502020204030204" pitchFamily="34" charset="0"/>
                        </a:rPr>
                        <a:t>SWOT</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FFFFFF"/>
                          </a:solidFill>
                          <a:effectLst/>
                          <a:latin typeface="Calibri" panose="020F0502020204030204" pitchFamily="34" charset="0"/>
                        </a:rPr>
                        <a:t>Positif</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9FDF5F"/>
                    </a:solidFill>
                  </a:tcPr>
                </a:tc>
                <a:tc>
                  <a:txBody>
                    <a:bodyPr/>
                    <a:lstStyle/>
                    <a:p>
                      <a:pPr algn="ctr" fontAlgn="ctr"/>
                      <a:r>
                        <a:rPr lang="en-US" sz="1400" b="1" i="0" u="none" strike="noStrike" dirty="0" err="1">
                          <a:solidFill>
                            <a:srgbClr val="FFFFFF"/>
                          </a:solidFill>
                          <a:effectLst/>
                          <a:latin typeface="Calibri" panose="020F0502020204030204" pitchFamily="34" charset="0"/>
                        </a:rPr>
                        <a:t>Négatif</a:t>
                      </a:r>
                      <a:endParaRPr lang="en-US" sz="1400" b="1" i="0" u="none" strike="noStrike" dirty="0">
                        <a:solidFill>
                          <a:srgbClr val="FFFFFF"/>
                        </a:solidFill>
                        <a:effectLst/>
                        <a:latin typeface="Calibri" panose="020F0502020204030204" pitchFamily="34" charset="0"/>
                      </a:endParaRP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79646"/>
                    </a:solidFill>
                  </a:tcPr>
                </a:tc>
                <a:extLst>
                  <a:ext uri="{0D108BD9-81ED-4DB2-BD59-A6C34878D82A}">
                    <a16:rowId xmlns:a16="http://schemas.microsoft.com/office/drawing/2014/main" val="2817122881"/>
                  </a:ext>
                </a:extLst>
              </a:tr>
              <a:tr h="190117">
                <a:tc rowSpan="9">
                  <a:txBody>
                    <a:bodyPr/>
                    <a:lstStyle/>
                    <a:p>
                      <a:pPr algn="ctr" fontAlgn="ctr"/>
                      <a:r>
                        <a:rPr lang="en-US" sz="1400" b="1" i="0" u="none" strike="noStrike" dirty="0">
                          <a:solidFill>
                            <a:srgbClr val="FFFFFF"/>
                          </a:solidFill>
                          <a:effectLst/>
                          <a:latin typeface="Calibri" panose="020F0502020204030204" pitchFamily="34" charset="0"/>
                        </a:rPr>
                        <a:t>Interne</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7F508B"/>
                    </a:solidFill>
                  </a:tcPr>
                </a:tc>
                <a:tc>
                  <a:txBody>
                    <a:bodyPr/>
                    <a:lstStyle/>
                    <a:p>
                      <a:pPr algn="ctr" fontAlgn="ctr"/>
                      <a:r>
                        <a:rPr lang="en-US" sz="1400" b="1" i="0" u="none" strike="noStrike">
                          <a:solidFill>
                            <a:srgbClr val="000000"/>
                          </a:solidFill>
                          <a:effectLst/>
                          <a:latin typeface="Calibri" panose="020F0502020204030204" pitchFamily="34" charset="0"/>
                        </a:rPr>
                        <a:t>Forces</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DEF5CB"/>
                    </a:solidFill>
                  </a:tcPr>
                </a:tc>
                <a:tc>
                  <a:txBody>
                    <a:bodyPr/>
                    <a:lstStyle/>
                    <a:p>
                      <a:pPr algn="ctr" fontAlgn="ctr"/>
                      <a:r>
                        <a:rPr lang="en-US" sz="1400" b="1" i="0" u="none" strike="noStrike">
                          <a:solidFill>
                            <a:srgbClr val="000000"/>
                          </a:solidFill>
                          <a:effectLst/>
                          <a:latin typeface="Calibri" panose="020F0502020204030204" pitchFamily="34" charset="0"/>
                        </a:rPr>
                        <a:t>Faiblesses</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DE9D9"/>
                    </a:solidFill>
                  </a:tcPr>
                </a:tc>
                <a:extLst>
                  <a:ext uri="{0D108BD9-81ED-4DB2-BD59-A6C34878D82A}">
                    <a16:rowId xmlns:a16="http://schemas.microsoft.com/office/drawing/2014/main" val="573336938"/>
                  </a:ext>
                </a:extLst>
              </a:tr>
              <a:tr h="190117">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Proximité géographique</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Communication institutionnelle</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2719311198"/>
                  </a:ext>
                </a:extLst>
              </a:tr>
              <a:tr h="190117">
                <a:tc vMerge="1">
                  <a:txBody>
                    <a:bodyPr/>
                    <a:lstStyle/>
                    <a:p>
                      <a:endParaRPr lang="en-US"/>
                    </a:p>
                  </a:txBody>
                  <a:tcPr/>
                </a:tc>
                <a:tc>
                  <a:txBody>
                    <a:bodyPr/>
                    <a:lstStyle/>
                    <a:p>
                      <a:pPr algn="ctr" fontAlgn="ctr"/>
                      <a:r>
                        <a:rPr lang="fr-FR" sz="1400" b="0" i="0" u="none" strike="noStrike">
                          <a:solidFill>
                            <a:srgbClr val="000000"/>
                          </a:solidFill>
                          <a:effectLst/>
                          <a:latin typeface="Calibri" panose="020F0502020204030204" pitchFamily="34" charset="0"/>
                        </a:rPr>
                        <a:t>Prix relativement accessible (forfait social)</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Communication interne</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4050590697"/>
                  </a:ext>
                </a:extLst>
              </a:tr>
              <a:tr h="190117">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Bonne </a:t>
                      </a:r>
                      <a:r>
                        <a:rPr lang="en-US" sz="1400" b="0" i="0" u="none" strike="noStrike" dirty="0" err="1">
                          <a:solidFill>
                            <a:srgbClr val="000000"/>
                          </a:solidFill>
                          <a:effectLst/>
                          <a:latin typeface="Calibri" panose="020F0502020204030204" pitchFamily="34" charset="0"/>
                        </a:rPr>
                        <a:t>réputation</a:t>
                      </a:r>
                      <a:endParaRPr lang="en-US" sz="1400" b="0" i="0" u="none" strike="noStrike" dirty="0">
                        <a:solidFill>
                          <a:srgbClr val="000000"/>
                        </a:solidFill>
                        <a:effectLst/>
                        <a:latin typeface="Calibri" panose="020F0502020204030204" pitchFamily="34" charset="0"/>
                      </a:endParaRP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0" i="0" u="none" strike="noStrike" dirty="0" err="1">
                          <a:solidFill>
                            <a:srgbClr val="000000"/>
                          </a:solidFill>
                          <a:effectLst/>
                          <a:latin typeface="Calibri" panose="020F0502020204030204" pitchFamily="34" charset="0"/>
                        </a:rPr>
                        <a:t>Conduite</a:t>
                      </a:r>
                      <a:r>
                        <a:rPr lang="en-US" sz="1400" b="0" i="0" u="none" strike="noStrike" dirty="0">
                          <a:solidFill>
                            <a:srgbClr val="000000"/>
                          </a:solidFill>
                          <a:effectLst/>
                          <a:latin typeface="Calibri" panose="020F0502020204030204" pitchFamily="34" charset="0"/>
                        </a:rPr>
                        <a:t> du </a:t>
                      </a:r>
                      <a:r>
                        <a:rPr lang="en-US" sz="1400" b="0" i="0" u="none" strike="noStrike" dirty="0" err="1">
                          <a:solidFill>
                            <a:srgbClr val="000000"/>
                          </a:solidFill>
                          <a:effectLst/>
                          <a:latin typeface="Calibri" panose="020F0502020204030204" pitchFamily="34" charset="0"/>
                        </a:rPr>
                        <a:t>changement</a:t>
                      </a:r>
                      <a:endParaRPr lang="en-US" sz="1400" b="0" i="0" u="none" strike="noStrike" dirty="0">
                        <a:solidFill>
                          <a:srgbClr val="000000"/>
                        </a:solidFill>
                        <a:effectLst/>
                        <a:latin typeface="Calibri" panose="020F0502020204030204" pitchFamily="34" charset="0"/>
                      </a:endParaRP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2683628840"/>
                  </a:ext>
                </a:extLst>
              </a:tr>
              <a:tr h="37339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Identité de NEST marquée</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Implication et compréhension de l'ensemble du personnel dans la qualité</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694020207"/>
                  </a:ext>
                </a:extLst>
              </a:tr>
              <a:tr h="190117">
                <a:tc vMerge="1">
                  <a:txBody>
                    <a:bodyPr/>
                    <a:lstStyle/>
                    <a:p>
                      <a:endParaRPr lang="en-US"/>
                    </a:p>
                  </a:txBody>
                  <a:tcPr/>
                </a:tc>
                <a:tc>
                  <a:txBody>
                    <a:bodyPr/>
                    <a:lstStyle/>
                    <a:p>
                      <a:pPr algn="ctr" fontAlgn="ctr"/>
                      <a:r>
                        <a:rPr lang="fr-FR" sz="1400" b="0" i="0" u="none" strike="noStrike" dirty="0">
                          <a:solidFill>
                            <a:srgbClr val="000000"/>
                          </a:solidFill>
                          <a:effectLst/>
                          <a:latin typeface="Calibri" panose="020F0502020204030204" pitchFamily="34" charset="0"/>
                        </a:rPr>
                        <a:t>Communication via les réseaux sociaux</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a:r>
                        <a:rPr lang="fr-FR" sz="1400" b="0" i="0" u="none" strike="noStrike" kern="1200" noProof="0" dirty="0">
                          <a:solidFill>
                            <a:srgbClr val="00B050"/>
                          </a:solidFill>
                          <a:effectLst/>
                          <a:latin typeface="Calibri" panose="020F0502020204030204" pitchFamily="34" charset="0"/>
                          <a:ea typeface="+mn-ea"/>
                          <a:cs typeface="+mn-cs"/>
                        </a:rPr>
                        <a:t>Expérience</a:t>
                      </a:r>
                      <a:r>
                        <a:rPr lang="en-US" sz="1400" b="0" i="0" u="none" strike="noStrike" kern="1200" dirty="0">
                          <a:solidFill>
                            <a:srgbClr val="00B050"/>
                          </a:solidFill>
                          <a:effectLst/>
                          <a:latin typeface="Calibri" panose="020F0502020204030204" pitchFamily="34" charset="0"/>
                          <a:ea typeface="+mn-ea"/>
                          <a:cs typeface="+mn-cs"/>
                        </a:rPr>
                        <a:t> patient</a:t>
                      </a:r>
                    </a:p>
                  </a:txBody>
                  <a:tcPr marL="3869" marR="3869" marT="38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266462340"/>
                  </a:ext>
                </a:extLst>
              </a:tr>
              <a:tr h="190117">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Relation </a:t>
                      </a:r>
                      <a:r>
                        <a:rPr lang="en-US" sz="1400" b="0" i="0" u="none" strike="noStrike" dirty="0" err="1">
                          <a:solidFill>
                            <a:srgbClr val="000000"/>
                          </a:solidFill>
                          <a:effectLst/>
                          <a:latin typeface="Calibri" panose="020F0502020204030204" pitchFamily="34" charset="0"/>
                        </a:rPr>
                        <a:t>institutionelle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État</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bailleurs</a:t>
                      </a:r>
                      <a:r>
                        <a:rPr lang="en-US" sz="1400" b="0" i="0" u="none" strike="noStrike" dirty="0">
                          <a:solidFill>
                            <a:srgbClr val="000000"/>
                          </a:solidFill>
                          <a:effectLst/>
                          <a:latin typeface="Calibri" panose="020F0502020204030204" pitchFamily="34" charset="0"/>
                        </a:rPr>
                        <a:t>…)</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a:r>
                        <a:rPr lang="en-US" sz="1400" b="0" i="0" u="none" strike="noStrike" kern="1200" dirty="0" err="1">
                          <a:solidFill>
                            <a:srgbClr val="00B050"/>
                          </a:solidFill>
                          <a:effectLst/>
                          <a:latin typeface="Calibri" panose="020F0502020204030204" pitchFamily="34" charset="0"/>
                          <a:ea typeface="+mn-ea"/>
                          <a:cs typeface="+mn-cs"/>
                        </a:rPr>
                        <a:t>Identité</a:t>
                      </a:r>
                      <a:r>
                        <a:rPr lang="en-US" sz="1400" b="0" i="0" u="none" strike="noStrike" kern="1200" dirty="0">
                          <a:solidFill>
                            <a:srgbClr val="00B050"/>
                          </a:solidFill>
                          <a:effectLst/>
                          <a:latin typeface="Calibri" panose="020F0502020204030204" pitchFamily="34" charset="0"/>
                          <a:ea typeface="+mn-ea"/>
                          <a:cs typeface="+mn-cs"/>
                        </a:rPr>
                        <a:t> de NEST </a:t>
                      </a:r>
                      <a:r>
                        <a:rPr lang="en-US" sz="1400" b="0" i="0" u="none" strike="noStrike" kern="1200" dirty="0" err="1">
                          <a:solidFill>
                            <a:srgbClr val="00B050"/>
                          </a:solidFill>
                          <a:effectLst/>
                          <a:latin typeface="Calibri" panose="020F0502020204030204" pitchFamily="34" charset="0"/>
                          <a:ea typeface="+mn-ea"/>
                          <a:cs typeface="+mn-cs"/>
                        </a:rPr>
                        <a:t>marquée</a:t>
                      </a:r>
                      <a:endParaRPr lang="en-US" sz="1400" b="0" i="0" u="none" strike="noStrike" kern="1200" dirty="0">
                        <a:solidFill>
                          <a:srgbClr val="00B050"/>
                        </a:solidFill>
                        <a:effectLst/>
                        <a:latin typeface="Calibri" panose="020F0502020204030204" pitchFamily="34" charset="0"/>
                        <a:ea typeface="+mn-ea"/>
                        <a:cs typeface="+mn-cs"/>
                      </a:endParaRPr>
                    </a:p>
                  </a:txBody>
                  <a:tcPr marL="3869" marR="3869" marT="38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642397054"/>
                  </a:ext>
                </a:extLst>
              </a:tr>
              <a:tr h="190117">
                <a:tc vMerge="1">
                  <a:txBody>
                    <a:bodyPr/>
                    <a:lstStyle/>
                    <a:p>
                      <a:endParaRPr lang="en-US"/>
                    </a:p>
                  </a:txBody>
                  <a:tcPr/>
                </a:tc>
                <a:tc>
                  <a:txBody>
                    <a:bodyPr/>
                    <a:lstStyle/>
                    <a:p>
                      <a:pPr algn="ctr" fontAlgn="ctr"/>
                      <a:r>
                        <a:rPr lang="fr-FR" sz="1400" b="0" i="0" u="none" strike="noStrike">
                          <a:solidFill>
                            <a:srgbClr val="000000"/>
                          </a:solidFill>
                          <a:effectLst/>
                          <a:latin typeface="Calibri" panose="020F0502020204030204" pitchFamily="34" charset="0"/>
                        </a:rPr>
                        <a:t>Organisation certifiée ISO 9001 v 2015</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803225057"/>
                  </a:ext>
                </a:extLst>
              </a:tr>
              <a:tr h="320565">
                <a:tc vMerge="1">
                  <a:txBody>
                    <a:bodyPr/>
                    <a:lstStyle/>
                    <a:p>
                      <a:endParaRPr lang="en-US"/>
                    </a:p>
                  </a:txBody>
                  <a:tcPr/>
                </a:tc>
                <a:tc>
                  <a:txBody>
                    <a:bodyPr/>
                    <a:lstStyle/>
                    <a:p>
                      <a:pPr algn="ctr" fontAlgn="ctr"/>
                      <a:r>
                        <a:rPr lang="fr-FR" sz="1400" b="0" i="0" u="none" strike="noStrike">
                          <a:solidFill>
                            <a:srgbClr val="000000"/>
                          </a:solidFill>
                          <a:effectLst/>
                          <a:latin typeface="Calibri" panose="020F0502020204030204" pitchFamily="34" charset="0"/>
                        </a:rPr>
                        <a:t>Mesure de la performance et système d'informations</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4158051030"/>
                  </a:ext>
                </a:extLst>
              </a:tr>
              <a:tr h="190117">
                <a:tc>
                  <a:txBody>
                    <a:bodyPr/>
                    <a:lstStyle/>
                    <a:p>
                      <a:pPr algn="ctr" fontAlgn="ctr"/>
                      <a:r>
                        <a:rPr lang="en-US" sz="1400" b="1" i="0" u="none" strike="noStrike">
                          <a:solidFill>
                            <a:srgbClr val="FFFFFF"/>
                          </a:solidFill>
                          <a:effectLst/>
                          <a:latin typeface="Calibri" panose="020F0502020204030204" pitchFamily="34" charset="0"/>
                        </a:rPr>
                        <a:t> </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7F508B"/>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7F508B"/>
                    </a:solidFill>
                  </a:tcPr>
                </a:tc>
                <a:extLst>
                  <a:ext uri="{0D108BD9-81ED-4DB2-BD59-A6C34878D82A}">
                    <a16:rowId xmlns:a16="http://schemas.microsoft.com/office/drawing/2014/main" val="1727986887"/>
                  </a:ext>
                </a:extLst>
              </a:tr>
              <a:tr h="190117">
                <a:tc rowSpan="8">
                  <a:txBody>
                    <a:bodyPr/>
                    <a:lstStyle/>
                    <a:p>
                      <a:pPr algn="ctr" fontAlgn="ctr"/>
                      <a:r>
                        <a:rPr lang="en-US" sz="1400" b="1" i="0" u="none" strike="noStrike" dirty="0" err="1">
                          <a:solidFill>
                            <a:srgbClr val="FFFFFF"/>
                          </a:solidFill>
                          <a:effectLst/>
                          <a:latin typeface="Calibri" panose="020F0502020204030204" pitchFamily="34" charset="0"/>
                        </a:rPr>
                        <a:t>Externe</a:t>
                      </a:r>
                      <a:endParaRPr lang="en-US" sz="1400" b="1" i="0" u="none" strike="noStrike" dirty="0">
                        <a:solidFill>
                          <a:srgbClr val="FFFFFF"/>
                        </a:solidFill>
                        <a:effectLst/>
                        <a:latin typeface="Calibri" panose="020F0502020204030204" pitchFamily="34" charset="0"/>
                      </a:endParaRP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7F508B"/>
                    </a:solidFill>
                  </a:tcPr>
                </a:tc>
                <a:tc>
                  <a:txBody>
                    <a:bodyPr/>
                    <a:lstStyle/>
                    <a:p>
                      <a:pPr algn="ctr" fontAlgn="ctr"/>
                      <a:r>
                        <a:rPr lang="en-US" sz="1400" b="1" i="0" u="none" strike="noStrike">
                          <a:solidFill>
                            <a:srgbClr val="000000"/>
                          </a:solidFill>
                          <a:effectLst/>
                          <a:latin typeface="Calibri" panose="020F0502020204030204" pitchFamily="34" charset="0"/>
                        </a:rPr>
                        <a:t>Opportunités</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DEF5CB"/>
                    </a:solidFill>
                  </a:tcPr>
                </a:tc>
                <a:tc>
                  <a:txBody>
                    <a:bodyPr/>
                    <a:lstStyle/>
                    <a:p>
                      <a:pPr algn="ctr" fontAlgn="ctr"/>
                      <a:r>
                        <a:rPr lang="en-US" sz="1400" b="1" i="0" u="none" strike="noStrike">
                          <a:solidFill>
                            <a:srgbClr val="000000"/>
                          </a:solidFill>
                          <a:effectLst/>
                          <a:latin typeface="Calibri" panose="020F0502020204030204" pitchFamily="34" charset="0"/>
                        </a:rPr>
                        <a:t>Menaces</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DE9D9"/>
                    </a:solidFill>
                  </a:tcPr>
                </a:tc>
                <a:extLst>
                  <a:ext uri="{0D108BD9-81ED-4DB2-BD59-A6C34878D82A}">
                    <a16:rowId xmlns:a16="http://schemas.microsoft.com/office/drawing/2014/main" val="1275698515"/>
                  </a:ext>
                </a:extLst>
              </a:tr>
              <a:tr h="190117">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Fidélisation des patients</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Réseaux sociaux</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2214683945"/>
                  </a:ext>
                </a:extLst>
              </a:tr>
              <a:tr h="373390">
                <a:tc vMerge="1">
                  <a:txBody>
                    <a:bodyPr/>
                    <a:lstStyle/>
                    <a:p>
                      <a:endParaRPr lang="en-US"/>
                    </a:p>
                  </a:txBody>
                  <a:tcPr/>
                </a:tc>
                <a:tc>
                  <a:txBody>
                    <a:bodyPr/>
                    <a:lstStyle/>
                    <a:p>
                      <a:pPr algn="ctr" fontAlgn="ctr"/>
                      <a:r>
                        <a:rPr lang="fr-FR" sz="1400" b="0" i="0" u="none" strike="noStrike">
                          <a:solidFill>
                            <a:srgbClr val="000000"/>
                          </a:solidFill>
                          <a:effectLst/>
                          <a:latin typeface="Calibri" panose="020F0502020204030204" pitchFamily="34" charset="0"/>
                        </a:rPr>
                        <a:t>Contexte démographique : jeunesse de la population et taux de natalité élevé</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Concurrence (prix, service, etc…)</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2996577817"/>
                  </a:ext>
                </a:extLst>
              </a:tr>
              <a:tr h="190117">
                <a:tc vMerge="1">
                  <a:txBody>
                    <a:bodyPr/>
                    <a:lstStyle/>
                    <a:p>
                      <a:endParaRPr lang="en-US"/>
                    </a:p>
                  </a:txBody>
                  <a:tcPr/>
                </a:tc>
                <a:tc>
                  <a:txBody>
                    <a:bodyPr/>
                    <a:lstStyle/>
                    <a:p>
                      <a:pPr algn="ctr" fontAlgn="ctr"/>
                      <a:r>
                        <a:rPr lang="fr-FR" sz="1400" b="0" i="0" u="none" strike="noStrike">
                          <a:solidFill>
                            <a:srgbClr val="000000"/>
                          </a:solidFill>
                          <a:effectLst/>
                          <a:latin typeface="Calibri" panose="020F0502020204030204" pitchFamily="34" charset="0"/>
                        </a:rPr>
                        <a:t>Partenariats (PPP, ONG, assurances, médecins…)</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Menace médico-légale</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1812973833"/>
                  </a:ext>
                </a:extLst>
              </a:tr>
              <a:tr h="190117">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Réseaux sociaux</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Insatisfaction patient</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2816389852"/>
                  </a:ext>
                </a:extLst>
              </a:tr>
              <a:tr h="190117">
                <a:tc vMerge="1">
                  <a:txBody>
                    <a:bodyPr/>
                    <a:lstStyle/>
                    <a:p>
                      <a:endParaRPr lang="en-US"/>
                    </a:p>
                  </a:txBody>
                  <a:tcPr/>
                </a:tc>
                <a:tc>
                  <a:txBody>
                    <a:bodyPr/>
                    <a:lstStyle/>
                    <a:p>
                      <a:pPr algn="ctr" fontAlgn="ctr"/>
                      <a:r>
                        <a:rPr lang="fr-FR" sz="1400" b="0" i="0" u="none" strike="noStrike">
                          <a:solidFill>
                            <a:srgbClr val="000000"/>
                          </a:solidFill>
                          <a:effectLst/>
                          <a:latin typeface="Calibri" panose="020F0502020204030204" pitchFamily="34" charset="0"/>
                        </a:rPr>
                        <a:t>Formation et développement des compétences</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Nouvelles réglementations et régulations</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2294732386"/>
                  </a:ext>
                </a:extLst>
              </a:tr>
              <a:tr h="190117">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Expansion (réseau, activité…)</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Calibri" panose="020F0502020204030204" pitchFamily="34" charset="0"/>
                        </a:rPr>
                        <a:t>Turnover élevé du personnel (vers ONG et public)</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1588719536"/>
                  </a:ext>
                </a:extLst>
              </a:tr>
              <a:tr h="322369">
                <a:tc vMerge="1">
                  <a:txBody>
                    <a:bodyPr/>
                    <a:lstStyle/>
                    <a:p>
                      <a:endParaRPr lang="en-US"/>
                    </a:p>
                  </a:txBody>
                  <a:tcPr/>
                </a:tc>
                <a:tc>
                  <a:txBody>
                    <a:bodyPr/>
                    <a:lstStyle/>
                    <a:p>
                      <a:pPr algn="ctr" fontAlgn="ctr"/>
                      <a:r>
                        <a:rPr lang="en-US" sz="1400" b="0" i="0" u="none" strike="noStrike" dirty="0" err="1">
                          <a:solidFill>
                            <a:srgbClr val="000000"/>
                          </a:solidFill>
                          <a:effectLst/>
                          <a:latin typeface="Calibri" panose="020F0502020204030204" pitchFamily="34" charset="0"/>
                        </a:rPr>
                        <a:t>Notoriété</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auprès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d'acteurs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internationaux</a:t>
                      </a:r>
                      <a:endParaRPr lang="en-US" sz="1400" b="0" i="0" u="none" strike="noStrike" dirty="0">
                        <a:solidFill>
                          <a:srgbClr val="000000"/>
                        </a:solidFill>
                        <a:effectLst/>
                        <a:latin typeface="Calibri" panose="020F0502020204030204" pitchFamily="34" charset="0"/>
                      </a:endParaRP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7969" marR="7969" marT="7969" marB="0" anchor="ctr">
                    <a:lnL w="6350" cap="flat" cmpd="sng" algn="ctr">
                      <a:solidFill>
                        <a:srgbClr val="603C68"/>
                      </a:solidFill>
                      <a:prstDash val="solid"/>
                      <a:round/>
                      <a:headEnd type="none" w="med" len="med"/>
                      <a:tailEnd type="none" w="med" len="med"/>
                    </a:lnL>
                    <a:lnR w="6350" cap="flat" cmpd="sng" algn="ctr">
                      <a:solidFill>
                        <a:srgbClr val="603C68"/>
                      </a:solidFill>
                      <a:prstDash val="solid"/>
                      <a:round/>
                      <a:headEnd type="none" w="med" len="med"/>
                      <a:tailEnd type="none" w="med" len="med"/>
                    </a:lnR>
                    <a:lnT w="6350" cap="flat" cmpd="sng" algn="ctr">
                      <a:solidFill>
                        <a:srgbClr val="603C68"/>
                      </a:solidFill>
                      <a:prstDash val="solid"/>
                      <a:round/>
                      <a:headEnd type="none" w="med" len="med"/>
                      <a:tailEnd type="none" w="med" len="med"/>
                    </a:lnT>
                    <a:lnB w="6350" cap="flat" cmpd="sng" algn="ctr">
                      <a:solidFill>
                        <a:srgbClr val="603C68"/>
                      </a:solidFill>
                      <a:prstDash val="solid"/>
                      <a:round/>
                      <a:headEnd type="none" w="med" len="med"/>
                      <a:tailEnd type="none" w="med" len="med"/>
                    </a:lnB>
                    <a:solidFill>
                      <a:srgbClr val="FFFFFF"/>
                    </a:solidFill>
                  </a:tcPr>
                </a:tc>
                <a:extLst>
                  <a:ext uri="{0D108BD9-81ED-4DB2-BD59-A6C34878D82A}">
                    <a16:rowId xmlns:a16="http://schemas.microsoft.com/office/drawing/2014/main" val="1187403172"/>
                  </a:ext>
                </a:extLst>
              </a:tr>
            </a:tbl>
          </a:graphicData>
        </a:graphic>
      </p:graphicFrame>
    </p:spTree>
    <p:extLst>
      <p:ext uri="{BB962C8B-B14F-4D97-AF65-F5344CB8AC3E}">
        <p14:creationId xmlns:p14="http://schemas.microsoft.com/office/powerpoint/2010/main" val="39330627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504859844"/>
              </p:ext>
            </p:extLst>
          </p:nvPr>
        </p:nvGraphicFramePr>
        <p:xfrm>
          <a:off x="504669" y="640087"/>
          <a:ext cx="11182662" cy="5996034"/>
        </p:xfrm>
        <a:graphic>
          <a:graphicData uri="http://schemas.openxmlformats.org/drawingml/2006/table">
            <a:tbl>
              <a:tblPr firstRow="1">
                <a:tableStyleId>{ED083AE6-46FA-4A59-8FB0-9F97EB10719F}</a:tableStyleId>
              </a:tblPr>
              <a:tblGrid>
                <a:gridCol w="1019331">
                  <a:extLst>
                    <a:ext uri="{9D8B030D-6E8A-4147-A177-3AD203B41FA5}">
                      <a16:colId xmlns:a16="http://schemas.microsoft.com/office/drawing/2014/main" val="97253716"/>
                    </a:ext>
                  </a:extLst>
                </a:gridCol>
                <a:gridCol w="3346617">
                  <a:extLst>
                    <a:ext uri="{9D8B030D-6E8A-4147-A177-3AD203B41FA5}">
                      <a16:colId xmlns:a16="http://schemas.microsoft.com/office/drawing/2014/main" val="1419358368"/>
                    </a:ext>
                  </a:extLst>
                </a:gridCol>
                <a:gridCol w="3408357">
                  <a:extLst>
                    <a:ext uri="{9D8B030D-6E8A-4147-A177-3AD203B41FA5}">
                      <a16:colId xmlns:a16="http://schemas.microsoft.com/office/drawing/2014/main" val="613890217"/>
                    </a:ext>
                  </a:extLst>
                </a:gridCol>
                <a:gridCol w="3408357">
                  <a:extLst>
                    <a:ext uri="{9D8B030D-6E8A-4147-A177-3AD203B41FA5}">
                      <a16:colId xmlns:a16="http://schemas.microsoft.com/office/drawing/2014/main" val="268505810"/>
                    </a:ext>
                  </a:extLst>
                </a:gridCol>
              </a:tblGrid>
              <a:tr h="206865">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Processus</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Ressources humaines</a:t>
                      </a:r>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Ressources</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matérielles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Processus donneurs</a:t>
                      </a:r>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2540674156"/>
                  </a:ext>
                </a:extLst>
              </a:tr>
              <a:tr h="1014850">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PM01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Directions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opérationnelle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opérationnelle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Pilotes/Copilotes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Le personnel</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Système d'informations et de gestion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ressources matérielles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866902081"/>
                  </a:ext>
                </a:extLst>
              </a:tr>
              <a:tr h="812528">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PM02</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Direction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Marketing</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Conseil d'administration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Pilotes . Copilotes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Système d'informations et de gestion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Salles de réunion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Ressources financières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ressources matérielles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du Systèmes d'Informations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financière et administrative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3054801856"/>
                  </a:ext>
                </a:extLst>
              </a:tr>
              <a:tr h="1217173">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PM03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Chef de Projet Qualité</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Conseil d'administration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Investisseurs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Auditeurs internes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Pilotes/Copilotes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Système d'informations et de gestion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Salles de réunion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Espaces d'archives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du Système d'Informations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Organisation du SMQ et amélioration continue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2505820202"/>
                  </a:ext>
                </a:extLst>
              </a:tr>
              <a:tr h="1014850">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PO01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Gardien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Accueil Hospitalisation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Accueil Ambulatoire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Tri et Orientation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Médecins / Sages-femmes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Comptoir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013230094"/>
                  </a:ext>
                </a:extLst>
              </a:tr>
              <a:tr h="1419495">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PO02</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Caissier(-ère)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Facturation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DAF</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Medecin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Coursier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Assistant Comptable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Garant</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Voiture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370729805"/>
                  </a:ext>
                </a:extLst>
              </a:tr>
            </a:tbl>
          </a:graphicData>
        </a:graphic>
      </p:graphicFrame>
    </p:spTree>
    <p:extLst>
      <p:ext uri="{BB962C8B-B14F-4D97-AF65-F5344CB8AC3E}">
        <p14:creationId xmlns:p14="http://schemas.microsoft.com/office/powerpoint/2010/main" val="24832262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2883371984"/>
              </p:ext>
            </p:extLst>
          </p:nvPr>
        </p:nvGraphicFramePr>
        <p:xfrm>
          <a:off x="504669" y="640087"/>
          <a:ext cx="11182662" cy="6007870"/>
        </p:xfrm>
        <a:graphic>
          <a:graphicData uri="http://schemas.openxmlformats.org/drawingml/2006/table">
            <a:tbl>
              <a:tblPr firstRow="1">
                <a:tableStyleId>{ED083AE6-46FA-4A59-8FB0-9F97EB10719F}</a:tableStyleId>
              </a:tblPr>
              <a:tblGrid>
                <a:gridCol w="1019331">
                  <a:extLst>
                    <a:ext uri="{9D8B030D-6E8A-4147-A177-3AD203B41FA5}">
                      <a16:colId xmlns:a16="http://schemas.microsoft.com/office/drawing/2014/main" val="97253716"/>
                    </a:ext>
                  </a:extLst>
                </a:gridCol>
                <a:gridCol w="3346617">
                  <a:extLst>
                    <a:ext uri="{9D8B030D-6E8A-4147-A177-3AD203B41FA5}">
                      <a16:colId xmlns:a16="http://schemas.microsoft.com/office/drawing/2014/main" val="1419358368"/>
                    </a:ext>
                  </a:extLst>
                </a:gridCol>
                <a:gridCol w="3408357">
                  <a:extLst>
                    <a:ext uri="{9D8B030D-6E8A-4147-A177-3AD203B41FA5}">
                      <a16:colId xmlns:a16="http://schemas.microsoft.com/office/drawing/2014/main" val="613890217"/>
                    </a:ext>
                  </a:extLst>
                </a:gridCol>
                <a:gridCol w="3408357">
                  <a:extLst>
                    <a:ext uri="{9D8B030D-6E8A-4147-A177-3AD203B41FA5}">
                      <a16:colId xmlns:a16="http://schemas.microsoft.com/office/drawing/2014/main" val="268505810"/>
                    </a:ext>
                  </a:extLst>
                </a:gridCol>
              </a:tblGrid>
              <a:tr h="233733">
                <a:tc>
                  <a:txBody>
                    <a:bodyPr/>
                    <a:lstStyle/>
                    <a:p>
                      <a:pPr algn="ctr" fontAlgn="ctr"/>
                      <a:r>
                        <a:rPr lang="en-US" sz="12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Processus</a:t>
                      </a: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200" u="none" strike="noStrike">
                          <a:solidFill>
                            <a:schemeClr val="tx1">
                              <a:lumMod val="75000"/>
                              <a:lumOff val="25000"/>
                            </a:schemeClr>
                          </a:solidFill>
                          <a:effectLst/>
                          <a:latin typeface="Calibri" panose="020F0502020204030204" pitchFamily="34" charset="0"/>
                          <a:cs typeface="Calibri" panose="020F0502020204030204" pitchFamily="34" charset="0"/>
                        </a:rPr>
                        <a:t>Ressources humaines</a:t>
                      </a:r>
                      <a:endParaRPr lang="en-US" sz="12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2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Ressources</a:t>
                      </a: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2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matérielles</a:t>
                      </a: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200" u="none" strike="noStrike">
                          <a:solidFill>
                            <a:schemeClr val="tx1">
                              <a:lumMod val="75000"/>
                              <a:lumOff val="25000"/>
                            </a:schemeClr>
                          </a:solidFill>
                          <a:effectLst/>
                          <a:latin typeface="Calibri" panose="020F0502020204030204" pitchFamily="34" charset="0"/>
                          <a:cs typeface="Calibri" panose="020F0502020204030204" pitchFamily="34" charset="0"/>
                        </a:rPr>
                        <a:t>Processus donneurs</a:t>
                      </a:r>
                      <a:endParaRPr lang="en-US" sz="12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2540674156"/>
                  </a:ext>
                </a:extLst>
              </a:tr>
              <a:tr h="674109">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PO03</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Maîtresse sage-femme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Responsable Accueil Ambulatoire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904410471"/>
                  </a:ext>
                </a:extLst>
              </a:tr>
              <a:tr h="674109">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PO04</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Accueil Hospitalisation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Serveuses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Prestataires (restauration, ménage, blanchisserie)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81493169"/>
                  </a:ext>
                </a:extLst>
              </a:tr>
              <a:tr h="674109">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PO05</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Médecins</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Paramédicaux</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Sages-femmes</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Accompagnats</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2628277253"/>
                  </a:ext>
                </a:extLst>
              </a:tr>
              <a:tr h="67410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PO06</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Administration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Conseillère clientèle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Chargée d'accueil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1882432071"/>
                  </a:ext>
                </a:extLst>
              </a:tr>
              <a:tr h="67410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 chef</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Chargé appro et achat</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Personnel</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Directrice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Fournisseurs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579799740"/>
                  </a:ext>
                </a:extLst>
              </a:tr>
            </a:tbl>
          </a:graphicData>
        </a:graphic>
      </p:graphicFrame>
    </p:spTree>
    <p:extLst>
      <p:ext uri="{BB962C8B-B14F-4D97-AF65-F5344CB8AC3E}">
        <p14:creationId xmlns:p14="http://schemas.microsoft.com/office/powerpoint/2010/main" val="6369256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753367350"/>
              </p:ext>
            </p:extLst>
          </p:nvPr>
        </p:nvGraphicFramePr>
        <p:xfrm>
          <a:off x="482183" y="664232"/>
          <a:ext cx="11227633" cy="5346198"/>
        </p:xfrm>
        <a:graphic>
          <a:graphicData uri="http://schemas.openxmlformats.org/drawingml/2006/table">
            <a:tbl>
              <a:tblPr firstRow="1">
                <a:tableStyleId>{ED083AE6-46FA-4A59-8FB0-9F97EB10719F}</a:tableStyleId>
              </a:tblPr>
              <a:tblGrid>
                <a:gridCol w="1368824">
                  <a:extLst>
                    <a:ext uri="{9D8B030D-6E8A-4147-A177-3AD203B41FA5}">
                      <a16:colId xmlns:a16="http://schemas.microsoft.com/office/drawing/2014/main" val="1372131094"/>
                    </a:ext>
                  </a:extLst>
                </a:gridCol>
                <a:gridCol w="3014671">
                  <a:extLst>
                    <a:ext uri="{9D8B030D-6E8A-4147-A177-3AD203B41FA5}">
                      <a16:colId xmlns:a16="http://schemas.microsoft.com/office/drawing/2014/main" val="3408531799"/>
                    </a:ext>
                  </a:extLst>
                </a:gridCol>
                <a:gridCol w="3422069">
                  <a:extLst>
                    <a:ext uri="{9D8B030D-6E8A-4147-A177-3AD203B41FA5}">
                      <a16:colId xmlns:a16="http://schemas.microsoft.com/office/drawing/2014/main" val="3234487314"/>
                    </a:ext>
                  </a:extLst>
                </a:gridCol>
                <a:gridCol w="3422069">
                  <a:extLst>
                    <a:ext uri="{9D8B030D-6E8A-4147-A177-3AD203B41FA5}">
                      <a16:colId xmlns:a16="http://schemas.microsoft.com/office/drawing/2014/main" val="1086981722"/>
                    </a:ext>
                  </a:extLst>
                </a:gridCol>
              </a:tblGrid>
              <a:tr h="198660">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Processus</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Ressources humaines</a:t>
                      </a:r>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Ressources</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matérielles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Processus</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donneurs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3402482288"/>
                  </a:ext>
                </a:extLst>
              </a:tr>
              <a:tr h="299104">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PS02</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Chargé des RH</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Direction Générale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Direction médicale</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Responsables de service</a:t>
                      </a:r>
                    </a:p>
                  </a:txBody>
                  <a:tcPr marL="2033" marR="2033" marT="2033" marB="0" anchor="c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Bureautique (ordinateur, imprimante…)</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Comptoir</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Mobilier</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Téléphone</a:t>
                      </a:r>
                    </a:p>
                  </a:txBody>
                  <a:tcPr marL="2033" marR="2033" marT="2033" marB="0" anchor="c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Gestion des stocks, approvisionnement et achats / Gestion des ressources matérielles</a:t>
                      </a:r>
                    </a:p>
                  </a:txBody>
                  <a:tcPr marL="2033" marR="2033" marT="2033" marB="0" anchor="ctr">
                    <a:noFill/>
                  </a:tcPr>
                </a:tc>
                <a:extLst>
                  <a:ext uri="{0D108BD9-81ED-4DB2-BD59-A6C34878D82A}">
                    <a16:rowId xmlns:a16="http://schemas.microsoft.com/office/drawing/2014/main" val="3362559848"/>
                  </a:ext>
                </a:extLst>
              </a:tr>
              <a:tr h="59222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Directrice des opérations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Présidente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Utilisateurs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informationnelles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986511651"/>
                  </a:ext>
                </a:extLst>
              </a:tr>
              <a:tr h="1182584">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Sages-femmes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Agent de maintenance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Cadre de santé</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Direction</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Bureautique</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ordinateur</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imprimante</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Mobilier</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246808654"/>
                  </a:ext>
                </a:extLst>
              </a:tr>
              <a:tr h="98579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PS05</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Coursier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Assistant Comptable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Responsable Facturation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Comptable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Management</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(Internet rapide, imprimante Scanner…)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Nouvelle application (</a:t>
                      </a: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Eyone</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 (Armoires - classeurs……)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du Système d'Informations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ressources matérielles / Gestion des achats, approvisionnement et stocks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2848302883"/>
                  </a:ext>
                </a:extLst>
              </a:tr>
              <a:tr h="1182584">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Hygiène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Administration</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Matériel de stérilisation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Produits d'entretien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Equipement médical (chariots, plateaux, haricots…)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785619839"/>
                  </a:ext>
                </a:extLst>
              </a:tr>
            </a:tbl>
          </a:graphicData>
        </a:graphic>
      </p:graphicFrame>
    </p:spTree>
    <p:extLst>
      <p:ext uri="{BB962C8B-B14F-4D97-AF65-F5344CB8AC3E}">
        <p14:creationId xmlns:p14="http://schemas.microsoft.com/office/powerpoint/2010/main" val="21071114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buFont typeface="+mj-lt"/>
              <a:buAutoNum type="romanUcPeriod" startAt="5"/>
            </a:pPr>
            <a:r>
              <a:rPr lang="fr-FR" dirty="0"/>
              <a:t>L’Efficacité des actions mise en œuvres face aux risques et opportunités</a:t>
            </a:r>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val="1091204793"/>
              </p:ext>
            </p:extLst>
          </p:nvPr>
        </p:nvGraphicFramePr>
        <p:xfrm>
          <a:off x="581193" y="1858780"/>
          <a:ext cx="11029613" cy="4814208"/>
        </p:xfrm>
        <a:graphic>
          <a:graphicData uri="http://schemas.openxmlformats.org/drawingml/2006/table">
            <a:tbl>
              <a:tblPr firstRow="1" bandRow="1">
                <a:tableStyleId>{21E4AEA4-8DFA-4A89-87EB-49C32662AFE0}</a:tableStyleId>
              </a:tblPr>
              <a:tblGrid>
                <a:gridCol w="2345592">
                  <a:extLst>
                    <a:ext uri="{9D8B030D-6E8A-4147-A177-3AD203B41FA5}">
                      <a16:colId xmlns:a16="http://schemas.microsoft.com/office/drawing/2014/main" val="1636628044"/>
                    </a:ext>
                  </a:extLst>
                </a:gridCol>
                <a:gridCol w="2345592">
                  <a:extLst>
                    <a:ext uri="{9D8B030D-6E8A-4147-A177-3AD203B41FA5}">
                      <a16:colId xmlns:a16="http://schemas.microsoft.com/office/drawing/2014/main" val="256821829"/>
                    </a:ext>
                  </a:extLst>
                </a:gridCol>
                <a:gridCol w="2345592">
                  <a:extLst>
                    <a:ext uri="{9D8B030D-6E8A-4147-A177-3AD203B41FA5}">
                      <a16:colId xmlns:a16="http://schemas.microsoft.com/office/drawing/2014/main" val="3821172456"/>
                    </a:ext>
                  </a:extLst>
                </a:gridCol>
                <a:gridCol w="2345592">
                  <a:extLst>
                    <a:ext uri="{9D8B030D-6E8A-4147-A177-3AD203B41FA5}">
                      <a16:colId xmlns:a16="http://schemas.microsoft.com/office/drawing/2014/main" val="573351981"/>
                    </a:ext>
                  </a:extLst>
                </a:gridCol>
                <a:gridCol w="1647245">
                  <a:extLst>
                    <a:ext uri="{9D8B030D-6E8A-4147-A177-3AD203B41FA5}">
                      <a16:colId xmlns:a16="http://schemas.microsoft.com/office/drawing/2014/main" val="3980490323"/>
                    </a:ext>
                  </a:extLst>
                </a:gridCol>
              </a:tblGrid>
              <a:tr h="490020">
                <a:tc>
                  <a:txBody>
                    <a:bodyPr/>
                    <a:lstStyle/>
                    <a:p>
                      <a:pPr algn="ctr" rtl="0" fontAlgn="ctr"/>
                      <a:r>
                        <a:rPr lang="en-US" sz="1800" u="none" strike="noStrike" dirty="0" err="1">
                          <a:effectLst/>
                          <a:latin typeface="Calibri" panose="020F0502020204030204" pitchFamily="34" charset="0"/>
                          <a:cs typeface="Calibri" panose="020F0502020204030204" pitchFamily="34" charset="0"/>
                        </a:rPr>
                        <a:t>Processus</a:t>
                      </a:r>
                      <a:endParaRPr lang="en-US" sz="1800" b="1"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Risques acceptés</a:t>
                      </a:r>
                      <a:endParaRPr lang="en-US" sz="1800" b="1"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Risques moyens</a:t>
                      </a:r>
                      <a:endParaRPr lang="en-US" sz="1800" b="1"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Risques elevés</a:t>
                      </a:r>
                      <a:endParaRPr lang="en-US" sz="1800" b="1"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Totaux des risques</a:t>
                      </a:r>
                      <a:endParaRPr lang="en-US" sz="1800" b="1"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1895352994"/>
                  </a:ext>
                </a:extLst>
              </a:tr>
              <a:tr h="249147">
                <a:tc>
                  <a:txBody>
                    <a:bodyPr/>
                    <a:lstStyle/>
                    <a:p>
                      <a:pPr algn="ctr" rtl="0" fontAlgn="ctr"/>
                      <a:r>
                        <a:rPr lang="en-US" sz="1800" u="none" strike="noStrike" dirty="0">
                          <a:effectLst/>
                          <a:latin typeface="Calibri" panose="020F0502020204030204" pitchFamily="34" charset="0"/>
                          <a:cs typeface="Calibri" panose="020F0502020204030204" pitchFamily="34" charset="0"/>
                        </a:rPr>
                        <a:t>PM01</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71,42857143</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28,57142857</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7</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3402537652"/>
                  </a:ext>
                </a:extLst>
              </a:tr>
              <a:tr h="249147">
                <a:tc>
                  <a:txBody>
                    <a:bodyPr/>
                    <a:lstStyle/>
                    <a:p>
                      <a:pPr algn="ctr" rtl="0" fontAlgn="ctr"/>
                      <a:r>
                        <a:rPr lang="en-US" sz="1800" u="none" strike="noStrike" dirty="0">
                          <a:effectLst/>
                          <a:latin typeface="Calibri" panose="020F0502020204030204" pitchFamily="34" charset="0"/>
                          <a:cs typeface="Calibri" panose="020F0502020204030204" pitchFamily="34" charset="0"/>
                        </a:rPr>
                        <a:t>PM02</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83,33333333</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16,66666667</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12</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2692846026"/>
                  </a:ext>
                </a:extLst>
              </a:tr>
              <a:tr h="249147">
                <a:tc>
                  <a:txBody>
                    <a:bodyPr/>
                    <a:lstStyle/>
                    <a:p>
                      <a:pPr algn="ctr" rtl="0" fontAlgn="ctr"/>
                      <a:r>
                        <a:rPr lang="en-US" sz="1800" u="none" strike="noStrike" dirty="0">
                          <a:effectLst/>
                          <a:latin typeface="Calibri" panose="020F0502020204030204" pitchFamily="34" charset="0"/>
                          <a:cs typeface="Calibri" panose="020F0502020204030204" pitchFamily="34" charset="0"/>
                        </a:rPr>
                        <a:t>PM03</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50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50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8</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59330996"/>
                  </a:ext>
                </a:extLst>
              </a:tr>
              <a:tr h="249147">
                <a:tc>
                  <a:txBody>
                    <a:bodyPr/>
                    <a:lstStyle/>
                    <a:p>
                      <a:pPr algn="ctr" rtl="0" fontAlgn="ctr"/>
                      <a:r>
                        <a:rPr lang="en-US" sz="1800" u="none" strike="noStrike" dirty="0">
                          <a:effectLst/>
                          <a:latin typeface="Calibri" panose="020F0502020204030204" pitchFamily="34" charset="0"/>
                          <a:cs typeface="Calibri" panose="020F0502020204030204" pitchFamily="34" charset="0"/>
                        </a:rPr>
                        <a:t>PO01</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69,23076923</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23,07692308</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7,692307692</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13</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3287365937"/>
                  </a:ext>
                </a:extLst>
              </a:tr>
              <a:tr h="249147">
                <a:tc>
                  <a:txBody>
                    <a:bodyPr/>
                    <a:lstStyle/>
                    <a:p>
                      <a:pPr algn="ctr" rtl="0" fontAlgn="ctr"/>
                      <a:r>
                        <a:rPr lang="en-US" sz="1800" u="none" strike="noStrike">
                          <a:effectLst/>
                          <a:latin typeface="Calibri" panose="020F0502020204030204" pitchFamily="34" charset="0"/>
                          <a:cs typeface="Calibri" panose="020F0502020204030204" pitchFamily="34" charset="0"/>
                        </a:rPr>
                        <a:t>PO02</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75</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25</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16</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745676340"/>
                  </a:ext>
                </a:extLst>
              </a:tr>
              <a:tr h="249147">
                <a:tc>
                  <a:txBody>
                    <a:bodyPr/>
                    <a:lstStyle/>
                    <a:p>
                      <a:pPr algn="ctr" rtl="0" fontAlgn="ctr"/>
                      <a:r>
                        <a:rPr lang="en-US" sz="1800" u="none" strike="noStrike">
                          <a:effectLst/>
                          <a:latin typeface="Calibri" panose="020F0502020204030204" pitchFamily="34" charset="0"/>
                          <a:cs typeface="Calibri" panose="020F0502020204030204" pitchFamily="34" charset="0"/>
                        </a:rPr>
                        <a:t>PO03</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92,85714286</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7,142857143</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14</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298271275"/>
                  </a:ext>
                </a:extLst>
              </a:tr>
              <a:tr h="249147">
                <a:tc>
                  <a:txBody>
                    <a:bodyPr/>
                    <a:lstStyle/>
                    <a:p>
                      <a:pPr algn="ctr" rtl="0" fontAlgn="ctr"/>
                      <a:r>
                        <a:rPr lang="en-US" sz="1800" u="none" strike="noStrike">
                          <a:effectLst/>
                          <a:latin typeface="Calibri" panose="020F0502020204030204" pitchFamily="34" charset="0"/>
                          <a:cs typeface="Calibri" panose="020F0502020204030204" pitchFamily="34" charset="0"/>
                        </a:rPr>
                        <a:t>PO04</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86,95652174</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13,04347826</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23</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3664060623"/>
                  </a:ext>
                </a:extLst>
              </a:tr>
              <a:tr h="249147">
                <a:tc>
                  <a:txBody>
                    <a:bodyPr/>
                    <a:lstStyle/>
                    <a:p>
                      <a:pPr algn="ctr" rtl="0" fontAlgn="ctr"/>
                      <a:r>
                        <a:rPr lang="en-US" sz="1800" u="none" strike="noStrike">
                          <a:effectLst/>
                          <a:latin typeface="Calibri" panose="020F0502020204030204" pitchFamily="34" charset="0"/>
                          <a:cs typeface="Calibri" panose="020F0502020204030204" pitchFamily="34" charset="0"/>
                        </a:rPr>
                        <a:t>PO05</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40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50</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10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10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3598025995"/>
                  </a:ext>
                </a:extLst>
              </a:tr>
              <a:tr h="249147">
                <a:tc>
                  <a:txBody>
                    <a:bodyPr/>
                    <a:lstStyle/>
                    <a:p>
                      <a:pPr algn="ctr" rtl="0" fontAlgn="ctr"/>
                      <a:r>
                        <a:rPr lang="en-US" sz="1800" u="none" strike="noStrike">
                          <a:effectLst/>
                          <a:latin typeface="Calibri" panose="020F0502020204030204" pitchFamily="34" charset="0"/>
                          <a:cs typeface="Calibri" panose="020F0502020204030204" pitchFamily="34" charset="0"/>
                        </a:rPr>
                        <a:t>PO06</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38,46153846</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30,76923077</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30,76923077</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13</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1829119351"/>
                  </a:ext>
                </a:extLst>
              </a:tr>
              <a:tr h="249147">
                <a:tc>
                  <a:txBody>
                    <a:bodyPr/>
                    <a:lstStyle/>
                    <a:p>
                      <a:pPr algn="ctr" rtl="0" fontAlgn="ctr"/>
                      <a:r>
                        <a:rPr lang="en-US" sz="1800" u="none" strike="noStrike">
                          <a:effectLst/>
                          <a:latin typeface="Calibri" panose="020F0502020204030204" pitchFamily="34" charset="0"/>
                          <a:cs typeface="Calibri" panose="020F0502020204030204" pitchFamily="34" charset="0"/>
                        </a:rPr>
                        <a:t>PS01</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71,42857143</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21,42857143</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7,142857143</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14</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1776105412"/>
                  </a:ext>
                </a:extLst>
              </a:tr>
              <a:tr h="249147">
                <a:tc>
                  <a:txBody>
                    <a:bodyPr/>
                    <a:lstStyle/>
                    <a:p>
                      <a:pPr algn="ctr" rtl="0" fontAlgn="ctr"/>
                      <a:r>
                        <a:rPr lang="en-US" sz="1800" u="none" strike="noStrike">
                          <a:effectLst/>
                          <a:latin typeface="Calibri" panose="020F0502020204030204" pitchFamily="34" charset="0"/>
                          <a:cs typeface="Calibri" panose="020F0502020204030204" pitchFamily="34" charset="0"/>
                        </a:rPr>
                        <a:t>PS02</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 </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 </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 </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381744972"/>
                  </a:ext>
                </a:extLst>
              </a:tr>
              <a:tr h="249147">
                <a:tc>
                  <a:txBody>
                    <a:bodyPr/>
                    <a:lstStyle/>
                    <a:p>
                      <a:pPr algn="ctr" rtl="0" fontAlgn="ctr"/>
                      <a:r>
                        <a:rPr lang="en-US" sz="1800" u="none" strike="noStrike">
                          <a:effectLst/>
                          <a:latin typeface="Calibri" panose="020F0502020204030204" pitchFamily="34" charset="0"/>
                          <a:cs typeface="Calibri" panose="020F0502020204030204" pitchFamily="34" charset="0"/>
                        </a:rPr>
                        <a:t>PS03</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54,54545455</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45,45454545</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0</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11</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4056921603"/>
                  </a:ext>
                </a:extLst>
              </a:tr>
              <a:tr h="249147">
                <a:tc>
                  <a:txBody>
                    <a:bodyPr/>
                    <a:lstStyle/>
                    <a:p>
                      <a:pPr algn="ctr" rtl="0" fontAlgn="ctr"/>
                      <a:r>
                        <a:rPr lang="en-US" sz="1800" u="none" strike="noStrike">
                          <a:effectLst/>
                          <a:latin typeface="Calibri" panose="020F0502020204030204" pitchFamily="34" charset="0"/>
                          <a:cs typeface="Calibri" panose="020F0502020204030204" pitchFamily="34" charset="0"/>
                        </a:rPr>
                        <a:t>PS04</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63,63636364</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27,27272727</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9,090909091</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11</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298650016"/>
                  </a:ext>
                </a:extLst>
              </a:tr>
              <a:tr h="249147">
                <a:tc>
                  <a:txBody>
                    <a:bodyPr/>
                    <a:lstStyle/>
                    <a:p>
                      <a:pPr algn="ctr" rtl="0" fontAlgn="ctr"/>
                      <a:r>
                        <a:rPr lang="en-US" sz="1800" u="none" strike="noStrike">
                          <a:effectLst/>
                          <a:latin typeface="Calibri" panose="020F0502020204030204" pitchFamily="34" charset="0"/>
                          <a:cs typeface="Calibri" panose="020F0502020204030204" pitchFamily="34" charset="0"/>
                        </a:rPr>
                        <a:t>PS05</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92,30769231</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7,692307692</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10</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1474064092"/>
                  </a:ext>
                </a:extLst>
              </a:tr>
              <a:tr h="249147">
                <a:tc>
                  <a:txBody>
                    <a:bodyPr/>
                    <a:lstStyle/>
                    <a:p>
                      <a:pPr algn="ctr" rtl="0" fontAlgn="ctr"/>
                      <a:r>
                        <a:rPr lang="en-US" sz="1800" u="none" strike="noStrike">
                          <a:effectLst/>
                          <a:latin typeface="Calibri" panose="020F0502020204030204" pitchFamily="34" charset="0"/>
                          <a:cs typeface="Calibri" panose="020F0502020204030204" pitchFamily="34" charset="0"/>
                        </a:rPr>
                        <a:t>PS06</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60</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35</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a:effectLst/>
                          <a:latin typeface="Calibri" panose="020F0502020204030204" pitchFamily="34" charset="0"/>
                          <a:cs typeface="Calibri" panose="020F0502020204030204" pitchFamily="34" charset="0"/>
                        </a:rPr>
                        <a:t>5</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423" marR="9423" marT="9423" marB="0" anchor="ctr"/>
                </a:tc>
                <a:tc>
                  <a:txBody>
                    <a:bodyPr/>
                    <a:lstStyle/>
                    <a:p>
                      <a:pPr algn="ctr" rtl="0" fontAlgn="ctr"/>
                      <a:r>
                        <a:rPr lang="en-US" sz="1800" u="none" strike="noStrike" dirty="0">
                          <a:effectLst/>
                          <a:latin typeface="Calibri" panose="020F0502020204030204" pitchFamily="34" charset="0"/>
                          <a:cs typeface="Calibri" panose="020F0502020204030204" pitchFamily="34" charset="0"/>
                        </a:rPr>
                        <a:t>20</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423" marR="9423" marT="9423" marB="0" anchor="ctr"/>
                </a:tc>
                <a:extLst>
                  <a:ext uri="{0D108BD9-81ED-4DB2-BD59-A6C34878D82A}">
                    <a16:rowId xmlns:a16="http://schemas.microsoft.com/office/drawing/2014/main" val="4222604939"/>
                  </a:ext>
                </a:extLst>
              </a:tr>
            </a:tbl>
          </a:graphicData>
        </a:graphic>
      </p:graphicFrame>
    </p:spTree>
    <p:extLst>
      <p:ext uri="{BB962C8B-B14F-4D97-AF65-F5344CB8AC3E}">
        <p14:creationId xmlns:p14="http://schemas.microsoft.com/office/powerpoint/2010/main" val="7147012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buFont typeface="+mj-lt"/>
              <a:buAutoNum type="romanUcPeriod" startAt="6"/>
            </a:pPr>
            <a:r>
              <a:rPr lang="fr-FR" dirty="0"/>
              <a:t>Les opportunités d’amélioration</a:t>
            </a:r>
            <a:endParaRPr lang="en-US" dirty="0"/>
          </a:p>
        </p:txBody>
      </p:sp>
      <p:sp>
        <p:nvSpPr>
          <p:cNvPr id="3" name="Espace réservé du contenu 2"/>
          <p:cNvSpPr>
            <a:spLocks noGrp="1"/>
          </p:cNvSpPr>
          <p:nvPr>
            <p:ph idx="1"/>
          </p:nvPr>
        </p:nvSpPr>
        <p:spPr/>
        <p:txBody>
          <a:bodyPr anchor="t">
            <a:normAutofit/>
          </a:bodyPr>
          <a:lstStyle/>
          <a:p>
            <a:pPr algn="just"/>
            <a:r>
              <a:rPr lang="fr-FR" dirty="0">
                <a:solidFill>
                  <a:schemeClr val="tx1">
                    <a:lumMod val="75000"/>
                    <a:lumOff val="25000"/>
                  </a:schemeClr>
                </a:solidFill>
              </a:rPr>
              <a:t>Voir les décisions ci-dessous</a:t>
            </a:r>
          </a:p>
          <a:p>
            <a:pPr algn="just"/>
            <a:endParaRPr lang="fr-FR" dirty="0">
              <a:solidFill>
                <a:schemeClr val="tx1">
                  <a:lumMod val="75000"/>
                  <a:lumOff val="25000"/>
                </a:schemeClr>
              </a:solidFill>
            </a:endParaRPr>
          </a:p>
          <a:p>
            <a:pPr algn="just"/>
            <a:endParaRPr lang="en-US" dirty="0">
              <a:solidFill>
                <a:schemeClr val="tx1">
                  <a:lumMod val="75000"/>
                  <a:lumOff val="25000"/>
                </a:schemeClr>
              </a:solidFill>
            </a:endParaRPr>
          </a:p>
        </p:txBody>
      </p:sp>
    </p:spTree>
    <p:extLst>
      <p:ext uri="{BB962C8B-B14F-4D97-AF65-F5344CB8AC3E}">
        <p14:creationId xmlns:p14="http://schemas.microsoft.com/office/powerpoint/2010/main" val="2204549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Eléments de sortie de la revue de direction</a:t>
            </a:r>
            <a:endParaRPr lang="en-US" dirty="0"/>
          </a:p>
        </p:txBody>
      </p:sp>
      <p:sp>
        <p:nvSpPr>
          <p:cNvPr id="3" name="Espace réservé du contenu 2"/>
          <p:cNvSpPr>
            <a:spLocks noGrp="1"/>
          </p:cNvSpPr>
          <p:nvPr>
            <p:ph idx="1"/>
          </p:nvPr>
        </p:nvSpPr>
        <p:spPr/>
        <p:txBody>
          <a:bodyPr/>
          <a:lstStyle/>
          <a:p>
            <a:pPr marL="400050" indent="-400050">
              <a:buFont typeface="+mj-lt"/>
              <a:buAutoNum type="romanUcPeriod"/>
            </a:pPr>
            <a:r>
              <a:rPr lang="fr-FR" dirty="0">
                <a:solidFill>
                  <a:schemeClr val="tx1">
                    <a:lumMod val="75000"/>
                    <a:lumOff val="25000"/>
                  </a:schemeClr>
                </a:solidFill>
              </a:rPr>
              <a:t>Opportunités d’amélioration</a:t>
            </a:r>
          </a:p>
          <a:p>
            <a:pPr marL="400050" indent="-400050">
              <a:buFont typeface="+mj-lt"/>
              <a:buAutoNum type="romanUcPeriod"/>
            </a:pPr>
            <a:r>
              <a:rPr lang="fr-FR" dirty="0">
                <a:solidFill>
                  <a:schemeClr val="tx1">
                    <a:lumMod val="75000"/>
                    <a:lumOff val="25000"/>
                  </a:schemeClr>
                </a:solidFill>
              </a:rPr>
              <a:t>Besoins de changements à apporter au système de management de la qualité</a:t>
            </a:r>
          </a:p>
          <a:p>
            <a:pPr marL="400050" indent="-400050">
              <a:buFont typeface="+mj-lt"/>
              <a:buAutoNum type="romanUcPeriod"/>
            </a:pPr>
            <a:r>
              <a:rPr lang="fr-FR" dirty="0">
                <a:solidFill>
                  <a:schemeClr val="tx1">
                    <a:lumMod val="75000"/>
                    <a:lumOff val="25000"/>
                  </a:schemeClr>
                </a:solidFill>
              </a:rPr>
              <a:t>Besoins en ressources</a:t>
            </a:r>
            <a:endParaRPr lang="en-US" dirty="0">
              <a:solidFill>
                <a:schemeClr val="tx1">
                  <a:lumMod val="75000"/>
                  <a:lumOff val="25000"/>
                </a:schemeClr>
              </a:solidFill>
            </a:endParaRPr>
          </a:p>
        </p:txBody>
      </p:sp>
    </p:spTree>
    <p:extLst>
      <p:ext uri="{BB962C8B-B14F-4D97-AF65-F5344CB8AC3E}">
        <p14:creationId xmlns:p14="http://schemas.microsoft.com/office/powerpoint/2010/main" val="6226730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8122A-4B7C-4A2E-A837-2E5AD0B7E019}"/>
              </a:ext>
            </a:extLst>
          </p:cNvPr>
          <p:cNvSpPr>
            <a:spLocks noGrp="1"/>
          </p:cNvSpPr>
          <p:nvPr>
            <p:ph type="title"/>
          </p:nvPr>
        </p:nvSpPr>
        <p:spPr/>
        <p:txBody>
          <a:bodyPr/>
          <a:lstStyle/>
          <a:p>
            <a:r>
              <a:rPr lang="fr-FR" dirty="0"/>
              <a:t>I. Opportunités d’amélioration</a:t>
            </a:r>
          </a:p>
        </p:txBody>
      </p:sp>
      <p:sp>
        <p:nvSpPr>
          <p:cNvPr id="3"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99281"/>
            <a:ext cx="11029616" cy="4448014"/>
          </a:xfrm>
        </p:spPr>
        <p:txBody>
          <a:bodyPr>
            <a:normAutofit/>
          </a:bodyPr>
          <a:lstStyle/>
          <a:p>
            <a:pPr marL="342900" indent="-342900">
              <a:buFont typeface="+mj-lt"/>
              <a:buAutoNum type="arabicPeriod"/>
            </a:pPr>
            <a:r>
              <a:rPr lang="fr-FR" dirty="0"/>
              <a:t>Mise en place de patients et appels mystères</a:t>
            </a:r>
          </a:p>
          <a:p>
            <a:pPr marL="342900" indent="-342900">
              <a:buFont typeface="+mj-lt"/>
              <a:buAutoNum type="arabicPeriod"/>
            </a:pPr>
            <a:r>
              <a:rPr lang="fr-FR" dirty="0"/>
              <a:t>Trouver une solution pour la gouvernance : externaliser l’hôtellerie</a:t>
            </a:r>
          </a:p>
          <a:p>
            <a:pPr marL="342900" indent="-342900">
              <a:buFont typeface="+mj-lt"/>
              <a:buAutoNum type="arabicPeriod"/>
            </a:pPr>
            <a:r>
              <a:rPr lang="fr-FR" dirty="0"/>
              <a:t>Mettre en place un Wifi Professionnel / Wifi Patients permettant de récupérer des données marketing</a:t>
            </a:r>
          </a:p>
          <a:p>
            <a:pPr marL="342900" indent="-342900">
              <a:buFont typeface="+mj-lt"/>
              <a:buAutoNum type="arabicPeriod"/>
            </a:pPr>
            <a:r>
              <a:rPr lang="fr-SN" dirty="0"/>
              <a:t>Revoir la qualité des prestations par rapport au repas (faire un menu, revoir les procédures et le communiquer aux concernés)</a:t>
            </a:r>
          </a:p>
          <a:p>
            <a:pPr marL="342900" indent="-342900">
              <a:buFont typeface="+mj-lt"/>
              <a:buAutoNum type="arabicPeriod"/>
            </a:pPr>
            <a:r>
              <a:rPr lang="fr-FR" dirty="0"/>
              <a:t>Donner un état des lieux sur les règlements garants aux médecins plus fréquemment</a:t>
            </a:r>
          </a:p>
          <a:p>
            <a:pPr marL="342900" indent="-342900">
              <a:buFont typeface="+mj-lt"/>
              <a:buAutoNum type="arabicPeriod"/>
            </a:pPr>
            <a:r>
              <a:rPr lang="fr-FR" dirty="0"/>
              <a:t>Mettre en place le logiciel médical</a:t>
            </a:r>
          </a:p>
          <a:p>
            <a:pPr marL="342900" indent="-342900">
              <a:buFont typeface="+mj-lt"/>
              <a:buAutoNum type="arabicPeriod"/>
            </a:pPr>
            <a:r>
              <a:rPr lang="fr-FR" dirty="0"/>
              <a:t>Remettre à niveau les tenues (personnel et bloc)</a:t>
            </a:r>
          </a:p>
          <a:p>
            <a:pPr marL="342900" indent="-342900">
              <a:buFont typeface="+mj-lt"/>
              <a:buAutoNum type="arabicPeriod"/>
            </a:pPr>
            <a:r>
              <a:rPr lang="fr-FR" dirty="0"/>
              <a:t>Augmenter le débit Internet</a:t>
            </a:r>
          </a:p>
          <a:p>
            <a:pPr marL="342900" indent="-342900">
              <a:buFont typeface="+mj-lt"/>
              <a:buAutoNum type="arabicPeriod"/>
            </a:pPr>
            <a:r>
              <a:rPr lang="fr-FR" dirty="0"/>
              <a:t>Trouver un prestataire IT ou recruter une ressource pour la maintenance</a:t>
            </a:r>
          </a:p>
          <a:p>
            <a:pPr marL="342900" indent="-342900">
              <a:buFont typeface="+mj-lt"/>
              <a:buAutoNum type="arabicPeriod"/>
            </a:pPr>
            <a:r>
              <a:rPr lang="fr-FR" dirty="0"/>
              <a:t>Reprendre la mesure des indicateurs Taux d’Apgar, sexe du bébé, poids et indication de la césarienne</a:t>
            </a:r>
          </a:p>
        </p:txBody>
      </p:sp>
    </p:spTree>
    <p:extLst>
      <p:ext uri="{BB962C8B-B14F-4D97-AF65-F5344CB8AC3E}">
        <p14:creationId xmlns:p14="http://schemas.microsoft.com/office/powerpoint/2010/main" val="7071893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8122A-4B7C-4A2E-A837-2E5AD0B7E019}"/>
              </a:ext>
            </a:extLst>
          </p:cNvPr>
          <p:cNvSpPr>
            <a:spLocks noGrp="1"/>
          </p:cNvSpPr>
          <p:nvPr>
            <p:ph type="title"/>
          </p:nvPr>
        </p:nvSpPr>
        <p:spPr/>
        <p:txBody>
          <a:bodyPr/>
          <a:lstStyle/>
          <a:p>
            <a:r>
              <a:rPr lang="fr-FR" dirty="0"/>
              <a:t>I. Opportunités d’amélioration</a:t>
            </a:r>
          </a:p>
        </p:txBody>
      </p:sp>
      <p:sp>
        <p:nvSpPr>
          <p:cNvPr id="3"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99281"/>
            <a:ext cx="11029616" cy="4448014"/>
          </a:xfrm>
        </p:spPr>
        <p:txBody>
          <a:bodyPr anchor="t">
            <a:normAutofit fontScale="92500" lnSpcReduction="10000"/>
          </a:bodyPr>
          <a:lstStyle/>
          <a:p>
            <a:pPr marL="342900" indent="-342900">
              <a:buFont typeface="+mj-lt"/>
              <a:buAutoNum type="arabicPeriod" startAt="11"/>
            </a:pPr>
            <a:r>
              <a:rPr lang="fr-FR" dirty="0">
                <a:solidFill>
                  <a:schemeClr val="accent4"/>
                </a:solidFill>
              </a:rPr>
              <a:t>Animer la vie interne (8 mars, Arbre de Noël, panier-ramadans, panier-carêmes, anniversaires…)</a:t>
            </a:r>
          </a:p>
          <a:p>
            <a:pPr marL="342900" indent="-342900">
              <a:buFont typeface="+mj-lt"/>
              <a:buAutoNum type="arabicPeriod" startAt="11"/>
            </a:pPr>
            <a:r>
              <a:rPr lang="fr-FR" dirty="0">
                <a:solidFill>
                  <a:schemeClr val="accent4"/>
                </a:solidFill>
              </a:rPr>
              <a:t>Mettre en place le plan de formation 2020</a:t>
            </a:r>
          </a:p>
          <a:p>
            <a:pPr marL="342900" indent="-342900">
              <a:buFont typeface="+mj-lt"/>
              <a:buAutoNum type="arabicPeriod" startAt="11"/>
            </a:pPr>
            <a:r>
              <a:rPr lang="fr-SN" dirty="0">
                <a:solidFill>
                  <a:schemeClr val="accent4"/>
                </a:solidFill>
              </a:rPr>
              <a:t>Revoir le plan de communication au sein de l’organisme</a:t>
            </a:r>
            <a:r>
              <a:rPr lang="fr-FR" dirty="0">
                <a:solidFill>
                  <a:schemeClr val="accent4"/>
                </a:solidFill>
              </a:rPr>
              <a:t>sur l’organigramme et l’organisation de l’entreprise </a:t>
            </a:r>
            <a:r>
              <a:rPr lang="fr-SN" dirty="0">
                <a:solidFill>
                  <a:schemeClr val="accent4"/>
                </a:solidFill>
              </a:rPr>
              <a:t>(information sur les honoraires des médecins, les procédures et modes opératoires)</a:t>
            </a:r>
            <a:endParaRPr lang="fr-FR" dirty="0">
              <a:solidFill>
                <a:schemeClr val="accent4"/>
              </a:solidFill>
            </a:endParaRPr>
          </a:p>
          <a:p>
            <a:pPr marL="342900" indent="-342900">
              <a:buFont typeface="+mj-lt"/>
              <a:buAutoNum type="arabicPeriod" startAt="11"/>
            </a:pPr>
            <a:r>
              <a:rPr lang="fr-FR" dirty="0">
                <a:solidFill>
                  <a:schemeClr val="accent4"/>
                </a:solidFill>
              </a:rPr>
              <a:t>Changer les cibles des indicateurs :</a:t>
            </a:r>
          </a:p>
          <a:p>
            <a:pPr lvl="1"/>
            <a:r>
              <a:rPr lang="fr-FR" dirty="0">
                <a:solidFill>
                  <a:schemeClr val="accent4"/>
                </a:solidFill>
              </a:rPr>
              <a:t>Nombre de patients hospitalisés par mois à augmenter</a:t>
            </a:r>
          </a:p>
          <a:p>
            <a:pPr lvl="1"/>
            <a:r>
              <a:rPr lang="fr-FR" dirty="0">
                <a:solidFill>
                  <a:schemeClr val="accent4"/>
                </a:solidFill>
              </a:rPr>
              <a:t>Nombre de patients consultés par mois à augmenter</a:t>
            </a:r>
          </a:p>
          <a:p>
            <a:pPr lvl="1"/>
            <a:r>
              <a:rPr lang="fr-FR" dirty="0">
                <a:solidFill>
                  <a:schemeClr val="accent4"/>
                </a:solidFill>
              </a:rPr>
              <a:t>Qualité du service téléphonique trop à diminuer</a:t>
            </a:r>
          </a:p>
          <a:p>
            <a:pPr lvl="1"/>
            <a:r>
              <a:rPr lang="fr-FR" dirty="0">
                <a:solidFill>
                  <a:schemeClr val="accent4"/>
                </a:solidFill>
              </a:rPr>
              <a:t>Nombre d’incident pendant un accouchement ou une intervention chirurgicale à augmenter</a:t>
            </a:r>
          </a:p>
          <a:p>
            <a:pPr lvl="1"/>
            <a:r>
              <a:rPr lang="fr-FR" dirty="0">
                <a:solidFill>
                  <a:schemeClr val="accent4"/>
                </a:solidFill>
              </a:rPr>
              <a:t>Efficacité des actions de formations à diminuer</a:t>
            </a:r>
          </a:p>
          <a:p>
            <a:pPr marL="342900" indent="-342900">
              <a:buFont typeface="+mj-lt"/>
              <a:buAutoNum type="arabicPeriod" startAt="11"/>
            </a:pPr>
            <a:r>
              <a:rPr lang="fr-FR" dirty="0">
                <a:solidFill>
                  <a:schemeClr val="accent4"/>
                </a:solidFill>
              </a:rPr>
              <a:t>S’assurer de la mise à jour des évaluations des prestataires externes avec les preuves de certification/compétences et les documents attestant que nos appareils sont en bon état </a:t>
            </a:r>
          </a:p>
          <a:p>
            <a:pPr marL="342900" indent="-342900">
              <a:buFont typeface="+mj-lt"/>
              <a:buAutoNum type="arabicPeriod" startAt="11"/>
            </a:pPr>
            <a:r>
              <a:rPr lang="fr-FR" dirty="0">
                <a:solidFill>
                  <a:schemeClr val="accent4"/>
                </a:solidFill>
              </a:rPr>
              <a:t>Travailler à l’implication des médecins dans le SMQ</a:t>
            </a:r>
          </a:p>
        </p:txBody>
      </p:sp>
    </p:spTree>
    <p:extLst>
      <p:ext uri="{BB962C8B-B14F-4D97-AF65-F5344CB8AC3E}">
        <p14:creationId xmlns:p14="http://schemas.microsoft.com/office/powerpoint/2010/main" val="36345766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8122A-4B7C-4A2E-A837-2E5AD0B7E019}"/>
              </a:ext>
            </a:extLst>
          </p:cNvPr>
          <p:cNvSpPr>
            <a:spLocks noGrp="1"/>
          </p:cNvSpPr>
          <p:nvPr>
            <p:ph type="title"/>
          </p:nvPr>
        </p:nvSpPr>
        <p:spPr/>
        <p:txBody>
          <a:bodyPr/>
          <a:lstStyle/>
          <a:p>
            <a:r>
              <a:rPr lang="fr-FR" dirty="0"/>
              <a:t>I. Opportunités d’amélioration</a:t>
            </a:r>
          </a:p>
        </p:txBody>
      </p:sp>
      <p:sp>
        <p:nvSpPr>
          <p:cNvPr id="3"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99281"/>
            <a:ext cx="11029616" cy="4448014"/>
          </a:xfrm>
        </p:spPr>
        <p:txBody>
          <a:bodyPr anchor="t">
            <a:normAutofit/>
          </a:bodyPr>
          <a:lstStyle/>
          <a:p>
            <a:pPr marL="342900" indent="-342900">
              <a:buFont typeface="+mj-lt"/>
              <a:buAutoNum type="arabicPeriod" startAt="17"/>
            </a:pPr>
            <a:r>
              <a:rPr lang="en-US" dirty="0" err="1">
                <a:solidFill>
                  <a:schemeClr val="accent4"/>
                </a:solidFill>
              </a:rPr>
              <a:t>Centraliser</a:t>
            </a:r>
            <a:r>
              <a:rPr lang="en-US" dirty="0">
                <a:solidFill>
                  <a:schemeClr val="accent4"/>
                </a:solidFill>
              </a:rPr>
              <a:t> les </a:t>
            </a:r>
            <a:r>
              <a:rPr lang="en-US" dirty="0" err="1">
                <a:solidFill>
                  <a:schemeClr val="accent4"/>
                </a:solidFill>
              </a:rPr>
              <a:t>demandes</a:t>
            </a:r>
            <a:r>
              <a:rPr lang="en-US" dirty="0">
                <a:solidFill>
                  <a:schemeClr val="accent4"/>
                </a:solidFill>
              </a:rPr>
              <a:t> patients</a:t>
            </a:r>
          </a:p>
          <a:p>
            <a:pPr marL="342900" indent="-342900">
              <a:buFont typeface="+mj-lt"/>
              <a:buAutoNum type="arabicPeriod" startAt="17"/>
            </a:pPr>
            <a:r>
              <a:rPr lang="fr-FR" dirty="0">
                <a:solidFill>
                  <a:schemeClr val="accent4"/>
                </a:solidFill>
              </a:rPr>
              <a:t>Acquérir un chariot de ménage</a:t>
            </a:r>
          </a:p>
          <a:p>
            <a:pPr marL="342900" indent="-342900">
              <a:buFont typeface="+mj-lt"/>
              <a:buAutoNum type="arabicPeriod" startAt="17"/>
            </a:pPr>
            <a:r>
              <a:rPr lang="fr-FR" dirty="0">
                <a:solidFill>
                  <a:schemeClr val="accent4"/>
                </a:solidFill>
              </a:rPr>
              <a:t>Centraliser les appels entrants des patients</a:t>
            </a:r>
          </a:p>
          <a:p>
            <a:pPr marL="342900" indent="-342900">
              <a:buFont typeface="+mj-lt"/>
              <a:buAutoNum type="arabicPeriod" startAt="17"/>
            </a:pPr>
            <a:r>
              <a:rPr lang="fr-FR" dirty="0">
                <a:solidFill>
                  <a:schemeClr val="accent4"/>
                </a:solidFill>
              </a:rPr>
              <a:t>Développer les partenariats avec les TPE/PME/IPM</a:t>
            </a:r>
          </a:p>
          <a:p>
            <a:pPr marL="342900" indent="-342900">
              <a:buFont typeface="+mj-lt"/>
              <a:buAutoNum type="arabicPeriod" startAt="17"/>
            </a:pPr>
            <a:r>
              <a:rPr lang="fr-SN" dirty="0">
                <a:solidFill>
                  <a:schemeClr val="accent4"/>
                </a:solidFill>
              </a:rPr>
              <a:t>Sensibilisation sur l’utilisation des fiches d’incidents (Manque de matériel)</a:t>
            </a:r>
          </a:p>
          <a:p>
            <a:pPr marL="342900" indent="-342900">
              <a:buFont typeface="+mj-lt"/>
              <a:buAutoNum type="arabicPeriod" startAt="17"/>
            </a:pPr>
            <a:r>
              <a:rPr lang="fr-FR" dirty="0">
                <a:solidFill>
                  <a:schemeClr val="accent4"/>
                </a:solidFill>
              </a:rPr>
              <a:t>Faire un suivi plus rapproché des plans d’action avec les pilotes de processus</a:t>
            </a:r>
          </a:p>
          <a:p>
            <a:pPr marL="342900" indent="-342900">
              <a:buFont typeface="+mj-lt"/>
              <a:buAutoNum type="arabicPeriod" startAt="17"/>
            </a:pPr>
            <a:r>
              <a:rPr lang="fr-SN" dirty="0">
                <a:solidFill>
                  <a:schemeClr val="accent4"/>
                </a:solidFill>
              </a:rPr>
              <a:t>Accentuer l’importance des avis sur les réseaux sociaux</a:t>
            </a:r>
          </a:p>
          <a:p>
            <a:pPr marL="342900" indent="-342900" algn="just">
              <a:buFont typeface="+mj-lt"/>
              <a:buAutoNum type="arabicPeriod" startAt="17"/>
            </a:pPr>
            <a:r>
              <a:rPr lang="fr-FR" dirty="0">
                <a:solidFill>
                  <a:schemeClr val="accent4"/>
                </a:solidFill>
                <a:latin typeface="Calibri" panose="020F0502020204030204" pitchFamily="34" charset="0"/>
                <a:cs typeface="Calibri" panose="020F0502020204030204" pitchFamily="34" charset="0"/>
              </a:rPr>
              <a:t>Proposer semestriellement des modules de formation sur les logiciels</a:t>
            </a:r>
          </a:p>
          <a:p>
            <a:pPr marL="342900" indent="-342900" algn="just">
              <a:buFont typeface="+mj-lt"/>
              <a:buAutoNum type="arabicPeriod" startAt="17"/>
            </a:pPr>
            <a:r>
              <a:rPr lang="fr-FR" dirty="0">
                <a:solidFill>
                  <a:schemeClr val="accent4"/>
                </a:solidFill>
                <a:latin typeface="Calibri" panose="020F0502020204030204" pitchFamily="34" charset="0"/>
                <a:cs typeface="Calibri" panose="020F0502020204030204" pitchFamily="34" charset="0"/>
              </a:rPr>
              <a:t>Recruter un technicien / Contractualiser avec un prestataire indépendant responsable du support</a:t>
            </a:r>
          </a:p>
          <a:p>
            <a:pPr marL="342900" indent="-342900">
              <a:buFont typeface="+mj-lt"/>
              <a:buAutoNum type="arabicPeriod" startAt="17"/>
            </a:pPr>
            <a:endParaRPr lang="fr-SN" dirty="0"/>
          </a:p>
        </p:txBody>
      </p:sp>
    </p:spTree>
    <p:extLst>
      <p:ext uri="{BB962C8B-B14F-4D97-AF65-F5344CB8AC3E}">
        <p14:creationId xmlns:p14="http://schemas.microsoft.com/office/powerpoint/2010/main" val="11131424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8122A-4B7C-4A2E-A837-2E5AD0B7E019}"/>
              </a:ext>
            </a:extLst>
          </p:cNvPr>
          <p:cNvSpPr>
            <a:spLocks noGrp="1"/>
          </p:cNvSpPr>
          <p:nvPr>
            <p:ph type="title"/>
          </p:nvPr>
        </p:nvSpPr>
        <p:spPr/>
        <p:txBody>
          <a:bodyPr/>
          <a:lstStyle/>
          <a:p>
            <a:r>
              <a:rPr lang="fr-FR" dirty="0"/>
              <a:t>I. Opportunités d’amélioration</a:t>
            </a:r>
          </a:p>
        </p:txBody>
      </p:sp>
      <p:sp>
        <p:nvSpPr>
          <p:cNvPr id="3"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99281"/>
            <a:ext cx="11029616" cy="4448014"/>
          </a:xfrm>
        </p:spPr>
        <p:txBody>
          <a:bodyPr anchor="t">
            <a:normAutofit/>
          </a:bodyPr>
          <a:lstStyle/>
          <a:p>
            <a:pPr marL="457200" indent="-457200" algn="just">
              <a:buFont typeface="+mj-lt"/>
              <a:buAutoNum type="arabicPeriod" startAt="26"/>
            </a:pPr>
            <a:r>
              <a:rPr lang="fr-FR" sz="2000" dirty="0">
                <a:solidFill>
                  <a:schemeClr val="accent4"/>
                </a:solidFill>
                <a:latin typeface="Calibri" panose="020F0502020204030204" pitchFamily="34" charset="0"/>
                <a:cs typeface="Calibri" panose="020F0502020204030204" pitchFamily="34" charset="0"/>
              </a:rPr>
              <a:t>Acquérir des imprimantes-photocopieuses-scanners réseau afin de partager et de diminuer le nombre d’équipements à maintenir</a:t>
            </a:r>
          </a:p>
          <a:p>
            <a:pPr marL="457200" indent="-457200" algn="just">
              <a:buFont typeface="+mj-lt"/>
              <a:buAutoNum type="arabicPeriod" startAt="26"/>
            </a:pPr>
            <a:r>
              <a:rPr lang="fr-FR" sz="2000" dirty="0">
                <a:solidFill>
                  <a:schemeClr val="accent4"/>
                </a:solidFill>
                <a:latin typeface="Calibri" panose="020F0502020204030204" pitchFamily="34" charset="0"/>
                <a:cs typeface="Calibri" panose="020F0502020204030204" pitchFamily="34" charset="0"/>
              </a:rPr>
              <a:t>Formaliser et définir le cadre pour :</a:t>
            </a:r>
          </a:p>
          <a:p>
            <a:pPr marL="914400" lvl="1" indent="-457200" algn="just"/>
            <a:r>
              <a:rPr lang="fr-FR" sz="1800" dirty="0">
                <a:solidFill>
                  <a:schemeClr val="accent4"/>
                </a:solidFill>
                <a:latin typeface="Calibri" panose="020F0502020204030204" pitchFamily="34" charset="0"/>
                <a:cs typeface="Calibri" panose="020F0502020204030204" pitchFamily="34" charset="0"/>
              </a:rPr>
              <a:t>L’acquisition de téléphone portables pour les puces professionnelles</a:t>
            </a:r>
          </a:p>
          <a:p>
            <a:pPr marL="914400" lvl="1" indent="-457200" algn="just"/>
            <a:r>
              <a:rPr lang="fr-FR" sz="1800" dirty="0">
                <a:solidFill>
                  <a:schemeClr val="accent4"/>
                </a:solidFill>
                <a:latin typeface="Calibri" panose="020F0502020204030204" pitchFamily="34" charset="0"/>
                <a:cs typeface="Calibri" panose="020F0502020204030204" pitchFamily="34" charset="0"/>
              </a:rPr>
              <a:t>L’acquisition d’ordinateurs portables professionnels</a:t>
            </a:r>
          </a:p>
          <a:p>
            <a:pPr marL="914400" lvl="1" indent="-457200" algn="just"/>
            <a:r>
              <a:rPr lang="fr-FR" sz="1800" dirty="0">
                <a:solidFill>
                  <a:schemeClr val="accent4"/>
                </a:solidFill>
                <a:latin typeface="Calibri" panose="020F0502020204030204" pitchFamily="34" charset="0"/>
                <a:cs typeface="Calibri" panose="020F0502020204030204" pitchFamily="34" charset="0"/>
              </a:rPr>
              <a:t>Le périmètre du parc géré et la distinction pro/perso</a:t>
            </a:r>
            <a:endParaRPr lang="fr-FR" sz="2000" dirty="0">
              <a:solidFill>
                <a:schemeClr val="accent4"/>
              </a:solidFill>
              <a:latin typeface="Calibri" panose="020F0502020204030204" pitchFamily="34" charset="0"/>
              <a:cs typeface="Calibri" panose="020F0502020204030204" pitchFamily="34" charset="0"/>
            </a:endParaRPr>
          </a:p>
          <a:p>
            <a:pPr marL="457200" indent="-457200" algn="just">
              <a:buFont typeface="+mj-lt"/>
              <a:buAutoNum type="arabicPeriod" startAt="26"/>
            </a:pPr>
            <a:r>
              <a:rPr lang="fr-FR" sz="2000" dirty="0">
                <a:solidFill>
                  <a:schemeClr val="accent4"/>
                </a:solidFill>
                <a:latin typeface="Calibri" panose="020F0502020204030204" pitchFamily="34" charset="0"/>
                <a:cs typeface="Calibri" panose="020F0502020204030204" pitchFamily="34" charset="0"/>
              </a:rPr>
              <a:t>Acquérir les licences Windows et Office</a:t>
            </a:r>
            <a:endParaRPr lang="fr-SN" dirty="0">
              <a:solidFill>
                <a:schemeClr val="accent4"/>
              </a:solidFill>
            </a:endParaRPr>
          </a:p>
          <a:p>
            <a:pPr marL="342900" indent="-342900">
              <a:buFont typeface="+mj-lt"/>
              <a:buAutoNum type="arabicPeriod" startAt="26"/>
            </a:pPr>
            <a:endParaRPr lang="fr-FR" dirty="0"/>
          </a:p>
        </p:txBody>
      </p:sp>
    </p:spTree>
    <p:extLst>
      <p:ext uri="{BB962C8B-B14F-4D97-AF65-F5344CB8AC3E}">
        <p14:creationId xmlns:p14="http://schemas.microsoft.com/office/powerpoint/2010/main" val="728839180"/>
      </p:ext>
    </p:extLst>
  </p:cSld>
  <p:clrMapOvr>
    <a:masterClrMapping/>
  </p:clrMapOvr>
</p:sld>
</file>

<file path=ppt/theme/theme1.xml><?xml version="1.0" encoding="utf-8"?>
<a:theme xmlns:a="http://schemas.openxmlformats.org/drawingml/2006/main" name="Dividende">
  <a:themeElements>
    <a:clrScheme name="Personnalisé 2">
      <a:dk1>
        <a:sysClr val="windowText" lastClr="000000"/>
      </a:dk1>
      <a:lt1>
        <a:sysClr val="window" lastClr="FFFFFF"/>
      </a:lt1>
      <a:dk2>
        <a:srgbClr val="1F497D"/>
      </a:dk2>
      <a:lt2>
        <a:srgbClr val="EEECE1"/>
      </a:lt2>
      <a:accent1>
        <a:srgbClr val="4F81BD"/>
      </a:accent1>
      <a:accent2>
        <a:srgbClr val="88B36D"/>
      </a:accent2>
      <a:accent3>
        <a:srgbClr val="ADE67F"/>
      </a:accent3>
      <a:accent4>
        <a:srgbClr val="7F508B"/>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11614</TotalTime>
  <Words>6883</Words>
  <Application>Microsoft Office PowerPoint</Application>
  <PresentationFormat>Grand écran</PresentationFormat>
  <Paragraphs>1399</Paragraphs>
  <Slides>101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101</vt:i4>
      </vt:variant>
    </vt:vector>
  </HeadingPairs>
  <TitlesOfParts>
    <vt:vector size="108" baseType="lpstr">
      <vt:lpstr>Arial</vt:lpstr>
      <vt:lpstr>Calibri</vt:lpstr>
      <vt:lpstr>Gill Sans MT</vt:lpstr>
      <vt:lpstr>Minion Pro</vt:lpstr>
      <vt:lpstr>Wingdings</vt:lpstr>
      <vt:lpstr>Wingdings 2</vt:lpstr>
      <vt:lpstr>Dividende</vt:lpstr>
      <vt:lpstr>Revue de direction 2020 </vt:lpstr>
      <vt:lpstr>Eléments d’entrée de la revue de direction</vt:lpstr>
      <vt:lpstr>Etat d’avancement des actions décidées à l’issue des revues de direction précédente  </vt:lpstr>
      <vt:lpstr>Etat d’avancement des actions décidées à l’issue des revues de direction précédente  </vt:lpstr>
      <vt:lpstr>Etat d’avancement des actions décidées à l’issue des revues de direction précédente  </vt:lpstr>
      <vt:lpstr>Etat d’avancement des actions décidées à l’issue des revues de direction précédente  </vt:lpstr>
      <vt:lpstr>Etat d’avancement des actions décidées à l’issue des revues de direction précédente  </vt:lpstr>
      <vt:lpstr>Etat d’avancement des actions décidées à l’issue des revues de direction précédente  </vt:lpstr>
      <vt:lpstr>Les modifications des enjeux externes et internes pertinents pour le système de management de la qualité</vt:lpstr>
      <vt:lpstr>Les informations sur la performance et l’efficacité du système de management de la qualité</vt:lpstr>
      <vt:lpstr>Méthodologie et contexte de l’enquête NOUVEAUX PATIENTS (CLINIQUE ET PLATEAU)</vt:lpstr>
      <vt:lpstr>RESUME DES RESULTATS:</vt:lpstr>
      <vt:lpstr>Intérêt perçu porte à Nest</vt:lpstr>
      <vt:lpstr>Recommandations des patients</vt:lpstr>
      <vt:lpstr>METHODOLOGIE ET CONTEXTE DE L'Enquête POST HOSPI</vt:lpstr>
      <vt:lpstr>Résultats de l’enquête (conditions générales de séjour)</vt:lpstr>
      <vt:lpstr>Résultats de l’enquête </vt:lpstr>
      <vt:lpstr>Intérêt perçu porté à NEST</vt:lpstr>
      <vt:lpstr>AUTRES RECOMMANDATIONS DES PATIENTS ( semestre 1)</vt:lpstr>
      <vt:lpstr>RECOMMANDATIONS DES PATIENTS ( semestre 2)</vt:lpstr>
      <vt:lpstr>Réseaux sociaux (Semestre)</vt:lpstr>
      <vt:lpstr>Les informations sur la performance et l’efficacité du système de management de la qualité</vt:lpstr>
      <vt:lpstr>13 répondants</vt:lpstr>
      <vt:lpstr>Présentation PowerPoint</vt:lpstr>
      <vt:lpstr>Présentation PowerPoint</vt:lpstr>
      <vt:lpstr>Présentation PowerPoint</vt:lpstr>
      <vt:lpstr>Présentation PowerPoint</vt:lpstr>
      <vt:lpstr>Présentation PowerPoint</vt:lpstr>
      <vt:lpstr>Les informations sur la performance et l’efficacité du système de management de la qualité</vt:lpstr>
      <vt:lpstr>Description du panel</vt:lpstr>
      <vt:lpstr>Matériel informatique et Internet</vt:lpstr>
      <vt:lpstr>Matériel informatique et Internet</vt:lpstr>
      <vt:lpstr>Matériel informatique et Internet</vt:lpstr>
      <vt:lpstr>Présentation PowerPoint</vt:lpstr>
      <vt:lpstr>Présentation PowerPoint</vt:lpstr>
      <vt:lpstr>GSM</vt:lpstr>
      <vt:lpstr>Synthèse GSM</vt:lpstr>
      <vt:lpstr>Odoo</vt:lpstr>
      <vt:lpstr>Synthèse Odoo</vt:lpstr>
      <vt:lpstr>Présentation PowerPoint</vt:lpstr>
      <vt:lpstr>Présentation PowerPoint</vt:lpstr>
      <vt:lpstr>Dropbox</vt:lpstr>
      <vt:lpstr>Synthèse Dropbox</vt:lpstr>
      <vt:lpstr>Qualité des applications</vt:lpstr>
      <vt:lpstr>Formation</vt:lpstr>
      <vt:lpstr>Support technique</vt:lpstr>
      <vt:lpstr>Présentation PowerPoint</vt:lpstr>
      <vt:lpstr>Satisfaction globale</vt:lpstr>
      <vt:lpstr>Propositions d’amélioration</vt:lpstr>
      <vt:lpstr>Les informations sur la performance et l’efficacité du système de management de la qualité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Remarques et suggestions</vt:lpstr>
      <vt:lpstr>Remarques et suggestions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Autres remarques/ suggestions</vt:lpstr>
      <vt:lpstr>Les informations sur la performance et l’efficacité du système de management de la qualité</vt:lpstr>
      <vt:lpstr>Présentation PowerPoint</vt:lpstr>
      <vt:lpstr>Présentation PowerPoint</vt:lpstr>
      <vt:lpstr>Présentation PowerPoint</vt:lpstr>
      <vt:lpstr>Présentation PowerPoint</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Taux d’atteinte des objectifs de la politique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Présentation PowerPoint</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Présentation PowerPoint</vt:lpstr>
      <vt:lpstr>Présentation PowerPoint</vt:lpstr>
      <vt:lpstr>Présentation PowerPoint</vt:lpstr>
      <vt:lpstr>Présentation PowerPoint</vt:lpstr>
      <vt:lpstr>L’Efficacité des actions mise en œuvres face aux risques et opportunités</vt:lpstr>
      <vt:lpstr>Les opportunités d’amélioration</vt:lpstr>
      <vt:lpstr>Eléments de sortie de la revue de direction</vt:lpstr>
      <vt:lpstr>I. Opportunités d’amélioration</vt:lpstr>
      <vt:lpstr>I. Opportunités d’amélioration</vt:lpstr>
      <vt:lpstr>I. Opportunités d’amélioration</vt:lpstr>
      <vt:lpstr>I. Opportunités d’amélioration</vt:lpstr>
      <vt:lpstr>II. Besoins de changements à apporter au système de management de la qualité</vt:lpstr>
      <vt:lpstr>III. Besoins en ressources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Lauriane</dc:creator>
  <cp:lastModifiedBy>Lauriane</cp:lastModifiedBy>
  <cp:revision>887</cp:revision>
  <cp:lastPrinted>2018-03-12T16:48:13Z</cp:lastPrinted>
  <dcterms:created xsi:type="dcterms:W3CDTF">2017-05-22T14:42:53Z</dcterms:created>
  <dcterms:modified xsi:type="dcterms:W3CDTF">2020-04-30T14:36:17Z</dcterms:modified>
</cp:coreProperties>
</file>