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0"/>
  </p:notesMasterIdLst>
  <p:handoutMasterIdLst>
    <p:handoutMasterId r:id="rId51"/>
  </p:handoutMasterIdLst>
  <p:sldIdLst>
    <p:sldId id="256" r:id="rId2"/>
    <p:sldId id="257" r:id="rId3"/>
    <p:sldId id="258" r:id="rId4"/>
    <p:sldId id="259" r:id="rId5"/>
    <p:sldId id="260" r:id="rId6"/>
    <p:sldId id="282" r:id="rId7"/>
    <p:sldId id="261" r:id="rId8"/>
    <p:sldId id="479" r:id="rId9"/>
    <p:sldId id="480" r:id="rId10"/>
    <p:sldId id="481" r:id="rId11"/>
    <p:sldId id="460" r:id="rId12"/>
    <p:sldId id="472" r:id="rId13"/>
    <p:sldId id="275" r:id="rId14"/>
    <p:sldId id="283" r:id="rId15"/>
    <p:sldId id="483" r:id="rId16"/>
    <p:sldId id="484" r:id="rId17"/>
    <p:sldId id="482" r:id="rId18"/>
    <p:sldId id="485" r:id="rId19"/>
    <p:sldId id="487" r:id="rId20"/>
    <p:sldId id="486" r:id="rId21"/>
    <p:sldId id="263" r:id="rId22"/>
    <p:sldId id="262" r:id="rId23"/>
    <p:sldId id="488" r:id="rId24"/>
    <p:sldId id="489" r:id="rId25"/>
    <p:sldId id="490" r:id="rId26"/>
    <p:sldId id="491" r:id="rId27"/>
    <p:sldId id="492" r:id="rId28"/>
    <p:sldId id="494" r:id="rId29"/>
    <p:sldId id="495" r:id="rId30"/>
    <p:sldId id="497" r:id="rId31"/>
    <p:sldId id="498" r:id="rId32"/>
    <p:sldId id="496" r:id="rId33"/>
    <p:sldId id="499" r:id="rId34"/>
    <p:sldId id="500" r:id="rId35"/>
    <p:sldId id="501" r:id="rId36"/>
    <p:sldId id="502" r:id="rId37"/>
    <p:sldId id="503" r:id="rId38"/>
    <p:sldId id="504" r:id="rId39"/>
    <p:sldId id="264" r:id="rId40"/>
    <p:sldId id="265" r:id="rId41"/>
    <p:sldId id="266" r:id="rId42"/>
    <p:sldId id="267" r:id="rId43"/>
    <p:sldId id="268" r:id="rId44"/>
    <p:sldId id="269" r:id="rId45"/>
    <p:sldId id="270" r:id="rId46"/>
    <p:sldId id="271" r:id="rId47"/>
    <p:sldId id="272" r:id="rId48"/>
    <p:sldId id="273" r:id="rId49"/>
  </p:sldIdLst>
  <p:sldSz cx="12192000" cy="6858000"/>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508B"/>
    <a:srgbClr val="ADE67F"/>
    <a:srgbClr val="AD599B"/>
    <a:srgbClr val="9FD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0" autoAdjust="0"/>
    <p:restoredTop sz="94660"/>
  </p:normalViewPr>
  <p:slideViewPr>
    <p:cSldViewPr snapToGrid="0">
      <p:cViewPr varScale="1">
        <p:scale>
          <a:sx n="72" d="100"/>
          <a:sy n="72" d="100"/>
        </p:scale>
        <p:origin x="606" y="78"/>
      </p:cViewPr>
      <p:guideLst>
        <p:guide orient="horz" pos="2160"/>
        <p:guide pos="3840"/>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accent4"/>
                </a:solidFill>
              </a:defRPr>
            </a:pPr>
            <a:r>
              <a:rPr lang="fr-FR">
                <a:solidFill>
                  <a:schemeClr val="accent4"/>
                </a:solidFill>
              </a:rPr>
              <a:t>Répartition</a:t>
            </a:r>
            <a:r>
              <a:rPr lang="fr-FR" baseline="0">
                <a:solidFill>
                  <a:schemeClr val="accent4"/>
                </a:solidFill>
              </a:rPr>
              <a:t> des motifs d'insatisfaction</a:t>
            </a:r>
            <a:endParaRPr lang="fr-FR">
              <a:solidFill>
                <a:schemeClr val="accent4"/>
              </a:solidFill>
            </a:endParaRPr>
          </a:p>
        </c:rich>
      </c:tx>
      <c:overlay val="0"/>
    </c:title>
    <c:autoTitleDeleted val="0"/>
    <c:plotArea>
      <c:layout/>
      <c:barChart>
        <c:barDir val="bar"/>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Feuil1!$A$1:$A$12</c:f>
              <c:strCache>
                <c:ptCount val="12"/>
                <c:pt idx="0">
                  <c:v>Services proposés (TV/TEL)</c:v>
                </c:pt>
                <c:pt idx="1">
                  <c:v>Qualité du linge fourni</c:v>
                </c:pt>
                <c:pt idx="2">
                  <c:v>Confort de la chambre</c:v>
                </c:pt>
                <c:pt idx="3">
                  <c:v>Qualité et variété des repas</c:v>
                </c:pt>
                <c:pt idx="4">
                  <c:v>Condition de visite des proches</c:v>
                </c:pt>
                <c:pt idx="5">
                  <c:v>Calme environnant</c:v>
                </c:pt>
                <c:pt idx="6">
                  <c:v>Propreté de la chambre</c:v>
                </c:pt>
                <c:pt idx="7">
                  <c:v>Accueil des équipes</c:v>
                </c:pt>
                <c:pt idx="8">
                  <c:v>Respect intimité</c:v>
                </c:pt>
                <c:pt idx="9">
                  <c:v>Qualité de prise en charge par le medecin</c:v>
                </c:pt>
                <c:pt idx="10">
                  <c:v>Délai de prise en charge </c:v>
                </c:pt>
                <c:pt idx="11">
                  <c:v>Ecoute du medecin</c:v>
                </c:pt>
              </c:strCache>
            </c:strRef>
          </c:cat>
          <c:val>
            <c:numRef>
              <c:f>Feuil1!$C$1:$C$12</c:f>
              <c:numCache>
                <c:formatCode>0%</c:formatCode>
                <c:ptCount val="12"/>
                <c:pt idx="0">
                  <c:v>0.31868131868131866</c:v>
                </c:pt>
                <c:pt idx="1">
                  <c:v>0.16483516483516494</c:v>
                </c:pt>
                <c:pt idx="2">
                  <c:v>0.15384615384615402</c:v>
                </c:pt>
                <c:pt idx="3">
                  <c:v>0.12087912087912089</c:v>
                </c:pt>
                <c:pt idx="4">
                  <c:v>6.5934065934065936E-2</c:v>
                </c:pt>
                <c:pt idx="5">
                  <c:v>5.4945054945054944E-2</c:v>
                </c:pt>
                <c:pt idx="6">
                  <c:v>3.2967032967032975E-2</c:v>
                </c:pt>
                <c:pt idx="7">
                  <c:v>2.197802197802199E-2</c:v>
                </c:pt>
                <c:pt idx="8">
                  <c:v>2.197802197802199E-2</c:v>
                </c:pt>
                <c:pt idx="9">
                  <c:v>2.197802197802199E-2</c:v>
                </c:pt>
                <c:pt idx="10">
                  <c:v>1.0989010989010993E-2</c:v>
                </c:pt>
                <c:pt idx="11">
                  <c:v>1.0989010989010993E-2</c:v>
                </c:pt>
              </c:numCache>
            </c:numRef>
          </c:val>
          <c:extLst>
            <c:ext xmlns:c16="http://schemas.microsoft.com/office/drawing/2014/chart" uri="{C3380CC4-5D6E-409C-BE32-E72D297353CC}">
              <c16:uniqueId val="{00000000-BA7D-4149-BCB4-F684CB92DE48}"/>
            </c:ext>
          </c:extLst>
        </c:ser>
        <c:dLbls>
          <c:showLegendKey val="0"/>
          <c:showVal val="1"/>
          <c:showCatName val="0"/>
          <c:showSerName val="0"/>
          <c:showPercent val="0"/>
          <c:showBubbleSize val="0"/>
        </c:dLbls>
        <c:gapWidth val="150"/>
        <c:overlap val="-25"/>
        <c:axId val="115042944"/>
        <c:axId val="115077504"/>
      </c:barChart>
      <c:catAx>
        <c:axId val="115042944"/>
        <c:scaling>
          <c:orientation val="minMax"/>
        </c:scaling>
        <c:delete val="0"/>
        <c:axPos val="l"/>
        <c:numFmt formatCode="General" sourceLinked="0"/>
        <c:majorTickMark val="none"/>
        <c:minorTickMark val="none"/>
        <c:tickLblPos val="nextTo"/>
        <c:crossAx val="115077504"/>
        <c:crosses val="autoZero"/>
        <c:auto val="1"/>
        <c:lblAlgn val="ctr"/>
        <c:lblOffset val="100"/>
        <c:noMultiLvlLbl val="0"/>
      </c:catAx>
      <c:valAx>
        <c:axId val="115077504"/>
        <c:scaling>
          <c:orientation val="minMax"/>
        </c:scaling>
        <c:delete val="1"/>
        <c:axPos val="b"/>
        <c:numFmt formatCode="0%" sourceLinked="1"/>
        <c:majorTickMark val="out"/>
        <c:minorTickMark val="none"/>
        <c:tickLblPos val="nextTo"/>
        <c:crossAx val="11504294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1CA26D4-A47A-4E41-8047-CDD3A9B6806D}"/>
              </a:ext>
            </a:extLst>
          </p:cNvPr>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a:extLst>
              <a:ext uri="{FF2B5EF4-FFF2-40B4-BE49-F238E27FC236}">
                <a16:creationId xmlns:a16="http://schemas.microsoft.com/office/drawing/2014/main" id="{038D9AB1-002F-4715-863B-172190BFC7D7}"/>
              </a:ext>
            </a:extLst>
          </p:cNvPr>
          <p:cNvSpPr>
            <a:spLocks noGrp="1"/>
          </p:cNvSpPr>
          <p:nvPr>
            <p:ph type="dt" sz="quarter" idx="1"/>
          </p:nvPr>
        </p:nvSpPr>
        <p:spPr>
          <a:xfrm>
            <a:off x="4023093" y="0"/>
            <a:ext cx="3077739" cy="513508"/>
          </a:xfrm>
          <a:prstGeom prst="rect">
            <a:avLst/>
          </a:prstGeom>
        </p:spPr>
        <p:txBody>
          <a:bodyPr vert="horz" lIns="99058" tIns="49529" rIns="99058" bIns="49529" rtlCol="0"/>
          <a:lstStyle>
            <a:lvl1pPr algn="r">
              <a:defRPr sz="1300"/>
            </a:lvl1pPr>
          </a:lstStyle>
          <a:p>
            <a:fld id="{2843C824-68A1-46FF-A739-CF52ED292016}" type="datetimeFigureOut">
              <a:rPr lang="fr-FR" smtClean="0"/>
              <a:pPr/>
              <a:t>25/04/2019</a:t>
            </a:fld>
            <a:endParaRPr lang="fr-FR"/>
          </a:p>
        </p:txBody>
      </p:sp>
      <p:sp>
        <p:nvSpPr>
          <p:cNvPr id="4" name="Espace réservé du pied de page 3">
            <a:extLst>
              <a:ext uri="{FF2B5EF4-FFF2-40B4-BE49-F238E27FC236}">
                <a16:creationId xmlns:a16="http://schemas.microsoft.com/office/drawing/2014/main" id="{B2FF86ED-7BE8-4419-9B9C-3D79AD8556E5}"/>
              </a:ext>
            </a:extLst>
          </p:cNvPr>
          <p:cNvSpPr>
            <a:spLocks noGrp="1"/>
          </p:cNvSpPr>
          <p:nvPr>
            <p:ph type="ftr" sz="quarter" idx="2"/>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5" name="Espace réservé du numéro de diapositive 4">
            <a:extLst>
              <a:ext uri="{FF2B5EF4-FFF2-40B4-BE49-F238E27FC236}">
                <a16:creationId xmlns:a16="http://schemas.microsoft.com/office/drawing/2014/main" id="{3E60619C-A178-4679-A9EF-977CB08225C5}"/>
              </a:ext>
            </a:extLst>
          </p:cNvPr>
          <p:cNvSpPr>
            <a:spLocks noGrp="1"/>
          </p:cNvSpPr>
          <p:nvPr>
            <p:ph type="sldNum" sz="quarter" idx="3"/>
          </p:nvPr>
        </p:nvSpPr>
        <p:spPr>
          <a:xfrm>
            <a:off x="4023093" y="9721108"/>
            <a:ext cx="3077739" cy="513507"/>
          </a:xfrm>
          <a:prstGeom prst="rect">
            <a:avLst/>
          </a:prstGeom>
        </p:spPr>
        <p:txBody>
          <a:bodyPr vert="horz" lIns="99058" tIns="49529" rIns="99058" bIns="49529" rtlCol="0" anchor="b"/>
          <a:lstStyle>
            <a:lvl1pPr algn="r">
              <a:defRPr sz="1300"/>
            </a:lvl1pPr>
          </a:lstStyle>
          <a:p>
            <a:fld id="{EBCC5692-C6F7-4559-959F-608F4413AD54}" type="slidenum">
              <a:rPr lang="fr-FR" smtClean="0"/>
              <a:pPr/>
              <a:t>‹N°›</a:t>
            </a:fld>
            <a:endParaRPr lang="fr-FR"/>
          </a:p>
        </p:txBody>
      </p:sp>
    </p:spTree>
    <p:extLst>
      <p:ext uri="{BB962C8B-B14F-4D97-AF65-F5344CB8AC3E}">
        <p14:creationId xmlns:p14="http://schemas.microsoft.com/office/powerpoint/2010/main" val="24842414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7739" cy="513508"/>
          </a:xfrm>
          <a:prstGeom prst="rect">
            <a:avLst/>
          </a:prstGeom>
        </p:spPr>
        <p:txBody>
          <a:bodyPr vert="horz" lIns="99058" tIns="49529" rIns="99058" bIns="49529" rtlCol="0"/>
          <a:lstStyle>
            <a:lvl1pPr algn="l">
              <a:defRPr sz="1300"/>
            </a:lvl1pPr>
          </a:lstStyle>
          <a:p>
            <a:endParaRPr lang="fr-FR"/>
          </a:p>
        </p:txBody>
      </p:sp>
      <p:sp>
        <p:nvSpPr>
          <p:cNvPr id="3" name="Espace réservé de la date 2"/>
          <p:cNvSpPr>
            <a:spLocks noGrp="1"/>
          </p:cNvSpPr>
          <p:nvPr>
            <p:ph type="dt" idx="1"/>
          </p:nvPr>
        </p:nvSpPr>
        <p:spPr>
          <a:xfrm>
            <a:off x="4023093" y="0"/>
            <a:ext cx="3077739" cy="513508"/>
          </a:xfrm>
          <a:prstGeom prst="rect">
            <a:avLst/>
          </a:prstGeom>
        </p:spPr>
        <p:txBody>
          <a:bodyPr vert="horz" lIns="99058" tIns="49529" rIns="99058" bIns="49529" rtlCol="0"/>
          <a:lstStyle>
            <a:lvl1pPr algn="r">
              <a:defRPr sz="1300"/>
            </a:lvl1pPr>
          </a:lstStyle>
          <a:p>
            <a:fld id="{2D77951D-8860-4651-A876-1ED7B81BAC0B}" type="datetimeFigureOut">
              <a:rPr lang="fr-FR" smtClean="0"/>
              <a:pPr/>
              <a:t>25/04/2019</a:t>
            </a:fld>
            <a:endParaRPr lang="fr-FR"/>
          </a:p>
        </p:txBody>
      </p:sp>
      <p:sp>
        <p:nvSpPr>
          <p:cNvPr id="4" name="Espace réservé de l'image des diapositives 3"/>
          <p:cNvSpPr>
            <a:spLocks noGrp="1" noRot="1" noChangeAspect="1"/>
          </p:cNvSpPr>
          <p:nvPr>
            <p:ph type="sldImg" idx="2"/>
          </p:nvPr>
        </p:nvSpPr>
        <p:spPr>
          <a:xfrm>
            <a:off x="482600" y="1279525"/>
            <a:ext cx="6138863" cy="3454400"/>
          </a:xfrm>
          <a:prstGeom prst="rect">
            <a:avLst/>
          </a:prstGeom>
          <a:noFill/>
          <a:ln w="12700">
            <a:solidFill>
              <a:prstClr val="black"/>
            </a:solidFill>
          </a:ln>
        </p:spPr>
        <p:txBody>
          <a:bodyPr vert="horz" lIns="99058" tIns="49529" rIns="99058" bIns="49529" rtlCol="0" anchor="ctr"/>
          <a:lstStyle/>
          <a:p>
            <a:endParaRPr lang="fr-FR"/>
          </a:p>
        </p:txBody>
      </p:sp>
      <p:sp>
        <p:nvSpPr>
          <p:cNvPr id="5" name="Espace réservé des notes 4"/>
          <p:cNvSpPr>
            <a:spLocks noGrp="1"/>
          </p:cNvSpPr>
          <p:nvPr>
            <p:ph type="body" sz="quarter" idx="3"/>
          </p:nvPr>
        </p:nvSpPr>
        <p:spPr>
          <a:xfrm>
            <a:off x="710248" y="4925408"/>
            <a:ext cx="5681980" cy="4029879"/>
          </a:xfrm>
          <a:prstGeom prst="rect">
            <a:avLst/>
          </a:prstGeom>
        </p:spPr>
        <p:txBody>
          <a:bodyPr vert="horz" lIns="99058" tIns="49529" rIns="99058" bIns="49529"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721108"/>
            <a:ext cx="3077739" cy="513507"/>
          </a:xfrm>
          <a:prstGeom prst="rect">
            <a:avLst/>
          </a:prstGeom>
        </p:spPr>
        <p:txBody>
          <a:bodyPr vert="horz" lIns="99058" tIns="49529" rIns="99058" bIns="49529"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23093" y="9721108"/>
            <a:ext cx="3077739" cy="513507"/>
          </a:xfrm>
          <a:prstGeom prst="rect">
            <a:avLst/>
          </a:prstGeom>
        </p:spPr>
        <p:txBody>
          <a:bodyPr vert="horz" lIns="99058" tIns="49529" rIns="99058" bIns="49529" rtlCol="0" anchor="b"/>
          <a:lstStyle>
            <a:lvl1pPr algn="r">
              <a:defRPr sz="1300"/>
            </a:lvl1pPr>
          </a:lstStyle>
          <a:p>
            <a:fld id="{480FAEE7-456F-49F2-8B9A-461C094C4C14}" type="slidenum">
              <a:rPr lang="fr-FR" smtClean="0"/>
              <a:pPr/>
              <a:t>‹N°›</a:t>
            </a:fld>
            <a:endParaRPr lang="fr-FR"/>
          </a:p>
        </p:txBody>
      </p:sp>
    </p:spTree>
    <p:extLst>
      <p:ext uri="{BB962C8B-B14F-4D97-AF65-F5344CB8AC3E}">
        <p14:creationId xmlns:p14="http://schemas.microsoft.com/office/powerpoint/2010/main" val="255837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baseline="0">
                <a:solidFill>
                  <a:srgbClr val="ADE6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Modifier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baseline="0">
                <a:solidFill>
                  <a:schemeClr val="bg1"/>
                </a:solidFill>
              </a:defRPr>
            </a:lvl1pPr>
          </a:lstStyle>
          <a:p>
            <a:fld id="{B61BEF0D-F0BB-DE4B-95CE-6DB70DBA9567}" type="datetimeFigureOut">
              <a:rPr lang="en-US" smtClean="0"/>
              <a:pPr/>
              <a:t>4/25/2019</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lvl1pPr>
              <a:defRPr baseline="0">
                <a:solidFill>
                  <a:schemeClr val="bg1"/>
                </a:solidFill>
                <a:latin typeface="Minion Pro" panose="02040503050306020203" pitchFamily="18" charset="0"/>
              </a:defRPr>
            </a:lvl1pPr>
          </a:lstStyle>
          <a:p>
            <a:r>
              <a:rPr lang="fr-FR" dirty="0"/>
              <a:t>Modifiez le style du titre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
        <p:nvSpPr>
          <p:cNvPr id="9" name="Text Placeholder 2">
            <a:extLst>
              <a:ext uri="{FF2B5EF4-FFF2-40B4-BE49-F238E27FC236}">
                <a16:creationId xmlns:a16="http://schemas.microsoft.com/office/drawing/2014/main" id="{DF704B3F-3C1F-4870-AABA-05600D00D6BE}"/>
              </a:ext>
            </a:extLst>
          </p:cNvPr>
          <p:cNvSpPr>
            <a:spLocks noGrp="1"/>
          </p:cNvSpPr>
          <p:nvPr>
            <p:ph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baseline="0">
                <a:solidFill>
                  <a:srgbClr val="7F508B"/>
                </a:solidFill>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baseline="0">
                <a:solidFill>
                  <a:srgbClr val="ADE67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Modifier les styles du texte du masque</a:t>
            </a:r>
          </a:p>
        </p:txBody>
      </p:sp>
      <p:sp>
        <p:nvSpPr>
          <p:cNvPr id="4" name="Date Placeholder 3"/>
          <p:cNvSpPr>
            <a:spLocks noGrp="1"/>
          </p:cNvSpPr>
          <p:nvPr>
            <p:ph type="dt" sz="half" idx="10"/>
          </p:nvPr>
        </p:nvSpPr>
        <p:spPr/>
        <p:txBody>
          <a:bodyPr/>
          <a:lstStyle>
            <a:lvl1pPr>
              <a:defRPr baseline="0">
                <a:solidFill>
                  <a:schemeClr val="bg1"/>
                </a:solidFill>
              </a:defRPr>
            </a:lvl1pPr>
          </a:lstStyle>
          <a:p>
            <a:fld id="{B61BEF0D-F0BB-DE4B-95CE-6DB70DBA9567}" type="datetimeFigureOut">
              <a:rPr lang="en-US" smtClean="0"/>
              <a:pPr/>
              <a:t>4/25/2019</a:t>
            </a:fld>
            <a:endParaRPr lang="en-US" dirty="0"/>
          </a:p>
        </p:txBody>
      </p:sp>
      <p:sp>
        <p:nvSpPr>
          <p:cNvPr id="5" name="Footer Placeholder 4"/>
          <p:cNvSpPr>
            <a:spLocks noGrp="1"/>
          </p:cNvSpPr>
          <p:nvPr>
            <p:ph type="ftr" sz="quarter" idx="11"/>
          </p:nvPr>
        </p:nvSpPr>
        <p:spPr/>
        <p:txBody>
          <a:bodyPr/>
          <a:lstStyle>
            <a:lvl1pPr>
              <a:defRPr baseline="0">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bg1"/>
                </a:solidFill>
              </a:defRPr>
            </a:lvl1pPr>
          </a:lstStyle>
          <a:p>
            <a:fld id="{D57F1E4F-1CFF-5643-939E-217C01CDF565}" type="slidenum">
              <a:rPr lang="en-US" smtClean="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baseline="0">
                <a:solidFill>
                  <a:srgbClr val="ADE6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lvl1pPr>
              <a:defRPr>
                <a:solidFill>
                  <a:srgbClr val="7F508B"/>
                </a:solidFill>
              </a:defRPr>
            </a:lvl1pPr>
            <a:lvl2pPr>
              <a:defRPr>
                <a:solidFill>
                  <a:srgbClr val="7F508B"/>
                </a:solidFill>
              </a:defRPr>
            </a:lvl2pPr>
            <a:lvl3pPr>
              <a:defRPr>
                <a:solidFill>
                  <a:srgbClr val="7F508B"/>
                </a:solidFill>
              </a:defRPr>
            </a:lvl3pPr>
            <a:lvl4pPr>
              <a:defRPr>
                <a:solidFill>
                  <a:srgbClr val="7F508B"/>
                </a:solidFill>
              </a:defRPr>
            </a:lvl4pPr>
            <a:lvl5pPr>
              <a:defRPr>
                <a:solidFill>
                  <a:srgbClr val="7F508B"/>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lvl1pPr>
              <a:defRPr baseline="0">
                <a:latin typeface="Minion Pro" panose="02040503050306020203" pitchFamily="18" charset="0"/>
              </a:defRPr>
            </a:lvl1p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B61BEF0D-F0BB-DE4B-95CE-6DB70DBA9567}" type="datetimeFigureOut">
              <a:rPr lang="en-US" smtClean="0"/>
              <a:pPr/>
              <a:t>4/25/2019</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baseline="0">
                <a:solidFill>
                  <a:srgbClr val="7F508B"/>
                </a:solidFill>
                <a:latin typeface="Minion Pro" panose="02040503050306020203" pitchFamily="18" charset="0"/>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baseline="0">
                <a:solidFill>
                  <a:srgbClr val="7F508B"/>
                </a:solidFill>
                <a:latin typeface="Minion Pro" panose="02040503050306020203" pitchFamily="18" charset="0"/>
              </a:defRPr>
            </a:lvl1pPr>
          </a:lstStyle>
          <a:p>
            <a:fld id="{D57F1E4F-1CFF-5643-939E-217C01CDF565}" type="slidenum">
              <a:rPr lang="en-US" smtClean="0"/>
              <a:pPr/>
              <a:t>‹N°›</a:t>
            </a:fld>
            <a:endParaRPr lang="en-US" dirty="0"/>
          </a:p>
        </p:txBody>
      </p:sp>
      <p:sp>
        <p:nvSpPr>
          <p:cNvPr id="9" name="Rectangle 8"/>
          <p:cNvSpPr/>
          <p:nvPr/>
        </p:nvSpPr>
        <p:spPr>
          <a:xfrm>
            <a:off x="446534" y="457200"/>
            <a:ext cx="3703320" cy="949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7F508B"/>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sp>
      <p:pic>
        <p:nvPicPr>
          <p:cNvPr id="12" name="Image 11">
            <a:extLst>
              <a:ext uri="{FF2B5EF4-FFF2-40B4-BE49-F238E27FC236}">
                <a16:creationId xmlns:a16="http://schemas.microsoft.com/office/drawing/2014/main" id="{CA8F0701-0B10-46B1-852F-CC5B25B3C14F}"/>
              </a:ext>
            </a:extLst>
          </p:cNvPr>
          <p:cNvPicPr>
            <a:picLocks noChangeAspect="1"/>
          </p:cNvPicPr>
          <p:nvPr userDrawn="1"/>
        </p:nvPicPr>
        <p:blipFill>
          <a:blip r:embed="rId9"/>
          <a:stretch>
            <a:fillRect/>
          </a:stretch>
        </p:blipFill>
        <p:spPr>
          <a:xfrm>
            <a:off x="446534" y="17065"/>
            <a:ext cx="1486769" cy="4319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800" kern="1200" baseline="0">
          <a:solidFill>
            <a:srgbClr val="7F508B"/>
          </a:solidFill>
          <a:latin typeface="Minion Pro" panose="02040503050306020203" pitchFamily="18" charset="0"/>
          <a:ea typeface="+mn-ea"/>
          <a:cs typeface="+mn-cs"/>
        </a:defRPr>
      </a:lvl1pPr>
      <a:lvl2pPr marL="630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600" kern="1200" baseline="0">
          <a:solidFill>
            <a:srgbClr val="7F508B"/>
          </a:solidFill>
          <a:latin typeface="Minion Pro" panose="02040503050306020203" pitchFamily="18" charset="0"/>
          <a:ea typeface="+mn-ea"/>
          <a:cs typeface="+mn-cs"/>
        </a:defRPr>
      </a:lvl2pPr>
      <a:lvl3pPr marL="900000" indent="-270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400" kern="1200" baseline="0">
          <a:solidFill>
            <a:srgbClr val="7F508B"/>
          </a:solidFill>
          <a:latin typeface="Minion Pro" panose="02040503050306020203" pitchFamily="18" charset="0"/>
          <a:ea typeface="+mn-ea"/>
          <a:cs typeface="+mn-cs"/>
        </a:defRPr>
      </a:lvl3pPr>
      <a:lvl4pPr marL="124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4pPr>
      <a:lvl5pPr marL="160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2DBFF-F7BA-4AB3-A00B-3C0510CFA1DA}"/>
              </a:ext>
            </a:extLst>
          </p:cNvPr>
          <p:cNvSpPr>
            <a:spLocks noGrp="1"/>
          </p:cNvSpPr>
          <p:nvPr>
            <p:ph type="ctrTitle"/>
          </p:nvPr>
        </p:nvSpPr>
        <p:spPr>
          <a:xfrm>
            <a:off x="525772" y="1408359"/>
            <a:ext cx="10993549" cy="1475013"/>
          </a:xfrm>
        </p:spPr>
        <p:txBody>
          <a:bodyPr/>
          <a:lstStyle/>
          <a:p>
            <a:pPr algn="ctr"/>
            <a:r>
              <a:rPr lang="fr-FR" dirty="0">
                <a:solidFill>
                  <a:schemeClr val="tx1">
                    <a:lumMod val="75000"/>
                    <a:lumOff val="25000"/>
                  </a:schemeClr>
                </a:solidFill>
              </a:rPr>
              <a:t>REVUE DE DIRECTION DU 25/04/2019</a:t>
            </a:r>
          </a:p>
        </p:txBody>
      </p:sp>
      <p:pic>
        <p:nvPicPr>
          <p:cNvPr id="4" name="Picture 2">
            <a:extLst>
              <a:ext uri="{FF2B5EF4-FFF2-40B4-BE49-F238E27FC236}">
                <a16:creationId xmlns:a16="http://schemas.microsoft.com/office/drawing/2014/main" id="{061A94AC-1277-4485-B5D7-6815001C17E3}"/>
              </a:ext>
            </a:extLst>
          </p:cNvPr>
          <p:cNvPicPr>
            <a:picLocks noChangeAspect="1" noChangeArrowheads="1"/>
          </p:cNvPicPr>
          <p:nvPr/>
        </p:nvPicPr>
        <p:blipFill>
          <a:blip r:embed="rId2"/>
          <a:srcRect/>
          <a:stretch>
            <a:fillRect/>
          </a:stretch>
        </p:blipFill>
        <p:spPr bwMode="auto">
          <a:xfrm>
            <a:off x="3282141" y="3085766"/>
            <a:ext cx="5627717" cy="3301179"/>
          </a:xfrm>
          <a:prstGeom prst="rect">
            <a:avLst/>
          </a:prstGeom>
          <a:noFill/>
          <a:ln w="9525">
            <a:noFill/>
            <a:miter lim="800000"/>
            <a:headEnd/>
            <a:tailEnd/>
          </a:ln>
          <a:effectLst/>
        </p:spPr>
      </p:pic>
    </p:spTree>
    <p:extLst>
      <p:ext uri="{BB962C8B-B14F-4D97-AF65-F5344CB8AC3E}">
        <p14:creationId xmlns:p14="http://schemas.microsoft.com/office/powerpoint/2010/main" val="313417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EC4F22-8BAC-43AA-8699-E765C14E160A}"/>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La satisfaction des clients</a:t>
            </a:r>
            <a:endParaRPr lang="fr-FR" dirty="0"/>
          </a:p>
        </p:txBody>
      </p:sp>
      <p:sp>
        <p:nvSpPr>
          <p:cNvPr id="5" name="ZoneTexte 4">
            <a:extLst>
              <a:ext uri="{FF2B5EF4-FFF2-40B4-BE49-F238E27FC236}">
                <a16:creationId xmlns:a16="http://schemas.microsoft.com/office/drawing/2014/main" id="{664CD65C-CA58-403C-BCED-040E0FAE1750}"/>
              </a:ext>
            </a:extLst>
          </p:cNvPr>
          <p:cNvSpPr txBox="1"/>
          <p:nvPr/>
        </p:nvSpPr>
        <p:spPr>
          <a:xfrm>
            <a:off x="820366" y="1882259"/>
            <a:ext cx="3929090" cy="369332"/>
          </a:xfrm>
          <a:prstGeom prst="rect">
            <a:avLst/>
          </a:prstGeom>
          <a:noFill/>
        </p:spPr>
        <p:txBody>
          <a:bodyPr wrap="square" rtlCol="0">
            <a:spAutoFit/>
          </a:bodyPr>
          <a:lstStyle/>
          <a:p>
            <a:r>
              <a:rPr lang="fr-FR" dirty="0">
                <a:solidFill>
                  <a:schemeClr val="tx1">
                    <a:lumMod val="75000"/>
                    <a:lumOff val="25000"/>
                  </a:schemeClr>
                </a:solidFill>
              </a:rPr>
              <a:t>T1 2019</a:t>
            </a:r>
          </a:p>
        </p:txBody>
      </p:sp>
      <p:pic>
        <p:nvPicPr>
          <p:cNvPr id="6" name="Picture 2">
            <a:extLst>
              <a:ext uri="{FF2B5EF4-FFF2-40B4-BE49-F238E27FC236}">
                <a16:creationId xmlns:a16="http://schemas.microsoft.com/office/drawing/2014/main" id="{FBA45E36-2B38-47CE-BBBE-6B01FDE9EE48}"/>
              </a:ext>
            </a:extLst>
          </p:cNvPr>
          <p:cNvPicPr>
            <a:picLocks noChangeAspect="1" noChangeArrowheads="1"/>
          </p:cNvPicPr>
          <p:nvPr/>
        </p:nvPicPr>
        <p:blipFill rotWithShape="1">
          <a:blip r:embed="rId2"/>
          <a:srcRect r="8757" b="21659"/>
          <a:stretch/>
        </p:blipFill>
        <p:spPr bwMode="auto">
          <a:xfrm>
            <a:off x="820366" y="2251591"/>
            <a:ext cx="5753347" cy="3044478"/>
          </a:xfrm>
          <a:prstGeom prst="rect">
            <a:avLst/>
          </a:prstGeom>
          <a:noFill/>
          <a:ln w="9525">
            <a:noFill/>
            <a:miter lim="800000"/>
            <a:headEnd/>
            <a:tailEnd/>
          </a:ln>
          <a:effectLst/>
        </p:spPr>
      </p:pic>
      <p:pic>
        <p:nvPicPr>
          <p:cNvPr id="9" name="Picture 2">
            <a:extLst>
              <a:ext uri="{FF2B5EF4-FFF2-40B4-BE49-F238E27FC236}">
                <a16:creationId xmlns:a16="http://schemas.microsoft.com/office/drawing/2014/main" id="{94BC5937-AC35-4737-8338-170C0F14B5AC}"/>
              </a:ext>
            </a:extLst>
          </p:cNvPr>
          <p:cNvPicPr>
            <a:picLocks noChangeAspect="1" noChangeArrowheads="1"/>
          </p:cNvPicPr>
          <p:nvPr/>
        </p:nvPicPr>
        <p:blipFill rotWithShape="1">
          <a:blip r:embed="rId3"/>
          <a:srcRect r="15060" b="18013"/>
          <a:stretch/>
        </p:blipFill>
        <p:spPr bwMode="auto">
          <a:xfrm>
            <a:off x="6456756" y="3334956"/>
            <a:ext cx="5154052" cy="3198704"/>
          </a:xfrm>
          <a:prstGeom prst="rect">
            <a:avLst/>
          </a:prstGeom>
          <a:noFill/>
          <a:ln w="9525">
            <a:noFill/>
            <a:miter lim="800000"/>
            <a:headEnd/>
            <a:tailEnd/>
          </a:ln>
          <a:effectLst/>
        </p:spPr>
      </p:pic>
    </p:spTree>
    <p:extLst>
      <p:ext uri="{BB962C8B-B14F-4D97-AF65-F5344CB8AC3E}">
        <p14:creationId xmlns:p14="http://schemas.microsoft.com/office/powerpoint/2010/main" val="2699139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La satisfaction des clients</a:t>
            </a:r>
            <a:endParaRPr lang="fr-FR" dirty="0"/>
          </a:p>
        </p:txBody>
      </p:sp>
      <p:sp>
        <p:nvSpPr>
          <p:cNvPr id="5" name="ZoneTexte 4"/>
          <p:cNvSpPr txBox="1"/>
          <p:nvPr/>
        </p:nvSpPr>
        <p:spPr>
          <a:xfrm>
            <a:off x="549656" y="2094794"/>
            <a:ext cx="6283318" cy="1323439"/>
          </a:xfrm>
          <a:prstGeom prst="rect">
            <a:avLst/>
          </a:prstGeom>
          <a:noFill/>
        </p:spPr>
        <p:txBody>
          <a:bodyPr wrap="square" rtlCol="0">
            <a:spAutoFit/>
          </a:bodyPr>
          <a:lstStyle/>
          <a:p>
            <a:pPr algn="ctr"/>
            <a:r>
              <a:rPr lang="fr-FR" sz="2000" b="1" dirty="0">
                <a:solidFill>
                  <a:schemeClr val="tx1">
                    <a:lumMod val="75000"/>
                    <a:lumOff val="25000"/>
                  </a:schemeClr>
                </a:solidFill>
              </a:rPr>
              <a:t>Satisfaction client :</a:t>
            </a:r>
          </a:p>
          <a:p>
            <a:pPr algn="ctr"/>
            <a:endParaRPr lang="fr-FR" sz="2000" b="1" dirty="0">
              <a:solidFill>
                <a:schemeClr val="tx1">
                  <a:lumMod val="75000"/>
                  <a:lumOff val="25000"/>
                </a:schemeClr>
              </a:solidFill>
            </a:endParaRPr>
          </a:p>
          <a:p>
            <a:pPr algn="ctr"/>
            <a:r>
              <a:rPr lang="fr-FR" sz="2000" b="1" dirty="0">
                <a:solidFill>
                  <a:schemeClr val="tx1">
                    <a:lumMod val="75000"/>
                    <a:lumOff val="25000"/>
                  </a:schemeClr>
                </a:solidFill>
              </a:rPr>
              <a:t>2</a:t>
            </a:r>
            <a:r>
              <a:rPr lang="fr-FR" sz="2000" b="1" baseline="30000" dirty="0">
                <a:solidFill>
                  <a:schemeClr val="tx1">
                    <a:lumMod val="75000"/>
                    <a:lumOff val="25000"/>
                  </a:schemeClr>
                </a:solidFill>
              </a:rPr>
              <a:t>e</a:t>
            </a:r>
            <a:r>
              <a:rPr lang="fr-FR" sz="2000" b="1" dirty="0">
                <a:solidFill>
                  <a:schemeClr val="tx1">
                    <a:lumMod val="75000"/>
                    <a:lumOff val="25000"/>
                  </a:schemeClr>
                </a:solidFill>
              </a:rPr>
              <a:t> semestre 2018 :  156 patients hospitalisés interrogés</a:t>
            </a:r>
          </a:p>
        </p:txBody>
      </p:sp>
      <p:sp>
        <p:nvSpPr>
          <p:cNvPr id="6" name="ZoneTexte 5"/>
          <p:cNvSpPr txBox="1"/>
          <p:nvPr/>
        </p:nvSpPr>
        <p:spPr>
          <a:xfrm>
            <a:off x="1006431" y="3366819"/>
            <a:ext cx="5216609" cy="2828467"/>
          </a:xfrm>
          <a:prstGeom prst="rect">
            <a:avLst/>
          </a:prstGeom>
          <a:noFill/>
        </p:spPr>
        <p:txBody>
          <a:bodyPr wrap="square" rtlCol="0">
            <a:spAutoFit/>
          </a:bodyPr>
          <a:lstStyle/>
          <a:p>
            <a:pPr>
              <a:buFont typeface="Arial" pitchFamily="34" charset="0"/>
              <a:buChar char="•"/>
            </a:pPr>
            <a:endParaRPr lang="fr-FR" sz="2000" dirty="0">
              <a:solidFill>
                <a:schemeClr val="tx1">
                  <a:lumMod val="75000"/>
                  <a:lumOff val="25000"/>
                </a:schemeClr>
              </a:solidFill>
            </a:endParaRPr>
          </a:p>
          <a:p>
            <a:pPr marL="630000" lvl="1" indent="-306000" algn="just">
              <a:spcBef>
                <a:spcPct val="20000"/>
              </a:spcBef>
              <a:spcAft>
                <a:spcPts val="600"/>
              </a:spcAft>
              <a:buClr>
                <a:srgbClr val="ADE67F"/>
              </a:buClr>
              <a:buSzPct val="92000"/>
              <a:buFont typeface="Wingdings 2" panose="05020102010507070707" pitchFamily="18" charset="2"/>
              <a:buChar char=""/>
            </a:pPr>
            <a:r>
              <a:rPr lang="fr-FR" sz="2000" dirty="0">
                <a:solidFill>
                  <a:schemeClr val="tx1">
                    <a:lumMod val="75000"/>
                    <a:lumOff val="25000"/>
                  </a:schemeClr>
                </a:solidFill>
              </a:rPr>
              <a:t> </a:t>
            </a:r>
            <a:r>
              <a:rPr lang="fr-FR" dirty="0">
                <a:solidFill>
                  <a:schemeClr val="tx1">
                    <a:lumMod val="75000"/>
                    <a:lumOff val="25000"/>
                  </a:schemeClr>
                </a:solidFill>
                <a:latin typeface="Minion Pro" panose="02040503050306020203" pitchFamily="18" charset="0"/>
              </a:rPr>
              <a:t>65% d’entre elles (102 personnes) sont  totalement satisfaites des conditions  générales de leur séjour, de leur prise en charge médicale. </a:t>
            </a:r>
          </a:p>
          <a:p>
            <a:pPr marL="630000" lvl="1" indent="-306000" algn="just">
              <a:spcBef>
                <a:spcPct val="20000"/>
              </a:spcBef>
              <a:spcAft>
                <a:spcPts val="600"/>
              </a:spcAft>
              <a:buClr>
                <a:srgbClr val="ADE67F"/>
              </a:buClr>
              <a:buSzPct val="92000"/>
              <a:buFont typeface="Wingdings 2" panose="05020102010507070707" pitchFamily="18" charset="2"/>
              <a:buChar char=""/>
            </a:pPr>
            <a:endParaRPr lang="fr-FR" dirty="0">
              <a:solidFill>
                <a:schemeClr val="tx1">
                  <a:lumMod val="75000"/>
                  <a:lumOff val="25000"/>
                </a:schemeClr>
              </a:solidFill>
              <a:latin typeface="Minion Pro" panose="02040503050306020203" pitchFamily="18" charset="0"/>
            </a:endParaRPr>
          </a:p>
          <a:p>
            <a:pPr marL="630000" lvl="1" indent="-306000" algn="just">
              <a:spcBef>
                <a:spcPct val="20000"/>
              </a:spcBef>
              <a:spcAft>
                <a:spcPts val="600"/>
              </a:spcAft>
              <a:buClr>
                <a:srgbClr val="ADE67F"/>
              </a:buClr>
              <a:buSzPct val="92000"/>
              <a:buFont typeface="Wingdings 2" panose="05020102010507070707" pitchFamily="18" charset="2"/>
              <a:buChar char=""/>
            </a:pPr>
            <a:endParaRPr lang="fr-FR" dirty="0">
              <a:solidFill>
                <a:schemeClr val="tx1">
                  <a:lumMod val="75000"/>
                  <a:lumOff val="25000"/>
                </a:schemeClr>
              </a:solidFill>
              <a:latin typeface="Minion Pro" panose="02040503050306020203" pitchFamily="18" charset="0"/>
            </a:endParaRPr>
          </a:p>
          <a:p>
            <a:pPr marL="630000" lvl="1" indent="-306000" algn="just">
              <a:spcBef>
                <a:spcPct val="20000"/>
              </a:spcBef>
              <a:spcAft>
                <a:spcPts val="600"/>
              </a:spcAft>
              <a:buClr>
                <a:srgbClr val="ADE67F"/>
              </a:buClr>
              <a:buSzPct val="92000"/>
              <a:buFont typeface="Wingdings 2" panose="05020102010507070707" pitchFamily="18" charset="2"/>
              <a:buChar char=""/>
            </a:pPr>
            <a:r>
              <a:rPr lang="fr-FR" dirty="0">
                <a:solidFill>
                  <a:schemeClr val="tx1">
                    <a:lumMod val="75000"/>
                    <a:lumOff val="25000"/>
                  </a:schemeClr>
                </a:solidFill>
                <a:latin typeface="Minion Pro" panose="02040503050306020203" pitchFamily="18" charset="0"/>
              </a:rPr>
              <a:t>99% des patients recommanderaient NEST</a:t>
            </a:r>
          </a:p>
        </p:txBody>
      </p:sp>
      <p:pic>
        <p:nvPicPr>
          <p:cNvPr id="11" name="Picture 5"/>
          <p:cNvPicPr>
            <a:picLocks noChangeAspect="1" noChangeArrowheads="1"/>
          </p:cNvPicPr>
          <p:nvPr/>
        </p:nvPicPr>
        <p:blipFill>
          <a:blip r:embed="rId2"/>
          <a:srcRect/>
          <a:stretch>
            <a:fillRect/>
          </a:stretch>
        </p:blipFill>
        <p:spPr bwMode="auto">
          <a:xfrm>
            <a:off x="8692029" y="3185523"/>
            <a:ext cx="2211966" cy="1410925"/>
          </a:xfrm>
          <a:prstGeom prst="rect">
            <a:avLst/>
          </a:prstGeom>
          <a:noFill/>
          <a:ln w="9525">
            <a:noFill/>
            <a:miter lim="800000"/>
            <a:headEnd/>
            <a:tailEnd/>
          </a:ln>
          <a:effectLst/>
        </p:spPr>
      </p:pic>
      <p:pic>
        <p:nvPicPr>
          <p:cNvPr id="30722" name="Picture 2"/>
          <p:cNvPicPr>
            <a:picLocks noChangeAspect="1" noChangeArrowheads="1"/>
          </p:cNvPicPr>
          <p:nvPr/>
        </p:nvPicPr>
        <p:blipFill>
          <a:blip r:embed="rId3"/>
          <a:srcRect/>
          <a:stretch>
            <a:fillRect/>
          </a:stretch>
        </p:blipFill>
        <p:spPr bwMode="auto">
          <a:xfrm>
            <a:off x="8559800" y="4935538"/>
            <a:ext cx="2971800" cy="619125"/>
          </a:xfrm>
          <a:prstGeom prst="rect">
            <a:avLst/>
          </a:prstGeom>
          <a:noFill/>
          <a:ln w="9525">
            <a:noFill/>
            <a:miter lim="800000"/>
            <a:headEnd/>
            <a:tailEnd/>
          </a:ln>
          <a:effectLst/>
        </p:spPr>
      </p:pic>
      <p:sp>
        <p:nvSpPr>
          <p:cNvPr id="30724" name="AutoShape 4" descr="RÃ©sultat de recherche d'images pour &quot;goog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cxnSp>
        <p:nvCxnSpPr>
          <p:cNvPr id="15" name="Connecteur droit 14"/>
          <p:cNvCxnSpPr>
            <a:cxnSpLocks/>
          </p:cNvCxnSpPr>
          <p:nvPr/>
        </p:nvCxnSpPr>
        <p:spPr>
          <a:xfrm>
            <a:off x="6794502" y="2559787"/>
            <a:ext cx="2" cy="3635501"/>
          </a:xfrm>
          <a:prstGeom prst="line">
            <a:avLst/>
          </a:prstGeom>
        </p:spPr>
        <p:style>
          <a:lnRef idx="1">
            <a:schemeClr val="accent4"/>
          </a:lnRef>
          <a:fillRef idx="0">
            <a:schemeClr val="accent4"/>
          </a:fillRef>
          <a:effectRef idx="0">
            <a:schemeClr val="accent4"/>
          </a:effectRef>
          <a:fontRef idx="minor">
            <a:schemeClr val="tx1"/>
          </a:fontRef>
        </p:style>
      </p:cxnSp>
      <p:sp>
        <p:nvSpPr>
          <p:cNvPr id="30726" name="AutoShape 6" descr="RÃ©sultat de recherche d'images pour &quot;goog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1" name="ZoneTexte 20"/>
          <p:cNvSpPr txBox="1"/>
          <p:nvPr/>
        </p:nvSpPr>
        <p:spPr>
          <a:xfrm>
            <a:off x="7086600" y="3962400"/>
            <a:ext cx="1409700" cy="369332"/>
          </a:xfrm>
          <a:prstGeom prst="rect">
            <a:avLst/>
          </a:prstGeom>
          <a:noFill/>
        </p:spPr>
        <p:txBody>
          <a:bodyPr wrap="square" rtlCol="0">
            <a:spAutoFit/>
          </a:bodyPr>
          <a:lstStyle/>
          <a:p>
            <a:r>
              <a:rPr lang="fr-FR" dirty="0" err="1">
                <a:solidFill>
                  <a:schemeClr val="tx1">
                    <a:lumMod val="75000"/>
                    <a:lumOff val="25000"/>
                  </a:schemeClr>
                </a:solidFill>
              </a:rPr>
              <a:t>Facebook</a:t>
            </a:r>
            <a:endParaRPr lang="fr-FR" dirty="0">
              <a:solidFill>
                <a:schemeClr val="tx1">
                  <a:lumMod val="75000"/>
                  <a:lumOff val="25000"/>
                </a:schemeClr>
              </a:solidFill>
            </a:endParaRPr>
          </a:p>
        </p:txBody>
      </p:sp>
      <p:sp>
        <p:nvSpPr>
          <p:cNvPr id="22" name="ZoneTexte 21"/>
          <p:cNvSpPr txBox="1"/>
          <p:nvPr/>
        </p:nvSpPr>
        <p:spPr>
          <a:xfrm>
            <a:off x="7073900" y="4953000"/>
            <a:ext cx="1409700" cy="369332"/>
          </a:xfrm>
          <a:prstGeom prst="rect">
            <a:avLst/>
          </a:prstGeom>
          <a:noFill/>
        </p:spPr>
        <p:txBody>
          <a:bodyPr wrap="square" rtlCol="0">
            <a:spAutoFit/>
          </a:bodyPr>
          <a:lstStyle/>
          <a:p>
            <a:r>
              <a:rPr lang="fr-FR" dirty="0">
                <a:solidFill>
                  <a:schemeClr val="tx1">
                    <a:lumMod val="75000"/>
                    <a:lumOff val="25000"/>
                  </a:schemeClr>
                </a:solidFill>
              </a:rPr>
              <a:t>Google</a:t>
            </a:r>
          </a:p>
        </p:txBody>
      </p:sp>
      <p:sp>
        <p:nvSpPr>
          <p:cNvPr id="23" name="ZoneTexte 22"/>
          <p:cNvSpPr txBox="1"/>
          <p:nvPr/>
        </p:nvSpPr>
        <p:spPr>
          <a:xfrm>
            <a:off x="8394700" y="2044700"/>
            <a:ext cx="2032000" cy="400110"/>
          </a:xfrm>
          <a:prstGeom prst="rect">
            <a:avLst/>
          </a:prstGeom>
          <a:noFill/>
        </p:spPr>
        <p:txBody>
          <a:bodyPr wrap="square" rtlCol="0">
            <a:spAutoFit/>
          </a:bodyPr>
          <a:lstStyle/>
          <a:p>
            <a:pPr algn="ctr"/>
            <a:r>
              <a:rPr lang="fr-FR" sz="2000" b="1" dirty="0">
                <a:solidFill>
                  <a:schemeClr val="tx1">
                    <a:lumMod val="75000"/>
                    <a:lumOff val="25000"/>
                  </a:schemeClr>
                </a:solidFill>
              </a:rPr>
              <a:t>Avis clients</a:t>
            </a:r>
          </a:p>
        </p:txBody>
      </p:sp>
      <p:sp>
        <p:nvSpPr>
          <p:cNvPr id="24" name="ZoneTexte 23"/>
          <p:cNvSpPr txBox="1"/>
          <p:nvPr/>
        </p:nvSpPr>
        <p:spPr>
          <a:xfrm>
            <a:off x="8382000" y="2654300"/>
            <a:ext cx="2197100" cy="646331"/>
          </a:xfrm>
          <a:prstGeom prst="rect">
            <a:avLst/>
          </a:prstGeom>
          <a:noFill/>
        </p:spPr>
        <p:txBody>
          <a:bodyPr wrap="square" rtlCol="0">
            <a:spAutoFit/>
          </a:bodyPr>
          <a:lstStyle/>
          <a:p>
            <a:pPr algn="ctr"/>
            <a:r>
              <a:rPr lang="fr-FR" b="1" dirty="0">
                <a:solidFill>
                  <a:schemeClr val="tx1">
                    <a:lumMod val="75000"/>
                    <a:lumOff val="25000"/>
                  </a:schemeClr>
                </a:solidFill>
              </a:rPr>
              <a:t>+ 93 avis spontanés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La satisfaction des clients</a:t>
            </a:r>
            <a:endParaRPr lang="fr-FR" dirty="0"/>
          </a:p>
        </p:txBody>
      </p:sp>
      <p:sp>
        <p:nvSpPr>
          <p:cNvPr id="30724" name="AutoShape 4" descr="RÃ©sultat de recherche d'images pour &quot;goog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0726" name="AutoShape 6" descr="RÃ©sultat de recherche d'images pour &quot;goog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14" name="Graphique 13">
            <a:extLst>
              <a:ext uri="{FF2B5EF4-FFF2-40B4-BE49-F238E27FC236}">
                <a16:creationId xmlns:a16="http://schemas.microsoft.com/office/drawing/2014/main" id="{02E489F3-6EAE-424A-9048-7AC92CB2AF6C}"/>
              </a:ext>
            </a:extLst>
          </p:cNvPr>
          <p:cNvGraphicFramePr/>
          <p:nvPr>
            <p:extLst>
              <p:ext uri="{D42A27DB-BD31-4B8C-83A1-F6EECF244321}">
                <p14:modId xmlns:p14="http://schemas.microsoft.com/office/powerpoint/2010/main" val="2203391618"/>
              </p:ext>
            </p:extLst>
          </p:nvPr>
        </p:nvGraphicFramePr>
        <p:xfrm>
          <a:off x="5230222" y="2530611"/>
          <a:ext cx="6553201" cy="3571875"/>
        </p:xfrm>
        <a:graphic>
          <a:graphicData uri="http://schemas.openxmlformats.org/drawingml/2006/chart">
            <c:chart xmlns:c="http://schemas.openxmlformats.org/drawingml/2006/chart" xmlns:r="http://schemas.openxmlformats.org/officeDocument/2006/relationships" r:id="rId2"/>
          </a:graphicData>
        </a:graphic>
      </p:graphicFrame>
      <p:sp>
        <p:nvSpPr>
          <p:cNvPr id="16" name="Rectangle 15">
            <a:extLst>
              <a:ext uri="{FF2B5EF4-FFF2-40B4-BE49-F238E27FC236}">
                <a16:creationId xmlns:a16="http://schemas.microsoft.com/office/drawing/2014/main" id="{75C8A94B-4300-4E40-9A5B-ED176672DB3B}"/>
              </a:ext>
            </a:extLst>
          </p:cNvPr>
          <p:cNvSpPr/>
          <p:nvPr/>
        </p:nvSpPr>
        <p:spPr>
          <a:xfrm>
            <a:off x="575894" y="2077135"/>
            <a:ext cx="10879506" cy="369332"/>
          </a:xfrm>
          <a:prstGeom prst="rect">
            <a:avLst/>
          </a:prstGeom>
        </p:spPr>
        <p:txBody>
          <a:bodyPr wrap="square">
            <a:spAutoFit/>
          </a:bodyPr>
          <a:lstStyle/>
          <a:p>
            <a:r>
              <a:rPr lang="fr-FR" dirty="0">
                <a:solidFill>
                  <a:schemeClr val="tx1">
                    <a:lumMod val="75000"/>
                    <a:lumOff val="25000"/>
                  </a:schemeClr>
                </a:solidFill>
              </a:rPr>
              <a:t>Questionnaires : 54 patients (34%) ont eu au moins 1 motif d’insatisfaction.</a:t>
            </a:r>
          </a:p>
        </p:txBody>
      </p:sp>
      <p:sp>
        <p:nvSpPr>
          <p:cNvPr id="17" name="ZoneTexte 16">
            <a:extLst>
              <a:ext uri="{FF2B5EF4-FFF2-40B4-BE49-F238E27FC236}">
                <a16:creationId xmlns:a16="http://schemas.microsoft.com/office/drawing/2014/main" id="{CD0B469B-7917-4F4F-A7A0-F6F61E79DDB1}"/>
              </a:ext>
            </a:extLst>
          </p:cNvPr>
          <p:cNvSpPr txBox="1"/>
          <p:nvPr/>
        </p:nvSpPr>
        <p:spPr>
          <a:xfrm>
            <a:off x="529046" y="4122057"/>
            <a:ext cx="2785654" cy="400110"/>
          </a:xfrm>
          <a:prstGeom prst="rect">
            <a:avLst/>
          </a:prstGeom>
          <a:noFill/>
        </p:spPr>
        <p:txBody>
          <a:bodyPr wrap="square" rtlCol="0">
            <a:spAutoFit/>
          </a:bodyPr>
          <a:lstStyle/>
          <a:p>
            <a:r>
              <a:rPr lang="fr-FR" sz="2000" b="1" dirty="0">
                <a:solidFill>
                  <a:schemeClr val="tx1">
                    <a:lumMod val="75000"/>
                    <a:lumOff val="25000"/>
                  </a:schemeClr>
                </a:solidFill>
              </a:rPr>
              <a:t>Motifs d’insatisfaction</a:t>
            </a:r>
          </a:p>
        </p:txBody>
      </p:sp>
      <p:sp>
        <p:nvSpPr>
          <p:cNvPr id="18" name="Rectangle 17">
            <a:extLst>
              <a:ext uri="{FF2B5EF4-FFF2-40B4-BE49-F238E27FC236}">
                <a16:creationId xmlns:a16="http://schemas.microsoft.com/office/drawing/2014/main" id="{1BBA4C6F-BAEE-45BD-87D5-CBFC7A9BFEDA}"/>
              </a:ext>
            </a:extLst>
          </p:cNvPr>
          <p:cNvSpPr/>
          <p:nvPr/>
        </p:nvSpPr>
        <p:spPr>
          <a:xfrm>
            <a:off x="5615214" y="5014323"/>
            <a:ext cx="6074229" cy="96737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riangle isocèle 18">
            <a:extLst>
              <a:ext uri="{FF2B5EF4-FFF2-40B4-BE49-F238E27FC236}">
                <a16:creationId xmlns:a16="http://schemas.microsoft.com/office/drawing/2014/main" id="{B026C928-1CCF-4575-A40A-A080A5135AAF}"/>
              </a:ext>
            </a:extLst>
          </p:cNvPr>
          <p:cNvSpPr/>
          <p:nvPr/>
        </p:nvSpPr>
        <p:spPr>
          <a:xfrm>
            <a:off x="4248694" y="5081452"/>
            <a:ext cx="1097280" cy="88827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a:extLst>
              <a:ext uri="{FF2B5EF4-FFF2-40B4-BE49-F238E27FC236}">
                <a16:creationId xmlns:a16="http://schemas.microsoft.com/office/drawing/2014/main" id="{924C0E3F-C71F-4119-A660-81D6749C07BA}"/>
              </a:ext>
            </a:extLst>
          </p:cNvPr>
          <p:cNvSpPr/>
          <p:nvPr/>
        </p:nvSpPr>
        <p:spPr>
          <a:xfrm>
            <a:off x="4596847" y="5122706"/>
            <a:ext cx="423514" cy="923330"/>
          </a:xfrm>
          <a:prstGeom prst="rect">
            <a:avLst/>
          </a:prstGeom>
          <a:noFill/>
        </p:spPr>
        <p:txBody>
          <a:bodyPr wrap="none" lIns="91440" tIns="45720" rIns="91440" bIns="45720">
            <a:spAutoFit/>
          </a:bodyPr>
          <a:lstStyle/>
          <a:p>
            <a:pPr algn="ctr"/>
            <a:r>
              <a:rPr lang="fr-FR"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a:t>
            </a:r>
          </a:p>
        </p:txBody>
      </p:sp>
    </p:spTree>
    <p:extLst>
      <p:ext uri="{BB962C8B-B14F-4D97-AF65-F5344CB8AC3E}">
        <p14:creationId xmlns:p14="http://schemas.microsoft.com/office/powerpoint/2010/main" val="1732916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4" name="Espace réservé du contenu 2">
            <a:extLst>
              <a:ext uri="{FF2B5EF4-FFF2-40B4-BE49-F238E27FC236}">
                <a16:creationId xmlns:a16="http://schemas.microsoft.com/office/drawing/2014/main" id="{D3DA330E-B44F-47BE-93C7-9522EE6084F1}"/>
              </a:ext>
            </a:extLst>
          </p:cNvPr>
          <p:cNvSpPr txBox="1">
            <a:spLocks/>
          </p:cNvSpPr>
          <p:nvPr/>
        </p:nvSpPr>
        <p:spPr>
          <a:xfrm>
            <a:off x="581192" y="2336003"/>
            <a:ext cx="11029616" cy="4144310"/>
          </a:xfrm>
          <a:prstGeom prst="rect">
            <a:avLst/>
          </a:prstGeom>
        </p:spPr>
        <p:txBody>
          <a:bodyPr vert="horz" lIns="91440" tIns="45720" rIns="91440" bIns="45720" rtlCol="0" anchor="t">
            <a:normAutofit/>
          </a:bodyPr>
          <a:lstStyle>
            <a:lvl1pPr marL="306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800" kern="1200" baseline="0">
                <a:solidFill>
                  <a:srgbClr val="7F508B"/>
                </a:solidFill>
                <a:latin typeface="Minion Pro" panose="02040503050306020203" pitchFamily="18" charset="0"/>
                <a:ea typeface="+mn-ea"/>
                <a:cs typeface="+mn-cs"/>
              </a:defRPr>
            </a:lvl1pPr>
            <a:lvl2pPr marL="630000" indent="-306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600" kern="1200" baseline="0">
                <a:solidFill>
                  <a:srgbClr val="7F508B"/>
                </a:solidFill>
                <a:latin typeface="Minion Pro" panose="02040503050306020203" pitchFamily="18" charset="0"/>
                <a:ea typeface="+mn-ea"/>
                <a:cs typeface="+mn-cs"/>
              </a:defRPr>
            </a:lvl2pPr>
            <a:lvl3pPr marL="900000" indent="-270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400" kern="1200" baseline="0">
                <a:solidFill>
                  <a:srgbClr val="7F508B"/>
                </a:solidFill>
                <a:latin typeface="Minion Pro" panose="02040503050306020203" pitchFamily="18" charset="0"/>
                <a:ea typeface="+mn-ea"/>
                <a:cs typeface="+mn-cs"/>
              </a:defRPr>
            </a:lvl3pPr>
            <a:lvl4pPr marL="124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4pPr>
            <a:lvl5pPr marL="1602000" indent="-234000" algn="l" defTabSz="457200" rtl="0" eaLnBrk="1" latinLnBrk="0" hangingPunct="1">
              <a:spcBef>
                <a:spcPct val="20000"/>
              </a:spcBef>
              <a:spcAft>
                <a:spcPts val="600"/>
              </a:spcAft>
              <a:buClr>
                <a:srgbClr val="ADE67F"/>
              </a:buClr>
              <a:buSzPct val="92000"/>
              <a:buFont typeface="Wingdings 2" panose="05020102010507070707" pitchFamily="18" charset="2"/>
              <a:buChar char=""/>
              <a:defRPr sz="1200" kern="1200" baseline="0">
                <a:solidFill>
                  <a:srgbClr val="7F508B"/>
                </a:solidFill>
                <a:latin typeface="Minion Pro" panose="02040503050306020203" pitchFamily="18" charset="0"/>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just"/>
            <a:r>
              <a:rPr lang="fr-FR" b="1" u="sng" dirty="0">
                <a:solidFill>
                  <a:schemeClr val="tx1">
                    <a:lumMod val="75000"/>
                    <a:lumOff val="25000"/>
                  </a:schemeClr>
                </a:solidFill>
              </a:rPr>
              <a:t>Décision d’amélioration </a:t>
            </a:r>
            <a:r>
              <a:rPr lang="fr-FR" dirty="0">
                <a:solidFill>
                  <a:schemeClr val="tx1">
                    <a:lumMod val="75000"/>
                    <a:lumOff val="25000"/>
                  </a:schemeClr>
                </a:solidFill>
              </a:rPr>
              <a:t>:</a:t>
            </a:r>
          </a:p>
          <a:p>
            <a:pPr lvl="1" algn="just"/>
            <a:r>
              <a:rPr lang="fr-FR" dirty="0">
                <a:solidFill>
                  <a:schemeClr val="tx1">
                    <a:lumMod val="75000"/>
                    <a:lumOff val="25000"/>
                  </a:schemeClr>
                </a:solidFill>
              </a:rPr>
              <a:t>Recruter un responsable d’accueil</a:t>
            </a:r>
          </a:p>
          <a:p>
            <a:pPr lvl="1" algn="just"/>
            <a:r>
              <a:rPr lang="fr-FR" dirty="0">
                <a:solidFill>
                  <a:schemeClr val="tx1">
                    <a:lumMod val="75000"/>
                    <a:lumOff val="25000"/>
                  </a:schemeClr>
                </a:solidFill>
              </a:rPr>
              <a:t>Centraliser les appels entrants des patients</a:t>
            </a:r>
          </a:p>
          <a:p>
            <a:pPr lvl="1" algn="just"/>
            <a:r>
              <a:rPr lang="fr-FR" dirty="0">
                <a:solidFill>
                  <a:schemeClr val="tx1">
                    <a:lumMod val="75000"/>
                    <a:lumOff val="25000"/>
                  </a:schemeClr>
                </a:solidFill>
              </a:rPr>
              <a:t>Centraliser les demandes patients en chambre (système d’alerte…)</a:t>
            </a:r>
          </a:p>
          <a:p>
            <a:pPr lvl="1" algn="just"/>
            <a:endParaRPr lang="fr-FR" dirty="0">
              <a:solidFill>
                <a:schemeClr val="tx1">
                  <a:lumMod val="75000"/>
                  <a:lumOff val="25000"/>
                </a:schemeClr>
              </a:solidFill>
            </a:endParaRPr>
          </a:p>
          <a:p>
            <a:pPr lvl="1" algn="just"/>
            <a:endParaRPr lang="fr-FR" dirty="0">
              <a:solidFill>
                <a:schemeClr val="tx1">
                  <a:lumMod val="75000"/>
                  <a:lumOff val="25000"/>
                </a:schemeClr>
              </a:solidFill>
            </a:endParaRPr>
          </a:p>
        </p:txBody>
      </p:sp>
    </p:spTree>
    <p:extLst>
      <p:ext uri="{BB962C8B-B14F-4D97-AF65-F5344CB8AC3E}">
        <p14:creationId xmlns:p14="http://schemas.microsoft.com/office/powerpoint/2010/main" val="1154932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093843"/>
            <a:ext cx="11029616" cy="4386470"/>
          </a:xfrm>
        </p:spPr>
        <p:txBody>
          <a:bodyPr>
            <a:normAutofit/>
          </a:bodyPr>
          <a:lstStyle/>
          <a:p>
            <a:r>
              <a:rPr lang="fr-FR" b="1" u="sng" dirty="0">
                <a:solidFill>
                  <a:schemeClr val="tx1">
                    <a:lumMod val="75000"/>
                    <a:lumOff val="25000"/>
                  </a:schemeClr>
                </a:solidFill>
              </a:rPr>
              <a:t>Moyens :</a:t>
            </a:r>
          </a:p>
          <a:p>
            <a:pPr lvl="1"/>
            <a:r>
              <a:rPr lang="fr-FR" dirty="0">
                <a:solidFill>
                  <a:schemeClr val="tx1">
                    <a:lumMod val="75000"/>
                    <a:lumOff val="25000"/>
                  </a:schemeClr>
                </a:solidFill>
              </a:rPr>
              <a:t>Enquêtes de satisfaction des utilisateurs du SI</a:t>
            </a:r>
          </a:p>
          <a:p>
            <a:pPr lvl="1"/>
            <a:r>
              <a:rPr lang="fr-FR" dirty="0">
                <a:solidFill>
                  <a:schemeClr val="tx1">
                    <a:lumMod val="75000"/>
                    <a:lumOff val="25000"/>
                  </a:schemeClr>
                </a:solidFill>
              </a:rPr>
              <a:t>Enquêtes de satisfaction des médecins</a:t>
            </a:r>
          </a:p>
          <a:p>
            <a:pPr lvl="1"/>
            <a:r>
              <a:rPr lang="fr-FR" dirty="0">
                <a:solidFill>
                  <a:schemeClr val="tx1">
                    <a:lumMod val="75000"/>
                    <a:lumOff val="25000"/>
                  </a:schemeClr>
                </a:solidFill>
              </a:rPr>
              <a:t>Fiches de réclamation</a:t>
            </a:r>
          </a:p>
        </p:txBody>
      </p:sp>
    </p:spTree>
    <p:extLst>
      <p:ext uri="{BB962C8B-B14F-4D97-AF65-F5344CB8AC3E}">
        <p14:creationId xmlns:p14="http://schemas.microsoft.com/office/powerpoint/2010/main" val="2111044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556D0D-7F48-4643-9DF0-1ACD288FC191}"/>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sz="2000" dirty="0"/>
          </a:p>
        </p:txBody>
      </p:sp>
      <p:pic>
        <p:nvPicPr>
          <p:cNvPr id="6" name="Image 5">
            <a:extLst>
              <a:ext uri="{FF2B5EF4-FFF2-40B4-BE49-F238E27FC236}">
                <a16:creationId xmlns:a16="http://schemas.microsoft.com/office/drawing/2014/main" id="{4053F1C1-CAEE-4587-B6B5-BB9DEA2700CC}"/>
              </a:ext>
            </a:extLst>
          </p:cNvPr>
          <p:cNvPicPr>
            <a:picLocks noChangeAspect="1"/>
          </p:cNvPicPr>
          <p:nvPr/>
        </p:nvPicPr>
        <p:blipFill>
          <a:blip r:embed="rId2"/>
          <a:stretch>
            <a:fillRect/>
          </a:stretch>
        </p:blipFill>
        <p:spPr>
          <a:xfrm>
            <a:off x="642730" y="1937439"/>
            <a:ext cx="10906539" cy="4463334"/>
          </a:xfrm>
          <a:prstGeom prst="rect">
            <a:avLst/>
          </a:prstGeom>
        </p:spPr>
      </p:pic>
    </p:spTree>
    <p:extLst>
      <p:ext uri="{BB962C8B-B14F-4D97-AF65-F5344CB8AC3E}">
        <p14:creationId xmlns:p14="http://schemas.microsoft.com/office/powerpoint/2010/main" val="326485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556D0D-7F48-4643-9DF0-1ACD288FC191}"/>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sz="2000" dirty="0"/>
          </a:p>
        </p:txBody>
      </p:sp>
      <p:sp>
        <p:nvSpPr>
          <p:cNvPr id="4" name="Espace réservé du contenu 2">
            <a:extLst>
              <a:ext uri="{FF2B5EF4-FFF2-40B4-BE49-F238E27FC236}">
                <a16:creationId xmlns:a16="http://schemas.microsoft.com/office/drawing/2014/main" id="{F2C2C1D7-7974-4AD5-84CC-A280EFE223DE}"/>
              </a:ext>
            </a:extLst>
          </p:cNvPr>
          <p:cNvSpPr>
            <a:spLocks noGrp="1"/>
          </p:cNvSpPr>
          <p:nvPr>
            <p:ph idx="1"/>
          </p:nvPr>
        </p:nvSpPr>
        <p:spPr>
          <a:xfrm>
            <a:off x="581192" y="2080591"/>
            <a:ext cx="11029616" cy="4293704"/>
          </a:xfrm>
        </p:spPr>
        <p:txBody>
          <a:bodyPr anchor="t">
            <a:normAutofit/>
          </a:bodyPr>
          <a:lstStyle/>
          <a:p>
            <a:r>
              <a:rPr lang="fr-FR" b="1" u="sng" dirty="0">
                <a:solidFill>
                  <a:schemeClr val="tx1">
                    <a:lumMod val="75000"/>
                    <a:lumOff val="25000"/>
                  </a:schemeClr>
                </a:solidFill>
              </a:rPr>
              <a:t>Points soulevés :</a:t>
            </a:r>
          </a:p>
          <a:p>
            <a:pPr lvl="1" fontAlgn="ctr"/>
            <a:r>
              <a:rPr lang="fr-FR" dirty="0">
                <a:solidFill>
                  <a:schemeClr val="tx1">
                    <a:lumMod val="75000"/>
                    <a:lumOff val="25000"/>
                  </a:schemeClr>
                </a:solidFill>
              </a:rPr>
              <a:t>Table opératoire inadaptée</a:t>
            </a:r>
          </a:p>
          <a:p>
            <a:pPr lvl="1" fontAlgn="ctr"/>
            <a:r>
              <a:rPr lang="fr-FR" dirty="0">
                <a:solidFill>
                  <a:schemeClr val="tx1">
                    <a:lumMod val="75000"/>
                    <a:lumOff val="25000"/>
                  </a:schemeClr>
                </a:solidFill>
              </a:rPr>
              <a:t>Échographe obsolète</a:t>
            </a:r>
          </a:p>
          <a:p>
            <a:pPr lvl="1" fontAlgn="ctr"/>
            <a:r>
              <a:rPr lang="fr-FR" dirty="0">
                <a:solidFill>
                  <a:schemeClr val="tx1">
                    <a:lumMod val="75000"/>
                    <a:lumOff val="25000"/>
                  </a:schemeClr>
                </a:solidFill>
              </a:rPr>
              <a:t>Long délai de paiement des honoraires</a:t>
            </a:r>
          </a:p>
          <a:p>
            <a:pPr lvl="1" fontAlgn="ctr"/>
            <a:r>
              <a:rPr lang="fr-FR" dirty="0">
                <a:solidFill>
                  <a:schemeClr val="tx1">
                    <a:lumMod val="75000"/>
                    <a:lumOff val="25000"/>
                  </a:schemeClr>
                </a:solidFill>
              </a:rPr>
              <a:t>Problèmes sur le confort des chambres (accès au téléphone, état des portes et serrures des chambres, exiguïté…)</a:t>
            </a:r>
          </a:p>
          <a:p>
            <a:pPr lvl="1" fontAlgn="ctr"/>
            <a:r>
              <a:rPr lang="fr-FR" dirty="0">
                <a:solidFill>
                  <a:schemeClr val="tx1">
                    <a:lumMod val="75000"/>
                    <a:lumOff val="25000"/>
                  </a:schemeClr>
                </a:solidFill>
              </a:rPr>
              <a:t>Absence de pousse-seringues électriques pour la salle de réveil</a:t>
            </a:r>
          </a:p>
          <a:p>
            <a:pPr lvl="1" fontAlgn="ctr"/>
            <a:r>
              <a:rPr lang="fr-FR" dirty="0">
                <a:solidFill>
                  <a:schemeClr val="tx1">
                    <a:lumMod val="75000"/>
                    <a:lumOff val="25000"/>
                  </a:schemeClr>
                </a:solidFill>
              </a:rPr>
              <a:t>Contraste entre l’image de NEST et ce que les patients y trouvent</a:t>
            </a:r>
          </a:p>
          <a:p>
            <a:pPr lvl="1" fontAlgn="ctr"/>
            <a:r>
              <a:rPr lang="fr-FR" dirty="0">
                <a:solidFill>
                  <a:schemeClr val="tx1">
                    <a:lumMod val="75000"/>
                    <a:lumOff val="25000"/>
                  </a:schemeClr>
                </a:solidFill>
              </a:rPr>
              <a:t>Formation continue des paramédicaux impérative</a:t>
            </a:r>
          </a:p>
          <a:p>
            <a:pPr lvl="1" fontAlgn="ctr"/>
            <a:r>
              <a:rPr lang="fr-FR" dirty="0">
                <a:solidFill>
                  <a:schemeClr val="tx1">
                    <a:lumMod val="75000"/>
                    <a:lumOff val="25000"/>
                  </a:schemeClr>
                </a:solidFill>
              </a:rPr>
              <a:t>Propreté des locaux et hygiène des salles de soins à parfaire</a:t>
            </a:r>
          </a:p>
          <a:p>
            <a:pPr lvl="1" fontAlgn="ctr"/>
            <a:r>
              <a:rPr lang="fr-FR" dirty="0">
                <a:solidFill>
                  <a:schemeClr val="tx1">
                    <a:lumMod val="75000"/>
                    <a:lumOff val="25000"/>
                  </a:schemeClr>
                </a:solidFill>
              </a:rPr>
              <a:t>Besoin d’un laboratoire en interne</a:t>
            </a:r>
          </a:p>
          <a:p>
            <a:pPr fontAlgn="ctr"/>
            <a:endParaRPr lang="fr-FR" dirty="0">
              <a:solidFill>
                <a:schemeClr val="tx1">
                  <a:lumMod val="75000"/>
                  <a:lumOff val="25000"/>
                </a:schemeClr>
              </a:solidFill>
            </a:endParaRPr>
          </a:p>
          <a:p>
            <a:endParaRPr lang="fr-FR" b="1" u="sng" dirty="0">
              <a:solidFill>
                <a:schemeClr val="tx1">
                  <a:lumMod val="75000"/>
                  <a:lumOff val="25000"/>
                </a:schemeClr>
              </a:solidFill>
            </a:endParaRPr>
          </a:p>
          <a:p>
            <a:endParaRPr lang="fr-FR" b="1" u="sng" dirty="0">
              <a:solidFill>
                <a:schemeClr val="tx1">
                  <a:lumMod val="75000"/>
                  <a:lumOff val="25000"/>
                </a:schemeClr>
              </a:solidFill>
            </a:endParaRPr>
          </a:p>
        </p:txBody>
      </p:sp>
    </p:spTree>
    <p:extLst>
      <p:ext uri="{BB962C8B-B14F-4D97-AF65-F5344CB8AC3E}">
        <p14:creationId xmlns:p14="http://schemas.microsoft.com/office/powerpoint/2010/main" val="2806606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44310"/>
          </a:xfrm>
        </p:spPr>
        <p:txBody>
          <a:bodyPr anchor="t">
            <a:normAutofit/>
          </a:bodyPr>
          <a:lstStyle/>
          <a:p>
            <a:pPr algn="just"/>
            <a:r>
              <a:rPr lang="fr-FR" b="1" u="sng" dirty="0">
                <a:solidFill>
                  <a:schemeClr val="tx1">
                    <a:lumMod val="75000"/>
                    <a:lumOff val="25000"/>
                  </a:schemeClr>
                </a:solidFill>
              </a:rPr>
              <a:t>Décision d’amélioration </a:t>
            </a:r>
            <a:r>
              <a:rPr lang="fr-FR" dirty="0">
                <a:solidFill>
                  <a:schemeClr val="tx1">
                    <a:lumMod val="75000"/>
                    <a:lumOff val="25000"/>
                  </a:schemeClr>
                </a:solidFill>
              </a:rPr>
              <a:t>:</a:t>
            </a:r>
          </a:p>
          <a:p>
            <a:pPr lvl="1" algn="just"/>
            <a:endParaRPr lang="fr-FR" dirty="0">
              <a:solidFill>
                <a:schemeClr val="tx1">
                  <a:lumMod val="75000"/>
                  <a:lumOff val="25000"/>
                </a:schemeClr>
              </a:solidFill>
            </a:endParaRPr>
          </a:p>
          <a:p>
            <a:pPr lvl="1" algn="just"/>
            <a:r>
              <a:rPr lang="fr-FR" dirty="0">
                <a:solidFill>
                  <a:schemeClr val="tx1">
                    <a:lumMod val="75000"/>
                    <a:lumOff val="25000"/>
                  </a:schemeClr>
                </a:solidFill>
              </a:rPr>
              <a:t>Développer les partenariats avec les TPE/PME/IPM</a:t>
            </a:r>
          </a:p>
          <a:p>
            <a:pPr lvl="1" algn="just"/>
            <a:r>
              <a:rPr lang="fr-FR" dirty="0">
                <a:solidFill>
                  <a:schemeClr val="tx1">
                    <a:lumMod val="75000"/>
                    <a:lumOff val="25000"/>
                  </a:schemeClr>
                </a:solidFill>
              </a:rPr>
              <a:t>Installer le laboratoire</a:t>
            </a:r>
          </a:p>
        </p:txBody>
      </p:sp>
    </p:spTree>
    <p:extLst>
      <p:ext uri="{BB962C8B-B14F-4D97-AF65-F5344CB8AC3E}">
        <p14:creationId xmlns:p14="http://schemas.microsoft.com/office/powerpoint/2010/main" val="2768533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556D0D-7F48-4643-9DF0-1ACD288FC191}"/>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sz="2000" dirty="0"/>
          </a:p>
        </p:txBody>
      </p:sp>
      <p:pic>
        <p:nvPicPr>
          <p:cNvPr id="4" name="Picture 2" descr="Forms response chart. Question title: Merci d'évaluer globalement votre satisfaction sur le système d'informations de NEST. Number of responses: 12 responses.">
            <a:extLst>
              <a:ext uri="{FF2B5EF4-FFF2-40B4-BE49-F238E27FC236}">
                <a16:creationId xmlns:a16="http://schemas.microsoft.com/office/drawing/2014/main" id="{DE836BB0-C3E3-40A6-97B6-CEED1520704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91" t="5991" b="12305"/>
          <a:stretch/>
        </p:blipFill>
        <p:spPr bwMode="auto">
          <a:xfrm>
            <a:off x="581193" y="2016700"/>
            <a:ext cx="11029615" cy="4463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0102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DE1F2-EFA2-4531-A4B7-910B97DCB9F8}"/>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sz="2000" dirty="0"/>
          </a:p>
        </p:txBody>
      </p:sp>
      <p:sp>
        <p:nvSpPr>
          <p:cNvPr id="4" name="Espace réservé du contenu 3">
            <a:extLst>
              <a:ext uri="{FF2B5EF4-FFF2-40B4-BE49-F238E27FC236}">
                <a16:creationId xmlns:a16="http://schemas.microsoft.com/office/drawing/2014/main" id="{5110734A-DCBF-434F-B40E-382D3825522D}"/>
              </a:ext>
            </a:extLst>
          </p:cNvPr>
          <p:cNvSpPr txBox="1">
            <a:spLocks noGrp="1"/>
          </p:cNvSpPr>
          <p:nvPr>
            <p:ph idx="1"/>
          </p:nvPr>
        </p:nvSpPr>
        <p:spPr>
          <a:xfrm>
            <a:off x="581025" y="2858537"/>
            <a:ext cx="11029950" cy="2477601"/>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b="1" u="sng" dirty="0">
                <a:solidFill>
                  <a:schemeClr val="tx1">
                    <a:lumMod val="75000"/>
                    <a:lumOff val="25000"/>
                  </a:schemeClr>
                </a:solidFill>
                <a:latin typeface="Minion Pro" panose="02040503050306020203" pitchFamily="18" charset="0"/>
              </a:rPr>
              <a:t>Quelques remarques</a:t>
            </a:r>
          </a:p>
          <a:p>
            <a:pPr lvl="1" fontAlgn="ctr"/>
            <a:r>
              <a:rPr lang="fr-FR" dirty="0">
                <a:solidFill>
                  <a:schemeClr val="tx1">
                    <a:lumMod val="75000"/>
                    <a:lumOff val="25000"/>
                  </a:schemeClr>
                </a:solidFill>
                <a:latin typeface="Minion Pro" panose="02040503050306020203" pitchFamily="18" charset="0"/>
              </a:rPr>
              <a:t>Problèmes de connexion</a:t>
            </a:r>
          </a:p>
          <a:p>
            <a:pPr lvl="1" fontAlgn="ctr"/>
            <a:r>
              <a:rPr lang="fr-FR" dirty="0">
                <a:solidFill>
                  <a:schemeClr val="tx1">
                    <a:lumMod val="75000"/>
                    <a:lumOff val="25000"/>
                  </a:schemeClr>
                </a:solidFill>
                <a:latin typeface="Minion Pro" panose="02040503050306020203" pitchFamily="18" charset="0"/>
              </a:rPr>
              <a:t>Intégration à renforcer</a:t>
            </a:r>
          </a:p>
          <a:p>
            <a:pPr lvl="1" fontAlgn="ctr"/>
            <a:r>
              <a:rPr lang="fr-FR" dirty="0">
                <a:solidFill>
                  <a:schemeClr val="tx1">
                    <a:lumMod val="75000"/>
                    <a:lumOff val="25000"/>
                  </a:schemeClr>
                </a:solidFill>
                <a:latin typeface="Minion Pro" panose="02040503050306020203" pitchFamily="18" charset="0"/>
              </a:rPr>
              <a:t>Partage des fichiers et gestion des accès archaïque avec Dropbox</a:t>
            </a:r>
          </a:p>
          <a:p>
            <a:pPr lvl="1" fontAlgn="ctr"/>
            <a:r>
              <a:rPr lang="fr-FR" dirty="0">
                <a:solidFill>
                  <a:schemeClr val="tx1">
                    <a:lumMod val="75000"/>
                    <a:lumOff val="25000"/>
                  </a:schemeClr>
                </a:solidFill>
                <a:latin typeface="Minion Pro" panose="02040503050306020203" pitchFamily="18" charset="0"/>
              </a:rPr>
              <a:t>Problème de confidentialité des données</a:t>
            </a:r>
          </a:p>
          <a:p>
            <a:pPr lvl="1" fontAlgn="ctr"/>
            <a:r>
              <a:rPr lang="fr-FR" dirty="0">
                <a:solidFill>
                  <a:schemeClr val="tx1">
                    <a:lumMod val="75000"/>
                    <a:lumOff val="25000"/>
                  </a:schemeClr>
                </a:solidFill>
                <a:latin typeface="Minion Pro" panose="02040503050306020203" pitchFamily="18" charset="0"/>
              </a:rPr>
              <a:t>Équipements à améliorer pour gagner en efficacité (Imprimante, scanner notamment afin de limiter la consommation des cartouches)</a:t>
            </a:r>
            <a:endParaRPr lang="fr-FR" b="1" u="sng" dirty="0">
              <a:solidFill>
                <a:schemeClr val="tx1">
                  <a:lumMod val="75000"/>
                  <a:lumOff val="25000"/>
                </a:schemeClr>
              </a:solidFill>
              <a:latin typeface="Minion Pro" panose="02040503050306020203" pitchFamily="18" charset="0"/>
            </a:endParaRPr>
          </a:p>
        </p:txBody>
      </p:sp>
    </p:spTree>
    <p:extLst>
      <p:ext uri="{BB962C8B-B14F-4D97-AF65-F5344CB8AC3E}">
        <p14:creationId xmlns:p14="http://schemas.microsoft.com/office/powerpoint/2010/main" val="139549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C57A06-1826-4AD9-84DC-D61752F77624}"/>
              </a:ext>
            </a:extLst>
          </p:cNvPr>
          <p:cNvSpPr>
            <a:spLocks noGrp="1"/>
          </p:cNvSpPr>
          <p:nvPr>
            <p:ph type="title"/>
          </p:nvPr>
        </p:nvSpPr>
        <p:spPr/>
        <p:txBody>
          <a:bodyPr/>
          <a:lstStyle/>
          <a:p>
            <a:r>
              <a:rPr lang="fr-FR" dirty="0"/>
              <a:t>PARTICIPANTS</a:t>
            </a:r>
          </a:p>
        </p:txBody>
      </p:sp>
      <p:sp>
        <p:nvSpPr>
          <p:cNvPr id="3" name="Espace réservé du contenu 2">
            <a:extLst>
              <a:ext uri="{FF2B5EF4-FFF2-40B4-BE49-F238E27FC236}">
                <a16:creationId xmlns:a16="http://schemas.microsoft.com/office/drawing/2014/main" id="{4A98545E-23A6-4E99-9DF4-EA89739F2955}"/>
              </a:ext>
            </a:extLst>
          </p:cNvPr>
          <p:cNvSpPr>
            <a:spLocks noGrp="1"/>
          </p:cNvSpPr>
          <p:nvPr>
            <p:ph idx="1"/>
          </p:nvPr>
        </p:nvSpPr>
        <p:spPr/>
        <p:txBody>
          <a:bodyPr/>
          <a:lstStyle/>
          <a:p>
            <a:r>
              <a:rPr lang="fr-FR" dirty="0">
                <a:solidFill>
                  <a:schemeClr val="tx1">
                    <a:lumMod val="75000"/>
                    <a:lumOff val="25000"/>
                  </a:schemeClr>
                </a:solidFill>
              </a:rPr>
              <a:t>Khadidiatou </a:t>
            </a:r>
            <a:r>
              <a:rPr lang="fr-FR" dirty="0" err="1">
                <a:solidFill>
                  <a:schemeClr val="tx1">
                    <a:lumMod val="75000"/>
                    <a:lumOff val="25000"/>
                  </a:schemeClr>
                </a:solidFill>
              </a:rPr>
              <a:t>Nakoulima</a:t>
            </a:r>
            <a:r>
              <a:rPr lang="fr-FR" dirty="0">
                <a:solidFill>
                  <a:schemeClr val="tx1">
                    <a:lumMod val="75000"/>
                    <a:lumOff val="25000"/>
                  </a:schemeClr>
                </a:solidFill>
              </a:rPr>
              <a:t>, Présidente</a:t>
            </a:r>
          </a:p>
          <a:p>
            <a:r>
              <a:rPr lang="fr-FR" dirty="0">
                <a:solidFill>
                  <a:schemeClr val="tx1">
                    <a:lumMod val="75000"/>
                    <a:lumOff val="25000"/>
                  </a:schemeClr>
                </a:solidFill>
              </a:rPr>
              <a:t>Lauriane Le </a:t>
            </a:r>
            <a:r>
              <a:rPr lang="fr-FR" dirty="0" err="1">
                <a:solidFill>
                  <a:schemeClr val="tx1">
                    <a:lumMod val="75000"/>
                    <a:lumOff val="25000"/>
                  </a:schemeClr>
                </a:solidFill>
              </a:rPr>
              <a:t>Flour</a:t>
            </a:r>
            <a:r>
              <a:rPr lang="fr-FR" dirty="0">
                <a:solidFill>
                  <a:schemeClr val="tx1">
                    <a:lumMod val="75000"/>
                    <a:lumOff val="25000"/>
                  </a:schemeClr>
                </a:solidFill>
              </a:rPr>
              <a:t>, Directrice des Opérations</a:t>
            </a:r>
          </a:p>
        </p:txBody>
      </p:sp>
    </p:spTree>
    <p:extLst>
      <p:ext uri="{BB962C8B-B14F-4D97-AF65-F5344CB8AC3E}">
        <p14:creationId xmlns:p14="http://schemas.microsoft.com/office/powerpoint/2010/main" val="408270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DE1F2-EFA2-4531-A4B7-910B97DCB9F8}"/>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Les retours d’information des parties intéressées pertinentes</a:t>
            </a:r>
          </a:p>
        </p:txBody>
      </p:sp>
      <p:sp>
        <p:nvSpPr>
          <p:cNvPr id="4" name="Espace réservé du contenu 3">
            <a:extLst>
              <a:ext uri="{FF2B5EF4-FFF2-40B4-BE49-F238E27FC236}">
                <a16:creationId xmlns:a16="http://schemas.microsoft.com/office/drawing/2014/main" id="{5110734A-DCBF-434F-B40E-382D3825522D}"/>
              </a:ext>
            </a:extLst>
          </p:cNvPr>
          <p:cNvSpPr txBox="1">
            <a:spLocks noGrp="1"/>
          </p:cNvSpPr>
          <p:nvPr>
            <p:ph idx="1"/>
          </p:nvPr>
        </p:nvSpPr>
        <p:spPr>
          <a:xfrm>
            <a:off x="580691" y="1923671"/>
            <a:ext cx="11029950" cy="4585871"/>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fr-FR" b="1" u="sng" dirty="0">
                <a:solidFill>
                  <a:schemeClr val="tx1">
                    <a:lumMod val="75000"/>
                    <a:lumOff val="25000"/>
                  </a:schemeClr>
                </a:solidFill>
                <a:latin typeface="Minion Pro" panose="02040503050306020203" pitchFamily="18" charset="0"/>
              </a:rPr>
              <a:t>Décisions d’amélioration</a:t>
            </a:r>
          </a:p>
          <a:p>
            <a:pPr lvl="1" algn="just" fontAlgn="ctr"/>
            <a:r>
              <a:rPr lang="fr-FR" dirty="0">
                <a:solidFill>
                  <a:schemeClr val="tx1">
                    <a:lumMod val="75000"/>
                    <a:lumOff val="25000"/>
                  </a:schemeClr>
                </a:solidFill>
                <a:latin typeface="Minion Pro" panose="02040503050306020203" pitchFamily="18" charset="0"/>
              </a:rPr>
              <a:t>Augmenter le nombre d’utilisateurs de GSM</a:t>
            </a:r>
          </a:p>
          <a:p>
            <a:pPr lvl="1" algn="just" fontAlgn="ctr"/>
            <a:r>
              <a:rPr lang="fr-FR" dirty="0">
                <a:solidFill>
                  <a:schemeClr val="tx1">
                    <a:lumMod val="75000"/>
                    <a:lumOff val="25000"/>
                  </a:schemeClr>
                </a:solidFill>
                <a:latin typeface="Minion Pro" panose="02040503050306020203" pitchFamily="18" charset="0"/>
              </a:rPr>
              <a:t>Proposer semestriellement des modules de formation sur les logiciels et systématiser la formation sur les logiciels métiers pour les nouveaux collaborateurs</a:t>
            </a:r>
          </a:p>
          <a:p>
            <a:pPr lvl="1" algn="just" fontAlgn="ctr"/>
            <a:r>
              <a:rPr lang="fr-FR" dirty="0">
                <a:solidFill>
                  <a:schemeClr val="tx1">
                    <a:lumMod val="75000"/>
                    <a:lumOff val="25000"/>
                  </a:schemeClr>
                </a:solidFill>
                <a:latin typeface="Minion Pro" panose="02040503050306020203" pitchFamily="18" charset="0"/>
              </a:rPr>
              <a:t>Former un formateur sur les logiciels métiers et premier niveau de back-office</a:t>
            </a:r>
          </a:p>
          <a:p>
            <a:pPr lvl="1" algn="just" fontAlgn="ctr"/>
            <a:r>
              <a:rPr lang="fr-FR" dirty="0">
                <a:solidFill>
                  <a:schemeClr val="tx1">
                    <a:lumMod val="75000"/>
                    <a:lumOff val="25000"/>
                  </a:schemeClr>
                </a:solidFill>
                <a:latin typeface="Minion Pro" panose="02040503050306020203" pitchFamily="18" charset="0"/>
              </a:rPr>
              <a:t>Recruter un technicien responsable du support</a:t>
            </a:r>
          </a:p>
          <a:p>
            <a:pPr lvl="1" algn="just" fontAlgn="ctr"/>
            <a:r>
              <a:rPr lang="fr-FR" dirty="0">
                <a:solidFill>
                  <a:schemeClr val="tx1">
                    <a:lumMod val="75000"/>
                    <a:lumOff val="25000"/>
                  </a:schemeClr>
                </a:solidFill>
                <a:latin typeface="Minion Pro" panose="02040503050306020203" pitchFamily="18" charset="0"/>
              </a:rPr>
              <a:t>Acquérir des imprimantes-photocopieuses-scanners réseau afin de partager et de diminuer le nombre d’équipements à maintenir</a:t>
            </a:r>
          </a:p>
          <a:p>
            <a:pPr lvl="1" algn="just" fontAlgn="ctr"/>
            <a:r>
              <a:rPr lang="fr-FR" dirty="0">
                <a:solidFill>
                  <a:schemeClr val="tx1">
                    <a:lumMod val="75000"/>
                    <a:lumOff val="25000"/>
                  </a:schemeClr>
                </a:solidFill>
                <a:latin typeface="Minion Pro" panose="02040503050306020203" pitchFamily="18" charset="0"/>
              </a:rPr>
              <a:t>Avoir des offres de location/maintenance des prestataires</a:t>
            </a:r>
          </a:p>
          <a:p>
            <a:pPr lvl="1" algn="just" fontAlgn="ctr"/>
            <a:r>
              <a:rPr lang="fr-FR" dirty="0">
                <a:solidFill>
                  <a:schemeClr val="tx1">
                    <a:lumMod val="75000"/>
                    <a:lumOff val="25000"/>
                  </a:schemeClr>
                </a:solidFill>
                <a:latin typeface="Minion Pro" panose="02040503050306020203" pitchFamily="18" charset="0"/>
              </a:rPr>
              <a:t>Mettre en place un LAN sur chaque site (Switch et routeur)</a:t>
            </a:r>
          </a:p>
          <a:p>
            <a:pPr lvl="1" algn="just" fontAlgn="ctr"/>
            <a:r>
              <a:rPr lang="fr-FR" dirty="0">
                <a:solidFill>
                  <a:schemeClr val="tx1">
                    <a:lumMod val="75000"/>
                    <a:lumOff val="25000"/>
                  </a:schemeClr>
                </a:solidFill>
                <a:latin typeface="Minion Pro" panose="02040503050306020203" pitchFamily="18" charset="0"/>
              </a:rPr>
              <a:t>Trouver une alternative à Dropbox et une arborescence pour la gestion du système documentaire partagé (</a:t>
            </a:r>
            <a:r>
              <a:rPr lang="fr-FR" dirty="0" err="1">
                <a:solidFill>
                  <a:schemeClr val="tx1">
                    <a:lumMod val="75000"/>
                    <a:lumOff val="25000"/>
                  </a:schemeClr>
                </a:solidFill>
                <a:latin typeface="Minion Pro" panose="02040503050306020203" pitchFamily="18" charset="0"/>
              </a:rPr>
              <a:t>Qualipro</a:t>
            </a:r>
            <a:r>
              <a:rPr lang="fr-FR" dirty="0">
                <a:solidFill>
                  <a:schemeClr val="tx1">
                    <a:lumMod val="75000"/>
                    <a:lumOff val="25000"/>
                  </a:schemeClr>
                </a:solidFill>
                <a:latin typeface="Minion Pro" panose="02040503050306020203" pitchFamily="18" charset="0"/>
              </a:rPr>
              <a:t> ?)</a:t>
            </a:r>
          </a:p>
          <a:p>
            <a:pPr lvl="1" algn="just" fontAlgn="ctr"/>
            <a:r>
              <a:rPr lang="fr-FR" dirty="0">
                <a:solidFill>
                  <a:schemeClr val="tx1">
                    <a:lumMod val="75000"/>
                    <a:lumOff val="25000"/>
                  </a:schemeClr>
                </a:solidFill>
                <a:latin typeface="Minion Pro" panose="02040503050306020203" pitchFamily="18" charset="0"/>
              </a:rPr>
              <a:t>Attendre la fibre</a:t>
            </a:r>
          </a:p>
          <a:p>
            <a:pPr lvl="1" algn="just" fontAlgn="ctr"/>
            <a:r>
              <a:rPr lang="fr-FR" dirty="0">
                <a:solidFill>
                  <a:schemeClr val="tx1">
                    <a:lumMod val="75000"/>
                    <a:lumOff val="25000"/>
                  </a:schemeClr>
                </a:solidFill>
                <a:latin typeface="Minion Pro" panose="02040503050306020203" pitchFamily="18" charset="0"/>
              </a:rPr>
              <a:t>Changer le serveur de messagerie / l’hébergeur du CRM et BI</a:t>
            </a:r>
          </a:p>
        </p:txBody>
      </p:sp>
    </p:spTree>
    <p:extLst>
      <p:ext uri="{BB962C8B-B14F-4D97-AF65-F5344CB8AC3E}">
        <p14:creationId xmlns:p14="http://schemas.microsoft.com/office/powerpoint/2010/main" val="810032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retours d’information des parties intéressées pertinentes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44310"/>
          </a:xfrm>
        </p:spPr>
        <p:txBody>
          <a:bodyPr>
            <a:normAutofit/>
          </a:bodyPr>
          <a:lstStyle/>
          <a:p>
            <a:pPr algn="just"/>
            <a:r>
              <a:rPr lang="fr-FR" dirty="0">
                <a:solidFill>
                  <a:schemeClr val="tx1">
                    <a:lumMod val="75000"/>
                    <a:lumOff val="25000"/>
                  </a:schemeClr>
                </a:solidFill>
              </a:rPr>
              <a:t>2 nouvelles réclamations depuis la dernière revue (échographe vétuste et fauteuils accueil)</a:t>
            </a:r>
          </a:p>
          <a:p>
            <a:pPr algn="just"/>
            <a:r>
              <a:rPr lang="fr-FR" dirty="0">
                <a:solidFill>
                  <a:schemeClr val="tx1">
                    <a:lumMod val="75000"/>
                    <a:lumOff val="25000"/>
                  </a:schemeClr>
                </a:solidFill>
              </a:rPr>
              <a:t>2 anciennes (2017) sur la prise de rendez-vous</a:t>
            </a:r>
          </a:p>
          <a:p>
            <a:pPr algn="just"/>
            <a:r>
              <a:rPr lang="fr-FR" dirty="0">
                <a:solidFill>
                  <a:schemeClr val="tx1">
                    <a:lumMod val="75000"/>
                    <a:lumOff val="25000"/>
                  </a:schemeClr>
                </a:solidFill>
              </a:rPr>
              <a:t>0 toujours ouvertes soit 100 % de réclamations résolues</a:t>
            </a:r>
          </a:p>
          <a:p>
            <a:pPr marL="0" indent="0" algn="just">
              <a:buNone/>
            </a:pPr>
            <a:endParaRPr lang="fr-FR" dirty="0">
              <a:solidFill>
                <a:schemeClr val="tx1">
                  <a:lumMod val="75000"/>
                  <a:lumOff val="25000"/>
                </a:schemeClr>
              </a:solidFill>
            </a:endParaRPr>
          </a:p>
          <a:p>
            <a:pPr algn="just"/>
            <a:r>
              <a:rPr lang="fr-FR" b="1" u="sng" dirty="0">
                <a:solidFill>
                  <a:schemeClr val="tx1">
                    <a:lumMod val="75000"/>
                    <a:lumOff val="25000"/>
                  </a:schemeClr>
                </a:solidFill>
              </a:rPr>
              <a:t>Remarques :</a:t>
            </a:r>
          </a:p>
          <a:p>
            <a:pPr lvl="1" algn="just"/>
            <a:r>
              <a:rPr lang="fr-FR" dirty="0">
                <a:solidFill>
                  <a:schemeClr val="tx1">
                    <a:lumMod val="75000"/>
                    <a:lumOff val="25000"/>
                  </a:schemeClr>
                </a:solidFill>
              </a:rPr>
              <a:t>Les réclamations ne sont pas assez formalisées = pas de traçabilité</a:t>
            </a:r>
          </a:p>
          <a:p>
            <a:pPr lvl="1" algn="just"/>
            <a:endParaRPr lang="fr-FR" dirty="0">
              <a:solidFill>
                <a:schemeClr val="tx1">
                  <a:lumMod val="75000"/>
                  <a:lumOff val="25000"/>
                </a:schemeClr>
              </a:solidFill>
            </a:endParaRPr>
          </a:p>
          <a:p>
            <a:pPr algn="just"/>
            <a:r>
              <a:rPr lang="fr-FR" b="1" u="sng" dirty="0">
                <a:solidFill>
                  <a:schemeClr val="tx1">
                    <a:lumMod val="75000"/>
                    <a:lumOff val="25000"/>
                  </a:schemeClr>
                </a:solidFill>
              </a:rPr>
              <a:t>Décision d’amélioration </a:t>
            </a:r>
            <a:r>
              <a:rPr lang="fr-FR" dirty="0">
                <a:solidFill>
                  <a:schemeClr val="tx1">
                    <a:lumMod val="75000"/>
                    <a:lumOff val="25000"/>
                  </a:schemeClr>
                </a:solidFill>
              </a:rPr>
              <a:t>:</a:t>
            </a:r>
          </a:p>
          <a:p>
            <a:pPr lvl="1" algn="just"/>
            <a:r>
              <a:rPr lang="fr-FR" dirty="0">
                <a:solidFill>
                  <a:schemeClr val="tx1">
                    <a:lumMod val="75000"/>
                    <a:lumOff val="25000"/>
                  </a:schemeClr>
                </a:solidFill>
              </a:rPr>
              <a:t>Utiliser le site web pour les réclamations</a:t>
            </a:r>
          </a:p>
        </p:txBody>
      </p:sp>
    </p:spTree>
    <p:extLst>
      <p:ext uri="{BB962C8B-B14F-4D97-AF65-F5344CB8AC3E}">
        <p14:creationId xmlns:p14="http://schemas.microsoft.com/office/powerpoint/2010/main" val="3653824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325825852"/>
              </p:ext>
            </p:extLst>
          </p:nvPr>
        </p:nvGraphicFramePr>
        <p:xfrm>
          <a:off x="594807" y="1908313"/>
          <a:ext cx="11016001" cy="4513679"/>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3200">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404479">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PM01</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PVs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4,5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912182928"/>
                  </a:ext>
                </a:extLst>
              </a:tr>
              <a:tr h="60671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Moyenne des niveaux d'atteinte des objectifs de croissance (CA)</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107%</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119%</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113%</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3572006"/>
                  </a:ext>
                </a:extLst>
              </a:tr>
              <a:tr h="40447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 </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cibles atteintes / Nombre de cilbes total</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48%</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54%</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51%</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794461497"/>
                  </a:ext>
                </a:extLst>
              </a:tr>
              <a:tr h="40447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Etat d'exécution des plans d'actions marketing et communication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Actions réalisées / Actions prévues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84%</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78%</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81%</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513042798"/>
                  </a:ext>
                </a:extLst>
              </a:tr>
              <a:tr h="202240">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Acquisition de nouveaux patients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nouveaux patients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1263,5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1255,5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1259,5</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4267501869"/>
                  </a:ext>
                </a:extLst>
              </a:tr>
              <a:tr h="60671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PM03</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Niveau de respect des délais des actions d'amélioration suite aux audits et aux fiches d'incident</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61%</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71%</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66%</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391272258"/>
                  </a:ext>
                </a:extLst>
              </a:tr>
              <a:tr h="40447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PM03</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non-conformités répétées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6</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217469592"/>
                  </a:ext>
                </a:extLst>
              </a:tr>
              <a:tr h="40447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d'attente avant réponse téléphonique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20 sec</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Appel mystère - Moyenne de 20 appels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Non calculé</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566134012"/>
                  </a:ext>
                </a:extLst>
              </a:tr>
              <a:tr h="40447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demandes patients en 24h</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demandes traitées en 24h / Nombre de demandes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96%</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98%</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97%</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416266043"/>
                  </a:ext>
                </a:extLst>
              </a:tr>
            </a:tbl>
          </a:graphicData>
        </a:graphic>
      </p:graphicFrame>
    </p:spTree>
    <p:extLst>
      <p:ext uri="{BB962C8B-B14F-4D97-AF65-F5344CB8AC3E}">
        <p14:creationId xmlns:p14="http://schemas.microsoft.com/office/powerpoint/2010/main" val="2913108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1916382010"/>
              </p:ext>
            </p:extLst>
          </p:nvPr>
        </p:nvGraphicFramePr>
        <p:xfrm>
          <a:off x="594807" y="1948069"/>
          <a:ext cx="11016001" cy="4677031"/>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3200">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1028905">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PO01</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Temps d'attente en salle d'attente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40 min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Moyenne des différences entre l'heure du rendez-vous et l'heure d'entrée effective en consultation (une journée par semaine)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0:28:00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0:58:30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0:43:15</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241973497"/>
                  </a:ext>
                </a:extLst>
              </a:tr>
              <a:tr h="415421">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de paiement des garants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70 jours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Moyenne des délais de tous les paiements reçus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40,5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60,25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008065526"/>
                  </a:ext>
                </a:extLst>
              </a:tr>
              <a:tr h="617343">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réclamations ou rejets des garants sur la facturation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réclamations ou rejets des garants / Nombre de factures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861737351"/>
                  </a:ext>
                </a:extLst>
              </a:tr>
              <a:tr h="623132">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entre la sortie du patient et la réception de la facture à la DAF</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 jours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Moyenne des délais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34,5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17</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25,75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951673168"/>
                  </a:ext>
                </a:extLst>
              </a:tr>
              <a:tr h="830842">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ente la réception de la facture à la DAF et le dépôt au niveau de l'organisme de remboursement</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3 jours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Moyenne des délais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11,5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6,75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610675672"/>
                  </a:ext>
                </a:extLst>
              </a:tr>
              <a:tr h="617343">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PO03</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consultés par mois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1100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Comptage du nombre de consultations par spécialité, par médecin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1117</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1213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1165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654027422"/>
                  </a:ext>
                </a:extLst>
              </a:tr>
            </a:tbl>
          </a:graphicData>
        </a:graphic>
      </p:graphicFrame>
    </p:spTree>
    <p:extLst>
      <p:ext uri="{BB962C8B-B14F-4D97-AF65-F5344CB8AC3E}">
        <p14:creationId xmlns:p14="http://schemas.microsoft.com/office/powerpoint/2010/main" val="2223688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1142716448"/>
              </p:ext>
            </p:extLst>
          </p:nvPr>
        </p:nvGraphicFramePr>
        <p:xfrm>
          <a:off x="581192" y="1934817"/>
          <a:ext cx="11016001" cy="4549073"/>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3200">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640401">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PO04</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dossiers patients non-conformes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dossiers patient incomplets ou mal remplis / Nombre de dossiers patients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94%</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58%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115356016"/>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réclamations par mois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des fiches de réclamations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0,33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0,17</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0,25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723446139"/>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patients hospitalisés par mois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d'hospitalisations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63</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574487724"/>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nosocomiales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d'infections nosocomiales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803427074"/>
                  </a:ext>
                </a:extLst>
              </a:tr>
              <a:tr h="213467">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PO05</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Satisfaction des médecins externes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Ann.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Enquête de satisfaction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gridSpan="2">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Annuel</a:t>
                      </a:r>
                    </a:p>
                  </a:txBody>
                  <a:tcPr marL="0" marR="0" marT="0" marB="0" anchor="ctr"/>
                </a:tc>
                <a:tc hMerge="1">
                  <a:txBody>
                    <a:bodyPr/>
                    <a:lstStyle/>
                    <a:p>
                      <a:pPr algn="ctr" fontAlgn="ctr"/>
                      <a:endParaRPr lang="fr-FR" sz="1400" b="1" i="0" u="none" strike="noStrike" dirty="0">
                        <a:solidFill>
                          <a:srgbClr val="3F2745"/>
                        </a:solidFill>
                        <a:effectLst/>
                        <a:latin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65%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598114898"/>
                  </a:ext>
                </a:extLst>
              </a:tr>
              <a:tr h="640401">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nouveau-né à score d'Apgar inférieur ou égal à 6</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Evaluation du score d'Apgar selon protocole médical</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Rapport médical annuel</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168307764"/>
                  </a:ext>
                </a:extLst>
              </a:tr>
              <a:tr h="640401">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d'Apgar amélioré</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Evaluation du score d'Apgar selon protocole médical</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Rapport médical annuel</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508958857"/>
                  </a:ext>
                </a:extLst>
              </a:tr>
              <a:tr h="640401">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pendant un accouchement ou une intervention chirurgicale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des fiches incidents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Rapport médical annuel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Rapport médical annuel</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779108365"/>
                  </a:ext>
                </a:extLst>
              </a:tr>
            </a:tbl>
          </a:graphicData>
        </a:graphic>
      </p:graphicFrame>
    </p:spTree>
    <p:extLst>
      <p:ext uri="{BB962C8B-B14F-4D97-AF65-F5344CB8AC3E}">
        <p14:creationId xmlns:p14="http://schemas.microsoft.com/office/powerpoint/2010/main" val="156912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2818702559"/>
              </p:ext>
            </p:extLst>
          </p:nvPr>
        </p:nvGraphicFramePr>
        <p:xfrm>
          <a:off x="581192" y="1987826"/>
          <a:ext cx="11016001" cy="4549072"/>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3200">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prospects en patients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nouveaux patients/Nombre de prospects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Attente CRM</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661041253"/>
                  </a:ext>
                </a:extLst>
              </a:tr>
              <a:tr h="10673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patientes suivies lors de leur grossesse en patientes accouchant chez NEST</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d'accouchements effectifs sur la période à la suite de suivi de grossesse/Nombre d'accouchements prévus sur la période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Attente CRM</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593031036"/>
                  </a:ext>
                </a:extLst>
              </a:tr>
              <a:tr h="853868">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PO06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enfants nés chez NEST en enfants suivis chez NEST</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40%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d'enfants nés chez NEST/Nombre d'enfants suivis chez NEST pendant la première année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Attente CRM</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Attente CRM</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813337478"/>
                  </a:ext>
                </a:extLst>
              </a:tr>
              <a:tr h="213467">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7,5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9</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802447289"/>
                  </a:ext>
                </a:extLst>
              </a:tr>
              <a:tr h="640401">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produit sensible non disponible /Nombre de produits sensible à stocker</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3%</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2%</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110156059"/>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0,25</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4226168082"/>
                  </a:ext>
                </a:extLst>
              </a:tr>
              <a:tr h="426934">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Mens.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Non calculé</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420328047"/>
                  </a:ext>
                </a:extLst>
              </a:tr>
            </a:tbl>
          </a:graphicData>
        </a:graphic>
      </p:graphicFrame>
    </p:spTree>
    <p:extLst>
      <p:ext uri="{BB962C8B-B14F-4D97-AF65-F5344CB8AC3E}">
        <p14:creationId xmlns:p14="http://schemas.microsoft.com/office/powerpoint/2010/main" val="3645916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1648107665"/>
              </p:ext>
            </p:extLst>
          </p:nvPr>
        </p:nvGraphicFramePr>
        <p:xfrm>
          <a:off x="581192" y="1871110"/>
          <a:ext cx="11016001" cy="4959943"/>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1387">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628076">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Taux de collaborateur avec un niveau de compétences supérieur à 90%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56%</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Pas d'indicateur</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56%</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004953737"/>
                  </a:ext>
                </a:extLst>
              </a:tr>
              <a:tr h="418717">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schemeClr val="tx1">
                              <a:lumMod val="75000"/>
                              <a:lumOff val="25000"/>
                            </a:schemeClr>
                          </a:solidFill>
                          <a:effectLst/>
                          <a:uLnTx/>
                          <a:uFillTx/>
                          <a:latin typeface="Calibri" panose="020F0502020204030204" pitchFamily="34" charset="0"/>
                          <a:ea typeface="+mn-ea"/>
                          <a:cs typeface="Calibri" panose="020F0502020204030204" pitchFamily="34" charset="0"/>
                        </a:rPr>
                        <a:t>Sem.</a:t>
                      </a:r>
                      <a:endParaRPr kumimoji="0" lang="fr-FR" sz="1400" b="0" i="0" u="none" strike="noStrike" kern="1200" cap="none" spc="0" normalizeH="0" baseline="0" noProof="0" dirty="0">
                        <a:ln>
                          <a:noFill/>
                        </a:ln>
                        <a:solidFill>
                          <a:schemeClr val="tx1">
                            <a:lumMod val="75000"/>
                            <a:lumOff val="25000"/>
                          </a:schemeClr>
                        </a:solidFill>
                        <a:effectLst/>
                        <a:uLnTx/>
                        <a:uFillTx/>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90%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Actions réalisées / actions prévues échues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100%</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636322551"/>
                  </a:ext>
                </a:extLst>
              </a:tr>
              <a:tr h="628076">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PS02</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chemeClr val="tx1">
                              <a:lumMod val="75000"/>
                              <a:lumOff val="25000"/>
                            </a:schemeClr>
                          </a:solidFill>
                          <a:effectLst/>
                          <a:uLnTx/>
                          <a:uFillTx/>
                          <a:latin typeface="Calibri" panose="020F0502020204030204" pitchFamily="34" charset="0"/>
                          <a:ea typeface="+mn-ea"/>
                          <a:cs typeface="Calibri" panose="020F0502020204030204" pitchFamily="34" charset="0"/>
                        </a:rPr>
                        <a:t>Sem.</a:t>
                      </a: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formations efficaces / Nombre de formations réalisées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85%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837822786"/>
                  </a:ext>
                </a:extLst>
              </a:tr>
              <a:tr h="209359">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Ann.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Nombre de démissions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0</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008030845"/>
                  </a:ext>
                </a:extLst>
              </a:tr>
              <a:tr h="837435">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PS03</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Sem.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d'interruptions du service informationnel</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3</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426001444"/>
                  </a:ext>
                </a:extLst>
              </a:tr>
              <a:tr h="418717">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PS03</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Ann.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Enquête de satisfaction auprès des utilisateurs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 </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 </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0,74</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38378969"/>
                  </a:ext>
                </a:extLst>
              </a:tr>
              <a:tr h="418717">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3</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de ruptures d'activité</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1</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247171641"/>
                  </a:ext>
                </a:extLst>
              </a:tr>
              <a:tr h="837015">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 (médicale, informatique, électroménager et mobilier)</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pannes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21</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23,5</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22,25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581868820"/>
                  </a:ext>
                </a:extLst>
              </a:tr>
            </a:tbl>
          </a:graphicData>
        </a:graphic>
      </p:graphicFrame>
    </p:spTree>
    <p:extLst>
      <p:ext uri="{BB962C8B-B14F-4D97-AF65-F5344CB8AC3E}">
        <p14:creationId xmlns:p14="http://schemas.microsoft.com/office/powerpoint/2010/main" val="438602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D’ATTEINTE DES INDICATEURS QUALITÉ</a:t>
            </a:r>
            <a:endParaRPr lang="fr-FR" i="1" dirty="0"/>
          </a:p>
        </p:txBody>
      </p:sp>
      <p:graphicFrame>
        <p:nvGraphicFramePr>
          <p:cNvPr id="3" name="Tableau 2">
            <a:extLst>
              <a:ext uri="{FF2B5EF4-FFF2-40B4-BE49-F238E27FC236}">
                <a16:creationId xmlns:a16="http://schemas.microsoft.com/office/drawing/2014/main" id="{B50DE72A-0CEC-449F-B114-5812E5F6C93E}"/>
              </a:ext>
            </a:extLst>
          </p:cNvPr>
          <p:cNvGraphicFramePr>
            <a:graphicFrameLocks noGrp="1"/>
          </p:cNvGraphicFramePr>
          <p:nvPr>
            <p:extLst>
              <p:ext uri="{D42A27DB-BD31-4B8C-83A1-F6EECF244321}">
                <p14:modId xmlns:p14="http://schemas.microsoft.com/office/powerpoint/2010/main" val="3711702835"/>
              </p:ext>
            </p:extLst>
          </p:nvPr>
        </p:nvGraphicFramePr>
        <p:xfrm>
          <a:off x="594807" y="1881810"/>
          <a:ext cx="11016001" cy="4665753"/>
        </p:xfrm>
        <a:graphic>
          <a:graphicData uri="http://schemas.openxmlformats.org/drawingml/2006/table">
            <a:tbl>
              <a:tblPr firstRow="1">
                <a:tableStyleId>{ED083AE6-46FA-4A59-8FB0-9F97EB10719F}</a:tableStyleId>
              </a:tblPr>
              <a:tblGrid>
                <a:gridCol w="610749">
                  <a:extLst>
                    <a:ext uri="{9D8B030D-6E8A-4147-A177-3AD203B41FA5}">
                      <a16:colId xmlns:a16="http://schemas.microsoft.com/office/drawing/2014/main" val="4216198039"/>
                    </a:ext>
                  </a:extLst>
                </a:gridCol>
                <a:gridCol w="2700105">
                  <a:extLst>
                    <a:ext uri="{9D8B030D-6E8A-4147-A177-3AD203B41FA5}">
                      <a16:colId xmlns:a16="http://schemas.microsoft.com/office/drawing/2014/main" val="3801803599"/>
                    </a:ext>
                  </a:extLst>
                </a:gridCol>
                <a:gridCol w="608847">
                  <a:extLst>
                    <a:ext uri="{9D8B030D-6E8A-4147-A177-3AD203B41FA5}">
                      <a16:colId xmlns:a16="http://schemas.microsoft.com/office/drawing/2014/main" val="1788229515"/>
                    </a:ext>
                  </a:extLst>
                </a:gridCol>
                <a:gridCol w="635319">
                  <a:extLst>
                    <a:ext uri="{9D8B030D-6E8A-4147-A177-3AD203B41FA5}">
                      <a16:colId xmlns:a16="http://schemas.microsoft.com/office/drawing/2014/main" val="3026171723"/>
                    </a:ext>
                  </a:extLst>
                </a:gridCol>
                <a:gridCol w="2845701">
                  <a:extLst>
                    <a:ext uri="{9D8B030D-6E8A-4147-A177-3AD203B41FA5}">
                      <a16:colId xmlns:a16="http://schemas.microsoft.com/office/drawing/2014/main" val="3347677358"/>
                    </a:ext>
                  </a:extLst>
                </a:gridCol>
                <a:gridCol w="723056">
                  <a:extLst>
                    <a:ext uri="{9D8B030D-6E8A-4147-A177-3AD203B41FA5}">
                      <a16:colId xmlns:a16="http://schemas.microsoft.com/office/drawing/2014/main" val="1940039278"/>
                    </a:ext>
                  </a:extLst>
                </a:gridCol>
                <a:gridCol w="723056">
                  <a:extLst>
                    <a:ext uri="{9D8B030D-6E8A-4147-A177-3AD203B41FA5}">
                      <a16:colId xmlns:a16="http://schemas.microsoft.com/office/drawing/2014/main" val="4236764907"/>
                    </a:ext>
                  </a:extLst>
                </a:gridCol>
                <a:gridCol w="723056">
                  <a:extLst>
                    <a:ext uri="{9D8B030D-6E8A-4147-A177-3AD203B41FA5}">
                      <a16:colId xmlns:a16="http://schemas.microsoft.com/office/drawing/2014/main" val="1958011439"/>
                    </a:ext>
                  </a:extLst>
                </a:gridCol>
                <a:gridCol w="723056">
                  <a:extLst>
                    <a:ext uri="{9D8B030D-6E8A-4147-A177-3AD203B41FA5}">
                      <a16:colId xmlns:a16="http://schemas.microsoft.com/office/drawing/2014/main" val="3980989768"/>
                    </a:ext>
                  </a:extLst>
                </a:gridCol>
                <a:gridCol w="723056">
                  <a:extLst>
                    <a:ext uri="{9D8B030D-6E8A-4147-A177-3AD203B41FA5}">
                      <a16:colId xmlns:a16="http://schemas.microsoft.com/office/drawing/2014/main" val="536210483"/>
                    </a:ext>
                  </a:extLst>
                </a:gridCol>
              </a:tblGrid>
              <a:tr h="493200">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Proc.</a:t>
                      </a: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Fréq</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Cible</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Méthode de calcul</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S1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Moy</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S2 2018</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err="1">
                          <a:solidFill>
                            <a:schemeClr val="accent6"/>
                          </a:solidFill>
                          <a:effectLst/>
                          <a:latin typeface="Calibri" panose="020F0502020204030204" pitchFamily="34" charset="0"/>
                          <a:cs typeface="Calibri" panose="020F0502020204030204" pitchFamily="34" charset="0"/>
                        </a:rPr>
                        <a:t>Moy</a:t>
                      </a:r>
                      <a:r>
                        <a:rPr lang="fr-FR" sz="1400" b="1" u="none" strike="noStrike" dirty="0">
                          <a:solidFill>
                            <a:schemeClr val="accent6"/>
                          </a:solidFill>
                          <a:effectLst/>
                          <a:latin typeface="Calibri" panose="020F0502020204030204" pitchFamily="34" charset="0"/>
                          <a:cs typeface="Calibri" panose="020F0502020204030204" pitchFamily="34" charset="0"/>
                        </a:rPr>
                        <a:t>. 2018</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S1</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S2</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248098592"/>
                  </a:ext>
                </a:extLst>
              </a:tr>
              <a:tr h="816777">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PS04</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Délai des interventions de maintenance pour les équipements informatiques, médicaux et electroménagers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Mesure moyenne des délais des interventions de maintenance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6,8</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2,5</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4,65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595453336"/>
                  </a:ext>
                </a:extLst>
              </a:tr>
              <a:tr h="612583">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a:t>
                      </a:r>
                      <a:r>
                        <a:rPr lang="fr-FR" sz="1400" u="none" strike="noStrike" dirty="0" err="1">
                          <a:solidFill>
                            <a:schemeClr val="tx1">
                              <a:lumMod val="75000"/>
                              <a:lumOff val="25000"/>
                            </a:schemeClr>
                          </a:solidFill>
                          <a:effectLst/>
                          <a:latin typeface="Calibri" panose="020F0502020204030204" pitchFamily="34" charset="0"/>
                          <a:cs typeface="Calibri" panose="020F0502020204030204" pitchFamily="34" charset="0"/>
                        </a:rPr>
                        <a:t>delais</a:t>
                      </a: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de production des rapports comptables </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80%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rapports remis dans les délais / Nombre de rapports requis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100%</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100%</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100%</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697082279"/>
                  </a:ext>
                </a:extLst>
              </a:tr>
              <a:tr h="377902">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PS05</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Ann.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gridSpan="2">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Annuel</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hMerge="1">
                  <a:txBody>
                    <a:bodyPr/>
                    <a:lstStyle/>
                    <a:p>
                      <a:pPr algn="ctr" fontAlgn="ctr"/>
                      <a:endParaRPr lang="fr-FR" sz="1400" b="1" i="0" u="none" strike="noStrike" dirty="0">
                        <a:solidFill>
                          <a:srgbClr val="3F2745"/>
                        </a:solidFill>
                        <a:effectLst/>
                        <a:latin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89305845"/>
                  </a:ext>
                </a:extLst>
              </a:tr>
              <a:tr h="612583">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de fiche de non-conformité</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Non calculé</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04045007"/>
                  </a:ext>
                </a:extLst>
              </a:tr>
              <a:tr h="408388">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d'infections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0,5</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0,25</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2876488135"/>
                  </a:ext>
                </a:extLst>
              </a:tr>
              <a:tr h="408388">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d'AES constatés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0,5</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0,25</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79315835"/>
                  </a:ext>
                </a:extLst>
              </a:tr>
              <a:tr h="408388">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d'intoxication alimentaire</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0</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a:solidFill>
                            <a:schemeClr val="accent6"/>
                          </a:solidFill>
                          <a:effectLst/>
                          <a:latin typeface="Calibri" panose="020F0502020204030204" pitchFamily="34" charset="0"/>
                          <a:cs typeface="Calibri" panose="020F0502020204030204" pitchFamily="34" charset="0"/>
                        </a:rPr>
                        <a:t>0</a:t>
                      </a:r>
                      <a:endParaRPr lang="fr-FR" sz="1400" b="1" i="0" u="none" strike="noStrike">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743640941"/>
                  </a:ext>
                </a:extLst>
              </a:tr>
              <a:tr h="408388">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PS06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Trim.</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6</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Décompte du nombre d'incidents constatés</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400" b="1" u="none" strike="noStrike" dirty="0">
                          <a:solidFill>
                            <a:schemeClr val="accent6"/>
                          </a:solidFill>
                          <a:effectLst/>
                          <a:latin typeface="Calibri" panose="020F0502020204030204" pitchFamily="34" charset="0"/>
                          <a:cs typeface="Calibri" panose="020F0502020204030204" pitchFamily="34" charset="0"/>
                        </a:rPr>
                        <a:t>Non calculé</a:t>
                      </a:r>
                      <a:endParaRPr lang="fr-FR" sz="1400" b="1" i="0" u="none" strike="noStrike" dirty="0">
                        <a:solidFill>
                          <a:schemeClr val="accent6"/>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b"/>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 </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3536558578"/>
                  </a:ext>
                </a:extLst>
              </a:tr>
            </a:tbl>
          </a:graphicData>
        </a:graphic>
      </p:graphicFrame>
    </p:spTree>
    <p:extLst>
      <p:ext uri="{BB962C8B-B14F-4D97-AF65-F5344CB8AC3E}">
        <p14:creationId xmlns:p14="http://schemas.microsoft.com/office/powerpoint/2010/main" val="731786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3902928205"/>
              </p:ext>
            </p:extLst>
          </p:nvPr>
        </p:nvGraphicFramePr>
        <p:xfrm>
          <a:off x="581193" y="1821007"/>
          <a:ext cx="11029616" cy="5025593"/>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2">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335040">
                <a:tc>
                  <a:txBody>
                    <a:bodyPr/>
                    <a:lstStyle/>
                    <a:p>
                      <a:pPr algn="ctr" fontAlgn="ctr"/>
                      <a:r>
                        <a:rPr lang="fr-FR" sz="1150" u="none" strike="noStrike" dirty="0">
                          <a:solidFill>
                            <a:schemeClr val="tx1">
                              <a:lumMod val="75000"/>
                              <a:lumOff val="25000"/>
                            </a:schemeClr>
                          </a:solidFill>
                          <a:effectLst/>
                        </a:rPr>
                        <a:t>Objectifs de la politique qualité</a:t>
                      </a:r>
                      <a:endParaRPr lang="fr-FR" sz="1150" b="1"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150" u="none" strike="noStrike" dirty="0">
                          <a:solidFill>
                            <a:schemeClr val="tx1">
                              <a:lumMod val="75000"/>
                              <a:lumOff val="25000"/>
                            </a:schemeClr>
                          </a:solidFill>
                          <a:effectLst/>
                        </a:rPr>
                        <a:t>Plans d'actions correspondants</a:t>
                      </a:r>
                      <a:endParaRPr lang="fr-FR" sz="1150" b="1"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150" b="1" i="0" u="none" strike="noStrike" dirty="0">
                          <a:solidFill>
                            <a:schemeClr val="tx1">
                              <a:lumMod val="75000"/>
                              <a:lumOff val="25000"/>
                            </a:schemeClr>
                          </a:solidFill>
                          <a:effectLst/>
                          <a:latin typeface="Calibri" panose="020F0502020204030204" pitchFamily="34" charset="0"/>
                        </a:rPr>
                        <a:t>Indicateurs correspondants</a:t>
                      </a:r>
                    </a:p>
                  </a:txBody>
                  <a:tcPr marL="1256" marR="1256" marT="1256" marB="0" anchor="ctr"/>
                </a:tc>
                <a:tc>
                  <a:txBody>
                    <a:bodyPr/>
                    <a:lstStyle/>
                    <a:p>
                      <a:pPr algn="ctr" fontAlgn="ctr"/>
                      <a:r>
                        <a:rPr lang="fr-FR" sz="1150" b="1" i="0" u="none" strike="noStrike" dirty="0">
                          <a:solidFill>
                            <a:schemeClr val="tx1">
                              <a:lumMod val="75000"/>
                              <a:lumOff val="25000"/>
                            </a:schemeClr>
                          </a:solidFill>
                          <a:effectLst/>
                          <a:latin typeface="Calibri" panose="020F0502020204030204" pitchFamily="34" charset="0"/>
                        </a:rPr>
                        <a:t>Atteint ? 50% </a:t>
                      </a:r>
                    </a:p>
                  </a:txBody>
                  <a:tcPr marL="1256" marR="1256" marT="1256" marB="0" anchor="ctr"/>
                </a:tc>
                <a:extLst>
                  <a:ext uri="{0D108BD9-81ED-4DB2-BD59-A6C34878D82A}">
                    <a16:rowId xmlns:a16="http://schemas.microsoft.com/office/drawing/2014/main" val="1234028407"/>
                  </a:ext>
                </a:extLst>
              </a:tr>
              <a:tr h="4673817">
                <a:tc>
                  <a:txBody>
                    <a:bodyPr/>
                    <a:lstStyle/>
                    <a:p>
                      <a:pPr algn="l" fontAlgn="ctr"/>
                      <a:r>
                        <a:rPr lang="fr-FR" sz="1150" u="none" strike="noStrike" dirty="0">
                          <a:solidFill>
                            <a:schemeClr val="tx1">
                              <a:lumMod val="75000"/>
                              <a:lumOff val="25000"/>
                            </a:schemeClr>
                          </a:solidFill>
                          <a:effectLst/>
                        </a:rPr>
                        <a:t>Apporter à nos patients les meilleurs soins possibles tout en assurant une prise en charge dans des conditions optimales de sécurité et de confort ;</a:t>
                      </a:r>
                      <a:endParaRPr lang="fr-FR" sz="1150" b="0"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l" fontAlgn="ctr"/>
                      <a:r>
                        <a:rPr lang="fr-FR" sz="1150" u="none" strike="noStrike" dirty="0">
                          <a:solidFill>
                            <a:schemeClr val="tx1">
                              <a:lumMod val="75000"/>
                              <a:lumOff val="25000"/>
                            </a:schemeClr>
                          </a:solidFill>
                          <a:effectLst/>
                        </a:rPr>
                        <a:t>Organisation du SMQ et amélioration continue</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Consultations</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Hospitalisation</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Actes</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Gestion des stocks, approvisionnement et achats</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Gestion des ressources humaines</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Gestion des ressources matérielles</a:t>
                      </a:r>
                      <a:br>
                        <a:rPr lang="fr-FR" sz="1150" u="none" strike="noStrike" dirty="0">
                          <a:solidFill>
                            <a:schemeClr val="tx1">
                              <a:lumMod val="75000"/>
                              <a:lumOff val="25000"/>
                            </a:schemeClr>
                          </a:solidFill>
                          <a:effectLst/>
                        </a:rPr>
                      </a:br>
                      <a:r>
                        <a:rPr lang="fr-FR" sz="1150" u="none" strike="noStrike" dirty="0">
                          <a:solidFill>
                            <a:schemeClr val="tx1">
                              <a:lumMod val="75000"/>
                              <a:lumOff val="25000"/>
                            </a:schemeClr>
                          </a:solidFill>
                          <a:effectLst/>
                        </a:rPr>
                        <a:t>Maîtrise de l'environnement des soins</a:t>
                      </a:r>
                      <a:endParaRPr lang="fr-FR" sz="1150" b="0"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150" u="none" strike="noStrike" dirty="0">
                          <a:solidFill>
                            <a:schemeClr val="tx1">
                              <a:lumMod val="75000"/>
                              <a:lumOff val="25000"/>
                            </a:schemeClr>
                          </a:solidFill>
                          <a:effectLst/>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de patients consultés par mois</a:t>
                      </a:r>
                      <a:endParaRPr lang="fr-FR" sz="1150" b="0" i="0" u="none" strike="noStrike" dirty="0">
                        <a:solidFill>
                          <a:schemeClr val="tx1">
                            <a:lumMod val="75000"/>
                            <a:lumOff val="25000"/>
                          </a:schemeClr>
                        </a:solidFill>
                        <a:effectLst/>
                        <a:latin typeface="Calibri" panose="020F0502020204030204" pitchFamily="34" charset="0"/>
                      </a:endParaRPr>
                    </a:p>
                    <a:p>
                      <a:pPr algn="ctr" fontAlgn="ctr"/>
                      <a:r>
                        <a:rPr lang="fr-FR" sz="1150" u="none" strike="noStrike" dirty="0">
                          <a:solidFill>
                            <a:schemeClr val="tx1">
                              <a:lumMod val="75000"/>
                              <a:lumOff val="25000"/>
                            </a:schemeClr>
                          </a:solidFill>
                          <a:effectLst/>
                        </a:rPr>
                        <a:t>Taux de dossiers patients non-conformes</a:t>
                      </a:r>
                    </a:p>
                    <a:p>
                      <a:pPr algn="ctr" fontAlgn="ctr"/>
                      <a:r>
                        <a:rPr lang="fr-FR" sz="1150" u="none" strike="noStrike" dirty="0">
                          <a:solidFill>
                            <a:schemeClr val="tx1">
                              <a:lumMod val="75000"/>
                              <a:lumOff val="25000"/>
                            </a:schemeClr>
                          </a:solidFill>
                          <a:effectLst/>
                        </a:rPr>
                        <a:t>Nombre de réclamations par mois</a:t>
                      </a:r>
                    </a:p>
                    <a:p>
                      <a:pPr algn="ctr" fontAlgn="ctr"/>
                      <a:r>
                        <a:rPr lang="fr-FR" sz="1150" u="none" strike="noStrike" dirty="0">
                          <a:solidFill>
                            <a:schemeClr val="tx1">
                              <a:lumMod val="75000"/>
                              <a:lumOff val="25000"/>
                            </a:schemeClr>
                          </a:solidFill>
                          <a:effectLst/>
                        </a:rPr>
                        <a:t>Nombre de patients hospitalisés par mois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d'infections nosocomiales</a:t>
                      </a:r>
                    </a:p>
                    <a:p>
                      <a:pPr algn="ctr" fontAlgn="ctr"/>
                      <a:r>
                        <a:rPr lang="fr-FR" sz="1150" u="none" strike="noStrike" dirty="0">
                          <a:solidFill>
                            <a:schemeClr val="tx1">
                              <a:lumMod val="75000"/>
                              <a:lumOff val="25000"/>
                            </a:schemeClr>
                          </a:solidFill>
                          <a:effectLst/>
                        </a:rPr>
                        <a:t>Satisfaction des médecins externes</a:t>
                      </a:r>
                    </a:p>
                    <a:p>
                      <a:pPr algn="ctr" fontAlgn="ctr"/>
                      <a:r>
                        <a:rPr lang="fr-FR" sz="1150" u="none" strike="noStrike" dirty="0">
                          <a:solidFill>
                            <a:schemeClr val="tx1">
                              <a:lumMod val="75000"/>
                              <a:lumOff val="25000"/>
                            </a:schemeClr>
                          </a:solidFill>
                          <a:effectLst/>
                        </a:rPr>
                        <a:t>Taux de nouveau-né à score d'Apgar inférieur ou égal à 6</a:t>
                      </a:r>
                    </a:p>
                    <a:p>
                      <a:pPr algn="ctr" fontAlgn="ctr"/>
                      <a:r>
                        <a:rPr lang="fr-FR" sz="1150" u="none" strike="noStrike" dirty="0">
                          <a:solidFill>
                            <a:schemeClr val="tx1">
                              <a:lumMod val="75000"/>
                              <a:lumOff val="25000"/>
                            </a:schemeClr>
                          </a:solidFill>
                          <a:effectLst/>
                        </a:rPr>
                        <a:t>Taux d'Apgar amélioré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d'incidents pendant un accouchement ou une intervention chirurgicale</a:t>
                      </a:r>
                      <a:endParaRPr lang="fr-FR" sz="1150" b="0" i="0" u="none" strike="noStrike" dirty="0">
                        <a:solidFill>
                          <a:schemeClr val="tx1">
                            <a:lumMod val="75000"/>
                            <a:lumOff val="25000"/>
                          </a:schemeClr>
                        </a:solidFill>
                        <a:effectLst/>
                        <a:latin typeface="Calibri" panose="020F0502020204030204" pitchFamily="34" charset="0"/>
                      </a:endParaRPr>
                    </a:p>
                    <a:p>
                      <a:pPr algn="ctr" fontAlgn="ctr"/>
                      <a:r>
                        <a:rPr lang="fr-FR" sz="1150" u="none" strike="noStrike" dirty="0">
                          <a:solidFill>
                            <a:schemeClr val="tx1">
                              <a:lumMod val="75000"/>
                              <a:lumOff val="25000"/>
                            </a:schemeClr>
                          </a:solidFill>
                          <a:effectLst/>
                        </a:rPr>
                        <a:t>Nombre de rupture de produits</a:t>
                      </a:r>
                    </a:p>
                    <a:p>
                      <a:pPr algn="ctr" fontAlgn="ctr"/>
                      <a:r>
                        <a:rPr lang="fr-FR" sz="1150" u="none" strike="noStrike" dirty="0">
                          <a:solidFill>
                            <a:schemeClr val="tx1">
                              <a:lumMod val="75000"/>
                              <a:lumOff val="25000"/>
                            </a:schemeClr>
                          </a:solidFill>
                          <a:effectLst/>
                        </a:rPr>
                        <a:t>Taux d'indisponibilité de produits sensibles</a:t>
                      </a:r>
                    </a:p>
                    <a:p>
                      <a:pPr algn="ctr" fontAlgn="ctr"/>
                      <a:r>
                        <a:rPr lang="fr-FR" sz="1150" u="none" strike="noStrike" dirty="0">
                          <a:solidFill>
                            <a:schemeClr val="tx1">
                              <a:lumMod val="75000"/>
                              <a:lumOff val="25000"/>
                            </a:schemeClr>
                          </a:solidFill>
                          <a:effectLst/>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et valeur des écarts entre le stock théorique et le stock réel</a:t>
                      </a:r>
                    </a:p>
                    <a:p>
                      <a:pPr algn="ctr" fontAlgn="ctr"/>
                      <a:r>
                        <a:rPr lang="fr-FR" sz="1150" u="none" strike="noStrike" dirty="0">
                          <a:solidFill>
                            <a:schemeClr val="tx1">
                              <a:lumMod val="75000"/>
                              <a:lumOff val="25000"/>
                            </a:schemeClr>
                          </a:solidFill>
                          <a:effectLst/>
                        </a:rPr>
                        <a:t>Pourcentage de collaborateurs évalués</a:t>
                      </a:r>
                    </a:p>
                    <a:p>
                      <a:pPr algn="ctr" fontAlgn="ctr"/>
                      <a:r>
                        <a:rPr lang="fr-FR" sz="1150" u="none" strike="noStrike" dirty="0">
                          <a:solidFill>
                            <a:schemeClr val="tx1">
                              <a:lumMod val="75000"/>
                              <a:lumOff val="25000"/>
                            </a:schemeClr>
                          </a:solidFill>
                          <a:effectLst/>
                        </a:rPr>
                        <a:t>Taux de réalisation du plan de formation</a:t>
                      </a:r>
                    </a:p>
                    <a:p>
                      <a:pPr algn="ctr" fontAlgn="ctr"/>
                      <a:r>
                        <a:rPr lang="fr-FR" sz="1150" u="none" strike="noStrike" dirty="0">
                          <a:solidFill>
                            <a:schemeClr val="tx1">
                              <a:lumMod val="75000"/>
                              <a:lumOff val="25000"/>
                            </a:schemeClr>
                          </a:solidFill>
                          <a:effectLst/>
                        </a:rPr>
                        <a:t>Efficacité des actions de formation</a:t>
                      </a:r>
                    </a:p>
                    <a:p>
                      <a:pPr algn="ctr" fontAlgn="ctr"/>
                      <a:r>
                        <a:rPr lang="fr-FR" sz="1150" u="none" strike="noStrike" dirty="0">
                          <a:solidFill>
                            <a:schemeClr val="tx1">
                              <a:lumMod val="75000"/>
                              <a:lumOff val="25000"/>
                            </a:schemeClr>
                          </a:solidFill>
                          <a:effectLst/>
                        </a:rPr>
                        <a:t>Nombre de démissions</a:t>
                      </a:r>
                    </a:p>
                    <a:p>
                      <a:pPr algn="ctr" fontAlgn="ctr"/>
                      <a:r>
                        <a:rPr lang="fr-FR" sz="1150" u="none" strike="noStrike" dirty="0">
                          <a:solidFill>
                            <a:schemeClr val="tx1">
                              <a:lumMod val="75000"/>
                              <a:lumOff val="25000"/>
                            </a:schemeClr>
                          </a:solidFill>
                          <a:effectLst/>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de pannes/dégradations de matériel par catégorie</a:t>
                      </a:r>
                    </a:p>
                    <a:p>
                      <a:pPr algn="ctr" fontAlgn="ctr"/>
                      <a:r>
                        <a:rPr lang="fr-FR" sz="1150" u="none" strike="noStrike" dirty="0">
                          <a:solidFill>
                            <a:schemeClr val="tx1">
                              <a:lumMod val="75000"/>
                              <a:lumOff val="25000"/>
                            </a:schemeClr>
                          </a:solidFill>
                          <a:effectLst/>
                        </a:rPr>
                        <a:t>Nombre de non-conformités aux instructions sur les tenues et le lavage des mains</a:t>
                      </a:r>
                    </a:p>
                    <a:p>
                      <a:pPr algn="ctr" fontAlgn="ctr"/>
                      <a:r>
                        <a:rPr lang="fr-FR" sz="1150" u="none" strike="noStrike" dirty="0">
                          <a:solidFill>
                            <a:schemeClr val="tx1">
                              <a:lumMod val="75000"/>
                              <a:lumOff val="25000"/>
                            </a:schemeClr>
                          </a:solidFill>
                          <a:effectLst/>
                        </a:rPr>
                        <a:t>Nombre d'infections post-opératoires</a:t>
                      </a:r>
                    </a:p>
                    <a:p>
                      <a:pPr algn="ctr" fontAlgn="ctr"/>
                      <a:r>
                        <a:rPr lang="fr-FR" sz="1150" u="none" strike="noStrike" dirty="0">
                          <a:solidFill>
                            <a:schemeClr val="tx1">
                              <a:lumMod val="75000"/>
                              <a:lumOff val="25000"/>
                            </a:schemeClr>
                          </a:solidFill>
                          <a:effectLst/>
                        </a:rPr>
                        <a:t>Nombre d’AES</a:t>
                      </a:r>
                    </a:p>
                    <a:p>
                      <a:pPr algn="ctr" fontAlgn="ctr"/>
                      <a:r>
                        <a:rPr lang="fr-FR" sz="1150" u="none" strike="noStrike" dirty="0">
                          <a:solidFill>
                            <a:schemeClr val="tx1">
                              <a:lumMod val="75000"/>
                              <a:lumOff val="25000"/>
                            </a:schemeClr>
                          </a:solidFill>
                          <a:effectLst/>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rPr>
                        <a:t>Nombre d'incidents sur la gestion des déchets</a:t>
                      </a:r>
                      <a:endParaRPr lang="fr-FR" sz="1150" b="0" i="0" u="none" strike="noStrike" dirty="0">
                        <a:solidFill>
                          <a:schemeClr val="tx1">
                            <a:lumMod val="75000"/>
                            <a:lumOff val="25000"/>
                          </a:schemeClr>
                        </a:solidFill>
                        <a:effectLst/>
                        <a:latin typeface="Calibri" panose="020F0502020204030204" pitchFamily="34" charset="0"/>
                      </a:endParaRPr>
                    </a:p>
                  </a:txBody>
                  <a:tcPr marL="0" marR="0" marT="0" marB="0"/>
                </a:tc>
                <a:tc>
                  <a:txBody>
                    <a:bodyPr/>
                    <a:lstStyle/>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150" b="0" i="0" u="none" strike="noStrike" dirty="0">
                          <a:solidFill>
                            <a:schemeClr val="tx1">
                              <a:lumMod val="75000"/>
                              <a:lumOff val="25000"/>
                            </a:schemeClr>
                          </a:solidFill>
                          <a:effectLst/>
                          <a:latin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rPr>
                        <a:t>Non calculé</a:t>
                      </a:r>
                    </a:p>
                  </a:txBody>
                  <a:tcPr marL="1256" marR="1256" marT="1256" marB="0"/>
                </a:tc>
                <a:extLst>
                  <a:ext uri="{0D108BD9-81ED-4DB2-BD59-A6C34878D82A}">
                    <a16:rowId xmlns:a16="http://schemas.microsoft.com/office/drawing/2014/main" val="3173912326"/>
                  </a:ext>
                </a:extLst>
              </a:tr>
            </a:tbl>
          </a:graphicData>
        </a:graphic>
      </p:graphicFrame>
    </p:spTree>
    <p:extLst>
      <p:ext uri="{BB962C8B-B14F-4D97-AF65-F5344CB8AC3E}">
        <p14:creationId xmlns:p14="http://schemas.microsoft.com/office/powerpoint/2010/main" val="39193068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1228356585"/>
              </p:ext>
            </p:extLst>
          </p:nvPr>
        </p:nvGraphicFramePr>
        <p:xfrm>
          <a:off x="581192" y="1905413"/>
          <a:ext cx="11029617" cy="4650131"/>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411590">
                <a:tc>
                  <a:txBody>
                    <a:bodyPr/>
                    <a:lstStyle/>
                    <a:p>
                      <a:pPr algn="ctr" fontAlgn="ctr"/>
                      <a:r>
                        <a:rPr lang="fr-FR" sz="1300" u="none" strike="noStrike">
                          <a:solidFill>
                            <a:schemeClr val="tx1">
                              <a:lumMod val="75000"/>
                              <a:lumOff val="25000"/>
                            </a:schemeClr>
                          </a:solidFill>
                          <a:effectLst/>
                        </a:rPr>
                        <a:t>Objectifs de la politique qualité</a:t>
                      </a:r>
                      <a:endParaRPr lang="fr-FR" sz="1300" b="1" i="0" u="none" strike="noStrike">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300" u="none" strike="noStrike" dirty="0">
                          <a:solidFill>
                            <a:schemeClr val="tx1">
                              <a:lumMod val="75000"/>
                              <a:lumOff val="25000"/>
                            </a:schemeClr>
                          </a:solidFill>
                          <a:effectLst/>
                        </a:rPr>
                        <a:t>Plans d'actions correspondants</a:t>
                      </a:r>
                      <a:endParaRPr lang="fr-FR" sz="1300" b="1"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300" b="1" i="0" u="none" strike="noStrike" dirty="0">
                          <a:solidFill>
                            <a:schemeClr val="tx1">
                              <a:lumMod val="75000"/>
                              <a:lumOff val="25000"/>
                            </a:schemeClr>
                          </a:solidFill>
                          <a:effectLst/>
                          <a:latin typeface="Calibri" panose="020F0502020204030204" pitchFamily="34" charset="0"/>
                        </a:rPr>
                        <a:t>Indicateurs correspondants</a:t>
                      </a:r>
                    </a:p>
                  </a:txBody>
                  <a:tcPr marL="1256" marR="1256" marT="1256" marB="0" anchor="ctr"/>
                </a:tc>
                <a:tc>
                  <a:txBody>
                    <a:bodyPr/>
                    <a:lstStyle/>
                    <a:p>
                      <a:pPr algn="ctr" fontAlgn="ctr"/>
                      <a:r>
                        <a:rPr lang="fr-FR" sz="1300" b="1" i="0" u="none" strike="noStrike" dirty="0">
                          <a:solidFill>
                            <a:schemeClr val="tx1">
                              <a:lumMod val="75000"/>
                              <a:lumOff val="25000"/>
                            </a:schemeClr>
                          </a:solidFill>
                          <a:effectLst/>
                          <a:latin typeface="Calibri" panose="020F0502020204030204" pitchFamily="34" charset="0"/>
                        </a:rPr>
                        <a:t>Atteint ? 26%</a:t>
                      </a:r>
                    </a:p>
                  </a:txBody>
                  <a:tcPr marL="1256" marR="1256" marT="1256" marB="0" anchor="ctr"/>
                </a:tc>
                <a:extLst>
                  <a:ext uri="{0D108BD9-81ED-4DB2-BD59-A6C34878D82A}">
                    <a16:rowId xmlns:a16="http://schemas.microsoft.com/office/drawing/2014/main" val="1234028407"/>
                  </a:ext>
                </a:extLst>
              </a:tr>
              <a:tr h="4238541">
                <a:tc>
                  <a:txBody>
                    <a:bodyPr/>
                    <a:lstStyle/>
                    <a:p>
                      <a:pPr algn="l" fontAlgn="ctr"/>
                      <a:r>
                        <a:rPr lang="fr-FR" sz="1300" u="none" strike="noStrike" dirty="0">
                          <a:solidFill>
                            <a:schemeClr val="tx1">
                              <a:lumMod val="75000"/>
                              <a:lumOff val="25000"/>
                            </a:schemeClr>
                          </a:solidFill>
                          <a:effectLst/>
                        </a:rPr>
                        <a:t>Apporter aux patients le conseil et la prévention nécessaires lui permettant de préserver la santé et le bien-être de leurs familles ;</a:t>
                      </a:r>
                      <a:endParaRPr lang="fr-FR" sz="1300" b="0"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l" fontAlgn="ctr"/>
                      <a:r>
                        <a:rPr lang="fr-FR" sz="1300" u="none" strike="noStrike" dirty="0">
                          <a:solidFill>
                            <a:schemeClr val="tx1">
                              <a:lumMod val="75000"/>
                              <a:lumOff val="25000"/>
                            </a:schemeClr>
                          </a:solidFill>
                          <a:effectLst/>
                        </a:rPr>
                        <a:t>Organisation du SMQ et amélioration continue</a:t>
                      </a:r>
                      <a:br>
                        <a:rPr lang="fr-FR" sz="1300" u="none" strike="noStrike" dirty="0">
                          <a:solidFill>
                            <a:schemeClr val="tx1">
                              <a:lumMod val="75000"/>
                              <a:lumOff val="25000"/>
                            </a:schemeClr>
                          </a:solidFill>
                          <a:effectLst/>
                        </a:rPr>
                      </a:br>
                      <a:r>
                        <a:rPr lang="fr-FR" sz="1300" u="none" strike="noStrike" dirty="0">
                          <a:solidFill>
                            <a:schemeClr val="tx1">
                              <a:lumMod val="75000"/>
                              <a:lumOff val="25000"/>
                            </a:schemeClr>
                          </a:solidFill>
                          <a:effectLst/>
                        </a:rPr>
                        <a:t>Consultations</a:t>
                      </a:r>
                      <a:br>
                        <a:rPr lang="fr-FR" sz="1300" u="none" strike="noStrike" dirty="0">
                          <a:solidFill>
                            <a:schemeClr val="tx1">
                              <a:lumMod val="75000"/>
                              <a:lumOff val="25000"/>
                            </a:schemeClr>
                          </a:solidFill>
                          <a:effectLst/>
                        </a:rPr>
                      </a:br>
                      <a:r>
                        <a:rPr lang="fr-FR" sz="1300" u="none" strike="noStrike" dirty="0">
                          <a:solidFill>
                            <a:schemeClr val="tx1">
                              <a:lumMod val="75000"/>
                              <a:lumOff val="25000"/>
                            </a:schemeClr>
                          </a:solidFill>
                          <a:effectLst/>
                        </a:rPr>
                        <a:t>Hospitalisation</a:t>
                      </a:r>
                      <a:br>
                        <a:rPr lang="fr-FR" sz="1300" u="none" strike="noStrike" dirty="0">
                          <a:solidFill>
                            <a:schemeClr val="tx1">
                              <a:lumMod val="75000"/>
                              <a:lumOff val="25000"/>
                            </a:schemeClr>
                          </a:solidFill>
                          <a:effectLst/>
                        </a:rPr>
                      </a:br>
                      <a:r>
                        <a:rPr lang="fr-FR" sz="1300" u="none" strike="noStrike" dirty="0">
                          <a:solidFill>
                            <a:schemeClr val="tx1">
                              <a:lumMod val="75000"/>
                              <a:lumOff val="25000"/>
                            </a:schemeClr>
                          </a:solidFill>
                          <a:effectLst/>
                        </a:rPr>
                        <a:t>Actes</a:t>
                      </a:r>
                      <a:br>
                        <a:rPr lang="fr-FR" sz="1300" u="none" strike="noStrike" dirty="0">
                          <a:solidFill>
                            <a:schemeClr val="tx1">
                              <a:lumMod val="75000"/>
                              <a:lumOff val="25000"/>
                            </a:schemeClr>
                          </a:solidFill>
                          <a:effectLst/>
                        </a:rPr>
                      </a:br>
                      <a:r>
                        <a:rPr lang="fr-FR" sz="1300" u="none" strike="noStrike" dirty="0">
                          <a:solidFill>
                            <a:schemeClr val="tx1">
                              <a:lumMod val="75000"/>
                              <a:lumOff val="25000"/>
                            </a:schemeClr>
                          </a:solidFill>
                          <a:effectLst/>
                        </a:rPr>
                        <a:t>Suivi et conseil</a:t>
                      </a:r>
                      <a:br>
                        <a:rPr lang="fr-FR" sz="1300" u="none" strike="noStrike" dirty="0">
                          <a:solidFill>
                            <a:schemeClr val="tx1">
                              <a:lumMod val="75000"/>
                              <a:lumOff val="25000"/>
                            </a:schemeClr>
                          </a:solidFill>
                          <a:effectLst/>
                        </a:rPr>
                      </a:br>
                      <a:r>
                        <a:rPr lang="fr-FR" sz="1300" u="none" strike="noStrike" dirty="0">
                          <a:solidFill>
                            <a:schemeClr val="tx1">
                              <a:lumMod val="75000"/>
                              <a:lumOff val="25000"/>
                            </a:schemeClr>
                          </a:solidFill>
                          <a:effectLst/>
                        </a:rPr>
                        <a:t>Maîtrise de l'environnement des soins</a:t>
                      </a:r>
                      <a:endParaRPr lang="fr-FR" sz="1300" b="0" i="0" u="none" strike="noStrike" dirty="0">
                        <a:solidFill>
                          <a:schemeClr val="tx1">
                            <a:lumMod val="75000"/>
                            <a:lumOff val="25000"/>
                          </a:schemeClr>
                        </a:solidFill>
                        <a:effectLst/>
                        <a:latin typeface="Calibri" panose="020F0502020204030204" pitchFamily="34" charset="0"/>
                      </a:endParaRPr>
                    </a:p>
                  </a:txBody>
                  <a:tcPr marL="1256" marR="1256" marT="1256" marB="0" anchor="ctr"/>
                </a:tc>
                <a:tc>
                  <a:txBody>
                    <a:bodyPr/>
                    <a:lstStyle/>
                    <a:p>
                      <a:pPr algn="ctr" fontAlgn="ctr"/>
                      <a:r>
                        <a:rPr lang="fr-FR" sz="1300" u="none" strike="noStrike" dirty="0">
                          <a:solidFill>
                            <a:schemeClr val="tx1">
                              <a:lumMod val="75000"/>
                              <a:lumOff val="25000"/>
                            </a:schemeClr>
                          </a:solidFill>
                          <a:effectLst/>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rPr>
                        <a:t>Nombre de patients consultés par mois</a:t>
                      </a:r>
                      <a:endParaRPr lang="fr-FR" sz="1300" b="0" i="0" u="none" strike="noStrike" dirty="0">
                        <a:solidFill>
                          <a:schemeClr val="tx1">
                            <a:lumMod val="75000"/>
                            <a:lumOff val="25000"/>
                          </a:schemeClr>
                        </a:solidFill>
                        <a:effectLst/>
                        <a:latin typeface="Calibri" panose="020F0502020204030204" pitchFamily="34" charset="0"/>
                      </a:endParaRPr>
                    </a:p>
                    <a:p>
                      <a:pPr algn="ctr" fontAlgn="ctr"/>
                      <a:r>
                        <a:rPr lang="fr-FR" sz="1300" u="none" strike="noStrike" dirty="0">
                          <a:solidFill>
                            <a:schemeClr val="tx1">
                              <a:lumMod val="75000"/>
                              <a:lumOff val="25000"/>
                            </a:schemeClr>
                          </a:solidFill>
                          <a:effectLst/>
                        </a:rPr>
                        <a:t>Taux de dossiers patients non-conformes</a:t>
                      </a:r>
                    </a:p>
                    <a:p>
                      <a:pPr algn="ctr" fontAlgn="ctr"/>
                      <a:r>
                        <a:rPr lang="fr-FR" sz="1300" u="none" strike="noStrike" dirty="0">
                          <a:solidFill>
                            <a:schemeClr val="tx1">
                              <a:lumMod val="75000"/>
                              <a:lumOff val="25000"/>
                            </a:schemeClr>
                          </a:solidFill>
                          <a:effectLst/>
                        </a:rPr>
                        <a:t>Nombre de réclamations par mois</a:t>
                      </a:r>
                    </a:p>
                    <a:p>
                      <a:pPr algn="ctr" fontAlgn="ctr"/>
                      <a:r>
                        <a:rPr lang="fr-FR" sz="1300" u="none" strike="noStrike" dirty="0">
                          <a:solidFill>
                            <a:schemeClr val="tx1">
                              <a:lumMod val="75000"/>
                              <a:lumOff val="25000"/>
                            </a:schemeClr>
                          </a:solidFill>
                          <a:effectLst/>
                        </a:rPr>
                        <a:t>Nombre de patients hospitalisés par mois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rPr>
                        <a:t>Nombre d'infections nosocomiales</a:t>
                      </a:r>
                    </a:p>
                    <a:p>
                      <a:pPr algn="ctr" fontAlgn="ctr"/>
                      <a:r>
                        <a:rPr lang="fr-FR" sz="1300" u="none" strike="noStrike" dirty="0">
                          <a:solidFill>
                            <a:schemeClr val="tx1">
                              <a:lumMod val="75000"/>
                              <a:lumOff val="25000"/>
                            </a:schemeClr>
                          </a:solidFill>
                          <a:effectLst/>
                        </a:rPr>
                        <a:t>Satisfaction des médecins externes</a:t>
                      </a:r>
                    </a:p>
                    <a:p>
                      <a:pPr algn="ctr" fontAlgn="ctr"/>
                      <a:r>
                        <a:rPr lang="fr-FR" sz="1300" u="none" strike="noStrike" dirty="0">
                          <a:solidFill>
                            <a:schemeClr val="tx1">
                              <a:lumMod val="75000"/>
                              <a:lumOff val="25000"/>
                            </a:schemeClr>
                          </a:solidFill>
                          <a:effectLst/>
                        </a:rPr>
                        <a:t>Taux de nouveau-né à score d'Apgar inférieur ou égal à 6</a:t>
                      </a:r>
                    </a:p>
                    <a:p>
                      <a:pPr algn="ctr" fontAlgn="ctr"/>
                      <a:r>
                        <a:rPr lang="fr-FR" sz="1300" u="none" strike="noStrike" dirty="0">
                          <a:solidFill>
                            <a:schemeClr val="tx1">
                              <a:lumMod val="75000"/>
                              <a:lumOff val="25000"/>
                            </a:schemeClr>
                          </a:solidFill>
                          <a:effectLst/>
                        </a:rPr>
                        <a:t>Taux d'Apgar amélioré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rPr>
                        <a:t>Nombre d'incidents pendant un accouchement ou une intervention chirurgicale</a:t>
                      </a:r>
                      <a:endParaRPr lang="fr-FR" sz="1300" u="none" strike="noStrike" dirty="0">
                        <a:solidFill>
                          <a:schemeClr val="tx1">
                            <a:lumMod val="75000"/>
                            <a:lumOff val="25000"/>
                          </a:schemeClr>
                        </a:solidFill>
                        <a:effectLst/>
                      </a:endParaRP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prospects en patients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patientes suivies lors de leur grossesse en patientes accouchant chez NEST</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enfants nés chez NEST en enfants suivis chez NEST</a:t>
                      </a:r>
                      <a:endParaRPr lang="fr-FR" sz="1300" b="0" i="0" u="none" strike="noStrike" dirty="0">
                        <a:solidFill>
                          <a:schemeClr val="tx1">
                            <a:lumMod val="75000"/>
                            <a:lumOff val="25000"/>
                          </a:schemeClr>
                        </a:solidFill>
                        <a:effectLst/>
                        <a:latin typeface="Calibri" panose="020F0502020204030204" pitchFamily="34" charset="0"/>
                      </a:endParaRPr>
                    </a:p>
                    <a:p>
                      <a:pPr algn="ctr" fontAlgn="ctr"/>
                      <a:r>
                        <a:rPr lang="fr-FR" sz="1300" u="none" strike="noStrike" dirty="0">
                          <a:solidFill>
                            <a:schemeClr val="tx1">
                              <a:lumMod val="75000"/>
                              <a:lumOff val="25000"/>
                            </a:schemeClr>
                          </a:solidFill>
                          <a:effectLst/>
                        </a:rPr>
                        <a:t>Nombre de non-conformités aux instructions sur les tenues et le lavage des mains</a:t>
                      </a:r>
                    </a:p>
                    <a:p>
                      <a:pPr algn="ctr" fontAlgn="ctr"/>
                      <a:r>
                        <a:rPr lang="fr-FR" sz="1300" u="none" strike="noStrike" dirty="0">
                          <a:solidFill>
                            <a:schemeClr val="tx1">
                              <a:lumMod val="75000"/>
                              <a:lumOff val="25000"/>
                            </a:schemeClr>
                          </a:solidFill>
                          <a:effectLst/>
                        </a:rPr>
                        <a:t>Nombre d'infections post-opératoires</a:t>
                      </a:r>
                    </a:p>
                    <a:p>
                      <a:pPr algn="ctr" fontAlgn="ctr"/>
                      <a:r>
                        <a:rPr lang="fr-FR" sz="1300" u="none" strike="noStrike" dirty="0">
                          <a:solidFill>
                            <a:schemeClr val="tx1">
                              <a:lumMod val="75000"/>
                              <a:lumOff val="25000"/>
                            </a:schemeClr>
                          </a:solidFill>
                          <a:effectLst/>
                        </a:rPr>
                        <a:t>Nombre d’AES</a:t>
                      </a:r>
                    </a:p>
                    <a:p>
                      <a:pPr algn="ctr" fontAlgn="ctr"/>
                      <a:r>
                        <a:rPr lang="fr-FR" sz="1300" u="none" strike="noStrike" dirty="0">
                          <a:solidFill>
                            <a:schemeClr val="tx1">
                              <a:lumMod val="75000"/>
                              <a:lumOff val="25000"/>
                            </a:schemeClr>
                          </a:solidFill>
                          <a:effectLst/>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rPr>
                        <a:t>Nombre d'incidents sur la gestion des déchets</a:t>
                      </a:r>
                      <a:endParaRPr lang="fr-FR" sz="1300" b="0" i="0" u="none" strike="noStrike" dirty="0">
                        <a:solidFill>
                          <a:schemeClr val="tx1">
                            <a:lumMod val="75000"/>
                            <a:lumOff val="25000"/>
                          </a:schemeClr>
                        </a:solidFill>
                        <a:effectLst/>
                        <a:latin typeface="Calibri" panose="020F0502020204030204" pitchFamily="34" charset="0"/>
                      </a:endParaRPr>
                    </a:p>
                  </a:txBody>
                  <a:tcPr marL="0" marR="0" marT="0" marB="0"/>
                </a:tc>
                <a:tc>
                  <a:txBody>
                    <a:bodyPr/>
                    <a:lstStyle/>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endParaRPr lang="fr-FR" sz="1300" b="0" i="0" u="none" strike="noStrike" dirty="0">
                        <a:solidFill>
                          <a:schemeClr val="tx1">
                            <a:lumMod val="75000"/>
                            <a:lumOff val="25000"/>
                          </a:schemeClr>
                        </a:solidFill>
                        <a:effectLst/>
                        <a:latin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rPr>
                        <a:t>Non calculé</a:t>
                      </a:r>
                    </a:p>
                  </a:txBody>
                  <a:tcPr marL="1256" marR="1256" marT="1256" marB="0"/>
                </a:tc>
                <a:extLst>
                  <a:ext uri="{0D108BD9-81ED-4DB2-BD59-A6C34878D82A}">
                    <a16:rowId xmlns:a16="http://schemas.microsoft.com/office/drawing/2014/main" val="4071287075"/>
                  </a:ext>
                </a:extLst>
              </a:tr>
            </a:tbl>
          </a:graphicData>
        </a:graphic>
      </p:graphicFrame>
    </p:spTree>
    <p:extLst>
      <p:ext uri="{BB962C8B-B14F-4D97-AF65-F5344CB8AC3E}">
        <p14:creationId xmlns:p14="http://schemas.microsoft.com/office/powerpoint/2010/main" val="221312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4049AD-FFBF-43BA-A7E2-0D32C4DCC141}"/>
              </a:ext>
            </a:extLst>
          </p:cNvPr>
          <p:cNvSpPr>
            <a:spLocks noGrp="1"/>
          </p:cNvSpPr>
          <p:nvPr>
            <p:ph type="title"/>
          </p:nvPr>
        </p:nvSpPr>
        <p:spPr/>
        <p:txBody>
          <a:bodyPr/>
          <a:lstStyle/>
          <a:p>
            <a:r>
              <a:rPr lang="fr-FR" dirty="0"/>
              <a:t>Éléments d’entrée</a:t>
            </a:r>
          </a:p>
        </p:txBody>
      </p:sp>
      <p:sp>
        <p:nvSpPr>
          <p:cNvPr id="3" name="Espace réservé du contenu 2">
            <a:extLst>
              <a:ext uri="{FF2B5EF4-FFF2-40B4-BE49-F238E27FC236}">
                <a16:creationId xmlns:a16="http://schemas.microsoft.com/office/drawing/2014/main" id="{50F42454-8121-4592-84F8-EBCA3001C228}"/>
              </a:ext>
            </a:extLst>
          </p:cNvPr>
          <p:cNvSpPr>
            <a:spLocks noGrp="1"/>
          </p:cNvSpPr>
          <p:nvPr>
            <p:ph idx="1"/>
          </p:nvPr>
        </p:nvSpPr>
        <p:spPr>
          <a:xfrm>
            <a:off x="581192" y="2067338"/>
            <a:ext cx="11029616" cy="4790662"/>
          </a:xfrm>
        </p:spPr>
        <p:txBody>
          <a:bodyPr>
            <a:normAutofit fontScale="92500" lnSpcReduction="10000"/>
          </a:bodyPr>
          <a:lstStyle/>
          <a:p>
            <a:r>
              <a:rPr lang="fr-FR" dirty="0">
                <a:solidFill>
                  <a:schemeClr val="tx1">
                    <a:lumMod val="75000"/>
                    <a:lumOff val="25000"/>
                  </a:schemeClr>
                </a:solidFill>
              </a:rPr>
              <a:t>État des actions issues des revues précédentes</a:t>
            </a:r>
          </a:p>
          <a:p>
            <a:r>
              <a:rPr lang="fr-FR" dirty="0">
                <a:solidFill>
                  <a:schemeClr val="tx1">
                    <a:lumMod val="75000"/>
                    <a:lumOff val="25000"/>
                  </a:schemeClr>
                </a:solidFill>
              </a:rPr>
              <a:t>Modifications des enjeux externes et internes pertinents pour le SMQ</a:t>
            </a:r>
          </a:p>
          <a:p>
            <a:r>
              <a:rPr lang="fr-FR" dirty="0">
                <a:solidFill>
                  <a:schemeClr val="tx1">
                    <a:lumMod val="75000"/>
                    <a:lumOff val="25000"/>
                  </a:schemeClr>
                </a:solidFill>
              </a:rPr>
              <a:t>Informations sur la performance et l’efficacité du système de management de la qualité, y compris les tendances concernant :</a:t>
            </a:r>
          </a:p>
          <a:p>
            <a:pPr marL="800100" lvl="1" indent="-342900">
              <a:buFont typeface="+mj-lt"/>
              <a:buAutoNum type="arabicPeriod"/>
            </a:pPr>
            <a:r>
              <a:rPr lang="fr-FR" dirty="0">
                <a:solidFill>
                  <a:schemeClr val="tx1">
                    <a:lumMod val="75000"/>
                    <a:lumOff val="25000"/>
                  </a:schemeClr>
                </a:solidFill>
              </a:rPr>
              <a:t>La satisfaction des clients et les retours d’information des parties intéressées pertinentes ;</a:t>
            </a:r>
          </a:p>
          <a:p>
            <a:pPr marL="800100" lvl="1" indent="-342900">
              <a:buFont typeface="+mj-lt"/>
              <a:buAutoNum type="arabicPeriod"/>
            </a:pPr>
            <a:r>
              <a:rPr lang="fr-FR" dirty="0">
                <a:solidFill>
                  <a:schemeClr val="tx1">
                    <a:lumMod val="75000"/>
                    <a:lumOff val="25000"/>
                  </a:schemeClr>
                </a:solidFill>
              </a:rPr>
              <a:t>Le degré de réalisation des objectifs qualité ;</a:t>
            </a:r>
          </a:p>
          <a:p>
            <a:pPr marL="800100" lvl="1" indent="-342900">
              <a:buFont typeface="+mj-lt"/>
              <a:buAutoNum type="arabicPeriod"/>
            </a:pPr>
            <a:r>
              <a:rPr lang="fr-FR" dirty="0">
                <a:solidFill>
                  <a:schemeClr val="tx1">
                    <a:lumMod val="75000"/>
                    <a:lumOff val="25000"/>
                  </a:schemeClr>
                </a:solidFill>
              </a:rPr>
              <a:t>La performance des processus et la conformité des produits et services ;</a:t>
            </a:r>
          </a:p>
          <a:p>
            <a:pPr marL="800100" lvl="1" indent="-342900">
              <a:buFont typeface="+mj-lt"/>
              <a:buAutoNum type="arabicPeriod"/>
            </a:pPr>
            <a:r>
              <a:rPr lang="fr-FR" dirty="0">
                <a:solidFill>
                  <a:schemeClr val="tx1">
                    <a:lumMod val="75000"/>
                    <a:lumOff val="25000"/>
                  </a:schemeClr>
                </a:solidFill>
              </a:rPr>
              <a:t>Les non-conformités et les actions correctives ;</a:t>
            </a:r>
          </a:p>
          <a:p>
            <a:pPr marL="800100" lvl="1" indent="-342900">
              <a:buFont typeface="+mj-lt"/>
              <a:buAutoNum type="arabicPeriod"/>
            </a:pPr>
            <a:r>
              <a:rPr lang="fr-FR" dirty="0">
                <a:solidFill>
                  <a:schemeClr val="tx1">
                    <a:lumMod val="75000"/>
                    <a:lumOff val="25000"/>
                  </a:schemeClr>
                </a:solidFill>
              </a:rPr>
              <a:t>Les résultats de la surveillance et de la mesure ;</a:t>
            </a:r>
          </a:p>
          <a:p>
            <a:pPr marL="800100" lvl="1" indent="-342900">
              <a:buFont typeface="+mj-lt"/>
              <a:buAutoNum type="arabicPeriod"/>
            </a:pPr>
            <a:r>
              <a:rPr lang="fr-FR" dirty="0">
                <a:solidFill>
                  <a:schemeClr val="tx1">
                    <a:lumMod val="75000"/>
                    <a:lumOff val="25000"/>
                  </a:schemeClr>
                </a:solidFill>
              </a:rPr>
              <a:t>Les résultats d’audit ;</a:t>
            </a:r>
          </a:p>
          <a:p>
            <a:pPr marL="800100" lvl="1" indent="-342900">
              <a:buFont typeface="+mj-lt"/>
              <a:buAutoNum type="arabicPeriod"/>
            </a:pPr>
            <a:r>
              <a:rPr lang="fr-FR" dirty="0">
                <a:solidFill>
                  <a:schemeClr val="tx1">
                    <a:lumMod val="75000"/>
                    <a:lumOff val="25000"/>
                  </a:schemeClr>
                </a:solidFill>
              </a:rPr>
              <a:t>Les performances des prestataires externes ;</a:t>
            </a:r>
          </a:p>
          <a:p>
            <a:pPr marL="476100" indent="-342900"/>
            <a:r>
              <a:rPr lang="fr-FR" dirty="0">
                <a:solidFill>
                  <a:schemeClr val="tx1">
                    <a:lumMod val="75000"/>
                    <a:lumOff val="25000"/>
                  </a:schemeClr>
                </a:solidFill>
              </a:rPr>
              <a:t>L’adéquation des ressources ;</a:t>
            </a:r>
          </a:p>
          <a:p>
            <a:pPr marL="476100" indent="-342900"/>
            <a:r>
              <a:rPr lang="fr-FR" dirty="0">
                <a:solidFill>
                  <a:schemeClr val="tx1">
                    <a:lumMod val="75000"/>
                    <a:lumOff val="25000"/>
                  </a:schemeClr>
                </a:solidFill>
              </a:rPr>
              <a:t>L’efficacité des actions mises en œuvre face aux risques et opportunités (voir 6.1) ;</a:t>
            </a:r>
          </a:p>
          <a:p>
            <a:pPr marL="476100" indent="-342900"/>
            <a:r>
              <a:rPr lang="fr-FR" dirty="0">
                <a:solidFill>
                  <a:schemeClr val="tx1">
                    <a:lumMod val="75000"/>
                    <a:lumOff val="25000"/>
                  </a:schemeClr>
                </a:solidFill>
              </a:rPr>
              <a:t>Les opportunités d’amélioration</a:t>
            </a:r>
          </a:p>
          <a:p>
            <a:endParaRPr lang="fr-FR" dirty="0">
              <a:solidFill>
                <a:schemeClr val="tx1">
                  <a:lumMod val="75000"/>
                  <a:lumOff val="25000"/>
                </a:schemeClr>
              </a:solidFill>
            </a:endParaRPr>
          </a:p>
        </p:txBody>
      </p:sp>
    </p:spTree>
    <p:extLst>
      <p:ext uri="{BB962C8B-B14F-4D97-AF65-F5344CB8AC3E}">
        <p14:creationId xmlns:p14="http://schemas.microsoft.com/office/powerpoint/2010/main" val="375734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3327477619"/>
              </p:ext>
            </p:extLst>
          </p:nvPr>
        </p:nvGraphicFramePr>
        <p:xfrm>
          <a:off x="581192" y="1905414"/>
          <a:ext cx="11029617" cy="484381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386695">
                <a:tc>
                  <a:txBody>
                    <a:bodyPr/>
                    <a:lstStyle/>
                    <a:p>
                      <a:pPr algn="ctr" fontAlgn="ctr"/>
                      <a:r>
                        <a:rPr lang="fr-FR" sz="1300" u="none" strike="noStrike">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3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3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3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3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25%</a:t>
                      </a:r>
                    </a:p>
                  </a:txBody>
                  <a:tcPr marL="1256" marR="1256" marT="1256" marB="0" anchor="ctr"/>
                </a:tc>
                <a:extLst>
                  <a:ext uri="{0D108BD9-81ED-4DB2-BD59-A6C34878D82A}">
                    <a16:rowId xmlns:a16="http://schemas.microsoft.com/office/drawing/2014/main" val="1234028407"/>
                  </a:ext>
                </a:extLst>
              </a:tr>
              <a:tr h="4446316">
                <a:tc>
                  <a:txBody>
                    <a:bodyPr/>
                    <a:lstStyle/>
                    <a:p>
                      <a:pPr algn="l"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Améliorer l’écoute, la satisfaction des exigences et des attentes de nos patients et de leurs accompagnants ;</a:t>
                      </a: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Marketing et communication</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Accueil et orientation</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Consultations</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Hospitalisation</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Actes</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Suivi et conseil</a:t>
                      </a:r>
                      <a:b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Etat d'exécution des plans d'actions marketing et communication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Acquisition de nouveaux patients</a:t>
                      </a: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Temps d’attente en salle d’attente</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d'attente avant réponse téléphonique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demandes patients en 24h</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dossiers patients non-conformes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réclamations par mois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hospitalisés par mois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nosocomiales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Satisfaction des médecins externes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nouveau-né à score d'Apgar inférieur ou égal à 6</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d'Apgar amélioré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pendant un accouchement ou une intervention chirurgicale</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prospects en patients</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patientes suivies lors de leur grossesse en patientes accouchant chez NEST</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conversion des enfants nés chez NEST en enfants suivis chez NEST</a:t>
                      </a:r>
                    </a:p>
                    <a:p>
                      <a:pPr algn="ctr" fontAlgn="ct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endPar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3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txBody>
                  <a:tcPr marL="1256" marR="1256" marT="1256" marB="0"/>
                </a:tc>
                <a:extLst>
                  <a:ext uri="{0D108BD9-81ED-4DB2-BD59-A6C34878D82A}">
                    <a16:rowId xmlns:a16="http://schemas.microsoft.com/office/drawing/2014/main" val="4158895537"/>
                  </a:ext>
                </a:extLst>
              </a:tr>
            </a:tbl>
          </a:graphicData>
        </a:graphic>
      </p:graphicFrame>
    </p:spTree>
    <p:extLst>
      <p:ext uri="{BB962C8B-B14F-4D97-AF65-F5344CB8AC3E}">
        <p14:creationId xmlns:p14="http://schemas.microsoft.com/office/powerpoint/2010/main" val="2964012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389254523"/>
              </p:ext>
            </p:extLst>
          </p:nvPr>
        </p:nvGraphicFramePr>
        <p:xfrm>
          <a:off x="581192" y="1835075"/>
          <a:ext cx="11029617" cy="5022280"/>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89004">
                <a:tc>
                  <a:txBody>
                    <a:bodyPr/>
                    <a:lstStyle/>
                    <a:p>
                      <a:pPr algn="ctr" fontAlgn="ct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15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15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5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15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52%</a:t>
                      </a:r>
                    </a:p>
                  </a:txBody>
                  <a:tcPr marL="1256" marR="1256" marT="1256" marB="0" anchor="ctr"/>
                </a:tc>
                <a:extLst>
                  <a:ext uri="{0D108BD9-81ED-4DB2-BD59-A6C34878D82A}">
                    <a16:rowId xmlns:a16="http://schemas.microsoft.com/office/drawing/2014/main" val="1234028407"/>
                  </a:ext>
                </a:extLst>
              </a:tr>
              <a:tr h="4628413">
                <a:tc>
                  <a:txBody>
                    <a:bodyPr/>
                    <a:lstStyle/>
                    <a:p>
                      <a:pPr algn="l"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Optimiser l’organisation et atteindre les objectifs de performance de l’entreprise ;</a:t>
                      </a: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Gouvernance et management des performances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Marketing et communication</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Encaissement, facturation, recouvrement, règlement des notes d'honoraires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Gestion des stocks, approvisionnement et achats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Gestion des ressources humaines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br>
                      <a:r>
                        <a:rPr lang="fr-FR" sz="1150" u="none" strike="noStrike">
                          <a:solidFill>
                            <a:schemeClr val="tx1">
                              <a:lumMod val="75000"/>
                              <a:lumOff val="25000"/>
                            </a:schemeClr>
                          </a:solidFill>
                          <a:effectLst/>
                          <a:latin typeface="Calibri" panose="020F0502020204030204" pitchFamily="34" charset="0"/>
                          <a:cs typeface="Calibri" panose="020F0502020204030204" pitchFamily="34" charset="0"/>
                        </a:rPr>
                        <a:t>Gestion financière et administrative</a:t>
                      </a:r>
                      <a:endParaRPr lang="fr-FR" sz="115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 </a:t>
                      </a: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Etat d'exécution des plans d'actions marketing et communication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Acquisition de nouveaux patients</a:t>
                      </a: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de paiement des garants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réclamations ou rejets des garants sur la facturation</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entre la sortie du patient et la réception de la facture à la DAF</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ente la réception de la facture à la DAF et le dépôt au niveau de l'organisme de remboursement</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démissions</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délais de production des rapports comptables </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tc>
                <a:tc>
                  <a:txBody>
                    <a:bodyPr/>
                    <a:lstStyle/>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endPar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txBody>
                  <a:tcPr marL="1256" marR="1256" marT="1256" marB="0"/>
                </a:tc>
                <a:extLst>
                  <a:ext uri="{0D108BD9-81ED-4DB2-BD59-A6C34878D82A}">
                    <a16:rowId xmlns:a16="http://schemas.microsoft.com/office/drawing/2014/main" val="95166358"/>
                  </a:ext>
                </a:extLst>
              </a:tr>
            </a:tbl>
          </a:graphicData>
        </a:graphic>
      </p:graphicFrame>
    </p:spTree>
    <p:extLst>
      <p:ext uri="{BB962C8B-B14F-4D97-AF65-F5344CB8AC3E}">
        <p14:creationId xmlns:p14="http://schemas.microsoft.com/office/powerpoint/2010/main" val="3205674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417566692"/>
              </p:ext>
            </p:extLst>
          </p:nvPr>
        </p:nvGraphicFramePr>
        <p:xfrm>
          <a:off x="581192" y="1835075"/>
          <a:ext cx="11029617" cy="494027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95552">
                <a:tc>
                  <a:txBody>
                    <a:bodyPr/>
                    <a:lstStyle/>
                    <a:p>
                      <a:pPr algn="ctr" fontAlgn="ctr"/>
                      <a:r>
                        <a:rPr lang="fr-FR" sz="1200" u="none" strike="noStrike">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200" b="1"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44%</a:t>
                      </a:r>
                    </a:p>
                  </a:txBody>
                  <a:tcPr marL="1256" marR="1256" marT="1256" marB="0" anchor="ctr"/>
                </a:tc>
                <a:extLst>
                  <a:ext uri="{0D108BD9-81ED-4DB2-BD59-A6C34878D82A}">
                    <a16:rowId xmlns:a16="http://schemas.microsoft.com/office/drawing/2014/main" val="1234028407"/>
                  </a:ext>
                </a:extLst>
              </a:tr>
              <a:tr h="463354">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Diminuer les risques inhérents à l’activité de soins pour garantir le plus haut niveau de sécurité à nos patients et à notre personnel ; et ce, dans une démarche apprenante, en construisant une gestion des risques axée sur la prévention ;</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Gouvernance et management des performances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Consultation</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Hospitalisation</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Actes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stocks, approvisionnement et achats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Maîtrise de l'environnement des soins</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consultés par mois</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dossiers patients non-conformes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réclamations par mois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hospitalisés par mois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nosocomiales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Satisfaction des médecins externes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nouveau-né à score d'Apgar inférieur ou égal à 6</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d'Apgar amélioré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pendant un accouchement ou une intervention chirurgicale</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p>
                  </a:txBody>
                  <a:tcPr marL="0" marR="0" marT="0" marB="0"/>
                </a:tc>
                <a:tc>
                  <a:txBody>
                    <a:bodyPr/>
                    <a:lstStyle/>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txBody>
                  <a:tcPr marL="1256" marR="1256" marT="1256" marB="0"/>
                </a:tc>
                <a:extLst>
                  <a:ext uri="{0D108BD9-81ED-4DB2-BD59-A6C34878D82A}">
                    <a16:rowId xmlns:a16="http://schemas.microsoft.com/office/drawing/2014/main" val="2920359514"/>
                  </a:ext>
                </a:extLst>
              </a:tr>
            </a:tbl>
          </a:graphicData>
        </a:graphic>
      </p:graphicFrame>
    </p:spTree>
    <p:extLst>
      <p:ext uri="{BB962C8B-B14F-4D97-AF65-F5344CB8AC3E}">
        <p14:creationId xmlns:p14="http://schemas.microsoft.com/office/powerpoint/2010/main" val="3452419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270695062"/>
              </p:ext>
            </p:extLst>
          </p:nvPr>
        </p:nvGraphicFramePr>
        <p:xfrm>
          <a:off x="581192" y="1932888"/>
          <a:ext cx="11029617" cy="237995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95552">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55%</a:t>
                      </a:r>
                    </a:p>
                  </a:txBody>
                  <a:tcPr marL="1256" marR="1256" marT="1256" marB="0" anchor="ctr"/>
                </a:tc>
                <a:extLst>
                  <a:ext uri="{0D108BD9-81ED-4DB2-BD59-A6C34878D82A}">
                    <a16:rowId xmlns:a16="http://schemas.microsoft.com/office/drawing/2014/main" val="1234028407"/>
                  </a:ext>
                </a:extLst>
              </a:tr>
              <a:tr h="189611">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Créer une véritable dynamique dans l’évaluation et l’amélioration de nos pratiques professionnelles ;</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Gouvernance et management des performances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humaines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financière et administrative</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délais de production des rapports comptables </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0" marR="0" marT="0" marB="0" anchor="ctr"/>
                </a:tc>
                <a:tc>
                  <a:txBody>
                    <a:bodyPr/>
                    <a:lstStyle/>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txBody>
                  <a:tcPr marL="1256" marR="1256" marT="1256" marB="0" anchor="ctr"/>
                </a:tc>
                <a:extLst>
                  <a:ext uri="{0D108BD9-81ED-4DB2-BD59-A6C34878D82A}">
                    <a16:rowId xmlns:a16="http://schemas.microsoft.com/office/drawing/2014/main" val="1860281767"/>
                  </a:ext>
                </a:extLst>
              </a:tr>
            </a:tbl>
          </a:graphicData>
        </a:graphic>
      </p:graphicFrame>
      <p:graphicFrame>
        <p:nvGraphicFramePr>
          <p:cNvPr id="3" name="Tableau 2">
            <a:extLst>
              <a:ext uri="{FF2B5EF4-FFF2-40B4-BE49-F238E27FC236}">
                <a16:creationId xmlns:a16="http://schemas.microsoft.com/office/drawing/2014/main" id="{1739FE6C-800F-4401-959E-5012E7DA4F6E}"/>
              </a:ext>
            </a:extLst>
          </p:cNvPr>
          <p:cNvGraphicFramePr>
            <a:graphicFrameLocks noGrp="1"/>
          </p:cNvGraphicFramePr>
          <p:nvPr>
            <p:extLst>
              <p:ext uri="{D42A27DB-BD31-4B8C-83A1-F6EECF244321}">
                <p14:modId xmlns:p14="http://schemas.microsoft.com/office/powerpoint/2010/main" val="3565127680"/>
              </p:ext>
            </p:extLst>
          </p:nvPr>
        </p:nvGraphicFramePr>
        <p:xfrm>
          <a:off x="581192" y="4529773"/>
          <a:ext cx="11029617" cy="146555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411503628"/>
                    </a:ext>
                  </a:extLst>
                </a:gridCol>
                <a:gridCol w="2377440">
                  <a:extLst>
                    <a:ext uri="{9D8B030D-6E8A-4147-A177-3AD203B41FA5}">
                      <a16:colId xmlns:a16="http://schemas.microsoft.com/office/drawing/2014/main" val="3050998271"/>
                    </a:ext>
                  </a:extLst>
                </a:gridCol>
                <a:gridCol w="5838093">
                  <a:extLst>
                    <a:ext uri="{9D8B030D-6E8A-4147-A177-3AD203B41FA5}">
                      <a16:colId xmlns:a16="http://schemas.microsoft.com/office/drawing/2014/main" val="112946041"/>
                    </a:ext>
                  </a:extLst>
                </a:gridCol>
                <a:gridCol w="891227">
                  <a:extLst>
                    <a:ext uri="{9D8B030D-6E8A-4147-A177-3AD203B41FA5}">
                      <a16:colId xmlns:a16="http://schemas.microsoft.com/office/drawing/2014/main" val="237669069"/>
                    </a:ext>
                  </a:extLst>
                </a:gridCol>
              </a:tblGrid>
              <a:tr h="67808">
                <a:tc>
                  <a:txBody>
                    <a:bodyPr/>
                    <a:lstStyle/>
                    <a:p>
                      <a:pPr algn="ctr" fontAlgn="ctr"/>
                      <a:r>
                        <a:rPr lang="fr-FR" sz="1200" b="1"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b="1"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50%</a:t>
                      </a:r>
                    </a:p>
                  </a:txBody>
                  <a:tcPr marL="1256" marR="1256" marT="1256" marB="0" anchor="ctr"/>
                </a:tc>
                <a:extLst>
                  <a:ext uri="{0D108BD9-81ED-4DB2-BD59-A6C34878D82A}">
                    <a16:rowId xmlns:a16="http://schemas.microsoft.com/office/drawing/2014/main" val="3484544107"/>
                  </a:ext>
                </a:extLst>
              </a:tr>
              <a:tr h="67808">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Faire du retour d’expérience le socle de notre culture de qualité et de sécurité des soins ;</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humaines </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a:t>
                      </a:r>
                    </a:p>
                  </a:txBody>
                  <a:tcPr marL="0" marR="0" marT="0" marB="0" anchor="ctr"/>
                </a:tc>
                <a:tc>
                  <a:txBody>
                    <a:bodyPr/>
                    <a:lstStyle/>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txBody>
                  <a:tcPr marL="1256" marR="1256" marT="1256" marB="0" anchor="ctr"/>
                </a:tc>
                <a:extLst>
                  <a:ext uri="{0D108BD9-81ED-4DB2-BD59-A6C34878D82A}">
                    <a16:rowId xmlns:a16="http://schemas.microsoft.com/office/drawing/2014/main" val="4117582813"/>
                  </a:ext>
                </a:extLst>
              </a:tr>
            </a:tbl>
          </a:graphicData>
        </a:graphic>
      </p:graphicFrame>
    </p:spTree>
    <p:extLst>
      <p:ext uri="{BB962C8B-B14F-4D97-AF65-F5344CB8AC3E}">
        <p14:creationId xmlns:p14="http://schemas.microsoft.com/office/powerpoint/2010/main" val="11835345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1689533907"/>
              </p:ext>
            </p:extLst>
          </p:nvPr>
        </p:nvGraphicFramePr>
        <p:xfrm>
          <a:off x="581192" y="2100748"/>
          <a:ext cx="11029617" cy="405635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95552">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47%</a:t>
                      </a:r>
                    </a:p>
                  </a:txBody>
                  <a:tcPr marL="1256" marR="1256" marT="1256" marB="0" anchor="ctr"/>
                </a:tc>
                <a:extLst>
                  <a:ext uri="{0D108BD9-81ED-4DB2-BD59-A6C34878D82A}">
                    <a16:rowId xmlns:a16="http://schemas.microsoft.com/office/drawing/2014/main" val="1234028407"/>
                  </a:ext>
                </a:extLst>
              </a:tr>
              <a:tr h="266209">
                <a:tc>
                  <a:txBody>
                    <a:bodyPr/>
                    <a:lstStyle/>
                    <a:p>
                      <a:pPr algn="l" fontAlgn="ctr"/>
                      <a:r>
                        <a:rPr lang="fr-FR" sz="1400" u="none" strike="noStrike">
                          <a:solidFill>
                            <a:schemeClr val="tx1">
                              <a:lumMod val="75000"/>
                              <a:lumOff val="25000"/>
                            </a:schemeClr>
                          </a:solidFill>
                          <a:effectLst/>
                          <a:latin typeface="Calibri" panose="020F0502020204030204" pitchFamily="34" charset="0"/>
                          <a:cs typeface="Calibri" panose="020F0502020204030204" pitchFamily="34" charset="0"/>
                        </a:rPr>
                        <a:t>Offrir une qualité de travail et des conditions permettant au personnel de s’épanouir et de s’engager pour la santé et le bien-être des patients et d’exprimer au mieux ses compétences ;</a:t>
                      </a:r>
                      <a:endParaRPr lang="fr-FR" sz="140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humaines</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Maîtrise de l'environnement des soins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p>
                  </a:txBody>
                  <a:tcPr marL="0" marR="0" marT="0" marB="0"/>
                </a:tc>
                <a:tc>
                  <a:txBody>
                    <a:bodyPr/>
                    <a:lstStyle/>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txBody>
                  <a:tcPr marL="1256" marR="1256" marT="1256" marB="0"/>
                </a:tc>
                <a:extLst>
                  <a:ext uri="{0D108BD9-81ED-4DB2-BD59-A6C34878D82A}">
                    <a16:rowId xmlns:a16="http://schemas.microsoft.com/office/drawing/2014/main" val="1693847669"/>
                  </a:ext>
                </a:extLst>
              </a:tr>
            </a:tbl>
          </a:graphicData>
        </a:graphic>
      </p:graphicFrame>
    </p:spTree>
    <p:extLst>
      <p:ext uri="{BB962C8B-B14F-4D97-AF65-F5344CB8AC3E}">
        <p14:creationId xmlns:p14="http://schemas.microsoft.com/office/powerpoint/2010/main" val="2693555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114267241"/>
              </p:ext>
            </p:extLst>
          </p:nvPr>
        </p:nvGraphicFramePr>
        <p:xfrm>
          <a:off x="581191" y="1934852"/>
          <a:ext cx="11029617" cy="298955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95552">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4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36%</a:t>
                      </a:r>
                    </a:p>
                  </a:txBody>
                  <a:tcPr marL="1256" marR="1256" marT="1256" marB="0" anchor="ctr"/>
                </a:tc>
                <a:extLst>
                  <a:ext uri="{0D108BD9-81ED-4DB2-BD59-A6C34878D82A}">
                    <a16:rowId xmlns:a16="http://schemas.microsoft.com/office/drawing/2014/main" val="1234028407"/>
                  </a:ext>
                </a:extLst>
              </a:tr>
              <a:tr h="92922">
                <a:tc>
                  <a:txBody>
                    <a:bodyPr/>
                    <a:lstStyle/>
                    <a:p>
                      <a:pPr algn="l"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Permettre le développement des compétences et l’évolution du personnel en favorisant la formation permanente ;</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humaines</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Maîtrise de l'environnement des soins</a:t>
                      </a: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p>
                    <a:p>
                      <a:pPr algn="ctr" fontAlgn="ct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4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p>
                  </a:txBody>
                  <a:tcPr marL="0" marR="0" marT="0" marB="0"/>
                </a:tc>
                <a:tc>
                  <a:txBody>
                    <a:bodyPr/>
                    <a:lstStyle/>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endPar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4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txBody>
                  <a:tcPr marL="1256" marR="1256" marT="1256" marB="0"/>
                </a:tc>
                <a:extLst>
                  <a:ext uri="{0D108BD9-81ED-4DB2-BD59-A6C34878D82A}">
                    <a16:rowId xmlns:a16="http://schemas.microsoft.com/office/drawing/2014/main" val="711830875"/>
                  </a:ext>
                </a:extLst>
              </a:tr>
            </a:tbl>
          </a:graphicData>
        </a:graphic>
      </p:graphicFrame>
    </p:spTree>
    <p:extLst>
      <p:ext uri="{BB962C8B-B14F-4D97-AF65-F5344CB8AC3E}">
        <p14:creationId xmlns:p14="http://schemas.microsoft.com/office/powerpoint/2010/main" val="2824861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869202637"/>
              </p:ext>
            </p:extLst>
          </p:nvPr>
        </p:nvGraphicFramePr>
        <p:xfrm>
          <a:off x="581191" y="1756452"/>
          <a:ext cx="11029617" cy="5101548"/>
        </p:xfrm>
        <a:graphic>
          <a:graphicData uri="http://schemas.openxmlformats.org/drawingml/2006/table">
            <a:tbl>
              <a:tblPr firstRow="1">
                <a:tableStyleId>{ED083AE6-46FA-4A59-8FB0-9F97EB10719F}</a:tableStyleId>
              </a:tblPr>
              <a:tblGrid>
                <a:gridCol w="1585233">
                  <a:extLst>
                    <a:ext uri="{9D8B030D-6E8A-4147-A177-3AD203B41FA5}">
                      <a16:colId xmlns:a16="http://schemas.microsoft.com/office/drawing/2014/main" val="3602238373"/>
                    </a:ext>
                  </a:extLst>
                </a:gridCol>
                <a:gridCol w="1983544">
                  <a:extLst>
                    <a:ext uri="{9D8B030D-6E8A-4147-A177-3AD203B41FA5}">
                      <a16:colId xmlns:a16="http://schemas.microsoft.com/office/drawing/2014/main" val="2730472930"/>
                    </a:ext>
                  </a:extLst>
                </a:gridCol>
                <a:gridCol w="656961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238732">
                <a:tc>
                  <a:txBody>
                    <a:bodyPr/>
                    <a:lstStyle/>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PQ</a:t>
                      </a:r>
                      <a:endParaRPr lang="fr-FR" sz="11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1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1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41%</a:t>
                      </a:r>
                    </a:p>
                  </a:txBody>
                  <a:tcPr marL="1256" marR="1256" marT="1256" marB="0" anchor="ctr"/>
                </a:tc>
                <a:extLst>
                  <a:ext uri="{0D108BD9-81ED-4DB2-BD59-A6C34878D82A}">
                    <a16:rowId xmlns:a16="http://schemas.microsoft.com/office/drawing/2014/main" val="1234028407"/>
                  </a:ext>
                </a:extLst>
              </a:tr>
              <a:tr h="4755914">
                <a:tc>
                  <a:txBody>
                    <a:bodyPr/>
                    <a:lstStyle/>
                    <a:p>
                      <a:pPr algn="l"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Etablir et entretenir la relation de confiance avec nos investisseurs et nos partenaires ;</a:t>
                      </a:r>
                      <a:endPar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Gouvernance et management des performances</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Marketing et communication</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Accueil et orientation</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Encaissement, facturation, recouvrement, règlement des notes d'honoraires</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stocks, approvisionnement et achats</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financière et administrative</a:t>
                      </a:r>
                      <a:b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Maîtrise de l'environnement des soins</a:t>
                      </a:r>
                      <a:endPar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Etat d'exécution des plans d'actions marketing et communication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Acquisition de nouveaux patients</a:t>
                      </a:r>
                      <a:endPar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Temps d’attente en salle d’attente</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d'attente avant réponse téléphonique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demandes patients en 24h</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de paiement des garants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réclamations ou rejets des garants sur la facturation</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entre la sortie du patient et la réception de la facture à la DAF</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ente la réception de la facture à la DAF et le dépôt au niveau de l'organisme de remboursement</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délais de production des rapports comptables </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p>
                    <a:p>
                      <a:pPr algn="ctr" fontAlgn="ct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p>
                  </a:txBody>
                  <a:tcPr marL="1256" marR="1256" marT="1256" marB="0" anchor="ctr"/>
                </a:tc>
                <a:tc>
                  <a:txBody>
                    <a:bodyPr/>
                    <a:lstStyle/>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1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txBody>
                  <a:tcPr marL="1256" marR="1256" marT="1256" marB="0"/>
                </a:tc>
                <a:extLst>
                  <a:ext uri="{0D108BD9-81ED-4DB2-BD59-A6C34878D82A}">
                    <a16:rowId xmlns:a16="http://schemas.microsoft.com/office/drawing/2014/main" val="2439966092"/>
                  </a:ext>
                </a:extLst>
              </a:tr>
            </a:tbl>
          </a:graphicData>
        </a:graphic>
      </p:graphicFrame>
    </p:spTree>
    <p:extLst>
      <p:ext uri="{BB962C8B-B14F-4D97-AF65-F5344CB8AC3E}">
        <p14:creationId xmlns:p14="http://schemas.microsoft.com/office/powerpoint/2010/main" val="41662461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4276507629"/>
              </p:ext>
            </p:extLst>
          </p:nvPr>
        </p:nvGraphicFramePr>
        <p:xfrm>
          <a:off x="581192" y="1835075"/>
          <a:ext cx="11029617" cy="4574512"/>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344292">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120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48%</a:t>
                      </a:r>
                    </a:p>
                  </a:txBody>
                  <a:tcPr marL="1256" marR="1256" marT="1256" marB="0" anchor="ctr"/>
                </a:tc>
                <a:extLst>
                  <a:ext uri="{0D108BD9-81ED-4DB2-BD59-A6C34878D82A}">
                    <a16:rowId xmlns:a16="http://schemas.microsoft.com/office/drawing/2014/main" val="1234028407"/>
                  </a:ext>
                </a:extLst>
              </a:tr>
              <a:tr h="288811">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Etablir et entretenir la relation de confiance avec nos fournisseurs et prestataires ;</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Marketing et communication</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Accueil et orientation</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Encaissement, facturation, recouvrement, règlement des notes d'honoraires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stocks, approvisionnement et achats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financière et administrative</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Etat d'exécution des plans d'actions marketing et communication</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Acquisition de nouveaux patients</a:t>
                      </a: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Temps d’attente en salle d’attente</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d'attente avant réponse téléphonique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demandes patients en 24h</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de paiement des garants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réclamations ou rejets des garants sur la facturation</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entre la sortie du patient et la réception de la facture à la DAF</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ente la réception de la facture à la DAF et le dépôt au niveau de l'organisme de remboursement</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délais de production des rapports comptables </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120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p>
                  </a:txBody>
                  <a:tcPr marL="1256" marR="1256" marT="1256" marB="0" anchor="ctr"/>
                </a:tc>
                <a:tc>
                  <a:txBody>
                    <a:bodyPr/>
                    <a:lstStyle/>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endPar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120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txBody>
                  <a:tcPr marL="1256" marR="1256" marT="1256" marB="0"/>
                </a:tc>
                <a:extLst>
                  <a:ext uri="{0D108BD9-81ED-4DB2-BD59-A6C34878D82A}">
                    <a16:rowId xmlns:a16="http://schemas.microsoft.com/office/drawing/2014/main" val="704134576"/>
                  </a:ext>
                </a:extLst>
              </a:tr>
            </a:tbl>
          </a:graphicData>
        </a:graphic>
      </p:graphicFrame>
    </p:spTree>
    <p:extLst>
      <p:ext uri="{BB962C8B-B14F-4D97-AF65-F5344CB8AC3E}">
        <p14:creationId xmlns:p14="http://schemas.microsoft.com/office/powerpoint/2010/main" val="1225947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942818-5D95-40C7-8DD7-42DFA70DF276}"/>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 DEGRÉ DE RÉALISATION DES OBJECTIFS QUALITÉ</a:t>
            </a:r>
            <a:endParaRPr lang="fr-FR" sz="2000" dirty="0"/>
          </a:p>
        </p:txBody>
      </p:sp>
      <p:graphicFrame>
        <p:nvGraphicFramePr>
          <p:cNvPr id="4" name="Tableau 3">
            <a:extLst>
              <a:ext uri="{FF2B5EF4-FFF2-40B4-BE49-F238E27FC236}">
                <a16:creationId xmlns:a16="http://schemas.microsoft.com/office/drawing/2014/main" id="{4265573E-D24D-408B-91B4-8A8EEB56AB06}"/>
              </a:ext>
            </a:extLst>
          </p:cNvPr>
          <p:cNvGraphicFramePr>
            <a:graphicFrameLocks noGrp="1"/>
          </p:cNvGraphicFramePr>
          <p:nvPr>
            <p:extLst>
              <p:ext uri="{D42A27DB-BD31-4B8C-83A1-F6EECF244321}">
                <p14:modId xmlns:p14="http://schemas.microsoft.com/office/powerpoint/2010/main" val="4006119716"/>
              </p:ext>
            </p:extLst>
          </p:nvPr>
        </p:nvGraphicFramePr>
        <p:xfrm>
          <a:off x="581192" y="1835075"/>
          <a:ext cx="11029617" cy="4917548"/>
        </p:xfrm>
        <a:graphic>
          <a:graphicData uri="http://schemas.openxmlformats.org/drawingml/2006/table">
            <a:tbl>
              <a:tblPr firstRow="1">
                <a:tableStyleId>{ED083AE6-46FA-4A59-8FB0-9F97EB10719F}</a:tableStyleId>
              </a:tblPr>
              <a:tblGrid>
                <a:gridCol w="1922857">
                  <a:extLst>
                    <a:ext uri="{9D8B030D-6E8A-4147-A177-3AD203B41FA5}">
                      <a16:colId xmlns:a16="http://schemas.microsoft.com/office/drawing/2014/main" val="3602238373"/>
                    </a:ext>
                  </a:extLst>
                </a:gridCol>
                <a:gridCol w="2377440">
                  <a:extLst>
                    <a:ext uri="{9D8B030D-6E8A-4147-A177-3AD203B41FA5}">
                      <a16:colId xmlns:a16="http://schemas.microsoft.com/office/drawing/2014/main" val="2730472930"/>
                    </a:ext>
                  </a:extLst>
                </a:gridCol>
                <a:gridCol w="5838093">
                  <a:extLst>
                    <a:ext uri="{9D8B030D-6E8A-4147-A177-3AD203B41FA5}">
                      <a16:colId xmlns:a16="http://schemas.microsoft.com/office/drawing/2014/main" val="2570957553"/>
                    </a:ext>
                  </a:extLst>
                </a:gridCol>
                <a:gridCol w="891227">
                  <a:extLst>
                    <a:ext uri="{9D8B030D-6E8A-4147-A177-3AD203B41FA5}">
                      <a16:colId xmlns:a16="http://schemas.microsoft.com/office/drawing/2014/main" val="2834857985"/>
                    </a:ext>
                  </a:extLst>
                </a:gridCol>
              </a:tblGrid>
              <a:tr h="344292">
                <a:tc>
                  <a:txBody>
                    <a:bodyPr/>
                    <a:lstStyle/>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Objectifs de la politique qualité</a:t>
                      </a:r>
                      <a:endParaRPr lang="fr-FR" sz="75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Plans d'actions correspondants</a:t>
                      </a:r>
                      <a:endParaRPr lang="fr-FR" sz="750" b="1"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75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Indicateurs correspondants</a:t>
                      </a:r>
                    </a:p>
                  </a:txBody>
                  <a:tcPr marL="1256" marR="1256" marT="1256" marB="0" anchor="ctr"/>
                </a:tc>
                <a:tc>
                  <a:txBody>
                    <a:bodyPr/>
                    <a:lstStyle/>
                    <a:p>
                      <a:pPr algn="ctr" fontAlgn="ctr"/>
                      <a:r>
                        <a:rPr lang="fr-FR" sz="750" b="1" i="0" u="none" strike="noStrike" dirty="0">
                          <a:solidFill>
                            <a:schemeClr val="tx1">
                              <a:lumMod val="75000"/>
                              <a:lumOff val="25000"/>
                            </a:schemeClr>
                          </a:solidFill>
                          <a:effectLst/>
                          <a:latin typeface="Calibri" panose="020F0502020204030204" pitchFamily="34" charset="0"/>
                          <a:cs typeface="Calibri" panose="020F0502020204030204" pitchFamily="34" charset="0"/>
                        </a:rPr>
                        <a:t>Atteint ? 48%</a:t>
                      </a:r>
                    </a:p>
                  </a:txBody>
                  <a:tcPr marL="1256" marR="1256" marT="1256" marB="0" anchor="ctr"/>
                </a:tc>
                <a:extLst>
                  <a:ext uri="{0D108BD9-81ED-4DB2-BD59-A6C34878D82A}">
                    <a16:rowId xmlns:a16="http://schemas.microsoft.com/office/drawing/2014/main" val="1234028407"/>
                  </a:ext>
                </a:extLst>
              </a:tr>
              <a:tr h="326482">
                <a:tc>
                  <a:txBody>
                    <a:bodyPr/>
                    <a:lstStyle/>
                    <a:p>
                      <a:pPr algn="l" fontAlgn="ctr"/>
                      <a:r>
                        <a:rPr lang="fr-FR" sz="750" u="none" strike="noStrike">
                          <a:solidFill>
                            <a:schemeClr val="tx1">
                              <a:lumMod val="75000"/>
                              <a:lumOff val="25000"/>
                            </a:schemeClr>
                          </a:solidFill>
                          <a:effectLst/>
                          <a:latin typeface="Calibri" panose="020F0502020204030204" pitchFamily="34" charset="0"/>
                          <a:cs typeface="Calibri" panose="020F0502020204030204" pitchFamily="34" charset="0"/>
                        </a:rPr>
                        <a:t>Se conformer aux exigences légales et réglementaires, contractuelles ou autres identifiées.</a:t>
                      </a:r>
                      <a:endParaRPr lang="fr-FR" sz="750" b="0" i="0" u="none" strike="noStrike">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l"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Gouvernance et management des performances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Organisation du SMQ et amélioration continue</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Accueil et orientation</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Encaissement, facturation, recouvrement, règlement des notes d'honoraires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Consultation</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Hospitalisation</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Actes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stocks, approvisionnement et achats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humaines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du Système d'Informations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des ressources matérielles</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Gestion financière et administrative</a:t>
                      </a:r>
                      <a:b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b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Maîtrise de l'environnement des soins</a:t>
                      </a:r>
                      <a:endPar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txBody>
                  <a:tcPr marL="1256" marR="1256" marT="1256" marB="0" anchor="ctr"/>
                </a:tc>
                <a:tc>
                  <a:txBody>
                    <a:bodyPr/>
                    <a:lstStyle/>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réunions de comité de direction tenues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objectifs de croissance</a:t>
                      </a:r>
                      <a:endPar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d'atteinte des cibles des indicateurs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d'actions en retard</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Décompte du nombre de non-conformités répétées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Temps d’attente en salle d’attente</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d'attente avant réponse téléphonique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demandes patients en 24h</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de paiement des garants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réclamations ou rejets des garants sur la facturation</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entre la sortie du patient et la réception de la facture à la DAF</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Délai moyen ente la réception de la facture à la DAF et le dépôt au niveau de l'organisme de remboursement</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consultés par mois</a:t>
                      </a:r>
                      <a:endPar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endParaRP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dossiers patients non-conformes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réclamations par mois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patients hospitalisés par mois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nosocomiales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Satisfaction des médecins externes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nouveau-né à score d'Apgar inférieur ou égal à 6</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d'Apgar amélioré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pendant un accouchement ou une intervention chirurgicale</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rupture de produits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d'indisponibilité de produits sensibles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défaillances à l'utilisation (produits non conformes)</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et valeur des écarts entre le stock théorique et le stock réel</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Pourcentage de collaborateurs évalués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réalisation du plan de formation</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Efficacité des actions de formation</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démission</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d'interruptions des ressources informationnelles de plus d'une heure (indisponibilité, inaccessibilité…)</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Taux de satisfaction des utilisateurs du SI</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Rupture d'activité pour cause d'indisponibilité du matériel</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pannes/dégradations de matériel par catégorie</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Respect des délais de production des rapports comptables </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d'anomalies sur les comptes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de non-conformités aux instructions sur les tenues et le lavage des mains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d'infections post-opératoires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d’AES</a:t>
                      </a:r>
                    </a:p>
                    <a:p>
                      <a:pPr algn="ctr" fontAlgn="ct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d'intoxication alimentaire</a:t>
                      </a:r>
                    </a:p>
                    <a:p>
                      <a:pPr marL="0" marR="0" lvl="0" indent="0" algn="ctr" defTabSz="457200" rtl="0" eaLnBrk="1" fontAlgn="ctr" latinLnBrk="0" hangingPunct="1">
                        <a:lnSpc>
                          <a:spcPct val="100000"/>
                        </a:lnSpc>
                        <a:spcBef>
                          <a:spcPts val="0"/>
                        </a:spcBef>
                        <a:spcAft>
                          <a:spcPts val="0"/>
                        </a:spcAft>
                        <a:buClrTx/>
                        <a:buSzTx/>
                        <a:buFontTx/>
                        <a:buNone/>
                        <a:tabLst/>
                        <a:defRPr/>
                      </a:pPr>
                      <a:r>
                        <a:rPr lang="fr-FR" sz="750" u="none" strike="noStrike" dirty="0">
                          <a:solidFill>
                            <a:schemeClr val="tx1">
                              <a:lumMod val="75000"/>
                              <a:lumOff val="25000"/>
                            </a:schemeClr>
                          </a:solidFill>
                          <a:effectLst/>
                          <a:latin typeface="Calibri" panose="020F0502020204030204" pitchFamily="34" charset="0"/>
                          <a:cs typeface="Calibri" panose="020F0502020204030204" pitchFamily="34" charset="0"/>
                        </a:rPr>
                        <a:t>Nombre d'incidents sur la gestion des déchets</a:t>
                      </a:r>
                    </a:p>
                  </a:txBody>
                  <a:tcPr marL="1256" marR="1256" marT="1256" marB="0" anchor="ctr"/>
                </a:tc>
                <a:tc>
                  <a:txBody>
                    <a:bodyPr/>
                    <a:lstStyle/>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Oui</a:t>
                      </a:r>
                    </a:p>
                    <a:p>
                      <a:pPr algn="ctr" fontAlgn="ctr"/>
                      <a:r>
                        <a:rPr lang="fr-FR" sz="750" b="0" i="0" u="none" strike="noStrike" dirty="0">
                          <a:solidFill>
                            <a:schemeClr val="tx1">
                              <a:lumMod val="75000"/>
                              <a:lumOff val="25000"/>
                            </a:schemeClr>
                          </a:solidFill>
                          <a:effectLst/>
                          <a:latin typeface="Calibri" panose="020F0502020204030204" pitchFamily="34" charset="0"/>
                          <a:cs typeface="Calibri" panose="020F0502020204030204" pitchFamily="34" charset="0"/>
                        </a:rPr>
                        <a:t>Non calculé</a:t>
                      </a:r>
                    </a:p>
                  </a:txBody>
                  <a:tcPr marL="1256" marR="1256" marT="1256" marB="0"/>
                </a:tc>
                <a:extLst>
                  <a:ext uri="{0D108BD9-81ED-4DB2-BD59-A6C34878D82A}">
                    <a16:rowId xmlns:a16="http://schemas.microsoft.com/office/drawing/2014/main" val="3106316510"/>
                  </a:ext>
                </a:extLst>
              </a:tr>
            </a:tbl>
          </a:graphicData>
        </a:graphic>
      </p:graphicFrame>
    </p:spTree>
    <p:extLst>
      <p:ext uri="{BB962C8B-B14F-4D97-AF65-F5344CB8AC3E}">
        <p14:creationId xmlns:p14="http://schemas.microsoft.com/office/powerpoint/2010/main" val="20881206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performance des processus et la conformité des produits et services</a:t>
            </a:r>
            <a:endParaRPr lang="fr-FR" i="1" dirty="0"/>
          </a:p>
        </p:txBody>
      </p:sp>
      <p:graphicFrame>
        <p:nvGraphicFramePr>
          <p:cNvPr id="4" name="Tableau 3">
            <a:extLst>
              <a:ext uri="{FF2B5EF4-FFF2-40B4-BE49-F238E27FC236}">
                <a16:creationId xmlns:a16="http://schemas.microsoft.com/office/drawing/2014/main" id="{6EFEFABF-85C1-4F9A-A9FC-088E562511FD}"/>
              </a:ext>
            </a:extLst>
          </p:cNvPr>
          <p:cNvGraphicFramePr>
            <a:graphicFrameLocks noGrp="1"/>
          </p:cNvGraphicFramePr>
          <p:nvPr>
            <p:extLst>
              <p:ext uri="{D42A27DB-BD31-4B8C-83A1-F6EECF244321}">
                <p14:modId xmlns:p14="http://schemas.microsoft.com/office/powerpoint/2010/main" val="3161949151"/>
              </p:ext>
            </p:extLst>
          </p:nvPr>
        </p:nvGraphicFramePr>
        <p:xfrm>
          <a:off x="581191" y="1882408"/>
          <a:ext cx="11029616" cy="4876800"/>
        </p:xfrm>
        <a:graphic>
          <a:graphicData uri="http://schemas.openxmlformats.org/drawingml/2006/table">
            <a:tbl>
              <a:tblPr firstRow="1" bandRow="1">
                <a:tableStyleId>{ED083AE6-46FA-4A59-8FB0-9F97EB10719F}</a:tableStyleId>
              </a:tblPr>
              <a:tblGrid>
                <a:gridCol w="2757404">
                  <a:extLst>
                    <a:ext uri="{9D8B030D-6E8A-4147-A177-3AD203B41FA5}">
                      <a16:colId xmlns:a16="http://schemas.microsoft.com/office/drawing/2014/main" val="208799257"/>
                    </a:ext>
                  </a:extLst>
                </a:gridCol>
                <a:gridCol w="2757404">
                  <a:extLst>
                    <a:ext uri="{9D8B030D-6E8A-4147-A177-3AD203B41FA5}">
                      <a16:colId xmlns:a16="http://schemas.microsoft.com/office/drawing/2014/main" val="4002628463"/>
                    </a:ext>
                  </a:extLst>
                </a:gridCol>
                <a:gridCol w="2757404">
                  <a:extLst>
                    <a:ext uri="{9D8B030D-6E8A-4147-A177-3AD203B41FA5}">
                      <a16:colId xmlns:a16="http://schemas.microsoft.com/office/drawing/2014/main" val="3084248484"/>
                    </a:ext>
                  </a:extLst>
                </a:gridCol>
                <a:gridCol w="2757404">
                  <a:extLst>
                    <a:ext uri="{9D8B030D-6E8A-4147-A177-3AD203B41FA5}">
                      <a16:colId xmlns:a16="http://schemas.microsoft.com/office/drawing/2014/main" val="3786288407"/>
                    </a:ext>
                  </a:extLst>
                </a:gridCol>
              </a:tblGrid>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Processus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Non-conformités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Réclamations clients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Écarts d’audit</a:t>
                      </a:r>
                    </a:p>
                  </a:txBody>
                  <a:tcPr anchor="ctr"/>
                </a:tc>
                <a:extLst>
                  <a:ext uri="{0D108BD9-81ED-4DB2-BD59-A6C34878D82A}">
                    <a16:rowId xmlns:a16="http://schemas.microsoft.com/office/drawing/2014/main" val="1405589201"/>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PM01</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4 clôturés</a:t>
                      </a:r>
                    </a:p>
                  </a:txBody>
                  <a:tcPr anchor="ctr"/>
                </a:tc>
                <a:extLst>
                  <a:ext uri="{0D108BD9-81ED-4DB2-BD59-A6C34878D82A}">
                    <a16:rowId xmlns:a16="http://schemas.microsoft.com/office/drawing/2014/main" val="2102517506"/>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PM02</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clôturés</a:t>
                      </a:r>
                    </a:p>
                  </a:txBody>
                  <a:tcPr anchor="ctr"/>
                </a:tc>
                <a:extLst>
                  <a:ext uri="{0D108BD9-81ED-4DB2-BD59-A6C34878D82A}">
                    <a16:rowId xmlns:a16="http://schemas.microsoft.com/office/drawing/2014/main" val="2279584664"/>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PM03</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1 clôturé / 1 ouvert</a:t>
                      </a:r>
                    </a:p>
                  </a:txBody>
                  <a:tcPr anchor="ctr"/>
                </a:tc>
                <a:extLst>
                  <a:ext uri="{0D108BD9-81ED-4DB2-BD59-A6C34878D82A}">
                    <a16:rowId xmlns:a16="http://schemas.microsoft.com/office/drawing/2014/main" val="1221687803"/>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PO01</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clôturée / 1 ouverte</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8 clôturés / 1 ouvert</a:t>
                      </a:r>
                    </a:p>
                  </a:txBody>
                  <a:tcPr anchor="ctr"/>
                </a:tc>
                <a:extLst>
                  <a:ext uri="{0D108BD9-81ED-4DB2-BD59-A6C34878D82A}">
                    <a16:rowId xmlns:a16="http://schemas.microsoft.com/office/drawing/2014/main" val="1528823091"/>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PO02</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5 clôturées / 2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clôturés / 2 ouverts</a:t>
                      </a:r>
                    </a:p>
                  </a:txBody>
                  <a:tcPr anchor="ctr"/>
                </a:tc>
                <a:extLst>
                  <a:ext uri="{0D108BD9-81ED-4DB2-BD59-A6C34878D82A}">
                    <a16:rowId xmlns:a16="http://schemas.microsoft.com/office/drawing/2014/main" val="4005938177"/>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PO03</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5 clôturées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3 clôturées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4 clôturés / 1 ouvert</a:t>
                      </a:r>
                    </a:p>
                  </a:txBody>
                  <a:tcPr anchor="ctr"/>
                </a:tc>
                <a:extLst>
                  <a:ext uri="{0D108BD9-81ED-4DB2-BD59-A6C34878D82A}">
                    <a16:rowId xmlns:a16="http://schemas.microsoft.com/office/drawing/2014/main" val="4152294966"/>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PO04</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13 clôturées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solidFill>
                            <a:schemeClr val="tx1">
                              <a:lumMod val="75000"/>
                              <a:lumOff val="25000"/>
                            </a:schemeClr>
                          </a:solidFill>
                          <a:latin typeface="Calibri" panose="020F0502020204030204" pitchFamily="34" charset="0"/>
                          <a:cs typeface="Calibri" panose="020F0502020204030204" pitchFamily="34" charset="0"/>
                        </a:rPr>
                        <a:t>6 clôturés / 1 ouvert</a:t>
                      </a:r>
                    </a:p>
                  </a:txBody>
                  <a:tcPr anchor="ctr"/>
                </a:tc>
                <a:extLst>
                  <a:ext uri="{0D108BD9-81ED-4DB2-BD59-A6C34878D82A}">
                    <a16:rowId xmlns:a16="http://schemas.microsoft.com/office/drawing/2014/main" val="3231504859"/>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PO05</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clôturées / 7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1 clôturé</a:t>
                      </a:r>
                    </a:p>
                  </a:txBody>
                  <a:tcPr anchor="ctr"/>
                </a:tc>
                <a:extLst>
                  <a:ext uri="{0D108BD9-81ED-4DB2-BD59-A6C34878D82A}">
                    <a16:rowId xmlns:a16="http://schemas.microsoft.com/office/drawing/2014/main" val="1949754623"/>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PO06</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3 clôturés</a:t>
                      </a:r>
                    </a:p>
                  </a:txBody>
                  <a:tcPr anchor="ctr"/>
                </a:tc>
                <a:extLst>
                  <a:ext uri="{0D108BD9-81ED-4DB2-BD59-A6C34878D82A}">
                    <a16:rowId xmlns:a16="http://schemas.microsoft.com/office/drawing/2014/main" val="1566515556"/>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PS01</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4 clôturées / 2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5 clôturés / 1 ouvert</a:t>
                      </a:r>
                    </a:p>
                  </a:txBody>
                  <a:tcPr anchor="ctr"/>
                </a:tc>
                <a:extLst>
                  <a:ext uri="{0D108BD9-81ED-4DB2-BD59-A6C34878D82A}">
                    <a16:rowId xmlns:a16="http://schemas.microsoft.com/office/drawing/2014/main" val="3411637311"/>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PS02</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18 clôturées / 3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6 clôturés / 2 ouverts</a:t>
                      </a:r>
                    </a:p>
                  </a:txBody>
                  <a:tcPr anchor="ctr"/>
                </a:tc>
                <a:extLst>
                  <a:ext uri="{0D108BD9-81ED-4DB2-BD59-A6C34878D82A}">
                    <a16:rowId xmlns:a16="http://schemas.microsoft.com/office/drawing/2014/main" val="2856249436"/>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PS03</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7 clôturées / 2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2 clôturés</a:t>
                      </a:r>
                    </a:p>
                  </a:txBody>
                  <a:tcPr anchor="ctr"/>
                </a:tc>
                <a:extLst>
                  <a:ext uri="{0D108BD9-81ED-4DB2-BD59-A6C34878D82A}">
                    <a16:rowId xmlns:a16="http://schemas.microsoft.com/office/drawing/2014/main" val="3410802845"/>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PS04</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74 clôturées / 12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dirty="0">
                          <a:solidFill>
                            <a:schemeClr val="tx1">
                              <a:lumMod val="75000"/>
                              <a:lumOff val="25000"/>
                            </a:schemeClr>
                          </a:solidFill>
                          <a:latin typeface="Calibri" panose="020F0502020204030204" pitchFamily="34" charset="0"/>
                          <a:cs typeface="Calibri" panose="020F0502020204030204" pitchFamily="34" charset="0"/>
                        </a:rPr>
                        <a:t>2 clôturés</a:t>
                      </a:r>
                    </a:p>
                  </a:txBody>
                  <a:tcPr anchor="ctr"/>
                </a:tc>
                <a:extLst>
                  <a:ext uri="{0D108BD9-81ED-4DB2-BD59-A6C34878D82A}">
                    <a16:rowId xmlns:a16="http://schemas.microsoft.com/office/drawing/2014/main" val="1664818334"/>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PS05</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5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4 clôturés / 2 ouverts</a:t>
                      </a:r>
                    </a:p>
                  </a:txBody>
                  <a:tcPr anchor="ctr"/>
                </a:tc>
                <a:extLst>
                  <a:ext uri="{0D108BD9-81ED-4DB2-BD59-A6C34878D82A}">
                    <a16:rowId xmlns:a16="http://schemas.microsoft.com/office/drawing/2014/main" val="853768702"/>
                  </a:ext>
                </a:extLst>
              </a:tr>
              <a:tr h="291658">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PS06</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6 clôturés / 4 ouvertes</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0</a:t>
                      </a:r>
                    </a:p>
                  </a:txBody>
                  <a:tcPr anchor="ctr"/>
                </a:tc>
                <a:tc>
                  <a:txBody>
                    <a:bodyPr/>
                    <a:lstStyle/>
                    <a:p>
                      <a:pPr algn="ctr"/>
                      <a:r>
                        <a:rPr lang="fr-FR" sz="1400" dirty="0">
                          <a:solidFill>
                            <a:schemeClr val="tx1">
                              <a:lumMod val="75000"/>
                              <a:lumOff val="25000"/>
                            </a:schemeClr>
                          </a:solidFill>
                          <a:latin typeface="Calibri" panose="020F0502020204030204" pitchFamily="34" charset="0"/>
                          <a:cs typeface="Calibri" panose="020F0502020204030204" pitchFamily="34" charset="0"/>
                        </a:rPr>
                        <a:t>3 clôturés / 7 ouverts</a:t>
                      </a:r>
                    </a:p>
                  </a:txBody>
                  <a:tcPr anchor="ctr"/>
                </a:tc>
                <a:extLst>
                  <a:ext uri="{0D108BD9-81ED-4DB2-BD59-A6C34878D82A}">
                    <a16:rowId xmlns:a16="http://schemas.microsoft.com/office/drawing/2014/main" val="2310942870"/>
                  </a:ext>
                </a:extLst>
              </a:tr>
            </a:tbl>
          </a:graphicData>
        </a:graphic>
      </p:graphicFrame>
    </p:spTree>
    <p:extLst>
      <p:ext uri="{BB962C8B-B14F-4D97-AF65-F5344CB8AC3E}">
        <p14:creationId xmlns:p14="http://schemas.microsoft.com/office/powerpoint/2010/main" val="3646690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État des actions issues des revues précédentes</a:t>
            </a:r>
          </a:p>
        </p:txBody>
      </p:sp>
      <p:graphicFrame>
        <p:nvGraphicFramePr>
          <p:cNvPr id="5" name="Tableau 4">
            <a:extLst>
              <a:ext uri="{FF2B5EF4-FFF2-40B4-BE49-F238E27FC236}">
                <a16:creationId xmlns:a16="http://schemas.microsoft.com/office/drawing/2014/main" id="{40EDE227-1805-4A63-8D2E-23CF4193E080}"/>
              </a:ext>
            </a:extLst>
          </p:cNvPr>
          <p:cNvGraphicFramePr>
            <a:graphicFrameLocks noGrp="1"/>
          </p:cNvGraphicFramePr>
          <p:nvPr>
            <p:extLst>
              <p:ext uri="{D42A27DB-BD31-4B8C-83A1-F6EECF244321}">
                <p14:modId xmlns:p14="http://schemas.microsoft.com/office/powerpoint/2010/main" val="3330859638"/>
              </p:ext>
            </p:extLst>
          </p:nvPr>
        </p:nvGraphicFramePr>
        <p:xfrm>
          <a:off x="515185" y="1828800"/>
          <a:ext cx="11161629" cy="5029200"/>
        </p:xfrm>
        <a:graphic>
          <a:graphicData uri="http://schemas.openxmlformats.org/drawingml/2006/table">
            <a:tbl>
              <a:tblPr bandRow="1">
                <a:tableStyleId>{ED083AE6-46FA-4A59-8FB0-9F97EB10719F}</a:tableStyleId>
              </a:tblPr>
              <a:tblGrid>
                <a:gridCol w="7051372">
                  <a:extLst>
                    <a:ext uri="{9D8B030D-6E8A-4147-A177-3AD203B41FA5}">
                      <a16:colId xmlns:a16="http://schemas.microsoft.com/office/drawing/2014/main" val="1332243317"/>
                    </a:ext>
                  </a:extLst>
                </a:gridCol>
                <a:gridCol w="4110257">
                  <a:extLst>
                    <a:ext uri="{9D8B030D-6E8A-4147-A177-3AD203B41FA5}">
                      <a16:colId xmlns:a16="http://schemas.microsoft.com/office/drawing/2014/main" val="2472580153"/>
                    </a:ext>
                  </a:extLst>
                </a:gridCol>
              </a:tblGrid>
              <a:tr h="308245">
                <a:tc>
                  <a:txBody>
                    <a:bodyPr/>
                    <a:lstStyle/>
                    <a:p>
                      <a:pPr algn="just"/>
                      <a:r>
                        <a:rPr lang="fr-FR" sz="1500" dirty="0">
                          <a:solidFill>
                            <a:schemeClr val="tx1">
                              <a:lumMod val="75000"/>
                              <a:lumOff val="25000"/>
                            </a:schemeClr>
                          </a:solidFill>
                          <a:latin typeface="Calibri" panose="020F0502020204030204" pitchFamily="34" charset="0"/>
                          <a:cs typeface="Calibri" panose="020F0502020204030204" pitchFamily="34" charset="0"/>
                        </a:rPr>
                        <a:t>Intégrer les avis Facebook dans l’analyse de la satisfaction</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a:t>
                      </a:r>
                    </a:p>
                  </a:txBody>
                  <a:tcPr/>
                </a:tc>
                <a:extLst>
                  <a:ext uri="{0D108BD9-81ED-4DB2-BD59-A6C34878D82A}">
                    <a16:rowId xmlns:a16="http://schemas.microsoft.com/office/drawing/2014/main" val="4200194652"/>
                  </a:ext>
                </a:extLst>
              </a:tr>
              <a:tr h="528420">
                <a:tc>
                  <a:txBody>
                    <a:bodyPr/>
                    <a:lstStyle/>
                    <a:p>
                      <a:pPr lvl="0" algn="just"/>
                      <a:r>
                        <a:rPr lang="fr-FR" sz="1500" dirty="0">
                          <a:solidFill>
                            <a:schemeClr val="tx1">
                              <a:lumMod val="75000"/>
                              <a:lumOff val="25000"/>
                            </a:schemeClr>
                          </a:solidFill>
                          <a:latin typeface="Calibri" panose="020F0502020204030204" pitchFamily="34" charset="0"/>
                          <a:cs typeface="Calibri" panose="020F0502020204030204" pitchFamily="34" charset="0"/>
                        </a:rPr>
                        <a:t>Demander aux secrétaires de remplir elle-même les fiches de réclamation en indiquant quel patient a manifesté son mécontentement auprès d’elle et pour quel problème</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Non systématisé / Autres moyens de remontées d’informations privilégiés (enquêtes, appels…)</a:t>
                      </a:r>
                    </a:p>
                  </a:txBody>
                  <a:tcPr/>
                </a:tc>
                <a:extLst>
                  <a:ext uri="{0D108BD9-81ED-4DB2-BD59-A6C34878D82A}">
                    <a16:rowId xmlns:a16="http://schemas.microsoft.com/office/drawing/2014/main" val="1775123472"/>
                  </a:ext>
                </a:extLst>
              </a:tr>
              <a:tr h="308245">
                <a:tc>
                  <a:txBody>
                    <a:bodyPr/>
                    <a:lstStyle/>
                    <a:p>
                      <a:pPr algn="just"/>
                      <a:r>
                        <a:rPr lang="fr-FR" sz="1500" dirty="0">
                          <a:solidFill>
                            <a:schemeClr val="tx1">
                              <a:lumMod val="75000"/>
                              <a:lumOff val="25000"/>
                            </a:schemeClr>
                          </a:solidFill>
                          <a:latin typeface="Calibri" panose="020F0502020204030204" pitchFamily="34" charset="0"/>
                          <a:cs typeface="Calibri" panose="020F0502020204030204" pitchFamily="34" charset="0"/>
                        </a:rPr>
                        <a:t>Former des responsables d’accueil</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Non</a:t>
                      </a:r>
                    </a:p>
                  </a:txBody>
                  <a:tcPr/>
                </a:tc>
                <a:extLst>
                  <a:ext uri="{0D108BD9-81ED-4DB2-BD59-A6C34878D82A}">
                    <a16:rowId xmlns:a16="http://schemas.microsoft.com/office/drawing/2014/main" val="1419310064"/>
                  </a:ext>
                </a:extLst>
              </a:tr>
              <a:tr h="308245">
                <a:tc>
                  <a:txBody>
                    <a:bodyPr/>
                    <a:lstStyle/>
                    <a:p>
                      <a:pPr algn="just"/>
                      <a:r>
                        <a:rPr lang="fr-FR" sz="1500" dirty="0">
                          <a:solidFill>
                            <a:schemeClr val="tx1">
                              <a:lumMod val="75000"/>
                              <a:lumOff val="25000"/>
                            </a:schemeClr>
                          </a:solidFill>
                          <a:latin typeface="Calibri" panose="020F0502020204030204" pitchFamily="34" charset="0"/>
                          <a:cs typeface="Calibri" panose="020F0502020204030204" pitchFamily="34" charset="0"/>
                        </a:rPr>
                        <a:t>Créer un modèle électronique des fiches d’incidents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 / Efficace</a:t>
                      </a:r>
                    </a:p>
                  </a:txBody>
                  <a:tcPr/>
                </a:tc>
                <a:extLst>
                  <a:ext uri="{0D108BD9-81ED-4DB2-BD59-A6C34878D82A}">
                    <a16:rowId xmlns:a16="http://schemas.microsoft.com/office/drawing/2014/main" val="20588613"/>
                  </a:ext>
                </a:extLst>
              </a:tr>
              <a:tr h="308245">
                <a:tc>
                  <a:txBody>
                    <a:bodyPr/>
                    <a:lstStyle/>
                    <a:p>
                      <a:pPr algn="just"/>
                      <a:r>
                        <a:rPr lang="fr-FR" sz="1500" dirty="0">
                          <a:solidFill>
                            <a:schemeClr val="tx1">
                              <a:lumMod val="75000"/>
                              <a:lumOff val="25000"/>
                            </a:schemeClr>
                          </a:solidFill>
                          <a:latin typeface="Calibri" panose="020F0502020204030204" pitchFamily="34" charset="0"/>
                          <a:cs typeface="Calibri" panose="020F0502020204030204" pitchFamily="34" charset="0"/>
                        </a:rPr>
                        <a:t>Interfacer le site Web avec les réclamations clients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 / Non utilisé</a:t>
                      </a:r>
                    </a:p>
                  </a:txBody>
                  <a:tcPr/>
                </a:tc>
                <a:extLst>
                  <a:ext uri="{0D108BD9-81ED-4DB2-BD59-A6C34878D82A}">
                    <a16:rowId xmlns:a16="http://schemas.microsoft.com/office/drawing/2014/main" val="3737559457"/>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Révision de la politique qualité</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a:t>
                      </a:r>
                    </a:p>
                  </a:txBody>
                  <a:tcPr/>
                </a:tc>
                <a:extLst>
                  <a:ext uri="{0D108BD9-81ED-4DB2-BD59-A6C34878D82A}">
                    <a16:rowId xmlns:a16="http://schemas.microsoft.com/office/drawing/2014/main" val="1751836003"/>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Fixer les cibles des indicateurs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a:t>
                      </a:r>
                    </a:p>
                  </a:txBody>
                  <a:tcPr/>
                </a:tc>
                <a:extLst>
                  <a:ext uri="{0D108BD9-81ED-4DB2-BD59-A6C34878D82A}">
                    <a16:rowId xmlns:a16="http://schemas.microsoft.com/office/drawing/2014/main" val="1374884815"/>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Sensibiliser et systématiser l’utilisation des fiches d’incident : autonomisation des pilotes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Différents niveaux d’autonomie pour les pilotes</a:t>
                      </a:r>
                    </a:p>
                  </a:txBody>
                  <a:tcPr/>
                </a:tc>
                <a:extLst>
                  <a:ext uri="{0D108BD9-81ED-4DB2-BD59-A6C34878D82A}">
                    <a16:rowId xmlns:a16="http://schemas.microsoft.com/office/drawing/2014/main" val="2827530780"/>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Responsabiliser les pilotes sur le calcul de leurs indicateurs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Différents niveaux d’autonomie pour les pilotes</a:t>
                      </a:r>
                    </a:p>
                  </a:txBody>
                  <a:tcPr/>
                </a:tc>
                <a:extLst>
                  <a:ext uri="{0D108BD9-81ED-4DB2-BD59-A6C34878D82A}">
                    <a16:rowId xmlns:a16="http://schemas.microsoft.com/office/drawing/2014/main" val="3426972928"/>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Responsabiliser les pilotes sur le traitement de leurs fiches d’incident</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Différents niveaux d’autonomie pour les pilotes</a:t>
                      </a:r>
                    </a:p>
                  </a:txBody>
                  <a:tcPr/>
                </a:tc>
                <a:extLst>
                  <a:ext uri="{0D108BD9-81ED-4DB2-BD59-A6C34878D82A}">
                    <a16:rowId xmlns:a16="http://schemas.microsoft.com/office/drawing/2014/main" val="918794477"/>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Faire l’évaluation à froid de toute formation réalisée</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 pour 2018</a:t>
                      </a:r>
                    </a:p>
                  </a:txBody>
                  <a:tcPr/>
                </a:tc>
                <a:extLst>
                  <a:ext uri="{0D108BD9-81ED-4DB2-BD59-A6C34878D82A}">
                    <a16:rowId xmlns:a16="http://schemas.microsoft.com/office/drawing/2014/main" val="2348575418"/>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Acquisition d’un deuxième échographe (diminution de la file d’attente)</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a:t>
                      </a:r>
                    </a:p>
                  </a:txBody>
                  <a:tcPr/>
                </a:tc>
                <a:extLst>
                  <a:ext uri="{0D108BD9-81ED-4DB2-BD59-A6C34878D82A}">
                    <a16:rowId xmlns:a16="http://schemas.microsoft.com/office/drawing/2014/main" val="3667768220"/>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Mise en place du CRM</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 / VSR en cours</a:t>
                      </a:r>
                    </a:p>
                  </a:txBody>
                  <a:tcPr/>
                </a:tc>
                <a:extLst>
                  <a:ext uri="{0D108BD9-81ED-4DB2-BD59-A6C34878D82A}">
                    <a16:rowId xmlns:a16="http://schemas.microsoft.com/office/drawing/2014/main" val="3939939257"/>
                  </a:ext>
                </a:extLst>
              </a:tr>
              <a:tr h="23734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dirty="0">
                          <a:solidFill>
                            <a:schemeClr val="tx1">
                              <a:lumMod val="75000"/>
                              <a:lumOff val="25000"/>
                            </a:schemeClr>
                          </a:solidFill>
                          <a:latin typeface="Calibri" panose="020F0502020204030204" pitchFamily="34" charset="0"/>
                          <a:cs typeface="Calibri" panose="020F0502020204030204" pitchFamily="34" charset="0"/>
                        </a:rPr>
                        <a:t>Matériels DASRI</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Fait / Travail en cours sur les conventions</a:t>
                      </a:r>
                    </a:p>
                  </a:txBody>
                  <a:tcPr/>
                </a:tc>
                <a:extLst>
                  <a:ext uri="{0D108BD9-81ED-4DB2-BD59-A6C34878D82A}">
                    <a16:rowId xmlns:a16="http://schemas.microsoft.com/office/drawing/2014/main" val="432814772"/>
                  </a:ext>
                </a:extLst>
              </a:tr>
              <a:tr h="3082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fr-FR" sz="1500">
                          <a:solidFill>
                            <a:schemeClr val="tx1">
                              <a:lumMod val="75000"/>
                              <a:lumOff val="25000"/>
                            </a:schemeClr>
                          </a:solidFill>
                          <a:latin typeface="Calibri" panose="020F0502020204030204" pitchFamily="34" charset="0"/>
                          <a:cs typeface="Calibri" panose="020F0502020204030204" pitchFamily="34" charset="0"/>
                        </a:rPr>
                        <a:t>Acquisition de chariots </a:t>
                      </a:r>
                      <a:r>
                        <a:rPr lang="fr-FR" sz="1500" dirty="0">
                          <a:solidFill>
                            <a:schemeClr val="tx1">
                              <a:lumMod val="75000"/>
                              <a:lumOff val="25000"/>
                            </a:schemeClr>
                          </a:solidFill>
                          <a:latin typeface="Calibri" panose="020F0502020204030204" pitchFamily="34" charset="0"/>
                          <a:cs typeface="Calibri" panose="020F0502020204030204" pitchFamily="34" charset="0"/>
                        </a:rPr>
                        <a:t>de soins</a:t>
                      </a:r>
                    </a:p>
                  </a:txBody>
                  <a:tcPr/>
                </a:tc>
                <a:tc>
                  <a:txBody>
                    <a:bodyPr/>
                    <a:lstStyle/>
                    <a:p>
                      <a:pPr algn="just"/>
                      <a:r>
                        <a:rPr lang="fr-FR" sz="1400" dirty="0">
                          <a:solidFill>
                            <a:schemeClr val="tx1">
                              <a:lumMod val="75000"/>
                              <a:lumOff val="25000"/>
                            </a:schemeClr>
                          </a:solidFill>
                          <a:latin typeface="Calibri" panose="020F0502020204030204" pitchFamily="34" charset="0"/>
                          <a:cs typeface="Calibri" panose="020F0502020204030204" pitchFamily="34" charset="0"/>
                        </a:rPr>
                        <a:t>Non</a:t>
                      </a:r>
                    </a:p>
                  </a:txBody>
                  <a:tcPr/>
                </a:tc>
                <a:extLst>
                  <a:ext uri="{0D108BD9-81ED-4DB2-BD59-A6C34878D82A}">
                    <a16:rowId xmlns:a16="http://schemas.microsoft.com/office/drawing/2014/main" val="4082173896"/>
                  </a:ext>
                </a:extLst>
              </a:tr>
            </a:tbl>
          </a:graphicData>
        </a:graphic>
      </p:graphicFrame>
    </p:spTree>
    <p:extLst>
      <p:ext uri="{BB962C8B-B14F-4D97-AF65-F5344CB8AC3E}">
        <p14:creationId xmlns:p14="http://schemas.microsoft.com/office/powerpoint/2010/main" val="37920318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NON-CONFORMITÉS ET LES ACTIONS CORRECTIVES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17806"/>
          </a:xfrm>
        </p:spPr>
        <p:txBody>
          <a:bodyPr>
            <a:normAutofit/>
          </a:bodyPr>
          <a:lstStyle/>
          <a:p>
            <a:r>
              <a:rPr lang="fr-FR" dirty="0">
                <a:solidFill>
                  <a:schemeClr val="tx1">
                    <a:lumMod val="75000"/>
                    <a:lumOff val="25000"/>
                  </a:schemeClr>
                </a:solidFill>
              </a:rPr>
              <a:t> 38 non conformités et actions correctives ouvertes</a:t>
            </a:r>
          </a:p>
          <a:p>
            <a:r>
              <a:rPr lang="fr-FR" dirty="0">
                <a:solidFill>
                  <a:schemeClr val="tx1">
                    <a:lumMod val="75000"/>
                    <a:lumOff val="25000"/>
                  </a:schemeClr>
                </a:solidFill>
              </a:rPr>
              <a:t>Taux de non conformités et actions correctives soldées : </a:t>
            </a:r>
            <a:r>
              <a:rPr lang="fr-FR" b="1" dirty="0">
                <a:solidFill>
                  <a:schemeClr val="tx1">
                    <a:lumMod val="75000"/>
                    <a:lumOff val="25000"/>
                  </a:schemeClr>
                </a:solidFill>
              </a:rPr>
              <a:t>78 %</a:t>
            </a:r>
          </a:p>
          <a:p>
            <a:pPr marL="0" indent="0">
              <a:buNone/>
            </a:pPr>
            <a:endParaRPr lang="fr-FR" dirty="0">
              <a:solidFill>
                <a:schemeClr val="tx1">
                  <a:lumMod val="75000"/>
                  <a:lumOff val="25000"/>
                </a:schemeClr>
              </a:solidFill>
            </a:endParaRPr>
          </a:p>
          <a:p>
            <a:r>
              <a:rPr lang="fr-FR" b="1" u="sng" dirty="0">
                <a:solidFill>
                  <a:schemeClr val="tx1">
                    <a:lumMod val="75000"/>
                    <a:lumOff val="25000"/>
                  </a:schemeClr>
                </a:solidFill>
              </a:rPr>
              <a:t>Sources </a:t>
            </a:r>
            <a:r>
              <a:rPr lang="fr-FR" u="sng" dirty="0">
                <a:solidFill>
                  <a:schemeClr val="tx1">
                    <a:lumMod val="75000"/>
                    <a:lumOff val="25000"/>
                  </a:schemeClr>
                </a:solidFill>
              </a:rPr>
              <a:t>: </a:t>
            </a:r>
          </a:p>
          <a:p>
            <a:pPr lvl="1"/>
            <a:r>
              <a:rPr lang="fr-FR" dirty="0">
                <a:solidFill>
                  <a:schemeClr val="tx1">
                    <a:lumMod val="75000"/>
                    <a:lumOff val="25000"/>
                  </a:schemeClr>
                </a:solidFill>
              </a:rPr>
              <a:t>Fiches d’incident</a:t>
            </a:r>
          </a:p>
          <a:p>
            <a:pPr lvl="1"/>
            <a:r>
              <a:rPr lang="fr-FR" dirty="0">
                <a:solidFill>
                  <a:schemeClr val="tx1">
                    <a:lumMod val="75000"/>
                    <a:lumOff val="25000"/>
                  </a:schemeClr>
                </a:solidFill>
              </a:rPr>
              <a:t>Fiche de réclamation client</a:t>
            </a:r>
          </a:p>
          <a:p>
            <a:pPr lvl="1"/>
            <a:r>
              <a:rPr lang="fr-FR" dirty="0">
                <a:solidFill>
                  <a:schemeClr val="tx1">
                    <a:lumMod val="75000"/>
                    <a:lumOff val="25000"/>
                  </a:schemeClr>
                </a:solidFill>
              </a:rPr>
              <a:t>Audits internes</a:t>
            </a:r>
          </a:p>
          <a:p>
            <a:endParaRPr lang="fr-FR" dirty="0">
              <a:solidFill>
                <a:schemeClr val="tx1">
                  <a:lumMod val="75000"/>
                  <a:lumOff val="25000"/>
                </a:schemeClr>
              </a:solidFill>
            </a:endParaRPr>
          </a:p>
        </p:txBody>
      </p:sp>
    </p:spTree>
    <p:extLst>
      <p:ext uri="{BB962C8B-B14F-4D97-AF65-F5344CB8AC3E}">
        <p14:creationId xmlns:p14="http://schemas.microsoft.com/office/powerpoint/2010/main" val="29332041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RÉSULTAT DE LA SURVEILLANCE ET DE LA MESURE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pPr algn="just"/>
            <a:r>
              <a:rPr lang="fr-FR" dirty="0">
                <a:solidFill>
                  <a:schemeClr val="tx1">
                    <a:lumMod val="75000"/>
                    <a:lumOff val="25000"/>
                  </a:schemeClr>
                </a:solidFill>
              </a:rPr>
              <a:t>La surveillance et la mesure concernent :</a:t>
            </a:r>
          </a:p>
          <a:p>
            <a:pPr lvl="1" algn="just"/>
            <a:r>
              <a:rPr lang="fr-FR" dirty="0">
                <a:solidFill>
                  <a:schemeClr val="tx1">
                    <a:lumMod val="75000"/>
                    <a:lumOff val="25000"/>
                  </a:schemeClr>
                </a:solidFill>
              </a:rPr>
              <a:t>La conformité du service au exigences : tout écart est signalé à travers les fiches d’incident ;</a:t>
            </a:r>
          </a:p>
          <a:p>
            <a:pPr lvl="1" algn="just"/>
            <a:r>
              <a:rPr lang="fr-FR" dirty="0">
                <a:solidFill>
                  <a:schemeClr val="tx1">
                    <a:lumMod val="75000"/>
                    <a:lumOff val="25000"/>
                  </a:schemeClr>
                </a:solidFill>
              </a:rPr>
              <a:t>Les audits internes ;</a:t>
            </a:r>
          </a:p>
          <a:p>
            <a:pPr lvl="1" algn="just"/>
            <a:r>
              <a:rPr lang="fr-FR" dirty="0">
                <a:solidFill>
                  <a:schemeClr val="tx1">
                    <a:lumMod val="75000"/>
                    <a:lumOff val="25000"/>
                  </a:schemeClr>
                </a:solidFill>
              </a:rPr>
              <a:t>La mesure satisfaction client et les retours d’informations ;</a:t>
            </a:r>
          </a:p>
          <a:p>
            <a:pPr lvl="1" algn="just"/>
            <a:r>
              <a:rPr lang="fr-FR" dirty="0">
                <a:solidFill>
                  <a:schemeClr val="tx1">
                    <a:lumMod val="75000"/>
                    <a:lumOff val="25000"/>
                  </a:schemeClr>
                </a:solidFill>
              </a:rPr>
              <a:t>Les indicateurs associés aux processus ;</a:t>
            </a:r>
          </a:p>
          <a:p>
            <a:pPr lvl="1" algn="just"/>
            <a:r>
              <a:rPr lang="fr-FR" dirty="0">
                <a:solidFill>
                  <a:schemeClr val="tx1">
                    <a:lumMod val="75000"/>
                    <a:lumOff val="25000"/>
                  </a:schemeClr>
                </a:solidFill>
              </a:rPr>
              <a:t>L’efficacité des actions d’amélioration face aux risques ;</a:t>
            </a:r>
          </a:p>
          <a:p>
            <a:pPr lvl="1" algn="just"/>
            <a:r>
              <a:rPr lang="fr-FR" dirty="0">
                <a:solidFill>
                  <a:schemeClr val="tx1">
                    <a:lumMod val="75000"/>
                    <a:lumOff val="25000"/>
                  </a:schemeClr>
                </a:solidFill>
              </a:rPr>
              <a:t>La présente revue de direction.</a:t>
            </a:r>
          </a:p>
          <a:p>
            <a:pPr algn="just"/>
            <a:r>
              <a:rPr lang="fr-FR" dirty="0">
                <a:solidFill>
                  <a:schemeClr val="tx1">
                    <a:lumMod val="75000"/>
                    <a:lumOff val="25000"/>
                  </a:schemeClr>
                </a:solidFill>
              </a:rPr>
              <a:t>Ces actions de surveillance et de mesure ont permis la définition et la mise en œuvre d’actions d’amélioration répertoriées dans un plan d’action global et suivi périodiquement lors des réunions et des comités qualité.</a:t>
            </a:r>
          </a:p>
        </p:txBody>
      </p:sp>
    </p:spTree>
    <p:extLst>
      <p:ext uri="{BB962C8B-B14F-4D97-AF65-F5344CB8AC3E}">
        <p14:creationId xmlns:p14="http://schemas.microsoft.com/office/powerpoint/2010/main" val="30376843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RÉSULTATS D’AUDIT</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210571"/>
          </a:xfrm>
        </p:spPr>
        <p:txBody>
          <a:bodyPr>
            <a:normAutofit/>
          </a:bodyPr>
          <a:lstStyle/>
          <a:p>
            <a:r>
              <a:rPr lang="fr-FR" dirty="0">
                <a:solidFill>
                  <a:schemeClr val="tx1">
                    <a:lumMod val="75000"/>
                    <a:lumOff val="25000"/>
                  </a:schemeClr>
                </a:solidFill>
              </a:rPr>
              <a:t>20 audits internes réalisés en 2018 / 1 reporté à 2019</a:t>
            </a:r>
          </a:p>
          <a:p>
            <a:r>
              <a:rPr lang="fr-FR" dirty="0">
                <a:solidFill>
                  <a:schemeClr val="tx1">
                    <a:lumMod val="75000"/>
                    <a:lumOff val="25000"/>
                  </a:schemeClr>
                </a:solidFill>
              </a:rPr>
              <a:t>6 audits internes sur le premier trimestre 2019 / 1 en retard</a:t>
            </a:r>
          </a:p>
          <a:p>
            <a:r>
              <a:rPr lang="fr-FR" dirty="0">
                <a:solidFill>
                  <a:schemeClr val="tx1">
                    <a:lumMod val="75000"/>
                    <a:lumOff val="25000"/>
                  </a:schemeClr>
                </a:solidFill>
              </a:rPr>
              <a:t>71 écarts ont été identifiés</a:t>
            </a:r>
          </a:p>
          <a:p>
            <a:r>
              <a:rPr lang="fr-FR" dirty="0">
                <a:solidFill>
                  <a:schemeClr val="tx1">
                    <a:lumMod val="75000"/>
                    <a:lumOff val="25000"/>
                  </a:schemeClr>
                </a:solidFill>
              </a:rPr>
              <a:t>18 écarts ne sont pas encore soldés</a:t>
            </a:r>
          </a:p>
          <a:p>
            <a:r>
              <a:rPr lang="fr-FR" b="1" dirty="0">
                <a:solidFill>
                  <a:schemeClr val="tx1">
                    <a:lumMod val="75000"/>
                    <a:lumOff val="25000"/>
                  </a:schemeClr>
                </a:solidFill>
              </a:rPr>
              <a:t>80 % des écarts soldés</a:t>
            </a:r>
          </a:p>
          <a:p>
            <a:r>
              <a:rPr lang="fr-FR" dirty="0">
                <a:solidFill>
                  <a:schemeClr val="tx1">
                    <a:lumMod val="75000"/>
                    <a:lumOff val="25000"/>
                  </a:schemeClr>
                </a:solidFill>
              </a:rPr>
              <a:t>Toutes les actions ont été intégrées au plan d’actions global</a:t>
            </a:r>
          </a:p>
        </p:txBody>
      </p:sp>
    </p:spTree>
    <p:extLst>
      <p:ext uri="{BB962C8B-B14F-4D97-AF65-F5344CB8AC3E}">
        <p14:creationId xmlns:p14="http://schemas.microsoft.com/office/powerpoint/2010/main" val="14079683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LES PERFORMANCES DES PRESTATAIRES EXTERNES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2"/>
            <a:ext cx="11029616" cy="4078049"/>
          </a:xfrm>
        </p:spPr>
        <p:txBody>
          <a:bodyPr>
            <a:normAutofit fontScale="92500" lnSpcReduction="10000"/>
          </a:bodyPr>
          <a:lstStyle/>
          <a:p>
            <a:r>
              <a:rPr lang="fr-FR" dirty="0">
                <a:solidFill>
                  <a:schemeClr val="tx1">
                    <a:lumMod val="75000"/>
                    <a:lumOff val="25000"/>
                  </a:schemeClr>
                </a:solidFill>
              </a:rPr>
              <a:t>Cf Base de donnée des prestataires externes </a:t>
            </a:r>
          </a:p>
          <a:p>
            <a:r>
              <a:rPr lang="fr-FR" dirty="0">
                <a:solidFill>
                  <a:schemeClr val="tx1">
                    <a:lumMod val="75000"/>
                    <a:lumOff val="25000"/>
                  </a:schemeClr>
                </a:solidFill>
              </a:rPr>
              <a:t>Cf Base de donnée des fournisseurs </a:t>
            </a:r>
          </a:p>
          <a:p>
            <a:endParaRPr lang="fr-FR" dirty="0">
              <a:solidFill>
                <a:schemeClr val="tx1">
                  <a:lumMod val="75000"/>
                  <a:lumOff val="25000"/>
                </a:schemeClr>
              </a:solidFill>
            </a:endParaRPr>
          </a:p>
          <a:p>
            <a:pPr algn="just"/>
            <a:r>
              <a:rPr lang="fr-FR" b="1" u="sng" dirty="0">
                <a:solidFill>
                  <a:schemeClr val="tx1">
                    <a:lumMod val="75000"/>
                    <a:lumOff val="25000"/>
                  </a:schemeClr>
                </a:solidFill>
              </a:rPr>
              <a:t>Remarques </a:t>
            </a:r>
            <a:r>
              <a:rPr lang="fr-FR" dirty="0">
                <a:solidFill>
                  <a:schemeClr val="tx1">
                    <a:lumMod val="75000"/>
                    <a:lumOff val="25000"/>
                  </a:schemeClr>
                </a:solidFill>
              </a:rPr>
              <a:t>: Des critères d’évaluation sont établis et un calendrier d’évaluation est respecté pour ces prestataires. De plus, un suivi de leur performance est effectué.</a:t>
            </a:r>
          </a:p>
          <a:p>
            <a:pPr marL="0" indent="0" algn="just">
              <a:buNone/>
            </a:pPr>
            <a:endParaRPr lang="fr-FR" dirty="0">
              <a:solidFill>
                <a:schemeClr val="tx1">
                  <a:lumMod val="75000"/>
                  <a:lumOff val="25000"/>
                </a:schemeClr>
              </a:solidFill>
            </a:endParaRPr>
          </a:p>
          <a:p>
            <a:pPr algn="just"/>
            <a:r>
              <a:rPr lang="fr-FR" b="1" u="sng" dirty="0">
                <a:solidFill>
                  <a:schemeClr val="tx1">
                    <a:lumMod val="75000"/>
                    <a:lumOff val="25000"/>
                  </a:schemeClr>
                </a:solidFill>
              </a:rPr>
              <a:t>Conclusions :</a:t>
            </a:r>
          </a:p>
          <a:p>
            <a:pPr lvl="1" algn="just"/>
            <a:r>
              <a:rPr lang="fr-FR" dirty="0">
                <a:solidFill>
                  <a:schemeClr val="tx1">
                    <a:lumMod val="75000"/>
                    <a:lumOff val="25000"/>
                  </a:schemeClr>
                </a:solidFill>
              </a:rPr>
              <a:t>Problèmes récurrents de prestataire pour la maintenance électrique et la maintenance du groupe électrogène</a:t>
            </a:r>
          </a:p>
          <a:p>
            <a:pPr lvl="1" algn="just"/>
            <a:r>
              <a:rPr lang="fr-FR" dirty="0">
                <a:solidFill>
                  <a:schemeClr val="tx1">
                    <a:lumMod val="75000"/>
                    <a:lumOff val="25000"/>
                  </a:schemeClr>
                </a:solidFill>
              </a:rPr>
              <a:t>Insatisfaction du prestataire de maintenance téléphonique</a:t>
            </a:r>
          </a:p>
          <a:p>
            <a:pPr lvl="1" algn="just"/>
            <a:r>
              <a:rPr lang="fr-FR" dirty="0">
                <a:solidFill>
                  <a:schemeClr val="tx1">
                    <a:lumMod val="75000"/>
                    <a:lumOff val="25000"/>
                  </a:schemeClr>
                </a:solidFill>
              </a:rPr>
              <a:t>Pas de maintenance informatique hardware</a:t>
            </a:r>
          </a:p>
          <a:p>
            <a:endParaRPr lang="fr-FR" dirty="0">
              <a:solidFill>
                <a:schemeClr val="tx1">
                  <a:lumMod val="75000"/>
                  <a:lumOff val="25000"/>
                </a:schemeClr>
              </a:solidFill>
            </a:endParaRPr>
          </a:p>
          <a:p>
            <a:r>
              <a:rPr lang="fr-FR" b="1" u="sng" dirty="0">
                <a:solidFill>
                  <a:schemeClr val="tx1">
                    <a:lumMod val="75000"/>
                    <a:lumOff val="25000"/>
                  </a:schemeClr>
                </a:solidFill>
              </a:rPr>
              <a:t>Décisions d’amélioration </a:t>
            </a:r>
            <a:r>
              <a:rPr lang="fr-FR" dirty="0">
                <a:solidFill>
                  <a:schemeClr val="tx1">
                    <a:lumMod val="75000"/>
                    <a:lumOff val="25000"/>
                  </a:schemeClr>
                </a:solidFill>
              </a:rPr>
              <a:t>:</a:t>
            </a:r>
          </a:p>
        </p:txBody>
      </p:sp>
    </p:spTree>
    <p:extLst>
      <p:ext uri="{BB962C8B-B14F-4D97-AF65-F5344CB8AC3E}">
        <p14:creationId xmlns:p14="http://schemas.microsoft.com/office/powerpoint/2010/main" val="12974473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Adéquation des ressources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336003"/>
            <a:ext cx="11029616" cy="4157562"/>
          </a:xfrm>
        </p:spPr>
        <p:txBody>
          <a:bodyPr>
            <a:normAutofit/>
          </a:bodyPr>
          <a:lstStyle/>
          <a:p>
            <a:r>
              <a:rPr lang="fr-FR" dirty="0">
                <a:solidFill>
                  <a:schemeClr val="tx1">
                    <a:lumMod val="75000"/>
                    <a:lumOff val="25000"/>
                  </a:schemeClr>
                </a:solidFill>
              </a:rPr>
              <a:t>Les besoins en ressources ont été exprimés sur les fiches processus.</a:t>
            </a:r>
          </a:p>
          <a:p>
            <a:endParaRPr lang="fr-FR" dirty="0">
              <a:solidFill>
                <a:schemeClr val="tx1">
                  <a:lumMod val="75000"/>
                  <a:lumOff val="25000"/>
                </a:schemeClr>
              </a:solidFill>
            </a:endParaRPr>
          </a:p>
          <a:p>
            <a:r>
              <a:rPr lang="fr-FR" b="1" u="sng" dirty="0">
                <a:solidFill>
                  <a:schemeClr val="tx1">
                    <a:lumMod val="75000"/>
                    <a:lumOff val="25000"/>
                  </a:schemeClr>
                </a:solidFill>
              </a:rPr>
              <a:t>Conclusions </a:t>
            </a:r>
            <a:r>
              <a:rPr lang="fr-FR" dirty="0">
                <a:solidFill>
                  <a:schemeClr val="tx1">
                    <a:lumMod val="75000"/>
                    <a:lumOff val="25000"/>
                  </a:schemeClr>
                </a:solidFill>
              </a:rPr>
              <a:t>: Toutes les ressources nécessaires à la mise en œuvre des processus sont en place. Cependant pour l’amélioration des performances des processus, certains matériels sont à acquérir.</a:t>
            </a:r>
          </a:p>
          <a:p>
            <a:endParaRPr lang="fr-FR" dirty="0">
              <a:solidFill>
                <a:schemeClr val="tx1">
                  <a:lumMod val="75000"/>
                  <a:lumOff val="25000"/>
                </a:schemeClr>
              </a:solidFill>
            </a:endParaRPr>
          </a:p>
          <a:p>
            <a:r>
              <a:rPr lang="fr-FR" b="1" u="sng" dirty="0">
                <a:solidFill>
                  <a:schemeClr val="tx1">
                    <a:lumMod val="75000"/>
                    <a:lumOff val="25000"/>
                  </a:schemeClr>
                </a:solidFill>
              </a:rPr>
              <a:t>Décisions d’amélioration </a:t>
            </a:r>
            <a:r>
              <a:rPr lang="fr-FR" dirty="0">
                <a:solidFill>
                  <a:schemeClr val="tx1">
                    <a:lumMod val="75000"/>
                    <a:lumOff val="25000"/>
                  </a:schemeClr>
                </a:solidFill>
              </a:rPr>
              <a:t>:</a:t>
            </a:r>
          </a:p>
          <a:p>
            <a:pPr lvl="1"/>
            <a:r>
              <a:rPr lang="fr-FR" dirty="0">
                <a:solidFill>
                  <a:schemeClr val="tx1">
                    <a:lumMod val="75000"/>
                    <a:lumOff val="25000"/>
                  </a:schemeClr>
                </a:solidFill>
              </a:rPr>
              <a:t>Finalisation du projet de mise à niveau informatique</a:t>
            </a:r>
          </a:p>
          <a:p>
            <a:pPr lvl="1"/>
            <a:r>
              <a:rPr lang="fr-FR" dirty="0">
                <a:solidFill>
                  <a:schemeClr val="tx1">
                    <a:lumMod val="75000"/>
                    <a:lumOff val="25000"/>
                  </a:schemeClr>
                </a:solidFill>
              </a:rPr>
              <a:t>Acquisition de l’autoclave aux normes</a:t>
            </a:r>
          </a:p>
          <a:p>
            <a:pPr lvl="1"/>
            <a:r>
              <a:rPr lang="fr-FR" dirty="0">
                <a:solidFill>
                  <a:schemeClr val="tx1">
                    <a:lumMod val="75000"/>
                    <a:lumOff val="25000"/>
                  </a:schemeClr>
                </a:solidFill>
              </a:rPr>
              <a:t>Acquisition d’un chariot de ménage</a:t>
            </a:r>
          </a:p>
          <a:p>
            <a:pPr lvl="1"/>
            <a:r>
              <a:rPr lang="fr-FR" dirty="0">
                <a:solidFill>
                  <a:schemeClr val="tx1">
                    <a:lumMod val="75000"/>
                    <a:lumOff val="25000"/>
                  </a:schemeClr>
                </a:solidFill>
              </a:rPr>
              <a:t>Acquisition d’un chariot de soins</a:t>
            </a:r>
          </a:p>
        </p:txBody>
      </p:sp>
    </p:spTree>
    <p:extLst>
      <p:ext uri="{BB962C8B-B14F-4D97-AF65-F5344CB8AC3E}">
        <p14:creationId xmlns:p14="http://schemas.microsoft.com/office/powerpoint/2010/main" val="38863204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Efficacité des actions mises en œuvre face aux risques et opportunités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2137220"/>
            <a:ext cx="11029616" cy="4290084"/>
          </a:xfrm>
        </p:spPr>
        <p:txBody>
          <a:bodyPr>
            <a:normAutofit/>
          </a:bodyPr>
          <a:lstStyle/>
          <a:p>
            <a:r>
              <a:rPr lang="fr-FR" dirty="0">
                <a:solidFill>
                  <a:schemeClr val="tx1">
                    <a:lumMod val="75000"/>
                    <a:lumOff val="25000"/>
                  </a:schemeClr>
                </a:solidFill>
              </a:rPr>
              <a:t>Les actions mises en œuvres face aux risques et opportunités sont planifiés sur le plan d’actions global. </a:t>
            </a:r>
          </a:p>
          <a:p>
            <a:r>
              <a:rPr lang="fr-FR" dirty="0">
                <a:solidFill>
                  <a:schemeClr val="tx1">
                    <a:lumMod val="75000"/>
                    <a:lumOff val="25000"/>
                  </a:schemeClr>
                </a:solidFill>
              </a:rPr>
              <a:t>L’évaluation de l’efficacité est réalisée et enregistrée sur le plan d’action global.</a:t>
            </a:r>
          </a:p>
          <a:p>
            <a:endParaRPr lang="fr-FR" u="sng" dirty="0">
              <a:solidFill>
                <a:schemeClr val="tx1">
                  <a:lumMod val="75000"/>
                  <a:lumOff val="25000"/>
                </a:schemeClr>
              </a:solidFill>
            </a:endParaRPr>
          </a:p>
          <a:p>
            <a:r>
              <a:rPr lang="fr-FR" b="1" u="sng" dirty="0">
                <a:solidFill>
                  <a:schemeClr val="tx1">
                    <a:lumMod val="75000"/>
                    <a:lumOff val="25000"/>
                  </a:schemeClr>
                </a:solidFill>
              </a:rPr>
              <a:t>Conclusion </a:t>
            </a:r>
            <a:r>
              <a:rPr lang="fr-FR" dirty="0">
                <a:solidFill>
                  <a:schemeClr val="tx1">
                    <a:lumMod val="75000"/>
                    <a:lumOff val="25000"/>
                  </a:schemeClr>
                </a:solidFill>
              </a:rPr>
              <a:t>: Les actions évaluées pour l’analyse des risques et des opportunités sont majoritairement efficaces.</a:t>
            </a:r>
          </a:p>
          <a:p>
            <a:endParaRPr lang="fr-FR" dirty="0">
              <a:solidFill>
                <a:schemeClr val="tx1">
                  <a:lumMod val="75000"/>
                  <a:lumOff val="25000"/>
                </a:schemeClr>
              </a:solidFill>
            </a:endParaRPr>
          </a:p>
          <a:p>
            <a:r>
              <a:rPr lang="fr-FR" b="1" u="sng" dirty="0">
                <a:solidFill>
                  <a:schemeClr val="tx1">
                    <a:lumMod val="75000"/>
                    <a:lumOff val="25000"/>
                  </a:schemeClr>
                </a:solidFill>
              </a:rPr>
              <a:t>Décision d’amélioration :</a:t>
            </a:r>
          </a:p>
          <a:p>
            <a:pPr lvl="1"/>
            <a:r>
              <a:rPr lang="fr-FR" dirty="0">
                <a:solidFill>
                  <a:schemeClr val="tx1">
                    <a:lumMod val="75000"/>
                    <a:lumOff val="25000"/>
                  </a:schemeClr>
                </a:solidFill>
              </a:rPr>
              <a:t>Outil pour partager les plans d’actions</a:t>
            </a:r>
          </a:p>
          <a:p>
            <a:pPr lvl="1"/>
            <a:r>
              <a:rPr lang="fr-FR" dirty="0">
                <a:solidFill>
                  <a:schemeClr val="tx1">
                    <a:lumMod val="75000"/>
                    <a:lumOff val="25000"/>
                  </a:schemeClr>
                </a:solidFill>
              </a:rPr>
              <a:t>Taux de complétion du plan d’actions pendant le comité Qualité</a:t>
            </a:r>
          </a:p>
        </p:txBody>
      </p:sp>
    </p:spTree>
    <p:extLst>
      <p:ext uri="{BB962C8B-B14F-4D97-AF65-F5344CB8AC3E}">
        <p14:creationId xmlns:p14="http://schemas.microsoft.com/office/powerpoint/2010/main" val="22708394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OPPORTUNITÉS d’amélioration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solidFill>
                  <a:schemeClr val="tx1">
                    <a:lumMod val="75000"/>
                    <a:lumOff val="25000"/>
                  </a:schemeClr>
                </a:solidFill>
              </a:rPr>
              <a:t>Décisions ci-dessus</a:t>
            </a:r>
          </a:p>
        </p:txBody>
      </p:sp>
    </p:spTree>
    <p:extLst>
      <p:ext uri="{BB962C8B-B14F-4D97-AF65-F5344CB8AC3E}">
        <p14:creationId xmlns:p14="http://schemas.microsoft.com/office/powerpoint/2010/main" val="13936379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Eléments de sortie</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solidFill>
                  <a:schemeClr val="tx1">
                    <a:lumMod val="75000"/>
                    <a:lumOff val="25000"/>
                  </a:schemeClr>
                </a:solidFill>
              </a:rPr>
              <a:t>Opportunités d’amélioration : voir les décisions ci-dessus</a:t>
            </a:r>
          </a:p>
          <a:p>
            <a:r>
              <a:rPr lang="fr-FR" dirty="0">
                <a:solidFill>
                  <a:schemeClr val="tx1">
                    <a:lumMod val="75000"/>
                    <a:lumOff val="25000"/>
                  </a:schemeClr>
                </a:solidFill>
              </a:rPr>
              <a:t>Besoin de changement à apporter au SMQ : aucun changement à apporter</a:t>
            </a:r>
          </a:p>
          <a:p>
            <a:r>
              <a:rPr lang="fr-FR" dirty="0">
                <a:solidFill>
                  <a:schemeClr val="tx1">
                    <a:lumMod val="75000"/>
                    <a:lumOff val="25000"/>
                  </a:schemeClr>
                </a:solidFill>
              </a:rPr>
              <a:t>Besoin en ressources</a:t>
            </a:r>
          </a:p>
        </p:txBody>
      </p:sp>
    </p:spTree>
    <p:extLst>
      <p:ext uri="{BB962C8B-B14F-4D97-AF65-F5344CB8AC3E}">
        <p14:creationId xmlns:p14="http://schemas.microsoft.com/office/powerpoint/2010/main" val="13923899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a:xfrm>
            <a:off x="581192" y="702156"/>
            <a:ext cx="11029616" cy="1013800"/>
          </a:xfrm>
        </p:spPr>
        <p:txBody>
          <a:bodyPr>
            <a:normAutofit/>
          </a:bodyPr>
          <a:lstStyle/>
          <a:p>
            <a:r>
              <a:rPr lang="fr-FR" dirty="0"/>
              <a:t>Conclusion de la direction</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p:txBody>
          <a:bodyPr>
            <a:normAutofit/>
          </a:bodyPr>
          <a:lstStyle/>
          <a:p>
            <a:r>
              <a:rPr lang="fr-FR" dirty="0">
                <a:solidFill>
                  <a:schemeClr val="tx1">
                    <a:lumMod val="75000"/>
                    <a:lumOff val="25000"/>
                  </a:schemeClr>
                </a:solidFill>
              </a:rPr>
              <a:t>On note une efficacité du SMQ et un impact positif dans l’organisation du travail</a:t>
            </a:r>
          </a:p>
          <a:p>
            <a:r>
              <a:rPr lang="fr-FR" dirty="0">
                <a:solidFill>
                  <a:schemeClr val="tx1">
                    <a:lumMod val="75000"/>
                    <a:lumOff val="25000"/>
                  </a:schemeClr>
                </a:solidFill>
              </a:rPr>
              <a:t>Clarification des rôles et responsabilités de chacun</a:t>
            </a:r>
          </a:p>
          <a:p>
            <a:r>
              <a:rPr lang="fr-FR" dirty="0">
                <a:solidFill>
                  <a:schemeClr val="tx1">
                    <a:lumMod val="75000"/>
                    <a:lumOff val="25000"/>
                  </a:schemeClr>
                </a:solidFill>
              </a:rPr>
              <a:t>Rationalisation de l’organisation</a:t>
            </a:r>
          </a:p>
          <a:p>
            <a:r>
              <a:rPr lang="fr-FR" dirty="0">
                <a:solidFill>
                  <a:schemeClr val="tx1">
                    <a:lumMod val="75000"/>
                    <a:lumOff val="25000"/>
                  </a:schemeClr>
                </a:solidFill>
              </a:rPr>
              <a:t>Amélioration des conditions des soins</a:t>
            </a:r>
          </a:p>
          <a:p>
            <a:r>
              <a:rPr lang="fr-FR" dirty="0">
                <a:solidFill>
                  <a:schemeClr val="tx1">
                    <a:lumMod val="75000"/>
                    <a:lumOff val="25000"/>
                  </a:schemeClr>
                </a:solidFill>
              </a:rPr>
              <a:t>Meilleure remontée des informations sur les dysfonctionnements et les non-conformités</a:t>
            </a:r>
          </a:p>
          <a:p>
            <a:r>
              <a:rPr lang="fr-FR" dirty="0">
                <a:solidFill>
                  <a:schemeClr val="tx1">
                    <a:lumMod val="75000"/>
                    <a:lumOff val="25000"/>
                  </a:schemeClr>
                </a:solidFill>
              </a:rPr>
              <a:t>Meilleure écoute des clients</a:t>
            </a:r>
          </a:p>
        </p:txBody>
      </p:sp>
    </p:spTree>
    <p:extLst>
      <p:ext uri="{BB962C8B-B14F-4D97-AF65-F5344CB8AC3E}">
        <p14:creationId xmlns:p14="http://schemas.microsoft.com/office/powerpoint/2010/main" val="219312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Les Modifications des enjeux externes et internes pertinents pour le système de management de la qualité</a:t>
            </a:r>
          </a:p>
        </p:txBody>
      </p:sp>
      <p:graphicFrame>
        <p:nvGraphicFramePr>
          <p:cNvPr id="7" name="Tableau 6">
            <a:extLst>
              <a:ext uri="{FF2B5EF4-FFF2-40B4-BE49-F238E27FC236}">
                <a16:creationId xmlns:a16="http://schemas.microsoft.com/office/drawing/2014/main" id="{4641EBD6-678F-43AA-B52E-00EFC8753CE0}"/>
              </a:ext>
            </a:extLst>
          </p:cNvPr>
          <p:cNvGraphicFramePr>
            <a:graphicFrameLocks noGrp="1"/>
          </p:cNvGraphicFramePr>
          <p:nvPr>
            <p:extLst>
              <p:ext uri="{D42A27DB-BD31-4B8C-83A1-F6EECF244321}">
                <p14:modId xmlns:p14="http://schemas.microsoft.com/office/powerpoint/2010/main" val="287839103"/>
              </p:ext>
            </p:extLst>
          </p:nvPr>
        </p:nvGraphicFramePr>
        <p:xfrm>
          <a:off x="581192" y="1856396"/>
          <a:ext cx="11029616" cy="4966711"/>
        </p:xfrm>
        <a:graphic>
          <a:graphicData uri="http://schemas.openxmlformats.org/drawingml/2006/table">
            <a:tbl>
              <a:tblPr/>
              <a:tblGrid>
                <a:gridCol w="1539156">
                  <a:extLst>
                    <a:ext uri="{9D8B030D-6E8A-4147-A177-3AD203B41FA5}">
                      <a16:colId xmlns:a16="http://schemas.microsoft.com/office/drawing/2014/main" val="2080778743"/>
                    </a:ext>
                  </a:extLst>
                </a:gridCol>
                <a:gridCol w="4745230">
                  <a:extLst>
                    <a:ext uri="{9D8B030D-6E8A-4147-A177-3AD203B41FA5}">
                      <a16:colId xmlns:a16="http://schemas.microsoft.com/office/drawing/2014/main" val="805473414"/>
                    </a:ext>
                  </a:extLst>
                </a:gridCol>
                <a:gridCol w="4745230">
                  <a:extLst>
                    <a:ext uri="{9D8B030D-6E8A-4147-A177-3AD203B41FA5}">
                      <a16:colId xmlns:a16="http://schemas.microsoft.com/office/drawing/2014/main" val="4231529356"/>
                    </a:ext>
                  </a:extLst>
                </a:gridCol>
              </a:tblGrid>
              <a:tr h="210220">
                <a:tc>
                  <a:txBody>
                    <a:bodyPr/>
                    <a:lstStyle/>
                    <a:p>
                      <a:pPr algn="ctr" fontAlgn="ctr"/>
                      <a:r>
                        <a:rPr lang="fr-FR" sz="1400" b="1" i="0" u="none" strike="noStrike" dirty="0">
                          <a:solidFill>
                            <a:srgbClr val="000000"/>
                          </a:solidFill>
                          <a:effectLst/>
                          <a:latin typeface="Calibri" panose="020F0502020204030204" pitchFamily="34" charset="0"/>
                        </a:rPr>
                        <a:t>SWOT</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1" i="0" u="none" strike="noStrike" dirty="0">
                          <a:solidFill>
                            <a:srgbClr val="FFFFFF"/>
                          </a:solidFill>
                          <a:effectLst/>
                          <a:latin typeface="Calibri" panose="020F0502020204030204" pitchFamily="34" charset="0"/>
                        </a:rPr>
                        <a:t>Positif</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9FDF5F"/>
                    </a:solidFill>
                  </a:tcPr>
                </a:tc>
                <a:tc>
                  <a:txBody>
                    <a:bodyPr/>
                    <a:lstStyle/>
                    <a:p>
                      <a:pPr algn="ctr" fontAlgn="ctr"/>
                      <a:r>
                        <a:rPr lang="fr-FR" sz="1400" b="1" i="0" u="none" strike="noStrike">
                          <a:solidFill>
                            <a:srgbClr val="FFFFFF"/>
                          </a:solidFill>
                          <a:effectLst/>
                          <a:latin typeface="Calibri" panose="020F0502020204030204" pitchFamily="34" charset="0"/>
                        </a:rPr>
                        <a:t>Négatif</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79646"/>
                    </a:solidFill>
                  </a:tcPr>
                </a:tc>
                <a:extLst>
                  <a:ext uri="{0D108BD9-81ED-4DB2-BD59-A6C34878D82A}">
                    <a16:rowId xmlns:a16="http://schemas.microsoft.com/office/drawing/2014/main" val="1541170371"/>
                  </a:ext>
                </a:extLst>
              </a:tr>
              <a:tr h="210220">
                <a:tc rowSpan="9">
                  <a:txBody>
                    <a:bodyPr/>
                    <a:lstStyle/>
                    <a:p>
                      <a:pPr algn="ctr" fontAlgn="ctr"/>
                      <a:r>
                        <a:rPr lang="fr-FR" sz="1400" b="1" i="0" u="none" strike="noStrike" dirty="0">
                          <a:solidFill>
                            <a:srgbClr val="FFFFFF"/>
                          </a:solidFill>
                          <a:effectLst/>
                          <a:latin typeface="Calibri" panose="020F0502020204030204" pitchFamily="34" charset="0"/>
                        </a:rPr>
                        <a:t>Interne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7F508B"/>
                    </a:solidFill>
                  </a:tcPr>
                </a:tc>
                <a:tc>
                  <a:txBody>
                    <a:bodyPr/>
                    <a:lstStyle/>
                    <a:p>
                      <a:pPr algn="ctr" fontAlgn="ctr"/>
                      <a:r>
                        <a:rPr lang="fr-FR" sz="1400" b="1" i="0" u="none" strike="noStrike" dirty="0">
                          <a:solidFill>
                            <a:srgbClr val="000000"/>
                          </a:solidFill>
                          <a:effectLst/>
                          <a:latin typeface="Calibri" panose="020F0502020204030204" pitchFamily="34" charset="0"/>
                        </a:rPr>
                        <a:t>Forces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DEF5CB"/>
                    </a:solidFill>
                  </a:tcPr>
                </a:tc>
                <a:tc>
                  <a:txBody>
                    <a:bodyPr/>
                    <a:lstStyle/>
                    <a:p>
                      <a:pPr algn="ctr" fontAlgn="ctr"/>
                      <a:r>
                        <a:rPr lang="fr-FR" sz="1400" b="1" i="0" u="none" strike="noStrike">
                          <a:solidFill>
                            <a:srgbClr val="000000"/>
                          </a:solidFill>
                          <a:effectLst/>
                          <a:latin typeface="Calibri" panose="020F0502020204030204" pitchFamily="34" charset="0"/>
                        </a:rPr>
                        <a:t>Faiblesses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DE9D9"/>
                    </a:solidFill>
                  </a:tcPr>
                </a:tc>
                <a:extLst>
                  <a:ext uri="{0D108BD9-81ED-4DB2-BD59-A6C34878D82A}">
                    <a16:rowId xmlns:a16="http://schemas.microsoft.com/office/drawing/2014/main" val="2343685853"/>
                  </a:ext>
                </a:extLst>
              </a:tr>
              <a:tr h="210220">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Proximité géographique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Communication institutionnelle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1941351185"/>
                  </a:ext>
                </a:extLst>
              </a:tr>
              <a:tr h="210220">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Prix relativement accessible (forfait social)</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Communication interne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3872320111"/>
                  </a:ext>
                </a:extLst>
              </a:tr>
              <a:tr h="210220">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Bonne réputation</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Conduite du changement</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3128157015"/>
                  </a:ext>
                </a:extLst>
              </a:tr>
              <a:tr h="412871">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Identité de NEST marquée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chemeClr val="tx1"/>
                          </a:solidFill>
                          <a:effectLst/>
                          <a:latin typeface="Calibri" panose="020F0502020204030204" pitchFamily="34" charset="0"/>
                        </a:rPr>
                        <a:t>Implication et compréhension de l'ensemble du personnel dans la qualité</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1054828967"/>
                  </a:ext>
                </a:extLst>
              </a:tr>
              <a:tr h="210220">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Communication via les réseaux sociaux</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497518180"/>
                  </a:ext>
                </a:extLst>
              </a:tr>
              <a:tr h="210220">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Relation institutionnelle (État, bailleurs…)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459187719"/>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Organisation certifiée ISO 9001 v 2015</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527166938"/>
                  </a:ext>
                </a:extLst>
              </a:tr>
              <a:tr h="291212">
                <a:tc vMerge="1">
                  <a:txBody>
                    <a:bodyPr/>
                    <a:lstStyle/>
                    <a:p>
                      <a:endParaRPr lang="fr-FR"/>
                    </a:p>
                  </a:txBody>
                  <a:tcPr/>
                </a:tc>
                <a:tc>
                  <a:txBody>
                    <a:bodyPr/>
                    <a:lstStyle/>
                    <a:p>
                      <a:pPr algn="ctr" fontAlgn="ctr"/>
                      <a:r>
                        <a:rPr lang="fr-FR" sz="1400" b="0" i="0" u="none" strike="noStrike" dirty="0">
                          <a:solidFill>
                            <a:srgbClr val="000000"/>
                          </a:solidFill>
                          <a:effectLst/>
                          <a:latin typeface="Calibri" panose="020F0502020204030204" pitchFamily="34" charset="0"/>
                        </a:rPr>
                        <a:t>Mesure de la performance et système d'informations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2545034606"/>
                  </a:ext>
                </a:extLst>
              </a:tr>
              <a:tr h="210220">
                <a:tc>
                  <a:txBody>
                    <a:bodyPr/>
                    <a:lstStyle/>
                    <a:p>
                      <a:pPr algn="ctr" fontAlgn="ctr"/>
                      <a:r>
                        <a:rPr lang="fr-FR" sz="1400" b="1" i="0" u="none" strike="noStrike">
                          <a:solidFill>
                            <a:srgbClr val="FFFFFF"/>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7F508B"/>
                    </a:solidFill>
                  </a:tcPr>
                </a:tc>
                <a:tc>
                  <a:txBody>
                    <a:bodyPr/>
                    <a:lstStyle/>
                    <a:p>
                      <a:pPr algn="ctr" fontAlgn="ctr"/>
                      <a:r>
                        <a:rPr lang="fr-FR" sz="1400" b="0" i="0" u="none" strike="noStrike" dirty="0">
                          <a:solidFill>
                            <a:srgbClr val="000000"/>
                          </a:solidFill>
                          <a:effectLst/>
                          <a:latin typeface="Calibri" panose="020F0502020204030204" pitchFamily="34" charset="0"/>
                        </a:rPr>
                        <a:t>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7F508B"/>
                    </a:solidFill>
                  </a:tcPr>
                </a:tc>
                <a:extLst>
                  <a:ext uri="{0D108BD9-81ED-4DB2-BD59-A6C34878D82A}">
                    <a16:rowId xmlns:a16="http://schemas.microsoft.com/office/drawing/2014/main" val="2519120225"/>
                  </a:ext>
                </a:extLst>
              </a:tr>
              <a:tr h="210220">
                <a:tc rowSpan="8">
                  <a:txBody>
                    <a:bodyPr/>
                    <a:lstStyle/>
                    <a:p>
                      <a:pPr algn="ctr" fontAlgn="ctr"/>
                      <a:r>
                        <a:rPr lang="fr-FR" sz="1400" b="1" i="0" u="none" strike="noStrike">
                          <a:solidFill>
                            <a:srgbClr val="FFFFFF"/>
                          </a:solidFill>
                          <a:effectLst/>
                          <a:latin typeface="Calibri" panose="020F0502020204030204" pitchFamily="34" charset="0"/>
                        </a:rPr>
                        <a:t>Externe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7F508B"/>
                    </a:solidFill>
                  </a:tcPr>
                </a:tc>
                <a:tc>
                  <a:txBody>
                    <a:bodyPr/>
                    <a:lstStyle/>
                    <a:p>
                      <a:pPr algn="ctr" fontAlgn="ctr"/>
                      <a:r>
                        <a:rPr lang="fr-FR" sz="1400" b="1" i="0" u="none" strike="noStrike">
                          <a:solidFill>
                            <a:srgbClr val="000000"/>
                          </a:solidFill>
                          <a:effectLst/>
                          <a:latin typeface="Calibri" panose="020F0502020204030204" pitchFamily="34" charset="0"/>
                        </a:rPr>
                        <a:t>Opportunités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DEF5CB"/>
                    </a:solidFill>
                  </a:tcPr>
                </a:tc>
                <a:tc>
                  <a:txBody>
                    <a:bodyPr/>
                    <a:lstStyle/>
                    <a:p>
                      <a:pPr algn="ctr" fontAlgn="ctr"/>
                      <a:r>
                        <a:rPr lang="fr-FR" sz="1400" b="1" i="0" u="none" strike="noStrike">
                          <a:solidFill>
                            <a:srgbClr val="000000"/>
                          </a:solidFill>
                          <a:effectLst/>
                          <a:latin typeface="Calibri" panose="020F0502020204030204" pitchFamily="34" charset="0"/>
                        </a:rPr>
                        <a:t>Menaces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DE9D9"/>
                    </a:solidFill>
                  </a:tcPr>
                </a:tc>
                <a:extLst>
                  <a:ext uri="{0D108BD9-81ED-4DB2-BD59-A6C34878D82A}">
                    <a16:rowId xmlns:a16="http://schemas.microsoft.com/office/drawing/2014/main" val="708855652"/>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Fidélisation des patients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Réseaux sociaux</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3407804586"/>
                  </a:ext>
                </a:extLst>
              </a:tr>
              <a:tr h="412871">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Contexte démographique : jeunesse de la population et taux de natalité élevé</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Concurrence (prix, service, etc…)</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3427717569"/>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Partenariats (PPP, ONG, assurances, médecins…)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Menace médico-légale</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470841729"/>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Réseaux sociaux</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Insatisfaction patient</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795886771"/>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Formation et développement des compétences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a:solidFill>
                            <a:srgbClr val="000000"/>
                          </a:solidFill>
                          <a:effectLst/>
                          <a:latin typeface="Calibri" panose="020F0502020204030204" pitchFamily="34" charset="0"/>
                        </a:rPr>
                        <a:t>Nouvelles réglementations et régulations</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2604029632"/>
                  </a:ext>
                </a:extLst>
              </a:tr>
              <a:tr h="210220">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Expansion (réseau, activité…)</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Turnover élevé du personnel (vers ONG et public)</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531741890"/>
                  </a:ext>
                </a:extLst>
              </a:tr>
              <a:tr h="243093">
                <a:tc vMerge="1">
                  <a:txBody>
                    <a:bodyPr/>
                    <a:lstStyle/>
                    <a:p>
                      <a:endParaRPr lang="fr-FR"/>
                    </a:p>
                  </a:txBody>
                  <a:tcPr/>
                </a:tc>
                <a:tc>
                  <a:txBody>
                    <a:bodyPr/>
                    <a:lstStyle/>
                    <a:p>
                      <a:pPr algn="ctr" fontAlgn="ctr"/>
                      <a:r>
                        <a:rPr lang="fr-FR" sz="1400" b="0" i="0" u="none" strike="noStrike">
                          <a:solidFill>
                            <a:srgbClr val="000000"/>
                          </a:solidFill>
                          <a:effectLst/>
                          <a:latin typeface="Calibri" panose="020F0502020204030204" pitchFamily="34" charset="0"/>
                        </a:rPr>
                        <a:t>Notoriété auprès d'acteurs internationaux</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Absence de prestataires de qualité </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2804070202"/>
                  </a:ext>
                </a:extLst>
              </a:tr>
              <a:tr h="243093">
                <a:tc>
                  <a:txBody>
                    <a:bodyPr/>
                    <a:lstStyle/>
                    <a:p>
                      <a:pPr algn="ctr" fontAlgn="ctr"/>
                      <a:endParaRPr lang="fr-FR" sz="1400" b="1" i="0" u="none" strike="noStrike">
                        <a:solidFill>
                          <a:srgbClr val="FFFFFF"/>
                        </a:solidFill>
                        <a:effectLst/>
                        <a:latin typeface="Calibri" panose="020F0502020204030204" pitchFamily="34" charset="0"/>
                      </a:endParaRP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7F508B"/>
                    </a:solidFill>
                  </a:tcPr>
                </a:tc>
                <a:tc>
                  <a:txBody>
                    <a:bodyPr/>
                    <a:lstStyle/>
                    <a:p>
                      <a:pPr algn="ctr" fontAlgn="ctr"/>
                      <a:endParaRPr lang="fr-FR" sz="1400" b="0" i="0" u="none" strike="noStrike">
                        <a:solidFill>
                          <a:srgbClr val="000000"/>
                        </a:solidFill>
                        <a:effectLst/>
                        <a:latin typeface="Calibri" panose="020F0502020204030204" pitchFamily="34" charset="0"/>
                      </a:endParaRP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tc>
                  <a:txBody>
                    <a:bodyPr/>
                    <a:lstStyle/>
                    <a:p>
                      <a:pPr algn="ctr" fontAlgn="ctr"/>
                      <a:r>
                        <a:rPr lang="fr-FR" sz="1400" b="0" i="0" u="none" strike="noStrike" dirty="0">
                          <a:solidFill>
                            <a:srgbClr val="000000"/>
                          </a:solidFill>
                          <a:effectLst/>
                          <a:latin typeface="Calibri" panose="020F0502020204030204" pitchFamily="34" charset="0"/>
                        </a:rPr>
                        <a:t>Système IPM et assurance défaillant</a:t>
                      </a:r>
                    </a:p>
                  </a:txBody>
                  <a:tcPr marL="7969" marR="7969" marT="7969" marB="0" anchor="ctr">
                    <a:lnL w="6350" cap="flat" cmpd="sng" algn="ctr">
                      <a:solidFill>
                        <a:srgbClr val="603C68"/>
                      </a:solidFill>
                      <a:prstDash val="solid"/>
                      <a:round/>
                      <a:headEnd type="none" w="med" len="med"/>
                      <a:tailEnd type="none" w="med" len="med"/>
                    </a:lnL>
                    <a:lnR w="6350" cap="flat" cmpd="sng" algn="ctr">
                      <a:solidFill>
                        <a:srgbClr val="603C68"/>
                      </a:solidFill>
                      <a:prstDash val="solid"/>
                      <a:round/>
                      <a:headEnd type="none" w="med" len="med"/>
                      <a:tailEnd type="none" w="med" len="med"/>
                    </a:lnR>
                    <a:lnT w="6350" cap="flat" cmpd="sng" algn="ctr">
                      <a:solidFill>
                        <a:srgbClr val="603C68"/>
                      </a:solidFill>
                      <a:prstDash val="solid"/>
                      <a:round/>
                      <a:headEnd type="none" w="med" len="med"/>
                      <a:tailEnd type="none" w="med" len="med"/>
                    </a:lnT>
                    <a:lnB w="6350" cap="flat" cmpd="sng" algn="ctr">
                      <a:solidFill>
                        <a:srgbClr val="603C68"/>
                      </a:solidFill>
                      <a:prstDash val="solid"/>
                      <a:round/>
                      <a:headEnd type="none" w="med" len="med"/>
                      <a:tailEnd type="none" w="med" len="med"/>
                    </a:lnB>
                    <a:solidFill>
                      <a:srgbClr val="FFFFFF"/>
                    </a:solidFill>
                  </a:tcPr>
                </a:tc>
                <a:extLst>
                  <a:ext uri="{0D108BD9-81ED-4DB2-BD59-A6C34878D82A}">
                    <a16:rowId xmlns:a16="http://schemas.microsoft.com/office/drawing/2014/main" val="4048118199"/>
                  </a:ext>
                </a:extLst>
              </a:tr>
            </a:tbl>
          </a:graphicData>
        </a:graphic>
      </p:graphicFrame>
    </p:spTree>
    <p:extLst>
      <p:ext uri="{BB962C8B-B14F-4D97-AF65-F5344CB8AC3E}">
        <p14:creationId xmlns:p14="http://schemas.microsoft.com/office/powerpoint/2010/main" val="3858880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lstStyle/>
          <a:p>
            <a:r>
              <a:rPr lang="fr-FR" dirty="0"/>
              <a:t>Les Modifications des enjeux externes et internes pertinents pour le système de management de la qualité</a:t>
            </a:r>
          </a:p>
        </p:txBody>
      </p:sp>
      <p:sp>
        <p:nvSpPr>
          <p:cNvPr id="3" name="Rectangle 2">
            <a:extLst>
              <a:ext uri="{FF2B5EF4-FFF2-40B4-BE49-F238E27FC236}">
                <a16:creationId xmlns:a16="http://schemas.microsoft.com/office/drawing/2014/main" id="{2EC2AE98-E68A-4777-BC0F-3C18A4BF7EBB}"/>
              </a:ext>
            </a:extLst>
          </p:cNvPr>
          <p:cNvSpPr/>
          <p:nvPr/>
        </p:nvSpPr>
        <p:spPr>
          <a:xfrm>
            <a:off x="581192" y="2967038"/>
            <a:ext cx="11029616" cy="1806648"/>
          </a:xfrm>
          <a:prstGeom prst="rect">
            <a:avLst/>
          </a:prstGeom>
        </p:spPr>
        <p:txBody>
          <a:bodyPr wrap="square">
            <a:spAutoFit/>
          </a:bodyPr>
          <a:lstStyle/>
          <a:p>
            <a:pPr marL="306000" indent="-306000">
              <a:lnSpc>
                <a:spcPct val="90000"/>
              </a:lnSpc>
              <a:spcBef>
                <a:spcPct val="20000"/>
              </a:spcBef>
              <a:spcAft>
                <a:spcPts val="600"/>
              </a:spcAft>
              <a:buClr>
                <a:srgbClr val="ADE67F"/>
              </a:buClr>
              <a:buSzPct val="92000"/>
              <a:buFont typeface="Wingdings 2" panose="05020102010507070707" pitchFamily="18" charset="2"/>
              <a:buChar char=""/>
            </a:pPr>
            <a:r>
              <a:rPr lang="fr-FR" sz="2800" dirty="0">
                <a:solidFill>
                  <a:schemeClr val="tx1">
                    <a:lumMod val="75000"/>
                    <a:lumOff val="25000"/>
                  </a:schemeClr>
                </a:solidFill>
                <a:latin typeface="Minion Pro" panose="02040503050306020203" pitchFamily="18" charset="0"/>
              </a:rPr>
              <a:t>Révision de la finalité :</a:t>
            </a:r>
          </a:p>
          <a:p>
            <a:pPr algn="ctr">
              <a:lnSpc>
                <a:spcPct val="90000"/>
              </a:lnSpc>
              <a:spcBef>
                <a:spcPct val="20000"/>
              </a:spcBef>
              <a:spcAft>
                <a:spcPts val="600"/>
              </a:spcAft>
              <a:buClr>
                <a:srgbClr val="ADE67F"/>
              </a:buClr>
              <a:buSzPct val="92000"/>
            </a:pPr>
            <a:r>
              <a:rPr lang="fr-FR" sz="2800" dirty="0">
                <a:solidFill>
                  <a:schemeClr val="tx1">
                    <a:lumMod val="75000"/>
                    <a:lumOff val="25000"/>
                  </a:schemeClr>
                </a:solidFill>
                <a:latin typeface="Minion Pro" panose="02040503050306020203" pitchFamily="18" charset="0"/>
              </a:rPr>
              <a:t> Participer à la transformation de l'écosystème de santé d'Afrique de l'Ouest avec une mission spécifique pour le suivi et les soins de qualité de la femme et de l'enfant</a:t>
            </a:r>
          </a:p>
        </p:txBody>
      </p:sp>
    </p:spTree>
    <p:extLst>
      <p:ext uri="{BB962C8B-B14F-4D97-AF65-F5344CB8AC3E}">
        <p14:creationId xmlns:p14="http://schemas.microsoft.com/office/powerpoint/2010/main" val="41477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97074-81F2-47E9-A93C-81C782856063}"/>
              </a:ext>
            </a:extLst>
          </p:cNvPr>
          <p:cNvSpPr>
            <a:spLocks noGrp="1"/>
          </p:cNvSpPr>
          <p:nvPr>
            <p:ph type="title"/>
          </p:nvPr>
        </p:nvSpPr>
        <p:spPr/>
        <p:txBody>
          <a:bodyPr>
            <a:normAutofit/>
          </a:bodyPr>
          <a:lstStyle/>
          <a:p>
            <a:r>
              <a:rPr lang="fr-FR" dirty="0"/>
              <a:t>Informations sur la performance et l’efficacité du </a:t>
            </a:r>
            <a:r>
              <a:rPr lang="fr-FR" dirty="0" err="1"/>
              <a:t>sMQ</a:t>
            </a:r>
            <a:br>
              <a:rPr lang="fr-FR" dirty="0"/>
            </a:br>
            <a:r>
              <a:rPr lang="fr-FR" sz="2000" i="1" dirty="0"/>
              <a:t>La satisfaction des clients</a:t>
            </a:r>
            <a:endParaRPr lang="fr-FR" i="1" dirty="0"/>
          </a:p>
        </p:txBody>
      </p:sp>
      <p:sp>
        <p:nvSpPr>
          <p:cNvPr id="3" name="Espace réservé du contenu 2">
            <a:extLst>
              <a:ext uri="{FF2B5EF4-FFF2-40B4-BE49-F238E27FC236}">
                <a16:creationId xmlns:a16="http://schemas.microsoft.com/office/drawing/2014/main" id="{42DC1F4B-2E21-48E8-B6EF-F9248A380677}"/>
              </a:ext>
            </a:extLst>
          </p:cNvPr>
          <p:cNvSpPr>
            <a:spLocks noGrp="1"/>
          </p:cNvSpPr>
          <p:nvPr>
            <p:ph idx="1"/>
          </p:nvPr>
        </p:nvSpPr>
        <p:spPr>
          <a:xfrm>
            <a:off x="581192" y="1921565"/>
            <a:ext cx="11029616" cy="4731026"/>
          </a:xfrm>
        </p:spPr>
        <p:txBody>
          <a:bodyPr>
            <a:normAutofit/>
          </a:bodyPr>
          <a:lstStyle/>
          <a:p>
            <a:r>
              <a:rPr lang="fr-FR" b="1" dirty="0">
                <a:solidFill>
                  <a:schemeClr val="tx1">
                    <a:lumMod val="75000"/>
                    <a:lumOff val="25000"/>
                  </a:schemeClr>
                </a:solidFill>
              </a:rPr>
              <a:t>La mesure de la satisfaction des patient NEST est un processus qui vise à faire ressortir 4 aspects :</a:t>
            </a:r>
          </a:p>
          <a:p>
            <a:pPr lvl="1" algn="just"/>
            <a:r>
              <a:rPr lang="fr-FR" dirty="0">
                <a:solidFill>
                  <a:schemeClr val="tx1">
                    <a:lumMod val="75000"/>
                    <a:lumOff val="25000"/>
                  </a:schemeClr>
                </a:solidFill>
              </a:rPr>
              <a:t>Satisfaction par rapport à l’accueil (en termes de disponibilité, amabilité, discrétion)</a:t>
            </a:r>
          </a:p>
          <a:p>
            <a:pPr lvl="1" algn="just"/>
            <a:r>
              <a:rPr lang="fr-FR" dirty="0">
                <a:solidFill>
                  <a:schemeClr val="tx1">
                    <a:lumMod val="75000"/>
                    <a:lumOff val="25000"/>
                  </a:schemeClr>
                </a:solidFill>
              </a:rPr>
              <a:t>Satisfaction par rapport à la qualité de prise en charge (délai d’attente à l’arrivée, qualité de la prise en charge par le médecin ou personnel soignant, la prise en charge de la douleur, le respect de l’intimité, la disponibilité et écoute du personnel soignant)</a:t>
            </a:r>
          </a:p>
          <a:p>
            <a:pPr lvl="1" algn="just"/>
            <a:r>
              <a:rPr lang="fr-FR" dirty="0">
                <a:solidFill>
                  <a:schemeClr val="tx1">
                    <a:lumMod val="75000"/>
                    <a:lumOff val="25000"/>
                  </a:schemeClr>
                </a:solidFill>
              </a:rPr>
              <a:t>Satisfaction par rapport aux conditions générales du séjour (propreté de la chambre, le confort de la chambre, la qualité du linge fourni, la qualité et la variété des repas, les services proposés, le calme environnant, les conditions de visite des proches)</a:t>
            </a:r>
          </a:p>
          <a:p>
            <a:pPr lvl="1" algn="just"/>
            <a:r>
              <a:rPr lang="fr-FR" dirty="0">
                <a:solidFill>
                  <a:schemeClr val="tx1">
                    <a:lumMod val="75000"/>
                    <a:lumOff val="25000"/>
                  </a:schemeClr>
                </a:solidFill>
              </a:rPr>
              <a:t>Probabilité de recommander NEST</a:t>
            </a:r>
          </a:p>
          <a:p>
            <a:r>
              <a:rPr lang="fr-FR" b="1" u="sng" dirty="0">
                <a:solidFill>
                  <a:schemeClr val="tx1">
                    <a:lumMod val="75000"/>
                    <a:lumOff val="25000"/>
                  </a:schemeClr>
                </a:solidFill>
              </a:rPr>
              <a:t>Moyens :</a:t>
            </a:r>
          </a:p>
          <a:p>
            <a:pPr lvl="1"/>
            <a:r>
              <a:rPr lang="fr-FR" dirty="0">
                <a:solidFill>
                  <a:schemeClr val="tx1">
                    <a:lumMod val="75000"/>
                    <a:lumOff val="25000"/>
                  </a:schemeClr>
                </a:solidFill>
              </a:rPr>
              <a:t>Enquêtes de satisfaction pour les nouveaux patients</a:t>
            </a:r>
          </a:p>
          <a:p>
            <a:pPr lvl="1"/>
            <a:r>
              <a:rPr lang="fr-FR" dirty="0">
                <a:solidFill>
                  <a:schemeClr val="tx1">
                    <a:lumMod val="75000"/>
                    <a:lumOff val="25000"/>
                  </a:schemeClr>
                </a:solidFill>
              </a:rPr>
              <a:t>Enquêtes de satisfaction après hospitalisation</a:t>
            </a:r>
          </a:p>
        </p:txBody>
      </p:sp>
    </p:spTree>
    <p:extLst>
      <p:ext uri="{BB962C8B-B14F-4D97-AF65-F5344CB8AC3E}">
        <p14:creationId xmlns:p14="http://schemas.microsoft.com/office/powerpoint/2010/main" val="126369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EC4F22-8BAC-43AA-8699-E765C14E160A}"/>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La satisfaction des clients</a:t>
            </a:r>
            <a:endParaRPr lang="fr-FR" dirty="0"/>
          </a:p>
        </p:txBody>
      </p:sp>
      <p:pic>
        <p:nvPicPr>
          <p:cNvPr id="4" name="Picture 2">
            <a:extLst>
              <a:ext uri="{FF2B5EF4-FFF2-40B4-BE49-F238E27FC236}">
                <a16:creationId xmlns:a16="http://schemas.microsoft.com/office/drawing/2014/main" id="{D327EEEA-D6C5-47B4-A6C4-1C8375B60313}"/>
              </a:ext>
            </a:extLst>
          </p:cNvPr>
          <p:cNvPicPr>
            <a:picLocks noChangeAspect="1" noChangeArrowheads="1"/>
          </p:cNvPicPr>
          <p:nvPr/>
        </p:nvPicPr>
        <p:blipFill rotWithShape="1">
          <a:blip r:embed="rId2"/>
          <a:srcRect r="9444" b="13297"/>
          <a:stretch/>
        </p:blipFill>
        <p:spPr bwMode="auto">
          <a:xfrm>
            <a:off x="581192" y="2251591"/>
            <a:ext cx="5382286" cy="2890454"/>
          </a:xfrm>
          <a:prstGeom prst="rect">
            <a:avLst/>
          </a:prstGeom>
          <a:noFill/>
          <a:ln w="9525">
            <a:noFill/>
            <a:miter lim="800000"/>
            <a:headEnd/>
            <a:tailEnd/>
          </a:ln>
          <a:effectLst/>
        </p:spPr>
      </p:pic>
      <p:sp>
        <p:nvSpPr>
          <p:cNvPr id="5" name="ZoneTexte 4">
            <a:extLst>
              <a:ext uri="{FF2B5EF4-FFF2-40B4-BE49-F238E27FC236}">
                <a16:creationId xmlns:a16="http://schemas.microsoft.com/office/drawing/2014/main" id="{664CD65C-CA58-403C-BCED-040E0FAE1750}"/>
              </a:ext>
            </a:extLst>
          </p:cNvPr>
          <p:cNvSpPr txBox="1"/>
          <p:nvPr/>
        </p:nvSpPr>
        <p:spPr>
          <a:xfrm>
            <a:off x="820366" y="1882259"/>
            <a:ext cx="3929090" cy="369332"/>
          </a:xfrm>
          <a:prstGeom prst="rect">
            <a:avLst/>
          </a:prstGeom>
          <a:noFill/>
        </p:spPr>
        <p:txBody>
          <a:bodyPr wrap="square" rtlCol="0">
            <a:spAutoFit/>
          </a:bodyPr>
          <a:lstStyle/>
          <a:p>
            <a:r>
              <a:rPr lang="fr-FR" dirty="0">
                <a:solidFill>
                  <a:schemeClr val="tx1">
                    <a:lumMod val="75000"/>
                    <a:lumOff val="25000"/>
                  </a:schemeClr>
                </a:solidFill>
              </a:rPr>
              <a:t>T1 2019</a:t>
            </a:r>
          </a:p>
        </p:txBody>
      </p:sp>
      <p:pic>
        <p:nvPicPr>
          <p:cNvPr id="6" name="Picture 2">
            <a:extLst>
              <a:ext uri="{FF2B5EF4-FFF2-40B4-BE49-F238E27FC236}">
                <a16:creationId xmlns:a16="http://schemas.microsoft.com/office/drawing/2014/main" id="{090DDCFA-493D-47AD-A798-E90BA0C3A38C}"/>
              </a:ext>
            </a:extLst>
          </p:cNvPr>
          <p:cNvPicPr>
            <a:picLocks noChangeAspect="1" noChangeArrowheads="1"/>
          </p:cNvPicPr>
          <p:nvPr/>
        </p:nvPicPr>
        <p:blipFill rotWithShape="1">
          <a:blip r:embed="rId3"/>
          <a:srcRect r="9735" b="7199"/>
          <a:stretch/>
        </p:blipFill>
        <p:spPr bwMode="auto">
          <a:xfrm>
            <a:off x="6085295" y="3429000"/>
            <a:ext cx="5525513" cy="3208304"/>
          </a:xfrm>
          <a:prstGeom prst="rect">
            <a:avLst/>
          </a:prstGeom>
          <a:noFill/>
          <a:ln w="9525">
            <a:noFill/>
            <a:miter lim="800000"/>
            <a:headEnd/>
            <a:tailEnd/>
          </a:ln>
          <a:effectLst/>
        </p:spPr>
      </p:pic>
    </p:spTree>
    <p:extLst>
      <p:ext uri="{BB962C8B-B14F-4D97-AF65-F5344CB8AC3E}">
        <p14:creationId xmlns:p14="http://schemas.microsoft.com/office/powerpoint/2010/main" val="218982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EC4F22-8BAC-43AA-8699-E765C14E160A}"/>
              </a:ext>
            </a:extLst>
          </p:cNvPr>
          <p:cNvSpPr>
            <a:spLocks noGrp="1"/>
          </p:cNvSpPr>
          <p:nvPr>
            <p:ph type="title"/>
          </p:nvPr>
        </p:nvSpPr>
        <p:spPr/>
        <p:txBody>
          <a:bodyPr/>
          <a:lstStyle/>
          <a:p>
            <a:r>
              <a:rPr lang="fr-FR" dirty="0"/>
              <a:t>Informations sur la performance et l’efficacité du </a:t>
            </a:r>
            <a:r>
              <a:rPr lang="fr-FR" dirty="0" err="1"/>
              <a:t>sMQ</a:t>
            </a:r>
            <a:br>
              <a:rPr lang="fr-FR" dirty="0"/>
            </a:br>
            <a:r>
              <a:rPr lang="fr-FR" sz="2000" i="1" dirty="0"/>
              <a:t>La satisfaction des clients</a:t>
            </a:r>
            <a:endParaRPr lang="fr-FR" dirty="0"/>
          </a:p>
        </p:txBody>
      </p:sp>
      <p:sp>
        <p:nvSpPr>
          <p:cNvPr id="5" name="ZoneTexte 4">
            <a:extLst>
              <a:ext uri="{FF2B5EF4-FFF2-40B4-BE49-F238E27FC236}">
                <a16:creationId xmlns:a16="http://schemas.microsoft.com/office/drawing/2014/main" id="{664CD65C-CA58-403C-BCED-040E0FAE1750}"/>
              </a:ext>
            </a:extLst>
          </p:cNvPr>
          <p:cNvSpPr txBox="1"/>
          <p:nvPr/>
        </p:nvSpPr>
        <p:spPr>
          <a:xfrm>
            <a:off x="820366" y="1882259"/>
            <a:ext cx="3929090" cy="369332"/>
          </a:xfrm>
          <a:prstGeom prst="rect">
            <a:avLst/>
          </a:prstGeom>
          <a:noFill/>
        </p:spPr>
        <p:txBody>
          <a:bodyPr wrap="square" rtlCol="0">
            <a:spAutoFit/>
          </a:bodyPr>
          <a:lstStyle/>
          <a:p>
            <a:r>
              <a:rPr lang="fr-FR" dirty="0">
                <a:solidFill>
                  <a:schemeClr val="tx1">
                    <a:lumMod val="75000"/>
                    <a:lumOff val="25000"/>
                  </a:schemeClr>
                </a:solidFill>
              </a:rPr>
              <a:t>T1 2019</a:t>
            </a:r>
          </a:p>
        </p:txBody>
      </p:sp>
      <p:pic>
        <p:nvPicPr>
          <p:cNvPr id="7" name="Picture 2">
            <a:extLst>
              <a:ext uri="{FF2B5EF4-FFF2-40B4-BE49-F238E27FC236}">
                <a16:creationId xmlns:a16="http://schemas.microsoft.com/office/drawing/2014/main" id="{E32EE9A0-BBA4-4258-8CDB-2A919948DDE2}"/>
              </a:ext>
            </a:extLst>
          </p:cNvPr>
          <p:cNvPicPr>
            <a:picLocks noChangeAspect="1" noChangeArrowheads="1"/>
          </p:cNvPicPr>
          <p:nvPr/>
        </p:nvPicPr>
        <p:blipFill rotWithShape="1">
          <a:blip r:embed="rId2"/>
          <a:srcRect r="7322" b="16206"/>
          <a:stretch/>
        </p:blipFill>
        <p:spPr bwMode="auto">
          <a:xfrm>
            <a:off x="581191" y="2417893"/>
            <a:ext cx="6142805" cy="2724152"/>
          </a:xfrm>
          <a:prstGeom prst="rect">
            <a:avLst/>
          </a:prstGeom>
          <a:noFill/>
          <a:ln w="9525">
            <a:noFill/>
            <a:miter lim="800000"/>
            <a:headEnd/>
            <a:tailEnd/>
          </a:ln>
          <a:effectLst/>
        </p:spPr>
      </p:pic>
      <p:pic>
        <p:nvPicPr>
          <p:cNvPr id="8" name="Picture 2">
            <a:extLst>
              <a:ext uri="{FF2B5EF4-FFF2-40B4-BE49-F238E27FC236}">
                <a16:creationId xmlns:a16="http://schemas.microsoft.com/office/drawing/2014/main" id="{88DE2FAA-33E5-4A40-A8A8-AADB3CC96605}"/>
              </a:ext>
            </a:extLst>
          </p:cNvPr>
          <p:cNvPicPr>
            <a:picLocks noChangeAspect="1" noChangeArrowheads="1"/>
          </p:cNvPicPr>
          <p:nvPr/>
        </p:nvPicPr>
        <p:blipFill rotWithShape="1">
          <a:blip r:embed="rId3"/>
          <a:srcRect r="11089" b="11573"/>
          <a:stretch/>
        </p:blipFill>
        <p:spPr bwMode="auto">
          <a:xfrm>
            <a:off x="6546574" y="3766904"/>
            <a:ext cx="5064234" cy="2665575"/>
          </a:xfrm>
          <a:prstGeom prst="rect">
            <a:avLst/>
          </a:prstGeom>
          <a:noFill/>
          <a:ln w="9525">
            <a:noFill/>
            <a:miter lim="800000"/>
            <a:headEnd/>
            <a:tailEnd/>
          </a:ln>
          <a:effectLst/>
        </p:spPr>
      </p:pic>
    </p:spTree>
    <p:extLst>
      <p:ext uri="{BB962C8B-B14F-4D97-AF65-F5344CB8AC3E}">
        <p14:creationId xmlns:p14="http://schemas.microsoft.com/office/powerpoint/2010/main" val="3778644379"/>
      </p:ext>
    </p:extLst>
  </p:cSld>
  <p:clrMapOvr>
    <a:masterClrMapping/>
  </p:clrMapOvr>
</p:sld>
</file>

<file path=ppt/theme/theme1.xml><?xml version="1.0" encoding="utf-8"?>
<a:theme xmlns:a="http://schemas.openxmlformats.org/drawingml/2006/main" name="Dividende">
  <a:themeElements>
    <a:clrScheme name="Personnalisé 2">
      <a:dk1>
        <a:sysClr val="windowText" lastClr="000000"/>
      </a:dk1>
      <a:lt1>
        <a:sysClr val="window" lastClr="FFFFFF"/>
      </a:lt1>
      <a:dk2>
        <a:srgbClr val="1F497D"/>
      </a:dk2>
      <a:lt2>
        <a:srgbClr val="EEECE1"/>
      </a:lt2>
      <a:accent1>
        <a:srgbClr val="4F81BD"/>
      </a:accent1>
      <a:accent2>
        <a:srgbClr val="88B36D"/>
      </a:accent2>
      <a:accent3>
        <a:srgbClr val="ADE67F"/>
      </a:accent3>
      <a:accent4>
        <a:srgbClr val="7F508B"/>
      </a:accent4>
      <a:accent5>
        <a:srgbClr val="4BACC6"/>
      </a:accent5>
      <a:accent6>
        <a:srgbClr val="F79646"/>
      </a:accent6>
      <a:hlink>
        <a:srgbClr val="0000FF"/>
      </a:hlink>
      <a:folHlink>
        <a:srgbClr val="800080"/>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TM03457464[[fn=Dividende]]</Template>
  <TotalTime>7324</TotalTime>
  <Words>5782</Words>
  <Application>Microsoft Office PowerPoint</Application>
  <PresentationFormat>Grand écran</PresentationFormat>
  <Paragraphs>1433</Paragraphs>
  <Slides>48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48</vt:i4>
      </vt:variant>
    </vt:vector>
  </HeadingPairs>
  <TitlesOfParts>
    <vt:vector size="54" baseType="lpstr">
      <vt:lpstr>Arial</vt:lpstr>
      <vt:lpstr>Calibri</vt:lpstr>
      <vt:lpstr>Gill Sans MT</vt:lpstr>
      <vt:lpstr>Minion Pro</vt:lpstr>
      <vt:lpstr>Wingdings 2</vt:lpstr>
      <vt:lpstr>Dividende</vt:lpstr>
      <vt:lpstr>REVUE DE DIRECTION DU 25/04/2019</vt:lpstr>
      <vt:lpstr>PARTICIPANTS</vt:lpstr>
      <vt:lpstr>Éléments d’entrée</vt:lpstr>
      <vt:lpstr>État des actions issues des revues précédentes</vt:lpstr>
      <vt:lpstr>Les Modifications des enjeux externes et internes pertinents pour le système de management de la qualité</vt:lpstr>
      <vt:lpstr>Les Modifications des enjeux externes et internes pertinents pour le système de management de la qualité</vt:lpstr>
      <vt:lpstr>Informations sur la performance et l’efficacité du sMQ La satisfaction des clients</vt:lpstr>
      <vt:lpstr>Informations sur la performance et l’efficacité du sMQ La satisfaction des clients</vt:lpstr>
      <vt:lpstr>Informations sur la performance et l’efficacité du sMQ La satisfaction des clients</vt:lpstr>
      <vt:lpstr>Informations sur la performance et l’efficacité du sMQ La satisfaction des clients</vt:lpstr>
      <vt:lpstr>Informations sur la performance et l’efficacité du sMQ La satisfaction des clients</vt:lpstr>
      <vt:lpstr>Informations sur la performance et l’efficacité du sMQ La satisfaction des clients</vt:lpstr>
      <vt:lpstr>Informations sur la performance et l’efficacité du sMQ La satisfaction des clients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Les retours d’information des parties intéressées pertinentes</vt:lpstr>
      <vt:lpstr>Informations sur la performance et l’efficacité du sMQ LE DEGRÉ D’ATTEINTE DES INDICATEURS QUALITÉ</vt:lpstr>
      <vt:lpstr>Informations sur la performance et l’efficacité du sMQ LE DEGRÉ D’ATTEINTE DES INDICATEURS QUALITÉ</vt:lpstr>
      <vt:lpstr>Informations sur la performance et l’efficacité du sMQ LE DEGRÉ D’ATTEINTE DES INDICATEURS QUALITÉ</vt:lpstr>
      <vt:lpstr>Informations sur la performance et l’efficacité du sMQ LE DEGRÉ D’ATTEINTE DES INDICATEURS QUALITÉ</vt:lpstr>
      <vt:lpstr>Informations sur la performance et l’efficacité du sMQ LE DEGRÉ D’ATTEINTE DES INDICATEURS QUALITÉ</vt:lpstr>
      <vt:lpstr>Informations sur la performance et l’efficacité du sMQ LE DEGRÉ D’ATTEINTE DES INDICATEURS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LE DEGRÉ DE RÉALISATION DES OBJECTIFS QUALITÉ</vt:lpstr>
      <vt:lpstr>Informations sur la performance et l’efficacité du sMQ La performance des processus et la conformité des produits et services</vt:lpstr>
      <vt:lpstr>Informations sur la performance et l’efficacité du sMQ LES NON-CONFORMITÉS ET LES ACTIONS CORRECTIVES</vt:lpstr>
      <vt:lpstr>Informations sur la performance et l’efficacité du sMQ RÉSULTAT DE LA SURVEILLANCE ET DE LA MESURE</vt:lpstr>
      <vt:lpstr>Informations sur la performance et l’efficacité du sMQ LES RÉSULTATS D’AUDIT</vt:lpstr>
      <vt:lpstr>Informations sur la performance et l’efficacité du sMQ LES PERFORMANCES DES PRESTATAIRES EXTERNES</vt:lpstr>
      <vt:lpstr>Adéquation des ressources</vt:lpstr>
      <vt:lpstr>Efficacité des actions mises en œuvre face aux risques et opportunités</vt:lpstr>
      <vt:lpstr>OPPORTUNITÉS d’amélioration</vt:lpstr>
      <vt:lpstr>Eléments de sortie</vt:lpstr>
      <vt:lpstr>Conclusion de la direction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Lauriane</dc:creator>
  <cp:lastModifiedBy>Lauriane</cp:lastModifiedBy>
  <cp:revision>521</cp:revision>
  <cp:lastPrinted>2018-03-12T16:48:13Z</cp:lastPrinted>
  <dcterms:created xsi:type="dcterms:W3CDTF">2017-05-22T14:42:53Z</dcterms:created>
  <dcterms:modified xsi:type="dcterms:W3CDTF">2019-04-25T14:32:40Z</dcterms:modified>
</cp:coreProperties>
</file>