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7.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drawings/drawing3.xml" ContentType="application/vnd.openxmlformats-officedocument.drawingml.chartshapes+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69"/>
  </p:notesMasterIdLst>
  <p:sldIdLst>
    <p:sldId id="419" r:id="rId3"/>
    <p:sldId id="491" r:id="rId4"/>
    <p:sldId id="405" r:id="rId5"/>
    <p:sldId id="416" r:id="rId6"/>
    <p:sldId id="417" r:id="rId7"/>
    <p:sldId id="418" r:id="rId8"/>
    <p:sldId id="455" r:id="rId9"/>
    <p:sldId id="454" r:id="rId10"/>
    <p:sldId id="482" r:id="rId11"/>
    <p:sldId id="473" r:id="rId12"/>
    <p:sldId id="474" r:id="rId13"/>
    <p:sldId id="475" r:id="rId14"/>
    <p:sldId id="476" r:id="rId15"/>
    <p:sldId id="477"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7" r:id="rId34"/>
    <p:sldId id="467" r:id="rId35"/>
    <p:sldId id="280" r:id="rId36"/>
    <p:sldId id="287" r:id="rId37"/>
    <p:sldId id="468" r:id="rId38"/>
    <p:sldId id="288" r:id="rId39"/>
    <p:sldId id="294" r:id="rId40"/>
    <p:sldId id="299" r:id="rId41"/>
    <p:sldId id="300" r:id="rId42"/>
    <p:sldId id="302" r:id="rId43"/>
    <p:sldId id="303" r:id="rId44"/>
    <p:sldId id="311" r:id="rId45"/>
    <p:sldId id="312" r:id="rId46"/>
    <p:sldId id="316" r:id="rId47"/>
    <p:sldId id="317" r:id="rId48"/>
    <p:sldId id="320" r:id="rId49"/>
    <p:sldId id="325" r:id="rId50"/>
    <p:sldId id="486" r:id="rId51"/>
    <p:sldId id="326" r:id="rId52"/>
    <p:sldId id="331" r:id="rId53"/>
    <p:sldId id="332" r:id="rId54"/>
    <p:sldId id="472" r:id="rId55"/>
    <p:sldId id="358" r:id="rId56"/>
    <p:sldId id="359" r:id="rId57"/>
    <p:sldId id="360" r:id="rId58"/>
    <p:sldId id="361" r:id="rId59"/>
    <p:sldId id="362" r:id="rId60"/>
    <p:sldId id="363" r:id="rId61"/>
    <p:sldId id="364" r:id="rId62"/>
    <p:sldId id="365" r:id="rId63"/>
    <p:sldId id="366" r:id="rId64"/>
    <p:sldId id="367" r:id="rId65"/>
    <p:sldId id="368" r:id="rId66"/>
    <p:sldId id="369" r:id="rId67"/>
    <p:sldId id="370" r:id="rId68"/>
    <p:sldId id="371" r:id="rId69"/>
    <p:sldId id="487"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479"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88" r:id="rId107"/>
    <p:sldId id="390" r:id="rId108"/>
    <p:sldId id="391" r:id="rId109"/>
    <p:sldId id="392" r:id="rId110"/>
    <p:sldId id="396" r:id="rId111"/>
    <p:sldId id="394" r:id="rId112"/>
    <p:sldId id="395" r:id="rId113"/>
    <p:sldId id="397" r:id="rId114"/>
    <p:sldId id="398" r:id="rId115"/>
    <p:sldId id="399" r:id="rId116"/>
    <p:sldId id="387" r:id="rId117"/>
    <p:sldId id="400" r:id="rId118"/>
    <p:sldId id="401" r:id="rId119"/>
    <p:sldId id="422" r:id="rId120"/>
    <p:sldId id="421" r:id="rId121"/>
    <p:sldId id="424" r:id="rId122"/>
    <p:sldId id="423" r:id="rId123"/>
    <p:sldId id="425" r:id="rId124"/>
    <p:sldId id="483" r:id="rId125"/>
    <p:sldId id="426" r:id="rId126"/>
    <p:sldId id="427" r:id="rId127"/>
    <p:sldId id="428" r:id="rId128"/>
    <p:sldId id="420" r:id="rId129"/>
    <p:sldId id="442" r:id="rId130"/>
    <p:sldId id="443" r:id="rId131"/>
    <p:sldId id="453" r:id="rId132"/>
    <p:sldId id="462" r:id="rId133"/>
    <p:sldId id="450" r:id="rId134"/>
    <p:sldId id="449" r:id="rId135"/>
    <p:sldId id="448" r:id="rId136"/>
    <p:sldId id="446" r:id="rId137"/>
    <p:sldId id="444" r:id="rId138"/>
    <p:sldId id="464" r:id="rId139"/>
    <p:sldId id="458" r:id="rId140"/>
    <p:sldId id="460" r:id="rId141"/>
    <p:sldId id="447" r:id="rId142"/>
    <p:sldId id="459" r:id="rId143"/>
    <p:sldId id="465" r:id="rId144"/>
    <p:sldId id="461" r:id="rId145"/>
    <p:sldId id="452" r:id="rId146"/>
    <p:sldId id="451" r:id="rId147"/>
    <p:sldId id="463" r:id="rId148"/>
    <p:sldId id="445" r:id="rId149"/>
    <p:sldId id="466" r:id="rId150"/>
    <p:sldId id="433" r:id="rId151"/>
    <p:sldId id="434" r:id="rId152"/>
    <p:sldId id="429" r:id="rId153"/>
    <p:sldId id="430" r:id="rId154"/>
    <p:sldId id="431" r:id="rId155"/>
    <p:sldId id="432" r:id="rId156"/>
    <p:sldId id="435" r:id="rId157"/>
    <p:sldId id="436" r:id="rId158"/>
    <p:sldId id="437" r:id="rId159"/>
    <p:sldId id="438" r:id="rId160"/>
    <p:sldId id="439" r:id="rId161"/>
    <p:sldId id="440" r:id="rId162"/>
    <p:sldId id="441" r:id="rId163"/>
    <p:sldId id="488" r:id="rId164"/>
    <p:sldId id="490" r:id="rId165"/>
    <p:sldId id="492" r:id="rId166"/>
    <p:sldId id="493" r:id="rId167"/>
    <p:sldId id="485" r:id="rId16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1" clrIdx="0">
    <p:extLst>
      <p:ext uri="{19B8F6BF-5375-455C-9EA6-DF929625EA0E}">
        <p15:presenceInfo xmlns:p15="http://schemas.microsoft.com/office/powerpoint/2012/main" userId="97499ea734c8c6b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commentAuthors" Target="commentAuthors.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presProps" Target="presProps.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4.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embeddings/oleObject5.bin"/></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6.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2.xml"/><Relationship Id="rId4" Type="http://schemas.openxmlformats.org/officeDocument/2006/relationships/oleObject" Target="../embeddings/oleObject2.bin"/></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P\Desktop\Enqu&#234;te%20annuelle%20de%20satisfaction%20des%20m&#233;decins%20(r&#233;ponses).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P\Desktop\Enqu&#234;te%20annuelle%20de%20satisfaction%20des%20m&#233;decins%20(r&#233;ponses).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62.xml"/><Relationship Id="rId1" Type="http://schemas.microsoft.com/office/2011/relationships/chartStyle" Target="style62.xml"/><Relationship Id="rId4" Type="http://schemas.openxmlformats.org/officeDocument/2006/relationships/chartUserShapes" Target="../drawings/drawing3.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71.xml"/><Relationship Id="rId1" Type="http://schemas.microsoft.com/office/2011/relationships/chartStyle" Target="style71.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3.bin"/></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9096986965471572"/>
          <c:y val="2.7284756125382135E-3"/>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5635749069126051"/>
          <c:y val="0.23511718929870606"/>
          <c:w val="0.47356573227321491"/>
          <c:h val="0.72238901309485803"/>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78F0-4445-B2B3-374B544527AF}"/>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78F0-4445-B2B3-374B544527AF}"/>
              </c:ext>
            </c:extLst>
          </c:dPt>
          <c:val>
            <c:numRef>
              <c:f>calc2!$C$11:$C$12</c:f>
              <c:numCache>
                <c:formatCode>0%</c:formatCode>
                <c:ptCount val="2"/>
                <c:pt idx="0">
                  <c:v>1</c:v>
                </c:pt>
                <c:pt idx="1">
                  <c:v>0</c:v>
                </c:pt>
              </c:numCache>
            </c:numRef>
          </c:val>
          <c:extLst>
            <c:ext xmlns:c16="http://schemas.microsoft.com/office/drawing/2014/chart" uri="{C3380CC4-5D6E-409C-BE32-E72D297353CC}">
              <c16:uniqueId val="{00000004-78F0-4445-B2B3-374B544527AF}"/>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en-US" sz="1400" b="1" i="0" u="none" strike="noStrike" kern="1200" baseline="0" dirty="0">
                <a:solidFill>
                  <a:schemeClr val="accent1">
                    <a:lumMod val="50000"/>
                  </a:schemeClr>
                </a:solidFill>
                <a:latin typeface="Minion Pro" panose="02040503050306020203"/>
                <a:ea typeface="+mn-ea"/>
                <a:cs typeface="+mn-cs"/>
              </a:rPr>
              <a:t>LES COMPÉTENCES DU PERSONNEL ADMINISTRATIF</a:t>
            </a:r>
          </a:p>
        </c:rich>
      </c:tx>
      <c:layout>
        <c:manualLayout>
          <c:xMode val="edge"/>
          <c:yMode val="edge"/>
          <c:x val="0.17087915081819616"/>
          <c:y val="3.752189557285519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manualLayout>
          <c:layoutTarget val="inner"/>
          <c:xMode val="edge"/>
          <c:yMode val="edge"/>
          <c:x val="5.8550201847437054E-2"/>
          <c:y val="0.17799320057585133"/>
          <c:w val="0.85193313856216746"/>
          <c:h val="0.73571656738798119"/>
        </c:manualLayout>
      </c:layout>
      <c:barChart>
        <c:barDir val="col"/>
        <c:grouping val="clustered"/>
        <c:varyColors val="0"/>
        <c:ser>
          <c:idx val="2"/>
          <c:order val="1"/>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a:noFill/>
            </a:ln>
            <a:effectLst/>
          </c:spPr>
          <c:invertIfNegative val="0"/>
          <c:dLbls>
            <c:dLbl>
              <c:idx val="1"/>
              <c:layout>
                <c:manualLayout>
                  <c:x val="-2.7777777777778286E-3"/>
                  <c:y val="7.8703703703703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AB8-4255-B1EE-0ADF8D515EBE}"/>
                </c:ext>
              </c:extLst>
            </c:dLbl>
            <c:dLbl>
              <c:idx val="2"/>
              <c:layout>
                <c:manualLayout>
                  <c:x val="2.777777777777676E-3"/>
                  <c:y val="0.11111111111111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AB8-4255-B1EE-0ADF8D515EBE}"/>
                </c:ext>
              </c:extLst>
            </c:dLbl>
            <c:dLbl>
              <c:idx val="3"/>
              <c:layout>
                <c:manualLayout>
                  <c:x val="1.2772009062503061E-2"/>
                  <c:y val="0.12182502725401387"/>
                </c:manualLayout>
              </c:layout>
              <c:tx>
                <c:rich>
                  <a:bodyPr/>
                  <a:lstStyle/>
                  <a:p>
                    <a:r>
                      <a:rPr lang="en-US"/>
                      <a:t>15%</a:t>
                    </a:r>
                  </a:p>
                  <a:p>
                    <a:r>
                      <a:rPr lang="en-US"/>
                      <a:t>2</a:t>
                    </a:r>
                  </a:p>
                </c:rich>
              </c:tx>
              <c:showLegendKey val="0"/>
              <c:showVal val="1"/>
              <c:showCatName val="0"/>
              <c:showSerName val="0"/>
              <c:showPercent val="0"/>
              <c:showBubbleSize val="0"/>
              <c:extLst>
                <c:ext xmlns:c15="http://schemas.microsoft.com/office/drawing/2012/chart" uri="{CE6537A1-D6FC-4f65-9D91-7224C49458BB}">
                  <c15:layout>
                    <c:manualLayout>
                      <c:w val="0.10565512923611743"/>
                      <c:h val="0.22547894048061437"/>
                    </c:manualLayout>
                  </c15:layout>
                  <c15:showDataLabelsRange val="0"/>
                </c:ext>
                <c:ext xmlns:c16="http://schemas.microsoft.com/office/drawing/2014/chart" uri="{C3380CC4-5D6E-409C-BE32-E72D297353CC}">
                  <c16:uniqueId val="{00000002-7AB8-4255-B1EE-0ADF8D515EBE}"/>
                </c:ext>
              </c:extLst>
            </c:dLbl>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1'!$H$24:$H$27</c:f>
              <c:numCache>
                <c:formatCode>General</c:formatCode>
                <c:ptCount val="4"/>
                <c:pt idx="0">
                  <c:v>0</c:v>
                </c:pt>
                <c:pt idx="1">
                  <c:v>1</c:v>
                </c:pt>
                <c:pt idx="2">
                  <c:v>10</c:v>
                </c:pt>
                <c:pt idx="3">
                  <c:v>2</c:v>
                </c:pt>
              </c:numCache>
            </c:numRef>
          </c:val>
          <c:extLst>
            <c:ext xmlns:c16="http://schemas.microsoft.com/office/drawing/2014/chart" uri="{C3380CC4-5D6E-409C-BE32-E72D297353CC}">
              <c16:uniqueId val="{00000003-7AB8-4255-B1EE-0ADF8D515EBE}"/>
            </c:ext>
          </c:extLst>
        </c:ser>
        <c:dLbls>
          <c:showLegendKey val="0"/>
          <c:showVal val="1"/>
          <c:showCatName val="0"/>
          <c:showSerName val="0"/>
          <c:showPercent val="0"/>
          <c:showBubbleSize val="0"/>
        </c:dLbls>
        <c:gapWidth val="156"/>
        <c:axId val="1358943984"/>
        <c:axId val="1358945616"/>
      </c:barChart>
      <c:barChart>
        <c:barDir val="col"/>
        <c:grouping val="clustered"/>
        <c:varyColors val="0"/>
        <c:ser>
          <c:idx val="0"/>
          <c:order val="0"/>
          <c:spPr>
            <a:gradFill rotWithShape="1">
              <a:gsLst>
                <a:gs pos="0">
                  <a:schemeClr val="accent4">
                    <a:tint val="65000"/>
                    <a:satMod val="103000"/>
                    <a:lumMod val="102000"/>
                    <a:tint val="94000"/>
                  </a:schemeClr>
                </a:gs>
                <a:gs pos="50000">
                  <a:schemeClr val="accent4">
                    <a:tint val="65000"/>
                    <a:satMod val="110000"/>
                    <a:lumMod val="100000"/>
                    <a:shade val="100000"/>
                  </a:schemeClr>
                </a:gs>
                <a:gs pos="100000">
                  <a:schemeClr val="accent4">
                    <a:tint val="65000"/>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7AB8-4255-B1EE-0ADF8D515EBE}"/>
                </c:ext>
              </c:extLst>
            </c:dLbl>
            <c:dLbl>
              <c:idx val="1"/>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048-488C-B65E-DB2577D391F3}"/>
                </c:ext>
              </c:extLst>
            </c:dLbl>
            <c:dLbl>
              <c:idx val="3"/>
              <c:delete val="1"/>
              <c:extLst>
                <c:ext xmlns:c15="http://schemas.microsoft.com/office/drawing/2012/chart" uri="{CE6537A1-D6FC-4f65-9D91-7224C49458BB}"/>
                <c:ext xmlns:c16="http://schemas.microsoft.com/office/drawing/2014/chart" uri="{C3380CC4-5D6E-409C-BE32-E72D297353CC}">
                  <c16:uniqueId val="{00000005-7AB8-4255-B1EE-0ADF8D515EBE}"/>
                </c:ext>
              </c:extLst>
            </c:dLbl>
            <c:spPr>
              <a:noFill/>
              <a:ln>
                <a:no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1'!$G$24:$G$27</c:f>
              <c:numCache>
                <c:formatCode>0%</c:formatCode>
                <c:ptCount val="4"/>
                <c:pt idx="0">
                  <c:v>0</c:v>
                </c:pt>
                <c:pt idx="1">
                  <c:v>0.08</c:v>
                </c:pt>
                <c:pt idx="2">
                  <c:v>0.77</c:v>
                </c:pt>
                <c:pt idx="3">
                  <c:v>0.15</c:v>
                </c:pt>
              </c:numCache>
            </c:numRef>
          </c:val>
          <c:extLst>
            <c:ext xmlns:c16="http://schemas.microsoft.com/office/drawing/2014/chart" uri="{C3380CC4-5D6E-409C-BE32-E72D297353CC}">
              <c16:uniqueId val="{00000006-7AB8-4255-B1EE-0ADF8D515EBE}"/>
            </c:ext>
          </c:extLst>
        </c:ser>
        <c:dLbls>
          <c:showLegendKey val="0"/>
          <c:showVal val="1"/>
          <c:showCatName val="0"/>
          <c:showSerName val="0"/>
          <c:showPercent val="0"/>
          <c:showBubbleSize val="0"/>
        </c:dLbls>
        <c:gapWidth val="156"/>
        <c:axId val="1358916784"/>
        <c:axId val="1358916240"/>
      </c:barChart>
      <c:catAx>
        <c:axId val="135894398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fr-FR"/>
          </a:p>
        </c:txPr>
        <c:crossAx val="1358945616"/>
        <c:crosses val="autoZero"/>
        <c:auto val="1"/>
        <c:lblAlgn val="ctr"/>
        <c:lblOffset val="100"/>
        <c:noMultiLvlLbl val="0"/>
      </c:catAx>
      <c:valAx>
        <c:axId val="1358945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fr-FR"/>
          </a:p>
        </c:txPr>
        <c:crossAx val="1358943984"/>
        <c:crosses val="autoZero"/>
        <c:crossBetween val="between"/>
      </c:valAx>
      <c:valAx>
        <c:axId val="13589162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mn-lt"/>
                <a:ea typeface="+mn-ea"/>
                <a:cs typeface="+mn-cs"/>
              </a:defRPr>
            </a:pPr>
            <a:endParaRPr lang="fr-FR"/>
          </a:p>
        </c:txPr>
        <c:crossAx val="1358916784"/>
        <c:crosses val="max"/>
        <c:crossBetween val="between"/>
      </c:valAx>
      <c:catAx>
        <c:axId val="1358916784"/>
        <c:scaling>
          <c:orientation val="minMax"/>
        </c:scaling>
        <c:delete val="1"/>
        <c:axPos val="b"/>
        <c:majorTickMark val="out"/>
        <c:minorTickMark val="none"/>
        <c:tickLblPos val="nextTo"/>
        <c:crossAx val="1358916240"/>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05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fr-SN" sz="1400" dirty="0">
                <a:solidFill>
                  <a:schemeClr val="accent1">
                    <a:lumMod val="50000"/>
                  </a:schemeClr>
                </a:solidFill>
                <a:latin typeface="Minion Pro" panose="02040503050306020203"/>
              </a:rPr>
              <a:t>LA QUALITÉ DES SALLES DE CONSULTATION</a:t>
            </a:r>
            <a:endParaRPr lang="en-US" sz="1400" dirty="0">
              <a:solidFill>
                <a:schemeClr val="accent1">
                  <a:lumMod val="50000"/>
                </a:schemeClr>
              </a:solidFill>
              <a:latin typeface="Minion Pro" panose="02040503050306020203"/>
            </a:endParaRPr>
          </a:p>
        </c:rich>
      </c:tx>
      <c:layout>
        <c:manualLayout>
          <c:xMode val="edge"/>
          <c:yMode val="edge"/>
          <c:x val="0.13995672940292075"/>
          <c:y val="3.2790447212134331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manualLayout>
          <c:layoutTarget val="inner"/>
          <c:xMode val="edge"/>
          <c:yMode val="edge"/>
          <c:x val="4.8121304351811944E-2"/>
          <c:y val="9.255103591169507E-2"/>
          <c:w val="0.87010991831758056"/>
          <c:h val="0.77224248764018655"/>
        </c:manualLayout>
      </c:layout>
      <c:barChart>
        <c:barDir val="col"/>
        <c:grouping val="clustered"/>
        <c:varyColors val="0"/>
        <c:ser>
          <c:idx val="2"/>
          <c:order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2.8626144517318597E-8"/>
                  <c:y val="5.3874260748450739E-2"/>
                </c:manualLayout>
              </c:layout>
              <c:tx>
                <c:rich>
                  <a:bodyPr/>
                  <a:lstStyle/>
                  <a:p>
                    <a:r>
                      <a:rPr lang="en-US"/>
                      <a:t>8%</a:t>
                    </a:r>
                  </a:p>
                  <a:p>
                    <a:endParaRPr lang="en-US"/>
                  </a:p>
                  <a:p>
                    <a:fld id="{709BD342-9ABF-4504-B75A-CEB238945B5A}" type="VALUE">
                      <a:rPr lang="en-US"/>
                      <a:pPr/>
                      <a:t>[VALEUR]</a:t>
                    </a:fld>
                    <a:endParaRPr lang="fr-FR"/>
                  </a:p>
                </c:rich>
              </c:tx>
              <c:showLegendKey val="0"/>
              <c:showVal val="1"/>
              <c:showCatName val="0"/>
              <c:showSerName val="0"/>
              <c:showPercent val="0"/>
              <c:showBubbleSize val="0"/>
              <c:extLst>
                <c:ext xmlns:c15="http://schemas.microsoft.com/office/drawing/2012/chart" uri="{CE6537A1-D6FC-4f65-9D91-7224C49458BB}">
                  <c15:layout>
                    <c:manualLayout>
                      <c:w val="8.6324297519812868E-2"/>
                      <c:h val="0.18280619850911897"/>
                    </c:manualLayout>
                  </c15:layout>
                  <c15:dlblFieldTable/>
                  <c15:showDataLabelsRange val="0"/>
                </c:ext>
                <c:ext xmlns:c16="http://schemas.microsoft.com/office/drawing/2014/chart" uri="{C3380CC4-5D6E-409C-BE32-E72D297353CC}">
                  <c16:uniqueId val="{00000005-3B16-4D88-8C06-0FF9BB0C4258}"/>
                </c:ext>
              </c:extLst>
            </c:dLbl>
            <c:dLbl>
              <c:idx val="1"/>
              <c:layout>
                <c:manualLayout>
                  <c:x val="0"/>
                  <c:y val="6.49610221079749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75-4BD4-AF5B-89E43964AAD6}"/>
                </c:ext>
              </c:extLst>
            </c:dLbl>
            <c:dLbl>
              <c:idx val="2"/>
              <c:layout>
                <c:manualLayout>
                  <c:x val="-7.4681025578692029E-17"/>
                  <c:y val="7.7953226529569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75-4BD4-AF5B-89E43964AAD6}"/>
                </c:ext>
              </c:extLst>
            </c:dLbl>
            <c:dLbl>
              <c:idx val="3"/>
              <c:tx>
                <c:rich>
                  <a:bodyPr/>
                  <a:lstStyle/>
                  <a:p>
                    <a:r>
                      <a:rPr lang="en-US" dirty="0"/>
                      <a:t>8%</a:t>
                    </a:r>
                  </a:p>
                  <a:p>
                    <a:fld id="{FCF180A9-D12D-4643-9E2C-9A1C35B9F9D5}" type="VALUE">
                      <a:rPr lang="en-US"/>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B16-4D88-8C06-0FF9BB0C4258}"/>
                </c:ext>
              </c:extLst>
            </c:dLbl>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1'!$H$24:$H$27</c:f>
              <c:numCache>
                <c:formatCode>General</c:formatCode>
                <c:ptCount val="4"/>
                <c:pt idx="0">
                  <c:v>1</c:v>
                </c:pt>
                <c:pt idx="1">
                  <c:v>6</c:v>
                </c:pt>
                <c:pt idx="2">
                  <c:v>5</c:v>
                </c:pt>
                <c:pt idx="3">
                  <c:v>1</c:v>
                </c:pt>
              </c:numCache>
            </c:numRef>
          </c:val>
          <c:extLst>
            <c:ext xmlns:c16="http://schemas.microsoft.com/office/drawing/2014/chart" uri="{C3380CC4-5D6E-409C-BE32-E72D297353CC}">
              <c16:uniqueId val="{00000000-3B16-4D88-8C06-0FF9BB0C4258}"/>
            </c:ext>
          </c:extLst>
        </c:ser>
        <c:dLbls>
          <c:showLegendKey val="0"/>
          <c:showVal val="1"/>
          <c:showCatName val="0"/>
          <c:showSerName val="0"/>
          <c:showPercent val="0"/>
          <c:showBubbleSize val="0"/>
        </c:dLbls>
        <c:gapWidth val="156"/>
        <c:axId val="1358920592"/>
        <c:axId val="1358921136"/>
      </c:barChart>
      <c:barChart>
        <c:barDir val="col"/>
        <c:grouping val="clustered"/>
        <c:varyColors val="0"/>
        <c:ser>
          <c:idx val="0"/>
          <c:order val="0"/>
          <c:spPr>
            <a:solidFill>
              <a:srgbClr val="7F508B">
                <a:lumMod val="40000"/>
                <a:lumOff val="60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3B16-4D88-8C06-0FF9BB0C4258}"/>
                </c:ext>
              </c:extLst>
            </c:dLbl>
            <c:dLbl>
              <c:idx val="3"/>
              <c:delete val="1"/>
              <c:extLst>
                <c:ext xmlns:c15="http://schemas.microsoft.com/office/drawing/2012/chart" uri="{CE6537A1-D6FC-4f65-9D91-7224C49458BB}"/>
                <c:ext xmlns:c16="http://schemas.microsoft.com/office/drawing/2014/chart" uri="{C3380CC4-5D6E-409C-BE32-E72D297353CC}">
                  <c16:uniqueId val="{00000002-3B16-4D88-8C06-0FF9BB0C4258}"/>
                </c:ext>
              </c:extLst>
            </c:dLbl>
            <c:spPr>
              <a:noFill/>
              <a:ln>
                <a:noFill/>
              </a:ln>
              <a:effectLst/>
            </c:spPr>
            <c:txPr>
              <a:bodyPr rot="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1'!$G$24:$G$27</c:f>
              <c:numCache>
                <c:formatCode>0%</c:formatCode>
                <c:ptCount val="4"/>
                <c:pt idx="0">
                  <c:v>0.08</c:v>
                </c:pt>
                <c:pt idx="1">
                  <c:v>0.46</c:v>
                </c:pt>
                <c:pt idx="2">
                  <c:v>0.38</c:v>
                </c:pt>
                <c:pt idx="3">
                  <c:v>0.08</c:v>
                </c:pt>
              </c:numCache>
            </c:numRef>
          </c:val>
          <c:extLst>
            <c:ext xmlns:c16="http://schemas.microsoft.com/office/drawing/2014/chart" uri="{C3380CC4-5D6E-409C-BE32-E72D297353CC}">
              <c16:uniqueId val="{00000003-3B16-4D88-8C06-0FF9BB0C4258}"/>
            </c:ext>
          </c:extLst>
        </c:ser>
        <c:dLbls>
          <c:showLegendKey val="0"/>
          <c:showVal val="1"/>
          <c:showCatName val="0"/>
          <c:showSerName val="0"/>
          <c:showPercent val="0"/>
          <c:showBubbleSize val="0"/>
        </c:dLbls>
        <c:gapWidth val="156"/>
        <c:axId val="1358924944"/>
        <c:axId val="1358921680"/>
      </c:barChart>
      <c:catAx>
        <c:axId val="135892059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r-FR"/>
          </a:p>
        </c:txPr>
        <c:crossAx val="1358921136"/>
        <c:crosses val="autoZero"/>
        <c:auto val="1"/>
        <c:lblAlgn val="ctr"/>
        <c:lblOffset val="100"/>
        <c:noMultiLvlLbl val="0"/>
      </c:catAx>
      <c:valAx>
        <c:axId val="135892113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crossAx val="1358920592"/>
        <c:crosses val="autoZero"/>
        <c:crossBetween val="between"/>
      </c:valAx>
      <c:valAx>
        <c:axId val="13589216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crossAx val="1358924944"/>
        <c:crosses val="max"/>
        <c:crossBetween val="between"/>
      </c:valAx>
      <c:catAx>
        <c:axId val="1358924944"/>
        <c:scaling>
          <c:orientation val="minMax"/>
        </c:scaling>
        <c:delete val="1"/>
        <c:axPos val="b"/>
        <c:majorTickMark val="out"/>
        <c:minorTickMark val="none"/>
        <c:tickLblPos val="nextTo"/>
        <c:crossAx val="1358921680"/>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400"/>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fr-SN" sz="1400" dirty="0">
                <a:solidFill>
                  <a:schemeClr val="accent1">
                    <a:lumMod val="50000"/>
                  </a:schemeClr>
                </a:solidFill>
                <a:latin typeface="Minion Pro" panose="02040503050306020203"/>
              </a:rPr>
              <a:t>DÉLAI DE PAIEMENT DES HONORAIRES</a:t>
            </a:r>
            <a:endParaRPr lang="en-US" sz="1400" dirty="0">
              <a:solidFill>
                <a:schemeClr val="accent1">
                  <a:lumMod val="50000"/>
                </a:schemeClr>
              </a:solidFill>
              <a:latin typeface="Minion Pro" panose="02040503050306020203"/>
            </a:endParaRPr>
          </a:p>
        </c:rich>
      </c:tx>
      <c:layout>
        <c:manualLayout>
          <c:xMode val="edge"/>
          <c:yMode val="edge"/>
          <c:x val="0.19788888888888886"/>
          <c:y val="2.7777777777777776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barChart>
        <c:barDir val="col"/>
        <c:grouping val="clustered"/>
        <c:varyColors val="0"/>
        <c:ser>
          <c:idx val="2"/>
          <c:order val="1"/>
          <c:spPr>
            <a:gradFill rotWithShape="1">
              <a:gsLst>
                <a:gs pos="0">
                  <a:schemeClr val="accent6">
                    <a:tint val="65000"/>
                    <a:tint val="98000"/>
                    <a:lumMod val="110000"/>
                  </a:schemeClr>
                </a:gs>
                <a:gs pos="84000">
                  <a:schemeClr val="accent6">
                    <a:tint val="65000"/>
                    <a:shade val="90000"/>
                    <a:lumMod val="88000"/>
                  </a:schemeClr>
                </a:gs>
              </a:gsLst>
              <a:lin ang="5400000" scaled="0"/>
            </a:gradFill>
            <a:ln>
              <a:noFill/>
            </a:ln>
            <a:effectLst>
              <a:outerShdw blurRad="38100" dist="25400" dir="5400000" rotWithShape="0">
                <a:srgbClr val="000000">
                  <a:alpha val="55000"/>
                </a:srgbClr>
              </a:outerShdw>
            </a:effectLst>
          </c:spPr>
          <c:invertIfNegative val="0"/>
          <c:dLbls>
            <c:dLbl>
              <c:idx val="0"/>
              <c:layout>
                <c:manualLayout>
                  <c:x val="-2.5462668816039986E-17"/>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45-4B19-B661-636B3449CB11}"/>
                </c:ext>
              </c:extLst>
            </c:dLbl>
            <c:dLbl>
              <c:idx val="1"/>
              <c:layout>
                <c:manualLayout>
                  <c:x val="-5.0925337632079971E-17"/>
                  <c:y val="2.77777777777777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45-4B19-B661-636B3449CB11}"/>
                </c:ext>
              </c:extLst>
            </c:dLbl>
            <c:dLbl>
              <c:idx val="2"/>
              <c:layout>
                <c:manualLayout>
                  <c:x val="0"/>
                  <c:y val="2.31481481481481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45-4B19-B661-636B3449CB11}"/>
                </c:ext>
              </c:extLst>
            </c:dLbl>
            <c:dLbl>
              <c:idx val="3"/>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45-4B19-B661-636B3449CB11}"/>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1'!$H$24:$H$27</c:f>
              <c:numCache>
                <c:formatCode>General</c:formatCode>
                <c:ptCount val="4"/>
                <c:pt idx="0">
                  <c:v>5</c:v>
                </c:pt>
                <c:pt idx="1">
                  <c:v>6</c:v>
                </c:pt>
                <c:pt idx="2">
                  <c:v>1</c:v>
                </c:pt>
                <c:pt idx="3">
                  <c:v>1</c:v>
                </c:pt>
              </c:numCache>
            </c:numRef>
          </c:val>
          <c:extLst>
            <c:ext xmlns:c16="http://schemas.microsoft.com/office/drawing/2014/chart" uri="{C3380CC4-5D6E-409C-BE32-E72D297353CC}">
              <c16:uniqueId val="{00000004-7445-4B19-B661-636B3449CB11}"/>
            </c:ext>
          </c:extLst>
        </c:ser>
        <c:dLbls>
          <c:showLegendKey val="0"/>
          <c:showVal val="1"/>
          <c:showCatName val="0"/>
          <c:showSerName val="0"/>
          <c:showPercent val="0"/>
          <c:showBubbleSize val="0"/>
        </c:dLbls>
        <c:gapWidth val="156"/>
        <c:axId val="1358908080"/>
        <c:axId val="1358881968"/>
      </c:barChart>
      <c:barChart>
        <c:barDir val="col"/>
        <c:grouping val="clustered"/>
        <c:varyColors val="0"/>
        <c:ser>
          <c:idx val="0"/>
          <c:order val="0"/>
          <c:spPr>
            <a:gradFill rotWithShape="1">
              <a:gsLst>
                <a:gs pos="0">
                  <a:schemeClr val="accent6">
                    <a:shade val="65000"/>
                    <a:tint val="98000"/>
                    <a:lumMod val="110000"/>
                  </a:schemeClr>
                </a:gs>
                <a:gs pos="84000">
                  <a:schemeClr val="accent6">
                    <a:shade val="65000"/>
                    <a:shade val="90000"/>
                    <a:lumMod val="88000"/>
                  </a:schemeClr>
                </a:gs>
              </a:gsLst>
              <a:lin ang="5400000" scaled="0"/>
            </a:gradFill>
            <a:ln>
              <a:noFill/>
            </a:ln>
            <a:effectLst>
              <a:outerShdw blurRad="38100" dist="25400" dir="5400000" rotWithShape="0">
                <a:srgbClr val="000000">
                  <a:alpha val="55000"/>
                </a:srgbClr>
              </a:outerShdw>
            </a:effectLst>
          </c:spPr>
          <c:invertIfNegative val="0"/>
          <c:dLbls>
            <c:dLbl>
              <c:idx val="0"/>
              <c:layout>
                <c:manualLayout>
                  <c:x val="-1.1983313943010379E-2"/>
                  <c:y val="4.6978648469453307E-2"/>
                </c:manualLayout>
              </c:layout>
              <c:showLegendKey val="0"/>
              <c:showVal val="1"/>
              <c:showCatName val="0"/>
              <c:showSerName val="0"/>
              <c:showPercent val="0"/>
              <c:showBubbleSize val="0"/>
              <c:extLst>
                <c:ext xmlns:c15="http://schemas.microsoft.com/office/drawing/2012/chart" uri="{CE6537A1-D6FC-4f65-9D91-7224C49458BB}">
                  <c15:layout>
                    <c:manualLayout>
                      <c:w val="8.6166666666666669E-2"/>
                      <c:h val="0.22314814814814818"/>
                    </c:manualLayout>
                  </c15:layout>
                </c:ext>
                <c:ext xmlns:c16="http://schemas.microsoft.com/office/drawing/2014/chart" uri="{C3380CC4-5D6E-409C-BE32-E72D297353CC}">
                  <c16:uniqueId val="{00000005-7445-4B19-B661-636B3449CB11}"/>
                </c:ext>
              </c:extLst>
            </c:dLbl>
            <c:dLbl>
              <c:idx val="1"/>
              <c:layout>
                <c:manualLayout>
                  <c:x val="5.4341909857796326E-3"/>
                  <c:y val="1.7968829786246311E-3"/>
                </c:manualLayout>
              </c:layout>
              <c:showLegendKey val="0"/>
              <c:showVal val="1"/>
              <c:showCatName val="0"/>
              <c:showSerName val="0"/>
              <c:showPercent val="0"/>
              <c:showBubbleSize val="0"/>
              <c:extLst>
                <c:ext xmlns:c15="http://schemas.microsoft.com/office/drawing/2012/chart" uri="{CE6537A1-D6FC-4f65-9D91-7224C49458BB}">
                  <c15:layout>
                    <c:manualLayout>
                      <c:w val="9.35E-2"/>
                      <c:h val="0.25555555555555554"/>
                    </c:manualLayout>
                  </c15:layout>
                </c:ext>
                <c:ext xmlns:c16="http://schemas.microsoft.com/office/drawing/2014/chart" uri="{C3380CC4-5D6E-409C-BE32-E72D297353CC}">
                  <c16:uniqueId val="{00000006-7445-4B19-B661-636B3449CB11}"/>
                </c:ext>
              </c:extLst>
            </c:dLbl>
            <c:dLbl>
              <c:idx val="2"/>
              <c:layout>
                <c:manualLayout>
                  <c:x val="-2.7777777777778798E-3"/>
                  <c:y val="6.4814997083697867E-2"/>
                </c:manualLayout>
              </c:layout>
              <c:showLegendKey val="0"/>
              <c:showVal val="1"/>
              <c:showCatName val="0"/>
              <c:showSerName val="0"/>
              <c:showPercent val="0"/>
              <c:showBubbleSize val="0"/>
              <c:extLst>
                <c:ext xmlns:c15="http://schemas.microsoft.com/office/drawing/2012/chart" uri="{CE6537A1-D6FC-4f65-9D91-7224C49458BB}">
                  <c15:layout>
                    <c:manualLayout>
                      <c:w val="9.5277777777777781E-2"/>
                      <c:h val="0.21851851851851847"/>
                    </c:manualLayout>
                  </c15:layout>
                </c:ext>
                <c:ext xmlns:c16="http://schemas.microsoft.com/office/drawing/2014/chart" uri="{C3380CC4-5D6E-409C-BE32-E72D297353CC}">
                  <c16:uniqueId val="{00000007-7445-4B19-B661-636B3449CB11}"/>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0.38</c:v>
                </c:pt>
                <c:pt idx="1">
                  <c:v>0.46</c:v>
                </c:pt>
                <c:pt idx="2">
                  <c:v>0.08</c:v>
                </c:pt>
                <c:pt idx="3">
                  <c:v>0.08</c:v>
                </c:pt>
              </c:numCache>
            </c:numRef>
          </c:val>
          <c:extLst>
            <c:ext xmlns:c16="http://schemas.microsoft.com/office/drawing/2014/chart" uri="{C3380CC4-5D6E-409C-BE32-E72D297353CC}">
              <c16:uniqueId val="{00000008-7445-4B19-B661-636B3449CB11}"/>
            </c:ext>
          </c:extLst>
        </c:ser>
        <c:dLbls>
          <c:showLegendKey val="0"/>
          <c:showVal val="1"/>
          <c:showCatName val="0"/>
          <c:showSerName val="0"/>
          <c:showPercent val="0"/>
          <c:showBubbleSize val="0"/>
        </c:dLbls>
        <c:gapWidth val="156"/>
        <c:axId val="1358900464"/>
        <c:axId val="1358880880"/>
      </c:barChart>
      <c:catAx>
        <c:axId val="1358908080"/>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fr-FR"/>
          </a:p>
        </c:txPr>
        <c:crossAx val="1358881968"/>
        <c:crosses val="autoZero"/>
        <c:auto val="1"/>
        <c:lblAlgn val="ctr"/>
        <c:lblOffset val="100"/>
        <c:noMultiLvlLbl val="0"/>
      </c:catAx>
      <c:valAx>
        <c:axId val="13588819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fr-FR"/>
          </a:p>
        </c:txPr>
        <c:crossAx val="1358908080"/>
        <c:crosses val="autoZero"/>
        <c:crossBetween val="between"/>
      </c:valAx>
      <c:valAx>
        <c:axId val="135888088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fr-FR"/>
          </a:p>
        </c:txPr>
        <c:crossAx val="1358900464"/>
        <c:crosses val="max"/>
        <c:crossBetween val="between"/>
      </c:valAx>
      <c:catAx>
        <c:axId val="1358900464"/>
        <c:scaling>
          <c:orientation val="minMax"/>
        </c:scaling>
        <c:delete val="1"/>
        <c:axPos val="b"/>
        <c:majorTickMark val="out"/>
        <c:minorTickMark val="none"/>
        <c:tickLblPos val="nextTo"/>
        <c:crossAx val="1358880880"/>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600">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fr-SN" sz="1400" dirty="0">
                <a:solidFill>
                  <a:schemeClr val="accent1">
                    <a:lumMod val="50000"/>
                  </a:schemeClr>
                </a:solidFill>
                <a:latin typeface="Minion Pro" panose="02040503050306020203"/>
              </a:rPr>
              <a:t>QUALITÉ</a:t>
            </a:r>
            <a:r>
              <a:rPr lang="fr-SN" sz="1400" baseline="0" dirty="0">
                <a:solidFill>
                  <a:schemeClr val="accent1">
                    <a:lumMod val="50000"/>
                  </a:schemeClr>
                </a:solidFill>
                <a:latin typeface="Minion Pro" panose="02040503050306020203"/>
              </a:rPr>
              <a:t> DU BLOC OPÉRATOIRE</a:t>
            </a:r>
            <a:endParaRPr lang="en-US" sz="1400" dirty="0">
              <a:solidFill>
                <a:schemeClr val="accent1">
                  <a:lumMod val="50000"/>
                </a:schemeClr>
              </a:solidFill>
              <a:latin typeface="Minion Pro" panose="02040503050306020203"/>
            </a:endParaRPr>
          </a:p>
        </c:rich>
      </c:tx>
      <c:layout>
        <c:manualLayout>
          <c:xMode val="edge"/>
          <c:yMode val="edge"/>
          <c:x val="0.32722115459743428"/>
          <c:y val="1.805181165670517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manualLayout>
          <c:layoutTarget val="inner"/>
          <c:xMode val="edge"/>
          <c:yMode val="edge"/>
          <c:x val="9.8857412247241414E-2"/>
          <c:y val="0.12737033392297614"/>
          <c:w val="0.90114258775275857"/>
          <c:h val="0.7959866454958735"/>
        </c:manualLayout>
      </c:layout>
      <c:barChart>
        <c:barDir val="col"/>
        <c:grouping val="clustered"/>
        <c:varyColors val="0"/>
        <c:ser>
          <c:idx val="0"/>
          <c:order val="0"/>
          <c:spPr>
            <a:solidFill>
              <a:srgbClr val="92D050"/>
            </a:solidFill>
            <a:ln>
              <a:noFill/>
            </a:ln>
            <a:effectLst>
              <a:outerShdw blurRad="38100" dist="25400" dir="5400000" rotWithShape="0">
                <a:srgbClr val="000000">
                  <a:alpha val="55000"/>
                </a:srgbClr>
              </a:outerShdw>
            </a:effectLst>
          </c:spPr>
          <c:invertIfNegative val="0"/>
          <c:dLbls>
            <c:dLbl>
              <c:idx val="0"/>
              <c:layout>
                <c:manualLayout>
                  <c:x val="-2.309448818897638E-2"/>
                  <c:y val="-2.2465733449985419E-2"/>
                </c:manualLayout>
              </c:layout>
              <c:tx>
                <c:rich>
                  <a:bodyPr/>
                  <a:lstStyle/>
                  <a:p>
                    <a:fld id="{894631BA-053B-4364-A9DF-EC2074F511EA}" type="VALUE">
                      <a:rPr lang="en-US" sz="600"/>
                      <a:pPr/>
                      <a:t>[VALEUR]</a:t>
                    </a:fld>
                    <a:endParaRPr lang="en-US" sz="600"/>
                  </a:p>
                  <a:p>
                    <a:r>
                      <a:rPr lang="en-US" sz="60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E27-4072-B147-917C0F094D40}"/>
                </c:ext>
              </c:extLst>
            </c:dLbl>
            <c:dLbl>
              <c:idx val="1"/>
              <c:layout>
                <c:manualLayout>
                  <c:x val="1.2500000000000049E-2"/>
                  <c:y val="0.16435185185185178"/>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fld id="{CC236176-D30E-492E-BAF4-349D3110247A}" type="VALUE">
                      <a:rPr lang="en-US" sz="1800"/>
                      <a:pPr>
                        <a:defRPr sz="1800">
                          <a:solidFill>
                            <a:schemeClr val="tx1"/>
                          </a:solidFill>
                          <a:latin typeface="Bahnschrift" panose="020B0502040204020203" pitchFamily="34" charset="0"/>
                        </a:defRPr>
                      </a:pPr>
                      <a:t>[VALEUR]</a:t>
                    </a:fld>
                    <a:endParaRPr lang="en-US" sz="1800"/>
                  </a:p>
                  <a:p>
                    <a:pPr>
                      <a:defRPr sz="1800">
                        <a:solidFill>
                          <a:schemeClr val="tx1"/>
                        </a:solidFill>
                        <a:latin typeface="Bahnschrift" panose="020B0502040204020203" pitchFamily="34" charset="0"/>
                      </a:defRPr>
                    </a:pPr>
                    <a:r>
                      <a:rPr lang="en-US" sz="1800"/>
                      <a:t>4</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6819553805774274E-2"/>
                      <c:h val="0.30835666375036458"/>
                    </c:manualLayout>
                  </c15:layout>
                  <c15:dlblFieldTable/>
                  <c15:showDataLabelsRange val="0"/>
                </c:ext>
                <c:ext xmlns:c16="http://schemas.microsoft.com/office/drawing/2014/chart" uri="{C3380CC4-5D6E-409C-BE32-E72D297353CC}">
                  <c16:uniqueId val="{00000001-AE27-4072-B147-917C0F094D40}"/>
                </c:ext>
              </c:extLst>
            </c:dLbl>
            <c:dLbl>
              <c:idx val="2"/>
              <c:layout>
                <c:manualLayout>
                  <c:x val="4.4599111037757627E-3"/>
                  <c:y val="4.379116358890652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fld id="{265129EF-E3F3-4C6A-A619-A8EC39C11EFA}" type="VALUE">
                      <a:rPr lang="en-US" sz="1800"/>
                      <a:pPr>
                        <a:defRPr sz="1800">
                          <a:solidFill>
                            <a:schemeClr val="tx1"/>
                          </a:solidFill>
                          <a:latin typeface="Bahnschrift" panose="020B0502040204020203" pitchFamily="34" charset="0"/>
                        </a:defRPr>
                      </a:pPr>
                      <a:t>[VALEUR]</a:t>
                    </a:fld>
                    <a:endParaRPr lang="en-US" sz="1800"/>
                  </a:p>
                  <a:p>
                    <a:pPr>
                      <a:defRPr sz="1800">
                        <a:solidFill>
                          <a:schemeClr val="tx1"/>
                        </a:solidFill>
                        <a:latin typeface="Bahnschrift" panose="020B0502040204020203" pitchFamily="34" charset="0"/>
                      </a:defRPr>
                    </a:pPr>
                    <a:r>
                      <a:rPr lang="en-US" sz="1800"/>
                      <a:t>8</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3291557305336822E-2"/>
                      <c:h val="0.29446777486147563"/>
                    </c:manualLayout>
                  </c15:layout>
                  <c15:dlblFieldTable/>
                  <c15:showDataLabelsRange val="0"/>
                </c:ext>
                <c:ext xmlns:c16="http://schemas.microsoft.com/office/drawing/2014/chart" uri="{C3380CC4-5D6E-409C-BE32-E72D297353CC}">
                  <c16:uniqueId val="{00000002-AE27-4072-B147-917C0F094D40}"/>
                </c:ext>
              </c:extLst>
            </c:dLbl>
            <c:dLbl>
              <c:idx val="3"/>
              <c:layout>
                <c:manualLayout>
                  <c:x val="-5.5555555555555558E-3"/>
                  <c:y val="0.1875"/>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fld id="{7A1E3F6A-4634-4FD1-80B7-6100BDFB7CA6}" type="VALUE">
                      <a:rPr lang="en-US" sz="1800"/>
                      <a:pPr>
                        <a:defRPr sz="1800">
                          <a:solidFill>
                            <a:schemeClr val="tx1"/>
                          </a:solidFill>
                          <a:latin typeface="Bahnschrift" panose="020B0502040204020203" pitchFamily="34" charset="0"/>
                        </a:defRPr>
                      </a:pPr>
                      <a:t>[VALEUR]</a:t>
                    </a:fld>
                    <a:endParaRPr lang="en-US" sz="1800"/>
                  </a:p>
                  <a:p>
                    <a:pPr>
                      <a:defRPr sz="1800">
                        <a:solidFill>
                          <a:schemeClr val="tx1"/>
                        </a:solidFill>
                        <a:latin typeface="Bahnschrift" panose="020B0502040204020203" pitchFamily="34" charset="0"/>
                      </a:defRPr>
                    </a:pPr>
                    <a:r>
                      <a:rPr lang="en-US" sz="1800"/>
                      <a:t>1</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1652887139107631E-2"/>
                      <c:h val="0.33520851560221637"/>
                    </c:manualLayout>
                  </c15:layout>
                  <c15:dlblFieldTable/>
                  <c15:showDataLabelsRange val="0"/>
                </c:ext>
                <c:ext xmlns:c16="http://schemas.microsoft.com/office/drawing/2014/chart" uri="{C3380CC4-5D6E-409C-BE32-E72D297353CC}">
                  <c16:uniqueId val="{00000003-AE27-4072-B147-917C0F094D4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c:v>
                </c:pt>
                <c:pt idx="1">
                  <c:v>0.39</c:v>
                </c:pt>
                <c:pt idx="2">
                  <c:v>0.46</c:v>
                </c:pt>
                <c:pt idx="3">
                  <c:v>0.15</c:v>
                </c:pt>
              </c:numCache>
            </c:numRef>
          </c:val>
          <c:extLst>
            <c:ext xmlns:c16="http://schemas.microsoft.com/office/drawing/2014/chart" uri="{C3380CC4-5D6E-409C-BE32-E72D297353CC}">
              <c16:uniqueId val="{00000004-AE27-4072-B147-917C0F094D40}"/>
            </c:ext>
          </c:extLst>
        </c:ser>
        <c:dLbls>
          <c:showLegendKey val="0"/>
          <c:showVal val="1"/>
          <c:showCatName val="0"/>
          <c:showSerName val="0"/>
          <c:showPercent val="0"/>
          <c:showBubbleSize val="0"/>
        </c:dLbls>
        <c:gapWidth val="156"/>
        <c:axId val="1358909712"/>
        <c:axId val="1358882512"/>
      </c:barChart>
      <c:catAx>
        <c:axId val="135890971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1358882512"/>
        <c:crosses val="autoZero"/>
        <c:auto val="1"/>
        <c:lblAlgn val="ctr"/>
        <c:lblOffset val="100"/>
        <c:noMultiLvlLbl val="0"/>
      </c:catAx>
      <c:valAx>
        <c:axId val="13588825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1358909712"/>
        <c:crosses val="autoZero"/>
        <c:crossBetween val="between"/>
      </c:val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en-US" sz="1400" dirty="0">
                <a:solidFill>
                  <a:schemeClr val="accent1">
                    <a:lumMod val="50000"/>
                  </a:schemeClr>
                </a:solidFill>
                <a:latin typeface="Minion Pro" panose="02040503050306020203"/>
              </a:rPr>
              <a:t>L</a:t>
            </a:r>
            <a:r>
              <a:rPr lang="en-US" sz="1400" baseline="0" dirty="0">
                <a:solidFill>
                  <a:schemeClr val="accent1">
                    <a:lumMod val="50000"/>
                  </a:schemeClr>
                </a:solidFill>
                <a:latin typeface="Minion Pro" panose="02040503050306020203"/>
              </a:rPr>
              <a:t>A </a:t>
            </a:r>
            <a:r>
              <a:rPr lang="en-US" sz="1400" dirty="0">
                <a:solidFill>
                  <a:schemeClr val="accent1">
                    <a:lumMod val="50000"/>
                  </a:schemeClr>
                </a:solidFill>
                <a:latin typeface="Minion Pro" panose="02040503050306020203"/>
              </a:rPr>
              <a:t>COMMUNICATION</a:t>
            </a:r>
            <a:r>
              <a:rPr lang="en-US" sz="1400" baseline="0" dirty="0">
                <a:solidFill>
                  <a:schemeClr val="accent1">
                    <a:lumMod val="50000"/>
                  </a:schemeClr>
                </a:solidFill>
                <a:latin typeface="Minion Pro" panose="02040503050306020203"/>
              </a:rPr>
              <a:t> ET LES ÉCHANGES AVEC NEST</a:t>
            </a:r>
            <a:endParaRPr lang="en-US" sz="1400" dirty="0">
              <a:solidFill>
                <a:schemeClr val="accent1">
                  <a:lumMod val="50000"/>
                </a:schemeClr>
              </a:solidFill>
              <a:latin typeface="Minion Pro" panose="02040503050306020203"/>
            </a:endParaRPr>
          </a:p>
        </c:rich>
      </c:tx>
      <c:layout>
        <c:manualLayout>
          <c:xMode val="edge"/>
          <c:yMode val="edge"/>
          <c:x val="0.15206426602532425"/>
          <c:y val="3.21704155581235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barChart>
        <c:barDir val="col"/>
        <c:grouping val="clustered"/>
        <c:varyColors val="0"/>
        <c:ser>
          <c:idx val="2"/>
          <c:order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182-4607-A152-2DC6978C67C9}"/>
                </c:ext>
              </c:extLst>
            </c:dLbl>
            <c:dLbl>
              <c:idx val="2"/>
              <c:layout>
                <c:manualLayout>
                  <c:x val="5.5555555555555558E-3"/>
                  <c:y val="0.11574074074074074"/>
                </c:manualLayout>
              </c:layout>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82-4607-A152-2DC6978C67C9}"/>
                </c:ext>
              </c:extLst>
            </c:dLbl>
            <c:dLbl>
              <c:idx val="3"/>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82-4607-A152-2DC6978C67C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1'!$H$24:$H$27</c:f>
              <c:numCache>
                <c:formatCode>General</c:formatCode>
                <c:ptCount val="4"/>
                <c:pt idx="0">
                  <c:v>0</c:v>
                </c:pt>
                <c:pt idx="1">
                  <c:v>2</c:v>
                </c:pt>
                <c:pt idx="2">
                  <c:v>9</c:v>
                </c:pt>
                <c:pt idx="3">
                  <c:v>1</c:v>
                </c:pt>
              </c:numCache>
            </c:numRef>
          </c:val>
          <c:extLst>
            <c:ext xmlns:c16="http://schemas.microsoft.com/office/drawing/2014/chart" uri="{C3380CC4-5D6E-409C-BE32-E72D297353CC}">
              <c16:uniqueId val="{00000003-1182-4607-A152-2DC6978C67C9}"/>
            </c:ext>
          </c:extLst>
        </c:ser>
        <c:dLbls>
          <c:showLegendKey val="0"/>
          <c:showVal val="1"/>
          <c:showCatName val="0"/>
          <c:showSerName val="0"/>
          <c:showPercent val="0"/>
          <c:showBubbleSize val="0"/>
        </c:dLbls>
        <c:gapWidth val="156"/>
        <c:axId val="1358889584"/>
        <c:axId val="1358897200"/>
      </c:barChart>
      <c:barChart>
        <c:barDir val="col"/>
        <c:grouping val="clustered"/>
        <c:varyColors val="0"/>
        <c:ser>
          <c:idx val="0"/>
          <c:order val="0"/>
          <c:spPr>
            <a:solidFill>
              <a:srgbClr val="7F508B">
                <a:lumMod val="40000"/>
                <a:lumOff val="60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1182-4607-A152-2DC6978C67C9}"/>
                </c:ext>
              </c:extLst>
            </c:dLbl>
            <c:dLbl>
              <c:idx val="2"/>
              <c:layout>
                <c:manualLayout>
                  <c:x val="-2.7777777777777779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82-4607-A152-2DC6978C67C9}"/>
                </c:ext>
              </c:extLst>
            </c:dLbl>
            <c:dLbl>
              <c:idx val="3"/>
              <c:delete val="1"/>
              <c:extLst>
                <c:ext xmlns:c15="http://schemas.microsoft.com/office/drawing/2012/chart" uri="{CE6537A1-D6FC-4f65-9D91-7224C49458BB}"/>
                <c:ext xmlns:c16="http://schemas.microsoft.com/office/drawing/2014/chart" uri="{C3380CC4-5D6E-409C-BE32-E72D297353CC}">
                  <c16:uniqueId val="{00000006-1182-4607-A152-2DC6978C67C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Black" panose="020B0A040201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c:v>
                </c:pt>
                <c:pt idx="1">
                  <c:v>0.39</c:v>
                </c:pt>
                <c:pt idx="2">
                  <c:v>0.46</c:v>
                </c:pt>
                <c:pt idx="3">
                  <c:v>0.15</c:v>
                </c:pt>
              </c:numCache>
            </c:numRef>
          </c:val>
          <c:extLst>
            <c:ext xmlns:c16="http://schemas.microsoft.com/office/drawing/2014/chart" uri="{C3380CC4-5D6E-409C-BE32-E72D297353CC}">
              <c16:uniqueId val="{00000007-1182-4607-A152-2DC6978C67C9}"/>
            </c:ext>
          </c:extLst>
        </c:ser>
        <c:dLbls>
          <c:showLegendKey val="0"/>
          <c:showVal val="1"/>
          <c:showCatName val="0"/>
          <c:showSerName val="0"/>
          <c:showPercent val="0"/>
          <c:showBubbleSize val="0"/>
        </c:dLbls>
        <c:gapWidth val="156"/>
        <c:axId val="1358888496"/>
        <c:axId val="1358893392"/>
      </c:barChart>
      <c:catAx>
        <c:axId val="135888958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1358897200"/>
        <c:crosses val="autoZero"/>
        <c:auto val="1"/>
        <c:lblAlgn val="ctr"/>
        <c:lblOffset val="100"/>
        <c:noMultiLvlLbl val="0"/>
      </c:catAx>
      <c:valAx>
        <c:axId val="13588972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1358889584"/>
        <c:crosses val="autoZero"/>
        <c:crossBetween val="between"/>
      </c:valAx>
      <c:valAx>
        <c:axId val="135889339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1358888496"/>
        <c:crosses val="max"/>
        <c:crossBetween val="between"/>
      </c:valAx>
      <c:catAx>
        <c:axId val="1358888496"/>
        <c:scaling>
          <c:orientation val="minMax"/>
        </c:scaling>
        <c:delete val="1"/>
        <c:axPos val="b"/>
        <c:majorTickMark val="out"/>
        <c:minorTickMark val="none"/>
        <c:tickLblPos val="nextTo"/>
        <c:crossAx val="1358893392"/>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en-US" sz="1400" dirty="0">
                <a:solidFill>
                  <a:schemeClr val="accent1">
                    <a:lumMod val="50000"/>
                  </a:schemeClr>
                </a:solidFill>
                <a:latin typeface="Minion Pro" panose="02040503050306020203"/>
              </a:rPr>
              <a:t>NIVEAU DE SATISFACTION GLOBALE</a:t>
            </a:r>
          </a:p>
        </c:rich>
      </c:tx>
      <c:layout>
        <c:manualLayout>
          <c:xMode val="edge"/>
          <c:yMode val="edge"/>
          <c:x val="0.27607997987681965"/>
          <c:y val="2.886500757091913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barChart>
        <c:barDir val="col"/>
        <c:grouping val="clustered"/>
        <c:varyColors val="0"/>
        <c:ser>
          <c:idx val="2"/>
          <c:order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1"/>
              <c:layout>
                <c:manualLayout>
                  <c:x val="2.2965886977817664E-3"/>
                  <c:y val="0.16195885105251132"/>
                </c:manualLayout>
              </c:layout>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A1E-40A5-8425-D211D1216F1C}"/>
                </c:ext>
              </c:extLst>
            </c:dLbl>
            <c:dLbl>
              <c:idx val="2"/>
              <c:layout>
                <c:manualLayout>
                  <c:x val="5.5555555555555558E-3"/>
                  <c:y val="0.1157407407407407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1E-40A5-8425-D211D1216F1C}"/>
                </c:ext>
              </c:extLst>
            </c:dLbl>
            <c:dLbl>
              <c:idx val="3"/>
              <c:tx>
                <c:rich>
                  <a:bodyPr/>
                  <a:lstStyle/>
                  <a:p>
                    <a:r>
                      <a:rPr lang="en-US" dirty="0"/>
                      <a:t>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1E-40A5-8425-D211D1216F1C}"/>
                </c:ext>
              </c:extLst>
            </c:dLbl>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1'!$H$24:$H$27</c:f>
              <c:numCache>
                <c:formatCode>General</c:formatCode>
                <c:ptCount val="4"/>
                <c:pt idx="0">
                  <c:v>0</c:v>
                </c:pt>
                <c:pt idx="1">
                  <c:v>4</c:v>
                </c:pt>
                <c:pt idx="2">
                  <c:v>9</c:v>
                </c:pt>
                <c:pt idx="3">
                  <c:v>0</c:v>
                </c:pt>
              </c:numCache>
            </c:numRef>
          </c:val>
          <c:extLst>
            <c:ext xmlns:c16="http://schemas.microsoft.com/office/drawing/2014/chart" uri="{C3380CC4-5D6E-409C-BE32-E72D297353CC}">
              <c16:uniqueId val="{00000003-FA1E-40A5-8425-D211D1216F1C}"/>
            </c:ext>
          </c:extLst>
        </c:ser>
        <c:dLbls>
          <c:showLegendKey val="0"/>
          <c:showVal val="1"/>
          <c:showCatName val="0"/>
          <c:showSerName val="0"/>
          <c:showPercent val="0"/>
          <c:showBubbleSize val="0"/>
        </c:dLbls>
        <c:gapWidth val="156"/>
        <c:axId val="1358892848"/>
        <c:axId val="1358910800"/>
      </c:barChart>
      <c:barChart>
        <c:barDir val="col"/>
        <c:grouping val="clustered"/>
        <c:varyColors val="0"/>
        <c:ser>
          <c:idx val="0"/>
          <c:order val="0"/>
          <c:spPr>
            <a:solidFill>
              <a:srgbClr val="F79646">
                <a:lumMod val="75000"/>
              </a:srgb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A1E-40A5-8425-D211D1216F1C}"/>
                </c:ext>
              </c:extLst>
            </c:dLbl>
            <c:dLbl>
              <c:idx val="1"/>
              <c:layout>
                <c:manualLayout>
                  <c:x val="-4.2103639741159922E-17"/>
                  <c:y val="-3.30528267454105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A1E-40A5-8425-D211D1216F1C}"/>
                </c:ext>
              </c:extLst>
            </c:dLbl>
            <c:dLbl>
              <c:idx val="2"/>
              <c:layout>
                <c:manualLayout>
                  <c:x val="-2.7777777777777779E-3"/>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1E-40A5-8425-D211D1216F1C}"/>
                </c:ext>
              </c:extLst>
            </c:dLbl>
            <c:dLbl>
              <c:idx val="3"/>
              <c:delete val="1"/>
              <c:extLst>
                <c:ext xmlns:c15="http://schemas.microsoft.com/office/drawing/2012/chart" uri="{CE6537A1-D6FC-4f65-9D91-7224C49458BB}"/>
                <c:ext xmlns:c16="http://schemas.microsoft.com/office/drawing/2014/chart" uri="{C3380CC4-5D6E-409C-BE32-E72D297353CC}">
                  <c16:uniqueId val="{00000006-FA1E-40A5-8425-D211D1216F1C}"/>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c:v>
                </c:pt>
                <c:pt idx="1">
                  <c:v>0.3</c:v>
                </c:pt>
                <c:pt idx="2">
                  <c:v>0.7</c:v>
                </c:pt>
                <c:pt idx="3">
                  <c:v>0</c:v>
                </c:pt>
              </c:numCache>
            </c:numRef>
          </c:val>
          <c:extLst>
            <c:ext xmlns:c16="http://schemas.microsoft.com/office/drawing/2014/chart" uri="{C3380CC4-5D6E-409C-BE32-E72D297353CC}">
              <c16:uniqueId val="{00000007-FA1E-40A5-8425-D211D1216F1C}"/>
            </c:ext>
          </c:extLst>
        </c:ser>
        <c:dLbls>
          <c:showLegendKey val="0"/>
          <c:showVal val="1"/>
          <c:showCatName val="0"/>
          <c:showSerName val="0"/>
          <c:showPercent val="0"/>
          <c:showBubbleSize val="0"/>
        </c:dLbls>
        <c:gapWidth val="156"/>
        <c:axId val="1358889040"/>
        <c:axId val="1358910256"/>
      </c:barChart>
      <c:catAx>
        <c:axId val="1358892848"/>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crossAx val="1358910800"/>
        <c:crosses val="autoZero"/>
        <c:auto val="1"/>
        <c:lblAlgn val="ctr"/>
        <c:lblOffset val="100"/>
        <c:noMultiLvlLbl val="0"/>
      </c:catAx>
      <c:valAx>
        <c:axId val="13589108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crossAx val="1358892848"/>
        <c:crosses val="autoZero"/>
        <c:crossBetween val="between"/>
      </c:valAx>
      <c:valAx>
        <c:axId val="135891025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fr-FR"/>
          </a:p>
        </c:txPr>
        <c:crossAx val="1358889040"/>
        <c:crosses val="max"/>
        <c:crossBetween val="between"/>
      </c:valAx>
      <c:catAx>
        <c:axId val="1358889040"/>
        <c:scaling>
          <c:orientation val="minMax"/>
        </c:scaling>
        <c:delete val="1"/>
        <c:axPos val="b"/>
        <c:majorTickMark val="out"/>
        <c:minorTickMark val="none"/>
        <c:tickLblPos val="nextTo"/>
        <c:crossAx val="1358910256"/>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000"/>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n-US"/>
              <a:t>RECOMMANDERIEZ-VOUS NEST?</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pieChart>
        <c:varyColors val="1"/>
        <c:ser>
          <c:idx val="0"/>
          <c:order val="0"/>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4F0-4D0B-8ED9-F345887C7A53}"/>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4F0-4D0B-8ED9-F345887C7A53}"/>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4F0-4D0B-8ED9-F345887C7A5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'Réponses au formulaire 1'!$O$18:$O$20</c:f>
              <c:strCache>
                <c:ptCount val="3"/>
                <c:pt idx="0">
                  <c:v>Oui</c:v>
                </c:pt>
                <c:pt idx="1">
                  <c:v>Ne se prononce pas</c:v>
                </c:pt>
                <c:pt idx="2">
                  <c:v>NON </c:v>
                </c:pt>
              </c:strCache>
            </c:strRef>
          </c:cat>
          <c:val>
            <c:numRef>
              <c:f>'Réponses au formulaire 1'!$P$18:$P$20</c:f>
              <c:numCache>
                <c:formatCode>General</c:formatCode>
                <c:ptCount val="3"/>
                <c:pt idx="0">
                  <c:v>12</c:v>
                </c:pt>
                <c:pt idx="1">
                  <c:v>1</c:v>
                </c:pt>
              </c:numCache>
            </c:numRef>
          </c:val>
          <c:extLst>
            <c:ext xmlns:c16="http://schemas.microsoft.com/office/drawing/2014/chart" uri="{C3380CC4-5D6E-409C-BE32-E72D297353CC}">
              <c16:uniqueId val="{00000006-44F0-4D0B-8ED9-F345887C7A53}"/>
            </c:ext>
          </c:extLst>
        </c:ser>
        <c:ser>
          <c:idx val="1"/>
          <c:order val="1"/>
          <c:dPt>
            <c:idx val="0"/>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8-44F0-4D0B-8ED9-F345887C7A53}"/>
              </c:ext>
            </c:extLst>
          </c:dPt>
          <c:dPt>
            <c:idx val="1"/>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A-44F0-4D0B-8ED9-F345887C7A53}"/>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C-44F0-4D0B-8ED9-F345887C7A5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'Réponses au formulaire 1'!$O$18:$O$20</c:f>
              <c:strCache>
                <c:ptCount val="3"/>
                <c:pt idx="0">
                  <c:v>Oui</c:v>
                </c:pt>
                <c:pt idx="1">
                  <c:v>Ne se prononce pas</c:v>
                </c:pt>
                <c:pt idx="2">
                  <c:v>NON </c:v>
                </c:pt>
              </c:strCache>
            </c:strRef>
          </c:cat>
          <c:val>
            <c:numRef>
              <c:f>'Réponses au formulaire 1'!$Q$18:$Q$20</c:f>
              <c:numCache>
                <c:formatCode>0%</c:formatCode>
                <c:ptCount val="3"/>
                <c:pt idx="0">
                  <c:v>0.92</c:v>
                </c:pt>
                <c:pt idx="1">
                  <c:v>0.08</c:v>
                </c:pt>
              </c:numCache>
            </c:numRef>
          </c:val>
          <c:extLst>
            <c:ext xmlns:c16="http://schemas.microsoft.com/office/drawing/2014/chart" uri="{C3380CC4-5D6E-409C-BE32-E72D297353CC}">
              <c16:uniqueId val="{0000000D-44F0-4D0B-8ED9-F345887C7A5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fr-FR"/>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862" b="0" i="0" u="none" strike="noStrike" baseline="0" dirty="0">
                <a:effectLst/>
              </a:rPr>
              <a:t>Pensez-vous être bien équipés en matériel informatique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5FC2-45DA-82E2-20398B1F80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5FC2-45DA-82E2-20398B1F80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5FC2-45DA-82E2-20398B1F80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2-5FC2-45DA-82E2-20398B1F805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1-5FC2-45DA-82E2-20398B1F805A}"/>
              </c:ext>
            </c:extLst>
          </c:dPt>
          <c:dLbls>
            <c:dLbl>
              <c:idx val="0"/>
              <c:layout>
                <c:manualLayout>
                  <c:x val="-0.19287662578289685"/>
                  <c:y val="-8.1719182411339839E-2"/>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fld id="{B7D996A4-3D49-43C8-ADFE-785B5322D4BF}" type="VALUE">
                      <a:rPr lang="en-US" b="1"/>
                      <a:pPr>
                        <a:defRPr b="1"/>
                      </a:pPr>
                      <a:t>[VALEUR]</a:t>
                    </a:fld>
                    <a:r>
                      <a:rPr lang="en-US" b="1" baseline="0" dirty="0"/>
                      <a:t>,</a:t>
                    </a:r>
                  </a:p>
                  <a:p>
                    <a:pPr>
                      <a:defRPr b="1"/>
                    </a:pPr>
                    <a:r>
                      <a:rPr lang="en-US" b="1" baseline="0" dirty="0"/>
                      <a:t> </a:t>
                    </a:r>
                    <a:fld id="{1469844C-0AF1-465E-A002-1BFB9988F07E}" type="PERCENTAGE">
                      <a:rPr lang="en-US" b="1" baseline="0"/>
                      <a:pPr>
                        <a:defRPr b="1"/>
                      </a:pPr>
                      <a:t>[POURCENTAGE]</a:t>
                    </a:fld>
                    <a:endParaRPr lang="en-US" b="1"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1"/>
              <c:showBubbleSize val="0"/>
              <c:extLst>
                <c:ext xmlns:c15="http://schemas.microsoft.com/office/drawing/2012/chart" uri="{CE6537A1-D6FC-4f65-9D91-7224C49458BB}">
                  <c15:layout>
                    <c:manualLayout>
                      <c:w val="0.13352997169585168"/>
                      <c:h val="0.14148091673116175"/>
                    </c:manualLayout>
                  </c15:layout>
                  <c15:dlblFieldTable/>
                  <c15:showDataLabelsRange val="0"/>
                </c:ext>
                <c:ext xmlns:c16="http://schemas.microsoft.com/office/drawing/2014/chart" uri="{C3380CC4-5D6E-409C-BE32-E72D297353CC}">
                  <c16:uniqueId val="{00000005-5FC2-45DA-82E2-20398B1F805A}"/>
                </c:ext>
              </c:extLst>
            </c:dLbl>
            <c:dLbl>
              <c:idx val="1"/>
              <c:tx>
                <c:rich>
                  <a:bodyPr/>
                  <a:lstStyle/>
                  <a:p>
                    <a:fld id="{50204B57-A041-4A35-80AC-DB1801F28770}" type="VALUE">
                      <a:rPr lang="en-US"/>
                      <a:pPr/>
                      <a:t>[VALEUR]</a:t>
                    </a:fld>
                    <a:r>
                      <a:rPr lang="en-US" baseline="0"/>
                      <a:t>,</a:t>
                    </a:r>
                  </a:p>
                  <a:p>
                    <a:r>
                      <a:rPr lang="en-US" baseline="0"/>
                      <a:t> </a:t>
                    </a:r>
                    <a:fld id="{8FD52D63-5CC8-4423-863C-BC4304103EB2}"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FC2-45DA-82E2-20398B1F805A}"/>
                </c:ext>
              </c:extLst>
            </c:dLbl>
            <c:dLbl>
              <c:idx val="2"/>
              <c:tx>
                <c:rich>
                  <a:bodyPr/>
                  <a:lstStyle/>
                  <a:p>
                    <a:fld id="{3DFD0F9A-F76D-46C0-AE04-77ADF6720C18}" type="VALUE">
                      <a:rPr lang="en-US"/>
                      <a:pPr/>
                      <a:t>[VALEUR]</a:t>
                    </a:fld>
                    <a:r>
                      <a:rPr lang="en-US" baseline="0"/>
                      <a:t>,</a:t>
                    </a:r>
                  </a:p>
                  <a:p>
                    <a:r>
                      <a:rPr lang="en-US" baseline="0"/>
                      <a:t> </a:t>
                    </a:r>
                    <a:fld id="{5796BFF8-0956-42F5-9740-8081D9438EAF}"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FC2-45DA-82E2-20398B1F805A}"/>
                </c:ext>
              </c:extLst>
            </c:dLbl>
            <c:dLbl>
              <c:idx val="3"/>
              <c:tx>
                <c:rich>
                  <a:bodyPr/>
                  <a:lstStyle/>
                  <a:p>
                    <a:fld id="{1EA7C936-BAE1-4FBB-BB82-4135A9129CC4}" type="VALUE">
                      <a:rPr lang="en-US"/>
                      <a:pPr/>
                      <a:t>[VALEUR]</a:t>
                    </a:fld>
                    <a:r>
                      <a:rPr lang="en-US" baseline="0"/>
                      <a:t>,</a:t>
                    </a:r>
                  </a:p>
                  <a:p>
                    <a:r>
                      <a:rPr lang="en-US" baseline="0"/>
                      <a:t> </a:t>
                    </a:r>
                    <a:fld id="{D817B893-E087-47FD-8F39-09EEC9DB1153}"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FC2-45DA-82E2-20398B1F805A}"/>
                </c:ext>
              </c:extLst>
            </c:dLbl>
            <c:dLbl>
              <c:idx val="4"/>
              <c:tx>
                <c:rich>
                  <a:bodyPr/>
                  <a:lstStyle/>
                  <a:p>
                    <a:fld id="{CA2FDA5D-83D5-473D-BB59-6A2AD9EECF39}" type="VALUE">
                      <a:rPr lang="en-US"/>
                      <a:pPr/>
                      <a:t>[VALEUR]</a:t>
                    </a:fld>
                    <a:r>
                      <a:rPr lang="en-US" baseline="0"/>
                      <a:t>,</a:t>
                    </a:r>
                  </a:p>
                  <a:p>
                    <a:r>
                      <a:rPr lang="en-US" baseline="0"/>
                      <a:t> </a:t>
                    </a:r>
                    <a:fld id="{96A0E4C5-DCC0-44EC-9789-6ACF10C7620C}" type="PERCENTAGE">
                      <a:rPr lang="en-US" baseline="0"/>
                      <a:pPr/>
                      <a:t>[POURCENTAGE]</a:t>
                    </a:fld>
                    <a:endParaRPr lang="en-US" baseline="0"/>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C2-45DA-82E2-20398B1F805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Oui</c:v>
                </c:pt>
                <c:pt idx="1">
                  <c:v>Non</c:v>
                </c:pt>
                <c:pt idx="2">
                  <c:v>Assez satisfaisant</c:v>
                </c:pt>
                <c:pt idx="3">
                  <c:v>Je n'ai pas en reçu de PC NEST</c:v>
                </c:pt>
                <c:pt idx="4">
                  <c:v>Des efforts peuvent etre faits</c:v>
                </c:pt>
              </c:strCache>
            </c:strRef>
          </c:cat>
          <c:val>
            <c:numRef>
              <c:f>Feuil1!$B$2:$B$6</c:f>
              <c:numCache>
                <c:formatCode>General</c:formatCode>
                <c:ptCount val="5"/>
                <c:pt idx="0">
                  <c:v>13</c:v>
                </c:pt>
                <c:pt idx="1">
                  <c:v>3</c:v>
                </c:pt>
                <c:pt idx="2">
                  <c:v>1</c:v>
                </c:pt>
                <c:pt idx="3">
                  <c:v>1</c:v>
                </c:pt>
                <c:pt idx="4">
                  <c:v>1</c:v>
                </c:pt>
              </c:numCache>
            </c:numRef>
          </c:val>
          <c:extLst>
            <c:ext xmlns:c16="http://schemas.microsoft.com/office/drawing/2014/chart" uri="{C3380CC4-5D6E-409C-BE32-E72D297353CC}">
              <c16:uniqueId val="{00000000-5FC2-45DA-82E2-20398B1F805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2020</c:v>
                </c:pt>
              </c:strCache>
            </c:strRef>
          </c:tx>
          <c:spPr>
            <a:solidFill>
              <a:schemeClr val="accent1"/>
            </a:solidFill>
            <a:ln>
              <a:noFill/>
            </a:ln>
            <a:effectLst/>
          </c:spPr>
          <c:invertIfNegative val="0"/>
          <c:dLbls>
            <c:delete val="1"/>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Feuil1!$B$2:$B$12</c:f>
              <c:numCache>
                <c:formatCode>General</c:formatCode>
                <c:ptCount val="11"/>
                <c:pt idx="0">
                  <c:v>5</c:v>
                </c:pt>
                <c:pt idx="1">
                  <c:v>5</c:v>
                </c:pt>
                <c:pt idx="2">
                  <c:v>4.7</c:v>
                </c:pt>
                <c:pt idx="3">
                  <c:v>4.7</c:v>
                </c:pt>
                <c:pt idx="4">
                  <c:v>4.7</c:v>
                </c:pt>
                <c:pt idx="5">
                  <c:v>4.5</c:v>
                </c:pt>
                <c:pt idx="6">
                  <c:v>4.5</c:v>
                </c:pt>
                <c:pt idx="7">
                  <c:v>4.2</c:v>
                </c:pt>
                <c:pt idx="8">
                  <c:v>4.2</c:v>
                </c:pt>
                <c:pt idx="9">
                  <c:v>4</c:v>
                </c:pt>
                <c:pt idx="10">
                  <c:v>4</c:v>
                </c:pt>
              </c:numCache>
            </c:numRef>
          </c:val>
          <c:extLst>
            <c:ext xmlns:c16="http://schemas.microsoft.com/office/drawing/2014/chart" uri="{C3380CC4-5D6E-409C-BE32-E72D297353CC}">
              <c16:uniqueId val="{00000000-2334-4FBD-BE76-82C28830146B}"/>
            </c:ext>
          </c:extLst>
        </c:ser>
        <c:ser>
          <c:idx val="1"/>
          <c:order val="1"/>
          <c:tx>
            <c:strRef>
              <c:f>Feuil1!$C$1</c:f>
              <c:strCache>
                <c:ptCount val="1"/>
                <c:pt idx="0">
                  <c:v>2021</c:v>
                </c:pt>
              </c:strCache>
            </c:strRef>
          </c:tx>
          <c:spPr>
            <a:solidFill>
              <a:schemeClr val="accent2"/>
            </a:solidFill>
            <a:ln>
              <a:noFill/>
            </a:ln>
            <a:effectLst/>
          </c:spPr>
          <c:invertIfNegative val="0"/>
          <c:dLbls>
            <c:delete val="1"/>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Feuil1!$C$2:$C$12</c:f>
              <c:numCache>
                <c:formatCode>General</c:formatCode>
                <c:ptCount val="11"/>
                <c:pt idx="0">
                  <c:v>5</c:v>
                </c:pt>
                <c:pt idx="1">
                  <c:v>5</c:v>
                </c:pt>
                <c:pt idx="2">
                  <c:v>4.8</c:v>
                </c:pt>
                <c:pt idx="3">
                  <c:v>4.7</c:v>
                </c:pt>
                <c:pt idx="4">
                  <c:v>4.7</c:v>
                </c:pt>
                <c:pt idx="5">
                  <c:v>4.5</c:v>
                </c:pt>
                <c:pt idx="6">
                  <c:v>4.7</c:v>
                </c:pt>
                <c:pt idx="7">
                  <c:v>4.3</c:v>
                </c:pt>
                <c:pt idx="8">
                  <c:v>4.0999999999999996</c:v>
                </c:pt>
                <c:pt idx="9">
                  <c:v>4.3</c:v>
                </c:pt>
                <c:pt idx="10">
                  <c:v>4.5</c:v>
                </c:pt>
              </c:numCache>
            </c:numRef>
          </c:val>
          <c:extLst>
            <c:ext xmlns:c16="http://schemas.microsoft.com/office/drawing/2014/chart" uri="{C3380CC4-5D6E-409C-BE32-E72D297353CC}">
              <c16:uniqueId val="{00000001-2334-4FBD-BE76-82C28830146B}"/>
            </c:ext>
          </c:extLst>
        </c:ser>
        <c:ser>
          <c:idx val="2"/>
          <c:order val="2"/>
          <c:tx>
            <c:strRef>
              <c:f>Feuil1!$D$1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Feuil1!$A$2:$A$12</c:f>
              <c:strCache>
                <c:ptCount val="11"/>
                <c:pt idx="0">
                  <c:v>Facturer une hospitalisation</c:v>
                </c:pt>
                <c:pt idx="1">
                  <c:v>Facturer une analyse</c:v>
                </c:pt>
                <c:pt idx="2">
                  <c:v>Facturer une visite</c:v>
                </c:pt>
                <c:pt idx="3">
                  <c:v>Facturer les garants</c:v>
                </c:pt>
                <c:pt idx="4">
                  <c:v>Suivre les lettres de garanties et les dossiers d'hospitalisation</c:v>
                </c:pt>
                <c:pt idx="5">
                  <c:v>Enregistrer des patients</c:v>
                </c:pt>
                <c:pt idx="6">
                  <c:v>Gérer les honoraires</c:v>
                </c:pt>
                <c:pt idx="7">
                  <c:v>Suivre une caisse</c:v>
                </c:pt>
                <c:pt idx="8">
                  <c:v>Retrouver un patient et gérer les dossiers</c:v>
                </c:pt>
                <c:pt idx="9">
                  <c:v>Suivre le recouvrement des patients</c:v>
                </c:pt>
                <c:pt idx="10">
                  <c:v>Suivre le recouvrement des garants</c:v>
                </c:pt>
              </c:strCache>
            </c:strRef>
          </c:cat>
          <c:val>
            <c:numRef>
              <c:f>Feuil1!$D$2:$D$12</c:f>
              <c:numCache>
                <c:formatCode>General</c:formatCode>
                <c:ptCount val="11"/>
                <c:pt idx="0">
                  <c:v>4</c:v>
                </c:pt>
                <c:pt idx="1">
                  <c:v>4</c:v>
                </c:pt>
                <c:pt idx="2">
                  <c:v>3.7</c:v>
                </c:pt>
                <c:pt idx="3">
                  <c:v>4.5</c:v>
                </c:pt>
                <c:pt idx="4">
                  <c:v>4.2</c:v>
                </c:pt>
                <c:pt idx="5">
                  <c:v>3.4</c:v>
                </c:pt>
                <c:pt idx="6">
                  <c:v>4.3</c:v>
                </c:pt>
                <c:pt idx="7">
                  <c:v>3.8</c:v>
                </c:pt>
                <c:pt idx="8">
                  <c:v>4.2</c:v>
                </c:pt>
                <c:pt idx="9">
                  <c:v>3</c:v>
                </c:pt>
                <c:pt idx="10">
                  <c:v>2.5</c:v>
                </c:pt>
              </c:numCache>
            </c:numRef>
          </c:val>
          <c:extLst>
            <c:ext xmlns:c16="http://schemas.microsoft.com/office/drawing/2014/chart" uri="{C3380CC4-5D6E-409C-BE32-E72D297353CC}">
              <c16:uniqueId val="{00000002-2334-4FBD-BE76-82C28830146B}"/>
            </c:ext>
          </c:extLst>
        </c:ser>
        <c:dLbls>
          <c:dLblPos val="outEnd"/>
          <c:showLegendKey val="0"/>
          <c:showVal val="1"/>
          <c:showCatName val="0"/>
          <c:showSerName val="0"/>
          <c:showPercent val="0"/>
          <c:showBubbleSize val="0"/>
        </c:dLbls>
        <c:gapWidth val="182"/>
        <c:axId val="778385488"/>
        <c:axId val="1291328656"/>
      </c:barChart>
      <c:catAx>
        <c:axId val="778385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28656"/>
        <c:crosses val="autoZero"/>
        <c:auto val="1"/>
        <c:lblAlgn val="ctr"/>
        <c:lblOffset val="100"/>
        <c:noMultiLvlLbl val="0"/>
      </c:catAx>
      <c:valAx>
        <c:axId val="1291328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778385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Synthèse GSM</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2019</c:v>
                </c:pt>
              </c:strCache>
            </c:strRef>
          </c:tx>
          <c:spPr>
            <a:solidFill>
              <a:schemeClr val="accent1"/>
            </a:solidFill>
            <a:ln>
              <a:noFill/>
            </a:ln>
            <a:effectLst/>
          </c:spPr>
          <c:invertIfNegative val="0"/>
          <c:dLbls>
            <c:delete val="1"/>
          </c:dLbls>
          <c:cat>
            <c:strRef>
              <c:f>Feuil1!$A$2:$A$4</c:f>
              <c:strCache>
                <c:ptCount val="3"/>
                <c:pt idx="0">
                  <c:v>Etre alerter sur les niveaux de stock</c:v>
                </c:pt>
                <c:pt idx="1">
                  <c:v>Enregistrer des entrées de stock</c:v>
                </c:pt>
                <c:pt idx="2">
                  <c:v>Enregistrer des sroties de stock</c:v>
                </c:pt>
              </c:strCache>
            </c:strRef>
          </c:cat>
          <c:val>
            <c:numRef>
              <c:f>Feuil1!$B$2:$B$4</c:f>
              <c:numCache>
                <c:formatCode>General</c:formatCode>
                <c:ptCount val="3"/>
                <c:pt idx="0">
                  <c:v>5</c:v>
                </c:pt>
                <c:pt idx="1">
                  <c:v>4.7</c:v>
                </c:pt>
                <c:pt idx="2">
                  <c:v>4.7</c:v>
                </c:pt>
              </c:numCache>
            </c:numRef>
          </c:val>
          <c:extLst>
            <c:ext xmlns:c16="http://schemas.microsoft.com/office/drawing/2014/chart" uri="{C3380CC4-5D6E-409C-BE32-E72D297353CC}">
              <c16:uniqueId val="{00000000-B664-4CAE-8A42-A7B13979F3A0}"/>
            </c:ext>
          </c:extLst>
        </c:ser>
        <c:ser>
          <c:idx val="1"/>
          <c:order val="1"/>
          <c:tx>
            <c:strRef>
              <c:f>Feuil1!$C$1</c:f>
              <c:strCache>
                <c:ptCount val="1"/>
                <c:pt idx="0">
                  <c:v>2020</c:v>
                </c:pt>
              </c:strCache>
            </c:strRef>
          </c:tx>
          <c:spPr>
            <a:solidFill>
              <a:schemeClr val="accent2"/>
            </a:solidFill>
            <a:ln>
              <a:noFill/>
            </a:ln>
            <a:effectLst/>
          </c:spPr>
          <c:invertIfNegative val="0"/>
          <c:dLbls>
            <c:delete val="1"/>
          </c:dLbls>
          <c:cat>
            <c:strRef>
              <c:f>Feuil1!$A$2:$A$4</c:f>
              <c:strCache>
                <c:ptCount val="3"/>
                <c:pt idx="0">
                  <c:v>Etre alerter sur les niveaux de stock</c:v>
                </c:pt>
                <c:pt idx="1">
                  <c:v>Enregistrer des entrées de stock</c:v>
                </c:pt>
                <c:pt idx="2">
                  <c:v>Enregistrer des sroties de stock</c:v>
                </c:pt>
              </c:strCache>
            </c:strRef>
          </c:cat>
          <c:val>
            <c:numRef>
              <c:f>Feuil1!$C$2:$C$4</c:f>
              <c:numCache>
                <c:formatCode>General</c:formatCode>
                <c:ptCount val="3"/>
                <c:pt idx="0">
                  <c:v>3.5</c:v>
                </c:pt>
                <c:pt idx="1">
                  <c:v>3.8</c:v>
                </c:pt>
                <c:pt idx="2">
                  <c:v>3.8</c:v>
                </c:pt>
              </c:numCache>
            </c:numRef>
          </c:val>
          <c:extLst>
            <c:ext xmlns:c16="http://schemas.microsoft.com/office/drawing/2014/chart" uri="{C3380CC4-5D6E-409C-BE32-E72D297353CC}">
              <c16:uniqueId val="{00000001-B664-4CAE-8A42-A7B13979F3A0}"/>
            </c:ext>
          </c:extLst>
        </c:ser>
        <c:ser>
          <c:idx val="2"/>
          <c:order val="2"/>
          <c:tx>
            <c:strRef>
              <c:f>Feuil1!$D$1</c:f>
              <c:strCache>
                <c:ptCount val="1"/>
                <c:pt idx="0">
                  <c:v>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Etre alerter sur les niveaux de stock</c:v>
                </c:pt>
                <c:pt idx="1">
                  <c:v>Enregistrer des entrées de stock</c:v>
                </c:pt>
                <c:pt idx="2">
                  <c:v>Enregistrer des sroties de stock</c:v>
                </c:pt>
              </c:strCache>
            </c:strRef>
          </c:cat>
          <c:val>
            <c:numRef>
              <c:f>Feuil1!$D$2:$D$4</c:f>
              <c:numCache>
                <c:formatCode>General</c:formatCode>
                <c:ptCount val="3"/>
                <c:pt idx="0">
                  <c:v>3.7</c:v>
                </c:pt>
                <c:pt idx="1">
                  <c:v>4.2</c:v>
                </c:pt>
                <c:pt idx="2">
                  <c:v>4.2</c:v>
                </c:pt>
              </c:numCache>
            </c:numRef>
          </c:val>
          <c:extLst>
            <c:ext xmlns:c16="http://schemas.microsoft.com/office/drawing/2014/chart" uri="{C3380CC4-5D6E-409C-BE32-E72D297353CC}">
              <c16:uniqueId val="{00000002-B664-4CAE-8A42-A7B13979F3A0}"/>
            </c:ext>
          </c:extLst>
        </c:ser>
        <c:ser>
          <c:idx val="3"/>
          <c:order val="3"/>
          <c:tx>
            <c:strRef>
              <c:f>Feuil1!$E$1</c:f>
              <c:strCache>
                <c:ptCount val="1"/>
                <c:pt idx="0">
                  <c:v>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Etre alerter sur les niveaux de stock</c:v>
                </c:pt>
                <c:pt idx="1">
                  <c:v>Enregistrer des entrées de stock</c:v>
                </c:pt>
                <c:pt idx="2">
                  <c:v>Enregistrer des sroties de stock</c:v>
                </c:pt>
              </c:strCache>
            </c:strRef>
          </c:cat>
          <c:val>
            <c:numRef>
              <c:f>Feuil1!$E$2:$E$4</c:f>
              <c:numCache>
                <c:formatCode>General</c:formatCode>
                <c:ptCount val="3"/>
                <c:pt idx="0">
                  <c:v>4</c:v>
                </c:pt>
                <c:pt idx="1">
                  <c:v>4.5</c:v>
                </c:pt>
                <c:pt idx="2">
                  <c:v>4.5</c:v>
                </c:pt>
              </c:numCache>
            </c:numRef>
          </c:val>
          <c:extLst>
            <c:ext xmlns:c16="http://schemas.microsoft.com/office/drawing/2014/chart" uri="{C3380CC4-5D6E-409C-BE32-E72D297353CC}">
              <c16:uniqueId val="{00000004-B664-4CAE-8A42-A7B13979F3A0}"/>
            </c:ext>
          </c:extLst>
        </c:ser>
        <c:dLbls>
          <c:dLblPos val="outEnd"/>
          <c:showLegendKey val="0"/>
          <c:showVal val="1"/>
          <c:showCatName val="0"/>
          <c:showSerName val="0"/>
          <c:showPercent val="0"/>
          <c:showBubbleSize val="0"/>
        </c:dLbls>
        <c:gapWidth val="182"/>
        <c:axId val="1291321584"/>
        <c:axId val="1291348240"/>
      </c:barChart>
      <c:catAx>
        <c:axId val="12913215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48240"/>
        <c:crosses val="autoZero"/>
        <c:auto val="1"/>
        <c:lblAlgn val="ctr"/>
        <c:lblOffset val="100"/>
        <c:noMultiLvlLbl val="0"/>
      </c:catAx>
      <c:valAx>
        <c:axId val="12913482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21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calc2!$B$11</c:f>
          <c:strCache>
            <c:ptCount val="1"/>
            <c:pt idx="0">
              <c:v>% Taux de réalisation</c:v>
            </c:pt>
          </c:strCache>
        </c:strRef>
      </c:tx>
      <c:layout>
        <c:manualLayout>
          <c:xMode val="edge"/>
          <c:yMode val="edge"/>
          <c:x val="0.21037837345184299"/>
          <c:y val="5.2341876835100588E-2"/>
        </c:manualLayout>
      </c:layout>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18235155424964283"/>
          <c:y val="0.23511718929870606"/>
          <c:w val="0.58678615371508169"/>
          <c:h val="0.73589142615362912"/>
        </c:manualLayout>
      </c:layout>
      <c:doughnutChart>
        <c:varyColors val="1"/>
        <c:ser>
          <c:idx val="0"/>
          <c:order val="0"/>
          <c:spPr>
            <a:solidFill>
              <a:srgbClr val="3599B8"/>
            </a:solidFill>
            <a:ln w="12700"/>
          </c:spPr>
          <c:dPt>
            <c:idx val="0"/>
            <c:bubble3D val="0"/>
            <c:spPr>
              <a:solidFill>
                <a:srgbClr val="01BBAE"/>
              </a:solidFill>
              <a:ln w="12700">
                <a:solidFill>
                  <a:schemeClr val="lt1"/>
                </a:solidFill>
              </a:ln>
              <a:effectLst/>
            </c:spPr>
            <c:extLst>
              <c:ext xmlns:c16="http://schemas.microsoft.com/office/drawing/2014/chart" uri="{C3380CC4-5D6E-409C-BE32-E72D297353CC}">
                <c16:uniqueId val="{00000001-FFDB-4A8C-80E1-959D892F226E}"/>
              </c:ext>
            </c:extLst>
          </c:dPt>
          <c:dPt>
            <c:idx val="1"/>
            <c:bubble3D val="0"/>
            <c:spPr>
              <a:solidFill>
                <a:schemeClr val="bg1">
                  <a:lumMod val="85000"/>
                </a:schemeClr>
              </a:solidFill>
              <a:ln w="12700">
                <a:solidFill>
                  <a:schemeClr val="lt1"/>
                </a:solidFill>
              </a:ln>
              <a:effectLst/>
            </c:spPr>
            <c:extLst>
              <c:ext xmlns:c16="http://schemas.microsoft.com/office/drawing/2014/chart" uri="{C3380CC4-5D6E-409C-BE32-E72D297353CC}">
                <c16:uniqueId val="{00000003-FFDB-4A8C-80E1-959D892F226E}"/>
              </c:ext>
            </c:extLst>
          </c:dPt>
          <c:val>
            <c:numRef>
              <c:f>calc2!$C$11:$C$12</c:f>
              <c:numCache>
                <c:formatCode>0%</c:formatCode>
                <c:ptCount val="2"/>
                <c:pt idx="0">
                  <c:v>0.64</c:v>
                </c:pt>
                <c:pt idx="1">
                  <c:v>0.35</c:v>
                </c:pt>
              </c:numCache>
            </c:numRef>
          </c:val>
          <c:extLst>
            <c:ext xmlns:c16="http://schemas.microsoft.com/office/drawing/2014/chart" uri="{C3380CC4-5D6E-409C-BE32-E72D297353CC}">
              <c16:uniqueId val="{00000004-FFDB-4A8C-80E1-959D892F226E}"/>
            </c:ext>
          </c:extLst>
        </c:ser>
        <c:dLbls>
          <c:showLegendKey val="0"/>
          <c:showVal val="0"/>
          <c:showCatName val="0"/>
          <c:showSerName val="0"/>
          <c:showPercent val="0"/>
          <c:showBubbleSize val="0"/>
          <c:showLeaderLines val="1"/>
        </c:dLbls>
        <c:firstSliceAng val="0"/>
        <c:holeSize val="82"/>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t>Synthèse Odoo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2018</c:v>
                </c:pt>
              </c:strCache>
            </c:strRef>
          </c:tx>
          <c:spPr>
            <a:solidFill>
              <a:schemeClr val="accent1"/>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Feuil1!$B$2:$B$3</c:f>
              <c:numCache>
                <c:formatCode>General</c:formatCode>
                <c:ptCount val="2"/>
                <c:pt idx="0">
                  <c:v>4.7</c:v>
                </c:pt>
                <c:pt idx="1">
                  <c:v>4.3</c:v>
                </c:pt>
              </c:numCache>
            </c:numRef>
          </c:val>
          <c:extLst>
            <c:ext xmlns:c16="http://schemas.microsoft.com/office/drawing/2014/chart" uri="{C3380CC4-5D6E-409C-BE32-E72D297353CC}">
              <c16:uniqueId val="{00000000-A241-4872-8870-0F041DF058BF}"/>
            </c:ext>
          </c:extLst>
        </c:ser>
        <c:ser>
          <c:idx val="1"/>
          <c:order val="1"/>
          <c:tx>
            <c:strRef>
              <c:f>Feuil1!$C$1</c:f>
              <c:strCache>
                <c:ptCount val="1"/>
                <c:pt idx="0">
                  <c:v>2019</c:v>
                </c:pt>
              </c:strCache>
            </c:strRef>
          </c:tx>
          <c:spPr>
            <a:solidFill>
              <a:schemeClr val="accent2"/>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Feuil1!$C$2:$C$3</c:f>
              <c:numCache>
                <c:formatCode>General</c:formatCode>
                <c:ptCount val="2"/>
                <c:pt idx="0">
                  <c:v>4</c:v>
                </c:pt>
                <c:pt idx="1">
                  <c:v>0</c:v>
                </c:pt>
              </c:numCache>
            </c:numRef>
          </c:val>
          <c:extLst>
            <c:ext xmlns:c16="http://schemas.microsoft.com/office/drawing/2014/chart" uri="{C3380CC4-5D6E-409C-BE32-E72D297353CC}">
              <c16:uniqueId val="{00000001-A241-4872-8870-0F041DF058BF}"/>
            </c:ext>
          </c:extLst>
        </c:ser>
        <c:ser>
          <c:idx val="2"/>
          <c:order val="2"/>
          <c:tx>
            <c:strRef>
              <c:f>Feuil1!$D$1</c:f>
              <c:strCache>
                <c:ptCount val="1"/>
                <c:pt idx="0">
                  <c:v>2020</c:v>
                </c:pt>
              </c:strCache>
            </c:strRef>
          </c:tx>
          <c:spPr>
            <a:solidFill>
              <a:schemeClr val="accent3"/>
            </a:solidFill>
            <a:ln>
              <a:noFill/>
            </a:ln>
            <a:effectLst/>
          </c:spPr>
          <c:invertIfNegative val="0"/>
          <c:dLbls>
            <c:delete val="1"/>
          </c:dLbls>
          <c:cat>
            <c:strRef>
              <c:f>Feuil1!$A$2:$A$3</c:f>
              <c:strCache>
                <c:ptCount val="2"/>
                <c:pt idx="0">
                  <c:v>Enregistrer des données comptables</c:v>
                </c:pt>
                <c:pt idx="1">
                  <c:v>Produire un rapport comptable</c:v>
                </c:pt>
              </c:strCache>
            </c:strRef>
          </c:cat>
          <c:val>
            <c:numRef>
              <c:f>Feuil1!$D$2:$D$3</c:f>
              <c:numCache>
                <c:formatCode>General</c:formatCode>
                <c:ptCount val="2"/>
                <c:pt idx="0">
                  <c:v>5</c:v>
                </c:pt>
                <c:pt idx="1">
                  <c:v>4</c:v>
                </c:pt>
              </c:numCache>
            </c:numRef>
          </c:val>
          <c:extLst>
            <c:ext xmlns:c16="http://schemas.microsoft.com/office/drawing/2014/chart" uri="{C3380CC4-5D6E-409C-BE32-E72D297353CC}">
              <c16:uniqueId val="{00000002-A241-4872-8870-0F041DF058BF}"/>
            </c:ext>
          </c:extLst>
        </c:ser>
        <c:ser>
          <c:idx val="3"/>
          <c:order val="3"/>
          <c:tx>
            <c:strRef>
              <c:f>Feuil1!$E$1</c:f>
              <c:strCache>
                <c:ptCount val="1"/>
                <c:pt idx="0">
                  <c:v>2021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Enregistrer des données comptables</c:v>
                </c:pt>
                <c:pt idx="1">
                  <c:v>Produire un rapport comptable</c:v>
                </c:pt>
              </c:strCache>
            </c:strRef>
          </c:cat>
          <c:val>
            <c:numRef>
              <c:f>Feuil1!$E$2:$E$3</c:f>
              <c:numCache>
                <c:formatCode>General</c:formatCode>
                <c:ptCount val="2"/>
                <c:pt idx="0">
                  <c:v>4.5</c:v>
                </c:pt>
                <c:pt idx="1">
                  <c:v>4.5</c:v>
                </c:pt>
              </c:numCache>
            </c:numRef>
          </c:val>
          <c:extLst>
            <c:ext xmlns:c16="http://schemas.microsoft.com/office/drawing/2014/chart" uri="{C3380CC4-5D6E-409C-BE32-E72D297353CC}">
              <c16:uniqueId val="{00000003-A241-4872-8870-0F041DF058BF}"/>
            </c:ext>
          </c:extLst>
        </c:ser>
        <c:ser>
          <c:idx val="4"/>
          <c:order val="4"/>
          <c:tx>
            <c:strRef>
              <c:f>Feuil1!$F$1</c:f>
              <c:strCache>
                <c:ptCount val="1"/>
                <c:pt idx="0">
                  <c:v>2022</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Enregistrer des données comptables</c:v>
                </c:pt>
                <c:pt idx="1">
                  <c:v>Produire un rapport comptable</c:v>
                </c:pt>
              </c:strCache>
            </c:strRef>
          </c:cat>
          <c:val>
            <c:numRef>
              <c:f>Feuil1!$F$2:$F$3</c:f>
              <c:numCache>
                <c:formatCode>General</c:formatCode>
                <c:ptCount val="2"/>
                <c:pt idx="0">
                  <c:v>5</c:v>
                </c:pt>
                <c:pt idx="1">
                  <c:v>0</c:v>
                </c:pt>
              </c:numCache>
            </c:numRef>
          </c:val>
          <c:extLst>
            <c:ext xmlns:c16="http://schemas.microsoft.com/office/drawing/2014/chart" uri="{C3380CC4-5D6E-409C-BE32-E72D297353CC}">
              <c16:uniqueId val="{00000000-C50B-465E-B8E6-3C300946CCB5}"/>
            </c:ext>
          </c:extLst>
        </c:ser>
        <c:dLbls>
          <c:dLblPos val="outEnd"/>
          <c:showLegendKey val="0"/>
          <c:showVal val="1"/>
          <c:showCatName val="0"/>
          <c:showSerName val="0"/>
          <c:showPercent val="0"/>
          <c:showBubbleSize val="0"/>
        </c:dLbls>
        <c:gapWidth val="182"/>
        <c:axId val="1291338992"/>
        <c:axId val="1291351504"/>
      </c:barChart>
      <c:catAx>
        <c:axId val="1291338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51504"/>
        <c:crosses val="autoZero"/>
        <c:auto val="1"/>
        <c:lblAlgn val="ctr"/>
        <c:lblOffset val="100"/>
        <c:noMultiLvlLbl val="0"/>
      </c:catAx>
      <c:valAx>
        <c:axId val="1291351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3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3"/>
                <c:pt idx="0">
                  <c:v>Planifier des audits</c:v>
                </c:pt>
                <c:pt idx="1">
                  <c:v>Réaliser un audit(Plan, rapport,accès aux documents...)</c:v>
                </c:pt>
                <c:pt idx="2">
                  <c:v>Etre audité et accéder aux information (plan, rapport...)</c:v>
                </c:pt>
                <c:pt idx="3">
                  <c:v>Planifer des actions uites aux audits</c:v>
                </c:pt>
                <c:pt idx="4">
                  <c:v>Suivre ds plans d'actions (réalisation)</c:v>
                </c:pt>
                <c:pt idx="5">
                  <c:v>Suivre des plans d'actions (efficacité)</c:v>
                </c:pt>
                <c:pt idx="6">
                  <c:v>Mettre à jour les documents</c:v>
                </c:pt>
                <c:pt idx="7">
                  <c:v>Accéder au système de doucmentaire</c:v>
                </c:pt>
                <c:pt idx="8">
                  <c:v>Déposer des enregistrements</c:v>
                </c:pt>
                <c:pt idx="9">
                  <c:v>Faire le suivi des ressources matérielles</c:v>
                </c:pt>
                <c:pt idx="10">
                  <c:v>Enregistrerune intervention sur une équipement</c:v>
                </c:pt>
                <c:pt idx="11">
                  <c:v>Mettre à jour un inventaire des ressources matérielles</c:v>
                </c:pt>
                <c:pt idx="12">
                  <c:v>Recevoir des alertes, rappel et notification sur les taches à effectuer(document, audit, actions, ressources matérielles)</c:v>
                </c:pt>
              </c:strCache>
            </c:strRef>
          </c:cat>
          <c:val>
            <c:numRef>
              <c:f>Feuil1!$B$2:$B$14</c:f>
              <c:numCache>
                <c:formatCode>General</c:formatCode>
                <c:ptCount val="13"/>
                <c:pt idx="0">
                  <c:v>4</c:v>
                </c:pt>
                <c:pt idx="1">
                  <c:v>4.2</c:v>
                </c:pt>
                <c:pt idx="2">
                  <c:v>4.5</c:v>
                </c:pt>
                <c:pt idx="3">
                  <c:v>4.3</c:v>
                </c:pt>
                <c:pt idx="4">
                  <c:v>4.3</c:v>
                </c:pt>
                <c:pt idx="5">
                  <c:v>4.4000000000000004</c:v>
                </c:pt>
                <c:pt idx="6">
                  <c:v>4.4000000000000004</c:v>
                </c:pt>
                <c:pt idx="7">
                  <c:v>4.3</c:v>
                </c:pt>
                <c:pt idx="8">
                  <c:v>4.3</c:v>
                </c:pt>
                <c:pt idx="9">
                  <c:v>4</c:v>
                </c:pt>
                <c:pt idx="10">
                  <c:v>5</c:v>
                </c:pt>
                <c:pt idx="11">
                  <c:v>5</c:v>
                </c:pt>
                <c:pt idx="12">
                  <c:v>4.3</c:v>
                </c:pt>
              </c:numCache>
            </c:numRef>
          </c:val>
          <c:extLst>
            <c:ext xmlns:c16="http://schemas.microsoft.com/office/drawing/2014/chart" uri="{C3380CC4-5D6E-409C-BE32-E72D297353CC}">
              <c16:uniqueId val="{00000000-5E63-43F4-AFA6-ECACB8924432}"/>
            </c:ext>
          </c:extLst>
        </c:ser>
        <c:ser>
          <c:idx val="1"/>
          <c:order val="1"/>
          <c:tx>
            <c:strRef>
              <c:f>Feuil1!$C$1</c:f>
              <c:strCache>
                <c:ptCount val="1"/>
                <c:pt idx="0">
                  <c:v>2022</c:v>
                </c:pt>
              </c:strCache>
            </c:strRef>
          </c:tx>
          <c:spPr>
            <a:solidFill>
              <a:schemeClr val="accent2"/>
            </a:solidFill>
            <a:ln>
              <a:noFill/>
            </a:ln>
            <a:effectLst/>
          </c:spPr>
          <c:invertIfNegative val="0"/>
          <c:cat>
            <c:strRef>
              <c:f>Feuil1!$A$2:$A$14</c:f>
              <c:strCache>
                <c:ptCount val="13"/>
                <c:pt idx="0">
                  <c:v>Planifier des audits</c:v>
                </c:pt>
                <c:pt idx="1">
                  <c:v>Réaliser un audit(Plan, rapport,accès aux documents...)</c:v>
                </c:pt>
                <c:pt idx="2">
                  <c:v>Etre audité et accéder aux information (plan, rapport...)</c:v>
                </c:pt>
                <c:pt idx="3">
                  <c:v>Planifer des actions uites aux audits</c:v>
                </c:pt>
                <c:pt idx="4">
                  <c:v>Suivre ds plans d'actions (réalisation)</c:v>
                </c:pt>
                <c:pt idx="5">
                  <c:v>Suivre des plans d'actions (efficacité)</c:v>
                </c:pt>
                <c:pt idx="6">
                  <c:v>Mettre à jour les documents</c:v>
                </c:pt>
                <c:pt idx="7">
                  <c:v>Accéder au système de doucmentaire</c:v>
                </c:pt>
                <c:pt idx="8">
                  <c:v>Déposer des enregistrements</c:v>
                </c:pt>
                <c:pt idx="9">
                  <c:v>Faire le suivi des ressources matérielles</c:v>
                </c:pt>
                <c:pt idx="10">
                  <c:v>Enregistrerune intervention sur une équipement</c:v>
                </c:pt>
                <c:pt idx="11">
                  <c:v>Mettre à jour un inventaire des ressources matérielles</c:v>
                </c:pt>
                <c:pt idx="12">
                  <c:v>Recevoir des alertes, rappel et notification sur les taches à effectuer(document, audit, actions, ressources matérielles)</c:v>
                </c:pt>
              </c:strCache>
            </c:strRef>
          </c:cat>
          <c:val>
            <c:numRef>
              <c:f>Feuil1!$C$2:$C$14</c:f>
              <c:numCache>
                <c:formatCode>General</c:formatCode>
                <c:ptCount val="13"/>
                <c:pt idx="0">
                  <c:v>4.2</c:v>
                </c:pt>
                <c:pt idx="1">
                  <c:v>4.3</c:v>
                </c:pt>
                <c:pt idx="2">
                  <c:v>3.9</c:v>
                </c:pt>
                <c:pt idx="3">
                  <c:v>3.8</c:v>
                </c:pt>
                <c:pt idx="4">
                  <c:v>4</c:v>
                </c:pt>
                <c:pt idx="5">
                  <c:v>4</c:v>
                </c:pt>
                <c:pt idx="6">
                  <c:v>4.2</c:v>
                </c:pt>
                <c:pt idx="7">
                  <c:v>3.9</c:v>
                </c:pt>
                <c:pt idx="8">
                  <c:v>4</c:v>
                </c:pt>
                <c:pt idx="9">
                  <c:v>3.7</c:v>
                </c:pt>
                <c:pt idx="10">
                  <c:v>4</c:v>
                </c:pt>
                <c:pt idx="11">
                  <c:v>3</c:v>
                </c:pt>
                <c:pt idx="12">
                  <c:v>3.8</c:v>
                </c:pt>
              </c:numCache>
            </c:numRef>
          </c:val>
          <c:extLst>
            <c:ext xmlns:c16="http://schemas.microsoft.com/office/drawing/2014/chart" uri="{C3380CC4-5D6E-409C-BE32-E72D297353CC}">
              <c16:uniqueId val="{00000000-9314-4CCF-8A99-96C235FB698E}"/>
            </c:ext>
          </c:extLst>
        </c:ser>
        <c:dLbls>
          <c:showLegendKey val="0"/>
          <c:showVal val="0"/>
          <c:showCatName val="0"/>
          <c:showSerName val="0"/>
          <c:showPercent val="0"/>
          <c:showBubbleSize val="0"/>
        </c:dLbls>
        <c:gapWidth val="182"/>
        <c:axId val="1291341168"/>
        <c:axId val="1291324848"/>
      </c:barChart>
      <c:catAx>
        <c:axId val="1291341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24848"/>
        <c:crosses val="autoZero"/>
        <c:auto val="1"/>
        <c:lblAlgn val="ctr"/>
        <c:lblOffset val="100"/>
        <c:noMultiLvlLbl val="0"/>
      </c:catAx>
      <c:valAx>
        <c:axId val="129132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41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Enregistrer un patient</c:v>
                </c:pt>
                <c:pt idx="1">
                  <c:v>Rechercher un patient</c:v>
                </c:pt>
                <c:pt idx="2">
                  <c:v>Modifier un patient</c:v>
                </c:pt>
                <c:pt idx="3">
                  <c:v>Créer un dossier prénatal</c:v>
                </c:pt>
                <c:pt idx="4">
                  <c:v>Compléter un dossier prénatal</c:v>
                </c:pt>
                <c:pt idx="5">
                  <c:v>Retrouver un dossier prénatal</c:v>
                </c:pt>
              </c:strCache>
            </c:strRef>
          </c:cat>
          <c:val>
            <c:numRef>
              <c:f>Feuil1!$B$2:$B$7</c:f>
              <c:numCache>
                <c:formatCode>General</c:formatCode>
                <c:ptCount val="6"/>
                <c:pt idx="0">
                  <c:v>3.9</c:v>
                </c:pt>
                <c:pt idx="1">
                  <c:v>4</c:v>
                </c:pt>
                <c:pt idx="2">
                  <c:v>4</c:v>
                </c:pt>
                <c:pt idx="3">
                  <c:v>3.8</c:v>
                </c:pt>
                <c:pt idx="4">
                  <c:v>4</c:v>
                </c:pt>
                <c:pt idx="5">
                  <c:v>3.5</c:v>
                </c:pt>
              </c:numCache>
            </c:numRef>
          </c:val>
          <c:extLst>
            <c:ext xmlns:c16="http://schemas.microsoft.com/office/drawing/2014/chart" uri="{C3380CC4-5D6E-409C-BE32-E72D297353CC}">
              <c16:uniqueId val="{00000000-5E63-43F4-AFA6-ECACB8924432}"/>
            </c:ext>
          </c:extLst>
        </c:ser>
        <c:dLbls>
          <c:showLegendKey val="0"/>
          <c:showVal val="0"/>
          <c:showCatName val="0"/>
          <c:showSerName val="0"/>
          <c:showPercent val="0"/>
          <c:showBubbleSize val="0"/>
        </c:dLbls>
        <c:gapWidth val="182"/>
        <c:axId val="1291330288"/>
        <c:axId val="1291350960"/>
      </c:barChart>
      <c:catAx>
        <c:axId val="129133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50960"/>
        <c:crosses val="autoZero"/>
        <c:auto val="1"/>
        <c:lblAlgn val="ctr"/>
        <c:lblOffset val="100"/>
        <c:noMultiLvlLbl val="0"/>
      </c:catAx>
      <c:valAx>
        <c:axId val="12913509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30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a:t>Synthèse </a:t>
            </a:r>
            <a:r>
              <a:rPr lang="fr-FR" dirty="0"/>
              <a:t>Dropbox</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tx>
            <c:strRef>
              <c:f>Feuil1!$B$1</c:f>
              <c:strCache>
                <c:ptCount val="1"/>
                <c:pt idx="0">
                  <c:v>2020</c:v>
                </c:pt>
              </c:strCache>
            </c:strRef>
          </c:tx>
          <c:spPr>
            <a:solidFill>
              <a:schemeClr val="accent1"/>
            </a:solidFill>
            <a:ln>
              <a:noFill/>
            </a:ln>
            <a:effectLst/>
          </c:spPr>
          <c:invertIfNegative val="0"/>
          <c:dLbls>
            <c:delete val="1"/>
          </c:dLbls>
          <c:cat>
            <c:strRef>
              <c:f>Feuil1!$A$2:$A$3</c:f>
              <c:strCache>
                <c:ptCount val="2"/>
                <c:pt idx="0">
                  <c:v>Stocker des fichiers sur le réseau</c:v>
                </c:pt>
                <c:pt idx="1">
                  <c:v>Partager des dossier en temps réel</c:v>
                </c:pt>
              </c:strCache>
            </c:strRef>
          </c:cat>
          <c:val>
            <c:numRef>
              <c:f>Feuil1!$B$2:$B$3</c:f>
              <c:numCache>
                <c:formatCode>General</c:formatCode>
                <c:ptCount val="2"/>
                <c:pt idx="0">
                  <c:v>4.5</c:v>
                </c:pt>
                <c:pt idx="1">
                  <c:v>4.5999999999999996</c:v>
                </c:pt>
              </c:numCache>
            </c:numRef>
          </c:val>
          <c:extLst>
            <c:ext xmlns:c16="http://schemas.microsoft.com/office/drawing/2014/chart" uri="{C3380CC4-5D6E-409C-BE32-E72D297353CC}">
              <c16:uniqueId val="{00000000-5437-43DB-A292-EF4E22F716E9}"/>
            </c:ext>
          </c:extLst>
        </c:ser>
        <c:ser>
          <c:idx val="1"/>
          <c:order val="1"/>
          <c:tx>
            <c:strRef>
              <c:f>Feuil1!$C$1</c:f>
              <c:strCache>
                <c:ptCount val="1"/>
                <c:pt idx="0">
                  <c:v>2021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Stocker des fichiers sur le réseau</c:v>
                </c:pt>
                <c:pt idx="1">
                  <c:v>Partager des dossier en temps réel</c:v>
                </c:pt>
              </c:strCache>
            </c:strRef>
          </c:cat>
          <c:val>
            <c:numRef>
              <c:f>Feuil1!$C$2:$C$3</c:f>
              <c:numCache>
                <c:formatCode>General</c:formatCode>
                <c:ptCount val="2"/>
                <c:pt idx="0">
                  <c:v>4.5</c:v>
                </c:pt>
                <c:pt idx="1">
                  <c:v>4.5</c:v>
                </c:pt>
              </c:numCache>
            </c:numRef>
          </c:val>
          <c:extLst>
            <c:ext xmlns:c16="http://schemas.microsoft.com/office/drawing/2014/chart" uri="{C3380CC4-5D6E-409C-BE32-E72D297353CC}">
              <c16:uniqueId val="{00000001-5437-43DB-A292-EF4E22F716E9}"/>
            </c:ext>
          </c:extLst>
        </c:ser>
        <c:ser>
          <c:idx val="2"/>
          <c:order val="2"/>
          <c:tx>
            <c:strRef>
              <c:f>Feuil1!$D$1</c:f>
              <c:strCache>
                <c:ptCount val="1"/>
                <c:pt idx="0">
                  <c:v>2022</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Stocker des fichiers sur le réseau</c:v>
                </c:pt>
                <c:pt idx="1">
                  <c:v>Partager des dossier en temps réel</c:v>
                </c:pt>
              </c:strCache>
            </c:strRef>
          </c:cat>
          <c:val>
            <c:numRef>
              <c:f>Feuil1!$D$2:$D$3</c:f>
              <c:numCache>
                <c:formatCode>General</c:formatCode>
                <c:ptCount val="2"/>
                <c:pt idx="0">
                  <c:v>4.2</c:v>
                </c:pt>
                <c:pt idx="1">
                  <c:v>3</c:v>
                </c:pt>
              </c:numCache>
            </c:numRef>
          </c:val>
          <c:extLst>
            <c:ext xmlns:c16="http://schemas.microsoft.com/office/drawing/2014/chart" uri="{C3380CC4-5D6E-409C-BE32-E72D297353CC}">
              <c16:uniqueId val="{00000002-5437-43DB-A292-EF4E22F716E9}"/>
            </c:ext>
          </c:extLst>
        </c:ser>
        <c:dLbls>
          <c:dLblPos val="outEnd"/>
          <c:showLegendKey val="0"/>
          <c:showVal val="1"/>
          <c:showCatName val="0"/>
          <c:showSerName val="0"/>
          <c:showPercent val="0"/>
          <c:showBubbleSize val="0"/>
        </c:dLbls>
        <c:gapWidth val="182"/>
        <c:axId val="1291326480"/>
        <c:axId val="1291334096"/>
      </c:barChart>
      <c:catAx>
        <c:axId val="12913264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34096"/>
        <c:crosses val="autoZero"/>
        <c:auto val="1"/>
        <c:lblAlgn val="ctr"/>
        <c:lblOffset val="100"/>
        <c:noMultiLvlLbl val="0"/>
      </c:catAx>
      <c:valAx>
        <c:axId val="12913340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26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Qualité de l'information dans les logiciels</c:v>
                </c:pt>
                <c:pt idx="1">
                  <c:v>Compatibilité des applications avec le travail et les processus</c:v>
                </c:pt>
                <c:pt idx="2">
                  <c:v>Disponibilité des applications</c:v>
                </c:pt>
                <c:pt idx="3">
                  <c:v>Facilité d'utilisation</c:v>
                </c:pt>
              </c:strCache>
            </c:strRef>
          </c:cat>
          <c:val>
            <c:numRef>
              <c:f>Feuil1!$B$2:$B$5</c:f>
              <c:numCache>
                <c:formatCode>General</c:formatCode>
                <c:ptCount val="4"/>
                <c:pt idx="0">
                  <c:v>4.0999999999999996</c:v>
                </c:pt>
                <c:pt idx="1">
                  <c:v>4.0999999999999996</c:v>
                </c:pt>
                <c:pt idx="2">
                  <c:v>4.0999999999999996</c:v>
                </c:pt>
                <c:pt idx="3">
                  <c:v>4.0999999999999996</c:v>
                </c:pt>
              </c:numCache>
            </c:numRef>
          </c:val>
          <c:extLst>
            <c:ext xmlns:c16="http://schemas.microsoft.com/office/drawing/2014/chart" uri="{C3380CC4-5D6E-409C-BE32-E72D297353CC}">
              <c16:uniqueId val="{00000000-80F5-4CE7-AF2B-C651FF38EA71}"/>
            </c:ext>
          </c:extLst>
        </c:ser>
        <c:ser>
          <c:idx val="1"/>
          <c:order val="1"/>
          <c:tx>
            <c:strRef>
              <c:f>Feuil1!$C$1</c:f>
              <c:strCache>
                <c:ptCount val="1"/>
                <c:pt idx="0">
                  <c:v>2022</c:v>
                </c:pt>
              </c:strCache>
            </c:strRef>
          </c:tx>
          <c:spPr>
            <a:solidFill>
              <a:schemeClr val="accent2"/>
            </a:solidFill>
            <a:ln>
              <a:noFill/>
            </a:ln>
            <a:effectLst/>
          </c:spPr>
          <c:invertIfNegative val="0"/>
          <c:cat>
            <c:strRef>
              <c:f>Feuil1!$A$2:$A$5</c:f>
              <c:strCache>
                <c:ptCount val="4"/>
                <c:pt idx="0">
                  <c:v>Qualité de l'information dans les logiciels</c:v>
                </c:pt>
                <c:pt idx="1">
                  <c:v>Compatibilité des applications avec le travail et les processus</c:v>
                </c:pt>
                <c:pt idx="2">
                  <c:v>Disponibilité des applications</c:v>
                </c:pt>
                <c:pt idx="3">
                  <c:v>Facilité d'utilisation</c:v>
                </c:pt>
              </c:strCache>
            </c:strRef>
          </c:cat>
          <c:val>
            <c:numRef>
              <c:f>Feuil1!$C$2:$C$5</c:f>
              <c:numCache>
                <c:formatCode>General</c:formatCode>
                <c:ptCount val="4"/>
                <c:pt idx="0">
                  <c:v>3.9</c:v>
                </c:pt>
                <c:pt idx="1">
                  <c:v>3.7</c:v>
                </c:pt>
                <c:pt idx="2">
                  <c:v>3.7</c:v>
                </c:pt>
                <c:pt idx="3">
                  <c:v>3.8</c:v>
                </c:pt>
              </c:numCache>
            </c:numRef>
          </c:val>
          <c:extLst>
            <c:ext xmlns:c16="http://schemas.microsoft.com/office/drawing/2014/chart" uri="{C3380CC4-5D6E-409C-BE32-E72D297353CC}">
              <c16:uniqueId val="{00000000-5813-467F-9048-831AE6E8A613}"/>
            </c:ext>
          </c:extLst>
        </c:ser>
        <c:dLbls>
          <c:showLegendKey val="0"/>
          <c:showVal val="0"/>
          <c:showCatName val="0"/>
          <c:showSerName val="0"/>
          <c:showPercent val="0"/>
          <c:showBubbleSize val="0"/>
        </c:dLbls>
        <c:gapWidth val="182"/>
        <c:axId val="1291325392"/>
        <c:axId val="1291349328"/>
      </c:barChart>
      <c:catAx>
        <c:axId val="12913253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49328"/>
        <c:crosses val="autoZero"/>
        <c:auto val="1"/>
        <c:lblAlgn val="ctr"/>
        <c:lblOffset val="100"/>
        <c:noMultiLvlLbl val="0"/>
      </c:catAx>
      <c:valAx>
        <c:axId val="12913493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2913253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LA PROPRETE ET L’HYGIENE  DU MATERIEL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8010338248659306E-2"/>
          <c:y val="0.20556908444012148"/>
          <c:w val="0.53804944826864642"/>
          <c:h val="0.7258793692502053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92-44B9-9FB7-2625633DBDE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92-44B9-9FB7-2625633DBDEA}"/>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92-44B9-9FB7-2625633DBDE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B92-44B9-9FB7-2625633DBDEA}"/>
              </c:ext>
            </c:extLst>
          </c:dPt>
          <c:dLbls>
            <c:dLbl>
              <c:idx val="1"/>
              <c:delete val="1"/>
              <c:extLst>
                <c:ext xmlns:c15="http://schemas.microsoft.com/office/drawing/2012/chart" uri="{CE6537A1-D6FC-4f65-9D91-7224C49458BB}"/>
                <c:ext xmlns:c16="http://schemas.microsoft.com/office/drawing/2014/chart" uri="{C3380CC4-5D6E-409C-BE32-E72D297353CC}">
                  <c16:uniqueId val="{00000003-CB92-44B9-9FB7-2625633DBDEA}"/>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Calcul!$C$5:$F$5</c:f>
              <c:strCache>
                <c:ptCount val="4"/>
                <c:pt idx="0">
                  <c:v>Pas du tout satisfait</c:v>
                </c:pt>
                <c:pt idx="1">
                  <c:v>Peu satisfait </c:v>
                </c:pt>
                <c:pt idx="2">
                  <c:v>Satisfait</c:v>
                </c:pt>
                <c:pt idx="3">
                  <c:v>Totalement satisfait</c:v>
                </c:pt>
              </c:strCache>
            </c:strRef>
          </c:cat>
          <c:val>
            <c:numRef>
              <c:f>Calcul!$C$6:$F$6</c:f>
              <c:numCache>
                <c:formatCode>0</c:formatCode>
                <c:ptCount val="4"/>
                <c:pt idx="0">
                  <c:v>1</c:v>
                </c:pt>
                <c:pt idx="1">
                  <c:v>0</c:v>
                </c:pt>
                <c:pt idx="2">
                  <c:v>6</c:v>
                </c:pt>
                <c:pt idx="3">
                  <c:v>3</c:v>
                </c:pt>
              </c:numCache>
            </c:numRef>
          </c:val>
          <c:extLst>
            <c:ext xmlns:c16="http://schemas.microsoft.com/office/drawing/2014/chart" uri="{C3380CC4-5D6E-409C-BE32-E72D297353CC}">
              <c16:uniqueId val="{00000008-CB92-44B9-9FB7-2625633DBDEA}"/>
            </c:ext>
          </c:extLst>
        </c:ser>
        <c:dLbls>
          <c:dLblPos val="bestFit"/>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205417027842536"/>
          <c:y val="0.21118302426211952"/>
          <c:w val="0.35873850880595615"/>
          <c:h val="0.666665407189437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LA PROPRETE ET L’HYGIENE DES LOCAUX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0524278215223093E-2"/>
          <c:y val="0.20696217509278475"/>
          <c:w val="0.57016951006124239"/>
          <c:h val="0.6978437854032950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B1D-4C6B-A584-7CEC24C9EF5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B1D-4C6B-A584-7CEC24C9EF5E}"/>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B1D-4C6B-A584-7CEC24C9EF5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B1D-4C6B-A584-7CEC24C9EF5E}"/>
              </c:ext>
            </c:extLst>
          </c:dPt>
          <c:dLbls>
            <c:dLbl>
              <c:idx val="0"/>
              <c:delete val="1"/>
              <c:extLst>
                <c:ext xmlns:c15="http://schemas.microsoft.com/office/drawing/2012/chart" uri="{CE6537A1-D6FC-4f65-9D91-7224C49458BB}"/>
                <c:ext xmlns:c16="http://schemas.microsoft.com/office/drawing/2014/chart" uri="{C3380CC4-5D6E-409C-BE32-E72D297353CC}">
                  <c16:uniqueId val="{00000001-6B1D-4C6B-A584-7CEC24C9EF5E}"/>
                </c:ext>
              </c:extLst>
            </c:dLbl>
            <c:dLbl>
              <c:idx val="1"/>
              <c:delete val="1"/>
              <c:extLst>
                <c:ext xmlns:c15="http://schemas.microsoft.com/office/drawing/2012/chart" uri="{CE6537A1-D6FC-4f65-9D91-7224C49458BB}"/>
                <c:ext xmlns:c16="http://schemas.microsoft.com/office/drawing/2014/chart" uri="{C3380CC4-5D6E-409C-BE32-E72D297353CC}">
                  <c16:uniqueId val="{00000003-6B1D-4C6B-A584-7CEC24C9EF5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Calcul!$C$8:$F$8</c:f>
              <c:strCache>
                <c:ptCount val="4"/>
                <c:pt idx="0">
                  <c:v>Pas du tout satisfait</c:v>
                </c:pt>
                <c:pt idx="1">
                  <c:v>Peu satisfait </c:v>
                </c:pt>
                <c:pt idx="2">
                  <c:v>Satisfait</c:v>
                </c:pt>
                <c:pt idx="3">
                  <c:v>Totalement satisfait</c:v>
                </c:pt>
              </c:strCache>
            </c:strRef>
          </c:cat>
          <c:val>
            <c:numRef>
              <c:f>Calcul!$C$9:$F$9</c:f>
              <c:numCache>
                <c:formatCode>General</c:formatCode>
                <c:ptCount val="4"/>
                <c:pt idx="0">
                  <c:v>0</c:v>
                </c:pt>
                <c:pt idx="1">
                  <c:v>0</c:v>
                </c:pt>
                <c:pt idx="2">
                  <c:v>10</c:v>
                </c:pt>
                <c:pt idx="3">
                  <c:v>3</c:v>
                </c:pt>
              </c:numCache>
            </c:numRef>
          </c:val>
          <c:extLst>
            <c:ext xmlns:c16="http://schemas.microsoft.com/office/drawing/2014/chart" uri="{C3380CC4-5D6E-409C-BE32-E72D297353CC}">
              <c16:uniqueId val="{00000008-6B1D-4C6B-A584-7CEC24C9EF5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39988245021716"/>
          <c:y val="0.23572142947395924"/>
          <c:w val="0.35009756335881481"/>
          <c:h val="0.589328202064072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LES EQUIPEMENTS MEDICAUX DISPONIBLES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6291895145147416E-2"/>
          <c:y val="0.21889745577909461"/>
          <c:w val="0.47582016625589985"/>
          <c:h val="0.7195136144942514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72-4848-8B8B-C8717DE762DD}"/>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72-4848-8B8B-C8717DE762DD}"/>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72-4848-8B8B-C8717DE762D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72-4848-8B8B-C8717DE762DD}"/>
              </c:ext>
            </c:extLst>
          </c:dPt>
          <c:dLbls>
            <c:dLbl>
              <c:idx val="0"/>
              <c:delete val="1"/>
              <c:extLst>
                <c:ext xmlns:c15="http://schemas.microsoft.com/office/drawing/2012/chart" uri="{CE6537A1-D6FC-4f65-9D91-7224C49458BB}"/>
                <c:ext xmlns:c16="http://schemas.microsoft.com/office/drawing/2014/chart" uri="{C3380CC4-5D6E-409C-BE32-E72D297353CC}">
                  <c16:uniqueId val="{00000001-2F72-4848-8B8B-C8717DE762DD}"/>
                </c:ext>
              </c:extLst>
            </c:dLbl>
            <c:dLbl>
              <c:idx val="3"/>
              <c:layout>
                <c:manualLayout>
                  <c:x val="4.2450183718167799E-2"/>
                  <c:y val="0.1322868783249535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2F72-4848-8B8B-C8717DE762D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Calcul!$C$11:$F$11</c:f>
              <c:strCache>
                <c:ptCount val="4"/>
                <c:pt idx="0">
                  <c:v>Pas du tout satisfait</c:v>
                </c:pt>
                <c:pt idx="1">
                  <c:v>Peu satisfait </c:v>
                </c:pt>
                <c:pt idx="2">
                  <c:v>Satisfait</c:v>
                </c:pt>
                <c:pt idx="3">
                  <c:v>Totalement satisfait</c:v>
                </c:pt>
              </c:strCache>
            </c:strRef>
          </c:cat>
          <c:val>
            <c:numRef>
              <c:f>Calcul!$C$12:$F$12</c:f>
              <c:numCache>
                <c:formatCode>General</c:formatCode>
                <c:ptCount val="4"/>
                <c:pt idx="0">
                  <c:v>0</c:v>
                </c:pt>
                <c:pt idx="1">
                  <c:v>5</c:v>
                </c:pt>
                <c:pt idx="2">
                  <c:v>7</c:v>
                </c:pt>
                <c:pt idx="3">
                  <c:v>1</c:v>
                </c:pt>
              </c:numCache>
            </c:numRef>
          </c:val>
          <c:extLst>
            <c:ext xmlns:c16="http://schemas.microsoft.com/office/drawing/2014/chart" uri="{C3380CC4-5D6E-409C-BE32-E72D297353CC}">
              <c16:uniqueId val="{00000008-2F72-4848-8B8B-C8717DE762D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288190671361042"/>
          <c:y val="0.23221559035117545"/>
          <c:w val="0.34651029910347536"/>
          <c:h val="0.641552967826654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LE MATERIEL MEDICAL DISPONIBLE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2065757806037609E-2"/>
          <c:y val="0.19802565181617293"/>
          <c:w val="0.47123851753210216"/>
          <c:h val="0.671953274316446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A6B-4A42-8406-8DBE814310E5}"/>
              </c:ext>
            </c:extLst>
          </c:dPt>
          <c:dPt>
            <c:idx val="1"/>
            <c:bubble3D val="0"/>
            <c:spPr>
              <a:solidFill>
                <a:schemeClr val="accent6">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A6B-4A42-8406-8DBE814310E5}"/>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A6B-4A42-8406-8DBE814310E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A6B-4A42-8406-8DBE814310E5}"/>
              </c:ext>
            </c:extLst>
          </c:dPt>
          <c:dLbls>
            <c:dLbl>
              <c:idx val="0"/>
              <c:layout>
                <c:manualLayout>
                  <c:x val="-3.9852746288520986E-2"/>
                  <c:y val="0.1173605883655655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A6B-4A42-8406-8DBE814310E5}"/>
                </c:ext>
              </c:extLst>
            </c:dLbl>
            <c:dLbl>
              <c:idx val="3"/>
              <c:layout>
                <c:manualLayout>
                  <c:x val="4.4650168517225974E-2"/>
                  <c:y val="0.1344686244007472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A6B-4A42-8406-8DBE814310E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Calcul!$C$14:$F$14</c:f>
              <c:strCache>
                <c:ptCount val="4"/>
                <c:pt idx="0">
                  <c:v>Pas du tout satisfait</c:v>
                </c:pt>
                <c:pt idx="1">
                  <c:v>Peu satisfait </c:v>
                </c:pt>
                <c:pt idx="2">
                  <c:v>Satisfait</c:v>
                </c:pt>
                <c:pt idx="3">
                  <c:v>Totalement satisfait</c:v>
                </c:pt>
              </c:strCache>
            </c:strRef>
          </c:cat>
          <c:val>
            <c:numRef>
              <c:f>Calcul!$C$15:$F$15</c:f>
              <c:numCache>
                <c:formatCode>General</c:formatCode>
                <c:ptCount val="4"/>
                <c:pt idx="0">
                  <c:v>1</c:v>
                </c:pt>
                <c:pt idx="1">
                  <c:v>3</c:v>
                </c:pt>
                <c:pt idx="2">
                  <c:v>8</c:v>
                </c:pt>
                <c:pt idx="3">
                  <c:v>1</c:v>
                </c:pt>
              </c:numCache>
            </c:numRef>
          </c:val>
          <c:extLst>
            <c:ext xmlns:c16="http://schemas.microsoft.com/office/drawing/2014/chart" uri="{C3380CC4-5D6E-409C-BE32-E72D297353CC}">
              <c16:uniqueId val="{00000008-CA6B-4A42-8406-8DBE814310E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016915584943152"/>
          <c:y val="0.25797652076969457"/>
          <c:w val="0.400634353329552"/>
          <c:h val="0.5691593030266944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CONSOMMABLES DISPONIBLES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941382327209097E-2"/>
          <c:y val="0.23497811913396879"/>
          <c:w val="0.50427843394575678"/>
          <c:h val="0.656528778863151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A3-4FD5-A783-9053EB0E5CEB}"/>
              </c:ext>
            </c:extLst>
          </c:dPt>
          <c:dPt>
            <c:idx val="1"/>
            <c:bubble3D val="0"/>
            <c:spPr>
              <a:solidFill>
                <a:schemeClr val="tx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A3-4FD5-A783-9053EB0E5CEB}"/>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9A3-4FD5-A783-9053EB0E5CE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9A3-4FD5-A783-9053EB0E5CEB}"/>
              </c:ext>
            </c:extLst>
          </c:dPt>
          <c:dLbls>
            <c:dLbl>
              <c:idx val="0"/>
              <c:delete val="1"/>
              <c:extLst>
                <c:ext xmlns:c15="http://schemas.microsoft.com/office/drawing/2012/chart" uri="{CE6537A1-D6FC-4f65-9D91-7224C49458BB}"/>
                <c:ext xmlns:c16="http://schemas.microsoft.com/office/drawing/2014/chart" uri="{C3380CC4-5D6E-409C-BE32-E72D297353CC}">
                  <c16:uniqueId val="{00000001-E9A3-4FD5-A783-9053EB0E5CEB}"/>
                </c:ext>
              </c:extLst>
            </c:dLbl>
            <c:dLbl>
              <c:idx val="3"/>
              <c:delete val="1"/>
              <c:extLst>
                <c:ext xmlns:c15="http://schemas.microsoft.com/office/drawing/2012/chart" uri="{CE6537A1-D6FC-4f65-9D91-7224C49458BB}"/>
                <c:ext xmlns:c16="http://schemas.microsoft.com/office/drawing/2014/chart" uri="{C3380CC4-5D6E-409C-BE32-E72D297353CC}">
                  <c16:uniqueId val="{00000007-E9A3-4FD5-A783-9053EB0E5CEB}"/>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algun Gothic" panose="020B0503020000020004" pitchFamily="34" charset="-127"/>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Calcul!$C$17:$F$17</c:f>
              <c:strCache>
                <c:ptCount val="4"/>
                <c:pt idx="0">
                  <c:v>Pas du tout satisfait</c:v>
                </c:pt>
                <c:pt idx="1">
                  <c:v>Peu satisfait </c:v>
                </c:pt>
                <c:pt idx="2">
                  <c:v>Satisfait</c:v>
                </c:pt>
                <c:pt idx="3">
                  <c:v>Totalement satisfait</c:v>
                </c:pt>
              </c:strCache>
            </c:strRef>
          </c:cat>
          <c:val>
            <c:numRef>
              <c:f>Calcul!$C$18:$F$18</c:f>
              <c:numCache>
                <c:formatCode>General</c:formatCode>
                <c:ptCount val="4"/>
                <c:pt idx="0">
                  <c:v>0</c:v>
                </c:pt>
                <c:pt idx="1">
                  <c:v>6</c:v>
                </c:pt>
                <c:pt idx="2">
                  <c:v>7</c:v>
                </c:pt>
                <c:pt idx="3">
                  <c:v>0</c:v>
                </c:pt>
              </c:numCache>
            </c:numRef>
          </c:val>
          <c:extLst>
            <c:ext xmlns:c16="http://schemas.microsoft.com/office/drawing/2014/chart" uri="{C3380CC4-5D6E-409C-BE32-E72D297353CC}">
              <c16:uniqueId val="{00000008-E9A3-4FD5-A783-9053EB0E5CE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113116793139931"/>
          <c:y val="0.29652930281933992"/>
          <c:w val="0.38331858917258221"/>
          <c:h val="0.493645322665889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40" b="1" i="0" u="none" strike="noStrike" kern="1200" cap="all" spc="150" baseline="0">
                <a:solidFill>
                  <a:schemeClr val="tx1">
                    <a:lumMod val="50000"/>
                    <a:lumOff val="50000"/>
                  </a:schemeClr>
                </a:solidFill>
                <a:latin typeface="+mn-lt"/>
                <a:ea typeface="+mn-ea"/>
                <a:cs typeface="+mn-cs"/>
              </a:defRPr>
            </a:pPr>
            <a:r>
              <a:rPr lang="en-US"/>
              <a:t>Spécialité</a:t>
            </a:r>
          </a:p>
        </c:rich>
      </c:tx>
      <c:overlay val="0"/>
      <c:spPr>
        <a:noFill/>
        <a:ln>
          <a:noFill/>
        </a:ln>
        <a:effectLst/>
      </c:spPr>
      <c:txPr>
        <a:bodyPr rot="0" spcFirstLastPara="1" vertOverflow="ellipsis" vert="horz" wrap="square" anchor="ctr" anchorCtr="1"/>
        <a:lstStyle/>
        <a:p>
          <a:pPr>
            <a:defRPr sz="144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pieChart>
        <c:varyColors val="1"/>
        <c:ser>
          <c:idx val="0"/>
          <c:order val="0"/>
          <c:dPt>
            <c:idx val="0"/>
            <c:bubble3D val="0"/>
            <c:spPr>
              <a:pattFill prst="ltUpDiag">
                <a:fgClr>
                  <a:schemeClr val="accent3">
                    <a:tint val="65000"/>
                  </a:schemeClr>
                </a:fgClr>
                <a:bgClr>
                  <a:schemeClr val="accent3">
                    <a:tint val="65000"/>
                    <a:lumMod val="20000"/>
                    <a:lumOff val="80000"/>
                  </a:schemeClr>
                </a:bgClr>
              </a:pattFill>
              <a:ln w="19050">
                <a:solidFill>
                  <a:schemeClr val="lt1"/>
                </a:solidFill>
              </a:ln>
              <a:effectLst>
                <a:innerShdw blurRad="114300">
                  <a:schemeClr val="accent3">
                    <a:tint val="65000"/>
                  </a:schemeClr>
                </a:innerShdw>
              </a:effectLst>
            </c:spPr>
            <c:extLst>
              <c:ext xmlns:c16="http://schemas.microsoft.com/office/drawing/2014/chart" uri="{C3380CC4-5D6E-409C-BE32-E72D297353CC}">
                <c16:uniqueId val="{00000001-2CA2-40A7-9F80-EF7296BABB29}"/>
              </c:ext>
            </c:extLst>
          </c:dPt>
          <c:dPt>
            <c:idx val="1"/>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3-2CA2-40A7-9F80-EF7296BABB29}"/>
              </c:ext>
            </c:extLst>
          </c:dPt>
          <c:dPt>
            <c:idx val="2"/>
            <c:bubble3D val="0"/>
            <c:spPr>
              <a:pattFill prst="ltUpDiag">
                <a:fgClr>
                  <a:schemeClr val="accent3">
                    <a:shade val="65000"/>
                  </a:schemeClr>
                </a:fgClr>
                <a:bgClr>
                  <a:schemeClr val="accent3">
                    <a:shade val="65000"/>
                    <a:lumMod val="20000"/>
                    <a:lumOff val="80000"/>
                  </a:schemeClr>
                </a:bgClr>
              </a:pattFill>
              <a:ln w="19050">
                <a:solidFill>
                  <a:schemeClr val="lt1"/>
                </a:solidFill>
              </a:ln>
              <a:effectLst>
                <a:innerShdw blurRad="114300">
                  <a:schemeClr val="accent3">
                    <a:shade val="65000"/>
                  </a:schemeClr>
                </a:innerShdw>
              </a:effectLst>
            </c:spPr>
            <c:extLst>
              <c:ext xmlns:c16="http://schemas.microsoft.com/office/drawing/2014/chart" uri="{C3380CC4-5D6E-409C-BE32-E72D297353CC}">
                <c16:uniqueId val="{00000005-2CA2-40A7-9F80-EF7296BABB29}"/>
              </c:ext>
            </c:extLst>
          </c:dPt>
          <c:dLbls>
            <c:dLbl>
              <c:idx val="0"/>
              <c:tx>
                <c:rich>
                  <a:bodyPr/>
                  <a:lstStyle/>
                  <a:p>
                    <a:fld id="{E417A4FF-79B5-48DF-BC8C-317CCA57CFF7}" type="CATEGORYNAME">
                      <a:rPr lang="en-US"/>
                      <a:pPr/>
                      <a:t>[NOM DE CATÉGORIE]</a:t>
                    </a:fld>
                    <a:r>
                      <a:rPr lang="en-US" baseline="0" dirty="0"/>
                      <a:t>
5</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CA2-40A7-9F80-EF7296BABB29}"/>
                </c:ext>
              </c:extLst>
            </c:dLbl>
            <c:dLbl>
              <c:idx val="1"/>
              <c:tx>
                <c:rich>
                  <a:bodyPr/>
                  <a:lstStyle/>
                  <a:p>
                    <a:fld id="{3D178192-76A6-43B6-8B70-A00BF577DC50}" type="CATEGORYNAME">
                      <a:rPr lang="en-US"/>
                      <a:pPr/>
                      <a:t>[NOM DE CATÉGORIE]</a:t>
                    </a:fld>
                    <a:r>
                      <a:rPr lang="en-US" baseline="0" dirty="0"/>
                      <a:t>
7</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CA2-40A7-9F80-EF7296BABB29}"/>
                </c:ext>
              </c:extLst>
            </c:dLbl>
            <c:dLbl>
              <c:idx val="2"/>
              <c:tx>
                <c:rich>
                  <a:bodyPr/>
                  <a:lstStyle/>
                  <a:p>
                    <a:fld id="{A6625914-67E6-4DF5-9B6D-D74282726CDC}" type="CATEGORYNAME">
                      <a:rPr lang="en-US"/>
                      <a:pPr/>
                      <a:t>[NOM DE CATÉGORIE]</a:t>
                    </a:fld>
                    <a:r>
                      <a:rPr lang="en-US" baseline="0" dirty="0"/>
                      <a:t>
1</a:t>
                    </a:r>
                  </a:p>
                </c:rich>
              </c:tx>
              <c:dLblPos val="ct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CA2-40A7-9F80-EF7296BABB29}"/>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dLblPos val="ct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'[Enquête annuelle de satisfaction des médecins (réponses).xlsx]Réponses au formulaire 1'!$D$17:$D$19</c:f>
              <c:strCache>
                <c:ptCount val="3"/>
                <c:pt idx="0">
                  <c:v>Gynécologie obstétrique</c:v>
                </c:pt>
                <c:pt idx="1">
                  <c:v>Pédiatrie</c:v>
                </c:pt>
                <c:pt idx="2">
                  <c:v>Anesthésie</c:v>
                </c:pt>
              </c:strCache>
            </c:strRef>
          </c:cat>
          <c:val>
            <c:numRef>
              <c:f>'[Enquête annuelle de satisfaction des médecins (réponses).xlsx]Réponses au formulaire 1'!$E$17:$E$19</c:f>
              <c:numCache>
                <c:formatCode>General</c:formatCode>
                <c:ptCount val="3"/>
                <c:pt idx="0">
                  <c:v>5</c:v>
                </c:pt>
                <c:pt idx="1">
                  <c:v>7</c:v>
                </c:pt>
                <c:pt idx="2">
                  <c:v>1</c:v>
                </c:pt>
              </c:numCache>
            </c:numRef>
          </c:val>
          <c:extLst>
            <c:ext xmlns:c16="http://schemas.microsoft.com/office/drawing/2014/chart" uri="{C3380CC4-5D6E-409C-BE32-E72D297353CC}">
              <c16:uniqueId val="{00000006-2CA2-40A7-9F80-EF7296BABB2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dirty="0"/>
              <a:t>PARTAGE DES ECHANGES AVEC LES MEDECINS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7362492853274941E-2"/>
          <c:y val="0.21291785506004993"/>
          <c:w val="0.44065601362195078"/>
          <c:h val="0.6641232960033532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AE8-4A0D-B86C-F7C7E2A5E317}"/>
              </c:ext>
            </c:extLst>
          </c:dPt>
          <c:dPt>
            <c:idx val="1"/>
            <c:bubble3D val="0"/>
            <c:spPr>
              <a:solidFill>
                <a:schemeClr val="accent4">
                  <a:lumMod val="40000"/>
                  <a:lumOff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AE8-4A0D-B86C-F7C7E2A5E317}"/>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AE8-4A0D-B86C-F7C7E2A5E317}"/>
              </c:ext>
            </c:extLst>
          </c:dPt>
          <c:dPt>
            <c:idx val="3"/>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AE8-4A0D-B86C-F7C7E2A5E317}"/>
              </c:ext>
            </c:extLst>
          </c:dPt>
          <c:dLbls>
            <c:dLbl>
              <c:idx val="0"/>
              <c:delete val="1"/>
              <c:extLst>
                <c:ext xmlns:c15="http://schemas.microsoft.com/office/drawing/2012/chart" uri="{CE6537A1-D6FC-4f65-9D91-7224C49458BB}"/>
                <c:ext xmlns:c16="http://schemas.microsoft.com/office/drawing/2014/chart" uri="{C3380CC4-5D6E-409C-BE32-E72D297353CC}">
                  <c16:uniqueId val="{00000001-7AE8-4A0D-B86C-F7C7E2A5E317}"/>
                </c:ext>
              </c:extLst>
            </c:dLbl>
            <c:dLbl>
              <c:idx val="1"/>
              <c:layout>
                <c:manualLayout>
                  <c:x val="-3.8775399923743077E-2"/>
                  <c:y val="0.1100829103715988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AE8-4A0D-B86C-F7C7E2A5E31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Calcul!$C$20:$F$20</c:f>
              <c:strCache>
                <c:ptCount val="4"/>
                <c:pt idx="0">
                  <c:v>Pas du tout satisfait</c:v>
                </c:pt>
                <c:pt idx="1">
                  <c:v>Peu satisfait </c:v>
                </c:pt>
                <c:pt idx="2">
                  <c:v>Satisfait</c:v>
                </c:pt>
                <c:pt idx="3">
                  <c:v>Totalement satisfait</c:v>
                </c:pt>
              </c:strCache>
            </c:strRef>
          </c:cat>
          <c:val>
            <c:numRef>
              <c:f>Calcul!$C$21:$F$21</c:f>
              <c:numCache>
                <c:formatCode>General</c:formatCode>
                <c:ptCount val="4"/>
                <c:pt idx="0">
                  <c:v>0</c:v>
                </c:pt>
                <c:pt idx="1">
                  <c:v>1</c:v>
                </c:pt>
                <c:pt idx="2">
                  <c:v>8</c:v>
                </c:pt>
                <c:pt idx="3">
                  <c:v>4</c:v>
                </c:pt>
              </c:numCache>
            </c:numRef>
          </c:val>
          <c:extLst>
            <c:ext xmlns:c16="http://schemas.microsoft.com/office/drawing/2014/chart" uri="{C3380CC4-5D6E-409C-BE32-E72D297353CC}">
              <c16:uniqueId val="{00000008-7AE8-4A0D-B86C-F7C7E2A5E31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57529691265261"/>
          <c:y val="0.29844202766488676"/>
          <c:w val="0.400634353329552"/>
          <c:h val="0.5147732864354577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PARTAGE DES ECHANGES AVEC LES PARAMEDICAUX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0943088887078809E-2"/>
          <c:y val="0.22607489521666654"/>
          <c:w val="0.45006650271593962"/>
          <c:h val="0.686805737530611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61F-4F9D-8165-66D9FA37D641}"/>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61F-4F9D-8165-66D9FA37D641}"/>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61F-4F9D-8165-66D9FA37D64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61F-4F9D-8165-66D9FA37D641}"/>
              </c:ext>
            </c:extLst>
          </c:dPt>
          <c:dLbls>
            <c:dLbl>
              <c:idx val="0"/>
              <c:delete val="1"/>
              <c:extLst>
                <c:ext xmlns:c15="http://schemas.microsoft.com/office/drawing/2012/chart" uri="{CE6537A1-D6FC-4f65-9D91-7224C49458BB}"/>
                <c:ext xmlns:c16="http://schemas.microsoft.com/office/drawing/2014/chart" uri="{C3380CC4-5D6E-409C-BE32-E72D297353CC}">
                  <c16:uniqueId val="{00000001-C61F-4F9D-8165-66D9FA37D641}"/>
                </c:ext>
              </c:extLst>
            </c:dLbl>
            <c:dLbl>
              <c:idx val="1"/>
              <c:layout>
                <c:manualLayout>
                  <c:x val="-3.7968672428856882E-2"/>
                  <c:y val="0.116070710743121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61F-4F9D-8165-66D9FA37D64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Calcul!$C$23:$F$23</c:f>
              <c:strCache>
                <c:ptCount val="4"/>
                <c:pt idx="0">
                  <c:v>Pas du tout satisfait</c:v>
                </c:pt>
                <c:pt idx="1">
                  <c:v>Peu satisfait </c:v>
                </c:pt>
                <c:pt idx="2">
                  <c:v>Satisfait</c:v>
                </c:pt>
                <c:pt idx="3">
                  <c:v>Totalement satisfait</c:v>
                </c:pt>
              </c:strCache>
            </c:strRef>
          </c:cat>
          <c:val>
            <c:numRef>
              <c:f>Calcul!$C$24:$F$24</c:f>
              <c:numCache>
                <c:formatCode>General</c:formatCode>
                <c:ptCount val="4"/>
                <c:pt idx="0">
                  <c:v>0</c:v>
                </c:pt>
                <c:pt idx="1">
                  <c:v>1</c:v>
                </c:pt>
                <c:pt idx="2">
                  <c:v>8</c:v>
                </c:pt>
                <c:pt idx="3">
                  <c:v>4</c:v>
                </c:pt>
              </c:numCache>
            </c:numRef>
          </c:val>
          <c:extLst>
            <c:ext xmlns:c16="http://schemas.microsoft.com/office/drawing/2014/chart" uri="{C3380CC4-5D6E-409C-BE32-E72D297353CC}">
              <c16:uniqueId val="{00000008-C61F-4F9D-8165-66D9FA37D64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2738550735269918"/>
          <c:y val="0.31427426823161397"/>
          <c:w val="0.45891297323510677"/>
          <c:h val="0.492547384018054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PARTAGE DES ECHANGES AVEC L’ADMINISTRATION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1.7629218268257345E-2"/>
          <c:y val="0.23304444459688428"/>
          <c:w val="0.45612676032387656"/>
          <c:h val="0.6624123146998497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CA-4FF4-86F1-17AE2E858E64}"/>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CA-4FF4-86F1-17AE2E858E64}"/>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CA-4FF4-86F1-17AE2E858E6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CA-4FF4-86F1-17AE2E858E64}"/>
              </c:ext>
            </c:extLst>
          </c:dPt>
          <c:dLbls>
            <c:dLbl>
              <c:idx val="0"/>
              <c:layout>
                <c:manualLayout>
                  <c:x val="-8.5246400941383818E-2"/>
                  <c:y val="0.1098658910527723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3CA-4FF4-86F1-17AE2E858E64}"/>
                </c:ext>
              </c:extLst>
            </c:dLbl>
            <c:dLbl>
              <c:idx val="1"/>
              <c:layout>
                <c:manualLayout>
                  <c:x val="-0.11317767296964044"/>
                  <c:y val="1.885482620715195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CA-4FF4-86F1-17AE2E858E64}"/>
                </c:ext>
              </c:extLst>
            </c:dLbl>
            <c:dLbl>
              <c:idx val="3"/>
              <c:layout>
                <c:manualLayout>
                  <c:x val="8.2845139112207644E-2"/>
                  <c:y val="0.1272897645033167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CA-4FF4-86F1-17AE2E858E6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Calcul!$C$26:$F$26</c:f>
              <c:strCache>
                <c:ptCount val="4"/>
                <c:pt idx="0">
                  <c:v>Pas du tout satisfait</c:v>
                </c:pt>
                <c:pt idx="1">
                  <c:v>Peu satisfait </c:v>
                </c:pt>
                <c:pt idx="2">
                  <c:v>Satisfait</c:v>
                </c:pt>
                <c:pt idx="3">
                  <c:v>Totalement satisfait</c:v>
                </c:pt>
              </c:strCache>
            </c:strRef>
          </c:cat>
          <c:val>
            <c:numRef>
              <c:f>Calcul!$C$27:$F$27</c:f>
              <c:numCache>
                <c:formatCode>General</c:formatCode>
                <c:ptCount val="4"/>
                <c:pt idx="0">
                  <c:v>2</c:v>
                </c:pt>
                <c:pt idx="1">
                  <c:v>2</c:v>
                </c:pt>
                <c:pt idx="2">
                  <c:v>7</c:v>
                </c:pt>
                <c:pt idx="3">
                  <c:v>2</c:v>
                </c:pt>
              </c:numCache>
            </c:numRef>
          </c:val>
          <c:extLst>
            <c:ext xmlns:c16="http://schemas.microsoft.com/office/drawing/2014/chart" uri="{C3380CC4-5D6E-409C-BE32-E72D297353CC}">
              <c16:uniqueId val="{00000008-03CA-4FF4-86F1-17AE2E858E6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657529691265261"/>
          <c:y val="0.28138677569163861"/>
          <c:w val="0.41023259874006024"/>
          <c:h val="0.5936058500312120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SN" dirty="0"/>
              <a:t>APPRECIATION</a:t>
            </a:r>
            <a:r>
              <a:rPr lang="fr-SN" baseline="0" dirty="0"/>
              <a:t> GLOBAL DU SERVICE RENDU AUX PATIENTS</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1052631202147485E-2"/>
          <c:y val="0.24351475191249422"/>
          <c:w val="0.40200096004845343"/>
          <c:h val="0.6345037119902369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AD1-4F1D-B6B1-12F11DEF93C8}"/>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AD1-4F1D-B6B1-12F11DEF93C8}"/>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AD1-4F1D-B6B1-12F11DEF93C8}"/>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AD1-4F1D-B6B1-12F11DEF93C8}"/>
              </c:ext>
            </c:extLst>
          </c:dPt>
          <c:dLbls>
            <c:dLbl>
              <c:idx val="0"/>
              <c:delete val="1"/>
              <c:extLst>
                <c:ext xmlns:c15="http://schemas.microsoft.com/office/drawing/2012/chart" uri="{CE6537A1-D6FC-4f65-9D91-7224C49458BB}"/>
                <c:ext xmlns:c16="http://schemas.microsoft.com/office/drawing/2014/chart" uri="{C3380CC4-5D6E-409C-BE32-E72D297353CC}">
                  <c16:uniqueId val="{00000001-1AD1-4F1D-B6B1-12F11DEF93C8}"/>
                </c:ext>
              </c:extLst>
            </c:dLbl>
            <c:dLbl>
              <c:idx val="1"/>
              <c:layout>
                <c:manualLayout>
                  <c:x val="-3.2413097530810273E-2"/>
                  <c:y val="0.1214837791111563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AD1-4F1D-B6B1-12F11DEF93C8}"/>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Calcul!$C$29:$F$29</c:f>
              <c:strCache>
                <c:ptCount val="4"/>
                <c:pt idx="0">
                  <c:v>Pas du tout satisfait</c:v>
                </c:pt>
                <c:pt idx="1">
                  <c:v>Peu satisfait </c:v>
                </c:pt>
                <c:pt idx="2">
                  <c:v>Satisfait</c:v>
                </c:pt>
                <c:pt idx="3">
                  <c:v>Totalement satisfait</c:v>
                </c:pt>
              </c:strCache>
            </c:strRef>
          </c:cat>
          <c:val>
            <c:numRef>
              <c:f>Calcul!$C$30:$F$30</c:f>
              <c:numCache>
                <c:formatCode>General</c:formatCode>
                <c:ptCount val="4"/>
                <c:pt idx="0">
                  <c:v>0</c:v>
                </c:pt>
                <c:pt idx="1">
                  <c:v>1</c:v>
                </c:pt>
                <c:pt idx="2">
                  <c:v>9</c:v>
                </c:pt>
                <c:pt idx="3">
                  <c:v>3</c:v>
                </c:pt>
              </c:numCache>
            </c:numRef>
          </c:val>
          <c:extLst>
            <c:ext xmlns:c16="http://schemas.microsoft.com/office/drawing/2014/chart" uri="{C3380CC4-5D6E-409C-BE32-E72D297353CC}">
              <c16:uniqueId val="{00000008-1AD1-4F1D-B6B1-12F11DEF93C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5436197023529679"/>
          <c:y val="0.28928099257601947"/>
          <c:w val="0.49089027848922306"/>
          <c:h val="0.5142694102624947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MODE D’ORGANISATION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0897495690804149E-2"/>
          <c:y val="0.21481321400725448"/>
          <c:w val="0.46911926151593375"/>
          <c:h val="0.6632052498954766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A32-4BAC-8B39-DA9F8BC8268E}"/>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A32-4BAC-8B39-DA9F8BC8268E}"/>
              </c:ext>
            </c:extLst>
          </c:dPt>
          <c:dPt>
            <c:idx val="2"/>
            <c:bubble3D val="0"/>
            <c:spPr>
              <a:solidFill>
                <a:srgbClr val="92D05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A32-4BAC-8B39-DA9F8BC8268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A32-4BAC-8B39-DA9F8BC8268E}"/>
              </c:ext>
            </c:extLst>
          </c:dPt>
          <c:dLbls>
            <c:dLbl>
              <c:idx val="0"/>
              <c:layout>
                <c:manualLayout>
                  <c:x val="-4.5175519051781091E-2"/>
                  <c:y val="0.1115351367842977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A32-4BAC-8B39-DA9F8BC8268E}"/>
                </c:ext>
              </c:extLst>
            </c:dLbl>
            <c:dLbl>
              <c:idx val="3"/>
              <c:layout>
                <c:manualLayout>
                  <c:x val="4.0098201307885398E-2"/>
                  <c:y val="0.118710521260607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A32-4BAC-8B39-DA9F8BC8268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Calcul!$C$32:$F$32</c:f>
              <c:strCache>
                <c:ptCount val="4"/>
                <c:pt idx="0">
                  <c:v>Pas du tout satisfait</c:v>
                </c:pt>
                <c:pt idx="1">
                  <c:v>Peu satisfait </c:v>
                </c:pt>
                <c:pt idx="2">
                  <c:v>Satisfait</c:v>
                </c:pt>
                <c:pt idx="3">
                  <c:v>Totalement satisfait</c:v>
                </c:pt>
              </c:strCache>
            </c:strRef>
          </c:cat>
          <c:val>
            <c:numRef>
              <c:f>Calcul!$C$33:$F$33</c:f>
              <c:numCache>
                <c:formatCode>General</c:formatCode>
                <c:ptCount val="4"/>
                <c:pt idx="0">
                  <c:v>1</c:v>
                </c:pt>
                <c:pt idx="1">
                  <c:v>5</c:v>
                </c:pt>
                <c:pt idx="2">
                  <c:v>6</c:v>
                </c:pt>
                <c:pt idx="3">
                  <c:v>1</c:v>
                </c:pt>
              </c:numCache>
            </c:numRef>
          </c:val>
          <c:extLst>
            <c:ext xmlns:c16="http://schemas.microsoft.com/office/drawing/2014/chart" uri="{C3380CC4-5D6E-409C-BE32-E72D297353CC}">
              <c16:uniqueId val="{00000008-0A32-4BAC-8B39-DA9F8BC8268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644288821828094"/>
          <c:y val="0.28210560809970958"/>
          <c:w val="0.39833055378711674"/>
          <c:h val="0.5573217171203543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REPARTITION DES TACHES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6139227525961354E-2"/>
          <c:y val="0.27032580717628002"/>
          <c:w val="0.4995178387032928"/>
          <c:h val="0.6315277822562055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58-4E09-8396-B14C34EC40E7}"/>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58-4E09-8396-B14C34EC40E7}"/>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58-4E09-8396-B14C34EC40E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58-4E09-8396-B14C34EC40E7}"/>
              </c:ext>
            </c:extLst>
          </c:dPt>
          <c:dLbls>
            <c:dLbl>
              <c:idx val="0"/>
              <c:layout>
                <c:manualLayout>
                  <c:x val="-5.2239432613199785E-2"/>
                  <c:y val="0.1225164601097331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B58-4E09-8396-B14C34EC40E7}"/>
                </c:ext>
              </c:extLst>
            </c:dLbl>
            <c:dLbl>
              <c:idx val="1"/>
              <c:layout>
                <c:manualLayout>
                  <c:x val="-0.12655136736356976"/>
                  <c:y val="4.87305056258972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5B58-4E09-8396-B14C34EC40E7}"/>
                </c:ext>
              </c:extLst>
            </c:dLbl>
            <c:dLbl>
              <c:idx val="3"/>
              <c:delete val="1"/>
              <c:extLst>
                <c:ext xmlns:c15="http://schemas.microsoft.com/office/drawing/2012/chart" uri="{CE6537A1-D6FC-4f65-9D91-7224C49458BB}"/>
                <c:ext xmlns:c16="http://schemas.microsoft.com/office/drawing/2014/chart" uri="{C3380CC4-5D6E-409C-BE32-E72D297353CC}">
                  <c16:uniqueId val="{00000007-5B58-4E09-8396-B14C34EC40E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Calcul!$C$35:$F$35</c:f>
              <c:strCache>
                <c:ptCount val="4"/>
                <c:pt idx="0">
                  <c:v>Pas du tout satisfait</c:v>
                </c:pt>
                <c:pt idx="1">
                  <c:v>Peu satisfait </c:v>
                </c:pt>
                <c:pt idx="2">
                  <c:v>Satisfait</c:v>
                </c:pt>
                <c:pt idx="3">
                  <c:v>Totalement satisfait</c:v>
                </c:pt>
              </c:strCache>
            </c:strRef>
          </c:cat>
          <c:val>
            <c:numRef>
              <c:f>Calcul!$C$36:$F$36</c:f>
              <c:numCache>
                <c:formatCode>General</c:formatCode>
                <c:ptCount val="4"/>
                <c:pt idx="0">
                  <c:v>1</c:v>
                </c:pt>
                <c:pt idx="1">
                  <c:v>3</c:v>
                </c:pt>
                <c:pt idx="2">
                  <c:v>8</c:v>
                </c:pt>
                <c:pt idx="3">
                  <c:v>0</c:v>
                </c:pt>
              </c:numCache>
            </c:numRef>
          </c:val>
          <c:extLst>
            <c:ext xmlns:c16="http://schemas.microsoft.com/office/drawing/2014/chart" uri="{C3380CC4-5D6E-409C-BE32-E72D297353CC}">
              <c16:uniqueId val="{00000008-5B58-4E09-8396-B14C34EC40E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293251202863431"/>
          <c:y val="0.30460803127041108"/>
          <c:w val="0.36335482649062772"/>
          <c:h val="0.5358884621872499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DIFFUSION DES PLANNINGS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4713235101130002E-2"/>
          <c:y val="0.21376197823919749"/>
          <c:w val="0.45747720011607113"/>
          <c:h val="0.6672453449636517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C0C-4451-AE4B-5ADFBDCDF347}"/>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C0C-4451-AE4B-5ADFBDCDF347}"/>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C0C-4451-AE4B-5ADFBDCDF34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C0C-4451-AE4B-5ADFBDCDF347}"/>
              </c:ext>
            </c:extLst>
          </c:dPt>
          <c:dLbls>
            <c:dLbl>
              <c:idx val="0"/>
              <c:layout>
                <c:manualLayout>
                  <c:x val="-9.5768230684223188E-2"/>
                  <c:y val="0.1447052675876262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C0C-4451-AE4B-5ADFBDCDF347}"/>
                </c:ext>
              </c:extLst>
            </c:dLbl>
            <c:dLbl>
              <c:idx val="3"/>
              <c:delete val="1"/>
              <c:extLst>
                <c:ext xmlns:c15="http://schemas.microsoft.com/office/drawing/2012/chart" uri="{CE6537A1-D6FC-4f65-9D91-7224C49458BB}"/>
                <c:ext xmlns:c16="http://schemas.microsoft.com/office/drawing/2014/chart" uri="{C3380CC4-5D6E-409C-BE32-E72D297353CC}">
                  <c16:uniqueId val="{00000007-9C0C-4451-AE4B-5ADFBDCDF34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Calcul!$C$38:$F$38</c:f>
              <c:strCache>
                <c:ptCount val="4"/>
                <c:pt idx="0">
                  <c:v>Pas du tout satisfait</c:v>
                </c:pt>
                <c:pt idx="1">
                  <c:v>Peu satisfait </c:v>
                </c:pt>
                <c:pt idx="2">
                  <c:v>Satisfait</c:v>
                </c:pt>
                <c:pt idx="3">
                  <c:v>Totalement satisfait</c:v>
                </c:pt>
              </c:strCache>
            </c:strRef>
          </c:cat>
          <c:val>
            <c:numRef>
              <c:f>Calcul!$C$39:$F$39</c:f>
              <c:numCache>
                <c:formatCode>General</c:formatCode>
                <c:ptCount val="4"/>
                <c:pt idx="0">
                  <c:v>3</c:v>
                </c:pt>
                <c:pt idx="1">
                  <c:v>2</c:v>
                </c:pt>
                <c:pt idx="2">
                  <c:v>6</c:v>
                </c:pt>
                <c:pt idx="3">
                  <c:v>0</c:v>
                </c:pt>
              </c:numCache>
            </c:numRef>
          </c:val>
          <c:extLst>
            <c:ext xmlns:c16="http://schemas.microsoft.com/office/drawing/2014/chart" uri="{C3380CC4-5D6E-409C-BE32-E72D297353CC}">
              <c16:uniqueId val="{00000008-9C0C-4451-AE4B-5ADFBDCDF34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2457251995683862"/>
          <c:y val="0.23232135571876927"/>
          <c:w val="0.41016040906081674"/>
          <c:h val="0.5587307162261573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INFORMATION SUR L’ORGANISATION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7.9500514363522762E-2"/>
          <c:y val="0.19888173115864144"/>
          <c:w val="0.46290904477089645"/>
          <c:h val="0.7014550106992263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6BC-45CE-BEF5-F762DE082EEF}"/>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6BC-45CE-BEF5-F762DE082EEF}"/>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6BC-45CE-BEF5-F762DE082EEF}"/>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6BC-45CE-BEF5-F762DE082EEF}"/>
              </c:ext>
            </c:extLst>
          </c:dPt>
          <c:dLbls>
            <c:dLbl>
              <c:idx val="0"/>
              <c:layout>
                <c:manualLayout>
                  <c:x val="-3.6520778652668465E-2"/>
                  <c:y val="0.13018263342082234"/>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6BC-45CE-BEF5-F762DE082EEF}"/>
                </c:ext>
              </c:extLst>
            </c:dLbl>
            <c:dLbl>
              <c:idx val="3"/>
              <c:delete val="1"/>
              <c:extLst>
                <c:ext xmlns:c15="http://schemas.microsoft.com/office/drawing/2012/chart" uri="{CE6537A1-D6FC-4f65-9D91-7224C49458BB}"/>
                <c:ext xmlns:c16="http://schemas.microsoft.com/office/drawing/2014/chart" uri="{C3380CC4-5D6E-409C-BE32-E72D297353CC}">
                  <c16:uniqueId val="{00000007-86BC-45CE-BEF5-F762DE082EEF}"/>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Calcul!$C$41:$F$41</c:f>
              <c:strCache>
                <c:ptCount val="4"/>
                <c:pt idx="0">
                  <c:v>Pas du tout satisfait</c:v>
                </c:pt>
                <c:pt idx="1">
                  <c:v>Peu satisfait </c:v>
                </c:pt>
                <c:pt idx="2">
                  <c:v>Satisfait</c:v>
                </c:pt>
                <c:pt idx="3">
                  <c:v>Totalement satisfait</c:v>
                </c:pt>
              </c:strCache>
            </c:strRef>
          </c:cat>
          <c:val>
            <c:numRef>
              <c:f>Calcul!$C$42:$F$42</c:f>
              <c:numCache>
                <c:formatCode>General</c:formatCode>
                <c:ptCount val="4"/>
                <c:pt idx="0">
                  <c:v>1</c:v>
                </c:pt>
                <c:pt idx="1">
                  <c:v>4</c:v>
                </c:pt>
                <c:pt idx="2">
                  <c:v>7</c:v>
                </c:pt>
                <c:pt idx="3">
                  <c:v>0</c:v>
                </c:pt>
              </c:numCache>
            </c:numRef>
          </c:val>
          <c:extLst>
            <c:ext xmlns:c16="http://schemas.microsoft.com/office/drawing/2014/chart" uri="{C3380CC4-5D6E-409C-BE32-E72D297353CC}">
              <c16:uniqueId val="{00000008-86BC-45CE-BEF5-F762DE082EEF}"/>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42080595825686"/>
          <c:y val="0.27314571267217208"/>
          <c:w val="0.38748552254414076"/>
          <c:h val="0.538689439366146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CIRCUIT DU DOSSIER PATIENT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5819251062766588E-2"/>
          <c:y val="0.18820352492912726"/>
          <c:w val="0.46062827616064306"/>
          <c:h val="0.719252021081749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12B-437A-98C2-2BBF9564D6C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12B-437A-98C2-2BBF9564D6CE}"/>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12B-437A-98C2-2BBF9564D6C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12B-437A-98C2-2BBF9564D6CE}"/>
              </c:ext>
            </c:extLst>
          </c:dPt>
          <c:dLbls>
            <c:dLbl>
              <c:idx val="0"/>
              <c:delete val="1"/>
              <c:extLst>
                <c:ext xmlns:c15="http://schemas.microsoft.com/office/drawing/2012/chart" uri="{CE6537A1-D6FC-4f65-9D91-7224C49458BB}"/>
                <c:ext xmlns:c16="http://schemas.microsoft.com/office/drawing/2014/chart" uri="{C3380CC4-5D6E-409C-BE32-E72D297353CC}">
                  <c16:uniqueId val="{00000001-E12B-437A-98C2-2BBF9564D6CE}"/>
                </c:ext>
              </c:extLst>
            </c:dLbl>
            <c:dLbl>
              <c:idx val="1"/>
              <c:delete val="1"/>
              <c:extLst>
                <c:ext xmlns:c15="http://schemas.microsoft.com/office/drawing/2012/chart" uri="{CE6537A1-D6FC-4f65-9D91-7224C49458BB}"/>
                <c:ext xmlns:c16="http://schemas.microsoft.com/office/drawing/2014/chart" uri="{C3380CC4-5D6E-409C-BE32-E72D297353CC}">
                  <c16:uniqueId val="{00000003-E12B-437A-98C2-2BBF9564D6C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Calcul!$C$44:$F$44</c:f>
              <c:strCache>
                <c:ptCount val="4"/>
                <c:pt idx="0">
                  <c:v>Pas du tout satisfait</c:v>
                </c:pt>
                <c:pt idx="1">
                  <c:v>Peu satisfait </c:v>
                </c:pt>
                <c:pt idx="2">
                  <c:v>Satisfait</c:v>
                </c:pt>
                <c:pt idx="3">
                  <c:v>Totalement satisfait</c:v>
                </c:pt>
              </c:strCache>
            </c:strRef>
          </c:cat>
          <c:val>
            <c:numRef>
              <c:f>Calcul!$C$45:$F$45</c:f>
              <c:numCache>
                <c:formatCode>General</c:formatCode>
                <c:ptCount val="4"/>
                <c:pt idx="0">
                  <c:v>0</c:v>
                </c:pt>
                <c:pt idx="1">
                  <c:v>0</c:v>
                </c:pt>
                <c:pt idx="2">
                  <c:v>10</c:v>
                </c:pt>
                <c:pt idx="3">
                  <c:v>2</c:v>
                </c:pt>
              </c:numCache>
            </c:numRef>
          </c:val>
          <c:extLst>
            <c:ext xmlns:c16="http://schemas.microsoft.com/office/drawing/2014/chart" uri="{C3380CC4-5D6E-409C-BE32-E72D297353CC}">
              <c16:uniqueId val="{00000008-E12B-437A-98C2-2BBF9564D6C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6697583404112639"/>
          <c:y val="0.23755169190712483"/>
          <c:w val="0.41934694689290197"/>
          <c:h val="0.6169962850492500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PROGRAMME DES INTERVENTIONS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6185482869677446E-2"/>
          <c:y val="0.22938236618244687"/>
          <c:w val="0.45057716508019768"/>
          <c:h val="0.6905297208136997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4407-46B3-956F-C2E9E0E15843}"/>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4407-46B3-956F-C2E9E0E15843}"/>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4407-46B3-956F-C2E9E0E1584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4407-46B3-956F-C2E9E0E15843}"/>
              </c:ext>
            </c:extLst>
          </c:dPt>
          <c:dLbls>
            <c:dLbl>
              <c:idx val="0"/>
              <c:delete val="1"/>
              <c:extLst>
                <c:ext xmlns:c15="http://schemas.microsoft.com/office/drawing/2012/chart" uri="{CE6537A1-D6FC-4f65-9D91-7224C49458BB}"/>
                <c:ext xmlns:c16="http://schemas.microsoft.com/office/drawing/2014/chart" uri="{C3380CC4-5D6E-409C-BE32-E72D297353CC}">
                  <c16:uniqueId val="{00000001-4407-46B3-956F-C2E9E0E15843}"/>
                </c:ext>
              </c:extLst>
            </c:dLbl>
            <c:dLbl>
              <c:idx val="1"/>
              <c:delete val="1"/>
              <c:extLst>
                <c:ext xmlns:c15="http://schemas.microsoft.com/office/drawing/2012/chart" uri="{CE6537A1-D6FC-4f65-9D91-7224C49458BB}"/>
                <c:ext xmlns:c16="http://schemas.microsoft.com/office/drawing/2014/chart" uri="{C3380CC4-5D6E-409C-BE32-E72D297353CC}">
                  <c16:uniqueId val="{00000003-4407-46B3-956F-C2E9E0E1584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Calcul!$C$47:$F$47</c:f>
              <c:strCache>
                <c:ptCount val="4"/>
                <c:pt idx="0">
                  <c:v>Pas du tout satisfait</c:v>
                </c:pt>
                <c:pt idx="1">
                  <c:v>Peu satisfait </c:v>
                </c:pt>
                <c:pt idx="2">
                  <c:v>Satisfait</c:v>
                </c:pt>
                <c:pt idx="3">
                  <c:v>Totalement satisfait</c:v>
                </c:pt>
              </c:strCache>
            </c:strRef>
          </c:cat>
          <c:val>
            <c:numRef>
              <c:f>Calcul!$C$48:$F$48</c:f>
              <c:numCache>
                <c:formatCode>General</c:formatCode>
                <c:ptCount val="4"/>
                <c:pt idx="0">
                  <c:v>0</c:v>
                </c:pt>
                <c:pt idx="1">
                  <c:v>0</c:v>
                </c:pt>
                <c:pt idx="2">
                  <c:v>9</c:v>
                </c:pt>
                <c:pt idx="3">
                  <c:v>3</c:v>
                </c:pt>
              </c:numCache>
            </c:numRef>
          </c:val>
          <c:extLst>
            <c:ext xmlns:c16="http://schemas.microsoft.com/office/drawing/2014/chart" uri="{C3380CC4-5D6E-409C-BE32-E72D297353CC}">
              <c16:uniqueId val="{00000008-4407-46B3-956F-C2E9E0E1584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021323674377354"/>
          <c:y val="0.28155548768082844"/>
          <c:w val="0.41116119653024691"/>
          <c:h val="0.6001115363334815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en-US" sz="1400" dirty="0">
                <a:solidFill>
                  <a:srgbClr val="002060"/>
                </a:solidFill>
              </a:rPr>
              <a:t>LA</a:t>
            </a:r>
            <a:r>
              <a:rPr lang="en-US" sz="1400" baseline="0" dirty="0">
                <a:solidFill>
                  <a:srgbClr val="002060"/>
                </a:solidFill>
              </a:rPr>
              <a:t> PROPRETÉ ET L'HYGIÈNE DES LOCAUX</a:t>
            </a:r>
            <a:endParaRPr lang="en-US" sz="1400" dirty="0">
              <a:solidFill>
                <a:srgbClr val="002060"/>
              </a:solidFill>
            </a:endParaRPr>
          </a:p>
        </c:rich>
      </c:tx>
      <c:layout>
        <c:manualLayout>
          <c:xMode val="edge"/>
          <c:yMode val="edge"/>
          <c:x val="0.16525934840300649"/>
          <c:y val="3.0844799169267731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fr-FR"/>
        </a:p>
      </c:txPr>
    </c:title>
    <c:autoTitleDeleted val="0"/>
    <c:plotArea>
      <c:layout>
        <c:manualLayout>
          <c:layoutTarget val="inner"/>
          <c:xMode val="edge"/>
          <c:yMode val="edge"/>
          <c:x val="7.2916847820416061E-2"/>
          <c:y val="0.18865808967803091"/>
          <c:w val="0.84305511811023626"/>
          <c:h val="0.72046296296296297"/>
        </c:manualLayout>
      </c:layout>
      <c:barChart>
        <c:barDir val="col"/>
        <c:grouping val="clustered"/>
        <c:varyColors val="0"/>
        <c:ser>
          <c:idx val="2"/>
          <c:order val="1"/>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8.3333333333333835E-3"/>
                  <c:y val="0.1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8F-4FF4-8716-9FB1F213373B}"/>
                </c:ext>
              </c:extLst>
            </c:dLbl>
            <c:dLbl>
              <c:idx val="2"/>
              <c:layout>
                <c:manualLayout>
                  <c:x val="0"/>
                  <c:y val="0.185185185185185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18F-4FF4-8716-9FB1F213373B}"/>
                </c:ext>
              </c:extLst>
            </c:dLbl>
            <c:dLbl>
              <c:idx val="3"/>
              <c:layout>
                <c:manualLayout>
                  <c:x val="-1.0185067526415994E-16"/>
                  <c:y val="8.7962962962962965E-2"/>
                </c:manualLayout>
              </c:layout>
              <c:tx>
                <c:rich>
                  <a:bodyPr/>
                  <a:lstStyle/>
                  <a:p>
                    <a:r>
                      <a:rPr lang="en-US"/>
                      <a:t>8%</a:t>
                    </a:r>
                  </a:p>
                  <a:p>
                    <a:endParaRPr lang="en-US"/>
                  </a:p>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8F-4FF4-8716-9FB1F213373B}"/>
                </c:ext>
              </c:extLst>
            </c:dLbl>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'[Enquête annuelle de satisfaction des médecins (réponses).xlsx]Réponses au formulaire 1'!$H$24:$H$27</c:f>
              <c:numCache>
                <c:formatCode>General</c:formatCode>
                <c:ptCount val="4"/>
                <c:pt idx="0">
                  <c:v>0</c:v>
                </c:pt>
                <c:pt idx="1">
                  <c:v>2</c:v>
                </c:pt>
                <c:pt idx="2">
                  <c:v>10</c:v>
                </c:pt>
                <c:pt idx="3">
                  <c:v>1</c:v>
                </c:pt>
              </c:numCache>
            </c:numRef>
          </c:val>
          <c:extLst>
            <c:ext xmlns:c16="http://schemas.microsoft.com/office/drawing/2014/chart" uri="{C3380CC4-5D6E-409C-BE32-E72D297353CC}">
              <c16:uniqueId val="{00000003-118F-4FF4-8716-9FB1F213373B}"/>
            </c:ext>
          </c:extLst>
        </c:ser>
        <c:dLbls>
          <c:showLegendKey val="0"/>
          <c:showVal val="1"/>
          <c:showCatName val="0"/>
          <c:showSerName val="0"/>
          <c:showPercent val="0"/>
          <c:showBubbleSize val="0"/>
        </c:dLbls>
        <c:gapWidth val="247"/>
        <c:axId val="1358917872"/>
        <c:axId val="1358944528"/>
      </c:barChart>
      <c:barChart>
        <c:barDir val="col"/>
        <c:grouping val="clustered"/>
        <c:varyColors val="0"/>
        <c:ser>
          <c:idx val="0"/>
          <c:order val="0"/>
          <c:spPr>
            <a:solidFill>
              <a:srgbClr val="F79646">
                <a:lumMod val="75000"/>
              </a:srgbClr>
            </a:soli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118F-4FF4-8716-9FB1F213373B}"/>
                </c:ext>
              </c:extLst>
            </c:dLbl>
            <c:dLbl>
              <c:idx val="3"/>
              <c:delete val="1"/>
              <c:extLst>
                <c:ext xmlns:c15="http://schemas.microsoft.com/office/drawing/2012/chart" uri="{CE6537A1-D6FC-4f65-9D91-7224C49458BB}"/>
                <c:ext xmlns:c16="http://schemas.microsoft.com/office/drawing/2014/chart" uri="{C3380CC4-5D6E-409C-BE32-E72D297353CC}">
                  <c16:uniqueId val="{00000005-118F-4FF4-8716-9FB1F213373B}"/>
                </c:ext>
              </c:extLst>
            </c:dLbl>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'[Enquête annuelle de satisfaction des médecins (réponses).xlsx]Réponses au formulaire 1'!$G$24:$G$27</c:f>
              <c:numCache>
                <c:formatCode>0%</c:formatCode>
                <c:ptCount val="4"/>
                <c:pt idx="0">
                  <c:v>0</c:v>
                </c:pt>
                <c:pt idx="1">
                  <c:v>0.15</c:v>
                </c:pt>
                <c:pt idx="2">
                  <c:v>0.77</c:v>
                </c:pt>
                <c:pt idx="3">
                  <c:v>0.08</c:v>
                </c:pt>
              </c:numCache>
            </c:numRef>
          </c:val>
          <c:extLst>
            <c:ext xmlns:c16="http://schemas.microsoft.com/office/drawing/2014/chart" uri="{C3380CC4-5D6E-409C-BE32-E72D297353CC}">
              <c16:uniqueId val="{00000006-118F-4FF4-8716-9FB1F213373B}"/>
            </c:ext>
          </c:extLst>
        </c:ser>
        <c:dLbls>
          <c:showLegendKey val="0"/>
          <c:showVal val="1"/>
          <c:showCatName val="0"/>
          <c:showSerName val="0"/>
          <c:showPercent val="0"/>
          <c:showBubbleSize val="0"/>
        </c:dLbls>
        <c:gapWidth val="247"/>
        <c:axId val="1358927120"/>
        <c:axId val="1358937456"/>
      </c:barChart>
      <c:catAx>
        <c:axId val="1358917872"/>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358944528"/>
        <c:crosses val="autoZero"/>
        <c:auto val="1"/>
        <c:lblAlgn val="ctr"/>
        <c:lblOffset val="100"/>
        <c:noMultiLvlLbl val="0"/>
      </c:catAx>
      <c:valAx>
        <c:axId val="1358944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358917872"/>
        <c:crosses val="autoZero"/>
        <c:crossBetween val="between"/>
      </c:valAx>
      <c:valAx>
        <c:axId val="1358937456"/>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r-FR"/>
          </a:p>
        </c:txPr>
        <c:crossAx val="1358927120"/>
        <c:crosses val="max"/>
        <c:crossBetween val="between"/>
      </c:valAx>
      <c:catAx>
        <c:axId val="1358927120"/>
        <c:scaling>
          <c:orientation val="minMax"/>
        </c:scaling>
        <c:delete val="1"/>
        <c:axPos val="b"/>
        <c:majorTickMark val="none"/>
        <c:minorTickMark val="none"/>
        <c:tickLblPos val="nextTo"/>
        <c:crossAx val="1358937456"/>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a:softEdge rad="0"/>
    </a:effectLst>
  </c:spPr>
  <c:txPr>
    <a:bodyPr/>
    <a:lstStyle/>
    <a:p>
      <a:pPr>
        <a:defRPr>
          <a:solidFill>
            <a:sysClr val="windowText" lastClr="000000"/>
          </a:solidFill>
        </a:defRPr>
      </a:pPr>
      <a:endParaRPr lang="fr-FR"/>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t>GESTION DES DYSFONCTIONNEMENTS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6157924390766485E-2"/>
          <c:y val="0.19456153444164112"/>
          <c:w val="0.47825506165739023"/>
          <c:h val="0.6940118039877804"/>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BDE-4BD1-A4DC-9B132678DEB0}"/>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BDE-4BD1-A4DC-9B132678DEB0}"/>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BDE-4BD1-A4DC-9B132678DEB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BDE-4BD1-A4DC-9B132678DEB0}"/>
              </c:ext>
            </c:extLst>
          </c:dPt>
          <c:dLbls>
            <c:dLbl>
              <c:idx val="0"/>
              <c:delete val="1"/>
              <c:extLst>
                <c:ext xmlns:c15="http://schemas.microsoft.com/office/drawing/2012/chart" uri="{CE6537A1-D6FC-4f65-9D91-7224C49458BB}"/>
                <c:ext xmlns:c16="http://schemas.microsoft.com/office/drawing/2014/chart" uri="{C3380CC4-5D6E-409C-BE32-E72D297353CC}">
                  <c16:uniqueId val="{00000001-5BDE-4BD1-A4DC-9B132678DEB0}"/>
                </c:ext>
              </c:extLst>
            </c:dLbl>
            <c:dLbl>
              <c:idx val="3"/>
              <c:delete val="1"/>
              <c:extLst>
                <c:ext xmlns:c15="http://schemas.microsoft.com/office/drawing/2012/chart" uri="{CE6537A1-D6FC-4f65-9D91-7224C49458BB}"/>
                <c:ext xmlns:c16="http://schemas.microsoft.com/office/drawing/2014/chart" uri="{C3380CC4-5D6E-409C-BE32-E72D297353CC}">
                  <c16:uniqueId val="{00000007-5BDE-4BD1-A4DC-9B132678DEB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Calcul!$C$50:$F$50</c:f>
              <c:strCache>
                <c:ptCount val="4"/>
                <c:pt idx="0">
                  <c:v>Pas du tout satisfait</c:v>
                </c:pt>
                <c:pt idx="1">
                  <c:v>Peu satisfait </c:v>
                </c:pt>
                <c:pt idx="2">
                  <c:v>Satisfait</c:v>
                </c:pt>
                <c:pt idx="3">
                  <c:v>Totalement satisfait</c:v>
                </c:pt>
              </c:strCache>
            </c:strRef>
          </c:cat>
          <c:val>
            <c:numRef>
              <c:f>Calcul!$C$51:$F$51</c:f>
              <c:numCache>
                <c:formatCode>General</c:formatCode>
                <c:ptCount val="4"/>
                <c:pt idx="0">
                  <c:v>0</c:v>
                </c:pt>
                <c:pt idx="1">
                  <c:v>3</c:v>
                </c:pt>
                <c:pt idx="2">
                  <c:v>8</c:v>
                </c:pt>
                <c:pt idx="3">
                  <c:v>0</c:v>
                </c:pt>
              </c:numCache>
            </c:numRef>
          </c:val>
          <c:extLst>
            <c:ext xmlns:c16="http://schemas.microsoft.com/office/drawing/2014/chart" uri="{C3380CC4-5D6E-409C-BE32-E72D297353CC}">
              <c16:uniqueId val="{00000008-5BDE-4BD1-A4DC-9B132678DEB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896389208095625"/>
          <c:y val="0.23280632324370032"/>
          <c:w val="0.38863654656641666"/>
          <c:h val="0.62100403537796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RECOMMANDERIEZ-VOUS NEST?</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7.1980622651281898E-2"/>
          <c:y val="0.16973732036285039"/>
          <c:w val="0.45602339409421377"/>
          <c:h val="0.73099080367227776"/>
        </c:manualLayout>
      </c:layout>
      <c:pieChart>
        <c:varyColors val="1"/>
        <c:ser>
          <c:idx val="0"/>
          <c:order val="0"/>
          <c:dPt>
            <c:idx val="0"/>
            <c:bubble3D val="0"/>
            <c:spPr>
              <a:solidFill>
                <a:srgbClr val="7DD73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1F2-4A30-8A01-6D7B5D37F1C2}"/>
              </c:ext>
            </c:extLst>
          </c:dPt>
          <c:dPt>
            <c:idx val="1"/>
            <c:bubble3D val="0"/>
            <c:spPr>
              <a:solidFill>
                <a:srgbClr val="FF0000"/>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1F2-4A30-8A01-6D7B5D37F1C2}"/>
              </c:ext>
            </c:extLst>
          </c:dPt>
          <c:dLbls>
            <c:dLbl>
              <c:idx val="0"/>
              <c:layout>
                <c:manualLayout>
                  <c:x val="-2.9353778865592074E-3"/>
                  <c:y val="-0.3412375819425685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1F2-4A30-8A01-6D7B5D37F1C2}"/>
                </c:ext>
              </c:extLst>
            </c:dLbl>
            <c:dLbl>
              <c:idx val="1"/>
              <c:delete val="1"/>
              <c:extLst>
                <c:ext xmlns:c15="http://schemas.microsoft.com/office/drawing/2012/chart" uri="{CE6537A1-D6FC-4f65-9D91-7224C49458BB}"/>
                <c:ext xmlns:c16="http://schemas.microsoft.com/office/drawing/2014/chart" uri="{C3380CC4-5D6E-409C-BE32-E72D297353CC}">
                  <c16:uniqueId val="{00000003-C1F2-4A30-8A01-6D7B5D37F1C2}"/>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algun Gothic" panose="020B0503020000020004" pitchFamily="34" charset="-127"/>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Calcul!$C$53:$D$53</c:f>
              <c:strCache>
                <c:ptCount val="2"/>
                <c:pt idx="0">
                  <c:v>OUI</c:v>
                </c:pt>
                <c:pt idx="1">
                  <c:v>NON</c:v>
                </c:pt>
              </c:strCache>
            </c:strRef>
          </c:cat>
          <c:val>
            <c:numRef>
              <c:f>Calcul!$C$54:$D$54</c:f>
              <c:numCache>
                <c:formatCode>General</c:formatCode>
                <c:ptCount val="2"/>
                <c:pt idx="0">
                  <c:v>10</c:v>
                </c:pt>
                <c:pt idx="1">
                  <c:v>0</c:v>
                </c:pt>
              </c:numCache>
            </c:numRef>
          </c:val>
          <c:extLst>
            <c:ext xmlns:c16="http://schemas.microsoft.com/office/drawing/2014/chart" uri="{C3380CC4-5D6E-409C-BE32-E72D297353CC}">
              <c16:uniqueId val="{00000004-C1F2-4A30-8A01-6D7B5D37F1C2}"/>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846226033753636"/>
          <c:y val="0.24686313713644747"/>
          <c:w val="0.23344185492262978"/>
          <c:h val="0.520012104692187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NIVEAU DE SATISFACTION GLOBAL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9474676405551303E-2"/>
          <c:y val="0.13342792312984045"/>
          <c:w val="0.38078571002985434"/>
          <c:h val="0.8172522357588265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DD5D-4FE1-917D-7781BC734431}"/>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DD5D-4FE1-917D-7781BC734431}"/>
              </c:ext>
            </c:extLst>
          </c:dPt>
          <c:dPt>
            <c:idx val="2"/>
            <c:bubble3D val="0"/>
            <c:spPr>
              <a:solidFill>
                <a:schemeClr val="accent3">
                  <a:lumMod val="75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DD5D-4FE1-917D-7781BC73443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DD5D-4FE1-917D-7781BC734431}"/>
              </c:ext>
            </c:extLst>
          </c:dPt>
          <c:dLbls>
            <c:dLbl>
              <c:idx val="0"/>
              <c:delete val="1"/>
              <c:extLst>
                <c:ext xmlns:c15="http://schemas.microsoft.com/office/drawing/2012/chart" uri="{CE6537A1-D6FC-4f65-9D91-7224C49458BB}"/>
                <c:ext xmlns:c16="http://schemas.microsoft.com/office/drawing/2014/chart" uri="{C3380CC4-5D6E-409C-BE32-E72D297353CC}">
                  <c16:uniqueId val="{00000001-DD5D-4FE1-917D-7781BC734431}"/>
                </c:ext>
              </c:extLst>
            </c:dLbl>
            <c:dLbl>
              <c:idx val="3"/>
              <c:layout>
                <c:manualLayout>
                  <c:x val="3.5820308324774036E-2"/>
                  <c:y val="0.15344878281516985"/>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D5D-4FE1-917D-7781BC73443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Calcul!$C$56:$F$56</c:f>
              <c:strCache>
                <c:ptCount val="4"/>
                <c:pt idx="0">
                  <c:v>Pas du tout satisfait</c:v>
                </c:pt>
                <c:pt idx="1">
                  <c:v>Peu satisfait </c:v>
                </c:pt>
                <c:pt idx="2">
                  <c:v>Satisfait</c:v>
                </c:pt>
                <c:pt idx="3">
                  <c:v>Totalement satisfait</c:v>
                </c:pt>
              </c:strCache>
            </c:strRef>
          </c:cat>
          <c:val>
            <c:numRef>
              <c:f>Calcul!$C$57:$F$57</c:f>
              <c:numCache>
                <c:formatCode>General</c:formatCode>
                <c:ptCount val="4"/>
                <c:pt idx="0">
                  <c:v>0</c:v>
                </c:pt>
                <c:pt idx="1">
                  <c:v>3</c:v>
                </c:pt>
                <c:pt idx="2">
                  <c:v>9</c:v>
                </c:pt>
                <c:pt idx="3">
                  <c:v>1</c:v>
                </c:pt>
              </c:numCache>
            </c:numRef>
          </c:val>
          <c:extLst>
            <c:ext xmlns:c16="http://schemas.microsoft.com/office/drawing/2014/chart" uri="{C3380CC4-5D6E-409C-BE32-E72D297353CC}">
              <c16:uniqueId val="{00000008-DD5D-4FE1-917D-7781BC73443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71844268317697"/>
          <c:y val="0.18740430064576261"/>
          <c:w val="0.38238628263780672"/>
          <c:h val="0.7550961986552160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t>BESOINS DE FORMATION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0333562368706314E-2"/>
          <c:y val="0.19595669833466411"/>
          <c:w val="0.45331916087785895"/>
          <c:h val="0.70585340298782029"/>
        </c:manualLayout>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351-4A91-B3C2-5B8EC0ACE4BA}"/>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351-4A91-B3C2-5B8EC0ACE4BA}"/>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933-4D19-BC6F-A21B838B242C}"/>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933-4D19-BC6F-A21B838B242C}"/>
              </c:ext>
            </c:extLst>
          </c:dPt>
          <c:dPt>
            <c:idx val="4"/>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F933-4D19-BC6F-A21B838B242C}"/>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Calcul!$C$59:$G$59</c:f>
              <c:strCache>
                <c:ptCount val="5"/>
                <c:pt idx="0">
                  <c:v>Management</c:v>
                </c:pt>
                <c:pt idx="1">
                  <c:v>Hygiène et PEC nouveaux nés</c:v>
                </c:pt>
                <c:pt idx="2">
                  <c:v>Echographie</c:v>
                </c:pt>
                <c:pt idx="3">
                  <c:v>Anesthésie réanimation</c:v>
                </c:pt>
                <c:pt idx="4">
                  <c:v>TIC</c:v>
                </c:pt>
              </c:strCache>
            </c:strRef>
          </c:cat>
          <c:val>
            <c:numRef>
              <c:f>Calcul!$C$60:$G$60</c:f>
              <c:numCache>
                <c:formatCode>0</c:formatCode>
                <c:ptCount val="5"/>
                <c:pt idx="0">
                  <c:v>2</c:v>
                </c:pt>
                <c:pt idx="1">
                  <c:v>2</c:v>
                </c:pt>
                <c:pt idx="2">
                  <c:v>1</c:v>
                </c:pt>
                <c:pt idx="3">
                  <c:v>1</c:v>
                </c:pt>
                <c:pt idx="4">
                  <c:v>1</c:v>
                </c:pt>
              </c:numCache>
            </c:numRef>
          </c:val>
          <c:extLst>
            <c:ext xmlns:c16="http://schemas.microsoft.com/office/drawing/2014/chart" uri="{C3380CC4-5D6E-409C-BE32-E72D297353CC}">
              <c16:uniqueId val="{00000004-A351-4A91-B3C2-5B8EC0ACE4BA}"/>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008022344903298"/>
          <c:y val="0.23455495288457817"/>
          <c:w val="0.39600033353668568"/>
          <c:h val="0.6591296210637727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algun Gothic" panose="020B0503020000020004" pitchFamily="34" charset="-127"/>
              <a:ea typeface="Malgun Gothic" panose="020B0503020000020004" pitchFamily="34" charset="-127"/>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400" b="1" dirty="0">
                <a:latin typeface="Century Gothic" panose="020B0502020202020204" pitchFamily="34" charset="0"/>
              </a:rPr>
              <a:t>MATERIEL MIS A VOTRE DISPOSITION POUR TRAVAILLER</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10436027436977355"/>
          <c:y val="0.16633007459476409"/>
          <c:w val="0.46329097461521829"/>
          <c:h val="0.771796593499087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C38-4732-9FB9-66FAFFA1A323}"/>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C38-4732-9FB9-66FAFFA1A32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C38-4732-9FB9-66FAFFA1A32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C38-4732-9FB9-66FAFFA1A323}"/>
              </c:ext>
            </c:extLst>
          </c:dPt>
          <c:dLbls>
            <c:dLbl>
              <c:idx val="0"/>
              <c:delete val="1"/>
              <c:extLst>
                <c:ext xmlns:c15="http://schemas.microsoft.com/office/drawing/2012/chart" uri="{CE6537A1-D6FC-4f65-9D91-7224C49458BB}"/>
                <c:ext xmlns:c16="http://schemas.microsoft.com/office/drawing/2014/chart" uri="{C3380CC4-5D6E-409C-BE32-E72D297353CC}">
                  <c16:uniqueId val="{00000001-8C38-4732-9FB9-66FAFFA1A323}"/>
                </c:ext>
              </c:extLst>
            </c:dLbl>
            <c:dLbl>
              <c:idx val="1"/>
              <c:layout>
                <c:manualLayout>
                  <c:x val="-4.3740462674723798E-2"/>
                  <c:y val="0.11812963136505061"/>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C38-4732-9FB9-66FAFFA1A323}"/>
                </c:ext>
              </c:extLst>
            </c:dLbl>
            <c:dLbl>
              <c:idx val="3"/>
              <c:delete val="1"/>
              <c:extLst>
                <c:ext xmlns:c15="http://schemas.microsoft.com/office/drawing/2012/chart" uri="{CE6537A1-D6FC-4f65-9D91-7224C49458BB}"/>
                <c:ext xmlns:c16="http://schemas.microsoft.com/office/drawing/2014/chart" uri="{C3380CC4-5D6E-409C-BE32-E72D297353CC}">
                  <c16:uniqueId val="{00000007-8C38-4732-9FB9-66FAFFA1A32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Calcul!$C$8:$F$8</c:f>
              <c:strCache>
                <c:ptCount val="4"/>
                <c:pt idx="0">
                  <c:v>Pas du tout satisfait</c:v>
                </c:pt>
                <c:pt idx="1">
                  <c:v>Peu satisfait</c:v>
                </c:pt>
                <c:pt idx="2">
                  <c:v>Satisfait</c:v>
                </c:pt>
                <c:pt idx="3">
                  <c:v>Totalement satisfait</c:v>
                </c:pt>
              </c:strCache>
            </c:strRef>
          </c:cat>
          <c:val>
            <c:numRef>
              <c:f>Calcul!$C$9:$F$9</c:f>
              <c:numCache>
                <c:formatCode>0</c:formatCode>
                <c:ptCount val="4"/>
                <c:pt idx="0">
                  <c:v>0</c:v>
                </c:pt>
                <c:pt idx="1">
                  <c:v>4</c:v>
                </c:pt>
                <c:pt idx="2">
                  <c:v>9</c:v>
                </c:pt>
                <c:pt idx="3">
                  <c:v>0</c:v>
                </c:pt>
              </c:numCache>
            </c:numRef>
          </c:val>
          <c:extLst>
            <c:ext xmlns:c16="http://schemas.microsoft.com/office/drawing/2014/chart" uri="{C3380CC4-5D6E-409C-BE32-E72D297353CC}">
              <c16:uniqueId val="{00000008-8C38-4732-9FB9-66FAFFA1A32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900355429263275"/>
          <c:y val="0.1613377937156297"/>
          <c:w val="0.36434914263291523"/>
          <c:h val="0.701709497971993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400" b="1" dirty="0">
                <a:latin typeface="Century Gothic" panose="020B0502020202020204" pitchFamily="34" charset="0"/>
              </a:rPr>
              <a:t>MODE</a:t>
            </a:r>
            <a:r>
              <a:rPr lang="en-US" sz="1400" b="1" baseline="0" dirty="0">
                <a:latin typeface="Century Gothic" panose="020B0502020202020204" pitchFamily="34" charset="0"/>
              </a:rPr>
              <a:t> DE FONCTIONNEMENT DE VOTRE SERVICE</a:t>
            </a:r>
            <a:endParaRPr lang="en-US" sz="1400" b="1"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10436027436977355"/>
          <c:y val="0.16633007459476409"/>
          <c:w val="0.46329097461521829"/>
          <c:h val="0.771796593499087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841-444B-AB18-0639419AD58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841-444B-AB18-0639419AD58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6841-444B-AB18-0639419AD58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6841-444B-AB18-0639419AD585}"/>
              </c:ext>
            </c:extLst>
          </c:dPt>
          <c:dLbls>
            <c:dLbl>
              <c:idx val="0"/>
              <c:delete val="1"/>
              <c:extLst>
                <c:ext xmlns:c15="http://schemas.microsoft.com/office/drawing/2012/chart" uri="{CE6537A1-D6FC-4f65-9D91-7224C49458BB}"/>
                <c:ext xmlns:c16="http://schemas.microsoft.com/office/drawing/2014/chart" uri="{C3380CC4-5D6E-409C-BE32-E72D297353CC}">
                  <c16:uniqueId val="{00000001-6841-444B-AB18-0639419AD585}"/>
                </c:ext>
              </c:extLst>
            </c:dLbl>
            <c:dLbl>
              <c:idx val="1"/>
              <c:delete val="1"/>
              <c:extLst>
                <c:ext xmlns:c15="http://schemas.microsoft.com/office/drawing/2012/chart" uri="{CE6537A1-D6FC-4f65-9D91-7224C49458BB}"/>
                <c:ext xmlns:c16="http://schemas.microsoft.com/office/drawing/2014/chart" uri="{C3380CC4-5D6E-409C-BE32-E72D297353CC}">
                  <c16:uniqueId val="{00000003-6841-444B-AB18-0639419AD58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Calcul!$C$5:$F$5</c:f>
              <c:strCache>
                <c:ptCount val="4"/>
                <c:pt idx="0">
                  <c:v>Pas du tout satisfait</c:v>
                </c:pt>
                <c:pt idx="1">
                  <c:v>Peu satisfait</c:v>
                </c:pt>
                <c:pt idx="2">
                  <c:v>Satisfait</c:v>
                </c:pt>
                <c:pt idx="3">
                  <c:v>Totalement satisfait</c:v>
                </c:pt>
              </c:strCache>
            </c:strRef>
          </c:cat>
          <c:val>
            <c:numRef>
              <c:f>Calcul!$C$6:$F$6</c:f>
              <c:numCache>
                <c:formatCode>0</c:formatCode>
                <c:ptCount val="4"/>
                <c:pt idx="0">
                  <c:v>0</c:v>
                </c:pt>
                <c:pt idx="1">
                  <c:v>0</c:v>
                </c:pt>
                <c:pt idx="2">
                  <c:v>9</c:v>
                </c:pt>
                <c:pt idx="3">
                  <c:v>4</c:v>
                </c:pt>
              </c:numCache>
            </c:numRef>
          </c:val>
          <c:extLst>
            <c:ext xmlns:c16="http://schemas.microsoft.com/office/drawing/2014/chart" uri="{C3380CC4-5D6E-409C-BE32-E72D297353CC}">
              <c16:uniqueId val="{00000008-6841-444B-AB18-0639419AD58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900355429263275"/>
          <c:y val="0.1613377937156297"/>
          <c:w val="0.36434914263291523"/>
          <c:h val="0.7017094979719932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VOS</a:t>
            </a:r>
            <a:r>
              <a:rPr lang="en-US" sz="1600" baseline="0" dirty="0">
                <a:latin typeface="Century Gothic" panose="020B0502020202020204" pitchFamily="34" charset="0"/>
              </a:rPr>
              <a:t> FOURNITURES ET VOTRE MOBILIER</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1944192014959729"/>
          <c:w val="0.60392957130358704"/>
          <c:h val="0.7317582263522600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D28-410E-BD59-2BCE74047A09}"/>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D28-410E-BD59-2BCE74047A0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8D28-410E-BD59-2BCE74047A0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D28-410E-BD59-2BCE74047A09}"/>
              </c:ext>
            </c:extLst>
          </c:dPt>
          <c:dLbls>
            <c:dLbl>
              <c:idx val="0"/>
              <c:delete val="1"/>
              <c:extLst>
                <c:ext xmlns:c15="http://schemas.microsoft.com/office/drawing/2012/chart" uri="{CE6537A1-D6FC-4f65-9D91-7224C49458BB}"/>
                <c:ext xmlns:c16="http://schemas.microsoft.com/office/drawing/2014/chart" uri="{C3380CC4-5D6E-409C-BE32-E72D297353CC}">
                  <c16:uniqueId val="{00000001-8D28-410E-BD59-2BCE74047A09}"/>
                </c:ext>
              </c:extLst>
            </c:dLbl>
            <c:dLbl>
              <c:idx val="1"/>
              <c:layout>
                <c:manualLayout>
                  <c:x val="-5.1542108367973731E-2"/>
                  <c:y val="0.16266343980954759"/>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28-410E-BD59-2BCE74047A09}"/>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Calcul!$C$11:$F$11</c:f>
              <c:strCache>
                <c:ptCount val="4"/>
                <c:pt idx="0">
                  <c:v>Pas du tout satisfait</c:v>
                </c:pt>
                <c:pt idx="1">
                  <c:v>Peu satisfait</c:v>
                </c:pt>
                <c:pt idx="2">
                  <c:v>Satisfait</c:v>
                </c:pt>
                <c:pt idx="3">
                  <c:v>Totalement satisfait</c:v>
                </c:pt>
              </c:strCache>
            </c:strRef>
          </c:cat>
          <c:val>
            <c:numRef>
              <c:f>Calcul!$C$12:$F$12</c:f>
              <c:numCache>
                <c:formatCode>0</c:formatCode>
                <c:ptCount val="4"/>
                <c:pt idx="0">
                  <c:v>0</c:v>
                </c:pt>
                <c:pt idx="1">
                  <c:v>5</c:v>
                </c:pt>
                <c:pt idx="2">
                  <c:v>7</c:v>
                </c:pt>
                <c:pt idx="3">
                  <c:v>1</c:v>
                </c:pt>
              </c:numCache>
            </c:numRef>
          </c:val>
          <c:extLst>
            <c:ext xmlns:c16="http://schemas.microsoft.com/office/drawing/2014/chart" uri="{C3380CC4-5D6E-409C-BE32-E72D297353CC}">
              <c16:uniqueId val="{00000008-8D28-410E-BD59-2BCE74047A0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596595062637714"/>
          <c:y val="0.1565306621656038"/>
          <c:w val="0.34887405697784279"/>
          <c:h val="0.780169033673430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PROPRETÉ ET L’HYGIENE DE L’ENVIRONNEMENT DE TRAVAIL</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0.11354115526043472"/>
          <c:y val="0.20429959629833694"/>
          <c:w val="0.49197498411904445"/>
          <c:h val="0.7048257892032265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477-40CC-9C19-0D88CD90EE3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477-40CC-9C19-0D88CD90EE3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477-40CC-9C19-0D88CD90EE3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477-40CC-9C19-0D88CD90EE34}"/>
              </c:ext>
            </c:extLst>
          </c:dPt>
          <c:dLbls>
            <c:dLbl>
              <c:idx val="0"/>
              <c:delete val="1"/>
              <c:extLst>
                <c:ext xmlns:c15="http://schemas.microsoft.com/office/drawing/2012/chart" uri="{CE6537A1-D6FC-4f65-9D91-7224C49458BB}"/>
                <c:ext xmlns:c16="http://schemas.microsoft.com/office/drawing/2014/chart" uri="{C3380CC4-5D6E-409C-BE32-E72D297353CC}">
                  <c16:uniqueId val="{00000001-A477-40CC-9C19-0D88CD90EE34}"/>
                </c:ext>
              </c:extLst>
            </c:dLbl>
            <c:dLbl>
              <c:idx val="1"/>
              <c:delete val="1"/>
              <c:extLst>
                <c:ext xmlns:c15="http://schemas.microsoft.com/office/drawing/2012/chart" uri="{CE6537A1-D6FC-4f65-9D91-7224C49458BB}"/>
                <c:ext xmlns:c16="http://schemas.microsoft.com/office/drawing/2014/chart" uri="{C3380CC4-5D6E-409C-BE32-E72D297353CC}">
                  <c16:uniqueId val="{00000003-A477-40CC-9C19-0D88CD90EE3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Calcul!$C$14:$F$14</c:f>
              <c:strCache>
                <c:ptCount val="4"/>
                <c:pt idx="0">
                  <c:v>Pas du tout satisfait</c:v>
                </c:pt>
                <c:pt idx="1">
                  <c:v>Peu satisfait</c:v>
                </c:pt>
                <c:pt idx="2">
                  <c:v>Satisfait</c:v>
                </c:pt>
                <c:pt idx="3">
                  <c:v>Totalement satisfait</c:v>
                </c:pt>
              </c:strCache>
            </c:strRef>
          </c:cat>
          <c:val>
            <c:numRef>
              <c:f>Calcul!$C$15:$F$15</c:f>
              <c:numCache>
                <c:formatCode>0</c:formatCode>
                <c:ptCount val="4"/>
                <c:pt idx="0">
                  <c:v>0</c:v>
                </c:pt>
                <c:pt idx="1">
                  <c:v>0</c:v>
                </c:pt>
                <c:pt idx="2">
                  <c:v>9</c:v>
                </c:pt>
                <c:pt idx="3">
                  <c:v>4</c:v>
                </c:pt>
              </c:numCache>
            </c:numRef>
          </c:val>
          <c:extLst>
            <c:ext xmlns:c16="http://schemas.microsoft.com/office/drawing/2014/chart" uri="{C3380CC4-5D6E-409C-BE32-E72D297353CC}">
              <c16:uniqueId val="{00000008-A477-40CC-9C19-0D88CD90EE3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213269486404167"/>
          <c:y val="0.19446239940254381"/>
          <c:w val="0.34672352856518668"/>
          <c:h val="0.6859286927120891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dirty="0"/>
              <a:t>PARTAGE DES ECHANGES AVEC LES MEDECINS</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1495009992331427E-2"/>
          <c:y val="0.19573834404970195"/>
          <c:w val="0.51152840107845454"/>
          <c:h val="0.76635458227870079"/>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B74-4973-8039-902714DB2CD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B74-4973-8039-902714DB2CD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B74-4973-8039-902714DB2CD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B74-4973-8039-902714DB2CD0}"/>
              </c:ext>
            </c:extLst>
          </c:dPt>
          <c:dLbls>
            <c:dLbl>
              <c:idx val="0"/>
              <c:delete val="1"/>
              <c:extLst>
                <c:ext xmlns:c15="http://schemas.microsoft.com/office/drawing/2012/chart" uri="{CE6537A1-D6FC-4f65-9D91-7224C49458BB}"/>
                <c:ext xmlns:c16="http://schemas.microsoft.com/office/drawing/2014/chart" uri="{C3380CC4-5D6E-409C-BE32-E72D297353CC}">
                  <c16:uniqueId val="{00000001-7B74-4973-8039-902714DB2CD0}"/>
                </c:ext>
              </c:extLst>
            </c:dLbl>
            <c:dLbl>
              <c:idx val="1"/>
              <c:delete val="1"/>
              <c:extLst>
                <c:ext xmlns:c15="http://schemas.microsoft.com/office/drawing/2012/chart" uri="{CE6537A1-D6FC-4f65-9D91-7224C49458BB}"/>
                <c:ext xmlns:c16="http://schemas.microsoft.com/office/drawing/2014/chart" uri="{C3380CC4-5D6E-409C-BE32-E72D297353CC}">
                  <c16:uniqueId val="{00000003-7B74-4973-8039-902714DB2CD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Calcul!$C$17:$F$17</c:f>
              <c:strCache>
                <c:ptCount val="4"/>
                <c:pt idx="0">
                  <c:v>Pas du tout satisfait</c:v>
                </c:pt>
                <c:pt idx="1">
                  <c:v>Peu satisfait</c:v>
                </c:pt>
                <c:pt idx="2">
                  <c:v>Satisfait</c:v>
                </c:pt>
                <c:pt idx="3">
                  <c:v>Totalement satisfait</c:v>
                </c:pt>
              </c:strCache>
            </c:strRef>
          </c:cat>
          <c:val>
            <c:numRef>
              <c:f>Calcul!$C$18:$F$18</c:f>
              <c:numCache>
                <c:formatCode>0</c:formatCode>
                <c:ptCount val="4"/>
                <c:pt idx="0">
                  <c:v>0</c:v>
                </c:pt>
                <c:pt idx="1">
                  <c:v>0</c:v>
                </c:pt>
                <c:pt idx="2">
                  <c:v>8</c:v>
                </c:pt>
                <c:pt idx="3">
                  <c:v>5</c:v>
                </c:pt>
              </c:numCache>
            </c:numRef>
          </c:val>
          <c:extLst>
            <c:ext xmlns:c16="http://schemas.microsoft.com/office/drawing/2014/chart" uri="{C3380CC4-5D6E-409C-BE32-E72D297353CC}">
              <c16:uniqueId val="{00000008-7B74-4973-8039-902714DB2CD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9103454046685933"/>
          <c:y val="0.19674666678244107"/>
          <c:w val="0.39305633487006708"/>
          <c:h val="0.729876960748134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latin typeface="Century Gothic" panose="020B0502020202020204" pitchFamily="34" charset="0"/>
              </a:rPr>
              <a:t>PARTAGE DES ECHANGES AVEC LES PARAMEDICAUX</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982800275663692E-2"/>
          <c:y val="0.18779147084109929"/>
          <c:w val="0.53250704929965953"/>
          <c:h val="0.74406825779863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7F94-422B-8D9A-07A21F3492CB}"/>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7F94-422B-8D9A-07A21F3492CB}"/>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7F94-422B-8D9A-07A21F3492CB}"/>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7F94-422B-8D9A-07A21F3492CB}"/>
              </c:ext>
            </c:extLst>
          </c:dPt>
          <c:dLbls>
            <c:dLbl>
              <c:idx val="0"/>
              <c:delete val="1"/>
              <c:extLst>
                <c:ext xmlns:c15="http://schemas.microsoft.com/office/drawing/2012/chart" uri="{CE6537A1-D6FC-4f65-9D91-7224C49458BB}"/>
                <c:ext xmlns:c16="http://schemas.microsoft.com/office/drawing/2014/chart" uri="{C3380CC4-5D6E-409C-BE32-E72D297353CC}">
                  <c16:uniqueId val="{00000001-7F94-422B-8D9A-07A21F3492CB}"/>
                </c:ext>
              </c:extLst>
            </c:dLbl>
            <c:dLbl>
              <c:idx val="1"/>
              <c:delete val="1"/>
              <c:extLst>
                <c:ext xmlns:c15="http://schemas.microsoft.com/office/drawing/2012/chart" uri="{CE6537A1-D6FC-4f65-9D91-7224C49458BB}"/>
                <c:ext xmlns:c16="http://schemas.microsoft.com/office/drawing/2014/chart" uri="{C3380CC4-5D6E-409C-BE32-E72D297353CC}">
                  <c16:uniqueId val="{00000003-7F94-422B-8D9A-07A21F3492CB}"/>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Calcul!$C$20:$F$20</c:f>
              <c:strCache>
                <c:ptCount val="4"/>
                <c:pt idx="0">
                  <c:v>Pas du tout satisfait</c:v>
                </c:pt>
                <c:pt idx="1">
                  <c:v>Peu satisfait</c:v>
                </c:pt>
                <c:pt idx="2">
                  <c:v>Satisfait</c:v>
                </c:pt>
                <c:pt idx="3">
                  <c:v>Totalement satisfait</c:v>
                </c:pt>
              </c:strCache>
            </c:strRef>
          </c:cat>
          <c:val>
            <c:numRef>
              <c:f>Calcul!$C$21:$F$21</c:f>
              <c:numCache>
                <c:formatCode>0</c:formatCode>
                <c:ptCount val="4"/>
                <c:pt idx="0">
                  <c:v>0</c:v>
                </c:pt>
                <c:pt idx="1">
                  <c:v>0</c:v>
                </c:pt>
                <c:pt idx="2">
                  <c:v>8</c:v>
                </c:pt>
                <c:pt idx="3">
                  <c:v>5</c:v>
                </c:pt>
              </c:numCache>
            </c:numRef>
          </c:val>
          <c:extLst>
            <c:ext xmlns:c16="http://schemas.microsoft.com/office/drawing/2014/chart" uri="{C3380CC4-5D6E-409C-BE32-E72D297353CC}">
              <c16:uniqueId val="{00000008-7F94-422B-8D9A-07A21F3492CB}"/>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460640854067383"/>
          <c:y val="0.11798026819213669"/>
          <c:w val="0.37146047080416961"/>
          <c:h val="0.8415085903497329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fr-SN" sz="1400" dirty="0">
                <a:solidFill>
                  <a:srgbClr val="002060"/>
                </a:solidFill>
              </a:rPr>
              <a:t>LA</a:t>
            </a:r>
            <a:r>
              <a:rPr lang="fr-SN" sz="1400" baseline="0" dirty="0">
                <a:solidFill>
                  <a:srgbClr val="002060"/>
                </a:solidFill>
              </a:rPr>
              <a:t> PROPRETÉ DE L’HYGIÈNE ET DU MATÉRIEL</a:t>
            </a:r>
            <a:endParaRPr lang="en-US" sz="1400" dirty="0">
              <a:solidFill>
                <a:srgbClr val="002060"/>
              </a:solidFill>
            </a:endParaRPr>
          </a:p>
        </c:rich>
      </c:tx>
      <c:layout>
        <c:manualLayout>
          <c:xMode val="edge"/>
          <c:yMode val="edge"/>
          <c:x val="0.19788889672250889"/>
          <c:y val="2.7777862789749783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fr-FR"/>
        </a:p>
      </c:txPr>
    </c:title>
    <c:autoTitleDeleted val="0"/>
    <c:plotArea>
      <c:layout>
        <c:manualLayout>
          <c:layoutTarget val="inner"/>
          <c:xMode val="edge"/>
          <c:yMode val="edge"/>
          <c:x val="9.8857412247241414E-2"/>
          <c:y val="0.12737033392297614"/>
          <c:w val="0.90114258775275857"/>
          <c:h val="0.7959866454958735"/>
        </c:manualLayout>
      </c:layout>
      <c:barChart>
        <c:barDir val="col"/>
        <c:grouping val="clustered"/>
        <c:varyColors val="0"/>
        <c:ser>
          <c:idx val="0"/>
          <c:order val="0"/>
          <c:spPr>
            <a:solidFill>
              <a:srgbClr val="92D050"/>
            </a:solidFill>
            <a:ln>
              <a:noFill/>
            </a:ln>
            <a:effectLst>
              <a:outerShdw blurRad="38100" dist="25400" dir="5400000" rotWithShape="0">
                <a:srgbClr val="000000">
                  <a:alpha val="55000"/>
                </a:srgbClr>
              </a:outerShdw>
            </a:effectLst>
          </c:spPr>
          <c:invertIfNegative val="0"/>
          <c:dLbls>
            <c:dLbl>
              <c:idx val="0"/>
              <c:layout>
                <c:manualLayout>
                  <c:x val="-2.309448818897638E-2"/>
                  <c:y val="-2.2465733449985419E-2"/>
                </c:manualLayout>
              </c:layout>
              <c:tx>
                <c:rich>
                  <a:bodyPr/>
                  <a:lstStyle/>
                  <a:p>
                    <a:fld id="{894631BA-053B-4364-A9DF-EC2074F511EA}" type="VALUE">
                      <a:rPr lang="en-US" sz="600"/>
                      <a:pPr/>
                      <a:t>[VALEUR]</a:t>
                    </a:fld>
                    <a:endParaRPr lang="en-US" sz="600"/>
                  </a:p>
                  <a:p>
                    <a:r>
                      <a:rPr lang="en-US" sz="600"/>
                      <a:t>0</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AE-4305-8A82-09E54980E781}"/>
                </c:ext>
              </c:extLst>
            </c:dLbl>
            <c:dLbl>
              <c:idx val="1"/>
              <c:layout>
                <c:manualLayout>
                  <c:x val="1.2500000000000049E-2"/>
                  <c:y val="0.16435185185185178"/>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fld id="{CC236176-D30E-492E-BAF4-349D3110247A}" type="VALUE">
                      <a:rPr lang="en-US" sz="1600" b="1"/>
                      <a:pPr>
                        <a:defRPr sz="1600">
                          <a:solidFill>
                            <a:schemeClr val="tx1"/>
                          </a:solidFill>
                          <a:latin typeface="Bahnschrift" panose="020B0502040204020203" pitchFamily="34" charset="0"/>
                        </a:defRPr>
                      </a:pPr>
                      <a:t>[VALEUR]</a:t>
                    </a:fld>
                    <a:endParaRPr lang="en-US" sz="1600" b="1" dirty="0"/>
                  </a:p>
                  <a:p>
                    <a:pPr>
                      <a:defRPr sz="1600">
                        <a:solidFill>
                          <a:schemeClr val="tx1"/>
                        </a:solidFill>
                        <a:latin typeface="Bahnschrift" panose="020B0502040204020203" pitchFamily="34" charset="0"/>
                      </a:defRPr>
                    </a:pPr>
                    <a:r>
                      <a:rPr lang="en-US" sz="1600" dirty="0"/>
                      <a:t>4</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6819553805774274E-2"/>
                      <c:h val="0.30835666375036458"/>
                    </c:manualLayout>
                  </c15:layout>
                  <c15:dlblFieldTable/>
                  <c15:showDataLabelsRange val="0"/>
                </c:ext>
                <c:ext xmlns:c16="http://schemas.microsoft.com/office/drawing/2014/chart" uri="{C3380CC4-5D6E-409C-BE32-E72D297353CC}">
                  <c16:uniqueId val="{00000001-91AE-4305-8A82-09E54980E781}"/>
                </c:ext>
              </c:extLst>
            </c:dLbl>
            <c:dLbl>
              <c:idx val="2"/>
              <c:layout>
                <c:manualLayout>
                  <c:x val="4.4599111037757627E-3"/>
                  <c:y val="8.3566956658234576E-2"/>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fld id="{265129EF-E3F3-4C6A-A619-A8EC39C11EFA}" type="VALUE">
                      <a:rPr lang="en-US" sz="1600" b="1"/>
                      <a:pPr>
                        <a:defRPr sz="1600">
                          <a:solidFill>
                            <a:schemeClr val="tx1"/>
                          </a:solidFill>
                          <a:latin typeface="Bahnschrift" panose="020B0502040204020203" pitchFamily="34" charset="0"/>
                        </a:defRPr>
                      </a:pPr>
                      <a:t>[VALEUR]</a:t>
                    </a:fld>
                    <a:endParaRPr lang="en-US" sz="1600" b="1" dirty="0"/>
                  </a:p>
                  <a:p>
                    <a:pPr>
                      <a:defRPr sz="1600">
                        <a:solidFill>
                          <a:schemeClr val="tx1"/>
                        </a:solidFill>
                        <a:latin typeface="Bahnschrift" panose="020B0502040204020203" pitchFamily="34" charset="0"/>
                      </a:defRPr>
                    </a:pPr>
                    <a:r>
                      <a:rPr lang="en-US" sz="1600" dirty="0"/>
                      <a:t>8</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3291557305336822E-2"/>
                      <c:h val="0.29446777486147563"/>
                    </c:manualLayout>
                  </c15:layout>
                  <c15:dlblFieldTable/>
                  <c15:showDataLabelsRange val="0"/>
                </c:ext>
                <c:ext xmlns:c16="http://schemas.microsoft.com/office/drawing/2014/chart" uri="{C3380CC4-5D6E-409C-BE32-E72D297353CC}">
                  <c16:uniqueId val="{00000002-91AE-4305-8A82-09E54980E781}"/>
                </c:ext>
              </c:extLst>
            </c:dLbl>
            <c:dLbl>
              <c:idx val="3"/>
              <c:layout>
                <c:manualLayout>
                  <c:x val="-5.5555555555555558E-3"/>
                  <c:y val="0.1875"/>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fld id="{7A1E3F6A-4634-4FD1-80B7-6100BDFB7CA6}" type="VALUE">
                      <a:rPr lang="en-US" sz="1600" b="1"/>
                      <a:pPr>
                        <a:defRPr sz="1600">
                          <a:solidFill>
                            <a:schemeClr val="tx1"/>
                          </a:solidFill>
                          <a:latin typeface="Bahnschrift" panose="020B0502040204020203" pitchFamily="34" charset="0"/>
                        </a:defRPr>
                      </a:pPr>
                      <a:t>[VALEUR]</a:t>
                    </a:fld>
                    <a:endParaRPr lang="en-US" sz="1600" b="1" dirty="0"/>
                  </a:p>
                  <a:p>
                    <a:pPr>
                      <a:defRPr sz="1600">
                        <a:solidFill>
                          <a:schemeClr val="tx1"/>
                        </a:solidFill>
                        <a:latin typeface="Bahnschrift" panose="020B0502040204020203" pitchFamily="34" charset="0"/>
                      </a:defRPr>
                    </a:pPr>
                    <a:r>
                      <a:rPr lang="en-US" sz="1600" dirty="0"/>
                      <a:t>1</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1652887139107631E-2"/>
                      <c:h val="0.33520851560221637"/>
                    </c:manualLayout>
                  </c15:layout>
                  <c15:dlblFieldTable/>
                  <c15:showDataLabelsRange val="0"/>
                </c:ext>
                <c:ext xmlns:c16="http://schemas.microsoft.com/office/drawing/2014/chart" uri="{C3380CC4-5D6E-409C-BE32-E72D297353CC}">
                  <c16:uniqueId val="{00000003-91AE-4305-8A82-09E54980E781}"/>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1'!$G$24:$G$27</c:f>
              <c:numCache>
                <c:formatCode>0%</c:formatCode>
                <c:ptCount val="4"/>
                <c:pt idx="0">
                  <c:v>0</c:v>
                </c:pt>
                <c:pt idx="1">
                  <c:v>0.31</c:v>
                </c:pt>
                <c:pt idx="2">
                  <c:v>0.61</c:v>
                </c:pt>
                <c:pt idx="3">
                  <c:v>0.08</c:v>
                </c:pt>
              </c:numCache>
            </c:numRef>
          </c:val>
          <c:extLst>
            <c:ext xmlns:c16="http://schemas.microsoft.com/office/drawing/2014/chart" uri="{C3380CC4-5D6E-409C-BE32-E72D297353CC}">
              <c16:uniqueId val="{00000004-91AE-4305-8A82-09E54980E781}"/>
            </c:ext>
          </c:extLst>
        </c:ser>
        <c:dLbls>
          <c:showLegendKey val="0"/>
          <c:showVal val="1"/>
          <c:showCatName val="0"/>
          <c:showSerName val="0"/>
          <c:showPercent val="0"/>
          <c:showBubbleSize val="0"/>
        </c:dLbls>
        <c:gapWidth val="156"/>
        <c:axId val="1358934192"/>
        <c:axId val="1358933648"/>
      </c:barChart>
      <c:catAx>
        <c:axId val="135893419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1358933648"/>
        <c:crosses val="autoZero"/>
        <c:auto val="1"/>
        <c:lblAlgn val="ctr"/>
        <c:lblOffset val="100"/>
        <c:noMultiLvlLbl val="0"/>
      </c:catAx>
      <c:valAx>
        <c:axId val="135893364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1358934192"/>
        <c:crosses val="autoZero"/>
        <c:crossBetween val="between"/>
      </c:val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PARTAGE DES ECHANGES AVEC L’ADMINISTRATION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6529830390330838E-2"/>
          <c:y val="0.23860766878407086"/>
          <c:w val="0.48877172158255122"/>
          <c:h val="0.7028087036981762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733-4F07-9587-523CEECDF7B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733-4F07-9587-523CEECDF7B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733-4F07-9587-523CEECDF7B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733-4F07-9587-523CEECDF7B4}"/>
              </c:ext>
            </c:extLst>
          </c:dPt>
          <c:dLbls>
            <c:dLbl>
              <c:idx val="0"/>
              <c:delete val="1"/>
              <c:extLst>
                <c:ext xmlns:c15="http://schemas.microsoft.com/office/drawing/2012/chart" uri="{CE6537A1-D6FC-4f65-9D91-7224C49458BB}"/>
                <c:ext xmlns:c16="http://schemas.microsoft.com/office/drawing/2014/chart" uri="{C3380CC4-5D6E-409C-BE32-E72D297353CC}">
                  <c16:uniqueId val="{00000001-A733-4F07-9587-523CEECDF7B4}"/>
                </c:ext>
              </c:extLst>
            </c:dLbl>
            <c:dLbl>
              <c:idx val="1"/>
              <c:delete val="1"/>
              <c:extLst>
                <c:ext xmlns:c15="http://schemas.microsoft.com/office/drawing/2012/chart" uri="{CE6537A1-D6FC-4f65-9D91-7224C49458BB}"/>
                <c:ext xmlns:c16="http://schemas.microsoft.com/office/drawing/2014/chart" uri="{C3380CC4-5D6E-409C-BE32-E72D297353CC}">
                  <c16:uniqueId val="{00000003-A733-4F07-9587-523CEECDF7B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Calcul!$C$23:$F$23</c:f>
              <c:strCache>
                <c:ptCount val="4"/>
                <c:pt idx="0">
                  <c:v>Pas du tout satisfait</c:v>
                </c:pt>
                <c:pt idx="1">
                  <c:v>Peu satisfait</c:v>
                </c:pt>
                <c:pt idx="2">
                  <c:v>Satisfait</c:v>
                </c:pt>
                <c:pt idx="3">
                  <c:v>Totalement satisfait</c:v>
                </c:pt>
              </c:strCache>
            </c:strRef>
          </c:cat>
          <c:val>
            <c:numRef>
              <c:f>Calcul!$C$24:$F$24</c:f>
              <c:numCache>
                <c:formatCode>0</c:formatCode>
                <c:ptCount val="4"/>
                <c:pt idx="0">
                  <c:v>0</c:v>
                </c:pt>
                <c:pt idx="1">
                  <c:v>0</c:v>
                </c:pt>
                <c:pt idx="2">
                  <c:v>7</c:v>
                </c:pt>
                <c:pt idx="3">
                  <c:v>6</c:v>
                </c:pt>
              </c:numCache>
            </c:numRef>
          </c:val>
          <c:extLst>
            <c:ext xmlns:c16="http://schemas.microsoft.com/office/drawing/2014/chart" uri="{C3380CC4-5D6E-409C-BE32-E72D297353CC}">
              <c16:uniqueId val="{00000008-A733-4F07-9587-523CEECDF7B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282375124272098"/>
          <c:y val="0.22507373830837402"/>
          <c:w val="0.44279664381898087"/>
          <c:h val="0.7298765646495700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PARTAGE DES ECHANGES AVEC LES PARTENAIRES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4743137455531189E-2"/>
          <c:y val="0.20633511788632225"/>
          <c:w val="0.48332113638486895"/>
          <c:h val="0.7075124887052177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EE-43AB-AE46-BC5473DCE171}"/>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EE-43AB-AE46-BC5473DCE171}"/>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EE-43AB-AE46-BC5473DCE171}"/>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EE-43AB-AE46-BC5473DCE171}"/>
              </c:ext>
            </c:extLst>
          </c:dPt>
          <c:dLbls>
            <c:dLbl>
              <c:idx val="0"/>
              <c:delete val="1"/>
              <c:extLst>
                <c:ext xmlns:c15="http://schemas.microsoft.com/office/drawing/2012/chart" uri="{CE6537A1-D6FC-4f65-9D91-7224C49458BB}"/>
                <c:ext xmlns:c16="http://schemas.microsoft.com/office/drawing/2014/chart" uri="{C3380CC4-5D6E-409C-BE32-E72D297353CC}">
                  <c16:uniqueId val="{00000001-2FEE-43AB-AE46-BC5473DCE171}"/>
                </c:ext>
              </c:extLst>
            </c:dLbl>
            <c:dLbl>
              <c:idx val="1"/>
              <c:layout>
                <c:manualLayout>
                  <c:x val="-4.3622441792009817E-2"/>
                  <c:y val="0.11474928975152839"/>
                </c:manualLayout>
              </c:layout>
              <c:tx>
                <c:rich>
                  <a:bodyPr/>
                  <a:lstStyle/>
                  <a:p>
                    <a:fld id="{DE8AC872-78CA-4728-9581-0D470DC06DBD}" type="PERCENTAGE">
                      <a:rPr lang="en-US" baseline="0" smtClean="0"/>
                      <a:pPr/>
                      <a:t>[POURCENTAGE]</a:t>
                    </a:fld>
                    <a:endParaRPr lang="fr-FR"/>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FEE-43AB-AE46-BC5473DCE171}"/>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Calcul!$C$26:$F$26</c:f>
              <c:strCache>
                <c:ptCount val="4"/>
                <c:pt idx="0">
                  <c:v>Pas du tout satisfait</c:v>
                </c:pt>
                <c:pt idx="1">
                  <c:v>Peu satisfait</c:v>
                </c:pt>
                <c:pt idx="2">
                  <c:v>Satisfait</c:v>
                </c:pt>
                <c:pt idx="3">
                  <c:v>Totalement satisfait</c:v>
                </c:pt>
              </c:strCache>
            </c:strRef>
          </c:cat>
          <c:val>
            <c:numRef>
              <c:f>Calcul!$C$27:$F$27</c:f>
              <c:numCache>
                <c:formatCode>0</c:formatCode>
                <c:ptCount val="4"/>
                <c:pt idx="0">
                  <c:v>0</c:v>
                </c:pt>
                <c:pt idx="1">
                  <c:v>1</c:v>
                </c:pt>
                <c:pt idx="2">
                  <c:v>11</c:v>
                </c:pt>
                <c:pt idx="3">
                  <c:v>1</c:v>
                </c:pt>
              </c:numCache>
            </c:numRef>
          </c:val>
          <c:extLst>
            <c:ext xmlns:c16="http://schemas.microsoft.com/office/drawing/2014/chart" uri="{C3380CC4-5D6E-409C-BE32-E72D297353CC}">
              <c16:uniqueId val="{00000008-2FEE-43AB-AE46-BC5473DCE17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3632855539194091"/>
          <c:y val="0.23556777819082683"/>
          <c:w val="0.44483846643207003"/>
          <c:h val="0.669723471168117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INFORMATION SUR L’ORGANISATION</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3782498285186938E-2"/>
          <c:y val="0.22339232494546349"/>
          <c:w val="0.52087325323480094"/>
          <c:h val="0.68555985702727351"/>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96-46E7-BEDE-86B97BCB984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96-46E7-BEDE-86B97BCB984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996-46E7-BEDE-86B97BCB984E}"/>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996-46E7-BEDE-86B97BCB984E}"/>
              </c:ext>
            </c:extLst>
          </c:dPt>
          <c:dLbls>
            <c:dLbl>
              <c:idx val="0"/>
              <c:delete val="1"/>
              <c:extLst>
                <c:ext xmlns:c15="http://schemas.microsoft.com/office/drawing/2012/chart" uri="{CE6537A1-D6FC-4f65-9D91-7224C49458BB}"/>
                <c:ext xmlns:c16="http://schemas.microsoft.com/office/drawing/2014/chart" uri="{C3380CC4-5D6E-409C-BE32-E72D297353CC}">
                  <c16:uniqueId val="{00000001-2996-46E7-BEDE-86B97BCB984E}"/>
                </c:ext>
              </c:extLst>
            </c:dLbl>
            <c:dLbl>
              <c:idx val="1"/>
              <c:delete val="1"/>
              <c:extLst>
                <c:ext xmlns:c15="http://schemas.microsoft.com/office/drawing/2012/chart" uri="{CE6537A1-D6FC-4f65-9D91-7224C49458BB}"/>
                <c:ext xmlns:c16="http://schemas.microsoft.com/office/drawing/2014/chart" uri="{C3380CC4-5D6E-409C-BE32-E72D297353CC}">
                  <c16:uniqueId val="{00000003-2996-46E7-BEDE-86B97BCB984E}"/>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Calcul!$C$29:$F$29</c:f>
              <c:strCache>
                <c:ptCount val="4"/>
                <c:pt idx="0">
                  <c:v>Pas du tout satisfait</c:v>
                </c:pt>
                <c:pt idx="1">
                  <c:v>Peu satisfait</c:v>
                </c:pt>
                <c:pt idx="2">
                  <c:v>Satisfait</c:v>
                </c:pt>
                <c:pt idx="3">
                  <c:v>Totalement satisfait</c:v>
                </c:pt>
              </c:strCache>
            </c:strRef>
          </c:cat>
          <c:val>
            <c:numRef>
              <c:f>Calcul!$C$30:$F$30</c:f>
              <c:numCache>
                <c:formatCode>0</c:formatCode>
                <c:ptCount val="4"/>
                <c:pt idx="0">
                  <c:v>0</c:v>
                </c:pt>
                <c:pt idx="1">
                  <c:v>0</c:v>
                </c:pt>
                <c:pt idx="2">
                  <c:v>11</c:v>
                </c:pt>
                <c:pt idx="3">
                  <c:v>2</c:v>
                </c:pt>
              </c:numCache>
            </c:numRef>
          </c:val>
          <c:extLst>
            <c:ext xmlns:c16="http://schemas.microsoft.com/office/drawing/2014/chart" uri="{C3380CC4-5D6E-409C-BE32-E72D297353CC}">
              <c16:uniqueId val="{00000008-2996-46E7-BEDE-86B97BCB984E}"/>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549688726898667"/>
          <c:y val="0.24295557194211448"/>
          <c:w val="0.37203253690009264"/>
          <c:h val="0.6431816552472835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LA VIE INTERNE DE L’ENTREPRISE (</a:t>
            </a:r>
            <a:r>
              <a:rPr lang="en-US" sz="1600" dirty="0" err="1">
                <a:latin typeface="Century Gothic" panose="020B0502020202020204" pitchFamily="34" charset="0"/>
              </a:rPr>
              <a:t>évènements</a:t>
            </a:r>
            <a:r>
              <a:rPr lang="en-US" sz="1600" dirty="0">
                <a:latin typeface="Century Gothic" panose="020B0502020202020204" pitchFamily="34" charset="0"/>
              </a:rPr>
              <a:t>)</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4.2366367071542163E-2"/>
          <c:y val="0.20445125510799766"/>
          <c:w val="0.47807025321173691"/>
          <c:h val="0.7110043424381150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28-44AC-AA4D-CA50361B26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28-44AC-AA4D-CA50361B26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28-44AC-AA4D-CA50361B26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28-44AC-AA4D-CA50361B26E6}"/>
              </c:ext>
            </c:extLst>
          </c:dPt>
          <c:dLbls>
            <c:dLbl>
              <c:idx val="0"/>
              <c:delete val="1"/>
              <c:extLst>
                <c:ext xmlns:c15="http://schemas.microsoft.com/office/drawing/2012/chart" uri="{CE6537A1-D6FC-4f65-9D91-7224C49458BB}"/>
                <c:ext xmlns:c16="http://schemas.microsoft.com/office/drawing/2014/chart" uri="{C3380CC4-5D6E-409C-BE32-E72D297353CC}">
                  <c16:uniqueId val="{00000001-0328-44AC-AA4D-CA50361B26E6}"/>
                </c:ext>
              </c:extLst>
            </c:dLbl>
            <c:dLbl>
              <c:idx val="1"/>
              <c:delete val="1"/>
              <c:extLst>
                <c:ext xmlns:c15="http://schemas.microsoft.com/office/drawing/2012/chart" uri="{CE6537A1-D6FC-4f65-9D91-7224C49458BB}"/>
                <c:ext xmlns:c16="http://schemas.microsoft.com/office/drawing/2014/chart" uri="{C3380CC4-5D6E-409C-BE32-E72D297353CC}">
                  <c16:uniqueId val="{00000003-0328-44AC-AA4D-CA50361B26E6}"/>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Calcul!$C$32:$F$32</c:f>
              <c:strCache>
                <c:ptCount val="4"/>
                <c:pt idx="0">
                  <c:v>Pas du tout satisfait</c:v>
                </c:pt>
                <c:pt idx="1">
                  <c:v>Peu satisfait</c:v>
                </c:pt>
                <c:pt idx="2">
                  <c:v>Satisfait</c:v>
                </c:pt>
                <c:pt idx="3">
                  <c:v>Totalement satisfait</c:v>
                </c:pt>
              </c:strCache>
            </c:strRef>
          </c:cat>
          <c:val>
            <c:numRef>
              <c:f>Calcul!$C$33:$F$33</c:f>
              <c:numCache>
                <c:formatCode>0</c:formatCode>
                <c:ptCount val="4"/>
                <c:pt idx="0">
                  <c:v>0</c:v>
                </c:pt>
                <c:pt idx="1">
                  <c:v>0</c:v>
                </c:pt>
                <c:pt idx="2">
                  <c:v>11</c:v>
                </c:pt>
                <c:pt idx="3">
                  <c:v>2</c:v>
                </c:pt>
              </c:numCache>
            </c:numRef>
          </c:val>
          <c:extLst>
            <c:ext xmlns:c16="http://schemas.microsoft.com/office/drawing/2014/chart" uri="{C3380CC4-5D6E-409C-BE32-E72D297353CC}">
              <c16:uniqueId val="{00000008-0328-44AC-AA4D-CA50361B26E6}"/>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0871735905465962"/>
          <c:y val="0.17244292868774388"/>
          <c:w val="0.37816419984309518"/>
          <c:h val="0.788027570385391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r>
              <a:rPr lang="en-US" sz="1600" dirty="0">
                <a:latin typeface="Century Gothic" panose="020B0502020202020204" pitchFamily="34" charset="0"/>
              </a:rPr>
              <a:t>APPRECIATION GLOBAL</a:t>
            </a:r>
            <a:r>
              <a:rPr lang="en-US" sz="1600" baseline="0" dirty="0">
                <a:latin typeface="Century Gothic" panose="020B0502020202020204" pitchFamily="34" charset="0"/>
              </a:rPr>
              <a:t> RENDU AU PATIENT</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Century Gothic" panose="020B0502020202020204" pitchFamily="34" charset="0"/>
              <a:ea typeface="+mn-ea"/>
              <a:cs typeface="+mn-cs"/>
            </a:defRPr>
          </a:pPr>
          <a:endParaRPr lang="fr-FR"/>
        </a:p>
      </c:txPr>
    </c:title>
    <c:autoTitleDeleted val="0"/>
    <c:plotArea>
      <c:layout>
        <c:manualLayout>
          <c:layoutTarget val="inner"/>
          <c:xMode val="edge"/>
          <c:yMode val="edge"/>
          <c:x val="4.2029160527507915E-2"/>
          <c:y val="0.23065969804196515"/>
          <c:w val="0.5107651493373585"/>
          <c:h val="0.6895732594074993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9CA-4659-AA6A-991451DA0403}"/>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9CA-4659-AA6A-991451DA0403}"/>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9CA-4659-AA6A-991451DA0403}"/>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9CA-4659-AA6A-991451DA0403}"/>
              </c:ext>
            </c:extLst>
          </c:dPt>
          <c:dLbls>
            <c:dLbl>
              <c:idx val="0"/>
              <c:delete val="1"/>
              <c:extLst>
                <c:ext xmlns:c15="http://schemas.microsoft.com/office/drawing/2012/chart" uri="{CE6537A1-D6FC-4f65-9D91-7224C49458BB}"/>
                <c:ext xmlns:c16="http://schemas.microsoft.com/office/drawing/2014/chart" uri="{C3380CC4-5D6E-409C-BE32-E72D297353CC}">
                  <c16:uniqueId val="{00000001-99CA-4659-AA6A-991451DA0403}"/>
                </c:ext>
              </c:extLst>
            </c:dLbl>
            <c:dLbl>
              <c:idx val="1"/>
              <c:tx>
                <c:rich>
                  <a:bodyPr/>
                  <a:lstStyle/>
                  <a:p>
                    <a:fld id="{339D582C-A20B-41F2-89C1-F47BDEDA6601}"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9CA-4659-AA6A-991451DA0403}"/>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Calcul!$C$35:$F$35</c:f>
              <c:strCache>
                <c:ptCount val="4"/>
                <c:pt idx="0">
                  <c:v>Pas du tout satisfait</c:v>
                </c:pt>
                <c:pt idx="1">
                  <c:v>Peu satisfait</c:v>
                </c:pt>
                <c:pt idx="2">
                  <c:v>Satisfait</c:v>
                </c:pt>
                <c:pt idx="3">
                  <c:v>Totalement satisfait</c:v>
                </c:pt>
              </c:strCache>
            </c:strRef>
          </c:cat>
          <c:val>
            <c:numRef>
              <c:f>Calcul!$C$36:$F$36</c:f>
              <c:numCache>
                <c:formatCode>0</c:formatCode>
                <c:ptCount val="4"/>
                <c:pt idx="0">
                  <c:v>0</c:v>
                </c:pt>
                <c:pt idx="1">
                  <c:v>2</c:v>
                </c:pt>
                <c:pt idx="2">
                  <c:v>7</c:v>
                </c:pt>
                <c:pt idx="3">
                  <c:v>4</c:v>
                </c:pt>
              </c:numCache>
            </c:numRef>
          </c:val>
          <c:extLst>
            <c:ext xmlns:c16="http://schemas.microsoft.com/office/drawing/2014/chart" uri="{C3380CC4-5D6E-409C-BE32-E72D297353CC}">
              <c16:uniqueId val="{00000008-99CA-4659-AA6A-991451DA040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682689442921369"/>
          <c:y val="0.20493142468177583"/>
          <c:w val="0.35840229447686034"/>
          <c:h val="0.7205560035036783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800" dirty="0">
                <a:latin typeface="Century Gothic" panose="020B0502020202020204" pitchFamily="34" charset="0"/>
              </a:rPr>
              <a:t>QUEL EST</a:t>
            </a:r>
            <a:r>
              <a:rPr lang="en-US" sz="1800" baseline="0" dirty="0">
                <a:latin typeface="Century Gothic" panose="020B0502020202020204" pitchFamily="34" charset="0"/>
              </a:rPr>
              <a:t> VOTRE NIVEAU GLOBAL DE SATISFACTION ?</a:t>
            </a:r>
            <a:endParaRPr lang="en-US" sz="18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2.8822607507739895E-2"/>
          <c:y val="0.18548452555648831"/>
          <c:w val="0.52271283989902551"/>
          <c:h val="0.75008757708385398"/>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B02-4CB3-9076-AC9FD72C7D0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B02-4CB3-9076-AC9FD72C7D0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B02-4CB3-9076-AC9FD72C7D00}"/>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B02-4CB3-9076-AC9FD72C7D00}"/>
              </c:ext>
            </c:extLst>
          </c:dPt>
          <c:dLbls>
            <c:dLbl>
              <c:idx val="0"/>
              <c:delete val="1"/>
              <c:extLst>
                <c:ext xmlns:c15="http://schemas.microsoft.com/office/drawing/2012/chart" uri="{CE6537A1-D6FC-4f65-9D91-7224C49458BB}"/>
                <c:ext xmlns:c16="http://schemas.microsoft.com/office/drawing/2014/chart" uri="{C3380CC4-5D6E-409C-BE32-E72D297353CC}">
                  <c16:uniqueId val="{00000001-CB02-4CB3-9076-AC9FD72C7D00}"/>
                </c:ext>
              </c:extLst>
            </c:dLbl>
            <c:dLbl>
              <c:idx val="1"/>
              <c:delete val="1"/>
              <c:extLst>
                <c:ext xmlns:c15="http://schemas.microsoft.com/office/drawing/2012/chart" uri="{CE6537A1-D6FC-4f65-9D91-7224C49458BB}"/>
                <c:ext xmlns:c16="http://schemas.microsoft.com/office/drawing/2014/chart" uri="{C3380CC4-5D6E-409C-BE32-E72D297353CC}">
                  <c16:uniqueId val="{00000003-CB02-4CB3-9076-AC9FD72C7D00}"/>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Calcul!$C$38:$F$38</c:f>
              <c:strCache>
                <c:ptCount val="4"/>
                <c:pt idx="0">
                  <c:v>Pas du tout satisfait</c:v>
                </c:pt>
                <c:pt idx="1">
                  <c:v>Peu satisfait</c:v>
                </c:pt>
                <c:pt idx="2">
                  <c:v>Satisfait</c:v>
                </c:pt>
                <c:pt idx="3">
                  <c:v>Totalement satisfait</c:v>
                </c:pt>
              </c:strCache>
            </c:strRef>
          </c:cat>
          <c:val>
            <c:numRef>
              <c:f>Calcul!$C$39:$F$39</c:f>
              <c:numCache>
                <c:formatCode>0</c:formatCode>
                <c:ptCount val="4"/>
                <c:pt idx="0">
                  <c:v>0</c:v>
                </c:pt>
                <c:pt idx="1">
                  <c:v>0</c:v>
                </c:pt>
                <c:pt idx="2">
                  <c:v>9</c:v>
                </c:pt>
                <c:pt idx="3">
                  <c:v>4</c:v>
                </c:pt>
              </c:numCache>
            </c:numRef>
          </c:val>
          <c:extLst>
            <c:ext xmlns:c16="http://schemas.microsoft.com/office/drawing/2014/chart" uri="{C3380CC4-5D6E-409C-BE32-E72D297353CC}">
              <c16:uniqueId val="{00000008-CB02-4CB3-9076-AC9FD72C7D00}"/>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3470822098802337"/>
          <c:y val="0.22516735767121854"/>
          <c:w val="0.31566788422282038"/>
          <c:h val="0.7181951003825622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latin typeface="Century Gothic" panose="020B0502020202020204" pitchFamily="34" charset="0"/>
              </a:rPr>
              <a:t>L’ORGANIGRAMME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3182278973418123E-2"/>
          <c:y val="0.13858822074150456"/>
          <c:w val="0.42262975919319767"/>
          <c:h val="0.83013171016320353"/>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999-43A8-9775-019A40D9EDB7}"/>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999-43A8-9775-019A40D9EDB7}"/>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999-43A8-9775-019A40D9EDB7}"/>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999-43A8-9775-019A40D9EDB7}"/>
              </c:ext>
            </c:extLst>
          </c:dPt>
          <c:dLbls>
            <c:dLbl>
              <c:idx val="0"/>
              <c:delete val="1"/>
              <c:extLst>
                <c:ext xmlns:c15="http://schemas.microsoft.com/office/drawing/2012/chart" uri="{CE6537A1-D6FC-4f65-9D91-7224C49458BB}"/>
                <c:ext xmlns:c16="http://schemas.microsoft.com/office/drawing/2014/chart" uri="{C3380CC4-5D6E-409C-BE32-E72D297353CC}">
                  <c16:uniqueId val="{00000001-E999-43A8-9775-019A40D9EDB7}"/>
                </c:ext>
              </c:extLst>
            </c:dLbl>
            <c:dLbl>
              <c:idx val="1"/>
              <c:delete val="1"/>
              <c:extLst>
                <c:ext xmlns:c15="http://schemas.microsoft.com/office/drawing/2012/chart" uri="{CE6537A1-D6FC-4f65-9D91-7224C49458BB}"/>
                <c:ext xmlns:c16="http://schemas.microsoft.com/office/drawing/2014/chart" uri="{C3380CC4-5D6E-409C-BE32-E72D297353CC}">
                  <c16:uniqueId val="{00000003-E999-43A8-9775-019A40D9EDB7}"/>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Calcul!$C$41:$F$41</c:f>
              <c:strCache>
                <c:ptCount val="4"/>
                <c:pt idx="0">
                  <c:v>Pas du tout satisfait</c:v>
                </c:pt>
                <c:pt idx="1">
                  <c:v>Peu satisfait</c:v>
                </c:pt>
                <c:pt idx="2">
                  <c:v>Satisfait</c:v>
                </c:pt>
                <c:pt idx="3">
                  <c:v>Totalement satisfait</c:v>
                </c:pt>
              </c:strCache>
            </c:strRef>
          </c:cat>
          <c:val>
            <c:numRef>
              <c:f>Calcul!$C$42:$F$42</c:f>
              <c:numCache>
                <c:formatCode>0</c:formatCode>
                <c:ptCount val="4"/>
                <c:pt idx="0">
                  <c:v>0</c:v>
                </c:pt>
                <c:pt idx="1">
                  <c:v>0</c:v>
                </c:pt>
                <c:pt idx="2">
                  <c:v>10</c:v>
                </c:pt>
                <c:pt idx="3">
                  <c:v>3</c:v>
                </c:pt>
              </c:numCache>
            </c:numRef>
          </c:val>
          <c:extLst>
            <c:ext xmlns:c16="http://schemas.microsoft.com/office/drawing/2014/chart" uri="{C3380CC4-5D6E-409C-BE32-E72D297353CC}">
              <c16:uniqueId val="{00000008-E999-43A8-9775-019A40D9EDB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807363356279699"/>
          <c:y val="0.26458669258834772"/>
          <c:w val="0.37160188338081784"/>
          <c:h val="0.598987872199982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000" dirty="0">
                <a:latin typeface="Century Gothic" panose="020B0502020202020204" pitchFamily="34" charset="0"/>
              </a:rPr>
              <a:t>PROCEDURE LIEES A VOTRE POSTE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4.586167605693222E-2"/>
          <c:y val="0.23218860157788931"/>
          <c:w val="0.42316059410110585"/>
          <c:h val="0.6326215285077646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5410-4CAE-B0FF-9D53EC8E48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5410-4CAE-B0FF-9D53EC8E48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5410-4CAE-B0FF-9D53EC8E48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5410-4CAE-B0FF-9D53EC8E48E4}"/>
              </c:ext>
            </c:extLst>
          </c:dPt>
          <c:dLbls>
            <c:dLbl>
              <c:idx val="0"/>
              <c:delete val="1"/>
              <c:extLst>
                <c:ext xmlns:c15="http://schemas.microsoft.com/office/drawing/2012/chart" uri="{CE6537A1-D6FC-4f65-9D91-7224C49458BB}"/>
                <c:ext xmlns:c16="http://schemas.microsoft.com/office/drawing/2014/chart" uri="{C3380CC4-5D6E-409C-BE32-E72D297353CC}">
                  <c16:uniqueId val="{00000001-5410-4CAE-B0FF-9D53EC8E48E4}"/>
                </c:ext>
              </c:extLst>
            </c:dLbl>
            <c:dLbl>
              <c:idx val="1"/>
              <c:delete val="1"/>
              <c:extLst>
                <c:ext xmlns:c15="http://schemas.microsoft.com/office/drawing/2012/chart" uri="{CE6537A1-D6FC-4f65-9D91-7224C49458BB}"/>
                <c:ext xmlns:c16="http://schemas.microsoft.com/office/drawing/2014/chart" uri="{C3380CC4-5D6E-409C-BE32-E72D297353CC}">
                  <c16:uniqueId val="{00000003-5410-4CAE-B0FF-9D53EC8E48E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Calcul!$C$44:$F$44</c:f>
              <c:strCache>
                <c:ptCount val="4"/>
                <c:pt idx="0">
                  <c:v>Pas du tout satisfait</c:v>
                </c:pt>
                <c:pt idx="1">
                  <c:v>Peu satisfait</c:v>
                </c:pt>
                <c:pt idx="2">
                  <c:v>Satisfait</c:v>
                </c:pt>
                <c:pt idx="3">
                  <c:v>Totalement satisfait</c:v>
                </c:pt>
              </c:strCache>
            </c:strRef>
          </c:cat>
          <c:val>
            <c:numRef>
              <c:f>Calcul!$C$45:$F$45</c:f>
              <c:numCache>
                <c:formatCode>0</c:formatCode>
                <c:ptCount val="4"/>
                <c:pt idx="0">
                  <c:v>0</c:v>
                </c:pt>
                <c:pt idx="1">
                  <c:v>0</c:v>
                </c:pt>
                <c:pt idx="2">
                  <c:v>11</c:v>
                </c:pt>
                <c:pt idx="3">
                  <c:v>2</c:v>
                </c:pt>
              </c:numCache>
            </c:numRef>
          </c:val>
          <c:extLst>
            <c:ext xmlns:c16="http://schemas.microsoft.com/office/drawing/2014/chart" uri="{C3380CC4-5D6E-409C-BE32-E72D297353CC}">
              <c16:uniqueId val="{00000008-5410-4CAE-B0FF-9D53EC8E48E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5301202610251143"/>
          <c:y val="0.29578266152661298"/>
          <c:w val="0.43342369657886498"/>
          <c:h val="0.5257118890974692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2400" dirty="0">
                <a:latin typeface="Century Gothic" panose="020B0502020202020204" pitchFamily="34" charset="0"/>
              </a:rPr>
              <a:t>SUR LES OBJECTIFS DU POSTE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8124495289113131E-2"/>
          <c:y val="0.18546373584963907"/>
          <c:w val="0.49192235850806998"/>
          <c:h val="0.69286538122744967"/>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A93-4143-B3B4-712D8B6B2EA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A93-4143-B3B4-712D8B6B2EA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A93-4143-B3B4-712D8B6B2EA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A93-4143-B3B4-712D8B6B2EA5}"/>
              </c:ext>
            </c:extLst>
          </c:dPt>
          <c:dLbls>
            <c:dLbl>
              <c:idx val="0"/>
              <c:delete val="1"/>
              <c:extLst>
                <c:ext xmlns:c15="http://schemas.microsoft.com/office/drawing/2012/chart" uri="{CE6537A1-D6FC-4f65-9D91-7224C49458BB}"/>
                <c:ext xmlns:c16="http://schemas.microsoft.com/office/drawing/2014/chart" uri="{C3380CC4-5D6E-409C-BE32-E72D297353CC}">
                  <c16:uniqueId val="{00000001-9A93-4143-B3B4-712D8B6B2EA5}"/>
                </c:ext>
              </c:extLst>
            </c:dLbl>
            <c:dLbl>
              <c:idx val="1"/>
              <c:delete val="1"/>
              <c:extLst>
                <c:ext xmlns:c15="http://schemas.microsoft.com/office/drawing/2012/chart" uri="{CE6537A1-D6FC-4f65-9D91-7224C49458BB}"/>
                <c:ext xmlns:c16="http://schemas.microsoft.com/office/drawing/2014/chart" uri="{C3380CC4-5D6E-409C-BE32-E72D297353CC}">
                  <c16:uniqueId val="{00000003-9A93-4143-B3B4-712D8B6B2EA5}"/>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Calcul!$C$47:$F$47</c:f>
              <c:strCache>
                <c:ptCount val="4"/>
                <c:pt idx="0">
                  <c:v>Pas du tout satisfait</c:v>
                </c:pt>
                <c:pt idx="1">
                  <c:v>Peu satisfait</c:v>
                </c:pt>
                <c:pt idx="2">
                  <c:v>Satisfait</c:v>
                </c:pt>
                <c:pt idx="3">
                  <c:v>Totalement satisfait</c:v>
                </c:pt>
              </c:strCache>
            </c:strRef>
          </c:cat>
          <c:val>
            <c:numRef>
              <c:f>Calcul!$C$48:$F$48</c:f>
              <c:numCache>
                <c:formatCode>0</c:formatCode>
                <c:ptCount val="4"/>
                <c:pt idx="0">
                  <c:v>0</c:v>
                </c:pt>
                <c:pt idx="1">
                  <c:v>0</c:v>
                </c:pt>
                <c:pt idx="2">
                  <c:v>8</c:v>
                </c:pt>
                <c:pt idx="3">
                  <c:v>5</c:v>
                </c:pt>
              </c:numCache>
            </c:numRef>
          </c:val>
          <c:extLst>
            <c:ext xmlns:c16="http://schemas.microsoft.com/office/drawing/2014/chart" uri="{C3380CC4-5D6E-409C-BE32-E72D297353CC}">
              <c16:uniqueId val="{00000008-9A93-4143-B3B4-712D8B6B2EA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057091043892327"/>
          <c:y val="0.23483731176540407"/>
          <c:w val="0.40303391468217903"/>
          <c:h val="0.5351581481968386"/>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dirty="0">
                <a:latin typeface="Century Gothic" panose="020B0502020202020204" pitchFamily="34" charset="0"/>
              </a:rPr>
              <a:t>DES CRITERES D’EVALUATION RETENUS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3980941989067334"/>
          <c:w val="0.58726290463692044"/>
          <c:h val="0.71109104199330475"/>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188-44D3-93C4-61D2BDDDE0A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188-44D3-93C4-61D2BDDDE0A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188-44D3-93C4-61D2BDDDE0A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A188-44D3-93C4-61D2BDDDE0A4}"/>
              </c:ext>
            </c:extLst>
          </c:dPt>
          <c:dLbls>
            <c:dLbl>
              <c:idx val="0"/>
              <c:tx>
                <c:rich>
                  <a:bodyPr/>
                  <a:lstStyle/>
                  <a:p>
                    <a:fld id="{809436A8-F08C-489F-B096-895876064831}" type="PERCENTAGE">
                      <a:rPr lang="en-US" baseline="0" smtClean="0"/>
                      <a:pPr/>
                      <a:t>[POURCENTAGE]</a:t>
                    </a:fld>
                    <a:endParaRPr lang="fr-FR"/>
                  </a:p>
                </c:rich>
              </c:tx>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188-44D3-93C4-61D2BDDDE0A4}"/>
                </c:ext>
              </c:extLst>
            </c:dLbl>
            <c:dLbl>
              <c:idx val="1"/>
              <c:delete val="1"/>
              <c:extLst>
                <c:ext xmlns:c15="http://schemas.microsoft.com/office/drawing/2012/chart" uri="{CE6537A1-D6FC-4f65-9D91-7224C49458BB}"/>
                <c:ext xmlns:c16="http://schemas.microsoft.com/office/drawing/2014/chart" uri="{C3380CC4-5D6E-409C-BE32-E72D297353CC}">
                  <c16:uniqueId val="{00000003-A188-44D3-93C4-61D2BDDDE0A4}"/>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Calcul!$C$50:$F$50</c:f>
              <c:strCache>
                <c:ptCount val="4"/>
                <c:pt idx="0">
                  <c:v>Pas du tout satisfait</c:v>
                </c:pt>
                <c:pt idx="1">
                  <c:v>Peu satisfait</c:v>
                </c:pt>
                <c:pt idx="2">
                  <c:v>Satisfait</c:v>
                </c:pt>
                <c:pt idx="3">
                  <c:v>Totalement satisfait</c:v>
                </c:pt>
              </c:strCache>
            </c:strRef>
          </c:cat>
          <c:val>
            <c:numRef>
              <c:f>Calcul!$C$51:$F$51</c:f>
              <c:numCache>
                <c:formatCode>0</c:formatCode>
                <c:ptCount val="4"/>
                <c:pt idx="0">
                  <c:v>0</c:v>
                </c:pt>
                <c:pt idx="1">
                  <c:v>0</c:v>
                </c:pt>
                <c:pt idx="2">
                  <c:v>9</c:v>
                </c:pt>
                <c:pt idx="3">
                  <c:v>3</c:v>
                </c:pt>
              </c:numCache>
            </c:numRef>
          </c:val>
          <c:extLst>
            <c:ext xmlns:c16="http://schemas.microsoft.com/office/drawing/2014/chart" uri="{C3380CC4-5D6E-409C-BE32-E72D297353CC}">
              <c16:uniqueId val="{00000008-A188-44D3-93C4-61D2BDDDE0A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2892957130358706"/>
          <c:y val="0.29129862494173481"/>
          <c:w val="0.35440376202974627"/>
          <c:h val="0.6182031018263485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n-lt"/>
                <a:ea typeface="+mn-ea"/>
                <a:cs typeface="+mn-cs"/>
              </a:defRPr>
            </a:pPr>
            <a:r>
              <a:rPr lang="en-US" sz="1400" dirty="0">
                <a:solidFill>
                  <a:schemeClr val="accent1">
                    <a:lumMod val="50000"/>
                  </a:schemeClr>
                </a:solidFill>
              </a:rPr>
              <a:t>LES ÉQUIPEMENTS MÉDICAUX DISPONIBLES</a:t>
            </a:r>
          </a:p>
        </c:rich>
      </c:tx>
      <c:layout>
        <c:manualLayout>
          <c:xMode val="edge"/>
          <c:yMode val="edge"/>
          <c:x val="0.18254839957137214"/>
          <c:y val="3.095422410591123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n-lt"/>
              <a:ea typeface="+mn-ea"/>
              <a:cs typeface="+mn-cs"/>
            </a:defRPr>
          </a:pPr>
          <a:endParaRPr lang="fr-FR"/>
        </a:p>
      </c:txPr>
    </c:title>
    <c:autoTitleDeleted val="0"/>
    <c:plotArea>
      <c:layout>
        <c:manualLayout>
          <c:layoutTarget val="inner"/>
          <c:xMode val="edge"/>
          <c:yMode val="edge"/>
          <c:x val="3.8249771429469032E-2"/>
          <c:y val="0.14307990614098196"/>
          <c:w val="0.91453953058435045"/>
          <c:h val="0.76366317205948375"/>
        </c:manualLayout>
      </c:layout>
      <c:barChart>
        <c:barDir val="col"/>
        <c:grouping val="clustered"/>
        <c:varyColors val="0"/>
        <c:ser>
          <c:idx val="2"/>
          <c:order val="1"/>
          <c:spPr>
            <a:gradFill rotWithShape="1">
              <a:gsLst>
                <a:gs pos="0">
                  <a:schemeClr val="accent5">
                    <a:shade val="65000"/>
                    <a:tint val="98000"/>
                    <a:lumMod val="110000"/>
                  </a:schemeClr>
                </a:gs>
                <a:gs pos="84000">
                  <a:schemeClr val="accent5">
                    <a:shade val="65000"/>
                    <a:shade val="90000"/>
                    <a:lumMod val="88000"/>
                  </a:schemeClr>
                </a:gs>
              </a:gsLst>
              <a:lin ang="5400000" scaled="0"/>
            </a:gradFill>
            <a:ln>
              <a:noFill/>
            </a:ln>
            <a:effectLst>
              <a:outerShdw blurRad="38100" dist="25400" dir="5400000" rotWithShape="0">
                <a:srgbClr val="000000">
                  <a:alpha val="55000"/>
                </a:srgbClr>
              </a:outerShdw>
            </a:effectLst>
          </c:spPr>
          <c:invertIfNegative val="0"/>
          <c:dLbls>
            <c:dLbl>
              <c:idx val="0"/>
              <c:layout>
                <c:manualLayout>
                  <c:x val="0"/>
                  <c:y val="6.9444444444444448E-2"/>
                </c:manualLayout>
              </c:layout>
              <c:tx>
                <c:rich>
                  <a:bodyPr/>
                  <a:lstStyle/>
                  <a:p>
                    <a:r>
                      <a:rPr lang="en-US"/>
                      <a:t>8%</a:t>
                    </a:r>
                  </a:p>
                  <a:p>
                    <a:fld id="{7500DD41-7B4E-4DB0-9B4E-8FFB902B8E0F}" type="VALUE">
                      <a:rPr lang="en-US"/>
                      <a:pPr/>
                      <a:t>[VALEUR]</a:t>
                    </a:fld>
                    <a:endParaRPr lang="fr-FR"/>
                  </a:p>
                </c:rich>
              </c:tx>
              <c:showLegendKey val="0"/>
              <c:showVal val="1"/>
              <c:showCatName val="0"/>
              <c:showSerName val="0"/>
              <c:showPercent val="0"/>
              <c:showBubbleSize val="0"/>
              <c:extLst>
                <c:ext xmlns:c15="http://schemas.microsoft.com/office/drawing/2012/chart" uri="{CE6537A1-D6FC-4f65-9D91-7224C49458BB}">
                  <c15:layout>
                    <c:manualLayout>
                      <c:w val="6.805555555555555E-2"/>
                      <c:h val="0.14555555555555555"/>
                    </c:manualLayout>
                  </c15:layout>
                  <c15:dlblFieldTable/>
                  <c15:showDataLabelsRange val="0"/>
                </c:ext>
                <c:ext xmlns:c16="http://schemas.microsoft.com/office/drawing/2014/chart" uri="{C3380CC4-5D6E-409C-BE32-E72D297353CC}">
                  <c16:uniqueId val="{00000000-F953-480A-856E-0E721514E262}"/>
                </c:ext>
              </c:extLst>
            </c:dLbl>
            <c:dLbl>
              <c:idx val="1"/>
              <c:layout>
                <c:manualLayout>
                  <c:x val="5.0250493964365218E-3"/>
                  <c:y val="6.944454654115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53-480A-856E-0E721514E262}"/>
                </c:ext>
              </c:extLst>
            </c:dLbl>
            <c:dLbl>
              <c:idx val="2"/>
              <c:layout>
                <c:manualLayout>
                  <c:x val="-3.0326427256076893E-3"/>
                  <c:y val="6.1669874136813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53-480A-856E-0E721514E262}"/>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1'!$H$24:$H$27</c:f>
              <c:numCache>
                <c:formatCode>General</c:formatCode>
                <c:ptCount val="4"/>
                <c:pt idx="0">
                  <c:v>1</c:v>
                </c:pt>
                <c:pt idx="1">
                  <c:v>6</c:v>
                </c:pt>
                <c:pt idx="2">
                  <c:v>6</c:v>
                </c:pt>
                <c:pt idx="3">
                  <c:v>0</c:v>
                </c:pt>
              </c:numCache>
            </c:numRef>
          </c:val>
          <c:extLst>
            <c:ext xmlns:c16="http://schemas.microsoft.com/office/drawing/2014/chart" uri="{C3380CC4-5D6E-409C-BE32-E72D297353CC}">
              <c16:uniqueId val="{00000003-F953-480A-856E-0E721514E262}"/>
            </c:ext>
          </c:extLst>
        </c:ser>
        <c:dLbls>
          <c:showLegendKey val="0"/>
          <c:showVal val="1"/>
          <c:showCatName val="0"/>
          <c:showSerName val="0"/>
          <c:showPercent val="0"/>
          <c:showBubbleSize val="0"/>
        </c:dLbls>
        <c:gapWidth val="156"/>
        <c:axId val="1358945072"/>
        <c:axId val="1358933104"/>
      </c:barChart>
      <c:barChart>
        <c:barDir val="col"/>
        <c:grouping val="clustered"/>
        <c:varyColors val="0"/>
        <c:ser>
          <c:idx val="0"/>
          <c:order val="0"/>
          <c:spPr>
            <a:solidFill>
              <a:schemeClr val="accent6">
                <a:lumMod val="60000"/>
                <a:lumOff val="40000"/>
              </a:schemeClr>
            </a:solidFill>
            <a:ln>
              <a:noFill/>
            </a:ln>
            <a:effectLst>
              <a:outerShdw blurRad="38100" dist="25400" dir="5400000" rotWithShape="0">
                <a:srgbClr val="000000">
                  <a:alpha val="55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953-480A-856E-0E721514E262}"/>
                </c:ext>
              </c:extLst>
            </c:dLbl>
            <c:dLbl>
              <c:idx val="3"/>
              <c:delete val="1"/>
              <c:extLst>
                <c:ext xmlns:c15="http://schemas.microsoft.com/office/drawing/2012/chart" uri="{CE6537A1-D6FC-4f65-9D91-7224C49458BB}"/>
                <c:ext xmlns:c16="http://schemas.microsoft.com/office/drawing/2014/chart" uri="{C3380CC4-5D6E-409C-BE32-E72D297353CC}">
                  <c16:uniqueId val="{00000005-F953-480A-856E-0E721514E262}"/>
                </c:ext>
              </c:extLst>
            </c:dLbl>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1'!$G$24:$G$27</c:f>
              <c:numCache>
                <c:formatCode>0%</c:formatCode>
                <c:ptCount val="4"/>
                <c:pt idx="0">
                  <c:v>0.08</c:v>
                </c:pt>
                <c:pt idx="1">
                  <c:v>0.46</c:v>
                </c:pt>
                <c:pt idx="2">
                  <c:v>0.46</c:v>
                </c:pt>
                <c:pt idx="3">
                  <c:v>0</c:v>
                </c:pt>
              </c:numCache>
            </c:numRef>
          </c:val>
          <c:extLst>
            <c:ext xmlns:c16="http://schemas.microsoft.com/office/drawing/2014/chart" uri="{C3380CC4-5D6E-409C-BE32-E72D297353CC}">
              <c16:uniqueId val="{00000006-F953-480A-856E-0E721514E262}"/>
            </c:ext>
          </c:extLst>
        </c:ser>
        <c:dLbls>
          <c:showLegendKey val="0"/>
          <c:showVal val="1"/>
          <c:showCatName val="0"/>
          <c:showSerName val="0"/>
          <c:showPercent val="0"/>
          <c:showBubbleSize val="0"/>
        </c:dLbls>
        <c:gapWidth val="156"/>
        <c:axId val="1358943440"/>
        <c:axId val="1358931472"/>
      </c:barChart>
      <c:catAx>
        <c:axId val="1358945072"/>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fr-FR"/>
          </a:p>
        </c:txPr>
        <c:crossAx val="1358933104"/>
        <c:crosses val="autoZero"/>
        <c:auto val="1"/>
        <c:lblAlgn val="ctr"/>
        <c:lblOffset val="100"/>
        <c:noMultiLvlLbl val="0"/>
      </c:catAx>
      <c:valAx>
        <c:axId val="1358933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fr-FR"/>
          </a:p>
        </c:txPr>
        <c:crossAx val="1358945072"/>
        <c:crosses val="autoZero"/>
        <c:crossBetween val="between"/>
      </c:valAx>
      <c:valAx>
        <c:axId val="1358931472"/>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2"/>
                </a:solidFill>
                <a:latin typeface="+mn-lt"/>
                <a:ea typeface="+mn-ea"/>
                <a:cs typeface="+mn-cs"/>
              </a:defRPr>
            </a:pPr>
            <a:endParaRPr lang="fr-FR"/>
          </a:p>
        </c:txPr>
        <c:crossAx val="1358943440"/>
        <c:crosses val="max"/>
        <c:crossBetween val="between"/>
      </c:valAx>
      <c:catAx>
        <c:axId val="1358943440"/>
        <c:scaling>
          <c:orientation val="minMax"/>
        </c:scaling>
        <c:delete val="1"/>
        <c:axPos val="b"/>
        <c:majorTickMark val="out"/>
        <c:minorTickMark val="none"/>
        <c:tickLblPos val="nextTo"/>
        <c:crossAx val="1358931472"/>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400" b="1"/>
      </a:pPr>
      <a:endParaRPr lang="fr-FR"/>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600" dirty="0">
                <a:latin typeface="Century Gothic" panose="020B0502020202020204" pitchFamily="34" charset="0"/>
              </a:rPr>
              <a:t>DE VOTRE EVOLUTION/PLAN</a:t>
            </a:r>
            <a:r>
              <a:rPr lang="en-US" sz="1600" baseline="0" dirty="0">
                <a:latin typeface="Century Gothic" panose="020B0502020202020204" pitchFamily="34" charset="0"/>
              </a:rPr>
              <a:t> DE CARRIERE</a:t>
            </a:r>
            <a:endParaRPr lang="en-US" sz="1600" dirty="0">
              <a:latin typeface="Century Gothic" panose="020B0502020202020204" pitchFamily="34"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5.4090912755977542E-2"/>
          <c:y val="0.19407337175304037"/>
          <c:w val="0.5064483214352995"/>
          <c:h val="0.73192984872240352"/>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524-4220-911E-F8B5EA2CAF2D}"/>
              </c:ext>
            </c:extLst>
          </c:dPt>
          <c:dPt>
            <c:idx val="1"/>
            <c:bubble3D val="0"/>
            <c:spPr>
              <a:solidFill>
                <a:schemeClr val="accent6">
                  <a:lumMod val="20000"/>
                  <a:lumOff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524-4220-911E-F8B5EA2CAF2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1524-4220-911E-F8B5EA2CAF2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1524-4220-911E-F8B5EA2CAF2D}"/>
              </c:ext>
            </c:extLst>
          </c:dPt>
          <c:dLbls>
            <c:dLbl>
              <c:idx val="0"/>
              <c:delete val="1"/>
              <c:extLst>
                <c:ext xmlns:c15="http://schemas.microsoft.com/office/drawing/2012/chart" uri="{CE6537A1-D6FC-4f65-9D91-7224C49458BB}"/>
                <c:ext xmlns:c16="http://schemas.microsoft.com/office/drawing/2014/chart" uri="{C3380CC4-5D6E-409C-BE32-E72D297353CC}">
                  <c16:uniqueId val="{00000001-1524-4220-911E-F8B5EA2CAF2D}"/>
                </c:ext>
              </c:extLst>
            </c:dLbl>
            <c:dLbl>
              <c:idx val="1"/>
              <c:layout>
                <c:manualLayout>
                  <c:x val="-4.7592929643146945E-2"/>
                  <c:y val="0.13550786050256367"/>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524-4220-911E-F8B5EA2CAF2D}"/>
                </c:ext>
              </c:extLst>
            </c:dLbl>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Calcul!$C$53:$F$53</c:f>
              <c:strCache>
                <c:ptCount val="4"/>
                <c:pt idx="0">
                  <c:v>Pas du tout satisfait</c:v>
                </c:pt>
                <c:pt idx="1">
                  <c:v>Peu satisfait</c:v>
                </c:pt>
                <c:pt idx="2">
                  <c:v>Satisfait</c:v>
                </c:pt>
                <c:pt idx="3">
                  <c:v>Totalement satisfait</c:v>
                </c:pt>
              </c:strCache>
            </c:strRef>
          </c:cat>
          <c:val>
            <c:numRef>
              <c:f>Calcul!$C$54:$F$54</c:f>
              <c:numCache>
                <c:formatCode>0</c:formatCode>
                <c:ptCount val="4"/>
                <c:pt idx="0">
                  <c:v>0</c:v>
                </c:pt>
                <c:pt idx="1">
                  <c:v>1</c:v>
                </c:pt>
                <c:pt idx="2">
                  <c:v>10</c:v>
                </c:pt>
                <c:pt idx="3">
                  <c:v>2</c:v>
                </c:pt>
              </c:numCache>
            </c:numRef>
          </c:val>
          <c:extLst>
            <c:ext xmlns:c16="http://schemas.microsoft.com/office/drawing/2014/chart" uri="{C3380CC4-5D6E-409C-BE32-E72D297353CC}">
              <c16:uniqueId val="{00000008-1524-4220-911E-F8B5EA2CAF2D}"/>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61928478388190855"/>
          <c:y val="0.27266489046146025"/>
          <c:w val="0.36675130531412942"/>
          <c:h val="0.564387262172125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SN" dirty="0"/>
              <a:t>BESOINS</a:t>
            </a:r>
            <a:r>
              <a:rPr lang="fr-SN" baseline="0" dirty="0"/>
              <a:t> DE FORMATION</a:t>
            </a:r>
            <a:endParaRPr lang="en-US"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manualLayout>
          <c:layoutTarget val="inner"/>
          <c:xMode val="edge"/>
          <c:yMode val="edge"/>
          <c:x val="3.0555555555555555E-2"/>
          <c:y val="0.275407871051776"/>
          <c:w val="0.53584558180227471"/>
          <c:h val="0.63617341284226425"/>
        </c:manualLayout>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C2-41F2-80DC-8D334615C789}"/>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C2-41F2-80DC-8D334615C789}"/>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8C2-41F2-80DC-8D334615C789}"/>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BD6-4B0C-864F-6804D23B7736}"/>
              </c:ext>
            </c:extLst>
          </c:dPt>
          <c:dLbls>
            <c:spPr>
              <a:no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Century Gothic" panose="020B0502020202020204" pitchFamily="34" charset="0"/>
                    <a:ea typeface="+mn-ea"/>
                    <a:cs typeface="+mn-cs"/>
                  </a:defRPr>
                </a:pPr>
                <a:endParaRPr lang="fr-F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Calcul!$C$56:$F$56</c:f>
              <c:strCache>
                <c:ptCount val="4"/>
                <c:pt idx="0">
                  <c:v>Comptabilité</c:v>
                </c:pt>
                <c:pt idx="1">
                  <c:v>Anglais</c:v>
                </c:pt>
                <c:pt idx="2">
                  <c:v>Excel</c:v>
                </c:pt>
                <c:pt idx="3">
                  <c:v>Recouvrement</c:v>
                </c:pt>
              </c:strCache>
            </c:strRef>
          </c:cat>
          <c:val>
            <c:numRef>
              <c:f>Calcul!$C$57:$F$57</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6-C8C2-41F2-80DC-8D334615C789}"/>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4169873491819975"/>
          <c:y val="0.31828899301267316"/>
          <c:w val="0.43470247263057421"/>
          <c:h val="0.5042410072054536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Bahnschrift" panose="020B0502040204020203" pitchFamily="34" charset="0"/>
              <a:ea typeface="+mn-ea"/>
              <a:cs typeface="+mn-cs"/>
            </a:defRPr>
          </a:pPr>
          <a:endParaRPr lang="fr-FR"/>
        </a:p>
      </c:txPr>
    </c:legend>
    <c:plotVisOnly val="1"/>
    <c:dispBlanksAs val="gap"/>
    <c:showDLblsOverMax val="0"/>
  </c:chart>
  <c:spPr>
    <a:no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1554915980330045"/>
          <c:y val="6.8376051642762781E-2"/>
          <c:w val="0.70945103126477005"/>
          <c:h val="0.86324789671447444"/>
        </c:manualLayout>
      </c:layout>
      <c:pieChart>
        <c:varyColors val="1"/>
        <c:ser>
          <c:idx val="0"/>
          <c:order val="0"/>
          <c:spPr>
            <a:solidFill>
              <a:schemeClr val="accent4">
                <a:lumMod val="20000"/>
                <a:lumOff val="80000"/>
              </a:schemeClr>
            </a:solidFill>
            <a:ln>
              <a:solidFill>
                <a:srgbClr val="7DD734"/>
              </a:solidFill>
            </a:ln>
          </c:spPr>
          <c:dPt>
            <c:idx val="0"/>
            <c:bubble3D val="0"/>
            <c:spPr>
              <a:solidFill>
                <a:srgbClr val="7F508B"/>
              </a:solidFill>
              <a:ln w="19050">
                <a:solidFill>
                  <a:srgbClr val="7DD734"/>
                </a:solidFill>
              </a:ln>
              <a:effectLst/>
            </c:spPr>
            <c:extLst>
              <c:ext xmlns:c16="http://schemas.microsoft.com/office/drawing/2014/chart" uri="{C3380CC4-5D6E-409C-BE32-E72D297353CC}">
                <c16:uniqueId val="{00000001-1769-4C54-B0BA-40CE33BBE210}"/>
              </c:ext>
            </c:extLst>
          </c:dPt>
          <c:dPt>
            <c:idx val="1"/>
            <c:bubble3D val="0"/>
            <c:spPr>
              <a:solidFill>
                <a:schemeClr val="bg1"/>
              </a:solidFill>
              <a:ln w="19050">
                <a:solidFill>
                  <a:srgbClr val="7DD734"/>
                </a:solidFill>
              </a:ln>
              <a:effectLst/>
            </c:spPr>
            <c:extLst>
              <c:ext xmlns:c16="http://schemas.microsoft.com/office/drawing/2014/chart" uri="{C3380CC4-5D6E-409C-BE32-E72D297353CC}">
                <c16:uniqueId val="{00000003-1769-4C54-B0BA-40CE33BBE210}"/>
              </c:ext>
            </c:extLst>
          </c:dPt>
          <c:val>
            <c:numRef>
              <c:f>Calcul!$E$69:$F$69</c:f>
              <c:numCache>
                <c:formatCode>0%</c:formatCode>
                <c:ptCount val="2"/>
                <c:pt idx="0">
                  <c:v>0.8666666666666667</c:v>
                </c:pt>
                <c:pt idx="1">
                  <c:v>0.1333333333333333</c:v>
                </c:pt>
              </c:numCache>
            </c:numRef>
          </c:val>
          <c:extLst>
            <c:ext xmlns:c16="http://schemas.microsoft.com/office/drawing/2014/chart" uri="{C3380CC4-5D6E-409C-BE32-E72D297353CC}">
              <c16:uniqueId val="{00000004-1769-4C54-B0BA-40CE33BBE21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Comment avez vous entendu parlé de NEST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4-43DA-AF0B-E9B25ED1B1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E4-43DA-AF0B-E9B25ED1B1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E4-43DA-AF0B-E9B25ED1B1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E4-43DA-AF0B-E9B25ED1B1AF}"/>
              </c:ext>
            </c:extLst>
          </c:dPt>
          <c:dLbls>
            <c:dLbl>
              <c:idx val="1"/>
              <c:layout>
                <c:manualLayout>
                  <c:x val="-3.3974763037731719E-2"/>
                  <c:y val="5.1833931430238737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E4-43DA-AF0B-E9B25ED1B1AF}"/>
                </c:ext>
              </c:extLst>
            </c:dLbl>
            <c:dLbl>
              <c:idx val="2"/>
              <c:layout>
                <c:manualLayout>
                  <c:x val="-2.5481072278298749E-2"/>
                  <c:y val="-7.7750897145358582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E4-43DA-AF0B-E9B25ED1B1AF}"/>
                </c:ext>
              </c:extLst>
            </c:dLbl>
            <c:dLbl>
              <c:idx val="3"/>
              <c:layout>
                <c:manualLayout>
                  <c:x val="1.6987381518865859E-2"/>
                  <c:y val="-1.1878472064973509E-1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E4-43DA-AF0B-E9B25ED1B1AF}"/>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Recommandation</c:v>
                </c:pt>
                <c:pt idx="1">
                  <c:v>Site web</c:v>
                </c:pt>
                <c:pt idx="2">
                  <c:v>Page Facebook de NEST</c:v>
                </c:pt>
                <c:pt idx="3">
                  <c:v>Page Facebook du Docteur DIOP</c:v>
                </c:pt>
              </c:strCache>
            </c:strRef>
          </c:cat>
          <c:val>
            <c:numRef>
              <c:f>Feuil1!$B$2:$B$5</c:f>
              <c:numCache>
                <c:formatCode>General</c:formatCode>
                <c:ptCount val="4"/>
                <c:pt idx="0">
                  <c:v>849</c:v>
                </c:pt>
                <c:pt idx="1">
                  <c:v>141</c:v>
                </c:pt>
                <c:pt idx="2">
                  <c:v>47</c:v>
                </c:pt>
                <c:pt idx="3">
                  <c:v>31</c:v>
                </c:pt>
              </c:numCache>
            </c:numRef>
          </c:val>
          <c:extLst>
            <c:ext xmlns:c16="http://schemas.microsoft.com/office/drawing/2014/chart" uri="{C3380CC4-5D6E-409C-BE32-E72D297353CC}">
              <c16:uniqueId val="{00000000-5B42-4DC7-8CE7-69C10AFFDC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Service consulté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22-4A9A-AB1D-0518E3A387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22-4A9A-AB1D-0518E3A387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22-4A9A-AB1D-0518E3A387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22-4A9A-AB1D-0518E3A387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A222-4A9A-AB1D-0518E3A387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A222-4A9A-AB1D-0518E3A38715}"/>
              </c:ext>
            </c:extLst>
          </c:dPt>
          <c:dLbls>
            <c:dLbl>
              <c:idx val="0"/>
              <c:layout>
                <c:manualLayout>
                  <c:x val="-4.2468453797166201E-3"/>
                  <c:y val="2.073357257209559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22-4A9A-AB1D-0518E3A38715}"/>
                </c:ext>
              </c:extLst>
            </c:dLbl>
            <c:dLbl>
              <c:idx val="1"/>
              <c:layout>
                <c:manualLayout>
                  <c:x val="-2.1234226898582519E-3"/>
                  <c:y val="5.183393143023898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22-4A9A-AB1D-0518E3A38715}"/>
                </c:ext>
              </c:extLst>
            </c:dLbl>
            <c:dLbl>
              <c:idx val="2"/>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22-4A9A-AB1D-0518E3A38715}"/>
                </c:ext>
              </c:extLst>
            </c:dLbl>
            <c:dLbl>
              <c:idx val="3"/>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22-4A9A-AB1D-0518E3A38715}"/>
                </c:ext>
              </c:extLst>
            </c:dLbl>
            <c:dLbl>
              <c:idx val="5"/>
              <c:layout>
                <c:manualLayout>
                  <c:x val="8.069006221461282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222-4A9A-AB1D-0518E3A3871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Gynécologie</c:v>
                </c:pt>
                <c:pt idx="1">
                  <c:v>Pédiatrie</c:v>
                </c:pt>
                <c:pt idx="2">
                  <c:v>Sage Femme</c:v>
                </c:pt>
                <c:pt idx="3">
                  <c:v>PEV - Vaccination (clinique)</c:v>
                </c:pt>
                <c:pt idx="4">
                  <c:v>Généraliste</c:v>
                </c:pt>
                <c:pt idx="5">
                  <c:v>Autre</c:v>
                </c:pt>
              </c:strCache>
            </c:strRef>
          </c:cat>
          <c:val>
            <c:numRef>
              <c:f>Feuil1!$B$2:$B$7</c:f>
              <c:numCache>
                <c:formatCode>General</c:formatCode>
                <c:ptCount val="6"/>
                <c:pt idx="0">
                  <c:v>567</c:v>
                </c:pt>
                <c:pt idx="1">
                  <c:v>310</c:v>
                </c:pt>
                <c:pt idx="2">
                  <c:v>80</c:v>
                </c:pt>
                <c:pt idx="3">
                  <c:v>77</c:v>
                </c:pt>
                <c:pt idx="4">
                  <c:v>21</c:v>
                </c:pt>
                <c:pt idx="5">
                  <c:v>13</c:v>
                </c:pt>
              </c:numCache>
            </c:numRef>
          </c:val>
          <c:extLst>
            <c:ext xmlns:c16="http://schemas.microsoft.com/office/drawing/2014/chart" uri="{C3380CC4-5D6E-409C-BE32-E72D297353CC}">
              <c16:uniqueId val="{00000008-A222-4A9A-AB1D-0518E3A387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b="1" dirty="0"/>
              <a:t>Niveau</a:t>
            </a:r>
            <a:r>
              <a:rPr lang="fr-FR" b="1" baseline="0" dirty="0"/>
              <a:t> de satisfaction</a:t>
            </a:r>
            <a:endParaRPr lang="fr-FR" b="1"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tx>
            <c:strRef>
              <c:f>Feuil1!$B$1</c:f>
              <c:strCache>
                <c:ptCount val="1"/>
                <c:pt idx="0">
                  <c:v>Comment appréciez vous l'accueil des secrétaires, en termes de disponibilité, amabilité,discrétion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Feuil1!$B$2:$B$5</c:f>
              <c:numCache>
                <c:formatCode>General</c:formatCode>
                <c:ptCount val="4"/>
                <c:pt idx="0">
                  <c:v>0</c:v>
                </c:pt>
                <c:pt idx="1">
                  <c:v>1</c:v>
                </c:pt>
                <c:pt idx="2">
                  <c:v>1</c:v>
                </c:pt>
                <c:pt idx="3">
                  <c:v>1066</c:v>
                </c:pt>
              </c:numCache>
            </c:numRef>
          </c:val>
          <c:extLst>
            <c:ext xmlns:c16="http://schemas.microsoft.com/office/drawing/2014/chart" uri="{C3380CC4-5D6E-409C-BE32-E72D297353CC}">
              <c16:uniqueId val="{00000000-366D-479A-A24B-8D5C97BBFCE6}"/>
            </c:ext>
          </c:extLst>
        </c:ser>
        <c:ser>
          <c:idx val="1"/>
          <c:order val="1"/>
          <c:tx>
            <c:strRef>
              <c:f>Feuil1!$C$1</c:f>
              <c:strCache>
                <c:ptCount val="1"/>
                <c:pt idx="0">
                  <c:v>Comment appréciez vous la prise en charge par votre médecin en termes de professionnalisme, amabilité,discrétion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Feuil1!$C$2:$C$5</c:f>
              <c:numCache>
                <c:formatCode>General</c:formatCode>
                <c:ptCount val="4"/>
                <c:pt idx="0">
                  <c:v>0</c:v>
                </c:pt>
                <c:pt idx="1">
                  <c:v>2</c:v>
                </c:pt>
                <c:pt idx="2">
                  <c:v>1</c:v>
                </c:pt>
                <c:pt idx="3">
                  <c:v>1065</c:v>
                </c:pt>
              </c:numCache>
            </c:numRef>
          </c:val>
          <c:extLst>
            <c:ext xmlns:c16="http://schemas.microsoft.com/office/drawing/2014/chart" uri="{C3380CC4-5D6E-409C-BE32-E72D297353CC}">
              <c16:uniqueId val="{00000001-366D-479A-A24B-8D5C97BBFCE6}"/>
            </c:ext>
          </c:extLst>
        </c:ser>
        <c:dLbls>
          <c:showLegendKey val="0"/>
          <c:showVal val="0"/>
          <c:showCatName val="0"/>
          <c:showSerName val="0"/>
          <c:showPercent val="0"/>
          <c:showBubbleSize val="0"/>
        </c:dLbls>
        <c:gapWidth val="182"/>
        <c:axId val="1354375536"/>
        <c:axId val="1354382608"/>
      </c:barChart>
      <c:catAx>
        <c:axId val="1354375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82608"/>
        <c:crosses val="autoZero"/>
        <c:auto val="1"/>
        <c:lblAlgn val="ctr"/>
        <c:lblOffset val="100"/>
        <c:noMultiLvlLbl val="0"/>
      </c:catAx>
      <c:valAx>
        <c:axId val="13543826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75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Pas du tout satisfait</c:v>
                </c:pt>
              </c:strCache>
            </c:strRef>
          </c:tx>
          <c:spPr>
            <a:solidFill>
              <a:schemeClr val="accent6"/>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Feuil1!$B$2:$B$19</c:f>
              <c:numCache>
                <c:formatCode>General</c:formatCode>
                <c:ptCount val="18"/>
                <c:pt idx="0">
                  <c:v>1</c:v>
                </c:pt>
                <c:pt idx="1">
                  <c:v>1</c:v>
                </c:pt>
                <c:pt idx="2">
                  <c:v>2</c:v>
                </c:pt>
                <c:pt idx="3">
                  <c:v>0</c:v>
                </c:pt>
                <c:pt idx="4">
                  <c:v>2</c:v>
                </c:pt>
                <c:pt idx="5">
                  <c:v>2</c:v>
                </c:pt>
                <c:pt idx="6">
                  <c:v>2</c:v>
                </c:pt>
                <c:pt idx="7">
                  <c:v>0</c:v>
                </c:pt>
                <c:pt idx="8">
                  <c:v>2</c:v>
                </c:pt>
                <c:pt idx="9">
                  <c:v>0</c:v>
                </c:pt>
                <c:pt idx="10">
                  <c:v>1</c:v>
                </c:pt>
                <c:pt idx="11">
                  <c:v>2</c:v>
                </c:pt>
                <c:pt idx="12">
                  <c:v>0</c:v>
                </c:pt>
                <c:pt idx="13">
                  <c:v>2</c:v>
                </c:pt>
                <c:pt idx="14">
                  <c:v>0</c:v>
                </c:pt>
                <c:pt idx="15">
                  <c:v>2</c:v>
                </c:pt>
                <c:pt idx="16">
                  <c:v>3</c:v>
                </c:pt>
                <c:pt idx="17">
                  <c:v>2</c:v>
                </c:pt>
              </c:numCache>
            </c:numRef>
          </c:val>
          <c:extLst>
            <c:ext xmlns:c16="http://schemas.microsoft.com/office/drawing/2014/chart" uri="{C3380CC4-5D6E-409C-BE32-E72D297353CC}">
              <c16:uniqueId val="{00000000-41DF-4892-9325-888426574175}"/>
            </c:ext>
          </c:extLst>
        </c:ser>
        <c:ser>
          <c:idx val="1"/>
          <c:order val="1"/>
          <c:tx>
            <c:strRef>
              <c:f>Feuil1!$C$1</c:f>
              <c:strCache>
                <c:ptCount val="1"/>
                <c:pt idx="0">
                  <c:v>Peu satisfait</c:v>
                </c:pt>
              </c:strCache>
            </c:strRef>
          </c:tx>
          <c:spPr>
            <a:solidFill>
              <a:schemeClr val="accent6">
                <a:lumMod val="40000"/>
                <a:lumOff val="60000"/>
              </a:schemeClr>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Feuil1!$C$2:$C$19</c:f>
              <c:numCache>
                <c:formatCode>General</c:formatCode>
                <c:ptCount val="18"/>
                <c:pt idx="0">
                  <c:v>0</c:v>
                </c:pt>
                <c:pt idx="1">
                  <c:v>0</c:v>
                </c:pt>
                <c:pt idx="2">
                  <c:v>0</c:v>
                </c:pt>
                <c:pt idx="3">
                  <c:v>0</c:v>
                </c:pt>
                <c:pt idx="4">
                  <c:v>2</c:v>
                </c:pt>
                <c:pt idx="5">
                  <c:v>1</c:v>
                </c:pt>
                <c:pt idx="6">
                  <c:v>0</c:v>
                </c:pt>
                <c:pt idx="7">
                  <c:v>0</c:v>
                </c:pt>
                <c:pt idx="8">
                  <c:v>0</c:v>
                </c:pt>
                <c:pt idx="9">
                  <c:v>0</c:v>
                </c:pt>
                <c:pt idx="10">
                  <c:v>0</c:v>
                </c:pt>
                <c:pt idx="11">
                  <c:v>2</c:v>
                </c:pt>
                <c:pt idx="12">
                  <c:v>1</c:v>
                </c:pt>
                <c:pt idx="13">
                  <c:v>0</c:v>
                </c:pt>
                <c:pt idx="15">
                  <c:v>0</c:v>
                </c:pt>
                <c:pt idx="16">
                  <c:v>0</c:v>
                </c:pt>
                <c:pt idx="17">
                  <c:v>1</c:v>
                </c:pt>
              </c:numCache>
            </c:numRef>
          </c:val>
          <c:extLst>
            <c:ext xmlns:c16="http://schemas.microsoft.com/office/drawing/2014/chart" uri="{C3380CC4-5D6E-409C-BE32-E72D297353CC}">
              <c16:uniqueId val="{00000001-41DF-4892-9325-888426574175}"/>
            </c:ext>
          </c:extLst>
        </c:ser>
        <c:ser>
          <c:idx val="2"/>
          <c:order val="2"/>
          <c:tx>
            <c:strRef>
              <c:f>Feuil1!$D$1</c:f>
              <c:strCache>
                <c:ptCount val="1"/>
                <c:pt idx="0">
                  <c:v>Satisfait</c:v>
                </c:pt>
              </c:strCache>
            </c:strRef>
          </c:tx>
          <c:spPr>
            <a:solidFill>
              <a:schemeClr val="accent2"/>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Feuil1!$D$2:$D$19</c:f>
              <c:numCache>
                <c:formatCode>General</c:formatCode>
                <c:ptCount val="18"/>
                <c:pt idx="0">
                  <c:v>1</c:v>
                </c:pt>
                <c:pt idx="1">
                  <c:v>0</c:v>
                </c:pt>
                <c:pt idx="2">
                  <c:v>0</c:v>
                </c:pt>
                <c:pt idx="3">
                  <c:v>0</c:v>
                </c:pt>
                <c:pt idx="4">
                  <c:v>1</c:v>
                </c:pt>
                <c:pt idx="5">
                  <c:v>1</c:v>
                </c:pt>
                <c:pt idx="6">
                  <c:v>1</c:v>
                </c:pt>
                <c:pt idx="7">
                  <c:v>0</c:v>
                </c:pt>
                <c:pt idx="8">
                  <c:v>0</c:v>
                </c:pt>
                <c:pt idx="9">
                  <c:v>0</c:v>
                </c:pt>
                <c:pt idx="10">
                  <c:v>1</c:v>
                </c:pt>
                <c:pt idx="11">
                  <c:v>0</c:v>
                </c:pt>
                <c:pt idx="12">
                  <c:v>1</c:v>
                </c:pt>
                <c:pt idx="13">
                  <c:v>1</c:v>
                </c:pt>
                <c:pt idx="15">
                  <c:v>0</c:v>
                </c:pt>
                <c:pt idx="16">
                  <c:v>3</c:v>
                </c:pt>
                <c:pt idx="17">
                  <c:v>5</c:v>
                </c:pt>
              </c:numCache>
            </c:numRef>
          </c:val>
          <c:extLst>
            <c:ext xmlns:c16="http://schemas.microsoft.com/office/drawing/2014/chart" uri="{C3380CC4-5D6E-409C-BE32-E72D297353CC}">
              <c16:uniqueId val="{00000002-41DF-4892-9325-888426574175}"/>
            </c:ext>
          </c:extLst>
        </c:ser>
        <c:ser>
          <c:idx val="3"/>
          <c:order val="3"/>
          <c:tx>
            <c:strRef>
              <c:f>Feuil1!$E$1</c:f>
              <c:strCache>
                <c:ptCount val="1"/>
                <c:pt idx="0">
                  <c:v>Totalement Satisfait</c:v>
                </c:pt>
              </c:strCache>
            </c:strRef>
          </c:tx>
          <c:spPr>
            <a:solidFill>
              <a:schemeClr val="accent3"/>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Feuil1!$E$2:$E$19</c:f>
              <c:numCache>
                <c:formatCode>General</c:formatCode>
                <c:ptCount val="18"/>
                <c:pt idx="0">
                  <c:v>239</c:v>
                </c:pt>
                <c:pt idx="1">
                  <c:v>240</c:v>
                </c:pt>
                <c:pt idx="2">
                  <c:v>239</c:v>
                </c:pt>
                <c:pt idx="3">
                  <c:v>241</c:v>
                </c:pt>
                <c:pt idx="4">
                  <c:v>236</c:v>
                </c:pt>
                <c:pt idx="5">
                  <c:v>237</c:v>
                </c:pt>
                <c:pt idx="6">
                  <c:v>238</c:v>
                </c:pt>
                <c:pt idx="7">
                  <c:v>241</c:v>
                </c:pt>
                <c:pt idx="8">
                  <c:v>239</c:v>
                </c:pt>
                <c:pt idx="9">
                  <c:v>241</c:v>
                </c:pt>
                <c:pt idx="10">
                  <c:v>239</c:v>
                </c:pt>
                <c:pt idx="11">
                  <c:v>237</c:v>
                </c:pt>
                <c:pt idx="12">
                  <c:v>239</c:v>
                </c:pt>
                <c:pt idx="13">
                  <c:v>238</c:v>
                </c:pt>
                <c:pt idx="14">
                  <c:v>241</c:v>
                </c:pt>
                <c:pt idx="15">
                  <c:v>239</c:v>
                </c:pt>
                <c:pt idx="16">
                  <c:v>235</c:v>
                </c:pt>
                <c:pt idx="17">
                  <c:v>233</c:v>
                </c:pt>
              </c:numCache>
            </c:numRef>
          </c:val>
          <c:extLst>
            <c:ext xmlns:c16="http://schemas.microsoft.com/office/drawing/2014/chart" uri="{C3380CC4-5D6E-409C-BE32-E72D297353CC}">
              <c16:uniqueId val="{00000004-41DF-4892-9325-888426574175}"/>
            </c:ext>
          </c:extLst>
        </c:ser>
        <c:dLbls>
          <c:showLegendKey val="0"/>
          <c:showVal val="0"/>
          <c:showCatName val="0"/>
          <c:showSerName val="0"/>
          <c:showPercent val="0"/>
          <c:showBubbleSize val="0"/>
        </c:dLbls>
        <c:gapWidth val="182"/>
        <c:overlap val="100"/>
        <c:axId val="1354394032"/>
        <c:axId val="1354376080"/>
      </c:barChart>
      <c:catAx>
        <c:axId val="1354394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76080"/>
        <c:crosses val="autoZero"/>
        <c:auto val="1"/>
        <c:lblAlgn val="ctr"/>
        <c:lblOffset val="100"/>
        <c:noMultiLvlLbl val="0"/>
      </c:catAx>
      <c:valAx>
        <c:axId val="1354376080"/>
        <c:scaling>
          <c:orientation val="minMax"/>
          <c:max val="25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94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Insatisfaction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La qualité et la variété des repas</c:v>
                </c:pt>
                <c:pt idx="1">
                  <c:v>La qualité de la prise en charge par le praticien</c:v>
                </c:pt>
                <c:pt idx="2">
                  <c:v>La quantité des repas</c:v>
                </c:pt>
                <c:pt idx="3">
                  <c:v>La disponibilité et l'écoute des paramédicaux</c:v>
                </c:pt>
                <c:pt idx="4">
                  <c:v>Le confort de votre chambre</c:v>
                </c:pt>
                <c:pt idx="5">
                  <c:v>Les services téléphoniques</c:v>
                </c:pt>
                <c:pt idx="6">
                  <c:v>Le calme environnant</c:v>
                </c:pt>
                <c:pt idx="7">
                  <c:v>La prise en charge de la douleur</c:v>
                </c:pt>
                <c:pt idx="8">
                  <c:v>La disponibilité et l'écoute du médecin</c:v>
                </c:pt>
                <c:pt idx="9">
                  <c:v>La qualité de votre séjour</c:v>
                </c:pt>
                <c:pt idx="10">
                  <c:v>L'accueil des équipes</c:v>
                </c:pt>
                <c:pt idx="11">
                  <c:v>La propreté de votre chambre</c:v>
                </c:pt>
                <c:pt idx="12">
                  <c:v>Le délai d'attente à l'arrivée avant prise en charge</c:v>
                </c:pt>
                <c:pt idx="13">
                  <c:v>La qualité des soins infirmiers</c:v>
                </c:pt>
              </c:strCache>
            </c:strRef>
          </c:cat>
          <c:val>
            <c:numRef>
              <c:f>Feuil1!$B$2:$B$15</c:f>
              <c:numCache>
                <c:formatCode>General</c:formatCode>
                <c:ptCount val="14"/>
                <c:pt idx="0">
                  <c:v>4</c:v>
                </c:pt>
                <c:pt idx="1">
                  <c:v>4</c:v>
                </c:pt>
                <c:pt idx="2">
                  <c:v>3</c:v>
                </c:pt>
                <c:pt idx="3">
                  <c:v>3</c:v>
                </c:pt>
                <c:pt idx="4">
                  <c:v>2</c:v>
                </c:pt>
                <c:pt idx="5">
                  <c:v>2</c:v>
                </c:pt>
                <c:pt idx="6">
                  <c:v>2</c:v>
                </c:pt>
                <c:pt idx="7">
                  <c:v>2</c:v>
                </c:pt>
                <c:pt idx="8">
                  <c:v>2</c:v>
                </c:pt>
                <c:pt idx="9">
                  <c:v>2</c:v>
                </c:pt>
                <c:pt idx="10">
                  <c:v>1</c:v>
                </c:pt>
                <c:pt idx="11">
                  <c:v>1</c:v>
                </c:pt>
                <c:pt idx="12">
                  <c:v>1</c:v>
                </c:pt>
                <c:pt idx="13">
                  <c:v>1</c:v>
                </c:pt>
              </c:numCache>
            </c:numRef>
          </c:val>
          <c:extLst>
            <c:ext xmlns:c16="http://schemas.microsoft.com/office/drawing/2014/chart" uri="{C3380CC4-5D6E-409C-BE32-E72D297353CC}">
              <c16:uniqueId val="{00000000-3B6D-46CA-AD19-A41E0F547043}"/>
            </c:ext>
          </c:extLst>
        </c:ser>
        <c:dLbls>
          <c:showLegendKey val="0"/>
          <c:showVal val="0"/>
          <c:showCatName val="0"/>
          <c:showSerName val="0"/>
          <c:showPercent val="0"/>
          <c:showBubbleSize val="0"/>
        </c:dLbls>
        <c:gapWidth val="182"/>
        <c:overlap val="100"/>
        <c:axId val="1354387504"/>
        <c:axId val="1354377168"/>
      </c:barChart>
      <c:catAx>
        <c:axId val="1354387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77168"/>
        <c:crosses val="autoZero"/>
        <c:auto val="1"/>
        <c:lblAlgn val="ctr"/>
        <c:lblOffset val="100"/>
        <c:noMultiLvlLbl val="0"/>
      </c:catAx>
      <c:valAx>
        <c:axId val="1354377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875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Comment avez vous entendu parlé de NEST ?</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4-43DA-AF0B-E9B25ED1B1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E4-43DA-AF0B-E9B25ED1B1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E4-43DA-AF0B-E9B25ED1B1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3E4-43DA-AF0B-E9B25ED1B1AF}"/>
              </c:ext>
            </c:extLst>
          </c:dPt>
          <c:dLbls>
            <c:dLbl>
              <c:idx val="1"/>
              <c:layout>
                <c:manualLayout>
                  <c:x val="-3.3974763037731719E-2"/>
                  <c:y val="5.1833931430238737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E4-43DA-AF0B-E9B25ED1B1AF}"/>
                </c:ext>
              </c:extLst>
            </c:dLbl>
            <c:dLbl>
              <c:idx val="2"/>
              <c:layout>
                <c:manualLayout>
                  <c:x val="-2.5481072278298749E-2"/>
                  <c:y val="-7.7750897145358582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3E4-43DA-AF0B-E9B25ED1B1AF}"/>
                </c:ext>
              </c:extLst>
            </c:dLbl>
            <c:dLbl>
              <c:idx val="3"/>
              <c:layout>
                <c:manualLayout>
                  <c:x val="1.6987381518865859E-2"/>
                  <c:y val="-1.1878472064973509E-17"/>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3E4-43DA-AF0B-E9B25ED1B1AF}"/>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Recommandation</c:v>
                </c:pt>
                <c:pt idx="1">
                  <c:v>Site web</c:v>
                </c:pt>
                <c:pt idx="2">
                  <c:v>Page Facebook de NEST</c:v>
                </c:pt>
                <c:pt idx="3">
                  <c:v>Page Facebook du Docteur DIOP</c:v>
                </c:pt>
              </c:strCache>
            </c:strRef>
          </c:cat>
          <c:val>
            <c:numRef>
              <c:f>Feuil1!$B$2:$B$5</c:f>
              <c:numCache>
                <c:formatCode>General</c:formatCode>
                <c:ptCount val="4"/>
                <c:pt idx="0">
                  <c:v>219</c:v>
                </c:pt>
                <c:pt idx="1">
                  <c:v>18</c:v>
                </c:pt>
                <c:pt idx="2">
                  <c:v>13</c:v>
                </c:pt>
                <c:pt idx="3">
                  <c:v>7</c:v>
                </c:pt>
              </c:numCache>
            </c:numRef>
          </c:val>
          <c:extLst>
            <c:ext xmlns:c16="http://schemas.microsoft.com/office/drawing/2014/chart" uri="{C3380CC4-5D6E-409C-BE32-E72D297353CC}">
              <c16:uniqueId val="{00000000-5B42-4DC7-8CE7-69C10AFFDC3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pieChart>
        <c:varyColors val="1"/>
        <c:ser>
          <c:idx val="0"/>
          <c:order val="0"/>
          <c:tx>
            <c:strRef>
              <c:f>Feuil1!$B$1</c:f>
              <c:strCache>
                <c:ptCount val="1"/>
                <c:pt idx="0">
                  <c:v>Service consulté</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222-4A9A-AB1D-0518E3A3871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22-4A9A-AB1D-0518E3A3871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22-4A9A-AB1D-0518E3A3871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222-4A9A-AB1D-0518E3A3871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B-A222-4A9A-AB1D-0518E3A3871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C-A222-4A9A-AB1D-0518E3A38715}"/>
              </c:ext>
            </c:extLst>
          </c:dPt>
          <c:dLbls>
            <c:dLbl>
              <c:idx val="0"/>
              <c:layout>
                <c:manualLayout>
                  <c:x val="-4.2468453797166201E-3"/>
                  <c:y val="2.0733572572095592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222-4A9A-AB1D-0518E3A38715}"/>
                </c:ext>
              </c:extLst>
            </c:dLbl>
            <c:dLbl>
              <c:idx val="1"/>
              <c:layout>
                <c:manualLayout>
                  <c:x val="-2.1234226898582519E-3"/>
                  <c:y val="5.183393143023898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222-4A9A-AB1D-0518E3A38715}"/>
                </c:ext>
              </c:extLst>
            </c:dLbl>
            <c:dLbl>
              <c:idx val="2"/>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222-4A9A-AB1D-0518E3A38715}"/>
                </c:ext>
              </c:extLst>
            </c:dLbl>
            <c:dLbl>
              <c:idx val="3"/>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22-4A9A-AB1D-0518E3A38715}"/>
                </c:ext>
              </c:extLst>
            </c:dLbl>
            <c:dLbl>
              <c:idx val="5"/>
              <c:layout>
                <c:manualLayout>
                  <c:x val="8.069006221461282E-2"/>
                  <c:y val="0"/>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222-4A9A-AB1D-0518E3A38715}"/>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Feuil1!$A$2:$A$7</c:f>
              <c:strCache>
                <c:ptCount val="6"/>
                <c:pt idx="0">
                  <c:v>Gynécologie</c:v>
                </c:pt>
                <c:pt idx="1">
                  <c:v>Pédiatrie</c:v>
                </c:pt>
                <c:pt idx="2">
                  <c:v>Sage Femme</c:v>
                </c:pt>
                <c:pt idx="3">
                  <c:v>PEV - Vaccination (clinique)</c:v>
                </c:pt>
                <c:pt idx="4">
                  <c:v>Généraliste</c:v>
                </c:pt>
                <c:pt idx="5">
                  <c:v>Autre</c:v>
                </c:pt>
              </c:strCache>
            </c:strRef>
          </c:cat>
          <c:val>
            <c:numRef>
              <c:f>Feuil1!$B$2:$B$7</c:f>
              <c:numCache>
                <c:formatCode>General</c:formatCode>
                <c:ptCount val="6"/>
                <c:pt idx="0">
                  <c:v>151</c:v>
                </c:pt>
                <c:pt idx="1">
                  <c:v>67</c:v>
                </c:pt>
                <c:pt idx="2">
                  <c:v>16</c:v>
                </c:pt>
                <c:pt idx="3">
                  <c:v>15</c:v>
                </c:pt>
                <c:pt idx="4">
                  <c:v>5</c:v>
                </c:pt>
                <c:pt idx="5">
                  <c:v>3</c:v>
                </c:pt>
              </c:numCache>
            </c:numRef>
          </c:val>
          <c:extLst>
            <c:ext xmlns:c16="http://schemas.microsoft.com/office/drawing/2014/chart" uri="{C3380CC4-5D6E-409C-BE32-E72D297353CC}">
              <c16:uniqueId val="{00000008-A222-4A9A-AB1D-0518E3A38715}"/>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r>
              <a:rPr lang="fr-SN" sz="1400" b="1" i="0" u="none" strike="noStrike" kern="1200" baseline="0" dirty="0">
                <a:solidFill>
                  <a:srgbClr val="002060"/>
                </a:solidFill>
                <a:latin typeface="+mn-lt"/>
                <a:ea typeface="+mn-ea"/>
                <a:cs typeface="+mn-cs"/>
              </a:rPr>
              <a:t>LE MATÉRIEL MÉDICAL DISPONIBLE</a:t>
            </a:r>
            <a:endParaRPr lang="en-US" sz="1400" b="1" i="0" u="none" strike="noStrike" kern="1200" baseline="0" dirty="0">
              <a:solidFill>
                <a:srgbClr val="002060"/>
              </a:solidFill>
              <a:latin typeface="+mn-lt"/>
              <a:ea typeface="+mn-ea"/>
              <a:cs typeface="+mn-cs"/>
            </a:endParaRPr>
          </a:p>
        </c:rich>
      </c:tx>
      <c:layout>
        <c:manualLayout>
          <c:xMode val="edge"/>
          <c:yMode val="edge"/>
          <c:x val="0.29181993644580079"/>
          <c:y val="2.7777769806654671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fr-FR"/>
        </a:p>
      </c:txPr>
    </c:title>
    <c:autoTitleDeleted val="0"/>
    <c:plotArea>
      <c:layout>
        <c:manualLayout>
          <c:layoutTarget val="inner"/>
          <c:xMode val="edge"/>
          <c:yMode val="edge"/>
          <c:x val="5.1940785615679212E-2"/>
          <c:y val="0.15833178683077023"/>
          <c:w val="0.82492117221748629"/>
          <c:h val="0.74715990358026452"/>
        </c:manualLayout>
      </c:layout>
      <c:barChart>
        <c:barDir val="col"/>
        <c:grouping val="clustered"/>
        <c:varyColors val="0"/>
        <c:ser>
          <c:idx val="2"/>
          <c:order val="1"/>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dLbl>
              <c:idx val="0"/>
              <c:layout>
                <c:manualLayout>
                  <c:x val="0"/>
                  <c:y val="8.91642396237483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ABA-43E0-A9E1-6FFDA196EBBD}"/>
                </c:ext>
              </c:extLst>
            </c:dLbl>
            <c:dLbl>
              <c:idx val="1"/>
              <c:layout>
                <c:manualLayout>
                  <c:x val="-4.1037304072463895E-17"/>
                  <c:y val="6.88549993163604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ABA-43E0-A9E1-6FFDA196EBBD}"/>
                </c:ext>
              </c:extLst>
            </c:dLbl>
            <c:dLbl>
              <c:idx val="2"/>
              <c:layout>
                <c:manualLayout>
                  <c:x val="-4.4768485242438977E-3"/>
                  <c:y val="4.5553917107601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ABA-43E0-A9E1-6FFDA196EBBD}"/>
                </c:ext>
              </c:extLst>
            </c:dLbl>
            <c:dLbl>
              <c:idx val="3"/>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ABA-43E0-A9E1-6FFDA196EBBD}"/>
                </c:ext>
              </c:extLst>
            </c:dLbl>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1'!$H$24:$H$27</c:f>
              <c:numCache>
                <c:formatCode>General</c:formatCode>
                <c:ptCount val="4"/>
                <c:pt idx="0">
                  <c:v>2</c:v>
                </c:pt>
                <c:pt idx="1">
                  <c:v>5</c:v>
                </c:pt>
                <c:pt idx="2">
                  <c:v>6</c:v>
                </c:pt>
                <c:pt idx="3">
                  <c:v>0</c:v>
                </c:pt>
              </c:numCache>
            </c:numRef>
          </c:val>
          <c:extLst>
            <c:ext xmlns:c16="http://schemas.microsoft.com/office/drawing/2014/chart" uri="{C3380CC4-5D6E-409C-BE32-E72D297353CC}">
              <c16:uniqueId val="{00000004-BABA-43E0-A9E1-6FFDA196EBBD}"/>
            </c:ext>
          </c:extLst>
        </c:ser>
        <c:dLbls>
          <c:showLegendKey val="0"/>
          <c:showVal val="1"/>
          <c:showCatName val="0"/>
          <c:showSerName val="0"/>
          <c:showPercent val="0"/>
          <c:showBubbleSize val="0"/>
        </c:dLbls>
        <c:gapWidth val="156"/>
        <c:axId val="1358936368"/>
        <c:axId val="1358938000"/>
      </c:barChart>
      <c:barChart>
        <c:barDir val="col"/>
        <c:grouping val="clustered"/>
        <c:varyColors val="0"/>
        <c:ser>
          <c:idx val="0"/>
          <c:order val="0"/>
          <c:spPr>
            <a:solidFill>
              <a:srgbClr val="4BACC6">
                <a:lumMod val="50000"/>
              </a:srgbClr>
            </a:solidFill>
            <a:ln>
              <a:noFill/>
            </a:ln>
            <a:effectLst/>
          </c:spPr>
          <c:invertIfNegative val="0"/>
          <c:dLbls>
            <c:dLbl>
              <c:idx val="0"/>
              <c:layout>
                <c:manualLayout>
                  <c:x val="-5.2680521866584982E-3"/>
                  <c:y val="3.5775813273780731E-2"/>
                </c:manualLayout>
              </c:layout>
              <c:showLegendKey val="0"/>
              <c:showVal val="1"/>
              <c:showCatName val="0"/>
              <c:showSerName val="0"/>
              <c:showPercent val="0"/>
              <c:showBubbleSize val="0"/>
              <c:extLst>
                <c:ext xmlns:c15="http://schemas.microsoft.com/office/drawing/2012/chart" uri="{CE6537A1-D6FC-4f65-9D91-7224C49458BB}">
                  <c15:layout>
                    <c:manualLayout>
                      <c:w val="8.6166666666666669E-2"/>
                      <c:h val="0.22314814814814818"/>
                    </c:manualLayout>
                  </c15:layout>
                </c:ext>
                <c:ext xmlns:c16="http://schemas.microsoft.com/office/drawing/2014/chart" uri="{C3380CC4-5D6E-409C-BE32-E72D297353CC}">
                  <c16:uniqueId val="{00000005-BABA-43E0-A9E1-6FFDA196EBBD}"/>
                </c:ext>
              </c:extLst>
            </c:dLbl>
            <c:dLbl>
              <c:idx val="1"/>
              <c:layout>
                <c:manualLayout>
                  <c:x val="-3.3171861279737112E-3"/>
                  <c:y val="8.0800167013877128E-2"/>
                </c:manualLayout>
              </c:layout>
              <c:showLegendKey val="0"/>
              <c:showVal val="1"/>
              <c:showCatName val="0"/>
              <c:showSerName val="0"/>
              <c:showPercent val="0"/>
              <c:showBubbleSize val="0"/>
              <c:extLst>
                <c:ext xmlns:c15="http://schemas.microsoft.com/office/drawing/2012/chart" uri="{CE6537A1-D6FC-4f65-9D91-7224C49458BB}">
                  <c15:layout>
                    <c:manualLayout>
                      <c:w val="9.35E-2"/>
                      <c:h val="0.25555555555555554"/>
                    </c:manualLayout>
                  </c15:layout>
                </c:ext>
                <c:ext xmlns:c16="http://schemas.microsoft.com/office/drawing/2014/chart" uri="{C3380CC4-5D6E-409C-BE32-E72D297353CC}">
                  <c16:uniqueId val="{00000006-BABA-43E0-A9E1-6FFDA196EBBD}"/>
                </c:ext>
              </c:extLst>
            </c:dLbl>
            <c:dLbl>
              <c:idx val="2"/>
              <c:layout>
                <c:manualLayout>
                  <c:x val="1.6990873926657941E-3"/>
                  <c:y val="2.7472165578969188E-2"/>
                </c:manualLayout>
              </c:layout>
              <c:showLegendKey val="0"/>
              <c:showVal val="1"/>
              <c:showCatName val="0"/>
              <c:showSerName val="0"/>
              <c:showPercent val="0"/>
              <c:showBubbleSize val="0"/>
              <c:extLst>
                <c:ext xmlns:c15="http://schemas.microsoft.com/office/drawing/2012/chart" uri="{CE6537A1-D6FC-4f65-9D91-7224C49458BB}">
                  <c15:layout>
                    <c:manualLayout>
                      <c:w val="9.5277777777777781E-2"/>
                      <c:h val="0.21851851851851847"/>
                    </c:manualLayout>
                  </c15:layout>
                </c:ext>
                <c:ext xmlns:c16="http://schemas.microsoft.com/office/drawing/2014/chart" uri="{C3380CC4-5D6E-409C-BE32-E72D297353CC}">
                  <c16:uniqueId val="{00000007-BABA-43E0-A9E1-6FFDA196EBBD}"/>
                </c:ext>
              </c:extLst>
            </c:dLbl>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0.15</c:v>
                </c:pt>
                <c:pt idx="1">
                  <c:v>0.38500000000000001</c:v>
                </c:pt>
                <c:pt idx="2">
                  <c:v>0.46100000000000002</c:v>
                </c:pt>
                <c:pt idx="3">
                  <c:v>0</c:v>
                </c:pt>
              </c:numCache>
            </c:numRef>
          </c:val>
          <c:extLst>
            <c:ext xmlns:c16="http://schemas.microsoft.com/office/drawing/2014/chart" uri="{C3380CC4-5D6E-409C-BE32-E72D297353CC}">
              <c16:uniqueId val="{00000008-BABA-43E0-A9E1-6FFDA196EBBD}"/>
            </c:ext>
          </c:extLst>
        </c:ser>
        <c:dLbls>
          <c:showLegendKey val="0"/>
          <c:showVal val="1"/>
          <c:showCatName val="0"/>
          <c:showSerName val="0"/>
          <c:showPercent val="0"/>
          <c:showBubbleSize val="0"/>
        </c:dLbls>
        <c:gapWidth val="156"/>
        <c:axId val="1358932016"/>
        <c:axId val="1358941264"/>
      </c:barChart>
      <c:catAx>
        <c:axId val="1358936368"/>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crossAx val="1358938000"/>
        <c:crosses val="autoZero"/>
        <c:auto val="1"/>
        <c:lblAlgn val="ctr"/>
        <c:lblOffset val="100"/>
        <c:noMultiLvlLbl val="0"/>
      </c:catAx>
      <c:valAx>
        <c:axId val="13589380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accent1">
                    <a:lumMod val="50000"/>
                  </a:schemeClr>
                </a:solidFill>
                <a:latin typeface="+mn-lt"/>
                <a:ea typeface="+mn-ea"/>
                <a:cs typeface="+mn-cs"/>
              </a:defRPr>
            </a:pPr>
            <a:endParaRPr lang="fr-FR"/>
          </a:p>
        </c:txPr>
        <c:crossAx val="1358936368"/>
        <c:crosses val="autoZero"/>
        <c:crossBetween val="between"/>
      </c:valAx>
      <c:valAx>
        <c:axId val="135894126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lumMod val="50000"/>
                  </a:schemeClr>
                </a:solidFill>
                <a:latin typeface="+mn-lt"/>
                <a:ea typeface="+mn-ea"/>
                <a:cs typeface="+mn-cs"/>
              </a:defRPr>
            </a:pPr>
            <a:endParaRPr lang="fr-FR"/>
          </a:p>
        </c:txPr>
        <c:crossAx val="1358932016"/>
        <c:crosses val="max"/>
        <c:crossBetween val="between"/>
      </c:valAx>
      <c:catAx>
        <c:axId val="1358932016"/>
        <c:scaling>
          <c:orientation val="minMax"/>
        </c:scaling>
        <c:delete val="1"/>
        <c:axPos val="b"/>
        <c:majorTickMark val="out"/>
        <c:minorTickMark val="none"/>
        <c:tickLblPos val="nextTo"/>
        <c:crossAx val="1358941264"/>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600"/>
      </a:pPr>
      <a:endParaRPr lang="fr-FR"/>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fr-FR" b="1" dirty="0"/>
              <a:t>Niveau</a:t>
            </a:r>
            <a:r>
              <a:rPr lang="fr-FR" b="1" baseline="0" dirty="0"/>
              <a:t> de satisfaction</a:t>
            </a:r>
            <a:endParaRPr lang="fr-FR" b="1" dirty="0"/>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title>
    <c:autoTitleDeleted val="0"/>
    <c:plotArea>
      <c:layout/>
      <c:barChart>
        <c:barDir val="bar"/>
        <c:grouping val="clustered"/>
        <c:varyColors val="0"/>
        <c:ser>
          <c:idx val="0"/>
          <c:order val="0"/>
          <c:tx>
            <c:strRef>
              <c:f>Feuil1!$B$1</c:f>
              <c:strCache>
                <c:ptCount val="1"/>
                <c:pt idx="0">
                  <c:v>Comment appréciez vous l'accueil des secrétaires, en termes de disponibilité, amabilité,discrétion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Feuil1!$B$2:$B$5</c:f>
              <c:numCache>
                <c:formatCode>General</c:formatCode>
                <c:ptCount val="4"/>
                <c:pt idx="0">
                  <c:v>0</c:v>
                </c:pt>
                <c:pt idx="1">
                  <c:v>0</c:v>
                </c:pt>
                <c:pt idx="2">
                  <c:v>0</c:v>
                </c:pt>
                <c:pt idx="3">
                  <c:v>257</c:v>
                </c:pt>
              </c:numCache>
            </c:numRef>
          </c:val>
          <c:extLst>
            <c:ext xmlns:c16="http://schemas.microsoft.com/office/drawing/2014/chart" uri="{C3380CC4-5D6E-409C-BE32-E72D297353CC}">
              <c16:uniqueId val="{00000000-366D-479A-A24B-8D5C97BBFCE6}"/>
            </c:ext>
          </c:extLst>
        </c:ser>
        <c:ser>
          <c:idx val="1"/>
          <c:order val="1"/>
          <c:tx>
            <c:strRef>
              <c:f>Feuil1!$C$1</c:f>
              <c:strCache>
                <c:ptCount val="1"/>
                <c:pt idx="0">
                  <c:v>Comment appréciez vous la prise en charge par votre médecin en termes de professionnalisme, amabilité,discrétion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Pas du tout satisfait</c:v>
                </c:pt>
                <c:pt idx="1">
                  <c:v>Peu satisfait</c:v>
                </c:pt>
                <c:pt idx="2">
                  <c:v>Satisfait</c:v>
                </c:pt>
                <c:pt idx="3">
                  <c:v>Très satifait</c:v>
                </c:pt>
              </c:strCache>
            </c:strRef>
          </c:cat>
          <c:val>
            <c:numRef>
              <c:f>Feuil1!$C$2:$C$5</c:f>
              <c:numCache>
                <c:formatCode>General</c:formatCode>
                <c:ptCount val="4"/>
                <c:pt idx="0">
                  <c:v>1</c:v>
                </c:pt>
                <c:pt idx="1">
                  <c:v>0</c:v>
                </c:pt>
                <c:pt idx="2">
                  <c:v>0</c:v>
                </c:pt>
                <c:pt idx="3">
                  <c:v>256</c:v>
                </c:pt>
              </c:numCache>
            </c:numRef>
          </c:val>
          <c:extLst>
            <c:ext xmlns:c16="http://schemas.microsoft.com/office/drawing/2014/chart" uri="{C3380CC4-5D6E-409C-BE32-E72D297353CC}">
              <c16:uniqueId val="{00000001-366D-479A-A24B-8D5C97BBFCE6}"/>
            </c:ext>
          </c:extLst>
        </c:ser>
        <c:dLbls>
          <c:showLegendKey val="0"/>
          <c:showVal val="0"/>
          <c:showCatName val="0"/>
          <c:showSerName val="0"/>
          <c:showPercent val="0"/>
          <c:showBubbleSize val="0"/>
        </c:dLbls>
        <c:gapWidth val="182"/>
        <c:axId val="1354371728"/>
        <c:axId val="1354388592"/>
      </c:barChart>
      <c:catAx>
        <c:axId val="135437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88592"/>
        <c:crosses val="autoZero"/>
        <c:auto val="1"/>
        <c:lblAlgn val="ctr"/>
        <c:lblOffset val="100"/>
        <c:noMultiLvlLbl val="0"/>
      </c:catAx>
      <c:valAx>
        <c:axId val="135438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7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Feuil1!$B$1</c:f>
              <c:strCache>
                <c:ptCount val="1"/>
                <c:pt idx="0">
                  <c:v>Pas du tout satisfait</c:v>
                </c:pt>
              </c:strCache>
            </c:strRef>
          </c:tx>
          <c:spPr>
            <a:solidFill>
              <a:schemeClr val="accent6"/>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Feuil1!$B$2:$B$19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0-41DF-4892-9325-888426574175}"/>
            </c:ext>
          </c:extLst>
        </c:ser>
        <c:ser>
          <c:idx val="1"/>
          <c:order val="1"/>
          <c:tx>
            <c:strRef>
              <c:f>Feuil1!$C$1</c:f>
              <c:strCache>
                <c:ptCount val="1"/>
                <c:pt idx="0">
                  <c:v>Peu satisfait</c:v>
                </c:pt>
              </c:strCache>
            </c:strRef>
          </c:tx>
          <c:spPr>
            <a:solidFill>
              <a:schemeClr val="accent6">
                <a:lumMod val="40000"/>
                <a:lumOff val="60000"/>
              </a:schemeClr>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Feuil1!$C$2:$C$19</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extLst>
            <c:ext xmlns:c16="http://schemas.microsoft.com/office/drawing/2014/chart" uri="{C3380CC4-5D6E-409C-BE32-E72D297353CC}">
              <c16:uniqueId val="{00000001-41DF-4892-9325-888426574175}"/>
            </c:ext>
          </c:extLst>
        </c:ser>
        <c:ser>
          <c:idx val="2"/>
          <c:order val="2"/>
          <c:tx>
            <c:strRef>
              <c:f>Feuil1!$D$1</c:f>
              <c:strCache>
                <c:ptCount val="1"/>
                <c:pt idx="0">
                  <c:v>Satisfait</c:v>
                </c:pt>
              </c:strCache>
            </c:strRef>
          </c:tx>
          <c:spPr>
            <a:solidFill>
              <a:schemeClr val="accent2"/>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Feuil1!$D$2:$D$19</c:f>
              <c:numCache>
                <c:formatCode>General</c:formatCode>
                <c:ptCount val="18"/>
                <c:pt idx="0">
                  <c:v>0</c:v>
                </c:pt>
                <c:pt idx="1">
                  <c:v>1</c:v>
                </c:pt>
                <c:pt idx="2">
                  <c:v>1</c:v>
                </c:pt>
                <c:pt idx="3">
                  <c:v>0</c:v>
                </c:pt>
                <c:pt idx="4">
                  <c:v>0</c:v>
                </c:pt>
                <c:pt idx="5">
                  <c:v>0</c:v>
                </c:pt>
                <c:pt idx="6">
                  <c:v>0</c:v>
                </c:pt>
                <c:pt idx="7">
                  <c:v>0</c:v>
                </c:pt>
                <c:pt idx="8">
                  <c:v>0</c:v>
                </c:pt>
                <c:pt idx="9">
                  <c:v>0</c:v>
                </c:pt>
                <c:pt idx="10">
                  <c:v>0</c:v>
                </c:pt>
                <c:pt idx="11">
                  <c:v>0</c:v>
                </c:pt>
                <c:pt idx="12">
                  <c:v>1</c:v>
                </c:pt>
                <c:pt idx="13">
                  <c:v>0</c:v>
                </c:pt>
                <c:pt idx="14">
                  <c:v>0</c:v>
                </c:pt>
                <c:pt idx="15">
                  <c:v>0</c:v>
                </c:pt>
                <c:pt idx="16">
                  <c:v>0</c:v>
                </c:pt>
                <c:pt idx="17">
                  <c:v>2</c:v>
                </c:pt>
              </c:numCache>
            </c:numRef>
          </c:val>
          <c:extLst>
            <c:ext xmlns:c16="http://schemas.microsoft.com/office/drawing/2014/chart" uri="{C3380CC4-5D6E-409C-BE32-E72D297353CC}">
              <c16:uniqueId val="{00000002-41DF-4892-9325-888426574175}"/>
            </c:ext>
          </c:extLst>
        </c:ser>
        <c:ser>
          <c:idx val="3"/>
          <c:order val="3"/>
          <c:tx>
            <c:strRef>
              <c:f>Feuil1!$E$1</c:f>
              <c:strCache>
                <c:ptCount val="1"/>
                <c:pt idx="0">
                  <c:v>Totalement Satisfait</c:v>
                </c:pt>
              </c:strCache>
            </c:strRef>
          </c:tx>
          <c:spPr>
            <a:solidFill>
              <a:schemeClr val="accent3"/>
            </a:solidFill>
            <a:ln>
              <a:noFill/>
            </a:ln>
            <a:effectLst/>
          </c:spPr>
          <c:invertIfNegative val="0"/>
          <c:cat>
            <c:strRef>
              <c:f>Feuil1!$A$2:$A$19</c:f>
              <c:strCache>
                <c:ptCount val="18"/>
                <c:pt idx="0">
                  <c:v>L'accueil des équipes</c:v>
                </c:pt>
                <c:pt idx="1">
                  <c:v>La propreté de votre chambre</c:v>
                </c:pt>
                <c:pt idx="2">
                  <c:v>Le confort de votre chambre</c:v>
                </c:pt>
                <c:pt idx="3">
                  <c:v>La qualité du linge fourni</c:v>
                </c:pt>
                <c:pt idx="4">
                  <c:v>La qualité et la variété des repas</c:v>
                </c:pt>
                <c:pt idx="5">
                  <c:v>La quantité des repas</c:v>
                </c:pt>
                <c:pt idx="6">
                  <c:v>Les services téléphoniques</c:v>
                </c:pt>
                <c:pt idx="7">
                  <c:v>Les services de télévision</c:v>
                </c:pt>
                <c:pt idx="8">
                  <c:v>Le calme environnant</c:v>
                </c:pt>
                <c:pt idx="9">
                  <c:v>Les conditions de visite des proches</c:v>
                </c:pt>
                <c:pt idx="10">
                  <c:v>Le délai d'attente à l'arrivée avant prise en charge</c:v>
                </c:pt>
                <c:pt idx="11">
                  <c:v>La qualité de la prise en charge par le praticien</c:v>
                </c:pt>
                <c:pt idx="12">
                  <c:v>La qualité des soins infirmiers</c:v>
                </c:pt>
                <c:pt idx="13">
                  <c:v>La prise en charge de la douleur</c:v>
                </c:pt>
                <c:pt idx="14">
                  <c:v>Le respect de votre intimité</c:v>
                </c:pt>
                <c:pt idx="15">
                  <c:v>La disponibilité et l'écoute du médecin</c:v>
                </c:pt>
                <c:pt idx="16">
                  <c:v>La disponibilité et l'écoute des paramédicaux</c:v>
                </c:pt>
                <c:pt idx="17">
                  <c:v>La qualité de votre séjour</c:v>
                </c:pt>
              </c:strCache>
            </c:strRef>
          </c:cat>
          <c:val>
            <c:numRef>
              <c:f>Feuil1!$E$2:$E$19</c:f>
              <c:numCache>
                <c:formatCode>General</c:formatCode>
                <c:ptCount val="18"/>
                <c:pt idx="0">
                  <c:v>62</c:v>
                </c:pt>
                <c:pt idx="1">
                  <c:v>61</c:v>
                </c:pt>
                <c:pt idx="2">
                  <c:v>61</c:v>
                </c:pt>
                <c:pt idx="3">
                  <c:v>62</c:v>
                </c:pt>
                <c:pt idx="4">
                  <c:v>62</c:v>
                </c:pt>
                <c:pt idx="5">
                  <c:v>62</c:v>
                </c:pt>
                <c:pt idx="6">
                  <c:v>62</c:v>
                </c:pt>
                <c:pt idx="7">
                  <c:v>62</c:v>
                </c:pt>
                <c:pt idx="8">
                  <c:v>62</c:v>
                </c:pt>
                <c:pt idx="9">
                  <c:v>62</c:v>
                </c:pt>
                <c:pt idx="10">
                  <c:v>62</c:v>
                </c:pt>
                <c:pt idx="11">
                  <c:v>62</c:v>
                </c:pt>
                <c:pt idx="12">
                  <c:v>61</c:v>
                </c:pt>
                <c:pt idx="13">
                  <c:v>62</c:v>
                </c:pt>
                <c:pt idx="14">
                  <c:v>62</c:v>
                </c:pt>
                <c:pt idx="15">
                  <c:v>62</c:v>
                </c:pt>
                <c:pt idx="16">
                  <c:v>62</c:v>
                </c:pt>
                <c:pt idx="17">
                  <c:v>60</c:v>
                </c:pt>
              </c:numCache>
            </c:numRef>
          </c:val>
          <c:extLst>
            <c:ext xmlns:c16="http://schemas.microsoft.com/office/drawing/2014/chart" uri="{C3380CC4-5D6E-409C-BE32-E72D297353CC}">
              <c16:uniqueId val="{00000004-41DF-4892-9325-888426574175}"/>
            </c:ext>
          </c:extLst>
        </c:ser>
        <c:dLbls>
          <c:showLegendKey val="0"/>
          <c:showVal val="0"/>
          <c:showCatName val="0"/>
          <c:showSerName val="0"/>
          <c:showPercent val="0"/>
          <c:showBubbleSize val="0"/>
        </c:dLbls>
        <c:gapWidth val="182"/>
        <c:overlap val="100"/>
        <c:axId val="1354383152"/>
        <c:axId val="1354393488"/>
      </c:barChart>
      <c:catAx>
        <c:axId val="1354383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93488"/>
        <c:crosses val="autoZero"/>
        <c:auto val="1"/>
        <c:lblAlgn val="ctr"/>
        <c:lblOffset val="100"/>
        <c:noMultiLvlLbl val="0"/>
      </c:catAx>
      <c:valAx>
        <c:axId val="1354393488"/>
        <c:scaling>
          <c:orientation val="minMax"/>
          <c:max val="6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crossAx val="1354383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alibri" panose="020F0502020204030204" pitchFamily="34" charset="0"/>
          <a:cs typeface="Calibri" panose="020F0502020204030204" pitchFamily="34" charset="0"/>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sz="1800" b="1" i="0" u="none" strike="noStrike" kern="1200" baseline="0">
                <a:solidFill>
                  <a:srgbClr val="002060"/>
                </a:solidFill>
                <a:latin typeface="Minion Pro" panose="02040503050306020203"/>
                <a:ea typeface="+mn-ea"/>
                <a:cs typeface="+mn-cs"/>
              </a:defRPr>
            </a:pPr>
            <a:r>
              <a:rPr lang="fr-SN" sz="1400" b="1" i="0" u="none" strike="noStrike" kern="1200" baseline="0" dirty="0">
                <a:solidFill>
                  <a:srgbClr val="002060"/>
                </a:solidFill>
                <a:latin typeface="Minion Pro" panose="02040503050306020203"/>
                <a:ea typeface="+mn-ea"/>
                <a:cs typeface="+mn-cs"/>
              </a:rPr>
              <a:t>LES COMPÉTENCES DU PERSONNEL PARAMÉDICAL</a:t>
            </a:r>
            <a:endParaRPr lang="en-US" sz="1400" b="1" i="0" u="none" strike="noStrike" kern="1200" baseline="0" dirty="0">
              <a:solidFill>
                <a:srgbClr val="002060"/>
              </a:solidFill>
              <a:latin typeface="Minion Pro" panose="02040503050306020203"/>
              <a:ea typeface="+mn-ea"/>
              <a:cs typeface="+mn-cs"/>
            </a:endParaRPr>
          </a:p>
        </c:rich>
      </c:tx>
      <c:layout>
        <c:manualLayout>
          <c:xMode val="edge"/>
          <c:yMode val="edge"/>
          <c:x val="0.150119496359711"/>
          <c:y val="3.1977209401822231E-3"/>
        </c:manualLayout>
      </c:layout>
      <c:overlay val="0"/>
      <c:spPr>
        <a:noFill/>
        <a:ln>
          <a:noFill/>
        </a:ln>
        <a:effectLst/>
      </c:spPr>
      <c:txPr>
        <a:bodyPr rot="0" spcFirstLastPara="1" vertOverflow="ellipsis" vert="horz" wrap="square" anchor="ctr" anchorCtr="1"/>
        <a:lstStyle/>
        <a:p>
          <a:pPr algn="ctr" rtl="0">
            <a:defRPr sz="1800" b="1" i="0" u="none" strike="noStrike" kern="1200" baseline="0">
              <a:solidFill>
                <a:srgbClr val="002060"/>
              </a:solidFill>
              <a:latin typeface="Minion Pro" panose="02040503050306020203"/>
              <a:ea typeface="+mn-ea"/>
              <a:cs typeface="+mn-cs"/>
            </a:defRPr>
          </a:pPr>
          <a:endParaRPr lang="fr-FR"/>
        </a:p>
      </c:txPr>
    </c:title>
    <c:autoTitleDeleted val="0"/>
    <c:plotArea>
      <c:layout>
        <c:manualLayout>
          <c:layoutTarget val="inner"/>
          <c:xMode val="edge"/>
          <c:yMode val="edge"/>
          <c:x val="6.3767518635524434E-2"/>
          <c:y val="0.1530360248836517"/>
          <c:w val="0.83465332107129031"/>
          <c:h val="0.76208768823354278"/>
        </c:manualLayout>
      </c:layout>
      <c:barChart>
        <c:barDir val="col"/>
        <c:grouping val="clustered"/>
        <c:varyColors val="0"/>
        <c:ser>
          <c:idx val="2"/>
          <c:order val="0"/>
          <c:spPr>
            <a:gradFill rotWithShape="1">
              <a:gsLst>
                <a:gs pos="0">
                  <a:schemeClr val="accent4">
                    <a:shade val="65000"/>
                    <a:satMod val="103000"/>
                    <a:lumMod val="102000"/>
                    <a:tint val="94000"/>
                  </a:schemeClr>
                </a:gs>
                <a:gs pos="50000">
                  <a:schemeClr val="accent4">
                    <a:shade val="65000"/>
                    <a:satMod val="110000"/>
                    <a:lumMod val="100000"/>
                    <a:shade val="100000"/>
                  </a:schemeClr>
                </a:gs>
                <a:gs pos="100000">
                  <a:schemeClr val="accent4">
                    <a:shade val="65000"/>
                    <a:lumMod val="99000"/>
                    <a:satMod val="120000"/>
                    <a:shade val="78000"/>
                  </a:schemeClr>
                </a:gs>
              </a:gsLst>
              <a:lin ang="5400000" scaled="0"/>
            </a:gra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571-45F0-AF50-4B86D2E56239}"/>
                </c:ext>
              </c:extLst>
            </c:dLbl>
            <c:dLbl>
              <c:idx val="1"/>
              <c:layout>
                <c:manualLayout>
                  <c:x val="2.3457692804839062E-3"/>
                  <c:y val="0.11409002825788322"/>
                </c:manualLayout>
              </c:layout>
              <c:tx>
                <c:rich>
                  <a:bodyPr/>
                  <a:lstStyle/>
                  <a:p>
                    <a:r>
                      <a:rPr lang="en-US" sz="1600" b="1" dirty="0"/>
                      <a:t>8%</a:t>
                    </a:r>
                  </a:p>
                  <a:p>
                    <a:r>
                      <a:rPr lang="en-US" sz="1600" dirty="0"/>
                      <a:t>1</a:t>
                    </a:r>
                  </a:p>
                </c:rich>
              </c:tx>
              <c:showLegendKey val="0"/>
              <c:showVal val="1"/>
              <c:showCatName val="0"/>
              <c:showSerName val="0"/>
              <c:showPercent val="0"/>
              <c:showBubbleSize val="0"/>
              <c:extLst>
                <c:ext xmlns:c15="http://schemas.microsoft.com/office/drawing/2012/chart" uri="{CE6537A1-D6FC-4f65-9D91-7224C49458BB}">
                  <c15:layout>
                    <c:manualLayout>
                      <c:w val="8.3585327569377005E-2"/>
                      <c:h val="0.20709189296477951"/>
                    </c:manualLayout>
                  </c15:layout>
                  <c15:showDataLabelsRange val="0"/>
                </c:ext>
                <c:ext xmlns:c16="http://schemas.microsoft.com/office/drawing/2014/chart" uri="{C3380CC4-5D6E-409C-BE32-E72D297353CC}">
                  <c16:uniqueId val="{00000000-B977-4B6D-9B8B-D2A629EC130D}"/>
                </c:ext>
              </c:extLst>
            </c:dLbl>
            <c:dLbl>
              <c:idx val="2"/>
              <c:layout>
                <c:manualLayout>
                  <c:x val="1.3925636826257833E-2"/>
                  <c:y val="0.11523986544192887"/>
                </c:manualLayout>
              </c:layout>
              <c:tx>
                <c:rich>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sz="1800" b="1" dirty="0"/>
                      <a:t>69%</a:t>
                    </a:r>
                  </a:p>
                  <a:p>
                    <a:pPr>
                      <a:defRPr sz="1800"/>
                    </a:pPr>
                    <a:endParaRPr lang="en-US" sz="1800" dirty="0"/>
                  </a:p>
                  <a:p>
                    <a:pPr>
                      <a:defRPr sz="1800"/>
                    </a:pPr>
                    <a:fld id="{03C71AFE-53F7-4E75-AF31-61D587B20578}" type="VALUE">
                      <a:rPr lang="en-US" sz="1800" smtClean="0"/>
                      <a:pPr>
                        <a:defRPr sz="1800"/>
                      </a:pPr>
                      <a:t>[VALEUR]</a:t>
                    </a:fld>
                    <a:endParaRPr lang="fr-FR"/>
                  </a:p>
                </c:rich>
              </c:tx>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11374098900695911"/>
                      <c:h val="0.30547513762715933"/>
                    </c:manualLayout>
                  </c15:layout>
                  <c15:dlblFieldTable/>
                  <c15:showDataLabelsRange val="0"/>
                </c:ext>
                <c:ext xmlns:c16="http://schemas.microsoft.com/office/drawing/2014/chart" uri="{C3380CC4-5D6E-409C-BE32-E72D297353CC}">
                  <c16:uniqueId val="{00000001-B977-4B6D-9B8B-D2A629EC130D}"/>
                </c:ext>
              </c:extLst>
            </c:dLbl>
            <c:dLbl>
              <c:idx val="3"/>
              <c:layout>
                <c:manualLayout>
                  <c:x val="1.114790665402119E-2"/>
                  <c:y val="0.20219431440221355"/>
                </c:manualLayout>
              </c:layout>
              <c:tx>
                <c:rich>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r>
                      <a:rPr lang="en-US" sz="1600" b="1" dirty="0"/>
                      <a:t>23%</a:t>
                    </a:r>
                  </a:p>
                  <a:p>
                    <a:pPr>
                      <a:defRPr sz="1600"/>
                    </a:pPr>
                    <a:endParaRPr lang="en-US" sz="1600" dirty="0"/>
                  </a:p>
                  <a:p>
                    <a:pPr>
                      <a:defRPr sz="1600"/>
                    </a:pPr>
                    <a:endParaRPr lang="en-US" sz="1600" dirty="0"/>
                  </a:p>
                  <a:p>
                    <a:pPr>
                      <a:defRPr sz="1600"/>
                    </a:pPr>
                    <a:fld id="{C21CC31C-034C-4A4D-B59B-8721FA73A29A}" type="VALUE">
                      <a:rPr lang="en-US" sz="1600" smtClean="0"/>
                      <a:pPr>
                        <a:defRPr sz="1600"/>
                      </a:pPr>
                      <a:t>[VALEUR]</a:t>
                    </a:fld>
                    <a:endParaRPr lang="fr-FR"/>
                  </a:p>
                </c:rich>
              </c:tx>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768349498957965E-2"/>
                      <c:h val="0.35496867278434885"/>
                    </c:manualLayout>
                  </c15:layout>
                  <c15:dlblFieldTable/>
                  <c15:showDataLabelsRange val="0"/>
                </c:ext>
                <c:ext xmlns:c16="http://schemas.microsoft.com/office/drawing/2014/chart" uri="{C3380CC4-5D6E-409C-BE32-E72D297353CC}">
                  <c16:uniqueId val="{00000000-B571-45F0-AF50-4B86D2E56239}"/>
                </c:ext>
              </c:extLst>
            </c:dLbl>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'[Enquête annuelle de satisfaction des médecins (réponses).xlsx]Réponses au formulaire 1'!$H$24:$H$27</c:f>
              <c:numCache>
                <c:formatCode>General</c:formatCode>
                <c:ptCount val="4"/>
                <c:pt idx="0">
                  <c:v>0</c:v>
                </c:pt>
                <c:pt idx="1">
                  <c:v>1</c:v>
                </c:pt>
                <c:pt idx="2">
                  <c:v>9</c:v>
                </c:pt>
                <c:pt idx="3">
                  <c:v>3</c:v>
                </c:pt>
              </c:numCache>
            </c:numRef>
          </c:val>
          <c:extLst>
            <c:ext xmlns:c16="http://schemas.microsoft.com/office/drawing/2014/chart" uri="{C3380CC4-5D6E-409C-BE32-E72D297353CC}">
              <c16:uniqueId val="{00000002-B977-4B6D-9B8B-D2A629EC130D}"/>
            </c:ext>
          </c:extLst>
        </c:ser>
        <c:dLbls>
          <c:showLegendKey val="0"/>
          <c:showVal val="1"/>
          <c:showCatName val="0"/>
          <c:showSerName val="0"/>
          <c:showPercent val="0"/>
          <c:showBubbleSize val="0"/>
        </c:dLbls>
        <c:gapWidth val="156"/>
        <c:axId val="1358924400"/>
        <c:axId val="1358920048"/>
      </c:barChart>
      <c:catAx>
        <c:axId val="1358924400"/>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fr-FR"/>
          </a:p>
        </c:txPr>
        <c:crossAx val="1358920048"/>
        <c:crosses val="autoZero"/>
        <c:auto val="1"/>
        <c:lblAlgn val="ctr"/>
        <c:lblOffset val="100"/>
        <c:noMultiLvlLbl val="0"/>
      </c:catAx>
      <c:valAx>
        <c:axId val="1358920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accent1">
                    <a:lumMod val="50000"/>
                  </a:schemeClr>
                </a:solidFill>
                <a:latin typeface="+mn-lt"/>
                <a:ea typeface="+mn-ea"/>
                <a:cs typeface="+mn-cs"/>
              </a:defRPr>
            </a:pPr>
            <a:endParaRPr lang="fr-FR"/>
          </a:p>
        </c:txPr>
        <c:crossAx val="1358924400"/>
        <c:crosses val="autoZero"/>
        <c:crossBetween val="between"/>
      </c:val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sz="1400"/>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r>
              <a:rPr lang="fr-SN" sz="1400" dirty="0">
                <a:solidFill>
                  <a:schemeClr val="accent1">
                    <a:lumMod val="50000"/>
                  </a:schemeClr>
                </a:solidFill>
                <a:latin typeface="Minion Pro" panose="02040503050306020203"/>
              </a:rPr>
              <a:t>LES</a:t>
            </a:r>
            <a:r>
              <a:rPr lang="fr-SN" sz="1400" baseline="0" dirty="0">
                <a:solidFill>
                  <a:schemeClr val="accent1">
                    <a:lumMod val="50000"/>
                  </a:schemeClr>
                </a:solidFill>
                <a:latin typeface="Minion Pro" panose="02040503050306020203"/>
              </a:rPr>
              <a:t> CONSOMMABLES DISPONIBLES</a:t>
            </a:r>
            <a:endParaRPr lang="en-US" sz="1400" dirty="0">
              <a:solidFill>
                <a:schemeClr val="accent1">
                  <a:lumMod val="50000"/>
                </a:schemeClr>
              </a:solidFill>
              <a:latin typeface="Minion Pro" panose="02040503050306020203"/>
            </a:endParaRPr>
          </a:p>
        </c:rich>
      </c:tx>
      <c:layout>
        <c:manualLayout>
          <c:xMode val="edge"/>
          <c:yMode val="edge"/>
          <c:x val="0.25133423474630229"/>
          <c:y val="2.117920977577427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accent1">
                  <a:lumMod val="50000"/>
                </a:schemeClr>
              </a:solidFill>
              <a:latin typeface="Minion Pro" panose="02040503050306020203"/>
              <a:ea typeface="+mn-ea"/>
              <a:cs typeface="+mn-cs"/>
            </a:defRPr>
          </a:pPr>
          <a:endParaRPr lang="fr-FR"/>
        </a:p>
      </c:txPr>
    </c:title>
    <c:autoTitleDeleted val="0"/>
    <c:plotArea>
      <c:layout>
        <c:manualLayout>
          <c:layoutTarget val="inner"/>
          <c:xMode val="edge"/>
          <c:yMode val="edge"/>
          <c:x val="5.8809006870103778E-2"/>
          <c:y val="0.10916324410569279"/>
          <c:w val="0.87202266862801336"/>
          <c:h val="0.78130304800347927"/>
        </c:manualLayout>
      </c:layout>
      <c:barChart>
        <c:barDir val="col"/>
        <c:grouping val="clustered"/>
        <c:varyColors val="0"/>
        <c:ser>
          <c:idx val="2"/>
          <c:order val="1"/>
          <c:spPr>
            <a:gradFill rotWithShape="1">
              <a:gsLst>
                <a:gs pos="0">
                  <a:schemeClr val="accent5">
                    <a:tint val="65000"/>
                    <a:tint val="98000"/>
                    <a:lumMod val="110000"/>
                  </a:schemeClr>
                </a:gs>
                <a:gs pos="84000">
                  <a:schemeClr val="accent5">
                    <a:tint val="65000"/>
                    <a:shade val="90000"/>
                    <a:lumMod val="88000"/>
                  </a:schemeClr>
                </a:gs>
              </a:gsLst>
              <a:lin ang="5400000" scaled="0"/>
            </a:gradFill>
            <a:ln>
              <a:noFill/>
            </a:ln>
            <a:effectLst>
              <a:outerShdw blurRad="38100" dist="25400" dir="5400000" rotWithShape="0">
                <a:srgbClr val="000000">
                  <a:alpha val="55000"/>
                </a:srgbClr>
              </a:outerShdw>
            </a:effectLst>
          </c:spPr>
          <c:invertIfNegative val="0"/>
          <c:dLbls>
            <c:dLbl>
              <c:idx val="0"/>
              <c:layout>
                <c:manualLayout>
                  <c:x val="-2.421980753072006E-3"/>
                  <c:y val="-7.130879130442809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21-4CCB-A596-B983928D0539}"/>
                </c:ext>
              </c:extLst>
            </c:dLbl>
            <c:dLbl>
              <c:idx val="1"/>
              <c:layout>
                <c:manualLayout>
                  <c:x val="0"/>
                  <c:y val="0.123457030666495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21-4CCB-A596-B983928D0539}"/>
                </c:ext>
              </c:extLst>
            </c:dLbl>
            <c:dLbl>
              <c:idx val="2"/>
              <c:layout>
                <c:manualLayout>
                  <c:x val="2.4219807530719171E-3"/>
                  <c:y val="0.125426212196195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21-4CCB-A596-B983928D0539}"/>
                </c:ext>
              </c:extLst>
            </c:dLbl>
            <c:dLbl>
              <c:idx val="3"/>
              <c:layout>
                <c:manualLayout>
                  <c:x val="2.421980753072006E-3"/>
                  <c:y val="1.59641390740948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21-4CCB-A596-B983928D053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1'!$H$24:$H$27</c:f>
              <c:numCache>
                <c:formatCode>General</c:formatCode>
                <c:ptCount val="4"/>
                <c:pt idx="0">
                  <c:v>0</c:v>
                </c:pt>
                <c:pt idx="1">
                  <c:v>2</c:v>
                </c:pt>
                <c:pt idx="2">
                  <c:v>11</c:v>
                </c:pt>
                <c:pt idx="3">
                  <c:v>0</c:v>
                </c:pt>
              </c:numCache>
            </c:numRef>
          </c:val>
          <c:extLst>
            <c:ext xmlns:c16="http://schemas.microsoft.com/office/drawing/2014/chart" uri="{C3380CC4-5D6E-409C-BE32-E72D297353CC}">
              <c16:uniqueId val="{00000004-7C21-4CCB-A596-B983928D0539}"/>
            </c:ext>
          </c:extLst>
        </c:ser>
        <c:dLbls>
          <c:showLegendKey val="0"/>
          <c:showVal val="1"/>
          <c:showCatName val="0"/>
          <c:showSerName val="0"/>
          <c:showPercent val="0"/>
          <c:showBubbleSize val="0"/>
        </c:dLbls>
        <c:gapWidth val="156"/>
        <c:axId val="1358927664"/>
        <c:axId val="1358939088"/>
      </c:barChart>
      <c:barChart>
        <c:barDir val="col"/>
        <c:grouping val="clustered"/>
        <c:varyColors val="0"/>
        <c:ser>
          <c:idx val="0"/>
          <c:order val="0"/>
          <c:spPr>
            <a:solidFill>
              <a:schemeClr val="accent4">
                <a:lumMod val="20000"/>
                <a:lumOff val="80000"/>
              </a:schemeClr>
            </a:solidFill>
            <a:ln>
              <a:noFill/>
            </a:ln>
            <a:effectLst>
              <a:outerShdw blurRad="38100" dist="25400" dir="5400000" rotWithShape="0">
                <a:srgbClr val="000000">
                  <a:alpha val="55000"/>
                </a:srgbClr>
              </a:outerShdw>
            </a:effectLst>
          </c:spPr>
          <c:invertIfNegative val="0"/>
          <c:dLbls>
            <c:dLbl>
              <c:idx val="0"/>
              <c:layout>
                <c:manualLayout>
                  <c:x val="-9.5612934674030002E-3"/>
                  <c:y val="-2.8905012969840087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6166666666666669E-2"/>
                      <c:h val="0.22314814814814818"/>
                    </c:manualLayout>
                  </c15:layout>
                </c:ext>
                <c:ext xmlns:c16="http://schemas.microsoft.com/office/drawing/2014/chart" uri="{C3380CC4-5D6E-409C-BE32-E72D297353CC}">
                  <c16:uniqueId val="{00000005-7C21-4CCB-A596-B983928D0539}"/>
                </c:ext>
              </c:extLst>
            </c:dLbl>
            <c:dLbl>
              <c:idx val="1"/>
              <c:layout>
                <c:manualLayout>
                  <c:x val="-3.1336044680396243E-3"/>
                  <c:y val="2.7830795868875373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35E-2"/>
                      <c:h val="0.25555555555555554"/>
                    </c:manualLayout>
                  </c15:layout>
                </c:ext>
                <c:ext xmlns:c16="http://schemas.microsoft.com/office/drawing/2014/chart" uri="{C3380CC4-5D6E-409C-BE32-E72D297353CC}">
                  <c16:uniqueId val="{00000006-7C21-4CCB-A596-B983928D0539}"/>
                </c:ext>
              </c:extLst>
            </c:dLbl>
            <c:dLbl>
              <c:idx val="2"/>
              <c:layout>
                <c:manualLayout>
                  <c:x val="-4.066234989747881E-3"/>
                  <c:y val="1.1498755558764617E-3"/>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9.5277796661023026E-2"/>
                      <c:h val="0.21851838480741739"/>
                    </c:manualLayout>
                  </c15:layout>
                </c:ext>
                <c:ext xmlns:c16="http://schemas.microsoft.com/office/drawing/2014/chart" uri="{C3380CC4-5D6E-409C-BE32-E72D297353CC}">
                  <c16:uniqueId val="{00000007-7C21-4CCB-A596-B983928D0539}"/>
                </c:ext>
              </c:extLst>
            </c:dLbl>
            <c:dLbl>
              <c:idx val="3"/>
              <c:layout>
                <c:manualLayout>
                  <c:x val="-8.8804935063785673E-17"/>
                  <c:y val="-1.97957298896037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C21-4CCB-A596-B983928D053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Bahnschrift" panose="020B0502040204020203"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val>
            <c:numRef>
              <c:f>'Réponses au formulaire 1'!$G$24:$G$27</c:f>
              <c:numCache>
                <c:formatCode>0%</c:formatCode>
                <c:ptCount val="4"/>
                <c:pt idx="0">
                  <c:v>0</c:v>
                </c:pt>
                <c:pt idx="1">
                  <c:v>0.15</c:v>
                </c:pt>
                <c:pt idx="2">
                  <c:v>0.85</c:v>
                </c:pt>
                <c:pt idx="3">
                  <c:v>0</c:v>
                </c:pt>
              </c:numCache>
            </c:numRef>
          </c:val>
          <c:extLst>
            <c:ext xmlns:c16="http://schemas.microsoft.com/office/drawing/2014/chart" uri="{C3380CC4-5D6E-409C-BE32-E72D297353CC}">
              <c16:uniqueId val="{00000008-7C21-4CCB-A596-B983928D0539}"/>
            </c:ext>
          </c:extLst>
        </c:ser>
        <c:dLbls>
          <c:showLegendKey val="0"/>
          <c:showVal val="1"/>
          <c:showCatName val="0"/>
          <c:showSerName val="0"/>
          <c:showPercent val="0"/>
          <c:showBubbleSize val="0"/>
        </c:dLbls>
        <c:gapWidth val="156"/>
        <c:axId val="1358941808"/>
        <c:axId val="1358929840"/>
      </c:barChart>
      <c:catAx>
        <c:axId val="1358927664"/>
        <c:scaling>
          <c:orientation val="minMax"/>
        </c:scaling>
        <c:delete val="0"/>
        <c:axPos val="b"/>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2"/>
                </a:solidFill>
                <a:latin typeface="Bahnschrift" panose="020B0502040204020203" pitchFamily="34" charset="0"/>
                <a:ea typeface="+mn-ea"/>
                <a:cs typeface="+mn-cs"/>
              </a:defRPr>
            </a:pPr>
            <a:endParaRPr lang="fr-FR"/>
          </a:p>
        </c:txPr>
        <c:crossAx val="1358939088"/>
        <c:crosses val="autoZero"/>
        <c:auto val="1"/>
        <c:lblAlgn val="ctr"/>
        <c:lblOffset val="100"/>
        <c:noMultiLvlLbl val="0"/>
      </c:catAx>
      <c:valAx>
        <c:axId val="135893908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2"/>
                </a:solidFill>
                <a:latin typeface="Bahnschrift" panose="020B0502040204020203" pitchFamily="34" charset="0"/>
                <a:ea typeface="+mn-ea"/>
                <a:cs typeface="+mn-cs"/>
              </a:defRPr>
            </a:pPr>
            <a:endParaRPr lang="fr-FR"/>
          </a:p>
        </c:txPr>
        <c:crossAx val="1358927664"/>
        <c:crosses val="autoZero"/>
        <c:crossBetween val="between"/>
      </c:valAx>
      <c:valAx>
        <c:axId val="1358929840"/>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Bahnschrift" panose="020B0502040204020203" pitchFamily="34" charset="0"/>
                <a:ea typeface="+mn-ea"/>
                <a:cs typeface="+mn-cs"/>
              </a:defRPr>
            </a:pPr>
            <a:endParaRPr lang="fr-FR"/>
          </a:p>
        </c:txPr>
        <c:crossAx val="1358941808"/>
        <c:crosses val="max"/>
        <c:crossBetween val="between"/>
      </c:valAx>
      <c:catAx>
        <c:axId val="1358941808"/>
        <c:scaling>
          <c:orientation val="minMax"/>
        </c:scaling>
        <c:delete val="1"/>
        <c:axPos val="b"/>
        <c:majorTickMark val="out"/>
        <c:minorTickMark val="none"/>
        <c:tickLblPos val="nextTo"/>
        <c:crossAx val="1358929840"/>
        <c:crosses val="autoZero"/>
        <c:auto val="1"/>
        <c:lblAlgn val="ctr"/>
        <c:lblOffset val="100"/>
        <c:noMultiLvlLbl val="0"/>
      </c:catAx>
      <c:spPr>
        <a:noFill/>
        <a:ln>
          <a:noFill/>
        </a:ln>
        <a:effectLst/>
      </c:spPr>
    </c:plotArea>
    <c:plotVisOnly val="1"/>
    <c:dispBlanksAs val="gap"/>
    <c:showDLblsOverMax val="0"/>
  </c:chart>
  <c:spPr>
    <a:noFill/>
    <a:ln w="9525" cap="flat" cmpd="sng" algn="ctr">
      <a:solidFill>
        <a:srgbClr val="7F508B"/>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4">
  <a:schemeClr val="accent4"/>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Reversed" id="23">
  <a:schemeClr val="accent3"/>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3">
  <a:schemeClr val="accent3"/>
</cs:colorStyle>
</file>

<file path=ppt/charts/colors3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Reversed" id="23">
  <a:schemeClr val="accent3"/>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withinLinearReversed" id="24">
  <a:schemeClr val="accent4"/>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Reversed" id="24">
  <a:schemeClr val="accent4"/>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32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0.33057</cdr:x>
      <cdr:y>0.48324</cdr:y>
    </cdr:from>
    <cdr:to>
      <cdr:x>0.65877</cdr:x>
      <cdr:y>0.64239</cdr:y>
    </cdr:to>
    <cdr:sp macro="" textlink="">
      <cdr:nvSpPr>
        <cdr:cNvPr id="2" name="ZoneTexte 11">
          <a:extLst xmlns:a="http://schemas.openxmlformats.org/drawingml/2006/main">
            <a:ext uri="{FF2B5EF4-FFF2-40B4-BE49-F238E27FC236}">
              <a16:creationId xmlns:a16="http://schemas.microsoft.com/office/drawing/2014/main" id="{3D56F23C-988B-483B-9C3F-7AF47D2B294E}"/>
            </a:ext>
          </a:extLst>
        </cdr:cNvPr>
        <cdr:cNvSpPr txBox="1"/>
      </cdr:nvSpPr>
      <cdr:spPr>
        <a:xfrm xmlns:a="http://schemas.openxmlformats.org/drawingml/2006/main">
          <a:off x="1657757" y="1588673"/>
          <a:ext cx="1645920" cy="52322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txBody>
        <a:bodyPr xmlns:a="http://schemas.openxmlformats.org/drawingml/2006/main" wrap="square" rtlCol="0" anchor="t">
          <a:spAutoFit/>
        </a:bodyPr>
        <a:lstStyle xmlns:a="http://schemas.openxmlformats.org/drawingml/2006/main">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2800" b="1" kern="0" dirty="0">
              <a:solidFill>
                <a:srgbClr val="000000"/>
              </a:solidFill>
              <a:latin typeface="Segoe UI" panose="020B0502040204020203" pitchFamily="34" charset="0"/>
              <a:cs typeface="Segoe UI" panose="020B0502040204020203" pitchFamily="34" charset="0"/>
            </a:rPr>
            <a:t>100%</a:t>
          </a:r>
          <a:endParaRPr kumimoji="0" lang="fr-CA" sz="2800" b="1" i="0" u="none" strike="noStrike" kern="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0.12896</cdr:x>
      <cdr:y>0.17429</cdr:y>
    </cdr:from>
    <cdr:to>
      <cdr:x>0.5</cdr:x>
      <cdr:y>0.28235</cdr:y>
    </cdr:to>
    <cdr:sp macro="" textlink="">
      <cdr:nvSpPr>
        <cdr:cNvPr id="2" name="Rectangle 1">
          <a:extLst xmlns:a="http://schemas.openxmlformats.org/drawingml/2006/main">
            <a:ext uri="{FF2B5EF4-FFF2-40B4-BE49-F238E27FC236}">
              <a16:creationId xmlns:a16="http://schemas.microsoft.com/office/drawing/2014/main" id="{FF403CD1-B16F-4E1E-98F1-7E78B2C07422}"/>
            </a:ext>
          </a:extLst>
        </cdr:cNvPr>
        <cdr:cNvSpPr/>
      </cdr:nvSpPr>
      <cdr:spPr>
        <a:xfrm xmlns:a="http://schemas.openxmlformats.org/drawingml/2006/main">
          <a:off x="690118" y="721729"/>
          <a:ext cx="1985591" cy="447469"/>
        </a:xfrm>
        <a:prstGeom xmlns:a="http://schemas.openxmlformats.org/drawingml/2006/main" prst="rect">
          <a:avLst/>
        </a:prstGeom>
        <a:solidFill xmlns:a="http://schemas.openxmlformats.org/drawingml/2006/main">
          <a:schemeClr val="bg1"/>
        </a:solidFill>
        <a:ln xmlns:a="http://schemas.openxmlformats.org/drawingml/2006/main">
          <a:solidFill>
            <a:schemeClr val="accent2">
              <a:lumMod val="50000"/>
            </a:schemeClr>
          </a:solidFill>
        </a:ln>
      </cdr:spPr>
      <cdr:style>
        <a:lnRef xmlns:a="http://schemas.openxmlformats.org/drawingml/2006/main" idx="2">
          <a:schemeClr val="accent4"/>
        </a:lnRef>
        <a:fillRef xmlns:a="http://schemas.openxmlformats.org/drawingml/2006/main" idx="1">
          <a:schemeClr val="lt1"/>
        </a:fillRef>
        <a:effectRef xmlns:a="http://schemas.openxmlformats.org/drawingml/2006/main" idx="0">
          <a:schemeClr val="accent4"/>
        </a:effectRef>
        <a:fontRef xmlns:a="http://schemas.openxmlformats.org/drawingml/2006/main" idx="minor">
          <a:schemeClr val="dk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Gill Sans MT"/>
              <a:ea typeface="+mn-ea"/>
              <a:cs typeface="+mn-cs"/>
            </a:rPr>
            <a:t>Moyenne = </a:t>
          </a:r>
          <a:r>
            <a:rPr lang="fr-FR" dirty="0">
              <a:solidFill>
                <a:schemeClr val="tx1"/>
              </a:solidFill>
              <a:latin typeface="Gill Sans MT"/>
            </a:rPr>
            <a:t>2</a:t>
          </a:r>
          <a:r>
            <a:rPr kumimoji="0" lang="fr-FR" sz="1800" b="0" i="0" u="none" strike="noStrike" kern="1200" cap="none" spc="0" normalizeH="0" baseline="0" noProof="0" dirty="0">
              <a:ln>
                <a:noFill/>
              </a:ln>
              <a:solidFill>
                <a:schemeClr val="tx1"/>
              </a:solidFill>
              <a:effectLst/>
              <a:uLnTx/>
              <a:uFillTx/>
              <a:latin typeface="Gill Sans MT"/>
              <a:ea typeface="+mn-ea"/>
              <a:cs typeface="+mn-cs"/>
            </a:rPr>
            <a:t>,92/4</a:t>
          </a:r>
        </a:p>
      </cdr:txBody>
    </cdr:sp>
  </cdr:relSizeAnchor>
</c:userShapes>
</file>

<file path=ppt/drawings/drawing3.xml><?xml version="1.0" encoding="utf-8"?>
<c:userShapes xmlns:c="http://schemas.openxmlformats.org/drawingml/2006/chart">
  <cdr:relSizeAnchor xmlns:cdr="http://schemas.openxmlformats.org/drawingml/2006/chartDrawing">
    <cdr:from>
      <cdr:x>0.35632</cdr:x>
      <cdr:y>0.33333</cdr:y>
    </cdr:from>
    <cdr:to>
      <cdr:x>0.60536</cdr:x>
      <cdr:y>0.63636</cdr:y>
    </cdr:to>
    <cdr:sp macro="" textlink="">
      <cdr:nvSpPr>
        <cdr:cNvPr id="2" name="Oval 1"/>
        <cdr:cNvSpPr/>
      </cdr:nvSpPr>
      <cdr:spPr>
        <a:xfrm xmlns:a="http://schemas.openxmlformats.org/drawingml/2006/main">
          <a:off x="885825" y="681037"/>
          <a:ext cx="619125" cy="619125"/>
        </a:xfrm>
        <a:prstGeom xmlns:a="http://schemas.openxmlformats.org/drawingml/2006/main" prst="ellipse">
          <a:avLst/>
        </a:prstGeom>
        <a:solidFill xmlns:a="http://schemas.openxmlformats.org/drawingml/2006/main">
          <a:schemeClr val="accent4">
            <a:lumMod val="20000"/>
            <a:lumOff val="80000"/>
          </a:schemeClr>
        </a:solidFill>
        <a:ln xmlns:a="http://schemas.openxmlformats.org/drawingml/2006/main">
          <a:solidFill>
            <a:srgbClr val="7DD734"/>
          </a:solid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0.36398</cdr:x>
      <cdr:y>0.38928</cdr:y>
    </cdr:from>
    <cdr:to>
      <cdr:x>0.62452</cdr:x>
      <cdr:y>0.56177</cdr:y>
    </cdr:to>
    <cdr:sp macro="" textlink="">
      <cdr:nvSpPr>
        <cdr:cNvPr id="3" name="TextBox 2"/>
        <cdr:cNvSpPr txBox="1"/>
      </cdr:nvSpPr>
      <cdr:spPr>
        <a:xfrm xmlns:a="http://schemas.openxmlformats.org/drawingml/2006/main">
          <a:off x="904875" y="795338"/>
          <a:ext cx="647700" cy="35242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800" b="1" i="0" u="none" strike="noStrike" dirty="0">
              <a:solidFill>
                <a:schemeClr val="bg1"/>
              </a:solidFill>
              <a:latin typeface="Century Gothic" panose="020B0502020202020204" pitchFamily="34" charset="0"/>
              <a:cs typeface="Calibri"/>
            </a:rPr>
            <a:t>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C2D8D-3C51-433A-A371-245194FBE17C}" type="datetimeFigureOut">
              <a:rPr lang="en-US" smtClean="0"/>
              <a:t>4/17/2023</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FC66C-F584-4110-90A1-E4A4D0D756AF}" type="slidenum">
              <a:rPr lang="en-US" smtClean="0"/>
              <a:t>‹N°›</a:t>
            </a:fld>
            <a:endParaRPr lang="en-US"/>
          </a:p>
        </p:txBody>
      </p:sp>
    </p:spTree>
    <p:extLst>
      <p:ext uri="{BB962C8B-B14F-4D97-AF65-F5344CB8AC3E}">
        <p14:creationId xmlns:p14="http://schemas.microsoft.com/office/powerpoint/2010/main" val="510032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5</a:t>
            </a:fld>
            <a:endParaRPr lang="fr-FR"/>
          </a:p>
        </p:txBody>
      </p:sp>
    </p:spTree>
    <p:extLst>
      <p:ext uri="{BB962C8B-B14F-4D97-AF65-F5344CB8AC3E}">
        <p14:creationId xmlns:p14="http://schemas.microsoft.com/office/powerpoint/2010/main" val="3803567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6</a:t>
            </a:fld>
            <a:endParaRPr lang="fr-FR"/>
          </a:p>
        </p:txBody>
      </p:sp>
    </p:spTree>
    <p:extLst>
      <p:ext uri="{BB962C8B-B14F-4D97-AF65-F5344CB8AC3E}">
        <p14:creationId xmlns:p14="http://schemas.microsoft.com/office/powerpoint/2010/main" val="383206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8</a:t>
            </a:fld>
            <a:endParaRPr lang="fr-FR"/>
          </a:p>
        </p:txBody>
      </p:sp>
    </p:spTree>
    <p:extLst>
      <p:ext uri="{BB962C8B-B14F-4D97-AF65-F5344CB8AC3E}">
        <p14:creationId xmlns:p14="http://schemas.microsoft.com/office/powerpoint/2010/main" val="1362118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80FAEE7-456F-49F2-8B9A-461C094C4C14}" type="slidenum">
              <a:rPr lang="fr-FR" smtClean="0"/>
              <a:pPr/>
              <a:t>9</a:t>
            </a:fld>
            <a:endParaRPr lang="fr-FR"/>
          </a:p>
        </p:txBody>
      </p:sp>
    </p:spTree>
    <p:extLst>
      <p:ext uri="{BB962C8B-B14F-4D97-AF65-F5344CB8AC3E}">
        <p14:creationId xmlns:p14="http://schemas.microsoft.com/office/powerpoint/2010/main" val="264679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solidFill>
                  <a:prstClr val="white"/>
                </a:solidFill>
              </a:rPr>
              <a:pPr/>
              <a:t>4/17/2023</a:t>
            </a:fld>
            <a:endParaRPr lang="en-US" dirty="0">
              <a:solidFill>
                <a:prstClr val="white"/>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153025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ADE67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Modifier le style des sous-titres du masque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baseline="0">
                <a:solidFill>
                  <a:schemeClr val="bg1"/>
                </a:solidFill>
              </a:defRPr>
            </a:lvl1pPr>
          </a:lstStyle>
          <a:p>
            <a:fld id="{B61BEF0D-F0BB-DE4B-95CE-6DB70DBA9567}" type="datetimeFigureOut">
              <a:rPr lang="en-US" smtClean="0">
                <a:solidFill>
                  <a:prstClr val="white"/>
                </a:solidFill>
              </a:rPr>
              <a:pPr/>
              <a:t>4/17/2023</a:t>
            </a:fld>
            <a:endParaRPr lang="en-US" dirty="0">
              <a:solidFill>
                <a:prstClr val="white"/>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baseline="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baseline="0">
                <a:solidFill>
                  <a:schemeClr val="bg1"/>
                </a:solidFill>
              </a:defRPr>
            </a:lvl1p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510360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428064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solidFill>
                  <a:prstClr val="white"/>
                </a:solidFill>
              </a:rPr>
              <a:pPr/>
              <a:t>4/17/2023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42534383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336807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2124423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346877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128587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srgbClr val="8064A2">
                    <a:lumMod val="50000"/>
                  </a:srgbClr>
                </a:solidFill>
              </a:rPr>
              <a:pPr>
                <a:defRPr/>
              </a:pPr>
              <a:t>4/17/2023</a:t>
            </a:fld>
            <a:endParaRPr lang="en-US" dirty="0">
              <a:solidFill>
                <a:srgbClr val="8064A2">
                  <a:lumMod val="5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8064A2">
                  <a:lumMod val="50000"/>
                </a:srgbClr>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pPr>
              <a:defRPr/>
            </a:pPr>
            <a:fld id="{D57F1E4F-1CFF-5643-939E-217C01CDF565}" type="slidenum">
              <a:rPr lang="en-US" dirty="0">
                <a:solidFill>
                  <a:srgbClr val="8064A2">
                    <a:lumMod val="50000"/>
                  </a:srgbClr>
                </a:solidFill>
              </a:rPr>
              <a:pPr>
                <a:defRPr/>
              </a:pPr>
              <a:t>‹N°›</a:t>
            </a:fld>
            <a:endParaRPr lang="en-US" dirty="0">
              <a:solidFill>
                <a:srgbClr val="8064A2">
                  <a:lumMod val="50000"/>
                </a:srgbClr>
              </a:solidFill>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4506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579308321"/>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‹N°›</a:t>
            </a:fld>
            <a:endParaRPr lang="en-US" dirty="0"/>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36702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baseline="0">
                <a:solidFill>
                  <a:srgbClr val="7F508B"/>
                </a:solidFill>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baseline="0">
                <a:solidFill>
                  <a:srgbClr val="ADE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Modifier les styles du texte du masque</a:t>
            </a:r>
          </a:p>
        </p:txBody>
      </p:sp>
      <p:sp>
        <p:nvSpPr>
          <p:cNvPr id="4" name="Date Placeholder 3"/>
          <p:cNvSpPr>
            <a:spLocks noGrp="1"/>
          </p:cNvSpPr>
          <p:nvPr>
            <p:ph type="dt" sz="half" idx="10"/>
          </p:nvPr>
        </p:nvSpPr>
        <p:spPr/>
        <p:txBody>
          <a:bodyPr/>
          <a:lstStyle>
            <a:lvl1pPr>
              <a:defRPr baseline="0">
                <a:solidFill>
                  <a:schemeClr val="bg1"/>
                </a:solidFill>
              </a:defRPr>
            </a:lvl1pPr>
          </a:lstStyle>
          <a:p>
            <a:fld id="{B61BEF0D-F0BB-DE4B-95CE-6DB70DBA9567}" type="datetimeFigureOut">
              <a:rPr lang="en-US" smtClean="0">
                <a:solidFill>
                  <a:prstClr val="white"/>
                </a:solidFill>
              </a:rPr>
              <a:pPr/>
              <a:t>4/17/2023</a:t>
            </a:fld>
            <a:endParaRPr lang="en-US" dirty="0">
              <a:solidFill>
                <a:prstClr val="white"/>
              </a:solidFill>
            </a:endParaRPr>
          </a:p>
        </p:txBody>
      </p:sp>
      <p:sp>
        <p:nvSpPr>
          <p:cNvPr id="5" name="Footer Placeholder 4"/>
          <p:cNvSpPr>
            <a:spLocks noGrp="1"/>
          </p:cNvSpPr>
          <p:nvPr>
            <p:ph type="ftr" sz="quarter" idx="11"/>
          </p:nvPr>
        </p:nvSpPr>
        <p:spPr/>
        <p:txBody>
          <a:bodyPr/>
          <a:lstStyle>
            <a:lvl1pPr>
              <a:defRPr baseline="0">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lvl1pPr>
              <a:defRPr baseline="0">
                <a:solidFill>
                  <a:schemeClr val="bg1"/>
                </a:solidFill>
              </a:defRPr>
            </a:lvl1pPr>
          </a:lstStyle>
          <a:p>
            <a:fld id="{D57F1E4F-1CFF-5643-939E-217C01CDF565}" type="slidenum">
              <a:rPr lang="en-US" smtClean="0">
                <a:solidFill>
                  <a:prstClr val="white"/>
                </a:solidFill>
              </a:rPr>
              <a:pPr/>
              <a:t>‹N°›</a:t>
            </a:fld>
            <a:endParaRPr lang="en-US" dirty="0">
              <a:solidFill>
                <a:prstClr val="white"/>
              </a:solidFill>
            </a:endParaRPr>
          </a:p>
        </p:txBody>
      </p:sp>
    </p:spTree>
    <p:extLst>
      <p:ext uri="{BB962C8B-B14F-4D97-AF65-F5344CB8AC3E}">
        <p14:creationId xmlns:p14="http://schemas.microsoft.com/office/powerpoint/2010/main" val="4112750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690125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4" name="Content Placeholder 3"/>
          <p:cNvSpPr>
            <a:spLocks noGrp="1"/>
          </p:cNvSpPr>
          <p:nvPr>
            <p:ph sz="half" idx="2"/>
          </p:nvPr>
        </p:nvSpPr>
        <p:spPr>
          <a:xfrm>
            <a:off x="581194"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baseline="0">
                <a:solidFill>
                  <a:srgbClr val="ADE67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6" name="Content Placeholder 5"/>
          <p:cNvSpPr>
            <a:spLocks noGrp="1"/>
          </p:cNvSpPr>
          <p:nvPr>
            <p:ph sz="quarter" idx="4"/>
          </p:nvPr>
        </p:nvSpPr>
        <p:spPr>
          <a:xfrm>
            <a:off x="6217709" y="2926052"/>
            <a:ext cx="5393100" cy="2934999"/>
          </a:xfrm>
        </p:spPr>
        <p:txBody>
          <a:bodyPr anchor="t">
            <a:normAutofit/>
          </a:bodyPr>
          <a:lstStyle>
            <a:lvl1pPr>
              <a:defRPr>
                <a:solidFill>
                  <a:srgbClr val="7F508B"/>
                </a:solidFill>
              </a:defRPr>
            </a:lvl1pPr>
            <a:lvl2pPr>
              <a:defRPr>
                <a:solidFill>
                  <a:srgbClr val="7F508B"/>
                </a:solidFill>
              </a:defRPr>
            </a:lvl2pPr>
            <a:lvl3pPr>
              <a:defRPr>
                <a:solidFill>
                  <a:srgbClr val="7F508B"/>
                </a:solidFill>
              </a:defRPr>
            </a:lvl3pPr>
            <a:lvl4pPr>
              <a:defRPr>
                <a:solidFill>
                  <a:srgbClr val="7F508B"/>
                </a:solidFill>
              </a:defRPr>
            </a:lvl4pPr>
            <a:lvl5pPr>
              <a:defRPr>
                <a:solidFill>
                  <a:srgbClr val="7F508B"/>
                </a:solidFill>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388576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lvl1pPr>
              <a:defRPr baseline="0">
                <a:latin typeface="Minion Pro" panose="02040503050306020203" pitchFamily="18" charset="0"/>
              </a:defRPr>
            </a:lvl1pPr>
          </a:lstStyle>
          <a:p>
            <a:r>
              <a:rPr lang="fr-FR" dirty="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1054596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894749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lvl1pPr>
              <a:defRPr baseline="0">
                <a:solidFill>
                  <a:schemeClr val="bg1"/>
                </a:solidFill>
                <a:latin typeface="Minion Pro" panose="02040503050306020203" pitchFamily="18" charset="0"/>
              </a:defRPr>
            </a:lvl1pPr>
          </a:lstStyle>
          <a:p>
            <a:r>
              <a:rPr lang="fr-FR" dirty="0"/>
              <a:t>Modifiez le style du titre</a:t>
            </a:r>
            <a:endParaRPr lang="en-US" dirty="0"/>
          </a:p>
        </p:txBody>
      </p:sp>
      <p:sp>
        <p:nvSpPr>
          <p:cNvPr id="4" name="Date Placeholder 3"/>
          <p:cNvSpPr>
            <a:spLocks noGrp="1"/>
          </p:cNvSpPr>
          <p:nvPr>
            <p:ph type="dt" sz="half" idx="10"/>
          </p:nvPr>
        </p:nvSpPr>
        <p:spPr/>
        <p:txBody>
          <a:bodyPr/>
          <a:lstStyle/>
          <a:p>
            <a:pPr>
              <a:defRPr/>
            </a:pPr>
            <a:fld id="{B61BEF0D-F0BB-DE4B-95CE-6DB70DBA9567}" type="datetimeFigureOut">
              <a:rPr lang="en-US" dirty="0">
                <a:solidFill>
                  <a:srgbClr val="8064A2">
                    <a:lumMod val="50000"/>
                  </a:srgbClr>
                </a:solidFill>
              </a:rPr>
              <a:pPr>
                <a:defRPr/>
              </a:pPr>
              <a:t>4/17/2023</a:t>
            </a:fld>
            <a:endParaRPr lang="en-US" dirty="0">
              <a:solidFill>
                <a:srgbClr val="8064A2">
                  <a:lumMod val="50000"/>
                </a:srgbClr>
              </a:solidFill>
            </a:endParaRPr>
          </a:p>
        </p:txBody>
      </p:sp>
      <p:sp>
        <p:nvSpPr>
          <p:cNvPr id="5" name="Footer Placeholder 4"/>
          <p:cNvSpPr>
            <a:spLocks noGrp="1"/>
          </p:cNvSpPr>
          <p:nvPr>
            <p:ph type="ftr" sz="quarter" idx="11"/>
          </p:nvPr>
        </p:nvSpPr>
        <p:spPr/>
        <p:txBody>
          <a:bodyPr/>
          <a:lstStyle/>
          <a:p>
            <a:pPr>
              <a:defRPr/>
            </a:pPr>
            <a:endParaRPr lang="en-US" dirty="0">
              <a:solidFill>
                <a:srgbClr val="8064A2">
                  <a:lumMod val="50000"/>
                </a:srgbClr>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pPr>
              <a:defRPr/>
            </a:pPr>
            <a:fld id="{D57F1E4F-1CFF-5643-939E-217C01CDF565}" type="slidenum">
              <a:rPr lang="en-US" dirty="0">
                <a:solidFill>
                  <a:srgbClr val="8064A2">
                    <a:lumMod val="50000"/>
                  </a:srgbClr>
                </a:solidFill>
              </a:rPr>
              <a:pPr>
                <a:defRPr/>
              </a:pPr>
              <a:t>‹N°›</a:t>
            </a:fld>
            <a:endParaRPr lang="en-US" dirty="0">
              <a:solidFill>
                <a:srgbClr val="8064A2">
                  <a:lumMod val="50000"/>
                </a:srgbClr>
              </a:solidFill>
            </a:endParaRPr>
          </a:p>
        </p:txBody>
      </p:sp>
      <p:sp>
        <p:nvSpPr>
          <p:cNvPr id="9" name="Text Placeholder 2">
            <a:extLst>
              <a:ext uri="{FF2B5EF4-FFF2-40B4-BE49-F238E27FC236}">
                <a16:creationId xmlns:a16="http://schemas.microsoft.com/office/drawing/2014/main" id="{DF704B3F-3C1F-4870-AABA-05600D00D6BE}"/>
              </a:ext>
            </a:extLst>
          </p:cNvPr>
          <p:cNvSpPr>
            <a:spLocks noGrp="1"/>
          </p:cNvSpPr>
          <p:nvPr>
            <p:ph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312986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Titelmasterformat durch Klicken bearbeiten</a:t>
            </a:r>
            <a:endParaRPr lang="en-US" dirty="0"/>
          </a:p>
        </p:txBody>
      </p:sp>
      <p:sp>
        <p:nvSpPr>
          <p:cNvPr id="3" name="Content Placeholder 2"/>
          <p:cNvSpPr>
            <a:spLocks noGrp="1"/>
          </p:cNvSpPr>
          <p:nvPr>
            <p:ph idx="1"/>
          </p:nvPr>
        </p:nvSpPr>
        <p:spPr/>
        <p:txBody>
          <a:bodyPr/>
          <a:lstStyle>
            <a:lvl1pPr marL="288000" indent="-468000" algn="l" defTabSz="914400" rtl="0" eaLnBrk="1" latinLnBrk="0" hangingPunct="1">
              <a:lnSpc>
                <a:spcPct val="90000"/>
              </a:lnSpc>
              <a:buClr>
                <a:schemeClr val="accent1"/>
              </a:buClr>
              <a:buFont typeface="Wingdings" panose="05000000000000000000" pitchFamily="2" charset="2"/>
              <a:buChar char="ü"/>
              <a:defRPr lang="de-DE" sz="1800" kern="1200" dirty="0" smtClean="0">
                <a:solidFill>
                  <a:schemeClr val="tx1">
                    <a:lumMod val="75000"/>
                    <a:lumOff val="25000"/>
                  </a:schemeClr>
                </a:solidFill>
                <a:latin typeface="+mn-lt"/>
                <a:ea typeface="+mn-ea"/>
                <a:cs typeface="+mn-cs"/>
              </a:defRPr>
            </a:lvl1pPr>
            <a:lvl2pPr algn="l" defTabSz="914400" rtl="0" eaLnBrk="1" latinLnBrk="0" hangingPunct="1">
              <a:lnSpc>
                <a:spcPct val="90000"/>
              </a:lnSpc>
              <a:buClr>
                <a:schemeClr val="accent1"/>
              </a:buClr>
              <a:defRPr lang="de-DE" sz="1600" kern="1200" dirty="0" smtClean="0">
                <a:solidFill>
                  <a:schemeClr val="tx1">
                    <a:lumMod val="75000"/>
                    <a:lumOff val="25000"/>
                  </a:schemeClr>
                </a:solidFill>
                <a:latin typeface="+mn-lt"/>
                <a:ea typeface="+mn-ea"/>
                <a:cs typeface="+mn-cs"/>
              </a:defRPr>
            </a:lvl2pPr>
          </a:lstStyle>
          <a:p>
            <a:pPr lvl="0"/>
            <a:r>
              <a:rPr lang="de-DE" dirty="0"/>
              <a:t>Textmasterformat bearbeiten</a:t>
            </a:r>
          </a:p>
          <a:p>
            <a:pPr lvl="1"/>
            <a:r>
              <a:rPr lang="de-DE" dirty="0"/>
              <a:t>	Zweite Ebene</a:t>
            </a:r>
          </a:p>
          <a:p>
            <a:pPr lvl="0"/>
            <a:endParaRPr lang="en-US" dirty="0"/>
          </a:p>
        </p:txBody>
      </p:sp>
      <p:sp>
        <p:nvSpPr>
          <p:cNvPr id="6" name="Slide Number Placeholder 5"/>
          <p:cNvSpPr>
            <a:spLocks noGrp="1"/>
          </p:cNvSpPr>
          <p:nvPr>
            <p:ph type="sldNum" sz="quarter" idx="12"/>
          </p:nvPr>
        </p:nvSpPr>
        <p:spPr/>
        <p:txBody>
          <a:bodyPr/>
          <a:lstStyle/>
          <a:p>
            <a:r>
              <a:rPr lang="fr-FR"/>
              <a:t>Page </a:t>
            </a:r>
            <a:fld id="{4FAB73BC-B049-4115-A692-8D63A059BFB8}" type="slidenum">
              <a:rPr lang="fr-FR" smtClean="0"/>
              <a:pPr/>
              <a:t>‹N°›</a:t>
            </a:fld>
            <a:endParaRPr lang="fr-FR" dirty="0"/>
          </a:p>
        </p:txBody>
      </p:sp>
    </p:spTree>
    <p:extLst>
      <p:ext uri="{BB962C8B-B14F-4D97-AF65-F5344CB8AC3E}">
        <p14:creationId xmlns:p14="http://schemas.microsoft.com/office/powerpoint/2010/main" val="1452655659"/>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pPr defTabSz="457200"/>
            <a:fld id="{B61BEF0D-F0BB-DE4B-95CE-6DB70DBA9567}" type="datetimeFigureOut">
              <a:rPr lang="en-US" smtClean="0"/>
              <a:pPr defTabSz="457200"/>
              <a:t>4/17/2023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pPr defTabSz="457200"/>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pPr defTabSz="457200"/>
            <a:fld id="{D57F1E4F-1CFF-5643-939E-217C01CDF565}" type="slidenum">
              <a:rPr lang="en-US" smtClean="0"/>
              <a:pPr defTabSz="457200"/>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11"/>
          <a:stretch>
            <a:fillRect/>
          </a:stretch>
        </p:blipFill>
        <p:spPr>
          <a:xfrm>
            <a:off x="446534" y="17065"/>
            <a:ext cx="1486769" cy="431910"/>
          </a:xfrm>
          <a:prstGeom prst="rect">
            <a:avLst/>
          </a:prstGeom>
        </p:spPr>
      </p:pic>
    </p:spTree>
    <p:extLst>
      <p:ext uri="{BB962C8B-B14F-4D97-AF65-F5344CB8AC3E}">
        <p14:creationId xmlns:p14="http://schemas.microsoft.com/office/powerpoint/2010/main" val="1230406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pPr defTabSz="457200"/>
            <a:fld id="{B61BEF0D-F0BB-DE4B-95CE-6DB70DBA9567}" type="datetimeFigureOut">
              <a:rPr lang="en-US" smtClean="0"/>
              <a:pPr defTabSz="457200"/>
              <a:t>4/17/2023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baseline="0">
                <a:solidFill>
                  <a:srgbClr val="7F508B"/>
                </a:solidFill>
                <a:latin typeface="Minion Pro" panose="02040503050306020203" pitchFamily="18" charset="0"/>
              </a:defRPr>
            </a:lvl1pPr>
          </a:lstStyle>
          <a:p>
            <a:pPr defTabSz="457200"/>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baseline="0">
                <a:solidFill>
                  <a:srgbClr val="7F508B"/>
                </a:solidFill>
                <a:latin typeface="Minion Pro" panose="02040503050306020203" pitchFamily="18" charset="0"/>
              </a:defRPr>
            </a:lvl1pPr>
          </a:lstStyle>
          <a:p>
            <a:pPr defTabSz="457200"/>
            <a:fld id="{D57F1E4F-1CFF-5643-939E-217C01CDF565}" type="slidenum">
              <a:rPr lang="en-US" smtClean="0"/>
              <a:pPr defTabSz="457200"/>
              <a:t>‹N°›</a:t>
            </a:fld>
            <a:endParaRPr lang="en-US" dirty="0"/>
          </a:p>
        </p:txBody>
      </p:sp>
      <p:sp>
        <p:nvSpPr>
          <p:cNvPr id="9" name="Rectangle 8"/>
          <p:cNvSpPr/>
          <p:nvPr/>
        </p:nvSpPr>
        <p:spPr>
          <a:xfrm>
            <a:off x="446534" y="457200"/>
            <a:ext cx="3703320" cy="9499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7F508B"/>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sp>
      <p:pic>
        <p:nvPicPr>
          <p:cNvPr id="12" name="Image 11">
            <a:extLst>
              <a:ext uri="{FF2B5EF4-FFF2-40B4-BE49-F238E27FC236}">
                <a16:creationId xmlns:a16="http://schemas.microsoft.com/office/drawing/2014/main" id="{CA8F0701-0B10-46B1-852F-CC5B25B3C14F}"/>
              </a:ext>
            </a:extLst>
          </p:cNvPr>
          <p:cNvPicPr>
            <a:picLocks noChangeAspect="1"/>
          </p:cNvPicPr>
          <p:nvPr userDrawn="1"/>
        </p:nvPicPr>
        <p:blipFill>
          <a:blip r:embed="rId11"/>
          <a:stretch>
            <a:fillRect/>
          </a:stretch>
        </p:blipFill>
        <p:spPr>
          <a:xfrm>
            <a:off x="446534" y="17065"/>
            <a:ext cx="1486769" cy="431910"/>
          </a:xfrm>
          <a:prstGeom prst="rect">
            <a:avLst/>
          </a:prstGeom>
        </p:spPr>
      </p:pic>
    </p:spTree>
    <p:extLst>
      <p:ext uri="{BB962C8B-B14F-4D97-AF65-F5344CB8AC3E}">
        <p14:creationId xmlns:p14="http://schemas.microsoft.com/office/powerpoint/2010/main" val="40736954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chart" Target="../charts/chart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1"/>
          <p:cNvSpPr txBox="1"/>
          <p:nvPr/>
        </p:nvSpPr>
        <p:spPr>
          <a:xfrm>
            <a:off x="1601846" y="2610058"/>
            <a:ext cx="8441314" cy="830993"/>
          </a:xfrm>
          <a:prstGeom prst="rect">
            <a:avLst/>
          </a:prstGeom>
          <a:solidFill>
            <a:schemeClr val="accent3"/>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ctr">
              <a:defRPr sz="4000" b="1">
                <a:latin typeface="Tw Cen MT"/>
                <a:ea typeface="Tw Cen MT"/>
                <a:cs typeface="Tw Cen MT"/>
                <a:sym typeface="Tw Cen MT"/>
              </a:defRPr>
            </a:lvl1pPr>
          </a:lstStyle>
          <a:p>
            <a:r>
              <a:rPr lang="fr-SN" sz="4800" dirty="0">
                <a:solidFill>
                  <a:srgbClr val="7030A0"/>
                </a:solidFill>
              </a:rPr>
              <a:t>REVUE DE DIRECTION 2023</a:t>
            </a:r>
            <a:endParaRPr sz="4800" dirty="0">
              <a:solidFill>
                <a:srgbClr val="7030A0"/>
              </a:solidFill>
            </a:endParaRPr>
          </a:p>
        </p:txBody>
      </p:sp>
      <p:pic>
        <p:nvPicPr>
          <p:cNvPr id="6" name="ZoneTexte 1 RAPPORT FINAL ACTIVITE BARAJII 06 JUIN 2019 - 04 JUILLET 2019" descr="ZoneTexte 1 RAPPORT FINAL ACTIVITE BARAJII 06 JUIN 2019 - 04 JUILLET 2019"/>
          <p:cNvPicPr>
            <a:picLocks/>
          </p:cNvPicPr>
          <p:nvPr/>
        </p:nvPicPr>
        <p:blipFill>
          <a:blip r:embed="rId2"/>
          <a:stretch>
            <a:fillRect/>
          </a:stretch>
        </p:blipFill>
        <p:spPr>
          <a:xfrm>
            <a:off x="1463040" y="2356833"/>
            <a:ext cx="8945880" cy="1671251"/>
          </a:xfrm>
          <a:prstGeom prst="rect">
            <a:avLst/>
          </a:prstGeom>
          <a:noFill/>
          <a:effectLst/>
        </p:spPr>
      </p:pic>
      <p:sp>
        <p:nvSpPr>
          <p:cNvPr id="2" name="ZoneTexte 1">
            <a:extLst>
              <a:ext uri="{FF2B5EF4-FFF2-40B4-BE49-F238E27FC236}">
                <a16:creationId xmlns:a16="http://schemas.microsoft.com/office/drawing/2014/main" id="{95FEDF6A-DC5F-97F9-C27B-ED80CCF5ACAC}"/>
              </a:ext>
            </a:extLst>
          </p:cNvPr>
          <p:cNvSpPr txBox="1"/>
          <p:nvPr/>
        </p:nvSpPr>
        <p:spPr>
          <a:xfrm>
            <a:off x="10962640" y="111760"/>
            <a:ext cx="792205" cy="338554"/>
          </a:xfrm>
          <a:prstGeom prst="rect">
            <a:avLst/>
          </a:prstGeom>
          <a:noFill/>
        </p:spPr>
        <p:txBody>
          <a:bodyPr wrap="none" rtlCol="0">
            <a:spAutoFit/>
          </a:bodyPr>
          <a:lstStyle/>
          <a:p>
            <a:r>
              <a:rPr lang="fr-FR" sz="800" dirty="0"/>
              <a:t>PM04-FO0001</a:t>
            </a:r>
          </a:p>
          <a:p>
            <a:r>
              <a:rPr lang="fr-FR" sz="800" dirty="0"/>
              <a:t>V2</a:t>
            </a:r>
          </a:p>
        </p:txBody>
      </p:sp>
    </p:spTree>
    <p:extLst>
      <p:ext uri="{BB962C8B-B14F-4D97-AF65-F5344CB8AC3E}">
        <p14:creationId xmlns:p14="http://schemas.microsoft.com/office/powerpoint/2010/main" val="3130849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7878" y="3616036"/>
            <a:ext cx="10294196" cy="1620982"/>
          </a:xfrm>
        </p:spPr>
        <p:txBody>
          <a:bodyPr>
            <a:normAutofit/>
          </a:bodyPr>
          <a:lstStyle/>
          <a:p>
            <a:r>
              <a:rPr lang="fr-FR" sz="4000" b="1" dirty="0">
                <a:solidFill>
                  <a:schemeClr val="bg1"/>
                </a:solidFill>
                <a:latin typeface="Bahnschrift" panose="020B0502040204020203" pitchFamily="34" charset="0"/>
              </a:rPr>
              <a:t>II. Les modifications des enjeux externes et internes POUR LE SMQ</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26145693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METHODOLOGIE ET CONTEXTE DE </a:t>
            </a:r>
            <a:r>
              <a:rPr lang="fr-FR" dirty="0" err="1"/>
              <a:t>L’ENQUêTE</a:t>
            </a:r>
            <a:r>
              <a:rPr lang="fr-FR" dirty="0"/>
              <a:t> POST HOSPI</a:t>
            </a:r>
          </a:p>
        </p:txBody>
      </p:sp>
      <p:sp>
        <p:nvSpPr>
          <p:cNvPr id="4" name="Espace réservé du contenu 2"/>
          <p:cNvSpPr>
            <a:spLocks noGrp="1"/>
          </p:cNvSpPr>
          <p:nvPr>
            <p:ph idx="1"/>
          </p:nvPr>
        </p:nvSpPr>
        <p:spPr/>
        <p:txBody>
          <a:bodyPr>
            <a:normAutofit fontScale="85000" lnSpcReduction="20000"/>
          </a:bodyPr>
          <a:lstStyle/>
          <a:p>
            <a:r>
              <a:rPr lang="fr-FR" sz="2400" b="1" dirty="0">
                <a:latin typeface="Calibri" panose="020F0502020204030204" pitchFamily="34" charset="0"/>
                <a:cs typeface="Calibri" panose="020F0502020204030204" pitchFamily="34" charset="0"/>
              </a:rPr>
              <a:t>Période de l’enquête : </a:t>
            </a:r>
            <a:r>
              <a:rPr lang="fr-FR" sz="2400" dirty="0">
                <a:latin typeface="Calibri" panose="020F0502020204030204" pitchFamily="34" charset="0"/>
                <a:cs typeface="Calibri" panose="020F0502020204030204" pitchFamily="34" charset="0"/>
              </a:rPr>
              <a:t>Juillet à Décembre 2022</a:t>
            </a:r>
          </a:p>
          <a:p>
            <a:r>
              <a:rPr lang="fr-FR" sz="2400" b="1" dirty="0">
                <a:latin typeface="Calibri" panose="020F0502020204030204" pitchFamily="34" charset="0"/>
                <a:cs typeface="Calibri" panose="020F0502020204030204" pitchFamily="34" charset="0"/>
              </a:rPr>
              <a:t>Nombre de participants : </a:t>
            </a:r>
            <a:r>
              <a:rPr lang="fr-FR" sz="2400" dirty="0">
                <a:latin typeface="Calibri" panose="020F0502020204030204" pitchFamily="34" charset="0"/>
                <a:cs typeface="Calibri" panose="020F0502020204030204" pitchFamily="34" charset="0"/>
              </a:rPr>
              <a:t>62 personnes interrogées</a:t>
            </a:r>
          </a:p>
          <a:p>
            <a:r>
              <a:rPr lang="fr-FR" sz="2400" b="1" dirty="0">
                <a:latin typeface="Calibri" panose="020F0502020204030204" pitchFamily="34" charset="0"/>
                <a:cs typeface="Calibri" panose="020F0502020204030204" pitchFamily="34" charset="0"/>
              </a:rPr>
              <a:t>Lieu : </a:t>
            </a:r>
            <a:r>
              <a:rPr lang="fr-FR" sz="2400" dirty="0">
                <a:latin typeface="Calibri" panose="020F0502020204030204" pitchFamily="34" charset="0"/>
                <a:cs typeface="Calibri" panose="020F0502020204030204" pitchFamily="34" charset="0"/>
              </a:rPr>
              <a:t>Clinique</a:t>
            </a:r>
          </a:p>
          <a:p>
            <a:r>
              <a:rPr lang="fr-FR" sz="2400" b="1" dirty="0">
                <a:latin typeface="Calibri" panose="020F0502020204030204" pitchFamily="34" charset="0"/>
                <a:cs typeface="Calibri" panose="020F0502020204030204" pitchFamily="34" charset="0"/>
              </a:rPr>
              <a:t>Objectif : </a:t>
            </a:r>
            <a:r>
              <a:rPr lang="fr-FR" sz="2400" dirty="0">
                <a:latin typeface="Calibri" panose="020F0502020204030204" pitchFamily="34" charset="0"/>
                <a:cs typeface="Calibri" panose="020F0502020204030204" pitchFamily="34" charset="0"/>
              </a:rPr>
              <a:t>Cette enquête a pour but d’évaluer la satisfaction des patients hospitalisés afin d’améliorer la qualité des soins et des services. </a:t>
            </a:r>
          </a:p>
          <a:p>
            <a:r>
              <a:rPr lang="fr-FR" sz="2400" b="1" dirty="0">
                <a:latin typeface="Calibri" panose="020F0502020204030204" pitchFamily="34" charset="0"/>
                <a:cs typeface="Calibri" panose="020F0502020204030204" pitchFamily="34" charset="0"/>
              </a:rPr>
              <a:t>Public visé : </a:t>
            </a:r>
            <a:r>
              <a:rPr lang="fr-FR" sz="2400" dirty="0">
                <a:latin typeface="Calibri" panose="020F0502020204030204" pitchFamily="34" charset="0"/>
                <a:cs typeface="Calibri" panose="020F0502020204030204" pitchFamily="34" charset="0"/>
              </a:rPr>
              <a:t>les patients hospitalisés</a:t>
            </a:r>
          </a:p>
          <a:p>
            <a:r>
              <a:rPr lang="fr-FR" sz="2400" b="1" dirty="0">
                <a:latin typeface="Calibri" panose="020F0502020204030204" pitchFamily="34" charset="0"/>
                <a:cs typeface="Calibri" panose="020F0502020204030204" pitchFamily="34" charset="0"/>
              </a:rPr>
              <a:t>Informations sur le nouveau patient : </a:t>
            </a:r>
            <a:r>
              <a:rPr lang="fr-FR" sz="2400" dirty="0"/>
              <a:t>Nom et Prénom (facultatif), Contact (facultatif), Séjour du… au …</a:t>
            </a:r>
            <a:endParaRPr lang="fr-FR" sz="2400"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Administration questionnaire : </a:t>
            </a:r>
            <a:r>
              <a:rPr lang="fr-FR" sz="2400" dirty="0">
                <a:latin typeface="Calibri" panose="020F0502020204030204" pitchFamily="34" charset="0"/>
                <a:cs typeface="Calibri" panose="020F0502020204030204" pitchFamily="34" charset="0"/>
              </a:rPr>
              <a:t>Au téléphone</a:t>
            </a:r>
          </a:p>
          <a:p>
            <a:r>
              <a:rPr lang="fr-FR" sz="2400" b="1" dirty="0">
                <a:latin typeface="Calibri" panose="020F0502020204030204" pitchFamily="34" charset="0"/>
                <a:cs typeface="Calibri" panose="020F0502020204030204" pitchFamily="34" charset="0"/>
              </a:rPr>
              <a:t>Collecte et traitement des réponses : </a:t>
            </a:r>
            <a:r>
              <a:rPr lang="fr-FR" sz="2400" dirty="0">
                <a:latin typeface="Calibri" panose="020F0502020204030204" pitchFamily="34" charset="0"/>
                <a:cs typeface="Calibri" panose="020F0502020204030204" pitchFamily="34" charset="0"/>
              </a:rPr>
              <a:t>Google drive</a:t>
            </a:r>
          </a:p>
        </p:txBody>
      </p:sp>
      <p:sp>
        <p:nvSpPr>
          <p:cNvPr id="3" name="Rectangle 2">
            <a:extLst>
              <a:ext uri="{FF2B5EF4-FFF2-40B4-BE49-F238E27FC236}">
                <a16:creationId xmlns:a16="http://schemas.microsoft.com/office/drawing/2014/main" id="{58B193BE-88A3-4A9D-92DC-591CE89F6B75}"/>
              </a:ext>
            </a:extLst>
          </p:cNvPr>
          <p:cNvSpPr/>
          <p:nvPr/>
        </p:nvSpPr>
        <p:spPr>
          <a:xfrm>
            <a:off x="2524539" y="5925057"/>
            <a:ext cx="7142922" cy="702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accent4">
                    <a:lumMod val="50000"/>
                  </a:schemeClr>
                </a:solidFill>
                <a:latin typeface="Calibri" panose="020F0502020204030204" pitchFamily="34" charset="0"/>
                <a:cs typeface="Calibri" panose="020F0502020204030204" pitchFamily="34" charset="0"/>
              </a:rPr>
              <a:t>La méthodologie des enquêtes a changé en mai 2021. Les questionnaires sont maintenant administrés par la GRC par téléphone.</a:t>
            </a:r>
          </a:p>
        </p:txBody>
      </p:sp>
      <p:sp>
        <p:nvSpPr>
          <p:cNvPr id="5" name="Rectangle 4">
            <a:extLst>
              <a:ext uri="{FF2B5EF4-FFF2-40B4-BE49-F238E27FC236}">
                <a16:creationId xmlns:a16="http://schemas.microsoft.com/office/drawing/2014/main" id="{30A95550-F4C1-A001-DC29-D597D0AC136A}"/>
              </a:ext>
            </a:extLst>
          </p:cNvPr>
          <p:cNvSpPr/>
          <p:nvPr/>
        </p:nvSpPr>
        <p:spPr>
          <a:xfrm>
            <a:off x="6469848" y="2264883"/>
            <a:ext cx="5140960" cy="10515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i="1" dirty="0">
                <a:latin typeface="Calibri" panose="020F0502020204030204" pitchFamily="34" charset="0"/>
                <a:cs typeface="Calibri" panose="020F0502020204030204" pitchFamily="34" charset="0"/>
              </a:rPr>
              <a:t>La synchronisation du CRM a été interrompue de septembre à décembre. Les enquêtes n’ont pas été réalisées sur cette période. Les résultats présentent donc uniquement le mois de juillet et août.</a:t>
            </a:r>
          </a:p>
        </p:txBody>
      </p:sp>
    </p:spTree>
    <p:extLst>
      <p:ext uri="{BB962C8B-B14F-4D97-AF65-F5344CB8AC3E}">
        <p14:creationId xmlns:p14="http://schemas.microsoft.com/office/powerpoint/2010/main" val="33622977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a:t>
            </a:r>
          </a:p>
        </p:txBody>
      </p:sp>
      <p:graphicFrame>
        <p:nvGraphicFramePr>
          <p:cNvPr id="17" name="Graphique 16">
            <a:extLst>
              <a:ext uri="{FF2B5EF4-FFF2-40B4-BE49-F238E27FC236}">
                <a16:creationId xmlns:a16="http://schemas.microsoft.com/office/drawing/2014/main" id="{6CD273F9-6783-432D-AD07-9433F231C7A2}"/>
              </a:ext>
            </a:extLst>
          </p:cNvPr>
          <p:cNvGraphicFramePr/>
          <p:nvPr/>
        </p:nvGraphicFramePr>
        <p:xfrm>
          <a:off x="642730" y="1906316"/>
          <a:ext cx="10906539"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37262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a:t>
            </a:r>
          </a:p>
        </p:txBody>
      </p:sp>
      <p:sp>
        <p:nvSpPr>
          <p:cNvPr id="3" name="Rectangle 2"/>
          <p:cNvSpPr/>
          <p:nvPr/>
        </p:nvSpPr>
        <p:spPr>
          <a:xfrm>
            <a:off x="4277904" y="3690683"/>
            <a:ext cx="3636191" cy="369332"/>
          </a:xfrm>
          <a:prstGeom prst="rect">
            <a:avLst/>
          </a:prstGeom>
        </p:spPr>
        <p:txBody>
          <a:bodyPr wrap="square">
            <a:spAutoFit/>
          </a:bodyPr>
          <a:lstStyle/>
          <a:p>
            <a:pPr algn="ctr"/>
            <a:r>
              <a:rPr lang="fr-FR" b="1" dirty="0">
                <a:solidFill>
                  <a:schemeClr val="accent4">
                    <a:lumMod val="50000"/>
                  </a:schemeClr>
                </a:solidFill>
                <a:latin typeface="Calibri" panose="020F0502020204030204" pitchFamily="34" charset="0"/>
                <a:cs typeface="Calibri" panose="020F0502020204030204" pitchFamily="34" charset="0"/>
              </a:rPr>
              <a:t>Pas de motif d’insatisfaction évoqué</a:t>
            </a:r>
          </a:p>
        </p:txBody>
      </p:sp>
    </p:spTree>
    <p:extLst>
      <p:ext uri="{BB962C8B-B14F-4D97-AF65-F5344CB8AC3E}">
        <p14:creationId xmlns:p14="http://schemas.microsoft.com/office/powerpoint/2010/main" val="19751690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100% </a:t>
            </a:r>
          </a:p>
          <a:p>
            <a:pPr marL="0" indent="0" algn="ctr">
              <a:buNone/>
            </a:pPr>
            <a:r>
              <a:rPr lang="fr-FR" sz="2800" b="1" dirty="0">
                <a:latin typeface="Minion Pro" panose="02040503050306020203"/>
              </a:rPr>
              <a:t>des patients hospitalisés recommanderaient la clinique</a:t>
            </a:r>
          </a:p>
        </p:txBody>
      </p:sp>
    </p:spTree>
    <p:extLst>
      <p:ext uri="{BB962C8B-B14F-4D97-AF65-F5344CB8AC3E}">
        <p14:creationId xmlns:p14="http://schemas.microsoft.com/office/powerpoint/2010/main" val="142614493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F98A7-3D1B-4C7A-9A80-D1F91B49957A}"/>
              </a:ext>
            </a:extLst>
          </p:cNvPr>
          <p:cNvSpPr>
            <a:spLocks noGrp="1"/>
          </p:cNvSpPr>
          <p:nvPr>
            <p:ph type="title"/>
          </p:nvPr>
        </p:nvSpPr>
        <p:spPr/>
        <p:txBody>
          <a:bodyPr/>
          <a:lstStyle/>
          <a:p>
            <a:r>
              <a:rPr lang="fr-FR" dirty="0"/>
              <a:t>Autres remarques et Suggestions des patients</a:t>
            </a:r>
          </a:p>
        </p:txBody>
      </p:sp>
      <p:sp>
        <p:nvSpPr>
          <p:cNvPr id="3" name="Espace réservé du contenu 2">
            <a:extLst>
              <a:ext uri="{FF2B5EF4-FFF2-40B4-BE49-F238E27FC236}">
                <a16:creationId xmlns:a16="http://schemas.microsoft.com/office/drawing/2014/main" id="{AF8E8402-7C4E-4895-829F-6AC39B74A5E9}"/>
              </a:ext>
            </a:extLst>
          </p:cNvPr>
          <p:cNvSpPr>
            <a:spLocks noGrp="1"/>
          </p:cNvSpPr>
          <p:nvPr>
            <p:ph idx="1"/>
          </p:nvPr>
        </p:nvSpPr>
        <p:spPr/>
        <p:txBody>
          <a:bodyPr>
            <a:normAutofit/>
          </a:bodyPr>
          <a:lstStyle/>
          <a:p>
            <a:pPr algn="just"/>
            <a:r>
              <a:rPr lang="fr-FR" sz="1800" u="none" strike="noStrike" dirty="0">
                <a:solidFill>
                  <a:schemeClr val="tx1"/>
                </a:solidFill>
                <a:effectLst/>
              </a:rPr>
              <a:t>Réfectionner les chambres (armoires, climatisation…)</a:t>
            </a:r>
          </a:p>
          <a:p>
            <a:pPr algn="just"/>
            <a:r>
              <a:rPr lang="fr-FR" dirty="0">
                <a:solidFill>
                  <a:schemeClr val="tx1"/>
                </a:solidFill>
              </a:rPr>
              <a:t>Revoir la tarification (prix élevé selon le retour de l’époux)</a:t>
            </a:r>
            <a:endParaRPr lang="fr-FR" sz="1800" u="none" strike="noStrike" dirty="0">
              <a:solidFill>
                <a:schemeClr val="tx1"/>
              </a:solidFill>
              <a:effectLst/>
            </a:endParaRPr>
          </a:p>
          <a:p>
            <a:pPr algn="just"/>
            <a:endParaRPr lang="fr-FR" sz="1800" u="none" strike="noStrike" dirty="0">
              <a:effectLst/>
            </a:endParaRPr>
          </a:p>
        </p:txBody>
      </p:sp>
    </p:spTree>
    <p:extLst>
      <p:ext uri="{BB962C8B-B14F-4D97-AF65-F5344CB8AC3E}">
        <p14:creationId xmlns:p14="http://schemas.microsoft.com/office/powerpoint/2010/main" val="9362499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171575" y="3105834"/>
            <a:ext cx="10287000" cy="1754326"/>
          </a:xfrm>
          <a:prstGeom prst="rect">
            <a:avLst/>
          </a:prstGeom>
          <a:noFill/>
        </p:spPr>
        <p:txBody>
          <a:bodyPr wrap="square">
            <a:spAutoFit/>
          </a:bodyPr>
          <a:lstStyle/>
          <a:p>
            <a:r>
              <a:rPr lang="fr-SN" sz="5400" b="1" dirty="0">
                <a:solidFill>
                  <a:schemeClr val="tx1">
                    <a:lumMod val="75000"/>
                    <a:lumOff val="25000"/>
                  </a:schemeClr>
                </a:solidFill>
              </a:rPr>
              <a:t>2. Le degré de réalisation des objectifs qualité</a:t>
            </a:r>
          </a:p>
        </p:txBody>
      </p:sp>
    </p:spTree>
    <p:extLst>
      <p:ext uri="{BB962C8B-B14F-4D97-AF65-F5344CB8AC3E}">
        <p14:creationId xmlns:p14="http://schemas.microsoft.com/office/powerpoint/2010/main" val="38533460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980424942"/>
              </p:ext>
            </p:extLst>
          </p:nvPr>
        </p:nvGraphicFramePr>
        <p:xfrm>
          <a:off x="401783" y="1095515"/>
          <a:ext cx="11305308" cy="5575740"/>
        </p:xfrm>
        <a:graphic>
          <a:graphicData uri="http://schemas.openxmlformats.org/drawingml/2006/table">
            <a:tbl>
              <a:tblPr firstRow="1"/>
              <a:tblGrid>
                <a:gridCol w="9125127">
                  <a:extLst>
                    <a:ext uri="{9D8B030D-6E8A-4147-A177-3AD203B41FA5}">
                      <a16:colId xmlns:a16="http://schemas.microsoft.com/office/drawing/2014/main" val="2338939848"/>
                    </a:ext>
                  </a:extLst>
                </a:gridCol>
                <a:gridCol w="726727">
                  <a:extLst>
                    <a:ext uri="{9D8B030D-6E8A-4147-A177-3AD203B41FA5}">
                      <a16:colId xmlns:a16="http://schemas.microsoft.com/office/drawing/2014/main" val="3124117668"/>
                    </a:ext>
                  </a:extLst>
                </a:gridCol>
                <a:gridCol w="726727">
                  <a:extLst>
                    <a:ext uri="{9D8B030D-6E8A-4147-A177-3AD203B41FA5}">
                      <a16:colId xmlns:a16="http://schemas.microsoft.com/office/drawing/2014/main" val="1760320281"/>
                    </a:ext>
                  </a:extLst>
                </a:gridCol>
                <a:gridCol w="726727">
                  <a:extLst>
                    <a:ext uri="{9D8B030D-6E8A-4147-A177-3AD203B41FA5}">
                      <a16:colId xmlns:a16="http://schemas.microsoft.com/office/drawing/2014/main" val="2525040835"/>
                    </a:ext>
                  </a:extLst>
                </a:gridCol>
              </a:tblGrid>
              <a:tr h="416622">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(V3)</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400" b="0" i="0" u="none" strike="noStrike">
                          <a:solidFill>
                            <a:srgbClr val="000000"/>
                          </a:solidFill>
                          <a:effectLst/>
                          <a:latin typeface="Arial" panose="020B0604020202020204" pitchFamily="34" charset="0"/>
                        </a:rPr>
                        <a:t>PM01</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Arial" panose="020B0604020202020204" pitchFamily="34" charset="0"/>
                        </a:rPr>
                        <a:t>PM03</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9934915"/>
                  </a:ext>
                </a:extLst>
              </a:tr>
              <a:tr h="718202">
                <a:tc>
                  <a:txBody>
                    <a:bodyPr/>
                    <a:lstStyle/>
                    <a:p>
                      <a:pPr algn="l" fontAlgn="ctr"/>
                      <a:r>
                        <a:rPr lang="fr-FR" sz="1400" b="0" i="0" u="none" strike="noStrike" dirty="0">
                          <a:solidFill>
                            <a:srgbClr val="000000"/>
                          </a:solidFill>
                          <a:effectLst/>
                          <a:latin typeface="Arial" panose="020B0604020202020204" pitchFamily="34" charset="0"/>
                        </a:rPr>
                        <a:t>Apporter à nos patients les meilleurs soins possibles tout en assurant conseil, prévention, écoute pour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a:t>
                      </a: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9892"/>
                  </a:ext>
                </a:extLst>
              </a:tr>
              <a:tr h="718202">
                <a:tc>
                  <a:txBody>
                    <a:bodyPr/>
                    <a:lstStyle/>
                    <a:p>
                      <a:pPr algn="l" fontAlgn="ctr"/>
                      <a:r>
                        <a:rPr lang="fr-FR" sz="1400" b="0" i="0" u="none" strike="noStrike" dirty="0">
                          <a:solidFill>
                            <a:srgbClr val="000000"/>
                          </a:solidFill>
                          <a:effectLst/>
                          <a:latin typeface="Arial" panose="020B0604020202020204" pitchFamily="34" charset="0"/>
                        </a:rPr>
                        <a:t>Innover pour améliorer l’expérience</a:t>
                      </a:r>
                      <a:r>
                        <a:rPr lang="fr-FR" sz="1400" b="0" i="0" u="none" strike="noStrike" baseline="0" dirty="0">
                          <a:solidFill>
                            <a:srgbClr val="000000"/>
                          </a:solidFill>
                          <a:effectLst/>
                          <a:latin typeface="Arial" panose="020B0604020202020204" pitchFamily="34" charset="0"/>
                        </a:rPr>
                        <a:t> du patient et des parties intéressées et la qualité des soins</a:t>
                      </a:r>
                      <a:endParaRPr lang="fr-FR" sz="1400" b="0" i="0" u="none" strike="noStrike" dirty="0">
                        <a:solidFill>
                          <a:srgbClr val="000000"/>
                        </a:solidFill>
                        <a:effectLst/>
                        <a:latin typeface="Arial" panose="020B0604020202020204" pitchFamily="34" charset="0"/>
                      </a:endParaRP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2590"/>
                  </a:ext>
                </a:extLst>
              </a:tr>
              <a:tr h="718202">
                <a:tc>
                  <a:txBody>
                    <a:bodyPr/>
                    <a:lstStyle/>
                    <a:p>
                      <a:pPr algn="l" fontAlgn="ctr"/>
                      <a:r>
                        <a:rPr lang="fr-FR" sz="1400" b="0" i="0" u="none" strike="noStrike" dirty="0">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34573"/>
                  </a:ext>
                </a:extLst>
              </a:tr>
              <a:tr h="718202">
                <a:tc>
                  <a:txBody>
                    <a:bodyPr/>
                    <a:lstStyle/>
                    <a:p>
                      <a:pPr algn="l" fontAlgn="ctr"/>
                      <a:r>
                        <a:rPr lang="fr-FR" sz="1400" b="0" i="0" u="none" strike="noStrike" dirty="0">
                          <a:solidFill>
                            <a:srgbClr val="000000"/>
                          </a:solidFill>
                          <a:effectLst/>
                          <a:latin typeface="Arial" panose="020B0604020202020204" pitchFamily="34" charset="0"/>
                        </a:rPr>
                        <a:t>Faire du retour d’expérience, l’évaluation et l’amélioration de nos pratiques </a:t>
                      </a:r>
                      <a:r>
                        <a:rPr lang="fr-FR" sz="1400" b="0" i="0" u="none" strike="noStrike" baseline="0" dirty="0">
                          <a:solidFill>
                            <a:srgbClr val="000000"/>
                          </a:solidFill>
                          <a:effectLst/>
                          <a:latin typeface="Arial" panose="020B0604020202020204" pitchFamily="34" charset="0"/>
                        </a:rPr>
                        <a:t> et de la gestion des risques axées sur la prévention </a:t>
                      </a:r>
                      <a:r>
                        <a:rPr lang="fr-FR" sz="1400" b="0" i="0" u="none" strike="noStrike" dirty="0">
                          <a:solidFill>
                            <a:srgbClr val="000000"/>
                          </a:solidFill>
                          <a:effectLst/>
                          <a:latin typeface="Arial" panose="020B0604020202020204" pitchFamily="34" charset="0"/>
                        </a:rPr>
                        <a:t>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75910"/>
                  </a:ext>
                </a:extLst>
              </a:tr>
              <a:tr h="849906">
                <a:tc>
                  <a:txBody>
                    <a:bodyPr/>
                    <a:lstStyle/>
                    <a:p>
                      <a:pPr algn="l" fontAlgn="ctr"/>
                      <a:r>
                        <a:rPr lang="fr-FR" sz="14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197"/>
                  </a:ext>
                </a:extLst>
              </a:tr>
              <a:tr h="718202">
                <a:tc>
                  <a:txBody>
                    <a:bodyPr/>
                    <a:lstStyle/>
                    <a:p>
                      <a:pPr algn="l" fontAlgn="ctr"/>
                      <a:r>
                        <a:rPr lang="fr-FR" sz="14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534468"/>
                  </a:ext>
                </a:extLst>
              </a:tr>
              <a:tr h="718202">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5063"/>
                  </a:ext>
                </a:extLst>
              </a:tr>
            </a:tbl>
          </a:graphicData>
        </a:graphic>
      </p:graphicFrame>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MANAGEMENT</a:t>
            </a:r>
            <a:endParaRPr lang="en-US" dirty="0">
              <a:solidFill>
                <a:schemeClr val="bg1"/>
              </a:solidFill>
            </a:endParaRPr>
          </a:p>
        </p:txBody>
      </p:sp>
    </p:spTree>
    <p:extLst>
      <p:ext uri="{BB962C8B-B14F-4D97-AF65-F5344CB8AC3E}">
        <p14:creationId xmlns:p14="http://schemas.microsoft.com/office/powerpoint/2010/main" val="423780005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850825683"/>
              </p:ext>
            </p:extLst>
          </p:nvPr>
        </p:nvGraphicFramePr>
        <p:xfrm>
          <a:off x="401783" y="1123340"/>
          <a:ext cx="11305302" cy="5646050"/>
        </p:xfrm>
        <a:graphic>
          <a:graphicData uri="http://schemas.openxmlformats.org/drawingml/2006/table">
            <a:tbl>
              <a:tblPr firstRow="1"/>
              <a:tblGrid>
                <a:gridCol w="7649880">
                  <a:extLst>
                    <a:ext uri="{9D8B030D-6E8A-4147-A177-3AD203B41FA5}">
                      <a16:colId xmlns:a16="http://schemas.microsoft.com/office/drawing/2014/main" val="2338939848"/>
                    </a:ext>
                  </a:extLst>
                </a:gridCol>
                <a:gridCol w="609237">
                  <a:extLst>
                    <a:ext uri="{9D8B030D-6E8A-4147-A177-3AD203B41FA5}">
                      <a16:colId xmlns:a16="http://schemas.microsoft.com/office/drawing/2014/main" val="3124117668"/>
                    </a:ext>
                  </a:extLst>
                </a:gridCol>
                <a:gridCol w="609237">
                  <a:extLst>
                    <a:ext uri="{9D8B030D-6E8A-4147-A177-3AD203B41FA5}">
                      <a16:colId xmlns:a16="http://schemas.microsoft.com/office/drawing/2014/main" val="20002"/>
                    </a:ext>
                  </a:extLst>
                </a:gridCol>
                <a:gridCol w="609237">
                  <a:extLst>
                    <a:ext uri="{9D8B030D-6E8A-4147-A177-3AD203B41FA5}">
                      <a16:colId xmlns:a16="http://schemas.microsoft.com/office/drawing/2014/main" val="20003"/>
                    </a:ext>
                  </a:extLst>
                </a:gridCol>
                <a:gridCol w="609237">
                  <a:extLst>
                    <a:ext uri="{9D8B030D-6E8A-4147-A177-3AD203B41FA5}">
                      <a16:colId xmlns:a16="http://schemas.microsoft.com/office/drawing/2014/main" val="20004"/>
                    </a:ext>
                  </a:extLst>
                </a:gridCol>
                <a:gridCol w="609237">
                  <a:extLst>
                    <a:ext uri="{9D8B030D-6E8A-4147-A177-3AD203B41FA5}">
                      <a16:colId xmlns:a16="http://schemas.microsoft.com/office/drawing/2014/main" val="1760320281"/>
                    </a:ext>
                  </a:extLst>
                </a:gridCol>
                <a:gridCol w="609237">
                  <a:extLst>
                    <a:ext uri="{9D8B030D-6E8A-4147-A177-3AD203B41FA5}">
                      <a16:colId xmlns:a16="http://schemas.microsoft.com/office/drawing/2014/main" val="2525040835"/>
                    </a:ext>
                  </a:extLst>
                </a:gridCol>
              </a:tblGrid>
              <a:tr h="230648">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(V3)</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400" b="0" i="0" u="none" strike="noStrike" dirty="0">
                          <a:solidFill>
                            <a:srgbClr val="000000"/>
                          </a:solidFill>
                          <a:effectLst/>
                          <a:latin typeface="Arial" panose="020B0604020202020204" pitchFamily="34" charset="0"/>
                        </a:rPr>
                        <a:t>PO01</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PO02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PO03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PO04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PO05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PO06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9934915"/>
                  </a:ext>
                </a:extLst>
              </a:tr>
              <a:tr h="698570">
                <a:tc>
                  <a:txBody>
                    <a:bodyPr/>
                    <a:lstStyle/>
                    <a:p>
                      <a:pPr algn="l" fontAlgn="ctr"/>
                      <a:r>
                        <a:rPr lang="fr-FR" sz="1400" b="0" i="0" u="none" strike="noStrike" dirty="0">
                          <a:solidFill>
                            <a:srgbClr val="000000"/>
                          </a:solidFill>
                          <a:effectLst/>
                          <a:latin typeface="Arial" panose="020B0604020202020204" pitchFamily="34" charset="0"/>
                        </a:rPr>
                        <a:t>Apporter à nos patients les meilleurs soins possibles tout en assurant conseil, prévention, écoute pour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B050"/>
                        </a:solidFill>
                        <a:effectLst/>
                        <a:latin typeface="Wingdings" panose="05000000000000000000" pitchFamily="2" charset="2"/>
                      </a:endParaRPr>
                    </a:p>
                    <a:p>
                      <a:pPr algn="ctr" fontAlgn="ctr"/>
                      <a:r>
                        <a:rPr lang="en-US" sz="14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4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B050"/>
                          </a:solidFill>
                          <a:effectLst/>
                          <a:latin typeface="Wingdings" panose="05000000000000000000" pitchFamily="2" charset="2"/>
                        </a:rPr>
                        <a:t>ü</a:t>
                      </a:r>
                    </a:p>
                    <a:p>
                      <a:pPr algn="ctr" fontAlgn="ctr"/>
                      <a:endParaRPr lang="en-US" sz="14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B050"/>
                          </a:solidFill>
                          <a:effectLst/>
                          <a:latin typeface="Wingdings" panose="05000000000000000000" pitchFamily="2" charset="2"/>
                        </a:rPr>
                        <a:t>ü</a:t>
                      </a:r>
                    </a:p>
                    <a:p>
                      <a:pPr algn="ctr" fontAlgn="ctr"/>
                      <a:endParaRPr lang="en-US" sz="14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4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B050"/>
                          </a:solidFill>
                          <a:effectLst/>
                          <a:latin typeface="Wingdings" panose="05000000000000000000" pitchFamily="2" charset="2"/>
                        </a:rPr>
                        <a:t>ü</a:t>
                      </a:r>
                    </a:p>
                    <a:p>
                      <a:pPr algn="ctr" fontAlgn="ctr"/>
                      <a:r>
                        <a:rPr lang="en-US" sz="14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9892"/>
                  </a:ext>
                </a:extLst>
              </a:tr>
              <a:tr h="808291">
                <a:tc>
                  <a:txBody>
                    <a:bodyPr/>
                    <a:lstStyle/>
                    <a:p>
                      <a:pPr algn="l" fontAlgn="ctr"/>
                      <a:r>
                        <a:rPr lang="fr-FR" sz="1400" b="0" i="0" u="none" strike="noStrike" dirty="0">
                          <a:solidFill>
                            <a:srgbClr val="000000"/>
                          </a:solidFill>
                          <a:effectLst/>
                          <a:latin typeface="Arial" panose="020B0604020202020204" pitchFamily="34" charset="0"/>
                        </a:rPr>
                        <a:t>Innover pour améliorer l’expérience</a:t>
                      </a:r>
                      <a:r>
                        <a:rPr lang="fr-FR" sz="1400" b="0" i="0" u="none" strike="noStrike" baseline="0" dirty="0">
                          <a:solidFill>
                            <a:srgbClr val="000000"/>
                          </a:solidFill>
                          <a:effectLst/>
                          <a:latin typeface="Arial" panose="020B0604020202020204" pitchFamily="34" charset="0"/>
                        </a:rPr>
                        <a:t> du patient et des parties intéressées et la qualité des soins</a:t>
                      </a:r>
                      <a:endParaRPr lang="fr-FR" sz="1400" b="0" i="0" u="none" strike="noStrike" dirty="0">
                        <a:solidFill>
                          <a:srgbClr val="000000"/>
                        </a:solidFill>
                        <a:effectLst/>
                        <a:latin typeface="Arial" panose="020B0604020202020204" pitchFamily="34" charset="0"/>
                      </a:endParaRP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2590"/>
                  </a:ext>
                </a:extLst>
              </a:tr>
              <a:tr h="698570">
                <a:tc>
                  <a:txBody>
                    <a:bodyPr/>
                    <a:lstStyle/>
                    <a:p>
                      <a:pPr algn="l" fontAlgn="ctr"/>
                      <a:r>
                        <a:rPr lang="fr-FR" sz="1400" b="0" i="0" u="none" strike="noStrike" dirty="0">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34573"/>
                  </a:ext>
                </a:extLst>
              </a:tr>
              <a:tr h="808291">
                <a:tc>
                  <a:txBody>
                    <a:bodyPr/>
                    <a:lstStyle/>
                    <a:p>
                      <a:pPr algn="l" fontAlgn="ctr"/>
                      <a:r>
                        <a:rPr lang="fr-FR" sz="1400" b="0" i="0" u="none" strike="noStrike" dirty="0">
                          <a:solidFill>
                            <a:srgbClr val="000000"/>
                          </a:solidFill>
                          <a:effectLst/>
                          <a:latin typeface="Arial" panose="020B0604020202020204" pitchFamily="34" charset="0"/>
                        </a:rPr>
                        <a:t>Faire du retour d’expérience, l’évaluation et l’amélioration de nos pratiques </a:t>
                      </a:r>
                      <a:r>
                        <a:rPr lang="fr-FR" sz="1400" b="0" i="0" u="none" strike="noStrike" baseline="0" dirty="0">
                          <a:solidFill>
                            <a:srgbClr val="000000"/>
                          </a:solidFill>
                          <a:effectLst/>
                          <a:latin typeface="Arial" panose="020B0604020202020204" pitchFamily="34" charset="0"/>
                        </a:rPr>
                        <a:t> et de la gestion des risques axées sur la prévention </a:t>
                      </a:r>
                      <a:r>
                        <a:rPr lang="fr-FR" sz="1400" b="0" i="0" u="none" strike="noStrike" dirty="0">
                          <a:solidFill>
                            <a:srgbClr val="000000"/>
                          </a:solidFill>
                          <a:effectLst/>
                          <a:latin typeface="Arial" panose="020B0604020202020204" pitchFamily="34" charset="0"/>
                        </a:rPr>
                        <a:t>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75910"/>
                  </a:ext>
                </a:extLst>
              </a:tr>
              <a:tr h="826674">
                <a:tc>
                  <a:txBody>
                    <a:bodyPr/>
                    <a:lstStyle/>
                    <a:p>
                      <a:pPr algn="l" fontAlgn="ctr"/>
                      <a:r>
                        <a:rPr lang="fr-FR" sz="14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197"/>
                  </a:ext>
                </a:extLst>
              </a:tr>
              <a:tr h="698570">
                <a:tc>
                  <a:txBody>
                    <a:bodyPr/>
                    <a:lstStyle/>
                    <a:p>
                      <a:pPr algn="l" fontAlgn="ctr"/>
                      <a:r>
                        <a:rPr lang="fr-FR" sz="14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534468"/>
                  </a:ext>
                </a:extLst>
              </a:tr>
              <a:tr h="808291">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5063"/>
                  </a:ext>
                </a:extLst>
              </a:tr>
            </a:tbl>
          </a:graphicData>
        </a:graphic>
      </p:graphicFrame>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OPERATIONNEL</a:t>
            </a:r>
            <a:endParaRPr lang="en-US" dirty="0">
              <a:solidFill>
                <a:schemeClr val="bg1"/>
              </a:solidFill>
            </a:endParaRPr>
          </a:p>
        </p:txBody>
      </p:sp>
    </p:spTree>
    <p:extLst>
      <p:ext uri="{BB962C8B-B14F-4D97-AF65-F5344CB8AC3E}">
        <p14:creationId xmlns:p14="http://schemas.microsoft.com/office/powerpoint/2010/main" val="15804112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735019632"/>
              </p:ext>
            </p:extLst>
          </p:nvPr>
        </p:nvGraphicFramePr>
        <p:xfrm>
          <a:off x="401783" y="1056652"/>
          <a:ext cx="11305302" cy="5801348"/>
        </p:xfrm>
        <a:graphic>
          <a:graphicData uri="http://schemas.openxmlformats.org/drawingml/2006/table">
            <a:tbl>
              <a:tblPr firstRow="1"/>
              <a:tblGrid>
                <a:gridCol w="7649880">
                  <a:extLst>
                    <a:ext uri="{9D8B030D-6E8A-4147-A177-3AD203B41FA5}">
                      <a16:colId xmlns:a16="http://schemas.microsoft.com/office/drawing/2014/main" val="2338939848"/>
                    </a:ext>
                  </a:extLst>
                </a:gridCol>
                <a:gridCol w="609237">
                  <a:extLst>
                    <a:ext uri="{9D8B030D-6E8A-4147-A177-3AD203B41FA5}">
                      <a16:colId xmlns:a16="http://schemas.microsoft.com/office/drawing/2014/main" val="3124117668"/>
                    </a:ext>
                  </a:extLst>
                </a:gridCol>
                <a:gridCol w="609237">
                  <a:extLst>
                    <a:ext uri="{9D8B030D-6E8A-4147-A177-3AD203B41FA5}">
                      <a16:colId xmlns:a16="http://schemas.microsoft.com/office/drawing/2014/main" val="20002"/>
                    </a:ext>
                  </a:extLst>
                </a:gridCol>
                <a:gridCol w="609237">
                  <a:extLst>
                    <a:ext uri="{9D8B030D-6E8A-4147-A177-3AD203B41FA5}">
                      <a16:colId xmlns:a16="http://schemas.microsoft.com/office/drawing/2014/main" val="20003"/>
                    </a:ext>
                  </a:extLst>
                </a:gridCol>
                <a:gridCol w="609237">
                  <a:extLst>
                    <a:ext uri="{9D8B030D-6E8A-4147-A177-3AD203B41FA5}">
                      <a16:colId xmlns:a16="http://schemas.microsoft.com/office/drawing/2014/main" val="20004"/>
                    </a:ext>
                  </a:extLst>
                </a:gridCol>
                <a:gridCol w="609237">
                  <a:extLst>
                    <a:ext uri="{9D8B030D-6E8A-4147-A177-3AD203B41FA5}">
                      <a16:colId xmlns:a16="http://schemas.microsoft.com/office/drawing/2014/main" val="1760320281"/>
                    </a:ext>
                  </a:extLst>
                </a:gridCol>
                <a:gridCol w="609237">
                  <a:extLst>
                    <a:ext uri="{9D8B030D-6E8A-4147-A177-3AD203B41FA5}">
                      <a16:colId xmlns:a16="http://schemas.microsoft.com/office/drawing/2014/main" val="2525040835"/>
                    </a:ext>
                  </a:extLst>
                </a:gridCol>
              </a:tblGrid>
              <a:tr h="416622">
                <a:tc>
                  <a:txBody>
                    <a:bodyPr/>
                    <a:lstStyle/>
                    <a:p>
                      <a:pPr algn="ctr" fontAlgn="ctr"/>
                      <a:r>
                        <a:rPr lang="fr-FR" sz="1400" b="1" i="0" u="none" strike="noStrike" dirty="0">
                          <a:solidFill>
                            <a:srgbClr val="FFFFFF"/>
                          </a:solidFill>
                          <a:effectLst/>
                          <a:latin typeface="Arial" panose="020B0604020202020204" pitchFamily="34" charset="0"/>
                        </a:rPr>
                        <a:t>OBJECTIFS DE LA POLITIQUE QUALITE (V3)</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solidFill>
                  </a:tcPr>
                </a:tc>
                <a:tc>
                  <a:txBody>
                    <a:bodyPr/>
                    <a:lstStyle/>
                    <a:p>
                      <a:pPr algn="ctr" fontAlgn="ctr"/>
                      <a:r>
                        <a:rPr lang="en-US" sz="1400" b="0" i="0" u="none" strike="noStrike" dirty="0">
                          <a:solidFill>
                            <a:srgbClr val="000000"/>
                          </a:solidFill>
                          <a:effectLst/>
                          <a:latin typeface="Arial" panose="020B0604020202020204" pitchFamily="34" charset="0"/>
                        </a:rPr>
                        <a:t>PS01</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PS02</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PS03</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PS04</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PS05</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400" b="0" i="0" u="none" strike="noStrike" dirty="0">
                          <a:solidFill>
                            <a:srgbClr val="000000"/>
                          </a:solidFill>
                          <a:effectLst/>
                          <a:latin typeface="Arial" panose="020B0604020202020204" pitchFamily="34" charset="0"/>
                        </a:rPr>
                        <a:t>PS06</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699934915"/>
                  </a:ext>
                </a:extLst>
              </a:tr>
              <a:tr h="718202">
                <a:tc>
                  <a:txBody>
                    <a:bodyPr/>
                    <a:lstStyle/>
                    <a:p>
                      <a:pPr algn="l" fontAlgn="ctr"/>
                      <a:r>
                        <a:rPr lang="fr-FR" sz="1400" b="0" i="0" u="none" strike="noStrike" dirty="0">
                          <a:solidFill>
                            <a:srgbClr val="000000"/>
                          </a:solidFill>
                          <a:effectLst/>
                          <a:latin typeface="Arial" panose="020B0604020202020204" pitchFamily="34" charset="0"/>
                        </a:rPr>
                        <a:t>Apporter à nos patients les meilleurs soins possibles tout en assurant conseil, prévention, écoute pour  une prise en charge dans des conditions optimales de sécurité et de confort</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Arial" panose="020B0604020202020204" pitchFamily="34" charset="0"/>
                        </a:rPr>
                        <a:t> </a:t>
                      </a: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3089892"/>
                  </a:ext>
                </a:extLst>
              </a:tr>
              <a:tr h="718202">
                <a:tc>
                  <a:txBody>
                    <a:bodyPr/>
                    <a:lstStyle/>
                    <a:p>
                      <a:pPr algn="l" fontAlgn="ctr"/>
                      <a:r>
                        <a:rPr lang="fr-FR" sz="1400" b="0" i="0" u="none" strike="noStrike" dirty="0">
                          <a:solidFill>
                            <a:srgbClr val="000000"/>
                          </a:solidFill>
                          <a:effectLst/>
                          <a:latin typeface="Arial" panose="020B0604020202020204" pitchFamily="34" charset="0"/>
                        </a:rPr>
                        <a:t>Innover pour améliorer l’expérience</a:t>
                      </a:r>
                      <a:r>
                        <a:rPr lang="fr-FR" sz="1400" b="0" i="0" u="none" strike="noStrike" baseline="0" dirty="0">
                          <a:solidFill>
                            <a:srgbClr val="000000"/>
                          </a:solidFill>
                          <a:effectLst/>
                          <a:latin typeface="Arial" panose="020B0604020202020204" pitchFamily="34" charset="0"/>
                        </a:rPr>
                        <a:t> du patient et des parties intéressées et la qualité des soins</a:t>
                      </a:r>
                      <a:endParaRPr lang="fr-FR" sz="1400" b="0" i="0" u="none" strike="noStrike" dirty="0">
                        <a:solidFill>
                          <a:srgbClr val="000000"/>
                        </a:solidFill>
                        <a:effectLst/>
                        <a:latin typeface="Arial" panose="020B0604020202020204" pitchFamily="34" charset="0"/>
                      </a:endParaRP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052590"/>
                  </a:ext>
                </a:extLst>
              </a:tr>
              <a:tr h="718202">
                <a:tc>
                  <a:txBody>
                    <a:bodyPr/>
                    <a:lstStyle/>
                    <a:p>
                      <a:pPr algn="l" fontAlgn="ctr"/>
                      <a:r>
                        <a:rPr lang="fr-FR" sz="1400" b="0" i="0" u="none" strike="noStrike" dirty="0">
                          <a:solidFill>
                            <a:srgbClr val="000000"/>
                          </a:solidFill>
                          <a:effectLst/>
                          <a:latin typeface="Arial" panose="020B0604020202020204" pitchFamily="34" charset="0"/>
                        </a:rPr>
                        <a:t>Optimiser l’organisation et atteindre les objectifs de performance de l’entreprise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734573"/>
                  </a:ext>
                </a:extLst>
              </a:tr>
              <a:tr h="718202">
                <a:tc>
                  <a:txBody>
                    <a:bodyPr/>
                    <a:lstStyle/>
                    <a:p>
                      <a:pPr algn="l" fontAlgn="ctr"/>
                      <a:r>
                        <a:rPr lang="fr-FR" sz="1400" b="0" i="0" u="none" strike="noStrike" dirty="0">
                          <a:solidFill>
                            <a:srgbClr val="000000"/>
                          </a:solidFill>
                          <a:effectLst/>
                          <a:latin typeface="Arial" panose="020B0604020202020204" pitchFamily="34" charset="0"/>
                        </a:rPr>
                        <a:t>Faire du retour d’expérience, l’évaluation et l’amélioration de nos pratiques </a:t>
                      </a:r>
                      <a:r>
                        <a:rPr lang="fr-FR" sz="1400" b="0" i="0" u="none" strike="noStrike" baseline="0" dirty="0">
                          <a:solidFill>
                            <a:srgbClr val="000000"/>
                          </a:solidFill>
                          <a:effectLst/>
                          <a:latin typeface="Arial" panose="020B0604020202020204" pitchFamily="34" charset="0"/>
                        </a:rPr>
                        <a:t> et de la gestion des risques axées sur la prévention </a:t>
                      </a:r>
                      <a:r>
                        <a:rPr lang="fr-FR" sz="1400" b="0" i="0" u="none" strike="noStrike" dirty="0">
                          <a:solidFill>
                            <a:srgbClr val="000000"/>
                          </a:solidFill>
                          <a:effectLst/>
                          <a:latin typeface="Arial" panose="020B0604020202020204" pitchFamily="34" charset="0"/>
                        </a:rPr>
                        <a:t>le socle de notre culture de qualité et de sécurité des soins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775910"/>
                  </a:ext>
                </a:extLst>
              </a:tr>
              <a:tr h="849906">
                <a:tc>
                  <a:txBody>
                    <a:bodyPr/>
                    <a:lstStyle/>
                    <a:p>
                      <a:pPr algn="l" fontAlgn="ctr"/>
                      <a:r>
                        <a:rPr lang="fr-FR" sz="1400" b="0" i="0" u="none" strike="noStrike">
                          <a:solidFill>
                            <a:srgbClr val="000000"/>
                          </a:solidFill>
                          <a:effectLst/>
                          <a:latin typeface="Arial" panose="020B0604020202020204" pitchFamily="34" charset="0"/>
                        </a:rPr>
                        <a:t>Offrir une qualité de travail et des conditions permettant au personnel de s’épanouir et de s’engager pour la santé et le bien-être des patients et d’exprimer au mieux ses compétences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193197"/>
                  </a:ext>
                </a:extLst>
              </a:tr>
              <a:tr h="718202">
                <a:tc>
                  <a:txBody>
                    <a:bodyPr/>
                    <a:lstStyle/>
                    <a:p>
                      <a:pPr algn="l" fontAlgn="ctr"/>
                      <a:r>
                        <a:rPr lang="fr-FR" sz="1400" b="0" i="0" u="none" strike="noStrike">
                          <a:solidFill>
                            <a:srgbClr val="000000"/>
                          </a:solidFill>
                          <a:effectLst/>
                          <a:latin typeface="Arial" panose="020B0604020202020204" pitchFamily="34" charset="0"/>
                        </a:rPr>
                        <a:t>Permettre le développement des compétences et l’évolution du personnel en favorisant la formation permanente</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a:solidFill>
                          <a:srgbClr val="000000"/>
                        </a:solidFill>
                        <a:effectLst/>
                        <a:latin typeface="Arial" panose="020B0604020202020204" pitchFamily="34" charset="0"/>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Arial" panose="020B0604020202020204" pitchFamily="34" charset="0"/>
                        </a:rPr>
                        <a:t> </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534468"/>
                  </a:ext>
                </a:extLst>
              </a:tr>
              <a:tr h="718202">
                <a:tc>
                  <a:txBody>
                    <a:bodyPr/>
                    <a:lstStyle/>
                    <a:p>
                      <a:pPr algn="l" fontAlgn="ctr"/>
                      <a:r>
                        <a:rPr lang="fr-FR" sz="1400" b="0" i="0" u="none" strike="noStrike">
                          <a:solidFill>
                            <a:srgbClr val="000000"/>
                          </a:solidFill>
                          <a:effectLst/>
                          <a:latin typeface="Arial" panose="020B0604020202020204" pitchFamily="34" charset="0"/>
                        </a:rPr>
                        <a:t>Etablir et entretenir la relation de confiance avec nos investisseurs et nos partenaires</a:t>
                      </a:r>
                    </a:p>
                  </a:txBody>
                  <a:tcPr marL="8046" marR="8046" marT="804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800" b="0" i="0" u="none" strike="noStrike" dirty="0">
                        <a:solidFill>
                          <a:srgbClr val="00B050"/>
                        </a:solidFill>
                        <a:effectLst/>
                        <a:latin typeface="Wingdings" panose="05000000000000000000" pitchFamily="2" charset="2"/>
                      </a:endParaRPr>
                    </a:p>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B050"/>
                          </a:solidFill>
                          <a:effectLst/>
                          <a:latin typeface="Wingdings" panose="05000000000000000000" pitchFamily="2" charset="2"/>
                        </a:rPr>
                        <a:t>ü</a:t>
                      </a:r>
                    </a:p>
                    <a:p>
                      <a:pPr algn="ctr" fontAlgn="ctr"/>
                      <a:endParaRPr lang="en-US" sz="1800" b="0" i="0" u="none" strike="noStrike" dirty="0">
                        <a:solidFill>
                          <a:srgbClr val="00B050"/>
                        </a:solidFill>
                        <a:effectLst/>
                        <a:latin typeface="Wingdings" panose="05000000000000000000" pitchFamily="2" charset="2"/>
                      </a:endParaRP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B050"/>
                          </a:solidFill>
                          <a:effectLst/>
                          <a:latin typeface="Wingdings" panose="05000000000000000000" pitchFamily="2" charset="2"/>
                        </a:rPr>
                        <a:t>ü</a:t>
                      </a:r>
                    </a:p>
                  </a:txBody>
                  <a:tcPr marL="8046" marR="8046" marT="804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75063"/>
                  </a:ext>
                </a:extLst>
              </a:tr>
            </a:tbl>
          </a:graphicData>
        </a:graphic>
      </p:graphicFrame>
      <p:sp>
        <p:nvSpPr>
          <p:cNvPr id="4" name="ZoneTexte 3"/>
          <p:cNvSpPr txBox="1"/>
          <p:nvPr/>
        </p:nvSpPr>
        <p:spPr>
          <a:xfrm>
            <a:off x="401783" y="609600"/>
            <a:ext cx="11305308" cy="369332"/>
          </a:xfrm>
          <a:prstGeom prst="rect">
            <a:avLst/>
          </a:prstGeom>
          <a:solidFill>
            <a:schemeClr val="accent4"/>
          </a:solidFill>
        </p:spPr>
        <p:txBody>
          <a:bodyPr wrap="square" rtlCol="0">
            <a:spAutoFit/>
          </a:bodyPr>
          <a:lstStyle/>
          <a:p>
            <a:pPr algn="ctr"/>
            <a:r>
              <a:rPr lang="fr-SN" dirty="0">
                <a:solidFill>
                  <a:schemeClr val="bg1"/>
                </a:solidFill>
              </a:rPr>
              <a:t>PROCESSUS SUPPORT</a:t>
            </a:r>
            <a:endParaRPr lang="en-US" dirty="0">
              <a:solidFill>
                <a:schemeClr val="bg1"/>
              </a:solidFill>
            </a:endParaRPr>
          </a:p>
        </p:txBody>
      </p:sp>
    </p:spTree>
    <p:extLst>
      <p:ext uri="{BB962C8B-B14F-4D97-AF65-F5344CB8AC3E}">
        <p14:creationId xmlns:p14="http://schemas.microsoft.com/office/powerpoint/2010/main" val="3452175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3960075016"/>
              </p:ext>
            </p:extLst>
          </p:nvPr>
        </p:nvGraphicFramePr>
        <p:xfrm>
          <a:off x="437622" y="1933844"/>
          <a:ext cx="11359425" cy="4099165"/>
        </p:xfrm>
        <a:graphic>
          <a:graphicData uri="http://schemas.openxmlformats.org/drawingml/2006/table">
            <a:tbl>
              <a:tblPr firstRow="1">
                <a:tableStyleId>{ED083AE6-46FA-4A59-8FB0-9F97EB10719F}</a:tableStyleId>
              </a:tblPr>
              <a:tblGrid>
                <a:gridCol w="784208">
                  <a:extLst>
                    <a:ext uri="{9D8B030D-6E8A-4147-A177-3AD203B41FA5}">
                      <a16:colId xmlns:a16="http://schemas.microsoft.com/office/drawing/2014/main" val="4216198039"/>
                    </a:ext>
                  </a:extLst>
                </a:gridCol>
                <a:gridCol w="3603395">
                  <a:extLst>
                    <a:ext uri="{9D8B030D-6E8A-4147-A177-3AD203B41FA5}">
                      <a16:colId xmlns:a16="http://schemas.microsoft.com/office/drawing/2014/main" val="3801803599"/>
                    </a:ext>
                  </a:extLst>
                </a:gridCol>
                <a:gridCol w="645333">
                  <a:extLst>
                    <a:ext uri="{9D8B030D-6E8A-4147-A177-3AD203B41FA5}">
                      <a16:colId xmlns:a16="http://schemas.microsoft.com/office/drawing/2014/main" val="1788229515"/>
                    </a:ext>
                  </a:extLst>
                </a:gridCol>
                <a:gridCol w="815757">
                  <a:extLst>
                    <a:ext uri="{9D8B030D-6E8A-4147-A177-3AD203B41FA5}">
                      <a16:colId xmlns:a16="http://schemas.microsoft.com/office/drawing/2014/main" val="3026171723"/>
                    </a:ext>
                  </a:extLst>
                </a:gridCol>
                <a:gridCol w="3653910">
                  <a:extLst>
                    <a:ext uri="{9D8B030D-6E8A-4147-A177-3AD203B41FA5}">
                      <a16:colId xmlns:a16="http://schemas.microsoft.com/office/drawing/2014/main" val="3347677358"/>
                    </a:ext>
                  </a:extLst>
                </a:gridCol>
                <a:gridCol w="928411">
                  <a:extLst>
                    <a:ext uri="{9D8B030D-6E8A-4147-A177-3AD203B41FA5}">
                      <a16:colId xmlns:a16="http://schemas.microsoft.com/office/drawing/2014/main" val="1958011439"/>
                    </a:ext>
                  </a:extLst>
                </a:gridCol>
                <a:gridCol w="928411">
                  <a:extLst>
                    <a:ext uri="{9D8B030D-6E8A-4147-A177-3AD203B41FA5}">
                      <a16:colId xmlns:a16="http://schemas.microsoft.com/office/drawing/2014/main" val="3980989768"/>
                    </a:ext>
                  </a:extLst>
                </a:gridCol>
              </a:tblGrid>
              <a:tr h="48989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2022</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2022</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réunions de comité de direction tenues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1</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PVs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1,25</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912182928"/>
                  </a:ext>
                </a:extLst>
              </a:tr>
              <a:tr h="774455">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d'atteinte des objectifs de croissance Clinique - </a:t>
                      </a:r>
                      <a:r>
                        <a:rPr lang="fr-FR" sz="140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P</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lateau</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niveaux d'atteinte des objectifs de croissance (CA)</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C00000"/>
                          </a:solidFill>
                          <a:effectLst/>
                          <a:latin typeface="Arial Rounded MT Bold" panose="020F0704030504030204" pitchFamily="34" charset="0"/>
                          <a:cs typeface="Arial" panose="020B0604020202020204" pitchFamily="34" charset="0"/>
                        </a:rPr>
                        <a:t>25%</a:t>
                      </a:r>
                      <a:endParaRPr lang="fr-FR" sz="1400" b="1" i="0" u="none" strike="noStrike" dirty="0">
                        <a:solidFill>
                          <a:srgbClr val="C0000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rgbClr val="C00000"/>
                          </a:solidFill>
                          <a:effectLst/>
                          <a:latin typeface="Arial Rounded MT Bold" panose="020F070403050403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143572006"/>
                  </a:ext>
                </a:extLst>
              </a:tr>
              <a:tr h="472469">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PM01</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Taux d'atteinte des cibles des indicateurs </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solidFill>
                          <a:effectLst/>
                          <a:latin typeface="Arial" panose="020B0604020202020204" pitchFamily="34" charset="0"/>
                          <a:cs typeface="Arial" panose="020B0604020202020204" pitchFamily="34" charset="0"/>
                        </a:rPr>
                        <a:t>Ann.</a:t>
                      </a: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70%</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u="none" strike="noStrike" dirty="0">
                          <a:solidFill>
                            <a:schemeClr val="tx1"/>
                          </a:solidFill>
                          <a:effectLst/>
                          <a:latin typeface="Arial" panose="020B0604020202020204" pitchFamily="34" charset="0"/>
                          <a:cs typeface="Arial" panose="020B0604020202020204" pitchFamily="34" charset="0"/>
                        </a:rPr>
                        <a:t>Nombre de cibles atteintes / Nombre de cibles total</a:t>
                      </a:r>
                      <a:endParaRPr lang="fr-FR" sz="1400" b="0" i="0" u="none" strike="noStrike" dirty="0">
                        <a:solidFill>
                          <a:schemeClr val="tx1"/>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SN" sz="1400" b="1" u="none" strike="noStrike" kern="1200" dirty="0">
                          <a:solidFill>
                            <a:srgbClr val="00B050"/>
                          </a:solidFill>
                          <a:effectLst/>
                          <a:latin typeface="Arial Rounded MT Bold" panose="020F0704030504030204" pitchFamily="34" charset="0"/>
                          <a:ea typeface="+mn-ea"/>
                          <a:cs typeface="Arial" panose="020B0604020202020204" pitchFamily="34" charset="0"/>
                        </a:rPr>
                        <a:t>79%</a:t>
                      </a:r>
                      <a:endParaRPr lang="en-US" sz="1400" b="1" u="none" strike="noStrike" kern="1200" dirty="0">
                        <a:solidFill>
                          <a:srgbClr val="00B050"/>
                        </a:solidFill>
                        <a:effectLst/>
                        <a:latin typeface="Arial Rounded MT Bold" panose="020F0704030504030204" pitchFamily="34" charset="0"/>
                        <a:ea typeface="+mn-ea"/>
                        <a:cs typeface="Arial" panose="020B060402020202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b="1"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794461497"/>
                  </a:ext>
                </a:extLst>
              </a:tr>
              <a:tr h="472469">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PM02</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Etat d'exécution des plans d'actions marketing et communication</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Trim.</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80%</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i="1" u="none" strike="noStrike" dirty="0">
                          <a:solidFill>
                            <a:schemeClr val="bg1">
                              <a:lumMod val="50000"/>
                            </a:schemeClr>
                          </a:solidFill>
                          <a:effectLst/>
                          <a:latin typeface="Arial" panose="020B0604020202020204" pitchFamily="34" charset="0"/>
                          <a:cs typeface="Arial" panose="020B0604020202020204" pitchFamily="34" charset="0"/>
                        </a:rPr>
                        <a:t>Actions réalisées / Actions prévues</a:t>
                      </a:r>
                      <a:endParaRPr lang="fr-FR" sz="1400" b="0" i="1" u="none" strike="noStrike" dirty="0">
                        <a:solidFill>
                          <a:schemeClr val="bg1">
                            <a:lumMod val="50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1" u="none" strike="noStrike" dirty="0">
                          <a:solidFill>
                            <a:schemeClr val="bg1">
                              <a:lumMod val="50000"/>
                            </a:schemeClr>
                          </a:solidFill>
                          <a:effectLst/>
                          <a:latin typeface="Arial" panose="020B0604020202020204" pitchFamily="34" charset="0"/>
                          <a:cs typeface="Arial" panose="020B0604020202020204" pitchFamily="34" charset="0"/>
                        </a:rPr>
                        <a:t>N/A</a:t>
                      </a:r>
                    </a:p>
                  </a:txBody>
                  <a:tcPr marL="0" marR="0" marT="0" marB="0" anchor="ctr"/>
                </a:tc>
                <a:tc>
                  <a:txBody>
                    <a:bodyPr/>
                    <a:lstStyle/>
                    <a:p>
                      <a:pPr algn="ctr" fontAlgn="b"/>
                      <a:r>
                        <a:rPr lang="fr-FR" sz="1400" b="1" i="1" u="none" strike="noStrike" kern="1200" dirty="0">
                          <a:solidFill>
                            <a:schemeClr val="bg1">
                              <a:lumMod val="50000"/>
                            </a:schemeClr>
                          </a:solidFill>
                          <a:effectLst/>
                          <a:latin typeface="Arial" panose="020B0604020202020204" pitchFamily="34" charset="0"/>
                          <a:ea typeface="+mn-ea"/>
                          <a:cs typeface="Arial" panose="020B0604020202020204" pitchFamily="34" charset="0"/>
                        </a:rPr>
                        <a:t>N/A</a:t>
                      </a:r>
                    </a:p>
                  </a:txBody>
                  <a:tcPr marL="0" marR="0" marT="0" marB="0" anchor="ctr"/>
                </a:tc>
                <a:extLst>
                  <a:ext uri="{0D108BD9-81ED-4DB2-BD59-A6C34878D82A}">
                    <a16:rowId xmlns:a16="http://schemas.microsoft.com/office/drawing/2014/main" val="2513042798"/>
                  </a:ext>
                </a:extLst>
              </a:tr>
              <a:tr h="472469">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Acquisition de nouveaux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variation des nouveaux patients vs année précédente</a:t>
                      </a:r>
                    </a:p>
                  </a:txBody>
                  <a:tcPr marL="0" marR="0" marT="0" marB="0" anchor="ctr"/>
                </a:tc>
                <a:tc>
                  <a:txBody>
                    <a:bodyPr/>
                    <a:lstStyle/>
                    <a:p>
                      <a:pPr algn="ctr" fontAlgn="ctr"/>
                      <a:r>
                        <a:rPr lang="fr-FR" sz="1400" b="1" u="none" strike="noStrike" dirty="0">
                          <a:solidFill>
                            <a:srgbClr val="C00000"/>
                          </a:solidFill>
                          <a:effectLst/>
                          <a:latin typeface="Arial Rounded MT Bold" panose="020F0704030504030204" pitchFamily="34" charset="0"/>
                          <a:cs typeface="Arial" panose="020B0604020202020204" pitchFamily="34" charset="0"/>
                        </a:rPr>
                        <a:t>-19,6%</a:t>
                      </a:r>
                      <a:endParaRPr lang="fr-FR" sz="1400" b="1" i="0" u="none" strike="noStrike" dirty="0">
                        <a:solidFill>
                          <a:srgbClr val="C0000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rgbClr val="C00000"/>
                          </a:solidFill>
                          <a:effectLst/>
                          <a:latin typeface="Arial Rounded MT Bold" panose="020F0704030504030204" pitchFamily="34" charset="0"/>
                          <a:ea typeface="+mn-ea"/>
                          <a:cs typeface="Arial" panose="020B0604020202020204" pitchFamily="34" charset="0"/>
                        </a:rPr>
                        <a:t>Non </a:t>
                      </a:r>
                    </a:p>
                  </a:txBody>
                  <a:tcPr marL="0" marR="0" marT="0" marB="0" anchor="ctr"/>
                </a:tc>
                <a:extLst>
                  <a:ext uri="{0D108BD9-81ED-4DB2-BD59-A6C34878D82A}">
                    <a16:rowId xmlns:a16="http://schemas.microsoft.com/office/drawing/2014/main" val="4267501869"/>
                  </a:ext>
                </a:extLst>
              </a:tr>
              <a:tr h="944939">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PM02</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Niveau de satisfaction des patients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75%</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90%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patients n'ayant aucun motif d'insatisfaction</a:t>
                      </a: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Pourcentage des patientes qui recommanderaient NEST</a:t>
                      </a: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99%</a:t>
                      </a:r>
                    </a:p>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99,6%</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141578252"/>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3002195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566806" y="1678034"/>
            <a:ext cx="861657" cy="1861563"/>
          </a:xfrm>
          <a:prstGeom prst="rect">
            <a:avLst/>
          </a:prstGeom>
          <a:noFill/>
        </p:spPr>
        <p:txBody>
          <a:bodyPr wrap="square" rtlCol="0">
            <a:spAutoFit/>
          </a:bodyPr>
          <a:lstStyle/>
          <a:p>
            <a:pPr algn="ctr" defTabSz="1218987"/>
            <a:r>
              <a:rPr lang="en-US" sz="11497" b="1">
                <a:solidFill>
                  <a:prstClr val="white">
                    <a:lumMod val="65000"/>
                  </a:prstClr>
                </a:solidFill>
                <a:latin typeface="Arial" pitchFamily="34" charset="0"/>
                <a:cs typeface="Arial" pitchFamily="34" charset="0"/>
              </a:rPr>
              <a:t>S</a:t>
            </a:r>
          </a:p>
        </p:txBody>
      </p:sp>
      <p:sp>
        <p:nvSpPr>
          <p:cNvPr id="3" name="Rounded Rectangle 32"/>
          <p:cNvSpPr/>
          <p:nvPr/>
        </p:nvSpPr>
        <p:spPr>
          <a:xfrm>
            <a:off x="141305" y="604336"/>
            <a:ext cx="5239952" cy="3188638"/>
          </a:xfrm>
          <a:prstGeom prst="roundRect">
            <a:avLst/>
          </a:prstGeom>
          <a:solidFill>
            <a:schemeClr val="accent4"/>
          </a:solidFill>
          <a:ln w="0">
            <a:noFill/>
            <a:prstDash val="solid"/>
            <a:round/>
            <a:headEnd/>
            <a:tailEnd/>
          </a:ln>
        </p:spPr>
        <p:txBody>
          <a:bodyPr vert="horz" wrap="square" lIns="914162" tIns="91416" rIns="914162" bIns="91416" numCol="1" anchor="ctr" anchorCtr="1" compatLnSpc="1">
            <a:prstTxWarp prst="textNoShape">
              <a:avLst/>
            </a:prstTxWarp>
          </a:bodyPr>
          <a:lstStyle/>
          <a:p>
            <a:pPr defTabSz="1218987">
              <a:defRPr/>
            </a:pPr>
            <a:endParaRPr lang="en-US" sz="1799" kern="0">
              <a:solidFill>
                <a:prstClr val="white"/>
              </a:solidFill>
              <a:latin typeface="Arial" pitchFamily="34" charset="0"/>
              <a:cs typeface="Arial" pitchFamily="34" charset="0"/>
            </a:endParaRPr>
          </a:p>
        </p:txBody>
      </p:sp>
      <p:sp>
        <p:nvSpPr>
          <p:cNvPr id="4" name="Rounded Rectangle 33"/>
          <p:cNvSpPr/>
          <p:nvPr/>
        </p:nvSpPr>
        <p:spPr>
          <a:xfrm>
            <a:off x="6033336" y="557234"/>
            <a:ext cx="5833652" cy="3188638"/>
          </a:xfrm>
          <a:prstGeom prst="roundRect">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080000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5" name="Rounded Rectangle 34"/>
          <p:cNvSpPr/>
          <p:nvPr/>
        </p:nvSpPr>
        <p:spPr>
          <a:xfrm>
            <a:off x="6033334" y="3879951"/>
            <a:ext cx="5833654" cy="2844358"/>
          </a:xfrm>
          <a:prstGeom prst="round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6" name="Rounded Rectangle 35"/>
          <p:cNvSpPr/>
          <p:nvPr/>
        </p:nvSpPr>
        <p:spPr>
          <a:xfrm>
            <a:off x="174850" y="3815561"/>
            <a:ext cx="5206407" cy="2926782"/>
          </a:xfrm>
          <a:prstGeom prst="round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7" name="Rounded Rectangle 29"/>
          <p:cNvSpPr/>
          <p:nvPr/>
        </p:nvSpPr>
        <p:spPr>
          <a:xfrm>
            <a:off x="303662" y="1111499"/>
            <a:ext cx="4791461" cy="2482260"/>
          </a:xfrm>
          <a:custGeom>
            <a:avLst/>
            <a:gdLst/>
            <a:ahLst/>
            <a:cxnLst/>
            <a:rect l="l" t="t" r="r" b="b"/>
            <a:pathLst>
              <a:path w="3957888" h="1542897">
                <a:moveTo>
                  <a:pt x="0" y="0"/>
                </a:moveTo>
                <a:lnTo>
                  <a:pt x="3957888" y="0"/>
                </a:lnTo>
                <a:lnTo>
                  <a:pt x="3957888" y="1181487"/>
                </a:lnTo>
                <a:cubicBezTo>
                  <a:pt x="3957888" y="1381088"/>
                  <a:pt x="3796079" y="1542897"/>
                  <a:pt x="3596479" y="1542897"/>
                </a:cubicBezTo>
                <a:lnTo>
                  <a:pt x="361410" y="1542897"/>
                </a:lnTo>
                <a:cubicBezTo>
                  <a:pt x="161809" y="1542897"/>
                  <a:pt x="0" y="1381088"/>
                  <a:pt x="0" y="1181487"/>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8" name="TextBox 37"/>
          <p:cNvSpPr txBox="1"/>
          <p:nvPr/>
        </p:nvSpPr>
        <p:spPr>
          <a:xfrm>
            <a:off x="410918" y="1313675"/>
            <a:ext cx="4846562" cy="2031325"/>
          </a:xfrm>
          <a:prstGeom prst="rect">
            <a:avLst/>
          </a:prstGeom>
          <a:noFill/>
        </p:spPr>
        <p:txBody>
          <a:bodyPr wrap="square" rtlCol="0" anchor="ctr">
            <a:spAutoFit/>
          </a:bodyPr>
          <a:lstStyle/>
          <a:p>
            <a:pPr marL="285750" indent="-285750" fontAlgn="ctr">
              <a:buFont typeface="Arial" panose="020B0604020202020204" pitchFamily="34" charset="0"/>
              <a:buChar char="•"/>
            </a:pPr>
            <a:r>
              <a:rPr lang="fr-FR" dirty="0"/>
              <a:t>Formation continue</a:t>
            </a:r>
            <a:endParaRPr lang="fr-FR" dirty="0">
              <a:solidFill>
                <a:srgbClr val="C00000"/>
              </a:solidFill>
            </a:endParaRPr>
          </a:p>
          <a:p>
            <a:pPr marL="285750" indent="-285750" fontAlgn="ctr">
              <a:buFont typeface="Arial" panose="020B0604020202020204" pitchFamily="34" charset="0"/>
              <a:buChar char="•"/>
            </a:pPr>
            <a:r>
              <a:rPr lang="fr-FR" dirty="0"/>
              <a:t>Programme NEST et Programme d'adhésion</a:t>
            </a:r>
          </a:p>
          <a:p>
            <a:pPr marL="285750" indent="-285750" fontAlgn="ctr">
              <a:buFont typeface="Arial" panose="020B0604020202020204" pitchFamily="34" charset="0"/>
              <a:buChar char="•"/>
            </a:pPr>
            <a:r>
              <a:rPr lang="fr-FR" dirty="0"/>
              <a:t>Mesure de la performance et système d'informations</a:t>
            </a:r>
          </a:p>
          <a:p>
            <a:pPr marL="285750" indent="-285750" fontAlgn="ctr">
              <a:buFont typeface="Arial" panose="020B0604020202020204" pitchFamily="34" charset="0"/>
              <a:buChar char="•"/>
            </a:pPr>
            <a:r>
              <a:rPr lang="fr-FR" dirty="0"/>
              <a:t>Bonne réputation</a:t>
            </a:r>
          </a:p>
          <a:p>
            <a:pPr marL="285750" indent="-285750" fontAlgn="ctr">
              <a:buFont typeface="Arial" panose="020B0604020202020204" pitchFamily="34" charset="0"/>
              <a:buChar char="•"/>
            </a:pPr>
            <a:r>
              <a:rPr lang="fr-FR" dirty="0"/>
              <a:t>Conduite du changement</a:t>
            </a:r>
          </a:p>
          <a:p>
            <a:pPr marL="285750" indent="-285750" fontAlgn="ctr">
              <a:buFont typeface="Arial" panose="020B0604020202020204" pitchFamily="34" charset="0"/>
              <a:buChar char="•"/>
            </a:pPr>
            <a:r>
              <a:rPr lang="fr-FR" dirty="0"/>
              <a:t>Organisation certifiée ISO 9001 v 2015</a:t>
            </a:r>
          </a:p>
        </p:txBody>
      </p:sp>
      <p:sp>
        <p:nvSpPr>
          <p:cNvPr id="9" name="TextBox 38"/>
          <p:cNvSpPr txBox="1"/>
          <p:nvPr/>
        </p:nvSpPr>
        <p:spPr>
          <a:xfrm>
            <a:off x="1063772" y="626923"/>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Forces</a:t>
            </a:r>
          </a:p>
        </p:txBody>
      </p:sp>
      <p:sp>
        <p:nvSpPr>
          <p:cNvPr id="10" name="Rounded Rectangle 37"/>
          <p:cNvSpPr/>
          <p:nvPr/>
        </p:nvSpPr>
        <p:spPr>
          <a:xfrm>
            <a:off x="5855879" y="878027"/>
            <a:ext cx="5564229" cy="2278342"/>
          </a:xfrm>
          <a:custGeom>
            <a:avLst/>
            <a:gdLst/>
            <a:ahLst/>
            <a:cxnLst/>
            <a:rect l="l" t="t" r="r" b="b"/>
            <a:pathLst>
              <a:path w="3957889" h="1562506">
                <a:moveTo>
                  <a:pt x="0" y="0"/>
                </a:moveTo>
                <a:lnTo>
                  <a:pt x="3957889" y="0"/>
                </a:lnTo>
                <a:lnTo>
                  <a:pt x="3957889" y="1201096"/>
                </a:lnTo>
                <a:cubicBezTo>
                  <a:pt x="3957888" y="1400697"/>
                  <a:pt x="3796079" y="1562506"/>
                  <a:pt x="3596478" y="1562506"/>
                </a:cubicBezTo>
                <a:lnTo>
                  <a:pt x="361411" y="1562506"/>
                </a:lnTo>
                <a:cubicBezTo>
                  <a:pt x="161809" y="1562506"/>
                  <a:pt x="0" y="1400697"/>
                  <a:pt x="0" y="1201096"/>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1" name="TextBox 40"/>
          <p:cNvSpPr txBox="1"/>
          <p:nvPr/>
        </p:nvSpPr>
        <p:spPr>
          <a:xfrm>
            <a:off x="6270180" y="1375288"/>
            <a:ext cx="5804847" cy="1200329"/>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cs typeface="Arial" pitchFamily="34" charset="0"/>
              </a:rPr>
              <a:t>Communication externe</a:t>
            </a:r>
            <a:endParaRPr lang="fr-FR" strike="sngStrike" dirty="0">
              <a:cs typeface="Arial" pitchFamily="34" charset="0"/>
            </a:endParaRPr>
          </a:p>
          <a:p>
            <a:pPr marL="285750" indent="-285750" fontAlgn="ctr">
              <a:buFont typeface="Arial" panose="020B0604020202020204" pitchFamily="34" charset="0"/>
              <a:buChar char="•"/>
            </a:pPr>
            <a:r>
              <a:rPr lang="fr-FR" dirty="0">
                <a:solidFill>
                  <a:prstClr val="black"/>
                </a:solidFill>
                <a:cs typeface="Arial" pitchFamily="34" charset="0"/>
              </a:rPr>
              <a:t>Expérience patient</a:t>
            </a:r>
          </a:p>
          <a:p>
            <a:pPr marL="285750" indent="-285750" fontAlgn="ctr">
              <a:buFont typeface="Arial" panose="020B0604020202020204" pitchFamily="34" charset="0"/>
              <a:buChar char="•"/>
            </a:pPr>
            <a:r>
              <a:rPr lang="fr-FR" dirty="0">
                <a:solidFill>
                  <a:prstClr val="black"/>
                </a:solidFill>
                <a:cs typeface="Arial" pitchFamily="34" charset="0"/>
              </a:rPr>
              <a:t>Remontée d’information</a:t>
            </a:r>
          </a:p>
          <a:p>
            <a:pPr marL="285750" indent="-285750" fontAlgn="ctr">
              <a:buFont typeface="Arial" panose="020B0604020202020204" pitchFamily="34" charset="0"/>
              <a:buChar char="•"/>
            </a:pPr>
            <a:r>
              <a:rPr lang="fr-FR" dirty="0">
                <a:solidFill>
                  <a:prstClr val="black"/>
                </a:solidFill>
                <a:cs typeface="Arial" pitchFamily="34" charset="0"/>
              </a:rPr>
              <a:t>Réseaux sociaux</a:t>
            </a:r>
          </a:p>
        </p:txBody>
      </p:sp>
      <p:sp>
        <p:nvSpPr>
          <p:cNvPr id="12" name="TextBox 41"/>
          <p:cNvSpPr txBox="1"/>
          <p:nvPr/>
        </p:nvSpPr>
        <p:spPr>
          <a:xfrm>
            <a:off x="7126222" y="594474"/>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Faiblesses</a:t>
            </a:r>
          </a:p>
        </p:txBody>
      </p:sp>
      <p:sp>
        <p:nvSpPr>
          <p:cNvPr id="13" name="Rounded Rectangle 53"/>
          <p:cNvSpPr/>
          <p:nvPr/>
        </p:nvSpPr>
        <p:spPr>
          <a:xfrm>
            <a:off x="276477" y="4188535"/>
            <a:ext cx="4890285" cy="2478046"/>
          </a:xfrm>
          <a:custGeom>
            <a:avLst/>
            <a:gdLst/>
            <a:ahLst/>
            <a:cxnLst/>
            <a:rect l="l" t="t" r="r" b="b"/>
            <a:pathLst>
              <a:path w="3957888" h="1499610">
                <a:moveTo>
                  <a:pt x="0" y="0"/>
                </a:moveTo>
                <a:lnTo>
                  <a:pt x="3957888" y="0"/>
                </a:lnTo>
                <a:lnTo>
                  <a:pt x="3957888" y="1138199"/>
                </a:lnTo>
                <a:cubicBezTo>
                  <a:pt x="3957888" y="1337800"/>
                  <a:pt x="3796079" y="1499609"/>
                  <a:pt x="3596479" y="1499610"/>
                </a:cubicBezTo>
                <a:lnTo>
                  <a:pt x="361410" y="1499610"/>
                </a:lnTo>
                <a:cubicBezTo>
                  <a:pt x="161809" y="1499609"/>
                  <a:pt x="0" y="1337800"/>
                  <a:pt x="0" y="1138199"/>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4" name="TextBox 43"/>
          <p:cNvSpPr txBox="1"/>
          <p:nvPr/>
        </p:nvSpPr>
        <p:spPr>
          <a:xfrm>
            <a:off x="361555" y="4264391"/>
            <a:ext cx="4869705" cy="2308324"/>
          </a:xfrm>
          <a:prstGeom prst="rect">
            <a:avLst/>
          </a:prstGeom>
          <a:noFill/>
          <a:ln>
            <a:noFill/>
          </a:ln>
        </p:spPr>
        <p:txBody>
          <a:bodyPr wrap="square" rtlCol="0" anchor="ctr">
            <a:spAutoFit/>
          </a:bodyPr>
          <a:lstStyle/>
          <a:p>
            <a:pPr marL="285750" indent="-285750" fontAlgn="ctr">
              <a:buFont typeface="Arial" panose="020B0604020202020204" pitchFamily="34" charset="0"/>
              <a:buChar char="•"/>
            </a:pPr>
            <a:r>
              <a:rPr lang="fr-FR" dirty="0"/>
              <a:t>Fidélisation des patients</a:t>
            </a:r>
          </a:p>
          <a:p>
            <a:pPr marL="285750" indent="-285750" fontAlgn="ctr">
              <a:buFont typeface="Arial" panose="020B0604020202020204" pitchFamily="34" charset="0"/>
              <a:buChar char="•"/>
            </a:pPr>
            <a:r>
              <a:rPr lang="fr-FR" dirty="0"/>
              <a:t>Contexte démographique : jeunesse de la population et taux de natalité élevé</a:t>
            </a:r>
          </a:p>
          <a:p>
            <a:pPr marL="285750" indent="-285750" fontAlgn="ctr">
              <a:buFont typeface="Arial" panose="020B0604020202020204" pitchFamily="34" charset="0"/>
              <a:buChar char="•"/>
            </a:pPr>
            <a:r>
              <a:rPr lang="fr-FR" dirty="0"/>
              <a:t>Partenariats (PPP, ONG, assurances, médecins…)</a:t>
            </a:r>
          </a:p>
          <a:p>
            <a:pPr marL="285750" indent="-285750" fontAlgn="ctr">
              <a:buFont typeface="Arial" panose="020B0604020202020204" pitchFamily="34" charset="0"/>
              <a:buChar char="•"/>
            </a:pPr>
            <a:r>
              <a:rPr lang="fr-FR" dirty="0"/>
              <a:t>Expansion (réseau, activité…)</a:t>
            </a:r>
          </a:p>
          <a:p>
            <a:pPr marL="285750" indent="-285750" fontAlgn="ctr">
              <a:buFont typeface="Arial" panose="020B0604020202020204" pitchFamily="34" charset="0"/>
              <a:buChar char="•"/>
            </a:pPr>
            <a:r>
              <a:rPr lang="fr-FR" dirty="0"/>
              <a:t>Notoriété auprès d'acteurs internationaux</a:t>
            </a:r>
          </a:p>
          <a:p>
            <a:pPr marL="285750" indent="-285750" fontAlgn="ctr">
              <a:buFont typeface="Arial" panose="020B0604020202020204" pitchFamily="34" charset="0"/>
              <a:buChar char="•"/>
            </a:pPr>
            <a:r>
              <a:rPr lang="fr-FR" dirty="0"/>
              <a:t>Réseaux sociaux</a:t>
            </a:r>
          </a:p>
        </p:txBody>
      </p:sp>
      <p:sp>
        <p:nvSpPr>
          <p:cNvPr id="15" name="TextBox 44"/>
          <p:cNvSpPr txBox="1"/>
          <p:nvPr/>
        </p:nvSpPr>
        <p:spPr>
          <a:xfrm>
            <a:off x="1063771" y="3792974"/>
            <a:ext cx="3267383" cy="400110"/>
          </a:xfrm>
          <a:prstGeom prst="rect">
            <a:avLst/>
          </a:prstGeom>
          <a:noFill/>
        </p:spPr>
        <p:txBody>
          <a:bodyPr wrap="square" rtlCol="0">
            <a:spAutoFit/>
          </a:bodyPr>
          <a:lstStyle/>
          <a:p>
            <a:pPr algn="ctr" defTabSz="1218987"/>
            <a:r>
              <a:rPr lang="en-US" sz="2000" b="1" dirty="0">
                <a:solidFill>
                  <a:prstClr val="white"/>
                </a:solidFill>
                <a:effectLst>
                  <a:outerShdw blurRad="38100" dist="38100" dir="2700000" algn="tl">
                    <a:srgbClr val="000000">
                      <a:alpha val="43137"/>
                    </a:srgbClr>
                  </a:outerShdw>
                </a:effectLst>
                <a:latin typeface="Arial" pitchFamily="34" charset="0"/>
                <a:cs typeface="Arial" pitchFamily="34" charset="0"/>
              </a:rPr>
              <a:t>Opportunités</a:t>
            </a:r>
          </a:p>
        </p:txBody>
      </p:sp>
      <p:sp>
        <p:nvSpPr>
          <p:cNvPr id="16" name="Rounded Rectangle 56"/>
          <p:cNvSpPr/>
          <p:nvPr/>
        </p:nvSpPr>
        <p:spPr>
          <a:xfrm>
            <a:off x="6270180" y="4248240"/>
            <a:ext cx="5342700" cy="2273999"/>
          </a:xfrm>
          <a:custGeom>
            <a:avLst/>
            <a:gdLst/>
            <a:ahLst/>
            <a:cxnLst/>
            <a:rect l="l" t="t" r="r" b="b"/>
            <a:pathLst>
              <a:path w="3957889" h="1509136">
                <a:moveTo>
                  <a:pt x="0" y="0"/>
                </a:moveTo>
                <a:lnTo>
                  <a:pt x="3957889" y="0"/>
                </a:lnTo>
                <a:lnTo>
                  <a:pt x="3957889" y="1147725"/>
                </a:lnTo>
                <a:cubicBezTo>
                  <a:pt x="3957888" y="1347326"/>
                  <a:pt x="3796079" y="1509135"/>
                  <a:pt x="3596478" y="1509136"/>
                </a:cubicBezTo>
                <a:lnTo>
                  <a:pt x="361411" y="1509136"/>
                </a:lnTo>
                <a:cubicBezTo>
                  <a:pt x="161809" y="1509135"/>
                  <a:pt x="0" y="1347326"/>
                  <a:pt x="0" y="1147725"/>
                </a:cubicBezTo>
                <a:close/>
              </a:path>
            </a:pathLst>
          </a:custGeom>
          <a:solidFill>
            <a:sysClr val="window" lastClr="FFFFFF"/>
          </a:solidFill>
          <a:ln w="25400" cap="flat" cmpd="sng" algn="ctr">
            <a:noFill/>
            <a:prstDash val="solid"/>
          </a:ln>
          <a:effectLst>
            <a:innerShdw blurRad="203200" dist="50800" dir="13500000">
              <a:prstClr val="black">
                <a:alpha val="50000"/>
              </a:prstClr>
            </a:innerShdw>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sp>
        <p:nvSpPr>
          <p:cNvPr id="17" name="TextBox 46"/>
          <p:cNvSpPr txBox="1"/>
          <p:nvPr/>
        </p:nvSpPr>
        <p:spPr>
          <a:xfrm>
            <a:off x="6403979" y="4693430"/>
            <a:ext cx="5342700" cy="1200329"/>
          </a:xfrm>
          <a:prstGeom prst="rect">
            <a:avLst/>
          </a:prstGeom>
          <a:noFill/>
          <a:ln>
            <a:noFill/>
          </a:ln>
        </p:spPr>
        <p:txBody>
          <a:bodyPr wrap="square" rtlCol="0" anchor="ctr">
            <a:spAutoFit/>
          </a:bodyPr>
          <a:lstStyle/>
          <a:p>
            <a:pPr defTabSz="1218987"/>
            <a:endParaRPr lang="fr-FR" dirty="0">
              <a:solidFill>
                <a:prstClr val="black"/>
              </a:solidFill>
              <a:cs typeface="Arial" pitchFamily="34" charset="0"/>
            </a:endParaRPr>
          </a:p>
          <a:p>
            <a:pPr marL="342900" indent="-342900" defTabSz="1218987">
              <a:buFont typeface="Arial" panose="020B0604020202020204" pitchFamily="34" charset="0"/>
              <a:buChar char="•"/>
            </a:pPr>
            <a:r>
              <a:rPr lang="fr-FR" dirty="0">
                <a:solidFill>
                  <a:prstClr val="black"/>
                </a:solidFill>
                <a:cs typeface="Arial" pitchFamily="34" charset="0"/>
              </a:rPr>
              <a:t>Concurrence (prix, service, etc…)</a:t>
            </a:r>
          </a:p>
          <a:p>
            <a:pPr marL="342900" indent="-342900" defTabSz="1218987">
              <a:buFont typeface="Arial" panose="020B0604020202020204" pitchFamily="34" charset="0"/>
              <a:buChar char="•"/>
            </a:pPr>
            <a:r>
              <a:rPr lang="fr-FR" dirty="0">
                <a:solidFill>
                  <a:prstClr val="black"/>
                </a:solidFill>
                <a:cs typeface="Arial" pitchFamily="34" charset="0"/>
              </a:rPr>
              <a:t>Menace médico-légale</a:t>
            </a:r>
          </a:p>
          <a:p>
            <a:pPr marL="342900" indent="-342900" defTabSz="1218987">
              <a:buFont typeface="Arial" panose="020B0604020202020204" pitchFamily="34" charset="0"/>
              <a:buChar char="•"/>
            </a:pPr>
            <a:r>
              <a:rPr lang="fr-FR" dirty="0">
                <a:solidFill>
                  <a:prstClr val="black"/>
                </a:solidFill>
                <a:cs typeface="Arial" pitchFamily="34" charset="0"/>
              </a:rPr>
              <a:t>Perception des sages-femmes et infirmières</a:t>
            </a:r>
          </a:p>
        </p:txBody>
      </p:sp>
      <p:sp>
        <p:nvSpPr>
          <p:cNvPr id="18" name="TextBox 47"/>
          <p:cNvSpPr txBox="1"/>
          <p:nvPr/>
        </p:nvSpPr>
        <p:spPr>
          <a:xfrm>
            <a:off x="7126221" y="3817718"/>
            <a:ext cx="3267383" cy="461545"/>
          </a:xfrm>
          <a:prstGeom prst="rect">
            <a:avLst/>
          </a:prstGeom>
          <a:noFill/>
        </p:spPr>
        <p:txBody>
          <a:bodyPr wrap="square" rtlCol="0">
            <a:spAutoFit/>
          </a:bodyPr>
          <a:lstStyle/>
          <a:p>
            <a:pPr algn="ctr" defTabSz="1218987"/>
            <a:r>
              <a:rPr lang="en-US" sz="2399" b="1" dirty="0">
                <a:solidFill>
                  <a:prstClr val="white"/>
                </a:solidFill>
                <a:effectLst>
                  <a:outerShdw blurRad="38100" dist="38100" dir="2700000" algn="tl">
                    <a:srgbClr val="000000">
                      <a:alpha val="43137"/>
                    </a:srgbClr>
                  </a:outerShdw>
                </a:effectLst>
                <a:latin typeface="Arial" pitchFamily="34" charset="0"/>
                <a:cs typeface="Arial" pitchFamily="34" charset="0"/>
              </a:rPr>
              <a:t>Menaces</a:t>
            </a:r>
          </a:p>
        </p:txBody>
      </p:sp>
      <p:grpSp>
        <p:nvGrpSpPr>
          <p:cNvPr id="19" name="Group 48"/>
          <p:cNvGrpSpPr/>
          <p:nvPr/>
        </p:nvGrpSpPr>
        <p:grpSpPr>
          <a:xfrm>
            <a:off x="4886656" y="2728837"/>
            <a:ext cx="1807680" cy="2034070"/>
            <a:chOff x="3389437" y="2730853"/>
            <a:chExt cx="2363876" cy="2363876"/>
          </a:xfrm>
        </p:grpSpPr>
        <p:sp>
          <p:nvSpPr>
            <p:cNvPr id="20" name="Oval 49"/>
            <p:cNvSpPr/>
            <p:nvPr/>
          </p:nvSpPr>
          <p:spPr>
            <a:xfrm>
              <a:off x="3389437" y="2730853"/>
              <a:ext cx="2363876" cy="2363876"/>
            </a:xfrm>
            <a:prstGeom prst="ellipse">
              <a:avLst/>
            </a:prstGeom>
            <a:gradFill>
              <a:gsLst>
                <a:gs pos="9000">
                  <a:sysClr val="windowText" lastClr="000000">
                    <a:lumMod val="85000"/>
                    <a:lumOff val="15000"/>
                  </a:sysClr>
                </a:gs>
                <a:gs pos="43800">
                  <a:srgbClr val="FFFFFF"/>
                </a:gs>
                <a:gs pos="100000">
                  <a:sysClr val="windowText" lastClr="000000"/>
                </a:gs>
                <a:gs pos="60000">
                  <a:sysClr val="window" lastClr="FFFFFF"/>
                </a:gs>
              </a:gsLst>
              <a:lin ang="5400000" scaled="0"/>
            </a:gradFill>
            <a:ln w="25400" cap="flat" cmpd="sng" algn="ctr">
              <a:noFill/>
              <a:prstDash val="solid"/>
            </a:ln>
            <a:effectLst/>
          </p:spPr>
          <p:txBody>
            <a:bodyPr rtlCol="0" anchor="ctr"/>
            <a:lstStyle/>
            <a:p>
              <a:pPr algn="ctr" defTabSz="914126"/>
              <a:endParaRPr lang="en-US" sz="1799" kern="0">
                <a:solidFill>
                  <a:prstClr val="white"/>
                </a:solidFill>
                <a:latin typeface="Arial" pitchFamily="34" charset="0"/>
                <a:cs typeface="Arial" pitchFamily="34" charset="0"/>
              </a:endParaRPr>
            </a:p>
          </p:txBody>
        </p:sp>
        <p:grpSp>
          <p:nvGrpSpPr>
            <p:cNvPr id="21" name="Group 50"/>
            <p:cNvGrpSpPr/>
            <p:nvPr/>
          </p:nvGrpSpPr>
          <p:grpSpPr>
            <a:xfrm>
              <a:off x="3582478" y="2923887"/>
              <a:ext cx="1977794" cy="1977793"/>
              <a:chOff x="6019800" y="3276599"/>
              <a:chExt cx="533400" cy="533400"/>
            </a:xfrm>
            <a:effectLst/>
          </p:grpSpPr>
          <p:sp>
            <p:nvSpPr>
              <p:cNvPr id="23" name="Oval 52"/>
              <p:cNvSpPr/>
              <p:nvPr/>
            </p:nvSpPr>
            <p:spPr>
              <a:xfrm>
                <a:off x="6019800" y="3276599"/>
                <a:ext cx="533400" cy="533400"/>
              </a:xfrm>
              <a:prstGeom prst="ellipse">
                <a:avLst/>
              </a:prstGeom>
              <a:gradFill>
                <a:gsLst>
                  <a:gs pos="35000">
                    <a:srgbClr val="00297A"/>
                  </a:gs>
                  <a:gs pos="70000">
                    <a:srgbClr val="0070C0"/>
                  </a:gs>
                  <a:gs pos="100000">
                    <a:srgbClr val="00B0F0"/>
                  </a:gs>
                </a:gsLst>
                <a:lin ang="5400000" scaled="1"/>
              </a:gradFill>
              <a:ln w="12700" cap="flat" cmpd="sng" algn="ctr">
                <a:solidFill>
                  <a:srgbClr val="002060"/>
                </a:solid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sp>
            <p:nvSpPr>
              <p:cNvPr id="24" name="Oval 53"/>
              <p:cNvSpPr/>
              <p:nvPr/>
            </p:nvSpPr>
            <p:spPr>
              <a:xfrm>
                <a:off x="6031391" y="3285354"/>
                <a:ext cx="496017" cy="512564"/>
              </a:xfrm>
              <a:prstGeom prst="ellipse">
                <a:avLst/>
              </a:prstGeom>
              <a:gradFill>
                <a:gsLst>
                  <a:gs pos="0">
                    <a:sysClr val="window" lastClr="FFFFFF">
                      <a:lumMod val="100000"/>
                      <a:alpha val="65000"/>
                    </a:sysClr>
                  </a:gs>
                  <a:gs pos="100000">
                    <a:sysClr val="window" lastClr="FFFFFF">
                      <a:alpha val="0"/>
                    </a:sysClr>
                  </a:gs>
                </a:gsLst>
                <a:lin ang="5400000" scaled="1"/>
              </a:gradFill>
              <a:ln w="12700" cap="flat" cmpd="sng" algn="ctr">
                <a:noFill/>
                <a:prstDash val="solid"/>
              </a:ln>
              <a:effectLst/>
            </p:spPr>
            <p:txBody>
              <a:bodyPr rtlCol="0" anchor="ctr"/>
              <a:lstStyle/>
              <a:p>
                <a:pPr algn="ctr" defTabSz="914126">
                  <a:defRPr/>
                </a:pPr>
                <a:endParaRPr lang="en-US" sz="1799" kern="0">
                  <a:solidFill>
                    <a:sysClr val="window" lastClr="FFFFFF"/>
                  </a:solidFill>
                  <a:latin typeface="Arial" pitchFamily="34" charset="0"/>
                  <a:cs typeface="Arial" pitchFamily="34" charset="0"/>
                </a:endParaRPr>
              </a:p>
            </p:txBody>
          </p:sp>
        </p:grpSp>
        <p:sp>
          <p:nvSpPr>
            <p:cNvPr id="22" name="Rectangle 21"/>
            <p:cNvSpPr/>
            <p:nvPr/>
          </p:nvSpPr>
          <p:spPr>
            <a:xfrm>
              <a:off x="3791278" y="3423436"/>
              <a:ext cx="1557516" cy="858432"/>
            </a:xfrm>
            <a:prstGeom prst="rect">
              <a:avLst/>
            </a:prstGeom>
          </p:spPr>
          <p:txBody>
            <a:bodyPr wrap="square" anchor="ctr">
              <a:spAutoFit/>
            </a:bodyPr>
            <a:lstStyle/>
            <a:p>
              <a:pPr algn="ctr" defTabSz="914126"/>
              <a:r>
                <a:rPr lang="en-US"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Analyse</a:t>
              </a:r>
              <a:endParaRPr lang="en-US" sz="32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endParaRPr>
            </a:p>
            <a:p>
              <a:pPr algn="ctr" defTabSz="914126"/>
              <a:r>
                <a:rPr lang="en-US" sz="2400" b="1" kern="0" dirty="0">
                  <a:solidFill>
                    <a:prstClr val="white"/>
                  </a:solidFill>
                  <a:effectLst>
                    <a:outerShdw blurRad="101600" dist="38100" dir="2700000" algn="tl" rotWithShape="0">
                      <a:prstClr val="black">
                        <a:alpha val="50000"/>
                      </a:prstClr>
                    </a:outerShdw>
                  </a:effectLst>
                  <a:latin typeface="Arial" pitchFamily="34" charset="0"/>
                  <a:ea typeface="Kozuka Gothic Pr6N B" pitchFamily="34" charset="-128"/>
                  <a:cs typeface="Arial" pitchFamily="34" charset="0"/>
                </a:rPr>
                <a:t>SWOT</a:t>
              </a:r>
            </a:p>
          </p:txBody>
        </p:sp>
      </p:grpSp>
    </p:spTree>
    <p:extLst>
      <p:ext uri="{BB962C8B-B14F-4D97-AF65-F5344CB8AC3E}">
        <p14:creationId xmlns:p14="http://schemas.microsoft.com/office/powerpoint/2010/main" val="283896334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3724410429"/>
              </p:ext>
            </p:extLst>
          </p:nvPr>
        </p:nvGraphicFramePr>
        <p:xfrm>
          <a:off x="152403" y="1859477"/>
          <a:ext cx="11618889" cy="5041001"/>
        </p:xfrm>
        <a:graphic>
          <a:graphicData uri="http://schemas.openxmlformats.org/drawingml/2006/table">
            <a:tbl>
              <a:tblPr firstRow="1">
                <a:tableStyleId>{ED083AE6-46FA-4A59-8FB0-9F97EB10719F}</a:tableStyleId>
              </a:tblPr>
              <a:tblGrid>
                <a:gridCol w="802120">
                  <a:extLst>
                    <a:ext uri="{9D8B030D-6E8A-4147-A177-3AD203B41FA5}">
                      <a16:colId xmlns:a16="http://schemas.microsoft.com/office/drawing/2014/main" val="4216198039"/>
                    </a:ext>
                  </a:extLst>
                </a:gridCol>
                <a:gridCol w="3685701">
                  <a:extLst>
                    <a:ext uri="{9D8B030D-6E8A-4147-A177-3AD203B41FA5}">
                      <a16:colId xmlns:a16="http://schemas.microsoft.com/office/drawing/2014/main" val="3801803599"/>
                    </a:ext>
                  </a:extLst>
                </a:gridCol>
                <a:gridCol w="660072">
                  <a:extLst>
                    <a:ext uri="{9D8B030D-6E8A-4147-A177-3AD203B41FA5}">
                      <a16:colId xmlns:a16="http://schemas.microsoft.com/office/drawing/2014/main" val="1788229515"/>
                    </a:ext>
                  </a:extLst>
                </a:gridCol>
                <a:gridCol w="834390">
                  <a:extLst>
                    <a:ext uri="{9D8B030D-6E8A-4147-A177-3AD203B41FA5}">
                      <a16:colId xmlns:a16="http://schemas.microsoft.com/office/drawing/2014/main" val="3026171723"/>
                    </a:ext>
                  </a:extLst>
                </a:gridCol>
                <a:gridCol w="3737370">
                  <a:extLst>
                    <a:ext uri="{9D8B030D-6E8A-4147-A177-3AD203B41FA5}">
                      <a16:colId xmlns:a16="http://schemas.microsoft.com/office/drawing/2014/main" val="3347677358"/>
                    </a:ext>
                  </a:extLst>
                </a:gridCol>
                <a:gridCol w="949618">
                  <a:extLst>
                    <a:ext uri="{9D8B030D-6E8A-4147-A177-3AD203B41FA5}">
                      <a16:colId xmlns:a16="http://schemas.microsoft.com/office/drawing/2014/main" val="1958011439"/>
                    </a:ext>
                  </a:extLst>
                </a:gridCol>
                <a:gridCol w="949618">
                  <a:extLst>
                    <a:ext uri="{9D8B030D-6E8A-4147-A177-3AD203B41FA5}">
                      <a16:colId xmlns:a16="http://schemas.microsoft.com/office/drawing/2014/main" val="3980989768"/>
                    </a:ext>
                  </a:extLst>
                </a:gridCol>
              </a:tblGrid>
              <a:tr h="389641">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2022</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2022</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38964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réalisations des actions planifiées dans les délais suite aux audits</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CA"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Action</a:t>
                      </a:r>
                      <a:r>
                        <a:rPr lang="fr-CA" sz="1400" b="0"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réalisée / action planifiée x 100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73,16%</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CA" sz="1400" b="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endParaRPr lang="fr-FR" sz="1400" b="0" u="none" strike="noStrike" kern="1200" dirty="0">
                        <a:solidFill>
                          <a:srgbClr val="00B050"/>
                        </a:solidFill>
                        <a:effectLst/>
                        <a:latin typeface="Arial Rounded MT Bold" panose="020F0704030504030204" pitchFamily="34" charset="0"/>
                        <a:ea typeface="+mn-ea"/>
                        <a:cs typeface="Arial" panose="020B0604020202020204" pitchFamily="34" charset="0"/>
                      </a:endParaRPr>
                    </a:p>
                  </a:txBody>
                  <a:tcPr marL="0" marR="0" marT="0" marB="0" anchor="ctr"/>
                </a:tc>
                <a:extLst>
                  <a:ext uri="{0D108BD9-81ED-4DB2-BD59-A6C34878D82A}">
                    <a16:rowId xmlns:a16="http://schemas.microsoft.com/office/drawing/2014/main" val="2391272258"/>
                  </a:ext>
                </a:extLst>
              </a:tr>
              <a:tr h="3280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Non – Conformités clôturées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80%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CA"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NC</a:t>
                      </a:r>
                      <a:r>
                        <a:rPr lang="fr-CA" sz="1400" b="0" i="0" u="none" strike="noStrike" baseline="0" dirty="0">
                          <a:solidFill>
                            <a:schemeClr val="tx1">
                              <a:lumMod val="75000"/>
                              <a:lumOff val="25000"/>
                            </a:schemeClr>
                          </a:solidFill>
                          <a:effectLst/>
                          <a:latin typeface="Arial" panose="020B0604020202020204" pitchFamily="34" charset="0"/>
                          <a:cs typeface="Arial" panose="020B0604020202020204" pitchFamily="34" charset="0"/>
                        </a:rPr>
                        <a:t> traité / NC total</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FF0000"/>
                          </a:solidFill>
                          <a:effectLst/>
                          <a:latin typeface="Arial Rounded MT Bold" panose="020F0704030504030204" pitchFamily="34" charset="0"/>
                          <a:cs typeface="Arial" panose="020B0604020202020204" pitchFamily="34" charset="0"/>
                        </a:rPr>
                        <a:t>75%</a:t>
                      </a:r>
                      <a:endParaRPr lang="fr-FR" sz="1400" b="1" i="0" u="none" strike="noStrike" dirty="0">
                        <a:solidFill>
                          <a:srgbClr val="FF000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marL="0" algn="ctr" defTabSz="457200" rtl="0" eaLnBrk="1" fontAlgn="b" latinLnBrk="0" hangingPunct="1"/>
                      <a:r>
                        <a:rPr lang="fr-FR" sz="1400" b="0" u="none" strike="noStrike" kern="1200" dirty="0">
                          <a:solidFill>
                            <a:srgbClr val="FF0000"/>
                          </a:solidFill>
                          <a:effectLst/>
                          <a:latin typeface="Arial Rounded MT Bold" panose="020F0704030504030204" pitchFamily="34" charset="0"/>
                          <a:ea typeface="+mn-ea"/>
                          <a:cs typeface="Arial" panose="020B0604020202020204" pitchFamily="34" charset="0"/>
                        </a:rPr>
                        <a:t>NON</a:t>
                      </a:r>
                    </a:p>
                  </a:txBody>
                  <a:tcPr marL="0" marR="0" marT="0" marB="0" anchor="ctr"/>
                </a:tc>
                <a:extLst>
                  <a:ext uri="{0D108BD9-81ED-4DB2-BD59-A6C34878D82A}">
                    <a16:rowId xmlns:a16="http://schemas.microsoft.com/office/drawing/2014/main" val="296587770"/>
                  </a:ext>
                </a:extLst>
              </a:tr>
              <a:tr h="389641">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PM03</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Sem.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de non-conformités répétées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CA" sz="1400" b="1" i="0" u="none" strike="noStrike" dirty="0">
                          <a:solidFill>
                            <a:srgbClr val="00B050"/>
                          </a:solidFill>
                          <a:effectLst/>
                          <a:latin typeface="Arial Rounded MT Bold" panose="020F0704030504030204" pitchFamily="34" charset="0"/>
                          <a:cs typeface="Arial" panose="020B0604020202020204" pitchFamily="34" charset="0"/>
                        </a:rPr>
                        <a:t>2,5</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217469592"/>
                  </a:ext>
                </a:extLst>
              </a:tr>
              <a:tr h="974102">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Mesure de l'amabilité de l'accueil</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p>
                      <a:pPr algn="ctr" fontAlgn="ct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d'incidents identifiés ou remontés sur le mois mettant en cause l'amabilité du personnel</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0</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3566134012"/>
                  </a:ext>
                </a:extLst>
              </a:tr>
              <a:tr h="593159">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rPr>
                        <a:t>Satisfaction des nouveaux patients sur l'accueil</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3,5%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Résultats de l'enquête de satisfaction des nouveaux patientes (question sur l'accueil - note de 1 à 4)</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4</a:t>
                      </a:r>
                    </a:p>
                  </a:txBody>
                  <a:tcPr marL="0" marR="0" marT="0" marB="0" anchor="ctr"/>
                </a:tc>
                <a:tc>
                  <a:txBody>
                    <a:bodyPr/>
                    <a:lstStyle/>
                    <a:p>
                      <a:pPr algn="ctr" fontAlgn="b"/>
                      <a:r>
                        <a:rPr lang="fr-FR" sz="1400" u="none" strike="noStrike" kern="1200" dirty="0">
                          <a:solidFill>
                            <a:srgbClr val="00B050"/>
                          </a:solidFill>
                          <a:effectLst/>
                          <a:latin typeface="Arial Rounded MT Bold" panose="020F0704030504030204" pitchFamily="34" charset="0"/>
                          <a:ea typeface="+mn-ea"/>
                          <a:cs typeface="Arial" panose="020B0604020202020204" pitchFamily="34" charset="0"/>
                        </a:rPr>
                        <a:t>OUI</a:t>
                      </a:r>
                    </a:p>
                  </a:txBody>
                  <a:tcPr marL="0" marR="0" marT="0" marB="0" anchor="ctr"/>
                </a:tc>
                <a:extLst>
                  <a:ext uri="{0D108BD9-81ED-4DB2-BD59-A6C34878D82A}">
                    <a16:rowId xmlns:a16="http://schemas.microsoft.com/office/drawing/2014/main" val="2416266043"/>
                  </a:ext>
                </a:extLst>
              </a:tr>
              <a:tr h="398338">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PO01</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d’appels entrants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1600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d'appels entrants sur les deux numéros de standard</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Arial" panose="020B0604020202020204" pitchFamily="34" charset="0"/>
                        </a:rPr>
                        <a:t>1701</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1786267958"/>
                  </a:ext>
                </a:extLst>
              </a:tr>
              <a:tr h="389641">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de paiement des garants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60 jours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Moyenne des délais de tous les paiements reçus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i="0" u="none" strike="noStrike" dirty="0">
                          <a:solidFill>
                            <a:srgbClr val="C00000"/>
                          </a:solidFill>
                          <a:effectLst/>
                          <a:latin typeface="Arial Rounded MT Bold" panose="020F0704030504030204" pitchFamily="34" charset="0"/>
                          <a:cs typeface="Arial" panose="020B0604020202020204" pitchFamily="34" charset="0"/>
                        </a:rPr>
                        <a:t>90,5</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724554527"/>
                  </a:ext>
                </a:extLst>
              </a:tr>
              <a:tr h="389641">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réclamations ou rejets des garants sur la facturation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réclamations ou rejets des garants / Nombre de factures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Arial" panose="020B0604020202020204" pitchFamily="34" charset="0"/>
                        </a:rPr>
                        <a:t>2%</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Arial" panose="020B0604020202020204" pitchFamily="34" charset="0"/>
                        </a:rPr>
                        <a:t>OUI</a:t>
                      </a:r>
                      <a:endParaRPr lang="fr-FR" sz="14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71859221"/>
                  </a:ext>
                </a:extLst>
              </a:tr>
              <a:tr h="389641">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entre la sortie du patient et la réception de la facture à la DAF</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7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CA" sz="1400" b="1" i="0" u="none" strike="noStrike" dirty="0">
                          <a:solidFill>
                            <a:srgbClr val="00B050"/>
                          </a:solidFill>
                          <a:effectLst/>
                          <a:latin typeface="Arial Rounded MT Bold" panose="020F0704030504030204" pitchFamily="34" charset="0"/>
                          <a:cs typeface="Arial" panose="020B0604020202020204" pitchFamily="34" charset="0"/>
                        </a:rPr>
                        <a:t>5,75</a:t>
                      </a:r>
                      <a:endParaRPr lang="fr-FR" sz="14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Arial" panose="020B0604020202020204" pitchFamily="34" charset="0"/>
                        </a:rPr>
                        <a:t>OUI</a:t>
                      </a:r>
                      <a:endParaRPr lang="fr-FR" sz="14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15813734"/>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solidFill>
                  <a:prstClr val="white"/>
                </a:solidFill>
                <a:latin typeface="Gill Sans MT"/>
              </a:rPr>
              <a:t>2. </a:t>
            </a:r>
            <a:r>
              <a:rPr lang="fr-SN" b="1" cap="none" dirty="0">
                <a:solidFill>
                  <a:prstClr val="white"/>
                </a:solidFill>
                <a:latin typeface="Gill Sans MT"/>
              </a:rPr>
              <a:t>Le degré de réalisation des objectifs qualité</a:t>
            </a:r>
            <a:endParaRPr lang="en-US" b="1" cap="none" dirty="0">
              <a:solidFill>
                <a:prstClr val="white"/>
              </a:solidFill>
              <a:latin typeface="Gill Sans MT"/>
            </a:endParaRPr>
          </a:p>
        </p:txBody>
      </p:sp>
    </p:spTree>
    <p:extLst>
      <p:ext uri="{BB962C8B-B14F-4D97-AF65-F5344CB8AC3E}">
        <p14:creationId xmlns:p14="http://schemas.microsoft.com/office/powerpoint/2010/main" val="36469925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3063969508"/>
              </p:ext>
            </p:extLst>
          </p:nvPr>
        </p:nvGraphicFramePr>
        <p:xfrm>
          <a:off x="471058" y="1851088"/>
          <a:ext cx="11277596" cy="4828979"/>
        </p:xfrm>
        <a:graphic>
          <a:graphicData uri="http://schemas.openxmlformats.org/drawingml/2006/table">
            <a:tbl>
              <a:tblPr firstRow="1">
                <a:tableStyleId>{ED083AE6-46FA-4A59-8FB0-9F97EB10719F}</a:tableStyleId>
              </a:tblPr>
              <a:tblGrid>
                <a:gridCol w="778559">
                  <a:extLst>
                    <a:ext uri="{9D8B030D-6E8A-4147-A177-3AD203B41FA5}">
                      <a16:colId xmlns:a16="http://schemas.microsoft.com/office/drawing/2014/main" val="4216198039"/>
                    </a:ext>
                  </a:extLst>
                </a:gridCol>
                <a:gridCol w="3441990">
                  <a:extLst>
                    <a:ext uri="{9D8B030D-6E8A-4147-A177-3AD203B41FA5}">
                      <a16:colId xmlns:a16="http://schemas.microsoft.com/office/drawing/2014/main" val="3801803599"/>
                    </a:ext>
                  </a:extLst>
                </a:gridCol>
                <a:gridCol w="776133">
                  <a:extLst>
                    <a:ext uri="{9D8B030D-6E8A-4147-A177-3AD203B41FA5}">
                      <a16:colId xmlns:a16="http://schemas.microsoft.com/office/drawing/2014/main" val="1788229515"/>
                    </a:ext>
                  </a:extLst>
                </a:gridCol>
                <a:gridCol w="809880">
                  <a:extLst>
                    <a:ext uri="{9D8B030D-6E8A-4147-A177-3AD203B41FA5}">
                      <a16:colId xmlns:a16="http://schemas.microsoft.com/office/drawing/2014/main" val="3026171723"/>
                    </a:ext>
                  </a:extLst>
                </a:gridCol>
                <a:gridCol w="3627588">
                  <a:extLst>
                    <a:ext uri="{9D8B030D-6E8A-4147-A177-3AD203B41FA5}">
                      <a16:colId xmlns:a16="http://schemas.microsoft.com/office/drawing/2014/main" val="3347677358"/>
                    </a:ext>
                  </a:extLst>
                </a:gridCol>
                <a:gridCol w="921723">
                  <a:extLst>
                    <a:ext uri="{9D8B030D-6E8A-4147-A177-3AD203B41FA5}">
                      <a16:colId xmlns:a16="http://schemas.microsoft.com/office/drawing/2014/main" val="1958011439"/>
                    </a:ext>
                  </a:extLst>
                </a:gridCol>
                <a:gridCol w="921723">
                  <a:extLst>
                    <a:ext uri="{9D8B030D-6E8A-4147-A177-3AD203B41FA5}">
                      <a16:colId xmlns:a16="http://schemas.microsoft.com/office/drawing/2014/main" val="3980989768"/>
                    </a:ext>
                  </a:extLst>
                </a:gridCol>
              </a:tblGrid>
              <a:tr h="415570">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cs typeface="Arial" panose="020B0604020202020204" pitchFamily="34" charset="0"/>
                        </a:rPr>
                        <a:t>Moy</a:t>
                      </a:r>
                      <a:r>
                        <a:rPr lang="fr-FR" sz="1400" b="1" u="none" strike="noStrike" dirty="0">
                          <a:solidFill>
                            <a:schemeClr val="accent6"/>
                          </a:solidFill>
                          <a:effectLst/>
                          <a:latin typeface="Arial" panose="020B0604020202020204" pitchFamily="34" charset="0"/>
                          <a:cs typeface="Arial" panose="020B0604020202020204" pitchFamily="34" charset="0"/>
                        </a:rPr>
                        <a:t>. 2022</a:t>
                      </a:r>
                      <a:endParaRPr lang="fr-FR" sz="1400" b="1" i="0" u="none" strike="noStrike" dirty="0">
                        <a:solidFill>
                          <a:schemeClr val="accent6"/>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Atteint 2022</a:t>
                      </a:r>
                      <a:endParaRPr lang="fr-FR" sz="1400" b="1"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623356">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PO02</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Délai moyen ente la réception de la facture à la DAF et le dépôt au niveau de l'organisme de remboursement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Trim.</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3 jours</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Moyenne des délais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CA" sz="1600" b="1" i="0" u="none" strike="noStrike" dirty="0">
                          <a:solidFill>
                            <a:srgbClr val="00B050"/>
                          </a:solidFill>
                          <a:effectLst/>
                          <a:latin typeface="Arial Rounded MT Bold" panose="020F0704030504030204" pitchFamily="34" charset="0"/>
                          <a:cs typeface="Arial" panose="020B0604020202020204" pitchFamily="34" charset="0"/>
                        </a:rPr>
                        <a:t>2,5</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CA" sz="1600" b="0" i="0" u="none" strike="noStrike" dirty="0">
                          <a:solidFill>
                            <a:srgbClr val="00B050"/>
                          </a:solidFill>
                          <a:effectLst/>
                          <a:latin typeface="Arial Rounded MT Bold" panose="020F0704030504030204" pitchFamily="34" charset="0"/>
                          <a:cs typeface="Arial" panose="020B0604020202020204" pitchFamily="34" charset="0"/>
                        </a:rPr>
                        <a:t>OUI</a:t>
                      </a:r>
                      <a:endParaRPr lang="fr-FR" sz="16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95248002"/>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PO03</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consultés par mois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1350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Comptage du nombre de consultations par spécialité, par médecin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1607</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613279114"/>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(hospitalisation)</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cs typeface="Arial" panose="020B0604020202020204" pitchFamily="34" charset="0"/>
                        </a:rPr>
                        <a:t>15,26%</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1108947650"/>
                  </a:ext>
                </a:extLst>
              </a:tr>
              <a:tr h="41557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Taux de dossiers patients non-conformes (</a:t>
                      </a:r>
                      <a:r>
                        <a:rPr lang="fr-FR" sz="1400" u="none" strike="noStrike" dirty="0" err="1">
                          <a:solidFill>
                            <a:schemeClr val="tx1">
                              <a:lumMod val="75000"/>
                              <a:lumOff val="25000"/>
                            </a:schemeClr>
                          </a:solidFill>
                          <a:effectLst/>
                          <a:latin typeface="Arial" panose="020B0604020202020204" pitchFamily="34" charset="0"/>
                          <a:cs typeface="Arial" panose="020B0604020202020204" pitchFamily="34" charset="0"/>
                        </a:rPr>
                        <a:t>nné</a:t>
                      </a: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10%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dossiers patient incomplets ou mal remplis / Nombre de dossiers patients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u="none" strike="noStrike" dirty="0">
                          <a:solidFill>
                            <a:srgbClr val="00B050"/>
                          </a:solidFill>
                          <a:effectLst/>
                          <a:latin typeface="Arial Rounded MT Bold" panose="020F0704030504030204" pitchFamily="34" charset="0"/>
                          <a:cs typeface="Arial" panose="020B0604020202020204" pitchFamily="34" charset="0"/>
                        </a:rPr>
                        <a:t>3,37%</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74426089"/>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de patients hospitalisés par mois </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70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d'hospitalisations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72</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348505382"/>
                  </a:ext>
                </a:extLst>
              </a:tr>
              <a:tr h="415570">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0</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Décompte du nombre d'infections nosocomiales</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ctr"/>
                      <a:r>
                        <a:rPr lang="fr-FR" sz="1600" b="1" u="none" strike="noStrike" dirty="0">
                          <a:solidFill>
                            <a:srgbClr val="00B050"/>
                          </a:solidFill>
                          <a:effectLst/>
                          <a:latin typeface="Arial Rounded MT Bold" panose="020F0704030504030204" pitchFamily="34" charset="0"/>
                          <a:cs typeface="Arial" panose="020B0604020202020204" pitchFamily="34" charset="0"/>
                        </a:rPr>
                        <a:t>0</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u="none" strike="noStrike" dirty="0">
                          <a:solidFill>
                            <a:srgbClr val="00B050"/>
                          </a:solidFill>
                          <a:effectLst/>
                          <a:latin typeface="Arial Rounded MT Bold" panose="020F0704030504030204" pitchFamily="34" charset="0"/>
                          <a:cs typeface="Arial" panose="020B0604020202020204" pitchFamily="34" charset="0"/>
                        </a:rPr>
                        <a:t>OUI</a:t>
                      </a:r>
                      <a:endParaRPr lang="fr-FR" sz="1600" b="0"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4146000443"/>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PO04</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Taux d'occupation des lits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de jour d'</a:t>
                      </a:r>
                      <a:r>
                        <a:rPr lang="fr-FR" sz="1400" u="none" strike="noStrike" kern="1200" dirty="0" err="1">
                          <a:solidFill>
                            <a:schemeClr val="tx1">
                              <a:lumMod val="75000"/>
                              <a:lumOff val="25000"/>
                            </a:schemeClr>
                          </a:solidFill>
                          <a:effectLst/>
                          <a:latin typeface="Arial" panose="020B0604020202020204" pitchFamily="34" charset="0"/>
                          <a:ea typeface="+mn-ea"/>
                          <a:cs typeface="Arial" panose="020B0604020202020204" pitchFamily="34" charset="0"/>
                        </a:rPr>
                        <a:t>hospitalistaion</a:t>
                      </a:r>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 nombre de jour du mois</a:t>
                      </a:r>
                    </a:p>
                  </a:txBody>
                  <a:tcPr marL="9525" marR="9525" marT="9525" marB="0" anchor="ctr"/>
                </a:tc>
                <a:tc>
                  <a:txBody>
                    <a:bodyPr/>
                    <a:lstStyle/>
                    <a:p>
                      <a:pPr algn="ctr" fontAlgn="ctr"/>
                      <a:r>
                        <a:rPr lang="fr-FR" sz="1600" b="1" i="0" u="none" strike="noStrike" dirty="0">
                          <a:solidFill>
                            <a:srgbClr val="C00000"/>
                          </a:solidFill>
                          <a:effectLst/>
                          <a:latin typeface="Arial Rounded MT Bold" panose="020F0704030504030204" pitchFamily="34" charset="0"/>
                          <a:cs typeface="Arial" panose="020B0604020202020204" pitchFamily="34" charset="0"/>
                        </a:rPr>
                        <a:t>64,9%</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cs typeface="Arial" panose="020B0604020202020204" pitchFamily="34" charset="0"/>
                        </a:rPr>
                        <a:t>NON</a:t>
                      </a:r>
                    </a:p>
                  </a:txBody>
                  <a:tcPr marL="0" marR="0" marT="0" marB="0" anchor="ctr"/>
                </a:tc>
                <a:extLst>
                  <a:ext uri="{0D108BD9-81ED-4DB2-BD59-A6C34878D82A}">
                    <a16:rowId xmlns:a16="http://schemas.microsoft.com/office/drawing/2014/main" val="3882327631"/>
                  </a:ext>
                </a:extLst>
              </a:tr>
              <a:tr h="264531">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Satisfaction des médecins externes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Ann.</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70%</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Enquête de satisfaction</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70%</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3961473697"/>
                  </a:ext>
                </a:extLst>
              </a:tr>
              <a:tr h="440387">
                <a:tc>
                  <a:txBody>
                    <a:bodyPr/>
                    <a:lstStyle/>
                    <a:p>
                      <a:pPr algn="ctr" fontAlgn="ctr"/>
                      <a:r>
                        <a:rPr lang="fr-FR" sz="1400" u="none" strike="noStrike">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Nombre d'analyse mensuelle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50 et plus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analyses</a:t>
                      </a:r>
                    </a:p>
                  </a:txBody>
                  <a:tcPr marL="9525" marR="9525" marT="9525" marB="0" anchor="ctr"/>
                </a:tc>
                <a:tc>
                  <a:txBody>
                    <a:bodyPr/>
                    <a:lstStyle/>
                    <a:p>
                      <a:pPr algn="ctr" fontAlgn="ctr"/>
                      <a:r>
                        <a:rPr lang="fr-CA" sz="1600" b="1" i="0" u="none" strike="noStrike" dirty="0">
                          <a:solidFill>
                            <a:srgbClr val="00B050"/>
                          </a:solidFill>
                          <a:effectLst/>
                          <a:latin typeface="Arial Rounded MT Bold" panose="020F0704030504030204" pitchFamily="34" charset="0"/>
                          <a:cs typeface="Arial" panose="020B0604020202020204" pitchFamily="34" charset="0"/>
                        </a:rPr>
                        <a:t>81</a:t>
                      </a:r>
                      <a:endParaRPr lang="fr-FR" sz="1600" b="1" i="0" u="none" strike="noStrike" dirty="0">
                        <a:solidFill>
                          <a:srgbClr val="00B050"/>
                        </a:solidFill>
                        <a:effectLst/>
                        <a:latin typeface="Arial Rounded MT Bold" panose="020F0704030504030204" pitchFamily="34" charset="0"/>
                        <a:cs typeface="Arial" panose="020B0604020202020204" pitchFamily="34" charset="0"/>
                      </a:endParaRP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2245795657"/>
                  </a:ext>
                </a:extLst>
              </a:tr>
              <a:tr h="632632">
                <a:tc>
                  <a:txBody>
                    <a:bodyPr/>
                    <a:lstStyle/>
                    <a:p>
                      <a:pPr algn="ctr" fontAlgn="ctr"/>
                      <a:r>
                        <a:rPr lang="fr-FR" sz="1400" u="none" strike="noStrike" dirty="0">
                          <a:solidFill>
                            <a:schemeClr val="tx1">
                              <a:lumMod val="75000"/>
                              <a:lumOff val="25000"/>
                            </a:schemeClr>
                          </a:solidFill>
                          <a:effectLst/>
                          <a:latin typeface="Arial" panose="020B0604020202020204" pitchFamily="34" charset="0"/>
                          <a:cs typeface="Arial" panose="020B0604020202020204" pitchFamily="34" charset="0"/>
                        </a:rPr>
                        <a:t>PO05</a:t>
                      </a:r>
                      <a:endParaRPr lang="fr-FR" sz="1400" b="0" i="0" u="none" strike="noStrike" dirty="0">
                        <a:solidFill>
                          <a:schemeClr val="tx1">
                            <a:lumMod val="75000"/>
                            <a:lumOff val="25000"/>
                          </a:schemeClr>
                        </a:solidFill>
                        <a:effectLst/>
                        <a:latin typeface="Arial" panose="020B0604020202020204" pitchFamily="34" charset="0"/>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n-ea"/>
                          <a:cs typeface="Arial" panose="020B0604020202020204" pitchFamily="34" charset="0"/>
                        </a:rPr>
                        <a:t>Nombre d'incidents pendant un accouchement ou une intervention chirugicale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Sem.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4</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n-ea"/>
                          <a:cs typeface="Arial" panose="020B0604020202020204" pitchFamily="34" charset="0"/>
                        </a:rPr>
                        <a:t>Décompte des fiches 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cs typeface="Arial" panose="020B0604020202020204" pitchFamily="34" charset="0"/>
                        </a:rPr>
                        <a:t>0</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cs typeface="Arial" panose="020B0604020202020204" pitchFamily="34" charset="0"/>
                        </a:rPr>
                        <a:t>OUI</a:t>
                      </a:r>
                    </a:p>
                  </a:txBody>
                  <a:tcPr marL="0" marR="0" marT="0" marB="0" anchor="ctr"/>
                </a:tc>
                <a:extLst>
                  <a:ext uri="{0D108BD9-81ED-4DB2-BD59-A6C34878D82A}">
                    <a16:rowId xmlns:a16="http://schemas.microsoft.com/office/drawing/2014/main" val="4280750428"/>
                  </a:ext>
                </a:extLst>
              </a:tr>
            </a:tbl>
          </a:graphicData>
        </a:graphic>
      </p:graphicFrame>
      <p:sp>
        <p:nvSpPr>
          <p:cNvPr id="4" name="Titre 1"/>
          <p:cNvSpPr txBox="1">
            <a:spLocks/>
          </p:cNvSpPr>
          <p:nvPr/>
        </p:nvSpPr>
        <p:spPr>
          <a:xfrm>
            <a:off x="1045029" y="192702"/>
            <a:ext cx="10585268" cy="134871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baseline="0">
                <a:solidFill>
                  <a:schemeClr val="bg1"/>
                </a:solidFill>
                <a:latin typeface="Minion Pro" panose="02040503050306020203"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none" dirty="0">
                <a:solidFill>
                  <a:prstClr val="white"/>
                </a:solidFill>
                <a:latin typeface="Gill Sans MT"/>
              </a:rPr>
              <a:t>2. </a:t>
            </a:r>
            <a:r>
              <a:rPr lang="fr-SN" b="1" cap="none" dirty="0">
                <a:solidFill>
                  <a:prstClr val="white"/>
                </a:solidFill>
                <a:latin typeface="Gill Sans MT"/>
              </a:rPr>
              <a:t>Le degré de réalisation des objectifs qualité</a:t>
            </a:r>
            <a:endParaRPr lang="en-US" b="1" cap="none" dirty="0">
              <a:solidFill>
                <a:prstClr val="white"/>
              </a:solidFill>
              <a:latin typeface="Gill Sans MT"/>
            </a:endParaRPr>
          </a:p>
        </p:txBody>
      </p:sp>
    </p:spTree>
    <p:extLst>
      <p:ext uri="{BB962C8B-B14F-4D97-AF65-F5344CB8AC3E}">
        <p14:creationId xmlns:p14="http://schemas.microsoft.com/office/powerpoint/2010/main" val="295998302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1255915422"/>
              </p:ext>
            </p:extLst>
          </p:nvPr>
        </p:nvGraphicFramePr>
        <p:xfrm>
          <a:off x="629587" y="2008683"/>
          <a:ext cx="10987248" cy="4462461"/>
        </p:xfrm>
        <a:graphic>
          <a:graphicData uri="http://schemas.openxmlformats.org/drawingml/2006/table">
            <a:tbl>
              <a:tblPr firstRow="1">
                <a:tableStyleId>{ED083AE6-46FA-4A59-8FB0-9F97EB10719F}</a:tableStyleId>
              </a:tblPr>
              <a:tblGrid>
                <a:gridCol w="758514">
                  <a:extLst>
                    <a:ext uri="{9D8B030D-6E8A-4147-A177-3AD203B41FA5}">
                      <a16:colId xmlns:a16="http://schemas.microsoft.com/office/drawing/2014/main" val="4216198039"/>
                    </a:ext>
                  </a:extLst>
                </a:gridCol>
                <a:gridCol w="3353372">
                  <a:extLst>
                    <a:ext uri="{9D8B030D-6E8A-4147-A177-3AD203B41FA5}">
                      <a16:colId xmlns:a16="http://schemas.microsoft.com/office/drawing/2014/main" val="3801803599"/>
                    </a:ext>
                  </a:extLst>
                </a:gridCol>
                <a:gridCol w="756153">
                  <a:extLst>
                    <a:ext uri="{9D8B030D-6E8A-4147-A177-3AD203B41FA5}">
                      <a16:colId xmlns:a16="http://schemas.microsoft.com/office/drawing/2014/main" val="1788229515"/>
                    </a:ext>
                  </a:extLst>
                </a:gridCol>
                <a:gridCol w="789029">
                  <a:extLst>
                    <a:ext uri="{9D8B030D-6E8A-4147-A177-3AD203B41FA5}">
                      <a16:colId xmlns:a16="http://schemas.microsoft.com/office/drawing/2014/main" val="3026171723"/>
                    </a:ext>
                  </a:extLst>
                </a:gridCol>
                <a:gridCol w="3534194">
                  <a:extLst>
                    <a:ext uri="{9D8B030D-6E8A-4147-A177-3AD203B41FA5}">
                      <a16:colId xmlns:a16="http://schemas.microsoft.com/office/drawing/2014/main" val="3347677358"/>
                    </a:ext>
                  </a:extLst>
                </a:gridCol>
                <a:gridCol w="897993">
                  <a:extLst>
                    <a:ext uri="{9D8B030D-6E8A-4147-A177-3AD203B41FA5}">
                      <a16:colId xmlns:a16="http://schemas.microsoft.com/office/drawing/2014/main" val="1958011439"/>
                    </a:ext>
                  </a:extLst>
                </a:gridCol>
                <a:gridCol w="897993">
                  <a:extLst>
                    <a:ext uri="{9D8B030D-6E8A-4147-A177-3AD203B41FA5}">
                      <a16:colId xmlns:a16="http://schemas.microsoft.com/office/drawing/2014/main" val="3980989768"/>
                    </a:ext>
                  </a:extLst>
                </a:gridCol>
              </a:tblGrid>
              <a:tr h="439655">
                <a:tc>
                  <a:txBody>
                    <a:bodyPr/>
                    <a:lstStyle/>
                    <a:p>
                      <a:pPr algn="ctr" fontAlgn="ctr"/>
                      <a:r>
                        <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Indicateurs</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Fréq</a:t>
                      </a: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Cible</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Méthode de calcul</a:t>
                      </a:r>
                      <a:endParaRPr lang="fr-FR" sz="1400" b="1"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Moy</a:t>
                      </a:r>
                      <a:r>
                        <a:rPr lang="fr-FR" sz="1400" b="1"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rPr>
                        <a:t>. 2022</a:t>
                      </a:r>
                      <a:endParaRPr lang="fr-FR" sz="1400" b="1" i="0" u="none" strike="noStrike" dirty="0">
                        <a:solidFill>
                          <a:schemeClr val="accent6"/>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Atteint 2022</a:t>
                      </a:r>
                      <a:endParaRPr lang="fr-FR" sz="1400" b="1"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extLst>
                  <a:ext uri="{0D108BD9-81ED-4DB2-BD59-A6C34878D82A}">
                    <a16:rowId xmlns:a16="http://schemas.microsoft.com/office/drawing/2014/main" val="3248098592"/>
                  </a:ext>
                </a:extLst>
              </a:tr>
              <a:tr h="439655">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prospects en patients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50%</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nouveaux patients/Nombre de prospects</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56,6%</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661041253"/>
                  </a:ext>
                </a:extLst>
              </a:tr>
              <a:tr h="916733">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d'enquêtes de satisfaction réalisées sur le nouveaux patients</a:t>
                      </a:r>
                    </a:p>
                    <a:p>
                      <a:pPr algn="ctr" fontAlgn="ct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60%</a:t>
                      </a: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Nouveaux patients ayant rempli le formulaire de satisfaction / Nouveaux patients</a:t>
                      </a:r>
                    </a:p>
                    <a:p>
                      <a:pPr algn="ctr" fontAlgn="ct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33,7%</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NON</a:t>
                      </a:r>
                    </a:p>
                  </a:txBody>
                  <a:tcPr marL="0" marR="0" marT="0" marB="0" anchor="ctr"/>
                </a:tc>
                <a:extLst>
                  <a:ext uri="{0D108BD9-81ED-4DB2-BD59-A6C34878D82A}">
                    <a16:rowId xmlns:a16="http://schemas.microsoft.com/office/drawing/2014/main" val="1893415726"/>
                  </a:ext>
                </a:extLst>
              </a:tr>
              <a:tr h="916733">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PO06</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de conversion des patientes suivies lors de leur grossesse en patientes accouchant chez NEST</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Mens.</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60%</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d'accouchements effectifs sur la période à la suite de suivi de grossesse/Nombre d'accouchements prévus sur la période</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algn="ctr" fontAlgn="ctr"/>
                      <a:r>
                        <a:rPr lang="fr-FR" sz="1600" b="1"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57%</a:t>
                      </a:r>
                    </a:p>
                  </a:txBody>
                  <a:tcPr marL="0" marR="0" marT="0" marB="0" anchor="ctr"/>
                </a:tc>
                <a:tc>
                  <a:txBody>
                    <a:bodyPr/>
                    <a:lstStyle/>
                    <a:p>
                      <a:pPr algn="ctr" fontAlgn="b"/>
                      <a:r>
                        <a:rPr lang="fr-FR" sz="1600" b="0" i="0" u="none" strike="noStrike" dirty="0">
                          <a:solidFill>
                            <a:srgbClr val="C00000"/>
                          </a:solidFill>
                          <a:effectLst/>
                          <a:latin typeface="Arial Rounded MT Bold" panose="020F0704030504030204" pitchFamily="34" charset="0"/>
                          <a:ea typeface="Malgun Gothic" panose="020B0503020000020004" pitchFamily="34" charset="-127"/>
                          <a:cs typeface="Arial" panose="020B0604020202020204" pitchFamily="34" charset="0"/>
                        </a:rPr>
                        <a:t>NON</a:t>
                      </a:r>
                    </a:p>
                  </a:txBody>
                  <a:tcPr marL="0" marR="0" marT="0" marB="0" anchor="ctr"/>
                </a:tc>
                <a:extLst>
                  <a:ext uri="{0D108BD9-81ED-4DB2-BD59-A6C34878D82A}">
                    <a16:rowId xmlns:a16="http://schemas.microsoft.com/office/drawing/2014/main" val="1593031036"/>
                  </a:ext>
                </a:extLst>
              </a:tr>
              <a:tr h="219828">
                <a:tc>
                  <a:txBody>
                    <a:bodyPr/>
                    <a:lstStyle/>
                    <a:p>
                      <a:pPr algn="ctr" fontAlgn="ctr"/>
                      <a:r>
                        <a:rPr lang="fr-FR" sz="140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Taux  d'indisponibilité de produits médicaux sensibles sur le marché</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endPar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endParaRP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l"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𝑁𝑜𝑚𝑏𝑟𝑒 𝑑𝑒 𝑝𝑟𝑜𝑑𝑢𝑖𝑡𝑠 𝑠𝑒𝑛𝑠𝑖𝑏𝑙𝑒𝑠 𝑖𝑛𝑑𝑖𝑠𝑝𝑜𝑛𝑖𝑏𝑙𝑒𝑠 𝑠𝑢𝑟 𝑙𝑒 𝑚𝑎𝑟𝑐</a:t>
                      </a:r>
                      <a:r>
                        <a:rPr lang="fr-FR" sz="1400" u="none" strike="noStrike" kern="1200"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ℎé</a:t>
                      </a:r>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a:t>
                      </a:r>
                      <a:r>
                        <a:rPr lang="fr-FR" sz="1400" u="none" strike="noStrike" kern="1200" dirty="0" err="1">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nbre</a:t>
                      </a:r>
                      <a:r>
                        <a:rPr lang="fr-FR" sz="1400" u="none" strike="noStrike" kern="1200" baseline="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 de références du marché.</a:t>
                      </a:r>
                      <a:endPar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2,2%</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02447289"/>
                  </a:ext>
                </a:extLst>
              </a:tr>
              <a:tr h="550040">
                <a:tc>
                  <a:txBody>
                    <a:bodyPr/>
                    <a:lstStyle/>
                    <a:p>
                      <a:pPr algn="ctr" fontAlgn="ctr"/>
                      <a:r>
                        <a:rPr lang="fr-FR" sz="140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endPar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a:t>
                      </a:r>
                    </a:p>
                  </a:txBody>
                  <a:tcPr marL="9525" marR="9525" marT="9525"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algun Gothic" panose="020B0503020000020004" pitchFamily="34" charset="-127"/>
                          <a:cs typeface="Arial" panose="020B0604020202020204" pitchFamily="34" charset="0"/>
                        </a:rPr>
                        <a:t>Mens.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1</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ruptures signalées sur des fiches d'incidents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0,08</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1110156059"/>
                  </a:ext>
                </a:extLst>
              </a:tr>
              <a:tr h="550040">
                <a:tc>
                  <a:txBody>
                    <a:bodyPr/>
                    <a:lstStyle/>
                    <a:p>
                      <a:pPr algn="ctr" fontAlgn="ctr"/>
                      <a:r>
                        <a:rPr lang="fr-FR" sz="1400" b="0" i="0" u="none" strike="noStrike"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PS01</a:t>
                      </a: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défaillances à l'utilisation (produits non conformes)</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5</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Arial" panose="020B0604020202020204" pitchFamily="34" charset="0"/>
                          <a:ea typeface="Malgun Gothic" panose="020B0503020000020004" pitchFamily="34" charset="-127"/>
                          <a:cs typeface="Arial" panose="020B0604020202020204" pitchFamily="34" charset="0"/>
                        </a:rPr>
                        <a:t>Nombre de fiches d'incidents</a:t>
                      </a:r>
                    </a:p>
                  </a:txBody>
                  <a:tcPr marL="9525" marR="9525" marT="9525" marB="0" anchor="ctr"/>
                </a:tc>
                <a:tc>
                  <a:txBody>
                    <a:bodyPr/>
                    <a:lstStyle/>
                    <a:p>
                      <a:pPr algn="ctr" fontAlgn="ctr"/>
                      <a:r>
                        <a:rPr lang="fr-FR" sz="1600" b="1"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0</a:t>
                      </a:r>
                    </a:p>
                  </a:txBody>
                  <a:tcPr marL="0" marR="0" marT="0" marB="0" anchor="ctr"/>
                </a:tc>
                <a:tc>
                  <a:txBody>
                    <a:bodyPr/>
                    <a:lstStyle/>
                    <a:p>
                      <a:pPr algn="ctr" fontAlgn="b"/>
                      <a:r>
                        <a:rPr lang="fr-FR" sz="1600" b="0" i="0" u="none" strike="noStrike" dirty="0">
                          <a:solidFill>
                            <a:srgbClr val="00B050"/>
                          </a:solidFill>
                          <a:effectLst/>
                          <a:latin typeface="Arial Rounded MT Bold" panose="020F0704030504030204" pitchFamily="34" charset="0"/>
                          <a:ea typeface="Malgun Gothic" panose="020B0503020000020004" pitchFamily="34" charset="-127"/>
                          <a:cs typeface="Arial" panose="020B0604020202020204" pitchFamily="34" charset="0"/>
                        </a:rPr>
                        <a:t>OUI</a:t>
                      </a:r>
                    </a:p>
                  </a:txBody>
                  <a:tcPr marL="0" marR="0" marT="0" marB="0" anchor="ctr"/>
                </a:tc>
                <a:extLst>
                  <a:ext uri="{0D108BD9-81ED-4DB2-BD59-A6C34878D82A}">
                    <a16:rowId xmlns:a16="http://schemas.microsoft.com/office/drawing/2014/main" val="864914130"/>
                  </a:ext>
                </a:extLst>
              </a:tr>
            </a:tbl>
          </a:graphicData>
        </a:graphic>
      </p:graphicFrame>
      <p:sp>
        <p:nvSpPr>
          <p:cNvPr id="5" name="Titre 1"/>
          <p:cNvSpPr>
            <a:spLocks noGrp="1"/>
          </p:cNvSpPr>
          <p:nvPr>
            <p:ph type="title"/>
          </p:nvPr>
        </p:nvSpPr>
        <p:spPr>
          <a:xfrm>
            <a:off x="830577" y="734291"/>
            <a:ext cx="10585268" cy="797627"/>
          </a:xfrm>
        </p:spPr>
        <p:txBody>
          <a:bodyPr>
            <a:normAutofit/>
          </a:bodyPr>
          <a:lstStyle/>
          <a:p>
            <a:r>
              <a:rPr lang="en-US" b="1" cap="none" dirty="0">
                <a:latin typeface="+mj-lt"/>
              </a:rPr>
              <a:t>2. </a:t>
            </a:r>
            <a:r>
              <a:rPr lang="fr-SN" b="1" cap="none" dirty="0">
                <a:latin typeface="+mj-lt"/>
              </a:rPr>
              <a:t>Le degré de réalisation des objectifs qualité</a:t>
            </a:r>
            <a:endParaRPr lang="en-US" b="1" cap="none" dirty="0">
              <a:latin typeface="+mj-lt"/>
            </a:endParaRPr>
          </a:p>
        </p:txBody>
      </p:sp>
    </p:spTree>
    <p:extLst>
      <p:ext uri="{BB962C8B-B14F-4D97-AF65-F5344CB8AC3E}">
        <p14:creationId xmlns:p14="http://schemas.microsoft.com/office/powerpoint/2010/main" val="9258617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743688351"/>
              </p:ext>
            </p:extLst>
          </p:nvPr>
        </p:nvGraphicFramePr>
        <p:xfrm>
          <a:off x="415635" y="1938274"/>
          <a:ext cx="11333020" cy="4617825"/>
        </p:xfrm>
        <a:graphic>
          <a:graphicData uri="http://schemas.openxmlformats.org/drawingml/2006/table">
            <a:tbl>
              <a:tblPr firstRow="1">
                <a:tableStyleId>{ED083AE6-46FA-4A59-8FB0-9F97EB10719F}</a:tableStyleId>
              </a:tblPr>
              <a:tblGrid>
                <a:gridCol w="782385">
                  <a:extLst>
                    <a:ext uri="{9D8B030D-6E8A-4147-A177-3AD203B41FA5}">
                      <a16:colId xmlns:a16="http://schemas.microsoft.com/office/drawing/2014/main" val="4216198039"/>
                    </a:ext>
                  </a:extLst>
                </a:gridCol>
                <a:gridCol w="3458904">
                  <a:extLst>
                    <a:ext uri="{9D8B030D-6E8A-4147-A177-3AD203B41FA5}">
                      <a16:colId xmlns:a16="http://schemas.microsoft.com/office/drawing/2014/main" val="3801803599"/>
                    </a:ext>
                  </a:extLst>
                </a:gridCol>
                <a:gridCol w="779949">
                  <a:extLst>
                    <a:ext uri="{9D8B030D-6E8A-4147-A177-3AD203B41FA5}">
                      <a16:colId xmlns:a16="http://schemas.microsoft.com/office/drawing/2014/main" val="1788229515"/>
                    </a:ext>
                  </a:extLst>
                </a:gridCol>
                <a:gridCol w="813861">
                  <a:extLst>
                    <a:ext uri="{9D8B030D-6E8A-4147-A177-3AD203B41FA5}">
                      <a16:colId xmlns:a16="http://schemas.microsoft.com/office/drawing/2014/main" val="3026171723"/>
                    </a:ext>
                  </a:extLst>
                </a:gridCol>
                <a:gridCol w="3645415">
                  <a:extLst>
                    <a:ext uri="{9D8B030D-6E8A-4147-A177-3AD203B41FA5}">
                      <a16:colId xmlns:a16="http://schemas.microsoft.com/office/drawing/2014/main" val="3347677358"/>
                    </a:ext>
                  </a:extLst>
                </a:gridCol>
                <a:gridCol w="926253">
                  <a:extLst>
                    <a:ext uri="{9D8B030D-6E8A-4147-A177-3AD203B41FA5}">
                      <a16:colId xmlns:a16="http://schemas.microsoft.com/office/drawing/2014/main" val="1958011439"/>
                    </a:ext>
                  </a:extLst>
                </a:gridCol>
                <a:gridCol w="926253">
                  <a:extLst>
                    <a:ext uri="{9D8B030D-6E8A-4147-A177-3AD203B41FA5}">
                      <a16:colId xmlns:a16="http://schemas.microsoft.com/office/drawing/2014/main" val="3980989768"/>
                    </a:ext>
                  </a:extLst>
                </a:gridCol>
              </a:tblGrid>
              <a:tr h="450649">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2022</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2022</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576006">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Pourcentage de collaborateurs évalués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Taux de collaborateur avec un niveau de compétences supérieur à 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rgbClr val="00B050"/>
                          </a:solidFill>
                          <a:effectLst/>
                          <a:latin typeface="Arial Rounded MT Bold" panose="020F0704030504030204" pitchFamily="34" charset="0"/>
                          <a:ea typeface="+mn-ea"/>
                          <a:cs typeface="Calibri" panose="020F0502020204030204" pitchFamily="34" charset="0"/>
                        </a:rPr>
                        <a:t>99%</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004953737"/>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réalisation du plan de formation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endPar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90%</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Actions réalisées / actions prévues échues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kern="1200" dirty="0">
                          <a:solidFill>
                            <a:srgbClr val="C00000"/>
                          </a:solidFill>
                          <a:effectLst/>
                          <a:latin typeface="Arial Rounded MT Bold" panose="020F0704030504030204" pitchFamily="34" charset="0"/>
                          <a:ea typeface="+mn-ea"/>
                          <a:cs typeface="Calibri" panose="020F0502020204030204" pitchFamily="34" charset="0"/>
                        </a:rPr>
                        <a:t>67%</a:t>
                      </a: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3636322551"/>
                  </a:ext>
                </a:extLst>
              </a:tr>
              <a:tr h="576006">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Efficacité des actions de formation</a:t>
                      </a: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Ann.</a:t>
                      </a: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85%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formations efficaces / Nombre de formations réalisées</a:t>
                      </a:r>
                    </a:p>
                    <a:p>
                      <a:pPr algn="ctr" fontAlgn="ctr"/>
                      <a:r>
                        <a:rPr lang="fr-CA" sz="1400" b="0" i="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Evaluation</a:t>
                      </a:r>
                      <a:r>
                        <a:rPr lang="fr-CA"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 à chaud</a:t>
                      </a:r>
                    </a:p>
                    <a:p>
                      <a:pPr algn="ctr" fontAlgn="ctr"/>
                      <a:r>
                        <a:rPr lang="fr-CA" sz="1400" b="0" i="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Evaluation</a:t>
                      </a:r>
                      <a:r>
                        <a:rPr lang="fr-CA" sz="1400" b="0" i="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à Froid</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a:r>
                        <a:rPr lang="fr-SN" sz="1600" b="1" dirty="0">
                          <a:solidFill>
                            <a:srgbClr val="00B050"/>
                          </a:solidFill>
                        </a:rPr>
                        <a:t>100%</a:t>
                      </a:r>
                      <a:endParaRPr lang="en-US" sz="1600" b="1" dirty="0">
                        <a:solidFill>
                          <a:srgbClr val="00B050"/>
                        </a:solidFill>
                      </a:endParaRPr>
                    </a:p>
                  </a:txBody>
                  <a:tcPr marL="0" marR="0" marT="0" marB="0" anchor="ctr"/>
                </a:tc>
                <a:tc>
                  <a:txBody>
                    <a:bodyPr/>
                    <a:lstStyle/>
                    <a:p>
                      <a:pPr algn="ctr"/>
                      <a:r>
                        <a:rPr lang="fr-SN" sz="1600" b="1" dirty="0">
                          <a:solidFill>
                            <a:srgbClr val="00B050"/>
                          </a:solidFill>
                        </a:rPr>
                        <a:t>OUI</a:t>
                      </a:r>
                      <a:endParaRPr lang="en-US" sz="1600" b="1" dirty="0">
                        <a:solidFill>
                          <a:srgbClr val="00B050"/>
                        </a:solidFill>
                      </a:endParaRPr>
                    </a:p>
                  </a:txBody>
                  <a:tcPr marL="0" marR="0" marT="0" marB="0" anchor="ctr"/>
                </a:tc>
                <a:extLst>
                  <a:ext uri="{0D108BD9-81ED-4DB2-BD59-A6C34878D82A}">
                    <a16:rowId xmlns:a16="http://schemas.microsoft.com/office/drawing/2014/main" val="1837822786"/>
                  </a:ext>
                </a:extLst>
              </a:tr>
              <a:tr h="768008">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d'incidents déclarés sur les ressources informatiques et informationnelles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Mens.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5</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des</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fiches d’incidents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CA" sz="1400" b="1" i="0" u="none" strike="noStrike" dirty="0">
                          <a:solidFill>
                            <a:srgbClr val="00B050"/>
                          </a:solidFill>
                          <a:effectLst/>
                          <a:latin typeface="Arial Rounded MT Bold" panose="020F0704030504030204" pitchFamily="34" charset="0"/>
                          <a:cs typeface="Calibri" panose="020F0502020204030204" pitchFamily="34" charset="0"/>
                        </a:rPr>
                        <a:t>2,5</a:t>
                      </a:r>
                      <a:endParaRPr lang="fr-FR" sz="1400" b="1"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26001444"/>
                  </a:ext>
                </a:extLst>
              </a:tr>
              <a:tr h="384004">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Taux de satisfaction des utilisateurs du SI</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Ann.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70%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Enquête de satisfaction auprès des 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b="1" i="0" u="none" strike="noStrike" kern="1200" dirty="0">
                          <a:solidFill>
                            <a:srgbClr val="00B050"/>
                          </a:solidFill>
                          <a:effectLst/>
                          <a:latin typeface="Arial Rounded MT Bold" panose="020F0704030504030204" pitchFamily="34" charset="0"/>
                          <a:ea typeface="+mn-ea"/>
                          <a:cs typeface="Calibri" panose="020F0502020204030204" pitchFamily="34" charset="0"/>
                        </a:rPr>
                        <a:t>73%</a:t>
                      </a:r>
                    </a:p>
                  </a:txBody>
                  <a:tcPr marL="0" marR="0" marT="0" marB="0" anchor="ctr"/>
                </a:tc>
                <a:tc>
                  <a:txBody>
                    <a:bodyPr/>
                    <a:lstStyle/>
                    <a:p>
                      <a:pPr marL="0" algn="ctr" defTabSz="457200" rtl="0" eaLnBrk="1" fontAlgn="ctr" latinLnBrk="0" hangingPunct="1"/>
                      <a:r>
                        <a:rPr lang="fr-FR" sz="1400" b="1" i="0" u="none" strike="noStrike" kern="1200" dirty="0">
                          <a:solidFill>
                            <a:srgbClr val="00B050"/>
                          </a:solidFill>
                          <a:effectLst/>
                          <a:latin typeface="Arial Rounded MT Bold" panose="020F0704030504030204" pitchFamily="34" charset="0"/>
                          <a:ea typeface="+mn-ea"/>
                          <a:cs typeface="Calibri" panose="020F0502020204030204" pitchFamily="34" charset="0"/>
                        </a:rPr>
                        <a:t>OUI</a:t>
                      </a:r>
                    </a:p>
                  </a:txBody>
                  <a:tcPr marL="0" marR="0" marT="0" marB="0" anchor="ctr"/>
                </a:tc>
                <a:extLst>
                  <a:ext uri="{0D108BD9-81ED-4DB2-BD59-A6C34878D82A}">
                    <a16:rowId xmlns:a16="http://schemas.microsoft.com/office/drawing/2014/main" val="338378969"/>
                  </a:ext>
                </a:extLst>
              </a:tr>
              <a:tr h="41402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Modification ou rupture d'activité  pour cause d'indisponibilité du matériel</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ruptures d'activité( fiches incidents)</a:t>
                      </a:r>
                    </a:p>
                  </a:txBody>
                  <a:tcPr marL="9525" marR="9525" marT="9525" marB="0" anchor="ctr"/>
                </a:tc>
                <a:tc>
                  <a:txBody>
                    <a:bodyPr/>
                    <a:lstStyle/>
                    <a:p>
                      <a:pPr algn="ctr" fontAlgn="ctr"/>
                      <a:r>
                        <a:rPr lang="fr-CA" sz="1400" b="1" i="0" u="none" strike="noStrike" dirty="0">
                          <a:solidFill>
                            <a:srgbClr val="C00000"/>
                          </a:solidFill>
                          <a:effectLst/>
                          <a:latin typeface="Arial Rounded MT Bold" panose="020F0704030504030204" pitchFamily="34" charset="0"/>
                          <a:cs typeface="Calibri" panose="020F0502020204030204" pitchFamily="34" charset="0"/>
                        </a:rPr>
                        <a:t>4,75</a:t>
                      </a:r>
                      <a:endParaRPr lang="fr-FR" sz="1400" b="1" i="0" u="none" strike="noStrike" dirty="0">
                        <a:solidFill>
                          <a:srgbClr val="C0000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FR" sz="14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2247171641"/>
                  </a:ext>
                </a:extLst>
              </a:tr>
              <a:tr h="76546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a:solidFill>
                            <a:schemeClr val="tx1">
                              <a:lumMod val="75000"/>
                              <a:lumOff val="25000"/>
                            </a:schemeClr>
                          </a:solidFill>
                          <a:effectLst/>
                          <a:latin typeface="Calibri" panose="020F0502020204030204" pitchFamily="34" charset="0"/>
                          <a:ea typeface="+mn-ea"/>
                          <a:cs typeface="Calibri" panose="020F0502020204030204" pitchFamily="34" charset="0"/>
                        </a:rPr>
                        <a:t>Nombre de pannes/dégradations de matériel médicale</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Trim.</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≤5</a:t>
                      </a:r>
                    </a:p>
                  </a:txBody>
                  <a:tcPr marL="9525" marR="9525" marT="9525"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Décompte du nombre de pannes ( fiches incidents)</a:t>
                      </a:r>
                    </a:p>
                  </a:txBody>
                  <a:tcPr marL="9525" marR="9525" marT="9525"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4</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581868820"/>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9762025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B50DE72A-0CEC-449F-B114-5812E5F6C93E}"/>
              </a:ext>
            </a:extLst>
          </p:cNvPr>
          <p:cNvGraphicFramePr>
            <a:graphicFrameLocks noGrp="1"/>
          </p:cNvGraphicFramePr>
          <p:nvPr>
            <p:extLst>
              <p:ext uri="{D42A27DB-BD31-4B8C-83A1-F6EECF244321}">
                <p14:modId xmlns:p14="http://schemas.microsoft.com/office/powerpoint/2010/main" val="2251304275"/>
              </p:ext>
            </p:extLst>
          </p:nvPr>
        </p:nvGraphicFramePr>
        <p:xfrm>
          <a:off x="668739" y="1918741"/>
          <a:ext cx="10961556" cy="4417733"/>
        </p:xfrm>
        <a:graphic>
          <a:graphicData uri="http://schemas.openxmlformats.org/drawingml/2006/table">
            <a:tbl>
              <a:tblPr firstRow="1">
                <a:tableStyleId>{ED083AE6-46FA-4A59-8FB0-9F97EB10719F}</a:tableStyleId>
              </a:tblPr>
              <a:tblGrid>
                <a:gridCol w="756741">
                  <a:extLst>
                    <a:ext uri="{9D8B030D-6E8A-4147-A177-3AD203B41FA5}">
                      <a16:colId xmlns:a16="http://schemas.microsoft.com/office/drawing/2014/main" val="4216198039"/>
                    </a:ext>
                  </a:extLst>
                </a:gridCol>
                <a:gridCol w="3345531">
                  <a:extLst>
                    <a:ext uri="{9D8B030D-6E8A-4147-A177-3AD203B41FA5}">
                      <a16:colId xmlns:a16="http://schemas.microsoft.com/office/drawing/2014/main" val="3801803599"/>
                    </a:ext>
                  </a:extLst>
                </a:gridCol>
                <a:gridCol w="754384">
                  <a:extLst>
                    <a:ext uri="{9D8B030D-6E8A-4147-A177-3AD203B41FA5}">
                      <a16:colId xmlns:a16="http://schemas.microsoft.com/office/drawing/2014/main" val="1788229515"/>
                    </a:ext>
                  </a:extLst>
                </a:gridCol>
                <a:gridCol w="787184">
                  <a:extLst>
                    <a:ext uri="{9D8B030D-6E8A-4147-A177-3AD203B41FA5}">
                      <a16:colId xmlns:a16="http://schemas.microsoft.com/office/drawing/2014/main" val="3026171723"/>
                    </a:ext>
                  </a:extLst>
                </a:gridCol>
                <a:gridCol w="3525930">
                  <a:extLst>
                    <a:ext uri="{9D8B030D-6E8A-4147-A177-3AD203B41FA5}">
                      <a16:colId xmlns:a16="http://schemas.microsoft.com/office/drawing/2014/main" val="3347677358"/>
                    </a:ext>
                  </a:extLst>
                </a:gridCol>
                <a:gridCol w="895893">
                  <a:extLst>
                    <a:ext uri="{9D8B030D-6E8A-4147-A177-3AD203B41FA5}">
                      <a16:colId xmlns:a16="http://schemas.microsoft.com/office/drawing/2014/main" val="1958011439"/>
                    </a:ext>
                  </a:extLst>
                </a:gridCol>
                <a:gridCol w="895893">
                  <a:extLst>
                    <a:ext uri="{9D8B030D-6E8A-4147-A177-3AD203B41FA5}">
                      <a16:colId xmlns:a16="http://schemas.microsoft.com/office/drawing/2014/main" val="3980989768"/>
                    </a:ext>
                  </a:extLst>
                </a:gridCol>
              </a:tblGrid>
              <a:tr h="429145">
                <a:tc>
                  <a:txBody>
                    <a:bodyPr/>
                    <a:lstStyle/>
                    <a:p>
                      <a:pPr algn="ctr" fontAlgn="ctr"/>
                      <a:r>
                        <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a:t>
                      </a: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Indicateurs</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Fréq</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Cible</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Méthode de calcul</a:t>
                      </a:r>
                      <a:endParaRPr lang="fr-FR" sz="1400" b="1"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err="1">
                          <a:solidFill>
                            <a:schemeClr val="accent6"/>
                          </a:solidFill>
                          <a:effectLst/>
                          <a:latin typeface="Calibri" panose="020F0502020204030204" pitchFamily="34" charset="0"/>
                          <a:cs typeface="Calibri" panose="020F0502020204030204" pitchFamily="34" charset="0"/>
                        </a:rPr>
                        <a:t>Moy</a:t>
                      </a:r>
                      <a:r>
                        <a:rPr lang="fr-FR" sz="1400" b="1" u="none" strike="noStrike" dirty="0">
                          <a:solidFill>
                            <a:schemeClr val="accent6"/>
                          </a:solidFill>
                          <a:effectLst/>
                          <a:latin typeface="Calibri" panose="020F0502020204030204" pitchFamily="34" charset="0"/>
                          <a:cs typeface="Calibri" panose="020F0502020204030204" pitchFamily="34" charset="0"/>
                        </a:rPr>
                        <a:t>. 2022</a:t>
                      </a:r>
                      <a:endParaRPr lang="fr-FR" sz="1400" b="1" i="0" u="none" strike="noStrike" dirty="0">
                        <a:solidFill>
                          <a:schemeClr val="accent6"/>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Atteint 2022</a:t>
                      </a:r>
                      <a:endParaRPr lang="fr-FR"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248098592"/>
                  </a:ext>
                </a:extLst>
              </a:tr>
              <a:tr h="710697">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(informatique)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100" b="0" i="0" u="none" strike="noStrike" dirty="0">
                          <a:solidFill>
                            <a:srgbClr val="3F2745"/>
                          </a:solidFill>
                          <a:effectLst/>
                          <a:latin typeface="Myriad Web Pro Condensed"/>
                        </a:rPr>
                        <a:t>≤5</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CA" sz="1400" b="1" i="0" u="none" strike="noStrike" dirty="0">
                          <a:solidFill>
                            <a:srgbClr val="00B050"/>
                          </a:solidFill>
                          <a:effectLst/>
                          <a:latin typeface="Arial Rounded MT Bold" panose="020F0704030504030204" pitchFamily="34" charset="0"/>
                          <a:cs typeface="Calibri" panose="020F0502020204030204" pitchFamily="34" charset="0"/>
                        </a:rPr>
                        <a:t>5</a:t>
                      </a:r>
                      <a:endParaRPr lang="fr-FR" sz="1400" b="1"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595453336"/>
                  </a:ext>
                </a:extLst>
              </a:tr>
              <a:tr h="742599">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PS04</a:t>
                      </a:r>
                    </a:p>
                  </a:txBody>
                  <a:tcPr marL="0" marR="0" marT="0"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pannes/dégradations de matériel par catégorie ( électroménager et mobilier)</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p>
                  </a:txBody>
                  <a:tcPr marL="0" marR="0" marT="0" marB="0" anchor="ctr"/>
                </a:tc>
                <a:tc>
                  <a:txBody>
                    <a:bodyPr/>
                    <a:lstStyle/>
                    <a:p>
                      <a:pPr algn="ctr" fontAlgn="ctr"/>
                      <a:r>
                        <a:rPr lang="fr-FR" sz="1100" b="0" i="0" u="none" strike="noStrike" dirty="0">
                          <a:solidFill>
                            <a:srgbClr val="3F2745"/>
                          </a:solidFill>
                          <a:effectLst/>
                          <a:latin typeface="Myriad Web Pro Condensed"/>
                        </a:rPr>
                        <a:t>≤10</a:t>
                      </a:r>
                    </a:p>
                  </a:txBody>
                  <a:tcPr marL="9525" marR="9525" marT="9525" marB="0" anchor="ct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pannes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p>
                      <a:pPr algn="ctr" fontAlgn="ct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CA" sz="1400" b="1" i="0" u="none" strike="noStrike" dirty="0">
                          <a:solidFill>
                            <a:srgbClr val="00B050"/>
                          </a:solidFill>
                          <a:effectLst/>
                          <a:latin typeface="Arial Rounded MT Bold" panose="020F0704030504030204" pitchFamily="34" charset="0"/>
                          <a:cs typeface="Calibri" panose="020F0502020204030204" pitchFamily="34" charset="0"/>
                        </a:rPr>
                        <a:t>7</a:t>
                      </a:r>
                      <a:endParaRPr lang="fr-FR" sz="1400" b="1"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CA" sz="1400" b="0" i="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889455907"/>
                  </a:ext>
                </a:extLst>
              </a:tr>
              <a:tr h="533023">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Respect des délais de production des rapports comptables </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80%</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de rapports remis dans les délais / Nombre de rapports requis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200" b="1" i="0" u="none" strike="noStrike" dirty="0">
                          <a:solidFill>
                            <a:srgbClr val="C0000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200" b="0" i="0" u="none" strike="noStrike" dirty="0">
                          <a:solidFill>
                            <a:srgbClr val="C00000"/>
                          </a:solidFill>
                          <a:effectLst/>
                          <a:latin typeface="Arial Rounded MT Bold" panose="020F0704030504030204" pitchFamily="34" charset="0"/>
                          <a:cs typeface="Calibri" panose="020F0502020204030204" pitchFamily="34" charset="0"/>
                        </a:rPr>
                        <a:t>NON</a:t>
                      </a:r>
                    </a:p>
                  </a:txBody>
                  <a:tcPr marL="0" marR="0" marT="0" marB="0" anchor="ctr"/>
                </a:tc>
                <a:extLst>
                  <a:ext uri="{0D108BD9-81ED-4DB2-BD59-A6C34878D82A}">
                    <a16:rowId xmlns:a16="http://schemas.microsoft.com/office/drawing/2014/main" val="2697082279"/>
                  </a:ext>
                </a:extLst>
              </a:tr>
              <a:tr h="533023">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du nettoyage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≥80%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de fiche de non-conformité</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88%</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04045007"/>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d'infections post-opératoires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d'infections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76488135"/>
                  </a:ext>
                </a:extLst>
              </a:tr>
              <a:tr h="35534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d'AES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d'AES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i="0" u="none" strike="noStrike" dirty="0">
                          <a:solidFill>
                            <a:srgbClr val="00B05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4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1479315835"/>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0</a:t>
                      </a:r>
                    </a:p>
                  </a:txBody>
                  <a:tcPr marL="9525" marR="9525" marT="9525"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Décompte du nombre d'intoxication alimentaire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b="1" u="none" strike="noStrike" dirty="0">
                          <a:solidFill>
                            <a:srgbClr val="00B050"/>
                          </a:solidFill>
                          <a:effectLst/>
                          <a:latin typeface="Arial Rounded MT Bold" panose="020F0704030504030204" pitchFamily="34" charset="0"/>
                          <a:cs typeface="Calibri" panose="020F0502020204030204" pitchFamily="34" charset="0"/>
                        </a:rPr>
                        <a:t>0</a:t>
                      </a:r>
                      <a:endParaRPr lang="fr-FR" sz="1400" b="1"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tc>
                  <a:txBody>
                    <a:bodyPr/>
                    <a:lstStyle/>
                    <a:p>
                      <a:pPr algn="ctr" fontAlgn="b"/>
                      <a:r>
                        <a:rPr lang="fr-FR" sz="1400" u="none" strike="noStrike" dirty="0">
                          <a:solidFill>
                            <a:srgbClr val="00B050"/>
                          </a:solidFill>
                          <a:effectLst/>
                          <a:latin typeface="Arial Rounded MT Bold" panose="020F0704030504030204" pitchFamily="34" charset="0"/>
                          <a:cs typeface="Calibri" panose="020F0502020204030204" pitchFamily="34" charset="0"/>
                        </a:rPr>
                        <a:t>OUI</a:t>
                      </a:r>
                      <a:endParaRPr lang="fr-FR" sz="1400" b="0" i="0" u="none" strike="noStrike" dirty="0">
                        <a:solidFill>
                          <a:srgbClr val="00B050"/>
                        </a:solidFill>
                        <a:effectLst/>
                        <a:latin typeface="Arial Rounded MT Bold" panose="020F07040305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743640941"/>
                  </a:ext>
                </a:extLst>
              </a:tr>
              <a:tr h="371299">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Qualité de la gestion des déchets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Trim.</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marL="0" algn="ctr" defTabSz="457200" rtl="0" eaLnBrk="1" fontAlgn="ctr" latinLnBrk="0" hangingPunct="1"/>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2</a:t>
                      </a:r>
                    </a:p>
                  </a:txBody>
                  <a:tcPr marL="9525" marR="9525" marT="9525"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Décompte du nombre d'incidents constatés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0" marR="0" marT="0" marB="0" anchor="ctr"/>
                </a:tc>
                <a:tc>
                  <a:txBody>
                    <a:bodyPr/>
                    <a:lstStyle/>
                    <a:p>
                      <a:pPr algn="ctr" fontAlgn="ctr"/>
                      <a:r>
                        <a:rPr lang="fr-FR" sz="1200" b="1" i="0" u="none" strike="noStrike" dirty="0">
                          <a:solidFill>
                            <a:srgbClr val="00B050"/>
                          </a:solidFill>
                          <a:effectLst/>
                          <a:latin typeface="Arial Rounded MT Bold" panose="020F0704030504030204" pitchFamily="34" charset="0"/>
                          <a:cs typeface="Calibri" panose="020F0502020204030204" pitchFamily="34" charset="0"/>
                        </a:rPr>
                        <a:t>0</a:t>
                      </a:r>
                    </a:p>
                  </a:txBody>
                  <a:tcPr marL="0" marR="0" marT="0" marB="0" anchor="ctr"/>
                </a:tc>
                <a:tc>
                  <a:txBody>
                    <a:bodyPr/>
                    <a:lstStyle/>
                    <a:p>
                      <a:pPr algn="ctr" fontAlgn="b"/>
                      <a:r>
                        <a:rPr lang="fr-FR" sz="1200" b="0" i="0" u="none" strike="noStrike" dirty="0">
                          <a:solidFill>
                            <a:srgbClr val="00B050"/>
                          </a:solidFill>
                          <a:effectLst/>
                          <a:latin typeface="Arial Rounded MT Bold" panose="020F0704030504030204" pitchFamily="34" charset="0"/>
                          <a:cs typeface="Calibri" panose="020F0502020204030204" pitchFamily="34" charset="0"/>
                        </a:rPr>
                        <a:t>OUI</a:t>
                      </a:r>
                    </a:p>
                  </a:txBody>
                  <a:tcPr marL="0" marR="0" marT="0" marB="0" anchor="ctr"/>
                </a:tc>
                <a:extLst>
                  <a:ext uri="{0D108BD9-81ED-4DB2-BD59-A6C34878D82A}">
                    <a16:rowId xmlns:a16="http://schemas.microsoft.com/office/drawing/2014/main" val="3536558578"/>
                  </a:ext>
                </a:extLst>
              </a:tr>
            </a:tbl>
          </a:graphicData>
        </a:graphic>
      </p:graphicFrame>
      <p:sp>
        <p:nvSpPr>
          <p:cNvPr id="5"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94641225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E27F9430-C0E0-46E7-926D-11451498E6CC}"/>
              </a:ext>
            </a:extLst>
          </p:cNvPr>
          <p:cNvGraphicFramePr>
            <a:graphicFrameLocks noGrp="1"/>
          </p:cNvGraphicFramePr>
          <p:nvPr>
            <p:extLst>
              <p:ext uri="{D42A27DB-BD31-4B8C-83A1-F6EECF244321}">
                <p14:modId xmlns:p14="http://schemas.microsoft.com/office/powerpoint/2010/main" val="2832815990"/>
              </p:ext>
            </p:extLst>
          </p:nvPr>
        </p:nvGraphicFramePr>
        <p:xfrm>
          <a:off x="437881" y="1918611"/>
          <a:ext cx="11269014" cy="4647975"/>
        </p:xfrm>
        <a:graphic>
          <a:graphicData uri="http://schemas.openxmlformats.org/drawingml/2006/table">
            <a:tbl>
              <a:tblPr firstRow="1"/>
              <a:tblGrid>
                <a:gridCol w="9195478">
                  <a:extLst>
                    <a:ext uri="{9D8B030D-6E8A-4147-A177-3AD203B41FA5}">
                      <a16:colId xmlns:a16="http://schemas.microsoft.com/office/drawing/2014/main" val="1214083351"/>
                    </a:ext>
                  </a:extLst>
                </a:gridCol>
                <a:gridCol w="1036768">
                  <a:extLst>
                    <a:ext uri="{9D8B030D-6E8A-4147-A177-3AD203B41FA5}">
                      <a16:colId xmlns:a16="http://schemas.microsoft.com/office/drawing/2014/main" val="493875742"/>
                    </a:ext>
                  </a:extLst>
                </a:gridCol>
                <a:gridCol w="1036768">
                  <a:extLst>
                    <a:ext uri="{9D8B030D-6E8A-4147-A177-3AD203B41FA5}">
                      <a16:colId xmlns:a16="http://schemas.microsoft.com/office/drawing/2014/main" val="475263662"/>
                    </a:ext>
                  </a:extLst>
                </a:gridCol>
              </a:tblGrid>
              <a:tr h="384153">
                <a:tc>
                  <a:txBody>
                    <a:bodyPr/>
                    <a:lstStyle>
                      <a:lvl1pPr marL="0" algn="l" defTabSz="914400" rtl="0" eaLnBrk="1" latinLnBrk="0" hangingPunct="1">
                        <a:defRPr sz="1800" b="1" kern="1200">
                          <a:solidFill>
                            <a:schemeClr val="tx1"/>
                          </a:solidFill>
                          <a:latin typeface="Gill Sans MT"/>
                          <a:ea typeface=""/>
                          <a:cs typeface=""/>
                        </a:defRPr>
                      </a:lvl1pPr>
                      <a:lvl2pPr marL="457200" algn="l" defTabSz="914400" rtl="0" eaLnBrk="1" latinLnBrk="0" hangingPunct="1">
                        <a:defRPr sz="1800" b="1" kern="1200">
                          <a:solidFill>
                            <a:schemeClr val="tx1"/>
                          </a:solidFill>
                          <a:latin typeface="Gill Sans MT"/>
                          <a:ea typeface=""/>
                          <a:cs typeface=""/>
                        </a:defRPr>
                      </a:lvl2pPr>
                      <a:lvl3pPr marL="914400" algn="l" defTabSz="914400" rtl="0" eaLnBrk="1" latinLnBrk="0" hangingPunct="1">
                        <a:defRPr sz="1800" b="1" kern="1200">
                          <a:solidFill>
                            <a:schemeClr val="tx1"/>
                          </a:solidFill>
                          <a:latin typeface="Gill Sans MT"/>
                          <a:ea typeface=""/>
                          <a:cs typeface=""/>
                        </a:defRPr>
                      </a:lvl3pPr>
                      <a:lvl4pPr marL="1371600" algn="l" defTabSz="914400" rtl="0" eaLnBrk="1" latinLnBrk="0" hangingPunct="1">
                        <a:defRPr sz="1800" b="1" kern="1200">
                          <a:solidFill>
                            <a:schemeClr val="tx1"/>
                          </a:solidFill>
                          <a:latin typeface="Gill Sans MT"/>
                          <a:ea typeface=""/>
                          <a:cs typeface=""/>
                        </a:defRPr>
                      </a:lvl4pPr>
                      <a:lvl5pPr marL="1828800" algn="l" defTabSz="914400" rtl="0" eaLnBrk="1" latinLnBrk="0" hangingPunct="1">
                        <a:defRPr sz="1800" b="1" kern="1200">
                          <a:solidFill>
                            <a:schemeClr val="tx1"/>
                          </a:solidFill>
                          <a:latin typeface="Gill Sans MT"/>
                          <a:ea typeface=""/>
                          <a:cs typeface=""/>
                        </a:defRPr>
                      </a:lvl5pPr>
                      <a:lvl6pPr marL="2286000" algn="l" defTabSz="914400" rtl="0" eaLnBrk="1" latinLnBrk="0" hangingPunct="1">
                        <a:defRPr sz="1800" b="1" kern="1200">
                          <a:solidFill>
                            <a:schemeClr val="tx1"/>
                          </a:solidFill>
                          <a:latin typeface="Gill Sans MT"/>
                          <a:ea typeface=""/>
                          <a:cs typeface=""/>
                        </a:defRPr>
                      </a:lvl6pPr>
                      <a:lvl7pPr marL="2743200" algn="l" defTabSz="914400" rtl="0" eaLnBrk="1" latinLnBrk="0" hangingPunct="1">
                        <a:defRPr sz="1800" b="1" kern="1200">
                          <a:solidFill>
                            <a:schemeClr val="tx1"/>
                          </a:solidFill>
                          <a:latin typeface="Gill Sans MT"/>
                          <a:ea typeface=""/>
                          <a:cs typeface=""/>
                        </a:defRPr>
                      </a:lvl7pPr>
                      <a:lvl8pPr marL="3200400" algn="l" defTabSz="914400" rtl="0" eaLnBrk="1" latinLnBrk="0" hangingPunct="1">
                        <a:defRPr sz="1800" b="1" kern="1200">
                          <a:solidFill>
                            <a:schemeClr val="tx1"/>
                          </a:solidFill>
                          <a:latin typeface="Gill Sans MT"/>
                          <a:ea typeface=""/>
                          <a:cs typeface=""/>
                        </a:defRPr>
                      </a:lvl8pPr>
                      <a:lvl9pPr marL="3657600" algn="l" defTabSz="914400" rtl="0" eaLnBrk="1" latinLnBrk="0" hangingPunct="1">
                        <a:defRPr sz="1800" b="1" kern="1200">
                          <a:solidFill>
                            <a:schemeClr val="tx1"/>
                          </a:solidFill>
                          <a:latin typeface="Gill Sans MT"/>
                          <a:ea typeface=""/>
                          <a:cs typeface=""/>
                        </a:defRPr>
                      </a:lvl9pPr>
                    </a:lstStyle>
                    <a:p>
                      <a:pPr algn="ctr"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Objectifs de la politique qualité</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254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Gill Sans MT"/>
                          <a:ea typeface=""/>
                          <a:cs typeface=""/>
                        </a:defRPr>
                      </a:lvl1pPr>
                      <a:lvl2pPr marL="457200" algn="l" defTabSz="914400" rtl="0" eaLnBrk="1" latinLnBrk="0" hangingPunct="1">
                        <a:defRPr sz="1800" b="1" kern="1200">
                          <a:solidFill>
                            <a:schemeClr val="tx1"/>
                          </a:solidFill>
                          <a:latin typeface="Gill Sans MT"/>
                          <a:ea typeface=""/>
                          <a:cs typeface=""/>
                        </a:defRPr>
                      </a:lvl2pPr>
                      <a:lvl3pPr marL="914400" algn="l" defTabSz="914400" rtl="0" eaLnBrk="1" latinLnBrk="0" hangingPunct="1">
                        <a:defRPr sz="1800" b="1" kern="1200">
                          <a:solidFill>
                            <a:schemeClr val="tx1"/>
                          </a:solidFill>
                          <a:latin typeface="Gill Sans MT"/>
                          <a:ea typeface=""/>
                          <a:cs typeface=""/>
                        </a:defRPr>
                      </a:lvl3pPr>
                      <a:lvl4pPr marL="1371600" algn="l" defTabSz="914400" rtl="0" eaLnBrk="1" latinLnBrk="0" hangingPunct="1">
                        <a:defRPr sz="1800" b="1" kern="1200">
                          <a:solidFill>
                            <a:schemeClr val="tx1"/>
                          </a:solidFill>
                          <a:latin typeface="Gill Sans MT"/>
                          <a:ea typeface=""/>
                          <a:cs typeface=""/>
                        </a:defRPr>
                      </a:lvl4pPr>
                      <a:lvl5pPr marL="1828800" algn="l" defTabSz="914400" rtl="0" eaLnBrk="1" latinLnBrk="0" hangingPunct="1">
                        <a:defRPr sz="1800" b="1" kern="1200">
                          <a:solidFill>
                            <a:schemeClr val="tx1"/>
                          </a:solidFill>
                          <a:latin typeface="Gill Sans MT"/>
                          <a:ea typeface=""/>
                          <a:cs typeface=""/>
                        </a:defRPr>
                      </a:lvl5pPr>
                      <a:lvl6pPr marL="2286000" algn="l" defTabSz="914400" rtl="0" eaLnBrk="1" latinLnBrk="0" hangingPunct="1">
                        <a:defRPr sz="1800" b="1" kern="1200">
                          <a:solidFill>
                            <a:schemeClr val="tx1"/>
                          </a:solidFill>
                          <a:latin typeface="Gill Sans MT"/>
                          <a:ea typeface=""/>
                          <a:cs typeface=""/>
                        </a:defRPr>
                      </a:lvl6pPr>
                      <a:lvl7pPr marL="2743200" algn="l" defTabSz="914400" rtl="0" eaLnBrk="1" latinLnBrk="0" hangingPunct="1">
                        <a:defRPr sz="1800" b="1" kern="1200">
                          <a:solidFill>
                            <a:schemeClr val="tx1"/>
                          </a:solidFill>
                          <a:latin typeface="Gill Sans MT"/>
                          <a:ea typeface=""/>
                          <a:cs typeface=""/>
                        </a:defRPr>
                      </a:lvl7pPr>
                      <a:lvl8pPr marL="3200400" algn="l" defTabSz="914400" rtl="0" eaLnBrk="1" latinLnBrk="0" hangingPunct="1">
                        <a:defRPr sz="1800" b="1" kern="1200">
                          <a:solidFill>
                            <a:schemeClr val="tx1"/>
                          </a:solidFill>
                          <a:latin typeface="Gill Sans MT"/>
                          <a:ea typeface=""/>
                          <a:cs typeface=""/>
                        </a:defRPr>
                      </a:lvl8pPr>
                      <a:lvl9pPr marL="3657600" algn="l" defTabSz="914400" rtl="0" eaLnBrk="1" latinLnBrk="0" hangingPunct="1">
                        <a:defRPr sz="1800" b="1"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2022</a:t>
                      </a:r>
                    </a:p>
                  </a:txBody>
                  <a:tcPr marL="2924" marR="2924" marT="2924" marB="0" anchor="ctr">
                    <a:lnL w="12700" cmpd="sng">
                      <a:solidFill>
                        <a:srgbClr val="7F508B"/>
                      </a:solidFill>
                    </a:lnL>
                    <a:lnR w="12700" cmpd="sng">
                      <a:solidFill>
                        <a:srgbClr val="7F508B"/>
                      </a:solidFill>
                    </a:lnR>
                    <a:lnT w="12700" cmpd="sng">
                      <a:solidFill>
                        <a:srgbClr val="7F508B"/>
                      </a:solidFill>
                    </a:lnT>
                    <a:lnB w="254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Gill Sans MT"/>
                          <a:ea typeface=""/>
                          <a:cs typeface=""/>
                        </a:defRPr>
                      </a:lvl1pPr>
                      <a:lvl2pPr marL="457200" algn="l" defTabSz="914400" rtl="0" eaLnBrk="1" latinLnBrk="0" hangingPunct="1">
                        <a:defRPr sz="1800" b="1" kern="1200">
                          <a:solidFill>
                            <a:schemeClr val="tx1"/>
                          </a:solidFill>
                          <a:latin typeface="Gill Sans MT"/>
                          <a:ea typeface=""/>
                          <a:cs typeface=""/>
                        </a:defRPr>
                      </a:lvl2pPr>
                      <a:lvl3pPr marL="914400" algn="l" defTabSz="914400" rtl="0" eaLnBrk="1" latinLnBrk="0" hangingPunct="1">
                        <a:defRPr sz="1800" b="1" kern="1200">
                          <a:solidFill>
                            <a:schemeClr val="tx1"/>
                          </a:solidFill>
                          <a:latin typeface="Gill Sans MT"/>
                          <a:ea typeface=""/>
                          <a:cs typeface=""/>
                        </a:defRPr>
                      </a:lvl3pPr>
                      <a:lvl4pPr marL="1371600" algn="l" defTabSz="914400" rtl="0" eaLnBrk="1" latinLnBrk="0" hangingPunct="1">
                        <a:defRPr sz="1800" b="1" kern="1200">
                          <a:solidFill>
                            <a:schemeClr val="tx1"/>
                          </a:solidFill>
                          <a:latin typeface="Gill Sans MT"/>
                          <a:ea typeface=""/>
                          <a:cs typeface=""/>
                        </a:defRPr>
                      </a:lvl4pPr>
                      <a:lvl5pPr marL="1828800" algn="l" defTabSz="914400" rtl="0" eaLnBrk="1" latinLnBrk="0" hangingPunct="1">
                        <a:defRPr sz="1800" b="1" kern="1200">
                          <a:solidFill>
                            <a:schemeClr val="tx1"/>
                          </a:solidFill>
                          <a:latin typeface="Gill Sans MT"/>
                          <a:ea typeface=""/>
                          <a:cs typeface=""/>
                        </a:defRPr>
                      </a:lvl5pPr>
                      <a:lvl6pPr marL="2286000" algn="l" defTabSz="914400" rtl="0" eaLnBrk="1" latinLnBrk="0" hangingPunct="1">
                        <a:defRPr sz="1800" b="1" kern="1200">
                          <a:solidFill>
                            <a:schemeClr val="tx1"/>
                          </a:solidFill>
                          <a:latin typeface="Gill Sans MT"/>
                          <a:ea typeface=""/>
                          <a:cs typeface=""/>
                        </a:defRPr>
                      </a:lvl6pPr>
                      <a:lvl7pPr marL="2743200" algn="l" defTabSz="914400" rtl="0" eaLnBrk="1" latinLnBrk="0" hangingPunct="1">
                        <a:defRPr sz="1800" b="1" kern="1200">
                          <a:solidFill>
                            <a:schemeClr val="tx1"/>
                          </a:solidFill>
                          <a:latin typeface="Gill Sans MT"/>
                          <a:ea typeface=""/>
                          <a:cs typeface=""/>
                        </a:defRPr>
                      </a:lvl7pPr>
                      <a:lvl8pPr marL="3200400" algn="l" defTabSz="914400" rtl="0" eaLnBrk="1" latinLnBrk="0" hangingPunct="1">
                        <a:defRPr sz="1800" b="1" kern="1200">
                          <a:solidFill>
                            <a:schemeClr val="tx1"/>
                          </a:solidFill>
                          <a:latin typeface="Gill Sans MT"/>
                          <a:ea typeface=""/>
                          <a:cs typeface=""/>
                        </a:defRPr>
                      </a:lvl8pPr>
                      <a:lvl9pPr marL="3657600" algn="l" defTabSz="914400" rtl="0" eaLnBrk="1" latinLnBrk="0" hangingPunct="1">
                        <a:defRPr sz="1800" b="1"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RD 2023</a:t>
                      </a:r>
                    </a:p>
                  </a:txBody>
                  <a:tcPr marL="2924" marR="2924" marT="2924" marB="0" anchor="ctr">
                    <a:lnL w="12700" cmpd="sng">
                      <a:solidFill>
                        <a:srgbClr val="7F508B"/>
                      </a:solidFill>
                    </a:lnL>
                    <a:lnR w="12700" cmpd="sng">
                      <a:solidFill>
                        <a:srgbClr val="7F508B"/>
                      </a:solidFill>
                    </a:lnR>
                    <a:lnT w="12700" cmpd="sng">
                      <a:solidFill>
                        <a:srgbClr val="7F508B"/>
                      </a:solidFill>
                    </a:lnT>
                    <a:lnB w="254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4012923199"/>
                  </a:ext>
                </a:extLst>
              </a:tr>
              <a:tr h="662499">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Apporter à nos patients les meilleurs soins possibles tout en assurant conseil,</a:t>
                      </a:r>
                      <a:r>
                        <a:rPr lang="fr-FR" sz="1600" u="none" strike="noStrike" baseline="0" dirty="0">
                          <a:solidFill>
                            <a:schemeClr val="tx1">
                              <a:lumMod val="75000"/>
                              <a:lumOff val="25000"/>
                            </a:schemeClr>
                          </a:solidFill>
                          <a:effectLst/>
                          <a:latin typeface="Bahnschrift Light SemiCondensed" panose="020B0502040204020203" pitchFamily="34" charset="0"/>
                          <a:cs typeface="Calibri" panose="020F0502020204030204" pitchFamily="34" charset="0"/>
                        </a:rPr>
                        <a:t> prévention et écoute pour</a:t>
                      </a:r>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 une prise en charge dans des conditions optimales de sécurité et de confort</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254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81%</a:t>
                      </a:r>
                    </a:p>
                  </a:txBody>
                  <a:tcPr marL="9525" marR="9525" marT="9525" marB="0" anchor="ctr">
                    <a:lnL w="12700" cmpd="sng">
                      <a:solidFill>
                        <a:srgbClr val="7F508B"/>
                      </a:solidFill>
                    </a:lnL>
                    <a:lnR w="12700" cmpd="sng">
                      <a:solidFill>
                        <a:srgbClr val="7F508B"/>
                      </a:solidFill>
                    </a:lnR>
                    <a:lnT w="254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81%</a:t>
                      </a:r>
                    </a:p>
                  </a:txBody>
                  <a:tcPr marL="6350" marR="6350" marT="6350" marB="0" anchor="ctr">
                    <a:lnL w="12700" cmpd="sng">
                      <a:solidFill>
                        <a:srgbClr val="7F508B"/>
                      </a:solidFill>
                    </a:lnL>
                    <a:lnR w="12700" cmpd="sng">
                      <a:solidFill>
                        <a:srgbClr val="7F508B"/>
                      </a:solidFill>
                    </a:lnR>
                    <a:lnT w="254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4090820356"/>
                  </a:ext>
                </a:extLst>
              </a:tr>
              <a:tr h="652415">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l" fontAlgn="b"/>
                      <a:r>
                        <a:rPr lang="fr-CA"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Innover</a:t>
                      </a:r>
                      <a:r>
                        <a:rPr lang="fr-CA" sz="1600" b="0" i="0" u="none" strike="noStrike" baseline="0" dirty="0">
                          <a:solidFill>
                            <a:schemeClr val="tx1">
                              <a:lumMod val="75000"/>
                              <a:lumOff val="25000"/>
                            </a:schemeClr>
                          </a:solidFill>
                          <a:effectLst/>
                          <a:latin typeface="Bahnschrift Light SemiCondensed" panose="020B0502040204020203" pitchFamily="34" charset="0"/>
                          <a:cs typeface="Calibri" panose="020F0502020204030204" pitchFamily="34" charset="0"/>
                        </a:rPr>
                        <a:t> pour améliorer l’expérience du patient et des parties intéressées et la qualité des soins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90%</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FF0000"/>
                          </a:solidFill>
                          <a:effectLst/>
                          <a:latin typeface="Arial" panose="020B0604020202020204" pitchFamily="34" charset="0"/>
                          <a:cs typeface="Arial" panose="020B0604020202020204" pitchFamily="34" charset="0"/>
                        </a:rPr>
                        <a:t>74%</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4122432363"/>
                  </a:ext>
                </a:extLst>
              </a:tr>
              <a:tr h="699140">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Optimiser l’organisation et atteindre les objectifs de performance de l’entreprise</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p>
                      <a:pPr algn="l" fontAlgn="b"/>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74%</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75%</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1051386126"/>
                  </a:ext>
                </a:extLst>
              </a:tr>
              <a:tr h="697106">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Faire du retour d’expérience, de</a:t>
                      </a:r>
                      <a:r>
                        <a:rPr lang="fr-FR" sz="1600" u="none" strike="noStrike" baseline="0" dirty="0">
                          <a:solidFill>
                            <a:schemeClr val="tx1">
                              <a:lumMod val="75000"/>
                              <a:lumOff val="25000"/>
                            </a:schemeClr>
                          </a:solidFill>
                          <a:effectLst/>
                          <a:latin typeface="Bahnschrift Light SemiCondensed" panose="020B0502040204020203" pitchFamily="34" charset="0"/>
                          <a:cs typeface="Calibri" panose="020F0502020204030204" pitchFamily="34" charset="0"/>
                        </a:rPr>
                        <a:t> l’évaluation de nos pratiques et de la gestion des risques axées sur la prévention </a:t>
                      </a:r>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le socle de notre culture de qualité et de sécurité des soins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p>
                      <a:pPr algn="l" fontAlgn="b"/>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75,6%</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80%</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4203616005"/>
                  </a:ext>
                </a:extLst>
              </a:tr>
              <a:tr h="684221">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l" fontAlgn="b"/>
                      <a:r>
                        <a:rPr lang="fr-FR" sz="160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Offrir des conditions de travail permettant au personnel de s’épanouir et d’exprimer au mieux ses compétences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76%</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84%</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311281680"/>
                  </a:ext>
                </a:extLst>
              </a:tr>
              <a:tr h="488965">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l" fontAlgn="b"/>
                      <a:r>
                        <a:rPr lang="fr-CA"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Permettre</a:t>
                      </a:r>
                      <a:r>
                        <a:rPr lang="fr-CA" sz="1600" b="0" i="0" u="none" strike="noStrike" baseline="0" dirty="0">
                          <a:solidFill>
                            <a:schemeClr val="tx1">
                              <a:lumMod val="75000"/>
                              <a:lumOff val="25000"/>
                            </a:schemeClr>
                          </a:solidFill>
                          <a:effectLst/>
                          <a:latin typeface="Bahnschrift Light SemiCondensed" panose="020B0502040204020203" pitchFamily="34" charset="0"/>
                          <a:cs typeface="Calibri" panose="020F0502020204030204" pitchFamily="34" charset="0"/>
                        </a:rPr>
                        <a:t> le développement des compétences et l’évolution du personnel en favorisant la formation </a:t>
                      </a:r>
                      <a:r>
                        <a:rPr lang="fr-CA" sz="1600" b="0" i="0" u="none" strike="noStrike" baseline="0" dirty="0" err="1">
                          <a:solidFill>
                            <a:schemeClr val="tx1">
                              <a:lumMod val="75000"/>
                              <a:lumOff val="25000"/>
                            </a:schemeClr>
                          </a:solidFill>
                          <a:effectLst/>
                          <a:latin typeface="Bahnschrift Light SemiCondensed" panose="020B0502040204020203" pitchFamily="34" charset="0"/>
                          <a:cs typeface="Calibri" panose="020F0502020204030204" pitchFamily="34" charset="0"/>
                        </a:rPr>
                        <a:t>permanante</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71%</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77%</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2453569053"/>
                  </a:ext>
                </a:extLst>
              </a:tr>
              <a:tr h="342138">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l" fontAlgn="b"/>
                      <a:r>
                        <a:rPr lang="fr-CA" sz="1600" b="0" i="0" u="none" strike="noStrike" dirty="0" err="1">
                          <a:solidFill>
                            <a:schemeClr val="tx1">
                              <a:lumMod val="75000"/>
                              <a:lumOff val="25000"/>
                            </a:schemeClr>
                          </a:solidFill>
                          <a:effectLst/>
                          <a:latin typeface="Bahnschrift Light SemiCondensed" panose="020B0502040204020203" pitchFamily="34" charset="0"/>
                          <a:cs typeface="Calibri" panose="020F0502020204030204" pitchFamily="34" charset="0"/>
                        </a:rPr>
                        <a:t>Etablir</a:t>
                      </a:r>
                      <a:r>
                        <a:rPr lang="fr-CA"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rPr>
                        <a:t> et</a:t>
                      </a:r>
                      <a:r>
                        <a:rPr lang="fr-CA" sz="1600" b="0" i="0" u="none" strike="noStrike" baseline="0" dirty="0">
                          <a:solidFill>
                            <a:schemeClr val="tx1">
                              <a:lumMod val="75000"/>
                              <a:lumOff val="25000"/>
                            </a:schemeClr>
                          </a:solidFill>
                          <a:effectLst/>
                          <a:latin typeface="Bahnschrift Light SemiCondensed" panose="020B0502040204020203" pitchFamily="34" charset="0"/>
                          <a:cs typeface="Calibri" panose="020F0502020204030204" pitchFamily="34" charset="0"/>
                        </a:rPr>
                        <a:t> entretenir des relation de confiance avec l’ensemble de nos partenaires</a:t>
                      </a:r>
                      <a:endParaRPr lang="fr-FR" sz="1600" b="0" i="0" u="none" strike="noStrike" dirty="0">
                        <a:solidFill>
                          <a:schemeClr val="tx1">
                            <a:lumMod val="75000"/>
                            <a:lumOff val="25000"/>
                          </a:schemeClr>
                        </a:solidFill>
                        <a:effectLst/>
                        <a:latin typeface="Bahnschrift Light SemiCondensed" panose="020B0502040204020203" pitchFamily="34" charset="0"/>
                        <a:cs typeface="Calibri" panose="020F0502020204030204" pitchFamily="34" charset="0"/>
                      </a:endParaRPr>
                    </a:p>
                  </a:txBody>
                  <a:tcPr marL="2924" marR="2924" marT="2924"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chemeClr val="accent4"/>
                          </a:solidFill>
                          <a:effectLst/>
                          <a:latin typeface="Arial" panose="020B0604020202020204" pitchFamily="34" charset="0"/>
                          <a:cs typeface="Arial" panose="020B0604020202020204" pitchFamily="34" charset="0"/>
                        </a:rPr>
                        <a:t>75,5%</a:t>
                      </a:r>
                    </a:p>
                  </a:txBody>
                  <a:tcPr marL="9525" marR="9525" marT="9525"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Gill Sans MT"/>
                          <a:ea typeface=""/>
                          <a:cs typeface=""/>
                        </a:defRPr>
                      </a:lvl1pPr>
                      <a:lvl2pPr marL="457200" algn="l" defTabSz="914400" rtl="0" eaLnBrk="1" latinLnBrk="0" hangingPunct="1">
                        <a:defRPr sz="1800" kern="1200">
                          <a:solidFill>
                            <a:schemeClr val="tx1"/>
                          </a:solidFill>
                          <a:latin typeface="Gill Sans MT"/>
                          <a:ea typeface=""/>
                          <a:cs typeface=""/>
                        </a:defRPr>
                      </a:lvl2pPr>
                      <a:lvl3pPr marL="914400" algn="l" defTabSz="914400" rtl="0" eaLnBrk="1" latinLnBrk="0" hangingPunct="1">
                        <a:defRPr sz="1800" kern="1200">
                          <a:solidFill>
                            <a:schemeClr val="tx1"/>
                          </a:solidFill>
                          <a:latin typeface="Gill Sans MT"/>
                          <a:ea typeface=""/>
                          <a:cs typeface=""/>
                        </a:defRPr>
                      </a:lvl3pPr>
                      <a:lvl4pPr marL="1371600" algn="l" defTabSz="914400" rtl="0" eaLnBrk="1" latinLnBrk="0" hangingPunct="1">
                        <a:defRPr sz="1800" kern="1200">
                          <a:solidFill>
                            <a:schemeClr val="tx1"/>
                          </a:solidFill>
                          <a:latin typeface="Gill Sans MT"/>
                          <a:ea typeface=""/>
                          <a:cs typeface=""/>
                        </a:defRPr>
                      </a:lvl4pPr>
                      <a:lvl5pPr marL="1828800" algn="l" defTabSz="914400" rtl="0" eaLnBrk="1" latinLnBrk="0" hangingPunct="1">
                        <a:defRPr sz="1800" kern="1200">
                          <a:solidFill>
                            <a:schemeClr val="tx1"/>
                          </a:solidFill>
                          <a:latin typeface="Gill Sans MT"/>
                          <a:ea typeface=""/>
                          <a:cs typeface=""/>
                        </a:defRPr>
                      </a:lvl5pPr>
                      <a:lvl6pPr marL="2286000" algn="l" defTabSz="914400" rtl="0" eaLnBrk="1" latinLnBrk="0" hangingPunct="1">
                        <a:defRPr sz="1800" kern="1200">
                          <a:solidFill>
                            <a:schemeClr val="tx1"/>
                          </a:solidFill>
                          <a:latin typeface="Gill Sans MT"/>
                          <a:ea typeface=""/>
                          <a:cs typeface=""/>
                        </a:defRPr>
                      </a:lvl6pPr>
                      <a:lvl7pPr marL="2743200" algn="l" defTabSz="914400" rtl="0" eaLnBrk="1" latinLnBrk="0" hangingPunct="1">
                        <a:defRPr sz="1800" kern="1200">
                          <a:solidFill>
                            <a:schemeClr val="tx1"/>
                          </a:solidFill>
                          <a:latin typeface="Gill Sans MT"/>
                          <a:ea typeface=""/>
                          <a:cs typeface=""/>
                        </a:defRPr>
                      </a:lvl7pPr>
                      <a:lvl8pPr marL="3200400" algn="l" defTabSz="914400" rtl="0" eaLnBrk="1" latinLnBrk="0" hangingPunct="1">
                        <a:defRPr sz="1800" kern="1200">
                          <a:solidFill>
                            <a:schemeClr val="tx1"/>
                          </a:solidFill>
                          <a:latin typeface="Gill Sans MT"/>
                          <a:ea typeface=""/>
                          <a:cs typeface=""/>
                        </a:defRPr>
                      </a:lvl8pPr>
                      <a:lvl9pPr marL="3657600" algn="l" defTabSz="914400" rtl="0" eaLnBrk="1" latinLnBrk="0" hangingPunct="1">
                        <a:defRPr sz="1800" kern="1200">
                          <a:solidFill>
                            <a:schemeClr val="tx1"/>
                          </a:solidFill>
                          <a:latin typeface="Gill Sans MT"/>
                          <a:ea typeface=""/>
                          <a:cs typeface=""/>
                        </a:defRPr>
                      </a:lvl9pPr>
                    </a:lstStyle>
                    <a:p>
                      <a:pPr algn="ctr" fontAlgn="b"/>
                      <a:r>
                        <a:rPr lang="fr-FR" sz="1600" b="1" i="0" u="none" strike="noStrike" dirty="0">
                          <a:solidFill>
                            <a:srgbClr val="00B050"/>
                          </a:solidFill>
                          <a:effectLst/>
                          <a:latin typeface="Arial" panose="020B0604020202020204" pitchFamily="34" charset="0"/>
                          <a:cs typeface="Arial" panose="020B0604020202020204" pitchFamily="34" charset="0"/>
                        </a:rPr>
                        <a:t>77%</a:t>
                      </a:r>
                    </a:p>
                  </a:txBody>
                  <a:tcPr marL="6350" marR="6350" marT="6350" marB="0" anchor="ctr">
                    <a:lnL w="12700" cmpd="sng">
                      <a:solidFill>
                        <a:srgbClr val="7F508B"/>
                      </a:solidFill>
                    </a:lnL>
                    <a:lnR w="12700" cmpd="sng">
                      <a:solidFill>
                        <a:srgbClr val="7F508B"/>
                      </a:solidFill>
                    </a:lnR>
                    <a:lnT w="12700" cmpd="sng">
                      <a:solidFill>
                        <a:srgbClr val="7F508B"/>
                      </a:solidFill>
                    </a:lnT>
                    <a:lnB w="12700" cmpd="sng">
                      <a:solidFill>
                        <a:srgbClr val="7F508B"/>
                      </a:solidFill>
                    </a:lnB>
                    <a:lnTlToBr w="12700" cmpd="sng">
                      <a:noFill/>
                      <a:prstDash val="solid"/>
                    </a:lnTlToBr>
                    <a:lnBlToTr w="12700" cmpd="sng">
                      <a:noFill/>
                      <a:prstDash val="solid"/>
                    </a:lnBlToTr>
                    <a:noFill/>
                  </a:tcPr>
                </a:tc>
                <a:extLst>
                  <a:ext uri="{0D108BD9-81ED-4DB2-BD59-A6C34878D82A}">
                    <a16:rowId xmlns:a16="http://schemas.microsoft.com/office/drawing/2014/main" val="1299612388"/>
                  </a:ext>
                </a:extLst>
              </a:tr>
            </a:tbl>
          </a:graphicData>
        </a:graphic>
      </p:graphicFrame>
      <p:sp>
        <p:nvSpPr>
          <p:cNvPr id="3" name="Titre 1"/>
          <p:cNvSpPr>
            <a:spLocks noGrp="1"/>
          </p:cNvSpPr>
          <p:nvPr>
            <p:ph type="title"/>
          </p:nvPr>
        </p:nvSpPr>
        <p:spPr>
          <a:xfrm>
            <a:off x="1045029" y="192702"/>
            <a:ext cx="10585268" cy="1348715"/>
          </a:xfrm>
        </p:spPr>
        <p:txBody>
          <a:bodyPr>
            <a:normAutofit/>
          </a:bodyPr>
          <a:lstStyle/>
          <a:p>
            <a:r>
              <a:rPr lang="en-US" b="1" cap="none" dirty="0">
                <a:latin typeface="+mj-lt"/>
              </a:rPr>
              <a:t>2. </a:t>
            </a:r>
            <a:r>
              <a:rPr lang="fr-SN" b="1" cap="none" dirty="0">
                <a:latin typeface="+mj-lt"/>
              </a:rPr>
              <a:t>Le degré de réalisation des objectifs qualité</a:t>
            </a:r>
            <a:endParaRPr lang="en-US" dirty="0"/>
          </a:p>
        </p:txBody>
      </p:sp>
    </p:spTree>
    <p:extLst>
      <p:ext uri="{BB962C8B-B14F-4D97-AF65-F5344CB8AC3E}">
        <p14:creationId xmlns:p14="http://schemas.microsoft.com/office/powerpoint/2010/main" val="34863556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a:solidFill>
                  <a:schemeClr val="tx1"/>
                </a:solidFill>
              </a:rPr>
              <a:t>Une baisse des objectifs qualité dû à :</a:t>
            </a:r>
          </a:p>
          <a:p>
            <a:r>
              <a:rPr lang="fr-FR" dirty="0">
                <a:solidFill>
                  <a:schemeClr val="tx1"/>
                </a:solidFill>
              </a:rPr>
              <a:t>une réduction de l’activité en 2022</a:t>
            </a:r>
          </a:p>
          <a:p>
            <a:r>
              <a:rPr lang="fr-FR" dirty="0">
                <a:solidFill>
                  <a:schemeClr val="tx1"/>
                </a:solidFill>
              </a:rPr>
              <a:t>des non-conformités non clôturées</a:t>
            </a:r>
          </a:p>
          <a:p>
            <a:r>
              <a:rPr lang="fr-FR" dirty="0">
                <a:solidFill>
                  <a:schemeClr val="tx1"/>
                </a:solidFill>
              </a:rPr>
              <a:t>des problèmes de synchronisation avec le logiciel </a:t>
            </a:r>
            <a:r>
              <a:rPr lang="fr-FR" dirty="0" err="1">
                <a:solidFill>
                  <a:schemeClr val="tx1"/>
                </a:solidFill>
              </a:rPr>
              <a:t>Eyone</a:t>
            </a:r>
            <a:r>
              <a:rPr lang="fr-FR" dirty="0">
                <a:solidFill>
                  <a:schemeClr val="tx1"/>
                </a:solidFill>
              </a:rPr>
              <a:t> (enquêtes non réalisées)</a:t>
            </a:r>
          </a:p>
          <a:p>
            <a:r>
              <a:rPr lang="fr-FR" dirty="0">
                <a:solidFill>
                  <a:schemeClr val="tx1"/>
                </a:solidFill>
              </a:rPr>
              <a:t>des problèmes de téléphone récurrents</a:t>
            </a:r>
          </a:p>
          <a:p>
            <a:r>
              <a:rPr lang="fr-FR" dirty="0">
                <a:solidFill>
                  <a:schemeClr val="tx1"/>
                </a:solidFill>
              </a:rPr>
              <a:t>un défaut d’évaluation suite aux formations</a:t>
            </a:r>
          </a:p>
          <a:p>
            <a:r>
              <a:rPr lang="fr-FR" dirty="0">
                <a:solidFill>
                  <a:schemeClr val="tx1"/>
                </a:solidFill>
              </a:rPr>
              <a:t>le non respect des délais moyen de paiement par les garants</a:t>
            </a:r>
          </a:p>
        </p:txBody>
      </p:sp>
      <p:sp>
        <p:nvSpPr>
          <p:cNvPr id="4" name="Titre 1">
            <a:extLst>
              <a:ext uri="{FF2B5EF4-FFF2-40B4-BE49-F238E27FC236}">
                <a16:creationId xmlns:a16="http://schemas.microsoft.com/office/drawing/2014/main" id="{2165CB61-43B6-4FF8-8B93-D9EBB0721E37}"/>
              </a:ext>
            </a:extLst>
          </p:cNvPr>
          <p:cNvSpPr>
            <a:spLocks noGrp="1"/>
          </p:cNvSpPr>
          <p:nvPr>
            <p:ph type="title"/>
          </p:nvPr>
        </p:nvSpPr>
        <p:spPr/>
        <p:txBody>
          <a:bodyPr/>
          <a:lstStyle/>
          <a:p>
            <a:r>
              <a:rPr lang="en-US" b="1" cap="none" dirty="0">
                <a:latin typeface="+mj-lt"/>
              </a:rPr>
              <a:t>2. </a:t>
            </a:r>
            <a:r>
              <a:rPr lang="fr-SN" b="1" cap="none" dirty="0">
                <a:latin typeface="+mj-lt"/>
              </a:rPr>
              <a:t>Le degré de réalisation des objectifs qualité</a:t>
            </a:r>
            <a:endParaRPr lang="fr-FR" dirty="0"/>
          </a:p>
        </p:txBody>
      </p:sp>
    </p:spTree>
    <p:extLst>
      <p:ext uri="{BB962C8B-B14F-4D97-AF65-F5344CB8AC3E}">
        <p14:creationId xmlns:p14="http://schemas.microsoft.com/office/powerpoint/2010/main" val="38365108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385889" y="2791509"/>
            <a:ext cx="9615488" cy="1323439"/>
          </a:xfrm>
          <a:prstGeom prst="rect">
            <a:avLst/>
          </a:prstGeom>
          <a:noFill/>
        </p:spPr>
        <p:txBody>
          <a:bodyPr wrap="square">
            <a:spAutoFit/>
          </a:bodyPr>
          <a:lstStyle/>
          <a:p>
            <a:r>
              <a:rPr lang="fr-SN" sz="4000" b="1" dirty="0">
                <a:solidFill>
                  <a:schemeClr val="tx1">
                    <a:lumMod val="75000"/>
                    <a:lumOff val="25000"/>
                  </a:schemeClr>
                </a:solidFill>
              </a:rPr>
              <a:t>3. La performance des processus et la conformité des produits et services</a:t>
            </a:r>
          </a:p>
        </p:txBody>
      </p:sp>
    </p:spTree>
    <p:extLst>
      <p:ext uri="{BB962C8B-B14F-4D97-AF65-F5344CB8AC3E}">
        <p14:creationId xmlns:p14="http://schemas.microsoft.com/office/powerpoint/2010/main" val="22241962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68129" y="2649511"/>
            <a:ext cx="11029616" cy="3522794"/>
          </a:xfrm>
        </p:spPr>
        <p:txBody>
          <a:bodyPr>
            <a:noAutofit/>
          </a:bodyPr>
          <a:lstStyle/>
          <a:p>
            <a:r>
              <a:rPr lang="fr-FR" dirty="0">
                <a:solidFill>
                  <a:schemeClr val="tx1"/>
                </a:solidFill>
              </a:rPr>
              <a:t>Performance des processus (Voir Le degré de réalisation des objectifs qualité: Indicateurs des processus opérationnels, Fiches d’incidents)</a:t>
            </a:r>
          </a:p>
          <a:p>
            <a:r>
              <a:rPr lang="fr-FR" dirty="0">
                <a:solidFill>
                  <a:schemeClr val="tx1"/>
                </a:solidFill>
              </a:rPr>
              <a:t>Les cibles non atteintes:</a:t>
            </a:r>
          </a:p>
          <a:p>
            <a:pPr marL="0" indent="0">
              <a:buNone/>
            </a:pPr>
            <a:r>
              <a:rPr lang="fr-FR" dirty="0">
                <a:solidFill>
                  <a:schemeClr val="tx1"/>
                </a:solidFill>
              </a:rPr>
              <a:t>Taux d'atteinte des objectifs de croissance Clinique -  Plateau: 25%</a:t>
            </a:r>
          </a:p>
          <a:p>
            <a:pPr marL="0" indent="0">
              <a:buNone/>
            </a:pPr>
            <a:r>
              <a:rPr lang="fr-FR" dirty="0">
                <a:solidFill>
                  <a:schemeClr val="tx1"/>
                </a:solidFill>
              </a:rPr>
              <a:t>- Acquisition de nouveaux patients: -19,6%</a:t>
            </a:r>
          </a:p>
          <a:p>
            <a:pPr marL="0" indent="0">
              <a:buNone/>
            </a:pPr>
            <a:r>
              <a:rPr lang="fr-FR" dirty="0">
                <a:solidFill>
                  <a:schemeClr val="tx1"/>
                </a:solidFill>
              </a:rPr>
              <a:t>- Modification ou rupture d'activité  pour cause d'indisponibilité </a:t>
            </a:r>
            <a:r>
              <a:rPr lang="fr-FR" dirty="0">
                <a:solidFill>
                  <a:schemeClr val="tx1">
                    <a:lumMod val="75000"/>
                    <a:lumOff val="25000"/>
                  </a:schemeClr>
                </a:solidFill>
                <a:latin typeface="Calibri" panose="020F0502020204030204" pitchFamily="34" charset="0"/>
                <a:cs typeface="Calibri" panose="020F0502020204030204" pitchFamily="34" charset="0"/>
              </a:rPr>
              <a:t>du matériel: 4,75%</a:t>
            </a:r>
            <a:endParaRPr lang="fr-FR" dirty="0">
              <a:solidFill>
                <a:schemeClr val="tx1"/>
              </a:solidFill>
            </a:endParaRPr>
          </a:p>
          <a:p>
            <a:pPr marL="0" indent="0">
              <a:buNone/>
            </a:pPr>
            <a:r>
              <a:rPr lang="fr-FR" dirty="0">
                <a:solidFill>
                  <a:schemeClr val="tx1"/>
                </a:solidFill>
              </a:rPr>
              <a:t>- Satisfaction des nouveaux patients sur l'accueil: 2,66</a:t>
            </a:r>
          </a:p>
          <a:p>
            <a:pPr marL="0" indent="0">
              <a:buNone/>
            </a:pPr>
            <a:r>
              <a:rPr lang="fr-FR" dirty="0">
                <a:solidFill>
                  <a:schemeClr val="tx1"/>
                </a:solidFill>
              </a:rPr>
              <a:t>- Délai moyen de paiement des garants: 90,5 jours</a:t>
            </a:r>
            <a:endParaRPr lang="en-US" dirty="0">
              <a:solidFill>
                <a:schemeClr val="tx1"/>
              </a:solidFill>
            </a:endParaRPr>
          </a:p>
          <a:p>
            <a:pPr marL="0" indent="0">
              <a:buNone/>
            </a:pPr>
            <a:r>
              <a:rPr lang="fr-SN" dirty="0">
                <a:solidFill>
                  <a:schemeClr val="tx1"/>
                </a:solidFill>
              </a:rPr>
              <a:t>- Taux de dossiers patient non conforme hospitalisation: 18,46%</a:t>
            </a:r>
          </a:p>
          <a:p>
            <a:pPr marL="0" indent="0">
              <a:buNone/>
            </a:pPr>
            <a:r>
              <a:rPr lang="fr-SN" dirty="0">
                <a:solidFill>
                  <a:schemeClr val="tx1"/>
                </a:solidFill>
              </a:rPr>
              <a:t>- Taux d’occupation des lits: 64,9 %</a:t>
            </a:r>
          </a:p>
          <a:p>
            <a:pPr marL="0" indent="0" fontAlgn="ctr">
              <a:buNone/>
            </a:pPr>
            <a:r>
              <a:rPr lang="fr-FR" dirty="0">
                <a:solidFill>
                  <a:schemeClr val="tx1"/>
                </a:solidFill>
              </a:rPr>
              <a:t>- Taux de conversion des prospects en patients: 57%</a:t>
            </a:r>
            <a:endParaRPr lang="en-US" dirty="0">
              <a:solidFill>
                <a:schemeClr val="tx1"/>
              </a:solidFill>
            </a:endParaRPr>
          </a:p>
          <a:p>
            <a:pPr marL="0" indent="0">
              <a:buNone/>
            </a:pPr>
            <a:r>
              <a:rPr lang="fr-FR" dirty="0">
                <a:solidFill>
                  <a:schemeClr val="tx1"/>
                </a:solidFill>
              </a:rPr>
              <a:t>- Taux d'enquêtes de satisfaction réalisées sur le nouveaux patients: 33,7%</a:t>
            </a:r>
          </a:p>
          <a:p>
            <a:pPr marL="0" indent="0">
              <a:buNone/>
            </a:pPr>
            <a:endParaRPr lang="fr-SN" dirty="0">
              <a:solidFill>
                <a:schemeClr val="tx1"/>
              </a:solidFill>
            </a:endParaRPr>
          </a:p>
          <a:p>
            <a:pPr marL="0" indent="0">
              <a:buNone/>
            </a:pPr>
            <a:endParaRPr lang="en-US" dirty="0">
              <a:solidFill>
                <a:schemeClr val="tx1"/>
              </a:solidFill>
            </a:endParaRPr>
          </a:p>
        </p:txBody>
      </p:sp>
      <p:sp>
        <p:nvSpPr>
          <p:cNvPr id="4"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3. La performance des processus et la conformité des produits et services</a:t>
            </a:r>
          </a:p>
        </p:txBody>
      </p:sp>
    </p:spTree>
    <p:extLst>
      <p:ext uri="{BB962C8B-B14F-4D97-AF65-F5344CB8AC3E}">
        <p14:creationId xmlns:p14="http://schemas.microsoft.com/office/powerpoint/2010/main" val="350636250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3. La performance des processus et la conformité des produits et services</a:t>
            </a:r>
          </a:p>
        </p:txBody>
      </p:sp>
      <p:sp>
        <p:nvSpPr>
          <p:cNvPr id="5" name="ZoneTexte 4">
            <a:extLst>
              <a:ext uri="{FF2B5EF4-FFF2-40B4-BE49-F238E27FC236}">
                <a16:creationId xmlns:a16="http://schemas.microsoft.com/office/drawing/2014/main" id="{54A11418-D52D-4275-98AE-ACCB5FBACD17}"/>
              </a:ext>
            </a:extLst>
          </p:cNvPr>
          <p:cNvSpPr txBox="1"/>
          <p:nvPr/>
        </p:nvSpPr>
        <p:spPr>
          <a:xfrm>
            <a:off x="251460" y="4919008"/>
            <a:ext cx="5781507" cy="1938992"/>
          </a:xfrm>
          <a:prstGeom prst="rect">
            <a:avLst/>
          </a:prstGeom>
          <a:noFill/>
        </p:spPr>
        <p:txBody>
          <a:bodyPr wrap="square">
            <a:spAutoFit/>
          </a:bodyPr>
          <a:lstStyle/>
          <a:p>
            <a:pPr marL="342900" indent="-342900" algn="just">
              <a:buFont typeface="Arial" panose="020B0604020202020204" pitchFamily="34" charset="0"/>
              <a:buChar char="•"/>
            </a:pPr>
            <a:r>
              <a:rPr lang="fr-SN" sz="2000" dirty="0">
                <a:solidFill>
                  <a:schemeClr val="tx1">
                    <a:lumMod val="75000"/>
                    <a:lumOff val="25000"/>
                  </a:schemeClr>
                </a:solidFill>
              </a:rPr>
              <a:t>10 actions planifiées suite aux audits pour les processus opérationnels (qui sont en rapport aux produits et services)</a:t>
            </a:r>
          </a:p>
          <a:p>
            <a:pPr marL="342900" indent="-342900" algn="just">
              <a:buFont typeface="Arial" panose="020B0604020202020204" pitchFamily="34" charset="0"/>
              <a:buChar char="•"/>
            </a:pPr>
            <a:endParaRPr lang="fr-SN" sz="2000" dirty="0">
              <a:solidFill>
                <a:schemeClr val="tx1">
                  <a:lumMod val="75000"/>
                  <a:lumOff val="25000"/>
                </a:schemeClr>
              </a:solidFill>
            </a:endParaRPr>
          </a:p>
          <a:p>
            <a:pPr marL="342900" indent="-342900" algn="just">
              <a:buFont typeface="Arial" panose="020B0604020202020204" pitchFamily="34" charset="0"/>
              <a:buChar char="•"/>
            </a:pPr>
            <a:r>
              <a:rPr lang="fr-SN" sz="2000" dirty="0">
                <a:solidFill>
                  <a:schemeClr val="tx1">
                    <a:lumMod val="75000"/>
                    <a:lumOff val="25000"/>
                  </a:schemeClr>
                </a:solidFill>
              </a:rPr>
              <a:t>10 actions clôturées soit </a:t>
            </a:r>
            <a:r>
              <a:rPr lang="fr-SN" sz="2000" b="1" dirty="0">
                <a:solidFill>
                  <a:schemeClr val="accent3"/>
                </a:solidFill>
              </a:rPr>
              <a:t>100%</a:t>
            </a:r>
          </a:p>
          <a:p>
            <a:pPr algn="just"/>
            <a:endParaRPr lang="fr-SN" sz="2000" dirty="0">
              <a:solidFill>
                <a:schemeClr val="tx1">
                  <a:lumMod val="75000"/>
                  <a:lumOff val="25000"/>
                </a:schemeClr>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90482354"/>
              </p:ext>
            </p:extLst>
          </p:nvPr>
        </p:nvGraphicFramePr>
        <p:xfrm>
          <a:off x="561703" y="1933548"/>
          <a:ext cx="11064239" cy="2839200"/>
        </p:xfrm>
        <a:graphic>
          <a:graphicData uri="http://schemas.openxmlformats.org/drawingml/2006/table">
            <a:tbl>
              <a:tblPr firstRow="1" firstCol="1" bandRow="1"/>
              <a:tblGrid>
                <a:gridCol w="1493941">
                  <a:extLst>
                    <a:ext uri="{9D8B030D-6E8A-4147-A177-3AD203B41FA5}">
                      <a16:colId xmlns:a16="http://schemas.microsoft.com/office/drawing/2014/main" val="31490960"/>
                    </a:ext>
                  </a:extLst>
                </a:gridCol>
                <a:gridCol w="1493941">
                  <a:extLst>
                    <a:ext uri="{9D8B030D-6E8A-4147-A177-3AD203B41FA5}">
                      <a16:colId xmlns:a16="http://schemas.microsoft.com/office/drawing/2014/main" val="3649532448"/>
                    </a:ext>
                  </a:extLst>
                </a:gridCol>
                <a:gridCol w="1479622">
                  <a:extLst>
                    <a:ext uri="{9D8B030D-6E8A-4147-A177-3AD203B41FA5}">
                      <a16:colId xmlns:a16="http://schemas.microsoft.com/office/drawing/2014/main" val="383095093"/>
                    </a:ext>
                  </a:extLst>
                </a:gridCol>
                <a:gridCol w="1250520">
                  <a:extLst>
                    <a:ext uri="{9D8B030D-6E8A-4147-A177-3AD203B41FA5}">
                      <a16:colId xmlns:a16="http://schemas.microsoft.com/office/drawing/2014/main" val="423609813"/>
                    </a:ext>
                  </a:extLst>
                </a:gridCol>
                <a:gridCol w="1091103">
                  <a:extLst>
                    <a:ext uri="{9D8B030D-6E8A-4147-A177-3AD203B41FA5}">
                      <a16:colId xmlns:a16="http://schemas.microsoft.com/office/drawing/2014/main" val="1034270172"/>
                    </a:ext>
                  </a:extLst>
                </a:gridCol>
                <a:gridCol w="1177017">
                  <a:extLst>
                    <a:ext uri="{9D8B030D-6E8A-4147-A177-3AD203B41FA5}">
                      <a16:colId xmlns:a16="http://schemas.microsoft.com/office/drawing/2014/main" val="3659564945"/>
                    </a:ext>
                  </a:extLst>
                </a:gridCol>
                <a:gridCol w="1616610">
                  <a:extLst>
                    <a:ext uri="{9D8B030D-6E8A-4147-A177-3AD203B41FA5}">
                      <a16:colId xmlns:a16="http://schemas.microsoft.com/office/drawing/2014/main" val="2510473039"/>
                    </a:ext>
                  </a:extLst>
                </a:gridCol>
                <a:gridCol w="1461485">
                  <a:extLst>
                    <a:ext uri="{9D8B030D-6E8A-4147-A177-3AD203B41FA5}">
                      <a16:colId xmlns:a16="http://schemas.microsoft.com/office/drawing/2014/main" val="262941750"/>
                    </a:ext>
                  </a:extLst>
                </a:gridCol>
              </a:tblGrid>
              <a:tr h="503811">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Audits </a:t>
                      </a:r>
                      <a:r>
                        <a:rPr lang="en-US" sz="1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prévus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Date prévue</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Date réalisée</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Nombre d’audits réalisés</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Clôturés</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Non </a:t>
                      </a:r>
                      <a:r>
                        <a:rPr lang="en-US" sz="1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clôturé</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fr-SN"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Actions planifiées suite aux audits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a:txBody>
                    <a:bodyPr/>
                    <a:lstStyle/>
                    <a:p>
                      <a:pPr>
                        <a:lnSpc>
                          <a:spcPct val="107000"/>
                        </a:lnSpc>
                        <a:spcAft>
                          <a:spcPts val="0"/>
                        </a:spcAft>
                      </a:pPr>
                      <a:r>
                        <a:rPr lang="fr-SN"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Actions réalisées </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extLst>
                  <a:ext uri="{0D108BD9-81ED-4DB2-BD59-A6C34878D82A}">
                    <a16:rowId xmlns:a16="http://schemas.microsoft.com/office/drawing/2014/main" val="4064268364"/>
                  </a:ext>
                </a:extLst>
              </a:tr>
              <a:tr h="300294">
                <a:tc>
                  <a:txBody>
                    <a:bodyPr/>
                    <a:lstStyle/>
                    <a:p>
                      <a:pPr algn="ctr">
                        <a:lnSpc>
                          <a:spcPct val="107000"/>
                        </a:lnSpc>
                        <a:spcAft>
                          <a:spcPts val="0"/>
                        </a:spcAft>
                      </a:pPr>
                      <a:r>
                        <a:rPr lang="fr-SN" sz="1600" b="1">
                          <a:effectLst/>
                          <a:latin typeface="Times New Roman" panose="02020603050405020304" pitchFamily="18" charset="0"/>
                          <a:ea typeface="Calibri" panose="020F0502020204030204" pitchFamily="34" charset="0"/>
                          <a:cs typeface="Times New Roman" panose="02020603050405020304" pitchFamily="18" charset="0"/>
                        </a:rPr>
                        <a:t>PO01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01/05/2022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31/05/2022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942781"/>
                  </a:ext>
                </a:extLst>
              </a:tr>
              <a:tr h="283928">
                <a:tc>
                  <a:txBody>
                    <a:bodyPr/>
                    <a:lstStyle/>
                    <a:p>
                      <a:pPr algn="ctr">
                        <a:lnSpc>
                          <a:spcPct val="107000"/>
                        </a:lnSpc>
                        <a:spcAft>
                          <a:spcPts val="0"/>
                        </a:spcAft>
                      </a:pPr>
                      <a:r>
                        <a:rPr lang="fr-SN" sz="1600" b="1">
                          <a:effectLst/>
                          <a:latin typeface="Times New Roman" panose="02020603050405020304" pitchFamily="18" charset="0"/>
                          <a:ea typeface="Calibri" panose="020F0502020204030204" pitchFamily="34" charset="0"/>
                          <a:cs typeface="Times New Roman" panose="02020603050405020304" pitchFamily="18" charset="0"/>
                        </a:rPr>
                        <a:t>PO02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01/07/2022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23/08/2022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7099988"/>
                  </a:ext>
                </a:extLst>
              </a:tr>
              <a:tr h="300294">
                <a:tc>
                  <a:txBody>
                    <a:bodyPr/>
                    <a:lstStyle/>
                    <a:p>
                      <a:pPr algn="ctr">
                        <a:lnSpc>
                          <a:spcPct val="107000"/>
                        </a:lnSpc>
                        <a:spcAft>
                          <a:spcPts val="0"/>
                        </a:spcAft>
                      </a:pPr>
                      <a:r>
                        <a:rPr lang="fr-SN" sz="1600" b="1">
                          <a:effectLst/>
                          <a:latin typeface="Times New Roman" panose="02020603050405020304" pitchFamily="18" charset="0"/>
                          <a:ea typeface="Calibri" panose="020F0502020204030204" pitchFamily="34" charset="0"/>
                          <a:cs typeface="Times New Roman" panose="02020603050405020304" pitchFamily="18" charset="0"/>
                        </a:rPr>
                        <a:t>PO03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15/09/2022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10/10/2022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497843"/>
                  </a:ext>
                </a:extLst>
              </a:tr>
              <a:tr h="300294">
                <a:tc rowSpan="2">
                  <a:txBody>
                    <a:bodyPr/>
                    <a:lstStyle/>
                    <a:p>
                      <a:pPr algn="ctr">
                        <a:lnSpc>
                          <a:spcPct val="107000"/>
                        </a:lnSpc>
                        <a:spcAft>
                          <a:spcPts val="0"/>
                        </a:spcAft>
                      </a:pPr>
                      <a:r>
                        <a:rPr lang="fr-SN" sz="1600" b="1">
                          <a:effectLst/>
                          <a:latin typeface="Times New Roman" panose="02020603050405020304" pitchFamily="18" charset="0"/>
                          <a:ea typeface="Calibri" panose="020F0502020204030204" pitchFamily="34" charset="0"/>
                          <a:cs typeface="Times New Roman" panose="02020603050405020304" pitchFamily="18" charset="0"/>
                        </a:rPr>
                        <a:t>PO04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01/05/2022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31/05/2022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146960"/>
                  </a:ext>
                </a:extLst>
              </a:tr>
              <a:tr h="300294">
                <a:tc vMerge="1">
                  <a:txBody>
                    <a:bodyPr/>
                    <a:lstStyle/>
                    <a:p>
                      <a:endParaRPr lang="en-US"/>
                    </a:p>
                  </a:txBody>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01/11/2022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17/11/2022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4170529"/>
                  </a:ext>
                </a:extLst>
              </a:tr>
              <a:tr h="300294">
                <a:tc>
                  <a:txBody>
                    <a:bodyPr/>
                    <a:lstStyle/>
                    <a:p>
                      <a:pPr algn="ctr">
                        <a:lnSpc>
                          <a:spcPct val="107000"/>
                        </a:lnSpc>
                        <a:spcAft>
                          <a:spcPts val="0"/>
                        </a:spcAft>
                      </a:pPr>
                      <a:r>
                        <a:rPr lang="fr-SN" sz="1600" b="1">
                          <a:effectLst/>
                          <a:latin typeface="Times New Roman" panose="02020603050405020304" pitchFamily="18" charset="0"/>
                          <a:ea typeface="Calibri" panose="020F0502020204030204" pitchFamily="34" charset="0"/>
                          <a:cs typeface="Times New Roman" panose="02020603050405020304" pitchFamily="18" charset="0"/>
                        </a:rPr>
                        <a:t>PO06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01/02/2022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07/03/2022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7421385"/>
                  </a:ext>
                </a:extLst>
              </a:tr>
              <a:tr h="283928">
                <a:tc gridSpan="3">
                  <a:txBody>
                    <a:bodyPr/>
                    <a:lstStyle/>
                    <a:p>
                      <a:pP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TOTAL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SN" sz="16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013505"/>
                  </a:ext>
                </a:extLst>
              </a:tr>
            </a:tbl>
          </a:graphicData>
        </a:graphic>
      </p:graphicFrame>
    </p:spTree>
    <p:extLst>
      <p:ext uri="{BB962C8B-B14F-4D97-AF65-F5344CB8AC3E}">
        <p14:creationId xmlns:p14="http://schemas.microsoft.com/office/powerpoint/2010/main" val="2906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F00A67C9-4929-4EFF-9CB6-292640CD2738}"/>
              </a:ext>
            </a:extLst>
          </p:cNvPr>
          <p:cNvGrpSpPr/>
          <p:nvPr/>
        </p:nvGrpSpPr>
        <p:grpSpPr>
          <a:xfrm>
            <a:off x="226788" y="-2"/>
            <a:ext cx="11965212" cy="6858000"/>
            <a:chOff x="213096" y="0"/>
            <a:chExt cx="11447501" cy="6858000"/>
          </a:xfrm>
        </p:grpSpPr>
        <p:sp>
          <p:nvSpPr>
            <p:cNvPr id="56" name="Rectangle 55">
              <a:extLst>
                <a:ext uri="{FF2B5EF4-FFF2-40B4-BE49-F238E27FC236}">
                  <a16:creationId xmlns:a16="http://schemas.microsoft.com/office/drawing/2014/main" id="{3E8CDB02-4760-4298-BC44-93A18EB02F13}"/>
                </a:ext>
              </a:extLst>
            </p:cNvPr>
            <p:cNvSpPr/>
            <p:nvPr/>
          </p:nvSpPr>
          <p:spPr>
            <a:xfrm>
              <a:off x="213096" y="0"/>
              <a:ext cx="11447501" cy="6858000"/>
            </a:xfrm>
            <a:prstGeom prst="rect">
              <a:avLst/>
            </a:prstGeom>
            <a:solidFill>
              <a:srgbClr val="F0EEF0"/>
            </a:solidFill>
            <a:ln>
              <a:solidFill>
                <a:schemeClr val="accent4"/>
              </a:solid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57C0FD50-5E69-463E-A01B-65E9D864A386}"/>
                </a:ext>
              </a:extLst>
            </p:cNvPr>
            <p:cNvSpPr/>
            <p:nvPr/>
          </p:nvSpPr>
          <p:spPr>
            <a:xfrm>
              <a:off x="10492197" y="2337441"/>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9" name="Picture 58">
              <a:extLst>
                <a:ext uri="{FF2B5EF4-FFF2-40B4-BE49-F238E27FC236}">
                  <a16:creationId xmlns:a16="http://schemas.microsoft.com/office/drawing/2014/main" id="{60B383F7-52C5-4FB7-AEC3-35A48D7354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0600933" y="3247473"/>
              <a:ext cx="530600" cy="530600"/>
            </a:xfrm>
            <a:prstGeom prst="rect">
              <a:avLst/>
            </a:prstGeom>
            <a:ln>
              <a:solidFill>
                <a:schemeClr val="accent4"/>
              </a:solidFill>
            </a:ln>
          </p:spPr>
        </p:pic>
      </p:grpSp>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49">
            <a:extLst>
              <a:ext uri="{FF2B5EF4-FFF2-40B4-BE49-F238E27FC236}">
                <a16:creationId xmlns:a16="http://schemas.microsoft.com/office/drawing/2014/main" id="{9EB0FD16-689C-476C-8309-C7173C257513}"/>
              </a:ext>
            </a:extLst>
          </p:cNvPr>
          <p:cNvSpPr txBox="1"/>
          <p:nvPr/>
        </p:nvSpPr>
        <p:spPr>
          <a:xfrm>
            <a:off x="831274" y="2736500"/>
            <a:ext cx="9961418" cy="1384995"/>
          </a:xfrm>
          <a:prstGeom prst="rect">
            <a:avLst/>
          </a:prstGeom>
          <a:solidFill>
            <a:srgbClr val="7F508B"/>
          </a:solidFill>
          <a:ln>
            <a:solidFill>
              <a:schemeClr val="accent4"/>
            </a:solidFill>
          </a:ln>
        </p:spPr>
        <p:txBody>
          <a:bodyPr wrap="square" rtlCol="0">
            <a:spAutoFit/>
          </a:bodyPr>
          <a:lstStyle/>
          <a:p>
            <a:pPr algn="just" defTabSz="914400"/>
            <a:r>
              <a:rPr lang="fr-FR" sz="2800" dirty="0">
                <a:solidFill>
                  <a:schemeClr val="bg1"/>
                </a:solidFill>
                <a:latin typeface="Bahnschrift Light" panose="020B0502040204020203" pitchFamily="34" charset="0"/>
              </a:rPr>
              <a:t>Participer à la transformation de l'écosystème de santé d'Afrique de l'Ouest avec une mission spécifique pour le suivi et les soins de qualité de la femme et de l'enfant.	</a:t>
            </a:r>
          </a:p>
        </p:txBody>
      </p:sp>
      <p:sp>
        <p:nvSpPr>
          <p:cNvPr id="28" name="TextBox 49">
            <a:extLst>
              <a:ext uri="{FF2B5EF4-FFF2-40B4-BE49-F238E27FC236}">
                <a16:creationId xmlns:a16="http://schemas.microsoft.com/office/drawing/2014/main" id="{9EB0FD16-689C-476C-8309-C7173C257513}"/>
              </a:ext>
            </a:extLst>
          </p:cNvPr>
          <p:cNvSpPr txBox="1"/>
          <p:nvPr/>
        </p:nvSpPr>
        <p:spPr>
          <a:xfrm>
            <a:off x="1163783" y="-2"/>
            <a:ext cx="10475226" cy="523220"/>
          </a:xfrm>
          <a:prstGeom prst="rect">
            <a:avLst/>
          </a:prstGeom>
          <a:solidFill>
            <a:schemeClr val="accent4"/>
          </a:solidFill>
          <a:ln>
            <a:solidFill>
              <a:schemeClr val="accent4"/>
            </a:solidFill>
          </a:ln>
        </p:spPr>
        <p:txBody>
          <a:bodyPr wrap="square" rtlCol="0">
            <a:spAutoFit/>
          </a:bodyPr>
          <a:lstStyle/>
          <a:p>
            <a:pPr algn="ctr" defTabSz="914400"/>
            <a:r>
              <a:rPr lang="fr-FR" sz="2800" dirty="0">
                <a:solidFill>
                  <a:schemeClr val="bg1"/>
                </a:solidFill>
                <a:latin typeface="+mj-lt"/>
              </a:rPr>
              <a:t>FINALITE</a:t>
            </a:r>
          </a:p>
        </p:txBody>
      </p:sp>
    </p:spTree>
    <p:extLst>
      <p:ext uri="{BB962C8B-B14F-4D97-AF65-F5344CB8AC3E}">
        <p14:creationId xmlns:p14="http://schemas.microsoft.com/office/powerpoint/2010/main" val="203053705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528763" y="2620059"/>
            <a:ext cx="10129838" cy="1446550"/>
          </a:xfrm>
          <a:prstGeom prst="rect">
            <a:avLst/>
          </a:prstGeom>
          <a:noFill/>
        </p:spPr>
        <p:txBody>
          <a:bodyPr wrap="square">
            <a:spAutoFit/>
          </a:bodyPr>
          <a:lstStyle/>
          <a:p>
            <a:r>
              <a:rPr lang="fr-SN" sz="4400" b="1" dirty="0">
                <a:solidFill>
                  <a:schemeClr val="tx1">
                    <a:lumMod val="75000"/>
                    <a:lumOff val="25000"/>
                  </a:schemeClr>
                </a:solidFill>
              </a:rPr>
              <a:t>4. Les non-conformités et les actions correctives.</a:t>
            </a:r>
          </a:p>
        </p:txBody>
      </p:sp>
    </p:spTree>
    <p:extLst>
      <p:ext uri="{BB962C8B-B14F-4D97-AF65-F5344CB8AC3E}">
        <p14:creationId xmlns:p14="http://schemas.microsoft.com/office/powerpoint/2010/main" val="298958378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sp>
        <p:nvSpPr>
          <p:cNvPr id="9" name="Oval 2"/>
          <p:cNvSpPr/>
          <p:nvPr/>
        </p:nvSpPr>
        <p:spPr>
          <a:xfrm>
            <a:off x="581192" y="2514903"/>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TextBox 52"/>
          <p:cNvSpPr txBox="1"/>
          <p:nvPr/>
        </p:nvSpPr>
        <p:spPr>
          <a:xfrm>
            <a:off x="1077198" y="2455038"/>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119 fiches d’incidents ouvertes en 2022</a:t>
            </a:r>
            <a:endParaRPr sz="2400" dirty="0">
              <a:solidFill>
                <a:schemeClr val="tx1"/>
              </a:solidFill>
              <a:latin typeface="Bahnschrift" panose="020B0502040204020203" pitchFamily="34" charset="0"/>
            </a:endParaRPr>
          </a:p>
        </p:txBody>
      </p:sp>
      <p:sp>
        <p:nvSpPr>
          <p:cNvPr id="11" name="Oval 5">
            <a:extLst>
              <a:ext uri="{FF2B5EF4-FFF2-40B4-BE49-F238E27FC236}">
                <a16:creationId xmlns:a16="http://schemas.microsoft.com/office/drawing/2014/main" id="{D669471B-29B7-4007-A8A6-16F1076D5786}"/>
              </a:ext>
            </a:extLst>
          </p:cNvPr>
          <p:cNvSpPr/>
          <p:nvPr/>
        </p:nvSpPr>
        <p:spPr>
          <a:xfrm>
            <a:off x="579431" y="5408386"/>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a:extLst>
              <a:ext uri="{FF2B5EF4-FFF2-40B4-BE49-F238E27FC236}">
                <a16:creationId xmlns:a16="http://schemas.microsoft.com/office/drawing/2014/main" id="{5AE0AC57-6E55-4A08-A03B-BB05045F00C9}"/>
              </a:ext>
            </a:extLst>
          </p:cNvPr>
          <p:cNvSpPr txBox="1"/>
          <p:nvPr/>
        </p:nvSpPr>
        <p:spPr>
          <a:xfrm>
            <a:off x="1086852" y="5364598"/>
            <a:ext cx="1051254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04 fiches d’incidents ouvertes et reprogrammées en 2023 soit </a:t>
            </a:r>
            <a:r>
              <a:rPr lang="fr-FR" sz="2400" dirty="0">
                <a:solidFill>
                  <a:srgbClr val="C00000"/>
                </a:solidFill>
                <a:latin typeface="Bahnschrift" panose="020B0502040204020203" pitchFamily="34" charset="0"/>
              </a:rPr>
              <a:t>3,4%</a:t>
            </a:r>
            <a:endParaRPr sz="2400" dirty="0">
              <a:solidFill>
                <a:srgbClr val="C00000"/>
              </a:solidFill>
              <a:latin typeface="Bahnschrift" panose="020B0502040204020203" pitchFamily="34" charset="0"/>
            </a:endParaRPr>
          </a:p>
        </p:txBody>
      </p:sp>
      <p:sp>
        <p:nvSpPr>
          <p:cNvPr id="13" name="Oval 2"/>
          <p:cNvSpPr/>
          <p:nvPr/>
        </p:nvSpPr>
        <p:spPr>
          <a:xfrm>
            <a:off x="590846" y="3969683"/>
            <a:ext cx="374087" cy="374087"/>
          </a:xfrm>
          <a:prstGeom prst="ellipse">
            <a:avLst/>
          </a:prstGeom>
          <a:solidFill>
            <a:schemeClr val="accent3"/>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52"/>
          <p:cNvSpPr txBox="1"/>
          <p:nvPr/>
        </p:nvSpPr>
        <p:spPr>
          <a:xfrm>
            <a:off x="1086853" y="3909818"/>
            <a:ext cx="468529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115 fiches d’incidents clôturées</a:t>
            </a:r>
            <a:endParaRPr sz="2400" dirty="0">
              <a:solidFill>
                <a:schemeClr val="tx1"/>
              </a:solidFill>
              <a:latin typeface="Bahnschrift" panose="020B0502040204020203" pitchFamily="34" charset="0"/>
            </a:endParaRPr>
          </a:p>
        </p:txBody>
      </p:sp>
      <p:sp>
        <p:nvSpPr>
          <p:cNvPr id="3" name="Flèche droite 2"/>
          <p:cNvSpPr/>
          <p:nvPr/>
        </p:nvSpPr>
        <p:spPr>
          <a:xfrm>
            <a:off x="5581650" y="4049370"/>
            <a:ext cx="1028700" cy="2944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52"/>
          <p:cNvSpPr txBox="1"/>
          <p:nvPr/>
        </p:nvSpPr>
        <p:spPr>
          <a:xfrm>
            <a:off x="6882816" y="3940612"/>
            <a:ext cx="3802601"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accent3"/>
                </a:solidFill>
                <a:latin typeface="Bahnschrift" panose="020B0502040204020203" pitchFamily="34" charset="0"/>
              </a:rPr>
              <a:t>96,6% taux de clôture  </a:t>
            </a:r>
            <a:endParaRPr sz="2400" dirty="0">
              <a:solidFill>
                <a:schemeClr val="accent3"/>
              </a:solidFill>
              <a:latin typeface="Bahnschrift" panose="020B0502040204020203" pitchFamily="34" charset="0"/>
            </a:endParaRPr>
          </a:p>
        </p:txBody>
      </p:sp>
    </p:spTree>
    <p:extLst>
      <p:ext uri="{BB962C8B-B14F-4D97-AF65-F5344CB8AC3E}">
        <p14:creationId xmlns:p14="http://schemas.microsoft.com/office/powerpoint/2010/main" val="219680035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96CE66-D691-4D96-9ECB-12FC5217B1D8}"/>
              </a:ext>
            </a:extLst>
          </p:cNvPr>
          <p:cNvSpPr>
            <a:spLocks noGrp="1"/>
          </p:cNvSpPr>
          <p:nvPr>
            <p:ph type="title"/>
          </p:nvPr>
        </p:nvSpPr>
        <p:spPr/>
        <p:txBody>
          <a:bodyPr>
            <a:normAutofit/>
          </a:bodyPr>
          <a:lstStyle/>
          <a:p>
            <a:r>
              <a:rPr lang="fr-SN" sz="2800" b="1" cap="none" dirty="0">
                <a:latin typeface="+mj-lt"/>
              </a:rPr>
              <a:t>4. Les non-conformités et les actions correctives</a:t>
            </a:r>
          </a:p>
        </p:txBody>
      </p:sp>
      <p:graphicFrame>
        <p:nvGraphicFramePr>
          <p:cNvPr id="4" name="Tableau 3">
            <a:extLst>
              <a:ext uri="{FF2B5EF4-FFF2-40B4-BE49-F238E27FC236}">
                <a16:creationId xmlns:a16="http://schemas.microsoft.com/office/drawing/2014/main" id="{94CB43DC-4A62-41BC-9071-1B87C304C098}"/>
              </a:ext>
            </a:extLst>
          </p:cNvPr>
          <p:cNvGraphicFramePr>
            <a:graphicFrameLocks noGrp="1"/>
          </p:cNvGraphicFramePr>
          <p:nvPr>
            <p:extLst>
              <p:ext uri="{D42A27DB-BD31-4B8C-83A1-F6EECF244321}">
                <p14:modId xmlns:p14="http://schemas.microsoft.com/office/powerpoint/2010/main" val="3472837445"/>
              </p:ext>
            </p:extLst>
          </p:nvPr>
        </p:nvGraphicFramePr>
        <p:xfrm>
          <a:off x="570444" y="1876222"/>
          <a:ext cx="11040364" cy="4632960"/>
        </p:xfrm>
        <a:graphic>
          <a:graphicData uri="http://schemas.openxmlformats.org/drawingml/2006/table">
            <a:tbl>
              <a:tblPr firstRow="1" bandRow="1">
                <a:tableStyleId>{ED083AE6-46FA-4A59-8FB0-9F97EB10719F}</a:tableStyleId>
              </a:tblPr>
              <a:tblGrid>
                <a:gridCol w="2760091">
                  <a:extLst>
                    <a:ext uri="{9D8B030D-6E8A-4147-A177-3AD203B41FA5}">
                      <a16:colId xmlns:a16="http://schemas.microsoft.com/office/drawing/2014/main" val="208799257"/>
                    </a:ext>
                  </a:extLst>
                </a:gridCol>
                <a:gridCol w="2760091">
                  <a:extLst>
                    <a:ext uri="{9D8B030D-6E8A-4147-A177-3AD203B41FA5}">
                      <a16:colId xmlns:a16="http://schemas.microsoft.com/office/drawing/2014/main" val="4002628463"/>
                    </a:ext>
                  </a:extLst>
                </a:gridCol>
                <a:gridCol w="2760091">
                  <a:extLst>
                    <a:ext uri="{9D8B030D-6E8A-4147-A177-3AD203B41FA5}">
                      <a16:colId xmlns:a16="http://schemas.microsoft.com/office/drawing/2014/main" val="3084248484"/>
                    </a:ext>
                  </a:extLst>
                </a:gridCol>
                <a:gridCol w="2760091">
                  <a:extLst>
                    <a:ext uri="{9D8B030D-6E8A-4147-A177-3AD203B41FA5}">
                      <a16:colId xmlns:a16="http://schemas.microsoft.com/office/drawing/2014/main" val="3786288407"/>
                    </a:ext>
                  </a:extLst>
                </a:gridCol>
              </a:tblGrid>
              <a:tr h="270651">
                <a:tc>
                  <a:txBody>
                    <a:bodyPr/>
                    <a:lstStyle/>
                    <a:p>
                      <a:pPr algn="ctr"/>
                      <a:r>
                        <a:rPr lang="fr-FR" sz="1300" dirty="0">
                          <a:solidFill>
                            <a:schemeClr val="tx1">
                              <a:lumMod val="75000"/>
                              <a:lumOff val="25000"/>
                            </a:schemeClr>
                          </a:solidFill>
                          <a:latin typeface="+mn-lt"/>
                          <a:cs typeface="Calibri" panose="020F0502020204030204" pitchFamily="34" charset="0"/>
                        </a:rPr>
                        <a:t>Processus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Non-conformités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Réclamations clients</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Clôture</a:t>
                      </a:r>
                    </a:p>
                  </a:txBody>
                  <a:tcPr anchor="ctr"/>
                </a:tc>
                <a:extLst>
                  <a:ext uri="{0D108BD9-81ED-4DB2-BD59-A6C34878D82A}">
                    <a16:rowId xmlns:a16="http://schemas.microsoft.com/office/drawing/2014/main" val="140558920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210251750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227958466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PM03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122168780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08</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08clôturées</a:t>
                      </a:r>
                    </a:p>
                  </a:txBody>
                  <a:tcPr anchor="ctr"/>
                </a:tc>
                <a:extLst>
                  <a:ext uri="{0D108BD9-81ED-4DB2-BD59-A6C34878D82A}">
                    <a16:rowId xmlns:a16="http://schemas.microsoft.com/office/drawing/2014/main" val="152882309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01</a:t>
                      </a:r>
                    </a:p>
                  </a:txBody>
                  <a:tcPr anchor="ctr"/>
                </a:tc>
                <a:extLst>
                  <a:ext uri="{0D108BD9-81ED-4DB2-BD59-A6C34878D82A}">
                    <a16:rowId xmlns:a16="http://schemas.microsoft.com/office/drawing/2014/main" val="4005938177"/>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07</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07</a:t>
                      </a:r>
                    </a:p>
                  </a:txBody>
                  <a:tcPr anchor="ctr"/>
                </a:tc>
                <a:extLst>
                  <a:ext uri="{0D108BD9-81ED-4DB2-BD59-A6C34878D82A}">
                    <a16:rowId xmlns:a16="http://schemas.microsoft.com/office/drawing/2014/main" val="415229496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01</a:t>
                      </a:r>
                      <a:r>
                        <a:rPr lang="fr-FR" sz="1300" baseline="0" dirty="0">
                          <a:solidFill>
                            <a:schemeClr val="tx1">
                              <a:lumMod val="75000"/>
                              <a:lumOff val="25000"/>
                            </a:schemeClr>
                          </a:solidFill>
                          <a:latin typeface="+mn-lt"/>
                          <a:cs typeface="Calibri" panose="020F0502020204030204" pitchFamily="34" charset="0"/>
                        </a:rPr>
                        <a:t> ouverte</a:t>
                      </a: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3231504859"/>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1949754623"/>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PO06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156651555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01 clôturée</a:t>
                      </a:r>
                    </a:p>
                  </a:txBody>
                  <a:tcPr anchor="ctr"/>
                </a:tc>
                <a:extLst>
                  <a:ext uri="{0D108BD9-81ED-4DB2-BD59-A6C34878D82A}">
                    <a16:rowId xmlns:a16="http://schemas.microsoft.com/office/drawing/2014/main" val="3411637311"/>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PS02</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2856249436"/>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PS03</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26 clôturées</a:t>
                      </a:r>
                    </a:p>
                  </a:txBody>
                  <a:tcPr anchor="ctr"/>
                </a:tc>
                <a:extLst>
                  <a:ext uri="{0D108BD9-81ED-4DB2-BD59-A6C34878D82A}">
                    <a16:rowId xmlns:a16="http://schemas.microsoft.com/office/drawing/2014/main" val="3410802845"/>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PS04</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88</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300" dirty="0">
                          <a:solidFill>
                            <a:schemeClr val="tx1">
                              <a:lumMod val="75000"/>
                              <a:lumOff val="25000"/>
                            </a:schemeClr>
                          </a:solidFill>
                          <a:latin typeface="+mn-lt"/>
                          <a:cs typeface="Calibri" panose="020F0502020204030204" pitchFamily="34" charset="0"/>
                        </a:rPr>
                        <a:t>85</a:t>
                      </a:r>
                      <a:r>
                        <a:rPr lang="fr-FR" sz="1300" baseline="0" dirty="0">
                          <a:solidFill>
                            <a:schemeClr val="tx1">
                              <a:lumMod val="75000"/>
                              <a:lumOff val="25000"/>
                            </a:schemeClr>
                          </a:solidFill>
                          <a:latin typeface="+mn-lt"/>
                          <a:cs typeface="Calibri" panose="020F0502020204030204" pitchFamily="34" charset="0"/>
                        </a:rPr>
                        <a:t> </a:t>
                      </a:r>
                      <a:r>
                        <a:rPr lang="fr-FR" sz="1300" dirty="0">
                          <a:solidFill>
                            <a:schemeClr val="tx1">
                              <a:lumMod val="75000"/>
                              <a:lumOff val="25000"/>
                            </a:schemeClr>
                          </a:solidFill>
                          <a:latin typeface="+mn-lt"/>
                          <a:cs typeface="Calibri" panose="020F0502020204030204" pitchFamily="34" charset="0"/>
                        </a:rPr>
                        <a:t>clôturées / 03</a:t>
                      </a:r>
                      <a:r>
                        <a:rPr lang="fr-FR" sz="1300" baseline="0" dirty="0">
                          <a:solidFill>
                            <a:schemeClr val="tx1">
                              <a:lumMod val="75000"/>
                              <a:lumOff val="25000"/>
                            </a:schemeClr>
                          </a:solidFill>
                          <a:latin typeface="+mn-lt"/>
                          <a:cs typeface="Calibri" panose="020F0502020204030204" pitchFamily="34" charset="0"/>
                        </a:rPr>
                        <a:t> </a:t>
                      </a:r>
                      <a:r>
                        <a:rPr lang="fr-FR" sz="1300" dirty="0">
                          <a:solidFill>
                            <a:schemeClr val="tx1">
                              <a:lumMod val="75000"/>
                              <a:lumOff val="25000"/>
                            </a:schemeClr>
                          </a:solidFill>
                          <a:latin typeface="+mn-lt"/>
                          <a:cs typeface="Calibri" panose="020F0502020204030204" pitchFamily="34" charset="0"/>
                        </a:rPr>
                        <a:t>ouvertes</a:t>
                      </a:r>
                    </a:p>
                  </a:txBody>
                  <a:tcPr anchor="ctr"/>
                </a:tc>
                <a:extLst>
                  <a:ext uri="{0D108BD9-81ED-4DB2-BD59-A6C34878D82A}">
                    <a16:rowId xmlns:a16="http://schemas.microsoft.com/office/drawing/2014/main" val="1664818334"/>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PS05</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a:t>
                      </a:r>
                    </a:p>
                  </a:txBody>
                  <a:tcPr anchor="ctr"/>
                </a:tc>
                <a:extLst>
                  <a:ext uri="{0D108BD9-81ED-4DB2-BD59-A6C34878D82A}">
                    <a16:rowId xmlns:a16="http://schemas.microsoft.com/office/drawing/2014/main" val="853768702"/>
                  </a:ext>
                </a:extLst>
              </a:tr>
              <a:tr h="270651">
                <a:tc>
                  <a:txBody>
                    <a:bodyPr/>
                    <a:lstStyle/>
                    <a:p>
                      <a:pPr algn="ctr"/>
                      <a:r>
                        <a:rPr lang="fr-FR" sz="1300" dirty="0">
                          <a:solidFill>
                            <a:schemeClr val="tx1">
                              <a:lumMod val="75000"/>
                              <a:lumOff val="25000"/>
                            </a:schemeClr>
                          </a:solidFill>
                          <a:latin typeface="+mn-lt"/>
                          <a:cs typeface="Calibri" panose="020F0502020204030204" pitchFamily="34" charset="0"/>
                        </a:rPr>
                        <a:t>PS06</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01</a:t>
                      </a:r>
                    </a:p>
                  </a:txBody>
                  <a:tcPr anchor="ctr"/>
                </a:tc>
                <a:tc>
                  <a:txBody>
                    <a:bodyPr/>
                    <a:lstStyle/>
                    <a:p>
                      <a:pPr algn="ctr"/>
                      <a:r>
                        <a:rPr lang="fr-FR" sz="1300" dirty="0">
                          <a:solidFill>
                            <a:schemeClr val="tx1">
                              <a:lumMod val="75000"/>
                              <a:lumOff val="25000"/>
                            </a:schemeClr>
                          </a:solidFill>
                          <a:latin typeface="+mn-lt"/>
                          <a:cs typeface="Calibri" panose="020F0502020204030204" pitchFamily="34" charset="0"/>
                        </a:rPr>
                        <a:t>02</a:t>
                      </a:r>
                    </a:p>
                  </a:txBody>
                  <a:tcPr anchor="ctr"/>
                </a:tc>
                <a:tc>
                  <a:txBody>
                    <a:bodyPr/>
                    <a:lstStyle/>
                    <a:p>
                      <a:pPr algn="ctr"/>
                      <a:r>
                        <a:rPr lang="fr-FR" sz="1300">
                          <a:solidFill>
                            <a:schemeClr val="tx1">
                              <a:lumMod val="75000"/>
                              <a:lumOff val="25000"/>
                            </a:schemeClr>
                          </a:solidFill>
                          <a:latin typeface="+mn-lt"/>
                          <a:cs typeface="Calibri" panose="020F0502020204030204" pitchFamily="34" charset="0"/>
                        </a:rPr>
                        <a:t>02</a:t>
                      </a:r>
                      <a:r>
                        <a:rPr lang="fr-FR" sz="1300" baseline="0">
                          <a:solidFill>
                            <a:schemeClr val="tx1">
                              <a:lumMod val="75000"/>
                              <a:lumOff val="25000"/>
                            </a:schemeClr>
                          </a:solidFill>
                          <a:latin typeface="+mn-lt"/>
                          <a:cs typeface="Calibri" panose="020F0502020204030204" pitchFamily="34" charset="0"/>
                        </a:rPr>
                        <a:t> </a:t>
                      </a:r>
                      <a:r>
                        <a:rPr lang="fr-FR" sz="1300">
                          <a:solidFill>
                            <a:schemeClr val="tx1">
                              <a:lumMod val="75000"/>
                              <a:lumOff val="25000"/>
                            </a:schemeClr>
                          </a:solidFill>
                          <a:latin typeface="+mn-lt"/>
                          <a:cs typeface="Calibri" panose="020F0502020204030204" pitchFamily="34" charset="0"/>
                        </a:rPr>
                        <a:t>clôturées</a:t>
                      </a:r>
                      <a:endParaRPr lang="fr-FR" sz="1300" dirty="0">
                        <a:solidFill>
                          <a:schemeClr val="tx1">
                            <a:lumMod val="75000"/>
                            <a:lumOff val="25000"/>
                          </a:schemeClr>
                        </a:solidFill>
                        <a:latin typeface="+mn-lt"/>
                        <a:cs typeface="Calibri" panose="020F0502020204030204" pitchFamily="34" charset="0"/>
                      </a:endParaRPr>
                    </a:p>
                  </a:txBody>
                  <a:tcPr anchor="ctr"/>
                </a:tc>
                <a:extLst>
                  <a:ext uri="{0D108BD9-81ED-4DB2-BD59-A6C34878D82A}">
                    <a16:rowId xmlns:a16="http://schemas.microsoft.com/office/drawing/2014/main" val="2310942870"/>
                  </a:ext>
                </a:extLst>
              </a:tr>
            </a:tbl>
          </a:graphicData>
        </a:graphic>
      </p:graphicFrame>
    </p:spTree>
    <p:extLst>
      <p:ext uri="{BB962C8B-B14F-4D97-AF65-F5344CB8AC3E}">
        <p14:creationId xmlns:p14="http://schemas.microsoft.com/office/powerpoint/2010/main" val="19081456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a:t>Fiches d’incidents ouvertes (2022)</a:t>
            </a:r>
            <a:endParaRPr lang="en-US" dirty="0"/>
          </a:p>
        </p:txBody>
      </p:sp>
      <p:sp>
        <p:nvSpPr>
          <p:cNvPr id="3" name="Espace réservé du contenu 2"/>
          <p:cNvSpPr>
            <a:spLocks noGrp="1"/>
          </p:cNvSpPr>
          <p:nvPr>
            <p:ph idx="1"/>
          </p:nvPr>
        </p:nvSpPr>
        <p:spPr/>
        <p:txBody>
          <a:bodyPr/>
          <a:lstStyle/>
          <a:p>
            <a:r>
              <a:rPr lang="fr-FR" dirty="0">
                <a:solidFill>
                  <a:schemeClr val="tx1"/>
                </a:solidFill>
              </a:rPr>
              <a:t>La Fosse septique installée derrière la salle d'accouchement est très instable. Risque d'effondrement: Renforcer la structure en béton par un technicien BTP  </a:t>
            </a:r>
          </a:p>
          <a:p>
            <a:r>
              <a:rPr lang="fr-FR" dirty="0">
                <a:solidFill>
                  <a:schemeClr val="tx1"/>
                </a:solidFill>
              </a:rPr>
              <a:t>Renouveler les uniformes de tout le personnel entrant dans les chambres des patientes  (en cours ) </a:t>
            </a:r>
          </a:p>
          <a:p>
            <a:r>
              <a:rPr lang="fr-FR" dirty="0">
                <a:solidFill>
                  <a:schemeClr val="tx1"/>
                </a:solidFill>
              </a:rPr>
              <a:t>Ampoules projecteur pour panneau à l’entrée de la  clinique : Faire intervenir INTERTECH pour </a:t>
            </a:r>
            <a:r>
              <a:rPr lang="fr-FR" dirty="0" err="1">
                <a:solidFill>
                  <a:schemeClr val="tx1"/>
                </a:solidFill>
              </a:rPr>
              <a:t>reparer</a:t>
            </a:r>
            <a:r>
              <a:rPr lang="fr-FR" dirty="0">
                <a:solidFill>
                  <a:schemeClr val="tx1"/>
                </a:solidFill>
              </a:rPr>
              <a:t> l'enseigne lumineuse</a:t>
            </a:r>
          </a:p>
          <a:p>
            <a:r>
              <a:rPr lang="fr-FR" dirty="0">
                <a:solidFill>
                  <a:schemeClr val="tx1"/>
                </a:solidFill>
              </a:rPr>
              <a:t>Salle de jeux Plateau : jouets cassés et à renouveler :Prospecter des jouets dans des magasins </a:t>
            </a:r>
          </a:p>
        </p:txBody>
      </p:sp>
    </p:spTree>
    <p:extLst>
      <p:ext uri="{BB962C8B-B14F-4D97-AF65-F5344CB8AC3E}">
        <p14:creationId xmlns:p14="http://schemas.microsoft.com/office/powerpoint/2010/main" val="23144513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828676" y="2420034"/>
            <a:ext cx="10915650" cy="1446550"/>
          </a:xfrm>
          <a:prstGeom prst="rect">
            <a:avLst/>
          </a:prstGeom>
          <a:noFill/>
        </p:spPr>
        <p:txBody>
          <a:bodyPr wrap="square">
            <a:spAutoFit/>
          </a:bodyPr>
          <a:lstStyle/>
          <a:p>
            <a:r>
              <a:rPr lang="fr-SN" sz="4400" b="1" dirty="0">
                <a:solidFill>
                  <a:schemeClr val="tx1">
                    <a:lumMod val="75000"/>
                    <a:lumOff val="25000"/>
                  </a:schemeClr>
                </a:solidFill>
              </a:rPr>
              <a:t>5. Les résultats de la surveillance et de la mesure.</a:t>
            </a:r>
          </a:p>
        </p:txBody>
      </p:sp>
    </p:spTree>
    <p:extLst>
      <p:ext uri="{BB962C8B-B14F-4D97-AF65-F5344CB8AC3E}">
        <p14:creationId xmlns:p14="http://schemas.microsoft.com/office/powerpoint/2010/main" val="30169001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570411" y="914400"/>
            <a:ext cx="10585268" cy="678874"/>
          </a:xfrm>
        </p:spPr>
        <p:txBody>
          <a:bodyPr anchor="ctr">
            <a:normAutofit/>
          </a:bodyPr>
          <a:lstStyle/>
          <a:p>
            <a:r>
              <a:rPr lang="fr-SN" b="1" cap="none" dirty="0">
                <a:latin typeface="+mj-lt"/>
              </a:rPr>
              <a:t>5. Les résultats de la surveillances et de la mesure</a:t>
            </a:r>
          </a:p>
        </p:txBody>
      </p:sp>
      <p:pic>
        <p:nvPicPr>
          <p:cNvPr id="2" name="Image 1"/>
          <p:cNvPicPr>
            <a:picLocks noChangeAspect="1"/>
          </p:cNvPicPr>
          <p:nvPr/>
        </p:nvPicPr>
        <p:blipFill rotWithShape="1">
          <a:blip r:embed="rId2"/>
          <a:srcRect b="10156"/>
          <a:stretch/>
        </p:blipFill>
        <p:spPr>
          <a:xfrm>
            <a:off x="209007" y="1841862"/>
            <a:ext cx="11665130" cy="4833258"/>
          </a:xfrm>
          <a:prstGeom prst="rect">
            <a:avLst/>
          </a:prstGeom>
        </p:spPr>
      </p:pic>
    </p:spTree>
    <p:extLst>
      <p:ext uri="{BB962C8B-B14F-4D97-AF65-F5344CB8AC3E}">
        <p14:creationId xmlns:p14="http://schemas.microsoft.com/office/powerpoint/2010/main" val="15645213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734599" y="2129246"/>
            <a:ext cx="10891344" cy="4362994"/>
          </a:xfrm>
          <a:prstGeom prst="rect">
            <a:avLst/>
          </a:prstGeom>
        </p:spPr>
      </p:pic>
      <p:sp>
        <p:nvSpPr>
          <p:cNvPr id="5" name="Titre 1"/>
          <p:cNvSpPr>
            <a:spLocks noGrp="1"/>
          </p:cNvSpPr>
          <p:nvPr>
            <p:ph type="title"/>
          </p:nvPr>
        </p:nvSpPr>
        <p:spPr/>
        <p:txBody>
          <a:bodyPr anchor="ctr">
            <a:normAutofit/>
          </a:bodyPr>
          <a:lstStyle/>
          <a:p>
            <a:r>
              <a:rPr lang="fr-SN" b="1" cap="none" dirty="0">
                <a:latin typeface="+mj-lt"/>
              </a:rPr>
              <a:t>5. Les résultats de la surveillances et de la mesure</a:t>
            </a:r>
          </a:p>
        </p:txBody>
      </p:sp>
    </p:spTree>
    <p:extLst>
      <p:ext uri="{BB962C8B-B14F-4D97-AF65-F5344CB8AC3E}">
        <p14:creationId xmlns:p14="http://schemas.microsoft.com/office/powerpoint/2010/main" val="100708845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500189" y="2862947"/>
            <a:ext cx="8986630" cy="923330"/>
          </a:xfrm>
          <a:prstGeom prst="rect">
            <a:avLst/>
          </a:prstGeom>
          <a:noFill/>
        </p:spPr>
        <p:txBody>
          <a:bodyPr wrap="square">
            <a:spAutoFit/>
          </a:bodyPr>
          <a:lstStyle/>
          <a:p>
            <a:r>
              <a:rPr lang="fr-SN" sz="5400" b="1" dirty="0">
                <a:solidFill>
                  <a:schemeClr val="tx1">
                    <a:lumMod val="75000"/>
                    <a:lumOff val="25000"/>
                  </a:schemeClr>
                </a:solidFill>
              </a:rPr>
              <a:t>6. Les résultats des audits</a:t>
            </a:r>
          </a:p>
        </p:txBody>
      </p:sp>
    </p:spTree>
    <p:extLst>
      <p:ext uri="{BB962C8B-B14F-4D97-AF65-F5344CB8AC3E}">
        <p14:creationId xmlns:p14="http://schemas.microsoft.com/office/powerpoint/2010/main" val="31520933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b="1" cap="none" dirty="0">
                <a:latin typeface="+mj-lt"/>
              </a:rPr>
              <a:t>6. Les résultats des audits</a:t>
            </a:r>
          </a:p>
        </p:txBody>
      </p:sp>
      <p:sp>
        <p:nvSpPr>
          <p:cNvPr id="4" name="Espace réservé du contenu 2">
            <a:extLst>
              <a:ext uri="{FF2B5EF4-FFF2-40B4-BE49-F238E27FC236}">
                <a16:creationId xmlns:a16="http://schemas.microsoft.com/office/drawing/2014/main" id="{42DC1F4B-2E21-48E8-B6EF-F9248A380677}"/>
              </a:ext>
            </a:extLst>
          </p:cNvPr>
          <p:cNvSpPr txBox="1">
            <a:spLocks/>
          </p:cNvSpPr>
          <p:nvPr/>
        </p:nvSpPr>
        <p:spPr>
          <a:xfrm>
            <a:off x="574766" y="2074817"/>
            <a:ext cx="11055531" cy="409075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400" dirty="0">
                <a:solidFill>
                  <a:schemeClr val="tx1">
                    <a:lumMod val="75000"/>
                    <a:lumOff val="25000"/>
                  </a:schemeClr>
                </a:solidFill>
              </a:rPr>
              <a:t>20 audits internes programmés en 2022;</a:t>
            </a:r>
          </a:p>
          <a:p>
            <a:r>
              <a:rPr lang="fr-FR" sz="2400" dirty="0">
                <a:solidFill>
                  <a:schemeClr val="tx1">
                    <a:lumMod val="75000"/>
                    <a:lumOff val="25000"/>
                  </a:schemeClr>
                </a:solidFill>
              </a:rPr>
              <a:t>18 audits internes réalisés en 2022;</a:t>
            </a:r>
          </a:p>
          <a:p>
            <a:r>
              <a:rPr lang="fr-FR" sz="2400" dirty="0">
                <a:solidFill>
                  <a:schemeClr val="tx1">
                    <a:lumMod val="75000"/>
                    <a:lumOff val="25000"/>
                  </a:schemeClr>
                </a:solidFill>
              </a:rPr>
              <a:t>1 audit reporté; 1 audit annulé</a:t>
            </a:r>
          </a:p>
          <a:p>
            <a:r>
              <a:rPr lang="fr-FR" sz="2400" dirty="0">
                <a:solidFill>
                  <a:schemeClr val="tx1">
                    <a:lumMod val="75000"/>
                    <a:lumOff val="25000"/>
                  </a:schemeClr>
                </a:solidFill>
              </a:rPr>
              <a:t>13 audits internes réalisés clôturés et 05 audits internes non clôturés, soit un taux de clôture de </a:t>
            </a:r>
            <a:r>
              <a:rPr lang="fr-FR" sz="3200" b="1" dirty="0">
                <a:solidFill>
                  <a:schemeClr val="accent3"/>
                </a:solidFill>
              </a:rPr>
              <a:t>72%</a:t>
            </a:r>
            <a:endParaRPr lang="fr-FR" sz="2400" b="1" dirty="0">
              <a:solidFill>
                <a:schemeClr val="accent3"/>
              </a:solidFill>
            </a:endParaRPr>
          </a:p>
          <a:p>
            <a:r>
              <a:rPr lang="fr-FR" sz="2400" dirty="0">
                <a:solidFill>
                  <a:schemeClr val="tx1">
                    <a:lumMod val="75000"/>
                    <a:lumOff val="25000"/>
                  </a:schemeClr>
                </a:solidFill>
              </a:rPr>
              <a:t>1 audit externe non clôturé (audit de renouvellement par Bureau Veritas) </a:t>
            </a:r>
          </a:p>
          <a:p>
            <a:r>
              <a:rPr lang="fr-FR" sz="2400" dirty="0">
                <a:solidFill>
                  <a:schemeClr val="tx1">
                    <a:lumMod val="75000"/>
                    <a:lumOff val="25000"/>
                  </a:schemeClr>
                </a:solidFill>
              </a:rPr>
              <a:t>Tous les audits sont réalisés dans Qualipro</a:t>
            </a:r>
            <a:endParaRPr lang="fr-FR" sz="2400" b="1" dirty="0">
              <a:solidFill>
                <a:schemeClr val="tx1">
                  <a:lumMod val="75000"/>
                  <a:lumOff val="25000"/>
                </a:schemeClr>
              </a:solidFill>
            </a:endParaRPr>
          </a:p>
          <a:p>
            <a:r>
              <a:rPr lang="fr-FR" sz="2400" dirty="0">
                <a:solidFill>
                  <a:schemeClr val="tx1">
                    <a:lumMod val="75000"/>
                    <a:lumOff val="25000"/>
                  </a:schemeClr>
                </a:solidFill>
              </a:rPr>
              <a:t>Toutes les actions ont été intégrées à Qualipro</a:t>
            </a:r>
          </a:p>
        </p:txBody>
      </p:sp>
    </p:spTree>
    <p:extLst>
      <p:ext uri="{BB962C8B-B14F-4D97-AF65-F5344CB8AC3E}">
        <p14:creationId xmlns:p14="http://schemas.microsoft.com/office/powerpoint/2010/main" val="204059162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a:t>
            </a:r>
            <a:r>
              <a:rPr lang="en-US" sz="2400" b="1" cap="none" dirty="0" err="1">
                <a:latin typeface="+mn-lt"/>
                <a:ea typeface="Malgun Gothic" panose="020B0503020000020004" pitchFamily="34" charset="-127"/>
              </a:rPr>
              <a:t>Resultats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d’audits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programmés</a:t>
            </a:r>
            <a:r>
              <a:rPr lang="en-US" sz="2400" b="1" cap="none" dirty="0">
                <a:latin typeface="+mn-lt"/>
                <a:ea typeface="Malgun Gothic" panose="020B0503020000020004" pitchFamily="34" charset="-127"/>
              </a:rPr>
              <a:t> </a:t>
            </a:r>
            <a:r>
              <a:rPr lang="en-US" sz="2400" b="1" cap="none" dirty="0" err="1">
                <a:latin typeface="+mn-lt"/>
                <a:ea typeface="Malgun Gothic" panose="020B0503020000020004" pitchFamily="34" charset="-127"/>
              </a:rPr>
              <a:t>en</a:t>
            </a:r>
            <a:r>
              <a:rPr lang="en-US" sz="2400" b="1" cap="none" dirty="0">
                <a:latin typeface="+mn-lt"/>
                <a:ea typeface="Malgun Gothic" panose="020B0503020000020004" pitchFamily="34" charset="-127"/>
              </a:rPr>
              <a:t> 2022</a:t>
            </a:r>
          </a:p>
        </p:txBody>
      </p:sp>
      <p:sp>
        <p:nvSpPr>
          <p:cNvPr id="7" name="ZoneTexte 6"/>
          <p:cNvSpPr txBox="1"/>
          <p:nvPr/>
        </p:nvSpPr>
        <p:spPr>
          <a:xfrm>
            <a:off x="470856" y="1257126"/>
            <a:ext cx="3643944" cy="2554545"/>
          </a:xfrm>
          <a:prstGeom prst="rect">
            <a:avLst/>
          </a:prstGeom>
          <a:noFill/>
        </p:spPr>
        <p:txBody>
          <a:bodyPr wrap="square" rtlCol="0">
            <a:spAutoFit/>
          </a:bodyPr>
          <a:lstStyle/>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programmés : 20 ;</a:t>
            </a:r>
          </a:p>
          <a:p>
            <a:pPr marL="285750" indent="-285750">
              <a:buFont typeface="Arial" panose="020B0604020202020204" pitchFamily="34" charset="0"/>
              <a:buChar char="•"/>
            </a:pPr>
            <a:r>
              <a:rPr lang="fr-SN" sz="2000" dirty="0">
                <a:latin typeface="Arial" panose="020B0604020202020204" pitchFamily="34" charset="0"/>
                <a:cs typeface="Arial" panose="020B0604020202020204" pitchFamily="34" charset="0"/>
              </a:rPr>
              <a:t>Audits réalisés : 18;</a:t>
            </a:r>
          </a:p>
          <a:p>
            <a:pPr marL="285750" indent="-285750">
              <a:buFont typeface="Arial" panose="020B0604020202020204" pitchFamily="34" charset="0"/>
              <a:buChar char="•"/>
            </a:pPr>
            <a:r>
              <a:rPr lang="fr-SN" sz="2000" dirty="0">
                <a:solidFill>
                  <a:srgbClr val="0070C0"/>
                </a:solidFill>
                <a:latin typeface="Arial" panose="020B0604020202020204" pitchFamily="34" charset="0"/>
                <a:cs typeface="Arial" panose="020B0604020202020204" pitchFamily="34" charset="0"/>
              </a:rPr>
              <a:t>Audit annulé : 01;</a:t>
            </a:r>
          </a:p>
          <a:p>
            <a:pPr marL="285750" indent="-285750">
              <a:buFont typeface="Arial" panose="020B0604020202020204" pitchFamily="34" charset="0"/>
              <a:buChar char="•"/>
            </a:pPr>
            <a:r>
              <a:rPr lang="fr-SN" sz="2000" dirty="0">
                <a:solidFill>
                  <a:srgbClr val="00B050"/>
                </a:solidFill>
                <a:latin typeface="Arial" panose="020B0604020202020204" pitchFamily="34" charset="0"/>
                <a:cs typeface="Arial" panose="020B0604020202020204" pitchFamily="34" charset="0"/>
              </a:rPr>
              <a:t>Audits clôturés : 13 </a:t>
            </a:r>
            <a:r>
              <a:rPr lang="fr-SN"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SN" sz="2000" dirty="0">
                <a:solidFill>
                  <a:srgbClr val="C00000"/>
                </a:solidFill>
                <a:latin typeface="Arial" panose="020B0604020202020204" pitchFamily="34" charset="0"/>
                <a:cs typeface="Arial" panose="020B0604020202020204" pitchFamily="34" charset="0"/>
              </a:rPr>
              <a:t>Audits Non-Clôturés : 05</a:t>
            </a:r>
            <a:r>
              <a:rPr lang="fr-SN" sz="2000" dirty="0">
                <a:solidFill>
                  <a:srgbClr val="EC3487"/>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fr-SN" sz="2000" dirty="0">
                <a:solidFill>
                  <a:srgbClr val="FF9933"/>
                </a:solidFill>
                <a:latin typeface="Arial" panose="020B0604020202020204" pitchFamily="34" charset="0"/>
                <a:cs typeface="Arial" panose="020B0604020202020204" pitchFamily="34" charset="0"/>
              </a:rPr>
              <a:t>Points faibles : 27;</a:t>
            </a:r>
          </a:p>
          <a:p>
            <a:pPr marL="285750" indent="-285750">
              <a:buFont typeface="Arial" panose="020B0604020202020204" pitchFamily="34" charset="0"/>
              <a:buChar char="•"/>
            </a:pPr>
            <a:r>
              <a:rPr lang="fr-SN" sz="2000" dirty="0">
                <a:solidFill>
                  <a:srgbClr val="00B050"/>
                </a:solidFill>
                <a:latin typeface="Arial" panose="020B0604020202020204" pitchFamily="34" charset="0"/>
                <a:cs typeface="Arial" panose="020B0604020202020204" pitchFamily="34" charset="0"/>
              </a:rPr>
              <a:t>Ecarts : 11 dont 09clôturés;</a:t>
            </a:r>
          </a:p>
          <a:p>
            <a:endParaRPr lang="fr-SN"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097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au 26"/>
          <p:cNvGraphicFramePr>
            <a:graphicFrameLocks noGrp="1"/>
          </p:cNvGraphicFramePr>
          <p:nvPr/>
        </p:nvGraphicFramePr>
        <p:xfrm>
          <a:off x="968187" y="946714"/>
          <a:ext cx="9932897" cy="5509502"/>
        </p:xfrm>
        <a:graphic>
          <a:graphicData uri="http://schemas.openxmlformats.org/drawingml/2006/table">
            <a:tbl>
              <a:tblPr/>
              <a:tblGrid>
                <a:gridCol w="4179907">
                  <a:extLst>
                    <a:ext uri="{9D8B030D-6E8A-4147-A177-3AD203B41FA5}">
                      <a16:colId xmlns:a16="http://schemas.microsoft.com/office/drawing/2014/main" val="3057940377"/>
                    </a:ext>
                  </a:extLst>
                </a:gridCol>
                <a:gridCol w="1483193">
                  <a:extLst>
                    <a:ext uri="{9D8B030D-6E8A-4147-A177-3AD203B41FA5}">
                      <a16:colId xmlns:a16="http://schemas.microsoft.com/office/drawing/2014/main" val="3816122850"/>
                    </a:ext>
                  </a:extLst>
                </a:gridCol>
                <a:gridCol w="1348357">
                  <a:extLst>
                    <a:ext uri="{9D8B030D-6E8A-4147-A177-3AD203B41FA5}">
                      <a16:colId xmlns:a16="http://schemas.microsoft.com/office/drawing/2014/main" val="1534973996"/>
                    </a:ext>
                  </a:extLst>
                </a:gridCol>
                <a:gridCol w="1348357">
                  <a:extLst>
                    <a:ext uri="{9D8B030D-6E8A-4147-A177-3AD203B41FA5}">
                      <a16:colId xmlns:a16="http://schemas.microsoft.com/office/drawing/2014/main" val="3484498944"/>
                    </a:ext>
                  </a:extLst>
                </a:gridCol>
                <a:gridCol w="1573083">
                  <a:extLst>
                    <a:ext uri="{9D8B030D-6E8A-4147-A177-3AD203B41FA5}">
                      <a16:colId xmlns:a16="http://schemas.microsoft.com/office/drawing/2014/main" val="2401511924"/>
                    </a:ext>
                  </a:extLst>
                </a:gridCol>
              </a:tblGrid>
              <a:tr h="686489">
                <a:tc>
                  <a:txBody>
                    <a:bodyPr/>
                    <a:lstStyle/>
                    <a:p>
                      <a:pPr algn="ctr" fontAlgn="ctr"/>
                      <a:r>
                        <a:rPr lang="en-US" sz="1800" b="1" i="0" u="none" strike="noStrike" dirty="0" err="1">
                          <a:solidFill>
                            <a:srgbClr val="FFFFFF"/>
                          </a:solidFill>
                          <a:effectLst/>
                          <a:latin typeface="Bahnschrift" panose="020B0502040204020203" pitchFamily="34" charset="0"/>
                        </a:rPr>
                        <a:t>Partie</a:t>
                      </a:r>
                      <a:r>
                        <a:rPr lang="en-US" sz="1800" b="1" i="0" u="none" strike="noStrike" dirty="0">
                          <a:solidFill>
                            <a:srgbClr val="FFFFFF"/>
                          </a:solidFill>
                          <a:effectLst/>
                          <a:latin typeface="Bahnschrift" panose="020B0502040204020203" pitchFamily="34" charset="0"/>
                        </a:rPr>
                        <a:t> </a:t>
                      </a:r>
                      <a:r>
                        <a:rPr lang="en-US" sz="1800" b="1" i="0" u="none" strike="noStrike" dirty="0" err="1">
                          <a:solidFill>
                            <a:srgbClr val="FFFFFF"/>
                          </a:solidFill>
                          <a:effectLst/>
                          <a:latin typeface="Bahnschrift" panose="020B0502040204020203" pitchFamily="34" charset="0"/>
                        </a:rPr>
                        <a:t>Intéressée</a:t>
                      </a:r>
                      <a:endParaRPr lang="en-US" sz="1800" b="1" i="0" u="none" strike="noStrike" dirty="0">
                        <a:solidFill>
                          <a:srgbClr val="FFFFFF"/>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Qualité de service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Rentabilité</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Image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tc>
                  <a:txBody>
                    <a:bodyPr/>
                    <a:lstStyle/>
                    <a:p>
                      <a:pPr algn="ctr" fontAlgn="ctr"/>
                      <a:r>
                        <a:rPr lang="en-US" sz="1800" b="1" i="0" u="none" strike="noStrike">
                          <a:solidFill>
                            <a:srgbClr val="FFFFFF"/>
                          </a:solidFill>
                          <a:effectLst/>
                          <a:latin typeface="Bahnschrift" panose="020B0502040204020203" pitchFamily="34" charset="0"/>
                        </a:rPr>
                        <a:t>Pertinente</a:t>
                      </a:r>
                    </a:p>
                  </a:txBody>
                  <a:tcPr marL="9525" marR="9525" marT="9525" marB="0" anchor="ctr">
                    <a:lnL w="1270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7F508B"/>
                    </a:solidFill>
                  </a:tcPr>
                </a:tc>
                <a:extLst>
                  <a:ext uri="{0D108BD9-81ED-4DB2-BD59-A6C34878D82A}">
                    <a16:rowId xmlns:a16="http://schemas.microsoft.com/office/drawing/2014/main" val="1011573898"/>
                  </a:ext>
                </a:extLst>
              </a:tr>
              <a:tr h="369646">
                <a:tc>
                  <a:txBody>
                    <a:bodyPr/>
                    <a:lstStyle/>
                    <a:p>
                      <a:pPr algn="ctr" fontAlgn="ctr"/>
                      <a:r>
                        <a:rPr lang="en-US" sz="1800" b="0" i="0" u="none" strike="noStrike" dirty="0">
                          <a:solidFill>
                            <a:srgbClr val="000000"/>
                          </a:solidFill>
                          <a:effectLst/>
                          <a:latin typeface="Bahnschrift" panose="020B0502040204020203" pitchFamily="34" charset="0"/>
                        </a:rPr>
                        <a:t>Patients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ACB9CA"/>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671533319"/>
                  </a:ext>
                </a:extLst>
              </a:tr>
              <a:tr h="369646">
                <a:tc>
                  <a:txBody>
                    <a:bodyPr/>
                    <a:lstStyle/>
                    <a:p>
                      <a:pPr algn="ctr" fontAlgn="ctr"/>
                      <a:r>
                        <a:rPr lang="en-US" sz="1800" b="0" i="0" u="none" strike="noStrike" dirty="0">
                          <a:solidFill>
                            <a:srgbClr val="000000"/>
                          </a:solidFill>
                          <a:effectLst/>
                          <a:latin typeface="Bahnschrift" panose="020B0502040204020203" pitchFamily="34" charset="0"/>
                        </a:rPr>
                        <a:t>Personnel</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857084305"/>
                  </a:ext>
                </a:extLst>
              </a:tr>
              <a:tr h="369646">
                <a:tc>
                  <a:txBody>
                    <a:bodyPr/>
                    <a:lstStyle/>
                    <a:p>
                      <a:pPr algn="ctr" fontAlgn="ctr"/>
                      <a:r>
                        <a:rPr lang="en-US" sz="1800" b="0" i="0" u="none" strike="noStrike" dirty="0" err="1">
                          <a:solidFill>
                            <a:srgbClr val="000000"/>
                          </a:solidFill>
                          <a:effectLst/>
                          <a:latin typeface="Bahnschrift" panose="020B0502040204020203" pitchFamily="34" charset="0"/>
                        </a:rPr>
                        <a:t>Médecins</a:t>
                      </a:r>
                      <a:r>
                        <a:rPr lang="en-US" sz="1800" b="0" i="0" u="none" strike="noStrike" dirty="0">
                          <a:solidFill>
                            <a:srgbClr val="000000"/>
                          </a:solidFill>
                          <a:effectLst/>
                          <a:latin typeface="Bahnschrift" panose="020B0502040204020203" pitchFamily="34" charset="0"/>
                        </a:rPr>
                        <a:t> </a:t>
                      </a:r>
                      <a:r>
                        <a:rPr lang="en-US" sz="1800" b="0" i="0" u="none" strike="noStrike" dirty="0" err="1">
                          <a:solidFill>
                            <a:srgbClr val="000000"/>
                          </a:solidFill>
                          <a:effectLst/>
                          <a:latin typeface="Bahnschrift" panose="020B0502040204020203" pitchFamily="34" charset="0"/>
                        </a:rPr>
                        <a:t>externes</a:t>
                      </a:r>
                      <a:endParaRPr lang="en-US" sz="1800" b="0" i="0" u="none" strike="noStrike" dirty="0">
                        <a:solidFill>
                          <a:srgbClr val="000000"/>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092596192"/>
                  </a:ext>
                </a:extLst>
              </a:tr>
              <a:tr h="563273">
                <a:tc>
                  <a:txBody>
                    <a:bodyPr/>
                    <a:lstStyle/>
                    <a:p>
                      <a:pPr algn="ctr" fontAlgn="ctr"/>
                      <a:r>
                        <a:rPr lang="en-US" sz="1800" b="0" i="0" u="none" strike="noStrike">
                          <a:solidFill>
                            <a:srgbClr val="000000"/>
                          </a:solidFill>
                          <a:effectLst/>
                          <a:latin typeface="Bahnschrift" panose="020B0502040204020203" pitchFamily="34" charset="0"/>
                        </a:rPr>
                        <a:t>Fournisseurs &amp; prestataires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1992458261"/>
                  </a:ext>
                </a:extLst>
              </a:tr>
              <a:tr h="422455">
                <a:tc>
                  <a:txBody>
                    <a:bodyPr/>
                    <a:lstStyle/>
                    <a:p>
                      <a:pPr algn="ctr" fontAlgn="ctr"/>
                      <a:r>
                        <a:rPr lang="en-US" sz="1800" b="0" i="0" u="none" strike="noStrike">
                          <a:solidFill>
                            <a:srgbClr val="000000"/>
                          </a:solidFill>
                          <a:effectLst/>
                          <a:latin typeface="Bahnschrift" panose="020B0502040204020203" pitchFamily="34" charset="0"/>
                        </a:rPr>
                        <a:t>Investisseurs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3527859108"/>
                  </a:ext>
                </a:extLst>
              </a:tr>
              <a:tr h="510466">
                <a:tc>
                  <a:txBody>
                    <a:bodyPr/>
                    <a:lstStyle/>
                    <a:p>
                      <a:pPr algn="ctr" fontAlgn="ctr"/>
                      <a:r>
                        <a:rPr lang="en-US" sz="1800" b="0" i="0" u="none" strike="noStrike">
                          <a:solidFill>
                            <a:srgbClr val="000000"/>
                          </a:solidFill>
                          <a:effectLst/>
                          <a:latin typeface="Bahnschrift" panose="020B0502040204020203" pitchFamily="34" charset="0"/>
                        </a:rPr>
                        <a:t>Assurances/IPM</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oui</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190744328"/>
                  </a:ext>
                </a:extLst>
              </a:tr>
              <a:tr h="369646">
                <a:tc>
                  <a:txBody>
                    <a:bodyPr/>
                    <a:lstStyle/>
                    <a:p>
                      <a:pPr algn="ctr" fontAlgn="ctr"/>
                      <a:r>
                        <a:rPr lang="en-US" sz="1800" b="0" i="0" u="none" strike="noStrike">
                          <a:solidFill>
                            <a:srgbClr val="000000"/>
                          </a:solidFill>
                          <a:effectLst/>
                          <a:latin typeface="Bahnschrift" panose="020B0502040204020203" pitchFamily="34" charset="0"/>
                        </a:rPr>
                        <a:t>Etat</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1414048213"/>
                  </a:ext>
                </a:extLst>
              </a:tr>
              <a:tr h="369646">
                <a:tc>
                  <a:txBody>
                    <a:bodyPr/>
                    <a:lstStyle/>
                    <a:p>
                      <a:pPr algn="ctr" fontAlgn="ctr"/>
                      <a:r>
                        <a:rPr lang="en-US" sz="1800" b="0" i="0" u="none" strike="noStrike">
                          <a:solidFill>
                            <a:srgbClr val="000000"/>
                          </a:solidFill>
                          <a:effectLst/>
                          <a:latin typeface="Bahnschrift" panose="020B0502040204020203" pitchFamily="34" charset="0"/>
                        </a:rPr>
                        <a:t>Voisins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908652030"/>
                  </a:ext>
                </a:extLst>
              </a:tr>
              <a:tr h="369646">
                <a:tc>
                  <a:txBody>
                    <a:bodyPr/>
                    <a:lstStyle/>
                    <a:p>
                      <a:pPr algn="ctr" fontAlgn="ctr"/>
                      <a:r>
                        <a:rPr lang="en-US" sz="1800" b="0" i="0" u="none" strike="noStrike">
                          <a:solidFill>
                            <a:srgbClr val="000000"/>
                          </a:solidFill>
                          <a:effectLst/>
                          <a:latin typeface="Bahnschrift" panose="020B0502040204020203" pitchFamily="34" charset="0"/>
                        </a:rPr>
                        <a:t>Prospects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solidFill>
                      <a:srgbClr val="E7D9EA"/>
                    </a:solidFill>
                  </a:tcPr>
                </a:tc>
                <a:extLst>
                  <a:ext uri="{0D108BD9-81ED-4DB2-BD59-A6C34878D82A}">
                    <a16:rowId xmlns:a16="http://schemas.microsoft.com/office/drawing/2014/main" val="2079593326"/>
                  </a:ext>
                </a:extLst>
              </a:tr>
              <a:tr h="598477">
                <a:tc>
                  <a:txBody>
                    <a:bodyPr/>
                    <a:lstStyle/>
                    <a:p>
                      <a:pPr algn="ctr" fontAlgn="ctr"/>
                      <a:r>
                        <a:rPr lang="en-US" sz="1800" b="0" i="0" u="none" strike="noStrike">
                          <a:solidFill>
                            <a:srgbClr val="000000"/>
                          </a:solidFill>
                          <a:effectLst/>
                          <a:latin typeface="Bahnschrift" panose="020B0502040204020203" pitchFamily="34" charset="0"/>
                        </a:rPr>
                        <a:t>Visiteurs/Accompagnants</a:t>
                      </a: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Bahnschrift" panose="020B0502040204020203" pitchFamily="34" charset="0"/>
                        </a:rPr>
                        <a:t>non</a:t>
                      </a: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B58FBE"/>
                      </a:solidFill>
                      <a:prstDash val="solid"/>
                      <a:round/>
                      <a:headEnd type="none" w="med" len="med"/>
                      <a:tailEnd type="none" w="med" len="med"/>
                    </a:lnB>
                  </a:tcPr>
                </a:tc>
                <a:extLst>
                  <a:ext uri="{0D108BD9-81ED-4DB2-BD59-A6C34878D82A}">
                    <a16:rowId xmlns:a16="http://schemas.microsoft.com/office/drawing/2014/main" val="3058453182"/>
                  </a:ext>
                </a:extLst>
              </a:tr>
              <a:tr h="510466">
                <a:tc>
                  <a:txBody>
                    <a:bodyPr/>
                    <a:lstStyle/>
                    <a:p>
                      <a:pPr algn="ctr" fontAlgn="ctr"/>
                      <a:r>
                        <a:rPr lang="en-US" sz="1800" b="0" i="0" u="none" strike="noStrike" dirty="0" err="1">
                          <a:solidFill>
                            <a:srgbClr val="000000"/>
                          </a:solidFill>
                          <a:effectLst/>
                          <a:latin typeface="Bahnschrift" panose="020B0502040204020203" pitchFamily="34" charset="0"/>
                        </a:rPr>
                        <a:t>Concurrents</a:t>
                      </a:r>
                      <a:endParaRPr lang="en-US" sz="1800" b="0" i="0" u="none" strike="noStrike" dirty="0">
                        <a:solidFill>
                          <a:srgbClr val="000000"/>
                        </a:solidFill>
                        <a:effectLst/>
                        <a:latin typeface="Bahnschrift" panose="020B0502040204020203" pitchFamily="34" charset="0"/>
                      </a:endParaRPr>
                    </a:p>
                  </a:txBody>
                  <a:tcPr marL="9525" marR="9525" marT="9525" marB="0" anchor="ctr">
                    <a:lnL w="1270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l" fontAlgn="ctr"/>
                      <a:r>
                        <a:rPr lang="en-US" sz="1800" b="0" i="0" u="none" strike="noStrike">
                          <a:solidFill>
                            <a:srgbClr val="000000"/>
                          </a:solidFill>
                          <a:effectLst/>
                          <a:latin typeface="Bahnschrift" panose="020B0502040204020203" pitchFamily="34" charset="0"/>
                        </a:rPr>
                        <a:t> </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a:solidFill>
                            <a:srgbClr val="000000"/>
                          </a:solidFill>
                          <a:effectLst/>
                          <a:latin typeface="Bahnschrift" panose="020B0502040204020203" pitchFamily="34" charset="0"/>
                        </a:rPr>
                        <a:t>x</a:t>
                      </a:r>
                    </a:p>
                  </a:txBody>
                  <a:tcPr marL="9525" marR="9525" marT="9525" marB="0" anchor="ctr">
                    <a:lnL w="6350" cap="flat" cmpd="sng" algn="ctr">
                      <a:solidFill>
                        <a:srgbClr val="ACB9CA"/>
                      </a:solidFill>
                      <a:prstDash val="solid"/>
                      <a:round/>
                      <a:headEnd type="none" w="med" len="med"/>
                      <a:tailEnd type="none" w="med" len="med"/>
                    </a:lnL>
                    <a:lnR w="635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tc>
                  <a:txBody>
                    <a:bodyPr/>
                    <a:lstStyle/>
                    <a:p>
                      <a:pPr algn="ctr" fontAlgn="ctr"/>
                      <a:r>
                        <a:rPr lang="en-US" sz="1800" b="0" i="0" u="none" strike="noStrike" dirty="0" err="1">
                          <a:solidFill>
                            <a:srgbClr val="000000"/>
                          </a:solidFill>
                          <a:effectLst/>
                          <a:latin typeface="Bahnschrift" panose="020B0502040204020203" pitchFamily="34" charset="0"/>
                        </a:rPr>
                        <a:t>oui</a:t>
                      </a:r>
                      <a:endParaRPr lang="en-US" sz="1800" b="0" i="0" u="none" strike="noStrike" dirty="0">
                        <a:solidFill>
                          <a:srgbClr val="000000"/>
                        </a:solidFill>
                        <a:effectLst/>
                        <a:latin typeface="Bahnschrift" panose="020B0502040204020203" pitchFamily="34" charset="0"/>
                      </a:endParaRPr>
                    </a:p>
                  </a:txBody>
                  <a:tcPr marL="9525" marR="9525" marT="9525" marB="0" anchor="ctr">
                    <a:lnL w="6350" cap="flat" cmpd="sng" algn="ctr">
                      <a:solidFill>
                        <a:srgbClr val="ACB9CA"/>
                      </a:solidFill>
                      <a:prstDash val="solid"/>
                      <a:round/>
                      <a:headEnd type="none" w="med" len="med"/>
                      <a:tailEnd type="none" w="med" len="med"/>
                    </a:lnL>
                    <a:lnR w="12700" cap="flat" cmpd="sng" algn="ctr">
                      <a:solidFill>
                        <a:srgbClr val="ACB9CA"/>
                      </a:solidFill>
                      <a:prstDash val="solid"/>
                      <a:round/>
                      <a:headEnd type="none" w="med" len="med"/>
                      <a:tailEnd type="none" w="med" len="med"/>
                    </a:lnR>
                    <a:lnT w="12700" cap="flat" cmpd="sng" algn="ctr">
                      <a:solidFill>
                        <a:srgbClr val="B58FBE"/>
                      </a:solidFill>
                      <a:prstDash val="solid"/>
                      <a:round/>
                      <a:headEnd type="none" w="med" len="med"/>
                      <a:tailEnd type="none" w="med" len="med"/>
                    </a:lnT>
                    <a:lnB w="12700" cap="flat" cmpd="sng" algn="ctr">
                      <a:solidFill>
                        <a:srgbClr val="ACB9CA"/>
                      </a:solidFill>
                      <a:prstDash val="solid"/>
                      <a:round/>
                      <a:headEnd type="none" w="med" len="med"/>
                      <a:tailEnd type="none" w="med" len="med"/>
                    </a:lnB>
                    <a:solidFill>
                      <a:srgbClr val="E7D9EA"/>
                    </a:solidFill>
                  </a:tcPr>
                </a:tc>
                <a:extLst>
                  <a:ext uri="{0D108BD9-81ED-4DB2-BD59-A6C34878D82A}">
                    <a16:rowId xmlns:a16="http://schemas.microsoft.com/office/drawing/2014/main" val="2449392699"/>
                  </a:ext>
                </a:extLst>
              </a:tr>
            </a:tbl>
          </a:graphicData>
        </a:graphic>
      </p:graphicFrame>
    </p:spTree>
    <p:extLst>
      <p:ext uri="{BB962C8B-B14F-4D97-AF65-F5344CB8AC3E}">
        <p14:creationId xmlns:p14="http://schemas.microsoft.com/office/powerpoint/2010/main" val="2915473885"/>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421915150"/>
              </p:ext>
            </p:extLst>
          </p:nvPr>
        </p:nvGraphicFramePr>
        <p:xfrm>
          <a:off x="558802" y="825326"/>
          <a:ext cx="11061696" cy="5667962"/>
        </p:xfrm>
        <a:graphic>
          <a:graphicData uri="http://schemas.openxmlformats.org/drawingml/2006/table">
            <a:tbl>
              <a:tblPr/>
              <a:tblGrid>
                <a:gridCol w="1321094">
                  <a:extLst>
                    <a:ext uri="{9D8B030D-6E8A-4147-A177-3AD203B41FA5}">
                      <a16:colId xmlns:a16="http://schemas.microsoft.com/office/drawing/2014/main" val="455165953"/>
                    </a:ext>
                  </a:extLst>
                </a:gridCol>
                <a:gridCol w="1321094">
                  <a:extLst>
                    <a:ext uri="{9D8B030D-6E8A-4147-A177-3AD203B41FA5}">
                      <a16:colId xmlns:a16="http://schemas.microsoft.com/office/drawing/2014/main" val="962221961"/>
                    </a:ext>
                  </a:extLst>
                </a:gridCol>
                <a:gridCol w="1321094">
                  <a:extLst>
                    <a:ext uri="{9D8B030D-6E8A-4147-A177-3AD203B41FA5}">
                      <a16:colId xmlns:a16="http://schemas.microsoft.com/office/drawing/2014/main" val="1860036538"/>
                    </a:ext>
                  </a:extLst>
                </a:gridCol>
                <a:gridCol w="1183069">
                  <a:extLst>
                    <a:ext uri="{9D8B030D-6E8A-4147-A177-3AD203B41FA5}">
                      <a16:colId xmlns:a16="http://schemas.microsoft.com/office/drawing/2014/main" val="2509197834"/>
                    </a:ext>
                  </a:extLst>
                </a:gridCol>
                <a:gridCol w="1183069">
                  <a:extLst>
                    <a:ext uri="{9D8B030D-6E8A-4147-A177-3AD203B41FA5}">
                      <a16:colId xmlns:a16="http://schemas.microsoft.com/office/drawing/2014/main" val="1405673727"/>
                    </a:ext>
                  </a:extLst>
                </a:gridCol>
                <a:gridCol w="1183069">
                  <a:extLst>
                    <a:ext uri="{9D8B030D-6E8A-4147-A177-3AD203B41FA5}">
                      <a16:colId xmlns:a16="http://schemas.microsoft.com/office/drawing/2014/main" val="438564549"/>
                    </a:ext>
                  </a:extLst>
                </a:gridCol>
                <a:gridCol w="1183069">
                  <a:extLst>
                    <a:ext uri="{9D8B030D-6E8A-4147-A177-3AD203B41FA5}">
                      <a16:colId xmlns:a16="http://schemas.microsoft.com/office/drawing/2014/main" val="4049767468"/>
                    </a:ext>
                  </a:extLst>
                </a:gridCol>
                <a:gridCol w="1183069">
                  <a:extLst>
                    <a:ext uri="{9D8B030D-6E8A-4147-A177-3AD203B41FA5}">
                      <a16:colId xmlns:a16="http://schemas.microsoft.com/office/drawing/2014/main" val="3013048062"/>
                    </a:ext>
                  </a:extLst>
                </a:gridCol>
                <a:gridCol w="1183069">
                  <a:extLst>
                    <a:ext uri="{9D8B030D-6E8A-4147-A177-3AD203B41FA5}">
                      <a16:colId xmlns:a16="http://schemas.microsoft.com/office/drawing/2014/main" val="4120602938"/>
                    </a:ext>
                  </a:extLst>
                </a:gridCol>
              </a:tblGrid>
              <a:tr h="592926">
                <a:tc>
                  <a:txBody>
                    <a:bodyPr/>
                    <a:lstStyle/>
                    <a:p>
                      <a:pPr algn="ctr" rtl="0" fontAlgn="ctr"/>
                      <a:r>
                        <a:rPr lang="en-US" sz="1200" b="1" i="0" u="none" strike="noStrike">
                          <a:solidFill>
                            <a:srgbClr val="FFFFFF"/>
                          </a:solidFill>
                          <a:effectLst/>
                          <a:latin typeface="Arial" panose="020B0604020202020204" pitchFamily="34" charset="0"/>
                        </a:rPr>
                        <a:t>Audits prévus</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Date prévue</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Réalisé</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Points faibles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Ecarts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Nbre d'écarts clôturés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Nombre d'audits réalisés</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Arial" panose="020B0604020202020204" pitchFamily="34" charset="0"/>
                        </a:rPr>
                        <a:t>Clôturé</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Arial" panose="020B0604020202020204" pitchFamily="34" charset="0"/>
                        </a:rPr>
                        <a:t>Non </a:t>
                      </a:r>
                      <a:r>
                        <a:rPr lang="en-US" sz="1200" b="1" i="0" u="none" strike="noStrike" dirty="0" err="1">
                          <a:solidFill>
                            <a:srgbClr val="FFFFFF"/>
                          </a:solidFill>
                          <a:effectLst/>
                          <a:latin typeface="Arial" panose="020B0604020202020204" pitchFamily="34" charset="0"/>
                        </a:rPr>
                        <a:t>clôturé</a:t>
                      </a:r>
                      <a:endParaRPr lang="en-US" sz="1200" b="1" i="0" u="none" strike="noStrike" dirty="0">
                        <a:solidFill>
                          <a:srgbClr val="FFFFFF"/>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17097989"/>
                  </a:ext>
                </a:extLst>
              </a:tr>
              <a:tr h="252542">
                <a:tc>
                  <a:txBody>
                    <a:bodyPr/>
                    <a:lstStyle/>
                    <a:p>
                      <a:pPr algn="ctr" rtl="0" fontAlgn="ctr"/>
                      <a:r>
                        <a:rPr lang="en-US" sz="1200" b="0" i="0" u="none" strike="noStrike" dirty="0">
                          <a:solidFill>
                            <a:srgbClr val="000000"/>
                          </a:solidFill>
                          <a:effectLst/>
                          <a:latin typeface="Arial" panose="020B0604020202020204" pitchFamily="34" charset="0"/>
                        </a:rPr>
                        <a:t>PM01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30/04/2022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78626108"/>
                  </a:ext>
                </a:extLst>
              </a:tr>
              <a:tr h="252542">
                <a:tc>
                  <a:txBody>
                    <a:bodyPr/>
                    <a:lstStyle/>
                    <a:p>
                      <a:pPr algn="ctr" rtl="0" fontAlgn="ctr"/>
                      <a:r>
                        <a:rPr lang="en-US" sz="1200" b="0" i="0" u="none" strike="noStrike" dirty="0">
                          <a:solidFill>
                            <a:srgbClr val="000000"/>
                          </a:solidFill>
                          <a:effectLst/>
                          <a:latin typeface="Arial" panose="020B0604020202020204" pitchFamily="34" charset="0"/>
                        </a:rPr>
                        <a:t>PM02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01/11/2022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30/11/2022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Wingdings" panose="05000000000000000000" pitchFamily="2" charset="2"/>
                        </a:rPr>
                        <a:t> ü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1200" b="1" i="0" u="none" strike="noStrike" dirty="0">
                        <a:solidFill>
                          <a:srgbClr val="FF0000"/>
                        </a:solidFill>
                        <a:effectLst/>
                        <a:latin typeface="Wingdings" panose="05000000000000000000" pitchFamily="2" charset="2"/>
                      </a:endParaRP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424564737"/>
                  </a:ext>
                </a:extLst>
              </a:tr>
              <a:tr h="252542">
                <a:tc>
                  <a:txBody>
                    <a:bodyPr/>
                    <a:lstStyle/>
                    <a:p>
                      <a:pPr algn="ctr" rtl="0" fontAlgn="ctr"/>
                      <a:r>
                        <a:rPr lang="en-US" sz="1200" b="0" i="0" u="none" strike="noStrike">
                          <a:solidFill>
                            <a:srgbClr val="000000"/>
                          </a:solidFill>
                          <a:effectLst/>
                          <a:latin typeface="Arial" panose="020B0604020202020204" pitchFamily="34" charset="0"/>
                        </a:rPr>
                        <a:t>PM03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01/06/2022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28/06/2022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0340269"/>
                  </a:ext>
                </a:extLst>
              </a:tr>
              <a:tr h="252542">
                <a:tc>
                  <a:txBody>
                    <a:bodyPr/>
                    <a:lstStyle/>
                    <a:p>
                      <a:pPr algn="ctr" rtl="0" fontAlgn="ctr"/>
                      <a:r>
                        <a:rPr lang="en-US" sz="1200" b="0" i="0" u="none" strike="noStrike">
                          <a:solidFill>
                            <a:srgbClr val="000000"/>
                          </a:solidFill>
                          <a:effectLst/>
                          <a:latin typeface="Arial" panose="020B0604020202020204" pitchFamily="34" charset="0"/>
                        </a:rPr>
                        <a:t>PO01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31/05/2022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endParaRPr lang="en-US" dirty="0"/>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109379478"/>
                  </a:ext>
                </a:extLst>
              </a:tr>
              <a:tr h="252542">
                <a:tc>
                  <a:txBody>
                    <a:bodyPr/>
                    <a:lstStyle/>
                    <a:p>
                      <a:pPr algn="ctr" rtl="0" fontAlgn="ctr"/>
                      <a:r>
                        <a:rPr lang="en-US" sz="1200" b="0" i="0" u="none" strike="noStrike">
                          <a:solidFill>
                            <a:srgbClr val="000000"/>
                          </a:solidFill>
                          <a:effectLst/>
                          <a:latin typeface="Arial" panose="020B0604020202020204" pitchFamily="34" charset="0"/>
                        </a:rPr>
                        <a:t>PO02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01/07/2022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28/08/2022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Wingdings" panose="05000000000000000000" pitchFamily="2" charset="2"/>
                        </a:rPr>
                        <a:t> ü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endParaRPr lang="en-US" dirty="0"/>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052050620"/>
                  </a:ext>
                </a:extLst>
              </a:tr>
              <a:tr h="252542">
                <a:tc>
                  <a:txBody>
                    <a:bodyPr/>
                    <a:lstStyle/>
                    <a:p>
                      <a:pPr algn="ctr" rtl="0" fontAlgn="ctr"/>
                      <a:r>
                        <a:rPr lang="en-US" sz="1200" b="0" i="0" u="none" strike="noStrike">
                          <a:solidFill>
                            <a:srgbClr val="000000"/>
                          </a:solidFill>
                          <a:effectLst/>
                          <a:latin typeface="Arial" panose="020B0604020202020204" pitchFamily="34" charset="0"/>
                        </a:rPr>
                        <a:t>PO03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chemeClr val="tx1"/>
                          </a:solidFill>
                          <a:effectLst/>
                          <a:latin typeface="Arial" panose="020B0604020202020204" pitchFamily="34" charset="0"/>
                        </a:rPr>
                        <a:t>01/10/2022</a:t>
                      </a:r>
                      <a:endParaRPr lang="en-US" sz="1200" b="0" i="0" u="none" strike="noStrike" dirty="0">
                        <a:solidFill>
                          <a:schemeClr val="tx1"/>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chemeClr val="tx1"/>
                          </a:solidFill>
                          <a:effectLst/>
                          <a:latin typeface="Arial" panose="020B0604020202020204" pitchFamily="34" charset="0"/>
                        </a:rPr>
                        <a:t>10/10/2022</a:t>
                      </a:r>
                      <a:endParaRPr lang="en-US" sz="1200" b="0" i="0" u="none" strike="noStrike" dirty="0">
                        <a:solidFill>
                          <a:schemeClr val="tx1"/>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Wingdings" panose="05000000000000000000" pitchFamily="2" charset="2"/>
                        </a:rPr>
                        <a:t> ü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27640950"/>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PO04</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21/04/2022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dirty="0">
                          <a:solidFill>
                            <a:srgbClr val="000000"/>
                          </a:solidFill>
                          <a:effectLst/>
                          <a:latin typeface="Arial" panose="020B0604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97799127"/>
                  </a:ext>
                </a:extLst>
              </a:tr>
              <a:tr h="252542">
                <a:tc vMerge="1">
                  <a:txBody>
                    <a:bodyPr/>
                    <a:lstStyle/>
                    <a:p>
                      <a:endParaRPr lang="en-US"/>
                    </a:p>
                  </a:txBody>
                  <a:tcPr/>
                </a:tc>
                <a:tc>
                  <a:txBody>
                    <a:bodyPr/>
                    <a:lstStyle/>
                    <a:p>
                      <a:pPr algn="ctr" rtl="0" fontAlgn="b"/>
                      <a:r>
                        <a:rPr lang="en-US" sz="1200" b="0" i="0" u="none" strike="noStrike" dirty="0">
                          <a:solidFill>
                            <a:srgbClr val="000000"/>
                          </a:solidFill>
                          <a:effectLst/>
                          <a:latin typeface="Arial" panose="020B0604020202020204" pitchFamily="34" charset="0"/>
                        </a:rPr>
                        <a:t>01/11/2022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03/12/2022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1200" b="1" i="0" u="none" strike="noStrike" dirty="0">
                        <a:solidFill>
                          <a:srgbClr val="FF0000"/>
                        </a:solidFill>
                        <a:effectLst/>
                        <a:latin typeface="Wingdings" panose="05000000000000000000" pitchFamily="2" charset="2"/>
                      </a:endParaRP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52638586"/>
                  </a:ext>
                </a:extLst>
              </a:tr>
              <a:tr h="252542">
                <a:tc>
                  <a:txBody>
                    <a:bodyPr/>
                    <a:lstStyle/>
                    <a:p>
                      <a:pPr algn="ctr" rtl="0" fontAlgn="ctr"/>
                      <a:r>
                        <a:rPr lang="en-US" sz="1200" b="0" i="0" u="none" strike="noStrike">
                          <a:solidFill>
                            <a:srgbClr val="000000"/>
                          </a:solidFill>
                          <a:effectLst/>
                          <a:latin typeface="Arial" panose="020B0604020202020204" pitchFamily="34" charset="0"/>
                        </a:rPr>
                        <a:t>PO06</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01/02/2022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01/03/2022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41414060"/>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PS01</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25/04/2022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Arial" panose="020B0604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20003588"/>
                  </a:ext>
                </a:extLst>
              </a:tr>
              <a:tr h="252542">
                <a:tc vMerge="1">
                  <a:txBody>
                    <a:bodyPr/>
                    <a:lstStyle/>
                    <a:p>
                      <a:endParaRPr lang="en-US"/>
                    </a:p>
                  </a:txBody>
                  <a:tcPr/>
                </a:tc>
                <a:tc>
                  <a:txBody>
                    <a:bodyPr/>
                    <a:lstStyle/>
                    <a:p>
                      <a:pPr algn="ctr" rtl="0" fontAlgn="b"/>
                      <a:r>
                        <a:rPr lang="en-US" sz="1200" b="0" i="0" u="none" strike="noStrike" dirty="0">
                          <a:solidFill>
                            <a:srgbClr val="000000"/>
                          </a:solidFill>
                          <a:effectLst/>
                          <a:latin typeface="Arial" panose="020B0604020202020204" pitchFamily="34" charset="0"/>
                        </a:rPr>
                        <a:t>01/10/2022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10/10/2022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0</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59208550"/>
                  </a:ext>
                </a:extLst>
              </a:tr>
              <a:tr h="252542">
                <a:tc>
                  <a:txBody>
                    <a:bodyPr/>
                    <a:lstStyle/>
                    <a:p>
                      <a:pPr algn="ctr" rtl="0" fontAlgn="ctr"/>
                      <a:r>
                        <a:rPr lang="en-US" sz="1200" b="0" i="0" u="none" strike="noStrike">
                          <a:solidFill>
                            <a:srgbClr val="000000"/>
                          </a:solidFill>
                          <a:effectLst/>
                          <a:latin typeface="Arial" panose="020B0604020202020204" pitchFamily="34" charset="0"/>
                        </a:rPr>
                        <a:t>PS02</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01/08/2022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26/08/2022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Arial" panose="020B0604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endParaRPr lang="en-US" sz="1200" b="1" i="0" u="none" strike="noStrike" dirty="0">
                        <a:solidFill>
                          <a:srgbClr val="00B050"/>
                        </a:solidFill>
                        <a:effectLst/>
                        <a:latin typeface="Wingdings" panose="05000000000000000000" pitchFamily="2" charset="2"/>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rPr>
                        <a:t> </a:t>
                      </a: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76325318"/>
                  </a:ext>
                </a:extLst>
              </a:tr>
              <a:tr h="362343">
                <a:tc>
                  <a:txBody>
                    <a:bodyPr/>
                    <a:lstStyle/>
                    <a:p>
                      <a:pPr algn="ctr" rtl="0" fontAlgn="ctr"/>
                      <a:r>
                        <a:rPr lang="en-US" sz="1200" b="0" i="0" u="none" strike="noStrike">
                          <a:solidFill>
                            <a:srgbClr val="000000"/>
                          </a:solidFill>
                          <a:effectLst/>
                          <a:latin typeface="Arial" panose="020B0604020202020204" pitchFamily="34" charset="0"/>
                        </a:rPr>
                        <a:t>PS03</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FR" sz="1200" b="0" i="0" u="none" strike="noStrike" dirty="0">
                          <a:solidFill>
                            <a:schemeClr val="tx1"/>
                          </a:solidFill>
                          <a:effectLst/>
                          <a:latin typeface="Arial" panose="020B0604020202020204" pitchFamily="34" charset="0"/>
                        </a:rPr>
                        <a:t>08/11/2022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FR" sz="1200" b="0" i="0" u="none" strike="noStrike" dirty="0">
                          <a:solidFill>
                            <a:schemeClr val="tx1"/>
                          </a:solidFill>
                          <a:effectLst/>
                          <a:latin typeface="Arial" panose="020B0604020202020204" pitchFamily="34" charset="0"/>
                        </a:rPr>
                        <a:t>08/11/2022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Arial" panose="020B0604020202020204" pitchFamily="34" charset="0"/>
                        </a:rPr>
                        <a:t>2</a:t>
                      </a:r>
                      <a:endParaRPr lang="en-US" sz="1200" b="0" i="0" u="none" strike="noStrike" dirty="0">
                        <a:solidFill>
                          <a:srgbClr val="000000"/>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49977626"/>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PS04</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20/05/2022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920409165"/>
                  </a:ext>
                </a:extLst>
              </a:tr>
              <a:tr h="252542">
                <a:tc vMerge="1">
                  <a:txBody>
                    <a:bodyPr/>
                    <a:lstStyle/>
                    <a:p>
                      <a:endParaRPr lang="en-US"/>
                    </a:p>
                  </a:txBody>
                  <a:tcPr/>
                </a:tc>
                <a:tc>
                  <a:txBody>
                    <a:bodyPr/>
                    <a:lstStyle/>
                    <a:p>
                      <a:pPr algn="ctr" rtl="0" fontAlgn="b"/>
                      <a:r>
                        <a:rPr lang="en-US" sz="1200" b="0" i="0" u="none" strike="noStrike" dirty="0">
                          <a:solidFill>
                            <a:srgbClr val="000000"/>
                          </a:solidFill>
                          <a:effectLst/>
                          <a:latin typeface="Arial" panose="020B0604020202020204" pitchFamily="34" charset="0"/>
                        </a:rPr>
                        <a:t>01/09/2022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30/09/2022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dirty="0">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378330668"/>
                  </a:ext>
                </a:extLst>
              </a:tr>
              <a:tr h="252542">
                <a:tc>
                  <a:txBody>
                    <a:bodyPr/>
                    <a:lstStyle/>
                    <a:p>
                      <a:pPr algn="ctr" rtl="0" fontAlgn="ctr"/>
                      <a:r>
                        <a:rPr lang="en-US" sz="1200" b="0" i="0" u="none" strike="noStrike">
                          <a:solidFill>
                            <a:srgbClr val="000000"/>
                          </a:solidFill>
                          <a:effectLst/>
                          <a:latin typeface="Arial" panose="020B0604020202020204" pitchFamily="34" charset="0"/>
                        </a:rPr>
                        <a:t>PS05</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01/08/2022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08/08/2022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3</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a:solidFill>
                            <a:srgbClr val="00B050"/>
                          </a:solidFill>
                          <a:effectLst/>
                          <a:latin typeface="Arial" panose="020B0604020202020204" pitchFamily="34" charset="0"/>
                        </a:rPr>
                        <a:t> </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16728969"/>
                  </a:ext>
                </a:extLst>
              </a:tr>
              <a:tr h="252542">
                <a:tc rowSpan="2">
                  <a:txBody>
                    <a:bodyPr/>
                    <a:lstStyle/>
                    <a:p>
                      <a:pPr algn="ctr" rtl="0" fontAlgn="ctr"/>
                      <a:r>
                        <a:rPr lang="en-US" sz="1200" b="0" i="0" u="none" strike="noStrike">
                          <a:solidFill>
                            <a:srgbClr val="000000"/>
                          </a:solidFill>
                          <a:effectLst/>
                          <a:latin typeface="Arial" panose="020B0604020202020204" pitchFamily="34" charset="0"/>
                        </a:rPr>
                        <a:t>PS06</a:t>
                      </a:r>
                    </a:p>
                  </a:txBody>
                  <a:tcPr marL="7048" marR="7048" marT="7048"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01/05/2022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dirty="0">
                          <a:solidFill>
                            <a:srgbClr val="000000"/>
                          </a:solidFill>
                          <a:effectLst/>
                          <a:latin typeface="Arial" panose="020B0604020202020204" pitchFamily="34" charset="0"/>
                        </a:rPr>
                        <a:t>20/05/2022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3</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3</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3</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tcPr>
                </a:tc>
                <a:tc rowSpan="2">
                  <a:txBody>
                    <a:bodyPr/>
                    <a:lstStyle/>
                    <a:p>
                      <a:pPr algn="ctr" rtl="0" fontAlgn="ctr"/>
                      <a:r>
                        <a:rPr lang="en-US" sz="1200" b="0" i="0" u="none" strike="noStrike" dirty="0">
                          <a:solidFill>
                            <a:srgbClr val="000000"/>
                          </a:solidFill>
                          <a:effectLst/>
                          <a:latin typeface="Century Gothic" panose="020B0502020202020204" pitchFamily="34" charset="0"/>
                        </a:rPr>
                        <a:t>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00B050"/>
                        </a:solidFill>
                        <a:effectLst/>
                        <a:latin typeface="Wingdings" panose="05000000000000000000" pitchFamily="2" charset="2"/>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200" b="1" i="0" u="none" strike="noStrike" dirty="0">
                        <a:solidFill>
                          <a:srgbClr val="FF0000"/>
                        </a:solidFill>
                        <a:effectLst/>
                        <a:latin typeface="Wingdings" panose="05000000000000000000" pitchFamily="2" charset="2"/>
                      </a:endParaRPr>
                    </a:p>
                    <a:p>
                      <a:pPr algn="ctr" rtl="0" fontAlgn="ctr"/>
                      <a:r>
                        <a:rPr lang="en-US" sz="1200" b="0" i="0" u="none" strike="noStrike" dirty="0">
                          <a:solidFill>
                            <a:srgbClr val="000000"/>
                          </a:solidFill>
                          <a:effectLst/>
                          <a:latin typeface="Arial" panose="020B0604020202020204" pitchFamily="34" charset="0"/>
                        </a:rPr>
                        <a:t> </a:t>
                      </a:r>
                      <a:r>
                        <a:rPr lang="en-US" sz="1200" b="1" i="0" u="none" strike="noStrike" dirty="0">
                          <a:solidFill>
                            <a:srgbClr val="FF0000"/>
                          </a:solidFill>
                          <a:effectLst/>
                          <a:latin typeface="Wingdings" panose="05000000000000000000" pitchFamily="2" charset="2"/>
                        </a:rPr>
                        <a:t>û</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668791256"/>
                  </a:ext>
                </a:extLst>
              </a:tr>
              <a:tr h="263522">
                <a:tc vMerge="1">
                  <a:txBody>
                    <a:bodyPr/>
                    <a:lstStyle/>
                    <a:p>
                      <a:endParaRPr lang="en-US"/>
                    </a:p>
                  </a:txBody>
                  <a:tcPr/>
                </a:tc>
                <a:tc>
                  <a:txBody>
                    <a:bodyPr/>
                    <a:lstStyle/>
                    <a:p>
                      <a:pPr algn="ctr" rtl="0" fontAlgn="b"/>
                      <a:r>
                        <a:rPr lang="en-US" sz="1200" b="0" i="0" u="none" strike="noStrike" dirty="0">
                          <a:solidFill>
                            <a:srgbClr val="000000"/>
                          </a:solidFill>
                          <a:effectLst/>
                          <a:latin typeface="Arial" panose="020B0604020202020204" pitchFamily="34" charset="0"/>
                        </a:rPr>
                        <a:t>01/10/2022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b"/>
                      <a:r>
                        <a:rPr lang="en-US" sz="1200" b="0" i="0" u="none" strike="noStrike" dirty="0">
                          <a:solidFill>
                            <a:srgbClr val="000000"/>
                          </a:solidFill>
                          <a:effectLst/>
                          <a:latin typeface="Arial" panose="020B0604020202020204" pitchFamily="34" charset="0"/>
                        </a:rPr>
                        <a:t>08/12/2022</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1</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200" b="0" i="0" u="none" strike="noStrike" dirty="0">
                          <a:solidFill>
                            <a:srgbClr val="000000"/>
                          </a:solidFill>
                          <a:effectLst/>
                          <a:latin typeface="Century Gothic" panose="020B0502020202020204" pitchFamily="34" charset="0"/>
                        </a:rPr>
                        <a:t>2</a:t>
                      </a:r>
                      <a:endParaRPr lang="en-US" sz="1200" b="0" i="0" u="none" strike="noStrike" dirty="0">
                        <a:solidFill>
                          <a:srgbClr val="000000"/>
                        </a:solidFill>
                        <a:effectLst/>
                        <a:latin typeface="Century Gothic" panose="020B0502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0" i="0" u="none" strike="noStrike">
                          <a:solidFill>
                            <a:srgbClr val="000000"/>
                          </a:solidFill>
                          <a:effectLst/>
                          <a:latin typeface="Century Gothic" panose="020B0502020202020204" pitchFamily="34" charset="0"/>
                        </a:rPr>
                        <a:t>1</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tc vMerge="1">
                  <a:txBody>
                    <a:bodyPr/>
                    <a:lstStyle/>
                    <a:p>
                      <a:endParaRPr lang="en-US"/>
                    </a:p>
                  </a:txBody>
                  <a:tcPr/>
                </a:tc>
                <a:tc>
                  <a:txBody>
                    <a:bodyPr/>
                    <a:lstStyle/>
                    <a:p>
                      <a:pPr algn="ctr" rtl="0" fontAlgn="ctr"/>
                      <a:r>
                        <a:rPr lang="en-US" sz="1200" b="1" i="0" u="none" strike="noStrike">
                          <a:solidFill>
                            <a:srgbClr val="00B050"/>
                          </a:solidFill>
                          <a:effectLst/>
                          <a:latin typeface="Wingdings" panose="05000000000000000000" pitchFamily="2" charset="2"/>
                        </a:rPr>
                        <a:t>ü</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Wingdings" panose="05000000000000000000" pitchFamily="2" charset="2"/>
                        </a:rPr>
                        <a:t> </a:t>
                      </a:r>
                    </a:p>
                  </a:txBody>
                  <a:tcPr marL="7048" marR="7048" marT="7048"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66707388"/>
                  </a:ext>
                </a:extLst>
              </a:tr>
              <a:tr h="230581">
                <a:tc gridSpan="3">
                  <a:txBody>
                    <a:bodyPr/>
                    <a:lstStyle/>
                    <a:p>
                      <a:pPr algn="ctr" rtl="0" fontAlgn="b"/>
                      <a:r>
                        <a:rPr lang="en-US" sz="1200" b="1" i="0" u="none" strike="noStrike">
                          <a:solidFill>
                            <a:srgbClr val="000000"/>
                          </a:solidFill>
                          <a:effectLst/>
                          <a:latin typeface="Arial" panose="020B0604020202020204" pitchFamily="34" charset="0"/>
                        </a:rPr>
                        <a:t>TOTAL</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tc>
                  <a:txBody>
                    <a:bodyPr/>
                    <a:lstStyle/>
                    <a:p>
                      <a:pPr algn="ctr" rtl="0" fontAlgn="ctr"/>
                      <a:r>
                        <a:rPr lang="en-US" sz="1200" b="1" i="0" u="none" strike="noStrike" dirty="0">
                          <a:solidFill>
                            <a:srgbClr val="000000"/>
                          </a:solidFill>
                          <a:effectLst/>
                          <a:latin typeface="Arial" panose="020B0604020202020204" pitchFamily="34" charset="0"/>
                        </a:rPr>
                        <a:t>27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fr-SN" sz="1200" b="1" i="0" u="none" strike="noStrike" dirty="0">
                          <a:solidFill>
                            <a:srgbClr val="000000"/>
                          </a:solidFill>
                          <a:effectLst/>
                          <a:latin typeface="Arial" panose="020B0604020202020204" pitchFamily="34" charset="0"/>
                        </a:rPr>
                        <a:t>11</a:t>
                      </a:r>
                      <a:endParaRPr lang="en-US" sz="1200" b="1" i="0" u="none" strike="noStrike" dirty="0">
                        <a:solidFill>
                          <a:srgbClr val="000000"/>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fr-SN" sz="1200" b="1" i="0" u="none" strike="noStrike" dirty="0">
                          <a:solidFill>
                            <a:srgbClr val="000000"/>
                          </a:solidFill>
                          <a:effectLst/>
                          <a:latin typeface="Arial" panose="020B0604020202020204" pitchFamily="34" charset="0"/>
                        </a:rPr>
                        <a:t>9</a:t>
                      </a:r>
                      <a:endParaRPr lang="en-US" sz="1200" b="1" i="0" u="none" strike="noStrike" dirty="0">
                        <a:solidFill>
                          <a:srgbClr val="000000"/>
                        </a:solidFill>
                        <a:effectLst/>
                        <a:latin typeface="Arial" panose="020B0604020202020204" pitchFamily="34" charset="0"/>
                      </a:endParaRP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effectLst/>
                          <a:latin typeface="Arial" panose="020B0604020202020204" pitchFamily="34" charset="0"/>
                        </a:rPr>
                        <a:t>17</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B050"/>
                          </a:solidFill>
                          <a:effectLst/>
                          <a:latin typeface="Arial" panose="020B0604020202020204" pitchFamily="34" charset="0"/>
                        </a:rPr>
                        <a:t>10</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Arial" panose="020B0604020202020204" pitchFamily="34" charset="0"/>
                        </a:rPr>
                        <a:t>5</a:t>
                      </a:r>
                    </a:p>
                  </a:txBody>
                  <a:tcPr marL="7048" marR="7048" marT="7048"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8788682"/>
                  </a:ext>
                </a:extLst>
              </a:tr>
            </a:tbl>
          </a:graphicData>
        </a:graphic>
      </p:graphicFrame>
    </p:spTree>
    <p:extLst>
      <p:ext uri="{BB962C8B-B14F-4D97-AF65-F5344CB8AC3E}">
        <p14:creationId xmlns:p14="http://schemas.microsoft.com/office/powerpoint/2010/main" val="42387660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45604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PS01 </a:t>
            </a:r>
            <a:r>
              <a:rPr lang="en-US" sz="1800" dirty="0" err="1">
                <a:latin typeface="Arial" panose="020B0604020202020204" pitchFamily="34" charset="0"/>
                <a:ea typeface="Malgun Gothic" panose="020B0503020000020004" pitchFamily="34" charset="-127"/>
                <a:cs typeface="Arial" panose="020B0604020202020204" pitchFamily="34" charset="0"/>
              </a:rPr>
              <a:t>Gestion</a:t>
            </a:r>
            <a:r>
              <a:rPr lang="en-US" sz="1800" dirty="0">
                <a:latin typeface="Arial" panose="020B0604020202020204" pitchFamily="34" charset="0"/>
                <a:ea typeface="Malgun Gothic" panose="020B0503020000020004" pitchFamily="34" charset="-127"/>
                <a:cs typeface="Arial" panose="020B0604020202020204" pitchFamily="34" charset="0"/>
              </a:rPr>
              <a:t> des stocks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8283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00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31543661"/>
              </p:ext>
            </p:extLst>
          </p:nvPr>
        </p:nvGraphicFramePr>
        <p:xfrm>
          <a:off x="305756" y="3369720"/>
          <a:ext cx="11250289" cy="278556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400" b="0" i="0" u="none" strike="noStrike" dirty="0">
                          <a:solidFill>
                            <a:srgbClr val="000000"/>
                          </a:solidFill>
                          <a:effectLst/>
                          <a:latin typeface="Century Gothic" panose="020B0502020202020204" pitchFamily="34" charset="0"/>
                        </a:rPr>
                        <a:t>10/10/2022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Pas d'enregistrement systématique des entrées et des sorties sur l'application GSM comme sur le processus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400" b="0" i="0" u="none" strike="noStrike" dirty="0">
                          <a:solidFill>
                            <a:srgbClr val="000000"/>
                          </a:solidFill>
                          <a:effectLst/>
                          <a:latin typeface="Century Gothic" panose="020B0502020202020204" pitchFamily="34" charset="0"/>
                        </a:rPr>
                        <a:t>10/10/2022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La MSF corrige automatiquement les écarts sur l'application sans informer la Direction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Écart</a:t>
                      </a:r>
                      <a:r>
                        <a:rPr lang="en-US" sz="1400" b="0" i="0" u="none" strike="noStrike" dirty="0">
                          <a:solidFill>
                            <a:srgbClr val="000000"/>
                          </a:solidFill>
                          <a:effectLst/>
                          <a:latin typeface="Century Gothic" panose="020B0502020202020204" pitchFamily="34" charset="0"/>
                        </a:rPr>
                        <a:t> </a:t>
                      </a: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22314421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PS02 : </a:t>
            </a:r>
            <a:r>
              <a:rPr lang="en-US" sz="1800" cap="none" dirty="0" err="1">
                <a:latin typeface="Arial" panose="020B0604020202020204" pitchFamily="34" charset="0"/>
                <a:ea typeface="Malgun Gothic" panose="020B0503020000020004" pitchFamily="34" charset="-127"/>
                <a:cs typeface="Arial" panose="020B0604020202020204" pitchFamily="34" charset="0"/>
              </a:rPr>
              <a:t>Gestion</a:t>
            </a:r>
            <a:r>
              <a:rPr lang="en-US" sz="1800" cap="none" dirty="0">
                <a:latin typeface="Arial" panose="020B0604020202020204" pitchFamily="34" charset="0"/>
                <a:ea typeface="Malgun Gothic" panose="020B0503020000020004" pitchFamily="34" charset="-127"/>
                <a:cs typeface="Arial" panose="020B0604020202020204" pitchFamily="34" charset="0"/>
              </a:rPr>
              <a:t> des </a:t>
            </a:r>
            <a:r>
              <a:rPr lang="en-US" sz="1800" cap="none" dirty="0" err="1">
                <a:latin typeface="Arial" panose="020B0604020202020204" pitchFamily="34" charset="0"/>
                <a:ea typeface="Malgun Gothic" panose="020B0503020000020004" pitchFamily="34" charset="-127"/>
                <a:cs typeface="Arial" panose="020B0604020202020204" pitchFamily="34" charset="0"/>
              </a:rPr>
              <a:t>ressources</a:t>
            </a:r>
            <a:r>
              <a:rPr lang="en-US" sz="1800" cap="none" dirty="0">
                <a:latin typeface="Arial" panose="020B0604020202020204" pitchFamily="34" charset="0"/>
                <a:ea typeface="Malgun Gothic" panose="020B0503020000020004" pitchFamily="34" charset="-127"/>
                <a:cs typeface="Arial" panose="020B0604020202020204" pitchFamily="34" charset="0"/>
              </a:rPr>
              <a:t> </a:t>
            </a:r>
            <a:r>
              <a:rPr lang="en-US" sz="1800" cap="none" dirty="0" err="1">
                <a:latin typeface="Arial" panose="020B0604020202020204" pitchFamily="34" charset="0"/>
                <a:ea typeface="Malgun Gothic" panose="020B0503020000020004" pitchFamily="34" charset="-127"/>
                <a:cs typeface="Arial" panose="020B0604020202020204" pitchFamily="34" charset="0"/>
              </a:rPr>
              <a:t>humaines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757203594"/>
              </p:ext>
            </p:extLst>
          </p:nvPr>
        </p:nvGraphicFramePr>
        <p:xfrm>
          <a:off x="470856" y="3217320"/>
          <a:ext cx="11250289" cy="3504911"/>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05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05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fr-FR" sz="1400" b="0" i="0" u="none" strike="noStrike" dirty="0">
                          <a:solidFill>
                            <a:srgbClr val="000000"/>
                          </a:solidFill>
                          <a:effectLst/>
                          <a:latin typeface="Century Gothic" panose="020B0502020202020204" pitchFamily="34" charset="0"/>
                        </a:rPr>
                        <a:t>26/08/2022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Le rapport de recrutement ne fait pas partie des informations documentées de la carte processus alors qu'il est mentionné en donnée d'entrée dans l'activité recrutement</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fr-FR" sz="1400" b="0" i="0" u="none" strike="noStrike" dirty="0">
                          <a:solidFill>
                            <a:srgbClr val="000000"/>
                          </a:solidFill>
                          <a:effectLst/>
                          <a:latin typeface="Century Gothic" panose="020B0502020202020204" pitchFamily="34" charset="0"/>
                        </a:rPr>
                        <a:t>26/08/2022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Le calendrier d'évaluation du personnel n'est pas respecté</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719349">
                <a:tc>
                  <a:txBody>
                    <a:bodyPr/>
                    <a:lstStyle/>
                    <a:p>
                      <a:pPr algn="ctr" rtl="0" fontAlgn="ctr"/>
                      <a:r>
                        <a:rPr lang="fr-FR" sz="1400" b="0" i="0" u="none" strike="noStrike" dirty="0">
                          <a:solidFill>
                            <a:srgbClr val="000000"/>
                          </a:solidFill>
                          <a:effectLst/>
                          <a:latin typeface="Century Gothic" panose="020B0502020202020204" pitchFamily="34" charset="0"/>
                        </a:rPr>
                        <a:t>26/08/2022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La base de données du personnel n'est pas à jour</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Century Gothic" panose="020B0502020202020204" pitchFamily="34" charset="0"/>
                        </a:rPr>
                        <a:t>70%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200" b="1" i="0" u="none" strike="noStrike" dirty="0">
                          <a:solidFill>
                            <a:srgbClr val="FF0000"/>
                          </a:solidFill>
                          <a:effectLst/>
                          <a:latin typeface="Century Gothic" panose="020B0502020202020204" pitchFamily="34" charset="0"/>
                        </a:rPr>
                        <a:t>70%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40644066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PS03 : </a:t>
            </a:r>
            <a:r>
              <a:rPr lang="en-US" sz="1800" cap="none" dirty="0" err="1">
                <a:latin typeface="Arial" panose="020B0604020202020204" pitchFamily="34" charset="0"/>
                <a:ea typeface="Malgun Gothic" panose="020B0503020000020004" pitchFamily="34" charset="-127"/>
                <a:cs typeface="Arial" panose="020B0604020202020204" pitchFamily="34" charset="0"/>
              </a:rPr>
              <a:t>Gestion</a:t>
            </a:r>
            <a:r>
              <a:rPr lang="en-US" sz="1800" cap="none" dirty="0">
                <a:latin typeface="Arial" panose="020B0604020202020204" pitchFamily="34" charset="0"/>
                <a:ea typeface="Malgun Gothic" panose="020B0503020000020004" pitchFamily="34" charset="-127"/>
                <a:cs typeface="Arial" panose="020B0604020202020204" pitchFamily="34" charset="0"/>
              </a:rPr>
              <a:t> du </a:t>
            </a:r>
            <a:r>
              <a:rPr lang="en-US" sz="1800" cap="none" dirty="0" err="1">
                <a:latin typeface="Arial" panose="020B0604020202020204" pitchFamily="34" charset="0"/>
                <a:ea typeface="Malgun Gothic" panose="020B0503020000020004" pitchFamily="34" charset="-127"/>
                <a:cs typeface="Arial" panose="020B0604020202020204" pitchFamily="34" charset="0"/>
              </a:rPr>
              <a:t>système</a:t>
            </a:r>
            <a:r>
              <a:rPr lang="en-US" sz="1800" cap="none" dirty="0">
                <a:latin typeface="Arial" panose="020B0604020202020204" pitchFamily="34" charset="0"/>
                <a:ea typeface="Malgun Gothic" panose="020B0503020000020004" pitchFamily="34" charset="-127"/>
                <a:cs typeface="Arial" panose="020B0604020202020204" pitchFamily="34" charset="0"/>
              </a:rPr>
              <a:t> </a:t>
            </a:r>
            <a:r>
              <a:rPr lang="en-US" sz="1800" cap="none" dirty="0" err="1">
                <a:latin typeface="Arial" panose="020B0604020202020204" pitchFamily="34" charset="0"/>
                <a:ea typeface="Malgun Gothic" panose="020B0503020000020004" pitchFamily="34" charset="-127"/>
                <a:cs typeface="Arial" panose="020B0604020202020204" pitchFamily="34" charset="0"/>
              </a:rPr>
              <a:t>d’informations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p:txBody>
      </p:sp>
      <p:graphicFrame>
        <p:nvGraphicFramePr>
          <p:cNvPr id="3" name="Tableau 2"/>
          <p:cNvGraphicFramePr>
            <a:graphicFrameLocks noGrp="1"/>
          </p:cNvGraphicFramePr>
          <p:nvPr>
            <p:extLst>
              <p:ext uri="{D42A27DB-BD31-4B8C-83A1-F6EECF244321}">
                <p14:modId xmlns:p14="http://schemas.microsoft.com/office/powerpoint/2010/main" val="1881171456"/>
              </p:ext>
            </p:extLst>
          </p:nvPr>
        </p:nvGraphicFramePr>
        <p:xfrm>
          <a:off x="266701" y="2937920"/>
          <a:ext cx="11441744" cy="3009527"/>
        </p:xfrm>
        <a:graphic>
          <a:graphicData uri="http://schemas.openxmlformats.org/drawingml/2006/table">
            <a:tbl>
              <a:tblPr/>
              <a:tblGrid>
                <a:gridCol w="1776640">
                  <a:extLst>
                    <a:ext uri="{9D8B030D-6E8A-4147-A177-3AD203B41FA5}">
                      <a16:colId xmlns:a16="http://schemas.microsoft.com/office/drawing/2014/main" val="4114849478"/>
                    </a:ext>
                  </a:extLst>
                </a:gridCol>
                <a:gridCol w="4293546">
                  <a:extLst>
                    <a:ext uri="{9D8B030D-6E8A-4147-A177-3AD203B41FA5}">
                      <a16:colId xmlns:a16="http://schemas.microsoft.com/office/drawing/2014/main" val="1049051103"/>
                    </a:ext>
                  </a:extLst>
                </a:gridCol>
                <a:gridCol w="1873799">
                  <a:extLst>
                    <a:ext uri="{9D8B030D-6E8A-4147-A177-3AD203B41FA5}">
                      <a16:colId xmlns:a16="http://schemas.microsoft.com/office/drawing/2014/main" val="2615649806"/>
                    </a:ext>
                  </a:extLst>
                </a:gridCol>
                <a:gridCol w="1739626">
                  <a:extLst>
                    <a:ext uri="{9D8B030D-6E8A-4147-A177-3AD203B41FA5}">
                      <a16:colId xmlns:a16="http://schemas.microsoft.com/office/drawing/2014/main" val="4141382042"/>
                    </a:ext>
                  </a:extLst>
                </a:gridCol>
                <a:gridCol w="906826">
                  <a:extLst>
                    <a:ext uri="{9D8B030D-6E8A-4147-A177-3AD203B41FA5}">
                      <a16:colId xmlns:a16="http://schemas.microsoft.com/office/drawing/2014/main" val="2203503666"/>
                    </a:ext>
                  </a:extLst>
                </a:gridCol>
                <a:gridCol w="851307">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fr-FR" sz="1800" b="0" i="0" u="none" strike="noStrike" dirty="0">
                          <a:solidFill>
                            <a:srgbClr val="000000"/>
                          </a:solidFill>
                          <a:effectLst/>
                          <a:latin typeface="Century Gothic" panose="020B0502020202020204" pitchFamily="34" charset="0"/>
                        </a:rPr>
                        <a:t>08/11/2022</a:t>
                      </a:r>
                      <a:endParaRPr lang="en-US"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dirty="0">
                          <a:solidFill>
                            <a:schemeClr val="tx1"/>
                          </a:solidFill>
                          <a:effectLst/>
                        </a:rPr>
                        <a:t>Certains ordinateurs ont des versions d'essai de licences de Windows et non des versions perpétuelles. Nous vous recommandons de vérifier les licences à l'acquisition du matériel</a:t>
                      </a:r>
                    </a:p>
                    <a:p>
                      <a:endParaRPr lang="en-US" sz="1600" dirty="0">
                        <a:solidFill>
                          <a:schemeClr val="tx1"/>
                        </a:solidFill>
                      </a:endParaRPr>
                    </a:p>
                  </a:txBody>
                  <a:tcPr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600" dirty="0">
                          <a:solidFill>
                            <a:schemeClr val="tx1"/>
                          </a:solidFill>
                          <a:effectLst/>
                        </a:rPr>
                        <a:t>Lauriane Le </a:t>
                      </a:r>
                      <a:r>
                        <a:rPr lang="fr-FR" sz="1600" dirty="0" err="1">
                          <a:solidFill>
                            <a:schemeClr val="tx1"/>
                          </a:solidFill>
                          <a:effectLst/>
                        </a:rPr>
                        <a:t>Flour</a:t>
                      </a:r>
                      <a:endParaRPr lang="fr-FR" sz="1600" dirty="0">
                        <a:solidFill>
                          <a:schemeClr val="tx1"/>
                        </a:solidFill>
                        <a:effectLst/>
                      </a:endParaRPr>
                    </a:p>
                  </a:txBody>
                  <a:tcPr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dirty="0">
                          <a:solidFill>
                            <a:srgbClr val="000000"/>
                          </a:solidFill>
                          <a:effectLst/>
                          <a:latin typeface="Century Gothic" panose="020B0502020202020204" pitchFamily="34" charset="0"/>
                        </a:rPr>
                        <a:t>08/11/2022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600" dirty="0">
                          <a:effectLst/>
                        </a:rPr>
                        <a:t>L'application </a:t>
                      </a:r>
                      <a:r>
                        <a:rPr lang="fr-FR" sz="1600" dirty="0" err="1">
                          <a:effectLst/>
                        </a:rPr>
                        <a:t>Eyone</a:t>
                      </a:r>
                      <a:r>
                        <a:rPr lang="fr-FR" sz="1600" dirty="0">
                          <a:effectLst/>
                        </a:rPr>
                        <a:t> a un dysfonctionnement depuis quelques temps; ce qui ralentit les activités de la structure. Nous n'avons aucun moyen de d'action en ce moment</a:t>
                      </a:r>
                      <a:endParaRPr lang="fr-FR" sz="16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600" kern="1200" dirty="0">
                          <a:solidFill>
                            <a:schemeClr val="tx1"/>
                          </a:solidFill>
                          <a:effectLst/>
                          <a:latin typeface="+mn-lt"/>
                          <a:ea typeface="+mn-ea"/>
                          <a:cs typeface="+mn-cs"/>
                        </a:rPr>
                        <a:t>Lauriane Le </a:t>
                      </a:r>
                      <a:r>
                        <a:rPr lang="fr-FR" sz="1600" kern="1200" dirty="0" err="1">
                          <a:solidFill>
                            <a:schemeClr val="tx1"/>
                          </a:solidFill>
                          <a:effectLst/>
                          <a:latin typeface="+mn-lt"/>
                          <a:ea typeface="+mn-ea"/>
                          <a:cs typeface="+mn-cs"/>
                        </a:rPr>
                        <a:t>Flour</a:t>
                      </a:r>
                      <a:endParaRPr lang="fr-FR" sz="1600" kern="1200" dirty="0">
                        <a:solidFill>
                          <a:schemeClr val="tx1"/>
                        </a:solidFill>
                        <a:effectLst/>
                        <a:latin typeface="+mn-lt"/>
                        <a:ea typeface="+mn-ea"/>
                        <a:cs typeface="+mn-cs"/>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50%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FF0000"/>
                          </a:solidFill>
                          <a:effectLst/>
                          <a:latin typeface="Century Gothic" panose="020B0502020202020204" pitchFamily="34" charset="0"/>
                        </a:rPr>
                        <a:t>50%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328767104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1314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PS05 : </a:t>
            </a:r>
            <a:r>
              <a:rPr lang="en-US" sz="1800" cap="none" dirty="0" err="1">
                <a:latin typeface="Arial" panose="020B0604020202020204" pitchFamily="34" charset="0"/>
                <a:ea typeface="Malgun Gothic" panose="020B0503020000020004" pitchFamily="34" charset="-127"/>
                <a:cs typeface="Arial" panose="020B0604020202020204" pitchFamily="34" charset="0"/>
              </a:rPr>
              <a:t>Gestion</a:t>
            </a:r>
            <a:r>
              <a:rPr lang="en-US" sz="1800" cap="none" dirty="0">
                <a:latin typeface="Arial" panose="020B0604020202020204" pitchFamily="34" charset="0"/>
                <a:ea typeface="Malgun Gothic" panose="020B0503020000020004" pitchFamily="34" charset="-127"/>
                <a:cs typeface="Arial" panose="020B0604020202020204" pitchFamily="34" charset="0"/>
              </a:rPr>
              <a:t> Administrative et </a:t>
            </a:r>
            <a:r>
              <a:rPr lang="en-US" sz="1800" cap="none" dirty="0" err="1">
                <a:latin typeface="Arial" panose="020B0604020202020204" pitchFamily="34" charset="0"/>
                <a:ea typeface="Malgun Gothic" panose="020B0503020000020004" pitchFamily="34" charset="-127"/>
                <a:cs typeface="Arial" panose="020B0604020202020204" pitchFamily="34" charset="0"/>
              </a:rPr>
              <a:t>Financière</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701379"/>
            <a:ext cx="4685344" cy="1200329"/>
          </a:xfrm>
          <a:prstGeom prst="rect">
            <a:avLst/>
          </a:prstGeom>
          <a:noFill/>
        </p:spPr>
        <p:txBody>
          <a:bodyPr wrap="square" rtlCol="0">
            <a:spAutoFit/>
          </a:bodyPr>
          <a:lstStyle/>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03points faibles ;</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03 écarts;</a:t>
            </a:r>
          </a:p>
          <a:p>
            <a:pPr marL="285750" indent="-285750">
              <a:buFont typeface="Arial" panose="020B0604020202020204" pitchFamily="34" charset="0"/>
              <a:buChar char="•"/>
            </a:pPr>
            <a:r>
              <a:rPr lang="fr-SN" dirty="0">
                <a:latin typeface="Arial" panose="020B0604020202020204" pitchFamily="34" charset="0"/>
                <a:cs typeface="Arial" panose="020B0604020202020204" pitchFamily="34" charset="0"/>
              </a:rPr>
              <a:t>01 Piste d’amélioration </a:t>
            </a:r>
          </a:p>
          <a:p>
            <a:pPr marL="285750" indent="-285750">
              <a:buFont typeface="Arial" panose="020B0604020202020204" pitchFamily="34" charset="0"/>
              <a:buChar char="•"/>
            </a:pPr>
            <a:endParaRPr lang="fr-SN"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487702033"/>
              </p:ext>
            </p:extLst>
          </p:nvPr>
        </p:nvGraphicFramePr>
        <p:xfrm>
          <a:off x="178756" y="2568809"/>
          <a:ext cx="11250289" cy="4198083"/>
        </p:xfrm>
        <a:graphic>
          <a:graphicData uri="http://schemas.openxmlformats.org/drawingml/2006/table">
            <a:tbl>
              <a:tblPr/>
              <a:tblGrid>
                <a:gridCol w="1746911">
                  <a:extLst>
                    <a:ext uri="{9D8B030D-6E8A-4147-A177-3AD203B41FA5}">
                      <a16:colId xmlns:a16="http://schemas.microsoft.com/office/drawing/2014/main" val="4114849478"/>
                    </a:ext>
                  </a:extLst>
                </a:gridCol>
                <a:gridCol w="5211733">
                  <a:extLst>
                    <a:ext uri="{9D8B030D-6E8A-4147-A177-3AD203B41FA5}">
                      <a16:colId xmlns:a16="http://schemas.microsoft.com/office/drawing/2014/main" val="1049051103"/>
                    </a:ext>
                  </a:extLst>
                </a:gridCol>
                <a:gridCol w="1536700">
                  <a:extLst>
                    <a:ext uri="{9D8B030D-6E8A-4147-A177-3AD203B41FA5}">
                      <a16:colId xmlns:a16="http://schemas.microsoft.com/office/drawing/2014/main" val="2615649806"/>
                    </a:ext>
                  </a:extLst>
                </a:gridCol>
                <a:gridCol w="1026231">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415691">
                <a:tc>
                  <a:txBody>
                    <a:bodyPr/>
                    <a:lstStyle/>
                    <a:p>
                      <a:pPr algn="ctr" rtl="0" fontAlgn="ctr"/>
                      <a:r>
                        <a:rPr lang="en-US" sz="14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609600">
                <a:tc>
                  <a:txBody>
                    <a:bodyPr/>
                    <a:lstStyle/>
                    <a:p>
                      <a:pPr algn="ctr" rtl="0" fontAlgn="ctr"/>
                      <a:r>
                        <a:rPr lang="en-US" sz="1400" b="0" i="0" u="none" strike="noStrike" dirty="0">
                          <a:solidFill>
                            <a:srgbClr val="000000"/>
                          </a:solidFill>
                          <a:effectLst/>
                          <a:latin typeface="Century Gothic" panose="020B0502020202020204" pitchFamily="34" charset="0"/>
                        </a:rPr>
                        <a:t>08/08/2022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dirty="0">
                          <a:solidFill>
                            <a:srgbClr val="000000"/>
                          </a:solidFill>
                          <a:effectLst/>
                          <a:latin typeface="Century Gothic" panose="020B0502020202020204" pitchFamily="34" charset="0"/>
                          <a:ea typeface="+mn-ea"/>
                          <a:cs typeface="+mn-cs"/>
                        </a:rPr>
                        <a:t>Le chargé de contrôle interne n'est pas mentionné dans les pilotes/copilotes du processus</a:t>
                      </a:r>
                    </a:p>
                    <a:p>
                      <a:pPr marL="0" algn="l" defTabSz="457200" rtl="0" eaLnBrk="1" latinLnBrk="0" hangingPunct="1"/>
                      <a:endParaRPr lang="en-US" sz="1400" b="0" i="0" u="none" strike="noStrike" kern="1200" dirty="0">
                        <a:solidFill>
                          <a:srgbClr val="000000"/>
                        </a:solidFill>
                        <a:effectLst/>
                        <a:latin typeface="Century Gothic" panose="020B0502020202020204" pitchFamily="34" charset="0"/>
                        <a:ea typeface="+mn-ea"/>
                        <a:cs typeface="+mn-cs"/>
                      </a:endParaRPr>
                    </a:p>
                  </a:txBody>
                  <a:tcPr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Boris Kouakou</a:t>
                      </a:r>
                    </a:p>
                  </a:txBody>
                  <a:tcPr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600" dirty="0"/>
                        <a:t>Point faible</a:t>
                      </a:r>
                      <a:endParaRPr lang="en-US" sz="160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583655">
                <a:tc>
                  <a:txBody>
                    <a:bodyPr/>
                    <a:lstStyle/>
                    <a:p>
                      <a:pPr algn="ctr" rtl="0" fontAlgn="ctr"/>
                      <a:r>
                        <a:rPr lang="en-US" sz="1400" b="0" i="0" u="none" strike="noStrike" dirty="0">
                          <a:solidFill>
                            <a:srgbClr val="000000"/>
                          </a:solidFill>
                          <a:effectLst/>
                          <a:latin typeface="Century Gothic" panose="020B0502020202020204" pitchFamily="34" charset="0"/>
                        </a:rPr>
                        <a:t>08/08/2022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latinLnBrk="0" hangingPunct="1"/>
                      <a:r>
                        <a:rPr lang="fr-FR" sz="1400" b="0" i="0" u="none" strike="noStrike" kern="1200" dirty="0">
                          <a:solidFill>
                            <a:srgbClr val="000000"/>
                          </a:solidFill>
                          <a:effectLst/>
                          <a:latin typeface="Century Gothic" panose="020B0502020202020204" pitchFamily="34" charset="0"/>
                          <a:ea typeface="+mn-ea"/>
                          <a:cs typeface="+mn-cs"/>
                        </a:rPr>
                        <a:t>Ce sont les objectifs de l'ancienne politique qualité qui sont utilisés au niveau de la fiche </a:t>
                      </a:r>
                      <a:r>
                        <a:rPr lang="fr-FR" sz="1400" b="0" i="0" u="none" strike="noStrike" kern="1200" dirty="0" err="1">
                          <a:solidFill>
                            <a:srgbClr val="000000"/>
                          </a:solidFill>
                          <a:effectLst/>
                          <a:latin typeface="Century Gothic" panose="020B0502020202020204" pitchFamily="34" charset="0"/>
                          <a:ea typeface="+mn-ea"/>
                          <a:cs typeface="+mn-cs"/>
                        </a:rPr>
                        <a:t>processsus</a:t>
                      </a:r>
                      <a:r>
                        <a:rPr lang="fr-FR" sz="1400" b="0" i="0" u="none" strike="noStrike" kern="1200" dirty="0">
                          <a:solidFill>
                            <a:srgbClr val="000000"/>
                          </a:solidFill>
                          <a:effectLst/>
                          <a:latin typeface="Century Gothic" panose="020B0502020202020204" pitchFamily="34" charset="0"/>
                          <a:ea typeface="+mn-ea"/>
                          <a:cs typeface="+mn-cs"/>
                        </a:rPr>
                        <a:t> (contribution à la politique)</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p>
                      <a:pPr algn="ct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600"/>
                        <a:t>Écart</a:t>
                      </a:r>
                      <a:r>
                        <a:rPr lang="fr-FR" sz="1600" baseline="0"/>
                        <a:t> </a:t>
                      </a:r>
                      <a:endParaRPr lang="en-US" sz="160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665812">
                <a:tc>
                  <a:txBody>
                    <a:bodyPr/>
                    <a:lstStyle/>
                    <a:p>
                      <a:pPr algn="ctr" rtl="0" fontAlgn="ctr"/>
                      <a:r>
                        <a:rPr lang="fr-FR" sz="1400" b="0" i="0" u="none" strike="noStrike" dirty="0">
                          <a:solidFill>
                            <a:srgbClr val="000000"/>
                          </a:solidFill>
                          <a:effectLst/>
                          <a:latin typeface="Century Gothic" panose="020B0502020202020204" pitchFamily="34" charset="0"/>
                        </a:rPr>
                        <a:t>08/08/2022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latinLnBrk="0" hangingPunct="1"/>
                      <a:r>
                        <a:rPr lang="fr-FR" sz="1400" b="0" i="0" u="none" strike="noStrike" kern="1200">
                          <a:solidFill>
                            <a:srgbClr val="000000"/>
                          </a:solidFill>
                          <a:effectLst/>
                          <a:latin typeface="Century Gothic" panose="020B0502020202020204" pitchFamily="34" charset="0"/>
                          <a:ea typeface="+mn-ea"/>
                          <a:cs typeface="+mn-cs"/>
                        </a:rPr>
                        <a:t>L'indicateur de 2021 n'est pas disponible car l'information de "dans les délais" est perdue au fur et à mesure</a:t>
                      </a:r>
                      <a:endParaRPr lang="en-US" sz="1400" b="0" i="0" u="none" strike="noStrike" kern="120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p>
                      <a:pPr algn="ct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600" dirty="0"/>
                        <a:t>Écart </a:t>
                      </a:r>
                      <a:endParaRPr lang="en-US" sz="16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a:solidFill>
                            <a:srgbClr val="00B050"/>
                          </a:solidFill>
                          <a:effectLst/>
                          <a:latin typeface="Century Gothic" panose="020B0502020202020204" pitchFamily="34" charset="0"/>
                        </a:rPr>
                        <a:t>100%</a:t>
                      </a:r>
                      <a:endParaRPr lang="en-US" sz="1400" b="1" i="0" u="none" strike="noStrike">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3807753"/>
                  </a:ext>
                </a:extLst>
              </a:tr>
              <a:tr h="391956">
                <a:tc>
                  <a:txBody>
                    <a:bodyPr/>
                    <a:lstStyle/>
                    <a:p>
                      <a:pPr algn="ctr" rtl="0" fontAlgn="ctr"/>
                      <a:r>
                        <a:rPr lang="fr-FR" sz="1400" b="0" i="0" u="none" strike="noStrike" dirty="0">
                          <a:solidFill>
                            <a:srgbClr val="000000"/>
                          </a:solidFill>
                          <a:effectLst/>
                          <a:latin typeface="Century Gothic" panose="020B0502020202020204" pitchFamily="34" charset="0"/>
                        </a:rPr>
                        <a:t>08/08/2022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Constat restant du dernier audit</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entury Gothic" panose="020B0502020202020204" pitchFamily="34" charset="0"/>
                        </a:rPr>
                        <a:t>Écart </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595420536"/>
                  </a:ext>
                </a:extLst>
              </a:tr>
              <a:tr h="391956">
                <a:tc>
                  <a:txBody>
                    <a:bodyPr/>
                    <a:lstStyle/>
                    <a:p>
                      <a:pPr algn="ctr" rtl="0" fontAlgn="ctr"/>
                      <a:r>
                        <a:rPr lang="fr-FR" sz="1400" b="0" i="0" u="none" strike="noStrike" dirty="0">
                          <a:solidFill>
                            <a:srgbClr val="000000"/>
                          </a:solidFill>
                          <a:effectLst/>
                          <a:latin typeface="Century Gothic" panose="020B0502020202020204" pitchFamily="34" charset="0"/>
                        </a:rPr>
                        <a:t>08/08/2022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La fiche processus fait mention de délais non réalistes et non respectés pour la production des rapports comptables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entury Gothic" panose="020B0502020202020204" pitchFamily="34" charset="0"/>
                        </a:rPr>
                        <a:t>Point 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a:solidFill>
                            <a:srgbClr val="00B050"/>
                          </a:solidFill>
                          <a:effectLst/>
                          <a:latin typeface="Century Gothic" panose="020B0502020202020204" pitchFamily="34" charset="0"/>
                        </a:rPr>
                        <a:t>100%</a:t>
                      </a:r>
                      <a:endParaRPr lang="en-US" sz="1400" b="1" i="0" u="none" strike="noStrike">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423623539"/>
                  </a:ext>
                </a:extLst>
              </a:tr>
              <a:tr h="586685">
                <a:tc>
                  <a:txBody>
                    <a:bodyPr/>
                    <a:lstStyle/>
                    <a:p>
                      <a:pPr algn="ctr" rtl="0" fontAlgn="ctr"/>
                      <a:r>
                        <a:rPr lang="en-US" sz="1400" b="0" i="0" u="none" strike="noStrike" dirty="0">
                          <a:solidFill>
                            <a:srgbClr val="000000"/>
                          </a:solidFill>
                          <a:effectLst/>
                          <a:latin typeface="Century Gothic" panose="020B0502020202020204" pitchFamily="34" charset="0"/>
                        </a:rPr>
                        <a:t>08/08/2022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Opportunité d'améliorer la visibilité sur la partie achats, </a:t>
                      </a:r>
                      <a:r>
                        <a:rPr lang="fr-FR" sz="1400" b="0" i="0" u="none" strike="noStrike" kern="1200" dirty="0" err="1">
                          <a:solidFill>
                            <a:srgbClr val="000000"/>
                          </a:solidFill>
                          <a:effectLst/>
                          <a:latin typeface="Century Gothic" panose="020B0502020202020204" pitchFamily="34" charset="0"/>
                          <a:ea typeface="+mn-ea"/>
                          <a:cs typeface="+mn-cs"/>
                        </a:rPr>
                        <a:t>appro</a:t>
                      </a:r>
                      <a:r>
                        <a:rPr lang="fr-FR" sz="1400" b="0" i="0" u="none" strike="noStrike" kern="1200" dirty="0">
                          <a:solidFill>
                            <a:srgbClr val="000000"/>
                          </a:solidFill>
                          <a:effectLst/>
                          <a:latin typeface="Century Gothic" panose="020B0502020202020204" pitchFamily="34" charset="0"/>
                          <a:ea typeface="+mn-ea"/>
                          <a:cs typeface="+mn-cs"/>
                        </a:rPr>
                        <a:t>, BC et stocks (grâce à </a:t>
                      </a:r>
                      <a:r>
                        <a:rPr lang="fr-FR" sz="1400" b="0" i="0" u="none" strike="noStrike" kern="1200" dirty="0" err="1">
                          <a:solidFill>
                            <a:srgbClr val="000000"/>
                          </a:solidFill>
                          <a:effectLst/>
                          <a:latin typeface="Century Gothic" panose="020B0502020202020204" pitchFamily="34" charset="0"/>
                          <a:ea typeface="+mn-ea"/>
                          <a:cs typeface="+mn-cs"/>
                        </a:rPr>
                        <a:t>Odoo</a:t>
                      </a:r>
                      <a:r>
                        <a:rPr lang="fr-FR" sz="1400" b="0" i="0" u="none" strike="noStrike" kern="1200" dirty="0">
                          <a:solidFill>
                            <a:srgbClr val="000000"/>
                          </a:solidFill>
                          <a:effectLst/>
                          <a:latin typeface="Century Gothic" panose="020B0502020202020204" pitchFamily="34" charset="0"/>
                          <a:ea typeface="+mn-ea"/>
                          <a:cs typeface="+mn-cs"/>
                        </a:rPr>
                        <a:t> ?) </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Boris </a:t>
                      </a:r>
                      <a:r>
                        <a:rPr lang="en-US" sz="1400" b="0" i="0" u="none" strike="noStrike" dirty="0" err="1">
                          <a:solidFill>
                            <a:srgbClr val="000000"/>
                          </a:solidFill>
                          <a:effectLst/>
                          <a:latin typeface="Century Gothic" panose="020B0502020202020204" pitchFamily="34" charset="0"/>
                        </a:rPr>
                        <a:t>Kouakou</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50%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90%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126347986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PS06: </a:t>
            </a:r>
            <a:r>
              <a:rPr lang="en-US" sz="1800" dirty="0" err="1">
                <a:latin typeface="Arial" panose="020B0604020202020204" pitchFamily="34" charset="0"/>
                <a:ea typeface="Malgun Gothic" panose="020B0503020000020004" pitchFamily="34" charset="-127"/>
                <a:cs typeface="Arial" panose="020B0604020202020204" pitchFamily="34" charset="0"/>
              </a:rPr>
              <a:t>maîtrise</a:t>
            </a:r>
            <a:r>
              <a:rPr lang="en-US" sz="1800" dirty="0">
                <a:latin typeface="Arial" panose="020B0604020202020204" pitchFamily="34" charset="0"/>
                <a:ea typeface="Malgun Gothic" panose="020B0503020000020004" pitchFamily="34" charset="-127"/>
                <a:cs typeface="Arial" panose="020B0604020202020204" pitchFamily="34" charset="0"/>
              </a:rPr>
              <a:t> de </a:t>
            </a:r>
            <a:r>
              <a:rPr lang="en-US" sz="1800" dirty="0" err="1">
                <a:latin typeface="Arial" panose="020B0604020202020204" pitchFamily="34" charset="0"/>
                <a:ea typeface="Malgun Gothic" panose="020B0503020000020004" pitchFamily="34" charset="-127"/>
                <a:cs typeface="Arial" panose="020B0604020202020204" pitchFamily="34" charset="0"/>
              </a:rPr>
              <a:t>l’environnement</a:t>
            </a:r>
            <a:r>
              <a:rPr lang="en-US" sz="1800" dirty="0">
                <a:latin typeface="Arial" panose="020B0604020202020204" pitchFamily="34" charset="0"/>
                <a:ea typeface="Malgun Gothic" panose="020B0503020000020004" pitchFamily="34" charset="-127"/>
                <a:cs typeface="Arial" panose="020B0604020202020204" pitchFamily="34" charset="0"/>
              </a:rPr>
              <a:t> des </a:t>
            </a:r>
            <a:r>
              <a:rPr lang="en-US" sz="1800" dirty="0" err="1">
                <a:latin typeface="Arial" panose="020B0604020202020204" pitchFamily="34" charset="0"/>
                <a:ea typeface="Malgun Gothic" panose="020B0503020000020004" pitchFamily="34" charset="-127"/>
                <a:cs typeface="Arial" panose="020B0604020202020204" pitchFamily="34" charset="0"/>
              </a:rPr>
              <a:t>soins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3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3 écarts;</a:t>
            </a:r>
          </a:p>
        </p:txBody>
      </p:sp>
      <p:graphicFrame>
        <p:nvGraphicFramePr>
          <p:cNvPr id="3" name="Tableau 2"/>
          <p:cNvGraphicFramePr>
            <a:graphicFrameLocks noGrp="1"/>
          </p:cNvGraphicFramePr>
          <p:nvPr>
            <p:extLst>
              <p:ext uri="{D42A27DB-BD31-4B8C-83A1-F6EECF244321}">
                <p14:modId xmlns:p14="http://schemas.microsoft.com/office/powerpoint/2010/main" val="1382803723"/>
              </p:ext>
            </p:extLst>
          </p:nvPr>
        </p:nvGraphicFramePr>
        <p:xfrm>
          <a:off x="267656" y="2760635"/>
          <a:ext cx="11644944" cy="3593923"/>
        </p:xfrm>
        <a:graphic>
          <a:graphicData uri="http://schemas.openxmlformats.org/drawingml/2006/table">
            <a:tbl>
              <a:tblPr/>
              <a:tblGrid>
                <a:gridCol w="1523890">
                  <a:extLst>
                    <a:ext uri="{9D8B030D-6E8A-4147-A177-3AD203B41FA5}">
                      <a16:colId xmlns:a16="http://schemas.microsoft.com/office/drawing/2014/main" val="4114849478"/>
                    </a:ext>
                  </a:extLst>
                </a:gridCol>
                <a:gridCol w="5389659">
                  <a:extLst>
                    <a:ext uri="{9D8B030D-6E8A-4147-A177-3AD203B41FA5}">
                      <a16:colId xmlns:a16="http://schemas.microsoft.com/office/drawing/2014/main" val="1049051103"/>
                    </a:ext>
                  </a:extLst>
                </a:gridCol>
                <a:gridCol w="1171518">
                  <a:extLst>
                    <a:ext uri="{9D8B030D-6E8A-4147-A177-3AD203B41FA5}">
                      <a16:colId xmlns:a16="http://schemas.microsoft.com/office/drawing/2014/main" val="2615649806"/>
                    </a:ext>
                  </a:extLst>
                </a:gridCol>
                <a:gridCol w="2049132">
                  <a:extLst>
                    <a:ext uri="{9D8B030D-6E8A-4147-A177-3AD203B41FA5}">
                      <a16:colId xmlns:a16="http://schemas.microsoft.com/office/drawing/2014/main" val="4141382042"/>
                    </a:ext>
                  </a:extLst>
                </a:gridCol>
                <a:gridCol w="893895">
                  <a:extLst>
                    <a:ext uri="{9D8B030D-6E8A-4147-A177-3AD203B41FA5}">
                      <a16:colId xmlns:a16="http://schemas.microsoft.com/office/drawing/2014/main" val="2203503666"/>
                    </a:ext>
                  </a:extLst>
                </a:gridCol>
                <a:gridCol w="616850">
                  <a:extLst>
                    <a:ext uri="{9D8B030D-6E8A-4147-A177-3AD203B41FA5}">
                      <a16:colId xmlns:a16="http://schemas.microsoft.com/office/drawing/2014/main" val="1172705140"/>
                    </a:ext>
                  </a:extLst>
                </a:gridCol>
              </a:tblGrid>
              <a:tr h="332362">
                <a:tc>
                  <a:txBody>
                    <a:bodyPr/>
                    <a:lstStyle/>
                    <a:p>
                      <a:pPr algn="ctr" rtl="0" fontAlgn="ctr"/>
                      <a:r>
                        <a:rPr lang="en-US" sz="14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710399">
                <a:tc>
                  <a:txBody>
                    <a:bodyPr/>
                    <a:lstStyle/>
                    <a:p>
                      <a:r>
                        <a:rPr lang="fr-FR" sz="1400" dirty="0"/>
                        <a:t>20/05/2022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La référent hygiène n'a pas de jour spécifique pour faire le contrôle hebdomadaire des nettoyages; elle le fait ses jours de gardes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entury Gothic" panose="020B0502020202020204" pitchFamily="34" charset="0"/>
                        </a:rPr>
                        <a:t>Florence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Point</a:t>
                      </a:r>
                      <a:r>
                        <a:rPr lang="fr-FR" sz="1400" baseline="0" dirty="0"/>
                        <a:t> faible</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369658">
                <a:tc>
                  <a:txBody>
                    <a:bodyPr/>
                    <a:lstStyle/>
                    <a:p>
                      <a:r>
                        <a:rPr lang="fr-FR" sz="1400"/>
                        <a:t>20/05/2022</a:t>
                      </a:r>
                      <a:endParaRPr lang="en-US" sz="140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kern="1200" dirty="0">
                          <a:solidFill>
                            <a:srgbClr val="000000"/>
                          </a:solidFill>
                          <a:effectLst/>
                          <a:latin typeface="Century Gothic" panose="020B0502020202020204" pitchFamily="34" charset="0"/>
                          <a:ea typeface="+mn-ea"/>
                          <a:cs typeface="+mn-cs"/>
                        </a:rPr>
                        <a:t>Les tenues du personnel sont abimées</a:t>
                      </a:r>
                    </a:p>
                    <a:p>
                      <a:endParaRPr lang="en-US" sz="1400" b="0" i="0" u="none" strike="noStrike" kern="1200" dirty="0">
                        <a:solidFill>
                          <a:srgbClr val="000000"/>
                        </a:solidFill>
                        <a:effectLst/>
                        <a:latin typeface="Century Gothic" panose="020B0502020202020204" pitchFamily="34" charset="0"/>
                        <a:ea typeface="+mn-ea"/>
                        <a:cs typeface="+mn-cs"/>
                      </a:endParaRPr>
                    </a:p>
                  </a:txBody>
                  <a:tcPr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dirty="0">
                          <a:solidFill>
                            <a:srgbClr val="000000"/>
                          </a:solidFill>
                          <a:effectLst/>
                          <a:latin typeface="Century Gothic" panose="020B0502020202020204" pitchFamily="34" charset="0"/>
                        </a:rPr>
                        <a:t>Florence</a:t>
                      </a:r>
                      <a:endParaRPr lang="fr-FR" sz="1400" dirty="0">
                        <a:solidFill>
                          <a:srgbClr val="0000FF"/>
                        </a:solidFill>
                        <a:effectLst/>
                      </a:endParaRPr>
                    </a:p>
                  </a:txBody>
                  <a:tcPr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Point</a:t>
                      </a:r>
                      <a:r>
                        <a:rPr lang="fr-FR" sz="1400" baseline="0" dirty="0"/>
                        <a:t> faible</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75%</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FF0000"/>
                          </a:solidFill>
                          <a:effectLst/>
                          <a:latin typeface="Century Gothic" panose="020B0502020202020204" pitchFamily="34" charset="0"/>
                        </a:rPr>
                        <a:t>75%</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262978">
                <a:tc>
                  <a:txBody>
                    <a:bodyPr/>
                    <a:lstStyle/>
                    <a:p>
                      <a:r>
                        <a:rPr lang="fr-FR" sz="1400" dirty="0"/>
                        <a:t>20/05/2022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b="0" i="0" u="none" strike="noStrike" kern="1200" dirty="0">
                          <a:solidFill>
                            <a:srgbClr val="000000"/>
                          </a:solidFill>
                          <a:effectLst/>
                          <a:latin typeface="Century Gothic" panose="020B0502020202020204" pitchFamily="34" charset="0"/>
                          <a:ea typeface="+mn-ea"/>
                          <a:cs typeface="+mn-cs"/>
                        </a:rPr>
                        <a:t> La responsable cuisine n'a pas assez de matériel pour cuisiner</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a:solidFill>
                            <a:srgbClr val="000000"/>
                          </a:solidFill>
                          <a:effectLst/>
                          <a:latin typeface="Century Gothic" panose="020B0502020202020204" pitchFamily="34" charset="0"/>
                          <a:ea typeface="+mn-ea"/>
                          <a:cs typeface="+mn-cs"/>
                        </a:rPr>
                        <a:t>Florence</a:t>
                      </a:r>
                      <a:endParaRPr lang="en-US" sz="1400" b="0" i="0" u="none" strike="noStrike" kern="1200">
                        <a:solidFill>
                          <a:srgbClr val="000000"/>
                        </a:solidFill>
                        <a:effectLst/>
                        <a:latin typeface="Century Gothic" panose="020B0502020202020204" pitchFamily="34" charset="0"/>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Point faible</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r h="542316">
                <a:tc>
                  <a:txBody>
                    <a:bodyPr/>
                    <a:lstStyle/>
                    <a:p>
                      <a:r>
                        <a:rPr lang="fr-FR" sz="1400" dirty="0"/>
                        <a:t>20/05/2022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b="0" i="0" u="none" strike="noStrike" kern="1200" dirty="0">
                          <a:solidFill>
                            <a:srgbClr val="000000"/>
                          </a:solidFill>
                          <a:effectLst/>
                          <a:latin typeface="Century Gothic" panose="020B0502020202020204" pitchFamily="34" charset="0"/>
                          <a:ea typeface="+mn-ea"/>
                          <a:cs typeface="+mn-cs"/>
                        </a:rPr>
                        <a:t>Le tri des déchets pose toujours problème</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a:solidFill>
                            <a:srgbClr val="000000"/>
                          </a:solidFill>
                          <a:effectLst/>
                          <a:latin typeface="Century Gothic" panose="020B0502020202020204" pitchFamily="34" charset="0"/>
                          <a:ea typeface="+mn-ea"/>
                          <a:cs typeface="+mn-cs"/>
                        </a:rPr>
                        <a:t>Florence </a:t>
                      </a:r>
                      <a:endParaRPr lang="en-US" sz="1400" b="0" i="0" u="none" strike="noStrike" kern="1200">
                        <a:solidFill>
                          <a:srgbClr val="000000"/>
                        </a:solidFill>
                        <a:effectLst/>
                        <a:latin typeface="Century Gothic" panose="020B0502020202020204" pitchFamily="34" charset="0"/>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Écart</a:t>
                      </a:r>
                      <a:r>
                        <a:rPr lang="fr-FR" sz="1400" baseline="0" dirty="0"/>
                        <a:t> </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a:solidFill>
                            <a:srgbClr val="00B050"/>
                          </a:solidFill>
                          <a:effectLst/>
                          <a:latin typeface="Century Gothic" panose="020B0502020202020204" pitchFamily="34" charset="0"/>
                        </a:rPr>
                        <a:t>100%</a:t>
                      </a:r>
                      <a:endParaRPr lang="en-US" sz="1400" b="1" i="0" u="none" strike="noStrike">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89348013"/>
                  </a:ext>
                </a:extLst>
              </a:tr>
              <a:tr h="613854">
                <a:tc>
                  <a:txBody>
                    <a:bodyPr/>
                    <a:lstStyle/>
                    <a:p>
                      <a:r>
                        <a:rPr lang="fr-FR" sz="1400" dirty="0"/>
                        <a:t>20/05/2022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b="0" i="0" u="none" strike="noStrike" kern="1200" dirty="0">
                          <a:solidFill>
                            <a:srgbClr val="000000"/>
                          </a:solidFill>
                          <a:effectLst/>
                          <a:latin typeface="Century Gothic" panose="020B0502020202020204" pitchFamily="34" charset="0"/>
                          <a:ea typeface="+mn-ea"/>
                          <a:cs typeface="+mn-cs"/>
                        </a:rPr>
                        <a:t>Pas de feuille de suivie entretien au niveau de la cuisine + La feuille d'entretien de la salle GYNÉCO 1 doit être émargée</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a:solidFill>
                            <a:srgbClr val="000000"/>
                          </a:solidFill>
                          <a:effectLst/>
                          <a:latin typeface="Century Gothic" panose="020B0502020202020204" pitchFamily="34" charset="0"/>
                          <a:ea typeface="+mn-ea"/>
                          <a:cs typeface="+mn-cs"/>
                        </a:rPr>
                        <a:t>Florence </a:t>
                      </a:r>
                      <a:endParaRPr lang="en-US" sz="1400" b="0" i="0" u="none" strike="noStrike" kern="1200">
                        <a:solidFill>
                          <a:srgbClr val="000000"/>
                        </a:solidFill>
                        <a:effectLst/>
                        <a:latin typeface="Century Gothic" panose="020B0502020202020204" pitchFamily="34" charset="0"/>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Écart </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a:solidFill>
                            <a:srgbClr val="00B050"/>
                          </a:solidFill>
                          <a:effectLst/>
                          <a:latin typeface="Century Gothic" panose="020B0502020202020204" pitchFamily="34" charset="0"/>
                        </a:rPr>
                        <a:t>100%</a:t>
                      </a:r>
                      <a:endParaRPr lang="en-US" sz="1400" b="1" i="0" u="none" strike="noStrike">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27505149"/>
                  </a:ext>
                </a:extLst>
              </a:tr>
              <a:tr h="613854">
                <a:tc>
                  <a:txBody>
                    <a:bodyPr/>
                    <a:lstStyle/>
                    <a:p>
                      <a:r>
                        <a:rPr lang="fr-FR" sz="1400" dirty="0"/>
                        <a:t>20/05/2022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b="0" i="0" u="none" strike="noStrike" kern="1200" dirty="0">
                          <a:solidFill>
                            <a:srgbClr val="000000"/>
                          </a:solidFill>
                          <a:effectLst/>
                          <a:latin typeface="Century Gothic" panose="020B0502020202020204" pitchFamily="34" charset="0"/>
                          <a:ea typeface="+mn-ea"/>
                          <a:cs typeface="+mn-cs"/>
                        </a:rPr>
                        <a:t>  Mauvais dosage sur la décontamination surtout pour les nouvelles recrues</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a:solidFill>
                            <a:srgbClr val="000000"/>
                          </a:solidFill>
                          <a:effectLst/>
                          <a:latin typeface="Century Gothic" panose="020B0502020202020204" pitchFamily="34" charset="0"/>
                          <a:ea typeface="+mn-ea"/>
                          <a:cs typeface="+mn-cs"/>
                        </a:rPr>
                        <a:t>Florence </a:t>
                      </a:r>
                      <a:endParaRPr lang="en-US" sz="1400" b="0" i="0" u="none" strike="noStrike" kern="1200">
                        <a:solidFill>
                          <a:srgbClr val="000000"/>
                        </a:solidFill>
                        <a:effectLst/>
                        <a:latin typeface="Century Gothic" panose="020B0502020202020204" pitchFamily="34" charset="0"/>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Écart </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a:solidFill>
                            <a:srgbClr val="00B050"/>
                          </a:solidFill>
                          <a:effectLst/>
                          <a:latin typeface="Century Gothic" panose="020B0502020202020204" pitchFamily="34" charset="0"/>
                        </a:rPr>
                        <a:t>100%</a:t>
                      </a:r>
                      <a:endParaRPr lang="en-US" sz="1400" b="1" i="0" u="none" strike="noStrike">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1" i="0" u="none" strike="noStrike" dirty="0">
                          <a:solidFill>
                            <a:srgbClr val="00B050"/>
                          </a:solidFill>
                          <a:effectLst/>
                          <a:latin typeface="Century Gothic" panose="020B0502020202020204" pitchFamily="34" charset="0"/>
                        </a:rPr>
                        <a:t>100%</a:t>
                      </a: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1024670"/>
                  </a:ext>
                </a:extLst>
              </a:tr>
            </a:tbl>
          </a:graphicData>
        </a:graphic>
      </p:graphicFrame>
    </p:spTree>
    <p:extLst>
      <p:ext uri="{BB962C8B-B14F-4D97-AF65-F5344CB8AC3E}">
        <p14:creationId xmlns:p14="http://schemas.microsoft.com/office/powerpoint/2010/main" val="9002718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PM02: Marketing et Communication</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00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902654219"/>
              </p:ext>
            </p:extLst>
          </p:nvPr>
        </p:nvGraphicFramePr>
        <p:xfrm>
          <a:off x="470856" y="3217320"/>
          <a:ext cx="11250289" cy="2785562"/>
        </p:xfrm>
        <a:graphic>
          <a:graphicData uri="http://schemas.openxmlformats.org/drawingml/2006/table">
            <a:tbl>
              <a:tblPr/>
              <a:tblGrid>
                <a:gridCol w="1762893">
                  <a:extLst>
                    <a:ext uri="{9D8B030D-6E8A-4147-A177-3AD203B41FA5}">
                      <a16:colId xmlns:a16="http://schemas.microsoft.com/office/drawing/2014/main" val="4114849478"/>
                    </a:ext>
                  </a:extLst>
                </a:gridCol>
                <a:gridCol w="4205720">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30/11/2022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Mettre à jour le Plan de Marketing et Communication/Recrutement Responsable Marketing</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Lauriane</a:t>
                      </a:r>
                      <a:r>
                        <a:rPr lang="en-US" sz="1800" b="0" i="0" u="none" strike="noStrike" dirty="0">
                          <a:solidFill>
                            <a:srgbClr val="000000"/>
                          </a:solidFill>
                          <a:effectLst/>
                          <a:latin typeface="Century Gothic" panose="020B0502020202020204" pitchFamily="34" charset="0"/>
                        </a:rPr>
                        <a:t>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dirty="0">
                          <a:solidFill>
                            <a:srgbClr val="000000"/>
                          </a:solidFill>
                          <a:effectLst/>
                          <a:latin typeface="Century Gothic" panose="020B0502020202020204" pitchFamily="34" charset="0"/>
                        </a:rPr>
                        <a:t>30/11/2022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Actualiser les indicateurs avec les données disponibles/Recrutement Responsable Marketing</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Lauriane</a:t>
                      </a:r>
                      <a:r>
                        <a:rPr lang="en-US" sz="1800" b="0" i="0" u="none" strike="noStrike" dirty="0">
                          <a:solidFill>
                            <a:srgbClr val="000000"/>
                          </a:solidFill>
                          <a:effectLst/>
                          <a:latin typeface="Century Gothic" panose="020B0502020202020204" pitchFamily="34" charset="0"/>
                        </a:rPr>
                        <a:t> Le Flour</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141371693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PM03: </a:t>
            </a:r>
            <a:r>
              <a:rPr lang="en-US" sz="1800" cap="none" dirty="0" err="1">
                <a:latin typeface="Arial" panose="020B0604020202020204" pitchFamily="34" charset="0"/>
                <a:ea typeface="Malgun Gothic" panose="020B0503020000020004" pitchFamily="34" charset="-127"/>
                <a:cs typeface="Arial" panose="020B0604020202020204" pitchFamily="34" charset="0"/>
              </a:rPr>
              <a:t>orgaisation</a:t>
            </a:r>
            <a:r>
              <a:rPr lang="en-US" sz="1800" cap="none" dirty="0">
                <a:latin typeface="Arial" panose="020B0604020202020204" pitchFamily="34" charset="0"/>
                <a:ea typeface="Malgun Gothic" panose="020B0503020000020004" pitchFamily="34" charset="-127"/>
                <a:cs typeface="Arial" panose="020B0604020202020204" pitchFamily="34" charset="0"/>
              </a:rPr>
              <a:t> SMQ et </a:t>
            </a:r>
            <a:r>
              <a:rPr lang="en-US" sz="1800" cap="none" dirty="0" err="1">
                <a:latin typeface="Arial" panose="020B0604020202020204" pitchFamily="34" charset="0"/>
                <a:ea typeface="Malgun Gothic" panose="020B0503020000020004" pitchFamily="34" charset="-127"/>
                <a:cs typeface="Arial" panose="020B0604020202020204" pitchFamily="34" charset="0"/>
              </a:rPr>
              <a:t>Amélioration</a:t>
            </a:r>
            <a:r>
              <a:rPr lang="en-US" sz="1800" cap="none" dirty="0">
                <a:latin typeface="Arial" panose="020B0604020202020204" pitchFamily="34" charset="0"/>
                <a:ea typeface="Malgun Gothic" panose="020B0503020000020004" pitchFamily="34" charset="-127"/>
                <a:cs typeface="Arial" panose="020B0604020202020204" pitchFamily="34" charset="0"/>
              </a:rPr>
              <a:t> continue</a:t>
            </a: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00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913981449"/>
              </p:ext>
            </p:extLst>
          </p:nvPr>
        </p:nvGraphicFramePr>
        <p:xfrm>
          <a:off x="470856" y="3217320"/>
          <a:ext cx="11250289" cy="2805692"/>
        </p:xfrm>
        <a:graphic>
          <a:graphicData uri="http://schemas.openxmlformats.org/drawingml/2006/table">
            <a:tbl>
              <a:tblPr/>
              <a:tblGrid>
                <a:gridCol w="1762893">
                  <a:extLst>
                    <a:ext uri="{9D8B030D-6E8A-4147-A177-3AD203B41FA5}">
                      <a16:colId xmlns:a16="http://schemas.microsoft.com/office/drawing/2014/main" val="4114849478"/>
                    </a:ext>
                  </a:extLst>
                </a:gridCol>
                <a:gridCol w="4205720">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28/06/2022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Problème d’accès à QUALIPRO chez certains pilotes et copilotes (risques d’accès aux mauvais documents référencés ainsi qu'aux révisions des processus)</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Yacine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Niakh</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dirty="0">
                          <a:solidFill>
                            <a:srgbClr val="000000"/>
                          </a:solidFill>
                          <a:effectLst/>
                          <a:latin typeface="Century Gothic" panose="020B0502020202020204" pitchFamily="34" charset="0"/>
                        </a:rPr>
                        <a:t>28/06/2022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La nouvelle politique Qualité n’est pas affichées dans certains locaux de NEST</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Yacine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Niakh</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110240151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PO01 :</a:t>
            </a:r>
            <a:r>
              <a:rPr lang="en-US" sz="1800" dirty="0" err="1">
                <a:latin typeface="Arial" panose="020B0604020202020204" pitchFamily="34" charset="0"/>
                <a:ea typeface="Malgun Gothic" panose="020B0503020000020004" pitchFamily="34" charset="-127"/>
                <a:cs typeface="Arial" panose="020B0604020202020204" pitchFamily="34" charset="0"/>
              </a:rPr>
              <a:t>accueil</a:t>
            </a:r>
            <a:r>
              <a:rPr lang="en-US" sz="1800" dirty="0">
                <a:latin typeface="Arial" panose="020B0604020202020204" pitchFamily="34" charset="0"/>
                <a:ea typeface="Malgun Gothic" panose="020B0503020000020004" pitchFamily="34" charset="-127"/>
                <a:cs typeface="Arial" panose="020B0604020202020204" pitchFamily="34" charset="0"/>
              </a:rPr>
              <a:t> orientation</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3661295010"/>
              </p:ext>
            </p:extLst>
          </p:nvPr>
        </p:nvGraphicFramePr>
        <p:xfrm>
          <a:off x="470856" y="3217320"/>
          <a:ext cx="11250289" cy="228296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fr-FR" sz="1800" b="0" i="0" u="none" strike="noStrike" dirty="0">
                          <a:solidFill>
                            <a:srgbClr val="000000"/>
                          </a:solidFill>
                          <a:effectLst/>
                          <a:latin typeface="Century Gothic" panose="020B0502020202020204" pitchFamily="34" charset="0"/>
                        </a:rPr>
                        <a:t>31/05/2022</a:t>
                      </a:r>
                      <a:endParaRPr lang="en-US"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SN" sz="1800" b="0" i="0" u="none" strike="noStrike" kern="1200" dirty="0">
                          <a:solidFill>
                            <a:srgbClr val="000000"/>
                          </a:solidFill>
                          <a:effectLst/>
                          <a:latin typeface="Century Gothic" panose="020B0502020202020204" pitchFamily="34" charset="0"/>
                          <a:ea typeface="+mn-ea"/>
                          <a:cs typeface="+mn-cs"/>
                        </a:rPr>
                        <a:t>Programmer des actions de formation et de sensibilisation au profit du personnel à l’accueil dont le travail a une incidence sur le SMQ et l’expérience patients au moins 2 fois/an</a:t>
                      </a:r>
                      <a:endParaRPr lang="fr-FR" sz="18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Habibatou</a:t>
                      </a:r>
                      <a:r>
                        <a:rPr lang="en-US" sz="1800" b="0" i="0" u="none" strike="noStrike" baseline="0" dirty="0">
                          <a:solidFill>
                            <a:srgbClr val="000000"/>
                          </a:solidFill>
                          <a:effectLst/>
                          <a:latin typeface="Century Gothic" panose="020B0502020202020204" pitchFamily="34" charset="0"/>
                        </a:rPr>
                        <a:t> </a:t>
                      </a:r>
                      <a:r>
                        <a:rPr lang="en-US" sz="1800" b="0" i="0" u="none" strike="noStrike" baseline="0" dirty="0" err="1">
                          <a:solidFill>
                            <a:srgbClr val="000000"/>
                          </a:solidFill>
                          <a:effectLst/>
                          <a:latin typeface="Century Gothic" panose="020B0502020202020204" pitchFamily="34" charset="0"/>
                        </a:rPr>
                        <a:t>Sy</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Piste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d'amélioration</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600" b="1" i="0" u="none" strike="noStrike" dirty="0">
                          <a:solidFill>
                            <a:srgbClr val="00B050"/>
                          </a:solidFill>
                          <a:effectLst/>
                          <a:latin typeface="Century Gothic" panose="020B0502020202020204" pitchFamily="34" charset="0"/>
                        </a:rPr>
                        <a:t>-</a:t>
                      </a:r>
                      <a:endParaRPr lang="en-US" sz="16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SN" sz="1600" b="1" i="0" u="none" strike="noStrike" dirty="0">
                          <a:solidFill>
                            <a:srgbClr val="00B050"/>
                          </a:solidFill>
                          <a:effectLst/>
                          <a:latin typeface="Century Gothic" panose="020B0502020202020204" pitchFamily="34" charset="0"/>
                        </a:rPr>
                        <a:t>-</a:t>
                      </a:r>
                      <a:endParaRPr lang="en-US" sz="16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bl>
          </a:graphicData>
        </a:graphic>
      </p:graphicFrame>
    </p:spTree>
    <p:extLst>
      <p:ext uri="{BB962C8B-B14F-4D97-AF65-F5344CB8AC3E}">
        <p14:creationId xmlns:p14="http://schemas.microsoft.com/office/powerpoint/2010/main" val="12329636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PO02: </a:t>
            </a:r>
            <a:r>
              <a:rPr lang="en-US" sz="1800" cap="none" dirty="0" err="1">
                <a:latin typeface="Arial" panose="020B0604020202020204" pitchFamily="34" charset="0"/>
                <a:ea typeface="Malgun Gothic" panose="020B0503020000020004" pitchFamily="34" charset="-127"/>
                <a:cs typeface="Arial" panose="020B0604020202020204" pitchFamily="34" charset="0"/>
              </a:rPr>
              <a:t>encaissement</a:t>
            </a:r>
            <a:r>
              <a:rPr lang="en-US" sz="1800" cap="none" dirty="0">
                <a:latin typeface="Arial" panose="020B0604020202020204" pitchFamily="34" charset="0"/>
                <a:ea typeface="Malgun Gothic" panose="020B0503020000020004" pitchFamily="34" charset="-127"/>
                <a:cs typeface="Arial" panose="020B0604020202020204" pitchFamily="34" charset="0"/>
              </a:rPr>
              <a:t> </a:t>
            </a:r>
            <a:r>
              <a:rPr lang="en-US" sz="1800" cap="none" dirty="0" err="1">
                <a:latin typeface="Arial" panose="020B0604020202020204" pitchFamily="34" charset="0"/>
                <a:ea typeface="Malgun Gothic" panose="020B0503020000020004" pitchFamily="34" charset="-127"/>
                <a:cs typeface="Arial" panose="020B0604020202020204" pitchFamily="34" charset="0"/>
              </a:rPr>
              <a:t>recouvrement</a:t>
            </a:r>
            <a:r>
              <a:rPr lang="en-US" sz="1800" cap="none" dirty="0">
                <a:latin typeface="Arial" panose="020B0604020202020204" pitchFamily="34" charset="0"/>
                <a:ea typeface="Malgun Gothic" panose="020B0503020000020004" pitchFamily="34" charset="-127"/>
                <a:cs typeface="Arial" panose="020B0604020202020204" pitchFamily="34" charset="0"/>
              </a:rPr>
              <a:t> et </a:t>
            </a:r>
            <a:r>
              <a:rPr lang="en-US" sz="1800" cap="none" dirty="0" err="1">
                <a:latin typeface="Arial" panose="020B0604020202020204" pitchFamily="34" charset="0"/>
                <a:ea typeface="Malgun Gothic" panose="020B0503020000020004" pitchFamily="34" charset="-127"/>
                <a:cs typeface="Arial" panose="020B0604020202020204" pitchFamily="34" charset="0"/>
              </a:rPr>
              <a:t>facturation</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00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264211103"/>
              </p:ext>
            </p:extLst>
          </p:nvPr>
        </p:nvGraphicFramePr>
        <p:xfrm>
          <a:off x="470856" y="3217320"/>
          <a:ext cx="11250289" cy="173432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23/08/2022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Réviser la grille tarifaire avec les rejets fréquents, comme mentionnée dans le plan d'action n'a pas encore été appliquée. Le pilote n'a pas de visibilité sur cette action</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800" b="0" i="0" u="none" strike="noStrike" dirty="0">
                          <a:solidFill>
                            <a:srgbClr val="000000"/>
                          </a:solidFill>
                          <a:effectLst/>
                          <a:latin typeface="Century Gothic" panose="020B0502020202020204" pitchFamily="34" charset="0"/>
                        </a:rPr>
                        <a:t>Asse</a:t>
                      </a:r>
                      <a:r>
                        <a:rPr lang="fr-FR" sz="1800" b="0" i="0" u="none" strike="noStrike" baseline="0" dirty="0">
                          <a:solidFill>
                            <a:srgbClr val="000000"/>
                          </a:solidFill>
                          <a:effectLst/>
                          <a:latin typeface="Century Gothic" panose="020B0502020202020204" pitchFamily="34" charset="0"/>
                        </a:rPr>
                        <a:t> Ndiaye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bl>
          </a:graphicData>
        </a:graphic>
      </p:graphicFrame>
    </p:spTree>
    <p:extLst>
      <p:ext uri="{BB962C8B-B14F-4D97-AF65-F5344CB8AC3E}">
        <p14:creationId xmlns:p14="http://schemas.microsoft.com/office/powerpoint/2010/main" val="4024703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5AA12-2D34-44B5-AEA8-4C4B164E8DAE}"/>
              </a:ext>
            </a:extLst>
          </p:cNvPr>
          <p:cNvSpPr>
            <a:spLocks noGrp="1"/>
          </p:cNvSpPr>
          <p:nvPr>
            <p:ph type="title"/>
          </p:nvPr>
        </p:nvSpPr>
        <p:spPr/>
        <p:txBody>
          <a:bodyPr anchor="ctr"/>
          <a:lstStyle/>
          <a:p>
            <a:pPr algn="ctr"/>
            <a:r>
              <a:rPr lang="fr-FR" dirty="0">
                <a:latin typeface="Arial Black" panose="020B0A04020102020204" pitchFamily="34" charset="0"/>
              </a:rPr>
              <a:t>Politique qualité</a:t>
            </a:r>
          </a:p>
        </p:txBody>
      </p:sp>
      <p:sp>
        <p:nvSpPr>
          <p:cNvPr id="3" name="Espace réservé du contenu 2">
            <a:extLst>
              <a:ext uri="{FF2B5EF4-FFF2-40B4-BE49-F238E27FC236}">
                <a16:creationId xmlns:a16="http://schemas.microsoft.com/office/drawing/2014/main" id="{3986678A-DE51-40E2-8F46-C988BA01367D}"/>
              </a:ext>
            </a:extLst>
          </p:cNvPr>
          <p:cNvSpPr>
            <a:spLocks noGrp="1"/>
          </p:cNvSpPr>
          <p:nvPr>
            <p:ph idx="1"/>
          </p:nvPr>
        </p:nvSpPr>
        <p:spPr/>
        <p:txBody>
          <a:bodyPr>
            <a:normAutofit/>
          </a:bodyPr>
          <a:lstStyle/>
          <a:p>
            <a:pPr algn="ctr"/>
            <a:r>
              <a:rPr lang="fr-FR" sz="2800" dirty="0">
                <a:latin typeface="Arial Black" panose="020B0A04020102020204" pitchFamily="34" charset="0"/>
              </a:rPr>
              <a:t>La Direction décide </a:t>
            </a:r>
            <a:r>
              <a:rPr lang="fr-FR" sz="2800">
                <a:latin typeface="Arial Black" panose="020B0A04020102020204" pitchFamily="34" charset="0"/>
              </a:rPr>
              <a:t>de conserver </a:t>
            </a:r>
            <a:r>
              <a:rPr lang="fr-FR" sz="2800" dirty="0">
                <a:latin typeface="Arial Black" panose="020B0A04020102020204" pitchFamily="34" charset="0"/>
              </a:rPr>
              <a:t>la Politique Qualité.</a:t>
            </a:r>
          </a:p>
        </p:txBody>
      </p:sp>
    </p:spTree>
    <p:extLst>
      <p:ext uri="{BB962C8B-B14F-4D97-AF65-F5344CB8AC3E}">
        <p14:creationId xmlns:p14="http://schemas.microsoft.com/office/powerpoint/2010/main" val="162156262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PO03 : </a:t>
            </a:r>
            <a:r>
              <a:rPr lang="en-US" sz="1800" cap="none" dirty="0">
                <a:latin typeface="Arial" panose="020B0604020202020204" pitchFamily="34" charset="0"/>
                <a:ea typeface="Malgun Gothic" panose="020B0503020000020004" pitchFamily="34" charset="-127"/>
                <a:cs typeface="Arial" panose="020B0604020202020204" pitchFamily="34" charset="0"/>
              </a:rPr>
              <a:t>Consultation</a:t>
            </a: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331352743"/>
              </p:ext>
            </p:extLst>
          </p:nvPr>
        </p:nvGraphicFramePr>
        <p:xfrm>
          <a:off x="470856" y="3217320"/>
          <a:ext cx="11250289" cy="278556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10/10/2022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Planning des salles de consultations pas à jour</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Ndeye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Bigue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Ndiaye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800" b="0" i="0" u="none" strike="noStrike" dirty="0">
                          <a:solidFill>
                            <a:srgbClr val="000000"/>
                          </a:solidFill>
                          <a:effectLst/>
                          <a:latin typeface="Century Gothic" panose="020B0502020202020204" pitchFamily="34" charset="0"/>
                        </a:rPr>
                        <a:t>Ecart</a:t>
                      </a:r>
                      <a:r>
                        <a:rPr lang="fr-FR" sz="1800" b="0" i="0" u="none" strike="noStrike" baseline="0" dirty="0">
                          <a:solidFill>
                            <a:srgbClr val="000000"/>
                          </a:solidFill>
                          <a:effectLst/>
                          <a:latin typeface="Century Gothic" panose="020B0502020202020204" pitchFamily="34" charset="0"/>
                        </a:rPr>
                        <a:t> </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dirty="0">
                          <a:solidFill>
                            <a:srgbClr val="000000"/>
                          </a:solidFill>
                          <a:effectLst/>
                          <a:latin typeface="Century Gothic" panose="020B0502020202020204" pitchFamily="34" charset="0"/>
                        </a:rPr>
                        <a:t>10/10/2022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dirty="0">
                          <a:effectLst/>
                        </a:rPr>
                        <a:t>Les CPDPN ne se tiennent plus</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Ndeye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Bigue</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Ndiaye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163570083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PO04 : </a:t>
            </a:r>
            <a:r>
              <a:rPr lang="en-US" sz="1800" cap="none" dirty="0" err="1">
                <a:latin typeface="Arial" panose="020B0604020202020204" pitchFamily="34" charset="0"/>
                <a:ea typeface="Malgun Gothic" panose="020B0503020000020004" pitchFamily="34" charset="-127"/>
                <a:cs typeface="Arial" panose="020B0604020202020204" pitchFamily="34" charset="0"/>
              </a:rPr>
              <a:t>Hospitalisation</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pistes d’améliorations</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239060366"/>
              </p:ext>
            </p:extLst>
          </p:nvPr>
        </p:nvGraphicFramePr>
        <p:xfrm>
          <a:off x="431667" y="3099754"/>
          <a:ext cx="11250289" cy="3504911"/>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4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a:r>
                        <a:rPr lang="fr-SN" sz="1400" dirty="0"/>
                        <a:t>21/04/2022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Le changement des draps dans les chambres occupées n'est pas quotidien et systématique</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a:r>
                        <a:rPr lang="fr-SN" sz="1400" dirty="0"/>
                        <a:t>21/04/2022</a:t>
                      </a:r>
                      <a:endParaRPr lang="en-US" sz="1400" dirty="0"/>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La vaisselle utilisée pour servir les patients est parfois abîmée</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719349">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SN" sz="1400" dirty="0"/>
                        <a:t>21/04/2022</a:t>
                      </a:r>
                      <a:endParaRPr lang="en-US" sz="1400" dirty="0"/>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Chercher un autre prestataire pour la bonne qualité des linges</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Piste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243878986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PO04 : </a:t>
            </a:r>
            <a:r>
              <a:rPr lang="en-US" sz="1800" cap="none" dirty="0" err="1">
                <a:latin typeface="Arial" panose="020B0604020202020204" pitchFamily="34" charset="0"/>
                <a:ea typeface="Malgun Gothic" panose="020B0503020000020004" pitchFamily="34" charset="-127"/>
                <a:cs typeface="Arial" panose="020B0604020202020204" pitchFamily="34" charset="0"/>
              </a:rPr>
              <a:t>Hospitalisation</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pistes d’améliorations</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394795500"/>
              </p:ext>
            </p:extLst>
          </p:nvPr>
        </p:nvGraphicFramePr>
        <p:xfrm>
          <a:off x="431667" y="3099754"/>
          <a:ext cx="11250289" cy="2790517"/>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17/11/2022</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La pilote ne reçoit pas ni ne sait pas à qui le message que les chambres d'hospitalisations ont été nettoyé est destiné</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kern="1200" dirty="0">
                          <a:solidFill>
                            <a:srgbClr val="000000"/>
                          </a:solidFill>
                          <a:effectLst/>
                          <a:latin typeface="Century Gothic" panose="020B0502020202020204" pitchFamily="34" charset="0"/>
                          <a:ea typeface="+mn-ea"/>
                          <a:cs typeface="+mn-cs"/>
                        </a:rPr>
                        <a:t>17/11/2022</a:t>
                      </a:r>
                      <a:endParaRPr lang="en-US" sz="1400" b="0" i="0" u="none" strike="noStrike" kern="1200" dirty="0">
                        <a:solidFill>
                          <a:srgbClr val="000000"/>
                        </a:solidFill>
                        <a:effectLst/>
                        <a:latin typeface="Century Gothic" panose="020B0502020202020204" pitchFamily="34" charset="0"/>
                        <a:ea typeface="+mn-ea"/>
                        <a:cs typeface="+mn-cs"/>
                      </a:endParaRPr>
                    </a:p>
                    <a:p>
                      <a:pPr marL="0" algn="ctr" defTabSz="457200" rtl="0" eaLnBrk="1" fontAlgn="ctr" latinLnBrk="0" hangingPunct="1"/>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Avec une cible de 10% le taux des dossiers non-conformes était de 18% pour le mois d'Août, 12% pour le mois de septembre et 09% pour le mois d'octobre et aucune action n'a été mis en place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36338625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PO05 : </a:t>
            </a:r>
            <a:r>
              <a:rPr lang="en-US" sz="1800" cap="none" dirty="0" err="1">
                <a:latin typeface="Arial" panose="020B0604020202020204" pitchFamily="34" charset="0"/>
                <a:ea typeface="Malgun Gothic" panose="020B0503020000020004" pitchFamily="34" charset="-127"/>
                <a:cs typeface="Arial" panose="020B0604020202020204" pitchFamily="34" charset="0"/>
              </a:rPr>
              <a:t>actes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00 pistes d’améliorations</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120114731"/>
              </p:ext>
            </p:extLst>
          </p:nvPr>
        </p:nvGraphicFramePr>
        <p:xfrm>
          <a:off x="470856" y="3217320"/>
          <a:ext cx="11250289" cy="171419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dirty="0">
                          <a:solidFill>
                            <a:srgbClr val="FFFFFF"/>
                          </a:solidFill>
                          <a:effectLst/>
                          <a:latin typeface="Century Gothic" panose="020B0502020202020204" pitchFamily="34" charset="0"/>
                        </a:rPr>
                        <a:t>Date </a:t>
                      </a:r>
                      <a:r>
                        <a:rPr lang="en-US" sz="1200" b="1" i="0" u="none" strike="noStrike" dirty="0" err="1">
                          <a:solidFill>
                            <a:srgbClr val="FFFFFF"/>
                          </a:solidFill>
                          <a:effectLst/>
                          <a:latin typeface="Century Gothic" panose="020B0502020202020204" pitchFamily="34" charset="0"/>
                        </a:rPr>
                        <a:t>réal</a:t>
                      </a:r>
                      <a:r>
                        <a:rPr lang="en-US" sz="12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dirty="0">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dirty="0"/>
                        <a:t>Reporté</a:t>
                      </a:r>
                      <a:endParaRPr lang="en-US" dirty="0"/>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US"/>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US"/>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US"/>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endParaRPr lang="en-US" dirty="0"/>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bl>
          </a:graphicData>
        </a:graphic>
      </p:graphicFrame>
    </p:spTree>
    <p:extLst>
      <p:ext uri="{BB962C8B-B14F-4D97-AF65-F5344CB8AC3E}">
        <p14:creationId xmlns:p14="http://schemas.microsoft.com/office/powerpoint/2010/main" val="95301554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PO06: </a:t>
            </a:r>
            <a:r>
              <a:rPr lang="en-US" sz="1800" cap="none" dirty="0" err="1">
                <a:latin typeface="Arial" panose="020B0604020202020204" pitchFamily="34" charset="0"/>
                <a:ea typeface="Malgun Gothic" panose="020B0503020000020004" pitchFamily="34" charset="-127"/>
                <a:cs typeface="Arial" panose="020B0604020202020204" pitchFamily="34" charset="0"/>
              </a:rPr>
              <a:t>Suivi</a:t>
            </a:r>
            <a:r>
              <a:rPr lang="en-US" sz="1800" cap="none" dirty="0">
                <a:latin typeface="Arial" panose="020B0604020202020204" pitchFamily="34" charset="0"/>
                <a:ea typeface="Malgun Gothic" panose="020B0503020000020004" pitchFamily="34" charset="-127"/>
                <a:cs typeface="Arial" panose="020B0604020202020204" pitchFamily="34" charset="0"/>
              </a:rPr>
              <a:t> et </a:t>
            </a:r>
            <a:r>
              <a:rPr lang="en-US" sz="1800" cap="none" dirty="0" err="1">
                <a:latin typeface="Arial" panose="020B0604020202020204" pitchFamily="34" charset="0"/>
                <a:ea typeface="Malgun Gothic" panose="020B0503020000020004" pitchFamily="34" charset="-127"/>
                <a:cs typeface="Arial" panose="020B0604020202020204" pitchFamily="34" charset="0"/>
              </a:rPr>
              <a:t>Conseil</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point faible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Aucun écart;</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4247584908"/>
              </p:ext>
            </p:extLst>
          </p:nvPr>
        </p:nvGraphicFramePr>
        <p:xfrm>
          <a:off x="470856" y="3112817"/>
          <a:ext cx="11250289" cy="2785562"/>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400" b="0" i="0" u="none" strike="noStrike" dirty="0">
                          <a:solidFill>
                            <a:srgbClr val="000000"/>
                          </a:solidFill>
                          <a:effectLst/>
                          <a:latin typeface="Century Gothic" panose="020B0502020202020204" pitchFamily="34" charset="0"/>
                        </a:rPr>
                        <a:t>07/03/2022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Problème de traçabilité sur le rappel des prospects</a:t>
                      </a:r>
                      <a:endParaRPr lang="en-US" sz="1400" kern="1200" dirty="0">
                        <a:solidFill>
                          <a:schemeClr val="tx1"/>
                        </a:solidFill>
                        <a:effectLst/>
                        <a:latin typeface="+mn-lt"/>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Lauriane </a:t>
                      </a:r>
                      <a:r>
                        <a:rPr lang="fr-FR" sz="1400" kern="1200" dirty="0" err="1">
                          <a:solidFill>
                            <a:schemeClr val="tx1"/>
                          </a:solidFill>
                          <a:effectLst/>
                          <a:latin typeface="+mn-lt"/>
                          <a:ea typeface="+mn-ea"/>
                          <a:cs typeface="+mn-cs"/>
                        </a:rPr>
                        <a:t>LeFlour</a:t>
                      </a:r>
                      <a:endParaRPr lang="en-US" sz="1400" kern="1200" dirty="0">
                        <a:solidFill>
                          <a:schemeClr val="tx1"/>
                        </a:solidFill>
                        <a:effectLst/>
                        <a:latin typeface="+mn-lt"/>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Point Faible</a:t>
                      </a:r>
                      <a:endParaRPr lang="en-US" sz="1400" kern="1200" dirty="0">
                        <a:solidFill>
                          <a:schemeClr val="tx1"/>
                        </a:solidFill>
                        <a:effectLst/>
                        <a:latin typeface="+mn-lt"/>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400" b="0" i="0" u="none" strike="noStrike" dirty="0">
                          <a:solidFill>
                            <a:srgbClr val="000000"/>
                          </a:solidFill>
                          <a:effectLst/>
                          <a:latin typeface="Century Gothic" panose="020B0502020202020204" pitchFamily="34" charset="0"/>
                        </a:rPr>
                        <a:t>07/03/2022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Mentionner dans le MO de gestion des prospects le décalage qu'il pourrait avoir dans le calcul du taux de conversion des patients en prospects </a:t>
                      </a:r>
                      <a:endParaRPr lang="en-US" sz="1400" kern="1200" dirty="0">
                        <a:solidFill>
                          <a:schemeClr val="tx1"/>
                        </a:solidFill>
                        <a:effectLst/>
                        <a:latin typeface="+mn-lt"/>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Lauriane Le </a:t>
                      </a:r>
                      <a:r>
                        <a:rPr lang="fr-FR" sz="1400" kern="1200" dirty="0" err="1">
                          <a:solidFill>
                            <a:schemeClr val="tx1"/>
                          </a:solidFill>
                          <a:effectLst/>
                          <a:latin typeface="+mn-lt"/>
                          <a:ea typeface="+mn-ea"/>
                          <a:cs typeface="+mn-cs"/>
                        </a:rPr>
                        <a:t>Flour</a:t>
                      </a:r>
                      <a:endParaRPr lang="en-US" sz="1400" kern="1200" dirty="0">
                        <a:solidFill>
                          <a:schemeClr val="tx1"/>
                        </a:solidFill>
                        <a:effectLst/>
                        <a:latin typeface="+mn-lt"/>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l" defTabSz="457200" rtl="0" eaLnBrk="1" fontAlgn="ctr" latinLnBrk="0" hangingPunct="1"/>
                      <a:r>
                        <a:rPr lang="fr-FR" sz="1400" kern="1200" dirty="0">
                          <a:solidFill>
                            <a:schemeClr val="tx1"/>
                          </a:solidFill>
                          <a:effectLst/>
                          <a:latin typeface="+mn-lt"/>
                          <a:ea typeface="+mn-ea"/>
                          <a:cs typeface="+mn-cs"/>
                        </a:rPr>
                        <a:t>Piste d’amélioration</a:t>
                      </a:r>
                      <a:endParaRPr lang="en-US" sz="1400" kern="1200" dirty="0">
                        <a:solidFill>
                          <a:schemeClr val="tx1"/>
                        </a:solidFill>
                        <a:effectLst/>
                        <a:latin typeface="+mn-lt"/>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358638146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45604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PS01 </a:t>
            </a:r>
            <a:r>
              <a:rPr lang="en-US" sz="1800" dirty="0" err="1">
                <a:latin typeface="Arial" panose="020B0604020202020204" pitchFamily="34" charset="0"/>
                <a:ea typeface="Malgun Gothic" panose="020B0503020000020004" pitchFamily="34" charset="-127"/>
                <a:cs typeface="Arial" panose="020B0604020202020204" pitchFamily="34" charset="0"/>
              </a:rPr>
              <a:t>Gestion</a:t>
            </a:r>
            <a:r>
              <a:rPr lang="en-US" sz="1800" dirty="0">
                <a:latin typeface="Arial" panose="020B0604020202020204" pitchFamily="34" charset="0"/>
                <a:ea typeface="Malgun Gothic" panose="020B0503020000020004" pitchFamily="34" charset="-127"/>
                <a:cs typeface="Arial" panose="020B0604020202020204" pitchFamily="34" charset="0"/>
              </a:rPr>
              <a:t> des stocks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828379"/>
            <a:ext cx="4019550" cy="1200329"/>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écarts;</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endParaRPr lang="en-US" sz="2400" dirty="0">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077214644"/>
              </p:ext>
            </p:extLst>
          </p:nvPr>
        </p:nvGraphicFramePr>
        <p:xfrm>
          <a:off x="253505" y="2950113"/>
          <a:ext cx="11250289" cy="3940531"/>
        </p:xfrm>
        <a:graphic>
          <a:graphicData uri="http://schemas.openxmlformats.org/drawingml/2006/table">
            <a:tbl>
              <a:tblPr/>
              <a:tblGrid>
                <a:gridCol w="1746911">
                  <a:extLst>
                    <a:ext uri="{9D8B030D-6E8A-4147-A177-3AD203B41FA5}">
                      <a16:colId xmlns:a16="http://schemas.microsoft.com/office/drawing/2014/main" val="4114849478"/>
                    </a:ext>
                  </a:extLst>
                </a:gridCol>
                <a:gridCol w="4896773">
                  <a:extLst>
                    <a:ext uri="{9D8B030D-6E8A-4147-A177-3AD203B41FA5}">
                      <a16:colId xmlns:a16="http://schemas.microsoft.com/office/drawing/2014/main" val="1049051103"/>
                    </a:ext>
                  </a:extLst>
                </a:gridCol>
                <a:gridCol w="1476102">
                  <a:extLst>
                    <a:ext uri="{9D8B030D-6E8A-4147-A177-3AD203B41FA5}">
                      <a16:colId xmlns:a16="http://schemas.microsoft.com/office/drawing/2014/main" val="2615649806"/>
                    </a:ext>
                  </a:extLst>
                </a:gridCol>
                <a:gridCol w="1401789">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590754">
                <a:tc>
                  <a:txBody>
                    <a:bodyPr/>
                    <a:lstStyle/>
                    <a:p>
                      <a:pPr algn="ctr" rtl="0" fontAlgn="ctr"/>
                      <a:r>
                        <a:rPr lang="en-US" sz="14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Concerné</a:t>
                      </a:r>
                      <a:endParaRPr lang="en-US" sz="14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dirty="0" err="1">
                          <a:solidFill>
                            <a:srgbClr val="FFFFFF"/>
                          </a:solidFill>
                          <a:effectLst/>
                          <a:latin typeface="Century Gothic" panose="020B0502020202020204" pitchFamily="34" charset="0"/>
                        </a:rPr>
                        <a:t>Gravité</a:t>
                      </a:r>
                      <a:endParaRPr lang="en-US" sz="1400" b="1" i="0" u="none" strike="noStrike" dirty="0">
                        <a:solidFill>
                          <a:srgbClr val="FFFFFF"/>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41963">
                <a:tc>
                  <a:txBody>
                    <a:bodyPr/>
                    <a:lstStyle/>
                    <a:p>
                      <a:pPr algn="ctr" rtl="0" fontAlgn="ctr"/>
                      <a:r>
                        <a:rPr lang="en-US" sz="1400" b="0" i="0" u="none" strike="noStrike" dirty="0">
                          <a:solidFill>
                            <a:srgbClr val="000000"/>
                          </a:solidFill>
                          <a:effectLst/>
                          <a:latin typeface="Century Gothic" panose="020B0502020202020204" pitchFamily="34" charset="0"/>
                        </a:rPr>
                        <a:t>25/04/2022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Contrôle des gestionnaires de stock non cohérent lors de la réception des marchandises (car ne disposant pas des bons de commande, lors du contrôle)</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r>
                        <a:rPr lang="en-US" sz="1400" b="0" i="0" u="none" strike="noStrike" dirty="0">
                          <a:solidFill>
                            <a:srgbClr val="000000"/>
                          </a:solidFill>
                          <a:effectLst/>
                          <a:latin typeface="Century Gothic" panose="020B0502020202020204" pitchFamily="34" charset="0"/>
                        </a:rPr>
                        <a:t>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299973">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25/04/2022</a:t>
                      </a: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Les bons de commandes ne sont pas référencé</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Century Gothic" panose="020B0502020202020204" pitchFamily="34" charset="0"/>
                        </a:rPr>
                        <a:t>Piste d’amélioration</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Century Gothic" panose="020B0502020202020204" pitchFamily="34" charset="0"/>
                        </a:rPr>
                        <a:t>100%</a:t>
                      </a:r>
                    </a:p>
                    <a:p>
                      <a:pPr algn="ctr" rtl="0" fontAlgn="ct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Century Gothic" panose="020B0502020202020204" pitchFamily="34" charset="0"/>
                        </a:rPr>
                        <a:t>100%</a:t>
                      </a:r>
                    </a:p>
                    <a:p>
                      <a:pPr algn="ctr" rtl="0" fontAlgn="ct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131961662"/>
                  </a:ext>
                </a:extLst>
              </a:tr>
              <a:tr h="567474">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25/04/2022</a:t>
                      </a: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Certaines fournisseurs, surtout ceux qui interviennent au plateau médical ne figurent pas dans la base de données fournisseurs</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Écart</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Century Gothic" panose="020B0502020202020204" pitchFamily="34" charset="0"/>
                        </a:rPr>
                        <a:t>100%</a:t>
                      </a:r>
                    </a:p>
                    <a:p>
                      <a:pPr algn="ctr" rtl="0" fontAlgn="ct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1" i="0" u="none" strike="noStrike" dirty="0">
                          <a:solidFill>
                            <a:srgbClr val="00B050"/>
                          </a:solidFill>
                          <a:effectLst/>
                          <a:latin typeface="Century Gothic" panose="020B0502020202020204" pitchFamily="34" charset="0"/>
                        </a:rPr>
                        <a:t>100%</a:t>
                      </a:r>
                    </a:p>
                    <a:p>
                      <a:pPr algn="ctr" rtl="0" fontAlgn="ctr"/>
                      <a:endParaRPr lang="en-US" sz="1400" b="1" i="0" u="none" strike="noStrike" dirty="0">
                        <a:solidFill>
                          <a:srgbClr val="00B05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96816890"/>
                  </a:ext>
                </a:extLst>
              </a:tr>
              <a:tr h="1008604">
                <a:tc>
                  <a:txBody>
                    <a:bodyPr/>
                    <a:lstStyle/>
                    <a:p>
                      <a:pPr algn="ctr" rtl="0" fontAlgn="ctr"/>
                      <a:r>
                        <a:rPr lang="en-US" sz="1400" b="0" i="0" u="none" strike="noStrike" dirty="0">
                          <a:solidFill>
                            <a:srgbClr val="000000"/>
                          </a:solidFill>
                          <a:effectLst/>
                          <a:latin typeface="Century Gothic" panose="020B0502020202020204" pitchFamily="34" charset="0"/>
                        </a:rPr>
                        <a:t>25/04/2022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Analyse risque non à jour</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Ndeye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Bigue</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Ndiaye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r>
                        <a:rPr lang="en-US" sz="1400" b="0" i="0" u="none" strike="noStrike" dirty="0">
                          <a:solidFill>
                            <a:srgbClr val="000000"/>
                          </a:solidFill>
                          <a:effectLst/>
                          <a:latin typeface="Century Gothic" panose="020B0502020202020204" pitchFamily="34" charset="0"/>
                        </a:rPr>
                        <a:t> </a:t>
                      </a:r>
                    </a:p>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 </a:t>
                      </a: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bl>
          </a:graphicData>
        </a:graphic>
      </p:graphicFrame>
    </p:spTree>
    <p:extLst>
      <p:ext uri="{BB962C8B-B14F-4D97-AF65-F5344CB8AC3E}">
        <p14:creationId xmlns:p14="http://schemas.microsoft.com/office/powerpoint/2010/main" val="4164249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PS04 : </a:t>
            </a:r>
            <a:r>
              <a:rPr lang="en-US" sz="1800" cap="none" dirty="0" err="1">
                <a:latin typeface="Arial" panose="020B0604020202020204" pitchFamily="34" charset="0"/>
                <a:ea typeface="Malgun Gothic" panose="020B0503020000020004" pitchFamily="34" charset="-127"/>
                <a:cs typeface="Arial" panose="020B0604020202020204" pitchFamily="34" charset="0"/>
              </a:rPr>
              <a:t>Gestion</a:t>
            </a:r>
            <a:r>
              <a:rPr lang="en-US" sz="1800" cap="none" dirty="0">
                <a:latin typeface="Arial" panose="020B0604020202020204" pitchFamily="34" charset="0"/>
                <a:ea typeface="Malgun Gothic" panose="020B0503020000020004" pitchFamily="34" charset="-127"/>
                <a:cs typeface="Arial" panose="020B0604020202020204" pitchFamily="34" charset="0"/>
              </a:rPr>
              <a:t> des </a:t>
            </a:r>
            <a:r>
              <a:rPr lang="en-US" sz="1800" cap="none" dirty="0" err="1">
                <a:latin typeface="Arial" panose="020B0604020202020204" pitchFamily="34" charset="0"/>
                <a:ea typeface="Malgun Gothic" panose="020B0503020000020004" pitchFamily="34" charset="-127"/>
                <a:cs typeface="Arial" panose="020B0604020202020204" pitchFamily="34" charset="0"/>
              </a:rPr>
              <a:t>ressources</a:t>
            </a:r>
            <a:r>
              <a:rPr lang="en-US" sz="1800" cap="none" dirty="0">
                <a:latin typeface="Arial" panose="020B0604020202020204" pitchFamily="34" charset="0"/>
                <a:ea typeface="Malgun Gothic" panose="020B0503020000020004" pitchFamily="34" charset="-127"/>
                <a:cs typeface="Arial" panose="020B0604020202020204" pitchFamily="34" charset="0"/>
              </a:rPr>
              <a:t> </a:t>
            </a:r>
            <a:r>
              <a:rPr lang="en-US" sz="1800" cap="none" dirty="0" err="1">
                <a:latin typeface="Arial" panose="020B0604020202020204" pitchFamily="34" charset="0"/>
                <a:ea typeface="Malgun Gothic" panose="020B0503020000020004" pitchFamily="34" charset="-127"/>
                <a:cs typeface="Arial" panose="020B0604020202020204" pitchFamily="34" charset="0"/>
              </a:rPr>
              <a:t>matérielles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piste d’amélioration;</a:t>
            </a:r>
          </a:p>
        </p:txBody>
      </p:sp>
      <p:graphicFrame>
        <p:nvGraphicFramePr>
          <p:cNvPr id="3" name="Tableau 2"/>
          <p:cNvGraphicFramePr>
            <a:graphicFrameLocks noGrp="1"/>
          </p:cNvGraphicFramePr>
          <p:nvPr>
            <p:extLst>
              <p:ext uri="{D42A27DB-BD31-4B8C-83A1-F6EECF244321}">
                <p14:modId xmlns:p14="http://schemas.microsoft.com/office/powerpoint/2010/main" val="753963842"/>
              </p:ext>
            </p:extLst>
          </p:nvPr>
        </p:nvGraphicFramePr>
        <p:xfrm>
          <a:off x="343856" y="2925220"/>
          <a:ext cx="11250289" cy="3499516"/>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4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627377">
                <a:tc>
                  <a:txBody>
                    <a:bodyPr/>
                    <a:lstStyle/>
                    <a:p>
                      <a:pPr algn="ctr" rtl="0" fontAlgn="ctr"/>
                      <a:r>
                        <a:rPr lang="fr-FR" sz="1400" b="0" i="0" u="none" strike="noStrike" dirty="0">
                          <a:solidFill>
                            <a:srgbClr val="000000"/>
                          </a:solidFill>
                          <a:effectLst/>
                          <a:latin typeface="Century Gothic" panose="020B0502020202020204" pitchFamily="34" charset="0"/>
                        </a:rPr>
                        <a:t>20/05/2022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Aucune activité ne décrit la prise en charge du besoin en ressources matérielles alors que le périmètre du processus l'inclut</a:t>
                      </a:r>
                      <a:endParaRPr lang="fr-FR"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0" i="0" u="none" strike="noStrike" dirty="0" err="1">
                          <a:solidFill>
                            <a:srgbClr val="000000"/>
                          </a:solidFill>
                          <a:effectLst/>
                          <a:latin typeface="Century Gothic" panose="020B0502020202020204" pitchFamily="34" charset="0"/>
                        </a:rPr>
                        <a:t>Habibatou</a:t>
                      </a:r>
                      <a:r>
                        <a:rPr lang="fr-FR" sz="1400" b="0" i="0" u="none" strike="noStrike" baseline="0" dirty="0">
                          <a:solidFill>
                            <a:srgbClr val="000000"/>
                          </a:solidFill>
                          <a:effectLst/>
                          <a:latin typeface="Century Gothic" panose="020B0502020202020204" pitchFamily="34" charset="0"/>
                        </a:rPr>
                        <a:t> </a:t>
                      </a:r>
                      <a:r>
                        <a:rPr lang="fr-FR" sz="1400" b="0" i="0" u="none" strike="noStrike" baseline="0" dirty="0" err="1">
                          <a:solidFill>
                            <a:srgbClr val="000000"/>
                          </a:solidFill>
                          <a:effectLst/>
                          <a:latin typeface="Century Gothic" panose="020B0502020202020204" pitchFamily="34" charset="0"/>
                        </a:rPr>
                        <a:t>Sy</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fr-FR" sz="1400" b="0" i="0" u="none" strike="noStrike" dirty="0">
                          <a:solidFill>
                            <a:srgbClr val="000000"/>
                          </a:solidFill>
                          <a:effectLst/>
                          <a:latin typeface="Century Gothic" panose="020B0502020202020204" pitchFamily="34" charset="0"/>
                        </a:rPr>
                        <a:t>20/05/2022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Les checklists sont faites mais pas réellement utilisées, ni pour le suivi des actions de maintenance suggérées, ni sur le budget de ces actions de maintenance, ni sur l'efficacité de cette activité d'intendance. Par ailleurs, ces checklists d'intendance ne sont limitées qu'aux chambres d'hospitalisation et ne permettent pas de vérifier la fiabilité de l'inventaire.</a:t>
                      </a:r>
                      <a:endParaRPr lang="fr-FR" sz="1400" b="0" i="0" u="none" strike="noStrike" kern="1200" baseline="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Habibatou</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Sy</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entury Gothic" panose="020B0502020202020204" pitchFamily="34" charset="0"/>
                        </a:rPr>
                        <a:t>Point </a:t>
                      </a:r>
                      <a:r>
                        <a:rPr lang="en-US" sz="1400" b="0" i="0" u="none" strike="noStrike" dirty="0" err="1">
                          <a:solidFill>
                            <a:srgbClr val="000000"/>
                          </a:solidFill>
                          <a:effectLst/>
                          <a:latin typeface="Century Gothic" panose="020B0502020202020204" pitchFamily="34" charset="0"/>
                        </a:rPr>
                        <a:t>Faible</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719349">
                <a:tc>
                  <a:txBody>
                    <a:bodyPr/>
                    <a:lstStyle/>
                    <a:p>
                      <a:pPr algn="ctr" rtl="0" fontAlgn="ctr"/>
                      <a:r>
                        <a:rPr lang="fr-FR" sz="1400" b="0" i="0" u="none" strike="noStrike" dirty="0">
                          <a:solidFill>
                            <a:srgbClr val="000000"/>
                          </a:solidFill>
                          <a:effectLst/>
                          <a:latin typeface="Century Gothic" panose="020B0502020202020204" pitchFamily="34" charset="0"/>
                        </a:rPr>
                        <a:t>20/05/2022</a:t>
                      </a:r>
                      <a:endParaRPr lang="en-US" sz="14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400" dirty="0">
                          <a:effectLst/>
                        </a:rPr>
                        <a:t>L'évaluation des prestataires de maintenance n'est pas évoquée dans ce processus alors que 4 indicateurs portent sur leur prestations</a:t>
                      </a:r>
                      <a:endParaRPr lang="fr-FR" sz="1400" b="0" i="0" u="none" strike="noStrike" kern="1200" baseline="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0" i="0" u="none" strike="noStrike" dirty="0" err="1">
                          <a:solidFill>
                            <a:srgbClr val="000000"/>
                          </a:solidFill>
                          <a:effectLst/>
                          <a:latin typeface="Century Gothic" panose="020B0502020202020204" pitchFamily="34" charset="0"/>
                        </a:rPr>
                        <a:t>Habibatou</a:t>
                      </a:r>
                      <a:r>
                        <a:rPr lang="en-US" sz="1400" b="0" i="0" u="none" strike="noStrike" dirty="0">
                          <a:solidFill>
                            <a:srgbClr val="000000"/>
                          </a:solidFill>
                          <a:effectLst/>
                          <a:latin typeface="Century Gothic" panose="020B0502020202020204" pitchFamily="34" charset="0"/>
                        </a:rPr>
                        <a:t> </a:t>
                      </a:r>
                      <a:r>
                        <a:rPr lang="en-US" sz="1400" b="0" i="0" u="none" strike="noStrike" dirty="0" err="1">
                          <a:solidFill>
                            <a:srgbClr val="000000"/>
                          </a:solidFill>
                          <a:effectLst/>
                          <a:latin typeface="Century Gothic" panose="020B0502020202020204" pitchFamily="34" charset="0"/>
                        </a:rPr>
                        <a:t>Sy</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400" b="0" i="0" u="none" strike="noStrike" dirty="0" err="1">
                          <a:solidFill>
                            <a:srgbClr val="000000"/>
                          </a:solidFill>
                          <a:effectLst/>
                          <a:latin typeface="Century Gothic" panose="020B0502020202020204" pitchFamily="34" charset="0"/>
                        </a:rPr>
                        <a:t>Piste</a:t>
                      </a:r>
                      <a:r>
                        <a:rPr lang="en-US" sz="1400" b="0" i="0" u="none" strike="noStrike" baseline="0" dirty="0">
                          <a:solidFill>
                            <a:srgbClr val="000000"/>
                          </a:solidFill>
                          <a:effectLst/>
                          <a:latin typeface="Century Gothic" panose="020B0502020202020204" pitchFamily="34" charset="0"/>
                        </a:rPr>
                        <a:t> </a:t>
                      </a:r>
                      <a:r>
                        <a:rPr lang="en-US" sz="1400" b="0" i="0" u="none" strike="noStrike" baseline="0" dirty="0" err="1">
                          <a:solidFill>
                            <a:srgbClr val="000000"/>
                          </a:solidFill>
                          <a:effectLst/>
                          <a:latin typeface="Century Gothic" panose="020B0502020202020204" pitchFamily="34" charset="0"/>
                        </a:rPr>
                        <a:t>d’amélioration</a:t>
                      </a:r>
                      <a:endParaRPr lang="en-US" sz="1400" b="0" i="0" u="none" strike="noStrike" dirty="0">
                        <a:solidFill>
                          <a:srgbClr val="000000"/>
                        </a:solidFill>
                        <a:effectLst/>
                        <a:latin typeface="Century Gothic" panose="020B0502020202020204" pitchFamily="34" charset="0"/>
                      </a:endParaRPr>
                    </a:p>
                    <a:p>
                      <a:pPr algn="ctr" rtl="0" fontAlgn="ct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233822986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PS04 : </a:t>
            </a:r>
            <a:r>
              <a:rPr lang="en-US" sz="1800" cap="none" dirty="0" err="1">
                <a:latin typeface="Arial" panose="020B0604020202020204" pitchFamily="34" charset="0"/>
                <a:ea typeface="Malgun Gothic" panose="020B0503020000020004" pitchFamily="34" charset="-127"/>
                <a:cs typeface="Arial" panose="020B0604020202020204" pitchFamily="34" charset="0"/>
              </a:rPr>
              <a:t>Gestion</a:t>
            </a:r>
            <a:r>
              <a:rPr lang="en-US" sz="1800" cap="none" dirty="0">
                <a:latin typeface="Arial" panose="020B0604020202020204" pitchFamily="34" charset="0"/>
                <a:ea typeface="Malgun Gothic" panose="020B0503020000020004" pitchFamily="34" charset="-127"/>
                <a:cs typeface="Arial" panose="020B0604020202020204" pitchFamily="34" charset="0"/>
              </a:rPr>
              <a:t> des </a:t>
            </a:r>
            <a:r>
              <a:rPr lang="en-US" sz="1800" cap="none" dirty="0" err="1">
                <a:latin typeface="Arial" panose="020B0604020202020204" pitchFamily="34" charset="0"/>
                <a:ea typeface="Malgun Gothic" panose="020B0503020000020004" pitchFamily="34" charset="-127"/>
                <a:cs typeface="Arial" panose="020B0604020202020204" pitchFamily="34" charset="0"/>
              </a:rPr>
              <a:t>ressources</a:t>
            </a:r>
            <a:r>
              <a:rPr lang="en-US" sz="1800" cap="none" dirty="0">
                <a:latin typeface="Arial" panose="020B0604020202020204" pitchFamily="34" charset="0"/>
                <a:ea typeface="Malgun Gothic" panose="020B0503020000020004" pitchFamily="34" charset="-127"/>
                <a:cs typeface="Arial" panose="020B0604020202020204" pitchFamily="34" charset="0"/>
              </a:rPr>
              <a:t> </a:t>
            </a:r>
            <a:r>
              <a:rPr lang="en-US" sz="1800" cap="none" dirty="0" err="1">
                <a:latin typeface="Arial" panose="020B0604020202020204" pitchFamily="34" charset="0"/>
                <a:ea typeface="Malgun Gothic" panose="020B0503020000020004" pitchFamily="34" charset="-127"/>
                <a:cs typeface="Arial" panose="020B0604020202020204" pitchFamily="34" charset="0"/>
              </a:rPr>
              <a:t>matérielles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1 écart;</a:t>
            </a:r>
          </a:p>
        </p:txBody>
      </p:sp>
      <p:graphicFrame>
        <p:nvGraphicFramePr>
          <p:cNvPr id="3" name="Tableau 2"/>
          <p:cNvGraphicFramePr>
            <a:graphicFrameLocks noGrp="1"/>
          </p:cNvGraphicFramePr>
          <p:nvPr>
            <p:extLst>
              <p:ext uri="{D42A27DB-BD31-4B8C-83A1-F6EECF244321}">
                <p14:modId xmlns:p14="http://schemas.microsoft.com/office/powerpoint/2010/main" val="2658167126"/>
              </p:ext>
            </p:extLst>
          </p:nvPr>
        </p:nvGraphicFramePr>
        <p:xfrm>
          <a:off x="343856" y="2925220"/>
          <a:ext cx="11250289" cy="3618047"/>
        </p:xfrm>
        <a:graphic>
          <a:graphicData uri="http://schemas.openxmlformats.org/drawingml/2006/table">
            <a:tbl>
              <a:tblPr/>
              <a:tblGrid>
                <a:gridCol w="1746911">
                  <a:extLst>
                    <a:ext uri="{9D8B030D-6E8A-4147-A177-3AD203B41FA5}">
                      <a16:colId xmlns:a16="http://schemas.microsoft.com/office/drawing/2014/main" val="4114849478"/>
                    </a:ext>
                  </a:extLst>
                </a:gridCol>
                <a:gridCol w="4221702">
                  <a:extLst>
                    <a:ext uri="{9D8B030D-6E8A-4147-A177-3AD203B41FA5}">
                      <a16:colId xmlns:a16="http://schemas.microsoft.com/office/drawing/2014/main" val="1049051103"/>
                    </a:ext>
                  </a:extLst>
                </a:gridCol>
                <a:gridCol w="1842445">
                  <a:extLst>
                    <a:ext uri="{9D8B030D-6E8A-4147-A177-3AD203B41FA5}">
                      <a16:colId xmlns:a16="http://schemas.microsoft.com/office/drawing/2014/main" val="2615649806"/>
                    </a:ext>
                  </a:extLst>
                </a:gridCol>
                <a:gridCol w="1710517">
                  <a:extLst>
                    <a:ext uri="{9D8B030D-6E8A-4147-A177-3AD203B41FA5}">
                      <a16:colId xmlns:a16="http://schemas.microsoft.com/office/drawing/2014/main" val="4141382042"/>
                    </a:ext>
                  </a:extLst>
                </a:gridCol>
                <a:gridCol w="891652">
                  <a:extLst>
                    <a:ext uri="{9D8B030D-6E8A-4147-A177-3AD203B41FA5}">
                      <a16:colId xmlns:a16="http://schemas.microsoft.com/office/drawing/2014/main" val="2203503666"/>
                    </a:ext>
                  </a:extLst>
                </a:gridCol>
                <a:gridCol w="837062">
                  <a:extLst>
                    <a:ext uri="{9D8B030D-6E8A-4147-A177-3AD203B41FA5}">
                      <a16:colId xmlns:a16="http://schemas.microsoft.com/office/drawing/2014/main" val="1172705140"/>
                    </a:ext>
                  </a:extLst>
                </a:gridCol>
              </a:tblGrid>
              <a:tr h="627517">
                <a:tc>
                  <a:txBody>
                    <a:bodyPr/>
                    <a:lstStyle/>
                    <a:p>
                      <a:pPr algn="ctr" rtl="0" fontAlgn="ctr"/>
                      <a:r>
                        <a:rPr lang="en-US" sz="1200" b="1" i="0" u="none" strike="noStrike">
                          <a:solidFill>
                            <a:srgbClr val="FFFFFF"/>
                          </a:solidFill>
                          <a:effectLst/>
                          <a:latin typeface="Century Gothic" panose="020B0502020202020204" pitchFamily="34" charset="0"/>
                        </a:rPr>
                        <a:t>Date réal,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2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1086675">
                <a:tc>
                  <a:txBody>
                    <a:bodyPr/>
                    <a:lstStyle/>
                    <a:p>
                      <a:pPr algn="ctr" rtl="0" fontAlgn="ctr"/>
                      <a:r>
                        <a:rPr lang="en-US" sz="1800" b="0" i="0" u="none" strike="noStrike" dirty="0">
                          <a:solidFill>
                            <a:srgbClr val="000000"/>
                          </a:solidFill>
                          <a:effectLst/>
                          <a:latin typeface="Century Gothic" panose="020B0502020202020204" pitchFamily="34" charset="0"/>
                        </a:rPr>
                        <a:t>30/09/2022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dirty="0">
                          <a:solidFill>
                            <a:srgbClr val="000000"/>
                          </a:solidFill>
                          <a:effectLst/>
                          <a:latin typeface="Century Gothic" panose="020B0502020202020204" pitchFamily="34" charset="0"/>
                        </a:rPr>
                        <a:t>Certain</a:t>
                      </a:r>
                      <a:r>
                        <a:rPr lang="fr-FR" sz="1800" b="0" i="0" u="none" strike="noStrike" baseline="0" dirty="0">
                          <a:solidFill>
                            <a:srgbClr val="000000"/>
                          </a:solidFill>
                          <a:effectLst/>
                          <a:latin typeface="Century Gothic" panose="020B0502020202020204" pitchFamily="34" charset="0"/>
                        </a:rPr>
                        <a:t>s matériels de travail n’ont pas encore été étalonné</a:t>
                      </a:r>
                      <a:endParaRPr lang="fr-FR" sz="1800" b="0" i="0" u="none" strike="noStrike" dirty="0">
                        <a:solidFill>
                          <a:srgbClr val="000000"/>
                        </a:solidFill>
                        <a:effectLst/>
                        <a:latin typeface="Century Gothic" panose="020B0502020202020204" pitchFamily="34" charset="0"/>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800" b="0" i="0" u="none" strike="noStrike">
                          <a:solidFill>
                            <a:srgbClr val="000000"/>
                          </a:solidFill>
                          <a:effectLst/>
                          <a:latin typeface="Century Gothic" panose="020B0502020202020204" pitchFamily="34" charset="0"/>
                        </a:rPr>
                        <a:t>Yacine</a:t>
                      </a:r>
                      <a:r>
                        <a:rPr lang="fr-FR" sz="1800" b="0" i="0" u="none" strike="noStrike" baseline="0">
                          <a:solidFill>
                            <a:srgbClr val="000000"/>
                          </a:solidFill>
                          <a:effectLst/>
                          <a:latin typeface="Century Gothic" panose="020B0502020202020204" pitchFamily="34" charset="0"/>
                        </a:rPr>
                        <a:t> Niakh</a:t>
                      </a:r>
                      <a:endParaRPr lang="en-US" sz="1800" b="0" i="0" u="none" strike="noStrike">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Ecart</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1071370">
                <a:tc>
                  <a:txBody>
                    <a:bodyPr/>
                    <a:lstStyle/>
                    <a:p>
                      <a:pPr algn="ctr" rtl="0" fontAlgn="ctr"/>
                      <a:r>
                        <a:rPr lang="en-US" sz="1800" b="0" i="0" u="none" strike="noStrike" dirty="0">
                          <a:solidFill>
                            <a:srgbClr val="000000"/>
                          </a:solidFill>
                          <a:effectLst/>
                          <a:latin typeface="Century Gothic" panose="020B0502020202020204" pitchFamily="34" charset="0"/>
                        </a:rPr>
                        <a:t>30/09/2022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kern="1200" baseline="0" dirty="0">
                          <a:solidFill>
                            <a:srgbClr val="000000"/>
                          </a:solidFill>
                          <a:effectLst/>
                          <a:latin typeface="Century Gothic" panose="020B0502020202020204" pitchFamily="34" charset="0"/>
                          <a:ea typeface="+mn-ea"/>
                          <a:cs typeface="+mn-cs"/>
                        </a:rPr>
                        <a:t>Certains équipements </a:t>
                      </a:r>
                      <a:r>
                        <a:rPr lang="fr-FR" sz="1800" b="0" i="0" u="none" strike="noStrike" kern="1200" baseline="0" dirty="0" err="1">
                          <a:solidFill>
                            <a:srgbClr val="000000"/>
                          </a:solidFill>
                          <a:effectLst/>
                          <a:latin typeface="Century Gothic" panose="020B0502020202020204" pitchFamily="34" charset="0"/>
                          <a:ea typeface="+mn-ea"/>
                          <a:cs typeface="+mn-cs"/>
                        </a:rPr>
                        <a:t>reparées</a:t>
                      </a:r>
                      <a:r>
                        <a:rPr lang="fr-FR" sz="1800" b="0" i="0" u="none" strike="noStrike" kern="1200" baseline="0" dirty="0">
                          <a:solidFill>
                            <a:srgbClr val="000000"/>
                          </a:solidFill>
                          <a:effectLst/>
                          <a:latin typeface="Century Gothic" panose="020B0502020202020204" pitchFamily="34" charset="0"/>
                          <a:ea typeface="+mn-ea"/>
                          <a:cs typeface="+mn-cs"/>
                        </a:rPr>
                        <a:t> ne font pas l'objet de fiches d'intervention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Habibatou</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Sy</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719349">
                <a:tc>
                  <a:txBody>
                    <a:bodyPr/>
                    <a:lstStyle/>
                    <a:p>
                      <a:pPr algn="ctr" rtl="0" fontAlgn="ctr"/>
                      <a:r>
                        <a:rPr lang="en-US" sz="1800" b="0" i="0" u="none" strike="noStrike" dirty="0">
                          <a:solidFill>
                            <a:srgbClr val="000000"/>
                          </a:solidFill>
                          <a:effectLst/>
                          <a:latin typeface="Century Gothic" panose="020B0502020202020204" pitchFamily="34" charset="0"/>
                        </a:rPr>
                        <a:t>30/09/2022</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rtl="0" fontAlgn="ctr"/>
                      <a:r>
                        <a:rPr lang="fr-FR" sz="1800" b="0" i="0" u="none" strike="noStrike" kern="1200" baseline="0" dirty="0">
                          <a:solidFill>
                            <a:srgbClr val="000000"/>
                          </a:solidFill>
                          <a:effectLst/>
                          <a:latin typeface="Century Gothic" panose="020B0502020202020204" pitchFamily="34" charset="0"/>
                          <a:ea typeface="+mn-ea"/>
                          <a:cs typeface="+mn-cs"/>
                        </a:rPr>
                        <a:t>Des matériels mis au </a:t>
                      </a:r>
                      <a:r>
                        <a:rPr lang="fr-FR" sz="1800" b="0" i="0" u="none" strike="noStrike" kern="1200" baseline="0" dirty="0" err="1">
                          <a:solidFill>
                            <a:srgbClr val="000000"/>
                          </a:solidFill>
                          <a:effectLst/>
                          <a:latin typeface="Century Gothic" panose="020B0502020202020204" pitchFamily="34" charset="0"/>
                          <a:ea typeface="+mn-ea"/>
                          <a:cs typeface="+mn-cs"/>
                        </a:rPr>
                        <a:t>rébut</a:t>
                      </a:r>
                      <a:r>
                        <a:rPr lang="fr-FR" sz="1800" b="0" i="0" u="none" strike="noStrike" kern="1200" baseline="0" dirty="0">
                          <a:solidFill>
                            <a:srgbClr val="000000"/>
                          </a:solidFill>
                          <a:effectLst/>
                          <a:latin typeface="Century Gothic" panose="020B0502020202020204" pitchFamily="34" charset="0"/>
                          <a:ea typeface="+mn-ea"/>
                          <a:cs typeface="+mn-cs"/>
                        </a:rPr>
                        <a:t> ne sont pas renseignés sur le fichier et sont toujours sur la liste des immobilisations</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800" b="0" i="0" u="none" strike="noStrike" dirty="0" err="1">
                          <a:solidFill>
                            <a:srgbClr val="000000"/>
                          </a:solidFill>
                          <a:effectLst/>
                          <a:latin typeface="Century Gothic" panose="020B0502020202020204" pitchFamily="34" charset="0"/>
                        </a:rPr>
                        <a:t>Habibatou</a:t>
                      </a:r>
                      <a:r>
                        <a:rPr lang="en-US" sz="1800" b="0" i="0" u="none" strike="noStrike" dirty="0">
                          <a:solidFill>
                            <a:srgbClr val="000000"/>
                          </a:solidFill>
                          <a:effectLst/>
                          <a:latin typeface="Century Gothic" panose="020B0502020202020204" pitchFamily="34" charset="0"/>
                        </a:rPr>
                        <a:t> </a:t>
                      </a:r>
                      <a:r>
                        <a:rPr lang="en-US" sz="1800" b="0" i="0" u="none" strike="noStrike" dirty="0" err="1">
                          <a:solidFill>
                            <a:srgbClr val="000000"/>
                          </a:solidFill>
                          <a:effectLst/>
                          <a:latin typeface="Century Gothic" panose="020B0502020202020204" pitchFamily="34" charset="0"/>
                        </a:rPr>
                        <a:t>Sy</a:t>
                      </a: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entury Gothic" panose="020B0502020202020204" pitchFamily="34" charset="0"/>
                        </a:rPr>
                        <a:t>Point </a:t>
                      </a:r>
                      <a:r>
                        <a:rPr lang="en-US" sz="1800" b="0" i="0" u="none" strike="noStrike" dirty="0" err="1">
                          <a:solidFill>
                            <a:srgbClr val="000000"/>
                          </a:solidFill>
                          <a:effectLst/>
                          <a:latin typeface="Century Gothic" panose="020B0502020202020204" pitchFamily="34" charset="0"/>
                        </a:rPr>
                        <a:t>Faible</a:t>
                      </a:r>
                      <a:endParaRPr lang="en-US" sz="1800" b="0" i="0" u="none" strike="noStrike" dirty="0">
                        <a:solidFill>
                          <a:srgbClr val="000000"/>
                        </a:solidFill>
                        <a:effectLst/>
                        <a:latin typeface="Century Gothic" panose="020B0502020202020204" pitchFamily="34" charset="0"/>
                      </a:endParaRPr>
                    </a:p>
                    <a:p>
                      <a:pPr algn="ctr" rtl="0" fontAlgn="ctr"/>
                      <a:endParaRPr lang="en-US" sz="18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6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10780612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70856" y="595746"/>
            <a:ext cx="11263943" cy="491681"/>
          </a:xfrm>
          <a:prstGeom prst="rect">
            <a:avLst/>
          </a:prstGeom>
          <a:solidFill>
            <a:schemeClr val="accent4"/>
          </a:solidFill>
        </p:spPr>
        <p:txBody>
          <a:bodyP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cap="none" dirty="0">
                <a:latin typeface="+mn-lt"/>
                <a:ea typeface="Malgun Gothic" panose="020B0503020000020004" pitchFamily="34" charset="-127"/>
              </a:rPr>
              <a:t>6. Resultats d’audits</a:t>
            </a:r>
          </a:p>
        </p:txBody>
      </p:sp>
      <p:sp>
        <p:nvSpPr>
          <p:cNvPr id="4" name="Titre 1"/>
          <p:cNvSpPr txBox="1">
            <a:spLocks/>
          </p:cNvSpPr>
          <p:nvPr/>
        </p:nvSpPr>
        <p:spPr>
          <a:xfrm>
            <a:off x="470856" y="1233056"/>
            <a:ext cx="3962599" cy="652894"/>
          </a:xfrm>
          <a:prstGeom prst="rect">
            <a:avLst/>
          </a:prstGeom>
          <a:solidFill>
            <a:srgbClr val="009999"/>
          </a:solidFill>
        </p:spPr>
        <p:txBody>
          <a:bodyPr>
            <a:no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800" dirty="0">
                <a:latin typeface="Arial" panose="020B0604020202020204" pitchFamily="34" charset="0"/>
                <a:ea typeface="Malgun Gothic" panose="020B0503020000020004" pitchFamily="34" charset="-127"/>
                <a:cs typeface="Arial" panose="020B0604020202020204" pitchFamily="34" charset="0"/>
              </a:rPr>
              <a:t>PS06: </a:t>
            </a:r>
            <a:r>
              <a:rPr lang="en-US" sz="1800" dirty="0" err="1">
                <a:latin typeface="Arial" panose="020B0604020202020204" pitchFamily="34" charset="0"/>
                <a:ea typeface="Malgun Gothic" panose="020B0503020000020004" pitchFamily="34" charset="-127"/>
                <a:cs typeface="Arial" panose="020B0604020202020204" pitchFamily="34" charset="0"/>
              </a:rPr>
              <a:t>maîtrise</a:t>
            </a:r>
            <a:r>
              <a:rPr lang="en-US" sz="1800" dirty="0">
                <a:latin typeface="Arial" panose="020B0604020202020204" pitchFamily="34" charset="0"/>
                <a:ea typeface="Malgun Gothic" panose="020B0503020000020004" pitchFamily="34" charset="-127"/>
                <a:cs typeface="Arial" panose="020B0604020202020204" pitchFamily="34" charset="0"/>
              </a:rPr>
              <a:t> de </a:t>
            </a:r>
            <a:r>
              <a:rPr lang="en-US" sz="1800" dirty="0" err="1">
                <a:latin typeface="Arial" panose="020B0604020202020204" pitchFamily="34" charset="0"/>
                <a:ea typeface="Malgun Gothic" panose="020B0503020000020004" pitchFamily="34" charset="-127"/>
                <a:cs typeface="Arial" panose="020B0604020202020204" pitchFamily="34" charset="0"/>
              </a:rPr>
              <a:t>l’environnement</a:t>
            </a:r>
            <a:r>
              <a:rPr lang="en-US" sz="1800" dirty="0">
                <a:latin typeface="Arial" panose="020B0604020202020204" pitchFamily="34" charset="0"/>
                <a:ea typeface="Malgun Gothic" panose="020B0503020000020004" pitchFamily="34" charset="-127"/>
                <a:cs typeface="Arial" panose="020B0604020202020204" pitchFamily="34" charset="0"/>
              </a:rPr>
              <a:t> des </a:t>
            </a:r>
            <a:r>
              <a:rPr lang="en-US" sz="1800" dirty="0" err="1">
                <a:latin typeface="Arial" panose="020B0604020202020204" pitchFamily="34" charset="0"/>
                <a:ea typeface="Malgun Gothic" panose="020B0503020000020004" pitchFamily="34" charset="-127"/>
                <a:cs typeface="Arial" panose="020B0604020202020204" pitchFamily="34" charset="0"/>
              </a:rPr>
              <a:t>soins</a:t>
            </a:r>
            <a:endParaRPr lang="en-US" sz="1800" cap="none" dirty="0">
              <a:latin typeface="Arial" panose="020B0604020202020204" pitchFamily="34" charset="0"/>
              <a:ea typeface="Malgun Gothic" panose="020B0503020000020004" pitchFamily="34" charset="-127"/>
              <a:cs typeface="Arial" panose="020B0604020202020204" pitchFamily="34" charset="0"/>
            </a:endParaRPr>
          </a:p>
        </p:txBody>
      </p:sp>
      <p:sp>
        <p:nvSpPr>
          <p:cNvPr id="8" name="ZoneTexte 7"/>
          <p:cNvSpPr txBox="1"/>
          <p:nvPr/>
        </p:nvSpPr>
        <p:spPr>
          <a:xfrm>
            <a:off x="470856" y="1917279"/>
            <a:ext cx="4019550" cy="830997"/>
          </a:xfrm>
          <a:prstGeom prst="rect">
            <a:avLst/>
          </a:prstGeom>
          <a:noFill/>
        </p:spPr>
        <p:txBody>
          <a:bodyPr wrap="square" rtlCol="0">
            <a:spAutoFit/>
          </a:bodyPr>
          <a:lstStyle/>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02 points faibles ;</a:t>
            </a:r>
          </a:p>
          <a:p>
            <a:pPr marL="285750" indent="-285750">
              <a:buFont typeface="Arial" panose="020B0604020202020204" pitchFamily="34" charset="0"/>
              <a:buChar char="•"/>
            </a:pPr>
            <a:r>
              <a:rPr lang="fr-SN" sz="2400" dirty="0">
                <a:latin typeface="Arial" panose="020B0604020202020204" pitchFamily="34" charset="0"/>
                <a:cs typeface="Arial" panose="020B0604020202020204" pitchFamily="34" charset="0"/>
              </a:rPr>
              <a:t>01 écart;</a:t>
            </a:r>
          </a:p>
        </p:txBody>
      </p:sp>
      <p:graphicFrame>
        <p:nvGraphicFramePr>
          <p:cNvPr id="3" name="Tableau 2"/>
          <p:cNvGraphicFramePr>
            <a:graphicFrameLocks noGrp="1"/>
          </p:cNvGraphicFramePr>
          <p:nvPr>
            <p:extLst>
              <p:ext uri="{D42A27DB-BD31-4B8C-83A1-F6EECF244321}">
                <p14:modId xmlns:p14="http://schemas.microsoft.com/office/powerpoint/2010/main" val="1779207243"/>
              </p:ext>
            </p:extLst>
          </p:nvPr>
        </p:nvGraphicFramePr>
        <p:xfrm>
          <a:off x="280719" y="3257024"/>
          <a:ext cx="11644944" cy="1997166"/>
        </p:xfrm>
        <a:graphic>
          <a:graphicData uri="http://schemas.openxmlformats.org/drawingml/2006/table">
            <a:tbl>
              <a:tblPr/>
              <a:tblGrid>
                <a:gridCol w="1523890">
                  <a:extLst>
                    <a:ext uri="{9D8B030D-6E8A-4147-A177-3AD203B41FA5}">
                      <a16:colId xmlns:a16="http://schemas.microsoft.com/office/drawing/2014/main" val="4114849478"/>
                    </a:ext>
                  </a:extLst>
                </a:gridCol>
                <a:gridCol w="5389659">
                  <a:extLst>
                    <a:ext uri="{9D8B030D-6E8A-4147-A177-3AD203B41FA5}">
                      <a16:colId xmlns:a16="http://schemas.microsoft.com/office/drawing/2014/main" val="1049051103"/>
                    </a:ext>
                  </a:extLst>
                </a:gridCol>
                <a:gridCol w="1171518">
                  <a:extLst>
                    <a:ext uri="{9D8B030D-6E8A-4147-A177-3AD203B41FA5}">
                      <a16:colId xmlns:a16="http://schemas.microsoft.com/office/drawing/2014/main" val="2615649806"/>
                    </a:ext>
                  </a:extLst>
                </a:gridCol>
                <a:gridCol w="2049132">
                  <a:extLst>
                    <a:ext uri="{9D8B030D-6E8A-4147-A177-3AD203B41FA5}">
                      <a16:colId xmlns:a16="http://schemas.microsoft.com/office/drawing/2014/main" val="4141382042"/>
                    </a:ext>
                  </a:extLst>
                </a:gridCol>
                <a:gridCol w="893895">
                  <a:extLst>
                    <a:ext uri="{9D8B030D-6E8A-4147-A177-3AD203B41FA5}">
                      <a16:colId xmlns:a16="http://schemas.microsoft.com/office/drawing/2014/main" val="2203503666"/>
                    </a:ext>
                  </a:extLst>
                </a:gridCol>
                <a:gridCol w="616850">
                  <a:extLst>
                    <a:ext uri="{9D8B030D-6E8A-4147-A177-3AD203B41FA5}">
                      <a16:colId xmlns:a16="http://schemas.microsoft.com/office/drawing/2014/main" val="1172705140"/>
                    </a:ext>
                  </a:extLst>
                </a:gridCol>
              </a:tblGrid>
              <a:tr h="332362">
                <a:tc>
                  <a:txBody>
                    <a:bodyPr/>
                    <a:lstStyle/>
                    <a:p>
                      <a:pPr algn="ctr" rtl="0" fontAlgn="ctr"/>
                      <a:r>
                        <a:rPr lang="en-US" sz="1400" b="1" i="0" u="none" strike="noStrike" dirty="0">
                          <a:solidFill>
                            <a:srgbClr val="FFFFFF"/>
                          </a:solidFill>
                          <a:effectLst/>
                          <a:latin typeface="Century Gothic" panose="020B0502020202020204" pitchFamily="34" charset="0"/>
                        </a:rPr>
                        <a:t>Date </a:t>
                      </a:r>
                      <a:r>
                        <a:rPr lang="en-US" sz="1400" b="1" i="0" u="none" strike="noStrike" dirty="0" err="1">
                          <a:solidFill>
                            <a:srgbClr val="FFFFFF"/>
                          </a:solidFill>
                          <a:effectLst/>
                          <a:latin typeface="Century Gothic" panose="020B0502020202020204" pitchFamily="34" charset="0"/>
                        </a:rPr>
                        <a:t>réal</a:t>
                      </a:r>
                      <a:r>
                        <a:rPr lang="en-US" sz="1400" b="1" i="0" u="none" strike="noStrike" dirty="0">
                          <a:solidFill>
                            <a:srgbClr val="FFFFFF"/>
                          </a:solidFill>
                          <a:effectLst/>
                          <a:latin typeface="Century Gothic" panose="020B0502020202020204" pitchFamily="34" charset="0"/>
                        </a:rPr>
                        <a:t>, audit</a:t>
                      </a: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Description</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Concerné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Gravité</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Réal. %</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tc>
                  <a:txBody>
                    <a:bodyPr/>
                    <a:lstStyle/>
                    <a:p>
                      <a:pPr algn="ctr" rtl="0" fontAlgn="ctr"/>
                      <a:r>
                        <a:rPr lang="en-US" sz="1400" b="1" i="0" u="none" strike="noStrike">
                          <a:solidFill>
                            <a:srgbClr val="FFFFFF"/>
                          </a:solidFill>
                          <a:effectLst/>
                          <a:latin typeface="Century Gothic" panose="020B0502020202020204" pitchFamily="34" charset="0"/>
                        </a:rPr>
                        <a:t>Eff. %</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1862074382"/>
                  </a:ext>
                </a:extLst>
              </a:tr>
              <a:tr h="710399">
                <a:tc>
                  <a:txBody>
                    <a:bodyPr/>
                    <a:lstStyle/>
                    <a:p>
                      <a:pPr algn="ctr"/>
                      <a:r>
                        <a:rPr lang="fr-FR" sz="1400" b="0" i="0" u="none" strike="noStrike" kern="1200" dirty="0">
                          <a:solidFill>
                            <a:srgbClr val="000000"/>
                          </a:solidFill>
                          <a:effectLst/>
                          <a:latin typeface="Century Gothic" panose="020B0502020202020204" pitchFamily="34" charset="0"/>
                          <a:ea typeface="+mn-ea"/>
                          <a:cs typeface="+mn-cs"/>
                        </a:rPr>
                        <a:t>08/12/2022</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fontAlgn="ctr" latinLnBrk="0" hangingPunct="1"/>
                      <a:r>
                        <a:rPr lang="fr-FR" sz="1400" b="0" i="0" u="none" strike="noStrike" kern="1200" dirty="0">
                          <a:solidFill>
                            <a:srgbClr val="000000"/>
                          </a:solidFill>
                          <a:effectLst/>
                          <a:latin typeface="Century Gothic" panose="020B0502020202020204" pitchFamily="34" charset="0"/>
                          <a:ea typeface="+mn-ea"/>
                          <a:cs typeface="+mn-cs"/>
                        </a:rPr>
                        <a:t>L'indicateur Qualité du nettoyage par zone (mensuel) n'a pas été calculé sur le mois d'octobre</a:t>
                      </a: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fr-FR" sz="1400" b="0" i="0" u="none" strike="noStrike" dirty="0">
                          <a:solidFill>
                            <a:srgbClr val="000000"/>
                          </a:solidFill>
                          <a:effectLst/>
                          <a:latin typeface="Century Gothic" panose="020B0502020202020204" pitchFamily="34" charset="0"/>
                        </a:rPr>
                        <a:t>Florence</a:t>
                      </a:r>
                      <a:endParaRPr lang="en-US" sz="1400" b="0" i="0" u="none" strike="noStrike" dirty="0">
                        <a:solidFill>
                          <a:srgbClr val="000000"/>
                        </a:solidFill>
                        <a:effectLst/>
                        <a:latin typeface="Century Gothic" panose="020B0502020202020204" pitchFamily="34" charset="0"/>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Écart</a:t>
                      </a:r>
                      <a:r>
                        <a:rPr lang="fr-FR" sz="1400" baseline="0" dirty="0"/>
                        <a:t> </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68632052"/>
                  </a:ext>
                </a:extLst>
              </a:tr>
              <a:tr h="369658">
                <a:tc>
                  <a:txBody>
                    <a:bodyPr/>
                    <a:lstStyle/>
                    <a:p>
                      <a:pPr algn="ctr"/>
                      <a:r>
                        <a:rPr lang="fr-FR" sz="1400" b="0" i="0" u="none" strike="noStrike" kern="1200" dirty="0">
                          <a:solidFill>
                            <a:srgbClr val="000000"/>
                          </a:solidFill>
                          <a:effectLst/>
                          <a:latin typeface="Century Gothic" panose="020B0502020202020204" pitchFamily="34" charset="0"/>
                          <a:ea typeface="+mn-ea"/>
                          <a:cs typeface="+mn-cs"/>
                        </a:rPr>
                        <a:t>08/12/2022</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1400" b="0" i="0" u="none" strike="noStrike" kern="1200" dirty="0">
                          <a:solidFill>
                            <a:srgbClr val="000000"/>
                          </a:solidFill>
                          <a:effectLst/>
                          <a:latin typeface="Century Gothic" panose="020B0502020202020204" pitchFamily="34" charset="0"/>
                          <a:ea typeface="+mn-ea"/>
                          <a:cs typeface="+mn-cs"/>
                        </a:rPr>
                        <a:t>La documentation ne fait pas mention de la fiche de suivi d'entretien numérisée</a:t>
                      </a:r>
                      <a:endParaRPr lang="en-US" sz="1400" b="0" i="0" u="none" strike="noStrike" kern="1200" dirty="0">
                        <a:solidFill>
                          <a:srgbClr val="000000"/>
                        </a:solidFill>
                        <a:effectLst/>
                        <a:latin typeface="Century Gothic" panose="020B0502020202020204" pitchFamily="34" charset="0"/>
                        <a:ea typeface="+mn-ea"/>
                        <a:cs typeface="+mn-cs"/>
                      </a:endParaRPr>
                    </a:p>
                  </a:txBody>
                  <a:tcPr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dirty="0">
                          <a:solidFill>
                            <a:srgbClr val="000000"/>
                          </a:solidFill>
                          <a:effectLst/>
                          <a:latin typeface="Century Gothic" panose="020B0502020202020204" pitchFamily="34" charset="0"/>
                          <a:ea typeface="+mn-ea"/>
                          <a:cs typeface="+mn-cs"/>
                        </a:rPr>
                        <a:t>Florence</a:t>
                      </a:r>
                      <a:endParaRPr lang="fr-FR" sz="1400" dirty="0">
                        <a:solidFill>
                          <a:srgbClr val="0000FF"/>
                        </a:solidFill>
                        <a:effectLst/>
                      </a:endParaRPr>
                    </a:p>
                  </a:txBody>
                  <a:tcPr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Point</a:t>
                      </a:r>
                      <a:r>
                        <a:rPr lang="fr-FR" sz="1400" baseline="0" dirty="0"/>
                        <a:t> faible</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65009265"/>
                  </a:ext>
                </a:extLst>
              </a:tr>
              <a:tr h="262978">
                <a:tc>
                  <a:txBody>
                    <a:bodyPr/>
                    <a:lstStyle/>
                    <a:p>
                      <a:pPr algn="ctr"/>
                      <a:r>
                        <a:rPr lang="fr-FR" sz="1400" b="0" i="0" u="none" strike="noStrike" kern="1200" dirty="0">
                          <a:solidFill>
                            <a:srgbClr val="000000"/>
                          </a:solidFill>
                          <a:effectLst/>
                          <a:latin typeface="Century Gothic" panose="020B0502020202020204" pitchFamily="34" charset="0"/>
                          <a:ea typeface="+mn-ea"/>
                          <a:cs typeface="+mn-cs"/>
                        </a:rPr>
                        <a:t>08/12/2022</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marL="0" algn="ctr" defTabSz="457200" rtl="0" eaLnBrk="1" latinLnBrk="0" hangingPunct="1"/>
                      <a:r>
                        <a:rPr lang="fr-FR" sz="1400" b="0" i="0" u="none" strike="noStrike" kern="1200" dirty="0">
                          <a:solidFill>
                            <a:srgbClr val="000000"/>
                          </a:solidFill>
                          <a:effectLst/>
                          <a:latin typeface="Century Gothic" panose="020B0502020202020204" pitchFamily="34" charset="0"/>
                          <a:ea typeface="+mn-ea"/>
                          <a:cs typeface="+mn-cs"/>
                        </a:rPr>
                        <a:t> Impossibilité de ressortir le registre numérique journalier de nettoyage (récemment mis en place)</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1270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r>
                        <a:rPr lang="fr-FR" sz="1400" b="0" i="0" u="none" strike="noStrike" kern="1200" dirty="0">
                          <a:solidFill>
                            <a:srgbClr val="000000"/>
                          </a:solidFill>
                          <a:effectLst/>
                          <a:latin typeface="Century Gothic" panose="020B0502020202020204" pitchFamily="34" charset="0"/>
                          <a:ea typeface="+mn-ea"/>
                          <a:cs typeface="+mn-cs"/>
                        </a:rPr>
                        <a:t>Florence</a:t>
                      </a:r>
                      <a:endParaRPr lang="en-US" sz="1400" b="0" i="0" u="none" strike="noStrike" kern="1200" dirty="0">
                        <a:solidFill>
                          <a:srgbClr val="000000"/>
                        </a:solidFill>
                        <a:effectLst/>
                        <a:latin typeface="Century Gothic" panose="020B0502020202020204" pitchFamily="34" charset="0"/>
                        <a:ea typeface="+mn-ea"/>
                        <a:cs typeface="+mn-cs"/>
                      </a:endParaRP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r>
                        <a:rPr lang="fr-FR" sz="1400" dirty="0"/>
                        <a:t>Point faible</a:t>
                      </a:r>
                      <a:endParaRPr lang="en-US" sz="1400" dirty="0"/>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rtl="0" fontAlgn="ctr"/>
                      <a:r>
                        <a:rPr lang="en-US" sz="1400" b="1" i="0" u="none" strike="noStrike" dirty="0">
                          <a:solidFill>
                            <a:srgbClr val="00B050"/>
                          </a:solidFill>
                          <a:effectLst/>
                          <a:latin typeface="Century Gothic" panose="020B0502020202020204" pitchFamily="34" charset="0"/>
                        </a:rPr>
                        <a:t>100%</a:t>
                      </a:r>
                    </a:p>
                  </a:txBody>
                  <a:tcPr marL="9525" marR="9525" marT="9525" marB="0" anchor="ctr">
                    <a:lnL w="635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46168323"/>
                  </a:ext>
                </a:extLst>
              </a:tr>
            </a:tbl>
          </a:graphicData>
        </a:graphic>
      </p:graphicFrame>
    </p:spTree>
    <p:extLst>
      <p:ext uri="{BB962C8B-B14F-4D97-AF65-F5344CB8AC3E}">
        <p14:creationId xmlns:p14="http://schemas.microsoft.com/office/powerpoint/2010/main" val="276413601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B124550-ED3B-4D53-9D2B-4417F185496B}"/>
              </a:ext>
            </a:extLst>
          </p:cNvPr>
          <p:cNvSpPr txBox="1"/>
          <p:nvPr/>
        </p:nvSpPr>
        <p:spPr>
          <a:xfrm>
            <a:off x="1011383" y="3105834"/>
            <a:ext cx="10072254" cy="584775"/>
          </a:xfrm>
          <a:prstGeom prst="rect">
            <a:avLst/>
          </a:prstGeom>
          <a:noFill/>
        </p:spPr>
        <p:txBody>
          <a:bodyPr wrap="square">
            <a:spAutoFit/>
          </a:bodyPr>
          <a:lstStyle/>
          <a:p>
            <a:r>
              <a:rPr lang="fr-SN" sz="3200" b="1" dirty="0">
                <a:solidFill>
                  <a:schemeClr val="tx1">
                    <a:lumMod val="75000"/>
                    <a:lumOff val="25000"/>
                  </a:schemeClr>
                </a:solidFill>
              </a:rPr>
              <a:t>7. Les performances des prestataires externes</a:t>
            </a:r>
          </a:p>
        </p:txBody>
      </p:sp>
    </p:spTree>
    <p:extLst>
      <p:ext uri="{BB962C8B-B14F-4D97-AF65-F5344CB8AC3E}">
        <p14:creationId xmlns:p14="http://schemas.microsoft.com/office/powerpoint/2010/main" val="1788002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241" descr="aoc7tslb1o8-lauren-mancke.jpg"/>
          <p:cNvPicPr preferRelativeResize="0"/>
          <p:nvPr/>
        </p:nvPicPr>
        <p:blipFill>
          <a:blip r:embed="rId2">
            <a:alphaModFix amt="29000"/>
          </a:blip>
          <a:stretch>
            <a:fillRect/>
          </a:stretch>
        </p:blipFill>
        <p:spPr>
          <a:xfrm>
            <a:off x="0" y="0"/>
            <a:ext cx="12192000" cy="6903741"/>
          </a:xfrm>
          <a:prstGeom prst="rect">
            <a:avLst/>
          </a:prstGeom>
          <a:noFill/>
          <a:ln>
            <a:noFill/>
          </a:ln>
        </p:spPr>
      </p:pic>
      <p:sp>
        <p:nvSpPr>
          <p:cNvPr id="6" name="ZoneTexte 1"/>
          <p:cNvSpPr txBox="1"/>
          <p:nvPr/>
        </p:nvSpPr>
        <p:spPr>
          <a:xfrm>
            <a:off x="2209265" y="1941627"/>
            <a:ext cx="7423845" cy="1323435"/>
          </a:xfrm>
          <a:prstGeom prst="rect">
            <a:avLst/>
          </a:prstGeom>
          <a:solidFill>
            <a:schemeClr val="accent3"/>
          </a:solidFill>
          <a:ln>
            <a:noFill/>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t">
            <a:spAutoFit/>
          </a:bodyPr>
          <a:lstStyle>
            <a:lvl1pPr algn="ctr">
              <a:defRPr sz="4000" b="1">
                <a:latin typeface="Tw Cen MT"/>
                <a:ea typeface="Tw Cen MT"/>
                <a:cs typeface="Tw Cen MT"/>
                <a:sym typeface="Tw Cen MT"/>
              </a:defRPr>
            </a:lvl1pPr>
          </a:lstStyle>
          <a:p>
            <a:r>
              <a:rPr dirty="0">
                <a:solidFill>
                  <a:srgbClr val="7030A0"/>
                </a:solidFill>
              </a:rPr>
              <a:t>RAPPORT  </a:t>
            </a:r>
            <a:r>
              <a:rPr lang="fr-FR" dirty="0">
                <a:solidFill>
                  <a:srgbClr val="7030A0"/>
                </a:solidFill>
              </a:rPr>
              <a:t>ENQUETE DE SATISFACTION 2022 -2023</a:t>
            </a:r>
          </a:p>
        </p:txBody>
      </p:sp>
      <p:pic>
        <p:nvPicPr>
          <p:cNvPr id="7" name="ZoneTexte 1 RAPPORT FINAL ACTIVITE BARAJII 06 JUIN 2019 - 04 JUILLET 2019" descr="ZoneTexte 1 RAPPORT FINAL ACTIVITE BARAJII 06 JUIN 2019 - 04 JUILLET 2019"/>
          <p:cNvPicPr>
            <a:picLocks/>
          </p:cNvPicPr>
          <p:nvPr/>
        </p:nvPicPr>
        <p:blipFill>
          <a:blip r:embed="rId3"/>
          <a:stretch>
            <a:fillRect/>
          </a:stretch>
        </p:blipFill>
        <p:spPr>
          <a:xfrm>
            <a:off x="1993365" y="1941623"/>
            <a:ext cx="7855645" cy="1514267"/>
          </a:xfrm>
          <a:prstGeom prst="rect">
            <a:avLst/>
          </a:prstGeom>
          <a:noFill/>
          <a:effectLst/>
        </p:spPr>
      </p:pic>
    </p:spTree>
    <p:extLst>
      <p:ext uri="{BB962C8B-B14F-4D97-AF65-F5344CB8AC3E}">
        <p14:creationId xmlns:p14="http://schemas.microsoft.com/office/powerpoint/2010/main" val="5152863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2"/>
          <p:cNvSpPr/>
          <p:nvPr/>
        </p:nvSpPr>
        <p:spPr>
          <a:xfrm>
            <a:off x="495467" y="755492"/>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2" name="TextBox 52"/>
          <p:cNvSpPr txBox="1"/>
          <p:nvPr/>
        </p:nvSpPr>
        <p:spPr>
          <a:xfrm>
            <a:off x="991473" y="695627"/>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02 nouveaux prestataires intégrées</a:t>
            </a:r>
            <a:endParaRPr sz="2400" dirty="0">
              <a:solidFill>
                <a:schemeClr val="tx1"/>
              </a:solidFill>
              <a:latin typeface="Bahnschrift" panose="020B0502040204020203" pitchFamily="34" charset="0"/>
            </a:endParaRPr>
          </a:p>
        </p:txBody>
      </p:sp>
      <p:sp>
        <p:nvSpPr>
          <p:cNvPr id="13" name="Oval 2"/>
          <p:cNvSpPr/>
          <p:nvPr/>
        </p:nvSpPr>
        <p:spPr>
          <a:xfrm>
            <a:off x="495467" y="1485161"/>
            <a:ext cx="374087" cy="374087"/>
          </a:xfrm>
          <a:prstGeom prst="ellipse">
            <a:avLst/>
          </a:prstGeom>
          <a:solidFill>
            <a:schemeClr val="accent3"/>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52"/>
          <p:cNvSpPr txBox="1"/>
          <p:nvPr/>
        </p:nvSpPr>
        <p:spPr>
          <a:xfrm>
            <a:off x="978773" y="1437996"/>
            <a:ext cx="7781052"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La meilleur note = 18,43 revient à  Air Liquide </a:t>
            </a:r>
            <a:endParaRPr sz="2400" dirty="0">
              <a:solidFill>
                <a:schemeClr val="tx1"/>
              </a:solidFill>
              <a:latin typeface="Bahnschrift" panose="020B0502040204020203" pitchFamily="34" charset="0"/>
            </a:endParaRPr>
          </a:p>
        </p:txBody>
      </p:sp>
      <p:sp>
        <p:nvSpPr>
          <p:cNvPr id="15" name="Oval 2"/>
          <p:cNvSpPr/>
          <p:nvPr/>
        </p:nvSpPr>
        <p:spPr>
          <a:xfrm>
            <a:off x="495467" y="2214830"/>
            <a:ext cx="374087" cy="374087"/>
          </a:xfrm>
          <a:prstGeom prst="ellipse">
            <a:avLst/>
          </a:prstGeom>
          <a:solidFill>
            <a:srgbClr val="C0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6" name="TextBox 52"/>
          <p:cNvSpPr txBox="1"/>
          <p:nvPr/>
        </p:nvSpPr>
        <p:spPr>
          <a:xfrm>
            <a:off x="953373" y="2167665"/>
            <a:ext cx="832397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La plus faible note = 12,55 revient à </a:t>
            </a:r>
            <a:r>
              <a:rPr lang="fr-FR" sz="2400" dirty="0" err="1">
                <a:solidFill>
                  <a:schemeClr val="tx1"/>
                </a:solidFill>
                <a:latin typeface="Bahnschrift" panose="020B0502040204020203" pitchFamily="34" charset="0"/>
              </a:rPr>
              <a:t>Pronet</a:t>
            </a:r>
            <a:endParaRPr sz="2400" dirty="0">
              <a:solidFill>
                <a:schemeClr val="tx1"/>
              </a:solidFill>
              <a:latin typeface="Bahnschrift" panose="020B0502040204020203"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2338110373"/>
              </p:ext>
            </p:extLst>
          </p:nvPr>
        </p:nvGraphicFramePr>
        <p:xfrm>
          <a:off x="495301" y="2971798"/>
          <a:ext cx="11379199" cy="3584301"/>
        </p:xfrm>
        <a:graphic>
          <a:graphicData uri="http://schemas.openxmlformats.org/drawingml/2006/table">
            <a:tbl>
              <a:tblPr firstRow="1" firstCol="1" bandRow="1"/>
              <a:tblGrid>
                <a:gridCol w="1397658">
                  <a:extLst>
                    <a:ext uri="{9D8B030D-6E8A-4147-A177-3AD203B41FA5}">
                      <a16:colId xmlns:a16="http://schemas.microsoft.com/office/drawing/2014/main" val="1318973308"/>
                    </a:ext>
                  </a:extLst>
                </a:gridCol>
                <a:gridCol w="2187208">
                  <a:extLst>
                    <a:ext uri="{9D8B030D-6E8A-4147-A177-3AD203B41FA5}">
                      <a16:colId xmlns:a16="http://schemas.microsoft.com/office/drawing/2014/main" val="2268769676"/>
                    </a:ext>
                  </a:extLst>
                </a:gridCol>
                <a:gridCol w="1694563">
                  <a:extLst>
                    <a:ext uri="{9D8B030D-6E8A-4147-A177-3AD203B41FA5}">
                      <a16:colId xmlns:a16="http://schemas.microsoft.com/office/drawing/2014/main" val="1383576268"/>
                    </a:ext>
                  </a:extLst>
                </a:gridCol>
                <a:gridCol w="2748031">
                  <a:extLst>
                    <a:ext uri="{9D8B030D-6E8A-4147-A177-3AD203B41FA5}">
                      <a16:colId xmlns:a16="http://schemas.microsoft.com/office/drawing/2014/main" val="1977251264"/>
                    </a:ext>
                  </a:extLst>
                </a:gridCol>
                <a:gridCol w="1318483">
                  <a:extLst>
                    <a:ext uri="{9D8B030D-6E8A-4147-A177-3AD203B41FA5}">
                      <a16:colId xmlns:a16="http://schemas.microsoft.com/office/drawing/2014/main" val="3080691726"/>
                    </a:ext>
                  </a:extLst>
                </a:gridCol>
                <a:gridCol w="2033256">
                  <a:extLst>
                    <a:ext uri="{9D8B030D-6E8A-4147-A177-3AD203B41FA5}">
                      <a16:colId xmlns:a16="http://schemas.microsoft.com/office/drawing/2014/main" val="2194495614"/>
                    </a:ext>
                  </a:extLst>
                </a:gridCol>
              </a:tblGrid>
              <a:tr h="399353">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CATÉGORIE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DOMAINE D'ACTIVITÉ</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NOM DE L'ENTREPRISE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RESPONSABLE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Note/20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Date prochaine evaluation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29076541"/>
                  </a:ext>
                </a:extLst>
              </a:tr>
              <a:tr h="752114">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FOURNISSEUR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fr-SN" sz="1600">
                          <a:effectLst/>
                          <a:latin typeface="Calibri" panose="020F0502020204030204" pitchFamily="34" charset="0"/>
                          <a:ea typeface="Times New Roman" panose="02020603050405020304" pitchFamily="18" charset="0"/>
                          <a:cs typeface="Calibri" panose="020F0502020204030204" pitchFamily="34" charset="0"/>
                        </a:rPr>
                        <a:t>Fourniture d'oxygéne et produits désinfectants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AIR LIQUIDE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fr-SN" sz="1600">
                          <a:effectLst/>
                          <a:latin typeface="Calibri" panose="020F0502020204030204" pitchFamily="34" charset="0"/>
                          <a:ea typeface="Times New Roman" panose="02020603050405020304" pitchFamily="18" charset="0"/>
                          <a:cs typeface="Calibri" panose="020F0502020204030204" pitchFamily="34" charset="0"/>
                        </a:rPr>
                        <a:t>Nafissatou Ndoye Fall, Mme Khoudiedji Soumaré</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18,43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981433361"/>
                  </a:ext>
                </a:extLst>
              </a:tr>
              <a:tr h="399353">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Climatisations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ARLINGTON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Mateugue Niang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14,12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57734254"/>
                  </a:ext>
                </a:extLst>
              </a:tr>
              <a:tr h="399353">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Laboratoire d'analyses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BIO 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LI MANE DIOP</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14,90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529553560"/>
                  </a:ext>
                </a:extLst>
              </a:tr>
              <a:tr h="752114">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FOURNISSEUR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fr-SN" sz="1600">
                          <a:effectLst/>
                          <a:latin typeface="Calibri" panose="020F0502020204030204" pitchFamily="34" charset="0"/>
                          <a:ea typeface="Times New Roman" panose="02020603050405020304" pitchFamily="18" charset="0"/>
                          <a:cs typeface="Calibri" panose="020F0502020204030204" pitchFamily="34" charset="0"/>
                        </a:rPr>
                        <a:t>Fourniture de consommables et médicaments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BISHRI MEDICAL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Mamadou FAYE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13,73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93419783"/>
                  </a:ext>
                </a:extLst>
              </a:tr>
              <a:tr h="752114">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FOURNISSEUR</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Alimentation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b="1">
                          <a:effectLst/>
                          <a:latin typeface="Calibri" panose="020F0502020204030204" pitchFamily="34" charset="0"/>
                          <a:ea typeface="Times New Roman" panose="02020603050405020304" pitchFamily="18" charset="0"/>
                          <a:cs typeface="Calibri" panose="020F0502020204030204" pitchFamily="34" charset="0"/>
                        </a:rPr>
                        <a:t>BOULANGERIE MACHA ALLAH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Mody Diole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a:effectLst/>
                          <a:latin typeface="Calibri" panose="020F0502020204030204" pitchFamily="34" charset="0"/>
                          <a:ea typeface="Times New Roman" panose="02020603050405020304" pitchFamily="18" charset="0"/>
                          <a:cs typeface="Calibri" panose="020F0502020204030204" pitchFamily="34" charset="0"/>
                        </a:rPr>
                        <a:t>13,33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6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192068512"/>
                  </a:ext>
                </a:extLst>
              </a:tr>
            </a:tbl>
          </a:graphicData>
        </a:graphic>
      </p:graphicFrame>
    </p:spTree>
    <p:extLst>
      <p:ext uri="{BB962C8B-B14F-4D97-AF65-F5344CB8AC3E}">
        <p14:creationId xmlns:p14="http://schemas.microsoft.com/office/powerpoint/2010/main" val="209772617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57048691"/>
              </p:ext>
            </p:extLst>
          </p:nvPr>
        </p:nvGraphicFramePr>
        <p:xfrm>
          <a:off x="388621" y="2082799"/>
          <a:ext cx="11286308" cy="4201195"/>
        </p:xfrm>
        <a:graphic>
          <a:graphicData uri="http://schemas.openxmlformats.org/drawingml/2006/table">
            <a:tbl>
              <a:tblPr firstRow="1" firstCol="1" bandRow="1"/>
              <a:tblGrid>
                <a:gridCol w="2453756">
                  <a:extLst>
                    <a:ext uri="{9D8B030D-6E8A-4147-A177-3AD203B41FA5}">
                      <a16:colId xmlns:a16="http://schemas.microsoft.com/office/drawing/2014/main" val="1881353900"/>
                    </a:ext>
                  </a:extLst>
                </a:gridCol>
                <a:gridCol w="3979187">
                  <a:extLst>
                    <a:ext uri="{9D8B030D-6E8A-4147-A177-3AD203B41FA5}">
                      <a16:colId xmlns:a16="http://schemas.microsoft.com/office/drawing/2014/main" val="2538175452"/>
                    </a:ext>
                  </a:extLst>
                </a:gridCol>
                <a:gridCol w="1909180">
                  <a:extLst>
                    <a:ext uri="{9D8B030D-6E8A-4147-A177-3AD203B41FA5}">
                      <a16:colId xmlns:a16="http://schemas.microsoft.com/office/drawing/2014/main" val="996387245"/>
                    </a:ext>
                  </a:extLst>
                </a:gridCol>
                <a:gridCol w="2944185">
                  <a:extLst>
                    <a:ext uri="{9D8B030D-6E8A-4147-A177-3AD203B41FA5}">
                      <a16:colId xmlns:a16="http://schemas.microsoft.com/office/drawing/2014/main" val="2853406811"/>
                    </a:ext>
                  </a:extLst>
                </a:gridCol>
              </a:tblGrid>
              <a:tr h="398958">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CAMTECH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Pape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Meissa</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Diop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Pas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d'exercice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2021-2022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55611467"/>
                  </a:ext>
                </a:extLst>
              </a:tr>
              <a:tr h="25597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CAPLIN POINT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fr-SN" sz="1400">
                          <a:effectLst/>
                          <a:latin typeface="Calibri" panose="020F0502020204030204" pitchFamily="34" charset="0"/>
                          <a:ea typeface="Times New Roman" panose="02020603050405020304" pitchFamily="18" charset="0"/>
                          <a:cs typeface="Calibri" panose="020F0502020204030204" pitchFamily="34" charset="0"/>
                        </a:rPr>
                        <a:t>Dr Amir Maiga Medecin conseil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866949341"/>
                  </a:ext>
                </a:extLst>
              </a:tr>
              <a:tr h="25597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Cospub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Niang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699220940"/>
                  </a:ext>
                </a:extLst>
              </a:tr>
              <a:tr h="255979">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CONSULTEAM SN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Eric Stephen TAMANE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134420712"/>
                  </a:ext>
                </a:extLst>
              </a:tr>
              <a:tr h="291112">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DELTA MEDICAL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Assane Naar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13162369"/>
                  </a:ext>
                </a:extLst>
              </a:tr>
              <a:tr h="25597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DENTILA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Nouveau prestataire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600560060"/>
                  </a:ext>
                </a:extLst>
              </a:tr>
              <a:tr h="38192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DHI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Mamadou Cissé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39033855"/>
                  </a:ext>
                </a:extLst>
              </a:tr>
              <a:tr h="265916">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DUNDAL DAKAR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Aboubakrile Diop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371267910"/>
                  </a:ext>
                </a:extLst>
              </a:tr>
              <a:tr h="51195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EBG / DIGITAL STORES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Fatou Kiné Ndao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Pas d'exercice en 2021-2022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941879247"/>
                  </a:ext>
                </a:extLst>
              </a:tr>
              <a:tr h="51195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EYONE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Henri Gueye</a:t>
                      </a:r>
                      <a:br>
                        <a:rPr lang="en-US" sz="1400">
                          <a:effectLst/>
                          <a:latin typeface="Calibri" panose="020F0502020204030204" pitchFamily="34" charset="0"/>
                          <a:ea typeface="Times New Roman" panose="02020603050405020304" pitchFamily="18" charset="0"/>
                          <a:cs typeface="Calibri" panose="020F0502020204030204" pitchFamily="34" charset="0"/>
                        </a:rPr>
                      </a:br>
                      <a:r>
                        <a:rPr lang="en-US" sz="1400">
                          <a:effectLst/>
                          <a:latin typeface="Calibri" panose="020F0502020204030204" pitchFamily="34" charset="0"/>
                          <a:ea typeface="Times New Roman" panose="02020603050405020304" pitchFamily="18" charset="0"/>
                          <a:cs typeface="Calibri" panose="020F0502020204030204" pitchFamily="34" charset="0"/>
                        </a:rPr>
                        <a:t>Joseph Quenum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839662511"/>
                  </a:ext>
                </a:extLst>
              </a:tr>
              <a:tr h="25597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FALL MADINA PHYTO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Matar 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144562537"/>
                  </a:ext>
                </a:extLst>
              </a:tr>
              <a:tr h="51195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GENERAL NTAB</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Coly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Pas d'exercice en 2021-2022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3033" marR="23033"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712851495"/>
                  </a:ext>
                </a:extLst>
              </a:tr>
            </a:tbl>
          </a:graphicData>
        </a:graphic>
      </p:graphicFrame>
      <p:sp>
        <p:nvSpPr>
          <p:cNvPr id="5" name="Titre 1"/>
          <p:cNvSpPr>
            <a:spLocks noGrp="1"/>
          </p:cNvSpPr>
          <p:nvPr>
            <p:ph type="title"/>
          </p:nvPr>
        </p:nvSpPr>
        <p:spPr/>
        <p:txBody>
          <a:bodyPr>
            <a:normAutofit/>
          </a:bodyPr>
          <a:lstStyle/>
          <a:p>
            <a:r>
              <a:rPr lang="fr-SN" b="1" cap="none" dirty="0">
                <a:latin typeface="+mj-lt"/>
              </a:rPr>
              <a:t>7. Les performances des prestataires externes</a:t>
            </a:r>
            <a:endParaRPr lang="en-US" dirty="0"/>
          </a:p>
        </p:txBody>
      </p:sp>
    </p:spTree>
    <p:extLst>
      <p:ext uri="{BB962C8B-B14F-4D97-AF65-F5344CB8AC3E}">
        <p14:creationId xmlns:p14="http://schemas.microsoft.com/office/powerpoint/2010/main" val="166438667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853402803"/>
              </p:ext>
            </p:extLst>
          </p:nvPr>
        </p:nvGraphicFramePr>
        <p:xfrm>
          <a:off x="330202" y="2245354"/>
          <a:ext cx="11188699" cy="4471145"/>
        </p:xfrm>
        <a:graphic>
          <a:graphicData uri="http://schemas.openxmlformats.org/drawingml/2006/table">
            <a:tbl>
              <a:tblPr firstRow="1" firstCol="1" bandRow="1"/>
              <a:tblGrid>
                <a:gridCol w="2461293">
                  <a:extLst>
                    <a:ext uri="{9D8B030D-6E8A-4147-A177-3AD203B41FA5}">
                      <a16:colId xmlns:a16="http://schemas.microsoft.com/office/drawing/2014/main" val="453468959"/>
                    </a:ext>
                  </a:extLst>
                </a:gridCol>
                <a:gridCol w="2461293">
                  <a:extLst>
                    <a:ext uri="{9D8B030D-6E8A-4147-A177-3AD203B41FA5}">
                      <a16:colId xmlns:a16="http://schemas.microsoft.com/office/drawing/2014/main" val="2055562187"/>
                    </a:ext>
                  </a:extLst>
                </a:gridCol>
                <a:gridCol w="2461293">
                  <a:extLst>
                    <a:ext uri="{9D8B030D-6E8A-4147-A177-3AD203B41FA5}">
                      <a16:colId xmlns:a16="http://schemas.microsoft.com/office/drawing/2014/main" val="1179340817"/>
                    </a:ext>
                  </a:extLst>
                </a:gridCol>
                <a:gridCol w="3804820">
                  <a:extLst>
                    <a:ext uri="{9D8B030D-6E8A-4147-A177-3AD203B41FA5}">
                      <a16:colId xmlns:a16="http://schemas.microsoft.com/office/drawing/2014/main" val="809236310"/>
                    </a:ext>
                  </a:extLst>
                </a:gridCol>
              </a:tblGrid>
              <a:tr h="280273">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GIE LA PERFECTION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Oumy</a:t>
                      </a:r>
                      <a:r>
                        <a:rPr lang="en-US" sz="1400" dirty="0">
                          <a:effectLst/>
                          <a:latin typeface="Calibri" panose="020F0502020204030204" pitchFamily="34" charset="0"/>
                          <a:ea typeface="Times New Roman" panose="02020603050405020304" pitchFamily="18" charset="0"/>
                          <a:cs typeface="Calibri" panose="020F0502020204030204" pitchFamily="34" charset="0"/>
                        </a:rPr>
                        <a:t> Senghor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39122764"/>
                  </a:ext>
                </a:extLst>
              </a:tr>
              <a:tr h="446453">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GLOBAL BATIMENT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NDIAYE Alioune Badara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15,69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878476977"/>
                  </a:ext>
                </a:extLst>
              </a:tr>
              <a:tr h="280273">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INTERTECH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Mamadou Kanté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15,29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57242845"/>
                  </a:ext>
                </a:extLst>
              </a:tr>
              <a:tr h="280273">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INFORMATICS FOR 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Bineta FALL, M. Mbengue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16,08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543572756"/>
                  </a:ext>
                </a:extLst>
              </a:tr>
              <a:tr h="420410">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INSA BIOMEDICAL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Abdou Karim Bakhayoko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77975635"/>
                  </a:ext>
                </a:extLst>
              </a:tr>
              <a:tr h="14881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LAME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Ba Lamine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872392712"/>
                  </a:ext>
                </a:extLst>
              </a:tr>
              <a:tr h="446453">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LA SAINT LOUISIENNE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Mme Fatou SALL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14,51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37515844"/>
                  </a:ext>
                </a:extLst>
              </a:tr>
              <a:tr h="84081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LIMAMOU MEDIC</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Ngayta Sarr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813149036"/>
                  </a:ext>
                </a:extLst>
              </a:tr>
              <a:tr h="539961">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MEDICAL DISTRIBUTION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Diariatou lo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12,94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224366473"/>
                  </a:ext>
                </a:extLst>
              </a:tr>
              <a:tr h="420410">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OMT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Frederic Balme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Pas d'exercice en 2021-2022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614358851"/>
                  </a:ext>
                </a:extLst>
              </a:tr>
              <a:tr h="297635">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OPTESIS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Ibrahima gueye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07000"/>
                        </a:lnSpc>
                      </a:pPr>
                      <a:endParaRPr lang="en-US" sz="1400">
                        <a:effectLst/>
                        <a:latin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150" marR="401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41004451"/>
                  </a:ext>
                </a:extLst>
              </a:tr>
            </a:tbl>
          </a:graphicData>
        </a:graphic>
      </p:graphicFrame>
      <p:sp>
        <p:nvSpPr>
          <p:cNvPr id="5" name="Titre 1"/>
          <p:cNvSpPr>
            <a:spLocks noGrp="1"/>
          </p:cNvSpPr>
          <p:nvPr>
            <p:ph type="title"/>
          </p:nvPr>
        </p:nvSpPr>
        <p:spPr/>
        <p:txBody>
          <a:bodyPr>
            <a:normAutofit/>
          </a:bodyPr>
          <a:lstStyle/>
          <a:p>
            <a:r>
              <a:rPr lang="fr-SN" b="1" cap="none" dirty="0">
                <a:latin typeface="+mj-lt"/>
              </a:rPr>
              <a:t>7. Les performances des prestataires externes</a:t>
            </a:r>
            <a:endParaRPr lang="en-US" dirty="0"/>
          </a:p>
        </p:txBody>
      </p:sp>
    </p:spTree>
    <p:extLst>
      <p:ext uri="{BB962C8B-B14F-4D97-AF65-F5344CB8AC3E}">
        <p14:creationId xmlns:p14="http://schemas.microsoft.com/office/powerpoint/2010/main" val="375062681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05520028"/>
              </p:ext>
            </p:extLst>
          </p:nvPr>
        </p:nvGraphicFramePr>
        <p:xfrm>
          <a:off x="266700" y="2038350"/>
          <a:ext cx="11607799" cy="4572667"/>
        </p:xfrm>
        <a:graphic>
          <a:graphicData uri="http://schemas.openxmlformats.org/drawingml/2006/table">
            <a:tbl>
              <a:tblPr firstRow="1" firstCol="1" bandRow="1"/>
              <a:tblGrid>
                <a:gridCol w="2573883">
                  <a:extLst>
                    <a:ext uri="{9D8B030D-6E8A-4147-A177-3AD203B41FA5}">
                      <a16:colId xmlns:a16="http://schemas.microsoft.com/office/drawing/2014/main" val="3530848957"/>
                    </a:ext>
                  </a:extLst>
                </a:gridCol>
                <a:gridCol w="2547735">
                  <a:extLst>
                    <a:ext uri="{9D8B030D-6E8A-4147-A177-3AD203B41FA5}">
                      <a16:colId xmlns:a16="http://schemas.microsoft.com/office/drawing/2014/main" val="2983494761"/>
                    </a:ext>
                  </a:extLst>
                </a:gridCol>
                <a:gridCol w="2547735">
                  <a:extLst>
                    <a:ext uri="{9D8B030D-6E8A-4147-A177-3AD203B41FA5}">
                      <a16:colId xmlns:a16="http://schemas.microsoft.com/office/drawing/2014/main" val="3911479171"/>
                    </a:ext>
                  </a:extLst>
                </a:gridCol>
                <a:gridCol w="3938446">
                  <a:extLst>
                    <a:ext uri="{9D8B030D-6E8A-4147-A177-3AD203B41FA5}">
                      <a16:colId xmlns:a16="http://schemas.microsoft.com/office/drawing/2014/main" val="3754225519"/>
                    </a:ext>
                  </a:extLst>
                </a:gridCol>
              </a:tblGrid>
              <a:tr h="226116">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Performance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Nouveau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885040993"/>
                  </a:ext>
                </a:extLst>
              </a:tr>
              <a:tr h="377134">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PHARMACIE MALICK SY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Dr</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Mandiaye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Ndoye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16,47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42757485"/>
                  </a:ext>
                </a:extLst>
              </a:tr>
              <a:tr h="317500">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PHARMACIE MEDINA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Dr ATTYE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17,25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8475637"/>
                  </a:ext>
                </a:extLst>
              </a:tr>
              <a:tr h="22611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PRONET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Catherine Sigua Ndour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12,55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779439063"/>
                  </a:ext>
                </a:extLst>
              </a:tr>
              <a:tr h="904460">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SALOUM PHARMA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M,Fall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15,29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634248617"/>
                  </a:ext>
                </a:extLst>
              </a:tr>
              <a:tr h="22611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SAM IMPRESSION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Samson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13028931"/>
                  </a:ext>
                </a:extLst>
              </a:tr>
              <a:tr h="452230">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SAPHIR CONSULTING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Nourhene Mechergui</a:t>
                      </a:r>
                      <a:br>
                        <a:rPr lang="en-US" sz="1400">
                          <a:effectLst/>
                          <a:latin typeface="Calibri" panose="020F0502020204030204" pitchFamily="34" charset="0"/>
                          <a:ea typeface="Times New Roman" panose="02020603050405020304" pitchFamily="18" charset="0"/>
                          <a:cs typeface="Calibri" panose="020F0502020204030204" pitchFamily="34" charset="0"/>
                        </a:rPr>
                      </a:br>
                      <a:r>
                        <a:rPr lang="en-US" sz="1400">
                          <a:effectLst/>
                          <a:latin typeface="Calibri" panose="020F0502020204030204" pitchFamily="34" charset="0"/>
                          <a:ea typeface="Times New Roman" panose="02020603050405020304" pitchFamily="18" charset="0"/>
                          <a:cs typeface="Calibri" panose="020F0502020204030204" pitchFamily="34" charset="0"/>
                        </a:rPr>
                        <a:t>Issam Bani</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14,9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4291654994"/>
                  </a:ext>
                </a:extLst>
              </a:tr>
              <a:tr h="273878">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SENE AFRICA SECURITY SECOURS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Borasse</a:t>
                      </a:r>
                      <a:r>
                        <a:rPr lang="en-US" sz="1400" dirty="0">
                          <a:effectLst/>
                          <a:latin typeface="Calibri" panose="020F0502020204030204" pitchFamily="34" charset="0"/>
                          <a:ea typeface="Times New Roman" panose="02020603050405020304" pitchFamily="18" charset="0"/>
                          <a:cs typeface="Calibri" panose="020F0502020204030204" pitchFamily="34" charset="0"/>
                        </a:rPr>
                        <a:t> AIDARA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15,69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352753166"/>
                  </a:ext>
                </a:extLst>
              </a:tr>
              <a:tr h="22611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SENJET LABO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M.Sène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799449406"/>
                  </a:ext>
                </a:extLst>
              </a:tr>
              <a:tr h="22611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SHAM INFORMATIQUE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Ahmet Ndiaye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18,04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78157341"/>
                  </a:ext>
                </a:extLst>
              </a:tr>
              <a:tr h="27111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SOCIETE SENEGALAISE DE SECURITE 3S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Mr Sow</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16,86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106733706"/>
                  </a:ext>
                </a:extLst>
              </a:tr>
              <a:tr h="187186">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SOPE NABY ALIOUNE &amp; FRERES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Alioune Badara FAYE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14,12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29253155"/>
                  </a:ext>
                </a:extLst>
              </a:tr>
              <a:tr h="452230">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Libre service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Doudou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Nouveau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87106849"/>
                  </a:ext>
                </a:extLst>
              </a:tr>
            </a:tbl>
          </a:graphicData>
        </a:graphic>
      </p:graphicFrame>
      <p:sp>
        <p:nvSpPr>
          <p:cNvPr id="5" name="Titre 1"/>
          <p:cNvSpPr>
            <a:spLocks noGrp="1"/>
          </p:cNvSpPr>
          <p:nvPr>
            <p:ph type="title"/>
          </p:nvPr>
        </p:nvSpPr>
        <p:spPr/>
        <p:txBody>
          <a:bodyPr>
            <a:normAutofit/>
          </a:bodyPr>
          <a:lstStyle/>
          <a:p>
            <a:r>
              <a:rPr lang="fr-SN" b="1" cap="none" dirty="0">
                <a:latin typeface="+mj-lt"/>
              </a:rPr>
              <a:t>7. Les performances des prestataires externes</a:t>
            </a:r>
            <a:endParaRPr lang="en-US" dirty="0"/>
          </a:p>
        </p:txBody>
      </p:sp>
    </p:spTree>
    <p:extLst>
      <p:ext uri="{BB962C8B-B14F-4D97-AF65-F5344CB8AC3E}">
        <p14:creationId xmlns:p14="http://schemas.microsoft.com/office/powerpoint/2010/main" val="356950567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60407781"/>
              </p:ext>
            </p:extLst>
          </p:nvPr>
        </p:nvGraphicFramePr>
        <p:xfrm>
          <a:off x="555625" y="2286002"/>
          <a:ext cx="10658476" cy="3682999"/>
        </p:xfrm>
        <a:graphic>
          <a:graphicData uri="http://schemas.openxmlformats.org/drawingml/2006/table">
            <a:tbl>
              <a:tblPr firstRow="1" firstCol="1" bandRow="1"/>
              <a:tblGrid>
                <a:gridCol w="2363381">
                  <a:extLst>
                    <a:ext uri="{9D8B030D-6E8A-4147-A177-3AD203B41FA5}">
                      <a16:colId xmlns:a16="http://schemas.microsoft.com/office/drawing/2014/main" val="2545998187"/>
                    </a:ext>
                  </a:extLst>
                </a:gridCol>
                <a:gridCol w="2339374">
                  <a:extLst>
                    <a:ext uri="{9D8B030D-6E8A-4147-A177-3AD203B41FA5}">
                      <a16:colId xmlns:a16="http://schemas.microsoft.com/office/drawing/2014/main" val="2231930906"/>
                    </a:ext>
                  </a:extLst>
                </a:gridCol>
                <a:gridCol w="2339374">
                  <a:extLst>
                    <a:ext uri="{9D8B030D-6E8A-4147-A177-3AD203B41FA5}">
                      <a16:colId xmlns:a16="http://schemas.microsoft.com/office/drawing/2014/main" val="1583695631"/>
                    </a:ext>
                  </a:extLst>
                </a:gridCol>
                <a:gridCol w="3616347">
                  <a:extLst>
                    <a:ext uri="{9D8B030D-6E8A-4147-A177-3AD203B41FA5}">
                      <a16:colId xmlns:a16="http://schemas.microsoft.com/office/drawing/2014/main" val="1944374525"/>
                    </a:ext>
                  </a:extLst>
                </a:gridCol>
              </a:tblGrid>
              <a:tr h="462994">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SOPE NABY ALIOUNE &amp; FRERES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Alioune Badara FAYE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14,12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75890435"/>
                  </a:ext>
                </a:extLst>
              </a:tr>
              <a:tr h="226259">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SGLM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Dr Diémé</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16,47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92069592"/>
                  </a:ext>
                </a:extLst>
              </a:tr>
              <a:tr h="462994">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SOTELMED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Dr Ndiaye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13,33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14633086"/>
                  </a:ext>
                </a:extLst>
              </a:tr>
              <a:tr h="22625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TECHNOSUD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Remi Gueneg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18,04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3252955021"/>
                  </a:ext>
                </a:extLst>
              </a:tr>
              <a:tr h="936463">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TECHNOLOGIES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Sakho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13,33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543941590"/>
                  </a:ext>
                </a:extLst>
              </a:tr>
              <a:tr h="226259">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TECOM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Diop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Pas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d'exercice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2021-2022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807064920"/>
                  </a:ext>
                </a:extLst>
              </a:tr>
              <a:tr h="462994">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VALDAFRIQUE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Fatou</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Ngingue</a:t>
                      </a:r>
                      <a:r>
                        <a:rPr lang="en-US" sz="1400" dirty="0">
                          <a:effectLst/>
                          <a:latin typeface="Calibri" panose="020F0502020204030204" pitchFamily="34" charset="0"/>
                          <a:ea typeface="Times New Roman" panose="02020603050405020304" pitchFamily="18" charset="0"/>
                          <a:cs typeface="Calibri" panose="020F0502020204030204" pitchFamily="34" charset="0"/>
                        </a:rPr>
                        <a:t> Faye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16,47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171722424"/>
                  </a:ext>
                </a:extLst>
              </a:tr>
              <a:tr h="22625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KEUR SERIGNE FALLOU</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Matar MBENGUE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Nouveau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914622908"/>
                  </a:ext>
                </a:extLst>
              </a:tr>
              <a:tr h="226259">
                <a:tc>
                  <a:txBody>
                    <a:bodyPr/>
                    <a:lstStyle/>
                    <a:p>
                      <a:pPr algn="ctr">
                        <a:lnSpc>
                          <a:spcPct val="107000"/>
                        </a:lnSpc>
                        <a:spcAft>
                          <a:spcPts val="0"/>
                        </a:spcAft>
                      </a:pPr>
                      <a:r>
                        <a:rPr lang="en-US" sz="1400" b="1">
                          <a:effectLst/>
                          <a:latin typeface="Calibri" panose="020F0502020204030204" pitchFamily="34" charset="0"/>
                          <a:ea typeface="Times New Roman" panose="02020603050405020304" pitchFamily="18" charset="0"/>
                          <a:cs typeface="Calibri" panose="020F0502020204030204" pitchFamily="34" charset="0"/>
                        </a:rPr>
                        <a:t>Libre service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THIERNO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Pas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d'exercice</a:t>
                      </a: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en</a:t>
                      </a:r>
                      <a:r>
                        <a:rPr lang="en-US" sz="1400" dirty="0">
                          <a:effectLst/>
                          <a:latin typeface="Calibri" panose="020F0502020204030204" pitchFamily="34" charset="0"/>
                          <a:ea typeface="Times New Roman" panose="02020603050405020304" pitchFamily="18" charset="0"/>
                          <a:cs typeface="Calibri" panose="020F0502020204030204" pitchFamily="34" charset="0"/>
                        </a:rPr>
                        <a:t> 2021-2022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135019171"/>
                  </a:ext>
                </a:extLst>
              </a:tr>
              <a:tr h="226259">
                <a:tc>
                  <a:txBody>
                    <a:bodyPr/>
                    <a:lstStyle/>
                    <a:p>
                      <a:pPr algn="ctr">
                        <a:lnSpc>
                          <a:spcPct val="107000"/>
                        </a:lnSpc>
                        <a:spcAft>
                          <a:spcPts val="0"/>
                        </a:spcAft>
                      </a:pP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Libre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SANE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Nouveau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2380534549"/>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3047177777"/>
              </p:ext>
            </p:extLst>
          </p:nvPr>
        </p:nvGraphicFramePr>
        <p:xfrm>
          <a:off x="555625" y="5992813"/>
          <a:ext cx="10671176" cy="539491"/>
        </p:xfrm>
        <a:graphic>
          <a:graphicData uri="http://schemas.openxmlformats.org/drawingml/2006/table">
            <a:tbl>
              <a:tblPr firstRow="1" firstCol="1" bandRow="1"/>
              <a:tblGrid>
                <a:gridCol w="2366198">
                  <a:extLst>
                    <a:ext uri="{9D8B030D-6E8A-4147-A177-3AD203B41FA5}">
                      <a16:colId xmlns:a16="http://schemas.microsoft.com/office/drawing/2014/main" val="4019513116"/>
                    </a:ext>
                  </a:extLst>
                </a:gridCol>
                <a:gridCol w="2342161">
                  <a:extLst>
                    <a:ext uri="{9D8B030D-6E8A-4147-A177-3AD203B41FA5}">
                      <a16:colId xmlns:a16="http://schemas.microsoft.com/office/drawing/2014/main" val="2874619968"/>
                    </a:ext>
                  </a:extLst>
                </a:gridCol>
                <a:gridCol w="2342161">
                  <a:extLst>
                    <a:ext uri="{9D8B030D-6E8A-4147-A177-3AD203B41FA5}">
                      <a16:colId xmlns:a16="http://schemas.microsoft.com/office/drawing/2014/main" val="3777710984"/>
                    </a:ext>
                  </a:extLst>
                </a:gridCol>
                <a:gridCol w="3620656">
                  <a:extLst>
                    <a:ext uri="{9D8B030D-6E8A-4147-A177-3AD203B41FA5}">
                      <a16:colId xmlns:a16="http://schemas.microsoft.com/office/drawing/2014/main" val="272274530"/>
                    </a:ext>
                  </a:extLst>
                </a:gridCol>
              </a:tblGrid>
              <a:tr h="321305">
                <a:tc>
                  <a:txBody>
                    <a:bodyPr/>
                    <a:lstStyle/>
                    <a:p>
                      <a:pPr algn="ctr">
                        <a:lnSpc>
                          <a:spcPct val="107000"/>
                        </a:lnSpc>
                        <a:spcAft>
                          <a:spcPts val="0"/>
                        </a:spcAft>
                      </a:pPr>
                      <a:r>
                        <a:rPr lang="en-US" sz="1400" b="1" dirty="0" err="1">
                          <a:effectLst/>
                          <a:latin typeface="Calibri" panose="020F0502020204030204" pitchFamily="34" charset="0"/>
                          <a:ea typeface="Times New Roman" panose="02020603050405020304" pitchFamily="18" charset="0"/>
                          <a:cs typeface="Calibri" panose="020F0502020204030204" pitchFamily="34" charset="0"/>
                        </a:rPr>
                        <a:t>Libre</a:t>
                      </a:r>
                      <a:r>
                        <a:rPr lang="en-US" sz="1400" b="1" dirty="0">
                          <a:effectLst/>
                          <a:latin typeface="Calibri" panose="020F0502020204030204" pitchFamily="34" charset="0"/>
                          <a:ea typeface="Times New Roman" panose="02020603050405020304" pitchFamily="18" charset="0"/>
                          <a:cs typeface="Calibri" panose="020F0502020204030204" pitchFamily="34" charset="0"/>
                        </a:rPr>
                        <a:t> service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err="1">
                          <a:effectLst/>
                          <a:latin typeface="Calibri" panose="020F0502020204030204" pitchFamily="34" charset="0"/>
                          <a:ea typeface="Times New Roman" panose="02020603050405020304" pitchFamily="18" charset="0"/>
                          <a:cs typeface="Calibri" panose="020F0502020204030204" pitchFamily="34" charset="0"/>
                        </a:rPr>
                        <a:t>Doudou</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Nouveau </a:t>
                      </a:r>
                      <a:r>
                        <a:rPr lang="en-US" sz="1400" dirty="0" err="1">
                          <a:effectLst/>
                          <a:latin typeface="Calibri" panose="020F0502020204030204" pitchFamily="34" charset="0"/>
                          <a:ea typeface="Times New Roman" panose="02020603050405020304" pitchFamily="18" charset="0"/>
                          <a:cs typeface="Calibri" panose="020F0502020204030204" pitchFamily="34" charset="0"/>
                        </a:rPr>
                        <a:t>prestataire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512682832"/>
                  </a:ext>
                </a:extLst>
              </a:tr>
              <a:tr h="157018">
                <a:tc>
                  <a:txBody>
                    <a:bodyPr/>
                    <a:lstStyle/>
                    <a:p>
                      <a:pPr algn="ctr">
                        <a:lnSpc>
                          <a:spcPct val="107000"/>
                        </a:lnSpc>
                        <a:spcAft>
                          <a:spcPts val="0"/>
                        </a:spcAft>
                      </a:pPr>
                      <a:r>
                        <a:rPr lang="en-US" sz="1400" b="1" dirty="0">
                          <a:effectLst/>
                          <a:latin typeface="Calibri" panose="020F0502020204030204" pitchFamily="34" charset="0"/>
                          <a:ea typeface="Times New Roman" panose="02020603050405020304" pitchFamily="18" charset="0"/>
                          <a:cs typeface="Calibri" panose="020F0502020204030204" pitchFamily="34" charset="0"/>
                        </a:rPr>
                        <a:t>MANDARINE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Direction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a:effectLst/>
                          <a:latin typeface="Calibri" panose="020F0502020204030204" pitchFamily="34" charset="0"/>
                          <a:ea typeface="Times New Roman" panose="02020603050405020304" pitchFamily="18" charset="0"/>
                          <a:cs typeface="Calibri" panose="020F0502020204030204" pitchFamily="34" charset="0"/>
                        </a:rPr>
                        <a:t>Pas d'exercice en 2021-2022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tc>
                  <a:txBody>
                    <a:bodyPr/>
                    <a:lstStyle/>
                    <a:p>
                      <a:pPr algn="ctr">
                        <a:lnSpc>
                          <a:spcPct val="107000"/>
                        </a:lnSpc>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30/07/2023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9476" marR="19476"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DCE6F1"/>
                    </a:solidFill>
                  </a:tcPr>
                </a:tc>
                <a:extLst>
                  <a:ext uri="{0D108BD9-81ED-4DB2-BD59-A6C34878D82A}">
                    <a16:rowId xmlns:a16="http://schemas.microsoft.com/office/drawing/2014/main" val="1689460575"/>
                  </a:ext>
                </a:extLst>
              </a:tr>
            </a:tbl>
          </a:graphicData>
        </a:graphic>
      </p:graphicFrame>
      <p:sp>
        <p:nvSpPr>
          <p:cNvPr id="6" name="Titre 1"/>
          <p:cNvSpPr>
            <a:spLocks noGrp="1"/>
          </p:cNvSpPr>
          <p:nvPr>
            <p:ph type="title"/>
          </p:nvPr>
        </p:nvSpPr>
        <p:spPr/>
        <p:txBody>
          <a:bodyPr>
            <a:normAutofit/>
          </a:bodyPr>
          <a:lstStyle/>
          <a:p>
            <a:r>
              <a:rPr lang="fr-SN" b="1" cap="none" dirty="0">
                <a:latin typeface="+mj-lt"/>
              </a:rPr>
              <a:t>7. Les performances des prestataires externes</a:t>
            </a:r>
            <a:endParaRPr lang="en-US" dirty="0"/>
          </a:p>
        </p:txBody>
      </p:sp>
    </p:spTree>
    <p:extLst>
      <p:ext uri="{BB962C8B-B14F-4D97-AF65-F5344CB8AC3E}">
        <p14:creationId xmlns:p14="http://schemas.microsoft.com/office/powerpoint/2010/main" val="121616258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1898072"/>
          </a:xfrm>
        </p:spPr>
        <p:txBody>
          <a:bodyPr anchor="ctr">
            <a:normAutofit/>
          </a:bodyPr>
          <a:lstStyle/>
          <a:p>
            <a:pPr lvl="0" algn="ctr">
              <a:spcBef>
                <a:spcPts val="0"/>
              </a:spcBef>
            </a:pPr>
            <a:r>
              <a:rPr lang="fr-SN" sz="2800" dirty="0">
                <a:solidFill>
                  <a:schemeClr val="bg1"/>
                </a:solidFill>
                <a:latin typeface="Arial Black" panose="020B0A04020102020204" pitchFamily="34" charset="0"/>
              </a:rPr>
              <a:t>IV. </a:t>
            </a:r>
            <a:r>
              <a:rPr lang="fr-SN" b="1" cap="none" dirty="0">
                <a:solidFill>
                  <a:schemeClr val="bg1"/>
                </a:solidFill>
                <a:latin typeface="Arial Black" panose="020B0A04020102020204" pitchFamily="34" charset="0"/>
                <a:ea typeface="+mn-ea"/>
                <a:cs typeface="+mn-cs"/>
              </a:rPr>
              <a:t>ADÉQUATION DE LA RESSOURCE</a:t>
            </a:r>
            <a:br>
              <a:rPr lang="fr-SN" b="1" cap="none" dirty="0">
                <a:solidFill>
                  <a:schemeClr val="bg1"/>
                </a:solidFill>
                <a:latin typeface="Arial Black" panose="020B0A04020102020204" pitchFamily="34" charset="0"/>
                <a:ea typeface="+mn-ea"/>
                <a:cs typeface="+mn-cs"/>
              </a:rPr>
            </a:br>
            <a:r>
              <a:rPr lang="fr-SN" b="1" cap="none" dirty="0">
                <a:solidFill>
                  <a:schemeClr val="bg1"/>
                </a:solidFill>
                <a:latin typeface="Arial Black" panose="020B0A04020102020204" pitchFamily="34" charset="0"/>
                <a:ea typeface="+mn-ea"/>
                <a:cs typeface="+mn-cs"/>
              </a:rPr>
              <a:t>(RESSOURCES HUMAINES, RESSOURCES MATÉRIELLES…) </a:t>
            </a:r>
            <a:endParaRPr lang="fr-FR" sz="7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117533107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641131391"/>
              </p:ext>
            </p:extLst>
          </p:nvPr>
        </p:nvGraphicFramePr>
        <p:xfrm>
          <a:off x="504669" y="640087"/>
          <a:ext cx="11182662" cy="6098176"/>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06865">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Le personnel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66902081"/>
                  </a:ext>
                </a:extLst>
              </a:tr>
              <a:tr h="812528">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de business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development</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et communication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 . Copilotes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Ressources financières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Systèmes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financière et administrative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3054801856"/>
                  </a:ext>
                </a:extLst>
              </a:tr>
              <a:tr h="1217173">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PM03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Assistante Qualité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Conseil d'administration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Investisseurs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Auditeurs internes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Pilotes/Copilotes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Système d'informations et de gestion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Salles de réunion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Espaces d'archives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Organisation du SMQ et amélioration continue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05820202"/>
                  </a:ext>
                </a:extLst>
              </a:tr>
              <a:tr h="1014850">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Gardien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Secrétaite</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de l’expérience patient</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 / Sages-femmes</a:t>
                      </a: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Comptoir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013230094"/>
                  </a:ext>
                </a:extLst>
              </a:tr>
              <a:tr h="1419495">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PO02</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Caissier(-ère)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DAF</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Medecin</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Garant</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Voiture</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370729805"/>
                  </a:ext>
                </a:extLst>
              </a:tr>
            </a:tbl>
          </a:graphicData>
        </a:graphic>
      </p:graphicFrame>
    </p:spTree>
    <p:extLst>
      <p:ext uri="{BB962C8B-B14F-4D97-AF65-F5344CB8AC3E}">
        <p14:creationId xmlns:p14="http://schemas.microsoft.com/office/powerpoint/2010/main" val="3922018827"/>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3"/>
          <p:cNvGraphicFramePr>
            <a:graphicFrameLocks/>
          </p:cNvGraphicFramePr>
          <p:nvPr>
            <p:extLst>
              <p:ext uri="{D42A27DB-BD31-4B8C-83A1-F6EECF244321}">
                <p14:modId xmlns:p14="http://schemas.microsoft.com/office/powerpoint/2010/main" val="627482191"/>
              </p:ext>
            </p:extLst>
          </p:nvPr>
        </p:nvGraphicFramePr>
        <p:xfrm>
          <a:off x="504669" y="640087"/>
          <a:ext cx="11182662" cy="6007870"/>
        </p:xfrm>
        <a:graphic>
          <a:graphicData uri="http://schemas.openxmlformats.org/drawingml/2006/table">
            <a:tbl>
              <a:tblPr firstRow="1">
                <a:tableStyleId>{ED083AE6-46FA-4A59-8FB0-9F97EB10719F}</a:tableStyleId>
              </a:tblPr>
              <a:tblGrid>
                <a:gridCol w="1019331">
                  <a:extLst>
                    <a:ext uri="{9D8B030D-6E8A-4147-A177-3AD203B41FA5}">
                      <a16:colId xmlns:a16="http://schemas.microsoft.com/office/drawing/2014/main" val="97253716"/>
                    </a:ext>
                  </a:extLst>
                </a:gridCol>
                <a:gridCol w="3346617">
                  <a:extLst>
                    <a:ext uri="{9D8B030D-6E8A-4147-A177-3AD203B41FA5}">
                      <a16:colId xmlns:a16="http://schemas.microsoft.com/office/drawing/2014/main" val="1419358368"/>
                    </a:ext>
                  </a:extLst>
                </a:gridCol>
                <a:gridCol w="3408357">
                  <a:extLst>
                    <a:ext uri="{9D8B030D-6E8A-4147-A177-3AD203B41FA5}">
                      <a16:colId xmlns:a16="http://schemas.microsoft.com/office/drawing/2014/main" val="613890217"/>
                    </a:ext>
                  </a:extLst>
                </a:gridCol>
                <a:gridCol w="3408357">
                  <a:extLst>
                    <a:ext uri="{9D8B030D-6E8A-4147-A177-3AD203B41FA5}">
                      <a16:colId xmlns:a16="http://schemas.microsoft.com/office/drawing/2014/main" val="268505810"/>
                    </a:ext>
                  </a:extLst>
                </a:gridCol>
              </a:tblGrid>
              <a:tr h="233733">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en-US" sz="12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2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2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2540674156"/>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PO03</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Secrétaire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904410471"/>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PO04</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Infirmière Responsable Nurserie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Secrétaire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Serveuses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Prestataires (restauration, ménage, blanchisserie)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3659" marR="3659" marT="3659" marB="0" anchor="ctr"/>
                </a:tc>
                <a:extLst>
                  <a:ext uri="{0D108BD9-81ED-4DB2-BD59-A6C34878D82A}">
                    <a16:rowId xmlns:a16="http://schemas.microsoft.com/office/drawing/2014/main" val="181493169"/>
                  </a:ext>
                </a:extLst>
              </a:tr>
              <a:tr h="674109">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PO05</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Médecins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Paramédicaux</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Sages-femmes</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Accompagnants</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628277253"/>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PO06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Administration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de l’expérience patient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1882432071"/>
                  </a:ext>
                </a:extLst>
              </a:tr>
              <a:tr h="67410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PS01</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 chef</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a:t>
                      </a:r>
                      <a:r>
                        <a:rPr lang="fr-FR" sz="1400" u="none" strike="noStrike" baseline="0" dirty="0">
                          <a:solidFill>
                            <a:schemeClr val="tx1">
                              <a:lumMod val="75000"/>
                              <a:lumOff val="25000"/>
                            </a:schemeClr>
                          </a:solidFill>
                          <a:effectLst/>
                          <a:latin typeface="Calibri" panose="020F0502020204030204" pitchFamily="34" charset="0"/>
                          <a:cs typeface="Calibri" panose="020F0502020204030204" pitchFamily="34" charset="0"/>
                        </a:rPr>
                        <a:t>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Personnel</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Directrice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Fournisseurs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Téléphone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579799740"/>
                  </a:ext>
                </a:extLst>
              </a:tr>
            </a:tbl>
          </a:graphicData>
        </a:graphic>
      </p:graphicFrame>
    </p:spTree>
    <p:extLst>
      <p:ext uri="{BB962C8B-B14F-4D97-AF65-F5344CB8AC3E}">
        <p14:creationId xmlns:p14="http://schemas.microsoft.com/office/powerpoint/2010/main" val="84830573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4247603698"/>
              </p:ext>
            </p:extLst>
          </p:nvPr>
        </p:nvGraphicFramePr>
        <p:xfrm>
          <a:off x="456057" y="1147558"/>
          <a:ext cx="11227633" cy="5559558"/>
        </p:xfrm>
        <a:graphic>
          <a:graphicData uri="http://schemas.openxmlformats.org/drawingml/2006/table">
            <a:tbl>
              <a:tblPr firstRow="1">
                <a:tableStyleId>{ED083AE6-46FA-4A59-8FB0-9F97EB10719F}</a:tableStyleId>
              </a:tblPr>
              <a:tblGrid>
                <a:gridCol w="1368824">
                  <a:extLst>
                    <a:ext uri="{9D8B030D-6E8A-4147-A177-3AD203B41FA5}">
                      <a16:colId xmlns:a16="http://schemas.microsoft.com/office/drawing/2014/main" val="1372131094"/>
                    </a:ext>
                  </a:extLst>
                </a:gridCol>
                <a:gridCol w="3014671">
                  <a:extLst>
                    <a:ext uri="{9D8B030D-6E8A-4147-A177-3AD203B41FA5}">
                      <a16:colId xmlns:a16="http://schemas.microsoft.com/office/drawing/2014/main" val="3408531799"/>
                    </a:ext>
                  </a:extLst>
                </a:gridCol>
                <a:gridCol w="3422069">
                  <a:extLst>
                    <a:ext uri="{9D8B030D-6E8A-4147-A177-3AD203B41FA5}">
                      <a16:colId xmlns:a16="http://schemas.microsoft.com/office/drawing/2014/main" val="3234487314"/>
                    </a:ext>
                  </a:extLst>
                </a:gridCol>
                <a:gridCol w="3422069">
                  <a:extLst>
                    <a:ext uri="{9D8B030D-6E8A-4147-A177-3AD203B41FA5}">
                      <a16:colId xmlns:a16="http://schemas.microsoft.com/office/drawing/2014/main" val="1086981722"/>
                    </a:ext>
                  </a:extLst>
                </a:gridCol>
              </a:tblGrid>
              <a:tr h="198660">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humaines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matérielles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Processus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donneurs</a:t>
                      </a:r>
                      <a:endParaRPr lang="en-US" sz="1400" b="1"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3402482288"/>
                  </a:ext>
                </a:extLst>
              </a:tr>
              <a:tr h="299104">
                <a:tc>
                  <a:txBody>
                    <a:bodyPr/>
                    <a:lstStyle/>
                    <a:p>
                      <a:pPr algn="ctr" fontAlgn="ct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PS02</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Chargé des RH</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Direction </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Responsables de service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Bureautique (ordinateur, imprimante…)</a:t>
                      </a:r>
                    </a:p>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Comptoir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Mobilier</a:t>
                      </a:r>
                    </a:p>
                    <a:p>
                      <a:pPr marL="0" marR="0" lvl="0" indent="0" algn="ctr" defTabSz="457200" rtl="0" eaLnBrk="1" fontAlgn="ctr" latinLnBrk="0" hangingPunct="1">
                        <a:lnSpc>
                          <a:spcPct val="100000"/>
                        </a:lnSpc>
                        <a:spcBef>
                          <a:spcPts val="0"/>
                        </a:spcBef>
                        <a:spcAft>
                          <a:spcPts val="0"/>
                        </a:spcAft>
                        <a:buClrTx/>
                        <a:buSzTx/>
                        <a:buFontTx/>
                        <a:buNone/>
                        <a:tabLst/>
                        <a:defRPr/>
                      </a:pP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Téléphone</a:t>
                      </a:r>
                    </a:p>
                  </a:txBody>
                  <a:tcPr marL="2033" marR="2033" marT="2033" marB="0" anchor="c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 </a:t>
                      </a:r>
                      <a:r>
                        <a:rPr lang="fr-FR" sz="1400" u="none" strike="noStrike" kern="1200" dirty="0">
                          <a:solidFill>
                            <a:schemeClr val="tx1">
                              <a:lumMod val="75000"/>
                              <a:lumOff val="25000"/>
                            </a:schemeClr>
                          </a:solidFill>
                          <a:effectLst/>
                          <a:latin typeface="Calibri" panose="020F0502020204030204" pitchFamily="34" charset="0"/>
                          <a:ea typeface="+mn-ea"/>
                          <a:cs typeface="Calibri" panose="020F0502020204030204" pitchFamily="34" charset="0"/>
                        </a:rPr>
                        <a:t>Gestion des stocks, approvisionnement et achats / Gestion des ressources matérielles</a:t>
                      </a:r>
                    </a:p>
                  </a:txBody>
                  <a:tcPr marL="2033" marR="2033" marT="2033" marB="0" anchor="ctr">
                    <a:noFill/>
                  </a:tcPr>
                </a:tc>
                <a:extLst>
                  <a:ext uri="{0D108BD9-81ED-4DB2-BD59-A6C34878D82A}">
                    <a16:rowId xmlns:a16="http://schemas.microsoft.com/office/drawing/2014/main" val="3362559848"/>
                  </a:ext>
                </a:extLst>
              </a:tr>
              <a:tr h="59222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PS03</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Directrice des opérations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Présidente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Utilisateurs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(ordinateur, imprimante…)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Ressources informationnelles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986511651"/>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PS04</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Sages-femmes</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Chargée de l’expérience patient</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Assistante Qualité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Cadre de santé</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Direction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Bureautique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ordinateur</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 </a:t>
                      </a: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imprimante</a:t>
                      </a:r>
                      <a: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en-US"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en-US"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Mobilier</a:t>
                      </a:r>
                      <a:endParaRPr lang="en-US"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46808654"/>
                  </a:ext>
                </a:extLst>
              </a:tr>
              <a:tr h="985799">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PS05</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Coursier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Assistant 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Responsable Facturation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Comptable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Management</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Bureautique (Internet rapide, imprimante Scanner…)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Nouvelle application (</a:t>
                      </a:r>
                      <a:r>
                        <a:rPr lang="fr-FR" sz="1400" u="none" strike="noStrike" dirty="0" err="1">
                          <a:solidFill>
                            <a:schemeClr val="tx1">
                              <a:lumMod val="75000"/>
                              <a:lumOff val="25000"/>
                            </a:schemeClr>
                          </a:solidFill>
                          <a:effectLst/>
                          <a:latin typeface="Calibri" panose="020F0502020204030204" pitchFamily="34" charset="0"/>
                          <a:cs typeface="Calibri" panose="020F0502020204030204" pitchFamily="34" charset="0"/>
                        </a:rPr>
                        <a:t>Eyone</a:t>
                      </a: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 (Armoires - classeurs……)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du Système d'Informations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ressources matérielles / Gestion des achats, approvisionnement et stocks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2848302883"/>
                  </a:ext>
                </a:extLst>
              </a:tr>
              <a:tr h="1182584">
                <a:tc>
                  <a:txBody>
                    <a:bodyPr/>
                    <a:lstStyle/>
                    <a:p>
                      <a:pPr algn="ctr" fontAlgn="ctr"/>
                      <a:r>
                        <a:rPr lang="en-US" sz="1400" u="none" strike="noStrike">
                          <a:solidFill>
                            <a:schemeClr val="tx1">
                              <a:lumMod val="75000"/>
                              <a:lumOff val="25000"/>
                            </a:schemeClr>
                          </a:solidFill>
                          <a:effectLst/>
                          <a:latin typeface="Calibri" panose="020F0502020204030204" pitchFamily="34" charset="0"/>
                          <a:cs typeface="Calibri" panose="020F0502020204030204" pitchFamily="34" charset="0"/>
                        </a:rPr>
                        <a:t>PS06</a:t>
                      </a:r>
                      <a:endParaRPr lang="en-US" sz="1400" b="0" i="0" u="none" strike="noStrike">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Médecins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Paramédicaux</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Infirmière Responsable nurserie</a:t>
                      </a:r>
                    </a:p>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Maîtresse Sage-femme</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Administration</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Matériel de stérilisation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Mobilier</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Produits d'entretien</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Consommables</a:t>
                      </a:r>
                      <a:b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b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Equipement médical (chariots, plateaux, haricots…)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tc>
                  <a:txBody>
                    <a:bodyPr/>
                    <a:lstStyle/>
                    <a:p>
                      <a:pPr algn="ctr" fontAlgn="ctr"/>
                      <a:r>
                        <a:rPr lang="fr-FR" sz="1400" u="none" strike="noStrike" dirty="0">
                          <a:solidFill>
                            <a:schemeClr val="tx1">
                              <a:lumMod val="75000"/>
                              <a:lumOff val="25000"/>
                            </a:schemeClr>
                          </a:solidFill>
                          <a:effectLst/>
                          <a:latin typeface="Calibri" panose="020F0502020204030204" pitchFamily="34" charset="0"/>
                          <a:cs typeface="Calibri" panose="020F0502020204030204" pitchFamily="34" charset="0"/>
                        </a:rPr>
                        <a:t>Gestion des stocks, approvisionnement et achats / Gestion des ressources matérielles</a:t>
                      </a:r>
                      <a:endParaRPr lang="fr-FR" sz="1400" b="0" i="0" u="none" strike="noStrike" dirty="0">
                        <a:solidFill>
                          <a:schemeClr val="tx1">
                            <a:lumMod val="75000"/>
                            <a:lumOff val="25000"/>
                          </a:schemeClr>
                        </a:solidFill>
                        <a:effectLst/>
                        <a:latin typeface="Calibri" panose="020F0502020204030204" pitchFamily="34" charset="0"/>
                        <a:cs typeface="Calibri" panose="020F0502020204030204" pitchFamily="34" charset="0"/>
                      </a:endParaRPr>
                    </a:p>
                  </a:txBody>
                  <a:tcPr marL="2033" marR="2033" marT="2033" marB="0" anchor="ctr"/>
                </a:tc>
                <a:extLst>
                  <a:ext uri="{0D108BD9-81ED-4DB2-BD59-A6C34878D82A}">
                    <a16:rowId xmlns:a16="http://schemas.microsoft.com/office/drawing/2014/main" val="785619839"/>
                  </a:ext>
                </a:extLst>
              </a:tr>
            </a:tbl>
          </a:graphicData>
        </a:graphic>
      </p:graphicFrame>
    </p:spTree>
    <p:extLst>
      <p:ext uri="{BB962C8B-B14F-4D97-AF65-F5344CB8AC3E}">
        <p14:creationId xmlns:p14="http://schemas.microsoft.com/office/powerpoint/2010/main" val="21249059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3200" cap="none" dirty="0">
                <a:solidFill>
                  <a:schemeClr val="bg1"/>
                </a:solidFill>
                <a:latin typeface="Arial Black" panose="020B0A04020102020204" pitchFamily="34" charset="0"/>
              </a:rPr>
              <a:t>V. L’EFFICACITÉ DES ACTIONS MISES EN ŒUVRE FACE AUX RISQUES ET OPPORTUNITÉS (TABLEAU DES RISQUES ET OPPORTUNITÉS)</a:t>
            </a:r>
            <a:br>
              <a:rPr lang="fr-FR" sz="3200" cap="none" dirty="0">
                <a:solidFill>
                  <a:schemeClr val="bg1"/>
                </a:solidFill>
                <a:latin typeface="Arial Black" panose="020B0A04020102020204" pitchFamily="34" charset="0"/>
              </a:rPr>
            </a:br>
            <a:endParaRPr lang="fr-FR" sz="3200" cap="none"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2440544141"/>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SN" sz="2800" b="0" i="0" u="none" strike="noStrike" kern="1200" cap="all" spc="0" normalizeH="0" baseline="0" noProof="0" dirty="0">
                <a:ln>
                  <a:noFill/>
                </a:ln>
                <a:solidFill>
                  <a:prstClr val="black"/>
                </a:solidFill>
                <a:effectLst/>
                <a:uLnTx/>
                <a:uFillTx/>
                <a:latin typeface="Gill Sans MT"/>
                <a:ea typeface="+mn-ea"/>
                <a:cs typeface="+mn-cs"/>
              </a:rPr>
              <a:t>ii. Les modifications des enjeux externes et internes POUR LE SMQ</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967" y="0"/>
            <a:ext cx="13241990" cy="6858001"/>
          </a:xfrm>
          <a:prstGeom prst="rect">
            <a:avLst/>
          </a:prstGeom>
        </p:spPr>
      </p:pic>
      <p:sp>
        <p:nvSpPr>
          <p:cNvPr id="3" name="ZoneTexte 2"/>
          <p:cNvSpPr txBox="1"/>
          <p:nvPr/>
        </p:nvSpPr>
        <p:spPr>
          <a:xfrm rot="20869020">
            <a:off x="4123352" y="4509157"/>
            <a:ext cx="5130562" cy="156966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MEDECINS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269102599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5"/>
            </a:pPr>
            <a:r>
              <a:rPr lang="fr-FR" dirty="0">
                <a:latin typeface="+mn-lt"/>
              </a:rPr>
              <a:t>L’Efficacité des actions mise en œuvres face aux risques et opportunités</a:t>
            </a:r>
            <a:endParaRPr lang="en-US" dirty="0">
              <a:latin typeface="+mn-lt"/>
            </a:endParaRPr>
          </a:p>
        </p:txBody>
      </p:sp>
      <p:sp>
        <p:nvSpPr>
          <p:cNvPr id="5" name="TextBox 52"/>
          <p:cNvSpPr txBox="1"/>
          <p:nvPr/>
        </p:nvSpPr>
        <p:spPr>
          <a:xfrm>
            <a:off x="2734548" y="2138665"/>
            <a:ext cx="6092745"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02 RISQUES MAJEURS IDENTIFIES</a:t>
            </a:r>
          </a:p>
        </p:txBody>
      </p:sp>
      <p:sp>
        <p:nvSpPr>
          <p:cNvPr id="6" name="Oval 2"/>
          <p:cNvSpPr/>
          <p:nvPr/>
        </p:nvSpPr>
        <p:spPr>
          <a:xfrm>
            <a:off x="581192" y="3082900"/>
            <a:ext cx="374087" cy="374087"/>
          </a:xfrm>
          <a:prstGeom prst="ellipse">
            <a:avLst/>
          </a:prstGeom>
          <a:solidFill>
            <a:srgbClr val="D4594C"/>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TextBox 52"/>
          <p:cNvSpPr txBox="1"/>
          <p:nvPr/>
        </p:nvSpPr>
        <p:spPr>
          <a:xfrm>
            <a:off x="1077198" y="3023035"/>
            <a:ext cx="6092745" cy="19389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PM02 : </a:t>
            </a:r>
          </a:p>
          <a:p>
            <a:r>
              <a:rPr lang="fr-FR" sz="2400" dirty="0">
                <a:solidFill>
                  <a:schemeClr val="tx1"/>
                </a:solidFill>
                <a:latin typeface="Bahnschrift" panose="020B0502040204020203" pitchFamily="34" charset="0"/>
              </a:rPr>
              <a:t>Risques: Absence ou retard d’exécution</a:t>
            </a:r>
          </a:p>
          <a:p>
            <a:r>
              <a:rPr lang="fr-FR" sz="2400" dirty="0">
                <a:solidFill>
                  <a:schemeClr val="tx1"/>
                </a:solidFill>
                <a:latin typeface="Bahnschrift" panose="020B0502040204020203" pitchFamily="34" charset="0"/>
              </a:rPr>
              <a:t>               Retard de lancement</a:t>
            </a:r>
          </a:p>
          <a:p>
            <a:r>
              <a:rPr lang="fr-FR" sz="2400" dirty="0">
                <a:solidFill>
                  <a:schemeClr val="tx1"/>
                </a:solidFill>
                <a:latin typeface="Bahnschrift" panose="020B0502040204020203" pitchFamily="34" charset="0"/>
              </a:rPr>
              <a:t>Action :   Recruter un responsable marketing (réalisée)</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103758601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571500" indent="-571500" algn="ctr">
              <a:buFont typeface="+mj-lt"/>
              <a:buAutoNum type="romanUcPeriod" startAt="5"/>
            </a:pPr>
            <a:r>
              <a:rPr lang="fr-FR" dirty="0">
                <a:latin typeface="+mn-lt"/>
              </a:rPr>
              <a:t>L’Efficacité des actions mise en œuvres face aux risques et opportunités</a:t>
            </a:r>
            <a:endParaRPr lang="en-US" dirty="0">
              <a:latin typeface="+mn-lt"/>
            </a:endParaRPr>
          </a:p>
        </p:txBody>
      </p:sp>
      <p:graphicFrame>
        <p:nvGraphicFramePr>
          <p:cNvPr id="3" name="Tableau 2"/>
          <p:cNvGraphicFramePr>
            <a:graphicFrameLocks noGrp="1"/>
          </p:cNvGraphicFramePr>
          <p:nvPr>
            <p:extLst>
              <p:ext uri="{D42A27DB-BD31-4B8C-83A1-F6EECF244321}">
                <p14:modId xmlns:p14="http://schemas.microsoft.com/office/powerpoint/2010/main" val="1281783923"/>
              </p:ext>
            </p:extLst>
          </p:nvPr>
        </p:nvGraphicFramePr>
        <p:xfrm>
          <a:off x="581191" y="2014538"/>
          <a:ext cx="11177421" cy="4541520"/>
        </p:xfrm>
        <a:graphic>
          <a:graphicData uri="http://schemas.openxmlformats.org/drawingml/2006/table">
            <a:tbl>
              <a:tblPr firstRow="1" bandRow="1"/>
              <a:tblGrid>
                <a:gridCol w="1711921">
                  <a:extLst>
                    <a:ext uri="{9D8B030D-6E8A-4147-A177-3AD203B41FA5}">
                      <a16:colId xmlns:a16="http://schemas.microsoft.com/office/drawing/2014/main" val="1807290463"/>
                    </a:ext>
                  </a:extLst>
                </a:gridCol>
                <a:gridCol w="2425221">
                  <a:extLst>
                    <a:ext uri="{9D8B030D-6E8A-4147-A177-3AD203B41FA5}">
                      <a16:colId xmlns:a16="http://schemas.microsoft.com/office/drawing/2014/main" val="994386853"/>
                    </a:ext>
                  </a:extLst>
                </a:gridCol>
                <a:gridCol w="2289696">
                  <a:extLst>
                    <a:ext uri="{9D8B030D-6E8A-4147-A177-3AD203B41FA5}">
                      <a16:colId xmlns:a16="http://schemas.microsoft.com/office/drawing/2014/main" val="3759504248"/>
                    </a:ext>
                  </a:extLst>
                </a:gridCol>
                <a:gridCol w="2118504">
                  <a:extLst>
                    <a:ext uri="{9D8B030D-6E8A-4147-A177-3AD203B41FA5}">
                      <a16:colId xmlns:a16="http://schemas.microsoft.com/office/drawing/2014/main" val="3826159212"/>
                    </a:ext>
                  </a:extLst>
                </a:gridCol>
                <a:gridCol w="2632079">
                  <a:extLst>
                    <a:ext uri="{9D8B030D-6E8A-4147-A177-3AD203B41FA5}">
                      <a16:colId xmlns:a16="http://schemas.microsoft.com/office/drawing/2014/main" val="2482199781"/>
                    </a:ext>
                  </a:extLst>
                </a:gridCol>
              </a:tblGrid>
              <a:tr h="267891">
                <a:tc>
                  <a:txBody>
                    <a:bodyPr/>
                    <a:lstStyle/>
                    <a:p>
                      <a:pPr algn="ctr" fontAlgn="b"/>
                      <a:r>
                        <a:rPr lang="en-US" sz="1800" b="1" i="0" u="none" strike="noStrike">
                          <a:solidFill>
                            <a:srgbClr val="FFFFFF"/>
                          </a:solidFill>
                          <a:effectLst/>
                          <a:latin typeface="Arial Narrow" panose="020B0606020202030204" pitchFamily="34" charset="0"/>
                        </a:rPr>
                        <a:t>Processus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acceptés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moyens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Risques elevés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tc>
                  <a:txBody>
                    <a:bodyPr/>
                    <a:lstStyle/>
                    <a:p>
                      <a:pPr algn="ctr" fontAlgn="b"/>
                      <a:r>
                        <a:rPr lang="en-US" sz="1800" b="1" i="0" u="none" strike="noStrike">
                          <a:solidFill>
                            <a:srgbClr val="FFFFFF"/>
                          </a:solidFill>
                          <a:effectLst/>
                          <a:latin typeface="Arial Narrow" panose="020B0606020202030204" pitchFamily="34" charset="0"/>
                        </a:rPr>
                        <a:t>Totaux des risques</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030A0"/>
                    </a:solidFill>
                  </a:tcPr>
                </a:tc>
                <a:extLst>
                  <a:ext uri="{0D108BD9-81ED-4DB2-BD59-A6C34878D82A}">
                    <a16:rowId xmlns:a16="http://schemas.microsoft.com/office/drawing/2014/main" val="390975926"/>
                  </a:ext>
                </a:extLst>
              </a:tr>
              <a:tr h="267891">
                <a:tc>
                  <a:txBody>
                    <a:bodyPr/>
                    <a:lstStyle/>
                    <a:p>
                      <a:pPr algn="ctr" fontAlgn="b"/>
                      <a:r>
                        <a:rPr lang="en-US" sz="1800" b="0" i="0" u="none" strike="noStrike">
                          <a:solidFill>
                            <a:srgbClr val="000000"/>
                          </a:solidFill>
                          <a:effectLst/>
                          <a:latin typeface="Arial Narrow" panose="020B0606020202030204" pitchFamily="34" charset="0"/>
                        </a:rPr>
                        <a:t>PM01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7</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77008770"/>
                  </a:ext>
                </a:extLst>
              </a:tr>
              <a:tr h="267891">
                <a:tc>
                  <a:txBody>
                    <a:bodyPr/>
                    <a:lstStyle/>
                    <a:p>
                      <a:pPr algn="ctr" fontAlgn="b"/>
                      <a:r>
                        <a:rPr lang="en-US" sz="1800" b="0" i="0" u="none" strike="noStrike">
                          <a:solidFill>
                            <a:srgbClr val="000000"/>
                          </a:solidFill>
                          <a:effectLst/>
                          <a:latin typeface="Arial Narrow" panose="020B0606020202030204" pitchFamily="34" charset="0"/>
                        </a:rPr>
                        <a:t>PM02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8</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2</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2</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accent6"/>
                    </a:solidFill>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50461335"/>
                  </a:ext>
                </a:extLst>
              </a:tr>
              <a:tr h="267891">
                <a:tc>
                  <a:txBody>
                    <a:bodyPr/>
                    <a:lstStyle/>
                    <a:p>
                      <a:pPr algn="ctr" fontAlgn="b"/>
                      <a:r>
                        <a:rPr lang="en-US" sz="1800" b="0" i="0" u="none" strike="noStrike">
                          <a:solidFill>
                            <a:srgbClr val="000000"/>
                          </a:solidFill>
                          <a:effectLst/>
                          <a:latin typeface="Arial Narrow" panose="020B0606020202030204" pitchFamily="34" charset="0"/>
                        </a:rPr>
                        <a:t>PM03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5</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3</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8</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4144068064"/>
                  </a:ext>
                </a:extLst>
              </a:tr>
              <a:tr h="267891">
                <a:tc>
                  <a:txBody>
                    <a:bodyPr/>
                    <a:lstStyle/>
                    <a:p>
                      <a:pPr algn="ctr" fontAlgn="b"/>
                      <a:r>
                        <a:rPr lang="en-US" sz="1800" b="0" i="0" u="none" strike="noStrike">
                          <a:solidFill>
                            <a:srgbClr val="000000"/>
                          </a:solidFill>
                          <a:effectLst/>
                          <a:latin typeface="Arial Narrow" panose="020B0606020202030204" pitchFamily="34" charset="0"/>
                        </a:rPr>
                        <a:t>PO01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15984488"/>
                  </a:ext>
                </a:extLst>
              </a:tr>
              <a:tr h="267891">
                <a:tc>
                  <a:txBody>
                    <a:bodyPr/>
                    <a:lstStyle/>
                    <a:p>
                      <a:pPr algn="ctr" fontAlgn="b"/>
                      <a:r>
                        <a:rPr lang="en-US" sz="1800" b="0" i="0" u="none" strike="noStrike">
                          <a:solidFill>
                            <a:srgbClr val="000000"/>
                          </a:solidFill>
                          <a:effectLst/>
                          <a:latin typeface="Arial Narrow" panose="020B0606020202030204" pitchFamily="34" charset="0"/>
                        </a:rPr>
                        <a:t>PO02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3561414"/>
                  </a:ext>
                </a:extLst>
              </a:tr>
              <a:tr h="267891">
                <a:tc>
                  <a:txBody>
                    <a:bodyPr/>
                    <a:lstStyle/>
                    <a:p>
                      <a:pPr algn="ctr" fontAlgn="b"/>
                      <a:r>
                        <a:rPr lang="en-US" sz="1800" b="0" i="0" u="none" strike="noStrike">
                          <a:solidFill>
                            <a:srgbClr val="000000"/>
                          </a:solidFill>
                          <a:effectLst/>
                          <a:latin typeface="Arial Narrow" panose="020B0606020202030204" pitchFamily="34" charset="0"/>
                        </a:rPr>
                        <a:t>PO03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1</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071538543"/>
                  </a:ext>
                </a:extLst>
              </a:tr>
              <a:tr h="267891">
                <a:tc>
                  <a:txBody>
                    <a:bodyPr/>
                    <a:lstStyle/>
                    <a:p>
                      <a:pPr algn="ctr" fontAlgn="b"/>
                      <a:r>
                        <a:rPr lang="en-US" sz="1800" b="0" i="0" u="none" strike="noStrike">
                          <a:solidFill>
                            <a:srgbClr val="000000"/>
                          </a:solidFill>
                          <a:effectLst/>
                          <a:latin typeface="Arial Narrow" panose="020B0606020202030204" pitchFamily="34" charset="0"/>
                        </a:rPr>
                        <a:t>PO04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0</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956048704"/>
                  </a:ext>
                </a:extLst>
              </a:tr>
              <a:tr h="267891">
                <a:tc>
                  <a:txBody>
                    <a:bodyPr/>
                    <a:lstStyle/>
                    <a:p>
                      <a:pPr algn="ctr" fontAlgn="b"/>
                      <a:r>
                        <a:rPr lang="en-US" sz="1800" b="0" i="0" u="none" strike="noStrike">
                          <a:solidFill>
                            <a:srgbClr val="000000"/>
                          </a:solidFill>
                          <a:effectLst/>
                          <a:latin typeface="Arial Narrow" panose="020B0606020202030204" pitchFamily="34" charset="0"/>
                        </a:rPr>
                        <a:t>PO05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9</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1</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583680866"/>
                  </a:ext>
                </a:extLst>
              </a:tr>
              <a:tr h="267891">
                <a:tc>
                  <a:txBody>
                    <a:bodyPr/>
                    <a:lstStyle/>
                    <a:p>
                      <a:pPr algn="ctr" fontAlgn="b"/>
                      <a:r>
                        <a:rPr lang="en-US" sz="1800" b="0" i="0" u="none" strike="noStrike">
                          <a:solidFill>
                            <a:srgbClr val="000000"/>
                          </a:solidFill>
                          <a:effectLst/>
                          <a:latin typeface="Arial Narrow" panose="020B0606020202030204" pitchFamily="34" charset="0"/>
                        </a:rPr>
                        <a:t>PO06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8803590"/>
                  </a:ext>
                </a:extLst>
              </a:tr>
              <a:tr h="267891">
                <a:tc>
                  <a:txBody>
                    <a:bodyPr/>
                    <a:lstStyle/>
                    <a:p>
                      <a:pPr algn="ctr" fontAlgn="b"/>
                      <a:r>
                        <a:rPr lang="en-US" sz="1800" b="0" i="0" u="none" strike="noStrike">
                          <a:solidFill>
                            <a:srgbClr val="000000"/>
                          </a:solidFill>
                          <a:effectLst/>
                          <a:latin typeface="Arial Narrow" panose="020B0606020202030204" pitchFamily="34" charset="0"/>
                        </a:rPr>
                        <a:t>PS01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0</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42589028"/>
                  </a:ext>
                </a:extLst>
              </a:tr>
              <a:tr h="267891">
                <a:tc>
                  <a:txBody>
                    <a:bodyPr/>
                    <a:lstStyle/>
                    <a:p>
                      <a:pPr algn="ctr" fontAlgn="b"/>
                      <a:r>
                        <a:rPr lang="en-US" sz="1800" b="0" i="0" u="none" strike="noStrike">
                          <a:solidFill>
                            <a:srgbClr val="000000"/>
                          </a:solidFill>
                          <a:effectLst/>
                          <a:latin typeface="Arial Narrow" panose="020B0606020202030204" pitchFamily="34" charset="0"/>
                        </a:rPr>
                        <a:t>PS02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34301813"/>
                  </a:ext>
                </a:extLst>
              </a:tr>
              <a:tr h="267891">
                <a:tc>
                  <a:txBody>
                    <a:bodyPr/>
                    <a:lstStyle/>
                    <a:p>
                      <a:pPr algn="ctr" fontAlgn="b"/>
                      <a:r>
                        <a:rPr lang="en-US" sz="1800" b="0" i="0" u="none" strike="noStrike">
                          <a:solidFill>
                            <a:srgbClr val="000000"/>
                          </a:solidFill>
                          <a:effectLst/>
                          <a:latin typeface="Arial Narrow" panose="020B0606020202030204" pitchFamily="34" charset="0"/>
                        </a:rPr>
                        <a:t>PS03</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940443655"/>
                  </a:ext>
                </a:extLst>
              </a:tr>
              <a:tr h="267891">
                <a:tc>
                  <a:txBody>
                    <a:bodyPr/>
                    <a:lstStyle/>
                    <a:p>
                      <a:pPr algn="ctr" fontAlgn="b"/>
                      <a:r>
                        <a:rPr lang="en-US" sz="1800" b="0" i="0" u="none" strike="noStrike">
                          <a:solidFill>
                            <a:srgbClr val="000000"/>
                          </a:solidFill>
                          <a:effectLst/>
                          <a:latin typeface="Arial Narrow" panose="020B0606020202030204" pitchFamily="34" charset="0"/>
                        </a:rPr>
                        <a:t>PS04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9</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0</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chemeClr val="bg1"/>
                    </a:solidFill>
                  </a:tcPr>
                </a:tc>
                <a:tc>
                  <a:txBody>
                    <a:bodyPr/>
                    <a:lstStyle/>
                    <a:p>
                      <a:pPr algn="ctr" fontAlgn="b"/>
                      <a:r>
                        <a:rPr lang="en-US" sz="1800" b="0" i="0" u="none" strike="noStrike">
                          <a:solidFill>
                            <a:srgbClr val="000000"/>
                          </a:solidFill>
                          <a:effectLst/>
                          <a:latin typeface="Arial Narrow" panose="020B0606020202030204" pitchFamily="34" charset="0"/>
                        </a:rPr>
                        <a:t>10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654950541"/>
                  </a:ext>
                </a:extLst>
              </a:tr>
              <a:tr h="267891">
                <a:tc>
                  <a:txBody>
                    <a:bodyPr/>
                    <a:lstStyle/>
                    <a:p>
                      <a:pPr algn="ctr" fontAlgn="b"/>
                      <a:r>
                        <a:rPr lang="en-US" sz="1800" b="0" i="0" u="none" strike="noStrike">
                          <a:solidFill>
                            <a:srgbClr val="000000"/>
                          </a:solidFill>
                          <a:effectLst/>
                          <a:latin typeface="Arial Narrow" panose="020B0606020202030204" pitchFamily="34" charset="0"/>
                        </a:rPr>
                        <a:t>PS05</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14</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2</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16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130111627"/>
                  </a:ext>
                </a:extLst>
              </a:tr>
              <a:tr h="267891">
                <a:tc>
                  <a:txBody>
                    <a:bodyPr/>
                    <a:lstStyle/>
                    <a:p>
                      <a:pPr algn="ctr" fontAlgn="b"/>
                      <a:r>
                        <a:rPr lang="en-US" sz="1800" b="0" i="0" u="none" strike="noStrike">
                          <a:solidFill>
                            <a:srgbClr val="000000"/>
                          </a:solidFill>
                          <a:effectLst/>
                          <a:latin typeface="Arial Narrow" panose="020B0606020202030204" pitchFamily="34" charset="0"/>
                        </a:rPr>
                        <a:t>PS06</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16</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1</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Arial Narrow" panose="020B0606020202030204" pitchFamily="34" charset="0"/>
                        </a:rPr>
                        <a:t>0</a:t>
                      </a: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fr-FR" sz="1800" b="0" i="0" u="none" strike="noStrike" dirty="0">
                          <a:solidFill>
                            <a:srgbClr val="000000"/>
                          </a:solidFill>
                          <a:effectLst/>
                          <a:latin typeface="Arial Narrow" panose="020B0606020202030204" pitchFamily="34" charset="0"/>
                        </a:rPr>
                        <a:t>17</a:t>
                      </a:r>
                      <a:endParaRPr lang="en-US" sz="1800" b="0" i="0" u="none" strike="noStrike" dirty="0">
                        <a:solidFill>
                          <a:srgbClr val="000000"/>
                        </a:solidFill>
                        <a:effectLst/>
                        <a:latin typeface="Arial Narrow" panose="020B0606020202030204" pitchFamily="34" charset="0"/>
                      </a:endParaRPr>
                    </a:p>
                  </a:txBody>
                  <a:tcPr marL="9525" marR="9525" marT="9525"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935452035"/>
                  </a:ext>
                </a:extLst>
              </a:tr>
            </a:tbl>
          </a:graphicData>
        </a:graphic>
      </p:graphicFrame>
    </p:spTree>
    <p:extLst>
      <p:ext uri="{BB962C8B-B14F-4D97-AF65-F5344CB8AC3E}">
        <p14:creationId xmlns:p14="http://schemas.microsoft.com/office/powerpoint/2010/main" val="383556558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81194" y="3574474"/>
            <a:ext cx="10993549" cy="2119744"/>
          </a:xfrm>
        </p:spPr>
        <p:txBody>
          <a:bodyPr anchor="ctr">
            <a:noAutofit/>
          </a:bodyPr>
          <a:lstStyle/>
          <a:p>
            <a:pPr lvl="0" algn="ctr">
              <a:spcBef>
                <a:spcPts val="0"/>
              </a:spcBef>
            </a:pPr>
            <a:r>
              <a:rPr lang="fr-FR" sz="4400" cap="none" dirty="0">
                <a:solidFill>
                  <a:schemeClr val="bg1"/>
                </a:solidFill>
                <a:latin typeface="Arial Black" panose="020B0A04020102020204" pitchFamily="34" charset="0"/>
              </a:rPr>
              <a:t>VI. LES OPPORTUNITÉS D’AMÉLIORATION</a:t>
            </a: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673112121"/>
      </p:ext>
    </p:extLst>
  </p:cSld>
  <p:clrMapOvr>
    <a:masterClrMapping/>
  </p:clrMapOvr>
  <p:transition spd="med">
    <p:pull/>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marL="571500" indent="-571500" algn="ctr">
              <a:buFont typeface="+mj-lt"/>
              <a:buAutoNum type="romanUcPeriod" startAt="6"/>
            </a:pPr>
            <a:r>
              <a:rPr lang="fr-FR" dirty="0"/>
              <a:t>Les opportunités d’amélioration</a:t>
            </a:r>
            <a:endParaRPr lang="en-US" dirty="0"/>
          </a:p>
        </p:txBody>
      </p:sp>
      <p:sp>
        <p:nvSpPr>
          <p:cNvPr id="3" name="Espace réservé du contenu 2"/>
          <p:cNvSpPr>
            <a:spLocks noGrp="1"/>
          </p:cNvSpPr>
          <p:nvPr>
            <p:ph idx="1"/>
          </p:nvPr>
        </p:nvSpPr>
        <p:spPr>
          <a:xfrm>
            <a:off x="602827" y="2978331"/>
            <a:ext cx="11029616" cy="3643314"/>
          </a:xfrm>
        </p:spPr>
        <p:txBody>
          <a:bodyPr anchor="ctr">
            <a:noAutofit/>
          </a:bodyPr>
          <a:lstStyle/>
          <a:p>
            <a:pPr marL="0" indent="0" algn="just">
              <a:lnSpc>
                <a:spcPct val="170000"/>
              </a:lnSpc>
              <a:buNone/>
            </a:pPr>
            <a:endParaRPr lang="fr-SN" sz="1400" dirty="0">
              <a:solidFill>
                <a:schemeClr val="tx1">
                  <a:lumMod val="75000"/>
                  <a:lumOff val="25000"/>
                </a:schemeClr>
              </a:solidFill>
            </a:endParaRPr>
          </a:p>
          <a:p>
            <a:pPr marL="342900" indent="-342900" algn="just">
              <a:lnSpc>
                <a:spcPct val="170000"/>
              </a:lnSpc>
              <a:buFont typeface="+mj-lt"/>
              <a:buAutoNum type="arabicPeriod"/>
            </a:pPr>
            <a:r>
              <a:rPr lang="fr-SN" sz="1400" dirty="0">
                <a:solidFill>
                  <a:schemeClr val="tx1">
                    <a:lumMod val="75000"/>
                    <a:lumOff val="25000"/>
                  </a:schemeClr>
                </a:solidFill>
              </a:rPr>
              <a:t>Revoir le design de la Clinique et du Plateau</a:t>
            </a:r>
          </a:p>
          <a:p>
            <a:pPr marL="342900" indent="-342900" algn="just">
              <a:lnSpc>
                <a:spcPct val="170000"/>
              </a:lnSpc>
              <a:buFont typeface="+mj-lt"/>
              <a:buAutoNum type="arabicPeriod"/>
            </a:pPr>
            <a:r>
              <a:rPr lang="fr-SN" sz="1400" dirty="0">
                <a:solidFill>
                  <a:schemeClr val="tx1">
                    <a:lumMod val="75000"/>
                    <a:lumOff val="25000"/>
                  </a:schemeClr>
                </a:solidFill>
              </a:rPr>
              <a:t>Installer un téléphone à la salle de formation</a:t>
            </a:r>
          </a:p>
          <a:p>
            <a:pPr marL="342900" indent="-342900" algn="just">
              <a:lnSpc>
                <a:spcPct val="170000"/>
              </a:lnSpc>
              <a:buFont typeface="+mj-lt"/>
              <a:buAutoNum type="arabicPeriod"/>
            </a:pPr>
            <a:r>
              <a:rPr lang="fr-SN" sz="1400" dirty="0">
                <a:solidFill>
                  <a:schemeClr val="tx1">
                    <a:lumMod val="75000"/>
                    <a:lumOff val="25000"/>
                  </a:schemeClr>
                </a:solidFill>
              </a:rPr>
              <a:t>Trouver un logiciel qui prend en compte les besoins jusqu’à la commande </a:t>
            </a:r>
          </a:p>
          <a:p>
            <a:pPr marL="342900" indent="-342900" algn="just">
              <a:lnSpc>
                <a:spcPct val="170000"/>
              </a:lnSpc>
              <a:buFont typeface="+mj-lt"/>
              <a:buAutoNum type="arabicPeriod"/>
            </a:pPr>
            <a:r>
              <a:rPr lang="fr-SN" sz="1400" dirty="0">
                <a:solidFill>
                  <a:schemeClr val="tx1">
                    <a:lumMod val="75000"/>
                    <a:lumOff val="25000"/>
                  </a:schemeClr>
                </a:solidFill>
              </a:rPr>
              <a:t>Réviser le processus de gestion des stocks, approvisionnements et achats</a:t>
            </a:r>
          </a:p>
          <a:p>
            <a:pPr marL="342900" indent="-342900" algn="just">
              <a:lnSpc>
                <a:spcPct val="170000"/>
              </a:lnSpc>
              <a:buFont typeface="+mj-lt"/>
              <a:buAutoNum type="arabicPeriod"/>
            </a:pPr>
            <a:r>
              <a:rPr lang="fr-SN" sz="1400" dirty="0">
                <a:solidFill>
                  <a:schemeClr val="tx1">
                    <a:lumMod val="75000"/>
                    <a:lumOff val="25000"/>
                  </a:schemeClr>
                </a:solidFill>
              </a:rPr>
              <a:t>Remplacer les téléphones analogiques</a:t>
            </a:r>
          </a:p>
          <a:p>
            <a:pPr marL="342900" indent="-342900" algn="just">
              <a:lnSpc>
                <a:spcPct val="170000"/>
              </a:lnSpc>
              <a:buFont typeface="+mj-lt"/>
              <a:buAutoNum type="arabicPeriod"/>
            </a:pPr>
            <a:r>
              <a:rPr lang="fr-SN" sz="1400" dirty="0">
                <a:solidFill>
                  <a:schemeClr val="tx1">
                    <a:lumMod val="75000"/>
                    <a:lumOff val="25000"/>
                  </a:schemeClr>
                </a:solidFill>
              </a:rPr>
              <a:t>Mettre à jour la roadmap SI</a:t>
            </a:r>
          </a:p>
          <a:p>
            <a:pPr marL="342900" indent="-342900" algn="just">
              <a:lnSpc>
                <a:spcPct val="170000"/>
              </a:lnSpc>
              <a:buFont typeface="+mj-lt"/>
              <a:buAutoNum type="arabicPeriod"/>
            </a:pPr>
            <a:r>
              <a:rPr lang="fr-SN" sz="1400" dirty="0">
                <a:solidFill>
                  <a:schemeClr val="tx1">
                    <a:lumMod val="75000"/>
                    <a:lumOff val="25000"/>
                  </a:schemeClr>
                </a:solidFill>
              </a:rPr>
              <a:t>Déléguer le contrôle du nettoyage à un autre collaborateur (référent hygiène ou infirmier de bloc)</a:t>
            </a:r>
          </a:p>
          <a:p>
            <a:pPr marL="342900" indent="-342900" algn="just">
              <a:lnSpc>
                <a:spcPct val="170000"/>
              </a:lnSpc>
              <a:buFont typeface="+mj-lt"/>
              <a:buAutoNum type="arabicPeriod"/>
            </a:pPr>
            <a:r>
              <a:rPr lang="fr-SN" sz="1400" dirty="0">
                <a:solidFill>
                  <a:schemeClr val="tx1">
                    <a:lumMod val="75000"/>
                    <a:lumOff val="25000"/>
                  </a:schemeClr>
                </a:solidFill>
              </a:rPr>
              <a:t>Digitaliser les dossiers pédiatriques</a:t>
            </a:r>
          </a:p>
          <a:p>
            <a:pPr marL="0" indent="0" algn="just">
              <a:lnSpc>
                <a:spcPct val="170000"/>
              </a:lnSpc>
              <a:buNone/>
            </a:pPr>
            <a:endParaRPr lang="fr-SN" sz="1400" dirty="0">
              <a:solidFill>
                <a:schemeClr val="tx1">
                  <a:lumMod val="75000"/>
                  <a:lumOff val="25000"/>
                </a:schemeClr>
              </a:solidFill>
            </a:endParaRPr>
          </a:p>
          <a:p>
            <a:pPr algn="just">
              <a:lnSpc>
                <a:spcPct val="170000"/>
              </a:lnSpc>
            </a:pPr>
            <a:endParaRPr lang="fr-SN" sz="1400" dirty="0">
              <a:solidFill>
                <a:schemeClr val="tx1">
                  <a:lumMod val="75000"/>
                  <a:lumOff val="25000"/>
                </a:schemeClr>
              </a:solidFill>
            </a:endParaRPr>
          </a:p>
          <a:p>
            <a:pPr marL="0" indent="0" algn="just">
              <a:lnSpc>
                <a:spcPct val="170000"/>
              </a:lnSpc>
              <a:buNone/>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12991005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algn="ctr"/>
            <a:r>
              <a:rPr lang="fr-FR" sz="2800" b="1" cap="none" dirty="0">
                <a:latin typeface="+mn-lt"/>
              </a:rPr>
              <a:t>BESOINS DE CHANGEMENTS À APPORTER AU SYSTÈME DE MANAGEMENT DE LA QUALITÉ</a:t>
            </a:r>
            <a:endParaRPr lang="en-US" dirty="0"/>
          </a:p>
        </p:txBody>
      </p:sp>
      <p:sp>
        <p:nvSpPr>
          <p:cNvPr id="3" name="Espace réservé du contenu 2"/>
          <p:cNvSpPr>
            <a:spLocks noGrp="1"/>
          </p:cNvSpPr>
          <p:nvPr>
            <p:ph idx="1"/>
          </p:nvPr>
        </p:nvSpPr>
        <p:spPr>
          <a:xfrm>
            <a:off x="602827" y="2978331"/>
            <a:ext cx="11029616" cy="3643314"/>
          </a:xfrm>
        </p:spPr>
        <p:txBody>
          <a:bodyPr anchor="ctr">
            <a:noAutofit/>
          </a:bodyPr>
          <a:lstStyle/>
          <a:p>
            <a:pPr marL="0" indent="0" algn="just">
              <a:lnSpc>
                <a:spcPct val="170000"/>
              </a:lnSpc>
              <a:buNone/>
            </a:pPr>
            <a:endParaRPr lang="fr-SN" sz="1400" dirty="0">
              <a:solidFill>
                <a:schemeClr val="tx1">
                  <a:lumMod val="75000"/>
                  <a:lumOff val="25000"/>
                </a:schemeClr>
              </a:solidFill>
            </a:endParaRPr>
          </a:p>
          <a:p>
            <a:pPr marL="342900" indent="-342900" algn="just">
              <a:lnSpc>
                <a:spcPct val="170000"/>
              </a:lnSpc>
              <a:buFont typeface="+mj-lt"/>
              <a:buAutoNum type="arabicPeriod" startAt="4"/>
            </a:pPr>
            <a:r>
              <a:rPr lang="fr-SN" sz="1400" dirty="0">
                <a:solidFill>
                  <a:schemeClr val="tx1">
                    <a:lumMod val="75000"/>
                    <a:lumOff val="25000"/>
                  </a:schemeClr>
                </a:solidFill>
              </a:rPr>
              <a:t>Réviser le processus de gestion des stocks, approvisionnements et achats</a:t>
            </a:r>
          </a:p>
          <a:p>
            <a:pPr marL="342900" indent="-342900" algn="just">
              <a:lnSpc>
                <a:spcPct val="170000"/>
              </a:lnSpc>
              <a:buFont typeface="+mj-lt"/>
              <a:buAutoNum type="arabicPeriod" startAt="6"/>
            </a:pPr>
            <a:r>
              <a:rPr lang="fr-SN" sz="1400" dirty="0">
                <a:solidFill>
                  <a:schemeClr val="tx1">
                    <a:lumMod val="75000"/>
                    <a:lumOff val="25000"/>
                  </a:schemeClr>
                </a:solidFill>
              </a:rPr>
              <a:t>Mettre à jour la roadmap SI</a:t>
            </a:r>
          </a:p>
          <a:p>
            <a:pPr marL="342900" indent="-342900" algn="just">
              <a:lnSpc>
                <a:spcPct val="170000"/>
              </a:lnSpc>
              <a:buFont typeface="+mj-lt"/>
              <a:buAutoNum type="arabicPeriod" startAt="6"/>
            </a:pPr>
            <a:r>
              <a:rPr lang="fr-SN" sz="1400" dirty="0">
                <a:solidFill>
                  <a:schemeClr val="tx1">
                    <a:lumMod val="75000"/>
                    <a:lumOff val="25000"/>
                  </a:schemeClr>
                </a:solidFill>
              </a:rPr>
              <a:t>Déléguer le contrôle du nettoyage à un autre collaborateur (référent hygiène ou infirmier de bloc)</a:t>
            </a:r>
          </a:p>
          <a:p>
            <a:pPr algn="just">
              <a:lnSpc>
                <a:spcPct val="170000"/>
              </a:lnSpc>
            </a:pPr>
            <a:endParaRPr lang="fr-SN" sz="1400" dirty="0">
              <a:solidFill>
                <a:schemeClr val="tx1">
                  <a:lumMod val="75000"/>
                  <a:lumOff val="25000"/>
                </a:schemeClr>
              </a:solidFill>
            </a:endParaRPr>
          </a:p>
          <a:p>
            <a:pPr marL="0" indent="0" algn="just">
              <a:lnSpc>
                <a:spcPct val="170000"/>
              </a:lnSpc>
              <a:buNone/>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67881529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chor="ctr"/>
          <a:lstStyle/>
          <a:p>
            <a:pPr algn="ctr"/>
            <a:r>
              <a:rPr lang="fr-FR" sz="2800" b="1" cap="none" dirty="0">
                <a:latin typeface="+mn-lt"/>
              </a:rPr>
              <a:t>BESOINS EN RESSOURCES</a:t>
            </a:r>
            <a:endParaRPr lang="en-US" dirty="0"/>
          </a:p>
        </p:txBody>
      </p:sp>
      <p:sp>
        <p:nvSpPr>
          <p:cNvPr id="3" name="Espace réservé du contenu 2"/>
          <p:cNvSpPr>
            <a:spLocks noGrp="1"/>
          </p:cNvSpPr>
          <p:nvPr>
            <p:ph idx="1"/>
          </p:nvPr>
        </p:nvSpPr>
        <p:spPr>
          <a:xfrm>
            <a:off x="602827" y="2978331"/>
            <a:ext cx="11029616" cy="3643314"/>
          </a:xfrm>
        </p:spPr>
        <p:txBody>
          <a:bodyPr anchor="ctr">
            <a:noAutofit/>
          </a:bodyPr>
          <a:lstStyle/>
          <a:p>
            <a:pPr marL="0" indent="0" algn="just">
              <a:lnSpc>
                <a:spcPct val="170000"/>
              </a:lnSpc>
              <a:buNone/>
            </a:pPr>
            <a:endParaRPr lang="fr-SN" sz="1400" dirty="0">
              <a:solidFill>
                <a:schemeClr val="tx1">
                  <a:lumMod val="75000"/>
                  <a:lumOff val="25000"/>
                </a:schemeClr>
              </a:solidFill>
            </a:endParaRPr>
          </a:p>
          <a:p>
            <a:pPr marL="342900" indent="-342900" algn="just">
              <a:lnSpc>
                <a:spcPct val="170000"/>
              </a:lnSpc>
              <a:buFont typeface="+mj-lt"/>
              <a:buAutoNum type="arabicPeriod"/>
            </a:pPr>
            <a:r>
              <a:rPr lang="fr-SN" sz="1400" dirty="0">
                <a:solidFill>
                  <a:schemeClr val="tx1">
                    <a:lumMod val="75000"/>
                    <a:lumOff val="25000"/>
                  </a:schemeClr>
                </a:solidFill>
              </a:rPr>
              <a:t>Revoir le design de la Clinique et du Plateau</a:t>
            </a:r>
          </a:p>
          <a:p>
            <a:pPr marL="342900" indent="-342900" algn="just">
              <a:lnSpc>
                <a:spcPct val="170000"/>
              </a:lnSpc>
              <a:buFont typeface="+mj-lt"/>
              <a:buAutoNum type="arabicPeriod"/>
            </a:pPr>
            <a:r>
              <a:rPr lang="fr-SN" sz="1400" dirty="0">
                <a:solidFill>
                  <a:schemeClr val="tx1">
                    <a:lumMod val="75000"/>
                    <a:lumOff val="25000"/>
                  </a:schemeClr>
                </a:solidFill>
              </a:rPr>
              <a:t>Installer un téléphone à la salle de formation</a:t>
            </a:r>
          </a:p>
          <a:p>
            <a:pPr marL="342900" indent="-342900" algn="just">
              <a:lnSpc>
                <a:spcPct val="170000"/>
              </a:lnSpc>
              <a:buFont typeface="+mj-lt"/>
              <a:buAutoNum type="arabicPeriod"/>
            </a:pPr>
            <a:r>
              <a:rPr lang="fr-SN" sz="1400" dirty="0">
                <a:solidFill>
                  <a:schemeClr val="tx1">
                    <a:lumMod val="75000"/>
                    <a:lumOff val="25000"/>
                  </a:schemeClr>
                </a:solidFill>
              </a:rPr>
              <a:t>Trouver un logiciel qui prend en compte les besoins jusqu’à la commande </a:t>
            </a:r>
          </a:p>
          <a:p>
            <a:pPr marL="342900" indent="-342900" algn="just">
              <a:lnSpc>
                <a:spcPct val="170000"/>
              </a:lnSpc>
              <a:buFont typeface="+mj-lt"/>
              <a:buAutoNum type="arabicPeriod" startAt="5"/>
            </a:pPr>
            <a:r>
              <a:rPr lang="fr-SN" sz="1400" dirty="0">
                <a:solidFill>
                  <a:schemeClr val="tx1">
                    <a:lumMod val="75000"/>
                    <a:lumOff val="25000"/>
                  </a:schemeClr>
                </a:solidFill>
              </a:rPr>
              <a:t>Remplacer les téléphones analogiques</a:t>
            </a:r>
          </a:p>
          <a:p>
            <a:pPr marL="342900" indent="-342900" algn="just">
              <a:lnSpc>
                <a:spcPct val="170000"/>
              </a:lnSpc>
              <a:buFont typeface="+mj-lt"/>
              <a:buAutoNum type="arabicPeriod" startAt="8"/>
            </a:pPr>
            <a:r>
              <a:rPr lang="fr-SN" sz="1400" dirty="0">
                <a:solidFill>
                  <a:schemeClr val="tx1">
                    <a:lumMod val="75000"/>
                    <a:lumOff val="25000"/>
                  </a:schemeClr>
                </a:solidFill>
              </a:rPr>
              <a:t>Digitaliser les dossiers pédiatriques</a:t>
            </a:r>
          </a:p>
          <a:p>
            <a:pPr marL="0" indent="0" algn="just">
              <a:lnSpc>
                <a:spcPct val="170000"/>
              </a:lnSpc>
              <a:buNone/>
            </a:pPr>
            <a:endParaRPr lang="fr-SN" sz="1400" dirty="0">
              <a:solidFill>
                <a:schemeClr val="tx1">
                  <a:lumMod val="75000"/>
                  <a:lumOff val="25000"/>
                </a:schemeClr>
              </a:solidFill>
            </a:endParaRPr>
          </a:p>
          <a:p>
            <a:pPr algn="just">
              <a:lnSpc>
                <a:spcPct val="170000"/>
              </a:lnSpc>
            </a:pPr>
            <a:endParaRPr lang="fr-SN" sz="1400" dirty="0">
              <a:solidFill>
                <a:schemeClr val="tx1">
                  <a:lumMod val="75000"/>
                  <a:lumOff val="25000"/>
                </a:schemeClr>
              </a:solidFill>
            </a:endParaRPr>
          </a:p>
          <a:p>
            <a:pPr marL="0" indent="0" algn="just">
              <a:lnSpc>
                <a:spcPct val="170000"/>
              </a:lnSpc>
              <a:buNone/>
            </a:pPr>
            <a:endParaRPr lang="en-US" sz="1400" dirty="0">
              <a:solidFill>
                <a:schemeClr val="tx1">
                  <a:lumMod val="75000"/>
                  <a:lumOff val="25000"/>
                </a:schemeClr>
              </a:solidFill>
            </a:endParaRPr>
          </a:p>
        </p:txBody>
      </p:sp>
    </p:spTree>
    <p:extLst>
      <p:ext uri="{BB962C8B-B14F-4D97-AF65-F5344CB8AC3E}">
        <p14:creationId xmlns:p14="http://schemas.microsoft.com/office/powerpoint/2010/main" val="369934403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32965" y="1775012"/>
            <a:ext cx="9291917" cy="2646878"/>
          </a:xfrm>
          <a:prstGeom prst="rect">
            <a:avLst/>
          </a:prstGeom>
          <a:noFill/>
        </p:spPr>
        <p:txBody>
          <a:bodyPr wrap="square" rtlCol="0">
            <a:spAutoFit/>
          </a:bodyPr>
          <a:lstStyle/>
          <a:p>
            <a:pPr algn="ctr"/>
            <a:r>
              <a:rPr lang="fr-SN" sz="16600" b="1" dirty="0">
                <a:solidFill>
                  <a:srgbClr val="7030A0"/>
                </a:solidFill>
                <a:latin typeface="Arial Black" panose="020B0A04020102020204" pitchFamily="34" charset="0"/>
              </a:rPr>
              <a:t>MERCI !</a:t>
            </a:r>
            <a:endParaRPr lang="en-US" sz="16600" b="1" dirty="0">
              <a:solidFill>
                <a:srgbClr val="7030A0"/>
              </a:solidFill>
              <a:latin typeface="Arial Black" panose="020B0A04020102020204" pitchFamily="34" charset="0"/>
            </a:endParaRPr>
          </a:p>
        </p:txBody>
      </p:sp>
    </p:spTree>
    <p:extLst>
      <p:ext uri="{BB962C8B-B14F-4D97-AF65-F5344CB8AC3E}">
        <p14:creationId xmlns:p14="http://schemas.microsoft.com/office/powerpoint/2010/main" val="4041853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500744" y="1802926"/>
            <a:ext cx="11142616" cy="744332"/>
          </a:xfrm>
        </p:spPr>
        <p:txBody>
          <a:bodyPr>
            <a:normAutofit fontScale="92500" lnSpcReduction="20000"/>
          </a:bodyPr>
          <a:lstStyle/>
          <a:p>
            <a:pPr marL="0" indent="0">
              <a:buNone/>
            </a:pPr>
            <a:endParaRPr lang="fr-SN" dirty="0">
              <a:solidFill>
                <a:schemeClr val="tx1">
                  <a:lumMod val="75000"/>
                  <a:lumOff val="25000"/>
                </a:schemeClr>
              </a:solidFill>
              <a:latin typeface="Malgun Gothic" panose="020B0503020000020004" pitchFamily="34" charset="-127"/>
              <a:ea typeface="Malgun Gothic" panose="020B0503020000020004" pitchFamily="34" charset="-127"/>
            </a:endParaRP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a:t>
            </a:r>
          </a:p>
          <a:p>
            <a:pPr marL="0" indent="0" algn="ctr">
              <a:buNone/>
            </a:pPr>
            <a:endParaRPr lang="fr-SN" b="1" dirty="0">
              <a:solidFill>
                <a:schemeClr val="tx1">
                  <a:lumMod val="75000"/>
                  <a:lumOff val="25000"/>
                </a:schemeClr>
              </a:solidFill>
              <a:latin typeface="Malgun Gothic" panose="020B0503020000020004" pitchFamily="34" charset="-127"/>
              <a:ea typeface="Malgun Gothic" panose="020B0503020000020004" pitchFamily="34" charset="-127"/>
            </a:endParaRPr>
          </a:p>
          <a:p>
            <a:pPr algn="ctr">
              <a:buFont typeface="Wingdings" panose="05000000000000000000" pitchFamily="2" charset="2"/>
              <a:buChar char="v"/>
            </a:pP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3" name="Tableau 2"/>
          <p:cNvGraphicFramePr>
            <a:graphicFrameLocks noGrp="1"/>
          </p:cNvGraphicFramePr>
          <p:nvPr>
            <p:extLst>
              <p:ext uri="{D42A27DB-BD31-4B8C-83A1-F6EECF244321}">
                <p14:modId xmlns:p14="http://schemas.microsoft.com/office/powerpoint/2010/main" val="2656684191"/>
              </p:ext>
            </p:extLst>
          </p:nvPr>
        </p:nvGraphicFramePr>
        <p:xfrm>
          <a:off x="1713344" y="2847637"/>
          <a:ext cx="8140700" cy="880939"/>
        </p:xfrm>
        <a:graphic>
          <a:graphicData uri="http://schemas.openxmlformats.org/drawingml/2006/table">
            <a:tbl>
              <a:tblPr/>
              <a:tblGrid>
                <a:gridCol w="3759200">
                  <a:extLst>
                    <a:ext uri="{9D8B030D-6E8A-4147-A177-3AD203B41FA5}">
                      <a16:colId xmlns:a16="http://schemas.microsoft.com/office/drawing/2014/main" val="1649825121"/>
                    </a:ext>
                  </a:extLst>
                </a:gridCol>
                <a:gridCol w="1625600">
                  <a:extLst>
                    <a:ext uri="{9D8B030D-6E8A-4147-A177-3AD203B41FA5}">
                      <a16:colId xmlns:a16="http://schemas.microsoft.com/office/drawing/2014/main" val="3033055936"/>
                    </a:ext>
                  </a:extLst>
                </a:gridCol>
                <a:gridCol w="1358900">
                  <a:extLst>
                    <a:ext uri="{9D8B030D-6E8A-4147-A177-3AD203B41FA5}">
                      <a16:colId xmlns:a16="http://schemas.microsoft.com/office/drawing/2014/main" val="2636209368"/>
                    </a:ext>
                  </a:extLst>
                </a:gridCol>
                <a:gridCol w="1397000">
                  <a:extLst>
                    <a:ext uri="{9D8B030D-6E8A-4147-A177-3AD203B41FA5}">
                      <a16:colId xmlns:a16="http://schemas.microsoft.com/office/drawing/2014/main" val="1204156642"/>
                    </a:ext>
                  </a:extLst>
                </a:gridCol>
              </a:tblGrid>
              <a:tr h="353933">
                <a:tc rowSpan="2">
                  <a:txBody>
                    <a:bodyPr/>
                    <a:lstStyle/>
                    <a:p>
                      <a:pPr algn="ctr" fontAlgn="ctr"/>
                      <a:r>
                        <a:rPr lang="fr-FR" sz="1600" b="0" i="0" u="none" strike="noStrike" dirty="0">
                          <a:solidFill>
                            <a:srgbClr val="000000"/>
                          </a:solidFill>
                          <a:effectLst/>
                          <a:latin typeface="Century Gothic" panose="020B0502020202020204" pitchFamily="34" charset="0"/>
                          <a:ea typeface="Malgun Gothic" panose="020B0503020000020004" pitchFamily="34" charset="-127"/>
                        </a:rPr>
                        <a:t>Taux de participation enquête des</a:t>
                      </a:r>
                      <a:r>
                        <a:rPr lang="fr-FR" sz="1600" b="0" i="0" u="none" strike="noStrike" baseline="0" dirty="0">
                          <a:solidFill>
                            <a:srgbClr val="000000"/>
                          </a:solidFill>
                          <a:effectLst/>
                          <a:latin typeface="Century Gothic" panose="020B0502020202020204" pitchFamily="34" charset="0"/>
                          <a:ea typeface="Malgun Gothic" panose="020B0503020000020004" pitchFamily="34" charset="-127"/>
                        </a:rPr>
                        <a:t> médecins</a:t>
                      </a:r>
                      <a:endParaRPr lang="fr-FR"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Century Gothic" panose="020B0502020202020204" pitchFamily="34" charset="0"/>
                          <a:ea typeface="Malgun Gothic" panose="020B0503020000020004" pitchFamily="34" charset="-127"/>
                        </a:rPr>
                        <a:t>Nombre</a:t>
                      </a:r>
                      <a:r>
                        <a:rPr lang="en-US" sz="1600" b="0" i="0" u="none" strike="noStrike" dirty="0">
                          <a:solidFill>
                            <a:srgbClr val="000000"/>
                          </a:solidFill>
                          <a:effectLst/>
                          <a:latin typeface="Century Gothic" panose="020B0502020202020204" pitchFamily="34" charset="0"/>
                          <a:ea typeface="Malgun Gothic" panose="020B0503020000020004" pitchFamily="34" charset="-127"/>
                        </a:rPr>
                        <a:t> </a:t>
                      </a:r>
                      <a:r>
                        <a:rPr lang="en-US" sz="1600" b="0" i="0" u="none" strike="noStrike" dirty="0" err="1">
                          <a:solidFill>
                            <a:srgbClr val="000000"/>
                          </a:solidFill>
                          <a:effectLst/>
                          <a:latin typeface="Century Gothic" panose="020B0502020202020204" pitchFamily="34" charset="0"/>
                          <a:ea typeface="Malgun Gothic" panose="020B0503020000020004" pitchFamily="34" charset="-127"/>
                        </a:rPr>
                        <a:t>d'enquêtés</a:t>
                      </a:r>
                      <a:endParaRPr lang="en-US"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err="1">
                          <a:solidFill>
                            <a:srgbClr val="000000"/>
                          </a:solidFill>
                          <a:effectLst/>
                          <a:latin typeface="Century Gothic" panose="020B0502020202020204" pitchFamily="34" charset="0"/>
                          <a:ea typeface="Malgun Gothic" panose="020B0503020000020004" pitchFamily="34" charset="-127"/>
                        </a:rPr>
                        <a:t>Nombre</a:t>
                      </a:r>
                      <a:r>
                        <a:rPr lang="en-US" sz="1600" b="0" i="0" u="none" strike="noStrike" dirty="0">
                          <a:solidFill>
                            <a:srgbClr val="000000"/>
                          </a:solidFill>
                          <a:effectLst/>
                          <a:latin typeface="Century Gothic" panose="020B0502020202020204" pitchFamily="34" charset="0"/>
                          <a:ea typeface="Malgun Gothic" panose="020B0503020000020004" pitchFamily="34" charset="-127"/>
                        </a:rPr>
                        <a:t> de </a:t>
                      </a:r>
                      <a:r>
                        <a:rPr lang="en-US" sz="1600" b="0" i="0" u="none" strike="noStrike" dirty="0" err="1">
                          <a:solidFill>
                            <a:srgbClr val="000000"/>
                          </a:solidFill>
                          <a:effectLst/>
                          <a:latin typeface="Century Gothic" panose="020B0502020202020204" pitchFamily="34" charset="0"/>
                          <a:ea typeface="Malgun Gothic" panose="020B0503020000020004" pitchFamily="34" charset="-127"/>
                        </a:rPr>
                        <a:t>réponses</a:t>
                      </a:r>
                      <a:endParaRPr lang="en-US"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Century Gothic" panose="020B0502020202020204" pitchFamily="34" charset="0"/>
                          <a:ea typeface="Malgun Gothic" panose="020B0503020000020004" pitchFamily="34" charset="-127"/>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879887"/>
                  </a:ext>
                </a:extLst>
              </a:tr>
              <a:tr h="393259">
                <a:tc vMerge="1">
                  <a:txBody>
                    <a:bodyPr/>
                    <a:lstStyle/>
                    <a:p>
                      <a:endParaRPr lang="en-US"/>
                    </a:p>
                  </a:txBody>
                  <a:tcPr/>
                </a:tc>
                <a:tc>
                  <a:txBody>
                    <a:bodyPr/>
                    <a:lstStyle/>
                    <a:p>
                      <a:pPr algn="ctr" fontAlgn="ctr"/>
                      <a:r>
                        <a:rPr lang="en-US" sz="1600" b="0" i="0" u="none" strike="noStrike" dirty="0">
                          <a:solidFill>
                            <a:srgbClr val="000000"/>
                          </a:solidFill>
                          <a:effectLst/>
                          <a:latin typeface="Century Gothic" panose="020B0502020202020204" pitchFamily="34" charset="0"/>
                          <a:ea typeface="Malgun Gothic" panose="020B0503020000020004" pitchFamily="34" charset="-127"/>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SN" sz="1600" b="0" i="0" u="none" strike="noStrike" dirty="0">
                          <a:solidFill>
                            <a:srgbClr val="000000"/>
                          </a:solidFill>
                          <a:effectLst/>
                          <a:latin typeface="Century Gothic" panose="020B0502020202020204" pitchFamily="34" charset="0"/>
                          <a:ea typeface="Malgun Gothic" panose="020B0503020000020004" pitchFamily="34" charset="-127"/>
                        </a:rPr>
                        <a:t>13</a:t>
                      </a:r>
                      <a:endParaRPr lang="en-US" sz="1600" b="0" i="0" u="none" strike="noStrike" dirty="0">
                        <a:solidFill>
                          <a:srgbClr val="000000"/>
                        </a:solidFill>
                        <a:effectLst/>
                        <a:latin typeface="Century Gothic" panose="020B0502020202020204" pitchFamily="34" charset="0"/>
                        <a:ea typeface="Malgun Gothic" panose="020B0503020000020004" pitchFamily="34" charset="-127"/>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FFFF"/>
                          </a:solidFill>
                          <a:effectLst/>
                          <a:latin typeface="Century Gothic" panose="020B0502020202020204" pitchFamily="34" charset="0"/>
                          <a:ea typeface="Malgun Gothic" panose="020B0503020000020004" pitchFamily="34" charset="-127"/>
                        </a:rPr>
                        <a:t>76,47%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886311245"/>
                  </a:ext>
                </a:extLst>
              </a:tr>
            </a:tbl>
          </a:graphicData>
        </a:graphic>
      </p:graphicFrame>
    </p:spTree>
    <p:extLst>
      <p:ext uri="{BB962C8B-B14F-4D97-AF65-F5344CB8AC3E}">
        <p14:creationId xmlns:p14="http://schemas.microsoft.com/office/powerpoint/2010/main" val="206402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2510790570"/>
              </p:ext>
            </p:extLst>
          </p:nvPr>
        </p:nvGraphicFramePr>
        <p:xfrm>
          <a:off x="3226525" y="2832785"/>
          <a:ext cx="6204857" cy="38162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2866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13" name="Rectangle 12">
            <a:extLst>
              <a:ext uri="{FF2B5EF4-FFF2-40B4-BE49-F238E27FC236}">
                <a16:creationId xmlns:a16="http://schemas.microsoft.com/office/drawing/2014/main" id="{FF403CD1-B16F-4E1E-98F1-7E78B2C07422}"/>
              </a:ext>
            </a:extLst>
          </p:cNvPr>
          <p:cNvSpPr/>
          <p:nvPr/>
        </p:nvSpPr>
        <p:spPr>
          <a:xfrm>
            <a:off x="1045029" y="3418958"/>
            <a:ext cx="2014331" cy="357809"/>
          </a:xfrm>
          <a:prstGeom prst="rect">
            <a:avLst/>
          </a:prstGeom>
          <a:ln>
            <a:solidFill>
              <a:schemeClr val="accent3">
                <a:lumMod val="5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Gill Sans MT"/>
                <a:ea typeface="+mn-ea"/>
                <a:cs typeface="+mn-cs"/>
              </a:rPr>
              <a:t>Moyenne = </a:t>
            </a:r>
            <a:r>
              <a:rPr lang="fr-FR" dirty="0">
                <a:solidFill>
                  <a:schemeClr val="tx1"/>
                </a:solidFill>
                <a:latin typeface="Gill Sans MT"/>
              </a:rPr>
              <a:t>2</a:t>
            </a:r>
            <a:r>
              <a:rPr kumimoji="0" lang="fr-FR" sz="1800" b="0" i="0" u="none" strike="noStrike" kern="1200" cap="none" spc="0" normalizeH="0" baseline="0" noProof="0" dirty="0">
                <a:ln>
                  <a:noFill/>
                </a:ln>
                <a:solidFill>
                  <a:schemeClr val="tx1"/>
                </a:solidFill>
                <a:effectLst/>
                <a:uLnTx/>
                <a:uFillTx/>
                <a:latin typeface="Gill Sans MT"/>
                <a:ea typeface="+mn-ea"/>
                <a:cs typeface="+mn-cs"/>
              </a:rPr>
              <a:t>,76/4</a:t>
            </a:r>
          </a:p>
        </p:txBody>
      </p:sp>
      <p:graphicFrame>
        <p:nvGraphicFramePr>
          <p:cNvPr id="10" name="Graphique 9"/>
          <p:cNvGraphicFramePr>
            <a:graphicFrameLocks/>
          </p:cNvGraphicFramePr>
          <p:nvPr/>
        </p:nvGraphicFramePr>
        <p:xfrm>
          <a:off x="6557554" y="2726365"/>
          <a:ext cx="5094514" cy="35942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03070" y="2726365"/>
          <a:ext cx="5366656" cy="3594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785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9379116B-C90A-4568-927F-72656C85DAD8}"/>
              </a:ext>
            </a:extLst>
          </p:cNvPr>
          <p:cNvSpPr txBox="1">
            <a:spLocks/>
          </p:cNvSpPr>
          <p:nvPr/>
        </p:nvSpPr>
        <p:spPr>
          <a:xfrm>
            <a:off x="594444" y="1571896"/>
            <a:ext cx="11093973" cy="3083231"/>
          </a:xfrm>
          <a:prstGeom prst="rect">
            <a:avLst/>
          </a:prstGeom>
        </p:spPr>
        <p:txBody>
          <a:bodyP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fr-SN" sz="3200" b="1" dirty="0">
                <a:solidFill>
                  <a:schemeClr val="tx1">
                    <a:lumMod val="75000"/>
                    <a:lumOff val="25000"/>
                  </a:schemeClr>
                </a:solidFill>
                <a:latin typeface="+mn-lt"/>
              </a:rPr>
              <a:t>Étaient présents :</a:t>
            </a:r>
          </a:p>
          <a:p>
            <a:r>
              <a:rPr lang="fr-SN" sz="3200" dirty="0">
                <a:solidFill>
                  <a:schemeClr val="tx1">
                    <a:lumMod val="75000"/>
                    <a:lumOff val="25000"/>
                  </a:schemeClr>
                </a:solidFill>
                <a:latin typeface="+mn-lt"/>
              </a:rPr>
              <a:t>Khadidiatou Diop </a:t>
            </a:r>
            <a:r>
              <a:rPr lang="fr-SN" sz="3200" dirty="0" err="1">
                <a:solidFill>
                  <a:schemeClr val="tx1">
                    <a:lumMod val="75000"/>
                    <a:lumOff val="25000"/>
                  </a:schemeClr>
                </a:solidFill>
                <a:latin typeface="+mn-lt"/>
              </a:rPr>
              <a:t>Nakoulima</a:t>
            </a:r>
            <a:r>
              <a:rPr lang="fr-SN" sz="3200" dirty="0">
                <a:solidFill>
                  <a:schemeClr val="tx1">
                    <a:lumMod val="75000"/>
                    <a:lumOff val="25000"/>
                  </a:schemeClr>
                </a:solidFill>
                <a:latin typeface="+mn-lt"/>
              </a:rPr>
              <a:t>, Présidente</a:t>
            </a:r>
          </a:p>
          <a:p>
            <a:r>
              <a:rPr lang="fr-SN" sz="3200" dirty="0">
                <a:solidFill>
                  <a:schemeClr val="tx1">
                    <a:lumMod val="75000"/>
                    <a:lumOff val="25000"/>
                  </a:schemeClr>
                </a:solidFill>
                <a:latin typeface="+mn-lt"/>
              </a:rPr>
              <a:t>Lauriane Le Flour, Directrice des Opérations</a:t>
            </a:r>
          </a:p>
          <a:p>
            <a:r>
              <a:rPr lang="fr-SN" sz="3200" dirty="0" err="1">
                <a:solidFill>
                  <a:schemeClr val="tx1">
                    <a:lumMod val="75000"/>
                    <a:lumOff val="25000"/>
                  </a:schemeClr>
                </a:solidFill>
                <a:latin typeface="+mn-lt"/>
              </a:rPr>
              <a:t>Kouna</a:t>
            </a:r>
            <a:r>
              <a:rPr lang="fr-SN" sz="3200" dirty="0">
                <a:solidFill>
                  <a:schemeClr val="tx1">
                    <a:lumMod val="75000"/>
                    <a:lumOff val="25000"/>
                  </a:schemeClr>
                </a:solidFill>
                <a:latin typeface="+mn-lt"/>
              </a:rPr>
              <a:t> Niang </a:t>
            </a:r>
            <a:r>
              <a:rPr lang="fr-SN" sz="3200" dirty="0" err="1">
                <a:solidFill>
                  <a:schemeClr val="tx1">
                    <a:lumMod val="75000"/>
                    <a:lumOff val="25000"/>
                  </a:schemeClr>
                </a:solidFill>
                <a:latin typeface="+mn-lt"/>
              </a:rPr>
              <a:t>Sambe</a:t>
            </a:r>
            <a:r>
              <a:rPr lang="fr-SN" sz="3200" dirty="0">
                <a:solidFill>
                  <a:schemeClr val="tx1">
                    <a:lumMod val="75000"/>
                    <a:lumOff val="25000"/>
                  </a:schemeClr>
                </a:solidFill>
                <a:latin typeface="+mn-lt"/>
              </a:rPr>
              <a:t>, Responsable des Ressources Humaines</a:t>
            </a:r>
          </a:p>
          <a:p>
            <a:r>
              <a:rPr lang="fr-SN" sz="3200" dirty="0">
                <a:solidFill>
                  <a:schemeClr val="tx1">
                    <a:lumMod val="75000"/>
                    <a:lumOff val="25000"/>
                  </a:schemeClr>
                </a:solidFill>
                <a:latin typeface="+mn-lt"/>
              </a:rPr>
              <a:t>Yacine Diop </a:t>
            </a:r>
            <a:r>
              <a:rPr lang="fr-SN" sz="3200" dirty="0" err="1">
                <a:solidFill>
                  <a:schemeClr val="tx1">
                    <a:lumMod val="75000"/>
                    <a:lumOff val="25000"/>
                  </a:schemeClr>
                </a:solidFill>
                <a:latin typeface="+mn-lt"/>
              </a:rPr>
              <a:t>Niakh</a:t>
            </a:r>
            <a:r>
              <a:rPr lang="fr-SN" sz="3200" dirty="0">
                <a:solidFill>
                  <a:schemeClr val="tx1">
                    <a:lumMod val="75000"/>
                    <a:lumOff val="25000"/>
                  </a:schemeClr>
                </a:solidFill>
                <a:latin typeface="+mn-lt"/>
              </a:rPr>
              <a:t>, Assistante Qualité</a:t>
            </a:r>
          </a:p>
        </p:txBody>
      </p:sp>
    </p:spTree>
    <p:extLst>
      <p:ext uri="{BB962C8B-B14F-4D97-AF65-F5344CB8AC3E}">
        <p14:creationId xmlns:p14="http://schemas.microsoft.com/office/powerpoint/2010/main" val="3271750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383179" y="1684540"/>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3803179" y="3702900"/>
            <a:ext cx="1593669" cy="518307"/>
          </a:xfrm>
          <a:prstGeom prst="rect">
            <a:avLst/>
          </a:prstGeom>
          <a:ln>
            <a:solidFill>
              <a:schemeClr val="accent6">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2,38/4</a:t>
            </a:r>
          </a:p>
        </p:txBody>
      </p:sp>
      <p:sp>
        <p:nvSpPr>
          <p:cNvPr id="13" name="Rectangle 12">
            <a:extLst>
              <a:ext uri="{FF2B5EF4-FFF2-40B4-BE49-F238E27FC236}">
                <a16:creationId xmlns:a16="http://schemas.microsoft.com/office/drawing/2014/main" id="{FF403CD1-B16F-4E1E-98F1-7E78B2C07422}"/>
              </a:ext>
            </a:extLst>
          </p:cNvPr>
          <p:cNvSpPr/>
          <p:nvPr/>
        </p:nvSpPr>
        <p:spPr>
          <a:xfrm>
            <a:off x="6794390" y="3445350"/>
            <a:ext cx="2014330" cy="357809"/>
          </a:xfrm>
          <a:prstGeom prst="rect">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2,30/4</a:t>
            </a:r>
          </a:p>
        </p:txBody>
      </p:sp>
      <p:graphicFrame>
        <p:nvGraphicFramePr>
          <p:cNvPr id="9" name="Graphique 8"/>
          <p:cNvGraphicFramePr>
            <a:graphicFrameLocks/>
          </p:cNvGraphicFramePr>
          <p:nvPr/>
        </p:nvGraphicFramePr>
        <p:xfrm>
          <a:off x="138795" y="3021528"/>
          <a:ext cx="5515539" cy="34848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178731" y="3021529"/>
          <a:ext cx="5591448" cy="348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86084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884455" y="3816996"/>
            <a:ext cx="2014331" cy="357809"/>
          </a:xfrm>
          <a:prstGeom prst="rect">
            <a:avLst/>
          </a:prstGeom>
          <a:ln>
            <a:solidFill>
              <a:schemeClr val="accent4">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2,84/4</a:t>
            </a:r>
          </a:p>
        </p:txBody>
      </p:sp>
      <p:sp>
        <p:nvSpPr>
          <p:cNvPr id="13" name="Rectangle 12">
            <a:extLst>
              <a:ext uri="{FF2B5EF4-FFF2-40B4-BE49-F238E27FC236}">
                <a16:creationId xmlns:a16="http://schemas.microsoft.com/office/drawing/2014/main" id="{FF403CD1-B16F-4E1E-98F1-7E78B2C07422}"/>
              </a:ext>
            </a:extLst>
          </p:cNvPr>
          <p:cNvSpPr/>
          <p:nvPr/>
        </p:nvSpPr>
        <p:spPr>
          <a:xfrm>
            <a:off x="6818523" y="3816995"/>
            <a:ext cx="2014331" cy="357809"/>
          </a:xfrm>
          <a:prstGeom prst="rect">
            <a:avLst/>
          </a:prstGeom>
          <a:ln>
            <a:solidFill>
              <a:schemeClr val="accent2">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3,15/4</a:t>
            </a:r>
          </a:p>
        </p:txBody>
      </p:sp>
      <p:graphicFrame>
        <p:nvGraphicFramePr>
          <p:cNvPr id="10" name="Graphique 9"/>
          <p:cNvGraphicFramePr>
            <a:graphicFrameLocks/>
          </p:cNvGraphicFramePr>
          <p:nvPr/>
        </p:nvGraphicFramePr>
        <p:xfrm>
          <a:off x="6466955" y="2832785"/>
          <a:ext cx="5126516" cy="3711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487681" y="2832785"/>
          <a:ext cx="5619326" cy="3711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047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911917" y="3962255"/>
            <a:ext cx="2014331" cy="357809"/>
          </a:xfrm>
          <a:prstGeom prst="rect">
            <a:avLst/>
          </a:prstGeom>
          <a:ln>
            <a:solidFill>
              <a:schemeClr val="accent3">
                <a:lumMod val="20000"/>
                <a:lumOff val="8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3,07/4</a:t>
            </a:r>
          </a:p>
        </p:txBody>
      </p:sp>
      <p:sp>
        <p:nvSpPr>
          <p:cNvPr id="13" name="Rectangle 12">
            <a:extLst>
              <a:ext uri="{FF2B5EF4-FFF2-40B4-BE49-F238E27FC236}">
                <a16:creationId xmlns:a16="http://schemas.microsoft.com/office/drawing/2014/main" id="{FF403CD1-B16F-4E1E-98F1-7E78B2C07422}"/>
              </a:ext>
            </a:extLst>
          </p:cNvPr>
          <p:cNvSpPr/>
          <p:nvPr/>
        </p:nvSpPr>
        <p:spPr>
          <a:xfrm>
            <a:off x="9615966" y="3294437"/>
            <a:ext cx="2014331" cy="357809"/>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2,46/4</a:t>
            </a:r>
          </a:p>
        </p:txBody>
      </p:sp>
      <p:graphicFrame>
        <p:nvGraphicFramePr>
          <p:cNvPr id="12" name="Graphique 11"/>
          <p:cNvGraphicFramePr>
            <a:graphicFrameLocks/>
          </p:cNvGraphicFramePr>
          <p:nvPr/>
        </p:nvGraphicFramePr>
        <p:xfrm>
          <a:off x="487681" y="2786598"/>
          <a:ext cx="5468982" cy="38493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p:cNvGraphicFramePr>
            <a:graphicFrameLocks/>
          </p:cNvGraphicFramePr>
          <p:nvPr/>
        </p:nvGraphicFramePr>
        <p:xfrm>
          <a:off x="6257109" y="2786599"/>
          <a:ext cx="5577840" cy="38493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8868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Rectangle 6">
            <a:extLst>
              <a:ext uri="{FF2B5EF4-FFF2-40B4-BE49-F238E27FC236}">
                <a16:creationId xmlns:a16="http://schemas.microsoft.com/office/drawing/2014/main" id="{6C275F2E-E989-456A-8051-5D38F8729C39}"/>
              </a:ext>
            </a:extLst>
          </p:cNvPr>
          <p:cNvSpPr/>
          <p:nvPr/>
        </p:nvSpPr>
        <p:spPr>
          <a:xfrm>
            <a:off x="788127" y="3310441"/>
            <a:ext cx="2014331" cy="357809"/>
          </a:xfrm>
          <a:prstGeom prst="rect">
            <a:avLst/>
          </a:prstGeom>
          <a:ln>
            <a:solidFill>
              <a:schemeClr val="accent3">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a:t>
            </a:r>
            <a:r>
              <a:rPr lang="fr-FR" noProof="0" dirty="0">
                <a:solidFill>
                  <a:prstClr val="black"/>
                </a:solidFill>
                <a:latin typeface="Gill Sans MT"/>
              </a:rPr>
              <a:t>2,76</a:t>
            </a:r>
            <a:r>
              <a:rPr kumimoji="0" lang="fr-FR" sz="1800" b="0" i="0" u="none" strike="noStrike" kern="1200" cap="none" spc="0" normalizeH="0" baseline="0" noProof="0" dirty="0">
                <a:ln>
                  <a:noFill/>
                </a:ln>
                <a:solidFill>
                  <a:prstClr val="black"/>
                </a:solidFill>
                <a:effectLst/>
                <a:uLnTx/>
                <a:uFillTx/>
                <a:latin typeface="Gill Sans MT"/>
                <a:ea typeface="+mn-ea"/>
                <a:cs typeface="+mn-cs"/>
              </a:rPr>
              <a:t>/4</a:t>
            </a:r>
          </a:p>
        </p:txBody>
      </p:sp>
      <p:sp>
        <p:nvSpPr>
          <p:cNvPr id="13" name="Rectangle 12">
            <a:extLst>
              <a:ext uri="{FF2B5EF4-FFF2-40B4-BE49-F238E27FC236}">
                <a16:creationId xmlns:a16="http://schemas.microsoft.com/office/drawing/2014/main" id="{FF403CD1-B16F-4E1E-98F1-7E78B2C07422}"/>
              </a:ext>
            </a:extLst>
          </p:cNvPr>
          <p:cNvSpPr/>
          <p:nvPr/>
        </p:nvSpPr>
        <p:spPr>
          <a:xfrm>
            <a:off x="9037318" y="3616361"/>
            <a:ext cx="2014331" cy="357809"/>
          </a:xfrm>
          <a:prstGeom prst="rect">
            <a:avLst/>
          </a:prstGeom>
          <a:ln>
            <a:solidFill>
              <a:schemeClr val="accent6">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a:t>
            </a:r>
            <a:r>
              <a:rPr lang="fr-FR" noProof="0" dirty="0">
                <a:solidFill>
                  <a:prstClr val="black"/>
                </a:solidFill>
                <a:latin typeface="Gill Sans MT"/>
              </a:rPr>
              <a:t>1,84</a:t>
            </a:r>
            <a:r>
              <a:rPr kumimoji="0" lang="fr-FR" sz="1800" b="0" i="0" u="none" strike="noStrike" kern="1200" cap="none" spc="0" normalizeH="0" baseline="0" noProof="0" dirty="0">
                <a:ln>
                  <a:noFill/>
                </a:ln>
                <a:solidFill>
                  <a:prstClr val="black"/>
                </a:solidFill>
                <a:effectLst/>
                <a:uLnTx/>
                <a:uFillTx/>
                <a:latin typeface="Gill Sans MT"/>
                <a:ea typeface="+mn-ea"/>
                <a:cs typeface="+mn-cs"/>
              </a:rPr>
              <a:t>/4</a:t>
            </a:r>
          </a:p>
        </p:txBody>
      </p:sp>
      <p:graphicFrame>
        <p:nvGraphicFramePr>
          <p:cNvPr id="12" name="Graphique 11"/>
          <p:cNvGraphicFramePr>
            <a:graphicFrameLocks/>
          </p:cNvGraphicFramePr>
          <p:nvPr/>
        </p:nvGraphicFramePr>
        <p:xfrm>
          <a:off x="6048101" y="2713319"/>
          <a:ext cx="5721534" cy="38703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nvGraphicFramePr>
        <p:xfrm>
          <a:off x="91443" y="2769327"/>
          <a:ext cx="5695405" cy="3814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950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Rectangle 8">
            <a:extLst>
              <a:ext uri="{FF2B5EF4-FFF2-40B4-BE49-F238E27FC236}">
                <a16:creationId xmlns:a16="http://schemas.microsoft.com/office/drawing/2014/main" id="{EDCE381C-CAB2-41AB-B37A-F701B888B95D}"/>
              </a:ext>
            </a:extLst>
          </p:cNvPr>
          <p:cNvSpPr/>
          <p:nvPr/>
        </p:nvSpPr>
        <p:spPr>
          <a:xfrm>
            <a:off x="885144" y="3608621"/>
            <a:ext cx="2014331" cy="357809"/>
          </a:xfrm>
          <a:prstGeom prst="rect">
            <a:avLst/>
          </a:prstGeom>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a:t>
            </a:r>
            <a:r>
              <a:rPr lang="fr-FR" noProof="0" dirty="0">
                <a:solidFill>
                  <a:prstClr val="black"/>
                </a:solidFill>
                <a:latin typeface="Gill Sans MT"/>
              </a:rPr>
              <a:t>2,69</a:t>
            </a:r>
            <a:r>
              <a:rPr kumimoji="0" lang="fr-FR" sz="1800" b="0" i="0" u="none" strike="noStrike" kern="1200" cap="none" spc="0" normalizeH="0" baseline="0" noProof="0" dirty="0">
                <a:ln>
                  <a:noFill/>
                </a:ln>
                <a:solidFill>
                  <a:prstClr val="black"/>
                </a:solidFill>
                <a:effectLst/>
                <a:uLnTx/>
                <a:uFillTx/>
                <a:latin typeface="Gill Sans MT"/>
                <a:ea typeface="+mn-ea"/>
                <a:cs typeface="+mn-cs"/>
              </a:rPr>
              <a:t>/4</a:t>
            </a:r>
          </a:p>
        </p:txBody>
      </p:sp>
      <p:graphicFrame>
        <p:nvGraphicFramePr>
          <p:cNvPr id="10" name="Graphique 9"/>
          <p:cNvGraphicFramePr>
            <a:graphicFrameLocks/>
          </p:cNvGraphicFramePr>
          <p:nvPr/>
        </p:nvGraphicFramePr>
        <p:xfrm>
          <a:off x="6113415" y="2733733"/>
          <a:ext cx="5852162" cy="3842334"/>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a:extLst>
              <a:ext uri="{FF2B5EF4-FFF2-40B4-BE49-F238E27FC236}">
                <a16:creationId xmlns:a16="http://schemas.microsoft.com/office/drawing/2014/main" id="{EDCE381C-CAB2-41AB-B37A-F701B888B95D}"/>
              </a:ext>
            </a:extLst>
          </p:cNvPr>
          <p:cNvSpPr/>
          <p:nvPr/>
        </p:nvSpPr>
        <p:spPr>
          <a:xfrm>
            <a:off x="6462611" y="3234153"/>
            <a:ext cx="2014331" cy="357809"/>
          </a:xfrm>
          <a:prstGeom prst="rect">
            <a:avLst/>
          </a:prstGeom>
          <a:ln>
            <a:solidFill>
              <a:schemeClr val="accent4">
                <a:lumMod val="40000"/>
                <a:lumOff val="6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Gill Sans MT"/>
                <a:ea typeface="+mn-ea"/>
                <a:cs typeface="+mn-cs"/>
              </a:rPr>
              <a:t>Moyenne = </a:t>
            </a:r>
            <a:r>
              <a:rPr lang="fr-FR" noProof="0" dirty="0">
                <a:solidFill>
                  <a:prstClr val="black"/>
                </a:solidFill>
                <a:latin typeface="Gill Sans MT"/>
              </a:rPr>
              <a:t>2,77</a:t>
            </a:r>
            <a:r>
              <a:rPr kumimoji="0" lang="fr-FR" sz="1800" b="0" i="0" u="none" strike="noStrike" kern="1200" cap="none" spc="0" normalizeH="0" baseline="0" noProof="0" dirty="0">
                <a:ln>
                  <a:noFill/>
                </a:ln>
                <a:solidFill>
                  <a:prstClr val="black"/>
                </a:solidFill>
                <a:effectLst/>
                <a:uLnTx/>
                <a:uFillTx/>
                <a:latin typeface="Gill Sans MT"/>
                <a:ea typeface="+mn-ea"/>
                <a:cs typeface="+mn-cs"/>
              </a:rPr>
              <a:t>/4</a:t>
            </a:r>
          </a:p>
        </p:txBody>
      </p:sp>
      <p:graphicFrame>
        <p:nvGraphicFramePr>
          <p:cNvPr id="14" name="Graphique 13"/>
          <p:cNvGraphicFramePr>
            <a:graphicFrameLocks/>
          </p:cNvGraphicFramePr>
          <p:nvPr/>
        </p:nvGraphicFramePr>
        <p:xfrm>
          <a:off x="248194" y="2733734"/>
          <a:ext cx="5529941" cy="38423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8097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16" name="Graphique 15"/>
          <p:cNvGraphicFramePr>
            <a:graphicFrameLocks/>
          </p:cNvGraphicFramePr>
          <p:nvPr>
            <p:extLst>
              <p:ext uri="{D42A27DB-BD31-4B8C-83A1-F6EECF244321}">
                <p14:modId xmlns:p14="http://schemas.microsoft.com/office/powerpoint/2010/main" val="1099449503"/>
              </p:ext>
            </p:extLst>
          </p:nvPr>
        </p:nvGraphicFramePr>
        <p:xfrm>
          <a:off x="2717076" y="3068167"/>
          <a:ext cx="6949440" cy="36722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7482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10" name="ZoneTexte 9">
            <a:extLst>
              <a:ext uri="{FF2B5EF4-FFF2-40B4-BE49-F238E27FC236}">
                <a16:creationId xmlns:a16="http://schemas.microsoft.com/office/drawing/2014/main" id="{944DC189-6831-41C0-AFC0-81A1220ACC79}"/>
              </a:ext>
            </a:extLst>
          </p:cNvPr>
          <p:cNvSpPr txBox="1"/>
          <p:nvPr/>
        </p:nvSpPr>
        <p:spPr>
          <a:xfrm>
            <a:off x="428519" y="2765616"/>
            <a:ext cx="11260939" cy="3970318"/>
          </a:xfrm>
          <a:prstGeom prst="rect">
            <a:avLst/>
          </a:prstGeom>
          <a:noFill/>
        </p:spPr>
        <p:txBody>
          <a:bodyPr wrap="square">
            <a:spAutoFit/>
          </a:bodyPr>
          <a:lstStyle/>
          <a:p>
            <a:pPr algn="ctr"/>
            <a:r>
              <a:rPr lang="fr-SN" dirty="0">
                <a:solidFill>
                  <a:schemeClr val="accent1">
                    <a:lumMod val="75000"/>
                  </a:schemeClr>
                </a:solidFill>
                <a:latin typeface="Minion Pro" panose="02040503050306020203"/>
              </a:rPr>
              <a:t>PROBLEMES RENCONTRES</a:t>
            </a:r>
          </a:p>
          <a:p>
            <a:pPr algn="ctr"/>
            <a:endParaRPr lang="fr-SN" dirty="0">
              <a:solidFill>
                <a:schemeClr val="accent1">
                  <a:lumMod val="75000"/>
                </a:schemeClr>
              </a:solidFill>
              <a:latin typeface="Minion Pro" panose="02040503050306020203"/>
            </a:endParaRPr>
          </a:p>
          <a:p>
            <a:pPr algn="ctr"/>
            <a:endParaRPr lang="fr-SN" dirty="0">
              <a:solidFill>
                <a:schemeClr val="accent1">
                  <a:lumMod val="75000"/>
                </a:schemeClr>
              </a:solidFill>
              <a:latin typeface="Minion Pro" panose="02040503050306020203"/>
            </a:endParaRPr>
          </a:p>
          <a:p>
            <a:pPr marL="342900" indent="-342900">
              <a:buFont typeface="Arial" panose="020B0604020202020204" pitchFamily="34" charset="0"/>
              <a:buChar char="•"/>
            </a:pPr>
            <a:r>
              <a:rPr lang="fr-SN" dirty="0">
                <a:solidFill>
                  <a:schemeClr val="tx1">
                    <a:lumMod val="75000"/>
                    <a:lumOff val="25000"/>
                  </a:schemeClr>
                </a:solidFill>
                <a:latin typeface="Minion Pro" panose="02040503050306020203"/>
              </a:rPr>
              <a:t>Perception de la rémunération des accouchements et des gardes.</a:t>
            </a:r>
          </a:p>
          <a:p>
            <a:endParaRPr lang="en-US" dirty="0">
              <a:solidFill>
                <a:schemeClr val="tx1">
                  <a:lumMod val="75000"/>
                  <a:lumOff val="25000"/>
                </a:schemeClr>
              </a:solidFill>
              <a:latin typeface="Minion Pro" panose="02040503050306020203"/>
            </a:endParaRPr>
          </a:p>
          <a:p>
            <a:pPr marL="342900" indent="-342900">
              <a:buFont typeface="Arial" panose="020B0604020202020204" pitchFamily="34" charset="0"/>
              <a:buChar char="•"/>
            </a:pPr>
            <a:r>
              <a:rPr lang="fr-SN" dirty="0">
                <a:solidFill>
                  <a:schemeClr val="tx1">
                    <a:lumMod val="75000"/>
                    <a:lumOff val="25000"/>
                  </a:schemeClr>
                </a:solidFill>
                <a:latin typeface="Minion Pro" panose="02040503050306020203"/>
              </a:rPr>
              <a:t> L’organisation de la prise en charge des nouveau-nés par l’astreinte ou le pédiatre de garde (un point très important à régler, car très souvent l’astreinte n’est pas disponible et vient le lendemain pour recevoir l’enfant, ce qui n’est pas logique et normal alors qu’un pédiatre de garde était déjà disponible sur place)</a:t>
            </a:r>
            <a:br>
              <a:rPr lang="fr-SN" dirty="0">
                <a:solidFill>
                  <a:schemeClr val="tx1">
                    <a:lumMod val="75000"/>
                    <a:lumOff val="25000"/>
                  </a:schemeClr>
                </a:solidFill>
                <a:latin typeface="Minion Pro" panose="02040503050306020203"/>
              </a:rPr>
            </a:br>
            <a:endParaRPr lang="en-US" dirty="0">
              <a:solidFill>
                <a:schemeClr val="tx1">
                  <a:lumMod val="75000"/>
                  <a:lumOff val="25000"/>
                </a:schemeClr>
              </a:solidFill>
              <a:latin typeface="Minion Pro" panose="02040503050306020203"/>
            </a:endParaRPr>
          </a:p>
          <a:p>
            <a:pPr marL="342900" indent="-342900">
              <a:buFont typeface="Arial" panose="020B0604020202020204" pitchFamily="34" charset="0"/>
              <a:buChar char="•"/>
            </a:pPr>
            <a:r>
              <a:rPr lang="fr-SN" dirty="0">
                <a:solidFill>
                  <a:schemeClr val="tx1">
                    <a:lumMod val="75000"/>
                    <a:lumOff val="25000"/>
                  </a:schemeClr>
                </a:solidFill>
                <a:latin typeface="Minion Pro" panose="02040503050306020203"/>
              </a:rPr>
              <a:t>le manque de salle de garde de médecin (ceci est impératif pour une structure médicale)</a:t>
            </a:r>
          </a:p>
          <a:p>
            <a:endParaRPr lang="fr-SN" dirty="0">
              <a:solidFill>
                <a:schemeClr val="tx1">
                  <a:lumMod val="75000"/>
                  <a:lumOff val="25000"/>
                </a:schemeClr>
              </a:solidFill>
              <a:latin typeface="Minion Pro" panose="02040503050306020203"/>
            </a:endParaRPr>
          </a:p>
          <a:p>
            <a:pPr marL="342900" indent="-342900">
              <a:buFont typeface="Arial" panose="020B0604020202020204" pitchFamily="34" charset="0"/>
              <a:buChar char="•"/>
            </a:pPr>
            <a:r>
              <a:rPr lang="fr-SN" dirty="0">
                <a:solidFill>
                  <a:schemeClr val="tx1">
                    <a:lumMod val="75000"/>
                    <a:lumOff val="25000"/>
                  </a:schemeClr>
                </a:solidFill>
                <a:latin typeface="Minion Pro" panose="02040503050306020203"/>
              </a:rPr>
              <a:t>Éclairage de la salle de pédiatrie à la clinique</a:t>
            </a:r>
            <a:br>
              <a:rPr lang="fr-SN" dirty="0">
                <a:solidFill>
                  <a:schemeClr val="tx1">
                    <a:lumMod val="75000"/>
                    <a:lumOff val="25000"/>
                  </a:schemeClr>
                </a:solidFill>
                <a:latin typeface="Minion Pro" panose="02040503050306020203"/>
              </a:rPr>
            </a:br>
            <a:r>
              <a:rPr lang="fr-SN" dirty="0">
                <a:solidFill>
                  <a:schemeClr val="tx1">
                    <a:lumMod val="75000"/>
                    <a:lumOff val="25000"/>
                  </a:schemeClr>
                </a:solidFill>
                <a:latin typeface="Minion Pro" panose="02040503050306020203"/>
              </a:rPr>
              <a:t>Disponibilité des dossiers de pédiatrie </a:t>
            </a:r>
          </a:p>
          <a:p>
            <a:pPr marL="342900" indent="-342900">
              <a:buFont typeface="Arial" panose="020B0604020202020204" pitchFamily="34" charset="0"/>
              <a:buChar char="•"/>
            </a:pPr>
            <a:endParaRPr lang="fr-SN" dirty="0">
              <a:solidFill>
                <a:schemeClr val="tx1">
                  <a:lumMod val="75000"/>
                  <a:lumOff val="25000"/>
                </a:schemeClr>
              </a:solidFill>
              <a:latin typeface="Minion Pro" panose="02040503050306020203"/>
            </a:endParaRPr>
          </a:p>
        </p:txBody>
      </p:sp>
    </p:spTree>
    <p:extLst>
      <p:ext uri="{BB962C8B-B14F-4D97-AF65-F5344CB8AC3E}">
        <p14:creationId xmlns:p14="http://schemas.microsoft.com/office/powerpoint/2010/main" val="4114890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10" name="ZoneTexte 9">
            <a:extLst>
              <a:ext uri="{FF2B5EF4-FFF2-40B4-BE49-F238E27FC236}">
                <a16:creationId xmlns:a16="http://schemas.microsoft.com/office/drawing/2014/main" id="{944DC189-6831-41C0-AFC0-81A1220ACC79}"/>
              </a:ext>
            </a:extLst>
          </p:cNvPr>
          <p:cNvSpPr txBox="1"/>
          <p:nvPr/>
        </p:nvSpPr>
        <p:spPr>
          <a:xfrm>
            <a:off x="369358" y="2725625"/>
            <a:ext cx="11260939" cy="4093428"/>
          </a:xfrm>
          <a:prstGeom prst="rect">
            <a:avLst/>
          </a:prstGeom>
          <a:noFill/>
        </p:spPr>
        <p:txBody>
          <a:bodyPr wrap="square">
            <a:spAutoFit/>
          </a:bodyPr>
          <a:lstStyle/>
          <a:p>
            <a:pPr algn="ctr"/>
            <a:r>
              <a:rPr lang="fr-SN" sz="2000" dirty="0">
                <a:solidFill>
                  <a:schemeClr val="accent1">
                    <a:lumMod val="75000"/>
                  </a:schemeClr>
                </a:solidFill>
                <a:latin typeface="Minion Pro"/>
              </a:rPr>
              <a:t>PROBLÈMES RENCONTRÉS</a:t>
            </a:r>
          </a:p>
          <a:p>
            <a:pPr algn="ctr"/>
            <a:endParaRPr lang="fr-SN" sz="2000" dirty="0">
              <a:solidFill>
                <a:schemeClr val="tx1">
                  <a:lumMod val="75000"/>
                  <a:lumOff val="25000"/>
                </a:schemeClr>
              </a:solidFill>
              <a:latin typeface="Minion Pro"/>
            </a:endParaRPr>
          </a:p>
          <a:p>
            <a:pPr marL="285750" indent="-285750">
              <a:buFont typeface="Arial" panose="020B0604020202020204" pitchFamily="34" charset="0"/>
              <a:buChar char="•"/>
            </a:pPr>
            <a:r>
              <a:rPr lang="fr-SN" sz="2000" dirty="0">
                <a:solidFill>
                  <a:schemeClr val="tx1">
                    <a:lumMod val="75000"/>
                    <a:lumOff val="25000"/>
                  </a:schemeClr>
                </a:solidFill>
                <a:latin typeface="Minion Pro"/>
              </a:rPr>
              <a:t>Le matériel de réanimation néonatal n’est pas souvent adapté aux nouveau nés (ballon de ventilation trop grand) sonde d’aspiration de qualité inférieure (trop molle). Table de réanimation incontrôlable (chauffe par moment d’autre non). L asepsie du matériel (stéthoscope, </a:t>
            </a:r>
            <a:r>
              <a:rPr lang="fr-SN" sz="2000" dirty="0" err="1">
                <a:solidFill>
                  <a:schemeClr val="tx1">
                    <a:lumMod val="75000"/>
                    <a:lumOff val="25000"/>
                  </a:schemeClr>
                </a:solidFill>
                <a:latin typeface="Minion Pro"/>
              </a:rPr>
              <a:t>saturometre</a:t>
            </a:r>
            <a:r>
              <a:rPr lang="fr-SN" sz="2000" dirty="0">
                <a:solidFill>
                  <a:schemeClr val="tx1">
                    <a:lumMod val="75000"/>
                    <a:lumOff val="25000"/>
                  </a:schemeClr>
                </a:solidFill>
                <a:latin typeface="Minion Pro"/>
              </a:rPr>
              <a:t> etc.) n’est pas bonne. Absence d’utilisation de plateau de soins ou d’haricots stériles pour les soins du nouveau-né ( </a:t>
            </a:r>
            <a:r>
              <a:rPr lang="fr-SN" sz="2000" dirty="0" err="1">
                <a:solidFill>
                  <a:schemeClr val="tx1">
                    <a:lumMod val="75000"/>
                    <a:lumOff val="25000"/>
                  </a:schemeClr>
                </a:solidFill>
                <a:latin typeface="Minion Pro"/>
              </a:rPr>
              <a:t>vvp</a:t>
            </a:r>
            <a:r>
              <a:rPr lang="fr-SN" sz="2000" dirty="0">
                <a:solidFill>
                  <a:schemeClr val="tx1">
                    <a:lumMod val="75000"/>
                    <a:lumOff val="25000"/>
                  </a:schemeClr>
                </a:solidFill>
                <a:latin typeface="Minion Pro"/>
              </a:rPr>
              <a:t>, SENN). Absence de lunettes stériles a O2 à usage unique .Absence de contrôle de la température de la salle néonatalogie ( salle trop froide des fois)…</a:t>
            </a:r>
          </a:p>
          <a:p>
            <a:pPr marL="285750" indent="-285750">
              <a:buFont typeface="Arial" panose="020B0604020202020204" pitchFamily="34" charset="0"/>
              <a:buChar char="•"/>
            </a:pPr>
            <a:r>
              <a:rPr lang="en-US" sz="2000" dirty="0">
                <a:solidFill>
                  <a:schemeClr val="tx1">
                    <a:lumMod val="75000"/>
                    <a:lumOff val="25000"/>
                  </a:schemeClr>
                </a:solidFill>
                <a:latin typeface="Minion Pro"/>
                <a:ea typeface="Times New Roman" panose="02020603050405020304" pitchFamily="18" charset="0"/>
              </a:rPr>
              <a:t>Table </a:t>
            </a:r>
            <a:r>
              <a:rPr lang="en-US" sz="2000" dirty="0" err="1">
                <a:solidFill>
                  <a:schemeClr val="tx1">
                    <a:lumMod val="75000"/>
                    <a:lumOff val="25000"/>
                  </a:schemeClr>
                </a:solidFill>
                <a:latin typeface="Minion Pro"/>
                <a:ea typeface="Times New Roman" panose="02020603050405020304" pitchFamily="18" charset="0"/>
              </a:rPr>
              <a:t>chauffante</a:t>
            </a:r>
            <a:endParaRPr lang="en-US" sz="2000" dirty="0">
              <a:solidFill>
                <a:schemeClr val="tx1">
                  <a:lumMod val="75000"/>
                  <a:lumOff val="25000"/>
                </a:schemeClr>
              </a:solidFill>
              <a:latin typeface="Minion Pro"/>
              <a:ea typeface="Times New Roman" panose="02020603050405020304" pitchFamily="18" charset="0"/>
            </a:endParaRPr>
          </a:p>
          <a:p>
            <a:pPr marL="285750" indent="-285750">
              <a:buFont typeface="Arial" panose="020B0604020202020204" pitchFamily="34" charset="0"/>
              <a:buChar char="•"/>
            </a:pPr>
            <a:r>
              <a:rPr lang="fr-SN" sz="2000" dirty="0">
                <a:solidFill>
                  <a:schemeClr val="tx1">
                    <a:lumMod val="75000"/>
                    <a:lumOff val="25000"/>
                  </a:schemeClr>
                </a:solidFill>
                <a:latin typeface="Minion Pro"/>
              </a:rPr>
              <a:t>Disponibilité de certains médicaments en urgence dont la morphine injectable </a:t>
            </a:r>
          </a:p>
          <a:p>
            <a:endParaRPr lang="fr-SN" sz="2000" dirty="0">
              <a:solidFill>
                <a:schemeClr val="tx1">
                  <a:lumMod val="75000"/>
                  <a:lumOff val="25000"/>
                </a:schemeClr>
              </a:solidFill>
              <a:latin typeface="Minion Pro"/>
            </a:endParaRPr>
          </a:p>
          <a:p>
            <a:pPr marL="285750" indent="-285750">
              <a:buFont typeface="Arial" panose="020B0604020202020204" pitchFamily="34" charset="0"/>
              <a:buChar char="•"/>
            </a:pPr>
            <a:endParaRPr lang="fr-SN" sz="2000" dirty="0">
              <a:solidFill>
                <a:schemeClr val="tx1">
                  <a:lumMod val="75000"/>
                  <a:lumOff val="25000"/>
                </a:schemeClr>
              </a:solidFill>
              <a:latin typeface="Minion Pro"/>
            </a:endParaRPr>
          </a:p>
        </p:txBody>
      </p:sp>
    </p:spTree>
    <p:extLst>
      <p:ext uri="{BB962C8B-B14F-4D97-AF65-F5344CB8AC3E}">
        <p14:creationId xmlns:p14="http://schemas.microsoft.com/office/powerpoint/2010/main" val="915285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3" name="Rectangle 2"/>
          <p:cNvSpPr/>
          <p:nvPr/>
        </p:nvSpPr>
        <p:spPr>
          <a:xfrm>
            <a:off x="219892" y="2826127"/>
            <a:ext cx="11678194" cy="2308324"/>
          </a:xfrm>
          <a:prstGeom prst="rect">
            <a:avLst/>
          </a:prstGeom>
        </p:spPr>
        <p:txBody>
          <a:bodyPr wrap="square">
            <a:spAutoFit/>
          </a:bodyPr>
          <a:lstStyle/>
          <a:p>
            <a:pPr algn="ctr"/>
            <a:r>
              <a:rPr lang="fr-SN" dirty="0">
                <a:solidFill>
                  <a:schemeClr val="accent1">
                    <a:lumMod val="75000"/>
                  </a:schemeClr>
                </a:solidFill>
                <a:latin typeface="Minion Pro"/>
              </a:rPr>
              <a:t>PROBLEMES RENCONTRES</a:t>
            </a:r>
          </a:p>
          <a:p>
            <a:pPr algn="ctr"/>
            <a:endParaRPr lang="fr-SN" dirty="0">
              <a:solidFill>
                <a:schemeClr val="accent1">
                  <a:lumMod val="75000"/>
                </a:schemeClr>
              </a:solidFill>
              <a:latin typeface="Minion Pro"/>
            </a:endParaRPr>
          </a:p>
          <a:p>
            <a:pPr algn="ctr"/>
            <a:r>
              <a:rPr lang="fr-SN" dirty="0">
                <a:solidFill>
                  <a:schemeClr val="accent1">
                    <a:lumMod val="75000"/>
                  </a:schemeClr>
                </a:solidFill>
                <a:latin typeface="Minion Pro"/>
              </a:rPr>
              <a:t> </a:t>
            </a:r>
          </a:p>
          <a:p>
            <a:pPr marL="285750" indent="-285750">
              <a:buFont typeface="Arial" panose="020B0604020202020204" pitchFamily="34" charset="0"/>
              <a:buChar char="•"/>
            </a:pPr>
            <a:r>
              <a:rPr lang="fr-SN" dirty="0">
                <a:solidFill>
                  <a:schemeClr val="tx1">
                    <a:lumMod val="75000"/>
                    <a:lumOff val="25000"/>
                  </a:schemeClr>
                </a:solidFill>
                <a:latin typeface="Minion Pro"/>
              </a:rPr>
              <a:t>La qualité des fils</a:t>
            </a:r>
            <a:br>
              <a:rPr lang="fr-SN" dirty="0">
                <a:solidFill>
                  <a:schemeClr val="tx1">
                    <a:lumMod val="75000"/>
                    <a:lumOff val="25000"/>
                  </a:schemeClr>
                </a:solidFill>
                <a:latin typeface="Minion Pro"/>
              </a:rPr>
            </a:br>
            <a:r>
              <a:rPr lang="fr-SN" dirty="0">
                <a:solidFill>
                  <a:schemeClr val="tx1">
                    <a:lumMod val="75000"/>
                    <a:lumOff val="25000"/>
                  </a:schemeClr>
                </a:solidFill>
                <a:latin typeface="Minion Pro"/>
              </a:rPr>
              <a:t>Gestion des urgences ( disponibilité personnel)</a:t>
            </a:r>
            <a:br>
              <a:rPr lang="fr-SN" dirty="0">
                <a:solidFill>
                  <a:schemeClr val="tx1">
                    <a:lumMod val="75000"/>
                    <a:lumOff val="25000"/>
                  </a:schemeClr>
                </a:solidFill>
                <a:latin typeface="Minion Pro"/>
              </a:rPr>
            </a:br>
            <a:r>
              <a:rPr lang="fr-SN" dirty="0">
                <a:solidFill>
                  <a:schemeClr val="tx1">
                    <a:lumMod val="75000"/>
                    <a:lumOff val="25000"/>
                  </a:schemeClr>
                </a:solidFill>
                <a:latin typeface="Minion Pro"/>
              </a:rPr>
              <a:t>Tenues de bloc à améliorer </a:t>
            </a:r>
            <a:br>
              <a:rPr lang="fr-SN" dirty="0">
                <a:solidFill>
                  <a:schemeClr val="tx1">
                    <a:lumMod val="75000"/>
                    <a:lumOff val="25000"/>
                  </a:schemeClr>
                </a:solidFill>
                <a:latin typeface="Minion Pro"/>
              </a:rPr>
            </a:br>
            <a:r>
              <a:rPr lang="fr-SN" dirty="0">
                <a:solidFill>
                  <a:schemeClr val="tx1">
                    <a:lumMod val="75000"/>
                    <a:lumOff val="25000"/>
                  </a:schemeClr>
                </a:solidFill>
                <a:latin typeface="Minion Pro"/>
              </a:rPr>
              <a:t>Élargir les partenaires assureurs</a:t>
            </a:r>
            <a:endParaRPr lang="en-US" sz="2400" dirty="0">
              <a:solidFill>
                <a:schemeClr val="tx1">
                  <a:lumMod val="75000"/>
                  <a:lumOff val="25000"/>
                </a:schemeClr>
              </a:solidFill>
              <a:latin typeface="Minion Pro"/>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endParaRPr lang="en-US" dirty="0">
              <a:solidFill>
                <a:schemeClr val="tx1">
                  <a:lumMod val="75000"/>
                  <a:lumOff val="25000"/>
                </a:schemeClr>
              </a:solidFill>
              <a:latin typeface="Minion Pro"/>
            </a:endParaRPr>
          </a:p>
        </p:txBody>
      </p:sp>
    </p:spTree>
    <p:extLst>
      <p:ext uri="{BB962C8B-B14F-4D97-AF65-F5344CB8AC3E}">
        <p14:creationId xmlns:p14="http://schemas.microsoft.com/office/powerpoint/2010/main" val="4119900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6" name="Espace réservé du contenu 2"/>
          <p:cNvSpPr txBox="1">
            <a:spLocks/>
          </p:cNvSpPr>
          <p:nvPr/>
        </p:nvSpPr>
        <p:spPr>
          <a:xfrm>
            <a:off x="600681" y="2636449"/>
            <a:ext cx="11029616" cy="406479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panose="020B0604020202020204" pitchFamily="34" charset="0"/>
              <a:buChar char="•"/>
            </a:pPr>
            <a:endParaRPr lang="fr-SN" dirty="0">
              <a:solidFill>
                <a:schemeClr val="tx1">
                  <a:lumMod val="85000"/>
                  <a:lumOff val="15000"/>
                </a:schemeClr>
              </a:solidFill>
            </a:endParaRPr>
          </a:p>
          <a:p>
            <a:pPr marL="0" indent="0" algn="ctr">
              <a:buFont typeface="Wingdings 2" panose="05020102010507070707" pitchFamily="18" charset="2"/>
              <a:buNone/>
            </a:pPr>
            <a:r>
              <a:rPr lang="fr-SN" sz="2000" dirty="0">
                <a:solidFill>
                  <a:schemeClr val="tx2">
                    <a:lumMod val="75000"/>
                  </a:schemeClr>
                </a:solidFill>
              </a:rPr>
              <a:t>REMARQUES</a:t>
            </a:r>
          </a:p>
          <a:p>
            <a:r>
              <a:rPr lang="fr-SN" dirty="0">
                <a:solidFill>
                  <a:schemeClr val="tx1">
                    <a:lumMod val="85000"/>
                    <a:lumOff val="15000"/>
                  </a:schemeClr>
                </a:solidFill>
              </a:rPr>
              <a:t>Beaucoup de matériel défectueux, échéances assez longues pour la prise en charge! </a:t>
            </a:r>
            <a:br>
              <a:rPr lang="fr-SN" dirty="0">
                <a:solidFill>
                  <a:schemeClr val="tx1">
                    <a:lumMod val="85000"/>
                    <a:lumOff val="15000"/>
                  </a:schemeClr>
                </a:solidFill>
              </a:rPr>
            </a:br>
            <a:r>
              <a:rPr lang="fr-SN" dirty="0">
                <a:solidFill>
                  <a:schemeClr val="tx1">
                    <a:lumMod val="85000"/>
                    <a:lumOff val="15000"/>
                  </a:schemeClr>
                </a:solidFill>
              </a:rPr>
              <a:t>Hôtellerie principale plainte des patientes. …</a:t>
            </a:r>
          </a:p>
          <a:p>
            <a:r>
              <a:rPr lang="fr-SN" dirty="0">
                <a:solidFill>
                  <a:schemeClr val="tx1">
                    <a:lumMod val="85000"/>
                    <a:lumOff val="15000"/>
                  </a:schemeClr>
                </a:solidFill>
              </a:rPr>
              <a:t>Disposition d’un appareil de </a:t>
            </a:r>
            <a:r>
              <a:rPr lang="fr-SN" dirty="0" err="1">
                <a:solidFill>
                  <a:schemeClr val="tx1">
                    <a:lumMod val="85000"/>
                    <a:lumOff val="15000"/>
                  </a:schemeClr>
                </a:solidFill>
              </a:rPr>
              <a:t>phototherapie</a:t>
            </a:r>
            <a:r>
              <a:rPr lang="fr-SN" dirty="0">
                <a:solidFill>
                  <a:schemeClr val="tx1">
                    <a:lumMod val="85000"/>
                    <a:lumOff val="15000"/>
                  </a:schemeClr>
                </a:solidFill>
              </a:rPr>
              <a:t> </a:t>
            </a:r>
            <a:br>
              <a:rPr lang="fr-SN" dirty="0">
                <a:solidFill>
                  <a:schemeClr val="tx1">
                    <a:lumMod val="85000"/>
                    <a:lumOff val="15000"/>
                  </a:schemeClr>
                </a:solidFill>
              </a:rPr>
            </a:br>
            <a:r>
              <a:rPr lang="fr-SN" dirty="0">
                <a:solidFill>
                  <a:schemeClr val="tx1">
                    <a:lumMod val="85000"/>
                    <a:lumOff val="15000"/>
                  </a:schemeClr>
                </a:solidFill>
              </a:rPr>
              <a:t>Une table chauffante pour la </a:t>
            </a:r>
            <a:r>
              <a:rPr lang="fr-SN" dirty="0" err="1">
                <a:solidFill>
                  <a:schemeClr val="tx1">
                    <a:lumMod val="85000"/>
                    <a:lumOff val="15000"/>
                  </a:schemeClr>
                </a:solidFill>
              </a:rPr>
              <a:t>neonate</a:t>
            </a:r>
            <a:r>
              <a:rPr lang="fr-SN" dirty="0">
                <a:solidFill>
                  <a:schemeClr val="tx1">
                    <a:lumMod val="85000"/>
                    <a:lumOff val="15000"/>
                  </a:schemeClr>
                </a:solidFill>
              </a:rPr>
              <a:t> en haut </a:t>
            </a:r>
            <a:br>
              <a:rPr lang="fr-SN" dirty="0">
                <a:solidFill>
                  <a:schemeClr val="tx1">
                    <a:lumMod val="85000"/>
                    <a:lumOff val="15000"/>
                  </a:schemeClr>
                </a:solidFill>
              </a:rPr>
            </a:br>
            <a:r>
              <a:rPr lang="fr-SN" dirty="0">
                <a:solidFill>
                  <a:schemeClr val="tx1">
                    <a:lumMod val="85000"/>
                    <a:lumOff val="15000"/>
                  </a:schemeClr>
                </a:solidFill>
              </a:rPr>
              <a:t>Une salle de garde pour les médecins </a:t>
            </a:r>
          </a:p>
          <a:p>
            <a:r>
              <a:rPr lang="fr-SN" dirty="0">
                <a:solidFill>
                  <a:schemeClr val="tx1">
                    <a:lumMod val="85000"/>
                    <a:lumOff val="15000"/>
                  </a:schemeClr>
                </a:solidFill>
              </a:rPr>
              <a:t>Informatiser les dossiers médicaux </a:t>
            </a:r>
          </a:p>
          <a:p>
            <a:r>
              <a:rPr lang="fr-SN" dirty="0">
                <a:solidFill>
                  <a:schemeClr val="tx1">
                    <a:lumMod val="85000"/>
                    <a:lumOff val="15000"/>
                  </a:schemeClr>
                </a:solidFill>
              </a:rPr>
              <a:t>Recommandations : digitalisation des dossiers de pédiatrie pour faciliter le suivi </a:t>
            </a:r>
            <a:br>
              <a:rPr lang="fr-SN" dirty="0">
                <a:solidFill>
                  <a:schemeClr val="tx1">
                    <a:lumMod val="85000"/>
                    <a:lumOff val="15000"/>
                  </a:schemeClr>
                </a:solidFill>
              </a:rPr>
            </a:br>
            <a:r>
              <a:rPr lang="fr-SN" dirty="0">
                <a:solidFill>
                  <a:schemeClr val="tx1">
                    <a:lumMod val="85000"/>
                    <a:lumOff val="15000"/>
                  </a:schemeClr>
                </a:solidFill>
              </a:rPr>
              <a:t>Revoir date de paiement des médecins </a:t>
            </a:r>
          </a:p>
          <a:p>
            <a:pPr>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3965907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2754" y="3352801"/>
            <a:ext cx="10993549" cy="2452254"/>
          </a:xfrm>
          <a:ln>
            <a:noFill/>
          </a:ln>
        </p:spPr>
        <p:txBody>
          <a:bodyPr anchor="ctr">
            <a:noAutofit/>
          </a:bodyPr>
          <a:lstStyle/>
          <a:p>
            <a:pPr algn="ctr"/>
            <a:r>
              <a:rPr lang="fr-FR" b="1" dirty="0">
                <a:solidFill>
                  <a:schemeClr val="bg1"/>
                </a:solidFill>
                <a:latin typeface="Arial Black" panose="020B0A04020102020204" pitchFamily="34" charset="0"/>
              </a:rPr>
              <a:t>I. Etat d’avancement des actions décidées à l’issue des revues de directionS précédenteS </a:t>
            </a:r>
            <a:br>
              <a:rPr lang="fr-FR" b="1" dirty="0">
                <a:solidFill>
                  <a:schemeClr val="bg1"/>
                </a:solidFill>
                <a:latin typeface="Arial Black" panose="020B0A04020102020204" pitchFamily="34" charset="0"/>
              </a:rPr>
            </a:br>
            <a:endParaRPr lang="fr-FR" b="1" dirty="0">
              <a:solidFill>
                <a:schemeClr val="bg1"/>
              </a:solidFill>
              <a:latin typeface="Arial Black" panose="020B0A04020102020204" pitchFamily="34" charset="0"/>
            </a:endParaRPr>
          </a:p>
        </p:txBody>
      </p:sp>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PM02-FO0004</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fr-FR" sz="800" b="0" i="0" u="none" strike="noStrike" kern="1200" cap="none" spc="0" normalizeH="0" baseline="0" noProof="0" dirty="0">
                <a:ln>
                  <a:noFill/>
                </a:ln>
                <a:solidFill>
                  <a:prstClr val="black"/>
                </a:solidFill>
                <a:effectLst/>
                <a:uLnTx/>
                <a:uFillTx/>
                <a:latin typeface="Gill Sans MT"/>
                <a:ea typeface="+mn-ea"/>
                <a:cs typeface="+mn-cs"/>
              </a:rPr>
              <a:t>V1</a:t>
            </a:r>
          </a:p>
        </p:txBody>
      </p:sp>
    </p:spTree>
    <p:extLst>
      <p:ext uri="{BB962C8B-B14F-4D97-AF65-F5344CB8AC3E}">
        <p14:creationId xmlns:p14="http://schemas.microsoft.com/office/powerpoint/2010/main" val="20889725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des médecins (Gynécologue obstétrique, Pédiatre, Anesthésiste)</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sp>
        <p:nvSpPr>
          <p:cNvPr id="6" name="Espace réservé du contenu 2"/>
          <p:cNvSpPr txBox="1">
            <a:spLocks/>
          </p:cNvSpPr>
          <p:nvPr/>
        </p:nvSpPr>
        <p:spPr>
          <a:xfrm>
            <a:off x="600681" y="2636449"/>
            <a:ext cx="11029616" cy="406479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panose="020B0604020202020204" pitchFamily="34" charset="0"/>
              <a:buChar char="•"/>
            </a:pPr>
            <a:endParaRPr lang="fr-SN" dirty="0">
              <a:solidFill>
                <a:schemeClr val="tx1">
                  <a:lumMod val="85000"/>
                  <a:lumOff val="15000"/>
                </a:schemeClr>
              </a:solidFill>
            </a:endParaRPr>
          </a:p>
          <a:p>
            <a:pPr>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p>
        </p:txBody>
      </p:sp>
      <p:sp>
        <p:nvSpPr>
          <p:cNvPr id="7" name="Espace réservé du contenu 2"/>
          <p:cNvSpPr txBox="1">
            <a:spLocks/>
          </p:cNvSpPr>
          <p:nvPr/>
        </p:nvSpPr>
        <p:spPr>
          <a:xfrm>
            <a:off x="600681" y="2673783"/>
            <a:ext cx="11029616" cy="4722471"/>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fr-SN" dirty="0">
                <a:solidFill>
                  <a:schemeClr val="tx2">
                    <a:lumMod val="75000"/>
                  </a:schemeClr>
                </a:solidFill>
              </a:rPr>
              <a:t>REMARQUES</a:t>
            </a:r>
            <a:endParaRPr lang="fr-SN" dirty="0">
              <a:solidFill>
                <a:schemeClr val="tx1">
                  <a:lumMod val="75000"/>
                  <a:lumOff val="25000"/>
                </a:schemeClr>
              </a:solidFill>
            </a:endParaRPr>
          </a:p>
          <a:p>
            <a:r>
              <a:rPr lang="fr-SN" dirty="0">
                <a:solidFill>
                  <a:schemeClr val="tx1">
                    <a:lumMod val="75000"/>
                    <a:lumOff val="25000"/>
                  </a:schemeClr>
                </a:solidFill>
              </a:rPr>
              <a:t>Sensibilisez et faites la publicité de la clinique car le confort est satisfaisant </a:t>
            </a:r>
            <a:endPar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fontAlgn="b"/>
            <a:r>
              <a:rPr lang="fr-SN" dirty="0">
                <a:solidFill>
                  <a:schemeClr val="tx1">
                    <a:lumMod val="75000"/>
                    <a:lumOff val="25000"/>
                  </a:schemeClr>
                </a:solidFill>
              </a:rPr>
              <a:t>Parfois certaines patientes sont prises en charge comme étant des cas sociaux alors que ce n'est pas souvent le cas, d'où la nécessité de faire des enquêtes plus sérieuses afin de définir les patientes devant bénéficier du programme social.</a:t>
            </a:r>
            <a:endParaRPr lang="en-US" dirty="0">
              <a:solidFill>
                <a:schemeClr val="tx1">
                  <a:lumMod val="75000"/>
                  <a:lumOff val="25000"/>
                </a:schemeClr>
              </a:solidFill>
            </a:endParaRPr>
          </a:p>
          <a:p>
            <a:pPr fontAlgn="b"/>
            <a:r>
              <a:rPr lang="fr-SN" dirty="0">
                <a:solidFill>
                  <a:schemeClr val="tx1">
                    <a:lumMod val="75000"/>
                    <a:lumOff val="25000"/>
                  </a:schemeClr>
                </a:solidFill>
              </a:rPr>
              <a:t>Entretien régulier des locaux</a:t>
            </a:r>
            <a:br>
              <a:rPr lang="fr-SN" dirty="0">
                <a:solidFill>
                  <a:schemeClr val="tx1">
                    <a:lumMod val="75000"/>
                    <a:lumOff val="25000"/>
                  </a:schemeClr>
                </a:solidFill>
              </a:rPr>
            </a:br>
            <a:r>
              <a:rPr lang="fr-SN" dirty="0">
                <a:solidFill>
                  <a:schemeClr val="tx1">
                    <a:lumMod val="75000"/>
                    <a:lumOff val="25000"/>
                  </a:schemeClr>
                </a:solidFill>
              </a:rPr>
              <a:t>Peindre la salle d'accouchement </a:t>
            </a:r>
            <a:br>
              <a:rPr lang="fr-SN" dirty="0">
                <a:solidFill>
                  <a:schemeClr val="tx1">
                    <a:lumMod val="75000"/>
                    <a:lumOff val="25000"/>
                  </a:schemeClr>
                </a:solidFill>
              </a:rPr>
            </a:br>
            <a:r>
              <a:rPr lang="fr-SN" dirty="0">
                <a:solidFill>
                  <a:schemeClr val="tx1">
                    <a:lumMod val="75000"/>
                    <a:lumOff val="25000"/>
                  </a:schemeClr>
                </a:solidFill>
              </a:rPr>
              <a:t>Réduire tarif échographie </a:t>
            </a:r>
            <a:br>
              <a:rPr lang="fr-SN" dirty="0">
                <a:solidFill>
                  <a:schemeClr val="tx1">
                    <a:lumMod val="75000"/>
                    <a:lumOff val="25000"/>
                  </a:schemeClr>
                </a:solidFill>
              </a:rPr>
            </a:br>
            <a:br>
              <a:rPr lang="fr-SN" dirty="0">
                <a:solidFill>
                  <a:schemeClr val="tx1">
                    <a:lumMod val="75000"/>
                    <a:lumOff val="25000"/>
                  </a:schemeClr>
                </a:solidFill>
              </a:rPr>
            </a:br>
            <a:r>
              <a:rPr lang="fr-SN" dirty="0">
                <a:solidFill>
                  <a:schemeClr val="tx1">
                    <a:lumMod val="75000"/>
                    <a:lumOff val="25000"/>
                  </a:schemeClr>
                </a:solidFill>
              </a:rPr>
              <a:t>Points forts :</a:t>
            </a:r>
            <a:br>
              <a:rPr lang="fr-SN" dirty="0">
                <a:solidFill>
                  <a:schemeClr val="tx1">
                    <a:lumMod val="75000"/>
                    <a:lumOff val="25000"/>
                  </a:schemeClr>
                </a:solidFill>
              </a:rPr>
            </a:br>
            <a:r>
              <a:rPr lang="fr-SN" dirty="0">
                <a:solidFill>
                  <a:schemeClr val="tx1">
                    <a:lumMod val="75000"/>
                    <a:lumOff val="25000"/>
                  </a:schemeClr>
                </a:solidFill>
              </a:rPr>
              <a:t>Se féliciter de la présence systématiquement des pédiatres lors des urgences</a:t>
            </a:r>
            <a:br>
              <a:rPr lang="fr-SN" dirty="0">
                <a:solidFill>
                  <a:schemeClr val="tx1">
                    <a:lumMod val="75000"/>
                    <a:lumOff val="25000"/>
                  </a:schemeClr>
                </a:solidFill>
              </a:rPr>
            </a:br>
            <a:r>
              <a:rPr lang="fr-SN" dirty="0">
                <a:solidFill>
                  <a:schemeClr val="tx1">
                    <a:lumMod val="75000"/>
                    <a:lumOff val="25000"/>
                  </a:schemeClr>
                </a:solidFill>
              </a:rPr>
              <a:t>Saluer le travail des sages femmes</a:t>
            </a:r>
            <a:br>
              <a:rPr lang="fr-SN" dirty="0">
                <a:solidFill>
                  <a:schemeClr val="tx1">
                    <a:lumMod val="75000"/>
                    <a:lumOff val="25000"/>
                  </a:schemeClr>
                </a:solidFill>
              </a:rPr>
            </a:br>
            <a:r>
              <a:rPr lang="fr-SN" dirty="0">
                <a:solidFill>
                  <a:schemeClr val="tx1">
                    <a:lumMod val="75000"/>
                    <a:lumOff val="25000"/>
                  </a:schemeClr>
                </a:solidFill>
              </a:rPr>
              <a:t>Se </a:t>
            </a:r>
            <a:r>
              <a:rPr lang="fr-SN" dirty="0" err="1">
                <a:solidFill>
                  <a:schemeClr val="tx1">
                    <a:lumMod val="75000"/>
                    <a:lumOff val="25000"/>
                  </a:schemeClr>
                </a:solidFill>
              </a:rPr>
              <a:t>feliciter</a:t>
            </a:r>
            <a:r>
              <a:rPr lang="fr-SN" dirty="0">
                <a:solidFill>
                  <a:schemeClr val="tx1">
                    <a:lumMod val="75000"/>
                    <a:lumOff val="25000"/>
                  </a:schemeClr>
                </a:solidFill>
              </a:rPr>
              <a:t> qu'il y ait quelqu'un qui veuille à l'intendance et aux petits détails qui font la différence.</a:t>
            </a:r>
            <a:endParaRPr lang="en-US" dirty="0">
              <a:solidFill>
                <a:schemeClr val="tx1">
                  <a:lumMod val="75000"/>
                  <a:lumOff val="25000"/>
                </a:schemeClr>
              </a:solidFill>
            </a:endParaRPr>
          </a:p>
          <a:p>
            <a:pPr>
              <a:buFont typeface="Arial" panose="020B0604020202020204" pitchFamily="34" charset="0"/>
              <a:buChar char="•"/>
            </a:pPr>
            <a:endParaRPr lang="en-US"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en-US" dirty="0">
              <a:solidFill>
                <a:schemeClr val="tx1">
                  <a:lumMod val="75000"/>
                  <a:lumOff val="25000"/>
                </a:schemeClr>
              </a:solidFill>
            </a:endParaRPr>
          </a:p>
        </p:txBody>
      </p:sp>
    </p:spTree>
    <p:extLst>
      <p:ext uri="{BB962C8B-B14F-4D97-AF65-F5344CB8AC3E}">
        <p14:creationId xmlns:p14="http://schemas.microsoft.com/office/powerpoint/2010/main" val="128322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BBA50A-4E75-46C0-A253-BCAFACEE8084}"/>
              </a:ext>
            </a:extLst>
          </p:cNvPr>
          <p:cNvSpPr>
            <a:spLocks noGrp="1"/>
          </p:cNvSpPr>
          <p:nvPr>
            <p:ph type="ctrTitle"/>
          </p:nvPr>
        </p:nvSpPr>
        <p:spPr/>
        <p:txBody>
          <a:bodyPr>
            <a:normAutofit fontScale="90000"/>
          </a:bodyPr>
          <a:lstStyle/>
          <a:p>
            <a:r>
              <a:rPr lang="fr-FR" sz="7200" dirty="0"/>
              <a:t>Résultats de l’enquête de satisfaction sur le SI</a:t>
            </a:r>
          </a:p>
        </p:txBody>
      </p:sp>
      <p:sp>
        <p:nvSpPr>
          <p:cNvPr id="3" name="Sous-titre 2">
            <a:extLst>
              <a:ext uri="{FF2B5EF4-FFF2-40B4-BE49-F238E27FC236}">
                <a16:creationId xmlns:a16="http://schemas.microsoft.com/office/drawing/2014/main" id="{949BBC6A-24BC-4681-8E8F-D1AD1FE20E57}"/>
              </a:ext>
            </a:extLst>
          </p:cNvPr>
          <p:cNvSpPr>
            <a:spLocks noGrp="1"/>
          </p:cNvSpPr>
          <p:nvPr>
            <p:ph type="subTitle" idx="1"/>
          </p:nvPr>
        </p:nvSpPr>
        <p:spPr/>
        <p:txBody>
          <a:bodyPr/>
          <a:lstStyle/>
          <a:p>
            <a:r>
              <a:rPr lang="fr-FR" dirty="0">
                <a:solidFill>
                  <a:schemeClr val="accent4"/>
                </a:solidFill>
              </a:rPr>
              <a:t>Année 2022  - 1 Janvier 2023</a:t>
            </a:r>
          </a:p>
        </p:txBody>
      </p:sp>
      <p:sp>
        <p:nvSpPr>
          <p:cNvPr id="5" name="Espace réservé du numéro de diapositive 4">
            <a:extLst>
              <a:ext uri="{FF2B5EF4-FFF2-40B4-BE49-F238E27FC236}">
                <a16:creationId xmlns:a16="http://schemas.microsoft.com/office/drawing/2014/main" id="{9E70D391-B5AC-404B-A296-47CAF5C072A9}"/>
              </a:ext>
            </a:extLst>
          </p:cNvPr>
          <p:cNvSpPr>
            <a:spLocks noGrp="1"/>
          </p:cNvSpPr>
          <p:nvPr>
            <p:ph type="sldNum" sz="quarter" idx="12"/>
          </p:nvPr>
        </p:nvSpPr>
        <p:spPr/>
        <p:txBody>
          <a:bodyPr/>
          <a:lstStyle/>
          <a:p>
            <a:r>
              <a:rPr lang="fr-FR"/>
              <a:t>Page </a:t>
            </a:r>
            <a:fld id="{4FAB73BC-B049-4115-A692-8D63A059BFB8}" type="slidenum">
              <a:rPr lang="fr-FR" smtClean="0"/>
              <a:pPr/>
              <a:t>31</a:t>
            </a:fld>
            <a:endParaRPr lang="fr-FR" dirty="0"/>
          </a:p>
        </p:txBody>
      </p:sp>
    </p:spTree>
    <p:extLst>
      <p:ext uri="{BB962C8B-B14F-4D97-AF65-F5344CB8AC3E}">
        <p14:creationId xmlns:p14="http://schemas.microsoft.com/office/powerpoint/2010/main" val="4207634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32</a:t>
            </a:fld>
            <a:endParaRPr lang="fr-FR" dirty="0"/>
          </a:p>
        </p:txBody>
      </p:sp>
      <p:graphicFrame>
        <p:nvGraphicFramePr>
          <p:cNvPr id="7" name="Graphique 6">
            <a:extLst>
              <a:ext uri="{FF2B5EF4-FFF2-40B4-BE49-F238E27FC236}">
                <a16:creationId xmlns:a16="http://schemas.microsoft.com/office/drawing/2014/main" id="{2CC42101-7994-8402-DC3C-AC35DD98FD2C}"/>
              </a:ext>
            </a:extLst>
          </p:cNvPr>
          <p:cNvGraphicFramePr/>
          <p:nvPr/>
        </p:nvGraphicFramePr>
        <p:xfrm>
          <a:off x="633256" y="1808234"/>
          <a:ext cx="4279938" cy="4510679"/>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descr="Tableau des réponses au formulaire Forms. Titre de la question : Quels matériels utilisez-vous dans le cadre professionnel ?. Nombre de réponses : 19 réponses.">
            <a:extLst>
              <a:ext uri="{FF2B5EF4-FFF2-40B4-BE49-F238E27FC236}">
                <a16:creationId xmlns:a16="http://schemas.microsoft.com/office/drawing/2014/main" id="{31573358-5E35-F3D2-95B5-608045C48C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1058" y="1832896"/>
            <a:ext cx="6624622" cy="372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8725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Matériel informatique et Internet</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33</a:t>
            </a:fld>
            <a:endParaRPr lang="fr-FR" dirty="0"/>
          </a:p>
        </p:txBody>
      </p:sp>
      <p:sp>
        <p:nvSpPr>
          <p:cNvPr id="11" name="ZoneTexte 10">
            <a:extLst>
              <a:ext uri="{FF2B5EF4-FFF2-40B4-BE49-F238E27FC236}">
                <a16:creationId xmlns:a16="http://schemas.microsoft.com/office/drawing/2014/main" id="{E49007AB-3AD5-4FBD-A1B5-0BA0DA747D4F}"/>
              </a:ext>
            </a:extLst>
          </p:cNvPr>
          <p:cNvSpPr txBox="1"/>
          <p:nvPr/>
        </p:nvSpPr>
        <p:spPr>
          <a:xfrm>
            <a:off x="7166053" y="1916636"/>
            <a:ext cx="4919929" cy="2554545"/>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fr-FR" sz="1600" b="1" dirty="0">
                <a:solidFill>
                  <a:schemeClr val="tx1">
                    <a:lumMod val="75000"/>
                    <a:lumOff val="25000"/>
                  </a:schemeClr>
                </a:solidFill>
              </a:rPr>
              <a:t>Remarques :</a:t>
            </a:r>
          </a:p>
          <a:p>
            <a:pPr marL="285750" indent="-285750" algn="l">
              <a:buFont typeface="Arial" panose="020B0604020202020204" pitchFamily="34" charset="0"/>
              <a:buChar char="•"/>
            </a:pPr>
            <a:r>
              <a:rPr lang="fr-FR" sz="1600" b="0" dirty="0" err="1">
                <a:solidFill>
                  <a:srgbClr val="202124"/>
                </a:solidFill>
                <a:effectLst/>
                <a:latin typeface="Roboto" panose="02000000000000000000" pitchFamily="2" charset="0"/>
              </a:rPr>
              <a:t>Materiel</a:t>
            </a:r>
            <a:r>
              <a:rPr lang="fr-FR" sz="1600" b="0" dirty="0">
                <a:solidFill>
                  <a:srgbClr val="202124"/>
                </a:solidFill>
                <a:effectLst/>
                <a:latin typeface="Roboto" panose="02000000000000000000" pitchFamily="2" charset="0"/>
              </a:rPr>
              <a:t> informatique satisfaisant mais on peut toutefois améliorer le système informatique. Pour une meilleur </a:t>
            </a:r>
            <a:r>
              <a:rPr lang="fr-FR" sz="1600" b="0" dirty="0" err="1">
                <a:solidFill>
                  <a:srgbClr val="202124"/>
                </a:solidFill>
                <a:effectLst/>
                <a:latin typeface="Roboto" panose="02000000000000000000" pitchFamily="2" charset="0"/>
              </a:rPr>
              <a:t>perfomance</a:t>
            </a:r>
            <a:r>
              <a:rPr lang="fr-FR" sz="1600" b="0" dirty="0">
                <a:solidFill>
                  <a:srgbClr val="202124"/>
                </a:solidFill>
                <a:effectLst/>
                <a:latin typeface="Roboto" panose="02000000000000000000" pitchFamily="2" charset="0"/>
              </a:rPr>
              <a:t> et pour la </a:t>
            </a:r>
            <a:r>
              <a:rPr lang="fr-FR" sz="1600" b="0" dirty="0" err="1">
                <a:solidFill>
                  <a:srgbClr val="202124"/>
                </a:solidFill>
                <a:effectLst/>
                <a:latin typeface="Roboto" panose="02000000000000000000" pitchFamily="2" charset="0"/>
              </a:rPr>
              <a:t>securité</a:t>
            </a:r>
            <a:r>
              <a:rPr lang="fr-FR" sz="1600" b="0" dirty="0">
                <a:solidFill>
                  <a:srgbClr val="202124"/>
                </a:solidFill>
                <a:effectLst/>
                <a:latin typeface="Roboto" panose="02000000000000000000" pitchFamily="2" charset="0"/>
              </a:rPr>
              <a:t>.</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Certaines instabilité du réseau téléphonique Aussi sur l'accès à l'imprimante réseau</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Parfois on a des soucis sur les ordinateurs</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Remarque trop lent l’imprimante</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Améliorer la </a:t>
            </a:r>
            <a:r>
              <a:rPr lang="fr-FR" sz="1600" b="0" dirty="0" err="1">
                <a:solidFill>
                  <a:srgbClr val="202124"/>
                </a:solidFill>
                <a:effectLst/>
                <a:latin typeface="Roboto" panose="02000000000000000000" pitchFamily="2" charset="0"/>
              </a:rPr>
              <a:t>connection</a:t>
            </a:r>
            <a:r>
              <a:rPr lang="fr-FR" sz="1600" b="0" dirty="0">
                <a:solidFill>
                  <a:srgbClr val="202124"/>
                </a:solidFill>
                <a:effectLst/>
                <a:latin typeface="Roboto" panose="02000000000000000000" pitchFamily="2" charset="0"/>
              </a:rPr>
              <a:t> internet</a:t>
            </a:r>
          </a:p>
          <a:p>
            <a:pPr marL="457200" indent="-457200" algn="just">
              <a:buFont typeface="Arial" panose="020B0604020202020204" pitchFamily="34" charset="0"/>
              <a:buChar char="•"/>
            </a:pPr>
            <a:endParaRPr lang="fr-FR" sz="1600" dirty="0">
              <a:solidFill>
                <a:schemeClr val="tx1">
                  <a:lumMod val="75000"/>
                  <a:lumOff val="25000"/>
                </a:schemeClr>
              </a:solidFill>
            </a:endParaRPr>
          </a:p>
        </p:txBody>
      </p:sp>
      <p:pic>
        <p:nvPicPr>
          <p:cNvPr id="2050" name="Picture 2" descr="Tableau des réponses au formulaire Forms. Titre de la question : Pourquoi utilisez-vous Internet dans le cadre professionnel ?. Nombre de réponses : 19 réponses.">
            <a:extLst>
              <a:ext uri="{FF2B5EF4-FFF2-40B4-BE49-F238E27FC236}">
                <a16:creationId xmlns:a16="http://schemas.microsoft.com/office/drawing/2014/main" id="{83AE5105-A95E-1E02-30E0-DAA49F2B28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610" y="1786914"/>
            <a:ext cx="6423347" cy="4012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108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34</a:t>
            </a:fld>
            <a:endParaRPr lang="fr-FR" dirty="0"/>
          </a:p>
        </p:txBody>
      </p:sp>
      <p:pic>
        <p:nvPicPr>
          <p:cNvPr id="3074" name="Picture 2" descr="Tableau des réponses au formulaire Forms. Titre de la question : Utilisez-vous Eyone Médical ?. Nombre de réponses : 19 réponses.">
            <a:extLst>
              <a:ext uri="{FF2B5EF4-FFF2-40B4-BE49-F238E27FC236}">
                <a16:creationId xmlns:a16="http://schemas.microsoft.com/office/drawing/2014/main" id="{323D5256-FE71-4BF2-E121-48619EAEE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138" y="1985555"/>
            <a:ext cx="10250905" cy="431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198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a:xfrm>
            <a:off x="1154083" y="33090"/>
            <a:ext cx="10058400" cy="1450757"/>
          </a:xfrm>
        </p:spPr>
        <p:txBody>
          <a:bodyPr/>
          <a:lstStyle/>
          <a:p>
            <a:r>
              <a:rPr lang="fr-FR" dirty="0"/>
              <a:t>Synthèse </a:t>
            </a:r>
            <a:r>
              <a:rPr lang="fr-FR" dirty="0" err="1"/>
              <a:t>Eyone</a:t>
            </a:r>
            <a:r>
              <a:rPr lang="fr-FR" dirty="0"/>
              <a:t> Médical</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35</a:t>
            </a:fld>
            <a:endParaRPr lang="fr-FR" dirty="0"/>
          </a:p>
        </p:txBody>
      </p:sp>
      <p:graphicFrame>
        <p:nvGraphicFramePr>
          <p:cNvPr id="3" name="Graphique 2">
            <a:extLst>
              <a:ext uri="{FF2B5EF4-FFF2-40B4-BE49-F238E27FC236}">
                <a16:creationId xmlns:a16="http://schemas.microsoft.com/office/drawing/2014/main" id="{5E25D44E-6263-2E4A-EEF5-B8EC0EB9589E}"/>
              </a:ext>
            </a:extLst>
          </p:cNvPr>
          <p:cNvGraphicFramePr/>
          <p:nvPr/>
        </p:nvGraphicFramePr>
        <p:xfrm>
          <a:off x="1097279" y="1737361"/>
          <a:ext cx="9683015" cy="4567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78738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B59A000-F133-407F-AEBF-E9A57243F065}"/>
              </a:ext>
            </a:extLst>
          </p:cNvPr>
          <p:cNvSpPr>
            <a:spLocks noGrp="1"/>
          </p:cNvSpPr>
          <p:nvPr>
            <p:ph type="title"/>
          </p:nvPr>
        </p:nvSpPr>
        <p:spPr>
          <a:xfrm>
            <a:off x="1097280" y="286603"/>
            <a:ext cx="10058400" cy="1450757"/>
          </a:xfrm>
        </p:spPr>
        <p:txBody>
          <a:bodyPr/>
          <a:lstStyle/>
          <a:p>
            <a:r>
              <a:rPr lang="fr-FR" dirty="0" err="1"/>
              <a:t>Eyone</a:t>
            </a:r>
            <a:r>
              <a:rPr lang="fr-FR" dirty="0"/>
              <a:t> Médical</a:t>
            </a:r>
          </a:p>
        </p:txBody>
      </p:sp>
      <p:sp>
        <p:nvSpPr>
          <p:cNvPr id="10" name="ZoneTexte 9">
            <a:extLst>
              <a:ext uri="{FF2B5EF4-FFF2-40B4-BE49-F238E27FC236}">
                <a16:creationId xmlns:a16="http://schemas.microsoft.com/office/drawing/2014/main" id="{C5D2F144-3D27-4DA0-BE44-E994E3C6FED1}"/>
              </a:ext>
            </a:extLst>
          </p:cNvPr>
          <p:cNvSpPr txBox="1"/>
          <p:nvPr/>
        </p:nvSpPr>
        <p:spPr>
          <a:xfrm>
            <a:off x="7166053" y="1893190"/>
            <a:ext cx="4919929" cy="298543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just"/>
            <a:r>
              <a:rPr lang="fr-FR" sz="2800" dirty="0">
                <a:solidFill>
                  <a:schemeClr val="tx1">
                    <a:lumMod val="75000"/>
                    <a:lumOff val="25000"/>
                  </a:schemeClr>
                </a:solidFill>
              </a:rPr>
              <a:t>Remarques :</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trop lent</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Devrait l’</a:t>
            </a:r>
            <a:r>
              <a:rPr lang="fr-FR" sz="1600" b="0" dirty="0" err="1">
                <a:solidFill>
                  <a:srgbClr val="202124"/>
                </a:solidFill>
                <a:effectLst/>
                <a:latin typeface="Roboto" panose="02000000000000000000" pitchFamily="2" charset="0"/>
              </a:rPr>
              <a:t>ameliorer</a:t>
            </a:r>
            <a:r>
              <a:rPr lang="fr-FR" sz="1600" b="0" dirty="0">
                <a:solidFill>
                  <a:srgbClr val="202124"/>
                </a:solidFill>
                <a:effectLst/>
                <a:latin typeface="Roboto" panose="02000000000000000000" pitchFamily="2" charset="0"/>
              </a:rPr>
              <a:t> en y ajoutant d’autre rubrique tel que les compte rendu médecin. Créer sur </a:t>
            </a:r>
            <a:r>
              <a:rPr lang="fr-FR" sz="1600" b="0" dirty="0" err="1">
                <a:solidFill>
                  <a:srgbClr val="202124"/>
                </a:solidFill>
                <a:effectLst/>
                <a:latin typeface="Roboto" panose="02000000000000000000" pitchFamily="2" charset="0"/>
              </a:rPr>
              <a:t>eyone</a:t>
            </a:r>
            <a:r>
              <a:rPr lang="fr-FR" sz="1600" b="0" dirty="0">
                <a:solidFill>
                  <a:srgbClr val="202124"/>
                </a:solidFill>
                <a:effectLst/>
                <a:latin typeface="Roboto" panose="02000000000000000000" pitchFamily="2" charset="0"/>
              </a:rPr>
              <a:t> les même RUBRIQUE QUE SUR ICARE. C’est faisable</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Certaines fonctionnalités peuvent être améliorées, trop de bug</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Application souvent lente et se déconnecte rapidement</a:t>
            </a:r>
          </a:p>
          <a:p>
            <a:pPr marL="285750" indent="-285750" algn="l">
              <a:buFont typeface="Arial" panose="020B0604020202020204" pitchFamily="34" charset="0"/>
              <a:buChar char="•"/>
            </a:pPr>
            <a:r>
              <a:rPr lang="fr-FR" sz="1600" b="0" dirty="0">
                <a:solidFill>
                  <a:srgbClr val="202124"/>
                </a:solidFill>
                <a:effectLst/>
                <a:latin typeface="Roboto" panose="02000000000000000000" pitchFamily="2" charset="0"/>
              </a:rPr>
              <a:t>Lent pour enregistrer une visite il faut faire beaucoup d’effort ce qui crée des doublons</a:t>
            </a:r>
          </a:p>
        </p:txBody>
      </p:sp>
      <p:pic>
        <p:nvPicPr>
          <p:cNvPr id="9218" name="Picture 2" descr="Tableau des réponses au formulaire Forms. Titre de la question : Utilisez-vous d'autres fonctionnalités de Eyone Médical ?. Nombre de réponses : 5 réponses.">
            <a:extLst>
              <a:ext uri="{FF2B5EF4-FFF2-40B4-BE49-F238E27FC236}">
                <a16:creationId xmlns:a16="http://schemas.microsoft.com/office/drawing/2014/main" id="{A754ECA2-FBAB-C8C2-1251-D43A6DB410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018" y="1916636"/>
            <a:ext cx="5582653" cy="2653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385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6A849A11-A7BE-22A8-B490-DD029053A75B}"/>
              </a:ext>
            </a:extLst>
          </p:cNvPr>
          <p:cNvSpPr>
            <a:spLocks noGrp="1"/>
          </p:cNvSpPr>
          <p:nvPr>
            <p:ph type="title"/>
          </p:nvPr>
        </p:nvSpPr>
        <p:spPr>
          <a:xfrm>
            <a:off x="1097280" y="286603"/>
            <a:ext cx="10058400" cy="1450757"/>
          </a:xfrm>
        </p:spPr>
        <p:txBody>
          <a:bodyPr/>
          <a:lstStyle/>
          <a:p>
            <a:r>
              <a:rPr lang="fr-FR" dirty="0"/>
              <a:t>CRM</a:t>
            </a:r>
          </a:p>
        </p:txBody>
      </p:sp>
      <p:pic>
        <p:nvPicPr>
          <p:cNvPr id="6" name="Picture 2" descr="Tableau des réponses au formulaire Forms. Titre de la question : Utilisez-vous le CRM ?. Nombre de réponses : 19 réponses.">
            <a:extLst>
              <a:ext uri="{FF2B5EF4-FFF2-40B4-BE49-F238E27FC236}">
                <a16:creationId xmlns:a16="http://schemas.microsoft.com/office/drawing/2014/main" id="{775A5190-6CCA-9C81-CB30-6BD671B838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5979" y="1801263"/>
            <a:ext cx="9906000" cy="4167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869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dirty="0"/>
              <a:t>Page </a:t>
            </a:r>
            <a:fld id="{4FAB73BC-B049-4115-A692-8D63A059BFB8}" type="slidenum">
              <a:rPr lang="fr-FR" smtClean="0"/>
              <a:pPr/>
              <a:t>38</a:t>
            </a:fld>
            <a:endParaRPr lang="fr-FR" dirty="0"/>
          </a:p>
        </p:txBody>
      </p:sp>
      <p:pic>
        <p:nvPicPr>
          <p:cNvPr id="17410" name="Picture 2" descr="Tableau des réponses au formulaire Forms. Titre de la question : Utilisez-vous GSM ?. Nombre de réponses : 19 réponses.">
            <a:extLst>
              <a:ext uri="{FF2B5EF4-FFF2-40B4-BE49-F238E27FC236}">
                <a16:creationId xmlns:a16="http://schemas.microsoft.com/office/drawing/2014/main" id="{80770B4B-947B-CE0B-B28E-650BEC5C98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786" y="2001712"/>
            <a:ext cx="9900458" cy="4165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120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GSM</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39</a:t>
            </a:fld>
            <a:endParaRPr lang="fr-FR" dirty="0"/>
          </a:p>
        </p:txBody>
      </p:sp>
      <p:graphicFrame>
        <p:nvGraphicFramePr>
          <p:cNvPr id="3" name="Graphique 2">
            <a:extLst>
              <a:ext uri="{FF2B5EF4-FFF2-40B4-BE49-F238E27FC236}">
                <a16:creationId xmlns:a16="http://schemas.microsoft.com/office/drawing/2014/main" id="{F34B0FBE-CDD2-EF90-2C69-1441EDEC24E3}"/>
              </a:ext>
            </a:extLst>
          </p:cNvPr>
          <p:cNvGraphicFramePr/>
          <p:nvPr/>
        </p:nvGraphicFramePr>
        <p:xfrm>
          <a:off x="1097280" y="1751215"/>
          <a:ext cx="9062720" cy="4400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603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Page </a:t>
            </a:r>
            <a:fld id="{4FAB73BC-B049-4115-A692-8D63A059BFB8}" type="slidenum">
              <a:rPr lang="fr-FR" smtClean="0"/>
              <a:pPr/>
              <a:t>4</a:t>
            </a:fld>
            <a:endParaRPr lang="fr-FR" dirty="0"/>
          </a:p>
        </p:txBody>
      </p:sp>
      <p:sp>
        <p:nvSpPr>
          <p:cNvPr id="6" name="Oval 2"/>
          <p:cNvSpPr/>
          <p:nvPr/>
        </p:nvSpPr>
        <p:spPr>
          <a:xfrm>
            <a:off x="687820" y="2569260"/>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80548" y="3706575"/>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Arrow: Pentagon 67"/>
          <p:cNvSpPr/>
          <p:nvPr/>
        </p:nvSpPr>
        <p:spPr>
          <a:xfrm rot="10800000" flipH="1">
            <a:off x="606108" y="2016241"/>
            <a:ext cx="4844248" cy="47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87" y="0"/>
                </a:lnTo>
                <a:lnTo>
                  <a:pt x="21600" y="10800"/>
                </a:lnTo>
                <a:lnTo>
                  <a:pt x="19187" y="21600"/>
                </a:lnTo>
                <a:lnTo>
                  <a:pt x="0" y="21600"/>
                </a:ln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11" name="TextBox 52"/>
          <p:cNvSpPr txBox="1"/>
          <p:nvPr/>
        </p:nvSpPr>
        <p:spPr>
          <a:xfrm>
            <a:off x="631024" y="2078154"/>
            <a:ext cx="498351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1800" dirty="0">
                <a:latin typeface="Bahnschrift" panose="020B0502040204020203" pitchFamily="34" charset="0"/>
              </a:rPr>
              <a:t>HISTORIQUE REVUE DE DIRECTION 2021</a:t>
            </a:r>
            <a:endParaRPr sz="1800" dirty="0">
              <a:latin typeface="Bahnschrift" panose="020B0502040204020203" pitchFamily="34" charset="0"/>
            </a:endParaRPr>
          </a:p>
        </p:txBody>
      </p:sp>
      <p:sp>
        <p:nvSpPr>
          <p:cNvPr id="12" name="TextBox 52"/>
          <p:cNvSpPr txBox="1"/>
          <p:nvPr/>
        </p:nvSpPr>
        <p:spPr>
          <a:xfrm>
            <a:off x="1183827" y="2509395"/>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14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76555" y="3670850"/>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12 actions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926815"/>
          </a:xfrm>
          <a:solidFill>
            <a:schemeClr val="accent4">
              <a:lumMod val="60000"/>
              <a:lumOff val="40000"/>
            </a:schemeClr>
          </a:solidFill>
        </p:spPr>
        <p:txBody>
          <a:bodyPr>
            <a:normAutofit fontScale="90000"/>
          </a:bodyPr>
          <a:lstStyle/>
          <a:p>
            <a:pPr algn="ctr"/>
            <a:r>
              <a:rPr lang="fr-FR" dirty="0">
                <a:solidFill>
                  <a:schemeClr val="tx1"/>
                </a:solidFill>
              </a:rPr>
              <a:t>RAPPEL DES ACTIONS PLANIFIEES (2021)</a:t>
            </a:r>
            <a:br>
              <a:rPr lang="fr-FR" dirty="0">
                <a:solidFill>
                  <a:schemeClr val="tx1"/>
                </a:solidFill>
              </a:rPr>
            </a:br>
            <a:endParaRPr lang="en-US" dirty="0">
              <a:solidFill>
                <a:schemeClr val="tx1"/>
              </a:solidFill>
            </a:endParaRPr>
          </a:p>
        </p:txBody>
      </p:sp>
      <p:sp>
        <p:nvSpPr>
          <p:cNvPr id="14" name="Oval 5">
            <a:extLst>
              <a:ext uri="{FF2B5EF4-FFF2-40B4-BE49-F238E27FC236}">
                <a16:creationId xmlns:a16="http://schemas.microsoft.com/office/drawing/2014/main" id="{D669471B-29B7-4007-A8A6-16F1076D5786}"/>
              </a:ext>
            </a:extLst>
          </p:cNvPr>
          <p:cNvSpPr/>
          <p:nvPr/>
        </p:nvSpPr>
        <p:spPr>
          <a:xfrm>
            <a:off x="687820" y="4817771"/>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TextBox 52">
            <a:extLst>
              <a:ext uri="{FF2B5EF4-FFF2-40B4-BE49-F238E27FC236}">
                <a16:creationId xmlns:a16="http://schemas.microsoft.com/office/drawing/2014/main" id="{5AE0AC57-6E55-4A08-A03B-BB05045F00C9}"/>
              </a:ext>
            </a:extLst>
          </p:cNvPr>
          <p:cNvSpPr txBox="1"/>
          <p:nvPr/>
        </p:nvSpPr>
        <p:spPr>
          <a:xfrm>
            <a:off x="1195242" y="4773983"/>
            <a:ext cx="364930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02 actions annulées</a:t>
            </a:r>
            <a:endParaRPr sz="2400" dirty="0">
              <a:solidFill>
                <a:schemeClr val="tx1"/>
              </a:solidFill>
              <a:latin typeface="Bahnschrift" panose="020B0502040204020203" pitchFamily="34" charset="0"/>
            </a:endParaRPr>
          </a:p>
        </p:txBody>
      </p:sp>
      <p:graphicFrame>
        <p:nvGraphicFramePr>
          <p:cNvPr id="20" name="Graphique 19">
            <a:extLst>
              <a:ext uri="{FF2B5EF4-FFF2-40B4-BE49-F238E27FC236}">
                <a16:creationId xmlns:a16="http://schemas.microsoft.com/office/drawing/2014/main" id="{E199ECA5-C262-4ED0-BE66-DCD2A5B075C5}"/>
              </a:ext>
            </a:extLst>
          </p:cNvPr>
          <p:cNvGraphicFramePr>
            <a:graphicFrameLocks/>
          </p:cNvGraphicFramePr>
          <p:nvPr>
            <p:extLst>
              <p:ext uri="{D42A27DB-BD31-4B8C-83A1-F6EECF244321}">
                <p14:modId xmlns:p14="http://schemas.microsoft.com/office/powerpoint/2010/main" val="562993213"/>
              </p:ext>
            </p:extLst>
          </p:nvPr>
        </p:nvGraphicFramePr>
        <p:xfrm>
          <a:off x="6673080" y="1826893"/>
          <a:ext cx="5014911" cy="3287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0258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40</a:t>
            </a:fld>
            <a:endParaRPr lang="fr-FR" dirty="0"/>
          </a:p>
        </p:txBody>
      </p:sp>
      <p:pic>
        <p:nvPicPr>
          <p:cNvPr id="22530" name="Picture 2" descr="Tableau des réponses au formulaire Forms. Titre de la question : Utilisez-vous Odoo ?. Nombre de réponses : 19 réponses.">
            <a:extLst>
              <a:ext uri="{FF2B5EF4-FFF2-40B4-BE49-F238E27FC236}">
                <a16:creationId xmlns:a16="http://schemas.microsoft.com/office/drawing/2014/main" id="{B223E817-3D2F-B434-B721-B998E785C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462" y="1906235"/>
            <a:ext cx="9484895" cy="399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283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Odoo</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41</a:t>
            </a:fld>
            <a:endParaRPr lang="fr-FR" dirty="0"/>
          </a:p>
        </p:txBody>
      </p:sp>
      <p:graphicFrame>
        <p:nvGraphicFramePr>
          <p:cNvPr id="6" name="Graphique 5">
            <a:extLst>
              <a:ext uri="{FF2B5EF4-FFF2-40B4-BE49-F238E27FC236}">
                <a16:creationId xmlns:a16="http://schemas.microsoft.com/office/drawing/2014/main" id="{A6CACEAC-8821-4776-866D-C181B7145241}"/>
              </a:ext>
            </a:extLst>
          </p:cNvPr>
          <p:cNvGraphicFramePr/>
          <p:nvPr/>
        </p:nvGraphicFramePr>
        <p:xfrm>
          <a:off x="1097280" y="1737360"/>
          <a:ext cx="9062720" cy="4400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6599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err="1"/>
              <a:t>Qualipro</a:t>
            </a:r>
            <a:endParaRPr lang="fr-FR" dirty="0"/>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42</a:t>
            </a:fld>
            <a:endParaRPr lang="fr-FR" dirty="0"/>
          </a:p>
        </p:txBody>
      </p:sp>
      <p:pic>
        <p:nvPicPr>
          <p:cNvPr id="24578" name="Picture 2" descr="Tableau des réponses au formulaire Forms. Titre de la question : Utilisez-vous Qualipro ?. Nombre de réponses : 19 réponses.">
            <a:extLst>
              <a:ext uri="{FF2B5EF4-FFF2-40B4-BE49-F238E27FC236}">
                <a16:creationId xmlns:a16="http://schemas.microsoft.com/office/drawing/2014/main" id="{BBAE1087-4187-711F-DBE7-6445C3C070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912" y="2021305"/>
            <a:ext cx="9274992" cy="390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36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4AB7F-5033-4D98-B29C-3C3A0C9981D9}"/>
              </a:ext>
            </a:extLst>
          </p:cNvPr>
          <p:cNvSpPr>
            <a:spLocks noGrp="1"/>
          </p:cNvSpPr>
          <p:nvPr>
            <p:ph type="title"/>
          </p:nvPr>
        </p:nvSpPr>
        <p:spPr/>
        <p:txBody>
          <a:bodyPr/>
          <a:lstStyle/>
          <a:p>
            <a:r>
              <a:rPr lang="fr-FR" dirty="0"/>
              <a:t>Synthèse de </a:t>
            </a:r>
            <a:r>
              <a:rPr lang="fr-FR" dirty="0" err="1"/>
              <a:t>qualipro</a:t>
            </a:r>
            <a:endParaRPr lang="fr-FR" dirty="0"/>
          </a:p>
        </p:txBody>
      </p:sp>
      <p:sp>
        <p:nvSpPr>
          <p:cNvPr id="4" name="Espace réservé du numéro de diapositive 3">
            <a:extLst>
              <a:ext uri="{FF2B5EF4-FFF2-40B4-BE49-F238E27FC236}">
                <a16:creationId xmlns:a16="http://schemas.microsoft.com/office/drawing/2014/main" id="{6CB791DF-7D2C-42C4-A2E7-3344A4F4D9B4}"/>
              </a:ext>
            </a:extLst>
          </p:cNvPr>
          <p:cNvSpPr>
            <a:spLocks noGrp="1"/>
          </p:cNvSpPr>
          <p:nvPr>
            <p:ph type="sldNum" sz="quarter" idx="12"/>
          </p:nvPr>
        </p:nvSpPr>
        <p:spPr/>
        <p:txBody>
          <a:bodyPr/>
          <a:lstStyle/>
          <a:p>
            <a:r>
              <a:rPr lang="fr-FR"/>
              <a:t>Page </a:t>
            </a:r>
            <a:fld id="{4FAB73BC-B049-4115-A692-8D63A059BFB8}" type="slidenum">
              <a:rPr lang="fr-FR" smtClean="0"/>
              <a:pPr/>
              <a:t>43</a:t>
            </a:fld>
            <a:endParaRPr lang="fr-FR" dirty="0"/>
          </a:p>
        </p:txBody>
      </p:sp>
      <p:graphicFrame>
        <p:nvGraphicFramePr>
          <p:cNvPr id="7" name="Espace réservé du contenu 6">
            <a:extLst>
              <a:ext uri="{FF2B5EF4-FFF2-40B4-BE49-F238E27FC236}">
                <a16:creationId xmlns:a16="http://schemas.microsoft.com/office/drawing/2014/main" id="{ACBB0935-0F05-4118-BF1E-D9756AAE022B}"/>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993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2F1C1D-E5ED-FA71-31B2-667185414B3E}"/>
              </a:ext>
            </a:extLst>
          </p:cNvPr>
          <p:cNvSpPr>
            <a:spLocks noGrp="1"/>
          </p:cNvSpPr>
          <p:nvPr>
            <p:ph type="title"/>
          </p:nvPr>
        </p:nvSpPr>
        <p:spPr/>
        <p:txBody>
          <a:bodyPr/>
          <a:lstStyle/>
          <a:p>
            <a:r>
              <a:rPr lang="fr-FR" dirty="0"/>
              <a:t>Icare</a:t>
            </a:r>
          </a:p>
        </p:txBody>
      </p:sp>
      <p:sp>
        <p:nvSpPr>
          <p:cNvPr id="4" name="Espace réservé du numéro de diapositive 3">
            <a:extLst>
              <a:ext uri="{FF2B5EF4-FFF2-40B4-BE49-F238E27FC236}">
                <a16:creationId xmlns:a16="http://schemas.microsoft.com/office/drawing/2014/main" id="{C4586CE6-56A6-3F05-D423-5383CFFF23EE}"/>
              </a:ext>
            </a:extLst>
          </p:cNvPr>
          <p:cNvSpPr>
            <a:spLocks noGrp="1"/>
          </p:cNvSpPr>
          <p:nvPr>
            <p:ph type="sldNum" sz="quarter" idx="12"/>
          </p:nvPr>
        </p:nvSpPr>
        <p:spPr/>
        <p:txBody>
          <a:bodyPr/>
          <a:lstStyle/>
          <a:p>
            <a:r>
              <a:rPr lang="fr-FR"/>
              <a:t>Page </a:t>
            </a:r>
            <a:fld id="{4FAB73BC-B049-4115-A692-8D63A059BFB8}" type="slidenum">
              <a:rPr lang="fr-FR" smtClean="0"/>
              <a:pPr/>
              <a:t>44</a:t>
            </a:fld>
            <a:endParaRPr lang="fr-FR" dirty="0"/>
          </a:p>
        </p:txBody>
      </p:sp>
      <p:pic>
        <p:nvPicPr>
          <p:cNvPr id="32770" name="Picture 2" descr="Tableau des réponses au formulaire Forms. Titre de la question : Utilisez-vous Icare ?. Nombre de réponses : 18 réponses.">
            <a:extLst>
              <a:ext uri="{FF2B5EF4-FFF2-40B4-BE49-F238E27FC236}">
                <a16:creationId xmlns:a16="http://schemas.microsoft.com/office/drawing/2014/main" id="{0992A630-112F-2CCF-64C7-320D9C7E18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9700" y="1845644"/>
            <a:ext cx="10118871" cy="4257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2165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4AB7F-5033-4D98-B29C-3C3A0C9981D9}"/>
              </a:ext>
            </a:extLst>
          </p:cNvPr>
          <p:cNvSpPr>
            <a:spLocks noGrp="1"/>
          </p:cNvSpPr>
          <p:nvPr>
            <p:ph type="title"/>
          </p:nvPr>
        </p:nvSpPr>
        <p:spPr/>
        <p:txBody>
          <a:bodyPr/>
          <a:lstStyle/>
          <a:p>
            <a:r>
              <a:rPr lang="fr-FR" dirty="0"/>
              <a:t>Synthèse de </a:t>
            </a:r>
            <a:r>
              <a:rPr lang="fr-FR" dirty="0" err="1"/>
              <a:t>ICare</a:t>
            </a:r>
            <a:endParaRPr lang="fr-FR" dirty="0"/>
          </a:p>
        </p:txBody>
      </p:sp>
      <p:sp>
        <p:nvSpPr>
          <p:cNvPr id="4" name="Espace réservé du numéro de diapositive 3">
            <a:extLst>
              <a:ext uri="{FF2B5EF4-FFF2-40B4-BE49-F238E27FC236}">
                <a16:creationId xmlns:a16="http://schemas.microsoft.com/office/drawing/2014/main" id="{6CB791DF-7D2C-42C4-A2E7-3344A4F4D9B4}"/>
              </a:ext>
            </a:extLst>
          </p:cNvPr>
          <p:cNvSpPr>
            <a:spLocks noGrp="1"/>
          </p:cNvSpPr>
          <p:nvPr>
            <p:ph type="sldNum" sz="quarter" idx="12"/>
          </p:nvPr>
        </p:nvSpPr>
        <p:spPr/>
        <p:txBody>
          <a:bodyPr/>
          <a:lstStyle/>
          <a:p>
            <a:r>
              <a:rPr lang="fr-FR"/>
              <a:t>Page </a:t>
            </a:r>
            <a:fld id="{4FAB73BC-B049-4115-A692-8D63A059BFB8}" type="slidenum">
              <a:rPr lang="fr-FR" smtClean="0"/>
              <a:pPr/>
              <a:t>45</a:t>
            </a:fld>
            <a:endParaRPr lang="fr-FR" dirty="0"/>
          </a:p>
        </p:txBody>
      </p:sp>
      <p:graphicFrame>
        <p:nvGraphicFramePr>
          <p:cNvPr id="7" name="Espace réservé du contenu 6">
            <a:extLst>
              <a:ext uri="{FF2B5EF4-FFF2-40B4-BE49-F238E27FC236}">
                <a16:creationId xmlns:a16="http://schemas.microsoft.com/office/drawing/2014/main" id="{ACBB0935-0F05-4118-BF1E-D9756AAE022B}"/>
              </a:ext>
            </a:extLst>
          </p:cNvPr>
          <p:cNvGraphicFramePr>
            <a:graphicFrameLocks noGrp="1"/>
          </p:cNvGraphicFramePr>
          <p:nvPr>
            <p:ph idx="1"/>
          </p:nvPr>
        </p:nvGraphicFramePr>
        <p:xfrm>
          <a:off x="1096963" y="1846263"/>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2190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46</a:t>
            </a:fld>
            <a:endParaRPr lang="fr-FR" dirty="0"/>
          </a:p>
        </p:txBody>
      </p:sp>
      <p:pic>
        <p:nvPicPr>
          <p:cNvPr id="36866" name="Picture 2" descr="Tableau des réponses au formulaire Forms. Titre de la question : Utilisez-vous Dropbox ?. Nombre de réponses : 19 réponses.">
            <a:extLst>
              <a:ext uri="{FF2B5EF4-FFF2-40B4-BE49-F238E27FC236}">
                <a16:creationId xmlns:a16="http://schemas.microsoft.com/office/drawing/2014/main" id="{EF53B9B5-3D95-9CF8-83FB-FF570760B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16" y="1885428"/>
            <a:ext cx="9413631" cy="396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687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Synthèse Dropbox</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47</a:t>
            </a:fld>
            <a:endParaRPr lang="fr-FR" dirty="0"/>
          </a:p>
        </p:txBody>
      </p:sp>
      <p:graphicFrame>
        <p:nvGraphicFramePr>
          <p:cNvPr id="6" name="Graphique 5">
            <a:extLst>
              <a:ext uri="{FF2B5EF4-FFF2-40B4-BE49-F238E27FC236}">
                <a16:creationId xmlns:a16="http://schemas.microsoft.com/office/drawing/2014/main" id="{837B442D-26FD-4006-8AB2-7D2D6DB27D01}"/>
              </a:ext>
            </a:extLst>
          </p:cNvPr>
          <p:cNvGraphicFramePr/>
          <p:nvPr/>
        </p:nvGraphicFramePr>
        <p:xfrm>
          <a:off x="1097280" y="1737360"/>
          <a:ext cx="9997440" cy="44009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68317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54E83-917B-4BBD-8F26-652A23084B56}"/>
              </a:ext>
            </a:extLst>
          </p:cNvPr>
          <p:cNvSpPr>
            <a:spLocks noGrp="1"/>
          </p:cNvSpPr>
          <p:nvPr>
            <p:ph type="title"/>
          </p:nvPr>
        </p:nvSpPr>
        <p:spPr/>
        <p:txBody>
          <a:bodyPr/>
          <a:lstStyle/>
          <a:p>
            <a:r>
              <a:rPr lang="fr-FR" dirty="0"/>
              <a:t>Synthèse sur la qualité des applications</a:t>
            </a:r>
          </a:p>
        </p:txBody>
      </p:sp>
      <p:sp>
        <p:nvSpPr>
          <p:cNvPr id="4" name="Espace réservé du numéro de diapositive 3">
            <a:extLst>
              <a:ext uri="{FF2B5EF4-FFF2-40B4-BE49-F238E27FC236}">
                <a16:creationId xmlns:a16="http://schemas.microsoft.com/office/drawing/2014/main" id="{CB56C02F-0EEF-4CF5-94E1-3193354F14A2}"/>
              </a:ext>
            </a:extLst>
          </p:cNvPr>
          <p:cNvSpPr>
            <a:spLocks noGrp="1"/>
          </p:cNvSpPr>
          <p:nvPr>
            <p:ph type="sldNum" sz="quarter" idx="12"/>
          </p:nvPr>
        </p:nvSpPr>
        <p:spPr/>
        <p:txBody>
          <a:bodyPr/>
          <a:lstStyle/>
          <a:p>
            <a:r>
              <a:rPr lang="fr-FR"/>
              <a:t>Page </a:t>
            </a:r>
            <a:fld id="{4FAB73BC-B049-4115-A692-8D63A059BFB8}" type="slidenum">
              <a:rPr lang="fr-FR" smtClean="0"/>
              <a:pPr/>
              <a:t>48</a:t>
            </a:fld>
            <a:endParaRPr lang="fr-FR" dirty="0"/>
          </a:p>
        </p:txBody>
      </p:sp>
      <p:graphicFrame>
        <p:nvGraphicFramePr>
          <p:cNvPr id="7" name="Espace réservé du contenu 6">
            <a:extLst>
              <a:ext uri="{FF2B5EF4-FFF2-40B4-BE49-F238E27FC236}">
                <a16:creationId xmlns:a16="http://schemas.microsoft.com/office/drawing/2014/main" id="{AB5348C1-AAEC-4FAF-B5A9-C5A705FD6D4E}"/>
              </a:ext>
            </a:extLst>
          </p:cNvPr>
          <p:cNvGraphicFramePr>
            <a:graphicFrameLocks noGrp="1"/>
          </p:cNvGraphicFramePr>
          <p:nvPr>
            <p:ph idx="1"/>
            <p:extLst>
              <p:ext uri="{D42A27DB-BD31-4B8C-83A1-F6EECF244321}">
                <p14:modId xmlns:p14="http://schemas.microsoft.com/office/powerpoint/2010/main" val="817619020"/>
              </p:ext>
            </p:extLst>
          </p:nvPr>
        </p:nvGraphicFramePr>
        <p:xfrm>
          <a:off x="209006" y="1820137"/>
          <a:ext cx="10058400" cy="4022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001600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854E83-917B-4BBD-8F26-652A23084B56}"/>
              </a:ext>
            </a:extLst>
          </p:cNvPr>
          <p:cNvSpPr>
            <a:spLocks noGrp="1"/>
          </p:cNvSpPr>
          <p:nvPr>
            <p:ph type="title"/>
          </p:nvPr>
        </p:nvSpPr>
        <p:spPr/>
        <p:txBody>
          <a:bodyPr/>
          <a:lstStyle/>
          <a:p>
            <a:r>
              <a:rPr lang="fr-FR" dirty="0"/>
              <a:t>Synthèse sur la qualité des applications</a:t>
            </a:r>
          </a:p>
        </p:txBody>
      </p:sp>
      <p:sp>
        <p:nvSpPr>
          <p:cNvPr id="4" name="Espace réservé du numéro de diapositive 3">
            <a:extLst>
              <a:ext uri="{FF2B5EF4-FFF2-40B4-BE49-F238E27FC236}">
                <a16:creationId xmlns:a16="http://schemas.microsoft.com/office/drawing/2014/main" id="{CB56C02F-0EEF-4CF5-94E1-3193354F14A2}"/>
              </a:ext>
            </a:extLst>
          </p:cNvPr>
          <p:cNvSpPr>
            <a:spLocks noGrp="1"/>
          </p:cNvSpPr>
          <p:nvPr>
            <p:ph type="sldNum" sz="quarter" idx="12"/>
          </p:nvPr>
        </p:nvSpPr>
        <p:spPr/>
        <p:txBody>
          <a:bodyPr/>
          <a:lstStyle/>
          <a:p>
            <a:r>
              <a:rPr lang="fr-FR"/>
              <a:t>Page </a:t>
            </a:r>
            <a:fld id="{4FAB73BC-B049-4115-A692-8D63A059BFB8}" type="slidenum">
              <a:rPr lang="fr-FR" smtClean="0"/>
              <a:pPr/>
              <a:t>49</a:t>
            </a:fld>
            <a:endParaRPr lang="fr-FR" dirty="0"/>
          </a:p>
        </p:txBody>
      </p:sp>
      <p:sp>
        <p:nvSpPr>
          <p:cNvPr id="8" name="ZoneTexte 7">
            <a:extLst>
              <a:ext uri="{FF2B5EF4-FFF2-40B4-BE49-F238E27FC236}">
                <a16:creationId xmlns:a16="http://schemas.microsoft.com/office/drawing/2014/main" id="{C5D2F144-3D27-4DA0-BE44-E994E3C6FED1}"/>
              </a:ext>
            </a:extLst>
          </p:cNvPr>
          <p:cNvSpPr txBox="1"/>
          <p:nvPr/>
        </p:nvSpPr>
        <p:spPr>
          <a:xfrm>
            <a:off x="1293222" y="1971566"/>
            <a:ext cx="8987247" cy="4031873"/>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just"/>
            <a:r>
              <a:rPr lang="fr-FR" sz="4000" dirty="0">
                <a:solidFill>
                  <a:schemeClr val="tx1">
                    <a:lumMod val="75000"/>
                    <a:lumOff val="25000"/>
                  </a:schemeClr>
                </a:solidFill>
              </a:rPr>
              <a:t>Remarques :</a:t>
            </a:r>
          </a:p>
          <a:p>
            <a:pPr marL="285750" indent="-285750" algn="just">
              <a:buFont typeface="Arial" panose="020B0604020202020204" pitchFamily="34" charset="0"/>
              <a:buChar char="•"/>
            </a:pPr>
            <a:r>
              <a:rPr lang="fr-FR" sz="2400" dirty="0">
                <a:solidFill>
                  <a:schemeClr val="tx1">
                    <a:lumMod val="75000"/>
                    <a:lumOff val="25000"/>
                  </a:schemeClr>
                </a:solidFill>
              </a:rPr>
              <a:t>Perte régulière des données </a:t>
            </a:r>
          </a:p>
          <a:p>
            <a:pPr marL="285750" indent="-285750" algn="just">
              <a:buFont typeface="Arial" panose="020B0604020202020204" pitchFamily="34" charset="0"/>
              <a:buChar char="•"/>
            </a:pPr>
            <a:r>
              <a:rPr lang="fr-FR" sz="2400" dirty="0">
                <a:solidFill>
                  <a:schemeClr val="tx1">
                    <a:lumMod val="75000"/>
                    <a:lumOff val="25000"/>
                  </a:schemeClr>
                </a:solidFill>
              </a:rPr>
              <a:t>Utilisation limitée à certains praticiens</a:t>
            </a:r>
          </a:p>
          <a:p>
            <a:pPr marL="285750" indent="-285750" algn="just">
              <a:buFont typeface="Arial" panose="020B0604020202020204" pitchFamily="34" charset="0"/>
              <a:buChar char="•"/>
            </a:pPr>
            <a:r>
              <a:rPr lang="fr-FR" sz="2400" dirty="0">
                <a:solidFill>
                  <a:schemeClr val="tx1">
                    <a:lumMod val="75000"/>
                    <a:lumOff val="25000"/>
                  </a:schemeClr>
                </a:solidFill>
              </a:rPr>
              <a:t>Perte de temps avec le remplissage des dossiers papier carnet de suivi et Icare </a:t>
            </a:r>
          </a:p>
          <a:p>
            <a:pPr marL="285750" indent="-285750" algn="just">
              <a:buFont typeface="Arial" panose="020B0604020202020204" pitchFamily="34" charset="0"/>
              <a:buChar char="•"/>
            </a:pPr>
            <a:r>
              <a:rPr lang="fr-FR" sz="2400" dirty="0">
                <a:solidFill>
                  <a:schemeClr val="tx1">
                    <a:lumMod val="75000"/>
                    <a:lumOff val="25000"/>
                  </a:schemeClr>
                </a:solidFill>
              </a:rPr>
              <a:t>Prise en compte uniquement des </a:t>
            </a:r>
            <a:r>
              <a:rPr lang="fr-FR" sz="2400" dirty="0" err="1">
                <a:solidFill>
                  <a:schemeClr val="tx1">
                    <a:lumMod val="75000"/>
                    <a:lumOff val="25000"/>
                  </a:schemeClr>
                </a:solidFill>
              </a:rPr>
              <a:t>sage-femmes</a:t>
            </a:r>
            <a:r>
              <a:rPr lang="fr-FR" sz="2400" dirty="0">
                <a:solidFill>
                  <a:schemeClr val="tx1">
                    <a:lumMod val="75000"/>
                    <a:lumOff val="25000"/>
                  </a:schemeClr>
                </a:solidFill>
              </a:rPr>
              <a:t>, le logiciel ne prend pas en compte le suivi hors grossesse ou le suivi post natal avec le déroulement de l’accouchement</a:t>
            </a:r>
          </a:p>
          <a:p>
            <a:pPr marL="285750" indent="-285750" algn="just">
              <a:buFont typeface="Arial" panose="020B0604020202020204" pitchFamily="34" charset="0"/>
              <a:buChar char="•"/>
            </a:pPr>
            <a:r>
              <a:rPr lang="fr-FR" sz="2400" dirty="0">
                <a:solidFill>
                  <a:schemeClr val="tx1">
                    <a:lumMod val="75000"/>
                    <a:lumOff val="25000"/>
                  </a:schemeClr>
                </a:solidFill>
              </a:rPr>
              <a:t>Utilisation facile, accessible mais internet obligatoire</a:t>
            </a:r>
          </a:p>
          <a:p>
            <a:pPr marL="285750" indent="-285750" algn="just">
              <a:buFont typeface="Arial" panose="020B0604020202020204" pitchFamily="34" charset="0"/>
              <a:buChar char="•"/>
            </a:pPr>
            <a:r>
              <a:rPr lang="fr-FR" sz="2400" dirty="0">
                <a:solidFill>
                  <a:schemeClr val="tx1">
                    <a:lumMod val="75000"/>
                    <a:lumOff val="25000"/>
                  </a:schemeClr>
                </a:solidFill>
              </a:rPr>
              <a:t>Associer Icare et </a:t>
            </a:r>
            <a:r>
              <a:rPr lang="fr-FR" sz="2400" dirty="0" err="1">
                <a:solidFill>
                  <a:schemeClr val="tx1">
                    <a:lumMod val="75000"/>
                    <a:lumOff val="25000"/>
                  </a:schemeClr>
                </a:solidFill>
              </a:rPr>
              <a:t>Eyone</a:t>
            </a:r>
            <a:r>
              <a:rPr lang="fr-FR" sz="2400" dirty="0">
                <a:solidFill>
                  <a:schemeClr val="tx1">
                    <a:lumMod val="75000"/>
                    <a:lumOff val="25000"/>
                  </a:schemeClr>
                </a:solidFill>
              </a:rPr>
              <a:t> pour aller plus vite dans notre travail</a:t>
            </a:r>
          </a:p>
        </p:txBody>
      </p:sp>
    </p:spTree>
    <p:extLst>
      <p:ext uri="{BB962C8B-B14F-4D97-AF65-F5344CB8AC3E}">
        <p14:creationId xmlns:p14="http://schemas.microsoft.com/office/powerpoint/2010/main" val="200703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3" name="Tableau 2"/>
          <p:cNvGraphicFramePr>
            <a:graphicFrameLocks noGrp="1"/>
          </p:cNvGraphicFramePr>
          <p:nvPr>
            <p:extLst>
              <p:ext uri="{D42A27DB-BD31-4B8C-83A1-F6EECF244321}">
                <p14:modId xmlns:p14="http://schemas.microsoft.com/office/powerpoint/2010/main" val="584218059"/>
              </p:ext>
            </p:extLst>
          </p:nvPr>
        </p:nvGraphicFramePr>
        <p:xfrm>
          <a:off x="505342" y="1827579"/>
          <a:ext cx="11181316" cy="4585853"/>
        </p:xfrm>
        <a:graphic>
          <a:graphicData uri="http://schemas.openxmlformats.org/drawingml/2006/table">
            <a:tbl>
              <a:tblPr/>
              <a:tblGrid>
                <a:gridCol w="5902734">
                  <a:extLst>
                    <a:ext uri="{9D8B030D-6E8A-4147-A177-3AD203B41FA5}">
                      <a16:colId xmlns:a16="http://schemas.microsoft.com/office/drawing/2014/main" val="4165795317"/>
                    </a:ext>
                  </a:extLst>
                </a:gridCol>
                <a:gridCol w="2992582">
                  <a:extLst>
                    <a:ext uri="{9D8B030D-6E8A-4147-A177-3AD203B41FA5}">
                      <a16:colId xmlns:a16="http://schemas.microsoft.com/office/drawing/2014/main" val="2614074856"/>
                    </a:ext>
                  </a:extLst>
                </a:gridCol>
                <a:gridCol w="2286000">
                  <a:extLst>
                    <a:ext uri="{9D8B030D-6E8A-4147-A177-3AD203B41FA5}">
                      <a16:colId xmlns:a16="http://schemas.microsoft.com/office/drawing/2014/main" val="123268336"/>
                    </a:ext>
                  </a:extLst>
                </a:gridCol>
              </a:tblGrid>
              <a:tr h="353892">
                <a:tc>
                  <a:txBody>
                    <a:bodyPr/>
                    <a:lstStyle/>
                    <a:p>
                      <a:pPr algn="ctr" rtl="0" fontAlgn="ctr"/>
                      <a:r>
                        <a:rPr lang="en-US" sz="1800" b="1" i="0" u="none" strike="noStrike">
                          <a:solidFill>
                            <a:srgbClr val="000000"/>
                          </a:solidFill>
                          <a:effectLst/>
                          <a:latin typeface="Gill Sans MT" panose="020B0502020104020203" pitchFamily="34" charset="0"/>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Gill Sans MT" panose="020B0502020104020203" pitchFamily="34" charset="0"/>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Gill Sans MT" panose="020B0502020104020203" pitchFamily="34" charset="0"/>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803417743"/>
                  </a:ext>
                </a:extLst>
              </a:tr>
              <a:tr h="353892">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Mise en place de patients et appels mystères (en cours)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75762383"/>
                  </a:ext>
                </a:extLst>
              </a:tr>
              <a:tr h="353892">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effectLst/>
                          <a:latin typeface="Gill Sans MT" panose="020B0502020104020203" pitchFamily="34" charset="0"/>
                          <a:ea typeface="+mn-ea"/>
                          <a:cs typeface="+mn-cs"/>
                        </a:rPr>
                        <a:t>Mettre en place le logiciel médical</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kern="1200" dirty="0">
                          <a:solidFill>
                            <a:srgbClr val="000000"/>
                          </a:solidFill>
                          <a:effectLst/>
                          <a:latin typeface="Gill Sans MT" panose="020B0502020104020203" pitchFamily="34" charset="0"/>
                          <a:ea typeface="+mn-ea"/>
                          <a:cs typeface="+mn-cs"/>
                        </a:rPr>
                        <a:t>Fait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endParaRPr lang="en-US" sz="1800" b="0" i="0" u="none" strike="noStrike" kern="1200" dirty="0">
                        <a:solidFill>
                          <a:srgbClr val="000000"/>
                        </a:solidFill>
                        <a:effectLst/>
                        <a:latin typeface="Gill Sans MT" panose="020B0502020104020203" pitchFamily="34" charset="0"/>
                        <a:ea typeface="+mn-ea"/>
                        <a:cs typeface="+mn-cs"/>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573493209"/>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Trouver un prestataire IT ou recruter une ressource pour la maintenance (en cours)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endParaRPr lang="en-US" dirty="0"/>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3436767702"/>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Trouver un prestataire plomberie (contrat de maintenance)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ctr"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883943952"/>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Honoraires : faire un récapitulatif aux médecins chaque fin de semestre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rtl="0" fontAlgn="ctr"/>
                      <a:r>
                        <a:rPr lang="fr-FR" sz="1800" b="0" i="0" u="none" strike="noStrike" dirty="0">
                          <a:solidFill>
                            <a:srgbClr val="000000"/>
                          </a:solidFill>
                          <a:effectLst/>
                          <a:latin typeface="Gill Sans MT" panose="020B0502020104020203" pitchFamily="34" charset="0"/>
                        </a:rPr>
                        <a:t>Action</a:t>
                      </a:r>
                      <a:r>
                        <a:rPr lang="fr-FR" sz="1800" b="0" i="0" u="none" strike="noStrike" baseline="0" dirty="0">
                          <a:solidFill>
                            <a:srgbClr val="000000"/>
                          </a:solidFill>
                          <a:effectLst/>
                          <a:latin typeface="Gill Sans MT" panose="020B0502020104020203" pitchFamily="34" charset="0"/>
                        </a:rPr>
                        <a:t> annulée</a:t>
                      </a:r>
                      <a:endParaRPr lang="en-US" sz="1800" b="0" i="0" u="none" strike="noStrike" dirty="0">
                        <a:solidFill>
                          <a:srgbClr val="000000"/>
                        </a:solidFill>
                        <a:effectLst/>
                        <a:latin typeface="Gill Sans MT" panose="020B0502020104020203" pitchFamily="34" charset="0"/>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rtl="0" fontAlgn="ctr"/>
                      <a:r>
                        <a:rPr lang="en-US" sz="1800" b="0" i="0" u="none" strike="noStrike" dirty="0">
                          <a:solidFill>
                            <a:srgbClr val="000000"/>
                          </a:solidFill>
                          <a:effectLst/>
                          <a:latin typeface="Gill Sans MT" panose="020B0502020104020203" pitchFamily="34" charset="0"/>
                        </a:rPr>
                        <a:t> </a:t>
                      </a:r>
                      <a:r>
                        <a:rPr lang="en-US" sz="1800" b="0" i="0" u="none" strike="noStrike" dirty="0" err="1">
                          <a:solidFill>
                            <a:srgbClr val="000000"/>
                          </a:solidFill>
                          <a:effectLst/>
                          <a:latin typeface="Gill Sans MT" panose="020B0502020104020203" pitchFamily="34" charset="0"/>
                        </a:rPr>
                        <a:t>Décision</a:t>
                      </a:r>
                      <a:r>
                        <a:rPr lang="en-US" sz="1800" b="0" i="0" u="none" strike="noStrike" dirty="0">
                          <a:solidFill>
                            <a:srgbClr val="000000"/>
                          </a:solidFill>
                          <a:effectLst/>
                          <a:latin typeface="Gill Sans MT" panose="020B0502020104020203" pitchFamily="34" charset="0"/>
                        </a:rPr>
                        <a:t>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45386179"/>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Faire un suivi rigoureux  du petit matériel de consultation, notamment en pédiatrie au plateau</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dirty="0">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934358199"/>
                  </a:ext>
                </a:extLst>
              </a:tr>
              <a:tr h="353892">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Contrôle plus régulier du matériel dans les chambres</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en-US" sz="1800" b="0" i="0" u="none" strike="noStrike">
                          <a:solidFill>
                            <a:srgbClr val="000000"/>
                          </a:solidFill>
                          <a:effectLst/>
                          <a:latin typeface="Gill Sans MT" panose="020B0502020104020203" pitchFamily="34" charset="0"/>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1705091325"/>
                  </a:ext>
                </a:extLst>
              </a:tr>
              <a:tr h="634057">
                <a:tc>
                  <a:txBody>
                    <a:bodyPr/>
                    <a:lstStyle/>
                    <a:p>
                      <a:pPr algn="l" rtl="0" fontAlgn="ctr">
                        <a:buClr>
                          <a:srgbClr val="000000"/>
                        </a:buClr>
                        <a:buSzPts val="1100"/>
                        <a:buFont typeface="Gill Sans MT" panose="020B0502020104020203" pitchFamily="34" charset="0"/>
                        <a:buNone/>
                      </a:pPr>
                      <a:r>
                        <a:rPr lang="fr-FR" sz="1800" b="0" i="0" u="none" strike="noStrike" dirty="0">
                          <a:solidFill>
                            <a:srgbClr val="000000"/>
                          </a:solidFill>
                          <a:effectLst/>
                          <a:latin typeface="Gill Sans MT" panose="020B0502020104020203" pitchFamily="34" charset="0"/>
                        </a:rPr>
                        <a:t>Changer la méthode d’analyse des enquêtes de satisfaction post-hospitalisation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800" b="0" i="0" u="none" strike="noStrike">
                          <a:solidFill>
                            <a:srgbClr val="000000"/>
                          </a:solidFill>
                          <a:effectLst/>
                          <a:latin typeface="Gill Sans MT" panose="020B0502020104020203" pitchFamily="34" charset="0"/>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dirty="0">
                          <a:solidFill>
                            <a:srgbClr val="000000"/>
                          </a:solidFill>
                          <a:effectLst/>
                          <a:latin typeface="Arial" panose="020B0604020202020204" pitchFamily="34" charset="0"/>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284426106"/>
                  </a:ext>
                </a:extLst>
              </a:tr>
            </a:tbl>
          </a:graphicData>
        </a:graphic>
      </p:graphicFrame>
    </p:spTree>
    <p:extLst>
      <p:ext uri="{BB962C8B-B14F-4D97-AF65-F5344CB8AC3E}">
        <p14:creationId xmlns:p14="http://schemas.microsoft.com/office/powerpoint/2010/main" val="3571407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Formation</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50</a:t>
            </a:fld>
            <a:endParaRPr lang="fr-FR" dirty="0"/>
          </a:p>
        </p:txBody>
      </p:sp>
      <p:pic>
        <p:nvPicPr>
          <p:cNvPr id="43010" name="Picture 2" descr="Tableau des réponses au formulaire Forms. Titre de la question : Avez-vous reçu une formation sur les applications que vous utilisez ?. Nombre de réponses : 19 réponses.">
            <a:extLst>
              <a:ext uri="{FF2B5EF4-FFF2-40B4-BE49-F238E27FC236}">
                <a16:creationId xmlns:a16="http://schemas.microsoft.com/office/drawing/2014/main" id="{3110DF54-676B-1890-62D5-80126784887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34" y="1979531"/>
            <a:ext cx="6907735" cy="3406206"/>
          </a:xfrm>
          <a:prstGeom prst="rect">
            <a:avLst/>
          </a:prstGeom>
          <a:noFill/>
          <a:extLst>
            <a:ext uri="{909E8E84-426E-40DD-AFC4-6F175D3DCCD1}">
              <a14:hiddenFill xmlns:a14="http://schemas.microsoft.com/office/drawing/2010/main">
                <a:solidFill>
                  <a:srgbClr val="FFFFFF"/>
                </a:solidFill>
              </a14:hiddenFill>
            </a:ext>
          </a:extLst>
        </p:spPr>
      </p:pic>
      <p:pic>
        <p:nvPicPr>
          <p:cNvPr id="43012" name="Picture 4" descr="Tableau des réponses au formulaire Forms. Titre de la question : Si oui, celle-ci était-elle adaptée ?. Nombre de réponses : 17 réponses.">
            <a:extLst>
              <a:ext uri="{FF2B5EF4-FFF2-40B4-BE49-F238E27FC236}">
                <a16:creationId xmlns:a16="http://schemas.microsoft.com/office/drawing/2014/main" id="{DFC6A040-8A63-F840-BFD5-94AC983834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3581" y="2257485"/>
            <a:ext cx="4970585" cy="336054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44755CB1-CA2E-2FA0-13C8-62D1E74582E9}"/>
              </a:ext>
            </a:extLst>
          </p:cNvPr>
          <p:cNvSpPr txBox="1"/>
          <p:nvPr/>
        </p:nvSpPr>
        <p:spPr>
          <a:xfrm>
            <a:off x="7546113" y="3031901"/>
            <a:ext cx="2022760" cy="369332"/>
          </a:xfrm>
          <a:prstGeom prst="rect">
            <a:avLst/>
          </a:prstGeom>
          <a:noFill/>
        </p:spPr>
        <p:txBody>
          <a:bodyPr wrap="square" rtlCol="0">
            <a:spAutoFit/>
          </a:bodyPr>
          <a:lstStyle/>
          <a:p>
            <a:r>
              <a:rPr lang="fr-FR" b="1" dirty="0"/>
              <a:t>Moyenne: 4/5</a:t>
            </a:r>
          </a:p>
        </p:txBody>
      </p:sp>
    </p:spTree>
    <p:extLst>
      <p:ext uri="{BB962C8B-B14F-4D97-AF65-F5344CB8AC3E}">
        <p14:creationId xmlns:p14="http://schemas.microsoft.com/office/powerpoint/2010/main" val="794695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Satisfaction globale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dirty="0"/>
              <a:t>Page </a:t>
            </a:r>
            <a:fld id="{4FAB73BC-B049-4115-A692-8D63A059BFB8}" type="slidenum">
              <a:rPr lang="fr-FR" smtClean="0"/>
              <a:pPr/>
              <a:t>51</a:t>
            </a:fld>
            <a:endParaRPr lang="fr-FR" dirty="0"/>
          </a:p>
        </p:txBody>
      </p:sp>
      <p:pic>
        <p:nvPicPr>
          <p:cNvPr id="46082" name="Picture 2" descr="Tableau des réponses au formulaire Forms. Titre de la question : Merci d'évaluer globalement votre satisfaction sur le système d'informations de NEST. Nombre de réponses : 19 réponses.">
            <a:extLst>
              <a:ext uri="{FF2B5EF4-FFF2-40B4-BE49-F238E27FC236}">
                <a16:creationId xmlns:a16="http://schemas.microsoft.com/office/drawing/2014/main" id="{82C6ACDE-FA6D-C207-7C4E-F41BBD2FAF3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7280" y="2029733"/>
            <a:ext cx="8703745" cy="413767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25B92EFA-906B-0C3C-EDD2-0D74EAE558F2}"/>
              </a:ext>
            </a:extLst>
          </p:cNvPr>
          <p:cNvSpPr txBox="1"/>
          <p:nvPr/>
        </p:nvSpPr>
        <p:spPr>
          <a:xfrm>
            <a:off x="3036276" y="2909620"/>
            <a:ext cx="2022760" cy="369332"/>
          </a:xfrm>
          <a:prstGeom prst="rect">
            <a:avLst/>
          </a:prstGeom>
          <a:noFill/>
        </p:spPr>
        <p:txBody>
          <a:bodyPr wrap="square" rtlCol="0">
            <a:spAutoFit/>
          </a:bodyPr>
          <a:lstStyle/>
          <a:p>
            <a:r>
              <a:rPr lang="fr-FR" b="1" dirty="0"/>
              <a:t>Moyenne: 7.3/10</a:t>
            </a:r>
          </a:p>
        </p:txBody>
      </p:sp>
    </p:spTree>
    <p:extLst>
      <p:ext uri="{BB962C8B-B14F-4D97-AF65-F5344CB8AC3E}">
        <p14:creationId xmlns:p14="http://schemas.microsoft.com/office/powerpoint/2010/main" val="6781892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9EDECF-67B7-4782-A547-2B19677D5B19}"/>
              </a:ext>
            </a:extLst>
          </p:cNvPr>
          <p:cNvSpPr>
            <a:spLocks noGrp="1"/>
          </p:cNvSpPr>
          <p:nvPr>
            <p:ph type="title"/>
          </p:nvPr>
        </p:nvSpPr>
        <p:spPr/>
        <p:txBody>
          <a:bodyPr/>
          <a:lstStyle/>
          <a:p>
            <a:r>
              <a:rPr lang="fr-FR" dirty="0"/>
              <a:t>Satisfaction globale</a:t>
            </a:r>
          </a:p>
        </p:txBody>
      </p:sp>
      <p:sp>
        <p:nvSpPr>
          <p:cNvPr id="5" name="Espace réservé du numéro de diapositive 4">
            <a:extLst>
              <a:ext uri="{FF2B5EF4-FFF2-40B4-BE49-F238E27FC236}">
                <a16:creationId xmlns:a16="http://schemas.microsoft.com/office/drawing/2014/main" id="{D39F94A7-ABCA-4232-87AE-8C66FABB0D46}"/>
              </a:ext>
            </a:extLst>
          </p:cNvPr>
          <p:cNvSpPr>
            <a:spLocks noGrp="1"/>
          </p:cNvSpPr>
          <p:nvPr>
            <p:ph type="sldNum" sz="quarter" idx="12"/>
          </p:nvPr>
        </p:nvSpPr>
        <p:spPr/>
        <p:txBody>
          <a:bodyPr/>
          <a:lstStyle/>
          <a:p>
            <a:r>
              <a:rPr lang="fr-FR"/>
              <a:t>Page </a:t>
            </a:r>
            <a:fld id="{4FAB73BC-B049-4115-A692-8D63A059BFB8}" type="slidenum">
              <a:rPr lang="fr-FR" smtClean="0"/>
              <a:pPr/>
              <a:t>52</a:t>
            </a:fld>
            <a:endParaRPr lang="fr-FR" dirty="0"/>
          </a:p>
        </p:txBody>
      </p:sp>
      <p:sp>
        <p:nvSpPr>
          <p:cNvPr id="6" name="ZoneTexte 5">
            <a:extLst>
              <a:ext uri="{FF2B5EF4-FFF2-40B4-BE49-F238E27FC236}">
                <a16:creationId xmlns:a16="http://schemas.microsoft.com/office/drawing/2014/main" id="{C5D2F144-3D27-4DA0-BE44-E994E3C6FED1}"/>
              </a:ext>
            </a:extLst>
          </p:cNvPr>
          <p:cNvSpPr txBox="1"/>
          <p:nvPr/>
        </p:nvSpPr>
        <p:spPr>
          <a:xfrm>
            <a:off x="535578" y="2441830"/>
            <a:ext cx="7540108" cy="3262432"/>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pPr algn="just"/>
            <a:r>
              <a:rPr lang="fr-FR" sz="2400" dirty="0">
                <a:solidFill>
                  <a:schemeClr val="tx1">
                    <a:lumMod val="75000"/>
                    <a:lumOff val="25000"/>
                  </a:schemeClr>
                </a:solidFill>
              </a:rPr>
              <a:t>Remarques:</a:t>
            </a:r>
          </a:p>
          <a:p>
            <a:pPr marL="342900" indent="-342900" algn="just">
              <a:buFont typeface="Arial" panose="020B0604020202020204" pitchFamily="34" charset="0"/>
              <a:buChar char="•"/>
            </a:pPr>
            <a:r>
              <a:rPr lang="fr-FR" sz="2400" dirty="0">
                <a:solidFill>
                  <a:schemeClr val="tx1">
                    <a:lumMod val="75000"/>
                    <a:lumOff val="25000"/>
                  </a:schemeClr>
                </a:solidFill>
              </a:rPr>
              <a:t>Veiller à la sécurité des données des patients, restreindre l’accès des données aux personnes n’étant pas impliquées dans le traitement des données</a:t>
            </a:r>
          </a:p>
          <a:p>
            <a:pPr marL="342900" indent="-342900" algn="just">
              <a:buFont typeface="Arial" panose="020B0604020202020204" pitchFamily="34" charset="0"/>
              <a:buChar char="•"/>
            </a:pPr>
            <a:r>
              <a:rPr lang="fr-FR" sz="2400" dirty="0">
                <a:solidFill>
                  <a:schemeClr val="tx1">
                    <a:lumMod val="75000"/>
                    <a:lumOff val="25000"/>
                  </a:schemeClr>
                </a:solidFill>
              </a:rPr>
              <a:t>Etablir une charte de sécurité</a:t>
            </a:r>
          </a:p>
          <a:p>
            <a:pPr marL="342900" indent="-342900" algn="just">
              <a:buFont typeface="Arial" panose="020B0604020202020204" pitchFamily="34" charset="0"/>
              <a:buChar char="•"/>
            </a:pPr>
            <a:r>
              <a:rPr lang="fr-FR" sz="2400" dirty="0">
                <a:solidFill>
                  <a:schemeClr val="tx1">
                    <a:lumMod val="75000"/>
                    <a:lumOff val="25000"/>
                  </a:schemeClr>
                </a:solidFill>
              </a:rPr>
              <a:t>Améliorer la digitalisation du système informatique</a:t>
            </a:r>
          </a:p>
          <a:p>
            <a:pPr marL="342900" indent="-342900" algn="just">
              <a:buFont typeface="Arial" panose="020B0604020202020204" pitchFamily="34" charset="0"/>
              <a:buChar char="•"/>
            </a:pPr>
            <a:r>
              <a:rPr lang="fr-FR" sz="2400" dirty="0">
                <a:solidFill>
                  <a:schemeClr val="tx1">
                    <a:lumMod val="75000"/>
                    <a:lumOff val="25000"/>
                  </a:schemeClr>
                </a:solidFill>
              </a:rPr>
              <a:t>Améliorer </a:t>
            </a:r>
            <a:r>
              <a:rPr lang="fr-FR" sz="2400" dirty="0" err="1">
                <a:solidFill>
                  <a:schemeClr val="tx1">
                    <a:lumMod val="75000"/>
                    <a:lumOff val="25000"/>
                  </a:schemeClr>
                </a:solidFill>
              </a:rPr>
              <a:t>Eyone</a:t>
            </a:r>
            <a:r>
              <a:rPr lang="fr-FR" sz="2400" dirty="0">
                <a:solidFill>
                  <a:schemeClr val="tx1">
                    <a:lumMod val="75000"/>
                    <a:lumOff val="25000"/>
                  </a:schemeClr>
                </a:solidFill>
              </a:rPr>
              <a:t> et les équipements</a:t>
            </a:r>
          </a:p>
          <a:p>
            <a:pPr algn="just"/>
            <a:endParaRPr lang="fr-FR" sz="2400" dirty="0">
              <a:solidFill>
                <a:schemeClr val="tx1">
                  <a:lumMod val="75000"/>
                  <a:lumOff val="25000"/>
                </a:schemeClr>
              </a:solidFill>
            </a:endParaRPr>
          </a:p>
          <a:p>
            <a:pPr algn="just"/>
            <a:endParaRPr lang="fr-FR" sz="1400" dirty="0">
              <a:solidFill>
                <a:schemeClr val="tx1">
                  <a:lumMod val="75000"/>
                  <a:lumOff val="25000"/>
                </a:schemeClr>
              </a:solidFill>
            </a:endParaRPr>
          </a:p>
        </p:txBody>
      </p:sp>
    </p:spTree>
    <p:extLst>
      <p:ext uri="{BB962C8B-B14F-4D97-AF65-F5344CB8AC3E}">
        <p14:creationId xmlns:p14="http://schemas.microsoft.com/office/powerpoint/2010/main" val="16413069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447E88-8986-494A-AA57-671DABDC9484}"/>
              </a:ext>
            </a:extLst>
          </p:cNvPr>
          <p:cNvSpPr>
            <a:spLocks noGrp="1"/>
          </p:cNvSpPr>
          <p:nvPr>
            <p:ph type="title"/>
          </p:nvPr>
        </p:nvSpPr>
        <p:spPr/>
        <p:txBody>
          <a:bodyPr/>
          <a:lstStyle/>
          <a:p>
            <a:r>
              <a:rPr lang="fr-SN" sz="1800" cap="none" dirty="0">
                <a:latin typeface="+mn-lt"/>
              </a:rPr>
              <a:t>1</a:t>
            </a:r>
            <a:r>
              <a:rPr lang="fr-SN" sz="2800" cap="none" dirty="0">
                <a:latin typeface="+mn-lt"/>
              </a:rPr>
              <a:t>. La satisfaction des clients et les retours d’information des parties intéressées pertinentes</a:t>
            </a:r>
            <a:endParaRPr lang="fr-FR" dirty="0"/>
          </a:p>
        </p:txBody>
      </p:sp>
      <p:sp>
        <p:nvSpPr>
          <p:cNvPr id="6" name="ZoneTexte 5">
            <a:extLst>
              <a:ext uri="{FF2B5EF4-FFF2-40B4-BE49-F238E27FC236}">
                <a16:creationId xmlns:a16="http://schemas.microsoft.com/office/drawing/2014/main" id="{2A9D41D5-3BE9-4E38-9E29-6259E901E937}"/>
              </a:ext>
            </a:extLst>
          </p:cNvPr>
          <p:cNvSpPr txBox="1"/>
          <p:nvPr/>
        </p:nvSpPr>
        <p:spPr>
          <a:xfrm>
            <a:off x="444732" y="2009599"/>
            <a:ext cx="11302536" cy="397031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lumMod val="75000"/>
                    <a:lumOff val="25000"/>
                  </a:prstClr>
                </a:solidFill>
                <a:effectLst/>
                <a:uLnTx/>
                <a:uFillTx/>
                <a:latin typeface="Gill Sans MT" panose="020B0502020104020203" pitchFamily="34" charset="0"/>
              </a:rPr>
              <a:t>Pistes d’amélioration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prstClr val="black">
                    <a:lumMod val="75000"/>
                    <a:lumOff val="25000"/>
                  </a:prstClr>
                </a:solidFill>
                <a:latin typeface="Gill Sans MT" panose="020B0502020104020203" pitchFamily="34" charset="0"/>
              </a:rPr>
              <a:t>Intégrer le suivi post natal dans Icare </a:t>
            </a:r>
          </a:p>
          <a:p>
            <a:pPr marL="342900" marR="0" lvl="0" indent="-3429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400" dirty="0">
                <a:solidFill>
                  <a:prstClr val="black">
                    <a:lumMod val="75000"/>
                    <a:lumOff val="25000"/>
                  </a:prstClr>
                </a:solidFill>
                <a:latin typeface="Gill Sans MT" panose="020B0502020104020203" pitchFamily="34" charset="0"/>
              </a:rPr>
              <a:t>Elargir l’utilisation de Icare: tous les médecins pour les suivis pédiatriques, les suivis hors grossesse et prénataux</a:t>
            </a:r>
          </a:p>
          <a:p>
            <a:pPr marL="342900" indent="-342900" algn="just" defTabSz="457200">
              <a:buFont typeface="Arial" panose="020B0604020202020204" pitchFamily="34" charset="0"/>
              <a:buChar char="•"/>
              <a:defRPr/>
            </a:pPr>
            <a:r>
              <a:rPr lang="fr-FR" sz="2400" dirty="0">
                <a:solidFill>
                  <a:prstClr val="black">
                    <a:lumMod val="75000"/>
                    <a:lumOff val="25000"/>
                  </a:prstClr>
                </a:solidFill>
                <a:latin typeface="Gill Sans MT" panose="020B0502020104020203" pitchFamily="34" charset="0"/>
              </a:rPr>
              <a:t>Fournir un ordinateur aux </a:t>
            </a:r>
            <a:r>
              <a:rPr lang="fr-FR" sz="2400" dirty="0" err="1">
                <a:solidFill>
                  <a:prstClr val="black">
                    <a:lumMod val="75000"/>
                    <a:lumOff val="25000"/>
                  </a:prstClr>
                </a:solidFill>
                <a:latin typeface="Gill Sans MT" panose="020B0502020104020203" pitchFamily="34" charset="0"/>
              </a:rPr>
              <a:t>sage-femmes</a:t>
            </a:r>
            <a:r>
              <a:rPr lang="fr-FR" sz="2400" dirty="0">
                <a:solidFill>
                  <a:prstClr val="black">
                    <a:lumMod val="75000"/>
                    <a:lumOff val="25000"/>
                  </a:prstClr>
                </a:solidFill>
                <a:latin typeface="Gill Sans MT" panose="020B0502020104020203" pitchFamily="34" charset="0"/>
              </a:rPr>
              <a:t> pour l’enregistrement quotidien des dossiers dans Icare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Remplacer les téléphones analogiques défectueux et les cordons près du central téléphonique</a:t>
            </a:r>
          </a:p>
          <a:p>
            <a:pPr marL="342900" lvl="0" indent="-342900" algn="just">
              <a:buFont typeface="Arial" panose="020B0604020202020204" pitchFamily="34" charset="0"/>
              <a:buChar char="•"/>
            </a:pPr>
            <a:r>
              <a:rPr lang="fr-FR" sz="2400" dirty="0">
                <a:solidFill>
                  <a:prstClr val="black">
                    <a:lumMod val="75000"/>
                    <a:lumOff val="25000"/>
                  </a:prstClr>
                </a:solidFill>
                <a:latin typeface="Calibri" panose="020F0502020204030204"/>
                <a:cs typeface="Calibri" panose="020F0502020204030204"/>
              </a:rPr>
              <a:t>Réserver des cordons </a:t>
            </a:r>
            <a:r>
              <a:rPr lang="fr-FR" sz="2400" dirty="0" err="1">
                <a:solidFill>
                  <a:prstClr val="black">
                    <a:lumMod val="75000"/>
                    <a:lumOff val="25000"/>
                  </a:prstClr>
                </a:solidFill>
                <a:latin typeface="Calibri" panose="020F0502020204030204"/>
                <a:cs typeface="Calibri" panose="020F0502020204030204"/>
              </a:rPr>
              <a:t>étiraux</a:t>
            </a:r>
            <a:r>
              <a:rPr lang="fr-FR" sz="2400" dirty="0">
                <a:solidFill>
                  <a:prstClr val="black">
                    <a:lumMod val="75000"/>
                    <a:lumOff val="25000"/>
                  </a:prstClr>
                </a:solidFill>
                <a:latin typeface="Calibri" panose="020F0502020204030204"/>
                <a:cs typeface="Calibri" panose="020F0502020204030204"/>
              </a:rPr>
              <a:t> et </a:t>
            </a:r>
            <a:r>
              <a:rPr lang="fr-FR" sz="2400" dirty="0" err="1">
                <a:solidFill>
                  <a:prstClr val="black">
                    <a:lumMod val="75000"/>
                    <a:lumOff val="25000"/>
                  </a:prstClr>
                </a:solidFill>
                <a:latin typeface="Calibri" panose="020F0502020204030204"/>
                <a:cs typeface="Calibri" panose="020F0502020204030204"/>
              </a:rPr>
              <a:t>Patersons</a:t>
            </a:r>
            <a:r>
              <a:rPr lang="fr-FR" sz="2400" dirty="0">
                <a:solidFill>
                  <a:prstClr val="black">
                    <a:lumMod val="75000"/>
                    <a:lumOff val="25000"/>
                  </a:prstClr>
                </a:solidFill>
                <a:latin typeface="Calibri" panose="020F0502020204030204"/>
                <a:cs typeface="Calibri" panose="020F0502020204030204"/>
              </a:rPr>
              <a:t> pour le dépannage d’urgence des réseaux téléphonique</a:t>
            </a:r>
          </a:p>
        </p:txBody>
      </p:sp>
    </p:spTree>
    <p:extLst>
      <p:ext uri="{BB962C8B-B14F-4D97-AF65-F5344CB8AC3E}">
        <p14:creationId xmlns:p14="http://schemas.microsoft.com/office/powerpoint/2010/main" val="15777155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 name="ZoneTexte 2"/>
          <p:cNvSpPr txBox="1"/>
          <p:nvPr/>
        </p:nvSpPr>
        <p:spPr>
          <a:xfrm rot="20869020">
            <a:off x="4007570" y="4666748"/>
            <a:ext cx="3800346"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PERSONNEL</a:t>
            </a:r>
            <a:endParaRPr kumimoji="0" lang="en-US" sz="48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1" y="793376"/>
            <a:ext cx="11869180" cy="5825704"/>
          </a:xfrm>
          <a:prstGeom prst="rect">
            <a:avLst/>
          </a:prstGeom>
        </p:spPr>
      </p:pic>
      <p:sp>
        <p:nvSpPr>
          <p:cNvPr id="5" name="ZoneTexte 4"/>
          <p:cNvSpPr txBox="1"/>
          <p:nvPr/>
        </p:nvSpPr>
        <p:spPr>
          <a:xfrm rot="20869020">
            <a:off x="4457737" y="4728302"/>
            <a:ext cx="3800346" cy="707886"/>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PARAMEDICAUX</a:t>
            </a:r>
            <a:endParaRPr kumimoji="0" lang="en-US"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1291362729"/>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3449639264"/>
              </p:ext>
            </p:extLst>
          </p:nvPr>
        </p:nvGraphicFramePr>
        <p:xfrm>
          <a:off x="642258" y="2832784"/>
          <a:ext cx="5429794" cy="37052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759595948"/>
              </p:ext>
            </p:extLst>
          </p:nvPr>
        </p:nvGraphicFramePr>
        <p:xfrm>
          <a:off x="6303917" y="2817641"/>
          <a:ext cx="5403668" cy="3735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596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1387554692"/>
              </p:ext>
            </p:extLst>
          </p:nvPr>
        </p:nvGraphicFramePr>
        <p:xfrm>
          <a:off x="446316" y="2832785"/>
          <a:ext cx="5612673" cy="37117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1533148418"/>
              </p:ext>
            </p:extLst>
          </p:nvPr>
        </p:nvGraphicFramePr>
        <p:xfrm>
          <a:off x="6337663" y="2832785"/>
          <a:ext cx="5292634" cy="3711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0878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extLst>
              <p:ext uri="{D42A27DB-BD31-4B8C-83A1-F6EECF244321}">
                <p14:modId xmlns:p14="http://schemas.microsoft.com/office/powerpoint/2010/main" val="981498019"/>
              </p:ext>
            </p:extLst>
          </p:nvPr>
        </p:nvGraphicFramePr>
        <p:xfrm>
          <a:off x="487680" y="2832785"/>
          <a:ext cx="5603631" cy="35117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2520272949"/>
              </p:ext>
            </p:extLst>
          </p:nvPr>
        </p:nvGraphicFramePr>
        <p:xfrm>
          <a:off x="6337663" y="2832785"/>
          <a:ext cx="5292634" cy="351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7779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694071693"/>
              </p:ext>
            </p:extLst>
          </p:nvPr>
        </p:nvGraphicFramePr>
        <p:xfrm>
          <a:off x="487680" y="2832784"/>
          <a:ext cx="5561427" cy="36444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3709950988"/>
              </p:ext>
            </p:extLst>
          </p:nvPr>
        </p:nvGraphicFramePr>
        <p:xfrm>
          <a:off x="6337663" y="2832783"/>
          <a:ext cx="5292634" cy="364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56682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extLst>
              <p:ext uri="{D42A27DB-BD31-4B8C-83A1-F6EECF244321}">
                <p14:modId xmlns:p14="http://schemas.microsoft.com/office/powerpoint/2010/main" val="3736203430"/>
              </p:ext>
            </p:extLst>
          </p:nvPr>
        </p:nvGraphicFramePr>
        <p:xfrm>
          <a:off x="487681" y="2832785"/>
          <a:ext cx="5941254" cy="3539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extLst>
              <p:ext uri="{D42A27DB-BD31-4B8C-83A1-F6EECF244321}">
                <p14:modId xmlns:p14="http://schemas.microsoft.com/office/powerpoint/2010/main" val="3486599792"/>
              </p:ext>
            </p:extLst>
          </p:nvPr>
        </p:nvGraphicFramePr>
        <p:xfrm>
          <a:off x="6625883" y="2832785"/>
          <a:ext cx="5004414" cy="3539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6010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6" name="Tableau 5"/>
          <p:cNvGraphicFramePr>
            <a:graphicFrameLocks noGrp="1"/>
          </p:cNvGraphicFramePr>
          <p:nvPr>
            <p:extLst>
              <p:ext uri="{D42A27DB-BD31-4B8C-83A1-F6EECF244321}">
                <p14:modId xmlns:p14="http://schemas.microsoft.com/office/powerpoint/2010/main" val="3361113211"/>
              </p:ext>
            </p:extLst>
          </p:nvPr>
        </p:nvGraphicFramePr>
        <p:xfrm>
          <a:off x="456501" y="1867734"/>
          <a:ext cx="11496012" cy="4719765"/>
        </p:xfrm>
        <a:graphic>
          <a:graphicData uri="http://schemas.openxmlformats.org/drawingml/2006/table">
            <a:tbl>
              <a:tblPr/>
              <a:tblGrid>
                <a:gridCol w="6960171">
                  <a:extLst>
                    <a:ext uri="{9D8B030D-6E8A-4147-A177-3AD203B41FA5}">
                      <a16:colId xmlns:a16="http://schemas.microsoft.com/office/drawing/2014/main" val="3152968159"/>
                    </a:ext>
                  </a:extLst>
                </a:gridCol>
                <a:gridCol w="2612019">
                  <a:extLst>
                    <a:ext uri="{9D8B030D-6E8A-4147-A177-3AD203B41FA5}">
                      <a16:colId xmlns:a16="http://schemas.microsoft.com/office/drawing/2014/main" val="3500589998"/>
                    </a:ext>
                  </a:extLst>
                </a:gridCol>
                <a:gridCol w="1923822">
                  <a:extLst>
                    <a:ext uri="{9D8B030D-6E8A-4147-A177-3AD203B41FA5}">
                      <a16:colId xmlns:a16="http://schemas.microsoft.com/office/drawing/2014/main" val="839021579"/>
                    </a:ext>
                  </a:extLst>
                </a:gridCol>
              </a:tblGrid>
              <a:tr h="533593">
                <a:tc>
                  <a:txBody>
                    <a:bodyPr/>
                    <a:lstStyle/>
                    <a:p>
                      <a:pPr algn="ctr" rtl="0" fontAlgn="ctr"/>
                      <a:r>
                        <a:rPr lang="en-US" sz="2000" b="1" i="0" u="none" strike="noStrike">
                          <a:solidFill>
                            <a:srgbClr val="000000"/>
                          </a:solidFill>
                          <a:effectLst/>
                          <a:latin typeface="+mn-lt"/>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2000" b="1" i="0" u="none" strike="noStrike">
                          <a:solidFill>
                            <a:srgbClr val="000000"/>
                          </a:solidFill>
                          <a:effectLst/>
                          <a:latin typeface="+mn-lt"/>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2000" b="1" i="0" u="none" strike="noStrike" dirty="0">
                          <a:solidFill>
                            <a:srgbClr val="000000"/>
                          </a:solidFill>
                          <a:effectLst/>
                          <a:latin typeface="+mn-lt"/>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865777089"/>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Informatiser les tickets des patients pour la caisse</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marL="0" marR="0" indent="0" algn="ctr" defTabSz="457200" rtl="0" eaLnBrk="1" fontAlgn="ctr" latinLnBrk="0" hangingPunct="1">
                        <a:lnSpc>
                          <a:spcPct val="100000"/>
                        </a:lnSpc>
                        <a:spcBef>
                          <a:spcPts val="0"/>
                        </a:spcBef>
                        <a:spcAft>
                          <a:spcPts val="0"/>
                        </a:spcAft>
                        <a:buClrTx/>
                        <a:buSzTx/>
                        <a:buFontTx/>
                        <a:buNone/>
                        <a:tabLst/>
                        <a:defRPr/>
                      </a:pPr>
                      <a:r>
                        <a:rPr lang="fr-FR" sz="2000" b="0" i="0" u="none" strike="noStrike" dirty="0">
                          <a:solidFill>
                            <a:srgbClr val="000000"/>
                          </a:solidFill>
                          <a:effectLst/>
                          <a:latin typeface="+mn-lt"/>
                        </a:rPr>
                        <a:t>Action annulée</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rtl="0" fontAlgn="ctr"/>
                      <a:r>
                        <a:rPr lang="en-US" sz="2000" b="0" i="0" u="none" strike="noStrike" dirty="0">
                          <a:solidFill>
                            <a:srgbClr val="000000"/>
                          </a:solidFill>
                          <a:effectLst/>
                          <a:latin typeface="+mn-lt"/>
                        </a:rPr>
                        <a:t> </a:t>
                      </a:r>
                      <a:r>
                        <a:rPr lang="en-US" sz="2000" b="0" i="0" u="none" strike="noStrike" dirty="0" err="1">
                          <a:solidFill>
                            <a:srgbClr val="000000"/>
                          </a:solidFill>
                          <a:effectLst/>
                          <a:latin typeface="+mn-lt"/>
                        </a:rPr>
                        <a:t>Décision</a:t>
                      </a:r>
                      <a:r>
                        <a:rPr lang="en-US" sz="2000" b="0" i="0" u="none" strike="noStrike" dirty="0">
                          <a:solidFill>
                            <a:srgbClr val="000000"/>
                          </a:solidFill>
                          <a:effectLst/>
                          <a:latin typeface="+mn-lt"/>
                        </a:rPr>
                        <a:t>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93847870"/>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Réviser le MO opératoire et de gestion des sous-stocks (en cours)</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484550750"/>
                  </a:ext>
                </a:extLst>
              </a:tr>
              <a:tr h="85503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Revoir le mode de décaissement pour la prise en charge rapide de maintenance des matériels dans les chambres ;</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837908335"/>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Former les secrétaires sur la prise en main et l’utilisation des logiciels</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ctr" rtl="0" fontAlgn="ctr"/>
                      <a:r>
                        <a:rPr lang="fr-FR" sz="2000" b="0" i="0" u="none" strike="noStrike" dirty="0">
                          <a:solidFill>
                            <a:srgbClr val="000000"/>
                          </a:solidFill>
                          <a:effectLst/>
                          <a:latin typeface="+mn-lt"/>
                        </a:rPr>
                        <a:t>Fait pour la RD</a:t>
                      </a:r>
                      <a:r>
                        <a:rPr lang="fr-FR" sz="2000" b="0" i="0" u="none" strike="noStrike" baseline="0" dirty="0">
                          <a:solidFill>
                            <a:srgbClr val="000000"/>
                          </a:solidFill>
                          <a:effectLst/>
                          <a:latin typeface="+mn-lt"/>
                        </a:rPr>
                        <a:t> 2022</a:t>
                      </a:r>
                      <a:endParaRPr lang="fr-FR" sz="2000" b="0" i="0" u="none" strike="noStrike" dirty="0">
                        <a:solidFill>
                          <a:srgbClr val="000000"/>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20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08770344"/>
                  </a:ext>
                </a:extLst>
              </a:tr>
              <a:tr h="85503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Faire un suivi plus rapproché des plans d’action avec les pilotes de processus (prévu pour juin 2021)</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ctr" rtl="0" fontAlgn="ctr"/>
                      <a:r>
                        <a:rPr lang="fr-FR" sz="2000" b="0" i="0" u="none" strike="noStrike" dirty="0">
                          <a:solidFill>
                            <a:srgbClr val="000000"/>
                          </a:solidFill>
                          <a:effectLst/>
                          <a:latin typeface="+mn-lt"/>
                        </a:rPr>
                        <a:t>Fait</a:t>
                      </a:r>
                      <a:r>
                        <a:rPr lang="fr-FR" sz="2000" b="0" i="0" u="none" strike="noStrike" baseline="0" dirty="0">
                          <a:solidFill>
                            <a:srgbClr val="000000"/>
                          </a:solidFill>
                          <a:effectLst/>
                          <a:latin typeface="+mn-lt"/>
                        </a:rPr>
                        <a:t> pour la RD 2022</a:t>
                      </a:r>
                      <a:endParaRPr lang="fr-FR" sz="2000" b="0" i="0" u="none" strike="noStrike" dirty="0">
                        <a:solidFill>
                          <a:srgbClr val="000000"/>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20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15852464"/>
                  </a:ext>
                </a:extLst>
              </a:tr>
              <a:tr h="436613">
                <a:tc>
                  <a:txBody>
                    <a:bodyPr/>
                    <a:lstStyle/>
                    <a:p>
                      <a:pPr marL="0" marR="0" lvl="0" indent="0" algn="just" defTabSz="457200" rtl="0" eaLnBrk="1" fontAlgn="auto" latinLnBrk="0" hangingPunct="1">
                        <a:lnSpc>
                          <a:spcPct val="120000"/>
                        </a:lnSpc>
                        <a:spcBef>
                          <a:spcPct val="20000"/>
                        </a:spcBef>
                        <a:spcAft>
                          <a:spcPts val="600"/>
                        </a:spcAft>
                        <a:buClr>
                          <a:srgbClr val="ADE67F"/>
                        </a:buClr>
                        <a:buSzPct val="92000"/>
                        <a:buFont typeface="+mj-lt"/>
                        <a:buNone/>
                        <a:tabLst/>
                        <a:defRPr/>
                      </a:pPr>
                      <a:r>
                        <a:rPr kumimoji="0" lang="fr-FR" sz="2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Trouver un nouveau prestataire pour la maintenance de la vidéo surveillance</a:t>
                      </a:r>
                      <a:endParaRPr lang="en-US" sz="2000" b="0" i="0" u="none" strike="noStrike" dirty="0">
                        <a:solidFill>
                          <a:schemeClr val="tx1"/>
                        </a:solidFill>
                        <a:effectLst/>
                        <a:latin typeface="+mn-lt"/>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ctr" rtl="0" fontAlgn="ctr"/>
                      <a:r>
                        <a:rPr lang="fr-FR" sz="2000" b="0" i="0" u="none" strike="noStrike" dirty="0">
                          <a:solidFill>
                            <a:srgbClr val="000000"/>
                          </a:solidFill>
                          <a:effectLst/>
                          <a:latin typeface="+mn-lt"/>
                        </a:rPr>
                        <a:t>Fait pour la RD 2022</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20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3124424397"/>
                  </a:ext>
                </a:extLst>
              </a:tr>
            </a:tbl>
          </a:graphicData>
        </a:graphic>
      </p:graphicFrame>
    </p:spTree>
    <p:extLst>
      <p:ext uri="{BB962C8B-B14F-4D97-AF65-F5344CB8AC3E}">
        <p14:creationId xmlns:p14="http://schemas.microsoft.com/office/powerpoint/2010/main" val="1444933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2232796204"/>
              </p:ext>
            </p:extLst>
          </p:nvPr>
        </p:nvGraphicFramePr>
        <p:xfrm>
          <a:off x="487681" y="2732648"/>
          <a:ext cx="5406682" cy="37525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1595203524"/>
              </p:ext>
            </p:extLst>
          </p:nvPr>
        </p:nvGraphicFramePr>
        <p:xfrm>
          <a:off x="6058988" y="2749681"/>
          <a:ext cx="5448383" cy="37355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2475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1907309825"/>
              </p:ext>
            </p:extLst>
          </p:nvPr>
        </p:nvGraphicFramePr>
        <p:xfrm>
          <a:off x="487681" y="2832784"/>
          <a:ext cx="5406682" cy="35680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extLst>
              <p:ext uri="{D42A27DB-BD31-4B8C-83A1-F6EECF244321}">
                <p14:modId xmlns:p14="http://schemas.microsoft.com/office/powerpoint/2010/main" val="216015726"/>
              </p:ext>
            </p:extLst>
          </p:nvPr>
        </p:nvGraphicFramePr>
        <p:xfrm>
          <a:off x="6058989" y="2832783"/>
          <a:ext cx="5571308" cy="3568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50220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10" name="Graphique 9"/>
          <p:cNvGraphicFramePr>
            <a:graphicFrameLocks/>
          </p:cNvGraphicFramePr>
          <p:nvPr>
            <p:extLst>
              <p:ext uri="{D42A27DB-BD31-4B8C-83A1-F6EECF244321}">
                <p14:modId xmlns:p14="http://schemas.microsoft.com/office/powerpoint/2010/main" val="2954525802"/>
              </p:ext>
            </p:extLst>
          </p:nvPr>
        </p:nvGraphicFramePr>
        <p:xfrm>
          <a:off x="487681" y="2739490"/>
          <a:ext cx="5589562" cy="36472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162944358"/>
              </p:ext>
            </p:extLst>
          </p:nvPr>
        </p:nvGraphicFramePr>
        <p:xfrm>
          <a:off x="6337663" y="2739490"/>
          <a:ext cx="5292634" cy="3647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5193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595702" y="2832785"/>
          <a:ext cx="3835622" cy="3582082"/>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4539346" y="2832785"/>
            <a:ext cx="7221246" cy="3139321"/>
          </a:xfrm>
          <a:prstGeom prst="rect">
            <a:avLst/>
          </a:prstGeom>
          <a:noFill/>
          <a:ln>
            <a:solidFill>
              <a:schemeClr val="bg1">
                <a:lumMod val="75000"/>
              </a:schemeClr>
            </a:solidFill>
          </a:ln>
        </p:spPr>
        <p:txBody>
          <a:bodyPr wrap="square" rtlCol="0">
            <a:spAutoFit/>
          </a:bodyPr>
          <a:lstStyle/>
          <a:p>
            <a:pPr algn="ctr">
              <a:lnSpc>
                <a:spcPct val="200000"/>
              </a:lnSpc>
            </a:pPr>
            <a:r>
              <a:rPr lang="fr-FR" u="sng" dirty="0">
                <a:solidFill>
                  <a:srgbClr val="C00000"/>
                </a:solidFill>
                <a:latin typeface="Century Gothic" panose="020B0502020202020204" pitchFamily="34" charset="0"/>
                <a:ea typeface="Malgun Gothic" panose="020B0503020000020004" pitchFamily="34" charset="-127"/>
              </a:rPr>
              <a:t>COMMENTAIRES</a:t>
            </a:r>
          </a:p>
          <a:p>
            <a:pPr marL="285750" indent="-285750">
              <a:lnSpc>
                <a:spcPct val="150000"/>
              </a:lnSpc>
              <a:buFont typeface="Arial" panose="020B0604020202020204" pitchFamily="34" charset="0"/>
              <a:buChar char="•"/>
            </a:pPr>
            <a:r>
              <a:rPr lang="fr-FR" dirty="0">
                <a:solidFill>
                  <a:srgbClr val="000000"/>
                </a:solidFill>
                <a:latin typeface="Malgun Gothic" panose="020B0503020000020004" pitchFamily="34" charset="-127"/>
                <a:ea typeface="Malgun Gothic" panose="020B0503020000020004" pitchFamily="34" charset="-127"/>
              </a:rPr>
              <a:t>je recommande car je connais le personnel et la prise en charge du côté médical est satisfaisante par rapport à d'autres structures privées. la tarification arrangent celles qui veulent se faire suivre dans une clinique et qui n'ont pas les moyens ni de prise en charge ;</a:t>
            </a:r>
          </a:p>
          <a:p>
            <a:pPr marL="285750" indent="-285750">
              <a:lnSpc>
                <a:spcPct val="150000"/>
              </a:lnSpc>
              <a:buFont typeface="Arial" panose="020B0604020202020204" pitchFamily="34" charset="0"/>
              <a:buChar char="•"/>
            </a:pPr>
            <a:r>
              <a:rPr lang="fr-FR" dirty="0">
                <a:solidFill>
                  <a:srgbClr val="000000"/>
                </a:solidFill>
                <a:latin typeface="Malgun Gothic" panose="020B0503020000020004" pitchFamily="34" charset="-127"/>
                <a:ea typeface="Malgun Gothic" panose="020B0503020000020004" pitchFamily="34" charset="-127"/>
              </a:rPr>
              <a:t>Parce que les soins sont de qualité.</a:t>
            </a:r>
            <a:endParaRPr lang="en-US" dirty="0">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2111014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1219764706"/>
              </p:ext>
            </p:extLst>
          </p:nvPr>
        </p:nvGraphicFramePr>
        <p:xfrm>
          <a:off x="1856935" y="2753557"/>
          <a:ext cx="7737231" cy="360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3272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6" name="Graphique 5"/>
          <p:cNvGraphicFramePr>
            <a:graphicFrameLocks/>
          </p:cNvGraphicFramePr>
          <p:nvPr/>
        </p:nvGraphicFramePr>
        <p:xfrm>
          <a:off x="2698651" y="2832784"/>
          <a:ext cx="6445349" cy="37508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96365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Content Placeholder 7"/>
          <p:cNvSpPr txBox="1">
            <a:spLocks/>
          </p:cNvSpPr>
          <p:nvPr/>
        </p:nvSpPr>
        <p:spPr>
          <a:xfrm>
            <a:off x="936044" y="2655910"/>
            <a:ext cx="10694253" cy="4158061"/>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defRPr/>
            </a:pPr>
            <a:r>
              <a:rPr lang="fr-FR" sz="1800" b="1" dirty="0">
                <a:solidFill>
                  <a:srgbClr val="C00000"/>
                </a:solidFill>
                <a:latin typeface="Arial" panose="020B0604020202020204" pitchFamily="34" charset="0"/>
              </a:rPr>
              <a:t>Que pouvons-nous faire pour améliorer l'expérience du patient chez NEST ?</a:t>
            </a:r>
            <a:r>
              <a:rPr kumimoji="0" lang="fr-SN" sz="1800" b="1" i="0" u="none" strike="noStrike" kern="1200" cap="none" spc="0" normalizeH="0" baseline="0" noProof="0" dirty="0">
                <a:ln>
                  <a:noFill/>
                </a:ln>
                <a:solidFill>
                  <a:srgbClr val="C00000"/>
                </a:solidFill>
                <a:effectLst/>
                <a:uLnTx/>
                <a:uFillTx/>
                <a:latin typeface="Malgun Gothic" panose="020B0503020000020004" pitchFamily="34" charset="-127"/>
                <a:ea typeface="Malgun Gothic" panose="020B0503020000020004" pitchFamily="34" charset="-127"/>
                <a:cs typeface="+mn-cs"/>
              </a:rPr>
              <a:t> </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Penser à une extension des locaux </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Le corps médical soit attentif aux patients </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C'est d'abord avoir un personnel qualifié et les former pour une bonne performance et le respect des normes de NEST</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Améliorer l’accueil téléphonique</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Acheter le matériel médical surtout table chauffante du nouveau né et tunnel pour la bonne prise en charge des enfants sous phytothérapie </a:t>
            </a:r>
          </a:p>
          <a:p>
            <a:pPr lvl="0" algn="just">
              <a:lnSpc>
                <a:spcPct val="150000"/>
              </a:lnSpc>
              <a:defRPr/>
            </a:pPr>
            <a:r>
              <a:rPr lang="fr-FR" dirty="0">
                <a:solidFill>
                  <a:prstClr val="black"/>
                </a:solidFill>
                <a:latin typeface="Arial" panose="020B0604020202020204" pitchFamily="34" charset="0"/>
                <a:ea typeface="Malgun Gothic" panose="020B0503020000020004" pitchFamily="34" charset="-127"/>
                <a:cs typeface="Arial" panose="020B0604020202020204" pitchFamily="34" charset="0"/>
              </a:rPr>
              <a:t>Souvent les patientes se plaignent de chambres individuelles peu nombreuses, d’inconfort, améliorer l’intérieur dont peintures, </a:t>
            </a:r>
            <a:r>
              <a:rPr lang="fr-FR" dirty="0" err="1">
                <a:solidFill>
                  <a:prstClr val="black"/>
                </a:solidFill>
                <a:latin typeface="Arial" panose="020B0604020202020204" pitchFamily="34" charset="0"/>
                <a:ea typeface="Malgun Gothic" panose="020B0503020000020004" pitchFamily="34" charset="-127"/>
                <a:cs typeface="Arial" panose="020B0604020202020204" pitchFamily="34" charset="0"/>
              </a:rPr>
              <a:t>etc</a:t>
            </a:r>
            <a:endParaRPr lang="fr-FR" dirty="0">
              <a:solidFill>
                <a:prstClr val="black"/>
              </a:solidFill>
              <a:latin typeface="Arial" panose="020B0604020202020204" pitchFamily="34" charset="0"/>
              <a:ea typeface="Malgun Gothic" panose="020B0503020000020004" pitchFamily="34" charset="-127"/>
              <a:cs typeface="Arial" panose="020B0604020202020204" pitchFamily="34" charset="0"/>
            </a:endParaRPr>
          </a:p>
        </p:txBody>
      </p:sp>
    </p:spTree>
    <p:extLst>
      <p:ext uri="{BB962C8B-B14F-4D97-AF65-F5344CB8AC3E}">
        <p14:creationId xmlns:p14="http://schemas.microsoft.com/office/powerpoint/2010/main" val="41080747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paramédical</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9" name="Content Placeholder 7"/>
          <p:cNvSpPr txBox="1">
            <a:spLocks/>
          </p:cNvSpPr>
          <p:nvPr/>
        </p:nvSpPr>
        <p:spPr>
          <a:xfrm>
            <a:off x="936044" y="2655910"/>
            <a:ext cx="10694253" cy="2200602"/>
          </a:xfrm>
          <a:prstGeom prst="rect">
            <a:avLst/>
          </a:prstGeom>
        </p:spPr>
        <p:txBody>
          <a:bodyPr vert="horz" wrap="square" lIns="121920" tIns="60960" rIns="121920" bIns="60960" rtlCol="0">
            <a:sp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just">
              <a:lnSpc>
                <a:spcPct val="150000"/>
              </a:lnSpc>
              <a:buNone/>
              <a:defRPr/>
            </a:pPr>
            <a:r>
              <a:rPr lang="fr-SN" sz="1800" b="1" dirty="0">
                <a:solidFill>
                  <a:srgbClr val="C00000"/>
                </a:solidFill>
                <a:latin typeface="Arial" panose="020B0604020202020204" pitchFamily="34" charset="0"/>
              </a:rPr>
              <a:t>AUTRES SUGGESTIONS</a:t>
            </a:r>
            <a:endParaRPr kumimoji="0" lang="fr-SN" sz="1800" b="1" i="0" u="none" strike="noStrike" kern="1200" cap="none" spc="0" normalizeH="0" baseline="0" noProof="0" dirty="0">
              <a:ln>
                <a:noFill/>
              </a:ln>
              <a:solidFill>
                <a:srgbClr val="C00000"/>
              </a:solidFill>
              <a:effectLst/>
              <a:uLnTx/>
              <a:uFillTx/>
              <a:latin typeface="Malgun Gothic" panose="020B0503020000020004" pitchFamily="34" charset="-127"/>
              <a:ea typeface="Malgun Gothic" panose="020B0503020000020004" pitchFamily="34" charset="-127"/>
              <a:cs typeface="+mn-cs"/>
            </a:endParaRPr>
          </a:p>
          <a:p>
            <a:pPr lvl="0" algn="just">
              <a:lnSpc>
                <a:spcPct val="150000"/>
              </a:lnSpc>
              <a:spcBef>
                <a:spcPts val="0"/>
              </a:spcBef>
              <a:buFont typeface="Wingdings" panose="05000000000000000000" pitchFamily="2" charset="2"/>
              <a:buChar char="§"/>
              <a:defRPr/>
            </a:pPr>
            <a:r>
              <a:rPr lang="fr-FR" sz="1800" dirty="0">
                <a:solidFill>
                  <a:prstClr val="black"/>
                </a:solidFill>
                <a:latin typeface="Arial" panose="020B0604020202020204" pitchFamily="34" charset="0"/>
                <a:ea typeface="Malgun Gothic" panose="020B0503020000020004" pitchFamily="34" charset="-127"/>
                <a:cs typeface="Arial" panose="020B0604020202020204" pitchFamily="34" charset="0"/>
              </a:rPr>
              <a:t>Faire plus de formation pour le personnel </a:t>
            </a:r>
          </a:p>
          <a:p>
            <a:pPr lvl="0" algn="just">
              <a:lnSpc>
                <a:spcPct val="150000"/>
              </a:lnSpc>
              <a:spcBef>
                <a:spcPts val="0"/>
              </a:spcBef>
              <a:buFont typeface="Wingdings" panose="05000000000000000000" pitchFamily="2" charset="2"/>
              <a:buChar char="§"/>
              <a:defRPr/>
            </a:pPr>
            <a:r>
              <a:rPr lang="fr-FR" sz="1800" dirty="0">
                <a:solidFill>
                  <a:prstClr val="black"/>
                </a:solidFill>
                <a:latin typeface="Arial" panose="020B0604020202020204" pitchFamily="34" charset="0"/>
                <a:ea typeface="Malgun Gothic" panose="020B0503020000020004" pitchFamily="34" charset="-127"/>
                <a:cs typeface="Arial" panose="020B0604020202020204" pitchFamily="34" charset="0"/>
              </a:rPr>
              <a:t>RAS</a:t>
            </a:r>
          </a:p>
          <a:p>
            <a:pPr lvl="0" algn="just">
              <a:lnSpc>
                <a:spcPct val="150000"/>
              </a:lnSpc>
              <a:spcBef>
                <a:spcPts val="0"/>
              </a:spcBef>
              <a:buFont typeface="Wingdings" panose="05000000000000000000" pitchFamily="2" charset="2"/>
              <a:buChar char="§"/>
              <a:defRPr/>
            </a:pPr>
            <a:r>
              <a:rPr lang="fr-FR" sz="1800" dirty="0">
                <a:solidFill>
                  <a:prstClr val="black"/>
                </a:solidFill>
                <a:latin typeface="Arial" panose="020B0604020202020204" pitchFamily="34" charset="0"/>
                <a:ea typeface="Malgun Gothic" panose="020B0503020000020004" pitchFamily="34" charset="-127"/>
                <a:cs typeface="Arial" panose="020B0604020202020204" pitchFamily="34" charset="0"/>
              </a:rPr>
              <a:t>Faire assez tôt le planning de garde si possible merci </a:t>
            </a:r>
          </a:p>
          <a:p>
            <a:pPr lvl="0" algn="just">
              <a:lnSpc>
                <a:spcPct val="150000"/>
              </a:lnSpc>
              <a:spcBef>
                <a:spcPts val="0"/>
              </a:spcBef>
              <a:buFont typeface="Wingdings" panose="05000000000000000000" pitchFamily="2" charset="2"/>
              <a:buChar char="§"/>
              <a:defRPr/>
            </a:pPr>
            <a:r>
              <a:rPr lang="fr-FR" sz="1800" dirty="0">
                <a:solidFill>
                  <a:prstClr val="black"/>
                </a:solidFill>
                <a:latin typeface="Arial" panose="020B0604020202020204" pitchFamily="34" charset="0"/>
                <a:ea typeface="Malgun Gothic" panose="020B0503020000020004" pitchFamily="34" charset="-127"/>
                <a:cs typeface="Arial" panose="020B0604020202020204" pitchFamily="34" charset="0"/>
              </a:rPr>
              <a:t>Réfectionner le lieu et si possible augmenter le panier pour les sage femmes </a:t>
            </a:r>
          </a:p>
        </p:txBody>
      </p:sp>
    </p:spTree>
    <p:extLst>
      <p:ext uri="{BB962C8B-B14F-4D97-AF65-F5344CB8AC3E}">
        <p14:creationId xmlns:p14="http://schemas.microsoft.com/office/powerpoint/2010/main" val="28273745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r>
              <a:rPr lang="fr-SN" sz="1600" cap="none" dirty="0">
                <a:latin typeface="+mn-lt"/>
              </a:rPr>
              <a:t>1</a:t>
            </a:r>
            <a:r>
              <a:rPr lang="fr-SN" sz="2400" cap="none" dirty="0">
                <a:latin typeface="+mn-lt"/>
              </a:rPr>
              <a:t>. La satisfaction des clients et les retours d’information des parties intéressées pertinentes</a:t>
            </a:r>
            <a:endParaRPr lang="fr-FR" sz="1600" dirty="0"/>
          </a:p>
        </p:txBody>
      </p:sp>
      <p:sp>
        <p:nvSpPr>
          <p:cNvPr id="5" name="Espace réservé du contenu 4"/>
          <p:cNvSpPr>
            <a:spLocks noGrp="1"/>
          </p:cNvSpPr>
          <p:nvPr>
            <p:ph idx="1"/>
          </p:nvPr>
        </p:nvSpPr>
        <p:spPr>
          <a:xfrm>
            <a:off x="487681" y="1633108"/>
            <a:ext cx="11142616" cy="1199677"/>
          </a:xfrm>
        </p:spPr>
        <p:txBody>
          <a:bodyPr>
            <a:normAutofit/>
          </a:bodyPr>
          <a:lstStyle/>
          <a:p>
            <a:pPr algn="ctr">
              <a:buFont typeface="Wingdings" panose="05000000000000000000" pitchFamily="2" charset="2"/>
              <a:buChar char="v"/>
            </a:pPr>
            <a:r>
              <a:rPr lang="fr-SN" sz="2400" dirty="0">
                <a:solidFill>
                  <a:schemeClr val="tx1">
                    <a:lumMod val="75000"/>
                    <a:lumOff val="25000"/>
                  </a:schemeClr>
                </a:solidFill>
                <a:latin typeface="+mn-lt"/>
                <a:ea typeface="Malgun Gothic" panose="020B0503020000020004" pitchFamily="34" charset="-127"/>
              </a:rPr>
              <a:t>Enquête satisfaction du personnel paramédical</a:t>
            </a:r>
          </a:p>
          <a:p>
            <a:pPr marL="0" indent="0" algn="ctr">
              <a:buNone/>
            </a:pPr>
            <a:r>
              <a:rPr lang="fr-SN" sz="2400" b="1" u="sng" dirty="0">
                <a:solidFill>
                  <a:srgbClr val="00B050"/>
                </a:solidFill>
                <a:latin typeface="+mn-lt"/>
                <a:ea typeface="Malgun Gothic" panose="020B0503020000020004" pitchFamily="34" charset="-127"/>
              </a:rPr>
              <a:t>Propositions</a:t>
            </a:r>
            <a:endParaRPr lang="en-US" sz="2400" b="1" u="sng" dirty="0">
              <a:solidFill>
                <a:srgbClr val="00B050"/>
              </a:solidFill>
              <a:latin typeface="+mn-lt"/>
              <a:ea typeface="Malgun Gothic" panose="020B0503020000020004" pitchFamily="34" charset="-127"/>
            </a:endParaRPr>
          </a:p>
        </p:txBody>
      </p:sp>
      <p:sp>
        <p:nvSpPr>
          <p:cNvPr id="3" name="Rectangle 2">
            <a:extLst>
              <a:ext uri="{FF2B5EF4-FFF2-40B4-BE49-F238E27FC236}">
                <a16:creationId xmlns:a16="http://schemas.microsoft.com/office/drawing/2014/main" id="{BAAE02C6-1967-452C-AA9F-B9800DAB7087}"/>
              </a:ext>
            </a:extLst>
          </p:cNvPr>
          <p:cNvSpPr/>
          <p:nvPr/>
        </p:nvSpPr>
        <p:spPr>
          <a:xfrm>
            <a:off x="513807" y="3264109"/>
            <a:ext cx="11142616" cy="17389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fr-FR" sz="3200" dirty="0">
                <a:latin typeface="Bahnschrift Light SemiCondensed" panose="020B0502040204020203" pitchFamily="34" charset="0"/>
              </a:rPr>
              <a:t>Faire une nouvelle formation en hygiène</a:t>
            </a:r>
          </a:p>
          <a:p>
            <a:pPr marL="457200" indent="-457200">
              <a:buFont typeface="Arial" panose="020B0604020202020204" pitchFamily="34" charset="0"/>
              <a:buChar char="•"/>
            </a:pPr>
            <a:r>
              <a:rPr lang="fr-FR" sz="3200" dirty="0">
                <a:latin typeface="Bahnschrift Light SemiCondensed" panose="020B0502040204020203" pitchFamily="34" charset="0"/>
              </a:rPr>
              <a:t>Déléguer le contrôle des déchets à un collaborateur qui est sur place tous les jours</a:t>
            </a:r>
          </a:p>
        </p:txBody>
      </p:sp>
    </p:spTree>
    <p:extLst>
      <p:ext uri="{BB962C8B-B14F-4D97-AF65-F5344CB8AC3E}">
        <p14:creationId xmlns:p14="http://schemas.microsoft.com/office/powerpoint/2010/main" val="20915506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a:extLst>
              <a:ext uri="{FF2B5EF4-FFF2-40B4-BE49-F238E27FC236}">
                <a16:creationId xmlns:a16="http://schemas.microsoft.com/office/drawing/2014/main" id="{990CE96C-B0E8-49CB-B717-EBFFECB66027}"/>
              </a:ext>
            </a:extLst>
          </p:cNvPr>
          <p:cNvSpPr/>
          <p:nvPr/>
        </p:nvSpPr>
        <p:spPr>
          <a:xfrm>
            <a:off x="-7962177" y="-1"/>
            <a:ext cx="5781368"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71" name="Group 70">
            <a:extLst>
              <a:ext uri="{FF2B5EF4-FFF2-40B4-BE49-F238E27FC236}">
                <a16:creationId xmlns:a16="http://schemas.microsoft.com/office/drawing/2014/main" id="{E7044FAB-DB4A-4E59-B111-8CA4168E7FA4}"/>
              </a:ext>
            </a:extLst>
          </p:cNvPr>
          <p:cNvGrpSpPr/>
          <p:nvPr/>
        </p:nvGrpSpPr>
        <p:grpSpPr>
          <a:xfrm>
            <a:off x="-1780364" y="-1"/>
            <a:ext cx="13972364" cy="6858000"/>
            <a:chOff x="-2449883" y="-1"/>
            <a:chExt cx="11860720" cy="6858000"/>
          </a:xfrm>
        </p:grpSpPr>
        <p:sp>
          <p:nvSpPr>
            <p:cNvPr id="72" name="Rectangle 71">
              <a:extLst>
                <a:ext uri="{FF2B5EF4-FFF2-40B4-BE49-F238E27FC236}">
                  <a16:creationId xmlns:a16="http://schemas.microsoft.com/office/drawing/2014/main" id="{824F072A-08CC-4CC6-B5EF-C1833A244FA3}"/>
                </a:ext>
              </a:extLst>
            </p:cNvPr>
            <p:cNvSpPr/>
            <p:nvPr/>
          </p:nvSpPr>
          <p:spPr>
            <a:xfrm>
              <a:off x="-2449883" y="-1"/>
              <a:ext cx="11860720" cy="6858000"/>
            </a:xfrm>
            <a:prstGeom prst="rect">
              <a:avLst/>
            </a:prstGeom>
            <a:solidFill>
              <a:srgbClr val="F0EEF0"/>
            </a:solidFill>
            <a:ln>
              <a:noFill/>
            </a:ln>
            <a:effectLst>
              <a:outerShdw blurRad="215900" dist="38100" sx="101000" sy="101000" algn="l" rotWithShape="0">
                <a:schemeClr val="tx1">
                  <a:lumMod val="65000"/>
                  <a:lumOff val="35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73" name="Freeform: Shape 72">
              <a:extLst>
                <a:ext uri="{FF2B5EF4-FFF2-40B4-BE49-F238E27FC236}">
                  <a16:creationId xmlns:a16="http://schemas.microsoft.com/office/drawing/2014/main" id="{A3C6C4A9-8B6A-429B-980E-26CD0C3A573E}"/>
                </a:ext>
              </a:extLst>
            </p:cNvPr>
            <p:cNvSpPr/>
            <p:nvPr/>
          </p:nvSpPr>
          <p:spPr>
            <a:xfrm>
              <a:off x="8242436" y="2337439"/>
              <a:ext cx="1168400" cy="2360918"/>
            </a:xfrm>
            <a:custGeom>
              <a:avLst/>
              <a:gdLst>
                <a:gd name="connsiteX0" fmla="*/ 1168400 w 1168400"/>
                <a:gd name="connsiteY0" fmla="*/ 0 h 2360918"/>
                <a:gd name="connsiteX1" fmla="*/ 1168400 w 1168400"/>
                <a:gd name="connsiteY1" fmla="*/ 2360918 h 2360918"/>
                <a:gd name="connsiteX2" fmla="*/ 1060340 w 1168400"/>
                <a:gd name="connsiteY2" fmla="*/ 2355461 h 2360918"/>
                <a:gd name="connsiteX3" fmla="*/ 0 w 1168400"/>
                <a:gd name="connsiteY3" fmla="*/ 1180459 h 2360918"/>
                <a:gd name="connsiteX4" fmla="*/ 1060340 w 1168400"/>
                <a:gd name="connsiteY4" fmla="*/ 5457 h 2360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8400" h="2360918">
                  <a:moveTo>
                    <a:pt x="1168400" y="0"/>
                  </a:moveTo>
                  <a:lnTo>
                    <a:pt x="1168400" y="2360918"/>
                  </a:lnTo>
                  <a:lnTo>
                    <a:pt x="1060340" y="2355461"/>
                  </a:lnTo>
                  <a:cubicBezTo>
                    <a:pt x="464762" y="2294977"/>
                    <a:pt x="0" y="1791994"/>
                    <a:pt x="0" y="1180459"/>
                  </a:cubicBezTo>
                  <a:cubicBezTo>
                    <a:pt x="0" y="568924"/>
                    <a:pt x="464762" y="65941"/>
                    <a:pt x="1060340" y="5457"/>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pic>
          <p:nvPicPr>
            <p:cNvPr id="75" name="Picture 74">
              <a:extLst>
                <a:ext uri="{FF2B5EF4-FFF2-40B4-BE49-F238E27FC236}">
                  <a16:creationId xmlns:a16="http://schemas.microsoft.com/office/drawing/2014/main" id="{9DF2E944-82FA-495B-8A5C-9BDE263553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8340472" y="3247473"/>
              <a:ext cx="530600" cy="530600"/>
            </a:xfrm>
            <a:prstGeom prst="rect">
              <a:avLst/>
            </a:prstGeom>
          </p:spPr>
        </p:pic>
      </p:grpSp>
      <p:sp>
        <p:nvSpPr>
          <p:cNvPr id="65" name="TextBox 49">
            <a:extLst>
              <a:ext uri="{FF2B5EF4-FFF2-40B4-BE49-F238E27FC236}">
                <a16:creationId xmlns:a16="http://schemas.microsoft.com/office/drawing/2014/main" id="{9EB0FD16-689C-476C-8309-C7173C257513}"/>
              </a:ext>
            </a:extLst>
          </p:cNvPr>
          <p:cNvSpPr txBox="1"/>
          <p:nvPr/>
        </p:nvSpPr>
        <p:spPr>
          <a:xfrm>
            <a:off x="614439" y="2736500"/>
            <a:ext cx="8184598" cy="95410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SN" sz="2800" b="0" i="0" u="none" strike="noStrike" kern="1200" cap="all" spc="0" normalizeH="0" baseline="0" noProof="0" dirty="0">
                <a:ln>
                  <a:noFill/>
                </a:ln>
                <a:solidFill>
                  <a:prstClr val="black"/>
                </a:solidFill>
                <a:effectLst/>
                <a:uLnTx/>
                <a:uFillTx/>
                <a:latin typeface="Gill Sans MT"/>
                <a:ea typeface="+mn-ea"/>
                <a:cs typeface="+mn-cs"/>
              </a:rPr>
              <a:t>ii. Les modifications des enjeux externes et internes POUR LE SMQ</a:t>
            </a:r>
            <a:endParaRPr kumimoji="0" lang="en-US" sz="1800" b="0" i="0" u="none" strike="noStrike" kern="1200" cap="none" spc="0" normalizeH="0" baseline="0" noProof="0" dirty="0">
              <a:ln>
                <a:noFill/>
              </a:ln>
              <a:solidFill>
                <a:prstClr val="black"/>
              </a:solidFill>
              <a:effectLst/>
              <a:uLnTx/>
              <a:uFillTx/>
              <a:latin typeface="Gill Sans MT"/>
              <a:ea typeface="+mn-ea"/>
              <a:cs typeface="+mn-cs"/>
            </a:endParaRP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9991" y="-2"/>
            <a:ext cx="13241990" cy="6858001"/>
          </a:xfrm>
          <a:prstGeom prst="rect">
            <a:avLst/>
          </a:prstGeom>
        </p:spPr>
      </p:pic>
      <p:sp>
        <p:nvSpPr>
          <p:cNvPr id="3" name="ZoneTexte 2"/>
          <p:cNvSpPr txBox="1"/>
          <p:nvPr/>
        </p:nvSpPr>
        <p:spPr>
          <a:xfrm rot="20869020">
            <a:off x="4088251" y="4689470"/>
            <a:ext cx="3800346" cy="132343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rPr>
              <a:t>P.ADMINISTRATIF</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4000" b="1" dirty="0">
                <a:solidFill>
                  <a:prstClr val="black">
                    <a:lumMod val="75000"/>
                    <a:lumOff val="25000"/>
                  </a:prstClr>
                </a:solidFill>
                <a:latin typeface="Bahnschrift Light SemiCondensed" panose="020B0502040204020203" pitchFamily="34" charset="0"/>
              </a:rPr>
              <a:t>2022</a:t>
            </a:r>
            <a:endParaRPr kumimoji="0" lang="en-US" sz="4000" b="1" i="0" u="none" strike="noStrike" kern="1200" cap="none" spc="0" normalizeH="0" baseline="0" noProof="0" dirty="0">
              <a:ln>
                <a:noFill/>
              </a:ln>
              <a:solidFill>
                <a:prstClr val="black">
                  <a:lumMod val="75000"/>
                  <a:lumOff val="25000"/>
                </a:prstClr>
              </a:solidFill>
              <a:effectLst/>
              <a:uLnTx/>
              <a:uFillTx/>
              <a:latin typeface="Bahnschrift Light SemiCondensed" panose="020B0502040204020203" pitchFamily="34" charset="0"/>
              <a:ea typeface="+mn-ea"/>
              <a:cs typeface="+mn-cs"/>
            </a:endParaRPr>
          </a:p>
        </p:txBody>
      </p:sp>
    </p:spTree>
    <p:extLst>
      <p:ext uri="{BB962C8B-B14F-4D97-AF65-F5344CB8AC3E}">
        <p14:creationId xmlns:p14="http://schemas.microsoft.com/office/powerpoint/2010/main" val="128285719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r>
              <a:rPr lang="fr-FR" dirty="0"/>
              <a:t>Page </a:t>
            </a:r>
            <a:fld id="{4FAB73BC-B049-4115-A692-8D63A059BFB8}" type="slidenum">
              <a:rPr lang="fr-FR" smtClean="0"/>
              <a:pPr/>
              <a:t>7</a:t>
            </a:fld>
            <a:endParaRPr lang="fr-FR" dirty="0"/>
          </a:p>
        </p:txBody>
      </p:sp>
      <p:sp>
        <p:nvSpPr>
          <p:cNvPr id="6" name="Oval 2"/>
          <p:cNvSpPr/>
          <p:nvPr/>
        </p:nvSpPr>
        <p:spPr>
          <a:xfrm>
            <a:off x="687820" y="2569260"/>
            <a:ext cx="374087" cy="374087"/>
          </a:xfrm>
          <a:prstGeom prst="ellipse">
            <a:avLst/>
          </a:prstGeom>
          <a:solidFill>
            <a:srgbClr val="4B2C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7" name="Oval 3"/>
          <p:cNvSpPr/>
          <p:nvPr/>
        </p:nvSpPr>
        <p:spPr>
          <a:xfrm>
            <a:off x="680548" y="3706575"/>
            <a:ext cx="374087" cy="374087"/>
          </a:xfrm>
          <a:prstGeom prst="ellipse">
            <a:avLst/>
          </a:prstGeom>
          <a:solidFill>
            <a:srgbClr val="92D05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0" name="Arrow: Pentagon 67"/>
          <p:cNvSpPr/>
          <p:nvPr/>
        </p:nvSpPr>
        <p:spPr>
          <a:xfrm rot="10800000" flipH="1">
            <a:off x="606108" y="2016241"/>
            <a:ext cx="4844248" cy="4725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187" y="0"/>
                </a:lnTo>
                <a:lnTo>
                  <a:pt x="21600" y="10800"/>
                </a:lnTo>
                <a:lnTo>
                  <a:pt x="19187" y="21600"/>
                </a:lnTo>
                <a:lnTo>
                  <a:pt x="0" y="21600"/>
                </a:lnTo>
                <a:close/>
              </a:path>
            </a:pathLst>
          </a:custGeom>
          <a:gradFill>
            <a:gsLst>
              <a:gs pos="2372">
                <a:srgbClr val="FF0040"/>
              </a:gs>
              <a:gs pos="37053">
                <a:srgbClr val="FF0071"/>
              </a:gs>
              <a:gs pos="99150">
                <a:srgbClr val="FF00A2"/>
              </a:gs>
            </a:gsLst>
          </a:gradFill>
          <a:ln w="12700">
            <a:miter lim="400000"/>
          </a:ln>
        </p:spPr>
        <p:txBody>
          <a:bodyPr lIns="45718" tIns="45718" rIns="45718" bIns="45718" anchor="ctr"/>
          <a:lstStyle/>
          <a:p>
            <a:pPr algn="ctr">
              <a:defRPr>
                <a:solidFill>
                  <a:srgbClr val="FFFFFF"/>
                </a:solidFill>
              </a:defRPr>
            </a:pPr>
            <a:endParaRPr/>
          </a:p>
        </p:txBody>
      </p:sp>
      <p:sp>
        <p:nvSpPr>
          <p:cNvPr id="11" name="TextBox 52"/>
          <p:cNvSpPr txBox="1"/>
          <p:nvPr/>
        </p:nvSpPr>
        <p:spPr>
          <a:xfrm>
            <a:off x="631024" y="2078154"/>
            <a:ext cx="4983515" cy="3693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1800" dirty="0">
                <a:latin typeface="Bahnschrift" panose="020B0502040204020203" pitchFamily="34" charset="0"/>
              </a:rPr>
              <a:t>HISTORIQUE REVUE DE DIRECTION 2022</a:t>
            </a:r>
            <a:endParaRPr sz="1800" dirty="0">
              <a:latin typeface="Bahnschrift" panose="020B0502040204020203" pitchFamily="34" charset="0"/>
            </a:endParaRPr>
          </a:p>
        </p:txBody>
      </p:sp>
      <p:sp>
        <p:nvSpPr>
          <p:cNvPr id="12" name="TextBox 52"/>
          <p:cNvSpPr txBox="1"/>
          <p:nvPr/>
        </p:nvSpPr>
        <p:spPr>
          <a:xfrm>
            <a:off x="1183827" y="2509395"/>
            <a:ext cx="3435948"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14 actions planifiées;</a:t>
            </a:r>
            <a:endParaRPr sz="2400" dirty="0">
              <a:solidFill>
                <a:schemeClr val="tx1"/>
              </a:solidFill>
              <a:latin typeface="Bahnschrift" panose="020B0502040204020203" pitchFamily="34" charset="0"/>
            </a:endParaRPr>
          </a:p>
        </p:txBody>
      </p:sp>
      <p:sp>
        <p:nvSpPr>
          <p:cNvPr id="13" name="TextBox 52"/>
          <p:cNvSpPr txBox="1"/>
          <p:nvPr/>
        </p:nvSpPr>
        <p:spPr>
          <a:xfrm>
            <a:off x="1176555" y="3670850"/>
            <a:ext cx="3207347" cy="461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09 actions réalisées;</a:t>
            </a:r>
            <a:endParaRPr sz="2400" dirty="0">
              <a:solidFill>
                <a:schemeClr val="tx1"/>
              </a:solidFill>
              <a:latin typeface="Bahnschrift" panose="020B0502040204020203" pitchFamily="34" charset="0"/>
            </a:endParaRPr>
          </a:p>
        </p:txBody>
      </p:sp>
      <p:sp>
        <p:nvSpPr>
          <p:cNvPr id="17" name="Titre 1"/>
          <p:cNvSpPr>
            <a:spLocks noGrp="1"/>
          </p:cNvSpPr>
          <p:nvPr>
            <p:ph type="title"/>
          </p:nvPr>
        </p:nvSpPr>
        <p:spPr>
          <a:xfrm>
            <a:off x="606108" y="689678"/>
            <a:ext cx="11029616" cy="926815"/>
          </a:xfrm>
          <a:solidFill>
            <a:schemeClr val="accent4">
              <a:lumMod val="60000"/>
              <a:lumOff val="40000"/>
            </a:schemeClr>
          </a:solidFill>
        </p:spPr>
        <p:txBody>
          <a:bodyPr>
            <a:normAutofit fontScale="90000"/>
          </a:bodyPr>
          <a:lstStyle/>
          <a:p>
            <a:pPr algn="ctr"/>
            <a:r>
              <a:rPr lang="fr-FR" dirty="0">
                <a:solidFill>
                  <a:schemeClr val="tx1"/>
                </a:solidFill>
              </a:rPr>
              <a:t>RAPPEL DES ACTIONS PLANIFIEES (2022)</a:t>
            </a:r>
            <a:br>
              <a:rPr lang="fr-FR" dirty="0">
                <a:solidFill>
                  <a:schemeClr val="tx1"/>
                </a:solidFill>
              </a:rPr>
            </a:br>
            <a:endParaRPr lang="en-US" dirty="0">
              <a:solidFill>
                <a:schemeClr val="tx1"/>
              </a:solidFill>
            </a:endParaRPr>
          </a:p>
        </p:txBody>
      </p:sp>
      <p:graphicFrame>
        <p:nvGraphicFramePr>
          <p:cNvPr id="15" name="Graphique 14">
            <a:extLst>
              <a:ext uri="{FF2B5EF4-FFF2-40B4-BE49-F238E27FC236}">
                <a16:creationId xmlns:a16="http://schemas.microsoft.com/office/drawing/2014/main" id="{E199ECA5-C262-4ED0-BE66-DCD2A5B075C5}"/>
              </a:ext>
            </a:extLst>
          </p:cNvPr>
          <p:cNvGraphicFramePr>
            <a:graphicFrameLocks/>
          </p:cNvGraphicFramePr>
          <p:nvPr/>
        </p:nvGraphicFramePr>
        <p:xfrm>
          <a:off x="5560834" y="1756750"/>
          <a:ext cx="5047130" cy="3899650"/>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1">
            <a:extLst>
              <a:ext uri="{FF2B5EF4-FFF2-40B4-BE49-F238E27FC236}">
                <a16:creationId xmlns:a16="http://schemas.microsoft.com/office/drawing/2014/main" id="{3D56F23C-988B-483B-9C3F-7AF47D2B294E}"/>
              </a:ext>
            </a:extLst>
          </p:cNvPr>
          <p:cNvSpPr txBox="1"/>
          <p:nvPr/>
        </p:nvSpPr>
        <p:spPr>
          <a:xfrm>
            <a:off x="7147620" y="3692182"/>
            <a:ext cx="1643681" cy="646331"/>
          </a:xfrm>
          <a:prstGeom prst="rect">
            <a:avLst/>
          </a:prstGeom>
          <a:noFill/>
          <a:ln>
            <a:noFill/>
          </a:ln>
          <a:effectLst/>
        </p:spPr>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3600" b="1" kern="0" dirty="0">
                <a:solidFill>
                  <a:srgbClr val="000000"/>
                </a:solidFill>
                <a:latin typeface="Segoe UI" panose="020B0502040204020203" pitchFamily="34" charset="0"/>
                <a:cs typeface="Segoe UI" panose="020B0502040204020203" pitchFamily="34" charset="0"/>
              </a:rPr>
              <a:t>81,8%</a:t>
            </a:r>
            <a:endParaRPr kumimoji="0" lang="fr-CA" sz="3600" b="1"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p:txBody>
      </p:sp>
      <p:sp>
        <p:nvSpPr>
          <p:cNvPr id="14" name="Oval 5">
            <a:extLst>
              <a:ext uri="{FF2B5EF4-FFF2-40B4-BE49-F238E27FC236}">
                <a16:creationId xmlns:a16="http://schemas.microsoft.com/office/drawing/2014/main" id="{D669471B-29B7-4007-A8A6-16F1076D5786}"/>
              </a:ext>
            </a:extLst>
          </p:cNvPr>
          <p:cNvSpPr/>
          <p:nvPr/>
        </p:nvSpPr>
        <p:spPr>
          <a:xfrm>
            <a:off x="687820" y="4817771"/>
            <a:ext cx="374087" cy="374087"/>
          </a:xfrm>
          <a:prstGeom prst="ellipse">
            <a:avLst/>
          </a:prstGeom>
          <a:solidFill>
            <a:srgbClr val="FF0000"/>
          </a:solidFill>
          <a:ln w="25400" cap="flat" cmpd="sng" algn="ctr">
            <a:noFill/>
            <a:prstDash val="solid"/>
          </a:ln>
          <a:effectLst/>
        </p:spPr>
        <p:txBody>
          <a:bodyPr rtlCol="0" anchor="ctr"/>
          <a:lstStyle/>
          <a:p>
            <a:pPr marL="0" marR="0" lvl="0" indent="0" algn="ctr" defTabSz="914354"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white"/>
              </a:solidFill>
              <a:effectLst/>
              <a:uLnTx/>
              <a:uFillTx/>
              <a:latin typeface="Calibri"/>
              <a:ea typeface="+mn-ea"/>
              <a:cs typeface="+mn-cs"/>
            </a:endParaRPr>
          </a:p>
        </p:txBody>
      </p:sp>
      <p:sp>
        <p:nvSpPr>
          <p:cNvPr id="18" name="TextBox 52">
            <a:extLst>
              <a:ext uri="{FF2B5EF4-FFF2-40B4-BE49-F238E27FC236}">
                <a16:creationId xmlns:a16="http://schemas.microsoft.com/office/drawing/2014/main" id="{5AE0AC57-6E55-4A08-A03B-BB05045F00C9}"/>
              </a:ext>
            </a:extLst>
          </p:cNvPr>
          <p:cNvSpPr txBox="1"/>
          <p:nvPr/>
        </p:nvSpPr>
        <p:spPr>
          <a:xfrm>
            <a:off x="1195242" y="4773983"/>
            <a:ext cx="3649308"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lvl1pPr>
              <a:defRPr sz="2100">
                <a:solidFill>
                  <a:srgbClr val="FFFFFF"/>
                </a:solidFill>
              </a:defRPr>
            </a:lvl1pPr>
          </a:lstStyle>
          <a:p>
            <a:r>
              <a:rPr lang="fr-FR" sz="2400" dirty="0">
                <a:solidFill>
                  <a:schemeClr val="tx1"/>
                </a:solidFill>
                <a:latin typeface="Bahnschrift" panose="020B0502040204020203" pitchFamily="34" charset="0"/>
              </a:rPr>
              <a:t> 02 actions en cours; 03 actions non annulées</a:t>
            </a:r>
            <a:endParaRPr sz="24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1068279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13" name="Graphique 12"/>
          <p:cNvGraphicFramePr>
            <a:graphicFrameLocks/>
          </p:cNvGraphicFramePr>
          <p:nvPr>
            <p:extLst>
              <p:ext uri="{D42A27DB-BD31-4B8C-83A1-F6EECF244321}">
                <p14:modId xmlns:p14="http://schemas.microsoft.com/office/powerpoint/2010/main" val="4022002123"/>
              </p:ext>
            </p:extLst>
          </p:nvPr>
        </p:nvGraphicFramePr>
        <p:xfrm>
          <a:off x="6203853" y="2924475"/>
          <a:ext cx="5552718" cy="37154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aphique 6"/>
          <p:cNvGraphicFramePr>
            <a:graphicFrameLocks/>
          </p:cNvGraphicFramePr>
          <p:nvPr/>
        </p:nvGraphicFramePr>
        <p:xfrm>
          <a:off x="487681" y="2924475"/>
          <a:ext cx="5533291" cy="37154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0269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9"/>
            <a:ext cx="11142616" cy="1044778"/>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942435" y="2167632"/>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extLst>
              <p:ext uri="{D42A27DB-BD31-4B8C-83A1-F6EECF244321}">
                <p14:modId xmlns:p14="http://schemas.microsoft.com/office/powerpoint/2010/main" val="2997567993"/>
              </p:ext>
            </p:extLst>
          </p:nvPr>
        </p:nvGraphicFramePr>
        <p:xfrm>
          <a:off x="487680" y="2832784"/>
          <a:ext cx="5612673" cy="3773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nvGraphicFramePr>
        <p:xfrm>
          <a:off x="6337663" y="2832783"/>
          <a:ext cx="5405846" cy="37733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25904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487680" y="2695820"/>
          <a:ext cx="5521234" cy="39139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161313" y="2695819"/>
          <a:ext cx="5595258" cy="3913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190392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487680" y="2924476"/>
          <a:ext cx="5603631" cy="3685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16426159"/>
              </p:ext>
            </p:extLst>
          </p:nvPr>
        </p:nvGraphicFramePr>
        <p:xfrm>
          <a:off x="6337663" y="2924476"/>
          <a:ext cx="5394792" cy="3685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85086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487681" y="2832785"/>
          <a:ext cx="5140502" cy="3905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5821679" y="2832785"/>
          <a:ext cx="5808617" cy="3905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38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extLst>
              <p:ext uri="{D42A27DB-BD31-4B8C-83A1-F6EECF244321}">
                <p14:modId xmlns:p14="http://schemas.microsoft.com/office/powerpoint/2010/main" val="4213199691"/>
              </p:ext>
            </p:extLst>
          </p:nvPr>
        </p:nvGraphicFramePr>
        <p:xfrm>
          <a:off x="469360" y="2832785"/>
          <a:ext cx="5158823" cy="3821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nvGraphicFramePr>
        <p:xfrm>
          <a:off x="6274190" y="2924477"/>
          <a:ext cx="5374427" cy="3745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77593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9" name="Graphique 8"/>
          <p:cNvGraphicFramePr>
            <a:graphicFrameLocks/>
          </p:cNvGraphicFramePr>
          <p:nvPr/>
        </p:nvGraphicFramePr>
        <p:xfrm>
          <a:off x="1674056" y="2672862"/>
          <a:ext cx="7177372" cy="3905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031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487680" y="2924476"/>
          <a:ext cx="5617697" cy="37576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p:cNvGraphicFramePr>
            <a:graphicFrameLocks/>
          </p:cNvGraphicFramePr>
          <p:nvPr/>
        </p:nvGraphicFramePr>
        <p:xfrm>
          <a:off x="6337663" y="2924476"/>
          <a:ext cx="5292634" cy="37576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1840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graphicFrame>
        <p:nvGraphicFramePr>
          <p:cNvPr id="7" name="Graphique 6"/>
          <p:cNvGraphicFramePr>
            <a:graphicFrameLocks/>
          </p:cNvGraphicFramePr>
          <p:nvPr/>
        </p:nvGraphicFramePr>
        <p:xfrm>
          <a:off x="487680" y="2700997"/>
          <a:ext cx="5561427" cy="3775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1544269588"/>
              </p:ext>
            </p:extLst>
          </p:nvPr>
        </p:nvGraphicFramePr>
        <p:xfrm>
          <a:off x="6173373" y="2700997"/>
          <a:ext cx="5456924" cy="37758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51168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3" name="ZoneTexte 2"/>
          <p:cNvSpPr txBox="1"/>
          <p:nvPr/>
        </p:nvSpPr>
        <p:spPr>
          <a:xfrm>
            <a:off x="6710082" y="2832785"/>
            <a:ext cx="5082989" cy="584775"/>
          </a:xfrm>
          <a:prstGeom prst="rect">
            <a:avLst/>
          </a:prstGeom>
          <a:noFill/>
          <a:ln>
            <a:noFill/>
          </a:ln>
        </p:spPr>
        <p:txBody>
          <a:bodyPr wrap="square" rtlCol="0">
            <a:spAutoFit/>
          </a:bodyPr>
          <a:lstStyle/>
          <a:p>
            <a:pPr algn="ctr"/>
            <a:r>
              <a:rPr lang="fr-SN" sz="1600" b="1" dirty="0">
                <a:latin typeface="Century Gothic" panose="020B0502020202020204" pitchFamily="34" charset="0"/>
              </a:rPr>
              <a:t>TAUX DE PARTICIPATION DU PERSONNEL ADMINISTRATIF</a:t>
            </a:r>
            <a:endParaRPr lang="en-US" sz="1600" b="1" dirty="0">
              <a:latin typeface="Century Gothic" panose="020B0502020202020204" pitchFamily="34" charset="0"/>
            </a:endParaRPr>
          </a:p>
        </p:txBody>
      </p:sp>
      <p:graphicFrame>
        <p:nvGraphicFramePr>
          <p:cNvPr id="10" name="Graphique 9"/>
          <p:cNvGraphicFramePr>
            <a:graphicFrameLocks/>
          </p:cNvGraphicFramePr>
          <p:nvPr/>
        </p:nvGraphicFramePr>
        <p:xfrm>
          <a:off x="508949" y="2924476"/>
          <a:ext cx="5828714" cy="37592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3">
            <a:extLst>
              <a:ext uri="{FF2B5EF4-FFF2-40B4-BE49-F238E27FC236}">
                <a16:creationId xmlns:a16="http://schemas.microsoft.com/office/drawing/2014/main" id="{00000000-0008-0000-0100-000004000000}"/>
              </a:ext>
            </a:extLst>
          </p:cNvPr>
          <p:cNvGraphicFramePr>
            <a:graphicFrameLocks/>
          </p:cNvGraphicFramePr>
          <p:nvPr/>
        </p:nvGraphicFramePr>
        <p:xfrm>
          <a:off x="7570486" y="3559303"/>
          <a:ext cx="3362179" cy="2489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3844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6" name="Tableau 5"/>
          <p:cNvGraphicFramePr>
            <a:graphicFrameLocks noGrp="1"/>
          </p:cNvGraphicFramePr>
          <p:nvPr>
            <p:extLst>
              <p:ext uri="{D42A27DB-BD31-4B8C-83A1-F6EECF244321}">
                <p14:modId xmlns:p14="http://schemas.microsoft.com/office/powerpoint/2010/main" val="2243020283"/>
              </p:ext>
            </p:extLst>
          </p:nvPr>
        </p:nvGraphicFramePr>
        <p:xfrm>
          <a:off x="0" y="2017060"/>
          <a:ext cx="12192000" cy="4952302"/>
        </p:xfrm>
        <a:graphic>
          <a:graphicData uri="http://schemas.openxmlformats.org/drawingml/2006/table">
            <a:tbl>
              <a:tblPr/>
              <a:tblGrid>
                <a:gridCol w="7381552">
                  <a:extLst>
                    <a:ext uri="{9D8B030D-6E8A-4147-A177-3AD203B41FA5}">
                      <a16:colId xmlns:a16="http://schemas.microsoft.com/office/drawing/2014/main" val="3152968159"/>
                    </a:ext>
                  </a:extLst>
                </a:gridCol>
                <a:gridCol w="2770155">
                  <a:extLst>
                    <a:ext uri="{9D8B030D-6E8A-4147-A177-3AD203B41FA5}">
                      <a16:colId xmlns:a16="http://schemas.microsoft.com/office/drawing/2014/main" val="3500589998"/>
                    </a:ext>
                  </a:extLst>
                </a:gridCol>
                <a:gridCol w="2040293">
                  <a:extLst>
                    <a:ext uri="{9D8B030D-6E8A-4147-A177-3AD203B41FA5}">
                      <a16:colId xmlns:a16="http://schemas.microsoft.com/office/drawing/2014/main" val="839021579"/>
                    </a:ext>
                  </a:extLst>
                </a:gridCol>
              </a:tblGrid>
              <a:tr h="493367">
                <a:tc>
                  <a:txBody>
                    <a:bodyPr/>
                    <a:lstStyle/>
                    <a:p>
                      <a:pPr algn="ctr" rtl="0" fontAlgn="ctr"/>
                      <a:r>
                        <a:rPr lang="en-US" sz="1600" b="1" i="0" u="none" strike="noStrike" dirty="0">
                          <a:solidFill>
                            <a:srgbClr val="000000"/>
                          </a:solidFill>
                          <a:effectLst/>
                          <a:latin typeface="+mn-lt"/>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600" b="1" i="0" u="none" strike="noStrike">
                          <a:solidFill>
                            <a:srgbClr val="000000"/>
                          </a:solidFill>
                          <a:effectLst/>
                          <a:latin typeface="+mn-lt"/>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600" b="1" i="0" u="none" strike="noStrike" dirty="0">
                          <a:solidFill>
                            <a:srgbClr val="000000"/>
                          </a:solidFill>
                          <a:effectLst/>
                          <a:latin typeface="+mn-lt"/>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865777089"/>
                  </a:ext>
                </a:extLst>
              </a:tr>
              <a:tr h="516086">
                <a:tc>
                  <a:txBody>
                    <a:bodyPr/>
                    <a:lstStyle/>
                    <a:p>
                      <a:r>
                        <a:rPr lang="fr-FR" sz="1400" dirty="0"/>
                        <a:t>Installer</a:t>
                      </a:r>
                      <a:r>
                        <a:rPr lang="fr-FR" sz="1400" baseline="0" dirty="0"/>
                        <a:t> un écran 32 pour les consultations gynéco 1</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mn-lt"/>
                        </a:rPr>
                        <a:t>Fait pour la RD 2023</a:t>
                      </a:r>
                    </a:p>
                    <a:p>
                      <a:r>
                        <a:rPr lang="fr-FR" sz="1400" dirty="0"/>
                        <a:t> </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6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293847870"/>
                  </a:ext>
                </a:extLst>
              </a:tr>
              <a:tr h="516086">
                <a:tc>
                  <a:txBody>
                    <a:bodyPr/>
                    <a:lstStyle/>
                    <a:p>
                      <a:r>
                        <a:rPr lang="fr-FR" sz="1400" dirty="0"/>
                        <a:t>Intégrer la maintenance du réseau électrique dans la planification des maintenances préventives</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mn-lt"/>
                        </a:rPr>
                        <a:t>Fait pour la RD 2023</a:t>
                      </a:r>
                    </a:p>
                    <a:p>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6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484550750"/>
                  </a:ext>
                </a:extLst>
              </a:tr>
              <a:tr h="1459707">
                <a:tc>
                  <a:txBody>
                    <a:bodyPr/>
                    <a:lstStyle/>
                    <a:p>
                      <a:r>
                        <a:rPr lang="fr-FR" sz="1400" dirty="0"/>
                        <a:t>Pourvoir la salle de formation et la salle de réveil d’un téléphone</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r>
                        <a:rPr lang="fr-SN" sz="1400" dirty="0"/>
                        <a:t>En cours</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mn-lt"/>
                        </a:rPr>
                        <a:t> </a:t>
                      </a:r>
                      <a:r>
                        <a:rPr lang="fr-SN" sz="1600" b="0" i="0" u="none" strike="noStrike" dirty="0">
                          <a:solidFill>
                            <a:schemeClr val="tx1"/>
                          </a:solidFill>
                          <a:effectLst/>
                          <a:latin typeface="+mn-lt"/>
                        </a:rPr>
                        <a:t>L</a:t>
                      </a:r>
                      <a:r>
                        <a:rPr lang="fr-SN" sz="1600" dirty="0"/>
                        <a:t>a ligne a été installée pour la salle de</a:t>
                      </a:r>
                      <a:r>
                        <a:rPr lang="fr-SN" sz="1600" baseline="0" dirty="0"/>
                        <a:t> formation</a:t>
                      </a:r>
                    </a:p>
                    <a:p>
                      <a:pPr marL="0" marR="0" indent="0" algn="l" defTabSz="457200" rtl="0" eaLnBrk="1" fontAlgn="t" latinLnBrk="0" hangingPunct="1">
                        <a:lnSpc>
                          <a:spcPct val="100000"/>
                        </a:lnSpc>
                        <a:spcBef>
                          <a:spcPts val="0"/>
                        </a:spcBef>
                        <a:spcAft>
                          <a:spcPts val="0"/>
                        </a:spcAft>
                        <a:buClrTx/>
                        <a:buSzTx/>
                        <a:buFontTx/>
                        <a:buNone/>
                        <a:tabLst/>
                        <a:defRPr/>
                      </a:pPr>
                      <a:r>
                        <a:rPr lang="fr-SN" sz="1600" baseline="0" dirty="0"/>
                        <a:t>Un bouton d’appel d’urgence a été installé à la salle de réveil</a:t>
                      </a:r>
                      <a:endParaRPr lang="en-US" sz="1600" dirty="0"/>
                    </a:p>
                    <a:p>
                      <a:pPr algn="l" fontAlgn="t"/>
                      <a:endParaRPr lang="en-US" sz="1600" b="0" i="0" u="none" strike="noStrike" dirty="0">
                        <a:solidFill>
                          <a:srgbClr val="000000"/>
                        </a:solidFill>
                        <a:effectLst/>
                        <a:latin typeface="+mn-lt"/>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837908335"/>
                  </a:ext>
                </a:extLst>
              </a:tr>
              <a:tr h="516086">
                <a:tc>
                  <a:txBody>
                    <a:bodyPr/>
                    <a:lstStyle/>
                    <a:p>
                      <a:r>
                        <a:rPr lang="fr-FR" sz="1400" dirty="0"/>
                        <a:t>Installer</a:t>
                      </a:r>
                      <a:r>
                        <a:rPr lang="fr-FR" sz="1400" baseline="0" dirty="0"/>
                        <a:t> un système d’a</a:t>
                      </a:r>
                      <a:r>
                        <a:rPr lang="fr-FR" sz="1400" dirty="0"/>
                        <a:t>ppel malade</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400" b="0" i="0" u="none" strike="noStrike" dirty="0">
                          <a:solidFill>
                            <a:srgbClr val="000000"/>
                          </a:solidFill>
                          <a:effectLst/>
                          <a:latin typeface="+mn-lt"/>
                        </a:rPr>
                        <a:t>Fait pour la RD 2023</a:t>
                      </a:r>
                    </a:p>
                    <a:p>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6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08770344"/>
                  </a:ext>
                </a:extLst>
              </a:tr>
              <a:tr h="790574">
                <a:tc>
                  <a:txBody>
                    <a:bodyPr/>
                    <a:lstStyle/>
                    <a:p>
                      <a:pPr marL="0" algn="l" defTabSz="457200" rtl="0" eaLnBrk="1" latinLnBrk="0" hangingPunct="1"/>
                      <a:r>
                        <a:rPr lang="fr-FR" sz="1400" b="0" i="0" u="none" strike="noStrike" kern="1200" dirty="0">
                          <a:solidFill>
                            <a:srgbClr val="000000"/>
                          </a:solidFill>
                          <a:effectLst/>
                          <a:latin typeface="+mn-lt"/>
                          <a:ea typeface="+mn-ea"/>
                          <a:cs typeface="+mn-cs"/>
                        </a:rPr>
                        <a:t>Réviser intégralement le processus de gestion des stocks achats et approvisionnements </a:t>
                      </a:r>
                      <a:endParaRPr lang="en-US" sz="1400" b="0" i="0" u="none" strike="noStrike" kern="1200" dirty="0">
                        <a:solidFill>
                          <a:srgbClr val="000000"/>
                        </a:solidFill>
                        <a:effectLst/>
                        <a:latin typeface="+mn-lt"/>
                        <a:ea typeface="+mn-ea"/>
                        <a:cs typeface="+mn-cs"/>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latinLnBrk="0" hangingPunct="1"/>
                      <a:r>
                        <a:rPr lang="fr-SN" sz="1400" b="0" i="0" u="none" strike="noStrike" kern="1200" dirty="0">
                          <a:solidFill>
                            <a:srgbClr val="000000"/>
                          </a:solidFill>
                          <a:effectLst/>
                          <a:latin typeface="+mn-lt"/>
                          <a:ea typeface="+mn-ea"/>
                          <a:cs typeface="+mn-cs"/>
                        </a:rPr>
                        <a:t>Fait pour la RD 2023</a:t>
                      </a:r>
                      <a:endParaRPr lang="en-US" sz="1400" b="0" i="0" u="none" strike="noStrike" kern="1200" dirty="0">
                        <a:solidFill>
                          <a:srgbClr val="000000"/>
                        </a:solidFill>
                        <a:effectLst/>
                        <a:latin typeface="+mn-lt"/>
                        <a:ea typeface="+mn-ea"/>
                        <a:cs typeface="+mn-cs"/>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fontAlgn="ctr" latinLnBrk="0" hangingPunct="1"/>
                      <a:r>
                        <a:rPr lang="en-US" sz="1400" b="0" i="0" u="none" strike="noStrike" kern="1200" dirty="0">
                          <a:solidFill>
                            <a:srgbClr val="000000"/>
                          </a:solidFill>
                          <a:effectLst/>
                          <a:latin typeface="+mn-lt"/>
                          <a:ea typeface="+mn-ea"/>
                          <a:cs typeface="+mn-cs"/>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15852464"/>
                  </a:ext>
                </a:extLst>
              </a:tr>
              <a:tr h="403698">
                <a:tc>
                  <a:txBody>
                    <a:bodyPr/>
                    <a:lstStyle/>
                    <a:p>
                      <a:r>
                        <a:rPr lang="fr-FR" sz="1400" dirty="0"/>
                        <a:t>Communiquer</a:t>
                      </a:r>
                      <a:r>
                        <a:rPr lang="fr-FR" sz="1400" baseline="0" dirty="0"/>
                        <a:t> sur la nouvelle politique qualité</a:t>
                      </a:r>
                      <a:endParaRPr lang="en-US" sz="14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rtl="0" fontAlgn="ctr"/>
                      <a:r>
                        <a:rPr lang="fr-FR" sz="1600" b="0" i="0" u="none" strike="noStrike" dirty="0">
                          <a:solidFill>
                            <a:srgbClr val="000000"/>
                          </a:solidFill>
                          <a:effectLst/>
                          <a:latin typeface="+mn-lt"/>
                        </a:rPr>
                        <a:t>Fait pour la RD 2023</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6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3124424397"/>
                  </a:ext>
                </a:extLst>
              </a:tr>
            </a:tbl>
          </a:graphicData>
        </a:graphic>
      </p:graphicFrame>
    </p:spTree>
    <p:extLst>
      <p:ext uri="{BB962C8B-B14F-4D97-AF65-F5344CB8AC3E}">
        <p14:creationId xmlns:p14="http://schemas.microsoft.com/office/powerpoint/2010/main" val="1154306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29" y="192702"/>
            <a:ext cx="10585268" cy="1348715"/>
          </a:xfrm>
        </p:spPr>
        <p:txBody>
          <a:bodyPr>
            <a:normAutofit/>
          </a:bodyPr>
          <a:lstStyle/>
          <a:p>
            <a:pPr marL="571500" indent="-571500">
              <a:buFont typeface="+mj-lt"/>
              <a:buAutoNum type="romanUcPeriod" startAt="3"/>
            </a:pPr>
            <a:r>
              <a:rPr lang="fr-SN" sz="2400" dirty="0">
                <a:latin typeface="+mj-lt"/>
              </a:rPr>
              <a:t>Les informations sur la performance et l’efficacité du système de management de la qualité</a:t>
            </a:r>
            <a:endParaRPr lang="en-US" sz="2400" dirty="0">
              <a:latin typeface="+mj-lt"/>
            </a:endParaRPr>
          </a:p>
        </p:txBody>
      </p:sp>
      <p:sp>
        <p:nvSpPr>
          <p:cNvPr id="5" name="Espace réservé du contenu 4"/>
          <p:cNvSpPr>
            <a:spLocks noGrp="1"/>
          </p:cNvSpPr>
          <p:nvPr>
            <p:ph idx="1"/>
          </p:nvPr>
        </p:nvSpPr>
        <p:spPr>
          <a:xfrm>
            <a:off x="487681" y="1633108"/>
            <a:ext cx="11142616" cy="1199677"/>
          </a:xfrm>
        </p:spPr>
        <p:txBody>
          <a:bodyPr>
            <a:normAutofit/>
          </a:bodyPr>
          <a:lstStyle/>
          <a:p>
            <a:pPr marL="342900" indent="-342900">
              <a:buFont typeface="+mj-lt"/>
              <a:buAutoNum type="arabicPeriod"/>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La satisfaction et retours d’information des parties intéressées pertinentes</a:t>
            </a:r>
          </a:p>
          <a:p>
            <a:pPr algn="ctr">
              <a:buFont typeface="Wingdings" panose="05000000000000000000" pitchFamily="2" charset="2"/>
              <a:buChar char="v"/>
            </a:pPr>
            <a:r>
              <a:rPr lang="fr-SN" dirty="0">
                <a:solidFill>
                  <a:schemeClr val="tx1">
                    <a:lumMod val="75000"/>
                    <a:lumOff val="25000"/>
                  </a:schemeClr>
                </a:solidFill>
                <a:latin typeface="Malgun Gothic" panose="020B0503020000020004" pitchFamily="34" charset="-127"/>
                <a:ea typeface="Malgun Gothic" panose="020B0503020000020004" pitchFamily="34" charset="-127"/>
              </a:rPr>
              <a:t>Enquête satisfaction du personnel administratif</a:t>
            </a:r>
            <a:endParaRPr lang="en-US" dirty="0">
              <a:solidFill>
                <a:schemeClr val="tx1">
                  <a:lumMod val="75000"/>
                  <a:lumOff val="25000"/>
                </a:schemeClr>
              </a:solidFill>
              <a:latin typeface="Malgun Gothic" panose="020B0503020000020004" pitchFamily="34" charset="-127"/>
              <a:ea typeface="Malgun Gothic" panose="020B0503020000020004" pitchFamily="34" charset="-127"/>
            </a:endParaRPr>
          </a:p>
        </p:txBody>
      </p:sp>
      <p:cxnSp>
        <p:nvCxnSpPr>
          <p:cNvPr id="8" name="Straight Connector 25"/>
          <p:cNvCxnSpPr/>
          <p:nvPr/>
        </p:nvCxnSpPr>
        <p:spPr>
          <a:xfrm>
            <a:off x="1045029" y="2232946"/>
            <a:ext cx="4583154" cy="0"/>
          </a:xfrm>
          <a:prstGeom prst="line">
            <a:avLst/>
          </a:prstGeom>
          <a:noFill/>
          <a:ln w="3175" cap="flat" cmpd="sng" algn="ctr">
            <a:solidFill>
              <a:srgbClr val="4B2C50"/>
            </a:solidFill>
            <a:prstDash val="solid"/>
            <a:headEnd type="oval" w="med" len="med"/>
            <a:tailEnd type="none" w="med" len="med"/>
          </a:ln>
          <a:effectLst/>
        </p:spPr>
      </p:cxnSp>
      <p:sp>
        <p:nvSpPr>
          <p:cNvPr id="7" name="Espace réservé du contenu 4"/>
          <p:cNvSpPr txBox="1">
            <a:spLocks/>
          </p:cNvSpPr>
          <p:nvPr/>
        </p:nvSpPr>
        <p:spPr>
          <a:xfrm>
            <a:off x="487681" y="2924476"/>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ADE67F"/>
              </a:buClr>
              <a:buSzPct val="92000"/>
              <a:buFont typeface="+mj-lt"/>
              <a:buAutoNum type="arabicPeriod"/>
              <a:tabLst/>
              <a:defRPr/>
            </a:pPr>
            <a:endParaRPr kumimoji="0" lang="en-US" sz="1800" b="0" i="0" u="none" strike="noStrike" kern="1200" cap="none" spc="0" normalizeH="0" baseline="0" noProof="0" dirty="0">
              <a:ln>
                <a:noFill/>
              </a:ln>
              <a:solidFill>
                <a:prstClr val="black">
                  <a:lumMod val="75000"/>
                  <a:lumOff val="25000"/>
                </a:prstClr>
              </a:solidFill>
              <a:effectLst/>
              <a:uLnTx/>
              <a:uFillTx/>
              <a:latin typeface="Malgun Gothic" panose="020B0503020000020004" pitchFamily="34" charset="-127"/>
              <a:ea typeface="Malgun Gothic" panose="020B0503020000020004" pitchFamily="34" charset="-127"/>
              <a:cs typeface="+mn-cs"/>
            </a:endParaRPr>
          </a:p>
        </p:txBody>
      </p:sp>
      <p:sp>
        <p:nvSpPr>
          <p:cNvPr id="4" name="Rectangle 3"/>
          <p:cNvSpPr/>
          <p:nvPr/>
        </p:nvSpPr>
        <p:spPr>
          <a:xfrm>
            <a:off x="809896" y="2832785"/>
            <a:ext cx="10717085" cy="3203121"/>
          </a:xfrm>
          <a:prstGeom prst="rect">
            <a:avLst/>
          </a:prstGeom>
        </p:spPr>
        <p:txBody>
          <a:bodyPr wrap="square">
            <a:sp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fr-SN" sz="24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rPr>
              <a:t>RECOMMANDATIONS, SUGGESTIONS, FORMATIONS</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SN"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Formation en Excel afin de faciliter la mise en œuvre d'outils de gestion et de suivi par les différents pilotes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Prise en main des secrétaires sur l'importance et l'utilisation du logiciel E-YONE dans le cadre de leur travail quotidien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Oui, j'ai besoin de faire une licence en finance Comptabilité pour pouvoir gérer plus de responsabilité au sein de l'Entrepris ;</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Anglais</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et Excel </a:t>
            </a:r>
            <a:r>
              <a:rPr kumimoji="0" lang="en-US" sz="20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avancé</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15106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SN" dirty="0"/>
              <a:t>Piste d’amélioration</a:t>
            </a:r>
            <a:endParaRPr lang="en-US" dirty="0"/>
          </a:p>
        </p:txBody>
      </p:sp>
      <p:sp>
        <p:nvSpPr>
          <p:cNvPr id="4" name="Espace réservé du contenu 4"/>
          <p:cNvSpPr txBox="1">
            <a:spLocks/>
          </p:cNvSpPr>
          <p:nvPr/>
        </p:nvSpPr>
        <p:spPr>
          <a:xfrm>
            <a:off x="-269965" y="1907428"/>
            <a:ext cx="11142616" cy="1199677"/>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800" kern="1200" baseline="0">
                <a:solidFill>
                  <a:srgbClr val="7F508B"/>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600" kern="1200" baseline="0">
                <a:solidFill>
                  <a:srgbClr val="7F508B"/>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400" kern="1200" baseline="0">
                <a:solidFill>
                  <a:srgbClr val="7F508B"/>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ADE67F"/>
              </a:buClr>
              <a:buSzPct val="92000"/>
              <a:buFont typeface="Wingdings 2" panose="05020102010507070707" pitchFamily="18" charset="2"/>
              <a:buChar char=""/>
              <a:defRPr sz="1200" kern="1200" baseline="0">
                <a:solidFill>
                  <a:srgbClr val="7F508B"/>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ctr">
              <a:buFont typeface="Wingdings" panose="05000000000000000000" pitchFamily="2" charset="2"/>
              <a:buChar char="v"/>
            </a:pPr>
            <a:r>
              <a:rPr lang="fr-SN" sz="2400">
                <a:solidFill>
                  <a:schemeClr val="tx1">
                    <a:lumMod val="75000"/>
                    <a:lumOff val="25000"/>
                  </a:schemeClr>
                </a:solidFill>
                <a:latin typeface="+mn-lt"/>
                <a:ea typeface="Malgun Gothic" panose="020B0503020000020004" pitchFamily="34" charset="-127"/>
              </a:rPr>
              <a:t>Enquête satisfaction du personnel administratif</a:t>
            </a:r>
          </a:p>
          <a:p>
            <a:pPr marL="0" indent="0" algn="ctr">
              <a:buFont typeface="Wingdings 2" panose="05020102010507070707" pitchFamily="18" charset="2"/>
              <a:buNone/>
            </a:pPr>
            <a:r>
              <a:rPr lang="fr-SN" sz="2400" b="1" u="sng">
                <a:solidFill>
                  <a:srgbClr val="00B050"/>
                </a:solidFill>
                <a:latin typeface="+mn-lt"/>
                <a:ea typeface="Malgun Gothic" panose="020B0503020000020004" pitchFamily="34" charset="-127"/>
              </a:rPr>
              <a:t>Propositions</a:t>
            </a:r>
            <a:endParaRPr lang="en-US" sz="2400" b="1" u="sng" dirty="0">
              <a:solidFill>
                <a:srgbClr val="00B050"/>
              </a:solidFill>
              <a:latin typeface="+mn-lt"/>
              <a:ea typeface="Malgun Gothic" panose="020B0503020000020004" pitchFamily="34" charset="-127"/>
            </a:endParaRPr>
          </a:p>
        </p:txBody>
      </p:sp>
      <p:sp>
        <p:nvSpPr>
          <p:cNvPr id="5" name="Rectangle 4">
            <a:extLst>
              <a:ext uri="{FF2B5EF4-FFF2-40B4-BE49-F238E27FC236}">
                <a16:creationId xmlns:a16="http://schemas.microsoft.com/office/drawing/2014/main" id="{BAAE02C6-1967-452C-AA9F-B9800DAB7087}"/>
              </a:ext>
            </a:extLst>
          </p:cNvPr>
          <p:cNvSpPr/>
          <p:nvPr/>
        </p:nvSpPr>
        <p:spPr>
          <a:xfrm>
            <a:off x="500744" y="3930315"/>
            <a:ext cx="11142616" cy="17389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buFont typeface="Arial" panose="020B0604020202020204" pitchFamily="34" charset="0"/>
              <a:buChar char="•"/>
            </a:pPr>
            <a:r>
              <a:rPr lang="fr-SN" sz="3200" dirty="0"/>
              <a:t>Former en Excel les secrétaires</a:t>
            </a:r>
          </a:p>
          <a:p>
            <a:pPr marL="457200" indent="-457200">
              <a:buFont typeface="Arial" panose="020B0604020202020204" pitchFamily="34" charset="0"/>
              <a:buChar char="•"/>
            </a:pPr>
            <a:r>
              <a:rPr lang="fr-SN" sz="3200" dirty="0"/>
              <a:t>Former ou sensibiliser le personnel en accueil </a:t>
            </a:r>
            <a:endParaRPr lang="en-US" sz="3200" dirty="0"/>
          </a:p>
          <a:p>
            <a:pPr>
              <a:lnSpc>
                <a:spcPct val="150000"/>
              </a:lnSpc>
            </a:pPr>
            <a:endParaRPr lang="fr-FR" sz="3200" dirty="0">
              <a:latin typeface="Bahnschrift Light SemiCondensed" panose="020B0502040204020203" pitchFamily="34" charset="0"/>
            </a:endParaRPr>
          </a:p>
        </p:txBody>
      </p:sp>
    </p:spTree>
    <p:extLst>
      <p:ext uri="{BB962C8B-B14F-4D97-AF65-F5344CB8AC3E}">
        <p14:creationId xmlns:p14="http://schemas.microsoft.com/office/powerpoint/2010/main" val="34048167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dirty="0"/>
              <a:t>Evaluation DE la SATISFACTION des patients de NEST</a:t>
            </a:r>
          </a:p>
        </p:txBody>
      </p:sp>
      <p:sp>
        <p:nvSpPr>
          <p:cNvPr id="3" name="Sous-titre 2"/>
          <p:cNvSpPr>
            <a:spLocks noGrp="1"/>
          </p:cNvSpPr>
          <p:nvPr>
            <p:ph type="subTitle" idx="1"/>
          </p:nvPr>
        </p:nvSpPr>
        <p:spPr/>
        <p:txBody>
          <a:bodyPr>
            <a:normAutofit/>
          </a:bodyPr>
          <a:lstStyle/>
          <a:p>
            <a:r>
              <a:rPr lang="fr-FR" sz="1800" dirty="0"/>
              <a:t> S1 2022</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10" y="1390919"/>
            <a:ext cx="10058400" cy="6189784"/>
          </a:xfrm>
          <a:prstGeom prst="rect">
            <a:avLst/>
          </a:prstGeom>
        </p:spPr>
      </p:pic>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algn="r"/>
            <a:r>
              <a:rPr lang="fr-FR" sz="800" dirty="0"/>
              <a:t>PM02-FO0004</a:t>
            </a:r>
          </a:p>
          <a:p>
            <a:pPr algn="r"/>
            <a:r>
              <a:rPr lang="fr-FR" sz="800" dirty="0"/>
              <a:t>V1</a:t>
            </a:r>
          </a:p>
        </p:txBody>
      </p:sp>
    </p:spTree>
    <p:extLst>
      <p:ext uri="{BB962C8B-B14F-4D97-AF65-F5344CB8AC3E}">
        <p14:creationId xmlns:p14="http://schemas.microsoft.com/office/powerpoint/2010/main" val="34227713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contexte de l’enquête NOUVEAUX PATIENTS (CLINIQUE ET PLATEAU)</a:t>
            </a:r>
          </a:p>
        </p:txBody>
      </p:sp>
      <p:sp>
        <p:nvSpPr>
          <p:cNvPr id="4" name="Espace réservé du contenu 2"/>
          <p:cNvSpPr>
            <a:spLocks noGrp="1"/>
          </p:cNvSpPr>
          <p:nvPr>
            <p:ph idx="1"/>
          </p:nvPr>
        </p:nvSpPr>
        <p:spPr/>
        <p:txBody>
          <a:bodyPr>
            <a:normAutofit fontScale="92500" lnSpcReduction="10000"/>
          </a:bodyPr>
          <a:lstStyle/>
          <a:p>
            <a:r>
              <a:rPr lang="fr-FR" sz="1900" b="1" dirty="0">
                <a:latin typeface="Calibri" panose="020F0502020204030204" pitchFamily="34" charset="0"/>
                <a:cs typeface="Calibri" panose="020F0502020204030204" pitchFamily="34" charset="0"/>
              </a:rPr>
              <a:t>Période de l’enquête : </a:t>
            </a:r>
            <a:r>
              <a:rPr lang="fr-FR" sz="1900" dirty="0">
                <a:latin typeface="Calibri" panose="020F0502020204030204" pitchFamily="34" charset="0"/>
                <a:cs typeface="Calibri" panose="020F0502020204030204" pitchFamily="34" charset="0"/>
              </a:rPr>
              <a:t>Janvier à Juin 2022</a:t>
            </a:r>
          </a:p>
          <a:p>
            <a:r>
              <a:rPr lang="fr-FR" sz="1900" b="1" dirty="0">
                <a:latin typeface="Calibri" panose="020F0502020204030204" pitchFamily="34" charset="0"/>
                <a:cs typeface="Calibri" panose="020F0502020204030204" pitchFamily="34" charset="0"/>
              </a:rPr>
              <a:t>Nombre de participants : </a:t>
            </a:r>
            <a:r>
              <a:rPr lang="fr-FR" sz="1900" dirty="0">
                <a:latin typeface="Calibri" panose="020F0502020204030204" pitchFamily="34" charset="0"/>
                <a:cs typeface="Calibri" panose="020F0502020204030204" pitchFamily="34" charset="0"/>
              </a:rPr>
              <a:t>1068 personnes interrogées</a:t>
            </a:r>
          </a:p>
          <a:p>
            <a:r>
              <a:rPr lang="fr-FR" sz="1900" b="1" dirty="0">
                <a:latin typeface="Calibri" panose="020F0502020204030204" pitchFamily="34" charset="0"/>
                <a:cs typeface="Calibri" panose="020F0502020204030204" pitchFamily="34" charset="0"/>
              </a:rPr>
              <a:t>Lieu : </a:t>
            </a:r>
            <a:r>
              <a:rPr lang="fr-FR" sz="1900" dirty="0">
                <a:latin typeface="Calibri" panose="020F0502020204030204" pitchFamily="34" charset="0"/>
                <a:cs typeface="Calibri" panose="020F0502020204030204" pitchFamily="34" charset="0"/>
              </a:rPr>
              <a:t>Plateau médical (315) et Clinique (753)</a:t>
            </a:r>
          </a:p>
          <a:p>
            <a:r>
              <a:rPr lang="fr-FR" sz="1900" b="1" dirty="0">
                <a:latin typeface="Calibri" panose="020F0502020204030204" pitchFamily="34" charset="0"/>
                <a:cs typeface="Calibri" panose="020F0502020204030204" pitchFamily="34" charset="0"/>
              </a:rPr>
              <a:t>Objectif : </a:t>
            </a:r>
            <a:r>
              <a:rPr lang="fr-FR" sz="1900" dirty="0">
                <a:latin typeface="Calibri" panose="020F0502020204030204" pitchFamily="34" charset="0"/>
                <a:cs typeface="Calibri" panose="020F0502020204030204" pitchFamily="34" charset="0"/>
              </a:rPr>
              <a:t>Cette enquête a pour but d’évaluer la satisfaction des patients  afin d’améliorer la qualité des soins et des services. </a:t>
            </a:r>
          </a:p>
          <a:p>
            <a:r>
              <a:rPr lang="fr-FR" sz="1900" b="1" dirty="0">
                <a:latin typeface="Calibri" panose="020F0502020204030204" pitchFamily="34" charset="0"/>
                <a:cs typeface="Calibri" panose="020F0502020204030204" pitchFamily="34" charset="0"/>
              </a:rPr>
              <a:t>Public visé : </a:t>
            </a:r>
            <a:r>
              <a:rPr lang="fr-FR" sz="1900" dirty="0">
                <a:latin typeface="Calibri" panose="020F0502020204030204" pitchFamily="34" charset="0"/>
                <a:cs typeface="Calibri" panose="020F0502020204030204" pitchFamily="34" charset="0"/>
              </a:rPr>
              <a:t>les nouveaux patients de la clinique et du plateau</a:t>
            </a:r>
          </a:p>
          <a:p>
            <a:r>
              <a:rPr lang="fr-FR" sz="1900" b="1" dirty="0">
                <a:latin typeface="Calibri" panose="020F0502020204030204" pitchFamily="34" charset="0"/>
                <a:cs typeface="Calibri" panose="020F0502020204030204" pitchFamily="34" charset="0"/>
              </a:rPr>
              <a:t>Informations sur le nouveau patient : </a:t>
            </a:r>
            <a:r>
              <a:rPr lang="fr-FR" sz="1900" dirty="0">
                <a:latin typeface="Calibri" panose="020F0502020204030204" pitchFamily="34" charset="0"/>
                <a:cs typeface="Calibri" panose="020F0502020204030204" pitchFamily="34" charset="0"/>
              </a:rPr>
              <a:t>Numéro de </a:t>
            </a:r>
            <a:r>
              <a:rPr lang="fr-FR" sz="1900" dirty="0" err="1">
                <a:latin typeface="Calibri" panose="020F0502020204030204" pitchFamily="34" charset="0"/>
                <a:cs typeface="Calibri" panose="020F0502020204030204" pitchFamily="34" charset="0"/>
              </a:rPr>
              <a:t>ref</a:t>
            </a:r>
            <a:r>
              <a:rPr lang="fr-FR" sz="1900" dirty="0">
                <a:latin typeface="Calibri" panose="020F0502020204030204" pitchFamily="34" charset="0"/>
                <a:cs typeface="Calibri" panose="020F0502020204030204" pitchFamily="34" charset="0"/>
              </a:rPr>
              <a:t> interne, Nom, Prénom, Contact, Date entrée dans le CRM, Service consulté, Lieu de consultation</a:t>
            </a:r>
          </a:p>
          <a:p>
            <a:r>
              <a:rPr lang="fr-FR" sz="1900" b="1" dirty="0">
                <a:latin typeface="Calibri" panose="020F0502020204030204" pitchFamily="34" charset="0"/>
                <a:cs typeface="Calibri" panose="020F0502020204030204" pitchFamily="34" charset="0"/>
              </a:rPr>
              <a:t>Administration questionnaire : </a:t>
            </a:r>
            <a:r>
              <a:rPr lang="fr-FR" sz="1900" dirty="0">
                <a:latin typeface="Calibri" panose="020F0502020204030204" pitchFamily="34" charset="0"/>
                <a:cs typeface="Calibri" panose="020F0502020204030204" pitchFamily="34" charset="0"/>
              </a:rPr>
              <a:t>Au téléphone</a:t>
            </a:r>
          </a:p>
          <a:p>
            <a:r>
              <a:rPr lang="fr-FR" sz="1900" b="1" dirty="0">
                <a:latin typeface="Calibri" panose="020F0502020204030204" pitchFamily="34" charset="0"/>
                <a:cs typeface="Calibri" panose="020F0502020204030204" pitchFamily="34" charset="0"/>
              </a:rPr>
              <a:t>Collecte et traitement des réponses : </a:t>
            </a:r>
            <a:r>
              <a:rPr lang="fr-FR" sz="1900" dirty="0">
                <a:latin typeface="Calibri" panose="020F0502020204030204" pitchFamily="34" charset="0"/>
                <a:cs typeface="Calibri" panose="020F0502020204030204" pitchFamily="34" charset="0"/>
              </a:rPr>
              <a:t>Google drive</a:t>
            </a:r>
            <a:endParaRPr lang="fr-F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9402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FEE3D-1836-4A9B-BFDF-101F3187ABB7}"/>
              </a:ext>
            </a:extLst>
          </p:cNvPr>
          <p:cNvSpPr>
            <a:spLocks noGrp="1"/>
          </p:cNvSpPr>
          <p:nvPr>
            <p:ph type="title"/>
          </p:nvPr>
        </p:nvSpPr>
        <p:spPr/>
        <p:txBody>
          <a:bodyPr/>
          <a:lstStyle/>
          <a:p>
            <a:r>
              <a:rPr lang="fr-FR" dirty="0"/>
              <a:t>Provenance ET MOTIF DE VENUE des nouveaux patients</a:t>
            </a:r>
          </a:p>
        </p:txBody>
      </p:sp>
      <p:graphicFrame>
        <p:nvGraphicFramePr>
          <p:cNvPr id="6" name="Espace réservé du contenu 5">
            <a:extLst>
              <a:ext uri="{FF2B5EF4-FFF2-40B4-BE49-F238E27FC236}">
                <a16:creationId xmlns:a16="http://schemas.microsoft.com/office/drawing/2014/main" id="{8A41A0D0-DB10-4D32-B47D-02BBA36CFB80}"/>
              </a:ext>
            </a:extLst>
          </p:cNvPr>
          <p:cNvGraphicFramePr>
            <a:graphicFrameLocks noGrp="1"/>
          </p:cNvGraphicFramePr>
          <p:nvPr>
            <p:ph idx="1"/>
          </p:nvPr>
        </p:nvGraphicFramePr>
        <p:xfrm>
          <a:off x="115090" y="1957735"/>
          <a:ext cx="5980910" cy="4900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5">
            <a:extLst>
              <a:ext uri="{FF2B5EF4-FFF2-40B4-BE49-F238E27FC236}">
                <a16:creationId xmlns:a16="http://schemas.microsoft.com/office/drawing/2014/main" id="{D3586B07-20F0-4DF8-866E-2837788917D2}"/>
              </a:ext>
            </a:extLst>
          </p:cNvPr>
          <p:cNvGraphicFramePr>
            <a:graphicFrameLocks/>
          </p:cNvGraphicFramePr>
          <p:nvPr/>
        </p:nvGraphicFramePr>
        <p:xfrm>
          <a:off x="5811078" y="1861730"/>
          <a:ext cx="5980910" cy="490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37553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graphicFrame>
        <p:nvGraphicFramePr>
          <p:cNvPr id="6" name="Graphique 5">
            <a:extLst>
              <a:ext uri="{FF2B5EF4-FFF2-40B4-BE49-F238E27FC236}">
                <a16:creationId xmlns:a16="http://schemas.microsoft.com/office/drawing/2014/main" id="{17456BA7-98A8-40E4-99E4-A5437D55C1DA}"/>
              </a:ext>
            </a:extLst>
          </p:cNvPr>
          <p:cNvGraphicFramePr/>
          <p:nvPr/>
        </p:nvGraphicFramePr>
        <p:xfrm>
          <a:off x="728869" y="2001078"/>
          <a:ext cx="10654747" cy="43069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63716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sp>
        <p:nvSpPr>
          <p:cNvPr id="4" name="Espace réservé du contenu 4">
            <a:extLst>
              <a:ext uri="{FF2B5EF4-FFF2-40B4-BE49-F238E27FC236}">
                <a16:creationId xmlns:a16="http://schemas.microsoft.com/office/drawing/2014/main" id="{4CFAA9B9-819E-4F00-B265-8A22A3B6752D}"/>
              </a:ext>
            </a:extLst>
          </p:cNvPr>
          <p:cNvSpPr txBox="1">
            <a:spLocks/>
          </p:cNvSpPr>
          <p:nvPr/>
        </p:nvSpPr>
        <p:spPr>
          <a:xfrm>
            <a:off x="581192" y="2189408"/>
            <a:ext cx="11029616" cy="391294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000" b="1" dirty="0">
                <a:solidFill>
                  <a:schemeClr val="accent6"/>
                </a:solidFill>
                <a:latin typeface="Calibri" panose="020F0502020204030204" pitchFamily="34" charset="0"/>
                <a:cs typeface="Calibri" panose="020F0502020204030204" pitchFamily="34" charset="0"/>
              </a:rPr>
              <a:t>99,8%</a:t>
            </a:r>
            <a:r>
              <a:rPr lang="fr-FR" sz="2000" dirty="0">
                <a:solidFill>
                  <a:srgbClr val="FF0000"/>
                </a:solidFill>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qualité de l’accueil </a:t>
            </a:r>
            <a:endParaRPr lang="fr-FR" sz="2000" dirty="0">
              <a:solidFill>
                <a:srgbClr val="FF0000"/>
              </a:solidFill>
              <a:latin typeface="Calibri" panose="020F0502020204030204" pitchFamily="34" charset="0"/>
              <a:cs typeface="Calibri" panose="020F0502020204030204" pitchFamily="34" charset="0"/>
            </a:endParaRPr>
          </a:p>
          <a:p>
            <a:r>
              <a:rPr lang="fr-FR" sz="2000" b="1" dirty="0">
                <a:solidFill>
                  <a:schemeClr val="accent6"/>
                </a:solidFill>
                <a:latin typeface="Calibri" panose="020F0502020204030204" pitchFamily="34" charset="0"/>
                <a:cs typeface="Calibri" panose="020F0502020204030204" pitchFamily="34" charset="0"/>
              </a:rPr>
              <a:t>99,7 %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consultation</a:t>
            </a:r>
          </a:p>
          <a:p>
            <a:r>
              <a:rPr lang="fr-FR" sz="2000" b="1" dirty="0">
                <a:solidFill>
                  <a:schemeClr val="accent6"/>
                </a:solidFill>
                <a:latin typeface="Calibri" panose="020F0502020204030204" pitchFamily="34" charset="0"/>
                <a:cs typeface="Calibri" panose="020F0502020204030204" pitchFamily="34" charset="0"/>
              </a:rPr>
              <a:t>Moins de 1% </a:t>
            </a:r>
            <a:r>
              <a:rPr lang="fr-FR" sz="2000" dirty="0">
                <a:latin typeface="Calibri" panose="020F0502020204030204" pitchFamily="34" charset="0"/>
                <a:cs typeface="Calibri" panose="020F0502020204030204" pitchFamily="34" charset="0"/>
              </a:rPr>
              <a:t>ont eu un motif d’insatisfaction et les causes identifiées sont : </a:t>
            </a:r>
          </a:p>
          <a:p>
            <a:pPr lvl="1"/>
            <a:r>
              <a:rPr lang="fr-FR" dirty="0">
                <a:latin typeface="Calibri" panose="020F0502020204030204" pitchFamily="34" charset="0"/>
                <a:cs typeface="Calibri" panose="020F0502020204030204" pitchFamily="34" charset="0"/>
              </a:rPr>
              <a:t>Longue attente</a:t>
            </a:r>
          </a:p>
          <a:p>
            <a:pPr lvl="1"/>
            <a:r>
              <a:rPr lang="fr-FR" dirty="0">
                <a:latin typeface="Calibri" panose="020F0502020204030204" pitchFamily="34" charset="0"/>
                <a:cs typeface="Calibri" panose="020F0502020204030204" pitchFamily="34" charset="0"/>
              </a:rPr>
              <a:t>Difficulté de parking</a:t>
            </a:r>
          </a:p>
          <a:p>
            <a:pPr lvl="1"/>
            <a:r>
              <a:rPr lang="fr-FR" dirty="0">
                <a:latin typeface="Calibri" panose="020F0502020204030204" pitchFamily="34" charset="0"/>
                <a:cs typeface="Calibri" panose="020F0502020204030204" pitchFamily="34" charset="0"/>
              </a:rPr>
              <a:t>Praticien qui ne prend pas le patient au sérieux (« rigole quand le problème est exposé »)</a:t>
            </a:r>
          </a:p>
        </p:txBody>
      </p:sp>
    </p:spTree>
    <p:extLst>
      <p:ext uri="{BB962C8B-B14F-4D97-AF65-F5344CB8AC3E}">
        <p14:creationId xmlns:p14="http://schemas.microsoft.com/office/powerpoint/2010/main" val="14950289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99,9% </a:t>
            </a:r>
          </a:p>
          <a:p>
            <a:pPr marL="0" indent="0" algn="ctr">
              <a:buNone/>
            </a:pPr>
            <a:r>
              <a:rPr lang="fr-FR" sz="2800" b="1" dirty="0">
                <a:latin typeface="Minion Pro" panose="02040503050306020203"/>
              </a:rPr>
              <a:t>des nouveaux patients recommanderaient la clinique</a:t>
            </a:r>
          </a:p>
        </p:txBody>
      </p:sp>
    </p:spTree>
    <p:extLst>
      <p:ext uri="{BB962C8B-B14F-4D97-AF65-F5344CB8AC3E}">
        <p14:creationId xmlns:p14="http://schemas.microsoft.com/office/powerpoint/2010/main" val="65628506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C9FC6F-DB64-4E5D-AE0A-4C4E6F3DEB57}"/>
              </a:ext>
            </a:extLst>
          </p:cNvPr>
          <p:cNvSpPr>
            <a:spLocks noGrp="1"/>
          </p:cNvSpPr>
          <p:nvPr>
            <p:ph type="title"/>
          </p:nvPr>
        </p:nvSpPr>
        <p:spPr/>
        <p:txBody>
          <a:bodyPr/>
          <a:lstStyle/>
          <a:p>
            <a:r>
              <a:rPr lang="fr-FR" dirty="0"/>
              <a:t>Suggestions des patients</a:t>
            </a:r>
          </a:p>
        </p:txBody>
      </p:sp>
      <p:sp>
        <p:nvSpPr>
          <p:cNvPr id="3" name="Espace réservé du contenu 2">
            <a:extLst>
              <a:ext uri="{FF2B5EF4-FFF2-40B4-BE49-F238E27FC236}">
                <a16:creationId xmlns:a16="http://schemas.microsoft.com/office/drawing/2014/main" id="{FD5CF197-7511-4619-84DE-790507988C3B}"/>
              </a:ext>
            </a:extLst>
          </p:cNvPr>
          <p:cNvSpPr>
            <a:spLocks noGrp="1"/>
          </p:cNvSpPr>
          <p:nvPr>
            <p:ph idx="1"/>
          </p:nvPr>
        </p:nvSpPr>
        <p:spPr/>
        <p:txBody>
          <a:bodyPr/>
          <a:lstStyle/>
          <a:p>
            <a:r>
              <a:rPr lang="fr-FR" sz="1800" u="none" strike="noStrike" dirty="0">
                <a:effectLst/>
              </a:rPr>
              <a:t>Mettre à la disposition des patients des masques pour ceux qui l’auraient oublié</a:t>
            </a:r>
            <a:endParaRPr lang="fr-FR" dirty="0"/>
          </a:p>
          <a:p>
            <a:r>
              <a:rPr lang="fr-FR" dirty="0"/>
              <a:t>Surveiller les enfants par rapport à la fontaine (risque de brûlure avec l’eau chaude)</a:t>
            </a:r>
          </a:p>
          <a:p>
            <a:r>
              <a:rPr lang="fr-FR" dirty="0"/>
              <a:t>Améliorer le temps d’attente qui est trop long</a:t>
            </a:r>
          </a:p>
        </p:txBody>
      </p:sp>
    </p:spTree>
    <p:extLst>
      <p:ext uri="{BB962C8B-B14F-4D97-AF65-F5344CB8AC3E}">
        <p14:creationId xmlns:p14="http://schemas.microsoft.com/office/powerpoint/2010/main" val="2071895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METHODOLOGIE ET CONTEXTE DE </a:t>
            </a:r>
            <a:r>
              <a:rPr lang="fr-FR" dirty="0" err="1"/>
              <a:t>L’ENQUêTE</a:t>
            </a:r>
            <a:r>
              <a:rPr lang="fr-FR" dirty="0"/>
              <a:t> POST HOSPI</a:t>
            </a:r>
          </a:p>
        </p:txBody>
      </p:sp>
      <p:sp>
        <p:nvSpPr>
          <p:cNvPr id="4" name="Espace réservé du contenu 2"/>
          <p:cNvSpPr>
            <a:spLocks noGrp="1"/>
          </p:cNvSpPr>
          <p:nvPr>
            <p:ph idx="1"/>
          </p:nvPr>
        </p:nvSpPr>
        <p:spPr/>
        <p:txBody>
          <a:bodyPr>
            <a:normAutofit fontScale="85000" lnSpcReduction="20000"/>
          </a:bodyPr>
          <a:lstStyle/>
          <a:p>
            <a:r>
              <a:rPr lang="fr-FR" sz="2400" b="1" dirty="0">
                <a:latin typeface="Calibri" panose="020F0502020204030204" pitchFamily="34" charset="0"/>
                <a:cs typeface="Calibri" panose="020F0502020204030204" pitchFamily="34" charset="0"/>
              </a:rPr>
              <a:t>Période de l’enquête : </a:t>
            </a:r>
            <a:r>
              <a:rPr lang="fr-FR" sz="2400" dirty="0">
                <a:latin typeface="Calibri" panose="020F0502020204030204" pitchFamily="34" charset="0"/>
                <a:cs typeface="Calibri" panose="020F0502020204030204" pitchFamily="34" charset="0"/>
              </a:rPr>
              <a:t>Janvier à Juin 2022</a:t>
            </a:r>
          </a:p>
          <a:p>
            <a:r>
              <a:rPr lang="fr-FR" sz="2400" b="1" dirty="0">
                <a:latin typeface="Calibri" panose="020F0502020204030204" pitchFamily="34" charset="0"/>
                <a:cs typeface="Calibri" panose="020F0502020204030204" pitchFamily="34" charset="0"/>
              </a:rPr>
              <a:t>Nombre de participants : </a:t>
            </a:r>
            <a:r>
              <a:rPr lang="fr-FR" sz="2400" dirty="0">
                <a:latin typeface="Calibri" panose="020F0502020204030204" pitchFamily="34" charset="0"/>
                <a:cs typeface="Calibri" panose="020F0502020204030204" pitchFamily="34" charset="0"/>
              </a:rPr>
              <a:t>241 personnes interrogées</a:t>
            </a:r>
          </a:p>
          <a:p>
            <a:r>
              <a:rPr lang="fr-FR" sz="2400" b="1" dirty="0">
                <a:latin typeface="Calibri" panose="020F0502020204030204" pitchFamily="34" charset="0"/>
                <a:cs typeface="Calibri" panose="020F0502020204030204" pitchFamily="34" charset="0"/>
              </a:rPr>
              <a:t>Lieu : </a:t>
            </a:r>
            <a:r>
              <a:rPr lang="fr-FR" sz="2400" dirty="0">
                <a:latin typeface="Calibri" panose="020F0502020204030204" pitchFamily="34" charset="0"/>
                <a:cs typeface="Calibri" panose="020F0502020204030204" pitchFamily="34" charset="0"/>
              </a:rPr>
              <a:t>Clinique</a:t>
            </a:r>
          </a:p>
          <a:p>
            <a:r>
              <a:rPr lang="fr-FR" sz="2400" b="1" dirty="0">
                <a:latin typeface="Calibri" panose="020F0502020204030204" pitchFamily="34" charset="0"/>
                <a:cs typeface="Calibri" panose="020F0502020204030204" pitchFamily="34" charset="0"/>
              </a:rPr>
              <a:t>Objectif : </a:t>
            </a:r>
            <a:r>
              <a:rPr lang="fr-FR" sz="2400" dirty="0">
                <a:latin typeface="Calibri" panose="020F0502020204030204" pitchFamily="34" charset="0"/>
                <a:cs typeface="Calibri" panose="020F0502020204030204" pitchFamily="34" charset="0"/>
              </a:rPr>
              <a:t>Cette enquête a pour but d’évaluer la satisfaction des patients hospitalisés afin d’améliorer la qualité des soins et des services. </a:t>
            </a:r>
          </a:p>
          <a:p>
            <a:r>
              <a:rPr lang="fr-FR" sz="2400" b="1" dirty="0">
                <a:latin typeface="Calibri" panose="020F0502020204030204" pitchFamily="34" charset="0"/>
                <a:cs typeface="Calibri" panose="020F0502020204030204" pitchFamily="34" charset="0"/>
              </a:rPr>
              <a:t>Public visé : </a:t>
            </a:r>
            <a:r>
              <a:rPr lang="fr-FR" sz="2400" dirty="0">
                <a:latin typeface="Calibri" panose="020F0502020204030204" pitchFamily="34" charset="0"/>
                <a:cs typeface="Calibri" panose="020F0502020204030204" pitchFamily="34" charset="0"/>
              </a:rPr>
              <a:t>les patients hospitalisés</a:t>
            </a:r>
          </a:p>
          <a:p>
            <a:r>
              <a:rPr lang="fr-FR" sz="2400" b="1" dirty="0">
                <a:latin typeface="Calibri" panose="020F0502020204030204" pitchFamily="34" charset="0"/>
                <a:cs typeface="Calibri" panose="020F0502020204030204" pitchFamily="34" charset="0"/>
              </a:rPr>
              <a:t>Informations sur le nouveau patient : </a:t>
            </a:r>
            <a:r>
              <a:rPr lang="fr-FR" sz="2400" dirty="0"/>
              <a:t>Nom et Prénom (facultatif), Contact (facultatif), Séjour du… au …</a:t>
            </a:r>
            <a:endParaRPr lang="fr-FR" sz="2400" dirty="0">
              <a:latin typeface="Calibri" panose="020F0502020204030204" pitchFamily="34" charset="0"/>
              <a:cs typeface="Calibri" panose="020F0502020204030204" pitchFamily="34" charset="0"/>
            </a:endParaRPr>
          </a:p>
          <a:p>
            <a:r>
              <a:rPr lang="fr-FR" sz="2400" b="1" dirty="0">
                <a:latin typeface="Calibri" panose="020F0502020204030204" pitchFamily="34" charset="0"/>
                <a:cs typeface="Calibri" panose="020F0502020204030204" pitchFamily="34" charset="0"/>
              </a:rPr>
              <a:t>Administration questionnaire : </a:t>
            </a:r>
            <a:r>
              <a:rPr lang="fr-FR" sz="2400" dirty="0">
                <a:latin typeface="Calibri" panose="020F0502020204030204" pitchFamily="34" charset="0"/>
                <a:cs typeface="Calibri" panose="020F0502020204030204" pitchFamily="34" charset="0"/>
              </a:rPr>
              <a:t>Au téléphone</a:t>
            </a:r>
          </a:p>
          <a:p>
            <a:r>
              <a:rPr lang="fr-FR" sz="2400" b="1" dirty="0">
                <a:latin typeface="Calibri" panose="020F0502020204030204" pitchFamily="34" charset="0"/>
                <a:cs typeface="Calibri" panose="020F0502020204030204" pitchFamily="34" charset="0"/>
              </a:rPr>
              <a:t>Collecte et traitement des réponses : </a:t>
            </a:r>
            <a:r>
              <a:rPr lang="fr-FR" sz="2400" dirty="0">
                <a:latin typeface="Calibri" panose="020F0502020204030204" pitchFamily="34" charset="0"/>
                <a:cs typeface="Calibri" panose="020F0502020204030204" pitchFamily="34" charset="0"/>
              </a:rPr>
              <a:t>Google drive</a:t>
            </a:r>
          </a:p>
        </p:txBody>
      </p:sp>
      <p:sp>
        <p:nvSpPr>
          <p:cNvPr id="3" name="Rectangle 2">
            <a:extLst>
              <a:ext uri="{FF2B5EF4-FFF2-40B4-BE49-F238E27FC236}">
                <a16:creationId xmlns:a16="http://schemas.microsoft.com/office/drawing/2014/main" id="{58B193BE-88A3-4A9D-92DC-591CE89F6B75}"/>
              </a:ext>
            </a:extLst>
          </p:cNvPr>
          <p:cNvSpPr/>
          <p:nvPr/>
        </p:nvSpPr>
        <p:spPr>
          <a:xfrm>
            <a:off x="2524539" y="5925057"/>
            <a:ext cx="7142922" cy="7021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solidFill>
                  <a:schemeClr val="accent4">
                    <a:lumMod val="50000"/>
                  </a:schemeClr>
                </a:solidFill>
                <a:latin typeface="Calibri" panose="020F0502020204030204" pitchFamily="34" charset="0"/>
                <a:cs typeface="Calibri" panose="020F0502020204030204" pitchFamily="34" charset="0"/>
              </a:rPr>
              <a:t>La méthodologie des enquêtes a changé en mai 2021. Les questionnaires sont maintenant administrés par la GRC par téléphone.</a:t>
            </a:r>
          </a:p>
        </p:txBody>
      </p:sp>
    </p:spTree>
    <p:extLst>
      <p:ext uri="{BB962C8B-B14F-4D97-AF65-F5344CB8AC3E}">
        <p14:creationId xmlns:p14="http://schemas.microsoft.com/office/powerpoint/2010/main" val="220842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192" y="594360"/>
            <a:ext cx="11029616" cy="1510216"/>
          </a:xfrm>
        </p:spPr>
        <p:txBody>
          <a:bodyPr>
            <a:normAutofit/>
          </a:bodyPr>
          <a:lstStyle/>
          <a:p>
            <a:pPr marL="571500" indent="-571500">
              <a:buFont typeface="+mj-lt"/>
              <a:buAutoNum type="romanUcPeriod"/>
            </a:pPr>
            <a:r>
              <a:rPr lang="fr-SN" dirty="0">
                <a:latin typeface="+mj-lt"/>
              </a:rPr>
              <a:t>Etat d’avancement des actions décidées à l’issue des revues de direction précédente </a:t>
            </a:r>
            <a:br>
              <a:rPr lang="fr-SN" dirty="0">
                <a:latin typeface="+mj-lt"/>
              </a:rPr>
            </a:br>
            <a:endParaRPr lang="en-US" dirty="0">
              <a:latin typeface="+mj-lt"/>
            </a:endParaRPr>
          </a:p>
        </p:txBody>
      </p:sp>
      <p:graphicFrame>
        <p:nvGraphicFramePr>
          <p:cNvPr id="6" name="Tableau 5"/>
          <p:cNvGraphicFramePr>
            <a:graphicFrameLocks noGrp="1"/>
          </p:cNvGraphicFramePr>
          <p:nvPr>
            <p:extLst>
              <p:ext uri="{D42A27DB-BD31-4B8C-83A1-F6EECF244321}">
                <p14:modId xmlns:p14="http://schemas.microsoft.com/office/powerpoint/2010/main" val="3201041185"/>
              </p:ext>
            </p:extLst>
          </p:nvPr>
        </p:nvGraphicFramePr>
        <p:xfrm>
          <a:off x="236283" y="1897962"/>
          <a:ext cx="11625945" cy="4960038"/>
        </p:xfrm>
        <a:graphic>
          <a:graphicData uri="http://schemas.openxmlformats.org/drawingml/2006/table">
            <a:tbl>
              <a:tblPr/>
              <a:tblGrid>
                <a:gridCol w="7187217">
                  <a:extLst>
                    <a:ext uri="{9D8B030D-6E8A-4147-A177-3AD203B41FA5}">
                      <a16:colId xmlns:a16="http://schemas.microsoft.com/office/drawing/2014/main" val="3152968159"/>
                    </a:ext>
                  </a:extLst>
                </a:gridCol>
                <a:gridCol w="2139664">
                  <a:extLst>
                    <a:ext uri="{9D8B030D-6E8A-4147-A177-3AD203B41FA5}">
                      <a16:colId xmlns:a16="http://schemas.microsoft.com/office/drawing/2014/main" val="3500589998"/>
                    </a:ext>
                  </a:extLst>
                </a:gridCol>
                <a:gridCol w="2299064">
                  <a:extLst>
                    <a:ext uri="{9D8B030D-6E8A-4147-A177-3AD203B41FA5}">
                      <a16:colId xmlns:a16="http://schemas.microsoft.com/office/drawing/2014/main" val="839021579"/>
                    </a:ext>
                  </a:extLst>
                </a:gridCol>
              </a:tblGrid>
              <a:tr h="269067">
                <a:tc>
                  <a:txBody>
                    <a:bodyPr/>
                    <a:lstStyle/>
                    <a:p>
                      <a:pPr algn="ctr" rtl="0" fontAlgn="ctr"/>
                      <a:r>
                        <a:rPr lang="en-US" sz="1800" b="1" i="0" u="none" strike="noStrike" dirty="0">
                          <a:solidFill>
                            <a:srgbClr val="000000"/>
                          </a:solidFill>
                          <a:effectLst/>
                          <a:latin typeface="+mn-lt"/>
                        </a:rPr>
                        <a:t>Action</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a:solidFill>
                            <a:srgbClr val="000000"/>
                          </a:solidFill>
                          <a:effectLst/>
                          <a:latin typeface="+mn-lt"/>
                        </a:rPr>
                        <a:t>Etat d’avancement</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tc>
                  <a:txBody>
                    <a:bodyPr/>
                    <a:lstStyle/>
                    <a:p>
                      <a:pPr algn="ctr" rtl="0" fontAlgn="ctr"/>
                      <a:r>
                        <a:rPr lang="en-US" sz="1800" b="1" i="0" u="none" strike="noStrike" dirty="0">
                          <a:solidFill>
                            <a:srgbClr val="000000"/>
                          </a:solidFill>
                          <a:effectLst/>
                          <a:latin typeface="+mn-lt"/>
                        </a:rPr>
                        <a:t>Cause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tcPr>
                </a:tc>
                <a:extLst>
                  <a:ext uri="{0D108BD9-81ED-4DB2-BD59-A6C34878D82A}">
                    <a16:rowId xmlns:a16="http://schemas.microsoft.com/office/drawing/2014/main" val="2865777089"/>
                  </a:ext>
                </a:extLst>
              </a:tr>
              <a:tr h="5291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latin typeface="+mn-lt"/>
                        </a:rPr>
                        <a:t>Revoir le design de la clinique et du plateau</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r>
                        <a:rPr lang="fr-SN" sz="1800" dirty="0"/>
                        <a:t>En cours</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tc>
                  <a:txBody>
                    <a:bodyPr/>
                    <a:lstStyle/>
                    <a:p>
                      <a:pPr algn="l" rtl="0" fontAlgn="ctr"/>
                      <a:r>
                        <a:rPr lang="en-US" sz="18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93847870"/>
                  </a:ext>
                </a:extLst>
              </a:tr>
              <a:tr h="7891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latin typeface="+mn-lt"/>
                        </a:rPr>
                        <a:t>Former un formateur sur les logiciels métiers et premier niveau de back-office</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r>
                        <a:rPr lang="fr-SN" sz="1800" dirty="0"/>
                        <a:t>Fait </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tc>
                  <a:txBody>
                    <a:bodyPr/>
                    <a:lstStyle/>
                    <a:p>
                      <a:pPr algn="l" fontAlgn="t"/>
                      <a:r>
                        <a:rPr lang="en-US" sz="18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CEF0B2"/>
                    </a:solidFill>
                  </a:tcPr>
                </a:tc>
                <a:extLst>
                  <a:ext uri="{0D108BD9-81ED-4DB2-BD59-A6C34878D82A}">
                    <a16:rowId xmlns:a16="http://schemas.microsoft.com/office/drawing/2014/main" val="484550750"/>
                  </a:ext>
                </a:extLst>
              </a:tr>
              <a:tr h="5291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latin typeface="+mn-lt"/>
                        </a:rPr>
                        <a:t>Mettre en place un logiciel médical</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r>
                        <a:rPr lang="fr-SN" sz="1800" dirty="0"/>
                        <a:t>Fait </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marR="0" indent="0" algn="l" defTabSz="457200" rtl="0" eaLnBrk="1" fontAlgn="t" latinLnBrk="0" hangingPunct="1">
                        <a:lnSpc>
                          <a:spcPct val="100000"/>
                        </a:lnSpc>
                        <a:spcBef>
                          <a:spcPts val="0"/>
                        </a:spcBef>
                        <a:spcAft>
                          <a:spcPts val="0"/>
                        </a:spcAft>
                        <a:buClrTx/>
                        <a:buSzTx/>
                        <a:buFontTx/>
                        <a:buNone/>
                        <a:tabLst/>
                        <a:defRPr/>
                      </a:pPr>
                      <a:endParaRPr lang="en-US" sz="1800" b="0" i="0" u="none" strike="noStrike" dirty="0">
                        <a:solidFill>
                          <a:srgbClr val="000000"/>
                        </a:solidFill>
                        <a:effectLst/>
                        <a:latin typeface="+mn-lt"/>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837908335"/>
                  </a:ext>
                </a:extLst>
              </a:tr>
              <a:tr h="5291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800" dirty="0">
                          <a:latin typeface="+mn-lt"/>
                        </a:rPr>
                        <a:t>Former les secrétaires sur la prise en main et l’utilisation des logiciels</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r>
                        <a:rPr lang="fr-SN" sz="1800" dirty="0"/>
                        <a:t>Fait </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algn="l" rtl="0" fontAlgn="ctr"/>
                      <a:r>
                        <a:rPr lang="en-US" sz="1800" b="0" i="0" u="none" strike="noStrike" dirty="0">
                          <a:solidFill>
                            <a:srgbClr val="000000"/>
                          </a:solidFill>
                          <a:effectLst/>
                          <a:latin typeface="+mn-lt"/>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3408770344"/>
                  </a:ext>
                </a:extLst>
              </a:tr>
              <a:tr h="406976">
                <a:tc>
                  <a:txBody>
                    <a:bodyPr/>
                    <a:lstStyle/>
                    <a:p>
                      <a:pPr marL="0" algn="l" defTabSz="457200" rtl="0" eaLnBrk="1" fontAlgn="ctr" latinLnBrk="0" hangingPunct="1"/>
                      <a:r>
                        <a:rPr lang="fr-FR" sz="1800" b="0" i="0" u="none" strike="noStrike" kern="1200" noProof="0" dirty="0">
                          <a:solidFill>
                            <a:srgbClr val="000000"/>
                          </a:solidFill>
                          <a:effectLst/>
                          <a:latin typeface="+mn-lt"/>
                          <a:ea typeface="+mn-ea"/>
                          <a:cs typeface="+mn-cs"/>
                        </a:rPr>
                        <a:t>Faire un suivi plus rapproché des plans d’action avec les pilotes de processus</a:t>
                      </a:r>
                      <a:endParaRPr lang="en-US" sz="1800" b="0" i="0" u="none" strike="noStrike" kern="1200" dirty="0">
                        <a:solidFill>
                          <a:srgbClr val="000000"/>
                        </a:solidFill>
                        <a:effectLst/>
                        <a:latin typeface="+mn-lt"/>
                        <a:ea typeface="+mn-ea"/>
                        <a:cs typeface="+mn-cs"/>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fontAlgn="ctr" latinLnBrk="0" hangingPunct="1"/>
                      <a:r>
                        <a:rPr lang="fr-SN" sz="1800" b="0" i="0" u="none" strike="noStrike" kern="1200" dirty="0">
                          <a:solidFill>
                            <a:srgbClr val="000000"/>
                          </a:solidFill>
                          <a:effectLst/>
                          <a:latin typeface="+mn-lt"/>
                          <a:ea typeface="+mn-ea"/>
                          <a:cs typeface="+mn-cs"/>
                        </a:rPr>
                        <a:t>Fait </a:t>
                      </a:r>
                      <a:endParaRPr lang="en-US" sz="1800" b="0" i="0" u="none" strike="noStrike" kern="1200" dirty="0">
                        <a:solidFill>
                          <a:srgbClr val="000000"/>
                        </a:solidFill>
                        <a:effectLst/>
                        <a:latin typeface="+mn-lt"/>
                        <a:ea typeface="+mn-ea"/>
                        <a:cs typeface="+mn-cs"/>
                      </a:endParaRP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tc>
                  <a:txBody>
                    <a:bodyPr/>
                    <a:lstStyle/>
                    <a:p>
                      <a:pPr marL="0" algn="l" defTabSz="457200" rtl="0" eaLnBrk="1" fontAlgn="ctr" latinLnBrk="0" hangingPunct="1"/>
                      <a:r>
                        <a:rPr lang="en-US" sz="1800" b="0" i="0" u="none" strike="noStrike" kern="1200" dirty="0">
                          <a:solidFill>
                            <a:srgbClr val="000000"/>
                          </a:solidFill>
                          <a:effectLst/>
                          <a:latin typeface="+mn-lt"/>
                          <a:ea typeface="+mn-ea"/>
                          <a:cs typeface="+mn-cs"/>
                        </a:rPr>
                        <a:t> </a:t>
                      </a:r>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2015852464"/>
                  </a:ext>
                </a:extLst>
              </a:tr>
              <a:tr h="64590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dirty="0">
                          <a:latin typeface="+mn-lt"/>
                        </a:rPr>
                        <a:t>Déployer un nouveau logiciel de gestion de stock plus adapté</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lang="fr-SN" sz="1800" dirty="0"/>
                        <a:t>Annulée</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fontAlgn="t"/>
                      <a:endParaRPr lang="en-US" sz="1800" b="0" i="0" u="none" strike="noStrike" dirty="0">
                        <a:solidFill>
                          <a:srgbClr val="000000"/>
                        </a:solidFill>
                        <a:effectLst/>
                        <a:latin typeface="+mn-lt"/>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3274868"/>
                  </a:ext>
                </a:extLst>
              </a:tr>
              <a:tr h="52910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800" b="0" i="0" u="none" strike="noStrike" dirty="0">
                          <a:solidFill>
                            <a:srgbClr val="000000"/>
                          </a:solidFill>
                          <a:effectLst/>
                          <a:latin typeface="Gill Sans MT" panose="020B0502020104020203" pitchFamily="34" charset="0"/>
                        </a:rPr>
                        <a:t>Honoraires : faire un récapitulatif aux médecins chaque fin de semestre</a:t>
                      </a: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lang="fr-SN" sz="1800" dirty="0"/>
                        <a:t>Annulée</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fontAlgn="t"/>
                      <a:endParaRPr lang="en-US" sz="1800" b="0" i="0" u="none" strike="noStrike" dirty="0">
                        <a:solidFill>
                          <a:srgbClr val="000000"/>
                        </a:solidFill>
                        <a:effectLst/>
                        <a:latin typeface="+mn-lt"/>
                      </a:endParaRP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36232466"/>
                  </a:ext>
                </a:extLst>
              </a:tr>
              <a:tr h="52910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Informatiser les tickets des patients pour la caisse</a:t>
                      </a:r>
                      <a:endParaRPr lang="en-US" sz="1800" b="0" i="0" u="none" strike="noStrike" dirty="0">
                        <a:solidFill>
                          <a:schemeClr val="tx1"/>
                        </a:solidFill>
                        <a:effectLst/>
                        <a:latin typeface="+mn-lt"/>
                      </a:endParaRPr>
                    </a:p>
                    <a:p>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r>
                        <a:rPr lang="fr-SN" sz="1800" dirty="0"/>
                        <a:t>Annulée</a:t>
                      </a:r>
                      <a:endParaRPr lang="en-US" sz="1800" dirty="0"/>
                    </a:p>
                  </a:txBody>
                  <a:tcPr marL="9525" marR="9525" marT="952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tc>
                  <a:txBody>
                    <a:bodyPr/>
                    <a:lstStyle/>
                    <a:p>
                      <a:pPr algn="l" fontAlgn="t"/>
                      <a:r>
                        <a:rPr lang="en-US" sz="1800" b="0" i="0" u="none" strike="noStrike" dirty="0">
                          <a:solidFill>
                            <a:srgbClr val="000000"/>
                          </a:solidFill>
                          <a:effectLst/>
                          <a:latin typeface="+mn-lt"/>
                        </a:rPr>
                        <a:t> </a:t>
                      </a:r>
                    </a:p>
                  </a:txBody>
                  <a:tcPr marL="9525" marR="9525" marT="952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24424397"/>
                  </a:ext>
                </a:extLst>
              </a:tr>
            </a:tbl>
          </a:graphicData>
        </a:graphic>
      </p:graphicFrame>
    </p:spTree>
    <p:extLst>
      <p:ext uri="{BB962C8B-B14F-4D97-AF65-F5344CB8AC3E}">
        <p14:creationId xmlns:p14="http://schemas.microsoft.com/office/powerpoint/2010/main" val="25074608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a:t>
            </a:r>
          </a:p>
        </p:txBody>
      </p:sp>
      <p:graphicFrame>
        <p:nvGraphicFramePr>
          <p:cNvPr id="17" name="Graphique 16">
            <a:extLst>
              <a:ext uri="{FF2B5EF4-FFF2-40B4-BE49-F238E27FC236}">
                <a16:creationId xmlns:a16="http://schemas.microsoft.com/office/drawing/2014/main" id="{6CD273F9-6783-432D-AD07-9433F231C7A2}"/>
              </a:ext>
            </a:extLst>
          </p:cNvPr>
          <p:cNvGraphicFramePr/>
          <p:nvPr/>
        </p:nvGraphicFramePr>
        <p:xfrm>
          <a:off x="642730" y="1906316"/>
          <a:ext cx="10906539"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341498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Résultats de l’enquête </a:t>
            </a:r>
          </a:p>
        </p:txBody>
      </p:sp>
      <p:sp>
        <p:nvSpPr>
          <p:cNvPr id="3" name="Rectangle 2"/>
          <p:cNvSpPr/>
          <p:nvPr/>
        </p:nvSpPr>
        <p:spPr>
          <a:xfrm>
            <a:off x="267594" y="3985323"/>
            <a:ext cx="3636191" cy="369332"/>
          </a:xfrm>
          <a:prstGeom prst="rect">
            <a:avLst/>
          </a:prstGeom>
        </p:spPr>
        <p:txBody>
          <a:bodyPr wrap="square">
            <a:spAutoFit/>
          </a:bodyPr>
          <a:lstStyle/>
          <a:p>
            <a:pPr algn="ctr"/>
            <a:r>
              <a:rPr lang="fr-FR" b="1" dirty="0">
                <a:solidFill>
                  <a:schemeClr val="accent4">
                    <a:lumMod val="50000"/>
                  </a:schemeClr>
                </a:solidFill>
                <a:latin typeface="Calibri" panose="020F0502020204030204" pitchFamily="34" charset="0"/>
                <a:cs typeface="Calibri" panose="020F0502020204030204" pitchFamily="34" charset="0"/>
              </a:rPr>
              <a:t>30 motifs d’insatisfaction</a:t>
            </a:r>
          </a:p>
        </p:txBody>
      </p:sp>
      <p:graphicFrame>
        <p:nvGraphicFramePr>
          <p:cNvPr id="6" name="Graphique 5">
            <a:extLst>
              <a:ext uri="{FF2B5EF4-FFF2-40B4-BE49-F238E27FC236}">
                <a16:creationId xmlns:a16="http://schemas.microsoft.com/office/drawing/2014/main" id="{D8AE6162-99BB-44CE-923B-64F4C6FBDC72}"/>
              </a:ext>
            </a:extLst>
          </p:cNvPr>
          <p:cNvGraphicFramePr/>
          <p:nvPr/>
        </p:nvGraphicFramePr>
        <p:xfrm>
          <a:off x="3180522" y="1903003"/>
          <a:ext cx="9177130" cy="4903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196131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dirty="0">
                <a:solidFill>
                  <a:schemeClr val="accent6"/>
                </a:solidFill>
              </a:rPr>
              <a:t>98,8% </a:t>
            </a:r>
          </a:p>
          <a:p>
            <a:pPr marL="0" indent="0" algn="ctr">
              <a:buNone/>
            </a:pPr>
            <a:r>
              <a:rPr lang="fr-FR" sz="2800" b="1" dirty="0">
                <a:latin typeface="Minion Pro" panose="02040503050306020203"/>
              </a:rPr>
              <a:t>des patients hospitalisés recommanderaient la clinique</a:t>
            </a:r>
          </a:p>
        </p:txBody>
      </p:sp>
    </p:spTree>
    <p:extLst>
      <p:ext uri="{BB962C8B-B14F-4D97-AF65-F5344CB8AC3E}">
        <p14:creationId xmlns:p14="http://schemas.microsoft.com/office/powerpoint/2010/main" val="5290309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9F98A7-3D1B-4C7A-9A80-D1F91B49957A}"/>
              </a:ext>
            </a:extLst>
          </p:cNvPr>
          <p:cNvSpPr>
            <a:spLocks noGrp="1"/>
          </p:cNvSpPr>
          <p:nvPr>
            <p:ph type="title"/>
          </p:nvPr>
        </p:nvSpPr>
        <p:spPr/>
        <p:txBody>
          <a:bodyPr/>
          <a:lstStyle/>
          <a:p>
            <a:r>
              <a:rPr lang="fr-FR" dirty="0"/>
              <a:t>Autres remarques et Suggestions des patients</a:t>
            </a:r>
          </a:p>
        </p:txBody>
      </p:sp>
      <p:sp>
        <p:nvSpPr>
          <p:cNvPr id="3" name="Espace réservé du contenu 2">
            <a:extLst>
              <a:ext uri="{FF2B5EF4-FFF2-40B4-BE49-F238E27FC236}">
                <a16:creationId xmlns:a16="http://schemas.microsoft.com/office/drawing/2014/main" id="{AF8E8402-7C4E-4895-829F-6AC39B74A5E9}"/>
              </a:ext>
            </a:extLst>
          </p:cNvPr>
          <p:cNvSpPr>
            <a:spLocks noGrp="1"/>
          </p:cNvSpPr>
          <p:nvPr>
            <p:ph idx="1"/>
          </p:nvPr>
        </p:nvSpPr>
        <p:spPr/>
        <p:txBody>
          <a:bodyPr>
            <a:normAutofit/>
          </a:bodyPr>
          <a:lstStyle/>
          <a:p>
            <a:pPr algn="just"/>
            <a:r>
              <a:rPr lang="fr-FR" sz="1800" u="none" strike="noStrike" dirty="0">
                <a:effectLst/>
              </a:rPr>
              <a:t>Augmenter la quantité du petit déjeuner et revoir les couverts (cassés sur le coté)</a:t>
            </a:r>
            <a:endParaRPr lang="fr-FR" sz="1800" b="0" i="0" u="none" strike="noStrike" dirty="0">
              <a:solidFill>
                <a:srgbClr val="000000"/>
              </a:solidFill>
              <a:effectLst/>
              <a:latin typeface="Arial" panose="020B0604020202020204" pitchFamily="34" charset="0"/>
            </a:endParaRPr>
          </a:p>
          <a:p>
            <a:pPr algn="just"/>
            <a:r>
              <a:rPr lang="fr-FR" sz="1800" u="none" strike="noStrike" dirty="0">
                <a:effectLst/>
              </a:rPr>
              <a:t>Gynécologue pas assez présent pendant l’hospitalisation</a:t>
            </a:r>
          </a:p>
          <a:p>
            <a:pPr algn="just"/>
            <a:r>
              <a:rPr lang="fr-FR" sz="1800" u="none" strike="noStrike" dirty="0">
                <a:effectLst/>
              </a:rPr>
              <a:t>Installer un bouton d'appel d'urgence dans la chambre d'hospitalisation</a:t>
            </a:r>
          </a:p>
          <a:p>
            <a:pPr algn="just"/>
            <a:r>
              <a:rPr lang="fr-FR" dirty="0"/>
              <a:t>Trop de bruits</a:t>
            </a:r>
            <a:endParaRPr lang="fr-FR" sz="1800" u="none" strike="noStrike" dirty="0">
              <a:effectLst/>
            </a:endParaRPr>
          </a:p>
          <a:p>
            <a:pPr algn="just"/>
            <a:endParaRPr lang="fr-FR" sz="1800" u="none" strike="noStrike" dirty="0">
              <a:effectLst/>
            </a:endParaRPr>
          </a:p>
        </p:txBody>
      </p:sp>
    </p:spTree>
    <p:extLst>
      <p:ext uri="{BB962C8B-B14F-4D97-AF65-F5344CB8AC3E}">
        <p14:creationId xmlns:p14="http://schemas.microsoft.com/office/powerpoint/2010/main" val="15020868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sz="4000" dirty="0"/>
              <a:t>Evaluation DE la SATISFACTION des patients de NEST</a:t>
            </a:r>
          </a:p>
        </p:txBody>
      </p:sp>
      <p:sp>
        <p:nvSpPr>
          <p:cNvPr id="3" name="Sous-titre 2"/>
          <p:cNvSpPr>
            <a:spLocks noGrp="1"/>
          </p:cNvSpPr>
          <p:nvPr>
            <p:ph type="subTitle" idx="1"/>
          </p:nvPr>
        </p:nvSpPr>
        <p:spPr/>
        <p:txBody>
          <a:bodyPr>
            <a:normAutofit/>
          </a:bodyPr>
          <a:lstStyle/>
          <a:p>
            <a:r>
              <a:rPr lang="fr-FR" sz="1800" dirty="0"/>
              <a:t> S2 2022</a:t>
            </a: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10" y="1390919"/>
            <a:ext cx="10058400" cy="6189784"/>
          </a:xfrm>
          <a:prstGeom prst="rect">
            <a:avLst/>
          </a:prstGeom>
        </p:spPr>
      </p:pic>
      <p:sp>
        <p:nvSpPr>
          <p:cNvPr id="4" name="ZoneTexte 3">
            <a:extLst>
              <a:ext uri="{FF2B5EF4-FFF2-40B4-BE49-F238E27FC236}">
                <a16:creationId xmlns:a16="http://schemas.microsoft.com/office/drawing/2014/main" id="{D6A381A4-707F-4DE0-AABE-CAA89CD9B19A}"/>
              </a:ext>
            </a:extLst>
          </p:cNvPr>
          <p:cNvSpPr txBox="1"/>
          <p:nvPr/>
        </p:nvSpPr>
        <p:spPr>
          <a:xfrm>
            <a:off x="9329530" y="145774"/>
            <a:ext cx="2411896" cy="338554"/>
          </a:xfrm>
          <a:prstGeom prst="rect">
            <a:avLst/>
          </a:prstGeom>
          <a:noFill/>
        </p:spPr>
        <p:txBody>
          <a:bodyPr wrap="square" rtlCol="0">
            <a:spAutoFit/>
          </a:bodyPr>
          <a:lstStyle/>
          <a:p>
            <a:pPr algn="r"/>
            <a:r>
              <a:rPr lang="fr-FR" sz="800" dirty="0"/>
              <a:t>PM02-FO0004</a:t>
            </a:r>
          </a:p>
          <a:p>
            <a:pPr algn="r"/>
            <a:r>
              <a:rPr lang="fr-FR" sz="800" dirty="0"/>
              <a:t>V1</a:t>
            </a:r>
          </a:p>
        </p:txBody>
      </p:sp>
    </p:spTree>
    <p:extLst>
      <p:ext uri="{BB962C8B-B14F-4D97-AF65-F5344CB8AC3E}">
        <p14:creationId xmlns:p14="http://schemas.microsoft.com/office/powerpoint/2010/main" val="39301404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Méthodologie et contexte de l’enquête NOUVEAUX PATIENTS (CLINIQUE ET PLATEAU)</a:t>
            </a:r>
          </a:p>
        </p:txBody>
      </p:sp>
      <p:sp>
        <p:nvSpPr>
          <p:cNvPr id="4" name="Espace réservé du contenu 2"/>
          <p:cNvSpPr>
            <a:spLocks noGrp="1"/>
          </p:cNvSpPr>
          <p:nvPr>
            <p:ph idx="1"/>
          </p:nvPr>
        </p:nvSpPr>
        <p:spPr/>
        <p:txBody>
          <a:bodyPr>
            <a:normAutofit fontScale="92500" lnSpcReduction="10000"/>
          </a:bodyPr>
          <a:lstStyle/>
          <a:p>
            <a:r>
              <a:rPr lang="fr-FR" sz="1900" b="1" dirty="0">
                <a:latin typeface="Calibri" panose="020F0502020204030204" pitchFamily="34" charset="0"/>
                <a:cs typeface="Calibri" panose="020F0502020204030204" pitchFamily="34" charset="0"/>
              </a:rPr>
              <a:t>Période de l’enquête : </a:t>
            </a:r>
            <a:r>
              <a:rPr lang="fr-FR" sz="1900" dirty="0">
                <a:latin typeface="Calibri" panose="020F0502020204030204" pitchFamily="34" charset="0"/>
                <a:cs typeface="Calibri" panose="020F0502020204030204" pitchFamily="34" charset="0"/>
              </a:rPr>
              <a:t>Juillet à Décembre 2022</a:t>
            </a:r>
          </a:p>
          <a:p>
            <a:r>
              <a:rPr lang="fr-FR" sz="1900" b="1" dirty="0">
                <a:latin typeface="Calibri" panose="020F0502020204030204" pitchFamily="34" charset="0"/>
                <a:cs typeface="Calibri" panose="020F0502020204030204" pitchFamily="34" charset="0"/>
              </a:rPr>
              <a:t>Nombre de participants : </a:t>
            </a:r>
            <a:r>
              <a:rPr lang="fr-FR" sz="1900" dirty="0">
                <a:latin typeface="Calibri" panose="020F0502020204030204" pitchFamily="34" charset="0"/>
                <a:cs typeface="Calibri" panose="020F0502020204030204" pitchFamily="34" charset="0"/>
              </a:rPr>
              <a:t>257 personnes interrogées</a:t>
            </a:r>
          </a:p>
          <a:p>
            <a:r>
              <a:rPr lang="fr-FR" sz="1900" b="1" dirty="0">
                <a:latin typeface="Calibri" panose="020F0502020204030204" pitchFamily="34" charset="0"/>
                <a:cs typeface="Calibri" panose="020F0502020204030204" pitchFamily="34" charset="0"/>
              </a:rPr>
              <a:t>Lieu : </a:t>
            </a:r>
            <a:r>
              <a:rPr lang="fr-FR" sz="1900" dirty="0">
                <a:latin typeface="Calibri" panose="020F0502020204030204" pitchFamily="34" charset="0"/>
                <a:cs typeface="Calibri" panose="020F0502020204030204" pitchFamily="34" charset="0"/>
              </a:rPr>
              <a:t>Plateau médical (74) et Clinique (183)</a:t>
            </a:r>
          </a:p>
          <a:p>
            <a:r>
              <a:rPr lang="fr-FR" sz="1900" b="1" dirty="0">
                <a:latin typeface="Calibri" panose="020F0502020204030204" pitchFamily="34" charset="0"/>
                <a:cs typeface="Calibri" panose="020F0502020204030204" pitchFamily="34" charset="0"/>
              </a:rPr>
              <a:t>Objectif : </a:t>
            </a:r>
            <a:r>
              <a:rPr lang="fr-FR" sz="1900" dirty="0">
                <a:latin typeface="Calibri" panose="020F0502020204030204" pitchFamily="34" charset="0"/>
                <a:cs typeface="Calibri" panose="020F0502020204030204" pitchFamily="34" charset="0"/>
              </a:rPr>
              <a:t>Cette enquête a pour but d’évaluer la satisfaction des patients  afin d’améliorer la qualité des soins et des services. </a:t>
            </a:r>
          </a:p>
          <a:p>
            <a:r>
              <a:rPr lang="fr-FR" sz="1900" b="1" dirty="0">
                <a:latin typeface="Calibri" panose="020F0502020204030204" pitchFamily="34" charset="0"/>
                <a:cs typeface="Calibri" panose="020F0502020204030204" pitchFamily="34" charset="0"/>
              </a:rPr>
              <a:t>Public visé : </a:t>
            </a:r>
            <a:r>
              <a:rPr lang="fr-FR" sz="1900" dirty="0">
                <a:latin typeface="Calibri" panose="020F0502020204030204" pitchFamily="34" charset="0"/>
                <a:cs typeface="Calibri" panose="020F0502020204030204" pitchFamily="34" charset="0"/>
              </a:rPr>
              <a:t>les nouveaux patients de la clinique et du plateau</a:t>
            </a:r>
          </a:p>
          <a:p>
            <a:r>
              <a:rPr lang="fr-FR" sz="1900" b="1" dirty="0">
                <a:latin typeface="Calibri" panose="020F0502020204030204" pitchFamily="34" charset="0"/>
                <a:cs typeface="Calibri" panose="020F0502020204030204" pitchFamily="34" charset="0"/>
              </a:rPr>
              <a:t>Informations sur le nouveau patient : </a:t>
            </a:r>
            <a:r>
              <a:rPr lang="fr-FR" sz="1900" dirty="0">
                <a:latin typeface="Calibri" panose="020F0502020204030204" pitchFamily="34" charset="0"/>
                <a:cs typeface="Calibri" panose="020F0502020204030204" pitchFamily="34" charset="0"/>
              </a:rPr>
              <a:t>Numéro de </a:t>
            </a:r>
            <a:r>
              <a:rPr lang="fr-FR" sz="1900" dirty="0" err="1">
                <a:latin typeface="Calibri" panose="020F0502020204030204" pitchFamily="34" charset="0"/>
                <a:cs typeface="Calibri" panose="020F0502020204030204" pitchFamily="34" charset="0"/>
              </a:rPr>
              <a:t>ref</a:t>
            </a:r>
            <a:r>
              <a:rPr lang="fr-FR" sz="1900" dirty="0">
                <a:latin typeface="Calibri" panose="020F0502020204030204" pitchFamily="34" charset="0"/>
                <a:cs typeface="Calibri" panose="020F0502020204030204" pitchFamily="34" charset="0"/>
              </a:rPr>
              <a:t> interne, Nom, Prénom, Contact, Date entrée dans le CRM, Service consulté, Lieu de consultation</a:t>
            </a:r>
          </a:p>
          <a:p>
            <a:r>
              <a:rPr lang="fr-FR" sz="1900" b="1" dirty="0">
                <a:latin typeface="Calibri" panose="020F0502020204030204" pitchFamily="34" charset="0"/>
                <a:cs typeface="Calibri" panose="020F0502020204030204" pitchFamily="34" charset="0"/>
              </a:rPr>
              <a:t>Administration questionnaire : </a:t>
            </a:r>
            <a:r>
              <a:rPr lang="fr-FR" sz="1900" dirty="0">
                <a:latin typeface="Calibri" panose="020F0502020204030204" pitchFamily="34" charset="0"/>
                <a:cs typeface="Calibri" panose="020F0502020204030204" pitchFamily="34" charset="0"/>
              </a:rPr>
              <a:t>Au téléphone</a:t>
            </a:r>
          </a:p>
          <a:p>
            <a:r>
              <a:rPr lang="fr-FR" sz="1900" b="1" dirty="0">
                <a:latin typeface="Calibri" panose="020F0502020204030204" pitchFamily="34" charset="0"/>
                <a:cs typeface="Calibri" panose="020F0502020204030204" pitchFamily="34" charset="0"/>
              </a:rPr>
              <a:t>Collecte et traitement des réponses : </a:t>
            </a:r>
            <a:r>
              <a:rPr lang="fr-FR" sz="1900" dirty="0">
                <a:latin typeface="Calibri" panose="020F0502020204030204" pitchFamily="34" charset="0"/>
                <a:cs typeface="Calibri" panose="020F0502020204030204" pitchFamily="34" charset="0"/>
              </a:rPr>
              <a:t>Google drive</a:t>
            </a:r>
            <a:endParaRPr lang="fr-FR"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12C4E2A8-CFC7-07DE-DD47-9479191D641A}"/>
              </a:ext>
            </a:extLst>
          </p:cNvPr>
          <p:cNvSpPr/>
          <p:nvPr/>
        </p:nvSpPr>
        <p:spPr>
          <a:xfrm>
            <a:off x="6469848" y="2264883"/>
            <a:ext cx="5140960" cy="1051560"/>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b="1" i="1" dirty="0">
                <a:latin typeface="Calibri" panose="020F0502020204030204" pitchFamily="34" charset="0"/>
                <a:cs typeface="Calibri" panose="020F0502020204030204" pitchFamily="34" charset="0"/>
              </a:rPr>
              <a:t>La synchronisation du CRM a été interrompue de septembre à décembre. Les enquêtes n’ont pas été réalisées sur cette période. Les résultats présentent donc uniquement le mois de juillet et août.</a:t>
            </a:r>
          </a:p>
        </p:txBody>
      </p:sp>
    </p:spTree>
    <p:extLst>
      <p:ext uri="{BB962C8B-B14F-4D97-AF65-F5344CB8AC3E}">
        <p14:creationId xmlns:p14="http://schemas.microsoft.com/office/powerpoint/2010/main" val="4540336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6FEE3D-1836-4A9B-BFDF-101F3187ABB7}"/>
              </a:ext>
            </a:extLst>
          </p:cNvPr>
          <p:cNvSpPr>
            <a:spLocks noGrp="1"/>
          </p:cNvSpPr>
          <p:nvPr>
            <p:ph type="title"/>
          </p:nvPr>
        </p:nvSpPr>
        <p:spPr/>
        <p:txBody>
          <a:bodyPr/>
          <a:lstStyle/>
          <a:p>
            <a:r>
              <a:rPr lang="fr-FR" dirty="0"/>
              <a:t>Provenance ET MOTIF DE VENUE des nouveaux patients</a:t>
            </a:r>
          </a:p>
        </p:txBody>
      </p:sp>
      <p:graphicFrame>
        <p:nvGraphicFramePr>
          <p:cNvPr id="6" name="Espace réservé du contenu 5">
            <a:extLst>
              <a:ext uri="{FF2B5EF4-FFF2-40B4-BE49-F238E27FC236}">
                <a16:creationId xmlns:a16="http://schemas.microsoft.com/office/drawing/2014/main" id="{8A41A0D0-DB10-4D32-B47D-02BBA36CFB80}"/>
              </a:ext>
            </a:extLst>
          </p:cNvPr>
          <p:cNvGraphicFramePr>
            <a:graphicFrameLocks noGrp="1"/>
          </p:cNvGraphicFramePr>
          <p:nvPr>
            <p:ph idx="1"/>
          </p:nvPr>
        </p:nvGraphicFramePr>
        <p:xfrm>
          <a:off x="115090" y="1957735"/>
          <a:ext cx="5980910" cy="49002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Espace réservé du contenu 5">
            <a:extLst>
              <a:ext uri="{FF2B5EF4-FFF2-40B4-BE49-F238E27FC236}">
                <a16:creationId xmlns:a16="http://schemas.microsoft.com/office/drawing/2014/main" id="{D3586B07-20F0-4DF8-866E-2837788917D2}"/>
              </a:ext>
            </a:extLst>
          </p:cNvPr>
          <p:cNvGraphicFramePr>
            <a:graphicFrameLocks/>
          </p:cNvGraphicFramePr>
          <p:nvPr/>
        </p:nvGraphicFramePr>
        <p:xfrm>
          <a:off x="5811078" y="1861730"/>
          <a:ext cx="5980910" cy="4900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66939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graphicFrame>
        <p:nvGraphicFramePr>
          <p:cNvPr id="6" name="Graphique 5">
            <a:extLst>
              <a:ext uri="{FF2B5EF4-FFF2-40B4-BE49-F238E27FC236}">
                <a16:creationId xmlns:a16="http://schemas.microsoft.com/office/drawing/2014/main" id="{17456BA7-98A8-40E4-99E4-A5437D55C1DA}"/>
              </a:ext>
            </a:extLst>
          </p:cNvPr>
          <p:cNvGraphicFramePr/>
          <p:nvPr/>
        </p:nvGraphicFramePr>
        <p:xfrm>
          <a:off x="728869" y="2001078"/>
          <a:ext cx="10654747" cy="430695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C9709205-E293-72E4-3030-4C2FD8F2777F}"/>
              </a:ext>
            </a:extLst>
          </p:cNvPr>
          <p:cNvSpPr/>
          <p:nvPr/>
        </p:nvSpPr>
        <p:spPr>
          <a:xfrm>
            <a:off x="3058160" y="4632960"/>
            <a:ext cx="5161280" cy="4368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i="1" dirty="0">
                <a:latin typeface="Calibri" panose="020F0502020204030204" pitchFamily="34" charset="0"/>
                <a:cs typeface="Calibri" panose="020F0502020204030204" pitchFamily="34" charset="0"/>
              </a:rPr>
              <a:t>Seul commentaire : « Il n’a pas répondu à mes attentes »</a:t>
            </a:r>
          </a:p>
        </p:txBody>
      </p:sp>
    </p:spTree>
    <p:extLst>
      <p:ext uri="{BB962C8B-B14F-4D97-AF65-F5344CB8AC3E}">
        <p14:creationId xmlns:p14="http://schemas.microsoft.com/office/powerpoint/2010/main" val="28740783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RESUME DES RESULTATS</a:t>
            </a:r>
          </a:p>
        </p:txBody>
      </p:sp>
      <p:sp>
        <p:nvSpPr>
          <p:cNvPr id="4" name="Espace réservé du contenu 4">
            <a:extLst>
              <a:ext uri="{FF2B5EF4-FFF2-40B4-BE49-F238E27FC236}">
                <a16:creationId xmlns:a16="http://schemas.microsoft.com/office/drawing/2014/main" id="{4CFAA9B9-819E-4F00-B265-8A22A3B6752D}"/>
              </a:ext>
            </a:extLst>
          </p:cNvPr>
          <p:cNvSpPr txBox="1">
            <a:spLocks/>
          </p:cNvSpPr>
          <p:nvPr/>
        </p:nvSpPr>
        <p:spPr>
          <a:xfrm>
            <a:off x="581192" y="2189408"/>
            <a:ext cx="11029616" cy="3912940"/>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800" kern="1200" baseline="0">
                <a:solidFill>
                  <a:schemeClr val="accent4">
                    <a:lumMod val="50000"/>
                  </a:schemeClr>
                </a:solidFill>
                <a:latin typeface="Minion Pro" panose="02040503050306020203" pitchFamily="18" charset="0"/>
                <a:ea typeface="+mn-ea"/>
                <a:cs typeface="+mn-cs"/>
              </a:defRPr>
            </a:lvl1pPr>
            <a:lvl2pPr marL="630000" indent="-306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600" kern="1200" baseline="0">
                <a:solidFill>
                  <a:schemeClr val="accent4">
                    <a:lumMod val="50000"/>
                  </a:schemeClr>
                </a:solidFill>
                <a:latin typeface="Minion Pro" panose="02040503050306020203" pitchFamily="18" charset="0"/>
                <a:ea typeface="+mn-ea"/>
                <a:cs typeface="+mn-cs"/>
              </a:defRPr>
            </a:lvl2pPr>
            <a:lvl3pPr marL="900000" indent="-270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400" kern="1200" baseline="0">
                <a:solidFill>
                  <a:schemeClr val="accent4">
                    <a:lumMod val="50000"/>
                  </a:schemeClr>
                </a:solidFill>
                <a:latin typeface="Minion Pro" panose="02040503050306020203" pitchFamily="18" charset="0"/>
                <a:ea typeface="+mn-ea"/>
                <a:cs typeface="+mn-cs"/>
              </a:defRPr>
            </a:lvl3pPr>
            <a:lvl4pPr marL="124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4pPr>
            <a:lvl5pPr marL="1602000" indent="-234000" algn="l" defTabSz="457200" rtl="0" eaLnBrk="1" latinLnBrk="0" hangingPunct="1">
              <a:spcBef>
                <a:spcPct val="20000"/>
              </a:spcBef>
              <a:spcAft>
                <a:spcPts val="600"/>
              </a:spcAft>
              <a:buClr>
                <a:srgbClr val="9FDF5F"/>
              </a:buClr>
              <a:buSzPct val="92000"/>
              <a:buFont typeface="Wingdings 2" panose="05020102010507070707" pitchFamily="18" charset="2"/>
              <a:buChar char=""/>
              <a:defRPr sz="1200" kern="1200" baseline="0">
                <a:solidFill>
                  <a:schemeClr val="accent4">
                    <a:lumMod val="50000"/>
                  </a:schemeClr>
                </a:solidFill>
                <a:latin typeface="Minion Pro" panose="02040503050306020203" pitchFamily="18" charset="0"/>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fr-FR" sz="2000" b="1" dirty="0">
                <a:solidFill>
                  <a:schemeClr val="accent6"/>
                </a:solidFill>
                <a:latin typeface="Calibri" panose="020F0502020204030204" pitchFamily="34" charset="0"/>
                <a:cs typeface="Calibri" panose="020F0502020204030204" pitchFamily="34" charset="0"/>
              </a:rPr>
              <a:t>100%</a:t>
            </a:r>
            <a:r>
              <a:rPr lang="fr-FR" sz="2000" dirty="0">
                <a:solidFill>
                  <a:srgbClr val="FF0000"/>
                </a:solidFill>
                <a:latin typeface="Calibri" panose="020F0502020204030204" pitchFamily="34" charset="0"/>
                <a:cs typeface="Calibri" panose="020F0502020204030204" pitchFamily="34" charset="0"/>
              </a:rPr>
              <a:t>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qualité de l’accueil </a:t>
            </a:r>
            <a:endParaRPr lang="fr-FR" sz="2000" dirty="0">
              <a:solidFill>
                <a:srgbClr val="FF0000"/>
              </a:solidFill>
              <a:latin typeface="Calibri" panose="020F0502020204030204" pitchFamily="34" charset="0"/>
              <a:cs typeface="Calibri" panose="020F0502020204030204" pitchFamily="34" charset="0"/>
            </a:endParaRPr>
          </a:p>
          <a:p>
            <a:r>
              <a:rPr lang="fr-FR" sz="2000" b="1" dirty="0">
                <a:solidFill>
                  <a:schemeClr val="accent6"/>
                </a:solidFill>
                <a:latin typeface="Calibri" panose="020F0502020204030204" pitchFamily="34" charset="0"/>
                <a:cs typeface="Calibri" panose="020F0502020204030204" pitchFamily="34" charset="0"/>
              </a:rPr>
              <a:t>99,6 % </a:t>
            </a:r>
            <a:r>
              <a:rPr lang="fr-FR" sz="2000" dirty="0">
                <a:latin typeface="Calibri" panose="020F0502020204030204" pitchFamily="34" charset="0"/>
                <a:cs typeface="Calibri" panose="020F0502020204030204" pitchFamily="34" charset="0"/>
              </a:rPr>
              <a:t>des nouveaux patients sont </a:t>
            </a:r>
            <a:r>
              <a:rPr lang="fr-FR" sz="2000" b="1" dirty="0">
                <a:solidFill>
                  <a:schemeClr val="accent2"/>
                </a:solidFill>
                <a:latin typeface="Calibri" panose="020F0502020204030204" pitchFamily="34" charset="0"/>
                <a:cs typeface="Calibri" panose="020F0502020204030204" pitchFamily="34" charset="0"/>
              </a:rPr>
              <a:t>TRÈS SATISFAITS </a:t>
            </a:r>
            <a:r>
              <a:rPr lang="fr-FR" sz="2000" dirty="0">
                <a:latin typeface="Calibri" panose="020F0502020204030204" pitchFamily="34" charset="0"/>
                <a:cs typeface="Calibri" panose="020F0502020204030204" pitchFamily="34" charset="0"/>
              </a:rPr>
              <a:t>de la consultation</a:t>
            </a:r>
          </a:p>
        </p:txBody>
      </p:sp>
    </p:spTree>
    <p:extLst>
      <p:ext uri="{BB962C8B-B14F-4D97-AF65-F5344CB8AC3E}">
        <p14:creationId xmlns:p14="http://schemas.microsoft.com/office/powerpoint/2010/main" val="220978006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Recommandations des patients</a:t>
            </a:r>
          </a:p>
        </p:txBody>
      </p:sp>
      <p:sp>
        <p:nvSpPr>
          <p:cNvPr id="4" name="Espace réservé du contenu 3"/>
          <p:cNvSpPr txBox="1">
            <a:spLocks noGrp="1"/>
          </p:cNvSpPr>
          <p:nvPr>
            <p:ph idx="1"/>
          </p:nvPr>
        </p:nvSpPr>
        <p:spPr>
          <a:xfrm>
            <a:off x="2508068" y="2868006"/>
            <a:ext cx="6897190" cy="1609671"/>
          </a:xfrm>
          <a:prstGeom prst="rect">
            <a:avLst/>
          </a:prstGeom>
          <a:noFill/>
        </p:spPr>
        <p:txBody>
          <a:bodyPr wrap="square" rtlCol="0">
            <a:spAutoFit/>
          </a:bodyPr>
          <a:lstStyle/>
          <a:p>
            <a:pPr marL="0" indent="0" algn="ctr">
              <a:buNone/>
            </a:pPr>
            <a:r>
              <a:rPr lang="fr-FR" sz="3200" b="1">
                <a:solidFill>
                  <a:schemeClr val="accent6"/>
                </a:solidFill>
              </a:rPr>
              <a:t>100% </a:t>
            </a:r>
            <a:endParaRPr lang="fr-FR" sz="3200" b="1" dirty="0">
              <a:solidFill>
                <a:schemeClr val="accent6"/>
              </a:solidFill>
            </a:endParaRPr>
          </a:p>
          <a:p>
            <a:pPr marL="0" indent="0" algn="ctr">
              <a:buNone/>
            </a:pPr>
            <a:r>
              <a:rPr lang="fr-FR" sz="2800" b="1" dirty="0">
                <a:latin typeface="Minion Pro" panose="02040503050306020203"/>
              </a:rPr>
              <a:t>des nouveaux patients recommanderaient la clinique</a:t>
            </a:r>
          </a:p>
        </p:txBody>
      </p:sp>
    </p:spTree>
    <p:extLst>
      <p:ext uri="{BB962C8B-B14F-4D97-AF65-F5344CB8AC3E}">
        <p14:creationId xmlns:p14="http://schemas.microsoft.com/office/powerpoint/2010/main" val="2427550785"/>
      </p:ext>
    </p:extLst>
  </p:cSld>
  <p:clrMapOvr>
    <a:masterClrMapping/>
  </p:clrMapOvr>
</p:sld>
</file>

<file path=ppt/theme/theme1.xml><?xml version="1.0" encoding="utf-8"?>
<a:theme xmlns:a="http://schemas.openxmlformats.org/drawingml/2006/main" name="Dividend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1_Dividende">
  <a:themeElements>
    <a:clrScheme name="Personnalisé 2">
      <a:dk1>
        <a:sysClr val="windowText" lastClr="000000"/>
      </a:dk1>
      <a:lt1>
        <a:sysClr val="window" lastClr="FFFFFF"/>
      </a:lt1>
      <a:dk2>
        <a:srgbClr val="1F497D"/>
      </a:dk2>
      <a:lt2>
        <a:srgbClr val="EEECE1"/>
      </a:lt2>
      <a:accent1>
        <a:srgbClr val="4F81BD"/>
      </a:accent1>
      <a:accent2>
        <a:srgbClr val="88B36D"/>
      </a:accent2>
      <a:accent3>
        <a:srgbClr val="ADE67F"/>
      </a:accent3>
      <a:accent4>
        <a:srgbClr val="7F508B"/>
      </a:accent4>
      <a:accent5>
        <a:srgbClr val="4BACC6"/>
      </a:accent5>
      <a:accent6>
        <a:srgbClr val="F79646"/>
      </a:accent6>
      <a:hlink>
        <a:srgbClr val="0000FF"/>
      </a:hlink>
      <a:folHlink>
        <a:srgbClr val="800080"/>
      </a:folHlink>
    </a:clrScheme>
    <a:fontScheme name="Dividend">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13567</TotalTime>
  <Words>10455</Words>
  <Application>Microsoft Office PowerPoint</Application>
  <PresentationFormat>Grand écran</PresentationFormat>
  <Paragraphs>2510</Paragraphs>
  <Slides>166</Slides>
  <Notes>4</Notes>
  <HiddenSlides>0</HiddenSlides>
  <MMClips>0</MMClips>
  <ScaleCrop>false</ScaleCrop>
  <HeadingPairs>
    <vt:vector size="6" baseType="variant">
      <vt:variant>
        <vt:lpstr>Polices utilisées</vt:lpstr>
      </vt:variant>
      <vt:variant>
        <vt:i4>19</vt:i4>
      </vt:variant>
      <vt:variant>
        <vt:lpstr>Thème</vt:lpstr>
      </vt:variant>
      <vt:variant>
        <vt:i4>2</vt:i4>
      </vt:variant>
      <vt:variant>
        <vt:lpstr>Titres des diapositives</vt:lpstr>
      </vt:variant>
      <vt:variant>
        <vt:i4>166</vt:i4>
      </vt:variant>
    </vt:vector>
  </HeadingPairs>
  <TitlesOfParts>
    <vt:vector size="187" baseType="lpstr">
      <vt:lpstr>Malgun Gothic</vt:lpstr>
      <vt:lpstr>Arial</vt:lpstr>
      <vt:lpstr>Arial Black</vt:lpstr>
      <vt:lpstr>Arial Narrow</vt:lpstr>
      <vt:lpstr>Arial Rounded MT Bold</vt:lpstr>
      <vt:lpstr>Bahnschrift</vt:lpstr>
      <vt:lpstr>Bahnschrift Light</vt:lpstr>
      <vt:lpstr>Bahnschrift Light SemiCondensed</vt:lpstr>
      <vt:lpstr>Calibri</vt:lpstr>
      <vt:lpstr>Century Gothic</vt:lpstr>
      <vt:lpstr>Gill Sans MT</vt:lpstr>
      <vt:lpstr>Minion Pro</vt:lpstr>
      <vt:lpstr>Myriad Web Pro Condensed</vt:lpstr>
      <vt:lpstr>Roboto</vt:lpstr>
      <vt:lpstr>Segoe UI</vt:lpstr>
      <vt:lpstr>Times New Roman</vt:lpstr>
      <vt:lpstr>Tw Cen MT</vt:lpstr>
      <vt:lpstr>Wingdings</vt:lpstr>
      <vt:lpstr>Wingdings 2</vt:lpstr>
      <vt:lpstr>Dividende</vt:lpstr>
      <vt:lpstr>1_Dividende</vt:lpstr>
      <vt:lpstr>Présentation PowerPoint</vt:lpstr>
      <vt:lpstr>Présentation PowerPoint</vt:lpstr>
      <vt:lpstr>I. Etat d’avancement des actions décidées à l’issue des revues de directionS précédenteS  </vt:lpstr>
      <vt:lpstr>RAPPEL DES ACTIONS PLANIFIEES (2021) </vt:lpstr>
      <vt:lpstr>Etat d’avancement des actions décidées à l’issue des revues de direction précédente  </vt:lpstr>
      <vt:lpstr>Etat d’avancement des actions décidées à l’issue des revues de direction précédente  </vt:lpstr>
      <vt:lpstr>RAPPEL DES ACTIONS PLANIFIEES (2022) </vt:lpstr>
      <vt:lpstr>Etat d’avancement des actions décidées à l’issue des revues de direction précédente  </vt:lpstr>
      <vt:lpstr>Etat d’avancement des actions décidées à l’issue des revues de direction précédente  </vt:lpstr>
      <vt:lpstr>II. Les modifications des enjeux externes et internes POUR LE SMQ</vt:lpstr>
      <vt:lpstr>Présentation PowerPoint</vt:lpstr>
      <vt:lpstr>Présentation PowerPoint</vt:lpstr>
      <vt:lpstr>Présentation PowerPoint</vt:lpstr>
      <vt:lpstr>Politique qualité</vt:lpstr>
      <vt:lpstr>Présentation PowerPoint</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Résultats de l’enquête de satisfaction sur le SI</vt:lpstr>
      <vt:lpstr>Matériel informatique et Internet</vt:lpstr>
      <vt:lpstr>Matériel informatique et Internet</vt:lpstr>
      <vt:lpstr>Eyone Médical</vt:lpstr>
      <vt:lpstr>Synthèse Eyone Médical</vt:lpstr>
      <vt:lpstr>Eyone Médical</vt:lpstr>
      <vt:lpstr>CRM</vt:lpstr>
      <vt:lpstr>GSM</vt:lpstr>
      <vt:lpstr>Synthèse GSM</vt:lpstr>
      <vt:lpstr>Odoo</vt:lpstr>
      <vt:lpstr>Synthèse Odoo</vt:lpstr>
      <vt:lpstr>Qualipro</vt:lpstr>
      <vt:lpstr>Synthèse de qualipro</vt:lpstr>
      <vt:lpstr>Icare</vt:lpstr>
      <vt:lpstr>Synthèse de ICare</vt:lpstr>
      <vt:lpstr>Dropbox</vt:lpstr>
      <vt:lpstr>Synthèse Dropbox</vt:lpstr>
      <vt:lpstr>Synthèse sur la qualité des applications</vt:lpstr>
      <vt:lpstr>Synthèse sur la qualité des applications</vt:lpstr>
      <vt:lpstr>Formation</vt:lpstr>
      <vt:lpstr>Satisfaction globale</vt:lpstr>
      <vt:lpstr>Satisfaction globale</vt:lpstr>
      <vt:lpstr>1. La satisfaction des clients et les retours d’information des parties intéressées pertinentes</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1. La satisfaction des clients et les retours d’information des parties intéressées pertinentes</vt:lpstr>
      <vt:lpstr>Présentation PowerPoint</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Les informations sur la performance et l’efficacité du système de management de la qualité</vt:lpstr>
      <vt:lpstr>Piste d’amélioration</vt:lpstr>
      <vt:lpstr>Evaluation DE la SATISFACTION des patients de NEST</vt:lpstr>
      <vt:lpstr>Méthodologie et contexte de l’enquête NOUVEAUX PATIENTS (CLINIQUE ET PLATEAU)</vt:lpstr>
      <vt:lpstr>Provenance ET MOTIF DE VENUE des nouveaux patients</vt:lpstr>
      <vt:lpstr>RESUME DES RESULTATS</vt:lpstr>
      <vt:lpstr>RESUME DES RESULTATS</vt:lpstr>
      <vt:lpstr>Recommandations des patients</vt:lpstr>
      <vt:lpstr>Suggestions des patients</vt:lpstr>
      <vt:lpstr>METHODOLOGIE ET CONTEXTE DE L’ENQUêTE POST HOSPI</vt:lpstr>
      <vt:lpstr>Résultats de l’enquête </vt:lpstr>
      <vt:lpstr>Résultats de l’enquête </vt:lpstr>
      <vt:lpstr>Recommandations des patients</vt:lpstr>
      <vt:lpstr>Autres remarques et Suggestions des patients</vt:lpstr>
      <vt:lpstr>Evaluation DE la SATISFACTION des patients de NEST</vt:lpstr>
      <vt:lpstr>Méthodologie et contexte de l’enquête NOUVEAUX PATIENTS (CLINIQUE ET PLATEAU)</vt:lpstr>
      <vt:lpstr>Provenance ET MOTIF DE VENUE des nouveaux patients</vt:lpstr>
      <vt:lpstr>RESUME DES RESULTATS</vt:lpstr>
      <vt:lpstr>RESUME DES RESULTATS</vt:lpstr>
      <vt:lpstr>Recommandations des patients</vt:lpstr>
      <vt:lpstr>METHODOLOGIE ET CONTEXTE DE L’ENQUêTE POST HOSPI</vt:lpstr>
      <vt:lpstr>Résultats de l’enquête </vt:lpstr>
      <vt:lpstr>Résultats de l’enquête </vt:lpstr>
      <vt:lpstr>Recommandations des patients</vt:lpstr>
      <vt:lpstr>Autres remarques et Suggestions des patients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Le degré de réalisation des objectifs qualité</vt:lpstr>
      <vt:lpstr>2. Le degré de réalisation des objectifs qualité</vt:lpstr>
      <vt:lpstr>2. Le degré de réalisation des objectifs qualité</vt:lpstr>
      <vt:lpstr>2. Le degré de réalisation des objectifs qualité</vt:lpstr>
      <vt:lpstr>2. Le degré de réalisation des objectifs qualité</vt:lpstr>
      <vt:lpstr>Présentation PowerPoint</vt:lpstr>
      <vt:lpstr>3. La performance des processus et la conformité des produits et services</vt:lpstr>
      <vt:lpstr>3. La performance des processus et la conformité des produits et services</vt:lpstr>
      <vt:lpstr>Présentation PowerPoint</vt:lpstr>
      <vt:lpstr>4. Les non-conformités et les actions correctives</vt:lpstr>
      <vt:lpstr>4. Les non-conformités et les actions correctives</vt:lpstr>
      <vt:lpstr>Fiches d’incidents ouvertes (2022)</vt:lpstr>
      <vt:lpstr>Présentation PowerPoint</vt:lpstr>
      <vt:lpstr>5. Les résultats de la surveillances et de la mesure</vt:lpstr>
      <vt:lpstr>5. Les résultats de la surveillances et de la mesure</vt:lpstr>
      <vt:lpstr>Présentation PowerPoint</vt:lpstr>
      <vt:lpstr>6. Les résultats des audits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7. Les performances des prestataires externes</vt:lpstr>
      <vt:lpstr>7. Les performances des prestataires externes</vt:lpstr>
      <vt:lpstr>7. Les performances des prestataires externes</vt:lpstr>
      <vt:lpstr>7. Les performances des prestataires externes</vt:lpstr>
      <vt:lpstr>IV. ADÉQUATION DE LA RESSOURCE (RESSOURCES HUMAINES, RESSOURCES MATÉRIELLES…) </vt:lpstr>
      <vt:lpstr>Présentation PowerPoint</vt:lpstr>
      <vt:lpstr>Présentation PowerPoint</vt:lpstr>
      <vt:lpstr>Présentation PowerPoint</vt:lpstr>
      <vt:lpstr>V. L’EFFICACITÉ DES ACTIONS MISES EN ŒUVRE FACE AUX RISQUES ET OPPORTUNITÉS (TABLEAU DES RISQUES ET OPPORTUNITÉS) </vt:lpstr>
      <vt:lpstr>L’Efficacité des actions mise en œuvres face aux risques et opportunités</vt:lpstr>
      <vt:lpstr>L’Efficacité des actions mise en œuvres face aux risques et opportunités</vt:lpstr>
      <vt:lpstr>VI. LES OPPORTUNITÉS D’AMÉLIORATION</vt:lpstr>
      <vt:lpstr>Les opportunités d’amélioration</vt:lpstr>
      <vt:lpstr>BESOINS DE CHANGEMENTS À APPORTER AU SYSTÈME DE MANAGEMENT DE LA QUALITÉ</vt:lpstr>
      <vt:lpstr>BESOINS EN RESSOURCES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Compte Microsoft</dc:creator>
  <cp:lastModifiedBy>Lauriane Le Flour</cp:lastModifiedBy>
  <cp:revision>211</cp:revision>
  <dcterms:created xsi:type="dcterms:W3CDTF">2023-03-09T16:22:16Z</dcterms:created>
  <dcterms:modified xsi:type="dcterms:W3CDTF">2023-04-17T09:07:17Z</dcterms:modified>
</cp:coreProperties>
</file>