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drawings/drawing1.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8.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9.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0.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2.xml" ContentType="application/vnd.openxmlformats-officedocument.drawingml.chartshape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2.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23.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4.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5.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6.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7.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8.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9.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3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31.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32.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33.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34.xml" ContentType="application/vnd.openxmlformats-officedocument.themeOverride+xml"/>
  <Override PartName="/ppt/drawings/drawing3.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809" r:id="rId2"/>
  </p:sldMasterIdLst>
  <p:notesMasterIdLst>
    <p:notesMasterId r:id="rId173"/>
  </p:notesMasterIdLst>
  <p:handoutMasterIdLst>
    <p:handoutMasterId r:id="rId174"/>
  </p:handoutMasterIdLst>
  <p:sldIdLst>
    <p:sldId id="721" r:id="rId3"/>
    <p:sldId id="1051" r:id="rId4"/>
    <p:sldId id="722" r:id="rId5"/>
    <p:sldId id="858" r:id="rId6"/>
    <p:sldId id="1052" r:id="rId7"/>
    <p:sldId id="1053" r:id="rId8"/>
    <p:sldId id="1054" r:id="rId9"/>
    <p:sldId id="1055" r:id="rId10"/>
    <p:sldId id="1056" r:id="rId11"/>
    <p:sldId id="1057" r:id="rId12"/>
    <p:sldId id="1058" r:id="rId13"/>
    <p:sldId id="1059" r:id="rId14"/>
    <p:sldId id="1060" r:id="rId15"/>
    <p:sldId id="1061" r:id="rId16"/>
    <p:sldId id="1062" r:id="rId17"/>
    <p:sldId id="1063" r:id="rId18"/>
    <p:sldId id="1064" r:id="rId19"/>
    <p:sldId id="892" r:id="rId20"/>
    <p:sldId id="714" r:id="rId21"/>
    <p:sldId id="797" r:id="rId22"/>
    <p:sldId id="816" r:id="rId23"/>
    <p:sldId id="838" r:id="rId24"/>
    <p:sldId id="1067" r:id="rId25"/>
    <p:sldId id="860" r:id="rId26"/>
    <p:sldId id="893" r:id="rId27"/>
    <p:sldId id="894" r:id="rId28"/>
    <p:sldId id="947" r:id="rId29"/>
    <p:sldId id="948" r:id="rId30"/>
    <p:sldId id="949" r:id="rId31"/>
    <p:sldId id="950" r:id="rId32"/>
    <p:sldId id="951" r:id="rId33"/>
    <p:sldId id="952" r:id="rId34"/>
    <p:sldId id="953" r:id="rId35"/>
    <p:sldId id="955" r:id="rId36"/>
    <p:sldId id="954" r:id="rId37"/>
    <p:sldId id="727" r:id="rId38"/>
    <p:sldId id="729" r:id="rId39"/>
    <p:sldId id="896" r:id="rId40"/>
    <p:sldId id="735" r:id="rId41"/>
    <p:sldId id="897" r:id="rId42"/>
    <p:sldId id="898" r:id="rId43"/>
    <p:sldId id="899" r:id="rId44"/>
    <p:sldId id="900" r:id="rId45"/>
    <p:sldId id="901" r:id="rId46"/>
    <p:sldId id="902" r:id="rId47"/>
    <p:sldId id="903" r:id="rId48"/>
    <p:sldId id="904" r:id="rId49"/>
    <p:sldId id="905" r:id="rId50"/>
    <p:sldId id="906" r:id="rId51"/>
    <p:sldId id="907" r:id="rId52"/>
    <p:sldId id="908" r:id="rId53"/>
    <p:sldId id="909" r:id="rId54"/>
    <p:sldId id="911" r:id="rId55"/>
    <p:sldId id="956" r:id="rId56"/>
    <p:sldId id="957" r:id="rId57"/>
    <p:sldId id="958" r:id="rId58"/>
    <p:sldId id="959" r:id="rId59"/>
    <p:sldId id="960" r:id="rId60"/>
    <p:sldId id="961" r:id="rId61"/>
    <p:sldId id="962" r:id="rId62"/>
    <p:sldId id="963" r:id="rId63"/>
    <p:sldId id="964" r:id="rId64"/>
    <p:sldId id="965" r:id="rId65"/>
    <p:sldId id="966" r:id="rId66"/>
    <p:sldId id="967" r:id="rId67"/>
    <p:sldId id="968" r:id="rId68"/>
    <p:sldId id="969" r:id="rId69"/>
    <p:sldId id="970" r:id="rId70"/>
    <p:sldId id="931" r:id="rId71"/>
    <p:sldId id="862" r:id="rId72"/>
    <p:sldId id="972" r:id="rId73"/>
    <p:sldId id="973" r:id="rId74"/>
    <p:sldId id="974" r:id="rId75"/>
    <p:sldId id="975" r:id="rId76"/>
    <p:sldId id="976" r:id="rId77"/>
    <p:sldId id="977" r:id="rId78"/>
    <p:sldId id="978" r:id="rId79"/>
    <p:sldId id="979" r:id="rId80"/>
    <p:sldId id="980" r:id="rId81"/>
    <p:sldId id="981" r:id="rId82"/>
    <p:sldId id="982" r:id="rId83"/>
    <p:sldId id="932" r:id="rId84"/>
    <p:sldId id="912" r:id="rId85"/>
    <p:sldId id="983" r:id="rId86"/>
    <p:sldId id="984" r:id="rId87"/>
    <p:sldId id="985" r:id="rId88"/>
    <p:sldId id="986" r:id="rId89"/>
    <p:sldId id="987" r:id="rId90"/>
    <p:sldId id="988" r:id="rId91"/>
    <p:sldId id="989" r:id="rId92"/>
    <p:sldId id="990" r:id="rId93"/>
    <p:sldId id="991" r:id="rId94"/>
    <p:sldId id="992" r:id="rId95"/>
    <p:sldId id="993" r:id="rId96"/>
    <p:sldId id="994" r:id="rId97"/>
    <p:sldId id="995" r:id="rId98"/>
    <p:sldId id="996" r:id="rId99"/>
    <p:sldId id="997" r:id="rId100"/>
    <p:sldId id="998" r:id="rId101"/>
    <p:sldId id="999" r:id="rId102"/>
    <p:sldId id="1000" r:id="rId103"/>
    <p:sldId id="1001" r:id="rId104"/>
    <p:sldId id="1002" r:id="rId105"/>
    <p:sldId id="1003" r:id="rId106"/>
    <p:sldId id="1004" r:id="rId107"/>
    <p:sldId id="1005" r:id="rId108"/>
    <p:sldId id="1006" r:id="rId109"/>
    <p:sldId id="920" r:id="rId110"/>
    <p:sldId id="757" r:id="rId111"/>
    <p:sldId id="866" r:id="rId112"/>
    <p:sldId id="867" r:id="rId113"/>
    <p:sldId id="758" r:id="rId114"/>
    <p:sldId id="759" r:id="rId115"/>
    <p:sldId id="760" r:id="rId116"/>
    <p:sldId id="761" r:id="rId117"/>
    <p:sldId id="762" r:id="rId118"/>
    <p:sldId id="763" r:id="rId119"/>
    <p:sldId id="764" r:id="rId120"/>
    <p:sldId id="1068" r:id="rId121"/>
    <p:sldId id="921" r:id="rId122"/>
    <p:sldId id="923" r:id="rId123"/>
    <p:sldId id="924" r:id="rId124"/>
    <p:sldId id="925" r:id="rId125"/>
    <p:sldId id="922" r:id="rId126"/>
    <p:sldId id="926" r:id="rId127"/>
    <p:sldId id="768" r:id="rId128"/>
    <p:sldId id="769" r:id="rId129"/>
    <p:sldId id="927" r:id="rId130"/>
    <p:sldId id="1008" r:id="rId131"/>
    <p:sldId id="1009" r:id="rId132"/>
    <p:sldId id="1010" r:id="rId133"/>
    <p:sldId id="1011" r:id="rId134"/>
    <p:sldId id="1012" r:id="rId135"/>
    <p:sldId id="1013" r:id="rId136"/>
    <p:sldId id="1014" r:id="rId137"/>
    <p:sldId id="1015" r:id="rId138"/>
    <p:sldId id="1016" r:id="rId139"/>
    <p:sldId id="1017" r:id="rId140"/>
    <p:sldId id="1018" r:id="rId141"/>
    <p:sldId id="1019" r:id="rId142"/>
    <p:sldId id="1020" r:id="rId143"/>
    <p:sldId id="1026" r:id="rId144"/>
    <p:sldId id="1021" r:id="rId145"/>
    <p:sldId id="1022" r:id="rId146"/>
    <p:sldId id="1023" r:id="rId147"/>
    <p:sldId id="1024" r:id="rId148"/>
    <p:sldId id="1025" r:id="rId149"/>
    <p:sldId id="1027" r:id="rId150"/>
    <p:sldId id="1028" r:id="rId151"/>
    <p:sldId id="1032" r:id="rId152"/>
    <p:sldId id="1029" r:id="rId153"/>
    <p:sldId id="1030" r:id="rId154"/>
    <p:sldId id="1031" r:id="rId155"/>
    <p:sldId id="1033" r:id="rId156"/>
    <p:sldId id="1034" r:id="rId157"/>
    <p:sldId id="1035" r:id="rId158"/>
    <p:sldId id="1036" r:id="rId159"/>
    <p:sldId id="1037" r:id="rId160"/>
    <p:sldId id="1071" r:id="rId161"/>
    <p:sldId id="1038" r:id="rId162"/>
    <p:sldId id="1039" r:id="rId163"/>
    <p:sldId id="1040" r:id="rId164"/>
    <p:sldId id="1041" r:id="rId165"/>
    <p:sldId id="1042" r:id="rId166"/>
    <p:sldId id="1069" r:id="rId167"/>
    <p:sldId id="1072" r:id="rId168"/>
    <p:sldId id="1073" r:id="rId169"/>
    <p:sldId id="1074" r:id="rId170"/>
    <p:sldId id="1075" r:id="rId171"/>
    <p:sldId id="1050" r:id="rId172"/>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ane" initials="L" lastIdx="62" clrIdx="0">
    <p:extLst>
      <p:ext uri="{19B8F6BF-5375-455C-9EA6-DF929625EA0E}">
        <p15:presenceInfo xmlns:p15="http://schemas.microsoft.com/office/powerpoint/2012/main" userId="Lauriane" providerId="None"/>
      </p:ext>
    </p:extLst>
  </p:cmAuthor>
  <p:cmAuthor id="2" name="Théodore Konan" initials="TK" lastIdx="2" clrIdx="1">
    <p:extLst>
      <p:ext uri="{19B8F6BF-5375-455C-9EA6-DF929625EA0E}">
        <p15:presenceInfo xmlns:p15="http://schemas.microsoft.com/office/powerpoint/2012/main" userId="Théodore Konan" providerId="None"/>
      </p:ext>
    </p:extLst>
  </p:cmAuthor>
  <p:cmAuthor id="3" name="Lauriane Le Flour" initials="LLF" lastIdx="20" clrIdx="2">
    <p:extLst>
      <p:ext uri="{19B8F6BF-5375-455C-9EA6-DF929625EA0E}">
        <p15:presenceInfo xmlns:p15="http://schemas.microsoft.com/office/powerpoint/2012/main" userId="S::lauriane@nestsn365.onmicrosoft.com::d95646bf-e5db-480a-a553-8deead159257" providerId="AD"/>
      </p:ext>
    </p:extLst>
  </p:cmAuthor>
  <p:cmAuthor id="4" name="Lauriane Le Flour" initials="LLF [2]" lastIdx="30" clrIdx="3">
    <p:extLst>
      <p:ext uri="{19B8F6BF-5375-455C-9EA6-DF929625EA0E}">
        <p15:presenceInfo xmlns:p15="http://schemas.microsoft.com/office/powerpoint/2012/main" userId="804287b35a1a2a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94C"/>
    <a:srgbClr val="7F508B"/>
    <a:srgbClr val="FF9933"/>
    <a:srgbClr val="EC3487"/>
    <a:srgbClr val="009999"/>
    <a:srgbClr val="9FDF5F"/>
    <a:srgbClr val="ADE67F"/>
    <a:srgbClr val="AD5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autoAdjust="0"/>
    <p:restoredTop sz="85451" autoAdjust="0"/>
  </p:normalViewPr>
  <p:slideViewPr>
    <p:cSldViewPr snapToGrid="0">
      <p:cViewPr varScale="1">
        <p:scale>
          <a:sx n="63" d="100"/>
          <a:sy n="63" d="100"/>
        </p:scale>
        <p:origin x="712" y="56"/>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viewProps" Target="viewProps.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handoutMaster" Target="handoutMasters/handoutMaster1.xml"/><Relationship Id="rId179"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commentAuthors" Target="commentAuthor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presProps" Target="pres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xml"/><Relationship Id="rId4" Type="http://schemas.openxmlformats.org/officeDocument/2006/relationships/oleObject" Target="file:///C:\Users\HP\Desktop\POWER%20QUERY\ENQUETES%20DE%20SATISFACTION\Analyse%20des%20reponses%20enqu&#234;tes%20Medecins%20I%2023-02-22%20I.xlsx" TargetMode="Externa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62.xml"/><Relationship Id="rId1" Type="http://schemas.microsoft.com/office/2011/relationships/chartStyle" Target="style62.xml"/><Relationship Id="rId5" Type="http://schemas.openxmlformats.org/officeDocument/2006/relationships/chartUserShapes" Target="../drawings/drawing3.xml"/><Relationship Id="rId4" Type="http://schemas.openxmlformats.org/officeDocument/2006/relationships/oleObject" Target="file:///C:\Users\HP\Desktop\POWER%20QUERY\ENQUETES%20DE%20SATISFACTION\Analyse%20des%20reponses%20enqu&#234;tes%20pers.admin%20I%2023-02-22%20I.xlsx" TargetMode="Externa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2.xml"/><Relationship Id="rId1" Type="http://schemas.microsoft.com/office/2011/relationships/chartStyle" Target="style7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6311291610928794"/>
          <c:y val="4.908519420961098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5635749069126051"/>
          <c:y val="0.23511718929870606"/>
          <c:w val="0.47356573227321491"/>
          <c:h val="0.72238901309485803"/>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A698-4DFB-A3AB-0F0BCC855462}"/>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A698-4DFB-A3AB-0F0BCC855462}"/>
              </c:ext>
            </c:extLst>
          </c:dPt>
          <c:val>
            <c:numRef>
              <c:f>calc2!$C$11:$C$12</c:f>
              <c:numCache>
                <c:formatCode>0%</c:formatCode>
                <c:ptCount val="2"/>
                <c:pt idx="0">
                  <c:v>1</c:v>
                </c:pt>
                <c:pt idx="1">
                  <c:v>0</c:v>
                </c:pt>
              </c:numCache>
            </c:numRef>
          </c:val>
          <c:extLst>
            <c:ext xmlns:c16="http://schemas.microsoft.com/office/drawing/2014/chart" uri="{C3380CC4-5D6E-409C-BE32-E72D297353CC}">
              <c16:uniqueId val="{00000004-A698-4DFB-A3AB-0F0BCC855462}"/>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LES CONSOMMABLES</a:t>
            </a:r>
          </a:p>
        </c:rich>
      </c:tx>
      <c:layout>
        <c:manualLayout>
          <c:xMode val="edge"/>
          <c:yMode val="edge"/>
          <c:x val="0.34636669243052803"/>
          <c:y val="2.777773975124992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2.1603660601229208E-17"/>
                  <c:y val="0.10431437120748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AB-4878-9045-6C14F0C3FC65}"/>
                </c:ext>
              </c:extLst>
            </c:dLbl>
            <c:dLbl>
              <c:idx val="1"/>
              <c:layout>
                <c:manualLayout>
                  <c:x val="2.3567902002065008E-3"/>
                  <c:y val="7.9974351259068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AB-4878-9045-6C14F0C3FC65}"/>
                </c:ext>
              </c:extLst>
            </c:dLbl>
            <c:dLbl>
              <c:idx val="2"/>
              <c:layout>
                <c:manualLayout>
                  <c:x val="0"/>
                  <c:y val="7.302005984523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AB-4878-9045-6C14F0C3FC65}"/>
                </c:ext>
              </c:extLst>
            </c:dLbl>
            <c:dLbl>
              <c:idx val="3"/>
              <c:layout>
                <c:manualLayout>
                  <c:x val="0"/>
                  <c:y val="7.302005984523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AB-4878-9045-6C14F0C3FC6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Calcul!$C$28:$F$28</c:f>
              <c:numCache>
                <c:formatCode>General</c:formatCode>
                <c:ptCount val="4"/>
                <c:pt idx="0">
                  <c:v>0</c:v>
                </c:pt>
                <c:pt idx="1">
                  <c:v>1</c:v>
                </c:pt>
                <c:pt idx="2">
                  <c:v>6</c:v>
                </c:pt>
                <c:pt idx="3">
                  <c:v>0</c:v>
                </c:pt>
              </c:numCache>
            </c:numRef>
          </c:val>
          <c:extLst>
            <c:ext xmlns:c16="http://schemas.microsoft.com/office/drawing/2014/chart" uri="{C3380CC4-5D6E-409C-BE32-E72D297353CC}">
              <c16:uniqueId val="{00000004-DFAB-4878-9045-6C14F0C3FC65}"/>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ADE67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FAB-4878-9045-6C14F0C3FC65}"/>
                </c:ext>
              </c:extLst>
            </c:dLbl>
            <c:dLbl>
              <c:idx val="3"/>
              <c:delete val="1"/>
              <c:extLst>
                <c:ext xmlns:c15="http://schemas.microsoft.com/office/drawing/2012/chart" uri="{CE6537A1-D6FC-4f65-9D91-7224C49458BB}"/>
                <c:ext xmlns:c16="http://schemas.microsoft.com/office/drawing/2014/chart" uri="{C3380CC4-5D6E-409C-BE32-E72D297353CC}">
                  <c16:uniqueId val="{00000007-DFAB-4878-9045-6C14F0C3FC6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lack" panose="020B0A04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Calcul!$C$29:$F$29</c:f>
              <c:numCache>
                <c:formatCode>0%</c:formatCode>
                <c:ptCount val="4"/>
                <c:pt idx="0">
                  <c:v>0</c:v>
                </c:pt>
                <c:pt idx="1">
                  <c:v>0.14285714285714285</c:v>
                </c:pt>
                <c:pt idx="2">
                  <c:v>0.8571428571428571</c:v>
                </c:pt>
                <c:pt idx="3">
                  <c:v>0</c:v>
                </c:pt>
              </c:numCache>
            </c:numRef>
          </c:val>
          <c:extLst>
            <c:ext xmlns:c16="http://schemas.microsoft.com/office/drawing/2014/chart" uri="{C3380CC4-5D6E-409C-BE32-E72D297353CC}">
              <c16:uniqueId val="{00000005-DFAB-4878-9045-6C14F0C3FC65}"/>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LA COMPETENCE DU PERSONNEL PARAMEDICAL</a:t>
            </a: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1"/>
          <c:spPr>
            <a:solidFill>
              <a:srgbClr val="CCE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285-43C7-A1CD-D9193DD38A53}"/>
                </c:ext>
              </c:extLst>
            </c:dLbl>
            <c:dLbl>
              <c:idx val="1"/>
              <c:delete val="1"/>
              <c:extLst>
                <c:ext xmlns:c15="http://schemas.microsoft.com/office/drawing/2012/chart" uri="{CE6537A1-D6FC-4f65-9D91-7224C49458BB}"/>
                <c:ext xmlns:c16="http://schemas.microsoft.com/office/drawing/2014/chart" uri="{C3380CC4-5D6E-409C-BE32-E72D297353CC}">
                  <c16:uniqueId val="{00000006-C285-43C7-A1CD-D9193DD38A53}"/>
                </c:ext>
              </c:extLst>
            </c:dLbl>
            <c:dLbl>
              <c:idx val="2"/>
              <c:layout>
                <c:manualLayout>
                  <c:x val="7.0703706006196316E-3"/>
                  <c:y val="-4.1725748482992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85-43C7-A1CD-D9193DD38A53}"/>
                </c:ext>
              </c:extLst>
            </c:dLbl>
            <c:dLbl>
              <c:idx val="3"/>
              <c:delete val="1"/>
              <c:extLst>
                <c:ext xmlns:c15="http://schemas.microsoft.com/office/drawing/2012/chart" uri="{CE6537A1-D6FC-4f65-9D91-7224C49458BB}"/>
                <c:ext xmlns:c16="http://schemas.microsoft.com/office/drawing/2014/chart" uri="{C3380CC4-5D6E-409C-BE32-E72D297353CC}">
                  <c16:uniqueId val="{00000009-C285-43C7-A1CD-D9193DD38A5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Calcul!$C$33:$F$33</c:f>
              <c:numCache>
                <c:formatCode>0%</c:formatCode>
                <c:ptCount val="4"/>
                <c:pt idx="0">
                  <c:v>0</c:v>
                </c:pt>
                <c:pt idx="1">
                  <c:v>0</c:v>
                </c:pt>
                <c:pt idx="2">
                  <c:v>1</c:v>
                </c:pt>
                <c:pt idx="3">
                  <c:v>0</c:v>
                </c:pt>
              </c:numCache>
            </c:numRef>
          </c:val>
          <c:extLst>
            <c:ext xmlns:c16="http://schemas.microsoft.com/office/drawing/2014/chart" uri="{C3380CC4-5D6E-409C-BE32-E72D297353CC}">
              <c16:uniqueId val="{00000007-C285-43C7-A1CD-D9193DD38A53}"/>
            </c:ext>
          </c:extLst>
        </c:ser>
        <c:dLbls>
          <c:showLegendKey val="0"/>
          <c:showVal val="1"/>
          <c:showCatName val="0"/>
          <c:showSerName val="0"/>
          <c:showPercent val="0"/>
          <c:showBubbleSize val="0"/>
        </c:dLbls>
        <c:gapWidth val="165"/>
        <c:overlap val="61"/>
        <c:axId val="1684116383"/>
        <c:axId val="1695000655"/>
      </c:barChart>
      <c:barChart>
        <c:barDir val="col"/>
        <c:grouping val="clustered"/>
        <c:varyColors val="0"/>
        <c:ser>
          <c:idx val="1"/>
          <c:order val="0"/>
          <c:spPr>
            <a:solidFill>
              <a:srgbClr val="7F508B"/>
            </a:solidFill>
            <a:ln>
              <a:noFill/>
            </a:ln>
            <a:effectLst/>
          </c:spPr>
          <c:invertIfNegative val="0"/>
          <c:dLbls>
            <c:dLbl>
              <c:idx val="2"/>
              <c:layout>
                <c:manualLayout>
                  <c:x val="-2.3566974131908744E-3"/>
                  <c:y val="0.15647141991572158"/>
                </c:manualLayout>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2.4887704514181097E-2"/>
                      <c:h val="7.6445185262049464E-2"/>
                    </c:manualLayout>
                  </c15:layout>
                </c:ext>
                <c:ext xmlns:c16="http://schemas.microsoft.com/office/drawing/2014/chart" uri="{C3380CC4-5D6E-409C-BE32-E72D297353CC}">
                  <c16:uniqueId val="{00000002-C285-43C7-A1CD-D9193DD38A53}"/>
                </c:ext>
              </c:extLst>
            </c:dLbl>
            <c:dLbl>
              <c:idx val="3"/>
              <c:delete val="1"/>
              <c:extLst>
                <c:ext xmlns:c15="http://schemas.microsoft.com/office/drawing/2012/chart" uri="{CE6537A1-D6FC-4f65-9D91-7224C49458BB}"/>
                <c:ext xmlns:c16="http://schemas.microsoft.com/office/drawing/2014/chart" uri="{C3380CC4-5D6E-409C-BE32-E72D297353CC}">
                  <c16:uniqueId val="{00000003-C285-43C7-A1CD-D9193DD38A5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Calcul!$C$32:$F$32</c:f>
              <c:numCache>
                <c:formatCode>General</c:formatCode>
                <c:ptCount val="4"/>
                <c:pt idx="0">
                  <c:v>0</c:v>
                </c:pt>
                <c:pt idx="1">
                  <c:v>0</c:v>
                </c:pt>
                <c:pt idx="2">
                  <c:v>7</c:v>
                </c:pt>
                <c:pt idx="3">
                  <c:v>0</c:v>
                </c:pt>
              </c:numCache>
            </c:numRef>
          </c:val>
          <c:extLst>
            <c:ext xmlns:c16="http://schemas.microsoft.com/office/drawing/2014/chart" uri="{C3380CC4-5D6E-409C-BE32-E72D297353CC}">
              <c16:uniqueId val="{00000004-C285-43C7-A1CD-D9193DD38A53}"/>
            </c:ext>
          </c:extLst>
        </c:ser>
        <c:dLbls>
          <c:showLegendKey val="0"/>
          <c:showVal val="0"/>
          <c:showCatName val="0"/>
          <c:showSerName val="0"/>
          <c:showPercent val="0"/>
          <c:showBubbleSize val="0"/>
        </c:dLbls>
        <c:gapWidth val="165"/>
        <c:overlap val="61"/>
        <c:axId val="1684116799"/>
        <c:axId val="1684113887"/>
      </c:barChart>
      <c:valAx>
        <c:axId val="169500065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684116383"/>
        <c:crosses val="max"/>
        <c:crossBetween val="between"/>
      </c:valAx>
      <c:catAx>
        <c:axId val="1684116383"/>
        <c:scaling>
          <c:orientation val="minMax"/>
        </c:scaling>
        <c:delete val="1"/>
        <c:axPos val="b"/>
        <c:majorTickMark val="out"/>
        <c:minorTickMark val="none"/>
        <c:tickLblPos val="nextTo"/>
        <c:crossAx val="1695000655"/>
        <c:crosses val="autoZero"/>
        <c:auto val="1"/>
        <c:lblAlgn val="ctr"/>
        <c:lblOffset val="100"/>
        <c:noMultiLvlLbl val="0"/>
      </c:catAx>
      <c:valAx>
        <c:axId val="168411388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684116799"/>
        <c:crosses val="autoZero"/>
        <c:crossBetween val="between"/>
      </c:valAx>
      <c:catAx>
        <c:axId val="1684116799"/>
        <c:scaling>
          <c:orientation val="minMax"/>
        </c:scaling>
        <c:delete val="1"/>
        <c:axPos val="b"/>
        <c:majorTickMark val="out"/>
        <c:minorTickMark val="none"/>
        <c:tickLblPos val="nextTo"/>
        <c:crossAx val="1684113887"/>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LES COMPETENCES DU PERSONNEL ADMINISTRATIF</a:t>
            </a:r>
          </a:p>
        </c:rich>
      </c:tx>
      <c:layout>
        <c:manualLayout>
          <c:xMode val="edge"/>
          <c:yMode val="edge"/>
          <c:x val="0.14368273521276526"/>
          <c:y val="2.777787851795147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CDD-4567-88E0-407E681BC59E}"/>
                </c:ext>
              </c:extLst>
            </c:dLbl>
            <c:dLbl>
              <c:idx val="2"/>
              <c:layout>
                <c:manualLayout>
                  <c:x val="2.3567902002065437E-3"/>
                  <c:y val="0.113374541333863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DD-4567-88E0-407E681BC59E}"/>
                </c:ext>
              </c:extLst>
            </c:dLbl>
            <c:dLbl>
              <c:idx val="3"/>
              <c:layout>
                <c:manualLayout>
                  <c:x val="0"/>
                  <c:y val="9.9202723667130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DD-4567-88E0-407E681BC59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Calcul!$C$36:$F$36</c:f>
              <c:numCache>
                <c:formatCode>General</c:formatCode>
                <c:ptCount val="4"/>
                <c:pt idx="0">
                  <c:v>0</c:v>
                </c:pt>
                <c:pt idx="1">
                  <c:v>0</c:v>
                </c:pt>
                <c:pt idx="2">
                  <c:v>6</c:v>
                </c:pt>
                <c:pt idx="3">
                  <c:v>1</c:v>
                </c:pt>
              </c:numCache>
            </c:numRef>
          </c:val>
          <c:extLst>
            <c:ext xmlns:c16="http://schemas.microsoft.com/office/drawing/2014/chart" uri="{C3380CC4-5D6E-409C-BE32-E72D297353CC}">
              <c16:uniqueId val="{00000001-CCDD-4567-88E0-407E681BC59E}"/>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ADE67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CDD-4567-88E0-407E681BC59E}"/>
                </c:ext>
              </c:extLst>
            </c:dLbl>
            <c:dLbl>
              <c:idx val="1"/>
              <c:delete val="1"/>
              <c:extLst>
                <c:ext xmlns:c15="http://schemas.microsoft.com/office/drawing/2012/chart" uri="{CE6537A1-D6FC-4f65-9D91-7224C49458BB}"/>
                <c:ext xmlns:c16="http://schemas.microsoft.com/office/drawing/2014/chart" uri="{C3380CC4-5D6E-409C-BE32-E72D297353CC}">
                  <c16:uniqueId val="{00000003-CCDD-4567-88E0-407E681BC59E}"/>
                </c:ext>
              </c:extLst>
            </c:dLbl>
            <c:dLbl>
              <c:idx val="2"/>
              <c:layout>
                <c:manualLayout>
                  <c:x val="0"/>
                  <c:y val="-3.542954416683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DD-4567-88E0-407E681BC59E}"/>
                </c:ext>
              </c:extLst>
            </c:dLbl>
            <c:dLbl>
              <c:idx val="3"/>
              <c:layout>
                <c:manualLayout>
                  <c:x val="4.7135804004130874E-3"/>
                  <c:y val="-1.4171817666732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DD-4567-88E0-407E681BC59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Calcul!$C$37:$F$37</c:f>
              <c:numCache>
                <c:formatCode>0%</c:formatCode>
                <c:ptCount val="4"/>
                <c:pt idx="0">
                  <c:v>0</c:v>
                </c:pt>
                <c:pt idx="1">
                  <c:v>0</c:v>
                </c:pt>
                <c:pt idx="2">
                  <c:v>0.8571428571428571</c:v>
                </c:pt>
                <c:pt idx="3">
                  <c:v>0.14285714285714285</c:v>
                </c:pt>
              </c:numCache>
            </c:numRef>
          </c:val>
          <c:extLst>
            <c:ext xmlns:c16="http://schemas.microsoft.com/office/drawing/2014/chart" uri="{C3380CC4-5D6E-409C-BE32-E72D297353CC}">
              <c16:uniqueId val="{00000006-CCDD-4567-88E0-407E681BC59E}"/>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LA QUALITE DES SALLES DE CONSULTATION</a:t>
            </a: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0"/>
                  <c:y val="8.503090600039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3B-4352-ABCD-F2EEBE84FB97}"/>
                </c:ext>
              </c:extLst>
            </c:dLbl>
            <c:dLbl>
              <c:idx val="1"/>
              <c:layout>
                <c:manualLayout>
                  <c:x val="0"/>
                  <c:y val="7.0859088333664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3B-4352-ABCD-F2EEBE84FB97}"/>
                </c:ext>
              </c:extLst>
            </c:dLbl>
            <c:dLbl>
              <c:idx val="2"/>
              <c:layout>
                <c:manualLayout>
                  <c:x val="-8.641464240491683E-17"/>
                  <c:y val="7.0859088333664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3B-4352-ABCD-F2EEBE84FB97}"/>
                </c:ext>
              </c:extLst>
            </c:dLbl>
            <c:dLbl>
              <c:idx val="3"/>
              <c:layout>
                <c:manualLayout>
                  <c:x val="0"/>
                  <c:y val="7.794499716703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3B-4352-ABCD-F2EEBE84FB9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Calcul!$C$40:$F$40</c:f>
              <c:numCache>
                <c:formatCode>General</c:formatCode>
                <c:ptCount val="4"/>
                <c:pt idx="0">
                  <c:v>1</c:v>
                </c:pt>
                <c:pt idx="1">
                  <c:v>2</c:v>
                </c:pt>
                <c:pt idx="2">
                  <c:v>4</c:v>
                </c:pt>
                <c:pt idx="3">
                  <c:v>0</c:v>
                </c:pt>
              </c:numCache>
            </c:numRef>
          </c:val>
          <c:extLst>
            <c:ext xmlns:c16="http://schemas.microsoft.com/office/drawing/2014/chart" uri="{C3380CC4-5D6E-409C-BE32-E72D297353CC}">
              <c16:uniqueId val="{00000004-4B3B-4352-ABCD-F2EEBE84FB97}"/>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7F508B"/>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4B3B-4352-ABCD-F2EEBE84FB9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Calcul!$C$41:$F$41</c:f>
              <c:numCache>
                <c:formatCode>0%</c:formatCode>
                <c:ptCount val="4"/>
                <c:pt idx="0">
                  <c:v>0.14285714285714285</c:v>
                </c:pt>
                <c:pt idx="1">
                  <c:v>0.2857142857142857</c:v>
                </c:pt>
                <c:pt idx="2">
                  <c:v>0.5714285714285714</c:v>
                </c:pt>
                <c:pt idx="3">
                  <c:v>0</c:v>
                </c:pt>
              </c:numCache>
            </c:numRef>
          </c:val>
          <c:extLst>
            <c:ext xmlns:c16="http://schemas.microsoft.com/office/drawing/2014/chart" uri="{C3380CC4-5D6E-409C-BE32-E72D297353CC}">
              <c16:uniqueId val="{00000005-4B3B-4352-ABCD-F2EEBE84FB97}"/>
            </c:ext>
          </c:extLst>
        </c:ser>
        <c:dLbls>
          <c:showLegendKey val="0"/>
          <c:showVal val="1"/>
          <c:showCatName val="0"/>
          <c:showSerName val="0"/>
          <c:showPercent val="0"/>
          <c:showBubbleSize val="0"/>
        </c:dLbls>
        <c:gapWidth val="146"/>
        <c:axId val="371316208"/>
        <c:axId val="371318704"/>
      </c:barChart>
      <c:catAx>
        <c:axId val="470416896"/>
        <c:scaling>
          <c:orientation val="minMax"/>
        </c:scaling>
        <c:delete val="0"/>
        <c:axPos val="b"/>
        <c:numFmt formatCode="General" sourceLinked="1"/>
        <c:majorTickMark val="none"/>
        <c:minorTickMark val="none"/>
        <c:tickLblPos val="nextTo"/>
        <c:spPr>
          <a:noFill/>
          <a:ln w="9525" cap="flat" cmpd="sng" algn="ctr">
            <a:solidFill>
              <a:srgbClr val="ADE67F"/>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LA QUALITE</a:t>
            </a:r>
            <a:r>
              <a:rPr lang="en-US" sz="1400" baseline="0" dirty="0">
                <a:latin typeface="Century Gothic" panose="020B0502020202020204" pitchFamily="34" charset="0"/>
              </a:rPr>
              <a:t> DU BLOC OPERATOIRE</a:t>
            </a:r>
            <a:endParaRPr lang="en-US" sz="1400" dirty="0">
              <a:latin typeface="Century Gothic" panose="020B0502020202020204" pitchFamily="34" charset="0"/>
            </a:endParaRPr>
          </a:p>
        </c:rich>
      </c:tx>
      <c:layout>
        <c:manualLayout>
          <c:xMode val="edge"/>
          <c:yMode val="edge"/>
          <c:x val="0.25680866482267939"/>
          <c:y val="2.777787851795147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4.6330598281398891E-2"/>
          <c:y val="0.11700217075570409"/>
          <c:w val="0.86177388360982321"/>
          <c:h val="0.79802849671511145"/>
        </c:manualLayout>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A92-4ECD-B22F-E2C110D1B0BD}"/>
                </c:ext>
              </c:extLst>
            </c:dLbl>
            <c:dLbl>
              <c:idx val="1"/>
              <c:layout>
                <c:manualLayout>
                  <c:x val="0"/>
                  <c:y val="7.0859088333664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92-4ECD-B22F-E2C110D1B0BD}"/>
                </c:ext>
              </c:extLst>
            </c:dLbl>
            <c:dLbl>
              <c:idx val="2"/>
              <c:layout>
                <c:manualLayout>
                  <c:x val="0"/>
                  <c:y val="4.2515453000198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92-4ECD-B22F-E2C110D1B0BD}"/>
                </c:ext>
              </c:extLst>
            </c:dLbl>
            <c:dLbl>
              <c:idx val="3"/>
              <c:delete val="1"/>
              <c:extLst>
                <c:ext xmlns:c15="http://schemas.microsoft.com/office/drawing/2012/chart" uri="{CE6537A1-D6FC-4f65-9D91-7224C49458BB}"/>
                <c:ext xmlns:c16="http://schemas.microsoft.com/office/drawing/2014/chart" uri="{C3380CC4-5D6E-409C-BE32-E72D297353CC}">
                  <c16:uniqueId val="{00000003-6A92-4ECD-B22F-E2C110D1B0B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Calcul!$C$44:$F$44</c:f>
              <c:numCache>
                <c:formatCode>General</c:formatCode>
                <c:ptCount val="4"/>
                <c:pt idx="0">
                  <c:v>0</c:v>
                </c:pt>
                <c:pt idx="1">
                  <c:v>2</c:v>
                </c:pt>
                <c:pt idx="2">
                  <c:v>5</c:v>
                </c:pt>
                <c:pt idx="3">
                  <c:v>0</c:v>
                </c:pt>
              </c:numCache>
            </c:numRef>
          </c:val>
          <c:extLst>
            <c:ext xmlns:c16="http://schemas.microsoft.com/office/drawing/2014/chart" uri="{C3380CC4-5D6E-409C-BE32-E72D297353CC}">
              <c16:uniqueId val="{00000004-6A92-4ECD-B22F-E2C110D1B0BD}"/>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ADE67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6A92-4ECD-B22F-E2C110D1B0BD}"/>
                </c:ext>
              </c:extLst>
            </c:dLbl>
            <c:dLbl>
              <c:idx val="3"/>
              <c:delete val="1"/>
              <c:extLst>
                <c:ext xmlns:c15="http://schemas.microsoft.com/office/drawing/2012/chart" uri="{CE6537A1-D6FC-4f65-9D91-7224C49458BB}"/>
                <c:ext xmlns:c16="http://schemas.microsoft.com/office/drawing/2014/chart" uri="{C3380CC4-5D6E-409C-BE32-E72D297353CC}">
                  <c16:uniqueId val="{00000006-6A92-4ECD-B22F-E2C110D1B0B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Calcul!$C$45:$F$45</c:f>
              <c:numCache>
                <c:formatCode>0%</c:formatCode>
                <c:ptCount val="4"/>
                <c:pt idx="0">
                  <c:v>0</c:v>
                </c:pt>
                <c:pt idx="1">
                  <c:v>0.2857142857142857</c:v>
                </c:pt>
                <c:pt idx="2">
                  <c:v>0.7142857142857143</c:v>
                </c:pt>
                <c:pt idx="3">
                  <c:v>0</c:v>
                </c:pt>
              </c:numCache>
            </c:numRef>
          </c:val>
          <c:extLst>
            <c:ext xmlns:c16="http://schemas.microsoft.com/office/drawing/2014/chart" uri="{C3380CC4-5D6E-409C-BE32-E72D297353CC}">
              <c16:uniqueId val="{00000007-6A92-4ECD-B22F-E2C110D1B0BD}"/>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DELAIS DE PAIEMENT DES HONORAIRES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3"/>
              <c:layout>
                <c:manualLayout>
                  <c:x val="0"/>
                  <c:y val="1.5740887637329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D8-4839-9B38-FFD09D9ECF0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Calcul!$C$48:$F$48</c:f>
              <c:numCache>
                <c:formatCode>General</c:formatCode>
                <c:ptCount val="4"/>
                <c:pt idx="0">
                  <c:v>2</c:v>
                </c:pt>
                <c:pt idx="1">
                  <c:v>2</c:v>
                </c:pt>
                <c:pt idx="2">
                  <c:v>2</c:v>
                </c:pt>
                <c:pt idx="3">
                  <c:v>1</c:v>
                </c:pt>
              </c:numCache>
            </c:numRef>
          </c:val>
          <c:extLst>
            <c:ext xmlns:c16="http://schemas.microsoft.com/office/drawing/2014/chart" uri="{C3380CC4-5D6E-409C-BE32-E72D297353CC}">
              <c16:uniqueId val="{00000004-23D8-4839-9B38-FFD09D9ECF0A}"/>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7F50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Calcul!$C$49:$F$49</c:f>
              <c:numCache>
                <c:formatCode>0%</c:formatCode>
                <c:ptCount val="4"/>
                <c:pt idx="0">
                  <c:v>0.2857142857142857</c:v>
                </c:pt>
                <c:pt idx="1">
                  <c:v>0.2857142857142857</c:v>
                </c:pt>
                <c:pt idx="2">
                  <c:v>0.2857142857142857</c:v>
                </c:pt>
                <c:pt idx="3">
                  <c:v>0.14285714285714285</c:v>
                </c:pt>
              </c:numCache>
            </c:numRef>
          </c:val>
          <c:extLst>
            <c:ext xmlns:c16="http://schemas.microsoft.com/office/drawing/2014/chart" uri="{C3380CC4-5D6E-409C-BE32-E72D297353CC}">
              <c16:uniqueId val="{00000006-23D8-4839-9B38-FFD09D9ECF0A}"/>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NIVEAU GLOBAL DE SATISFACTION</a:t>
            </a:r>
          </a:p>
        </c:rich>
      </c:tx>
      <c:layout>
        <c:manualLayout>
          <c:xMode val="edge"/>
          <c:yMode val="edge"/>
          <c:x val="0.23795434322102701"/>
          <c:y val="2.423492410126824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1"/>
              <c:layout>
                <c:manualLayout>
                  <c:x val="-4.3207321202458415E-17"/>
                  <c:y val="9.2116814833764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60-45D2-83EE-C6DF5E543F3A}"/>
                </c:ext>
              </c:extLst>
            </c:dLbl>
            <c:dLbl>
              <c:idx val="2"/>
              <c:layout>
                <c:manualLayout>
                  <c:x val="0"/>
                  <c:y val="0.106288632500497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60-45D2-83EE-C6DF5E543F3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Calcul!$C$52:$F$52</c:f>
              <c:numCache>
                <c:formatCode>General</c:formatCode>
                <c:ptCount val="4"/>
                <c:pt idx="0">
                  <c:v>0</c:v>
                </c:pt>
                <c:pt idx="1">
                  <c:v>2</c:v>
                </c:pt>
                <c:pt idx="2">
                  <c:v>5</c:v>
                </c:pt>
                <c:pt idx="3">
                  <c:v>0</c:v>
                </c:pt>
              </c:numCache>
            </c:numRef>
          </c:val>
          <c:extLst>
            <c:ext xmlns:c16="http://schemas.microsoft.com/office/drawing/2014/chart" uri="{C3380CC4-5D6E-409C-BE32-E72D297353CC}">
              <c16:uniqueId val="{00000002-3560-45D2-83EE-C6DF5E543F3A}"/>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ADE6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Calcul!$C$53:$F$53</c:f>
              <c:numCache>
                <c:formatCode>0%</c:formatCode>
                <c:ptCount val="4"/>
                <c:pt idx="0">
                  <c:v>0</c:v>
                </c:pt>
                <c:pt idx="1">
                  <c:v>0.2857142857142857</c:v>
                </c:pt>
                <c:pt idx="2">
                  <c:v>0.7142857142857143</c:v>
                </c:pt>
                <c:pt idx="3">
                  <c:v>0</c:v>
                </c:pt>
              </c:numCache>
            </c:numRef>
          </c:val>
          <c:extLst>
            <c:ext xmlns:c16="http://schemas.microsoft.com/office/drawing/2014/chart" uri="{C3380CC4-5D6E-409C-BE32-E72D297353CC}">
              <c16:uniqueId val="{00000003-3560-45D2-83EE-C6DF5E543F3A}"/>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RECOMMANDERIZ-VOUS NEST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087624486235458E-2"/>
          <c:y val="0.20427621769400964"/>
          <c:w val="0.54090910354815813"/>
          <c:h val="0.75689809131569064"/>
        </c:manualLayout>
      </c:layout>
      <c:pieChart>
        <c:varyColors val="1"/>
        <c:ser>
          <c:idx val="0"/>
          <c:order val="0"/>
          <c:dPt>
            <c:idx val="0"/>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459-4176-A679-502FFF43679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59-4176-A679-502FFF43679D}"/>
              </c:ext>
            </c:extLst>
          </c:dPt>
          <c:dPt>
            <c:idx val="2"/>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59-4176-A679-502FFF43679D}"/>
              </c:ext>
            </c:extLst>
          </c:dPt>
          <c:dLbls>
            <c:dLbl>
              <c:idx val="1"/>
              <c:delete val="1"/>
              <c:extLst>
                <c:ext xmlns:c15="http://schemas.microsoft.com/office/drawing/2012/chart" uri="{CE6537A1-D6FC-4f65-9D91-7224C49458BB}"/>
                <c:ext xmlns:c16="http://schemas.microsoft.com/office/drawing/2014/chart" uri="{C3380CC4-5D6E-409C-BE32-E72D297353CC}">
                  <c16:uniqueId val="{00000003-4459-4176-A679-502FFF43679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Calcul!$C$57:$E$57</c:f>
              <c:strCache>
                <c:ptCount val="3"/>
                <c:pt idx="0">
                  <c:v>OUI</c:v>
                </c:pt>
                <c:pt idx="1">
                  <c:v>NON</c:v>
                </c:pt>
                <c:pt idx="2">
                  <c:v>Ne se prononce pas</c:v>
                </c:pt>
              </c:strCache>
            </c:strRef>
          </c:cat>
          <c:val>
            <c:numRef>
              <c:f>Calcul!$C$58:$E$58</c:f>
              <c:numCache>
                <c:formatCode>General</c:formatCode>
                <c:ptCount val="3"/>
                <c:pt idx="0">
                  <c:v>6</c:v>
                </c:pt>
                <c:pt idx="1">
                  <c:v>0</c:v>
                </c:pt>
                <c:pt idx="2">
                  <c:v>1</c:v>
                </c:pt>
              </c:numCache>
            </c:numRef>
          </c:val>
          <c:extLst>
            <c:ext xmlns:c16="http://schemas.microsoft.com/office/drawing/2014/chart" uri="{C3380CC4-5D6E-409C-BE32-E72D297353CC}">
              <c16:uniqueId val="{00000006-4459-4176-A679-502FFF43679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915526324883898"/>
          <c:y val="0.3941536720048181"/>
          <c:w val="0.34571035656361387"/>
          <c:h val="0.337924397553206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solidFill>
        <a:schemeClr val="accent4"/>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915980330045"/>
          <c:y val="6.8376051642762781E-2"/>
          <c:w val="0.70945103126477005"/>
          <c:h val="0.86324789671447444"/>
        </c:manualLayout>
      </c:layout>
      <c:pieChart>
        <c:varyColors val="1"/>
        <c:ser>
          <c:idx val="0"/>
          <c:order val="0"/>
          <c:spPr>
            <a:ln w="28575">
              <a:solidFill>
                <a:schemeClr val="accent6"/>
              </a:solidFill>
            </a:ln>
            <a:effectLst>
              <a:outerShdw blurRad="101600" sx="105000" sy="105000" algn="ctr" rotWithShape="0">
                <a:prstClr val="black">
                  <a:alpha val="40000"/>
                </a:prstClr>
              </a:outerShdw>
            </a:effectLst>
          </c:spPr>
          <c:dPt>
            <c:idx val="0"/>
            <c:bubble3D val="0"/>
            <c:spPr>
              <a:gradFill>
                <a:gsLst>
                  <a:gs pos="0">
                    <a:schemeClr val="accent6"/>
                  </a:gs>
                  <a:gs pos="100000">
                    <a:schemeClr val="accent6">
                      <a:lumMod val="40000"/>
                      <a:lumOff val="60000"/>
                    </a:schemeClr>
                  </a:gs>
                </a:gsLst>
                <a:lin ang="16200000" scaled="1"/>
              </a:grad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1-5D59-4CF0-BD4B-A8ADB810D05B}"/>
              </c:ext>
            </c:extLst>
          </c:dPt>
          <c:dPt>
            <c:idx val="1"/>
            <c:bubble3D val="0"/>
            <c:spPr>
              <a:no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3-5D59-4CF0-BD4B-A8ADB810D05B}"/>
              </c:ext>
            </c:extLst>
          </c:dPt>
          <c:val>
            <c:numRef>
              <c:f>Calcul!$E$61:$F$61</c:f>
              <c:numCache>
                <c:formatCode>0%</c:formatCode>
                <c:ptCount val="2"/>
                <c:pt idx="0">
                  <c:v>0.53846153846153844</c:v>
                </c:pt>
                <c:pt idx="1">
                  <c:v>0.46153846153846156</c:v>
                </c:pt>
              </c:numCache>
            </c:numRef>
          </c:val>
          <c:extLst>
            <c:ext xmlns:c16="http://schemas.microsoft.com/office/drawing/2014/chart" uri="{C3380CC4-5D6E-409C-BE32-E72D297353CC}">
              <c16:uniqueId val="{00000004-5D59-4CF0-BD4B-A8ADB810D05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fr-FR"/>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Feuil1!$C$1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Enregistrer un prospect</c:v>
                </c:pt>
                <c:pt idx="1">
                  <c:v>Retrouver un patient</c:v>
                </c:pt>
                <c:pt idx="2">
                  <c:v>Prendre un rendez-vous</c:v>
                </c:pt>
                <c:pt idx="3">
                  <c:v>Enregistrer une interaction</c:v>
                </c:pt>
                <c:pt idx="4">
                  <c:v>Créer des calendrier de parcours de soins(grossesse, vaccins...)</c:v>
                </c:pt>
                <c:pt idx="5">
                  <c:v>Mettre à jour des calendrier de parcours de soins</c:v>
                </c:pt>
                <c:pt idx="6">
                  <c:v>Traiter les appels de rendez-vous</c:v>
                </c:pt>
              </c:strCache>
            </c:strRef>
          </c:cat>
          <c:val>
            <c:numRef>
              <c:f>Feuil1!$C$2:$C$8</c:f>
              <c:numCache>
                <c:formatCode>General</c:formatCode>
                <c:ptCount val="7"/>
                <c:pt idx="0">
                  <c:v>4.7</c:v>
                </c:pt>
                <c:pt idx="1">
                  <c:v>4.7</c:v>
                </c:pt>
                <c:pt idx="2">
                  <c:v>4.9000000000000004</c:v>
                </c:pt>
                <c:pt idx="3">
                  <c:v>5</c:v>
                </c:pt>
                <c:pt idx="4">
                  <c:v>5</c:v>
                </c:pt>
                <c:pt idx="5">
                  <c:v>5</c:v>
                </c:pt>
                <c:pt idx="6">
                  <c:v>5</c:v>
                </c:pt>
              </c:numCache>
            </c:numRef>
          </c:val>
          <c:extLst>
            <c:ext xmlns:c16="http://schemas.microsoft.com/office/drawing/2014/chart" uri="{C3380CC4-5D6E-409C-BE32-E72D297353CC}">
              <c16:uniqueId val="{00000001-6DB9-4D9F-B249-8CDB9CA4AF2F}"/>
            </c:ext>
          </c:extLst>
        </c:ser>
        <c:dLbls>
          <c:showLegendKey val="0"/>
          <c:showVal val="0"/>
          <c:showCatName val="0"/>
          <c:showSerName val="0"/>
          <c:showPercent val="0"/>
          <c:showBubbleSize val="0"/>
        </c:dLbls>
        <c:gapWidth val="182"/>
        <c:axId val="744461215"/>
        <c:axId val="744457887"/>
      </c:barChart>
      <c:catAx>
        <c:axId val="744461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57887"/>
        <c:crosses val="autoZero"/>
        <c:auto val="1"/>
        <c:lblAlgn val="ctr"/>
        <c:lblOffset val="100"/>
        <c:noMultiLvlLbl val="0"/>
      </c:catAx>
      <c:valAx>
        <c:axId val="744457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6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19880622524899674"/>
          <c:y val="2.743229669523502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6319825911519706"/>
          <c:y val="0.14541292269201803"/>
          <c:w val="0.64714110769962685"/>
          <c:h val="0.71562882698915753"/>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027C-41C1-ADAB-958AE37F5D89}"/>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027C-41C1-ADAB-958AE37F5D89}"/>
              </c:ext>
            </c:extLst>
          </c:dPt>
          <c:val>
            <c:numRef>
              <c:f>calc2!$C$11:$C$12</c:f>
              <c:numCache>
                <c:formatCode>0%</c:formatCode>
                <c:ptCount val="2"/>
                <c:pt idx="0">
                  <c:v>0.81</c:v>
                </c:pt>
                <c:pt idx="1">
                  <c:v>0.18</c:v>
                </c:pt>
              </c:numCache>
            </c:numRef>
          </c:val>
          <c:extLst>
            <c:ext xmlns:c16="http://schemas.microsoft.com/office/drawing/2014/chart" uri="{C3380CC4-5D6E-409C-BE32-E72D297353CC}">
              <c16:uniqueId val="{00000004-027C-41C1-ADAB-958AE37F5D89}"/>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dLbls>
            <c:delete val="1"/>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Feuil1!$B$2:$B$12</c:f>
              <c:numCache>
                <c:formatCode>General</c:formatCode>
                <c:ptCount val="11"/>
                <c:pt idx="0">
                  <c:v>4.3</c:v>
                </c:pt>
                <c:pt idx="1">
                  <c:v>3</c:v>
                </c:pt>
                <c:pt idx="2">
                  <c:v>4.7</c:v>
                </c:pt>
                <c:pt idx="3">
                  <c:v>4.5</c:v>
                </c:pt>
                <c:pt idx="4">
                  <c:v>4.4000000000000004</c:v>
                </c:pt>
                <c:pt idx="5">
                  <c:v>4.4000000000000004</c:v>
                </c:pt>
                <c:pt idx="6">
                  <c:v>4</c:v>
                </c:pt>
                <c:pt idx="7">
                  <c:v>4.4000000000000004</c:v>
                </c:pt>
                <c:pt idx="8">
                  <c:v>4.0999999999999996</c:v>
                </c:pt>
                <c:pt idx="9">
                  <c:v>3</c:v>
                </c:pt>
                <c:pt idx="10">
                  <c:v>4</c:v>
                </c:pt>
              </c:numCache>
            </c:numRef>
          </c:val>
          <c:extLst>
            <c:ext xmlns:c16="http://schemas.microsoft.com/office/drawing/2014/chart" uri="{C3380CC4-5D6E-409C-BE32-E72D297353CC}">
              <c16:uniqueId val="{00000000-9C34-4F0B-87C5-A897FF1DF7E8}"/>
            </c:ext>
          </c:extLst>
        </c:ser>
        <c:ser>
          <c:idx val="1"/>
          <c:order val="1"/>
          <c:tx>
            <c:strRef>
              <c:f>Feuil1!$C$1</c:f>
              <c:strCache>
                <c:ptCount val="1"/>
                <c:pt idx="0">
                  <c:v>2019</c:v>
                </c:pt>
              </c:strCache>
            </c:strRef>
          </c:tx>
          <c:spPr>
            <a:solidFill>
              <a:schemeClr val="accent2"/>
            </a:solidFill>
            <a:ln>
              <a:noFill/>
            </a:ln>
            <a:effectLst/>
          </c:spPr>
          <c:invertIfNegative val="0"/>
          <c:dLbls>
            <c:delete val="1"/>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Feuil1!$C$2:$C$12</c:f>
              <c:numCache>
                <c:formatCode>General</c:formatCode>
                <c:ptCount val="11"/>
                <c:pt idx="0">
                  <c:v>5</c:v>
                </c:pt>
                <c:pt idx="1">
                  <c:v>5</c:v>
                </c:pt>
                <c:pt idx="2">
                  <c:v>4.7</c:v>
                </c:pt>
                <c:pt idx="3">
                  <c:v>4.7</c:v>
                </c:pt>
                <c:pt idx="4">
                  <c:v>4.7</c:v>
                </c:pt>
                <c:pt idx="5">
                  <c:v>4.5</c:v>
                </c:pt>
                <c:pt idx="6">
                  <c:v>4.5</c:v>
                </c:pt>
                <c:pt idx="7">
                  <c:v>4.4000000000000004</c:v>
                </c:pt>
                <c:pt idx="8">
                  <c:v>4.0999999999999996</c:v>
                </c:pt>
                <c:pt idx="9">
                  <c:v>4</c:v>
                </c:pt>
                <c:pt idx="10">
                  <c:v>3.5</c:v>
                </c:pt>
              </c:numCache>
            </c:numRef>
          </c:val>
          <c:extLst>
            <c:ext xmlns:c16="http://schemas.microsoft.com/office/drawing/2014/chart" uri="{C3380CC4-5D6E-409C-BE32-E72D297353CC}">
              <c16:uniqueId val="{00000001-9C34-4F0B-87C5-A897FF1DF7E8}"/>
            </c:ext>
          </c:extLst>
        </c:ser>
        <c:ser>
          <c:idx val="2"/>
          <c:order val="2"/>
          <c:tx>
            <c:strRef>
              <c:f>Feuil1!$D$1</c:f>
              <c:strCache>
                <c:ptCount val="1"/>
                <c:pt idx="0">
                  <c:v>2020</c:v>
                </c:pt>
              </c:strCache>
            </c:strRef>
          </c:tx>
          <c:spPr>
            <a:solidFill>
              <a:schemeClr val="accent3"/>
            </a:solidFill>
            <a:ln>
              <a:noFill/>
            </a:ln>
            <a:effectLst/>
          </c:spPr>
          <c:invertIfNegative val="0"/>
          <c:dLbls>
            <c:delete val="1"/>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Feuil1!$D$2:$D$12</c:f>
              <c:numCache>
                <c:formatCode>General</c:formatCode>
                <c:ptCount val="11"/>
                <c:pt idx="0">
                  <c:v>5</c:v>
                </c:pt>
                <c:pt idx="1">
                  <c:v>5</c:v>
                </c:pt>
                <c:pt idx="2">
                  <c:v>4.7</c:v>
                </c:pt>
                <c:pt idx="3">
                  <c:v>4.7</c:v>
                </c:pt>
                <c:pt idx="4">
                  <c:v>4.7</c:v>
                </c:pt>
                <c:pt idx="5">
                  <c:v>4.5</c:v>
                </c:pt>
                <c:pt idx="6">
                  <c:v>4.5</c:v>
                </c:pt>
                <c:pt idx="7">
                  <c:v>4.2</c:v>
                </c:pt>
                <c:pt idx="8">
                  <c:v>4.2</c:v>
                </c:pt>
                <c:pt idx="9">
                  <c:v>4</c:v>
                </c:pt>
                <c:pt idx="10">
                  <c:v>4</c:v>
                </c:pt>
              </c:numCache>
            </c:numRef>
          </c:val>
          <c:extLst>
            <c:ext xmlns:c16="http://schemas.microsoft.com/office/drawing/2014/chart" uri="{C3380CC4-5D6E-409C-BE32-E72D297353CC}">
              <c16:uniqueId val="{00000002-9C34-4F0B-87C5-A897FF1DF7E8}"/>
            </c:ext>
          </c:extLst>
        </c:ser>
        <c:ser>
          <c:idx val="3"/>
          <c:order val="3"/>
          <c:tx>
            <c:strRef>
              <c:f>Feuil1!$E$1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Feuil1!$E$2:$E$12</c:f>
              <c:numCache>
                <c:formatCode>General</c:formatCode>
                <c:ptCount val="11"/>
                <c:pt idx="0">
                  <c:v>5</c:v>
                </c:pt>
                <c:pt idx="1">
                  <c:v>5</c:v>
                </c:pt>
                <c:pt idx="2">
                  <c:v>4.8</c:v>
                </c:pt>
                <c:pt idx="3">
                  <c:v>4.7</c:v>
                </c:pt>
                <c:pt idx="4">
                  <c:v>4.7</c:v>
                </c:pt>
                <c:pt idx="5">
                  <c:v>4.5</c:v>
                </c:pt>
                <c:pt idx="6">
                  <c:v>4.7</c:v>
                </c:pt>
                <c:pt idx="7">
                  <c:v>4.3</c:v>
                </c:pt>
                <c:pt idx="8">
                  <c:v>4.0999999999999996</c:v>
                </c:pt>
                <c:pt idx="9">
                  <c:v>4.3</c:v>
                </c:pt>
                <c:pt idx="10">
                  <c:v>4.5</c:v>
                </c:pt>
              </c:numCache>
            </c:numRef>
          </c:val>
          <c:extLst>
            <c:ext xmlns:c16="http://schemas.microsoft.com/office/drawing/2014/chart" uri="{C3380CC4-5D6E-409C-BE32-E72D297353CC}">
              <c16:uniqueId val="{00000003-9C34-4F0B-87C5-A897FF1DF7E8}"/>
            </c:ext>
          </c:extLst>
        </c:ser>
        <c:dLbls>
          <c:dLblPos val="outEnd"/>
          <c:showLegendKey val="0"/>
          <c:showVal val="1"/>
          <c:showCatName val="0"/>
          <c:showSerName val="0"/>
          <c:showPercent val="0"/>
          <c:showBubbleSize val="0"/>
        </c:dLbls>
        <c:gapWidth val="182"/>
        <c:axId val="744461215"/>
        <c:axId val="744457887"/>
      </c:barChart>
      <c:catAx>
        <c:axId val="744461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57887"/>
        <c:crosses val="autoZero"/>
        <c:auto val="1"/>
        <c:lblAlgn val="ctr"/>
        <c:lblOffset val="100"/>
        <c:noMultiLvlLbl val="0"/>
      </c:catAx>
      <c:valAx>
        <c:axId val="744457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6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dLbls>
            <c:delete val="1"/>
          </c:dLbls>
          <c:cat>
            <c:strRef>
              <c:f>Feuil1!$A$2:$A$8</c:f>
              <c:strCache>
                <c:ptCount val="7"/>
                <c:pt idx="0">
                  <c:v>Etre alerter sur les niveaux de stock</c:v>
                </c:pt>
                <c:pt idx="1">
                  <c:v>Enregistrer des entrées de stock</c:v>
                </c:pt>
                <c:pt idx="2">
                  <c:v>Enregistrer des sroties de stock</c:v>
                </c:pt>
                <c:pt idx="3">
                  <c:v>Controler l'état du stock</c:v>
                </c:pt>
                <c:pt idx="4">
                  <c:v>Réaliser un inventaire physique</c:v>
                </c:pt>
                <c:pt idx="5">
                  <c:v>Prévoir les besoins</c:v>
                </c:pt>
                <c:pt idx="6">
                  <c:v>Obtenir un inventaire théorique</c:v>
                </c:pt>
              </c:strCache>
            </c:strRef>
          </c:cat>
          <c:val>
            <c:numRef>
              <c:f>Feuil1!$B$2:$B$8</c:f>
              <c:numCache>
                <c:formatCode>General</c:formatCode>
                <c:ptCount val="7"/>
                <c:pt idx="0">
                  <c:v>3</c:v>
                </c:pt>
                <c:pt idx="1">
                  <c:v>4.5</c:v>
                </c:pt>
                <c:pt idx="2">
                  <c:v>4.5</c:v>
                </c:pt>
                <c:pt idx="3">
                  <c:v>2.5</c:v>
                </c:pt>
                <c:pt idx="4">
                  <c:v>3.5</c:v>
                </c:pt>
                <c:pt idx="5">
                  <c:v>3</c:v>
                </c:pt>
                <c:pt idx="6">
                  <c:v>4</c:v>
                </c:pt>
              </c:numCache>
            </c:numRef>
          </c:val>
          <c:extLst>
            <c:ext xmlns:c16="http://schemas.microsoft.com/office/drawing/2014/chart" uri="{C3380CC4-5D6E-409C-BE32-E72D297353CC}">
              <c16:uniqueId val="{00000000-F1FE-4A72-B938-9AA69A96A674}"/>
            </c:ext>
          </c:extLst>
        </c:ser>
        <c:ser>
          <c:idx val="1"/>
          <c:order val="1"/>
          <c:tx>
            <c:strRef>
              <c:f>Feuil1!$C$1</c:f>
              <c:strCache>
                <c:ptCount val="1"/>
                <c:pt idx="0">
                  <c:v>2019</c:v>
                </c:pt>
              </c:strCache>
            </c:strRef>
          </c:tx>
          <c:spPr>
            <a:solidFill>
              <a:schemeClr val="accent2"/>
            </a:solidFill>
            <a:ln>
              <a:noFill/>
            </a:ln>
            <a:effectLst/>
          </c:spPr>
          <c:invertIfNegative val="0"/>
          <c:dLbls>
            <c:delete val="1"/>
          </c:dLbls>
          <c:cat>
            <c:strRef>
              <c:f>Feuil1!$A$2:$A$8</c:f>
              <c:strCache>
                <c:ptCount val="7"/>
                <c:pt idx="0">
                  <c:v>Etre alerter sur les niveaux de stock</c:v>
                </c:pt>
                <c:pt idx="1">
                  <c:v>Enregistrer des entrées de stock</c:v>
                </c:pt>
                <c:pt idx="2">
                  <c:v>Enregistrer des sroties de stock</c:v>
                </c:pt>
                <c:pt idx="3">
                  <c:v>Controler l'état du stock</c:v>
                </c:pt>
                <c:pt idx="4">
                  <c:v>Réaliser un inventaire physique</c:v>
                </c:pt>
                <c:pt idx="5">
                  <c:v>Prévoir les besoins</c:v>
                </c:pt>
                <c:pt idx="6">
                  <c:v>Obtenir un inventaire théorique</c:v>
                </c:pt>
              </c:strCache>
            </c:strRef>
          </c:cat>
          <c:val>
            <c:numRef>
              <c:f>Feuil1!$C$2:$C$8</c:f>
              <c:numCache>
                <c:formatCode>General</c:formatCode>
                <c:ptCount val="7"/>
                <c:pt idx="0">
                  <c:v>5</c:v>
                </c:pt>
                <c:pt idx="1">
                  <c:v>4.7</c:v>
                </c:pt>
                <c:pt idx="2">
                  <c:v>4.7</c:v>
                </c:pt>
                <c:pt idx="3">
                  <c:v>4</c:v>
                </c:pt>
                <c:pt idx="4">
                  <c:v>3</c:v>
                </c:pt>
                <c:pt idx="5">
                  <c:v>3</c:v>
                </c:pt>
                <c:pt idx="6">
                  <c:v>2.7</c:v>
                </c:pt>
              </c:numCache>
            </c:numRef>
          </c:val>
          <c:extLst>
            <c:ext xmlns:c16="http://schemas.microsoft.com/office/drawing/2014/chart" uri="{C3380CC4-5D6E-409C-BE32-E72D297353CC}">
              <c16:uniqueId val="{00000001-F1FE-4A72-B938-9AA69A96A674}"/>
            </c:ext>
          </c:extLst>
        </c:ser>
        <c:ser>
          <c:idx val="2"/>
          <c:order val="2"/>
          <c:tx>
            <c:strRef>
              <c:f>Feuil1!$D$1</c:f>
              <c:strCache>
                <c:ptCount val="1"/>
                <c:pt idx="0">
                  <c:v>2020</c:v>
                </c:pt>
              </c:strCache>
            </c:strRef>
          </c:tx>
          <c:spPr>
            <a:solidFill>
              <a:schemeClr val="accent3"/>
            </a:solidFill>
            <a:ln>
              <a:noFill/>
            </a:ln>
            <a:effectLst/>
          </c:spPr>
          <c:invertIfNegative val="0"/>
          <c:dLbls>
            <c:delete val="1"/>
          </c:dLbls>
          <c:cat>
            <c:strRef>
              <c:f>Feuil1!$A$2:$A$8</c:f>
              <c:strCache>
                <c:ptCount val="7"/>
                <c:pt idx="0">
                  <c:v>Etre alerter sur les niveaux de stock</c:v>
                </c:pt>
                <c:pt idx="1">
                  <c:v>Enregistrer des entrées de stock</c:v>
                </c:pt>
                <c:pt idx="2">
                  <c:v>Enregistrer des sroties de stock</c:v>
                </c:pt>
                <c:pt idx="3">
                  <c:v>Controler l'état du stock</c:v>
                </c:pt>
                <c:pt idx="4">
                  <c:v>Réaliser un inventaire physique</c:v>
                </c:pt>
                <c:pt idx="5">
                  <c:v>Prévoir les besoins</c:v>
                </c:pt>
                <c:pt idx="6">
                  <c:v>Obtenir un inventaire théorique</c:v>
                </c:pt>
              </c:strCache>
            </c:strRef>
          </c:cat>
          <c:val>
            <c:numRef>
              <c:f>Feuil1!$D$2:$D$8</c:f>
              <c:numCache>
                <c:formatCode>General</c:formatCode>
                <c:ptCount val="7"/>
                <c:pt idx="0">
                  <c:v>3.5</c:v>
                </c:pt>
                <c:pt idx="1">
                  <c:v>3.8</c:v>
                </c:pt>
                <c:pt idx="2">
                  <c:v>3.8</c:v>
                </c:pt>
                <c:pt idx="3">
                  <c:v>2.8</c:v>
                </c:pt>
                <c:pt idx="4">
                  <c:v>3.8</c:v>
                </c:pt>
                <c:pt idx="5">
                  <c:v>3</c:v>
                </c:pt>
                <c:pt idx="6">
                  <c:v>3.8</c:v>
                </c:pt>
              </c:numCache>
            </c:numRef>
          </c:val>
          <c:extLst>
            <c:ext xmlns:c16="http://schemas.microsoft.com/office/drawing/2014/chart" uri="{C3380CC4-5D6E-409C-BE32-E72D297353CC}">
              <c16:uniqueId val="{00000002-F1FE-4A72-B938-9AA69A96A674}"/>
            </c:ext>
          </c:extLst>
        </c:ser>
        <c:ser>
          <c:idx val="3"/>
          <c:order val="3"/>
          <c:tx>
            <c:strRef>
              <c:f>Feuil1!$E$1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Etre alerter sur les niveaux de stock</c:v>
                </c:pt>
                <c:pt idx="1">
                  <c:v>Enregistrer des entrées de stock</c:v>
                </c:pt>
                <c:pt idx="2">
                  <c:v>Enregistrer des sroties de stock</c:v>
                </c:pt>
                <c:pt idx="3">
                  <c:v>Controler l'état du stock</c:v>
                </c:pt>
                <c:pt idx="4">
                  <c:v>Réaliser un inventaire physique</c:v>
                </c:pt>
                <c:pt idx="5">
                  <c:v>Prévoir les besoins</c:v>
                </c:pt>
                <c:pt idx="6">
                  <c:v>Obtenir un inventaire théorique</c:v>
                </c:pt>
              </c:strCache>
            </c:strRef>
          </c:cat>
          <c:val>
            <c:numRef>
              <c:f>Feuil1!$E$2:$E$8</c:f>
              <c:numCache>
                <c:formatCode>General</c:formatCode>
                <c:ptCount val="7"/>
                <c:pt idx="0">
                  <c:v>3.7</c:v>
                </c:pt>
                <c:pt idx="1">
                  <c:v>4.2</c:v>
                </c:pt>
                <c:pt idx="2">
                  <c:v>4.2</c:v>
                </c:pt>
                <c:pt idx="3">
                  <c:v>3</c:v>
                </c:pt>
                <c:pt idx="4">
                  <c:v>3.8</c:v>
                </c:pt>
                <c:pt idx="5">
                  <c:v>3.2</c:v>
                </c:pt>
                <c:pt idx="6">
                  <c:v>4</c:v>
                </c:pt>
              </c:numCache>
            </c:numRef>
          </c:val>
          <c:extLst>
            <c:ext xmlns:c16="http://schemas.microsoft.com/office/drawing/2014/chart" uri="{C3380CC4-5D6E-409C-BE32-E72D297353CC}">
              <c16:uniqueId val="{00000003-F1FE-4A72-B938-9AA69A96A674}"/>
            </c:ext>
          </c:extLst>
        </c:ser>
        <c:dLbls>
          <c:dLblPos val="outEnd"/>
          <c:showLegendKey val="0"/>
          <c:showVal val="1"/>
          <c:showCatName val="0"/>
          <c:showSerName val="0"/>
          <c:showPercent val="0"/>
          <c:showBubbleSize val="0"/>
        </c:dLbls>
        <c:gapWidth val="182"/>
        <c:axId val="744461215"/>
        <c:axId val="744457887"/>
      </c:barChart>
      <c:catAx>
        <c:axId val="744461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57887"/>
        <c:crosses val="autoZero"/>
        <c:auto val="1"/>
        <c:lblAlgn val="ctr"/>
        <c:lblOffset val="100"/>
        <c:noMultiLvlLbl val="0"/>
      </c:catAx>
      <c:valAx>
        <c:axId val="744457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44461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dLbls>
            <c:delete val="1"/>
          </c:dLbls>
          <c:cat>
            <c:strRef>
              <c:f>Feuil1!$A$2:$A$3</c:f>
              <c:strCache>
                <c:ptCount val="2"/>
                <c:pt idx="0">
                  <c:v>Stocker des fichiers sur le réseau</c:v>
                </c:pt>
                <c:pt idx="1">
                  <c:v>Partager des dossier en temps réel</c:v>
                </c:pt>
              </c:strCache>
            </c:strRef>
          </c:cat>
          <c:val>
            <c:numRef>
              <c:f>Feuil1!$B$2:$B$3</c:f>
              <c:numCache>
                <c:formatCode>General</c:formatCode>
                <c:ptCount val="2"/>
                <c:pt idx="0">
                  <c:v>4.0999999999999996</c:v>
                </c:pt>
                <c:pt idx="1">
                  <c:v>4.0999999999999996</c:v>
                </c:pt>
              </c:numCache>
            </c:numRef>
          </c:val>
          <c:extLst>
            <c:ext xmlns:c16="http://schemas.microsoft.com/office/drawing/2014/chart" uri="{C3380CC4-5D6E-409C-BE32-E72D297353CC}">
              <c16:uniqueId val="{00000000-4F73-4059-98E0-0C38E41DF98A}"/>
            </c:ext>
          </c:extLst>
        </c:ser>
        <c:ser>
          <c:idx val="1"/>
          <c:order val="1"/>
          <c:tx>
            <c:strRef>
              <c:f>Feuil1!$C$1</c:f>
              <c:strCache>
                <c:ptCount val="1"/>
                <c:pt idx="0">
                  <c:v>2019</c:v>
                </c:pt>
              </c:strCache>
            </c:strRef>
          </c:tx>
          <c:spPr>
            <a:solidFill>
              <a:schemeClr val="accent2"/>
            </a:solidFill>
            <a:ln>
              <a:noFill/>
            </a:ln>
            <a:effectLst/>
          </c:spPr>
          <c:invertIfNegative val="0"/>
          <c:dLbls>
            <c:delete val="1"/>
          </c:dLbls>
          <c:cat>
            <c:strRef>
              <c:f>Feuil1!$A$2:$A$3</c:f>
              <c:strCache>
                <c:ptCount val="2"/>
                <c:pt idx="0">
                  <c:v>Stocker des fichiers sur le réseau</c:v>
                </c:pt>
                <c:pt idx="1">
                  <c:v>Partager des dossier en temps réel</c:v>
                </c:pt>
              </c:strCache>
            </c:strRef>
          </c:cat>
          <c:val>
            <c:numRef>
              <c:f>Feuil1!$C$2:$C$3</c:f>
              <c:numCache>
                <c:formatCode>General</c:formatCode>
                <c:ptCount val="2"/>
                <c:pt idx="0">
                  <c:v>4.7</c:v>
                </c:pt>
                <c:pt idx="1">
                  <c:v>4.4000000000000004</c:v>
                </c:pt>
              </c:numCache>
            </c:numRef>
          </c:val>
          <c:extLst>
            <c:ext xmlns:c16="http://schemas.microsoft.com/office/drawing/2014/chart" uri="{C3380CC4-5D6E-409C-BE32-E72D297353CC}">
              <c16:uniqueId val="{00000001-4F73-4059-98E0-0C38E41DF98A}"/>
            </c:ext>
          </c:extLst>
        </c:ser>
        <c:ser>
          <c:idx val="2"/>
          <c:order val="2"/>
          <c:tx>
            <c:strRef>
              <c:f>Feuil1!$D$1</c:f>
              <c:strCache>
                <c:ptCount val="1"/>
                <c:pt idx="0">
                  <c:v>2020</c:v>
                </c:pt>
              </c:strCache>
            </c:strRef>
          </c:tx>
          <c:spPr>
            <a:solidFill>
              <a:schemeClr val="accent3"/>
            </a:solidFill>
            <a:ln>
              <a:noFill/>
            </a:ln>
            <a:effectLst/>
          </c:spPr>
          <c:invertIfNegative val="0"/>
          <c:dLbls>
            <c:delete val="1"/>
          </c:dLbls>
          <c:cat>
            <c:strRef>
              <c:f>Feuil1!$A$2:$A$3</c:f>
              <c:strCache>
                <c:ptCount val="2"/>
                <c:pt idx="0">
                  <c:v>Stocker des fichiers sur le réseau</c:v>
                </c:pt>
                <c:pt idx="1">
                  <c:v>Partager des dossier en temps réel</c:v>
                </c:pt>
              </c:strCache>
            </c:strRef>
          </c:cat>
          <c:val>
            <c:numRef>
              <c:f>Feuil1!$D$2:$D$3</c:f>
              <c:numCache>
                <c:formatCode>General</c:formatCode>
                <c:ptCount val="2"/>
                <c:pt idx="0">
                  <c:v>4.5</c:v>
                </c:pt>
                <c:pt idx="1">
                  <c:v>4.5999999999999996</c:v>
                </c:pt>
              </c:numCache>
            </c:numRef>
          </c:val>
          <c:extLst>
            <c:ext xmlns:c16="http://schemas.microsoft.com/office/drawing/2014/chart" uri="{C3380CC4-5D6E-409C-BE32-E72D297353CC}">
              <c16:uniqueId val="{00000002-4F73-4059-98E0-0C38E41DF98A}"/>
            </c:ext>
          </c:extLst>
        </c:ser>
        <c:ser>
          <c:idx val="3"/>
          <c:order val="3"/>
          <c:tx>
            <c:strRef>
              <c:f>Feuil1!$E$1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Stocker des fichiers sur le réseau</c:v>
                </c:pt>
                <c:pt idx="1">
                  <c:v>Partager des dossier en temps réel</c:v>
                </c:pt>
              </c:strCache>
            </c:strRef>
          </c:cat>
          <c:val>
            <c:numRef>
              <c:f>Feuil1!$E$2:$E$3</c:f>
              <c:numCache>
                <c:formatCode>General</c:formatCode>
                <c:ptCount val="2"/>
                <c:pt idx="0">
                  <c:v>4.5</c:v>
                </c:pt>
                <c:pt idx="1">
                  <c:v>4.5</c:v>
                </c:pt>
              </c:numCache>
            </c:numRef>
          </c:val>
          <c:extLst>
            <c:ext xmlns:c16="http://schemas.microsoft.com/office/drawing/2014/chart" uri="{C3380CC4-5D6E-409C-BE32-E72D297353CC}">
              <c16:uniqueId val="{00000003-4F73-4059-98E0-0C38E41DF98A}"/>
            </c:ext>
          </c:extLst>
        </c:ser>
        <c:dLbls>
          <c:dLblPos val="outEnd"/>
          <c:showLegendKey val="0"/>
          <c:showVal val="1"/>
          <c:showCatName val="0"/>
          <c:showSerName val="0"/>
          <c:showPercent val="0"/>
          <c:showBubbleSize val="0"/>
        </c:dLbls>
        <c:gapWidth val="182"/>
        <c:axId val="930412559"/>
        <c:axId val="930412975"/>
      </c:barChart>
      <c:catAx>
        <c:axId val="930412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30412975"/>
        <c:crosses val="autoZero"/>
        <c:auto val="1"/>
        <c:lblAlgn val="ctr"/>
        <c:lblOffset val="100"/>
        <c:noMultiLvlLbl val="0"/>
      </c:catAx>
      <c:valAx>
        <c:axId val="9304129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30412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Feuil1!$B$2:$B$3</c:f>
              <c:numCache>
                <c:formatCode>General</c:formatCode>
                <c:ptCount val="2"/>
                <c:pt idx="0">
                  <c:v>4.7</c:v>
                </c:pt>
                <c:pt idx="1">
                  <c:v>4.3</c:v>
                </c:pt>
              </c:numCache>
            </c:numRef>
          </c:val>
          <c:extLst>
            <c:ext xmlns:c16="http://schemas.microsoft.com/office/drawing/2014/chart" uri="{C3380CC4-5D6E-409C-BE32-E72D297353CC}">
              <c16:uniqueId val="{00000000-F432-4613-B1E7-02E742D4971C}"/>
            </c:ext>
          </c:extLst>
        </c:ser>
        <c:ser>
          <c:idx val="1"/>
          <c:order val="1"/>
          <c:tx>
            <c:strRef>
              <c:f>Feuil1!$C$1</c:f>
              <c:strCache>
                <c:ptCount val="1"/>
                <c:pt idx="0">
                  <c:v>2019</c:v>
                </c:pt>
              </c:strCache>
            </c:strRef>
          </c:tx>
          <c:spPr>
            <a:solidFill>
              <a:schemeClr val="accent2"/>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Feuil1!$C$2:$C$3</c:f>
              <c:numCache>
                <c:formatCode>General</c:formatCode>
                <c:ptCount val="2"/>
                <c:pt idx="0">
                  <c:v>4</c:v>
                </c:pt>
                <c:pt idx="1">
                  <c:v>0</c:v>
                </c:pt>
              </c:numCache>
            </c:numRef>
          </c:val>
          <c:extLst>
            <c:ext xmlns:c16="http://schemas.microsoft.com/office/drawing/2014/chart" uri="{C3380CC4-5D6E-409C-BE32-E72D297353CC}">
              <c16:uniqueId val="{00000001-F432-4613-B1E7-02E742D4971C}"/>
            </c:ext>
          </c:extLst>
        </c:ser>
        <c:ser>
          <c:idx val="2"/>
          <c:order val="2"/>
          <c:tx>
            <c:strRef>
              <c:f>Feuil1!$D$1</c:f>
              <c:strCache>
                <c:ptCount val="1"/>
                <c:pt idx="0">
                  <c:v>2020</c:v>
                </c:pt>
              </c:strCache>
            </c:strRef>
          </c:tx>
          <c:spPr>
            <a:solidFill>
              <a:schemeClr val="accent3"/>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Feuil1!$D$2:$D$3</c:f>
              <c:numCache>
                <c:formatCode>General</c:formatCode>
                <c:ptCount val="2"/>
                <c:pt idx="0">
                  <c:v>5</c:v>
                </c:pt>
                <c:pt idx="1">
                  <c:v>4</c:v>
                </c:pt>
              </c:numCache>
            </c:numRef>
          </c:val>
          <c:extLst>
            <c:ext xmlns:c16="http://schemas.microsoft.com/office/drawing/2014/chart" uri="{C3380CC4-5D6E-409C-BE32-E72D297353CC}">
              <c16:uniqueId val="{00000002-F432-4613-B1E7-02E742D4971C}"/>
            </c:ext>
          </c:extLst>
        </c:ser>
        <c:ser>
          <c:idx val="3"/>
          <c:order val="3"/>
          <c:tx>
            <c:strRef>
              <c:f>Feuil1!$E$1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Enregistrer des données comptables</c:v>
                </c:pt>
                <c:pt idx="1">
                  <c:v>Produire un rapport comptable</c:v>
                </c:pt>
              </c:strCache>
            </c:strRef>
          </c:cat>
          <c:val>
            <c:numRef>
              <c:f>Feuil1!$E$2:$E$3</c:f>
              <c:numCache>
                <c:formatCode>General</c:formatCode>
                <c:ptCount val="2"/>
                <c:pt idx="0">
                  <c:v>4.5</c:v>
                </c:pt>
                <c:pt idx="1">
                  <c:v>4.5</c:v>
                </c:pt>
              </c:numCache>
            </c:numRef>
          </c:val>
          <c:extLst>
            <c:ext xmlns:c16="http://schemas.microsoft.com/office/drawing/2014/chart" uri="{C3380CC4-5D6E-409C-BE32-E72D297353CC}">
              <c16:uniqueId val="{00000003-F432-4613-B1E7-02E742D4971C}"/>
            </c:ext>
          </c:extLst>
        </c:ser>
        <c:dLbls>
          <c:dLblPos val="outEnd"/>
          <c:showLegendKey val="0"/>
          <c:showVal val="1"/>
          <c:showCatName val="0"/>
          <c:showSerName val="0"/>
          <c:showPercent val="0"/>
          <c:showBubbleSize val="0"/>
        </c:dLbls>
        <c:gapWidth val="182"/>
        <c:axId val="930412559"/>
        <c:axId val="930412975"/>
      </c:barChart>
      <c:catAx>
        <c:axId val="930412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30412975"/>
        <c:crosses val="autoZero"/>
        <c:auto val="1"/>
        <c:lblAlgn val="ctr"/>
        <c:lblOffset val="100"/>
        <c:noMultiLvlLbl val="0"/>
      </c:catAx>
      <c:valAx>
        <c:axId val="9304129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30412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LA PROPRETE ET L’HYGIENE  DU MATERIEL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8010338248659306E-2"/>
          <c:y val="0.20556908444012148"/>
          <c:w val="0.53804944826864642"/>
          <c:h val="0.7258793692502053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92-44B9-9FB7-2625633DBDEA}"/>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92-44B9-9FB7-2625633DBDEA}"/>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92-44B9-9FB7-2625633DBDEA}"/>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B92-44B9-9FB7-2625633DBDEA}"/>
              </c:ext>
            </c:extLst>
          </c:dPt>
          <c:dLbls>
            <c:dLbl>
              <c:idx val="0"/>
              <c:delete val="1"/>
              <c:extLst>
                <c:ext xmlns:c15="http://schemas.microsoft.com/office/drawing/2012/chart" uri="{CE6537A1-D6FC-4f65-9D91-7224C49458BB}"/>
                <c:ext xmlns:c16="http://schemas.microsoft.com/office/drawing/2014/chart" uri="{C3380CC4-5D6E-409C-BE32-E72D297353CC}">
                  <c16:uniqueId val="{00000001-CB92-44B9-9FB7-2625633DBDEA}"/>
                </c:ext>
              </c:extLst>
            </c:dLbl>
            <c:dLbl>
              <c:idx val="1"/>
              <c:layout>
                <c:manualLayout>
                  <c:x val="-5.3439691248897969E-2"/>
                  <c:y val="0.1431572197328054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B92-44B9-9FB7-2625633DBDEA}"/>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Calcul!$C$5:$F$5</c:f>
              <c:strCache>
                <c:ptCount val="4"/>
                <c:pt idx="0">
                  <c:v>Pas du tout satisfait</c:v>
                </c:pt>
                <c:pt idx="1">
                  <c:v>Peu satisfait </c:v>
                </c:pt>
                <c:pt idx="2">
                  <c:v>Satisfait</c:v>
                </c:pt>
                <c:pt idx="3">
                  <c:v>Totalement satisfait</c:v>
                </c:pt>
              </c:strCache>
            </c:strRef>
          </c:cat>
          <c:val>
            <c:numRef>
              <c:f>Calcul!$C$6:$F$6</c:f>
              <c:numCache>
                <c:formatCode>General</c:formatCode>
                <c:ptCount val="4"/>
                <c:pt idx="0">
                  <c:v>0</c:v>
                </c:pt>
                <c:pt idx="1">
                  <c:v>1</c:v>
                </c:pt>
                <c:pt idx="2">
                  <c:v>10</c:v>
                </c:pt>
                <c:pt idx="3">
                  <c:v>2</c:v>
                </c:pt>
              </c:numCache>
            </c:numRef>
          </c:val>
          <c:extLst>
            <c:ext xmlns:c16="http://schemas.microsoft.com/office/drawing/2014/chart" uri="{C3380CC4-5D6E-409C-BE32-E72D297353CC}">
              <c16:uniqueId val="{00000008-CB92-44B9-9FB7-2625633DBDE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205417027842536"/>
          <c:y val="0.21118302426211952"/>
          <c:w val="0.35873850880595615"/>
          <c:h val="0.66666540718943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LA PROPRETE ET L’HYGIENE DES LOCAUX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0524278215223093E-2"/>
          <c:y val="0.20696217509278475"/>
          <c:w val="0.57016951006124239"/>
          <c:h val="0.6978437854032950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1D-4C6B-A584-7CEC24C9EF5E}"/>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1D-4C6B-A584-7CEC24C9EF5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1D-4C6B-A584-7CEC24C9EF5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B1D-4C6B-A584-7CEC24C9EF5E}"/>
              </c:ext>
            </c:extLst>
          </c:dPt>
          <c:dLbls>
            <c:dLbl>
              <c:idx val="0"/>
              <c:delete val="1"/>
              <c:extLst>
                <c:ext xmlns:c15="http://schemas.microsoft.com/office/drawing/2012/chart" uri="{CE6537A1-D6FC-4f65-9D91-7224C49458BB}"/>
                <c:ext xmlns:c16="http://schemas.microsoft.com/office/drawing/2014/chart" uri="{C3380CC4-5D6E-409C-BE32-E72D297353CC}">
                  <c16:uniqueId val="{00000001-6B1D-4C6B-A584-7CEC24C9EF5E}"/>
                </c:ext>
              </c:extLst>
            </c:dLbl>
            <c:dLbl>
              <c:idx val="1"/>
              <c:delete val="1"/>
              <c:extLst>
                <c:ext xmlns:c15="http://schemas.microsoft.com/office/drawing/2012/chart" uri="{CE6537A1-D6FC-4f65-9D91-7224C49458BB}"/>
                <c:ext xmlns:c16="http://schemas.microsoft.com/office/drawing/2014/chart" uri="{C3380CC4-5D6E-409C-BE32-E72D297353CC}">
                  <c16:uniqueId val="{00000003-6B1D-4C6B-A584-7CEC24C9EF5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Calcul!$C$8:$F$8</c:f>
              <c:strCache>
                <c:ptCount val="4"/>
                <c:pt idx="0">
                  <c:v>Pas du tout satisfait</c:v>
                </c:pt>
                <c:pt idx="1">
                  <c:v>Peu satisfait </c:v>
                </c:pt>
                <c:pt idx="2">
                  <c:v>Satisfait</c:v>
                </c:pt>
                <c:pt idx="3">
                  <c:v>Totalement satisfait</c:v>
                </c:pt>
              </c:strCache>
            </c:strRef>
          </c:cat>
          <c:val>
            <c:numRef>
              <c:f>Calcul!$C$9:$F$9</c:f>
              <c:numCache>
                <c:formatCode>General</c:formatCode>
                <c:ptCount val="4"/>
                <c:pt idx="0">
                  <c:v>0</c:v>
                </c:pt>
                <c:pt idx="1">
                  <c:v>0</c:v>
                </c:pt>
                <c:pt idx="2">
                  <c:v>10</c:v>
                </c:pt>
                <c:pt idx="3">
                  <c:v>3</c:v>
                </c:pt>
              </c:numCache>
            </c:numRef>
          </c:val>
          <c:extLst>
            <c:ext xmlns:c16="http://schemas.microsoft.com/office/drawing/2014/chart" uri="{C3380CC4-5D6E-409C-BE32-E72D297353CC}">
              <c16:uniqueId val="{00000008-6B1D-4C6B-A584-7CEC24C9EF5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39988245021716"/>
          <c:y val="0.23572142947395924"/>
          <c:w val="0.35009756335881481"/>
          <c:h val="0.589328202064072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LES EQUIPEMENTS MEDICAUX DISPONIBLES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6291895145147416E-2"/>
          <c:y val="0.21889745577909461"/>
          <c:w val="0.47582016625589985"/>
          <c:h val="0.7195136144942514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72-4848-8B8B-C8717DE762DD}"/>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72-4848-8B8B-C8717DE762DD}"/>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72-4848-8B8B-C8717DE762DD}"/>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72-4848-8B8B-C8717DE762DD}"/>
              </c:ext>
            </c:extLst>
          </c:dPt>
          <c:dLbls>
            <c:dLbl>
              <c:idx val="0"/>
              <c:delete val="1"/>
              <c:extLst>
                <c:ext xmlns:c15="http://schemas.microsoft.com/office/drawing/2012/chart" uri="{CE6537A1-D6FC-4f65-9D91-7224C49458BB}"/>
                <c:ext xmlns:c16="http://schemas.microsoft.com/office/drawing/2014/chart" uri="{C3380CC4-5D6E-409C-BE32-E72D297353CC}">
                  <c16:uniqueId val="{00000001-2F72-4848-8B8B-C8717DE762DD}"/>
                </c:ext>
              </c:extLst>
            </c:dLbl>
            <c:dLbl>
              <c:idx val="3"/>
              <c:layout>
                <c:manualLayout>
                  <c:x val="4.2450183718167799E-2"/>
                  <c:y val="0.132286878324953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72-4848-8B8B-C8717DE762D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Calcul!$C$11:$F$11</c:f>
              <c:strCache>
                <c:ptCount val="4"/>
                <c:pt idx="0">
                  <c:v>Pas du tout satisfait</c:v>
                </c:pt>
                <c:pt idx="1">
                  <c:v>Peu satisfait </c:v>
                </c:pt>
                <c:pt idx="2">
                  <c:v>Satisfait</c:v>
                </c:pt>
                <c:pt idx="3">
                  <c:v>Totalement satisfait</c:v>
                </c:pt>
              </c:strCache>
            </c:strRef>
          </c:cat>
          <c:val>
            <c:numRef>
              <c:f>Calcul!$C$12:$F$12</c:f>
              <c:numCache>
                <c:formatCode>General</c:formatCode>
                <c:ptCount val="4"/>
                <c:pt idx="0">
                  <c:v>0</c:v>
                </c:pt>
                <c:pt idx="1">
                  <c:v>5</c:v>
                </c:pt>
                <c:pt idx="2">
                  <c:v>7</c:v>
                </c:pt>
                <c:pt idx="3">
                  <c:v>1</c:v>
                </c:pt>
              </c:numCache>
            </c:numRef>
          </c:val>
          <c:extLst>
            <c:ext xmlns:c16="http://schemas.microsoft.com/office/drawing/2014/chart" uri="{C3380CC4-5D6E-409C-BE32-E72D297353CC}">
              <c16:uniqueId val="{00000008-2F72-4848-8B8B-C8717DE762D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288190671361042"/>
          <c:y val="0.23221559035117545"/>
          <c:w val="0.34651029910347536"/>
          <c:h val="0.641552967826654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LE MATERIEL MEDICAL DISPONIBLE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2065757806037609E-2"/>
          <c:y val="0.19802565181617293"/>
          <c:w val="0.47123851753210216"/>
          <c:h val="0.67195327431644636"/>
        </c:manualLayout>
      </c:layout>
      <c:pieChart>
        <c:varyColors val="1"/>
        <c:ser>
          <c:idx val="0"/>
          <c:order val="0"/>
          <c:dPt>
            <c:idx val="0"/>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A6B-4A42-8406-8DBE814310E5}"/>
              </c:ext>
            </c:extLst>
          </c:dPt>
          <c:dPt>
            <c:idx val="1"/>
            <c:bubble3D val="0"/>
            <c:spPr>
              <a:solidFill>
                <a:srgbClr val="FF99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A6B-4A42-8406-8DBE814310E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A6B-4A42-8406-8DBE814310E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A6B-4A42-8406-8DBE814310E5}"/>
              </c:ext>
            </c:extLst>
          </c:dPt>
          <c:dLbls>
            <c:dLbl>
              <c:idx val="0"/>
              <c:layout>
                <c:manualLayout>
                  <c:x val="-3.9852746288520986E-2"/>
                  <c:y val="0.117360588365565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B-4A42-8406-8DBE814310E5}"/>
                </c:ext>
              </c:extLst>
            </c:dLbl>
            <c:dLbl>
              <c:idx val="3"/>
              <c:layout>
                <c:manualLayout>
                  <c:x val="4.4650168517225974E-2"/>
                  <c:y val="0.1344686244007472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6B-4A42-8406-8DBE814310E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Calcul!$C$14:$F$14</c:f>
              <c:strCache>
                <c:ptCount val="4"/>
                <c:pt idx="0">
                  <c:v>Pas du tout satisfait</c:v>
                </c:pt>
                <c:pt idx="1">
                  <c:v>Peu satisfait </c:v>
                </c:pt>
                <c:pt idx="2">
                  <c:v>Satisfait</c:v>
                </c:pt>
                <c:pt idx="3">
                  <c:v>Totalement satisfait</c:v>
                </c:pt>
              </c:strCache>
            </c:strRef>
          </c:cat>
          <c:val>
            <c:numRef>
              <c:f>Calcul!$C$15:$F$15</c:f>
              <c:numCache>
                <c:formatCode>General</c:formatCode>
                <c:ptCount val="4"/>
                <c:pt idx="0">
                  <c:v>1</c:v>
                </c:pt>
                <c:pt idx="1">
                  <c:v>3</c:v>
                </c:pt>
                <c:pt idx="2">
                  <c:v>8</c:v>
                </c:pt>
                <c:pt idx="3">
                  <c:v>1</c:v>
                </c:pt>
              </c:numCache>
            </c:numRef>
          </c:val>
          <c:extLst>
            <c:ext xmlns:c16="http://schemas.microsoft.com/office/drawing/2014/chart" uri="{C3380CC4-5D6E-409C-BE32-E72D297353CC}">
              <c16:uniqueId val="{00000008-CA6B-4A42-8406-8DBE814310E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016915584943152"/>
          <c:y val="0.25797652076969457"/>
          <c:w val="0.400634353329552"/>
          <c:h val="0.569159303026694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CONSOMMABLES DISPONIBLES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941382327209097E-2"/>
          <c:y val="0.23497811913396879"/>
          <c:w val="0.50427843394575678"/>
          <c:h val="0.656528778863151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A3-4FD5-A783-9053EB0E5CEB}"/>
              </c:ext>
            </c:extLst>
          </c:dPt>
          <c:dPt>
            <c:idx val="1"/>
            <c:bubble3D val="0"/>
            <c:spPr>
              <a:solidFill>
                <a:srgbClr val="7F508B">
                  <a:lumMod val="60000"/>
                  <a:lumOff val="40000"/>
                </a:srgb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A3-4FD5-A783-9053EB0E5CEB}"/>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9A3-4FD5-A783-9053EB0E5CE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9A3-4FD5-A783-9053EB0E5CEB}"/>
              </c:ext>
            </c:extLst>
          </c:dPt>
          <c:dLbls>
            <c:dLbl>
              <c:idx val="0"/>
              <c:delete val="1"/>
              <c:extLst>
                <c:ext xmlns:c15="http://schemas.microsoft.com/office/drawing/2012/chart" uri="{CE6537A1-D6FC-4f65-9D91-7224C49458BB}"/>
                <c:ext xmlns:c16="http://schemas.microsoft.com/office/drawing/2014/chart" uri="{C3380CC4-5D6E-409C-BE32-E72D297353CC}">
                  <c16:uniqueId val="{00000001-E9A3-4FD5-A783-9053EB0E5CEB}"/>
                </c:ext>
              </c:extLst>
            </c:dLbl>
            <c:dLbl>
              <c:idx val="3"/>
              <c:delete val="1"/>
              <c:extLst>
                <c:ext xmlns:c15="http://schemas.microsoft.com/office/drawing/2012/chart" uri="{CE6537A1-D6FC-4f65-9D91-7224C49458BB}"/>
                <c:ext xmlns:c16="http://schemas.microsoft.com/office/drawing/2014/chart" uri="{C3380CC4-5D6E-409C-BE32-E72D297353CC}">
                  <c16:uniqueId val="{00000007-E9A3-4FD5-A783-9053EB0E5CEB}"/>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algun Gothic" panose="020B0503020000020004" pitchFamily="34" charset="-127"/>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Calcul!$C$17:$F$17</c:f>
              <c:strCache>
                <c:ptCount val="4"/>
                <c:pt idx="0">
                  <c:v>Pas du tout satisfait</c:v>
                </c:pt>
                <c:pt idx="1">
                  <c:v>Peu satisfait </c:v>
                </c:pt>
                <c:pt idx="2">
                  <c:v>Satisfait</c:v>
                </c:pt>
                <c:pt idx="3">
                  <c:v>Totalement satisfait</c:v>
                </c:pt>
              </c:strCache>
            </c:strRef>
          </c:cat>
          <c:val>
            <c:numRef>
              <c:f>Calcul!$C$18:$F$18</c:f>
              <c:numCache>
                <c:formatCode>General</c:formatCode>
                <c:ptCount val="4"/>
                <c:pt idx="0">
                  <c:v>0</c:v>
                </c:pt>
                <c:pt idx="1">
                  <c:v>6</c:v>
                </c:pt>
                <c:pt idx="2">
                  <c:v>7</c:v>
                </c:pt>
                <c:pt idx="3">
                  <c:v>0</c:v>
                </c:pt>
              </c:numCache>
            </c:numRef>
          </c:val>
          <c:extLst>
            <c:ext xmlns:c16="http://schemas.microsoft.com/office/drawing/2014/chart" uri="{C3380CC4-5D6E-409C-BE32-E72D297353CC}">
              <c16:uniqueId val="{00000008-E9A3-4FD5-A783-9053EB0E5CE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113116793139931"/>
          <c:y val="0.29652930281933992"/>
          <c:w val="0.38331858917258221"/>
          <c:h val="0.493645322665889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t>PARTAGE DES ECHANGES AVEC LES MEDECINS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7362492853274941E-2"/>
          <c:y val="0.21291785506004993"/>
          <c:w val="0.44065601362195078"/>
          <c:h val="0.6641232960033532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E8-4A0D-B86C-F7C7E2A5E317}"/>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E8-4A0D-B86C-F7C7E2A5E31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E8-4A0D-B86C-F7C7E2A5E31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AE8-4A0D-B86C-F7C7E2A5E317}"/>
              </c:ext>
            </c:extLst>
          </c:dPt>
          <c:dLbls>
            <c:dLbl>
              <c:idx val="0"/>
              <c:delete val="1"/>
              <c:extLst>
                <c:ext xmlns:c15="http://schemas.microsoft.com/office/drawing/2012/chart" uri="{CE6537A1-D6FC-4f65-9D91-7224C49458BB}"/>
                <c:ext xmlns:c16="http://schemas.microsoft.com/office/drawing/2014/chart" uri="{C3380CC4-5D6E-409C-BE32-E72D297353CC}">
                  <c16:uniqueId val="{00000001-7AE8-4A0D-B86C-F7C7E2A5E317}"/>
                </c:ext>
              </c:extLst>
            </c:dLbl>
            <c:dLbl>
              <c:idx val="1"/>
              <c:layout>
                <c:manualLayout>
                  <c:x val="-3.8775399923743077E-2"/>
                  <c:y val="0.1100829103715988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E8-4A0D-B86C-F7C7E2A5E31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Calcul!$C$20:$F$20</c:f>
              <c:strCache>
                <c:ptCount val="4"/>
                <c:pt idx="0">
                  <c:v>Pas du tout satisfait</c:v>
                </c:pt>
                <c:pt idx="1">
                  <c:v>Peu satisfait </c:v>
                </c:pt>
                <c:pt idx="2">
                  <c:v>Satisfait</c:v>
                </c:pt>
                <c:pt idx="3">
                  <c:v>Totalement satisfait</c:v>
                </c:pt>
              </c:strCache>
            </c:strRef>
          </c:cat>
          <c:val>
            <c:numRef>
              <c:f>Calcul!$C$21:$F$21</c:f>
              <c:numCache>
                <c:formatCode>General</c:formatCode>
                <c:ptCount val="4"/>
                <c:pt idx="0">
                  <c:v>0</c:v>
                </c:pt>
                <c:pt idx="1">
                  <c:v>1</c:v>
                </c:pt>
                <c:pt idx="2">
                  <c:v>8</c:v>
                </c:pt>
                <c:pt idx="3">
                  <c:v>4</c:v>
                </c:pt>
              </c:numCache>
            </c:numRef>
          </c:val>
          <c:extLst>
            <c:ext xmlns:c16="http://schemas.microsoft.com/office/drawing/2014/chart" uri="{C3380CC4-5D6E-409C-BE32-E72D297353CC}">
              <c16:uniqueId val="{00000008-7AE8-4A0D-B86C-F7C7E2A5E3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57529691265261"/>
          <c:y val="0.29844202766488676"/>
          <c:w val="0.400634353329552"/>
          <c:h val="0.514773286435457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19779696580036579"/>
          <c:y val="4.908517431051504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4387721338661775"/>
          <c:y val="0.18626671624376548"/>
          <c:w val="0.59181871677567255"/>
          <c:h val="0.73697126665213541"/>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FFDB-4A8C-80E1-959D892F226E}"/>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FFDB-4A8C-80E1-959D892F226E}"/>
              </c:ext>
            </c:extLst>
          </c:dPt>
          <c:val>
            <c:numRef>
              <c:f>calc2!$C$11:$C$12</c:f>
              <c:numCache>
                <c:formatCode>0%</c:formatCode>
                <c:ptCount val="2"/>
                <c:pt idx="0">
                  <c:v>0.88</c:v>
                </c:pt>
                <c:pt idx="1">
                  <c:v>0.12</c:v>
                </c:pt>
              </c:numCache>
            </c:numRef>
          </c:val>
          <c:extLst>
            <c:ext xmlns:c16="http://schemas.microsoft.com/office/drawing/2014/chart" uri="{C3380CC4-5D6E-409C-BE32-E72D297353CC}">
              <c16:uniqueId val="{00000004-FFDB-4A8C-80E1-959D892F226E}"/>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PARTAGE DES ECHANGES AVEC LES PARAMEDICAUX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0943088887078809E-2"/>
          <c:y val="0.22607489521666654"/>
          <c:w val="0.45006650271593962"/>
          <c:h val="0.686805737530611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1F-4F9D-8165-66D9FA37D641}"/>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1F-4F9D-8165-66D9FA37D64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1F-4F9D-8165-66D9FA37D64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1F-4F9D-8165-66D9FA37D641}"/>
              </c:ext>
            </c:extLst>
          </c:dPt>
          <c:dLbls>
            <c:dLbl>
              <c:idx val="0"/>
              <c:delete val="1"/>
              <c:extLst>
                <c:ext xmlns:c15="http://schemas.microsoft.com/office/drawing/2012/chart" uri="{CE6537A1-D6FC-4f65-9D91-7224C49458BB}"/>
                <c:ext xmlns:c16="http://schemas.microsoft.com/office/drawing/2014/chart" uri="{C3380CC4-5D6E-409C-BE32-E72D297353CC}">
                  <c16:uniqueId val="{00000001-C61F-4F9D-8165-66D9FA37D641}"/>
                </c:ext>
              </c:extLst>
            </c:dLbl>
            <c:dLbl>
              <c:idx val="1"/>
              <c:layout>
                <c:manualLayout>
                  <c:x val="-3.7968672428856882E-2"/>
                  <c:y val="0.116070710743121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1F-4F9D-8165-66D9FA37D64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Calcul!$C$23:$F$23</c:f>
              <c:strCache>
                <c:ptCount val="4"/>
                <c:pt idx="0">
                  <c:v>Pas du tout satisfait</c:v>
                </c:pt>
                <c:pt idx="1">
                  <c:v>Peu satisfait </c:v>
                </c:pt>
                <c:pt idx="2">
                  <c:v>Satisfait</c:v>
                </c:pt>
                <c:pt idx="3">
                  <c:v>Totalement satisfait</c:v>
                </c:pt>
              </c:strCache>
            </c:strRef>
          </c:cat>
          <c:val>
            <c:numRef>
              <c:f>Calcul!$C$24:$F$24</c:f>
              <c:numCache>
                <c:formatCode>General</c:formatCode>
                <c:ptCount val="4"/>
                <c:pt idx="0">
                  <c:v>0</c:v>
                </c:pt>
                <c:pt idx="1">
                  <c:v>1</c:v>
                </c:pt>
                <c:pt idx="2">
                  <c:v>8</c:v>
                </c:pt>
                <c:pt idx="3">
                  <c:v>4</c:v>
                </c:pt>
              </c:numCache>
            </c:numRef>
          </c:val>
          <c:extLst>
            <c:ext xmlns:c16="http://schemas.microsoft.com/office/drawing/2014/chart" uri="{C3380CC4-5D6E-409C-BE32-E72D297353CC}">
              <c16:uniqueId val="{00000008-C61F-4F9D-8165-66D9FA37D6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2738550735269918"/>
          <c:y val="0.31427426823161397"/>
          <c:w val="0.45891297323510677"/>
          <c:h val="0.492547384018054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PARTAGE DES ECHANGES AVEC L’ADMINISTRATION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1.7629218268257345E-2"/>
          <c:y val="0.23304444459688428"/>
          <c:w val="0.45612676032387656"/>
          <c:h val="0.66241231469984974"/>
        </c:manualLayout>
      </c:layout>
      <c:pieChart>
        <c:varyColors val="1"/>
        <c:ser>
          <c:idx val="0"/>
          <c:order val="0"/>
          <c:dPt>
            <c:idx val="0"/>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CA-4FF4-86F1-17AE2E858E64}"/>
              </c:ext>
            </c:extLst>
          </c:dPt>
          <c:dPt>
            <c:idx val="1"/>
            <c:bubble3D val="0"/>
            <c:spPr>
              <a:solidFill>
                <a:srgbClr val="FF993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CA-4FF4-86F1-17AE2E858E6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CA-4FF4-86F1-17AE2E858E6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CA-4FF4-86F1-17AE2E858E64}"/>
              </c:ext>
            </c:extLst>
          </c:dPt>
          <c:dLbls>
            <c:dLbl>
              <c:idx val="0"/>
              <c:layout>
                <c:manualLayout>
                  <c:x val="-8.5246400941383818E-2"/>
                  <c:y val="0.109865891052772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CA-4FF4-86F1-17AE2E858E64}"/>
                </c:ext>
              </c:extLst>
            </c:dLbl>
            <c:dLbl>
              <c:idx val="1"/>
              <c:layout>
                <c:manualLayout>
                  <c:x val="-0.11317767296964044"/>
                  <c:y val="1.88548262071519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CA-4FF4-86F1-17AE2E858E64}"/>
                </c:ext>
              </c:extLst>
            </c:dLbl>
            <c:dLbl>
              <c:idx val="3"/>
              <c:layout>
                <c:manualLayout>
                  <c:x val="8.2845139112207644E-2"/>
                  <c:y val="0.127289764503316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CA-4FF4-86F1-17AE2E858E6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Calcul!$C$26:$F$26</c:f>
              <c:strCache>
                <c:ptCount val="4"/>
                <c:pt idx="0">
                  <c:v>Pas du tout satisfait</c:v>
                </c:pt>
                <c:pt idx="1">
                  <c:v>Peu satisfait </c:v>
                </c:pt>
                <c:pt idx="2">
                  <c:v>Satisfait</c:v>
                </c:pt>
                <c:pt idx="3">
                  <c:v>Totalement satisfait</c:v>
                </c:pt>
              </c:strCache>
            </c:strRef>
          </c:cat>
          <c:val>
            <c:numRef>
              <c:f>Calcul!$C$27:$F$27</c:f>
              <c:numCache>
                <c:formatCode>General</c:formatCode>
                <c:ptCount val="4"/>
                <c:pt idx="0">
                  <c:v>2</c:v>
                </c:pt>
                <c:pt idx="1">
                  <c:v>2</c:v>
                </c:pt>
                <c:pt idx="2">
                  <c:v>7</c:v>
                </c:pt>
                <c:pt idx="3">
                  <c:v>2</c:v>
                </c:pt>
              </c:numCache>
            </c:numRef>
          </c:val>
          <c:extLst>
            <c:ext xmlns:c16="http://schemas.microsoft.com/office/drawing/2014/chart" uri="{C3380CC4-5D6E-409C-BE32-E72D297353CC}">
              <c16:uniqueId val="{00000008-03CA-4FF4-86F1-17AE2E858E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57529691265261"/>
          <c:y val="0.28138677569163861"/>
          <c:w val="0.41023259874006024"/>
          <c:h val="0.593605850031212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SN" dirty="0"/>
              <a:t>APPRECIATION</a:t>
            </a:r>
            <a:r>
              <a:rPr lang="fr-SN" baseline="0" dirty="0"/>
              <a:t> GLOBAL DU SERVICE RENDU AUX PATIENTS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1052631202147485E-2"/>
          <c:y val="0.24351475191249422"/>
          <c:w val="0.40200096004845343"/>
          <c:h val="0.6345037119902369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D1-4F1D-B6B1-12F11DEF93C8}"/>
              </c:ext>
            </c:extLst>
          </c:dPt>
          <c:dPt>
            <c:idx val="1"/>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D1-4F1D-B6B1-12F11DEF93C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D1-4F1D-B6B1-12F11DEF93C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D1-4F1D-B6B1-12F11DEF93C8}"/>
              </c:ext>
            </c:extLst>
          </c:dPt>
          <c:dLbls>
            <c:dLbl>
              <c:idx val="0"/>
              <c:delete val="1"/>
              <c:extLst>
                <c:ext xmlns:c15="http://schemas.microsoft.com/office/drawing/2012/chart" uri="{CE6537A1-D6FC-4f65-9D91-7224C49458BB}"/>
                <c:ext xmlns:c16="http://schemas.microsoft.com/office/drawing/2014/chart" uri="{C3380CC4-5D6E-409C-BE32-E72D297353CC}">
                  <c16:uniqueId val="{00000001-1AD1-4F1D-B6B1-12F11DEF93C8}"/>
                </c:ext>
              </c:extLst>
            </c:dLbl>
            <c:dLbl>
              <c:idx val="1"/>
              <c:layout>
                <c:manualLayout>
                  <c:x val="-3.2413097530810273E-2"/>
                  <c:y val="0.121483779111156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D1-4F1D-B6B1-12F11DEF93C8}"/>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Calcul!$C$29:$F$29</c:f>
              <c:strCache>
                <c:ptCount val="4"/>
                <c:pt idx="0">
                  <c:v>Pas du tout satisfait</c:v>
                </c:pt>
                <c:pt idx="1">
                  <c:v>Peu satisfait </c:v>
                </c:pt>
                <c:pt idx="2">
                  <c:v>Satisfait</c:v>
                </c:pt>
                <c:pt idx="3">
                  <c:v>Totalement satisfait</c:v>
                </c:pt>
              </c:strCache>
            </c:strRef>
          </c:cat>
          <c:val>
            <c:numRef>
              <c:f>Calcul!$C$30:$F$30</c:f>
              <c:numCache>
                <c:formatCode>General</c:formatCode>
                <c:ptCount val="4"/>
                <c:pt idx="0">
                  <c:v>0</c:v>
                </c:pt>
                <c:pt idx="1">
                  <c:v>1</c:v>
                </c:pt>
                <c:pt idx="2">
                  <c:v>9</c:v>
                </c:pt>
                <c:pt idx="3">
                  <c:v>3</c:v>
                </c:pt>
              </c:numCache>
            </c:numRef>
          </c:val>
          <c:extLst>
            <c:ext xmlns:c16="http://schemas.microsoft.com/office/drawing/2014/chart" uri="{C3380CC4-5D6E-409C-BE32-E72D297353CC}">
              <c16:uniqueId val="{00000008-1AD1-4F1D-B6B1-12F11DEF93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5436197023529679"/>
          <c:y val="0.28928099257601947"/>
          <c:w val="0.49089027848922306"/>
          <c:h val="0.514269410262494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MODE D’ORGANISATION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0897495690804149E-2"/>
          <c:y val="0.21481321400725448"/>
          <c:w val="0.46911926151593375"/>
          <c:h val="0.66320524989547669"/>
        </c:manualLayout>
      </c:layout>
      <c:pieChart>
        <c:varyColors val="1"/>
        <c:ser>
          <c:idx val="0"/>
          <c:order val="0"/>
          <c:dPt>
            <c:idx val="0"/>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32-4BAC-8B39-DA9F8BC8268E}"/>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32-4BAC-8B39-DA9F8BC8268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A32-4BAC-8B39-DA9F8BC8268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A32-4BAC-8B39-DA9F8BC8268E}"/>
              </c:ext>
            </c:extLst>
          </c:dPt>
          <c:dLbls>
            <c:dLbl>
              <c:idx val="0"/>
              <c:layout>
                <c:manualLayout>
                  <c:x val="-4.5175519051781091E-2"/>
                  <c:y val="0.111535136784297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32-4BAC-8B39-DA9F8BC8268E}"/>
                </c:ext>
              </c:extLst>
            </c:dLbl>
            <c:dLbl>
              <c:idx val="3"/>
              <c:layout>
                <c:manualLayout>
                  <c:x val="4.0098201307885398E-2"/>
                  <c:y val="0.118710521260607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32-4BAC-8B39-DA9F8BC8268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Calcul!$C$32:$F$32</c:f>
              <c:strCache>
                <c:ptCount val="4"/>
                <c:pt idx="0">
                  <c:v>Pas du tout satisfait</c:v>
                </c:pt>
                <c:pt idx="1">
                  <c:v>Peu satisfait </c:v>
                </c:pt>
                <c:pt idx="2">
                  <c:v>Satisfait</c:v>
                </c:pt>
                <c:pt idx="3">
                  <c:v>Totalement satisfait</c:v>
                </c:pt>
              </c:strCache>
            </c:strRef>
          </c:cat>
          <c:val>
            <c:numRef>
              <c:f>Calcul!$C$33:$F$33</c:f>
              <c:numCache>
                <c:formatCode>General</c:formatCode>
                <c:ptCount val="4"/>
                <c:pt idx="0">
                  <c:v>1</c:v>
                </c:pt>
                <c:pt idx="1">
                  <c:v>5</c:v>
                </c:pt>
                <c:pt idx="2">
                  <c:v>6</c:v>
                </c:pt>
                <c:pt idx="3">
                  <c:v>1</c:v>
                </c:pt>
              </c:numCache>
            </c:numRef>
          </c:val>
          <c:extLst>
            <c:ext xmlns:c16="http://schemas.microsoft.com/office/drawing/2014/chart" uri="{C3380CC4-5D6E-409C-BE32-E72D297353CC}">
              <c16:uniqueId val="{00000008-0A32-4BAC-8B39-DA9F8BC8268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644288821828094"/>
          <c:y val="0.28210560809970958"/>
          <c:w val="0.39833055378711674"/>
          <c:h val="0.557321717120354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REPARTITION DES TACHES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6139227525961354E-2"/>
          <c:y val="0.27032580717628002"/>
          <c:w val="0.4995178387032928"/>
          <c:h val="0.63152778225620554"/>
        </c:manualLayout>
      </c:layout>
      <c:pieChart>
        <c:varyColors val="1"/>
        <c:ser>
          <c:idx val="0"/>
          <c:order val="0"/>
          <c:dPt>
            <c:idx val="0"/>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58-4E09-8396-B14C34EC40E7}"/>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58-4E09-8396-B14C34EC40E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58-4E09-8396-B14C34EC40E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58-4E09-8396-B14C34EC40E7}"/>
              </c:ext>
            </c:extLst>
          </c:dPt>
          <c:dLbls>
            <c:dLbl>
              <c:idx val="0"/>
              <c:layout>
                <c:manualLayout>
                  <c:x val="-5.2239432613199785E-2"/>
                  <c:y val="0.1225164601097331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58-4E09-8396-B14C34EC40E7}"/>
                </c:ext>
              </c:extLst>
            </c:dLbl>
            <c:dLbl>
              <c:idx val="1"/>
              <c:layout>
                <c:manualLayout>
                  <c:x val="-0.12655136736356976"/>
                  <c:y val="4.87305056258972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58-4E09-8396-B14C34EC40E7}"/>
                </c:ext>
              </c:extLst>
            </c:dLbl>
            <c:dLbl>
              <c:idx val="3"/>
              <c:delete val="1"/>
              <c:extLst>
                <c:ext xmlns:c15="http://schemas.microsoft.com/office/drawing/2012/chart" uri="{CE6537A1-D6FC-4f65-9D91-7224C49458BB}"/>
                <c:ext xmlns:c16="http://schemas.microsoft.com/office/drawing/2014/chart" uri="{C3380CC4-5D6E-409C-BE32-E72D297353CC}">
                  <c16:uniqueId val="{00000007-5B58-4E09-8396-B14C34EC40E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Calcul!$C$35:$F$35</c:f>
              <c:strCache>
                <c:ptCount val="4"/>
                <c:pt idx="0">
                  <c:v>Pas du tout satisfait</c:v>
                </c:pt>
                <c:pt idx="1">
                  <c:v>Peu satisfait </c:v>
                </c:pt>
                <c:pt idx="2">
                  <c:v>Satisfait</c:v>
                </c:pt>
                <c:pt idx="3">
                  <c:v>Totalement satisfait</c:v>
                </c:pt>
              </c:strCache>
            </c:strRef>
          </c:cat>
          <c:val>
            <c:numRef>
              <c:f>Calcul!$C$36:$F$36</c:f>
              <c:numCache>
                <c:formatCode>General</c:formatCode>
                <c:ptCount val="4"/>
                <c:pt idx="0">
                  <c:v>1</c:v>
                </c:pt>
                <c:pt idx="1">
                  <c:v>3</c:v>
                </c:pt>
                <c:pt idx="2">
                  <c:v>8</c:v>
                </c:pt>
                <c:pt idx="3">
                  <c:v>0</c:v>
                </c:pt>
              </c:numCache>
            </c:numRef>
          </c:val>
          <c:extLst>
            <c:ext xmlns:c16="http://schemas.microsoft.com/office/drawing/2014/chart" uri="{C3380CC4-5D6E-409C-BE32-E72D297353CC}">
              <c16:uniqueId val="{00000008-5B58-4E09-8396-B14C34EC40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293251202863431"/>
          <c:y val="0.30460803127041108"/>
          <c:w val="0.36335482649062772"/>
          <c:h val="0.535888462187249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DIFFUSION DES PLANNINGS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4713235101130002E-2"/>
          <c:y val="0.21376197823919749"/>
          <c:w val="0.45747720011607113"/>
          <c:h val="0.66724534496365173"/>
        </c:manualLayout>
      </c:layout>
      <c:pieChart>
        <c:varyColors val="1"/>
        <c:ser>
          <c:idx val="0"/>
          <c:order val="0"/>
          <c:dPt>
            <c:idx val="0"/>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0C-4451-AE4B-5ADFBDCDF347}"/>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0C-4451-AE4B-5ADFBDCDF34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0C-4451-AE4B-5ADFBDCDF34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0C-4451-AE4B-5ADFBDCDF347}"/>
              </c:ext>
            </c:extLst>
          </c:dPt>
          <c:dLbls>
            <c:dLbl>
              <c:idx val="0"/>
              <c:layout>
                <c:manualLayout>
                  <c:x val="-9.5768230684223188E-2"/>
                  <c:y val="0.1447052675876262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0C-4451-AE4B-5ADFBDCDF347}"/>
                </c:ext>
              </c:extLst>
            </c:dLbl>
            <c:dLbl>
              <c:idx val="3"/>
              <c:delete val="1"/>
              <c:extLst>
                <c:ext xmlns:c15="http://schemas.microsoft.com/office/drawing/2012/chart" uri="{CE6537A1-D6FC-4f65-9D91-7224C49458BB}"/>
                <c:ext xmlns:c16="http://schemas.microsoft.com/office/drawing/2014/chart" uri="{C3380CC4-5D6E-409C-BE32-E72D297353CC}">
                  <c16:uniqueId val="{00000007-9C0C-4451-AE4B-5ADFBDCDF34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Calcul!$C$38:$F$38</c:f>
              <c:strCache>
                <c:ptCount val="4"/>
                <c:pt idx="0">
                  <c:v>Pas du tout satisfait</c:v>
                </c:pt>
                <c:pt idx="1">
                  <c:v>Peu satisfait </c:v>
                </c:pt>
                <c:pt idx="2">
                  <c:v>Satisfait</c:v>
                </c:pt>
                <c:pt idx="3">
                  <c:v>Totalement satisfait</c:v>
                </c:pt>
              </c:strCache>
            </c:strRef>
          </c:cat>
          <c:val>
            <c:numRef>
              <c:f>Calcul!$C$39:$F$39</c:f>
              <c:numCache>
                <c:formatCode>General</c:formatCode>
                <c:ptCount val="4"/>
                <c:pt idx="0">
                  <c:v>3</c:v>
                </c:pt>
                <c:pt idx="1">
                  <c:v>2</c:v>
                </c:pt>
                <c:pt idx="2">
                  <c:v>6</c:v>
                </c:pt>
                <c:pt idx="3">
                  <c:v>0</c:v>
                </c:pt>
              </c:numCache>
            </c:numRef>
          </c:val>
          <c:extLst>
            <c:ext xmlns:c16="http://schemas.microsoft.com/office/drawing/2014/chart" uri="{C3380CC4-5D6E-409C-BE32-E72D297353CC}">
              <c16:uniqueId val="{00000008-9C0C-4451-AE4B-5ADFBDCDF34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2457251995683862"/>
          <c:y val="0.23232135571876927"/>
          <c:w val="0.41016040906081674"/>
          <c:h val="0.558730716226157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INFORMATION SUR L’ORGANISATION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7.9500514363522762E-2"/>
          <c:y val="0.19888173115864144"/>
          <c:w val="0.46290904477089645"/>
          <c:h val="0.70145501069922633"/>
        </c:manualLayout>
      </c:layout>
      <c:pieChart>
        <c:varyColors val="1"/>
        <c:ser>
          <c:idx val="0"/>
          <c:order val="0"/>
          <c:dPt>
            <c:idx val="0"/>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BC-45CE-BEF5-F762DE082EEF}"/>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BC-45CE-BEF5-F762DE082EE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6BC-45CE-BEF5-F762DE082EE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6BC-45CE-BEF5-F762DE082EEF}"/>
              </c:ext>
            </c:extLst>
          </c:dPt>
          <c:dLbls>
            <c:dLbl>
              <c:idx val="0"/>
              <c:layout>
                <c:manualLayout>
                  <c:x val="-3.6520778652668465E-2"/>
                  <c:y val="0.130182633420822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BC-45CE-BEF5-F762DE082EEF}"/>
                </c:ext>
              </c:extLst>
            </c:dLbl>
            <c:dLbl>
              <c:idx val="3"/>
              <c:delete val="1"/>
              <c:extLst>
                <c:ext xmlns:c15="http://schemas.microsoft.com/office/drawing/2012/chart" uri="{CE6537A1-D6FC-4f65-9D91-7224C49458BB}"/>
                <c:ext xmlns:c16="http://schemas.microsoft.com/office/drawing/2014/chart" uri="{C3380CC4-5D6E-409C-BE32-E72D297353CC}">
                  <c16:uniqueId val="{00000007-86BC-45CE-BEF5-F762DE082EE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Calcul!$C$41:$F$41</c:f>
              <c:strCache>
                <c:ptCount val="4"/>
                <c:pt idx="0">
                  <c:v>Pas du tout satisfait</c:v>
                </c:pt>
                <c:pt idx="1">
                  <c:v>Peu satisfait </c:v>
                </c:pt>
                <c:pt idx="2">
                  <c:v>Satisfait</c:v>
                </c:pt>
                <c:pt idx="3">
                  <c:v>Totalement satisfait</c:v>
                </c:pt>
              </c:strCache>
            </c:strRef>
          </c:cat>
          <c:val>
            <c:numRef>
              <c:f>Calcul!$C$42:$F$42</c:f>
              <c:numCache>
                <c:formatCode>General</c:formatCode>
                <c:ptCount val="4"/>
                <c:pt idx="0">
                  <c:v>1</c:v>
                </c:pt>
                <c:pt idx="1">
                  <c:v>4</c:v>
                </c:pt>
                <c:pt idx="2">
                  <c:v>7</c:v>
                </c:pt>
                <c:pt idx="3">
                  <c:v>0</c:v>
                </c:pt>
              </c:numCache>
            </c:numRef>
          </c:val>
          <c:extLst>
            <c:ext xmlns:c16="http://schemas.microsoft.com/office/drawing/2014/chart" uri="{C3380CC4-5D6E-409C-BE32-E72D297353CC}">
              <c16:uniqueId val="{00000008-86BC-45CE-BEF5-F762DE082E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42080595825686"/>
          <c:y val="0.27314571267217208"/>
          <c:w val="0.38748552254414076"/>
          <c:h val="0.538689439366146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CIRCUIT DU DOSSIER PATIENT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5819251062766588E-2"/>
          <c:y val="0.18820352492912726"/>
          <c:w val="0.46062827616064306"/>
          <c:h val="0.719252021081749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12B-437A-98C2-2BBF9564D6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12B-437A-98C2-2BBF9564D6C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12B-437A-98C2-2BBF9564D6C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12B-437A-98C2-2BBF9564D6CE}"/>
              </c:ext>
            </c:extLst>
          </c:dPt>
          <c:dLbls>
            <c:dLbl>
              <c:idx val="0"/>
              <c:delete val="1"/>
              <c:extLst>
                <c:ext xmlns:c15="http://schemas.microsoft.com/office/drawing/2012/chart" uri="{CE6537A1-D6FC-4f65-9D91-7224C49458BB}"/>
                <c:ext xmlns:c16="http://schemas.microsoft.com/office/drawing/2014/chart" uri="{C3380CC4-5D6E-409C-BE32-E72D297353CC}">
                  <c16:uniqueId val="{00000001-E12B-437A-98C2-2BBF9564D6CE}"/>
                </c:ext>
              </c:extLst>
            </c:dLbl>
            <c:dLbl>
              <c:idx val="1"/>
              <c:delete val="1"/>
              <c:extLst>
                <c:ext xmlns:c15="http://schemas.microsoft.com/office/drawing/2012/chart" uri="{CE6537A1-D6FC-4f65-9D91-7224C49458BB}"/>
                <c:ext xmlns:c16="http://schemas.microsoft.com/office/drawing/2014/chart" uri="{C3380CC4-5D6E-409C-BE32-E72D297353CC}">
                  <c16:uniqueId val="{00000003-E12B-437A-98C2-2BBF9564D6C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Calcul!$C$44:$F$44</c:f>
              <c:strCache>
                <c:ptCount val="4"/>
                <c:pt idx="0">
                  <c:v>Pas du tout satisfait</c:v>
                </c:pt>
                <c:pt idx="1">
                  <c:v>Peu satisfait </c:v>
                </c:pt>
                <c:pt idx="2">
                  <c:v>Satisfait</c:v>
                </c:pt>
                <c:pt idx="3">
                  <c:v>Totalement satisfait</c:v>
                </c:pt>
              </c:strCache>
            </c:strRef>
          </c:cat>
          <c:val>
            <c:numRef>
              <c:f>Calcul!$C$45:$F$45</c:f>
              <c:numCache>
                <c:formatCode>General</c:formatCode>
                <c:ptCount val="4"/>
                <c:pt idx="0">
                  <c:v>0</c:v>
                </c:pt>
                <c:pt idx="1">
                  <c:v>0</c:v>
                </c:pt>
                <c:pt idx="2">
                  <c:v>10</c:v>
                </c:pt>
                <c:pt idx="3">
                  <c:v>2</c:v>
                </c:pt>
              </c:numCache>
            </c:numRef>
          </c:val>
          <c:extLst>
            <c:ext xmlns:c16="http://schemas.microsoft.com/office/drawing/2014/chart" uri="{C3380CC4-5D6E-409C-BE32-E72D297353CC}">
              <c16:uniqueId val="{00000008-E12B-437A-98C2-2BBF9564D6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697583404112639"/>
          <c:y val="0.23755169190712483"/>
          <c:w val="0.41934694689290197"/>
          <c:h val="0.616996285049250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PROGRAMME DES INTERVENTIONS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6185482869677446E-2"/>
          <c:y val="0.22938236618244687"/>
          <c:w val="0.45057716508019768"/>
          <c:h val="0.6905297208136997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407-46B3-956F-C2E9E0E1584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07-46B3-956F-C2E9E0E1584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07-46B3-956F-C2E9E0E1584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407-46B3-956F-C2E9E0E15843}"/>
              </c:ext>
            </c:extLst>
          </c:dPt>
          <c:dLbls>
            <c:dLbl>
              <c:idx val="0"/>
              <c:delete val="1"/>
              <c:extLst>
                <c:ext xmlns:c15="http://schemas.microsoft.com/office/drawing/2012/chart" uri="{CE6537A1-D6FC-4f65-9D91-7224C49458BB}"/>
                <c:ext xmlns:c16="http://schemas.microsoft.com/office/drawing/2014/chart" uri="{C3380CC4-5D6E-409C-BE32-E72D297353CC}">
                  <c16:uniqueId val="{00000001-4407-46B3-956F-C2E9E0E15843}"/>
                </c:ext>
              </c:extLst>
            </c:dLbl>
            <c:dLbl>
              <c:idx val="1"/>
              <c:delete val="1"/>
              <c:extLst>
                <c:ext xmlns:c15="http://schemas.microsoft.com/office/drawing/2012/chart" uri="{CE6537A1-D6FC-4f65-9D91-7224C49458BB}"/>
                <c:ext xmlns:c16="http://schemas.microsoft.com/office/drawing/2014/chart" uri="{C3380CC4-5D6E-409C-BE32-E72D297353CC}">
                  <c16:uniqueId val="{00000003-4407-46B3-956F-C2E9E0E1584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Calcul!$C$47:$F$47</c:f>
              <c:strCache>
                <c:ptCount val="4"/>
                <c:pt idx="0">
                  <c:v>Pas du tout satisfait</c:v>
                </c:pt>
                <c:pt idx="1">
                  <c:v>Peu satisfait </c:v>
                </c:pt>
                <c:pt idx="2">
                  <c:v>Satisfait</c:v>
                </c:pt>
                <c:pt idx="3">
                  <c:v>Totalement satisfait</c:v>
                </c:pt>
              </c:strCache>
            </c:strRef>
          </c:cat>
          <c:val>
            <c:numRef>
              <c:f>Calcul!$C$48:$F$48</c:f>
              <c:numCache>
                <c:formatCode>General</c:formatCode>
                <c:ptCount val="4"/>
                <c:pt idx="0">
                  <c:v>0</c:v>
                </c:pt>
                <c:pt idx="1">
                  <c:v>0</c:v>
                </c:pt>
                <c:pt idx="2">
                  <c:v>9</c:v>
                </c:pt>
                <c:pt idx="3">
                  <c:v>3</c:v>
                </c:pt>
              </c:numCache>
            </c:numRef>
          </c:val>
          <c:extLst>
            <c:ext xmlns:c16="http://schemas.microsoft.com/office/drawing/2014/chart" uri="{C3380CC4-5D6E-409C-BE32-E72D297353CC}">
              <c16:uniqueId val="{00000008-4407-46B3-956F-C2E9E0E1584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021323674377354"/>
          <c:y val="0.28155548768082844"/>
          <c:w val="0.41116119653024691"/>
          <c:h val="0.600111536333481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t>GESTION DES DYSFONCTIONNEMENTS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6157924390766485E-2"/>
          <c:y val="0.19456153444164112"/>
          <c:w val="0.47825506165739023"/>
          <c:h val="0.694011803987780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DE-4BD1-A4DC-9B132678DEB0}"/>
              </c:ext>
            </c:extLst>
          </c:dPt>
          <c:dPt>
            <c:idx val="1"/>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DE-4BD1-A4DC-9B132678DEB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DE-4BD1-A4DC-9B132678DEB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DE-4BD1-A4DC-9B132678DEB0}"/>
              </c:ext>
            </c:extLst>
          </c:dPt>
          <c:dLbls>
            <c:dLbl>
              <c:idx val="0"/>
              <c:delete val="1"/>
              <c:extLst>
                <c:ext xmlns:c15="http://schemas.microsoft.com/office/drawing/2012/chart" uri="{CE6537A1-D6FC-4f65-9D91-7224C49458BB}"/>
                <c:ext xmlns:c16="http://schemas.microsoft.com/office/drawing/2014/chart" uri="{C3380CC4-5D6E-409C-BE32-E72D297353CC}">
                  <c16:uniqueId val="{00000001-5BDE-4BD1-A4DC-9B132678DEB0}"/>
                </c:ext>
              </c:extLst>
            </c:dLbl>
            <c:dLbl>
              <c:idx val="3"/>
              <c:delete val="1"/>
              <c:extLst>
                <c:ext xmlns:c15="http://schemas.microsoft.com/office/drawing/2012/chart" uri="{CE6537A1-D6FC-4f65-9D91-7224C49458BB}"/>
                <c:ext xmlns:c16="http://schemas.microsoft.com/office/drawing/2014/chart" uri="{C3380CC4-5D6E-409C-BE32-E72D297353CC}">
                  <c16:uniqueId val="{00000007-5BDE-4BD1-A4DC-9B132678DEB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Calcul!$C$50:$F$50</c:f>
              <c:strCache>
                <c:ptCount val="4"/>
                <c:pt idx="0">
                  <c:v>Pas du tout satisfait</c:v>
                </c:pt>
                <c:pt idx="1">
                  <c:v>Peu satisfait </c:v>
                </c:pt>
                <c:pt idx="2">
                  <c:v>Satisfait</c:v>
                </c:pt>
                <c:pt idx="3">
                  <c:v>Totalement satisfait</c:v>
                </c:pt>
              </c:strCache>
            </c:strRef>
          </c:cat>
          <c:val>
            <c:numRef>
              <c:f>Calcul!$C$51:$F$51</c:f>
              <c:numCache>
                <c:formatCode>General</c:formatCode>
                <c:ptCount val="4"/>
                <c:pt idx="0">
                  <c:v>0</c:v>
                </c:pt>
                <c:pt idx="1">
                  <c:v>3</c:v>
                </c:pt>
                <c:pt idx="2">
                  <c:v>8</c:v>
                </c:pt>
                <c:pt idx="3">
                  <c:v>0</c:v>
                </c:pt>
              </c:numCache>
            </c:numRef>
          </c:val>
          <c:extLst>
            <c:ext xmlns:c16="http://schemas.microsoft.com/office/drawing/2014/chart" uri="{C3380CC4-5D6E-409C-BE32-E72D297353CC}">
              <c16:uniqueId val="{00000008-5BDE-4BD1-A4DC-9B132678DEB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896389208095625"/>
          <c:y val="0.23280632324370032"/>
          <c:w val="0.38863654656641666"/>
          <c:h val="0.6210040353779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1037837345184299"/>
          <c:y val="5.234187683510058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8235155424964283"/>
          <c:y val="0.23511718929870606"/>
          <c:w val="0.58678615371508169"/>
          <c:h val="0.73589142615362912"/>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FFDB-4A8C-80E1-959D892F226E}"/>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FFDB-4A8C-80E1-959D892F226E}"/>
              </c:ext>
            </c:extLst>
          </c:dPt>
          <c:val>
            <c:numRef>
              <c:f>calc2!$C$11:$C$12</c:f>
              <c:numCache>
                <c:formatCode>0%</c:formatCode>
                <c:ptCount val="2"/>
                <c:pt idx="0">
                  <c:v>0.64</c:v>
                </c:pt>
                <c:pt idx="1">
                  <c:v>0.35</c:v>
                </c:pt>
              </c:numCache>
            </c:numRef>
          </c:val>
          <c:extLst>
            <c:ext xmlns:c16="http://schemas.microsoft.com/office/drawing/2014/chart" uri="{C3380CC4-5D6E-409C-BE32-E72D297353CC}">
              <c16:uniqueId val="{00000004-FFDB-4A8C-80E1-959D892F226E}"/>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RECOMMANDERIZ-VOUS NEST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7.1980622651281898E-2"/>
          <c:y val="0.16973732036285039"/>
          <c:w val="0.45602339409421377"/>
          <c:h val="0.73099080367227776"/>
        </c:manualLayout>
      </c:layout>
      <c:pieChart>
        <c:varyColors val="1"/>
        <c:ser>
          <c:idx val="0"/>
          <c:order val="0"/>
          <c:dPt>
            <c:idx val="0"/>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F2-4A30-8A01-6D7B5D37F1C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F2-4A30-8A01-6D7B5D37F1C2}"/>
              </c:ext>
            </c:extLst>
          </c:dPt>
          <c:dLbls>
            <c:dLbl>
              <c:idx val="0"/>
              <c:layout>
                <c:manualLayout>
                  <c:x val="-2.9353778865592074E-3"/>
                  <c:y val="-0.3412375819425685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F2-4A30-8A01-6D7B5D37F1C2}"/>
                </c:ext>
              </c:extLst>
            </c:dLbl>
            <c:dLbl>
              <c:idx val="1"/>
              <c:delete val="1"/>
              <c:extLst>
                <c:ext xmlns:c15="http://schemas.microsoft.com/office/drawing/2012/chart" uri="{CE6537A1-D6FC-4f65-9D91-7224C49458BB}"/>
                <c:ext xmlns:c16="http://schemas.microsoft.com/office/drawing/2014/chart" uri="{C3380CC4-5D6E-409C-BE32-E72D297353CC}">
                  <c16:uniqueId val="{00000003-C1F2-4A30-8A01-6D7B5D37F1C2}"/>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algun Gothic" panose="020B0503020000020004" pitchFamily="34" charset="-127"/>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Calcul!$C$53:$D$53</c:f>
              <c:strCache>
                <c:ptCount val="2"/>
                <c:pt idx="0">
                  <c:v>OUI</c:v>
                </c:pt>
                <c:pt idx="1">
                  <c:v>NON</c:v>
                </c:pt>
              </c:strCache>
            </c:strRef>
          </c:cat>
          <c:val>
            <c:numRef>
              <c:f>Calcul!$C$54:$D$54</c:f>
              <c:numCache>
                <c:formatCode>General</c:formatCode>
                <c:ptCount val="2"/>
                <c:pt idx="0">
                  <c:v>12</c:v>
                </c:pt>
                <c:pt idx="1">
                  <c:v>0</c:v>
                </c:pt>
              </c:numCache>
            </c:numRef>
          </c:val>
          <c:extLst>
            <c:ext xmlns:c16="http://schemas.microsoft.com/office/drawing/2014/chart" uri="{C3380CC4-5D6E-409C-BE32-E72D297353CC}">
              <c16:uniqueId val="{00000004-C1F2-4A30-8A01-6D7B5D37F1C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46226033753636"/>
          <c:y val="0.24686313713644747"/>
          <c:w val="0.23344185492262978"/>
          <c:h val="0.520012104692187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NIVEAU DE SATISFACTION GLOBAL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9474676405551303E-2"/>
          <c:y val="0.13342792312984045"/>
          <c:w val="0.38078571002985434"/>
          <c:h val="0.8172522357588265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5D-4FE1-917D-7781BC734431}"/>
              </c:ext>
            </c:extLst>
          </c:dPt>
          <c:dPt>
            <c:idx val="1"/>
            <c:bubble3D val="0"/>
            <c:spPr>
              <a:solidFill>
                <a:srgbClr val="99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5D-4FE1-917D-7781BC73443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5D-4FE1-917D-7781BC73443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5D-4FE1-917D-7781BC734431}"/>
              </c:ext>
            </c:extLst>
          </c:dPt>
          <c:dLbls>
            <c:dLbl>
              <c:idx val="0"/>
              <c:delete val="1"/>
              <c:extLst>
                <c:ext xmlns:c15="http://schemas.microsoft.com/office/drawing/2012/chart" uri="{CE6537A1-D6FC-4f65-9D91-7224C49458BB}"/>
                <c:ext xmlns:c16="http://schemas.microsoft.com/office/drawing/2014/chart" uri="{C3380CC4-5D6E-409C-BE32-E72D297353CC}">
                  <c16:uniqueId val="{00000001-DD5D-4FE1-917D-7781BC734431}"/>
                </c:ext>
              </c:extLst>
            </c:dLbl>
            <c:dLbl>
              <c:idx val="3"/>
              <c:layout>
                <c:manualLayout>
                  <c:x val="3.5820308324774036E-2"/>
                  <c:y val="0.1534487828151698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5D-4FE1-917D-7781BC73443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Calcul!$C$56:$F$56</c:f>
              <c:strCache>
                <c:ptCount val="4"/>
                <c:pt idx="0">
                  <c:v>Pas du tout satisfait</c:v>
                </c:pt>
                <c:pt idx="1">
                  <c:v>Peu satisfait </c:v>
                </c:pt>
                <c:pt idx="2">
                  <c:v>Satisfait</c:v>
                </c:pt>
                <c:pt idx="3">
                  <c:v>Totalement satisfait</c:v>
                </c:pt>
              </c:strCache>
            </c:strRef>
          </c:cat>
          <c:val>
            <c:numRef>
              <c:f>Calcul!$C$57:$F$57</c:f>
              <c:numCache>
                <c:formatCode>General</c:formatCode>
                <c:ptCount val="4"/>
                <c:pt idx="0">
                  <c:v>0</c:v>
                </c:pt>
                <c:pt idx="1">
                  <c:v>3</c:v>
                </c:pt>
                <c:pt idx="2">
                  <c:v>9</c:v>
                </c:pt>
                <c:pt idx="3">
                  <c:v>1</c:v>
                </c:pt>
              </c:numCache>
            </c:numRef>
          </c:val>
          <c:extLst>
            <c:ext xmlns:c16="http://schemas.microsoft.com/office/drawing/2014/chart" uri="{C3380CC4-5D6E-409C-BE32-E72D297353CC}">
              <c16:uniqueId val="{00000008-DD5D-4FE1-917D-7781BC73443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71844268317697"/>
          <c:y val="0.18740430064576261"/>
          <c:w val="0.38238628263780672"/>
          <c:h val="0.755096198655216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BESOINS DE FORMATION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0333562368706314E-2"/>
          <c:y val="0.19595669833466411"/>
          <c:w val="0.45331916087785895"/>
          <c:h val="0.70585340298782029"/>
        </c:manualLayout>
      </c:layout>
      <c:pieChart>
        <c:varyColors val="1"/>
        <c:ser>
          <c:idx val="0"/>
          <c:order val="0"/>
          <c:dPt>
            <c:idx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351-4A91-B3C2-5B8EC0ACE4B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351-4A91-B3C2-5B8EC0ACE4BA}"/>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Calcul!$C$59:$D$59</c:f>
              <c:strCache>
                <c:ptCount val="2"/>
                <c:pt idx="0">
                  <c:v>Formation échographie</c:v>
                </c:pt>
                <c:pt idx="1">
                  <c:v>Formation</c:v>
                </c:pt>
              </c:strCache>
            </c:strRef>
          </c:cat>
          <c:val>
            <c:numRef>
              <c:f>Calcul!$C$60:$D$60</c:f>
              <c:numCache>
                <c:formatCode>General</c:formatCode>
                <c:ptCount val="2"/>
                <c:pt idx="0">
                  <c:v>2</c:v>
                </c:pt>
                <c:pt idx="1">
                  <c:v>2</c:v>
                </c:pt>
              </c:numCache>
            </c:numRef>
          </c:val>
          <c:extLst>
            <c:ext xmlns:c16="http://schemas.microsoft.com/office/drawing/2014/chart" uri="{C3380CC4-5D6E-409C-BE32-E72D297353CC}">
              <c16:uniqueId val="{00000004-A351-4A91-B3C2-5B8EC0ACE4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008022344903298"/>
          <c:y val="0.23455495288457817"/>
          <c:w val="0.39600033353668568"/>
          <c:h val="0.659129621063772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915980330045"/>
          <c:y val="6.8376051642762781E-2"/>
          <c:w val="0.70945103126477005"/>
          <c:h val="0.86324789671447444"/>
        </c:manualLayout>
      </c:layout>
      <c:pieChart>
        <c:varyColors val="1"/>
        <c:ser>
          <c:idx val="0"/>
          <c:order val="0"/>
          <c:spPr>
            <a:ln w="28575">
              <a:solidFill>
                <a:schemeClr val="accent6"/>
              </a:solidFill>
            </a:ln>
            <a:effectLst>
              <a:outerShdw blurRad="101600" sx="105000" sy="105000" algn="ctr" rotWithShape="0">
                <a:prstClr val="black">
                  <a:alpha val="40000"/>
                </a:prstClr>
              </a:outerShdw>
            </a:effectLst>
          </c:spPr>
          <c:dPt>
            <c:idx val="0"/>
            <c:bubble3D val="0"/>
            <c:spPr>
              <a:gradFill>
                <a:gsLst>
                  <a:gs pos="0">
                    <a:schemeClr val="accent6"/>
                  </a:gs>
                  <a:gs pos="100000">
                    <a:schemeClr val="accent6">
                      <a:lumMod val="40000"/>
                      <a:lumOff val="60000"/>
                    </a:schemeClr>
                  </a:gs>
                </a:gsLst>
                <a:lin ang="16200000" scaled="1"/>
              </a:grad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1-963F-4CF4-8BBB-0F1DCDE2144F}"/>
              </c:ext>
            </c:extLst>
          </c:dPt>
          <c:dPt>
            <c:idx val="1"/>
            <c:bubble3D val="0"/>
            <c:spPr>
              <a:no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3-963F-4CF4-8BBB-0F1DCDE2144F}"/>
              </c:ext>
            </c:extLst>
          </c:dPt>
          <c:val>
            <c:numRef>
              <c:f>Calcul!$E$66:$F$66</c:f>
              <c:numCache>
                <c:formatCode>0%</c:formatCode>
                <c:ptCount val="2"/>
                <c:pt idx="0">
                  <c:v>0.44827586206896552</c:v>
                </c:pt>
                <c:pt idx="1">
                  <c:v>0.55172413793103448</c:v>
                </c:pt>
              </c:numCache>
            </c:numRef>
          </c:val>
          <c:extLst>
            <c:ext xmlns:c16="http://schemas.microsoft.com/office/drawing/2014/chart" uri="{C3380CC4-5D6E-409C-BE32-E72D297353CC}">
              <c16:uniqueId val="{00000004-963F-4CF4-8BBB-0F1DCDE214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Century Gothic" panose="020B0502020202020204" pitchFamily="34" charset="0"/>
                <a:ea typeface="+mn-ea"/>
                <a:cs typeface="+mn-cs"/>
              </a:defRPr>
            </a:pPr>
            <a:r>
              <a:rPr lang="en-US" sz="1600" b="1">
                <a:latin typeface="Century Gothic" panose="020B0502020202020204" pitchFamily="34" charset="0"/>
              </a:rPr>
              <a:t>Mode de fonctionnement du service</a:t>
            </a:r>
          </a:p>
        </c:rich>
      </c:tx>
      <c:layout>
        <c:manualLayout>
          <c:xMode val="edge"/>
          <c:yMode val="edge"/>
          <c:x val="0.10374750798169839"/>
          <c:y val="2.3537067969704166E-2"/>
        </c:manualLayout>
      </c:layout>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46223120247936234"/>
          <c:y val="0.14892149873244609"/>
          <c:w val="0.46940046967813231"/>
          <c:h val="0.77835132426628495"/>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D7-47EF-B738-9D42CF12C1F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D7-47EF-B738-9D42CF12C1F0}"/>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8D7-47EF-B738-9D42CF12C1F0}"/>
              </c:ext>
            </c:extLst>
          </c:dPt>
          <c:dPt>
            <c:idx val="3"/>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8D7-47EF-B738-9D42CF12C1F0}"/>
              </c:ext>
            </c:extLst>
          </c:dPt>
          <c:dLbls>
            <c:dLbl>
              <c:idx val="0"/>
              <c:delete val="1"/>
              <c:extLst>
                <c:ext xmlns:c15="http://schemas.microsoft.com/office/drawing/2012/chart" uri="{CE6537A1-D6FC-4f65-9D91-7224C49458BB}"/>
                <c:ext xmlns:c16="http://schemas.microsoft.com/office/drawing/2014/chart" uri="{C3380CC4-5D6E-409C-BE32-E72D297353CC}">
                  <c16:uniqueId val="{00000001-E8D7-47EF-B738-9D42CF12C1F0}"/>
                </c:ext>
              </c:extLst>
            </c:dLbl>
            <c:dLbl>
              <c:idx val="1"/>
              <c:delete val="1"/>
              <c:extLst>
                <c:ext xmlns:c15="http://schemas.microsoft.com/office/drawing/2012/chart" uri="{CE6537A1-D6FC-4f65-9D91-7224C49458BB}"/>
                <c:ext xmlns:c16="http://schemas.microsoft.com/office/drawing/2014/chart" uri="{C3380CC4-5D6E-409C-BE32-E72D297353CC}">
                  <c16:uniqueId val="{00000003-E8D7-47EF-B738-9D42CF12C1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Calcul!$C$5:$F$5</c:f>
              <c:strCache>
                <c:ptCount val="4"/>
                <c:pt idx="0">
                  <c:v>Pas du tout satisfait</c:v>
                </c:pt>
                <c:pt idx="1">
                  <c:v>Peu satisfait </c:v>
                </c:pt>
                <c:pt idx="2">
                  <c:v>Satisfait</c:v>
                </c:pt>
                <c:pt idx="3">
                  <c:v>Totalement satisfait</c:v>
                </c:pt>
              </c:strCache>
            </c:strRef>
          </c:cat>
          <c:val>
            <c:numRef>
              <c:f>Calcul!$C$6:$F$6</c:f>
              <c:numCache>
                <c:formatCode>General</c:formatCode>
                <c:ptCount val="4"/>
                <c:pt idx="0">
                  <c:v>0</c:v>
                </c:pt>
                <c:pt idx="1">
                  <c:v>0</c:v>
                </c:pt>
                <c:pt idx="2">
                  <c:v>8</c:v>
                </c:pt>
                <c:pt idx="3">
                  <c:v>4</c:v>
                </c:pt>
              </c:numCache>
            </c:numRef>
          </c:val>
          <c:extLst>
            <c:ext xmlns:c16="http://schemas.microsoft.com/office/drawing/2014/chart" uri="{C3380CC4-5D6E-409C-BE32-E72D297353CC}">
              <c16:uniqueId val="{00000008-E8D7-47EF-B738-9D42CF12C1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layout>
        <c:manualLayout>
          <c:xMode val="edge"/>
          <c:yMode val="edge"/>
          <c:x val="1.5216134990273866E-2"/>
          <c:y val="0.18973524372779499"/>
          <c:w val="0.42327058008009283"/>
          <c:h val="0.678740467686041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ahnschrift" panose="020B0502040204020203"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400" b="1" dirty="0">
                <a:latin typeface="Century Gothic" panose="020B0502020202020204" pitchFamily="34" charset="0"/>
              </a:rPr>
              <a:t>MATERIEL MIS A VOTRE DISPOSITION POUR TRAVAILLER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10436027436977355"/>
          <c:y val="0.16633007459476409"/>
          <c:w val="0.46329097461521829"/>
          <c:h val="0.771796593499087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C38-4732-9FB9-66FAFFA1A323}"/>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C38-4732-9FB9-66FAFFA1A323}"/>
              </c:ext>
            </c:extLst>
          </c:dPt>
          <c:dPt>
            <c:idx val="2"/>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C38-4732-9FB9-66FAFFA1A323}"/>
              </c:ext>
            </c:extLst>
          </c:dPt>
          <c:dPt>
            <c:idx val="3"/>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C38-4732-9FB9-66FAFFA1A323}"/>
              </c:ext>
            </c:extLst>
          </c:dPt>
          <c:dLbls>
            <c:dLbl>
              <c:idx val="0"/>
              <c:delete val="1"/>
              <c:extLst>
                <c:ext xmlns:c15="http://schemas.microsoft.com/office/drawing/2012/chart" uri="{CE6537A1-D6FC-4f65-9D91-7224C49458BB}"/>
                <c:ext xmlns:c16="http://schemas.microsoft.com/office/drawing/2014/chart" uri="{C3380CC4-5D6E-409C-BE32-E72D297353CC}">
                  <c16:uniqueId val="{00000001-8C38-4732-9FB9-66FAFFA1A323}"/>
                </c:ext>
              </c:extLst>
            </c:dLbl>
            <c:dLbl>
              <c:idx val="1"/>
              <c:layout>
                <c:manualLayout>
                  <c:x val="-4.3740462674723798E-2"/>
                  <c:y val="0.118129631365050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38-4732-9FB9-66FAFFA1A32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Calcul!$C$8:$F$8</c:f>
              <c:strCache>
                <c:ptCount val="4"/>
                <c:pt idx="0">
                  <c:v>Pas du tout satisfait</c:v>
                </c:pt>
                <c:pt idx="1">
                  <c:v>Peu satisfait </c:v>
                </c:pt>
                <c:pt idx="2">
                  <c:v>Satisfait</c:v>
                </c:pt>
                <c:pt idx="3">
                  <c:v>Totalement satisfait</c:v>
                </c:pt>
              </c:strCache>
            </c:strRef>
          </c:cat>
          <c:val>
            <c:numRef>
              <c:f>Calcul!$C$9:$F$9</c:f>
              <c:numCache>
                <c:formatCode>General</c:formatCode>
                <c:ptCount val="4"/>
                <c:pt idx="0">
                  <c:v>0</c:v>
                </c:pt>
                <c:pt idx="1">
                  <c:v>1</c:v>
                </c:pt>
                <c:pt idx="2">
                  <c:v>5</c:v>
                </c:pt>
                <c:pt idx="3">
                  <c:v>6</c:v>
                </c:pt>
              </c:numCache>
            </c:numRef>
          </c:val>
          <c:extLst>
            <c:ext xmlns:c16="http://schemas.microsoft.com/office/drawing/2014/chart" uri="{C3380CC4-5D6E-409C-BE32-E72D297353CC}">
              <c16:uniqueId val="{00000008-8C38-4732-9FB9-66FAFFA1A3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900355429263275"/>
          <c:y val="0.1613377937156297"/>
          <c:w val="0.36434914263291523"/>
          <c:h val="0.701709497971993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VOS</a:t>
            </a:r>
            <a:r>
              <a:rPr lang="en-US" sz="1600" baseline="0" dirty="0">
                <a:latin typeface="Century Gothic" panose="020B0502020202020204" pitchFamily="34" charset="0"/>
              </a:rPr>
              <a:t> FOURNITURES ET VOTRE MOBILIER</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1944192014959729"/>
          <c:w val="0.60392957130358704"/>
          <c:h val="0.7317582263522600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28-410E-BD59-2BCE74047A09}"/>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28-410E-BD59-2BCE74047A09}"/>
              </c:ext>
            </c:extLst>
          </c:dPt>
          <c:dPt>
            <c:idx val="2"/>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28-410E-BD59-2BCE74047A09}"/>
              </c:ext>
            </c:extLst>
          </c:dPt>
          <c:dPt>
            <c:idx val="3"/>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D28-410E-BD59-2BCE74047A09}"/>
              </c:ext>
            </c:extLst>
          </c:dPt>
          <c:dLbls>
            <c:dLbl>
              <c:idx val="0"/>
              <c:delete val="1"/>
              <c:extLst>
                <c:ext xmlns:c15="http://schemas.microsoft.com/office/drawing/2012/chart" uri="{CE6537A1-D6FC-4f65-9D91-7224C49458BB}"/>
                <c:ext xmlns:c16="http://schemas.microsoft.com/office/drawing/2014/chart" uri="{C3380CC4-5D6E-409C-BE32-E72D297353CC}">
                  <c16:uniqueId val="{00000001-8D28-410E-BD59-2BCE74047A09}"/>
                </c:ext>
              </c:extLst>
            </c:dLbl>
            <c:dLbl>
              <c:idx val="1"/>
              <c:layout>
                <c:manualLayout>
                  <c:x val="-5.6067581346713094E-2"/>
                  <c:y val="0.135737628106307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28-410E-BD59-2BCE74047A09}"/>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Calcul!$C$11:$F$11</c:f>
              <c:strCache>
                <c:ptCount val="4"/>
                <c:pt idx="0">
                  <c:v>Pas du tout satisfait</c:v>
                </c:pt>
                <c:pt idx="1">
                  <c:v>Peu satisfait </c:v>
                </c:pt>
                <c:pt idx="2">
                  <c:v>Satisfait</c:v>
                </c:pt>
                <c:pt idx="3">
                  <c:v>Totalement satisfait</c:v>
                </c:pt>
              </c:strCache>
            </c:strRef>
          </c:cat>
          <c:val>
            <c:numRef>
              <c:f>Calcul!$C$12:$F$12</c:f>
              <c:numCache>
                <c:formatCode>General</c:formatCode>
                <c:ptCount val="4"/>
                <c:pt idx="0">
                  <c:v>0</c:v>
                </c:pt>
                <c:pt idx="1">
                  <c:v>1</c:v>
                </c:pt>
                <c:pt idx="2">
                  <c:v>7</c:v>
                </c:pt>
                <c:pt idx="3">
                  <c:v>4</c:v>
                </c:pt>
              </c:numCache>
            </c:numRef>
          </c:val>
          <c:extLst>
            <c:ext xmlns:c16="http://schemas.microsoft.com/office/drawing/2014/chart" uri="{C3380CC4-5D6E-409C-BE32-E72D297353CC}">
              <c16:uniqueId val="{00000008-8D28-410E-BD59-2BCE74047A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596595062637714"/>
          <c:y val="0.1565306621656038"/>
          <c:w val="0.34887405697784279"/>
          <c:h val="0.780169033673430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PROPRETÉ ET L’HYGIENE DE L’ENVIRONNEMENT DE TRAVAIL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11354115526043472"/>
          <c:y val="0.20429959629833694"/>
          <c:w val="0.49197498411904445"/>
          <c:h val="0.7048257892032265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477-40CC-9C19-0D88CD90EE34}"/>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77-40CC-9C19-0D88CD90EE34}"/>
              </c:ext>
            </c:extLst>
          </c:dPt>
          <c:dPt>
            <c:idx val="2"/>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77-40CC-9C19-0D88CD90EE34}"/>
              </c:ext>
            </c:extLst>
          </c:dPt>
          <c:dPt>
            <c:idx val="3"/>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477-40CC-9C19-0D88CD90EE34}"/>
              </c:ext>
            </c:extLst>
          </c:dPt>
          <c:dLbls>
            <c:dLbl>
              <c:idx val="0"/>
              <c:delete val="1"/>
              <c:extLst>
                <c:ext xmlns:c15="http://schemas.microsoft.com/office/drawing/2012/chart" uri="{CE6537A1-D6FC-4f65-9D91-7224C49458BB}"/>
                <c:ext xmlns:c16="http://schemas.microsoft.com/office/drawing/2014/chart" uri="{C3380CC4-5D6E-409C-BE32-E72D297353CC}">
                  <c16:uniqueId val="{00000001-A477-40CC-9C19-0D88CD90EE34}"/>
                </c:ext>
              </c:extLst>
            </c:dLbl>
            <c:dLbl>
              <c:idx val="1"/>
              <c:layout>
                <c:manualLayout>
                  <c:x val="-5.0065614151790484E-2"/>
                  <c:y val="0.144271467305677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477-40CC-9C19-0D88CD90EE3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Calcul!$C$14:$F$14</c:f>
              <c:strCache>
                <c:ptCount val="4"/>
                <c:pt idx="0">
                  <c:v>Pas du tout satisfait</c:v>
                </c:pt>
                <c:pt idx="1">
                  <c:v>Peu satisfait </c:v>
                </c:pt>
                <c:pt idx="2">
                  <c:v>Satisfait</c:v>
                </c:pt>
                <c:pt idx="3">
                  <c:v>Totalement satisfait</c:v>
                </c:pt>
              </c:strCache>
            </c:strRef>
          </c:cat>
          <c:val>
            <c:numRef>
              <c:f>Calcul!$C$15:$F$15</c:f>
              <c:numCache>
                <c:formatCode>General</c:formatCode>
                <c:ptCount val="4"/>
                <c:pt idx="0">
                  <c:v>0</c:v>
                </c:pt>
                <c:pt idx="1">
                  <c:v>1</c:v>
                </c:pt>
                <c:pt idx="2">
                  <c:v>8</c:v>
                </c:pt>
                <c:pt idx="3">
                  <c:v>3</c:v>
                </c:pt>
              </c:numCache>
            </c:numRef>
          </c:val>
          <c:extLst>
            <c:ext xmlns:c16="http://schemas.microsoft.com/office/drawing/2014/chart" uri="{C3380CC4-5D6E-409C-BE32-E72D297353CC}">
              <c16:uniqueId val="{00000008-A477-40CC-9C19-0D88CD90EE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213269486404167"/>
          <c:y val="0.19446239940254381"/>
          <c:w val="0.34672352856518668"/>
          <c:h val="0.685928692712089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PARTAGE DES ECHANGES AVEC LES MEDECINS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1495009992331427E-2"/>
          <c:y val="0.19573834404970195"/>
          <c:w val="0.51152840107845454"/>
          <c:h val="0.76635458227870079"/>
        </c:manualLayout>
      </c:layout>
      <c:pieChart>
        <c:varyColors val="1"/>
        <c:ser>
          <c:idx val="0"/>
          <c:order val="0"/>
          <c:spPr>
            <a:solidFill>
              <a:srgbClr val="ADE67F"/>
            </a:solidFill>
          </c:spPr>
          <c:dPt>
            <c:idx val="0"/>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74-4973-8039-902714DB2CD0}"/>
              </c:ext>
            </c:extLst>
          </c:dPt>
          <c:dPt>
            <c:idx val="1"/>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74-4973-8039-902714DB2CD0}"/>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74-4973-8039-902714DB2CD0}"/>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74-4973-8039-902714DB2CD0}"/>
              </c:ext>
            </c:extLst>
          </c:dPt>
          <c:dLbls>
            <c:dLbl>
              <c:idx val="0"/>
              <c:delete val="1"/>
              <c:extLst>
                <c:ext xmlns:c15="http://schemas.microsoft.com/office/drawing/2012/chart" uri="{CE6537A1-D6FC-4f65-9D91-7224C49458BB}"/>
                <c:ext xmlns:c16="http://schemas.microsoft.com/office/drawing/2014/chart" uri="{C3380CC4-5D6E-409C-BE32-E72D297353CC}">
                  <c16:uniqueId val="{00000001-7B74-4973-8039-902714DB2CD0}"/>
                </c:ext>
              </c:extLst>
            </c:dLbl>
            <c:dLbl>
              <c:idx val="1"/>
              <c:delete val="1"/>
              <c:extLst>
                <c:ext xmlns:c15="http://schemas.microsoft.com/office/drawing/2012/chart" uri="{CE6537A1-D6FC-4f65-9D91-7224C49458BB}"/>
                <c:ext xmlns:c16="http://schemas.microsoft.com/office/drawing/2014/chart" uri="{C3380CC4-5D6E-409C-BE32-E72D297353CC}">
                  <c16:uniqueId val="{00000003-7B74-4973-8039-902714DB2CD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Calcul!$C$17:$F$17</c:f>
              <c:strCache>
                <c:ptCount val="4"/>
                <c:pt idx="0">
                  <c:v>Pas du tout satisfait</c:v>
                </c:pt>
                <c:pt idx="1">
                  <c:v>Peu satisfait </c:v>
                </c:pt>
                <c:pt idx="2">
                  <c:v>Satisfait</c:v>
                </c:pt>
                <c:pt idx="3">
                  <c:v>Totalement satisfait</c:v>
                </c:pt>
              </c:strCache>
            </c:strRef>
          </c:cat>
          <c:val>
            <c:numRef>
              <c:f>Calcul!$C$18:$F$18</c:f>
              <c:numCache>
                <c:formatCode>General</c:formatCode>
                <c:ptCount val="4"/>
                <c:pt idx="0">
                  <c:v>0</c:v>
                </c:pt>
                <c:pt idx="1">
                  <c:v>0</c:v>
                </c:pt>
                <c:pt idx="2">
                  <c:v>8</c:v>
                </c:pt>
                <c:pt idx="3">
                  <c:v>4</c:v>
                </c:pt>
              </c:numCache>
            </c:numRef>
          </c:val>
          <c:extLst>
            <c:ext xmlns:c16="http://schemas.microsoft.com/office/drawing/2014/chart" uri="{C3380CC4-5D6E-409C-BE32-E72D297353CC}">
              <c16:uniqueId val="{00000008-7B74-4973-8039-902714DB2CD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103454046685933"/>
          <c:y val="0.19674666678244107"/>
          <c:w val="0.39305633487006708"/>
          <c:h val="0.729876960748134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latin typeface="Century Gothic" panose="020B0502020202020204" pitchFamily="34" charset="0"/>
              </a:rPr>
              <a:t>PARTAGE DES ECHANGES AVEC LES PARAMEDICAUX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982800275663692E-2"/>
          <c:y val="0.18779147084109929"/>
          <c:w val="0.53250704929965953"/>
          <c:h val="0.74406825779863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94-422B-8D9A-07A21F3492CB}"/>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94-422B-8D9A-07A21F3492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F94-422B-8D9A-07A21F3492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F94-422B-8D9A-07A21F3492CB}"/>
              </c:ext>
            </c:extLst>
          </c:dPt>
          <c:dLbls>
            <c:dLbl>
              <c:idx val="0"/>
              <c:delete val="1"/>
              <c:extLst>
                <c:ext xmlns:c15="http://schemas.microsoft.com/office/drawing/2012/chart" uri="{CE6537A1-D6FC-4f65-9D91-7224C49458BB}"/>
                <c:ext xmlns:c16="http://schemas.microsoft.com/office/drawing/2014/chart" uri="{C3380CC4-5D6E-409C-BE32-E72D297353CC}">
                  <c16:uniqueId val="{00000001-7F94-422B-8D9A-07A21F3492CB}"/>
                </c:ext>
              </c:extLst>
            </c:dLbl>
            <c:dLbl>
              <c:idx val="1"/>
              <c:layout>
                <c:manualLayout>
                  <c:x val="-5.871402416134773E-2"/>
                  <c:y val="0.1600966789601901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94-422B-8D9A-07A21F3492CB}"/>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Calcul!$C$20:$F$20</c:f>
              <c:strCache>
                <c:ptCount val="4"/>
                <c:pt idx="0">
                  <c:v>Pas du tout satisfait</c:v>
                </c:pt>
                <c:pt idx="1">
                  <c:v>Peu satisfait </c:v>
                </c:pt>
                <c:pt idx="2">
                  <c:v>Satisfait</c:v>
                </c:pt>
                <c:pt idx="3">
                  <c:v>Totalement satisfait</c:v>
                </c:pt>
              </c:strCache>
            </c:strRef>
          </c:cat>
          <c:val>
            <c:numRef>
              <c:f>Calcul!$C$21:$F$21</c:f>
              <c:numCache>
                <c:formatCode>General</c:formatCode>
                <c:ptCount val="4"/>
                <c:pt idx="0">
                  <c:v>0</c:v>
                </c:pt>
                <c:pt idx="1">
                  <c:v>1</c:v>
                </c:pt>
                <c:pt idx="2">
                  <c:v>7</c:v>
                </c:pt>
                <c:pt idx="3">
                  <c:v>4</c:v>
                </c:pt>
              </c:numCache>
            </c:numRef>
          </c:val>
          <c:extLst>
            <c:ext xmlns:c16="http://schemas.microsoft.com/office/drawing/2014/chart" uri="{C3380CC4-5D6E-409C-BE32-E72D297353CC}">
              <c16:uniqueId val="{00000008-7F94-422B-8D9A-07A21F3492C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460640854067383"/>
          <c:y val="0.11798026819213669"/>
          <c:w val="0.37146047080416961"/>
          <c:h val="0.841508590349732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baseline="0">
                <a:solidFill>
                  <a:schemeClr val="dk1">
                    <a:lumMod val="75000"/>
                    <a:lumOff val="25000"/>
                  </a:schemeClr>
                </a:solidFill>
                <a:latin typeface="+mn-lt"/>
                <a:ea typeface="+mn-ea"/>
                <a:cs typeface="+mn-cs"/>
              </a:defRPr>
            </a:pPr>
            <a:r>
              <a:rPr lang="en-US" sz="3600" dirty="0"/>
              <a:t>SPECIALITE</a:t>
            </a:r>
          </a:p>
        </c:rich>
      </c:tx>
      <c:overlay val="0"/>
      <c:spPr>
        <a:noFill/>
        <a:ln>
          <a:noFill/>
        </a:ln>
        <a:effectLst/>
      </c:spPr>
      <c:txPr>
        <a:bodyPr rot="0" spcFirstLastPara="1" vertOverflow="ellipsis" vert="horz" wrap="square" anchor="ctr" anchorCtr="1"/>
        <a:lstStyle/>
        <a:p>
          <a:pPr>
            <a:defRPr sz="3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3831315440408659E-2"/>
          <c:y val="0.19508865124675687"/>
          <c:w val="0.41463564186169583"/>
          <c:h val="0.71229789930333298"/>
        </c:manualLayout>
      </c:layout>
      <c:pieChart>
        <c:varyColors val="1"/>
        <c:ser>
          <c:idx val="0"/>
          <c:order val="0"/>
          <c:dPt>
            <c:idx val="0"/>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08F-406C-B7B7-59B23D58F03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08F-406C-B7B7-59B23D58F034}"/>
              </c:ext>
            </c:extLst>
          </c:dPt>
          <c:dLbls>
            <c:dLbl>
              <c:idx val="1"/>
              <c:layout>
                <c:manualLayout>
                  <c:x val="7.7250585612282333E-2"/>
                  <c:y val="0.16715201623989931"/>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08F-406C-B7B7-59B23D58F03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Calcul!$C$5:$D$5</c:f>
              <c:strCache>
                <c:ptCount val="2"/>
                <c:pt idx="0">
                  <c:v>Gynécologie Obstétrique</c:v>
                </c:pt>
                <c:pt idx="1">
                  <c:v>Pédiatrie</c:v>
                </c:pt>
              </c:strCache>
            </c:strRef>
          </c:cat>
          <c:val>
            <c:numRef>
              <c:f>Calcul!$C$6:$D$6</c:f>
              <c:numCache>
                <c:formatCode>General</c:formatCode>
                <c:ptCount val="2"/>
                <c:pt idx="0">
                  <c:v>6</c:v>
                </c:pt>
                <c:pt idx="1">
                  <c:v>1</c:v>
                </c:pt>
              </c:numCache>
            </c:numRef>
          </c:val>
          <c:extLst>
            <c:ext xmlns:c16="http://schemas.microsoft.com/office/drawing/2014/chart" uri="{C3380CC4-5D6E-409C-BE32-E72D297353CC}">
              <c16:uniqueId val="{00000004-308F-406C-B7B7-59B23D58F0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1708633195044162"/>
          <c:y val="0.35456879512846234"/>
          <c:w val="0.42649055964778598"/>
          <c:h val="0.4242084912677589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PARTAGE DES ECHANGES AVEC L’ADMINISTRATION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6529830390330838E-2"/>
          <c:y val="0.23860766878407086"/>
          <c:w val="0.48877172158255122"/>
          <c:h val="0.7028087036981762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33-4F07-9587-523CEECDF7B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733-4F07-9587-523CEECDF7B4}"/>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733-4F07-9587-523CEECDF7B4}"/>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733-4F07-9587-523CEECDF7B4}"/>
              </c:ext>
            </c:extLst>
          </c:dPt>
          <c:dLbls>
            <c:dLbl>
              <c:idx val="0"/>
              <c:delete val="1"/>
              <c:extLst>
                <c:ext xmlns:c15="http://schemas.microsoft.com/office/drawing/2012/chart" uri="{CE6537A1-D6FC-4f65-9D91-7224C49458BB}"/>
                <c:ext xmlns:c16="http://schemas.microsoft.com/office/drawing/2014/chart" uri="{C3380CC4-5D6E-409C-BE32-E72D297353CC}">
                  <c16:uniqueId val="{00000001-A733-4F07-9587-523CEECDF7B4}"/>
                </c:ext>
              </c:extLst>
            </c:dLbl>
            <c:dLbl>
              <c:idx val="1"/>
              <c:delete val="1"/>
              <c:extLst>
                <c:ext xmlns:c15="http://schemas.microsoft.com/office/drawing/2012/chart" uri="{CE6537A1-D6FC-4f65-9D91-7224C49458BB}"/>
                <c:ext xmlns:c16="http://schemas.microsoft.com/office/drawing/2014/chart" uri="{C3380CC4-5D6E-409C-BE32-E72D297353CC}">
                  <c16:uniqueId val="{00000003-A733-4F07-9587-523CEECDF7B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Calcul!$C$23:$F$23</c:f>
              <c:strCache>
                <c:ptCount val="4"/>
                <c:pt idx="0">
                  <c:v>Pas du tout satisfait</c:v>
                </c:pt>
                <c:pt idx="1">
                  <c:v>Peu satisfait </c:v>
                </c:pt>
                <c:pt idx="2">
                  <c:v>Satisfait</c:v>
                </c:pt>
                <c:pt idx="3">
                  <c:v>Totalement satisfait</c:v>
                </c:pt>
              </c:strCache>
            </c:strRef>
          </c:cat>
          <c:val>
            <c:numRef>
              <c:f>Calcul!$C$24:$F$24</c:f>
              <c:numCache>
                <c:formatCode>General</c:formatCode>
                <c:ptCount val="4"/>
                <c:pt idx="0">
                  <c:v>0</c:v>
                </c:pt>
                <c:pt idx="1">
                  <c:v>0</c:v>
                </c:pt>
                <c:pt idx="2">
                  <c:v>8</c:v>
                </c:pt>
                <c:pt idx="3">
                  <c:v>4</c:v>
                </c:pt>
              </c:numCache>
            </c:numRef>
          </c:val>
          <c:extLst>
            <c:ext xmlns:c16="http://schemas.microsoft.com/office/drawing/2014/chart" uri="{C3380CC4-5D6E-409C-BE32-E72D297353CC}">
              <c16:uniqueId val="{00000008-A733-4F07-9587-523CEECDF7B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282375124272098"/>
          <c:y val="0.22507373830837402"/>
          <c:w val="0.44279664381898087"/>
          <c:h val="0.729876564649570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PARTAGE DES ECHANGES AVEC LES PARTENAIRES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4743137455531189E-2"/>
          <c:y val="0.20633511788632225"/>
          <c:w val="0.48332113638486895"/>
          <c:h val="0.7075124887052177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EE-43AB-AE46-BC5473DCE17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EE-43AB-AE46-BC5473DCE1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EE-43AB-AE46-BC5473DCE1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EE-43AB-AE46-BC5473DCE171}"/>
              </c:ext>
            </c:extLst>
          </c:dPt>
          <c:dLbls>
            <c:dLbl>
              <c:idx val="0"/>
              <c:delete val="1"/>
              <c:extLst>
                <c:ext xmlns:c15="http://schemas.microsoft.com/office/drawing/2012/chart" uri="{CE6537A1-D6FC-4f65-9D91-7224C49458BB}"/>
                <c:ext xmlns:c16="http://schemas.microsoft.com/office/drawing/2014/chart" uri="{C3380CC4-5D6E-409C-BE32-E72D297353CC}">
                  <c16:uniqueId val="{00000001-2FEE-43AB-AE46-BC5473DCE171}"/>
                </c:ext>
              </c:extLst>
            </c:dLbl>
            <c:dLbl>
              <c:idx val="1"/>
              <c:delete val="1"/>
              <c:extLst>
                <c:ext xmlns:c15="http://schemas.microsoft.com/office/drawing/2012/chart" uri="{CE6537A1-D6FC-4f65-9D91-7224C49458BB}"/>
                <c:ext xmlns:c16="http://schemas.microsoft.com/office/drawing/2014/chart" uri="{C3380CC4-5D6E-409C-BE32-E72D297353CC}">
                  <c16:uniqueId val="{00000003-2FEE-43AB-AE46-BC5473DCE17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Calcul!$C$26:$F$26</c:f>
              <c:strCache>
                <c:ptCount val="4"/>
                <c:pt idx="0">
                  <c:v>Pas du tout satisfait</c:v>
                </c:pt>
                <c:pt idx="1">
                  <c:v>Peu satisfait </c:v>
                </c:pt>
                <c:pt idx="2">
                  <c:v>Satisfait</c:v>
                </c:pt>
                <c:pt idx="3">
                  <c:v>Totalement satisfait</c:v>
                </c:pt>
              </c:strCache>
            </c:strRef>
          </c:cat>
          <c:val>
            <c:numRef>
              <c:f>Calcul!$C$27:$F$27</c:f>
              <c:numCache>
                <c:formatCode>General</c:formatCode>
                <c:ptCount val="4"/>
                <c:pt idx="0">
                  <c:v>0</c:v>
                </c:pt>
                <c:pt idx="1">
                  <c:v>0</c:v>
                </c:pt>
                <c:pt idx="2">
                  <c:v>10</c:v>
                </c:pt>
                <c:pt idx="3">
                  <c:v>2</c:v>
                </c:pt>
              </c:numCache>
            </c:numRef>
          </c:val>
          <c:extLst>
            <c:ext xmlns:c16="http://schemas.microsoft.com/office/drawing/2014/chart" uri="{C3380CC4-5D6E-409C-BE32-E72D297353CC}">
              <c16:uniqueId val="{00000008-2FEE-43AB-AE46-BC5473DCE1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632855539194091"/>
          <c:y val="0.23556777819082683"/>
          <c:w val="0.44483846643207003"/>
          <c:h val="0.66972347116811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INFORMATION SUR L’ORGANISATION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3782498285186938E-2"/>
          <c:y val="0.22339232494546349"/>
          <c:w val="0.52087325323480094"/>
          <c:h val="0.6855598570272735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96-46E7-BEDE-86B97BCB98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96-46E7-BEDE-86B97BCB984E}"/>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96-46E7-BEDE-86B97BCB984E}"/>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996-46E7-BEDE-86B97BCB984E}"/>
              </c:ext>
            </c:extLst>
          </c:dPt>
          <c:dLbls>
            <c:dLbl>
              <c:idx val="0"/>
              <c:delete val="1"/>
              <c:extLst>
                <c:ext xmlns:c15="http://schemas.microsoft.com/office/drawing/2012/chart" uri="{CE6537A1-D6FC-4f65-9D91-7224C49458BB}"/>
                <c:ext xmlns:c16="http://schemas.microsoft.com/office/drawing/2014/chart" uri="{C3380CC4-5D6E-409C-BE32-E72D297353CC}">
                  <c16:uniqueId val="{00000001-2996-46E7-BEDE-86B97BCB984E}"/>
                </c:ext>
              </c:extLst>
            </c:dLbl>
            <c:dLbl>
              <c:idx val="1"/>
              <c:delete val="1"/>
              <c:extLst>
                <c:ext xmlns:c15="http://schemas.microsoft.com/office/drawing/2012/chart" uri="{CE6537A1-D6FC-4f65-9D91-7224C49458BB}"/>
                <c:ext xmlns:c16="http://schemas.microsoft.com/office/drawing/2014/chart" uri="{C3380CC4-5D6E-409C-BE32-E72D297353CC}">
                  <c16:uniqueId val="{00000003-2996-46E7-BEDE-86B97BCB984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Calcul!$C$29:$F$29</c:f>
              <c:strCache>
                <c:ptCount val="4"/>
                <c:pt idx="0">
                  <c:v>Pas du tout satisfait</c:v>
                </c:pt>
                <c:pt idx="1">
                  <c:v>Peu satisfait </c:v>
                </c:pt>
                <c:pt idx="2">
                  <c:v>Satisfait</c:v>
                </c:pt>
                <c:pt idx="3">
                  <c:v>Totalement satisfait</c:v>
                </c:pt>
              </c:strCache>
            </c:strRef>
          </c:cat>
          <c:val>
            <c:numRef>
              <c:f>Calcul!$C$30:$F$30</c:f>
              <c:numCache>
                <c:formatCode>General</c:formatCode>
                <c:ptCount val="4"/>
                <c:pt idx="0">
                  <c:v>0</c:v>
                </c:pt>
                <c:pt idx="1">
                  <c:v>0</c:v>
                </c:pt>
                <c:pt idx="2">
                  <c:v>7</c:v>
                </c:pt>
                <c:pt idx="3">
                  <c:v>5</c:v>
                </c:pt>
              </c:numCache>
            </c:numRef>
          </c:val>
          <c:extLst>
            <c:ext xmlns:c16="http://schemas.microsoft.com/office/drawing/2014/chart" uri="{C3380CC4-5D6E-409C-BE32-E72D297353CC}">
              <c16:uniqueId val="{00000008-2996-46E7-BEDE-86B97BCB984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549688726898667"/>
          <c:y val="0.24295557194211448"/>
          <c:w val="0.37203253690009264"/>
          <c:h val="0.643181655247283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LA VIE INTERNE DE L’ENTREPRISE (</a:t>
            </a:r>
            <a:r>
              <a:rPr lang="en-US" sz="1600" dirty="0" err="1">
                <a:latin typeface="Century Gothic" panose="020B0502020202020204" pitchFamily="34" charset="0"/>
              </a:rPr>
              <a:t>évènements</a:t>
            </a:r>
            <a:r>
              <a:rPr lang="en-US" sz="1600" dirty="0">
                <a:latin typeface="Century Gothic" panose="020B0502020202020204" pitchFamily="34" charset="0"/>
              </a:rPr>
              <a: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4.2366367071542163E-2"/>
          <c:y val="0.20445125510799766"/>
          <c:w val="0.47807025321173691"/>
          <c:h val="0.7110043424381150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28-44AC-AA4D-CA50361B26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28-44AC-AA4D-CA50361B26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28-44AC-AA4D-CA50361B26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28-44AC-AA4D-CA50361B26E6}"/>
              </c:ext>
            </c:extLst>
          </c:dPt>
          <c:dLbls>
            <c:dLbl>
              <c:idx val="0"/>
              <c:delete val="1"/>
              <c:extLst>
                <c:ext xmlns:c15="http://schemas.microsoft.com/office/drawing/2012/chart" uri="{CE6537A1-D6FC-4f65-9D91-7224C49458BB}"/>
                <c:ext xmlns:c16="http://schemas.microsoft.com/office/drawing/2014/chart" uri="{C3380CC4-5D6E-409C-BE32-E72D297353CC}">
                  <c16:uniqueId val="{00000001-0328-44AC-AA4D-CA50361B26E6}"/>
                </c:ext>
              </c:extLst>
            </c:dLbl>
            <c:dLbl>
              <c:idx val="1"/>
              <c:delete val="1"/>
              <c:extLst>
                <c:ext xmlns:c15="http://schemas.microsoft.com/office/drawing/2012/chart" uri="{CE6537A1-D6FC-4f65-9D91-7224C49458BB}"/>
                <c:ext xmlns:c16="http://schemas.microsoft.com/office/drawing/2014/chart" uri="{C3380CC4-5D6E-409C-BE32-E72D297353CC}">
                  <c16:uniqueId val="{00000003-0328-44AC-AA4D-CA50361B26E6}"/>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Calcul!$C$32:$F$32</c:f>
              <c:strCache>
                <c:ptCount val="4"/>
                <c:pt idx="0">
                  <c:v>Pas du tout satisfait</c:v>
                </c:pt>
                <c:pt idx="1">
                  <c:v>Peu satisfait </c:v>
                </c:pt>
                <c:pt idx="2">
                  <c:v>Satisfait</c:v>
                </c:pt>
                <c:pt idx="3">
                  <c:v>Totalement satisfait</c:v>
                </c:pt>
              </c:strCache>
            </c:strRef>
          </c:cat>
          <c:val>
            <c:numRef>
              <c:f>Calcul!$C$33:$F$33</c:f>
              <c:numCache>
                <c:formatCode>General</c:formatCode>
                <c:ptCount val="4"/>
                <c:pt idx="0">
                  <c:v>0</c:v>
                </c:pt>
                <c:pt idx="1">
                  <c:v>0</c:v>
                </c:pt>
                <c:pt idx="2">
                  <c:v>9</c:v>
                </c:pt>
                <c:pt idx="3">
                  <c:v>3</c:v>
                </c:pt>
              </c:numCache>
            </c:numRef>
          </c:val>
          <c:extLst>
            <c:ext xmlns:c16="http://schemas.microsoft.com/office/drawing/2014/chart" uri="{C3380CC4-5D6E-409C-BE32-E72D297353CC}">
              <c16:uniqueId val="{00000008-0328-44AC-AA4D-CA50361B26E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871735905465962"/>
          <c:y val="0.17244292868774388"/>
          <c:w val="0.37816419984309518"/>
          <c:h val="0.78802757038539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APPRECIATION GLOBAL</a:t>
            </a:r>
            <a:r>
              <a:rPr lang="en-US" sz="1600" baseline="0" dirty="0">
                <a:latin typeface="Century Gothic" panose="020B0502020202020204" pitchFamily="34" charset="0"/>
              </a:rPr>
              <a:t> RENDU AU PATIENT</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4.2029160527507915E-2"/>
          <c:y val="0.23065969804196515"/>
          <c:w val="0.5107651493373585"/>
          <c:h val="0.689573259407499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CA-4659-AA6A-991451DA040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CA-4659-AA6A-991451DA0403}"/>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9CA-4659-AA6A-991451DA0403}"/>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9CA-4659-AA6A-991451DA0403}"/>
              </c:ext>
            </c:extLst>
          </c:dPt>
          <c:dLbls>
            <c:dLbl>
              <c:idx val="0"/>
              <c:delete val="1"/>
              <c:extLst>
                <c:ext xmlns:c15="http://schemas.microsoft.com/office/drawing/2012/chart" uri="{CE6537A1-D6FC-4f65-9D91-7224C49458BB}"/>
                <c:ext xmlns:c16="http://schemas.microsoft.com/office/drawing/2014/chart" uri="{C3380CC4-5D6E-409C-BE32-E72D297353CC}">
                  <c16:uniqueId val="{00000001-99CA-4659-AA6A-991451DA0403}"/>
                </c:ext>
              </c:extLst>
            </c:dLbl>
            <c:dLbl>
              <c:idx val="1"/>
              <c:delete val="1"/>
              <c:extLst>
                <c:ext xmlns:c15="http://schemas.microsoft.com/office/drawing/2012/chart" uri="{CE6537A1-D6FC-4f65-9D91-7224C49458BB}"/>
                <c:ext xmlns:c16="http://schemas.microsoft.com/office/drawing/2014/chart" uri="{C3380CC4-5D6E-409C-BE32-E72D297353CC}">
                  <c16:uniqueId val="{00000003-99CA-4659-AA6A-991451DA040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Calcul!$C$35:$F$35</c:f>
              <c:strCache>
                <c:ptCount val="4"/>
                <c:pt idx="0">
                  <c:v>Pas du tout satisfait</c:v>
                </c:pt>
                <c:pt idx="1">
                  <c:v>Peu satisfait </c:v>
                </c:pt>
                <c:pt idx="2">
                  <c:v>Satisfait</c:v>
                </c:pt>
                <c:pt idx="3">
                  <c:v>Totalement satisfait</c:v>
                </c:pt>
              </c:strCache>
            </c:strRef>
          </c:cat>
          <c:val>
            <c:numRef>
              <c:f>Calcul!$C$36:$F$36</c:f>
              <c:numCache>
                <c:formatCode>General</c:formatCode>
                <c:ptCount val="4"/>
                <c:pt idx="0">
                  <c:v>0</c:v>
                </c:pt>
                <c:pt idx="1">
                  <c:v>0</c:v>
                </c:pt>
                <c:pt idx="2">
                  <c:v>9</c:v>
                </c:pt>
                <c:pt idx="3">
                  <c:v>3</c:v>
                </c:pt>
              </c:numCache>
            </c:numRef>
          </c:val>
          <c:extLst>
            <c:ext xmlns:c16="http://schemas.microsoft.com/office/drawing/2014/chart" uri="{C3380CC4-5D6E-409C-BE32-E72D297353CC}">
              <c16:uniqueId val="{00000008-99CA-4659-AA6A-991451DA04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82689442921369"/>
          <c:y val="0.20493142468177583"/>
          <c:w val="0.35840229447686034"/>
          <c:h val="0.720556003503678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latin typeface="Century Gothic" panose="020B0502020202020204" pitchFamily="34" charset="0"/>
              </a:rPr>
              <a:t>QUEL EST</a:t>
            </a:r>
            <a:r>
              <a:rPr lang="en-US" sz="1800" baseline="0" dirty="0">
                <a:latin typeface="Century Gothic" panose="020B0502020202020204" pitchFamily="34" charset="0"/>
              </a:rPr>
              <a:t> VOTRE NIVEAU GLOBAL DE SATISFACTION ?</a:t>
            </a:r>
            <a:endParaRPr lang="en-US" sz="18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8822607507739895E-2"/>
          <c:y val="0.18548452555648831"/>
          <c:w val="0.52271283989902551"/>
          <c:h val="0.7500875770838539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02-4CB3-9076-AC9FD72C7D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02-4CB3-9076-AC9FD72C7D00}"/>
              </c:ext>
            </c:extLst>
          </c:dPt>
          <c:dPt>
            <c:idx val="2"/>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02-4CB3-9076-AC9FD72C7D00}"/>
              </c:ext>
            </c:extLst>
          </c:dPt>
          <c:dPt>
            <c:idx val="3"/>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B02-4CB3-9076-AC9FD72C7D00}"/>
              </c:ext>
            </c:extLst>
          </c:dPt>
          <c:dLbls>
            <c:dLbl>
              <c:idx val="0"/>
              <c:delete val="1"/>
              <c:extLst>
                <c:ext xmlns:c15="http://schemas.microsoft.com/office/drawing/2012/chart" uri="{CE6537A1-D6FC-4f65-9D91-7224C49458BB}"/>
                <c:ext xmlns:c16="http://schemas.microsoft.com/office/drawing/2014/chart" uri="{C3380CC4-5D6E-409C-BE32-E72D297353CC}">
                  <c16:uniqueId val="{00000001-CB02-4CB3-9076-AC9FD72C7D00}"/>
                </c:ext>
              </c:extLst>
            </c:dLbl>
            <c:dLbl>
              <c:idx val="1"/>
              <c:delete val="1"/>
              <c:extLst>
                <c:ext xmlns:c15="http://schemas.microsoft.com/office/drawing/2012/chart" uri="{CE6537A1-D6FC-4f65-9D91-7224C49458BB}"/>
                <c:ext xmlns:c16="http://schemas.microsoft.com/office/drawing/2014/chart" uri="{C3380CC4-5D6E-409C-BE32-E72D297353CC}">
                  <c16:uniqueId val="{00000003-CB02-4CB3-9076-AC9FD72C7D00}"/>
                </c:ext>
              </c:extLst>
            </c:dLbl>
            <c:dLbl>
              <c:idx val="3"/>
              <c:layout>
                <c:manualLayout>
                  <c:x val="0.12947408160907198"/>
                  <c:y val="0.2013824363090317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B02-4CB3-9076-AC9FD72C7D0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Calcul!$C$38:$F$38</c:f>
              <c:strCache>
                <c:ptCount val="4"/>
                <c:pt idx="0">
                  <c:v>Pas du tout satisfait</c:v>
                </c:pt>
                <c:pt idx="1">
                  <c:v>Peu satisfait </c:v>
                </c:pt>
                <c:pt idx="2">
                  <c:v>Satisfait</c:v>
                </c:pt>
                <c:pt idx="3">
                  <c:v>Totalement satisfait</c:v>
                </c:pt>
              </c:strCache>
            </c:strRef>
          </c:cat>
          <c:val>
            <c:numRef>
              <c:f>Calcul!$C$39:$F$39</c:f>
              <c:numCache>
                <c:formatCode>General</c:formatCode>
                <c:ptCount val="4"/>
                <c:pt idx="0">
                  <c:v>0</c:v>
                </c:pt>
                <c:pt idx="1">
                  <c:v>0</c:v>
                </c:pt>
                <c:pt idx="2">
                  <c:v>10</c:v>
                </c:pt>
                <c:pt idx="3">
                  <c:v>2</c:v>
                </c:pt>
              </c:numCache>
            </c:numRef>
          </c:val>
          <c:extLst>
            <c:ext xmlns:c16="http://schemas.microsoft.com/office/drawing/2014/chart" uri="{C3380CC4-5D6E-409C-BE32-E72D297353CC}">
              <c16:uniqueId val="{00000008-CB02-4CB3-9076-AC9FD72C7D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470822098802337"/>
          <c:y val="0.22516735767121854"/>
          <c:w val="0.31566788422282038"/>
          <c:h val="0.718195100382562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latin typeface="Century Gothic" panose="020B0502020202020204" pitchFamily="34" charset="0"/>
              </a:rPr>
              <a:t>L’ORGANIGRAMME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3182278973418123E-2"/>
          <c:y val="0.13858822074150456"/>
          <c:w val="0.42262975919319767"/>
          <c:h val="0.8301317101632035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99-43A8-9775-019A40D9EDB7}"/>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99-43A8-9775-019A40D9EDB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999-43A8-9775-019A40D9EDB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999-43A8-9775-019A40D9EDB7}"/>
              </c:ext>
            </c:extLst>
          </c:dPt>
          <c:dLbls>
            <c:dLbl>
              <c:idx val="0"/>
              <c:delete val="1"/>
              <c:extLst>
                <c:ext xmlns:c15="http://schemas.microsoft.com/office/drawing/2012/chart" uri="{CE6537A1-D6FC-4f65-9D91-7224C49458BB}"/>
                <c:ext xmlns:c16="http://schemas.microsoft.com/office/drawing/2014/chart" uri="{C3380CC4-5D6E-409C-BE32-E72D297353CC}">
                  <c16:uniqueId val="{00000001-E999-43A8-9775-019A40D9EDB7}"/>
                </c:ext>
              </c:extLst>
            </c:dLbl>
            <c:dLbl>
              <c:idx val="2"/>
              <c:layout>
                <c:manualLayout>
                  <c:x val="-4.1297932225540686E-3"/>
                  <c:y val="-0.1588387130673516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999-43A8-9775-019A40D9EDB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Calcul!$C$41:$F$41</c:f>
              <c:strCache>
                <c:ptCount val="4"/>
                <c:pt idx="0">
                  <c:v>Pas du tout satisfait</c:v>
                </c:pt>
                <c:pt idx="1">
                  <c:v>Peu satisfait </c:v>
                </c:pt>
                <c:pt idx="2">
                  <c:v>Satisfait</c:v>
                </c:pt>
                <c:pt idx="3">
                  <c:v>Totalement satisfait</c:v>
                </c:pt>
              </c:strCache>
            </c:strRef>
          </c:cat>
          <c:val>
            <c:numRef>
              <c:f>Calcul!$C$42:$F$42</c:f>
              <c:numCache>
                <c:formatCode>General</c:formatCode>
                <c:ptCount val="4"/>
                <c:pt idx="0">
                  <c:v>0</c:v>
                </c:pt>
                <c:pt idx="1">
                  <c:v>1</c:v>
                </c:pt>
                <c:pt idx="2">
                  <c:v>10</c:v>
                </c:pt>
                <c:pt idx="3">
                  <c:v>1</c:v>
                </c:pt>
              </c:numCache>
            </c:numRef>
          </c:val>
          <c:extLst>
            <c:ext xmlns:c16="http://schemas.microsoft.com/office/drawing/2014/chart" uri="{C3380CC4-5D6E-409C-BE32-E72D297353CC}">
              <c16:uniqueId val="{00000008-E999-43A8-9775-019A40D9EDB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807363356279699"/>
          <c:y val="0.26458669258834772"/>
          <c:w val="0.37160188338081784"/>
          <c:h val="0.598987872199982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000" dirty="0">
                <a:latin typeface="Century Gothic" panose="020B0502020202020204" pitchFamily="34" charset="0"/>
              </a:rPr>
              <a:t>PROCEDURE LIEES A VOTRE POSTE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586167605693222E-2"/>
          <c:y val="0.23218860157788931"/>
          <c:w val="0.42316059410110585"/>
          <c:h val="0.6326215285077646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10-4CAE-B0FF-9D53EC8E48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10-4CAE-B0FF-9D53EC8E48E4}"/>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410-4CAE-B0FF-9D53EC8E48E4}"/>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410-4CAE-B0FF-9D53EC8E48E4}"/>
              </c:ext>
            </c:extLst>
          </c:dPt>
          <c:dLbls>
            <c:dLbl>
              <c:idx val="0"/>
              <c:delete val="1"/>
              <c:extLst>
                <c:ext xmlns:c15="http://schemas.microsoft.com/office/drawing/2012/chart" uri="{CE6537A1-D6FC-4f65-9D91-7224C49458BB}"/>
                <c:ext xmlns:c16="http://schemas.microsoft.com/office/drawing/2014/chart" uri="{C3380CC4-5D6E-409C-BE32-E72D297353CC}">
                  <c16:uniqueId val="{00000001-5410-4CAE-B0FF-9D53EC8E48E4}"/>
                </c:ext>
              </c:extLst>
            </c:dLbl>
            <c:dLbl>
              <c:idx val="1"/>
              <c:delete val="1"/>
              <c:extLst>
                <c:ext xmlns:c15="http://schemas.microsoft.com/office/drawing/2012/chart" uri="{CE6537A1-D6FC-4f65-9D91-7224C49458BB}"/>
                <c:ext xmlns:c16="http://schemas.microsoft.com/office/drawing/2014/chart" uri="{C3380CC4-5D6E-409C-BE32-E72D297353CC}">
                  <c16:uniqueId val="{00000003-5410-4CAE-B0FF-9D53EC8E48E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Calcul!$C$44:$F$44</c:f>
              <c:strCache>
                <c:ptCount val="4"/>
                <c:pt idx="0">
                  <c:v>Pas du tout satisfait</c:v>
                </c:pt>
                <c:pt idx="1">
                  <c:v>Peu satisfait </c:v>
                </c:pt>
                <c:pt idx="2">
                  <c:v>Satisfait</c:v>
                </c:pt>
                <c:pt idx="3">
                  <c:v>Totalement satisfait</c:v>
                </c:pt>
              </c:strCache>
            </c:strRef>
          </c:cat>
          <c:val>
            <c:numRef>
              <c:f>Calcul!$C$45:$F$45</c:f>
              <c:numCache>
                <c:formatCode>General</c:formatCode>
                <c:ptCount val="4"/>
                <c:pt idx="0">
                  <c:v>0</c:v>
                </c:pt>
                <c:pt idx="1">
                  <c:v>0</c:v>
                </c:pt>
                <c:pt idx="2">
                  <c:v>7</c:v>
                </c:pt>
                <c:pt idx="3">
                  <c:v>5</c:v>
                </c:pt>
              </c:numCache>
            </c:numRef>
          </c:val>
          <c:extLst>
            <c:ext xmlns:c16="http://schemas.microsoft.com/office/drawing/2014/chart" uri="{C3380CC4-5D6E-409C-BE32-E72D297353CC}">
              <c16:uniqueId val="{00000008-5410-4CAE-B0FF-9D53EC8E48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301202610251143"/>
          <c:y val="0.29578266152661298"/>
          <c:w val="0.43342369657886498"/>
          <c:h val="0.525711889097469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latin typeface="Century Gothic" panose="020B0502020202020204" pitchFamily="34" charset="0"/>
              </a:rPr>
              <a:t>SUR LES OBJECTIFS DU POSTE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8124495289113131E-2"/>
          <c:y val="0.18546373584963907"/>
          <c:w val="0.49192235850806998"/>
          <c:h val="0.6928653812274496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A93-4143-B3B4-712D8B6B2EA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A93-4143-B3B4-712D8B6B2EA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A93-4143-B3B4-712D8B6B2E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A93-4143-B3B4-712D8B6B2EA5}"/>
              </c:ext>
            </c:extLst>
          </c:dPt>
          <c:dLbls>
            <c:dLbl>
              <c:idx val="0"/>
              <c:delete val="1"/>
              <c:extLst>
                <c:ext xmlns:c15="http://schemas.microsoft.com/office/drawing/2012/chart" uri="{CE6537A1-D6FC-4f65-9D91-7224C49458BB}"/>
                <c:ext xmlns:c16="http://schemas.microsoft.com/office/drawing/2014/chart" uri="{C3380CC4-5D6E-409C-BE32-E72D297353CC}">
                  <c16:uniqueId val="{00000001-9A93-4143-B3B4-712D8B6B2EA5}"/>
                </c:ext>
              </c:extLst>
            </c:dLbl>
            <c:dLbl>
              <c:idx val="1"/>
              <c:delete val="1"/>
              <c:extLst>
                <c:ext xmlns:c15="http://schemas.microsoft.com/office/drawing/2012/chart" uri="{CE6537A1-D6FC-4f65-9D91-7224C49458BB}"/>
                <c:ext xmlns:c16="http://schemas.microsoft.com/office/drawing/2014/chart" uri="{C3380CC4-5D6E-409C-BE32-E72D297353CC}">
                  <c16:uniqueId val="{00000003-9A93-4143-B3B4-712D8B6B2EA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Calcul!$C$47:$F$47</c:f>
              <c:strCache>
                <c:ptCount val="4"/>
                <c:pt idx="0">
                  <c:v>Pas du tout satisfait</c:v>
                </c:pt>
                <c:pt idx="1">
                  <c:v>Peu satisfait </c:v>
                </c:pt>
                <c:pt idx="2">
                  <c:v>Satisfait</c:v>
                </c:pt>
                <c:pt idx="3">
                  <c:v>Totalement satisfait</c:v>
                </c:pt>
              </c:strCache>
            </c:strRef>
          </c:cat>
          <c:val>
            <c:numRef>
              <c:f>Calcul!$C$48:$F$48</c:f>
              <c:numCache>
                <c:formatCode>General</c:formatCode>
                <c:ptCount val="4"/>
                <c:pt idx="0">
                  <c:v>0</c:v>
                </c:pt>
                <c:pt idx="1">
                  <c:v>0</c:v>
                </c:pt>
                <c:pt idx="2">
                  <c:v>9</c:v>
                </c:pt>
                <c:pt idx="3">
                  <c:v>3</c:v>
                </c:pt>
              </c:numCache>
            </c:numRef>
          </c:val>
          <c:extLst>
            <c:ext xmlns:c16="http://schemas.microsoft.com/office/drawing/2014/chart" uri="{C3380CC4-5D6E-409C-BE32-E72D297353CC}">
              <c16:uniqueId val="{00000008-9A93-4143-B3B4-712D8B6B2EA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057091043892327"/>
          <c:y val="0.23483731176540407"/>
          <c:w val="0.40303391468217903"/>
          <c:h val="0.53515814819683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DES CRITERES D’EVALUATION RETENUS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3980941989067334"/>
          <c:w val="0.58726290463692044"/>
          <c:h val="0.711091041993304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188-44D3-93C4-61D2BDDDE0A4}"/>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188-44D3-93C4-61D2BDDDE0A4}"/>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188-44D3-93C4-61D2BDDDE0A4}"/>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188-44D3-93C4-61D2BDDDE0A4}"/>
              </c:ext>
            </c:extLst>
          </c:dPt>
          <c:dLbls>
            <c:dLbl>
              <c:idx val="0"/>
              <c:delete val="1"/>
              <c:extLst>
                <c:ext xmlns:c15="http://schemas.microsoft.com/office/drawing/2012/chart" uri="{CE6537A1-D6FC-4f65-9D91-7224C49458BB}"/>
                <c:ext xmlns:c16="http://schemas.microsoft.com/office/drawing/2014/chart" uri="{C3380CC4-5D6E-409C-BE32-E72D297353CC}">
                  <c16:uniqueId val="{00000001-A188-44D3-93C4-61D2BDDDE0A4}"/>
                </c:ext>
              </c:extLst>
            </c:dLbl>
            <c:dLbl>
              <c:idx val="1"/>
              <c:layout>
                <c:manualLayout>
                  <c:x val="-5.980227471566054E-2"/>
                  <c:y val="0.129670483918810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88-44D3-93C4-61D2BDDDE0A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Calcul!$C$50:$F$50</c:f>
              <c:strCache>
                <c:ptCount val="4"/>
                <c:pt idx="0">
                  <c:v>Pas du tout satisfait</c:v>
                </c:pt>
                <c:pt idx="1">
                  <c:v>Peu satisfait </c:v>
                </c:pt>
                <c:pt idx="2">
                  <c:v>Satisfait</c:v>
                </c:pt>
                <c:pt idx="3">
                  <c:v>Totalement satisfait</c:v>
                </c:pt>
              </c:strCache>
            </c:strRef>
          </c:cat>
          <c:val>
            <c:numRef>
              <c:f>Calcul!$C$51:$F$51</c:f>
              <c:numCache>
                <c:formatCode>General</c:formatCode>
                <c:ptCount val="4"/>
                <c:pt idx="0">
                  <c:v>0</c:v>
                </c:pt>
                <c:pt idx="1">
                  <c:v>1</c:v>
                </c:pt>
                <c:pt idx="2">
                  <c:v>8</c:v>
                </c:pt>
                <c:pt idx="3">
                  <c:v>3</c:v>
                </c:pt>
              </c:numCache>
            </c:numRef>
          </c:val>
          <c:extLst>
            <c:ext xmlns:c16="http://schemas.microsoft.com/office/drawing/2014/chart" uri="{C3380CC4-5D6E-409C-BE32-E72D297353CC}">
              <c16:uniqueId val="{00000008-A188-44D3-93C4-61D2BDDDE0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892957130358706"/>
          <c:y val="0.29129862494173481"/>
          <c:w val="0.35440376202974627"/>
          <c:h val="0.618203101826348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a:latin typeface="Century Gothic" panose="020B0502020202020204" pitchFamily="34" charset="0"/>
              </a:rPr>
              <a:t>LA PROPRETE ET L'HYGIENE DU MATERIEL</a:t>
            </a: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38100" dist="25400" dir="5400000" rotWithShape="0">
                <a:srgbClr val="000000">
                  <a:alpha val="55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324-4D35-9F3B-EE54640D8305}"/>
                </c:ext>
              </c:extLst>
            </c:dLbl>
            <c:dLbl>
              <c:idx val="1"/>
              <c:delete val="1"/>
              <c:extLst>
                <c:ext xmlns:c15="http://schemas.microsoft.com/office/drawing/2012/chart" uri="{CE6537A1-D6FC-4f65-9D91-7224C49458BB}"/>
                <c:ext xmlns:c16="http://schemas.microsoft.com/office/drawing/2014/chart" uri="{C3380CC4-5D6E-409C-BE32-E72D297353CC}">
                  <c16:uniqueId val="{00000001-2324-4D35-9F3B-EE54640D8305}"/>
                </c:ext>
              </c:extLst>
            </c:dLbl>
            <c:dLbl>
              <c:idx val="2"/>
              <c:spPr>
                <a:noFill/>
                <a:ln>
                  <a:noFill/>
                </a:ln>
                <a:effectLst/>
              </c:spPr>
              <c:txPr>
                <a:bodyPr rot="0" spcFirstLastPara="1" vertOverflow="ellipsis" horzOverflow="clip" vert="horz" wrap="square" lIns="38100" tIns="19050" rIns="38100" bIns="19050" anchor="ctr" anchorCtr="1">
                  <a:noAutofit/>
                </a:bodyPr>
                <a:lstStyle/>
                <a:p>
                  <a:pPr>
                    <a:defRPr sz="1400" b="0" i="0" u="none" strike="noStrike" kern="1200" baseline="0">
                      <a:solidFill>
                        <a:schemeClr val="accent3"/>
                      </a:solidFill>
                      <a:latin typeface="Arial Black" panose="020B0A040201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2324-4D35-9F3B-EE54640D8305}"/>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Arial Black" panose="020B0A04020102020204" pitchFamily="34" charset="0"/>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2324-4D35-9F3B-EE54640D830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Arial Black" panose="020B0A04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Calcul!$C$9:$F$9</c:f>
              <c:numCache>
                <c:formatCode>General</c:formatCode>
                <c:ptCount val="4"/>
                <c:pt idx="0">
                  <c:v>0</c:v>
                </c:pt>
                <c:pt idx="1">
                  <c:v>1</c:v>
                </c:pt>
                <c:pt idx="2">
                  <c:v>6</c:v>
                </c:pt>
                <c:pt idx="3">
                  <c:v>0</c:v>
                </c:pt>
              </c:numCache>
            </c:numRef>
          </c:val>
          <c:extLst>
            <c:ext xmlns:c16="http://schemas.microsoft.com/office/drawing/2014/chart" uri="{C3380CC4-5D6E-409C-BE32-E72D297353CC}">
              <c16:uniqueId val="{00000004-2324-4D35-9F3B-EE54640D8305}"/>
            </c:ext>
          </c:extLst>
        </c:ser>
        <c:dLbls>
          <c:showLegendKey val="0"/>
          <c:showVal val="0"/>
          <c:showCatName val="0"/>
          <c:showSerName val="0"/>
          <c:showPercent val="0"/>
          <c:showBubbleSize val="0"/>
        </c:dLbls>
        <c:gapWidth val="156"/>
        <c:axId val="470416896"/>
        <c:axId val="470415648"/>
      </c:barChart>
      <c:barChart>
        <c:barDir val="col"/>
        <c:grouping val="clustered"/>
        <c:varyColors val="0"/>
        <c:ser>
          <c:idx val="0"/>
          <c:order val="1"/>
          <c:spPr>
            <a:solidFill>
              <a:schemeClr val="accent3"/>
            </a:solidFill>
            <a:ln>
              <a:noFill/>
            </a:ln>
            <a:effectLst>
              <a:outerShdw blurRad="38100" dist="25400" dir="5400000" rotWithShape="0">
                <a:srgbClr val="000000">
                  <a:alpha val="55000"/>
                </a:srgbClr>
              </a:outerShdw>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6-2324-4D35-9F3B-EE54640D8305}"/>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8-2324-4D35-9F3B-EE54640D8305}"/>
              </c:ext>
            </c:extLst>
          </c:dPt>
          <c:dLbls>
            <c:dLbl>
              <c:idx val="0"/>
              <c:delete val="1"/>
              <c:extLst>
                <c:ext xmlns:c15="http://schemas.microsoft.com/office/drawing/2012/chart" uri="{CE6537A1-D6FC-4f65-9D91-7224C49458BB}"/>
                <c:ext xmlns:c16="http://schemas.microsoft.com/office/drawing/2014/chart" uri="{C3380CC4-5D6E-409C-BE32-E72D297353CC}">
                  <c16:uniqueId val="{00000009-2324-4D35-9F3B-EE54640D8305}"/>
                </c:ext>
              </c:extLst>
            </c:dLbl>
            <c:dLbl>
              <c:idx val="1"/>
              <c:delete val="1"/>
              <c:extLst>
                <c:ext xmlns:c15="http://schemas.microsoft.com/office/drawing/2012/chart" uri="{CE6537A1-D6FC-4f65-9D91-7224C49458BB}"/>
                <c:ext xmlns:c16="http://schemas.microsoft.com/office/drawing/2014/chart" uri="{C3380CC4-5D6E-409C-BE32-E72D297353CC}">
                  <c16:uniqueId val="{0000000A-2324-4D35-9F3B-EE54640D8305}"/>
                </c:ext>
              </c:extLst>
            </c:dLbl>
            <c:dLbl>
              <c:idx val="2"/>
              <c:layout>
                <c:manualLayout>
                  <c:x val="0"/>
                  <c:y val="9.537401574803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24-4D35-9F3B-EE54640D8305}"/>
                </c:ext>
              </c:extLst>
            </c:dLbl>
            <c:dLbl>
              <c:idx val="3"/>
              <c:layout>
                <c:manualLayout>
                  <c:x val="0"/>
                  <c:y val="0.106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24-4D35-9F3B-EE54640D830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Calcul!$C$10:$F$10</c:f>
              <c:numCache>
                <c:formatCode>0%</c:formatCode>
                <c:ptCount val="4"/>
                <c:pt idx="0">
                  <c:v>0</c:v>
                </c:pt>
                <c:pt idx="1">
                  <c:v>0.14285714285714285</c:v>
                </c:pt>
                <c:pt idx="2">
                  <c:v>0.8571428571428571</c:v>
                </c:pt>
                <c:pt idx="3">
                  <c:v>0</c:v>
                </c:pt>
              </c:numCache>
            </c:numRef>
          </c:val>
          <c:extLst>
            <c:ext xmlns:c16="http://schemas.microsoft.com/office/drawing/2014/chart" uri="{C3380CC4-5D6E-409C-BE32-E72D297353CC}">
              <c16:uniqueId val="{0000000B-2324-4D35-9F3B-EE54640D8305}"/>
            </c:ext>
          </c:extLst>
        </c:ser>
        <c:dLbls>
          <c:showLegendKey val="0"/>
          <c:showVal val="0"/>
          <c:showCatName val="0"/>
          <c:showSerName val="0"/>
          <c:showPercent val="0"/>
          <c:showBubbleSize val="0"/>
        </c:dLbls>
        <c:gapWidth val="156"/>
        <c:axId val="371316208"/>
        <c:axId val="371318704"/>
      </c:barChart>
      <c:catAx>
        <c:axId val="47041689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fr-FR"/>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DE VOTRE EVOLUTION/PLAN</a:t>
            </a:r>
            <a:r>
              <a:rPr lang="en-US" sz="1600" baseline="0" dirty="0">
                <a:latin typeface="Century Gothic" panose="020B0502020202020204" pitchFamily="34" charset="0"/>
              </a:rPr>
              <a:t> DE CARRIERE</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090912755977542E-2"/>
          <c:y val="0.19407337175304037"/>
          <c:w val="0.5064483214352995"/>
          <c:h val="0.7319298487224035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24-4220-911E-F8B5EA2CAF2D}"/>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24-4220-911E-F8B5EA2CAF2D}"/>
              </c:ext>
            </c:extLst>
          </c:dPt>
          <c:dPt>
            <c:idx val="2"/>
            <c:bubble3D val="0"/>
            <c:spPr>
              <a:solidFill>
                <a:srgbClr val="ADE67F"/>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24-4220-911E-F8B5EA2CAF2D}"/>
              </c:ext>
            </c:extLst>
          </c:dPt>
          <c:dPt>
            <c:idx val="3"/>
            <c:bubble3D val="0"/>
            <c:spPr>
              <a:solidFill>
                <a:srgbClr val="7F50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24-4220-911E-F8B5EA2CAF2D}"/>
              </c:ext>
            </c:extLst>
          </c:dPt>
          <c:dLbls>
            <c:dLbl>
              <c:idx val="0"/>
              <c:delete val="1"/>
              <c:extLst>
                <c:ext xmlns:c15="http://schemas.microsoft.com/office/drawing/2012/chart" uri="{CE6537A1-D6FC-4f65-9D91-7224C49458BB}"/>
                <c:ext xmlns:c16="http://schemas.microsoft.com/office/drawing/2014/chart" uri="{C3380CC4-5D6E-409C-BE32-E72D297353CC}">
                  <c16:uniqueId val="{00000001-1524-4220-911E-F8B5EA2CAF2D}"/>
                </c:ext>
              </c:extLst>
            </c:dLbl>
            <c:dLbl>
              <c:idx val="1"/>
              <c:layout>
                <c:manualLayout>
                  <c:x val="-4.7592929643146945E-2"/>
                  <c:y val="0.135507860502563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24-4220-911E-F8B5EA2CAF2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Calcul!$C$53:$F$53</c:f>
              <c:strCache>
                <c:ptCount val="4"/>
                <c:pt idx="0">
                  <c:v>Pas du tout satisfait</c:v>
                </c:pt>
                <c:pt idx="1">
                  <c:v>Peu satisfait </c:v>
                </c:pt>
                <c:pt idx="2">
                  <c:v>Satisfait</c:v>
                </c:pt>
                <c:pt idx="3">
                  <c:v>Totalement satisfait</c:v>
                </c:pt>
              </c:strCache>
            </c:strRef>
          </c:cat>
          <c:val>
            <c:numRef>
              <c:f>Calcul!$C$54:$F$54</c:f>
              <c:numCache>
                <c:formatCode>General</c:formatCode>
                <c:ptCount val="4"/>
                <c:pt idx="0">
                  <c:v>0</c:v>
                </c:pt>
                <c:pt idx="1">
                  <c:v>1</c:v>
                </c:pt>
                <c:pt idx="2">
                  <c:v>8</c:v>
                </c:pt>
                <c:pt idx="3">
                  <c:v>3</c:v>
                </c:pt>
              </c:numCache>
            </c:numRef>
          </c:val>
          <c:extLst>
            <c:ext xmlns:c16="http://schemas.microsoft.com/office/drawing/2014/chart" uri="{C3380CC4-5D6E-409C-BE32-E72D297353CC}">
              <c16:uniqueId val="{00000008-1524-4220-911E-F8B5EA2CAF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928478388190855"/>
          <c:y val="0.27266489046146025"/>
          <c:w val="0.36675130531412942"/>
          <c:h val="0.564387262172125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SN" dirty="0"/>
              <a:t>BESOINS</a:t>
            </a:r>
            <a:r>
              <a:rPr lang="fr-SN" baseline="0" dirty="0"/>
              <a:t> DE FORMATION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75407871051776"/>
          <c:w val="0.53584558180227471"/>
          <c:h val="0.6361734128422642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AF-4FD3-BA4C-EA6BB32A46C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AF-4FD3-BA4C-EA6BB32A46C9}"/>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Calcul!$C$56:$D$56</c:f>
              <c:strCache>
                <c:ptCount val="2"/>
                <c:pt idx="0">
                  <c:v>Comptabilité</c:v>
                </c:pt>
                <c:pt idx="1">
                  <c:v>Pas besoin de formation</c:v>
                </c:pt>
              </c:strCache>
            </c:strRef>
          </c:cat>
          <c:val>
            <c:numRef>
              <c:f>Calcul!$C$57:$D$57</c:f>
              <c:numCache>
                <c:formatCode>General</c:formatCode>
                <c:ptCount val="2"/>
                <c:pt idx="0">
                  <c:v>2</c:v>
                </c:pt>
                <c:pt idx="1">
                  <c:v>2</c:v>
                </c:pt>
              </c:numCache>
            </c:numRef>
          </c:val>
          <c:extLst>
            <c:ext xmlns:c16="http://schemas.microsoft.com/office/drawing/2014/chart" uri="{C3380CC4-5D6E-409C-BE32-E72D297353CC}">
              <c16:uniqueId val="{00000004-75AF-4FD3-BA4C-EA6BB32A46C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169873491819975"/>
          <c:y val="0.31828899301267316"/>
          <c:w val="0.43470247263057421"/>
          <c:h val="0.504241007205453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915980330045"/>
          <c:y val="6.8376051642762781E-2"/>
          <c:w val="0.70945103126477005"/>
          <c:h val="0.86324789671447444"/>
        </c:manualLayout>
      </c:layout>
      <c:pieChart>
        <c:varyColors val="1"/>
        <c:ser>
          <c:idx val="0"/>
          <c:order val="0"/>
          <c:spPr>
            <a:ln w="28575">
              <a:solidFill>
                <a:schemeClr val="accent6"/>
              </a:solidFill>
            </a:ln>
            <a:effectLst>
              <a:outerShdw blurRad="101600" sx="105000" sy="105000" algn="ctr" rotWithShape="0">
                <a:prstClr val="black">
                  <a:alpha val="40000"/>
                </a:prstClr>
              </a:outerShdw>
            </a:effectLst>
          </c:spPr>
          <c:dPt>
            <c:idx val="0"/>
            <c:bubble3D val="0"/>
            <c:spPr>
              <a:gradFill>
                <a:gsLst>
                  <a:gs pos="0">
                    <a:schemeClr val="accent6"/>
                  </a:gs>
                  <a:gs pos="100000">
                    <a:schemeClr val="accent6">
                      <a:lumMod val="40000"/>
                      <a:lumOff val="60000"/>
                    </a:schemeClr>
                  </a:gs>
                </a:gsLst>
                <a:lin ang="16200000" scaled="1"/>
              </a:grad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1-28C2-4A36-B63E-E1DF0DC27B22}"/>
              </c:ext>
            </c:extLst>
          </c:dPt>
          <c:dPt>
            <c:idx val="1"/>
            <c:bubble3D val="0"/>
            <c:spPr>
              <a:noFill/>
              <a:ln w="28575">
                <a:solidFill>
                  <a:schemeClr val="accent6"/>
                </a:solidFill>
              </a:ln>
              <a:effectLst>
                <a:outerShdw blurRad="101600" sx="105000" sy="105000" algn="ctr" rotWithShape="0">
                  <a:prstClr val="black">
                    <a:alpha val="40000"/>
                  </a:prstClr>
                </a:outerShdw>
              </a:effectLst>
            </c:spPr>
            <c:extLst>
              <c:ext xmlns:c16="http://schemas.microsoft.com/office/drawing/2014/chart" uri="{C3380CC4-5D6E-409C-BE32-E72D297353CC}">
                <c16:uniqueId val="{00000003-28C2-4A36-B63E-E1DF0DC27B22}"/>
              </c:ext>
            </c:extLst>
          </c:dPt>
          <c:val>
            <c:numRef>
              <c:f>Calcul!$E$60:$F$60</c:f>
              <c:numCache>
                <c:formatCode>0%</c:formatCode>
                <c:ptCount val="2"/>
                <c:pt idx="0">
                  <c:v>0.6</c:v>
                </c:pt>
                <c:pt idx="1">
                  <c:v>0.4</c:v>
                </c:pt>
              </c:numCache>
            </c:numRef>
          </c:val>
          <c:extLst>
            <c:ext xmlns:c16="http://schemas.microsoft.com/office/drawing/2014/chart" uri="{C3380CC4-5D6E-409C-BE32-E72D297353CC}">
              <c16:uniqueId val="{00000004-28C2-4A36-B63E-E1DF0DC27B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ysClr val="window" lastClr="FFFFFF">
          <a:lumMod val="85000"/>
        </a:sysClr>
      </a:solidFill>
      <a:round/>
    </a:ln>
    <a:effectLst/>
  </c:spPr>
  <c:txPr>
    <a:bodyPr/>
    <a:lstStyle/>
    <a:p>
      <a:pPr>
        <a:defRPr/>
      </a:pPr>
      <a:endParaRPr lang="fr-FR"/>
    </a:p>
  </c:txPr>
  <c:externalData r:id="rId4">
    <c:autoUpdate val="0"/>
  </c:externalData>
  <c:userShapes r:id="rId5"/>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Comment avez vous entendu parlé de NEST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4-43DA-AF0B-E9B25ED1B1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E4-43DA-AF0B-E9B25ED1B1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E4-43DA-AF0B-E9B25ED1B1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E4-43DA-AF0B-E9B25ED1B1AF}"/>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Recommandation</c:v>
                </c:pt>
                <c:pt idx="1">
                  <c:v>Site web</c:v>
                </c:pt>
                <c:pt idx="2">
                  <c:v>Page Facebook du Docteur DIOP</c:v>
                </c:pt>
                <c:pt idx="3">
                  <c:v>Page Facebook de NEST</c:v>
                </c:pt>
              </c:strCache>
            </c:strRef>
          </c:cat>
          <c:val>
            <c:numRef>
              <c:f>Feuil1!$B$2:$B$5</c:f>
              <c:numCache>
                <c:formatCode>General</c:formatCode>
                <c:ptCount val="4"/>
                <c:pt idx="0">
                  <c:v>722</c:v>
                </c:pt>
                <c:pt idx="1">
                  <c:v>109</c:v>
                </c:pt>
                <c:pt idx="2">
                  <c:v>93</c:v>
                </c:pt>
                <c:pt idx="3">
                  <c:v>45</c:v>
                </c:pt>
              </c:numCache>
            </c:numRef>
          </c:val>
          <c:extLst>
            <c:ext xmlns:c16="http://schemas.microsoft.com/office/drawing/2014/chart" uri="{C3380CC4-5D6E-409C-BE32-E72D297353CC}">
              <c16:uniqueId val="{00000000-5B42-4DC7-8CE7-69C10AFFDC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Service consulté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22-4A9A-AB1D-0518E3A387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22-4A9A-AB1D-0518E3A387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22-4A9A-AB1D-0518E3A387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22-4A9A-AB1D-0518E3A387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A222-4A9A-AB1D-0518E3A387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A222-4A9A-AB1D-0518E3A3871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A-A222-4A9A-AB1D-0518E3A38715}"/>
              </c:ext>
            </c:extLst>
          </c:dPt>
          <c:dLbls>
            <c:dLbl>
              <c:idx val="2"/>
              <c:layout>
                <c:manualLayout>
                  <c:x val="-4.2468453797164685E-2"/>
                  <c:y val="1.55501794290716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22-4A9A-AB1D-0518E3A38715}"/>
                </c:ext>
              </c:extLst>
            </c:dLbl>
            <c:dLbl>
              <c:idx val="3"/>
              <c:layout>
                <c:manualLayout>
                  <c:x val="1.9110804208724012E-2"/>
                  <c:y val="-1.036678628604779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22-4A9A-AB1D-0518E3A38715}"/>
                </c:ext>
              </c:extLst>
            </c:dLbl>
            <c:dLbl>
              <c:idx val="4"/>
              <c:delete val="1"/>
              <c:extLst>
                <c:ext xmlns:c15="http://schemas.microsoft.com/office/drawing/2012/chart" uri="{CE6537A1-D6FC-4f65-9D91-7224C49458BB}"/>
                <c:ext xmlns:c16="http://schemas.microsoft.com/office/drawing/2014/chart" uri="{C3380CC4-5D6E-409C-BE32-E72D297353CC}">
                  <c16:uniqueId val="{0000000B-A222-4A9A-AB1D-0518E3A38715}"/>
                </c:ext>
              </c:extLst>
            </c:dLbl>
            <c:dLbl>
              <c:idx val="5"/>
              <c:delete val="1"/>
              <c:extLst>
                <c:ext xmlns:c15="http://schemas.microsoft.com/office/drawing/2012/chart" uri="{CE6537A1-D6FC-4f65-9D91-7224C49458BB}"/>
                <c:ext xmlns:c16="http://schemas.microsoft.com/office/drawing/2014/chart" uri="{C3380CC4-5D6E-409C-BE32-E72D297353CC}">
                  <c16:uniqueId val="{0000000C-A222-4A9A-AB1D-0518E3A38715}"/>
                </c:ext>
              </c:extLst>
            </c:dLbl>
            <c:dLbl>
              <c:idx val="6"/>
              <c:delete val="1"/>
              <c:extLst>
                <c:ext xmlns:c15="http://schemas.microsoft.com/office/drawing/2012/chart" uri="{CE6537A1-D6FC-4f65-9D91-7224C49458BB}"/>
                <c:ext xmlns:c16="http://schemas.microsoft.com/office/drawing/2014/chart" uri="{C3380CC4-5D6E-409C-BE32-E72D297353CC}">
                  <c16:uniqueId val="{0000000A-A222-4A9A-AB1D-0518E3A3871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Gynécologie</c:v>
                </c:pt>
                <c:pt idx="1">
                  <c:v>Pédiatrie</c:v>
                </c:pt>
                <c:pt idx="2">
                  <c:v>Sage Femme</c:v>
                </c:pt>
                <c:pt idx="3">
                  <c:v>PEV - Vaccination (clinique)</c:v>
                </c:pt>
                <c:pt idx="4">
                  <c:v>Autre</c:v>
                </c:pt>
                <c:pt idx="5">
                  <c:v>Généraliste</c:v>
                </c:pt>
                <c:pt idx="6">
                  <c:v>Dermatologue</c:v>
                </c:pt>
              </c:strCache>
            </c:strRef>
          </c:cat>
          <c:val>
            <c:numRef>
              <c:f>Feuil1!$B$2:$B$8</c:f>
              <c:numCache>
                <c:formatCode>General</c:formatCode>
                <c:ptCount val="7"/>
                <c:pt idx="0">
                  <c:v>663</c:v>
                </c:pt>
                <c:pt idx="1">
                  <c:v>234</c:v>
                </c:pt>
                <c:pt idx="2">
                  <c:v>39</c:v>
                </c:pt>
                <c:pt idx="3">
                  <c:v>18</c:v>
                </c:pt>
                <c:pt idx="4">
                  <c:v>7</c:v>
                </c:pt>
                <c:pt idx="5">
                  <c:v>7</c:v>
                </c:pt>
                <c:pt idx="6">
                  <c:v>1</c:v>
                </c:pt>
              </c:numCache>
            </c:numRef>
          </c:val>
          <c:extLst>
            <c:ext xmlns:c16="http://schemas.microsoft.com/office/drawing/2014/chart" uri="{C3380CC4-5D6E-409C-BE32-E72D297353CC}">
              <c16:uniqueId val="{00000008-A222-4A9A-AB1D-0518E3A387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b="1" dirty="0">
                <a:latin typeface="Arial" panose="020B0604020202020204" pitchFamily="34" charset="0"/>
                <a:cs typeface="Arial" panose="020B0604020202020204" pitchFamily="34" charset="0"/>
              </a:rPr>
              <a:t>Niveau</a:t>
            </a:r>
            <a:r>
              <a:rPr lang="fr-FR" sz="2000" b="1" baseline="0" dirty="0">
                <a:latin typeface="Arial" panose="020B0604020202020204" pitchFamily="34" charset="0"/>
                <a:cs typeface="Arial" panose="020B0604020202020204" pitchFamily="34" charset="0"/>
              </a:rPr>
              <a:t> de satisfaction</a:t>
            </a:r>
            <a:endParaRPr lang="fr-FR" sz="20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bar"/>
        <c:grouping val="clustered"/>
        <c:varyColors val="0"/>
        <c:ser>
          <c:idx val="0"/>
          <c:order val="0"/>
          <c:tx>
            <c:strRef>
              <c:f>Feuil1!$B$1</c:f>
              <c:strCache>
                <c:ptCount val="1"/>
                <c:pt idx="0">
                  <c:v>Comment appréciez vous l'accueil des secrétaires, en termes de disponibilité, amabilité,discrétion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Feuil1!$B$2:$B$5</c:f>
              <c:numCache>
                <c:formatCode>General</c:formatCode>
                <c:ptCount val="4"/>
                <c:pt idx="0">
                  <c:v>1</c:v>
                </c:pt>
                <c:pt idx="1">
                  <c:v>1</c:v>
                </c:pt>
                <c:pt idx="2">
                  <c:v>1</c:v>
                </c:pt>
                <c:pt idx="3">
                  <c:v>966</c:v>
                </c:pt>
              </c:numCache>
            </c:numRef>
          </c:val>
          <c:extLst>
            <c:ext xmlns:c16="http://schemas.microsoft.com/office/drawing/2014/chart" uri="{C3380CC4-5D6E-409C-BE32-E72D297353CC}">
              <c16:uniqueId val="{00000000-366D-479A-A24B-8D5C97BBFCE6}"/>
            </c:ext>
          </c:extLst>
        </c:ser>
        <c:ser>
          <c:idx val="1"/>
          <c:order val="1"/>
          <c:tx>
            <c:strRef>
              <c:f>Feuil1!$C$1</c:f>
              <c:strCache>
                <c:ptCount val="1"/>
                <c:pt idx="0">
                  <c:v>Comment appréciez vous la prise en charge par votre médecin en termes de professionnalisme, amabilité,discrétion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Feuil1!$C$2:$C$5</c:f>
              <c:numCache>
                <c:formatCode>General</c:formatCode>
                <c:ptCount val="4"/>
                <c:pt idx="0">
                  <c:v>1</c:v>
                </c:pt>
                <c:pt idx="1">
                  <c:v>3</c:v>
                </c:pt>
                <c:pt idx="2">
                  <c:v>4</c:v>
                </c:pt>
                <c:pt idx="3">
                  <c:v>961</c:v>
                </c:pt>
              </c:numCache>
            </c:numRef>
          </c:val>
          <c:extLst>
            <c:ext xmlns:c16="http://schemas.microsoft.com/office/drawing/2014/chart" uri="{C3380CC4-5D6E-409C-BE32-E72D297353CC}">
              <c16:uniqueId val="{00000001-366D-479A-A24B-8D5C97BBFCE6}"/>
            </c:ext>
          </c:extLst>
        </c:ser>
        <c:dLbls>
          <c:showLegendKey val="0"/>
          <c:showVal val="0"/>
          <c:showCatName val="0"/>
          <c:showSerName val="0"/>
          <c:showPercent val="0"/>
          <c:showBubbleSize val="0"/>
        </c:dLbls>
        <c:gapWidth val="182"/>
        <c:axId val="187135984"/>
        <c:axId val="187125168"/>
      </c:barChart>
      <c:catAx>
        <c:axId val="18713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87125168"/>
        <c:crosses val="autoZero"/>
        <c:auto val="1"/>
        <c:lblAlgn val="ctr"/>
        <c:lblOffset val="100"/>
        <c:noMultiLvlLbl val="0"/>
      </c:catAx>
      <c:valAx>
        <c:axId val="187125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8713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Pas du tout satisfait</c:v>
                </c:pt>
              </c:strCache>
            </c:strRef>
          </c:tx>
          <c:spPr>
            <a:solidFill>
              <a:schemeClr val="accent6"/>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Feuil1!$B$2:$B$19</c:f>
              <c:numCache>
                <c:formatCode>General</c:formatCode>
                <c:ptCount val="18"/>
                <c:pt idx="0">
                  <c:v>1</c:v>
                </c:pt>
                <c:pt idx="1">
                  <c:v>1</c:v>
                </c:pt>
                <c:pt idx="2">
                  <c:v>1</c:v>
                </c:pt>
                <c:pt idx="8">
                  <c:v>1</c:v>
                </c:pt>
                <c:pt idx="14">
                  <c:v>1</c:v>
                </c:pt>
                <c:pt idx="16">
                  <c:v>1</c:v>
                </c:pt>
                <c:pt idx="17">
                  <c:v>1</c:v>
                </c:pt>
              </c:numCache>
            </c:numRef>
          </c:val>
          <c:extLst>
            <c:ext xmlns:c16="http://schemas.microsoft.com/office/drawing/2014/chart" uri="{C3380CC4-5D6E-409C-BE32-E72D297353CC}">
              <c16:uniqueId val="{00000000-41DF-4892-9325-888426574175}"/>
            </c:ext>
          </c:extLst>
        </c:ser>
        <c:ser>
          <c:idx val="1"/>
          <c:order val="1"/>
          <c:tx>
            <c:strRef>
              <c:f>Feuil1!$C$1</c:f>
              <c:strCache>
                <c:ptCount val="1"/>
                <c:pt idx="0">
                  <c:v>Peu satisfait</c:v>
                </c:pt>
              </c:strCache>
            </c:strRef>
          </c:tx>
          <c:spPr>
            <a:solidFill>
              <a:schemeClr val="accent6">
                <a:lumMod val="40000"/>
                <a:lumOff val="60000"/>
              </a:schemeClr>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Feuil1!$C$2:$C$19</c:f>
              <c:numCache>
                <c:formatCode>General</c:formatCode>
                <c:ptCount val="18"/>
                <c:pt idx="0">
                  <c:v>1</c:v>
                </c:pt>
                <c:pt idx="1">
                  <c:v>0</c:v>
                </c:pt>
                <c:pt idx="2">
                  <c:v>2</c:v>
                </c:pt>
                <c:pt idx="4">
                  <c:v>4</c:v>
                </c:pt>
                <c:pt idx="5">
                  <c:v>2</c:v>
                </c:pt>
                <c:pt idx="6">
                  <c:v>1</c:v>
                </c:pt>
                <c:pt idx="9">
                  <c:v>1</c:v>
                </c:pt>
                <c:pt idx="11">
                  <c:v>1</c:v>
                </c:pt>
                <c:pt idx="12">
                  <c:v>1</c:v>
                </c:pt>
                <c:pt idx="13">
                  <c:v>1</c:v>
                </c:pt>
                <c:pt idx="15">
                  <c:v>1</c:v>
                </c:pt>
                <c:pt idx="16">
                  <c:v>3</c:v>
                </c:pt>
                <c:pt idx="17">
                  <c:v>3</c:v>
                </c:pt>
              </c:numCache>
            </c:numRef>
          </c:val>
          <c:extLst>
            <c:ext xmlns:c16="http://schemas.microsoft.com/office/drawing/2014/chart" uri="{C3380CC4-5D6E-409C-BE32-E72D297353CC}">
              <c16:uniqueId val="{00000001-41DF-4892-9325-888426574175}"/>
            </c:ext>
          </c:extLst>
        </c:ser>
        <c:ser>
          <c:idx val="2"/>
          <c:order val="2"/>
          <c:tx>
            <c:strRef>
              <c:f>Feuil1!$D$1</c:f>
              <c:strCache>
                <c:ptCount val="1"/>
                <c:pt idx="0">
                  <c:v>Satisfait</c:v>
                </c:pt>
              </c:strCache>
            </c:strRef>
          </c:tx>
          <c:spPr>
            <a:solidFill>
              <a:schemeClr val="accent2"/>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Feuil1!$D$2:$D$19</c:f>
              <c:numCache>
                <c:formatCode>General</c:formatCode>
                <c:ptCount val="18"/>
                <c:pt idx="0">
                  <c:v>1</c:v>
                </c:pt>
                <c:pt idx="1">
                  <c:v>1</c:v>
                </c:pt>
                <c:pt idx="2">
                  <c:v>6</c:v>
                </c:pt>
                <c:pt idx="3">
                  <c:v>1</c:v>
                </c:pt>
                <c:pt idx="4">
                  <c:v>2</c:v>
                </c:pt>
                <c:pt idx="5">
                  <c:v>1</c:v>
                </c:pt>
                <c:pt idx="6">
                  <c:v>2</c:v>
                </c:pt>
                <c:pt idx="7">
                  <c:v>1</c:v>
                </c:pt>
                <c:pt idx="9">
                  <c:v>1</c:v>
                </c:pt>
                <c:pt idx="10">
                  <c:v>3</c:v>
                </c:pt>
                <c:pt idx="11">
                  <c:v>2</c:v>
                </c:pt>
                <c:pt idx="12">
                  <c:v>3</c:v>
                </c:pt>
                <c:pt idx="13">
                  <c:v>3</c:v>
                </c:pt>
                <c:pt idx="15">
                  <c:v>1</c:v>
                </c:pt>
                <c:pt idx="16">
                  <c:v>2</c:v>
                </c:pt>
                <c:pt idx="17">
                  <c:v>7</c:v>
                </c:pt>
              </c:numCache>
            </c:numRef>
          </c:val>
          <c:extLst>
            <c:ext xmlns:c16="http://schemas.microsoft.com/office/drawing/2014/chart" uri="{C3380CC4-5D6E-409C-BE32-E72D297353CC}">
              <c16:uniqueId val="{00000002-41DF-4892-9325-888426574175}"/>
            </c:ext>
          </c:extLst>
        </c:ser>
        <c:ser>
          <c:idx val="3"/>
          <c:order val="3"/>
          <c:tx>
            <c:strRef>
              <c:f>Feuil1!$E$1</c:f>
              <c:strCache>
                <c:ptCount val="1"/>
                <c:pt idx="0">
                  <c:v>Totalement Satisfait</c:v>
                </c:pt>
              </c:strCache>
            </c:strRef>
          </c:tx>
          <c:spPr>
            <a:solidFill>
              <a:schemeClr val="accent3"/>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Feuil1!$E$2:$E$19</c:f>
              <c:numCache>
                <c:formatCode>General</c:formatCode>
                <c:ptCount val="18"/>
                <c:pt idx="0">
                  <c:v>235</c:v>
                </c:pt>
                <c:pt idx="1">
                  <c:v>236</c:v>
                </c:pt>
                <c:pt idx="2">
                  <c:v>229</c:v>
                </c:pt>
                <c:pt idx="3">
                  <c:v>237</c:v>
                </c:pt>
                <c:pt idx="4">
                  <c:v>232</c:v>
                </c:pt>
                <c:pt idx="5">
                  <c:v>235</c:v>
                </c:pt>
                <c:pt idx="6">
                  <c:v>235</c:v>
                </c:pt>
                <c:pt idx="7">
                  <c:v>237</c:v>
                </c:pt>
                <c:pt idx="8">
                  <c:v>237</c:v>
                </c:pt>
                <c:pt idx="9">
                  <c:v>236</c:v>
                </c:pt>
                <c:pt idx="10">
                  <c:v>235</c:v>
                </c:pt>
                <c:pt idx="11">
                  <c:v>235</c:v>
                </c:pt>
                <c:pt idx="12">
                  <c:v>234</c:v>
                </c:pt>
                <c:pt idx="13">
                  <c:v>234</c:v>
                </c:pt>
                <c:pt idx="14">
                  <c:v>237</c:v>
                </c:pt>
                <c:pt idx="15">
                  <c:v>236</c:v>
                </c:pt>
                <c:pt idx="16">
                  <c:v>232</c:v>
                </c:pt>
                <c:pt idx="17">
                  <c:v>227</c:v>
                </c:pt>
              </c:numCache>
            </c:numRef>
          </c:val>
          <c:extLst>
            <c:ext xmlns:c16="http://schemas.microsoft.com/office/drawing/2014/chart" uri="{C3380CC4-5D6E-409C-BE32-E72D297353CC}">
              <c16:uniqueId val="{00000004-41DF-4892-9325-888426574175}"/>
            </c:ext>
          </c:extLst>
        </c:ser>
        <c:dLbls>
          <c:showLegendKey val="0"/>
          <c:showVal val="0"/>
          <c:showCatName val="0"/>
          <c:showSerName val="0"/>
          <c:showPercent val="0"/>
          <c:showBubbleSize val="0"/>
        </c:dLbls>
        <c:gapWidth val="182"/>
        <c:overlap val="100"/>
        <c:axId val="2064163776"/>
        <c:axId val="2064164192"/>
      </c:barChart>
      <c:catAx>
        <c:axId val="206416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4192"/>
        <c:crosses val="autoZero"/>
        <c:auto val="1"/>
        <c:lblAlgn val="ctr"/>
        <c:lblOffset val="100"/>
        <c:noMultiLvlLbl val="0"/>
      </c:catAx>
      <c:valAx>
        <c:axId val="206416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cs typeface="Calibri" panose="020F0502020204030204" pitchFamily="34" charset="0"/>
        </a:defRPr>
      </a:pPr>
      <a:endParaRPr lang="fr-F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Colonne1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Feuil1!$A$2:$A$19</c:f>
              <c:strCache>
                <c:ptCount val="18"/>
                <c:pt idx="0">
                  <c:v>La qualité du linge fourni</c:v>
                </c:pt>
                <c:pt idx="1">
                  <c:v>Les services de télévision</c:v>
                </c:pt>
                <c:pt idx="2">
                  <c:v>Le délai d'attente à l'arrivée avant prise en charge</c:v>
                </c:pt>
                <c:pt idx="3">
                  <c:v>La propreté de votre chambre</c:v>
                </c:pt>
                <c:pt idx="4">
                  <c:v>Les services téléphoniques</c:v>
                </c:pt>
                <c:pt idx="5">
                  <c:v>Le calme environnant</c:v>
                </c:pt>
                <c:pt idx="6">
                  <c:v>Les conditions de visite des proches</c:v>
                </c:pt>
                <c:pt idx="7">
                  <c:v>La qualité de la prise en charge par le praticien</c:v>
                </c:pt>
                <c:pt idx="8">
                  <c:v>La qualité des soins infirmiers</c:v>
                </c:pt>
                <c:pt idx="9">
                  <c:v>La prise en charge de la douleur</c:v>
                </c:pt>
                <c:pt idx="10">
                  <c:v>Le respect de votre intimité</c:v>
                </c:pt>
                <c:pt idx="11">
                  <c:v>La disponibilité et l'écoute du médecin</c:v>
                </c:pt>
                <c:pt idx="12">
                  <c:v>L'accueil des équipes</c:v>
                </c:pt>
                <c:pt idx="13">
                  <c:v>La quantité des repas</c:v>
                </c:pt>
                <c:pt idx="14">
                  <c:v>Le confort de votre chambre</c:v>
                </c:pt>
                <c:pt idx="15">
                  <c:v>La qualité et la variété des repas</c:v>
                </c:pt>
                <c:pt idx="16">
                  <c:v>La disponibilité et l'écoute des paramédicaux</c:v>
                </c:pt>
                <c:pt idx="17">
                  <c:v>La qualité de votre séjour</c:v>
                </c:pt>
              </c:strCache>
            </c:strRef>
          </c:cat>
          <c:val>
            <c:numRef>
              <c:f>Feuil1!$B$2:$B$19</c:f>
              <c:numCache>
                <c:formatCode>General</c:formatCode>
                <c:ptCount val="18"/>
                <c:pt idx="0">
                  <c:v>0</c:v>
                </c:pt>
                <c:pt idx="1">
                  <c:v>0</c:v>
                </c:pt>
                <c:pt idx="2">
                  <c:v>0</c:v>
                </c:pt>
                <c:pt idx="3">
                  <c:v>1</c:v>
                </c:pt>
                <c:pt idx="4">
                  <c:v>1</c:v>
                </c:pt>
                <c:pt idx="5">
                  <c:v>1</c:v>
                </c:pt>
                <c:pt idx="6">
                  <c:v>1</c:v>
                </c:pt>
                <c:pt idx="7">
                  <c:v>1</c:v>
                </c:pt>
                <c:pt idx="8">
                  <c:v>1</c:v>
                </c:pt>
                <c:pt idx="9">
                  <c:v>1</c:v>
                </c:pt>
                <c:pt idx="10">
                  <c:v>1</c:v>
                </c:pt>
                <c:pt idx="11">
                  <c:v>1</c:v>
                </c:pt>
                <c:pt idx="12">
                  <c:v>2</c:v>
                </c:pt>
                <c:pt idx="13">
                  <c:v>2</c:v>
                </c:pt>
                <c:pt idx="14">
                  <c:v>3</c:v>
                </c:pt>
                <c:pt idx="15">
                  <c:v>4</c:v>
                </c:pt>
                <c:pt idx="16">
                  <c:v>4</c:v>
                </c:pt>
                <c:pt idx="17">
                  <c:v>4</c:v>
                </c:pt>
              </c:numCache>
            </c:numRef>
          </c:val>
          <c:extLst>
            <c:ext xmlns:c16="http://schemas.microsoft.com/office/drawing/2014/chart" uri="{C3380CC4-5D6E-409C-BE32-E72D297353CC}">
              <c16:uniqueId val="{00000000-41DF-4892-9325-888426574175}"/>
            </c:ext>
          </c:extLst>
        </c:ser>
        <c:dLbls>
          <c:showLegendKey val="0"/>
          <c:showVal val="0"/>
          <c:showCatName val="0"/>
          <c:showSerName val="0"/>
          <c:showPercent val="0"/>
          <c:showBubbleSize val="0"/>
        </c:dLbls>
        <c:gapWidth val="182"/>
        <c:axId val="2064163776"/>
        <c:axId val="2064164192"/>
      </c:barChart>
      <c:catAx>
        <c:axId val="206416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064164192"/>
        <c:crosses val="autoZero"/>
        <c:auto val="1"/>
        <c:lblAlgn val="ctr"/>
        <c:lblOffset val="100"/>
        <c:noMultiLvlLbl val="0"/>
      </c:catAx>
      <c:valAx>
        <c:axId val="206416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064163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Comment avez vous entendu parlé de NEST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4-43DA-AF0B-E9B25ED1B1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E4-43DA-AF0B-E9B25ED1B1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E4-43DA-AF0B-E9B25ED1B1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E4-43DA-AF0B-E9B25ED1B1AF}"/>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Recommandation</c:v>
                </c:pt>
                <c:pt idx="1">
                  <c:v>Site web</c:v>
                </c:pt>
                <c:pt idx="2">
                  <c:v>Page Facebook du Docteur DIOP</c:v>
                </c:pt>
                <c:pt idx="3">
                  <c:v>Page Facebook de NEST</c:v>
                </c:pt>
              </c:strCache>
            </c:strRef>
          </c:cat>
          <c:val>
            <c:numRef>
              <c:f>Feuil1!$B$2:$B$5</c:f>
              <c:numCache>
                <c:formatCode>General</c:formatCode>
                <c:ptCount val="4"/>
                <c:pt idx="0">
                  <c:v>1004</c:v>
                </c:pt>
                <c:pt idx="1">
                  <c:v>207</c:v>
                </c:pt>
                <c:pt idx="2">
                  <c:v>90</c:v>
                </c:pt>
                <c:pt idx="3">
                  <c:v>68</c:v>
                </c:pt>
              </c:numCache>
            </c:numRef>
          </c:val>
          <c:extLst>
            <c:ext xmlns:c16="http://schemas.microsoft.com/office/drawing/2014/chart" uri="{C3380CC4-5D6E-409C-BE32-E72D297353CC}">
              <c16:uniqueId val="{00000000-5B42-4DC7-8CE7-69C10AFFDC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Service consulté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22-4A9A-AB1D-0518E3A387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22-4A9A-AB1D-0518E3A387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22-4A9A-AB1D-0518E3A387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22-4A9A-AB1D-0518E3A387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A222-4A9A-AB1D-0518E3A387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A222-4A9A-AB1D-0518E3A38715}"/>
              </c:ext>
            </c:extLst>
          </c:dPt>
          <c:dLbls>
            <c:dLbl>
              <c:idx val="2"/>
              <c:layout>
                <c:manualLayout>
                  <c:x val="-4.2468453797164685E-2"/>
                  <c:y val="1.555017942907169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22-4A9A-AB1D-0518E3A38715}"/>
                </c:ext>
              </c:extLst>
            </c:dLbl>
            <c:dLbl>
              <c:idx val="3"/>
              <c:layout>
                <c:manualLayout>
                  <c:x val="1.9110804208724012E-2"/>
                  <c:y val="-1.036678628604779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22-4A9A-AB1D-0518E3A38715}"/>
                </c:ext>
              </c:extLst>
            </c:dLbl>
            <c:dLbl>
              <c:idx val="4"/>
              <c:delete val="1"/>
              <c:extLst>
                <c:ext xmlns:c15="http://schemas.microsoft.com/office/drawing/2012/chart" uri="{CE6537A1-D6FC-4f65-9D91-7224C49458BB}"/>
                <c:ext xmlns:c16="http://schemas.microsoft.com/office/drawing/2014/chart" uri="{C3380CC4-5D6E-409C-BE32-E72D297353CC}">
                  <c16:uniqueId val="{0000000B-A222-4A9A-AB1D-0518E3A38715}"/>
                </c:ext>
              </c:extLst>
            </c:dLbl>
            <c:dLbl>
              <c:idx val="5"/>
              <c:delete val="1"/>
              <c:extLst>
                <c:ext xmlns:c15="http://schemas.microsoft.com/office/drawing/2012/chart" uri="{CE6537A1-D6FC-4f65-9D91-7224C49458BB}"/>
                <c:ext xmlns:c16="http://schemas.microsoft.com/office/drawing/2014/chart" uri="{C3380CC4-5D6E-409C-BE32-E72D297353CC}">
                  <c16:uniqueId val="{0000000C-A222-4A9A-AB1D-0518E3A3871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Gynécologie</c:v>
                </c:pt>
                <c:pt idx="1">
                  <c:v>Pédiatrie</c:v>
                </c:pt>
                <c:pt idx="2">
                  <c:v>Sage Femme</c:v>
                </c:pt>
                <c:pt idx="3">
                  <c:v>PEV - Vaccination (clinique)</c:v>
                </c:pt>
                <c:pt idx="4">
                  <c:v>Autre</c:v>
                </c:pt>
                <c:pt idx="5">
                  <c:v>Généraliste</c:v>
                </c:pt>
              </c:strCache>
            </c:strRef>
          </c:cat>
          <c:val>
            <c:numRef>
              <c:f>Feuil1!$B$2:$B$7</c:f>
              <c:numCache>
                <c:formatCode>General</c:formatCode>
                <c:ptCount val="6"/>
                <c:pt idx="0">
                  <c:v>688</c:v>
                </c:pt>
                <c:pt idx="1">
                  <c:v>428</c:v>
                </c:pt>
                <c:pt idx="2">
                  <c:v>95</c:v>
                </c:pt>
                <c:pt idx="3">
                  <c:v>118</c:v>
                </c:pt>
                <c:pt idx="4">
                  <c:v>22</c:v>
                </c:pt>
                <c:pt idx="5">
                  <c:v>18</c:v>
                </c:pt>
              </c:numCache>
            </c:numRef>
          </c:val>
          <c:extLst>
            <c:ext xmlns:c16="http://schemas.microsoft.com/office/drawing/2014/chart" uri="{C3380CC4-5D6E-409C-BE32-E72D297353CC}">
              <c16:uniqueId val="{00000008-A222-4A9A-AB1D-0518E3A387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LA PROPRETE ET L'HYGIENE DES LOCAUX</a:t>
            </a: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ADF-41BE-A683-F0F9847EAB64}"/>
                </c:ext>
              </c:extLst>
            </c:dLbl>
            <c:dLbl>
              <c:idx val="1"/>
              <c:layout>
                <c:manualLayout>
                  <c:x val="-4.7135804004130874E-3"/>
                  <c:y val="7.794499716703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F-41BE-A683-F0F9847EAB64}"/>
                </c:ext>
              </c:extLst>
            </c:dLbl>
            <c:dLbl>
              <c:idx val="2"/>
              <c:layout>
                <c:manualLayout>
                  <c:x val="0"/>
                  <c:y val="2.8343635333465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DF-41BE-A683-F0F9847EAB64}"/>
                </c:ext>
              </c:extLst>
            </c:dLbl>
            <c:dLbl>
              <c:idx val="3"/>
              <c:delete val="1"/>
              <c:extLst>
                <c:ext xmlns:c15="http://schemas.microsoft.com/office/drawing/2012/chart" uri="{CE6537A1-D6FC-4f65-9D91-7224C49458BB}"/>
                <c:ext xmlns:c16="http://schemas.microsoft.com/office/drawing/2014/chart" uri="{C3380CC4-5D6E-409C-BE32-E72D297353CC}">
                  <c16:uniqueId val="{00000003-3ADF-41BE-A683-F0F9847EAB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Calcul!$C$13:$F$13</c:f>
              <c:numCache>
                <c:formatCode>General</c:formatCode>
                <c:ptCount val="4"/>
                <c:pt idx="0">
                  <c:v>0</c:v>
                </c:pt>
                <c:pt idx="1">
                  <c:v>1</c:v>
                </c:pt>
                <c:pt idx="2">
                  <c:v>6</c:v>
                </c:pt>
                <c:pt idx="3">
                  <c:v>0</c:v>
                </c:pt>
              </c:numCache>
            </c:numRef>
          </c:val>
          <c:extLst>
            <c:ext xmlns:c16="http://schemas.microsoft.com/office/drawing/2014/chart" uri="{C3380CC4-5D6E-409C-BE32-E72D297353CC}">
              <c16:uniqueId val="{00000004-3ADF-41BE-A683-F0F9847EAB64}"/>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7F508B"/>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3ADF-41BE-A683-F0F9847EAB64}"/>
                </c:ext>
              </c:extLst>
            </c:dLbl>
            <c:dLbl>
              <c:idx val="3"/>
              <c:delete val="1"/>
              <c:extLst>
                <c:ext xmlns:c15="http://schemas.microsoft.com/office/drawing/2012/chart" uri="{CE6537A1-D6FC-4f65-9D91-7224C49458BB}"/>
                <c:ext xmlns:c16="http://schemas.microsoft.com/office/drawing/2014/chart" uri="{C3380CC4-5D6E-409C-BE32-E72D297353CC}">
                  <c16:uniqueId val="{00000008-3ADF-41BE-A683-F0F9847EAB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Calcul!$C$14:$F$14</c:f>
              <c:numCache>
                <c:formatCode>0%</c:formatCode>
                <c:ptCount val="4"/>
                <c:pt idx="0">
                  <c:v>0</c:v>
                </c:pt>
                <c:pt idx="1">
                  <c:v>0.14285714285714285</c:v>
                </c:pt>
                <c:pt idx="2">
                  <c:v>0.8571428571428571</c:v>
                </c:pt>
                <c:pt idx="3">
                  <c:v>0</c:v>
                </c:pt>
              </c:numCache>
            </c:numRef>
          </c:val>
          <c:extLst>
            <c:ext xmlns:c16="http://schemas.microsoft.com/office/drawing/2014/chart" uri="{C3380CC4-5D6E-409C-BE32-E72D297353CC}">
              <c16:uniqueId val="{00000007-3ADF-41BE-A683-F0F9847EAB64}"/>
            </c:ext>
          </c:extLst>
        </c:ser>
        <c:dLbls>
          <c:showLegendKey val="0"/>
          <c:showVal val="1"/>
          <c:showCatName val="0"/>
          <c:showSerName val="0"/>
          <c:showPercent val="0"/>
          <c:showBubbleSize val="0"/>
        </c:dLbls>
        <c:gapWidth val="157"/>
        <c:axId val="371316208"/>
        <c:axId val="371318704"/>
      </c:barChart>
      <c:catAx>
        <c:axId val="47041689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a:solidFill>
        <a:sysClr val="window" lastClr="FFFFFF">
          <a:lumMod val="75000"/>
        </a:sysClr>
      </a:solidFill>
    </a:ln>
    <a:effectLst/>
  </c:spPr>
  <c:txPr>
    <a:bodyPr/>
    <a:lstStyle/>
    <a:p>
      <a:pPr>
        <a:defRPr/>
      </a:pPr>
      <a:endParaRPr lang="fr-FR"/>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Calibri" panose="020F0502020204030204" pitchFamily="34" charset="0"/>
              </a:defRPr>
            </a:pPr>
            <a:r>
              <a:rPr lang="fr-FR"/>
              <a:t>Niveau de satisfaction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Calibri" panose="020F0502020204030204" pitchFamily="34" charset="0"/>
            </a:defRPr>
          </a:pPr>
          <a:endParaRPr lang="fr-FR"/>
        </a:p>
      </c:txPr>
    </c:title>
    <c:autoTitleDeleted val="0"/>
    <c:plotArea>
      <c:layout/>
      <c:barChart>
        <c:barDir val="bar"/>
        <c:grouping val="clustered"/>
        <c:varyColors val="0"/>
        <c:ser>
          <c:idx val="0"/>
          <c:order val="0"/>
          <c:tx>
            <c:strRef>
              <c:f>Feuil1!$B$1</c:f>
              <c:strCache>
                <c:ptCount val="1"/>
                <c:pt idx="0">
                  <c:v>Comment appréciez vous l'accueil des secrétaires, en termes de disponibilité, amabilité,discrétion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Feuil1!$B$2:$B$5</c:f>
              <c:numCache>
                <c:formatCode>General</c:formatCode>
                <c:ptCount val="4"/>
                <c:pt idx="0">
                  <c:v>1</c:v>
                </c:pt>
                <c:pt idx="1">
                  <c:v>2</c:v>
                </c:pt>
                <c:pt idx="2">
                  <c:v>0</c:v>
                </c:pt>
                <c:pt idx="3">
                  <c:v>1366</c:v>
                </c:pt>
              </c:numCache>
            </c:numRef>
          </c:val>
          <c:extLst>
            <c:ext xmlns:c16="http://schemas.microsoft.com/office/drawing/2014/chart" uri="{C3380CC4-5D6E-409C-BE32-E72D297353CC}">
              <c16:uniqueId val="{00000000-366D-479A-A24B-8D5C97BBFCE6}"/>
            </c:ext>
          </c:extLst>
        </c:ser>
        <c:ser>
          <c:idx val="1"/>
          <c:order val="1"/>
          <c:tx>
            <c:strRef>
              <c:f>Feuil1!$C$1</c:f>
              <c:strCache>
                <c:ptCount val="1"/>
                <c:pt idx="0">
                  <c:v>Comment appréciez vous la prise en charge par votre médecin en termes de professionnalisme, amabilité,discrétion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Feuil1!$C$2:$C$5</c:f>
              <c:numCache>
                <c:formatCode>General</c:formatCode>
                <c:ptCount val="4"/>
                <c:pt idx="0">
                  <c:v>7</c:v>
                </c:pt>
                <c:pt idx="1">
                  <c:v>3</c:v>
                </c:pt>
                <c:pt idx="2">
                  <c:v>1</c:v>
                </c:pt>
                <c:pt idx="3">
                  <c:v>1358</c:v>
                </c:pt>
              </c:numCache>
            </c:numRef>
          </c:val>
          <c:extLst>
            <c:ext xmlns:c16="http://schemas.microsoft.com/office/drawing/2014/chart" uri="{C3380CC4-5D6E-409C-BE32-E72D297353CC}">
              <c16:uniqueId val="{00000001-366D-479A-A24B-8D5C97BBFCE6}"/>
            </c:ext>
          </c:extLst>
        </c:ser>
        <c:dLbls>
          <c:showLegendKey val="0"/>
          <c:showVal val="0"/>
          <c:showCatName val="0"/>
          <c:showSerName val="0"/>
          <c:showPercent val="0"/>
          <c:showBubbleSize val="0"/>
        </c:dLbls>
        <c:gapWidth val="182"/>
        <c:axId val="187135984"/>
        <c:axId val="187125168"/>
      </c:barChart>
      <c:catAx>
        <c:axId val="18713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187125168"/>
        <c:crosses val="autoZero"/>
        <c:auto val="1"/>
        <c:lblAlgn val="ctr"/>
        <c:lblOffset val="100"/>
        <c:noMultiLvlLbl val="0"/>
      </c:catAx>
      <c:valAx>
        <c:axId val="187125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18713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cs typeface="Calibri" panose="020F0502020204030204" pitchFamily="34" charset="0"/>
        </a:defRPr>
      </a:pPr>
      <a:endParaRPr lang="fr-F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Pas du tout satisfait</c:v>
                </c:pt>
              </c:strCache>
            </c:strRef>
          </c:tx>
          <c:spPr>
            <a:solidFill>
              <a:schemeClr val="accent6"/>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Feuil1!$B$2:$B$19</c:f>
              <c:numCache>
                <c:formatCode>General</c:formatCode>
                <c:ptCount val="18"/>
                <c:pt idx="0">
                  <c:v>0</c:v>
                </c:pt>
                <c:pt idx="1">
                  <c:v>0</c:v>
                </c:pt>
                <c:pt idx="2">
                  <c:v>1</c:v>
                </c:pt>
                <c:pt idx="3">
                  <c:v>0</c:v>
                </c:pt>
                <c:pt idx="4">
                  <c:v>0</c:v>
                </c:pt>
                <c:pt idx="5">
                  <c:v>0</c:v>
                </c:pt>
                <c:pt idx="6">
                  <c:v>0</c:v>
                </c:pt>
                <c:pt idx="7">
                  <c:v>0</c:v>
                </c:pt>
                <c:pt idx="8">
                  <c:v>2</c:v>
                </c:pt>
                <c:pt idx="9">
                  <c:v>1</c:v>
                </c:pt>
                <c:pt idx="10">
                  <c:v>1</c:v>
                </c:pt>
                <c:pt idx="11">
                  <c:v>1</c:v>
                </c:pt>
                <c:pt idx="12">
                  <c:v>1</c:v>
                </c:pt>
                <c:pt idx="13">
                  <c:v>1</c:v>
                </c:pt>
                <c:pt idx="14">
                  <c:v>1</c:v>
                </c:pt>
                <c:pt idx="15">
                  <c:v>0</c:v>
                </c:pt>
                <c:pt idx="16">
                  <c:v>0</c:v>
                </c:pt>
                <c:pt idx="17">
                  <c:v>1</c:v>
                </c:pt>
              </c:numCache>
            </c:numRef>
          </c:val>
          <c:extLst>
            <c:ext xmlns:c16="http://schemas.microsoft.com/office/drawing/2014/chart" uri="{C3380CC4-5D6E-409C-BE32-E72D297353CC}">
              <c16:uniqueId val="{00000000-41DF-4892-9325-888426574175}"/>
            </c:ext>
          </c:extLst>
        </c:ser>
        <c:ser>
          <c:idx val="1"/>
          <c:order val="1"/>
          <c:tx>
            <c:strRef>
              <c:f>Feuil1!$C$1</c:f>
              <c:strCache>
                <c:ptCount val="1"/>
                <c:pt idx="0">
                  <c:v>Peu satisfait</c:v>
                </c:pt>
              </c:strCache>
            </c:strRef>
          </c:tx>
          <c:spPr>
            <a:solidFill>
              <a:schemeClr val="accent6">
                <a:lumMod val="40000"/>
                <a:lumOff val="60000"/>
              </a:schemeClr>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Feuil1!$C$2:$C$19</c:f>
              <c:numCache>
                <c:formatCode>General</c:formatCode>
                <c:ptCount val="18"/>
                <c:pt idx="0">
                  <c:v>0</c:v>
                </c:pt>
                <c:pt idx="1">
                  <c:v>0</c:v>
                </c:pt>
                <c:pt idx="2">
                  <c:v>0</c:v>
                </c:pt>
                <c:pt idx="3">
                  <c:v>0</c:v>
                </c:pt>
                <c:pt idx="4">
                  <c:v>3</c:v>
                </c:pt>
                <c:pt idx="5">
                  <c:v>2</c:v>
                </c:pt>
                <c:pt idx="6">
                  <c:v>0</c:v>
                </c:pt>
                <c:pt idx="7">
                  <c:v>0</c:v>
                </c:pt>
                <c:pt idx="8">
                  <c:v>0</c:v>
                </c:pt>
                <c:pt idx="9">
                  <c:v>0</c:v>
                </c:pt>
                <c:pt idx="10">
                  <c:v>0</c:v>
                </c:pt>
                <c:pt idx="11">
                  <c:v>0</c:v>
                </c:pt>
                <c:pt idx="12">
                  <c:v>0</c:v>
                </c:pt>
                <c:pt idx="13">
                  <c:v>1</c:v>
                </c:pt>
                <c:pt idx="15">
                  <c:v>1</c:v>
                </c:pt>
                <c:pt idx="16">
                  <c:v>1</c:v>
                </c:pt>
                <c:pt idx="17">
                  <c:v>0</c:v>
                </c:pt>
              </c:numCache>
            </c:numRef>
          </c:val>
          <c:extLst>
            <c:ext xmlns:c16="http://schemas.microsoft.com/office/drawing/2014/chart" uri="{C3380CC4-5D6E-409C-BE32-E72D297353CC}">
              <c16:uniqueId val="{00000001-41DF-4892-9325-888426574175}"/>
            </c:ext>
          </c:extLst>
        </c:ser>
        <c:ser>
          <c:idx val="2"/>
          <c:order val="2"/>
          <c:tx>
            <c:strRef>
              <c:f>Feuil1!$D$1</c:f>
              <c:strCache>
                <c:ptCount val="1"/>
                <c:pt idx="0">
                  <c:v>Satisfait</c:v>
                </c:pt>
              </c:strCache>
            </c:strRef>
          </c:tx>
          <c:spPr>
            <a:solidFill>
              <a:schemeClr val="accent2"/>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Feuil1!$D$2:$D$19</c:f>
              <c:numCache>
                <c:formatCode>General</c:formatCode>
                <c:ptCount val="18"/>
                <c:pt idx="0">
                  <c:v>2</c:v>
                </c:pt>
                <c:pt idx="1">
                  <c:v>0</c:v>
                </c:pt>
                <c:pt idx="2">
                  <c:v>0</c:v>
                </c:pt>
                <c:pt idx="3">
                  <c:v>0</c:v>
                </c:pt>
                <c:pt idx="4">
                  <c:v>4</c:v>
                </c:pt>
                <c:pt idx="5">
                  <c:v>1</c:v>
                </c:pt>
                <c:pt idx="6">
                  <c:v>0</c:v>
                </c:pt>
                <c:pt idx="7">
                  <c:v>1</c:v>
                </c:pt>
                <c:pt idx="8">
                  <c:v>0</c:v>
                </c:pt>
                <c:pt idx="9">
                  <c:v>1</c:v>
                </c:pt>
                <c:pt idx="10">
                  <c:v>1</c:v>
                </c:pt>
                <c:pt idx="11">
                  <c:v>1</c:v>
                </c:pt>
                <c:pt idx="12">
                  <c:v>1</c:v>
                </c:pt>
                <c:pt idx="13">
                  <c:v>1</c:v>
                </c:pt>
                <c:pt idx="15">
                  <c:v>0</c:v>
                </c:pt>
                <c:pt idx="16">
                  <c:v>2</c:v>
                </c:pt>
                <c:pt idx="17">
                  <c:v>6</c:v>
                </c:pt>
              </c:numCache>
            </c:numRef>
          </c:val>
          <c:extLst>
            <c:ext xmlns:c16="http://schemas.microsoft.com/office/drawing/2014/chart" uri="{C3380CC4-5D6E-409C-BE32-E72D297353CC}">
              <c16:uniqueId val="{00000002-41DF-4892-9325-888426574175}"/>
            </c:ext>
          </c:extLst>
        </c:ser>
        <c:ser>
          <c:idx val="3"/>
          <c:order val="3"/>
          <c:tx>
            <c:strRef>
              <c:f>Feuil1!$E$1</c:f>
              <c:strCache>
                <c:ptCount val="1"/>
                <c:pt idx="0">
                  <c:v>Totalement Satisfait</c:v>
                </c:pt>
              </c:strCache>
            </c:strRef>
          </c:tx>
          <c:spPr>
            <a:solidFill>
              <a:schemeClr val="accent3"/>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Feuil1!$E$2:$E$19</c:f>
              <c:numCache>
                <c:formatCode>General</c:formatCode>
                <c:ptCount val="18"/>
                <c:pt idx="0">
                  <c:v>347</c:v>
                </c:pt>
                <c:pt idx="1">
                  <c:v>349</c:v>
                </c:pt>
                <c:pt idx="2">
                  <c:v>348</c:v>
                </c:pt>
                <c:pt idx="3">
                  <c:v>349</c:v>
                </c:pt>
                <c:pt idx="4">
                  <c:v>342</c:v>
                </c:pt>
                <c:pt idx="5">
                  <c:v>346</c:v>
                </c:pt>
                <c:pt idx="6">
                  <c:v>349</c:v>
                </c:pt>
                <c:pt idx="7">
                  <c:v>348</c:v>
                </c:pt>
                <c:pt idx="8">
                  <c:v>347</c:v>
                </c:pt>
                <c:pt idx="9">
                  <c:v>347</c:v>
                </c:pt>
                <c:pt idx="10">
                  <c:v>347</c:v>
                </c:pt>
                <c:pt idx="11">
                  <c:v>347</c:v>
                </c:pt>
                <c:pt idx="12">
                  <c:v>347</c:v>
                </c:pt>
                <c:pt idx="13">
                  <c:v>346</c:v>
                </c:pt>
                <c:pt idx="14">
                  <c:v>348</c:v>
                </c:pt>
                <c:pt idx="15">
                  <c:v>348</c:v>
                </c:pt>
                <c:pt idx="16">
                  <c:v>346</c:v>
                </c:pt>
                <c:pt idx="17">
                  <c:v>342</c:v>
                </c:pt>
              </c:numCache>
            </c:numRef>
          </c:val>
          <c:extLst>
            <c:ext xmlns:c16="http://schemas.microsoft.com/office/drawing/2014/chart" uri="{C3380CC4-5D6E-409C-BE32-E72D297353CC}">
              <c16:uniqueId val="{00000004-41DF-4892-9325-888426574175}"/>
            </c:ext>
          </c:extLst>
        </c:ser>
        <c:dLbls>
          <c:showLegendKey val="0"/>
          <c:showVal val="0"/>
          <c:showCatName val="0"/>
          <c:showSerName val="0"/>
          <c:showPercent val="0"/>
          <c:showBubbleSize val="0"/>
        </c:dLbls>
        <c:gapWidth val="182"/>
        <c:overlap val="100"/>
        <c:axId val="2064163776"/>
        <c:axId val="2064164192"/>
      </c:barChart>
      <c:catAx>
        <c:axId val="206416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4192"/>
        <c:crosses val="autoZero"/>
        <c:auto val="1"/>
        <c:lblAlgn val="ctr"/>
        <c:lblOffset val="100"/>
        <c:noMultiLvlLbl val="0"/>
      </c:catAx>
      <c:valAx>
        <c:axId val="206416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cs typeface="Calibri" panose="020F0502020204030204" pitchFamily="34" charset="0"/>
        </a:defRPr>
      </a:pPr>
      <a:endParaRPr lang="fr-FR"/>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Insatisfaction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Le confort de votre chambre</c:v>
                </c:pt>
                <c:pt idx="1">
                  <c:v>Les conditions de visite des proches</c:v>
                </c:pt>
                <c:pt idx="2">
                  <c:v>Le délai d'attente à l'arrivée avant prise en charge</c:v>
                </c:pt>
                <c:pt idx="3">
                  <c:v>La qualité de la prise en charge par le praticien</c:v>
                </c:pt>
                <c:pt idx="4">
                  <c:v>La qualité des soins infirmiers</c:v>
                </c:pt>
                <c:pt idx="5">
                  <c:v>Le respect de votre intimité</c:v>
                </c:pt>
                <c:pt idx="6">
                  <c:v>La disponibilité et l'écoute du médecin</c:v>
                </c:pt>
                <c:pt idx="7">
                  <c:v>La disponibilité et l'écoute des paramédicaux</c:v>
                </c:pt>
                <c:pt idx="8">
                  <c:v>La qualité de votre séjour</c:v>
                </c:pt>
                <c:pt idx="9">
                  <c:v>La quantité des repas</c:v>
                </c:pt>
                <c:pt idx="10">
                  <c:v>Le calme environnant</c:v>
                </c:pt>
                <c:pt idx="11">
                  <c:v>La prise en charge de la douleur</c:v>
                </c:pt>
                <c:pt idx="12">
                  <c:v>La qualité et la variété des repas</c:v>
                </c:pt>
              </c:strCache>
            </c:strRef>
          </c:cat>
          <c:val>
            <c:numRef>
              <c:f>Feuil1!$B$2:$B$14</c:f>
              <c:numCache>
                <c:formatCode>General</c:formatCode>
                <c:ptCount val="13"/>
                <c:pt idx="0">
                  <c:v>1</c:v>
                </c:pt>
                <c:pt idx="1">
                  <c:v>1</c:v>
                </c:pt>
                <c:pt idx="2">
                  <c:v>1</c:v>
                </c:pt>
                <c:pt idx="3">
                  <c:v>1</c:v>
                </c:pt>
                <c:pt idx="4">
                  <c:v>1</c:v>
                </c:pt>
                <c:pt idx="5">
                  <c:v>1</c:v>
                </c:pt>
                <c:pt idx="6">
                  <c:v>1</c:v>
                </c:pt>
                <c:pt idx="7">
                  <c:v>1</c:v>
                </c:pt>
                <c:pt idx="8">
                  <c:v>1</c:v>
                </c:pt>
                <c:pt idx="9">
                  <c:v>2</c:v>
                </c:pt>
                <c:pt idx="10">
                  <c:v>2</c:v>
                </c:pt>
                <c:pt idx="11">
                  <c:v>2</c:v>
                </c:pt>
                <c:pt idx="12">
                  <c:v>3</c:v>
                </c:pt>
              </c:numCache>
            </c:numRef>
          </c:val>
          <c:extLst>
            <c:ext xmlns:c16="http://schemas.microsoft.com/office/drawing/2014/chart" uri="{C3380CC4-5D6E-409C-BE32-E72D297353CC}">
              <c16:uniqueId val="{00000000-3B6D-46CA-AD19-A41E0F547043}"/>
            </c:ext>
          </c:extLst>
        </c:ser>
        <c:dLbls>
          <c:showLegendKey val="0"/>
          <c:showVal val="0"/>
          <c:showCatName val="0"/>
          <c:showSerName val="0"/>
          <c:showPercent val="0"/>
          <c:showBubbleSize val="0"/>
        </c:dLbls>
        <c:gapWidth val="182"/>
        <c:overlap val="100"/>
        <c:axId val="2064163776"/>
        <c:axId val="2064164192"/>
      </c:barChart>
      <c:catAx>
        <c:axId val="206416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4192"/>
        <c:crosses val="autoZero"/>
        <c:auto val="1"/>
        <c:lblAlgn val="ctr"/>
        <c:lblOffset val="100"/>
        <c:noMultiLvlLbl val="0"/>
      </c:catAx>
      <c:valAx>
        <c:axId val="206416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fr-FR"/>
          </a:p>
        </c:txPr>
        <c:crossAx val="2064163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mn-lt"/>
          <a:cs typeface="Calibri" panose="020F050202020403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LES</a:t>
            </a:r>
            <a:r>
              <a:rPr lang="en-US" sz="1400" baseline="0" dirty="0">
                <a:latin typeface="Century Gothic" panose="020B0502020202020204" pitchFamily="34" charset="0"/>
              </a:rPr>
              <a:t> EQUIPEMENTS MEDICAUX DISPONIBLES</a:t>
            </a:r>
            <a:endParaRPr lang="en-US" sz="1400" dirty="0">
              <a:latin typeface="Century Gothic" panose="020B0502020202020204" pitchFamily="34" charset="0"/>
            </a:endParaRP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2.1603660601229208E-17"/>
                  <c:y val="9.2116814833764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48-4CCB-9FD3-32E1E9AF221A}"/>
                </c:ext>
              </c:extLst>
            </c:dLbl>
            <c:dLbl>
              <c:idx val="1"/>
              <c:layout>
                <c:manualLayout>
                  <c:x val="2.3567902002065437E-3"/>
                  <c:y val="0.12400340458391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8-4CCB-9FD3-32E1E9AF221A}"/>
                </c:ext>
              </c:extLst>
            </c:dLbl>
            <c:dLbl>
              <c:idx val="2"/>
              <c:layout>
                <c:manualLayout>
                  <c:x val="0"/>
                  <c:y val="0.102745678083813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48-4CCB-9FD3-32E1E9AF221A}"/>
                </c:ext>
              </c:extLst>
            </c:dLbl>
            <c:dLbl>
              <c:idx val="3"/>
              <c:delete val="1"/>
              <c:extLst>
                <c:ext xmlns:c15="http://schemas.microsoft.com/office/drawing/2012/chart" uri="{CE6537A1-D6FC-4f65-9D91-7224C49458BB}"/>
                <c:ext xmlns:c16="http://schemas.microsoft.com/office/drawing/2014/chart" uri="{C3380CC4-5D6E-409C-BE32-E72D297353CC}">
                  <c16:uniqueId val="{00000003-1548-4CCB-9FD3-32E1E9AF221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Calcul!$C$18:$F$18</c:f>
              <c:numCache>
                <c:formatCode>General</c:formatCode>
                <c:ptCount val="4"/>
                <c:pt idx="0">
                  <c:v>0</c:v>
                </c:pt>
                <c:pt idx="1">
                  <c:v>2</c:v>
                </c:pt>
                <c:pt idx="2">
                  <c:v>5</c:v>
                </c:pt>
                <c:pt idx="3">
                  <c:v>0</c:v>
                </c:pt>
              </c:numCache>
            </c:numRef>
          </c:val>
          <c:extLst>
            <c:ext xmlns:c16="http://schemas.microsoft.com/office/drawing/2014/chart" uri="{C3380CC4-5D6E-409C-BE32-E72D297353CC}">
              <c16:uniqueId val="{00000004-1548-4CCB-9FD3-32E1E9AF221A}"/>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88B36D"/>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548-4CCB-9FD3-32E1E9AF221A}"/>
                </c:ext>
              </c:extLst>
            </c:dLbl>
            <c:dLbl>
              <c:idx val="3"/>
              <c:delete val="1"/>
              <c:extLst>
                <c:ext xmlns:c15="http://schemas.microsoft.com/office/drawing/2012/chart" uri="{CE6537A1-D6FC-4f65-9D91-7224C49458BB}"/>
                <c:ext xmlns:c16="http://schemas.microsoft.com/office/drawing/2014/chart" uri="{C3380CC4-5D6E-409C-BE32-E72D297353CC}">
                  <c16:uniqueId val="{00000006-1548-4CCB-9FD3-32E1E9AF221A}"/>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Black" panose="020B0A04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Calcul!$C$19:$F$19</c:f>
              <c:numCache>
                <c:formatCode>0%</c:formatCode>
                <c:ptCount val="4"/>
                <c:pt idx="0">
                  <c:v>0</c:v>
                </c:pt>
                <c:pt idx="1">
                  <c:v>0.2857142857142857</c:v>
                </c:pt>
                <c:pt idx="2">
                  <c:v>0.7142857142857143</c:v>
                </c:pt>
                <c:pt idx="3">
                  <c:v>0</c:v>
                </c:pt>
              </c:numCache>
            </c:numRef>
          </c:val>
          <c:extLst>
            <c:ext xmlns:c16="http://schemas.microsoft.com/office/drawing/2014/chart" uri="{C3380CC4-5D6E-409C-BE32-E72D297353CC}">
              <c16:uniqueId val="{00000007-1548-4CCB-9FD3-32E1E9AF221A}"/>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400" dirty="0">
                <a:latin typeface="Century Gothic" panose="020B0502020202020204" pitchFamily="34" charset="0"/>
              </a:rPr>
              <a:t>LE MATERIEL MEDICAL DISPONIBLE</a:t>
            </a: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0"/>
                  <c:y val="8.5842488652257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1A-4D94-A37A-2CB8B4515214}"/>
                </c:ext>
              </c:extLst>
            </c:dLbl>
            <c:dLbl>
              <c:idx val="1"/>
              <c:layout>
                <c:manualLayout>
                  <c:x val="-2.3966627886020755E-3"/>
                  <c:y val="9.5747391189056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1A-4D94-A37A-2CB8B4515214}"/>
                </c:ext>
              </c:extLst>
            </c:dLbl>
            <c:dLbl>
              <c:idx val="2"/>
              <c:layout>
                <c:manualLayout>
                  <c:x val="4.793325577204151E-3"/>
                  <c:y val="7.923922029439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1A-4D94-A37A-2CB8B4515214}"/>
                </c:ext>
              </c:extLst>
            </c:dLbl>
            <c:dLbl>
              <c:idx val="3"/>
              <c:layout>
                <c:manualLayout>
                  <c:x val="-1.7575324084771634E-16"/>
                  <c:y val="9.5747391189056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1A-4D94-A37A-2CB8B45152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Calcul!$C$24:$F$24</c:f>
              <c:numCache>
                <c:formatCode>General</c:formatCode>
                <c:ptCount val="4"/>
                <c:pt idx="0">
                  <c:v>0</c:v>
                </c:pt>
                <c:pt idx="1">
                  <c:v>4</c:v>
                </c:pt>
                <c:pt idx="2">
                  <c:v>2</c:v>
                </c:pt>
                <c:pt idx="3">
                  <c:v>1</c:v>
                </c:pt>
              </c:numCache>
            </c:numRef>
          </c:val>
          <c:extLst>
            <c:ext xmlns:c16="http://schemas.microsoft.com/office/drawing/2014/chart" uri="{C3380CC4-5D6E-409C-BE32-E72D297353CC}">
              <c16:uniqueId val="{00000004-5B1A-4D94-A37A-2CB8B4515214}"/>
            </c:ext>
          </c:extLst>
        </c:ser>
        <c:dLbls>
          <c:showLegendKey val="0"/>
          <c:showVal val="1"/>
          <c:showCatName val="0"/>
          <c:showSerName val="0"/>
          <c:showPercent val="0"/>
          <c:showBubbleSize val="0"/>
        </c:dLbls>
        <c:gapWidth val="156"/>
        <c:axId val="470416896"/>
        <c:axId val="470415648"/>
      </c:barChart>
      <c:barChart>
        <c:barDir val="col"/>
        <c:grouping val="clustered"/>
        <c:varyColors val="0"/>
        <c:ser>
          <c:idx val="0"/>
          <c:order val="1"/>
          <c:spPr>
            <a:solidFill>
              <a:srgbClr val="7F508B"/>
            </a:solidFill>
            <a:ln>
              <a:noFill/>
            </a:ln>
            <a:effectLst/>
          </c:spPr>
          <c:invertIfNegative val="0"/>
          <c:dLbls>
            <c:dLbl>
              <c:idx val="0"/>
              <c:layout>
                <c:manualLayout>
                  <c:x val="-1.1983313943010379E-2"/>
                  <c:y val="-1.320653671573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1A-4D94-A37A-2CB8B45152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Calcul!$C$25:$F$25</c:f>
              <c:numCache>
                <c:formatCode>0%</c:formatCode>
                <c:ptCount val="4"/>
                <c:pt idx="0">
                  <c:v>0</c:v>
                </c:pt>
                <c:pt idx="1">
                  <c:v>0.5714285714285714</c:v>
                </c:pt>
                <c:pt idx="2">
                  <c:v>0.2857142857142857</c:v>
                </c:pt>
                <c:pt idx="3">
                  <c:v>0.14285714285714285</c:v>
                </c:pt>
              </c:numCache>
            </c:numRef>
          </c:val>
          <c:extLst>
            <c:ext xmlns:c16="http://schemas.microsoft.com/office/drawing/2014/chart" uri="{C3380CC4-5D6E-409C-BE32-E72D297353CC}">
              <c16:uniqueId val="{00000006-5B1A-4D94-A37A-2CB8B4515214}"/>
            </c:ext>
          </c:extLst>
        </c:ser>
        <c:dLbls>
          <c:showLegendKey val="0"/>
          <c:showVal val="1"/>
          <c:showCatName val="0"/>
          <c:showSerName val="0"/>
          <c:showPercent val="0"/>
          <c:showBubbleSize val="0"/>
        </c:dLbls>
        <c:gapWidth val="156"/>
        <c:axId val="371316208"/>
        <c:axId val="371318704"/>
      </c:barChart>
      <c:catAx>
        <c:axId val="470416896"/>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470415648"/>
        <c:crosses val="autoZero"/>
        <c:auto val="1"/>
        <c:lblAlgn val="ctr"/>
        <c:lblOffset val="100"/>
        <c:noMultiLvlLbl val="0"/>
      </c:catAx>
      <c:valAx>
        <c:axId val="470415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470416896"/>
        <c:crosses val="autoZero"/>
        <c:crossBetween val="between"/>
      </c:valAx>
      <c:valAx>
        <c:axId val="37131870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371316208"/>
        <c:crosses val="max"/>
        <c:crossBetween val="between"/>
      </c:valAx>
      <c:catAx>
        <c:axId val="371316208"/>
        <c:scaling>
          <c:orientation val="minMax"/>
        </c:scaling>
        <c:delete val="1"/>
        <c:axPos val="b"/>
        <c:majorTickMark val="out"/>
        <c:minorTickMark val="none"/>
        <c:tickLblPos val="nextTo"/>
        <c:crossAx val="37131870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0.35632</cdr:x>
      <cdr:y>0.33333</cdr:y>
    </cdr:from>
    <cdr:to>
      <cdr:x>0.60536</cdr:x>
      <cdr:y>0.63636</cdr:y>
    </cdr:to>
    <cdr:sp macro="" textlink="">
      <cdr:nvSpPr>
        <cdr:cNvPr id="2" name="Oval 1"/>
        <cdr:cNvSpPr/>
      </cdr:nvSpPr>
      <cdr:spPr>
        <a:xfrm xmlns:a="http://schemas.openxmlformats.org/drawingml/2006/main">
          <a:off x="885825" y="681037"/>
          <a:ext cx="619125" cy="619125"/>
        </a:xfrm>
        <a:prstGeom xmlns:a="http://schemas.openxmlformats.org/drawingml/2006/main" prst="ellipse">
          <a:avLst/>
        </a:prstGeom>
        <a:solidFill xmlns:a="http://schemas.openxmlformats.org/drawingml/2006/main">
          <a:schemeClr val="accent6"/>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0.36398</cdr:x>
      <cdr:y>0.38928</cdr:y>
    </cdr:from>
    <cdr:to>
      <cdr:x>0.62452</cdr:x>
      <cdr:y>0.56177</cdr:y>
    </cdr:to>
    <cdr:sp macro="" textlink="">
      <cdr:nvSpPr>
        <cdr:cNvPr id="3" name="TextBox 2"/>
        <cdr:cNvSpPr txBox="1"/>
      </cdr:nvSpPr>
      <cdr:spPr>
        <a:xfrm xmlns:a="http://schemas.openxmlformats.org/drawingml/2006/main">
          <a:off x="904875" y="795338"/>
          <a:ext cx="647700" cy="3524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DE4B7EC0-FCC7-41CB-9EF4-219996984384}" type="TxLink">
            <a:rPr lang="en-US" sz="1800" b="1" i="0" u="none" strike="noStrike">
              <a:solidFill>
                <a:schemeClr val="bg1"/>
              </a:solidFill>
              <a:latin typeface="Century Gothic" panose="020B0502020202020204" pitchFamily="34" charset="0"/>
              <a:cs typeface="Calibri"/>
            </a:rPr>
            <a:pPr algn="ctr"/>
            <a:t>54%</a:t>
          </a:fld>
          <a:endParaRPr lang="en-US" sz="1800" dirty="0">
            <a:solidFill>
              <a:schemeClr val="bg1"/>
            </a:solidFill>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0.35632</cdr:x>
      <cdr:y>0.33333</cdr:y>
    </cdr:from>
    <cdr:to>
      <cdr:x>0.60536</cdr:x>
      <cdr:y>0.63636</cdr:y>
    </cdr:to>
    <cdr:sp macro="" textlink="">
      <cdr:nvSpPr>
        <cdr:cNvPr id="2" name="Oval 1"/>
        <cdr:cNvSpPr/>
      </cdr:nvSpPr>
      <cdr:spPr>
        <a:xfrm xmlns:a="http://schemas.openxmlformats.org/drawingml/2006/main">
          <a:off x="885825" y="681037"/>
          <a:ext cx="619125" cy="619125"/>
        </a:xfrm>
        <a:prstGeom xmlns:a="http://schemas.openxmlformats.org/drawingml/2006/main" prst="ellipse">
          <a:avLst/>
        </a:prstGeom>
        <a:solidFill xmlns:a="http://schemas.openxmlformats.org/drawingml/2006/main">
          <a:schemeClr val="accent6"/>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0.36398</cdr:x>
      <cdr:y>0.38928</cdr:y>
    </cdr:from>
    <cdr:to>
      <cdr:x>0.62452</cdr:x>
      <cdr:y>0.56177</cdr:y>
    </cdr:to>
    <cdr:sp macro="" textlink="">
      <cdr:nvSpPr>
        <cdr:cNvPr id="3" name="TextBox 2"/>
        <cdr:cNvSpPr txBox="1"/>
      </cdr:nvSpPr>
      <cdr:spPr>
        <a:xfrm xmlns:a="http://schemas.openxmlformats.org/drawingml/2006/main">
          <a:off x="904875" y="795338"/>
          <a:ext cx="647700" cy="3524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DE4B7EC0-FCC7-41CB-9EF4-219996984384}" type="TxLink">
            <a:rPr lang="en-US" sz="1800" b="1" i="0" u="none" strike="noStrike">
              <a:solidFill>
                <a:schemeClr val="bg1"/>
              </a:solidFill>
              <a:latin typeface="Century Gothic" panose="020B0502020202020204" pitchFamily="34" charset="0"/>
              <a:cs typeface="Calibri"/>
            </a:rPr>
            <a:pPr algn="ctr"/>
            <a:t>45%</a:t>
          </a:fld>
          <a:endParaRPr lang="en-US" sz="1800" dirty="0">
            <a:solidFill>
              <a:schemeClr val="bg1"/>
            </a:solidFill>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0.35632</cdr:x>
      <cdr:y>0.33333</cdr:y>
    </cdr:from>
    <cdr:to>
      <cdr:x>0.60536</cdr:x>
      <cdr:y>0.63636</cdr:y>
    </cdr:to>
    <cdr:sp macro="" textlink="">
      <cdr:nvSpPr>
        <cdr:cNvPr id="2" name="Oval 1"/>
        <cdr:cNvSpPr/>
      </cdr:nvSpPr>
      <cdr:spPr>
        <a:xfrm xmlns:a="http://schemas.openxmlformats.org/drawingml/2006/main">
          <a:off x="885825" y="681037"/>
          <a:ext cx="619125" cy="619125"/>
        </a:xfrm>
        <a:prstGeom xmlns:a="http://schemas.openxmlformats.org/drawingml/2006/main" prst="ellipse">
          <a:avLst/>
        </a:prstGeom>
        <a:solidFill xmlns:a="http://schemas.openxmlformats.org/drawingml/2006/main">
          <a:schemeClr val="accent6"/>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0.36398</cdr:x>
      <cdr:y>0.38928</cdr:y>
    </cdr:from>
    <cdr:to>
      <cdr:x>0.62452</cdr:x>
      <cdr:y>0.56177</cdr:y>
    </cdr:to>
    <cdr:sp macro="" textlink="">
      <cdr:nvSpPr>
        <cdr:cNvPr id="3" name="TextBox 2"/>
        <cdr:cNvSpPr txBox="1"/>
      </cdr:nvSpPr>
      <cdr:spPr>
        <a:xfrm xmlns:a="http://schemas.openxmlformats.org/drawingml/2006/main">
          <a:off x="904875" y="795338"/>
          <a:ext cx="647700" cy="3524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fld id="{DE4B7EC0-FCC7-41CB-9EF4-219996984384}" type="TxLink">
            <a:rPr lang="en-US" sz="1800" b="1" i="0" u="none" strike="noStrike">
              <a:solidFill>
                <a:schemeClr val="bg1"/>
              </a:solidFill>
              <a:latin typeface="Agency FB" panose="020B0503020202020204" pitchFamily="34" charset="0"/>
              <a:cs typeface="Calibri"/>
            </a:rPr>
            <a:pPr algn="ctr"/>
            <a:t>60%</a:t>
          </a:fld>
          <a:endParaRPr lang="en-US" sz="1800">
            <a:solidFill>
              <a:schemeClr val="bg1"/>
            </a:solidFill>
            <a:latin typeface="Agency FB" panose="020B0503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CA26D4-A47A-4E41-8047-CDD3A9B6806D}"/>
              </a:ext>
            </a:extLst>
          </p:cNvPr>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038D9AB1-002F-4715-863B-172190BFC7D7}"/>
              </a:ext>
            </a:extLst>
          </p:cNvPr>
          <p:cNvSpPr>
            <a:spLocks noGrp="1"/>
          </p:cNvSpPr>
          <p:nvPr>
            <p:ph type="dt" sz="quarter" idx="1"/>
          </p:nvPr>
        </p:nvSpPr>
        <p:spPr>
          <a:xfrm>
            <a:off x="4023093" y="0"/>
            <a:ext cx="3077739" cy="513508"/>
          </a:xfrm>
          <a:prstGeom prst="rect">
            <a:avLst/>
          </a:prstGeom>
        </p:spPr>
        <p:txBody>
          <a:bodyPr vert="horz" lIns="99058" tIns="49529" rIns="99058" bIns="49529" rtlCol="0"/>
          <a:lstStyle>
            <a:lvl1pPr algn="r">
              <a:defRPr sz="1300"/>
            </a:lvl1pPr>
          </a:lstStyle>
          <a:p>
            <a:fld id="{2843C824-68A1-46FF-A739-CF52ED292016}" type="datetimeFigureOut">
              <a:rPr lang="fr-FR" smtClean="0"/>
              <a:pPr/>
              <a:t>01/06/2022</a:t>
            </a:fld>
            <a:endParaRPr lang="fr-FR"/>
          </a:p>
        </p:txBody>
      </p:sp>
      <p:sp>
        <p:nvSpPr>
          <p:cNvPr id="4" name="Espace réservé du pied de page 3">
            <a:extLst>
              <a:ext uri="{FF2B5EF4-FFF2-40B4-BE49-F238E27FC236}">
                <a16:creationId xmlns:a16="http://schemas.microsoft.com/office/drawing/2014/main" id="{B2FF86ED-7BE8-4419-9B9C-3D79AD8556E5}"/>
              </a:ext>
            </a:extLst>
          </p:cNvPr>
          <p:cNvSpPr>
            <a:spLocks noGrp="1"/>
          </p:cNvSpPr>
          <p:nvPr>
            <p:ph type="ftr" sz="quarter" idx="2"/>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3E60619C-A178-4679-A9EF-977CB08225C5}"/>
              </a:ext>
            </a:extLst>
          </p:cNvPr>
          <p:cNvSpPr>
            <a:spLocks noGrp="1"/>
          </p:cNvSpPr>
          <p:nvPr>
            <p:ph type="sldNum" sz="quarter" idx="3"/>
          </p:nvPr>
        </p:nvSpPr>
        <p:spPr>
          <a:xfrm>
            <a:off x="4023093" y="9721108"/>
            <a:ext cx="3077739" cy="513507"/>
          </a:xfrm>
          <a:prstGeom prst="rect">
            <a:avLst/>
          </a:prstGeom>
        </p:spPr>
        <p:txBody>
          <a:bodyPr vert="horz" lIns="99058" tIns="49529" rIns="99058" bIns="49529" rtlCol="0" anchor="b"/>
          <a:lstStyle>
            <a:lvl1pPr algn="r">
              <a:defRPr sz="1300"/>
            </a:lvl1pPr>
          </a:lstStyle>
          <a:p>
            <a:fld id="{EBCC5692-C6F7-4559-959F-608F4413AD54}" type="slidenum">
              <a:rPr lang="fr-FR" smtClean="0"/>
              <a:pPr/>
              <a:t>‹N°›</a:t>
            </a:fld>
            <a:endParaRPr lang="fr-FR"/>
          </a:p>
        </p:txBody>
      </p:sp>
    </p:spTree>
    <p:extLst>
      <p:ext uri="{BB962C8B-B14F-4D97-AF65-F5344CB8AC3E}">
        <p14:creationId xmlns:p14="http://schemas.microsoft.com/office/powerpoint/2010/main" val="248424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508"/>
          </a:xfrm>
          <a:prstGeom prst="rect">
            <a:avLst/>
          </a:prstGeom>
        </p:spPr>
        <p:txBody>
          <a:bodyPr vert="horz" lIns="99058" tIns="49529" rIns="99058" bIns="49529" rtlCol="0"/>
          <a:lstStyle>
            <a:lvl1pPr algn="l">
              <a:defRPr sz="1300"/>
            </a:lvl1pPr>
          </a:lstStyle>
          <a:p>
            <a:endParaRPr lang="fr-FR"/>
          </a:p>
        </p:txBody>
      </p:sp>
      <p:sp>
        <p:nvSpPr>
          <p:cNvPr id="3" name="Espace réservé de la date 2"/>
          <p:cNvSpPr>
            <a:spLocks noGrp="1"/>
          </p:cNvSpPr>
          <p:nvPr>
            <p:ph type="dt" idx="1"/>
          </p:nvPr>
        </p:nvSpPr>
        <p:spPr>
          <a:xfrm>
            <a:off x="4023093" y="0"/>
            <a:ext cx="3077739" cy="513508"/>
          </a:xfrm>
          <a:prstGeom prst="rect">
            <a:avLst/>
          </a:prstGeom>
        </p:spPr>
        <p:txBody>
          <a:bodyPr vert="horz" lIns="99058" tIns="49529" rIns="99058" bIns="49529" rtlCol="0"/>
          <a:lstStyle>
            <a:lvl1pPr algn="r">
              <a:defRPr sz="1300"/>
            </a:lvl1pPr>
          </a:lstStyle>
          <a:p>
            <a:fld id="{2D77951D-8860-4651-A876-1ED7B81BAC0B}" type="datetimeFigureOut">
              <a:rPr lang="fr-FR" smtClean="0"/>
              <a:pPr/>
              <a:t>01/06/2022</a:t>
            </a:fld>
            <a:endParaRPr lang="fr-FR"/>
          </a:p>
        </p:txBody>
      </p:sp>
      <p:sp>
        <p:nvSpPr>
          <p:cNvPr id="4" name="Espace réservé de l'image des diapositives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58" tIns="49529" rIns="99058" bIns="49529" rtlCol="0" anchor="ctr"/>
          <a:lstStyle/>
          <a:p>
            <a:endParaRPr lang="fr-FR"/>
          </a:p>
        </p:txBody>
      </p:sp>
      <p:sp>
        <p:nvSpPr>
          <p:cNvPr id="5" name="Espace réservé des notes 4"/>
          <p:cNvSpPr>
            <a:spLocks noGrp="1"/>
          </p:cNvSpPr>
          <p:nvPr>
            <p:ph type="body" sz="quarter" idx="3"/>
          </p:nvPr>
        </p:nvSpPr>
        <p:spPr>
          <a:xfrm>
            <a:off x="710248" y="4925408"/>
            <a:ext cx="5681980" cy="4029879"/>
          </a:xfrm>
          <a:prstGeom prst="rect">
            <a:avLst/>
          </a:prstGeom>
        </p:spPr>
        <p:txBody>
          <a:bodyPr vert="horz" lIns="99058" tIns="49529" rIns="99058" bIns="495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8"/>
            <a:ext cx="3077739" cy="513507"/>
          </a:xfrm>
          <a:prstGeom prst="rect">
            <a:avLst/>
          </a:prstGeom>
        </p:spPr>
        <p:txBody>
          <a:bodyPr vert="horz" lIns="99058" tIns="49529" rIns="99058" bIns="4952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3" y="9721108"/>
            <a:ext cx="3077739" cy="513507"/>
          </a:xfrm>
          <a:prstGeom prst="rect">
            <a:avLst/>
          </a:prstGeom>
        </p:spPr>
        <p:txBody>
          <a:bodyPr vert="horz" lIns="99058" tIns="49529" rIns="99058" bIns="49529" rtlCol="0" anchor="b"/>
          <a:lstStyle>
            <a:lvl1pPr algn="r">
              <a:defRPr sz="1300"/>
            </a:lvl1pPr>
          </a:lstStyle>
          <a:p>
            <a:fld id="{480FAEE7-456F-49F2-8B9A-461C094C4C14}" type="slidenum">
              <a:rPr lang="fr-FR" smtClean="0"/>
              <a:pPr/>
              <a:t>‹N°›</a:t>
            </a:fld>
            <a:endParaRPr lang="fr-FR"/>
          </a:p>
        </p:txBody>
      </p:sp>
    </p:spTree>
    <p:extLst>
      <p:ext uri="{BB962C8B-B14F-4D97-AF65-F5344CB8AC3E}">
        <p14:creationId xmlns:p14="http://schemas.microsoft.com/office/powerpoint/2010/main" val="25583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12</a:t>
            </a:fld>
            <a:endParaRPr lang="fr-FR"/>
          </a:p>
        </p:txBody>
      </p:sp>
    </p:spTree>
    <p:extLst>
      <p:ext uri="{BB962C8B-B14F-4D97-AF65-F5344CB8AC3E}">
        <p14:creationId xmlns:p14="http://schemas.microsoft.com/office/powerpoint/2010/main" val="173031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13</a:t>
            </a:fld>
            <a:endParaRPr lang="fr-FR"/>
          </a:p>
        </p:txBody>
      </p:sp>
    </p:spTree>
    <p:extLst>
      <p:ext uri="{BB962C8B-B14F-4D97-AF65-F5344CB8AC3E}">
        <p14:creationId xmlns:p14="http://schemas.microsoft.com/office/powerpoint/2010/main" val="404314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14</a:t>
            </a:fld>
            <a:endParaRPr lang="fr-FR"/>
          </a:p>
        </p:txBody>
      </p:sp>
    </p:spTree>
    <p:extLst>
      <p:ext uri="{BB962C8B-B14F-4D97-AF65-F5344CB8AC3E}">
        <p14:creationId xmlns:p14="http://schemas.microsoft.com/office/powerpoint/2010/main" val="244376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16</a:t>
            </a:fld>
            <a:endParaRPr lang="fr-FR"/>
          </a:p>
        </p:txBody>
      </p:sp>
    </p:spTree>
    <p:extLst>
      <p:ext uri="{BB962C8B-B14F-4D97-AF65-F5344CB8AC3E}">
        <p14:creationId xmlns:p14="http://schemas.microsoft.com/office/powerpoint/2010/main" val="229345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17</a:t>
            </a:fld>
            <a:endParaRPr lang="fr-FR"/>
          </a:p>
        </p:txBody>
      </p:sp>
    </p:spTree>
    <p:extLst>
      <p:ext uri="{BB962C8B-B14F-4D97-AF65-F5344CB8AC3E}">
        <p14:creationId xmlns:p14="http://schemas.microsoft.com/office/powerpoint/2010/main" val="367257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0FAEE7-456F-49F2-8B9A-461C094C4C14}" type="slidenum">
              <a:rPr lang="fr-FR" smtClean="0"/>
              <a:pPr/>
              <a:t>118</a:t>
            </a:fld>
            <a:endParaRPr lang="fr-FR"/>
          </a:p>
        </p:txBody>
      </p:sp>
    </p:spTree>
    <p:extLst>
      <p:ext uri="{BB962C8B-B14F-4D97-AF65-F5344CB8AC3E}">
        <p14:creationId xmlns:p14="http://schemas.microsoft.com/office/powerpoint/2010/main" val="348486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0FAEE7-456F-49F2-8B9A-461C094C4C14}" type="slidenum">
              <a:rPr lang="fr-FR" smtClean="0"/>
              <a:pPr/>
              <a:t>119</a:t>
            </a:fld>
            <a:endParaRPr lang="fr-FR"/>
          </a:p>
        </p:txBody>
      </p:sp>
    </p:spTree>
    <p:extLst>
      <p:ext uri="{BB962C8B-B14F-4D97-AF65-F5344CB8AC3E}">
        <p14:creationId xmlns:p14="http://schemas.microsoft.com/office/powerpoint/2010/main" val="176661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pPr/>
              <a:t>6/1/2022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9FD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426674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43687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chemeClr val="accent4"/>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9FD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lvl1pPr>
              <a:defRPr baseline="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white"/>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prstClr val="white"/>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prstClr val="white"/>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165311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406821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9FD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214015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360859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Tree>
    <p:extLst>
      <p:ext uri="{BB962C8B-B14F-4D97-AF65-F5344CB8AC3E}">
        <p14:creationId xmlns:p14="http://schemas.microsoft.com/office/powerpoint/2010/main" val="146190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pPr/>
              <a:t>6/1/2022</a:t>
            </a:fld>
            <a:endParaRPr lang="en-US" dirty="0"/>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12"/>
          </p:nvPr>
        </p:nvSpPr>
        <p:spPr>
          <a:xfrm>
            <a:off x="10558300" y="5956137"/>
            <a:ext cx="105250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2280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32441181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B61BEF0D-F0BB-DE4B-95CE-6DB70DBA9567}" type="datetimeFigureOut">
              <a:rPr lang="en-US" smtClean="0"/>
              <a:pPr/>
              <a:t>6/1/2022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fld id="{D57F1E4F-1CFF-5643-939E-217C01CDF565}" type="slidenum">
              <a:rPr lang="en-US" smtClean="0"/>
              <a:pPr/>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11"/>
          <a:stretch>
            <a:fillRect/>
          </a:stretch>
        </p:blipFill>
        <p:spPr>
          <a:xfrm>
            <a:off x="446534" y="17065"/>
            <a:ext cx="1486769" cy="431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81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900" b="0" i="0" u="none" strike="noStrike" kern="1200" cap="none" spc="0" normalizeH="0" baseline="0" noProof="0" smtClean="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6/1/2022</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chemeClr val="accent4">
                    <a:lumMod val="50000"/>
                  </a:schemeClr>
                </a:solidFill>
                <a:latin typeface="Minion Pro" panose="02040503050306020203"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chemeClr val="accent4">
                    <a:lumMod val="50000"/>
                  </a:schemeClr>
                </a:solidFill>
                <a:latin typeface="Minion Pro" panose="02040503050306020203"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8064A2">
                    <a:lumMod val="50000"/>
                  </a:srgbClr>
                </a:solidFill>
                <a:effectLst/>
                <a:uLnTx/>
                <a:uFillTx/>
                <a:latin typeface="Minion Pro" panose="020405030503060202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900" b="0" i="0" u="none" strike="noStrike" kern="1200" cap="none" spc="0" normalizeH="0" baseline="0" noProof="0" dirty="0">
              <a:ln>
                <a:noFill/>
              </a:ln>
              <a:solidFill>
                <a:srgbClr val="8064A2">
                  <a:lumMod val="50000"/>
                </a:srgbClr>
              </a:solidFill>
              <a:effectLst/>
              <a:uLnTx/>
              <a:uFillTx/>
              <a:latin typeface="Minion Pro" panose="02040503050306020203" pitchFamily="18" charset="0"/>
              <a:ea typeface="+mn-ea"/>
              <a:cs typeface="+mn-cs"/>
            </a:endParaRPr>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9FDF5F"/>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9"/>
          <a:stretch>
            <a:fillRect/>
          </a:stretch>
        </p:blipFill>
        <p:spPr>
          <a:xfrm>
            <a:off x="446534" y="17065"/>
            <a:ext cx="1486769" cy="431910"/>
          </a:xfrm>
          <a:prstGeom prst="rect">
            <a:avLst/>
          </a:prstGeom>
        </p:spPr>
      </p:pic>
    </p:spTree>
    <p:extLst>
      <p:ext uri="{BB962C8B-B14F-4D97-AF65-F5344CB8AC3E}">
        <p14:creationId xmlns:p14="http://schemas.microsoft.com/office/powerpoint/2010/main" val="233984276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1601846" y="2610058"/>
            <a:ext cx="8441314" cy="830993"/>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4000" b="1">
                <a:latin typeface="Tw Cen MT"/>
                <a:ea typeface="Tw Cen MT"/>
                <a:cs typeface="Tw Cen MT"/>
                <a:sym typeface="Tw Cen MT"/>
              </a:defRPr>
            </a:lvl1pPr>
          </a:lstStyle>
          <a:p>
            <a:r>
              <a:rPr lang="fr-SN" sz="4800" dirty="0">
                <a:solidFill>
                  <a:srgbClr val="7030A0"/>
                </a:solidFill>
              </a:rPr>
              <a:t>REVUE DE DIRECTION 2022</a:t>
            </a:r>
            <a:endParaRPr sz="4800" dirty="0">
              <a:solidFill>
                <a:srgbClr val="7030A0"/>
              </a:solidFill>
            </a:endParaRPr>
          </a:p>
        </p:txBody>
      </p:sp>
      <p:pic>
        <p:nvPicPr>
          <p:cNvPr id="6" name="ZoneTexte 1 RAPPORT FINAL ACTIVITE BARAJII 06 JUIN 2019 - 04 JUILLET 2019" descr="ZoneTexte 1 RAPPORT FINAL ACTIVITE BARAJII 06 JUIN 2019 - 04 JUILLET 2019"/>
          <p:cNvPicPr>
            <a:picLocks/>
          </p:cNvPicPr>
          <p:nvPr/>
        </p:nvPicPr>
        <p:blipFill>
          <a:blip r:embed="rId2"/>
          <a:stretch>
            <a:fillRect/>
          </a:stretch>
        </p:blipFill>
        <p:spPr>
          <a:xfrm>
            <a:off x="1463040" y="2304582"/>
            <a:ext cx="8945880" cy="1671251"/>
          </a:xfrm>
          <a:prstGeom prst="rect">
            <a:avLst/>
          </a:prstGeom>
          <a:noFill/>
          <a:effectLst/>
        </p:spPr>
      </p:pic>
    </p:spTree>
    <p:extLst>
      <p:ext uri="{BB962C8B-B14F-4D97-AF65-F5344CB8AC3E}">
        <p14:creationId xmlns:p14="http://schemas.microsoft.com/office/powerpoint/2010/main" val="42395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81192" y="635890"/>
            <a:ext cx="11029616" cy="493663"/>
          </a:xfrm>
          <a:prstGeom prst="rect">
            <a:avLst/>
          </a:prstGeom>
          <a:solidFill>
            <a:schemeClr val="accent4"/>
          </a:solidFill>
        </p:spPr>
        <p:txBody>
          <a:bodyPr>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SN" dirty="0"/>
              <a:t>RAPEL DES ACTIONS PLANIFIEES (2019)</a:t>
            </a:r>
            <a:endParaRPr lang="en-US" dirty="0"/>
          </a:p>
        </p:txBody>
      </p:sp>
      <p:graphicFrame>
        <p:nvGraphicFramePr>
          <p:cNvPr id="4" name="Espace réservé du contenu 3"/>
          <p:cNvGraphicFramePr>
            <a:graphicFrameLocks/>
          </p:cNvGraphicFramePr>
          <p:nvPr>
            <p:extLst>
              <p:ext uri="{D42A27DB-BD31-4B8C-83A1-F6EECF244321}">
                <p14:modId xmlns:p14="http://schemas.microsoft.com/office/powerpoint/2010/main" val="1284211456"/>
              </p:ext>
            </p:extLst>
          </p:nvPr>
        </p:nvGraphicFramePr>
        <p:xfrm>
          <a:off x="581191" y="1305244"/>
          <a:ext cx="11029617" cy="5198627"/>
        </p:xfrm>
        <a:graphic>
          <a:graphicData uri="http://schemas.openxmlformats.org/drawingml/2006/table">
            <a:tbl>
              <a:tblPr/>
              <a:tblGrid>
                <a:gridCol w="4432817">
                  <a:extLst>
                    <a:ext uri="{9D8B030D-6E8A-4147-A177-3AD203B41FA5}">
                      <a16:colId xmlns:a16="http://schemas.microsoft.com/office/drawing/2014/main" val="213629452"/>
                    </a:ext>
                  </a:extLst>
                </a:gridCol>
                <a:gridCol w="3298400">
                  <a:extLst>
                    <a:ext uri="{9D8B030D-6E8A-4147-A177-3AD203B41FA5}">
                      <a16:colId xmlns:a16="http://schemas.microsoft.com/office/drawing/2014/main" val="714363222"/>
                    </a:ext>
                  </a:extLst>
                </a:gridCol>
                <a:gridCol w="3298400">
                  <a:extLst>
                    <a:ext uri="{9D8B030D-6E8A-4147-A177-3AD203B41FA5}">
                      <a16:colId xmlns:a16="http://schemas.microsoft.com/office/drawing/2014/main" val="2625394062"/>
                    </a:ext>
                  </a:extLst>
                </a:gridCol>
              </a:tblGrid>
              <a:tr h="399386">
                <a:tc>
                  <a:txBody>
                    <a:bodyPr/>
                    <a:lstStyle/>
                    <a:p>
                      <a:pPr algn="ctr">
                        <a:spcAft>
                          <a:spcPts val="0"/>
                        </a:spcAft>
                      </a:pPr>
                      <a:r>
                        <a:rPr lang="fr-FR" sz="18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8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800" b="1" dirty="0">
                          <a:effectLst/>
                          <a:latin typeface="+mj-lt"/>
                          <a:cs typeface="Calibri" panose="020F0502020204030204" pitchFamily="34" charset="0"/>
                        </a:rPr>
                        <a:t>Cause</a:t>
                      </a:r>
                      <a:r>
                        <a:rPr lang="fr-FR" sz="1800" b="1" baseline="0" dirty="0">
                          <a:effectLst/>
                          <a:latin typeface="+mj-lt"/>
                          <a:cs typeface="Calibri" panose="020F0502020204030204" pitchFamily="34" charset="0"/>
                        </a:rPr>
                        <a:t> </a:t>
                      </a:r>
                      <a:endParaRPr lang="fr-FR" sz="18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00869382"/>
                  </a:ext>
                </a:extLst>
              </a:tr>
              <a:tr h="846248">
                <a:tc>
                  <a:txBody>
                    <a:bodyPr/>
                    <a:lstStyle/>
                    <a:p>
                      <a:r>
                        <a:rPr lang="fr-FR" sz="1800" dirty="0">
                          <a:solidFill>
                            <a:srgbClr val="000000"/>
                          </a:solidFill>
                          <a:effectLst/>
                          <a:latin typeface="+mj-lt"/>
                          <a:cs typeface="Calibri" panose="020F0502020204030204" pitchFamily="34" charset="0"/>
                        </a:rPr>
                        <a:t>Avoir des offres de location/maintenance des prestataires</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r>
                        <a:rPr lang="fr-FR" sz="1800" dirty="0">
                          <a:solidFill>
                            <a:srgbClr val="000000"/>
                          </a:solidFill>
                          <a:effectLst/>
                          <a:latin typeface="+mj-lt"/>
                          <a:cs typeface="Calibri" panose="020F0502020204030204" pitchFamily="34" charset="0"/>
                        </a:rPr>
                        <a:t>Peu ou pas d'offres attractives sur le marché. Maintenir la veille.</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r>
                        <a:rPr lang="fr-FR" sz="1800" dirty="0">
                          <a:effectLst/>
                          <a:latin typeface="+mj-lt"/>
                          <a:cs typeface="Calibri" panose="020F0502020204030204" pitchFamily="34" charset="0"/>
                        </a:rPr>
                        <a:t>Pas d’offre / Annulé</a:t>
                      </a: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2309941"/>
                  </a:ext>
                </a:extLst>
              </a:tr>
              <a:tr h="628081">
                <a:tc>
                  <a:txBody>
                    <a:bodyPr/>
                    <a:lstStyle/>
                    <a:p>
                      <a:r>
                        <a:rPr lang="fr-FR" sz="1800" dirty="0">
                          <a:solidFill>
                            <a:srgbClr val="000000"/>
                          </a:solidFill>
                          <a:effectLst/>
                          <a:latin typeface="+mj-lt"/>
                          <a:cs typeface="Calibri" panose="020F0502020204030204" pitchFamily="34" charset="0"/>
                        </a:rPr>
                        <a:t>Mettre en place un LAN sur chaque site (Switch et routeur)</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solidFill>
                            <a:srgbClr val="000000"/>
                          </a:solidFill>
                          <a:effectLst/>
                          <a:latin typeface="+mj-lt"/>
                          <a:cs typeface="Calibri" panose="020F0502020204030204" pitchFamily="34" charset="0"/>
                        </a:rPr>
                        <a:t>Fait pour la RD 2021</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29630961"/>
                  </a:ext>
                </a:extLst>
              </a:tr>
              <a:tr h="628081">
                <a:tc>
                  <a:txBody>
                    <a:bodyPr/>
                    <a:lstStyle/>
                    <a:p>
                      <a:r>
                        <a:rPr lang="en-US" sz="1800" dirty="0" err="1">
                          <a:solidFill>
                            <a:srgbClr val="000000"/>
                          </a:solidFill>
                          <a:effectLst/>
                          <a:latin typeface="+mj-lt"/>
                          <a:cs typeface="Calibri" panose="020F0502020204030204" pitchFamily="34" charset="0"/>
                        </a:rPr>
                        <a:t>Attendre</a:t>
                      </a:r>
                      <a:r>
                        <a:rPr lang="en-US" sz="1800" dirty="0">
                          <a:solidFill>
                            <a:srgbClr val="000000"/>
                          </a:solidFill>
                          <a:effectLst/>
                          <a:latin typeface="+mj-lt"/>
                          <a:cs typeface="Calibri" panose="020F0502020204030204" pitchFamily="34" charset="0"/>
                        </a:rPr>
                        <a:t> la </a:t>
                      </a:r>
                      <a:r>
                        <a:rPr lang="en-US" sz="1800" dirty="0" err="1">
                          <a:solidFill>
                            <a:srgbClr val="000000"/>
                          </a:solidFill>
                          <a:effectLst/>
                          <a:latin typeface="+mj-lt"/>
                          <a:cs typeface="Calibri" panose="020F0502020204030204" pitchFamily="34" charset="0"/>
                        </a:rPr>
                        <a:t>fibre</a:t>
                      </a:r>
                      <a:endParaRPr lang="en-US"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solidFill>
                            <a:srgbClr val="000000"/>
                          </a:solidFill>
                          <a:effectLst/>
                          <a:latin typeface="+mj-lt"/>
                          <a:cs typeface="Calibri" panose="020F0502020204030204" pitchFamily="34" charset="0"/>
                        </a:rPr>
                        <a:t>Fait pour la RD 2021</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91705149"/>
                  </a:ext>
                </a:extLst>
              </a:tr>
              <a:tr h="628081">
                <a:tc>
                  <a:txBody>
                    <a:bodyPr/>
                    <a:lstStyle/>
                    <a:p>
                      <a:r>
                        <a:rPr lang="fr-FR" sz="1800" dirty="0">
                          <a:solidFill>
                            <a:srgbClr val="000000"/>
                          </a:solidFill>
                          <a:effectLst/>
                          <a:latin typeface="+mj-lt"/>
                          <a:cs typeface="Calibri" panose="020F0502020204030204" pitchFamily="34" charset="0"/>
                        </a:rPr>
                        <a:t>Changer le serveur de messagerie / l'hébergeur du CRM et BI</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dirty="0">
                          <a:solidFill>
                            <a:srgbClr val="000000"/>
                          </a:solidFill>
                          <a:effectLst/>
                          <a:latin typeface="+mj-lt"/>
                          <a:cs typeface="Calibri" panose="020F0502020204030204" pitchFamily="34" charset="0"/>
                        </a:rPr>
                        <a:t>Fait pour la RD 2020</a:t>
                      </a:r>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7372736"/>
                  </a:ext>
                </a:extLst>
              </a:tr>
              <a:tr h="391780">
                <a:tc>
                  <a:txBody>
                    <a:bodyPr/>
                    <a:lstStyle/>
                    <a:p>
                      <a:r>
                        <a:rPr lang="en-US" sz="1800">
                          <a:solidFill>
                            <a:srgbClr val="000000"/>
                          </a:solidFill>
                          <a:effectLst/>
                          <a:latin typeface="+mj-lt"/>
                          <a:cs typeface="Calibri" panose="020F0502020204030204" pitchFamily="34" charset="0"/>
                        </a:rPr>
                        <a:t>Installer le laboratoire</a:t>
                      </a:r>
                      <a:endParaRPr lang="en-US"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a:solidFill>
                            <a:srgbClr val="000000"/>
                          </a:solidFill>
                          <a:effectLst/>
                          <a:latin typeface="+mj-lt"/>
                          <a:cs typeface="Calibri" panose="020F0502020204030204" pitchFamily="34" charset="0"/>
                        </a:rPr>
                        <a:t>Fait pour la RD 2020</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577129237"/>
                  </a:ext>
                </a:extLst>
              </a:tr>
              <a:tr h="1128330">
                <a:tc>
                  <a:txBody>
                    <a:bodyPr/>
                    <a:lstStyle/>
                    <a:p>
                      <a:r>
                        <a:rPr lang="fr-FR" sz="1800">
                          <a:solidFill>
                            <a:srgbClr val="000000"/>
                          </a:solidFill>
                          <a:effectLst/>
                          <a:latin typeface="+mj-lt"/>
                          <a:cs typeface="Calibri" panose="020F0502020204030204" pitchFamily="34" charset="0"/>
                        </a:rPr>
                        <a:t>Trouver une alternative à Dropbox et une arborescence pour la gestion du système documentaire partagé (Qualipro ?)</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800">
                          <a:solidFill>
                            <a:srgbClr val="000000"/>
                          </a:solidFill>
                          <a:effectLst/>
                          <a:latin typeface="+mj-lt"/>
                          <a:cs typeface="Calibri" panose="020F0502020204030204" pitchFamily="34" charset="0"/>
                        </a:rPr>
                        <a:t>Fait pour la RD 2020</a:t>
                      </a:r>
                      <a:endParaRPr lang="fr-FR" sz="180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7429508"/>
                  </a:ext>
                </a:extLst>
              </a:tr>
              <a:tr h="391780">
                <a:tc>
                  <a:txBody>
                    <a:bodyPr/>
                    <a:lstStyle/>
                    <a:p>
                      <a:r>
                        <a:rPr lang="en-US" sz="1800" dirty="0" err="1">
                          <a:solidFill>
                            <a:srgbClr val="000000"/>
                          </a:solidFill>
                          <a:effectLst/>
                          <a:latin typeface="+mj-lt"/>
                          <a:cs typeface="Calibri" panose="020F0502020204030204" pitchFamily="34" charset="0"/>
                        </a:rPr>
                        <a:t>Trouver</a:t>
                      </a:r>
                      <a:r>
                        <a:rPr lang="en-US" sz="1800" dirty="0">
                          <a:solidFill>
                            <a:srgbClr val="000000"/>
                          </a:solidFill>
                          <a:effectLst/>
                          <a:latin typeface="+mj-lt"/>
                          <a:cs typeface="Calibri" panose="020F0502020204030204" pitchFamily="34" charset="0"/>
                        </a:rPr>
                        <a:t> un </a:t>
                      </a:r>
                      <a:r>
                        <a:rPr lang="en-US" sz="1800" dirty="0" err="1">
                          <a:solidFill>
                            <a:srgbClr val="000000"/>
                          </a:solidFill>
                          <a:effectLst/>
                          <a:latin typeface="+mj-lt"/>
                          <a:cs typeface="Calibri" panose="020F0502020204030204" pitchFamily="34" charset="0"/>
                        </a:rPr>
                        <a:t>prestataire</a:t>
                      </a:r>
                      <a:r>
                        <a:rPr lang="en-US" sz="1800" dirty="0">
                          <a:solidFill>
                            <a:srgbClr val="000000"/>
                          </a:solidFill>
                          <a:effectLst/>
                          <a:latin typeface="+mj-lt"/>
                          <a:cs typeface="Calibri" panose="020F0502020204030204" pitchFamily="34" charset="0"/>
                        </a:rPr>
                        <a:t> </a:t>
                      </a:r>
                      <a:r>
                        <a:rPr lang="en-US" sz="1800" dirty="0" err="1">
                          <a:solidFill>
                            <a:srgbClr val="000000"/>
                          </a:solidFill>
                          <a:effectLst/>
                          <a:latin typeface="+mj-lt"/>
                          <a:cs typeface="Calibri" panose="020F0502020204030204" pitchFamily="34" charset="0"/>
                        </a:rPr>
                        <a:t>électrique</a:t>
                      </a:r>
                      <a:endParaRPr lang="en-US" sz="180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SN" sz="1800" dirty="0">
                          <a:solidFill>
                            <a:srgbClr val="000000"/>
                          </a:solidFill>
                          <a:effectLst/>
                          <a:latin typeface="+mj-lt"/>
                          <a:cs typeface="Calibri" panose="020F0502020204030204" pitchFamily="34" charset="0"/>
                        </a:rPr>
                        <a:t>Fait pour la RD 2021 (sans contrat)</a:t>
                      </a:r>
                      <a:endParaRPr lang="fr-FR" sz="1800" noProof="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800" noProof="0" dirty="0">
                        <a:effectLst/>
                        <a:latin typeface="+mj-lt"/>
                        <a:cs typeface="Calibri" panose="020F0502020204030204" pitchFamily="34" charset="0"/>
                      </a:endParaRPr>
                    </a:p>
                  </a:txBody>
                  <a:tcPr marL="58092" marR="580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586730581"/>
                  </a:ext>
                </a:extLst>
              </a:tr>
            </a:tbl>
          </a:graphicData>
        </a:graphic>
      </p:graphicFrame>
    </p:spTree>
    <p:extLst>
      <p:ext uri="{BB962C8B-B14F-4D97-AF65-F5344CB8AC3E}">
        <p14:creationId xmlns:p14="http://schemas.microsoft.com/office/powerpoint/2010/main" val="10362898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sp>
        <p:nvSpPr>
          <p:cNvPr id="4" name="Espace réservé du contenu 4">
            <a:extLst>
              <a:ext uri="{FF2B5EF4-FFF2-40B4-BE49-F238E27FC236}">
                <a16:creationId xmlns:a16="http://schemas.microsoft.com/office/drawing/2014/main" id="{4CFAA9B9-819E-4F00-B265-8A22A3B6752D}"/>
              </a:ext>
            </a:extLst>
          </p:cNvPr>
          <p:cNvSpPr txBox="1">
            <a:spLocks/>
          </p:cNvSpPr>
          <p:nvPr/>
        </p:nvSpPr>
        <p:spPr>
          <a:xfrm>
            <a:off x="581192" y="2189408"/>
            <a:ext cx="11029616" cy="391294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000" b="1" dirty="0">
                <a:solidFill>
                  <a:schemeClr val="accent6"/>
                </a:solidFill>
                <a:latin typeface="+mn-lt"/>
                <a:cs typeface="Calibri" panose="020F0502020204030204" pitchFamily="34" charset="0"/>
              </a:rPr>
              <a:t>99,8%</a:t>
            </a:r>
            <a:r>
              <a:rPr lang="fr-FR" sz="2000" dirty="0">
                <a:solidFill>
                  <a:srgbClr val="FF0000"/>
                </a:solidFill>
                <a:latin typeface="+mn-lt"/>
                <a:cs typeface="Calibri" panose="020F0502020204030204" pitchFamily="34" charset="0"/>
              </a:rPr>
              <a:t> </a:t>
            </a:r>
            <a:r>
              <a:rPr lang="fr-FR" sz="2000" dirty="0">
                <a:latin typeface="+mn-lt"/>
                <a:cs typeface="Calibri" panose="020F0502020204030204" pitchFamily="34" charset="0"/>
              </a:rPr>
              <a:t>des nouveaux patients sont </a:t>
            </a:r>
            <a:r>
              <a:rPr lang="fr-FR" sz="2000" b="1" dirty="0">
                <a:solidFill>
                  <a:schemeClr val="accent2"/>
                </a:solidFill>
                <a:latin typeface="+mn-lt"/>
                <a:cs typeface="Calibri" panose="020F0502020204030204" pitchFamily="34" charset="0"/>
              </a:rPr>
              <a:t>TRÈS SATISFAITS </a:t>
            </a:r>
            <a:r>
              <a:rPr lang="fr-FR" sz="2000" dirty="0">
                <a:latin typeface="+mn-lt"/>
                <a:cs typeface="Calibri" panose="020F0502020204030204" pitchFamily="34" charset="0"/>
              </a:rPr>
              <a:t>de la qualité de l’accueil </a:t>
            </a:r>
            <a:endParaRPr lang="fr-FR" sz="2000" dirty="0">
              <a:solidFill>
                <a:srgbClr val="FF0000"/>
              </a:solidFill>
              <a:latin typeface="+mn-lt"/>
              <a:cs typeface="Calibri" panose="020F0502020204030204" pitchFamily="34" charset="0"/>
            </a:endParaRPr>
          </a:p>
          <a:p>
            <a:r>
              <a:rPr lang="fr-FR" sz="2000" b="1" dirty="0">
                <a:solidFill>
                  <a:schemeClr val="accent6"/>
                </a:solidFill>
                <a:latin typeface="+mn-lt"/>
                <a:cs typeface="Calibri" panose="020F0502020204030204" pitchFamily="34" charset="0"/>
              </a:rPr>
              <a:t>99,2 % </a:t>
            </a:r>
            <a:r>
              <a:rPr lang="fr-FR" sz="2000" dirty="0">
                <a:latin typeface="+mn-lt"/>
                <a:cs typeface="Calibri" panose="020F0502020204030204" pitchFamily="34" charset="0"/>
              </a:rPr>
              <a:t>des nouveaux patients sont </a:t>
            </a:r>
            <a:r>
              <a:rPr lang="fr-FR" sz="2000" b="1" dirty="0">
                <a:solidFill>
                  <a:schemeClr val="accent2"/>
                </a:solidFill>
                <a:latin typeface="+mn-lt"/>
                <a:cs typeface="Calibri" panose="020F0502020204030204" pitchFamily="34" charset="0"/>
              </a:rPr>
              <a:t>TRÈS SATISFAITS </a:t>
            </a:r>
            <a:r>
              <a:rPr lang="fr-FR" sz="2000" dirty="0">
                <a:latin typeface="+mn-lt"/>
                <a:cs typeface="Calibri" panose="020F0502020204030204" pitchFamily="34" charset="0"/>
              </a:rPr>
              <a:t>de la consultation</a:t>
            </a:r>
          </a:p>
          <a:p>
            <a:r>
              <a:rPr lang="fr-FR" sz="2000" b="1" dirty="0">
                <a:solidFill>
                  <a:schemeClr val="accent6"/>
                </a:solidFill>
                <a:latin typeface="+mn-lt"/>
                <a:cs typeface="Calibri" panose="020F0502020204030204" pitchFamily="34" charset="0"/>
              </a:rPr>
              <a:t>Moins de 1% </a:t>
            </a:r>
            <a:r>
              <a:rPr lang="fr-FR" sz="2000" dirty="0">
                <a:latin typeface="+mn-lt"/>
                <a:cs typeface="Calibri" panose="020F0502020204030204" pitchFamily="34" charset="0"/>
              </a:rPr>
              <a:t>ont eu un motif d’insatisfaction et les causes identifiées sont : </a:t>
            </a:r>
          </a:p>
          <a:p>
            <a:pPr lvl="1"/>
            <a:r>
              <a:rPr lang="fr-FR" sz="2000" dirty="0">
                <a:latin typeface="+mn-lt"/>
                <a:cs typeface="Calibri" panose="020F0502020204030204" pitchFamily="34" charset="0"/>
              </a:rPr>
              <a:t>Longue attente</a:t>
            </a:r>
          </a:p>
          <a:p>
            <a:pPr lvl="1"/>
            <a:r>
              <a:rPr lang="fr-FR" sz="2000" dirty="0">
                <a:latin typeface="+mn-lt"/>
                <a:cs typeface="Calibri" panose="020F0502020204030204" pitchFamily="34" charset="0"/>
              </a:rPr>
              <a:t>Secrétaires non accueillantes</a:t>
            </a:r>
          </a:p>
          <a:p>
            <a:pPr lvl="1"/>
            <a:r>
              <a:rPr lang="fr-FR" sz="2000" dirty="0">
                <a:latin typeface="+mn-lt"/>
                <a:cs typeface="Calibri" panose="020F0502020204030204" pitchFamily="34" charset="0"/>
              </a:rPr>
              <a:t>Formalités administratives qui passent avant la prise en charge du patient</a:t>
            </a:r>
          </a:p>
          <a:p>
            <a:pPr lvl="1"/>
            <a:r>
              <a:rPr lang="fr-FR" sz="2000" dirty="0">
                <a:latin typeface="+mn-lt"/>
                <a:cs typeface="Calibri" panose="020F0502020204030204" pitchFamily="34" charset="0"/>
              </a:rPr>
              <a:t>Démarche non claire sur la prise en charge</a:t>
            </a:r>
          </a:p>
          <a:p>
            <a:pPr lvl="1"/>
            <a:r>
              <a:rPr lang="fr-FR" sz="2000" dirty="0">
                <a:latin typeface="+mn-lt"/>
                <a:cs typeface="Calibri" panose="020F0502020204030204" pitchFamily="34" charset="0"/>
              </a:rPr>
              <a:t>Consultation trop rapide</a:t>
            </a:r>
          </a:p>
          <a:p>
            <a:pPr lvl="1"/>
            <a:r>
              <a:rPr lang="fr-FR" sz="2000" dirty="0">
                <a:latin typeface="+mn-lt"/>
                <a:cs typeface="Calibri" panose="020F0502020204030204" pitchFamily="34" charset="0"/>
              </a:rPr>
              <a:t>Retard et monde au PEV</a:t>
            </a:r>
          </a:p>
        </p:txBody>
      </p:sp>
    </p:spTree>
    <p:extLst>
      <p:ext uri="{BB962C8B-B14F-4D97-AF65-F5344CB8AC3E}">
        <p14:creationId xmlns:p14="http://schemas.microsoft.com/office/powerpoint/2010/main" val="10482103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99,6% </a:t>
            </a:r>
          </a:p>
          <a:p>
            <a:pPr marL="0" indent="0" algn="ctr">
              <a:buNone/>
            </a:pPr>
            <a:r>
              <a:rPr lang="fr-FR" sz="2800" b="1" dirty="0">
                <a:latin typeface="Minion Pro" panose="02040503050306020203"/>
              </a:rPr>
              <a:t>des nouveaux patients recommanderaient la clinique</a:t>
            </a:r>
          </a:p>
        </p:txBody>
      </p:sp>
    </p:spTree>
    <p:extLst>
      <p:ext uri="{BB962C8B-B14F-4D97-AF65-F5344CB8AC3E}">
        <p14:creationId xmlns:p14="http://schemas.microsoft.com/office/powerpoint/2010/main" val="11952384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9FC6F-DB64-4E5D-AE0A-4C4E6F3DEB57}"/>
              </a:ext>
            </a:extLst>
          </p:cNvPr>
          <p:cNvSpPr>
            <a:spLocks noGrp="1"/>
          </p:cNvSpPr>
          <p:nvPr>
            <p:ph type="title"/>
          </p:nvPr>
        </p:nvSpPr>
        <p:spPr/>
        <p:txBody>
          <a:bodyPr/>
          <a:lstStyle/>
          <a:p>
            <a:r>
              <a:rPr lang="fr-FR" dirty="0"/>
              <a:t>Suggestions des patients</a:t>
            </a:r>
          </a:p>
        </p:txBody>
      </p:sp>
      <p:sp>
        <p:nvSpPr>
          <p:cNvPr id="3" name="Espace réservé du contenu 2">
            <a:extLst>
              <a:ext uri="{FF2B5EF4-FFF2-40B4-BE49-F238E27FC236}">
                <a16:creationId xmlns:a16="http://schemas.microsoft.com/office/drawing/2014/main" id="{FD5CF197-7511-4619-84DE-790507988C3B}"/>
              </a:ext>
            </a:extLst>
          </p:cNvPr>
          <p:cNvSpPr>
            <a:spLocks noGrp="1"/>
          </p:cNvSpPr>
          <p:nvPr>
            <p:ph idx="1"/>
          </p:nvPr>
        </p:nvSpPr>
        <p:spPr/>
        <p:txBody>
          <a:bodyPr>
            <a:normAutofit/>
          </a:bodyPr>
          <a:lstStyle/>
          <a:p>
            <a:r>
              <a:rPr lang="fr-FR" sz="2800" u="none" strike="noStrike" dirty="0">
                <a:effectLst/>
                <a:latin typeface="+mn-lt"/>
              </a:rPr>
              <a:t>Informer avant du prix de l’échographie avant de la faire en consultation pour vérifier que la patiente dispose du montant</a:t>
            </a:r>
            <a:endParaRPr lang="fr-FR" sz="2800" dirty="0">
              <a:latin typeface="+mn-lt"/>
            </a:endParaRPr>
          </a:p>
          <a:p>
            <a:r>
              <a:rPr lang="fr-FR" sz="2800" dirty="0">
                <a:latin typeface="+mn-lt"/>
              </a:rPr>
              <a:t>Prendre moins de patients pour une meilleure prise en charge</a:t>
            </a:r>
          </a:p>
          <a:p>
            <a:r>
              <a:rPr lang="fr-FR" sz="2800" dirty="0">
                <a:latin typeface="+mn-lt"/>
              </a:rPr>
              <a:t>Améliorer le temps d’attente qui est trop long</a:t>
            </a:r>
          </a:p>
          <a:p>
            <a:r>
              <a:rPr lang="fr-FR" sz="2800" dirty="0">
                <a:latin typeface="+mn-lt"/>
              </a:rPr>
              <a:t>Accompagner les mères après l’accouchement (bain, allaitement…)</a:t>
            </a:r>
          </a:p>
          <a:p>
            <a:endParaRPr lang="fr-FR" sz="2800" dirty="0">
              <a:latin typeface="+mn-lt"/>
            </a:endParaRPr>
          </a:p>
        </p:txBody>
      </p:sp>
    </p:spTree>
    <p:extLst>
      <p:ext uri="{BB962C8B-B14F-4D97-AF65-F5344CB8AC3E}">
        <p14:creationId xmlns:p14="http://schemas.microsoft.com/office/powerpoint/2010/main" val="12101152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METHODOLOGIE ET CONTEXTE DE </a:t>
            </a:r>
            <a:r>
              <a:rPr lang="fr-FR" dirty="0" err="1"/>
              <a:t>L’ENQUêTE</a:t>
            </a:r>
            <a:r>
              <a:rPr lang="fr-FR" dirty="0"/>
              <a:t> POST HOSPI</a:t>
            </a:r>
          </a:p>
        </p:txBody>
      </p:sp>
      <p:sp>
        <p:nvSpPr>
          <p:cNvPr id="4" name="Espace réservé du contenu 2"/>
          <p:cNvSpPr>
            <a:spLocks noGrp="1"/>
          </p:cNvSpPr>
          <p:nvPr>
            <p:ph idx="1"/>
          </p:nvPr>
        </p:nvSpPr>
        <p:spPr/>
        <p:txBody>
          <a:bodyPr>
            <a:normAutofit fontScale="85000" lnSpcReduction="20000"/>
          </a:bodyPr>
          <a:lstStyle/>
          <a:p>
            <a:r>
              <a:rPr lang="fr-FR" sz="2400" b="1" dirty="0">
                <a:latin typeface="+mn-lt"/>
                <a:cs typeface="Calibri" panose="020F0502020204030204" pitchFamily="34" charset="0"/>
              </a:rPr>
              <a:t>Période de l’enquête : </a:t>
            </a:r>
            <a:r>
              <a:rPr lang="fr-FR" sz="2400" dirty="0">
                <a:latin typeface="+mn-lt"/>
                <a:cs typeface="Calibri" panose="020F0502020204030204" pitchFamily="34" charset="0"/>
              </a:rPr>
              <a:t>Juillet à Décembre 2021</a:t>
            </a:r>
          </a:p>
          <a:p>
            <a:r>
              <a:rPr lang="fr-FR" sz="2400" b="1" dirty="0">
                <a:latin typeface="+mn-lt"/>
                <a:cs typeface="Calibri" panose="020F0502020204030204" pitchFamily="34" charset="0"/>
              </a:rPr>
              <a:t>Nombre de participants : </a:t>
            </a:r>
            <a:r>
              <a:rPr lang="fr-FR" sz="2400" dirty="0">
                <a:latin typeface="+mn-lt"/>
                <a:cs typeface="Calibri" panose="020F0502020204030204" pitchFamily="34" charset="0"/>
              </a:rPr>
              <a:t>349 personnes interrogées</a:t>
            </a:r>
          </a:p>
          <a:p>
            <a:r>
              <a:rPr lang="fr-FR" sz="2400" b="1" dirty="0">
                <a:latin typeface="+mn-lt"/>
                <a:cs typeface="Calibri" panose="020F0502020204030204" pitchFamily="34" charset="0"/>
              </a:rPr>
              <a:t>Lieu : </a:t>
            </a:r>
            <a:r>
              <a:rPr lang="fr-FR" sz="2400" dirty="0">
                <a:latin typeface="+mn-lt"/>
                <a:cs typeface="Calibri" panose="020F0502020204030204" pitchFamily="34" charset="0"/>
              </a:rPr>
              <a:t>Clinique</a:t>
            </a:r>
          </a:p>
          <a:p>
            <a:r>
              <a:rPr lang="fr-FR" sz="2400" b="1" dirty="0">
                <a:latin typeface="+mn-lt"/>
                <a:cs typeface="Calibri" panose="020F0502020204030204" pitchFamily="34" charset="0"/>
              </a:rPr>
              <a:t>Objectif : </a:t>
            </a:r>
            <a:r>
              <a:rPr lang="fr-FR" sz="2400" dirty="0">
                <a:latin typeface="+mn-lt"/>
                <a:cs typeface="Calibri" panose="020F0502020204030204" pitchFamily="34" charset="0"/>
              </a:rPr>
              <a:t>Cette enquête a pour but d’évaluer la satisfaction des patients hospitalisés afin d’améliorer la qualité des soins et des services. </a:t>
            </a:r>
          </a:p>
          <a:p>
            <a:r>
              <a:rPr lang="fr-FR" sz="2400" b="1" dirty="0">
                <a:latin typeface="+mn-lt"/>
                <a:cs typeface="Calibri" panose="020F0502020204030204" pitchFamily="34" charset="0"/>
              </a:rPr>
              <a:t>Public visé : </a:t>
            </a:r>
            <a:r>
              <a:rPr lang="fr-FR" sz="2400" dirty="0">
                <a:latin typeface="+mn-lt"/>
                <a:cs typeface="Calibri" panose="020F0502020204030204" pitchFamily="34" charset="0"/>
              </a:rPr>
              <a:t>les patients hospitalisés</a:t>
            </a:r>
          </a:p>
          <a:p>
            <a:r>
              <a:rPr lang="fr-FR" sz="2400" b="1" dirty="0">
                <a:latin typeface="+mn-lt"/>
                <a:cs typeface="Calibri" panose="020F0502020204030204" pitchFamily="34" charset="0"/>
              </a:rPr>
              <a:t>Informations sur le nouveau patient : </a:t>
            </a:r>
            <a:r>
              <a:rPr lang="fr-FR" sz="2400" dirty="0">
                <a:latin typeface="+mn-lt"/>
              </a:rPr>
              <a:t>Nom et Prénom (facultatif), Contact (facultatif), Séjour du… au …</a:t>
            </a:r>
            <a:endParaRPr lang="fr-FR" sz="2400" dirty="0">
              <a:latin typeface="+mn-lt"/>
              <a:cs typeface="Calibri" panose="020F0502020204030204" pitchFamily="34" charset="0"/>
            </a:endParaRPr>
          </a:p>
          <a:p>
            <a:r>
              <a:rPr lang="fr-FR" sz="2400" b="1" dirty="0">
                <a:latin typeface="+mn-lt"/>
                <a:cs typeface="Calibri" panose="020F0502020204030204" pitchFamily="34" charset="0"/>
              </a:rPr>
              <a:t>Administration questionnaire : </a:t>
            </a:r>
            <a:r>
              <a:rPr lang="fr-FR" sz="2400" dirty="0">
                <a:latin typeface="+mn-lt"/>
                <a:cs typeface="Calibri" panose="020F0502020204030204" pitchFamily="34" charset="0"/>
              </a:rPr>
              <a:t>Au téléphone</a:t>
            </a:r>
          </a:p>
          <a:p>
            <a:r>
              <a:rPr lang="fr-FR" sz="2400" b="1" dirty="0">
                <a:latin typeface="+mn-lt"/>
                <a:cs typeface="Calibri" panose="020F0502020204030204" pitchFamily="34" charset="0"/>
              </a:rPr>
              <a:t>Collecte et traitement des réponses : </a:t>
            </a:r>
            <a:r>
              <a:rPr lang="fr-FR" sz="2400" dirty="0">
                <a:latin typeface="+mn-lt"/>
                <a:cs typeface="Calibri" panose="020F0502020204030204" pitchFamily="34" charset="0"/>
              </a:rPr>
              <a:t>Google drive</a:t>
            </a:r>
          </a:p>
        </p:txBody>
      </p:sp>
      <p:sp>
        <p:nvSpPr>
          <p:cNvPr id="3" name="Rectangle 2">
            <a:extLst>
              <a:ext uri="{FF2B5EF4-FFF2-40B4-BE49-F238E27FC236}">
                <a16:creationId xmlns:a16="http://schemas.microsoft.com/office/drawing/2014/main" id="{58B193BE-88A3-4A9D-92DC-591CE89F6B75}"/>
              </a:ext>
            </a:extLst>
          </p:cNvPr>
          <p:cNvSpPr/>
          <p:nvPr/>
        </p:nvSpPr>
        <p:spPr>
          <a:xfrm>
            <a:off x="2524539" y="5925057"/>
            <a:ext cx="7142922" cy="702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accent4">
                    <a:lumMod val="50000"/>
                  </a:schemeClr>
                </a:solidFill>
                <a:latin typeface="Calibri" panose="020F0502020204030204" pitchFamily="34" charset="0"/>
                <a:cs typeface="Calibri" panose="020F0502020204030204" pitchFamily="34" charset="0"/>
              </a:rPr>
              <a:t>La méthodologie des enquêtes a changé en mai 2021. Les questionnaires sont maintenant administrés par la GRC par téléphone.</a:t>
            </a:r>
          </a:p>
        </p:txBody>
      </p:sp>
    </p:spTree>
    <p:extLst>
      <p:ext uri="{BB962C8B-B14F-4D97-AF65-F5344CB8AC3E}">
        <p14:creationId xmlns:p14="http://schemas.microsoft.com/office/powerpoint/2010/main" val="3807258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Résultats de l’enquête POST HOSPITALISATION</a:t>
            </a:r>
          </a:p>
        </p:txBody>
      </p:sp>
      <p:graphicFrame>
        <p:nvGraphicFramePr>
          <p:cNvPr id="17" name="Graphique 16">
            <a:extLst>
              <a:ext uri="{FF2B5EF4-FFF2-40B4-BE49-F238E27FC236}">
                <a16:creationId xmlns:a16="http://schemas.microsoft.com/office/drawing/2014/main" id="{6CD273F9-6783-432D-AD07-9433F231C7A2}"/>
              </a:ext>
            </a:extLst>
          </p:cNvPr>
          <p:cNvGraphicFramePr/>
          <p:nvPr>
            <p:extLst>
              <p:ext uri="{D42A27DB-BD31-4B8C-83A1-F6EECF244321}">
                <p14:modId xmlns:p14="http://schemas.microsoft.com/office/powerpoint/2010/main" val="2890258990"/>
              </p:ext>
            </p:extLst>
          </p:nvPr>
        </p:nvGraphicFramePr>
        <p:xfrm>
          <a:off x="642730" y="1906316"/>
          <a:ext cx="10906539"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2623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Résultats de l’enquête POST HOSPITALISATION </a:t>
            </a:r>
          </a:p>
        </p:txBody>
      </p:sp>
      <p:sp>
        <p:nvSpPr>
          <p:cNvPr id="3" name="Rectangle 2"/>
          <p:cNvSpPr/>
          <p:nvPr/>
        </p:nvSpPr>
        <p:spPr>
          <a:xfrm>
            <a:off x="267594" y="3985323"/>
            <a:ext cx="3636191" cy="369332"/>
          </a:xfrm>
          <a:prstGeom prst="rect">
            <a:avLst/>
          </a:prstGeom>
        </p:spPr>
        <p:txBody>
          <a:bodyPr wrap="square">
            <a:spAutoFit/>
          </a:bodyPr>
          <a:lstStyle/>
          <a:p>
            <a:pPr algn="ctr"/>
            <a:r>
              <a:rPr lang="fr-FR" b="1" dirty="0">
                <a:solidFill>
                  <a:schemeClr val="accent4">
                    <a:lumMod val="50000"/>
                  </a:schemeClr>
                </a:solidFill>
                <a:latin typeface="Calibri" panose="020F0502020204030204" pitchFamily="34" charset="0"/>
                <a:cs typeface="Calibri" panose="020F0502020204030204" pitchFamily="34" charset="0"/>
              </a:rPr>
              <a:t>18 motifs d’insatisfaction</a:t>
            </a:r>
          </a:p>
        </p:txBody>
      </p:sp>
      <p:graphicFrame>
        <p:nvGraphicFramePr>
          <p:cNvPr id="6" name="Graphique 5">
            <a:extLst>
              <a:ext uri="{FF2B5EF4-FFF2-40B4-BE49-F238E27FC236}">
                <a16:creationId xmlns:a16="http://schemas.microsoft.com/office/drawing/2014/main" id="{D8AE6162-99BB-44CE-923B-64F4C6FBDC72}"/>
              </a:ext>
            </a:extLst>
          </p:cNvPr>
          <p:cNvGraphicFramePr/>
          <p:nvPr>
            <p:extLst>
              <p:ext uri="{D42A27DB-BD31-4B8C-83A1-F6EECF244321}">
                <p14:modId xmlns:p14="http://schemas.microsoft.com/office/powerpoint/2010/main" val="271430641"/>
              </p:ext>
            </p:extLst>
          </p:nvPr>
        </p:nvGraphicFramePr>
        <p:xfrm>
          <a:off x="3180522" y="1903003"/>
          <a:ext cx="9177130"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46499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rgbClr val="00B050"/>
                </a:solidFill>
              </a:rPr>
              <a:t>99,4% </a:t>
            </a:r>
          </a:p>
          <a:p>
            <a:pPr marL="0" indent="0" algn="ctr">
              <a:buNone/>
            </a:pPr>
            <a:r>
              <a:rPr lang="fr-FR" sz="2800" b="1" dirty="0">
                <a:latin typeface="Minion Pro" panose="02040503050306020203"/>
              </a:rPr>
              <a:t>des patients hospitalisés recommanderaient la clinique</a:t>
            </a:r>
          </a:p>
        </p:txBody>
      </p:sp>
    </p:spTree>
    <p:extLst>
      <p:ext uri="{BB962C8B-B14F-4D97-AF65-F5344CB8AC3E}">
        <p14:creationId xmlns:p14="http://schemas.microsoft.com/office/powerpoint/2010/main" val="212339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F98A7-3D1B-4C7A-9A80-D1F91B49957A}"/>
              </a:ext>
            </a:extLst>
          </p:cNvPr>
          <p:cNvSpPr>
            <a:spLocks noGrp="1"/>
          </p:cNvSpPr>
          <p:nvPr>
            <p:ph type="title"/>
          </p:nvPr>
        </p:nvSpPr>
        <p:spPr/>
        <p:txBody>
          <a:bodyPr/>
          <a:lstStyle/>
          <a:p>
            <a:r>
              <a:rPr lang="fr-FR" dirty="0"/>
              <a:t>Autres remarques et Suggestions des patients</a:t>
            </a:r>
          </a:p>
        </p:txBody>
      </p:sp>
      <p:sp>
        <p:nvSpPr>
          <p:cNvPr id="3" name="Espace réservé du contenu 2">
            <a:extLst>
              <a:ext uri="{FF2B5EF4-FFF2-40B4-BE49-F238E27FC236}">
                <a16:creationId xmlns:a16="http://schemas.microsoft.com/office/drawing/2014/main" id="{AF8E8402-7C4E-4895-829F-6AC39B74A5E9}"/>
              </a:ext>
            </a:extLst>
          </p:cNvPr>
          <p:cNvSpPr>
            <a:spLocks noGrp="1"/>
          </p:cNvSpPr>
          <p:nvPr>
            <p:ph idx="1"/>
          </p:nvPr>
        </p:nvSpPr>
        <p:spPr/>
        <p:txBody>
          <a:bodyPr>
            <a:normAutofit fontScale="92500"/>
          </a:bodyPr>
          <a:lstStyle/>
          <a:p>
            <a:pPr algn="just"/>
            <a:r>
              <a:rPr lang="fr-FR" dirty="0"/>
              <a:t>Pb de disponibilité de l'anesthésiste pour la péridurale : il avait fini ses consultations plus tôt et ne pouvait pas revenir.</a:t>
            </a:r>
          </a:p>
          <a:p>
            <a:pPr algn="just"/>
            <a:r>
              <a:rPr lang="fr-FR" dirty="0"/>
              <a:t>Trop de bruits (2)</a:t>
            </a:r>
          </a:p>
          <a:p>
            <a:pPr algn="just"/>
            <a:r>
              <a:rPr lang="fr-FR" dirty="0"/>
              <a:t>Pain rassis servi</a:t>
            </a:r>
          </a:p>
          <a:p>
            <a:pPr algn="just"/>
            <a:r>
              <a:rPr lang="fr-FR" dirty="0"/>
              <a:t>Repas salé et épicé (4)</a:t>
            </a:r>
          </a:p>
          <a:p>
            <a:pPr algn="just"/>
            <a:r>
              <a:rPr lang="fr-FR" dirty="0"/>
              <a:t>Plus de fruits et légumes dans la restauration</a:t>
            </a:r>
          </a:p>
          <a:p>
            <a:pPr algn="just"/>
            <a:r>
              <a:rPr lang="fr-FR" dirty="0"/>
              <a:t>Adapter l’alimentation pour les césarisées</a:t>
            </a:r>
          </a:p>
          <a:p>
            <a:pPr algn="just"/>
            <a:r>
              <a:rPr lang="fr-FR" dirty="0"/>
              <a:t>Manque de réactivité du personnel sur les demandes patients (notamment pour les questions des nouvelles mamans sur l’allaitement et le bain)</a:t>
            </a:r>
          </a:p>
          <a:p>
            <a:pPr algn="just"/>
            <a:r>
              <a:rPr lang="fr-FR" dirty="0"/>
              <a:t>Les honoraires des gynécologues sont quand même facturés même si c’est la sage-femme qui a fait l’accouchement</a:t>
            </a:r>
          </a:p>
        </p:txBody>
      </p:sp>
    </p:spTree>
    <p:extLst>
      <p:ext uri="{BB962C8B-B14F-4D97-AF65-F5344CB8AC3E}">
        <p14:creationId xmlns:p14="http://schemas.microsoft.com/office/powerpoint/2010/main" val="41583625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171575" y="3105834"/>
            <a:ext cx="10287000" cy="1754326"/>
          </a:xfrm>
          <a:prstGeom prst="rect">
            <a:avLst/>
          </a:prstGeom>
          <a:noFill/>
        </p:spPr>
        <p:txBody>
          <a:bodyPr wrap="square">
            <a:spAutoFit/>
          </a:bodyPr>
          <a:lstStyle/>
          <a:p>
            <a:r>
              <a:rPr lang="fr-SN" sz="5400" b="1" dirty="0">
                <a:solidFill>
                  <a:schemeClr val="tx1">
                    <a:lumMod val="75000"/>
                    <a:lumOff val="25000"/>
                  </a:schemeClr>
                </a:solidFill>
              </a:rPr>
              <a:t>2. Le degré de réalisation des objectifs qualité</a:t>
            </a:r>
          </a:p>
        </p:txBody>
      </p:sp>
    </p:spTree>
    <p:extLst>
      <p:ext uri="{BB962C8B-B14F-4D97-AF65-F5344CB8AC3E}">
        <p14:creationId xmlns:p14="http://schemas.microsoft.com/office/powerpoint/2010/main" val="20595502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806989388"/>
              </p:ext>
            </p:extLst>
          </p:nvPr>
        </p:nvGraphicFramePr>
        <p:xfrm>
          <a:off x="401783" y="1095518"/>
          <a:ext cx="11305308" cy="5762482"/>
        </p:xfrm>
        <a:graphic>
          <a:graphicData uri="http://schemas.openxmlformats.org/drawingml/2006/table">
            <a:tbl>
              <a:tblPr firstRow="1"/>
              <a:tblGrid>
                <a:gridCol w="9125127">
                  <a:extLst>
                    <a:ext uri="{9D8B030D-6E8A-4147-A177-3AD203B41FA5}">
                      <a16:colId xmlns:a16="http://schemas.microsoft.com/office/drawing/2014/main" val="2338939848"/>
                    </a:ext>
                  </a:extLst>
                </a:gridCol>
                <a:gridCol w="726727">
                  <a:extLst>
                    <a:ext uri="{9D8B030D-6E8A-4147-A177-3AD203B41FA5}">
                      <a16:colId xmlns:a16="http://schemas.microsoft.com/office/drawing/2014/main" val="3124117668"/>
                    </a:ext>
                  </a:extLst>
                </a:gridCol>
                <a:gridCol w="726727">
                  <a:extLst>
                    <a:ext uri="{9D8B030D-6E8A-4147-A177-3AD203B41FA5}">
                      <a16:colId xmlns:a16="http://schemas.microsoft.com/office/drawing/2014/main" val="1760320281"/>
                    </a:ext>
                  </a:extLst>
                </a:gridCol>
                <a:gridCol w="726727">
                  <a:extLst>
                    <a:ext uri="{9D8B030D-6E8A-4147-A177-3AD203B41FA5}">
                      <a16:colId xmlns:a16="http://schemas.microsoft.com/office/drawing/2014/main" val="2525040835"/>
                    </a:ext>
                  </a:extLst>
                </a:gridCol>
              </a:tblGrid>
              <a:tr h="252203">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(V2)</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400" b="0" i="0" u="none" strike="noStrike">
                          <a:solidFill>
                            <a:srgbClr val="000000"/>
                          </a:solidFill>
                          <a:effectLst/>
                          <a:latin typeface="Arial" panose="020B0604020202020204" pitchFamily="34" charset="0"/>
                        </a:rPr>
                        <a:t>PM01</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PM03</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9934915"/>
                  </a:ext>
                </a:extLst>
              </a:tr>
              <a:tr h="342996">
                <a:tc>
                  <a:txBody>
                    <a:bodyPr/>
                    <a:lstStyle/>
                    <a:p>
                      <a:pPr algn="l" fontAlgn="ctr"/>
                      <a:r>
                        <a:rPr lang="fr-FR" sz="1400" b="0" i="0" u="none" strike="noStrike" dirty="0">
                          <a:solidFill>
                            <a:srgbClr val="000000"/>
                          </a:solidFill>
                          <a:effectLst/>
                          <a:latin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9892"/>
                  </a:ext>
                </a:extLst>
              </a:tr>
              <a:tr h="342996">
                <a:tc>
                  <a:txBody>
                    <a:bodyPr/>
                    <a:lstStyle/>
                    <a:p>
                      <a:pPr algn="l" fontAlgn="ctr"/>
                      <a:r>
                        <a:rPr lang="fr-FR" sz="1400" b="0" i="0" u="none" strike="noStrike">
                          <a:solidFill>
                            <a:srgbClr val="000000"/>
                          </a:solidFill>
                          <a:effectLst/>
                          <a:latin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69096"/>
                  </a:ext>
                </a:extLst>
              </a:tr>
              <a:tr h="342996">
                <a:tc>
                  <a:txBody>
                    <a:bodyPr/>
                    <a:lstStyle/>
                    <a:p>
                      <a:pPr algn="l" fontAlgn="ctr"/>
                      <a:r>
                        <a:rPr lang="fr-FR" sz="1400" b="0" i="0" u="none" strike="noStrike" dirty="0">
                          <a:solidFill>
                            <a:srgbClr val="000000"/>
                          </a:solidFill>
                          <a:effectLst/>
                          <a:latin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2590"/>
                  </a:ext>
                </a:extLst>
              </a:tr>
              <a:tr h="242115">
                <a:tc>
                  <a:txBody>
                    <a:bodyPr/>
                    <a:lstStyle/>
                    <a:p>
                      <a:pPr algn="l" fontAlgn="ctr"/>
                      <a:r>
                        <a:rPr lang="fr-FR" sz="1400" b="0" i="0" u="none" strike="noStrike" dirty="0">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34573"/>
                  </a:ext>
                </a:extLst>
              </a:tr>
              <a:tr h="514493">
                <a:tc>
                  <a:txBody>
                    <a:bodyPr/>
                    <a:lstStyle/>
                    <a:p>
                      <a:pPr algn="l" fontAlgn="ctr"/>
                      <a:r>
                        <a:rPr lang="fr-FR" sz="1400" b="0" i="0" u="none" strike="noStrike">
                          <a:solidFill>
                            <a:srgbClr val="000000"/>
                          </a:solidFill>
                          <a:effectLst/>
                          <a:latin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770616"/>
                  </a:ext>
                </a:extLst>
              </a:tr>
              <a:tr h="342996">
                <a:tc>
                  <a:txBody>
                    <a:bodyPr/>
                    <a:lstStyle/>
                    <a:p>
                      <a:pPr algn="l" fontAlgn="ctr"/>
                      <a:r>
                        <a:rPr lang="fr-FR" sz="1400" b="0" i="0" u="none" strike="noStrike">
                          <a:solidFill>
                            <a:srgbClr val="000000"/>
                          </a:solidFill>
                          <a:effectLst/>
                          <a:latin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395598"/>
                  </a:ext>
                </a:extLst>
              </a:tr>
              <a:tr h="342996">
                <a:tc>
                  <a:txBody>
                    <a:bodyPr/>
                    <a:lstStyle/>
                    <a:p>
                      <a:pPr algn="l" fontAlgn="ctr"/>
                      <a:r>
                        <a:rPr lang="fr-FR" sz="1400" b="0" i="0" u="none" strike="noStrike">
                          <a:solidFill>
                            <a:srgbClr val="000000"/>
                          </a:solidFill>
                          <a:effectLst/>
                          <a:latin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75910"/>
                  </a:ext>
                </a:extLst>
              </a:tr>
              <a:tr h="514493">
                <a:tc>
                  <a:txBody>
                    <a:bodyPr/>
                    <a:lstStyle/>
                    <a:p>
                      <a:pPr algn="l" fontAlgn="ctr"/>
                      <a:r>
                        <a:rPr lang="fr-FR" sz="14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197"/>
                  </a:ext>
                </a:extLst>
              </a:tr>
              <a:tr h="342996">
                <a:tc>
                  <a:txBody>
                    <a:bodyPr/>
                    <a:lstStyle/>
                    <a:p>
                      <a:pPr algn="l" fontAlgn="ctr"/>
                      <a:r>
                        <a:rPr lang="fr-FR" sz="14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534468"/>
                  </a:ext>
                </a:extLst>
              </a:tr>
              <a:tr h="242115">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5063"/>
                  </a:ext>
                </a:extLst>
              </a:tr>
              <a:tr h="242115">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220235"/>
                  </a:ext>
                </a:extLst>
              </a:tr>
              <a:tr h="353083">
                <a:tc>
                  <a:txBody>
                    <a:bodyPr/>
                    <a:lstStyle/>
                    <a:p>
                      <a:pPr algn="l" fontAlgn="ctr"/>
                      <a:r>
                        <a:rPr lang="fr-FR" sz="1400" b="0" i="0" u="none" strike="noStrike">
                          <a:solidFill>
                            <a:srgbClr val="000000"/>
                          </a:solidFill>
                          <a:effectLst/>
                          <a:latin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044207"/>
                  </a:ext>
                </a:extLst>
              </a:tr>
            </a:tbl>
          </a:graphicData>
        </a:graphic>
      </p:graphicFrame>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MANAGEMENT</a:t>
            </a:r>
            <a:endParaRPr lang="en-US" dirty="0">
              <a:solidFill>
                <a:schemeClr val="bg1"/>
              </a:solidFill>
            </a:endParaRPr>
          </a:p>
        </p:txBody>
      </p:sp>
    </p:spTree>
    <p:extLst>
      <p:ext uri="{BB962C8B-B14F-4D97-AF65-F5344CB8AC3E}">
        <p14:creationId xmlns:p14="http://schemas.microsoft.com/office/powerpoint/2010/main" val="232811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Page </a:t>
            </a:r>
            <a:fld id="{4FAB73BC-B049-4115-A692-8D63A059BFB8}" type="slidenum">
              <a:rPr lang="fr-FR" smtClean="0"/>
              <a:pPr/>
              <a:t>11</a:t>
            </a:fld>
            <a:endParaRPr lang="fr-FR" dirty="0"/>
          </a:p>
        </p:txBody>
      </p:sp>
      <p:sp>
        <p:nvSpPr>
          <p:cNvPr id="6" name="Oval 2"/>
          <p:cNvSpPr/>
          <p:nvPr/>
        </p:nvSpPr>
        <p:spPr>
          <a:xfrm>
            <a:off x="687820" y="2569260"/>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87820" y="3561999"/>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Arrow: Pentagon 67"/>
          <p:cNvSpPr/>
          <p:nvPr/>
        </p:nvSpPr>
        <p:spPr>
          <a:xfrm rot="10800000" flipH="1">
            <a:off x="606108" y="2016241"/>
            <a:ext cx="4844248" cy="47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87" y="0"/>
                </a:lnTo>
                <a:lnTo>
                  <a:pt x="21600" y="10800"/>
                </a:lnTo>
                <a:lnTo>
                  <a:pt x="19187" y="21600"/>
                </a:lnTo>
                <a:lnTo>
                  <a:pt x="0" y="21600"/>
                </a:ln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11" name="TextBox 52"/>
          <p:cNvSpPr txBox="1"/>
          <p:nvPr/>
        </p:nvSpPr>
        <p:spPr>
          <a:xfrm>
            <a:off x="631024" y="2078154"/>
            <a:ext cx="498351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1800" dirty="0">
                <a:latin typeface="Bahnschrift" panose="020B0502040204020203" pitchFamily="34" charset="0"/>
              </a:rPr>
              <a:t>HISTORIQUE REVUE DE DIRECTION 2020</a:t>
            </a:r>
            <a:endParaRPr sz="1800" dirty="0">
              <a:latin typeface="Bahnschrift" panose="020B0502040204020203" pitchFamily="34" charset="0"/>
            </a:endParaRPr>
          </a:p>
        </p:txBody>
      </p:sp>
      <p:sp>
        <p:nvSpPr>
          <p:cNvPr id="12" name="TextBox 52"/>
          <p:cNvSpPr txBox="1"/>
          <p:nvPr/>
        </p:nvSpPr>
        <p:spPr>
          <a:xfrm>
            <a:off x="1183827" y="2509395"/>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18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83827" y="3526274"/>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16 actions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926815"/>
          </a:xfrm>
          <a:solidFill>
            <a:schemeClr val="accent4">
              <a:lumMod val="60000"/>
              <a:lumOff val="40000"/>
            </a:schemeClr>
          </a:solidFill>
        </p:spPr>
        <p:txBody>
          <a:bodyPr>
            <a:normAutofit fontScale="90000"/>
          </a:bodyPr>
          <a:lstStyle/>
          <a:p>
            <a:pPr algn="ctr"/>
            <a:r>
              <a:rPr lang="fr-FR" dirty="0">
                <a:solidFill>
                  <a:schemeClr val="tx1"/>
                </a:solidFill>
              </a:rPr>
              <a:t>RAPEL DES ACTIONS PLANIFIEES (2020)</a:t>
            </a:r>
            <a:br>
              <a:rPr lang="fr-FR" dirty="0">
                <a:solidFill>
                  <a:schemeClr val="tx1"/>
                </a:solidFill>
              </a:rPr>
            </a:b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3470669477"/>
              </p:ext>
            </p:extLst>
          </p:nvPr>
        </p:nvGraphicFramePr>
        <p:xfrm>
          <a:off x="6205523" y="1845572"/>
          <a:ext cx="5047130" cy="38996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8213632" y="3664769"/>
            <a:ext cx="1474417" cy="64633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3600" b="1" kern="0" dirty="0">
                <a:solidFill>
                  <a:srgbClr val="000000"/>
                </a:solidFill>
                <a:latin typeface="Segoe UI" panose="020B0502040204020203" pitchFamily="34" charset="0"/>
                <a:cs typeface="Segoe UI" panose="020B0502040204020203" pitchFamily="34" charset="0"/>
              </a:rPr>
              <a:t>88%</a:t>
            </a:r>
            <a:endParaRPr kumimoji="0" lang="fr-CA" sz="3600" b="1"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14" name="Oval 5">
            <a:extLst>
              <a:ext uri="{FF2B5EF4-FFF2-40B4-BE49-F238E27FC236}">
                <a16:creationId xmlns:a16="http://schemas.microsoft.com/office/drawing/2014/main" id="{D669471B-29B7-4007-A8A6-16F1076D5786}"/>
              </a:ext>
            </a:extLst>
          </p:cNvPr>
          <p:cNvSpPr/>
          <p:nvPr/>
        </p:nvSpPr>
        <p:spPr>
          <a:xfrm>
            <a:off x="687820" y="4586941"/>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TextBox 52">
            <a:extLst>
              <a:ext uri="{FF2B5EF4-FFF2-40B4-BE49-F238E27FC236}">
                <a16:creationId xmlns:a16="http://schemas.microsoft.com/office/drawing/2014/main" id="{5AE0AC57-6E55-4A08-A03B-BB05045F00C9}"/>
              </a:ext>
            </a:extLst>
          </p:cNvPr>
          <p:cNvSpPr txBox="1"/>
          <p:nvPr/>
        </p:nvSpPr>
        <p:spPr>
          <a:xfrm>
            <a:off x="1195242" y="4543153"/>
            <a:ext cx="4876946"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01 action annulée, 01 non réalisée.</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27852415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CŒUR DE METIER</a:t>
            </a:r>
            <a:endParaRPr lang="en-US"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831250553"/>
              </p:ext>
            </p:extLst>
          </p:nvPr>
        </p:nvGraphicFramePr>
        <p:xfrm>
          <a:off x="401784" y="1047860"/>
          <a:ext cx="11305307" cy="5810140"/>
        </p:xfrm>
        <a:graphic>
          <a:graphicData uri="http://schemas.openxmlformats.org/drawingml/2006/table">
            <a:tbl>
              <a:tblPr firstRow="1"/>
              <a:tblGrid>
                <a:gridCol w="7730507">
                  <a:extLst>
                    <a:ext uri="{9D8B030D-6E8A-4147-A177-3AD203B41FA5}">
                      <a16:colId xmlns:a16="http://schemas.microsoft.com/office/drawing/2014/main" val="4135064506"/>
                    </a:ext>
                  </a:extLst>
                </a:gridCol>
                <a:gridCol w="595800">
                  <a:extLst>
                    <a:ext uri="{9D8B030D-6E8A-4147-A177-3AD203B41FA5}">
                      <a16:colId xmlns:a16="http://schemas.microsoft.com/office/drawing/2014/main" val="1277839544"/>
                    </a:ext>
                  </a:extLst>
                </a:gridCol>
                <a:gridCol w="595800">
                  <a:extLst>
                    <a:ext uri="{9D8B030D-6E8A-4147-A177-3AD203B41FA5}">
                      <a16:colId xmlns:a16="http://schemas.microsoft.com/office/drawing/2014/main" val="4227532581"/>
                    </a:ext>
                  </a:extLst>
                </a:gridCol>
                <a:gridCol w="595800">
                  <a:extLst>
                    <a:ext uri="{9D8B030D-6E8A-4147-A177-3AD203B41FA5}">
                      <a16:colId xmlns:a16="http://schemas.microsoft.com/office/drawing/2014/main" val="153568644"/>
                    </a:ext>
                  </a:extLst>
                </a:gridCol>
                <a:gridCol w="595800">
                  <a:extLst>
                    <a:ext uri="{9D8B030D-6E8A-4147-A177-3AD203B41FA5}">
                      <a16:colId xmlns:a16="http://schemas.microsoft.com/office/drawing/2014/main" val="551806952"/>
                    </a:ext>
                  </a:extLst>
                </a:gridCol>
                <a:gridCol w="595800">
                  <a:extLst>
                    <a:ext uri="{9D8B030D-6E8A-4147-A177-3AD203B41FA5}">
                      <a16:colId xmlns:a16="http://schemas.microsoft.com/office/drawing/2014/main" val="3884925684"/>
                    </a:ext>
                  </a:extLst>
                </a:gridCol>
                <a:gridCol w="595800">
                  <a:extLst>
                    <a:ext uri="{9D8B030D-6E8A-4147-A177-3AD203B41FA5}">
                      <a16:colId xmlns:a16="http://schemas.microsoft.com/office/drawing/2014/main" val="1437521076"/>
                    </a:ext>
                  </a:extLst>
                </a:gridCol>
              </a:tblGrid>
              <a:tr h="320268">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(V2)</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0" i="0" u="none" strike="noStrike">
                          <a:solidFill>
                            <a:srgbClr val="000000"/>
                          </a:solidFill>
                          <a:effectLst/>
                          <a:latin typeface="Arial" panose="020B0604020202020204" pitchFamily="34" charset="0"/>
                        </a:rPr>
                        <a:t>PO01</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PO06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69264090"/>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38833"/>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840780"/>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224975"/>
                  </a:ext>
                </a:extLst>
              </a:tr>
              <a:tr h="307457">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66177"/>
                  </a:ext>
                </a:extLst>
              </a:tr>
              <a:tr h="653347">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129918"/>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090410"/>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351182"/>
                  </a:ext>
                </a:extLst>
              </a:tr>
              <a:tr h="653347">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94825"/>
                  </a:ext>
                </a:extLst>
              </a:tr>
              <a:tr h="435564">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394326"/>
                  </a:ext>
                </a:extLst>
              </a:tr>
              <a:tr h="307457">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830387"/>
                  </a:ext>
                </a:extLst>
              </a:tr>
              <a:tr h="307457">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004951"/>
                  </a:ext>
                </a:extLst>
              </a:tr>
              <a:tr h="448376">
                <a:tc>
                  <a:txBody>
                    <a:bodyPr/>
                    <a:lstStyle/>
                    <a:p>
                      <a:pPr algn="l" fontAlgn="ctr"/>
                      <a:r>
                        <a:rPr lang="fr-FR" sz="1400" b="0" i="0" u="none" strike="noStrike" dirty="0">
                          <a:solidFill>
                            <a:srgbClr val="000000"/>
                          </a:solidFill>
                          <a:effectLst/>
                          <a:latin typeface="Arial" panose="020B0604020202020204" pitchFamily="34" charset="0"/>
                          <a:cs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38690"/>
                  </a:ext>
                </a:extLst>
              </a:tr>
            </a:tbl>
          </a:graphicData>
        </a:graphic>
      </p:graphicFrame>
    </p:spTree>
    <p:extLst>
      <p:ext uri="{BB962C8B-B14F-4D97-AF65-F5344CB8AC3E}">
        <p14:creationId xmlns:p14="http://schemas.microsoft.com/office/powerpoint/2010/main" val="23966881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SUPPORTS</a:t>
            </a:r>
            <a:endParaRPr lang="en-US"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528991310"/>
              </p:ext>
            </p:extLst>
          </p:nvPr>
        </p:nvGraphicFramePr>
        <p:xfrm>
          <a:off x="401783" y="1080654"/>
          <a:ext cx="11305306" cy="5653606"/>
        </p:xfrm>
        <a:graphic>
          <a:graphicData uri="http://schemas.openxmlformats.org/drawingml/2006/table">
            <a:tbl>
              <a:tblPr firstRow="1"/>
              <a:tblGrid>
                <a:gridCol w="7792102">
                  <a:extLst>
                    <a:ext uri="{9D8B030D-6E8A-4147-A177-3AD203B41FA5}">
                      <a16:colId xmlns:a16="http://schemas.microsoft.com/office/drawing/2014/main" val="1113922490"/>
                    </a:ext>
                  </a:extLst>
                </a:gridCol>
                <a:gridCol w="585534">
                  <a:extLst>
                    <a:ext uri="{9D8B030D-6E8A-4147-A177-3AD203B41FA5}">
                      <a16:colId xmlns:a16="http://schemas.microsoft.com/office/drawing/2014/main" val="1836318379"/>
                    </a:ext>
                  </a:extLst>
                </a:gridCol>
                <a:gridCol w="585534">
                  <a:extLst>
                    <a:ext uri="{9D8B030D-6E8A-4147-A177-3AD203B41FA5}">
                      <a16:colId xmlns:a16="http://schemas.microsoft.com/office/drawing/2014/main" val="2999440722"/>
                    </a:ext>
                  </a:extLst>
                </a:gridCol>
                <a:gridCol w="585534">
                  <a:extLst>
                    <a:ext uri="{9D8B030D-6E8A-4147-A177-3AD203B41FA5}">
                      <a16:colId xmlns:a16="http://schemas.microsoft.com/office/drawing/2014/main" val="587122660"/>
                    </a:ext>
                  </a:extLst>
                </a:gridCol>
                <a:gridCol w="585534">
                  <a:extLst>
                    <a:ext uri="{9D8B030D-6E8A-4147-A177-3AD203B41FA5}">
                      <a16:colId xmlns:a16="http://schemas.microsoft.com/office/drawing/2014/main" val="3284895727"/>
                    </a:ext>
                  </a:extLst>
                </a:gridCol>
                <a:gridCol w="585534">
                  <a:extLst>
                    <a:ext uri="{9D8B030D-6E8A-4147-A177-3AD203B41FA5}">
                      <a16:colId xmlns:a16="http://schemas.microsoft.com/office/drawing/2014/main" val="2682042434"/>
                    </a:ext>
                  </a:extLst>
                </a:gridCol>
                <a:gridCol w="585534">
                  <a:extLst>
                    <a:ext uri="{9D8B030D-6E8A-4147-A177-3AD203B41FA5}">
                      <a16:colId xmlns:a16="http://schemas.microsoft.com/office/drawing/2014/main" val="733487744"/>
                    </a:ext>
                  </a:extLst>
                </a:gridCol>
              </a:tblGrid>
              <a:tr h="309576">
                <a:tc>
                  <a:txBody>
                    <a:bodyPr/>
                    <a:lstStyle/>
                    <a:p>
                      <a:pPr algn="ctr" fontAlgn="ctr"/>
                      <a:r>
                        <a:rPr lang="fr-FR" sz="1200" b="1" i="0" u="none" strike="noStrike" dirty="0">
                          <a:solidFill>
                            <a:srgbClr val="FFFFFF"/>
                          </a:solidFill>
                          <a:effectLst/>
                          <a:latin typeface="Arial" panose="020B0604020202020204" pitchFamily="34" charset="0"/>
                        </a:rPr>
                        <a:t>OBJECTIFS DE LA POLITIQUE QUALITE (V2)</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200" b="0" i="0" u="none" strike="noStrike">
                          <a:solidFill>
                            <a:srgbClr val="000000"/>
                          </a:solidFill>
                          <a:effectLst/>
                          <a:latin typeface="Arial" panose="020B0604020202020204" pitchFamily="34" charset="0"/>
                        </a:rPr>
                        <a:t>PS01</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200" b="0" i="0" u="none" strike="noStrike">
                          <a:solidFill>
                            <a:srgbClr val="000000"/>
                          </a:solidFill>
                          <a:effectLst/>
                          <a:latin typeface="Arial" panose="020B0604020202020204" pitchFamily="34" charset="0"/>
                        </a:rPr>
                        <a:t>PS06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59091700"/>
                  </a:ext>
                </a:extLst>
              </a:tr>
              <a:tr h="421023">
                <a:tc>
                  <a:txBody>
                    <a:bodyPr/>
                    <a:lstStyle/>
                    <a:p>
                      <a:pPr algn="l" fontAlgn="ctr"/>
                      <a:r>
                        <a:rPr lang="fr-FR" sz="1200" b="0" i="0" u="none" strike="noStrike">
                          <a:solidFill>
                            <a:srgbClr val="000000"/>
                          </a:solidFill>
                          <a:effectLst/>
                          <a:latin typeface="Arial" panose="020B0604020202020204" pitchFamily="34" charset="0"/>
                        </a:rPr>
                        <a:t>Apporter à nos patients les meilleurs soins possibles tout en assurant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797563"/>
                  </a:ext>
                </a:extLst>
              </a:tr>
              <a:tr h="421023">
                <a:tc>
                  <a:txBody>
                    <a:bodyPr/>
                    <a:lstStyle/>
                    <a:p>
                      <a:pPr algn="l" fontAlgn="ctr"/>
                      <a:r>
                        <a:rPr lang="fr-FR" sz="1200" b="0" i="0" u="none" strike="noStrike">
                          <a:solidFill>
                            <a:srgbClr val="000000"/>
                          </a:solidFill>
                          <a:effectLst/>
                          <a:latin typeface="Arial" panose="020B0604020202020204" pitchFamily="34" charset="0"/>
                        </a:rPr>
                        <a:t>Apporter aux patients le conseil et la prévention nécessaires lui permettant de préserver la santé et le bien-être de leurs familles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565360"/>
                  </a:ext>
                </a:extLst>
              </a:tr>
              <a:tr h="421023">
                <a:tc>
                  <a:txBody>
                    <a:bodyPr/>
                    <a:lstStyle/>
                    <a:p>
                      <a:pPr algn="l" fontAlgn="ctr"/>
                      <a:r>
                        <a:rPr lang="fr-FR" sz="1200" b="0" i="0" u="none" strike="noStrike">
                          <a:solidFill>
                            <a:srgbClr val="000000"/>
                          </a:solidFill>
                          <a:effectLst/>
                          <a:latin typeface="Arial" panose="020B0604020202020204" pitchFamily="34" charset="0"/>
                        </a:rPr>
                        <a:t>Améliorer l’écoute, la satisfaction des exigences et des attentes de nos patients et de leurs accompagnants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223553"/>
                  </a:ext>
                </a:extLst>
              </a:tr>
              <a:tr h="297193">
                <a:tc>
                  <a:txBody>
                    <a:bodyPr/>
                    <a:lstStyle/>
                    <a:p>
                      <a:pPr algn="l" fontAlgn="ctr"/>
                      <a:r>
                        <a:rPr lang="fr-FR" sz="1200" b="0" i="0" u="none" strike="noStrike">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394028"/>
                  </a:ext>
                </a:extLst>
              </a:tr>
              <a:tr h="631534">
                <a:tc>
                  <a:txBody>
                    <a:bodyPr/>
                    <a:lstStyle/>
                    <a:p>
                      <a:pPr algn="l" fontAlgn="ctr"/>
                      <a:r>
                        <a:rPr lang="fr-FR" sz="1200" b="0" i="0" u="none" strike="noStrike">
                          <a:solidFill>
                            <a:srgbClr val="000000"/>
                          </a:solidFill>
                          <a:effectLst/>
                          <a:latin typeface="Arial" panose="020B060402020202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518509"/>
                  </a:ext>
                </a:extLst>
              </a:tr>
              <a:tr h="421023">
                <a:tc>
                  <a:txBody>
                    <a:bodyPr/>
                    <a:lstStyle/>
                    <a:p>
                      <a:pPr algn="l" fontAlgn="ctr"/>
                      <a:r>
                        <a:rPr lang="fr-FR" sz="1200" b="0" i="0" u="none" strike="noStrike">
                          <a:solidFill>
                            <a:srgbClr val="000000"/>
                          </a:solidFill>
                          <a:effectLst/>
                          <a:latin typeface="Arial" panose="020B0604020202020204" pitchFamily="34" charset="0"/>
                        </a:rPr>
                        <a:t>Créer une véritable dynamique dans l’évaluation et l’amélioration de nos pratiques professionnelles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34051"/>
                  </a:ext>
                </a:extLst>
              </a:tr>
              <a:tr h="421023">
                <a:tc>
                  <a:txBody>
                    <a:bodyPr/>
                    <a:lstStyle/>
                    <a:p>
                      <a:pPr algn="l" fontAlgn="ctr"/>
                      <a:r>
                        <a:rPr lang="fr-FR" sz="1200" b="0" i="0" u="none" strike="noStrike">
                          <a:solidFill>
                            <a:srgbClr val="000000"/>
                          </a:solidFill>
                          <a:effectLst/>
                          <a:latin typeface="Arial" panose="020B0604020202020204" pitchFamily="34" charset="0"/>
                        </a:rPr>
                        <a:t>Faire du retour d’expérience 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94035"/>
                  </a:ext>
                </a:extLst>
              </a:tr>
              <a:tr h="631534">
                <a:tc>
                  <a:txBody>
                    <a:bodyPr/>
                    <a:lstStyle/>
                    <a:p>
                      <a:pPr algn="l" fontAlgn="ctr"/>
                      <a:r>
                        <a:rPr lang="fr-FR" sz="12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246692"/>
                  </a:ext>
                </a:extLst>
              </a:tr>
              <a:tr h="421023">
                <a:tc>
                  <a:txBody>
                    <a:bodyPr/>
                    <a:lstStyle/>
                    <a:p>
                      <a:pPr algn="l" fontAlgn="ctr"/>
                      <a:r>
                        <a:rPr lang="fr-FR" sz="12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35680"/>
                  </a:ext>
                </a:extLst>
              </a:tr>
              <a:tr h="297193">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503164"/>
                  </a:ext>
                </a:extLst>
              </a:tr>
              <a:tr h="297193">
                <a:tc>
                  <a:txBody>
                    <a:bodyPr/>
                    <a:lstStyle/>
                    <a:p>
                      <a:pPr algn="l" fontAlgn="ctr"/>
                      <a:r>
                        <a:rPr lang="fr-FR" sz="1200" b="0" i="0" u="none" strike="noStrike">
                          <a:solidFill>
                            <a:srgbClr val="000000"/>
                          </a:solidFill>
                          <a:effectLst/>
                          <a:latin typeface="Arial" panose="020B0604020202020204" pitchFamily="34" charset="0"/>
                        </a:rPr>
                        <a:t>Etablir et entretenir la relation de confiance avec nos fournisseurs et prestataires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53041"/>
                  </a:ext>
                </a:extLst>
              </a:tr>
              <a:tr h="433406">
                <a:tc>
                  <a:txBody>
                    <a:bodyPr/>
                    <a:lstStyle/>
                    <a:p>
                      <a:pPr algn="l" fontAlgn="ctr"/>
                      <a:r>
                        <a:rPr lang="fr-FR" sz="1200" b="0" i="0" u="none" strike="noStrike">
                          <a:solidFill>
                            <a:srgbClr val="000000"/>
                          </a:solidFill>
                          <a:effectLst/>
                          <a:latin typeface="Arial" panose="020B0604020202020204" pitchFamily="34" charset="0"/>
                        </a:rPr>
                        <a:t>Se conformer aux exigences légales et réglementaires, contractuelles ou autres identifiées</a:t>
                      </a:r>
                    </a:p>
                  </a:txBody>
                  <a:tcPr marL="8046" marR="8046" marT="80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108788"/>
                  </a:ext>
                </a:extLst>
              </a:tr>
            </a:tbl>
          </a:graphicData>
        </a:graphic>
      </p:graphicFrame>
    </p:spTree>
    <p:extLst>
      <p:ext uri="{BB962C8B-B14F-4D97-AF65-F5344CB8AC3E}">
        <p14:creationId xmlns:p14="http://schemas.microsoft.com/office/powerpoint/2010/main" val="3432229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181605263"/>
              </p:ext>
            </p:extLst>
          </p:nvPr>
        </p:nvGraphicFramePr>
        <p:xfrm>
          <a:off x="514895" y="1933844"/>
          <a:ext cx="11115402" cy="4530016"/>
        </p:xfrm>
        <a:graphic>
          <a:graphicData uri="http://schemas.openxmlformats.org/drawingml/2006/table">
            <a:tbl>
              <a:tblPr firstRow="1">
                <a:tableStyleId>{ED083AE6-46FA-4A59-8FB0-9F97EB10719F}</a:tableStyleId>
              </a:tblPr>
              <a:tblGrid>
                <a:gridCol w="767362">
                  <a:extLst>
                    <a:ext uri="{9D8B030D-6E8A-4147-A177-3AD203B41FA5}">
                      <a16:colId xmlns:a16="http://schemas.microsoft.com/office/drawing/2014/main" val="4216198039"/>
                    </a:ext>
                  </a:extLst>
                </a:gridCol>
                <a:gridCol w="3525987">
                  <a:extLst>
                    <a:ext uri="{9D8B030D-6E8A-4147-A177-3AD203B41FA5}">
                      <a16:colId xmlns:a16="http://schemas.microsoft.com/office/drawing/2014/main" val="3801803599"/>
                    </a:ext>
                  </a:extLst>
                </a:gridCol>
                <a:gridCol w="631470">
                  <a:extLst>
                    <a:ext uri="{9D8B030D-6E8A-4147-A177-3AD203B41FA5}">
                      <a16:colId xmlns:a16="http://schemas.microsoft.com/office/drawing/2014/main" val="1788229515"/>
                    </a:ext>
                  </a:extLst>
                </a:gridCol>
                <a:gridCol w="798233">
                  <a:extLst>
                    <a:ext uri="{9D8B030D-6E8A-4147-A177-3AD203B41FA5}">
                      <a16:colId xmlns:a16="http://schemas.microsoft.com/office/drawing/2014/main" val="3026171723"/>
                    </a:ext>
                  </a:extLst>
                </a:gridCol>
                <a:gridCol w="3575416">
                  <a:extLst>
                    <a:ext uri="{9D8B030D-6E8A-4147-A177-3AD203B41FA5}">
                      <a16:colId xmlns:a16="http://schemas.microsoft.com/office/drawing/2014/main" val="3347677358"/>
                    </a:ext>
                  </a:extLst>
                </a:gridCol>
                <a:gridCol w="908467">
                  <a:extLst>
                    <a:ext uri="{9D8B030D-6E8A-4147-A177-3AD203B41FA5}">
                      <a16:colId xmlns:a16="http://schemas.microsoft.com/office/drawing/2014/main" val="1958011439"/>
                    </a:ext>
                  </a:extLst>
                </a:gridCol>
                <a:gridCol w="908467">
                  <a:extLst>
                    <a:ext uri="{9D8B030D-6E8A-4147-A177-3AD203B41FA5}">
                      <a16:colId xmlns:a16="http://schemas.microsoft.com/office/drawing/2014/main" val="3980989768"/>
                    </a:ext>
                  </a:extLst>
                </a:gridCol>
              </a:tblGrid>
              <a:tr h="48989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2021</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2021</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réunions de comité de direction tenues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PVs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1,25</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912182928"/>
                  </a:ext>
                </a:extLst>
              </a:tr>
              <a:tr h="602653">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d'atteinte des objectifs de croissance plateau</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niveaux d'atteinte des objectifs de croissance (CA)</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328%</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rowSpan="2">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143572006"/>
                  </a:ext>
                </a:extLst>
              </a:tr>
              <a:tr h="602653">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d'atteinte des objectifs de croissance clinique</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vMerge="1">
                  <a:txBody>
                    <a:bodyPr/>
                    <a:lstStyle/>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niveaux d'atteinte des objectifs de croissance (CA)</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101%</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vMerge="1">
                  <a:txBody>
                    <a:bodyPr/>
                    <a:lstStyle/>
                    <a:p>
                      <a:pPr algn="ctr" fontAlgn="b"/>
                      <a:endPar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0" marR="0" marT="0" marB="0" anchor="ctr"/>
                </a:tc>
                <a:extLst>
                  <a:ext uri="{0D108BD9-81ED-4DB2-BD59-A6C34878D82A}">
                    <a16:rowId xmlns:a16="http://schemas.microsoft.com/office/drawing/2014/main" val="4070754372"/>
                  </a:ext>
                </a:extLst>
              </a:tr>
              <a:tr h="472469">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PM01</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Taux d'atteinte des cibles des indicateurs </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solidFill>
                          <a:effectLst/>
                          <a:latin typeface="Arial" panose="020B0604020202020204" pitchFamily="34" charset="0"/>
                          <a:cs typeface="Arial" panose="020B0604020202020204" pitchFamily="34" charset="0"/>
                        </a:rPr>
                        <a:t>Ann.</a:t>
                      </a: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80%</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Nombre de cibles atteintes / Nombre de cibles total</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en-US" sz="1400" b="1" u="none" strike="noStrike" kern="1200" dirty="0">
                          <a:solidFill>
                            <a:srgbClr val="00B050"/>
                          </a:solidFill>
                          <a:effectLst/>
                          <a:latin typeface="Arial Rounded MT Bold" panose="020F0704030504030204" pitchFamily="34" charset="0"/>
                          <a:ea typeface="+mn-ea"/>
                          <a:cs typeface="Arial" panose="020B0604020202020204" pitchFamily="34" charset="0"/>
                        </a:rPr>
                        <a:t>78%</a:t>
                      </a: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794461497"/>
                  </a:ext>
                </a:extLst>
              </a:tr>
              <a:tr h="472469">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PM02</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Etat d'exécution des plans d'actions marketing et communication</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Trim.</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80%</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Actions réalisées / Actions prévues</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1" u="none" strike="noStrike" dirty="0">
                          <a:solidFill>
                            <a:schemeClr val="bg1">
                              <a:lumMod val="50000"/>
                            </a:schemeClr>
                          </a:solidFill>
                          <a:effectLst/>
                          <a:latin typeface="Arial" panose="020B0604020202020204" pitchFamily="34" charset="0"/>
                          <a:cs typeface="Arial" panose="020B0604020202020204" pitchFamily="34" charset="0"/>
                        </a:rPr>
                        <a:t>N/A</a:t>
                      </a:r>
                    </a:p>
                  </a:txBody>
                  <a:tcPr marL="0" marR="0" marT="0" marB="0" anchor="ctr"/>
                </a:tc>
                <a:tc>
                  <a:txBody>
                    <a:bodyPr/>
                    <a:lstStyle/>
                    <a:p>
                      <a:pPr algn="ctr" fontAlgn="b"/>
                      <a:r>
                        <a:rPr lang="fr-FR" sz="1400" b="1" i="1"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N/A</a:t>
                      </a:r>
                    </a:p>
                  </a:txBody>
                  <a:tcPr marL="0" marR="0" marT="0" marB="0" anchor="ctr"/>
                </a:tc>
                <a:extLst>
                  <a:ext uri="{0D108BD9-81ED-4DB2-BD59-A6C34878D82A}">
                    <a16:rowId xmlns:a16="http://schemas.microsoft.com/office/drawing/2014/main" val="2513042798"/>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Acquisition de nouveaux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variation des nouveaux patients vs année précédente</a:t>
                      </a: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13%</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4267501869"/>
                  </a:ext>
                </a:extLst>
              </a:tr>
              <a:tr h="944939">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Niveau de satisfaction des patients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75%</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patients n'ayant aucun motif d'insatisfaction</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patientes qui recommanderaient NEST</a:t>
                      </a: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91,,5%</a:t>
                      </a:r>
                    </a:p>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99,5%</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141578252"/>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23905679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1843364411"/>
              </p:ext>
            </p:extLst>
          </p:nvPr>
        </p:nvGraphicFramePr>
        <p:xfrm>
          <a:off x="152402" y="1859475"/>
          <a:ext cx="11901053" cy="5118757"/>
        </p:xfrm>
        <a:graphic>
          <a:graphicData uri="http://schemas.openxmlformats.org/drawingml/2006/table">
            <a:tbl>
              <a:tblPr firstRow="1">
                <a:tableStyleId>{ED083AE6-46FA-4A59-8FB0-9F97EB10719F}</a:tableStyleId>
              </a:tblPr>
              <a:tblGrid>
                <a:gridCol w="821600">
                  <a:extLst>
                    <a:ext uri="{9D8B030D-6E8A-4147-A177-3AD203B41FA5}">
                      <a16:colId xmlns:a16="http://schemas.microsoft.com/office/drawing/2014/main" val="4216198039"/>
                    </a:ext>
                  </a:extLst>
                </a:gridCol>
                <a:gridCol w="3775208">
                  <a:extLst>
                    <a:ext uri="{9D8B030D-6E8A-4147-A177-3AD203B41FA5}">
                      <a16:colId xmlns:a16="http://schemas.microsoft.com/office/drawing/2014/main" val="3801803599"/>
                    </a:ext>
                  </a:extLst>
                </a:gridCol>
                <a:gridCol w="676102">
                  <a:extLst>
                    <a:ext uri="{9D8B030D-6E8A-4147-A177-3AD203B41FA5}">
                      <a16:colId xmlns:a16="http://schemas.microsoft.com/office/drawing/2014/main" val="1788229515"/>
                    </a:ext>
                  </a:extLst>
                </a:gridCol>
                <a:gridCol w="854653">
                  <a:extLst>
                    <a:ext uri="{9D8B030D-6E8A-4147-A177-3AD203B41FA5}">
                      <a16:colId xmlns:a16="http://schemas.microsoft.com/office/drawing/2014/main" val="3026171723"/>
                    </a:ext>
                  </a:extLst>
                </a:gridCol>
                <a:gridCol w="3828132">
                  <a:extLst>
                    <a:ext uri="{9D8B030D-6E8A-4147-A177-3AD203B41FA5}">
                      <a16:colId xmlns:a16="http://schemas.microsoft.com/office/drawing/2014/main" val="3347677358"/>
                    </a:ext>
                  </a:extLst>
                </a:gridCol>
                <a:gridCol w="972679">
                  <a:extLst>
                    <a:ext uri="{9D8B030D-6E8A-4147-A177-3AD203B41FA5}">
                      <a16:colId xmlns:a16="http://schemas.microsoft.com/office/drawing/2014/main" val="1958011439"/>
                    </a:ext>
                  </a:extLst>
                </a:gridCol>
                <a:gridCol w="972679">
                  <a:extLst>
                    <a:ext uri="{9D8B030D-6E8A-4147-A177-3AD203B41FA5}">
                      <a16:colId xmlns:a16="http://schemas.microsoft.com/office/drawing/2014/main" val="3980989768"/>
                    </a:ext>
                  </a:extLst>
                </a:gridCol>
              </a:tblGrid>
              <a:tr h="405787">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2021</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2021</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05787">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réalisations des actions planifiées dans les délais suite aux audits</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d'actions en retard</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C00000"/>
                          </a:solidFill>
                          <a:effectLst/>
                          <a:latin typeface="Arial Rounded MT Bold" panose="020F0704030504030204" pitchFamily="34" charset="0"/>
                          <a:cs typeface="Arial" panose="020B0604020202020204" pitchFamily="34" charset="0"/>
                        </a:rPr>
                        <a:t>67,36%</a:t>
                      </a:r>
                      <a:endParaRPr lang="fr-FR" sz="1400" b="1" i="0" u="none" strike="noStrike" dirty="0">
                        <a:solidFill>
                          <a:srgbClr val="C0000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b="0" u="none" strike="noStrike" kern="1200" dirty="0">
                          <a:solidFill>
                            <a:srgbClr val="C00000"/>
                          </a:solidFill>
                          <a:effectLst/>
                          <a:latin typeface="Arial Rounded MT Bold" panose="020F070403050403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391272258"/>
                  </a:ext>
                </a:extLst>
              </a:tr>
              <a:tr h="405787">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Non – Conformités clôturées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d'actions en retard</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92%</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marL="0" algn="ctr" defTabSz="457200" rtl="0" eaLnBrk="1" fontAlgn="b" latinLnBrk="0" hangingPunct="1"/>
                      <a:r>
                        <a:rPr lang="fr-FR" sz="1400" b="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96587770"/>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0</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217469592"/>
                  </a:ext>
                </a:extLst>
              </a:tr>
              <a:tr h="9018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Mesure de l'amabilité de l'accueil</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d'incidents identifiés ou remontés sur le mois mettant en cause l'amabilité du personnel</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0</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3566134012"/>
                  </a:ext>
                </a:extLst>
              </a:tr>
              <a:tr h="414845">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Satisfaction des nouveaux patients sur l'accueil</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3,5%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Résultats de l'enquête de satisfaction des nouveaux patientes (question sur l'accueil - note de 1 à 4)</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3,99</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416266043"/>
                  </a:ext>
                </a:extLst>
              </a:tr>
              <a:tr h="414845">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d’appels entrants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1600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d'appels entrants sur les deux numéros de standard</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1825</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1786267958"/>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de paiement des garants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60 jours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Moyenne des délais de tous les paiements reçus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C00000"/>
                          </a:solidFill>
                          <a:effectLst/>
                          <a:latin typeface="Arial Rounded MT Bold" panose="020F0704030504030204" pitchFamily="34" charset="0"/>
                          <a:cs typeface="Arial" panose="020B0604020202020204" pitchFamily="34" charset="0"/>
                        </a:rPr>
                        <a:t>96</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724554527"/>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réclamations ou rejets des garants sur la facturation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réclamations ou rejets des garants / Nombre de factures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3%</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Arial" panose="020B0604020202020204" pitchFamily="34" charset="0"/>
                        </a:rPr>
                        <a:t>OUI</a:t>
                      </a:r>
                      <a:endParaRPr lang="fr-FR" sz="14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71859221"/>
                  </a:ext>
                </a:extLst>
              </a:tr>
              <a:tr h="4057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entre la sortie du patient et la réception de la facture à la DAF</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7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6</a:t>
                      </a: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Arial" panose="020B0604020202020204" pitchFamily="34" charset="0"/>
                        </a:rPr>
                        <a:t>OUI</a:t>
                      </a:r>
                      <a:endParaRPr lang="fr-FR" sz="14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15813734"/>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15943853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551489524"/>
              </p:ext>
            </p:extLst>
          </p:nvPr>
        </p:nvGraphicFramePr>
        <p:xfrm>
          <a:off x="471058" y="1851088"/>
          <a:ext cx="11277596" cy="4828979"/>
        </p:xfrm>
        <a:graphic>
          <a:graphicData uri="http://schemas.openxmlformats.org/drawingml/2006/table">
            <a:tbl>
              <a:tblPr firstRow="1">
                <a:tableStyleId>{ED083AE6-46FA-4A59-8FB0-9F97EB10719F}</a:tableStyleId>
              </a:tblPr>
              <a:tblGrid>
                <a:gridCol w="778559">
                  <a:extLst>
                    <a:ext uri="{9D8B030D-6E8A-4147-A177-3AD203B41FA5}">
                      <a16:colId xmlns:a16="http://schemas.microsoft.com/office/drawing/2014/main" val="4216198039"/>
                    </a:ext>
                  </a:extLst>
                </a:gridCol>
                <a:gridCol w="3441990">
                  <a:extLst>
                    <a:ext uri="{9D8B030D-6E8A-4147-A177-3AD203B41FA5}">
                      <a16:colId xmlns:a16="http://schemas.microsoft.com/office/drawing/2014/main" val="3801803599"/>
                    </a:ext>
                  </a:extLst>
                </a:gridCol>
                <a:gridCol w="776133">
                  <a:extLst>
                    <a:ext uri="{9D8B030D-6E8A-4147-A177-3AD203B41FA5}">
                      <a16:colId xmlns:a16="http://schemas.microsoft.com/office/drawing/2014/main" val="1788229515"/>
                    </a:ext>
                  </a:extLst>
                </a:gridCol>
                <a:gridCol w="809880">
                  <a:extLst>
                    <a:ext uri="{9D8B030D-6E8A-4147-A177-3AD203B41FA5}">
                      <a16:colId xmlns:a16="http://schemas.microsoft.com/office/drawing/2014/main" val="3026171723"/>
                    </a:ext>
                  </a:extLst>
                </a:gridCol>
                <a:gridCol w="3627588">
                  <a:extLst>
                    <a:ext uri="{9D8B030D-6E8A-4147-A177-3AD203B41FA5}">
                      <a16:colId xmlns:a16="http://schemas.microsoft.com/office/drawing/2014/main" val="3347677358"/>
                    </a:ext>
                  </a:extLst>
                </a:gridCol>
                <a:gridCol w="921723">
                  <a:extLst>
                    <a:ext uri="{9D8B030D-6E8A-4147-A177-3AD203B41FA5}">
                      <a16:colId xmlns:a16="http://schemas.microsoft.com/office/drawing/2014/main" val="1958011439"/>
                    </a:ext>
                  </a:extLst>
                </a:gridCol>
                <a:gridCol w="921723">
                  <a:extLst>
                    <a:ext uri="{9D8B030D-6E8A-4147-A177-3AD203B41FA5}">
                      <a16:colId xmlns:a16="http://schemas.microsoft.com/office/drawing/2014/main" val="3980989768"/>
                    </a:ext>
                  </a:extLst>
                </a:gridCol>
              </a:tblGrid>
              <a:tr h="415570">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2021</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2021</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623356">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ente la réception de la facture à la DAF et le dépôt au niveau de l'organisme de remboursement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3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cs typeface="Arial" panose="020B0604020202020204" pitchFamily="34" charset="0"/>
                        </a:rPr>
                        <a:t>4</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1995248002"/>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consultés par mois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1350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Comptage du nombre de consultations par spécialité, par médecin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1712</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613279114"/>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(hospitalisation)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u="none" strike="noStrike" dirty="0">
                          <a:solidFill>
                            <a:srgbClr val="00B050"/>
                          </a:solidFill>
                          <a:effectLst/>
                          <a:latin typeface="Arial Rounded MT Bold" panose="020F0704030504030204" pitchFamily="34" charset="0"/>
                          <a:cs typeface="Arial" panose="020B0604020202020204" pitchFamily="34" charset="0"/>
                        </a:rPr>
                        <a:t>10%</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1108947650"/>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nné</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u="none" strike="noStrike" dirty="0">
                          <a:solidFill>
                            <a:srgbClr val="00B050"/>
                          </a:solidFill>
                          <a:effectLst/>
                          <a:latin typeface="Arial Rounded MT Bold" panose="020F0704030504030204" pitchFamily="34" charset="0"/>
                          <a:cs typeface="Arial" panose="020B0604020202020204" pitchFamily="34" charset="0"/>
                        </a:rPr>
                        <a:t>7%</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74426089"/>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hospitalisés par mois </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d'hospitalisations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79</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348505382"/>
                  </a:ext>
                </a:extLst>
              </a:tr>
              <a:tr h="415570">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u="none" strike="noStrike" dirty="0">
                          <a:solidFill>
                            <a:srgbClr val="00B050"/>
                          </a:solidFill>
                          <a:effectLst/>
                          <a:latin typeface="Arial Rounded MT Bold" panose="020F0704030504030204" pitchFamily="34" charset="0"/>
                          <a:cs typeface="Arial" panose="020B0604020202020204" pitchFamily="34" charset="0"/>
                        </a:rPr>
                        <a:t>0</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u="none" strike="noStrike" dirty="0">
                          <a:solidFill>
                            <a:srgbClr val="00B050"/>
                          </a:solidFill>
                          <a:effectLst/>
                          <a:latin typeface="Arial Rounded MT Bold" panose="020F0704030504030204" pitchFamily="34" charset="0"/>
                          <a:cs typeface="Arial" panose="020B0604020202020204" pitchFamily="34" charset="0"/>
                        </a:rPr>
                        <a:t>OUI</a:t>
                      </a:r>
                      <a:endParaRPr lang="fr-FR" sz="16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6000443"/>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Taux d'occupation des lits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de jour d'</a:t>
                      </a:r>
                      <a:r>
                        <a:rPr lang="fr-FR" sz="1400" u="none" strike="noStrike" kern="1200" dirty="0" err="1">
                          <a:solidFill>
                            <a:schemeClr val="tx1">
                              <a:lumMod val="75000"/>
                              <a:lumOff val="25000"/>
                            </a:schemeClr>
                          </a:solidFill>
                          <a:effectLst/>
                          <a:latin typeface="Arial" panose="020B0604020202020204" pitchFamily="34" charset="0"/>
                          <a:ea typeface="+mn-ea"/>
                          <a:cs typeface="Arial" panose="020B0604020202020204" pitchFamily="34" charset="0"/>
                        </a:rPr>
                        <a:t>hospitalistaion</a:t>
                      </a:r>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 nombre de jour du mois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73%</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3882327631"/>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Satisfaction des médecins externes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Ann.</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Enquête de satisfaction</a:t>
                      </a:r>
                    </a:p>
                  </a:txBody>
                  <a:tcPr marL="9525" marR="9525" marT="9525" marB="0" anchor="ctr"/>
                </a:tc>
                <a:tc>
                  <a:txBody>
                    <a:bodyPr/>
                    <a:lstStyle/>
                    <a:p>
                      <a:pPr algn="ctr" fontAlgn="ctr"/>
                      <a:r>
                        <a:rPr lang="fr-FR" sz="1600" b="1" i="0" u="none" strike="noStrike" dirty="0">
                          <a:solidFill>
                            <a:srgbClr val="C00000"/>
                          </a:solidFill>
                          <a:effectLst/>
                          <a:latin typeface="Arial Rounded MT Bold" panose="020F0704030504030204" pitchFamily="34" charset="0"/>
                          <a:cs typeface="Arial" panose="020B0604020202020204" pitchFamily="34" charset="0"/>
                        </a:rPr>
                        <a:t>67,8%</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961473697"/>
                  </a:ext>
                </a:extLst>
              </a:tr>
              <a:tr h="4403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d'analyse mensuelle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50 et plus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analyses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69</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245795657"/>
                  </a:ext>
                </a:extLst>
              </a:tr>
              <a:tr h="632632">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Nombre d'incidents pendant un accouchement ou une intervention chirugicale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Sem.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fiches 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0</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4280750428"/>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20730366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519293719"/>
              </p:ext>
            </p:extLst>
          </p:nvPr>
        </p:nvGraphicFramePr>
        <p:xfrm>
          <a:off x="629587" y="2008683"/>
          <a:ext cx="10987248" cy="4462461"/>
        </p:xfrm>
        <a:graphic>
          <a:graphicData uri="http://schemas.openxmlformats.org/drawingml/2006/table">
            <a:tbl>
              <a:tblPr firstRow="1">
                <a:tableStyleId>{ED083AE6-46FA-4A59-8FB0-9F97EB10719F}</a:tableStyleId>
              </a:tblPr>
              <a:tblGrid>
                <a:gridCol w="758514">
                  <a:extLst>
                    <a:ext uri="{9D8B030D-6E8A-4147-A177-3AD203B41FA5}">
                      <a16:colId xmlns:a16="http://schemas.microsoft.com/office/drawing/2014/main" val="4216198039"/>
                    </a:ext>
                  </a:extLst>
                </a:gridCol>
                <a:gridCol w="3353372">
                  <a:extLst>
                    <a:ext uri="{9D8B030D-6E8A-4147-A177-3AD203B41FA5}">
                      <a16:colId xmlns:a16="http://schemas.microsoft.com/office/drawing/2014/main" val="3801803599"/>
                    </a:ext>
                  </a:extLst>
                </a:gridCol>
                <a:gridCol w="756153">
                  <a:extLst>
                    <a:ext uri="{9D8B030D-6E8A-4147-A177-3AD203B41FA5}">
                      <a16:colId xmlns:a16="http://schemas.microsoft.com/office/drawing/2014/main" val="1788229515"/>
                    </a:ext>
                  </a:extLst>
                </a:gridCol>
                <a:gridCol w="789029">
                  <a:extLst>
                    <a:ext uri="{9D8B030D-6E8A-4147-A177-3AD203B41FA5}">
                      <a16:colId xmlns:a16="http://schemas.microsoft.com/office/drawing/2014/main" val="3026171723"/>
                    </a:ext>
                  </a:extLst>
                </a:gridCol>
                <a:gridCol w="3534194">
                  <a:extLst>
                    <a:ext uri="{9D8B030D-6E8A-4147-A177-3AD203B41FA5}">
                      <a16:colId xmlns:a16="http://schemas.microsoft.com/office/drawing/2014/main" val="3347677358"/>
                    </a:ext>
                  </a:extLst>
                </a:gridCol>
                <a:gridCol w="897993">
                  <a:extLst>
                    <a:ext uri="{9D8B030D-6E8A-4147-A177-3AD203B41FA5}">
                      <a16:colId xmlns:a16="http://schemas.microsoft.com/office/drawing/2014/main" val="1958011439"/>
                    </a:ext>
                  </a:extLst>
                </a:gridCol>
                <a:gridCol w="897993">
                  <a:extLst>
                    <a:ext uri="{9D8B030D-6E8A-4147-A177-3AD203B41FA5}">
                      <a16:colId xmlns:a16="http://schemas.microsoft.com/office/drawing/2014/main" val="3980989768"/>
                    </a:ext>
                  </a:extLst>
                </a:gridCol>
              </a:tblGrid>
              <a:tr h="43965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Moy</a:t>
                      </a:r>
                      <a:r>
                        <a:rPr lang="fr-FR" sz="1400" b="1"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 2021</a:t>
                      </a:r>
                      <a:endPar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Atteint 2021</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39655">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prospects en patients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50%</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nouveaux patients/Nombre de prospects</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53%</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661041253"/>
                  </a:ext>
                </a:extLst>
              </a:tr>
              <a:tr h="916733">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d'enquêtes de satisfaction réalisées sur le nouveaux patients</a:t>
                      </a:r>
                    </a:p>
                    <a:p>
                      <a:pPr algn="ctr" fontAlgn="ct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60%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Nouveaux patients ayant rempli le formulaire de satisfaction / Nouveaux patients</a:t>
                      </a:r>
                    </a:p>
                    <a:p>
                      <a:pPr algn="ctr" fontAlgn="ct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43%</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NON</a:t>
                      </a:r>
                    </a:p>
                  </a:txBody>
                  <a:tcPr marL="0" marR="0" marT="0" marB="0" anchor="ctr"/>
                </a:tc>
                <a:extLst>
                  <a:ext uri="{0D108BD9-81ED-4DB2-BD59-A6C34878D82A}">
                    <a16:rowId xmlns:a16="http://schemas.microsoft.com/office/drawing/2014/main" val="1893415726"/>
                  </a:ext>
                </a:extLst>
              </a:tr>
              <a:tr h="916733">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patientes suivies lors de leur grossesse en patientes accouchant chez NEST</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60%</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d'accouchements effectifs sur la période à la suite de suivi de grossesse/Nombre d'accouchements prévus sur la période</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53%</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NON</a:t>
                      </a:r>
                    </a:p>
                  </a:txBody>
                  <a:tcPr marL="0" marR="0" marT="0" marB="0" anchor="ctr"/>
                </a:tc>
                <a:extLst>
                  <a:ext uri="{0D108BD9-81ED-4DB2-BD59-A6C34878D82A}">
                    <a16:rowId xmlns:a16="http://schemas.microsoft.com/office/drawing/2014/main" val="1593031036"/>
                  </a:ext>
                </a:extLst>
              </a:tr>
              <a:tr h="219828">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d'indisponibilité de produits médicaux sensibles sur le marché</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endPar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endParaRP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l"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𝑁𝑜𝑚𝑏𝑟𝑒 𝑑𝑒 𝑝𝑟𝑜𝑑𝑢𝑖𝑡𝑠 𝑠𝑒𝑛𝑠𝑖𝑏𝑙𝑒𝑠 𝑖𝑛𝑑𝑖𝑠𝑝𝑜𝑛𝑖𝑏𝑙𝑒𝑠 𝑠𝑢𝑟 𝑙𝑒 𝑚𝑎𝑟𝑐</a:t>
                      </a:r>
                      <a:r>
                        <a:rPr lang="fr-FR" sz="1400" u="none" strike="noStrike" kern="1200"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ℎé</a:t>
                      </a:r>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
                      </a:r>
                      <a:r>
                        <a:rPr lang="fr-FR" sz="1400" u="none" strike="noStrike" kern="1200"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nbre</a:t>
                      </a:r>
                      <a:r>
                        <a:rPr lang="fr-FR" sz="1400" u="none" strike="noStrike" kern="1200" baseline="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 de références du marché.</a:t>
                      </a:r>
                      <a:endPar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1,3%</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02447289"/>
                  </a:ext>
                </a:extLst>
              </a:tr>
              <a:tr h="55004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1</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 sur des fiches d'incidents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0,6</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1110156059"/>
                  </a:ext>
                </a:extLst>
              </a:tr>
              <a:tr h="550040">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défaillances à l'utilisation (produits non conformes)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fiches d'incidents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0</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64914130"/>
                  </a:ext>
                </a:extLst>
              </a:tr>
            </a:tbl>
          </a:graphicData>
        </a:graphic>
      </p:graphicFrame>
      <p:sp>
        <p:nvSpPr>
          <p:cNvPr id="5" name="Titre 1"/>
          <p:cNvSpPr>
            <a:spLocks noGrp="1"/>
          </p:cNvSpPr>
          <p:nvPr>
            <p:ph type="title"/>
          </p:nvPr>
        </p:nvSpPr>
        <p:spPr>
          <a:xfrm>
            <a:off x="830577" y="734291"/>
            <a:ext cx="10585268" cy="797627"/>
          </a:xfrm>
        </p:spPr>
        <p:txBody>
          <a:bodyPr>
            <a:normAutofit/>
          </a:body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37783696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4233377393"/>
              </p:ext>
            </p:extLst>
          </p:nvPr>
        </p:nvGraphicFramePr>
        <p:xfrm>
          <a:off x="415635" y="1938274"/>
          <a:ext cx="11333020" cy="4340391"/>
        </p:xfrm>
        <a:graphic>
          <a:graphicData uri="http://schemas.openxmlformats.org/drawingml/2006/table">
            <a:tbl>
              <a:tblPr firstRow="1">
                <a:tableStyleId>{ED083AE6-46FA-4A59-8FB0-9F97EB10719F}</a:tableStyleId>
              </a:tblPr>
              <a:tblGrid>
                <a:gridCol w="782385">
                  <a:extLst>
                    <a:ext uri="{9D8B030D-6E8A-4147-A177-3AD203B41FA5}">
                      <a16:colId xmlns:a16="http://schemas.microsoft.com/office/drawing/2014/main" val="4216198039"/>
                    </a:ext>
                  </a:extLst>
                </a:gridCol>
                <a:gridCol w="3458904">
                  <a:extLst>
                    <a:ext uri="{9D8B030D-6E8A-4147-A177-3AD203B41FA5}">
                      <a16:colId xmlns:a16="http://schemas.microsoft.com/office/drawing/2014/main" val="3801803599"/>
                    </a:ext>
                  </a:extLst>
                </a:gridCol>
                <a:gridCol w="779949">
                  <a:extLst>
                    <a:ext uri="{9D8B030D-6E8A-4147-A177-3AD203B41FA5}">
                      <a16:colId xmlns:a16="http://schemas.microsoft.com/office/drawing/2014/main" val="1788229515"/>
                    </a:ext>
                  </a:extLst>
                </a:gridCol>
                <a:gridCol w="813861">
                  <a:extLst>
                    <a:ext uri="{9D8B030D-6E8A-4147-A177-3AD203B41FA5}">
                      <a16:colId xmlns:a16="http://schemas.microsoft.com/office/drawing/2014/main" val="3026171723"/>
                    </a:ext>
                  </a:extLst>
                </a:gridCol>
                <a:gridCol w="3645415">
                  <a:extLst>
                    <a:ext uri="{9D8B030D-6E8A-4147-A177-3AD203B41FA5}">
                      <a16:colId xmlns:a16="http://schemas.microsoft.com/office/drawing/2014/main" val="3347677358"/>
                    </a:ext>
                  </a:extLst>
                </a:gridCol>
                <a:gridCol w="926253">
                  <a:extLst>
                    <a:ext uri="{9D8B030D-6E8A-4147-A177-3AD203B41FA5}">
                      <a16:colId xmlns:a16="http://schemas.microsoft.com/office/drawing/2014/main" val="1958011439"/>
                    </a:ext>
                  </a:extLst>
                </a:gridCol>
                <a:gridCol w="926253">
                  <a:extLst>
                    <a:ext uri="{9D8B030D-6E8A-4147-A177-3AD203B41FA5}">
                      <a16:colId xmlns:a16="http://schemas.microsoft.com/office/drawing/2014/main" val="3980989768"/>
                    </a:ext>
                  </a:extLst>
                </a:gridCol>
              </a:tblGrid>
              <a:tr h="450649">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2021</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2021</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576006">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 collaborateurs évalués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Taux de collaborateur avec un niveau de compétences supérieur à 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rgbClr val="C00000"/>
                          </a:solidFill>
                          <a:effectLst/>
                          <a:latin typeface="Arial Rounded MT Bold" panose="020F0704030504030204" pitchFamily="34" charset="0"/>
                          <a:ea typeface="+mn-ea"/>
                          <a:cs typeface="Calibri" panose="020F0502020204030204" pitchFamily="34" charset="0"/>
                        </a:rPr>
                        <a:t>82,5%</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004953737"/>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réalisation du plan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Actions réalisées / actions prévues échues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rgbClr val="00B050"/>
                          </a:solidFill>
                          <a:effectLst/>
                          <a:latin typeface="Arial Rounded MT Bold" panose="020F0704030504030204" pitchFamily="34" charset="0"/>
                          <a:ea typeface="+mn-ea"/>
                          <a:cs typeface="Calibri" panose="020F0502020204030204" pitchFamily="34" charset="0"/>
                        </a:rPr>
                        <a:t>100%</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636322551"/>
                  </a:ext>
                </a:extLst>
              </a:tr>
              <a:tr h="576006">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Efficacité des actions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85%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Nombre de formations efficaces / Nombre de formations réalisées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92,5%</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837822786"/>
                  </a:ext>
                </a:extLst>
              </a:tr>
              <a:tr h="768008">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déclarés sur les ressources informatiques et informationnelles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des</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fiches d’incidents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1,66</a:t>
                      </a: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6001444"/>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satisfaction des utilisateurs du SI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Enquête de satisfaction auprès des 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b="1" i="0" u="none" strike="noStrike" kern="1200" dirty="0">
                          <a:solidFill>
                            <a:srgbClr val="00B050"/>
                          </a:solidFill>
                          <a:effectLst/>
                          <a:latin typeface="Arial Rounded MT Bold" panose="020F0704030504030204" pitchFamily="34" charset="0"/>
                          <a:ea typeface="+mn-ea"/>
                          <a:cs typeface="Calibri" panose="020F0502020204030204" pitchFamily="34" charset="0"/>
                        </a:rPr>
                        <a:t>76%</a:t>
                      </a:r>
                    </a:p>
                  </a:txBody>
                  <a:tcPr marL="0" marR="0" marT="0" marB="0" anchor="ctr"/>
                </a:tc>
                <a:tc>
                  <a:txBody>
                    <a:bodyPr/>
                    <a:lstStyle/>
                    <a:p>
                      <a:pPr marL="0" algn="ctr" defTabSz="457200" rtl="0" eaLnBrk="1" fontAlgn="ctr" latinLnBrk="0" hangingPunct="1"/>
                      <a:r>
                        <a:rPr lang="fr-FR" sz="1400" b="1" i="0" u="none" strike="noStrike" kern="1200" dirty="0">
                          <a:solidFill>
                            <a:srgbClr val="00B050"/>
                          </a:solidFill>
                          <a:effectLst/>
                          <a:latin typeface="Arial Rounded MT Bold" panose="020F07040305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338378969"/>
                  </a:ext>
                </a:extLst>
              </a:tr>
              <a:tr h="41402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Modification ou rupture d'activité  pour cause d'indisponibilité du matériel</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≤3</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ruptures d'activité( fiches incidents)</a:t>
                      </a:r>
                    </a:p>
                  </a:txBody>
                  <a:tcPr marL="9525" marR="9525" marT="9525" marB="0" anchor="ctr"/>
                </a:tc>
                <a:tc>
                  <a:txBody>
                    <a:bodyPr/>
                    <a:lstStyle/>
                    <a:p>
                      <a:pPr algn="ctr" fontAlgn="ctr"/>
                      <a:r>
                        <a:rPr lang="fr-FR" sz="1400" b="1" i="0" u="none" strike="noStrike" dirty="0">
                          <a:solidFill>
                            <a:srgbClr val="C00000"/>
                          </a:solidFill>
                          <a:effectLst/>
                          <a:latin typeface="Arial Rounded MT Bold" panose="020F0704030504030204" pitchFamily="34" charset="0"/>
                          <a:cs typeface="Calibri" panose="020F0502020204030204" pitchFamily="34" charset="0"/>
                        </a:rPr>
                        <a:t>5</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2247171641"/>
                  </a:ext>
                </a:extLst>
              </a:tr>
              <a:tr h="76546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Nombre de pannes/dégradations de matériel médicale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≤6</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pannes ( fiches incidents)</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4</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581868820"/>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2459570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1999089131"/>
              </p:ext>
            </p:extLst>
          </p:nvPr>
        </p:nvGraphicFramePr>
        <p:xfrm>
          <a:off x="668739" y="1918741"/>
          <a:ext cx="10961556" cy="4417733"/>
        </p:xfrm>
        <a:graphic>
          <a:graphicData uri="http://schemas.openxmlformats.org/drawingml/2006/table">
            <a:tbl>
              <a:tblPr firstRow="1">
                <a:tableStyleId>{ED083AE6-46FA-4A59-8FB0-9F97EB10719F}</a:tableStyleId>
              </a:tblPr>
              <a:tblGrid>
                <a:gridCol w="756741">
                  <a:extLst>
                    <a:ext uri="{9D8B030D-6E8A-4147-A177-3AD203B41FA5}">
                      <a16:colId xmlns:a16="http://schemas.microsoft.com/office/drawing/2014/main" val="4216198039"/>
                    </a:ext>
                  </a:extLst>
                </a:gridCol>
                <a:gridCol w="3345531">
                  <a:extLst>
                    <a:ext uri="{9D8B030D-6E8A-4147-A177-3AD203B41FA5}">
                      <a16:colId xmlns:a16="http://schemas.microsoft.com/office/drawing/2014/main" val="3801803599"/>
                    </a:ext>
                  </a:extLst>
                </a:gridCol>
                <a:gridCol w="754384">
                  <a:extLst>
                    <a:ext uri="{9D8B030D-6E8A-4147-A177-3AD203B41FA5}">
                      <a16:colId xmlns:a16="http://schemas.microsoft.com/office/drawing/2014/main" val="1788229515"/>
                    </a:ext>
                  </a:extLst>
                </a:gridCol>
                <a:gridCol w="787184">
                  <a:extLst>
                    <a:ext uri="{9D8B030D-6E8A-4147-A177-3AD203B41FA5}">
                      <a16:colId xmlns:a16="http://schemas.microsoft.com/office/drawing/2014/main" val="3026171723"/>
                    </a:ext>
                  </a:extLst>
                </a:gridCol>
                <a:gridCol w="3525930">
                  <a:extLst>
                    <a:ext uri="{9D8B030D-6E8A-4147-A177-3AD203B41FA5}">
                      <a16:colId xmlns:a16="http://schemas.microsoft.com/office/drawing/2014/main" val="3347677358"/>
                    </a:ext>
                  </a:extLst>
                </a:gridCol>
                <a:gridCol w="895893">
                  <a:extLst>
                    <a:ext uri="{9D8B030D-6E8A-4147-A177-3AD203B41FA5}">
                      <a16:colId xmlns:a16="http://schemas.microsoft.com/office/drawing/2014/main" val="1958011439"/>
                    </a:ext>
                  </a:extLst>
                </a:gridCol>
                <a:gridCol w="895893">
                  <a:extLst>
                    <a:ext uri="{9D8B030D-6E8A-4147-A177-3AD203B41FA5}">
                      <a16:colId xmlns:a16="http://schemas.microsoft.com/office/drawing/2014/main" val="3980989768"/>
                    </a:ext>
                  </a:extLst>
                </a:gridCol>
              </a:tblGrid>
              <a:tr h="42914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2021</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2021</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71069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(informatique)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100" b="0" i="0" u="none" strike="noStrike">
                          <a:solidFill>
                            <a:srgbClr val="3F2745"/>
                          </a:solidFill>
                          <a:effectLst/>
                          <a:latin typeface="Myriad Web Pro Condensed"/>
                        </a:rPr>
                        <a:t>≤10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4</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595453336"/>
                  </a:ext>
                </a:extLst>
              </a:tr>
              <a:tr h="742599">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PS04</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 électroménager et mobilier)</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p>
                  </a:txBody>
                  <a:tcPr marL="0" marR="0" marT="0" marB="0" anchor="ctr"/>
                </a:tc>
                <a:tc>
                  <a:txBody>
                    <a:bodyPr/>
                    <a:lstStyle/>
                    <a:p>
                      <a:pPr algn="ctr" fontAlgn="ctr"/>
                      <a:r>
                        <a:rPr lang="fr-FR" sz="1100" b="0" i="0" u="none" strike="noStrike" dirty="0">
                          <a:solidFill>
                            <a:srgbClr val="3F2745"/>
                          </a:solidFill>
                          <a:effectLst/>
                          <a:latin typeface="Myriad Web Pro Condensed"/>
                        </a:rPr>
                        <a:t>≤10</a:t>
                      </a: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C00000"/>
                          </a:solidFill>
                          <a:effectLst/>
                          <a:latin typeface="Arial Rounded MT Bold" panose="020F0704030504030204" pitchFamily="34" charset="0"/>
                          <a:cs typeface="Calibri" panose="020F0502020204030204" pitchFamily="34" charset="0"/>
                        </a:rPr>
                        <a:t>12</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889455907"/>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Respect des délais de production des rapports comptables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80%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rapports remis dans les délais / Nombre de rapports requis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200" b="1" i="0" u="none" strike="noStrike" dirty="0">
                          <a:solidFill>
                            <a:srgbClr val="C00000"/>
                          </a:solidFill>
                          <a:effectLst/>
                          <a:latin typeface="Arial Rounded MT Bold" panose="020F0704030504030204" pitchFamily="34" charset="0"/>
                          <a:cs typeface="Calibri" panose="020F0502020204030204" pitchFamily="34" charset="0"/>
                        </a:rPr>
                        <a:t>Non calculé</a:t>
                      </a:r>
                    </a:p>
                  </a:txBody>
                  <a:tcPr marL="0" marR="0" marT="0" marB="0" anchor="ctr"/>
                </a:tc>
                <a:tc>
                  <a:txBody>
                    <a:bodyPr/>
                    <a:lstStyle/>
                    <a:p>
                      <a:pPr algn="ctr" fontAlgn="b"/>
                      <a:r>
                        <a:rPr lang="fr-FR" sz="1200" b="0" i="0" u="none" strike="noStrike" dirty="0">
                          <a:solidFill>
                            <a:srgbClr val="C00000"/>
                          </a:solidFill>
                          <a:effectLst/>
                          <a:latin typeface="Arial Rounded MT Bold" panose="020F0704030504030204" pitchFamily="34" charset="0"/>
                          <a:cs typeface="Calibri" panose="020F0502020204030204" pitchFamily="34" charset="0"/>
                        </a:rPr>
                        <a:t>Non calculé</a:t>
                      </a:r>
                    </a:p>
                  </a:txBody>
                  <a:tcPr marL="0" marR="0" marT="0" marB="0" anchor="ctr"/>
                </a:tc>
                <a:extLst>
                  <a:ext uri="{0D108BD9-81ED-4DB2-BD59-A6C34878D82A}">
                    <a16:rowId xmlns:a16="http://schemas.microsoft.com/office/drawing/2014/main" val="2697082279"/>
                  </a:ext>
                </a:extLst>
              </a:tr>
              <a:tr h="533023">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du nettoyage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≥80%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fiche de non-conformité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89%</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04045007"/>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d'infections post-opératoires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d'infections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6488135"/>
                  </a:ext>
                </a:extLst>
              </a:tr>
              <a:tr h="35534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d'AES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479315835"/>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Calibri" panose="020F0502020204030204" pitchFamily="34" charset="0"/>
                        </a:rPr>
                        <a:t>0</a:t>
                      </a:r>
                      <a:endParaRPr lang="fr-FR" sz="1400" b="1"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43640941"/>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de la gestion des déchets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d'incidents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200" b="1" i="0" u="none" strike="noStrike" dirty="0">
                          <a:solidFill>
                            <a:srgbClr val="C00000"/>
                          </a:solidFill>
                          <a:effectLst/>
                          <a:latin typeface="Arial Rounded MT Bold" panose="020F0704030504030204" pitchFamily="34" charset="0"/>
                          <a:cs typeface="Calibri" panose="020F0502020204030204" pitchFamily="34" charset="0"/>
                        </a:rPr>
                        <a:t>Non calculé</a:t>
                      </a:r>
                    </a:p>
                  </a:txBody>
                  <a:tcPr marL="0" marR="0" marT="0" marB="0" anchor="ctr"/>
                </a:tc>
                <a:tc>
                  <a:txBody>
                    <a:bodyPr/>
                    <a:lstStyle/>
                    <a:p>
                      <a:pPr algn="ctr" fontAlgn="b"/>
                      <a:r>
                        <a:rPr lang="fr-FR" sz="1200" b="0" i="0" u="none" strike="noStrike" dirty="0">
                          <a:solidFill>
                            <a:srgbClr val="C00000"/>
                          </a:solidFill>
                          <a:effectLst/>
                          <a:latin typeface="Arial Rounded MT Bold" panose="020F0704030504030204" pitchFamily="34" charset="0"/>
                          <a:cs typeface="Calibri" panose="020F0502020204030204" pitchFamily="34" charset="0"/>
                        </a:rPr>
                        <a:t>Non calculé</a:t>
                      </a:r>
                    </a:p>
                  </a:txBody>
                  <a:tcPr marL="0" marR="0" marT="0" marB="0" anchor="ctr"/>
                </a:tc>
                <a:extLst>
                  <a:ext uri="{0D108BD9-81ED-4DB2-BD59-A6C34878D82A}">
                    <a16:rowId xmlns:a16="http://schemas.microsoft.com/office/drawing/2014/main" val="3536558578"/>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
        <p:nvSpPr>
          <p:cNvPr id="2" name="ZoneTexte 1"/>
          <p:cNvSpPr txBox="1"/>
          <p:nvPr/>
        </p:nvSpPr>
        <p:spPr>
          <a:xfrm>
            <a:off x="668739" y="6344466"/>
            <a:ext cx="7975199" cy="369332"/>
          </a:xfrm>
          <a:prstGeom prst="rect">
            <a:avLst/>
          </a:prstGeom>
          <a:noFill/>
        </p:spPr>
        <p:txBody>
          <a:bodyPr wrap="square" rtlCol="0">
            <a:spAutoFit/>
          </a:bodyPr>
          <a:lstStyle/>
          <a:p>
            <a:r>
              <a:rPr lang="fr-SN" i="1" dirty="0">
                <a:solidFill>
                  <a:srgbClr val="C00000"/>
                </a:solidFill>
              </a:rPr>
              <a:t>NB : Indicateurs sur la qualité  de la gestion des déchets NON FIABLE.</a:t>
            </a:r>
            <a:endParaRPr lang="en-US" i="1" dirty="0">
              <a:solidFill>
                <a:srgbClr val="C00000"/>
              </a:solidFill>
            </a:endParaRPr>
          </a:p>
        </p:txBody>
      </p:sp>
    </p:spTree>
    <p:extLst>
      <p:ext uri="{BB962C8B-B14F-4D97-AF65-F5344CB8AC3E}">
        <p14:creationId xmlns:p14="http://schemas.microsoft.com/office/powerpoint/2010/main" val="177494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CB61-43B6-4FF8-8B93-D9EBB0721E37}"/>
              </a:ext>
            </a:extLst>
          </p:cNvPr>
          <p:cNvSpPr>
            <a:spLocks noGrp="1"/>
          </p:cNvSpPr>
          <p:nvPr>
            <p:ph type="title"/>
          </p:nvPr>
        </p:nvSpPr>
        <p:spPr/>
        <p:txBody>
          <a:bodyPr/>
          <a:lstStyle/>
          <a:p>
            <a:r>
              <a:rPr lang="en-US" b="1" cap="none" dirty="0">
                <a:latin typeface="+mj-lt"/>
              </a:rPr>
              <a:t>2. </a:t>
            </a:r>
            <a:r>
              <a:rPr lang="fr-SN" b="1" cap="none" dirty="0">
                <a:latin typeface="+mj-lt"/>
              </a:rPr>
              <a:t>Le degré de réalisation des objectifs qualité</a:t>
            </a:r>
            <a:endParaRPr lang="fr-FR" dirty="0"/>
          </a:p>
        </p:txBody>
      </p:sp>
      <p:graphicFrame>
        <p:nvGraphicFramePr>
          <p:cNvPr id="4" name="Tableau 3">
            <a:extLst>
              <a:ext uri="{FF2B5EF4-FFF2-40B4-BE49-F238E27FC236}">
                <a16:creationId xmlns:a16="http://schemas.microsoft.com/office/drawing/2014/main" id="{E27F9430-C0E0-46E7-926D-11451498E6CC}"/>
              </a:ext>
            </a:extLst>
          </p:cNvPr>
          <p:cNvGraphicFramePr>
            <a:graphicFrameLocks noGrp="1"/>
          </p:cNvGraphicFramePr>
          <p:nvPr>
            <p:extLst>
              <p:ext uri="{D42A27DB-BD31-4B8C-83A1-F6EECF244321}">
                <p14:modId xmlns:p14="http://schemas.microsoft.com/office/powerpoint/2010/main" val="1857927730"/>
              </p:ext>
            </p:extLst>
          </p:nvPr>
        </p:nvGraphicFramePr>
        <p:xfrm>
          <a:off x="581192" y="1890793"/>
          <a:ext cx="11029616" cy="4799489"/>
        </p:xfrm>
        <a:graphic>
          <a:graphicData uri="http://schemas.openxmlformats.org/drawingml/2006/table">
            <a:tbl>
              <a:tblPr firstRow="1">
                <a:tableStyleId>{ED083AE6-46FA-4A59-8FB0-9F97EB10719F}</a:tableStyleId>
              </a:tblPr>
              <a:tblGrid>
                <a:gridCol w="9000130">
                  <a:extLst>
                    <a:ext uri="{9D8B030D-6E8A-4147-A177-3AD203B41FA5}">
                      <a16:colId xmlns:a16="http://schemas.microsoft.com/office/drawing/2014/main" val="1214083351"/>
                    </a:ext>
                  </a:extLst>
                </a:gridCol>
                <a:gridCol w="1014743">
                  <a:extLst>
                    <a:ext uri="{9D8B030D-6E8A-4147-A177-3AD203B41FA5}">
                      <a16:colId xmlns:a16="http://schemas.microsoft.com/office/drawing/2014/main" val="493875742"/>
                    </a:ext>
                  </a:extLst>
                </a:gridCol>
                <a:gridCol w="1014743">
                  <a:extLst>
                    <a:ext uri="{9D8B030D-6E8A-4147-A177-3AD203B41FA5}">
                      <a16:colId xmlns:a16="http://schemas.microsoft.com/office/drawing/2014/main" val="475263662"/>
                    </a:ext>
                  </a:extLst>
                </a:gridCol>
              </a:tblGrid>
              <a:tr h="284479">
                <a:tc>
                  <a:txBody>
                    <a:bodyPr/>
                    <a:lstStyle/>
                    <a:p>
                      <a:pPr algn="ctr"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Objectifs de la politique qualité</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2021</a:t>
                      </a: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2022</a:t>
                      </a:r>
                    </a:p>
                  </a:txBody>
                  <a:tcPr marL="2924" marR="2924" marT="2924" marB="0" anchor="ctr"/>
                </a:tc>
                <a:extLst>
                  <a:ext uri="{0D108BD9-81ED-4DB2-BD59-A6C34878D82A}">
                    <a16:rowId xmlns:a16="http://schemas.microsoft.com/office/drawing/2014/main" val="4012923199"/>
                  </a:ext>
                </a:extLst>
              </a:tr>
              <a:tr h="483136">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Apporter à nos patients les meilleurs soins possibles tout en assurant une prise en charge dans des conditions optimales de sécurité et de confort</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68%</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79%</a:t>
                      </a:r>
                    </a:p>
                  </a:txBody>
                  <a:tcPr marL="6350" marR="6350" marT="6350" marB="0" anchor="ctr"/>
                </a:tc>
                <a:extLst>
                  <a:ext uri="{0D108BD9-81ED-4DB2-BD59-A6C34878D82A}">
                    <a16:rowId xmlns:a16="http://schemas.microsoft.com/office/drawing/2014/main" val="4090820356"/>
                  </a:ext>
                </a:extLst>
              </a:tr>
              <a:tr h="483136">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Apporter aux patients le conseil et la prévention nécessaires lui permettant de préserver la santé et le bien-être de leurs familles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58%</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83%</a:t>
                      </a:r>
                    </a:p>
                  </a:txBody>
                  <a:tcPr marL="6350" marR="6350" marT="6350" marB="0" anchor="ctr"/>
                </a:tc>
                <a:extLst>
                  <a:ext uri="{0D108BD9-81ED-4DB2-BD59-A6C34878D82A}">
                    <a16:rowId xmlns:a16="http://schemas.microsoft.com/office/drawing/2014/main" val="4122432363"/>
                  </a:ext>
                </a:extLst>
              </a:tr>
              <a:tr h="30542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Améliorer l’écoute, la satisfaction des exigences et des attentes de nos patients et de leurs accompagnants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50%</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90%</a:t>
                      </a:r>
                    </a:p>
                  </a:txBody>
                  <a:tcPr marL="6350" marR="6350" marT="6350" marB="0" anchor="ctr"/>
                </a:tc>
                <a:extLst>
                  <a:ext uri="{0D108BD9-81ED-4DB2-BD59-A6C34878D82A}">
                    <a16:rowId xmlns:a16="http://schemas.microsoft.com/office/drawing/2014/main" val="1051386126"/>
                  </a:ext>
                </a:extLst>
              </a:tr>
              <a:tr h="249508">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Optimiser l’organisation et atteindre les objectifs de performance de l’entreprise</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68%</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74%</a:t>
                      </a:r>
                    </a:p>
                  </a:txBody>
                  <a:tcPr marL="6350" marR="6350" marT="6350" marB="0" anchor="ctr"/>
                </a:tc>
                <a:extLst>
                  <a:ext uri="{0D108BD9-81ED-4DB2-BD59-A6C34878D82A}">
                    <a16:rowId xmlns:a16="http://schemas.microsoft.com/office/drawing/2014/main" val="4203616005"/>
                  </a:ext>
                </a:extLst>
              </a:tr>
              <a:tr h="723264">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Diminuer les risques inhérents à l’activité de soins pour garantir le plus haut niveau de sécurité à nos patients et à notre personnel ; et ce, dans une démarche apprenante, en construisant une gestion des risques axée sur la prévention</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67%</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81%</a:t>
                      </a:r>
                    </a:p>
                  </a:txBody>
                  <a:tcPr marL="6350" marR="6350" marT="6350" marB="0" anchor="ctr"/>
                </a:tc>
                <a:extLst>
                  <a:ext uri="{0D108BD9-81ED-4DB2-BD59-A6C34878D82A}">
                    <a16:rowId xmlns:a16="http://schemas.microsoft.com/office/drawing/2014/main" val="311281680"/>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Créer une véritable dynamique dans l’évaluation et l’amélioration de nos pratiques professionnelles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50%</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75%</a:t>
                      </a:r>
                    </a:p>
                  </a:txBody>
                  <a:tcPr marL="6350" marR="6350" marT="6350" marB="0" anchor="ctr"/>
                </a:tc>
                <a:extLst>
                  <a:ext uri="{0D108BD9-81ED-4DB2-BD59-A6C34878D82A}">
                    <a16:rowId xmlns:a16="http://schemas.microsoft.com/office/drawing/2014/main" val="2453569053"/>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Faire du retour d’expérience le socle de notre culture de qualité et de sécurité des soins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57%</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71%</a:t>
                      </a:r>
                    </a:p>
                  </a:txBody>
                  <a:tcPr marL="6350" marR="6350" marT="6350" marB="0" anchor="ctr"/>
                </a:tc>
                <a:extLst>
                  <a:ext uri="{0D108BD9-81ED-4DB2-BD59-A6C34878D82A}">
                    <a16:rowId xmlns:a16="http://schemas.microsoft.com/office/drawing/2014/main" val="1299612388"/>
                  </a:ext>
                </a:extLst>
              </a:tr>
              <a:tr h="483136">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Offrir une qualité de travail et des conditions permettant au personnel de s’épanouir et de s’engager pour la santé et le bien-être des patients et d’exprimer au mieux ses compétences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81%</a:t>
                      </a:r>
                    </a:p>
                  </a:txBody>
                  <a:tcPr marL="9525" marR="9525" marT="9525" marB="0" anchor="ctr"/>
                </a:tc>
                <a:tc>
                  <a:txBody>
                    <a:bodyPr/>
                    <a:lstStyle/>
                    <a:p>
                      <a:pPr algn="ctr" fontAlgn="b"/>
                      <a:r>
                        <a:rPr lang="fr-FR" sz="1600" b="1" i="0" u="none" strike="noStrike" dirty="0">
                          <a:solidFill>
                            <a:schemeClr val="accent6"/>
                          </a:solidFill>
                          <a:effectLst/>
                          <a:latin typeface="Arial" panose="020B0604020202020204" pitchFamily="34" charset="0"/>
                          <a:cs typeface="Arial" panose="020B0604020202020204" pitchFamily="34" charset="0"/>
                        </a:rPr>
                        <a:t>76%</a:t>
                      </a:r>
                    </a:p>
                  </a:txBody>
                  <a:tcPr marL="6350" marR="6350" marT="6350" marB="0" anchor="ctr"/>
                </a:tc>
                <a:extLst>
                  <a:ext uri="{0D108BD9-81ED-4DB2-BD59-A6C34878D82A}">
                    <a16:rowId xmlns:a16="http://schemas.microsoft.com/office/drawing/2014/main" val="1672120277"/>
                  </a:ext>
                </a:extLst>
              </a:tr>
              <a:tr h="483136">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Permettre le développement des compétences et l’évolution du personnel en favorisant la formation permanente</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57%</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71%</a:t>
                      </a:r>
                    </a:p>
                  </a:txBody>
                  <a:tcPr marL="6350" marR="6350" marT="6350" marB="0" anchor="ctr"/>
                </a:tc>
                <a:extLst>
                  <a:ext uri="{0D108BD9-81ED-4DB2-BD59-A6C34878D82A}">
                    <a16:rowId xmlns:a16="http://schemas.microsoft.com/office/drawing/2014/main" val="1847978713"/>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Etablir et entretenir la relation de confiance avec nos investisseurs et nos partenaires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67%</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77%</a:t>
                      </a:r>
                    </a:p>
                  </a:txBody>
                  <a:tcPr marL="6350" marR="6350" marT="6350" marB="0" anchor="ctr"/>
                </a:tc>
                <a:extLst>
                  <a:ext uri="{0D108BD9-81ED-4DB2-BD59-A6C34878D82A}">
                    <a16:rowId xmlns:a16="http://schemas.microsoft.com/office/drawing/2014/main" val="3760152847"/>
                  </a:ext>
                </a:extLst>
              </a:tr>
              <a:tr h="249508">
                <a:tc>
                  <a:txBody>
                    <a:bodyPr/>
                    <a:lstStyle/>
                    <a:p>
                      <a:pPr algn="l" fontAlgn="b"/>
                      <a:r>
                        <a:rPr lang="fr-FR" sz="160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rPr>
                        <a:t>Etablir et entretenir la relation de confiance avec nos fournisseurs et prestataires</a:t>
                      </a:r>
                      <a:endParaRPr lang="fr-FR" sz="1600" b="0" i="0" u="none" strike="noStrike">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71%</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74%</a:t>
                      </a:r>
                    </a:p>
                  </a:txBody>
                  <a:tcPr marL="6350" marR="6350" marT="6350" marB="0" anchor="ctr"/>
                </a:tc>
                <a:extLst>
                  <a:ext uri="{0D108BD9-81ED-4DB2-BD59-A6C34878D82A}">
                    <a16:rowId xmlns:a16="http://schemas.microsoft.com/office/drawing/2014/main" val="2709321022"/>
                  </a:ext>
                </a:extLst>
              </a:tr>
              <a:tr h="249508">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Se conformer aux exigences légales et réglementaires, contractuelles ou autres identifiées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64%</a:t>
                      </a:r>
                    </a:p>
                  </a:txBody>
                  <a:tcPr marL="9525" marR="9525" marT="9525" marB="0" anchor="ctr"/>
                </a:tc>
                <a:tc>
                  <a:txBody>
                    <a:body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79%</a:t>
                      </a:r>
                    </a:p>
                  </a:txBody>
                  <a:tcPr marL="6350" marR="6350" marT="6350" marB="0" anchor="ctr"/>
                </a:tc>
                <a:extLst>
                  <a:ext uri="{0D108BD9-81ED-4DB2-BD59-A6C34878D82A}">
                    <a16:rowId xmlns:a16="http://schemas.microsoft.com/office/drawing/2014/main" val="2969767882"/>
                  </a:ext>
                </a:extLst>
              </a:tr>
            </a:tbl>
          </a:graphicData>
        </a:graphic>
      </p:graphicFrame>
    </p:spTree>
    <p:extLst>
      <p:ext uri="{BB962C8B-B14F-4D97-AF65-F5344CB8AC3E}">
        <p14:creationId xmlns:p14="http://schemas.microsoft.com/office/powerpoint/2010/main" val="37183302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5CB61-43B6-4FF8-8B93-D9EBB0721E37}"/>
              </a:ext>
            </a:extLst>
          </p:cNvPr>
          <p:cNvSpPr>
            <a:spLocks noGrp="1"/>
          </p:cNvSpPr>
          <p:nvPr>
            <p:ph type="title"/>
          </p:nvPr>
        </p:nvSpPr>
        <p:spPr/>
        <p:txBody>
          <a:bodyPr/>
          <a:lstStyle/>
          <a:p>
            <a:r>
              <a:rPr lang="en-US" b="1" cap="none" dirty="0">
                <a:latin typeface="+mj-lt"/>
              </a:rPr>
              <a:t>2. </a:t>
            </a:r>
            <a:r>
              <a:rPr lang="fr-SN" b="1" cap="none" dirty="0">
                <a:latin typeface="+mj-lt"/>
              </a:rPr>
              <a:t>Le degré de réalisation des objectifs qualité</a:t>
            </a:r>
            <a:endParaRPr lang="fr-FR" dirty="0"/>
          </a:p>
        </p:txBody>
      </p:sp>
      <p:graphicFrame>
        <p:nvGraphicFramePr>
          <p:cNvPr id="4" name="Tableau 3">
            <a:extLst>
              <a:ext uri="{FF2B5EF4-FFF2-40B4-BE49-F238E27FC236}">
                <a16:creationId xmlns:a16="http://schemas.microsoft.com/office/drawing/2014/main" id="{E27F9430-C0E0-46E7-926D-11451498E6CC}"/>
              </a:ext>
            </a:extLst>
          </p:cNvPr>
          <p:cNvGraphicFramePr>
            <a:graphicFrameLocks noGrp="1"/>
          </p:cNvGraphicFramePr>
          <p:nvPr>
            <p:extLst>
              <p:ext uri="{D42A27DB-BD31-4B8C-83A1-F6EECF244321}">
                <p14:modId xmlns:p14="http://schemas.microsoft.com/office/powerpoint/2010/main" val="1154004418"/>
              </p:ext>
            </p:extLst>
          </p:nvPr>
        </p:nvGraphicFramePr>
        <p:xfrm>
          <a:off x="457201" y="1890793"/>
          <a:ext cx="11272836" cy="1166732"/>
        </p:xfrm>
        <a:graphic>
          <a:graphicData uri="http://schemas.openxmlformats.org/drawingml/2006/table">
            <a:tbl>
              <a:tblPr firstRow="1">
                <a:tableStyleId>{ED083AE6-46FA-4A59-8FB0-9F97EB10719F}</a:tableStyleId>
              </a:tblPr>
              <a:tblGrid>
                <a:gridCol w="9198598">
                  <a:extLst>
                    <a:ext uri="{9D8B030D-6E8A-4147-A177-3AD203B41FA5}">
                      <a16:colId xmlns:a16="http://schemas.microsoft.com/office/drawing/2014/main" val="1214083351"/>
                    </a:ext>
                  </a:extLst>
                </a:gridCol>
                <a:gridCol w="1037119">
                  <a:extLst>
                    <a:ext uri="{9D8B030D-6E8A-4147-A177-3AD203B41FA5}">
                      <a16:colId xmlns:a16="http://schemas.microsoft.com/office/drawing/2014/main" val="493875742"/>
                    </a:ext>
                  </a:extLst>
                </a:gridCol>
                <a:gridCol w="1037119">
                  <a:extLst>
                    <a:ext uri="{9D8B030D-6E8A-4147-A177-3AD203B41FA5}">
                      <a16:colId xmlns:a16="http://schemas.microsoft.com/office/drawing/2014/main" val="475263662"/>
                    </a:ext>
                  </a:extLst>
                </a:gridCol>
              </a:tblGrid>
              <a:tr h="428226">
                <a:tc>
                  <a:txBody>
                    <a:bodyPr/>
                    <a:lstStyle/>
                    <a:p>
                      <a:pPr algn="ctr"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Objectifs de la politique qualité</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2021</a:t>
                      </a: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2022</a:t>
                      </a:r>
                    </a:p>
                  </a:txBody>
                  <a:tcPr marL="2924" marR="2924" marT="2924" marB="0" anchor="ctr"/>
                </a:tc>
                <a:extLst>
                  <a:ext uri="{0D108BD9-81ED-4DB2-BD59-A6C34878D82A}">
                    <a16:rowId xmlns:a16="http://schemas.microsoft.com/office/drawing/2014/main" val="4012923199"/>
                  </a:ext>
                </a:extLst>
              </a:tr>
              <a:tr h="738506">
                <a:tc>
                  <a:txBody>
                    <a:body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Offrir une qualité de travail et des conditions permettant au personnel de s’épanouir et de s’engager pour la santé et le bien-être des patients et d’exprimer au mieux ses compétences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tc>
                <a:tc>
                  <a:txBody>
                    <a:body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81%</a:t>
                      </a:r>
                    </a:p>
                  </a:txBody>
                  <a:tcPr marL="9525" marR="9525" marT="9525" marB="0" anchor="ctr"/>
                </a:tc>
                <a:tc>
                  <a:txBody>
                    <a:bodyPr/>
                    <a:lstStyle/>
                    <a:p>
                      <a:pPr algn="ctr" fontAlgn="b"/>
                      <a:r>
                        <a:rPr lang="fr-FR" sz="1600" b="1" i="0" u="none" strike="noStrike" dirty="0">
                          <a:solidFill>
                            <a:schemeClr val="accent6"/>
                          </a:solidFill>
                          <a:effectLst/>
                          <a:latin typeface="Arial" panose="020B0604020202020204" pitchFamily="34" charset="0"/>
                          <a:cs typeface="Arial" panose="020B0604020202020204" pitchFamily="34" charset="0"/>
                        </a:rPr>
                        <a:t>76%</a:t>
                      </a:r>
                    </a:p>
                  </a:txBody>
                  <a:tcPr marL="6350" marR="6350" marT="6350" marB="0" anchor="ctr"/>
                </a:tc>
                <a:extLst>
                  <a:ext uri="{0D108BD9-81ED-4DB2-BD59-A6C34878D82A}">
                    <a16:rowId xmlns:a16="http://schemas.microsoft.com/office/drawing/2014/main" val="1672120277"/>
                  </a:ext>
                </a:extLst>
              </a:tr>
            </a:tbl>
          </a:graphicData>
        </a:graphic>
      </p:graphicFrame>
      <p:sp>
        <p:nvSpPr>
          <p:cNvPr id="5" name="Oval 2"/>
          <p:cNvSpPr/>
          <p:nvPr/>
        </p:nvSpPr>
        <p:spPr>
          <a:xfrm>
            <a:off x="581192" y="3423663"/>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52"/>
          <p:cNvSpPr txBox="1"/>
          <p:nvPr/>
        </p:nvSpPr>
        <p:spPr>
          <a:xfrm>
            <a:off x="1077198" y="3363798"/>
            <a:ext cx="966700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11 objectifs Qualité en progression par rapport à la RD 2021;</a:t>
            </a:r>
            <a:endParaRPr sz="2400" dirty="0">
              <a:solidFill>
                <a:schemeClr val="tx1"/>
              </a:solidFill>
              <a:latin typeface="Bahnschrift" panose="020B0502040204020203" pitchFamily="34" charset="0"/>
            </a:endParaRPr>
          </a:p>
        </p:txBody>
      </p:sp>
      <p:sp>
        <p:nvSpPr>
          <p:cNvPr id="9" name="Oval 5">
            <a:extLst>
              <a:ext uri="{FF2B5EF4-FFF2-40B4-BE49-F238E27FC236}">
                <a16:creationId xmlns:a16="http://schemas.microsoft.com/office/drawing/2014/main" id="{D669471B-29B7-4007-A8A6-16F1076D5786}"/>
              </a:ext>
            </a:extLst>
          </p:cNvPr>
          <p:cNvSpPr/>
          <p:nvPr/>
        </p:nvSpPr>
        <p:spPr>
          <a:xfrm>
            <a:off x="588464" y="4610957"/>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52">
            <a:extLst>
              <a:ext uri="{FF2B5EF4-FFF2-40B4-BE49-F238E27FC236}">
                <a16:creationId xmlns:a16="http://schemas.microsoft.com/office/drawing/2014/main" id="{5AE0AC57-6E55-4A08-A03B-BB05045F00C9}"/>
              </a:ext>
            </a:extLst>
          </p:cNvPr>
          <p:cNvSpPr txBox="1"/>
          <p:nvPr/>
        </p:nvSpPr>
        <p:spPr>
          <a:xfrm>
            <a:off x="1095885" y="4567169"/>
            <a:ext cx="10512541"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01 objectif en baisse dû à la non évaluation de certains membres du personnel. </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423853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298" y="675043"/>
            <a:ext cx="11029616" cy="1247886"/>
          </a:xfrm>
        </p:spPr>
        <p:txBody>
          <a:bodyPr>
            <a:normAutofit fontScale="90000"/>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7EE1415-1EBD-4436-8A06-EDEAF181A6CD}"/>
              </a:ext>
            </a:extLst>
          </p:cNvPr>
          <p:cNvGraphicFramePr>
            <a:graphicFrameLocks/>
          </p:cNvGraphicFramePr>
          <p:nvPr>
            <p:extLst>
              <p:ext uri="{D42A27DB-BD31-4B8C-83A1-F6EECF244321}">
                <p14:modId xmlns:p14="http://schemas.microsoft.com/office/powerpoint/2010/main" val="992913891"/>
              </p:ext>
            </p:extLst>
          </p:nvPr>
        </p:nvGraphicFramePr>
        <p:xfrm>
          <a:off x="581192" y="1828800"/>
          <a:ext cx="11029615" cy="4855938"/>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216870">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616128">
                <a:tc>
                  <a:txBody>
                    <a:bodyPr/>
                    <a:lstStyle/>
                    <a:p>
                      <a:r>
                        <a:rPr lang="fr-FR" sz="1500" dirty="0">
                          <a:effectLst/>
                          <a:latin typeface="+mj-lt"/>
                          <a:cs typeface="Calibri" panose="020F0502020204030204" pitchFamily="34" charset="0"/>
                        </a:rPr>
                        <a:t>Mise en place de patients et appels mystères</a:t>
                      </a:r>
                      <a:endParaRPr lang="en-US"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effectLst/>
                          <a:latin typeface="+mj-lt"/>
                          <a:cs typeface="Calibri" panose="020F0502020204030204" pitchFamily="34" charset="0"/>
                        </a:rPr>
                        <a:t>Fait</a:t>
                      </a:r>
                      <a:r>
                        <a:rPr lang="fr-FR" sz="1500" baseline="0" dirty="0">
                          <a:effectLst/>
                          <a:latin typeface="+mj-lt"/>
                          <a:cs typeface="Calibri" panose="020F0502020204030204" pitchFamily="34" charset="0"/>
                        </a:rPr>
                        <a: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ct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73461137"/>
                  </a:ext>
                </a:extLst>
              </a:tr>
              <a:tr h="410752">
                <a:tc>
                  <a:txBody>
                    <a:bodyPr/>
                    <a:lstStyle/>
                    <a:p>
                      <a:r>
                        <a:rPr lang="fr-FR" sz="1500" dirty="0">
                          <a:effectLst/>
                          <a:latin typeface="+mj-lt"/>
                          <a:cs typeface="Calibri" panose="020F0502020204030204" pitchFamily="34" charset="0"/>
                        </a:rPr>
                        <a:t>Revoir la qualité des prestations par rapport au repas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33740">
                <a:tc>
                  <a:txBody>
                    <a:bodyPr/>
                    <a:lstStyle/>
                    <a:p>
                      <a:r>
                        <a:rPr lang="fr-FR" sz="1500" dirty="0">
                          <a:effectLst/>
                          <a:latin typeface="+mj-lt"/>
                          <a:cs typeface="Calibri" panose="020F0502020204030204" pitchFamily="34" charset="0"/>
                        </a:rPr>
                        <a:t>Donner un état des lieux sur les règlements garants aux médecins plus fréquemment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616128">
                <a:tc>
                  <a:txBody>
                    <a:bodyPr/>
                    <a:lstStyle/>
                    <a:p>
                      <a:r>
                        <a:rPr lang="fr-FR" sz="1500" dirty="0">
                          <a:effectLst/>
                          <a:latin typeface="+mj-lt"/>
                          <a:cs typeface="Calibri" panose="020F0502020204030204" pitchFamily="34" charset="0"/>
                        </a:rPr>
                        <a:t>Mettre en place un logiciel médical</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fr-FR" sz="1500" dirty="0">
                          <a:effectLst/>
                          <a:latin typeface="+mj-lt"/>
                          <a:cs typeface="Calibri" panose="020F0502020204030204" pitchFamily="34" charset="0"/>
                        </a:rPr>
                        <a:t>En cours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dirty="0">
                          <a:effectLst/>
                          <a:latin typeface="+mj-lt"/>
                          <a:cs typeface="Calibri" panose="020F0502020204030204" pitchFamily="34" charset="0"/>
                        </a:rPr>
                        <a:t>Difficulté à trouver le bon produit + </a:t>
                      </a:r>
                      <a:r>
                        <a:rPr lang="fr-FR" sz="1500" dirty="0" err="1">
                          <a:effectLst/>
                          <a:latin typeface="+mj-lt"/>
                          <a:cs typeface="Calibri" panose="020F0502020204030204" pitchFamily="34" charset="0"/>
                        </a:rPr>
                        <a:t>tréso</a:t>
                      </a:r>
                      <a:r>
                        <a:rPr lang="fr-FR" sz="1500" dirty="0">
                          <a:effectLst/>
                          <a:latin typeface="+mj-lt"/>
                          <a:cs typeface="Calibri" panose="020F0502020204030204" pitchFamily="34" charset="0"/>
                        </a:rPr>
                        <a:t> / Reconduit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56657671"/>
                  </a:ext>
                </a:extLst>
              </a:tr>
              <a:tr h="410752">
                <a:tc>
                  <a:txBody>
                    <a:bodyPr/>
                    <a:lstStyle/>
                    <a:p>
                      <a:r>
                        <a:rPr lang="fr-FR" sz="1500" dirty="0">
                          <a:effectLst/>
                          <a:latin typeface="+mj-lt"/>
                          <a:cs typeface="Calibri" panose="020F0502020204030204" pitchFamily="34" charset="0"/>
                        </a:rPr>
                        <a:t>Remettre à niveau les tenues (personnel et bloc)</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80909281"/>
                  </a:ext>
                </a:extLst>
              </a:tr>
              <a:tr h="426922">
                <a:tc>
                  <a:txBody>
                    <a:bodyPr/>
                    <a:lstStyle/>
                    <a:p>
                      <a:r>
                        <a:rPr lang="fr-FR" sz="1500" dirty="0">
                          <a:effectLst/>
                          <a:latin typeface="+mj-lt"/>
                          <a:cs typeface="Calibri" panose="020F0502020204030204" pitchFamily="34" charset="0"/>
                        </a:rPr>
                        <a:t>Augmenter le débit Internet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r h="616128">
                <a:tc>
                  <a:txBody>
                    <a:bodyPr/>
                    <a:lstStyle/>
                    <a:p>
                      <a:r>
                        <a:rPr lang="fr-FR" sz="1500" dirty="0">
                          <a:effectLst/>
                          <a:latin typeface="+mj-lt"/>
                          <a:cs typeface="Calibri" panose="020F0502020204030204" pitchFamily="34" charset="0"/>
                        </a:rPr>
                        <a:t>Trouver un prestataire IT ou recruter une ressource pour la maintenance</a:t>
                      </a: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SN" sz="1500" dirty="0">
                          <a:effectLst/>
                          <a:latin typeface="+mj-lt"/>
                          <a:cs typeface="Calibri" panose="020F0502020204030204" pitchFamily="34" charset="0"/>
                        </a:rPr>
                        <a:t>Fait</a:t>
                      </a:r>
                      <a:r>
                        <a:rPr lang="fr-SN" sz="1500" baseline="0" dirty="0">
                          <a:effectLst/>
                          <a:latin typeface="+mj-lt"/>
                          <a:cs typeface="Calibri" panose="020F0502020204030204" pitchFamily="34" charset="0"/>
                        </a:rPr>
                        <a:t> pour la RD 2022</a:t>
                      </a:r>
                      <a:endParaRPr lang="en-US"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53336702"/>
                  </a:ext>
                </a:extLst>
              </a:tr>
              <a:tr h="433740">
                <a:tc>
                  <a:txBody>
                    <a:bodyPr/>
                    <a:lstStyle/>
                    <a:p>
                      <a:r>
                        <a:rPr lang="fr-FR" sz="1500" dirty="0">
                          <a:effectLst/>
                          <a:latin typeface="+mj-lt"/>
                          <a:cs typeface="Calibri" panose="020F0502020204030204" pitchFamily="34" charset="0"/>
                        </a:rPr>
                        <a:t>Formaliser les évènements d'entreprise, la vie interne et </a:t>
                      </a:r>
                      <a:r>
                        <a:rPr lang="fr-FR" sz="1500" dirty="0" err="1">
                          <a:effectLst/>
                          <a:latin typeface="+mj-lt"/>
                          <a:cs typeface="Calibri" panose="020F0502020204030204" pitchFamily="34" charset="0"/>
                        </a:rPr>
                        <a:t>teambuilding</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27897552"/>
                  </a:ext>
                </a:extLst>
              </a:tr>
              <a:tr h="616128">
                <a:tc>
                  <a:txBody>
                    <a:bodyPr/>
                    <a:lstStyle/>
                    <a:p>
                      <a:r>
                        <a:rPr lang="fr-FR" sz="1500" dirty="0">
                          <a:effectLst/>
                          <a:latin typeface="+mj-lt"/>
                          <a:cs typeface="Calibri" panose="020F0502020204030204" pitchFamily="34" charset="0"/>
                        </a:rPr>
                        <a:t>Mettre en place le plan de formation 2020</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6393119"/>
                  </a:ext>
                </a:extLst>
              </a:tr>
            </a:tbl>
          </a:graphicData>
        </a:graphic>
      </p:graphicFrame>
    </p:spTree>
    <p:extLst>
      <p:ext uri="{BB962C8B-B14F-4D97-AF65-F5344CB8AC3E}">
        <p14:creationId xmlns:p14="http://schemas.microsoft.com/office/powerpoint/2010/main" val="25983204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385889" y="2791509"/>
            <a:ext cx="9615488" cy="1323439"/>
          </a:xfrm>
          <a:prstGeom prst="rect">
            <a:avLst/>
          </a:prstGeom>
          <a:noFill/>
        </p:spPr>
        <p:txBody>
          <a:bodyPr wrap="square">
            <a:spAutoFit/>
          </a:bodyPr>
          <a:lstStyle/>
          <a:p>
            <a:r>
              <a:rPr lang="fr-SN" sz="4000" b="1" dirty="0">
                <a:solidFill>
                  <a:schemeClr val="tx1">
                    <a:lumMod val="75000"/>
                    <a:lumOff val="25000"/>
                  </a:schemeClr>
                </a:solidFill>
              </a:rPr>
              <a:t>3. La performance des processus et la conformité des produits et services</a:t>
            </a:r>
          </a:p>
        </p:txBody>
      </p:sp>
    </p:spTree>
    <p:extLst>
      <p:ext uri="{BB962C8B-B14F-4D97-AF65-F5344CB8AC3E}">
        <p14:creationId xmlns:p14="http://schemas.microsoft.com/office/powerpoint/2010/main" val="26391713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3. La performance des processus et la conformité des produits et services</a:t>
            </a:r>
          </a:p>
        </p:txBody>
      </p:sp>
      <p:sp>
        <p:nvSpPr>
          <p:cNvPr id="5" name="ZoneTexte 4">
            <a:extLst>
              <a:ext uri="{FF2B5EF4-FFF2-40B4-BE49-F238E27FC236}">
                <a16:creationId xmlns:a16="http://schemas.microsoft.com/office/drawing/2014/main" id="{54A11418-D52D-4275-98AE-ACCB5FBACD17}"/>
              </a:ext>
            </a:extLst>
          </p:cNvPr>
          <p:cNvSpPr txBox="1"/>
          <p:nvPr/>
        </p:nvSpPr>
        <p:spPr>
          <a:xfrm>
            <a:off x="5829300" y="2089499"/>
            <a:ext cx="5781507" cy="3046988"/>
          </a:xfrm>
          <a:prstGeom prst="rect">
            <a:avLst/>
          </a:prstGeom>
          <a:noFill/>
        </p:spPr>
        <p:txBody>
          <a:bodyPr wrap="square">
            <a:spAutoFit/>
          </a:bodyPr>
          <a:lstStyle/>
          <a:p>
            <a:pPr marL="342900" indent="-342900" algn="just">
              <a:buFont typeface="Arial" panose="020B0604020202020204" pitchFamily="34" charset="0"/>
              <a:buChar char="•"/>
            </a:pPr>
            <a:r>
              <a:rPr lang="fr-SN" sz="2400" dirty="0">
                <a:solidFill>
                  <a:schemeClr val="tx1">
                    <a:lumMod val="75000"/>
                    <a:lumOff val="25000"/>
                  </a:schemeClr>
                </a:solidFill>
              </a:rPr>
              <a:t>20 actions planifiées pour les processus opérationnels (qui sont par rapport aux produits et services)</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17 actions clôturées soit </a:t>
            </a:r>
            <a:r>
              <a:rPr lang="fr-SN" sz="2400" b="1" dirty="0">
                <a:solidFill>
                  <a:schemeClr val="accent3"/>
                </a:solidFill>
              </a:rPr>
              <a:t>85%</a:t>
            </a:r>
          </a:p>
          <a:p>
            <a:pPr marL="342900" indent="-342900" algn="just">
              <a:buFont typeface="Arial" panose="020B0604020202020204" pitchFamily="34" charset="0"/>
              <a:buChar char="•"/>
            </a:pPr>
            <a:endParaRPr lang="fr-SN" sz="2400" dirty="0">
              <a:solidFill>
                <a:schemeClr val="tx1">
                  <a:lumMod val="75000"/>
                  <a:lumOff val="25000"/>
                </a:schemeClr>
              </a:solidFill>
            </a:endParaRPr>
          </a:p>
          <a:p>
            <a:pPr marL="342900" indent="-342900" algn="just">
              <a:buFont typeface="Arial" panose="020B0604020202020204" pitchFamily="34" charset="0"/>
              <a:buChar char="•"/>
            </a:pPr>
            <a:r>
              <a:rPr lang="fr-SN" sz="2400" dirty="0">
                <a:solidFill>
                  <a:schemeClr val="tx1">
                    <a:lumMod val="75000"/>
                    <a:lumOff val="25000"/>
                  </a:schemeClr>
                </a:solidFill>
              </a:rPr>
              <a:t>3 actions ouvertes et reprogrammées en 2022 soit 15%</a:t>
            </a:r>
            <a:endParaRPr lang="en-US" sz="2400" dirty="0">
              <a:solidFill>
                <a:schemeClr val="tx1">
                  <a:lumMod val="75000"/>
                  <a:lumOff val="25000"/>
                </a:schemeClr>
              </a:solidFill>
            </a:endParaRPr>
          </a:p>
        </p:txBody>
      </p:sp>
      <p:pic>
        <p:nvPicPr>
          <p:cNvPr id="9" name="Image 8"/>
          <p:cNvPicPr>
            <a:picLocks noChangeAspect="1"/>
          </p:cNvPicPr>
          <p:nvPr/>
        </p:nvPicPr>
        <p:blipFill>
          <a:blip r:embed="rId2"/>
          <a:stretch>
            <a:fillRect/>
          </a:stretch>
        </p:blipFill>
        <p:spPr>
          <a:xfrm>
            <a:off x="432494" y="2089499"/>
            <a:ext cx="5268219" cy="3046988"/>
          </a:xfrm>
          <a:prstGeom prst="rect">
            <a:avLst/>
          </a:prstGeom>
        </p:spPr>
      </p:pic>
    </p:spTree>
    <p:extLst>
      <p:ext uri="{BB962C8B-B14F-4D97-AF65-F5344CB8AC3E}">
        <p14:creationId xmlns:p14="http://schemas.microsoft.com/office/powerpoint/2010/main" val="19638744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528763" y="2620059"/>
            <a:ext cx="10129838" cy="1446550"/>
          </a:xfrm>
          <a:prstGeom prst="rect">
            <a:avLst/>
          </a:prstGeom>
          <a:noFill/>
        </p:spPr>
        <p:txBody>
          <a:bodyPr wrap="square">
            <a:spAutoFit/>
          </a:bodyPr>
          <a:lstStyle/>
          <a:p>
            <a:r>
              <a:rPr lang="fr-SN" sz="4400" b="1" dirty="0">
                <a:solidFill>
                  <a:schemeClr val="tx1">
                    <a:lumMod val="75000"/>
                    <a:lumOff val="25000"/>
                  </a:schemeClr>
                </a:solidFill>
              </a:rPr>
              <a:t>4. Les non-conformités et les actions correctives.</a:t>
            </a:r>
          </a:p>
        </p:txBody>
      </p:sp>
    </p:spTree>
    <p:extLst>
      <p:ext uri="{BB962C8B-B14F-4D97-AF65-F5344CB8AC3E}">
        <p14:creationId xmlns:p14="http://schemas.microsoft.com/office/powerpoint/2010/main" val="15562918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sp>
        <p:nvSpPr>
          <p:cNvPr id="9" name="Oval 2"/>
          <p:cNvSpPr/>
          <p:nvPr/>
        </p:nvSpPr>
        <p:spPr>
          <a:xfrm>
            <a:off x="581192" y="2514903"/>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52"/>
          <p:cNvSpPr txBox="1"/>
          <p:nvPr/>
        </p:nvSpPr>
        <p:spPr>
          <a:xfrm>
            <a:off x="1077198" y="2455038"/>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110 fiches d’incidents ouvertes en 2021</a:t>
            </a:r>
            <a:endParaRPr sz="2400" dirty="0">
              <a:solidFill>
                <a:schemeClr val="tx1"/>
              </a:solidFill>
              <a:latin typeface="Bahnschrift" panose="020B0502040204020203" pitchFamily="34" charset="0"/>
            </a:endParaRPr>
          </a:p>
        </p:txBody>
      </p:sp>
      <p:sp>
        <p:nvSpPr>
          <p:cNvPr id="11" name="Oval 5">
            <a:extLst>
              <a:ext uri="{FF2B5EF4-FFF2-40B4-BE49-F238E27FC236}">
                <a16:creationId xmlns:a16="http://schemas.microsoft.com/office/drawing/2014/main" id="{D669471B-29B7-4007-A8A6-16F1076D5786}"/>
              </a:ext>
            </a:extLst>
          </p:cNvPr>
          <p:cNvSpPr/>
          <p:nvPr/>
        </p:nvSpPr>
        <p:spPr>
          <a:xfrm>
            <a:off x="579431" y="5408386"/>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a:extLst>
              <a:ext uri="{FF2B5EF4-FFF2-40B4-BE49-F238E27FC236}">
                <a16:creationId xmlns:a16="http://schemas.microsoft.com/office/drawing/2014/main" id="{5AE0AC57-6E55-4A08-A03B-BB05045F00C9}"/>
              </a:ext>
            </a:extLst>
          </p:cNvPr>
          <p:cNvSpPr txBox="1"/>
          <p:nvPr/>
        </p:nvSpPr>
        <p:spPr>
          <a:xfrm>
            <a:off x="1086852" y="5364598"/>
            <a:ext cx="1051254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04 fiches d’incidents ouvertes et reprogrammées en 2022 soit </a:t>
            </a:r>
            <a:r>
              <a:rPr lang="fr-FR" sz="2400" dirty="0">
                <a:solidFill>
                  <a:srgbClr val="C00000"/>
                </a:solidFill>
                <a:latin typeface="Bahnschrift" panose="020B0502040204020203" pitchFamily="34" charset="0"/>
              </a:rPr>
              <a:t>04%</a:t>
            </a:r>
            <a:endParaRPr sz="2400" dirty="0">
              <a:solidFill>
                <a:srgbClr val="C00000"/>
              </a:solidFill>
              <a:latin typeface="Bahnschrift" panose="020B0502040204020203" pitchFamily="34" charset="0"/>
            </a:endParaRPr>
          </a:p>
        </p:txBody>
      </p:sp>
      <p:sp>
        <p:nvSpPr>
          <p:cNvPr id="13" name="Oval 2"/>
          <p:cNvSpPr/>
          <p:nvPr/>
        </p:nvSpPr>
        <p:spPr>
          <a:xfrm>
            <a:off x="590846" y="3969683"/>
            <a:ext cx="374087" cy="374087"/>
          </a:xfrm>
          <a:prstGeom prst="ellipse">
            <a:avLst/>
          </a:prstGeom>
          <a:solidFill>
            <a:schemeClr val="accent3"/>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52"/>
          <p:cNvSpPr txBox="1"/>
          <p:nvPr/>
        </p:nvSpPr>
        <p:spPr>
          <a:xfrm>
            <a:off x="1086853" y="3909818"/>
            <a:ext cx="468529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106 fiches d’incidents clôturées</a:t>
            </a:r>
            <a:endParaRPr sz="2400" dirty="0">
              <a:solidFill>
                <a:schemeClr val="tx1"/>
              </a:solidFill>
              <a:latin typeface="Bahnschrift" panose="020B0502040204020203" pitchFamily="34" charset="0"/>
            </a:endParaRPr>
          </a:p>
        </p:txBody>
      </p:sp>
      <p:sp>
        <p:nvSpPr>
          <p:cNvPr id="3" name="Flèche droite 2"/>
          <p:cNvSpPr/>
          <p:nvPr/>
        </p:nvSpPr>
        <p:spPr>
          <a:xfrm>
            <a:off x="5581650" y="4049370"/>
            <a:ext cx="1028700" cy="2944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2"/>
          <p:cNvSpPr txBox="1"/>
          <p:nvPr/>
        </p:nvSpPr>
        <p:spPr>
          <a:xfrm>
            <a:off x="6882816" y="3940612"/>
            <a:ext cx="293269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accent3"/>
                </a:solidFill>
                <a:latin typeface="Bahnschrift" panose="020B0502040204020203" pitchFamily="34" charset="0"/>
              </a:rPr>
              <a:t>96% taux de clôture  </a:t>
            </a:r>
            <a:endParaRPr sz="2400" dirty="0">
              <a:solidFill>
                <a:schemeClr val="accent3"/>
              </a:solidFill>
              <a:latin typeface="Bahnschrift" panose="020B0502040204020203" pitchFamily="34" charset="0"/>
            </a:endParaRPr>
          </a:p>
        </p:txBody>
      </p:sp>
    </p:spTree>
    <p:extLst>
      <p:ext uri="{BB962C8B-B14F-4D97-AF65-F5344CB8AC3E}">
        <p14:creationId xmlns:p14="http://schemas.microsoft.com/office/powerpoint/2010/main" val="5022145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graphicFrame>
        <p:nvGraphicFramePr>
          <p:cNvPr id="4" name="Tableau 3">
            <a:extLst>
              <a:ext uri="{FF2B5EF4-FFF2-40B4-BE49-F238E27FC236}">
                <a16:creationId xmlns:a16="http://schemas.microsoft.com/office/drawing/2014/main" id="{94CB43DC-4A62-41BC-9071-1B87C304C098}"/>
              </a:ext>
            </a:extLst>
          </p:cNvPr>
          <p:cNvGraphicFramePr>
            <a:graphicFrameLocks noGrp="1"/>
          </p:cNvGraphicFramePr>
          <p:nvPr>
            <p:extLst>
              <p:ext uri="{D42A27DB-BD31-4B8C-83A1-F6EECF244321}">
                <p14:modId xmlns:p14="http://schemas.microsoft.com/office/powerpoint/2010/main" val="2480310484"/>
              </p:ext>
            </p:extLst>
          </p:nvPr>
        </p:nvGraphicFramePr>
        <p:xfrm>
          <a:off x="570444" y="1876222"/>
          <a:ext cx="11040364" cy="4632960"/>
        </p:xfrm>
        <a:graphic>
          <a:graphicData uri="http://schemas.openxmlformats.org/drawingml/2006/table">
            <a:tbl>
              <a:tblPr firstRow="1" bandRow="1">
                <a:tableStyleId>{ED083AE6-46FA-4A59-8FB0-9F97EB10719F}</a:tableStyleId>
              </a:tblPr>
              <a:tblGrid>
                <a:gridCol w="2760091">
                  <a:extLst>
                    <a:ext uri="{9D8B030D-6E8A-4147-A177-3AD203B41FA5}">
                      <a16:colId xmlns:a16="http://schemas.microsoft.com/office/drawing/2014/main" val="208799257"/>
                    </a:ext>
                  </a:extLst>
                </a:gridCol>
                <a:gridCol w="2760091">
                  <a:extLst>
                    <a:ext uri="{9D8B030D-6E8A-4147-A177-3AD203B41FA5}">
                      <a16:colId xmlns:a16="http://schemas.microsoft.com/office/drawing/2014/main" val="4002628463"/>
                    </a:ext>
                  </a:extLst>
                </a:gridCol>
                <a:gridCol w="2760091">
                  <a:extLst>
                    <a:ext uri="{9D8B030D-6E8A-4147-A177-3AD203B41FA5}">
                      <a16:colId xmlns:a16="http://schemas.microsoft.com/office/drawing/2014/main" val="3084248484"/>
                    </a:ext>
                  </a:extLst>
                </a:gridCol>
                <a:gridCol w="2760091">
                  <a:extLst>
                    <a:ext uri="{9D8B030D-6E8A-4147-A177-3AD203B41FA5}">
                      <a16:colId xmlns:a16="http://schemas.microsoft.com/office/drawing/2014/main" val="3786288407"/>
                    </a:ext>
                  </a:extLst>
                </a:gridCol>
              </a:tblGrid>
              <a:tr h="270651">
                <a:tc>
                  <a:txBody>
                    <a:bodyPr/>
                    <a:lstStyle/>
                    <a:p>
                      <a:pPr algn="ctr"/>
                      <a:r>
                        <a:rPr lang="fr-FR" sz="1300" dirty="0">
                          <a:solidFill>
                            <a:schemeClr val="tx1">
                              <a:lumMod val="75000"/>
                              <a:lumOff val="25000"/>
                            </a:schemeClr>
                          </a:solidFill>
                          <a:latin typeface="+mn-lt"/>
                          <a:cs typeface="Calibri" panose="020F0502020204030204" pitchFamily="34" charset="0"/>
                        </a:rPr>
                        <a:t>Processus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Non-conformités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Réclamations clients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Clôture</a:t>
                      </a:r>
                    </a:p>
                  </a:txBody>
                  <a:tcPr anchor="ctr"/>
                </a:tc>
                <a:extLst>
                  <a:ext uri="{0D108BD9-81ED-4DB2-BD59-A6C34878D82A}">
                    <a16:rowId xmlns:a16="http://schemas.microsoft.com/office/drawing/2014/main" val="140558920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210251750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 clôturées </a:t>
                      </a:r>
                    </a:p>
                  </a:txBody>
                  <a:tcPr anchor="ctr"/>
                </a:tc>
                <a:extLst>
                  <a:ext uri="{0D108BD9-81ED-4DB2-BD59-A6C34878D82A}">
                    <a16:rowId xmlns:a16="http://schemas.microsoft.com/office/drawing/2014/main" val="227958466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122168780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09</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13 clôturées</a:t>
                      </a:r>
                    </a:p>
                  </a:txBody>
                  <a:tcPr anchor="ctr"/>
                </a:tc>
                <a:extLst>
                  <a:ext uri="{0D108BD9-81ED-4DB2-BD59-A6C34878D82A}">
                    <a16:rowId xmlns:a16="http://schemas.microsoft.com/office/drawing/2014/main" val="152882309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4005938177"/>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03 clôturées </a:t>
                      </a:r>
                    </a:p>
                  </a:txBody>
                  <a:tcPr anchor="ctr"/>
                </a:tc>
                <a:extLst>
                  <a:ext uri="{0D108BD9-81ED-4DB2-BD59-A6C34878D82A}">
                    <a16:rowId xmlns:a16="http://schemas.microsoft.com/office/drawing/2014/main" val="415229496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2 clôturées</a:t>
                      </a:r>
                    </a:p>
                  </a:txBody>
                  <a:tcPr anchor="ctr"/>
                </a:tc>
                <a:extLst>
                  <a:ext uri="{0D108BD9-81ED-4DB2-BD59-A6C34878D82A}">
                    <a16:rowId xmlns:a16="http://schemas.microsoft.com/office/drawing/2014/main" val="3231504859"/>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 clôturées</a:t>
                      </a:r>
                    </a:p>
                  </a:txBody>
                  <a:tcPr anchor="ctr"/>
                </a:tc>
                <a:extLst>
                  <a:ext uri="{0D108BD9-81ED-4DB2-BD59-A6C34878D82A}">
                    <a16:rowId xmlns:a16="http://schemas.microsoft.com/office/drawing/2014/main" val="194975462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156651555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08</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08 clôturées</a:t>
                      </a:r>
                    </a:p>
                  </a:txBody>
                  <a:tcPr anchor="ctr"/>
                </a:tc>
                <a:extLst>
                  <a:ext uri="{0D108BD9-81ED-4DB2-BD59-A6C34878D82A}">
                    <a16:rowId xmlns:a16="http://schemas.microsoft.com/office/drawing/2014/main" val="341163731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 clôturée</a:t>
                      </a:r>
                    </a:p>
                  </a:txBody>
                  <a:tcPr anchor="ctr"/>
                </a:tc>
                <a:extLst>
                  <a:ext uri="{0D108BD9-81ED-4DB2-BD59-A6C34878D82A}">
                    <a16:rowId xmlns:a16="http://schemas.microsoft.com/office/drawing/2014/main" val="285624943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20 clôturées</a:t>
                      </a:r>
                    </a:p>
                  </a:txBody>
                  <a:tcPr anchor="ctr"/>
                </a:tc>
                <a:extLst>
                  <a:ext uri="{0D108BD9-81ED-4DB2-BD59-A6C34878D82A}">
                    <a16:rowId xmlns:a16="http://schemas.microsoft.com/office/drawing/2014/main" val="3410802845"/>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64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60 clôturées / 04 ouvertes</a:t>
                      </a:r>
                    </a:p>
                  </a:txBody>
                  <a:tcPr anchor="ctr"/>
                </a:tc>
                <a:extLst>
                  <a:ext uri="{0D108BD9-81ED-4DB2-BD59-A6C34878D82A}">
                    <a16:rowId xmlns:a16="http://schemas.microsoft.com/office/drawing/2014/main" val="166481833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853768702"/>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04 clôturées</a:t>
                      </a:r>
                    </a:p>
                  </a:txBody>
                  <a:tcPr anchor="ctr"/>
                </a:tc>
                <a:extLst>
                  <a:ext uri="{0D108BD9-81ED-4DB2-BD59-A6C34878D82A}">
                    <a16:rowId xmlns:a16="http://schemas.microsoft.com/office/drawing/2014/main" val="2310942870"/>
                  </a:ext>
                </a:extLst>
              </a:tr>
            </a:tbl>
          </a:graphicData>
        </a:graphic>
      </p:graphicFrame>
    </p:spTree>
    <p:extLst>
      <p:ext uri="{BB962C8B-B14F-4D97-AF65-F5344CB8AC3E}">
        <p14:creationId xmlns:p14="http://schemas.microsoft.com/office/powerpoint/2010/main" val="10964143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828676" y="2420034"/>
            <a:ext cx="10915650" cy="1446550"/>
          </a:xfrm>
          <a:prstGeom prst="rect">
            <a:avLst/>
          </a:prstGeom>
          <a:noFill/>
        </p:spPr>
        <p:txBody>
          <a:bodyPr wrap="square">
            <a:spAutoFit/>
          </a:bodyPr>
          <a:lstStyle/>
          <a:p>
            <a:r>
              <a:rPr lang="fr-SN" sz="4400" b="1" dirty="0">
                <a:solidFill>
                  <a:schemeClr val="tx1">
                    <a:lumMod val="75000"/>
                    <a:lumOff val="25000"/>
                  </a:schemeClr>
                </a:solidFill>
              </a:rPr>
              <a:t>5. Les résultats de la surveillances et de la mesure.</a:t>
            </a:r>
          </a:p>
        </p:txBody>
      </p:sp>
    </p:spTree>
    <p:extLst>
      <p:ext uri="{BB962C8B-B14F-4D97-AF65-F5344CB8AC3E}">
        <p14:creationId xmlns:p14="http://schemas.microsoft.com/office/powerpoint/2010/main" val="14854889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70411" y="914400"/>
            <a:ext cx="10585268" cy="678874"/>
          </a:xfrm>
        </p:spPr>
        <p:txBody>
          <a:bodyPr anchor="ctr">
            <a:normAutofit/>
          </a:bodyPr>
          <a:lstStyle/>
          <a:p>
            <a:r>
              <a:rPr lang="fr-SN" b="1" cap="none" dirty="0">
                <a:latin typeface="+mj-lt"/>
              </a:rPr>
              <a:t>5. Les résultats de la surveillances et de la mesure</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1881338"/>
            <a:ext cx="11264538" cy="4362708"/>
          </a:xfrm>
          <a:prstGeom prst="rect">
            <a:avLst/>
          </a:prstGeom>
        </p:spPr>
      </p:pic>
    </p:spTree>
    <p:extLst>
      <p:ext uri="{BB962C8B-B14F-4D97-AF65-F5344CB8AC3E}">
        <p14:creationId xmlns:p14="http://schemas.microsoft.com/office/powerpoint/2010/main" val="1174969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68938"/>
            <a:ext cx="11273245" cy="4379611"/>
          </a:xfrm>
          <a:prstGeom prst="rect">
            <a:avLst/>
          </a:prstGeom>
        </p:spPr>
      </p:pic>
      <p:sp>
        <p:nvSpPr>
          <p:cNvPr id="6" name="Titre 1"/>
          <p:cNvSpPr>
            <a:spLocks noGrp="1"/>
          </p:cNvSpPr>
          <p:nvPr>
            <p:ph type="title"/>
          </p:nvPr>
        </p:nvSpPr>
        <p:spPr>
          <a:xfrm>
            <a:off x="668511" y="957593"/>
            <a:ext cx="10585268" cy="680805"/>
          </a:xfrm>
        </p:spPr>
        <p:txBody>
          <a:bodyPr>
            <a:normAutofit/>
          </a:bodyPr>
          <a:lstStyle/>
          <a:p>
            <a:r>
              <a:rPr lang="fr-SN" b="1" cap="none" dirty="0">
                <a:latin typeface="+mj-lt"/>
              </a:rPr>
              <a:t>5. Les résultats de la surveillances et de la mesure</a:t>
            </a:r>
            <a:endParaRPr lang="en-US" dirty="0">
              <a:latin typeface="+mn-lt"/>
              <a:ea typeface="Malgun Gothic" panose="020B0503020000020004" pitchFamily="34" charset="-127"/>
            </a:endParaRPr>
          </a:p>
        </p:txBody>
      </p:sp>
    </p:spTree>
    <p:extLst>
      <p:ext uri="{BB962C8B-B14F-4D97-AF65-F5344CB8AC3E}">
        <p14:creationId xmlns:p14="http://schemas.microsoft.com/office/powerpoint/2010/main" val="18066758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500189" y="2862947"/>
            <a:ext cx="8986630" cy="923330"/>
          </a:xfrm>
          <a:prstGeom prst="rect">
            <a:avLst/>
          </a:prstGeom>
          <a:noFill/>
        </p:spPr>
        <p:txBody>
          <a:bodyPr wrap="square">
            <a:spAutoFit/>
          </a:bodyPr>
          <a:lstStyle/>
          <a:p>
            <a:r>
              <a:rPr lang="fr-SN" sz="5400" b="1" dirty="0">
                <a:solidFill>
                  <a:schemeClr val="tx1">
                    <a:lumMod val="75000"/>
                    <a:lumOff val="25000"/>
                  </a:schemeClr>
                </a:solidFill>
              </a:rPr>
              <a:t>6. Les résultats des audits</a:t>
            </a:r>
          </a:p>
        </p:txBody>
      </p:sp>
    </p:spTree>
    <p:extLst>
      <p:ext uri="{BB962C8B-B14F-4D97-AF65-F5344CB8AC3E}">
        <p14:creationId xmlns:p14="http://schemas.microsoft.com/office/powerpoint/2010/main" val="35478643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6. Les résultats des audits</a:t>
            </a:r>
          </a:p>
        </p:txBody>
      </p:sp>
      <p:sp>
        <p:nvSpPr>
          <p:cNvPr id="4" name="Espace réservé du contenu 2">
            <a:extLst>
              <a:ext uri="{FF2B5EF4-FFF2-40B4-BE49-F238E27FC236}">
                <a16:creationId xmlns:a16="http://schemas.microsoft.com/office/drawing/2014/main" id="{42DC1F4B-2E21-48E8-B6EF-F9248A380677}"/>
              </a:ext>
            </a:extLst>
          </p:cNvPr>
          <p:cNvSpPr txBox="1">
            <a:spLocks/>
          </p:cNvSpPr>
          <p:nvPr/>
        </p:nvSpPr>
        <p:spPr>
          <a:xfrm>
            <a:off x="574766" y="2074817"/>
            <a:ext cx="11055531" cy="409075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400" dirty="0">
                <a:solidFill>
                  <a:schemeClr val="tx1">
                    <a:lumMod val="75000"/>
                    <a:lumOff val="25000"/>
                  </a:schemeClr>
                </a:solidFill>
              </a:rPr>
              <a:t>13 audits internes programmés en 2021;</a:t>
            </a:r>
          </a:p>
          <a:p>
            <a:r>
              <a:rPr lang="fr-FR" sz="2400" dirty="0">
                <a:solidFill>
                  <a:schemeClr val="tx1">
                    <a:lumMod val="75000"/>
                    <a:lumOff val="25000"/>
                  </a:schemeClr>
                </a:solidFill>
              </a:rPr>
              <a:t>17 audits internes réalisés en 2021 dont 04 rattrapages de 2020;</a:t>
            </a:r>
          </a:p>
          <a:p>
            <a:r>
              <a:rPr lang="fr-FR" sz="2400" dirty="0">
                <a:solidFill>
                  <a:schemeClr val="tx1">
                    <a:lumMod val="75000"/>
                    <a:lumOff val="25000"/>
                  </a:schemeClr>
                </a:solidFill>
              </a:rPr>
              <a:t>10 audits internes clôturés et 07 audits internes non clôturés, soit un taux de clôture de </a:t>
            </a:r>
            <a:r>
              <a:rPr lang="fr-FR" sz="3200" b="1" dirty="0">
                <a:solidFill>
                  <a:schemeClr val="accent3"/>
                </a:solidFill>
              </a:rPr>
              <a:t>59%</a:t>
            </a:r>
            <a:endParaRPr lang="fr-FR" sz="2400" b="1" dirty="0">
              <a:solidFill>
                <a:schemeClr val="accent3"/>
              </a:solidFill>
            </a:endParaRPr>
          </a:p>
          <a:p>
            <a:r>
              <a:rPr lang="fr-FR" sz="2400" dirty="0">
                <a:solidFill>
                  <a:schemeClr val="tx1">
                    <a:lumMod val="75000"/>
                    <a:lumOff val="25000"/>
                  </a:schemeClr>
                </a:solidFill>
              </a:rPr>
              <a:t>1 audit externe réalisé et clôturé (audit de renouvellement par Bureau Veritas) </a:t>
            </a:r>
          </a:p>
          <a:p>
            <a:r>
              <a:rPr lang="fr-FR" sz="2400" dirty="0">
                <a:solidFill>
                  <a:schemeClr val="tx1">
                    <a:lumMod val="75000"/>
                    <a:lumOff val="25000"/>
                  </a:schemeClr>
                </a:solidFill>
              </a:rPr>
              <a:t>Tous les audits sont réalisés dans Qualipro</a:t>
            </a:r>
            <a:endParaRPr lang="fr-FR" sz="2400" b="1" dirty="0">
              <a:solidFill>
                <a:schemeClr val="tx1">
                  <a:lumMod val="75000"/>
                  <a:lumOff val="25000"/>
                </a:schemeClr>
              </a:solidFill>
            </a:endParaRPr>
          </a:p>
          <a:p>
            <a:r>
              <a:rPr lang="fr-FR" sz="2400" dirty="0">
                <a:solidFill>
                  <a:schemeClr val="tx1">
                    <a:lumMod val="75000"/>
                    <a:lumOff val="25000"/>
                  </a:schemeClr>
                </a:solidFill>
              </a:rPr>
              <a:t>Toutes les actions ont été intégrées à Qualipro</a:t>
            </a:r>
          </a:p>
        </p:txBody>
      </p:sp>
    </p:spTree>
    <p:extLst>
      <p:ext uri="{BB962C8B-B14F-4D97-AF65-F5344CB8AC3E}">
        <p14:creationId xmlns:p14="http://schemas.microsoft.com/office/powerpoint/2010/main" val="428780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B8384EE-550B-4F7C-A5E5-7AEA41E2A802}"/>
              </a:ext>
            </a:extLst>
          </p:cNvPr>
          <p:cNvGraphicFramePr>
            <a:graphicFrameLocks/>
          </p:cNvGraphicFramePr>
          <p:nvPr/>
        </p:nvGraphicFramePr>
        <p:xfrm>
          <a:off x="581192" y="1828800"/>
          <a:ext cx="11029615" cy="4903011"/>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190332">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761329">
                <a:tc>
                  <a:txBody>
                    <a:bodyPr/>
                    <a:lstStyle/>
                    <a:p>
                      <a:r>
                        <a:rPr lang="fr-FR" sz="1500" dirty="0">
                          <a:effectLst/>
                          <a:latin typeface="+mj-lt"/>
                          <a:cs typeface="Calibri" panose="020F0502020204030204" pitchFamily="34" charset="0"/>
                        </a:rPr>
                        <a:t>Revoir le plan de communication au sein de l’organisme sur l’organigramme et l’organisation de l’entreprise (information sur les honoraires des médecins, les procédures et modes opératoires)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73461137"/>
                  </a:ext>
                </a:extLst>
              </a:tr>
              <a:tr h="1332326">
                <a:tc>
                  <a:txBody>
                    <a:bodyPr/>
                    <a:lstStyle/>
                    <a:p>
                      <a:pPr marL="0" indent="0" algn="l" defTabSz="457200" rtl="0" eaLnBrk="1" latinLnBrk="0" hangingPunct="1">
                        <a:buFont typeface="+mj-lt"/>
                        <a:buNone/>
                      </a:pPr>
                      <a:r>
                        <a:rPr lang="fr-FR" sz="1500" kern="1200" dirty="0">
                          <a:solidFill>
                            <a:schemeClr val="tx1"/>
                          </a:solidFill>
                          <a:effectLst/>
                          <a:latin typeface="+mj-lt"/>
                          <a:ea typeface="+mn-ea"/>
                          <a:cs typeface="Calibri" panose="020F0502020204030204" pitchFamily="34" charset="0"/>
                        </a:rPr>
                        <a:t>Changer les cibles des indicateurs :</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de patients hospitalisés par mois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de patients consultés par mois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Qualité du service téléphonique trop à diminuer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Nombre d’incident pendant un accouchement ou une intervention chirurgicale à augmenter</a:t>
                      </a:r>
                    </a:p>
                    <a:p>
                      <a:pPr marL="0" lvl="1" algn="l" defTabSz="457200" rtl="0" eaLnBrk="1" latinLnBrk="0" hangingPunct="1"/>
                      <a:r>
                        <a:rPr lang="fr-FR" sz="1500" kern="1200" dirty="0">
                          <a:solidFill>
                            <a:schemeClr val="tx1"/>
                          </a:solidFill>
                          <a:effectLst/>
                          <a:latin typeface="+mj-lt"/>
                          <a:ea typeface="+mn-ea"/>
                          <a:cs typeface="Calibri" panose="020F0502020204030204" pitchFamily="34" charset="0"/>
                        </a:rPr>
                        <a:t>Efficacité des actions de formations à diminuer</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761329">
                <a:tc>
                  <a:txBody>
                    <a:bodyPr/>
                    <a:lstStyle/>
                    <a:p>
                      <a:r>
                        <a:rPr lang="fr-FR" sz="1500" dirty="0">
                          <a:effectLst/>
                          <a:latin typeface="+mj-lt"/>
                          <a:cs typeface="Calibri" panose="020F0502020204030204" pitchFamily="34" charset="0"/>
                        </a:rPr>
                        <a:t>S’assurer de la mise à jour des évaluations des prestataires externes avec les preuves de certification/compétences et les documents attestant que nos appareils sont en bon état</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472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kern="1200" dirty="0" err="1">
                          <a:solidFill>
                            <a:schemeClr val="tx1"/>
                          </a:solidFill>
                          <a:effectLst/>
                          <a:latin typeface="+mj-lt"/>
                          <a:ea typeface="+mn-ea"/>
                          <a:cs typeface="Calibri" panose="020F0502020204030204" pitchFamily="34" charset="0"/>
                        </a:rPr>
                        <a:t>Centraliser</a:t>
                      </a:r>
                      <a:r>
                        <a:rPr lang="en-US" sz="1500" kern="1200" dirty="0">
                          <a:solidFill>
                            <a:schemeClr val="tx1"/>
                          </a:solidFill>
                          <a:effectLst/>
                          <a:latin typeface="+mj-lt"/>
                          <a:ea typeface="+mn-ea"/>
                          <a:cs typeface="Calibri" panose="020F0502020204030204" pitchFamily="34" charset="0"/>
                        </a:rPr>
                        <a:t> les </a:t>
                      </a:r>
                      <a:r>
                        <a:rPr lang="en-US" sz="1500" kern="1200" dirty="0" err="1">
                          <a:solidFill>
                            <a:schemeClr val="tx1"/>
                          </a:solidFill>
                          <a:effectLst/>
                          <a:latin typeface="+mj-lt"/>
                          <a:ea typeface="+mn-ea"/>
                          <a:cs typeface="Calibri" panose="020F0502020204030204" pitchFamily="34" charset="0"/>
                        </a:rPr>
                        <a:t>demandes</a:t>
                      </a:r>
                      <a:r>
                        <a:rPr lang="en-US" sz="1500" kern="1200" dirty="0">
                          <a:solidFill>
                            <a:schemeClr val="tx1"/>
                          </a:solidFill>
                          <a:effectLst/>
                          <a:latin typeface="+mj-lt"/>
                          <a:ea typeface="+mn-ea"/>
                          <a:cs typeface="Calibri" panose="020F0502020204030204" pitchFamily="34" charset="0"/>
                        </a:rPr>
                        <a:t> patients</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56657671"/>
                  </a:ext>
                </a:extLst>
              </a:tr>
              <a:tr h="315284">
                <a:tc>
                  <a:txBody>
                    <a:bodyPr/>
                    <a:lstStyle/>
                    <a:p>
                      <a:pPr marL="0" algn="l" defTabSz="457200" rtl="0" eaLnBrk="1" latinLnBrk="0" hangingPunct="1"/>
                      <a:r>
                        <a:rPr lang="fr-FR" sz="1500" kern="1200" dirty="0">
                          <a:solidFill>
                            <a:schemeClr val="tx1"/>
                          </a:solidFill>
                          <a:effectLst/>
                          <a:latin typeface="+mj-lt"/>
                          <a:ea typeface="+mn-ea"/>
                          <a:cs typeface="Calibri" panose="020F0502020204030204" pitchFamily="34" charset="0"/>
                        </a:rPr>
                        <a:t>Acquérir un chariot de ménage</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80909281"/>
                  </a:ext>
                </a:extLst>
              </a:tr>
              <a:tr h="380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kern="1200" dirty="0">
                          <a:solidFill>
                            <a:schemeClr val="tx1"/>
                          </a:solidFill>
                          <a:effectLst/>
                          <a:latin typeface="+mj-lt"/>
                          <a:ea typeface="+mn-ea"/>
                          <a:cs typeface="Calibri" panose="020F0502020204030204" pitchFamily="34" charset="0"/>
                        </a:rPr>
                        <a:t>Centraliser les appels entrants des 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500" kern="1200" dirty="0">
                        <a:solidFill>
                          <a:schemeClr val="tx1"/>
                        </a:solidFill>
                        <a:effectLst/>
                        <a:latin typeface="+mj-l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bl>
          </a:graphicData>
        </a:graphic>
      </p:graphicFrame>
    </p:spTree>
    <p:extLst>
      <p:ext uri="{BB962C8B-B14F-4D97-AF65-F5344CB8AC3E}">
        <p14:creationId xmlns:p14="http://schemas.microsoft.com/office/powerpoint/2010/main" val="2826354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a:t>
            </a:r>
            <a:r>
              <a:rPr lang="en-US" sz="2400" b="1" cap="none" dirty="0" err="1">
                <a:latin typeface="+mn-lt"/>
                <a:ea typeface="Malgun Gothic" panose="020B0503020000020004" pitchFamily="34" charset="-127"/>
              </a:rPr>
              <a:t>Resultats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d’audits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programmés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en</a:t>
            </a:r>
            <a:r>
              <a:rPr lang="en-US" sz="2400" b="1" cap="none" dirty="0">
                <a:latin typeface="+mn-lt"/>
                <a:ea typeface="Malgun Gothic" panose="020B0503020000020004" pitchFamily="34" charset="-127"/>
              </a:rPr>
              <a:t> 2021</a:t>
            </a:r>
          </a:p>
        </p:txBody>
      </p:sp>
      <p:sp>
        <p:nvSpPr>
          <p:cNvPr id="7" name="ZoneTexte 6"/>
          <p:cNvSpPr txBox="1"/>
          <p:nvPr/>
        </p:nvSpPr>
        <p:spPr>
          <a:xfrm>
            <a:off x="470856" y="1257126"/>
            <a:ext cx="3643944" cy="3477875"/>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programmés : 13 ;</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réalisés : 17 dont 04 rattrapages de 2020;</a:t>
            </a:r>
          </a:p>
          <a:p>
            <a:pPr marL="285750" indent="-285750">
              <a:buFont typeface="Arial" panose="020B0604020202020204" pitchFamily="34" charset="0"/>
              <a:buChar char="•"/>
            </a:pPr>
            <a:r>
              <a:rPr lang="fr-SN" sz="2000" dirty="0">
                <a:solidFill>
                  <a:srgbClr val="0070C0"/>
                </a:solidFill>
                <a:latin typeface="Arial" panose="020B0604020202020204" pitchFamily="34" charset="0"/>
                <a:cs typeface="Arial" panose="020B0604020202020204" pitchFamily="34" charset="0"/>
              </a:rPr>
              <a:t>Audit annulé : 01;</a:t>
            </a:r>
          </a:p>
          <a:p>
            <a:pPr marL="285750" indent="-285750">
              <a:buFont typeface="Arial" panose="020B0604020202020204" pitchFamily="34" charset="0"/>
              <a:buChar char="•"/>
            </a:pPr>
            <a:r>
              <a:rPr lang="fr-SN" sz="2000" dirty="0">
                <a:solidFill>
                  <a:srgbClr val="00B050"/>
                </a:solidFill>
                <a:latin typeface="Arial" panose="020B0604020202020204" pitchFamily="34" charset="0"/>
                <a:cs typeface="Arial" panose="020B0604020202020204" pitchFamily="34" charset="0"/>
              </a:rPr>
              <a:t>Audits clôturés : 10 </a:t>
            </a:r>
            <a:r>
              <a:rPr lang="fr-SN"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SN" sz="2000" dirty="0">
                <a:solidFill>
                  <a:srgbClr val="C00000"/>
                </a:solidFill>
                <a:latin typeface="Arial" panose="020B0604020202020204" pitchFamily="34" charset="0"/>
                <a:cs typeface="Arial" panose="020B0604020202020204" pitchFamily="34" charset="0"/>
              </a:rPr>
              <a:t>Audits Non-Clôturés : 07</a:t>
            </a:r>
            <a:r>
              <a:rPr lang="fr-SN" sz="2000" dirty="0">
                <a:solidFill>
                  <a:srgbClr val="EC3487"/>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SN" sz="2000" dirty="0">
                <a:solidFill>
                  <a:srgbClr val="FF9933"/>
                </a:solidFill>
                <a:latin typeface="Arial" panose="020B0604020202020204" pitchFamily="34" charset="0"/>
                <a:cs typeface="Arial" panose="020B0604020202020204" pitchFamily="34" charset="0"/>
              </a:rPr>
              <a:t>Points faibles : 28;</a:t>
            </a:r>
          </a:p>
          <a:p>
            <a:pPr marL="285750" indent="-285750">
              <a:buFont typeface="Arial" panose="020B0604020202020204" pitchFamily="34" charset="0"/>
              <a:buChar char="•"/>
            </a:pPr>
            <a:r>
              <a:rPr lang="fr-SN" sz="2000" dirty="0">
                <a:solidFill>
                  <a:srgbClr val="00B050"/>
                </a:solidFill>
                <a:latin typeface="Arial" panose="020B0604020202020204" pitchFamily="34" charset="0"/>
                <a:cs typeface="Arial" panose="020B0604020202020204" pitchFamily="34" charset="0"/>
              </a:rPr>
              <a:t>Ecarts : 24 dont 23 clôturés;</a:t>
            </a:r>
          </a:p>
          <a:p>
            <a:endParaRPr lang="fr-SN" sz="2000" dirty="0">
              <a:solidFill>
                <a:srgbClr val="FF0000"/>
              </a:solidFill>
              <a:latin typeface="Arial" panose="020B0604020202020204" pitchFamily="34" charset="0"/>
              <a:cs typeface="Arial" panose="020B0604020202020204" pitchFamily="34" charset="0"/>
            </a:endParaRPr>
          </a:p>
          <a:p>
            <a:pPr lvl="0"/>
            <a:r>
              <a:rPr lang="fr-SN" b="1" u="sng" dirty="0">
                <a:solidFill>
                  <a:schemeClr val="accent4"/>
                </a:solidFill>
                <a:latin typeface="Arial Rounded MT Bold" panose="020F0704030504030204" pitchFamily="34" charset="0"/>
                <a:cs typeface="Arial" panose="020B0604020202020204" pitchFamily="34" charset="0"/>
              </a:rPr>
              <a:t>Soit 95</a:t>
            </a:r>
            <a:r>
              <a:rPr lang="fr-FR" sz="2000" b="1" u="sng" dirty="0">
                <a:solidFill>
                  <a:schemeClr val="accent4"/>
                </a:solidFill>
                <a:latin typeface="Arial Rounded MT Bold" panose="020F0704030504030204" pitchFamily="34" charset="0"/>
                <a:cs typeface="Arial" panose="020B0604020202020204" pitchFamily="34" charset="0"/>
              </a:rPr>
              <a:t>% des écarts soldés.</a:t>
            </a:r>
          </a:p>
          <a:p>
            <a:endParaRPr lang="fr-SN" sz="2000" dirty="0">
              <a:solidFill>
                <a:srgbClr val="FF0000"/>
              </a:solidFill>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534435922"/>
              </p:ext>
            </p:extLst>
          </p:nvPr>
        </p:nvGraphicFramePr>
        <p:xfrm>
          <a:off x="4254754" y="1257126"/>
          <a:ext cx="7480047" cy="5500509"/>
        </p:xfrm>
        <a:graphic>
          <a:graphicData uri="http://schemas.openxmlformats.org/drawingml/2006/table">
            <a:tbl>
              <a:tblPr/>
              <a:tblGrid>
                <a:gridCol w="893339">
                  <a:extLst>
                    <a:ext uri="{9D8B030D-6E8A-4147-A177-3AD203B41FA5}">
                      <a16:colId xmlns:a16="http://schemas.microsoft.com/office/drawing/2014/main" val="455165953"/>
                    </a:ext>
                  </a:extLst>
                </a:gridCol>
                <a:gridCol w="893339">
                  <a:extLst>
                    <a:ext uri="{9D8B030D-6E8A-4147-A177-3AD203B41FA5}">
                      <a16:colId xmlns:a16="http://schemas.microsoft.com/office/drawing/2014/main" val="962221961"/>
                    </a:ext>
                  </a:extLst>
                </a:gridCol>
                <a:gridCol w="893339">
                  <a:extLst>
                    <a:ext uri="{9D8B030D-6E8A-4147-A177-3AD203B41FA5}">
                      <a16:colId xmlns:a16="http://schemas.microsoft.com/office/drawing/2014/main" val="1860036538"/>
                    </a:ext>
                  </a:extLst>
                </a:gridCol>
                <a:gridCol w="800005">
                  <a:extLst>
                    <a:ext uri="{9D8B030D-6E8A-4147-A177-3AD203B41FA5}">
                      <a16:colId xmlns:a16="http://schemas.microsoft.com/office/drawing/2014/main" val="2509197834"/>
                    </a:ext>
                  </a:extLst>
                </a:gridCol>
                <a:gridCol w="800005">
                  <a:extLst>
                    <a:ext uri="{9D8B030D-6E8A-4147-A177-3AD203B41FA5}">
                      <a16:colId xmlns:a16="http://schemas.microsoft.com/office/drawing/2014/main" val="1405673727"/>
                    </a:ext>
                  </a:extLst>
                </a:gridCol>
                <a:gridCol w="800005">
                  <a:extLst>
                    <a:ext uri="{9D8B030D-6E8A-4147-A177-3AD203B41FA5}">
                      <a16:colId xmlns:a16="http://schemas.microsoft.com/office/drawing/2014/main" val="438564549"/>
                    </a:ext>
                  </a:extLst>
                </a:gridCol>
                <a:gridCol w="800005">
                  <a:extLst>
                    <a:ext uri="{9D8B030D-6E8A-4147-A177-3AD203B41FA5}">
                      <a16:colId xmlns:a16="http://schemas.microsoft.com/office/drawing/2014/main" val="4049767468"/>
                    </a:ext>
                  </a:extLst>
                </a:gridCol>
                <a:gridCol w="800005">
                  <a:extLst>
                    <a:ext uri="{9D8B030D-6E8A-4147-A177-3AD203B41FA5}">
                      <a16:colId xmlns:a16="http://schemas.microsoft.com/office/drawing/2014/main" val="3013048062"/>
                    </a:ext>
                  </a:extLst>
                </a:gridCol>
                <a:gridCol w="800005">
                  <a:extLst>
                    <a:ext uri="{9D8B030D-6E8A-4147-A177-3AD203B41FA5}">
                      <a16:colId xmlns:a16="http://schemas.microsoft.com/office/drawing/2014/main" val="4120602938"/>
                    </a:ext>
                  </a:extLst>
                </a:gridCol>
              </a:tblGrid>
              <a:tr h="592926">
                <a:tc>
                  <a:txBody>
                    <a:bodyPr/>
                    <a:lstStyle/>
                    <a:p>
                      <a:pPr algn="ctr" rtl="0" fontAlgn="ctr"/>
                      <a:r>
                        <a:rPr lang="en-US" sz="1200" b="1" i="0" u="none" strike="noStrike">
                          <a:solidFill>
                            <a:srgbClr val="FFFFFF"/>
                          </a:solidFill>
                          <a:effectLst/>
                          <a:latin typeface="Arial" panose="020B0604020202020204" pitchFamily="34" charset="0"/>
                        </a:rPr>
                        <a:t>Audits prévus</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Date prévue</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Réalisé</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Points faibles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Ecarts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Nbre d'écarts clôturés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Nombre d'audits réalisés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Clôturé</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Arial" panose="020B0604020202020204" pitchFamily="34" charset="0"/>
                        </a:rPr>
                        <a:t>Non </a:t>
                      </a:r>
                      <a:r>
                        <a:rPr lang="en-US" sz="1200" b="1" i="0" u="none" strike="noStrike" dirty="0" err="1">
                          <a:solidFill>
                            <a:srgbClr val="FFFFFF"/>
                          </a:solidFill>
                          <a:effectLst/>
                          <a:latin typeface="Arial" panose="020B0604020202020204" pitchFamily="34" charset="0"/>
                        </a:rPr>
                        <a:t>clôturé</a:t>
                      </a:r>
                      <a:endParaRPr lang="en-US" sz="1200" b="1" i="0" u="none" strike="noStrike" dirty="0">
                        <a:solidFill>
                          <a:srgbClr val="FFFFFF"/>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17097989"/>
                  </a:ext>
                </a:extLst>
              </a:tr>
              <a:tr h="252542">
                <a:tc>
                  <a:txBody>
                    <a:bodyPr/>
                    <a:lstStyle/>
                    <a:p>
                      <a:pPr algn="ctr" rtl="0" fontAlgn="ctr"/>
                      <a:r>
                        <a:rPr lang="en-US" sz="1200" b="0" i="0" u="none" strike="noStrike" dirty="0">
                          <a:solidFill>
                            <a:srgbClr val="000000"/>
                          </a:solidFill>
                          <a:effectLst/>
                          <a:latin typeface="Arial" panose="020B0604020202020204" pitchFamily="34" charset="0"/>
                        </a:rPr>
                        <a:t>PM01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01/04/2021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30/04/2021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78626108"/>
                  </a:ext>
                </a:extLst>
              </a:tr>
              <a:tr h="252542">
                <a:tc>
                  <a:txBody>
                    <a:bodyPr/>
                    <a:lstStyle/>
                    <a:p>
                      <a:pPr algn="ctr" rtl="0" fontAlgn="ctr"/>
                      <a:r>
                        <a:rPr lang="en-US" sz="1200" b="0" i="0" u="none" strike="noStrike" dirty="0">
                          <a:solidFill>
                            <a:srgbClr val="000000"/>
                          </a:solidFill>
                          <a:effectLst/>
                          <a:latin typeface="Arial" panose="020B0604020202020204" pitchFamily="34" charset="0"/>
                        </a:rPr>
                        <a:t>PM02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01/11/2021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30/11/2021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24564737"/>
                  </a:ext>
                </a:extLst>
              </a:tr>
              <a:tr h="252542">
                <a:tc>
                  <a:txBody>
                    <a:bodyPr/>
                    <a:lstStyle/>
                    <a:p>
                      <a:pPr algn="ctr" rtl="0" fontAlgn="ctr"/>
                      <a:r>
                        <a:rPr lang="en-US" sz="1200" b="0" i="0" u="none" strike="noStrike">
                          <a:solidFill>
                            <a:srgbClr val="000000"/>
                          </a:solidFill>
                          <a:effectLst/>
                          <a:latin typeface="Arial" panose="020B0604020202020204" pitchFamily="34" charset="0"/>
                        </a:rPr>
                        <a:t>PM03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01/05/2021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22/06/2021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0340269"/>
                  </a:ext>
                </a:extLst>
              </a:tr>
              <a:tr h="252542">
                <a:tc>
                  <a:txBody>
                    <a:bodyPr/>
                    <a:lstStyle/>
                    <a:p>
                      <a:pPr algn="ctr" rtl="0" fontAlgn="ctr"/>
                      <a:r>
                        <a:rPr lang="en-US" sz="1200" b="0" i="0" u="none" strike="noStrike">
                          <a:solidFill>
                            <a:srgbClr val="000000"/>
                          </a:solidFill>
                          <a:effectLst/>
                          <a:latin typeface="Arial" panose="020B0604020202020204" pitchFamily="34" charset="0"/>
                        </a:rPr>
                        <a:t>PO01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01/09/2021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15/09/2021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09379478"/>
                  </a:ext>
                </a:extLst>
              </a:tr>
              <a:tr h="252542">
                <a:tc>
                  <a:txBody>
                    <a:bodyPr/>
                    <a:lstStyle/>
                    <a:p>
                      <a:pPr algn="ctr" rtl="0" fontAlgn="ctr"/>
                      <a:r>
                        <a:rPr lang="en-US" sz="1200" b="0" i="0" u="none" strike="noStrike">
                          <a:solidFill>
                            <a:srgbClr val="000000"/>
                          </a:solidFill>
                          <a:effectLst/>
                          <a:latin typeface="Arial" panose="020B0604020202020204" pitchFamily="34" charset="0"/>
                        </a:rPr>
                        <a:t>PO02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01/07/2021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22/09/2021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2050620"/>
                  </a:ext>
                </a:extLst>
              </a:tr>
              <a:tr h="252542">
                <a:tc>
                  <a:txBody>
                    <a:bodyPr/>
                    <a:lstStyle/>
                    <a:p>
                      <a:pPr algn="ctr" rtl="0" fontAlgn="ctr"/>
                      <a:r>
                        <a:rPr lang="en-US" sz="1200" b="0" i="0" u="none" strike="noStrike">
                          <a:solidFill>
                            <a:srgbClr val="000000"/>
                          </a:solidFill>
                          <a:effectLst/>
                          <a:latin typeface="Arial" panose="020B0604020202020204" pitchFamily="34" charset="0"/>
                        </a:rPr>
                        <a:t>PO03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ctr" rtl="0" fontAlgn="ctr"/>
                      <a:r>
                        <a:rPr lang="en-US" sz="1200" b="0" i="0" u="none" strike="noStrike">
                          <a:solidFill>
                            <a:srgbClr val="FF0000"/>
                          </a:solidFill>
                          <a:effectLst/>
                          <a:latin typeface="Arial" panose="020B0604020202020204" pitchFamily="34" charset="0"/>
                        </a:rPr>
                        <a:t>Audit Annulé en 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dirty="0">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27640950"/>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PO04</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21/04/2021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5</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Arial" panose="020B0604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97799127"/>
                  </a:ext>
                </a:extLst>
              </a:tr>
              <a:tr h="252542">
                <a:tc vMerge="1">
                  <a:txBody>
                    <a:bodyPr/>
                    <a:lstStyle/>
                    <a:p>
                      <a:endParaRPr lang="en-US"/>
                    </a:p>
                  </a:txBody>
                  <a:tcPr/>
                </a:tc>
                <a:tc>
                  <a:txBody>
                    <a:bodyPr/>
                    <a:lstStyle/>
                    <a:p>
                      <a:pPr algn="ctr" rtl="0" fontAlgn="b"/>
                      <a:r>
                        <a:rPr lang="en-US" sz="1200" b="0" i="0" u="none" strike="noStrike">
                          <a:solidFill>
                            <a:srgbClr val="000000"/>
                          </a:solidFill>
                          <a:effectLst/>
                          <a:latin typeface="Arial" panose="020B0604020202020204" pitchFamily="34" charset="0"/>
                        </a:rPr>
                        <a:t>01/11/2021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03/12/2021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52638586"/>
                  </a:ext>
                </a:extLst>
              </a:tr>
              <a:tr h="252542">
                <a:tc>
                  <a:txBody>
                    <a:bodyPr/>
                    <a:lstStyle/>
                    <a:p>
                      <a:pPr algn="ctr" rtl="0" fontAlgn="ctr"/>
                      <a:r>
                        <a:rPr lang="en-US" sz="1200" b="0" i="0" u="none" strike="noStrike">
                          <a:solidFill>
                            <a:srgbClr val="000000"/>
                          </a:solidFill>
                          <a:effectLst/>
                          <a:latin typeface="Arial" panose="020B0604020202020204" pitchFamily="34" charset="0"/>
                        </a:rPr>
                        <a:t>PO06</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01/02/2021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01/03/2021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1414060"/>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24/04/2021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Arial" panose="020B0604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20003588"/>
                  </a:ext>
                </a:extLst>
              </a:tr>
              <a:tr h="252542">
                <a:tc vMerge="1">
                  <a:txBody>
                    <a:bodyPr/>
                    <a:lstStyle/>
                    <a:p>
                      <a:endParaRPr lang="en-US"/>
                    </a:p>
                  </a:txBody>
                  <a:tcPr/>
                </a:tc>
                <a:tc>
                  <a:txBody>
                    <a:bodyPr/>
                    <a:lstStyle/>
                    <a:p>
                      <a:pPr algn="ctr" rtl="0" fontAlgn="b"/>
                      <a:r>
                        <a:rPr lang="en-US" sz="1200" b="0" i="0" u="none" strike="noStrike">
                          <a:solidFill>
                            <a:srgbClr val="000000"/>
                          </a:solidFill>
                          <a:effectLst/>
                          <a:latin typeface="Arial" panose="020B0604020202020204" pitchFamily="34" charset="0"/>
                        </a:rPr>
                        <a:t>01/10/2021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02/11/2021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5</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59208550"/>
                  </a:ext>
                </a:extLst>
              </a:tr>
              <a:tr h="252542">
                <a:tc>
                  <a:txBody>
                    <a:bodyPr/>
                    <a:lstStyle/>
                    <a:p>
                      <a:pPr algn="ctr" rtl="0" fontAlgn="ctr"/>
                      <a:r>
                        <a:rPr lang="en-US" sz="1200" b="0" i="0" u="none" strike="noStrike">
                          <a:solidFill>
                            <a:srgbClr val="000000"/>
                          </a:solidFill>
                          <a:effectLst/>
                          <a:latin typeface="Arial" panose="020B0604020202020204" pitchFamily="34" charset="0"/>
                        </a:rPr>
                        <a:t>PS02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01/03/2021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09/03/2021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76325318"/>
                  </a:ext>
                </a:extLst>
              </a:tr>
              <a:tr h="362343">
                <a:tc>
                  <a:txBody>
                    <a:bodyPr/>
                    <a:lstStyle/>
                    <a:p>
                      <a:pPr algn="ctr" rtl="0" fontAlgn="ctr"/>
                      <a:r>
                        <a:rPr lang="en-US" sz="1200" b="0" i="0" u="none" strike="noStrike">
                          <a:solidFill>
                            <a:srgbClr val="000000"/>
                          </a:solidFill>
                          <a:effectLst/>
                          <a:latin typeface="Arial" panose="020B0604020202020204" pitchFamily="34" charset="0"/>
                        </a:rPr>
                        <a:t>PS03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l" rtl="0" fontAlgn="ctr"/>
                      <a:r>
                        <a:rPr lang="fr-FR" sz="1200" b="0" i="0" u="none" strike="noStrike" dirty="0">
                          <a:solidFill>
                            <a:srgbClr val="FF0000"/>
                          </a:solidFill>
                          <a:effectLst/>
                          <a:latin typeface="Arial" panose="020B0604020202020204" pitchFamily="34" charset="0"/>
                        </a:rPr>
                        <a:t>Audit 2021 réalisé début 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49977626"/>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PS04</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01/02/2021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12/03/2021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20409165"/>
                  </a:ext>
                </a:extLst>
              </a:tr>
              <a:tr h="252542">
                <a:tc vMerge="1">
                  <a:txBody>
                    <a:bodyPr/>
                    <a:lstStyle/>
                    <a:p>
                      <a:endParaRPr lang="en-US"/>
                    </a:p>
                  </a:txBody>
                  <a:tcPr/>
                </a:tc>
                <a:tc>
                  <a:txBody>
                    <a:bodyPr/>
                    <a:lstStyle/>
                    <a:p>
                      <a:pPr algn="ctr" rtl="0" fontAlgn="b"/>
                      <a:r>
                        <a:rPr lang="en-US" sz="1200" b="0" i="0" u="none" strike="noStrike">
                          <a:solidFill>
                            <a:srgbClr val="000000"/>
                          </a:solidFill>
                          <a:effectLst/>
                          <a:latin typeface="Arial" panose="020B0604020202020204" pitchFamily="34" charset="0"/>
                        </a:rPr>
                        <a:t>01/09/2021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24/09/2021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78330668"/>
                  </a:ext>
                </a:extLst>
              </a:tr>
              <a:tr h="252542">
                <a:tc>
                  <a:txBody>
                    <a:bodyPr/>
                    <a:lstStyle/>
                    <a:p>
                      <a:pPr algn="ctr" rtl="0" fontAlgn="ctr"/>
                      <a:r>
                        <a:rPr lang="en-US" sz="1200" b="0" i="0" u="none" strike="noStrike">
                          <a:solidFill>
                            <a:srgbClr val="000000"/>
                          </a:solidFill>
                          <a:effectLst/>
                          <a:latin typeface="Arial" panose="020B0604020202020204" pitchFamily="34" charset="0"/>
                        </a:rPr>
                        <a:t>PS05</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01/01/2021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28/01/2021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16728969"/>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PS06</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01/05/2021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11/05/2021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4</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4</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8791256"/>
                  </a:ext>
                </a:extLst>
              </a:tr>
              <a:tr h="263522">
                <a:tc vMerge="1">
                  <a:txBody>
                    <a:bodyPr/>
                    <a:lstStyle/>
                    <a:p>
                      <a:endParaRPr lang="en-US"/>
                    </a:p>
                  </a:txBody>
                  <a:tcPr/>
                </a:tc>
                <a:tc>
                  <a:txBody>
                    <a:bodyPr/>
                    <a:lstStyle/>
                    <a:p>
                      <a:pPr algn="ctr" rtl="0" fontAlgn="b"/>
                      <a:r>
                        <a:rPr lang="en-US" sz="1200" b="0" i="0" u="none" strike="noStrike">
                          <a:solidFill>
                            <a:srgbClr val="000000"/>
                          </a:solidFill>
                          <a:effectLst/>
                          <a:latin typeface="Arial" panose="020B0604020202020204" pitchFamily="34" charset="0"/>
                        </a:rPr>
                        <a:t>01/10/2021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a:solidFill>
                            <a:srgbClr val="000000"/>
                          </a:solidFill>
                          <a:effectLst/>
                          <a:latin typeface="Arial" panose="020B0604020202020204" pitchFamily="34" charset="0"/>
                        </a:rPr>
                        <a:t>03/11/2021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66707388"/>
                  </a:ext>
                </a:extLst>
              </a:tr>
              <a:tr h="230581">
                <a:tc gridSpan="3">
                  <a:txBody>
                    <a:bodyPr/>
                    <a:lstStyle/>
                    <a:p>
                      <a:pPr algn="ctr" rtl="0" fontAlgn="b"/>
                      <a:r>
                        <a:rPr lang="en-US" sz="1200" b="1" i="0" u="none" strike="noStrike">
                          <a:solidFill>
                            <a:srgbClr val="000000"/>
                          </a:solidFill>
                          <a:effectLst/>
                          <a:latin typeface="Arial" panose="020B0604020202020204" pitchFamily="34" charset="0"/>
                        </a:rPr>
                        <a:t>TOTAL</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a:solidFill>
                            <a:srgbClr val="000000"/>
                          </a:solidFill>
                          <a:effectLst/>
                          <a:latin typeface="Arial" panose="020B0604020202020204" pitchFamily="34" charset="0"/>
                        </a:rPr>
                        <a:t>28</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effectLst/>
                          <a:latin typeface="Arial" panose="020B0604020202020204" pitchFamily="34" charset="0"/>
                        </a:rPr>
                        <a:t>24</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effectLst/>
                          <a:latin typeface="Arial" panose="020B0604020202020204" pitchFamily="34" charset="0"/>
                        </a:rPr>
                        <a:t>23</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effectLst/>
                          <a:latin typeface="Arial" panose="020B0604020202020204" pitchFamily="34" charset="0"/>
                        </a:rPr>
                        <a:t>17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B050"/>
                          </a:solidFill>
                          <a:effectLst/>
                          <a:latin typeface="Arial" panose="020B0604020202020204" pitchFamily="34" charset="0"/>
                        </a:rPr>
                        <a:t>10</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Arial" panose="020B0604020202020204" pitchFamily="34" charset="0"/>
                        </a:rPr>
                        <a:t>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8788682"/>
                  </a:ext>
                </a:extLst>
              </a:tr>
            </a:tbl>
          </a:graphicData>
        </a:graphic>
      </p:graphicFrame>
    </p:spTree>
    <p:extLst>
      <p:ext uri="{BB962C8B-B14F-4D97-AF65-F5344CB8AC3E}">
        <p14:creationId xmlns:p14="http://schemas.microsoft.com/office/powerpoint/2010/main" val="2110398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PM01 : </a:t>
            </a:r>
            <a:r>
              <a:rPr lang="en-US" sz="1800" cap="none" dirty="0">
                <a:latin typeface="Arial" panose="020B0604020202020204" pitchFamily="34" charset="0"/>
                <a:ea typeface="Malgun Gothic" panose="020B0503020000020004" pitchFamily="34" charset="-127"/>
                <a:cs typeface="Arial" panose="020B0604020202020204" pitchFamily="34" charset="0"/>
              </a:rPr>
              <a:t>Gouvernance &amp; Management des Performances</a:t>
            </a: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Aucuns écarts;</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03 pistes d’améliorations</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768183939"/>
              </p:ext>
            </p:extLst>
          </p:nvPr>
        </p:nvGraphicFramePr>
        <p:xfrm>
          <a:off x="470856" y="3217320"/>
          <a:ext cx="11250289" cy="3618047"/>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30/04/2021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Avoir un calendrier plus précis pour les réunions (Codir mensuel, Comité Qualité..)</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Khadidiatou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a:solidFill>
                            <a:srgbClr val="000000"/>
                          </a:solidFill>
                          <a:effectLst/>
                          <a:latin typeface="Century Gothic" panose="020B0502020202020204" pitchFamily="34" charset="0"/>
                        </a:rPr>
                        <a:t>30/04/2021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Les informations recueillies dans le questionnaire sur la politique qualité ne sont pas traitées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Khadidiatou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719349">
                <a:tc>
                  <a:txBody>
                    <a:bodyPr/>
                    <a:lstStyle/>
                    <a:p>
                      <a:pPr algn="ctr" rtl="0" fontAlgn="ctr"/>
                      <a:r>
                        <a:rPr lang="en-US" sz="1800" b="0" i="0" u="none" strike="noStrike">
                          <a:solidFill>
                            <a:srgbClr val="000000"/>
                          </a:solidFill>
                          <a:effectLst/>
                          <a:latin typeface="Century Gothic" panose="020B0502020202020204" pitchFamily="34" charset="0"/>
                        </a:rPr>
                        <a:t>30/04/2021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Décliner avec les Responsables de Service les actions à mener</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Khadidiatou</a:t>
                      </a:r>
                      <a:r>
                        <a:rPr lang="en-US" sz="1800" b="0" i="0" u="none" strike="noStrike" dirty="0">
                          <a:solidFill>
                            <a:srgbClr val="000000"/>
                          </a:solidFill>
                          <a:effectLst/>
                          <a:latin typeface="Century Gothic" panose="020B0502020202020204" pitchFamily="34" charset="0"/>
                        </a:rPr>
                        <a:t>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15576446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500453" cy="491681"/>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PM02 : </a:t>
            </a:r>
            <a:r>
              <a:rPr lang="en-US" sz="2400" cap="none" dirty="0">
                <a:latin typeface="Arial" panose="020B0604020202020204" pitchFamily="34" charset="0"/>
                <a:ea typeface="Malgun Gothic" panose="020B0503020000020004" pitchFamily="34" charset="-127"/>
                <a:cs typeface="Arial" panose="020B0604020202020204" pitchFamily="34" charset="0"/>
              </a:rPr>
              <a:t>Marketing &amp; communication</a:t>
            </a:r>
            <a:endParaRPr lang="en-US" sz="2400"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5" y="1751567"/>
            <a:ext cx="4780018"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pistes d’améliorations</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109301187"/>
              </p:ext>
            </p:extLst>
          </p:nvPr>
        </p:nvGraphicFramePr>
        <p:xfrm>
          <a:off x="470855" y="3075709"/>
          <a:ext cx="11250290" cy="3602182"/>
        </p:xfrm>
        <a:graphic>
          <a:graphicData uri="http://schemas.openxmlformats.org/drawingml/2006/table">
            <a:tbl>
              <a:tblPr/>
              <a:tblGrid>
                <a:gridCol w="1746911">
                  <a:extLst>
                    <a:ext uri="{9D8B030D-6E8A-4147-A177-3AD203B41FA5}">
                      <a16:colId xmlns:a16="http://schemas.microsoft.com/office/drawing/2014/main" val="4266019209"/>
                    </a:ext>
                  </a:extLst>
                </a:gridCol>
                <a:gridCol w="4221703">
                  <a:extLst>
                    <a:ext uri="{9D8B030D-6E8A-4147-A177-3AD203B41FA5}">
                      <a16:colId xmlns:a16="http://schemas.microsoft.com/office/drawing/2014/main" val="4176465665"/>
                    </a:ext>
                  </a:extLst>
                </a:gridCol>
                <a:gridCol w="1842445">
                  <a:extLst>
                    <a:ext uri="{9D8B030D-6E8A-4147-A177-3AD203B41FA5}">
                      <a16:colId xmlns:a16="http://schemas.microsoft.com/office/drawing/2014/main" val="871570182"/>
                    </a:ext>
                  </a:extLst>
                </a:gridCol>
                <a:gridCol w="1710517">
                  <a:extLst>
                    <a:ext uri="{9D8B030D-6E8A-4147-A177-3AD203B41FA5}">
                      <a16:colId xmlns:a16="http://schemas.microsoft.com/office/drawing/2014/main" val="648603533"/>
                    </a:ext>
                  </a:extLst>
                </a:gridCol>
                <a:gridCol w="891652">
                  <a:extLst>
                    <a:ext uri="{9D8B030D-6E8A-4147-A177-3AD203B41FA5}">
                      <a16:colId xmlns:a16="http://schemas.microsoft.com/office/drawing/2014/main" val="1544888901"/>
                    </a:ext>
                  </a:extLst>
                </a:gridCol>
                <a:gridCol w="837062">
                  <a:extLst>
                    <a:ext uri="{9D8B030D-6E8A-4147-A177-3AD203B41FA5}">
                      <a16:colId xmlns:a16="http://schemas.microsoft.com/office/drawing/2014/main" val="2104638377"/>
                    </a:ext>
                  </a:extLst>
                </a:gridCol>
              </a:tblGrid>
              <a:tr h="523954">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4243326965"/>
                  </a:ext>
                </a:extLst>
              </a:tr>
              <a:tr h="1550030">
                <a:tc>
                  <a:txBody>
                    <a:bodyPr/>
                    <a:lstStyle/>
                    <a:p>
                      <a:pPr algn="ctr" rtl="0" fontAlgn="ctr"/>
                      <a:r>
                        <a:rPr lang="en-US" sz="2400" b="0" i="0" u="none" strike="noStrike" dirty="0">
                          <a:solidFill>
                            <a:srgbClr val="000000"/>
                          </a:solidFill>
                          <a:effectLst/>
                          <a:latin typeface="Century Gothic" panose="020B0502020202020204" pitchFamily="34" charset="0"/>
                        </a:rPr>
                        <a:t>30/11/2021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400" b="0" i="0" u="none" strike="noStrike" dirty="0">
                          <a:solidFill>
                            <a:srgbClr val="000000"/>
                          </a:solidFill>
                          <a:effectLst/>
                          <a:latin typeface="Century Gothic" panose="020B0502020202020204" pitchFamily="34" charset="0"/>
                        </a:rPr>
                        <a:t>La cible pour l'indicateur relatif à l'acquisition de nouveaux patients semble assez ambitieuse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Khadidiatou</a:t>
                      </a:r>
                      <a:r>
                        <a:rPr lang="en-US" sz="2000" b="0" i="0" u="none" strike="noStrike" dirty="0">
                          <a:solidFill>
                            <a:srgbClr val="000000"/>
                          </a:solidFill>
                          <a:effectLst/>
                          <a:latin typeface="Century Gothic" panose="020B0502020202020204" pitchFamily="34" charset="0"/>
                        </a:rPr>
                        <a:t>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17326824"/>
                  </a:ext>
                </a:extLst>
              </a:tr>
              <a:tr h="1528198">
                <a:tc>
                  <a:txBody>
                    <a:bodyPr/>
                    <a:lstStyle/>
                    <a:p>
                      <a:pPr algn="ctr" rtl="0" fontAlgn="ctr"/>
                      <a:r>
                        <a:rPr lang="en-US" sz="2400" b="0" i="0" u="none" strike="noStrike">
                          <a:solidFill>
                            <a:srgbClr val="000000"/>
                          </a:solidFill>
                          <a:effectLst/>
                          <a:latin typeface="Century Gothic" panose="020B0502020202020204" pitchFamily="34" charset="0"/>
                        </a:rPr>
                        <a:t>30/11/2021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400" b="0" i="0" u="none" strike="noStrike" dirty="0">
                          <a:solidFill>
                            <a:srgbClr val="000000"/>
                          </a:solidFill>
                          <a:effectLst/>
                          <a:latin typeface="Century Gothic" panose="020B0502020202020204" pitchFamily="34" charset="0"/>
                        </a:rPr>
                        <a:t>Besoin de recrutement d'un Responsable Marketing en vue d'une meilleure gestion du processus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Khadidiatou</a:t>
                      </a:r>
                      <a:r>
                        <a:rPr lang="en-US" sz="2000" b="0" i="0" u="none" strike="noStrike" dirty="0">
                          <a:solidFill>
                            <a:srgbClr val="000000"/>
                          </a:solidFill>
                          <a:effectLst/>
                          <a:latin typeface="Century Gothic" panose="020B0502020202020204" pitchFamily="34" charset="0"/>
                        </a:rPr>
                        <a:t> NAKOULIMA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80834510"/>
                  </a:ext>
                </a:extLst>
              </a:tr>
            </a:tbl>
          </a:graphicData>
        </a:graphic>
      </p:graphicFrame>
    </p:spTree>
    <p:extLst>
      <p:ext uri="{BB962C8B-B14F-4D97-AF65-F5344CB8AC3E}">
        <p14:creationId xmlns:p14="http://schemas.microsoft.com/office/powerpoint/2010/main" val="40574584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7" y="1233056"/>
            <a:ext cx="6428708"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dirty="0">
                <a:latin typeface="Arial" panose="020B0604020202020204" pitchFamily="34" charset="0"/>
                <a:ea typeface="Malgun Gothic" panose="020B0503020000020004" pitchFamily="34" charset="-127"/>
                <a:cs typeface="Arial" panose="020B0604020202020204" pitchFamily="34" charset="0"/>
              </a:rPr>
              <a:t>PM03 : </a:t>
            </a:r>
            <a:r>
              <a:rPr lang="fr-FR" sz="2000" cap="none" dirty="0">
                <a:latin typeface="Arial" panose="020B0604020202020204" pitchFamily="34" charset="0"/>
                <a:ea typeface="Malgun Gothic" panose="020B0503020000020004" pitchFamily="34" charset="-127"/>
                <a:cs typeface="Arial" panose="020B0604020202020204" pitchFamily="34" charset="0"/>
              </a:rPr>
              <a:t>Organisation du SMQ &amp; amélioration continue</a:t>
            </a:r>
            <a:endParaRPr lang="en-US" sz="2000"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5" y="1758337"/>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04 pistes d’améliorations</a:t>
            </a:r>
            <a:endParaRPr lang="en-US"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69164445"/>
              </p:ext>
            </p:extLst>
          </p:nvPr>
        </p:nvGraphicFramePr>
        <p:xfrm>
          <a:off x="470855" y="2958666"/>
          <a:ext cx="11263942" cy="3760788"/>
        </p:xfrm>
        <a:graphic>
          <a:graphicData uri="http://schemas.openxmlformats.org/drawingml/2006/table">
            <a:tbl>
              <a:tblPr/>
              <a:tblGrid>
                <a:gridCol w="1570572">
                  <a:extLst>
                    <a:ext uri="{9D8B030D-6E8A-4147-A177-3AD203B41FA5}">
                      <a16:colId xmlns:a16="http://schemas.microsoft.com/office/drawing/2014/main" val="571650117"/>
                    </a:ext>
                  </a:extLst>
                </a:gridCol>
                <a:gridCol w="4944845">
                  <a:extLst>
                    <a:ext uri="{9D8B030D-6E8A-4147-A177-3AD203B41FA5}">
                      <a16:colId xmlns:a16="http://schemas.microsoft.com/office/drawing/2014/main" val="2104006853"/>
                    </a:ext>
                  </a:extLst>
                </a:gridCol>
                <a:gridCol w="1656462">
                  <a:extLst>
                    <a:ext uri="{9D8B030D-6E8A-4147-A177-3AD203B41FA5}">
                      <a16:colId xmlns:a16="http://schemas.microsoft.com/office/drawing/2014/main" val="626647209"/>
                    </a:ext>
                  </a:extLst>
                </a:gridCol>
                <a:gridCol w="1537851">
                  <a:extLst>
                    <a:ext uri="{9D8B030D-6E8A-4147-A177-3AD203B41FA5}">
                      <a16:colId xmlns:a16="http://schemas.microsoft.com/office/drawing/2014/main" val="3689934954"/>
                    </a:ext>
                  </a:extLst>
                </a:gridCol>
                <a:gridCol w="801646">
                  <a:extLst>
                    <a:ext uri="{9D8B030D-6E8A-4147-A177-3AD203B41FA5}">
                      <a16:colId xmlns:a16="http://schemas.microsoft.com/office/drawing/2014/main" val="1211824510"/>
                    </a:ext>
                  </a:extLst>
                </a:gridCol>
                <a:gridCol w="752566">
                  <a:extLst>
                    <a:ext uri="{9D8B030D-6E8A-4147-A177-3AD203B41FA5}">
                      <a16:colId xmlns:a16="http://schemas.microsoft.com/office/drawing/2014/main" val="3835885055"/>
                    </a:ext>
                  </a:extLst>
                </a:gridCol>
              </a:tblGrid>
              <a:tr h="239413">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348" marR="9348" marT="934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348" marR="9348" marT="93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348" marR="9348" marT="93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515431462"/>
                  </a:ext>
                </a:extLst>
              </a:tr>
              <a:tr h="468852">
                <a:tc>
                  <a:txBody>
                    <a:bodyPr/>
                    <a:lstStyle/>
                    <a:p>
                      <a:pPr algn="ctr" rtl="0" fontAlgn="ctr"/>
                      <a:r>
                        <a:rPr lang="en-US" sz="1600" b="0" i="0" u="none" strike="noStrike" dirty="0">
                          <a:solidFill>
                            <a:srgbClr val="000000"/>
                          </a:solidFill>
                          <a:effectLst/>
                          <a:latin typeface="Century Gothic" panose="020B0502020202020204" pitchFamily="34" charset="0"/>
                        </a:rPr>
                        <a:t>22/06/2021</a:t>
                      </a:r>
                    </a:p>
                  </a:txBody>
                  <a:tcPr marL="9348" marR="9348" marT="934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l y'a confusion sur le processus responsable des enquêtes de satisfaction. </a:t>
                      </a:r>
                    </a:p>
                  </a:txBody>
                  <a:tcPr marL="9348" marR="9348" marT="93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Lauriane</a:t>
                      </a:r>
                      <a:r>
                        <a:rPr lang="en-US" sz="1400" b="0" i="0" u="none" strike="noStrike" dirty="0">
                          <a:solidFill>
                            <a:srgbClr val="000000"/>
                          </a:solidFill>
                          <a:effectLst/>
                          <a:latin typeface="Century Gothic" panose="020B0502020202020204" pitchFamily="34" charset="0"/>
                        </a:rPr>
                        <a:t> Marie LE FLOUR</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99449520"/>
                  </a:ext>
                </a:extLst>
              </a:tr>
              <a:tr h="927727">
                <a:tc>
                  <a:txBody>
                    <a:bodyPr/>
                    <a:lstStyle/>
                    <a:p>
                      <a:pPr algn="ctr" rtl="0" fontAlgn="ctr"/>
                      <a:r>
                        <a:rPr lang="en-US" sz="1600" b="0" i="0" u="none" strike="noStrike" dirty="0">
                          <a:solidFill>
                            <a:srgbClr val="000000"/>
                          </a:solidFill>
                          <a:effectLst/>
                          <a:latin typeface="Century Gothic" panose="020B0502020202020204" pitchFamily="34" charset="0"/>
                        </a:rPr>
                        <a:t>22/06/2021</a:t>
                      </a:r>
                    </a:p>
                  </a:txBody>
                  <a:tcPr marL="9348" marR="9348" marT="934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Le plan d'actions n'est pas centralisé. Une partie des actions est programmée sur Qualipro, une autre dans les analyses risques des processus par exemple. </a:t>
                      </a:r>
                    </a:p>
                  </a:txBody>
                  <a:tcPr marL="9348" marR="9348" marT="93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Theodore KONAN</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41082404"/>
                  </a:ext>
                </a:extLst>
              </a:tr>
              <a:tr h="1655944">
                <a:tc>
                  <a:txBody>
                    <a:bodyPr/>
                    <a:lstStyle/>
                    <a:p>
                      <a:pPr algn="ctr" rtl="0" fontAlgn="ctr"/>
                      <a:r>
                        <a:rPr lang="en-US" sz="1600" b="0" i="0" u="none" strike="noStrike" dirty="0">
                          <a:solidFill>
                            <a:srgbClr val="000000"/>
                          </a:solidFill>
                          <a:effectLst/>
                          <a:latin typeface="Century Gothic" panose="020B0502020202020204" pitchFamily="34" charset="0"/>
                        </a:rPr>
                        <a:t>22/06/2021</a:t>
                      </a:r>
                    </a:p>
                  </a:txBody>
                  <a:tcPr marL="9348" marR="9348" marT="934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La liste des indicateurs ne permet pas d'évaluer certaines activités clés du processus: réalisation des audits internes, Suivi des non-conformités. Par ailleurs, le calcul des délais de mise en œuvre des actions dépend de la date de mise à jour sur Qualipro, qui est souvent en décalage par rapport à la réalisation effective.</a:t>
                      </a:r>
                    </a:p>
                  </a:txBody>
                  <a:tcPr marL="9348" marR="9348" marT="93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Lauriane</a:t>
                      </a:r>
                      <a:r>
                        <a:rPr lang="en-US" sz="1400" b="0" i="0" u="none" strike="noStrike" dirty="0">
                          <a:solidFill>
                            <a:srgbClr val="000000"/>
                          </a:solidFill>
                          <a:effectLst/>
                          <a:latin typeface="Century Gothic" panose="020B0502020202020204" pitchFamily="34" charset="0"/>
                        </a:rPr>
                        <a:t> Marie LE FLOUR</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67501070"/>
                  </a:ext>
                </a:extLst>
              </a:tr>
              <a:tr h="468852">
                <a:tc>
                  <a:txBody>
                    <a:bodyPr/>
                    <a:lstStyle/>
                    <a:p>
                      <a:pPr algn="ctr" rtl="0" fontAlgn="ctr"/>
                      <a:r>
                        <a:rPr lang="en-US" sz="1600" b="0" i="0" u="none" strike="noStrike" dirty="0">
                          <a:solidFill>
                            <a:srgbClr val="000000"/>
                          </a:solidFill>
                          <a:effectLst/>
                          <a:latin typeface="Century Gothic" panose="020B0502020202020204" pitchFamily="34" charset="0"/>
                        </a:rPr>
                        <a:t>22/06/2021</a:t>
                      </a:r>
                    </a:p>
                  </a:txBody>
                  <a:tcPr marL="9348" marR="9348" marT="9348"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Le suivi de certaines fiches de non-conformités n'est pas bien renseigné dans le fichier en ligne.</a:t>
                      </a:r>
                    </a:p>
                  </a:txBody>
                  <a:tcPr marL="9348" marR="9348" marT="93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Theodore KONAN</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348" marR="9348" marT="93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98171558"/>
                  </a:ext>
                </a:extLst>
              </a:tr>
            </a:tbl>
          </a:graphicData>
        </a:graphic>
      </p:graphicFrame>
    </p:spTree>
    <p:extLst>
      <p:ext uri="{BB962C8B-B14F-4D97-AF65-F5344CB8AC3E}">
        <p14:creationId xmlns:p14="http://schemas.microsoft.com/office/powerpoint/2010/main" val="17296413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4350526"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PO01 : Accueil &amp; Orientation</a:t>
            </a:r>
          </a:p>
        </p:txBody>
      </p:sp>
      <p:sp>
        <p:nvSpPr>
          <p:cNvPr id="8" name="ZoneTexte 7"/>
          <p:cNvSpPr txBox="1"/>
          <p:nvPr/>
        </p:nvSpPr>
        <p:spPr>
          <a:xfrm>
            <a:off x="470856" y="1724737"/>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écarts;</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pistes d’améliorations</a:t>
            </a:r>
            <a:endParaRPr lang="en-US"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65583790"/>
              </p:ext>
            </p:extLst>
          </p:nvPr>
        </p:nvGraphicFramePr>
        <p:xfrm>
          <a:off x="470856" y="3008023"/>
          <a:ext cx="11250288" cy="3337357"/>
        </p:xfrm>
        <a:graphic>
          <a:graphicData uri="http://schemas.openxmlformats.org/drawingml/2006/table">
            <a:tbl>
              <a:tblPr/>
              <a:tblGrid>
                <a:gridCol w="1568668">
                  <a:extLst>
                    <a:ext uri="{9D8B030D-6E8A-4147-A177-3AD203B41FA5}">
                      <a16:colId xmlns:a16="http://schemas.microsoft.com/office/drawing/2014/main" val="2568440159"/>
                    </a:ext>
                  </a:extLst>
                </a:gridCol>
                <a:gridCol w="4938851">
                  <a:extLst>
                    <a:ext uri="{9D8B030D-6E8A-4147-A177-3AD203B41FA5}">
                      <a16:colId xmlns:a16="http://schemas.microsoft.com/office/drawing/2014/main" val="2084762284"/>
                    </a:ext>
                  </a:extLst>
                </a:gridCol>
                <a:gridCol w="1654454">
                  <a:extLst>
                    <a:ext uri="{9D8B030D-6E8A-4147-A177-3AD203B41FA5}">
                      <a16:colId xmlns:a16="http://schemas.microsoft.com/office/drawing/2014/main" val="1012422621"/>
                    </a:ext>
                  </a:extLst>
                </a:gridCol>
                <a:gridCol w="1535987">
                  <a:extLst>
                    <a:ext uri="{9D8B030D-6E8A-4147-A177-3AD203B41FA5}">
                      <a16:colId xmlns:a16="http://schemas.microsoft.com/office/drawing/2014/main" val="2521848246"/>
                    </a:ext>
                  </a:extLst>
                </a:gridCol>
                <a:gridCol w="800674">
                  <a:extLst>
                    <a:ext uri="{9D8B030D-6E8A-4147-A177-3AD203B41FA5}">
                      <a16:colId xmlns:a16="http://schemas.microsoft.com/office/drawing/2014/main" val="3402185061"/>
                    </a:ext>
                  </a:extLst>
                </a:gridCol>
                <a:gridCol w="751654">
                  <a:extLst>
                    <a:ext uri="{9D8B030D-6E8A-4147-A177-3AD203B41FA5}">
                      <a16:colId xmlns:a16="http://schemas.microsoft.com/office/drawing/2014/main" val="219846425"/>
                    </a:ext>
                  </a:extLst>
                </a:gridCol>
              </a:tblGrid>
              <a:tr h="426046">
                <a:tc>
                  <a:txBody>
                    <a:bodyPr/>
                    <a:lstStyle/>
                    <a:p>
                      <a:pPr algn="ctr" rtl="0" fontAlgn="ctr"/>
                      <a:r>
                        <a:rPr lang="en-US" sz="1600" b="1" i="0" u="none" strike="noStrike" dirty="0">
                          <a:solidFill>
                            <a:srgbClr val="FFFFFF"/>
                          </a:solidFill>
                          <a:effectLst/>
                          <a:latin typeface="Century Gothic" panose="020B0502020202020204" pitchFamily="34" charset="0"/>
                        </a:rPr>
                        <a:t>Date </a:t>
                      </a: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Concerné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Gravité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113485108"/>
                  </a:ext>
                </a:extLst>
              </a:tr>
              <a:tr h="1242633">
                <a:tc>
                  <a:txBody>
                    <a:bodyPr/>
                    <a:lstStyle/>
                    <a:p>
                      <a:pPr algn="ctr" rtl="0" fontAlgn="ctr"/>
                      <a:r>
                        <a:rPr lang="en-US" sz="1800" b="0" i="0" u="none" strike="noStrike" dirty="0">
                          <a:solidFill>
                            <a:srgbClr val="000000"/>
                          </a:solidFill>
                          <a:effectLst/>
                          <a:latin typeface="Century Gothic" panose="020B0502020202020204" pitchFamily="34" charset="0"/>
                        </a:rPr>
                        <a:t>15/09/2021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Mentionner sur le mode opératoire de gestion des rendez-vous que Dr SARR consulte sur ordre d'arrivée et non sur heure de Rendez-vous.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Lauriane</a:t>
                      </a:r>
                      <a:r>
                        <a:rPr lang="en-US" sz="1400" b="0" i="0" u="none" strike="noStrike" dirty="0">
                          <a:solidFill>
                            <a:srgbClr val="000000"/>
                          </a:solidFill>
                          <a:effectLst/>
                          <a:latin typeface="Century Gothic" panose="020B0502020202020204" pitchFamily="34" charset="0"/>
                        </a:rPr>
                        <a:t>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6146658"/>
                  </a:ext>
                </a:extLst>
              </a:tr>
              <a:tr h="834339">
                <a:tc>
                  <a:txBody>
                    <a:bodyPr/>
                    <a:lstStyle/>
                    <a:p>
                      <a:pPr algn="ctr" rtl="0" fontAlgn="ctr"/>
                      <a:r>
                        <a:rPr lang="en-US" sz="1800" b="0" i="0" u="none" strike="noStrike">
                          <a:solidFill>
                            <a:srgbClr val="000000"/>
                          </a:solidFill>
                          <a:effectLst/>
                          <a:latin typeface="Century Gothic" panose="020B0502020202020204" pitchFamily="34" charset="0"/>
                        </a:rPr>
                        <a:t>15/09/2021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Pas de Messagerie d'accueil lorsqu'on est en communication, le téléphone continue de sonner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Lauriane</a:t>
                      </a:r>
                      <a:r>
                        <a:rPr lang="en-US" sz="1400" b="0" i="0" u="none" strike="noStrike" dirty="0">
                          <a:solidFill>
                            <a:srgbClr val="000000"/>
                          </a:solidFill>
                          <a:effectLst/>
                          <a:latin typeface="Century Gothic" panose="020B0502020202020204" pitchFamily="34" charset="0"/>
                        </a:rPr>
                        <a:t>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57440423"/>
                  </a:ext>
                </a:extLst>
              </a:tr>
              <a:tr h="834339">
                <a:tc>
                  <a:txBody>
                    <a:bodyPr/>
                    <a:lstStyle/>
                    <a:p>
                      <a:pPr algn="ctr" rtl="0" fontAlgn="ctr"/>
                      <a:r>
                        <a:rPr lang="en-US" sz="1800" b="0" i="0" u="none" strike="noStrike">
                          <a:solidFill>
                            <a:srgbClr val="000000"/>
                          </a:solidFill>
                          <a:effectLst/>
                          <a:latin typeface="Century Gothic" panose="020B0502020202020204" pitchFamily="34" charset="0"/>
                        </a:rPr>
                        <a:t>15/09/2021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S'assurer de la traçabilité des courriers provenant de la clinique jusqu'à arrivée chez le destinataire.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Lauriane</a:t>
                      </a:r>
                      <a:r>
                        <a:rPr lang="en-US" sz="1400" b="0" i="0" u="none" strike="noStrike" dirty="0">
                          <a:solidFill>
                            <a:srgbClr val="000000"/>
                          </a:solidFill>
                          <a:effectLst/>
                          <a:latin typeface="Century Gothic" panose="020B0502020202020204" pitchFamily="34" charset="0"/>
                        </a:rPr>
                        <a:t> Marie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8555574"/>
                  </a:ext>
                </a:extLst>
              </a:tr>
            </a:tbl>
          </a:graphicData>
        </a:graphic>
      </p:graphicFrame>
    </p:spTree>
    <p:extLst>
      <p:ext uri="{BB962C8B-B14F-4D97-AF65-F5344CB8AC3E}">
        <p14:creationId xmlns:p14="http://schemas.microsoft.com/office/powerpoint/2010/main" val="41059135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4170417" cy="491681"/>
          </a:xfrm>
          <a:prstGeom prst="rect">
            <a:avLst/>
          </a:prstGeom>
          <a:solidFill>
            <a:srgbClr val="009999"/>
          </a:solidFill>
        </p:spPr>
        <p:txBody>
          <a:bodyPr>
            <a:normAutofit fontScale="850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PO02 </a:t>
            </a:r>
            <a:r>
              <a:rPr lang="en-US" sz="2400" cap="none" dirty="0">
                <a:latin typeface="Arial" panose="020B0604020202020204" pitchFamily="34" charset="0"/>
                <a:ea typeface="Malgun Gothic" panose="020B0503020000020004" pitchFamily="34" charset="-127"/>
                <a:cs typeface="Arial" panose="020B0604020202020204" pitchFamily="34" charset="0"/>
              </a:rPr>
              <a:t>: </a:t>
            </a:r>
            <a:r>
              <a:rPr lang="en-US" sz="2400" cap="none" dirty="0" err="1">
                <a:latin typeface="Arial" panose="020B0604020202020204" pitchFamily="34" charset="0"/>
                <a:ea typeface="Malgun Gothic" panose="020B0503020000020004" pitchFamily="34" charset="-127"/>
                <a:cs typeface="Arial" panose="020B0604020202020204" pitchFamily="34" charset="0"/>
              </a:rPr>
              <a:t>Encaissement</a:t>
            </a:r>
            <a:r>
              <a:rPr lang="en-US" sz="2400" cap="none" dirty="0">
                <a:latin typeface="Arial" panose="020B0604020202020204" pitchFamily="34" charset="0"/>
                <a:ea typeface="Malgun Gothic" panose="020B0503020000020004" pitchFamily="34" charset="-127"/>
                <a:cs typeface="Arial" panose="020B0604020202020204" pitchFamily="34" charset="0"/>
              </a:rPr>
              <a:t> &amp; </a:t>
            </a:r>
            <a:r>
              <a:rPr lang="en-US" sz="2400" cap="none" dirty="0" err="1">
                <a:latin typeface="Arial" panose="020B0604020202020204" pitchFamily="34" charset="0"/>
                <a:ea typeface="Malgun Gothic" panose="020B0503020000020004" pitchFamily="34" charset="-127"/>
                <a:cs typeface="Arial" panose="020B0604020202020204" pitchFamily="34" charset="0"/>
              </a:rPr>
              <a:t>facturation</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762018"/>
            <a:ext cx="6425245" cy="707886"/>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Aucun écart</a:t>
            </a:r>
            <a:r>
              <a:rPr lang="en-US" sz="2000" dirty="0">
                <a:latin typeface="Arial" panose="020B0604020202020204" pitchFamily="34" charset="0"/>
                <a:cs typeface="Arial" panose="020B0604020202020204" pitchFamily="34" charset="0"/>
              </a:rPr>
              <a:t>.</a:t>
            </a:r>
            <a:endParaRPr lang="fr-SN" sz="20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310199099"/>
              </p:ext>
            </p:extLst>
          </p:nvPr>
        </p:nvGraphicFramePr>
        <p:xfrm>
          <a:off x="484511" y="2840183"/>
          <a:ext cx="11250288" cy="2479964"/>
        </p:xfrm>
        <a:graphic>
          <a:graphicData uri="http://schemas.openxmlformats.org/drawingml/2006/table">
            <a:tbl>
              <a:tblPr/>
              <a:tblGrid>
                <a:gridCol w="1568668">
                  <a:extLst>
                    <a:ext uri="{9D8B030D-6E8A-4147-A177-3AD203B41FA5}">
                      <a16:colId xmlns:a16="http://schemas.microsoft.com/office/drawing/2014/main" val="2377250014"/>
                    </a:ext>
                  </a:extLst>
                </a:gridCol>
                <a:gridCol w="4938851">
                  <a:extLst>
                    <a:ext uri="{9D8B030D-6E8A-4147-A177-3AD203B41FA5}">
                      <a16:colId xmlns:a16="http://schemas.microsoft.com/office/drawing/2014/main" val="2720848488"/>
                    </a:ext>
                  </a:extLst>
                </a:gridCol>
                <a:gridCol w="1654454">
                  <a:extLst>
                    <a:ext uri="{9D8B030D-6E8A-4147-A177-3AD203B41FA5}">
                      <a16:colId xmlns:a16="http://schemas.microsoft.com/office/drawing/2014/main" val="2029101741"/>
                    </a:ext>
                  </a:extLst>
                </a:gridCol>
                <a:gridCol w="1535987">
                  <a:extLst>
                    <a:ext uri="{9D8B030D-6E8A-4147-A177-3AD203B41FA5}">
                      <a16:colId xmlns:a16="http://schemas.microsoft.com/office/drawing/2014/main" val="3854982229"/>
                    </a:ext>
                  </a:extLst>
                </a:gridCol>
                <a:gridCol w="800674">
                  <a:extLst>
                    <a:ext uri="{9D8B030D-6E8A-4147-A177-3AD203B41FA5}">
                      <a16:colId xmlns:a16="http://schemas.microsoft.com/office/drawing/2014/main" val="595831813"/>
                    </a:ext>
                  </a:extLst>
                </a:gridCol>
                <a:gridCol w="751654">
                  <a:extLst>
                    <a:ext uri="{9D8B030D-6E8A-4147-A177-3AD203B41FA5}">
                      <a16:colId xmlns:a16="http://schemas.microsoft.com/office/drawing/2014/main" val="3583184731"/>
                    </a:ext>
                  </a:extLst>
                </a:gridCol>
              </a:tblGrid>
              <a:tr h="838298">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561515677"/>
                  </a:ext>
                </a:extLst>
              </a:tr>
              <a:tr h="1641666">
                <a:tc>
                  <a:txBody>
                    <a:bodyPr/>
                    <a:lstStyle/>
                    <a:p>
                      <a:pPr algn="ctr" rtl="0" fontAlgn="ctr"/>
                      <a:r>
                        <a:rPr lang="en-US" sz="1800" b="0" i="0" u="none" strike="noStrike" dirty="0">
                          <a:solidFill>
                            <a:srgbClr val="000000"/>
                          </a:solidFill>
                          <a:effectLst/>
                          <a:latin typeface="Century Gothic" panose="020B0502020202020204" pitchFamily="34" charset="0"/>
                        </a:rPr>
                        <a:t>22/09/2021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Certaines tâches du système de facturation (émission reçus) pourraient-être automatisée.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Asse</a:t>
                      </a:r>
                      <a:r>
                        <a:rPr lang="en-US" sz="1800" b="0" i="0" u="none" strike="noStrike" dirty="0">
                          <a:solidFill>
                            <a:srgbClr val="000000"/>
                          </a:solidFill>
                          <a:effectLst/>
                          <a:latin typeface="Century Gothic" panose="020B0502020202020204" pitchFamily="34" charset="0"/>
                        </a:rPr>
                        <a:t> NDIAYE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4820295"/>
                  </a:ext>
                </a:extLst>
              </a:tr>
            </a:tbl>
          </a:graphicData>
        </a:graphic>
      </p:graphicFrame>
    </p:spTree>
    <p:extLst>
      <p:ext uri="{BB962C8B-B14F-4D97-AF65-F5344CB8AC3E}">
        <p14:creationId xmlns:p14="http://schemas.microsoft.com/office/powerpoint/2010/main" val="32667341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34889"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PO03 : </a:t>
            </a:r>
            <a:r>
              <a:rPr lang="en-US" sz="2400" cap="none" dirty="0">
                <a:latin typeface="Arial" panose="020B0604020202020204" pitchFamily="34" charset="0"/>
                <a:ea typeface="Malgun Gothic" panose="020B0503020000020004" pitchFamily="34" charset="-127"/>
                <a:cs typeface="Arial" panose="020B0604020202020204" pitchFamily="34" charset="0"/>
              </a:rPr>
              <a:t>Consultation </a:t>
            </a:r>
          </a:p>
        </p:txBody>
      </p:sp>
      <p:graphicFrame>
        <p:nvGraphicFramePr>
          <p:cNvPr id="3" name="Tableau 2"/>
          <p:cNvGraphicFramePr>
            <a:graphicFrameLocks noGrp="1"/>
          </p:cNvGraphicFramePr>
          <p:nvPr>
            <p:extLst>
              <p:ext uri="{D42A27DB-BD31-4B8C-83A1-F6EECF244321}">
                <p14:modId xmlns:p14="http://schemas.microsoft.com/office/powerpoint/2010/main" val="3428249341"/>
              </p:ext>
            </p:extLst>
          </p:nvPr>
        </p:nvGraphicFramePr>
        <p:xfrm>
          <a:off x="470856" y="3219450"/>
          <a:ext cx="11250287" cy="2939098"/>
        </p:xfrm>
        <a:graphic>
          <a:graphicData uri="http://schemas.openxmlformats.org/drawingml/2006/table">
            <a:tbl>
              <a:tblPr/>
              <a:tblGrid>
                <a:gridCol w="1472244">
                  <a:extLst>
                    <a:ext uri="{9D8B030D-6E8A-4147-A177-3AD203B41FA5}">
                      <a16:colId xmlns:a16="http://schemas.microsoft.com/office/drawing/2014/main" val="1496990324"/>
                    </a:ext>
                  </a:extLst>
                </a:gridCol>
                <a:gridCol w="4686300">
                  <a:extLst>
                    <a:ext uri="{9D8B030D-6E8A-4147-A177-3AD203B41FA5}">
                      <a16:colId xmlns:a16="http://schemas.microsoft.com/office/drawing/2014/main" val="40592874"/>
                    </a:ext>
                  </a:extLst>
                </a:gridCol>
                <a:gridCol w="1314450">
                  <a:extLst>
                    <a:ext uri="{9D8B030D-6E8A-4147-A177-3AD203B41FA5}">
                      <a16:colId xmlns:a16="http://schemas.microsoft.com/office/drawing/2014/main" val="1452256621"/>
                    </a:ext>
                  </a:extLst>
                </a:gridCol>
                <a:gridCol w="1619250">
                  <a:extLst>
                    <a:ext uri="{9D8B030D-6E8A-4147-A177-3AD203B41FA5}">
                      <a16:colId xmlns:a16="http://schemas.microsoft.com/office/drawing/2014/main" val="3571436278"/>
                    </a:ext>
                  </a:extLst>
                </a:gridCol>
                <a:gridCol w="1143000">
                  <a:extLst>
                    <a:ext uri="{9D8B030D-6E8A-4147-A177-3AD203B41FA5}">
                      <a16:colId xmlns:a16="http://schemas.microsoft.com/office/drawing/2014/main" val="306403237"/>
                    </a:ext>
                  </a:extLst>
                </a:gridCol>
                <a:gridCol w="1015043">
                  <a:extLst>
                    <a:ext uri="{9D8B030D-6E8A-4147-A177-3AD203B41FA5}">
                      <a16:colId xmlns:a16="http://schemas.microsoft.com/office/drawing/2014/main" val="38504108"/>
                    </a:ext>
                  </a:extLst>
                </a:gridCol>
              </a:tblGrid>
              <a:tr h="983915">
                <a:tc>
                  <a:txBody>
                    <a:bodyPr/>
                    <a:lstStyle/>
                    <a:p>
                      <a:pPr algn="ctr" fontAlgn="ctr"/>
                      <a:r>
                        <a:rPr lang="en-US" sz="2400" b="1" i="0" u="none" strike="noStrike">
                          <a:solidFill>
                            <a:srgbClr val="FFFFFF"/>
                          </a:solidFill>
                          <a:effectLst/>
                          <a:latin typeface="Bahnschrift Light SemiCondensed" panose="020B0502040204020203"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Description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2400" b="1" i="0" u="none" strike="noStrike">
                          <a:solidFill>
                            <a:srgbClr val="FFFFFF"/>
                          </a:solidFill>
                          <a:effectLst/>
                          <a:latin typeface="Bahnschrift Light SemiCondensed" panose="020B0502040204020203"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241690957"/>
                  </a:ext>
                </a:extLst>
              </a:tr>
              <a:tr h="1955183">
                <a:tc>
                  <a:txBody>
                    <a:bodyPr/>
                    <a:lstStyle/>
                    <a:p>
                      <a:pPr algn="ctr" fontAlgn="ctr"/>
                      <a:r>
                        <a:rPr lang="fr-SN" sz="2400" b="0" i="0" u="none" strike="noStrike" dirty="0">
                          <a:solidFill>
                            <a:srgbClr val="000000"/>
                          </a:solidFill>
                          <a:effectLst/>
                          <a:latin typeface="Bahnschrift Light SemiCondensed" panose="020B0502040204020203" pitchFamily="34" charset="0"/>
                        </a:rPr>
                        <a:t>-</a:t>
                      </a:r>
                      <a:endParaRPr lang="en-US" sz="2400" b="0" i="0" u="none" strike="noStrike" dirty="0">
                        <a:solidFill>
                          <a:srgbClr val="000000"/>
                        </a:solidFill>
                        <a:effectLst/>
                        <a:latin typeface="Bahnschrift Light SemiCondensed" panose="020B0502040204020203"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fr-FR" sz="2400" b="0" i="0" u="none" strike="noStrike" dirty="0">
                          <a:solidFill>
                            <a:srgbClr val="000000"/>
                          </a:solidFill>
                          <a:effectLst/>
                          <a:latin typeface="Bahnschrift Light SemiCondensed" panose="020B0502040204020203" pitchFamily="34" charset="0"/>
                        </a:rPr>
                        <a:t>-</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fr-SN" sz="2400" b="0" i="0" u="none" strike="noStrike" dirty="0">
                          <a:solidFill>
                            <a:srgbClr val="000000"/>
                          </a:solidFill>
                          <a:effectLst/>
                          <a:latin typeface="Bahnschrift Light SemiCondensed" panose="020B0502040204020203" pitchFamily="34" charset="0"/>
                        </a:rPr>
                        <a:t>-</a:t>
                      </a:r>
                      <a:endParaRPr lang="en-US" sz="24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fr-SN" sz="2400" b="0" i="0" u="none" strike="noStrike" dirty="0">
                          <a:solidFill>
                            <a:srgbClr val="000000"/>
                          </a:solidFill>
                          <a:effectLst/>
                          <a:latin typeface="Bahnschrift Light SemiCondensed" panose="020B0502040204020203" pitchFamily="34" charset="0"/>
                        </a:rPr>
                        <a:t>-</a:t>
                      </a:r>
                      <a:endParaRPr lang="en-US" sz="2400" b="0" i="0" u="none" strike="noStrike" dirty="0">
                        <a:solidFill>
                          <a:srgbClr val="00000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fontAlgn="ctr"/>
                      <a:r>
                        <a:rPr lang="fr-SN" sz="2400" b="1" i="0" u="none" strike="noStrike" dirty="0">
                          <a:solidFill>
                            <a:srgbClr val="00B050"/>
                          </a:solidFill>
                          <a:effectLst/>
                          <a:latin typeface="Bahnschrift Light SemiCondensed" panose="020B0502040204020203" pitchFamily="34" charset="0"/>
                        </a:rPr>
                        <a:t>-</a:t>
                      </a:r>
                      <a:endParaRPr lang="en-US" sz="2400" b="1" i="0" u="none" strike="noStrike" dirty="0">
                        <a:solidFill>
                          <a:srgbClr val="00B05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fr-SN" sz="2400" b="1" i="0" u="none" strike="noStrike" dirty="0">
                          <a:solidFill>
                            <a:srgbClr val="00B050"/>
                          </a:solidFill>
                          <a:effectLst/>
                          <a:latin typeface="Bahnschrift Light SemiCondensed" panose="020B0502040204020203" pitchFamily="34" charset="0"/>
                        </a:rPr>
                        <a:t>-</a:t>
                      </a:r>
                      <a:endParaRPr lang="en-US" sz="2400" b="1" i="0" u="none" strike="noStrike" dirty="0">
                        <a:solidFill>
                          <a:srgbClr val="00B050"/>
                        </a:solidFill>
                        <a:effectLst/>
                        <a:latin typeface="Bahnschrift Light SemiCondensed" panose="020B0502040204020203"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23560459"/>
                  </a:ext>
                </a:extLst>
              </a:tr>
            </a:tbl>
          </a:graphicData>
        </a:graphic>
      </p:graphicFrame>
      <p:sp>
        <p:nvSpPr>
          <p:cNvPr id="8" name="ZoneTexte 7"/>
          <p:cNvSpPr txBox="1"/>
          <p:nvPr/>
        </p:nvSpPr>
        <p:spPr>
          <a:xfrm>
            <a:off x="470856" y="1946378"/>
            <a:ext cx="3934889" cy="400110"/>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Pas d’audit réalisé en 2021.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1893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PO04 : </a:t>
            </a:r>
            <a:r>
              <a:rPr lang="en-US" sz="2400" cap="none" dirty="0">
                <a:latin typeface="Arial" panose="020B0604020202020204" pitchFamily="34" charset="0"/>
                <a:ea typeface="Malgun Gothic" panose="020B0503020000020004" pitchFamily="34" charset="-127"/>
                <a:cs typeface="Arial" panose="020B0604020202020204" pitchFamily="34" charset="0"/>
              </a:rPr>
              <a:t>Hospitalisation </a:t>
            </a:r>
          </a:p>
        </p:txBody>
      </p:sp>
      <p:sp>
        <p:nvSpPr>
          <p:cNvPr id="5" name="ZoneTexte 4"/>
          <p:cNvSpPr txBox="1"/>
          <p:nvPr/>
        </p:nvSpPr>
        <p:spPr>
          <a:xfrm>
            <a:off x="4591050" y="1225309"/>
            <a:ext cx="3924300" cy="1015663"/>
          </a:xfrm>
          <a:prstGeom prst="rect">
            <a:avLst/>
          </a:prstGeom>
          <a:noFill/>
        </p:spPr>
        <p:txBody>
          <a:bodyPr wrap="square" rtlCol="0">
            <a:spAutoFit/>
          </a:bodyPr>
          <a:lstStyle/>
          <a:p>
            <a:r>
              <a:rPr lang="fr-SN" sz="2000" dirty="0">
                <a:latin typeface="Bahnschrift Light SemiCondensed" panose="020B0502040204020203" pitchFamily="34" charset="0"/>
              </a:rPr>
              <a:t>1</a:t>
            </a:r>
            <a:r>
              <a:rPr lang="fr-SN" sz="2000" baseline="30000" dirty="0">
                <a:latin typeface="Bahnschrift Light SemiCondensed" panose="020B0502040204020203" pitchFamily="34" charset="0"/>
              </a:rPr>
              <a:t>er</a:t>
            </a:r>
            <a:r>
              <a:rPr lang="fr-SN" sz="2000" dirty="0">
                <a:latin typeface="Bahnschrift Light SemiCondensed" panose="020B0502040204020203" pitchFamily="34" charset="0"/>
              </a:rPr>
              <a:t> audit du processus :</a:t>
            </a:r>
          </a:p>
          <a:p>
            <a:pPr marL="285750" indent="-285750">
              <a:buFont typeface="Arial" panose="020B0604020202020204" pitchFamily="34" charset="0"/>
              <a:buChar char="•"/>
            </a:pPr>
            <a:r>
              <a:rPr lang="fr-SN" sz="2000" dirty="0">
                <a:latin typeface="Bahnschrift Light SemiCondensed" panose="020B0502040204020203" pitchFamily="34" charset="0"/>
              </a:rPr>
              <a:t>05 points faibles ;</a:t>
            </a:r>
          </a:p>
          <a:p>
            <a:pPr marL="285750" indent="-285750">
              <a:buFont typeface="Arial" panose="020B0604020202020204" pitchFamily="34" charset="0"/>
              <a:buChar char="•"/>
            </a:pPr>
            <a:r>
              <a:rPr lang="fr-SN" sz="2000" dirty="0">
                <a:latin typeface="Bahnschrift Light SemiCondensed" panose="020B0502040204020203" pitchFamily="34" charset="0"/>
              </a:rPr>
              <a:t>02 écarts</a:t>
            </a:r>
            <a:endParaRPr lang="en-US" sz="2000" dirty="0">
              <a:latin typeface="Bahnschrift Light SemiCondensed" panose="020B0502040204020203"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4082772543"/>
              </p:ext>
            </p:extLst>
          </p:nvPr>
        </p:nvGraphicFramePr>
        <p:xfrm>
          <a:off x="470856" y="2335216"/>
          <a:ext cx="11263943" cy="4356528"/>
        </p:xfrm>
        <a:graphic>
          <a:graphicData uri="http://schemas.openxmlformats.org/drawingml/2006/table">
            <a:tbl>
              <a:tblPr/>
              <a:tblGrid>
                <a:gridCol w="1570572">
                  <a:extLst>
                    <a:ext uri="{9D8B030D-6E8A-4147-A177-3AD203B41FA5}">
                      <a16:colId xmlns:a16="http://schemas.microsoft.com/office/drawing/2014/main" val="1318275655"/>
                    </a:ext>
                  </a:extLst>
                </a:gridCol>
                <a:gridCol w="5509299">
                  <a:extLst>
                    <a:ext uri="{9D8B030D-6E8A-4147-A177-3AD203B41FA5}">
                      <a16:colId xmlns:a16="http://schemas.microsoft.com/office/drawing/2014/main" val="4102950664"/>
                    </a:ext>
                  </a:extLst>
                </a:gridCol>
                <a:gridCol w="1357746">
                  <a:extLst>
                    <a:ext uri="{9D8B030D-6E8A-4147-A177-3AD203B41FA5}">
                      <a16:colId xmlns:a16="http://schemas.microsoft.com/office/drawing/2014/main" val="208130692"/>
                    </a:ext>
                  </a:extLst>
                </a:gridCol>
                <a:gridCol w="1272116">
                  <a:extLst>
                    <a:ext uri="{9D8B030D-6E8A-4147-A177-3AD203B41FA5}">
                      <a16:colId xmlns:a16="http://schemas.microsoft.com/office/drawing/2014/main" val="4272590235"/>
                    </a:ext>
                  </a:extLst>
                </a:gridCol>
                <a:gridCol w="801645">
                  <a:extLst>
                    <a:ext uri="{9D8B030D-6E8A-4147-A177-3AD203B41FA5}">
                      <a16:colId xmlns:a16="http://schemas.microsoft.com/office/drawing/2014/main" val="1420813728"/>
                    </a:ext>
                  </a:extLst>
                </a:gridCol>
                <a:gridCol w="752565">
                  <a:extLst>
                    <a:ext uri="{9D8B030D-6E8A-4147-A177-3AD203B41FA5}">
                      <a16:colId xmlns:a16="http://schemas.microsoft.com/office/drawing/2014/main" val="664193863"/>
                    </a:ext>
                  </a:extLst>
                </a:gridCol>
              </a:tblGrid>
              <a:tr h="278076">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585985671"/>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Mauvaise fréquence indiquée pour le contrôle des dossiers</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Ndeye Bigue NDIAYE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19290892"/>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Pas de trace sur le calcul de l'indicateur du taux de dossiers </a:t>
                      </a:r>
                      <a:r>
                        <a:rPr lang="fr-FR" sz="1600" b="0" i="0" u="none" strike="noStrike" dirty="0" err="1">
                          <a:solidFill>
                            <a:srgbClr val="000000"/>
                          </a:solidFill>
                          <a:effectLst/>
                          <a:latin typeface="Century Gothic" panose="020B0502020202020204" pitchFamily="34" charset="0"/>
                        </a:rPr>
                        <a:t>nnés</a:t>
                      </a:r>
                      <a:r>
                        <a:rPr lang="fr-FR" sz="1600" b="0" i="0" u="none" strike="noStrike" dirty="0">
                          <a:solidFill>
                            <a:srgbClr val="000000"/>
                          </a:solidFill>
                          <a:effectLst/>
                          <a:latin typeface="Century Gothic" panose="020B0502020202020204" pitchFamily="34" charset="0"/>
                        </a:rPr>
                        <a:t> non conformes</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Florence SAMBOU</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30371574"/>
                  </a:ext>
                </a:extLst>
              </a:tr>
              <a:tr h="81105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Pas d'état du stock et de sa répartition entre clinique, plateau et blanchisserie + décompte des draps non systématiques </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Florence SAMBOU</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66302638"/>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Enquêtes de satisfaction non complétées</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Ndeye Bigue NDIAYE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70188730"/>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en-US" sz="1600" b="0" i="0" u="none" strike="noStrike" dirty="0" err="1">
                          <a:solidFill>
                            <a:srgbClr val="000000"/>
                          </a:solidFill>
                          <a:effectLst/>
                          <a:latin typeface="Century Gothic" panose="020B0502020202020204" pitchFamily="34" charset="0"/>
                        </a:rPr>
                        <a:t>Formalités</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administratives</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parfois</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retardées</a:t>
                      </a:r>
                      <a:endParaRPr lang="en-US" sz="1600" b="0" i="0" u="none" strike="noStrike" dirty="0">
                        <a:solidFill>
                          <a:srgbClr val="000000"/>
                        </a:solidFill>
                        <a:effectLst/>
                        <a:latin typeface="Century Gothic" panose="020B0502020202020204" pitchFamily="34" charset="0"/>
                      </a:endParaRP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Ndeye Bigue NDIAYE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35127300"/>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Analyse risque pas à jour + maîtrise de la lecture </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Ndeye Bigue NDIAYE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écart</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6707212"/>
                  </a:ext>
                </a:extLst>
              </a:tr>
              <a:tr h="544566">
                <a:tc>
                  <a:txBody>
                    <a:bodyPr/>
                    <a:lstStyle/>
                    <a:p>
                      <a:pPr algn="ctr" rtl="0" fontAlgn="ctr"/>
                      <a:r>
                        <a:rPr lang="en-US" sz="1600" b="0" i="0" u="none" strike="noStrike" dirty="0">
                          <a:solidFill>
                            <a:srgbClr val="000000"/>
                          </a:solidFill>
                          <a:effectLst/>
                          <a:latin typeface="Century Gothic" panose="020B0502020202020204" pitchFamily="34" charset="0"/>
                        </a:rPr>
                        <a:t>21/04/2021</a:t>
                      </a:r>
                    </a:p>
                  </a:txBody>
                  <a:tcPr marL="9373" marR="9373" marT="9373"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b="0" i="0" u="none" strike="noStrike" dirty="0">
                          <a:solidFill>
                            <a:srgbClr val="000000"/>
                          </a:solidFill>
                          <a:effectLst/>
                          <a:latin typeface="Century Gothic" panose="020B0502020202020204" pitchFamily="34" charset="0"/>
                        </a:rPr>
                        <a:t>Température relevée élevée et dépassé la limite pour conservation du sang</a:t>
                      </a:r>
                    </a:p>
                  </a:txBody>
                  <a:tcPr marL="9373" marR="9373" marT="9373"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Ndeye Bigue NDIAYE</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écart</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373" marR="9373" marT="9373"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30285263"/>
                  </a:ext>
                </a:extLst>
              </a:tr>
            </a:tbl>
          </a:graphicData>
        </a:graphic>
      </p:graphicFrame>
    </p:spTree>
    <p:extLst>
      <p:ext uri="{BB962C8B-B14F-4D97-AF65-F5344CB8AC3E}">
        <p14:creationId xmlns:p14="http://schemas.microsoft.com/office/powerpoint/2010/main" val="21245491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PO04 : </a:t>
            </a:r>
            <a:r>
              <a:rPr lang="en-US" sz="2400" cap="none" dirty="0">
                <a:latin typeface="Arial" panose="020B0604020202020204" pitchFamily="34" charset="0"/>
                <a:ea typeface="Malgun Gothic" panose="020B0503020000020004" pitchFamily="34" charset="-127"/>
                <a:cs typeface="Arial" panose="020B0604020202020204" pitchFamily="34" charset="0"/>
              </a:rPr>
              <a:t>Hospitalisation </a:t>
            </a:r>
          </a:p>
        </p:txBody>
      </p:sp>
      <p:sp>
        <p:nvSpPr>
          <p:cNvPr id="5" name="ZoneTexte 4"/>
          <p:cNvSpPr txBox="1"/>
          <p:nvPr/>
        </p:nvSpPr>
        <p:spPr>
          <a:xfrm>
            <a:off x="4610100" y="1158433"/>
            <a:ext cx="4724400" cy="1015663"/>
          </a:xfrm>
          <a:prstGeom prst="rect">
            <a:avLst/>
          </a:prstGeom>
          <a:noFill/>
        </p:spPr>
        <p:txBody>
          <a:bodyPr wrap="square" rtlCol="0">
            <a:spAutoFit/>
          </a:bodyPr>
          <a:lstStyle/>
          <a:p>
            <a:r>
              <a:rPr lang="fr-SN" sz="2000" dirty="0">
                <a:latin typeface="Bahnschrift Light SemiCondensed" panose="020B0502040204020203" pitchFamily="34" charset="0"/>
              </a:rPr>
              <a:t>2</a:t>
            </a:r>
            <a:r>
              <a:rPr lang="fr-SN" sz="2000" baseline="30000" dirty="0">
                <a:latin typeface="Bahnschrift Light SemiCondensed" panose="020B0502040204020203" pitchFamily="34" charset="0"/>
              </a:rPr>
              <a:t>ème</a:t>
            </a:r>
            <a:r>
              <a:rPr lang="fr-SN" sz="2000" dirty="0">
                <a:latin typeface="Bahnschrift Light SemiCondensed" panose="020B0502040204020203" pitchFamily="34" charset="0"/>
              </a:rPr>
              <a:t> audit du processus :</a:t>
            </a:r>
          </a:p>
          <a:p>
            <a:pPr marL="285750" indent="-285750">
              <a:buFont typeface="Arial" panose="020B0604020202020204" pitchFamily="34" charset="0"/>
              <a:buChar char="•"/>
            </a:pPr>
            <a:r>
              <a:rPr lang="fr-SN" sz="2000" dirty="0">
                <a:latin typeface="Bahnschrift Light SemiCondensed" panose="020B0502040204020203" pitchFamily="34" charset="0"/>
              </a:rPr>
              <a:t>02 points faibles ;</a:t>
            </a:r>
          </a:p>
          <a:p>
            <a:pPr marL="285750" indent="-285750">
              <a:buFont typeface="Arial" panose="020B0604020202020204" pitchFamily="34" charset="0"/>
              <a:buChar char="•"/>
            </a:pPr>
            <a:r>
              <a:rPr lang="fr-SN" sz="2000" dirty="0">
                <a:latin typeface="Bahnschrift Light SemiCondensed" panose="020B0502040204020203" pitchFamily="34" charset="0"/>
              </a:rPr>
              <a:t>01 écarts</a:t>
            </a:r>
            <a:endParaRPr lang="en-US" sz="2000" dirty="0">
              <a:latin typeface="Bahnschrift Light SemiCondensed" panose="020B0502040204020203"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776851517"/>
              </p:ext>
            </p:extLst>
          </p:nvPr>
        </p:nvGraphicFramePr>
        <p:xfrm>
          <a:off x="470856" y="2549236"/>
          <a:ext cx="11250288" cy="3990109"/>
        </p:xfrm>
        <a:graphic>
          <a:graphicData uri="http://schemas.openxmlformats.org/drawingml/2006/table">
            <a:tbl>
              <a:tblPr/>
              <a:tblGrid>
                <a:gridCol w="1568668">
                  <a:extLst>
                    <a:ext uri="{9D8B030D-6E8A-4147-A177-3AD203B41FA5}">
                      <a16:colId xmlns:a16="http://schemas.microsoft.com/office/drawing/2014/main" val="3897630562"/>
                    </a:ext>
                  </a:extLst>
                </a:gridCol>
                <a:gridCol w="4938851">
                  <a:extLst>
                    <a:ext uri="{9D8B030D-6E8A-4147-A177-3AD203B41FA5}">
                      <a16:colId xmlns:a16="http://schemas.microsoft.com/office/drawing/2014/main" val="1162803616"/>
                    </a:ext>
                  </a:extLst>
                </a:gridCol>
                <a:gridCol w="1654454">
                  <a:extLst>
                    <a:ext uri="{9D8B030D-6E8A-4147-A177-3AD203B41FA5}">
                      <a16:colId xmlns:a16="http://schemas.microsoft.com/office/drawing/2014/main" val="2778260516"/>
                    </a:ext>
                  </a:extLst>
                </a:gridCol>
                <a:gridCol w="1535987">
                  <a:extLst>
                    <a:ext uri="{9D8B030D-6E8A-4147-A177-3AD203B41FA5}">
                      <a16:colId xmlns:a16="http://schemas.microsoft.com/office/drawing/2014/main" val="2917298435"/>
                    </a:ext>
                  </a:extLst>
                </a:gridCol>
                <a:gridCol w="800674">
                  <a:extLst>
                    <a:ext uri="{9D8B030D-6E8A-4147-A177-3AD203B41FA5}">
                      <a16:colId xmlns:a16="http://schemas.microsoft.com/office/drawing/2014/main" val="4074441547"/>
                    </a:ext>
                  </a:extLst>
                </a:gridCol>
                <a:gridCol w="751654">
                  <a:extLst>
                    <a:ext uri="{9D8B030D-6E8A-4147-A177-3AD203B41FA5}">
                      <a16:colId xmlns:a16="http://schemas.microsoft.com/office/drawing/2014/main" val="2280941056"/>
                    </a:ext>
                  </a:extLst>
                </a:gridCol>
              </a:tblGrid>
              <a:tr h="509376">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178643355"/>
                  </a:ext>
                </a:extLst>
              </a:tr>
              <a:tr h="997527">
                <a:tc>
                  <a:txBody>
                    <a:bodyPr/>
                    <a:lstStyle/>
                    <a:p>
                      <a:pPr algn="ctr" rtl="0" fontAlgn="ctr"/>
                      <a:r>
                        <a:rPr lang="en-US" sz="2000" b="0" i="0" u="none" strike="noStrike" dirty="0">
                          <a:solidFill>
                            <a:srgbClr val="000000"/>
                          </a:solidFill>
                          <a:effectLst/>
                          <a:latin typeface="Century Gothic" panose="020B0502020202020204" pitchFamily="34" charset="0"/>
                        </a:rPr>
                        <a:t>03/12/2021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L'on a enregistré certaines plaintes de patients au sujet de la qualité du linge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Century Gothic" panose="020B0502020202020204" pitchFamily="34" charset="0"/>
                        </a:rPr>
                        <a:t>Florence SAMBOU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Century Gothic" panose="020B0502020202020204" pitchFamily="34" charset="0"/>
                        </a:rPr>
                        <a:t>Point faible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2463907"/>
                  </a:ext>
                </a:extLst>
              </a:tr>
              <a:tr h="1485679">
                <a:tc>
                  <a:txBody>
                    <a:bodyPr/>
                    <a:lstStyle/>
                    <a:p>
                      <a:pPr algn="ctr" rtl="0" fontAlgn="ctr"/>
                      <a:r>
                        <a:rPr lang="en-US" sz="2000" b="0" i="0" u="none" strike="noStrike">
                          <a:solidFill>
                            <a:srgbClr val="000000"/>
                          </a:solidFill>
                          <a:effectLst/>
                          <a:latin typeface="Century Gothic" panose="020B0502020202020204" pitchFamily="34" charset="0"/>
                        </a:rPr>
                        <a:t>03/12/2021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Certains dossiers patients ne sont pas conformes du fait du non remplissage de protocoles par certains prestataires.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Ndeye</a:t>
                      </a:r>
                      <a:r>
                        <a:rPr lang="en-US" sz="2000" b="0" i="0" u="none" strike="noStrike" dirty="0">
                          <a:solidFill>
                            <a:srgbClr val="000000"/>
                          </a:solidFill>
                          <a:effectLst/>
                          <a:latin typeface="Century Gothic" panose="020B0502020202020204" pitchFamily="34" charset="0"/>
                        </a:rPr>
                        <a:t> </a:t>
                      </a:r>
                      <a:r>
                        <a:rPr lang="en-US" sz="2000" b="0" i="0" u="none" strike="noStrike" dirty="0" err="1">
                          <a:solidFill>
                            <a:srgbClr val="000000"/>
                          </a:solidFill>
                          <a:effectLst/>
                          <a:latin typeface="Century Gothic" panose="020B0502020202020204" pitchFamily="34" charset="0"/>
                        </a:rPr>
                        <a:t>Bigue</a:t>
                      </a:r>
                      <a:r>
                        <a:rPr lang="en-US" sz="2000" b="0" i="0" u="none" strike="noStrike" dirty="0">
                          <a:solidFill>
                            <a:srgbClr val="000000"/>
                          </a:solidFill>
                          <a:effectLst/>
                          <a:latin typeface="Century Gothic" panose="020B0502020202020204" pitchFamily="34" charset="0"/>
                        </a:rPr>
                        <a:t> NDIAYE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Century Gothic" panose="020B0502020202020204" pitchFamily="34" charset="0"/>
                        </a:rPr>
                        <a:t>Point </a:t>
                      </a:r>
                      <a:r>
                        <a:rPr lang="en-US" sz="2000" b="0" i="0" u="none" strike="noStrike" dirty="0" err="1">
                          <a:solidFill>
                            <a:srgbClr val="000000"/>
                          </a:solidFill>
                          <a:effectLst/>
                          <a:latin typeface="Century Gothic" panose="020B0502020202020204" pitchFamily="34" charset="0"/>
                        </a:rPr>
                        <a:t>faible</a:t>
                      </a: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14053482"/>
                  </a:ext>
                </a:extLst>
              </a:tr>
              <a:tr h="997527">
                <a:tc>
                  <a:txBody>
                    <a:bodyPr/>
                    <a:lstStyle/>
                    <a:p>
                      <a:pPr algn="ctr" rtl="0" fontAlgn="ctr"/>
                      <a:r>
                        <a:rPr lang="en-US" sz="2000" b="0" i="0" u="none" strike="noStrike">
                          <a:solidFill>
                            <a:srgbClr val="000000"/>
                          </a:solidFill>
                          <a:effectLst/>
                          <a:latin typeface="Century Gothic" panose="020B0502020202020204" pitchFamily="34" charset="0"/>
                        </a:rPr>
                        <a:t>03/12/2021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a:solidFill>
                            <a:srgbClr val="000000"/>
                          </a:solidFill>
                          <a:effectLst/>
                          <a:latin typeface="Century Gothic" panose="020B0502020202020204" pitchFamily="34" charset="0"/>
                        </a:rPr>
                        <a:t>Il n'y a pas eu de staffs au cours de l'année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a:solidFill>
                            <a:srgbClr val="000000"/>
                          </a:solidFill>
                          <a:effectLst/>
                          <a:latin typeface="Century Gothic" panose="020B0502020202020204" pitchFamily="34" charset="0"/>
                        </a:rPr>
                        <a:t>Ndeye Bigue NDIAYE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écart</a:t>
                      </a: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73370914"/>
                  </a:ext>
                </a:extLst>
              </a:tr>
            </a:tbl>
          </a:graphicData>
        </a:graphic>
      </p:graphicFrame>
    </p:spTree>
    <p:extLst>
      <p:ext uri="{BB962C8B-B14F-4D97-AF65-F5344CB8AC3E}">
        <p14:creationId xmlns:p14="http://schemas.microsoft.com/office/powerpoint/2010/main" val="41253175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PO05 : </a:t>
            </a:r>
            <a:r>
              <a:rPr lang="en-US" sz="2400" cap="none" dirty="0" err="1">
                <a:latin typeface="Arial" panose="020B0604020202020204" pitchFamily="34" charset="0"/>
                <a:ea typeface="Malgun Gothic" panose="020B0503020000020004" pitchFamily="34" charset="-127"/>
                <a:cs typeface="Arial" panose="020B0604020202020204" pitchFamily="34" charset="0"/>
              </a:rPr>
              <a:t>Actes</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270876680"/>
              </p:ext>
            </p:extLst>
          </p:nvPr>
        </p:nvGraphicFramePr>
        <p:xfrm>
          <a:off x="470856" y="2086571"/>
          <a:ext cx="11250287" cy="1873024"/>
        </p:xfrm>
        <a:graphic>
          <a:graphicData uri="http://schemas.openxmlformats.org/drawingml/2006/table">
            <a:tbl>
              <a:tblPr/>
              <a:tblGrid>
                <a:gridCol w="1224594">
                  <a:extLst>
                    <a:ext uri="{9D8B030D-6E8A-4147-A177-3AD203B41FA5}">
                      <a16:colId xmlns:a16="http://schemas.microsoft.com/office/drawing/2014/main" val="892131976"/>
                    </a:ext>
                  </a:extLst>
                </a:gridCol>
                <a:gridCol w="6191250">
                  <a:extLst>
                    <a:ext uri="{9D8B030D-6E8A-4147-A177-3AD203B41FA5}">
                      <a16:colId xmlns:a16="http://schemas.microsoft.com/office/drawing/2014/main" val="2380850536"/>
                    </a:ext>
                  </a:extLst>
                </a:gridCol>
                <a:gridCol w="1181100">
                  <a:extLst>
                    <a:ext uri="{9D8B030D-6E8A-4147-A177-3AD203B41FA5}">
                      <a16:colId xmlns:a16="http://schemas.microsoft.com/office/drawing/2014/main" val="2673375634"/>
                    </a:ext>
                  </a:extLst>
                </a:gridCol>
                <a:gridCol w="914400">
                  <a:extLst>
                    <a:ext uri="{9D8B030D-6E8A-4147-A177-3AD203B41FA5}">
                      <a16:colId xmlns:a16="http://schemas.microsoft.com/office/drawing/2014/main" val="3789185076"/>
                    </a:ext>
                  </a:extLst>
                </a:gridCol>
                <a:gridCol w="688844">
                  <a:extLst>
                    <a:ext uri="{9D8B030D-6E8A-4147-A177-3AD203B41FA5}">
                      <a16:colId xmlns:a16="http://schemas.microsoft.com/office/drawing/2014/main" val="2232894092"/>
                    </a:ext>
                  </a:extLst>
                </a:gridCol>
                <a:gridCol w="1050099">
                  <a:extLst>
                    <a:ext uri="{9D8B030D-6E8A-4147-A177-3AD203B41FA5}">
                      <a16:colId xmlns:a16="http://schemas.microsoft.com/office/drawing/2014/main" val="2744201996"/>
                    </a:ext>
                  </a:extLst>
                </a:gridCol>
              </a:tblGrid>
              <a:tr h="344073">
                <a:tc>
                  <a:txBody>
                    <a:bodyPr/>
                    <a:lstStyle/>
                    <a:p>
                      <a:pPr algn="ctr" fontAlgn="ctr"/>
                      <a:r>
                        <a:rPr lang="en-US" sz="1800" b="1" i="0" u="none" strike="noStrike">
                          <a:solidFill>
                            <a:srgbClr val="FFFFFF"/>
                          </a:solidFill>
                          <a:effectLst/>
                          <a:latin typeface="Bahnschrift Light SemiCondensed" panose="020B0502040204020203" pitchFamily="34" charset="0"/>
                        </a:rPr>
                        <a:t>Date réal, audit</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Description</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Concerné</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Gravité</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Réal. %</a:t>
                      </a: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ctr"/>
                      <a:r>
                        <a:rPr lang="en-US" sz="1800" b="1" i="0" u="none" strike="noStrike">
                          <a:solidFill>
                            <a:srgbClr val="FFFFFF"/>
                          </a:solidFill>
                          <a:effectLst/>
                          <a:latin typeface="Bahnschrift Light SemiCondensed" panose="020B0502040204020203" pitchFamily="34" charset="0"/>
                        </a:rPr>
                        <a:t>Eff.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610637860"/>
                  </a:ext>
                </a:extLst>
              </a:tr>
              <a:tr h="172037">
                <a:tc gridSpan="6">
                  <a:txBody>
                    <a:bodyPr/>
                    <a:lstStyle/>
                    <a:p>
                      <a:pPr algn="ctr" fontAlgn="b"/>
                      <a:endParaRPr lang="en-US" sz="1800" b="0" i="0" u="none" strike="noStrike" dirty="0">
                        <a:solidFill>
                          <a:srgbClr val="000000"/>
                        </a:solidFill>
                        <a:effectLst/>
                        <a:latin typeface="Bahnschrift Light SemiCondensed" panose="020B0502040204020203" pitchFamily="34" charset="0"/>
                      </a:endParaRPr>
                    </a:p>
                  </a:txBody>
                  <a:tcPr marL="8922" marR="8922" marT="8922"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6454447"/>
                  </a:ext>
                </a:extLst>
              </a:tr>
              <a:tr h="516110">
                <a:tc rowSpan="2">
                  <a:txBody>
                    <a:bodyPr/>
                    <a:lstStyle/>
                    <a:p>
                      <a:pPr algn="ctr" fontAlgn="ctr"/>
                      <a:endParaRPr lang="en-US" sz="1800" b="0" i="0" u="none" strike="noStrike">
                        <a:solidFill>
                          <a:srgbClr val="000000"/>
                        </a:solidFill>
                        <a:effectLst/>
                        <a:latin typeface="Bahnschrift Light SemiCondensed" panose="020B0502040204020203" pitchFamily="34" charset="0"/>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fr-FR" sz="1800" b="0" i="0" u="none" strike="noStrike">
                        <a:solidFill>
                          <a:srgbClr val="000000"/>
                        </a:solidFill>
                        <a:effectLst/>
                        <a:latin typeface="Bahnschrift Light SemiCondensed" panose="020B0502040204020203" pitchFamily="34" charset="0"/>
                      </a:endParaRPr>
                    </a:p>
                  </a:txBody>
                  <a:tcPr marL="8922" marR="8922" marT="892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1" i="0" u="none" strike="noStrike" dirty="0">
                        <a:solidFill>
                          <a:srgbClr val="00B05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1" i="0" u="none" strike="noStrike" dirty="0">
                        <a:solidFill>
                          <a:srgbClr val="00B05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88148136"/>
                  </a:ext>
                </a:extLst>
              </a:tr>
              <a:tr h="516110">
                <a:tc vMerge="1">
                  <a:txBody>
                    <a:bodyPr/>
                    <a:lstStyle/>
                    <a:p>
                      <a:endParaRPr lang="en-US"/>
                    </a:p>
                  </a:txBody>
                  <a:tcPr/>
                </a:tc>
                <a:tc>
                  <a:txBody>
                    <a:bodyPr/>
                    <a:lstStyle/>
                    <a:p>
                      <a:pPr algn="l" fontAlgn="b"/>
                      <a:endParaRPr lang="fr-FR" sz="1800" b="0" i="0" u="none" strike="noStrike">
                        <a:solidFill>
                          <a:srgbClr val="000000"/>
                        </a:solidFill>
                        <a:effectLst/>
                        <a:latin typeface="Bahnschrift Light SemiCondensed" panose="020B0502040204020203" pitchFamily="34" charset="0"/>
                      </a:endParaRPr>
                    </a:p>
                  </a:txBody>
                  <a:tcPr marL="8922" marR="8922" marT="8922"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1" i="0" u="none" strike="noStrike">
                        <a:solidFill>
                          <a:srgbClr val="00B05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endParaRPr lang="en-US" sz="1800" b="1" i="0" u="none" strike="noStrike" dirty="0">
                        <a:solidFill>
                          <a:srgbClr val="00B050"/>
                        </a:solidFill>
                        <a:effectLst/>
                        <a:latin typeface="Bahnschrift Light SemiCondensed" panose="020B0502040204020203"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55142029"/>
                  </a:ext>
                </a:extLst>
              </a:tr>
            </a:tbl>
          </a:graphicData>
        </a:graphic>
      </p:graphicFrame>
      <p:sp>
        <p:nvSpPr>
          <p:cNvPr id="5" name="ZoneTexte 4"/>
          <p:cNvSpPr txBox="1"/>
          <p:nvPr/>
        </p:nvSpPr>
        <p:spPr>
          <a:xfrm>
            <a:off x="4476750" y="1271156"/>
            <a:ext cx="3676650" cy="400110"/>
          </a:xfrm>
          <a:prstGeom prst="rect">
            <a:avLst/>
          </a:prstGeom>
          <a:noFill/>
        </p:spPr>
        <p:txBody>
          <a:bodyPr wrap="square" rtlCol="0">
            <a:spAutoFit/>
          </a:bodyPr>
          <a:lstStyle/>
          <a:p>
            <a:pPr marL="285750" indent="-285750">
              <a:buFont typeface="Arial" panose="020B0604020202020204" pitchFamily="34" charset="0"/>
              <a:buChar char="•"/>
            </a:pPr>
            <a:r>
              <a:rPr lang="fr-SN" sz="2000" dirty="0"/>
              <a:t>Pas d’audit réalisé en 2021</a:t>
            </a:r>
            <a:endParaRPr lang="en-US" sz="2000" dirty="0"/>
          </a:p>
        </p:txBody>
      </p:sp>
    </p:spTree>
    <p:extLst>
      <p:ext uri="{BB962C8B-B14F-4D97-AF65-F5344CB8AC3E}">
        <p14:creationId xmlns:p14="http://schemas.microsoft.com/office/powerpoint/2010/main" val="302509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4" name="Espace réservé du contenu 3">
            <a:extLst>
              <a:ext uri="{FF2B5EF4-FFF2-40B4-BE49-F238E27FC236}">
                <a16:creationId xmlns:a16="http://schemas.microsoft.com/office/drawing/2014/main" id="{4B8384EE-550B-4F7C-A5E5-7AEA41E2A802}"/>
              </a:ext>
            </a:extLst>
          </p:cNvPr>
          <p:cNvGraphicFramePr>
            <a:graphicFrameLocks/>
          </p:cNvGraphicFramePr>
          <p:nvPr>
            <p:extLst>
              <p:ext uri="{D42A27DB-BD31-4B8C-83A1-F6EECF244321}">
                <p14:modId xmlns:p14="http://schemas.microsoft.com/office/powerpoint/2010/main" val="2239265885"/>
              </p:ext>
            </p:extLst>
          </p:nvPr>
        </p:nvGraphicFramePr>
        <p:xfrm>
          <a:off x="581192" y="2032000"/>
          <a:ext cx="11029615" cy="2021052"/>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0">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649452">
                <a:tc>
                  <a:txBody>
                    <a:bodyPr/>
                    <a:lstStyle/>
                    <a:p>
                      <a:r>
                        <a:rPr lang="fr-FR" sz="1500" dirty="0">
                          <a:effectLst/>
                          <a:latin typeface="+mj-lt"/>
                          <a:cs typeface="Calibri" panose="020F0502020204030204" pitchFamily="34" charset="0"/>
                        </a:rPr>
                        <a:t>Développer les partenariats avec les TPE/PME/IPM</a:t>
                      </a:r>
                      <a:endParaRPr lang="en-US"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r>
                        <a:rPr lang="fr-FR" sz="1500" dirty="0">
                          <a:effectLst/>
                          <a:latin typeface="+mj-lt"/>
                          <a:cs typeface="Calibri" panose="020F0502020204030204" pitchFamily="34" charset="0"/>
                        </a:rPr>
                        <a:t>Non fait pour la RD 2021</a:t>
                      </a: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r>
                        <a:rPr lang="fr-FR" sz="1500" dirty="0">
                          <a:effectLst/>
                          <a:latin typeface="+mj-lt"/>
                          <a:cs typeface="Calibri" panose="020F0502020204030204" pitchFamily="34" charset="0"/>
                        </a:rPr>
                        <a:t>Annulée</a:t>
                      </a: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3461137"/>
                  </a:ext>
                </a:extLst>
              </a:tr>
              <a:tr h="43296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fr-FR" sz="1500" kern="1200" dirty="0">
                          <a:solidFill>
                            <a:schemeClr val="tx1"/>
                          </a:solidFill>
                          <a:effectLst/>
                          <a:latin typeface="+mj-lt"/>
                          <a:ea typeface="+mn-ea"/>
                          <a:cs typeface="Calibri" panose="020F0502020204030204" pitchFamily="34" charset="0"/>
                        </a:rPr>
                        <a:t>Acquérir des imprimantes-photocopieuses-scanners réseau afin de partager et de diminuer le nombre d’équipements à maintenir</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rPr>
                        <a:t>Fait pour la RD 2021</a:t>
                      </a: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329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500" kern="1200" dirty="0">
                          <a:solidFill>
                            <a:schemeClr val="tx1"/>
                          </a:solidFill>
                          <a:effectLst/>
                          <a:latin typeface="+mj-lt"/>
                          <a:ea typeface="+mn-ea"/>
                          <a:cs typeface="Calibri" panose="020F0502020204030204" pitchFamily="34" charset="0"/>
                        </a:rPr>
                        <a:t>Acquérir les licences Windows et Office</a:t>
                      </a:r>
                      <a:endParaRPr lang="fr-SN" sz="1500" kern="1200" dirty="0">
                        <a:solidFill>
                          <a:schemeClr val="tx1"/>
                        </a:solidFill>
                        <a:effectLst/>
                        <a:latin typeface="+mj-lt"/>
                        <a:ea typeface="+mn-ea"/>
                        <a:cs typeface="Calibri" panose="020F0502020204030204" pitchFamily="34" charset="0"/>
                      </a:endParaRPr>
                    </a:p>
                    <a:p>
                      <a:pPr marL="0" algn="l" defTabSz="457200" rtl="0" eaLnBrk="1" latinLnBrk="0" hangingPunct="1"/>
                      <a:endParaRPr lang="fr-FR" sz="1500" kern="1200" dirty="0">
                        <a:solidFill>
                          <a:schemeClr val="tx1"/>
                        </a:solidFill>
                        <a:effectLst/>
                        <a:latin typeface="+mj-l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Fait pour la RD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bl>
          </a:graphicData>
        </a:graphic>
      </p:graphicFrame>
    </p:spTree>
    <p:extLst>
      <p:ext uri="{BB962C8B-B14F-4D97-AF65-F5344CB8AC3E}">
        <p14:creationId xmlns:p14="http://schemas.microsoft.com/office/powerpoint/2010/main" val="41852712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602380" cy="491681"/>
          </a:xfrm>
          <a:prstGeom prst="rect">
            <a:avLst/>
          </a:prstGeom>
          <a:solidFill>
            <a:srgbClr val="009999"/>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latin typeface="Arial" panose="020B0604020202020204" pitchFamily="34" charset="0"/>
                <a:ea typeface="Malgun Gothic" panose="020B0503020000020004" pitchFamily="34" charset="-127"/>
                <a:cs typeface="Arial" panose="020B0604020202020204" pitchFamily="34" charset="0"/>
              </a:rPr>
              <a:t>PO06 : </a:t>
            </a:r>
            <a:r>
              <a:rPr lang="en-US" sz="2400" cap="none" dirty="0" err="1">
                <a:latin typeface="Arial" panose="020B0604020202020204" pitchFamily="34" charset="0"/>
                <a:ea typeface="Malgun Gothic" panose="020B0503020000020004" pitchFamily="34" charset="-127"/>
                <a:cs typeface="Arial" panose="020B0604020202020204" pitchFamily="34" charset="0"/>
              </a:rPr>
              <a:t>Suivi</a:t>
            </a:r>
            <a:r>
              <a:rPr lang="en-US" sz="2400" cap="none" dirty="0">
                <a:latin typeface="Arial" panose="020B0604020202020204" pitchFamily="34" charset="0"/>
                <a:ea typeface="Malgun Gothic" panose="020B0503020000020004" pitchFamily="34" charset="-127"/>
                <a:cs typeface="Arial" panose="020B0604020202020204" pitchFamily="34" charset="0"/>
              </a:rPr>
              <a:t> &amp; </a:t>
            </a:r>
            <a:r>
              <a:rPr lang="en-US" sz="2400" cap="none" dirty="0" err="1">
                <a:latin typeface="Arial" panose="020B0604020202020204" pitchFamily="34" charset="0"/>
                <a:ea typeface="Malgun Gothic" panose="020B0503020000020004" pitchFamily="34" charset="-127"/>
                <a:cs typeface="Arial" panose="020B0604020202020204" pitchFamily="34" charset="0"/>
              </a:rPr>
              <a:t>Conseil</a:t>
            </a:r>
            <a:endParaRPr lang="en-US" sz="2400" cap="none" dirty="0">
              <a:latin typeface="Arial" panose="020B0604020202020204" pitchFamily="34" charset="0"/>
              <a:ea typeface="Malgun Gothic" panose="020B0503020000020004" pitchFamily="34" charset="-127"/>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288616060"/>
              </p:ext>
            </p:extLst>
          </p:nvPr>
        </p:nvGraphicFramePr>
        <p:xfrm>
          <a:off x="484511" y="1778795"/>
          <a:ext cx="11250288" cy="4888278"/>
        </p:xfrm>
        <a:graphic>
          <a:graphicData uri="http://schemas.openxmlformats.org/drawingml/2006/table">
            <a:tbl>
              <a:tblPr/>
              <a:tblGrid>
                <a:gridCol w="1568668">
                  <a:extLst>
                    <a:ext uri="{9D8B030D-6E8A-4147-A177-3AD203B41FA5}">
                      <a16:colId xmlns:a16="http://schemas.microsoft.com/office/drawing/2014/main" val="3897630562"/>
                    </a:ext>
                  </a:extLst>
                </a:gridCol>
                <a:gridCol w="5289730">
                  <a:extLst>
                    <a:ext uri="{9D8B030D-6E8A-4147-A177-3AD203B41FA5}">
                      <a16:colId xmlns:a16="http://schemas.microsoft.com/office/drawing/2014/main" val="1162803616"/>
                    </a:ext>
                  </a:extLst>
                </a:gridCol>
                <a:gridCol w="1303575">
                  <a:extLst>
                    <a:ext uri="{9D8B030D-6E8A-4147-A177-3AD203B41FA5}">
                      <a16:colId xmlns:a16="http://schemas.microsoft.com/office/drawing/2014/main" val="2778260516"/>
                    </a:ext>
                  </a:extLst>
                </a:gridCol>
                <a:gridCol w="1535987">
                  <a:extLst>
                    <a:ext uri="{9D8B030D-6E8A-4147-A177-3AD203B41FA5}">
                      <a16:colId xmlns:a16="http://schemas.microsoft.com/office/drawing/2014/main" val="2917298435"/>
                    </a:ext>
                  </a:extLst>
                </a:gridCol>
                <a:gridCol w="800674">
                  <a:extLst>
                    <a:ext uri="{9D8B030D-6E8A-4147-A177-3AD203B41FA5}">
                      <a16:colId xmlns:a16="http://schemas.microsoft.com/office/drawing/2014/main" val="4074441547"/>
                    </a:ext>
                  </a:extLst>
                </a:gridCol>
                <a:gridCol w="751654">
                  <a:extLst>
                    <a:ext uri="{9D8B030D-6E8A-4147-A177-3AD203B41FA5}">
                      <a16:colId xmlns:a16="http://schemas.microsoft.com/office/drawing/2014/main" val="2280941056"/>
                    </a:ext>
                  </a:extLst>
                </a:gridCol>
              </a:tblGrid>
              <a:tr h="509376">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2178643355"/>
                  </a:ext>
                </a:extLst>
              </a:tr>
              <a:tr h="997527">
                <a:tc>
                  <a:txBody>
                    <a:bodyPr/>
                    <a:lstStyle/>
                    <a:p>
                      <a:pPr algn="ctr" rtl="0" fontAlgn="ctr"/>
                      <a:r>
                        <a:rPr lang="en-US" sz="2000" b="0" i="0" u="none" strike="noStrike" dirty="0">
                          <a:solidFill>
                            <a:srgbClr val="000000"/>
                          </a:solidFill>
                          <a:effectLst/>
                          <a:latin typeface="Century Gothic" panose="020B0502020202020204" pitchFamily="34" charset="0"/>
                        </a:rPr>
                        <a:t>01/03/2021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Il arrive souvent qu'on oublie de demander les coordonnées du patient ou prospect ou même qu'on oublie de l'enregistrer dans le CRM.</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Lauriane</a:t>
                      </a:r>
                      <a:r>
                        <a:rPr lang="en-US" sz="2000" b="0" i="0" u="none" strike="noStrike" dirty="0">
                          <a:solidFill>
                            <a:srgbClr val="000000"/>
                          </a:solidFill>
                          <a:effectLst/>
                          <a:latin typeface="Century Gothic" panose="020B0502020202020204" pitchFamily="34" charset="0"/>
                        </a:rPr>
                        <a:t> LEFLOUR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a:solidFill>
                            <a:srgbClr val="000000"/>
                          </a:solidFill>
                          <a:effectLst/>
                          <a:latin typeface="Century Gothic" panose="020B0502020202020204" pitchFamily="34" charset="0"/>
                        </a:rPr>
                        <a:t>Point </a:t>
                      </a:r>
                      <a:r>
                        <a:rPr lang="en-US" sz="2000" b="0" i="0" u="none" strike="noStrike" dirty="0" err="1">
                          <a:solidFill>
                            <a:srgbClr val="000000"/>
                          </a:solidFill>
                          <a:effectLst/>
                          <a:latin typeface="Century Gothic" panose="020B0502020202020204" pitchFamily="34" charset="0"/>
                        </a:rPr>
                        <a:t>faible</a:t>
                      </a: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2463907"/>
                  </a:ext>
                </a:extLst>
              </a:tr>
              <a:tr h="838844">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entury Gothic" panose="020B0502020202020204" pitchFamily="34" charset="0"/>
                        </a:rPr>
                        <a:t>01/03/2021</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Le champ réservé à cet effet n'est pas renseigné dans le CRM.</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entury Gothic" panose="020B0502020202020204" pitchFamily="34" charset="0"/>
                        </a:rPr>
                        <a:t>Lauriane</a:t>
                      </a:r>
                      <a:r>
                        <a:rPr lang="en-US" sz="2000" b="0" i="0" u="none" strike="noStrike" dirty="0">
                          <a:solidFill>
                            <a:srgbClr val="000000"/>
                          </a:solidFill>
                          <a:effectLst/>
                          <a:latin typeface="Century Gothic" panose="020B0502020202020204" pitchFamily="34" charset="0"/>
                        </a:rPr>
                        <a:t> LEFLOUR</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entury Gothic" panose="020B0502020202020204" pitchFamily="34" charset="0"/>
                        </a:rPr>
                        <a:t>Point </a:t>
                      </a:r>
                      <a:r>
                        <a:rPr lang="en-US" sz="2000" b="0" i="0" u="none" strike="noStrike" dirty="0" err="1">
                          <a:solidFill>
                            <a:srgbClr val="000000"/>
                          </a:solidFill>
                          <a:effectLst/>
                          <a:latin typeface="Century Gothic" panose="020B0502020202020204" pitchFamily="34" charset="0"/>
                        </a:rPr>
                        <a:t>faible</a:t>
                      </a:r>
                      <a:endParaRPr lang="en-US" sz="2000" b="0" i="0" u="none" strike="noStrike" dirty="0">
                        <a:solidFill>
                          <a:srgbClr val="000000"/>
                        </a:solidFill>
                        <a:effectLst/>
                        <a:latin typeface="Century Gothic" panose="020B0502020202020204" pitchFamily="34" charset="0"/>
                      </a:endParaRP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14053482"/>
                  </a:ext>
                </a:extLst>
              </a:tr>
              <a:tr h="997527">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entury Gothic" panose="020B0502020202020204" pitchFamily="34" charset="0"/>
                        </a:rPr>
                        <a:t>01/03/2021</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Cet indicateur n'est pas calculé du fait de la présence de nombreux doublons au niveau des dossiers patients; ces doublons biaiseraient la valeur de l'indicateur.</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entury Gothic" panose="020B0502020202020204" pitchFamily="34" charset="0"/>
                        </a:rPr>
                        <a:t>Lauriane</a:t>
                      </a:r>
                      <a:r>
                        <a:rPr lang="en-US" sz="2000" b="0" i="0" u="none" strike="noStrike" dirty="0">
                          <a:solidFill>
                            <a:srgbClr val="000000"/>
                          </a:solidFill>
                          <a:effectLst/>
                          <a:latin typeface="Century Gothic" panose="020B0502020202020204" pitchFamily="34" charset="0"/>
                        </a:rPr>
                        <a:t> LEFLOUR</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entury Gothic" panose="020B0502020202020204" pitchFamily="34" charset="0"/>
                        </a:rPr>
                        <a:t>Point </a:t>
                      </a:r>
                      <a:r>
                        <a:rPr lang="en-US" sz="2000" b="0" i="0" u="none" strike="noStrike" dirty="0" err="1">
                          <a:solidFill>
                            <a:srgbClr val="000000"/>
                          </a:solidFill>
                          <a:effectLst/>
                          <a:latin typeface="Century Gothic" panose="020B0502020202020204" pitchFamily="34" charset="0"/>
                        </a:rPr>
                        <a:t>faible</a:t>
                      </a:r>
                      <a:endParaRPr lang="en-US" sz="2000" b="0" i="0" u="none" strike="noStrike" dirty="0">
                        <a:solidFill>
                          <a:srgbClr val="000000"/>
                        </a:solidFill>
                        <a:effectLst/>
                        <a:latin typeface="Century Gothic" panose="020B0502020202020204" pitchFamily="34" charset="0"/>
                      </a:endParaRP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38915114"/>
                  </a:ext>
                </a:extLst>
              </a:tr>
              <a:tr h="997527">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entury Gothic" panose="020B0502020202020204" pitchFamily="34" charset="0"/>
                        </a:rPr>
                        <a:t>01/03/2021</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L'entretien d'entrée avec le nouveau patient n'est pas effectué.</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entury Gothic" panose="020B0502020202020204" pitchFamily="34" charset="0"/>
                        </a:rPr>
                        <a:t>Lauriane</a:t>
                      </a:r>
                      <a:r>
                        <a:rPr lang="en-US" sz="2000" b="0" i="0" u="none" strike="noStrike" dirty="0">
                          <a:solidFill>
                            <a:srgbClr val="000000"/>
                          </a:solidFill>
                          <a:effectLst/>
                          <a:latin typeface="Century Gothic" panose="020B0502020202020204" pitchFamily="34" charset="0"/>
                        </a:rPr>
                        <a:t> LEFLOUR</a:t>
                      </a:r>
                    </a:p>
                    <a:p>
                      <a:pPr algn="ctr" rtl="0" fontAlgn="ct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2000" b="0" i="0" u="none" strike="noStrike" dirty="0" err="1">
                          <a:solidFill>
                            <a:srgbClr val="000000"/>
                          </a:solidFill>
                          <a:effectLst/>
                          <a:latin typeface="Century Gothic" panose="020B0502020202020204" pitchFamily="34" charset="0"/>
                        </a:rPr>
                        <a:t>écart</a:t>
                      </a:r>
                      <a:endParaRPr lang="en-US" sz="20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73370914"/>
                  </a:ext>
                </a:extLst>
              </a:tr>
            </a:tbl>
          </a:graphicData>
        </a:graphic>
      </p:graphicFrame>
      <p:sp>
        <p:nvSpPr>
          <p:cNvPr id="7" name="ZoneTexte 6"/>
          <p:cNvSpPr txBox="1"/>
          <p:nvPr/>
        </p:nvSpPr>
        <p:spPr>
          <a:xfrm>
            <a:off x="5029200" y="1087427"/>
            <a:ext cx="2410691" cy="646331"/>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01 écart</a:t>
            </a:r>
          </a:p>
        </p:txBody>
      </p:sp>
    </p:spTree>
    <p:extLst>
      <p:ext uri="{BB962C8B-B14F-4D97-AF65-F5344CB8AC3E}">
        <p14:creationId xmlns:p14="http://schemas.microsoft.com/office/powerpoint/2010/main" val="38800350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4987836"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PS01 : </a:t>
            </a:r>
            <a:r>
              <a:rPr lang="en-US" sz="2000" cap="none" dirty="0">
                <a:latin typeface="Arial" panose="020B0604020202020204" pitchFamily="34" charset="0"/>
                <a:ea typeface="Malgun Gothic" panose="020B0503020000020004" pitchFamily="34" charset="-127"/>
                <a:cs typeface="Arial" panose="020B0604020202020204" pitchFamily="34" charset="0"/>
              </a:rPr>
              <a:t>Gestion de stock, Appro &amp; Achats</a:t>
            </a:r>
          </a:p>
        </p:txBody>
      </p:sp>
      <p:sp>
        <p:nvSpPr>
          <p:cNvPr id="8" name="ZoneTexte 7"/>
          <p:cNvSpPr txBox="1"/>
          <p:nvPr/>
        </p:nvSpPr>
        <p:spPr>
          <a:xfrm>
            <a:off x="5943600" y="1087427"/>
            <a:ext cx="4495800" cy="923330"/>
          </a:xfrm>
          <a:prstGeom prst="rect">
            <a:avLst/>
          </a:prstGeom>
          <a:noFill/>
        </p:spPr>
        <p:txBody>
          <a:bodyPr wrap="square" rtlCol="0">
            <a:spAutoFit/>
          </a:bodyPr>
          <a:lstStyle/>
          <a:p>
            <a:r>
              <a:rPr lang="fr-SN" dirty="0">
                <a:latin typeface="Arial" panose="020B0604020202020204" pitchFamily="34" charset="0"/>
                <a:cs typeface="Arial" panose="020B0604020202020204" pitchFamily="34" charset="0"/>
              </a:rPr>
              <a:t>1</a:t>
            </a:r>
            <a:r>
              <a:rPr lang="fr-SN" baseline="30000" dirty="0">
                <a:latin typeface="Arial" panose="020B0604020202020204" pitchFamily="34" charset="0"/>
                <a:cs typeface="Arial" panose="020B0604020202020204" pitchFamily="34" charset="0"/>
              </a:rPr>
              <a:t>er</a:t>
            </a:r>
            <a:r>
              <a:rPr lang="fr-SN" dirty="0">
                <a:latin typeface="Arial" panose="020B0604020202020204" pitchFamily="34" charset="0"/>
                <a:cs typeface="Arial" panose="020B0604020202020204" pitchFamily="34" charset="0"/>
              </a:rPr>
              <a:t> audit du processus :</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02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07 écarts</a:t>
            </a:r>
          </a:p>
        </p:txBody>
      </p:sp>
      <p:graphicFrame>
        <p:nvGraphicFramePr>
          <p:cNvPr id="5" name="Tableau 4"/>
          <p:cNvGraphicFramePr>
            <a:graphicFrameLocks noGrp="1"/>
          </p:cNvGraphicFramePr>
          <p:nvPr>
            <p:extLst>
              <p:ext uri="{D42A27DB-BD31-4B8C-83A1-F6EECF244321}">
                <p14:modId xmlns:p14="http://schemas.microsoft.com/office/powerpoint/2010/main" val="2934130012"/>
              </p:ext>
            </p:extLst>
          </p:nvPr>
        </p:nvGraphicFramePr>
        <p:xfrm>
          <a:off x="470856" y="2156390"/>
          <a:ext cx="10926922" cy="4576921"/>
        </p:xfrm>
        <a:graphic>
          <a:graphicData uri="http://schemas.openxmlformats.org/drawingml/2006/table">
            <a:tbl>
              <a:tblPr/>
              <a:tblGrid>
                <a:gridCol w="1523580">
                  <a:extLst>
                    <a:ext uri="{9D8B030D-6E8A-4147-A177-3AD203B41FA5}">
                      <a16:colId xmlns:a16="http://schemas.microsoft.com/office/drawing/2014/main" val="2098737793"/>
                    </a:ext>
                  </a:extLst>
                </a:gridCol>
                <a:gridCol w="4796894">
                  <a:extLst>
                    <a:ext uri="{9D8B030D-6E8A-4147-A177-3AD203B41FA5}">
                      <a16:colId xmlns:a16="http://schemas.microsoft.com/office/drawing/2014/main" val="2971958593"/>
                    </a:ext>
                  </a:extLst>
                </a:gridCol>
                <a:gridCol w="1606900">
                  <a:extLst>
                    <a:ext uri="{9D8B030D-6E8A-4147-A177-3AD203B41FA5}">
                      <a16:colId xmlns:a16="http://schemas.microsoft.com/office/drawing/2014/main" val="257246542"/>
                    </a:ext>
                  </a:extLst>
                </a:gridCol>
                <a:gridCol w="1491839">
                  <a:extLst>
                    <a:ext uri="{9D8B030D-6E8A-4147-A177-3AD203B41FA5}">
                      <a16:colId xmlns:a16="http://schemas.microsoft.com/office/drawing/2014/main" val="1844591543"/>
                    </a:ext>
                  </a:extLst>
                </a:gridCol>
                <a:gridCol w="777660">
                  <a:extLst>
                    <a:ext uri="{9D8B030D-6E8A-4147-A177-3AD203B41FA5}">
                      <a16:colId xmlns:a16="http://schemas.microsoft.com/office/drawing/2014/main" val="1231763693"/>
                    </a:ext>
                  </a:extLst>
                </a:gridCol>
                <a:gridCol w="730049">
                  <a:extLst>
                    <a:ext uri="{9D8B030D-6E8A-4147-A177-3AD203B41FA5}">
                      <a16:colId xmlns:a16="http://schemas.microsoft.com/office/drawing/2014/main" val="1079704643"/>
                    </a:ext>
                  </a:extLst>
                </a:gridCol>
              </a:tblGrid>
              <a:tr h="222812">
                <a:tc>
                  <a:txBody>
                    <a:bodyPr/>
                    <a:lstStyle/>
                    <a:p>
                      <a:pPr algn="ctr" rtl="0" fontAlgn="ctr"/>
                      <a:r>
                        <a:rPr lang="en-US" sz="1050" b="1" i="0" u="none" strike="noStrike">
                          <a:solidFill>
                            <a:srgbClr val="FFFFFF"/>
                          </a:solidFill>
                          <a:effectLst/>
                          <a:latin typeface="Century Gothic" panose="020B0502020202020204" pitchFamily="34" charset="0"/>
                        </a:rPr>
                        <a:t>Date réal, audit</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Description</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Concerné</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Gravité</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Réal. %</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dirty="0">
                          <a:solidFill>
                            <a:srgbClr val="FFFFFF"/>
                          </a:solidFill>
                          <a:effectLst/>
                          <a:latin typeface="Century Gothic" panose="020B0502020202020204" pitchFamily="34" charset="0"/>
                        </a:rPr>
                        <a:t>Eff. %</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649241082"/>
                  </a:ext>
                </a:extLst>
              </a:tr>
              <a:tr h="436339">
                <a:tc>
                  <a:txBody>
                    <a:bodyPr/>
                    <a:lstStyle/>
                    <a:p>
                      <a:pPr algn="ctr" rtl="0" fontAlgn="ctr"/>
                      <a:r>
                        <a:rPr lang="en-US" sz="1050" b="0" i="0" u="none" strike="noStrike" dirty="0">
                          <a:solidFill>
                            <a:srgbClr val="000000"/>
                          </a:solidFill>
                          <a:effectLst/>
                          <a:latin typeface="Century Gothic" panose="020B0502020202020204" pitchFamily="34" charset="0"/>
                        </a:rPr>
                        <a:t>24/04/2021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a:solidFill>
                            <a:srgbClr val="000000"/>
                          </a:solidFill>
                          <a:effectLst/>
                          <a:latin typeface="Century Gothic" panose="020B0502020202020204" pitchFamily="34" charset="0"/>
                        </a:rPr>
                        <a:t>Calcul des indicateurs à revoir/pas conforme à la méthode - désaccord entre pilote et copilote</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95944433"/>
                  </a:ext>
                </a:extLst>
              </a:tr>
              <a:tr h="436339">
                <a:tc>
                  <a:txBody>
                    <a:bodyPr/>
                    <a:lstStyle/>
                    <a:p>
                      <a:pPr algn="ctr" rtl="0" fontAlgn="ctr"/>
                      <a:r>
                        <a:rPr lang="en-US" sz="1050" b="0" i="0" u="none" strike="noStrike" dirty="0">
                          <a:solidFill>
                            <a:srgbClr val="000000"/>
                          </a:solidFill>
                          <a:effectLst/>
                          <a:latin typeface="Century Gothic" panose="020B0502020202020204" pitchFamily="34" charset="0"/>
                        </a:rPr>
                        <a:t>03/12/2021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Dossiers d'agréments non disponibles avec le pilote</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76464660"/>
                  </a:ext>
                </a:extLst>
              </a:tr>
              <a:tr h="649868">
                <a:tc>
                  <a:txBody>
                    <a:bodyPr/>
                    <a:lstStyle/>
                    <a:p>
                      <a:pPr algn="ctr" rtl="0" fontAlgn="ctr"/>
                      <a:r>
                        <a:rPr lang="en-US" sz="1050" b="0" i="0" u="none" strike="noStrike">
                          <a:solidFill>
                            <a:srgbClr val="000000"/>
                          </a:solidFill>
                          <a:effectLst/>
                          <a:latin typeface="Century Gothic" panose="020B0502020202020204" pitchFamily="34" charset="0"/>
                        </a:rPr>
                        <a:t>03/12/2021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Manque de clarté sur la répartition des taches entre pilote et copilote qui entraîne une grande confusion dans le processus </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0337300"/>
                  </a:ext>
                </a:extLst>
              </a:tr>
              <a:tr h="436339">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Processus pas à jour /dernière révision pas fiable</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87788512"/>
                  </a:ext>
                </a:extLst>
              </a:tr>
              <a:tr h="436339">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Aucune preuve disponible des visites effectuées chez les fournisseurs</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448194"/>
                  </a:ext>
                </a:extLst>
              </a:tr>
              <a:tr h="436339">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Évaluation des fournisseurs planifiées mais non faites dans les délais</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entury Gothic" panose="020B0502020202020204" pitchFamily="34" charset="0"/>
                        </a:rPr>
                        <a:t>Théodore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3384221"/>
                  </a:ext>
                </a:extLst>
              </a:tr>
              <a:tr h="436339">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dirty="0">
                          <a:solidFill>
                            <a:srgbClr val="000000"/>
                          </a:solidFill>
                          <a:effectLst/>
                          <a:latin typeface="Century Gothic" panose="020B0502020202020204" pitchFamily="34" charset="0"/>
                        </a:rPr>
                        <a:t>Gestion des sous-stocks au plateau personne dépendant</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dirty="0" err="1">
                          <a:solidFill>
                            <a:srgbClr val="000000"/>
                          </a:solidFill>
                          <a:effectLst/>
                          <a:latin typeface="Century Gothic" panose="020B0502020202020204" pitchFamily="34" charset="0"/>
                        </a:rPr>
                        <a:t>Théodore</a:t>
                      </a:r>
                      <a:r>
                        <a:rPr lang="en-US" sz="1050" b="0" i="0" u="none" strike="noStrike" dirty="0">
                          <a:solidFill>
                            <a:srgbClr val="000000"/>
                          </a:solidFill>
                          <a:effectLst/>
                          <a:latin typeface="Century Gothic" panose="020B0502020202020204" pitchFamily="34" charset="0"/>
                        </a:rPr>
                        <a:t>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entury Gothic" panose="020B0502020202020204" pitchFamily="34" charset="0"/>
                        </a:rPr>
                        <a:t>Point </a:t>
                      </a:r>
                      <a:r>
                        <a:rPr lang="en-US" sz="1100" b="0" i="0" u="none" strike="noStrike" dirty="0" err="1">
                          <a:solidFill>
                            <a:srgbClr val="000000"/>
                          </a:solidFill>
                          <a:effectLst/>
                          <a:latin typeface="Century Gothic" panose="020B0502020202020204" pitchFamily="34" charset="0"/>
                        </a:rPr>
                        <a:t>faible</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18372699"/>
                  </a:ext>
                </a:extLst>
              </a:tr>
              <a:tr h="436339">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a:solidFill>
                            <a:srgbClr val="000000"/>
                          </a:solidFill>
                          <a:effectLst/>
                          <a:latin typeface="Century Gothic" panose="020B0502020202020204" pitchFamily="34" charset="0"/>
                        </a:rPr>
                        <a:t>Relevé des températures non fait dans le stock</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dirty="0" err="1">
                          <a:solidFill>
                            <a:srgbClr val="000000"/>
                          </a:solidFill>
                          <a:effectLst/>
                          <a:latin typeface="Century Gothic" panose="020B0502020202020204" pitchFamily="34" charset="0"/>
                        </a:rPr>
                        <a:t>Théodore</a:t>
                      </a:r>
                      <a:r>
                        <a:rPr lang="en-US" sz="1050" b="0" i="0" u="none" strike="noStrike" dirty="0">
                          <a:solidFill>
                            <a:srgbClr val="000000"/>
                          </a:solidFill>
                          <a:effectLst/>
                          <a:latin typeface="Century Gothic" panose="020B0502020202020204" pitchFamily="34" charset="0"/>
                        </a:rPr>
                        <a:t>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err="1">
                          <a:solidFill>
                            <a:srgbClr val="000000"/>
                          </a:solidFill>
                          <a:effectLst/>
                          <a:latin typeface="Century Gothic" panose="020B0502020202020204" pitchFamily="34" charset="0"/>
                        </a:rPr>
                        <a:t>écart</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07855932"/>
                  </a:ext>
                </a:extLst>
              </a:tr>
              <a:tr h="649868">
                <a:tc>
                  <a:txBody>
                    <a:bodyPr/>
                    <a:lstStyle/>
                    <a:p>
                      <a:pPr algn="ctr" rtl="0" fontAlgn="ctr"/>
                      <a:r>
                        <a:rPr lang="en-US" sz="1050" b="0" i="0" u="none" strike="noStrike">
                          <a:solidFill>
                            <a:srgbClr val="000000"/>
                          </a:solidFill>
                          <a:effectLst/>
                          <a:latin typeface="Century Gothic" panose="020B0502020202020204" pitchFamily="34" charset="0"/>
                        </a:rPr>
                        <a:t>21/04/2021</a:t>
                      </a:r>
                    </a:p>
                  </a:txBody>
                  <a:tcPr marL="7149" marR="7149" marT="7149"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050" b="0" i="0" u="none" strike="noStrike">
                          <a:solidFill>
                            <a:srgbClr val="000000"/>
                          </a:solidFill>
                          <a:effectLst/>
                          <a:latin typeface="Century Gothic" panose="020B0502020202020204" pitchFamily="34" charset="0"/>
                        </a:rPr>
                        <a:t>Pas de supervision et contrôle des livraisons conformément à la procédure d'approvisionnements et achats </a:t>
                      </a:r>
                    </a:p>
                  </a:txBody>
                  <a:tcPr marL="7149" marR="7149" marT="7149"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050" b="0" i="0" u="none" strike="noStrike" dirty="0" err="1">
                          <a:solidFill>
                            <a:srgbClr val="000000"/>
                          </a:solidFill>
                          <a:effectLst/>
                          <a:latin typeface="Century Gothic" panose="020B0502020202020204" pitchFamily="34" charset="0"/>
                        </a:rPr>
                        <a:t>Théodore</a:t>
                      </a:r>
                      <a:r>
                        <a:rPr lang="en-US" sz="1050" b="0" i="0" u="none" strike="noStrike" dirty="0">
                          <a:solidFill>
                            <a:srgbClr val="000000"/>
                          </a:solidFill>
                          <a:effectLst/>
                          <a:latin typeface="Century Gothic" panose="020B0502020202020204" pitchFamily="34" charset="0"/>
                        </a:rPr>
                        <a:t> KONAN</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0" i="0" u="none" strike="noStrike" dirty="0" err="1">
                          <a:solidFill>
                            <a:srgbClr val="000000"/>
                          </a:solidFill>
                          <a:effectLst/>
                          <a:latin typeface="Century Gothic" panose="020B0502020202020204" pitchFamily="34" charset="0"/>
                        </a:rPr>
                        <a:t>écart</a:t>
                      </a:r>
                      <a:endParaRPr lang="en-US" sz="1100" b="0" i="0" u="none" strike="noStrike" dirty="0">
                        <a:solidFill>
                          <a:srgbClr val="000000"/>
                        </a:solidFill>
                        <a:effectLst/>
                        <a:latin typeface="Century Gothic" panose="020B0502020202020204" pitchFamily="34" charset="0"/>
                      </a:endParaRP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100" b="1" i="0" u="none" strike="noStrike" dirty="0">
                          <a:solidFill>
                            <a:srgbClr val="00B050"/>
                          </a:solidFill>
                          <a:effectLst/>
                          <a:latin typeface="Century Gothic" panose="020B0502020202020204" pitchFamily="34" charset="0"/>
                        </a:rPr>
                        <a:t>100%</a:t>
                      </a:r>
                    </a:p>
                  </a:txBody>
                  <a:tcPr marL="7149" marR="7149" marT="7149"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83667020"/>
                  </a:ext>
                </a:extLst>
              </a:tr>
            </a:tbl>
          </a:graphicData>
        </a:graphic>
      </p:graphicFrame>
    </p:spTree>
    <p:extLst>
      <p:ext uri="{BB962C8B-B14F-4D97-AF65-F5344CB8AC3E}">
        <p14:creationId xmlns:p14="http://schemas.microsoft.com/office/powerpoint/2010/main" val="1178179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4987836"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PS01 : </a:t>
            </a:r>
            <a:r>
              <a:rPr lang="en-US" sz="2000" cap="none" dirty="0">
                <a:latin typeface="Arial" panose="020B0604020202020204" pitchFamily="34" charset="0"/>
                <a:ea typeface="Malgun Gothic" panose="020B0503020000020004" pitchFamily="34" charset="-127"/>
                <a:cs typeface="Arial" panose="020B0604020202020204" pitchFamily="34" charset="0"/>
              </a:rPr>
              <a:t>Gestion de stock, Appro &amp; Achats</a:t>
            </a:r>
          </a:p>
        </p:txBody>
      </p:sp>
      <p:sp>
        <p:nvSpPr>
          <p:cNvPr id="8" name="ZoneTexte 7"/>
          <p:cNvSpPr txBox="1"/>
          <p:nvPr/>
        </p:nvSpPr>
        <p:spPr>
          <a:xfrm>
            <a:off x="5943600" y="1087427"/>
            <a:ext cx="4495800" cy="923330"/>
          </a:xfrm>
          <a:prstGeom prst="rect">
            <a:avLst/>
          </a:prstGeom>
          <a:noFill/>
        </p:spPr>
        <p:txBody>
          <a:bodyPr wrap="square" rtlCol="0">
            <a:spAutoFit/>
          </a:bodyPr>
          <a:lstStyle/>
          <a:p>
            <a:r>
              <a:rPr lang="fr-SN" dirty="0">
                <a:latin typeface="Arial" panose="020B0604020202020204" pitchFamily="34" charset="0"/>
                <a:cs typeface="Arial" panose="020B0604020202020204" pitchFamily="34" charset="0"/>
              </a:rPr>
              <a:t>2</a:t>
            </a:r>
            <a:r>
              <a:rPr lang="fr-SN" baseline="30000" dirty="0">
                <a:latin typeface="Arial" panose="020B0604020202020204" pitchFamily="34" charset="0"/>
                <a:cs typeface="Arial" panose="020B0604020202020204" pitchFamily="34" charset="0"/>
              </a:rPr>
              <a:t>ème</a:t>
            </a:r>
            <a:r>
              <a:rPr lang="fr-SN" dirty="0">
                <a:latin typeface="Arial" panose="020B0604020202020204" pitchFamily="34" charset="0"/>
                <a:cs typeface="Arial" panose="020B0604020202020204" pitchFamily="34" charset="0"/>
              </a:rPr>
              <a:t>	 audit du processus :</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06 points faibles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 écarts</a:t>
            </a:r>
          </a:p>
        </p:txBody>
      </p:sp>
      <p:graphicFrame>
        <p:nvGraphicFramePr>
          <p:cNvPr id="3" name="Tableau 2"/>
          <p:cNvGraphicFramePr>
            <a:graphicFrameLocks noGrp="1"/>
          </p:cNvGraphicFramePr>
          <p:nvPr>
            <p:extLst>
              <p:ext uri="{D42A27DB-BD31-4B8C-83A1-F6EECF244321}">
                <p14:modId xmlns:p14="http://schemas.microsoft.com/office/powerpoint/2010/main" val="2758809507"/>
              </p:ext>
            </p:extLst>
          </p:nvPr>
        </p:nvGraphicFramePr>
        <p:xfrm>
          <a:off x="470856" y="2156383"/>
          <a:ext cx="11100840" cy="4521508"/>
        </p:xfrm>
        <a:graphic>
          <a:graphicData uri="http://schemas.openxmlformats.org/drawingml/2006/table">
            <a:tbl>
              <a:tblPr/>
              <a:tblGrid>
                <a:gridCol w="1547830">
                  <a:extLst>
                    <a:ext uri="{9D8B030D-6E8A-4147-A177-3AD203B41FA5}">
                      <a16:colId xmlns:a16="http://schemas.microsoft.com/office/drawing/2014/main" val="1180128489"/>
                    </a:ext>
                  </a:extLst>
                </a:gridCol>
                <a:gridCol w="4873244">
                  <a:extLst>
                    <a:ext uri="{9D8B030D-6E8A-4147-A177-3AD203B41FA5}">
                      <a16:colId xmlns:a16="http://schemas.microsoft.com/office/drawing/2014/main" val="541414112"/>
                    </a:ext>
                  </a:extLst>
                </a:gridCol>
                <a:gridCol w="1632476">
                  <a:extLst>
                    <a:ext uri="{9D8B030D-6E8A-4147-A177-3AD203B41FA5}">
                      <a16:colId xmlns:a16="http://schemas.microsoft.com/office/drawing/2014/main" val="2748850915"/>
                    </a:ext>
                  </a:extLst>
                </a:gridCol>
                <a:gridCol w="1515582">
                  <a:extLst>
                    <a:ext uri="{9D8B030D-6E8A-4147-A177-3AD203B41FA5}">
                      <a16:colId xmlns:a16="http://schemas.microsoft.com/office/drawing/2014/main" val="2276854677"/>
                    </a:ext>
                  </a:extLst>
                </a:gridCol>
                <a:gridCol w="790038">
                  <a:extLst>
                    <a:ext uri="{9D8B030D-6E8A-4147-A177-3AD203B41FA5}">
                      <a16:colId xmlns:a16="http://schemas.microsoft.com/office/drawing/2014/main" val="369449433"/>
                    </a:ext>
                  </a:extLst>
                </a:gridCol>
                <a:gridCol w="741670">
                  <a:extLst>
                    <a:ext uri="{9D8B030D-6E8A-4147-A177-3AD203B41FA5}">
                      <a16:colId xmlns:a16="http://schemas.microsoft.com/office/drawing/2014/main" val="456438043"/>
                    </a:ext>
                  </a:extLst>
                </a:gridCol>
              </a:tblGrid>
              <a:tr h="178775">
                <a:tc>
                  <a:txBody>
                    <a:bodyPr/>
                    <a:lstStyle/>
                    <a:p>
                      <a:pPr algn="ctr" rtl="0" fontAlgn="ctr"/>
                      <a:r>
                        <a:rPr lang="en-US" sz="700" b="1" i="0" u="none" strike="noStrike">
                          <a:solidFill>
                            <a:srgbClr val="FFFFFF"/>
                          </a:solidFill>
                          <a:effectLst/>
                          <a:latin typeface="Century Gothic" panose="020B0502020202020204" pitchFamily="34" charset="0"/>
                        </a:rPr>
                        <a:t>Date réal, audit</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700" b="1" i="0" u="none" strike="noStrike">
                          <a:solidFill>
                            <a:srgbClr val="FFFFFF"/>
                          </a:solidFill>
                          <a:effectLst/>
                          <a:latin typeface="Century Gothic" panose="020B0502020202020204" pitchFamily="34" charset="0"/>
                        </a:rPr>
                        <a:t>Description</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700" b="1" i="0" u="none" strike="noStrike">
                          <a:solidFill>
                            <a:srgbClr val="FFFFFF"/>
                          </a:solidFill>
                          <a:effectLst/>
                          <a:latin typeface="Century Gothic" panose="020B0502020202020204" pitchFamily="34" charset="0"/>
                        </a:rPr>
                        <a:t>Concerné</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700" b="1" i="0" u="none" strike="noStrike">
                          <a:solidFill>
                            <a:srgbClr val="FFFFFF"/>
                          </a:solidFill>
                          <a:effectLst/>
                          <a:latin typeface="Century Gothic" panose="020B0502020202020204" pitchFamily="34" charset="0"/>
                        </a:rPr>
                        <a:t>Gravité</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700" b="1" i="0" u="none" strike="noStrike">
                          <a:solidFill>
                            <a:srgbClr val="FFFFFF"/>
                          </a:solidFill>
                          <a:effectLst/>
                          <a:latin typeface="Century Gothic" panose="020B0502020202020204" pitchFamily="34" charset="0"/>
                        </a:rPr>
                        <a:t>Réal. %</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700" b="1" i="0" u="none" strike="noStrike">
                          <a:solidFill>
                            <a:srgbClr val="FFFFFF"/>
                          </a:solidFill>
                          <a:effectLst/>
                          <a:latin typeface="Century Gothic" panose="020B0502020202020204" pitchFamily="34" charset="0"/>
                        </a:rPr>
                        <a:t>Eff. %</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4283532840"/>
                  </a:ext>
                </a:extLst>
              </a:tr>
              <a:tr h="350101">
                <a:tc>
                  <a:txBody>
                    <a:bodyPr/>
                    <a:lstStyle/>
                    <a:p>
                      <a:pPr algn="ctr" rtl="0" fontAlgn="ctr"/>
                      <a:r>
                        <a:rPr lang="en-US" sz="1200" b="0" i="0" u="none" strike="noStrike" dirty="0">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a:solidFill>
                            <a:srgbClr val="000000"/>
                          </a:solidFill>
                          <a:effectLst/>
                          <a:latin typeface="Century Gothic" panose="020B0502020202020204" pitchFamily="34" charset="0"/>
                        </a:rPr>
                        <a:t>Certains fournisseurs peinent encore à fournir leur agrément</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26601278"/>
                  </a:ext>
                </a:extLst>
              </a:tr>
              <a:tr h="692751">
                <a:tc>
                  <a:txBody>
                    <a:bodyPr/>
                    <a:lstStyle/>
                    <a:p>
                      <a:pPr algn="ctr" rtl="0" fontAlgn="ctr"/>
                      <a:r>
                        <a:rPr lang="en-US" sz="1200" b="0" i="0" u="none" strike="noStrike" dirty="0">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Century Gothic" panose="020B0502020202020204" pitchFamily="34" charset="0"/>
                        </a:rPr>
                        <a:t>l existe un décalage entre les montants des bons de commande et les factures (facteurs évoqués les pilotes : pas de TVA dans le GSM, rajout d'impayés aux factures, variations des prix, </a:t>
                      </a:r>
                      <a:r>
                        <a:rPr lang="fr-FR" sz="1200" b="0" i="0" u="none" strike="noStrike" dirty="0" err="1">
                          <a:solidFill>
                            <a:srgbClr val="000000"/>
                          </a:solidFill>
                          <a:effectLst/>
                          <a:latin typeface="Century Gothic" panose="020B0502020202020204" pitchFamily="34" charset="0"/>
                        </a:rPr>
                        <a:t>etc</a:t>
                      </a:r>
                      <a:r>
                        <a:rPr lang="fr-FR" sz="1200" b="0" i="0" u="none" strike="noStrike" dirty="0">
                          <a:solidFill>
                            <a:srgbClr val="000000"/>
                          </a:solidFill>
                          <a:effectLst/>
                          <a:latin typeface="Century Gothic" panose="020B0502020202020204" pitchFamily="34" charset="0"/>
                        </a:rPr>
                        <a:t>)</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C00000"/>
                          </a:solidFill>
                          <a:effectLst/>
                          <a:latin typeface="Century Gothic" panose="020B0502020202020204" pitchFamily="34" charset="0"/>
                        </a:rPr>
                        <a:t>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C00000"/>
                          </a:solidFill>
                          <a:effectLst/>
                          <a:latin typeface="Century Gothic" panose="020B0502020202020204" pitchFamily="34" charset="0"/>
                        </a:rPr>
                        <a:t>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69472488"/>
                  </a:ext>
                </a:extLst>
              </a:tr>
              <a:tr h="350101">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Century Gothic" panose="020B0502020202020204" pitchFamily="34" charset="0"/>
                        </a:rPr>
                        <a:t>Au plateau, une seule infirmière a la maîtrise du GSM</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5677571"/>
                  </a:ext>
                </a:extLst>
              </a:tr>
              <a:tr h="692751">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Century Gothic" panose="020B0502020202020204" pitchFamily="34" charset="0"/>
                        </a:rPr>
                        <a:t>Lors de la réception des marchandises, les gestionnaires de stocks ne disposent pas des bons de commande, pour le contrôle; ce qui peut biaiser ce contrôle.</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Point faible</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3458926"/>
                  </a:ext>
                </a:extLst>
              </a:tr>
              <a:tr h="692751">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dirty="0">
                          <a:solidFill>
                            <a:srgbClr val="000000"/>
                          </a:solidFill>
                          <a:effectLst/>
                          <a:latin typeface="Century Gothic" panose="020B0502020202020204" pitchFamily="34" charset="0"/>
                        </a:rPr>
                        <a:t>Les approvisionnements des sous-stocks sont utilisées comme sorties alors que ces sorties ne sont pas des sorties réelles; parfois ces articles sortis ne sont pas systématiquement utilisés.</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err="1">
                          <a:solidFill>
                            <a:srgbClr val="000000"/>
                          </a:solidFill>
                          <a:effectLst/>
                          <a:latin typeface="Century Gothic" panose="020B0502020202020204" pitchFamily="34" charset="0"/>
                        </a:rPr>
                        <a:t>Théodore</a:t>
                      </a:r>
                      <a:r>
                        <a:rPr lang="en-US" sz="1200" b="0" i="0" u="none" strike="noStrike" dirty="0">
                          <a:solidFill>
                            <a:srgbClr val="000000"/>
                          </a:solidFill>
                          <a:effectLst/>
                          <a:latin typeface="Century Gothic" panose="020B0502020202020204" pitchFamily="34" charset="0"/>
                        </a:rPr>
                        <a:t>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Point </a:t>
                      </a:r>
                      <a:r>
                        <a:rPr lang="en-US" sz="1200" b="0" i="0" u="none" strike="noStrike" dirty="0" err="1">
                          <a:solidFill>
                            <a:srgbClr val="000000"/>
                          </a:solidFill>
                          <a:effectLst/>
                          <a:latin typeface="Century Gothic" panose="020B0502020202020204" pitchFamily="34" charset="0"/>
                        </a:rPr>
                        <a:t>faible</a:t>
                      </a:r>
                      <a:endParaRPr lang="en-US" sz="1200" b="0" i="0" u="none" strike="noStrike" dirty="0">
                        <a:solidFill>
                          <a:srgbClr val="000000"/>
                        </a:solidFill>
                        <a:effectLst/>
                        <a:latin typeface="Century Gothic" panose="020B0502020202020204" pitchFamily="34" charset="0"/>
                      </a:endParaRP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29101168"/>
                  </a:ext>
                </a:extLst>
              </a:tr>
              <a:tr h="692751">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a:solidFill>
                            <a:srgbClr val="000000"/>
                          </a:solidFill>
                          <a:effectLst/>
                          <a:latin typeface="Century Gothic" panose="020B0502020202020204" pitchFamily="34" charset="0"/>
                        </a:rPr>
                        <a:t>La fiche de suivi bouteille d'oxygène et la fiche d'inventaire sur les armoires de stock ne sont plus utilisées mais figurent toujours dans les modes opératoires</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Point </a:t>
                      </a:r>
                      <a:r>
                        <a:rPr lang="en-US" sz="1200" b="0" i="0" u="none" strike="noStrike" dirty="0" err="1">
                          <a:solidFill>
                            <a:srgbClr val="000000"/>
                          </a:solidFill>
                          <a:effectLst/>
                          <a:latin typeface="Century Gothic" panose="020B0502020202020204" pitchFamily="34" charset="0"/>
                        </a:rPr>
                        <a:t>faible</a:t>
                      </a:r>
                      <a:endParaRPr lang="en-US" sz="1200" b="0" i="0" u="none" strike="noStrike" dirty="0">
                        <a:solidFill>
                          <a:srgbClr val="000000"/>
                        </a:solidFill>
                        <a:effectLst/>
                        <a:latin typeface="Century Gothic" panose="020B0502020202020204" pitchFamily="34" charset="0"/>
                      </a:endParaRP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78859823"/>
                  </a:ext>
                </a:extLst>
              </a:tr>
              <a:tr h="521426">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a:solidFill>
                            <a:srgbClr val="000000"/>
                          </a:solidFill>
                          <a:effectLst/>
                          <a:latin typeface="Century Gothic" panose="020B0502020202020204" pitchFamily="34" charset="0"/>
                        </a:rPr>
                        <a:t>Absence de bons de livraison parfois, pas de supervision du ROQ de la réception des biens, car non informé</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écart</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94900852"/>
                  </a:ext>
                </a:extLst>
              </a:tr>
              <a:tr h="350101">
                <a:tc>
                  <a:txBody>
                    <a:bodyPr/>
                    <a:lstStyle/>
                    <a:p>
                      <a:pPr algn="ctr" rtl="0" fontAlgn="ctr"/>
                      <a:r>
                        <a:rPr lang="en-US" sz="1200" b="0" i="0" u="none" strike="noStrike">
                          <a:solidFill>
                            <a:srgbClr val="000000"/>
                          </a:solidFill>
                          <a:effectLst/>
                          <a:latin typeface="Century Gothic" panose="020B0502020202020204" pitchFamily="34" charset="0"/>
                        </a:rPr>
                        <a:t>02/11/2021</a:t>
                      </a:r>
                    </a:p>
                  </a:txBody>
                  <a:tcPr marL="5806" marR="5806" marT="5806"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200" b="0" i="0" u="none" strike="noStrike">
                          <a:solidFill>
                            <a:srgbClr val="000000"/>
                          </a:solidFill>
                          <a:effectLst/>
                          <a:latin typeface="Century Gothic" panose="020B0502020202020204" pitchFamily="34" charset="0"/>
                        </a:rPr>
                        <a:t>Enregistrement non systématique des entrées et sorties de stock</a:t>
                      </a:r>
                    </a:p>
                  </a:txBody>
                  <a:tcPr marL="5806" marR="5806" marT="5806"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Théodore KONAN</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écart</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5806" marR="5806" marT="5806"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49563617"/>
                  </a:ext>
                </a:extLst>
              </a:tr>
            </a:tbl>
          </a:graphicData>
        </a:graphic>
      </p:graphicFrame>
    </p:spTree>
    <p:extLst>
      <p:ext uri="{BB962C8B-B14F-4D97-AF65-F5344CB8AC3E}">
        <p14:creationId xmlns:p14="http://schemas.microsoft.com/office/powerpoint/2010/main" val="1155587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PS02 : </a:t>
            </a:r>
            <a:r>
              <a:rPr lang="en-US" sz="2000" cap="none" dirty="0">
                <a:latin typeface="Arial" panose="020B0604020202020204" pitchFamily="34" charset="0"/>
                <a:ea typeface="Malgun Gothic" panose="020B0503020000020004" pitchFamily="34" charset="-127"/>
                <a:cs typeface="Arial" panose="020B0604020202020204" pitchFamily="34" charset="0"/>
              </a:rPr>
              <a:t>Gestion des Ressources </a:t>
            </a:r>
            <a:r>
              <a:rPr lang="en-US" sz="2000" cap="none" dirty="0" err="1">
                <a:latin typeface="Arial" panose="020B0604020202020204" pitchFamily="34" charset="0"/>
                <a:ea typeface="Malgun Gothic" panose="020B0503020000020004" pitchFamily="34" charset="-127"/>
                <a:cs typeface="Arial" panose="020B0604020202020204" pitchFamily="34" charset="0"/>
              </a:rPr>
              <a:t>Humaines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6095999" y="1204452"/>
            <a:ext cx="5422423" cy="646331"/>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01 point faible;</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 écarts</a:t>
            </a:r>
            <a:endParaRPr lang="en-US"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92154664"/>
              </p:ext>
            </p:extLst>
          </p:nvPr>
        </p:nvGraphicFramePr>
        <p:xfrm>
          <a:off x="470855" y="2164928"/>
          <a:ext cx="11250288" cy="4475303"/>
        </p:xfrm>
        <a:graphic>
          <a:graphicData uri="http://schemas.openxmlformats.org/drawingml/2006/table">
            <a:tbl>
              <a:tblPr/>
              <a:tblGrid>
                <a:gridCol w="1136271">
                  <a:extLst>
                    <a:ext uri="{9D8B030D-6E8A-4147-A177-3AD203B41FA5}">
                      <a16:colId xmlns:a16="http://schemas.microsoft.com/office/drawing/2014/main" val="2966361239"/>
                    </a:ext>
                  </a:extLst>
                </a:gridCol>
                <a:gridCol w="6594764">
                  <a:extLst>
                    <a:ext uri="{9D8B030D-6E8A-4147-A177-3AD203B41FA5}">
                      <a16:colId xmlns:a16="http://schemas.microsoft.com/office/drawing/2014/main" val="1739614848"/>
                    </a:ext>
                  </a:extLst>
                </a:gridCol>
                <a:gridCol w="942109">
                  <a:extLst>
                    <a:ext uri="{9D8B030D-6E8A-4147-A177-3AD203B41FA5}">
                      <a16:colId xmlns:a16="http://schemas.microsoft.com/office/drawing/2014/main" val="3580076976"/>
                    </a:ext>
                  </a:extLst>
                </a:gridCol>
                <a:gridCol w="968752">
                  <a:extLst>
                    <a:ext uri="{9D8B030D-6E8A-4147-A177-3AD203B41FA5}">
                      <a16:colId xmlns:a16="http://schemas.microsoft.com/office/drawing/2014/main" val="298808502"/>
                    </a:ext>
                  </a:extLst>
                </a:gridCol>
                <a:gridCol w="829592">
                  <a:extLst>
                    <a:ext uri="{9D8B030D-6E8A-4147-A177-3AD203B41FA5}">
                      <a16:colId xmlns:a16="http://schemas.microsoft.com/office/drawing/2014/main" val="3805630289"/>
                    </a:ext>
                  </a:extLst>
                </a:gridCol>
                <a:gridCol w="778800">
                  <a:extLst>
                    <a:ext uri="{9D8B030D-6E8A-4147-A177-3AD203B41FA5}">
                      <a16:colId xmlns:a16="http://schemas.microsoft.com/office/drawing/2014/main" val="1928967535"/>
                    </a:ext>
                  </a:extLst>
                </a:gridCol>
              </a:tblGrid>
              <a:tr h="196803">
                <a:tc>
                  <a:txBody>
                    <a:bodyPr/>
                    <a:lstStyle/>
                    <a:p>
                      <a:pPr algn="ctr" rtl="0" fontAlgn="ctr"/>
                      <a:r>
                        <a:rPr lang="en-US" sz="1400" b="1" i="0" u="none" strike="noStrike" dirty="0">
                          <a:solidFill>
                            <a:srgbClr val="FFFFFF"/>
                          </a:solidFill>
                          <a:effectLst/>
                          <a:latin typeface="Century Gothic" panose="020B0502020202020204" pitchFamily="34" charset="0"/>
                        </a:rPr>
                        <a:t>Date </a:t>
                      </a:r>
                      <a:r>
                        <a:rPr lang="en-US" sz="1400" b="1" i="0" u="none" strike="noStrike" dirty="0" err="1">
                          <a:solidFill>
                            <a:srgbClr val="FFFFFF"/>
                          </a:solidFill>
                          <a:effectLst/>
                          <a:latin typeface="Century Gothic" panose="020B0502020202020204" pitchFamily="34" charset="0"/>
                        </a:rPr>
                        <a:t>réal</a:t>
                      </a:r>
                      <a:r>
                        <a:rPr lang="en-US" sz="1400" b="1" i="0" u="none" strike="noStrike" dirty="0">
                          <a:solidFill>
                            <a:srgbClr val="FFFFFF"/>
                          </a:solidFill>
                          <a:effectLst/>
                          <a:latin typeface="Century Gothic" panose="020B0502020202020204" pitchFamily="34" charset="0"/>
                        </a:rPr>
                        <a:t>, audit</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a:solidFill>
                            <a:srgbClr val="FFFFFF"/>
                          </a:solidFill>
                          <a:effectLst/>
                          <a:latin typeface="Century Gothic" panose="020B0502020202020204" pitchFamily="34" charset="0"/>
                        </a:rPr>
                        <a:t>Description</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Concerné</a:t>
                      </a:r>
                      <a:endParaRPr lang="en-US" sz="1400" b="1" i="0" u="none" strike="noStrike" dirty="0">
                        <a:solidFill>
                          <a:srgbClr val="FFFFFF"/>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Gravité</a:t>
                      </a:r>
                      <a:endParaRPr lang="en-US" sz="1400" b="1" i="0" u="none" strike="noStrike" dirty="0">
                        <a:solidFill>
                          <a:srgbClr val="FFFFFF"/>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Réal</a:t>
                      </a:r>
                      <a:r>
                        <a:rPr lang="en-US" sz="1400" b="1" i="0" u="none" strike="noStrike" dirty="0">
                          <a:solidFill>
                            <a:srgbClr val="FFFFFF"/>
                          </a:solidFill>
                          <a:effectLst/>
                          <a:latin typeface="Century Gothic" panose="020B0502020202020204" pitchFamily="34" charset="0"/>
                        </a:rPr>
                        <a:t>. %</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a:solidFill>
                            <a:srgbClr val="FFFFFF"/>
                          </a:solidFill>
                          <a:effectLst/>
                          <a:latin typeface="Century Gothic" panose="020B0502020202020204" pitchFamily="34" charset="0"/>
                        </a:rPr>
                        <a:t>Eff. %</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303586933"/>
                  </a:ext>
                </a:extLst>
              </a:tr>
              <a:tr h="1328425">
                <a:tc>
                  <a:txBody>
                    <a:bodyPr/>
                    <a:lstStyle/>
                    <a:p>
                      <a:pPr algn="ctr" rtl="0" fontAlgn="ctr"/>
                      <a:r>
                        <a:rPr lang="en-US" sz="1400" b="0" i="0" u="none" strike="noStrike" dirty="0">
                          <a:solidFill>
                            <a:srgbClr val="000000"/>
                          </a:solidFill>
                          <a:effectLst/>
                          <a:latin typeface="Century Gothic" panose="020B0502020202020204" pitchFamily="34" charset="0"/>
                        </a:rPr>
                        <a:t>09/03/2021</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Le calendrier des évaluations comporte du personnel qui n’est plus présent -Les stagiaires ne figurent pas dans le planning des évaluations - Centraliser les fiches d'évaluation et déterminer un mode de classement (numérisé et/ou papier) - Adapter les fiches d'</a:t>
                      </a:r>
                      <a:r>
                        <a:rPr lang="fr-FR" sz="1400" b="0" i="0" u="none" strike="noStrike" dirty="0" err="1">
                          <a:solidFill>
                            <a:srgbClr val="000000"/>
                          </a:solidFill>
                          <a:effectLst/>
                          <a:latin typeface="Century Gothic" panose="020B0502020202020204" pitchFamily="34" charset="0"/>
                        </a:rPr>
                        <a:t>evaluation</a:t>
                      </a:r>
                      <a:r>
                        <a:rPr lang="fr-FR" sz="1400" b="0" i="0" u="none" strike="noStrike" dirty="0">
                          <a:solidFill>
                            <a:srgbClr val="000000"/>
                          </a:solidFill>
                          <a:effectLst/>
                          <a:latin typeface="Century Gothic" panose="020B0502020202020204" pitchFamily="34" charset="0"/>
                        </a:rPr>
                        <a:t> aux postes + intégrer le management dans la rédaction de cette fiche.</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400" b="0" i="0" u="none" strike="noStrike" dirty="0" err="1">
                          <a:solidFill>
                            <a:srgbClr val="000000"/>
                          </a:solidFill>
                          <a:effectLst/>
                          <a:latin typeface="Century Gothic" panose="020B0502020202020204" pitchFamily="34" charset="0"/>
                        </a:rPr>
                        <a:t>Kouna</a:t>
                      </a:r>
                      <a:r>
                        <a:rPr lang="fr-SN" sz="1400" b="0" i="0" u="none" strike="noStrike" dirty="0">
                          <a:solidFill>
                            <a:srgbClr val="000000"/>
                          </a:solidFill>
                          <a:effectLst/>
                          <a:latin typeface="Century Gothic" panose="020B0502020202020204" pitchFamily="34" charset="0"/>
                        </a:rPr>
                        <a:t> SAMBE</a:t>
                      </a:r>
                      <a:endParaRPr lang="en-US" sz="1400" b="0" i="0" u="none" strike="noStrike" dirty="0">
                        <a:solidFill>
                          <a:srgbClr val="000000"/>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Point faible</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80038147"/>
                  </a:ext>
                </a:extLst>
              </a:tr>
              <a:tr h="1517029">
                <a:tc>
                  <a:txBody>
                    <a:bodyPr/>
                    <a:lstStyle/>
                    <a:p>
                      <a:pPr algn="ctr" rtl="0" fontAlgn="ctr"/>
                      <a:r>
                        <a:rPr lang="en-US" sz="1400" b="0" i="0" u="none" strike="noStrike">
                          <a:solidFill>
                            <a:srgbClr val="000000"/>
                          </a:solidFill>
                          <a:effectLst/>
                          <a:latin typeface="Century Gothic" panose="020B0502020202020204" pitchFamily="34" charset="0"/>
                        </a:rPr>
                        <a:t>09/03/2021</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-Modifier « fiche de prise de poste » . Cet élément n’est pas utilisé dans la description des activités. -Dans l'activité «Recrutement", il est décrit que le chargé de RH Vérifie la présence dans la base de données du personnel de NEST et les raisons de départ » &gt; note à enlever et/ou expliquer. La « Notification de rejet ou d'acceptation de candidature » devrait figurer en donnée de sortie suite au 1er entretien également </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Kouna</a:t>
                      </a:r>
                      <a:r>
                        <a:rPr lang="en-US" sz="1400" b="0" i="0" u="none" strike="noStrike" dirty="0">
                          <a:solidFill>
                            <a:srgbClr val="000000"/>
                          </a:solidFill>
                          <a:effectLst/>
                          <a:latin typeface="Century Gothic" panose="020B0502020202020204" pitchFamily="34" charset="0"/>
                        </a:rPr>
                        <a:t> SAMBE</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écart</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85446222"/>
                  </a:ext>
                </a:extLst>
              </a:tr>
              <a:tr h="385407">
                <a:tc>
                  <a:txBody>
                    <a:bodyPr/>
                    <a:lstStyle/>
                    <a:p>
                      <a:pPr algn="ctr" rtl="0" fontAlgn="ctr"/>
                      <a:r>
                        <a:rPr lang="en-US" sz="1400" b="0" i="0" u="none" strike="noStrike">
                          <a:solidFill>
                            <a:srgbClr val="000000"/>
                          </a:solidFill>
                          <a:effectLst/>
                          <a:latin typeface="Century Gothic" panose="020B0502020202020204" pitchFamily="34" charset="0"/>
                        </a:rPr>
                        <a:t>09/03/2021</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a:solidFill>
                            <a:srgbClr val="000000"/>
                          </a:solidFill>
                          <a:effectLst/>
                          <a:latin typeface="Century Gothic" panose="020B0502020202020204" pitchFamily="34" charset="0"/>
                        </a:rPr>
                        <a:t>Ce n'est pas dernière version de l'organigramme qui est présente dans le livret d'accueil</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Kouna</a:t>
                      </a:r>
                      <a:r>
                        <a:rPr lang="en-US" sz="1400" b="0" i="0" u="none" strike="noStrike" dirty="0">
                          <a:solidFill>
                            <a:srgbClr val="000000"/>
                          </a:solidFill>
                          <a:effectLst/>
                          <a:latin typeface="Century Gothic" panose="020B0502020202020204" pitchFamily="34" charset="0"/>
                        </a:rPr>
                        <a:t> SAMBE</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2421098"/>
                  </a:ext>
                </a:extLst>
              </a:tr>
              <a:tr h="762615">
                <a:tc>
                  <a:txBody>
                    <a:bodyPr/>
                    <a:lstStyle/>
                    <a:p>
                      <a:pPr algn="ctr" rtl="0" fontAlgn="ctr"/>
                      <a:r>
                        <a:rPr lang="en-US" sz="1400" b="0" i="0" u="none" strike="noStrike">
                          <a:solidFill>
                            <a:srgbClr val="000000"/>
                          </a:solidFill>
                          <a:effectLst/>
                          <a:latin typeface="Century Gothic" panose="020B0502020202020204" pitchFamily="34" charset="0"/>
                        </a:rPr>
                        <a:t>09/03/2021</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b="0" i="0" u="none" strike="noStrike" dirty="0">
                          <a:solidFill>
                            <a:srgbClr val="000000"/>
                          </a:solidFill>
                          <a:effectLst/>
                          <a:latin typeface="Century Gothic" panose="020B0502020202020204" pitchFamily="34" charset="0"/>
                        </a:rPr>
                        <a:t>Nécessite de centraliser les candidatures, comme l’exige le processus (accès a l’adresse email recrutement, transfert des candidature. Si pas faisable&gt; mettre à jour la fiche processus</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Kouna</a:t>
                      </a:r>
                      <a:r>
                        <a:rPr lang="en-US" sz="1400" b="0" i="0" u="none" strike="noStrike" dirty="0">
                          <a:solidFill>
                            <a:srgbClr val="000000"/>
                          </a:solidFill>
                          <a:effectLst/>
                          <a:latin typeface="Century Gothic" panose="020B0502020202020204" pitchFamily="34" charset="0"/>
                        </a:rPr>
                        <a:t> SAMBE</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73824103"/>
                  </a:ext>
                </a:extLst>
              </a:tr>
            </a:tbl>
          </a:graphicData>
        </a:graphic>
      </p:graphicFrame>
    </p:spTree>
    <p:extLst>
      <p:ext uri="{BB962C8B-B14F-4D97-AF65-F5344CB8AC3E}">
        <p14:creationId xmlns:p14="http://schemas.microsoft.com/office/powerpoint/2010/main" val="6945996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PS03 : </a:t>
            </a:r>
            <a:r>
              <a:rPr lang="en-US" sz="2000" cap="none" dirty="0" err="1">
                <a:latin typeface="Arial" panose="020B0604020202020204" pitchFamily="34" charset="0"/>
                <a:ea typeface="Malgun Gothic" panose="020B0503020000020004" pitchFamily="34" charset="-127"/>
                <a:cs typeface="Arial" panose="020B0604020202020204" pitchFamily="34" charset="0"/>
              </a:rPr>
              <a:t>Système</a:t>
            </a:r>
            <a:r>
              <a:rPr lang="en-US" sz="2000" cap="none" dirty="0">
                <a:latin typeface="Arial" panose="020B0604020202020204" pitchFamily="34" charset="0"/>
                <a:ea typeface="Malgun Gothic" panose="020B0503020000020004" pitchFamily="34" charset="-127"/>
                <a:cs typeface="Arial" panose="020B0604020202020204" pitchFamily="34" charset="0"/>
              </a:rPr>
              <a:t> </a:t>
            </a:r>
            <a:r>
              <a:rPr lang="en-US" sz="2000" cap="none" dirty="0" err="1">
                <a:latin typeface="Arial" panose="020B0604020202020204" pitchFamily="34" charset="0"/>
                <a:ea typeface="Malgun Gothic" panose="020B0503020000020004" pitchFamily="34" charset="-127"/>
                <a:cs typeface="Arial" panose="020B0604020202020204" pitchFamily="34" charset="0"/>
              </a:rPr>
              <a:t>d’informations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6102827" y="1266242"/>
            <a:ext cx="4495800" cy="400110"/>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01 point faible</a:t>
            </a:r>
            <a:endParaRPr lang="en-US" sz="20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243831367"/>
              </p:ext>
            </p:extLst>
          </p:nvPr>
        </p:nvGraphicFramePr>
        <p:xfrm>
          <a:off x="484511" y="2596280"/>
          <a:ext cx="11250288" cy="1762042"/>
        </p:xfrm>
        <a:graphic>
          <a:graphicData uri="http://schemas.openxmlformats.org/drawingml/2006/table">
            <a:tbl>
              <a:tblPr/>
              <a:tblGrid>
                <a:gridCol w="1136271">
                  <a:extLst>
                    <a:ext uri="{9D8B030D-6E8A-4147-A177-3AD203B41FA5}">
                      <a16:colId xmlns:a16="http://schemas.microsoft.com/office/drawing/2014/main" val="2966361239"/>
                    </a:ext>
                  </a:extLst>
                </a:gridCol>
                <a:gridCol w="6594764">
                  <a:extLst>
                    <a:ext uri="{9D8B030D-6E8A-4147-A177-3AD203B41FA5}">
                      <a16:colId xmlns:a16="http://schemas.microsoft.com/office/drawing/2014/main" val="1739614848"/>
                    </a:ext>
                  </a:extLst>
                </a:gridCol>
                <a:gridCol w="942109">
                  <a:extLst>
                    <a:ext uri="{9D8B030D-6E8A-4147-A177-3AD203B41FA5}">
                      <a16:colId xmlns:a16="http://schemas.microsoft.com/office/drawing/2014/main" val="3580076976"/>
                    </a:ext>
                  </a:extLst>
                </a:gridCol>
                <a:gridCol w="968752">
                  <a:extLst>
                    <a:ext uri="{9D8B030D-6E8A-4147-A177-3AD203B41FA5}">
                      <a16:colId xmlns:a16="http://schemas.microsoft.com/office/drawing/2014/main" val="298808502"/>
                    </a:ext>
                  </a:extLst>
                </a:gridCol>
                <a:gridCol w="829592">
                  <a:extLst>
                    <a:ext uri="{9D8B030D-6E8A-4147-A177-3AD203B41FA5}">
                      <a16:colId xmlns:a16="http://schemas.microsoft.com/office/drawing/2014/main" val="3805630289"/>
                    </a:ext>
                  </a:extLst>
                </a:gridCol>
                <a:gridCol w="778800">
                  <a:extLst>
                    <a:ext uri="{9D8B030D-6E8A-4147-A177-3AD203B41FA5}">
                      <a16:colId xmlns:a16="http://schemas.microsoft.com/office/drawing/2014/main" val="1928967535"/>
                    </a:ext>
                  </a:extLst>
                </a:gridCol>
              </a:tblGrid>
              <a:tr h="196803">
                <a:tc>
                  <a:txBody>
                    <a:bodyPr/>
                    <a:lstStyle/>
                    <a:p>
                      <a:pPr algn="ctr" rtl="0" fontAlgn="ctr"/>
                      <a:r>
                        <a:rPr lang="en-US" sz="1400" b="1" i="0" u="none" strike="noStrike" dirty="0">
                          <a:solidFill>
                            <a:srgbClr val="FFFFFF"/>
                          </a:solidFill>
                          <a:effectLst/>
                          <a:latin typeface="Century Gothic" panose="020B0502020202020204" pitchFamily="34" charset="0"/>
                        </a:rPr>
                        <a:t>Date </a:t>
                      </a:r>
                      <a:r>
                        <a:rPr lang="en-US" sz="1400" b="1" i="0" u="none" strike="noStrike" dirty="0" err="1">
                          <a:solidFill>
                            <a:srgbClr val="FFFFFF"/>
                          </a:solidFill>
                          <a:effectLst/>
                          <a:latin typeface="Century Gothic" panose="020B0502020202020204" pitchFamily="34" charset="0"/>
                        </a:rPr>
                        <a:t>réal</a:t>
                      </a:r>
                      <a:r>
                        <a:rPr lang="en-US" sz="1400" b="1" i="0" u="none" strike="noStrike" dirty="0">
                          <a:solidFill>
                            <a:srgbClr val="FFFFFF"/>
                          </a:solidFill>
                          <a:effectLst/>
                          <a:latin typeface="Century Gothic" panose="020B0502020202020204" pitchFamily="34" charset="0"/>
                        </a:rPr>
                        <a:t>, audit</a:t>
                      </a: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a:solidFill>
                            <a:srgbClr val="FFFFFF"/>
                          </a:solidFill>
                          <a:effectLst/>
                          <a:latin typeface="Century Gothic" panose="020B0502020202020204" pitchFamily="34" charset="0"/>
                        </a:rPr>
                        <a:t>Description</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Concerné</a:t>
                      </a:r>
                      <a:endParaRPr lang="en-US" sz="1400" b="1" i="0" u="none" strike="noStrike" dirty="0">
                        <a:solidFill>
                          <a:srgbClr val="FFFFFF"/>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Gravité</a:t>
                      </a:r>
                      <a:endParaRPr lang="en-US" sz="1400" b="1" i="0" u="none" strike="noStrike" dirty="0">
                        <a:solidFill>
                          <a:srgbClr val="FFFFFF"/>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Réal</a:t>
                      </a:r>
                      <a:r>
                        <a:rPr lang="en-US" sz="1400" b="1" i="0" u="none" strike="noStrike" dirty="0">
                          <a:solidFill>
                            <a:srgbClr val="FFFFFF"/>
                          </a:solidFill>
                          <a:effectLst/>
                          <a:latin typeface="Century Gothic" panose="020B0502020202020204" pitchFamily="34" charset="0"/>
                        </a:rPr>
                        <a:t>. %</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a:solidFill>
                            <a:srgbClr val="FFFFFF"/>
                          </a:solidFill>
                          <a:effectLst/>
                          <a:latin typeface="Century Gothic" panose="020B0502020202020204" pitchFamily="34" charset="0"/>
                        </a:rPr>
                        <a:t>Eff. %</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303586933"/>
                  </a:ext>
                </a:extLst>
              </a:tr>
              <a:tr h="1328425">
                <a:tc>
                  <a:txBody>
                    <a:bodyPr/>
                    <a:lstStyle/>
                    <a:p>
                      <a:pPr algn="ctr" rtl="0" fontAlgn="ctr"/>
                      <a:r>
                        <a:rPr lang="fr-SN" sz="1400" b="0" i="0" u="none" strike="noStrike" dirty="0">
                          <a:solidFill>
                            <a:srgbClr val="000000"/>
                          </a:solidFill>
                          <a:effectLst/>
                          <a:latin typeface="Century Gothic" panose="020B0502020202020204" pitchFamily="34" charset="0"/>
                        </a:rPr>
                        <a:t>24/01/2022</a:t>
                      </a:r>
                      <a:endParaRPr lang="en-US" sz="1400" b="0" i="0" u="none" strike="noStrike" dirty="0">
                        <a:solidFill>
                          <a:srgbClr val="000000"/>
                        </a:solidFill>
                        <a:effectLst/>
                        <a:latin typeface="Century Gothic" panose="020B0502020202020204" pitchFamily="34" charset="0"/>
                      </a:endParaRPr>
                    </a:p>
                  </a:txBody>
                  <a:tcPr marL="6897" marR="6897" marT="689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Manque de maîtrise de certaines bases de données et non-vérification des procédures de back-up des données</a:t>
                      </a:r>
                    </a:p>
                  </a:txBody>
                  <a:tcPr marL="6897" marR="6897" marT="6897"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400" b="0" i="0" u="none" strike="noStrike" dirty="0">
                          <a:solidFill>
                            <a:srgbClr val="000000"/>
                          </a:solidFill>
                          <a:effectLst/>
                          <a:latin typeface="Century Gothic" panose="020B0502020202020204" pitchFamily="34" charset="0"/>
                        </a:rPr>
                        <a:t>Lauriane LEFLOUR</a:t>
                      </a:r>
                      <a:endParaRPr lang="en-US" sz="1400" b="0" i="0" u="none" strike="noStrike" dirty="0">
                        <a:solidFill>
                          <a:srgbClr val="000000"/>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6897" marR="6897" marT="6897"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80038147"/>
                  </a:ext>
                </a:extLst>
              </a:tr>
            </a:tbl>
          </a:graphicData>
        </a:graphic>
      </p:graphicFrame>
    </p:spTree>
    <p:extLst>
      <p:ext uri="{BB962C8B-B14F-4D97-AF65-F5344CB8AC3E}">
        <p14:creationId xmlns:p14="http://schemas.microsoft.com/office/powerpoint/2010/main" val="17378424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PS04 : </a:t>
            </a:r>
            <a:r>
              <a:rPr lang="en-US" sz="2000" cap="none" dirty="0">
                <a:latin typeface="Arial" panose="020B0604020202020204" pitchFamily="34" charset="0"/>
                <a:ea typeface="Malgun Gothic" panose="020B0503020000020004" pitchFamily="34" charset="-127"/>
                <a:cs typeface="Arial" panose="020B0604020202020204" pitchFamily="34" charset="0"/>
              </a:rPr>
              <a:t>Ressources </a:t>
            </a:r>
            <a:r>
              <a:rPr lang="en-US" sz="2000" cap="none" dirty="0" err="1">
                <a:latin typeface="Arial" panose="020B0604020202020204" pitchFamily="34" charset="0"/>
                <a:ea typeface="Malgun Gothic" panose="020B0503020000020004" pitchFamily="34" charset="-127"/>
                <a:cs typeface="Arial" panose="020B0604020202020204" pitchFamily="34" charset="0"/>
              </a:rPr>
              <a:t>Matériel</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4" y="1860663"/>
            <a:ext cx="5348055" cy="646331"/>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02 points faibles et aucun écarts sur l’ensemble des deux audits</a:t>
            </a:r>
            <a:endParaRPr lang="en-US"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806705128"/>
              </p:ext>
            </p:extLst>
          </p:nvPr>
        </p:nvGraphicFramePr>
        <p:xfrm>
          <a:off x="470855" y="2757056"/>
          <a:ext cx="11250290" cy="3532908"/>
        </p:xfrm>
        <a:graphic>
          <a:graphicData uri="http://schemas.openxmlformats.org/drawingml/2006/table">
            <a:tbl>
              <a:tblPr/>
              <a:tblGrid>
                <a:gridCol w="1571520">
                  <a:extLst>
                    <a:ext uri="{9D8B030D-6E8A-4147-A177-3AD203B41FA5}">
                      <a16:colId xmlns:a16="http://schemas.microsoft.com/office/drawing/2014/main" val="2888229853"/>
                    </a:ext>
                  </a:extLst>
                </a:gridCol>
                <a:gridCol w="5516694">
                  <a:extLst>
                    <a:ext uri="{9D8B030D-6E8A-4147-A177-3AD203B41FA5}">
                      <a16:colId xmlns:a16="http://schemas.microsoft.com/office/drawing/2014/main" val="1092439002"/>
                    </a:ext>
                  </a:extLst>
                </a:gridCol>
                <a:gridCol w="1068144">
                  <a:extLst>
                    <a:ext uri="{9D8B030D-6E8A-4147-A177-3AD203B41FA5}">
                      <a16:colId xmlns:a16="http://schemas.microsoft.com/office/drawing/2014/main" val="1501497427"/>
                    </a:ext>
                  </a:extLst>
                </a:gridCol>
                <a:gridCol w="1538781">
                  <a:extLst>
                    <a:ext uri="{9D8B030D-6E8A-4147-A177-3AD203B41FA5}">
                      <a16:colId xmlns:a16="http://schemas.microsoft.com/office/drawing/2014/main" val="2097685373"/>
                    </a:ext>
                  </a:extLst>
                </a:gridCol>
                <a:gridCol w="802131">
                  <a:extLst>
                    <a:ext uri="{9D8B030D-6E8A-4147-A177-3AD203B41FA5}">
                      <a16:colId xmlns:a16="http://schemas.microsoft.com/office/drawing/2014/main" val="2836015267"/>
                    </a:ext>
                  </a:extLst>
                </a:gridCol>
                <a:gridCol w="753020">
                  <a:extLst>
                    <a:ext uri="{9D8B030D-6E8A-4147-A177-3AD203B41FA5}">
                      <a16:colId xmlns:a16="http://schemas.microsoft.com/office/drawing/2014/main" val="110635173"/>
                    </a:ext>
                  </a:extLst>
                </a:gridCol>
              </a:tblGrid>
              <a:tr h="601345">
                <a:tc>
                  <a:txBody>
                    <a:bodyPr/>
                    <a:lstStyle/>
                    <a:p>
                      <a:pPr algn="ctr" rtl="0" fontAlgn="ctr"/>
                      <a:r>
                        <a:rPr lang="en-US" sz="1600" b="1" i="0" u="none" strike="noStrike" dirty="0">
                          <a:solidFill>
                            <a:srgbClr val="FFFFFF"/>
                          </a:solidFill>
                          <a:effectLst/>
                          <a:latin typeface="Century Gothic" panose="020B0502020202020204" pitchFamily="34" charset="0"/>
                        </a:rPr>
                        <a:t>Date </a:t>
                      </a: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Concerné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Gravité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215123713"/>
                  </a:ext>
                </a:extLst>
              </a:tr>
              <a:tr h="1753926">
                <a:tc>
                  <a:txBody>
                    <a:bodyPr/>
                    <a:lstStyle/>
                    <a:p>
                      <a:pPr algn="ctr" rtl="0" fontAlgn="ctr"/>
                      <a:r>
                        <a:rPr lang="en-US" sz="2000" b="0" i="0" u="none" strike="noStrike" dirty="0">
                          <a:solidFill>
                            <a:srgbClr val="000000"/>
                          </a:solidFill>
                          <a:effectLst/>
                          <a:latin typeface="Century Gothic" panose="020B0502020202020204" pitchFamily="34" charset="0"/>
                        </a:rPr>
                        <a:t>09/03/2021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Longs délais d'interventions pour l'entretien du matériel informatique car pas de prestataire ou d'entretien préventif tous les mois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dirty="0" err="1">
                          <a:solidFill>
                            <a:srgbClr val="000000"/>
                          </a:solidFill>
                          <a:effectLst/>
                          <a:latin typeface="Century Gothic" panose="020B0502020202020204" pitchFamily="34" charset="0"/>
                        </a:rPr>
                        <a:t>Théodore</a:t>
                      </a:r>
                      <a:r>
                        <a:rPr lang="en-US" sz="1600" b="0" i="0" u="none" strike="noStrike" dirty="0">
                          <a:solidFill>
                            <a:srgbClr val="000000"/>
                          </a:solidFill>
                          <a:effectLst/>
                          <a:latin typeface="Century Gothic" panose="020B0502020202020204" pitchFamily="34" charset="0"/>
                        </a:rPr>
                        <a:t>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entury Gothic" panose="020B0502020202020204" pitchFamily="34" charset="0"/>
                        </a:rPr>
                        <a:t>Point </a:t>
                      </a:r>
                      <a:r>
                        <a:rPr lang="en-US" sz="1600" b="0" i="0" u="none" strike="noStrike" dirty="0" err="1">
                          <a:solidFill>
                            <a:srgbClr val="000000"/>
                          </a:solidFill>
                          <a:effectLst/>
                          <a:latin typeface="Century Gothic" panose="020B0502020202020204" pitchFamily="34" charset="0"/>
                        </a:rPr>
                        <a:t>faible</a:t>
                      </a: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85673639"/>
                  </a:ext>
                </a:extLst>
              </a:tr>
              <a:tr h="1177637">
                <a:tc>
                  <a:txBody>
                    <a:bodyPr/>
                    <a:lstStyle/>
                    <a:p>
                      <a:pPr algn="ctr" rtl="0" fontAlgn="ctr"/>
                      <a:r>
                        <a:rPr lang="en-US" sz="2000" b="0" i="0" u="none" strike="noStrike">
                          <a:solidFill>
                            <a:srgbClr val="000000"/>
                          </a:solidFill>
                          <a:effectLst/>
                          <a:latin typeface="Century Gothic" panose="020B0502020202020204" pitchFamily="34" charset="0"/>
                        </a:rPr>
                        <a:t>09/03/2021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Les dates de réalisations des actions et l'évaluation de l'efficacité des actions mises en place ne sont pas à jour</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a:solidFill>
                            <a:srgbClr val="000000"/>
                          </a:solidFill>
                          <a:effectLst/>
                          <a:latin typeface="Century Gothic" panose="020B0502020202020204" pitchFamily="34" charset="0"/>
                        </a:rPr>
                        <a:t>Théodore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entury Gothic" panose="020B0502020202020204" pitchFamily="34" charset="0"/>
                        </a:rPr>
                        <a:t>Point </a:t>
                      </a:r>
                      <a:r>
                        <a:rPr lang="en-US" sz="1600" b="0" i="0" u="none" strike="noStrike" dirty="0" err="1">
                          <a:solidFill>
                            <a:srgbClr val="000000"/>
                          </a:solidFill>
                          <a:effectLst/>
                          <a:latin typeface="Century Gothic" panose="020B0502020202020204" pitchFamily="34" charset="0"/>
                        </a:rPr>
                        <a:t>faible</a:t>
                      </a: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29925479"/>
                  </a:ext>
                </a:extLst>
              </a:tr>
            </a:tbl>
          </a:graphicData>
        </a:graphic>
      </p:graphicFrame>
    </p:spTree>
    <p:extLst>
      <p:ext uri="{BB962C8B-B14F-4D97-AF65-F5344CB8AC3E}">
        <p14:creationId xmlns:p14="http://schemas.microsoft.com/office/powerpoint/2010/main" val="17230308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PS05 : </a:t>
            </a:r>
            <a:r>
              <a:rPr lang="en-US" sz="2000" cap="none" dirty="0">
                <a:latin typeface="Arial" panose="020B0604020202020204" pitchFamily="34" charset="0"/>
                <a:ea typeface="Malgun Gothic" panose="020B0503020000020004" pitchFamily="34" charset="-127"/>
                <a:cs typeface="Arial" panose="020B0604020202020204" pitchFamily="34" charset="0"/>
              </a:rPr>
              <a:t>Gestion Administrative &amp; </a:t>
            </a:r>
            <a:r>
              <a:rPr lang="en-US" sz="2000" cap="none" dirty="0" err="1">
                <a:latin typeface="Arial" panose="020B0604020202020204" pitchFamily="34" charset="0"/>
                <a:ea typeface="Malgun Gothic" panose="020B0503020000020004" pitchFamily="34" charset="-127"/>
                <a:cs typeface="Arial" panose="020B0604020202020204" pitchFamily="34" charset="0"/>
              </a:rPr>
              <a:t>Financière</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5818909" y="1233056"/>
            <a:ext cx="4288082" cy="646331"/>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02 écarts</a:t>
            </a:r>
            <a:endParaRPr lang="en-US"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138638937"/>
              </p:ext>
            </p:extLst>
          </p:nvPr>
        </p:nvGraphicFramePr>
        <p:xfrm>
          <a:off x="470855" y="1981200"/>
          <a:ext cx="11250290" cy="4073235"/>
        </p:xfrm>
        <a:graphic>
          <a:graphicData uri="http://schemas.openxmlformats.org/drawingml/2006/table">
            <a:tbl>
              <a:tblPr/>
              <a:tblGrid>
                <a:gridCol w="1571520">
                  <a:extLst>
                    <a:ext uri="{9D8B030D-6E8A-4147-A177-3AD203B41FA5}">
                      <a16:colId xmlns:a16="http://schemas.microsoft.com/office/drawing/2014/main" val="2888229853"/>
                    </a:ext>
                  </a:extLst>
                </a:gridCol>
                <a:gridCol w="5516694">
                  <a:extLst>
                    <a:ext uri="{9D8B030D-6E8A-4147-A177-3AD203B41FA5}">
                      <a16:colId xmlns:a16="http://schemas.microsoft.com/office/drawing/2014/main" val="1092439002"/>
                    </a:ext>
                  </a:extLst>
                </a:gridCol>
                <a:gridCol w="1068144">
                  <a:extLst>
                    <a:ext uri="{9D8B030D-6E8A-4147-A177-3AD203B41FA5}">
                      <a16:colId xmlns:a16="http://schemas.microsoft.com/office/drawing/2014/main" val="1501497427"/>
                    </a:ext>
                  </a:extLst>
                </a:gridCol>
                <a:gridCol w="1538781">
                  <a:extLst>
                    <a:ext uri="{9D8B030D-6E8A-4147-A177-3AD203B41FA5}">
                      <a16:colId xmlns:a16="http://schemas.microsoft.com/office/drawing/2014/main" val="2097685373"/>
                    </a:ext>
                  </a:extLst>
                </a:gridCol>
                <a:gridCol w="802131">
                  <a:extLst>
                    <a:ext uri="{9D8B030D-6E8A-4147-A177-3AD203B41FA5}">
                      <a16:colId xmlns:a16="http://schemas.microsoft.com/office/drawing/2014/main" val="2836015267"/>
                    </a:ext>
                  </a:extLst>
                </a:gridCol>
                <a:gridCol w="753020">
                  <a:extLst>
                    <a:ext uri="{9D8B030D-6E8A-4147-A177-3AD203B41FA5}">
                      <a16:colId xmlns:a16="http://schemas.microsoft.com/office/drawing/2014/main" val="110635173"/>
                    </a:ext>
                  </a:extLst>
                </a:gridCol>
              </a:tblGrid>
              <a:tr h="710914">
                <a:tc>
                  <a:txBody>
                    <a:bodyPr/>
                    <a:lstStyle/>
                    <a:p>
                      <a:pPr algn="ctr" rtl="0" fontAlgn="ctr"/>
                      <a:r>
                        <a:rPr lang="en-US" sz="1600" b="1" i="0" u="none" strike="noStrike" dirty="0">
                          <a:solidFill>
                            <a:srgbClr val="FFFFFF"/>
                          </a:solidFill>
                          <a:effectLst/>
                          <a:latin typeface="Century Gothic" panose="020B0502020202020204" pitchFamily="34" charset="0"/>
                        </a:rPr>
                        <a:t>Date </a:t>
                      </a: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Concerné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Gravité</a:t>
                      </a:r>
                      <a:endParaRPr lang="en-US" sz="16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err="1">
                          <a:solidFill>
                            <a:srgbClr val="FFFFFF"/>
                          </a:solidFill>
                          <a:effectLst/>
                          <a:latin typeface="Century Gothic" panose="020B0502020202020204" pitchFamily="34" charset="0"/>
                        </a:rPr>
                        <a:t>Réal</a:t>
                      </a:r>
                      <a:r>
                        <a:rPr lang="en-US" sz="1600" b="1" i="0" u="none" strike="noStrike" dirty="0">
                          <a:solidFill>
                            <a:srgbClr val="FFFFFF"/>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6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215123713"/>
                  </a:ext>
                </a:extLst>
              </a:tr>
              <a:tr h="877841">
                <a:tc>
                  <a:txBody>
                    <a:bodyPr/>
                    <a:lstStyle/>
                    <a:p>
                      <a:pPr algn="ctr" rtl="0" fontAlgn="ctr"/>
                      <a:r>
                        <a:rPr lang="fr-SN" sz="2000" b="0" i="0" u="none" strike="noStrike" dirty="0">
                          <a:solidFill>
                            <a:srgbClr val="000000"/>
                          </a:solidFill>
                          <a:effectLst/>
                          <a:latin typeface="Century Gothic" panose="020B0502020202020204" pitchFamily="34" charset="0"/>
                        </a:rPr>
                        <a:t>28/01/2021</a:t>
                      </a:r>
                      <a:endParaRPr lang="en-US" sz="20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L'analyse risque n'est pas à jour (niveau de maîtrise et plan d’actions associé)</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dirty="0" err="1">
                          <a:solidFill>
                            <a:srgbClr val="000000"/>
                          </a:solidFill>
                          <a:effectLst/>
                          <a:latin typeface="Century Gothic" panose="020B0502020202020204" pitchFamily="34" charset="0"/>
                        </a:rPr>
                        <a:t>Kouna</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Niang</a:t>
                      </a:r>
                      <a:r>
                        <a:rPr lang="en-US" sz="1600" b="0" i="0" u="none" strike="noStrike" dirty="0">
                          <a:solidFill>
                            <a:srgbClr val="000000"/>
                          </a:solidFill>
                          <a:effectLst/>
                          <a:latin typeface="Century Gothic" panose="020B0502020202020204" pitchFamily="34" charset="0"/>
                        </a:rPr>
                        <a:t> SAMBE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Century Gothic" panose="020B0502020202020204" pitchFamily="34" charset="0"/>
                        </a:rPr>
                        <a:t>Point </a:t>
                      </a:r>
                      <a:r>
                        <a:rPr lang="en-US" sz="1600" b="0" i="0" u="none" strike="noStrike" dirty="0" err="1">
                          <a:solidFill>
                            <a:srgbClr val="000000"/>
                          </a:solidFill>
                          <a:effectLst/>
                          <a:latin typeface="Century Gothic" panose="020B0502020202020204" pitchFamily="34" charset="0"/>
                        </a:rPr>
                        <a:t>faible</a:t>
                      </a: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85673639"/>
                  </a:ext>
                </a:extLst>
              </a:tr>
              <a:tr h="109227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SN" sz="2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28/01/2021</a:t>
                      </a: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Les procédures de contrôle interne et de trésorerie ne sont pas intégrées au système documentaire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Century Gothic" panose="020B0502020202020204" pitchFamily="34" charset="0"/>
                        </a:rPr>
                        <a:t>Kouna</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Niang</a:t>
                      </a:r>
                      <a:r>
                        <a:rPr lang="en-US" sz="1600" b="0" i="0" u="none" strike="noStrike" dirty="0">
                          <a:solidFill>
                            <a:srgbClr val="000000"/>
                          </a:solidFill>
                          <a:effectLst/>
                          <a:latin typeface="Century Gothic" panose="020B0502020202020204" pitchFamily="34" charset="0"/>
                        </a:rPr>
                        <a:t> SAMBE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600" b="0" i="0" u="none" strike="noStrike" dirty="0">
                          <a:solidFill>
                            <a:srgbClr val="000000"/>
                          </a:solidFill>
                          <a:effectLst/>
                          <a:latin typeface="Century Gothic" panose="020B0502020202020204" pitchFamily="34" charset="0"/>
                        </a:rPr>
                        <a:t>Ecart</a:t>
                      </a: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36918697"/>
                  </a:ext>
                </a:extLst>
              </a:tr>
              <a:tr h="139221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SN"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28/01/2021</a:t>
                      </a: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2000" b="0" i="0" u="none" strike="noStrike" dirty="0">
                          <a:solidFill>
                            <a:srgbClr val="000000"/>
                          </a:solidFill>
                          <a:effectLst/>
                          <a:latin typeface="Century Gothic" panose="020B0502020202020204" pitchFamily="34" charset="0"/>
                        </a:rPr>
                        <a:t>La gestion des entrées / sorties des ressources matérielles n'est pas maîtrisée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Century Gothic" panose="020B0502020202020204" pitchFamily="34" charset="0"/>
                        </a:rPr>
                        <a:t>Kouna</a:t>
                      </a:r>
                      <a:r>
                        <a:rPr lang="en-US" sz="1600" b="0" i="0" u="none" strike="noStrike" dirty="0">
                          <a:solidFill>
                            <a:srgbClr val="000000"/>
                          </a:solidFill>
                          <a:effectLst/>
                          <a:latin typeface="Century Gothic" panose="020B0502020202020204" pitchFamily="34" charset="0"/>
                        </a:rPr>
                        <a:t> </a:t>
                      </a:r>
                      <a:r>
                        <a:rPr lang="en-US" sz="1600" b="0" i="0" u="none" strike="noStrike" dirty="0" err="1">
                          <a:solidFill>
                            <a:srgbClr val="000000"/>
                          </a:solidFill>
                          <a:effectLst/>
                          <a:latin typeface="Century Gothic" panose="020B0502020202020204" pitchFamily="34" charset="0"/>
                        </a:rPr>
                        <a:t>Niang</a:t>
                      </a:r>
                      <a:r>
                        <a:rPr lang="en-US" sz="1600" b="0" i="0" u="none" strike="noStrike" dirty="0">
                          <a:solidFill>
                            <a:srgbClr val="000000"/>
                          </a:solidFill>
                          <a:effectLst/>
                          <a:latin typeface="Century Gothic" panose="020B0502020202020204" pitchFamily="34" charset="0"/>
                        </a:rPr>
                        <a:t> SAMBE</a:t>
                      </a:r>
                    </a:p>
                    <a:p>
                      <a:pPr algn="ctr" rtl="0" fontAlgn="ct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600" b="0" i="0" u="none" strike="noStrike" dirty="0">
                          <a:solidFill>
                            <a:srgbClr val="000000"/>
                          </a:solidFill>
                          <a:effectLst/>
                          <a:latin typeface="Century Gothic" panose="020B0502020202020204" pitchFamily="34" charset="0"/>
                        </a:rPr>
                        <a:t>Ecart</a:t>
                      </a:r>
                      <a:endParaRPr lang="en-US" sz="16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92966166"/>
                  </a:ext>
                </a:extLst>
              </a:tr>
            </a:tbl>
          </a:graphicData>
        </a:graphic>
      </p:graphicFrame>
    </p:spTree>
    <p:extLst>
      <p:ext uri="{BB962C8B-B14F-4D97-AF65-F5344CB8AC3E}">
        <p14:creationId xmlns:p14="http://schemas.microsoft.com/office/powerpoint/2010/main" val="35586045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PS06 : </a:t>
            </a:r>
            <a:r>
              <a:rPr lang="en-US" sz="2000" cap="none" dirty="0" err="1">
                <a:latin typeface="Arial" panose="020B0604020202020204" pitchFamily="34" charset="0"/>
                <a:ea typeface="Malgun Gothic" panose="020B0503020000020004" pitchFamily="34" charset="-127"/>
                <a:cs typeface="Arial" panose="020B0604020202020204" pitchFamily="34" charset="0"/>
              </a:rPr>
              <a:t>Maîtrise</a:t>
            </a:r>
            <a:r>
              <a:rPr lang="en-US" sz="2000" cap="none" dirty="0">
                <a:latin typeface="Arial" panose="020B0604020202020204" pitchFamily="34" charset="0"/>
                <a:ea typeface="Malgun Gothic" panose="020B0503020000020004" pitchFamily="34" charset="-127"/>
                <a:cs typeface="Arial" panose="020B0604020202020204" pitchFamily="34" charset="0"/>
              </a:rPr>
              <a:t> de </a:t>
            </a:r>
            <a:r>
              <a:rPr lang="en-US" sz="2000" cap="none" dirty="0" err="1">
                <a:latin typeface="Arial" panose="020B0604020202020204" pitchFamily="34" charset="0"/>
                <a:ea typeface="Malgun Gothic" panose="020B0503020000020004" pitchFamily="34" charset="-127"/>
                <a:cs typeface="Arial" panose="020B0604020202020204" pitchFamily="34" charset="0"/>
              </a:rPr>
              <a:t>l’environnement</a:t>
            </a:r>
            <a:r>
              <a:rPr lang="en-US" sz="2000" cap="none" dirty="0">
                <a:latin typeface="Arial" panose="020B0604020202020204" pitchFamily="34" charset="0"/>
                <a:ea typeface="Malgun Gothic" panose="020B0503020000020004" pitchFamily="34" charset="-127"/>
                <a:cs typeface="Arial" panose="020B0604020202020204" pitchFamily="34" charset="0"/>
              </a:rPr>
              <a:t> des </a:t>
            </a:r>
            <a:r>
              <a:rPr lang="en-US" sz="2000" cap="none" dirty="0" err="1">
                <a:latin typeface="Arial" panose="020B0604020202020204" pitchFamily="34" charset="0"/>
                <a:ea typeface="Malgun Gothic" panose="020B0503020000020004" pitchFamily="34" charset="-127"/>
                <a:cs typeface="Arial" panose="020B0604020202020204" pitchFamily="34" charset="0"/>
              </a:rPr>
              <a:t>soins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5818909" y="1233056"/>
            <a:ext cx="5174773" cy="1200329"/>
          </a:xfrm>
          <a:prstGeom prst="rect">
            <a:avLst/>
          </a:prstGeom>
          <a:noFill/>
        </p:spPr>
        <p:txBody>
          <a:bodyPr wrap="square" rtlCol="0">
            <a:spAutoFit/>
          </a:bodyPr>
          <a:lstStyle/>
          <a:p>
            <a:r>
              <a:rPr lang="fr-SN" sz="2400" dirty="0"/>
              <a:t>1</a:t>
            </a:r>
            <a:r>
              <a:rPr lang="fr-SN" sz="2400" baseline="30000" dirty="0"/>
              <a:t>er</a:t>
            </a:r>
            <a:r>
              <a:rPr lang="fr-SN" sz="2400" dirty="0"/>
              <a:t> audit du processus</a:t>
            </a:r>
          </a:p>
          <a:p>
            <a:pPr marL="285750" indent="-285750">
              <a:buFont typeface="Arial" panose="020B0604020202020204" pitchFamily="34" charset="0"/>
              <a:buChar char="•"/>
            </a:pPr>
            <a:r>
              <a:rPr lang="fr-SN" sz="2400" dirty="0"/>
              <a:t>03 points faibles</a:t>
            </a:r>
          </a:p>
          <a:p>
            <a:pPr marL="285750" indent="-285750">
              <a:buFont typeface="Arial" panose="020B0604020202020204" pitchFamily="34" charset="0"/>
              <a:buChar char="•"/>
            </a:pPr>
            <a:r>
              <a:rPr lang="fr-SN" sz="2400" dirty="0"/>
              <a:t>03 écarts.</a:t>
            </a:r>
          </a:p>
        </p:txBody>
      </p:sp>
      <p:graphicFrame>
        <p:nvGraphicFramePr>
          <p:cNvPr id="5" name="Tableau 4"/>
          <p:cNvGraphicFramePr>
            <a:graphicFrameLocks noGrp="1"/>
          </p:cNvGraphicFramePr>
          <p:nvPr>
            <p:extLst>
              <p:ext uri="{D42A27DB-BD31-4B8C-83A1-F6EECF244321}">
                <p14:modId xmlns:p14="http://schemas.microsoft.com/office/powerpoint/2010/main" val="1346774495"/>
              </p:ext>
            </p:extLst>
          </p:nvPr>
        </p:nvGraphicFramePr>
        <p:xfrm>
          <a:off x="470855" y="2440882"/>
          <a:ext cx="11250290" cy="4225637"/>
        </p:xfrm>
        <a:graphic>
          <a:graphicData uri="http://schemas.openxmlformats.org/drawingml/2006/table">
            <a:tbl>
              <a:tblPr/>
              <a:tblGrid>
                <a:gridCol w="1344090">
                  <a:extLst>
                    <a:ext uri="{9D8B030D-6E8A-4147-A177-3AD203B41FA5}">
                      <a16:colId xmlns:a16="http://schemas.microsoft.com/office/drawing/2014/main" val="589113516"/>
                    </a:ext>
                  </a:extLst>
                </a:gridCol>
                <a:gridCol w="6262255">
                  <a:extLst>
                    <a:ext uri="{9D8B030D-6E8A-4147-A177-3AD203B41FA5}">
                      <a16:colId xmlns:a16="http://schemas.microsoft.com/office/drawing/2014/main" val="691400063"/>
                    </a:ext>
                  </a:extLst>
                </a:gridCol>
                <a:gridCol w="1177636">
                  <a:extLst>
                    <a:ext uri="{9D8B030D-6E8A-4147-A177-3AD203B41FA5}">
                      <a16:colId xmlns:a16="http://schemas.microsoft.com/office/drawing/2014/main" val="1707089340"/>
                    </a:ext>
                  </a:extLst>
                </a:gridCol>
                <a:gridCol w="911158">
                  <a:extLst>
                    <a:ext uri="{9D8B030D-6E8A-4147-A177-3AD203B41FA5}">
                      <a16:colId xmlns:a16="http://schemas.microsoft.com/office/drawing/2014/main" val="1818604729"/>
                    </a:ext>
                  </a:extLst>
                </a:gridCol>
                <a:gridCol w="802131">
                  <a:extLst>
                    <a:ext uri="{9D8B030D-6E8A-4147-A177-3AD203B41FA5}">
                      <a16:colId xmlns:a16="http://schemas.microsoft.com/office/drawing/2014/main" val="2819396257"/>
                    </a:ext>
                  </a:extLst>
                </a:gridCol>
                <a:gridCol w="753020">
                  <a:extLst>
                    <a:ext uri="{9D8B030D-6E8A-4147-A177-3AD203B41FA5}">
                      <a16:colId xmlns:a16="http://schemas.microsoft.com/office/drawing/2014/main" val="4203398060"/>
                    </a:ext>
                  </a:extLst>
                </a:gridCol>
              </a:tblGrid>
              <a:tr h="331421">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942109105"/>
                  </a:ext>
                </a:extLst>
              </a:tr>
              <a:tr h="649036">
                <a:tc>
                  <a:txBody>
                    <a:bodyPr/>
                    <a:lstStyle/>
                    <a:p>
                      <a:pPr algn="ctr" rtl="0" fontAlgn="ctr"/>
                      <a:r>
                        <a:rPr lang="en-US" sz="1800" b="0" i="0" u="none" strike="noStrike" dirty="0">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a:solidFill>
                            <a:srgbClr val="000000"/>
                          </a:solidFill>
                          <a:effectLst/>
                          <a:latin typeface="Century Gothic" panose="020B0502020202020204" pitchFamily="34" charset="0"/>
                        </a:rPr>
                        <a:t>La co-pilote n’a pas la documentation relative au suivi au bloc (fiche d'entretien des salles / du bloc)</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Théodore</a:t>
                      </a:r>
                      <a:r>
                        <a:rPr lang="en-US" sz="1400" b="0" i="0" u="none" strike="noStrike" dirty="0">
                          <a:solidFill>
                            <a:srgbClr val="000000"/>
                          </a:solidFill>
                          <a:effectLst/>
                          <a:latin typeface="Century Gothic" panose="020B0502020202020204" pitchFamily="34" charset="0"/>
                        </a:rPr>
                        <a:t>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Point faible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73547797"/>
                  </a:ext>
                </a:extLst>
              </a:tr>
              <a:tr h="649036">
                <a:tc>
                  <a:txBody>
                    <a:bodyPr/>
                    <a:lstStyle/>
                    <a:p>
                      <a:pPr algn="ctr" rtl="0" fontAlgn="ctr"/>
                      <a:r>
                        <a:rPr lang="en-US" sz="1800" b="0" i="0" u="none" strike="noStrike" dirty="0">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Fiche de suivi de température de frigo mal renseignée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Théodore</a:t>
                      </a:r>
                      <a:r>
                        <a:rPr lang="en-US" sz="1400" b="0" i="0" u="none" strike="noStrike" dirty="0">
                          <a:solidFill>
                            <a:srgbClr val="000000"/>
                          </a:solidFill>
                          <a:effectLst/>
                          <a:latin typeface="Century Gothic" panose="020B0502020202020204" pitchFamily="34" charset="0"/>
                        </a:rPr>
                        <a:t>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74911787"/>
                  </a:ext>
                </a:extLst>
              </a:tr>
              <a:tr h="649036">
                <a:tc>
                  <a:txBody>
                    <a:bodyPr/>
                    <a:lstStyle/>
                    <a:p>
                      <a:pPr algn="ctr" rtl="0" fontAlgn="ctr"/>
                      <a:r>
                        <a:rPr lang="en-US" sz="1800" b="0" i="0" u="none" strike="noStrike">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Analyse risque non maitrisée par la co-pilote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Théodore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12651294"/>
                  </a:ext>
                </a:extLst>
              </a:tr>
              <a:tr h="649036">
                <a:tc>
                  <a:txBody>
                    <a:bodyPr/>
                    <a:lstStyle/>
                    <a:p>
                      <a:pPr algn="ctr" rtl="0" fontAlgn="ctr"/>
                      <a:r>
                        <a:rPr lang="en-US" sz="1800" b="0" i="0" u="none" strike="noStrike">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Le registre de suivi des déchets n'est pas disponible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Théodore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1162817"/>
                  </a:ext>
                </a:extLst>
              </a:tr>
              <a:tr h="649036">
                <a:tc>
                  <a:txBody>
                    <a:bodyPr/>
                    <a:lstStyle/>
                    <a:p>
                      <a:pPr algn="ctr" rtl="0" fontAlgn="ctr"/>
                      <a:r>
                        <a:rPr lang="en-US" sz="1800" b="0" i="0" u="none" strike="noStrike">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Tableau de contrôle de nettoyage non utilisé (l'un des fichiers support du processus)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Théodore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93486009"/>
                  </a:ext>
                </a:extLst>
              </a:tr>
              <a:tr h="649036">
                <a:tc>
                  <a:txBody>
                    <a:bodyPr/>
                    <a:lstStyle/>
                    <a:p>
                      <a:pPr algn="ctr" rtl="0" fontAlgn="ctr"/>
                      <a:r>
                        <a:rPr lang="en-US" sz="1800" b="0" i="0" u="none" strike="noStrike">
                          <a:solidFill>
                            <a:srgbClr val="000000"/>
                          </a:solidFill>
                          <a:effectLst/>
                          <a:latin typeface="Century Gothic" panose="020B0502020202020204" pitchFamily="34" charset="0"/>
                        </a:rPr>
                        <a:t>11/05/2021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Pas de calcul des indicateurs (pas fiables)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Century Gothic" panose="020B0502020202020204" pitchFamily="34" charset="0"/>
                        </a:rPr>
                        <a:t>Théodore KONAN</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02707468"/>
                  </a:ext>
                </a:extLst>
              </a:tr>
            </a:tbl>
          </a:graphicData>
        </a:graphic>
      </p:graphicFrame>
    </p:spTree>
    <p:extLst>
      <p:ext uri="{BB962C8B-B14F-4D97-AF65-F5344CB8AC3E}">
        <p14:creationId xmlns:p14="http://schemas.microsoft.com/office/powerpoint/2010/main" val="20437639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5" y="1233056"/>
            <a:ext cx="5348054" cy="491681"/>
          </a:xfrm>
          <a:prstGeom prst="rect">
            <a:avLst/>
          </a:prstGeom>
          <a:solidFill>
            <a:srgbClr val="009999"/>
          </a:solidFill>
        </p:spPr>
        <p:txBody>
          <a:bodyPr anchor="ct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latin typeface="Arial" panose="020B0604020202020204" pitchFamily="34" charset="0"/>
                <a:ea typeface="Malgun Gothic" panose="020B0503020000020004" pitchFamily="34" charset="-127"/>
                <a:cs typeface="Arial" panose="020B0604020202020204" pitchFamily="34" charset="0"/>
              </a:rPr>
              <a:t>PS06 : </a:t>
            </a:r>
            <a:r>
              <a:rPr lang="en-US" sz="2000" cap="none" dirty="0" err="1">
                <a:latin typeface="Arial" panose="020B0604020202020204" pitchFamily="34" charset="0"/>
                <a:ea typeface="Malgun Gothic" panose="020B0503020000020004" pitchFamily="34" charset="-127"/>
                <a:cs typeface="Arial" panose="020B0604020202020204" pitchFamily="34" charset="0"/>
              </a:rPr>
              <a:t>Maîtrise</a:t>
            </a:r>
            <a:r>
              <a:rPr lang="en-US" sz="2000" cap="none" dirty="0">
                <a:latin typeface="Arial" panose="020B0604020202020204" pitchFamily="34" charset="0"/>
                <a:ea typeface="Malgun Gothic" panose="020B0503020000020004" pitchFamily="34" charset="-127"/>
                <a:cs typeface="Arial" panose="020B0604020202020204" pitchFamily="34" charset="0"/>
              </a:rPr>
              <a:t> de </a:t>
            </a:r>
            <a:r>
              <a:rPr lang="en-US" sz="2000" cap="none" dirty="0" err="1">
                <a:latin typeface="Arial" panose="020B0604020202020204" pitchFamily="34" charset="0"/>
                <a:ea typeface="Malgun Gothic" panose="020B0503020000020004" pitchFamily="34" charset="-127"/>
                <a:cs typeface="Arial" panose="020B0604020202020204" pitchFamily="34" charset="0"/>
              </a:rPr>
              <a:t>l’environnement</a:t>
            </a:r>
            <a:r>
              <a:rPr lang="en-US" sz="2000" cap="none" dirty="0">
                <a:latin typeface="Arial" panose="020B0604020202020204" pitchFamily="34" charset="0"/>
                <a:ea typeface="Malgun Gothic" panose="020B0503020000020004" pitchFamily="34" charset="-127"/>
                <a:cs typeface="Arial" panose="020B0604020202020204" pitchFamily="34" charset="0"/>
              </a:rPr>
              <a:t> des </a:t>
            </a:r>
            <a:r>
              <a:rPr lang="en-US" sz="2000" cap="none" dirty="0" err="1">
                <a:latin typeface="Arial" panose="020B0604020202020204" pitchFamily="34" charset="0"/>
                <a:ea typeface="Malgun Gothic" panose="020B0503020000020004" pitchFamily="34" charset="-127"/>
                <a:cs typeface="Arial" panose="020B0604020202020204" pitchFamily="34" charset="0"/>
              </a:rPr>
              <a:t>soins</a:t>
            </a:r>
            <a:endParaRPr lang="en-US" sz="20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5818909" y="1233056"/>
            <a:ext cx="5174773" cy="1200329"/>
          </a:xfrm>
          <a:prstGeom prst="rect">
            <a:avLst/>
          </a:prstGeom>
          <a:noFill/>
        </p:spPr>
        <p:txBody>
          <a:bodyPr wrap="square" rtlCol="0">
            <a:spAutoFit/>
          </a:bodyPr>
          <a:lstStyle/>
          <a:p>
            <a:r>
              <a:rPr lang="fr-SN" sz="2400" dirty="0"/>
              <a:t>2</a:t>
            </a:r>
            <a:r>
              <a:rPr lang="fr-SN" sz="2400" baseline="30000" dirty="0"/>
              <a:t>ème</a:t>
            </a:r>
            <a:r>
              <a:rPr lang="fr-SN" sz="2400" dirty="0"/>
              <a:t>  audit du processus</a:t>
            </a:r>
          </a:p>
          <a:p>
            <a:pPr marL="285750" indent="-285750">
              <a:buFont typeface="Arial" panose="020B0604020202020204" pitchFamily="34" charset="0"/>
              <a:buChar char="•"/>
            </a:pPr>
            <a:r>
              <a:rPr lang="fr-SN" sz="2400" dirty="0"/>
              <a:t>03 points faibles</a:t>
            </a:r>
          </a:p>
          <a:p>
            <a:pPr marL="285750" indent="-285750">
              <a:buFont typeface="Arial" panose="020B0604020202020204" pitchFamily="34" charset="0"/>
              <a:buChar char="•"/>
            </a:pPr>
            <a:r>
              <a:rPr lang="fr-SN" sz="2400" dirty="0"/>
              <a:t>01 écart.</a:t>
            </a:r>
          </a:p>
        </p:txBody>
      </p:sp>
      <p:graphicFrame>
        <p:nvGraphicFramePr>
          <p:cNvPr id="3" name="Tableau 2"/>
          <p:cNvGraphicFramePr>
            <a:graphicFrameLocks noGrp="1"/>
          </p:cNvGraphicFramePr>
          <p:nvPr>
            <p:extLst>
              <p:ext uri="{D42A27DB-BD31-4B8C-83A1-F6EECF244321}">
                <p14:modId xmlns:p14="http://schemas.microsoft.com/office/powerpoint/2010/main" val="75405060"/>
              </p:ext>
            </p:extLst>
          </p:nvPr>
        </p:nvGraphicFramePr>
        <p:xfrm>
          <a:off x="470855" y="2479965"/>
          <a:ext cx="11250290" cy="3671452"/>
        </p:xfrm>
        <a:graphic>
          <a:graphicData uri="http://schemas.openxmlformats.org/drawingml/2006/table">
            <a:tbl>
              <a:tblPr/>
              <a:tblGrid>
                <a:gridCol w="1571520">
                  <a:extLst>
                    <a:ext uri="{9D8B030D-6E8A-4147-A177-3AD203B41FA5}">
                      <a16:colId xmlns:a16="http://schemas.microsoft.com/office/drawing/2014/main" val="3238493169"/>
                    </a:ext>
                  </a:extLst>
                </a:gridCol>
                <a:gridCol w="5516694">
                  <a:extLst>
                    <a:ext uri="{9D8B030D-6E8A-4147-A177-3AD203B41FA5}">
                      <a16:colId xmlns:a16="http://schemas.microsoft.com/office/drawing/2014/main" val="3710535158"/>
                    </a:ext>
                  </a:extLst>
                </a:gridCol>
                <a:gridCol w="1068144">
                  <a:extLst>
                    <a:ext uri="{9D8B030D-6E8A-4147-A177-3AD203B41FA5}">
                      <a16:colId xmlns:a16="http://schemas.microsoft.com/office/drawing/2014/main" val="708830556"/>
                    </a:ext>
                  </a:extLst>
                </a:gridCol>
                <a:gridCol w="1538781">
                  <a:extLst>
                    <a:ext uri="{9D8B030D-6E8A-4147-A177-3AD203B41FA5}">
                      <a16:colId xmlns:a16="http://schemas.microsoft.com/office/drawing/2014/main" val="2224412453"/>
                    </a:ext>
                  </a:extLst>
                </a:gridCol>
                <a:gridCol w="802131">
                  <a:extLst>
                    <a:ext uri="{9D8B030D-6E8A-4147-A177-3AD203B41FA5}">
                      <a16:colId xmlns:a16="http://schemas.microsoft.com/office/drawing/2014/main" val="3243452643"/>
                    </a:ext>
                  </a:extLst>
                </a:gridCol>
                <a:gridCol w="753020">
                  <a:extLst>
                    <a:ext uri="{9D8B030D-6E8A-4147-A177-3AD203B41FA5}">
                      <a16:colId xmlns:a16="http://schemas.microsoft.com/office/drawing/2014/main" val="2386455763"/>
                    </a:ext>
                  </a:extLst>
                </a:gridCol>
              </a:tblGrid>
              <a:tr h="415636">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118385747"/>
                  </a:ext>
                </a:extLst>
              </a:tr>
              <a:tr h="813954">
                <a:tc>
                  <a:txBody>
                    <a:bodyPr/>
                    <a:lstStyle/>
                    <a:p>
                      <a:pPr algn="ctr" rtl="0" fontAlgn="ctr"/>
                      <a:r>
                        <a:rPr lang="en-US" sz="1800" b="0" i="0" u="none" strike="noStrike" dirty="0">
                          <a:solidFill>
                            <a:srgbClr val="000000"/>
                          </a:solidFill>
                          <a:effectLst/>
                          <a:latin typeface="Century Gothic" panose="020B0502020202020204" pitchFamily="34" charset="0"/>
                        </a:rPr>
                        <a:t>03/11/2021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a:solidFill>
                            <a:srgbClr val="000000"/>
                          </a:solidFill>
                          <a:effectLst/>
                          <a:latin typeface="Century Gothic" panose="020B0502020202020204" pitchFamily="34" charset="0"/>
                        </a:rPr>
                        <a:t>Pas de référent hygiène au niveau du plateau</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Florence SAMBOU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Point faible</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57429838"/>
                  </a:ext>
                </a:extLst>
              </a:tr>
              <a:tr h="813954">
                <a:tc>
                  <a:txBody>
                    <a:bodyPr/>
                    <a:lstStyle/>
                    <a:p>
                      <a:pPr algn="ctr" rtl="0" fontAlgn="ctr"/>
                      <a:r>
                        <a:rPr lang="en-US" sz="1800" b="0" i="0" u="none" strike="noStrike">
                          <a:solidFill>
                            <a:srgbClr val="000000"/>
                          </a:solidFill>
                          <a:effectLst/>
                          <a:latin typeface="Century Gothic" panose="020B0502020202020204" pitchFamily="34" charset="0"/>
                        </a:rPr>
                        <a:t>03/11/2021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Pas de maitrise des mouvements de linge (linges sorties, linge reçus)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Florence SAMBOU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32424021"/>
                  </a:ext>
                </a:extLst>
              </a:tr>
              <a:tr h="813954">
                <a:tc>
                  <a:txBody>
                    <a:bodyPr/>
                    <a:lstStyle/>
                    <a:p>
                      <a:pPr algn="ctr" rtl="0" fontAlgn="ctr"/>
                      <a:r>
                        <a:rPr lang="en-US" sz="1800" b="0" i="0" u="none" strike="noStrike">
                          <a:solidFill>
                            <a:srgbClr val="000000"/>
                          </a:solidFill>
                          <a:effectLst/>
                          <a:latin typeface="Century Gothic" panose="020B0502020202020204" pitchFamily="34" charset="0"/>
                        </a:rPr>
                        <a:t>03/11/2021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Le tri des déchets (sachet jaunes, sachets noirs) comme le mentionne le MO n’est pas respecté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Florence SAMBOU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13624646"/>
                  </a:ext>
                </a:extLst>
              </a:tr>
              <a:tr h="813954">
                <a:tc>
                  <a:txBody>
                    <a:bodyPr/>
                    <a:lstStyle/>
                    <a:p>
                      <a:pPr algn="ctr" rtl="0" fontAlgn="ctr"/>
                      <a:r>
                        <a:rPr lang="en-US" sz="1800" b="0" i="0" u="none" strike="noStrike">
                          <a:solidFill>
                            <a:srgbClr val="000000"/>
                          </a:solidFill>
                          <a:effectLst/>
                          <a:latin typeface="Century Gothic" panose="020B0502020202020204" pitchFamily="34" charset="0"/>
                        </a:rPr>
                        <a:t>03/11/2021</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a:solidFill>
                            <a:srgbClr val="000000"/>
                          </a:solidFill>
                          <a:effectLst/>
                          <a:latin typeface="Century Gothic" panose="020B0502020202020204" pitchFamily="34" charset="0"/>
                        </a:rPr>
                        <a:t>Le tri des déchets (sachet jaunes, sachets noirs) comme le mentionne le MO n’est pas respecté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Century Gothic" panose="020B0502020202020204" pitchFamily="34" charset="0"/>
                        </a:rPr>
                        <a:t>Florence SAMBOU</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écart</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662734368"/>
                  </a:ext>
                </a:extLst>
              </a:tr>
            </a:tbl>
          </a:graphicData>
        </a:graphic>
      </p:graphicFrame>
    </p:spTree>
    <p:extLst>
      <p:ext uri="{BB962C8B-B14F-4D97-AF65-F5344CB8AC3E}">
        <p14:creationId xmlns:p14="http://schemas.microsoft.com/office/powerpoint/2010/main" val="29221770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011383" y="3105834"/>
            <a:ext cx="10072254" cy="584775"/>
          </a:xfrm>
          <a:prstGeom prst="rect">
            <a:avLst/>
          </a:prstGeom>
          <a:noFill/>
        </p:spPr>
        <p:txBody>
          <a:bodyPr wrap="square">
            <a:spAutoFit/>
          </a:bodyPr>
          <a:lstStyle/>
          <a:p>
            <a:r>
              <a:rPr lang="fr-SN" sz="3200" b="1" dirty="0">
                <a:solidFill>
                  <a:schemeClr val="tx1">
                    <a:lumMod val="75000"/>
                    <a:lumOff val="25000"/>
                  </a:schemeClr>
                </a:solidFill>
              </a:rPr>
              <a:t>7. Les performances des prestataires externes</a:t>
            </a:r>
          </a:p>
        </p:txBody>
      </p:sp>
    </p:spTree>
    <p:extLst>
      <p:ext uri="{BB962C8B-B14F-4D97-AF65-F5344CB8AC3E}">
        <p14:creationId xmlns:p14="http://schemas.microsoft.com/office/powerpoint/2010/main" val="319316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Page </a:t>
            </a:r>
            <a:fld id="{4FAB73BC-B049-4115-A692-8D63A059BFB8}" type="slidenum">
              <a:rPr lang="fr-FR" smtClean="0"/>
              <a:pPr/>
              <a:t>15</a:t>
            </a:fld>
            <a:endParaRPr lang="fr-FR" dirty="0"/>
          </a:p>
        </p:txBody>
      </p:sp>
      <p:sp>
        <p:nvSpPr>
          <p:cNvPr id="6" name="Oval 2"/>
          <p:cNvSpPr/>
          <p:nvPr/>
        </p:nvSpPr>
        <p:spPr>
          <a:xfrm>
            <a:off x="687820" y="2569260"/>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80548" y="3706575"/>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Arrow: Pentagon 67"/>
          <p:cNvSpPr/>
          <p:nvPr/>
        </p:nvSpPr>
        <p:spPr>
          <a:xfrm rot="10800000" flipH="1">
            <a:off x="606108" y="2016241"/>
            <a:ext cx="4844248" cy="47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87" y="0"/>
                </a:lnTo>
                <a:lnTo>
                  <a:pt x="21600" y="10800"/>
                </a:lnTo>
                <a:lnTo>
                  <a:pt x="19187" y="21600"/>
                </a:lnTo>
                <a:lnTo>
                  <a:pt x="0" y="21600"/>
                </a:ln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11" name="TextBox 52"/>
          <p:cNvSpPr txBox="1"/>
          <p:nvPr/>
        </p:nvSpPr>
        <p:spPr>
          <a:xfrm>
            <a:off x="631024" y="2078154"/>
            <a:ext cx="498351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1800" dirty="0">
                <a:latin typeface="Bahnschrift" panose="020B0502040204020203" pitchFamily="34" charset="0"/>
              </a:rPr>
              <a:t>HISTORIQUE REVUE DE DIRECTION 2021</a:t>
            </a:r>
            <a:endParaRPr sz="1800" dirty="0">
              <a:latin typeface="Bahnschrift" panose="020B0502040204020203" pitchFamily="34" charset="0"/>
            </a:endParaRPr>
          </a:p>
        </p:txBody>
      </p:sp>
      <p:sp>
        <p:nvSpPr>
          <p:cNvPr id="12" name="TextBox 52"/>
          <p:cNvSpPr txBox="1"/>
          <p:nvPr/>
        </p:nvSpPr>
        <p:spPr>
          <a:xfrm>
            <a:off x="1183827" y="2509395"/>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14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76555" y="3670850"/>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09 actions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926815"/>
          </a:xfrm>
          <a:solidFill>
            <a:schemeClr val="accent4">
              <a:lumMod val="60000"/>
              <a:lumOff val="40000"/>
            </a:schemeClr>
          </a:solidFill>
        </p:spPr>
        <p:txBody>
          <a:bodyPr>
            <a:normAutofit fontScale="90000"/>
          </a:bodyPr>
          <a:lstStyle/>
          <a:p>
            <a:pPr algn="ctr"/>
            <a:r>
              <a:rPr lang="fr-FR" dirty="0">
                <a:solidFill>
                  <a:schemeClr val="tx1"/>
                </a:solidFill>
              </a:rPr>
              <a:t>RAPEL DES ACTIONS PLANIFIEES (2021)</a:t>
            </a:r>
            <a:br>
              <a:rPr lang="fr-FR" dirty="0">
                <a:solidFill>
                  <a:schemeClr val="tx1"/>
                </a:solidFill>
              </a:rPr>
            </a:b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2546249735"/>
              </p:ext>
            </p:extLst>
          </p:nvPr>
        </p:nvGraphicFramePr>
        <p:xfrm>
          <a:off x="5560834" y="1756750"/>
          <a:ext cx="5047130" cy="38996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7500319" y="3757496"/>
            <a:ext cx="1168160" cy="64633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3600" b="1" kern="0" dirty="0">
                <a:solidFill>
                  <a:srgbClr val="000000"/>
                </a:solidFill>
                <a:latin typeface="Segoe UI" panose="020B0502040204020203" pitchFamily="34" charset="0"/>
                <a:cs typeface="Segoe UI" panose="020B0502040204020203" pitchFamily="34" charset="0"/>
              </a:rPr>
              <a:t>64%</a:t>
            </a:r>
            <a:endParaRPr kumimoji="0" lang="fr-CA" sz="3600" b="1"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14" name="Oval 5">
            <a:extLst>
              <a:ext uri="{FF2B5EF4-FFF2-40B4-BE49-F238E27FC236}">
                <a16:creationId xmlns:a16="http://schemas.microsoft.com/office/drawing/2014/main" id="{D669471B-29B7-4007-A8A6-16F1076D5786}"/>
              </a:ext>
            </a:extLst>
          </p:cNvPr>
          <p:cNvSpPr/>
          <p:nvPr/>
        </p:nvSpPr>
        <p:spPr>
          <a:xfrm>
            <a:off x="687820" y="4817771"/>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TextBox 52">
            <a:extLst>
              <a:ext uri="{FF2B5EF4-FFF2-40B4-BE49-F238E27FC236}">
                <a16:creationId xmlns:a16="http://schemas.microsoft.com/office/drawing/2014/main" id="{5AE0AC57-6E55-4A08-A03B-BB05045F00C9}"/>
              </a:ext>
            </a:extLst>
          </p:cNvPr>
          <p:cNvSpPr txBox="1"/>
          <p:nvPr/>
        </p:nvSpPr>
        <p:spPr>
          <a:xfrm>
            <a:off x="1195242" y="4773983"/>
            <a:ext cx="364930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05 actions non réalisées</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42814350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53426866"/>
              </p:ext>
            </p:extLst>
          </p:nvPr>
        </p:nvGraphicFramePr>
        <p:xfrm>
          <a:off x="352425" y="2786063"/>
          <a:ext cx="11420478" cy="3416457"/>
        </p:xfrm>
        <a:graphic>
          <a:graphicData uri="http://schemas.openxmlformats.org/drawingml/2006/table">
            <a:tbl>
              <a:tblPr/>
              <a:tblGrid>
                <a:gridCol w="1350576">
                  <a:extLst>
                    <a:ext uri="{9D8B030D-6E8A-4147-A177-3AD203B41FA5}">
                      <a16:colId xmlns:a16="http://schemas.microsoft.com/office/drawing/2014/main" val="3458619443"/>
                    </a:ext>
                  </a:extLst>
                </a:gridCol>
                <a:gridCol w="2636326">
                  <a:extLst>
                    <a:ext uri="{9D8B030D-6E8A-4147-A177-3AD203B41FA5}">
                      <a16:colId xmlns:a16="http://schemas.microsoft.com/office/drawing/2014/main" val="3116405564"/>
                    </a:ext>
                  </a:extLst>
                </a:gridCol>
                <a:gridCol w="2304361">
                  <a:extLst>
                    <a:ext uri="{9D8B030D-6E8A-4147-A177-3AD203B41FA5}">
                      <a16:colId xmlns:a16="http://schemas.microsoft.com/office/drawing/2014/main" val="1272151631"/>
                    </a:ext>
                  </a:extLst>
                </a:gridCol>
                <a:gridCol w="1857376">
                  <a:extLst>
                    <a:ext uri="{9D8B030D-6E8A-4147-A177-3AD203B41FA5}">
                      <a16:colId xmlns:a16="http://schemas.microsoft.com/office/drawing/2014/main" val="2200285492"/>
                    </a:ext>
                  </a:extLst>
                </a:gridCol>
                <a:gridCol w="1271588">
                  <a:extLst>
                    <a:ext uri="{9D8B030D-6E8A-4147-A177-3AD203B41FA5}">
                      <a16:colId xmlns:a16="http://schemas.microsoft.com/office/drawing/2014/main" val="2566675988"/>
                    </a:ext>
                  </a:extLst>
                </a:gridCol>
                <a:gridCol w="2000251">
                  <a:extLst>
                    <a:ext uri="{9D8B030D-6E8A-4147-A177-3AD203B41FA5}">
                      <a16:colId xmlns:a16="http://schemas.microsoft.com/office/drawing/2014/main" val="492265268"/>
                    </a:ext>
                  </a:extLst>
                </a:gridCol>
              </a:tblGrid>
              <a:tr h="488065">
                <a:tc>
                  <a:txBody>
                    <a:bodyPr/>
                    <a:lstStyle/>
                    <a:p>
                      <a:pPr algn="ctr" fontAlgn="ctr"/>
                      <a:r>
                        <a:rPr lang="en-US" sz="1200" b="1" i="0" u="none" strike="noStrike">
                          <a:solidFill>
                            <a:srgbClr val="000000"/>
                          </a:solidFill>
                          <a:effectLst/>
                          <a:latin typeface="+mn-lt"/>
                        </a:rPr>
                        <a:t>CATÉGORIE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DOMAINE D'ACTIVITÉ</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NOM DE L'ENTREPRISE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RESPONSABLE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mn-lt"/>
                        </a:rPr>
                        <a:t>Note/20</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n-lt"/>
                        </a:rPr>
                        <a:t>Date </a:t>
                      </a:r>
                      <a:r>
                        <a:rPr lang="en-US" sz="1200" b="1" i="0" u="none" strike="noStrike" dirty="0" err="1">
                          <a:solidFill>
                            <a:srgbClr val="000000"/>
                          </a:solidFill>
                          <a:effectLst/>
                          <a:latin typeface="+mn-lt"/>
                        </a:rPr>
                        <a:t>prochaine</a:t>
                      </a:r>
                      <a:r>
                        <a:rPr lang="en-US" sz="1200" b="1" i="0" u="none" strike="noStrike" dirty="0">
                          <a:solidFill>
                            <a:srgbClr val="000000"/>
                          </a:solidFill>
                          <a:effectLst/>
                          <a:latin typeface="+mn-lt"/>
                        </a:rPr>
                        <a:t> evaluation</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59693241"/>
                  </a:ext>
                </a:extLst>
              </a:tr>
              <a:tr h="976131">
                <a:tc>
                  <a:txBody>
                    <a:bodyPr/>
                    <a:lstStyle/>
                    <a:p>
                      <a:pPr algn="ctr" fontAlgn="ctr"/>
                      <a:r>
                        <a:rPr lang="en-US" sz="1400" b="0" i="0" u="none" strike="noStrike" dirty="0">
                          <a:solidFill>
                            <a:srgbClr val="000000"/>
                          </a:solidFill>
                          <a:effectLst/>
                          <a:latin typeface="+mn-lt"/>
                        </a:rPr>
                        <a:t>FOURNISSEUR</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err="1">
                          <a:solidFill>
                            <a:srgbClr val="000000"/>
                          </a:solidFill>
                          <a:effectLst/>
                          <a:latin typeface="+mn-lt"/>
                        </a:rPr>
                        <a:t>Fournisseur</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équipements</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biomédicaux</a:t>
                      </a:r>
                      <a:endParaRPr lang="en-US" sz="1400" b="0" i="0" u="none" strike="noStrike" dirty="0">
                        <a:solidFill>
                          <a:srgbClr val="000000"/>
                        </a:solidFill>
                        <a:effectLst/>
                        <a:latin typeface="+mn-lt"/>
                      </a:endParaRP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dirty="0" err="1">
                          <a:solidFill>
                            <a:srgbClr val="000000"/>
                          </a:solidFill>
                          <a:effectLst/>
                          <a:latin typeface="+mn-lt"/>
                        </a:rPr>
                        <a:t>Cospub</a:t>
                      </a:r>
                      <a:r>
                        <a:rPr lang="en-US" sz="1400" b="1" i="0" u="none" strike="noStrike" dirty="0">
                          <a:solidFill>
                            <a:srgbClr val="000000"/>
                          </a:solidFill>
                          <a:effectLst/>
                          <a:latin typeface="+mn-lt"/>
                        </a:rPr>
                        <a:t> </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n-lt"/>
                        </a:rPr>
                        <a:t>Niang</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n-lt"/>
                        </a:rPr>
                        <a:t>Nouveau fournisseur</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n-lt"/>
                        </a:rPr>
                        <a:t>30/07/2022</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291648262"/>
                  </a:ext>
                </a:extLst>
              </a:tr>
              <a:tr h="976131">
                <a:tc>
                  <a:txBody>
                    <a:bodyPr/>
                    <a:lstStyle/>
                    <a:p>
                      <a:pPr algn="ctr" fontAlgn="ctr"/>
                      <a:r>
                        <a:rPr lang="en-US" sz="1400" b="0" i="0" u="none" strike="noStrike">
                          <a:solidFill>
                            <a:srgbClr val="000000"/>
                          </a:solidFill>
                          <a:effectLst/>
                          <a:latin typeface="+mn-lt"/>
                        </a:rPr>
                        <a:t>PRESTATAIRE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mn-lt"/>
                        </a:rPr>
                        <a:t>Système</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mécanque</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électronique</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informatisée</a:t>
                      </a:r>
                      <a:endParaRPr lang="en-US" sz="1400" b="0" i="0" u="none" strike="noStrike" dirty="0">
                        <a:solidFill>
                          <a:srgbClr val="000000"/>
                        </a:solidFill>
                        <a:effectLst/>
                        <a:latin typeface="+mn-lt"/>
                      </a:endParaRP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n-lt"/>
                        </a:rPr>
                        <a:t>DHI</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mn-lt"/>
                        </a:rPr>
                        <a:t>Mamadou</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Cissé</a:t>
                      </a:r>
                      <a:endParaRPr lang="en-US" sz="1400" b="0" i="0" u="none" strike="noStrike" dirty="0">
                        <a:solidFill>
                          <a:srgbClr val="000000"/>
                        </a:solidFill>
                        <a:effectLst/>
                        <a:latin typeface="+mn-lt"/>
                      </a:endParaRP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Nouveau </a:t>
                      </a:r>
                      <a:r>
                        <a:rPr lang="en-US" sz="1400" b="0" i="0" u="none" strike="noStrike" dirty="0" err="1">
                          <a:solidFill>
                            <a:srgbClr val="000000"/>
                          </a:solidFill>
                          <a:effectLst/>
                          <a:latin typeface="+mn-lt"/>
                        </a:rPr>
                        <a:t>fournisseur</a:t>
                      </a:r>
                      <a:endParaRPr lang="en-US" sz="1400" b="0" i="0" u="none" strike="noStrike" dirty="0">
                        <a:solidFill>
                          <a:srgbClr val="000000"/>
                        </a:solidFill>
                        <a:effectLst/>
                        <a:latin typeface="+mn-lt"/>
                      </a:endParaRP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30/07/2022</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98169385"/>
                  </a:ext>
                </a:extLst>
              </a:tr>
              <a:tr h="488065">
                <a:tc>
                  <a:txBody>
                    <a:bodyPr/>
                    <a:lstStyle/>
                    <a:p>
                      <a:pPr algn="ctr" fontAlgn="ctr"/>
                      <a:r>
                        <a:rPr lang="en-US" sz="1400" b="0" i="0" u="none" strike="noStrike">
                          <a:solidFill>
                            <a:srgbClr val="000000"/>
                          </a:solidFill>
                          <a:effectLst/>
                          <a:latin typeface="+mn-lt"/>
                        </a:rPr>
                        <a:t>PRESTATAIRE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n-lt"/>
                        </a:rPr>
                        <a:t>Maintenance des équipements biomédicaux</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1" i="0" u="none" strike="noStrike">
                          <a:solidFill>
                            <a:srgbClr val="000000"/>
                          </a:solidFill>
                          <a:effectLst/>
                          <a:latin typeface="+mn-lt"/>
                        </a:rPr>
                        <a:t>INSA BIOMEDICAL </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mn-lt"/>
                        </a:rPr>
                        <a:t>Abdou Karim Bakhayoko</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mn-lt"/>
                        </a:rPr>
                        <a:t>13,33</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mn-lt"/>
                        </a:rPr>
                        <a:t>30/07/2022</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94499611"/>
                  </a:ext>
                </a:extLst>
              </a:tr>
              <a:tr h="488065">
                <a:tc>
                  <a:txBody>
                    <a:bodyPr/>
                    <a:lstStyle/>
                    <a:p>
                      <a:pPr algn="ctr" fontAlgn="ctr"/>
                      <a:r>
                        <a:rPr lang="en-US" sz="1400" b="0" i="0" u="none" strike="noStrike">
                          <a:solidFill>
                            <a:srgbClr val="000000"/>
                          </a:solidFill>
                          <a:effectLst/>
                          <a:latin typeface="+mn-lt"/>
                        </a:rPr>
                        <a:t>FOURNISSEUR</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mn-lt"/>
                        </a:rPr>
                        <a:t>Fourniture de consommables et médicaments</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mn-lt"/>
                        </a:rPr>
                        <a:t>PHARMACIE MALICK SY</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Dr Mandiaye Ndoye</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18,43</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30/07/2022</a:t>
                      </a:r>
                    </a:p>
                  </a:txBody>
                  <a:tcPr marL="7826" marR="7826" marT="7826"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32639596"/>
                  </a:ext>
                </a:extLst>
              </a:tr>
            </a:tbl>
          </a:graphicData>
        </a:graphic>
      </p:graphicFrame>
      <p:sp>
        <p:nvSpPr>
          <p:cNvPr id="11" name="Oval 2"/>
          <p:cNvSpPr/>
          <p:nvPr/>
        </p:nvSpPr>
        <p:spPr>
          <a:xfrm>
            <a:off x="495467" y="75549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991473" y="695627"/>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02 nouveaux prestataires intégrées</a:t>
            </a:r>
            <a:endParaRPr sz="2400" dirty="0">
              <a:solidFill>
                <a:schemeClr val="tx1"/>
              </a:solidFill>
              <a:latin typeface="Bahnschrift" panose="020B0502040204020203" pitchFamily="34" charset="0"/>
            </a:endParaRPr>
          </a:p>
        </p:txBody>
      </p:sp>
      <p:sp>
        <p:nvSpPr>
          <p:cNvPr id="13" name="Oval 2"/>
          <p:cNvSpPr/>
          <p:nvPr/>
        </p:nvSpPr>
        <p:spPr>
          <a:xfrm>
            <a:off x="495467" y="1485161"/>
            <a:ext cx="374087" cy="374087"/>
          </a:xfrm>
          <a:prstGeom prst="ellipse">
            <a:avLst/>
          </a:prstGeom>
          <a:solidFill>
            <a:schemeClr val="accent3"/>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52"/>
          <p:cNvSpPr txBox="1"/>
          <p:nvPr/>
        </p:nvSpPr>
        <p:spPr>
          <a:xfrm>
            <a:off x="991473" y="1425296"/>
            <a:ext cx="7781052"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La meilleur note = 18,43, revient à  Pharmacie </a:t>
            </a:r>
            <a:r>
              <a:rPr lang="fr-FR" sz="2400" dirty="0" err="1">
                <a:solidFill>
                  <a:schemeClr val="tx1"/>
                </a:solidFill>
                <a:latin typeface="Bahnschrift" panose="020B0502040204020203" pitchFamily="34" charset="0"/>
              </a:rPr>
              <a:t>Malick</a:t>
            </a:r>
            <a:r>
              <a:rPr lang="fr-FR" sz="2400" dirty="0">
                <a:solidFill>
                  <a:schemeClr val="tx1"/>
                </a:solidFill>
                <a:latin typeface="Bahnschrift" panose="020B0502040204020203" pitchFamily="34" charset="0"/>
              </a:rPr>
              <a:t> </a:t>
            </a:r>
            <a:r>
              <a:rPr lang="fr-FR" sz="2400" dirty="0" err="1">
                <a:solidFill>
                  <a:schemeClr val="tx1"/>
                </a:solidFill>
                <a:latin typeface="Bahnschrift" panose="020B0502040204020203" pitchFamily="34" charset="0"/>
              </a:rPr>
              <a:t>Sy</a:t>
            </a:r>
            <a:r>
              <a:rPr lang="fr-FR" sz="2400" dirty="0">
                <a:solidFill>
                  <a:schemeClr val="tx1"/>
                </a:solidFill>
                <a:latin typeface="Bahnschrift" panose="020B0502040204020203" pitchFamily="34" charset="0"/>
              </a:rPr>
              <a:t> </a:t>
            </a:r>
            <a:endParaRPr sz="2400" dirty="0">
              <a:solidFill>
                <a:schemeClr val="tx1"/>
              </a:solidFill>
              <a:latin typeface="Bahnschrift" panose="020B0502040204020203" pitchFamily="34" charset="0"/>
            </a:endParaRPr>
          </a:p>
        </p:txBody>
      </p:sp>
      <p:sp>
        <p:nvSpPr>
          <p:cNvPr id="15" name="Oval 2"/>
          <p:cNvSpPr/>
          <p:nvPr/>
        </p:nvSpPr>
        <p:spPr>
          <a:xfrm>
            <a:off x="495467" y="2214830"/>
            <a:ext cx="374087" cy="374087"/>
          </a:xfrm>
          <a:prstGeom prst="ellipse">
            <a:avLst/>
          </a:prstGeom>
          <a:solidFill>
            <a:srgbClr val="C0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52"/>
          <p:cNvSpPr txBox="1"/>
          <p:nvPr/>
        </p:nvSpPr>
        <p:spPr>
          <a:xfrm>
            <a:off x="991473" y="2154965"/>
            <a:ext cx="832397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La plus faible note = 13,33 revient à  INSA Biomédical</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167610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7. Les performances des prestataires externes</a:t>
            </a:r>
            <a:endParaRPr lang="en-US" cap="none" dirty="0">
              <a:latin typeface="+mj-lt"/>
            </a:endParaRPr>
          </a:p>
        </p:txBody>
      </p:sp>
      <p:graphicFrame>
        <p:nvGraphicFramePr>
          <p:cNvPr id="5" name="Tableau 4"/>
          <p:cNvGraphicFramePr>
            <a:graphicFrameLocks noGrp="1"/>
          </p:cNvGraphicFramePr>
          <p:nvPr>
            <p:extLst>
              <p:ext uri="{D42A27DB-BD31-4B8C-83A1-F6EECF244321}">
                <p14:modId xmlns:p14="http://schemas.microsoft.com/office/powerpoint/2010/main" val="2325366116"/>
              </p:ext>
            </p:extLst>
          </p:nvPr>
        </p:nvGraphicFramePr>
        <p:xfrm>
          <a:off x="454943" y="1808358"/>
          <a:ext cx="11279856" cy="5049642"/>
        </p:xfrm>
        <a:graphic>
          <a:graphicData uri="http://schemas.openxmlformats.org/drawingml/2006/table">
            <a:tbl>
              <a:tblPr/>
              <a:tblGrid>
                <a:gridCol w="4015190">
                  <a:extLst>
                    <a:ext uri="{9D8B030D-6E8A-4147-A177-3AD203B41FA5}">
                      <a16:colId xmlns:a16="http://schemas.microsoft.com/office/drawing/2014/main" val="882663060"/>
                    </a:ext>
                  </a:extLst>
                </a:gridCol>
                <a:gridCol w="3694533">
                  <a:extLst>
                    <a:ext uri="{9D8B030D-6E8A-4147-A177-3AD203B41FA5}">
                      <a16:colId xmlns:a16="http://schemas.microsoft.com/office/drawing/2014/main" val="2792088461"/>
                    </a:ext>
                  </a:extLst>
                </a:gridCol>
                <a:gridCol w="1408105">
                  <a:extLst>
                    <a:ext uri="{9D8B030D-6E8A-4147-A177-3AD203B41FA5}">
                      <a16:colId xmlns:a16="http://schemas.microsoft.com/office/drawing/2014/main" val="3366133350"/>
                    </a:ext>
                  </a:extLst>
                </a:gridCol>
                <a:gridCol w="2162028">
                  <a:extLst>
                    <a:ext uri="{9D8B030D-6E8A-4147-A177-3AD203B41FA5}">
                      <a16:colId xmlns:a16="http://schemas.microsoft.com/office/drawing/2014/main" val="1707402789"/>
                    </a:ext>
                  </a:extLst>
                </a:gridCol>
              </a:tblGrid>
              <a:tr h="214873">
                <a:tc>
                  <a:txBody>
                    <a:bodyPr/>
                    <a:lstStyle/>
                    <a:p>
                      <a:pPr algn="ctr" fontAlgn="ctr"/>
                      <a:r>
                        <a:rPr lang="en-US" sz="1200" b="1" i="0" u="none" strike="noStrike">
                          <a:solidFill>
                            <a:srgbClr val="000000"/>
                          </a:solidFill>
                          <a:effectLst/>
                          <a:latin typeface="Century Gothic" panose="020B0502020202020204" pitchFamily="34" charset="0"/>
                        </a:rPr>
                        <a:t>NOM DE L'ENTREPRISE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entury Gothic" panose="020B0502020202020204" pitchFamily="34" charset="0"/>
                        </a:rPr>
                        <a:t>RESPONSABLE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entury Gothic" panose="020B0502020202020204" pitchFamily="34" charset="0"/>
                        </a:rPr>
                        <a:t>Note/20</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Century Gothic" panose="020B0502020202020204" pitchFamily="34" charset="0"/>
                        </a:rPr>
                        <a:t>Date prochaine evaluation</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67420036"/>
                  </a:ext>
                </a:extLst>
              </a:tr>
              <a:tr h="429749">
                <a:tc>
                  <a:txBody>
                    <a:bodyPr/>
                    <a:lstStyle/>
                    <a:p>
                      <a:pPr algn="ctr" fontAlgn="ctr"/>
                      <a:r>
                        <a:rPr lang="en-US" sz="1400" b="1" i="0" u="none" strike="noStrike" dirty="0">
                          <a:solidFill>
                            <a:srgbClr val="000000"/>
                          </a:solidFill>
                          <a:effectLst/>
                          <a:latin typeface="Century Gothic" panose="020B0502020202020204" pitchFamily="34" charset="0"/>
                        </a:rPr>
                        <a:t>AIR LIQUIDE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a:solidFill>
                            <a:srgbClr val="000000"/>
                          </a:solidFill>
                          <a:effectLst/>
                          <a:latin typeface="Century Gothic" panose="020B0502020202020204" pitchFamily="34" charset="0"/>
                        </a:rPr>
                        <a:t>Nafissatou </a:t>
                      </a:r>
                      <a:r>
                        <a:rPr lang="en-US" sz="1200" b="0" i="0" u="none" strike="noStrike" dirty="0" err="1">
                          <a:solidFill>
                            <a:srgbClr val="000000"/>
                          </a:solidFill>
                          <a:effectLst/>
                          <a:latin typeface="Century Gothic" panose="020B0502020202020204" pitchFamily="34" charset="0"/>
                        </a:rPr>
                        <a:t>Ndoye</a:t>
                      </a:r>
                      <a:r>
                        <a:rPr lang="en-US" sz="1200" b="0" i="0" u="none" strike="noStrike" dirty="0">
                          <a:solidFill>
                            <a:srgbClr val="000000"/>
                          </a:solidFill>
                          <a:effectLst/>
                          <a:latin typeface="Century Gothic" panose="020B0502020202020204" pitchFamily="34" charset="0"/>
                        </a:rPr>
                        <a:t> Fall, </a:t>
                      </a:r>
                      <a:r>
                        <a:rPr lang="en-US" sz="1200" b="0" i="0" u="none" strike="noStrike" dirty="0" err="1">
                          <a:solidFill>
                            <a:srgbClr val="000000"/>
                          </a:solidFill>
                          <a:effectLst/>
                          <a:latin typeface="Century Gothic" panose="020B0502020202020204" pitchFamily="34" charset="0"/>
                        </a:rPr>
                        <a:t>Mme</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Khoudiedji</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Soumaré</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16,47</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515274770"/>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ARLINGTON</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Mateugue</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Niang</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17,65</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76664419"/>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BIO 24</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a:solidFill>
                            <a:srgbClr val="000000"/>
                          </a:solidFill>
                          <a:effectLst/>
                          <a:latin typeface="Century Gothic" panose="020B0502020202020204" pitchFamily="34" charset="0"/>
                        </a:rPr>
                        <a:t>LI MANE DIOP</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16,08</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976893289"/>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BISHRI MEDICAL</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entury Gothic" panose="020B0502020202020204" pitchFamily="34" charset="0"/>
                        </a:rPr>
                        <a:t>Mamadou FAYE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16,86</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62127966"/>
                  </a:ext>
                </a:extLst>
              </a:tr>
              <a:tr h="386772">
                <a:tc>
                  <a:txBody>
                    <a:bodyPr/>
                    <a:lstStyle/>
                    <a:p>
                      <a:pPr algn="ctr" fontAlgn="ctr"/>
                      <a:r>
                        <a:rPr lang="en-US" sz="1400" b="1" i="0" u="none" strike="noStrike" dirty="0">
                          <a:solidFill>
                            <a:srgbClr val="000000"/>
                          </a:solidFill>
                          <a:effectLst/>
                          <a:latin typeface="Century Gothic" panose="020B0502020202020204" pitchFamily="34" charset="0"/>
                        </a:rPr>
                        <a:t>BOULANGERIE MACHA ALLAH</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err="1">
                          <a:solidFill>
                            <a:srgbClr val="000000"/>
                          </a:solidFill>
                          <a:effectLst/>
                          <a:latin typeface="Century Gothic" panose="020B0502020202020204" pitchFamily="34" charset="0"/>
                        </a:rPr>
                        <a:t>Mody</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Diole</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13,73</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938388629"/>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CAPLIN POINT</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Dr</a:t>
                      </a:r>
                      <a:r>
                        <a:rPr lang="en-US" sz="1200" b="0" i="0" u="none" strike="noStrike" dirty="0">
                          <a:solidFill>
                            <a:srgbClr val="000000"/>
                          </a:solidFill>
                          <a:effectLst/>
                          <a:latin typeface="Century Gothic" panose="020B0502020202020204" pitchFamily="34" charset="0"/>
                        </a:rPr>
                        <a:t> Amir </a:t>
                      </a:r>
                      <a:r>
                        <a:rPr lang="en-US" sz="1200" b="0" i="0" u="none" strike="noStrike" dirty="0" err="1">
                          <a:solidFill>
                            <a:srgbClr val="000000"/>
                          </a:solidFill>
                          <a:effectLst/>
                          <a:latin typeface="Century Gothic" panose="020B0502020202020204" pitchFamily="34" charset="0"/>
                        </a:rPr>
                        <a:t>Maiga</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Medecin</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conseil</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14,12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31600208"/>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CONSULTEAM SN</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a:solidFill>
                            <a:srgbClr val="000000"/>
                          </a:solidFill>
                          <a:effectLst/>
                          <a:latin typeface="Century Gothic" panose="020B0502020202020204" pitchFamily="34" charset="0"/>
                        </a:rPr>
                        <a:t>Eric Stephen TAMANE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a:solidFill>
                            <a:srgbClr val="000000"/>
                          </a:solidFill>
                          <a:effectLst/>
                          <a:latin typeface="Century Gothic" panose="020B0502020202020204" pitchFamily="34" charset="0"/>
                        </a:rPr>
                        <a:t>15,51</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205544562"/>
                  </a:ext>
                </a:extLst>
              </a:tr>
              <a:tr h="429749">
                <a:tc>
                  <a:txBody>
                    <a:bodyPr/>
                    <a:lstStyle/>
                    <a:p>
                      <a:pPr algn="ctr" fontAlgn="ctr"/>
                      <a:r>
                        <a:rPr lang="en-US" sz="1400" b="1" i="0" u="none" strike="noStrike">
                          <a:solidFill>
                            <a:srgbClr val="000000"/>
                          </a:solidFill>
                          <a:effectLst/>
                          <a:latin typeface="Century Gothic" panose="020B0502020202020204" pitchFamily="34" charset="0"/>
                        </a:rPr>
                        <a:t>DELTA MEDICAL</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Assane</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Naar</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14,9</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91266071"/>
                  </a:ext>
                </a:extLst>
              </a:tr>
              <a:tr h="386772">
                <a:tc>
                  <a:txBody>
                    <a:bodyPr/>
                    <a:lstStyle/>
                    <a:p>
                      <a:pPr algn="ctr" fontAlgn="ctr"/>
                      <a:r>
                        <a:rPr lang="en-US" sz="1400" b="1" i="0" u="none" strike="noStrike" dirty="0">
                          <a:solidFill>
                            <a:srgbClr val="000000"/>
                          </a:solidFill>
                          <a:effectLst/>
                          <a:latin typeface="Century Gothic" panose="020B0502020202020204" pitchFamily="34" charset="0"/>
                        </a:rPr>
                        <a:t>DUNDAL DAKAR</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err="1">
                          <a:solidFill>
                            <a:srgbClr val="000000"/>
                          </a:solidFill>
                          <a:effectLst/>
                          <a:latin typeface="Century Gothic" panose="020B0502020202020204" pitchFamily="34" charset="0"/>
                        </a:rPr>
                        <a:t>Aboubakrile</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Diop</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16,69</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972568351"/>
                  </a:ext>
                </a:extLst>
              </a:tr>
              <a:tr h="429749">
                <a:tc>
                  <a:txBody>
                    <a:bodyPr/>
                    <a:lstStyle/>
                    <a:p>
                      <a:pPr algn="ctr" fontAlgn="ctr"/>
                      <a:r>
                        <a:rPr lang="en-US" sz="1400" b="1" i="0" u="none" strike="noStrike">
                          <a:solidFill>
                            <a:srgbClr val="000000"/>
                          </a:solidFill>
                          <a:effectLst/>
                          <a:latin typeface="Century Gothic" panose="020B0502020202020204" pitchFamily="34" charset="0"/>
                        </a:rPr>
                        <a:t>EYONE</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entury Gothic" panose="020B0502020202020204" pitchFamily="34" charset="0"/>
                        </a:rPr>
                        <a:t>Henri </a:t>
                      </a:r>
                      <a:r>
                        <a:rPr lang="en-US" sz="1200" b="0" i="0" u="none" strike="noStrike" dirty="0" err="1">
                          <a:solidFill>
                            <a:srgbClr val="000000"/>
                          </a:solidFill>
                          <a:effectLst/>
                          <a:latin typeface="Century Gothic" panose="020B0502020202020204" pitchFamily="34" charset="0"/>
                        </a:rPr>
                        <a:t>Gueye</a:t>
                      </a:r>
                      <a:br>
                        <a:rPr lang="en-US" sz="1200" b="0" i="0" u="none" strike="noStrike" dirty="0">
                          <a:solidFill>
                            <a:srgbClr val="000000"/>
                          </a:solidFill>
                          <a:effectLst/>
                          <a:latin typeface="Century Gothic" panose="020B0502020202020204" pitchFamily="34" charset="0"/>
                        </a:rPr>
                      </a:br>
                      <a:r>
                        <a:rPr lang="en-US" sz="1200" b="0" i="0" u="none" strike="noStrike" dirty="0">
                          <a:solidFill>
                            <a:srgbClr val="000000"/>
                          </a:solidFill>
                          <a:effectLst/>
                          <a:latin typeface="Century Gothic" panose="020B0502020202020204" pitchFamily="34" charset="0"/>
                        </a:rPr>
                        <a:t>Joseph </a:t>
                      </a:r>
                      <a:r>
                        <a:rPr lang="en-US" sz="1200" b="0" i="0" u="none" strike="noStrike" dirty="0" err="1">
                          <a:solidFill>
                            <a:srgbClr val="000000"/>
                          </a:solidFill>
                          <a:effectLst/>
                          <a:latin typeface="Century Gothic" panose="020B0502020202020204" pitchFamily="34" charset="0"/>
                        </a:rPr>
                        <a:t>Quenum</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15,29</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22906567"/>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FALL MADINA PHYTO</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err="1">
                          <a:solidFill>
                            <a:srgbClr val="000000"/>
                          </a:solidFill>
                          <a:effectLst/>
                          <a:latin typeface="Century Gothic" panose="020B0502020202020204" pitchFamily="34" charset="0"/>
                        </a:rPr>
                        <a:t>Matar</a:t>
                      </a:r>
                      <a:r>
                        <a:rPr lang="en-US" sz="1200" b="0" i="0" u="none" strike="noStrike" dirty="0">
                          <a:solidFill>
                            <a:srgbClr val="000000"/>
                          </a:solidFill>
                          <a:effectLst/>
                          <a:latin typeface="Century Gothic" panose="020B0502020202020204" pitchFamily="34" charset="0"/>
                        </a:rPr>
                        <a:t> FALL</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a:solidFill>
                            <a:srgbClr val="000000"/>
                          </a:solidFill>
                          <a:effectLst/>
                          <a:latin typeface="Century Gothic" panose="020B0502020202020204" pitchFamily="34" charset="0"/>
                        </a:rPr>
                        <a:t>18,04</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314915102"/>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GIE LA PERFECTION</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Oumy</a:t>
                      </a:r>
                      <a:r>
                        <a:rPr lang="en-US" sz="1200" b="0" i="0" u="none" strike="noStrike" dirty="0">
                          <a:solidFill>
                            <a:srgbClr val="000000"/>
                          </a:solidFill>
                          <a:effectLst/>
                          <a:latin typeface="Century Gothic" panose="020B0502020202020204" pitchFamily="34" charset="0"/>
                        </a:rPr>
                        <a:t> Senghor</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entury Gothic" panose="020B0502020202020204" pitchFamily="34" charset="0"/>
                        </a:rPr>
                        <a:t>14,51</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97691529"/>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GLOBAL BATIMENT</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a:solidFill>
                            <a:srgbClr val="000000"/>
                          </a:solidFill>
                          <a:effectLst/>
                          <a:latin typeface="Century Gothic" panose="020B0502020202020204" pitchFamily="34" charset="0"/>
                        </a:rPr>
                        <a:t>NDIAYE </a:t>
                      </a:r>
                      <a:r>
                        <a:rPr lang="en-US" sz="1200" b="0" i="0" u="none" strike="noStrike" dirty="0" err="1">
                          <a:solidFill>
                            <a:srgbClr val="000000"/>
                          </a:solidFill>
                          <a:effectLst/>
                          <a:latin typeface="Century Gothic" panose="020B0502020202020204" pitchFamily="34" charset="0"/>
                        </a:rPr>
                        <a:t>Alioune</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Badara</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14,12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655083723"/>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INTERTECH</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Mamadou</a:t>
                      </a:r>
                      <a:r>
                        <a:rPr lang="en-US" sz="1200" b="0" i="0" u="none" strike="noStrike" dirty="0">
                          <a:solidFill>
                            <a:srgbClr val="000000"/>
                          </a:solidFill>
                          <a:effectLst/>
                          <a:latin typeface="Century Gothic" panose="020B0502020202020204" pitchFamily="34" charset="0"/>
                        </a:rPr>
                        <a:t> </a:t>
                      </a:r>
                      <a:r>
                        <a:rPr lang="en-US" sz="1200" b="0" i="0" u="none" strike="noStrike" dirty="0" err="1">
                          <a:solidFill>
                            <a:srgbClr val="000000"/>
                          </a:solidFill>
                          <a:effectLst/>
                          <a:latin typeface="Century Gothic" panose="020B0502020202020204" pitchFamily="34" charset="0"/>
                        </a:rPr>
                        <a:t>Kanté</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16,08</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39040958"/>
                  </a:ext>
                </a:extLst>
              </a:tr>
              <a:tr h="214873">
                <a:tc>
                  <a:txBody>
                    <a:bodyPr/>
                    <a:lstStyle/>
                    <a:p>
                      <a:pPr algn="ctr" fontAlgn="ctr"/>
                      <a:r>
                        <a:rPr lang="en-US" sz="1400" b="1" i="0" u="none" strike="noStrike">
                          <a:solidFill>
                            <a:srgbClr val="000000"/>
                          </a:solidFill>
                          <a:effectLst/>
                          <a:latin typeface="Century Gothic" panose="020B0502020202020204" pitchFamily="34" charset="0"/>
                        </a:rPr>
                        <a:t>INFORMATICS FOR ALL</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200" b="0" i="0" u="none" strike="noStrike" dirty="0" err="1">
                          <a:solidFill>
                            <a:srgbClr val="000000"/>
                          </a:solidFill>
                          <a:effectLst/>
                          <a:latin typeface="Century Gothic" panose="020B0502020202020204" pitchFamily="34" charset="0"/>
                        </a:rPr>
                        <a:t>Bineta</a:t>
                      </a:r>
                      <a:r>
                        <a:rPr lang="en-US" sz="1200" b="0" i="0" u="none" strike="noStrike" dirty="0">
                          <a:solidFill>
                            <a:srgbClr val="000000"/>
                          </a:solidFill>
                          <a:effectLst/>
                          <a:latin typeface="Century Gothic" panose="020B0502020202020204" pitchFamily="34" charset="0"/>
                        </a:rPr>
                        <a:t> FALL, M. </a:t>
                      </a:r>
                      <a:r>
                        <a:rPr lang="en-US" sz="1200" b="0" i="0" u="none" strike="noStrike" dirty="0" err="1">
                          <a:solidFill>
                            <a:srgbClr val="000000"/>
                          </a:solidFill>
                          <a:effectLst/>
                          <a:latin typeface="Century Gothic" panose="020B0502020202020204" pitchFamily="34" charset="0"/>
                        </a:rPr>
                        <a:t>Mbengue</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600" b="0" i="0" u="none" strike="noStrike" dirty="0">
                          <a:solidFill>
                            <a:srgbClr val="000000"/>
                          </a:solidFill>
                          <a:effectLst/>
                          <a:latin typeface="Century Gothic" panose="020B0502020202020204" pitchFamily="34" charset="0"/>
                        </a:rPr>
                        <a:t>16,86</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200" b="0" i="0" u="none" strike="noStrike">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012052451"/>
                  </a:ext>
                </a:extLst>
              </a:tr>
              <a:tr h="214873">
                <a:tc>
                  <a:txBody>
                    <a:bodyPr/>
                    <a:lstStyle/>
                    <a:p>
                      <a:pPr algn="ctr" fontAlgn="ctr"/>
                      <a:r>
                        <a:rPr lang="en-US" sz="1400" b="1" i="0" u="none" strike="noStrike" dirty="0">
                          <a:solidFill>
                            <a:srgbClr val="000000"/>
                          </a:solidFill>
                          <a:effectLst/>
                          <a:latin typeface="Century Gothic" panose="020B0502020202020204" pitchFamily="34" charset="0"/>
                        </a:rPr>
                        <a:t>INSA BIOMEDICAL </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Century Gothic" panose="020B0502020202020204" pitchFamily="34" charset="0"/>
                        </a:rPr>
                        <a:t>Abdou</a:t>
                      </a:r>
                      <a:r>
                        <a:rPr lang="en-US" sz="1200" b="0" i="0" u="none" strike="noStrike" dirty="0">
                          <a:solidFill>
                            <a:srgbClr val="000000"/>
                          </a:solidFill>
                          <a:effectLst/>
                          <a:latin typeface="Century Gothic" panose="020B0502020202020204" pitchFamily="34" charset="0"/>
                        </a:rPr>
                        <a:t> Karim </a:t>
                      </a:r>
                      <a:r>
                        <a:rPr lang="en-US" sz="1200" b="0" i="0" u="none" strike="noStrike" dirty="0" err="1">
                          <a:solidFill>
                            <a:srgbClr val="000000"/>
                          </a:solidFill>
                          <a:effectLst/>
                          <a:latin typeface="Century Gothic" panose="020B0502020202020204" pitchFamily="34" charset="0"/>
                        </a:rPr>
                        <a:t>Bakhayoko</a:t>
                      </a:r>
                      <a:endParaRPr lang="en-US" sz="1200" b="0" i="0" u="none" strike="noStrike" dirty="0">
                        <a:solidFill>
                          <a:srgbClr val="000000"/>
                        </a:solidFill>
                        <a:effectLst/>
                        <a:latin typeface="Century Gothic" panose="020B0502020202020204" pitchFamily="34" charset="0"/>
                      </a:endParaRP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rPr>
                        <a:t>13,33</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30/07/2022</a:t>
                      </a:r>
                    </a:p>
                  </a:txBody>
                  <a:tcPr marL="8158" marR="8158" marT="8158"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86708739"/>
                  </a:ext>
                </a:extLst>
              </a:tr>
            </a:tbl>
          </a:graphicData>
        </a:graphic>
      </p:graphicFrame>
    </p:spTree>
    <p:extLst>
      <p:ext uri="{BB962C8B-B14F-4D97-AF65-F5344CB8AC3E}">
        <p14:creationId xmlns:p14="http://schemas.microsoft.com/office/powerpoint/2010/main" val="27109879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7. Les performances des prestataires externes</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2410072641"/>
              </p:ext>
            </p:extLst>
          </p:nvPr>
        </p:nvGraphicFramePr>
        <p:xfrm>
          <a:off x="457200" y="1864249"/>
          <a:ext cx="11277599" cy="4993751"/>
        </p:xfrm>
        <a:graphic>
          <a:graphicData uri="http://schemas.openxmlformats.org/drawingml/2006/table">
            <a:tbl>
              <a:tblPr/>
              <a:tblGrid>
                <a:gridCol w="5409354">
                  <a:extLst>
                    <a:ext uri="{9D8B030D-6E8A-4147-A177-3AD203B41FA5}">
                      <a16:colId xmlns:a16="http://schemas.microsoft.com/office/drawing/2014/main" val="3441280010"/>
                    </a:ext>
                  </a:extLst>
                </a:gridCol>
                <a:gridCol w="3087087">
                  <a:extLst>
                    <a:ext uri="{9D8B030D-6E8A-4147-A177-3AD203B41FA5}">
                      <a16:colId xmlns:a16="http://schemas.microsoft.com/office/drawing/2014/main" val="1111995220"/>
                    </a:ext>
                  </a:extLst>
                </a:gridCol>
                <a:gridCol w="1321051">
                  <a:extLst>
                    <a:ext uri="{9D8B030D-6E8A-4147-A177-3AD203B41FA5}">
                      <a16:colId xmlns:a16="http://schemas.microsoft.com/office/drawing/2014/main" val="3794554186"/>
                    </a:ext>
                  </a:extLst>
                </a:gridCol>
                <a:gridCol w="1460107">
                  <a:extLst>
                    <a:ext uri="{9D8B030D-6E8A-4147-A177-3AD203B41FA5}">
                      <a16:colId xmlns:a16="http://schemas.microsoft.com/office/drawing/2014/main" val="3806972740"/>
                    </a:ext>
                  </a:extLst>
                </a:gridCol>
              </a:tblGrid>
              <a:tr h="216687">
                <a:tc>
                  <a:txBody>
                    <a:bodyPr/>
                    <a:lstStyle/>
                    <a:p>
                      <a:pPr algn="ctr" fontAlgn="ctr"/>
                      <a:r>
                        <a:rPr lang="en-US" sz="1100" b="1" i="0" u="none" strike="noStrike" dirty="0">
                          <a:solidFill>
                            <a:srgbClr val="000000"/>
                          </a:solidFill>
                          <a:effectLst/>
                          <a:latin typeface="Century Gothic" panose="020B0502020202020204" pitchFamily="34" charset="0"/>
                        </a:rPr>
                        <a:t>LA SAINT LOUISIENNE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Mme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Fatou</a:t>
                      </a:r>
                      <a:r>
                        <a:rPr lang="en-US" sz="1400" b="0" i="0" u="none" strike="noStrike" dirty="0">
                          <a:solidFill>
                            <a:srgbClr val="000000"/>
                          </a:solidFill>
                          <a:effectLst/>
                          <a:latin typeface="Century Gothic" panose="020B0502020202020204" pitchFamily="34" charset="0"/>
                        </a:rPr>
                        <a:t> SALL</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15,29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227654181"/>
                  </a:ext>
                </a:extLst>
              </a:tr>
              <a:tr h="262652">
                <a:tc>
                  <a:txBody>
                    <a:bodyPr/>
                    <a:lstStyle/>
                    <a:p>
                      <a:pPr algn="ctr" fontAlgn="ctr"/>
                      <a:r>
                        <a:rPr lang="en-US" sz="1100" b="1" i="0" u="none" strike="noStrike" dirty="0">
                          <a:solidFill>
                            <a:srgbClr val="000000"/>
                          </a:solidFill>
                          <a:effectLst/>
                          <a:latin typeface="Century Gothic" panose="020B0502020202020204" pitchFamily="34" charset="0"/>
                        </a:rPr>
                        <a:t>LIMAMOU MEDIC</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Century Gothic" panose="020B0502020202020204" pitchFamily="34" charset="0"/>
                        </a:rPr>
                        <a:t>Ngayta</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Sarr</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14,5</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662787553"/>
                  </a:ext>
                </a:extLst>
              </a:tr>
              <a:tr h="262652">
                <a:tc>
                  <a:txBody>
                    <a:bodyPr/>
                    <a:lstStyle/>
                    <a:p>
                      <a:pPr algn="ctr" fontAlgn="ctr"/>
                      <a:r>
                        <a:rPr lang="en-US" sz="1100" b="1" i="0" u="none" strike="noStrike" dirty="0">
                          <a:solidFill>
                            <a:srgbClr val="000000"/>
                          </a:solidFill>
                          <a:effectLst/>
                          <a:latin typeface="Century Gothic" panose="020B0502020202020204" pitchFamily="34" charset="0"/>
                        </a:rPr>
                        <a:t>MEDICAL DISTRIBUTION</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Diariatou</a:t>
                      </a:r>
                      <a:r>
                        <a:rPr lang="en-US" sz="1400" b="0" i="0" u="none" strike="noStrike" dirty="0">
                          <a:solidFill>
                            <a:srgbClr val="000000"/>
                          </a:solidFill>
                          <a:effectLst/>
                          <a:latin typeface="Century Gothic" panose="020B0502020202020204" pitchFamily="34" charset="0"/>
                        </a:rPr>
                        <a:t> lo</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15,69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568674153"/>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OMT</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entury Gothic" panose="020B0502020202020204" pitchFamily="34" charset="0"/>
                        </a:rPr>
                        <a:t>Frederic </a:t>
                      </a:r>
                      <a:r>
                        <a:rPr lang="en-US" sz="1400" b="0" i="0" u="none" strike="noStrike" dirty="0" err="1">
                          <a:solidFill>
                            <a:srgbClr val="000000"/>
                          </a:solidFill>
                          <a:effectLst/>
                          <a:latin typeface="Century Gothic" panose="020B0502020202020204" pitchFamily="34" charset="0"/>
                        </a:rPr>
                        <a:t>Balme</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13,73</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75660280"/>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OPTESIS</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a:solidFill>
                            <a:srgbClr val="000000"/>
                          </a:solidFill>
                          <a:effectLst/>
                          <a:latin typeface="Century Gothic" panose="020B0502020202020204" pitchFamily="34" charset="0"/>
                        </a:rPr>
                        <a:t>Ibrahima gueye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127828195"/>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PHARMACIE MALICK SY</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Century Gothic" panose="020B0502020202020204" pitchFamily="34" charset="0"/>
                        </a:rPr>
                        <a:t>Dr Mandiaye Ndoye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18,43</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81147301"/>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PHARMACIE MEDINA</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Dr</a:t>
                      </a:r>
                      <a:r>
                        <a:rPr lang="en-US" sz="1400" b="0" i="0" u="none" strike="noStrike" dirty="0">
                          <a:solidFill>
                            <a:srgbClr val="000000"/>
                          </a:solidFill>
                          <a:effectLst/>
                          <a:latin typeface="Century Gothic" panose="020B0502020202020204" pitchFamily="34" charset="0"/>
                        </a:rPr>
                        <a:t> ATTYE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17,65</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359409137"/>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PRONET</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entury Gothic" panose="020B0502020202020204" pitchFamily="34" charset="0"/>
                        </a:rPr>
                        <a:t>Catherine </a:t>
                      </a:r>
                      <a:r>
                        <a:rPr lang="en-US" sz="1400" b="0" i="0" u="none" strike="noStrike" dirty="0" err="1">
                          <a:solidFill>
                            <a:srgbClr val="000000"/>
                          </a:solidFill>
                          <a:effectLst/>
                          <a:latin typeface="Century Gothic" panose="020B0502020202020204" pitchFamily="34" charset="0"/>
                        </a:rPr>
                        <a:t>Sigua</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Ndour</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15,69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40314297"/>
                  </a:ext>
                </a:extLst>
              </a:tr>
              <a:tr h="262652">
                <a:tc>
                  <a:txBody>
                    <a:bodyPr/>
                    <a:lstStyle/>
                    <a:p>
                      <a:pPr algn="ctr" fontAlgn="ctr"/>
                      <a:r>
                        <a:rPr lang="en-US" sz="1100" b="1" i="0" u="none" strike="noStrike" dirty="0">
                          <a:solidFill>
                            <a:srgbClr val="000000"/>
                          </a:solidFill>
                          <a:effectLst/>
                          <a:latin typeface="Century Gothic" panose="020B0502020202020204" pitchFamily="34" charset="0"/>
                        </a:rPr>
                        <a:t>SALOUM PHARMA</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M,Fall</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59882413"/>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SAM IMPRESSION</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entury Gothic" panose="020B0502020202020204" pitchFamily="34" charset="0"/>
                        </a:rPr>
                        <a:t>Samson</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16,47</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59187478"/>
                  </a:ext>
                </a:extLst>
              </a:tr>
              <a:tr h="299431">
                <a:tc>
                  <a:txBody>
                    <a:bodyPr/>
                    <a:lstStyle/>
                    <a:p>
                      <a:pPr algn="ctr" fontAlgn="ctr"/>
                      <a:r>
                        <a:rPr lang="en-US" sz="1100" b="1" i="0" u="none" strike="noStrike">
                          <a:solidFill>
                            <a:srgbClr val="000000"/>
                          </a:solidFill>
                          <a:effectLst/>
                          <a:latin typeface="Century Gothic" panose="020B0502020202020204" pitchFamily="34" charset="0"/>
                        </a:rPr>
                        <a:t>SAPHIR CONSULTING</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Nourhene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Mechergui</a:t>
                      </a:r>
                      <a:br>
                        <a:rPr lang="en-US" sz="1400" b="0" i="0" u="none" strike="noStrike" dirty="0">
                          <a:solidFill>
                            <a:srgbClr val="000000"/>
                          </a:solidFill>
                          <a:effectLst/>
                          <a:latin typeface="Century Gothic" panose="020B0502020202020204" pitchFamily="34" charset="0"/>
                        </a:rPr>
                      </a:br>
                      <a:r>
                        <a:rPr lang="en-US" sz="1400" b="0" i="0" u="none" strike="noStrike" dirty="0" err="1">
                          <a:solidFill>
                            <a:srgbClr val="000000"/>
                          </a:solidFill>
                          <a:effectLst/>
                          <a:latin typeface="Century Gothic" panose="020B0502020202020204" pitchFamily="34" charset="0"/>
                        </a:rPr>
                        <a:t>Issam</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Bani</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093446142"/>
                  </a:ext>
                </a:extLst>
              </a:tr>
              <a:tr h="152999">
                <a:tc>
                  <a:txBody>
                    <a:bodyPr/>
                    <a:lstStyle/>
                    <a:p>
                      <a:pPr algn="ctr" fontAlgn="ctr"/>
                      <a:r>
                        <a:rPr lang="en-US" sz="1100" b="1" i="0" u="none" strike="noStrike">
                          <a:solidFill>
                            <a:srgbClr val="000000"/>
                          </a:solidFill>
                          <a:effectLst/>
                          <a:latin typeface="Century Gothic" panose="020B0502020202020204" pitchFamily="34" charset="0"/>
                        </a:rPr>
                        <a:t>SENJET LABO</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Century Gothic" panose="020B0502020202020204" pitchFamily="34" charset="0"/>
                        </a:rPr>
                        <a:t>M.Sène</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16,86</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63485738"/>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SHAM INFORMATIQUE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a:solidFill>
                            <a:srgbClr val="000000"/>
                          </a:solidFill>
                          <a:effectLst/>
                          <a:latin typeface="Century Gothic" panose="020B0502020202020204" pitchFamily="34" charset="0"/>
                        </a:rPr>
                        <a:t>Ahmet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16,08</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719886129"/>
                  </a:ext>
                </a:extLst>
              </a:tr>
              <a:tr h="152999">
                <a:tc>
                  <a:txBody>
                    <a:bodyPr/>
                    <a:lstStyle/>
                    <a:p>
                      <a:pPr algn="ctr" fontAlgn="ctr"/>
                      <a:r>
                        <a:rPr lang="pt-BR" sz="1100" b="1" i="0" u="none" strike="noStrike" dirty="0">
                          <a:solidFill>
                            <a:srgbClr val="000000"/>
                          </a:solidFill>
                          <a:effectLst/>
                          <a:latin typeface="Century Gothic" panose="020B0502020202020204" pitchFamily="34" charset="0"/>
                        </a:rPr>
                        <a:t>SOCIETE SENEGALAISE DE SECURITE 3S</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Century Gothic" panose="020B0502020202020204" pitchFamily="34" charset="0"/>
                        </a:rPr>
                        <a:t>Mr</a:t>
                      </a:r>
                      <a:r>
                        <a:rPr lang="en-US" sz="1400" b="0" i="0" u="none" strike="noStrike" dirty="0">
                          <a:solidFill>
                            <a:srgbClr val="000000"/>
                          </a:solidFill>
                          <a:effectLst/>
                          <a:latin typeface="Century Gothic" panose="020B0502020202020204" pitchFamily="34" charset="0"/>
                        </a:rPr>
                        <a:t> Sow</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77482009"/>
                  </a:ext>
                </a:extLst>
              </a:tr>
              <a:tr h="393977">
                <a:tc>
                  <a:txBody>
                    <a:bodyPr/>
                    <a:lstStyle/>
                    <a:p>
                      <a:pPr algn="ctr" fontAlgn="ctr"/>
                      <a:r>
                        <a:rPr lang="en-US" sz="1100" b="1" i="0" u="none" strike="noStrike" dirty="0">
                          <a:solidFill>
                            <a:srgbClr val="000000"/>
                          </a:solidFill>
                          <a:effectLst/>
                          <a:latin typeface="Century Gothic" panose="020B0502020202020204" pitchFamily="34" charset="0"/>
                        </a:rPr>
                        <a:t>SOPE NABY ALIOUNE &amp; FRERES</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Alioune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Badara</a:t>
                      </a:r>
                      <a:r>
                        <a:rPr lang="en-US" sz="1400" b="0" i="0" u="none" strike="noStrike" dirty="0">
                          <a:solidFill>
                            <a:srgbClr val="000000"/>
                          </a:solidFill>
                          <a:effectLst/>
                          <a:latin typeface="Century Gothic" panose="020B0502020202020204" pitchFamily="34" charset="0"/>
                        </a:rPr>
                        <a:t> FAYE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14,51</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366244046"/>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SGLM</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Century Gothic" panose="020B0502020202020204" pitchFamily="34" charset="0"/>
                        </a:rPr>
                        <a:t>Dr</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Diémé</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16,92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145440808"/>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SOTELMED</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err="1">
                          <a:solidFill>
                            <a:srgbClr val="000000"/>
                          </a:solidFill>
                          <a:effectLst/>
                          <a:latin typeface="Century Gothic" panose="020B0502020202020204" pitchFamily="34" charset="0"/>
                        </a:rPr>
                        <a:t>Dr</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16,08</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511185178"/>
                  </a:ext>
                </a:extLst>
              </a:tr>
              <a:tr h="152999">
                <a:tc>
                  <a:txBody>
                    <a:bodyPr/>
                    <a:lstStyle/>
                    <a:p>
                      <a:pPr algn="ctr" fontAlgn="ctr"/>
                      <a:r>
                        <a:rPr lang="en-US" sz="1100" b="1" i="0" u="none" strike="noStrike" dirty="0">
                          <a:solidFill>
                            <a:srgbClr val="000000"/>
                          </a:solidFill>
                          <a:effectLst/>
                          <a:latin typeface="Century Gothic" panose="020B0502020202020204" pitchFamily="34" charset="0"/>
                        </a:rPr>
                        <a:t>TECHNOSUD</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entury Gothic" panose="020B0502020202020204" pitchFamily="34" charset="0"/>
                        </a:rPr>
                        <a:t>Remi </a:t>
                      </a:r>
                      <a:r>
                        <a:rPr lang="en-US" sz="1400" b="0" i="0" u="none" strike="noStrike" dirty="0" err="1">
                          <a:solidFill>
                            <a:srgbClr val="000000"/>
                          </a:solidFill>
                          <a:effectLst/>
                          <a:latin typeface="Century Gothic" panose="020B0502020202020204" pitchFamily="34" charset="0"/>
                        </a:rPr>
                        <a:t>Gueneg</a:t>
                      </a:r>
                      <a:endParaRPr lang="en-US" sz="1400" b="0" i="0" u="none" strike="noStrike" dirty="0">
                        <a:solidFill>
                          <a:srgbClr val="000000"/>
                        </a:solidFill>
                        <a:effectLst/>
                        <a:latin typeface="Century Gothic" panose="020B0502020202020204" pitchFamily="34" charset="0"/>
                      </a:endParaRP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entury Gothic" panose="020B0502020202020204" pitchFamily="34" charset="0"/>
                        </a:rPr>
                        <a:t>16,86</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129058"/>
                  </a:ext>
                </a:extLst>
              </a:tr>
              <a:tr h="262652">
                <a:tc>
                  <a:txBody>
                    <a:bodyPr/>
                    <a:lstStyle/>
                    <a:p>
                      <a:pPr algn="ctr" fontAlgn="ctr"/>
                      <a:r>
                        <a:rPr lang="en-US" sz="1100" b="1" i="0" u="none" strike="noStrike" dirty="0">
                          <a:solidFill>
                            <a:srgbClr val="000000"/>
                          </a:solidFill>
                          <a:effectLst/>
                          <a:latin typeface="Century Gothic" panose="020B0502020202020204" pitchFamily="34" charset="0"/>
                        </a:rPr>
                        <a:t>TECHNOLOGIES SERVICES</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l" fontAlgn="ctr"/>
                      <a:r>
                        <a:rPr lang="en-US" sz="1400" b="0" i="0" u="none" strike="noStrike" dirty="0">
                          <a:solidFill>
                            <a:srgbClr val="000000"/>
                          </a:solidFill>
                          <a:effectLst/>
                          <a:latin typeface="Century Gothic" panose="020B0502020202020204" pitchFamily="34" charset="0"/>
                        </a:rPr>
                        <a:t>Sakho</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tc>
                  <a:txBody>
                    <a:bodyPr/>
                    <a:lstStyle/>
                    <a:p>
                      <a:pPr algn="ctr" fontAlgn="ctr"/>
                      <a:r>
                        <a:rPr lang="en-US" sz="1400" b="0" i="0" u="none" strike="noStrike" dirty="0">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55493729"/>
                  </a:ext>
                </a:extLst>
              </a:tr>
              <a:tr h="262652">
                <a:tc>
                  <a:txBody>
                    <a:bodyPr/>
                    <a:lstStyle/>
                    <a:p>
                      <a:pPr algn="ctr" fontAlgn="ctr"/>
                      <a:r>
                        <a:rPr lang="en-US" sz="1100" b="1" i="0" u="none" strike="noStrike">
                          <a:solidFill>
                            <a:srgbClr val="000000"/>
                          </a:solidFill>
                          <a:effectLst/>
                          <a:latin typeface="Century Gothic" panose="020B0502020202020204" pitchFamily="34" charset="0"/>
                        </a:rPr>
                        <a:t>VALDAFRIQUE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Century Gothic" panose="020B0502020202020204" pitchFamily="34" charset="0"/>
                        </a:rPr>
                        <a:t>Fatou</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Ngingue</a:t>
                      </a:r>
                      <a:r>
                        <a:rPr lang="en-US" sz="1400" b="0" i="0" u="none" strike="noStrike" dirty="0">
                          <a:solidFill>
                            <a:srgbClr val="000000"/>
                          </a:solidFill>
                          <a:effectLst/>
                          <a:latin typeface="Century Gothic" panose="020B0502020202020204" pitchFamily="34" charset="0"/>
                        </a:rPr>
                        <a:t> Faye</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entury Gothic" panose="020B0502020202020204" pitchFamily="34" charset="0"/>
                        </a:rPr>
                        <a:t>14,9</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entury Gothic" panose="020B0502020202020204" pitchFamily="34" charset="0"/>
                        </a:rPr>
                        <a:t>30/07/2022</a:t>
                      </a:r>
                    </a:p>
                  </a:txBody>
                  <a:tcPr marL="6151" marR="6151" marT="6151" marB="0" anchor="ctr">
                    <a:lnL w="6350" cap="flat" cmpd="sng" algn="ctr">
                      <a:solidFill>
                        <a:srgbClr val="4F81BD"/>
                      </a:solidFill>
                      <a:prstDash val="solid"/>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99192725"/>
                  </a:ext>
                </a:extLst>
              </a:tr>
            </a:tbl>
          </a:graphicData>
        </a:graphic>
      </p:graphicFrame>
    </p:spTree>
    <p:extLst>
      <p:ext uri="{BB962C8B-B14F-4D97-AF65-F5344CB8AC3E}">
        <p14:creationId xmlns:p14="http://schemas.microsoft.com/office/powerpoint/2010/main" val="23799099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7156520"/>
              </p:ext>
            </p:extLst>
          </p:nvPr>
        </p:nvGraphicFramePr>
        <p:xfrm>
          <a:off x="451204" y="1899807"/>
          <a:ext cx="11255889" cy="4641839"/>
        </p:xfrm>
        <a:graphic>
          <a:graphicData uri="http://schemas.openxmlformats.org/drawingml/2006/table">
            <a:tbl>
              <a:tblPr/>
              <a:tblGrid>
                <a:gridCol w="3920204">
                  <a:extLst>
                    <a:ext uri="{9D8B030D-6E8A-4147-A177-3AD203B41FA5}">
                      <a16:colId xmlns:a16="http://schemas.microsoft.com/office/drawing/2014/main" val="2687475139"/>
                    </a:ext>
                  </a:extLst>
                </a:gridCol>
                <a:gridCol w="5218775">
                  <a:extLst>
                    <a:ext uri="{9D8B030D-6E8A-4147-A177-3AD203B41FA5}">
                      <a16:colId xmlns:a16="http://schemas.microsoft.com/office/drawing/2014/main" val="2369096180"/>
                    </a:ext>
                  </a:extLst>
                </a:gridCol>
                <a:gridCol w="2116910">
                  <a:extLst>
                    <a:ext uri="{9D8B030D-6E8A-4147-A177-3AD203B41FA5}">
                      <a16:colId xmlns:a16="http://schemas.microsoft.com/office/drawing/2014/main" val="2914242304"/>
                    </a:ext>
                  </a:extLst>
                </a:gridCol>
              </a:tblGrid>
              <a:tr h="368943">
                <a:tc rowSpan="2">
                  <a:txBody>
                    <a:bodyPr/>
                    <a:lstStyle/>
                    <a:p>
                      <a:pPr algn="ctr" fontAlgn="ctr"/>
                      <a:r>
                        <a:rPr lang="en-US" sz="1200" b="1" i="0" u="none" strike="noStrike" dirty="0">
                          <a:solidFill>
                            <a:srgbClr val="FFFFFF"/>
                          </a:solidFill>
                          <a:effectLst/>
                          <a:latin typeface="Arial" panose="020B0604020202020204" pitchFamily="34" charset="0"/>
                        </a:rPr>
                        <a:t>PRESTATAIRES </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F508B"/>
                    </a:solidFill>
                  </a:tcPr>
                </a:tc>
                <a:tc>
                  <a:txBody>
                    <a:bodyPr/>
                    <a:lstStyle/>
                    <a:p>
                      <a:pPr algn="ctr" fontAlgn="ctr"/>
                      <a:r>
                        <a:rPr lang="en-US" sz="2000" b="0" i="0" u="none" strike="noStrike">
                          <a:solidFill>
                            <a:srgbClr val="000000"/>
                          </a:solidFill>
                          <a:effectLst/>
                          <a:latin typeface="Arial" panose="020B0604020202020204" pitchFamily="34" charset="0"/>
                        </a:rPr>
                        <a:t>Date prévue de l'évaluation</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2">
                  <a:txBody>
                    <a:bodyPr/>
                    <a:lstStyle/>
                    <a:p>
                      <a:pPr algn="ctr" fontAlgn="ctr"/>
                      <a:r>
                        <a:rPr lang="en-US" sz="1200" b="0" i="0" u="none" strike="noStrike" dirty="0" err="1">
                          <a:solidFill>
                            <a:srgbClr val="000000"/>
                          </a:solidFill>
                          <a:effectLst/>
                          <a:latin typeface="Arial" panose="020B0604020202020204" pitchFamily="34" charset="0"/>
                        </a:rPr>
                        <a:t>Evaluateurs</a:t>
                      </a:r>
                      <a:endParaRPr lang="en-US" sz="1200" b="0" i="0" u="none" strike="noStrike" dirty="0">
                        <a:solidFill>
                          <a:srgbClr val="000000"/>
                        </a:solidFill>
                        <a:effectLst/>
                        <a:latin typeface="Arial" panose="020B0604020202020204" pitchFamily="34" charset="0"/>
                      </a:endParaRP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solidFill>
                  </a:tcPr>
                </a:tc>
                <a:extLst>
                  <a:ext uri="{0D108BD9-81ED-4DB2-BD59-A6C34878D82A}">
                    <a16:rowId xmlns:a16="http://schemas.microsoft.com/office/drawing/2014/main" val="2968680713"/>
                  </a:ext>
                </a:extLst>
              </a:tr>
              <a:tr h="446741">
                <a:tc vMerge="1">
                  <a:txBody>
                    <a:bodyPr/>
                    <a:lstStyle/>
                    <a:p>
                      <a:endParaRPr lang="en-US"/>
                    </a:p>
                  </a:txBody>
                  <a:tcPr/>
                </a:tc>
                <a:tc rowSpan="10">
                  <a:txBody>
                    <a:bodyPr/>
                    <a:lstStyle/>
                    <a:p>
                      <a:pPr algn="ctr" fontAlgn="ctr"/>
                      <a:r>
                        <a:rPr lang="fr-SN" sz="3600" b="0" i="0" u="none" strike="noStrike" dirty="0">
                          <a:solidFill>
                            <a:srgbClr val="000000"/>
                          </a:solidFill>
                          <a:effectLst/>
                          <a:latin typeface="Arial" panose="020B0604020202020204" pitchFamily="34" charset="0"/>
                        </a:rPr>
                        <a:t>30/07/2021</a:t>
                      </a:r>
                      <a:endParaRPr lang="en-US" sz="3600" b="0" i="0" u="none" strike="noStrike" dirty="0">
                        <a:solidFill>
                          <a:srgbClr val="000000"/>
                        </a:solidFill>
                        <a:effectLst/>
                        <a:latin typeface="Arial" panose="020B0604020202020204" pitchFamily="34" charset="0"/>
                      </a:endParaRPr>
                    </a:p>
                    <a:p>
                      <a:pPr algn="ctr" fontAlgn="ctr"/>
                      <a:r>
                        <a:rPr lang="en-US" sz="1200" b="0" i="0" u="none" strike="noStrike" dirty="0">
                          <a:solidFill>
                            <a:srgbClr val="000000"/>
                          </a:solidFill>
                          <a:effectLst/>
                          <a:latin typeface="Arial" panose="020B0604020202020204" pitchFamily="34" charset="0"/>
                        </a:rPr>
                        <a:t> </a:t>
                      </a: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3"/>
                    </a:solidFill>
                  </a:tcPr>
                </a:tc>
                <a:tc vMerge="1">
                  <a:txBody>
                    <a:bodyPr/>
                    <a:lstStyle/>
                    <a:p>
                      <a:endParaRPr lang="en-US"/>
                    </a:p>
                  </a:txBody>
                  <a:tcPr/>
                </a:tc>
                <a:extLst>
                  <a:ext uri="{0D108BD9-81ED-4DB2-BD59-A6C34878D82A}">
                    <a16:rowId xmlns:a16="http://schemas.microsoft.com/office/drawing/2014/main" val="3094637194"/>
                  </a:ext>
                </a:extLst>
              </a:tr>
              <a:tr h="260431">
                <a:tc>
                  <a:txBody>
                    <a:bodyPr/>
                    <a:lstStyle/>
                    <a:p>
                      <a:pPr algn="l" fontAlgn="ctr"/>
                      <a:r>
                        <a:rPr lang="en-US" sz="1800" b="0" i="0" u="none" strike="noStrike" dirty="0">
                          <a:solidFill>
                            <a:srgbClr val="000000"/>
                          </a:solidFill>
                          <a:effectLst/>
                          <a:latin typeface="Arial" panose="020B0604020202020204" pitchFamily="34" charset="0"/>
                        </a:rPr>
                        <a:t>CAMTECH (</a:t>
                      </a:r>
                      <a:r>
                        <a:rPr lang="en-US" sz="1800" b="0" i="0" u="none" strike="noStrike" dirty="0" err="1">
                          <a:solidFill>
                            <a:srgbClr val="000000"/>
                          </a:solidFill>
                          <a:effectLst/>
                          <a:latin typeface="Arial" panose="020B0604020202020204" pitchFamily="34" charset="0"/>
                        </a:rPr>
                        <a:t>prestataire</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sortant</a:t>
                      </a:r>
                      <a:r>
                        <a:rPr lang="en-US" sz="1800" b="0" i="0" u="none" strike="noStrike" dirty="0">
                          <a:solidFill>
                            <a:srgbClr val="000000"/>
                          </a:solidFill>
                          <a:effectLst/>
                          <a:latin typeface="Arial" panose="020B0604020202020204" pitchFamily="34" charset="0"/>
                        </a:rPr>
                        <a:t>)</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1200" b="0" i="0" u="none" strike="noStrike" dirty="0">
                        <a:solidFill>
                          <a:srgbClr val="000000"/>
                        </a:solidFill>
                        <a:effectLst/>
                        <a:latin typeface="Arial" panose="020B0604020202020204" pitchFamily="34" charset="0"/>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800" b="1" i="0" u="none" strike="noStrike">
                          <a:solidFill>
                            <a:srgbClr val="00B050"/>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56661025"/>
                  </a:ext>
                </a:extLst>
              </a:tr>
              <a:tr h="260431">
                <a:tc>
                  <a:txBody>
                    <a:bodyPr/>
                    <a:lstStyle/>
                    <a:p>
                      <a:pPr algn="l" fontAlgn="ctr"/>
                      <a:r>
                        <a:rPr lang="en-US" sz="1800" b="0" i="0" u="none" strike="noStrike" dirty="0">
                          <a:solidFill>
                            <a:srgbClr val="000000"/>
                          </a:solidFill>
                          <a:effectLst/>
                          <a:latin typeface="Arial" panose="020B0604020202020204" pitchFamily="34" charset="0"/>
                        </a:rPr>
                        <a:t>CAPLIN POINT</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1200" b="0" i="0" u="none" strike="noStrike">
                        <a:solidFill>
                          <a:srgbClr val="000000"/>
                        </a:solidFill>
                        <a:effectLst/>
                        <a:latin typeface="Arial" panose="020B0604020202020204" pitchFamily="34" charset="0"/>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Arial" panose="020B0604020202020204" pitchFamily="34" charset="0"/>
                        </a:rPr>
                        <a:t>MSF</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371398"/>
                  </a:ext>
                </a:extLst>
              </a:tr>
              <a:tr h="575117">
                <a:tc>
                  <a:txBody>
                    <a:bodyPr/>
                    <a:lstStyle/>
                    <a:p>
                      <a:pPr algn="l" fontAlgn="ctr"/>
                      <a:r>
                        <a:rPr lang="en-US" sz="1800" b="0" i="0" u="none" strike="noStrike" dirty="0">
                          <a:solidFill>
                            <a:srgbClr val="000000"/>
                          </a:solidFill>
                          <a:effectLst/>
                          <a:latin typeface="Arial" panose="020B0604020202020204" pitchFamily="34" charset="0"/>
                        </a:rPr>
                        <a:t>EYONE</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Directrice</a:t>
                      </a:r>
                      <a:r>
                        <a:rPr lang="en-US" sz="1600" b="0" i="0" u="none" strike="noStrike" dirty="0">
                          <a:solidFill>
                            <a:schemeClr val="tx1"/>
                          </a:solidFill>
                          <a:effectLst/>
                          <a:latin typeface="Arial" panose="020B0604020202020204" pitchFamily="34" charset="0"/>
                        </a:rPr>
                        <a:t> des </a:t>
                      </a:r>
                      <a:r>
                        <a:rPr lang="en-US" sz="1600" b="0" i="0" u="none" strike="noStrike" dirty="0" err="1">
                          <a:solidFill>
                            <a:schemeClr val="tx1"/>
                          </a:solidFill>
                          <a:effectLst/>
                          <a:latin typeface="Arial" panose="020B0604020202020204" pitchFamily="34" charset="0"/>
                        </a:rPr>
                        <a:t>Opérations</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57267659"/>
                  </a:ext>
                </a:extLst>
              </a:tr>
              <a:tr h="455753">
                <a:tc>
                  <a:txBody>
                    <a:bodyPr/>
                    <a:lstStyle/>
                    <a:p>
                      <a:pPr algn="l" fontAlgn="ctr"/>
                      <a:r>
                        <a:rPr lang="en-US" sz="1800" b="0" i="0" u="none" strike="noStrike" dirty="0">
                          <a:solidFill>
                            <a:srgbClr val="000000"/>
                          </a:solidFill>
                          <a:effectLst/>
                          <a:latin typeface="Arial" panose="020B0604020202020204" pitchFamily="34" charset="0"/>
                        </a:rPr>
                        <a:t>GIE LA PERFECTION</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Infirmière</a:t>
                      </a:r>
                      <a:r>
                        <a:rPr lang="en-US" sz="1600" b="0" i="0" u="none" strike="noStrike" dirty="0">
                          <a:solidFill>
                            <a:schemeClr val="tx1"/>
                          </a:solidFill>
                          <a:effectLst/>
                          <a:latin typeface="Arial" panose="020B0604020202020204" pitchFamily="34" charset="0"/>
                        </a:rPr>
                        <a:t> </a:t>
                      </a:r>
                      <a:r>
                        <a:rPr lang="en-US" sz="1600" b="0" i="0" u="none" strike="noStrike" dirty="0" err="1">
                          <a:solidFill>
                            <a:schemeClr val="tx1"/>
                          </a:solidFill>
                          <a:effectLst/>
                          <a:latin typeface="Arial" panose="020B0604020202020204" pitchFamily="34" charset="0"/>
                        </a:rPr>
                        <a:t>Nurserie</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529926015"/>
                  </a:ext>
                </a:extLst>
              </a:tr>
              <a:tr h="455753">
                <a:tc>
                  <a:txBody>
                    <a:bodyPr/>
                    <a:lstStyle/>
                    <a:p>
                      <a:pPr algn="l" fontAlgn="ctr"/>
                      <a:r>
                        <a:rPr lang="en-US" sz="1800" b="0" i="0" u="none" strike="noStrike" dirty="0">
                          <a:solidFill>
                            <a:srgbClr val="000000"/>
                          </a:solidFill>
                          <a:effectLst/>
                          <a:latin typeface="Arial" panose="020B0604020202020204" pitchFamily="34" charset="0"/>
                        </a:rPr>
                        <a:t>INFORMATICS FOR ALL</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Directrice</a:t>
                      </a:r>
                      <a:r>
                        <a:rPr lang="en-US" sz="1600" b="0" i="0" u="none" strike="noStrike" dirty="0">
                          <a:solidFill>
                            <a:schemeClr val="tx1"/>
                          </a:solidFill>
                          <a:effectLst/>
                          <a:latin typeface="Arial" panose="020B0604020202020204" pitchFamily="34" charset="0"/>
                        </a:rPr>
                        <a:t> des </a:t>
                      </a:r>
                      <a:r>
                        <a:rPr lang="en-US" sz="1600" b="0" i="0" u="none" strike="noStrike" dirty="0" err="1">
                          <a:solidFill>
                            <a:schemeClr val="tx1"/>
                          </a:solidFill>
                          <a:effectLst/>
                          <a:latin typeface="Arial" panose="020B0604020202020204" pitchFamily="34" charset="0"/>
                        </a:rPr>
                        <a:t>Opérations</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0638430"/>
                  </a:ext>
                </a:extLst>
              </a:tr>
              <a:tr h="455753">
                <a:tc>
                  <a:txBody>
                    <a:bodyPr/>
                    <a:lstStyle/>
                    <a:p>
                      <a:pPr algn="l" fontAlgn="ctr"/>
                      <a:r>
                        <a:rPr lang="en-US" sz="1800" b="0" i="0" u="none" strike="noStrike" dirty="0">
                          <a:solidFill>
                            <a:srgbClr val="000000"/>
                          </a:solidFill>
                          <a:effectLst/>
                          <a:latin typeface="Arial" panose="020B0604020202020204" pitchFamily="34" charset="0"/>
                        </a:rPr>
                        <a:t>INSA BIOMEDICAL </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dirty="0">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Responsable</a:t>
                      </a:r>
                      <a:r>
                        <a:rPr lang="en-US" sz="1600" b="0" i="0" u="none" strike="noStrike" dirty="0">
                          <a:solidFill>
                            <a:schemeClr val="tx1"/>
                          </a:solidFill>
                          <a:effectLst/>
                          <a:latin typeface="Arial" panose="020B0604020202020204" pitchFamily="34" charset="0"/>
                        </a:rPr>
                        <a:t> des </a:t>
                      </a:r>
                      <a:r>
                        <a:rPr lang="en-US" sz="1600" b="0" i="0" u="none" strike="noStrike" dirty="0" err="1">
                          <a:solidFill>
                            <a:schemeClr val="tx1"/>
                          </a:solidFill>
                          <a:effectLst/>
                          <a:latin typeface="Arial" panose="020B0604020202020204" pitchFamily="34" charset="0"/>
                        </a:rPr>
                        <a:t>opérations</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30484320"/>
                  </a:ext>
                </a:extLst>
              </a:tr>
              <a:tr h="455753">
                <a:tc>
                  <a:txBody>
                    <a:bodyPr/>
                    <a:lstStyle/>
                    <a:p>
                      <a:pPr algn="l" fontAlgn="ctr"/>
                      <a:r>
                        <a:rPr lang="en-US" sz="1800" b="0" i="0" u="none" strike="noStrike" dirty="0">
                          <a:solidFill>
                            <a:srgbClr val="000000"/>
                          </a:solidFill>
                          <a:effectLst/>
                          <a:latin typeface="Arial" panose="020B0604020202020204" pitchFamily="34" charset="0"/>
                        </a:rPr>
                        <a:t>SENJET LABO</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dirty="0">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Responsable</a:t>
                      </a:r>
                      <a:r>
                        <a:rPr lang="en-US" sz="1600" b="0" i="0" u="none" strike="noStrike" dirty="0">
                          <a:solidFill>
                            <a:schemeClr val="tx1"/>
                          </a:solidFill>
                          <a:effectLst/>
                          <a:latin typeface="Arial" panose="020B0604020202020204" pitchFamily="34" charset="0"/>
                        </a:rPr>
                        <a:t> </a:t>
                      </a:r>
                      <a:r>
                        <a:rPr lang="en-US" sz="1600" b="0" i="0" u="none" strike="noStrike" dirty="0" err="1">
                          <a:solidFill>
                            <a:schemeClr val="tx1"/>
                          </a:solidFill>
                          <a:effectLst/>
                          <a:latin typeface="Arial" panose="020B0604020202020204" pitchFamily="34" charset="0"/>
                        </a:rPr>
                        <a:t>labo</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74362985"/>
                  </a:ext>
                </a:extLst>
              </a:tr>
              <a:tr h="455753">
                <a:tc>
                  <a:txBody>
                    <a:bodyPr/>
                    <a:lstStyle/>
                    <a:p>
                      <a:pPr algn="l" fontAlgn="ctr"/>
                      <a:r>
                        <a:rPr lang="en-US" sz="1800" b="0" i="0" u="none" strike="noStrike" dirty="0">
                          <a:solidFill>
                            <a:srgbClr val="000000"/>
                          </a:solidFill>
                          <a:effectLst/>
                          <a:latin typeface="Arial" panose="020B0604020202020204" pitchFamily="34" charset="0"/>
                        </a:rPr>
                        <a:t>TECHNOSUD</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dirty="0">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600" b="0" i="0" u="none" strike="noStrike" dirty="0" err="1">
                          <a:solidFill>
                            <a:schemeClr val="tx1"/>
                          </a:solidFill>
                          <a:effectLst/>
                          <a:latin typeface="Arial" panose="020B0604020202020204" pitchFamily="34" charset="0"/>
                        </a:rPr>
                        <a:t>Responsable</a:t>
                      </a:r>
                      <a:r>
                        <a:rPr lang="en-US" sz="1600" b="0" i="0" u="none" strike="noStrike" dirty="0">
                          <a:solidFill>
                            <a:schemeClr val="tx1"/>
                          </a:solidFill>
                          <a:effectLst/>
                          <a:latin typeface="Arial" panose="020B0604020202020204" pitchFamily="34" charset="0"/>
                        </a:rPr>
                        <a:t> des </a:t>
                      </a:r>
                      <a:r>
                        <a:rPr lang="en-US" sz="1600" b="0" i="0" u="none" strike="noStrike" dirty="0" err="1">
                          <a:solidFill>
                            <a:schemeClr val="tx1"/>
                          </a:solidFill>
                          <a:effectLst/>
                          <a:latin typeface="Arial" panose="020B0604020202020204" pitchFamily="34" charset="0"/>
                        </a:rPr>
                        <a:t>opérations</a:t>
                      </a:r>
                      <a:endParaRPr lang="en-US" sz="1600" b="0" i="0" u="none" strike="noStrike" dirty="0">
                        <a:solidFill>
                          <a:schemeClr val="tx1"/>
                        </a:solidFill>
                        <a:effectLst/>
                        <a:latin typeface="Arial" panose="020B0604020202020204" pitchFamily="34" charset="0"/>
                      </a:endParaRP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90071537"/>
                  </a:ext>
                </a:extLst>
              </a:tr>
              <a:tr h="271282">
                <a:tc>
                  <a:txBody>
                    <a:bodyPr/>
                    <a:lstStyle/>
                    <a:p>
                      <a:pPr algn="l" fontAlgn="ctr"/>
                      <a:r>
                        <a:rPr lang="en-US" sz="1800" b="0" i="0" u="none" strike="noStrike" dirty="0">
                          <a:solidFill>
                            <a:srgbClr val="000000"/>
                          </a:solidFill>
                          <a:effectLst/>
                          <a:latin typeface="Arial" panose="020B0604020202020204" pitchFamily="34" charset="0"/>
                        </a:rPr>
                        <a:t>VALDAFRIQUE </a:t>
                      </a:r>
                    </a:p>
                  </a:txBody>
                  <a:tcPr marL="8922" marR="8922" marT="8922"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vMerge="1">
                  <a:txBody>
                    <a:bodyPr/>
                    <a:lstStyle/>
                    <a:p>
                      <a:pPr algn="ctr" fontAlgn="ctr"/>
                      <a:endParaRPr lang="en-US" sz="2000" b="0" i="0" u="none" strike="noStrike">
                        <a:solidFill>
                          <a:srgbClr val="00B050"/>
                        </a:solidFill>
                        <a:effectLst/>
                        <a:latin typeface="Wingdings" panose="05000000000000000000" pitchFamily="2" charset="2"/>
                      </a:endParaRPr>
                    </a:p>
                  </a:txBody>
                  <a:tcPr marL="8922" marR="8922" marT="8922"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Arial" panose="020B0604020202020204" pitchFamily="34" charset="0"/>
                        </a:rPr>
                        <a:t> </a:t>
                      </a:r>
                    </a:p>
                  </a:txBody>
                  <a:tcPr marL="8922" marR="8922" marT="8922"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849333"/>
                  </a:ext>
                </a:extLst>
              </a:tr>
            </a:tbl>
          </a:graphicData>
        </a:graphic>
      </p:graphicFrame>
      <p:sp>
        <p:nvSpPr>
          <p:cNvPr id="6" name="Titre 1"/>
          <p:cNvSpPr>
            <a:spLocks noGrp="1"/>
          </p:cNvSpPr>
          <p:nvPr>
            <p:ph type="title"/>
          </p:nvPr>
        </p:nvSpPr>
        <p:spPr>
          <a:xfrm>
            <a:off x="575894" y="729658"/>
            <a:ext cx="11029616" cy="988332"/>
          </a:xfrm>
        </p:spPr>
        <p:txBody>
          <a:bodyPr anchor="ctr"/>
          <a:lstStyle/>
          <a:p>
            <a:pPr algn="ctr"/>
            <a:r>
              <a:rPr lang="fr-SN" dirty="0">
                <a:latin typeface="+mn-lt"/>
              </a:rPr>
              <a:t>Planification et rattrapage EVALUATION </a:t>
            </a:r>
            <a:endParaRPr lang="en-US" dirty="0">
              <a:latin typeface="+mn-lt"/>
            </a:endParaRPr>
          </a:p>
        </p:txBody>
      </p:sp>
    </p:spTree>
    <p:extLst>
      <p:ext uri="{BB962C8B-B14F-4D97-AF65-F5344CB8AC3E}">
        <p14:creationId xmlns:p14="http://schemas.microsoft.com/office/powerpoint/2010/main" val="6413765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1898072"/>
          </a:xfrm>
        </p:spPr>
        <p:txBody>
          <a:bodyPr anchor="ctr">
            <a:normAutofit/>
          </a:bodyPr>
          <a:lstStyle/>
          <a:p>
            <a:pPr lvl="0" algn="ctr">
              <a:spcBef>
                <a:spcPts val="0"/>
              </a:spcBef>
            </a:pPr>
            <a:r>
              <a:rPr lang="fr-SN" sz="2800" dirty="0">
                <a:solidFill>
                  <a:schemeClr val="bg1"/>
                </a:solidFill>
                <a:latin typeface="Arial Black" panose="020B0A04020102020204" pitchFamily="34" charset="0"/>
              </a:rPr>
              <a:t>IV. </a:t>
            </a:r>
            <a:r>
              <a:rPr lang="fr-SN" b="1" cap="none" dirty="0">
                <a:solidFill>
                  <a:schemeClr val="bg1"/>
                </a:solidFill>
                <a:latin typeface="Arial Black" panose="020B0A04020102020204" pitchFamily="34" charset="0"/>
                <a:ea typeface="+mn-ea"/>
                <a:cs typeface="+mn-cs"/>
              </a:rPr>
              <a:t>ADÉQUATION DE LA RESSOURCE</a:t>
            </a:r>
            <a:br>
              <a:rPr lang="fr-SN" b="1" cap="none" dirty="0">
                <a:solidFill>
                  <a:schemeClr val="bg1"/>
                </a:solidFill>
                <a:latin typeface="Arial Black" panose="020B0A04020102020204" pitchFamily="34" charset="0"/>
                <a:ea typeface="+mn-ea"/>
                <a:cs typeface="+mn-cs"/>
              </a:rPr>
            </a:br>
            <a:r>
              <a:rPr lang="fr-SN" b="1" cap="none" dirty="0">
                <a:solidFill>
                  <a:schemeClr val="bg1"/>
                </a:solidFill>
                <a:latin typeface="Arial Black" panose="020B0A04020102020204" pitchFamily="34" charset="0"/>
                <a:ea typeface="+mn-ea"/>
                <a:cs typeface="+mn-cs"/>
              </a:rPr>
              <a:t>(RESSOURCES HUMAINES, RESSOURCES MATÉRIELLES…) </a:t>
            </a:r>
            <a:endParaRPr lang="fr-FR" sz="7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25982211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504669" y="640087"/>
          <a:ext cx="11182662" cy="5996034"/>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06865">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opérationnelle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Le personnel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66902081"/>
                  </a:ext>
                </a:extLst>
              </a:tr>
              <a:tr h="812528">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Marketing</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Pilotes . Copilotes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financières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Systèmes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financière et administrative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3054801856"/>
                  </a:ext>
                </a:extLst>
              </a:tr>
              <a:tr h="1217173">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Chef de Projet Qualité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Investisseurs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Auditeurs internes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Espaces d'archives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Organisation du SMQ et amélioration continue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05820202"/>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Gardien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Tri et Orientation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 / Sages-femmes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Comptoir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013230094"/>
                  </a:ext>
                </a:extLst>
              </a:tr>
              <a:tr h="1419495">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Caissier(-ère)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DAF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Medecin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Garant</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Voiture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370729805"/>
                  </a:ext>
                </a:extLst>
              </a:tr>
            </a:tbl>
          </a:graphicData>
        </a:graphic>
      </p:graphicFrame>
    </p:spTree>
    <p:extLst>
      <p:ext uri="{BB962C8B-B14F-4D97-AF65-F5344CB8AC3E}">
        <p14:creationId xmlns:p14="http://schemas.microsoft.com/office/powerpoint/2010/main" val="18135361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504669" y="640087"/>
          <a:ext cx="11182662" cy="6007870"/>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33733">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Accueil Ambulatoire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904410471"/>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Accueil Hospitalisation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Serveuses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Prestataires (restauration, ménage, blanchisserie)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1493169"/>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Médecins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Paramédicaux</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Sages-femmes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Accompagnats</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628277253"/>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Conseillère clientèle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d'accueil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1882432071"/>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 chef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Chargé appro et achat</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Personnel</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Directrice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Fournisseurs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579799740"/>
                  </a:ext>
                </a:extLst>
              </a:tr>
            </a:tbl>
          </a:graphicData>
        </a:graphic>
      </p:graphicFrame>
    </p:spTree>
    <p:extLst>
      <p:ext uri="{BB962C8B-B14F-4D97-AF65-F5344CB8AC3E}">
        <p14:creationId xmlns:p14="http://schemas.microsoft.com/office/powerpoint/2010/main" val="17713315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82183" y="664232"/>
          <a:ext cx="11227633" cy="5346198"/>
        </p:xfrm>
        <a:graphic>
          <a:graphicData uri="http://schemas.openxmlformats.org/drawingml/2006/table">
            <a:tbl>
              <a:tblPr firstRow="1">
                <a:tableStyleId>{ED083AE6-46FA-4A59-8FB0-9F97EB10719F}</a:tableStyleId>
              </a:tblPr>
              <a:tblGrid>
                <a:gridCol w="1368824">
                  <a:extLst>
                    <a:ext uri="{9D8B030D-6E8A-4147-A177-3AD203B41FA5}">
                      <a16:colId xmlns:a16="http://schemas.microsoft.com/office/drawing/2014/main" val="1372131094"/>
                    </a:ext>
                  </a:extLst>
                </a:gridCol>
                <a:gridCol w="3014671">
                  <a:extLst>
                    <a:ext uri="{9D8B030D-6E8A-4147-A177-3AD203B41FA5}">
                      <a16:colId xmlns:a16="http://schemas.microsoft.com/office/drawing/2014/main" val="3408531799"/>
                    </a:ext>
                  </a:extLst>
                </a:gridCol>
                <a:gridCol w="3422069">
                  <a:extLst>
                    <a:ext uri="{9D8B030D-6E8A-4147-A177-3AD203B41FA5}">
                      <a16:colId xmlns:a16="http://schemas.microsoft.com/office/drawing/2014/main" val="3234487314"/>
                    </a:ext>
                  </a:extLst>
                </a:gridCol>
                <a:gridCol w="3422069">
                  <a:extLst>
                    <a:ext uri="{9D8B030D-6E8A-4147-A177-3AD203B41FA5}">
                      <a16:colId xmlns:a16="http://schemas.microsoft.com/office/drawing/2014/main" val="1086981722"/>
                    </a:ext>
                  </a:extLst>
                </a:gridCol>
              </a:tblGrid>
              <a:tr h="198660">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3402482288"/>
                  </a:ext>
                </a:extLst>
              </a:tr>
              <a:tr h="299104">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Chargé des RH</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Générale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médicale</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Responsables de service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Bureautique (ordinateur, imprimante…)</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Comptoir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Mobilier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Téléphone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Gestion des stocks, approvisionnement et achats / Gestion des ressources matérielles</a:t>
                      </a:r>
                    </a:p>
                  </a:txBody>
                  <a:tcPr marL="2033" marR="2033" marT="2033" marB="0" anchor="ctr">
                    <a:noFill/>
                  </a:tcPr>
                </a:tc>
                <a:extLst>
                  <a:ext uri="{0D108BD9-81ED-4DB2-BD59-A6C34878D82A}">
                    <a16:rowId xmlns:a16="http://schemas.microsoft.com/office/drawing/2014/main" val="3362559848"/>
                  </a:ext>
                </a:extLst>
              </a:tr>
              <a:tr h="59222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Directrice des opérations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Présidente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informationnelles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986511651"/>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Sages-femmes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Agent de maintenance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Cadre de santé</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Direction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Bureautique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ordinateur</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imprimante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Mobilier</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46808654"/>
                  </a:ext>
                </a:extLst>
              </a:tr>
              <a:tr h="98579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Management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(Internet rapide, imprimante Scanner…)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Nouvelle application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Eyone</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 (Armoires - classeurs……)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 / Gestion des achats, approvisionnement et stocks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848302883"/>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Hygiène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Administration</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Matériel de stérilisation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Produits d'entretien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 (chariots, plateaux, haricots…)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785619839"/>
                  </a:ext>
                </a:extLst>
              </a:tr>
            </a:tbl>
          </a:graphicData>
        </a:graphic>
      </p:graphicFrame>
    </p:spTree>
    <p:extLst>
      <p:ext uri="{BB962C8B-B14F-4D97-AF65-F5344CB8AC3E}">
        <p14:creationId xmlns:p14="http://schemas.microsoft.com/office/powerpoint/2010/main" val="9688066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3200" cap="none" dirty="0">
                <a:solidFill>
                  <a:schemeClr val="bg1"/>
                </a:solidFill>
                <a:latin typeface="Arial Black" panose="020B0A04020102020204" pitchFamily="34" charset="0"/>
              </a:rPr>
              <a:t>V. L’EFFICACITÉ DES ACTIONS MISES EN ŒUVRE FACE AUX RISQUES ET OPPORTUNITÉS (TABLEAU DES RISQUES ET OPPORTUNITÉS)</a:t>
            </a:r>
            <a:br>
              <a:rPr lang="fr-FR" sz="3200" cap="none" dirty="0">
                <a:solidFill>
                  <a:schemeClr val="bg1"/>
                </a:solidFill>
                <a:latin typeface="Arial Black" panose="020B0A04020102020204" pitchFamily="34" charset="0"/>
              </a:rPr>
            </a:br>
            <a:endParaRPr lang="fr-FR" sz="3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100974072"/>
      </p:ext>
    </p:extLst>
  </p:cSld>
  <p:clrMapOvr>
    <a:masterClrMapping/>
  </p:clrMapOvr>
  <p:transition spd="med">
    <p:pull/>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5"/>
            </a:pPr>
            <a:r>
              <a:rPr lang="fr-FR" dirty="0">
                <a:latin typeface="+mn-lt"/>
              </a:rPr>
              <a:t>L’Efficacité des actions mise en œuvres face aux risques et opportunités</a:t>
            </a:r>
            <a:endParaRPr lang="en-US" dirty="0">
              <a:latin typeface="+mn-lt"/>
            </a:endParaRPr>
          </a:p>
        </p:txBody>
      </p:sp>
      <p:sp>
        <p:nvSpPr>
          <p:cNvPr id="5" name="TextBox 52"/>
          <p:cNvSpPr txBox="1"/>
          <p:nvPr/>
        </p:nvSpPr>
        <p:spPr>
          <a:xfrm>
            <a:off x="2734548" y="2138665"/>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02 RISQUES MAJEURS IDENTIFIES</a:t>
            </a:r>
          </a:p>
        </p:txBody>
      </p:sp>
      <p:sp>
        <p:nvSpPr>
          <p:cNvPr id="6" name="Oval 2"/>
          <p:cNvSpPr/>
          <p:nvPr/>
        </p:nvSpPr>
        <p:spPr>
          <a:xfrm>
            <a:off x="581192" y="3082900"/>
            <a:ext cx="374087" cy="374087"/>
          </a:xfrm>
          <a:prstGeom prst="ellipse">
            <a:avLst/>
          </a:prstGeom>
          <a:solidFill>
            <a:srgbClr val="D4594C"/>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52"/>
          <p:cNvSpPr txBox="1"/>
          <p:nvPr/>
        </p:nvSpPr>
        <p:spPr>
          <a:xfrm>
            <a:off x="1077198" y="3023035"/>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PM02 : Absence ou retard d’exécution</a:t>
            </a:r>
            <a:endParaRPr sz="2400" dirty="0">
              <a:solidFill>
                <a:schemeClr val="tx1"/>
              </a:solidFill>
              <a:latin typeface="Bahnschrift" panose="020B0502040204020203" pitchFamily="34" charset="0"/>
            </a:endParaRPr>
          </a:p>
        </p:txBody>
      </p:sp>
      <p:sp>
        <p:nvSpPr>
          <p:cNvPr id="8" name="Oval 2"/>
          <p:cNvSpPr/>
          <p:nvPr/>
        </p:nvSpPr>
        <p:spPr>
          <a:xfrm>
            <a:off x="581192" y="4389979"/>
            <a:ext cx="374087" cy="374087"/>
          </a:xfrm>
          <a:prstGeom prst="ellipse">
            <a:avLst/>
          </a:prstGeom>
          <a:solidFill>
            <a:srgbClr val="D4594C"/>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Calibri"/>
              <a:ea typeface="+mn-ea"/>
              <a:cs typeface="+mn-cs"/>
            </a:endParaRPr>
          </a:p>
        </p:txBody>
      </p:sp>
      <p:sp>
        <p:nvSpPr>
          <p:cNvPr id="9" name="TextBox 52"/>
          <p:cNvSpPr txBox="1"/>
          <p:nvPr/>
        </p:nvSpPr>
        <p:spPr>
          <a:xfrm>
            <a:off x="1077198" y="4330114"/>
            <a:ext cx="8081090"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PS04 : Défaut d’étalonnage des équipement médicaux. </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275461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3" name="Tableau 2"/>
          <p:cNvGraphicFramePr>
            <a:graphicFrameLocks noGrp="1"/>
          </p:cNvGraphicFramePr>
          <p:nvPr>
            <p:extLst>
              <p:ext uri="{D42A27DB-BD31-4B8C-83A1-F6EECF244321}">
                <p14:modId xmlns:p14="http://schemas.microsoft.com/office/powerpoint/2010/main" val="1985967421"/>
              </p:ext>
            </p:extLst>
          </p:nvPr>
        </p:nvGraphicFramePr>
        <p:xfrm>
          <a:off x="505342" y="1827579"/>
          <a:ext cx="11181316" cy="4729166"/>
        </p:xfrm>
        <a:graphic>
          <a:graphicData uri="http://schemas.openxmlformats.org/drawingml/2006/table">
            <a:tbl>
              <a:tblPr/>
              <a:tblGrid>
                <a:gridCol w="5902734">
                  <a:extLst>
                    <a:ext uri="{9D8B030D-6E8A-4147-A177-3AD203B41FA5}">
                      <a16:colId xmlns:a16="http://schemas.microsoft.com/office/drawing/2014/main" val="4165795317"/>
                    </a:ext>
                  </a:extLst>
                </a:gridCol>
                <a:gridCol w="2992582">
                  <a:extLst>
                    <a:ext uri="{9D8B030D-6E8A-4147-A177-3AD203B41FA5}">
                      <a16:colId xmlns:a16="http://schemas.microsoft.com/office/drawing/2014/main" val="2614074856"/>
                    </a:ext>
                  </a:extLst>
                </a:gridCol>
                <a:gridCol w="2286000">
                  <a:extLst>
                    <a:ext uri="{9D8B030D-6E8A-4147-A177-3AD203B41FA5}">
                      <a16:colId xmlns:a16="http://schemas.microsoft.com/office/drawing/2014/main" val="123268336"/>
                    </a:ext>
                  </a:extLst>
                </a:gridCol>
              </a:tblGrid>
              <a:tr h="353892">
                <a:tc>
                  <a:txBody>
                    <a:bodyPr/>
                    <a:lstStyle/>
                    <a:p>
                      <a:pPr algn="ctr" rtl="0" fontAlgn="ctr"/>
                      <a:r>
                        <a:rPr lang="en-US" sz="1800" b="1" i="0" u="none" strike="noStrike">
                          <a:solidFill>
                            <a:srgbClr val="000000"/>
                          </a:solidFill>
                          <a:effectLst/>
                          <a:latin typeface="Gill Sans MT" panose="020B0502020104020203" pitchFamily="34" charset="0"/>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Gill Sans MT" panose="020B0502020104020203" pitchFamily="34" charset="0"/>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Gill Sans MT" panose="020B0502020104020203" pitchFamily="34" charset="0"/>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803417743"/>
                  </a:ext>
                </a:extLst>
              </a:tr>
              <a:tr h="353892">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Mise en place de patients et appels mystères (en cours)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75762383"/>
                  </a:ext>
                </a:extLst>
              </a:tr>
              <a:tr h="353892">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Mettre en place le logiciel médical</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algn="l" rtl="0" fontAlgn="ctr"/>
                      <a:r>
                        <a:rPr lang="fr-FR" sz="1800" b="0" i="0" u="none" strike="noStrike" dirty="0">
                          <a:solidFill>
                            <a:srgbClr val="000000"/>
                          </a:solidFill>
                          <a:effectLst/>
                          <a:latin typeface="Gill Sans MT" panose="020B0502020104020203" pitchFamily="34" charset="0"/>
                        </a:rPr>
                        <a:t>Non</a:t>
                      </a:r>
                      <a:r>
                        <a:rPr lang="fr-FR" sz="1800" b="0" i="0" u="none" strike="noStrike" baseline="0" dirty="0">
                          <a:solidFill>
                            <a:srgbClr val="000000"/>
                          </a:solidFill>
                          <a:effectLst/>
                          <a:latin typeface="Gill Sans MT" panose="020B0502020104020203" pitchFamily="34" charset="0"/>
                        </a:rPr>
                        <a:t> réalisé</a:t>
                      </a:r>
                      <a:endParaRPr lang="fr-FR" sz="1800" b="0"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a:t>
                      </a:r>
                      <a:r>
                        <a:rPr lang="fr-FR" sz="1400" kern="1200" dirty="0">
                          <a:solidFill>
                            <a:schemeClr val="tx1"/>
                          </a:solidFill>
                          <a:effectLst/>
                          <a:latin typeface="+mn-lt"/>
                          <a:ea typeface="+mn-ea"/>
                          <a:cs typeface="Calibri" panose="020F0502020204030204" pitchFamily="34" charset="0"/>
                        </a:rPr>
                        <a:t>Difficulté à trouver le bon produit + </a:t>
                      </a:r>
                      <a:r>
                        <a:rPr lang="fr-FR" sz="1400" kern="1200" dirty="0" err="1">
                          <a:solidFill>
                            <a:schemeClr val="tx1"/>
                          </a:solidFill>
                          <a:effectLst/>
                          <a:latin typeface="+mn-lt"/>
                          <a:ea typeface="+mn-ea"/>
                          <a:cs typeface="Calibri" panose="020F0502020204030204" pitchFamily="34" charset="0"/>
                        </a:rPr>
                        <a:t>tréso</a:t>
                      </a:r>
                      <a:r>
                        <a:rPr lang="fr-FR" sz="1400" kern="1200" dirty="0">
                          <a:solidFill>
                            <a:schemeClr val="tx1"/>
                          </a:solidFill>
                          <a:effectLst/>
                          <a:latin typeface="+mn-lt"/>
                          <a:ea typeface="+mn-ea"/>
                          <a:cs typeface="Calibri" panose="020F0502020204030204" pitchFamily="34" charset="0"/>
                        </a:rPr>
                        <a:t> / Reconduit</a:t>
                      </a:r>
                      <a:endParaRPr lang="en-US" sz="1400" b="0" i="0" u="none" strike="noStrike" dirty="0">
                        <a:solidFill>
                          <a:srgbClr val="000000"/>
                        </a:solidFill>
                        <a:effectLst/>
                        <a:latin typeface="Arial" panose="020B0604020202020204" pitchFamily="34" charset="0"/>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73493209"/>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Trouver un prestataire IT ou recruter une ressource pour la maintenance (en cours)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3436767702"/>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Trouver un prestataire plomberie (contrat de maintenance)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effectLst/>
                          <a:latin typeface="Gill Sans MT" panose="020B0502020104020203" pitchFamily="34" charset="0"/>
                        </a:rPr>
                        <a:t> Fait sans </a:t>
                      </a:r>
                      <a:r>
                        <a:rPr lang="en-US" sz="1800" b="0" i="0" u="none" strike="noStrike" dirty="0" err="1">
                          <a:solidFill>
                            <a:srgbClr val="000000"/>
                          </a:solidFill>
                          <a:effectLst/>
                          <a:latin typeface="Gill Sans MT" panose="020B0502020104020203" pitchFamily="34" charset="0"/>
                        </a:rPr>
                        <a:t>contrat</a:t>
                      </a:r>
                      <a:r>
                        <a:rPr lang="en-US" sz="1800" b="0" i="0" u="none" strike="noStrike" dirty="0">
                          <a:solidFill>
                            <a:srgbClr val="000000"/>
                          </a:solidFill>
                          <a:effectLst/>
                          <a:latin typeface="Gill Sans MT" panose="020B0502020104020203" pitchFamily="34" charset="0"/>
                        </a:rPr>
                        <a:t> de maintenance.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83943952"/>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Honoraires : faire un récapitulatif aux médecins chaque fin de semestre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l" rtl="0" fontAlgn="ctr"/>
                      <a:r>
                        <a:rPr lang="en-US" sz="1800" b="0" i="0" u="none" strike="noStrike" dirty="0" err="1">
                          <a:solidFill>
                            <a:srgbClr val="000000"/>
                          </a:solidFill>
                          <a:effectLst/>
                          <a:latin typeface="Gill Sans MT" panose="020B0502020104020203" pitchFamily="34" charset="0"/>
                        </a:rPr>
                        <a:t>En</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cours</a:t>
                      </a:r>
                      <a:r>
                        <a:rPr lang="en-US" sz="1800" b="0" i="0" u="none" strike="noStrike" dirty="0">
                          <a:solidFill>
                            <a:srgbClr val="000000"/>
                          </a:solidFill>
                          <a:effectLst/>
                          <a:latin typeface="Gill Sans MT" panose="020B0502020104020203" pitchFamily="34" charset="0"/>
                        </a:rPr>
                        <a: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l" rtl="0" fontAlgn="ctr"/>
                      <a:r>
                        <a:rPr lang="en-US" sz="1800" b="0" i="0" u="none" strike="noStrike">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extLst>
                  <a:ext uri="{0D108BD9-81ED-4DB2-BD59-A6C34878D82A}">
                    <a16:rowId xmlns:a16="http://schemas.microsoft.com/office/drawing/2014/main" val="3945386179"/>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Faire un suivi rigoureux  du petit matériel de consultation, notamment en pédiatrie au plateau</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934358199"/>
                  </a:ext>
                </a:extLst>
              </a:tr>
              <a:tr h="353892">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Contrôle plus régulier du matériel dans les chambres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en-US" sz="1800" b="0" i="0" u="none" strike="noStrike">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1705091325"/>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Changer la méthode d’analyse des enquêtes de satisfaction post-hospitalisation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284426106"/>
                  </a:ext>
                </a:extLst>
              </a:tr>
            </a:tbl>
          </a:graphicData>
        </a:graphic>
      </p:graphicFrame>
    </p:spTree>
    <p:extLst>
      <p:ext uri="{BB962C8B-B14F-4D97-AF65-F5344CB8AC3E}">
        <p14:creationId xmlns:p14="http://schemas.microsoft.com/office/powerpoint/2010/main" val="18262963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5"/>
            </a:pPr>
            <a:r>
              <a:rPr lang="fr-FR" dirty="0">
                <a:latin typeface="+mn-lt"/>
              </a:rPr>
              <a:t>L’Efficacité des actions mise en œuvres face aux risques et opportunités</a:t>
            </a:r>
            <a:endParaRPr lang="en-US" dirty="0">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47354220"/>
              </p:ext>
            </p:extLst>
          </p:nvPr>
        </p:nvGraphicFramePr>
        <p:xfrm>
          <a:off x="581191" y="2014538"/>
          <a:ext cx="11177421" cy="4541520"/>
        </p:xfrm>
        <a:graphic>
          <a:graphicData uri="http://schemas.openxmlformats.org/drawingml/2006/table">
            <a:tbl>
              <a:tblPr firstRow="1" bandRow="1"/>
              <a:tblGrid>
                <a:gridCol w="1711921">
                  <a:extLst>
                    <a:ext uri="{9D8B030D-6E8A-4147-A177-3AD203B41FA5}">
                      <a16:colId xmlns:a16="http://schemas.microsoft.com/office/drawing/2014/main" val="1807290463"/>
                    </a:ext>
                  </a:extLst>
                </a:gridCol>
                <a:gridCol w="2425221">
                  <a:extLst>
                    <a:ext uri="{9D8B030D-6E8A-4147-A177-3AD203B41FA5}">
                      <a16:colId xmlns:a16="http://schemas.microsoft.com/office/drawing/2014/main" val="994386853"/>
                    </a:ext>
                  </a:extLst>
                </a:gridCol>
                <a:gridCol w="2289696">
                  <a:extLst>
                    <a:ext uri="{9D8B030D-6E8A-4147-A177-3AD203B41FA5}">
                      <a16:colId xmlns:a16="http://schemas.microsoft.com/office/drawing/2014/main" val="3759504248"/>
                    </a:ext>
                  </a:extLst>
                </a:gridCol>
                <a:gridCol w="2118504">
                  <a:extLst>
                    <a:ext uri="{9D8B030D-6E8A-4147-A177-3AD203B41FA5}">
                      <a16:colId xmlns:a16="http://schemas.microsoft.com/office/drawing/2014/main" val="3826159212"/>
                    </a:ext>
                  </a:extLst>
                </a:gridCol>
                <a:gridCol w="2632079">
                  <a:extLst>
                    <a:ext uri="{9D8B030D-6E8A-4147-A177-3AD203B41FA5}">
                      <a16:colId xmlns:a16="http://schemas.microsoft.com/office/drawing/2014/main" val="2482199781"/>
                    </a:ext>
                  </a:extLst>
                </a:gridCol>
              </a:tblGrid>
              <a:tr h="267891">
                <a:tc>
                  <a:txBody>
                    <a:bodyPr/>
                    <a:lstStyle/>
                    <a:p>
                      <a:pPr algn="ctr" fontAlgn="b"/>
                      <a:r>
                        <a:rPr lang="en-US" sz="1800" b="1" i="0" u="none" strike="noStrike">
                          <a:solidFill>
                            <a:srgbClr val="FFFFFF"/>
                          </a:solidFill>
                          <a:effectLst/>
                          <a:latin typeface="Arial Narrow" panose="020B0606020202030204" pitchFamily="34" charset="0"/>
                        </a:rPr>
                        <a:t>Processus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acceptés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moyens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elevés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Totaux des risques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90975926"/>
                  </a:ext>
                </a:extLst>
              </a:tr>
              <a:tr h="267891">
                <a:tc>
                  <a:txBody>
                    <a:bodyPr/>
                    <a:lstStyle/>
                    <a:p>
                      <a:pPr algn="ctr" fontAlgn="b"/>
                      <a:r>
                        <a:rPr lang="en-US" sz="1800" b="0" i="0" u="none" strike="noStrike">
                          <a:solidFill>
                            <a:srgbClr val="000000"/>
                          </a:solidFill>
                          <a:effectLst/>
                          <a:latin typeface="Arial Narrow" panose="020B0606020202030204" pitchFamily="34" charset="0"/>
                        </a:rPr>
                        <a:t>PM01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7008770"/>
                  </a:ext>
                </a:extLst>
              </a:tr>
              <a:tr h="267891">
                <a:tc>
                  <a:txBody>
                    <a:bodyPr/>
                    <a:lstStyle/>
                    <a:p>
                      <a:pPr algn="ctr" fontAlgn="b"/>
                      <a:r>
                        <a:rPr lang="en-US" sz="1800" b="0" i="0" u="none" strike="noStrike">
                          <a:solidFill>
                            <a:srgbClr val="000000"/>
                          </a:solidFill>
                          <a:effectLst/>
                          <a:latin typeface="Arial Narrow" panose="020B0606020202030204" pitchFamily="34" charset="0"/>
                        </a:rPr>
                        <a:t>PM02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solidFill>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50461335"/>
                  </a:ext>
                </a:extLst>
              </a:tr>
              <a:tr h="267891">
                <a:tc>
                  <a:txBody>
                    <a:bodyPr/>
                    <a:lstStyle/>
                    <a:p>
                      <a:pPr algn="ctr" fontAlgn="b"/>
                      <a:r>
                        <a:rPr lang="en-US" sz="1800" b="0" i="0" u="none" strike="noStrike">
                          <a:solidFill>
                            <a:srgbClr val="000000"/>
                          </a:solidFill>
                          <a:effectLst/>
                          <a:latin typeface="Arial Narrow" panose="020B0606020202030204" pitchFamily="34" charset="0"/>
                        </a:rPr>
                        <a:t>PM03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44068064"/>
                  </a:ext>
                </a:extLst>
              </a:tr>
              <a:tr h="267891">
                <a:tc>
                  <a:txBody>
                    <a:bodyPr/>
                    <a:lstStyle/>
                    <a:p>
                      <a:pPr algn="ctr" fontAlgn="b"/>
                      <a:r>
                        <a:rPr lang="en-US" sz="1800" b="0" i="0" u="none" strike="noStrike">
                          <a:solidFill>
                            <a:srgbClr val="000000"/>
                          </a:solidFill>
                          <a:effectLst/>
                          <a:latin typeface="Arial Narrow" panose="020B0606020202030204" pitchFamily="34" charset="0"/>
                        </a:rPr>
                        <a:t>PO01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15984488"/>
                  </a:ext>
                </a:extLst>
              </a:tr>
              <a:tr h="267891">
                <a:tc>
                  <a:txBody>
                    <a:bodyPr/>
                    <a:lstStyle/>
                    <a:p>
                      <a:pPr algn="ctr" fontAlgn="b"/>
                      <a:r>
                        <a:rPr lang="en-US" sz="1800" b="0" i="0" u="none" strike="noStrike">
                          <a:solidFill>
                            <a:srgbClr val="000000"/>
                          </a:solidFill>
                          <a:effectLst/>
                          <a:latin typeface="Arial Narrow" panose="020B0606020202030204" pitchFamily="34" charset="0"/>
                        </a:rPr>
                        <a:t>PO02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3561414"/>
                  </a:ext>
                </a:extLst>
              </a:tr>
              <a:tr h="267891">
                <a:tc>
                  <a:txBody>
                    <a:bodyPr/>
                    <a:lstStyle/>
                    <a:p>
                      <a:pPr algn="ctr" fontAlgn="b"/>
                      <a:r>
                        <a:rPr lang="en-US" sz="1800" b="0" i="0" u="none" strike="noStrike">
                          <a:solidFill>
                            <a:srgbClr val="000000"/>
                          </a:solidFill>
                          <a:effectLst/>
                          <a:latin typeface="Arial Narrow" panose="020B0606020202030204" pitchFamily="34" charset="0"/>
                        </a:rPr>
                        <a:t>PO03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71538543"/>
                  </a:ext>
                </a:extLst>
              </a:tr>
              <a:tr h="267891">
                <a:tc>
                  <a:txBody>
                    <a:bodyPr/>
                    <a:lstStyle/>
                    <a:p>
                      <a:pPr algn="ctr" fontAlgn="b"/>
                      <a:r>
                        <a:rPr lang="en-US" sz="1800" b="0" i="0" u="none" strike="noStrike">
                          <a:solidFill>
                            <a:srgbClr val="000000"/>
                          </a:solidFill>
                          <a:effectLst/>
                          <a:latin typeface="Arial Narrow" panose="020B0606020202030204" pitchFamily="34" charset="0"/>
                        </a:rPr>
                        <a:t>PO04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6048704"/>
                  </a:ext>
                </a:extLst>
              </a:tr>
              <a:tr h="267891">
                <a:tc>
                  <a:txBody>
                    <a:bodyPr/>
                    <a:lstStyle/>
                    <a:p>
                      <a:pPr algn="ctr" fontAlgn="b"/>
                      <a:r>
                        <a:rPr lang="en-US" sz="1800" b="0" i="0" u="none" strike="noStrike">
                          <a:solidFill>
                            <a:srgbClr val="000000"/>
                          </a:solidFill>
                          <a:effectLst/>
                          <a:latin typeface="Arial Narrow" panose="020B0606020202030204" pitchFamily="34" charset="0"/>
                        </a:rPr>
                        <a:t>PO05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83680866"/>
                  </a:ext>
                </a:extLst>
              </a:tr>
              <a:tr h="267891">
                <a:tc>
                  <a:txBody>
                    <a:bodyPr/>
                    <a:lstStyle/>
                    <a:p>
                      <a:pPr algn="ctr" fontAlgn="b"/>
                      <a:r>
                        <a:rPr lang="en-US" sz="1800" b="0" i="0" u="none" strike="noStrike">
                          <a:solidFill>
                            <a:srgbClr val="000000"/>
                          </a:solidFill>
                          <a:effectLst/>
                          <a:latin typeface="Arial Narrow" panose="020B0606020202030204" pitchFamily="34" charset="0"/>
                        </a:rPr>
                        <a:t>PO06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8803590"/>
                  </a:ext>
                </a:extLst>
              </a:tr>
              <a:tr h="267891">
                <a:tc>
                  <a:txBody>
                    <a:bodyPr/>
                    <a:lstStyle/>
                    <a:p>
                      <a:pPr algn="ctr" fontAlgn="b"/>
                      <a:r>
                        <a:rPr lang="en-US" sz="1800" b="0" i="0" u="none" strike="noStrike">
                          <a:solidFill>
                            <a:srgbClr val="000000"/>
                          </a:solidFill>
                          <a:effectLst/>
                          <a:latin typeface="Arial Narrow" panose="020B0606020202030204" pitchFamily="34" charset="0"/>
                        </a:rPr>
                        <a:t>PS01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42589028"/>
                  </a:ext>
                </a:extLst>
              </a:tr>
              <a:tr h="267891">
                <a:tc>
                  <a:txBody>
                    <a:bodyPr/>
                    <a:lstStyle/>
                    <a:p>
                      <a:pPr algn="ctr" fontAlgn="b"/>
                      <a:r>
                        <a:rPr lang="en-US" sz="1800" b="0" i="0" u="none" strike="noStrike">
                          <a:solidFill>
                            <a:srgbClr val="000000"/>
                          </a:solidFill>
                          <a:effectLst/>
                          <a:latin typeface="Arial Narrow" panose="020B0606020202030204" pitchFamily="34" charset="0"/>
                        </a:rPr>
                        <a:t>PS02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4301813"/>
                  </a:ext>
                </a:extLst>
              </a:tr>
              <a:tr h="267891">
                <a:tc>
                  <a:txBody>
                    <a:bodyPr/>
                    <a:lstStyle/>
                    <a:p>
                      <a:pPr algn="ctr" fontAlgn="b"/>
                      <a:r>
                        <a:rPr lang="en-US" sz="1800" b="0" i="0" u="none" strike="noStrike">
                          <a:solidFill>
                            <a:srgbClr val="000000"/>
                          </a:solidFill>
                          <a:effectLst/>
                          <a:latin typeface="Arial Narrow" panose="020B0606020202030204" pitchFamily="34" charset="0"/>
                        </a:rPr>
                        <a:t>PS03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40443655"/>
                  </a:ext>
                </a:extLst>
              </a:tr>
              <a:tr h="267891">
                <a:tc>
                  <a:txBody>
                    <a:bodyPr/>
                    <a:lstStyle/>
                    <a:p>
                      <a:pPr algn="ctr" fontAlgn="b"/>
                      <a:r>
                        <a:rPr lang="en-US" sz="1800" b="0" i="0" u="none" strike="noStrike">
                          <a:solidFill>
                            <a:srgbClr val="000000"/>
                          </a:solidFill>
                          <a:effectLst/>
                          <a:latin typeface="Arial Narrow" panose="020B0606020202030204" pitchFamily="34" charset="0"/>
                        </a:rPr>
                        <a:t>PS04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solidFill>
                  </a:tcPr>
                </a:tc>
                <a:tc>
                  <a:txBody>
                    <a:bodyPr/>
                    <a:lstStyle/>
                    <a:p>
                      <a:pPr algn="ctr" fontAlgn="b"/>
                      <a:r>
                        <a:rPr lang="en-US" sz="18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54950541"/>
                  </a:ext>
                </a:extLst>
              </a:tr>
              <a:tr h="267891">
                <a:tc>
                  <a:txBody>
                    <a:bodyPr/>
                    <a:lstStyle/>
                    <a:p>
                      <a:pPr algn="ctr" fontAlgn="b"/>
                      <a:r>
                        <a:rPr lang="en-US" sz="1800" b="0" i="0" u="none" strike="noStrike">
                          <a:solidFill>
                            <a:srgbClr val="000000"/>
                          </a:solidFill>
                          <a:effectLst/>
                          <a:latin typeface="Arial Narrow" panose="020B0606020202030204" pitchFamily="34" charset="0"/>
                        </a:rPr>
                        <a:t>PS05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30111627"/>
                  </a:ext>
                </a:extLst>
              </a:tr>
              <a:tr h="267891">
                <a:tc>
                  <a:txBody>
                    <a:bodyPr/>
                    <a:lstStyle/>
                    <a:p>
                      <a:pPr algn="ctr" fontAlgn="b"/>
                      <a:r>
                        <a:rPr lang="en-US" sz="1800" b="0" i="0" u="none" strike="noStrike">
                          <a:solidFill>
                            <a:srgbClr val="000000"/>
                          </a:solidFill>
                          <a:effectLst/>
                          <a:latin typeface="Arial Narrow" panose="020B0606020202030204" pitchFamily="34" charset="0"/>
                        </a:rPr>
                        <a:t>PS06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35452035"/>
                  </a:ext>
                </a:extLst>
              </a:tr>
            </a:tbl>
          </a:graphicData>
        </a:graphic>
      </p:graphicFrame>
    </p:spTree>
    <p:extLst>
      <p:ext uri="{BB962C8B-B14F-4D97-AF65-F5344CB8AC3E}">
        <p14:creationId xmlns:p14="http://schemas.microsoft.com/office/powerpoint/2010/main" val="16203764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4400" cap="none" dirty="0">
                <a:solidFill>
                  <a:schemeClr val="bg1"/>
                </a:solidFill>
                <a:latin typeface="Arial Black" panose="020B0A04020102020204" pitchFamily="34" charset="0"/>
              </a:rPr>
              <a:t>VI. LES OPPORTUNITÉS D’AMÉLIORATION</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2762543264"/>
      </p:ext>
    </p:extLst>
  </p:cSld>
  <p:clrMapOvr>
    <a:masterClrMapping/>
  </p:clrMapOvr>
  <p:transition spd="med">
    <p:pull/>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marL="571500" indent="-571500" algn="ctr">
              <a:buFont typeface="+mj-lt"/>
              <a:buAutoNum type="romanUcPeriod" startAt="6"/>
            </a:pPr>
            <a:r>
              <a:rPr lang="fr-FR" dirty="0"/>
              <a:t>Les opportunités d’amélioration</a:t>
            </a:r>
            <a:endParaRPr lang="en-US" dirty="0"/>
          </a:p>
        </p:txBody>
      </p:sp>
      <p:sp>
        <p:nvSpPr>
          <p:cNvPr id="3" name="Espace réservé du contenu 2"/>
          <p:cNvSpPr>
            <a:spLocks noGrp="1"/>
          </p:cNvSpPr>
          <p:nvPr>
            <p:ph idx="1"/>
          </p:nvPr>
        </p:nvSpPr>
        <p:spPr>
          <a:xfrm>
            <a:off x="681205" y="3036092"/>
            <a:ext cx="11029616" cy="2893222"/>
          </a:xfrm>
        </p:spPr>
        <p:txBody>
          <a:bodyPr anchor="ctr">
            <a:normAutofit/>
          </a:bodyPr>
          <a:lstStyle/>
          <a:p>
            <a:pPr algn="ctr"/>
            <a:r>
              <a:rPr lang="fr-FR" sz="5400" dirty="0">
                <a:solidFill>
                  <a:schemeClr val="tx1">
                    <a:lumMod val="75000"/>
                    <a:lumOff val="25000"/>
                  </a:schemeClr>
                </a:solidFill>
              </a:rPr>
              <a:t>Voir les décisions ci-dessous</a:t>
            </a:r>
          </a:p>
          <a:p>
            <a:pPr algn="ctr"/>
            <a:endParaRPr lang="en-US" sz="5400" dirty="0">
              <a:solidFill>
                <a:schemeClr val="tx1">
                  <a:lumMod val="75000"/>
                  <a:lumOff val="25000"/>
                </a:schemeClr>
              </a:solidFill>
            </a:endParaRPr>
          </a:p>
        </p:txBody>
      </p:sp>
    </p:spTree>
    <p:extLst>
      <p:ext uri="{BB962C8B-B14F-4D97-AF65-F5344CB8AC3E}">
        <p14:creationId xmlns:p14="http://schemas.microsoft.com/office/powerpoint/2010/main" val="24458827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Eléments de sortie de la revue de direction</a:t>
            </a:r>
            <a:endParaRPr lang="en-US" dirty="0"/>
          </a:p>
        </p:txBody>
      </p:sp>
      <p:sp>
        <p:nvSpPr>
          <p:cNvPr id="3" name="Espace réservé du contenu 2"/>
          <p:cNvSpPr>
            <a:spLocks noGrp="1"/>
          </p:cNvSpPr>
          <p:nvPr>
            <p:ph idx="1"/>
          </p:nvPr>
        </p:nvSpPr>
        <p:spPr/>
        <p:txBody>
          <a:bodyPr>
            <a:normAutofit/>
          </a:bodyPr>
          <a:lstStyle/>
          <a:p>
            <a:pPr marL="400050" indent="-400050">
              <a:lnSpc>
                <a:spcPct val="150000"/>
              </a:lnSpc>
              <a:buFont typeface="+mj-lt"/>
              <a:buAutoNum type="romanUcPeriod"/>
            </a:pPr>
            <a:r>
              <a:rPr lang="fr-FR" sz="2800" dirty="0">
                <a:solidFill>
                  <a:schemeClr val="tx1">
                    <a:lumMod val="75000"/>
                    <a:lumOff val="25000"/>
                  </a:schemeClr>
                </a:solidFill>
              </a:rPr>
              <a:t>OPPORTUNITÉS D’AMÉLIORATION</a:t>
            </a:r>
          </a:p>
          <a:p>
            <a:pPr marL="400050" indent="-400050">
              <a:lnSpc>
                <a:spcPct val="150000"/>
              </a:lnSpc>
              <a:buFont typeface="+mj-lt"/>
              <a:buAutoNum type="romanUcPeriod"/>
            </a:pPr>
            <a:r>
              <a:rPr lang="fr-FR" sz="2800" dirty="0">
                <a:solidFill>
                  <a:schemeClr val="tx1">
                    <a:lumMod val="75000"/>
                    <a:lumOff val="25000"/>
                  </a:schemeClr>
                </a:solidFill>
              </a:rPr>
              <a:t>BESOINS DE CHANGEMENTS À APPORTER AU SYSTÈME DE MANAGEMENT DE LA QUALITÉ</a:t>
            </a:r>
          </a:p>
          <a:p>
            <a:pPr marL="400050" indent="-400050">
              <a:lnSpc>
                <a:spcPct val="150000"/>
              </a:lnSpc>
              <a:buFont typeface="+mj-lt"/>
              <a:buAutoNum type="romanUcPeriod"/>
            </a:pPr>
            <a:r>
              <a:rPr lang="fr-FR" sz="2800" dirty="0">
                <a:solidFill>
                  <a:schemeClr val="tx1">
                    <a:lumMod val="75000"/>
                    <a:lumOff val="25000"/>
                  </a:schemeClr>
                </a:solidFill>
              </a:rPr>
              <a:t>BESOINS EN RESSOURCES</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4217252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0" lvl="0" indent="0" algn="just">
              <a:lnSpc>
                <a:spcPct val="150000"/>
              </a:lnSpc>
              <a:buNone/>
            </a:pPr>
            <a:r>
              <a:rPr lang="fr-FR" sz="2000" b="1" dirty="0">
                <a:latin typeface="+mn-lt"/>
              </a:rPr>
              <a:t>Actions issues des revues de direction précédentes</a:t>
            </a:r>
          </a:p>
          <a:p>
            <a:pPr marL="342900" lvl="0" indent="-342900" algn="just">
              <a:lnSpc>
                <a:spcPct val="150000"/>
              </a:lnSpc>
              <a:buFont typeface="+mj-lt"/>
              <a:buAutoNum type="arabicPeriod"/>
            </a:pPr>
            <a:r>
              <a:rPr lang="fr-FR" sz="2000" dirty="0">
                <a:latin typeface="+mn-lt"/>
              </a:rPr>
              <a:t>Former un formateur sur les logiciels métiers et premier niveau de back-office</a:t>
            </a:r>
          </a:p>
          <a:p>
            <a:pPr marL="342900" lvl="0" indent="-342900" algn="just">
              <a:lnSpc>
                <a:spcPct val="150000"/>
              </a:lnSpc>
              <a:buFont typeface="+mj-lt"/>
              <a:buAutoNum type="arabicPeriod"/>
            </a:pPr>
            <a:r>
              <a:rPr lang="fr-FR" sz="2000" dirty="0">
                <a:latin typeface="+mn-lt"/>
              </a:rPr>
              <a:t>Mettre en place un logiciel médical</a:t>
            </a:r>
          </a:p>
          <a:p>
            <a:pPr marL="342900" lvl="0" indent="-342900" algn="just">
              <a:lnSpc>
                <a:spcPct val="150000"/>
              </a:lnSpc>
              <a:buFont typeface="+mj-lt"/>
              <a:buAutoNum type="arabicPeriod"/>
            </a:pPr>
            <a:r>
              <a:rPr lang="fr-FR" sz="2000" b="1" dirty="0">
                <a:solidFill>
                  <a:schemeClr val="accent6"/>
                </a:solidFill>
                <a:latin typeface="+mn-lt"/>
              </a:rPr>
              <a:t>Annulation de l’action : </a:t>
            </a:r>
            <a:r>
              <a:rPr lang="fr-FR" sz="2000" dirty="0">
                <a:solidFill>
                  <a:schemeClr val="accent6"/>
                </a:solidFill>
                <a:latin typeface="+mn-lt"/>
              </a:rPr>
              <a:t>Honoraires : faire un récapitulatif aux médecins chaque fin de semestre</a:t>
            </a:r>
          </a:p>
          <a:p>
            <a:pPr marL="342900" lvl="0" indent="-342900" algn="just">
              <a:lnSpc>
                <a:spcPct val="150000"/>
              </a:lnSpc>
              <a:buFont typeface="+mj-lt"/>
              <a:buAutoNum type="arabicPeriod"/>
            </a:pPr>
            <a:r>
              <a:rPr lang="fr-FR" sz="2000" b="1" dirty="0">
                <a:solidFill>
                  <a:schemeClr val="accent6"/>
                </a:solidFill>
                <a:latin typeface="+mn-lt"/>
              </a:rPr>
              <a:t>Annulation de l’action </a:t>
            </a:r>
            <a:r>
              <a:rPr lang="fr-FR" sz="2000" dirty="0">
                <a:solidFill>
                  <a:schemeClr val="accent6"/>
                </a:solidFill>
                <a:latin typeface="+mn-lt"/>
              </a:rPr>
              <a:t>: Informatiser les tickets des patients pour la caisse</a:t>
            </a:r>
          </a:p>
          <a:p>
            <a:pPr marL="342900" lvl="0" indent="-342900" algn="just">
              <a:lnSpc>
                <a:spcPct val="150000"/>
              </a:lnSpc>
              <a:buFont typeface="+mj-lt"/>
              <a:buAutoNum type="arabicPeriod"/>
            </a:pPr>
            <a:r>
              <a:rPr lang="fr-FR" sz="2000" dirty="0">
                <a:latin typeface="+mn-lt"/>
              </a:rPr>
              <a:t>Former les secrétaires sur la prise en main et l’utilisation des logiciels</a:t>
            </a:r>
          </a:p>
          <a:p>
            <a:pPr marL="342900" lvl="0" indent="-342900" algn="just">
              <a:lnSpc>
                <a:spcPct val="150000"/>
              </a:lnSpc>
              <a:buFont typeface="+mj-lt"/>
              <a:buAutoNum type="arabicPeriod"/>
            </a:pPr>
            <a:r>
              <a:rPr lang="fr-FR" sz="2000" dirty="0">
                <a:latin typeface="+mn-lt"/>
              </a:rPr>
              <a:t>Faire un suivi plus rapproché des plans d’action avec les pilotes de processus</a:t>
            </a:r>
          </a:p>
        </p:txBody>
      </p:sp>
    </p:spTree>
    <p:extLst>
      <p:ext uri="{BB962C8B-B14F-4D97-AF65-F5344CB8AC3E}">
        <p14:creationId xmlns:p14="http://schemas.microsoft.com/office/powerpoint/2010/main" val="32816304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Opportunités d’amélioration</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fontScale="85000" lnSpcReduction="10000"/>
          </a:bodyPr>
          <a:lstStyle/>
          <a:p>
            <a:pPr marL="457200" indent="-457200" algn="just">
              <a:lnSpc>
                <a:spcPct val="170000"/>
              </a:lnSpc>
              <a:buFont typeface="+mj-lt"/>
              <a:buAutoNum type="arabicPeriod" startAt="7"/>
            </a:pPr>
            <a:r>
              <a:rPr lang="fr-FR" sz="2000" dirty="0">
                <a:latin typeface="+mn-lt"/>
              </a:rPr>
              <a:t>Revoir le design de la clinique et du plateau</a:t>
            </a:r>
          </a:p>
          <a:p>
            <a:pPr marL="457200" indent="-457200" algn="just">
              <a:lnSpc>
                <a:spcPct val="170000"/>
              </a:lnSpc>
              <a:buFont typeface="+mj-lt"/>
              <a:buAutoNum type="arabicPeriod" startAt="7"/>
            </a:pPr>
            <a:r>
              <a:rPr lang="fr-FR" sz="2000" dirty="0">
                <a:latin typeface="+mn-lt"/>
              </a:rPr>
              <a:t>Réviser intégralement le processus de gestion des stocks, approvisionnement et achats</a:t>
            </a:r>
          </a:p>
          <a:p>
            <a:pPr marL="457200" indent="-457200" algn="just">
              <a:lnSpc>
                <a:spcPct val="170000"/>
              </a:lnSpc>
              <a:buFont typeface="+mj-lt"/>
              <a:buAutoNum type="arabicPeriod" startAt="7"/>
            </a:pPr>
            <a:r>
              <a:rPr lang="fr-FR" sz="2000" dirty="0">
                <a:latin typeface="+mn-lt"/>
              </a:rPr>
              <a:t>Déployer un nouveau logiciel de gestion de stock plus adapté</a:t>
            </a:r>
          </a:p>
          <a:p>
            <a:pPr marL="457200" indent="-457200" algn="just">
              <a:lnSpc>
                <a:spcPct val="170000"/>
              </a:lnSpc>
              <a:buFont typeface="+mj-lt"/>
              <a:buAutoNum type="arabicPeriod" startAt="7"/>
            </a:pPr>
            <a:r>
              <a:rPr lang="fr-FR" sz="2000" dirty="0">
                <a:latin typeface="+mn-lt"/>
              </a:rPr>
              <a:t>Communiquer sur la nouvelle PQ</a:t>
            </a:r>
          </a:p>
          <a:p>
            <a:pPr marL="457200" indent="-457200" algn="just">
              <a:lnSpc>
                <a:spcPct val="170000"/>
              </a:lnSpc>
              <a:buFont typeface="+mj-lt"/>
              <a:buAutoNum type="arabicPeriod" startAt="7"/>
            </a:pPr>
            <a:r>
              <a:rPr lang="fr-FR" sz="2000" dirty="0">
                <a:latin typeface="+mn-lt"/>
              </a:rPr>
              <a:t>Installer un système d’appel malade</a:t>
            </a:r>
          </a:p>
          <a:p>
            <a:pPr marL="457200" indent="-457200" algn="just">
              <a:lnSpc>
                <a:spcPct val="170000"/>
              </a:lnSpc>
              <a:buFont typeface="+mj-lt"/>
              <a:buAutoNum type="arabicPeriod" startAt="7"/>
            </a:pPr>
            <a:r>
              <a:rPr lang="fr-FR" sz="2000" dirty="0">
                <a:latin typeface="+mn-lt"/>
              </a:rPr>
              <a:t>Pourvoir la salle de formation et la salle de réveil d’un téléphone </a:t>
            </a:r>
          </a:p>
          <a:p>
            <a:pPr marL="457200" indent="-457200" algn="just">
              <a:lnSpc>
                <a:spcPct val="170000"/>
              </a:lnSpc>
              <a:buFont typeface="+mj-lt"/>
              <a:buAutoNum type="arabicPeriod" startAt="7"/>
            </a:pPr>
            <a:r>
              <a:rPr lang="fr-FR" sz="2000" dirty="0">
                <a:latin typeface="+mn-lt"/>
              </a:rPr>
              <a:t>Intégrer la maintenance du réseau électrique dans la planification des maintenances préventives</a:t>
            </a:r>
          </a:p>
          <a:p>
            <a:pPr marL="457200" indent="-457200" algn="just">
              <a:lnSpc>
                <a:spcPct val="170000"/>
              </a:lnSpc>
              <a:buFont typeface="+mj-lt"/>
              <a:buAutoNum type="arabicPeriod" startAt="7"/>
            </a:pPr>
            <a:r>
              <a:rPr lang="fr-FR" sz="2100" dirty="0">
                <a:latin typeface="+mn-lt"/>
              </a:rPr>
              <a:t>Installer un écran 32 ’’ pour les consultations en Gynéco 1</a:t>
            </a:r>
          </a:p>
        </p:txBody>
      </p:sp>
    </p:spTree>
    <p:extLst>
      <p:ext uri="{BB962C8B-B14F-4D97-AF65-F5344CB8AC3E}">
        <p14:creationId xmlns:p14="http://schemas.microsoft.com/office/powerpoint/2010/main" val="9598257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70561"/>
          </a:xfrm>
        </p:spPr>
        <p:txBody>
          <a:bodyPr>
            <a:noAutofit/>
          </a:bodyPr>
          <a:lstStyle/>
          <a:p>
            <a:pPr>
              <a:lnSpc>
                <a:spcPct val="150000"/>
              </a:lnSpc>
            </a:pPr>
            <a:r>
              <a:rPr lang="fr-FR" sz="2000" b="1" cap="none" dirty="0">
                <a:latin typeface="+mn-lt"/>
              </a:rPr>
              <a:t>BESOINS DE CHANGEMENTS À APPORTER AU SYSTÈME DE MANAGEMENT DE LA QUALITÉ</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0" lvl="0" indent="0" algn="just">
              <a:lnSpc>
                <a:spcPct val="150000"/>
              </a:lnSpc>
              <a:buNone/>
            </a:pPr>
            <a:r>
              <a:rPr lang="fr-FR" sz="2000" b="1" dirty="0">
                <a:latin typeface="+mn-lt"/>
              </a:rPr>
              <a:t>Reconduction des actions issues des revues de direction précédentes</a:t>
            </a:r>
          </a:p>
          <a:p>
            <a:pPr marL="457200" lvl="0" indent="-457200" algn="just">
              <a:lnSpc>
                <a:spcPct val="150000"/>
              </a:lnSpc>
              <a:buFont typeface="+mj-lt"/>
              <a:buAutoNum type="arabicPeriod" startAt="6"/>
            </a:pPr>
            <a:r>
              <a:rPr lang="fr-FR" sz="2000" dirty="0">
                <a:latin typeface="+mn-lt"/>
              </a:rPr>
              <a:t>Faire un suivi plus rapproché des plans d’action avec les pilotes de processus</a:t>
            </a:r>
          </a:p>
        </p:txBody>
      </p:sp>
    </p:spTree>
    <p:extLst>
      <p:ext uri="{BB962C8B-B14F-4D97-AF65-F5344CB8AC3E}">
        <p14:creationId xmlns:p14="http://schemas.microsoft.com/office/powerpoint/2010/main" val="2861239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noAutofit/>
          </a:bodyPr>
          <a:lstStyle/>
          <a:p>
            <a:r>
              <a:rPr lang="fr-FR" sz="2000" b="1" cap="none" dirty="0">
                <a:latin typeface="+mn-lt"/>
              </a:rPr>
              <a:t>BESOINS DE CHANGEMENTS À APPORTER AU SYSTÈME DE MANAGEMENT DE LA QUALITÉ</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457200" indent="-457200" algn="just">
              <a:lnSpc>
                <a:spcPct val="170000"/>
              </a:lnSpc>
              <a:buFont typeface="+mj-lt"/>
              <a:buAutoNum type="arabicPeriod" startAt="8"/>
            </a:pPr>
            <a:r>
              <a:rPr lang="fr-FR" sz="2000" dirty="0">
                <a:latin typeface="+mn-lt"/>
              </a:rPr>
              <a:t>Réviser intégralement le processus de gestion des stocks, approvisionnement et achats</a:t>
            </a:r>
          </a:p>
          <a:p>
            <a:pPr marL="457200" indent="-457200" algn="just">
              <a:lnSpc>
                <a:spcPct val="170000"/>
              </a:lnSpc>
              <a:buFont typeface="+mj-lt"/>
              <a:buAutoNum type="arabicPeriod" startAt="10"/>
            </a:pPr>
            <a:r>
              <a:rPr lang="fr-FR" sz="2000" dirty="0">
                <a:latin typeface="+mn-lt"/>
              </a:rPr>
              <a:t>Communiquer sur la nouvelle PQ</a:t>
            </a:r>
          </a:p>
        </p:txBody>
      </p:sp>
    </p:spTree>
    <p:extLst>
      <p:ext uri="{BB962C8B-B14F-4D97-AF65-F5344CB8AC3E}">
        <p14:creationId xmlns:p14="http://schemas.microsoft.com/office/powerpoint/2010/main" val="9134335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Besoin en ressources</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0" lvl="0" indent="0" algn="just">
              <a:lnSpc>
                <a:spcPct val="150000"/>
              </a:lnSpc>
              <a:buNone/>
            </a:pPr>
            <a:r>
              <a:rPr lang="fr-FR" sz="2000" b="1" dirty="0">
                <a:latin typeface="+mn-lt"/>
              </a:rPr>
              <a:t>Actions issues des revues de direction précédentes</a:t>
            </a:r>
          </a:p>
          <a:p>
            <a:pPr marL="342900" lvl="0" indent="-342900" algn="just">
              <a:lnSpc>
                <a:spcPct val="150000"/>
              </a:lnSpc>
              <a:buFont typeface="+mj-lt"/>
              <a:buAutoNum type="arabicPeriod"/>
            </a:pPr>
            <a:r>
              <a:rPr lang="fr-FR" sz="2000" dirty="0">
                <a:latin typeface="+mn-lt"/>
              </a:rPr>
              <a:t>Former un formateur sur les logiciels métiers et premier niveau de back-office</a:t>
            </a:r>
          </a:p>
          <a:p>
            <a:pPr marL="342900" lvl="0" indent="-342900" algn="just">
              <a:lnSpc>
                <a:spcPct val="150000"/>
              </a:lnSpc>
              <a:buFont typeface="+mj-lt"/>
              <a:buAutoNum type="arabicPeriod"/>
            </a:pPr>
            <a:r>
              <a:rPr lang="fr-FR" sz="2000" dirty="0">
                <a:latin typeface="+mn-lt"/>
              </a:rPr>
              <a:t>Mettre en place un logiciel médical</a:t>
            </a:r>
          </a:p>
          <a:p>
            <a:pPr marL="342900" lvl="0" indent="-342900" algn="just">
              <a:lnSpc>
                <a:spcPct val="150000"/>
              </a:lnSpc>
              <a:buFont typeface="+mj-lt"/>
              <a:buAutoNum type="arabicPeriod"/>
            </a:pPr>
            <a:r>
              <a:rPr lang="fr-FR" sz="2000" b="1" dirty="0">
                <a:solidFill>
                  <a:schemeClr val="accent6"/>
                </a:solidFill>
                <a:latin typeface="+mn-lt"/>
              </a:rPr>
              <a:t>Annulation de l’action : </a:t>
            </a:r>
            <a:r>
              <a:rPr lang="fr-FR" sz="2000" dirty="0">
                <a:solidFill>
                  <a:schemeClr val="accent6"/>
                </a:solidFill>
                <a:latin typeface="+mn-lt"/>
              </a:rPr>
              <a:t>Honoraires : faire un récapitulatif aux médecins chaque fin de semestre</a:t>
            </a:r>
          </a:p>
          <a:p>
            <a:pPr marL="342900" lvl="0" indent="-342900" algn="just">
              <a:lnSpc>
                <a:spcPct val="150000"/>
              </a:lnSpc>
              <a:buFont typeface="+mj-lt"/>
              <a:buAutoNum type="arabicPeriod"/>
            </a:pPr>
            <a:r>
              <a:rPr lang="fr-FR" sz="2000" b="1" dirty="0">
                <a:solidFill>
                  <a:schemeClr val="accent6"/>
                </a:solidFill>
                <a:latin typeface="+mn-lt"/>
              </a:rPr>
              <a:t>Annulation de l’action : </a:t>
            </a:r>
            <a:r>
              <a:rPr lang="fr-FR" sz="2000" dirty="0">
                <a:solidFill>
                  <a:schemeClr val="accent6"/>
                </a:solidFill>
                <a:latin typeface="+mn-lt"/>
              </a:rPr>
              <a:t>Informatiser les tickets des patients pour la caisse</a:t>
            </a:r>
          </a:p>
          <a:p>
            <a:pPr marL="342900" lvl="0" indent="-342900" algn="just">
              <a:lnSpc>
                <a:spcPct val="150000"/>
              </a:lnSpc>
              <a:buFont typeface="+mj-lt"/>
              <a:buAutoNum type="arabicPeriod"/>
            </a:pPr>
            <a:r>
              <a:rPr lang="fr-FR" sz="2000" dirty="0">
                <a:latin typeface="+mn-lt"/>
              </a:rPr>
              <a:t>Former les secrétaires sur la prise en main et l’utilisation des logiciels</a:t>
            </a:r>
          </a:p>
        </p:txBody>
      </p:sp>
    </p:spTree>
    <p:extLst>
      <p:ext uri="{BB962C8B-B14F-4D97-AF65-F5344CB8AC3E}">
        <p14:creationId xmlns:p14="http://schemas.microsoft.com/office/powerpoint/2010/main" val="328919805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D8122A-4B7C-4A2E-A837-2E5AD0B7E019}"/>
              </a:ext>
            </a:extLst>
          </p:cNvPr>
          <p:cNvSpPr>
            <a:spLocks noGrp="1"/>
          </p:cNvSpPr>
          <p:nvPr>
            <p:ph type="title"/>
          </p:nvPr>
        </p:nvSpPr>
        <p:spPr>
          <a:xfrm>
            <a:off x="581192" y="761999"/>
            <a:ext cx="11029616" cy="635301"/>
          </a:xfrm>
        </p:spPr>
        <p:txBody>
          <a:bodyPr/>
          <a:lstStyle/>
          <a:p>
            <a:r>
              <a:rPr lang="fr-FR" b="1" cap="none" dirty="0">
                <a:latin typeface="+mn-lt"/>
              </a:rPr>
              <a:t>Besoin en ressources</a:t>
            </a:r>
          </a:p>
        </p:txBody>
      </p:sp>
      <p:sp>
        <p:nvSpPr>
          <p:cNvPr id="3" name="Espace réservé du contenu 2">
            <a:extLst>
              <a:ext uri="{FF2B5EF4-FFF2-40B4-BE49-F238E27FC236}">
                <a16:creationId xmlns:a16="http://schemas.microsoft.com/office/drawing/2014/main" id="{393569B9-143C-4397-BFB3-622B736FB5CF}"/>
              </a:ext>
            </a:extLst>
          </p:cNvPr>
          <p:cNvSpPr>
            <a:spLocks noGrp="1"/>
          </p:cNvSpPr>
          <p:nvPr>
            <p:ph idx="1"/>
          </p:nvPr>
        </p:nvSpPr>
        <p:spPr>
          <a:xfrm>
            <a:off x="581192" y="1999281"/>
            <a:ext cx="11029616" cy="4448014"/>
          </a:xfrm>
        </p:spPr>
        <p:txBody>
          <a:bodyPr anchor="ctr">
            <a:normAutofit/>
          </a:bodyPr>
          <a:lstStyle/>
          <a:p>
            <a:pPr marL="457200" indent="-457200" algn="just">
              <a:lnSpc>
                <a:spcPct val="170000"/>
              </a:lnSpc>
              <a:buFont typeface="+mj-lt"/>
              <a:buAutoNum type="arabicPeriod" startAt="7"/>
            </a:pPr>
            <a:r>
              <a:rPr lang="fr-FR" sz="2000" dirty="0">
                <a:latin typeface="+mn-lt"/>
              </a:rPr>
              <a:t>Repeindre le mur de la salle d’accouchement</a:t>
            </a:r>
          </a:p>
          <a:p>
            <a:pPr marL="457200" indent="-457200" algn="just">
              <a:lnSpc>
                <a:spcPct val="170000"/>
              </a:lnSpc>
              <a:buFont typeface="+mj-lt"/>
              <a:buAutoNum type="arabicPeriod" startAt="9"/>
            </a:pPr>
            <a:r>
              <a:rPr lang="fr-FR" sz="2000" dirty="0">
                <a:latin typeface="+mn-lt"/>
              </a:rPr>
              <a:t>Déployer un nouveau logiciel de gestion de stock plus adapté</a:t>
            </a:r>
          </a:p>
          <a:p>
            <a:pPr marL="457200" indent="-457200" algn="just">
              <a:lnSpc>
                <a:spcPct val="170000"/>
              </a:lnSpc>
              <a:buFont typeface="+mj-lt"/>
              <a:buAutoNum type="arabicPeriod" startAt="11"/>
            </a:pPr>
            <a:r>
              <a:rPr lang="fr-FR" sz="2000" dirty="0">
                <a:latin typeface="+mn-lt"/>
              </a:rPr>
              <a:t>Installer un système d’appel malade</a:t>
            </a:r>
          </a:p>
          <a:p>
            <a:pPr marL="457200" indent="-457200" algn="just">
              <a:lnSpc>
                <a:spcPct val="170000"/>
              </a:lnSpc>
              <a:buFont typeface="+mj-lt"/>
              <a:buAutoNum type="arabicPeriod" startAt="11"/>
            </a:pPr>
            <a:r>
              <a:rPr lang="fr-FR" sz="2000" dirty="0">
                <a:latin typeface="+mn-lt"/>
              </a:rPr>
              <a:t>Pourvoir la salle de formation et la salle de réveil d’un téléphone </a:t>
            </a:r>
          </a:p>
          <a:p>
            <a:pPr marL="457200" indent="-457200" algn="just">
              <a:lnSpc>
                <a:spcPct val="170000"/>
              </a:lnSpc>
              <a:buFont typeface="+mj-lt"/>
              <a:buAutoNum type="arabicPeriod" startAt="11"/>
            </a:pPr>
            <a:r>
              <a:rPr lang="fr-FR" sz="2000" dirty="0">
                <a:latin typeface="+mn-lt"/>
              </a:rPr>
              <a:t>Intégrer la maintenance du réseau électrique dans la planification des maintenances préventives</a:t>
            </a:r>
          </a:p>
          <a:p>
            <a:pPr marL="457200" indent="-457200" algn="just">
              <a:lnSpc>
                <a:spcPct val="170000"/>
              </a:lnSpc>
              <a:buFont typeface="+mj-lt"/>
              <a:buAutoNum type="arabicPeriod" startAt="11"/>
            </a:pPr>
            <a:r>
              <a:rPr lang="fr-FR" sz="2100" dirty="0">
                <a:latin typeface="+mn-lt"/>
              </a:rPr>
              <a:t>Installer un écran 32 ’’ pour les consultations en Gynéco 1</a:t>
            </a:r>
          </a:p>
        </p:txBody>
      </p:sp>
    </p:spTree>
    <p:extLst>
      <p:ext uri="{BB962C8B-B14F-4D97-AF65-F5344CB8AC3E}">
        <p14:creationId xmlns:p14="http://schemas.microsoft.com/office/powerpoint/2010/main" val="302060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6" name="Tableau 5"/>
          <p:cNvGraphicFramePr>
            <a:graphicFrameLocks noGrp="1"/>
          </p:cNvGraphicFramePr>
          <p:nvPr>
            <p:extLst>
              <p:ext uri="{D42A27DB-BD31-4B8C-83A1-F6EECF244321}">
                <p14:modId xmlns:p14="http://schemas.microsoft.com/office/powerpoint/2010/main" val="421609107"/>
              </p:ext>
            </p:extLst>
          </p:nvPr>
        </p:nvGraphicFramePr>
        <p:xfrm>
          <a:off x="456501" y="1867734"/>
          <a:ext cx="11154307" cy="4993336"/>
        </p:xfrm>
        <a:graphic>
          <a:graphicData uri="http://schemas.openxmlformats.org/drawingml/2006/table">
            <a:tbl>
              <a:tblPr/>
              <a:tblGrid>
                <a:gridCol w="6753288">
                  <a:extLst>
                    <a:ext uri="{9D8B030D-6E8A-4147-A177-3AD203B41FA5}">
                      <a16:colId xmlns:a16="http://schemas.microsoft.com/office/drawing/2014/main" val="3152968159"/>
                    </a:ext>
                  </a:extLst>
                </a:gridCol>
                <a:gridCol w="2534380">
                  <a:extLst>
                    <a:ext uri="{9D8B030D-6E8A-4147-A177-3AD203B41FA5}">
                      <a16:colId xmlns:a16="http://schemas.microsoft.com/office/drawing/2014/main" val="3500589998"/>
                    </a:ext>
                  </a:extLst>
                </a:gridCol>
                <a:gridCol w="1866639">
                  <a:extLst>
                    <a:ext uri="{9D8B030D-6E8A-4147-A177-3AD203B41FA5}">
                      <a16:colId xmlns:a16="http://schemas.microsoft.com/office/drawing/2014/main" val="839021579"/>
                    </a:ext>
                  </a:extLst>
                </a:gridCol>
              </a:tblGrid>
              <a:tr h="533593">
                <a:tc>
                  <a:txBody>
                    <a:bodyPr/>
                    <a:lstStyle/>
                    <a:p>
                      <a:pPr algn="ctr" rtl="0" fontAlgn="ctr"/>
                      <a:r>
                        <a:rPr lang="en-US" sz="2000" b="1" i="0" u="none" strike="noStrike">
                          <a:solidFill>
                            <a:srgbClr val="000000"/>
                          </a:solidFill>
                          <a:effectLst/>
                          <a:latin typeface="+mn-lt"/>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mn-lt"/>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mn-lt"/>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865777089"/>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Informatiser les tickets des patients pour la caisse</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2000" b="0" i="0" u="none" strike="noStrike" dirty="0">
                          <a:solidFill>
                            <a:srgbClr val="000000"/>
                          </a:solidFill>
                          <a:effectLst/>
                          <a:latin typeface="+mn-lt"/>
                        </a:rPr>
                        <a:t>En cours(prévue pour fin juin)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algn="l" rtl="0" fontAlgn="ctr"/>
                      <a:r>
                        <a:rPr lang="en-US" sz="20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3847870"/>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Réviser le MO opératoire et de gestion des sous-stocks (en cours)</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484550750"/>
                  </a:ext>
                </a:extLst>
              </a:tr>
              <a:tr h="85503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Revoir le mode de décaissement pour la prise en charge rapide de maintenance des matériels dans les chambres ;</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837908335"/>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Former les secrétaires sur la prise en main et l’utilisation des logiciels</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ctr" rtl="0" fontAlgn="ctr"/>
                      <a:r>
                        <a:rPr lang="fr-FR" sz="2000" b="0" i="0" u="none" strike="noStrike" dirty="0">
                          <a:solidFill>
                            <a:srgbClr val="000000"/>
                          </a:solidFill>
                          <a:effectLst/>
                          <a:latin typeface="+mn-lt"/>
                        </a:rPr>
                        <a:t>En cours(prévue pour fin juin)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l" rtl="0" fontAlgn="ctr"/>
                      <a:r>
                        <a:rPr lang="en-US" sz="20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extLst>
                  <a:ext uri="{0D108BD9-81ED-4DB2-BD59-A6C34878D82A}">
                    <a16:rowId xmlns:a16="http://schemas.microsoft.com/office/drawing/2014/main" val="3408770344"/>
                  </a:ext>
                </a:extLst>
              </a:tr>
              <a:tr h="85503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Faire un suivi plus rapproché des plans d’action avec les pilotes de processus (prévu pour juin 2021)</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ctr" rtl="0" fontAlgn="ctr"/>
                      <a:r>
                        <a:rPr lang="fr-FR" sz="2000" b="0" i="0" u="none" strike="noStrike" dirty="0">
                          <a:solidFill>
                            <a:srgbClr val="000000"/>
                          </a:solidFill>
                          <a:effectLst/>
                          <a:latin typeface="+mn-lt"/>
                        </a:rPr>
                        <a:t>En cours(prévue pour fin juin)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tc>
                  <a:txBody>
                    <a:bodyPr/>
                    <a:lstStyle/>
                    <a:p>
                      <a:pPr algn="l" rtl="0" fontAlgn="ctr"/>
                      <a:r>
                        <a:rPr lang="en-US" sz="2000" b="0" i="0" u="none" strike="noStrike">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CD5B5"/>
                    </a:solidFill>
                  </a:tcPr>
                </a:tc>
                <a:extLst>
                  <a:ext uri="{0D108BD9-81ED-4DB2-BD59-A6C34878D82A}">
                    <a16:rowId xmlns:a16="http://schemas.microsoft.com/office/drawing/2014/main" val="2015852464"/>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Trouver un nouveau prestataire pour la maintenance de la vidéo surveillance</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3124424397"/>
                  </a:ext>
                </a:extLst>
              </a:tr>
            </a:tbl>
          </a:graphicData>
        </a:graphic>
      </p:graphicFrame>
    </p:spTree>
    <p:extLst>
      <p:ext uri="{BB962C8B-B14F-4D97-AF65-F5344CB8AC3E}">
        <p14:creationId xmlns:p14="http://schemas.microsoft.com/office/powerpoint/2010/main" val="4633538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086" y="3308621"/>
            <a:ext cx="3285620" cy="2555132"/>
          </a:xfrm>
          <a:prstGeom prst="ellipse">
            <a:avLst/>
          </a:prstGeom>
          <a:ln>
            <a:noFill/>
          </a:ln>
          <a:effectLst>
            <a:softEdge rad="112500"/>
          </a:effectLst>
        </p:spPr>
      </p:pic>
      <p:sp>
        <p:nvSpPr>
          <p:cNvPr id="5" name="ZoneTexte 4"/>
          <p:cNvSpPr txBox="1"/>
          <p:nvPr/>
        </p:nvSpPr>
        <p:spPr>
          <a:xfrm>
            <a:off x="1066800" y="4238822"/>
            <a:ext cx="5238750" cy="11079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fr-SN" sz="6600" b="1" dirty="0">
                <a:solidFill>
                  <a:schemeClr val="bg1"/>
                </a:solidFill>
                <a:latin typeface="Arial Rounded MT Bold" panose="020F0704030504030204" pitchFamily="34" charset="0"/>
              </a:rPr>
              <a:t>MERCI !</a:t>
            </a:r>
            <a:endParaRPr lang="en-US" sz="66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68127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7878" y="3616036"/>
            <a:ext cx="10294196" cy="1620982"/>
          </a:xfrm>
        </p:spPr>
        <p:txBody>
          <a:bodyPr>
            <a:normAutofit/>
          </a:bodyPr>
          <a:lstStyle/>
          <a:p>
            <a:r>
              <a:rPr lang="fr-FR" sz="4000" b="1" dirty="0">
                <a:solidFill>
                  <a:schemeClr val="bg1"/>
                </a:solidFill>
                <a:latin typeface="Bahnschrift" panose="020B0502040204020203" pitchFamily="34" charset="0"/>
              </a:rPr>
              <a:t>II. Les modifications des enjeux externes et internes POUR LE SMQ</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4209477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566806" y="1678034"/>
            <a:ext cx="861657" cy="1861563"/>
          </a:xfrm>
          <a:prstGeom prst="rect">
            <a:avLst/>
          </a:prstGeom>
          <a:noFill/>
        </p:spPr>
        <p:txBody>
          <a:bodyPr wrap="square" rtlCol="0">
            <a:spAutoFit/>
          </a:bodyPr>
          <a:lstStyle/>
          <a:p>
            <a:pPr algn="ctr" defTabSz="1218987"/>
            <a:r>
              <a:rPr lang="en-US" sz="11497" b="1">
                <a:solidFill>
                  <a:prstClr val="white">
                    <a:lumMod val="65000"/>
                  </a:prstClr>
                </a:solidFill>
                <a:latin typeface="Arial" pitchFamily="34" charset="0"/>
                <a:cs typeface="Arial" pitchFamily="34" charset="0"/>
              </a:rPr>
              <a:t>S</a:t>
            </a:r>
          </a:p>
        </p:txBody>
      </p:sp>
      <p:sp>
        <p:nvSpPr>
          <p:cNvPr id="3" name="Rounded Rectangle 32"/>
          <p:cNvSpPr/>
          <p:nvPr/>
        </p:nvSpPr>
        <p:spPr>
          <a:xfrm>
            <a:off x="141305" y="604336"/>
            <a:ext cx="5239952" cy="3188638"/>
          </a:xfrm>
          <a:prstGeom prst="roundRect">
            <a:avLst/>
          </a:prstGeom>
          <a:solidFill>
            <a:schemeClr val="accent4"/>
          </a:soli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defRPr/>
            </a:pPr>
            <a:endParaRPr lang="en-US" sz="1799" kern="0">
              <a:solidFill>
                <a:prstClr val="white"/>
              </a:solidFill>
              <a:latin typeface="Arial" pitchFamily="34" charset="0"/>
              <a:cs typeface="Arial" pitchFamily="34" charset="0"/>
            </a:endParaRPr>
          </a:p>
        </p:txBody>
      </p:sp>
      <p:sp>
        <p:nvSpPr>
          <p:cNvPr id="4" name="Rounded Rectangle 33"/>
          <p:cNvSpPr/>
          <p:nvPr/>
        </p:nvSpPr>
        <p:spPr>
          <a:xfrm>
            <a:off x="6033336" y="557234"/>
            <a:ext cx="5833652" cy="3188638"/>
          </a:xfrm>
          <a:prstGeom prst="round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5" name="Rounded Rectangle 34"/>
          <p:cNvSpPr/>
          <p:nvPr/>
        </p:nvSpPr>
        <p:spPr>
          <a:xfrm>
            <a:off x="6033334" y="3879951"/>
            <a:ext cx="5833654" cy="284435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6" name="Rounded Rectangle 35"/>
          <p:cNvSpPr/>
          <p:nvPr/>
        </p:nvSpPr>
        <p:spPr>
          <a:xfrm>
            <a:off x="174850" y="3815561"/>
            <a:ext cx="5206407" cy="2926782"/>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7" name="Rounded Rectangle 29"/>
          <p:cNvSpPr/>
          <p:nvPr/>
        </p:nvSpPr>
        <p:spPr>
          <a:xfrm>
            <a:off x="303662" y="1111499"/>
            <a:ext cx="4791461" cy="2482260"/>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8" name="TextBox 37"/>
          <p:cNvSpPr txBox="1"/>
          <p:nvPr/>
        </p:nvSpPr>
        <p:spPr>
          <a:xfrm>
            <a:off x="410918" y="1313675"/>
            <a:ext cx="4846562" cy="2031325"/>
          </a:xfrm>
          <a:prstGeom prst="rect">
            <a:avLst/>
          </a:prstGeom>
          <a:noFill/>
        </p:spPr>
        <p:txBody>
          <a:bodyPr wrap="square" rtlCol="0" anchor="ctr">
            <a:spAutoFit/>
          </a:bodyPr>
          <a:lstStyle/>
          <a:p>
            <a:pPr marL="285750" indent="-285750" fontAlgn="ctr">
              <a:buFont typeface="Arial" panose="020B0604020202020204" pitchFamily="34" charset="0"/>
              <a:buChar char="•"/>
            </a:pPr>
            <a:r>
              <a:rPr lang="fr-FR" dirty="0"/>
              <a:t>Formation continue</a:t>
            </a:r>
            <a:endParaRPr lang="fr-FR" dirty="0">
              <a:solidFill>
                <a:srgbClr val="C00000"/>
              </a:solidFill>
            </a:endParaRPr>
          </a:p>
          <a:p>
            <a:pPr marL="285750" indent="-285750" fontAlgn="ctr">
              <a:buFont typeface="Arial" panose="020B0604020202020204" pitchFamily="34" charset="0"/>
              <a:buChar char="•"/>
            </a:pPr>
            <a:r>
              <a:rPr lang="fr-FR" dirty="0"/>
              <a:t>Programme NEST et Programme d'adhésion</a:t>
            </a:r>
          </a:p>
          <a:p>
            <a:pPr marL="285750" indent="-285750" fontAlgn="ctr">
              <a:buFont typeface="Arial" panose="020B0604020202020204" pitchFamily="34" charset="0"/>
              <a:buChar char="•"/>
            </a:pPr>
            <a:r>
              <a:rPr lang="fr-FR" dirty="0"/>
              <a:t>Mesure de la performance et système d'informations</a:t>
            </a:r>
          </a:p>
          <a:p>
            <a:pPr marL="285750" indent="-285750" fontAlgn="ctr">
              <a:buFont typeface="Arial" panose="020B0604020202020204" pitchFamily="34" charset="0"/>
              <a:buChar char="•"/>
            </a:pPr>
            <a:r>
              <a:rPr lang="fr-FR" dirty="0"/>
              <a:t>Bonne réputation</a:t>
            </a:r>
          </a:p>
          <a:p>
            <a:pPr marL="285750" indent="-285750" fontAlgn="ctr">
              <a:buFont typeface="Arial" panose="020B0604020202020204" pitchFamily="34" charset="0"/>
              <a:buChar char="•"/>
            </a:pPr>
            <a:r>
              <a:rPr lang="fr-FR" dirty="0"/>
              <a:t>Conduite du changement</a:t>
            </a:r>
          </a:p>
          <a:p>
            <a:pPr marL="285750" indent="-285750" fontAlgn="ctr">
              <a:buFont typeface="Arial" panose="020B0604020202020204" pitchFamily="34" charset="0"/>
              <a:buChar char="•"/>
            </a:pPr>
            <a:r>
              <a:rPr lang="fr-FR" dirty="0"/>
              <a:t>Organisation certifiée ISO 9001 v 2015</a:t>
            </a:r>
          </a:p>
        </p:txBody>
      </p:sp>
      <p:sp>
        <p:nvSpPr>
          <p:cNvPr id="9" name="TextBox 38"/>
          <p:cNvSpPr txBox="1"/>
          <p:nvPr/>
        </p:nvSpPr>
        <p:spPr>
          <a:xfrm>
            <a:off x="1063772" y="626923"/>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Forces</a:t>
            </a:r>
          </a:p>
        </p:txBody>
      </p:sp>
      <p:sp>
        <p:nvSpPr>
          <p:cNvPr id="10" name="Rounded Rectangle 37"/>
          <p:cNvSpPr/>
          <p:nvPr/>
        </p:nvSpPr>
        <p:spPr>
          <a:xfrm>
            <a:off x="6182450" y="1073970"/>
            <a:ext cx="5564229" cy="2278342"/>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1" name="TextBox 40"/>
          <p:cNvSpPr txBox="1"/>
          <p:nvPr/>
        </p:nvSpPr>
        <p:spPr>
          <a:xfrm>
            <a:off x="6270180" y="1652286"/>
            <a:ext cx="5804847" cy="646331"/>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cs typeface="Arial" pitchFamily="34" charset="0"/>
              </a:rPr>
              <a:t>Communication externe</a:t>
            </a:r>
            <a:endParaRPr lang="fr-FR" strike="sngStrike" dirty="0">
              <a:cs typeface="Arial" pitchFamily="34" charset="0"/>
            </a:endParaRPr>
          </a:p>
          <a:p>
            <a:pPr marL="285750" indent="-285750" fontAlgn="ctr">
              <a:buFont typeface="Arial" panose="020B0604020202020204" pitchFamily="34" charset="0"/>
              <a:buChar char="•"/>
            </a:pPr>
            <a:r>
              <a:rPr lang="fr-FR" dirty="0">
                <a:solidFill>
                  <a:prstClr val="black"/>
                </a:solidFill>
                <a:cs typeface="Arial" pitchFamily="34" charset="0"/>
              </a:rPr>
              <a:t>Expérience patient</a:t>
            </a:r>
          </a:p>
        </p:txBody>
      </p:sp>
      <p:sp>
        <p:nvSpPr>
          <p:cNvPr id="12" name="TextBox 41"/>
          <p:cNvSpPr txBox="1"/>
          <p:nvPr/>
        </p:nvSpPr>
        <p:spPr>
          <a:xfrm>
            <a:off x="7126222" y="594474"/>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Faiblesses</a:t>
            </a:r>
          </a:p>
        </p:txBody>
      </p:sp>
      <p:sp>
        <p:nvSpPr>
          <p:cNvPr id="13" name="Rounded Rectangle 53"/>
          <p:cNvSpPr/>
          <p:nvPr/>
        </p:nvSpPr>
        <p:spPr>
          <a:xfrm>
            <a:off x="276477" y="4188535"/>
            <a:ext cx="4890285" cy="2478046"/>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4" name="TextBox 43"/>
          <p:cNvSpPr txBox="1"/>
          <p:nvPr/>
        </p:nvSpPr>
        <p:spPr>
          <a:xfrm>
            <a:off x="361555" y="4264391"/>
            <a:ext cx="4869705" cy="2308324"/>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t>Fidélisation des patients</a:t>
            </a:r>
          </a:p>
          <a:p>
            <a:pPr marL="285750" indent="-285750" fontAlgn="ctr">
              <a:buFont typeface="Arial" panose="020B0604020202020204" pitchFamily="34" charset="0"/>
              <a:buChar char="•"/>
            </a:pPr>
            <a:r>
              <a:rPr lang="fr-FR" dirty="0"/>
              <a:t>Contexte démographique : jeunesse de la population et taux de natalité élevé</a:t>
            </a:r>
          </a:p>
          <a:p>
            <a:pPr marL="285750" indent="-285750" fontAlgn="ctr">
              <a:buFont typeface="Arial" panose="020B0604020202020204" pitchFamily="34" charset="0"/>
              <a:buChar char="•"/>
            </a:pPr>
            <a:r>
              <a:rPr lang="fr-FR" dirty="0"/>
              <a:t>Partenariats (PPP, ONG, assurances, médecins…)</a:t>
            </a:r>
          </a:p>
          <a:p>
            <a:pPr marL="285750" indent="-285750" fontAlgn="ctr">
              <a:buFont typeface="Arial" panose="020B0604020202020204" pitchFamily="34" charset="0"/>
              <a:buChar char="•"/>
            </a:pPr>
            <a:r>
              <a:rPr lang="fr-FR" dirty="0">
                <a:cs typeface="Arial" pitchFamily="34" charset="0"/>
              </a:rPr>
              <a:t>Programme NEST 0-15 mois</a:t>
            </a:r>
          </a:p>
          <a:p>
            <a:pPr marL="285750" indent="-285750" fontAlgn="ctr">
              <a:buFont typeface="Arial" panose="020B0604020202020204" pitchFamily="34" charset="0"/>
              <a:buChar char="•"/>
            </a:pPr>
            <a:r>
              <a:rPr lang="fr-FR" dirty="0"/>
              <a:t>Expansion (réseau, activité…)</a:t>
            </a:r>
          </a:p>
          <a:p>
            <a:pPr marL="285750" indent="-285750" fontAlgn="ctr">
              <a:buFont typeface="Arial" panose="020B0604020202020204" pitchFamily="34" charset="0"/>
              <a:buChar char="•"/>
            </a:pPr>
            <a:r>
              <a:rPr lang="fr-FR" dirty="0"/>
              <a:t>Notoriété auprès d'acteurs internationaux</a:t>
            </a:r>
          </a:p>
        </p:txBody>
      </p:sp>
      <p:sp>
        <p:nvSpPr>
          <p:cNvPr id="15" name="TextBox 44"/>
          <p:cNvSpPr txBox="1"/>
          <p:nvPr/>
        </p:nvSpPr>
        <p:spPr>
          <a:xfrm>
            <a:off x="1063771" y="3792974"/>
            <a:ext cx="3267383" cy="400110"/>
          </a:xfrm>
          <a:prstGeom prst="rect">
            <a:avLst/>
          </a:prstGeom>
          <a:noFill/>
        </p:spPr>
        <p:txBody>
          <a:bodyPr wrap="square" rtlCol="0">
            <a:spAutoFit/>
          </a:bodyPr>
          <a:lstStyle/>
          <a:p>
            <a:pPr algn="ctr" defTabSz="1218987"/>
            <a:r>
              <a:rPr lang="en-US" sz="2000" b="1" dirty="0">
                <a:solidFill>
                  <a:prstClr val="white"/>
                </a:solidFill>
                <a:effectLst>
                  <a:outerShdw blurRad="38100" dist="38100" dir="2700000" algn="tl">
                    <a:srgbClr val="000000">
                      <a:alpha val="43137"/>
                    </a:srgbClr>
                  </a:outerShdw>
                </a:effectLst>
                <a:latin typeface="Arial" pitchFamily="34" charset="0"/>
                <a:cs typeface="Arial" pitchFamily="34" charset="0"/>
              </a:rPr>
              <a:t>Opportunités</a:t>
            </a:r>
          </a:p>
        </p:txBody>
      </p:sp>
      <p:sp>
        <p:nvSpPr>
          <p:cNvPr id="16" name="Rounded Rectangle 56"/>
          <p:cNvSpPr/>
          <p:nvPr/>
        </p:nvSpPr>
        <p:spPr>
          <a:xfrm>
            <a:off x="6270180" y="4248240"/>
            <a:ext cx="5342700" cy="2273999"/>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7" name="TextBox 46"/>
          <p:cNvSpPr txBox="1"/>
          <p:nvPr/>
        </p:nvSpPr>
        <p:spPr>
          <a:xfrm>
            <a:off x="6403979" y="4416432"/>
            <a:ext cx="5342700" cy="1754326"/>
          </a:xfrm>
          <a:prstGeom prst="rect">
            <a:avLst/>
          </a:prstGeom>
          <a:noFill/>
          <a:ln>
            <a:noFill/>
          </a:ln>
        </p:spPr>
        <p:txBody>
          <a:bodyPr wrap="square" rtlCol="0" anchor="ctr">
            <a:spAutoFit/>
          </a:bodyPr>
          <a:lstStyle/>
          <a:p>
            <a:pPr marL="342900" indent="-342900" defTabSz="1218987">
              <a:buFont typeface="Arial" panose="020B0604020202020204" pitchFamily="34" charset="0"/>
              <a:buChar char="•"/>
            </a:pPr>
            <a:r>
              <a:rPr lang="fr-FR" dirty="0">
                <a:solidFill>
                  <a:prstClr val="black"/>
                </a:solidFill>
                <a:cs typeface="Arial" pitchFamily="34" charset="0"/>
              </a:rPr>
              <a:t>Réseaux sociaux</a:t>
            </a:r>
          </a:p>
          <a:p>
            <a:pPr marL="342900" indent="-342900" defTabSz="1218987">
              <a:buFont typeface="Arial" panose="020B0604020202020204" pitchFamily="34" charset="0"/>
              <a:buChar char="•"/>
            </a:pPr>
            <a:r>
              <a:rPr lang="fr-FR" dirty="0">
                <a:solidFill>
                  <a:prstClr val="black"/>
                </a:solidFill>
                <a:cs typeface="Arial" pitchFamily="34" charset="0"/>
              </a:rPr>
              <a:t>Concurrence (prix, service, etc…)</a:t>
            </a:r>
          </a:p>
          <a:p>
            <a:pPr marL="342900" indent="-342900" defTabSz="1218987">
              <a:buFont typeface="Arial" panose="020B0604020202020204" pitchFamily="34" charset="0"/>
              <a:buChar char="•"/>
            </a:pPr>
            <a:r>
              <a:rPr lang="fr-FR" dirty="0">
                <a:solidFill>
                  <a:prstClr val="black"/>
                </a:solidFill>
                <a:cs typeface="Arial" pitchFamily="34" charset="0"/>
              </a:rPr>
              <a:t>Menace médico-légale</a:t>
            </a:r>
          </a:p>
          <a:p>
            <a:pPr marL="342900" indent="-342900" defTabSz="1218987">
              <a:buFont typeface="Arial" panose="020B0604020202020204" pitchFamily="34" charset="0"/>
              <a:buChar char="•"/>
            </a:pPr>
            <a:r>
              <a:rPr lang="fr-FR" dirty="0">
                <a:solidFill>
                  <a:prstClr val="black"/>
                </a:solidFill>
                <a:cs typeface="Arial" pitchFamily="34" charset="0"/>
              </a:rPr>
              <a:t>Insatisfaction patient</a:t>
            </a:r>
          </a:p>
          <a:p>
            <a:pPr marL="342900" indent="-342900" defTabSz="1218987">
              <a:buFont typeface="Arial" panose="020B0604020202020204" pitchFamily="34" charset="0"/>
              <a:buChar char="•"/>
            </a:pPr>
            <a:r>
              <a:rPr lang="fr-FR" dirty="0">
                <a:solidFill>
                  <a:prstClr val="black"/>
                </a:solidFill>
                <a:cs typeface="Arial" pitchFamily="34" charset="0"/>
              </a:rPr>
              <a:t>Nouvelles réglementations et régulations</a:t>
            </a:r>
          </a:p>
          <a:p>
            <a:pPr marL="342900" indent="-342900" defTabSz="1218987">
              <a:buFont typeface="Arial" panose="020B0604020202020204" pitchFamily="34" charset="0"/>
              <a:buChar char="•"/>
            </a:pPr>
            <a:r>
              <a:rPr lang="fr-FR" dirty="0">
                <a:solidFill>
                  <a:prstClr val="black"/>
                </a:solidFill>
                <a:cs typeface="Arial" pitchFamily="34" charset="0"/>
              </a:rPr>
              <a:t>Pandémie</a:t>
            </a:r>
          </a:p>
        </p:txBody>
      </p:sp>
      <p:sp>
        <p:nvSpPr>
          <p:cNvPr id="18" name="TextBox 47"/>
          <p:cNvSpPr txBox="1"/>
          <p:nvPr/>
        </p:nvSpPr>
        <p:spPr>
          <a:xfrm>
            <a:off x="7126221" y="3817718"/>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Menaces</a:t>
            </a:r>
          </a:p>
        </p:txBody>
      </p:sp>
      <p:grpSp>
        <p:nvGrpSpPr>
          <p:cNvPr id="19" name="Group 48"/>
          <p:cNvGrpSpPr/>
          <p:nvPr/>
        </p:nvGrpSpPr>
        <p:grpSpPr>
          <a:xfrm>
            <a:off x="4886656" y="2728837"/>
            <a:ext cx="1807680" cy="2034070"/>
            <a:chOff x="3389437" y="2730853"/>
            <a:chExt cx="2363876" cy="2363876"/>
          </a:xfrm>
        </p:grpSpPr>
        <p:sp>
          <p:nvSpPr>
            <p:cNvPr id="20" name="Oval 49"/>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grpSp>
          <p:nvGrpSpPr>
            <p:cNvPr id="21" name="Group 50"/>
            <p:cNvGrpSpPr/>
            <p:nvPr/>
          </p:nvGrpSpPr>
          <p:grpSpPr>
            <a:xfrm>
              <a:off x="3582478" y="2923887"/>
              <a:ext cx="1977794" cy="1977793"/>
              <a:chOff x="6019800" y="3276599"/>
              <a:chExt cx="533400" cy="533400"/>
            </a:xfrm>
            <a:effectLst/>
          </p:grpSpPr>
          <p:sp>
            <p:nvSpPr>
              <p:cNvPr id="23" name="Oval 52"/>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sp>
            <p:nvSpPr>
              <p:cNvPr id="24" name="Oval 53"/>
              <p:cNvSpPr/>
              <p:nvPr/>
            </p:nvSpPr>
            <p:spPr>
              <a:xfrm>
                <a:off x="6031391" y="3285354"/>
                <a:ext cx="496017" cy="512564"/>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grpSp>
        <p:sp>
          <p:nvSpPr>
            <p:cNvPr id="22" name="Rectangle 21"/>
            <p:cNvSpPr/>
            <p:nvPr/>
          </p:nvSpPr>
          <p:spPr>
            <a:xfrm>
              <a:off x="3791278" y="3423436"/>
              <a:ext cx="1557516" cy="858432"/>
            </a:xfrm>
            <a:prstGeom prst="rect">
              <a:avLst/>
            </a:prstGeom>
          </p:spPr>
          <p:txBody>
            <a:bodyPr wrap="square" anchor="ctr">
              <a:spAutoFit/>
            </a:bodyPr>
            <a:lstStyle/>
            <a:p>
              <a:pPr algn="ctr" defTabSz="914126"/>
              <a:r>
                <a:rPr lang="en-US"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Analyse</a:t>
              </a:r>
              <a:endParaRPr lang="en-US" sz="32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endParaRPr>
            </a:p>
            <a:p>
              <a:pPr algn="ctr" defTabSz="914126"/>
              <a:r>
                <a:rPr lang="en-US" sz="24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SWOT</a:t>
              </a:r>
            </a:p>
          </p:txBody>
        </p:sp>
      </p:grpSp>
    </p:spTree>
    <p:extLst>
      <p:ext uri="{BB962C8B-B14F-4D97-AF65-F5344CB8AC3E}">
        <p14:creationId xmlns:p14="http://schemas.microsoft.com/office/powerpoint/2010/main" val="401281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379116B-C90A-4568-927F-72656C85DAD8}"/>
              </a:ext>
            </a:extLst>
          </p:cNvPr>
          <p:cNvSpPr txBox="1">
            <a:spLocks/>
          </p:cNvSpPr>
          <p:nvPr/>
        </p:nvSpPr>
        <p:spPr>
          <a:xfrm>
            <a:off x="594444" y="1571896"/>
            <a:ext cx="11093973" cy="3083231"/>
          </a:xfrm>
          <a:prstGeom prst="rect">
            <a:avLst/>
          </a:prstGeom>
        </p:spPr>
        <p:txBody>
          <a:bodyP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fr-SN" sz="3200" b="1" dirty="0">
                <a:solidFill>
                  <a:schemeClr val="tx1">
                    <a:lumMod val="75000"/>
                    <a:lumOff val="25000"/>
                  </a:schemeClr>
                </a:solidFill>
                <a:latin typeface="+mn-lt"/>
              </a:rPr>
              <a:t>Étaient présents :</a:t>
            </a:r>
          </a:p>
          <a:p>
            <a:r>
              <a:rPr lang="fr-SN" sz="3200" dirty="0">
                <a:solidFill>
                  <a:schemeClr val="tx1">
                    <a:lumMod val="75000"/>
                    <a:lumOff val="25000"/>
                  </a:schemeClr>
                </a:solidFill>
                <a:latin typeface="+mn-lt"/>
              </a:rPr>
              <a:t>Khadidiatou Diop </a:t>
            </a:r>
            <a:r>
              <a:rPr lang="fr-SN" sz="3200" dirty="0" err="1">
                <a:solidFill>
                  <a:schemeClr val="tx1">
                    <a:lumMod val="75000"/>
                    <a:lumOff val="25000"/>
                  </a:schemeClr>
                </a:solidFill>
                <a:latin typeface="+mn-lt"/>
              </a:rPr>
              <a:t>Nakoulima</a:t>
            </a:r>
            <a:r>
              <a:rPr lang="fr-SN" sz="3200" dirty="0">
                <a:solidFill>
                  <a:schemeClr val="tx1">
                    <a:lumMod val="75000"/>
                    <a:lumOff val="25000"/>
                  </a:schemeClr>
                </a:solidFill>
                <a:latin typeface="+mn-lt"/>
              </a:rPr>
              <a:t>, Présidente</a:t>
            </a:r>
          </a:p>
          <a:p>
            <a:r>
              <a:rPr lang="fr-SN" sz="3200" dirty="0">
                <a:solidFill>
                  <a:schemeClr val="tx1">
                    <a:lumMod val="75000"/>
                    <a:lumOff val="25000"/>
                  </a:schemeClr>
                </a:solidFill>
                <a:latin typeface="+mn-lt"/>
              </a:rPr>
              <a:t>Lauriane Le Flour, Directrice des Opérations</a:t>
            </a:r>
          </a:p>
          <a:p>
            <a:r>
              <a:rPr lang="fr-SN" sz="3200" dirty="0">
                <a:solidFill>
                  <a:schemeClr val="tx1">
                    <a:lumMod val="75000"/>
                    <a:lumOff val="25000"/>
                  </a:schemeClr>
                </a:solidFill>
                <a:latin typeface="+mn-lt"/>
              </a:rPr>
              <a:t>Théodore Konan, Responsable des Opérations et de la Qualité</a:t>
            </a:r>
          </a:p>
        </p:txBody>
      </p:sp>
    </p:spTree>
    <p:extLst>
      <p:ext uri="{BB962C8B-B14F-4D97-AF65-F5344CB8AC3E}">
        <p14:creationId xmlns:p14="http://schemas.microsoft.com/office/powerpoint/2010/main" val="151676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965212"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solidFill>
                <a:schemeClr val="accent4"/>
              </a:solid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a:ln>
              <a:solidFill>
                <a:schemeClr val="accent4"/>
              </a:solidFill>
            </a:ln>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9">
            <a:extLst>
              <a:ext uri="{FF2B5EF4-FFF2-40B4-BE49-F238E27FC236}">
                <a16:creationId xmlns:a16="http://schemas.microsoft.com/office/drawing/2014/main" id="{9EB0FD16-689C-476C-8309-C7173C257513}"/>
              </a:ext>
            </a:extLst>
          </p:cNvPr>
          <p:cNvSpPr txBox="1"/>
          <p:nvPr/>
        </p:nvSpPr>
        <p:spPr>
          <a:xfrm>
            <a:off x="831274" y="2736500"/>
            <a:ext cx="9961418" cy="1384995"/>
          </a:xfrm>
          <a:prstGeom prst="rect">
            <a:avLst/>
          </a:prstGeom>
          <a:solidFill>
            <a:srgbClr val="7F508B"/>
          </a:solidFill>
          <a:ln>
            <a:solidFill>
              <a:schemeClr val="accent4"/>
            </a:solidFill>
          </a:ln>
        </p:spPr>
        <p:txBody>
          <a:bodyPr wrap="square" rtlCol="0">
            <a:spAutoFit/>
          </a:bodyPr>
          <a:lstStyle/>
          <a:p>
            <a:pPr algn="just" defTabSz="914400"/>
            <a:r>
              <a:rPr lang="fr-FR" sz="2800" dirty="0">
                <a:solidFill>
                  <a:schemeClr val="bg1"/>
                </a:solidFill>
                <a:latin typeface="Bahnschrift Light" panose="020B0502040204020203" pitchFamily="34" charset="0"/>
              </a:rPr>
              <a:t>Participer à la transformation de l'écosystème de santé d'Afrique de l'Ouest avec une mission spécifique pour le suivi et les soins de qualité de la femme et de l'enfant.	</a:t>
            </a:r>
          </a:p>
        </p:txBody>
      </p:sp>
      <p:sp>
        <p:nvSpPr>
          <p:cNvPr id="28" name="TextBox 49">
            <a:extLst>
              <a:ext uri="{FF2B5EF4-FFF2-40B4-BE49-F238E27FC236}">
                <a16:creationId xmlns:a16="http://schemas.microsoft.com/office/drawing/2014/main" id="{9EB0FD16-689C-476C-8309-C7173C257513}"/>
              </a:ext>
            </a:extLst>
          </p:cNvPr>
          <p:cNvSpPr txBox="1"/>
          <p:nvPr/>
        </p:nvSpPr>
        <p:spPr>
          <a:xfrm>
            <a:off x="1163783" y="-2"/>
            <a:ext cx="10475226" cy="523220"/>
          </a:xfrm>
          <a:prstGeom prst="rect">
            <a:avLst/>
          </a:prstGeom>
          <a:solidFill>
            <a:schemeClr val="accent4"/>
          </a:solidFill>
          <a:ln>
            <a:solidFill>
              <a:schemeClr val="accent4"/>
            </a:solidFill>
          </a:ln>
        </p:spPr>
        <p:txBody>
          <a:bodyPr wrap="square" rtlCol="0">
            <a:spAutoFit/>
          </a:bodyPr>
          <a:lstStyle/>
          <a:p>
            <a:pPr algn="ctr" defTabSz="914400"/>
            <a:r>
              <a:rPr lang="fr-FR" sz="2800" dirty="0">
                <a:solidFill>
                  <a:schemeClr val="bg1"/>
                </a:solidFill>
                <a:latin typeface="+mj-lt"/>
              </a:rPr>
              <a:t>FINALITE</a:t>
            </a:r>
          </a:p>
        </p:txBody>
      </p:sp>
    </p:spTree>
    <p:extLst>
      <p:ext uri="{BB962C8B-B14F-4D97-AF65-F5344CB8AC3E}">
        <p14:creationId xmlns:p14="http://schemas.microsoft.com/office/powerpoint/2010/main" val="34846324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1845950048"/>
              </p:ext>
            </p:extLst>
          </p:nvPr>
        </p:nvGraphicFramePr>
        <p:xfrm>
          <a:off x="968187" y="946714"/>
          <a:ext cx="9932897" cy="5509502"/>
        </p:xfrm>
        <a:graphic>
          <a:graphicData uri="http://schemas.openxmlformats.org/drawingml/2006/table">
            <a:tbl>
              <a:tblPr/>
              <a:tblGrid>
                <a:gridCol w="4179907">
                  <a:extLst>
                    <a:ext uri="{9D8B030D-6E8A-4147-A177-3AD203B41FA5}">
                      <a16:colId xmlns:a16="http://schemas.microsoft.com/office/drawing/2014/main" val="3057940377"/>
                    </a:ext>
                  </a:extLst>
                </a:gridCol>
                <a:gridCol w="1483193">
                  <a:extLst>
                    <a:ext uri="{9D8B030D-6E8A-4147-A177-3AD203B41FA5}">
                      <a16:colId xmlns:a16="http://schemas.microsoft.com/office/drawing/2014/main" val="3816122850"/>
                    </a:ext>
                  </a:extLst>
                </a:gridCol>
                <a:gridCol w="1348357">
                  <a:extLst>
                    <a:ext uri="{9D8B030D-6E8A-4147-A177-3AD203B41FA5}">
                      <a16:colId xmlns:a16="http://schemas.microsoft.com/office/drawing/2014/main" val="1534973996"/>
                    </a:ext>
                  </a:extLst>
                </a:gridCol>
                <a:gridCol w="1348357">
                  <a:extLst>
                    <a:ext uri="{9D8B030D-6E8A-4147-A177-3AD203B41FA5}">
                      <a16:colId xmlns:a16="http://schemas.microsoft.com/office/drawing/2014/main" val="3484498944"/>
                    </a:ext>
                  </a:extLst>
                </a:gridCol>
                <a:gridCol w="1573083">
                  <a:extLst>
                    <a:ext uri="{9D8B030D-6E8A-4147-A177-3AD203B41FA5}">
                      <a16:colId xmlns:a16="http://schemas.microsoft.com/office/drawing/2014/main" val="2401511924"/>
                    </a:ext>
                  </a:extLst>
                </a:gridCol>
              </a:tblGrid>
              <a:tr h="686489">
                <a:tc>
                  <a:txBody>
                    <a:bodyPr/>
                    <a:lstStyle/>
                    <a:p>
                      <a:pPr algn="ctr" fontAlgn="ctr"/>
                      <a:r>
                        <a:rPr lang="en-US" sz="1800" b="1" i="0" u="none" strike="noStrike" dirty="0" err="1">
                          <a:solidFill>
                            <a:srgbClr val="FFFFFF"/>
                          </a:solidFill>
                          <a:effectLst/>
                          <a:latin typeface="Bahnschrift" panose="020B0502040204020203" pitchFamily="34" charset="0"/>
                        </a:rPr>
                        <a:t>Partie</a:t>
                      </a:r>
                      <a:r>
                        <a:rPr lang="en-US" sz="1800" b="1" i="0" u="none" strike="noStrike" dirty="0">
                          <a:solidFill>
                            <a:srgbClr val="FFFFFF"/>
                          </a:solidFill>
                          <a:effectLst/>
                          <a:latin typeface="Bahnschrift" panose="020B0502040204020203" pitchFamily="34" charset="0"/>
                        </a:rPr>
                        <a:t> </a:t>
                      </a:r>
                      <a:r>
                        <a:rPr lang="en-US" sz="1800" b="1" i="0" u="none" strike="noStrike" dirty="0" err="1">
                          <a:solidFill>
                            <a:srgbClr val="FFFFFF"/>
                          </a:solidFill>
                          <a:effectLst/>
                          <a:latin typeface="Bahnschrift" panose="020B0502040204020203" pitchFamily="34" charset="0"/>
                        </a:rPr>
                        <a:t>Intéressée</a:t>
                      </a:r>
                      <a:endParaRPr lang="en-US" sz="1800" b="1" i="0" u="none" strike="noStrike" dirty="0">
                        <a:solidFill>
                          <a:srgbClr val="FFFFFF"/>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Qualité de service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Rentabilité</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Image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Pertinente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extLst>
                  <a:ext uri="{0D108BD9-81ED-4DB2-BD59-A6C34878D82A}">
                    <a16:rowId xmlns:a16="http://schemas.microsoft.com/office/drawing/2014/main" val="1011573898"/>
                  </a:ext>
                </a:extLst>
              </a:tr>
              <a:tr h="369646">
                <a:tc>
                  <a:txBody>
                    <a:bodyPr/>
                    <a:lstStyle/>
                    <a:p>
                      <a:pPr algn="ctr" fontAlgn="ctr"/>
                      <a:r>
                        <a:rPr lang="en-US" sz="1800" b="0" i="0" u="none" strike="noStrike" dirty="0">
                          <a:solidFill>
                            <a:srgbClr val="000000"/>
                          </a:solidFill>
                          <a:effectLst/>
                          <a:latin typeface="Bahnschrift" panose="020B0502040204020203" pitchFamily="34" charset="0"/>
                        </a:rPr>
                        <a:t>Patients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671533319"/>
                  </a:ext>
                </a:extLst>
              </a:tr>
              <a:tr h="369646">
                <a:tc>
                  <a:txBody>
                    <a:bodyPr/>
                    <a:lstStyle/>
                    <a:p>
                      <a:pPr algn="ctr" fontAlgn="ctr"/>
                      <a:r>
                        <a:rPr lang="en-US" sz="1800" b="0" i="0" u="none" strike="noStrike" dirty="0">
                          <a:solidFill>
                            <a:srgbClr val="000000"/>
                          </a:solidFill>
                          <a:effectLst/>
                          <a:latin typeface="Bahnschrift" panose="020B0502040204020203" pitchFamily="34" charset="0"/>
                        </a:rPr>
                        <a:t>Personnel</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857084305"/>
                  </a:ext>
                </a:extLst>
              </a:tr>
              <a:tr h="369646">
                <a:tc>
                  <a:txBody>
                    <a:bodyPr/>
                    <a:lstStyle/>
                    <a:p>
                      <a:pPr algn="ctr" fontAlgn="ctr"/>
                      <a:r>
                        <a:rPr lang="en-US" sz="1800" b="0" i="0" u="none" strike="noStrike" dirty="0" err="1">
                          <a:solidFill>
                            <a:srgbClr val="000000"/>
                          </a:solidFill>
                          <a:effectLst/>
                          <a:latin typeface="Bahnschrift" panose="020B0502040204020203" pitchFamily="34" charset="0"/>
                        </a:rPr>
                        <a:t>Médecins</a:t>
                      </a:r>
                      <a:r>
                        <a:rPr lang="en-US" sz="1800" b="0" i="0" u="none" strike="noStrike" dirty="0">
                          <a:solidFill>
                            <a:srgbClr val="000000"/>
                          </a:solidFill>
                          <a:effectLst/>
                          <a:latin typeface="Bahnschrift" panose="020B0502040204020203" pitchFamily="34" charset="0"/>
                        </a:rPr>
                        <a:t> </a:t>
                      </a:r>
                      <a:r>
                        <a:rPr lang="en-US" sz="1800" b="0" i="0" u="none" strike="noStrike" dirty="0" err="1">
                          <a:solidFill>
                            <a:srgbClr val="000000"/>
                          </a:solidFill>
                          <a:effectLst/>
                          <a:latin typeface="Bahnschrift" panose="020B0502040204020203" pitchFamily="34" charset="0"/>
                        </a:rPr>
                        <a:t>externes</a:t>
                      </a:r>
                      <a:endParaRPr lang="en-US" sz="1800" b="0" i="0" u="none" strike="noStrike" dirty="0">
                        <a:solidFill>
                          <a:srgbClr val="000000"/>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092596192"/>
                  </a:ext>
                </a:extLst>
              </a:tr>
              <a:tr h="563273">
                <a:tc>
                  <a:txBody>
                    <a:bodyPr/>
                    <a:lstStyle/>
                    <a:p>
                      <a:pPr algn="ctr" fontAlgn="ctr"/>
                      <a:r>
                        <a:rPr lang="en-US" sz="1800" b="0" i="0" u="none" strike="noStrike">
                          <a:solidFill>
                            <a:srgbClr val="000000"/>
                          </a:solidFill>
                          <a:effectLst/>
                          <a:latin typeface="Bahnschrift" panose="020B0502040204020203" pitchFamily="34" charset="0"/>
                        </a:rPr>
                        <a:t>Fournisseurs &amp; prestataires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1992458261"/>
                  </a:ext>
                </a:extLst>
              </a:tr>
              <a:tr h="422455">
                <a:tc>
                  <a:txBody>
                    <a:bodyPr/>
                    <a:lstStyle/>
                    <a:p>
                      <a:pPr algn="ctr" fontAlgn="ctr"/>
                      <a:r>
                        <a:rPr lang="en-US" sz="1800" b="0" i="0" u="none" strike="noStrike">
                          <a:solidFill>
                            <a:srgbClr val="000000"/>
                          </a:solidFill>
                          <a:effectLst/>
                          <a:latin typeface="Bahnschrift" panose="020B0502040204020203" pitchFamily="34" charset="0"/>
                        </a:rPr>
                        <a:t>Investisseurs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3527859108"/>
                  </a:ext>
                </a:extLst>
              </a:tr>
              <a:tr h="510466">
                <a:tc>
                  <a:txBody>
                    <a:bodyPr/>
                    <a:lstStyle/>
                    <a:p>
                      <a:pPr algn="ctr" fontAlgn="ctr"/>
                      <a:r>
                        <a:rPr lang="en-US" sz="1800" b="0" i="0" u="none" strike="noStrike">
                          <a:solidFill>
                            <a:srgbClr val="000000"/>
                          </a:solidFill>
                          <a:effectLst/>
                          <a:latin typeface="Bahnschrift" panose="020B0502040204020203" pitchFamily="34" charset="0"/>
                        </a:rPr>
                        <a:t>Assurances/IPM</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190744328"/>
                  </a:ext>
                </a:extLst>
              </a:tr>
              <a:tr h="369646">
                <a:tc>
                  <a:txBody>
                    <a:bodyPr/>
                    <a:lstStyle/>
                    <a:p>
                      <a:pPr algn="ctr" fontAlgn="ctr"/>
                      <a:r>
                        <a:rPr lang="en-US" sz="1800" b="0" i="0" u="none" strike="noStrike">
                          <a:solidFill>
                            <a:srgbClr val="000000"/>
                          </a:solidFill>
                          <a:effectLst/>
                          <a:latin typeface="Bahnschrift" panose="020B0502040204020203" pitchFamily="34" charset="0"/>
                        </a:rPr>
                        <a:t>Etat</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414048213"/>
                  </a:ext>
                </a:extLst>
              </a:tr>
              <a:tr h="369646">
                <a:tc>
                  <a:txBody>
                    <a:bodyPr/>
                    <a:lstStyle/>
                    <a:p>
                      <a:pPr algn="ctr" fontAlgn="ctr"/>
                      <a:r>
                        <a:rPr lang="en-US" sz="1800" b="0" i="0" u="none" strike="noStrike">
                          <a:solidFill>
                            <a:srgbClr val="000000"/>
                          </a:solidFill>
                          <a:effectLst/>
                          <a:latin typeface="Bahnschrift" panose="020B0502040204020203" pitchFamily="34" charset="0"/>
                        </a:rPr>
                        <a:t>Voisins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908652030"/>
                  </a:ext>
                </a:extLst>
              </a:tr>
              <a:tr h="369646">
                <a:tc>
                  <a:txBody>
                    <a:bodyPr/>
                    <a:lstStyle/>
                    <a:p>
                      <a:pPr algn="ctr" fontAlgn="ctr"/>
                      <a:r>
                        <a:rPr lang="en-US" sz="1800" b="0" i="0" u="none" strike="noStrike">
                          <a:solidFill>
                            <a:srgbClr val="000000"/>
                          </a:solidFill>
                          <a:effectLst/>
                          <a:latin typeface="Bahnschrift" panose="020B0502040204020203" pitchFamily="34" charset="0"/>
                        </a:rPr>
                        <a:t>Prospects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079593326"/>
                  </a:ext>
                </a:extLst>
              </a:tr>
              <a:tr h="598477">
                <a:tc>
                  <a:txBody>
                    <a:bodyPr/>
                    <a:lstStyle/>
                    <a:p>
                      <a:pPr algn="ctr" fontAlgn="ctr"/>
                      <a:r>
                        <a:rPr lang="en-US" sz="1800" b="0" i="0" u="none" strike="noStrike">
                          <a:solidFill>
                            <a:srgbClr val="000000"/>
                          </a:solidFill>
                          <a:effectLst/>
                          <a:latin typeface="Bahnschrift" panose="020B0502040204020203" pitchFamily="34" charset="0"/>
                        </a:rPr>
                        <a:t>Visiteurs/Accompagnants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058453182"/>
                  </a:ext>
                </a:extLst>
              </a:tr>
              <a:tr h="510466">
                <a:tc>
                  <a:txBody>
                    <a:bodyPr/>
                    <a:lstStyle/>
                    <a:p>
                      <a:pPr algn="ctr" fontAlgn="ctr"/>
                      <a:r>
                        <a:rPr lang="en-US" sz="1800" b="0" i="0" u="none" strike="noStrike" dirty="0" err="1">
                          <a:solidFill>
                            <a:srgbClr val="000000"/>
                          </a:solidFill>
                          <a:effectLst/>
                          <a:latin typeface="Bahnschrift" panose="020B0502040204020203" pitchFamily="34" charset="0"/>
                        </a:rPr>
                        <a:t>Concurrents</a:t>
                      </a:r>
                      <a:endParaRPr lang="en-US" sz="1800" b="0" i="0" u="none" strike="noStrike" dirty="0">
                        <a:solidFill>
                          <a:srgbClr val="000000"/>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extLst>
                  <a:ext uri="{0D108BD9-81ED-4DB2-BD59-A6C34878D82A}">
                    <a16:rowId xmlns:a16="http://schemas.microsoft.com/office/drawing/2014/main" val="2449392699"/>
                  </a:ext>
                </a:extLst>
              </a:tr>
            </a:tbl>
          </a:graphicData>
        </a:graphic>
      </p:graphicFrame>
    </p:spTree>
    <p:extLst>
      <p:ext uri="{BB962C8B-B14F-4D97-AF65-F5344CB8AC3E}">
        <p14:creationId xmlns:p14="http://schemas.microsoft.com/office/powerpoint/2010/main" val="43746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5AA12-2D34-44B5-AEA8-4C4B164E8DAE}"/>
              </a:ext>
            </a:extLst>
          </p:cNvPr>
          <p:cNvSpPr>
            <a:spLocks noGrp="1"/>
          </p:cNvSpPr>
          <p:nvPr>
            <p:ph type="title"/>
          </p:nvPr>
        </p:nvSpPr>
        <p:spPr/>
        <p:txBody>
          <a:bodyPr anchor="ctr"/>
          <a:lstStyle/>
          <a:p>
            <a:pPr algn="ctr"/>
            <a:r>
              <a:rPr lang="fr-FR" dirty="0">
                <a:latin typeface="Arial Black" panose="020B0A04020102020204" pitchFamily="34" charset="0"/>
              </a:rPr>
              <a:t>Politique qualité</a:t>
            </a:r>
          </a:p>
        </p:txBody>
      </p:sp>
      <p:sp>
        <p:nvSpPr>
          <p:cNvPr id="3" name="Espace réservé du contenu 2">
            <a:extLst>
              <a:ext uri="{FF2B5EF4-FFF2-40B4-BE49-F238E27FC236}">
                <a16:creationId xmlns:a16="http://schemas.microsoft.com/office/drawing/2014/main" id="{3986678A-DE51-40E2-8F46-C988BA01367D}"/>
              </a:ext>
            </a:extLst>
          </p:cNvPr>
          <p:cNvSpPr>
            <a:spLocks noGrp="1"/>
          </p:cNvSpPr>
          <p:nvPr>
            <p:ph idx="1"/>
          </p:nvPr>
        </p:nvSpPr>
        <p:spPr/>
        <p:txBody>
          <a:bodyPr>
            <a:normAutofit/>
          </a:bodyPr>
          <a:lstStyle/>
          <a:p>
            <a:pPr algn="ctr"/>
            <a:r>
              <a:rPr lang="fr-FR" sz="2800" dirty="0">
                <a:latin typeface="Arial Black" panose="020B0A04020102020204" pitchFamily="34" charset="0"/>
              </a:rPr>
              <a:t>La Direction décide de modifier la Politique Qualité.</a:t>
            </a:r>
          </a:p>
        </p:txBody>
      </p:sp>
    </p:spTree>
    <p:extLst>
      <p:ext uri="{BB962C8B-B14F-4D97-AF65-F5344CB8AC3E}">
        <p14:creationId xmlns:p14="http://schemas.microsoft.com/office/powerpoint/2010/main" val="56839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E320C-7E4A-384F-32F4-2B3164C5F8E6}"/>
              </a:ext>
            </a:extLst>
          </p:cNvPr>
          <p:cNvSpPr>
            <a:spLocks noGrp="1"/>
          </p:cNvSpPr>
          <p:nvPr>
            <p:ph type="title"/>
          </p:nvPr>
        </p:nvSpPr>
        <p:spPr/>
        <p:txBody>
          <a:bodyPr/>
          <a:lstStyle/>
          <a:p>
            <a:r>
              <a:rPr lang="fr-FR" dirty="0"/>
              <a:t>Nouvelle version de la politique qualité</a:t>
            </a:r>
          </a:p>
        </p:txBody>
      </p:sp>
      <p:sp>
        <p:nvSpPr>
          <p:cNvPr id="5" name="ZoneTexte 4">
            <a:extLst>
              <a:ext uri="{FF2B5EF4-FFF2-40B4-BE49-F238E27FC236}">
                <a16:creationId xmlns:a16="http://schemas.microsoft.com/office/drawing/2014/main" id="{59A7DF3E-CB5F-7798-F2E8-D8541949C31D}"/>
              </a:ext>
            </a:extLst>
          </p:cNvPr>
          <p:cNvSpPr txBox="1"/>
          <p:nvPr/>
        </p:nvSpPr>
        <p:spPr>
          <a:xfrm>
            <a:off x="581192" y="1925756"/>
            <a:ext cx="10891338" cy="4883388"/>
          </a:xfrm>
          <a:prstGeom prst="rect">
            <a:avLst/>
          </a:prstGeom>
          <a:noFill/>
        </p:spPr>
        <p:txBody>
          <a:bodyPr wrap="square">
            <a:spAutoFit/>
          </a:bodyPr>
          <a:lstStyle/>
          <a:p>
            <a:pPr indent="226695" algn="just">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Depuis sa création en 2011, NEST FOR ALL a pour vocation d’offrir un suivi médical complet et de qualité aux femmes et aux enfants en Afrique de l’Ouest. Nos patients sont notre raison d’être et nos ressources humaines le moteur de notre succès, pour partager et entretenir avec nos partenaires l’amélioration de nos performances.</a:t>
            </a:r>
          </a:p>
          <a:p>
            <a:pPr indent="226695" algn="just">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C’est ainsi que dans le secteur très exigent de la Santé, NEST FOR ALL poursuit ses objectifs de satisfaction des besoins et exigences de ses patients, des exigences légales et réglementaires et celles de ses partenaires.</a:t>
            </a:r>
          </a:p>
          <a:p>
            <a:pPr indent="226695" algn="just">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Pour soutenir sa vision d’être une société de référence pour le suivi de la Femme et de l’Enfant en Afrique de l’Ouest, NEST FOR ALL s’engage dans une démarche d’amélioration continue, à travers la mise en place d’un système de management qualité afin de :</a:t>
            </a:r>
          </a:p>
          <a:p>
            <a:pPr marL="342900" lvl="0" indent="-342900" algn="just">
              <a:spcBef>
                <a:spcPts val="600"/>
              </a:spcBef>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Apporter à nos patients les meilleurs soins possibles tout en assurant conseil, prévention et écoute pour une prise en charge dans des conditions optimales de sécurité et de confort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Innover pour améliorer l’expérience du patient et des parties intéressées et la qualité des soins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Optimiser l’organisation et atteindre les objectifs de performance de l’entreprise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Faire du retour d’expérience, de l’évaluation de nos pratiques et de la gestion des risques axée sur la prévention le socle de notre culture de qualité et de sécurité des soins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Offrir des conditions de travail permettant au personnel de s’épanouir et d’exprimer au mieux ses compétences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Permettre le développement des compétences et l’évolution du personnel en favorisant la formation permanente </a:t>
            </a:r>
          </a:p>
          <a:p>
            <a:pPr marL="342900" lvl="0" indent="-342900" algn="just">
              <a:spcAft>
                <a:spcPts val="1000"/>
              </a:spcAft>
              <a:buFont typeface="+mj-lt"/>
              <a:buAutoNum type="arabicPeriod"/>
            </a:pPr>
            <a:r>
              <a:rPr lang="fr-FR" sz="1100" dirty="0">
                <a:effectLst/>
                <a:latin typeface="Minion Pro" panose="02040503050306020203"/>
                <a:ea typeface="Calibri" panose="020F0502020204030204" pitchFamily="34" charset="0"/>
                <a:cs typeface="Times New Roman" panose="02020603050405020304" pitchFamily="18" charset="0"/>
              </a:rPr>
              <a:t>Etablir et entretenir la relation de confiance avec l’ensemble de nos partenaires</a:t>
            </a:r>
          </a:p>
          <a:p>
            <a:pPr indent="226695" algn="just">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Gage d’une véritable culture d’établissement basée sur la recherche permanente du progrès, cette politique qualité doit être comprise, partagée et mise en œuvre au quotidien par tous afin de garantir son succès.</a:t>
            </a:r>
          </a:p>
          <a:p>
            <a:pPr indent="226695" algn="just">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NEST FOR ALL s’engage à promouvoir et développer avec toute l’équipe un système de management qualité soutenant notre dynamique d’excellence, gage de pérennité de notre entreprise.</a:t>
            </a:r>
          </a:p>
          <a:p>
            <a:pPr marL="3596640" indent="449580" algn="r">
              <a:spcBef>
                <a:spcPts val="600"/>
              </a:spcBef>
              <a:spcAft>
                <a:spcPts val="600"/>
              </a:spcAft>
            </a:pPr>
            <a:r>
              <a:rPr lang="fr-FR" sz="1100" dirty="0">
                <a:effectLst/>
                <a:latin typeface="Minion Pro" panose="02040503050306020203"/>
                <a:ea typeface="Calibri" panose="020F0502020204030204" pitchFamily="34" charset="0"/>
                <a:cs typeface="Times New Roman" panose="02020603050405020304" pitchFamily="18" charset="0"/>
              </a:rPr>
              <a:t>La Présidente, Khadidiatou Diop </a:t>
            </a:r>
            <a:r>
              <a:rPr lang="fr-FR" sz="1100" dirty="0" err="1">
                <a:effectLst/>
                <a:latin typeface="Minion Pro" panose="02040503050306020203"/>
                <a:ea typeface="Calibri" panose="020F0502020204030204" pitchFamily="34" charset="0"/>
                <a:cs typeface="Times New Roman" panose="02020603050405020304" pitchFamily="18" charset="0"/>
              </a:rPr>
              <a:t>Nakoulima</a:t>
            </a:r>
            <a:endParaRPr lang="fr-FR" sz="1100" dirty="0">
              <a:effectLst/>
              <a:latin typeface="Minion Pro" panose="02040503050306020203"/>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14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1" y="3463636"/>
            <a:ext cx="10993549" cy="2382982"/>
          </a:xfrm>
        </p:spPr>
        <p:txBody>
          <a:bodyPr>
            <a:normAutofit fontScale="90000"/>
          </a:bodyPr>
          <a:lstStyle/>
          <a:p>
            <a:pPr algn="just"/>
            <a:r>
              <a:rPr lang="fr-FR" sz="4000" b="1" dirty="0">
                <a:solidFill>
                  <a:schemeClr val="bg1"/>
                </a:solidFill>
                <a:latin typeface="Bahnschrift" panose="020B0502040204020203" pitchFamily="34" charset="0"/>
              </a:rPr>
              <a:t>III. Les informations sur la performance et l’efficacité du système de management de la qualité.</a:t>
            </a:r>
            <a:br>
              <a:rPr lang="fr-FR" sz="4000" b="1" dirty="0">
                <a:solidFill>
                  <a:schemeClr val="bg1"/>
                </a:solidFill>
                <a:latin typeface="Bahnschrift" panose="020B0502040204020203" pitchFamily="34" charset="0"/>
              </a:rPr>
            </a:br>
            <a:endParaRPr lang="fr-FR" sz="4000" b="1" dirty="0">
              <a:solidFill>
                <a:schemeClr val="bg1"/>
              </a:solidFill>
              <a:latin typeface="Bahnschrift" panose="020B0502040204020203"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
        <p:nvSpPr>
          <p:cNvPr id="3" name="ZoneTexte 2"/>
          <p:cNvSpPr txBox="1"/>
          <p:nvPr/>
        </p:nvSpPr>
        <p:spPr>
          <a:xfrm>
            <a:off x="457200" y="609600"/>
            <a:ext cx="11284226" cy="24106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wrap="square" rtlCol="0">
            <a:spAutoFit/>
          </a:bodyPr>
          <a:lstStyle/>
          <a:p>
            <a:endParaRPr lang="en-US" dirty="0"/>
          </a:p>
        </p:txBody>
      </p:sp>
    </p:spTree>
    <p:extLst>
      <p:ext uri="{BB962C8B-B14F-4D97-AF65-F5344CB8AC3E}">
        <p14:creationId xmlns:p14="http://schemas.microsoft.com/office/powerpoint/2010/main" val="3915033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319348" y="2896829"/>
            <a:ext cx="10032274" cy="1077218"/>
          </a:xfrm>
          <a:prstGeom prst="rect">
            <a:avLst/>
          </a:prstGeom>
          <a:noFill/>
        </p:spPr>
        <p:txBody>
          <a:bodyPr wrap="square">
            <a:spAutoFit/>
          </a:bodyPr>
          <a:lstStyle/>
          <a:p>
            <a:r>
              <a:rPr lang="fr-SN" sz="3200" b="1" cap="none" dirty="0"/>
              <a:t>1. La satisfaction des clients et les retours d’information des parties intéressées pertinentes</a:t>
            </a:r>
            <a:endParaRPr lang="fr-FR" sz="3200" b="1" dirty="0"/>
          </a:p>
        </p:txBody>
      </p:sp>
    </p:spTree>
    <p:extLst>
      <p:ext uri="{BB962C8B-B14F-4D97-AF65-F5344CB8AC3E}">
        <p14:creationId xmlns:p14="http://schemas.microsoft.com/office/powerpoint/2010/main" val="237408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algn="ctr"/>
            <a:r>
              <a:rPr lang="fr-FR" sz="4800" b="1" dirty="0">
                <a:solidFill>
                  <a:schemeClr val="tx1">
                    <a:lumMod val="75000"/>
                    <a:lumOff val="25000"/>
                  </a:schemeClr>
                </a:solidFill>
                <a:latin typeface="Bahnschrift Light SemiCondensed" panose="020B0502040204020203" pitchFamily="34" charset="0"/>
              </a:rPr>
              <a:t>Des médecins</a:t>
            </a:r>
          </a:p>
        </p:txBody>
      </p:sp>
    </p:spTree>
    <p:extLst>
      <p:ext uri="{BB962C8B-B14F-4D97-AF65-F5344CB8AC3E}">
        <p14:creationId xmlns:p14="http://schemas.microsoft.com/office/powerpoint/2010/main" val="161186871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2317569" y="2675037"/>
          <a:ext cx="7086600" cy="3702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192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1045029" y="3527598"/>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2,86/4</a:t>
            </a:r>
          </a:p>
        </p:txBody>
      </p:sp>
      <p:sp>
        <p:nvSpPr>
          <p:cNvPr id="13" name="Rectangle 12">
            <a:extLst>
              <a:ext uri="{FF2B5EF4-FFF2-40B4-BE49-F238E27FC236}">
                <a16:creationId xmlns:a16="http://schemas.microsoft.com/office/drawing/2014/main" id="{FF403CD1-B16F-4E1E-98F1-7E78B2C07422}"/>
              </a:ext>
            </a:extLst>
          </p:cNvPr>
          <p:cNvSpPr/>
          <p:nvPr/>
        </p:nvSpPr>
        <p:spPr>
          <a:xfrm>
            <a:off x="6595490" y="3169789"/>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2,86/4</a:t>
            </a:r>
          </a:p>
        </p:txBody>
      </p:sp>
      <p:graphicFrame>
        <p:nvGraphicFramePr>
          <p:cNvPr id="11" name="Graphique 10"/>
          <p:cNvGraphicFramePr>
            <a:graphicFrameLocks/>
          </p:cNvGraphicFramePr>
          <p:nvPr/>
        </p:nvGraphicFramePr>
        <p:xfrm>
          <a:off x="487681" y="2766038"/>
          <a:ext cx="5521233" cy="3584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nvGraphicFramePr>
        <p:xfrm>
          <a:off x="6270171" y="2766037"/>
          <a:ext cx="5542749" cy="358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6395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1045029" y="3519294"/>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2,71/4</a:t>
            </a:r>
          </a:p>
        </p:txBody>
      </p:sp>
      <p:sp>
        <p:nvSpPr>
          <p:cNvPr id="13" name="Rectangle 12">
            <a:extLst>
              <a:ext uri="{FF2B5EF4-FFF2-40B4-BE49-F238E27FC236}">
                <a16:creationId xmlns:a16="http://schemas.microsoft.com/office/drawing/2014/main" id="{FF403CD1-B16F-4E1E-98F1-7E78B2C07422}"/>
              </a:ext>
            </a:extLst>
          </p:cNvPr>
          <p:cNvSpPr/>
          <p:nvPr/>
        </p:nvSpPr>
        <p:spPr>
          <a:xfrm>
            <a:off x="8980779" y="3340389"/>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2,57/4</a:t>
            </a:r>
          </a:p>
        </p:txBody>
      </p:sp>
      <p:graphicFrame>
        <p:nvGraphicFramePr>
          <p:cNvPr id="10" name="Graphique 9"/>
          <p:cNvGraphicFramePr>
            <a:graphicFrameLocks/>
          </p:cNvGraphicFramePr>
          <p:nvPr>
            <p:extLst>
              <p:ext uri="{D42A27DB-BD31-4B8C-83A1-F6EECF244321}">
                <p14:modId xmlns:p14="http://schemas.microsoft.com/office/powerpoint/2010/main" val="142922482"/>
              </p:ext>
            </p:extLst>
          </p:nvPr>
        </p:nvGraphicFramePr>
        <p:xfrm>
          <a:off x="711293" y="2945846"/>
          <a:ext cx="5388685" cy="381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ext uri="{D42A27DB-BD31-4B8C-83A1-F6EECF244321}">
                <p14:modId xmlns:p14="http://schemas.microsoft.com/office/powerpoint/2010/main" val="2841149624"/>
              </p:ext>
            </p:extLst>
          </p:nvPr>
        </p:nvGraphicFramePr>
        <p:xfrm>
          <a:off x="6331262" y="2912131"/>
          <a:ext cx="5299035" cy="3846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94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750126"/>
          </a:xfrm>
        </p:spPr>
        <p:txBody>
          <a:bodyPr/>
          <a:lstStyle/>
          <a:p>
            <a:pPr algn="ctr"/>
            <a:r>
              <a:rPr lang="fr-SN" b="1" dirty="0">
                <a:latin typeface="+mj-lt"/>
              </a:rPr>
              <a:t>Eléments d’entrée de la revue de direction</a:t>
            </a:r>
            <a:endParaRPr lang="en-US" b="1" dirty="0">
              <a:latin typeface="+mj-lt"/>
            </a:endParaRPr>
          </a:p>
        </p:txBody>
      </p:sp>
      <p:sp>
        <p:nvSpPr>
          <p:cNvPr id="3" name="Espace réservé du contenu 2"/>
          <p:cNvSpPr>
            <a:spLocks noGrp="1"/>
          </p:cNvSpPr>
          <p:nvPr>
            <p:ph idx="1"/>
          </p:nvPr>
        </p:nvSpPr>
        <p:spPr>
          <a:xfrm>
            <a:off x="581192" y="1916452"/>
            <a:ext cx="11382208" cy="4794069"/>
          </a:xfrm>
        </p:spPr>
        <p:txBody>
          <a:bodyPr>
            <a:noAutofit/>
          </a:bodyPr>
          <a:lstStyle/>
          <a:p>
            <a:pPr marL="400050" indent="-400050">
              <a:buFont typeface="+mj-lt"/>
              <a:buAutoNum type="romanUcPeriod"/>
            </a:pPr>
            <a:r>
              <a:rPr lang="fr-SN" sz="1600" b="1" dirty="0">
                <a:solidFill>
                  <a:schemeClr val="tx1">
                    <a:lumMod val="75000"/>
                    <a:lumOff val="25000"/>
                  </a:schemeClr>
                </a:solidFill>
                <a:latin typeface="+mn-lt"/>
              </a:rPr>
              <a:t>Etat d’avancement des actions décidées à l’issue des revues de direction précédente </a:t>
            </a:r>
          </a:p>
          <a:p>
            <a:pPr marL="400050" indent="-400050">
              <a:buFont typeface="+mj-lt"/>
              <a:buAutoNum type="romanUcPeriod"/>
            </a:pPr>
            <a:r>
              <a:rPr lang="fr-SN" sz="1600" b="1" dirty="0">
                <a:solidFill>
                  <a:schemeClr val="tx1">
                    <a:lumMod val="75000"/>
                    <a:lumOff val="25000"/>
                  </a:schemeClr>
                </a:solidFill>
                <a:latin typeface="+mn-lt"/>
              </a:rPr>
              <a:t>Les modifications des enjeux externes et internes pertinents pour le système de management de la qualité</a:t>
            </a:r>
          </a:p>
          <a:p>
            <a:pPr marL="400050" indent="-400050">
              <a:buFont typeface="+mj-lt"/>
              <a:buAutoNum type="romanUcPeriod"/>
            </a:pPr>
            <a:r>
              <a:rPr lang="fr-SN" sz="1600" b="1" dirty="0">
                <a:solidFill>
                  <a:schemeClr val="tx1">
                    <a:lumMod val="75000"/>
                    <a:lumOff val="25000"/>
                  </a:schemeClr>
                </a:solidFill>
                <a:latin typeface="+mn-lt"/>
              </a:rPr>
              <a:t>Les informations sur la performance et l’efficacité du système de management de la qualité</a:t>
            </a:r>
          </a:p>
          <a:p>
            <a:pPr marL="666900" lvl="1" indent="-342900">
              <a:buFont typeface="+mj-lt"/>
              <a:buAutoNum type="arabicPeriod"/>
            </a:pPr>
            <a:r>
              <a:rPr lang="fr-SN" sz="1400" dirty="0">
                <a:solidFill>
                  <a:schemeClr val="tx1">
                    <a:lumMod val="75000"/>
                    <a:lumOff val="25000"/>
                  </a:schemeClr>
                </a:solidFill>
                <a:latin typeface="+mn-lt"/>
              </a:rPr>
              <a:t>La satisfaction des clients et les retours d’information des parties intéressées pertinentes</a:t>
            </a:r>
          </a:p>
          <a:p>
            <a:pPr marL="666900" lvl="1" indent="-342900">
              <a:buFont typeface="+mj-lt"/>
              <a:buAutoNum type="arabicPeriod"/>
            </a:pPr>
            <a:r>
              <a:rPr lang="fr-SN" sz="1400" dirty="0">
                <a:solidFill>
                  <a:schemeClr val="tx1">
                    <a:lumMod val="75000"/>
                    <a:lumOff val="25000"/>
                  </a:schemeClr>
                </a:solidFill>
                <a:latin typeface="+mn-lt"/>
              </a:rPr>
              <a:t>Le degré de réalisation des objectifs qualité</a:t>
            </a:r>
          </a:p>
          <a:p>
            <a:pPr marL="666900" lvl="1" indent="-342900">
              <a:buFont typeface="+mj-lt"/>
              <a:buAutoNum type="arabicPeriod"/>
            </a:pPr>
            <a:r>
              <a:rPr lang="fr-SN" sz="1400" dirty="0">
                <a:solidFill>
                  <a:schemeClr val="tx1">
                    <a:lumMod val="75000"/>
                    <a:lumOff val="25000"/>
                  </a:schemeClr>
                </a:solidFill>
                <a:latin typeface="+mn-lt"/>
              </a:rPr>
              <a:t>La performance des processus et la conformité des produits et services</a:t>
            </a:r>
          </a:p>
          <a:p>
            <a:pPr marL="666900" lvl="1" indent="-342900">
              <a:buFont typeface="+mj-lt"/>
              <a:buAutoNum type="arabicPeriod"/>
            </a:pPr>
            <a:r>
              <a:rPr lang="fr-SN" sz="1400" dirty="0">
                <a:solidFill>
                  <a:schemeClr val="tx1">
                    <a:lumMod val="75000"/>
                    <a:lumOff val="25000"/>
                  </a:schemeClr>
                </a:solidFill>
                <a:latin typeface="+mn-lt"/>
              </a:rPr>
              <a:t>Les non-conformités et les actions correctives</a:t>
            </a:r>
          </a:p>
          <a:p>
            <a:pPr marL="666900" lvl="1" indent="-342900">
              <a:buFont typeface="+mj-lt"/>
              <a:buAutoNum type="arabicPeriod"/>
            </a:pPr>
            <a:r>
              <a:rPr lang="fr-SN" sz="1400" dirty="0">
                <a:solidFill>
                  <a:schemeClr val="tx1">
                    <a:lumMod val="75000"/>
                    <a:lumOff val="25000"/>
                  </a:schemeClr>
                </a:solidFill>
                <a:latin typeface="+mn-lt"/>
              </a:rPr>
              <a:t>Les résultats de la surveillances et de la mesure</a:t>
            </a:r>
          </a:p>
          <a:p>
            <a:pPr marL="666900" lvl="1" indent="-342900">
              <a:buFont typeface="+mj-lt"/>
              <a:buAutoNum type="arabicPeriod"/>
            </a:pPr>
            <a:r>
              <a:rPr lang="fr-SN" sz="1400" dirty="0">
                <a:solidFill>
                  <a:schemeClr val="tx1">
                    <a:lumMod val="75000"/>
                    <a:lumOff val="25000"/>
                  </a:schemeClr>
                </a:solidFill>
                <a:latin typeface="+mn-lt"/>
              </a:rPr>
              <a:t>Les résultats d’audit</a:t>
            </a:r>
          </a:p>
          <a:p>
            <a:pPr marL="666900" lvl="1" indent="-342900">
              <a:buFont typeface="+mj-lt"/>
              <a:buAutoNum type="arabicPeriod"/>
            </a:pPr>
            <a:r>
              <a:rPr lang="fr-SN" sz="1400" dirty="0">
                <a:solidFill>
                  <a:schemeClr val="tx1">
                    <a:lumMod val="75000"/>
                    <a:lumOff val="25000"/>
                  </a:schemeClr>
                </a:solidFill>
                <a:latin typeface="+mn-lt"/>
              </a:rPr>
              <a:t>Les performances des prestataires externes</a:t>
            </a:r>
            <a:endParaRPr lang="en-US" sz="1400" dirty="0">
              <a:solidFill>
                <a:schemeClr val="tx1">
                  <a:lumMod val="75000"/>
                  <a:lumOff val="25000"/>
                </a:schemeClr>
              </a:solidFill>
              <a:latin typeface="+mn-lt"/>
            </a:endParaRPr>
          </a:p>
          <a:p>
            <a:pPr marL="400050" indent="-400050">
              <a:buFont typeface="+mj-lt"/>
              <a:buAutoNum type="romanUcPeriod" startAt="4"/>
            </a:pPr>
            <a:r>
              <a:rPr lang="fr-SN" sz="1600" b="1" dirty="0">
                <a:solidFill>
                  <a:schemeClr val="tx1">
                    <a:lumMod val="75000"/>
                    <a:lumOff val="25000"/>
                  </a:schemeClr>
                </a:solidFill>
                <a:latin typeface="+mn-lt"/>
              </a:rPr>
              <a:t>L'adéquation des ressources (ressources humaines, ressources matérielles…)</a:t>
            </a:r>
          </a:p>
          <a:p>
            <a:pPr marL="400050" indent="-400050">
              <a:buFont typeface="+mj-lt"/>
              <a:buAutoNum type="romanUcPeriod" startAt="4"/>
            </a:pPr>
            <a:r>
              <a:rPr lang="fr-SN" sz="1600" b="1" dirty="0">
                <a:solidFill>
                  <a:schemeClr val="tx1">
                    <a:lumMod val="75000"/>
                    <a:lumOff val="25000"/>
                  </a:schemeClr>
                </a:solidFill>
                <a:latin typeface="+mn-lt"/>
              </a:rPr>
              <a:t>L’efficacité des actions mises en œuvre face aux risques et opportunités ( tableau des risques et opportunités)</a:t>
            </a:r>
          </a:p>
          <a:p>
            <a:pPr marL="400050" indent="-400050">
              <a:buFont typeface="+mj-lt"/>
              <a:buAutoNum type="romanUcPeriod" startAt="4"/>
            </a:pPr>
            <a:r>
              <a:rPr lang="fr-SN" sz="1600" b="1" dirty="0">
                <a:solidFill>
                  <a:schemeClr val="tx1">
                    <a:lumMod val="75000"/>
                    <a:lumOff val="25000"/>
                  </a:schemeClr>
                </a:solidFill>
                <a:latin typeface="+mn-lt"/>
              </a:rPr>
              <a:t>Les opportunités d’amélioration</a:t>
            </a:r>
          </a:p>
        </p:txBody>
      </p:sp>
    </p:spTree>
    <p:extLst>
      <p:ext uri="{BB962C8B-B14F-4D97-AF65-F5344CB8AC3E}">
        <p14:creationId xmlns:p14="http://schemas.microsoft.com/office/powerpoint/2010/main" val="71718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1045029" y="3396081"/>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2,86/4</a:t>
            </a:r>
          </a:p>
        </p:txBody>
      </p:sp>
      <p:sp>
        <p:nvSpPr>
          <p:cNvPr id="13" name="Rectangle 12">
            <a:extLst>
              <a:ext uri="{FF2B5EF4-FFF2-40B4-BE49-F238E27FC236}">
                <a16:creationId xmlns:a16="http://schemas.microsoft.com/office/drawing/2014/main" id="{FF403CD1-B16F-4E1E-98F1-7E78B2C07422}"/>
              </a:ext>
            </a:extLst>
          </p:cNvPr>
          <p:cNvSpPr/>
          <p:nvPr/>
        </p:nvSpPr>
        <p:spPr>
          <a:xfrm>
            <a:off x="6638387" y="3396080"/>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3,00/4</a:t>
            </a:r>
          </a:p>
        </p:txBody>
      </p:sp>
      <p:graphicFrame>
        <p:nvGraphicFramePr>
          <p:cNvPr id="11" name="Graphique 10"/>
          <p:cNvGraphicFramePr>
            <a:graphicFrameLocks/>
          </p:cNvGraphicFramePr>
          <p:nvPr>
            <p:extLst>
              <p:ext uri="{D42A27DB-BD31-4B8C-83A1-F6EECF244321}">
                <p14:modId xmlns:p14="http://schemas.microsoft.com/office/powerpoint/2010/main" val="2172372509"/>
              </p:ext>
            </p:extLst>
          </p:nvPr>
        </p:nvGraphicFramePr>
        <p:xfrm>
          <a:off x="597504" y="2832785"/>
          <a:ext cx="5388685" cy="3652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ext uri="{D42A27DB-BD31-4B8C-83A1-F6EECF244321}">
                <p14:modId xmlns:p14="http://schemas.microsoft.com/office/powerpoint/2010/main" val="3445133437"/>
              </p:ext>
            </p:extLst>
          </p:nvPr>
        </p:nvGraphicFramePr>
        <p:xfrm>
          <a:off x="6241612" y="2832784"/>
          <a:ext cx="5388685" cy="3652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89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820477" y="3123184"/>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3,14/4</a:t>
            </a:r>
          </a:p>
        </p:txBody>
      </p:sp>
      <p:sp>
        <p:nvSpPr>
          <p:cNvPr id="13" name="Rectangle 12">
            <a:extLst>
              <a:ext uri="{FF2B5EF4-FFF2-40B4-BE49-F238E27FC236}">
                <a16:creationId xmlns:a16="http://schemas.microsoft.com/office/drawing/2014/main" id="{FF403CD1-B16F-4E1E-98F1-7E78B2C07422}"/>
              </a:ext>
            </a:extLst>
          </p:cNvPr>
          <p:cNvSpPr/>
          <p:nvPr/>
        </p:nvSpPr>
        <p:spPr>
          <a:xfrm>
            <a:off x="6542309" y="3123184"/>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2,73/4</a:t>
            </a:r>
          </a:p>
        </p:txBody>
      </p:sp>
      <p:graphicFrame>
        <p:nvGraphicFramePr>
          <p:cNvPr id="10" name="Graphique 9"/>
          <p:cNvGraphicFramePr>
            <a:graphicFrameLocks/>
          </p:cNvGraphicFramePr>
          <p:nvPr>
            <p:extLst>
              <p:ext uri="{D42A27DB-BD31-4B8C-83A1-F6EECF244321}">
                <p14:modId xmlns:p14="http://schemas.microsoft.com/office/powerpoint/2010/main" val="993295725"/>
              </p:ext>
            </p:extLst>
          </p:nvPr>
        </p:nvGraphicFramePr>
        <p:xfrm>
          <a:off x="405838" y="2702251"/>
          <a:ext cx="5388685" cy="3584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1278429241"/>
              </p:ext>
            </p:extLst>
          </p:nvPr>
        </p:nvGraphicFramePr>
        <p:xfrm>
          <a:off x="6018067" y="2702250"/>
          <a:ext cx="5388685" cy="358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4155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981519" y="3323348"/>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2,71/4</a:t>
            </a:r>
          </a:p>
        </p:txBody>
      </p:sp>
      <p:sp>
        <p:nvSpPr>
          <p:cNvPr id="13" name="Rectangle 12">
            <a:extLst>
              <a:ext uri="{FF2B5EF4-FFF2-40B4-BE49-F238E27FC236}">
                <a16:creationId xmlns:a16="http://schemas.microsoft.com/office/drawing/2014/main" id="{FF403CD1-B16F-4E1E-98F1-7E78B2C07422}"/>
              </a:ext>
            </a:extLst>
          </p:cNvPr>
          <p:cNvSpPr/>
          <p:nvPr/>
        </p:nvSpPr>
        <p:spPr>
          <a:xfrm>
            <a:off x="9458014" y="3323348"/>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2,29/4</a:t>
            </a:r>
          </a:p>
        </p:txBody>
      </p:sp>
      <p:graphicFrame>
        <p:nvGraphicFramePr>
          <p:cNvPr id="11" name="Graphique 10"/>
          <p:cNvGraphicFramePr>
            <a:graphicFrameLocks/>
          </p:cNvGraphicFramePr>
          <p:nvPr>
            <p:extLst>
              <p:ext uri="{D42A27DB-BD31-4B8C-83A1-F6EECF244321}">
                <p14:modId xmlns:p14="http://schemas.microsoft.com/office/powerpoint/2010/main" val="2021661871"/>
              </p:ext>
            </p:extLst>
          </p:nvPr>
        </p:nvGraphicFramePr>
        <p:xfrm>
          <a:off x="487681" y="2723510"/>
          <a:ext cx="5388685" cy="4034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ext uri="{D42A27DB-BD31-4B8C-83A1-F6EECF244321}">
                <p14:modId xmlns:p14="http://schemas.microsoft.com/office/powerpoint/2010/main" val="4008658403"/>
              </p:ext>
            </p:extLst>
          </p:nvPr>
        </p:nvGraphicFramePr>
        <p:xfrm>
          <a:off x="6103472" y="2723510"/>
          <a:ext cx="5388685" cy="4034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506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Rectangle 8">
            <a:extLst>
              <a:ext uri="{FF2B5EF4-FFF2-40B4-BE49-F238E27FC236}">
                <a16:creationId xmlns:a16="http://schemas.microsoft.com/office/drawing/2014/main" id="{EDCE381C-CAB2-41AB-B37A-F701B888B95D}"/>
              </a:ext>
            </a:extLst>
          </p:cNvPr>
          <p:cNvSpPr/>
          <p:nvPr/>
        </p:nvSpPr>
        <p:spPr>
          <a:xfrm>
            <a:off x="1045029" y="3432623"/>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2,71/4</a:t>
            </a:r>
          </a:p>
        </p:txBody>
      </p:sp>
      <p:graphicFrame>
        <p:nvGraphicFramePr>
          <p:cNvPr id="12" name="Graphique 11"/>
          <p:cNvGraphicFramePr>
            <a:graphicFrameLocks/>
          </p:cNvGraphicFramePr>
          <p:nvPr>
            <p:extLst>
              <p:ext uri="{D42A27DB-BD31-4B8C-83A1-F6EECF244321}">
                <p14:modId xmlns:p14="http://schemas.microsoft.com/office/powerpoint/2010/main" val="2904689921"/>
              </p:ext>
            </p:extLst>
          </p:nvPr>
        </p:nvGraphicFramePr>
        <p:xfrm>
          <a:off x="670304" y="2832785"/>
          <a:ext cx="5388685" cy="3584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p:cNvGraphicFramePr>
            <a:graphicFrameLocks/>
          </p:cNvGraphicFramePr>
          <p:nvPr>
            <p:extLst>
              <p:ext uri="{D42A27DB-BD31-4B8C-83A1-F6EECF244321}">
                <p14:modId xmlns:p14="http://schemas.microsoft.com/office/powerpoint/2010/main" val="467709191"/>
              </p:ext>
            </p:extLst>
          </p:nvPr>
        </p:nvGraphicFramePr>
        <p:xfrm>
          <a:off x="6433714" y="2819231"/>
          <a:ext cx="5034894" cy="3598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22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3" name="Tableau 2"/>
          <p:cNvGraphicFramePr>
            <a:graphicFrameLocks noGrp="1"/>
          </p:cNvGraphicFramePr>
          <p:nvPr/>
        </p:nvGraphicFramePr>
        <p:xfrm>
          <a:off x="1359878" y="2924476"/>
          <a:ext cx="8140700" cy="880939"/>
        </p:xfrm>
        <a:graphic>
          <a:graphicData uri="http://schemas.openxmlformats.org/drawingml/2006/table">
            <a:tbl>
              <a:tblPr/>
              <a:tblGrid>
                <a:gridCol w="3759200">
                  <a:extLst>
                    <a:ext uri="{9D8B030D-6E8A-4147-A177-3AD203B41FA5}">
                      <a16:colId xmlns:a16="http://schemas.microsoft.com/office/drawing/2014/main" val="1649825121"/>
                    </a:ext>
                  </a:extLst>
                </a:gridCol>
                <a:gridCol w="1625600">
                  <a:extLst>
                    <a:ext uri="{9D8B030D-6E8A-4147-A177-3AD203B41FA5}">
                      <a16:colId xmlns:a16="http://schemas.microsoft.com/office/drawing/2014/main" val="3033055936"/>
                    </a:ext>
                  </a:extLst>
                </a:gridCol>
                <a:gridCol w="1358900">
                  <a:extLst>
                    <a:ext uri="{9D8B030D-6E8A-4147-A177-3AD203B41FA5}">
                      <a16:colId xmlns:a16="http://schemas.microsoft.com/office/drawing/2014/main" val="2636209368"/>
                    </a:ext>
                  </a:extLst>
                </a:gridCol>
                <a:gridCol w="1397000">
                  <a:extLst>
                    <a:ext uri="{9D8B030D-6E8A-4147-A177-3AD203B41FA5}">
                      <a16:colId xmlns:a16="http://schemas.microsoft.com/office/drawing/2014/main" val="1204156642"/>
                    </a:ext>
                  </a:extLst>
                </a:gridCol>
              </a:tblGrid>
              <a:tr h="353933">
                <a:tc rowSpan="2">
                  <a:txBody>
                    <a:bodyPr/>
                    <a:lstStyle/>
                    <a:p>
                      <a:pPr algn="ctr" fontAlgn="ctr"/>
                      <a:r>
                        <a:rPr lang="fr-FR" sz="1600" b="0" i="0" u="none" strike="noStrike" dirty="0">
                          <a:solidFill>
                            <a:srgbClr val="000000"/>
                          </a:solidFill>
                          <a:effectLst/>
                          <a:latin typeface="Century Gothic" panose="020B0502020202020204" pitchFamily="34" charset="0"/>
                          <a:ea typeface="Malgun Gothic" panose="020B0503020000020004" pitchFamily="34" charset="-127"/>
                        </a:rPr>
                        <a:t>Taux de participation enquête des</a:t>
                      </a:r>
                      <a:r>
                        <a:rPr lang="fr-FR" sz="1600" b="0" i="0" u="none" strike="noStrike" baseline="0" dirty="0">
                          <a:solidFill>
                            <a:srgbClr val="000000"/>
                          </a:solidFill>
                          <a:effectLst/>
                          <a:latin typeface="Century Gothic" panose="020B0502020202020204" pitchFamily="34" charset="0"/>
                          <a:ea typeface="Malgun Gothic" panose="020B0503020000020004" pitchFamily="34" charset="-127"/>
                        </a:rPr>
                        <a:t> </a:t>
                      </a:r>
                      <a:r>
                        <a:rPr lang="fr-FR" sz="1600" b="0" i="0" u="none" strike="noStrike" baseline="0" dirty="0" err="1">
                          <a:solidFill>
                            <a:srgbClr val="000000"/>
                          </a:solidFill>
                          <a:effectLst/>
                          <a:latin typeface="Century Gothic" panose="020B0502020202020204" pitchFamily="34" charset="0"/>
                          <a:ea typeface="Malgun Gothic" panose="020B0503020000020004" pitchFamily="34" charset="-127"/>
                        </a:rPr>
                        <a:t>medecins</a:t>
                      </a:r>
                      <a:endParaRPr lang="fr-FR"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entury Gothic" panose="020B0502020202020204" pitchFamily="34" charset="0"/>
                          <a:ea typeface="Malgun Gothic" panose="020B0503020000020004" pitchFamily="34" charset="-127"/>
                        </a:rPr>
                        <a:t>Nombre d'enquêtés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entury Gothic" panose="020B0502020202020204" pitchFamily="34" charset="0"/>
                          <a:ea typeface="Malgun Gothic" panose="020B0503020000020004" pitchFamily="34" charset="-127"/>
                        </a:rPr>
                        <a:t>Nombre de reponses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entury Gothic" panose="020B0502020202020204" pitchFamily="34" charset="0"/>
                          <a:ea typeface="Malgun Gothic" panose="020B0503020000020004" pitchFamily="34" charset="-127"/>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79887"/>
                  </a:ext>
                </a:extLst>
              </a:tr>
              <a:tr h="393259">
                <a:tc vMerge="1">
                  <a:txBody>
                    <a:bodyPr/>
                    <a:lstStyle/>
                    <a:p>
                      <a:endParaRPr lang="en-US"/>
                    </a:p>
                  </a:txBody>
                  <a:tcPr/>
                </a:tc>
                <a:tc>
                  <a:txBody>
                    <a:bodyPr/>
                    <a:lstStyle/>
                    <a:p>
                      <a:pPr algn="ctr" fontAlgn="ctr"/>
                      <a:r>
                        <a:rPr lang="en-US" sz="1600" b="0" i="0" u="none" strike="noStrike">
                          <a:solidFill>
                            <a:srgbClr val="000000"/>
                          </a:solidFill>
                          <a:effectLst/>
                          <a:latin typeface="Century Gothic" panose="020B0502020202020204" pitchFamily="34" charset="0"/>
                          <a:ea typeface="Malgun Gothic" panose="020B0503020000020004" pitchFamily="34" charset="-127"/>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ea typeface="Malgun Gothic" panose="020B0503020000020004" pitchFamily="34" charset="-127"/>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FFFF"/>
                          </a:solidFill>
                          <a:effectLst/>
                          <a:latin typeface="Century Gothic" panose="020B0502020202020204" pitchFamily="34" charset="0"/>
                          <a:ea typeface="Malgun Gothic" panose="020B0503020000020004" pitchFamily="34" charset="-127"/>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886311245"/>
                  </a:ext>
                </a:extLst>
              </a:tr>
            </a:tbl>
          </a:graphicData>
        </a:graphic>
      </p:graphicFrame>
      <p:graphicFrame>
        <p:nvGraphicFramePr>
          <p:cNvPr id="9" name="Chart 3">
            <a:extLst>
              <a:ext uri="{FF2B5EF4-FFF2-40B4-BE49-F238E27FC236}">
                <a16:creationId xmlns:a16="http://schemas.microsoft.com/office/drawing/2014/main" id="{00000000-0008-0000-0100-000004000000}"/>
              </a:ext>
            </a:extLst>
          </p:cNvPr>
          <p:cNvGraphicFramePr>
            <a:graphicFrameLocks/>
          </p:cNvGraphicFramePr>
          <p:nvPr/>
        </p:nvGraphicFramePr>
        <p:xfrm>
          <a:off x="4318782" y="3897106"/>
          <a:ext cx="3236438" cy="2255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723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10" name="ZoneTexte 9">
            <a:extLst>
              <a:ext uri="{FF2B5EF4-FFF2-40B4-BE49-F238E27FC236}">
                <a16:creationId xmlns:a16="http://schemas.microsoft.com/office/drawing/2014/main" id="{944DC189-6831-41C0-AFC0-81A1220ACC79}"/>
              </a:ext>
            </a:extLst>
          </p:cNvPr>
          <p:cNvSpPr txBox="1"/>
          <p:nvPr/>
        </p:nvSpPr>
        <p:spPr>
          <a:xfrm>
            <a:off x="487681" y="2721055"/>
            <a:ext cx="11260939" cy="3034613"/>
          </a:xfrm>
          <a:prstGeom prst="rect">
            <a:avLst/>
          </a:prstGeom>
          <a:noFill/>
        </p:spPr>
        <p:txBody>
          <a:bodyPr wrap="square">
            <a:spAutoFit/>
          </a:bodyPr>
          <a:lstStyle/>
          <a:p>
            <a:pPr marL="285750" marR="0" lvl="0" indent="-285750" algn="l" defTabSz="457200" rtl="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Century Gothic" panose="020B0502020202020204" pitchFamily="34" charset="0"/>
                <a:ea typeface="Malgun Gothic" panose="020B0503020000020004" pitchFamily="34" charset="-127"/>
              </a:rPr>
              <a:t>Le seul problème majeur que j’ai rencontré c’est avec l'aide opérateur qui tremble beaucoup pendant l'acte. Je ne serai pas tout tranquille d'opérer avec lui une prochaine fois. Surtout en cas d'intervention compliqué ;</a:t>
            </a:r>
          </a:p>
          <a:p>
            <a:pPr marL="285750" marR="0" lvl="0" indent="-285750" algn="l" defTabSz="457200" rtl="0" eaLnBrk="1" fontAlgn="auto" latinLnBrk="0" hangingPunct="1">
              <a:lnSpc>
                <a:spcPct val="25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0000"/>
                </a:solidFill>
                <a:effectLst/>
                <a:uLnTx/>
                <a:uFillTx/>
                <a:latin typeface="Century Gothic" panose="020B0502020202020204" pitchFamily="34" charset="0"/>
                <a:ea typeface="Malgun Gothic" panose="020B0503020000020004" pitchFamily="34" charset="-127"/>
              </a:rPr>
              <a:t>oui, je réclame une toise depuis 2019 et un pèse bébé avec mémoire</a:t>
            </a:r>
            <a:r>
              <a:rPr kumimoji="0" lang="fr-FR" sz="2000" b="0" i="0" u="none" strike="noStrike" kern="1200" cap="none" spc="0" normalizeH="0" baseline="0" noProof="0" dirty="0">
                <a:ln>
                  <a:noFill/>
                </a:ln>
                <a:solidFill>
                  <a:prstClr val="black"/>
                </a:solidFill>
                <a:effectLst/>
                <a:uLnTx/>
                <a:uFillTx/>
                <a:latin typeface="Century Gothic" panose="020B0502020202020204" pitchFamily="34" charset="0"/>
                <a:ea typeface="Malgun Gothic" panose="020B0503020000020004" pitchFamily="34" charset="-127"/>
              </a:rPr>
              <a:t> ;</a:t>
            </a:r>
            <a:endParaRPr kumimoji="0" lang="fr-FR" sz="2000" b="0" i="0" u="none" strike="noStrike" kern="1200" cap="none" spc="0" normalizeH="0" baseline="0" noProof="0" dirty="0">
              <a:ln>
                <a:noFill/>
              </a:ln>
              <a:solidFill>
                <a:srgbClr val="202124"/>
              </a:solidFill>
              <a:effectLst/>
              <a:uLnTx/>
              <a:uFillTx/>
              <a:latin typeface="Century Gothic" panose="020B0502020202020204" pitchFamily="34" charset="0"/>
              <a:ea typeface="Malgun Gothic"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3794888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algn="ctr"/>
            <a:r>
              <a:rPr lang="fr-FR" sz="4800" b="1" dirty="0">
                <a:solidFill>
                  <a:schemeClr val="tx1">
                    <a:lumMod val="75000"/>
                    <a:lumOff val="25000"/>
                  </a:schemeClr>
                </a:solidFill>
                <a:latin typeface="Bahnschrift Light SemiCondensed" panose="020B0502040204020203" pitchFamily="34" charset="0"/>
              </a:rPr>
              <a:t>SI</a:t>
            </a:r>
            <a:endParaRPr lang="en-US" sz="48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253386101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206557"/>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pic>
        <p:nvPicPr>
          <p:cNvPr id="6" name="Picture 2" descr="Tableau des réponses au formulaire Forms. Titre de la question : Pensez-vous être bien équipés en matériel informatique ?. Nombre de réponses : 18&amp;nbsp;réponses.">
            <a:extLst>
              <a:ext uri="{FF2B5EF4-FFF2-40B4-BE49-F238E27FC236}">
                <a16:creationId xmlns:a16="http://schemas.microsoft.com/office/drawing/2014/main" id="{DFBCDF76-B42E-4700-ADD8-DCA23632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1" y="1988966"/>
            <a:ext cx="6601036" cy="43009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977BE2B-4744-4336-921C-7608C1874CA1}"/>
              </a:ext>
            </a:extLst>
          </p:cNvPr>
          <p:cNvPicPr>
            <a:picLocks noChangeAspect="1"/>
          </p:cNvPicPr>
          <p:nvPr/>
        </p:nvPicPr>
        <p:blipFill>
          <a:blip r:embed="rId3"/>
          <a:stretch>
            <a:fillRect/>
          </a:stretch>
        </p:blipFill>
        <p:spPr>
          <a:xfrm>
            <a:off x="6124438" y="2266056"/>
            <a:ext cx="5486400" cy="4023907"/>
          </a:xfrm>
          <a:prstGeom prst="rect">
            <a:avLst/>
          </a:prstGeom>
        </p:spPr>
      </p:pic>
    </p:spTree>
    <p:extLst>
      <p:ext uri="{BB962C8B-B14F-4D97-AF65-F5344CB8AC3E}">
        <p14:creationId xmlns:p14="http://schemas.microsoft.com/office/powerpoint/2010/main" val="1839779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05AF8-7C8D-43C8-A357-1B2E14C6E28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ZoneTexte 4">
            <a:extLst>
              <a:ext uri="{FF2B5EF4-FFF2-40B4-BE49-F238E27FC236}">
                <a16:creationId xmlns:a16="http://schemas.microsoft.com/office/drawing/2014/main" id="{E49007AB-3AD5-4FBD-A1B5-0BA0DA747D4F}"/>
              </a:ext>
            </a:extLst>
          </p:cNvPr>
          <p:cNvSpPr txBox="1"/>
          <p:nvPr/>
        </p:nvSpPr>
        <p:spPr>
          <a:xfrm>
            <a:off x="6958173" y="2027472"/>
            <a:ext cx="4919929" cy="2923877"/>
          </a:xfrm>
          <a:prstGeom prst="rect">
            <a:avLst/>
          </a:prstGeom>
          <a:solidFill>
            <a:sysClr val="window" lastClr="FFFFFF"/>
          </a:solidFill>
          <a:ln w="15875" cap="flat" cmpd="sng" algn="ctr">
            <a:noFill/>
            <a:prstDash val="solid"/>
          </a:ln>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800" b="0" i="0" u="sng" strike="noStrike" kern="0" cap="none" spc="0" normalizeH="0" baseline="0" noProof="0" dirty="0">
                <a:ln>
                  <a:noFill/>
                </a:ln>
                <a:solidFill>
                  <a:srgbClr val="C00000"/>
                </a:solidFill>
                <a:effectLst/>
                <a:uLnTx/>
                <a:uFillTx/>
                <a:latin typeface="Calibri" panose="020F0502020204030204"/>
                <a:ea typeface="+mn-ea"/>
                <a:cs typeface="+mn-cs"/>
              </a:rPr>
              <a:t>Observations </a:t>
            </a:r>
            <a:r>
              <a:rPr kumimoji="0" lang="fr-FR" sz="28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02124"/>
                </a:solidFill>
                <a:effectLst/>
                <a:uLnTx/>
                <a:uFillTx/>
                <a:latin typeface="Roboto" panose="02000000000000000000" pitchFamily="2" charset="0"/>
                <a:ea typeface="+mn-ea"/>
                <a:cs typeface="+mn-cs"/>
              </a:rPr>
              <a:t>Changer l'ordinateur</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0" cap="none" spc="0" normalizeH="0" baseline="0" noProof="0" dirty="0">
                <a:ln>
                  <a:noFill/>
                </a:ln>
                <a:solidFill>
                  <a:srgbClr val="202124"/>
                </a:solidFill>
                <a:effectLst/>
                <a:uLnTx/>
                <a:uFillTx/>
                <a:latin typeface="Roboto" panose="02000000000000000000" pitchFamily="2" charset="0"/>
                <a:ea typeface="+mn-ea"/>
                <a:cs typeface="+mn-cs"/>
              </a:rPr>
              <a:t>On rentre un retard du matériel ,le bureau n'est pas confortable on n'a pas de bonne chaise on n'a plus où ranger nos dossiers 📂</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0" cap="none" spc="0" normalizeH="0" baseline="0" noProof="0" dirty="0">
                <a:ln>
                  <a:noFill/>
                </a:ln>
                <a:solidFill>
                  <a:srgbClr val="202124"/>
                </a:solidFill>
                <a:effectLst/>
                <a:uLnTx/>
                <a:uFillTx/>
                <a:latin typeface="Roboto" panose="02000000000000000000" pitchFamily="2" charset="0"/>
                <a:ea typeface="+mn-ea"/>
                <a:cs typeface="+mn-cs"/>
              </a:rPr>
              <a:t>Mémoire chargée, peine a exécuter rapidement les informations</a:t>
            </a:r>
          </a:p>
          <a:p>
            <a:pPr marL="457200" marR="0" lvl="0" indent="-45720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02569FDA-0423-4CAD-8DF7-C9DBED4C6BA3}"/>
              </a:ext>
            </a:extLst>
          </p:cNvPr>
          <p:cNvPicPr>
            <a:picLocks noChangeAspect="1"/>
          </p:cNvPicPr>
          <p:nvPr/>
        </p:nvPicPr>
        <p:blipFill>
          <a:blip r:embed="rId2"/>
          <a:stretch>
            <a:fillRect/>
          </a:stretch>
        </p:blipFill>
        <p:spPr>
          <a:xfrm>
            <a:off x="387228" y="2027472"/>
            <a:ext cx="6470786" cy="4373328"/>
          </a:xfrm>
          <a:prstGeom prst="rect">
            <a:avLst/>
          </a:prstGeom>
        </p:spPr>
      </p:pic>
    </p:spTree>
    <p:extLst>
      <p:ext uri="{BB962C8B-B14F-4D97-AF65-F5344CB8AC3E}">
        <p14:creationId xmlns:p14="http://schemas.microsoft.com/office/powerpoint/2010/main" val="414262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en-US" sz="2400" dirty="0">
              <a:latin typeface="+mj-lt"/>
            </a:endParaRPr>
          </a:p>
        </p:txBody>
      </p:sp>
      <p:sp>
        <p:nvSpPr>
          <p:cNvPr id="9" name="Content Placeholder 7"/>
          <p:cNvSpPr txBox="1">
            <a:spLocks/>
          </p:cNvSpPr>
          <p:nvPr/>
        </p:nvSpPr>
        <p:spPr>
          <a:xfrm>
            <a:off x="5495364" y="2463677"/>
            <a:ext cx="6696636" cy="2437590"/>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fr-SN" b="1" u="sng" dirty="0">
                <a:solidFill>
                  <a:srgbClr val="FF0000"/>
                </a:solidFill>
                <a:latin typeface="ITC Kabel Std Book"/>
              </a:rPr>
              <a:t>Observations</a:t>
            </a:r>
            <a:r>
              <a:rPr lang="fr-SN" b="1" dirty="0">
                <a:solidFill>
                  <a:srgbClr val="FF0000"/>
                </a:solidFill>
                <a:latin typeface="ITC Kabel Std Book"/>
              </a:rPr>
              <a:t>: </a:t>
            </a:r>
          </a:p>
          <a:p>
            <a:pPr>
              <a:lnSpc>
                <a:spcPct val="150000"/>
              </a:lnSpc>
            </a:pPr>
            <a:r>
              <a:rPr lang="fr-FR" dirty="0">
                <a:latin typeface="ITC Kabel Std Book"/>
              </a:rPr>
              <a:t>Le CRM ne donne pas exactement l'heure disponible en prenant rdv par exemple il te montre que 15h45mn est libre alors que </a:t>
            </a:r>
            <a:r>
              <a:rPr lang="fr-FR" dirty="0" err="1">
                <a:latin typeface="ITC Kabel Std Book"/>
              </a:rPr>
              <a:t>ya</a:t>
            </a:r>
            <a:r>
              <a:rPr lang="fr-FR" dirty="0">
                <a:latin typeface="ITC Kabel Std Book"/>
              </a:rPr>
              <a:t> </a:t>
            </a:r>
            <a:r>
              <a:rPr lang="fr-FR" dirty="0" err="1">
                <a:latin typeface="ITC Kabel Std Book"/>
              </a:rPr>
              <a:t>deja</a:t>
            </a:r>
            <a:r>
              <a:rPr lang="fr-FR" dirty="0">
                <a:latin typeface="ITC Kabel Std Book"/>
              </a:rPr>
              <a:t> une patiente </a:t>
            </a:r>
            <a:r>
              <a:rPr lang="fr-FR" dirty="0" err="1">
                <a:latin typeface="ITC Kabel Std Book"/>
              </a:rPr>
              <a:t>pr</a:t>
            </a:r>
            <a:r>
              <a:rPr lang="fr-FR" dirty="0">
                <a:latin typeface="ITC Kabel Std Book"/>
              </a:rPr>
              <a:t> cette heure du coup cela refuse le rendez vous disant que le </a:t>
            </a:r>
            <a:r>
              <a:rPr lang="fr-FR" dirty="0" err="1">
                <a:latin typeface="ITC Kabel Std Book"/>
              </a:rPr>
              <a:t>medecin</a:t>
            </a:r>
            <a:r>
              <a:rPr lang="fr-FR" dirty="0">
                <a:latin typeface="ITC Kabel Std Book"/>
              </a:rPr>
              <a:t> n'est pas disponible</a:t>
            </a:r>
          </a:p>
          <a:p>
            <a:pPr marL="0" indent="0">
              <a:lnSpc>
                <a:spcPct val="150000"/>
              </a:lnSpc>
              <a:buNone/>
            </a:pPr>
            <a:endParaRPr lang="en-US" dirty="0">
              <a:latin typeface="ITC Kabel Std Book"/>
            </a:endParaRPr>
          </a:p>
        </p:txBody>
      </p:sp>
      <p:sp>
        <p:nvSpPr>
          <p:cNvPr id="10" name="Espace réservé du contenu 4">
            <a:extLst>
              <a:ext uri="{FF2B5EF4-FFF2-40B4-BE49-F238E27FC236}">
                <a16:creationId xmlns:a16="http://schemas.microsoft.com/office/drawing/2014/main" id="{4F77B1AF-CC40-45B5-BB4E-C53126170D7D}"/>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C75D5315-568A-4ED6-AEEC-C0E5CF415017}"/>
              </a:ext>
            </a:extLst>
          </p:cNvPr>
          <p:cNvPicPr>
            <a:picLocks noChangeAspect="1"/>
          </p:cNvPicPr>
          <p:nvPr/>
        </p:nvPicPr>
        <p:blipFill>
          <a:blip r:embed="rId2"/>
          <a:stretch>
            <a:fillRect/>
          </a:stretch>
        </p:blipFill>
        <p:spPr>
          <a:xfrm>
            <a:off x="353291" y="2491387"/>
            <a:ext cx="5142073" cy="3341378"/>
          </a:xfrm>
          <a:prstGeom prst="rect">
            <a:avLst/>
          </a:prstGeom>
        </p:spPr>
      </p:pic>
    </p:spTree>
    <p:extLst>
      <p:ext uri="{BB962C8B-B14F-4D97-AF65-F5344CB8AC3E}">
        <p14:creationId xmlns:p14="http://schemas.microsoft.com/office/powerpoint/2010/main" val="307016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2754" y="3352801"/>
            <a:ext cx="10993549" cy="2452254"/>
          </a:xfrm>
          <a:ln>
            <a:noFill/>
          </a:ln>
        </p:spPr>
        <p:txBody>
          <a:bodyPr anchor="ctr">
            <a:noAutofit/>
          </a:bodyPr>
          <a:lstStyle/>
          <a:p>
            <a:pPr algn="ctr"/>
            <a:r>
              <a:rPr lang="fr-FR" b="1" dirty="0">
                <a:solidFill>
                  <a:schemeClr val="bg1"/>
                </a:solidFill>
                <a:latin typeface="Arial Black" panose="020B0A04020102020204" pitchFamily="34" charset="0"/>
              </a:rPr>
              <a:t>I. Etat d’avancement des actions décidées à l’issue des revues de directionS précédenteS </a:t>
            </a:r>
            <a:br>
              <a:rPr lang="fr-FR" b="1" dirty="0">
                <a:solidFill>
                  <a:schemeClr val="bg1"/>
                </a:solidFill>
                <a:latin typeface="Arial Black" panose="020B0A04020102020204" pitchFamily="34" charset="0"/>
              </a:rPr>
            </a:br>
            <a:endParaRPr lang="fr-FR" b="1"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3613506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793864"/>
            <a:ext cx="11142616" cy="76845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v"/>
            </a:pPr>
            <a:r>
              <a:rPr lang="fr-SN" sz="2800"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 : </a:t>
            </a:r>
            <a:r>
              <a:rPr lang="fr-SN" sz="2800" b="1" u="sng" dirty="0">
                <a:solidFill>
                  <a:schemeClr val="accent4"/>
                </a:solidFill>
                <a:latin typeface="Malgun Gothic" panose="020B0503020000020004" pitchFamily="34" charset="-127"/>
                <a:ea typeface="Malgun Gothic" panose="020B0503020000020004" pitchFamily="34" charset="-127"/>
              </a:rPr>
              <a:t>Synthèse CRM</a:t>
            </a:r>
            <a:endParaRPr lang="en-US" sz="2800" b="1" u="sng" dirty="0">
              <a:solidFill>
                <a:schemeClr val="accent4"/>
              </a:solidFill>
              <a:latin typeface="Malgun Gothic" panose="020B0503020000020004" pitchFamily="34" charset="-127"/>
              <a:ea typeface="Malgun Gothic" panose="020B0503020000020004" pitchFamily="34" charset="-127"/>
            </a:endParaRPr>
          </a:p>
        </p:txBody>
      </p:sp>
      <p:graphicFrame>
        <p:nvGraphicFramePr>
          <p:cNvPr id="6" name="Graphique 5">
            <a:extLst>
              <a:ext uri="{FF2B5EF4-FFF2-40B4-BE49-F238E27FC236}">
                <a16:creationId xmlns:a16="http://schemas.microsoft.com/office/drawing/2014/main" id="{3BEC179D-8218-4AF4-ADAA-F8A2465A18EB}"/>
              </a:ext>
            </a:extLst>
          </p:cNvPr>
          <p:cNvGraphicFramePr/>
          <p:nvPr>
            <p:extLst>
              <p:ext uri="{D42A27DB-BD31-4B8C-83A1-F6EECF244321}">
                <p14:modId xmlns:p14="http://schemas.microsoft.com/office/powerpoint/2010/main" val="2484223050"/>
              </p:ext>
            </p:extLst>
          </p:nvPr>
        </p:nvGraphicFramePr>
        <p:xfrm>
          <a:off x="487681" y="2451486"/>
          <a:ext cx="11142616" cy="4295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4222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AEC16E58-0B7C-4853-89D8-9721C3388AB1}"/>
              </a:ext>
            </a:extLst>
          </p:cNvPr>
          <p:cNvPicPr>
            <a:picLocks noChangeAspect="1"/>
          </p:cNvPicPr>
          <p:nvPr/>
        </p:nvPicPr>
        <p:blipFill>
          <a:blip r:embed="rId2"/>
          <a:stretch>
            <a:fillRect/>
          </a:stretch>
        </p:blipFill>
        <p:spPr>
          <a:xfrm>
            <a:off x="1097280" y="2646908"/>
            <a:ext cx="7949738" cy="3888895"/>
          </a:xfrm>
          <a:prstGeom prst="rect">
            <a:avLst/>
          </a:prstGeom>
        </p:spPr>
      </p:pic>
    </p:spTree>
    <p:extLst>
      <p:ext uri="{BB962C8B-B14F-4D97-AF65-F5344CB8AC3E}">
        <p14:creationId xmlns:p14="http://schemas.microsoft.com/office/powerpoint/2010/main" val="3772476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68192" y="1748479"/>
            <a:ext cx="11142616" cy="65770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 : Note de </a:t>
            </a:r>
            <a:r>
              <a:rPr lang="fr-SN" b="1" u="sng" dirty="0">
                <a:solidFill>
                  <a:schemeClr val="accent4"/>
                </a:solidFill>
                <a:latin typeface="Malgun Gothic" panose="020B0503020000020004" pitchFamily="34" charset="-127"/>
                <a:ea typeface="Malgun Gothic" panose="020B0503020000020004" pitchFamily="34" charset="-127"/>
              </a:rPr>
              <a:t>Synthèse de </a:t>
            </a:r>
            <a:r>
              <a:rPr lang="fr-SN" b="1" u="sng" dirty="0" err="1">
                <a:solidFill>
                  <a:schemeClr val="accent4"/>
                </a:solidFill>
                <a:latin typeface="Malgun Gothic" panose="020B0503020000020004" pitchFamily="34" charset="-127"/>
                <a:ea typeface="Malgun Gothic" panose="020B0503020000020004" pitchFamily="34" charset="-127"/>
              </a:rPr>
              <a:t>Eyone</a:t>
            </a:r>
            <a:r>
              <a:rPr lang="fr-SN" b="1" u="sng" dirty="0">
                <a:solidFill>
                  <a:schemeClr val="accent4"/>
                </a:solidFill>
                <a:latin typeface="Malgun Gothic" panose="020B0503020000020004" pitchFamily="34" charset="-127"/>
                <a:ea typeface="Malgun Gothic" panose="020B0503020000020004" pitchFamily="34" charset="-127"/>
              </a:rPr>
              <a:t> sur ses fonctionnalités </a:t>
            </a:r>
            <a:endParaRPr lang="en-US" b="1" u="sng" dirty="0">
              <a:solidFill>
                <a:schemeClr val="accent4"/>
              </a:solidFill>
              <a:latin typeface="Malgun Gothic" panose="020B0503020000020004" pitchFamily="34" charset="-127"/>
              <a:ea typeface="Malgun Gothic" panose="020B0503020000020004" pitchFamily="34" charset="-127"/>
            </a:endParaRPr>
          </a:p>
        </p:txBody>
      </p:sp>
      <p:graphicFrame>
        <p:nvGraphicFramePr>
          <p:cNvPr id="7" name="Graphique 6">
            <a:extLst>
              <a:ext uri="{FF2B5EF4-FFF2-40B4-BE49-F238E27FC236}">
                <a16:creationId xmlns:a16="http://schemas.microsoft.com/office/drawing/2014/main" id="{DBFB8732-E17D-439B-88BF-E0631734D333}"/>
              </a:ext>
            </a:extLst>
          </p:cNvPr>
          <p:cNvGraphicFramePr/>
          <p:nvPr>
            <p:extLst>
              <p:ext uri="{D42A27DB-BD31-4B8C-83A1-F6EECF244321}">
                <p14:modId xmlns:p14="http://schemas.microsoft.com/office/powerpoint/2010/main" val="2523635815"/>
              </p:ext>
            </p:extLst>
          </p:nvPr>
        </p:nvGraphicFramePr>
        <p:xfrm>
          <a:off x="468192" y="2290814"/>
          <a:ext cx="11266607" cy="4567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7057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39198B2A-B9AE-4F56-B27C-F5FDD3E94EAD}"/>
              </a:ext>
            </a:extLst>
          </p:cNvPr>
          <p:cNvPicPr>
            <a:picLocks noChangeAspect="1"/>
          </p:cNvPicPr>
          <p:nvPr/>
        </p:nvPicPr>
        <p:blipFill>
          <a:blip r:embed="rId2"/>
          <a:stretch>
            <a:fillRect/>
          </a:stretch>
        </p:blipFill>
        <p:spPr>
          <a:xfrm>
            <a:off x="1263535" y="2646908"/>
            <a:ext cx="7565457" cy="4006090"/>
          </a:xfrm>
          <a:prstGeom prst="rect">
            <a:avLst/>
          </a:prstGeom>
        </p:spPr>
      </p:pic>
    </p:spTree>
    <p:extLst>
      <p:ext uri="{BB962C8B-B14F-4D97-AF65-F5344CB8AC3E}">
        <p14:creationId xmlns:p14="http://schemas.microsoft.com/office/powerpoint/2010/main" val="1845071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715956"/>
            <a:ext cx="11142616" cy="1116829"/>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 : </a:t>
            </a:r>
            <a:r>
              <a:rPr lang="fr-SN" b="1" u="sng" dirty="0">
                <a:solidFill>
                  <a:schemeClr val="accent4"/>
                </a:solidFill>
                <a:latin typeface="Malgun Gothic" panose="020B0503020000020004" pitchFamily="34" charset="-127"/>
                <a:ea typeface="Malgun Gothic" panose="020B0503020000020004" pitchFamily="34" charset="-127"/>
              </a:rPr>
              <a:t>Note de Synthèse de GSM sur ses fonctionnalités</a:t>
            </a:r>
            <a:endParaRPr lang="en-US" b="1" u="sng" dirty="0">
              <a:solidFill>
                <a:schemeClr val="accent4"/>
              </a:solidFill>
              <a:latin typeface="Malgun Gothic" panose="020B0503020000020004" pitchFamily="34" charset="-127"/>
              <a:ea typeface="Malgun Gothic" panose="020B0503020000020004" pitchFamily="34" charset="-127"/>
            </a:endParaRPr>
          </a:p>
        </p:txBody>
      </p:sp>
      <p:graphicFrame>
        <p:nvGraphicFramePr>
          <p:cNvPr id="6" name="Graphique 5">
            <a:extLst>
              <a:ext uri="{FF2B5EF4-FFF2-40B4-BE49-F238E27FC236}">
                <a16:creationId xmlns:a16="http://schemas.microsoft.com/office/drawing/2014/main" id="{7B345CE7-39F9-4157-A3C2-8195B2E54516}"/>
              </a:ext>
            </a:extLst>
          </p:cNvPr>
          <p:cNvGraphicFramePr/>
          <p:nvPr>
            <p:extLst>
              <p:ext uri="{D42A27DB-BD31-4B8C-83A1-F6EECF244321}">
                <p14:modId xmlns:p14="http://schemas.microsoft.com/office/powerpoint/2010/main" val="1080720721"/>
              </p:ext>
            </p:extLst>
          </p:nvPr>
        </p:nvGraphicFramePr>
        <p:xfrm>
          <a:off x="487681" y="2646908"/>
          <a:ext cx="11142616" cy="4211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26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3A78C442-ED4E-4F82-A752-2729BD046D0C}"/>
              </a:ext>
            </a:extLst>
          </p:cNvPr>
          <p:cNvPicPr>
            <a:picLocks noChangeAspect="1"/>
          </p:cNvPicPr>
          <p:nvPr/>
        </p:nvPicPr>
        <p:blipFill>
          <a:blip r:embed="rId2"/>
          <a:stretch>
            <a:fillRect/>
          </a:stretch>
        </p:blipFill>
        <p:spPr>
          <a:xfrm>
            <a:off x="1097280" y="2646908"/>
            <a:ext cx="7944538" cy="4049880"/>
          </a:xfrm>
          <a:prstGeom prst="rect">
            <a:avLst/>
          </a:prstGeom>
        </p:spPr>
      </p:pic>
    </p:spTree>
    <p:extLst>
      <p:ext uri="{BB962C8B-B14F-4D97-AF65-F5344CB8AC3E}">
        <p14:creationId xmlns:p14="http://schemas.microsoft.com/office/powerpoint/2010/main" val="2323338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 : </a:t>
            </a:r>
            <a:r>
              <a:rPr lang="fr-SN" b="1" u="sng" dirty="0">
                <a:solidFill>
                  <a:schemeClr val="accent4"/>
                </a:solidFill>
                <a:latin typeface="Malgun Gothic" panose="020B0503020000020004" pitchFamily="34" charset="-127"/>
                <a:ea typeface="Malgun Gothic" panose="020B0503020000020004" pitchFamily="34" charset="-127"/>
              </a:rPr>
              <a:t>Note de Synthèse de Dropbox sur ses fonctionnalités</a:t>
            </a: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graphicFrame>
        <p:nvGraphicFramePr>
          <p:cNvPr id="7" name="Graphique 6">
            <a:extLst>
              <a:ext uri="{FF2B5EF4-FFF2-40B4-BE49-F238E27FC236}">
                <a16:creationId xmlns:a16="http://schemas.microsoft.com/office/drawing/2014/main" id="{837B442D-26FD-4006-8AB2-7D2D6DB27D01}"/>
              </a:ext>
            </a:extLst>
          </p:cNvPr>
          <p:cNvGraphicFramePr/>
          <p:nvPr>
            <p:extLst>
              <p:ext uri="{D42A27DB-BD31-4B8C-83A1-F6EECF244321}">
                <p14:modId xmlns:p14="http://schemas.microsoft.com/office/powerpoint/2010/main" val="1942118521"/>
              </p:ext>
            </p:extLst>
          </p:nvPr>
        </p:nvGraphicFramePr>
        <p:xfrm>
          <a:off x="581191" y="2646908"/>
          <a:ext cx="11049105" cy="4044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9053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7" name="Image 6">
            <a:extLst>
              <a:ext uri="{FF2B5EF4-FFF2-40B4-BE49-F238E27FC236}">
                <a16:creationId xmlns:a16="http://schemas.microsoft.com/office/drawing/2014/main" id="{3BA091B0-6A0C-41D0-9DA7-12F719F584CA}"/>
              </a:ext>
            </a:extLst>
          </p:cNvPr>
          <p:cNvPicPr>
            <a:picLocks noChangeAspect="1"/>
          </p:cNvPicPr>
          <p:nvPr/>
        </p:nvPicPr>
        <p:blipFill>
          <a:blip r:embed="rId2"/>
          <a:stretch>
            <a:fillRect/>
          </a:stretch>
        </p:blipFill>
        <p:spPr>
          <a:xfrm>
            <a:off x="581192" y="2646908"/>
            <a:ext cx="8618226" cy="4135795"/>
          </a:xfrm>
          <a:prstGeom prst="rect">
            <a:avLst/>
          </a:prstGeom>
        </p:spPr>
      </p:pic>
    </p:spTree>
    <p:extLst>
      <p:ext uri="{BB962C8B-B14F-4D97-AF65-F5344CB8AC3E}">
        <p14:creationId xmlns:p14="http://schemas.microsoft.com/office/powerpoint/2010/main" val="3014928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 </a:t>
            </a:r>
            <a:r>
              <a:rPr lang="fr-SN" b="1" u="sng" dirty="0">
                <a:solidFill>
                  <a:schemeClr val="accent4"/>
                </a:solidFill>
                <a:latin typeface="Malgun Gothic" panose="020B0503020000020004" pitchFamily="34" charset="-127"/>
                <a:ea typeface="Malgun Gothic" panose="020B0503020000020004" pitchFamily="34" charset="-127"/>
              </a:rPr>
              <a:t>Note de Synthèse de </a:t>
            </a:r>
            <a:r>
              <a:rPr lang="fr-SN" b="1" u="sng" dirty="0" err="1">
                <a:solidFill>
                  <a:schemeClr val="accent4"/>
                </a:solidFill>
                <a:latin typeface="Malgun Gothic" panose="020B0503020000020004" pitchFamily="34" charset="-127"/>
                <a:ea typeface="Malgun Gothic" panose="020B0503020000020004" pitchFamily="34" charset="-127"/>
              </a:rPr>
              <a:t>Odoo</a:t>
            </a:r>
            <a:r>
              <a:rPr lang="fr-SN" b="1" u="sng" dirty="0">
                <a:solidFill>
                  <a:schemeClr val="accent4"/>
                </a:solidFill>
                <a:latin typeface="Malgun Gothic" panose="020B0503020000020004" pitchFamily="34" charset="-127"/>
                <a:ea typeface="Malgun Gothic" panose="020B0503020000020004" pitchFamily="34" charset="-127"/>
              </a:rPr>
              <a:t> sur ses fonctionnalités</a:t>
            </a:r>
            <a:r>
              <a:rPr lang="fr-SN" b="1" dirty="0">
                <a:solidFill>
                  <a:schemeClr val="tx1">
                    <a:lumMod val="75000"/>
                    <a:lumOff val="25000"/>
                  </a:schemeClr>
                </a:solidFill>
                <a:latin typeface="Malgun Gothic" panose="020B0503020000020004" pitchFamily="34" charset="-127"/>
                <a:ea typeface="Malgun Gothic" panose="020B0503020000020004" pitchFamily="34" charset="-127"/>
              </a:rPr>
              <a:t>.</a:t>
            </a:r>
            <a:endParaRPr lang="en-US" b="1"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graphicFrame>
        <p:nvGraphicFramePr>
          <p:cNvPr id="6" name="Graphique 5">
            <a:extLst>
              <a:ext uri="{FF2B5EF4-FFF2-40B4-BE49-F238E27FC236}">
                <a16:creationId xmlns:a16="http://schemas.microsoft.com/office/drawing/2014/main" id="{A6CACEAC-8821-4776-866D-C181B7145241}"/>
              </a:ext>
            </a:extLst>
          </p:cNvPr>
          <p:cNvGraphicFramePr/>
          <p:nvPr>
            <p:extLst>
              <p:ext uri="{D42A27DB-BD31-4B8C-83A1-F6EECF244321}">
                <p14:modId xmlns:p14="http://schemas.microsoft.com/office/powerpoint/2010/main" val="2340683449"/>
              </p:ext>
            </p:extLst>
          </p:nvPr>
        </p:nvGraphicFramePr>
        <p:xfrm>
          <a:off x="581192" y="2332293"/>
          <a:ext cx="11153608" cy="4400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978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pic>
        <p:nvPicPr>
          <p:cNvPr id="6" name="Image 5">
            <a:extLst>
              <a:ext uri="{FF2B5EF4-FFF2-40B4-BE49-F238E27FC236}">
                <a16:creationId xmlns:a16="http://schemas.microsoft.com/office/drawing/2014/main" id="{3A3EF763-F2AC-41CA-98A8-59330BD8D83D}"/>
              </a:ext>
            </a:extLst>
          </p:cNvPr>
          <p:cNvPicPr>
            <a:picLocks noChangeAspect="1"/>
          </p:cNvPicPr>
          <p:nvPr/>
        </p:nvPicPr>
        <p:blipFill>
          <a:blip r:embed="rId2"/>
          <a:stretch>
            <a:fillRect/>
          </a:stretch>
        </p:blipFill>
        <p:spPr>
          <a:xfrm>
            <a:off x="1934099" y="2624364"/>
            <a:ext cx="7667101" cy="4233636"/>
          </a:xfrm>
          <a:prstGeom prst="rect">
            <a:avLst/>
          </a:prstGeom>
        </p:spPr>
      </p:pic>
    </p:spTree>
    <p:extLst>
      <p:ext uri="{BB962C8B-B14F-4D97-AF65-F5344CB8AC3E}">
        <p14:creationId xmlns:p14="http://schemas.microsoft.com/office/powerpoint/2010/main" val="179912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a:t>Page </a:t>
            </a:r>
            <a:fld id="{4FAB73BC-B049-4115-A692-8D63A059BFB8}" type="slidenum">
              <a:rPr lang="fr-FR" smtClean="0"/>
              <a:pPr/>
              <a:t>5</a:t>
            </a:fld>
            <a:endParaRPr lang="fr-FR" dirty="0"/>
          </a:p>
        </p:txBody>
      </p:sp>
      <p:sp>
        <p:nvSpPr>
          <p:cNvPr id="6" name="Oval 2"/>
          <p:cNvSpPr/>
          <p:nvPr/>
        </p:nvSpPr>
        <p:spPr>
          <a:xfrm>
            <a:off x="606108" y="169165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06108" y="3080058"/>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5"/>
          <p:cNvSpPr/>
          <p:nvPr/>
        </p:nvSpPr>
        <p:spPr>
          <a:xfrm>
            <a:off x="606108" y="4429170"/>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1102115" y="1631787"/>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15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02115" y="3044333"/>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15 actions réalisées;</a:t>
            </a:r>
            <a:endParaRPr sz="2400" dirty="0">
              <a:solidFill>
                <a:schemeClr val="tx1"/>
              </a:solidFill>
              <a:latin typeface="Bahnschrift" panose="020B0502040204020203" pitchFamily="34" charset="0"/>
            </a:endParaRPr>
          </a:p>
        </p:txBody>
      </p:sp>
      <p:sp>
        <p:nvSpPr>
          <p:cNvPr id="14" name="TextBox 52"/>
          <p:cNvSpPr txBox="1"/>
          <p:nvPr/>
        </p:nvSpPr>
        <p:spPr>
          <a:xfrm>
            <a:off x="1041154" y="4365401"/>
            <a:ext cx="5431084"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Toutes les actions ont été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594585"/>
          </a:xfrm>
          <a:solidFill>
            <a:schemeClr val="accent4">
              <a:lumMod val="60000"/>
              <a:lumOff val="40000"/>
            </a:schemeClr>
          </a:solidFill>
        </p:spPr>
        <p:txBody>
          <a:bodyPr>
            <a:normAutofit/>
          </a:bodyPr>
          <a:lstStyle/>
          <a:p>
            <a:pPr algn="ctr"/>
            <a:r>
              <a:rPr lang="fr-SN" dirty="0">
                <a:solidFill>
                  <a:schemeClr val="tx1"/>
                </a:solidFill>
              </a:rPr>
              <a:t>RAPELle DES ACTIONS PLANIFIEES (2018)</a:t>
            </a:r>
            <a:endParaRPr lang="en-US" dirty="0">
              <a:solidFill>
                <a:schemeClr val="tx1"/>
              </a:solidFill>
            </a:endParaRPr>
          </a:p>
        </p:txBody>
      </p:sp>
      <p:graphicFrame>
        <p:nvGraphicFramePr>
          <p:cNvPr id="21" name="Graphique 20">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3556158654"/>
              </p:ext>
            </p:extLst>
          </p:nvPr>
        </p:nvGraphicFramePr>
        <p:xfrm>
          <a:off x="6072188" y="1539512"/>
          <a:ext cx="5014911" cy="32875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7756683" y="3275163"/>
            <a:ext cx="1645920" cy="523220"/>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b="1" kern="0" dirty="0">
                <a:solidFill>
                  <a:srgbClr val="000000"/>
                </a:solidFill>
                <a:latin typeface="Segoe UI" panose="020B0502040204020203" pitchFamily="34" charset="0"/>
                <a:cs typeface="Segoe UI" panose="020B0502040204020203" pitchFamily="34" charset="0"/>
              </a:rPr>
              <a:t>100%</a:t>
            </a:r>
            <a:endParaRPr kumimoji="0" lang="fr-CA" sz="2800" b="1" i="0" u="none" strike="noStrike" kern="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2571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D69E-458E-4B4D-BB15-B058828603DD}"/>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A31DB9D9-87E7-4300-9132-263EE63D10AE}"/>
              </a:ext>
            </a:extLst>
          </p:cNvPr>
          <p:cNvSpPr txBox="1">
            <a:spLocks/>
          </p:cNvSpPr>
          <p:nvPr/>
        </p:nvSpPr>
        <p:spPr>
          <a:xfrm>
            <a:off x="487681" y="163310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p>
        </p:txBody>
      </p:sp>
      <p:sp>
        <p:nvSpPr>
          <p:cNvPr id="7" name="Rectangle 6">
            <a:extLst>
              <a:ext uri="{FF2B5EF4-FFF2-40B4-BE49-F238E27FC236}">
                <a16:creationId xmlns:a16="http://schemas.microsoft.com/office/drawing/2014/main" id="{809C06EB-7A1C-4306-96C4-4A539EF0BD18}"/>
              </a:ext>
            </a:extLst>
          </p:cNvPr>
          <p:cNvSpPr/>
          <p:nvPr/>
        </p:nvSpPr>
        <p:spPr>
          <a:xfrm>
            <a:off x="7756711" y="2646908"/>
            <a:ext cx="3999144" cy="292387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3600" i="1" u="sng" dirty="0">
                <a:solidFill>
                  <a:srgbClr val="FF0000"/>
                </a:solidFill>
              </a:rPr>
              <a:t>Remarques :</a:t>
            </a:r>
          </a:p>
          <a:p>
            <a:pPr marL="457200" indent="-457200" algn="just">
              <a:buFont typeface="Arial" panose="020B0604020202020204" pitchFamily="34" charset="0"/>
              <a:buChar char="•"/>
            </a:pPr>
            <a:r>
              <a:rPr lang="fr-FR" sz="2800" b="0" i="0" dirty="0">
                <a:solidFill>
                  <a:srgbClr val="202124"/>
                </a:solidFill>
                <a:effectLst/>
                <a:latin typeface="Roboto" panose="02000000000000000000" pitchFamily="2" charset="0"/>
              </a:rPr>
              <a:t>Pas de maîtrise totale du logiciel</a:t>
            </a:r>
          </a:p>
          <a:p>
            <a:pPr marL="457200" indent="-457200" algn="just">
              <a:buFont typeface="Arial" panose="020B0604020202020204" pitchFamily="34" charset="0"/>
              <a:buChar char="•"/>
            </a:pPr>
            <a:r>
              <a:rPr lang="en-GB" sz="2800" b="0" i="0" dirty="0" err="1">
                <a:solidFill>
                  <a:srgbClr val="202124"/>
                </a:solidFill>
                <a:effectLst/>
                <a:latin typeface="Roboto" panose="02000000000000000000" pitchFamily="2" charset="0"/>
              </a:rPr>
              <a:t>Satisfait</a:t>
            </a:r>
            <a:r>
              <a:rPr lang="en-GB" sz="2800" b="0" i="0" dirty="0">
                <a:solidFill>
                  <a:srgbClr val="202124"/>
                </a:solidFill>
                <a:effectLst/>
                <a:latin typeface="Roboto" panose="02000000000000000000" pitchFamily="2" charset="0"/>
              </a:rPr>
              <a:t> de </a:t>
            </a:r>
            <a:r>
              <a:rPr lang="en-GB" sz="2800" b="0" i="0" dirty="0" err="1">
                <a:solidFill>
                  <a:srgbClr val="202124"/>
                </a:solidFill>
                <a:effectLst/>
                <a:latin typeface="Roboto" panose="02000000000000000000" pitchFamily="2" charset="0"/>
              </a:rPr>
              <a:t>qualipro</a:t>
            </a:r>
            <a:endParaRPr lang="fr-FR" sz="2800" dirty="0">
              <a:solidFill>
                <a:srgbClr val="202124"/>
              </a:solidFill>
              <a:latin typeface="Roboto" panose="02000000000000000000" pitchFamily="2" charset="0"/>
            </a:endParaRPr>
          </a:p>
          <a:p>
            <a:pPr marL="457200" indent="-457200" algn="just">
              <a:buFont typeface="Arial" panose="020B0604020202020204" pitchFamily="34" charset="0"/>
              <a:buChar char="•"/>
            </a:pPr>
            <a:r>
              <a:rPr lang="en-GB" sz="2800" b="0" i="0" dirty="0">
                <a:solidFill>
                  <a:srgbClr val="202124"/>
                </a:solidFill>
                <a:effectLst/>
                <a:latin typeface="Roboto" panose="02000000000000000000" pitchFamily="2" charset="0"/>
              </a:rPr>
              <a:t>Bon </a:t>
            </a:r>
            <a:r>
              <a:rPr lang="en-GB" sz="2800" b="0" i="0" dirty="0" err="1">
                <a:solidFill>
                  <a:srgbClr val="202124"/>
                </a:solidFill>
                <a:effectLst/>
                <a:latin typeface="Roboto" panose="02000000000000000000" pitchFamily="2" charset="0"/>
              </a:rPr>
              <a:t>outil</a:t>
            </a:r>
            <a:endParaRPr lang="fr-FR" sz="2800" b="0" i="0" dirty="0">
              <a:solidFill>
                <a:schemeClr val="tx1">
                  <a:lumMod val="75000"/>
                  <a:lumOff val="25000"/>
                </a:schemeClr>
              </a:solidFill>
              <a:effectLst/>
              <a:latin typeface="Roboto" panose="02000000000000000000" pitchFamily="2" charset="0"/>
            </a:endParaRPr>
          </a:p>
          <a:p>
            <a:pPr marL="457200" indent="-457200" algn="just">
              <a:buFont typeface="Arial" panose="020B0604020202020204" pitchFamily="34" charset="0"/>
              <a:buChar char="•"/>
            </a:pPr>
            <a:endParaRPr lang="fr-FR" sz="3600" dirty="0">
              <a:solidFill>
                <a:schemeClr val="tx1">
                  <a:lumMod val="75000"/>
                  <a:lumOff val="25000"/>
                </a:schemeClr>
              </a:solidFill>
            </a:endParaRPr>
          </a:p>
        </p:txBody>
      </p:sp>
      <p:pic>
        <p:nvPicPr>
          <p:cNvPr id="10" name="Image 9">
            <a:extLst>
              <a:ext uri="{FF2B5EF4-FFF2-40B4-BE49-F238E27FC236}">
                <a16:creationId xmlns:a16="http://schemas.microsoft.com/office/drawing/2014/main" id="{FC145227-C042-4E30-9735-72ED99B8DDDB}"/>
              </a:ext>
            </a:extLst>
          </p:cNvPr>
          <p:cNvPicPr>
            <a:picLocks noChangeAspect="1"/>
          </p:cNvPicPr>
          <p:nvPr/>
        </p:nvPicPr>
        <p:blipFill>
          <a:blip r:embed="rId2"/>
          <a:stretch>
            <a:fillRect/>
          </a:stretch>
        </p:blipFill>
        <p:spPr>
          <a:xfrm>
            <a:off x="362123" y="2646908"/>
            <a:ext cx="6939222" cy="3629201"/>
          </a:xfrm>
          <a:prstGeom prst="rect">
            <a:avLst/>
          </a:prstGeom>
        </p:spPr>
      </p:pic>
      <p:sp>
        <p:nvSpPr>
          <p:cNvPr id="11" name="ZoneTexte 10">
            <a:extLst>
              <a:ext uri="{FF2B5EF4-FFF2-40B4-BE49-F238E27FC236}">
                <a16:creationId xmlns:a16="http://schemas.microsoft.com/office/drawing/2014/main" id="{6310706D-F33C-4FC0-B827-4B3E4FA5EDF5}"/>
              </a:ext>
            </a:extLst>
          </p:cNvPr>
          <p:cNvSpPr txBox="1"/>
          <p:nvPr/>
        </p:nvSpPr>
        <p:spPr>
          <a:xfrm>
            <a:off x="4036229" y="3832453"/>
            <a:ext cx="2022760" cy="369332"/>
          </a:xfrm>
          <a:prstGeom prst="rect">
            <a:avLst/>
          </a:prstGeom>
          <a:noFill/>
        </p:spPr>
        <p:txBody>
          <a:bodyPr wrap="square" rtlCol="0">
            <a:spAutoFit/>
          </a:bodyPr>
          <a:lstStyle/>
          <a:p>
            <a:r>
              <a:rPr lang="fr-FR" b="1" dirty="0">
                <a:solidFill>
                  <a:srgbClr val="7F508B"/>
                </a:solidFill>
              </a:rPr>
              <a:t>Moyenne: 4,3/5</a:t>
            </a:r>
          </a:p>
        </p:txBody>
      </p:sp>
    </p:spTree>
    <p:extLst>
      <p:ext uri="{BB962C8B-B14F-4D97-AF65-F5344CB8AC3E}">
        <p14:creationId xmlns:p14="http://schemas.microsoft.com/office/powerpoint/2010/main" val="1919983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68192" y="1767856"/>
            <a:ext cx="11142616" cy="69445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utilisateurs du SI</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8" name="ZoneTexte 7">
            <a:extLst>
              <a:ext uri="{FF2B5EF4-FFF2-40B4-BE49-F238E27FC236}">
                <a16:creationId xmlns:a16="http://schemas.microsoft.com/office/drawing/2014/main" id="{0EE013F6-7C84-4154-A14B-2F4DE70B0C1D}"/>
              </a:ext>
            </a:extLst>
          </p:cNvPr>
          <p:cNvSpPr txBox="1"/>
          <p:nvPr/>
        </p:nvSpPr>
        <p:spPr>
          <a:xfrm>
            <a:off x="7587367" y="4153452"/>
            <a:ext cx="1636154"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7F508B">
                    <a:lumMod val="50000"/>
                  </a:srgbClr>
                </a:solidFill>
                <a:effectLst/>
                <a:uLnTx/>
                <a:uFillTx/>
                <a:latin typeface="Calibri" panose="020F0502020204030204"/>
                <a:ea typeface="+mn-ea"/>
                <a:cs typeface="+mn-cs"/>
              </a:rPr>
              <a:t>Moyenne : 4,3/5</a:t>
            </a:r>
          </a:p>
        </p:txBody>
      </p:sp>
      <p:pic>
        <p:nvPicPr>
          <p:cNvPr id="7" name="Image 6">
            <a:extLst>
              <a:ext uri="{FF2B5EF4-FFF2-40B4-BE49-F238E27FC236}">
                <a16:creationId xmlns:a16="http://schemas.microsoft.com/office/drawing/2014/main" id="{8C619ED4-4818-4A3A-BFCB-4B66A105FA2F}"/>
              </a:ext>
            </a:extLst>
          </p:cNvPr>
          <p:cNvPicPr>
            <a:picLocks noChangeAspect="1"/>
          </p:cNvPicPr>
          <p:nvPr/>
        </p:nvPicPr>
        <p:blipFill>
          <a:blip r:embed="rId2"/>
          <a:stretch>
            <a:fillRect/>
          </a:stretch>
        </p:blipFill>
        <p:spPr>
          <a:xfrm>
            <a:off x="581192" y="2462313"/>
            <a:ext cx="5353050" cy="2821576"/>
          </a:xfrm>
          <a:prstGeom prst="rect">
            <a:avLst/>
          </a:prstGeom>
        </p:spPr>
      </p:pic>
      <p:pic>
        <p:nvPicPr>
          <p:cNvPr id="10" name="Image 9">
            <a:extLst>
              <a:ext uri="{FF2B5EF4-FFF2-40B4-BE49-F238E27FC236}">
                <a16:creationId xmlns:a16="http://schemas.microsoft.com/office/drawing/2014/main" id="{0B9FE41C-8CC3-4C04-9E08-FCA4A847B487}"/>
              </a:ext>
            </a:extLst>
          </p:cNvPr>
          <p:cNvPicPr>
            <a:picLocks noChangeAspect="1"/>
          </p:cNvPicPr>
          <p:nvPr/>
        </p:nvPicPr>
        <p:blipFill>
          <a:blip r:embed="rId3"/>
          <a:stretch>
            <a:fillRect/>
          </a:stretch>
        </p:blipFill>
        <p:spPr>
          <a:xfrm>
            <a:off x="5942133" y="2576944"/>
            <a:ext cx="5781675" cy="2795247"/>
          </a:xfrm>
          <a:prstGeom prst="rect">
            <a:avLst/>
          </a:prstGeom>
        </p:spPr>
      </p:pic>
      <p:sp>
        <p:nvSpPr>
          <p:cNvPr id="11" name="Rectangle 10">
            <a:extLst>
              <a:ext uri="{FF2B5EF4-FFF2-40B4-BE49-F238E27FC236}">
                <a16:creationId xmlns:a16="http://schemas.microsoft.com/office/drawing/2014/main" id="{ABED34B0-BF0C-405C-917A-8B3BA0145D8F}"/>
              </a:ext>
            </a:extLst>
          </p:cNvPr>
          <p:cNvSpPr/>
          <p:nvPr/>
        </p:nvSpPr>
        <p:spPr>
          <a:xfrm>
            <a:off x="300790" y="5372192"/>
            <a:ext cx="11590420" cy="126188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sz="2800" u="sng" dirty="0">
                <a:solidFill>
                  <a:srgbClr val="C00000"/>
                </a:solidFill>
              </a:rPr>
              <a:t>Observations</a:t>
            </a:r>
            <a:r>
              <a:rPr lang="fr-FR" sz="2800" dirty="0">
                <a:solidFill>
                  <a:schemeClr val="tx1">
                    <a:lumMod val="75000"/>
                    <a:lumOff val="25000"/>
                  </a:schemeClr>
                </a:solidFill>
              </a:rPr>
              <a:t> :</a:t>
            </a:r>
          </a:p>
          <a:p>
            <a:pPr marL="457200" indent="-457200" algn="just">
              <a:buFont typeface="Arial" panose="020B0604020202020204" pitchFamily="34" charset="0"/>
              <a:buChar char="•"/>
            </a:pPr>
            <a:r>
              <a:rPr lang="fr-FR" sz="2400" dirty="0">
                <a:solidFill>
                  <a:srgbClr val="00B050"/>
                </a:solidFill>
                <a:latin typeface="Arial" panose="020B0604020202020204" pitchFamily="34" charset="0"/>
                <a:cs typeface="Arial" panose="020B0604020202020204" pitchFamily="34" charset="0"/>
              </a:rPr>
              <a:t>Formation riche et intéressante</a:t>
            </a:r>
          </a:p>
          <a:p>
            <a:pPr marL="457200" indent="-457200" algn="just">
              <a:buFont typeface="Arial" panose="020B0604020202020204" pitchFamily="34" charset="0"/>
              <a:buChar char="•"/>
            </a:pPr>
            <a:r>
              <a:rPr lang="fr-FR" sz="2400" i="0" dirty="0">
                <a:solidFill>
                  <a:srgbClr val="00B050"/>
                </a:solidFill>
                <a:effectLst/>
                <a:latin typeface="Arial" panose="020B0604020202020204" pitchFamily="34" charset="0"/>
                <a:cs typeface="Arial" panose="020B0604020202020204" pitchFamily="34" charset="0"/>
              </a:rPr>
              <a:t>Faire des mises à niveau sur l'utilisation du logiciel pour le personnel</a:t>
            </a:r>
            <a:endParaRPr lang="fr-FR" sz="2400" dirty="0">
              <a:solidFill>
                <a:srgbClr val="00B050"/>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310706D-F33C-4FC0-B827-4B3E4FA5EDF5}"/>
              </a:ext>
            </a:extLst>
          </p:cNvPr>
          <p:cNvSpPr txBox="1"/>
          <p:nvPr/>
        </p:nvSpPr>
        <p:spPr>
          <a:xfrm>
            <a:off x="7821590" y="3138634"/>
            <a:ext cx="2022760" cy="369332"/>
          </a:xfrm>
          <a:prstGeom prst="rect">
            <a:avLst/>
          </a:prstGeom>
          <a:noFill/>
        </p:spPr>
        <p:txBody>
          <a:bodyPr wrap="square" rtlCol="0">
            <a:spAutoFit/>
          </a:bodyPr>
          <a:lstStyle/>
          <a:p>
            <a:r>
              <a:rPr lang="fr-FR" b="1" dirty="0">
                <a:solidFill>
                  <a:srgbClr val="7F508B"/>
                </a:solidFill>
              </a:rPr>
              <a:t>Moyenne: 4,4/5</a:t>
            </a:r>
          </a:p>
        </p:txBody>
      </p:sp>
    </p:spTree>
    <p:extLst>
      <p:ext uri="{BB962C8B-B14F-4D97-AF65-F5344CB8AC3E}">
        <p14:creationId xmlns:p14="http://schemas.microsoft.com/office/powerpoint/2010/main" val="1897390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5" name="Espace réservé du contenu 4">
            <a:extLst>
              <a:ext uri="{FF2B5EF4-FFF2-40B4-BE49-F238E27FC236}">
                <a16:creationId xmlns:a16="http://schemas.microsoft.com/office/drawing/2014/main" id="{7C2C1F68-7EB6-4CD9-8A06-8EBF45C42E68}"/>
              </a:ext>
            </a:extLst>
          </p:cNvPr>
          <p:cNvSpPr txBox="1">
            <a:spLocks/>
          </p:cNvSpPr>
          <p:nvPr/>
        </p:nvSpPr>
        <p:spPr>
          <a:xfrm>
            <a:off x="487681" y="1633109"/>
            <a:ext cx="11142616" cy="88127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b="1" u="sng" dirty="0">
                <a:solidFill>
                  <a:schemeClr val="accent4"/>
                </a:solidFill>
                <a:latin typeface="Malgun Gothic" panose="020B0503020000020004" pitchFamily="34" charset="-127"/>
                <a:ea typeface="Malgun Gothic" panose="020B0503020000020004" pitchFamily="34" charset="-127"/>
              </a:rPr>
              <a:t>Note globale de satisfaction du Système d’information de NEST</a:t>
            </a:r>
            <a:endParaRPr lang="en-US" b="1" u="sng" dirty="0">
              <a:solidFill>
                <a:schemeClr val="accent4"/>
              </a:solidFill>
              <a:latin typeface="Malgun Gothic" panose="020B0503020000020004" pitchFamily="34" charset="-127"/>
              <a:ea typeface="Malgun Gothic" panose="020B0503020000020004" pitchFamily="34" charset="-127"/>
            </a:endParaRPr>
          </a:p>
        </p:txBody>
      </p:sp>
      <p:pic>
        <p:nvPicPr>
          <p:cNvPr id="8" name="Image 7">
            <a:extLst>
              <a:ext uri="{FF2B5EF4-FFF2-40B4-BE49-F238E27FC236}">
                <a16:creationId xmlns:a16="http://schemas.microsoft.com/office/drawing/2014/main" id="{0DB91403-0592-4FD7-B1E7-52600174E43F}"/>
              </a:ext>
            </a:extLst>
          </p:cNvPr>
          <p:cNvPicPr>
            <a:picLocks noChangeAspect="1"/>
          </p:cNvPicPr>
          <p:nvPr/>
        </p:nvPicPr>
        <p:blipFill>
          <a:blip r:embed="rId2"/>
          <a:stretch>
            <a:fillRect/>
          </a:stretch>
        </p:blipFill>
        <p:spPr>
          <a:xfrm>
            <a:off x="1097280" y="2514380"/>
            <a:ext cx="9542573" cy="4343620"/>
          </a:xfrm>
          <a:prstGeom prst="rect">
            <a:avLst/>
          </a:prstGeom>
        </p:spPr>
      </p:pic>
      <p:sp>
        <p:nvSpPr>
          <p:cNvPr id="9" name="ZoneTexte 8">
            <a:extLst>
              <a:ext uri="{FF2B5EF4-FFF2-40B4-BE49-F238E27FC236}">
                <a16:creationId xmlns:a16="http://schemas.microsoft.com/office/drawing/2014/main" id="{6310706D-F33C-4FC0-B827-4B3E4FA5EDF5}"/>
              </a:ext>
            </a:extLst>
          </p:cNvPr>
          <p:cNvSpPr txBox="1"/>
          <p:nvPr/>
        </p:nvSpPr>
        <p:spPr>
          <a:xfrm>
            <a:off x="7821590" y="3138634"/>
            <a:ext cx="2022760" cy="369332"/>
          </a:xfrm>
          <a:prstGeom prst="rect">
            <a:avLst/>
          </a:prstGeom>
          <a:noFill/>
        </p:spPr>
        <p:txBody>
          <a:bodyPr wrap="square" rtlCol="0">
            <a:spAutoFit/>
          </a:bodyPr>
          <a:lstStyle/>
          <a:p>
            <a:r>
              <a:rPr lang="fr-FR" b="1" dirty="0">
                <a:solidFill>
                  <a:srgbClr val="7F508B"/>
                </a:solidFill>
              </a:rPr>
              <a:t>Moyenne: 7,6/10</a:t>
            </a:r>
          </a:p>
        </p:txBody>
      </p:sp>
    </p:spTree>
    <p:extLst>
      <p:ext uri="{BB962C8B-B14F-4D97-AF65-F5344CB8AC3E}">
        <p14:creationId xmlns:p14="http://schemas.microsoft.com/office/powerpoint/2010/main" val="2052212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6" name="ZoneTexte 5">
            <a:extLst>
              <a:ext uri="{FF2B5EF4-FFF2-40B4-BE49-F238E27FC236}">
                <a16:creationId xmlns:a16="http://schemas.microsoft.com/office/drawing/2014/main" id="{2A9D41D5-3BE9-4E38-9E29-6259E901E937}"/>
              </a:ext>
            </a:extLst>
          </p:cNvPr>
          <p:cNvSpPr txBox="1"/>
          <p:nvPr/>
        </p:nvSpPr>
        <p:spPr>
          <a:xfrm>
            <a:off x="444732" y="2009599"/>
            <a:ext cx="11302536" cy="43396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Pistes d’amélioration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Proposer semestriellement des modules de formation sur les logiciels;</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Installer un système d’appel malade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Obtenir des outils l’installation de nouvelle prise murale(coffret de perçage)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Remplacer les téléphones analogiques défectueux et les cordons près du central téléphonique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Pourvoir la salle de formation et la salle de réveille d’un téléphone </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Réserver des cordons </a:t>
            </a:r>
            <a:r>
              <a:rPr lang="fr-FR" sz="2400" dirty="0" err="1">
                <a:solidFill>
                  <a:prstClr val="black">
                    <a:lumMod val="75000"/>
                    <a:lumOff val="25000"/>
                  </a:prstClr>
                </a:solidFill>
                <a:latin typeface="Calibri" panose="020F0502020204030204"/>
                <a:cs typeface="Calibri" panose="020F0502020204030204"/>
              </a:rPr>
              <a:t>étiraux</a:t>
            </a:r>
            <a:r>
              <a:rPr lang="fr-FR" sz="2400" dirty="0">
                <a:solidFill>
                  <a:prstClr val="black">
                    <a:lumMod val="75000"/>
                    <a:lumOff val="25000"/>
                  </a:prstClr>
                </a:solidFill>
                <a:latin typeface="Calibri" panose="020F0502020204030204"/>
                <a:cs typeface="Calibri" panose="020F0502020204030204"/>
              </a:rPr>
              <a:t> et </a:t>
            </a:r>
            <a:r>
              <a:rPr lang="fr-FR" sz="2400" dirty="0" err="1">
                <a:solidFill>
                  <a:prstClr val="black">
                    <a:lumMod val="75000"/>
                    <a:lumOff val="25000"/>
                  </a:prstClr>
                </a:solidFill>
                <a:latin typeface="Calibri" panose="020F0502020204030204"/>
                <a:cs typeface="Calibri" panose="020F0502020204030204"/>
              </a:rPr>
              <a:t>Patersons</a:t>
            </a:r>
            <a:r>
              <a:rPr lang="fr-FR" sz="2400" dirty="0">
                <a:solidFill>
                  <a:prstClr val="black">
                    <a:lumMod val="75000"/>
                    <a:lumOff val="25000"/>
                  </a:prstClr>
                </a:solidFill>
                <a:latin typeface="Calibri" panose="020F0502020204030204"/>
                <a:cs typeface="Calibri" panose="020F0502020204030204"/>
              </a:rPr>
              <a:t> pour le dépannage d’urgence des réseaux téléphonique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Remplacer la boite de raccordement ou répartiteur téléphonique de la clinique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Numériser entièrement les dossiers des patients</a:t>
            </a:r>
          </a:p>
        </p:txBody>
      </p:sp>
    </p:spTree>
    <p:extLst>
      <p:ext uri="{BB962C8B-B14F-4D97-AF65-F5344CB8AC3E}">
        <p14:creationId xmlns:p14="http://schemas.microsoft.com/office/powerpoint/2010/main" val="1452629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PERSONNEL</a:t>
            </a:r>
            <a:endParaRPr kumimoji="0" lang="en-US"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 y="820270"/>
            <a:ext cx="11869180" cy="5825704"/>
          </a:xfrm>
          <a:prstGeom prst="rect">
            <a:avLst/>
          </a:prstGeom>
        </p:spPr>
      </p:pic>
      <p:sp>
        <p:nvSpPr>
          <p:cNvPr id="5" name="ZoneTexte 4"/>
          <p:cNvSpPr txBox="1"/>
          <p:nvPr/>
        </p:nvSpPr>
        <p:spPr>
          <a:xfrm rot="20869020">
            <a:off x="4457737" y="4728302"/>
            <a:ext cx="3800346"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PARAMEDICAUX</a:t>
            </a:r>
            <a:endParaRPr kumimoji="0" lang="en-US"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9040279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2728892554"/>
              </p:ext>
            </p:extLst>
          </p:nvPr>
        </p:nvGraphicFramePr>
        <p:xfrm>
          <a:off x="642258" y="2832784"/>
          <a:ext cx="5429794" cy="37052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303917" y="2817641"/>
          <a:ext cx="5403668" cy="373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677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78570955"/>
              </p:ext>
            </p:extLst>
          </p:nvPr>
        </p:nvGraphicFramePr>
        <p:xfrm>
          <a:off x="446316" y="2832785"/>
          <a:ext cx="5612673" cy="3711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337663" y="2832785"/>
          <a:ext cx="5292634" cy="3711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9853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nvGraphicFramePr>
        <p:xfrm>
          <a:off x="487680" y="2832785"/>
          <a:ext cx="5603631" cy="3511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2277725049"/>
              </p:ext>
            </p:extLst>
          </p:nvPr>
        </p:nvGraphicFramePr>
        <p:xfrm>
          <a:off x="6337663" y="2832785"/>
          <a:ext cx="5292634" cy="351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504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487680" y="2832784"/>
          <a:ext cx="5561427" cy="364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2572955064"/>
              </p:ext>
            </p:extLst>
          </p:nvPr>
        </p:nvGraphicFramePr>
        <p:xfrm>
          <a:off x="6337663" y="2832783"/>
          <a:ext cx="5292634" cy="364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297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nvGraphicFramePr>
        <p:xfrm>
          <a:off x="487681" y="2832785"/>
          <a:ext cx="5941254" cy="3539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nvGraphicFramePr>
        <p:xfrm>
          <a:off x="6625883" y="2832785"/>
          <a:ext cx="5004414" cy="3539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20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223374543"/>
              </p:ext>
            </p:extLst>
          </p:nvPr>
        </p:nvGraphicFramePr>
        <p:xfrm>
          <a:off x="581191" y="1961322"/>
          <a:ext cx="11029615" cy="4428577"/>
        </p:xfrm>
        <a:graphic>
          <a:graphicData uri="http://schemas.openxmlformats.org/drawingml/2006/table">
            <a:tbl>
              <a:tblPr/>
              <a:tblGrid>
                <a:gridCol w="4432815">
                  <a:extLst>
                    <a:ext uri="{9D8B030D-6E8A-4147-A177-3AD203B41FA5}">
                      <a16:colId xmlns:a16="http://schemas.microsoft.com/office/drawing/2014/main" val="2498578813"/>
                    </a:ext>
                  </a:extLst>
                </a:gridCol>
                <a:gridCol w="3298400">
                  <a:extLst>
                    <a:ext uri="{9D8B030D-6E8A-4147-A177-3AD203B41FA5}">
                      <a16:colId xmlns:a16="http://schemas.microsoft.com/office/drawing/2014/main" val="2395669085"/>
                    </a:ext>
                  </a:extLst>
                </a:gridCol>
                <a:gridCol w="3298400">
                  <a:extLst>
                    <a:ext uri="{9D8B030D-6E8A-4147-A177-3AD203B41FA5}">
                      <a16:colId xmlns:a16="http://schemas.microsoft.com/office/drawing/2014/main" val="4054331148"/>
                    </a:ext>
                  </a:extLst>
                </a:gridCol>
              </a:tblGrid>
              <a:tr h="280433">
                <a:tc>
                  <a:txBody>
                    <a:bodyPr/>
                    <a:lstStyle/>
                    <a:p>
                      <a:pPr algn="l">
                        <a:spcAft>
                          <a:spcPts val="0"/>
                        </a:spcAft>
                      </a:pPr>
                      <a:r>
                        <a:rPr lang="fr-FR" sz="20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a:spcAft>
                          <a:spcPts val="0"/>
                        </a:spcAft>
                      </a:pPr>
                      <a:r>
                        <a:rPr lang="fr-FR" sz="20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l">
                        <a:spcAft>
                          <a:spcPts val="0"/>
                        </a:spcAft>
                      </a:pPr>
                      <a:r>
                        <a:rPr lang="fr-FR" sz="2000" b="1" dirty="0">
                          <a:effectLst/>
                          <a:latin typeface="+mj-lt"/>
                          <a:cs typeface="Calibri" panose="020F0502020204030204" pitchFamily="34" charset="0"/>
                        </a:rPr>
                        <a:t>Cause</a:t>
                      </a:r>
                      <a:r>
                        <a:rPr lang="fr-FR" sz="2000" b="1" baseline="0" dirty="0">
                          <a:effectLst/>
                          <a:latin typeface="+mj-lt"/>
                          <a:cs typeface="Calibri" panose="020F0502020204030204" pitchFamily="34" charset="0"/>
                        </a:rPr>
                        <a:t> </a:t>
                      </a:r>
                      <a:endParaRPr lang="fr-FR" sz="20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798397209"/>
                  </a:ext>
                </a:extLst>
              </a:tr>
              <a:tr h="540988">
                <a:tc>
                  <a:txBody>
                    <a:bodyPr/>
                    <a:lstStyle/>
                    <a:p>
                      <a:pPr algn="l">
                        <a:spcAft>
                          <a:spcPts val="0"/>
                        </a:spcAft>
                      </a:pPr>
                      <a:r>
                        <a:rPr lang="fr-FR" sz="1500" dirty="0">
                          <a:solidFill>
                            <a:srgbClr val="000000"/>
                          </a:solidFill>
                          <a:effectLst/>
                          <a:latin typeface="+mj-lt"/>
                          <a:cs typeface="Calibri" panose="020F0502020204030204" pitchFamily="34" charset="0"/>
                        </a:rPr>
                        <a:t>Intégrer les avis Facebook dans l'analyse de la satisfaction</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9396773"/>
                  </a:ext>
                </a:extLst>
              </a:tr>
              <a:tr h="1352469">
                <a:tc>
                  <a:txBody>
                    <a:bodyPr/>
                    <a:lstStyle/>
                    <a:p>
                      <a:pPr algn="l">
                        <a:spcAft>
                          <a:spcPts val="0"/>
                        </a:spcAft>
                      </a:pPr>
                      <a:r>
                        <a:rPr lang="fr-FR" sz="1500" dirty="0">
                          <a:solidFill>
                            <a:srgbClr val="000000"/>
                          </a:solidFill>
                          <a:effectLst/>
                          <a:latin typeface="+mj-lt"/>
                          <a:cs typeface="Calibri" panose="020F0502020204030204" pitchFamily="34" charset="0"/>
                        </a:rPr>
                        <a:t>Demander aux secrétaires de remplir elle-même les fiches de réclamation en indiquant quel patient a manifesté son mécontentement auprès d'elle et pour quel problème</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Non systématisé pour la RD 2019 / Autres moyens de remontées d'informations privilégiés (enquêtes, appels...)</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effectLst/>
                          <a:latin typeface="+mj-lt"/>
                          <a:cs typeface="Calibri" panose="020F0502020204030204" pitchFamily="34" charset="0"/>
                        </a:rPr>
                        <a:t>Besoin de formaliser la relation entre PM02 et PM03 sur la gestion des réclamations patients et d’établir un MO</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69901371"/>
                  </a:ext>
                </a:extLst>
              </a:tr>
              <a:tr h="540988">
                <a:tc>
                  <a:txBody>
                    <a:bodyPr/>
                    <a:lstStyle/>
                    <a:p>
                      <a:pPr algn="l">
                        <a:spcAft>
                          <a:spcPts val="0"/>
                        </a:spcAft>
                      </a:pPr>
                      <a:r>
                        <a:rPr lang="en-US" sz="1500" dirty="0">
                          <a:solidFill>
                            <a:srgbClr val="000000"/>
                          </a:solidFill>
                          <a:effectLst/>
                          <a:latin typeface="+mj-lt"/>
                          <a:cs typeface="Calibri" panose="020F0502020204030204" pitchFamily="34" charset="0"/>
                        </a:rPr>
                        <a:t>Former des </a:t>
                      </a:r>
                      <a:r>
                        <a:rPr lang="en-US" sz="1500" dirty="0" err="1">
                          <a:solidFill>
                            <a:srgbClr val="000000"/>
                          </a:solidFill>
                          <a:effectLst/>
                          <a:latin typeface="+mj-lt"/>
                          <a:cs typeface="Calibri" panose="020F0502020204030204" pitchFamily="34" charset="0"/>
                        </a:rPr>
                        <a:t>responsables</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d'accueil</a:t>
                      </a:r>
                      <a:endParaRPr lang="en-US"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solidFill>
                            <a:srgbClr val="000000"/>
                          </a:solidFill>
                          <a:effectLst/>
                          <a:latin typeface="+mj-lt"/>
                          <a:cs typeface="Calibri" panose="020F0502020204030204" pitchFamily="34" charset="0"/>
                        </a:rPr>
                        <a:t>Non fait pour la RD 2019 / Fait pour la RD 2021</a:t>
                      </a:r>
                      <a:endParaRPr lang="fr-FR" sz="1500" dirty="0">
                        <a:effectLst/>
                        <a:latin typeface="+mj-lt"/>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fr-FR" sz="1500" dirty="0">
                          <a:effectLst/>
                          <a:latin typeface="+mj-lt"/>
                          <a:cs typeface="Calibri" panose="020F0502020204030204" pitchFamily="34" charset="0"/>
                        </a:rPr>
                        <a:t>Changement d’organisation à l’accueil</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224901794"/>
                  </a:ext>
                </a:extLst>
              </a:tr>
              <a:tr h="54098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Créer un modèle électronique des fiches d'incidents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 / Efficace</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10290654"/>
                  </a:ext>
                </a:extLst>
              </a:tr>
              <a:tr h="54098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Interfacer le site Web avec les réclamations clients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 / Non utilisé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71639743"/>
                  </a:ext>
                </a:extLst>
              </a:tr>
              <a:tr h="303678">
                <a:tc>
                  <a:txBody>
                    <a:bodyPr/>
                    <a:lstStyle/>
                    <a:p>
                      <a:pPr marL="0" algn="l" defTabSz="457200" rtl="0" eaLnBrk="1" latinLnBrk="0" hangingPunct="1">
                        <a:spcAft>
                          <a:spcPts val="0"/>
                        </a:spcAft>
                      </a:pPr>
                      <a:r>
                        <a:rPr lang="fr-FR" sz="1500" kern="1200">
                          <a:solidFill>
                            <a:srgbClr val="000000"/>
                          </a:solidFill>
                          <a:effectLst/>
                          <a:latin typeface="+mj-lt"/>
                          <a:ea typeface="+mn-ea"/>
                          <a:cs typeface="Calibri" panose="020F0502020204030204" pitchFamily="34" charset="0"/>
                        </a:rPr>
                        <a:t>Révision de la politique qualité</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a:solidFill>
                            <a:srgbClr val="000000"/>
                          </a:solidFill>
                          <a:effectLst/>
                          <a:latin typeface="+mj-lt"/>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04177820"/>
                  </a:ext>
                </a:extLst>
              </a:tr>
              <a:tr h="303678">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Fixer les cibles des indicateurs</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r>
                        <a:rPr lang="fr-FR" sz="1500" kern="1200" dirty="0">
                          <a:solidFill>
                            <a:srgbClr val="000000"/>
                          </a:solidFill>
                          <a:effectLst/>
                          <a:latin typeface="+mj-lt"/>
                          <a:ea typeface="+mn-ea"/>
                          <a:cs typeface="Calibri" panose="020F0502020204030204" pitchFamily="34" charset="0"/>
                        </a:rPr>
                        <a:t>Fait pour la RD 2019</a:t>
                      </a: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spcAft>
                          <a:spcPts val="0"/>
                        </a:spcAft>
                      </a:pPr>
                      <a:endParaRPr lang="fr-FR" sz="1500" kern="1200" dirty="0">
                        <a:solidFill>
                          <a:srgbClr val="000000"/>
                        </a:solidFill>
                        <a:effectLst/>
                        <a:latin typeface="+mj-lt"/>
                        <a:ea typeface="+mn-ea"/>
                        <a:cs typeface="Calibri" panose="020F0502020204030204" pitchFamily="34" charset="0"/>
                      </a:endParaRPr>
                    </a:p>
                  </a:txBody>
                  <a:tcPr marL="57792" marR="57792"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17772168"/>
                  </a:ext>
                </a:extLst>
              </a:tr>
            </a:tbl>
          </a:graphicData>
        </a:graphic>
      </p:graphicFrame>
      <p:sp>
        <p:nvSpPr>
          <p:cNvPr id="5" name="Titre 1"/>
          <p:cNvSpPr>
            <a:spLocks noGrp="1"/>
          </p:cNvSpPr>
          <p:nvPr>
            <p:ph type="title"/>
          </p:nvPr>
        </p:nvSpPr>
        <p:spPr>
          <a:xfrm>
            <a:off x="581191" y="851043"/>
            <a:ext cx="11029616" cy="594585"/>
          </a:xfrm>
          <a:noFill/>
        </p:spPr>
        <p:txBody>
          <a:bodyPr>
            <a:normAutofit/>
          </a:bodyPr>
          <a:lstStyle/>
          <a:p>
            <a:pPr algn="ctr"/>
            <a:r>
              <a:rPr lang="fr-SN" dirty="0"/>
              <a:t>RAPELLE DES ACTIONS PLANIFIEES (2018)</a:t>
            </a:r>
            <a:endParaRPr lang="en-US" dirty="0"/>
          </a:p>
        </p:txBody>
      </p:sp>
    </p:spTree>
    <p:extLst>
      <p:ext uri="{BB962C8B-B14F-4D97-AF65-F5344CB8AC3E}">
        <p14:creationId xmlns:p14="http://schemas.microsoft.com/office/powerpoint/2010/main" val="956822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487681" y="2732648"/>
          <a:ext cx="5406682" cy="3752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nvGraphicFramePr>
        <p:xfrm>
          <a:off x="6058988" y="2749681"/>
          <a:ext cx="5448383" cy="3735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5162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487681" y="2832784"/>
          <a:ext cx="5406682" cy="3568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058989" y="2832783"/>
          <a:ext cx="5571308" cy="3568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887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10" name="Graphique 9"/>
          <p:cNvGraphicFramePr>
            <a:graphicFrameLocks/>
          </p:cNvGraphicFramePr>
          <p:nvPr/>
        </p:nvGraphicFramePr>
        <p:xfrm>
          <a:off x="487681" y="2739490"/>
          <a:ext cx="5589562" cy="3647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337663" y="2739490"/>
          <a:ext cx="5292634" cy="3647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968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3751347650"/>
              </p:ext>
            </p:extLst>
          </p:nvPr>
        </p:nvGraphicFramePr>
        <p:xfrm>
          <a:off x="595702" y="2832785"/>
          <a:ext cx="3835622" cy="3582082"/>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4539346" y="2832785"/>
            <a:ext cx="7221246" cy="3139321"/>
          </a:xfrm>
          <a:prstGeom prst="rect">
            <a:avLst/>
          </a:prstGeom>
          <a:noFill/>
          <a:ln>
            <a:solidFill>
              <a:schemeClr val="bg1">
                <a:lumMod val="75000"/>
              </a:schemeClr>
            </a:solidFill>
          </a:ln>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C00000"/>
                </a:solidFill>
                <a:effectLst/>
                <a:uLnTx/>
                <a:uFillTx/>
                <a:latin typeface="Century Gothic" panose="020B0502020202020204" pitchFamily="34" charset="0"/>
                <a:ea typeface="Malgun Gothic" panose="020B0503020000020004" pitchFamily="34" charset="-127"/>
                <a:cs typeface="+mn-cs"/>
              </a:rPr>
              <a:t>COMMENTAIRES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Malgun Gothic" panose="020B0503020000020004" pitchFamily="34" charset="-127"/>
                <a:ea typeface="Malgun Gothic" panose="020B0503020000020004" pitchFamily="34" charset="-127"/>
                <a:cs typeface="+mn-cs"/>
              </a:rPr>
              <a:t>je recommande car je connais le personnel et la prise en charge du côté médical est satisfaisante par rapport à d'autres structures privées. la tarification arrangent celles qui veulent se faire suivre dans une clinique et qui n'ont pas les moyens ni de prise en charge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0000"/>
                </a:solidFill>
                <a:effectLst/>
                <a:uLnTx/>
                <a:uFillTx/>
                <a:latin typeface="Malgun Gothic" panose="020B0503020000020004" pitchFamily="34" charset="-127"/>
                <a:ea typeface="Malgun Gothic" panose="020B0503020000020004" pitchFamily="34" charset="-127"/>
                <a:cs typeface="+mn-cs"/>
              </a:rPr>
              <a:t>Parce que les soins sont de qualité.</a:t>
            </a:r>
            <a:endParaRPr kumimoji="0" lang="en-US"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endParaRPr>
          </a:p>
        </p:txBody>
      </p:sp>
    </p:spTree>
    <p:extLst>
      <p:ext uri="{BB962C8B-B14F-4D97-AF65-F5344CB8AC3E}">
        <p14:creationId xmlns:p14="http://schemas.microsoft.com/office/powerpoint/2010/main" val="2729278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1856935" y="2753557"/>
          <a:ext cx="7737231" cy="360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029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nvGraphicFramePr>
        <p:xfrm>
          <a:off x="2698651" y="2832784"/>
          <a:ext cx="6445349" cy="3750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360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Content Placeholder 7"/>
          <p:cNvSpPr txBox="1">
            <a:spLocks/>
          </p:cNvSpPr>
          <p:nvPr/>
        </p:nvSpPr>
        <p:spPr>
          <a:xfrm>
            <a:off x="936044" y="2655910"/>
            <a:ext cx="10694253" cy="366459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fr-FR" sz="2000" b="1" i="0" u="none" strike="noStrike" kern="1200" cap="none" spc="0" normalizeH="0" baseline="0" noProof="0" dirty="0">
                <a:ln>
                  <a:noFill/>
                </a:ln>
                <a:solidFill>
                  <a:srgbClr val="C00000"/>
                </a:solidFill>
                <a:effectLst/>
                <a:uLnTx/>
                <a:uFillTx/>
                <a:latin typeface="Arial" panose="020B0604020202020204" pitchFamily="34" charset="0"/>
                <a:cs typeface="+mn-cs"/>
              </a:rPr>
              <a:t>Que pouvons-nous faire pour améliorer l'expérience du patient chez NEST ?</a:t>
            </a:r>
            <a:r>
              <a:rPr kumimoji="0" lang="fr-SN" sz="2000" b="1" i="0" u="none" strike="noStrike" kern="1200" cap="none" spc="0" normalizeH="0" baseline="0" noProof="0" dirty="0">
                <a:ln>
                  <a:noFill/>
                </a:ln>
                <a:solidFill>
                  <a:srgbClr val="C00000"/>
                </a:solidFill>
                <a:effectLst/>
                <a:uLnTx/>
                <a:uFillTx/>
                <a:latin typeface="Malgun Gothic" panose="020B0503020000020004" pitchFamily="34" charset="-127"/>
                <a:ea typeface="Malgun Gothic" panose="020B0503020000020004" pitchFamily="34" charset="-127"/>
                <a:cs typeface="+mn-cs"/>
              </a:rPr>
              <a:t>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SN" sz="20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Améliorer la qualité du nettoyage des locaux ainsi que celle de la nourriture ;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Agrandir le site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Les staffs et la visite journalière des patients hospitalisés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Améliorer le matériel des chambres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Améliorer les échanges avec les patients en leurs donnant des conseils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Plus d’</a:t>
            </a:r>
            <a:r>
              <a:rPr kumimoji="0" lang="fr-FR" sz="2000" b="0" i="0" u="none" strike="noStrike" kern="1200" cap="none" spc="0" normalizeH="0" baseline="0" noProof="0" dirty="0" err="1">
                <a:ln>
                  <a:noFill/>
                </a:ln>
                <a:solidFill>
                  <a:prstClr val="black"/>
                </a:solidFill>
                <a:effectLst/>
                <a:uLnTx/>
                <a:uFillTx/>
                <a:latin typeface="Malgun Gothic" panose="020B0503020000020004" pitchFamily="34" charset="-127"/>
                <a:ea typeface="Malgun Gothic" panose="020B0503020000020004" pitchFamily="34" charset="-127"/>
                <a:cs typeface="+mn-cs"/>
              </a:rPr>
              <a:t>empathie</a:t>
            </a:r>
            <a:r>
              <a:rPr kumimoji="0" lang="fr-FR"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des secrétaires envers les patients.</a:t>
            </a:r>
            <a:endParaRPr kumimoji="0" lang="fr-SN" sz="20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endParaRPr>
          </a:p>
        </p:txBody>
      </p:sp>
    </p:spTree>
    <p:extLst>
      <p:ext uri="{BB962C8B-B14F-4D97-AF65-F5344CB8AC3E}">
        <p14:creationId xmlns:p14="http://schemas.microsoft.com/office/powerpoint/2010/main" val="3619627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Content Placeholder 7"/>
          <p:cNvSpPr txBox="1">
            <a:spLocks/>
          </p:cNvSpPr>
          <p:nvPr/>
        </p:nvSpPr>
        <p:spPr>
          <a:xfrm>
            <a:off x="936044" y="2655910"/>
            <a:ext cx="10694253" cy="3668697"/>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fr-SN"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AUTRES SUGGESTIONS</a:t>
            </a:r>
            <a:endParaRPr kumimoji="0" lang="fr-SN" sz="1800" b="1" i="0" u="none" strike="noStrike" kern="1200" cap="none" spc="0" normalizeH="0" baseline="0" noProof="0" dirty="0">
              <a:ln>
                <a:noFill/>
              </a:ln>
              <a:solidFill>
                <a:srgbClr val="C00000"/>
              </a:solidFill>
              <a:effectLst/>
              <a:uLnTx/>
              <a:uFillTx/>
              <a:latin typeface="Malgun Gothic" panose="020B0503020000020004" pitchFamily="34" charset="-127"/>
              <a:ea typeface="Malgun Gothic" panose="020B0503020000020004" pitchFamily="34" charset="-127"/>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SN" sz="18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a:t>
            </a: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R</a:t>
            </a:r>
            <a:r>
              <a:rPr kumimoji="0" lang="fr-FR"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evoir</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gestion de la cuisine surtout car c'est a se niveau ou nous constatons beaucoup de problème. on est arrivé a un stade ou la patiente nous dit ouvertement《 si j'accouche à </a:t>
            </a:r>
            <a:r>
              <a:rPr kumimoji="0" lang="fr-FR"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Nest</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c'est uniquement le plateau médical mais l'hospitalisation et la nourriture reste à désiré 》</a:t>
            </a:r>
            <a:r>
              <a:rPr kumimoji="0" lang="fr-FR" sz="1800" b="0" i="0" u="none" strike="noStrike" kern="1200" cap="none" spc="0" normalizeH="0" baseline="0" noProof="0" dirty="0">
                <a:ln>
                  <a:noFill/>
                </a:ln>
                <a:solidFill>
                  <a:prstClr val="black"/>
                </a:solidFill>
                <a:effectLst/>
                <a:uLnTx/>
                <a:uFillTx/>
                <a:latin typeface="Gill Sans MT"/>
                <a:ea typeface="+mn-ea"/>
                <a:cs typeface="+mn-cs"/>
              </a:rPr>
              <a:t> </a:t>
            </a:r>
            <a:endPar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Améliorer le planning des gardes</a:t>
            </a:r>
            <a:r>
              <a:rPr kumimoji="0" lang="fr-FR" sz="1800" b="0" i="0" u="none" strike="noStrike" kern="1200" cap="none" spc="0" normalizeH="0" baseline="0" noProof="0" dirty="0">
                <a:ln>
                  <a:noFill/>
                </a:ln>
                <a:solidFill>
                  <a:prstClr val="black"/>
                </a:solidFill>
                <a:effectLst/>
                <a:uLnTx/>
                <a:uFillTx/>
                <a:latin typeface="Gill Sans MT"/>
                <a:ea typeface="+mn-ea"/>
                <a:cs typeface="+mn-cs"/>
              </a:rPr>
              <a:t> </a:t>
            </a: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Il </a:t>
            </a: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faut qu’on soit très compréhensif avec nos patients </a:t>
            </a: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Veuillez a ce que la rupture de stock de médicaments ne soit pas longue. Changer nos berceaux car tout est cassé </a:t>
            </a:r>
            <a:r>
              <a:rPr kumimoji="0" lang="fr-FR" sz="1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mn-cs"/>
              </a:rPr>
              <a:t> ;</a:t>
            </a:r>
          </a:p>
        </p:txBody>
      </p:sp>
    </p:spTree>
    <p:extLst>
      <p:ext uri="{BB962C8B-B14F-4D97-AF65-F5344CB8AC3E}">
        <p14:creationId xmlns:p14="http://schemas.microsoft.com/office/powerpoint/2010/main" val="1034165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3" name="Tableau 2"/>
          <p:cNvGraphicFramePr>
            <a:graphicFrameLocks noGrp="1"/>
          </p:cNvGraphicFramePr>
          <p:nvPr/>
        </p:nvGraphicFramePr>
        <p:xfrm>
          <a:off x="1359878" y="2924476"/>
          <a:ext cx="8140700" cy="880939"/>
        </p:xfrm>
        <a:graphic>
          <a:graphicData uri="http://schemas.openxmlformats.org/drawingml/2006/table">
            <a:tbl>
              <a:tblPr/>
              <a:tblGrid>
                <a:gridCol w="3759200">
                  <a:extLst>
                    <a:ext uri="{9D8B030D-6E8A-4147-A177-3AD203B41FA5}">
                      <a16:colId xmlns:a16="http://schemas.microsoft.com/office/drawing/2014/main" val="1649825121"/>
                    </a:ext>
                  </a:extLst>
                </a:gridCol>
                <a:gridCol w="1625600">
                  <a:extLst>
                    <a:ext uri="{9D8B030D-6E8A-4147-A177-3AD203B41FA5}">
                      <a16:colId xmlns:a16="http://schemas.microsoft.com/office/drawing/2014/main" val="3033055936"/>
                    </a:ext>
                  </a:extLst>
                </a:gridCol>
                <a:gridCol w="1358900">
                  <a:extLst>
                    <a:ext uri="{9D8B030D-6E8A-4147-A177-3AD203B41FA5}">
                      <a16:colId xmlns:a16="http://schemas.microsoft.com/office/drawing/2014/main" val="2636209368"/>
                    </a:ext>
                  </a:extLst>
                </a:gridCol>
                <a:gridCol w="1397000">
                  <a:extLst>
                    <a:ext uri="{9D8B030D-6E8A-4147-A177-3AD203B41FA5}">
                      <a16:colId xmlns:a16="http://schemas.microsoft.com/office/drawing/2014/main" val="1204156642"/>
                    </a:ext>
                  </a:extLst>
                </a:gridCol>
              </a:tblGrid>
              <a:tr h="353933">
                <a:tc rowSpan="2">
                  <a:txBody>
                    <a:bodyPr/>
                    <a:lstStyle/>
                    <a:p>
                      <a:pPr algn="ctr" fontAlgn="ctr"/>
                      <a:r>
                        <a:rPr lang="fr-FR" sz="1600" b="0" i="0" u="none" strike="noStrike" dirty="0">
                          <a:solidFill>
                            <a:srgbClr val="000000"/>
                          </a:solidFill>
                          <a:effectLst/>
                          <a:latin typeface="Century Gothic" panose="020B0502020202020204" pitchFamily="34" charset="0"/>
                          <a:ea typeface="Malgun Gothic" panose="020B0503020000020004" pitchFamily="34" charset="-127"/>
                        </a:rPr>
                        <a:t>Taux de participation enquête du</a:t>
                      </a:r>
                      <a:r>
                        <a:rPr lang="fr-FR" sz="1600" b="0" i="0" u="none" strike="noStrike" baseline="0" dirty="0">
                          <a:solidFill>
                            <a:srgbClr val="000000"/>
                          </a:solidFill>
                          <a:effectLst/>
                          <a:latin typeface="Century Gothic" panose="020B0502020202020204" pitchFamily="34" charset="0"/>
                          <a:ea typeface="Malgun Gothic" panose="020B0503020000020004" pitchFamily="34" charset="-127"/>
                        </a:rPr>
                        <a:t> personnel paramédical</a:t>
                      </a:r>
                      <a:endParaRPr lang="fr-FR"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entury Gothic" panose="020B0502020202020204" pitchFamily="34" charset="0"/>
                          <a:ea typeface="Malgun Gothic" panose="020B0503020000020004" pitchFamily="34" charset="-127"/>
                        </a:rPr>
                        <a:t>Nombre d'enquêtés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entury Gothic" panose="020B0502020202020204" pitchFamily="34" charset="0"/>
                          <a:ea typeface="Malgun Gothic" panose="020B0503020000020004" pitchFamily="34" charset="-127"/>
                        </a:rPr>
                        <a:t>Nombre de reponses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entury Gothic" panose="020B0502020202020204" pitchFamily="34" charset="0"/>
                          <a:ea typeface="Malgun Gothic" panose="020B0503020000020004" pitchFamily="34" charset="-127"/>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79887"/>
                  </a:ext>
                </a:extLst>
              </a:tr>
              <a:tr h="393259">
                <a:tc vMerge="1">
                  <a:txBody>
                    <a:bodyPr/>
                    <a:lstStyle/>
                    <a:p>
                      <a:endParaRPr lang="en-US"/>
                    </a:p>
                  </a:txBody>
                  <a:tcPr/>
                </a:tc>
                <a:tc>
                  <a:txBody>
                    <a:bodyPr/>
                    <a:lstStyle/>
                    <a:p>
                      <a:pPr algn="ctr" fontAlgn="ctr"/>
                      <a:r>
                        <a:rPr lang="fr-SN" sz="1600" b="0" i="0" u="none" strike="noStrike" dirty="0">
                          <a:solidFill>
                            <a:srgbClr val="000000"/>
                          </a:solidFill>
                          <a:effectLst/>
                          <a:latin typeface="Century Gothic" panose="020B0502020202020204" pitchFamily="34" charset="0"/>
                          <a:ea typeface="Malgun Gothic" panose="020B0503020000020004" pitchFamily="34" charset="-127"/>
                        </a:rPr>
                        <a:t>29</a:t>
                      </a:r>
                      <a:endParaRPr lang="en-US"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entury Gothic" panose="020B0502020202020204" pitchFamily="34" charset="0"/>
                          <a:ea typeface="Malgun Gothic" panose="020B0503020000020004" pitchFamily="34" charset="-127"/>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FFFF"/>
                          </a:solidFill>
                          <a:effectLst/>
                          <a:latin typeface="Century Gothic" panose="020B0502020202020204" pitchFamily="34" charset="0"/>
                          <a:ea typeface="Malgun Gothic" panose="020B0503020000020004" pitchFamily="34" charset="-127"/>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886311245"/>
                  </a:ext>
                </a:extLst>
              </a:tr>
            </a:tbl>
          </a:graphicData>
        </a:graphic>
      </p:graphicFrame>
      <p:graphicFrame>
        <p:nvGraphicFramePr>
          <p:cNvPr id="7" name="Chart 3">
            <a:extLst>
              <a:ext uri="{FF2B5EF4-FFF2-40B4-BE49-F238E27FC236}">
                <a16:creationId xmlns:a16="http://schemas.microsoft.com/office/drawing/2014/main" id="{00000000-0008-0000-0100-000004000000}"/>
              </a:ext>
            </a:extLst>
          </p:cNvPr>
          <p:cNvGraphicFramePr>
            <a:graphicFrameLocks/>
          </p:cNvGraphicFramePr>
          <p:nvPr/>
        </p:nvGraphicFramePr>
        <p:xfrm>
          <a:off x="3924886" y="3897106"/>
          <a:ext cx="3362179" cy="24896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422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000" dirty="0">
                <a:solidFill>
                  <a:schemeClr val="tx1">
                    <a:lumMod val="75000"/>
                    <a:lumOff val="25000"/>
                  </a:schemeClr>
                </a:solidFill>
                <a:latin typeface="+mn-lt"/>
                <a:ea typeface="Malgun Gothic" panose="020B0503020000020004" pitchFamily="34" charset="-127"/>
              </a:rPr>
              <a:t>Enquête satisfaction du personnel paramédical</a:t>
            </a:r>
          </a:p>
          <a:p>
            <a:pPr marL="0" indent="0" algn="ctr">
              <a:buNone/>
            </a:pPr>
            <a:r>
              <a:rPr lang="fr-SN" sz="2400" b="1" u="sng" dirty="0">
                <a:solidFill>
                  <a:srgbClr val="00B050"/>
                </a:solidFill>
                <a:latin typeface="+mn-lt"/>
                <a:ea typeface="Malgun Gothic" panose="020B0503020000020004" pitchFamily="34" charset="-127"/>
              </a:rPr>
              <a:t>Propositions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3065758"/>
            <a:ext cx="11142615" cy="2231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nSpc>
                <a:spcPct val="150000"/>
              </a:lnSpc>
              <a:buFont typeface="Arial" panose="020B0604020202020204" pitchFamily="34" charset="0"/>
              <a:buChar char="•"/>
            </a:pPr>
            <a:r>
              <a:rPr lang="fr-FR" sz="2800" dirty="0">
                <a:latin typeface="Bahnschrift Light SemiCondensed" panose="020B0502040204020203" pitchFamily="34" charset="0"/>
              </a:rPr>
              <a:t>Changer les berceaux bébé </a:t>
            </a:r>
            <a:r>
              <a:rPr lang="fr-FR" sz="2800" dirty="0">
                <a:solidFill>
                  <a:srgbClr val="00B050"/>
                </a:solidFill>
                <a:latin typeface="Bahnschrift Light SemiCondensed" panose="020B0502040204020203" pitchFamily="34" charset="0"/>
              </a:rPr>
              <a:t>(fait</a:t>
            </a:r>
            <a:r>
              <a:rPr lang="fr-FR" sz="2800" dirty="0">
                <a:solidFill>
                  <a:srgbClr val="00B050"/>
                </a:solidFill>
                <a:latin typeface="Bahnschrift Light SemiCondensed" panose="020B0502040204020203" pitchFamily="34" charset="0"/>
                <a:sym typeface="Wingdings" panose="05000000000000000000" pitchFamily="2" charset="2"/>
              </a:rPr>
              <a:t>)</a:t>
            </a:r>
            <a:r>
              <a:rPr lang="fr-FR" sz="2800" dirty="0">
                <a:solidFill>
                  <a:srgbClr val="00B050"/>
                </a:solidFill>
                <a:latin typeface="Bahnschrift Light SemiCondensed" panose="020B0502040204020203" pitchFamily="34" charset="0"/>
              </a:rPr>
              <a:t>;</a:t>
            </a:r>
          </a:p>
          <a:p>
            <a:pPr marL="457200" indent="-457200">
              <a:buFont typeface="Arial" panose="020B0604020202020204" pitchFamily="34" charset="0"/>
              <a:buChar char="•"/>
            </a:pPr>
            <a:r>
              <a:rPr lang="fr-FR" sz="2800" dirty="0">
                <a:latin typeface="Bahnschrift Light SemiCondensed" panose="020B0502040204020203" pitchFamily="34" charset="0"/>
              </a:rPr>
              <a:t>Faire un contrôle rigoureux sur l’hygiène et la tenue des serveuses;</a:t>
            </a:r>
          </a:p>
        </p:txBody>
      </p:sp>
    </p:spTree>
    <p:extLst>
      <p:ext uri="{BB962C8B-B14F-4D97-AF65-F5344CB8AC3E}">
        <p14:creationId xmlns:p14="http://schemas.microsoft.com/office/powerpoint/2010/main" val="111516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28940" y="2000601"/>
          <a:ext cx="11029616" cy="4604725"/>
        </p:xfrm>
        <a:graphic>
          <a:graphicData uri="http://schemas.openxmlformats.org/drawingml/2006/table">
            <a:tbl>
              <a:tblPr/>
              <a:tblGrid>
                <a:gridCol w="4019412">
                  <a:extLst>
                    <a:ext uri="{9D8B030D-6E8A-4147-A177-3AD203B41FA5}">
                      <a16:colId xmlns:a16="http://schemas.microsoft.com/office/drawing/2014/main" val="2543614732"/>
                    </a:ext>
                  </a:extLst>
                </a:gridCol>
                <a:gridCol w="4019412">
                  <a:extLst>
                    <a:ext uri="{9D8B030D-6E8A-4147-A177-3AD203B41FA5}">
                      <a16:colId xmlns:a16="http://schemas.microsoft.com/office/drawing/2014/main" val="3584634666"/>
                    </a:ext>
                  </a:extLst>
                </a:gridCol>
                <a:gridCol w="2990792">
                  <a:extLst>
                    <a:ext uri="{9D8B030D-6E8A-4147-A177-3AD203B41FA5}">
                      <a16:colId xmlns:a16="http://schemas.microsoft.com/office/drawing/2014/main" val="1481067671"/>
                    </a:ext>
                  </a:extLst>
                </a:gridCol>
              </a:tblGrid>
              <a:tr h="687853">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558099719"/>
                  </a:ext>
                </a:extLst>
              </a:tr>
              <a:tr h="687853">
                <a:tc>
                  <a:txBody>
                    <a:bodyPr/>
                    <a:lstStyle/>
                    <a:p>
                      <a:pPr algn="just">
                        <a:spcAft>
                          <a:spcPts val="0"/>
                        </a:spcAft>
                      </a:pPr>
                      <a:r>
                        <a:rPr lang="fr-FR" sz="1500" dirty="0">
                          <a:solidFill>
                            <a:srgbClr val="000000"/>
                          </a:solidFill>
                          <a:effectLst/>
                          <a:latin typeface="+mj-lt"/>
                          <a:cs typeface="Calibri" panose="020F0502020204030204" pitchFamily="34" charset="0"/>
                        </a:rPr>
                        <a:t>Sensibiliser et systématiser l'utilisation des fiches d'incident : autonomisation des pilotes</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rowSpan="3">
                  <a:txBody>
                    <a:bodyPr/>
                    <a:lstStyle/>
                    <a:p>
                      <a:pPr algn="just"/>
                      <a:r>
                        <a:rPr lang="en-US" sz="1500" dirty="0" err="1">
                          <a:latin typeface="+mj-lt"/>
                          <a:cs typeface="Calibri" panose="020F0502020204030204" pitchFamily="34" charset="0"/>
                        </a:rPr>
                        <a:t>L’autonomie</a:t>
                      </a:r>
                      <a:r>
                        <a:rPr lang="en-US" sz="1500" dirty="0">
                          <a:latin typeface="+mj-lt"/>
                          <a:cs typeface="Calibri" panose="020F0502020204030204" pitchFamily="34" charset="0"/>
                        </a:rPr>
                        <a:t> des </a:t>
                      </a:r>
                      <a:r>
                        <a:rPr lang="en-US" sz="1500" dirty="0" err="1">
                          <a:latin typeface="+mj-lt"/>
                          <a:cs typeface="Calibri" panose="020F0502020204030204" pitchFamily="34" charset="0"/>
                        </a:rPr>
                        <a:t>pilotes</a:t>
                      </a:r>
                      <a:r>
                        <a:rPr lang="en-US" sz="1500" dirty="0">
                          <a:latin typeface="+mj-lt"/>
                          <a:cs typeface="Calibri" panose="020F0502020204030204" pitchFamily="34" charset="0"/>
                        </a:rPr>
                        <a:t> </a:t>
                      </a:r>
                      <a:r>
                        <a:rPr lang="en-US" sz="1500" dirty="0" err="1">
                          <a:latin typeface="+mj-lt"/>
                          <a:cs typeface="Calibri" panose="020F0502020204030204" pitchFamily="34" charset="0"/>
                        </a:rPr>
                        <a:t>n’est</a:t>
                      </a:r>
                      <a:r>
                        <a:rPr lang="en-US" sz="1500" dirty="0">
                          <a:latin typeface="+mj-lt"/>
                          <a:cs typeface="Calibri" panose="020F0502020204030204" pitchFamily="34" charset="0"/>
                        </a:rPr>
                        <a:t> pas encore </a:t>
                      </a:r>
                      <a:r>
                        <a:rPr lang="en-US" sz="1500" dirty="0" err="1">
                          <a:latin typeface="+mj-lt"/>
                          <a:cs typeface="Calibri" panose="020F0502020204030204" pitchFamily="34" charset="0"/>
                        </a:rPr>
                        <a:t>atteinte</a:t>
                      </a:r>
                      <a:r>
                        <a:rPr lang="en-US" sz="1500" dirty="0">
                          <a:latin typeface="+mj-lt"/>
                          <a:cs typeface="Calibri" panose="020F0502020204030204" pitchFamily="34" charset="0"/>
                        </a:rPr>
                        <a:t>. Il faut un </a:t>
                      </a:r>
                      <a:r>
                        <a:rPr lang="en-US" sz="1500" dirty="0" err="1">
                          <a:latin typeface="+mj-lt"/>
                          <a:cs typeface="Calibri" panose="020F0502020204030204" pitchFamily="34" charset="0"/>
                        </a:rPr>
                        <a:t>responsable</a:t>
                      </a:r>
                      <a:r>
                        <a:rPr lang="en-US" sz="1500" dirty="0">
                          <a:latin typeface="+mj-lt"/>
                          <a:cs typeface="Calibri" panose="020F0502020204030204" pitchFamily="34" charset="0"/>
                        </a:rPr>
                        <a:t> de </a:t>
                      </a:r>
                      <a:r>
                        <a:rPr lang="en-US" sz="1500" dirty="0" err="1">
                          <a:latin typeface="+mj-lt"/>
                          <a:cs typeface="Calibri" panose="020F0502020204030204" pitchFamily="34" charset="0"/>
                        </a:rPr>
                        <a:t>suivi</a:t>
                      </a:r>
                      <a:r>
                        <a:rPr lang="en-US" sz="1500" dirty="0">
                          <a:latin typeface="+mj-lt"/>
                          <a:cs typeface="Calibri" panose="020F0502020204030204" pitchFamily="34" charset="0"/>
                        </a:rPr>
                        <a:t> des PA et </a:t>
                      </a:r>
                      <a:r>
                        <a:rPr lang="en-US" sz="1500" dirty="0" err="1">
                          <a:latin typeface="+mj-lt"/>
                          <a:cs typeface="Calibri" panose="020F0502020204030204" pitchFamily="34" charset="0"/>
                        </a:rPr>
                        <a:t>besoin</a:t>
                      </a:r>
                      <a:r>
                        <a:rPr lang="en-US" sz="1500" dirty="0">
                          <a:latin typeface="+mj-lt"/>
                          <a:cs typeface="Calibri" panose="020F0502020204030204" pitchFamily="34" charset="0"/>
                        </a:rPr>
                        <a:t> </a:t>
                      </a:r>
                      <a:r>
                        <a:rPr lang="en-US" sz="1500" dirty="0" err="1">
                          <a:latin typeface="+mj-lt"/>
                          <a:cs typeface="Calibri" panose="020F0502020204030204" pitchFamily="34" charset="0"/>
                        </a:rPr>
                        <a:t>d’encadrement</a:t>
                      </a:r>
                      <a:r>
                        <a:rPr lang="en-US" sz="1500" dirty="0">
                          <a:latin typeface="+mj-lt"/>
                          <a:cs typeface="Calibri" panose="020F0502020204030204" pitchFamily="34" charset="0"/>
                        </a:rPr>
                        <a:t> </a:t>
                      </a:r>
                      <a:r>
                        <a:rPr lang="en-US" sz="1500" dirty="0" err="1">
                          <a:latin typeface="+mj-lt"/>
                          <a:cs typeface="Calibri" panose="020F0502020204030204" pitchFamily="34" charset="0"/>
                        </a:rPr>
                        <a:t>autour</a:t>
                      </a:r>
                      <a:r>
                        <a:rPr lang="en-US" sz="1500" dirty="0">
                          <a:latin typeface="+mj-lt"/>
                          <a:cs typeface="Calibri" panose="020F0502020204030204" pitchFamily="34" charset="0"/>
                        </a:rPr>
                        <a:t> de points </a:t>
                      </a:r>
                      <a:r>
                        <a:rPr lang="en-US" sz="1500" dirty="0" err="1">
                          <a:latin typeface="+mj-lt"/>
                          <a:cs typeface="Calibri" panose="020F0502020204030204" pitchFamily="34" charset="0"/>
                        </a:rPr>
                        <a:t>qualité</a:t>
                      </a:r>
                      <a:r>
                        <a:rPr lang="en-US" sz="1500" dirty="0">
                          <a:latin typeface="+mj-lt"/>
                          <a:cs typeface="Calibri" panose="020F0502020204030204" pitchFamily="34" charset="0"/>
                        </a:rPr>
                        <a:t> </a:t>
                      </a:r>
                      <a:r>
                        <a:rPr lang="en-US" sz="1500" dirty="0" err="1">
                          <a:latin typeface="+mj-lt"/>
                          <a:cs typeface="Calibri" panose="020F0502020204030204" pitchFamily="34" charset="0"/>
                        </a:rPr>
                        <a:t>régulier</a:t>
                      </a:r>
                      <a:r>
                        <a:rPr lang="en-US" sz="1500" dirty="0">
                          <a:latin typeface="+mj-lt"/>
                          <a:cs typeface="Calibri" panose="020F0502020204030204" pitchFamily="34" charset="0"/>
                        </a:rPr>
                        <a:t>.</a:t>
                      </a: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21712594"/>
                  </a:ext>
                </a:extLst>
              </a:tr>
              <a:tr h="687853">
                <a:tc>
                  <a:txBody>
                    <a:bodyPr/>
                    <a:lstStyle/>
                    <a:p>
                      <a:pPr algn="just">
                        <a:spcAft>
                          <a:spcPts val="0"/>
                        </a:spcAft>
                      </a:pPr>
                      <a:r>
                        <a:rPr lang="fr-FR" sz="1500">
                          <a:solidFill>
                            <a:srgbClr val="000000"/>
                          </a:solidFill>
                          <a:effectLst/>
                          <a:latin typeface="+mj-lt"/>
                          <a:cs typeface="Calibri" panose="020F0502020204030204" pitchFamily="34" charset="0"/>
                        </a:rPr>
                        <a:t>Responsabiliser les pilotes sur le calcul de leurs indicateurs</a:t>
                      </a:r>
                      <a:endParaRPr lang="fr-FR" sz="150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80242519"/>
                  </a:ext>
                </a:extLst>
              </a:tr>
              <a:tr h="687853">
                <a:tc>
                  <a:txBody>
                    <a:bodyPr/>
                    <a:lstStyle/>
                    <a:p>
                      <a:pPr algn="just">
                        <a:spcAft>
                          <a:spcPts val="0"/>
                        </a:spcAft>
                      </a:pPr>
                      <a:r>
                        <a:rPr lang="fr-FR" sz="1500">
                          <a:solidFill>
                            <a:srgbClr val="000000"/>
                          </a:solidFill>
                          <a:effectLst/>
                          <a:latin typeface="+mj-lt"/>
                          <a:cs typeface="Calibri" panose="020F0502020204030204" pitchFamily="34" charset="0"/>
                        </a:rPr>
                        <a:t>Responsabiliser les pilotes sur le traitement de leurs fiches d'incident</a:t>
                      </a:r>
                      <a:endParaRPr lang="fr-FR" sz="150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r>
                        <a:rPr lang="fr-FR" sz="1500" dirty="0">
                          <a:solidFill>
                            <a:srgbClr val="000000"/>
                          </a:solidFill>
                          <a:effectLst/>
                          <a:latin typeface="+mj-lt"/>
                          <a:cs typeface="Calibri" panose="020F0502020204030204" pitchFamily="34" charset="0"/>
                        </a:rPr>
                        <a:t>Différents niveaux d'autonomie pour les pilotes pour la RD 2019</a:t>
                      </a:r>
                      <a:endParaRPr lang="fr-FR" sz="1500" dirty="0">
                        <a:effectLst/>
                        <a:latin typeface="+mj-lt"/>
                        <a:cs typeface="Calibri" panose="020F0502020204030204" pitchFamily="34" charset="0"/>
                      </a:endParaRPr>
                    </a:p>
                  </a:txBody>
                  <a:tcPr marL="51456" marR="51456"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vMerge="1">
                  <a:txBody>
                    <a:bodyPr/>
                    <a:lstStyle/>
                    <a:p>
                      <a:endParaRPr lang="en-US" dirty="0">
                        <a:latin typeface="Calibri" panose="020F0502020204030204" pitchFamily="34" charset="0"/>
                        <a:cs typeface="Calibri" panose="020F0502020204030204" pitchFamily="34" charset="0"/>
                      </a:endParaRPr>
                    </a:p>
                  </a:txBody>
                  <a:tcPr marL="51456" marR="51456"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526575364"/>
                  </a:ext>
                </a:extLst>
              </a:tr>
              <a:tr h="458569">
                <a:tc>
                  <a:txBody>
                    <a:bodyPr/>
                    <a:lstStyle/>
                    <a:p>
                      <a:pPr algn="just">
                        <a:spcAft>
                          <a:spcPts val="0"/>
                        </a:spcAft>
                      </a:pPr>
                      <a:r>
                        <a:rPr lang="fr-FR" sz="1500" dirty="0">
                          <a:solidFill>
                            <a:srgbClr val="000000"/>
                          </a:solidFill>
                          <a:effectLst/>
                          <a:latin typeface="+mj-lt"/>
                          <a:cs typeface="Calibri" panose="020F0502020204030204" pitchFamily="34" charset="0"/>
                        </a:rPr>
                        <a:t>Faire l'évaluation à froid de toute formation réalisée</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37244736"/>
                  </a:ext>
                </a:extLst>
              </a:tr>
              <a:tr h="458569">
                <a:tc>
                  <a:txBody>
                    <a:bodyPr/>
                    <a:lstStyle/>
                    <a:p>
                      <a:pPr algn="just">
                        <a:spcAft>
                          <a:spcPts val="0"/>
                        </a:spcAft>
                      </a:pPr>
                      <a:r>
                        <a:rPr lang="fr-FR" sz="1500">
                          <a:solidFill>
                            <a:srgbClr val="000000"/>
                          </a:solidFill>
                          <a:effectLst/>
                          <a:latin typeface="+mj-lt"/>
                          <a:cs typeface="Calibri" panose="020F0502020204030204" pitchFamily="34" charset="0"/>
                        </a:rPr>
                        <a:t>Acquisition d'un deuxième échographe (diminution de la file d'attente)</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20817762"/>
                  </a:ext>
                </a:extLst>
              </a:tr>
              <a:tr h="248322">
                <a:tc>
                  <a:txBody>
                    <a:bodyPr/>
                    <a:lstStyle/>
                    <a:p>
                      <a:pPr algn="just">
                        <a:spcAft>
                          <a:spcPts val="0"/>
                        </a:spcAft>
                      </a:pPr>
                      <a:r>
                        <a:rPr lang="fr-FR" sz="1500">
                          <a:solidFill>
                            <a:srgbClr val="000000"/>
                          </a:solidFill>
                          <a:effectLst/>
                          <a:latin typeface="+mj-lt"/>
                          <a:cs typeface="Calibri" panose="020F0502020204030204" pitchFamily="34" charset="0"/>
                        </a:rPr>
                        <a:t>Mise en place du CRM</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Fait pour la RD 2019</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34381282"/>
                  </a:ext>
                </a:extLst>
              </a:tr>
              <a:tr h="229284">
                <a:tc>
                  <a:txBody>
                    <a:bodyPr/>
                    <a:lstStyle/>
                    <a:p>
                      <a:pPr algn="just">
                        <a:spcAft>
                          <a:spcPts val="0"/>
                        </a:spcAft>
                      </a:pPr>
                      <a:r>
                        <a:rPr lang="en-US" sz="1500">
                          <a:solidFill>
                            <a:srgbClr val="000000"/>
                          </a:solidFill>
                          <a:effectLst/>
                          <a:latin typeface="+mj-lt"/>
                          <a:cs typeface="Calibri" panose="020F0502020204030204" pitchFamily="34" charset="0"/>
                        </a:rPr>
                        <a:t>Matériels DASRI</a:t>
                      </a:r>
                      <a:endParaRPr lang="en-US"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a:solidFill>
                            <a:srgbClr val="000000"/>
                          </a:solidFill>
                          <a:effectLst/>
                          <a:latin typeface="+mj-lt"/>
                          <a:cs typeface="Calibri" panose="020F0502020204030204" pitchFamily="34" charset="0"/>
                        </a:rPr>
                        <a:t>Fait pour la RD 2019</a:t>
                      </a:r>
                      <a:endParaRPr lang="fr-FR" sz="150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34721511"/>
                  </a:ext>
                </a:extLst>
              </a:tr>
              <a:tr h="458569">
                <a:tc>
                  <a:txBody>
                    <a:bodyPr/>
                    <a:lstStyle/>
                    <a:p>
                      <a:pPr algn="just">
                        <a:spcAft>
                          <a:spcPts val="0"/>
                        </a:spcAft>
                      </a:pPr>
                      <a:r>
                        <a:rPr lang="fr-FR" sz="1500" dirty="0">
                          <a:solidFill>
                            <a:srgbClr val="000000"/>
                          </a:solidFill>
                          <a:effectLst/>
                          <a:latin typeface="+mj-lt"/>
                          <a:cs typeface="Calibri" panose="020F0502020204030204" pitchFamily="34" charset="0"/>
                        </a:rPr>
                        <a:t>Acquisition de chariots de soins</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algn="just">
                        <a:spcAft>
                          <a:spcPts val="0"/>
                        </a:spcAft>
                      </a:pPr>
                      <a:r>
                        <a:rPr lang="fr-FR" sz="1500" dirty="0">
                          <a:solidFill>
                            <a:srgbClr val="000000"/>
                          </a:solidFill>
                          <a:effectLst/>
                          <a:latin typeface="+mj-lt"/>
                          <a:cs typeface="Calibri" panose="020F0502020204030204" pitchFamily="34" charset="0"/>
                        </a:rPr>
                        <a:t>Non pour la RD 2019 / Fait pour la RD 2021</a:t>
                      </a:r>
                      <a:endParaRPr lang="fr-FR" sz="1500" dirty="0">
                        <a:effectLst/>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en-US" sz="1500" dirty="0">
                          <a:latin typeface="+mj-lt"/>
                          <a:cs typeface="Calibri" panose="020F0502020204030204" pitchFamily="34" charset="0"/>
                        </a:rPr>
                        <a:t>Non </a:t>
                      </a:r>
                      <a:r>
                        <a:rPr lang="en-US" sz="1500" dirty="0" err="1">
                          <a:latin typeface="+mj-lt"/>
                          <a:cs typeface="Calibri" panose="020F0502020204030204" pitchFamily="34" charset="0"/>
                        </a:rPr>
                        <a:t>prioritaire</a:t>
                      </a:r>
                      <a:endParaRPr lang="en-US" sz="1500" dirty="0">
                        <a:latin typeface="+mj-lt"/>
                        <a:cs typeface="Calibri" panose="020F0502020204030204" pitchFamily="34" charset="0"/>
                      </a:endParaRPr>
                    </a:p>
                  </a:txBody>
                  <a:tcPr marL="51456" marR="51456"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735212482"/>
                  </a:ext>
                </a:extLst>
              </a:tr>
            </a:tbl>
          </a:graphicData>
        </a:graphic>
      </p:graphicFrame>
      <p:sp>
        <p:nvSpPr>
          <p:cNvPr id="6" name="Titre 1"/>
          <p:cNvSpPr>
            <a:spLocks noGrp="1"/>
          </p:cNvSpPr>
          <p:nvPr>
            <p:ph type="title"/>
          </p:nvPr>
        </p:nvSpPr>
        <p:spPr>
          <a:xfrm>
            <a:off x="581191" y="851043"/>
            <a:ext cx="11029616" cy="594585"/>
          </a:xfrm>
          <a:noFill/>
        </p:spPr>
        <p:txBody>
          <a:bodyPr>
            <a:normAutofit/>
          </a:bodyPr>
          <a:lstStyle/>
          <a:p>
            <a:pPr algn="ctr"/>
            <a:r>
              <a:rPr lang="fr-SN" dirty="0"/>
              <a:t>RAPEL DES ACTIONS PLANIFIEES (2018)</a:t>
            </a:r>
            <a:endParaRPr lang="en-US" dirty="0"/>
          </a:p>
        </p:txBody>
      </p:sp>
    </p:spTree>
    <p:extLst>
      <p:ext uri="{BB962C8B-B14F-4D97-AF65-F5344CB8AC3E}">
        <p14:creationId xmlns:p14="http://schemas.microsoft.com/office/powerpoint/2010/main" val="1686748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728304"/>
            <a:ext cx="3800346" cy="707886"/>
          </a:xfrm>
          <a:prstGeom prst="rect">
            <a:avLst/>
          </a:prstGeom>
          <a:noFill/>
          <a:ln>
            <a:noFill/>
          </a:ln>
        </p:spPr>
        <p:txBody>
          <a:bodyPr wrap="square" rtlCol="0">
            <a:spAutoFit/>
          </a:bodyPr>
          <a:lstStyle/>
          <a:p>
            <a:pPr algn="ctr"/>
            <a:r>
              <a:rPr lang="fr-FR" sz="4000" b="1" dirty="0">
                <a:solidFill>
                  <a:schemeClr val="tx1">
                    <a:lumMod val="75000"/>
                    <a:lumOff val="25000"/>
                  </a:schemeClr>
                </a:solidFill>
                <a:latin typeface="Bahnschrift Light SemiCondensed" panose="020B0502040204020203" pitchFamily="34" charset="0"/>
              </a:rPr>
              <a:t>P.ADMINISTRATIF</a:t>
            </a:r>
            <a:endParaRPr lang="en-US" sz="40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12697764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10" name="Graphique 9"/>
          <p:cNvGraphicFramePr>
            <a:graphicFrameLocks/>
          </p:cNvGraphicFramePr>
          <p:nvPr>
            <p:extLst>
              <p:ext uri="{D42A27DB-BD31-4B8C-83A1-F6EECF244321}">
                <p14:modId xmlns:p14="http://schemas.microsoft.com/office/powerpoint/2010/main" val="579428124"/>
              </p:ext>
            </p:extLst>
          </p:nvPr>
        </p:nvGraphicFramePr>
        <p:xfrm>
          <a:off x="487681" y="2832785"/>
          <a:ext cx="5455919" cy="3777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12"/>
          <p:cNvGraphicFramePr>
            <a:graphicFrameLocks/>
          </p:cNvGraphicFramePr>
          <p:nvPr>
            <p:extLst>
              <p:ext uri="{D42A27DB-BD31-4B8C-83A1-F6EECF244321}">
                <p14:modId xmlns:p14="http://schemas.microsoft.com/office/powerpoint/2010/main" val="163140067"/>
              </p:ext>
            </p:extLst>
          </p:nvPr>
        </p:nvGraphicFramePr>
        <p:xfrm>
          <a:off x="5943600" y="2924475"/>
          <a:ext cx="5812971" cy="3489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383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9"/>
            <a:ext cx="11142616" cy="1044778"/>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942435" y="2167632"/>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633563019"/>
              </p:ext>
            </p:extLst>
          </p:nvPr>
        </p:nvGraphicFramePr>
        <p:xfrm>
          <a:off x="487680" y="2832784"/>
          <a:ext cx="5612673" cy="3773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3429343326"/>
              </p:ext>
            </p:extLst>
          </p:nvPr>
        </p:nvGraphicFramePr>
        <p:xfrm>
          <a:off x="6337663" y="2832783"/>
          <a:ext cx="5405846" cy="3773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098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2003535647"/>
              </p:ext>
            </p:extLst>
          </p:nvPr>
        </p:nvGraphicFramePr>
        <p:xfrm>
          <a:off x="487680" y="2695820"/>
          <a:ext cx="5521234" cy="3913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161313" y="2695819"/>
          <a:ext cx="5595258" cy="3913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573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1895950239"/>
              </p:ext>
            </p:extLst>
          </p:nvPr>
        </p:nvGraphicFramePr>
        <p:xfrm>
          <a:off x="487680" y="2924476"/>
          <a:ext cx="5603631" cy="3685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337663" y="2924476"/>
          <a:ext cx="5394792" cy="3685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181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2879072929"/>
              </p:ext>
            </p:extLst>
          </p:nvPr>
        </p:nvGraphicFramePr>
        <p:xfrm>
          <a:off x="487681" y="2832785"/>
          <a:ext cx="5140502" cy="3905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5821679" y="2832785"/>
          <a:ext cx="5808617" cy="3905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6206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2568196269"/>
              </p:ext>
            </p:extLst>
          </p:nvPr>
        </p:nvGraphicFramePr>
        <p:xfrm>
          <a:off x="469360" y="2832785"/>
          <a:ext cx="5158823" cy="3821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2633194418"/>
              </p:ext>
            </p:extLst>
          </p:nvPr>
        </p:nvGraphicFramePr>
        <p:xfrm>
          <a:off x="6274190" y="2924477"/>
          <a:ext cx="5374427" cy="3745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7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2497877320"/>
              </p:ext>
            </p:extLst>
          </p:nvPr>
        </p:nvGraphicFramePr>
        <p:xfrm>
          <a:off x="1674056" y="2672862"/>
          <a:ext cx="7177372" cy="3905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908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3870368742"/>
              </p:ext>
            </p:extLst>
          </p:nvPr>
        </p:nvGraphicFramePr>
        <p:xfrm>
          <a:off x="487680" y="2924476"/>
          <a:ext cx="5617697" cy="3757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337663" y="2924476"/>
          <a:ext cx="5292634" cy="3757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68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3364846805"/>
              </p:ext>
            </p:extLst>
          </p:nvPr>
        </p:nvGraphicFramePr>
        <p:xfrm>
          <a:off x="487680" y="2700997"/>
          <a:ext cx="5561427" cy="3775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2038204759"/>
              </p:ext>
            </p:extLst>
          </p:nvPr>
        </p:nvGraphicFramePr>
        <p:xfrm>
          <a:off x="6173373" y="2700997"/>
          <a:ext cx="5456924" cy="377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69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a:t>Page </a:t>
            </a:r>
            <a:fld id="{4FAB73BC-B049-4115-A692-8D63A059BFB8}" type="slidenum">
              <a:rPr lang="fr-FR" smtClean="0"/>
              <a:pPr/>
              <a:t>8</a:t>
            </a:fld>
            <a:endParaRPr lang="fr-FR" dirty="0"/>
          </a:p>
        </p:txBody>
      </p:sp>
      <p:sp>
        <p:nvSpPr>
          <p:cNvPr id="6" name="Oval 2"/>
          <p:cNvSpPr/>
          <p:nvPr/>
        </p:nvSpPr>
        <p:spPr>
          <a:xfrm>
            <a:off x="606108" y="169165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06108" y="2987948"/>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8" name="Oval 5"/>
          <p:cNvSpPr/>
          <p:nvPr/>
        </p:nvSpPr>
        <p:spPr>
          <a:xfrm>
            <a:off x="606108" y="4244951"/>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1102115" y="1631787"/>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16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02115" y="2952223"/>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13 actions réalisées;</a:t>
            </a:r>
            <a:endParaRPr sz="2400" dirty="0">
              <a:solidFill>
                <a:schemeClr val="tx1"/>
              </a:solidFill>
              <a:latin typeface="Bahnschrift" panose="020B0502040204020203" pitchFamily="34" charset="0"/>
            </a:endParaRPr>
          </a:p>
        </p:txBody>
      </p:sp>
      <p:sp>
        <p:nvSpPr>
          <p:cNvPr id="14" name="TextBox 52"/>
          <p:cNvSpPr txBox="1"/>
          <p:nvPr/>
        </p:nvSpPr>
        <p:spPr>
          <a:xfrm>
            <a:off x="1113530" y="4201163"/>
            <a:ext cx="5458720"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02 actions annulées et 01 non réalisée</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594585"/>
          </a:xfrm>
          <a:solidFill>
            <a:schemeClr val="accent4">
              <a:lumMod val="60000"/>
              <a:lumOff val="40000"/>
            </a:schemeClr>
          </a:solidFill>
        </p:spPr>
        <p:txBody>
          <a:bodyPr>
            <a:normAutofit/>
          </a:bodyPr>
          <a:lstStyle/>
          <a:p>
            <a:pPr algn="ctr"/>
            <a:r>
              <a:rPr lang="fr-SN" dirty="0">
                <a:solidFill>
                  <a:schemeClr val="tx1"/>
                </a:solidFill>
              </a:rPr>
              <a:t>RAPELLE DES ACTIONS PLANIFIEES (2019)</a:t>
            </a: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3836816669"/>
              </p:ext>
            </p:extLst>
          </p:nvPr>
        </p:nvGraphicFramePr>
        <p:xfrm>
          <a:off x="6572250" y="1452129"/>
          <a:ext cx="4540220" cy="4105708"/>
        </p:xfrm>
        <a:graphic>
          <a:graphicData uri="http://schemas.openxmlformats.org/drawingml/2006/chart">
            <c:chart xmlns:c="http://schemas.openxmlformats.org/drawingml/2006/chart" xmlns:r="http://schemas.openxmlformats.org/officeDocument/2006/relationships" r:id="rId2"/>
          </a:graphicData>
        </a:graphic>
      </p:graphicFrame>
      <p:sp>
        <p:nvSpPr>
          <p:cNvPr id="21" name="ZoneTexte 11">
            <a:extLst>
              <a:ext uri="{FF2B5EF4-FFF2-40B4-BE49-F238E27FC236}">
                <a16:creationId xmlns:a16="http://schemas.microsoft.com/office/drawing/2014/main" id="{3D56F23C-988B-483B-9C3F-7AF47D2B294E}"/>
              </a:ext>
            </a:extLst>
          </p:cNvPr>
          <p:cNvSpPr txBox="1"/>
          <p:nvPr/>
        </p:nvSpPr>
        <p:spPr>
          <a:xfrm>
            <a:off x="8410776" y="3274150"/>
            <a:ext cx="863168"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fr-CA" sz="2400" b="1" dirty="0">
                <a:latin typeface="Segoe UI" panose="020B0502040204020203" pitchFamily="34" charset="0"/>
                <a:cs typeface="Segoe UI" panose="020B0502040204020203" pitchFamily="34" charset="0"/>
              </a:rPr>
              <a:t>81%</a:t>
            </a:r>
          </a:p>
        </p:txBody>
      </p:sp>
    </p:spTree>
    <p:extLst>
      <p:ext uri="{BB962C8B-B14F-4D97-AF65-F5344CB8AC3E}">
        <p14:creationId xmlns:p14="http://schemas.microsoft.com/office/powerpoint/2010/main" val="129259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422249" y="2924475"/>
          <a:ext cx="5828714" cy="3759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3">
            <a:extLst>
              <a:ext uri="{FF2B5EF4-FFF2-40B4-BE49-F238E27FC236}">
                <a16:creationId xmlns:a16="http://schemas.microsoft.com/office/drawing/2014/main" id="{00000000-0008-0000-0100-000004000000}"/>
              </a:ext>
            </a:extLst>
          </p:cNvPr>
          <p:cNvGraphicFramePr>
            <a:graphicFrameLocks/>
          </p:cNvGraphicFramePr>
          <p:nvPr/>
        </p:nvGraphicFramePr>
        <p:xfrm>
          <a:off x="7476564" y="3417560"/>
          <a:ext cx="3751730" cy="3064842"/>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6710082" y="2832785"/>
            <a:ext cx="5082989"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SN"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TAUX DE PARTICIPATION DU PERSONNEL ADMINISTRATIF</a:t>
            </a:r>
            <a:endPar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03140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Espace réservé du contenu 4"/>
          <p:cNvSpPr txBox="1">
            <a:spLocks/>
          </p:cNvSpPr>
          <p:nvPr/>
        </p:nvSpPr>
        <p:spPr>
          <a:xfrm>
            <a:off x="487681" y="2924476"/>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ADE67F"/>
              </a:buClr>
              <a:buSzPct val="92000"/>
              <a:buFont typeface="+mj-lt"/>
              <a:buAutoNum type="arabicPeriod"/>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4" name="Rectangle 3"/>
          <p:cNvSpPr/>
          <p:nvPr/>
        </p:nvSpPr>
        <p:spPr>
          <a:xfrm>
            <a:off x="809896" y="2832785"/>
            <a:ext cx="10717085" cy="3664080"/>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r-SN" sz="2400" b="1" i="0" u="sng"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RECOMMANDATIONS, SUGGESTIONS, FORMATIONS</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SN" sz="2400" b="0" i="0" u="none" strike="noStrike" kern="1200" cap="none" spc="0" normalizeH="0" baseline="0" noProof="0" dirty="0">
                <a:ln>
                  <a:noFill/>
                </a:ln>
                <a:solidFill>
                  <a:srgbClr val="00B050"/>
                </a:solidFill>
                <a:effectLst/>
                <a:uLnTx/>
                <a:uFillTx/>
                <a:ea typeface="Calibri" panose="020F0502020204030204" pitchFamily="34" charset="0"/>
                <a:cs typeface="Times New Roman" panose="02020603050405020304" pitchFamily="18" charset="0"/>
              </a:rPr>
              <a:t>Formation en Excel afin de faciliter la mise en œuvre d'outils de gestion et de suivi par les différents pilotes </a:t>
            </a:r>
            <a:r>
              <a:rPr kumimoji="0" lang="fr-SN"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Prise en main des secrétaires sur l'importance et l'utilisation du logiciel E-YONE dans le cadre de leur travail quotidien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Oui, j'ai besoin de faire une licence en finance Comptabilité pour pouvoir gérer plus de responsabilité au sein de l'Entrepris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Anglais</a:t>
            </a: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et Excel </a:t>
            </a:r>
            <a:r>
              <a:rPr kumimoji="0" lang="en-US" sz="24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avancé</a:t>
            </a:r>
            <a:endPar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79670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n-lt"/>
                <a:ea typeface="Malgun Gothic" panose="020B0503020000020004" pitchFamily="34" charset="-127"/>
              </a:rPr>
              <a:t>Enquête satisfaction du personnel administratif</a:t>
            </a:r>
          </a:p>
          <a:p>
            <a:pPr marL="0" indent="0" algn="ctr">
              <a:buNone/>
            </a:pPr>
            <a:r>
              <a:rPr lang="fr-SN" sz="2400" b="1" u="sng" dirty="0">
                <a:solidFill>
                  <a:srgbClr val="00B050"/>
                </a:solidFill>
                <a:latin typeface="+mn-lt"/>
                <a:ea typeface="Malgun Gothic" panose="020B0503020000020004" pitchFamily="34" charset="-127"/>
              </a:rPr>
              <a:t>Propositions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487681" y="2924475"/>
            <a:ext cx="11142616" cy="30476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r>
              <a:rPr lang="fr-FR" sz="3200" dirty="0">
                <a:latin typeface="Bahnschrift Light SemiCondensed" panose="020B0502040204020203" pitchFamily="34" charset="0"/>
              </a:rPr>
              <a:t>Former les secrétaires sur la prise en main et l’utilisation des logiciels;</a:t>
            </a:r>
          </a:p>
          <a:p>
            <a:pPr marL="285750" indent="-285750">
              <a:lnSpc>
                <a:spcPct val="150000"/>
              </a:lnSpc>
              <a:buFont typeface="Arial" panose="020B0604020202020204" pitchFamily="34" charset="0"/>
              <a:buChar char="•"/>
            </a:pPr>
            <a:r>
              <a:rPr lang="fr-FR" sz="3200" dirty="0">
                <a:latin typeface="Bahnschrift Light SemiCondensed" panose="020B0502040204020203" pitchFamily="34" charset="0"/>
              </a:rPr>
              <a:t>Former le personnel en Excel afin de faciliter la mise en œuvre d'outils de gestion et de suivi des processus;</a:t>
            </a:r>
          </a:p>
        </p:txBody>
      </p:sp>
    </p:spTree>
    <p:extLst>
      <p:ext uri="{BB962C8B-B14F-4D97-AF65-F5344CB8AC3E}">
        <p14:creationId xmlns:p14="http://schemas.microsoft.com/office/powerpoint/2010/main" val="3804965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algn="ctr" defTabSz="914400"/>
            <a:r>
              <a:rPr lang="fr-SN" sz="2800" cap="all" dirty="0">
                <a:latin typeface="+mj-lt"/>
                <a:ea typeface="+mj-ea"/>
                <a:cs typeface="+mj-cs"/>
              </a:rPr>
              <a:t>ii. Les modifications des enjeux externes et internes POUR LE SMQ</a:t>
            </a:r>
            <a:endParaRPr lang="en-US" dirty="0">
              <a:latin typeface="+mj-lt"/>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07570" y="4728304"/>
            <a:ext cx="3800346" cy="707886"/>
          </a:xfrm>
          <a:prstGeom prst="rect">
            <a:avLst/>
          </a:prstGeom>
          <a:noFill/>
          <a:ln>
            <a:noFill/>
          </a:ln>
        </p:spPr>
        <p:txBody>
          <a:bodyPr wrap="square" rtlCol="0">
            <a:spAutoFit/>
          </a:bodyPr>
          <a:lstStyle/>
          <a:p>
            <a:pPr algn="ctr"/>
            <a:r>
              <a:rPr lang="fr-FR" sz="4000" b="1" dirty="0">
                <a:solidFill>
                  <a:schemeClr val="tx1">
                    <a:lumMod val="75000"/>
                    <a:lumOff val="25000"/>
                  </a:schemeClr>
                </a:solidFill>
                <a:latin typeface="Bahnschrift Light SemiCondensed" panose="020B0502040204020203" pitchFamily="34" charset="0"/>
              </a:rPr>
              <a:t>PATIENTS</a:t>
            </a:r>
            <a:endParaRPr lang="en-US" sz="4000" b="1" dirty="0">
              <a:solidFill>
                <a:schemeClr val="tx1">
                  <a:lumMod val="75000"/>
                  <a:lumOff val="25000"/>
                </a:schemeClr>
              </a:solidFill>
              <a:latin typeface="Bahnschrift Light SemiCondensed" panose="020B0502040204020203" pitchFamily="34" charset="0"/>
            </a:endParaRPr>
          </a:p>
        </p:txBody>
      </p:sp>
    </p:spTree>
    <p:extLst>
      <p:ext uri="{BB962C8B-B14F-4D97-AF65-F5344CB8AC3E}">
        <p14:creationId xmlns:p14="http://schemas.microsoft.com/office/powerpoint/2010/main" val="31187477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dirty="0"/>
              <a:t>Evaluation DE la SATISFACTION des patients de NEST</a:t>
            </a:r>
          </a:p>
        </p:txBody>
      </p:sp>
      <p:sp>
        <p:nvSpPr>
          <p:cNvPr id="3" name="Sous-titre 2"/>
          <p:cNvSpPr>
            <a:spLocks noGrp="1"/>
          </p:cNvSpPr>
          <p:nvPr>
            <p:ph type="subTitle" idx="1"/>
          </p:nvPr>
        </p:nvSpPr>
        <p:spPr/>
        <p:txBody>
          <a:bodyPr>
            <a:normAutofit/>
          </a:bodyPr>
          <a:lstStyle/>
          <a:p>
            <a:r>
              <a:rPr lang="fr-FR" sz="1800" dirty="0"/>
              <a:t> S1 2021</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10" y="1390919"/>
            <a:ext cx="10058400" cy="6189784"/>
          </a:xfrm>
          <a:prstGeom prst="rect">
            <a:avLst/>
          </a:prstGeom>
        </p:spPr>
      </p:pic>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algn="r"/>
            <a:r>
              <a:rPr lang="fr-FR" sz="800" dirty="0"/>
              <a:t>PM02-FO0004</a:t>
            </a:r>
          </a:p>
          <a:p>
            <a:pPr algn="r"/>
            <a:r>
              <a:rPr lang="fr-FR" sz="800" dirty="0"/>
              <a:t>V1</a:t>
            </a:r>
          </a:p>
        </p:txBody>
      </p:sp>
    </p:spTree>
    <p:extLst>
      <p:ext uri="{BB962C8B-B14F-4D97-AF65-F5344CB8AC3E}">
        <p14:creationId xmlns:p14="http://schemas.microsoft.com/office/powerpoint/2010/main" val="3370134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contexte de l’enquête NOUVEAUX PATIENTS (CLINIQUE ET PLATEAU)</a:t>
            </a:r>
          </a:p>
        </p:txBody>
      </p:sp>
      <p:sp>
        <p:nvSpPr>
          <p:cNvPr id="4" name="Espace réservé du contenu 2"/>
          <p:cNvSpPr>
            <a:spLocks noGrp="1"/>
          </p:cNvSpPr>
          <p:nvPr>
            <p:ph idx="1"/>
          </p:nvPr>
        </p:nvSpPr>
        <p:spPr>
          <a:xfrm>
            <a:off x="471488" y="2093115"/>
            <a:ext cx="11258550" cy="4021935"/>
          </a:xfrm>
        </p:spPr>
        <p:txBody>
          <a:bodyPr>
            <a:noAutofit/>
          </a:bodyPr>
          <a:lstStyle/>
          <a:p>
            <a:r>
              <a:rPr lang="fr-FR" sz="2000" b="1" dirty="0">
                <a:latin typeface="+mn-lt"/>
                <a:cs typeface="Calibri" panose="020F0502020204030204" pitchFamily="34" charset="0"/>
              </a:rPr>
              <a:t>Période de l’enquête : </a:t>
            </a:r>
            <a:r>
              <a:rPr lang="fr-FR" sz="2000" dirty="0">
                <a:latin typeface="+mn-lt"/>
                <a:cs typeface="Calibri" panose="020F0502020204030204" pitchFamily="34" charset="0"/>
              </a:rPr>
              <a:t>Janvier à Juin 2021</a:t>
            </a:r>
          </a:p>
          <a:p>
            <a:r>
              <a:rPr lang="fr-FR" sz="2000" b="1" dirty="0">
                <a:latin typeface="+mn-lt"/>
                <a:cs typeface="Calibri" panose="020F0502020204030204" pitchFamily="34" charset="0"/>
              </a:rPr>
              <a:t>Nombre de participants : </a:t>
            </a:r>
            <a:r>
              <a:rPr lang="fr-FR" sz="2000" dirty="0">
                <a:latin typeface="+mn-lt"/>
                <a:cs typeface="Calibri" panose="020F0502020204030204" pitchFamily="34" charset="0"/>
              </a:rPr>
              <a:t>969 personnes interrogées</a:t>
            </a:r>
          </a:p>
          <a:p>
            <a:r>
              <a:rPr lang="fr-FR" sz="2000" b="1" dirty="0">
                <a:latin typeface="+mn-lt"/>
                <a:cs typeface="Calibri" panose="020F0502020204030204" pitchFamily="34" charset="0"/>
              </a:rPr>
              <a:t>Lieu : </a:t>
            </a:r>
            <a:r>
              <a:rPr lang="fr-FR" sz="2000" dirty="0">
                <a:latin typeface="+mn-lt"/>
                <a:cs typeface="Calibri" panose="020F0502020204030204" pitchFamily="34" charset="0"/>
              </a:rPr>
              <a:t>Plateau médical (286) et Clinique (683)</a:t>
            </a:r>
          </a:p>
          <a:p>
            <a:r>
              <a:rPr lang="fr-FR" sz="2000" b="1" dirty="0">
                <a:latin typeface="+mn-lt"/>
                <a:cs typeface="Calibri" panose="020F0502020204030204" pitchFamily="34" charset="0"/>
              </a:rPr>
              <a:t>Objectif : </a:t>
            </a:r>
            <a:r>
              <a:rPr lang="fr-FR" sz="2000" dirty="0">
                <a:latin typeface="+mn-lt"/>
                <a:cs typeface="Calibri" panose="020F0502020204030204" pitchFamily="34" charset="0"/>
              </a:rPr>
              <a:t>Cette enquête a pour but d’évaluer la satisfaction des patients  afin d’améliorer la qualité des soins et des services. </a:t>
            </a:r>
          </a:p>
          <a:p>
            <a:r>
              <a:rPr lang="fr-FR" sz="2000" b="1" dirty="0">
                <a:latin typeface="+mn-lt"/>
                <a:cs typeface="Calibri" panose="020F0502020204030204" pitchFamily="34" charset="0"/>
              </a:rPr>
              <a:t>Public visé : </a:t>
            </a:r>
            <a:r>
              <a:rPr lang="fr-FR" sz="2000" dirty="0">
                <a:latin typeface="+mn-lt"/>
                <a:cs typeface="Calibri" panose="020F0502020204030204" pitchFamily="34" charset="0"/>
              </a:rPr>
              <a:t>les nouveaux patients de la clinique et du plateau</a:t>
            </a:r>
          </a:p>
          <a:p>
            <a:r>
              <a:rPr lang="fr-FR" sz="2000" b="1" dirty="0">
                <a:latin typeface="+mn-lt"/>
                <a:cs typeface="Calibri" panose="020F0502020204030204" pitchFamily="34" charset="0"/>
              </a:rPr>
              <a:t>Informations sur le nouveau patient : </a:t>
            </a:r>
            <a:r>
              <a:rPr lang="fr-FR" sz="2000" dirty="0">
                <a:latin typeface="+mn-lt"/>
                <a:cs typeface="Calibri" panose="020F0502020204030204" pitchFamily="34" charset="0"/>
              </a:rPr>
              <a:t>Numéro de </a:t>
            </a:r>
            <a:r>
              <a:rPr lang="fr-FR" sz="2000" dirty="0" err="1">
                <a:latin typeface="+mn-lt"/>
                <a:cs typeface="Calibri" panose="020F0502020204030204" pitchFamily="34" charset="0"/>
              </a:rPr>
              <a:t>ref</a:t>
            </a:r>
            <a:r>
              <a:rPr lang="fr-FR" sz="2000" dirty="0">
                <a:latin typeface="+mn-lt"/>
                <a:cs typeface="Calibri" panose="020F0502020204030204" pitchFamily="34" charset="0"/>
              </a:rPr>
              <a:t> interne, Nom, Prénom, Contact, Date entrée dans le CRM, Service consulté, Lieu de consultation</a:t>
            </a:r>
          </a:p>
          <a:p>
            <a:r>
              <a:rPr lang="fr-FR" sz="2000" b="1" dirty="0">
                <a:latin typeface="+mn-lt"/>
                <a:cs typeface="Calibri" panose="020F0502020204030204" pitchFamily="34" charset="0"/>
              </a:rPr>
              <a:t>Administration questionnaire : </a:t>
            </a:r>
            <a:r>
              <a:rPr lang="fr-FR" sz="2000" dirty="0">
                <a:latin typeface="+mn-lt"/>
                <a:cs typeface="Calibri" panose="020F0502020204030204" pitchFamily="34" charset="0"/>
              </a:rPr>
              <a:t>Au téléphone</a:t>
            </a:r>
          </a:p>
          <a:p>
            <a:r>
              <a:rPr lang="fr-FR" sz="2000" b="1" dirty="0">
                <a:latin typeface="+mn-lt"/>
                <a:cs typeface="Calibri" panose="020F0502020204030204" pitchFamily="34" charset="0"/>
              </a:rPr>
              <a:t>Collecte et traitement des réponses : </a:t>
            </a:r>
            <a:r>
              <a:rPr lang="fr-FR" sz="2000" dirty="0">
                <a:latin typeface="+mn-lt"/>
                <a:cs typeface="Calibri" panose="020F0502020204030204" pitchFamily="34" charset="0"/>
              </a:rPr>
              <a:t>Google drive</a:t>
            </a:r>
            <a:endParaRPr lang="fr-FR" dirty="0">
              <a:latin typeface="+mn-lt"/>
              <a:cs typeface="Calibri" panose="020F0502020204030204" pitchFamily="34" charset="0"/>
            </a:endParaRPr>
          </a:p>
        </p:txBody>
      </p:sp>
    </p:spTree>
    <p:extLst>
      <p:ext uri="{BB962C8B-B14F-4D97-AF65-F5344CB8AC3E}">
        <p14:creationId xmlns:p14="http://schemas.microsoft.com/office/powerpoint/2010/main" val="19228204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FEE3D-1836-4A9B-BFDF-101F3187ABB7}"/>
              </a:ext>
            </a:extLst>
          </p:cNvPr>
          <p:cNvSpPr>
            <a:spLocks noGrp="1"/>
          </p:cNvSpPr>
          <p:nvPr>
            <p:ph type="title"/>
          </p:nvPr>
        </p:nvSpPr>
        <p:spPr/>
        <p:txBody>
          <a:bodyPr/>
          <a:lstStyle/>
          <a:p>
            <a:r>
              <a:rPr lang="fr-FR" dirty="0"/>
              <a:t>Provenance ET MOTIF DE VENUE des nouveaux patients</a:t>
            </a:r>
          </a:p>
        </p:txBody>
      </p:sp>
      <p:graphicFrame>
        <p:nvGraphicFramePr>
          <p:cNvPr id="6" name="Espace réservé du contenu 5">
            <a:extLst>
              <a:ext uri="{FF2B5EF4-FFF2-40B4-BE49-F238E27FC236}">
                <a16:creationId xmlns:a16="http://schemas.microsoft.com/office/drawing/2014/main" id="{8A41A0D0-DB10-4D32-B47D-02BBA36CFB80}"/>
              </a:ext>
            </a:extLst>
          </p:cNvPr>
          <p:cNvGraphicFramePr>
            <a:graphicFrameLocks noGrp="1"/>
          </p:cNvGraphicFramePr>
          <p:nvPr>
            <p:ph idx="1"/>
          </p:nvPr>
        </p:nvGraphicFramePr>
        <p:xfrm>
          <a:off x="115090" y="1957735"/>
          <a:ext cx="5980910" cy="4900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5">
            <a:extLst>
              <a:ext uri="{FF2B5EF4-FFF2-40B4-BE49-F238E27FC236}">
                <a16:creationId xmlns:a16="http://schemas.microsoft.com/office/drawing/2014/main" id="{D3586B07-20F0-4DF8-866E-2837788917D2}"/>
              </a:ext>
            </a:extLst>
          </p:cNvPr>
          <p:cNvGraphicFramePr>
            <a:graphicFrameLocks/>
          </p:cNvGraphicFramePr>
          <p:nvPr/>
        </p:nvGraphicFramePr>
        <p:xfrm>
          <a:off x="5811078" y="1861730"/>
          <a:ext cx="5980910" cy="490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92432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graphicFrame>
        <p:nvGraphicFramePr>
          <p:cNvPr id="6" name="Graphique 5">
            <a:extLst>
              <a:ext uri="{FF2B5EF4-FFF2-40B4-BE49-F238E27FC236}">
                <a16:creationId xmlns:a16="http://schemas.microsoft.com/office/drawing/2014/main" id="{17456BA7-98A8-40E4-99E4-A5437D55C1DA}"/>
              </a:ext>
            </a:extLst>
          </p:cNvPr>
          <p:cNvGraphicFramePr/>
          <p:nvPr>
            <p:extLst>
              <p:ext uri="{D42A27DB-BD31-4B8C-83A1-F6EECF244321}">
                <p14:modId xmlns:p14="http://schemas.microsoft.com/office/powerpoint/2010/main" val="2469006178"/>
              </p:ext>
            </p:extLst>
          </p:nvPr>
        </p:nvGraphicFramePr>
        <p:xfrm>
          <a:off x="728869" y="2001078"/>
          <a:ext cx="10654747" cy="4306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7813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sp>
        <p:nvSpPr>
          <p:cNvPr id="4" name="Espace réservé du contenu 4">
            <a:extLst>
              <a:ext uri="{FF2B5EF4-FFF2-40B4-BE49-F238E27FC236}">
                <a16:creationId xmlns:a16="http://schemas.microsoft.com/office/drawing/2014/main" id="{4CFAA9B9-819E-4F00-B265-8A22A3B6752D}"/>
              </a:ext>
            </a:extLst>
          </p:cNvPr>
          <p:cNvSpPr txBox="1">
            <a:spLocks/>
          </p:cNvSpPr>
          <p:nvPr/>
        </p:nvSpPr>
        <p:spPr>
          <a:xfrm>
            <a:off x="581192" y="2189408"/>
            <a:ext cx="11029616" cy="391294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000" b="1" dirty="0">
                <a:solidFill>
                  <a:schemeClr val="accent6"/>
                </a:solidFill>
                <a:latin typeface="Calibri" panose="020F0502020204030204" pitchFamily="34" charset="0"/>
                <a:cs typeface="Calibri" panose="020F0502020204030204" pitchFamily="34" charset="0"/>
              </a:rPr>
              <a:t>99,7%</a:t>
            </a:r>
            <a:r>
              <a:rPr lang="fr-FR" sz="2000" dirty="0">
                <a:solidFill>
                  <a:srgbClr val="FF0000"/>
                </a:solidFill>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qualité de l’accueil </a:t>
            </a:r>
            <a:endParaRPr lang="fr-FR" sz="2000" dirty="0">
              <a:solidFill>
                <a:srgbClr val="FF0000"/>
              </a:solidFill>
              <a:latin typeface="Calibri" panose="020F0502020204030204" pitchFamily="34" charset="0"/>
              <a:cs typeface="Calibri" panose="020F0502020204030204" pitchFamily="34" charset="0"/>
            </a:endParaRPr>
          </a:p>
          <a:p>
            <a:r>
              <a:rPr lang="fr-FR" sz="2000" b="1" dirty="0">
                <a:solidFill>
                  <a:schemeClr val="accent6"/>
                </a:solidFill>
                <a:latin typeface="Calibri" panose="020F0502020204030204" pitchFamily="34" charset="0"/>
                <a:cs typeface="Calibri" panose="020F0502020204030204" pitchFamily="34" charset="0"/>
              </a:rPr>
              <a:t>99,2 %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consultation</a:t>
            </a:r>
          </a:p>
          <a:p>
            <a:r>
              <a:rPr lang="fr-FR" sz="2000" b="1" dirty="0">
                <a:solidFill>
                  <a:schemeClr val="accent6"/>
                </a:solidFill>
                <a:latin typeface="Calibri" panose="020F0502020204030204" pitchFamily="34" charset="0"/>
                <a:cs typeface="Calibri" panose="020F0502020204030204" pitchFamily="34" charset="0"/>
              </a:rPr>
              <a:t>Moins de 1% </a:t>
            </a:r>
            <a:r>
              <a:rPr lang="fr-FR" sz="2000" dirty="0">
                <a:latin typeface="Calibri" panose="020F0502020204030204" pitchFamily="34" charset="0"/>
                <a:cs typeface="Calibri" panose="020F0502020204030204" pitchFamily="34" charset="0"/>
              </a:rPr>
              <a:t>ont eu un motif d’insatisfaction et les causes identifiées sont : </a:t>
            </a:r>
          </a:p>
          <a:p>
            <a:pPr lvl="1"/>
            <a:r>
              <a:rPr lang="fr-FR" dirty="0">
                <a:latin typeface="Calibri" panose="020F0502020204030204" pitchFamily="34" charset="0"/>
                <a:cs typeface="Calibri" panose="020F0502020204030204" pitchFamily="34" charset="0"/>
              </a:rPr>
              <a:t>Longue attente à l’accueil</a:t>
            </a:r>
          </a:p>
          <a:p>
            <a:pPr lvl="1"/>
            <a:r>
              <a:rPr lang="fr-FR" dirty="0">
                <a:latin typeface="Calibri" panose="020F0502020204030204" pitchFamily="34" charset="0"/>
                <a:cs typeface="Calibri" panose="020F0502020204030204" pitchFamily="34" charset="0"/>
              </a:rPr>
              <a:t>Secrétaires non accueillantes</a:t>
            </a:r>
          </a:p>
          <a:p>
            <a:pPr lvl="1"/>
            <a:r>
              <a:rPr lang="fr-FR" dirty="0">
                <a:latin typeface="Calibri" panose="020F0502020204030204" pitchFamily="34" charset="0"/>
                <a:cs typeface="Calibri" panose="020F0502020204030204" pitchFamily="34" charset="0"/>
              </a:rPr>
              <a:t>Manque d’assistance</a:t>
            </a:r>
          </a:p>
          <a:p>
            <a:pPr lvl="1"/>
            <a:r>
              <a:rPr lang="fr-FR" dirty="0">
                <a:latin typeface="Calibri" panose="020F0502020204030204" pitchFamily="34" charset="0"/>
                <a:cs typeface="Calibri" panose="020F0502020204030204" pitchFamily="34" charset="0"/>
              </a:rPr>
              <a:t>Consultation trop rapide et manque de détails</a:t>
            </a:r>
          </a:p>
          <a:p>
            <a:pPr lvl="1"/>
            <a:r>
              <a:rPr lang="fr-FR" dirty="0">
                <a:latin typeface="Calibri" panose="020F0502020204030204" pitchFamily="34" charset="0"/>
                <a:cs typeface="Calibri" panose="020F0502020204030204" pitchFamily="34" charset="0"/>
              </a:rPr>
              <a:t>Interprétation de résultats contradictoire</a:t>
            </a:r>
          </a:p>
          <a:p>
            <a:pPr lvl="1"/>
            <a:r>
              <a:rPr lang="fr-FR" dirty="0">
                <a:latin typeface="Calibri" panose="020F0502020204030204" pitchFamily="34" charset="0"/>
                <a:cs typeface="Calibri" panose="020F0502020204030204" pitchFamily="34" charset="0"/>
              </a:rPr>
              <a:t>Pas de traitement proposé et référé vers psychologue</a:t>
            </a:r>
          </a:p>
        </p:txBody>
      </p:sp>
    </p:spTree>
    <p:extLst>
      <p:ext uri="{BB962C8B-B14F-4D97-AF65-F5344CB8AC3E}">
        <p14:creationId xmlns:p14="http://schemas.microsoft.com/office/powerpoint/2010/main" val="19624069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99,7% </a:t>
            </a:r>
          </a:p>
          <a:p>
            <a:pPr marL="0" indent="0" algn="ctr">
              <a:buNone/>
            </a:pPr>
            <a:r>
              <a:rPr lang="fr-FR" sz="2800" b="1" dirty="0">
                <a:latin typeface="Minion Pro" panose="02040503050306020203"/>
              </a:rPr>
              <a:t>des nouveaux patients recommanderaient la clinique</a:t>
            </a:r>
          </a:p>
        </p:txBody>
      </p:sp>
    </p:spTree>
    <p:extLst>
      <p:ext uri="{BB962C8B-B14F-4D97-AF65-F5344CB8AC3E}">
        <p14:creationId xmlns:p14="http://schemas.microsoft.com/office/powerpoint/2010/main" val="295624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2858574235"/>
              </p:ext>
            </p:extLst>
          </p:nvPr>
        </p:nvGraphicFramePr>
        <p:xfrm>
          <a:off x="581192" y="1230475"/>
          <a:ext cx="11029615" cy="5342603"/>
        </p:xfrm>
        <a:graphic>
          <a:graphicData uri="http://schemas.openxmlformats.org/drawingml/2006/table">
            <a:tbl>
              <a:tblPr/>
              <a:tblGrid>
                <a:gridCol w="4432817">
                  <a:extLst>
                    <a:ext uri="{9D8B030D-6E8A-4147-A177-3AD203B41FA5}">
                      <a16:colId xmlns:a16="http://schemas.microsoft.com/office/drawing/2014/main" val="1308069350"/>
                    </a:ext>
                  </a:extLst>
                </a:gridCol>
                <a:gridCol w="3298399">
                  <a:extLst>
                    <a:ext uri="{9D8B030D-6E8A-4147-A177-3AD203B41FA5}">
                      <a16:colId xmlns:a16="http://schemas.microsoft.com/office/drawing/2014/main" val="1204650751"/>
                    </a:ext>
                  </a:extLst>
                </a:gridCol>
                <a:gridCol w="3298399">
                  <a:extLst>
                    <a:ext uri="{9D8B030D-6E8A-4147-A177-3AD203B41FA5}">
                      <a16:colId xmlns:a16="http://schemas.microsoft.com/office/drawing/2014/main" val="3873423037"/>
                    </a:ext>
                  </a:extLst>
                </a:gridCol>
              </a:tblGrid>
              <a:tr h="265167">
                <a:tc>
                  <a:txBody>
                    <a:bodyPr/>
                    <a:lstStyle/>
                    <a:p>
                      <a:pPr algn="ctr">
                        <a:spcAft>
                          <a:spcPts val="0"/>
                        </a:spcAft>
                      </a:pPr>
                      <a:r>
                        <a:rPr lang="fr-FR" sz="1500" b="1" dirty="0">
                          <a:effectLst/>
                          <a:latin typeface="+mj-lt"/>
                          <a:cs typeface="Calibri" panose="020F0502020204030204" pitchFamily="34" charset="0"/>
                        </a:rPr>
                        <a:t>Action</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Etat d’avancement</a:t>
                      </a: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algn="ctr">
                        <a:spcAft>
                          <a:spcPts val="0"/>
                        </a:spcAft>
                      </a:pPr>
                      <a:r>
                        <a:rPr lang="fr-FR" sz="1500" b="1" dirty="0">
                          <a:effectLst/>
                          <a:latin typeface="+mj-lt"/>
                          <a:cs typeface="Calibri" panose="020F0502020204030204" pitchFamily="34" charset="0"/>
                        </a:rPr>
                        <a:t>Cause</a:t>
                      </a:r>
                      <a:r>
                        <a:rPr lang="fr-FR" sz="1500" b="1" baseline="0" dirty="0">
                          <a:effectLst/>
                          <a:latin typeface="+mj-lt"/>
                          <a:cs typeface="Calibri" panose="020F0502020204030204" pitchFamily="34" charset="0"/>
                        </a:rPr>
                        <a:t> </a:t>
                      </a:r>
                      <a:endParaRPr lang="fr-FR" sz="1500" b="1" dirty="0">
                        <a:effectLst/>
                        <a:latin typeface="+mj-lt"/>
                        <a:cs typeface="Calibri" panose="020F0502020204030204" pitchFamily="34" charset="0"/>
                      </a:endParaRPr>
                    </a:p>
                  </a:txBody>
                  <a:tcPr marL="57792" marR="57792"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171223910"/>
                  </a:ext>
                </a:extLst>
              </a:tr>
              <a:tr h="708288">
                <a:tc>
                  <a:txBody>
                    <a:bodyPr/>
                    <a:lstStyle/>
                    <a:p>
                      <a:r>
                        <a:rPr lang="en-US" sz="1500" dirty="0" err="1">
                          <a:solidFill>
                            <a:srgbClr val="000000"/>
                          </a:solidFill>
                          <a:effectLst/>
                          <a:latin typeface="+mj-lt"/>
                          <a:cs typeface="Calibri" panose="020F0502020204030204" pitchFamily="34" charset="0"/>
                        </a:rPr>
                        <a:t>Centraliser</a:t>
                      </a:r>
                      <a:r>
                        <a:rPr lang="en-US" sz="1500" dirty="0">
                          <a:solidFill>
                            <a:srgbClr val="000000"/>
                          </a:solidFill>
                          <a:effectLst/>
                          <a:latin typeface="+mj-lt"/>
                          <a:cs typeface="Calibri" panose="020F0502020204030204" pitchFamily="34" charset="0"/>
                        </a:rPr>
                        <a:t> les </a:t>
                      </a:r>
                      <a:r>
                        <a:rPr lang="en-US" sz="1500" dirty="0" err="1">
                          <a:solidFill>
                            <a:srgbClr val="000000"/>
                          </a:solidFill>
                          <a:effectLst/>
                          <a:latin typeface="+mj-lt"/>
                          <a:cs typeface="Calibri" panose="020F0502020204030204" pitchFamily="34" charset="0"/>
                        </a:rPr>
                        <a:t>demandes</a:t>
                      </a:r>
                      <a:r>
                        <a:rPr lang="en-US" sz="1500" dirty="0">
                          <a:solidFill>
                            <a:srgbClr val="000000"/>
                          </a:solidFill>
                          <a:effectLst/>
                          <a:latin typeface="+mj-lt"/>
                          <a:cs typeface="Calibri" panose="020F0502020204030204" pitchFamily="34" charset="0"/>
                        </a:rPr>
                        <a:t> patients</a:t>
                      </a:r>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 Fait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173461137"/>
                  </a:ext>
                </a:extLst>
              </a:tr>
              <a:tr h="433049">
                <a:tc>
                  <a:txBody>
                    <a:bodyPr/>
                    <a:lstStyle/>
                    <a:p>
                      <a:r>
                        <a:rPr lang="fr-FR" sz="1500" dirty="0">
                          <a:solidFill>
                            <a:srgbClr val="000000"/>
                          </a:solidFill>
                          <a:effectLst/>
                          <a:latin typeface="+mj-lt"/>
                          <a:cs typeface="Calibri" panose="020F0502020204030204" pitchFamily="34" charset="0"/>
                        </a:rPr>
                        <a:t>Acquérir un chariot de ménage</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0000"/>
                          </a:solidFill>
                          <a:effectLst/>
                          <a:uLnTx/>
                          <a:uFillTx/>
                          <a:latin typeface="Gill Sans MT"/>
                          <a:ea typeface="+mn-ea"/>
                          <a:cs typeface="Calibri" panose="020F0502020204030204" pitchFamily="34" charset="0"/>
                        </a:rPr>
                        <a:t> Fait pour la RD 2021</a:t>
                      </a: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653163325"/>
                  </a:ext>
                </a:extLst>
              </a:tr>
              <a:tr h="472191">
                <a:tc>
                  <a:txBody>
                    <a:bodyPr/>
                    <a:lstStyle/>
                    <a:p>
                      <a:r>
                        <a:rPr lang="fr-FR" sz="1500" dirty="0">
                          <a:solidFill>
                            <a:srgbClr val="000000"/>
                          </a:solidFill>
                          <a:effectLst/>
                          <a:latin typeface="+mj-lt"/>
                          <a:cs typeface="Calibri" panose="020F0502020204030204" pitchFamily="34" charset="0"/>
                        </a:rPr>
                        <a:t>Acquérir un chariot de soins et un </a:t>
                      </a:r>
                      <a:r>
                        <a:rPr lang="fr-FR" sz="1500" dirty="0" err="1">
                          <a:solidFill>
                            <a:srgbClr val="000000"/>
                          </a:solidFill>
                          <a:effectLst/>
                          <a:latin typeface="+mj-lt"/>
                          <a:cs typeface="Calibri" panose="020F0502020204030204" pitchFamily="34" charset="0"/>
                        </a:rPr>
                        <a:t>themorégulateur</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0000"/>
                          </a:solidFill>
                          <a:effectLst/>
                          <a:uLnTx/>
                          <a:uFillTx/>
                          <a:latin typeface="Gill Sans MT"/>
                          <a:ea typeface="+mn-ea"/>
                          <a:cs typeface="Calibri" panose="020F0502020204030204" pitchFamily="34" charset="0"/>
                        </a:rPr>
                        <a:t>Non fait pour la RD 2019 / Fait pour la RD 2021</a:t>
                      </a:r>
                      <a:endParaRPr kumimoji="0" lang="fr-FR" sz="1500" b="0" i="0" u="none" strike="noStrike" kern="1200" cap="none" spc="0" normalizeH="0" baseline="0" noProof="0" dirty="0">
                        <a:ln>
                          <a:noFill/>
                        </a:ln>
                        <a:solidFill>
                          <a:prstClr val="black"/>
                        </a:solidFill>
                        <a:effectLst/>
                        <a:uLnTx/>
                        <a:uFillTx/>
                        <a:latin typeface="Gill Sans MT"/>
                        <a:ea typeface="+mn-ea"/>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83848771"/>
                  </a:ext>
                </a:extLst>
              </a:tr>
              <a:tr h="708288">
                <a:tc>
                  <a:txBody>
                    <a:bodyPr/>
                    <a:lstStyle/>
                    <a:p>
                      <a:r>
                        <a:rPr lang="fr-FR" sz="1500" dirty="0">
                          <a:solidFill>
                            <a:srgbClr val="000000"/>
                          </a:solidFill>
                          <a:effectLst/>
                          <a:latin typeface="+mj-lt"/>
                          <a:cs typeface="Calibri" panose="020F0502020204030204" pitchFamily="34" charset="0"/>
                        </a:rPr>
                        <a:t>Centraliser les appels entrants des patients</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Fait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56657671"/>
                  </a:ext>
                </a:extLst>
              </a:tr>
              <a:tr h="472191">
                <a:tc>
                  <a:txBody>
                    <a:bodyPr/>
                    <a:lstStyle/>
                    <a:p>
                      <a:r>
                        <a:rPr lang="fr-FR" sz="1500" dirty="0">
                          <a:solidFill>
                            <a:srgbClr val="000000"/>
                          </a:solidFill>
                          <a:effectLst/>
                          <a:latin typeface="+mj-lt"/>
                          <a:cs typeface="Calibri" panose="020F0502020204030204" pitchFamily="34" charset="0"/>
                        </a:rPr>
                        <a:t>Développer les partenariats avec les TPE/PME/IPM</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r>
                        <a:rPr lang="fr-FR" sz="1500" dirty="0">
                          <a:solidFill>
                            <a:srgbClr val="000000"/>
                          </a:solidFill>
                          <a:effectLst/>
                          <a:latin typeface="+mj-lt"/>
                          <a:cs typeface="Calibri" panose="020F0502020204030204" pitchFamily="34" charset="0"/>
                        </a:rPr>
                        <a:t>Démarrage mais non fait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fr-FR" sz="1500" dirty="0">
                          <a:effectLst/>
                          <a:latin typeface="+mj-lt"/>
                          <a:cs typeface="Calibri" panose="020F0502020204030204" pitchFamily="34" charset="0"/>
                        </a:rPr>
                        <a:t>Annulée !</a:t>
                      </a: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80909281"/>
                  </a:ext>
                </a:extLst>
              </a:tr>
              <a:tr h="545595">
                <a:tc>
                  <a:txBody>
                    <a:bodyPr/>
                    <a:lstStyle/>
                    <a:p>
                      <a:r>
                        <a:rPr lang="fr-FR" sz="1500" dirty="0">
                          <a:solidFill>
                            <a:srgbClr val="000000"/>
                          </a:solidFill>
                          <a:effectLst/>
                          <a:latin typeface="+mj-lt"/>
                          <a:cs typeface="Calibri" panose="020F0502020204030204" pitchFamily="34" charset="0"/>
                        </a:rPr>
                        <a:t>Augmenter le nombre d'utilisateurs de GSM</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Fait pour la RD 2020 (recrutement des caissiers / gestionnaires de stocks)</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8401218"/>
                  </a:ext>
                </a:extLst>
              </a:tr>
              <a:tr h="708288">
                <a:tc>
                  <a:txBody>
                    <a:bodyPr/>
                    <a:lstStyle/>
                    <a:p>
                      <a:r>
                        <a:rPr lang="fr-FR" sz="1500" dirty="0">
                          <a:solidFill>
                            <a:srgbClr val="000000"/>
                          </a:solidFill>
                          <a:effectLst/>
                          <a:latin typeface="+mj-lt"/>
                          <a:cs typeface="Calibri" panose="020F0502020204030204" pitchFamily="34" charset="0"/>
                        </a:rPr>
                        <a:t>Former un formateur sur les logiciels métiers et premier niveau de back-office</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r>
                        <a:rPr lang="en-US" sz="1500" dirty="0">
                          <a:solidFill>
                            <a:srgbClr val="000000"/>
                          </a:solidFill>
                          <a:effectLst/>
                          <a:latin typeface="+mj-lt"/>
                          <a:cs typeface="Calibri" panose="020F0502020204030204" pitchFamily="34" charset="0"/>
                        </a:rPr>
                        <a:t>Fait pour le CRM (</a:t>
                      </a:r>
                      <a:r>
                        <a:rPr lang="en-US" sz="1500" dirty="0" err="1">
                          <a:solidFill>
                            <a:srgbClr val="000000"/>
                          </a:solidFill>
                          <a:effectLst/>
                          <a:latin typeface="+mj-lt"/>
                          <a:cs typeface="Calibri" panose="020F0502020204030204" pitchFamily="34" charset="0"/>
                        </a:rPr>
                        <a:t>Khadi</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Touré</a:t>
                      </a:r>
                      <a:r>
                        <a:rPr lang="en-US" sz="1500" dirty="0">
                          <a:solidFill>
                            <a:srgbClr val="000000"/>
                          </a:solidFill>
                          <a:effectLst/>
                          <a:latin typeface="+mj-lt"/>
                          <a:cs typeface="Calibri" panose="020F0502020204030204" pitchFamily="34" charset="0"/>
                        </a:rPr>
                        <a:t>), GSM (</a:t>
                      </a:r>
                      <a:r>
                        <a:rPr lang="en-US" sz="1500" dirty="0" err="1">
                          <a:solidFill>
                            <a:srgbClr val="000000"/>
                          </a:solidFill>
                          <a:effectLst/>
                          <a:latin typeface="+mj-lt"/>
                          <a:cs typeface="Calibri" panose="020F0502020204030204" pitchFamily="34" charset="0"/>
                        </a:rPr>
                        <a:t>Bigué</a:t>
                      </a:r>
                      <a:r>
                        <a:rPr lang="en-US" sz="1500" dirty="0">
                          <a:solidFill>
                            <a:srgbClr val="000000"/>
                          </a:solidFill>
                          <a:effectLst/>
                          <a:latin typeface="+mj-lt"/>
                          <a:cs typeface="Calibri" panose="020F0502020204030204" pitchFamily="34" charset="0"/>
                        </a:rPr>
                        <a:t>) et </a:t>
                      </a:r>
                      <a:r>
                        <a:rPr lang="en-US" sz="1500" dirty="0" err="1">
                          <a:solidFill>
                            <a:srgbClr val="000000"/>
                          </a:solidFill>
                          <a:effectLst/>
                          <a:latin typeface="+mj-lt"/>
                          <a:cs typeface="Calibri" panose="020F0502020204030204" pitchFamily="34" charset="0"/>
                        </a:rPr>
                        <a:t>Qualipro</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Soukeyna</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Maimouna</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Reste</a:t>
                      </a:r>
                      <a:r>
                        <a:rPr lang="en-US" sz="1500" dirty="0">
                          <a:solidFill>
                            <a:srgbClr val="000000"/>
                          </a:solidFill>
                          <a:effectLst/>
                          <a:latin typeface="+mj-lt"/>
                          <a:cs typeface="Calibri" panose="020F0502020204030204" pitchFamily="34" charset="0"/>
                        </a:rPr>
                        <a:t> </a:t>
                      </a:r>
                      <a:r>
                        <a:rPr lang="en-US" sz="1500" dirty="0" err="1">
                          <a:solidFill>
                            <a:srgbClr val="000000"/>
                          </a:solidFill>
                          <a:effectLst/>
                          <a:latin typeface="+mj-lt"/>
                          <a:cs typeface="Calibri" panose="020F0502020204030204" pitchFamily="34" charset="0"/>
                        </a:rPr>
                        <a:t>Eyone</a:t>
                      </a:r>
                      <a:endParaRPr lang="en-US"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tc>
                  <a:txBody>
                    <a:bodyPr/>
                    <a:lstStyle/>
                    <a:p>
                      <a:endParaRPr lang="en-US"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53336702"/>
                  </a:ext>
                </a:extLst>
              </a:tr>
              <a:tr h="321258">
                <a:tc>
                  <a:txBody>
                    <a:bodyPr/>
                    <a:lstStyle/>
                    <a:p>
                      <a:r>
                        <a:rPr lang="fr-FR" sz="1500" dirty="0">
                          <a:solidFill>
                            <a:srgbClr val="000000"/>
                          </a:solidFill>
                          <a:effectLst/>
                          <a:latin typeface="+mj-lt"/>
                          <a:cs typeface="Calibri" panose="020F0502020204030204" pitchFamily="34" charset="0"/>
                        </a:rPr>
                        <a:t>Recruter un technicien responsable du support</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Non fait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27897552"/>
                  </a:ext>
                </a:extLst>
              </a:tr>
              <a:tr h="708288">
                <a:tc>
                  <a:txBody>
                    <a:bodyPr/>
                    <a:lstStyle/>
                    <a:p>
                      <a:r>
                        <a:rPr lang="fr-FR" sz="1500" dirty="0">
                          <a:solidFill>
                            <a:srgbClr val="000000"/>
                          </a:solidFill>
                          <a:effectLst/>
                          <a:latin typeface="+mj-lt"/>
                          <a:cs typeface="Calibri" panose="020F0502020204030204" pitchFamily="34" charset="0"/>
                        </a:rPr>
                        <a:t>Acquérir des imprimantes-photocopieuses-scanners réseau afin de partager et de diminuer le nombre d'équipements à maintenir</a:t>
                      </a:r>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r>
                        <a:rPr lang="fr-FR" sz="1500" dirty="0">
                          <a:solidFill>
                            <a:srgbClr val="000000"/>
                          </a:solidFill>
                          <a:effectLst/>
                          <a:latin typeface="+mj-lt"/>
                          <a:cs typeface="Calibri" panose="020F0502020204030204" pitchFamily="34" charset="0"/>
                        </a:rPr>
                        <a:t>Fait pour la RD 2021</a:t>
                      </a:r>
                      <a:endParaRPr lang="fr-FR" sz="1500" dirty="0">
                        <a:effectLst/>
                        <a:latin typeface="+mj-lt"/>
                        <a:cs typeface="Calibri" panose="020F0502020204030204" pitchFamily="34" charset="0"/>
                      </a:endParaRPr>
                    </a:p>
                  </a:txBody>
                  <a:tcPr marL="40457" marR="40457" marT="0" marB="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tc>
                  <a:txBody>
                    <a:bodyPr/>
                    <a:lstStyle/>
                    <a:p>
                      <a:endParaRPr lang="fr-FR" sz="1500" dirty="0">
                        <a:effectLst/>
                        <a:latin typeface="+mj-lt"/>
                        <a:cs typeface="Calibri" panose="020F0502020204030204" pitchFamily="34" charset="0"/>
                      </a:endParaRPr>
                    </a:p>
                  </a:txBody>
                  <a:tcPr marL="40457" marR="40457" marT="0" marB="0">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76393119"/>
                  </a:ext>
                </a:extLst>
              </a:tr>
            </a:tbl>
          </a:graphicData>
        </a:graphic>
      </p:graphicFrame>
      <p:sp>
        <p:nvSpPr>
          <p:cNvPr id="3" name="Titre 1"/>
          <p:cNvSpPr txBox="1">
            <a:spLocks/>
          </p:cNvSpPr>
          <p:nvPr/>
        </p:nvSpPr>
        <p:spPr>
          <a:xfrm>
            <a:off x="581192" y="635890"/>
            <a:ext cx="11029616" cy="493663"/>
          </a:xfrm>
          <a:prstGeom prst="rect">
            <a:avLst/>
          </a:prstGeom>
          <a:solidFill>
            <a:schemeClr val="accent4"/>
          </a:solidFill>
        </p:spPr>
        <p:txBody>
          <a:bodyPr>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SN"/>
              <a:t>RAPEL DES ACTIONS PLANIFIEES (2019)</a:t>
            </a:r>
            <a:endParaRPr lang="en-US" dirty="0"/>
          </a:p>
        </p:txBody>
      </p:sp>
    </p:spTree>
    <p:extLst>
      <p:ext uri="{BB962C8B-B14F-4D97-AF65-F5344CB8AC3E}">
        <p14:creationId xmlns:p14="http://schemas.microsoft.com/office/powerpoint/2010/main" val="1410709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9FC6F-DB64-4E5D-AE0A-4C4E6F3DEB57}"/>
              </a:ext>
            </a:extLst>
          </p:cNvPr>
          <p:cNvSpPr>
            <a:spLocks noGrp="1"/>
          </p:cNvSpPr>
          <p:nvPr>
            <p:ph type="title"/>
          </p:nvPr>
        </p:nvSpPr>
        <p:spPr/>
        <p:txBody>
          <a:bodyPr/>
          <a:lstStyle/>
          <a:p>
            <a:r>
              <a:rPr lang="fr-FR" dirty="0"/>
              <a:t>Suggestions des patients</a:t>
            </a:r>
          </a:p>
        </p:txBody>
      </p:sp>
      <p:sp>
        <p:nvSpPr>
          <p:cNvPr id="3" name="Espace réservé du contenu 2">
            <a:extLst>
              <a:ext uri="{FF2B5EF4-FFF2-40B4-BE49-F238E27FC236}">
                <a16:creationId xmlns:a16="http://schemas.microsoft.com/office/drawing/2014/main" id="{FD5CF197-7511-4619-84DE-790507988C3B}"/>
              </a:ext>
            </a:extLst>
          </p:cNvPr>
          <p:cNvSpPr>
            <a:spLocks noGrp="1"/>
          </p:cNvSpPr>
          <p:nvPr>
            <p:ph idx="1"/>
          </p:nvPr>
        </p:nvSpPr>
        <p:spPr/>
        <p:txBody>
          <a:bodyPr>
            <a:normAutofit/>
          </a:bodyPr>
          <a:lstStyle/>
          <a:p>
            <a:r>
              <a:rPr lang="fr-FR" sz="2800" u="none" strike="noStrike" dirty="0">
                <a:effectLst/>
                <a:latin typeface="+mn-lt"/>
              </a:rPr>
              <a:t>Meilleure explication sur les examens médicau</a:t>
            </a:r>
            <a:r>
              <a:rPr lang="fr-FR" sz="2800" dirty="0">
                <a:latin typeface="+mn-lt"/>
              </a:rPr>
              <a:t>x pour que les patientes sachent de quoi il s’agit</a:t>
            </a:r>
          </a:p>
          <a:p>
            <a:r>
              <a:rPr lang="fr-FR" sz="2800" dirty="0">
                <a:latin typeface="+mn-lt"/>
              </a:rPr>
              <a:t>Prendre moins de patients pour une meilleure prise en charge</a:t>
            </a:r>
          </a:p>
          <a:p>
            <a:r>
              <a:rPr lang="fr-FR" sz="2800" dirty="0">
                <a:latin typeface="+mn-lt"/>
              </a:rPr>
              <a:t>Améliorer le temps d’attente qui est trop long</a:t>
            </a:r>
          </a:p>
          <a:p>
            <a:r>
              <a:rPr lang="fr-FR" sz="2800" dirty="0">
                <a:latin typeface="+mn-lt"/>
              </a:rPr>
              <a:t>Avoir un gynécologue disponible sans RDV pour toutes les urgences</a:t>
            </a:r>
          </a:p>
          <a:p>
            <a:endParaRPr lang="fr-FR" sz="2800" dirty="0">
              <a:latin typeface="+mn-lt"/>
            </a:endParaRPr>
          </a:p>
        </p:txBody>
      </p:sp>
    </p:spTree>
    <p:extLst>
      <p:ext uri="{BB962C8B-B14F-4D97-AF65-F5344CB8AC3E}">
        <p14:creationId xmlns:p14="http://schemas.microsoft.com/office/powerpoint/2010/main" val="3806677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METHODOLOGIE ET CONTEXTE DE </a:t>
            </a:r>
            <a:r>
              <a:rPr lang="fr-FR" dirty="0" err="1"/>
              <a:t>L’ENQUêTE</a:t>
            </a:r>
            <a:r>
              <a:rPr lang="fr-FR" dirty="0"/>
              <a:t> POST HOSPI</a:t>
            </a:r>
          </a:p>
        </p:txBody>
      </p:sp>
      <p:sp>
        <p:nvSpPr>
          <p:cNvPr id="4" name="Espace réservé du contenu 2"/>
          <p:cNvSpPr>
            <a:spLocks noGrp="1"/>
          </p:cNvSpPr>
          <p:nvPr>
            <p:ph idx="1"/>
          </p:nvPr>
        </p:nvSpPr>
        <p:spPr/>
        <p:txBody>
          <a:bodyPr>
            <a:normAutofit fontScale="85000" lnSpcReduction="20000"/>
          </a:bodyPr>
          <a:lstStyle/>
          <a:p>
            <a:r>
              <a:rPr lang="fr-FR" sz="2400" b="1" dirty="0">
                <a:latin typeface="+mn-lt"/>
                <a:cs typeface="Calibri" panose="020F0502020204030204" pitchFamily="34" charset="0"/>
              </a:rPr>
              <a:t>Période de l’enquête : </a:t>
            </a:r>
            <a:r>
              <a:rPr lang="fr-FR" sz="2400" dirty="0">
                <a:latin typeface="+mn-lt"/>
                <a:cs typeface="Calibri" panose="020F0502020204030204" pitchFamily="34" charset="0"/>
              </a:rPr>
              <a:t>Janvier à Juin 2021</a:t>
            </a:r>
          </a:p>
          <a:p>
            <a:r>
              <a:rPr lang="fr-FR" sz="2400" b="1" dirty="0">
                <a:latin typeface="+mn-lt"/>
                <a:cs typeface="Calibri" panose="020F0502020204030204" pitchFamily="34" charset="0"/>
              </a:rPr>
              <a:t>Nombre de participants : </a:t>
            </a:r>
            <a:r>
              <a:rPr lang="fr-FR" sz="2400" dirty="0">
                <a:latin typeface="+mn-lt"/>
                <a:cs typeface="Calibri" panose="020F0502020204030204" pitchFamily="34" charset="0"/>
              </a:rPr>
              <a:t>238 personnes interrogées</a:t>
            </a:r>
          </a:p>
          <a:p>
            <a:r>
              <a:rPr lang="fr-FR" sz="2400" b="1" dirty="0">
                <a:latin typeface="+mn-lt"/>
                <a:cs typeface="Calibri" panose="020F0502020204030204" pitchFamily="34" charset="0"/>
              </a:rPr>
              <a:t>Lieu : </a:t>
            </a:r>
            <a:r>
              <a:rPr lang="fr-FR" sz="2400" dirty="0">
                <a:latin typeface="+mn-lt"/>
                <a:cs typeface="Calibri" panose="020F0502020204030204" pitchFamily="34" charset="0"/>
              </a:rPr>
              <a:t>Clinique</a:t>
            </a:r>
          </a:p>
          <a:p>
            <a:r>
              <a:rPr lang="fr-FR" sz="2400" b="1" dirty="0">
                <a:latin typeface="+mn-lt"/>
                <a:cs typeface="Calibri" panose="020F0502020204030204" pitchFamily="34" charset="0"/>
              </a:rPr>
              <a:t>Objectif : </a:t>
            </a:r>
            <a:r>
              <a:rPr lang="fr-FR" sz="2400" dirty="0">
                <a:latin typeface="+mn-lt"/>
                <a:cs typeface="Calibri" panose="020F0502020204030204" pitchFamily="34" charset="0"/>
              </a:rPr>
              <a:t>Cette enquête a pour but d’évaluer la satisfaction des patients hospitalisés afin d’améliorer la qualité des soins et des services. </a:t>
            </a:r>
          </a:p>
          <a:p>
            <a:r>
              <a:rPr lang="fr-FR" sz="2400" b="1" dirty="0">
                <a:latin typeface="+mn-lt"/>
                <a:cs typeface="Calibri" panose="020F0502020204030204" pitchFamily="34" charset="0"/>
              </a:rPr>
              <a:t>Public visé : </a:t>
            </a:r>
            <a:r>
              <a:rPr lang="fr-FR" sz="2400" dirty="0">
                <a:latin typeface="+mn-lt"/>
                <a:cs typeface="Calibri" panose="020F0502020204030204" pitchFamily="34" charset="0"/>
              </a:rPr>
              <a:t>les patients hospitalisés</a:t>
            </a:r>
          </a:p>
          <a:p>
            <a:r>
              <a:rPr lang="fr-FR" sz="2400" b="1" dirty="0">
                <a:latin typeface="+mn-lt"/>
                <a:cs typeface="Calibri" panose="020F0502020204030204" pitchFamily="34" charset="0"/>
              </a:rPr>
              <a:t>Informations sur le nouveau patient : </a:t>
            </a:r>
            <a:r>
              <a:rPr lang="fr-FR" sz="2400" dirty="0">
                <a:latin typeface="+mn-lt"/>
              </a:rPr>
              <a:t>Nom et Prénom (facultatif), Contact (facultatif), Séjour du… au …</a:t>
            </a:r>
            <a:endParaRPr lang="fr-FR" sz="2400" dirty="0">
              <a:latin typeface="+mn-lt"/>
              <a:cs typeface="Calibri" panose="020F0502020204030204" pitchFamily="34" charset="0"/>
            </a:endParaRPr>
          </a:p>
          <a:p>
            <a:r>
              <a:rPr lang="fr-FR" sz="2400" b="1" dirty="0">
                <a:latin typeface="+mn-lt"/>
                <a:cs typeface="Calibri" panose="020F0502020204030204" pitchFamily="34" charset="0"/>
              </a:rPr>
              <a:t>Administration questionnaire : </a:t>
            </a:r>
            <a:r>
              <a:rPr lang="fr-FR" sz="2400" dirty="0">
                <a:latin typeface="+mn-lt"/>
                <a:cs typeface="Calibri" panose="020F0502020204030204" pitchFamily="34" charset="0"/>
              </a:rPr>
              <a:t>Au téléphone</a:t>
            </a:r>
          </a:p>
          <a:p>
            <a:r>
              <a:rPr lang="fr-FR" sz="2400" b="1" dirty="0">
                <a:latin typeface="+mn-lt"/>
                <a:cs typeface="Calibri" panose="020F0502020204030204" pitchFamily="34" charset="0"/>
              </a:rPr>
              <a:t>Collecte et traitement des réponses : </a:t>
            </a:r>
            <a:r>
              <a:rPr lang="fr-FR" sz="2400" dirty="0">
                <a:latin typeface="+mn-lt"/>
                <a:cs typeface="Calibri" panose="020F0502020204030204" pitchFamily="34" charset="0"/>
              </a:rPr>
              <a:t>Google drive</a:t>
            </a:r>
          </a:p>
        </p:txBody>
      </p:sp>
      <p:sp>
        <p:nvSpPr>
          <p:cNvPr id="3" name="Rectangle 2">
            <a:extLst>
              <a:ext uri="{FF2B5EF4-FFF2-40B4-BE49-F238E27FC236}">
                <a16:creationId xmlns:a16="http://schemas.microsoft.com/office/drawing/2014/main" id="{58B193BE-88A3-4A9D-92DC-591CE89F6B75}"/>
              </a:ext>
            </a:extLst>
          </p:cNvPr>
          <p:cNvSpPr/>
          <p:nvPr/>
        </p:nvSpPr>
        <p:spPr>
          <a:xfrm>
            <a:off x="2524539" y="5925057"/>
            <a:ext cx="7142922" cy="702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accent4">
                    <a:lumMod val="50000"/>
                  </a:schemeClr>
                </a:solidFill>
                <a:latin typeface="Calibri" panose="020F0502020204030204" pitchFamily="34" charset="0"/>
                <a:cs typeface="Calibri" panose="020F0502020204030204" pitchFamily="34" charset="0"/>
              </a:rPr>
              <a:t>La méthodologie des enquêtes a changé en mai 2021. Les questionnaires sont maintenant administrés par la GRC par téléphone.</a:t>
            </a:r>
          </a:p>
        </p:txBody>
      </p:sp>
    </p:spTree>
    <p:extLst>
      <p:ext uri="{BB962C8B-B14F-4D97-AF65-F5344CB8AC3E}">
        <p14:creationId xmlns:p14="http://schemas.microsoft.com/office/powerpoint/2010/main" val="28938485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dirty="0"/>
              <a:t>Résultats de l’enquête SUR L’HOSPITALISATION</a:t>
            </a:r>
          </a:p>
        </p:txBody>
      </p:sp>
      <p:graphicFrame>
        <p:nvGraphicFramePr>
          <p:cNvPr id="17" name="Graphique 16">
            <a:extLst>
              <a:ext uri="{FF2B5EF4-FFF2-40B4-BE49-F238E27FC236}">
                <a16:creationId xmlns:a16="http://schemas.microsoft.com/office/drawing/2014/main" id="{6CD273F9-6783-432D-AD07-9433F231C7A2}"/>
              </a:ext>
            </a:extLst>
          </p:cNvPr>
          <p:cNvGraphicFramePr/>
          <p:nvPr>
            <p:extLst>
              <p:ext uri="{D42A27DB-BD31-4B8C-83A1-F6EECF244321}">
                <p14:modId xmlns:p14="http://schemas.microsoft.com/office/powerpoint/2010/main" val="3353039867"/>
              </p:ext>
            </p:extLst>
          </p:nvPr>
        </p:nvGraphicFramePr>
        <p:xfrm>
          <a:off x="642730" y="1906316"/>
          <a:ext cx="10906539"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9796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a:t>
            </a:r>
          </a:p>
        </p:txBody>
      </p:sp>
      <p:sp>
        <p:nvSpPr>
          <p:cNvPr id="3" name="Rectangle 2"/>
          <p:cNvSpPr/>
          <p:nvPr/>
        </p:nvSpPr>
        <p:spPr>
          <a:xfrm>
            <a:off x="267594" y="3985323"/>
            <a:ext cx="3636191" cy="369332"/>
          </a:xfrm>
          <a:prstGeom prst="rect">
            <a:avLst/>
          </a:prstGeom>
        </p:spPr>
        <p:txBody>
          <a:bodyPr wrap="square">
            <a:spAutoFit/>
          </a:bodyPr>
          <a:lstStyle/>
          <a:p>
            <a:pPr algn="ctr"/>
            <a:r>
              <a:rPr lang="fr-FR" b="1" dirty="0">
                <a:solidFill>
                  <a:schemeClr val="accent4">
                    <a:lumMod val="50000"/>
                  </a:schemeClr>
                </a:solidFill>
                <a:latin typeface="Calibri" panose="020F0502020204030204" pitchFamily="34" charset="0"/>
                <a:cs typeface="Calibri" panose="020F0502020204030204" pitchFamily="34" charset="0"/>
              </a:rPr>
              <a:t>28 motifs d’insatisfaction</a:t>
            </a:r>
          </a:p>
        </p:txBody>
      </p:sp>
      <p:graphicFrame>
        <p:nvGraphicFramePr>
          <p:cNvPr id="17" name="Graphique 16">
            <a:extLst>
              <a:ext uri="{FF2B5EF4-FFF2-40B4-BE49-F238E27FC236}">
                <a16:creationId xmlns:a16="http://schemas.microsoft.com/office/drawing/2014/main" id="{6CD273F9-6783-432D-AD07-9433F231C7A2}"/>
              </a:ext>
            </a:extLst>
          </p:cNvPr>
          <p:cNvGraphicFramePr/>
          <p:nvPr/>
        </p:nvGraphicFramePr>
        <p:xfrm>
          <a:off x="3446585" y="1899690"/>
          <a:ext cx="8102683" cy="49099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7720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99,6% </a:t>
            </a:r>
          </a:p>
          <a:p>
            <a:pPr marL="0" indent="0" algn="ctr">
              <a:buNone/>
            </a:pPr>
            <a:r>
              <a:rPr lang="fr-FR" sz="2800" b="1" dirty="0">
                <a:latin typeface="Minion Pro" panose="02040503050306020203"/>
              </a:rPr>
              <a:t>des patients hospitalisés recommanderaient la clinique</a:t>
            </a:r>
          </a:p>
        </p:txBody>
      </p:sp>
    </p:spTree>
    <p:extLst>
      <p:ext uri="{BB962C8B-B14F-4D97-AF65-F5344CB8AC3E}">
        <p14:creationId xmlns:p14="http://schemas.microsoft.com/office/powerpoint/2010/main" val="3872992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9FC6F-DB64-4E5D-AE0A-4C4E6F3DEB57}"/>
              </a:ext>
            </a:extLst>
          </p:cNvPr>
          <p:cNvSpPr>
            <a:spLocks noGrp="1"/>
          </p:cNvSpPr>
          <p:nvPr>
            <p:ph type="title"/>
          </p:nvPr>
        </p:nvSpPr>
        <p:spPr/>
        <p:txBody>
          <a:bodyPr/>
          <a:lstStyle/>
          <a:p>
            <a:r>
              <a:rPr lang="fr-FR" dirty="0"/>
              <a:t>Autres remarques et Suggestions des patients</a:t>
            </a:r>
          </a:p>
        </p:txBody>
      </p:sp>
      <p:sp>
        <p:nvSpPr>
          <p:cNvPr id="3" name="Espace réservé du contenu 2">
            <a:extLst>
              <a:ext uri="{FF2B5EF4-FFF2-40B4-BE49-F238E27FC236}">
                <a16:creationId xmlns:a16="http://schemas.microsoft.com/office/drawing/2014/main" id="{FD5CF197-7511-4619-84DE-790507988C3B}"/>
              </a:ext>
            </a:extLst>
          </p:cNvPr>
          <p:cNvSpPr>
            <a:spLocks noGrp="1"/>
          </p:cNvSpPr>
          <p:nvPr>
            <p:ph idx="1"/>
          </p:nvPr>
        </p:nvSpPr>
        <p:spPr>
          <a:xfrm>
            <a:off x="581192" y="2293800"/>
            <a:ext cx="11029616" cy="3522794"/>
          </a:xfrm>
        </p:spPr>
        <p:txBody>
          <a:bodyPr>
            <a:noAutofit/>
          </a:bodyPr>
          <a:lstStyle/>
          <a:p>
            <a:r>
              <a:rPr lang="fr-FR" sz="2000" u="none" strike="noStrike" dirty="0">
                <a:effectLst/>
                <a:latin typeface="+mn-lt"/>
              </a:rPr>
              <a:t>Facturation pas claire</a:t>
            </a:r>
          </a:p>
          <a:p>
            <a:r>
              <a:rPr lang="fr-FR" sz="2000" dirty="0">
                <a:latin typeface="+mn-lt"/>
              </a:rPr>
              <a:t>Ma demande sur le fait de ne pas donner de lait en poudre à mon bébé n’a pas été respectée</a:t>
            </a:r>
          </a:p>
          <a:p>
            <a:r>
              <a:rPr lang="fr-FR" sz="2000" dirty="0">
                <a:latin typeface="+mn-lt"/>
              </a:rPr>
              <a:t>Mauvaise installation (toilette non fonctionnels, etc..) et pas de réponse à mes demandes</a:t>
            </a:r>
          </a:p>
          <a:p>
            <a:r>
              <a:rPr lang="fr-FR" sz="2000" dirty="0">
                <a:latin typeface="+mn-lt"/>
              </a:rPr>
              <a:t>Prévoir un accompagnement pour la sortie, notamment sur l’utilisation des médicaments du bébé</a:t>
            </a:r>
          </a:p>
          <a:p>
            <a:r>
              <a:rPr lang="fr-FR" sz="2000" dirty="0">
                <a:latin typeface="+mn-lt"/>
              </a:rPr>
              <a:t>Aider la maman pour l’allaitement pour un premier enfant (3)</a:t>
            </a:r>
          </a:p>
          <a:p>
            <a:r>
              <a:rPr lang="fr-FR" sz="2000" dirty="0">
                <a:latin typeface="+mn-lt"/>
              </a:rPr>
              <a:t>Assistance pour les soins d’une épisiotomie</a:t>
            </a:r>
          </a:p>
          <a:p>
            <a:r>
              <a:rPr lang="fr-FR" sz="2000" dirty="0">
                <a:latin typeface="+mn-lt"/>
              </a:rPr>
              <a:t>Moustiques (2)</a:t>
            </a:r>
          </a:p>
          <a:p>
            <a:r>
              <a:rPr lang="fr-FR" sz="2000" dirty="0">
                <a:latin typeface="+mn-lt"/>
              </a:rPr>
              <a:t>Prévoir des repas adaptés pour les patientes diabétiques</a:t>
            </a:r>
          </a:p>
        </p:txBody>
      </p:sp>
    </p:spTree>
    <p:extLst>
      <p:ext uri="{BB962C8B-B14F-4D97-AF65-F5344CB8AC3E}">
        <p14:creationId xmlns:p14="http://schemas.microsoft.com/office/powerpoint/2010/main" val="25758887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dirty="0"/>
              <a:t>Evaluation DE la SATISFACTION des patients de NEST</a:t>
            </a:r>
          </a:p>
        </p:txBody>
      </p:sp>
      <p:sp>
        <p:nvSpPr>
          <p:cNvPr id="3" name="Sous-titre 2"/>
          <p:cNvSpPr>
            <a:spLocks noGrp="1"/>
          </p:cNvSpPr>
          <p:nvPr>
            <p:ph type="subTitle" idx="1"/>
          </p:nvPr>
        </p:nvSpPr>
        <p:spPr/>
        <p:txBody>
          <a:bodyPr>
            <a:normAutofit/>
          </a:bodyPr>
          <a:lstStyle/>
          <a:p>
            <a:r>
              <a:rPr lang="fr-FR" sz="3200" b="1" dirty="0"/>
              <a:t> S2 2021</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10" y="3271838"/>
            <a:ext cx="10058400" cy="2843212"/>
          </a:xfrm>
          <a:prstGeom prst="rect">
            <a:avLst/>
          </a:prstGeom>
        </p:spPr>
      </p:pic>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algn="r"/>
            <a:r>
              <a:rPr lang="fr-FR" sz="800" dirty="0"/>
              <a:t>PM02-FO0004</a:t>
            </a:r>
          </a:p>
          <a:p>
            <a:pPr algn="r"/>
            <a:r>
              <a:rPr lang="fr-FR" sz="800" dirty="0"/>
              <a:t>V1</a:t>
            </a:r>
          </a:p>
        </p:txBody>
      </p:sp>
    </p:spTree>
    <p:extLst>
      <p:ext uri="{BB962C8B-B14F-4D97-AF65-F5344CB8AC3E}">
        <p14:creationId xmlns:p14="http://schemas.microsoft.com/office/powerpoint/2010/main" val="2602355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contexte de l’enquête NOUVEAUX PATIENTS (CLINIQUE ET PLATEAU)</a:t>
            </a:r>
          </a:p>
        </p:txBody>
      </p:sp>
      <p:sp>
        <p:nvSpPr>
          <p:cNvPr id="4" name="Espace réservé du contenu 2"/>
          <p:cNvSpPr>
            <a:spLocks noGrp="1"/>
          </p:cNvSpPr>
          <p:nvPr>
            <p:ph idx="1"/>
          </p:nvPr>
        </p:nvSpPr>
        <p:spPr/>
        <p:txBody>
          <a:bodyPr>
            <a:noAutofit/>
          </a:bodyPr>
          <a:lstStyle/>
          <a:p>
            <a:r>
              <a:rPr lang="fr-FR" sz="2000" b="1" dirty="0">
                <a:latin typeface="+mn-lt"/>
                <a:cs typeface="Calibri" panose="020F0502020204030204" pitchFamily="34" charset="0"/>
              </a:rPr>
              <a:t>Période de l’enquête : </a:t>
            </a:r>
            <a:r>
              <a:rPr lang="fr-FR" sz="2000" dirty="0">
                <a:latin typeface="+mn-lt"/>
                <a:cs typeface="Calibri" panose="020F0502020204030204" pitchFamily="34" charset="0"/>
              </a:rPr>
              <a:t>Juillet à Décembre s2021</a:t>
            </a:r>
          </a:p>
          <a:p>
            <a:r>
              <a:rPr lang="fr-FR" sz="2000" b="1" dirty="0">
                <a:latin typeface="+mn-lt"/>
                <a:cs typeface="Calibri" panose="020F0502020204030204" pitchFamily="34" charset="0"/>
              </a:rPr>
              <a:t>Nombre de participants : </a:t>
            </a:r>
            <a:r>
              <a:rPr lang="fr-FR" sz="2000" dirty="0">
                <a:latin typeface="+mn-lt"/>
                <a:cs typeface="Calibri" panose="020F0502020204030204" pitchFamily="34" charset="0"/>
              </a:rPr>
              <a:t>1369 personnes interrogées</a:t>
            </a:r>
          </a:p>
          <a:p>
            <a:r>
              <a:rPr lang="fr-FR" sz="2000" b="1" dirty="0">
                <a:latin typeface="+mn-lt"/>
                <a:cs typeface="Calibri" panose="020F0502020204030204" pitchFamily="34" charset="0"/>
              </a:rPr>
              <a:t>Lieu : </a:t>
            </a:r>
            <a:r>
              <a:rPr lang="fr-FR" sz="2000" dirty="0">
                <a:latin typeface="+mn-lt"/>
                <a:cs typeface="Calibri" panose="020F0502020204030204" pitchFamily="34" charset="0"/>
              </a:rPr>
              <a:t>Plateau médical (457) et Clinique (912)</a:t>
            </a:r>
          </a:p>
          <a:p>
            <a:r>
              <a:rPr lang="fr-FR" sz="2000" b="1" dirty="0">
                <a:latin typeface="+mn-lt"/>
                <a:cs typeface="Calibri" panose="020F0502020204030204" pitchFamily="34" charset="0"/>
              </a:rPr>
              <a:t>Objectif : </a:t>
            </a:r>
            <a:r>
              <a:rPr lang="fr-FR" sz="2000" dirty="0">
                <a:latin typeface="+mn-lt"/>
                <a:cs typeface="Calibri" panose="020F0502020204030204" pitchFamily="34" charset="0"/>
              </a:rPr>
              <a:t>Cette enquête a pour but d’évaluer la satisfaction des patients  afin d’améliorer la qualité des soins et des services. </a:t>
            </a:r>
          </a:p>
          <a:p>
            <a:r>
              <a:rPr lang="fr-FR" sz="2000" b="1" dirty="0">
                <a:latin typeface="+mn-lt"/>
                <a:cs typeface="Calibri" panose="020F0502020204030204" pitchFamily="34" charset="0"/>
              </a:rPr>
              <a:t>Public visé : </a:t>
            </a:r>
            <a:r>
              <a:rPr lang="fr-FR" sz="2000" dirty="0">
                <a:latin typeface="+mn-lt"/>
                <a:cs typeface="Calibri" panose="020F0502020204030204" pitchFamily="34" charset="0"/>
              </a:rPr>
              <a:t>les nouveaux patients de la clinique et du plateau</a:t>
            </a:r>
          </a:p>
          <a:p>
            <a:r>
              <a:rPr lang="fr-FR" sz="2000" b="1" dirty="0">
                <a:latin typeface="+mn-lt"/>
                <a:cs typeface="Calibri" panose="020F0502020204030204" pitchFamily="34" charset="0"/>
              </a:rPr>
              <a:t>Informations sur le nouveau patient : </a:t>
            </a:r>
            <a:r>
              <a:rPr lang="fr-FR" sz="2000" dirty="0">
                <a:latin typeface="+mn-lt"/>
                <a:cs typeface="Calibri" panose="020F0502020204030204" pitchFamily="34" charset="0"/>
              </a:rPr>
              <a:t>Numéro de </a:t>
            </a:r>
            <a:r>
              <a:rPr lang="fr-FR" sz="2000" dirty="0" err="1">
                <a:latin typeface="+mn-lt"/>
                <a:cs typeface="Calibri" panose="020F0502020204030204" pitchFamily="34" charset="0"/>
              </a:rPr>
              <a:t>ref</a:t>
            </a:r>
            <a:r>
              <a:rPr lang="fr-FR" sz="2000" dirty="0">
                <a:latin typeface="+mn-lt"/>
                <a:cs typeface="Calibri" panose="020F0502020204030204" pitchFamily="34" charset="0"/>
              </a:rPr>
              <a:t> interne, Nom, Prénom, Contact, Date entrée dans le CRM, Service consulté, Lieu de consultation</a:t>
            </a:r>
          </a:p>
          <a:p>
            <a:r>
              <a:rPr lang="fr-FR" sz="2000" b="1" dirty="0">
                <a:latin typeface="+mn-lt"/>
                <a:cs typeface="Calibri" panose="020F0502020204030204" pitchFamily="34" charset="0"/>
              </a:rPr>
              <a:t>Administration questionnaire : </a:t>
            </a:r>
            <a:r>
              <a:rPr lang="fr-FR" sz="2000" dirty="0">
                <a:latin typeface="+mn-lt"/>
                <a:cs typeface="Calibri" panose="020F0502020204030204" pitchFamily="34" charset="0"/>
              </a:rPr>
              <a:t>Au téléphone</a:t>
            </a:r>
          </a:p>
          <a:p>
            <a:r>
              <a:rPr lang="fr-FR" sz="2000" b="1" dirty="0">
                <a:latin typeface="+mn-lt"/>
                <a:cs typeface="Calibri" panose="020F0502020204030204" pitchFamily="34" charset="0"/>
              </a:rPr>
              <a:t>Collecte et traitement des réponses : </a:t>
            </a:r>
            <a:r>
              <a:rPr lang="fr-FR" sz="2000" dirty="0">
                <a:latin typeface="+mn-lt"/>
                <a:cs typeface="Calibri" panose="020F0502020204030204" pitchFamily="34" charset="0"/>
              </a:rPr>
              <a:t>Google drive</a:t>
            </a:r>
            <a:endParaRPr lang="fr-FR" dirty="0">
              <a:latin typeface="+mn-lt"/>
              <a:cs typeface="Calibri" panose="020F0502020204030204" pitchFamily="34" charset="0"/>
            </a:endParaRPr>
          </a:p>
        </p:txBody>
      </p:sp>
    </p:spTree>
    <p:extLst>
      <p:ext uri="{BB962C8B-B14F-4D97-AF65-F5344CB8AC3E}">
        <p14:creationId xmlns:p14="http://schemas.microsoft.com/office/powerpoint/2010/main" val="35740377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FEE3D-1836-4A9B-BFDF-101F3187ABB7}"/>
              </a:ext>
            </a:extLst>
          </p:cNvPr>
          <p:cNvSpPr>
            <a:spLocks noGrp="1"/>
          </p:cNvSpPr>
          <p:nvPr>
            <p:ph type="title"/>
          </p:nvPr>
        </p:nvSpPr>
        <p:spPr/>
        <p:txBody>
          <a:bodyPr/>
          <a:lstStyle/>
          <a:p>
            <a:r>
              <a:rPr lang="fr-FR" dirty="0"/>
              <a:t>Provenance ET MOTIF DE VENUE des nouveaux patients</a:t>
            </a:r>
          </a:p>
        </p:txBody>
      </p:sp>
      <p:graphicFrame>
        <p:nvGraphicFramePr>
          <p:cNvPr id="6" name="Espace réservé du contenu 5">
            <a:extLst>
              <a:ext uri="{FF2B5EF4-FFF2-40B4-BE49-F238E27FC236}">
                <a16:creationId xmlns:a16="http://schemas.microsoft.com/office/drawing/2014/main" id="{8A41A0D0-DB10-4D32-B47D-02BBA36CFB80}"/>
              </a:ext>
            </a:extLst>
          </p:cNvPr>
          <p:cNvGraphicFramePr>
            <a:graphicFrameLocks noGrp="1"/>
          </p:cNvGraphicFramePr>
          <p:nvPr>
            <p:ph idx="1"/>
          </p:nvPr>
        </p:nvGraphicFramePr>
        <p:xfrm>
          <a:off x="115090" y="1957735"/>
          <a:ext cx="5980910" cy="4900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5">
            <a:extLst>
              <a:ext uri="{FF2B5EF4-FFF2-40B4-BE49-F238E27FC236}">
                <a16:creationId xmlns:a16="http://schemas.microsoft.com/office/drawing/2014/main" id="{D3586B07-20F0-4DF8-866E-2837788917D2}"/>
              </a:ext>
            </a:extLst>
          </p:cNvPr>
          <p:cNvGraphicFramePr>
            <a:graphicFrameLocks/>
          </p:cNvGraphicFramePr>
          <p:nvPr/>
        </p:nvGraphicFramePr>
        <p:xfrm>
          <a:off x="5811078" y="1861730"/>
          <a:ext cx="5980910" cy="490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446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graphicFrame>
        <p:nvGraphicFramePr>
          <p:cNvPr id="6" name="Graphique 5">
            <a:extLst>
              <a:ext uri="{FF2B5EF4-FFF2-40B4-BE49-F238E27FC236}">
                <a16:creationId xmlns:a16="http://schemas.microsoft.com/office/drawing/2014/main" id="{17456BA7-98A8-40E4-99E4-A5437D55C1DA}"/>
              </a:ext>
            </a:extLst>
          </p:cNvPr>
          <p:cNvGraphicFramePr/>
          <p:nvPr>
            <p:extLst>
              <p:ext uri="{D42A27DB-BD31-4B8C-83A1-F6EECF244321}">
                <p14:modId xmlns:p14="http://schemas.microsoft.com/office/powerpoint/2010/main" val="3635557198"/>
              </p:ext>
            </p:extLst>
          </p:nvPr>
        </p:nvGraphicFramePr>
        <p:xfrm>
          <a:off x="471488" y="2001078"/>
          <a:ext cx="11139319" cy="4306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1931420"/>
      </p:ext>
    </p:extLst>
  </p:cSld>
  <p:clrMapOvr>
    <a:masterClrMapping/>
  </p:clrMapOvr>
</p:sld>
</file>

<file path=ppt/theme/theme1.xml><?xml version="1.0" encoding="utf-8"?>
<a:theme xmlns:a="http://schemas.openxmlformats.org/drawingml/2006/main" name="Dividend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e">
  <a:themeElements>
    <a:clrScheme name="NEST">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28835</TotalTime>
  <Words>12529</Words>
  <Application>Microsoft Office PowerPoint</Application>
  <PresentationFormat>Grand écran</PresentationFormat>
  <Paragraphs>2722</Paragraphs>
  <Slides>170</Slides>
  <Notes>7</Notes>
  <HiddenSlides>0</HiddenSlides>
  <MMClips>0</MMClips>
  <ScaleCrop>false</ScaleCrop>
  <HeadingPairs>
    <vt:vector size="6" baseType="variant">
      <vt:variant>
        <vt:lpstr>Polices utilisées</vt:lpstr>
      </vt:variant>
      <vt:variant>
        <vt:i4>20</vt:i4>
      </vt:variant>
      <vt:variant>
        <vt:lpstr>Thème</vt:lpstr>
      </vt:variant>
      <vt:variant>
        <vt:i4>2</vt:i4>
      </vt:variant>
      <vt:variant>
        <vt:lpstr>Titres des diapositives</vt:lpstr>
      </vt:variant>
      <vt:variant>
        <vt:i4>170</vt:i4>
      </vt:variant>
    </vt:vector>
  </HeadingPairs>
  <TitlesOfParts>
    <vt:vector size="192" baseType="lpstr">
      <vt:lpstr>Malgun Gothic</vt:lpstr>
      <vt:lpstr>Agency FB</vt:lpstr>
      <vt:lpstr>Arial</vt:lpstr>
      <vt:lpstr>Arial Black</vt:lpstr>
      <vt:lpstr>Arial Narrow</vt:lpstr>
      <vt:lpstr>Arial Rounded MT Bold</vt:lpstr>
      <vt:lpstr>Bahnschrift</vt:lpstr>
      <vt:lpstr>Bahnschrift Light</vt:lpstr>
      <vt:lpstr>Bahnschrift Light SemiCondensed</vt:lpstr>
      <vt:lpstr>Calibri</vt:lpstr>
      <vt:lpstr>Century Gothic</vt:lpstr>
      <vt:lpstr>Gill Sans MT</vt:lpstr>
      <vt:lpstr>ITC Kabel Std Book</vt:lpstr>
      <vt:lpstr>Minion Pro</vt:lpstr>
      <vt:lpstr>Myriad Web Pro Condensed</vt:lpstr>
      <vt:lpstr>Roboto</vt:lpstr>
      <vt:lpstr>Segoe UI</vt:lpstr>
      <vt:lpstr>Tw Cen MT</vt:lpstr>
      <vt:lpstr>Wingdings</vt:lpstr>
      <vt:lpstr>Wingdings 2</vt:lpstr>
      <vt:lpstr>Dividende</vt:lpstr>
      <vt:lpstr>1_Dividende</vt:lpstr>
      <vt:lpstr>Présentation PowerPoint</vt:lpstr>
      <vt:lpstr>Présentation PowerPoint</vt:lpstr>
      <vt:lpstr>Eléments d’entrée de la revue de direction</vt:lpstr>
      <vt:lpstr>I. Etat d’avancement des actions décidées à l’issue des revues de directionS précédenteS  </vt:lpstr>
      <vt:lpstr>RAPELle DES ACTIONS PLANIFIEES (2018)</vt:lpstr>
      <vt:lpstr>RAPELLE DES ACTIONS PLANIFIEES (2018)</vt:lpstr>
      <vt:lpstr>RAPEL DES ACTIONS PLANIFIEES (2018)</vt:lpstr>
      <vt:lpstr>RAPELLE DES ACTIONS PLANIFIEES (2019)</vt:lpstr>
      <vt:lpstr>Présentation PowerPoint</vt:lpstr>
      <vt:lpstr>Présentation PowerPoint</vt:lpstr>
      <vt:lpstr>RAPEL DES ACTIONS PLANIFIEES (2020) </vt:lpstr>
      <vt:lpstr>Etat d’avancement des actions décidées à l’issue des revues de direction précédente  </vt:lpstr>
      <vt:lpstr>Etat d’avancement des actions décidées à l’issue des revues de direction précédente  </vt:lpstr>
      <vt:lpstr>Etat d’avancement des actions décidées à l’issue des revues de direction précédente  </vt:lpstr>
      <vt:lpstr>RAPEL DES ACTIONS PLANIFIEES (2021) </vt:lpstr>
      <vt:lpstr>Etat d’avancement des actions décidées à l’issue des revues de direction précédente  </vt:lpstr>
      <vt:lpstr>Etat d’avancement des actions décidées à l’issue des revues de direction précédente  </vt:lpstr>
      <vt:lpstr>II. Les modifications des enjeux externes et internes POUR LE SMQ</vt:lpstr>
      <vt:lpstr>Présentation PowerPoint</vt:lpstr>
      <vt:lpstr>Présentation PowerPoint</vt:lpstr>
      <vt:lpstr>Présentation PowerPoint</vt:lpstr>
      <vt:lpstr>Politique qualité</vt:lpstr>
      <vt:lpstr>Nouvelle version de la politique qualité</vt:lpstr>
      <vt:lpstr>III. Les informations sur la performance et l’efficacité du système de management de la qualité. </vt:lpstr>
      <vt:lpstr>Présentation PowerPoint</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1. La satisfaction des clients et les retours d’information des parties intéressées pertinentes</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1. La satisfaction des clients et les retours d’information des parties intéressées pertinentes</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1. La satisfaction des clients et les retours d’information des parties intéressées pertinentes</vt:lpstr>
      <vt:lpstr>Présentation PowerPoint</vt:lpstr>
      <vt:lpstr>Evaluation DE la SATISFACTION des patients de NEST</vt:lpstr>
      <vt:lpstr>Méthodologie et contexte de l’enquête NOUVEAUX PATIENTS (CLINIQUE ET PLATEAU)</vt:lpstr>
      <vt:lpstr>Provenance ET MOTIF DE VENUE des nouveaux patients</vt:lpstr>
      <vt:lpstr>RESUME DES RESULTATS</vt:lpstr>
      <vt:lpstr>RESUME DES RESULTATS</vt:lpstr>
      <vt:lpstr>Recommandations des patients</vt:lpstr>
      <vt:lpstr>Suggestions des patients</vt:lpstr>
      <vt:lpstr>METHODOLOGIE ET CONTEXTE DE L’ENQUêTE POST HOSPI</vt:lpstr>
      <vt:lpstr>Résultats de l’enquête SUR L’HOSPITALISATION</vt:lpstr>
      <vt:lpstr>Résultats de l’enquête </vt:lpstr>
      <vt:lpstr>Recommandations des patients</vt:lpstr>
      <vt:lpstr>Autres remarques et Suggestions des patients</vt:lpstr>
      <vt:lpstr>Evaluation DE la SATISFACTION des patients de NEST</vt:lpstr>
      <vt:lpstr>Méthodologie et contexte de l’enquête NOUVEAUX PATIENTS (CLINIQUE ET PLATEAU)</vt:lpstr>
      <vt:lpstr>Provenance ET MOTIF DE VENUE des nouveaux patients</vt:lpstr>
      <vt:lpstr>RESUME DES RESULTATS</vt:lpstr>
      <vt:lpstr>RESUME DES RESULTATS</vt:lpstr>
      <vt:lpstr>Recommandations des patients</vt:lpstr>
      <vt:lpstr>Suggestions des patients</vt:lpstr>
      <vt:lpstr>METHODOLOGIE ET CONTEXTE DE L’ENQUêTE POST HOSPI</vt:lpstr>
      <vt:lpstr>Résultats de l’enquête POST HOSPITALISATION</vt:lpstr>
      <vt:lpstr>Résultats de l’enquête POST HOSPITALISATION </vt:lpstr>
      <vt:lpstr>Recommandations des patients</vt:lpstr>
      <vt:lpstr>Autres remarques et Suggestions des patients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degré de réalisation des objectifs qualité</vt:lpstr>
      <vt:lpstr>2. Le degré de réalisation des objectifs qualité</vt:lpstr>
      <vt:lpstr>2. Le degré de réalisation des objectifs qualité</vt:lpstr>
      <vt:lpstr>2. Le degré de réalisation des objectifs qualité</vt:lpstr>
      <vt:lpstr>2. Le degré de réalisation des objectifs qualité</vt:lpstr>
      <vt:lpstr>Présentation PowerPoint</vt:lpstr>
      <vt:lpstr>3. La performance des processus et la conformité des produits et services</vt:lpstr>
      <vt:lpstr>Présentation PowerPoint</vt:lpstr>
      <vt:lpstr>4. Les non-conformités et les actions correctives</vt:lpstr>
      <vt:lpstr>4. Les non-conformités et les actions correctives</vt:lpstr>
      <vt:lpstr>Présentation PowerPoint</vt:lpstr>
      <vt:lpstr>5. Les résultats de la surveillances et de la mesure</vt:lpstr>
      <vt:lpstr>5. Les résultats de la surveillances et de la mesure</vt:lpstr>
      <vt:lpstr>Présentation PowerPoint</vt:lpstr>
      <vt:lpstr>6. Les résultats des audits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Les performances des prestataires externes</vt:lpstr>
      <vt:lpstr>7. Les performances des prestataires externes</vt:lpstr>
      <vt:lpstr>Planification et rattrapage EVALUATION </vt:lpstr>
      <vt:lpstr>IV. ADÉQUATION DE LA RESSOURCE (RESSOURCES HUMAINES, RESSOURCES MATÉRIELLES…) </vt:lpstr>
      <vt:lpstr>Présentation PowerPoint</vt:lpstr>
      <vt:lpstr>Présentation PowerPoint</vt:lpstr>
      <vt:lpstr>Présentation PowerPoint</vt:lpstr>
      <vt:lpstr>V. L’EFFICACITÉ DES ACTIONS MISES EN ŒUVRE FACE AUX RISQUES ET OPPORTUNITÉS (TABLEAU DES RISQUES ET OPPORTUNITÉS) </vt:lpstr>
      <vt:lpstr>L’Efficacité des actions mise en œuvres face aux risques et opportunités</vt:lpstr>
      <vt:lpstr>L’Efficacité des actions mise en œuvres face aux risques et opportunités</vt:lpstr>
      <vt:lpstr>VI. LES OPPORTUNITÉS D’AMÉLIORATION</vt:lpstr>
      <vt:lpstr>Les opportunités d’amélioration</vt:lpstr>
      <vt:lpstr>Eléments de sortie de la revue de direction</vt:lpstr>
      <vt:lpstr>Opportunités d’amélioration</vt:lpstr>
      <vt:lpstr>Opportunités d’amélioration</vt:lpstr>
      <vt:lpstr>BESOINS DE CHANGEMENTS À APPORTER AU SYSTÈME DE MANAGEMENT DE LA QUALITÉ</vt:lpstr>
      <vt:lpstr>BESOINS DE CHANGEMENTS À APPORTER AU SYSTÈME DE MANAGEMENT DE LA QUALITÉ</vt:lpstr>
      <vt:lpstr>Besoin en ressources</vt:lpstr>
      <vt:lpstr>Besoin en ressources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Lauriane</dc:creator>
  <cp:lastModifiedBy>Lauriane Le Flour</cp:lastModifiedBy>
  <cp:revision>1631</cp:revision>
  <cp:lastPrinted>2018-03-12T16:48:13Z</cp:lastPrinted>
  <dcterms:created xsi:type="dcterms:W3CDTF">2017-05-22T14:42:53Z</dcterms:created>
  <dcterms:modified xsi:type="dcterms:W3CDTF">2022-06-01T13:23:20Z</dcterms:modified>
</cp:coreProperties>
</file>