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809" r:id="rId2"/>
  </p:sldMasterIdLst>
  <p:notesMasterIdLst>
    <p:notesMasterId r:id="rId155"/>
  </p:notesMasterIdLst>
  <p:handoutMasterIdLst>
    <p:handoutMasterId r:id="rId156"/>
  </p:handoutMasterIdLst>
  <p:sldIdLst>
    <p:sldId id="721" r:id="rId3"/>
    <p:sldId id="947" r:id="rId4"/>
    <p:sldId id="722" r:id="rId5"/>
    <p:sldId id="858" r:id="rId6"/>
    <p:sldId id="706" r:id="rId7"/>
    <p:sldId id="828" r:id="rId8"/>
    <p:sldId id="829" r:id="rId9"/>
    <p:sldId id="724" r:id="rId10"/>
    <p:sldId id="832" r:id="rId11"/>
    <p:sldId id="833" r:id="rId12"/>
    <p:sldId id="723" r:id="rId13"/>
    <p:sldId id="707" r:id="rId14"/>
    <p:sldId id="506" r:id="rId15"/>
    <p:sldId id="837" r:id="rId16"/>
    <p:sldId id="892" r:id="rId17"/>
    <p:sldId id="714" r:id="rId18"/>
    <p:sldId id="797" r:id="rId19"/>
    <p:sldId id="816" r:id="rId20"/>
    <p:sldId id="838" r:id="rId21"/>
    <p:sldId id="860" r:id="rId22"/>
    <p:sldId id="893" r:id="rId23"/>
    <p:sldId id="894" r:id="rId24"/>
    <p:sldId id="839" r:id="rId25"/>
    <p:sldId id="718" r:id="rId26"/>
    <p:sldId id="840" r:id="rId27"/>
    <p:sldId id="841" r:id="rId28"/>
    <p:sldId id="842" r:id="rId29"/>
    <p:sldId id="843" r:id="rId30"/>
    <p:sldId id="728" r:id="rId31"/>
    <p:sldId id="844" r:id="rId32"/>
    <p:sldId id="845" r:id="rId33"/>
    <p:sldId id="929" r:id="rId34"/>
    <p:sldId id="727" r:id="rId35"/>
    <p:sldId id="895" r:id="rId36"/>
    <p:sldId id="729" r:id="rId37"/>
    <p:sldId id="896" r:id="rId38"/>
    <p:sldId id="735" r:id="rId39"/>
    <p:sldId id="897" r:id="rId40"/>
    <p:sldId id="898" r:id="rId41"/>
    <p:sldId id="899" r:id="rId42"/>
    <p:sldId id="900" r:id="rId43"/>
    <p:sldId id="901" r:id="rId44"/>
    <p:sldId id="902" r:id="rId45"/>
    <p:sldId id="903" r:id="rId46"/>
    <p:sldId id="904" r:id="rId47"/>
    <p:sldId id="905" r:id="rId48"/>
    <p:sldId id="906" r:id="rId49"/>
    <p:sldId id="907" r:id="rId50"/>
    <p:sldId id="908" r:id="rId51"/>
    <p:sldId id="909" r:id="rId52"/>
    <p:sldId id="910" r:id="rId53"/>
    <p:sldId id="911" r:id="rId54"/>
    <p:sldId id="930" r:id="rId55"/>
    <p:sldId id="734" r:id="rId56"/>
    <p:sldId id="743" r:id="rId57"/>
    <p:sldId id="742" r:id="rId58"/>
    <p:sldId id="846" r:id="rId59"/>
    <p:sldId id="847" r:id="rId60"/>
    <p:sldId id="848" r:id="rId61"/>
    <p:sldId id="744" r:id="rId62"/>
    <p:sldId id="745" r:id="rId63"/>
    <p:sldId id="849" r:id="rId64"/>
    <p:sldId id="850" r:id="rId65"/>
    <p:sldId id="746" r:id="rId66"/>
    <p:sldId id="863" r:id="rId67"/>
    <p:sldId id="931" r:id="rId68"/>
    <p:sldId id="862" r:id="rId69"/>
    <p:sldId id="851" r:id="rId70"/>
    <p:sldId id="748" r:id="rId71"/>
    <p:sldId id="752" r:id="rId72"/>
    <p:sldId id="751" r:id="rId73"/>
    <p:sldId id="750" r:id="rId74"/>
    <p:sldId id="749" r:id="rId75"/>
    <p:sldId id="753" r:id="rId76"/>
    <p:sldId id="852" r:id="rId77"/>
    <p:sldId id="853" r:id="rId78"/>
    <p:sldId id="854" r:id="rId79"/>
    <p:sldId id="754" r:id="rId80"/>
    <p:sldId id="932" r:id="rId81"/>
    <p:sldId id="912" r:id="rId82"/>
    <p:sldId id="818" r:id="rId83"/>
    <p:sldId id="819" r:id="rId84"/>
    <p:sldId id="913" r:id="rId85"/>
    <p:sldId id="821" r:id="rId86"/>
    <p:sldId id="822" r:id="rId87"/>
    <p:sldId id="823" r:id="rId88"/>
    <p:sldId id="824" r:id="rId89"/>
    <p:sldId id="825" r:id="rId90"/>
    <p:sldId id="914" r:id="rId91"/>
    <p:sldId id="915" r:id="rId92"/>
    <p:sldId id="916" r:id="rId93"/>
    <p:sldId id="917" r:id="rId94"/>
    <p:sldId id="918" r:id="rId95"/>
    <p:sldId id="779" r:id="rId96"/>
    <p:sldId id="919" r:id="rId97"/>
    <p:sldId id="933" r:id="rId98"/>
    <p:sldId id="920" r:id="rId99"/>
    <p:sldId id="757" r:id="rId100"/>
    <p:sldId id="866" r:id="rId101"/>
    <p:sldId id="867" r:id="rId102"/>
    <p:sldId id="758" r:id="rId103"/>
    <p:sldId id="759" r:id="rId104"/>
    <p:sldId id="760" r:id="rId105"/>
    <p:sldId id="761" r:id="rId106"/>
    <p:sldId id="762" r:id="rId107"/>
    <p:sldId id="763" r:id="rId108"/>
    <p:sldId id="764" r:id="rId109"/>
    <p:sldId id="921" r:id="rId110"/>
    <p:sldId id="923" r:id="rId111"/>
    <p:sldId id="924" r:id="rId112"/>
    <p:sldId id="922" r:id="rId113"/>
    <p:sldId id="925" r:id="rId114"/>
    <p:sldId id="926" r:id="rId115"/>
    <p:sldId id="768" r:id="rId116"/>
    <p:sldId id="769" r:id="rId117"/>
    <p:sldId id="927" r:id="rId118"/>
    <p:sldId id="558" r:id="rId119"/>
    <p:sldId id="939" r:id="rId120"/>
    <p:sldId id="871" r:id="rId121"/>
    <p:sldId id="872" r:id="rId122"/>
    <p:sldId id="873" r:id="rId123"/>
    <p:sldId id="874" r:id="rId124"/>
    <p:sldId id="875" r:id="rId125"/>
    <p:sldId id="876" r:id="rId126"/>
    <p:sldId id="877" r:id="rId127"/>
    <p:sldId id="935" r:id="rId128"/>
    <p:sldId id="878" r:id="rId129"/>
    <p:sldId id="879" r:id="rId130"/>
    <p:sldId id="880" r:id="rId131"/>
    <p:sldId id="881" r:id="rId132"/>
    <p:sldId id="882" r:id="rId133"/>
    <p:sldId id="883" r:id="rId134"/>
    <p:sldId id="884" r:id="rId135"/>
    <p:sldId id="885" r:id="rId136"/>
    <p:sldId id="928" r:id="rId137"/>
    <p:sldId id="783" r:id="rId138"/>
    <p:sldId id="784" r:id="rId139"/>
    <p:sldId id="941" r:id="rId140"/>
    <p:sldId id="888" r:id="rId141"/>
    <p:sldId id="786" r:id="rId142"/>
    <p:sldId id="787" r:id="rId143"/>
    <p:sldId id="788" r:id="rId144"/>
    <p:sldId id="891" r:id="rId145"/>
    <p:sldId id="890" r:id="rId146"/>
    <p:sldId id="889" r:id="rId147"/>
    <p:sldId id="671" r:id="rId148"/>
    <p:sldId id="640" r:id="rId149"/>
    <p:sldId id="791" r:id="rId150"/>
    <p:sldId id="793" r:id="rId151"/>
    <p:sldId id="795" r:id="rId152"/>
    <p:sldId id="796" r:id="rId153"/>
    <p:sldId id="946" r:id="rId154"/>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ane" initials="L" lastIdx="62" clrIdx="0">
    <p:extLst>
      <p:ext uri="{19B8F6BF-5375-455C-9EA6-DF929625EA0E}">
        <p15:presenceInfo xmlns:p15="http://schemas.microsoft.com/office/powerpoint/2012/main" userId="Lauriane" providerId="None"/>
      </p:ext>
    </p:extLst>
  </p:cmAuthor>
  <p:cmAuthor id="2" name="Théodore Konan" initials="TK" lastIdx="2" clrIdx="1">
    <p:extLst>
      <p:ext uri="{19B8F6BF-5375-455C-9EA6-DF929625EA0E}">
        <p15:presenceInfo xmlns:p15="http://schemas.microsoft.com/office/powerpoint/2012/main" userId="Théodore Konan" providerId="None"/>
      </p:ext>
    </p:extLst>
  </p:cmAuthor>
  <p:cmAuthor id="3" name="Lauriane Le Flour" initials="LLF" lastIdx="20" clrIdx="2">
    <p:extLst>
      <p:ext uri="{19B8F6BF-5375-455C-9EA6-DF929625EA0E}">
        <p15:presenceInfo xmlns:p15="http://schemas.microsoft.com/office/powerpoint/2012/main" userId="S::lauriane@nestsn365.onmicrosoft.com::d95646bf-e5db-480a-a553-8deead159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487"/>
    <a:srgbClr val="7F508B"/>
    <a:srgbClr val="009999"/>
    <a:srgbClr val="FF9933"/>
    <a:srgbClr val="D4594C"/>
    <a:srgbClr val="9FDF5F"/>
    <a:srgbClr val="ADE67F"/>
    <a:srgbClr val="AD5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autoAdjust="0"/>
    <p:restoredTop sz="85451" autoAdjust="0"/>
  </p:normalViewPr>
  <p:slideViewPr>
    <p:cSldViewPr snapToGrid="0">
      <p:cViewPr varScale="1">
        <p:scale>
          <a:sx n="72" d="100"/>
          <a:sy n="72" d="100"/>
        </p:scale>
        <p:origin x="564" y="6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6311291610928794"/>
          <c:y val="4.908519420961098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5888800770407296"/>
          <c:y val="0.23511718929870606"/>
          <c:w val="0.73688088259040607"/>
          <c:h val="0.62592450522958321"/>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A698-4DFB-A3AB-0F0BCC855462}"/>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A698-4DFB-A3AB-0F0BCC855462}"/>
              </c:ext>
            </c:extLst>
          </c:dPt>
          <c:val>
            <c:numRef>
              <c:f>calc2!$C$11:$C$12</c:f>
              <c:numCache>
                <c:formatCode>0%</c:formatCode>
                <c:ptCount val="2"/>
                <c:pt idx="0">
                  <c:v>0.93</c:v>
                </c:pt>
                <c:pt idx="1">
                  <c:v>7.0000000000000007E-2</c:v>
                </c:pt>
              </c:numCache>
            </c:numRef>
          </c:val>
          <c:extLst>
            <c:ext xmlns:c16="http://schemas.microsoft.com/office/drawing/2014/chart" uri="{C3380CC4-5D6E-409C-BE32-E72D297353CC}">
              <c16:uniqueId val="{00000004-A698-4DFB-A3AB-0F0BCC855462}"/>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0440074050255136"/>
          <c:y val="4.908509776211671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5888800770407296"/>
          <c:y val="0.23511718929870606"/>
          <c:w val="0.73688088259040607"/>
          <c:h val="0.62592450522958321"/>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027C-41C1-ADAB-958AE37F5D89}"/>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027C-41C1-ADAB-958AE37F5D89}"/>
              </c:ext>
            </c:extLst>
          </c:dPt>
          <c:val>
            <c:numRef>
              <c:f>calc2!$C$11:$C$12</c:f>
              <c:numCache>
                <c:formatCode>0%</c:formatCode>
                <c:ptCount val="2"/>
                <c:pt idx="0">
                  <c:v>0.69</c:v>
                </c:pt>
                <c:pt idx="1">
                  <c:v>0.31</c:v>
                </c:pt>
              </c:numCache>
            </c:numRef>
          </c:val>
          <c:extLst>
            <c:ext xmlns:c16="http://schemas.microsoft.com/office/drawing/2014/chart" uri="{C3380CC4-5D6E-409C-BE32-E72D297353CC}">
              <c16:uniqueId val="{00000004-027C-41C1-ADAB-958AE37F5D89}"/>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1575364884184948"/>
          <c:y val="4.9085175621688786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5888800770407296"/>
          <c:y val="0.23511718929870606"/>
          <c:w val="0.73688088259040607"/>
          <c:h val="0.62592450522958321"/>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FFDB-4A8C-80E1-959D892F226E}"/>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FFDB-4A8C-80E1-959D892F226E}"/>
              </c:ext>
            </c:extLst>
          </c:dPt>
          <c:val>
            <c:numRef>
              <c:f>calc2!$C$11:$C$12</c:f>
              <c:numCache>
                <c:formatCode>0%</c:formatCode>
                <c:ptCount val="2"/>
                <c:pt idx="0">
                  <c:v>0.78</c:v>
                </c:pt>
                <c:pt idx="1">
                  <c:v>0.22</c:v>
                </c:pt>
              </c:numCache>
            </c:numRef>
          </c:val>
          <c:extLst>
            <c:ext xmlns:c16="http://schemas.microsoft.com/office/drawing/2014/chart" uri="{C3380CC4-5D6E-409C-BE32-E72D297353CC}">
              <c16:uniqueId val="{00000004-FFDB-4A8C-80E1-959D892F226E}"/>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Niveau de satisfaction</a:t>
            </a:r>
          </a:p>
        </c:rich>
      </c:tx>
      <c:overlay val="0"/>
    </c:title>
    <c:autoTitleDeleted val="0"/>
    <c:plotArea>
      <c:layout/>
      <c:barChart>
        <c:barDir val="bar"/>
        <c:grouping val="clustered"/>
        <c:varyColors val="0"/>
        <c:ser>
          <c:idx val="0"/>
          <c:order val="0"/>
          <c:tx>
            <c:strRef>
              <c:f>Feuil2!$A$2</c:f>
              <c:strCache>
                <c:ptCount val="1"/>
                <c:pt idx="0">
                  <c:v>Accueil des équipes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Feuil2!$B$1:$E$1</c:f>
              <c:strCache>
                <c:ptCount val="4"/>
                <c:pt idx="0">
                  <c:v>Très satisfait</c:v>
                </c:pt>
                <c:pt idx="1">
                  <c:v>Satisfait</c:v>
                </c:pt>
                <c:pt idx="2">
                  <c:v>Peu satisfait</c:v>
                </c:pt>
                <c:pt idx="3">
                  <c:v>Pas du tout satisfait</c:v>
                </c:pt>
              </c:strCache>
            </c:strRef>
          </c:cat>
          <c:val>
            <c:numRef>
              <c:f>Feuil2!$B$2:$E$2</c:f>
              <c:numCache>
                <c:formatCode>General</c:formatCode>
                <c:ptCount val="4"/>
                <c:pt idx="0">
                  <c:v>683</c:v>
                </c:pt>
                <c:pt idx="1">
                  <c:v>48</c:v>
                </c:pt>
                <c:pt idx="2">
                  <c:v>2</c:v>
                </c:pt>
              </c:numCache>
            </c:numRef>
          </c:val>
          <c:extLst>
            <c:ext xmlns:c16="http://schemas.microsoft.com/office/drawing/2014/chart" uri="{C3380CC4-5D6E-409C-BE32-E72D297353CC}">
              <c16:uniqueId val="{00000000-52A1-4838-9482-92393136FF91}"/>
            </c:ext>
          </c:extLst>
        </c:ser>
        <c:ser>
          <c:idx val="1"/>
          <c:order val="1"/>
          <c:tx>
            <c:strRef>
              <c:f>Feuil2!$A$3</c:f>
              <c:strCache>
                <c:ptCount val="1"/>
                <c:pt idx="0">
                  <c:v>Prise en charge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Feuil2!$B$1:$E$1</c:f>
              <c:strCache>
                <c:ptCount val="4"/>
                <c:pt idx="0">
                  <c:v>Très satisfait</c:v>
                </c:pt>
                <c:pt idx="1">
                  <c:v>Satisfait</c:v>
                </c:pt>
                <c:pt idx="2">
                  <c:v>Peu satisfait</c:v>
                </c:pt>
                <c:pt idx="3">
                  <c:v>Pas du tout satisfait</c:v>
                </c:pt>
              </c:strCache>
            </c:strRef>
          </c:cat>
          <c:val>
            <c:numRef>
              <c:f>Feuil2!$B$3:$E$3</c:f>
              <c:numCache>
                <c:formatCode>General</c:formatCode>
                <c:ptCount val="4"/>
                <c:pt idx="0">
                  <c:v>678</c:v>
                </c:pt>
                <c:pt idx="1">
                  <c:v>3</c:v>
                </c:pt>
                <c:pt idx="2">
                  <c:v>0</c:v>
                </c:pt>
                <c:pt idx="3">
                  <c:v>2</c:v>
                </c:pt>
              </c:numCache>
            </c:numRef>
          </c:val>
          <c:extLst>
            <c:ext xmlns:c16="http://schemas.microsoft.com/office/drawing/2014/chart" uri="{C3380CC4-5D6E-409C-BE32-E72D297353CC}">
              <c16:uniqueId val="{00000001-52A1-4838-9482-92393136FF91}"/>
            </c:ext>
          </c:extLst>
        </c:ser>
        <c:dLbls>
          <c:showLegendKey val="0"/>
          <c:showVal val="1"/>
          <c:showCatName val="0"/>
          <c:showSerName val="0"/>
          <c:showPercent val="0"/>
          <c:showBubbleSize val="0"/>
        </c:dLbls>
        <c:gapWidth val="150"/>
        <c:overlap val="-25"/>
        <c:axId val="112829952"/>
        <c:axId val="113248128"/>
      </c:barChart>
      <c:catAx>
        <c:axId val="112829952"/>
        <c:scaling>
          <c:orientation val="minMax"/>
        </c:scaling>
        <c:delete val="0"/>
        <c:axPos val="l"/>
        <c:numFmt formatCode="General" sourceLinked="0"/>
        <c:majorTickMark val="none"/>
        <c:minorTickMark val="none"/>
        <c:tickLblPos val="nextTo"/>
        <c:crossAx val="113248128"/>
        <c:crosses val="autoZero"/>
        <c:auto val="1"/>
        <c:lblAlgn val="ctr"/>
        <c:lblOffset val="100"/>
        <c:noMultiLvlLbl val="0"/>
      </c:catAx>
      <c:valAx>
        <c:axId val="113248128"/>
        <c:scaling>
          <c:orientation val="minMax"/>
        </c:scaling>
        <c:delete val="1"/>
        <c:axPos val="b"/>
        <c:numFmt formatCode="General" sourceLinked="1"/>
        <c:majorTickMark val="out"/>
        <c:minorTickMark val="none"/>
        <c:tickLblPos val="nextTo"/>
        <c:crossAx val="112829952"/>
        <c:crosses val="autoZero"/>
        <c:crossBetween val="between"/>
      </c:valAx>
    </c:plotArea>
    <c:legend>
      <c:legendPos val="t"/>
      <c:overlay val="0"/>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Motifs d'insatisfaction</a:t>
            </a:r>
          </a:p>
        </c:rich>
      </c:tx>
      <c:layout>
        <c:manualLayout>
          <c:xMode val="edge"/>
          <c:yMode val="edge"/>
          <c:x val="0.35290053668664562"/>
          <c:y val="2.4096385542168676E-2"/>
        </c:manualLayout>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Feuil3!$A$1:$A$15</c:f>
              <c:strCache>
                <c:ptCount val="15"/>
                <c:pt idx="0">
                  <c:v>Les services téléphoniques</c:v>
                </c:pt>
                <c:pt idx="1">
                  <c:v>La qualité de la prise en charge par votre médecin/ Sage femme</c:v>
                </c:pt>
                <c:pt idx="2">
                  <c:v>Le confort de votre chambre</c:v>
                </c:pt>
                <c:pt idx="3">
                  <c:v>Les services de télévision</c:v>
                </c:pt>
                <c:pt idx="4">
                  <c:v>La qualité et la variété des repas</c:v>
                </c:pt>
                <c:pt idx="5">
                  <c:v>Le calme environnant</c:v>
                </c:pt>
                <c:pt idx="6">
                  <c:v>La propreté de votre chambre</c:v>
                </c:pt>
                <c:pt idx="7">
                  <c:v>La qualité du linge fourni</c:v>
                </c:pt>
                <c:pt idx="8">
                  <c:v>La prise en charge de votre douleur</c:v>
                </c:pt>
                <c:pt idx="9">
                  <c:v>Les conditions de visite de vos proches (horaires, accueil, ect...)</c:v>
                </c:pt>
                <c:pt idx="10">
                  <c:v>Le respect de votre intimité</c:v>
                </c:pt>
                <c:pt idx="11">
                  <c:v>La disponibilité et écoute de la sage femme, de l'infirmier</c:v>
                </c:pt>
                <c:pt idx="12">
                  <c:v>La qualité de votre séjour</c:v>
                </c:pt>
                <c:pt idx="13">
                  <c:v>Le délai d'attente à votre arrivée pour prise en charge</c:v>
                </c:pt>
                <c:pt idx="14">
                  <c:v>La qualité des soins infirmiers</c:v>
                </c:pt>
              </c:strCache>
            </c:strRef>
          </c:cat>
          <c:val>
            <c:numRef>
              <c:f>Feuil3!$B$1:$B$15</c:f>
              <c:numCache>
                <c:formatCode>0%</c:formatCode>
                <c:ptCount val="15"/>
                <c:pt idx="0">
                  <c:v>0.140625</c:v>
                </c:pt>
                <c:pt idx="1">
                  <c:v>0.125</c:v>
                </c:pt>
                <c:pt idx="2">
                  <c:v>0.109375</c:v>
                </c:pt>
                <c:pt idx="3">
                  <c:v>0.109375</c:v>
                </c:pt>
                <c:pt idx="4">
                  <c:v>7.8125E-2</c:v>
                </c:pt>
                <c:pt idx="5">
                  <c:v>7.8125E-2</c:v>
                </c:pt>
                <c:pt idx="6">
                  <c:v>6.25E-2</c:v>
                </c:pt>
                <c:pt idx="7">
                  <c:v>6.25E-2</c:v>
                </c:pt>
                <c:pt idx="8">
                  <c:v>6.25E-2</c:v>
                </c:pt>
                <c:pt idx="9">
                  <c:v>4.6875E-2</c:v>
                </c:pt>
                <c:pt idx="10">
                  <c:v>3.125E-2</c:v>
                </c:pt>
                <c:pt idx="11">
                  <c:v>3.125E-2</c:v>
                </c:pt>
                <c:pt idx="12">
                  <c:v>3.125E-2</c:v>
                </c:pt>
                <c:pt idx="13">
                  <c:v>1.5625E-2</c:v>
                </c:pt>
                <c:pt idx="14">
                  <c:v>1.5625E-2</c:v>
                </c:pt>
              </c:numCache>
            </c:numRef>
          </c:val>
          <c:extLst>
            <c:ext xmlns:c16="http://schemas.microsoft.com/office/drawing/2014/chart" uri="{C3380CC4-5D6E-409C-BE32-E72D297353CC}">
              <c16:uniqueId val="{00000000-67D3-4746-81DD-DD1D07B566D7}"/>
            </c:ext>
          </c:extLst>
        </c:ser>
        <c:dLbls>
          <c:showLegendKey val="0"/>
          <c:showVal val="1"/>
          <c:showCatName val="0"/>
          <c:showSerName val="0"/>
          <c:showPercent val="0"/>
          <c:showBubbleSize val="0"/>
        </c:dLbls>
        <c:gapWidth val="150"/>
        <c:overlap val="-25"/>
        <c:axId val="81672064"/>
        <c:axId val="95748864"/>
      </c:barChart>
      <c:catAx>
        <c:axId val="81672064"/>
        <c:scaling>
          <c:orientation val="minMax"/>
        </c:scaling>
        <c:delete val="0"/>
        <c:axPos val="l"/>
        <c:numFmt formatCode="General" sourceLinked="0"/>
        <c:majorTickMark val="none"/>
        <c:minorTickMark val="none"/>
        <c:tickLblPos val="nextTo"/>
        <c:crossAx val="95748864"/>
        <c:crosses val="autoZero"/>
        <c:auto val="1"/>
        <c:lblAlgn val="ctr"/>
        <c:lblOffset val="100"/>
        <c:noMultiLvlLbl val="0"/>
      </c:catAx>
      <c:valAx>
        <c:axId val="95748864"/>
        <c:scaling>
          <c:orientation val="minMax"/>
        </c:scaling>
        <c:delete val="1"/>
        <c:axPos val="b"/>
        <c:numFmt formatCode="0%" sourceLinked="1"/>
        <c:majorTickMark val="out"/>
        <c:minorTickMark val="none"/>
        <c:tickLblPos val="nextTo"/>
        <c:crossAx val="81672064"/>
        <c:crosses val="autoZero"/>
        <c:crossBetween val="between"/>
      </c:valAx>
    </c:plotArea>
    <c:plotVisOnly val="1"/>
    <c:dispBlanksAs val="gap"/>
    <c:showDLblsOverMax val="0"/>
  </c:chart>
  <c:txPr>
    <a:bodyPr/>
    <a:lstStyle/>
    <a:p>
      <a:pPr>
        <a:defRPr sz="16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CA26D4-A47A-4E41-8047-CDD3A9B6806D}"/>
              </a:ext>
            </a:extLst>
          </p:cNvPr>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38D9AB1-002F-4715-863B-172190BFC7D7}"/>
              </a:ext>
            </a:extLst>
          </p:cNvPr>
          <p:cNvSpPr>
            <a:spLocks noGrp="1"/>
          </p:cNvSpPr>
          <p:nvPr>
            <p:ph type="dt" sz="quarter" idx="1"/>
          </p:nvPr>
        </p:nvSpPr>
        <p:spPr>
          <a:xfrm>
            <a:off x="4023093" y="0"/>
            <a:ext cx="3077739" cy="513508"/>
          </a:xfrm>
          <a:prstGeom prst="rect">
            <a:avLst/>
          </a:prstGeom>
        </p:spPr>
        <p:txBody>
          <a:bodyPr vert="horz" lIns="99058" tIns="49529" rIns="99058" bIns="49529" rtlCol="0"/>
          <a:lstStyle>
            <a:lvl1pPr algn="r">
              <a:defRPr sz="1300"/>
            </a:lvl1pPr>
          </a:lstStyle>
          <a:p>
            <a:fld id="{2843C824-68A1-46FF-A739-CF52ED292016}" type="datetimeFigureOut">
              <a:rPr lang="fr-FR" smtClean="0"/>
              <a:pPr/>
              <a:t>10/05/2021</a:t>
            </a:fld>
            <a:endParaRPr lang="fr-FR"/>
          </a:p>
        </p:txBody>
      </p:sp>
      <p:sp>
        <p:nvSpPr>
          <p:cNvPr id="4" name="Espace réservé du pied de page 3">
            <a:extLst>
              <a:ext uri="{FF2B5EF4-FFF2-40B4-BE49-F238E27FC236}">
                <a16:creationId xmlns:a16="http://schemas.microsoft.com/office/drawing/2014/main" id="{B2FF86ED-7BE8-4419-9B9C-3D79AD8556E5}"/>
              </a:ext>
            </a:extLst>
          </p:cNvPr>
          <p:cNvSpPr>
            <a:spLocks noGrp="1"/>
          </p:cNvSpPr>
          <p:nvPr>
            <p:ph type="ftr" sz="quarter" idx="2"/>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E60619C-A178-4679-A9EF-977CB08225C5}"/>
              </a:ext>
            </a:extLst>
          </p:cNvPr>
          <p:cNvSpPr>
            <a:spLocks noGrp="1"/>
          </p:cNvSpPr>
          <p:nvPr>
            <p:ph type="sldNum" sz="quarter" idx="3"/>
          </p:nvPr>
        </p:nvSpPr>
        <p:spPr>
          <a:xfrm>
            <a:off x="4023093" y="9721108"/>
            <a:ext cx="3077739" cy="513507"/>
          </a:xfrm>
          <a:prstGeom prst="rect">
            <a:avLst/>
          </a:prstGeom>
        </p:spPr>
        <p:txBody>
          <a:bodyPr vert="horz" lIns="99058" tIns="49529" rIns="99058" bIns="49529" rtlCol="0" anchor="b"/>
          <a:lstStyle>
            <a:lvl1pPr algn="r">
              <a:defRPr sz="1300"/>
            </a:lvl1pPr>
          </a:lstStyle>
          <a:p>
            <a:fld id="{EBCC5692-C6F7-4559-959F-608F4413AD54}" type="slidenum">
              <a:rPr lang="fr-FR" smtClean="0"/>
              <a:pPr/>
              <a:t>‹N°›</a:t>
            </a:fld>
            <a:endParaRPr lang="fr-FR"/>
          </a:p>
        </p:txBody>
      </p:sp>
    </p:spTree>
    <p:extLst>
      <p:ext uri="{BB962C8B-B14F-4D97-AF65-F5344CB8AC3E}">
        <p14:creationId xmlns:p14="http://schemas.microsoft.com/office/powerpoint/2010/main" val="24842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3508"/>
          </a:xfrm>
          <a:prstGeom prst="rect">
            <a:avLst/>
          </a:prstGeom>
        </p:spPr>
        <p:txBody>
          <a:bodyPr vert="horz" lIns="99058" tIns="49529" rIns="99058" bIns="49529" rtlCol="0"/>
          <a:lstStyle>
            <a:lvl1pPr algn="r">
              <a:defRPr sz="1300"/>
            </a:lvl1pPr>
          </a:lstStyle>
          <a:p>
            <a:fld id="{2D77951D-8860-4651-A876-1ED7B81BAC0B}" type="datetimeFigureOut">
              <a:rPr lang="fr-FR" smtClean="0"/>
              <a:pPr/>
              <a:t>10/05/2021</a:t>
            </a:fld>
            <a:endParaRPr lang="fr-FR"/>
          </a:p>
        </p:txBody>
      </p:sp>
      <p:sp>
        <p:nvSpPr>
          <p:cNvPr id="4" name="Espace réservé de l'image des diapositives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58" tIns="49529" rIns="99058" bIns="49529" rtlCol="0" anchor="ctr"/>
          <a:lstStyle/>
          <a:p>
            <a:endParaRPr lang="fr-FR"/>
          </a:p>
        </p:txBody>
      </p:sp>
      <p:sp>
        <p:nvSpPr>
          <p:cNvPr id="5" name="Espace réservé des notes 4"/>
          <p:cNvSpPr>
            <a:spLocks noGrp="1"/>
          </p:cNvSpPr>
          <p:nvPr>
            <p:ph type="body" sz="quarter" idx="3"/>
          </p:nvPr>
        </p:nvSpPr>
        <p:spPr>
          <a:xfrm>
            <a:off x="710248" y="4925408"/>
            <a:ext cx="5681980" cy="4029879"/>
          </a:xfrm>
          <a:prstGeom prst="rect">
            <a:avLst/>
          </a:prstGeom>
        </p:spPr>
        <p:txBody>
          <a:bodyPr vert="horz" lIns="99058" tIns="49529" rIns="99058" bIns="495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58" tIns="49529" rIns="99058" bIns="49529" rtlCol="0" anchor="b"/>
          <a:lstStyle>
            <a:lvl1pPr algn="r">
              <a:defRPr sz="1300"/>
            </a:lvl1pPr>
          </a:lstStyle>
          <a:p>
            <a:fld id="{480FAEE7-456F-49F2-8B9A-461C094C4C14}" type="slidenum">
              <a:rPr lang="fr-FR" smtClean="0"/>
              <a:pPr/>
              <a:t>‹N°›</a:t>
            </a:fld>
            <a:endParaRPr lang="fr-FR"/>
          </a:p>
        </p:txBody>
      </p:sp>
    </p:spTree>
    <p:extLst>
      <p:ext uri="{BB962C8B-B14F-4D97-AF65-F5344CB8AC3E}">
        <p14:creationId xmlns:p14="http://schemas.microsoft.com/office/powerpoint/2010/main" val="25583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12</a:t>
            </a:fld>
            <a:endParaRPr lang="fr-FR"/>
          </a:p>
        </p:txBody>
      </p:sp>
    </p:spTree>
    <p:extLst>
      <p:ext uri="{BB962C8B-B14F-4D97-AF65-F5344CB8AC3E}">
        <p14:creationId xmlns:p14="http://schemas.microsoft.com/office/powerpoint/2010/main" val="107389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13</a:t>
            </a:fld>
            <a:endParaRPr lang="fr-FR"/>
          </a:p>
        </p:txBody>
      </p:sp>
    </p:spTree>
    <p:extLst>
      <p:ext uri="{BB962C8B-B14F-4D97-AF65-F5344CB8AC3E}">
        <p14:creationId xmlns:p14="http://schemas.microsoft.com/office/powerpoint/2010/main" val="69598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14</a:t>
            </a:fld>
            <a:endParaRPr lang="fr-FR"/>
          </a:p>
        </p:txBody>
      </p:sp>
    </p:spTree>
    <p:extLst>
      <p:ext uri="{BB962C8B-B14F-4D97-AF65-F5344CB8AC3E}">
        <p14:creationId xmlns:p14="http://schemas.microsoft.com/office/powerpoint/2010/main" val="160402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0FAEE7-456F-49F2-8B9A-461C094C4C14}" type="slidenum">
              <a:rPr lang="fr-FR" smtClean="0"/>
              <a:pPr/>
              <a:t>107</a:t>
            </a:fld>
            <a:endParaRPr lang="fr-FR"/>
          </a:p>
        </p:txBody>
      </p:sp>
    </p:spTree>
    <p:extLst>
      <p:ext uri="{BB962C8B-B14F-4D97-AF65-F5344CB8AC3E}">
        <p14:creationId xmlns:p14="http://schemas.microsoft.com/office/powerpoint/2010/main" val="348486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5/10/2021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9FD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426674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43687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9FD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165311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406821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214015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360859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14619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5/10/2021</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284405648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2280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B61BEF0D-F0BB-DE4B-95CE-6DB70DBA9567}" type="datetimeFigureOut">
              <a:rPr lang="en-US" smtClean="0"/>
              <a:pPr/>
              <a:t>5/10/2021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11"/>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58"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5/10/2021</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chemeClr val="accent4">
                    <a:lumMod val="50000"/>
                  </a:schemeClr>
                </a:solidFill>
                <a:latin typeface="Minion Pro" panose="02040503050306020203"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9FDF5F"/>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9"/>
          <a:stretch>
            <a:fillRect/>
          </a:stretch>
        </p:blipFill>
        <p:spPr>
          <a:xfrm>
            <a:off x="446534" y="17065"/>
            <a:ext cx="1486769" cy="431910"/>
          </a:xfrm>
          <a:prstGeom prst="rect">
            <a:avLst/>
          </a:prstGeom>
        </p:spPr>
      </p:pic>
    </p:spTree>
    <p:extLst>
      <p:ext uri="{BB962C8B-B14F-4D97-AF65-F5344CB8AC3E}">
        <p14:creationId xmlns:p14="http://schemas.microsoft.com/office/powerpoint/2010/main" val="233984276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1601846" y="2610058"/>
            <a:ext cx="8441314" cy="830993"/>
          </a:xfrm>
          <a:prstGeom prst="rect">
            <a:avLst/>
          </a:prstGeom>
          <a:solidFill>
            <a:schemeClr val="accent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4000" b="1">
                <a:latin typeface="Tw Cen MT"/>
                <a:ea typeface="Tw Cen MT"/>
                <a:cs typeface="Tw Cen MT"/>
                <a:sym typeface="Tw Cen MT"/>
              </a:defRPr>
            </a:lvl1pPr>
          </a:lstStyle>
          <a:p>
            <a:r>
              <a:rPr lang="fr-SN" sz="4800" dirty="0">
                <a:solidFill>
                  <a:srgbClr val="7030A0"/>
                </a:solidFill>
              </a:rPr>
              <a:t>REVUE DE DIRECTION 2021</a:t>
            </a:r>
            <a:endParaRPr sz="4800" dirty="0">
              <a:solidFill>
                <a:srgbClr val="7030A0"/>
              </a:solidFill>
            </a:endParaRPr>
          </a:p>
        </p:txBody>
      </p:sp>
      <p:pic>
        <p:nvPicPr>
          <p:cNvPr id="6" name="ZoneTexte 1 RAPPORT FINAL ACTIVITE BARAJII 06 JUIN 2019 - 04 JUILLET 2019" descr="ZoneTexte 1 RAPPORT FINAL ACTIVITE BARAJII 06 JUIN 2019 - 04 JUILLET 2019"/>
          <p:cNvPicPr>
            <a:picLocks/>
          </p:cNvPicPr>
          <p:nvPr/>
        </p:nvPicPr>
        <p:blipFill>
          <a:blip r:embed="rId2"/>
          <a:stretch>
            <a:fillRect/>
          </a:stretch>
        </p:blipFill>
        <p:spPr>
          <a:xfrm>
            <a:off x="1371600" y="2255520"/>
            <a:ext cx="8945880" cy="1671251"/>
          </a:xfrm>
          <a:prstGeom prst="rect">
            <a:avLst/>
          </a:prstGeom>
          <a:noFill/>
          <a:effectLst/>
        </p:spPr>
      </p:pic>
      <p:sp>
        <p:nvSpPr>
          <p:cNvPr id="2" name="Rectangle 1">
            <a:extLst>
              <a:ext uri="{FF2B5EF4-FFF2-40B4-BE49-F238E27FC236}">
                <a16:creationId xmlns:a16="http://schemas.microsoft.com/office/drawing/2014/main" id="{6F4D7EF5-3AEE-45B6-A04F-299647E6985B}"/>
              </a:ext>
            </a:extLst>
          </p:cNvPr>
          <p:cNvSpPr/>
          <p:nvPr/>
        </p:nvSpPr>
        <p:spPr>
          <a:xfrm>
            <a:off x="4631635" y="5353878"/>
            <a:ext cx="2928730" cy="834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a:solidFill>
                  <a:schemeClr val="bg1"/>
                </a:solidFill>
              </a:rPr>
              <a:t>22/04/2021</a:t>
            </a:r>
          </a:p>
        </p:txBody>
      </p:sp>
    </p:spTree>
    <p:extLst>
      <p:ext uri="{BB962C8B-B14F-4D97-AF65-F5344CB8AC3E}">
        <p14:creationId xmlns:p14="http://schemas.microsoft.com/office/powerpoint/2010/main" val="42395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81192" y="635890"/>
            <a:ext cx="11029616" cy="493663"/>
          </a:xfrm>
          <a:prstGeom prst="rect">
            <a:avLst/>
          </a:prstGeom>
          <a:solidFill>
            <a:schemeClr val="accent4"/>
          </a:solidFill>
        </p:spPr>
        <p:txBody>
          <a:bodyPr>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SN" dirty="0"/>
              <a:t>RAPEL DES ACTIONS PLANIFIEES (2019)</a:t>
            </a:r>
            <a:endParaRPr lang="en-US"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2313015219"/>
              </p:ext>
            </p:extLst>
          </p:nvPr>
        </p:nvGraphicFramePr>
        <p:xfrm>
          <a:off x="581191" y="1305244"/>
          <a:ext cx="11029617" cy="5041767"/>
        </p:xfrm>
        <a:graphic>
          <a:graphicData uri="http://schemas.openxmlformats.org/drawingml/2006/table">
            <a:tbl>
              <a:tblPr/>
              <a:tblGrid>
                <a:gridCol w="4432817">
                  <a:extLst>
                    <a:ext uri="{9D8B030D-6E8A-4147-A177-3AD203B41FA5}">
                      <a16:colId xmlns:a16="http://schemas.microsoft.com/office/drawing/2014/main" val="213629452"/>
                    </a:ext>
                  </a:extLst>
                </a:gridCol>
                <a:gridCol w="3298400">
                  <a:extLst>
                    <a:ext uri="{9D8B030D-6E8A-4147-A177-3AD203B41FA5}">
                      <a16:colId xmlns:a16="http://schemas.microsoft.com/office/drawing/2014/main" val="714363222"/>
                    </a:ext>
                  </a:extLst>
                </a:gridCol>
                <a:gridCol w="3298400">
                  <a:extLst>
                    <a:ext uri="{9D8B030D-6E8A-4147-A177-3AD203B41FA5}">
                      <a16:colId xmlns:a16="http://schemas.microsoft.com/office/drawing/2014/main" val="2625394062"/>
                    </a:ext>
                  </a:extLst>
                </a:gridCol>
              </a:tblGrid>
              <a:tr h="399386">
                <a:tc>
                  <a:txBody>
                    <a:bodyPr/>
                    <a:lstStyle/>
                    <a:p>
                      <a:pPr algn="ctr">
                        <a:spcAft>
                          <a:spcPts val="0"/>
                        </a:spcAft>
                      </a:pPr>
                      <a:r>
                        <a:rPr lang="fr-FR" sz="18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8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800" b="1" dirty="0">
                          <a:effectLst/>
                          <a:latin typeface="+mj-lt"/>
                          <a:cs typeface="Calibri" panose="020F0502020204030204" pitchFamily="34" charset="0"/>
                        </a:rPr>
                        <a:t>Cause</a:t>
                      </a:r>
                      <a:r>
                        <a:rPr lang="fr-FR" sz="1800" b="1" baseline="0" dirty="0">
                          <a:effectLst/>
                          <a:latin typeface="+mj-lt"/>
                          <a:cs typeface="Calibri" panose="020F0502020204030204" pitchFamily="34" charset="0"/>
                        </a:rPr>
                        <a:t> </a:t>
                      </a:r>
                      <a:endParaRPr lang="fr-FR" sz="18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00869382"/>
                  </a:ext>
                </a:extLst>
              </a:tr>
              <a:tr h="846248">
                <a:tc>
                  <a:txBody>
                    <a:bodyPr/>
                    <a:lstStyle/>
                    <a:p>
                      <a:r>
                        <a:rPr lang="fr-FR" sz="1800" dirty="0">
                          <a:solidFill>
                            <a:srgbClr val="000000"/>
                          </a:solidFill>
                          <a:effectLst/>
                          <a:latin typeface="+mj-lt"/>
                          <a:cs typeface="Calibri" panose="020F0502020204030204" pitchFamily="34" charset="0"/>
                        </a:rPr>
                        <a:t>Avoir des offres de location/maintenance des prestataires</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r>
                        <a:rPr lang="fr-FR" sz="1800" dirty="0">
                          <a:solidFill>
                            <a:srgbClr val="000000"/>
                          </a:solidFill>
                          <a:effectLst/>
                          <a:latin typeface="+mj-lt"/>
                          <a:cs typeface="Calibri" panose="020F0502020204030204" pitchFamily="34" charset="0"/>
                        </a:rPr>
                        <a:t>Peu ou pas d'offres attractives sur le marché. Maintenir la veille.</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r>
                        <a:rPr lang="fr-FR" sz="1800" dirty="0">
                          <a:effectLst/>
                          <a:latin typeface="+mj-lt"/>
                          <a:cs typeface="Calibri" panose="020F0502020204030204" pitchFamily="34" charset="0"/>
                        </a:rPr>
                        <a:t>Pas d’offre / Annulé</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42309941"/>
                  </a:ext>
                </a:extLst>
              </a:tr>
              <a:tr h="628081">
                <a:tc>
                  <a:txBody>
                    <a:bodyPr/>
                    <a:lstStyle/>
                    <a:p>
                      <a:r>
                        <a:rPr lang="fr-FR" sz="1800">
                          <a:solidFill>
                            <a:srgbClr val="000000"/>
                          </a:solidFill>
                          <a:effectLst/>
                          <a:latin typeface="+mj-lt"/>
                          <a:cs typeface="Calibri" panose="020F0502020204030204" pitchFamily="34" charset="0"/>
                        </a:rPr>
                        <a:t>Mettre en place un LAN sur chaque site (Switch et routeur)</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800" dirty="0">
                          <a:solidFill>
                            <a:srgbClr val="000000"/>
                          </a:solidFill>
                          <a:effectLst/>
                          <a:latin typeface="+mj-lt"/>
                          <a:cs typeface="Calibri" panose="020F0502020204030204" pitchFamily="34" charset="0"/>
                        </a:rPr>
                        <a:t>Non fait pour la RD 2021</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800" dirty="0">
                          <a:effectLst/>
                          <a:latin typeface="+mj-lt"/>
                          <a:cs typeface="Calibri" panose="020F0502020204030204" pitchFamily="34" charset="0"/>
                        </a:rPr>
                        <a:t>Pas de bon prestataire info et pas de ressource interne</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9630961"/>
                  </a:ext>
                </a:extLst>
              </a:tr>
              <a:tr h="628081">
                <a:tc>
                  <a:txBody>
                    <a:bodyPr/>
                    <a:lstStyle/>
                    <a:p>
                      <a:r>
                        <a:rPr lang="en-US" sz="1800" dirty="0" err="1">
                          <a:solidFill>
                            <a:srgbClr val="000000"/>
                          </a:solidFill>
                          <a:effectLst/>
                          <a:latin typeface="+mj-lt"/>
                          <a:cs typeface="Calibri" panose="020F0502020204030204" pitchFamily="34" charset="0"/>
                        </a:rPr>
                        <a:t>Attendre</a:t>
                      </a:r>
                      <a:r>
                        <a:rPr lang="en-US" sz="1800" dirty="0">
                          <a:solidFill>
                            <a:srgbClr val="000000"/>
                          </a:solidFill>
                          <a:effectLst/>
                          <a:latin typeface="+mj-lt"/>
                          <a:cs typeface="Calibri" panose="020F0502020204030204" pitchFamily="34" charset="0"/>
                        </a:rPr>
                        <a:t> la </a:t>
                      </a:r>
                      <a:r>
                        <a:rPr lang="en-US" sz="1800" dirty="0" err="1">
                          <a:solidFill>
                            <a:srgbClr val="000000"/>
                          </a:solidFill>
                          <a:effectLst/>
                          <a:latin typeface="+mj-lt"/>
                          <a:cs typeface="Calibri" panose="020F0502020204030204" pitchFamily="34" charset="0"/>
                        </a:rPr>
                        <a:t>fibre</a:t>
                      </a:r>
                      <a:endParaRPr lang="en-US"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solidFill>
                            <a:srgbClr val="000000"/>
                          </a:solidFill>
                          <a:effectLst/>
                          <a:latin typeface="+mj-lt"/>
                          <a:cs typeface="Calibri" panose="020F0502020204030204" pitchFamily="34" charset="0"/>
                        </a:rPr>
                        <a:t>Pas dispo pour la RD 2020 / Fait pour la RD 2021</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effectLst/>
                          <a:latin typeface="+mj-lt"/>
                          <a:cs typeface="Calibri" panose="020F0502020204030204" pitchFamily="34" charset="0"/>
                        </a:rPr>
                        <a:t>Non dispo dans les quartiers de la clinique et du plateau</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91705149"/>
                  </a:ext>
                </a:extLst>
              </a:tr>
              <a:tr h="628081">
                <a:tc>
                  <a:txBody>
                    <a:bodyPr/>
                    <a:lstStyle/>
                    <a:p>
                      <a:r>
                        <a:rPr lang="fr-FR" sz="1800" dirty="0">
                          <a:solidFill>
                            <a:srgbClr val="000000"/>
                          </a:solidFill>
                          <a:effectLst/>
                          <a:latin typeface="+mj-lt"/>
                          <a:cs typeface="Calibri" panose="020F0502020204030204" pitchFamily="34" charset="0"/>
                        </a:rPr>
                        <a:t>Changer le serveur de messagerie / l'hébergeur du CRM et BI</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solidFill>
                            <a:srgbClr val="000000"/>
                          </a:solidFill>
                          <a:effectLst/>
                          <a:latin typeface="+mj-lt"/>
                          <a:cs typeface="Calibri" panose="020F0502020204030204" pitchFamily="34" charset="0"/>
                        </a:rPr>
                        <a:t>Fait pour la RD 2020</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7372736"/>
                  </a:ext>
                </a:extLst>
              </a:tr>
              <a:tr h="391780">
                <a:tc>
                  <a:txBody>
                    <a:bodyPr/>
                    <a:lstStyle/>
                    <a:p>
                      <a:r>
                        <a:rPr lang="en-US" sz="1800">
                          <a:solidFill>
                            <a:srgbClr val="000000"/>
                          </a:solidFill>
                          <a:effectLst/>
                          <a:latin typeface="+mj-lt"/>
                          <a:cs typeface="Calibri" panose="020F0502020204030204" pitchFamily="34" charset="0"/>
                        </a:rPr>
                        <a:t>Installer le laboratoire</a:t>
                      </a:r>
                      <a:endParaRPr lang="en-US"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a:solidFill>
                            <a:srgbClr val="000000"/>
                          </a:solidFill>
                          <a:effectLst/>
                          <a:latin typeface="+mj-lt"/>
                          <a:cs typeface="Calibri" panose="020F0502020204030204" pitchFamily="34" charset="0"/>
                        </a:rPr>
                        <a:t>Fait pour la RD 2020</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577129237"/>
                  </a:ext>
                </a:extLst>
              </a:tr>
              <a:tr h="1128330">
                <a:tc>
                  <a:txBody>
                    <a:bodyPr/>
                    <a:lstStyle/>
                    <a:p>
                      <a:r>
                        <a:rPr lang="fr-FR" sz="1800">
                          <a:solidFill>
                            <a:srgbClr val="000000"/>
                          </a:solidFill>
                          <a:effectLst/>
                          <a:latin typeface="+mj-lt"/>
                          <a:cs typeface="Calibri" panose="020F0502020204030204" pitchFamily="34" charset="0"/>
                        </a:rPr>
                        <a:t>Trouver une alternative à Dropbox et une arborescence pour la gestion du système documentaire partagé (Qualipro ?)</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a:solidFill>
                            <a:srgbClr val="000000"/>
                          </a:solidFill>
                          <a:effectLst/>
                          <a:latin typeface="+mj-lt"/>
                          <a:cs typeface="Calibri" panose="020F0502020204030204" pitchFamily="34" charset="0"/>
                        </a:rPr>
                        <a:t>Fait pour la RD 2020</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7429508"/>
                  </a:ext>
                </a:extLst>
              </a:tr>
              <a:tr h="391780">
                <a:tc>
                  <a:txBody>
                    <a:bodyPr/>
                    <a:lstStyle/>
                    <a:p>
                      <a:r>
                        <a:rPr lang="en-US" sz="1800" dirty="0" err="1">
                          <a:solidFill>
                            <a:srgbClr val="000000"/>
                          </a:solidFill>
                          <a:effectLst/>
                          <a:latin typeface="+mj-lt"/>
                          <a:cs typeface="Calibri" panose="020F0502020204030204" pitchFamily="34" charset="0"/>
                        </a:rPr>
                        <a:t>Trouver</a:t>
                      </a:r>
                      <a:r>
                        <a:rPr lang="en-US" sz="1800" dirty="0">
                          <a:solidFill>
                            <a:srgbClr val="000000"/>
                          </a:solidFill>
                          <a:effectLst/>
                          <a:latin typeface="+mj-lt"/>
                          <a:cs typeface="Calibri" panose="020F0502020204030204" pitchFamily="34" charset="0"/>
                        </a:rPr>
                        <a:t> un </a:t>
                      </a:r>
                      <a:r>
                        <a:rPr lang="en-US" sz="1800" dirty="0" err="1">
                          <a:solidFill>
                            <a:srgbClr val="000000"/>
                          </a:solidFill>
                          <a:effectLst/>
                          <a:latin typeface="+mj-lt"/>
                          <a:cs typeface="Calibri" panose="020F0502020204030204" pitchFamily="34" charset="0"/>
                        </a:rPr>
                        <a:t>prestataire</a:t>
                      </a:r>
                      <a:r>
                        <a:rPr lang="en-US" sz="1800" dirty="0">
                          <a:solidFill>
                            <a:srgbClr val="000000"/>
                          </a:solidFill>
                          <a:effectLst/>
                          <a:latin typeface="+mj-lt"/>
                          <a:cs typeface="Calibri" panose="020F0502020204030204" pitchFamily="34" charset="0"/>
                        </a:rPr>
                        <a:t> </a:t>
                      </a:r>
                      <a:r>
                        <a:rPr lang="en-US" sz="1800" dirty="0" err="1">
                          <a:solidFill>
                            <a:srgbClr val="000000"/>
                          </a:solidFill>
                          <a:effectLst/>
                          <a:latin typeface="+mj-lt"/>
                          <a:cs typeface="Calibri" panose="020F0502020204030204" pitchFamily="34" charset="0"/>
                        </a:rPr>
                        <a:t>électrique</a:t>
                      </a:r>
                      <a:endParaRPr lang="en-US"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en-US" sz="1800" dirty="0">
                          <a:solidFill>
                            <a:srgbClr val="000000"/>
                          </a:solidFill>
                          <a:effectLst/>
                          <a:latin typeface="+mj-lt"/>
                          <a:cs typeface="Calibri" panose="020F0502020204030204" pitchFamily="34" charset="0"/>
                        </a:rPr>
                        <a:t>Sans </a:t>
                      </a:r>
                      <a:r>
                        <a:rPr lang="fr-FR" sz="1800" noProof="0" dirty="0">
                          <a:solidFill>
                            <a:srgbClr val="000000"/>
                          </a:solidFill>
                          <a:effectLst/>
                          <a:latin typeface="+mj-lt"/>
                          <a:cs typeface="Calibri" panose="020F0502020204030204" pitchFamily="34" charset="0"/>
                        </a:rPr>
                        <a:t>contrat</a:t>
                      </a:r>
                      <a:r>
                        <a:rPr lang="en-US" sz="1800" dirty="0">
                          <a:solidFill>
                            <a:srgbClr val="000000"/>
                          </a:solidFill>
                          <a:effectLst/>
                          <a:latin typeface="+mj-lt"/>
                          <a:cs typeface="Calibri" panose="020F0502020204030204" pitchFamily="34" charset="0"/>
                        </a:rPr>
                        <a:t> </a:t>
                      </a:r>
                      <a:r>
                        <a:rPr lang="fr-FR" sz="1800" noProof="0" dirty="0">
                          <a:solidFill>
                            <a:srgbClr val="000000"/>
                          </a:solidFill>
                          <a:effectLst/>
                          <a:latin typeface="+mj-lt"/>
                          <a:cs typeface="Calibri" panose="020F0502020204030204" pitchFamily="34" charset="0"/>
                        </a:rPr>
                        <a:t>mais</a:t>
                      </a:r>
                      <a:r>
                        <a:rPr lang="en-US" sz="1800" dirty="0">
                          <a:solidFill>
                            <a:srgbClr val="000000"/>
                          </a:solidFill>
                          <a:effectLst/>
                          <a:latin typeface="+mj-lt"/>
                          <a:cs typeface="Calibri" panose="020F0502020204030204" pitchFamily="34" charset="0"/>
                        </a:rPr>
                        <a:t> </a:t>
                      </a:r>
                      <a:r>
                        <a:rPr lang="fr-FR" sz="1800" noProof="0" dirty="0">
                          <a:solidFill>
                            <a:srgbClr val="000000"/>
                          </a:solidFill>
                          <a:effectLst/>
                          <a:latin typeface="+mj-lt"/>
                          <a:cs typeface="Calibri" panose="020F0502020204030204" pitchFamily="34" charset="0"/>
                        </a:rPr>
                        <a:t>disponible</a:t>
                      </a:r>
                      <a:endParaRPr lang="fr-FR" sz="1800" noProof="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noProof="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586730581"/>
                  </a:ext>
                </a:extLst>
              </a:tr>
            </a:tbl>
          </a:graphicData>
        </a:graphic>
      </p:graphicFrame>
    </p:spTree>
    <p:extLst>
      <p:ext uri="{BB962C8B-B14F-4D97-AF65-F5344CB8AC3E}">
        <p14:creationId xmlns:p14="http://schemas.microsoft.com/office/powerpoint/2010/main" val="2123481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SUPPORTS</a:t>
            </a:r>
            <a:endParaRPr lang="en-US"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203464122"/>
              </p:ext>
            </p:extLst>
          </p:nvPr>
        </p:nvGraphicFramePr>
        <p:xfrm>
          <a:off x="401783" y="1080654"/>
          <a:ext cx="11305306" cy="5653606"/>
        </p:xfrm>
        <a:graphic>
          <a:graphicData uri="http://schemas.openxmlformats.org/drawingml/2006/table">
            <a:tbl>
              <a:tblPr firstRow="1"/>
              <a:tblGrid>
                <a:gridCol w="7792102">
                  <a:extLst>
                    <a:ext uri="{9D8B030D-6E8A-4147-A177-3AD203B41FA5}">
                      <a16:colId xmlns:a16="http://schemas.microsoft.com/office/drawing/2014/main" val="1113922490"/>
                    </a:ext>
                  </a:extLst>
                </a:gridCol>
                <a:gridCol w="585534">
                  <a:extLst>
                    <a:ext uri="{9D8B030D-6E8A-4147-A177-3AD203B41FA5}">
                      <a16:colId xmlns:a16="http://schemas.microsoft.com/office/drawing/2014/main" val="1836318379"/>
                    </a:ext>
                  </a:extLst>
                </a:gridCol>
                <a:gridCol w="585534">
                  <a:extLst>
                    <a:ext uri="{9D8B030D-6E8A-4147-A177-3AD203B41FA5}">
                      <a16:colId xmlns:a16="http://schemas.microsoft.com/office/drawing/2014/main" val="2999440722"/>
                    </a:ext>
                  </a:extLst>
                </a:gridCol>
                <a:gridCol w="585534">
                  <a:extLst>
                    <a:ext uri="{9D8B030D-6E8A-4147-A177-3AD203B41FA5}">
                      <a16:colId xmlns:a16="http://schemas.microsoft.com/office/drawing/2014/main" val="587122660"/>
                    </a:ext>
                  </a:extLst>
                </a:gridCol>
                <a:gridCol w="585534">
                  <a:extLst>
                    <a:ext uri="{9D8B030D-6E8A-4147-A177-3AD203B41FA5}">
                      <a16:colId xmlns:a16="http://schemas.microsoft.com/office/drawing/2014/main" val="3284895727"/>
                    </a:ext>
                  </a:extLst>
                </a:gridCol>
                <a:gridCol w="585534">
                  <a:extLst>
                    <a:ext uri="{9D8B030D-6E8A-4147-A177-3AD203B41FA5}">
                      <a16:colId xmlns:a16="http://schemas.microsoft.com/office/drawing/2014/main" val="2682042434"/>
                    </a:ext>
                  </a:extLst>
                </a:gridCol>
                <a:gridCol w="585534">
                  <a:extLst>
                    <a:ext uri="{9D8B030D-6E8A-4147-A177-3AD203B41FA5}">
                      <a16:colId xmlns:a16="http://schemas.microsoft.com/office/drawing/2014/main" val="733487744"/>
                    </a:ext>
                  </a:extLst>
                </a:gridCol>
              </a:tblGrid>
              <a:tr h="309576">
                <a:tc>
                  <a:txBody>
                    <a:bodyPr/>
                    <a:lstStyle/>
                    <a:p>
                      <a:pPr algn="ctr" fontAlgn="ctr"/>
                      <a:r>
                        <a:rPr lang="fr-FR" sz="1200" b="1" i="0" u="none" strike="noStrike" dirty="0">
                          <a:solidFill>
                            <a:srgbClr val="FFFFFF"/>
                          </a:solidFill>
                          <a:effectLst/>
                          <a:latin typeface="Arial" panose="020B0604020202020204" pitchFamily="34" charset="0"/>
                        </a:rPr>
                        <a:t>OBJECTIFS DE LA POLITIQUE QUALITE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0" i="0" u="none" strike="noStrike">
                          <a:solidFill>
                            <a:srgbClr val="000000"/>
                          </a:solidFill>
                          <a:effectLst/>
                          <a:latin typeface="Arial" panose="020B0604020202020204" pitchFamily="34" charset="0"/>
                        </a:rPr>
                        <a:t>PS01</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59091700"/>
                  </a:ext>
                </a:extLst>
              </a:tr>
              <a:tr h="421023">
                <a:tc>
                  <a:txBody>
                    <a:bodyPr/>
                    <a:lstStyle/>
                    <a:p>
                      <a:pPr algn="l" fontAlgn="ctr"/>
                      <a:r>
                        <a:rPr lang="fr-FR" sz="1200" b="0" i="0" u="none" strike="noStrike">
                          <a:solidFill>
                            <a:srgbClr val="000000"/>
                          </a:solidFill>
                          <a:effectLst/>
                          <a:latin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97563"/>
                  </a:ext>
                </a:extLst>
              </a:tr>
              <a:tr h="421023">
                <a:tc>
                  <a:txBody>
                    <a:bodyPr/>
                    <a:lstStyle/>
                    <a:p>
                      <a:pPr algn="l" fontAlgn="ctr"/>
                      <a:r>
                        <a:rPr lang="fr-FR" sz="1200" b="0" i="0" u="none" strike="noStrike">
                          <a:solidFill>
                            <a:srgbClr val="000000"/>
                          </a:solidFill>
                          <a:effectLst/>
                          <a:latin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565360"/>
                  </a:ext>
                </a:extLst>
              </a:tr>
              <a:tr h="421023">
                <a:tc>
                  <a:txBody>
                    <a:bodyPr/>
                    <a:lstStyle/>
                    <a:p>
                      <a:pPr algn="l" fontAlgn="ctr"/>
                      <a:r>
                        <a:rPr lang="fr-FR" sz="1200" b="0" i="0" u="none" strike="noStrike">
                          <a:solidFill>
                            <a:srgbClr val="000000"/>
                          </a:solidFill>
                          <a:effectLst/>
                          <a:latin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223553"/>
                  </a:ext>
                </a:extLst>
              </a:tr>
              <a:tr h="297193">
                <a:tc>
                  <a:txBody>
                    <a:bodyPr/>
                    <a:lstStyle/>
                    <a:p>
                      <a:pPr algn="l" fontAlgn="ctr"/>
                      <a:r>
                        <a:rPr lang="fr-FR" sz="1200" b="0" i="0" u="none" strike="noStrike">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394028"/>
                  </a:ext>
                </a:extLst>
              </a:tr>
              <a:tr h="631534">
                <a:tc>
                  <a:txBody>
                    <a:bodyPr/>
                    <a:lstStyle/>
                    <a:p>
                      <a:pPr algn="l" fontAlgn="ctr"/>
                      <a:r>
                        <a:rPr lang="fr-FR" sz="1200" b="0" i="0" u="none" strike="noStrike">
                          <a:solidFill>
                            <a:srgbClr val="000000"/>
                          </a:solidFill>
                          <a:effectLst/>
                          <a:latin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518509"/>
                  </a:ext>
                </a:extLst>
              </a:tr>
              <a:tr h="421023">
                <a:tc>
                  <a:txBody>
                    <a:bodyPr/>
                    <a:lstStyle/>
                    <a:p>
                      <a:pPr algn="l" fontAlgn="ctr"/>
                      <a:r>
                        <a:rPr lang="fr-FR" sz="1200" b="0" i="0" u="none" strike="noStrike">
                          <a:solidFill>
                            <a:srgbClr val="000000"/>
                          </a:solidFill>
                          <a:effectLst/>
                          <a:latin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34051"/>
                  </a:ext>
                </a:extLst>
              </a:tr>
              <a:tr h="421023">
                <a:tc>
                  <a:txBody>
                    <a:bodyPr/>
                    <a:lstStyle/>
                    <a:p>
                      <a:pPr algn="l" fontAlgn="ctr"/>
                      <a:r>
                        <a:rPr lang="fr-FR" sz="1200" b="0" i="0" u="none" strike="noStrike">
                          <a:solidFill>
                            <a:srgbClr val="000000"/>
                          </a:solidFill>
                          <a:effectLst/>
                          <a:latin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94035"/>
                  </a:ext>
                </a:extLst>
              </a:tr>
              <a:tr h="631534">
                <a:tc>
                  <a:txBody>
                    <a:bodyPr/>
                    <a:lstStyle/>
                    <a:p>
                      <a:pPr algn="l" fontAlgn="ctr"/>
                      <a:r>
                        <a:rPr lang="fr-FR" sz="12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246692"/>
                  </a:ext>
                </a:extLst>
              </a:tr>
              <a:tr h="421023">
                <a:tc>
                  <a:txBody>
                    <a:bodyPr/>
                    <a:lstStyle/>
                    <a:p>
                      <a:pPr algn="l" fontAlgn="ctr"/>
                      <a:r>
                        <a:rPr lang="fr-FR" sz="12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35680"/>
                  </a:ext>
                </a:extLst>
              </a:tr>
              <a:tr h="297193">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503164"/>
                  </a:ext>
                </a:extLst>
              </a:tr>
              <a:tr h="297193">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53041"/>
                  </a:ext>
                </a:extLst>
              </a:tr>
              <a:tr h="433406">
                <a:tc>
                  <a:txBody>
                    <a:bodyPr/>
                    <a:lstStyle/>
                    <a:p>
                      <a:pPr algn="l" fontAlgn="ctr"/>
                      <a:r>
                        <a:rPr lang="fr-FR" sz="1200" b="0" i="0" u="none" strike="noStrike">
                          <a:solidFill>
                            <a:srgbClr val="000000"/>
                          </a:solidFill>
                          <a:effectLst/>
                          <a:latin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108788"/>
                  </a:ext>
                </a:extLst>
              </a:tr>
            </a:tbl>
          </a:graphicData>
        </a:graphic>
      </p:graphicFrame>
    </p:spTree>
    <p:extLst>
      <p:ext uri="{BB962C8B-B14F-4D97-AF65-F5344CB8AC3E}">
        <p14:creationId xmlns:p14="http://schemas.microsoft.com/office/powerpoint/2010/main" val="3432229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869302857"/>
              </p:ext>
            </p:extLst>
          </p:nvPr>
        </p:nvGraphicFramePr>
        <p:xfrm>
          <a:off x="514895" y="1933844"/>
          <a:ext cx="11115402" cy="4530016"/>
        </p:xfrm>
        <a:graphic>
          <a:graphicData uri="http://schemas.openxmlformats.org/drawingml/2006/table">
            <a:tbl>
              <a:tblPr firstRow="1">
                <a:tableStyleId>{ED083AE6-46FA-4A59-8FB0-9F97EB10719F}</a:tableStyleId>
              </a:tblPr>
              <a:tblGrid>
                <a:gridCol w="767362">
                  <a:extLst>
                    <a:ext uri="{9D8B030D-6E8A-4147-A177-3AD203B41FA5}">
                      <a16:colId xmlns:a16="http://schemas.microsoft.com/office/drawing/2014/main" val="4216198039"/>
                    </a:ext>
                  </a:extLst>
                </a:gridCol>
                <a:gridCol w="3525987">
                  <a:extLst>
                    <a:ext uri="{9D8B030D-6E8A-4147-A177-3AD203B41FA5}">
                      <a16:colId xmlns:a16="http://schemas.microsoft.com/office/drawing/2014/main" val="3801803599"/>
                    </a:ext>
                  </a:extLst>
                </a:gridCol>
                <a:gridCol w="631470">
                  <a:extLst>
                    <a:ext uri="{9D8B030D-6E8A-4147-A177-3AD203B41FA5}">
                      <a16:colId xmlns:a16="http://schemas.microsoft.com/office/drawing/2014/main" val="1788229515"/>
                    </a:ext>
                  </a:extLst>
                </a:gridCol>
                <a:gridCol w="798233">
                  <a:extLst>
                    <a:ext uri="{9D8B030D-6E8A-4147-A177-3AD203B41FA5}">
                      <a16:colId xmlns:a16="http://schemas.microsoft.com/office/drawing/2014/main" val="3026171723"/>
                    </a:ext>
                  </a:extLst>
                </a:gridCol>
                <a:gridCol w="3575416">
                  <a:extLst>
                    <a:ext uri="{9D8B030D-6E8A-4147-A177-3AD203B41FA5}">
                      <a16:colId xmlns:a16="http://schemas.microsoft.com/office/drawing/2014/main" val="3347677358"/>
                    </a:ext>
                  </a:extLst>
                </a:gridCol>
                <a:gridCol w="908467">
                  <a:extLst>
                    <a:ext uri="{9D8B030D-6E8A-4147-A177-3AD203B41FA5}">
                      <a16:colId xmlns:a16="http://schemas.microsoft.com/office/drawing/2014/main" val="1958011439"/>
                    </a:ext>
                  </a:extLst>
                </a:gridCol>
                <a:gridCol w="908467">
                  <a:extLst>
                    <a:ext uri="{9D8B030D-6E8A-4147-A177-3AD203B41FA5}">
                      <a16:colId xmlns:a16="http://schemas.microsoft.com/office/drawing/2014/main" val="3980989768"/>
                    </a:ext>
                  </a:extLst>
                </a:gridCol>
              </a:tblGrid>
              <a:tr h="48989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2020</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2020</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réunions de comité de direction tenues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PVs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2,5</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912182928"/>
                  </a:ext>
                </a:extLst>
              </a:tr>
              <a:tr h="602653">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d'atteinte des objectifs de croissance plateau</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niveaux d'atteinte des objectifs de croissance (CA)</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-84%</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143572006"/>
                  </a:ext>
                </a:extLst>
              </a:tr>
              <a:tr h="602653">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d'atteinte des objectifs de croissance clinique</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vMerge="1">
                  <a:txBody>
                    <a:bodyPr/>
                    <a:lstStyle/>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niveaux d'atteinte des objectifs de croissance (CA)</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189%</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vMerge="1">
                  <a:txBody>
                    <a:bodyPr/>
                    <a:lstStyle/>
                    <a:p>
                      <a:pPr algn="ctr" fontAlgn="b"/>
                      <a:endPar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0" marR="0" marT="0" marB="0" anchor="ctr"/>
                </a:tc>
                <a:extLst>
                  <a:ext uri="{0D108BD9-81ED-4DB2-BD59-A6C34878D82A}">
                    <a16:rowId xmlns:a16="http://schemas.microsoft.com/office/drawing/2014/main" val="4070754372"/>
                  </a:ext>
                </a:extLst>
              </a:tr>
              <a:tr h="472469">
                <a:tc>
                  <a:txBody>
                    <a:bodyPr/>
                    <a:lstStyle/>
                    <a:p>
                      <a:pPr algn="ctr" fontAlgn="ctr"/>
                      <a:r>
                        <a:rPr lang="fr-FR" sz="1400" b="1" u="none" strike="noStrike" dirty="0">
                          <a:solidFill>
                            <a:srgbClr val="FF0000"/>
                          </a:solidFill>
                          <a:effectLst/>
                          <a:latin typeface="Arial" panose="020B0604020202020204" pitchFamily="34" charset="0"/>
                          <a:cs typeface="Arial" panose="020B0604020202020204" pitchFamily="34" charset="0"/>
                        </a:rPr>
                        <a:t>PM01</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FF0000"/>
                          </a:solidFill>
                          <a:effectLst/>
                          <a:latin typeface="Arial" panose="020B0604020202020204" pitchFamily="34" charset="0"/>
                          <a:cs typeface="Arial" panose="020B0604020202020204" pitchFamily="34" charset="0"/>
                        </a:rPr>
                        <a:t>Taux d'atteinte des cibles des indicateurs </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FF0000"/>
                          </a:solidFill>
                          <a:effectLst/>
                          <a:latin typeface="Arial" panose="020B0604020202020204" pitchFamily="34" charset="0"/>
                          <a:cs typeface="Arial" panose="020B0604020202020204" pitchFamily="34" charset="0"/>
                        </a:rPr>
                        <a:t>Ann.</a:t>
                      </a:r>
                    </a:p>
                  </a:txBody>
                  <a:tcPr marL="0" marR="0" marT="0" marB="0" anchor="ctr"/>
                </a:tc>
                <a:tc>
                  <a:txBody>
                    <a:bodyPr/>
                    <a:lstStyle/>
                    <a:p>
                      <a:pPr algn="ctr" fontAlgn="ctr"/>
                      <a:r>
                        <a:rPr lang="fr-FR" sz="1400" b="1" u="none" strike="noStrike" dirty="0">
                          <a:solidFill>
                            <a:srgbClr val="FF0000"/>
                          </a:solidFill>
                          <a:effectLst/>
                          <a:latin typeface="Arial" panose="020B0604020202020204" pitchFamily="34" charset="0"/>
                          <a:cs typeface="Arial" panose="020B0604020202020204" pitchFamily="34" charset="0"/>
                        </a:rPr>
                        <a:t>80%</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FF0000"/>
                          </a:solidFill>
                          <a:effectLst/>
                          <a:latin typeface="Arial" panose="020B0604020202020204" pitchFamily="34" charset="0"/>
                          <a:cs typeface="Arial" panose="020B0604020202020204" pitchFamily="34" charset="0"/>
                        </a:rPr>
                        <a:t>Nombre de cibles atteintes / Nombre de cibles total</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b="1" dirty="0">
                          <a:solidFill>
                            <a:srgbClr val="FF0000"/>
                          </a:solidFill>
                          <a:latin typeface="Arial" panose="020B0604020202020204" pitchFamily="34" charset="0"/>
                          <a:cs typeface="Arial" panose="020B0604020202020204" pitchFamily="34" charset="0"/>
                        </a:rPr>
                        <a:t>63%</a:t>
                      </a:r>
                    </a:p>
                  </a:txBody>
                  <a:tcPr marL="0" marR="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794461497"/>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Etat d'exécution des plans d'actions marketing et communication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80%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Actions réalisées / Actions prévues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72%</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513042798"/>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Acquisition de nouveaux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+25%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variation des nouveaux patients vs année précédente</a:t>
                      </a: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1%</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4267501869"/>
                  </a:ext>
                </a:extLst>
              </a:tr>
              <a:tr h="944939">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Niveau de satisfaction des patients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75%</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patients n'ayant aucun motif d'insatisfaction</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patientes qui recommanderaient NEST</a:t>
                      </a: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78,5%</a:t>
                      </a:r>
                    </a:p>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99%</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141578252"/>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23905679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3303227220"/>
              </p:ext>
            </p:extLst>
          </p:nvPr>
        </p:nvGraphicFramePr>
        <p:xfrm>
          <a:off x="514895" y="1859475"/>
          <a:ext cx="11115402" cy="4935855"/>
        </p:xfrm>
        <a:graphic>
          <a:graphicData uri="http://schemas.openxmlformats.org/drawingml/2006/table">
            <a:tbl>
              <a:tblPr firstRow="1">
                <a:tableStyleId>{ED083AE6-46FA-4A59-8FB0-9F97EB10719F}</a:tableStyleId>
              </a:tblPr>
              <a:tblGrid>
                <a:gridCol w="767362">
                  <a:extLst>
                    <a:ext uri="{9D8B030D-6E8A-4147-A177-3AD203B41FA5}">
                      <a16:colId xmlns:a16="http://schemas.microsoft.com/office/drawing/2014/main" val="4216198039"/>
                    </a:ext>
                  </a:extLst>
                </a:gridCol>
                <a:gridCol w="3525987">
                  <a:extLst>
                    <a:ext uri="{9D8B030D-6E8A-4147-A177-3AD203B41FA5}">
                      <a16:colId xmlns:a16="http://schemas.microsoft.com/office/drawing/2014/main" val="3801803599"/>
                    </a:ext>
                  </a:extLst>
                </a:gridCol>
                <a:gridCol w="631470">
                  <a:extLst>
                    <a:ext uri="{9D8B030D-6E8A-4147-A177-3AD203B41FA5}">
                      <a16:colId xmlns:a16="http://schemas.microsoft.com/office/drawing/2014/main" val="1788229515"/>
                    </a:ext>
                  </a:extLst>
                </a:gridCol>
                <a:gridCol w="798233">
                  <a:extLst>
                    <a:ext uri="{9D8B030D-6E8A-4147-A177-3AD203B41FA5}">
                      <a16:colId xmlns:a16="http://schemas.microsoft.com/office/drawing/2014/main" val="3026171723"/>
                    </a:ext>
                  </a:extLst>
                </a:gridCol>
                <a:gridCol w="3575416">
                  <a:extLst>
                    <a:ext uri="{9D8B030D-6E8A-4147-A177-3AD203B41FA5}">
                      <a16:colId xmlns:a16="http://schemas.microsoft.com/office/drawing/2014/main" val="3347677358"/>
                    </a:ext>
                  </a:extLst>
                </a:gridCol>
                <a:gridCol w="908467">
                  <a:extLst>
                    <a:ext uri="{9D8B030D-6E8A-4147-A177-3AD203B41FA5}">
                      <a16:colId xmlns:a16="http://schemas.microsoft.com/office/drawing/2014/main" val="1958011439"/>
                    </a:ext>
                  </a:extLst>
                </a:gridCol>
                <a:gridCol w="908467">
                  <a:extLst>
                    <a:ext uri="{9D8B030D-6E8A-4147-A177-3AD203B41FA5}">
                      <a16:colId xmlns:a16="http://schemas.microsoft.com/office/drawing/2014/main" val="3980989768"/>
                    </a:ext>
                  </a:extLst>
                </a:gridCol>
              </a:tblGrid>
              <a:tr h="405787">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2020</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2020</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05787">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Niveau de respect des délais des actions d'amélioration suite aux audits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d'actions en retard</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48%</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endParaRPr lang="fr-FR" sz="1400" b="0" u="none" strike="noStrike" kern="1200" dirty="0">
                        <a:solidFill>
                          <a:schemeClr val="accent2"/>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391272258"/>
                  </a:ext>
                </a:extLst>
              </a:tr>
              <a:tr h="405787">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Niveau de respect des délais des actions d'amélioration suite aux fiches d'incident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d'actions en retard</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76%</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b" latinLnBrk="0" hangingPunct="1"/>
                      <a:r>
                        <a:rPr lang="fr-FR"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96587770"/>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3,5</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217469592"/>
                  </a:ext>
                </a:extLst>
              </a:tr>
              <a:tr h="1023526">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Mesure de l'amabilité de l'accueil</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3</a:t>
                      </a: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Note attribuée à l'amabilité de l'accueil</a:t>
                      </a:r>
                      <a:b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br>
                      <a:b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br>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d'incidents identifiés ou remontés sur le mois mettant en cause l'amabilité du personnel</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3</a:t>
                      </a:r>
                    </a:p>
                    <a:p>
                      <a:pPr algn="ctr" fontAlgn="ctr"/>
                      <a:endParaRPr lang="fr-FR" sz="1400" b="1" i="0" u="none" strike="noStrike" dirty="0">
                        <a:solidFill>
                          <a:schemeClr val="accent6"/>
                        </a:solidFill>
                        <a:effectLst/>
                        <a:latin typeface="Arial" panose="020B0604020202020204" pitchFamily="34" charset="0"/>
                        <a:cs typeface="Arial" panose="020B0604020202020204" pitchFamily="34" charset="0"/>
                      </a:endParaRPr>
                    </a:p>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3566134012"/>
                  </a:ext>
                </a:extLst>
              </a:tr>
              <a:tr h="414845">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Disponibilité du secrétariat</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90%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d'appels aboutis / nombre d'appels passés (*100)</a:t>
                      </a:r>
                    </a:p>
                  </a:txBody>
                  <a:tcPr marL="9525" marR="9525" marT="9525"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75%</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416266043"/>
                  </a:ext>
                </a:extLst>
              </a:tr>
              <a:tr h="414845">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Qualité et conformité de la réponse</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Demandes renseignées correctement / demandes reçues (*100) </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98%</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1786267958"/>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de paiement des garants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60 jours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Moyenne des délais de tous les paiements reçus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106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724554527"/>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réclamations ou rejets des garants sur la facturation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réclamations ou rejets des garants / Nombre de factures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3%</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71859221"/>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entre la sortie du patient et la réception de la facture à la DAF</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7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7</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15813734"/>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15943853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578606474"/>
              </p:ext>
            </p:extLst>
          </p:nvPr>
        </p:nvGraphicFramePr>
        <p:xfrm>
          <a:off x="471058" y="1851088"/>
          <a:ext cx="11277596" cy="4833121"/>
        </p:xfrm>
        <a:graphic>
          <a:graphicData uri="http://schemas.openxmlformats.org/drawingml/2006/table">
            <a:tbl>
              <a:tblPr firstRow="1">
                <a:tableStyleId>{ED083AE6-46FA-4A59-8FB0-9F97EB10719F}</a:tableStyleId>
              </a:tblPr>
              <a:tblGrid>
                <a:gridCol w="778559">
                  <a:extLst>
                    <a:ext uri="{9D8B030D-6E8A-4147-A177-3AD203B41FA5}">
                      <a16:colId xmlns:a16="http://schemas.microsoft.com/office/drawing/2014/main" val="4216198039"/>
                    </a:ext>
                  </a:extLst>
                </a:gridCol>
                <a:gridCol w="3441990">
                  <a:extLst>
                    <a:ext uri="{9D8B030D-6E8A-4147-A177-3AD203B41FA5}">
                      <a16:colId xmlns:a16="http://schemas.microsoft.com/office/drawing/2014/main" val="3801803599"/>
                    </a:ext>
                  </a:extLst>
                </a:gridCol>
                <a:gridCol w="776133">
                  <a:extLst>
                    <a:ext uri="{9D8B030D-6E8A-4147-A177-3AD203B41FA5}">
                      <a16:colId xmlns:a16="http://schemas.microsoft.com/office/drawing/2014/main" val="1788229515"/>
                    </a:ext>
                  </a:extLst>
                </a:gridCol>
                <a:gridCol w="809880">
                  <a:extLst>
                    <a:ext uri="{9D8B030D-6E8A-4147-A177-3AD203B41FA5}">
                      <a16:colId xmlns:a16="http://schemas.microsoft.com/office/drawing/2014/main" val="3026171723"/>
                    </a:ext>
                  </a:extLst>
                </a:gridCol>
                <a:gridCol w="3627588">
                  <a:extLst>
                    <a:ext uri="{9D8B030D-6E8A-4147-A177-3AD203B41FA5}">
                      <a16:colId xmlns:a16="http://schemas.microsoft.com/office/drawing/2014/main" val="3347677358"/>
                    </a:ext>
                  </a:extLst>
                </a:gridCol>
                <a:gridCol w="921723">
                  <a:extLst>
                    <a:ext uri="{9D8B030D-6E8A-4147-A177-3AD203B41FA5}">
                      <a16:colId xmlns:a16="http://schemas.microsoft.com/office/drawing/2014/main" val="1958011439"/>
                    </a:ext>
                  </a:extLst>
                </a:gridCol>
                <a:gridCol w="921723">
                  <a:extLst>
                    <a:ext uri="{9D8B030D-6E8A-4147-A177-3AD203B41FA5}">
                      <a16:colId xmlns:a16="http://schemas.microsoft.com/office/drawing/2014/main" val="3980989768"/>
                    </a:ext>
                  </a:extLst>
                </a:gridCol>
              </a:tblGrid>
              <a:tr h="415570">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2020</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2020</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623356">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ente la réception de la facture à la DAF et le dépôt au niveau de l'organisme de remboursement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3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2,25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1995248002"/>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consultés par mois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1350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Comptage du nombre de consultations par spécialité, par médecin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1302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2613279114"/>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(hospitalisation)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4,4%</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1108947650"/>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nné</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2,6%</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74426089"/>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hospitalisés par mois </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d'hospitalisations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81</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348505382"/>
                  </a:ext>
                </a:extLst>
              </a:tr>
              <a:tr h="415570">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chemeClr val="accent6"/>
                          </a:solidFill>
                          <a:effectLst/>
                          <a:latin typeface="Arial" panose="020B0604020202020204" pitchFamily="34" charset="0"/>
                          <a:cs typeface="Arial" panose="020B0604020202020204" pitchFamily="34" charset="0"/>
                        </a:rPr>
                        <a:t>0</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OUI</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6000443"/>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Satisfaction des médecins externes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Ann.</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Enquête de satisfaction</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69,2%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961473697"/>
                  </a:ext>
                </a:extLst>
              </a:tr>
              <a:tr h="4403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d'analyse mensuelle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50 et plus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analyses</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45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2245795657"/>
                  </a:ext>
                </a:extLst>
              </a:tr>
              <a:tr h="4403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Taux d'occupation des chambres </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80%</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de jour d'</a:t>
                      </a:r>
                      <a:r>
                        <a:rPr lang="fr-FR" sz="1400" u="none" strike="noStrike" kern="1200" dirty="0" err="1">
                          <a:solidFill>
                            <a:schemeClr val="tx1">
                              <a:lumMod val="75000"/>
                              <a:lumOff val="25000"/>
                            </a:schemeClr>
                          </a:solidFill>
                          <a:effectLst/>
                          <a:latin typeface="Arial" panose="020B0604020202020204" pitchFamily="34" charset="0"/>
                          <a:ea typeface="+mn-ea"/>
                          <a:cs typeface="Arial" panose="020B0604020202020204" pitchFamily="34" charset="0"/>
                        </a:rPr>
                        <a:t>hospitalistaion</a:t>
                      </a:r>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 nombre de jour du mois</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76%</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4229892406"/>
                  </a:ext>
                </a:extLst>
              </a:tr>
              <a:tr h="632632">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Nombre d'incidents pendant un accouchement ou une intervention chirugicale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Sem.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fiches incidents</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cs typeface="Arial" panose="020B0604020202020204" pitchFamily="34" charset="0"/>
                        </a:rPr>
                        <a:t>Attente rapport</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4280750428"/>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2073036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912805548"/>
              </p:ext>
            </p:extLst>
          </p:nvPr>
        </p:nvGraphicFramePr>
        <p:xfrm>
          <a:off x="629587" y="2008683"/>
          <a:ext cx="10987248" cy="3332368"/>
        </p:xfrm>
        <a:graphic>
          <a:graphicData uri="http://schemas.openxmlformats.org/drawingml/2006/table">
            <a:tbl>
              <a:tblPr firstRow="1">
                <a:tableStyleId>{ED083AE6-46FA-4A59-8FB0-9F97EB10719F}</a:tableStyleId>
              </a:tblPr>
              <a:tblGrid>
                <a:gridCol w="758514">
                  <a:extLst>
                    <a:ext uri="{9D8B030D-6E8A-4147-A177-3AD203B41FA5}">
                      <a16:colId xmlns:a16="http://schemas.microsoft.com/office/drawing/2014/main" val="4216198039"/>
                    </a:ext>
                  </a:extLst>
                </a:gridCol>
                <a:gridCol w="3353372">
                  <a:extLst>
                    <a:ext uri="{9D8B030D-6E8A-4147-A177-3AD203B41FA5}">
                      <a16:colId xmlns:a16="http://schemas.microsoft.com/office/drawing/2014/main" val="3801803599"/>
                    </a:ext>
                  </a:extLst>
                </a:gridCol>
                <a:gridCol w="756153">
                  <a:extLst>
                    <a:ext uri="{9D8B030D-6E8A-4147-A177-3AD203B41FA5}">
                      <a16:colId xmlns:a16="http://schemas.microsoft.com/office/drawing/2014/main" val="1788229515"/>
                    </a:ext>
                  </a:extLst>
                </a:gridCol>
                <a:gridCol w="789029">
                  <a:extLst>
                    <a:ext uri="{9D8B030D-6E8A-4147-A177-3AD203B41FA5}">
                      <a16:colId xmlns:a16="http://schemas.microsoft.com/office/drawing/2014/main" val="3026171723"/>
                    </a:ext>
                  </a:extLst>
                </a:gridCol>
                <a:gridCol w="3534194">
                  <a:extLst>
                    <a:ext uri="{9D8B030D-6E8A-4147-A177-3AD203B41FA5}">
                      <a16:colId xmlns:a16="http://schemas.microsoft.com/office/drawing/2014/main" val="3347677358"/>
                    </a:ext>
                  </a:extLst>
                </a:gridCol>
                <a:gridCol w="897993">
                  <a:extLst>
                    <a:ext uri="{9D8B030D-6E8A-4147-A177-3AD203B41FA5}">
                      <a16:colId xmlns:a16="http://schemas.microsoft.com/office/drawing/2014/main" val="1958011439"/>
                    </a:ext>
                  </a:extLst>
                </a:gridCol>
                <a:gridCol w="897993">
                  <a:extLst>
                    <a:ext uri="{9D8B030D-6E8A-4147-A177-3AD203B41FA5}">
                      <a16:colId xmlns:a16="http://schemas.microsoft.com/office/drawing/2014/main" val="3980989768"/>
                    </a:ext>
                  </a:extLst>
                </a:gridCol>
              </a:tblGrid>
              <a:tr h="43965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Moy</a:t>
                      </a:r>
                      <a:r>
                        <a:rPr lang="fr-FR" sz="1400" b="1"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 2020</a:t>
                      </a:r>
                      <a:endPar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Atteint 2020</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39655">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prospects en patients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50%</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nouveaux patients/Nombre de prospects</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Non calculé</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NON</a:t>
                      </a:r>
                    </a:p>
                  </a:txBody>
                  <a:tcPr marL="0" marR="0" marT="0" marB="0" anchor="ctr"/>
                </a:tc>
                <a:extLst>
                  <a:ext uri="{0D108BD9-81ED-4DB2-BD59-A6C34878D82A}">
                    <a16:rowId xmlns:a16="http://schemas.microsoft.com/office/drawing/2014/main" val="661041253"/>
                  </a:ext>
                </a:extLst>
              </a:tr>
              <a:tr h="916733">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patientes suivies lors de leur grossesse en patientes accouchant chez NEST</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60%</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d'accouchements effectifs sur la période à la suite de suivi de grossesse/Nombre d'accouchements prévus sur la période</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65,4%</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1593031036"/>
                  </a:ext>
                </a:extLst>
              </a:tr>
              <a:tr h="219828">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d'indisponibilité de produits médicaux sensibles sur le marché</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endPar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endParaRP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 </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3,2%</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02447289"/>
                  </a:ext>
                </a:extLst>
              </a:tr>
              <a:tr h="55004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1</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 sur des fiches d'incidents</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1</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1110156059"/>
                  </a:ext>
                </a:extLst>
              </a:tr>
              <a:tr h="550040">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défaillances à l'utilisation (produits non conformes)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fiches d'incidents</a:t>
                      </a:r>
                    </a:p>
                  </a:txBody>
                  <a:tcPr marL="9525" marR="9525" marT="9525" marB="0" anchor="ctr"/>
                </a:tc>
                <a:tc>
                  <a:txBody>
                    <a:bodyPr/>
                    <a:lstStyle/>
                    <a:p>
                      <a:pPr algn="ctr" fontAlgn="ctr"/>
                      <a:r>
                        <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64914130"/>
                  </a:ext>
                </a:extLst>
              </a:tr>
            </a:tbl>
          </a:graphicData>
        </a:graphic>
      </p:graphicFrame>
      <p:sp>
        <p:nvSpPr>
          <p:cNvPr id="5" name="Titre 1"/>
          <p:cNvSpPr>
            <a:spLocks noGrp="1"/>
          </p:cNvSpPr>
          <p:nvPr>
            <p:ph type="title"/>
          </p:nvPr>
        </p:nvSpPr>
        <p:spPr>
          <a:xfrm>
            <a:off x="830577" y="734291"/>
            <a:ext cx="10585268" cy="797627"/>
          </a:xfrm>
        </p:spPr>
        <p:txBody>
          <a:bodyPr>
            <a:normAutofit/>
          </a:body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37783696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nvGraphicFramePr>
        <p:xfrm>
          <a:off x="584616" y="1993692"/>
          <a:ext cx="11045681" cy="4693825"/>
        </p:xfrm>
        <a:graphic>
          <a:graphicData uri="http://schemas.openxmlformats.org/drawingml/2006/table">
            <a:tbl>
              <a:tblPr firstRow="1">
                <a:tableStyleId>{ED083AE6-46FA-4A59-8FB0-9F97EB10719F}</a:tableStyleId>
              </a:tblPr>
              <a:tblGrid>
                <a:gridCol w="762548">
                  <a:extLst>
                    <a:ext uri="{9D8B030D-6E8A-4147-A177-3AD203B41FA5}">
                      <a16:colId xmlns:a16="http://schemas.microsoft.com/office/drawing/2014/main" val="4216198039"/>
                    </a:ext>
                  </a:extLst>
                </a:gridCol>
                <a:gridCol w="3371206">
                  <a:extLst>
                    <a:ext uri="{9D8B030D-6E8A-4147-A177-3AD203B41FA5}">
                      <a16:colId xmlns:a16="http://schemas.microsoft.com/office/drawing/2014/main" val="3801803599"/>
                    </a:ext>
                  </a:extLst>
                </a:gridCol>
                <a:gridCol w="760174">
                  <a:extLst>
                    <a:ext uri="{9D8B030D-6E8A-4147-A177-3AD203B41FA5}">
                      <a16:colId xmlns:a16="http://schemas.microsoft.com/office/drawing/2014/main" val="1788229515"/>
                    </a:ext>
                  </a:extLst>
                </a:gridCol>
                <a:gridCol w="793226">
                  <a:extLst>
                    <a:ext uri="{9D8B030D-6E8A-4147-A177-3AD203B41FA5}">
                      <a16:colId xmlns:a16="http://schemas.microsoft.com/office/drawing/2014/main" val="3026171723"/>
                    </a:ext>
                  </a:extLst>
                </a:gridCol>
                <a:gridCol w="3552989">
                  <a:extLst>
                    <a:ext uri="{9D8B030D-6E8A-4147-A177-3AD203B41FA5}">
                      <a16:colId xmlns:a16="http://schemas.microsoft.com/office/drawing/2014/main" val="3347677358"/>
                    </a:ext>
                  </a:extLst>
                </a:gridCol>
                <a:gridCol w="902769">
                  <a:extLst>
                    <a:ext uri="{9D8B030D-6E8A-4147-A177-3AD203B41FA5}">
                      <a16:colId xmlns:a16="http://schemas.microsoft.com/office/drawing/2014/main" val="1958011439"/>
                    </a:ext>
                  </a:extLst>
                </a:gridCol>
                <a:gridCol w="902769">
                  <a:extLst>
                    <a:ext uri="{9D8B030D-6E8A-4147-A177-3AD203B41FA5}">
                      <a16:colId xmlns:a16="http://schemas.microsoft.com/office/drawing/2014/main" val="3980989768"/>
                    </a:ext>
                  </a:extLst>
                </a:gridCol>
              </a:tblGrid>
              <a:tr h="450649">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2020</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576006">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 collaborateurs évalués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Taux de collaborateur avec un niveau de compétences supérieur à 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chemeClr val="accent6"/>
                          </a:solidFill>
                          <a:effectLst/>
                          <a:latin typeface="Calibri" panose="020F0502020204030204" pitchFamily="34" charset="0"/>
                          <a:ea typeface="+mn-ea"/>
                          <a:cs typeface="Calibri" panose="020F0502020204030204" pitchFamily="34" charset="0"/>
                        </a:rPr>
                        <a:t>Non disponible</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004953737"/>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réalisation du plan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Actions réalisées / actions prévues échues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chemeClr val="accent6"/>
                          </a:solidFill>
                          <a:effectLst/>
                          <a:latin typeface="Calibri" panose="020F0502020204030204" pitchFamily="34" charset="0"/>
                          <a:ea typeface="+mn-ea"/>
                          <a:cs typeface="Calibri" panose="020F0502020204030204" pitchFamily="34" charset="0"/>
                        </a:rPr>
                        <a:t>100%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636322551"/>
                  </a:ext>
                </a:extLst>
              </a:tr>
              <a:tr h="576006">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Efficacité des actions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85%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formations efficaces / Nombre de formations réalisées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83,75%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1837822786"/>
                  </a:ext>
                </a:extLst>
              </a:tr>
              <a:tr h="353434">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démissions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démissions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008030845"/>
                  </a:ext>
                </a:extLst>
              </a:tr>
              <a:tr h="768008">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déclarés sur les ressources informatiques et informationnelles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des</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fiches d’incidents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2,25</a:t>
                      </a: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6001444"/>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satisfaction des utilisateurs du SI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Enquête de satisfaction auprès des 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80%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38378969"/>
                  </a:ext>
                </a:extLst>
              </a:tr>
              <a:tr h="41402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Modification ou rupture d'activité  pour cause d'indisponibilité du matériel</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≤3</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ruptures d'activité( fiches incidents)</a:t>
                      </a:r>
                    </a:p>
                  </a:txBody>
                  <a:tcPr marL="9525" marR="9525" marT="9525"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1</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2247171641"/>
                  </a:ext>
                </a:extLst>
              </a:tr>
              <a:tr h="76546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Nombre de pannes/dégradations de matériel médicale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≤6</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pannes ( fiches incidents)</a:t>
                      </a:r>
                    </a:p>
                  </a:txBody>
                  <a:tcPr marL="9525" marR="9525" marT="9525"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581868820"/>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24595702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nvGraphicFramePr>
        <p:xfrm>
          <a:off x="668739" y="1918741"/>
          <a:ext cx="10961556" cy="4844453"/>
        </p:xfrm>
        <a:graphic>
          <a:graphicData uri="http://schemas.openxmlformats.org/drawingml/2006/table">
            <a:tbl>
              <a:tblPr firstRow="1">
                <a:tableStyleId>{ED083AE6-46FA-4A59-8FB0-9F97EB10719F}</a:tableStyleId>
              </a:tblPr>
              <a:tblGrid>
                <a:gridCol w="756741">
                  <a:extLst>
                    <a:ext uri="{9D8B030D-6E8A-4147-A177-3AD203B41FA5}">
                      <a16:colId xmlns:a16="http://schemas.microsoft.com/office/drawing/2014/main" val="4216198039"/>
                    </a:ext>
                  </a:extLst>
                </a:gridCol>
                <a:gridCol w="3345531">
                  <a:extLst>
                    <a:ext uri="{9D8B030D-6E8A-4147-A177-3AD203B41FA5}">
                      <a16:colId xmlns:a16="http://schemas.microsoft.com/office/drawing/2014/main" val="3801803599"/>
                    </a:ext>
                  </a:extLst>
                </a:gridCol>
                <a:gridCol w="754384">
                  <a:extLst>
                    <a:ext uri="{9D8B030D-6E8A-4147-A177-3AD203B41FA5}">
                      <a16:colId xmlns:a16="http://schemas.microsoft.com/office/drawing/2014/main" val="1788229515"/>
                    </a:ext>
                  </a:extLst>
                </a:gridCol>
                <a:gridCol w="787184">
                  <a:extLst>
                    <a:ext uri="{9D8B030D-6E8A-4147-A177-3AD203B41FA5}">
                      <a16:colId xmlns:a16="http://schemas.microsoft.com/office/drawing/2014/main" val="3026171723"/>
                    </a:ext>
                  </a:extLst>
                </a:gridCol>
                <a:gridCol w="3525930">
                  <a:extLst>
                    <a:ext uri="{9D8B030D-6E8A-4147-A177-3AD203B41FA5}">
                      <a16:colId xmlns:a16="http://schemas.microsoft.com/office/drawing/2014/main" val="3347677358"/>
                    </a:ext>
                  </a:extLst>
                </a:gridCol>
                <a:gridCol w="895893">
                  <a:extLst>
                    <a:ext uri="{9D8B030D-6E8A-4147-A177-3AD203B41FA5}">
                      <a16:colId xmlns:a16="http://schemas.microsoft.com/office/drawing/2014/main" val="1958011439"/>
                    </a:ext>
                  </a:extLst>
                </a:gridCol>
                <a:gridCol w="895893">
                  <a:extLst>
                    <a:ext uri="{9D8B030D-6E8A-4147-A177-3AD203B41FA5}">
                      <a16:colId xmlns:a16="http://schemas.microsoft.com/office/drawing/2014/main" val="3980989768"/>
                    </a:ext>
                  </a:extLst>
                </a:gridCol>
              </a:tblGrid>
              <a:tr h="42914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2020</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71069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(informatique)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100" b="0" i="0" u="none" strike="noStrike">
                          <a:solidFill>
                            <a:srgbClr val="3F2745"/>
                          </a:solidFill>
                          <a:effectLst/>
                          <a:latin typeface="Myriad Web Pro Condensed"/>
                        </a:rPr>
                        <a:t>≤10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3</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595453336"/>
                  </a:ext>
                </a:extLst>
              </a:tr>
              <a:tr h="742599">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PS04</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 électroménager et mobilier)</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p>
                  </a:txBody>
                  <a:tcPr marL="0" marR="0" marT="0" marB="0" anchor="ctr"/>
                </a:tc>
                <a:tc>
                  <a:txBody>
                    <a:bodyPr/>
                    <a:lstStyle/>
                    <a:p>
                      <a:pPr algn="ctr" fontAlgn="ctr"/>
                      <a:r>
                        <a:rPr lang="fr-FR" sz="1100" b="0" i="0" u="none" strike="noStrike" dirty="0">
                          <a:solidFill>
                            <a:srgbClr val="3F2745"/>
                          </a:solidFill>
                          <a:effectLst/>
                          <a:latin typeface="Myriad Web Pro Condensed"/>
                        </a:rPr>
                        <a:t>≤10</a:t>
                      </a: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3,5</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889455907"/>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Respect des délais de production des rapports comptables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80%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rapports remis dans les délais / Nombre de rapports requis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Non produit</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2697082279"/>
                  </a:ext>
                </a:extLst>
              </a:tr>
              <a:tr h="328822">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d'anomalies sur les comptes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a:t>
                      </a:r>
                    </a:p>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(2019)</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289305845"/>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du nettoyage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≥80%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fiche de non-conformité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83,3%</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04045007"/>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d'infections post-opératoires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d'infections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a:t>
                      </a: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6488135"/>
                  </a:ext>
                </a:extLst>
              </a:tr>
              <a:tr h="35534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d'AES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chemeClr val="accent6"/>
                          </a:solidFill>
                          <a:effectLst/>
                          <a:latin typeface="Calibri" panose="020F0502020204030204" pitchFamily="34" charset="0"/>
                          <a:cs typeface="Calibri" panose="020F0502020204030204" pitchFamily="34" charset="0"/>
                        </a:rPr>
                        <a:t>0</a:t>
                      </a:r>
                    </a:p>
                  </a:txBody>
                  <a:tcPr marL="0" marR="0" marT="0" marB="0" anchor="ctr"/>
                </a:tc>
                <a:tc>
                  <a:txBody>
                    <a:bodyPr/>
                    <a:lstStyle/>
                    <a:p>
                      <a:pPr algn="ctr" fontAlgn="b"/>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479315835"/>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0</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OUI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43640941"/>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de la gestion des déchets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d'incidents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chemeClr val="accent6"/>
                          </a:solidFill>
                          <a:effectLst/>
                          <a:latin typeface="Calibri" panose="020F0502020204030204" pitchFamily="34" charset="0"/>
                          <a:cs typeface="Calibri" panose="020F0502020204030204" pitchFamily="34" charset="0"/>
                        </a:rPr>
                        <a:t>5</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36558578"/>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177494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CB61-43B6-4FF8-8B93-D9EBB0721E37}"/>
              </a:ext>
            </a:extLst>
          </p:cNvPr>
          <p:cNvSpPr>
            <a:spLocks noGrp="1"/>
          </p:cNvSpPr>
          <p:nvPr>
            <p:ph type="title"/>
          </p:nvPr>
        </p:nvSpPr>
        <p:spPr/>
        <p:txBody>
          <a:bodyPr/>
          <a:lstStyle/>
          <a:p>
            <a:r>
              <a:rPr lang="en-US" b="1" cap="none" dirty="0">
                <a:latin typeface="+mj-lt"/>
              </a:rPr>
              <a:t>2. </a:t>
            </a:r>
            <a:r>
              <a:rPr lang="fr-SN" b="1" cap="none" dirty="0">
                <a:latin typeface="+mj-lt"/>
              </a:rPr>
              <a:t>Le degré de réalisation des objectifs qualité</a:t>
            </a:r>
            <a:endParaRPr lang="fr-FR" dirty="0"/>
          </a:p>
        </p:txBody>
      </p:sp>
      <p:graphicFrame>
        <p:nvGraphicFramePr>
          <p:cNvPr id="4" name="Tableau 3">
            <a:extLst>
              <a:ext uri="{FF2B5EF4-FFF2-40B4-BE49-F238E27FC236}">
                <a16:creationId xmlns:a16="http://schemas.microsoft.com/office/drawing/2014/main" id="{E27F9430-C0E0-46E7-926D-11451498E6CC}"/>
              </a:ext>
            </a:extLst>
          </p:cNvPr>
          <p:cNvGraphicFramePr>
            <a:graphicFrameLocks noGrp="1"/>
          </p:cNvGraphicFramePr>
          <p:nvPr>
            <p:extLst>
              <p:ext uri="{D42A27DB-BD31-4B8C-83A1-F6EECF244321}">
                <p14:modId xmlns:p14="http://schemas.microsoft.com/office/powerpoint/2010/main" val="384032481"/>
              </p:ext>
            </p:extLst>
          </p:nvPr>
        </p:nvGraphicFramePr>
        <p:xfrm>
          <a:off x="581192" y="1890793"/>
          <a:ext cx="11029616" cy="4799489"/>
        </p:xfrm>
        <a:graphic>
          <a:graphicData uri="http://schemas.openxmlformats.org/drawingml/2006/table">
            <a:tbl>
              <a:tblPr firstRow="1">
                <a:tableStyleId>{ED083AE6-46FA-4A59-8FB0-9F97EB10719F}</a:tableStyleId>
              </a:tblPr>
              <a:tblGrid>
                <a:gridCol w="9000130">
                  <a:extLst>
                    <a:ext uri="{9D8B030D-6E8A-4147-A177-3AD203B41FA5}">
                      <a16:colId xmlns:a16="http://schemas.microsoft.com/office/drawing/2014/main" val="1214083351"/>
                    </a:ext>
                  </a:extLst>
                </a:gridCol>
                <a:gridCol w="1014743">
                  <a:extLst>
                    <a:ext uri="{9D8B030D-6E8A-4147-A177-3AD203B41FA5}">
                      <a16:colId xmlns:a16="http://schemas.microsoft.com/office/drawing/2014/main" val="493875742"/>
                    </a:ext>
                  </a:extLst>
                </a:gridCol>
                <a:gridCol w="1014743">
                  <a:extLst>
                    <a:ext uri="{9D8B030D-6E8A-4147-A177-3AD203B41FA5}">
                      <a16:colId xmlns:a16="http://schemas.microsoft.com/office/drawing/2014/main" val="475263662"/>
                    </a:ext>
                  </a:extLst>
                </a:gridCol>
              </a:tblGrid>
              <a:tr h="284479">
                <a:tc>
                  <a:txBody>
                    <a:bodyPr/>
                    <a:lstStyle/>
                    <a:p>
                      <a:pPr algn="ctr"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Objectifs de la politique qualité</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RD 2020</a:t>
                      </a:r>
                    </a:p>
                  </a:txBody>
                  <a:tcPr marL="2924" marR="2924" marT="2924"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cs typeface="Calibri" panose="020F0502020204030204" pitchFamily="34" charset="0"/>
                        </a:rPr>
                        <a:t>RD 2021</a:t>
                      </a:r>
                    </a:p>
                  </a:txBody>
                  <a:tcPr marL="2924" marR="2924" marT="2924" marB="0" anchor="ctr"/>
                </a:tc>
                <a:extLst>
                  <a:ext uri="{0D108BD9-81ED-4DB2-BD59-A6C34878D82A}">
                    <a16:rowId xmlns:a16="http://schemas.microsoft.com/office/drawing/2014/main" val="4012923199"/>
                  </a:ext>
                </a:extLst>
              </a:tr>
              <a:tr h="483136">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Apporter à nos patients les meilleurs soins possibles tout en assurant une prise en charge dans des conditions optimales de sécurité et de confort</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61%</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68%</a:t>
                      </a:r>
                    </a:p>
                  </a:txBody>
                  <a:tcPr marL="9525" marR="9525" marT="9525" marB="0" anchor="ctr"/>
                </a:tc>
                <a:extLst>
                  <a:ext uri="{0D108BD9-81ED-4DB2-BD59-A6C34878D82A}">
                    <a16:rowId xmlns:a16="http://schemas.microsoft.com/office/drawing/2014/main" val="4090820356"/>
                  </a:ext>
                </a:extLst>
              </a:tr>
              <a:tr h="483136">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Apporter aux patients le conseil et la prévention nécessaires lui permettant de préserver la santé et le bien-être de leurs familles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44%</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58%</a:t>
                      </a:r>
                    </a:p>
                  </a:txBody>
                  <a:tcPr marL="9525" marR="9525" marT="9525" marB="0" anchor="ctr"/>
                </a:tc>
                <a:extLst>
                  <a:ext uri="{0D108BD9-81ED-4DB2-BD59-A6C34878D82A}">
                    <a16:rowId xmlns:a16="http://schemas.microsoft.com/office/drawing/2014/main" val="4122432363"/>
                  </a:ext>
                </a:extLst>
              </a:tr>
              <a:tr h="30542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Améliorer l’écoute, la satisfaction des exigences et des attentes de nos patients et de leurs accompagnants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41%</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50%</a:t>
                      </a:r>
                    </a:p>
                  </a:txBody>
                  <a:tcPr marL="9525" marR="9525" marT="9525" marB="0" anchor="ctr"/>
                </a:tc>
                <a:extLst>
                  <a:ext uri="{0D108BD9-81ED-4DB2-BD59-A6C34878D82A}">
                    <a16:rowId xmlns:a16="http://schemas.microsoft.com/office/drawing/2014/main" val="1051386126"/>
                  </a:ext>
                </a:extLst>
              </a:tr>
              <a:tr h="249508">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Optimiser l’organisation et atteindre les objectifs de performance de l’entreprise</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60%</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68%</a:t>
                      </a:r>
                    </a:p>
                  </a:txBody>
                  <a:tcPr marL="9525" marR="9525" marT="9525" marB="0" anchor="ctr"/>
                </a:tc>
                <a:extLst>
                  <a:ext uri="{0D108BD9-81ED-4DB2-BD59-A6C34878D82A}">
                    <a16:rowId xmlns:a16="http://schemas.microsoft.com/office/drawing/2014/main" val="4203616005"/>
                  </a:ext>
                </a:extLst>
              </a:tr>
              <a:tr h="723264">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63%</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67%</a:t>
                      </a:r>
                    </a:p>
                  </a:txBody>
                  <a:tcPr marL="9525" marR="9525" marT="9525" marB="0" anchor="ctr"/>
                </a:tc>
                <a:extLst>
                  <a:ext uri="{0D108BD9-81ED-4DB2-BD59-A6C34878D82A}">
                    <a16:rowId xmlns:a16="http://schemas.microsoft.com/office/drawing/2014/main" val="311281680"/>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Créer une véritable dynamique dans l’évaluation et l’amélioration de nos pratiques professionnelles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45%</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50%</a:t>
                      </a:r>
                    </a:p>
                  </a:txBody>
                  <a:tcPr marL="9525" marR="9525" marT="9525" marB="0" anchor="ctr"/>
                </a:tc>
                <a:extLst>
                  <a:ext uri="{0D108BD9-81ED-4DB2-BD59-A6C34878D82A}">
                    <a16:rowId xmlns:a16="http://schemas.microsoft.com/office/drawing/2014/main" val="2453569053"/>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Faire du retour d’expérience le socle de notre culture de qualité et de sécurité des soins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50%</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57%</a:t>
                      </a:r>
                    </a:p>
                  </a:txBody>
                  <a:tcPr marL="9525" marR="9525" marT="9525" marB="0" anchor="ctr"/>
                </a:tc>
                <a:extLst>
                  <a:ext uri="{0D108BD9-81ED-4DB2-BD59-A6C34878D82A}">
                    <a16:rowId xmlns:a16="http://schemas.microsoft.com/office/drawing/2014/main" val="1299612388"/>
                  </a:ext>
                </a:extLst>
              </a:tr>
              <a:tr h="483136">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Offrir une qualité de travail et des conditions permettant au personnel de s’épanouir et de s’engager pour la santé et le bien-être des patients et d’exprimer au mieux ses compétences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64%</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81%</a:t>
                      </a:r>
                    </a:p>
                  </a:txBody>
                  <a:tcPr marL="9525" marR="9525" marT="9525" marB="0" anchor="ctr"/>
                </a:tc>
                <a:extLst>
                  <a:ext uri="{0D108BD9-81ED-4DB2-BD59-A6C34878D82A}">
                    <a16:rowId xmlns:a16="http://schemas.microsoft.com/office/drawing/2014/main" val="1672120277"/>
                  </a:ext>
                </a:extLst>
              </a:tr>
              <a:tr h="483136">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Permettre le développement des compétences et l’évolution du personnel en favorisant la formation permanente</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50%</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57%</a:t>
                      </a:r>
                    </a:p>
                  </a:txBody>
                  <a:tcPr marL="9525" marR="9525" marT="9525" marB="0" anchor="ctr"/>
                </a:tc>
                <a:extLst>
                  <a:ext uri="{0D108BD9-81ED-4DB2-BD59-A6C34878D82A}">
                    <a16:rowId xmlns:a16="http://schemas.microsoft.com/office/drawing/2014/main" val="1847978713"/>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Etablir et entretenir la relation de confiance avec nos investisseurs et nos partenaires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59%</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67%</a:t>
                      </a:r>
                    </a:p>
                  </a:txBody>
                  <a:tcPr marL="9525" marR="9525" marT="9525" marB="0" anchor="ctr"/>
                </a:tc>
                <a:extLst>
                  <a:ext uri="{0D108BD9-81ED-4DB2-BD59-A6C34878D82A}">
                    <a16:rowId xmlns:a16="http://schemas.microsoft.com/office/drawing/2014/main" val="3760152847"/>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Etablir et entretenir la relation de confiance avec nos fournisseurs et prestataires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62%</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71%</a:t>
                      </a:r>
                    </a:p>
                  </a:txBody>
                  <a:tcPr marL="9525" marR="9525" marT="9525" marB="0" anchor="ctr"/>
                </a:tc>
                <a:extLst>
                  <a:ext uri="{0D108BD9-81ED-4DB2-BD59-A6C34878D82A}">
                    <a16:rowId xmlns:a16="http://schemas.microsoft.com/office/drawing/2014/main" val="2709321022"/>
                  </a:ext>
                </a:extLst>
              </a:tr>
              <a:tr h="249508">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Se conformer aux exigences légales et réglementaires, contractuelles ou autres identifiées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0" i="0" u="none" strike="noStrike" dirty="0">
                          <a:solidFill>
                            <a:schemeClr val="tx1"/>
                          </a:solidFill>
                          <a:effectLst/>
                          <a:latin typeface="Bahnschrift Light SemiCondensed" panose="020B0502040204020203" pitchFamily="34" charset="0"/>
                        </a:rPr>
                        <a:t>52%</a:t>
                      </a:r>
                    </a:p>
                  </a:txBody>
                  <a:tcPr marL="9525" marR="9525" marT="9525" marB="0" anchor="ctr"/>
                </a:tc>
                <a:tc>
                  <a:txBody>
                    <a:bodyPr/>
                    <a:lstStyle/>
                    <a:p>
                      <a:pPr algn="ctr" fontAlgn="b"/>
                      <a:r>
                        <a:rPr lang="fr-FR" sz="1600" b="1" i="0" u="none" strike="noStrike" dirty="0">
                          <a:solidFill>
                            <a:schemeClr val="accent2"/>
                          </a:solidFill>
                          <a:effectLst/>
                          <a:latin typeface="Bahnschrift Light SemiCondensed" panose="020B0502040204020203" pitchFamily="34" charset="0"/>
                        </a:rPr>
                        <a:t>64%</a:t>
                      </a:r>
                    </a:p>
                  </a:txBody>
                  <a:tcPr marL="9525" marR="9525" marT="9525" marB="0" anchor="ctr"/>
                </a:tc>
                <a:extLst>
                  <a:ext uri="{0D108BD9-81ED-4DB2-BD59-A6C34878D82A}">
                    <a16:rowId xmlns:a16="http://schemas.microsoft.com/office/drawing/2014/main" val="2969767882"/>
                  </a:ext>
                </a:extLst>
              </a:tr>
            </a:tbl>
          </a:graphicData>
        </a:graphic>
      </p:graphicFrame>
    </p:spTree>
    <p:extLst>
      <p:ext uri="{BB962C8B-B14F-4D97-AF65-F5344CB8AC3E}">
        <p14:creationId xmlns:p14="http://schemas.microsoft.com/office/powerpoint/2010/main" val="37183302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830997"/>
          </a:xfrm>
          <a:prstGeom prst="rect">
            <a:avLst/>
          </a:prstGeom>
          <a:noFill/>
        </p:spPr>
        <p:txBody>
          <a:bodyPr wrap="square">
            <a:spAutoFit/>
          </a:bodyPr>
          <a:lstStyle/>
          <a:p>
            <a:r>
              <a:rPr lang="fr-SN" sz="2400" b="1" dirty="0">
                <a:solidFill>
                  <a:schemeClr val="tx1">
                    <a:lumMod val="75000"/>
                    <a:lumOff val="25000"/>
                  </a:schemeClr>
                </a:solidFill>
              </a:rPr>
              <a:t>3. La performance des processus et la conformité des produits et services</a:t>
            </a:r>
          </a:p>
        </p:txBody>
      </p:sp>
    </p:spTree>
    <p:extLst>
      <p:ext uri="{BB962C8B-B14F-4D97-AF65-F5344CB8AC3E}">
        <p14:creationId xmlns:p14="http://schemas.microsoft.com/office/powerpoint/2010/main" val="26391713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3. La performance des processus et la conformité des produits et services</a:t>
            </a:r>
          </a:p>
        </p:txBody>
      </p:sp>
      <p:sp>
        <p:nvSpPr>
          <p:cNvPr id="5" name="ZoneTexte 4">
            <a:extLst>
              <a:ext uri="{FF2B5EF4-FFF2-40B4-BE49-F238E27FC236}">
                <a16:creationId xmlns:a16="http://schemas.microsoft.com/office/drawing/2014/main" id="{54A11418-D52D-4275-98AE-ACCB5FBACD17}"/>
              </a:ext>
            </a:extLst>
          </p:cNvPr>
          <p:cNvSpPr txBox="1"/>
          <p:nvPr/>
        </p:nvSpPr>
        <p:spPr>
          <a:xfrm>
            <a:off x="581192" y="2493781"/>
            <a:ext cx="11029616" cy="2308324"/>
          </a:xfrm>
          <a:prstGeom prst="rect">
            <a:avLst/>
          </a:prstGeom>
          <a:noFill/>
        </p:spPr>
        <p:txBody>
          <a:bodyPr wrap="square">
            <a:spAutoFit/>
          </a:bodyPr>
          <a:lstStyle/>
          <a:p>
            <a:pPr marL="342900" indent="-342900" algn="just">
              <a:buFont typeface="Arial" panose="020B0604020202020204" pitchFamily="34" charset="0"/>
              <a:buChar char="•"/>
            </a:pPr>
            <a:r>
              <a:rPr lang="fr-SN" sz="2400" dirty="0">
                <a:solidFill>
                  <a:schemeClr val="tx1">
                    <a:lumMod val="75000"/>
                    <a:lumOff val="25000"/>
                  </a:schemeClr>
                </a:solidFill>
              </a:rPr>
              <a:t>29 actions planifiées pour les processus opérationnels (qui sont par rapport aux produits et services)</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24 actions clôturées soit </a:t>
            </a:r>
            <a:r>
              <a:rPr lang="fr-SN" sz="2400" b="1" dirty="0">
                <a:solidFill>
                  <a:schemeClr val="accent3"/>
                </a:solidFill>
              </a:rPr>
              <a:t>82,7%</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5 actions ouvertes et reprogrammées en 2021 soit 17,3%</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96387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Page </a:t>
            </a:r>
            <a:fld id="{4FAB73BC-B049-4115-A692-8D63A059BFB8}" type="slidenum">
              <a:rPr lang="fr-FR" smtClean="0"/>
              <a:pPr/>
              <a:t>11</a:t>
            </a:fld>
            <a:endParaRPr lang="fr-FR" dirty="0"/>
          </a:p>
        </p:txBody>
      </p:sp>
      <p:sp>
        <p:nvSpPr>
          <p:cNvPr id="6" name="Oval 2"/>
          <p:cNvSpPr/>
          <p:nvPr/>
        </p:nvSpPr>
        <p:spPr>
          <a:xfrm>
            <a:off x="687820" y="2569260"/>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80201" y="3006781"/>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Arrow: Pentagon 67"/>
          <p:cNvSpPr/>
          <p:nvPr/>
        </p:nvSpPr>
        <p:spPr>
          <a:xfrm rot="10800000" flipH="1">
            <a:off x="606108" y="2016241"/>
            <a:ext cx="4844248" cy="47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87" y="0"/>
                </a:lnTo>
                <a:lnTo>
                  <a:pt x="21600" y="10800"/>
                </a:lnTo>
                <a:lnTo>
                  <a:pt x="19187" y="21600"/>
                </a:lnTo>
                <a:lnTo>
                  <a:pt x="0" y="21600"/>
                </a:ln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11" name="TextBox 52"/>
          <p:cNvSpPr txBox="1"/>
          <p:nvPr/>
        </p:nvSpPr>
        <p:spPr>
          <a:xfrm>
            <a:off x="631024" y="2078154"/>
            <a:ext cx="49835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1800" dirty="0">
                <a:latin typeface="Bahnschrift" panose="020B0502040204020203" pitchFamily="34" charset="0"/>
              </a:rPr>
              <a:t>HISTORIQUE REVUE DE DIRECTION 2020</a:t>
            </a:r>
            <a:endParaRPr sz="1800" dirty="0">
              <a:latin typeface="Bahnschrift" panose="020B0502040204020203" pitchFamily="34" charset="0"/>
            </a:endParaRPr>
          </a:p>
        </p:txBody>
      </p:sp>
      <p:sp>
        <p:nvSpPr>
          <p:cNvPr id="12" name="TextBox 52"/>
          <p:cNvSpPr txBox="1"/>
          <p:nvPr/>
        </p:nvSpPr>
        <p:spPr>
          <a:xfrm>
            <a:off x="1183827" y="2509395"/>
            <a:ext cx="343594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18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76208" y="2971056"/>
            <a:ext cx="320734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14 actions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926815"/>
          </a:xfrm>
          <a:solidFill>
            <a:schemeClr val="accent4">
              <a:lumMod val="60000"/>
              <a:lumOff val="40000"/>
            </a:schemeClr>
          </a:solidFill>
        </p:spPr>
        <p:txBody>
          <a:bodyPr>
            <a:normAutofit fontScale="90000"/>
          </a:bodyPr>
          <a:lstStyle/>
          <a:p>
            <a:pPr algn="ctr"/>
            <a:r>
              <a:rPr lang="fr-FR" dirty="0">
                <a:solidFill>
                  <a:schemeClr val="tx1"/>
                </a:solidFill>
              </a:rPr>
              <a:t>RAPEL DES ACTIONS PLANIFIEES (2020)</a:t>
            </a:r>
            <a:br>
              <a:rPr lang="fr-FR" dirty="0">
                <a:solidFill>
                  <a:schemeClr val="tx1"/>
                </a:solidFill>
              </a:rPr>
            </a:b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2180889725"/>
              </p:ext>
            </p:extLst>
          </p:nvPr>
        </p:nvGraphicFramePr>
        <p:xfrm>
          <a:off x="4741695" y="2516235"/>
          <a:ext cx="5047130" cy="38996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6656294" y="4358483"/>
            <a:ext cx="1474417" cy="64633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3600" b="1" kern="0" dirty="0">
                <a:solidFill>
                  <a:srgbClr val="000000"/>
                </a:solidFill>
                <a:latin typeface="Segoe UI" panose="020B0502040204020203" pitchFamily="34" charset="0"/>
                <a:cs typeface="Segoe UI" panose="020B0502040204020203" pitchFamily="34" charset="0"/>
              </a:rPr>
              <a:t>78%</a:t>
            </a:r>
            <a:endParaRPr kumimoji="0" lang="fr-CA" sz="3600" b="1"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14" name="Oval 5">
            <a:extLst>
              <a:ext uri="{FF2B5EF4-FFF2-40B4-BE49-F238E27FC236}">
                <a16:creationId xmlns:a16="http://schemas.microsoft.com/office/drawing/2014/main" id="{D669471B-29B7-4007-A8A6-16F1076D5786}"/>
              </a:ext>
            </a:extLst>
          </p:cNvPr>
          <p:cNvSpPr/>
          <p:nvPr/>
        </p:nvSpPr>
        <p:spPr>
          <a:xfrm>
            <a:off x="687820" y="3588110"/>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TextBox 52">
            <a:extLst>
              <a:ext uri="{FF2B5EF4-FFF2-40B4-BE49-F238E27FC236}">
                <a16:creationId xmlns:a16="http://schemas.microsoft.com/office/drawing/2014/main" id="{5AE0AC57-6E55-4A08-A03B-BB05045F00C9}"/>
              </a:ext>
            </a:extLst>
          </p:cNvPr>
          <p:cNvSpPr txBox="1"/>
          <p:nvPr/>
        </p:nvSpPr>
        <p:spPr>
          <a:xfrm>
            <a:off x="1195242" y="3544322"/>
            <a:ext cx="364930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04 actions non réalisées</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28248720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461665"/>
          </a:xfrm>
          <a:prstGeom prst="rect">
            <a:avLst/>
          </a:prstGeom>
          <a:noFill/>
        </p:spPr>
        <p:txBody>
          <a:bodyPr wrap="square">
            <a:spAutoFit/>
          </a:bodyPr>
          <a:lstStyle/>
          <a:p>
            <a:r>
              <a:rPr lang="fr-SN" sz="2400" b="1" dirty="0">
                <a:solidFill>
                  <a:schemeClr val="tx1">
                    <a:lumMod val="75000"/>
                    <a:lumOff val="25000"/>
                  </a:schemeClr>
                </a:solidFill>
              </a:rPr>
              <a:t>4. Les non-conformités et les actions correctives</a:t>
            </a:r>
          </a:p>
        </p:txBody>
      </p:sp>
    </p:spTree>
    <p:extLst>
      <p:ext uri="{BB962C8B-B14F-4D97-AF65-F5344CB8AC3E}">
        <p14:creationId xmlns:p14="http://schemas.microsoft.com/office/powerpoint/2010/main" val="15562918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graphicFrame>
        <p:nvGraphicFramePr>
          <p:cNvPr id="4" name="Tableau 3">
            <a:extLst>
              <a:ext uri="{FF2B5EF4-FFF2-40B4-BE49-F238E27FC236}">
                <a16:creationId xmlns:a16="http://schemas.microsoft.com/office/drawing/2014/main" id="{94CB43DC-4A62-41BC-9071-1B87C304C098}"/>
              </a:ext>
            </a:extLst>
          </p:cNvPr>
          <p:cNvGraphicFramePr>
            <a:graphicFrameLocks noGrp="1"/>
          </p:cNvGraphicFramePr>
          <p:nvPr>
            <p:extLst>
              <p:ext uri="{D42A27DB-BD31-4B8C-83A1-F6EECF244321}">
                <p14:modId xmlns:p14="http://schemas.microsoft.com/office/powerpoint/2010/main" val="2483315621"/>
              </p:ext>
            </p:extLst>
          </p:nvPr>
        </p:nvGraphicFramePr>
        <p:xfrm>
          <a:off x="570444" y="1876222"/>
          <a:ext cx="11040364" cy="4632960"/>
        </p:xfrm>
        <a:graphic>
          <a:graphicData uri="http://schemas.openxmlformats.org/drawingml/2006/table">
            <a:tbl>
              <a:tblPr firstRow="1" bandRow="1">
                <a:tableStyleId>{ED083AE6-46FA-4A59-8FB0-9F97EB10719F}</a:tableStyleId>
              </a:tblPr>
              <a:tblGrid>
                <a:gridCol w="2760091">
                  <a:extLst>
                    <a:ext uri="{9D8B030D-6E8A-4147-A177-3AD203B41FA5}">
                      <a16:colId xmlns:a16="http://schemas.microsoft.com/office/drawing/2014/main" val="208799257"/>
                    </a:ext>
                  </a:extLst>
                </a:gridCol>
                <a:gridCol w="2760091">
                  <a:extLst>
                    <a:ext uri="{9D8B030D-6E8A-4147-A177-3AD203B41FA5}">
                      <a16:colId xmlns:a16="http://schemas.microsoft.com/office/drawing/2014/main" val="4002628463"/>
                    </a:ext>
                  </a:extLst>
                </a:gridCol>
                <a:gridCol w="2760091">
                  <a:extLst>
                    <a:ext uri="{9D8B030D-6E8A-4147-A177-3AD203B41FA5}">
                      <a16:colId xmlns:a16="http://schemas.microsoft.com/office/drawing/2014/main" val="3084248484"/>
                    </a:ext>
                  </a:extLst>
                </a:gridCol>
                <a:gridCol w="2760091">
                  <a:extLst>
                    <a:ext uri="{9D8B030D-6E8A-4147-A177-3AD203B41FA5}">
                      <a16:colId xmlns:a16="http://schemas.microsoft.com/office/drawing/2014/main" val="3786288407"/>
                    </a:ext>
                  </a:extLst>
                </a:gridCol>
              </a:tblGrid>
              <a:tr h="270651">
                <a:tc>
                  <a:txBody>
                    <a:bodyPr/>
                    <a:lstStyle/>
                    <a:p>
                      <a:pPr algn="ctr"/>
                      <a:r>
                        <a:rPr lang="fr-FR" sz="1300" dirty="0">
                          <a:solidFill>
                            <a:schemeClr val="tx1">
                              <a:lumMod val="75000"/>
                              <a:lumOff val="25000"/>
                            </a:schemeClr>
                          </a:solidFill>
                          <a:latin typeface="+mn-lt"/>
                          <a:cs typeface="Calibri" panose="020F0502020204030204" pitchFamily="34" charset="0"/>
                        </a:rPr>
                        <a:t>Processus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Non-conformités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Réclamations clients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Clôture</a:t>
                      </a:r>
                    </a:p>
                  </a:txBody>
                  <a:tcPr anchor="ctr"/>
                </a:tc>
                <a:extLst>
                  <a:ext uri="{0D108BD9-81ED-4DB2-BD59-A6C34878D82A}">
                    <a16:rowId xmlns:a16="http://schemas.microsoft.com/office/drawing/2014/main" val="140558920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210251750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 clôturées / 2 ouvertes</a:t>
                      </a:r>
                    </a:p>
                  </a:txBody>
                  <a:tcPr anchor="ctr"/>
                </a:tc>
                <a:extLst>
                  <a:ext uri="{0D108BD9-81ED-4DB2-BD59-A6C34878D82A}">
                    <a16:rowId xmlns:a16="http://schemas.microsoft.com/office/drawing/2014/main" val="227958466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122168780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10 clôturées</a:t>
                      </a:r>
                    </a:p>
                  </a:txBody>
                  <a:tcPr anchor="ctr"/>
                </a:tc>
                <a:extLst>
                  <a:ext uri="{0D108BD9-81ED-4DB2-BD59-A6C34878D82A}">
                    <a16:rowId xmlns:a16="http://schemas.microsoft.com/office/drawing/2014/main" val="152882309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3 clôturées</a:t>
                      </a:r>
                    </a:p>
                  </a:txBody>
                  <a:tcPr anchor="ctr"/>
                </a:tc>
                <a:extLst>
                  <a:ext uri="{0D108BD9-81ED-4DB2-BD59-A6C34878D82A}">
                    <a16:rowId xmlns:a16="http://schemas.microsoft.com/office/drawing/2014/main" val="4005938177"/>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7</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8</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4 clôturées / 3 ouvertes</a:t>
                      </a:r>
                    </a:p>
                  </a:txBody>
                  <a:tcPr anchor="ctr"/>
                </a:tc>
                <a:extLst>
                  <a:ext uri="{0D108BD9-81ED-4DB2-BD59-A6C34878D82A}">
                    <a16:rowId xmlns:a16="http://schemas.microsoft.com/office/drawing/2014/main" val="415229496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2 clôturées</a:t>
                      </a:r>
                    </a:p>
                  </a:txBody>
                  <a:tcPr anchor="ctr"/>
                </a:tc>
                <a:extLst>
                  <a:ext uri="{0D108BD9-81ED-4DB2-BD59-A6C34878D82A}">
                    <a16:rowId xmlns:a16="http://schemas.microsoft.com/office/drawing/2014/main" val="3231504859"/>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 clôturée</a:t>
                      </a:r>
                    </a:p>
                  </a:txBody>
                  <a:tcPr anchor="ctr"/>
                </a:tc>
                <a:extLst>
                  <a:ext uri="{0D108BD9-81ED-4DB2-BD59-A6C34878D82A}">
                    <a16:rowId xmlns:a16="http://schemas.microsoft.com/office/drawing/2014/main" val="194975462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156651555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17</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17 clôturées</a:t>
                      </a:r>
                    </a:p>
                  </a:txBody>
                  <a:tcPr anchor="ctr"/>
                </a:tc>
                <a:extLst>
                  <a:ext uri="{0D108BD9-81ED-4DB2-BD59-A6C34878D82A}">
                    <a16:rowId xmlns:a16="http://schemas.microsoft.com/office/drawing/2014/main" val="341163731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 clôturée</a:t>
                      </a:r>
                    </a:p>
                  </a:txBody>
                  <a:tcPr anchor="ctr"/>
                </a:tc>
                <a:extLst>
                  <a:ext uri="{0D108BD9-81ED-4DB2-BD59-A6C34878D82A}">
                    <a16:rowId xmlns:a16="http://schemas.microsoft.com/office/drawing/2014/main" val="285624943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26 clôturées</a:t>
                      </a:r>
                    </a:p>
                  </a:txBody>
                  <a:tcPr anchor="ctr"/>
                </a:tc>
                <a:extLst>
                  <a:ext uri="{0D108BD9-81ED-4DB2-BD59-A6C34878D82A}">
                    <a16:rowId xmlns:a16="http://schemas.microsoft.com/office/drawing/2014/main" val="3410802845"/>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35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34 clôturées / 1 ouverte</a:t>
                      </a:r>
                    </a:p>
                  </a:txBody>
                  <a:tcPr anchor="ctr"/>
                </a:tc>
                <a:extLst>
                  <a:ext uri="{0D108BD9-81ED-4DB2-BD59-A6C34878D82A}">
                    <a16:rowId xmlns:a16="http://schemas.microsoft.com/office/drawing/2014/main" val="166481833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10 clôturées</a:t>
                      </a:r>
                    </a:p>
                  </a:txBody>
                  <a:tcPr anchor="ctr"/>
                </a:tc>
                <a:extLst>
                  <a:ext uri="{0D108BD9-81ED-4DB2-BD59-A6C34878D82A}">
                    <a16:rowId xmlns:a16="http://schemas.microsoft.com/office/drawing/2014/main" val="853768702"/>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 clôturées</a:t>
                      </a:r>
                    </a:p>
                  </a:txBody>
                  <a:tcPr anchor="ctr"/>
                </a:tc>
                <a:extLst>
                  <a:ext uri="{0D108BD9-81ED-4DB2-BD59-A6C34878D82A}">
                    <a16:rowId xmlns:a16="http://schemas.microsoft.com/office/drawing/2014/main" val="2310942870"/>
                  </a:ext>
                </a:extLst>
              </a:tr>
            </a:tbl>
          </a:graphicData>
        </a:graphic>
      </p:graphicFrame>
    </p:spTree>
    <p:extLst>
      <p:ext uri="{BB962C8B-B14F-4D97-AF65-F5344CB8AC3E}">
        <p14:creationId xmlns:p14="http://schemas.microsoft.com/office/powerpoint/2010/main" val="10964143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sp>
        <p:nvSpPr>
          <p:cNvPr id="5" name="ZoneTexte 4">
            <a:extLst>
              <a:ext uri="{FF2B5EF4-FFF2-40B4-BE49-F238E27FC236}">
                <a16:creationId xmlns:a16="http://schemas.microsoft.com/office/drawing/2014/main" id="{42A8F5E3-2721-46EF-A77A-F1EB5CA52C62}"/>
              </a:ext>
            </a:extLst>
          </p:cNvPr>
          <p:cNvSpPr txBox="1"/>
          <p:nvPr/>
        </p:nvSpPr>
        <p:spPr>
          <a:xfrm>
            <a:off x="581192" y="2540275"/>
            <a:ext cx="11029616" cy="1938992"/>
          </a:xfrm>
          <a:prstGeom prst="rect">
            <a:avLst/>
          </a:prstGeom>
          <a:noFill/>
        </p:spPr>
        <p:txBody>
          <a:bodyPr wrap="square">
            <a:spAutoFit/>
          </a:bodyPr>
          <a:lstStyle/>
          <a:p>
            <a:pPr marL="342900" indent="-342900" algn="just">
              <a:buFont typeface="Arial" panose="020B0604020202020204" pitchFamily="34" charset="0"/>
              <a:buChar char="•"/>
            </a:pPr>
            <a:r>
              <a:rPr lang="fr-SN" sz="2400" dirty="0">
                <a:solidFill>
                  <a:schemeClr val="tx1">
                    <a:lumMod val="75000"/>
                    <a:lumOff val="25000"/>
                  </a:schemeClr>
                </a:solidFill>
              </a:rPr>
              <a:t>117 fiches d’incidents ouvertes en 2020</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111 fiches d’incidents clôturées soit </a:t>
            </a:r>
            <a:r>
              <a:rPr lang="fr-SN" sz="2400" b="1" dirty="0">
                <a:solidFill>
                  <a:schemeClr val="accent3"/>
                </a:solidFill>
              </a:rPr>
              <a:t>95%</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6 fiches d’incidents ouvertes et reprogrammées en 2021 soit 5%</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5022145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461665"/>
          </a:xfrm>
          <a:prstGeom prst="rect">
            <a:avLst/>
          </a:prstGeom>
          <a:noFill/>
        </p:spPr>
        <p:txBody>
          <a:bodyPr wrap="square">
            <a:spAutoFit/>
          </a:bodyPr>
          <a:lstStyle/>
          <a:p>
            <a:r>
              <a:rPr lang="fr-SN" sz="2400" b="1" dirty="0">
                <a:solidFill>
                  <a:schemeClr val="tx1">
                    <a:lumMod val="75000"/>
                    <a:lumOff val="25000"/>
                  </a:schemeClr>
                </a:solidFill>
              </a:rPr>
              <a:t>5. Les résultats de la surveillances et de la mesure</a:t>
            </a:r>
          </a:p>
        </p:txBody>
      </p:sp>
    </p:spTree>
    <p:extLst>
      <p:ext uri="{BB962C8B-B14F-4D97-AF65-F5344CB8AC3E}">
        <p14:creationId xmlns:p14="http://schemas.microsoft.com/office/powerpoint/2010/main" val="14854889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70411" y="914400"/>
            <a:ext cx="10585268" cy="678874"/>
          </a:xfrm>
        </p:spPr>
        <p:txBody>
          <a:bodyPr anchor="ctr">
            <a:normAutofit/>
          </a:bodyPr>
          <a:lstStyle/>
          <a:p>
            <a:r>
              <a:rPr lang="fr-SN" b="1" cap="none" dirty="0">
                <a:latin typeface="+mj-lt"/>
              </a:rPr>
              <a:t>5. Les résultats de la surveillances et de la mesure</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1881338"/>
            <a:ext cx="11264538" cy="4362708"/>
          </a:xfrm>
          <a:prstGeom prst="rect">
            <a:avLst/>
          </a:prstGeom>
        </p:spPr>
      </p:pic>
    </p:spTree>
    <p:extLst>
      <p:ext uri="{BB962C8B-B14F-4D97-AF65-F5344CB8AC3E}">
        <p14:creationId xmlns:p14="http://schemas.microsoft.com/office/powerpoint/2010/main" val="11749693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68938"/>
            <a:ext cx="11273245" cy="4379611"/>
          </a:xfrm>
          <a:prstGeom prst="rect">
            <a:avLst/>
          </a:prstGeom>
        </p:spPr>
      </p:pic>
      <p:sp>
        <p:nvSpPr>
          <p:cNvPr id="6" name="Titre 1"/>
          <p:cNvSpPr>
            <a:spLocks noGrp="1"/>
          </p:cNvSpPr>
          <p:nvPr>
            <p:ph type="title"/>
          </p:nvPr>
        </p:nvSpPr>
        <p:spPr>
          <a:xfrm>
            <a:off x="668511" y="957593"/>
            <a:ext cx="10585268" cy="680805"/>
          </a:xfrm>
        </p:spPr>
        <p:txBody>
          <a:bodyPr>
            <a:normAutofit/>
          </a:bodyPr>
          <a:lstStyle/>
          <a:p>
            <a:r>
              <a:rPr lang="fr-SN" b="1" cap="none" dirty="0">
                <a:latin typeface="+mj-lt"/>
              </a:rPr>
              <a:t>5. Les résultats de la surveillances et de la mesure</a:t>
            </a:r>
            <a:endParaRPr lang="en-US" dirty="0">
              <a:latin typeface="+mn-lt"/>
              <a:ea typeface="Malgun Gothic" panose="020B0503020000020004" pitchFamily="34" charset="-127"/>
            </a:endParaRPr>
          </a:p>
        </p:txBody>
      </p:sp>
    </p:spTree>
    <p:extLst>
      <p:ext uri="{BB962C8B-B14F-4D97-AF65-F5344CB8AC3E}">
        <p14:creationId xmlns:p14="http://schemas.microsoft.com/office/powerpoint/2010/main" val="18066758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461665"/>
          </a:xfrm>
          <a:prstGeom prst="rect">
            <a:avLst/>
          </a:prstGeom>
          <a:noFill/>
        </p:spPr>
        <p:txBody>
          <a:bodyPr wrap="square">
            <a:spAutoFit/>
          </a:bodyPr>
          <a:lstStyle/>
          <a:p>
            <a:r>
              <a:rPr lang="fr-SN" sz="2400" b="1" dirty="0">
                <a:solidFill>
                  <a:schemeClr val="tx1">
                    <a:lumMod val="75000"/>
                    <a:lumOff val="25000"/>
                  </a:schemeClr>
                </a:solidFill>
              </a:rPr>
              <a:t>6. Les résultats des audits</a:t>
            </a:r>
          </a:p>
        </p:txBody>
      </p:sp>
    </p:spTree>
    <p:extLst>
      <p:ext uri="{BB962C8B-B14F-4D97-AF65-F5344CB8AC3E}">
        <p14:creationId xmlns:p14="http://schemas.microsoft.com/office/powerpoint/2010/main" val="35478643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6. Les résultats des audits</a:t>
            </a:r>
          </a:p>
        </p:txBody>
      </p:sp>
      <p:sp>
        <p:nvSpPr>
          <p:cNvPr id="4" name="Espace réservé du contenu 2">
            <a:extLst>
              <a:ext uri="{FF2B5EF4-FFF2-40B4-BE49-F238E27FC236}">
                <a16:creationId xmlns:a16="http://schemas.microsoft.com/office/drawing/2014/main" id="{42DC1F4B-2E21-48E8-B6EF-F9248A380677}"/>
              </a:ext>
            </a:extLst>
          </p:cNvPr>
          <p:cNvSpPr txBox="1">
            <a:spLocks/>
          </p:cNvSpPr>
          <p:nvPr/>
        </p:nvSpPr>
        <p:spPr>
          <a:xfrm>
            <a:off x="574766" y="2074817"/>
            <a:ext cx="11055531" cy="409075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400" dirty="0">
                <a:solidFill>
                  <a:schemeClr val="tx1">
                    <a:lumMod val="75000"/>
                    <a:lumOff val="25000"/>
                  </a:schemeClr>
                </a:solidFill>
              </a:rPr>
              <a:t>26 audits internes programmés 2020 + 1 audit interne de 2019 reporté</a:t>
            </a:r>
          </a:p>
          <a:p>
            <a:r>
              <a:rPr lang="fr-FR" sz="2400" dirty="0">
                <a:solidFill>
                  <a:schemeClr val="tx1">
                    <a:lumMod val="75000"/>
                    <a:lumOff val="25000"/>
                  </a:schemeClr>
                </a:solidFill>
              </a:rPr>
              <a:t>22 audits internes réalisés en 2020 / 5 reporté à 2021 (à cause de la pandémie de COVID-19)</a:t>
            </a:r>
          </a:p>
          <a:p>
            <a:r>
              <a:rPr lang="fr-FR" sz="2400" dirty="0">
                <a:solidFill>
                  <a:schemeClr val="tx1">
                    <a:lumMod val="75000"/>
                    <a:lumOff val="25000"/>
                  </a:schemeClr>
                </a:solidFill>
              </a:rPr>
              <a:t>16 audit internes clôturés et 6 audit internes non clôturés, soit un taux de clôture de </a:t>
            </a:r>
            <a:r>
              <a:rPr lang="fr-FR" sz="3200" b="1" dirty="0">
                <a:solidFill>
                  <a:schemeClr val="accent3"/>
                </a:solidFill>
              </a:rPr>
              <a:t>72,7%</a:t>
            </a:r>
            <a:endParaRPr lang="fr-FR" sz="2400" b="1" dirty="0">
              <a:solidFill>
                <a:schemeClr val="accent3"/>
              </a:solidFill>
            </a:endParaRPr>
          </a:p>
          <a:p>
            <a:r>
              <a:rPr lang="fr-FR" sz="2400" dirty="0">
                <a:solidFill>
                  <a:schemeClr val="tx1">
                    <a:lumMod val="75000"/>
                    <a:lumOff val="25000"/>
                  </a:schemeClr>
                </a:solidFill>
              </a:rPr>
              <a:t>1 audit externe réalisé (audit de suivi 2 par Bureau Veritas) et encore non clôturé</a:t>
            </a:r>
          </a:p>
          <a:p>
            <a:r>
              <a:rPr lang="fr-FR" sz="2400" dirty="0">
                <a:solidFill>
                  <a:schemeClr val="tx1">
                    <a:lumMod val="75000"/>
                    <a:lumOff val="25000"/>
                  </a:schemeClr>
                </a:solidFill>
              </a:rPr>
              <a:t>Tous les audits sont réalisés dans Qualipro</a:t>
            </a:r>
            <a:endParaRPr lang="fr-FR" sz="2400" b="1" dirty="0">
              <a:solidFill>
                <a:schemeClr val="tx1">
                  <a:lumMod val="75000"/>
                  <a:lumOff val="25000"/>
                </a:schemeClr>
              </a:solidFill>
            </a:endParaRPr>
          </a:p>
          <a:p>
            <a:r>
              <a:rPr lang="fr-FR" sz="2400" dirty="0">
                <a:solidFill>
                  <a:schemeClr val="tx1">
                    <a:lumMod val="75000"/>
                    <a:lumOff val="25000"/>
                  </a:schemeClr>
                </a:solidFill>
              </a:rPr>
              <a:t>Toutes les actions ont été intégrées à Qualipro</a:t>
            </a:r>
          </a:p>
        </p:txBody>
      </p:sp>
    </p:spTree>
    <p:extLst>
      <p:ext uri="{BB962C8B-B14F-4D97-AF65-F5344CB8AC3E}">
        <p14:creationId xmlns:p14="http://schemas.microsoft.com/office/powerpoint/2010/main" val="4039172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7" name="ZoneTexte 6"/>
          <p:cNvSpPr txBox="1"/>
          <p:nvPr/>
        </p:nvSpPr>
        <p:spPr>
          <a:xfrm>
            <a:off x="470856" y="1257126"/>
            <a:ext cx="3453444" cy="3600986"/>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programmés : 22 ;</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réalisés : 22 ;</a:t>
            </a:r>
          </a:p>
          <a:p>
            <a:pPr marL="285750" indent="-285750">
              <a:buFont typeface="Arial" panose="020B0604020202020204" pitchFamily="34" charset="0"/>
              <a:buChar char="•"/>
            </a:pPr>
            <a:r>
              <a:rPr lang="fr-SN" sz="2000" dirty="0">
                <a:solidFill>
                  <a:schemeClr val="accent4"/>
                </a:solidFill>
                <a:latin typeface="Arial" panose="020B0604020202020204" pitchFamily="34" charset="0"/>
                <a:cs typeface="Arial" panose="020B0604020202020204" pitchFamily="34" charset="0"/>
              </a:rPr>
              <a:t>15 audits</a:t>
            </a:r>
            <a:r>
              <a:rPr lang="fr-SN" sz="2000" dirty="0">
                <a:latin typeface="Arial" panose="020B0604020202020204" pitchFamily="34" charset="0"/>
                <a:cs typeface="Arial" panose="020B0604020202020204" pitchFamily="34" charset="0"/>
              </a:rPr>
              <a:t> ont été clôturés ;</a:t>
            </a:r>
          </a:p>
          <a:p>
            <a:pPr marL="285750" indent="-285750">
              <a:buFont typeface="Arial" panose="020B0604020202020204" pitchFamily="34" charset="0"/>
              <a:buChar char="•"/>
            </a:pPr>
            <a:r>
              <a:rPr lang="fr-SN" sz="2000" dirty="0">
                <a:solidFill>
                  <a:srgbClr val="FF9933"/>
                </a:solidFill>
                <a:latin typeface="Arial" panose="020B0604020202020204" pitchFamily="34" charset="0"/>
                <a:cs typeface="Arial" panose="020B0604020202020204" pitchFamily="34" charset="0"/>
              </a:rPr>
              <a:t>06</a:t>
            </a:r>
            <a:r>
              <a:rPr lang="fr-SN" sz="2000" dirty="0">
                <a:latin typeface="Arial" panose="020B0604020202020204" pitchFamily="34" charset="0"/>
                <a:cs typeface="Arial" panose="020B0604020202020204" pitchFamily="34" charset="0"/>
              </a:rPr>
              <a:t> non clôturés </a:t>
            </a:r>
            <a:r>
              <a:rPr lang="fr-SN" sz="2000" dirty="0">
                <a:solidFill>
                  <a:srgbClr val="EC3487"/>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SN" sz="2000" dirty="0">
                <a:solidFill>
                  <a:srgbClr val="FF9933"/>
                </a:solidFill>
                <a:latin typeface="Arial" panose="020B0604020202020204" pitchFamily="34" charset="0"/>
                <a:cs typeface="Arial" panose="020B0604020202020204" pitchFamily="34" charset="0"/>
              </a:rPr>
              <a:t>49 points faibles ;</a:t>
            </a:r>
          </a:p>
          <a:p>
            <a:pPr marL="285750" indent="-285750">
              <a:buFont typeface="Arial" panose="020B0604020202020204" pitchFamily="34" charset="0"/>
              <a:buChar char="•"/>
            </a:pPr>
            <a:r>
              <a:rPr lang="fr-SN" sz="2000" dirty="0">
                <a:solidFill>
                  <a:srgbClr val="FF0000"/>
                </a:solidFill>
                <a:latin typeface="Arial" panose="020B0604020202020204" pitchFamily="34" charset="0"/>
                <a:cs typeface="Arial" panose="020B0604020202020204" pitchFamily="34" charset="0"/>
              </a:rPr>
              <a:t>40 écarts dont 4 non soldés;</a:t>
            </a:r>
          </a:p>
          <a:p>
            <a:endParaRPr lang="fr-SN" sz="2000" dirty="0">
              <a:solidFill>
                <a:srgbClr val="FF0000"/>
              </a:solidFill>
              <a:latin typeface="Arial" panose="020B0604020202020204" pitchFamily="34" charset="0"/>
              <a:cs typeface="Arial" panose="020B0604020202020204" pitchFamily="34" charset="0"/>
            </a:endParaRPr>
          </a:p>
          <a:p>
            <a:pPr lvl="0"/>
            <a:r>
              <a:rPr lang="fr-SN" sz="2000" b="1" dirty="0">
                <a:solidFill>
                  <a:srgbClr val="00B050"/>
                </a:solidFill>
                <a:latin typeface="Arial" panose="020B0604020202020204" pitchFamily="34" charset="0"/>
                <a:cs typeface="Arial" panose="020B0604020202020204" pitchFamily="34" charset="0"/>
              </a:rPr>
              <a:t>Soit </a:t>
            </a:r>
            <a:r>
              <a:rPr lang="fr-FR" sz="2400" b="1" dirty="0">
                <a:solidFill>
                  <a:srgbClr val="00B050"/>
                </a:solidFill>
                <a:latin typeface="Arial" panose="020B0604020202020204" pitchFamily="34" charset="0"/>
                <a:cs typeface="Arial" panose="020B0604020202020204" pitchFamily="34" charset="0"/>
              </a:rPr>
              <a:t>90% des écarts soldés.</a:t>
            </a:r>
          </a:p>
          <a:p>
            <a:endParaRPr lang="fr-SN" sz="2000" dirty="0">
              <a:solidFill>
                <a:srgbClr val="FF0000"/>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4095750" y="1257126"/>
            <a:ext cx="7639049" cy="5372447"/>
          </a:xfrm>
          <a:prstGeom prst="rect">
            <a:avLst/>
          </a:prstGeom>
        </p:spPr>
      </p:pic>
    </p:spTree>
    <p:extLst>
      <p:ext uri="{BB962C8B-B14F-4D97-AF65-F5344CB8AC3E}">
        <p14:creationId xmlns:p14="http://schemas.microsoft.com/office/powerpoint/2010/main" val="6860693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PM01 : </a:t>
            </a:r>
            <a:r>
              <a:rPr lang="en-US" sz="1800" cap="none" dirty="0">
                <a:latin typeface="Arial" panose="020B0604020202020204" pitchFamily="34" charset="0"/>
                <a:ea typeface="Malgun Gothic" panose="020B0503020000020004" pitchFamily="34" charset="-127"/>
                <a:cs typeface="Arial" panose="020B0604020202020204" pitchFamily="34" charset="0"/>
              </a:rPr>
              <a:t>Gouvernance &amp; Management des Performances</a:t>
            </a:r>
          </a:p>
        </p:txBody>
      </p:sp>
      <p:graphicFrame>
        <p:nvGraphicFramePr>
          <p:cNvPr id="5" name="Tableau 4"/>
          <p:cNvGraphicFramePr>
            <a:graphicFrameLocks noGrp="1"/>
          </p:cNvGraphicFramePr>
          <p:nvPr>
            <p:extLst>
              <p:ext uri="{D42A27DB-BD31-4B8C-83A1-F6EECF244321}">
                <p14:modId xmlns:p14="http://schemas.microsoft.com/office/powerpoint/2010/main" val="2249828189"/>
              </p:ext>
            </p:extLst>
          </p:nvPr>
        </p:nvGraphicFramePr>
        <p:xfrm>
          <a:off x="470857" y="2773363"/>
          <a:ext cx="11263942" cy="2213610"/>
        </p:xfrm>
        <a:graphic>
          <a:graphicData uri="http://schemas.openxmlformats.org/drawingml/2006/table">
            <a:tbl>
              <a:tblPr/>
              <a:tblGrid>
                <a:gridCol w="1501025">
                  <a:extLst>
                    <a:ext uri="{9D8B030D-6E8A-4147-A177-3AD203B41FA5}">
                      <a16:colId xmlns:a16="http://schemas.microsoft.com/office/drawing/2014/main" val="222130267"/>
                    </a:ext>
                  </a:extLst>
                </a:gridCol>
                <a:gridCol w="3702528">
                  <a:extLst>
                    <a:ext uri="{9D8B030D-6E8A-4147-A177-3AD203B41FA5}">
                      <a16:colId xmlns:a16="http://schemas.microsoft.com/office/drawing/2014/main" val="346201899"/>
                    </a:ext>
                  </a:extLst>
                </a:gridCol>
                <a:gridCol w="1557314">
                  <a:extLst>
                    <a:ext uri="{9D8B030D-6E8A-4147-A177-3AD203B41FA5}">
                      <a16:colId xmlns:a16="http://schemas.microsoft.com/office/drawing/2014/main" val="1266179145"/>
                    </a:ext>
                  </a:extLst>
                </a:gridCol>
                <a:gridCol w="1501025">
                  <a:extLst>
                    <a:ext uri="{9D8B030D-6E8A-4147-A177-3AD203B41FA5}">
                      <a16:colId xmlns:a16="http://schemas.microsoft.com/office/drawing/2014/main" val="3060154123"/>
                    </a:ext>
                  </a:extLst>
                </a:gridCol>
                <a:gridCol w="1501025">
                  <a:extLst>
                    <a:ext uri="{9D8B030D-6E8A-4147-A177-3AD203B41FA5}">
                      <a16:colId xmlns:a16="http://schemas.microsoft.com/office/drawing/2014/main" val="2112383846"/>
                    </a:ext>
                  </a:extLst>
                </a:gridCol>
                <a:gridCol w="1501025">
                  <a:extLst>
                    <a:ext uri="{9D8B030D-6E8A-4147-A177-3AD203B41FA5}">
                      <a16:colId xmlns:a16="http://schemas.microsoft.com/office/drawing/2014/main" val="2651057426"/>
                    </a:ext>
                  </a:extLst>
                </a:gridCol>
              </a:tblGrid>
              <a:tr h="333375">
                <a:tc>
                  <a:txBody>
                    <a:bodyPr/>
                    <a:lstStyle/>
                    <a:p>
                      <a:pPr algn="ctr" fontAlgn="ctr"/>
                      <a:r>
                        <a:rPr lang="en-US" sz="2400" b="1" i="0" u="none" strike="noStrike">
                          <a:solidFill>
                            <a:srgbClr val="FFFFFF"/>
                          </a:solidFill>
                          <a:effectLst/>
                          <a:latin typeface="Bahnschrift Light SemiCondensed" panose="020B0502040204020203"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002825732"/>
                  </a:ext>
                </a:extLst>
              </a:tr>
              <a:tr h="561975">
                <a:tc>
                  <a:txBody>
                    <a:bodyPr/>
                    <a:lstStyle/>
                    <a:p>
                      <a:pPr algn="r" fontAlgn="ctr"/>
                      <a:r>
                        <a:rPr lang="en-US" sz="2400" b="0" i="0" u="none" strike="noStrike">
                          <a:solidFill>
                            <a:srgbClr val="000000"/>
                          </a:solidFill>
                          <a:effectLst/>
                          <a:latin typeface="Bahnschrift Light SemiCondensed" panose="020B0502040204020203" pitchFamily="34" charset="0"/>
                        </a:rPr>
                        <a:t>03/03/2020</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2400" b="0" i="0" u="none" strike="noStrike">
                          <a:solidFill>
                            <a:srgbClr val="000000"/>
                          </a:solidFill>
                          <a:effectLst/>
                          <a:latin typeface="Bahnschrift Light SemiCondensed" panose="020B0502040204020203" pitchFamily="34" charset="0"/>
                        </a:rPr>
                        <a:t>Objectifs stratégiques non partagés avec les responsables de chaque processus.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Bahnschrift Light SemiCondensed" panose="020B0502040204020203" pitchFamily="34" charset="0"/>
                        </a:rPr>
                        <a:t>Khadidiatou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Bahnschrift Light SemiCondensed" panose="020B0502040204020203" pitchFamily="34" charset="0"/>
                        </a:rPr>
                        <a:t>Point faible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9351367"/>
                  </a:ext>
                </a:extLst>
              </a:tr>
            </a:tbl>
          </a:graphicData>
        </a:graphic>
      </p:graphicFrame>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89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298" y="675043"/>
            <a:ext cx="11029616" cy="1247886"/>
          </a:xfrm>
        </p:spPr>
        <p:txBody>
          <a:bodyPr>
            <a:normAutofit fontScale="90000"/>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7EE1415-1EBD-4436-8A06-EDEAF181A6CD}"/>
              </a:ext>
            </a:extLst>
          </p:cNvPr>
          <p:cNvGraphicFramePr>
            <a:graphicFrameLocks/>
          </p:cNvGraphicFramePr>
          <p:nvPr>
            <p:extLst>
              <p:ext uri="{D42A27DB-BD31-4B8C-83A1-F6EECF244321}">
                <p14:modId xmlns:p14="http://schemas.microsoft.com/office/powerpoint/2010/main" val="2823115255"/>
              </p:ext>
            </p:extLst>
          </p:nvPr>
        </p:nvGraphicFramePr>
        <p:xfrm>
          <a:off x="581192" y="1828800"/>
          <a:ext cx="11029615" cy="4855938"/>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216870">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616128">
                <a:tc>
                  <a:txBody>
                    <a:bodyPr/>
                    <a:lstStyle/>
                    <a:p>
                      <a:r>
                        <a:rPr lang="fr-FR" sz="1500" dirty="0">
                          <a:effectLst/>
                          <a:latin typeface="+mj-lt"/>
                          <a:cs typeface="Calibri" panose="020F0502020204030204" pitchFamily="34" charset="0"/>
                        </a:rPr>
                        <a:t>Mise en place de patients et appels mystères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En cours / lancement d’ici début mai</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COVID + formalisation / Reconduit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73461137"/>
                  </a:ext>
                </a:extLst>
              </a:tr>
              <a:tr h="410752">
                <a:tc>
                  <a:txBody>
                    <a:bodyPr/>
                    <a:lstStyle/>
                    <a:p>
                      <a:r>
                        <a:rPr lang="fr-FR" sz="1500" dirty="0">
                          <a:effectLst/>
                          <a:latin typeface="+mj-lt"/>
                          <a:cs typeface="Calibri" panose="020F0502020204030204" pitchFamily="34" charset="0"/>
                        </a:rPr>
                        <a:t>Revoir la qualité des prestations par rapport au repas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33740">
                <a:tc>
                  <a:txBody>
                    <a:bodyPr/>
                    <a:lstStyle/>
                    <a:p>
                      <a:r>
                        <a:rPr lang="fr-FR" sz="1500" dirty="0">
                          <a:effectLst/>
                          <a:latin typeface="+mj-lt"/>
                          <a:cs typeface="Calibri" panose="020F0502020204030204" pitchFamily="34" charset="0"/>
                        </a:rPr>
                        <a:t>Donner un état des lieux sur les règlements garants aux médecins plus fréquemment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616128">
                <a:tc>
                  <a:txBody>
                    <a:bodyPr/>
                    <a:lstStyle/>
                    <a:p>
                      <a:r>
                        <a:rPr lang="fr-FR" sz="1500" dirty="0">
                          <a:effectLst/>
                          <a:latin typeface="+mj-lt"/>
                          <a:cs typeface="Calibri" panose="020F0502020204030204" pitchFamily="34" charset="0"/>
                        </a:rPr>
                        <a:t>Mettre en place un logiciel médical</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En cours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mj-lt"/>
                          <a:cs typeface="Calibri" panose="020F0502020204030204" pitchFamily="34" charset="0"/>
                        </a:rPr>
                        <a:t>Difficulté à trouver le bon produit + </a:t>
                      </a:r>
                      <a:r>
                        <a:rPr lang="fr-FR" sz="1500" dirty="0" err="1">
                          <a:effectLst/>
                          <a:latin typeface="+mj-lt"/>
                          <a:cs typeface="Calibri" panose="020F0502020204030204" pitchFamily="34" charset="0"/>
                        </a:rPr>
                        <a:t>tréso</a:t>
                      </a:r>
                      <a:r>
                        <a:rPr lang="fr-FR" sz="1500" dirty="0">
                          <a:effectLst/>
                          <a:latin typeface="+mj-lt"/>
                          <a:cs typeface="Calibri" panose="020F0502020204030204" pitchFamily="34" charset="0"/>
                        </a:rPr>
                        <a:t> / Reconduit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56657671"/>
                  </a:ext>
                </a:extLst>
              </a:tr>
              <a:tr h="410752">
                <a:tc>
                  <a:txBody>
                    <a:bodyPr/>
                    <a:lstStyle/>
                    <a:p>
                      <a:r>
                        <a:rPr lang="fr-FR" sz="1500" dirty="0">
                          <a:effectLst/>
                          <a:latin typeface="+mj-lt"/>
                          <a:cs typeface="Calibri" panose="020F0502020204030204" pitchFamily="34" charset="0"/>
                        </a:rPr>
                        <a:t>Remettre à niveau les tenues (personnel et bloc)</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80909281"/>
                  </a:ext>
                </a:extLst>
              </a:tr>
              <a:tr h="426922">
                <a:tc>
                  <a:txBody>
                    <a:bodyPr/>
                    <a:lstStyle/>
                    <a:p>
                      <a:r>
                        <a:rPr lang="fr-FR" sz="1500" dirty="0">
                          <a:effectLst/>
                          <a:latin typeface="+mj-lt"/>
                          <a:cs typeface="Calibri" panose="020F0502020204030204" pitchFamily="34" charset="0"/>
                        </a:rPr>
                        <a:t>Augmenter le débit Internet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r h="616128">
                <a:tc>
                  <a:txBody>
                    <a:bodyPr/>
                    <a:lstStyle/>
                    <a:p>
                      <a:r>
                        <a:rPr lang="fr-FR" sz="1500" dirty="0">
                          <a:effectLst/>
                          <a:latin typeface="+mj-lt"/>
                          <a:cs typeface="Calibri" panose="020F0502020204030204" pitchFamily="34" charset="0"/>
                        </a:rPr>
                        <a:t>Trouver un prestataire IT ou recruter une ressource pour la maintenance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err="1">
                          <a:effectLst/>
                          <a:latin typeface="+mj-lt"/>
                          <a:cs typeface="Calibri" panose="020F0502020204030204" pitchFamily="34" charset="0"/>
                        </a:rPr>
                        <a:t>En</a:t>
                      </a:r>
                      <a:r>
                        <a:rPr lang="en-US" sz="1500" dirty="0">
                          <a:effectLst/>
                          <a:latin typeface="+mj-lt"/>
                          <a:cs typeface="Calibri" panose="020F0502020204030204" pitchFamily="34" charset="0"/>
                        </a:rPr>
                        <a:t> </a:t>
                      </a:r>
                      <a:r>
                        <a:rPr lang="en-US" sz="1500" dirty="0" err="1">
                          <a:effectLst/>
                          <a:latin typeface="+mj-lt"/>
                          <a:cs typeface="Calibri" panose="020F0502020204030204" pitchFamily="34" charset="0"/>
                        </a:rPr>
                        <a:t>cours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err="1">
                          <a:effectLst/>
                          <a:latin typeface="+mj-lt"/>
                          <a:cs typeface="Calibri" panose="020F0502020204030204" pitchFamily="34" charset="0"/>
                        </a:rPr>
                        <a:t>Difficulté</a:t>
                      </a:r>
                      <a:r>
                        <a:rPr lang="en-US" sz="1500" dirty="0">
                          <a:effectLst/>
                          <a:latin typeface="+mj-lt"/>
                          <a:cs typeface="Calibri" panose="020F0502020204030204" pitchFamily="34" charset="0"/>
                        </a:rPr>
                        <a:t> à </a:t>
                      </a:r>
                      <a:r>
                        <a:rPr lang="en-US" sz="1500" dirty="0" err="1">
                          <a:effectLst/>
                          <a:latin typeface="+mj-lt"/>
                          <a:cs typeface="Calibri" panose="020F0502020204030204" pitchFamily="34" charset="0"/>
                        </a:rPr>
                        <a:t>trouver</a:t>
                      </a:r>
                      <a:r>
                        <a:rPr lang="en-US" sz="1500" dirty="0">
                          <a:effectLst/>
                          <a:latin typeface="+mj-lt"/>
                          <a:cs typeface="Calibri" panose="020F0502020204030204" pitchFamily="34" charset="0"/>
                        </a:rPr>
                        <a:t> le bon </a:t>
                      </a:r>
                      <a:r>
                        <a:rPr lang="en-US" sz="1500" dirty="0" err="1">
                          <a:effectLst/>
                          <a:latin typeface="+mj-lt"/>
                          <a:cs typeface="Calibri" panose="020F0502020204030204" pitchFamily="34" charset="0"/>
                        </a:rPr>
                        <a:t>prestataire</a:t>
                      </a:r>
                      <a:r>
                        <a:rPr lang="en-US" sz="1500" dirty="0">
                          <a:effectLst/>
                          <a:latin typeface="+mj-lt"/>
                          <a:cs typeface="Calibri" panose="020F0502020204030204" pitchFamily="34" charset="0"/>
                        </a:rPr>
                        <a:t> + </a:t>
                      </a:r>
                      <a:r>
                        <a:rPr lang="en-US" sz="1500" dirty="0" err="1">
                          <a:effectLst/>
                          <a:latin typeface="+mj-lt"/>
                          <a:cs typeface="Calibri" panose="020F0502020204030204" pitchFamily="34" charset="0"/>
                        </a:rPr>
                        <a:t>tarifs</a:t>
                      </a:r>
                      <a:r>
                        <a:rPr lang="en-US" sz="1500" dirty="0">
                          <a:effectLst/>
                          <a:latin typeface="+mj-lt"/>
                          <a:cs typeface="Calibri" panose="020F0502020204030204" pitchFamily="34" charset="0"/>
                        </a:rPr>
                        <a:t> </a:t>
                      </a:r>
                      <a:r>
                        <a:rPr lang="en-US" sz="1500" dirty="0" err="1">
                          <a:effectLst/>
                          <a:latin typeface="+mj-lt"/>
                          <a:cs typeface="Calibri" panose="020F0502020204030204" pitchFamily="34" charset="0"/>
                        </a:rPr>
                        <a:t>élevés</a:t>
                      </a:r>
                      <a:r>
                        <a:rPr lang="en-US" sz="1500" dirty="0">
                          <a:effectLst/>
                          <a:latin typeface="+mj-lt"/>
                          <a:cs typeface="Calibri" panose="020F0502020204030204" pitchFamily="34" charset="0"/>
                        </a:rPr>
                        <a:t> / </a:t>
                      </a:r>
                      <a:r>
                        <a:rPr lang="en-US" sz="1500" dirty="0" err="1">
                          <a:effectLst/>
                          <a:latin typeface="+mj-lt"/>
                          <a:cs typeface="Calibri" panose="020F0502020204030204" pitchFamily="34" charset="0"/>
                        </a:rPr>
                        <a:t>Reconduit</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53336702"/>
                  </a:ext>
                </a:extLst>
              </a:tr>
              <a:tr h="433740">
                <a:tc>
                  <a:txBody>
                    <a:bodyPr/>
                    <a:lstStyle/>
                    <a:p>
                      <a:r>
                        <a:rPr lang="fr-FR" sz="1500" dirty="0">
                          <a:effectLst/>
                          <a:latin typeface="+mj-lt"/>
                          <a:cs typeface="Calibri" panose="020F0502020204030204" pitchFamily="34" charset="0"/>
                        </a:rPr>
                        <a:t>Formaliser les évènements d'entreprise, la vie interne et </a:t>
                      </a:r>
                      <a:r>
                        <a:rPr lang="fr-FR" sz="1500" dirty="0" err="1">
                          <a:effectLst/>
                          <a:latin typeface="+mj-lt"/>
                          <a:cs typeface="Calibri" panose="020F0502020204030204" pitchFamily="34" charset="0"/>
                        </a:rPr>
                        <a:t>teambuilding</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27897552"/>
                  </a:ext>
                </a:extLst>
              </a:tr>
              <a:tr h="616128">
                <a:tc>
                  <a:txBody>
                    <a:bodyPr/>
                    <a:lstStyle/>
                    <a:p>
                      <a:r>
                        <a:rPr lang="fr-FR" sz="1500" dirty="0">
                          <a:effectLst/>
                          <a:latin typeface="+mj-lt"/>
                          <a:cs typeface="Calibri" panose="020F0502020204030204" pitchFamily="34" charset="0"/>
                        </a:rPr>
                        <a:t>Mettre en place le plan de formation 2020</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6393119"/>
                  </a:ext>
                </a:extLst>
              </a:tr>
            </a:tbl>
          </a:graphicData>
        </a:graphic>
      </p:graphicFrame>
    </p:spTree>
    <p:extLst>
      <p:ext uri="{BB962C8B-B14F-4D97-AF65-F5344CB8AC3E}">
        <p14:creationId xmlns:p14="http://schemas.microsoft.com/office/powerpoint/2010/main" val="36416360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500453" cy="491681"/>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PM02 : </a:t>
            </a:r>
            <a:r>
              <a:rPr lang="en-US" sz="2400" cap="none" dirty="0">
                <a:latin typeface="Arial" panose="020B0604020202020204" pitchFamily="34" charset="0"/>
                <a:ea typeface="Malgun Gothic" panose="020B0503020000020004" pitchFamily="34" charset="-127"/>
                <a:cs typeface="Arial" panose="020B0604020202020204" pitchFamily="34" charset="0"/>
              </a:rPr>
              <a:t>Marketing &amp; communication</a:t>
            </a:r>
            <a:endParaRPr lang="en-US" sz="2400"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315246088"/>
              </p:ext>
            </p:extLst>
          </p:nvPr>
        </p:nvGraphicFramePr>
        <p:xfrm>
          <a:off x="484510" y="2830514"/>
          <a:ext cx="11250289" cy="3746628"/>
        </p:xfrm>
        <a:graphic>
          <a:graphicData uri="http://schemas.openxmlformats.org/drawingml/2006/table">
            <a:tbl>
              <a:tblPr/>
              <a:tblGrid>
                <a:gridCol w="1191890">
                  <a:extLst>
                    <a:ext uri="{9D8B030D-6E8A-4147-A177-3AD203B41FA5}">
                      <a16:colId xmlns:a16="http://schemas.microsoft.com/office/drawing/2014/main" val="3029443430"/>
                    </a:ext>
                  </a:extLst>
                </a:gridCol>
                <a:gridCol w="152400">
                  <a:extLst>
                    <a:ext uri="{9D8B030D-6E8A-4147-A177-3AD203B41FA5}">
                      <a16:colId xmlns:a16="http://schemas.microsoft.com/office/drawing/2014/main" val="3854765084"/>
                    </a:ext>
                  </a:extLst>
                </a:gridCol>
                <a:gridCol w="5131324">
                  <a:extLst>
                    <a:ext uri="{9D8B030D-6E8A-4147-A177-3AD203B41FA5}">
                      <a16:colId xmlns:a16="http://schemas.microsoft.com/office/drawing/2014/main" val="2119770156"/>
                    </a:ext>
                  </a:extLst>
                </a:gridCol>
                <a:gridCol w="1361849">
                  <a:extLst>
                    <a:ext uri="{9D8B030D-6E8A-4147-A177-3AD203B41FA5}">
                      <a16:colId xmlns:a16="http://schemas.microsoft.com/office/drawing/2014/main" val="997399371"/>
                    </a:ext>
                  </a:extLst>
                </a:gridCol>
                <a:gridCol w="1312626">
                  <a:extLst>
                    <a:ext uri="{9D8B030D-6E8A-4147-A177-3AD203B41FA5}">
                      <a16:colId xmlns:a16="http://schemas.microsoft.com/office/drawing/2014/main" val="2232690582"/>
                    </a:ext>
                  </a:extLst>
                </a:gridCol>
                <a:gridCol w="1050100">
                  <a:extLst>
                    <a:ext uri="{9D8B030D-6E8A-4147-A177-3AD203B41FA5}">
                      <a16:colId xmlns:a16="http://schemas.microsoft.com/office/drawing/2014/main" val="4175529500"/>
                    </a:ext>
                  </a:extLst>
                </a:gridCol>
                <a:gridCol w="1050100">
                  <a:extLst>
                    <a:ext uri="{9D8B030D-6E8A-4147-A177-3AD203B41FA5}">
                      <a16:colId xmlns:a16="http://schemas.microsoft.com/office/drawing/2014/main" val="3015195732"/>
                    </a:ext>
                  </a:extLst>
                </a:gridCol>
              </a:tblGrid>
              <a:tr h="293687">
                <a:tc gridSpan="2">
                  <a:txBody>
                    <a:bodyPr/>
                    <a:lstStyle/>
                    <a:p>
                      <a:pPr algn="ctr" fontAlgn="ctr"/>
                      <a:r>
                        <a:rPr lang="en-US" sz="1600" b="1" i="0" u="none" strike="noStrike">
                          <a:solidFill>
                            <a:srgbClr val="FFFFFF"/>
                          </a:solidFill>
                          <a:effectLst/>
                          <a:latin typeface="Bahnschrift Light SemiCondensed" panose="020B0502040204020203" pitchFamily="34" charset="0"/>
                        </a:rPr>
                        <a:t>Date réal, audit</a:t>
                      </a:r>
                    </a:p>
                  </a:txBody>
                  <a:tcPr marL="8638" marR="8638" marT="863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hMerge="1">
                  <a:txBody>
                    <a:bodyPr/>
                    <a:lstStyle/>
                    <a:p>
                      <a:endParaRPr lang="en-US"/>
                    </a:p>
                  </a:txBody>
                  <a:tcPr/>
                </a:tc>
                <a:tc>
                  <a:txBody>
                    <a:bodyPr/>
                    <a:lstStyle/>
                    <a:p>
                      <a:pPr algn="ctr" fontAlgn="ctr"/>
                      <a:r>
                        <a:rPr lang="en-US" sz="1600" b="1" i="0" u="none" strike="noStrike" dirty="0">
                          <a:solidFill>
                            <a:srgbClr val="FFFFFF"/>
                          </a:solidFill>
                          <a:effectLst/>
                          <a:latin typeface="Bahnschrift Light SemiCondensed" panose="020B0502040204020203" pitchFamily="34" charset="0"/>
                        </a:rPr>
                        <a:t>Description</a:t>
                      </a:r>
                    </a:p>
                  </a:txBody>
                  <a:tcPr marL="8638" marR="8638" marT="863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Concerné</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Eff. %</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228095051"/>
                  </a:ext>
                </a:extLst>
              </a:tr>
              <a:tr h="509634">
                <a:tc rowSpan="5" gridSpan="2">
                  <a:txBody>
                    <a:bodyPr/>
                    <a:lstStyle/>
                    <a:p>
                      <a:pPr algn="ctr" fontAlgn="ctr"/>
                      <a:r>
                        <a:rPr lang="en-US" sz="1600" b="0" i="0" u="none" strike="noStrike">
                          <a:solidFill>
                            <a:srgbClr val="000000"/>
                          </a:solidFill>
                          <a:effectLst/>
                          <a:latin typeface="Bahnschrift Light SemiCondensed" panose="020B0502040204020203" pitchFamily="34" charset="0"/>
                        </a:rPr>
                        <a:t>23/06/2020</a:t>
                      </a:r>
                    </a:p>
                  </a:txBody>
                  <a:tcPr marL="8638" marR="8638" marT="863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5" hMerge="1">
                  <a:txBody>
                    <a:bodyPr/>
                    <a:lstStyle/>
                    <a:p>
                      <a:endParaRPr lang="en-US"/>
                    </a:p>
                  </a:txBody>
                  <a:tcPr/>
                </a:tc>
                <a:tc>
                  <a:txBody>
                    <a:bodyPr/>
                    <a:lstStyle/>
                    <a:p>
                      <a:pPr algn="l" fontAlgn="ctr"/>
                      <a:r>
                        <a:rPr lang="fr-FR" sz="1800" b="0" i="0" u="none" strike="noStrike" dirty="0">
                          <a:solidFill>
                            <a:srgbClr val="000000"/>
                          </a:solidFill>
                          <a:effectLst/>
                          <a:latin typeface="Bahnschrift Light SemiCondensed" panose="020B0502040204020203" pitchFamily="34" charset="0"/>
                        </a:rPr>
                        <a:t>Doublons des indicateurs avec Accueil et Orientation </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5">
                  <a:txBody>
                    <a:bodyPr/>
                    <a:lstStyle/>
                    <a:p>
                      <a:pPr algn="ctr" fontAlgn="ctr"/>
                      <a:r>
                        <a:rPr lang="en-US" sz="1600" b="0" i="0" u="none" strike="noStrike">
                          <a:solidFill>
                            <a:srgbClr val="000000"/>
                          </a:solidFill>
                          <a:effectLst/>
                          <a:latin typeface="Bahnschrift Light SemiCondensed" panose="020B0502040204020203" pitchFamily="34" charset="0"/>
                        </a:rPr>
                        <a:t>Lauriane Marie LE FLOUR</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76582509"/>
                  </a:ext>
                </a:extLst>
              </a:tr>
              <a:tr h="440531">
                <a:tc gridSpan="2" vMerge="1">
                  <a:txBody>
                    <a:bodyPr/>
                    <a:lstStyle/>
                    <a:p>
                      <a:endParaRPr lang="en-US"/>
                    </a:p>
                  </a:txBody>
                  <a:tcPr/>
                </a:tc>
                <a:tc hMerge="1" vMerge="1">
                  <a:txBody>
                    <a:bodyPr/>
                    <a:lstStyle/>
                    <a:p>
                      <a:endParaRPr lang="en-US"/>
                    </a:p>
                  </a:txBody>
                  <a:tcPr/>
                </a:tc>
                <a:tc>
                  <a:txBody>
                    <a:bodyPr/>
                    <a:lstStyle/>
                    <a:p>
                      <a:pPr algn="l" fontAlgn="ctr"/>
                      <a:r>
                        <a:rPr lang="fr-FR" sz="1800" b="0" i="0" u="none" strike="noStrike" dirty="0">
                          <a:solidFill>
                            <a:srgbClr val="000000"/>
                          </a:solidFill>
                          <a:effectLst/>
                          <a:latin typeface="Bahnschrift Light SemiCondensed" panose="020B0502040204020203" pitchFamily="34" charset="0"/>
                        </a:rPr>
                        <a:t>Indisponibilités de certains rapports dans les enregistrements Qualipro</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81843384"/>
                  </a:ext>
                </a:extLst>
              </a:tr>
              <a:tr h="561461">
                <a:tc gridSpan="2" vMerge="1">
                  <a:txBody>
                    <a:bodyPr/>
                    <a:lstStyle/>
                    <a:p>
                      <a:endParaRPr lang="en-US"/>
                    </a:p>
                  </a:txBody>
                  <a:tcPr/>
                </a:tc>
                <a:tc hMerge="1" vMerge="1">
                  <a:txBody>
                    <a:bodyPr/>
                    <a:lstStyle/>
                    <a:p>
                      <a:endParaRPr lang="en-US"/>
                    </a:p>
                  </a:txBody>
                  <a:tcPr/>
                </a:tc>
                <a:tc>
                  <a:txBody>
                    <a:bodyPr/>
                    <a:lstStyle/>
                    <a:p>
                      <a:pPr algn="l" fontAlgn="ctr"/>
                      <a:r>
                        <a:rPr lang="fr-FR" sz="1800" b="0" i="0" u="none" strike="noStrike" dirty="0">
                          <a:solidFill>
                            <a:srgbClr val="000000"/>
                          </a:solidFill>
                          <a:effectLst/>
                          <a:latin typeface="Bahnschrift Light SemiCondensed" panose="020B0502040204020203" pitchFamily="34" charset="0"/>
                        </a:rPr>
                        <a:t>Des documents sont mentionnés sur la carte processus mais non existants</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0" i="0" u="none" strike="noStrike">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2710379"/>
                  </a:ext>
                </a:extLst>
              </a:tr>
              <a:tr h="293687">
                <a:tc gridSpan="2" vMerge="1">
                  <a:txBody>
                    <a:bodyPr/>
                    <a:lstStyle/>
                    <a:p>
                      <a:endParaRPr lang="en-US"/>
                    </a:p>
                  </a:txBody>
                  <a:tcPr/>
                </a:tc>
                <a:tc hMerge="1" vMerge="1">
                  <a:txBody>
                    <a:bodyPr/>
                    <a:lstStyle/>
                    <a:p>
                      <a:endParaRPr lang="en-US"/>
                    </a:p>
                  </a:txBody>
                  <a:tcPr/>
                </a:tc>
                <a:tc>
                  <a:txBody>
                    <a:bodyPr/>
                    <a:lstStyle/>
                    <a:p>
                      <a:pPr algn="l" fontAlgn="ctr"/>
                      <a:r>
                        <a:rPr lang="en-US" sz="1800" b="0" i="0" u="none" strike="noStrike" dirty="0" err="1">
                          <a:solidFill>
                            <a:srgbClr val="000000"/>
                          </a:solidFill>
                          <a:effectLst/>
                          <a:latin typeface="Bahnschrift Light SemiCondensed" panose="020B0502040204020203" pitchFamily="34" charset="0"/>
                        </a:rPr>
                        <a:t>Faible</a:t>
                      </a:r>
                      <a:r>
                        <a:rPr lang="en-US" sz="1800" b="0" i="0" u="none" strike="noStrike" dirty="0">
                          <a:solidFill>
                            <a:srgbClr val="000000"/>
                          </a:solidFill>
                          <a:effectLst/>
                          <a:latin typeface="Bahnschrift Light SemiCondensed" panose="020B0502040204020203" pitchFamily="34" charset="0"/>
                        </a:rPr>
                        <a:t> </a:t>
                      </a:r>
                      <a:r>
                        <a:rPr lang="en-US" sz="1800" b="0" i="0" u="none" strike="noStrike" dirty="0" err="1">
                          <a:solidFill>
                            <a:srgbClr val="000000"/>
                          </a:solidFill>
                          <a:effectLst/>
                          <a:latin typeface="Bahnschrift Light SemiCondensed" panose="020B0502040204020203" pitchFamily="34" charset="0"/>
                        </a:rPr>
                        <a:t>nombre</a:t>
                      </a:r>
                      <a:r>
                        <a:rPr lang="en-US" sz="1800" b="0" i="0" u="none" strike="noStrike" dirty="0">
                          <a:solidFill>
                            <a:srgbClr val="000000"/>
                          </a:solidFill>
                          <a:effectLst/>
                          <a:latin typeface="Bahnschrift Light SemiCondensed" panose="020B0502040204020203" pitchFamily="34" charset="0"/>
                        </a:rPr>
                        <a:t> </a:t>
                      </a:r>
                      <a:r>
                        <a:rPr lang="en-US" sz="1800" b="0" i="0" u="none" strike="noStrike" dirty="0" err="1">
                          <a:solidFill>
                            <a:srgbClr val="000000"/>
                          </a:solidFill>
                          <a:effectLst/>
                          <a:latin typeface="Bahnschrift Light SemiCondensed" panose="020B0502040204020203" pitchFamily="34" charset="0"/>
                        </a:rPr>
                        <a:t>d'enquêtes</a:t>
                      </a:r>
                      <a:r>
                        <a:rPr lang="en-US" sz="1800" b="0" i="0" u="none" strike="noStrike" dirty="0">
                          <a:solidFill>
                            <a:srgbClr val="000000"/>
                          </a:solidFill>
                          <a:effectLst/>
                          <a:latin typeface="Bahnschrift Light SemiCondensed" panose="020B0502040204020203" pitchFamily="34" charset="0"/>
                        </a:rPr>
                        <a:t> </a:t>
                      </a:r>
                      <a:r>
                        <a:rPr lang="en-US" sz="1800" b="0" i="0" u="none" strike="noStrike" dirty="0" err="1">
                          <a:solidFill>
                            <a:srgbClr val="000000"/>
                          </a:solidFill>
                          <a:effectLst/>
                          <a:latin typeface="Bahnschrift Light SemiCondensed" panose="020B0502040204020203" pitchFamily="34" charset="0"/>
                        </a:rPr>
                        <a:t>dispensées</a:t>
                      </a:r>
                      <a:endParaRPr lang="en-US" sz="18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0" i="0" u="none" strike="noStrike">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150249"/>
                  </a:ext>
                </a:extLst>
              </a:tr>
              <a:tr h="293687">
                <a:tc gridSpan="2" vMerge="1">
                  <a:txBody>
                    <a:bodyPr/>
                    <a:lstStyle/>
                    <a:p>
                      <a:endParaRPr lang="en-US"/>
                    </a:p>
                  </a:txBody>
                  <a:tcPr/>
                </a:tc>
                <a:tc hMerge="1" vMerge="1">
                  <a:txBody>
                    <a:bodyPr/>
                    <a:lstStyle/>
                    <a:p>
                      <a:endParaRPr lang="en-US"/>
                    </a:p>
                  </a:txBody>
                  <a:tcPr/>
                </a:tc>
                <a:tc>
                  <a:txBody>
                    <a:bodyPr/>
                    <a:lstStyle/>
                    <a:p>
                      <a:pPr algn="l" fontAlgn="ctr"/>
                      <a:r>
                        <a:rPr lang="fr-FR" sz="1800" b="0" i="0" u="none" strike="noStrike" dirty="0">
                          <a:solidFill>
                            <a:srgbClr val="000000"/>
                          </a:solidFill>
                          <a:effectLst/>
                          <a:latin typeface="Bahnschrift Light SemiCondensed" panose="020B0502040204020203" pitchFamily="34" charset="0"/>
                        </a:rPr>
                        <a:t>Action 82 et 80 de l’audit précédent à clôturer</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05393576"/>
                  </a:ext>
                </a:extLst>
              </a:tr>
              <a:tr h="146844">
                <a:tc gridSpan="7">
                  <a:txBody>
                    <a:bodyPr/>
                    <a:lstStyle/>
                    <a:p>
                      <a:pPr algn="l" fontAlgn="ctr"/>
                      <a:r>
                        <a:rPr lang="en-US" sz="1600" b="0" i="0" u="none" strike="noStrike">
                          <a:solidFill>
                            <a:srgbClr val="000000"/>
                          </a:solidFill>
                          <a:effectLst/>
                          <a:latin typeface="Bahnschrift Light SemiCondensed" panose="020B0502040204020203" pitchFamily="34" charset="0"/>
                        </a:rPr>
                        <a:t> </a:t>
                      </a:r>
                    </a:p>
                  </a:txBody>
                  <a:tcPr marL="8638" marR="8638" marT="863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2292619"/>
                  </a:ext>
                </a:extLst>
              </a:tr>
              <a:tr h="423255">
                <a:tc rowSpan="2">
                  <a:txBody>
                    <a:bodyPr/>
                    <a:lstStyle/>
                    <a:p>
                      <a:pPr algn="ctr" fontAlgn="ctr"/>
                      <a:r>
                        <a:rPr lang="en-US" sz="1600" b="0" i="0" u="none" strike="noStrike" dirty="0">
                          <a:solidFill>
                            <a:srgbClr val="000000"/>
                          </a:solidFill>
                          <a:effectLst/>
                          <a:latin typeface="Bahnschrift Light SemiCondensed" panose="020B0502040204020203" pitchFamily="34" charset="0"/>
                        </a:rPr>
                        <a:t>23/06/2020</a:t>
                      </a:r>
                    </a:p>
                  </a:txBody>
                  <a:tcPr marL="8638" marR="8638" marT="863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fontAlgn="ctr"/>
                      <a:r>
                        <a:rPr lang="fr-FR" sz="1800" b="0" i="0" u="none" strike="noStrike" dirty="0">
                          <a:solidFill>
                            <a:srgbClr val="000000"/>
                          </a:solidFill>
                          <a:effectLst/>
                          <a:latin typeface="Bahnschrift Light SemiCondensed" panose="020B0502040204020203" pitchFamily="34" charset="0"/>
                        </a:rPr>
                        <a:t>Les dates des actions faces aux risques à mettre à jour</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l" fontAlgn="ctr"/>
                      <a:endParaRPr lang="fr-FR"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600" b="0" i="0" u="none" strike="noStrike">
                          <a:solidFill>
                            <a:srgbClr val="000000"/>
                          </a:solidFill>
                          <a:effectLst/>
                          <a:latin typeface="Bahnschrift Light SemiCondensed" panose="020B0502040204020203" pitchFamily="34" charset="0"/>
                        </a:rPr>
                        <a:t>Lauriane Marie LE FLOUR</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37272313"/>
                  </a:ext>
                </a:extLst>
              </a:tr>
              <a:tr h="561461">
                <a:tc vMerge="1">
                  <a:txBody>
                    <a:bodyPr/>
                    <a:lstStyle/>
                    <a:p>
                      <a:endParaRPr lang="en-US"/>
                    </a:p>
                  </a:txBody>
                  <a:tcPr/>
                </a:tc>
                <a:tc gridSpan="2">
                  <a:txBody>
                    <a:bodyPr/>
                    <a:lstStyle/>
                    <a:p>
                      <a:pPr algn="l" fontAlgn="ctr"/>
                      <a:r>
                        <a:rPr lang="fr-FR" sz="1800" b="0" i="0" u="none" strike="noStrike" dirty="0">
                          <a:solidFill>
                            <a:srgbClr val="000000"/>
                          </a:solidFill>
                          <a:effectLst/>
                          <a:latin typeface="Bahnschrift Light SemiCondensed" panose="020B0502040204020203" pitchFamily="34" charset="0"/>
                        </a:rPr>
                        <a:t>Application de la procédure de traitement des réclamations patients non effective</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pPr algn="l" fontAlgn="ctr"/>
                      <a:endParaRPr lang="fr-FR" sz="1600" b="0" i="0" u="none" strike="noStrike">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Ecarts</a:t>
                      </a:r>
                      <a:endParaRPr lang="en-US" sz="1600" b="0" i="0" u="none" strike="noStrike" dirty="0">
                        <a:solidFill>
                          <a:srgbClr val="000000"/>
                        </a:solidFill>
                        <a:effectLst/>
                        <a:latin typeface="Bahnschrift Light SemiCondensed" panose="020B0502040204020203" pitchFamily="34" charset="0"/>
                      </a:endParaRP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0" i="0" u="none" strike="noStrike">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Bahnschrift Light SemiCondensed" panose="020B0502040204020203" pitchFamily="34" charset="0"/>
                        </a:rPr>
                        <a:t>100%</a:t>
                      </a:r>
                    </a:p>
                  </a:txBody>
                  <a:tcPr marL="8638" marR="8638" marT="863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90981048"/>
                  </a:ext>
                </a:extLst>
              </a:tr>
            </a:tbl>
          </a:graphicData>
        </a:graphic>
      </p:graphicFrame>
      <p:sp>
        <p:nvSpPr>
          <p:cNvPr id="8" name="ZoneTexte 7"/>
          <p:cNvSpPr txBox="1"/>
          <p:nvPr/>
        </p:nvSpPr>
        <p:spPr>
          <a:xfrm>
            <a:off x="470855" y="1862127"/>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05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écarts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9515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7" y="1233056"/>
            <a:ext cx="6428708"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dirty="0">
                <a:latin typeface="Arial" panose="020B0604020202020204" pitchFamily="34" charset="0"/>
                <a:ea typeface="Malgun Gothic" panose="020B0503020000020004" pitchFamily="34" charset="-127"/>
                <a:cs typeface="Arial" panose="020B0604020202020204" pitchFamily="34" charset="0"/>
              </a:rPr>
              <a:t>PM03 : </a:t>
            </a:r>
            <a:r>
              <a:rPr lang="fr-FR" sz="2000" cap="none" dirty="0">
                <a:latin typeface="Arial" panose="020B0604020202020204" pitchFamily="34" charset="0"/>
                <a:ea typeface="Malgun Gothic" panose="020B0503020000020004" pitchFamily="34" charset="-127"/>
                <a:cs typeface="Arial" panose="020B0604020202020204" pitchFamily="34" charset="0"/>
              </a:rPr>
              <a:t>Organisation du SMQ &amp; amélioration continue</a:t>
            </a:r>
            <a:endParaRPr lang="en-US" sz="2000"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395579369"/>
              </p:ext>
            </p:extLst>
          </p:nvPr>
        </p:nvGraphicFramePr>
        <p:xfrm>
          <a:off x="540229" y="2830514"/>
          <a:ext cx="11125196" cy="3657599"/>
        </p:xfrm>
        <a:graphic>
          <a:graphicData uri="http://schemas.openxmlformats.org/drawingml/2006/table">
            <a:tbl>
              <a:tblPr/>
              <a:tblGrid>
                <a:gridCol w="1479071">
                  <a:extLst>
                    <a:ext uri="{9D8B030D-6E8A-4147-A177-3AD203B41FA5}">
                      <a16:colId xmlns:a16="http://schemas.microsoft.com/office/drawing/2014/main" val="835078295"/>
                    </a:ext>
                  </a:extLst>
                </a:gridCol>
                <a:gridCol w="4924545">
                  <a:extLst>
                    <a:ext uri="{9D8B030D-6E8A-4147-A177-3AD203B41FA5}">
                      <a16:colId xmlns:a16="http://schemas.microsoft.com/office/drawing/2014/main" val="3981150116"/>
                    </a:ext>
                  </a:extLst>
                </a:gridCol>
                <a:gridCol w="1346706">
                  <a:extLst>
                    <a:ext uri="{9D8B030D-6E8A-4147-A177-3AD203B41FA5}">
                      <a16:colId xmlns:a16="http://schemas.microsoft.com/office/drawing/2014/main" val="149746872"/>
                    </a:ext>
                  </a:extLst>
                </a:gridCol>
                <a:gridCol w="1298030">
                  <a:extLst>
                    <a:ext uri="{9D8B030D-6E8A-4147-A177-3AD203B41FA5}">
                      <a16:colId xmlns:a16="http://schemas.microsoft.com/office/drawing/2014/main" val="1551373663"/>
                    </a:ext>
                  </a:extLst>
                </a:gridCol>
                <a:gridCol w="1038422">
                  <a:extLst>
                    <a:ext uri="{9D8B030D-6E8A-4147-A177-3AD203B41FA5}">
                      <a16:colId xmlns:a16="http://schemas.microsoft.com/office/drawing/2014/main" val="3935350593"/>
                    </a:ext>
                  </a:extLst>
                </a:gridCol>
                <a:gridCol w="1038422">
                  <a:extLst>
                    <a:ext uri="{9D8B030D-6E8A-4147-A177-3AD203B41FA5}">
                      <a16:colId xmlns:a16="http://schemas.microsoft.com/office/drawing/2014/main" val="2574527020"/>
                    </a:ext>
                  </a:extLst>
                </a:gridCol>
              </a:tblGrid>
              <a:tr h="816989">
                <a:tc>
                  <a:txBody>
                    <a:bodyPr/>
                    <a:lstStyle/>
                    <a:p>
                      <a:pPr algn="ctr" fontAlgn="ctr"/>
                      <a:r>
                        <a:rPr lang="en-US" sz="2000" b="1" i="0" u="none" strike="noStrike">
                          <a:solidFill>
                            <a:srgbClr val="FFFFFF"/>
                          </a:solidFill>
                          <a:effectLst/>
                          <a:latin typeface="Bahnschrift Light SemiCondensed" panose="020B0502040204020203"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949047083"/>
                  </a:ext>
                </a:extLst>
              </a:tr>
              <a:tr h="1219200">
                <a:tc rowSpan="2">
                  <a:txBody>
                    <a:bodyPr/>
                    <a:lstStyle/>
                    <a:p>
                      <a:pPr algn="ctr" fontAlgn="ctr"/>
                      <a:r>
                        <a:rPr lang="en-US" sz="2000" b="0" i="0" u="none" strike="noStrike">
                          <a:solidFill>
                            <a:srgbClr val="000000"/>
                          </a:solidFill>
                          <a:effectLst/>
                          <a:latin typeface="Bahnschrift Light SemiCondensed" panose="020B0502040204020203" pitchFamily="34" charset="0"/>
                        </a:rPr>
                        <a:t>27/03/2020</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2000" b="0" i="0" u="none" strike="noStrike" dirty="0">
                          <a:solidFill>
                            <a:srgbClr val="000000"/>
                          </a:solidFill>
                          <a:effectLst/>
                          <a:latin typeface="Bahnschrift Light SemiCondensed" panose="020B0502040204020203" pitchFamily="34" charset="0"/>
                        </a:rPr>
                        <a:t>On ne mentionne pas le Chef de projet qualité dans le processus alors qu’il a des actions clairement identifiées.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2000" b="0" i="0" u="none" strike="noStrike">
                          <a:solidFill>
                            <a:srgbClr val="000000"/>
                          </a:solidFill>
                          <a:effectLst/>
                          <a:latin typeface="Bahnschrift Light SemiCondensed" panose="020B0502040204020203" pitchFamily="34" charset="0"/>
                        </a:rPr>
                        <a:t>Lauriane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Bahnschrift Light SemiCondensed" panose="020B0502040204020203" pitchFamily="34" charset="0"/>
                        </a:rPr>
                        <a:t>Point </a:t>
                      </a:r>
                      <a:r>
                        <a:rPr lang="en-US" sz="2000" b="0" i="0" u="none" strike="noStrike" dirty="0" err="1">
                          <a:solidFill>
                            <a:srgbClr val="000000"/>
                          </a:solidFill>
                          <a:effectLst/>
                          <a:latin typeface="Bahnschrift Light SemiCondensed" panose="020B0502040204020203" pitchFamily="34" charset="0"/>
                        </a:rPr>
                        <a:t>faibles</a:t>
                      </a:r>
                      <a:endParaRPr lang="en-US" sz="20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68083911"/>
                  </a:ext>
                </a:extLst>
              </a:tr>
              <a:tr h="1621410">
                <a:tc vMerge="1">
                  <a:txBody>
                    <a:bodyPr/>
                    <a:lstStyle/>
                    <a:p>
                      <a:endParaRPr lang="en-US"/>
                    </a:p>
                  </a:txBody>
                  <a:tcPr/>
                </a:tc>
                <a:tc>
                  <a:txBody>
                    <a:bodyPr/>
                    <a:lstStyle/>
                    <a:p>
                      <a:pPr algn="l" fontAlgn="ctr"/>
                      <a:r>
                        <a:rPr lang="fr-FR" sz="2000" b="0" i="0" u="none" strike="noStrike" dirty="0">
                          <a:solidFill>
                            <a:srgbClr val="000000"/>
                          </a:solidFill>
                          <a:effectLst/>
                          <a:latin typeface="Bahnschrift Light SemiCondensed" panose="020B0502040204020203" pitchFamily="34" charset="0"/>
                        </a:rPr>
                        <a:t>Le personnel intervenant occasionnel n’est pas sensibilisé à la politique qualité de NEST&gt; (hormis dans le respect des exigences des processus dans lequel il intervient)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2000" b="0" i="0" u="none" strike="noStrike" dirty="0">
                          <a:solidFill>
                            <a:srgbClr val="000000"/>
                          </a:solidFill>
                          <a:effectLst/>
                          <a:latin typeface="Bahnschrift Light SemiCondensed" panose="020B0502040204020203" pitchFamily="34" charset="0"/>
                        </a:rPr>
                        <a:t>Point </a:t>
                      </a:r>
                      <a:r>
                        <a:rPr lang="en-US" sz="2000" b="0" i="0" u="none" strike="noStrike" dirty="0" err="1">
                          <a:solidFill>
                            <a:srgbClr val="000000"/>
                          </a:solidFill>
                          <a:effectLst/>
                          <a:latin typeface="Bahnschrift Light SemiCondensed" panose="020B0502040204020203" pitchFamily="34" charset="0"/>
                        </a:rPr>
                        <a:t>faibles</a:t>
                      </a:r>
                      <a:endParaRPr lang="en-US" sz="20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47592814"/>
                  </a:ext>
                </a:extLst>
              </a:tr>
            </a:tbl>
          </a:graphicData>
        </a:graphic>
      </p:graphicFrame>
      <p:sp>
        <p:nvSpPr>
          <p:cNvPr id="8" name="ZoneTexte 7"/>
          <p:cNvSpPr txBox="1"/>
          <p:nvPr/>
        </p:nvSpPr>
        <p:spPr>
          <a:xfrm>
            <a:off x="470855" y="1862127"/>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128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4350526"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PO01 : Accueil &amp; Orientation</a:t>
            </a:r>
          </a:p>
        </p:txBody>
      </p:sp>
      <p:graphicFrame>
        <p:nvGraphicFramePr>
          <p:cNvPr id="3" name="Tableau 2"/>
          <p:cNvGraphicFramePr>
            <a:graphicFrameLocks noGrp="1"/>
          </p:cNvGraphicFramePr>
          <p:nvPr>
            <p:extLst>
              <p:ext uri="{D42A27DB-BD31-4B8C-83A1-F6EECF244321}">
                <p14:modId xmlns:p14="http://schemas.microsoft.com/office/powerpoint/2010/main" val="983093506"/>
              </p:ext>
            </p:extLst>
          </p:nvPr>
        </p:nvGraphicFramePr>
        <p:xfrm>
          <a:off x="470856" y="2214104"/>
          <a:ext cx="11250287" cy="4510546"/>
        </p:xfrm>
        <a:graphic>
          <a:graphicData uri="http://schemas.openxmlformats.org/drawingml/2006/table">
            <a:tbl>
              <a:tblPr/>
              <a:tblGrid>
                <a:gridCol w="1338894">
                  <a:extLst>
                    <a:ext uri="{9D8B030D-6E8A-4147-A177-3AD203B41FA5}">
                      <a16:colId xmlns:a16="http://schemas.microsoft.com/office/drawing/2014/main" val="1809214945"/>
                    </a:ext>
                  </a:extLst>
                </a:gridCol>
                <a:gridCol w="5136722">
                  <a:extLst>
                    <a:ext uri="{9D8B030D-6E8A-4147-A177-3AD203B41FA5}">
                      <a16:colId xmlns:a16="http://schemas.microsoft.com/office/drawing/2014/main" val="1848522743"/>
                    </a:ext>
                  </a:extLst>
                </a:gridCol>
                <a:gridCol w="1361848">
                  <a:extLst>
                    <a:ext uri="{9D8B030D-6E8A-4147-A177-3AD203B41FA5}">
                      <a16:colId xmlns:a16="http://schemas.microsoft.com/office/drawing/2014/main" val="1080453371"/>
                    </a:ext>
                  </a:extLst>
                </a:gridCol>
                <a:gridCol w="1312625">
                  <a:extLst>
                    <a:ext uri="{9D8B030D-6E8A-4147-A177-3AD203B41FA5}">
                      <a16:colId xmlns:a16="http://schemas.microsoft.com/office/drawing/2014/main" val="612882371"/>
                    </a:ext>
                  </a:extLst>
                </a:gridCol>
                <a:gridCol w="1050099">
                  <a:extLst>
                    <a:ext uri="{9D8B030D-6E8A-4147-A177-3AD203B41FA5}">
                      <a16:colId xmlns:a16="http://schemas.microsoft.com/office/drawing/2014/main" val="2673692299"/>
                    </a:ext>
                  </a:extLst>
                </a:gridCol>
                <a:gridCol w="1050099">
                  <a:extLst>
                    <a:ext uri="{9D8B030D-6E8A-4147-A177-3AD203B41FA5}">
                      <a16:colId xmlns:a16="http://schemas.microsoft.com/office/drawing/2014/main" val="2846587252"/>
                    </a:ext>
                  </a:extLst>
                </a:gridCol>
              </a:tblGrid>
              <a:tr h="531061">
                <a:tc>
                  <a:txBody>
                    <a:bodyPr/>
                    <a:lstStyle/>
                    <a:p>
                      <a:pPr algn="ctr" fontAlgn="ctr"/>
                      <a:r>
                        <a:rPr lang="en-US" sz="1600" b="1" i="0" u="none" strike="noStrike">
                          <a:solidFill>
                            <a:srgbClr val="FFFFFF"/>
                          </a:solidFill>
                          <a:effectLst/>
                          <a:latin typeface="Bahnschrift Light SemiCondensed" panose="020B0502040204020203" pitchFamily="34" charset="0"/>
                        </a:rPr>
                        <a:t>Date réal, audit</a:t>
                      </a:r>
                    </a:p>
                  </a:txBody>
                  <a:tcPr marL="7266" marR="7266" marT="726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Description</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Concerné</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dirty="0">
                          <a:solidFill>
                            <a:srgbClr val="FFFFFF"/>
                          </a:solidFill>
                          <a:effectLst/>
                          <a:latin typeface="Bahnschrift Light SemiCondensed" panose="020B0502040204020203" pitchFamily="34" charset="0"/>
                        </a:rPr>
                        <a:t>Eff. %</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148396520"/>
                  </a:ext>
                </a:extLst>
              </a:tr>
              <a:tr h="531061">
                <a:tc rowSpan="3">
                  <a:txBody>
                    <a:bodyPr/>
                    <a:lstStyle/>
                    <a:p>
                      <a:pPr algn="ctr" fontAlgn="ctr"/>
                      <a:r>
                        <a:rPr lang="en-US" sz="1600" b="0" i="0" u="none" strike="noStrike">
                          <a:solidFill>
                            <a:srgbClr val="000000"/>
                          </a:solidFill>
                          <a:effectLst/>
                          <a:latin typeface="Bahnschrift Light SemiCondensed" panose="020B0502040204020203" pitchFamily="34" charset="0"/>
                        </a:rPr>
                        <a:t>27/03/2020</a:t>
                      </a:r>
                    </a:p>
                  </a:txBody>
                  <a:tcPr marL="7266" marR="7266" marT="726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Tableau des exigences légales et règlementaires inconnu aux pilote et copilote</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5">
                  <a:txBody>
                    <a:bodyPr/>
                    <a:lstStyle/>
                    <a:p>
                      <a:pPr algn="ctr" fontAlgn="ctr"/>
                      <a:r>
                        <a:rPr lang="en-US" sz="1600" b="0" i="0" u="none" strike="noStrike">
                          <a:solidFill>
                            <a:srgbClr val="000000"/>
                          </a:solidFill>
                          <a:effectLst/>
                          <a:latin typeface="Bahnschrift Light SemiCondensed" panose="020B0502040204020203" pitchFamily="34" charset="0"/>
                        </a:rPr>
                        <a:t>Lauriane Marie LE FLOUR</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2056113"/>
                  </a:ext>
                </a:extLst>
              </a:tr>
              <a:tr h="793120">
                <a:tc vMerge="1">
                  <a:txBody>
                    <a:bodyPr/>
                    <a:lstStyle/>
                    <a:p>
                      <a:endParaRPr lang="en-US"/>
                    </a:p>
                  </a:txBody>
                  <a:tcPr/>
                </a:tc>
                <a:tc>
                  <a:txBody>
                    <a:bodyPr/>
                    <a:lstStyle/>
                    <a:p>
                      <a:pPr algn="l" fontAlgn="ctr"/>
                      <a:r>
                        <a:rPr lang="fr-FR" sz="1600" b="0" i="0" u="none" strike="noStrike">
                          <a:solidFill>
                            <a:srgbClr val="000000"/>
                          </a:solidFill>
                          <a:effectLst/>
                          <a:latin typeface="Bahnschrift Light SemiCondensed" panose="020B0502040204020203" pitchFamily="34" charset="0"/>
                        </a:rPr>
                        <a:t>Certains postes cités dans la description des processus n'existent plus au sein de l'entreprise. Donc ce dernier doit être mis à jour</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75467686"/>
                  </a:ext>
                </a:extLst>
              </a:tr>
              <a:tr h="531061">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Formation des assistants facturation à faire sur les modes opératoires </a:t>
                      </a:r>
                    </a:p>
                  </a:txBody>
                  <a:tcPr marL="7266" marR="7266" marT="726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41060674"/>
                  </a:ext>
                </a:extLst>
              </a:tr>
              <a:tr h="793120">
                <a:tc rowSpan="2">
                  <a:txBody>
                    <a:bodyPr/>
                    <a:lstStyle/>
                    <a:p>
                      <a:pPr algn="ctr" fontAlgn="ctr"/>
                      <a:r>
                        <a:rPr lang="en-US" sz="1600" b="0" i="0" u="none" strike="noStrike">
                          <a:solidFill>
                            <a:srgbClr val="000000"/>
                          </a:solidFill>
                          <a:effectLst/>
                          <a:latin typeface="Bahnschrift Light SemiCondensed" panose="020B0502040204020203" pitchFamily="34" charset="0"/>
                        </a:rPr>
                        <a:t>18/11/2020</a:t>
                      </a:r>
                    </a:p>
                  </a:txBody>
                  <a:tcPr marL="7266" marR="7266" marT="726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L'analyses risques ne respectent pas systématiquement le </a:t>
                      </a:r>
                      <a:r>
                        <a:rPr lang="fr-FR" sz="1600" b="0" i="0" u="none" strike="noStrike" dirty="0" err="1">
                          <a:solidFill>
                            <a:srgbClr val="000000"/>
                          </a:solidFill>
                          <a:effectLst/>
                          <a:latin typeface="Bahnschrift Light SemiCondensed" panose="020B0502040204020203" pitchFamily="34" charset="0"/>
                        </a:rPr>
                        <a:t>barême</a:t>
                      </a:r>
                      <a:r>
                        <a:rPr lang="fr-FR" sz="1600" b="0" i="0" u="none" strike="noStrike" dirty="0">
                          <a:solidFill>
                            <a:srgbClr val="000000"/>
                          </a:solidFill>
                          <a:effectLst/>
                          <a:latin typeface="Bahnschrift Light SemiCondensed" panose="020B0502040204020203" pitchFamily="34" charset="0"/>
                        </a:rPr>
                        <a:t> de notation du document "Méthodologie Analyses Risques".</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19927694"/>
                  </a:ext>
                </a:extLst>
              </a:tr>
              <a:tr h="531061">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Quelques changements doivent être apportés à la carte processus pour plus de clarté et cohérence</a:t>
                      </a:r>
                    </a:p>
                  </a:txBody>
                  <a:tcPr marL="7266" marR="7266" marT="726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0677223"/>
                  </a:ext>
                </a:extLst>
              </a:tr>
              <a:tr h="269001">
                <a:tc gridSpan="6">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 </a:t>
                      </a:r>
                    </a:p>
                  </a:txBody>
                  <a:tcPr marL="7266" marR="7266" marT="726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8916815"/>
                  </a:ext>
                </a:extLst>
              </a:tr>
              <a:tr h="531061">
                <a:tc>
                  <a:txBody>
                    <a:bodyPr/>
                    <a:lstStyle/>
                    <a:p>
                      <a:pPr algn="ctr" fontAlgn="ctr"/>
                      <a:r>
                        <a:rPr lang="en-US" sz="1600" b="0" i="0" u="none" strike="noStrike" dirty="0">
                          <a:solidFill>
                            <a:srgbClr val="000000"/>
                          </a:solidFill>
                          <a:effectLst/>
                          <a:latin typeface="Bahnschrift Light SemiCondensed" panose="020B0502040204020203" pitchFamily="34" charset="0"/>
                        </a:rPr>
                        <a:t>18/11/2020</a:t>
                      </a:r>
                    </a:p>
                  </a:txBody>
                  <a:tcPr marL="7266" marR="7266" marT="726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MO d'accueil téléphonique pas à jour</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Bahnschrift Light SemiCondensed" panose="020B0502040204020203" pitchFamily="34" charset="0"/>
                        </a:rPr>
                        <a:t>Lauriane Marie LE FLOUR</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Arial" panose="020B0604020202020204" pitchFamily="34" charset="0"/>
                          <a:cs typeface="Arial" panose="020B0604020202020204" pitchFamily="34" charset="0"/>
                        </a:rPr>
                        <a:t>100%</a:t>
                      </a:r>
                    </a:p>
                  </a:txBody>
                  <a:tcPr marL="7266" marR="7266" marT="726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21241019"/>
                  </a:ext>
                </a:extLst>
              </a:tr>
            </a:tbl>
          </a:graphicData>
        </a:graphic>
      </p:graphicFrame>
      <p:sp>
        <p:nvSpPr>
          <p:cNvPr id="8" name="ZoneTexte 7"/>
          <p:cNvSpPr txBox="1"/>
          <p:nvPr/>
        </p:nvSpPr>
        <p:spPr>
          <a:xfrm>
            <a:off x="5309555" y="1161295"/>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05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écart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4138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4170417" cy="491681"/>
          </a:xfrm>
          <a:prstGeom prst="rect">
            <a:avLst/>
          </a:prstGeom>
          <a:solidFill>
            <a:srgbClr val="009999"/>
          </a:solidFill>
        </p:spPr>
        <p:txBody>
          <a:bodyPr>
            <a:normAutofit fontScale="850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PO02 </a:t>
            </a:r>
            <a:r>
              <a:rPr lang="en-US" sz="2400" cap="none" dirty="0">
                <a:latin typeface="Arial" panose="020B0604020202020204" pitchFamily="34" charset="0"/>
                <a:ea typeface="Malgun Gothic" panose="020B0503020000020004" pitchFamily="34" charset="-127"/>
                <a:cs typeface="Arial" panose="020B0604020202020204" pitchFamily="34" charset="0"/>
              </a:rPr>
              <a:t>: </a:t>
            </a:r>
            <a:r>
              <a:rPr lang="en-US" sz="2400" cap="none" dirty="0" err="1">
                <a:latin typeface="Arial" panose="020B0604020202020204" pitchFamily="34" charset="0"/>
                <a:ea typeface="Malgun Gothic" panose="020B0503020000020004" pitchFamily="34" charset="-127"/>
                <a:cs typeface="Arial" panose="020B0604020202020204" pitchFamily="34" charset="0"/>
              </a:rPr>
              <a:t>Encaissement</a:t>
            </a:r>
            <a:r>
              <a:rPr lang="en-US" sz="2400" cap="none" dirty="0">
                <a:latin typeface="Arial" panose="020B0604020202020204" pitchFamily="34" charset="0"/>
                <a:ea typeface="Malgun Gothic" panose="020B0503020000020004" pitchFamily="34" charset="-127"/>
                <a:cs typeface="Arial" panose="020B0604020202020204" pitchFamily="34" charset="0"/>
              </a:rPr>
              <a:t> &amp; </a:t>
            </a:r>
            <a:r>
              <a:rPr lang="en-US" sz="2400" cap="none" dirty="0" err="1">
                <a:latin typeface="Arial" panose="020B0604020202020204" pitchFamily="34" charset="0"/>
                <a:ea typeface="Malgun Gothic" panose="020B0503020000020004" pitchFamily="34" charset="-127"/>
                <a:cs typeface="Arial" panose="020B0604020202020204" pitchFamily="34" charset="0"/>
              </a:rPr>
              <a:t>facturation</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872606742"/>
              </p:ext>
            </p:extLst>
          </p:nvPr>
        </p:nvGraphicFramePr>
        <p:xfrm>
          <a:off x="470856" y="2057400"/>
          <a:ext cx="11263943" cy="4644609"/>
        </p:xfrm>
        <a:graphic>
          <a:graphicData uri="http://schemas.openxmlformats.org/drawingml/2006/table">
            <a:tbl>
              <a:tblPr/>
              <a:tblGrid>
                <a:gridCol w="1167445">
                  <a:extLst>
                    <a:ext uri="{9D8B030D-6E8A-4147-A177-3AD203B41FA5}">
                      <a16:colId xmlns:a16="http://schemas.microsoft.com/office/drawing/2014/main" val="3149014613"/>
                    </a:ext>
                  </a:extLst>
                </a:gridCol>
                <a:gridCol w="5676899">
                  <a:extLst>
                    <a:ext uri="{9D8B030D-6E8A-4147-A177-3AD203B41FA5}">
                      <a16:colId xmlns:a16="http://schemas.microsoft.com/office/drawing/2014/main" val="2603493588"/>
                    </a:ext>
                  </a:extLst>
                </a:gridCol>
                <a:gridCol w="1002632">
                  <a:extLst>
                    <a:ext uri="{9D8B030D-6E8A-4147-A177-3AD203B41FA5}">
                      <a16:colId xmlns:a16="http://schemas.microsoft.com/office/drawing/2014/main" val="2560060426"/>
                    </a:ext>
                  </a:extLst>
                </a:gridCol>
                <a:gridCol w="1314219">
                  <a:extLst>
                    <a:ext uri="{9D8B030D-6E8A-4147-A177-3AD203B41FA5}">
                      <a16:colId xmlns:a16="http://schemas.microsoft.com/office/drawing/2014/main" val="3525730388"/>
                    </a:ext>
                  </a:extLst>
                </a:gridCol>
                <a:gridCol w="1051374">
                  <a:extLst>
                    <a:ext uri="{9D8B030D-6E8A-4147-A177-3AD203B41FA5}">
                      <a16:colId xmlns:a16="http://schemas.microsoft.com/office/drawing/2014/main" val="1334574419"/>
                    </a:ext>
                  </a:extLst>
                </a:gridCol>
                <a:gridCol w="1051374">
                  <a:extLst>
                    <a:ext uri="{9D8B030D-6E8A-4147-A177-3AD203B41FA5}">
                      <a16:colId xmlns:a16="http://schemas.microsoft.com/office/drawing/2014/main" val="1346921323"/>
                    </a:ext>
                  </a:extLst>
                </a:gridCol>
              </a:tblGrid>
              <a:tr h="541416">
                <a:tc>
                  <a:txBody>
                    <a:bodyPr/>
                    <a:lstStyle/>
                    <a:p>
                      <a:pPr algn="ctr" fontAlgn="ctr"/>
                      <a:r>
                        <a:rPr lang="en-US" sz="1600" b="1" i="0" u="none" strike="noStrike" dirty="0">
                          <a:solidFill>
                            <a:srgbClr val="FFFFFF"/>
                          </a:solidFill>
                          <a:effectLst/>
                          <a:latin typeface="Bahnschrift Light SemiCondensed" panose="020B0502040204020203" pitchFamily="34" charset="0"/>
                        </a:rPr>
                        <a:t>Date </a:t>
                      </a:r>
                      <a:r>
                        <a:rPr lang="en-US" sz="1600" b="1" i="0" u="none" strike="noStrike" dirty="0" err="1">
                          <a:solidFill>
                            <a:srgbClr val="FFFFFF"/>
                          </a:solidFill>
                          <a:effectLst/>
                          <a:latin typeface="Bahnschrift Light SemiCondensed" panose="020B0502040204020203" pitchFamily="34" charset="0"/>
                        </a:rPr>
                        <a:t>réal</a:t>
                      </a:r>
                      <a:r>
                        <a:rPr lang="en-US" sz="1600" b="1" i="0" u="none" strike="noStrike" dirty="0">
                          <a:solidFill>
                            <a:srgbClr val="FFFFFF"/>
                          </a:solidFill>
                          <a:effectLst/>
                          <a:latin typeface="Bahnschrift Light SemiCondensed" panose="020B0502040204020203" pitchFamily="34" charset="0"/>
                        </a:rPr>
                        <a:t>, audit</a:t>
                      </a:r>
                    </a:p>
                  </a:txBody>
                  <a:tcPr marL="5455" marR="5455" marT="545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dirty="0">
                          <a:solidFill>
                            <a:srgbClr val="FFFFFF"/>
                          </a:solidFill>
                          <a:effectLst/>
                          <a:latin typeface="Bahnschrift Light SemiCondensed" panose="020B0502040204020203" pitchFamily="34" charset="0"/>
                        </a:rPr>
                        <a:t>Description</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Concerné</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Eff. %</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29286739"/>
                  </a:ext>
                </a:extLst>
              </a:tr>
              <a:tr h="809129">
                <a:tc rowSpan="3">
                  <a:txBody>
                    <a:bodyPr/>
                    <a:lstStyle/>
                    <a:p>
                      <a:pPr algn="ctr" fontAlgn="ctr"/>
                      <a:r>
                        <a:rPr lang="en-US" sz="1600" b="0" i="0" u="none" strike="noStrike" dirty="0">
                          <a:solidFill>
                            <a:srgbClr val="000000"/>
                          </a:solidFill>
                          <a:effectLst/>
                          <a:latin typeface="Bahnschrift Light SemiCondensed" panose="020B0502040204020203" pitchFamily="34" charset="0"/>
                        </a:rPr>
                        <a:t>01/03/2020</a:t>
                      </a:r>
                    </a:p>
                  </a:txBody>
                  <a:tcPr marL="5455" marR="5455" marT="545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L'indicateur de performance "délai moyen de paiement des garants" n'est pas expressif et ne dépend pas du processus. Donc devrait être revue et défini comme indicateur de suivi. </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6">
                  <a:txBody>
                    <a:bodyPr/>
                    <a:lstStyle/>
                    <a:p>
                      <a:pPr algn="ctr" fontAlgn="ctr"/>
                      <a:r>
                        <a:rPr lang="en-US" sz="1600" b="0" i="0" u="none" strike="noStrike">
                          <a:solidFill>
                            <a:srgbClr val="000000"/>
                          </a:solidFill>
                          <a:effectLst/>
                          <a:latin typeface="Bahnschrift Light SemiCondensed" panose="020B0502040204020203" pitchFamily="34" charset="0"/>
                        </a:rPr>
                        <a:t>Asse NDIAYE</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17775986"/>
                  </a:ext>
                </a:extLst>
              </a:tr>
              <a:tr h="541416">
                <a:tc vMerge="1">
                  <a:txBody>
                    <a:bodyPr/>
                    <a:lstStyle/>
                    <a:p>
                      <a:endParaRPr lang="en-US"/>
                    </a:p>
                  </a:txBody>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Le mode opératoire de récupération des dossiers des garants n' est pas à jour ( des postes qui n'existe plus y figure )</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31154164"/>
                  </a:ext>
                </a:extLst>
              </a:tr>
              <a:tr h="541416">
                <a:tc vMerge="1">
                  <a:txBody>
                    <a:bodyPr/>
                    <a:lstStyle/>
                    <a:p>
                      <a:endParaRPr lang="en-US"/>
                    </a:p>
                  </a:txBody>
                  <a:tcPr/>
                </a:tc>
                <a:tc>
                  <a:txBody>
                    <a:bodyPr/>
                    <a:lstStyle/>
                    <a:p>
                      <a:pPr algn="l" fontAlgn="b"/>
                      <a:r>
                        <a:rPr lang="fr-FR" sz="1600" b="0" i="0" u="none" strike="noStrike" dirty="0">
                          <a:solidFill>
                            <a:srgbClr val="000000"/>
                          </a:solidFill>
                          <a:effectLst/>
                          <a:latin typeface="Bahnschrift Light SemiCondensed" panose="020B0502040204020203" pitchFamily="34" charset="0"/>
                        </a:rPr>
                        <a:t>La description des activités du processus n'est pas à jour ( poste inexistant au sein de l’entreprise comme CGAC)</a:t>
                      </a:r>
                    </a:p>
                  </a:txBody>
                  <a:tcPr marL="5455" marR="5455" marT="545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5200647"/>
                  </a:ext>
                </a:extLst>
              </a:tr>
              <a:tr h="273703">
                <a:tc rowSpan="3">
                  <a:txBody>
                    <a:bodyPr/>
                    <a:lstStyle/>
                    <a:p>
                      <a:pPr algn="ctr" fontAlgn="ctr"/>
                      <a:r>
                        <a:rPr lang="en-US" sz="1600" b="0" i="0" u="none" strike="noStrike">
                          <a:solidFill>
                            <a:srgbClr val="000000"/>
                          </a:solidFill>
                          <a:effectLst/>
                          <a:latin typeface="Bahnschrift Light SemiCondensed" panose="020B0502040204020203" pitchFamily="34" charset="0"/>
                        </a:rPr>
                        <a:t>16/10/2020</a:t>
                      </a:r>
                    </a:p>
                  </a:txBody>
                  <a:tcPr marL="5455" marR="5455" marT="545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Tableau des risques et amélioration pas à jour</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43807688"/>
                  </a:ext>
                </a:extLst>
              </a:tr>
              <a:tr h="541416">
                <a:tc vMerge="1">
                  <a:txBody>
                    <a:bodyPr/>
                    <a:lstStyle/>
                    <a:p>
                      <a:endParaRPr lang="en-US"/>
                    </a:p>
                  </a:txBody>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La cible est de 90 Jours mais les garants prennent plus de temps que prévue de ce fait la cible n'est presque jamais atteinte </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10153134"/>
                  </a:ext>
                </a:extLst>
              </a:tr>
              <a:tr h="580994">
                <a:tc vMerge="1">
                  <a:txBody>
                    <a:bodyPr/>
                    <a:lstStyle/>
                    <a:p>
                      <a:endParaRPr lang="en-US"/>
                    </a:p>
                  </a:txBody>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La description du règlement des honoraires des actes qui se trouve dans la carte d'identité du processus n'est pas complète </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faibles</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50648741"/>
                  </a:ext>
                </a:extLst>
              </a:tr>
              <a:tr h="273703">
                <a:tc gridSpan="6">
                  <a:txBody>
                    <a:bodyPr/>
                    <a:lstStyle/>
                    <a:p>
                      <a:pPr algn="ctr" fontAlgn="ctr"/>
                      <a:r>
                        <a:rPr lang="en-US" sz="1600" b="1" i="0" u="none" strike="noStrike" dirty="0">
                          <a:solidFill>
                            <a:srgbClr val="00B050"/>
                          </a:solidFill>
                          <a:effectLst/>
                          <a:latin typeface="Bahnschrift Light SemiCondensed" panose="020B0502040204020203" pitchFamily="34" charset="0"/>
                        </a:rPr>
                        <a:t> </a:t>
                      </a:r>
                    </a:p>
                  </a:txBody>
                  <a:tcPr marL="5455" marR="5455" marT="545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93737"/>
                  </a:ext>
                </a:extLst>
              </a:tr>
              <a:tr h="541416">
                <a:tc>
                  <a:txBody>
                    <a:bodyPr/>
                    <a:lstStyle/>
                    <a:p>
                      <a:pPr algn="r" fontAlgn="ctr"/>
                      <a:r>
                        <a:rPr lang="en-US" sz="1600" b="0" i="0" u="none" strike="noStrike">
                          <a:solidFill>
                            <a:srgbClr val="000000"/>
                          </a:solidFill>
                          <a:effectLst/>
                          <a:latin typeface="Bahnschrift Light SemiCondensed" panose="020B0502040204020203" pitchFamily="34" charset="0"/>
                        </a:rPr>
                        <a:t>01/03/2020</a:t>
                      </a:r>
                    </a:p>
                  </a:txBody>
                  <a:tcPr marL="5455" marR="5455" marT="545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Bahnschrift Light SemiCondensed" panose="020B0502040204020203" pitchFamily="34" charset="0"/>
                        </a:rPr>
                        <a:t>Toutes les actions ne sont pas mises en œuvre Ce qui fait que les dates de réalisations sont dépassées</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Asse</a:t>
                      </a:r>
                      <a:r>
                        <a:rPr lang="en-US" sz="1600" b="0" i="0" u="none" strike="noStrike" dirty="0">
                          <a:solidFill>
                            <a:srgbClr val="000000"/>
                          </a:solidFill>
                          <a:effectLst/>
                          <a:latin typeface="Bahnschrift Light SemiCondensed" panose="020B0502040204020203" pitchFamily="34" charset="0"/>
                        </a:rPr>
                        <a:t> NDIAYE</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75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455" marR="5455" marT="545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2932867"/>
                  </a:ext>
                </a:extLst>
              </a:tr>
            </a:tbl>
          </a:graphicData>
        </a:graphic>
      </p:graphicFrame>
      <p:sp>
        <p:nvSpPr>
          <p:cNvPr id="8" name="ZoneTexte 7"/>
          <p:cNvSpPr txBox="1"/>
          <p:nvPr/>
        </p:nvSpPr>
        <p:spPr>
          <a:xfrm>
            <a:off x="5309554" y="1101283"/>
            <a:ext cx="6425245" cy="1015663"/>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06 points faibles ;</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01 écart</a:t>
            </a:r>
          </a:p>
          <a:p>
            <a:r>
              <a:rPr lang="fr-SN" sz="2000" dirty="0">
                <a:latin typeface="Arial" panose="020B0604020202020204" pitchFamily="34" charset="0"/>
                <a:cs typeface="Arial" panose="020B0604020202020204" pitchFamily="34" charset="0"/>
              </a:rPr>
              <a:t>Sur l’ensemble des deux audits.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262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34889"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PO03 : </a:t>
            </a:r>
            <a:r>
              <a:rPr lang="en-US" sz="2400" cap="none" dirty="0">
                <a:latin typeface="Arial" panose="020B0604020202020204" pitchFamily="34" charset="0"/>
                <a:ea typeface="Malgun Gothic" panose="020B0503020000020004" pitchFamily="34" charset="-127"/>
                <a:cs typeface="Arial" panose="020B0604020202020204" pitchFamily="34" charset="0"/>
              </a:rPr>
              <a:t>Consultation </a:t>
            </a:r>
          </a:p>
        </p:txBody>
      </p:sp>
      <p:graphicFrame>
        <p:nvGraphicFramePr>
          <p:cNvPr id="3" name="Tableau 2"/>
          <p:cNvGraphicFramePr>
            <a:graphicFrameLocks noGrp="1"/>
          </p:cNvGraphicFramePr>
          <p:nvPr>
            <p:extLst>
              <p:ext uri="{D42A27DB-BD31-4B8C-83A1-F6EECF244321}">
                <p14:modId xmlns:p14="http://schemas.microsoft.com/office/powerpoint/2010/main" val="624654707"/>
              </p:ext>
            </p:extLst>
          </p:nvPr>
        </p:nvGraphicFramePr>
        <p:xfrm>
          <a:off x="470856" y="3219450"/>
          <a:ext cx="11250287" cy="2939098"/>
        </p:xfrm>
        <a:graphic>
          <a:graphicData uri="http://schemas.openxmlformats.org/drawingml/2006/table">
            <a:tbl>
              <a:tblPr/>
              <a:tblGrid>
                <a:gridCol w="1472244">
                  <a:extLst>
                    <a:ext uri="{9D8B030D-6E8A-4147-A177-3AD203B41FA5}">
                      <a16:colId xmlns:a16="http://schemas.microsoft.com/office/drawing/2014/main" val="1496990324"/>
                    </a:ext>
                  </a:extLst>
                </a:gridCol>
                <a:gridCol w="4686300">
                  <a:extLst>
                    <a:ext uri="{9D8B030D-6E8A-4147-A177-3AD203B41FA5}">
                      <a16:colId xmlns:a16="http://schemas.microsoft.com/office/drawing/2014/main" val="40592874"/>
                    </a:ext>
                  </a:extLst>
                </a:gridCol>
                <a:gridCol w="1314450">
                  <a:extLst>
                    <a:ext uri="{9D8B030D-6E8A-4147-A177-3AD203B41FA5}">
                      <a16:colId xmlns:a16="http://schemas.microsoft.com/office/drawing/2014/main" val="1452256621"/>
                    </a:ext>
                  </a:extLst>
                </a:gridCol>
                <a:gridCol w="1619250">
                  <a:extLst>
                    <a:ext uri="{9D8B030D-6E8A-4147-A177-3AD203B41FA5}">
                      <a16:colId xmlns:a16="http://schemas.microsoft.com/office/drawing/2014/main" val="3571436278"/>
                    </a:ext>
                  </a:extLst>
                </a:gridCol>
                <a:gridCol w="1143000">
                  <a:extLst>
                    <a:ext uri="{9D8B030D-6E8A-4147-A177-3AD203B41FA5}">
                      <a16:colId xmlns:a16="http://schemas.microsoft.com/office/drawing/2014/main" val="306403237"/>
                    </a:ext>
                  </a:extLst>
                </a:gridCol>
                <a:gridCol w="1015043">
                  <a:extLst>
                    <a:ext uri="{9D8B030D-6E8A-4147-A177-3AD203B41FA5}">
                      <a16:colId xmlns:a16="http://schemas.microsoft.com/office/drawing/2014/main" val="38504108"/>
                    </a:ext>
                  </a:extLst>
                </a:gridCol>
              </a:tblGrid>
              <a:tr h="983915">
                <a:tc>
                  <a:txBody>
                    <a:bodyPr/>
                    <a:lstStyle/>
                    <a:p>
                      <a:pPr algn="ctr" fontAlgn="ctr"/>
                      <a:r>
                        <a:rPr lang="en-US" sz="2400" b="1" i="0" u="none" strike="noStrike">
                          <a:solidFill>
                            <a:srgbClr val="FFFFFF"/>
                          </a:solidFill>
                          <a:effectLst/>
                          <a:latin typeface="Bahnschrift Light SemiCondensed" panose="020B0502040204020203"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Description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241690957"/>
                  </a:ext>
                </a:extLst>
              </a:tr>
              <a:tr h="1955183">
                <a:tc>
                  <a:txBody>
                    <a:bodyPr/>
                    <a:lstStyle/>
                    <a:p>
                      <a:pPr algn="ctr" fontAlgn="ctr"/>
                      <a:r>
                        <a:rPr lang="en-US" sz="2400" b="0" i="0" u="none" strike="noStrike">
                          <a:solidFill>
                            <a:srgbClr val="000000"/>
                          </a:solidFill>
                          <a:effectLst/>
                          <a:latin typeface="Bahnschrift Light SemiCondensed" panose="020B0502040204020203" pitchFamily="34" charset="0"/>
                        </a:rPr>
                        <a:t>28/07/2020</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2400" b="0" i="0" u="none" strike="noStrike" dirty="0">
                          <a:solidFill>
                            <a:srgbClr val="000000"/>
                          </a:solidFill>
                          <a:effectLst/>
                          <a:latin typeface="Bahnschrift Light SemiCondensed" panose="020B0502040204020203" pitchFamily="34" charset="0"/>
                        </a:rPr>
                        <a:t>Pas de mention du processus de maîtrise de l'environnement des soins pour la prise en charge de l'hygiène du matériel de consultation et de la salle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Bahnschrift Light SemiCondensed" panose="020B0502040204020203" pitchFamily="34" charset="0"/>
                        </a:rPr>
                        <a:t>Abdoulaye Diop</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Bahnschrift Light SemiCondensed" panose="020B0502040204020203" pitchFamily="34" charset="0"/>
                        </a:rPr>
                        <a:t>Point </a:t>
                      </a:r>
                      <a:r>
                        <a:rPr lang="en-US" sz="2400" b="0" i="0" u="none" strike="noStrike" dirty="0" err="1">
                          <a:solidFill>
                            <a:srgbClr val="000000"/>
                          </a:solidFill>
                          <a:effectLst/>
                          <a:latin typeface="Bahnschrift Light SemiCondensed" panose="020B0502040204020203" pitchFamily="34" charset="0"/>
                        </a:rPr>
                        <a:t>faibles</a:t>
                      </a:r>
                      <a:endParaRPr lang="en-US" sz="24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24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4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23560459"/>
                  </a:ext>
                </a:extLst>
              </a:tr>
            </a:tbl>
          </a:graphicData>
        </a:graphic>
      </p:graphicFrame>
      <p:sp>
        <p:nvSpPr>
          <p:cNvPr id="8" name="ZoneTexte 7"/>
          <p:cNvSpPr txBox="1"/>
          <p:nvPr/>
        </p:nvSpPr>
        <p:spPr>
          <a:xfrm>
            <a:off x="470856" y="1946378"/>
            <a:ext cx="3934889"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508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PO04 : </a:t>
            </a:r>
            <a:r>
              <a:rPr lang="en-US" sz="2400" cap="none" dirty="0">
                <a:latin typeface="Arial" panose="020B0604020202020204" pitchFamily="34" charset="0"/>
                <a:ea typeface="Malgun Gothic" panose="020B0503020000020004" pitchFamily="34" charset="-127"/>
                <a:cs typeface="Arial" panose="020B0604020202020204" pitchFamily="34" charset="0"/>
              </a:rPr>
              <a:t>Hospitalisation </a:t>
            </a:r>
          </a:p>
        </p:txBody>
      </p:sp>
      <p:graphicFrame>
        <p:nvGraphicFramePr>
          <p:cNvPr id="3" name="Tableau 2"/>
          <p:cNvGraphicFramePr>
            <a:graphicFrameLocks noGrp="1"/>
          </p:cNvGraphicFramePr>
          <p:nvPr>
            <p:extLst>
              <p:ext uri="{D42A27DB-BD31-4B8C-83A1-F6EECF244321}">
                <p14:modId xmlns:p14="http://schemas.microsoft.com/office/powerpoint/2010/main" val="3722012221"/>
              </p:ext>
            </p:extLst>
          </p:nvPr>
        </p:nvGraphicFramePr>
        <p:xfrm>
          <a:off x="742950" y="2286521"/>
          <a:ext cx="10706099" cy="4339185"/>
        </p:xfrm>
        <a:graphic>
          <a:graphicData uri="http://schemas.openxmlformats.org/drawingml/2006/table">
            <a:tbl>
              <a:tblPr/>
              <a:tblGrid>
                <a:gridCol w="876300">
                  <a:extLst>
                    <a:ext uri="{9D8B030D-6E8A-4147-A177-3AD203B41FA5}">
                      <a16:colId xmlns:a16="http://schemas.microsoft.com/office/drawing/2014/main" val="444537750"/>
                    </a:ext>
                  </a:extLst>
                </a:gridCol>
                <a:gridCol w="5467350">
                  <a:extLst>
                    <a:ext uri="{9D8B030D-6E8A-4147-A177-3AD203B41FA5}">
                      <a16:colId xmlns:a16="http://schemas.microsoft.com/office/drawing/2014/main" val="1336094668"/>
                    </a:ext>
                  </a:extLst>
                </a:gridCol>
                <a:gridCol w="1114705">
                  <a:extLst>
                    <a:ext uri="{9D8B030D-6E8A-4147-A177-3AD203B41FA5}">
                      <a16:colId xmlns:a16="http://schemas.microsoft.com/office/drawing/2014/main" val="3597040689"/>
                    </a:ext>
                  </a:extLst>
                </a:gridCol>
                <a:gridCol w="1249132">
                  <a:extLst>
                    <a:ext uri="{9D8B030D-6E8A-4147-A177-3AD203B41FA5}">
                      <a16:colId xmlns:a16="http://schemas.microsoft.com/office/drawing/2014/main" val="1433780085"/>
                    </a:ext>
                  </a:extLst>
                </a:gridCol>
                <a:gridCol w="999306">
                  <a:extLst>
                    <a:ext uri="{9D8B030D-6E8A-4147-A177-3AD203B41FA5}">
                      <a16:colId xmlns:a16="http://schemas.microsoft.com/office/drawing/2014/main" val="144604564"/>
                    </a:ext>
                  </a:extLst>
                </a:gridCol>
                <a:gridCol w="999306">
                  <a:extLst>
                    <a:ext uri="{9D8B030D-6E8A-4147-A177-3AD203B41FA5}">
                      <a16:colId xmlns:a16="http://schemas.microsoft.com/office/drawing/2014/main" val="2020484717"/>
                    </a:ext>
                  </a:extLst>
                </a:gridCol>
              </a:tblGrid>
              <a:tr h="192954">
                <a:tc>
                  <a:txBody>
                    <a:bodyPr/>
                    <a:lstStyle/>
                    <a:p>
                      <a:pPr algn="ctr" fontAlgn="ctr"/>
                      <a:r>
                        <a:rPr lang="en-US" sz="1600" b="1" i="0" u="none" strike="noStrike">
                          <a:solidFill>
                            <a:srgbClr val="FFFFFF"/>
                          </a:solidFill>
                          <a:effectLst/>
                          <a:latin typeface="Bahnschrift Light SemiCondensed" panose="020B0502040204020203" pitchFamily="34" charset="0"/>
                        </a:rPr>
                        <a:t>Date réal, audit</a:t>
                      </a:r>
                    </a:p>
                  </a:txBody>
                  <a:tcPr marL="5675" marR="5675" marT="567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Description</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Concerné</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Eff. %</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96944011"/>
                  </a:ext>
                </a:extLst>
              </a:tr>
              <a:tr h="459685">
                <a:tc rowSpan="2">
                  <a:txBody>
                    <a:bodyPr/>
                    <a:lstStyle/>
                    <a:p>
                      <a:pPr algn="ctr" fontAlgn="ctr"/>
                      <a:r>
                        <a:rPr lang="en-US" sz="1600" b="0" i="0" u="none" strike="noStrike" dirty="0">
                          <a:solidFill>
                            <a:srgbClr val="000000"/>
                          </a:solidFill>
                          <a:effectLst/>
                          <a:latin typeface="Bahnschrift Light SemiCondensed" panose="020B0502040204020203" pitchFamily="34" charset="0"/>
                        </a:rPr>
                        <a:t>14/05/20</a:t>
                      </a:r>
                    </a:p>
                  </a:txBody>
                  <a:tcPr marL="5675" marR="5675" marT="567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Matelas non confortables Repas pas toujours adaptés: créer un mode opératoire Et un menu pour les repas </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600" b="0" i="0" u="none" strike="noStrike">
                          <a:solidFill>
                            <a:srgbClr val="000000"/>
                          </a:solidFill>
                          <a:effectLst/>
                          <a:latin typeface="Bahnschrift Light SemiCondensed" panose="020B0502040204020203" pitchFamily="34" charset="0"/>
                        </a:rPr>
                        <a:t>Ndeye Bigue NDIAYE</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9905364"/>
                  </a:ext>
                </a:extLst>
              </a:tr>
              <a:tr h="550487">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Maintenance du mobilier : créer un mode opératoire pour là maintenant régulière du mobilier ( serrage, vissage, graissage)</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94238900"/>
                  </a:ext>
                </a:extLst>
              </a:tr>
              <a:tr h="96477">
                <a:tc gridSpan="6">
                  <a:txBody>
                    <a:bodyPr/>
                    <a:lstStyle/>
                    <a:p>
                      <a:pPr algn="ctr" fontAlgn="b"/>
                      <a:r>
                        <a:rPr lang="en-US" sz="1600" b="1" i="0" u="none" strike="noStrike" dirty="0">
                          <a:solidFill>
                            <a:srgbClr val="00B050"/>
                          </a:solidFill>
                          <a:effectLst/>
                          <a:latin typeface="Bahnschrift Light SemiCondensed" panose="020B0502040204020203" pitchFamily="34" charset="0"/>
                        </a:rPr>
                        <a:t> </a:t>
                      </a:r>
                    </a:p>
                  </a:txBody>
                  <a:tcPr marL="5675" marR="5675" marT="567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1109138"/>
                  </a:ext>
                </a:extLst>
              </a:tr>
              <a:tr h="550487">
                <a:tc rowSpan="5">
                  <a:txBody>
                    <a:bodyPr/>
                    <a:lstStyle/>
                    <a:p>
                      <a:pPr algn="ctr" fontAlgn="ctr"/>
                      <a:r>
                        <a:rPr lang="en-US" sz="1600" b="0" i="0" u="none" strike="noStrike" dirty="0">
                          <a:solidFill>
                            <a:srgbClr val="000000"/>
                          </a:solidFill>
                          <a:effectLst/>
                          <a:latin typeface="Bahnschrift Light SemiCondensed" panose="020B0502040204020203" pitchFamily="34" charset="0"/>
                        </a:rPr>
                        <a:t>14/05/20</a:t>
                      </a:r>
                    </a:p>
                  </a:txBody>
                  <a:tcPr marL="5675" marR="5675" marT="567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Bahnschrift Light SemiCondensed" panose="020B0502040204020203" pitchFamily="34" charset="0"/>
                        </a:rPr>
                        <a:t>Des problèmes au sein du processus ne sont pas signalés dans les bon canaux entrainant un manque d'informations documentés.</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3">
                  <a:txBody>
                    <a:bodyPr/>
                    <a:lstStyle/>
                    <a:p>
                      <a:pPr algn="ctr" fontAlgn="ctr"/>
                      <a:r>
                        <a:rPr lang="en-US" sz="1600" b="0" i="0" u="none" strike="noStrike">
                          <a:solidFill>
                            <a:srgbClr val="000000"/>
                          </a:solidFill>
                          <a:effectLst/>
                          <a:latin typeface="Bahnschrift Light SemiCondensed" panose="020B0502040204020203" pitchFamily="34" charset="0"/>
                        </a:rPr>
                        <a:t>Ndeye Bigue NDIAYE</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55456487"/>
                  </a:ext>
                </a:extLst>
              </a:tr>
              <a:tr h="459685">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Téléphone nurserie, salle de travail, salle d'accouchement et cuisine en panne ce qui les rend difficile à joindre </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74050286"/>
                  </a:ext>
                </a:extLst>
              </a:tr>
              <a:tr h="385908">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Le saturométre utilisé en salle d'accouchement n'appartient pas à NEST et celui de NEST en panne )</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00777079"/>
                  </a:ext>
                </a:extLst>
              </a:tr>
              <a:tr h="550487">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Pas de prise de la Glycémie à jeun à la nurserie pour cause d'absence de bandelette ( ce qui pourrais entrainer des complications ) </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600" b="0" i="0" u="none" strike="noStrike">
                          <a:solidFill>
                            <a:srgbClr val="000000"/>
                          </a:solidFill>
                          <a:effectLst/>
                          <a:latin typeface="Bahnschrift Light SemiCondensed" panose="020B0502040204020203" pitchFamily="34" charset="0"/>
                        </a:rPr>
                        <a:t>Florence SAMBOU</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06119993"/>
                  </a:ext>
                </a:extLst>
              </a:tr>
              <a:tr h="278081">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Pas de bon de sortie conformément au processus </a:t>
                      </a:r>
                    </a:p>
                  </a:txBody>
                  <a:tcPr marL="5675" marR="5675" marT="567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675" marR="5675" marT="567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4246387"/>
                  </a:ext>
                </a:extLst>
              </a:tr>
            </a:tbl>
          </a:graphicData>
        </a:graphic>
      </p:graphicFrame>
      <p:sp>
        <p:nvSpPr>
          <p:cNvPr id="5" name="ZoneTexte 4"/>
          <p:cNvSpPr txBox="1"/>
          <p:nvPr/>
        </p:nvSpPr>
        <p:spPr>
          <a:xfrm>
            <a:off x="4591050" y="1225309"/>
            <a:ext cx="3924300" cy="1015663"/>
          </a:xfrm>
          <a:prstGeom prst="rect">
            <a:avLst/>
          </a:prstGeom>
          <a:noFill/>
        </p:spPr>
        <p:txBody>
          <a:bodyPr wrap="square" rtlCol="0">
            <a:spAutoFit/>
          </a:bodyPr>
          <a:lstStyle/>
          <a:p>
            <a:r>
              <a:rPr lang="fr-SN" sz="2000" dirty="0">
                <a:latin typeface="Bahnschrift Light SemiCondensed" panose="020B0502040204020203" pitchFamily="34" charset="0"/>
              </a:rPr>
              <a:t>1</a:t>
            </a:r>
            <a:r>
              <a:rPr lang="fr-SN" sz="2000" baseline="30000" dirty="0">
                <a:latin typeface="Bahnschrift Light SemiCondensed" panose="020B0502040204020203" pitchFamily="34" charset="0"/>
              </a:rPr>
              <a:t>er</a:t>
            </a:r>
            <a:r>
              <a:rPr lang="fr-SN" sz="2000" dirty="0">
                <a:latin typeface="Bahnschrift Light SemiCondensed" panose="020B0502040204020203" pitchFamily="34" charset="0"/>
              </a:rPr>
              <a:t> audit du processus :</a:t>
            </a:r>
          </a:p>
          <a:p>
            <a:pPr marL="285750" indent="-285750">
              <a:buFont typeface="Arial" panose="020B0604020202020204" pitchFamily="34" charset="0"/>
              <a:buChar char="•"/>
            </a:pPr>
            <a:r>
              <a:rPr lang="fr-SN" sz="2000" dirty="0">
                <a:latin typeface="Bahnschrift Light SemiCondensed" panose="020B0502040204020203" pitchFamily="34" charset="0"/>
              </a:rPr>
              <a:t>2 points faibles ;</a:t>
            </a:r>
          </a:p>
          <a:p>
            <a:pPr marL="285750" indent="-285750">
              <a:buFont typeface="Arial" panose="020B0604020202020204" pitchFamily="34" charset="0"/>
              <a:buChar char="•"/>
            </a:pPr>
            <a:r>
              <a:rPr lang="fr-SN" sz="2000" dirty="0">
                <a:latin typeface="Bahnschrift Light SemiCondensed" panose="020B0502040204020203" pitchFamily="34" charset="0"/>
              </a:rPr>
              <a:t>4 écarts</a:t>
            </a:r>
            <a:endParaRPr lang="en-US" sz="2000" dirty="0">
              <a:latin typeface="Bahnschrift Light SemiCondensed" panose="020B0502040204020203" pitchFamily="34" charset="0"/>
            </a:endParaRPr>
          </a:p>
        </p:txBody>
      </p:sp>
    </p:spTree>
    <p:extLst>
      <p:ext uri="{BB962C8B-B14F-4D97-AF65-F5344CB8AC3E}">
        <p14:creationId xmlns:p14="http://schemas.microsoft.com/office/powerpoint/2010/main" val="35762850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PO04 : </a:t>
            </a:r>
            <a:r>
              <a:rPr lang="en-US" sz="2400" cap="none" dirty="0">
                <a:latin typeface="Arial" panose="020B0604020202020204" pitchFamily="34" charset="0"/>
                <a:ea typeface="Malgun Gothic" panose="020B0503020000020004" pitchFamily="34" charset="-127"/>
                <a:cs typeface="Arial" panose="020B0604020202020204" pitchFamily="34" charset="0"/>
              </a:rPr>
              <a:t>Hospitalisation </a:t>
            </a:r>
          </a:p>
        </p:txBody>
      </p:sp>
      <p:sp>
        <p:nvSpPr>
          <p:cNvPr id="5" name="ZoneTexte 4"/>
          <p:cNvSpPr txBox="1"/>
          <p:nvPr/>
        </p:nvSpPr>
        <p:spPr>
          <a:xfrm>
            <a:off x="4610100" y="1158433"/>
            <a:ext cx="4724400" cy="1015663"/>
          </a:xfrm>
          <a:prstGeom prst="rect">
            <a:avLst/>
          </a:prstGeom>
          <a:noFill/>
        </p:spPr>
        <p:txBody>
          <a:bodyPr wrap="square" rtlCol="0">
            <a:spAutoFit/>
          </a:bodyPr>
          <a:lstStyle/>
          <a:p>
            <a:r>
              <a:rPr lang="fr-SN" sz="2000" dirty="0">
                <a:latin typeface="Bahnschrift Light SemiCondensed" panose="020B0502040204020203" pitchFamily="34" charset="0"/>
              </a:rPr>
              <a:t>2</a:t>
            </a:r>
            <a:r>
              <a:rPr lang="fr-SN" sz="2000" baseline="30000" dirty="0">
                <a:latin typeface="Bahnschrift Light SemiCondensed" panose="020B0502040204020203" pitchFamily="34" charset="0"/>
              </a:rPr>
              <a:t>ème</a:t>
            </a:r>
            <a:r>
              <a:rPr lang="fr-SN" sz="2000" dirty="0">
                <a:latin typeface="Bahnschrift Light SemiCondensed" panose="020B0502040204020203" pitchFamily="34" charset="0"/>
              </a:rPr>
              <a:t> audit du processus :</a:t>
            </a:r>
          </a:p>
          <a:p>
            <a:pPr marL="285750" indent="-285750">
              <a:buFont typeface="Arial" panose="020B0604020202020204" pitchFamily="34" charset="0"/>
              <a:buChar char="•"/>
            </a:pPr>
            <a:r>
              <a:rPr lang="fr-SN" sz="2000" dirty="0">
                <a:latin typeface="Bahnschrift Light SemiCondensed" panose="020B0502040204020203" pitchFamily="34" charset="0"/>
              </a:rPr>
              <a:t>02 points faibles ;</a:t>
            </a:r>
          </a:p>
          <a:p>
            <a:pPr marL="285750" indent="-285750">
              <a:buFont typeface="Arial" panose="020B0604020202020204" pitchFamily="34" charset="0"/>
              <a:buChar char="•"/>
            </a:pPr>
            <a:r>
              <a:rPr lang="fr-SN" sz="2000" dirty="0">
                <a:latin typeface="Bahnschrift Light SemiCondensed" panose="020B0502040204020203" pitchFamily="34" charset="0"/>
              </a:rPr>
              <a:t>04 écarts</a:t>
            </a:r>
            <a:endParaRPr lang="en-US" sz="2000" dirty="0">
              <a:latin typeface="Bahnschrift Light SemiCondensed" panose="020B0502040204020203"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68780624"/>
              </p:ext>
            </p:extLst>
          </p:nvPr>
        </p:nvGraphicFramePr>
        <p:xfrm>
          <a:off x="470856" y="2194805"/>
          <a:ext cx="11250288" cy="4596752"/>
        </p:xfrm>
        <a:graphic>
          <a:graphicData uri="http://schemas.openxmlformats.org/drawingml/2006/table">
            <a:tbl>
              <a:tblPr/>
              <a:tblGrid>
                <a:gridCol w="1205544">
                  <a:extLst>
                    <a:ext uri="{9D8B030D-6E8A-4147-A177-3AD203B41FA5}">
                      <a16:colId xmlns:a16="http://schemas.microsoft.com/office/drawing/2014/main" val="2449655219"/>
                    </a:ext>
                  </a:extLst>
                </a:gridCol>
                <a:gridCol w="5600700">
                  <a:extLst>
                    <a:ext uri="{9D8B030D-6E8A-4147-A177-3AD203B41FA5}">
                      <a16:colId xmlns:a16="http://schemas.microsoft.com/office/drawing/2014/main" val="3282668820"/>
                    </a:ext>
                  </a:extLst>
                </a:gridCol>
                <a:gridCol w="1181100">
                  <a:extLst>
                    <a:ext uri="{9D8B030D-6E8A-4147-A177-3AD203B41FA5}">
                      <a16:colId xmlns:a16="http://schemas.microsoft.com/office/drawing/2014/main" val="974816101"/>
                    </a:ext>
                  </a:extLst>
                </a:gridCol>
                <a:gridCol w="1257300">
                  <a:extLst>
                    <a:ext uri="{9D8B030D-6E8A-4147-A177-3AD203B41FA5}">
                      <a16:colId xmlns:a16="http://schemas.microsoft.com/office/drawing/2014/main" val="4115938111"/>
                    </a:ext>
                  </a:extLst>
                </a:gridCol>
                <a:gridCol w="955546">
                  <a:extLst>
                    <a:ext uri="{9D8B030D-6E8A-4147-A177-3AD203B41FA5}">
                      <a16:colId xmlns:a16="http://schemas.microsoft.com/office/drawing/2014/main" val="2689493923"/>
                    </a:ext>
                  </a:extLst>
                </a:gridCol>
                <a:gridCol w="1050098">
                  <a:extLst>
                    <a:ext uri="{9D8B030D-6E8A-4147-A177-3AD203B41FA5}">
                      <a16:colId xmlns:a16="http://schemas.microsoft.com/office/drawing/2014/main" val="1525202762"/>
                    </a:ext>
                  </a:extLst>
                </a:gridCol>
              </a:tblGrid>
              <a:tr h="509024">
                <a:tc>
                  <a:txBody>
                    <a:bodyPr/>
                    <a:lstStyle/>
                    <a:p>
                      <a:pPr algn="ctr" fontAlgn="ctr"/>
                      <a:r>
                        <a:rPr lang="en-US" sz="1600" b="1" i="0" u="none" strike="noStrike">
                          <a:solidFill>
                            <a:srgbClr val="FFFFFF"/>
                          </a:solidFill>
                          <a:effectLst/>
                          <a:latin typeface="Bahnschrift Light SemiCondensed" panose="020B0502040204020203" pitchFamily="34" charset="0"/>
                        </a:rPr>
                        <a:t>Date réal, audit</a:t>
                      </a:r>
                    </a:p>
                  </a:txBody>
                  <a:tcPr marL="5796" marR="5796" marT="579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Description</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dirty="0" err="1">
                          <a:solidFill>
                            <a:srgbClr val="FFFFFF"/>
                          </a:solidFill>
                          <a:effectLst/>
                          <a:latin typeface="Bahnschrift Light SemiCondensed" panose="020B0502040204020203" pitchFamily="34" charset="0"/>
                        </a:rPr>
                        <a:t>Concerné</a:t>
                      </a:r>
                      <a:endParaRPr lang="en-US" sz="1600" b="1" i="0" u="none" strike="noStrike" dirty="0">
                        <a:solidFill>
                          <a:srgbClr val="FFFFFF"/>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Eff. %</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511720454"/>
                  </a:ext>
                </a:extLst>
              </a:tr>
              <a:tr h="509024">
                <a:tc rowSpan="2">
                  <a:txBody>
                    <a:bodyPr/>
                    <a:lstStyle/>
                    <a:p>
                      <a:pPr algn="ctr" fontAlgn="ctr"/>
                      <a:r>
                        <a:rPr lang="en-US" sz="1600" b="0" i="0" u="none" strike="noStrike">
                          <a:solidFill>
                            <a:srgbClr val="000000"/>
                          </a:solidFill>
                          <a:effectLst/>
                          <a:latin typeface="Bahnschrift Light SemiCondensed" panose="020B0502040204020203" pitchFamily="34" charset="0"/>
                        </a:rPr>
                        <a:t>30/09/2020</a:t>
                      </a:r>
                    </a:p>
                  </a:txBody>
                  <a:tcPr marL="5796" marR="5796" marT="579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Les fiches d'admission ne sont pas remplies sur la partie sur la date de sortie de la patiente.</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600" b="0" i="0" u="none" strike="noStrike" dirty="0" err="1">
                          <a:solidFill>
                            <a:srgbClr val="000000"/>
                          </a:solidFill>
                          <a:effectLst/>
                          <a:latin typeface="Bahnschrift Light SemiCondensed" panose="020B0502040204020203" pitchFamily="34" charset="0"/>
                        </a:rPr>
                        <a:t>Ndeye</a:t>
                      </a:r>
                      <a:r>
                        <a:rPr lang="en-US" sz="1600" b="0" i="0" u="none" strike="noStrike" dirty="0">
                          <a:solidFill>
                            <a:srgbClr val="000000"/>
                          </a:solidFill>
                          <a:effectLst/>
                          <a:latin typeface="Bahnschrift Light SemiCondensed" panose="020B0502040204020203" pitchFamily="34" charset="0"/>
                        </a:rPr>
                        <a:t> </a:t>
                      </a:r>
                      <a:r>
                        <a:rPr lang="en-US" sz="1600" b="0" i="0" u="none" strike="noStrike" dirty="0" err="1">
                          <a:solidFill>
                            <a:srgbClr val="000000"/>
                          </a:solidFill>
                          <a:effectLst/>
                          <a:latin typeface="Bahnschrift Light SemiCondensed" panose="020B0502040204020203" pitchFamily="34" charset="0"/>
                        </a:rPr>
                        <a:t>Bigue</a:t>
                      </a:r>
                      <a:r>
                        <a:rPr lang="en-US" sz="1600" b="0" i="0" u="none" strike="noStrike">
                          <a:solidFill>
                            <a:srgbClr val="000000"/>
                          </a:solidFill>
                          <a:effectLst/>
                          <a:latin typeface="Bahnschrift Light SemiCondensed" panose="020B0502040204020203" pitchFamily="34" charset="0"/>
                        </a:rPr>
                        <a:t> NDIAYE</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71225806"/>
                  </a:ext>
                </a:extLst>
              </a:tr>
              <a:tr h="771304">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La procédure de réfection des chambres stipule que les lits doivent être pourvus de couette alors que l'on plus un nombre suffisant de couette ni de drap ce qui a fait l'objet d'une fiche d'incident </a:t>
                      </a:r>
                    </a:p>
                  </a:txBody>
                  <a:tcPr marL="5796" marR="5796" marT="579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05836912"/>
                  </a:ext>
                </a:extLst>
              </a:tr>
              <a:tr h="257501">
                <a:tc gridSpan="6">
                  <a:txBody>
                    <a:bodyPr/>
                    <a:lstStyle/>
                    <a:p>
                      <a:pPr algn="ctr" fontAlgn="b"/>
                      <a:r>
                        <a:rPr lang="en-US" sz="1600" b="1" i="0" u="none" strike="noStrike" dirty="0">
                          <a:solidFill>
                            <a:srgbClr val="00B050"/>
                          </a:solidFill>
                          <a:effectLst/>
                          <a:latin typeface="Bahnschrift Light SemiCondensed" panose="020B0502040204020203" pitchFamily="34" charset="0"/>
                        </a:rPr>
                        <a:t> </a:t>
                      </a:r>
                    </a:p>
                  </a:txBody>
                  <a:tcPr marL="5796" marR="5796" marT="5796"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5493681"/>
                  </a:ext>
                </a:extLst>
              </a:tr>
              <a:tr h="509024">
                <a:tc rowSpan="4">
                  <a:txBody>
                    <a:bodyPr/>
                    <a:lstStyle/>
                    <a:p>
                      <a:pPr algn="ctr" fontAlgn="ctr"/>
                      <a:r>
                        <a:rPr lang="en-US" sz="1600" b="0" i="0" u="none" strike="noStrike" dirty="0">
                          <a:solidFill>
                            <a:srgbClr val="000000"/>
                          </a:solidFill>
                          <a:effectLst/>
                          <a:latin typeface="Bahnschrift Light SemiCondensed" panose="020B0502040204020203" pitchFamily="34" charset="0"/>
                        </a:rPr>
                        <a:t>30/09/2020</a:t>
                      </a:r>
                    </a:p>
                  </a:txBody>
                  <a:tcPr marL="5796" marR="5796" marT="579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Bahnschrift Light SemiCondensed" panose="020B0502040204020203" pitchFamily="34" charset="0"/>
                        </a:rPr>
                        <a:t>Le tableau des risques et améliorations n'est pas à jour </a:t>
                      </a:r>
                    </a:p>
                  </a:txBody>
                  <a:tcPr marL="5796" marR="5796" marT="579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Ndeye</a:t>
                      </a:r>
                      <a:r>
                        <a:rPr lang="en-US" sz="1600" b="0" i="0" u="none" strike="noStrike" dirty="0">
                          <a:solidFill>
                            <a:srgbClr val="000000"/>
                          </a:solidFill>
                          <a:effectLst/>
                          <a:latin typeface="Bahnschrift Light SemiCondensed" panose="020B0502040204020203" pitchFamily="34" charset="0"/>
                        </a:rPr>
                        <a:t> </a:t>
                      </a:r>
                      <a:r>
                        <a:rPr lang="en-US" sz="1600" b="0" i="0" u="none" strike="noStrike" dirty="0" err="1">
                          <a:solidFill>
                            <a:srgbClr val="000000"/>
                          </a:solidFill>
                          <a:effectLst/>
                          <a:latin typeface="Bahnschrift Light SemiCondensed" panose="020B0502040204020203" pitchFamily="34" charset="0"/>
                        </a:rPr>
                        <a:t>Bigue</a:t>
                      </a:r>
                      <a:r>
                        <a:rPr lang="en-US" sz="1600" b="0" i="0" u="none" strike="noStrike" dirty="0">
                          <a:solidFill>
                            <a:srgbClr val="000000"/>
                          </a:solidFill>
                          <a:effectLst/>
                          <a:latin typeface="Bahnschrift Light SemiCondensed" panose="020B0502040204020203" pitchFamily="34" charset="0"/>
                        </a:rPr>
                        <a:t> NDIAYE</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63638481"/>
                  </a:ext>
                </a:extLst>
              </a:tr>
              <a:tr h="760547">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Le registre que l'on devait remplir à l'entrée et à la sortie du linge n'est pas remplie par les infirmières (donc les enregistrements ne sont pas disponibles) </a:t>
                      </a:r>
                    </a:p>
                  </a:txBody>
                  <a:tcPr marL="5796" marR="5796" marT="579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3">
                  <a:txBody>
                    <a:bodyPr/>
                    <a:lstStyle/>
                    <a:p>
                      <a:pPr algn="ctr" fontAlgn="ctr"/>
                      <a:r>
                        <a:rPr lang="en-US" sz="1600" b="0" i="0" u="none" strike="noStrike">
                          <a:solidFill>
                            <a:srgbClr val="000000"/>
                          </a:solidFill>
                          <a:effectLst/>
                          <a:latin typeface="Bahnschrift Light SemiCondensed" panose="020B0502040204020203" pitchFamily="34" charset="0"/>
                        </a:rPr>
                        <a:t>Florence SAMBOU</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3482369"/>
                  </a:ext>
                </a:extLst>
              </a:tr>
              <a:tr h="771304">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Conformément à la procédure de gestion du linge les infirmières doivent faire le tri avec le prestataire de linge lors du départ chaque jour, mais ce tri n'est pas effectué tout le temps </a:t>
                      </a:r>
                    </a:p>
                  </a:txBody>
                  <a:tcPr marL="5796" marR="5796" marT="579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72016458"/>
                  </a:ext>
                </a:extLst>
              </a:tr>
              <a:tr h="509024">
                <a:tc vMerge="1">
                  <a:txBody>
                    <a:bodyPr/>
                    <a:lstStyle/>
                    <a:p>
                      <a:endParaRPr lang="en-US"/>
                    </a:p>
                  </a:txBody>
                  <a:tcPr/>
                </a:tc>
                <a:tc>
                  <a:txBody>
                    <a:bodyPr/>
                    <a:lstStyle/>
                    <a:p>
                      <a:pPr algn="l" fontAlgn="b"/>
                      <a:r>
                        <a:rPr lang="fr-FR" sz="1600" b="0" i="0" u="none" strike="noStrike" dirty="0">
                          <a:solidFill>
                            <a:srgbClr val="000000"/>
                          </a:solidFill>
                          <a:effectLst/>
                          <a:latin typeface="Bahnschrift Light SemiCondensed" panose="020B0502040204020203" pitchFamily="34" charset="0"/>
                        </a:rPr>
                        <a:t>Les fiches de suivi de l'entretien des chambres ne sont pas respectées et remplies pas les infirmières</a:t>
                      </a:r>
                    </a:p>
                  </a:txBody>
                  <a:tcPr marL="5796" marR="5796" marT="579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5796" marR="5796" marT="579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408683"/>
                  </a:ext>
                </a:extLst>
              </a:tr>
            </a:tbl>
          </a:graphicData>
        </a:graphic>
      </p:graphicFrame>
    </p:spTree>
    <p:extLst>
      <p:ext uri="{BB962C8B-B14F-4D97-AF65-F5344CB8AC3E}">
        <p14:creationId xmlns:p14="http://schemas.microsoft.com/office/powerpoint/2010/main" val="29084528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PO05 : </a:t>
            </a:r>
            <a:r>
              <a:rPr lang="en-US" sz="2400" cap="none" dirty="0" err="1">
                <a:latin typeface="Arial" panose="020B0604020202020204" pitchFamily="34" charset="0"/>
                <a:ea typeface="Malgun Gothic" panose="020B0503020000020004" pitchFamily="34" charset="-127"/>
                <a:cs typeface="Arial" panose="020B0604020202020204" pitchFamily="34" charset="0"/>
              </a:rPr>
              <a:t>Actes</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863517001"/>
              </p:ext>
            </p:extLst>
          </p:nvPr>
        </p:nvGraphicFramePr>
        <p:xfrm>
          <a:off x="470856" y="2086571"/>
          <a:ext cx="11250287" cy="4404921"/>
        </p:xfrm>
        <a:graphic>
          <a:graphicData uri="http://schemas.openxmlformats.org/drawingml/2006/table">
            <a:tbl>
              <a:tblPr/>
              <a:tblGrid>
                <a:gridCol w="1224594">
                  <a:extLst>
                    <a:ext uri="{9D8B030D-6E8A-4147-A177-3AD203B41FA5}">
                      <a16:colId xmlns:a16="http://schemas.microsoft.com/office/drawing/2014/main" val="892131976"/>
                    </a:ext>
                  </a:extLst>
                </a:gridCol>
                <a:gridCol w="6191250">
                  <a:extLst>
                    <a:ext uri="{9D8B030D-6E8A-4147-A177-3AD203B41FA5}">
                      <a16:colId xmlns:a16="http://schemas.microsoft.com/office/drawing/2014/main" val="2380850536"/>
                    </a:ext>
                  </a:extLst>
                </a:gridCol>
                <a:gridCol w="1181100">
                  <a:extLst>
                    <a:ext uri="{9D8B030D-6E8A-4147-A177-3AD203B41FA5}">
                      <a16:colId xmlns:a16="http://schemas.microsoft.com/office/drawing/2014/main" val="2673375634"/>
                    </a:ext>
                  </a:extLst>
                </a:gridCol>
                <a:gridCol w="914400">
                  <a:extLst>
                    <a:ext uri="{9D8B030D-6E8A-4147-A177-3AD203B41FA5}">
                      <a16:colId xmlns:a16="http://schemas.microsoft.com/office/drawing/2014/main" val="3789185076"/>
                    </a:ext>
                  </a:extLst>
                </a:gridCol>
                <a:gridCol w="688844">
                  <a:extLst>
                    <a:ext uri="{9D8B030D-6E8A-4147-A177-3AD203B41FA5}">
                      <a16:colId xmlns:a16="http://schemas.microsoft.com/office/drawing/2014/main" val="2232894092"/>
                    </a:ext>
                  </a:extLst>
                </a:gridCol>
                <a:gridCol w="1050099">
                  <a:extLst>
                    <a:ext uri="{9D8B030D-6E8A-4147-A177-3AD203B41FA5}">
                      <a16:colId xmlns:a16="http://schemas.microsoft.com/office/drawing/2014/main" val="2744201996"/>
                    </a:ext>
                  </a:extLst>
                </a:gridCol>
              </a:tblGrid>
              <a:tr h="344073">
                <a:tc>
                  <a:txBody>
                    <a:bodyPr/>
                    <a:lstStyle/>
                    <a:p>
                      <a:pPr algn="ctr" fontAlgn="ctr"/>
                      <a:r>
                        <a:rPr lang="en-US" sz="1800" b="1" i="0" u="none" strike="noStrike">
                          <a:solidFill>
                            <a:srgbClr val="FFFFFF"/>
                          </a:solidFill>
                          <a:effectLst/>
                          <a:latin typeface="Bahnschrift Light SemiCondensed" panose="020B0502040204020203" pitchFamily="34" charset="0"/>
                        </a:rPr>
                        <a:t>Date réal, audit</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Description</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Concerné</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Gravité</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Réal.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Eff.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610637860"/>
                  </a:ext>
                </a:extLst>
              </a:tr>
              <a:tr h="1143538">
                <a:tc rowSpan="2">
                  <a:txBody>
                    <a:bodyPr/>
                    <a:lstStyle/>
                    <a:p>
                      <a:pPr algn="ctr" fontAlgn="ctr"/>
                      <a:r>
                        <a:rPr lang="en-US" sz="1800" b="0" i="0" u="none" strike="noStrike">
                          <a:solidFill>
                            <a:srgbClr val="000000"/>
                          </a:solidFill>
                          <a:effectLst/>
                          <a:latin typeface="Bahnschrift Light SemiCondensed" panose="020B0502040204020203" pitchFamily="34" charset="0"/>
                        </a:rPr>
                        <a:t>21/02/2020</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800" b="0" i="0" u="none" strike="noStrike">
                          <a:solidFill>
                            <a:srgbClr val="000000"/>
                          </a:solidFill>
                          <a:effectLst/>
                          <a:latin typeface="Bahnschrift Light SemiCondensed" panose="020B0502040204020203" pitchFamily="34" charset="0"/>
                        </a:rPr>
                        <a:t>IL y a un grand nombre de documents importants ( protocoles donnés par les sociétés savantes) pour se processus qui ne sont pas à la portée du personnel médical</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800" b="0" i="0" u="none" strike="noStrike" dirty="0">
                          <a:solidFill>
                            <a:srgbClr val="000000"/>
                          </a:solidFill>
                          <a:effectLst/>
                          <a:latin typeface="Bahnschrift Light SemiCondensed" panose="020B0502040204020203" pitchFamily="34" charset="0"/>
                        </a:rPr>
                        <a:t>Abdoulaye Diop</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Light SemiCondensed" panose="020B0502040204020203" pitchFamily="34" charset="0"/>
                        </a:rPr>
                        <a:t>Point faible</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FF0000"/>
                          </a:solidFill>
                          <a:effectLst/>
                          <a:latin typeface="Bahnschrift Light SemiCondensed" panose="020B0502040204020203" pitchFamily="34" charset="0"/>
                        </a:rPr>
                        <a:t>0%</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FF0000"/>
                          </a:solidFill>
                          <a:effectLst/>
                          <a:latin typeface="Bahnschrift Light SemiCondensed" panose="020B0502040204020203" pitchFamily="34" charset="0"/>
                        </a:rPr>
                        <a:t>0%</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10272801"/>
                  </a:ext>
                </a:extLst>
              </a:tr>
              <a:tr h="1305455">
                <a:tc vMerge="1">
                  <a:txBody>
                    <a:bodyPr/>
                    <a:lstStyle/>
                    <a:p>
                      <a:endParaRPr lang="en-US"/>
                    </a:p>
                  </a:txBody>
                  <a:tcPr/>
                </a:tc>
                <a:tc>
                  <a:txBody>
                    <a:bodyPr/>
                    <a:lstStyle/>
                    <a:p>
                      <a:pPr algn="l" fontAlgn="ctr"/>
                      <a:r>
                        <a:rPr lang="fr-FR" sz="1800" b="0" i="0" u="none" strike="noStrike">
                          <a:solidFill>
                            <a:srgbClr val="000000"/>
                          </a:solidFill>
                          <a:effectLst/>
                          <a:latin typeface="Bahnschrift Light SemiCondensed" panose="020B0502040204020203" pitchFamily="34" charset="0"/>
                        </a:rPr>
                        <a:t>Les documents que le pilote a présenté à l auditeur ne sont pas codifiés hors le pilote devrait être au courant de tous les évolutions que ses informations documentées ont subis</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a:solidFill>
                            <a:srgbClr val="000000"/>
                          </a:solidFill>
                          <a:effectLst/>
                          <a:latin typeface="Bahnschrift Light SemiCondensed" panose="020B0502040204020203" pitchFamily="34" charset="0"/>
                        </a:rPr>
                        <a:t>Point faible</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FF0000"/>
                          </a:solidFill>
                          <a:effectLst/>
                          <a:latin typeface="Bahnschrift Light SemiCondensed" panose="020B0502040204020203" pitchFamily="34" charset="0"/>
                        </a:rPr>
                        <a:t>0%</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FF0000"/>
                          </a:solidFill>
                          <a:effectLst/>
                          <a:latin typeface="Bahnschrift Light SemiCondensed" panose="020B0502040204020203" pitchFamily="34" charset="0"/>
                        </a:rPr>
                        <a:t>0%</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02274623"/>
                  </a:ext>
                </a:extLst>
              </a:tr>
              <a:tr h="172037">
                <a:tc gridSpan="6">
                  <a:txBody>
                    <a:bodyPr/>
                    <a:lstStyle/>
                    <a:p>
                      <a:pPr algn="ctr" fontAlgn="b"/>
                      <a:r>
                        <a:rPr lang="en-US" sz="1800" b="0" i="0" u="none" strike="noStrike">
                          <a:solidFill>
                            <a:srgbClr val="000000"/>
                          </a:solidFill>
                          <a:effectLst/>
                          <a:latin typeface="Bahnschrift Light SemiCondensed" panose="020B0502040204020203" pitchFamily="34" charset="0"/>
                        </a:rPr>
                        <a:t> </a:t>
                      </a:r>
                    </a:p>
                  </a:txBody>
                  <a:tcPr marL="8922" marR="8922" marT="8922"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6454447"/>
                  </a:ext>
                </a:extLst>
              </a:tr>
              <a:tr h="516110">
                <a:tc rowSpan="2">
                  <a:txBody>
                    <a:bodyPr/>
                    <a:lstStyle/>
                    <a:p>
                      <a:pPr algn="ctr" fontAlgn="ctr"/>
                      <a:r>
                        <a:rPr lang="en-US" sz="1800" b="0" i="0" u="none" strike="noStrike">
                          <a:solidFill>
                            <a:srgbClr val="000000"/>
                          </a:solidFill>
                          <a:effectLst/>
                          <a:latin typeface="Bahnschrift Light SemiCondensed" panose="020B0502040204020203" pitchFamily="34" charset="0"/>
                        </a:rPr>
                        <a:t>21/02/2020</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Bahnschrift Light SemiCondensed" panose="020B0502040204020203" pitchFamily="34" charset="0"/>
                        </a:rPr>
                        <a:t>Un plan d'action pour les indicateurs non conformes n'a pas été ouvert</a:t>
                      </a:r>
                    </a:p>
                  </a:txBody>
                  <a:tcPr marL="8922" marR="8922" marT="892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Abdoulaye Diop</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Light SemiCondensed" panose="020B0502040204020203" pitchFamily="34" charset="0"/>
                        </a:rPr>
                        <a:t>Ecart</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88148136"/>
                  </a:ext>
                </a:extLst>
              </a:tr>
              <a:tr h="516110">
                <a:tc vMerge="1">
                  <a:txBody>
                    <a:bodyPr/>
                    <a:lstStyle/>
                    <a:p>
                      <a:endParaRPr lang="en-US"/>
                    </a:p>
                  </a:txBody>
                  <a:tcPr/>
                </a:tc>
                <a:tc>
                  <a:txBody>
                    <a:bodyPr/>
                    <a:lstStyle/>
                    <a:p>
                      <a:pPr algn="l" fontAlgn="b"/>
                      <a:r>
                        <a:rPr lang="fr-FR" sz="1800" b="0" i="0" u="none" strike="noStrike">
                          <a:solidFill>
                            <a:srgbClr val="000000"/>
                          </a:solidFill>
                          <a:effectLst/>
                          <a:latin typeface="Bahnschrift Light SemiCondensed" panose="020B0502040204020203" pitchFamily="34" charset="0"/>
                        </a:rPr>
                        <a:t>Le mode opératoire en cas d'urgence n'a pas été communiqué au personnel</a:t>
                      </a:r>
                    </a:p>
                  </a:txBody>
                  <a:tcPr marL="8922" marR="8922" marT="892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Abdoulaye Diop</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Light SemiCondensed" panose="020B0502040204020203" pitchFamily="34" charset="0"/>
                        </a:rPr>
                        <a:t>Ecart</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55142029"/>
                  </a:ext>
                </a:extLst>
              </a:tr>
            </a:tbl>
          </a:graphicData>
        </a:graphic>
      </p:graphicFrame>
      <p:sp>
        <p:nvSpPr>
          <p:cNvPr id="5" name="ZoneTexte 4"/>
          <p:cNvSpPr txBox="1"/>
          <p:nvPr/>
        </p:nvSpPr>
        <p:spPr>
          <a:xfrm>
            <a:off x="4476750" y="1271156"/>
            <a:ext cx="3676650" cy="707886"/>
          </a:xfrm>
          <a:prstGeom prst="rect">
            <a:avLst/>
          </a:prstGeom>
          <a:noFill/>
        </p:spPr>
        <p:txBody>
          <a:bodyPr wrap="square" rtlCol="0">
            <a:spAutoFit/>
          </a:bodyPr>
          <a:lstStyle/>
          <a:p>
            <a:pPr marL="285750" indent="-285750">
              <a:buFont typeface="Arial" panose="020B0604020202020204" pitchFamily="34" charset="0"/>
              <a:buChar char="•"/>
            </a:pPr>
            <a:r>
              <a:rPr lang="fr-SN" sz="2000" dirty="0"/>
              <a:t>02 points faibles non soldés</a:t>
            </a:r>
          </a:p>
          <a:p>
            <a:pPr marL="285750" indent="-285750">
              <a:buFont typeface="Arial" panose="020B0604020202020204" pitchFamily="34" charset="0"/>
              <a:buChar char="•"/>
            </a:pPr>
            <a:r>
              <a:rPr lang="fr-SN" sz="2000" dirty="0"/>
              <a:t>02 écarts </a:t>
            </a:r>
            <a:endParaRPr lang="en-US" sz="2000" dirty="0"/>
          </a:p>
        </p:txBody>
      </p:sp>
    </p:spTree>
    <p:extLst>
      <p:ext uri="{BB962C8B-B14F-4D97-AF65-F5344CB8AC3E}">
        <p14:creationId xmlns:p14="http://schemas.microsoft.com/office/powerpoint/2010/main" val="20425403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PO06 : </a:t>
            </a:r>
            <a:r>
              <a:rPr lang="en-US" sz="2400" cap="none" dirty="0" err="1">
                <a:latin typeface="Arial" panose="020B0604020202020204" pitchFamily="34" charset="0"/>
                <a:ea typeface="Malgun Gothic" panose="020B0503020000020004" pitchFamily="34" charset="-127"/>
                <a:cs typeface="Arial" panose="020B0604020202020204" pitchFamily="34" charset="0"/>
              </a:rPr>
              <a:t>Suivi</a:t>
            </a:r>
            <a:r>
              <a:rPr lang="en-US" sz="2400" cap="none" dirty="0">
                <a:latin typeface="Arial" panose="020B0604020202020204" pitchFamily="34" charset="0"/>
                <a:ea typeface="Malgun Gothic" panose="020B0503020000020004" pitchFamily="34" charset="-127"/>
                <a:cs typeface="Arial" panose="020B0604020202020204" pitchFamily="34" charset="0"/>
              </a:rPr>
              <a:t> &amp; </a:t>
            </a:r>
            <a:r>
              <a:rPr lang="en-US" sz="2400" cap="none" dirty="0" err="1">
                <a:latin typeface="Arial" panose="020B0604020202020204" pitchFamily="34" charset="0"/>
                <a:ea typeface="Malgun Gothic" panose="020B0503020000020004" pitchFamily="34" charset="-127"/>
                <a:cs typeface="Arial" panose="020B0604020202020204" pitchFamily="34" charset="0"/>
              </a:rPr>
              <a:t>Conseil</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321933104"/>
              </p:ext>
            </p:extLst>
          </p:nvPr>
        </p:nvGraphicFramePr>
        <p:xfrm>
          <a:off x="470857" y="2257652"/>
          <a:ext cx="11250287" cy="4514029"/>
        </p:xfrm>
        <a:graphic>
          <a:graphicData uri="http://schemas.openxmlformats.org/drawingml/2006/table">
            <a:tbl>
              <a:tblPr/>
              <a:tblGrid>
                <a:gridCol w="1034093">
                  <a:extLst>
                    <a:ext uri="{9D8B030D-6E8A-4147-A177-3AD203B41FA5}">
                      <a16:colId xmlns:a16="http://schemas.microsoft.com/office/drawing/2014/main" val="3454866735"/>
                    </a:ext>
                  </a:extLst>
                </a:gridCol>
                <a:gridCol w="5867400">
                  <a:extLst>
                    <a:ext uri="{9D8B030D-6E8A-4147-A177-3AD203B41FA5}">
                      <a16:colId xmlns:a16="http://schemas.microsoft.com/office/drawing/2014/main" val="4217188345"/>
                    </a:ext>
                  </a:extLst>
                </a:gridCol>
                <a:gridCol w="1181100">
                  <a:extLst>
                    <a:ext uri="{9D8B030D-6E8A-4147-A177-3AD203B41FA5}">
                      <a16:colId xmlns:a16="http://schemas.microsoft.com/office/drawing/2014/main" val="2641724364"/>
                    </a:ext>
                  </a:extLst>
                </a:gridCol>
                <a:gridCol w="1067496">
                  <a:extLst>
                    <a:ext uri="{9D8B030D-6E8A-4147-A177-3AD203B41FA5}">
                      <a16:colId xmlns:a16="http://schemas.microsoft.com/office/drawing/2014/main" val="208274116"/>
                    </a:ext>
                  </a:extLst>
                </a:gridCol>
                <a:gridCol w="1050099">
                  <a:extLst>
                    <a:ext uri="{9D8B030D-6E8A-4147-A177-3AD203B41FA5}">
                      <a16:colId xmlns:a16="http://schemas.microsoft.com/office/drawing/2014/main" val="1772005005"/>
                    </a:ext>
                  </a:extLst>
                </a:gridCol>
                <a:gridCol w="1050099">
                  <a:extLst>
                    <a:ext uri="{9D8B030D-6E8A-4147-A177-3AD203B41FA5}">
                      <a16:colId xmlns:a16="http://schemas.microsoft.com/office/drawing/2014/main" val="771491915"/>
                    </a:ext>
                  </a:extLst>
                </a:gridCol>
              </a:tblGrid>
              <a:tr h="226744">
                <a:tc>
                  <a:txBody>
                    <a:bodyPr/>
                    <a:lstStyle/>
                    <a:p>
                      <a:pPr algn="ctr" fontAlgn="ctr"/>
                      <a:r>
                        <a:rPr lang="en-US" sz="1800" b="1" i="0" u="none" strike="noStrike">
                          <a:solidFill>
                            <a:srgbClr val="FFFFFF"/>
                          </a:solidFill>
                          <a:effectLst/>
                          <a:latin typeface="Bahnschrift Light SemiCondensed" panose="020B0502040204020203" pitchFamily="34" charset="0"/>
                        </a:rPr>
                        <a:t>Date réal, audit</a:t>
                      </a:r>
                    </a:p>
                  </a:txBody>
                  <a:tcPr marL="6478" marR="6478" marT="647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Description</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Concerné</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Gravité</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Réal. %</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Eff. %</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552524643"/>
                  </a:ext>
                </a:extLst>
              </a:tr>
              <a:tr h="628405">
                <a:tc rowSpan="3">
                  <a:txBody>
                    <a:bodyPr/>
                    <a:lstStyle/>
                    <a:p>
                      <a:pPr algn="ctr" fontAlgn="ctr"/>
                      <a:r>
                        <a:rPr lang="en-US" sz="1800" b="0" i="0" u="none" strike="noStrike" dirty="0">
                          <a:solidFill>
                            <a:srgbClr val="000000"/>
                          </a:solidFill>
                          <a:effectLst/>
                          <a:latin typeface="Bahnschrift Light SemiCondensed" panose="020B0502040204020203" pitchFamily="34" charset="0"/>
                        </a:rPr>
                        <a:t>20/05/2020</a:t>
                      </a:r>
                    </a:p>
                  </a:txBody>
                  <a:tcPr marL="6478" marR="6478" marT="647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800" b="0" i="0" u="none" strike="noStrike">
                          <a:solidFill>
                            <a:srgbClr val="000000"/>
                          </a:solidFill>
                          <a:effectLst/>
                          <a:latin typeface="Bahnschrift Light SemiCondensed" panose="020B0502040204020203" pitchFamily="34" charset="0"/>
                        </a:rPr>
                        <a:t>la pilote n'est pas au courant de la date de revue des documents du processus ( elle pourrait mieux maitriser le processus )</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3">
                  <a:txBody>
                    <a:bodyPr/>
                    <a:lstStyle/>
                    <a:p>
                      <a:pPr algn="ctr" fontAlgn="ctr"/>
                      <a:r>
                        <a:rPr lang="en-US" sz="1800" b="0" i="0" u="none" strike="noStrike">
                          <a:solidFill>
                            <a:srgbClr val="000000"/>
                          </a:solidFill>
                          <a:effectLst/>
                          <a:latin typeface="Bahnschrift Light SemiCondensed" panose="020B0502040204020203" pitchFamily="34" charset="0"/>
                        </a:rPr>
                        <a:t>Lauriane Marie LE FLOUR</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Light SemiCondensed" panose="020B0502040204020203" pitchFamily="34" charset="0"/>
                        </a:rPr>
                        <a:t>Point faible</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98570297"/>
                  </a:ext>
                </a:extLst>
              </a:tr>
              <a:tr h="466445">
                <a:tc vMerge="1">
                  <a:txBody>
                    <a:bodyPr/>
                    <a:lstStyle/>
                    <a:p>
                      <a:endParaRPr lang="en-US"/>
                    </a:p>
                  </a:txBody>
                  <a:tcPr/>
                </a:tc>
                <a:tc>
                  <a:txBody>
                    <a:bodyPr/>
                    <a:lstStyle/>
                    <a:p>
                      <a:pPr algn="l" fontAlgn="ctr"/>
                      <a:r>
                        <a:rPr lang="fr-FR" sz="1800" b="0" i="0" u="none" strike="noStrike">
                          <a:solidFill>
                            <a:srgbClr val="000000"/>
                          </a:solidFill>
                          <a:effectLst/>
                          <a:latin typeface="Bahnschrift Light SemiCondensed" panose="020B0502040204020203" pitchFamily="34" charset="0"/>
                        </a:rPr>
                        <a:t>Inexistence d'une trace de la transmission des documents du processus aux personnes concernées</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a:solidFill>
                            <a:srgbClr val="000000"/>
                          </a:solidFill>
                          <a:effectLst/>
                          <a:latin typeface="Bahnschrift Light SemiCondensed" panose="020B0502040204020203" pitchFamily="34" charset="0"/>
                        </a:rPr>
                        <a:t>Point faible</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62085899"/>
                  </a:ext>
                </a:extLst>
              </a:tr>
              <a:tr h="628405">
                <a:tc vMerge="1">
                  <a:txBody>
                    <a:bodyPr/>
                    <a:lstStyle/>
                    <a:p>
                      <a:endParaRPr lang="en-US"/>
                    </a:p>
                  </a:txBody>
                  <a:tcPr/>
                </a:tc>
                <a:tc>
                  <a:txBody>
                    <a:bodyPr/>
                    <a:lstStyle/>
                    <a:p>
                      <a:pPr algn="l" fontAlgn="ctr"/>
                      <a:r>
                        <a:rPr lang="fr-FR" sz="1800" b="0" i="0" u="none" strike="noStrike">
                          <a:solidFill>
                            <a:srgbClr val="000000"/>
                          </a:solidFill>
                          <a:effectLst/>
                          <a:latin typeface="Bahnschrift Light SemiCondensed" panose="020B0502040204020203" pitchFamily="34" charset="0"/>
                        </a:rPr>
                        <a:t>CRM ne peux fusionner deux dossier lorsque ces nécessaire, et tous les prospects ne sont pas mis dans le CRM automatiquement </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a:solidFill>
                            <a:srgbClr val="000000"/>
                          </a:solidFill>
                          <a:effectLst/>
                          <a:latin typeface="Bahnschrift Light SemiCondensed" panose="020B0502040204020203" pitchFamily="34" charset="0"/>
                        </a:rPr>
                        <a:t>Point faible</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50012168"/>
                  </a:ext>
                </a:extLst>
              </a:tr>
              <a:tr h="110133">
                <a:tc gridSpan="6">
                  <a:txBody>
                    <a:bodyPr/>
                    <a:lstStyle/>
                    <a:p>
                      <a:pPr algn="ctr" fontAlgn="b"/>
                      <a:r>
                        <a:rPr lang="en-US" sz="1800" b="0" i="0" u="none" strike="noStrike">
                          <a:solidFill>
                            <a:srgbClr val="000000"/>
                          </a:solidFill>
                          <a:effectLst/>
                          <a:latin typeface="Bahnschrift Light SemiCondensed" panose="020B0502040204020203" pitchFamily="34" charset="0"/>
                        </a:rPr>
                        <a:t> </a:t>
                      </a:r>
                    </a:p>
                  </a:txBody>
                  <a:tcPr marL="6478" marR="6478" marT="6478"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707042"/>
                  </a:ext>
                </a:extLst>
              </a:tr>
              <a:tr h="835714">
                <a:tc rowSpan="2">
                  <a:txBody>
                    <a:bodyPr/>
                    <a:lstStyle/>
                    <a:p>
                      <a:pPr algn="ctr" fontAlgn="ctr"/>
                      <a:r>
                        <a:rPr lang="en-US" sz="1800" b="0" i="0" u="none" strike="noStrike" dirty="0">
                          <a:solidFill>
                            <a:srgbClr val="000000"/>
                          </a:solidFill>
                          <a:effectLst/>
                          <a:latin typeface="Bahnschrift Light SemiCondensed" panose="020B0502040204020203" pitchFamily="34" charset="0"/>
                        </a:rPr>
                        <a:t>20/05/2020</a:t>
                      </a:r>
                    </a:p>
                  </a:txBody>
                  <a:tcPr marL="6478" marR="6478" marT="647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Bahnschrift Light SemiCondensed" panose="020B0502040204020203" pitchFamily="34" charset="0"/>
                        </a:rPr>
                        <a:t>Les procédure et mode opératoire ne sont pas mis à jour ( il est décrit ce que veut le pilote comme fonctionnement du processus et non ce qui se passe réellement au sein du processus)</a:t>
                      </a:r>
                    </a:p>
                  </a:txBody>
                  <a:tcPr marL="6478" marR="6478" marT="647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800" b="0" i="0" u="none" strike="noStrike">
                          <a:solidFill>
                            <a:srgbClr val="000000"/>
                          </a:solidFill>
                          <a:effectLst/>
                          <a:latin typeface="Bahnschrift Light SemiCondensed" panose="020B0502040204020203" pitchFamily="34" charset="0"/>
                        </a:rPr>
                        <a:t>Lauriane Marie LE FLOUR</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Light SemiCondensed" panose="020B0502040204020203" pitchFamily="34" charset="0"/>
                        </a:rPr>
                        <a:t>Ecart</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613651"/>
                  </a:ext>
                </a:extLst>
              </a:tr>
              <a:tr h="628405">
                <a:tc vMerge="1">
                  <a:txBody>
                    <a:bodyPr/>
                    <a:lstStyle/>
                    <a:p>
                      <a:endParaRPr lang="en-US"/>
                    </a:p>
                  </a:txBody>
                  <a:tcPr/>
                </a:tc>
                <a:tc>
                  <a:txBody>
                    <a:bodyPr/>
                    <a:lstStyle/>
                    <a:p>
                      <a:pPr algn="l" fontAlgn="b"/>
                      <a:r>
                        <a:rPr lang="fr-FR" sz="1800" b="0" i="0" u="none" strike="noStrike">
                          <a:solidFill>
                            <a:srgbClr val="000000"/>
                          </a:solidFill>
                          <a:effectLst/>
                          <a:latin typeface="Bahnschrift Light SemiCondensed" panose="020B0502040204020203" pitchFamily="34" charset="0"/>
                        </a:rPr>
                        <a:t>Les indicateurs non conformes qui permettent de mesurer le degrés de réalisation du processus par rapport à la cible ne sont pas traités</a:t>
                      </a:r>
                    </a:p>
                  </a:txBody>
                  <a:tcPr marL="6478" marR="6478" marT="647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a:solidFill>
                            <a:srgbClr val="000000"/>
                          </a:solidFill>
                          <a:effectLst/>
                          <a:latin typeface="Bahnschrift Light SemiCondensed" panose="020B0502040204020203" pitchFamily="34" charset="0"/>
                        </a:rPr>
                        <a:t>Ecart</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6478" marR="6478" marT="647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46238989"/>
                  </a:ext>
                </a:extLst>
              </a:tr>
            </a:tbl>
          </a:graphicData>
        </a:graphic>
      </p:graphicFrame>
      <p:sp>
        <p:nvSpPr>
          <p:cNvPr id="8" name="ZoneTexte 7"/>
          <p:cNvSpPr txBox="1"/>
          <p:nvPr/>
        </p:nvSpPr>
        <p:spPr>
          <a:xfrm>
            <a:off x="4476750" y="1233056"/>
            <a:ext cx="2857500" cy="707886"/>
          </a:xfrm>
          <a:prstGeom prst="rect">
            <a:avLst/>
          </a:prstGeom>
          <a:noFill/>
        </p:spPr>
        <p:txBody>
          <a:bodyPr wrap="square" rtlCol="0">
            <a:spAutoFit/>
          </a:bodyPr>
          <a:lstStyle/>
          <a:p>
            <a:pPr marL="285750" indent="-285750">
              <a:buFont typeface="Arial" panose="020B0604020202020204" pitchFamily="34" charset="0"/>
              <a:buChar char="•"/>
            </a:pPr>
            <a:r>
              <a:rPr lang="fr-SN" sz="2000" dirty="0"/>
              <a:t>03 points faibles</a:t>
            </a:r>
          </a:p>
          <a:p>
            <a:pPr marL="285750" indent="-285750">
              <a:buFont typeface="Arial" panose="020B0604020202020204" pitchFamily="34" charset="0"/>
              <a:buChar char="•"/>
            </a:pPr>
            <a:r>
              <a:rPr lang="fr-SN" sz="2000" dirty="0"/>
              <a:t>02 écarts</a:t>
            </a:r>
            <a:endParaRPr lang="en-US" sz="2000" dirty="0"/>
          </a:p>
        </p:txBody>
      </p:sp>
    </p:spTree>
    <p:extLst>
      <p:ext uri="{BB962C8B-B14F-4D97-AF65-F5344CB8AC3E}">
        <p14:creationId xmlns:p14="http://schemas.microsoft.com/office/powerpoint/2010/main" val="20817688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4987836"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PS01 : </a:t>
            </a:r>
            <a:r>
              <a:rPr lang="en-US" sz="2000" cap="none" dirty="0">
                <a:latin typeface="Arial" panose="020B0604020202020204" pitchFamily="34" charset="0"/>
                <a:ea typeface="Malgun Gothic" panose="020B0503020000020004" pitchFamily="34" charset="-127"/>
                <a:cs typeface="Arial" panose="020B0604020202020204" pitchFamily="34" charset="0"/>
              </a:rPr>
              <a:t>Gestion de stock, Appro &amp; Achats</a:t>
            </a:r>
          </a:p>
        </p:txBody>
      </p:sp>
      <p:graphicFrame>
        <p:nvGraphicFramePr>
          <p:cNvPr id="3" name="Tableau 2"/>
          <p:cNvGraphicFramePr>
            <a:graphicFrameLocks noGrp="1"/>
          </p:cNvGraphicFramePr>
          <p:nvPr>
            <p:extLst>
              <p:ext uri="{D42A27DB-BD31-4B8C-83A1-F6EECF244321}">
                <p14:modId xmlns:p14="http://schemas.microsoft.com/office/powerpoint/2010/main" val="3439879116"/>
              </p:ext>
            </p:extLst>
          </p:nvPr>
        </p:nvGraphicFramePr>
        <p:xfrm>
          <a:off x="470855" y="2152651"/>
          <a:ext cx="11250287" cy="4526222"/>
        </p:xfrm>
        <a:graphic>
          <a:graphicData uri="http://schemas.openxmlformats.org/drawingml/2006/table">
            <a:tbl>
              <a:tblPr/>
              <a:tblGrid>
                <a:gridCol w="1510345">
                  <a:extLst>
                    <a:ext uri="{9D8B030D-6E8A-4147-A177-3AD203B41FA5}">
                      <a16:colId xmlns:a16="http://schemas.microsoft.com/office/drawing/2014/main" val="292616311"/>
                    </a:ext>
                  </a:extLst>
                </a:gridCol>
                <a:gridCol w="5676900">
                  <a:extLst>
                    <a:ext uri="{9D8B030D-6E8A-4147-A177-3AD203B41FA5}">
                      <a16:colId xmlns:a16="http://schemas.microsoft.com/office/drawing/2014/main" val="1583388021"/>
                    </a:ext>
                  </a:extLst>
                </a:gridCol>
                <a:gridCol w="1047750">
                  <a:extLst>
                    <a:ext uri="{9D8B030D-6E8A-4147-A177-3AD203B41FA5}">
                      <a16:colId xmlns:a16="http://schemas.microsoft.com/office/drawing/2014/main" val="2651297394"/>
                    </a:ext>
                  </a:extLst>
                </a:gridCol>
                <a:gridCol w="1143000">
                  <a:extLst>
                    <a:ext uri="{9D8B030D-6E8A-4147-A177-3AD203B41FA5}">
                      <a16:colId xmlns:a16="http://schemas.microsoft.com/office/drawing/2014/main" val="3155065627"/>
                    </a:ext>
                  </a:extLst>
                </a:gridCol>
                <a:gridCol w="822192">
                  <a:extLst>
                    <a:ext uri="{9D8B030D-6E8A-4147-A177-3AD203B41FA5}">
                      <a16:colId xmlns:a16="http://schemas.microsoft.com/office/drawing/2014/main" val="2236636835"/>
                    </a:ext>
                  </a:extLst>
                </a:gridCol>
                <a:gridCol w="1050100">
                  <a:extLst>
                    <a:ext uri="{9D8B030D-6E8A-4147-A177-3AD203B41FA5}">
                      <a16:colId xmlns:a16="http://schemas.microsoft.com/office/drawing/2014/main" val="2899187175"/>
                    </a:ext>
                  </a:extLst>
                </a:gridCol>
              </a:tblGrid>
              <a:tr h="300298">
                <a:tc>
                  <a:txBody>
                    <a:bodyPr/>
                    <a:lstStyle/>
                    <a:p>
                      <a:pPr algn="ctr" fontAlgn="ctr"/>
                      <a:r>
                        <a:rPr lang="en-US" sz="1800" b="1" i="0" u="none" strike="noStrike">
                          <a:solidFill>
                            <a:srgbClr val="FFFFFF"/>
                          </a:solidFill>
                          <a:effectLst/>
                          <a:latin typeface="Bahnschrift Light SemiCondensed" panose="020B0502040204020203" pitchFamily="34" charset="0"/>
                        </a:rPr>
                        <a:t>Date réal, audit</a:t>
                      </a:r>
                    </a:p>
                  </a:txBody>
                  <a:tcPr marL="7358" marR="7358" marT="735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Description</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Concerné</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Gravité</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Réal. %</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Eff. %</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633758806"/>
                  </a:ext>
                </a:extLst>
              </a:tr>
              <a:tr h="571154">
                <a:tc rowSpan="2">
                  <a:txBody>
                    <a:bodyPr/>
                    <a:lstStyle/>
                    <a:p>
                      <a:pPr algn="ctr" fontAlgn="ctr"/>
                      <a:r>
                        <a:rPr lang="en-US" sz="1800" b="0" i="0" u="none" strike="noStrike">
                          <a:solidFill>
                            <a:srgbClr val="000000"/>
                          </a:solidFill>
                          <a:effectLst/>
                          <a:latin typeface="Bahnschrift Light SemiCondensed" panose="020B0502040204020203" pitchFamily="34" charset="0"/>
                        </a:rPr>
                        <a:t>22/04/2020</a:t>
                      </a:r>
                    </a:p>
                  </a:txBody>
                  <a:tcPr marL="7358" marR="7358" marT="735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800" b="0" i="0" u="none" strike="noStrike">
                          <a:solidFill>
                            <a:srgbClr val="000000"/>
                          </a:solidFill>
                          <a:effectLst/>
                          <a:latin typeface="Bahnschrift Light SemiCondensed" panose="020B0502040204020203" pitchFamily="34" charset="0"/>
                        </a:rPr>
                        <a:t>Manque de visibilité sur le plan d'actions et les fiches d'incidents</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a:txBody>
                    <a:bodyPr/>
                    <a:lstStyle/>
                    <a:p>
                      <a:pPr algn="ctr" fontAlgn="ctr"/>
                      <a:r>
                        <a:rPr lang="en-US" sz="1800" b="0" i="0" u="none" strike="noStrike">
                          <a:solidFill>
                            <a:srgbClr val="000000"/>
                          </a:solidFill>
                          <a:effectLst/>
                          <a:latin typeface="Bahnschrift Light SemiCondensed" panose="020B0502040204020203" pitchFamily="34" charset="0"/>
                        </a:rPr>
                        <a:t>Ndeye Bigue NDIAYE</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Point </a:t>
                      </a:r>
                      <a:r>
                        <a:rPr lang="en-US" sz="1800" b="0" i="0" u="none" strike="noStrike" dirty="0" err="1">
                          <a:solidFill>
                            <a:srgbClr val="000000"/>
                          </a:solidFill>
                          <a:effectLst/>
                          <a:latin typeface="Bahnschrift Light SemiCondensed" panose="020B0502040204020203" pitchFamily="34" charset="0"/>
                        </a:rPr>
                        <a:t>faible</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23232259"/>
                  </a:ext>
                </a:extLst>
              </a:tr>
              <a:tr h="420417">
                <a:tc vMerge="1">
                  <a:txBody>
                    <a:bodyPr/>
                    <a:lstStyle/>
                    <a:p>
                      <a:endParaRPr lang="en-US"/>
                    </a:p>
                  </a:txBody>
                  <a:tcPr/>
                </a:tc>
                <a:tc>
                  <a:txBody>
                    <a:bodyPr/>
                    <a:lstStyle/>
                    <a:p>
                      <a:pPr algn="l" fontAlgn="ctr"/>
                      <a:r>
                        <a:rPr lang="fr-FR" sz="1800" b="0" i="0" u="none" strike="noStrike">
                          <a:solidFill>
                            <a:srgbClr val="000000"/>
                          </a:solidFill>
                          <a:effectLst/>
                          <a:latin typeface="Bahnschrift Light SemiCondensed" panose="020B0502040204020203" pitchFamily="34" charset="0"/>
                        </a:rPr>
                        <a:t>La même personne réceptionne, enregistre et fait l'invetaire</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Point </a:t>
                      </a:r>
                      <a:r>
                        <a:rPr lang="en-US" sz="1800" b="0" i="0" u="none" strike="noStrike" dirty="0" err="1">
                          <a:solidFill>
                            <a:srgbClr val="000000"/>
                          </a:solidFill>
                          <a:effectLst/>
                          <a:latin typeface="Bahnschrift Light SemiCondensed" panose="020B0502040204020203" pitchFamily="34" charset="0"/>
                        </a:rPr>
                        <a:t>faible</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56054885"/>
                  </a:ext>
                </a:extLst>
              </a:tr>
              <a:tr h="571154">
                <a:tc rowSpan="2">
                  <a:txBody>
                    <a:bodyPr/>
                    <a:lstStyle/>
                    <a:p>
                      <a:pPr algn="ctr" fontAlgn="ctr"/>
                      <a:r>
                        <a:rPr lang="en-US" sz="1800" b="0" i="0" u="none" strike="noStrike">
                          <a:solidFill>
                            <a:srgbClr val="000000"/>
                          </a:solidFill>
                          <a:effectLst/>
                          <a:latin typeface="Bahnschrift Light SemiCondensed" panose="020B0502040204020203" pitchFamily="34" charset="0"/>
                        </a:rPr>
                        <a:t>18/11/2020</a:t>
                      </a:r>
                    </a:p>
                  </a:txBody>
                  <a:tcPr marL="7358" marR="7358" marT="735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800" b="0" i="0" u="none" strike="noStrike">
                          <a:solidFill>
                            <a:srgbClr val="000000"/>
                          </a:solidFill>
                          <a:effectLst/>
                          <a:latin typeface="Bahnschrift Light SemiCondensed" panose="020B0502040204020203" pitchFamily="34" charset="0"/>
                        </a:rPr>
                        <a:t>Sur le mode opératoire il ya des actions qui doivent être réalisées par le CAASG qui n'est plus là.</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Point </a:t>
                      </a:r>
                      <a:r>
                        <a:rPr lang="en-US" sz="1800" b="0" i="0" u="none" strike="noStrike" dirty="0" err="1">
                          <a:solidFill>
                            <a:srgbClr val="000000"/>
                          </a:solidFill>
                          <a:effectLst/>
                          <a:latin typeface="Bahnschrift Light SemiCondensed" panose="020B0502040204020203" pitchFamily="34" charset="0"/>
                        </a:rPr>
                        <a:t>faible</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33018968"/>
                  </a:ext>
                </a:extLst>
              </a:tr>
              <a:tr h="571154">
                <a:tc vMerge="1">
                  <a:txBody>
                    <a:bodyPr/>
                    <a:lstStyle/>
                    <a:p>
                      <a:endParaRPr lang="en-US"/>
                    </a:p>
                  </a:txBody>
                  <a:tcPr/>
                </a:tc>
                <a:tc>
                  <a:txBody>
                    <a:bodyPr/>
                    <a:lstStyle/>
                    <a:p>
                      <a:pPr algn="l" fontAlgn="ctr"/>
                      <a:r>
                        <a:rPr lang="fr-FR" sz="1800" b="0" i="0" u="none" strike="noStrike">
                          <a:solidFill>
                            <a:srgbClr val="000000"/>
                          </a:solidFill>
                          <a:effectLst/>
                          <a:latin typeface="Bahnschrift Light SemiCondensed" panose="020B0502040204020203" pitchFamily="34" charset="0"/>
                        </a:rPr>
                        <a:t>Le pilote de dispose des données des inventaires du stock du plateau.</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Point </a:t>
                      </a:r>
                      <a:r>
                        <a:rPr lang="en-US" sz="1800" b="0" i="0" u="none" strike="noStrike" dirty="0" err="1">
                          <a:solidFill>
                            <a:srgbClr val="000000"/>
                          </a:solidFill>
                          <a:effectLst/>
                          <a:latin typeface="Bahnschrift Light SemiCondensed" panose="020B0502040204020203" pitchFamily="34" charset="0"/>
                        </a:rPr>
                        <a:t>faible</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01074693"/>
                  </a:ext>
                </a:extLst>
              </a:tr>
              <a:tr h="156622">
                <a:tc gridSpan="6">
                  <a:txBody>
                    <a:bodyPr/>
                    <a:lstStyle/>
                    <a:p>
                      <a:pPr algn="ctr" fontAlgn="b"/>
                      <a:r>
                        <a:rPr lang="en-US" sz="1800" b="1" i="0" u="none" strike="noStrike" dirty="0">
                          <a:solidFill>
                            <a:srgbClr val="00B050"/>
                          </a:solidFill>
                          <a:effectLst/>
                          <a:latin typeface="Bahnschrift Light SemiCondensed" panose="020B0502040204020203" pitchFamily="34" charset="0"/>
                        </a:rPr>
                        <a:t> </a:t>
                      </a:r>
                    </a:p>
                  </a:txBody>
                  <a:tcPr marL="7358" marR="7358" marT="7358"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7147831"/>
                  </a:ext>
                </a:extLst>
              </a:tr>
              <a:tr h="694975">
                <a:tc rowSpan="2">
                  <a:txBody>
                    <a:bodyPr/>
                    <a:lstStyle/>
                    <a:p>
                      <a:pPr algn="ctr" fontAlgn="ctr"/>
                      <a:r>
                        <a:rPr lang="en-US" sz="1800" b="0" i="0" u="none" strike="noStrike" dirty="0">
                          <a:solidFill>
                            <a:srgbClr val="000000"/>
                          </a:solidFill>
                          <a:effectLst/>
                          <a:latin typeface="Bahnschrift Light SemiCondensed" panose="020B0502040204020203" pitchFamily="34" charset="0"/>
                        </a:rPr>
                        <a:t>22/04/2020</a:t>
                      </a:r>
                    </a:p>
                  </a:txBody>
                  <a:tcPr marL="7358" marR="7358" marT="735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Bahnschrift Light SemiCondensed" panose="020B0502040204020203" pitchFamily="34" charset="0"/>
                        </a:rPr>
                        <a:t>La chargée des achats est toujours considérée comme le pilote du processus, le tableau de suivi des risques pas jour</a:t>
                      </a:r>
                    </a:p>
                  </a:txBody>
                  <a:tcPr marL="7358" marR="7358" marT="73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3">
                  <a:txBody>
                    <a:bodyPr/>
                    <a:lstStyle/>
                    <a:p>
                      <a:pPr algn="ctr" fontAlgn="ctr"/>
                      <a:r>
                        <a:rPr lang="en-US" sz="1800" b="0" i="0" u="none" strike="noStrike">
                          <a:solidFill>
                            <a:srgbClr val="000000"/>
                          </a:solidFill>
                          <a:effectLst/>
                          <a:latin typeface="Bahnschrift Light SemiCondensed" panose="020B0502040204020203" pitchFamily="34" charset="0"/>
                        </a:rPr>
                        <a:t>Ndeye Bigue NDIAYE</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err="1">
                          <a:solidFill>
                            <a:srgbClr val="000000"/>
                          </a:solidFill>
                          <a:effectLst/>
                          <a:latin typeface="Bahnschrift Light SemiCondensed" panose="020B0502040204020203" pitchFamily="34" charset="0"/>
                        </a:rPr>
                        <a:t>Ecart</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5387794"/>
                  </a:ext>
                </a:extLst>
              </a:tr>
              <a:tr h="420417">
                <a:tc vMerge="1">
                  <a:txBody>
                    <a:bodyPr/>
                    <a:lstStyle/>
                    <a:p>
                      <a:endParaRPr lang="en-US"/>
                    </a:p>
                  </a:txBody>
                  <a:tcPr/>
                </a:tc>
                <a:tc>
                  <a:txBody>
                    <a:bodyPr/>
                    <a:lstStyle/>
                    <a:p>
                      <a:pPr algn="l" fontAlgn="b"/>
                      <a:r>
                        <a:rPr lang="fr-FR" sz="1800" b="0" i="0" u="none" strike="noStrike">
                          <a:solidFill>
                            <a:srgbClr val="000000"/>
                          </a:solidFill>
                          <a:effectLst/>
                          <a:latin typeface="Bahnschrift Light SemiCondensed" panose="020B0502040204020203" pitchFamily="34" charset="0"/>
                        </a:rPr>
                        <a:t>La même personne réceptionne, enregistre et fait l'invetaire</a:t>
                      </a:r>
                    </a:p>
                  </a:txBody>
                  <a:tcPr marL="7358" marR="7358" marT="73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dirty="0" err="1">
                          <a:solidFill>
                            <a:srgbClr val="000000"/>
                          </a:solidFill>
                          <a:effectLst/>
                          <a:latin typeface="Bahnschrift Light SemiCondensed" panose="020B0502040204020203" pitchFamily="34" charset="0"/>
                        </a:rPr>
                        <a:t>Ecart</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 </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99455917"/>
                  </a:ext>
                </a:extLst>
              </a:tr>
              <a:tr h="694975">
                <a:tc>
                  <a:txBody>
                    <a:bodyPr/>
                    <a:lstStyle/>
                    <a:p>
                      <a:pPr algn="ctr" fontAlgn="ctr"/>
                      <a:r>
                        <a:rPr lang="en-US" sz="1800" b="0" i="0" u="none" strike="noStrike">
                          <a:solidFill>
                            <a:srgbClr val="000000"/>
                          </a:solidFill>
                          <a:effectLst/>
                          <a:latin typeface="Bahnschrift Light SemiCondensed" panose="020B0502040204020203" pitchFamily="34" charset="0"/>
                        </a:rPr>
                        <a:t>18/11/2020</a:t>
                      </a:r>
                    </a:p>
                  </a:txBody>
                  <a:tcPr marL="7358" marR="7358" marT="735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Bahnschrift Light SemiCondensed" panose="020B0502040204020203" pitchFamily="34" charset="0"/>
                        </a:rPr>
                        <a:t>La gestionnaire de stock fait l'inventaire, fait la commande, gère le stock sans l'intervention d'une autre personne</a:t>
                      </a:r>
                    </a:p>
                  </a:txBody>
                  <a:tcPr marL="7358" marR="7358" marT="73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800" b="0" i="0" u="none" strike="noStrike" dirty="0">
                          <a:solidFill>
                            <a:srgbClr val="000000"/>
                          </a:solidFill>
                          <a:effectLst/>
                          <a:latin typeface="Bahnschrift Light SemiCondensed" panose="020B0502040204020203" pitchFamily="34" charset="0"/>
                        </a:rPr>
                        <a:t> </a:t>
                      </a:r>
                      <a:r>
                        <a:rPr lang="en-US" sz="1800" b="0" i="0" u="none" strike="noStrike" dirty="0" err="1">
                          <a:solidFill>
                            <a:srgbClr val="000000"/>
                          </a:solidFill>
                          <a:effectLst/>
                          <a:latin typeface="Bahnschrift Light SemiCondensed" panose="020B0502040204020203" pitchFamily="34" charset="0"/>
                        </a:rPr>
                        <a:t>Ecart</a:t>
                      </a:r>
                      <a:endParaRPr lang="en-US" sz="1800" b="0" i="0" u="none" strike="noStrike" dirty="0">
                        <a:solidFill>
                          <a:srgbClr val="000000"/>
                        </a:solidFill>
                        <a:effectLst/>
                        <a:latin typeface="Bahnschrift Light SemiCondensed" panose="020B0502040204020203" pitchFamily="34" charset="0"/>
                      </a:endParaRP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800" b="1" i="0" u="none" strike="noStrike">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B050"/>
                          </a:solidFill>
                          <a:effectLst/>
                          <a:latin typeface="Bahnschrift Light SemiCondensed" panose="020B0502040204020203" pitchFamily="34" charset="0"/>
                        </a:rPr>
                        <a:t>100%</a:t>
                      </a:r>
                    </a:p>
                  </a:txBody>
                  <a:tcPr marL="7358" marR="7358" marT="735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95337943"/>
                  </a:ext>
                </a:extLst>
              </a:tr>
            </a:tbl>
          </a:graphicData>
        </a:graphic>
      </p:graphicFrame>
      <p:sp>
        <p:nvSpPr>
          <p:cNvPr id="8" name="ZoneTexte 7"/>
          <p:cNvSpPr txBox="1"/>
          <p:nvPr/>
        </p:nvSpPr>
        <p:spPr>
          <a:xfrm>
            <a:off x="5943600" y="1208812"/>
            <a:ext cx="4495800" cy="923330"/>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04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 écarts</a:t>
            </a:r>
          </a:p>
          <a:p>
            <a:r>
              <a:rPr lang="fr-SN" dirty="0">
                <a:latin typeface="Arial" panose="020B0604020202020204" pitchFamily="34" charset="0"/>
                <a:cs typeface="Arial" panose="020B0604020202020204" pitchFamily="34" charset="0"/>
              </a:rPr>
              <a:t>Sur l’ensemble des deux audits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8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B8384EE-550B-4F7C-A5E5-7AEA41E2A802}"/>
              </a:ext>
            </a:extLst>
          </p:cNvPr>
          <p:cNvGraphicFramePr>
            <a:graphicFrameLocks/>
          </p:cNvGraphicFramePr>
          <p:nvPr>
            <p:extLst>
              <p:ext uri="{D42A27DB-BD31-4B8C-83A1-F6EECF244321}">
                <p14:modId xmlns:p14="http://schemas.microsoft.com/office/powerpoint/2010/main" val="2107567118"/>
              </p:ext>
            </p:extLst>
          </p:nvPr>
        </p:nvGraphicFramePr>
        <p:xfrm>
          <a:off x="581192" y="1828800"/>
          <a:ext cx="11029615" cy="4903011"/>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190332">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761329">
                <a:tc>
                  <a:txBody>
                    <a:bodyPr/>
                    <a:lstStyle/>
                    <a:p>
                      <a:r>
                        <a:rPr lang="fr-FR" sz="1500" dirty="0">
                          <a:effectLst/>
                          <a:latin typeface="+mj-lt"/>
                          <a:cs typeface="Calibri" panose="020F0502020204030204" pitchFamily="34" charset="0"/>
                        </a:rPr>
                        <a:t>Revoir le plan de communication au sein de l’organisme sur l’organigramme et l’organisation de l’entreprise (information sur les honoraires des médecins, les procédures et modes opératoires)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73461137"/>
                  </a:ext>
                </a:extLst>
              </a:tr>
              <a:tr h="1332326">
                <a:tc>
                  <a:txBody>
                    <a:bodyPr/>
                    <a:lstStyle/>
                    <a:p>
                      <a:pPr marL="0" indent="0" algn="l" defTabSz="457200" rtl="0" eaLnBrk="1" latinLnBrk="0" hangingPunct="1">
                        <a:buFont typeface="+mj-lt"/>
                        <a:buNone/>
                      </a:pPr>
                      <a:r>
                        <a:rPr lang="fr-FR" sz="1500" kern="1200" dirty="0">
                          <a:solidFill>
                            <a:schemeClr val="tx1"/>
                          </a:solidFill>
                          <a:effectLst/>
                          <a:latin typeface="+mj-lt"/>
                          <a:ea typeface="+mn-ea"/>
                          <a:cs typeface="Calibri" panose="020F0502020204030204" pitchFamily="34" charset="0"/>
                        </a:rPr>
                        <a:t>Changer les cibles des indicateurs :</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de patients hospitalisés par mois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de patients consultés par mois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Qualité du service téléphonique trop à diminuer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d’incident pendant un accouchement ou une intervention chirurgicale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Efficacité des actions de formations à diminuer</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761329">
                <a:tc>
                  <a:txBody>
                    <a:bodyPr/>
                    <a:lstStyle/>
                    <a:p>
                      <a:r>
                        <a:rPr lang="fr-FR" sz="1500" dirty="0">
                          <a:effectLst/>
                          <a:latin typeface="+mj-lt"/>
                          <a:cs typeface="Calibri" panose="020F0502020204030204" pitchFamily="34" charset="0"/>
                        </a:rPr>
                        <a:t>S’assurer de la mise à jour des évaluations des prestataires externes avec les preuves de certification/compétences et les documents attestant que nos appareils sont en bon état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472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kern="1200" dirty="0" err="1">
                          <a:solidFill>
                            <a:schemeClr val="tx1"/>
                          </a:solidFill>
                          <a:effectLst/>
                          <a:latin typeface="+mj-lt"/>
                          <a:ea typeface="+mn-ea"/>
                          <a:cs typeface="Calibri" panose="020F0502020204030204" pitchFamily="34" charset="0"/>
                        </a:rPr>
                        <a:t>Centraliser</a:t>
                      </a:r>
                      <a:r>
                        <a:rPr lang="en-US" sz="1500" kern="1200" dirty="0">
                          <a:solidFill>
                            <a:schemeClr val="tx1"/>
                          </a:solidFill>
                          <a:effectLst/>
                          <a:latin typeface="+mj-lt"/>
                          <a:ea typeface="+mn-ea"/>
                          <a:cs typeface="Calibri" panose="020F0502020204030204" pitchFamily="34" charset="0"/>
                        </a:rPr>
                        <a:t> les </a:t>
                      </a:r>
                      <a:r>
                        <a:rPr lang="en-US" sz="1500" kern="1200" dirty="0" err="1">
                          <a:solidFill>
                            <a:schemeClr val="tx1"/>
                          </a:solidFill>
                          <a:effectLst/>
                          <a:latin typeface="+mj-lt"/>
                          <a:ea typeface="+mn-ea"/>
                          <a:cs typeface="Calibri" panose="020F0502020204030204" pitchFamily="34" charset="0"/>
                        </a:rPr>
                        <a:t>demandes</a:t>
                      </a:r>
                      <a:r>
                        <a:rPr lang="en-US" sz="1500" kern="1200" dirty="0">
                          <a:solidFill>
                            <a:schemeClr val="tx1"/>
                          </a:solidFill>
                          <a:effectLst/>
                          <a:latin typeface="+mj-lt"/>
                          <a:ea typeface="+mn-ea"/>
                          <a:cs typeface="Calibri" panose="020F0502020204030204" pitchFamily="34" charset="0"/>
                        </a:rPr>
                        <a:t> patients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56657671"/>
                  </a:ext>
                </a:extLst>
              </a:tr>
              <a:tr h="315284">
                <a:tc>
                  <a:txBody>
                    <a:bodyPr/>
                    <a:lstStyle/>
                    <a:p>
                      <a:pPr marL="0" algn="l" defTabSz="457200" rtl="0" eaLnBrk="1" latinLnBrk="0" hangingPunct="1"/>
                      <a:r>
                        <a:rPr lang="fr-FR" sz="1500" kern="1200" dirty="0">
                          <a:solidFill>
                            <a:schemeClr val="tx1"/>
                          </a:solidFill>
                          <a:effectLst/>
                          <a:latin typeface="+mj-lt"/>
                          <a:ea typeface="+mn-ea"/>
                          <a:cs typeface="Calibri" panose="020F0502020204030204" pitchFamily="34" charset="0"/>
                        </a:rPr>
                        <a:t>Acquérir un chariot de ménage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80909281"/>
                  </a:ext>
                </a:extLst>
              </a:tr>
              <a:tr h="380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kern="1200" dirty="0">
                          <a:solidFill>
                            <a:schemeClr val="tx1"/>
                          </a:solidFill>
                          <a:effectLst/>
                          <a:latin typeface="+mj-lt"/>
                          <a:ea typeface="+mn-ea"/>
                          <a:cs typeface="Calibri" panose="020F0502020204030204" pitchFamily="34" charset="0"/>
                        </a:rPr>
                        <a:t>Centraliser les appels entrants des 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500" kern="1200" dirty="0">
                        <a:solidFill>
                          <a:schemeClr val="tx1"/>
                        </a:solidFill>
                        <a:effectLst/>
                        <a:latin typeface="+mj-l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bl>
          </a:graphicData>
        </a:graphic>
      </p:graphicFrame>
    </p:spTree>
    <p:extLst>
      <p:ext uri="{BB962C8B-B14F-4D97-AF65-F5344CB8AC3E}">
        <p14:creationId xmlns:p14="http://schemas.microsoft.com/office/powerpoint/2010/main" val="12676646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PS02 : </a:t>
            </a:r>
            <a:r>
              <a:rPr lang="en-US" sz="2000" cap="none" dirty="0">
                <a:latin typeface="Arial" panose="020B0604020202020204" pitchFamily="34" charset="0"/>
                <a:ea typeface="Malgun Gothic" panose="020B0503020000020004" pitchFamily="34" charset="-127"/>
                <a:cs typeface="Arial" panose="020B0604020202020204" pitchFamily="34" charset="0"/>
              </a:rPr>
              <a:t>Gestion des Ressources </a:t>
            </a:r>
            <a:r>
              <a:rPr lang="en-US" sz="2000" cap="none" dirty="0" err="1">
                <a:latin typeface="Arial" panose="020B0604020202020204" pitchFamily="34" charset="0"/>
                <a:ea typeface="Malgun Gothic" panose="020B0503020000020004" pitchFamily="34" charset="-127"/>
                <a:cs typeface="Arial" panose="020B0604020202020204" pitchFamily="34" charset="0"/>
              </a:rPr>
              <a:t>Humaines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983727469"/>
              </p:ext>
            </p:extLst>
          </p:nvPr>
        </p:nvGraphicFramePr>
        <p:xfrm>
          <a:off x="484511" y="2019299"/>
          <a:ext cx="11250288" cy="4657008"/>
        </p:xfrm>
        <a:graphic>
          <a:graphicData uri="http://schemas.openxmlformats.org/drawingml/2006/table">
            <a:tbl>
              <a:tblPr/>
              <a:tblGrid>
                <a:gridCol w="1148394">
                  <a:extLst>
                    <a:ext uri="{9D8B030D-6E8A-4147-A177-3AD203B41FA5}">
                      <a16:colId xmlns:a16="http://schemas.microsoft.com/office/drawing/2014/main" val="1457922483"/>
                    </a:ext>
                  </a:extLst>
                </a:gridCol>
                <a:gridCol w="6349045">
                  <a:extLst>
                    <a:ext uri="{9D8B030D-6E8A-4147-A177-3AD203B41FA5}">
                      <a16:colId xmlns:a16="http://schemas.microsoft.com/office/drawing/2014/main" val="1140131611"/>
                    </a:ext>
                  </a:extLst>
                </a:gridCol>
                <a:gridCol w="1066800">
                  <a:extLst>
                    <a:ext uri="{9D8B030D-6E8A-4147-A177-3AD203B41FA5}">
                      <a16:colId xmlns:a16="http://schemas.microsoft.com/office/drawing/2014/main" val="2914983853"/>
                    </a:ext>
                  </a:extLst>
                </a:gridCol>
                <a:gridCol w="971550">
                  <a:extLst>
                    <a:ext uri="{9D8B030D-6E8A-4147-A177-3AD203B41FA5}">
                      <a16:colId xmlns:a16="http://schemas.microsoft.com/office/drawing/2014/main" val="1668217991"/>
                    </a:ext>
                  </a:extLst>
                </a:gridCol>
                <a:gridCol w="819150">
                  <a:extLst>
                    <a:ext uri="{9D8B030D-6E8A-4147-A177-3AD203B41FA5}">
                      <a16:colId xmlns:a16="http://schemas.microsoft.com/office/drawing/2014/main" val="2464429803"/>
                    </a:ext>
                  </a:extLst>
                </a:gridCol>
                <a:gridCol w="895349">
                  <a:extLst>
                    <a:ext uri="{9D8B030D-6E8A-4147-A177-3AD203B41FA5}">
                      <a16:colId xmlns:a16="http://schemas.microsoft.com/office/drawing/2014/main" val="1216089000"/>
                    </a:ext>
                  </a:extLst>
                </a:gridCol>
              </a:tblGrid>
              <a:tr h="220759">
                <a:tc>
                  <a:txBody>
                    <a:bodyPr/>
                    <a:lstStyle/>
                    <a:p>
                      <a:pPr algn="ctr" fontAlgn="ctr"/>
                      <a:r>
                        <a:rPr lang="en-US" sz="1400" b="1" i="0" u="none" strike="noStrike">
                          <a:solidFill>
                            <a:srgbClr val="FFFFFF"/>
                          </a:solidFill>
                          <a:effectLst/>
                          <a:latin typeface="Bahnschrift Light SemiCondensed" panose="020B0502040204020203" pitchFamily="34" charset="0"/>
                        </a:rPr>
                        <a:t>Date réal, audit</a:t>
                      </a:r>
                    </a:p>
                  </a:txBody>
                  <a:tcPr marL="3611" marR="3611" marT="3611"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Description</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dirty="0" err="1">
                          <a:solidFill>
                            <a:srgbClr val="FFFFFF"/>
                          </a:solidFill>
                          <a:effectLst/>
                          <a:latin typeface="Bahnschrift Light SemiCondensed" panose="020B0502040204020203" pitchFamily="34" charset="0"/>
                        </a:rPr>
                        <a:t>Concerné</a:t>
                      </a:r>
                      <a:endParaRPr lang="en-US" sz="1400" b="1" i="0" u="none" strike="noStrike" dirty="0">
                        <a:solidFill>
                          <a:srgbClr val="FFFFFF"/>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dirty="0" err="1">
                          <a:solidFill>
                            <a:srgbClr val="FFFFFF"/>
                          </a:solidFill>
                          <a:effectLst/>
                          <a:latin typeface="Bahnschrift Light SemiCondensed" panose="020B0502040204020203" pitchFamily="34" charset="0"/>
                        </a:rPr>
                        <a:t>Gravité</a:t>
                      </a:r>
                      <a:endParaRPr lang="en-US" sz="1400" b="1" i="0" u="none" strike="noStrike" dirty="0">
                        <a:solidFill>
                          <a:srgbClr val="FFFFFF"/>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dirty="0" err="1">
                          <a:solidFill>
                            <a:srgbClr val="FFFFFF"/>
                          </a:solidFill>
                          <a:effectLst/>
                          <a:latin typeface="Bahnschrift Light SemiCondensed" panose="020B0502040204020203" pitchFamily="34" charset="0"/>
                        </a:rPr>
                        <a:t>Réal</a:t>
                      </a:r>
                      <a:r>
                        <a:rPr lang="en-US" sz="1400" b="1" i="0" u="none" strike="noStrike" dirty="0">
                          <a:solidFill>
                            <a:srgbClr val="FFFFFF"/>
                          </a:solidFill>
                          <a:effectLst/>
                          <a:latin typeface="Bahnschrift Light SemiCondensed" panose="020B0502040204020203" pitchFamily="34" charset="0"/>
                        </a:rPr>
                        <a:t>. %</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Eff. %</a:t>
                      </a:r>
                    </a:p>
                  </a:txBody>
                  <a:tcPr marL="3611" marR="3611" marT="3611"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685479669"/>
                  </a:ext>
                </a:extLst>
              </a:tr>
              <a:tr h="437843">
                <a:tc>
                  <a:txBody>
                    <a:bodyPr/>
                    <a:lstStyle/>
                    <a:p>
                      <a:pPr algn="ctr" fontAlgn="ctr"/>
                      <a:r>
                        <a:rPr lang="en-US" sz="1400" b="0" i="0" u="none" strike="noStrike" dirty="0">
                          <a:solidFill>
                            <a:srgbClr val="000000"/>
                          </a:solidFill>
                          <a:effectLst/>
                          <a:latin typeface="Bahnschrift Light SemiCondensed" panose="020B0502040204020203" pitchFamily="34" charset="0"/>
                        </a:rPr>
                        <a:t>29/01/2020</a:t>
                      </a:r>
                    </a:p>
                  </a:txBody>
                  <a:tcPr marL="3611" marR="3611" marT="3611"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l" fontAlgn="ctr"/>
                      <a:r>
                        <a:rPr lang="fr-FR" sz="1400" b="0" i="0" u="none" strike="noStrike" dirty="0">
                          <a:solidFill>
                            <a:srgbClr val="000000"/>
                          </a:solidFill>
                          <a:effectLst/>
                          <a:latin typeface="Bahnschrift Light SemiCondensed" panose="020B0502040204020203" pitchFamily="34" charset="0"/>
                        </a:rPr>
                        <a:t>Le copilote ne maitrise pas les critères de cotation dans le tableau ces critères devraient être disponible au prés des pilotes et copilotes </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Bahnschrift Light SemiCondensed" panose="020B0502040204020203" pitchFamily="34" charset="0"/>
                        </a:rPr>
                        <a:t>Kouna Niang SAMBE</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4649310"/>
                  </a:ext>
                </a:extLst>
              </a:tr>
              <a:tr h="437843">
                <a:tc rowSpan="4">
                  <a:txBody>
                    <a:bodyPr/>
                    <a:lstStyle/>
                    <a:p>
                      <a:pPr algn="ctr" fontAlgn="ctr"/>
                      <a:r>
                        <a:rPr lang="en-US" sz="1400" b="0" i="0" u="none" strike="noStrike">
                          <a:solidFill>
                            <a:srgbClr val="000000"/>
                          </a:solidFill>
                          <a:effectLst/>
                          <a:latin typeface="Bahnschrift Light SemiCondensed" panose="020B0502040204020203" pitchFamily="34" charset="0"/>
                        </a:rPr>
                        <a:t>27/08/2020</a:t>
                      </a:r>
                    </a:p>
                  </a:txBody>
                  <a:tcPr marL="3611" marR="3611" marT="3611"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ctr"/>
                      <a:r>
                        <a:rPr lang="fr-FR" sz="1400" b="0" i="0" u="none" strike="noStrike">
                          <a:solidFill>
                            <a:srgbClr val="000000"/>
                          </a:solidFill>
                          <a:effectLst/>
                          <a:latin typeface="Bahnschrift Light SemiCondensed" panose="020B0502040204020203" pitchFamily="34" charset="0"/>
                        </a:rPr>
                        <a:t>Risque sur l'activité de recrutement où le responsable de service est seul décideur jusqu'au 2ème entretien</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a:txBody>
                    <a:bodyPr/>
                    <a:lstStyle/>
                    <a:p>
                      <a:pPr algn="ctr" fontAlgn="ctr"/>
                      <a:r>
                        <a:rPr lang="en-US" sz="1400" b="0" i="0" u="none" strike="noStrike">
                          <a:solidFill>
                            <a:srgbClr val="000000"/>
                          </a:solidFill>
                          <a:effectLst/>
                          <a:latin typeface="Bahnschrift Light SemiCondensed" panose="020B0502040204020203" pitchFamily="34" charset="0"/>
                        </a:rPr>
                        <a:t>Khadidiatou NAKOULIMA</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53487769"/>
                  </a:ext>
                </a:extLst>
              </a:tr>
              <a:tr h="437843">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Pas de trace de l'activité de recrutement et de preuves de réalisation conforme du processus</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01071063"/>
                  </a:ext>
                </a:extLst>
              </a:tr>
              <a:tr h="654928">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Les dossiers, fiches de poste et évaluations ne sont pas systématiquement numérisés et enregistrés sur dropbox et/ou Qualipro. Il y a un risque de perte (risque incendie, inondation, etc...) </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18272898"/>
                  </a:ext>
                </a:extLst>
              </a:tr>
              <a:tr h="437843">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Les besoins en formation du personnel ne sont pas recueillis et cela n'a pas été intégré dans le questionnaire annuel au personnel conformément à l'action 92 de Qualipro</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Bahnschrift Light SemiCondensed" panose="020B0502040204020203" pitchFamily="34" charset="0"/>
                        </a:rPr>
                        <a:t> 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p>
                      <a:pPr algn="ctr" fontAlgn="ct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81140641"/>
                  </a:ext>
                </a:extLst>
              </a:tr>
              <a:tr h="220759">
                <a:tc gridSpan="6">
                  <a:txBody>
                    <a:bodyPr/>
                    <a:lstStyle/>
                    <a:p>
                      <a:pPr algn="ctr" fontAlgn="b"/>
                      <a:r>
                        <a:rPr lang="en-US" sz="1400" b="0" i="0" u="none" strike="noStrike">
                          <a:solidFill>
                            <a:srgbClr val="000000"/>
                          </a:solidFill>
                          <a:effectLst/>
                          <a:latin typeface="Bahnschrift Light SemiCondensed" panose="020B0502040204020203" pitchFamily="34" charset="0"/>
                        </a:rPr>
                        <a:t> </a:t>
                      </a:r>
                    </a:p>
                  </a:txBody>
                  <a:tcPr marL="3611" marR="3611" marT="3611"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470603"/>
                  </a:ext>
                </a:extLst>
              </a:tr>
              <a:tr h="437843">
                <a:tc rowSpan="2">
                  <a:txBody>
                    <a:bodyPr/>
                    <a:lstStyle/>
                    <a:p>
                      <a:pPr algn="ctr" fontAlgn="ctr"/>
                      <a:r>
                        <a:rPr lang="en-US" sz="1400" b="0" i="0" u="none" strike="noStrike">
                          <a:solidFill>
                            <a:srgbClr val="000000"/>
                          </a:solidFill>
                          <a:effectLst/>
                          <a:latin typeface="Bahnschrift Light SemiCondensed" panose="020B0502040204020203" pitchFamily="34" charset="0"/>
                        </a:rPr>
                        <a:t>22/04/2020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Bahnschrift Light SemiCondensed" panose="020B0502040204020203" pitchFamily="34" charset="0"/>
                        </a:rPr>
                        <a:t>L’évaluation des risques n’a pas été refaite depuis que le plan d'actions de la première évaluation a été réalisé</a:t>
                      </a:r>
                    </a:p>
                  </a:txBody>
                  <a:tcPr marL="3611" marR="3611" marT="36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5">
                  <a:txBody>
                    <a:bodyPr/>
                    <a:lstStyle/>
                    <a:p>
                      <a:pPr algn="ctr" fontAlgn="ctr"/>
                      <a:r>
                        <a:rPr lang="en-US" sz="1400" b="0" i="0" u="none" strike="noStrike" dirty="0" err="1">
                          <a:solidFill>
                            <a:srgbClr val="000000"/>
                          </a:solidFill>
                          <a:effectLst/>
                          <a:latin typeface="Bahnschrift Light SemiCondensed" panose="020B0502040204020203" pitchFamily="34" charset="0"/>
                        </a:rPr>
                        <a:t>Khadidiatou</a:t>
                      </a:r>
                      <a:r>
                        <a:rPr lang="en-US" sz="1400" b="0" i="0" u="none" strike="noStrike" dirty="0">
                          <a:solidFill>
                            <a:srgbClr val="000000"/>
                          </a:solidFill>
                          <a:effectLst/>
                          <a:latin typeface="Bahnschrift Light SemiCondensed" panose="020B0502040204020203" pitchFamily="34" charset="0"/>
                        </a:rPr>
                        <a:t> NAKOULIMA</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09119321"/>
                  </a:ext>
                </a:extLst>
              </a:tr>
              <a:tr h="473939">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Les durées des périodes d'essai ne sont pas précisées sur la fiche processus et ne coïncident pas avec le calendrier d'évaluation sur Qualipro. Ce dernier n'est pas réaliste.</a:t>
                      </a:r>
                    </a:p>
                  </a:txBody>
                  <a:tcPr marL="3611" marR="3611" marT="36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40631389"/>
                  </a:ext>
                </a:extLst>
              </a:tr>
              <a:tr h="220759">
                <a:tc rowSpan="3">
                  <a:txBody>
                    <a:bodyPr/>
                    <a:lstStyle/>
                    <a:p>
                      <a:pPr algn="ctr" fontAlgn="ctr"/>
                      <a:r>
                        <a:rPr lang="en-US" sz="1400" b="0" i="0" u="none" strike="noStrike">
                          <a:solidFill>
                            <a:srgbClr val="000000"/>
                          </a:solidFill>
                          <a:effectLst/>
                          <a:latin typeface="Bahnschrift Light SemiCondensed" panose="020B0502040204020203" pitchFamily="34" charset="0"/>
                        </a:rPr>
                        <a:t>18/11/2020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Bahnschrift Light SemiCondensed" panose="020B0502040204020203" pitchFamily="34" charset="0"/>
                        </a:rPr>
                        <a:t>Aucune mention de la procédure disciplinaire sur la fiche processus</a:t>
                      </a:r>
                    </a:p>
                  </a:txBody>
                  <a:tcPr marL="3611" marR="3611" marT="36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87911618"/>
                  </a:ext>
                </a:extLst>
              </a:tr>
              <a:tr h="238806">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La matrice des compétences n'est pas à jour avec les compétences réelles </a:t>
                      </a:r>
                    </a:p>
                  </a:txBody>
                  <a:tcPr marL="3611" marR="3611" marT="36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0" i="0" u="none" strike="noStrike">
                          <a:solidFill>
                            <a:srgbClr val="00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76151144"/>
                  </a:ext>
                </a:extLst>
              </a:tr>
              <a:tr h="437843">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Tous les dossiers ne sont pas complets et correctement classés. Une liste plus détaillée des constats est disponible dans le rapport d'audit.</a:t>
                      </a:r>
                    </a:p>
                  </a:txBody>
                  <a:tcPr marL="3611" marR="3611" marT="3611"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0" i="0" u="none" strike="noStrike">
                          <a:solidFill>
                            <a:srgbClr val="000000"/>
                          </a:solidFill>
                          <a:effectLst/>
                          <a:latin typeface="Bahnschrift Light SemiCondensed" panose="020B0502040204020203" pitchFamily="34" charset="0"/>
                        </a:rPr>
                        <a:t>55%</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0%</a:t>
                      </a:r>
                    </a:p>
                  </a:txBody>
                  <a:tcPr marL="3611" marR="3611" marT="361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50642831"/>
                  </a:ext>
                </a:extLst>
              </a:tr>
            </a:tbl>
          </a:graphicData>
        </a:graphic>
      </p:graphicFrame>
      <p:sp>
        <p:nvSpPr>
          <p:cNvPr id="8" name="ZoneTexte 7"/>
          <p:cNvSpPr txBox="1"/>
          <p:nvPr/>
        </p:nvSpPr>
        <p:spPr>
          <a:xfrm>
            <a:off x="6102826" y="1095969"/>
            <a:ext cx="5422423" cy="923330"/>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05 points faibles dont 2 non soldés ;</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05 écarts dont 2 non soldés</a:t>
            </a:r>
          </a:p>
          <a:p>
            <a:r>
              <a:rPr lang="fr-SN" dirty="0">
                <a:latin typeface="Arial" panose="020B0604020202020204" pitchFamily="34" charset="0"/>
                <a:cs typeface="Arial" panose="020B0604020202020204" pitchFamily="34" charset="0"/>
              </a:rPr>
              <a:t>Sur l’ensemble des deux audits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530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PS03 : </a:t>
            </a:r>
            <a:r>
              <a:rPr lang="en-US" sz="2000" cap="none" dirty="0" err="1">
                <a:latin typeface="Arial" panose="020B0604020202020204" pitchFamily="34" charset="0"/>
                <a:ea typeface="Malgun Gothic" panose="020B0503020000020004" pitchFamily="34" charset="-127"/>
                <a:cs typeface="Arial" panose="020B0604020202020204" pitchFamily="34" charset="0"/>
              </a:rPr>
              <a:t>Système</a:t>
            </a:r>
            <a:r>
              <a:rPr lang="en-US" sz="2000" cap="none" dirty="0">
                <a:latin typeface="Arial" panose="020B0604020202020204" pitchFamily="34" charset="0"/>
                <a:ea typeface="Malgun Gothic" panose="020B0503020000020004" pitchFamily="34" charset="-127"/>
                <a:cs typeface="Arial" panose="020B0604020202020204" pitchFamily="34" charset="0"/>
              </a:rPr>
              <a:t> </a:t>
            </a:r>
            <a:r>
              <a:rPr lang="en-US" sz="2000" cap="none" dirty="0" err="1">
                <a:latin typeface="Arial" panose="020B0604020202020204" pitchFamily="34" charset="0"/>
                <a:ea typeface="Malgun Gothic" panose="020B0503020000020004" pitchFamily="34" charset="-127"/>
                <a:cs typeface="Arial" panose="020B0604020202020204" pitchFamily="34" charset="0"/>
              </a:rPr>
              <a:t>d’informations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874004577"/>
              </p:ext>
            </p:extLst>
          </p:nvPr>
        </p:nvGraphicFramePr>
        <p:xfrm>
          <a:off x="470855" y="2611438"/>
          <a:ext cx="11250289" cy="3895672"/>
        </p:xfrm>
        <a:graphic>
          <a:graphicData uri="http://schemas.openxmlformats.org/drawingml/2006/table">
            <a:tbl>
              <a:tblPr/>
              <a:tblGrid>
                <a:gridCol w="1224595">
                  <a:extLst>
                    <a:ext uri="{9D8B030D-6E8A-4147-A177-3AD203B41FA5}">
                      <a16:colId xmlns:a16="http://schemas.microsoft.com/office/drawing/2014/main" val="2481435734"/>
                    </a:ext>
                  </a:extLst>
                </a:gridCol>
                <a:gridCol w="5600700">
                  <a:extLst>
                    <a:ext uri="{9D8B030D-6E8A-4147-A177-3AD203B41FA5}">
                      <a16:colId xmlns:a16="http://schemas.microsoft.com/office/drawing/2014/main" val="3039702244"/>
                    </a:ext>
                  </a:extLst>
                </a:gridCol>
                <a:gridCol w="1200150">
                  <a:extLst>
                    <a:ext uri="{9D8B030D-6E8A-4147-A177-3AD203B41FA5}">
                      <a16:colId xmlns:a16="http://schemas.microsoft.com/office/drawing/2014/main" val="584321558"/>
                    </a:ext>
                  </a:extLst>
                </a:gridCol>
                <a:gridCol w="1124646">
                  <a:extLst>
                    <a:ext uri="{9D8B030D-6E8A-4147-A177-3AD203B41FA5}">
                      <a16:colId xmlns:a16="http://schemas.microsoft.com/office/drawing/2014/main" val="3161499353"/>
                    </a:ext>
                  </a:extLst>
                </a:gridCol>
                <a:gridCol w="1050099">
                  <a:extLst>
                    <a:ext uri="{9D8B030D-6E8A-4147-A177-3AD203B41FA5}">
                      <a16:colId xmlns:a16="http://schemas.microsoft.com/office/drawing/2014/main" val="1189448906"/>
                    </a:ext>
                  </a:extLst>
                </a:gridCol>
                <a:gridCol w="1050099">
                  <a:extLst>
                    <a:ext uri="{9D8B030D-6E8A-4147-A177-3AD203B41FA5}">
                      <a16:colId xmlns:a16="http://schemas.microsoft.com/office/drawing/2014/main" val="3250035654"/>
                    </a:ext>
                  </a:extLst>
                </a:gridCol>
              </a:tblGrid>
              <a:tr h="452955">
                <a:tc>
                  <a:txBody>
                    <a:bodyPr/>
                    <a:lstStyle/>
                    <a:p>
                      <a:pPr algn="ctr" fontAlgn="ctr"/>
                      <a:r>
                        <a:rPr lang="en-US" sz="2000" b="1" i="0" u="none" strike="noStrike">
                          <a:solidFill>
                            <a:srgbClr val="FFFFFF"/>
                          </a:solidFill>
                          <a:effectLst/>
                          <a:latin typeface="Bahnschrift Light SemiCondensed" panose="020B0502040204020203"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dirty="0">
                          <a:solidFill>
                            <a:srgbClr val="FFFFFF"/>
                          </a:solidFill>
                          <a:effectLst/>
                          <a:latin typeface="Bahnschrift Light SemiCondensed" panose="020B0502040204020203" pitchFamily="34" charset="0"/>
                        </a:rPr>
                        <a:t>Description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dirty="0" err="1">
                          <a:solidFill>
                            <a:srgbClr val="FFFFFF"/>
                          </a:solidFill>
                          <a:effectLst/>
                          <a:latin typeface="Bahnschrift Light SemiCondensed" panose="020B0502040204020203" pitchFamily="34" charset="0"/>
                        </a:rPr>
                        <a:t>Concerné</a:t>
                      </a:r>
                      <a:endParaRPr lang="en-US" sz="2000" b="1" i="0" u="none" strike="noStrike" dirty="0">
                        <a:solidFill>
                          <a:srgbClr val="FFFFFF"/>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dirty="0" err="1">
                          <a:solidFill>
                            <a:srgbClr val="FFFFFF"/>
                          </a:solidFill>
                          <a:effectLst/>
                          <a:latin typeface="Bahnschrift Light SemiCondensed" panose="020B0502040204020203" pitchFamily="34" charset="0"/>
                        </a:rPr>
                        <a:t>Gravité</a:t>
                      </a:r>
                      <a:endParaRPr lang="en-US" sz="2000" b="1" i="0" u="none" strike="noStrike" dirty="0">
                        <a:solidFill>
                          <a:srgbClr val="FFFFFF"/>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FFFFFF"/>
                          </a:solidFill>
                          <a:effectLst/>
                          <a:latin typeface="Bahnschrift Light SemiCondensed" panose="020B0502040204020203"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784682437"/>
                  </a:ext>
                </a:extLst>
              </a:tr>
              <a:tr h="1358865">
                <a:tc rowSpan="2">
                  <a:txBody>
                    <a:bodyPr/>
                    <a:lstStyle/>
                    <a:p>
                      <a:pPr algn="ctr" fontAlgn="ctr"/>
                      <a:r>
                        <a:rPr lang="en-US" sz="2000" b="0" i="0" u="none" strike="noStrike" dirty="0">
                          <a:solidFill>
                            <a:srgbClr val="000000"/>
                          </a:solidFill>
                          <a:effectLst/>
                          <a:latin typeface="Bahnschrift Light SemiCondensed" panose="020B0502040204020203" pitchFamily="34" charset="0"/>
                        </a:rPr>
                        <a:t>21/12/2020</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2000" b="0" i="0" u="none" strike="noStrike" dirty="0">
                          <a:solidFill>
                            <a:srgbClr val="000000"/>
                          </a:solidFill>
                          <a:effectLst/>
                          <a:latin typeface="Bahnschrift Light SemiCondensed" panose="020B0502040204020203" pitchFamily="34" charset="0"/>
                        </a:rPr>
                        <a:t>Absence de mention des ressources matérielles informatiques aussi bien dans la planification et l'évolution des ressources que dans la gestion opérationnelle.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2000" b="0" i="0" u="none" strike="noStrike">
                          <a:solidFill>
                            <a:srgbClr val="000000"/>
                          </a:solidFill>
                          <a:effectLst/>
                          <a:latin typeface="Bahnschrift Light SemiCondensed" panose="020B0502040204020203" pitchFamily="34" charset="0"/>
                        </a:rPr>
                        <a:t>Lauriane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Bahnschrift Light SemiCondensed" panose="020B0502040204020203" pitchFamily="34" charset="0"/>
                        </a:rPr>
                        <a:t>Point </a:t>
                      </a:r>
                      <a:r>
                        <a:rPr lang="en-US" sz="2000" b="0" i="0" u="none" strike="noStrike" dirty="0" err="1">
                          <a:solidFill>
                            <a:srgbClr val="000000"/>
                          </a:solidFill>
                          <a:effectLst/>
                          <a:latin typeface="Bahnschrift Light SemiCondensed" panose="020B0502040204020203" pitchFamily="34" charset="0"/>
                        </a:rPr>
                        <a:t>faible</a:t>
                      </a:r>
                      <a:endParaRPr lang="en-US" sz="20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30255524"/>
                  </a:ext>
                </a:extLst>
              </a:tr>
              <a:tr h="679432">
                <a:tc vMerge="1">
                  <a:txBody>
                    <a:bodyPr/>
                    <a:lstStyle/>
                    <a:p>
                      <a:endParaRPr lang="en-US"/>
                    </a:p>
                  </a:txBody>
                  <a:tcPr/>
                </a:tc>
                <a:tc>
                  <a:txBody>
                    <a:bodyPr/>
                    <a:lstStyle/>
                    <a:p>
                      <a:pPr algn="l" fontAlgn="ctr"/>
                      <a:r>
                        <a:rPr lang="fr-FR" sz="2000" b="0" i="0" u="none" strike="noStrike" dirty="0">
                          <a:solidFill>
                            <a:srgbClr val="000000"/>
                          </a:solidFill>
                          <a:effectLst/>
                          <a:latin typeface="Bahnschrift Light SemiCondensed" panose="020B0502040204020203" pitchFamily="34" charset="0"/>
                        </a:rPr>
                        <a:t>Absence de maintenance préventive du matériel informatique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2000" b="0" i="0" u="none" strike="noStrike" dirty="0">
                          <a:solidFill>
                            <a:srgbClr val="000000"/>
                          </a:solidFill>
                          <a:effectLst/>
                          <a:latin typeface="Bahnschrift Light SemiCondensed" panose="020B0502040204020203" pitchFamily="34" charset="0"/>
                        </a:rPr>
                        <a:t>Point </a:t>
                      </a:r>
                      <a:r>
                        <a:rPr lang="en-US" sz="2000" b="0" i="0" u="none" strike="noStrike" dirty="0" err="1">
                          <a:solidFill>
                            <a:srgbClr val="000000"/>
                          </a:solidFill>
                          <a:effectLst/>
                          <a:latin typeface="Bahnschrift Light SemiCondensed" panose="020B0502040204020203" pitchFamily="34" charset="0"/>
                        </a:rPr>
                        <a:t>faible</a:t>
                      </a:r>
                      <a:endParaRPr lang="en-US" sz="20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2000" b="1" i="0" u="none" strike="noStrike" dirty="0">
                          <a:solidFill>
                            <a:srgbClr val="FF9933"/>
                          </a:solidFill>
                          <a:effectLst/>
                          <a:latin typeface="Bahnschrift Light SemiCondensed" panose="020B0502040204020203" pitchFamily="34" charset="0"/>
                        </a:rPr>
                        <a:t>50%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1" i="0" u="none" strike="noStrike" dirty="0">
                          <a:solidFill>
                            <a:srgbClr val="FF0000"/>
                          </a:solidFill>
                          <a:effectLst/>
                          <a:latin typeface="Bahnschrift Light SemiCondensed" panose="020B0502040204020203"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78331967"/>
                  </a:ext>
                </a:extLst>
              </a:tr>
              <a:tr h="226477">
                <a:tc gridSpan="6">
                  <a:txBody>
                    <a:bodyPr/>
                    <a:lstStyle/>
                    <a:p>
                      <a:pPr algn="ctr" fontAlgn="b"/>
                      <a:r>
                        <a:rPr lang="en-US" sz="2000" b="0" i="0" u="none" strike="noStrike" dirty="0">
                          <a:solidFill>
                            <a:srgbClr val="000000"/>
                          </a:solidFill>
                          <a:effectLst/>
                          <a:latin typeface="Bahnschrift Light SemiCondensed" panose="020B0502040204020203" pitchFamily="34" charset="0"/>
                        </a:rPr>
                        <a:t>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13669"/>
                  </a:ext>
                </a:extLst>
              </a:tr>
              <a:tr h="919232">
                <a:tc>
                  <a:txBody>
                    <a:bodyPr/>
                    <a:lstStyle/>
                    <a:p>
                      <a:pPr algn="r" fontAlgn="ctr"/>
                      <a:r>
                        <a:rPr lang="en-US" sz="2000" b="0" i="0" u="none" strike="noStrike">
                          <a:solidFill>
                            <a:srgbClr val="000000"/>
                          </a:solidFill>
                          <a:effectLst/>
                          <a:latin typeface="Bahnschrift Light SemiCondensed" panose="020B0502040204020203" pitchFamily="34" charset="0"/>
                        </a:rPr>
                        <a:t>21/12/2020</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2000" b="0" i="0" u="none" strike="noStrike" dirty="0">
                          <a:solidFill>
                            <a:srgbClr val="000000"/>
                          </a:solidFill>
                          <a:effectLst/>
                          <a:latin typeface="Bahnschrift Light SemiCondensed" panose="020B0502040204020203" pitchFamily="34" charset="0"/>
                        </a:rPr>
                        <a:t>Absence d'informations disponibles sur les garanties de sécurité offertes par les prestataires d'hébergement.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Bahnschrift Light SemiCondensed" panose="020B0502040204020203" pitchFamily="34" charset="0"/>
                        </a:rPr>
                        <a:t>Lauriane</a:t>
                      </a:r>
                      <a:r>
                        <a:rPr lang="en-US" sz="2000" b="0" i="0" u="none" strike="noStrike" dirty="0">
                          <a:solidFill>
                            <a:srgbClr val="000000"/>
                          </a:solidFill>
                          <a:effectLst/>
                          <a:latin typeface="Bahnschrift Light SemiCondensed" panose="020B0502040204020203" pitchFamily="34" charset="0"/>
                        </a:rPr>
                        <a:t>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Bahnschrift Light SemiCondensed" panose="020B0502040204020203" pitchFamily="34" charset="0"/>
                        </a:rPr>
                        <a:t>Ecart</a:t>
                      </a:r>
                      <a:endParaRPr lang="en-US" sz="20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1" i="0" u="none" strike="noStrike" dirty="0">
                          <a:solidFill>
                            <a:srgbClr val="00B050"/>
                          </a:solidFill>
                          <a:effectLst/>
                          <a:latin typeface="Bahnschrift Light SemiCondensed" panose="020B0502040204020203"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79524133"/>
                  </a:ext>
                </a:extLst>
              </a:tr>
            </a:tbl>
          </a:graphicData>
        </a:graphic>
      </p:graphicFrame>
      <p:sp>
        <p:nvSpPr>
          <p:cNvPr id="8" name="ZoneTexte 7"/>
          <p:cNvSpPr txBox="1"/>
          <p:nvPr/>
        </p:nvSpPr>
        <p:spPr>
          <a:xfrm>
            <a:off x="6102827" y="1387767"/>
            <a:ext cx="4495800" cy="707886"/>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02 points faibles dont 1 non soldé</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01 écarts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7870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PS04 : </a:t>
            </a:r>
            <a:r>
              <a:rPr lang="en-US" sz="2000" cap="none" dirty="0">
                <a:latin typeface="Arial" panose="020B0604020202020204" pitchFamily="34" charset="0"/>
                <a:ea typeface="Malgun Gothic" panose="020B0503020000020004" pitchFamily="34" charset="-127"/>
                <a:cs typeface="Arial" panose="020B0604020202020204" pitchFamily="34" charset="0"/>
              </a:rPr>
              <a:t>Ressources </a:t>
            </a:r>
            <a:r>
              <a:rPr lang="en-US" sz="2000" cap="none" dirty="0" err="1">
                <a:latin typeface="Arial" panose="020B0604020202020204" pitchFamily="34" charset="0"/>
                <a:ea typeface="Malgun Gothic" panose="020B0503020000020004" pitchFamily="34" charset="-127"/>
                <a:cs typeface="Arial" panose="020B0604020202020204" pitchFamily="34" charset="0"/>
              </a:rPr>
              <a:t>Matériel</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6102827" y="1087427"/>
            <a:ext cx="4495800" cy="923330"/>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04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06 écarts dont 1 non soldé</a:t>
            </a:r>
          </a:p>
          <a:p>
            <a:r>
              <a:rPr lang="fr-SN" dirty="0">
                <a:latin typeface="Arial" panose="020B0604020202020204" pitchFamily="34" charset="0"/>
                <a:cs typeface="Arial" panose="020B0604020202020204" pitchFamily="34" charset="0"/>
              </a:rPr>
              <a:t>Sur l’ensemble des deux audits</a:t>
            </a:r>
            <a:endParaRPr lang="en-US"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79461601"/>
              </p:ext>
            </p:extLst>
          </p:nvPr>
        </p:nvGraphicFramePr>
        <p:xfrm>
          <a:off x="470855" y="2156389"/>
          <a:ext cx="11250289" cy="4553129"/>
        </p:xfrm>
        <a:graphic>
          <a:graphicData uri="http://schemas.openxmlformats.org/drawingml/2006/table">
            <a:tbl>
              <a:tblPr/>
              <a:tblGrid>
                <a:gridCol w="1510345">
                  <a:extLst>
                    <a:ext uri="{9D8B030D-6E8A-4147-A177-3AD203B41FA5}">
                      <a16:colId xmlns:a16="http://schemas.microsoft.com/office/drawing/2014/main" val="3137967652"/>
                    </a:ext>
                  </a:extLst>
                </a:gridCol>
                <a:gridCol w="5295900">
                  <a:extLst>
                    <a:ext uri="{9D8B030D-6E8A-4147-A177-3AD203B41FA5}">
                      <a16:colId xmlns:a16="http://schemas.microsoft.com/office/drawing/2014/main" val="3799414525"/>
                    </a:ext>
                  </a:extLst>
                </a:gridCol>
                <a:gridCol w="95250">
                  <a:extLst>
                    <a:ext uri="{9D8B030D-6E8A-4147-A177-3AD203B41FA5}">
                      <a16:colId xmlns:a16="http://schemas.microsoft.com/office/drawing/2014/main" val="740702286"/>
                    </a:ext>
                  </a:extLst>
                </a:gridCol>
                <a:gridCol w="935967">
                  <a:extLst>
                    <a:ext uri="{9D8B030D-6E8A-4147-A177-3AD203B41FA5}">
                      <a16:colId xmlns:a16="http://schemas.microsoft.com/office/drawing/2014/main" val="1846581894"/>
                    </a:ext>
                  </a:extLst>
                </a:gridCol>
                <a:gridCol w="1312627">
                  <a:extLst>
                    <a:ext uri="{9D8B030D-6E8A-4147-A177-3AD203B41FA5}">
                      <a16:colId xmlns:a16="http://schemas.microsoft.com/office/drawing/2014/main" val="3386642385"/>
                    </a:ext>
                  </a:extLst>
                </a:gridCol>
                <a:gridCol w="1050100">
                  <a:extLst>
                    <a:ext uri="{9D8B030D-6E8A-4147-A177-3AD203B41FA5}">
                      <a16:colId xmlns:a16="http://schemas.microsoft.com/office/drawing/2014/main" val="3385676368"/>
                    </a:ext>
                  </a:extLst>
                </a:gridCol>
                <a:gridCol w="1050100">
                  <a:extLst>
                    <a:ext uri="{9D8B030D-6E8A-4147-A177-3AD203B41FA5}">
                      <a16:colId xmlns:a16="http://schemas.microsoft.com/office/drawing/2014/main" val="3558403175"/>
                    </a:ext>
                  </a:extLst>
                </a:gridCol>
              </a:tblGrid>
              <a:tr h="210817">
                <a:tc>
                  <a:txBody>
                    <a:bodyPr/>
                    <a:lstStyle/>
                    <a:p>
                      <a:pPr algn="ctr" fontAlgn="ctr"/>
                      <a:r>
                        <a:rPr lang="en-US" sz="1400" b="1" i="0" u="none" strike="noStrike">
                          <a:solidFill>
                            <a:srgbClr val="FFFFFF"/>
                          </a:solidFill>
                          <a:effectLst/>
                          <a:latin typeface="Bahnschrift Light SemiCondensed" panose="020B0502040204020203" pitchFamily="34" charset="0"/>
                        </a:rPr>
                        <a:t>Date réal, audit</a:t>
                      </a:r>
                    </a:p>
                  </a:txBody>
                  <a:tcPr marL="4127" marR="4127" marT="412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Description</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gridSpan="2">
                  <a:txBody>
                    <a:bodyPr/>
                    <a:lstStyle/>
                    <a:p>
                      <a:pPr algn="ctr" fontAlgn="ctr"/>
                      <a:r>
                        <a:rPr lang="en-US" sz="1400" b="1" i="0" u="none" strike="noStrike">
                          <a:solidFill>
                            <a:srgbClr val="FFFFFF"/>
                          </a:solidFill>
                          <a:effectLst/>
                          <a:latin typeface="Bahnschrift Light SemiCondensed" panose="020B0502040204020203" pitchFamily="34" charset="0"/>
                        </a:rPr>
                        <a:t>Concerné</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hMerge="1">
                  <a:txBody>
                    <a:bodyPr/>
                    <a:lstStyle/>
                    <a:p>
                      <a:endParaRPr lang="en-US"/>
                    </a:p>
                  </a:txBody>
                  <a:tcPr/>
                </a:tc>
                <a:tc>
                  <a:txBody>
                    <a:bodyPr/>
                    <a:lstStyle/>
                    <a:p>
                      <a:pPr algn="ctr" fontAlgn="ctr"/>
                      <a:r>
                        <a:rPr lang="en-US" sz="1400" b="1" i="0" u="none" strike="noStrike">
                          <a:solidFill>
                            <a:srgbClr val="FFFFFF"/>
                          </a:solidFill>
                          <a:effectLst/>
                          <a:latin typeface="Bahnschrift Light SemiCondensed" panose="020B0502040204020203" pitchFamily="34" charset="0"/>
                        </a:rPr>
                        <a:t>Gravité</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Réal. %</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Eff. %</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569959838"/>
                  </a:ext>
                </a:extLst>
              </a:tr>
              <a:tr h="435415">
                <a:tc rowSpan="2">
                  <a:txBody>
                    <a:bodyPr/>
                    <a:lstStyle/>
                    <a:p>
                      <a:pPr algn="ctr" fontAlgn="ctr"/>
                      <a:r>
                        <a:rPr lang="en-US" sz="1400" b="0" i="0" u="none" strike="noStrike">
                          <a:solidFill>
                            <a:srgbClr val="000000"/>
                          </a:solidFill>
                          <a:effectLst/>
                          <a:latin typeface="Bahnschrift Light SemiCondensed" panose="020B0502040204020203" pitchFamily="34" charset="0"/>
                        </a:rPr>
                        <a:t>03/04/2020</a:t>
                      </a:r>
                    </a:p>
                  </a:txBody>
                  <a:tcPr marL="4127" marR="4127" marT="412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400" b="0" i="0" u="none" strike="noStrike">
                          <a:solidFill>
                            <a:srgbClr val="000000"/>
                          </a:solidFill>
                          <a:effectLst/>
                          <a:latin typeface="Bahnschrift Light SemiCondensed" panose="020B0502040204020203" pitchFamily="34" charset="0"/>
                        </a:rPr>
                        <a:t>Les contrats avec les prestataires n'étant pas disponibles avec le pilote, le suivi des interventions ne pourra pas se faire correctement</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gridSpan="2">
                  <a:txBody>
                    <a:bodyPr/>
                    <a:lstStyle/>
                    <a:p>
                      <a:pPr algn="ctr" fontAlgn="ctr"/>
                      <a:r>
                        <a:rPr lang="en-US" sz="1400" b="0" i="0" u="none" strike="noStrike">
                          <a:solidFill>
                            <a:srgbClr val="000000"/>
                          </a:solidFill>
                          <a:effectLst/>
                          <a:latin typeface="Bahnschrift Light SemiCondensed" panose="020B0502040204020203" pitchFamily="34" charset="0"/>
                        </a:rPr>
                        <a:t>Lauriane Marie LE FLOUR</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4" h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51484384"/>
                  </a:ext>
                </a:extLst>
              </a:tr>
              <a:tr h="219953">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Faire des relances pour les demandes non encore cloturées </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1400" b="0" i="0" u="none" strike="noStrike">
                          <a:solidFill>
                            <a:srgbClr val="000000"/>
                          </a:solidFill>
                          <a:effectLst/>
                          <a:latin typeface="Bahnschrift Light SemiCondensed" panose="020B0502040204020203" pitchFamily="34" charset="0"/>
                        </a:rPr>
                        <a:t>Point faible</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97351074"/>
                  </a:ext>
                </a:extLst>
              </a:tr>
              <a:tr h="624449">
                <a:tc rowSpan="2">
                  <a:txBody>
                    <a:bodyPr/>
                    <a:lstStyle/>
                    <a:p>
                      <a:pPr algn="ctr" fontAlgn="ctr"/>
                      <a:r>
                        <a:rPr lang="en-US" sz="1400" b="0" i="0" u="none" strike="noStrike">
                          <a:solidFill>
                            <a:srgbClr val="000000"/>
                          </a:solidFill>
                          <a:effectLst/>
                          <a:latin typeface="Bahnschrift Light SemiCondensed" panose="020B0502040204020203" pitchFamily="34" charset="0"/>
                        </a:rPr>
                        <a:t>08/09/2020</a:t>
                      </a:r>
                    </a:p>
                  </a:txBody>
                  <a:tcPr marL="4127" marR="4127" marT="412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400" b="0" i="0" u="none" strike="noStrike">
                          <a:solidFill>
                            <a:srgbClr val="000000"/>
                          </a:solidFill>
                          <a:effectLst/>
                          <a:latin typeface="Bahnschrift Light SemiCondensed" panose="020B0502040204020203" pitchFamily="34" charset="0"/>
                        </a:rPr>
                        <a:t>Processus non abouti, pas encore complètement maitrisé par le pilote et dont les activités ne sont pas clairement isolées du processus achat et approvisionnement</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86421170"/>
                  </a:ext>
                </a:extLst>
              </a:tr>
              <a:tr h="228930">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pas de procédure solide (pas d’action quand calendrier pas respecté)</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10442362"/>
                  </a:ext>
                </a:extLst>
              </a:tr>
              <a:tr h="210817">
                <a:tc gridSpan="7">
                  <a:txBody>
                    <a:bodyPr/>
                    <a:lstStyle/>
                    <a:p>
                      <a:pPr algn="ctr" fontAlgn="b"/>
                      <a:r>
                        <a:rPr lang="en-US" sz="1400" b="0" i="0" u="none" strike="noStrike">
                          <a:solidFill>
                            <a:srgbClr val="000000"/>
                          </a:solidFill>
                          <a:effectLst/>
                          <a:latin typeface="Bahnschrift Light SemiCondensed" panose="020B0502040204020203" pitchFamily="34" charset="0"/>
                        </a:rPr>
                        <a:t> </a:t>
                      </a:r>
                    </a:p>
                  </a:txBody>
                  <a:tcPr marL="4127" marR="4127" marT="41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0459628"/>
                  </a:ext>
                </a:extLst>
              </a:tr>
              <a:tr h="417633">
                <a:tc>
                  <a:txBody>
                    <a:bodyPr/>
                    <a:lstStyle/>
                    <a:p>
                      <a:pPr algn="ctr" fontAlgn="ctr"/>
                      <a:r>
                        <a:rPr lang="en-US" sz="1400" b="0" i="0" u="none" strike="noStrike" dirty="0">
                          <a:solidFill>
                            <a:srgbClr val="000000"/>
                          </a:solidFill>
                          <a:effectLst/>
                          <a:latin typeface="Bahnschrift Light SemiCondensed" panose="020B0502040204020203" pitchFamily="34" charset="0"/>
                        </a:rPr>
                        <a:t>03/04/2020</a:t>
                      </a:r>
                    </a:p>
                  </a:txBody>
                  <a:tcPr marL="4127" marR="4127" marT="412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gridSpan="2">
                  <a:txBody>
                    <a:bodyPr/>
                    <a:lstStyle/>
                    <a:p>
                      <a:pPr algn="l" fontAlgn="b"/>
                      <a:r>
                        <a:rPr lang="fr-FR" sz="1400" b="0" i="0" u="none" strike="noStrike" dirty="0">
                          <a:solidFill>
                            <a:srgbClr val="000000"/>
                          </a:solidFill>
                          <a:effectLst/>
                          <a:latin typeface="Bahnschrift Light SemiCondensed" panose="020B0502040204020203" pitchFamily="34" charset="0"/>
                        </a:rPr>
                        <a:t>Le tableau de suivi des maintenances du matériel n'est pas mis à jour (nouveaux contrats non intégrés, …)</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rowSpan="6">
                  <a:txBody>
                    <a:bodyPr/>
                    <a:lstStyle/>
                    <a:p>
                      <a:pPr algn="ctr" fontAlgn="ctr"/>
                      <a:r>
                        <a:rPr lang="en-US" sz="1400" b="0" i="0" u="none" strike="noStrike">
                          <a:solidFill>
                            <a:srgbClr val="000000"/>
                          </a:solidFill>
                          <a:effectLst/>
                          <a:latin typeface="Bahnschrift Light SemiCondensed" panose="020B0502040204020203" pitchFamily="34" charset="0"/>
                        </a:rPr>
                        <a:t>Lauriane Marie LE FLOUR</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 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55838816"/>
                  </a:ext>
                </a:extLst>
              </a:tr>
              <a:tr h="417633">
                <a:tc rowSpan="5">
                  <a:txBody>
                    <a:bodyPr/>
                    <a:lstStyle/>
                    <a:p>
                      <a:pPr algn="ctr" fontAlgn="ctr"/>
                      <a:r>
                        <a:rPr lang="en-US" sz="1400" b="0" i="0" u="none" strike="noStrike" dirty="0">
                          <a:solidFill>
                            <a:srgbClr val="000000"/>
                          </a:solidFill>
                          <a:effectLst/>
                          <a:latin typeface="Bahnschrift Light SemiCondensed" panose="020B0502040204020203" pitchFamily="34" charset="0"/>
                        </a:rPr>
                        <a:t>08/09/2020</a:t>
                      </a:r>
                    </a:p>
                  </a:txBody>
                  <a:tcPr marL="4127" marR="4127" marT="412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2">
                  <a:txBody>
                    <a:bodyPr/>
                    <a:lstStyle/>
                    <a:p>
                      <a:pPr algn="l" fontAlgn="b"/>
                      <a:r>
                        <a:rPr lang="fr-FR" sz="1400" b="0" i="0" u="none" strike="noStrike">
                          <a:solidFill>
                            <a:srgbClr val="000000"/>
                          </a:solidFill>
                          <a:effectLst/>
                          <a:latin typeface="Bahnschrift Light SemiCondensed" panose="020B0502040204020203" pitchFamily="34" charset="0"/>
                        </a:rPr>
                        <a:t>Le Chargé d’appro &gt; doit continuer à exister dans la Carte Identité? + enlever l’activité « Maîtrise des équipements de mesures » </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70308745"/>
                  </a:ext>
                </a:extLst>
              </a:tr>
              <a:tr h="435415">
                <a:tc vMerge="1">
                  <a:txBody>
                    <a:bodyPr/>
                    <a:lstStyle/>
                    <a:p>
                      <a:endParaRPr lang="en-US"/>
                    </a:p>
                  </a:txBody>
                  <a:tcPr/>
                </a:tc>
                <a:tc gridSpan="2">
                  <a:txBody>
                    <a:bodyPr/>
                    <a:lstStyle/>
                    <a:p>
                      <a:pPr algn="l" fontAlgn="b"/>
                      <a:r>
                        <a:rPr lang="fr-FR" sz="1400" b="0" i="0" u="none" strike="noStrike">
                          <a:solidFill>
                            <a:srgbClr val="000000"/>
                          </a:solidFill>
                          <a:effectLst/>
                          <a:latin typeface="Bahnschrift Light SemiCondensed" panose="020B0502040204020203" pitchFamily="34" charset="0"/>
                        </a:rPr>
                        <a:t>La Carte d'Identité ne précise pas spécifiquement qui est pilote et co pilote du processus suite au départ de mbenda</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47980385"/>
                  </a:ext>
                </a:extLst>
              </a:tr>
              <a:tr h="417633">
                <a:tc vMerge="1">
                  <a:txBody>
                    <a:bodyPr/>
                    <a:lstStyle/>
                    <a:p>
                      <a:endParaRPr lang="en-US"/>
                    </a:p>
                  </a:txBody>
                  <a:tcPr/>
                </a:tc>
                <a:tc gridSpan="2">
                  <a:txBody>
                    <a:bodyPr/>
                    <a:lstStyle/>
                    <a:p>
                      <a:pPr algn="l" fontAlgn="b"/>
                      <a:r>
                        <a:rPr lang="fr-FR" sz="1400" b="0" i="0" u="none" strike="noStrike">
                          <a:solidFill>
                            <a:srgbClr val="000000"/>
                          </a:solidFill>
                          <a:effectLst/>
                          <a:latin typeface="Bahnschrift Light SemiCondensed" panose="020B0502040204020203" pitchFamily="34" charset="0"/>
                        </a:rPr>
                        <a:t>Tableau de suivi de mise au rebut vide (déjà un point faible lors du précédent audit)</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24756932"/>
                  </a:ext>
                </a:extLst>
              </a:tr>
              <a:tr h="210817">
                <a:tc vMerge="1">
                  <a:txBody>
                    <a:bodyPr/>
                    <a:lstStyle/>
                    <a:p>
                      <a:endParaRPr lang="en-US"/>
                    </a:p>
                  </a:txBody>
                  <a:tcPr/>
                </a:tc>
                <a:tc gridSpan="2">
                  <a:txBody>
                    <a:bodyPr/>
                    <a:lstStyle/>
                    <a:p>
                      <a:pPr algn="l" fontAlgn="b"/>
                      <a:r>
                        <a:rPr lang="fr-FR" sz="1400" b="0" i="0" u="none" strike="noStrike">
                          <a:solidFill>
                            <a:srgbClr val="000000"/>
                          </a:solidFill>
                          <a:effectLst/>
                          <a:latin typeface="Bahnschrift Light SemiCondensed" panose="020B0502040204020203" pitchFamily="34" charset="0"/>
                        </a:rPr>
                        <a:t>Calendrier de maintenance n’est pas jour</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00826046"/>
                  </a:ext>
                </a:extLst>
              </a:tr>
              <a:tr h="624449">
                <a:tc vMerge="1">
                  <a:txBody>
                    <a:bodyPr/>
                    <a:lstStyle/>
                    <a:p>
                      <a:endParaRPr lang="en-US"/>
                    </a:p>
                  </a:txBody>
                  <a:tcPr/>
                </a:tc>
                <a:tc gridSpan="2">
                  <a:txBody>
                    <a:bodyPr/>
                    <a:lstStyle/>
                    <a:p>
                      <a:pPr algn="l" fontAlgn="b"/>
                      <a:r>
                        <a:rPr lang="fr-FR" sz="1400" b="0" i="0" u="none" strike="noStrike">
                          <a:solidFill>
                            <a:srgbClr val="000000"/>
                          </a:solidFill>
                          <a:effectLst/>
                          <a:latin typeface="Bahnschrift Light SemiCondensed" panose="020B0502040204020203" pitchFamily="34" charset="0"/>
                        </a:rPr>
                        <a:t>-plus de vérification des températures des frigo / a reprendre -Manque de prestataire pour la maintenance informatique/ téléphonique &gt; aspects clés au bon déroulement de l’activité. </a:t>
                      </a:r>
                    </a:p>
                  </a:txBody>
                  <a:tcPr marL="4127" marR="4127" marT="412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83%</a:t>
                      </a:r>
                    </a:p>
                  </a:txBody>
                  <a:tcPr marL="4127" marR="4127" marT="412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67%</a:t>
                      </a:r>
                    </a:p>
                  </a:txBody>
                  <a:tcPr marL="4127" marR="4127" marT="412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90812296"/>
                  </a:ext>
                </a:extLst>
              </a:tr>
            </a:tbl>
          </a:graphicData>
        </a:graphic>
      </p:graphicFrame>
    </p:spTree>
    <p:extLst>
      <p:ext uri="{BB962C8B-B14F-4D97-AF65-F5344CB8AC3E}">
        <p14:creationId xmlns:p14="http://schemas.microsoft.com/office/powerpoint/2010/main" val="15257224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PS05 : </a:t>
            </a:r>
            <a:r>
              <a:rPr lang="en-US" sz="2000" cap="none" dirty="0">
                <a:latin typeface="Arial" panose="020B0604020202020204" pitchFamily="34" charset="0"/>
                <a:ea typeface="Malgun Gothic" panose="020B0503020000020004" pitchFamily="34" charset="-127"/>
                <a:cs typeface="Arial" panose="020B0604020202020204" pitchFamily="34" charset="0"/>
              </a:rPr>
              <a:t>Gestion Administrative &amp; </a:t>
            </a:r>
            <a:r>
              <a:rPr lang="en-US" sz="2000" cap="none" dirty="0" err="1">
                <a:latin typeface="Arial" panose="020B0604020202020204" pitchFamily="34" charset="0"/>
                <a:ea typeface="Malgun Gothic" panose="020B0503020000020004" pitchFamily="34" charset="-127"/>
                <a:cs typeface="Arial" panose="020B0604020202020204" pitchFamily="34" charset="0"/>
              </a:rPr>
              <a:t>Financière</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54861251"/>
              </p:ext>
            </p:extLst>
          </p:nvPr>
        </p:nvGraphicFramePr>
        <p:xfrm>
          <a:off x="470855" y="2013938"/>
          <a:ext cx="11263942" cy="4666781"/>
        </p:xfrm>
        <a:graphic>
          <a:graphicData uri="http://schemas.openxmlformats.org/drawingml/2006/table">
            <a:tbl>
              <a:tblPr/>
              <a:tblGrid>
                <a:gridCol w="995995">
                  <a:extLst>
                    <a:ext uri="{9D8B030D-6E8A-4147-A177-3AD203B41FA5}">
                      <a16:colId xmlns:a16="http://schemas.microsoft.com/office/drawing/2014/main" val="2972620419"/>
                    </a:ext>
                  </a:extLst>
                </a:gridCol>
                <a:gridCol w="6419848">
                  <a:extLst>
                    <a:ext uri="{9D8B030D-6E8A-4147-A177-3AD203B41FA5}">
                      <a16:colId xmlns:a16="http://schemas.microsoft.com/office/drawing/2014/main" val="2827685658"/>
                    </a:ext>
                  </a:extLst>
                </a:gridCol>
                <a:gridCol w="1047750">
                  <a:extLst>
                    <a:ext uri="{9D8B030D-6E8A-4147-A177-3AD203B41FA5}">
                      <a16:colId xmlns:a16="http://schemas.microsoft.com/office/drawing/2014/main" val="3048792512"/>
                    </a:ext>
                  </a:extLst>
                </a:gridCol>
                <a:gridCol w="1047750">
                  <a:extLst>
                    <a:ext uri="{9D8B030D-6E8A-4147-A177-3AD203B41FA5}">
                      <a16:colId xmlns:a16="http://schemas.microsoft.com/office/drawing/2014/main" val="2765055458"/>
                    </a:ext>
                  </a:extLst>
                </a:gridCol>
                <a:gridCol w="701226">
                  <a:extLst>
                    <a:ext uri="{9D8B030D-6E8A-4147-A177-3AD203B41FA5}">
                      <a16:colId xmlns:a16="http://schemas.microsoft.com/office/drawing/2014/main" val="1724777044"/>
                    </a:ext>
                  </a:extLst>
                </a:gridCol>
                <a:gridCol w="1051373">
                  <a:extLst>
                    <a:ext uri="{9D8B030D-6E8A-4147-A177-3AD203B41FA5}">
                      <a16:colId xmlns:a16="http://schemas.microsoft.com/office/drawing/2014/main" val="2124102990"/>
                    </a:ext>
                  </a:extLst>
                </a:gridCol>
              </a:tblGrid>
              <a:tr h="143218">
                <a:tc>
                  <a:txBody>
                    <a:bodyPr/>
                    <a:lstStyle/>
                    <a:p>
                      <a:pPr algn="ctr" fontAlgn="ctr"/>
                      <a:r>
                        <a:rPr lang="en-US" sz="1400" b="1" i="0" u="none" strike="noStrike">
                          <a:solidFill>
                            <a:srgbClr val="FFFFFF"/>
                          </a:solidFill>
                          <a:effectLst/>
                          <a:latin typeface="Bahnschrift Light SemiCondensed" panose="020B0502040204020203" pitchFamily="34" charset="0"/>
                        </a:rPr>
                        <a:t>Date réal, audit</a:t>
                      </a:r>
                    </a:p>
                  </a:txBody>
                  <a:tcPr marL="3690" marR="3690" marT="369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Description</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Concerné</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Gravité</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Réal. %</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400" b="1" i="0" u="none" strike="noStrike">
                          <a:solidFill>
                            <a:srgbClr val="FFFFFF"/>
                          </a:solidFill>
                          <a:effectLst/>
                          <a:latin typeface="Bahnschrift Light SemiCondensed" panose="020B0502040204020203" pitchFamily="34" charset="0"/>
                        </a:rPr>
                        <a:t>Eff. %</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355038257"/>
                  </a:ext>
                </a:extLst>
              </a:tr>
              <a:tr h="543385">
                <a:tc rowSpan="2">
                  <a:txBody>
                    <a:bodyPr/>
                    <a:lstStyle/>
                    <a:p>
                      <a:pPr algn="ctr" fontAlgn="ctr"/>
                      <a:r>
                        <a:rPr lang="en-US" sz="1400" b="0" i="0" u="none" strike="noStrike">
                          <a:solidFill>
                            <a:srgbClr val="000000"/>
                          </a:solidFill>
                          <a:effectLst/>
                          <a:latin typeface="Bahnschrift Light SemiCondensed" panose="020B0502040204020203" pitchFamily="34" charset="0"/>
                        </a:rPr>
                        <a:t>17/03/2020</a:t>
                      </a:r>
                    </a:p>
                  </a:txBody>
                  <a:tcPr marL="3690" marR="3690" marT="369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fr-FR" sz="1400" b="0" i="0" u="none" strike="noStrike">
                          <a:solidFill>
                            <a:srgbClr val="000000"/>
                          </a:solidFill>
                          <a:effectLst/>
                          <a:latin typeface="Bahnschrift Light SemiCondensed" panose="020B0502040204020203" pitchFamily="34" charset="0"/>
                        </a:rPr>
                        <a:t>Il n'y a pas de trace ou de preuve de la réalisation du contrôle interne, ni des corrections apportées. Le rapport sur le contrôle interne n'existe pas. Mise en place d'un fichier de suivi.</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2">
                  <a:txBody>
                    <a:bodyPr/>
                    <a:lstStyle/>
                    <a:p>
                      <a:pPr algn="ctr" fontAlgn="ctr"/>
                      <a:r>
                        <a:rPr lang="en-US" sz="1400" b="0" i="0" u="none" strike="noStrike">
                          <a:solidFill>
                            <a:srgbClr val="000000"/>
                          </a:solidFill>
                          <a:effectLst/>
                          <a:latin typeface="Bahnschrift Light SemiCondensed" panose="020B0502040204020203" pitchFamily="34" charset="0"/>
                        </a:rPr>
                        <a:t>Kouna Niang SAMBE</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88548370"/>
                  </a:ext>
                </a:extLst>
              </a:tr>
              <a:tr h="475987">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Pas de mention du : - Trésorier - Plan de trésorerie - Cabinet juridique / Commissaire aux Comptes Mention de postes supprimés : - CAASG - CGAC</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a:solidFill>
                            <a:srgbClr val="000000"/>
                          </a:solidFill>
                          <a:effectLst/>
                          <a:latin typeface="Bahnschrift Light SemiCondensed" panose="020B0502040204020203" pitchFamily="34" charset="0"/>
                        </a:rPr>
                        <a:t>Point </a:t>
                      </a:r>
                      <a:r>
                        <a:rPr lang="en-US" sz="1400" b="0" i="0" u="none" strike="noStrike" dirty="0" err="1">
                          <a:solidFill>
                            <a:srgbClr val="000000"/>
                          </a:solidFill>
                          <a:effectLst/>
                          <a:latin typeface="Bahnschrift Light SemiCondensed" panose="020B0502040204020203" pitchFamily="34" charset="0"/>
                        </a:rPr>
                        <a:t>faible</a:t>
                      </a:r>
                      <a:endParaRPr lang="en-US" sz="1400" b="0" i="0" u="none" strike="noStrike" dirty="0">
                        <a:solidFill>
                          <a:srgbClr val="000000"/>
                        </a:solidFill>
                        <a:effectLst/>
                        <a:latin typeface="Bahnschrift Light SemiCondensed" panose="020B0502040204020203" pitchFamily="34" charset="0"/>
                      </a:endParaRP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39928782"/>
                  </a:ext>
                </a:extLst>
              </a:tr>
              <a:tr h="73794">
                <a:tc gridSpan="6">
                  <a:txBody>
                    <a:bodyPr/>
                    <a:lstStyle/>
                    <a:p>
                      <a:pPr algn="ctr" fontAlgn="b"/>
                      <a:r>
                        <a:rPr lang="en-US" sz="1400" b="0" i="0" u="none" strike="noStrike">
                          <a:solidFill>
                            <a:srgbClr val="000000"/>
                          </a:solidFill>
                          <a:effectLst/>
                          <a:latin typeface="Bahnschrift Light SemiCondensed" panose="020B0502040204020203" pitchFamily="34" charset="0"/>
                        </a:rPr>
                        <a:t> </a:t>
                      </a:r>
                    </a:p>
                  </a:txBody>
                  <a:tcPr marL="3690" marR="3690" marT="369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2308618"/>
                  </a:ext>
                </a:extLst>
              </a:tr>
              <a:tr h="543385">
                <a:tc rowSpan="6">
                  <a:txBody>
                    <a:bodyPr/>
                    <a:lstStyle/>
                    <a:p>
                      <a:pPr algn="ctr" fontAlgn="ctr"/>
                      <a:r>
                        <a:rPr lang="en-US" sz="1400" b="0" i="0" u="none" strike="noStrike">
                          <a:solidFill>
                            <a:srgbClr val="000000"/>
                          </a:solidFill>
                          <a:effectLst/>
                          <a:latin typeface="Bahnschrift Light SemiCondensed" panose="020B0502040204020203" pitchFamily="34" charset="0"/>
                        </a:rPr>
                        <a:t>17/03/2020</a:t>
                      </a:r>
                    </a:p>
                  </a:txBody>
                  <a:tcPr marL="3690" marR="3690" marT="369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Bahnschrift Light SemiCondensed" panose="020B0502040204020203" pitchFamily="34" charset="0"/>
                        </a:rPr>
                        <a:t>Le processus n'a pas été révisé depuis le 18/05/2018 et c'était un point faible de l'audit du 29/11/2018. Il faut remettre à jour la fiche processus ainsi que les documents annexes</a:t>
                      </a:r>
                    </a:p>
                  </a:txBody>
                  <a:tcPr marL="3690" marR="3690" marT="369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6">
                  <a:txBody>
                    <a:bodyPr/>
                    <a:lstStyle/>
                    <a:p>
                      <a:pPr algn="ctr" fontAlgn="ctr"/>
                      <a:r>
                        <a:rPr lang="en-US" sz="1400" b="0" i="0" u="none" strike="noStrike">
                          <a:solidFill>
                            <a:srgbClr val="000000"/>
                          </a:solidFill>
                          <a:effectLst/>
                          <a:latin typeface="Bahnschrift Light SemiCondensed" panose="020B0502040204020203" pitchFamily="34" charset="0"/>
                        </a:rPr>
                        <a:t>Kouna Niang SAMBE</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 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56410131"/>
                  </a:ext>
                </a:extLst>
              </a:tr>
              <a:tr h="610781">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Le mode opératoire relatif aux factures fournisseurs non appliqué car non conforme à la réalité du processus (avec mention de fiche d’expression des besoins qui n’existe plus dans le système documentaire)</a:t>
                      </a:r>
                    </a:p>
                  </a:txBody>
                  <a:tcPr marL="3690" marR="3690" marT="369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95626481"/>
                  </a:ext>
                </a:extLst>
              </a:tr>
              <a:tr h="475987">
                <a:tc vMerge="1">
                  <a:txBody>
                    <a:bodyPr/>
                    <a:lstStyle/>
                    <a:p>
                      <a:endParaRPr lang="en-US"/>
                    </a:p>
                  </a:txBody>
                  <a:tcPr/>
                </a:tc>
                <a:tc>
                  <a:txBody>
                    <a:bodyPr/>
                    <a:lstStyle/>
                    <a:p>
                      <a:pPr algn="l" fontAlgn="ctr"/>
                      <a:r>
                        <a:rPr lang="fr-FR" sz="1400" b="0" i="0" u="none" strike="noStrike">
                          <a:solidFill>
                            <a:srgbClr val="000000"/>
                          </a:solidFill>
                          <a:effectLst/>
                          <a:latin typeface="Bahnschrift Light SemiCondensed" panose="020B0502040204020203" pitchFamily="34" charset="0"/>
                        </a:rPr>
                        <a:t>Le mode opératoire de versement interne n'est plus conforme à la réalité et manque de détails (fréquence, montant et preuves de vérification de la conformité)</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a:solidFill>
                            <a:srgbClr val="000000"/>
                          </a:solidFill>
                          <a:effectLst/>
                          <a:latin typeface="Bahnschrift Light SemiCondensed" panose="020B0502040204020203" pitchFamily="34" charset="0"/>
                        </a:rPr>
                        <a:t>Ecart</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18715408"/>
                  </a:ext>
                </a:extLst>
              </a:tr>
              <a:tr h="341194">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Pas de visibilité sur le recouvrement patient encore personne dépendant et informel et pas de procédure définie</a:t>
                      </a:r>
                    </a:p>
                  </a:txBody>
                  <a:tcPr marL="3690" marR="3690" marT="369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a:solidFill>
                            <a:srgbClr val="000000"/>
                          </a:solidFill>
                          <a:effectLst/>
                          <a:latin typeface="Bahnschrift Light SemiCondensed" panose="020B0502040204020203" pitchFamily="34" charset="0"/>
                        </a:rPr>
                        <a:t>Ecart</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78254274"/>
                  </a:ext>
                </a:extLst>
              </a:tr>
              <a:tr h="341194">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Les procédures de contrôle interne et de trésorerie ne sont pas intégrées au système documentaire</a:t>
                      </a:r>
                    </a:p>
                  </a:txBody>
                  <a:tcPr marL="3690" marR="3690" marT="369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a:solidFill>
                            <a:srgbClr val="000000"/>
                          </a:solidFill>
                          <a:effectLst/>
                          <a:latin typeface="Bahnschrift Light SemiCondensed" panose="020B0502040204020203" pitchFamily="34" charset="0"/>
                        </a:rPr>
                        <a:t>Ecart</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Bahnschrift Light SemiCondensed" panose="020B0502040204020203" pitchFamily="34" charset="0"/>
                        </a:rPr>
                        <a:t>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8350008"/>
                  </a:ext>
                </a:extLst>
              </a:tr>
              <a:tr h="475987">
                <a:tc vMerge="1">
                  <a:txBody>
                    <a:bodyPr/>
                    <a:lstStyle/>
                    <a:p>
                      <a:endParaRPr lang="en-US"/>
                    </a:p>
                  </a:txBody>
                  <a:tcPr/>
                </a:tc>
                <a:tc>
                  <a:txBody>
                    <a:bodyPr/>
                    <a:lstStyle/>
                    <a:p>
                      <a:pPr algn="l" fontAlgn="b"/>
                      <a:r>
                        <a:rPr lang="fr-FR" sz="1400" b="0" i="0" u="none" strike="noStrike">
                          <a:solidFill>
                            <a:srgbClr val="000000"/>
                          </a:solidFill>
                          <a:effectLst/>
                          <a:latin typeface="Bahnschrift Light SemiCondensed" panose="020B0502040204020203" pitchFamily="34" charset="0"/>
                        </a:rPr>
                        <a:t>Le mode opératoire n'est pas à jour, l'inventaire et l'inventaire dans Qualipro. La gestion des entrées / sorties des ressources matérielles n'est pas maîtrisée</a:t>
                      </a:r>
                    </a:p>
                  </a:txBody>
                  <a:tcPr marL="3690" marR="3690" marT="369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0" u="none" strike="noStrike" dirty="0" err="1">
                          <a:solidFill>
                            <a:srgbClr val="000000"/>
                          </a:solidFill>
                          <a:effectLst/>
                          <a:latin typeface="Bahnschrift Light SemiCondensed" panose="020B0502040204020203" pitchFamily="34" charset="0"/>
                        </a:rPr>
                        <a:t>Ecart</a:t>
                      </a:r>
                      <a:endParaRPr lang="en-US" sz="1400" b="0" i="0" u="none" strike="noStrike" dirty="0">
                        <a:solidFill>
                          <a:srgbClr val="000000"/>
                        </a:solidFill>
                        <a:effectLst/>
                        <a:latin typeface="Bahnschrift Light SemiCondensed" panose="020B0502040204020203" pitchFamily="34" charset="0"/>
                      </a:endParaRP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rgbClr val="00B050"/>
                          </a:solidFill>
                          <a:effectLst/>
                          <a:latin typeface="Bahnschrift Light SemiCondensed" panose="020B0502040204020203" pitchFamily="34" charset="0"/>
                        </a:rPr>
                        <a:t>100%</a:t>
                      </a:r>
                    </a:p>
                  </a:txBody>
                  <a:tcPr marL="3690" marR="3690" marT="369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09206877"/>
                  </a:ext>
                </a:extLst>
              </a:tr>
            </a:tbl>
          </a:graphicData>
        </a:graphic>
      </p:graphicFrame>
      <p:sp>
        <p:nvSpPr>
          <p:cNvPr id="8" name="ZoneTexte 7"/>
          <p:cNvSpPr txBox="1"/>
          <p:nvPr/>
        </p:nvSpPr>
        <p:spPr>
          <a:xfrm>
            <a:off x="6102827" y="1087427"/>
            <a:ext cx="4495800" cy="646331"/>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02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06 écarts dont 1 non soldé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085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PS06 : </a:t>
            </a:r>
            <a:r>
              <a:rPr lang="en-US" sz="2000" cap="none" dirty="0" err="1">
                <a:latin typeface="Arial" panose="020B0604020202020204" pitchFamily="34" charset="0"/>
                <a:ea typeface="Malgun Gothic" panose="020B0503020000020004" pitchFamily="34" charset="-127"/>
                <a:cs typeface="Arial" panose="020B0604020202020204" pitchFamily="34" charset="0"/>
              </a:rPr>
              <a:t>Maîtrise</a:t>
            </a:r>
            <a:r>
              <a:rPr lang="en-US" sz="2000" cap="none" dirty="0">
                <a:latin typeface="Arial" panose="020B0604020202020204" pitchFamily="34" charset="0"/>
                <a:ea typeface="Malgun Gothic" panose="020B0503020000020004" pitchFamily="34" charset="-127"/>
                <a:cs typeface="Arial" panose="020B0604020202020204" pitchFamily="34" charset="0"/>
              </a:rPr>
              <a:t> de </a:t>
            </a:r>
            <a:r>
              <a:rPr lang="en-US" sz="2000" cap="none" dirty="0" err="1">
                <a:latin typeface="Arial" panose="020B0604020202020204" pitchFamily="34" charset="0"/>
                <a:ea typeface="Malgun Gothic" panose="020B0503020000020004" pitchFamily="34" charset="-127"/>
                <a:cs typeface="Arial" panose="020B0604020202020204" pitchFamily="34" charset="0"/>
              </a:rPr>
              <a:t>l’environnement</a:t>
            </a:r>
            <a:r>
              <a:rPr lang="en-US" sz="2000" cap="none" dirty="0">
                <a:latin typeface="Arial" panose="020B0604020202020204" pitchFamily="34" charset="0"/>
                <a:ea typeface="Malgun Gothic" panose="020B0503020000020004" pitchFamily="34" charset="-127"/>
                <a:cs typeface="Arial" panose="020B0604020202020204" pitchFamily="34" charset="0"/>
              </a:rPr>
              <a:t> des </a:t>
            </a:r>
            <a:r>
              <a:rPr lang="en-US" sz="2000" cap="none" dirty="0" err="1">
                <a:latin typeface="Arial" panose="020B0604020202020204" pitchFamily="34" charset="0"/>
                <a:ea typeface="Malgun Gothic" panose="020B0503020000020004" pitchFamily="34" charset="-127"/>
                <a:cs typeface="Arial" panose="020B0604020202020204" pitchFamily="34" charset="0"/>
              </a:rPr>
              <a:t>soins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904612748"/>
              </p:ext>
            </p:extLst>
          </p:nvPr>
        </p:nvGraphicFramePr>
        <p:xfrm>
          <a:off x="470857" y="1870363"/>
          <a:ext cx="11250287" cy="4739987"/>
        </p:xfrm>
        <a:graphic>
          <a:graphicData uri="http://schemas.openxmlformats.org/drawingml/2006/table">
            <a:tbl>
              <a:tblPr/>
              <a:tblGrid>
                <a:gridCol w="1072193">
                  <a:extLst>
                    <a:ext uri="{9D8B030D-6E8A-4147-A177-3AD203B41FA5}">
                      <a16:colId xmlns:a16="http://schemas.microsoft.com/office/drawing/2014/main" val="1685702035"/>
                    </a:ext>
                  </a:extLst>
                </a:gridCol>
                <a:gridCol w="5962650">
                  <a:extLst>
                    <a:ext uri="{9D8B030D-6E8A-4147-A177-3AD203B41FA5}">
                      <a16:colId xmlns:a16="http://schemas.microsoft.com/office/drawing/2014/main" val="4187453142"/>
                    </a:ext>
                  </a:extLst>
                </a:gridCol>
                <a:gridCol w="802623">
                  <a:extLst>
                    <a:ext uri="{9D8B030D-6E8A-4147-A177-3AD203B41FA5}">
                      <a16:colId xmlns:a16="http://schemas.microsoft.com/office/drawing/2014/main" val="1498082108"/>
                    </a:ext>
                  </a:extLst>
                </a:gridCol>
                <a:gridCol w="1312625">
                  <a:extLst>
                    <a:ext uri="{9D8B030D-6E8A-4147-A177-3AD203B41FA5}">
                      <a16:colId xmlns:a16="http://schemas.microsoft.com/office/drawing/2014/main" val="3859941146"/>
                    </a:ext>
                  </a:extLst>
                </a:gridCol>
                <a:gridCol w="1050098">
                  <a:extLst>
                    <a:ext uri="{9D8B030D-6E8A-4147-A177-3AD203B41FA5}">
                      <a16:colId xmlns:a16="http://schemas.microsoft.com/office/drawing/2014/main" val="4280593286"/>
                    </a:ext>
                  </a:extLst>
                </a:gridCol>
                <a:gridCol w="1050098">
                  <a:extLst>
                    <a:ext uri="{9D8B030D-6E8A-4147-A177-3AD203B41FA5}">
                      <a16:colId xmlns:a16="http://schemas.microsoft.com/office/drawing/2014/main" val="1228735491"/>
                    </a:ext>
                  </a:extLst>
                </a:gridCol>
              </a:tblGrid>
              <a:tr h="497806">
                <a:tc>
                  <a:txBody>
                    <a:bodyPr/>
                    <a:lstStyle/>
                    <a:p>
                      <a:pPr algn="ctr" fontAlgn="ctr"/>
                      <a:r>
                        <a:rPr lang="en-US" sz="1600" b="1" i="0" u="none" strike="noStrike">
                          <a:solidFill>
                            <a:srgbClr val="FFFFFF"/>
                          </a:solidFill>
                          <a:effectLst/>
                          <a:latin typeface="Bahnschrift Light SemiCondensed" panose="020B0502040204020203" pitchFamily="34" charset="0"/>
                        </a:rPr>
                        <a:t>Date réal, audit</a:t>
                      </a:r>
                    </a:p>
                  </a:txBody>
                  <a:tcPr marL="4943" marR="4943" marT="494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dirty="0">
                          <a:solidFill>
                            <a:srgbClr val="FFFFFF"/>
                          </a:solidFill>
                          <a:effectLst/>
                          <a:latin typeface="Bahnschrift Light SemiCondensed" panose="020B0502040204020203" pitchFamily="34" charset="0"/>
                        </a:rPr>
                        <a:t>Description</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dirty="0" err="1">
                          <a:solidFill>
                            <a:srgbClr val="FFFFFF"/>
                          </a:solidFill>
                          <a:effectLst/>
                          <a:latin typeface="Bahnschrift Light SemiCondensed" panose="020B0502040204020203" pitchFamily="34" charset="0"/>
                        </a:rPr>
                        <a:t>Concerné</a:t>
                      </a:r>
                      <a:endParaRPr lang="en-US" sz="1600" b="1" i="0" u="none" strike="noStrike" dirty="0">
                        <a:solidFill>
                          <a:srgbClr val="FFFFFF"/>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Gravité</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Réal. %</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FFFFFF"/>
                          </a:solidFill>
                          <a:effectLst/>
                          <a:latin typeface="Bahnschrift Light SemiCondensed" panose="020B0502040204020203" pitchFamily="34" charset="0"/>
                        </a:rPr>
                        <a:t>Eff. %</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972109414"/>
                  </a:ext>
                </a:extLst>
              </a:tr>
              <a:tr h="497806">
                <a:tc rowSpan="4">
                  <a:txBody>
                    <a:bodyPr/>
                    <a:lstStyle/>
                    <a:p>
                      <a:pPr algn="ctr" fontAlgn="ctr"/>
                      <a:r>
                        <a:rPr lang="en-US" sz="1600" b="0" i="0" u="none" strike="noStrike">
                          <a:solidFill>
                            <a:srgbClr val="000000"/>
                          </a:solidFill>
                          <a:effectLst/>
                          <a:latin typeface="Bahnschrift Light SemiCondensed" panose="020B0502040204020203" pitchFamily="34" charset="0"/>
                        </a:rPr>
                        <a:t>25/03/2020</a:t>
                      </a:r>
                    </a:p>
                  </a:txBody>
                  <a:tcPr marL="4943" marR="4943" marT="494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Le pilote et le copilote ne maitrisent pas les méthodes d'analyse du tableau des risques et opportunités ( évaluation )</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6">
                  <a:txBody>
                    <a:bodyPr/>
                    <a:lstStyle/>
                    <a:p>
                      <a:pPr algn="ctr" fontAlgn="ctr"/>
                      <a:r>
                        <a:rPr lang="en-US" sz="1600" b="0" i="0" u="none" strike="noStrike">
                          <a:solidFill>
                            <a:srgbClr val="000000"/>
                          </a:solidFill>
                          <a:effectLst/>
                          <a:latin typeface="Bahnschrift Light SemiCondensed" panose="020B0502040204020203" pitchFamily="34" charset="0"/>
                        </a:rPr>
                        <a:t>Ndeye Astou NDAW</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94737741"/>
                  </a:ext>
                </a:extLst>
              </a:tr>
              <a:tr h="497806">
                <a:tc vMerge="1">
                  <a:txBody>
                    <a:bodyPr/>
                    <a:lstStyle/>
                    <a:p>
                      <a:endParaRPr lang="en-US"/>
                    </a:p>
                  </a:txBody>
                  <a:tcPr/>
                </a:tc>
                <a:tc>
                  <a:txBody>
                    <a:bodyPr/>
                    <a:lstStyle/>
                    <a:p>
                      <a:pPr algn="l" fontAlgn="ctr"/>
                      <a:r>
                        <a:rPr lang="fr-FR" sz="1600" b="0" i="0" u="none" strike="noStrike">
                          <a:solidFill>
                            <a:srgbClr val="000000"/>
                          </a:solidFill>
                          <a:effectLst/>
                          <a:latin typeface="Bahnschrift Light SemiCondensed" panose="020B0502040204020203" pitchFamily="34" charset="0"/>
                        </a:rPr>
                        <a:t>Absence de contrôle hebdomadaire pour l'entretien des zones à risques -Non respect du document sur l'entretien des chambre </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2684615"/>
                  </a:ext>
                </a:extLst>
              </a:tr>
              <a:tr h="497806">
                <a:tc vMerge="1">
                  <a:txBody>
                    <a:bodyPr/>
                    <a:lstStyle/>
                    <a:p>
                      <a:endParaRPr lang="en-US"/>
                    </a:p>
                  </a:txBody>
                  <a:tcPr/>
                </a:tc>
                <a:tc>
                  <a:txBody>
                    <a:bodyPr/>
                    <a:lstStyle/>
                    <a:p>
                      <a:pPr algn="l" fontAlgn="ctr"/>
                      <a:r>
                        <a:rPr lang="fr-FR" sz="1600" b="0" i="0" u="none" strike="noStrike">
                          <a:solidFill>
                            <a:srgbClr val="000000"/>
                          </a:solidFill>
                          <a:effectLst/>
                          <a:latin typeface="Bahnschrift Light SemiCondensed" panose="020B0502040204020203" pitchFamily="34" charset="0"/>
                        </a:rPr>
                        <a:t>Qualipro qui se trouve être le logiciel support n'est pas maitrisé par le pilote à cause d'un manque de matériel ( ordinateur)</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22051431"/>
                  </a:ext>
                </a:extLst>
              </a:tr>
              <a:tr h="251401">
                <a:tc vMerge="1">
                  <a:txBody>
                    <a:bodyPr/>
                    <a:lstStyle/>
                    <a:p>
                      <a:endParaRPr lang="en-US"/>
                    </a:p>
                  </a:txBody>
                  <a:tcPr/>
                </a:tc>
                <a:tc>
                  <a:txBody>
                    <a:bodyPr/>
                    <a:lstStyle/>
                    <a:p>
                      <a:pPr algn="l" fontAlgn="ctr"/>
                      <a:r>
                        <a:rPr lang="fr-FR" sz="1600" b="0" i="0" u="none" strike="noStrike">
                          <a:solidFill>
                            <a:srgbClr val="000000"/>
                          </a:solidFill>
                          <a:effectLst/>
                          <a:latin typeface="Bahnschrift Light SemiCondensed" panose="020B0502040204020203" pitchFamily="34" charset="0"/>
                        </a:rPr>
                        <a:t>Les informations ne sont pas complet pour le registre de linge </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32844964"/>
                  </a:ext>
                </a:extLst>
              </a:tr>
              <a:tr h="497806">
                <a:tc rowSpan="2">
                  <a:txBody>
                    <a:bodyPr/>
                    <a:lstStyle/>
                    <a:p>
                      <a:pPr algn="ctr" fontAlgn="ctr"/>
                      <a:r>
                        <a:rPr lang="en-US" sz="1600" b="0" i="0" u="none" strike="noStrike">
                          <a:solidFill>
                            <a:srgbClr val="000000"/>
                          </a:solidFill>
                          <a:effectLst/>
                          <a:latin typeface="Bahnschrift Light SemiCondensed" panose="020B0502040204020203" pitchFamily="34" charset="0"/>
                        </a:rPr>
                        <a:t>25/07/2020</a:t>
                      </a:r>
                    </a:p>
                  </a:txBody>
                  <a:tcPr marL="4943" marR="4943" marT="494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Bahnschrift Light SemiCondensed" panose="020B0502040204020203" pitchFamily="34" charset="0"/>
                        </a:rPr>
                        <a:t>Le tableau des risques et opportunités étant dans la carte d'identité des processus n'est pas à jour</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9370368"/>
                  </a:ext>
                </a:extLst>
              </a:tr>
              <a:tr h="254737">
                <a:tc vMerge="1">
                  <a:txBody>
                    <a:bodyPr/>
                    <a:lstStyle/>
                    <a:p>
                      <a:endParaRPr lang="en-US"/>
                    </a:p>
                  </a:txBody>
                  <a:tcPr/>
                </a:tc>
                <a:tc>
                  <a:txBody>
                    <a:bodyPr/>
                    <a:lstStyle/>
                    <a:p>
                      <a:pPr algn="l" fontAlgn="ctr"/>
                      <a:r>
                        <a:rPr lang="fr-FR" sz="1600" b="0" i="0" u="none" strike="noStrike">
                          <a:solidFill>
                            <a:srgbClr val="000000"/>
                          </a:solidFill>
                          <a:effectLst/>
                          <a:latin typeface="Bahnschrift Light SemiCondensed" panose="020B0502040204020203" pitchFamily="34" charset="0"/>
                        </a:rPr>
                        <a:t>Les techniciens de surface ne respectent pas le dosage pour le nettoyage</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effectLst/>
                          <a:latin typeface="Bahnschrift Light SemiCondensed" panose="020B0502040204020203" pitchFamily="34" charset="0"/>
                        </a:rPr>
                        <a:t>Point </a:t>
                      </a:r>
                      <a:r>
                        <a:rPr lang="en-US" sz="1600" b="0" i="0" u="none" strike="noStrike" dirty="0" err="1">
                          <a:solidFill>
                            <a:srgbClr val="000000"/>
                          </a:solidFill>
                          <a:effectLst/>
                          <a:latin typeface="Bahnschrift Light SemiCondensed" panose="020B0502040204020203" pitchFamily="34" charset="0"/>
                        </a:rPr>
                        <a:t>faible</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17733845"/>
                  </a:ext>
                </a:extLst>
              </a:tr>
              <a:tr h="251401">
                <a:tc gridSpan="6">
                  <a:txBody>
                    <a:bodyPr/>
                    <a:lstStyle/>
                    <a:p>
                      <a:pPr algn="ctr" fontAlgn="b"/>
                      <a:r>
                        <a:rPr lang="en-US" sz="1600" b="0" i="0" u="none" strike="noStrike">
                          <a:solidFill>
                            <a:srgbClr val="000000"/>
                          </a:solidFill>
                          <a:effectLst/>
                          <a:latin typeface="Bahnschrift Light SemiCondensed" panose="020B0502040204020203" pitchFamily="34" charset="0"/>
                        </a:rPr>
                        <a:t> </a:t>
                      </a:r>
                    </a:p>
                  </a:txBody>
                  <a:tcPr marL="4943" marR="4943" marT="4943"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044708"/>
                  </a:ext>
                </a:extLst>
              </a:tr>
              <a:tr h="497806">
                <a:tc rowSpan="2">
                  <a:txBody>
                    <a:bodyPr/>
                    <a:lstStyle/>
                    <a:p>
                      <a:pPr algn="ctr" fontAlgn="ctr"/>
                      <a:r>
                        <a:rPr lang="en-US" sz="1600" b="0" i="0" u="none" strike="noStrike" dirty="0">
                          <a:solidFill>
                            <a:srgbClr val="000000"/>
                          </a:solidFill>
                          <a:effectLst/>
                          <a:latin typeface="Bahnschrift Light SemiCondensed" panose="020B0502040204020203" pitchFamily="34" charset="0"/>
                        </a:rPr>
                        <a:t>25/03/2020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Bahnschrift Light SemiCondensed" panose="020B0502040204020203" pitchFamily="34" charset="0"/>
                        </a:rPr>
                        <a:t>Tout ce qui est en rapport aux non conformités n'est pas formalisé ( absence de preuve)</a:t>
                      </a:r>
                    </a:p>
                  </a:txBody>
                  <a:tcPr marL="4943" marR="4943" marT="494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rowSpan="3">
                  <a:txBody>
                    <a:bodyPr/>
                    <a:lstStyle/>
                    <a:p>
                      <a:pPr algn="ctr" fontAlgn="ctr"/>
                      <a:r>
                        <a:rPr lang="en-US" sz="1600" b="0" i="0" u="none" strike="noStrike" dirty="0" err="1">
                          <a:solidFill>
                            <a:srgbClr val="000000"/>
                          </a:solidFill>
                          <a:effectLst/>
                          <a:latin typeface="Bahnschrift Light SemiCondensed" panose="020B0502040204020203" pitchFamily="34" charset="0"/>
                        </a:rPr>
                        <a:t>Ndeye</a:t>
                      </a:r>
                      <a:r>
                        <a:rPr lang="en-US" sz="1600" b="0" i="0" u="none" strike="noStrike" dirty="0">
                          <a:solidFill>
                            <a:srgbClr val="000000"/>
                          </a:solidFill>
                          <a:effectLst/>
                          <a:latin typeface="Bahnschrift Light SemiCondensed" panose="020B0502040204020203" pitchFamily="34" charset="0"/>
                        </a:rPr>
                        <a:t> </a:t>
                      </a:r>
                      <a:r>
                        <a:rPr lang="en-US" sz="1600" b="0" i="0" u="none" strike="noStrike" dirty="0" err="1">
                          <a:solidFill>
                            <a:srgbClr val="000000"/>
                          </a:solidFill>
                          <a:effectLst/>
                          <a:latin typeface="Bahnschrift Light SemiCondensed" panose="020B0502040204020203" pitchFamily="34" charset="0"/>
                        </a:rPr>
                        <a:t>Astou</a:t>
                      </a:r>
                      <a:r>
                        <a:rPr lang="en-US" sz="1600" b="0" i="0" u="none" strike="noStrike" dirty="0">
                          <a:solidFill>
                            <a:srgbClr val="000000"/>
                          </a:solidFill>
                          <a:effectLst/>
                          <a:latin typeface="Bahnschrift Light SemiCondensed" panose="020B0502040204020203" pitchFamily="34" charset="0"/>
                        </a:rPr>
                        <a:t> NDAW</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30591845"/>
                  </a:ext>
                </a:extLst>
              </a:tr>
              <a:tr h="497806">
                <a:tc vMerge="1">
                  <a:txBody>
                    <a:bodyPr/>
                    <a:lstStyle/>
                    <a:p>
                      <a:endParaRPr lang="en-US"/>
                    </a:p>
                  </a:txBody>
                  <a:tcPr/>
                </a:tc>
                <a:tc>
                  <a:txBody>
                    <a:bodyPr/>
                    <a:lstStyle/>
                    <a:p>
                      <a:pPr algn="l" fontAlgn="b"/>
                      <a:r>
                        <a:rPr lang="fr-FR" sz="1600" b="0" i="0" u="none" strike="noStrike">
                          <a:solidFill>
                            <a:srgbClr val="000000"/>
                          </a:solidFill>
                          <a:effectLst/>
                          <a:latin typeface="Bahnschrift Light SemiCondensed" panose="020B0502040204020203" pitchFamily="34" charset="0"/>
                        </a:rPr>
                        <a:t>Manque de blouse à manche courte pour le personnel et de badge C’était un point faible au niveau du dernier audit </a:t>
                      </a:r>
                    </a:p>
                  </a:txBody>
                  <a:tcPr marL="4943" marR="4943" marT="494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7830146"/>
                  </a:ext>
                </a:extLst>
              </a:tr>
              <a:tr h="497806">
                <a:tc>
                  <a:txBody>
                    <a:bodyPr/>
                    <a:lstStyle/>
                    <a:p>
                      <a:pPr algn="ctr" fontAlgn="ctr"/>
                      <a:r>
                        <a:rPr lang="en-US" sz="1600" b="0" i="0" u="none" strike="noStrike" dirty="0">
                          <a:solidFill>
                            <a:srgbClr val="000000"/>
                          </a:solidFill>
                          <a:effectLst/>
                          <a:latin typeface="Bahnschrift Light SemiCondensed" panose="020B0502040204020203" pitchFamily="34" charset="0"/>
                        </a:rPr>
                        <a:t>25/07/2020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Bahnschrift Light SemiCondensed" panose="020B0502040204020203" pitchFamily="34" charset="0"/>
                        </a:rPr>
                        <a:t>Le matériel est disponible mais pas à jour Le registre des linges n'est toujours pas rempli par le personnel </a:t>
                      </a:r>
                    </a:p>
                  </a:txBody>
                  <a:tcPr marL="4943" marR="4943" marT="494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err="1">
                          <a:solidFill>
                            <a:srgbClr val="000000"/>
                          </a:solidFill>
                          <a:effectLst/>
                          <a:latin typeface="Bahnschrift Light SemiCondensed" panose="020B0502040204020203" pitchFamily="34" charset="0"/>
                        </a:rPr>
                        <a:t>Ecart</a:t>
                      </a:r>
                      <a:endParaRPr lang="en-US" sz="1600" b="0" i="0" u="none" strike="noStrike" dirty="0">
                        <a:solidFill>
                          <a:srgbClr val="000000"/>
                        </a:solidFill>
                        <a:effectLst/>
                        <a:latin typeface="Bahnschrift Light SemiCondensed" panose="020B0502040204020203" pitchFamily="34" charset="0"/>
                      </a:endParaRP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4594C"/>
                    </a:solidFill>
                  </a:tcPr>
                </a:tc>
                <a:tc>
                  <a:txBody>
                    <a:bodyPr/>
                    <a:lstStyle/>
                    <a:p>
                      <a:pPr algn="ctr" fontAlgn="ctr"/>
                      <a:r>
                        <a:rPr lang="en-US" sz="1600" b="1" i="0" u="none" strike="noStrike">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Bahnschrift Light SemiCondensed" panose="020B0502040204020203" pitchFamily="34" charset="0"/>
                        </a:rPr>
                        <a:t>100%</a:t>
                      </a:r>
                    </a:p>
                  </a:txBody>
                  <a:tcPr marL="4943" marR="4943" marT="494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66281111"/>
                  </a:ext>
                </a:extLst>
              </a:tr>
            </a:tbl>
          </a:graphicData>
        </a:graphic>
      </p:graphicFrame>
      <p:sp>
        <p:nvSpPr>
          <p:cNvPr id="8" name="ZoneTexte 7"/>
          <p:cNvSpPr txBox="1"/>
          <p:nvPr/>
        </p:nvSpPr>
        <p:spPr>
          <a:xfrm>
            <a:off x="6102826" y="1087427"/>
            <a:ext cx="5174773" cy="861774"/>
          </a:xfrm>
          <a:prstGeom prst="rect">
            <a:avLst/>
          </a:prstGeom>
          <a:noFill/>
        </p:spPr>
        <p:txBody>
          <a:bodyPr wrap="square" rtlCol="0">
            <a:spAutoFit/>
          </a:bodyPr>
          <a:lstStyle/>
          <a:p>
            <a:pPr marL="285750" indent="-285750">
              <a:buFont typeface="Arial" panose="020B0604020202020204" pitchFamily="34" charset="0"/>
              <a:buChar char="•"/>
            </a:pPr>
            <a:r>
              <a:rPr lang="fr-SN" sz="1600" dirty="0"/>
              <a:t>06 points faibles</a:t>
            </a:r>
          </a:p>
          <a:p>
            <a:pPr marL="285750" indent="-285750">
              <a:buFont typeface="Arial" panose="020B0604020202020204" pitchFamily="34" charset="0"/>
              <a:buChar char="•"/>
            </a:pPr>
            <a:r>
              <a:rPr lang="fr-SN" sz="1600" dirty="0"/>
              <a:t>03 écarts</a:t>
            </a:r>
          </a:p>
          <a:p>
            <a:r>
              <a:rPr lang="fr-SN" sz="1600" dirty="0"/>
              <a:t>Sur l’ensemble des deux audits</a:t>
            </a:r>
            <a:endParaRPr lang="en-US" sz="1600" dirty="0"/>
          </a:p>
        </p:txBody>
      </p:sp>
    </p:spTree>
    <p:extLst>
      <p:ext uri="{BB962C8B-B14F-4D97-AF65-F5344CB8AC3E}">
        <p14:creationId xmlns:p14="http://schemas.microsoft.com/office/powerpoint/2010/main" val="608975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461665"/>
          </a:xfrm>
          <a:prstGeom prst="rect">
            <a:avLst/>
          </a:prstGeom>
          <a:noFill/>
        </p:spPr>
        <p:txBody>
          <a:bodyPr wrap="square">
            <a:spAutoFit/>
          </a:bodyPr>
          <a:lstStyle/>
          <a:p>
            <a:r>
              <a:rPr lang="fr-SN" sz="2400" b="1" dirty="0">
                <a:solidFill>
                  <a:schemeClr val="tx1">
                    <a:lumMod val="75000"/>
                    <a:lumOff val="25000"/>
                  </a:schemeClr>
                </a:solidFill>
              </a:rPr>
              <a:t>7. Les performances des prestataires externes</a:t>
            </a:r>
          </a:p>
        </p:txBody>
      </p:sp>
    </p:spTree>
    <p:extLst>
      <p:ext uri="{BB962C8B-B14F-4D97-AF65-F5344CB8AC3E}">
        <p14:creationId xmlns:p14="http://schemas.microsoft.com/office/powerpoint/2010/main" val="23612963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7. Les performances des prestataires externes</a:t>
            </a:r>
            <a:endParaRPr lang="en-US" cap="none" dirty="0">
              <a:latin typeface="+mj-lt"/>
            </a:endParaRPr>
          </a:p>
        </p:txBody>
      </p:sp>
      <p:graphicFrame>
        <p:nvGraphicFramePr>
          <p:cNvPr id="3" name="Tableau 2"/>
          <p:cNvGraphicFramePr>
            <a:graphicFrameLocks noGrp="1"/>
          </p:cNvGraphicFramePr>
          <p:nvPr>
            <p:extLst>
              <p:ext uri="{D42A27DB-BD31-4B8C-83A1-F6EECF244321}">
                <p14:modId xmlns:p14="http://schemas.microsoft.com/office/powerpoint/2010/main" val="2822284184"/>
              </p:ext>
            </p:extLst>
          </p:nvPr>
        </p:nvGraphicFramePr>
        <p:xfrm>
          <a:off x="627018" y="1910496"/>
          <a:ext cx="10937964" cy="4781017"/>
        </p:xfrm>
        <a:graphic>
          <a:graphicData uri="http://schemas.openxmlformats.org/drawingml/2006/table">
            <a:tbl>
              <a:tblPr/>
              <a:tblGrid>
                <a:gridCol w="2680062">
                  <a:extLst>
                    <a:ext uri="{9D8B030D-6E8A-4147-A177-3AD203B41FA5}">
                      <a16:colId xmlns:a16="http://schemas.microsoft.com/office/drawing/2014/main" val="2021727424"/>
                    </a:ext>
                  </a:extLst>
                </a:gridCol>
                <a:gridCol w="2743200">
                  <a:extLst>
                    <a:ext uri="{9D8B030D-6E8A-4147-A177-3AD203B41FA5}">
                      <a16:colId xmlns:a16="http://schemas.microsoft.com/office/drawing/2014/main" val="1562065147"/>
                    </a:ext>
                  </a:extLst>
                </a:gridCol>
                <a:gridCol w="1432560">
                  <a:extLst>
                    <a:ext uri="{9D8B030D-6E8A-4147-A177-3AD203B41FA5}">
                      <a16:colId xmlns:a16="http://schemas.microsoft.com/office/drawing/2014/main" val="3350375154"/>
                    </a:ext>
                  </a:extLst>
                </a:gridCol>
                <a:gridCol w="4082142">
                  <a:extLst>
                    <a:ext uri="{9D8B030D-6E8A-4147-A177-3AD203B41FA5}">
                      <a16:colId xmlns:a16="http://schemas.microsoft.com/office/drawing/2014/main" val="4283534682"/>
                    </a:ext>
                  </a:extLst>
                </a:gridCol>
              </a:tblGrid>
              <a:tr h="290181">
                <a:tc>
                  <a:txBody>
                    <a:bodyPr/>
                    <a:lstStyle/>
                    <a:p>
                      <a:pPr algn="ctr" fontAlgn="ctr"/>
                      <a:r>
                        <a:rPr lang="en-US" sz="1300" b="1" i="0" u="none" strike="noStrike" dirty="0">
                          <a:solidFill>
                            <a:srgbClr val="000000"/>
                          </a:solidFill>
                          <a:effectLst/>
                          <a:latin typeface="+mj-lt"/>
                        </a:rPr>
                        <a:t>Nom de </a:t>
                      </a:r>
                      <a:r>
                        <a:rPr lang="en-US" sz="1300" b="1" i="0" u="none" strike="noStrike" dirty="0" err="1">
                          <a:solidFill>
                            <a:srgbClr val="000000"/>
                          </a:solidFill>
                          <a:effectLst/>
                          <a:latin typeface="+mj-lt"/>
                        </a:rPr>
                        <a:t>l'entreprise</a:t>
                      </a:r>
                      <a:endParaRPr lang="en-US" sz="1300" b="1" i="0" u="none" strike="noStrike" dirty="0">
                        <a:solidFill>
                          <a:srgbClr val="000000"/>
                        </a:solidFill>
                        <a:effectLst/>
                        <a:latin typeface="+mj-lt"/>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err="1">
                          <a:solidFill>
                            <a:srgbClr val="000000"/>
                          </a:solidFill>
                          <a:effectLst/>
                          <a:latin typeface="+mj-lt"/>
                        </a:rPr>
                        <a:t>Responsable</a:t>
                      </a:r>
                      <a:endParaRPr lang="en-US" sz="1300" b="1" i="0" u="none" strike="noStrike" dirty="0">
                        <a:solidFill>
                          <a:srgbClr val="000000"/>
                        </a:solidFill>
                        <a:effectLst/>
                        <a:latin typeface="+mj-lt"/>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mj-lt"/>
                        </a:rPr>
                        <a:t>Note/20</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mj-lt"/>
                        </a:rPr>
                        <a:t>Date </a:t>
                      </a:r>
                      <a:r>
                        <a:rPr lang="en-US" sz="1300" b="1" i="0" u="none" strike="noStrike" dirty="0" err="1">
                          <a:solidFill>
                            <a:srgbClr val="000000"/>
                          </a:solidFill>
                          <a:effectLst/>
                          <a:latin typeface="+mj-lt"/>
                        </a:rPr>
                        <a:t>prochaine</a:t>
                      </a:r>
                      <a:r>
                        <a:rPr lang="en-US" sz="1300" b="1" i="0" u="none" strike="noStrike" dirty="0">
                          <a:solidFill>
                            <a:srgbClr val="000000"/>
                          </a:solidFill>
                          <a:effectLst/>
                          <a:latin typeface="+mj-lt"/>
                        </a:rPr>
                        <a:t> evaluation</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41830893"/>
                  </a:ext>
                </a:extLst>
              </a:tr>
              <a:tr h="435271">
                <a:tc>
                  <a:txBody>
                    <a:bodyPr/>
                    <a:lstStyle/>
                    <a:p>
                      <a:pPr algn="l" fontAlgn="ctr"/>
                      <a:r>
                        <a:rPr lang="en-US" sz="1600" b="1" i="0" u="none" strike="noStrike" dirty="0">
                          <a:solidFill>
                            <a:srgbClr val="000000"/>
                          </a:solidFill>
                          <a:effectLst/>
                          <a:latin typeface="Bahnschrift Light" panose="020B0502040204020203" pitchFamily="34" charset="0"/>
                        </a:rPr>
                        <a:t>AIR LIQUIDE</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Bahnschrift Light" panose="020B0502040204020203" pitchFamily="34" charset="0"/>
                        </a:rPr>
                        <a:t>Nafissatou </a:t>
                      </a:r>
                      <a:r>
                        <a:rPr lang="en-US" sz="1400" b="0" i="0" u="none" strike="noStrike" dirty="0" err="1">
                          <a:solidFill>
                            <a:srgbClr val="000000"/>
                          </a:solidFill>
                          <a:effectLst/>
                          <a:latin typeface="Bahnschrift Light" panose="020B0502040204020203" pitchFamily="34" charset="0"/>
                        </a:rPr>
                        <a:t>Ndoye</a:t>
                      </a:r>
                      <a:r>
                        <a:rPr lang="en-US" sz="1400" b="0" i="0" u="none" strike="noStrike" dirty="0">
                          <a:solidFill>
                            <a:srgbClr val="000000"/>
                          </a:solidFill>
                          <a:effectLst/>
                          <a:latin typeface="Bahnschrift Light" panose="020B0502040204020203" pitchFamily="34" charset="0"/>
                        </a:rPr>
                        <a:t> Fall, </a:t>
                      </a:r>
                      <a:r>
                        <a:rPr lang="en-US" sz="1400" b="0" i="0" u="none" strike="noStrike" dirty="0" err="1">
                          <a:solidFill>
                            <a:srgbClr val="000000"/>
                          </a:solidFill>
                          <a:effectLst/>
                          <a:latin typeface="Bahnschrift Light" panose="020B0502040204020203" pitchFamily="34" charset="0"/>
                        </a:rPr>
                        <a:t>Mme</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Khouredj</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Soumaré</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12,55</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14/09/2021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69534054"/>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ARLINGTON</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panose="020B0502040204020203" pitchFamily="34" charset="0"/>
                        </a:rPr>
                        <a:t>Mateugue</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Niang</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14,9</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28/06/2021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0558914"/>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BIO 24</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Bahnschrift Light" panose="020B0502040204020203" pitchFamily="34" charset="0"/>
                        </a:rPr>
                        <a:t>LI MANE DIOP</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16,07</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11/06/2021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453598403"/>
                  </a:ext>
                </a:extLst>
              </a:tr>
              <a:tr h="326463">
                <a:tc>
                  <a:txBody>
                    <a:bodyPr/>
                    <a:lstStyle/>
                    <a:p>
                      <a:pPr algn="l" fontAlgn="ctr"/>
                      <a:r>
                        <a:rPr lang="en-US" sz="1600" b="1" i="0" u="none" strike="noStrike" dirty="0">
                          <a:solidFill>
                            <a:srgbClr val="000000"/>
                          </a:solidFill>
                          <a:effectLst/>
                          <a:latin typeface="Bahnschrift Light" panose="020B0502040204020203" pitchFamily="34" charset="0"/>
                        </a:rPr>
                        <a:t>BISHRI MEDICAL</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panose="020B0502040204020203" pitchFamily="34" charset="0"/>
                        </a:rPr>
                        <a:t>Mamadou</a:t>
                      </a:r>
                      <a:r>
                        <a:rPr lang="en-US" sz="1400" b="0" i="0" u="none" strike="noStrike" dirty="0">
                          <a:solidFill>
                            <a:srgbClr val="000000"/>
                          </a:solidFill>
                          <a:effectLst/>
                          <a:latin typeface="Bahnschrift Light" panose="020B0502040204020203" pitchFamily="34" charset="0"/>
                        </a:rPr>
                        <a:t> FAYE</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13,33</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03/12/2021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80177881"/>
                  </a:ext>
                </a:extLst>
              </a:tr>
              <a:tr h="487565">
                <a:tc>
                  <a:txBody>
                    <a:bodyPr/>
                    <a:lstStyle/>
                    <a:p>
                      <a:pPr algn="l" fontAlgn="ctr"/>
                      <a:r>
                        <a:rPr lang="en-US" sz="1600" b="1" i="0" u="none" strike="noStrike" dirty="0">
                          <a:solidFill>
                            <a:srgbClr val="000000"/>
                          </a:solidFill>
                          <a:effectLst/>
                          <a:latin typeface="Bahnschrift Light" panose="020B0502040204020203" pitchFamily="34" charset="0"/>
                        </a:rPr>
                        <a:t>BOULANGERIE MACHA ALLAH</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err="1">
                          <a:solidFill>
                            <a:srgbClr val="000000"/>
                          </a:solidFill>
                          <a:effectLst/>
                          <a:latin typeface="Bahnschrift Light" panose="020B0502040204020203" pitchFamily="34" charset="0"/>
                        </a:rPr>
                        <a:t>Mody</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Diole</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13,7</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04/12/2021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786656397"/>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CAMTECH</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400" b="0" i="0" u="none" strike="noStrike" dirty="0">
                          <a:solidFill>
                            <a:srgbClr val="000000"/>
                          </a:solidFill>
                          <a:effectLst/>
                          <a:latin typeface="Bahnschrift Light" panose="020B0502040204020203" pitchFamily="34" charset="0"/>
                        </a:rPr>
                        <a:t>Pape </a:t>
                      </a:r>
                      <a:r>
                        <a:rPr lang="en-US" sz="1400" b="0" i="0" u="none" strike="noStrike" dirty="0" err="1">
                          <a:solidFill>
                            <a:srgbClr val="000000"/>
                          </a:solidFill>
                          <a:effectLst/>
                          <a:latin typeface="Bahnschrift Light" panose="020B0502040204020203" pitchFamily="34" charset="0"/>
                        </a:rPr>
                        <a:t>Meissa</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Diop</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11,76</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25/03/2021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523031285"/>
                  </a:ext>
                </a:extLst>
              </a:tr>
              <a:tr h="290181">
                <a:tc>
                  <a:txBody>
                    <a:bodyPr/>
                    <a:lstStyle/>
                    <a:p>
                      <a:pPr algn="l" fontAlgn="ctr"/>
                      <a:r>
                        <a:rPr lang="en-US" sz="1600" b="1" i="0" u="none" strike="noStrike" dirty="0">
                          <a:solidFill>
                            <a:srgbClr val="000000"/>
                          </a:solidFill>
                          <a:effectLst/>
                          <a:latin typeface="Bahnschrift Light" panose="020B0502040204020203" pitchFamily="34" charset="0"/>
                        </a:rPr>
                        <a:t>CAPLIN POINT</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400" b="0" i="0" u="none" strike="noStrike" dirty="0" err="1">
                          <a:solidFill>
                            <a:srgbClr val="000000"/>
                          </a:solidFill>
                          <a:effectLst/>
                          <a:latin typeface="Bahnschrift Light" panose="020B0502040204020203" pitchFamily="34" charset="0"/>
                        </a:rPr>
                        <a:t>Dr</a:t>
                      </a:r>
                      <a:r>
                        <a:rPr lang="en-US" sz="1400" b="0" i="0" u="none" strike="noStrike" dirty="0">
                          <a:solidFill>
                            <a:srgbClr val="000000"/>
                          </a:solidFill>
                          <a:effectLst/>
                          <a:latin typeface="Bahnschrift Light" panose="020B0502040204020203" pitchFamily="34" charset="0"/>
                        </a:rPr>
                        <a:t> Amir </a:t>
                      </a:r>
                      <a:r>
                        <a:rPr lang="en-US" sz="1400" b="0" i="0" u="none" strike="noStrike" dirty="0" err="1">
                          <a:solidFill>
                            <a:srgbClr val="000000"/>
                          </a:solidFill>
                          <a:effectLst/>
                          <a:latin typeface="Bahnschrift Light" panose="020B0502040204020203" pitchFamily="34" charset="0"/>
                        </a:rPr>
                        <a:t>Maiga</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Medecin</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conseil</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12,91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16/03/2021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951615411"/>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DUNDAL DAKAR</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Bahnschrift Light" panose="020B0502040204020203" pitchFamily="34" charset="0"/>
                        </a:rPr>
                        <a:t>Aboubakrile</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Diop</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13,7</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04/12/2021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38003122"/>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EBG / DIGITAL STORES</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err="1">
                          <a:solidFill>
                            <a:srgbClr val="000000"/>
                          </a:solidFill>
                          <a:effectLst/>
                          <a:latin typeface="Bahnschrift Light" panose="020B0502040204020203" pitchFamily="34" charset="0"/>
                        </a:rPr>
                        <a:t>Fatou</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Kiné</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Ndao</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15,29</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31/10/2021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395800061"/>
                  </a:ext>
                </a:extLst>
              </a:tr>
              <a:tr h="427112">
                <a:tc>
                  <a:txBody>
                    <a:bodyPr/>
                    <a:lstStyle/>
                    <a:p>
                      <a:pPr algn="l" fontAlgn="ctr"/>
                      <a:r>
                        <a:rPr lang="en-US" sz="1600" b="1" i="0" u="none" strike="noStrike" dirty="0">
                          <a:solidFill>
                            <a:srgbClr val="000000"/>
                          </a:solidFill>
                          <a:effectLst/>
                          <a:latin typeface="Bahnschrift Light" panose="020B0502040204020203" pitchFamily="34" charset="0"/>
                        </a:rPr>
                        <a:t>EYONE</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400" b="0" i="0" u="none" strike="noStrike" dirty="0">
                          <a:solidFill>
                            <a:srgbClr val="000000"/>
                          </a:solidFill>
                          <a:effectLst/>
                          <a:latin typeface="Bahnschrift Light" panose="020B0502040204020203" pitchFamily="34" charset="0"/>
                        </a:rPr>
                        <a:t>Henri </a:t>
                      </a:r>
                      <a:r>
                        <a:rPr lang="en-US" sz="1400" b="0" i="0" u="none" strike="noStrike" dirty="0" err="1">
                          <a:solidFill>
                            <a:srgbClr val="000000"/>
                          </a:solidFill>
                          <a:effectLst/>
                          <a:latin typeface="Bahnschrift Light" panose="020B0502040204020203" pitchFamily="34" charset="0"/>
                        </a:rPr>
                        <a:t>Gueye</a:t>
                      </a:r>
                      <a:br>
                        <a:rPr lang="en-US" sz="1400" b="0" i="0" u="none" strike="noStrike" dirty="0">
                          <a:solidFill>
                            <a:srgbClr val="000000"/>
                          </a:solidFill>
                          <a:effectLst/>
                          <a:latin typeface="Bahnschrift Light" panose="020B0502040204020203" pitchFamily="34" charset="0"/>
                        </a:rPr>
                      </a:br>
                      <a:r>
                        <a:rPr lang="en-US" sz="1400" b="0" i="0" u="none" strike="noStrike" dirty="0">
                          <a:solidFill>
                            <a:srgbClr val="000000"/>
                          </a:solidFill>
                          <a:effectLst/>
                          <a:latin typeface="Bahnschrift Light" panose="020B0502040204020203" pitchFamily="34" charset="0"/>
                        </a:rPr>
                        <a:t>Joseph </a:t>
                      </a:r>
                      <a:r>
                        <a:rPr lang="en-US" sz="1400" b="0" i="0" u="none" strike="noStrike" dirty="0" err="1">
                          <a:solidFill>
                            <a:srgbClr val="000000"/>
                          </a:solidFill>
                          <a:effectLst/>
                          <a:latin typeface="Bahnschrift Light" panose="020B0502040204020203" pitchFamily="34" charset="0"/>
                        </a:rPr>
                        <a:t>Quenum</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13,73</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15/02/2021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538104015"/>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FALL MADINA PHYTO</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err="1">
                          <a:solidFill>
                            <a:srgbClr val="000000"/>
                          </a:solidFill>
                          <a:effectLst/>
                          <a:latin typeface="Bahnschrift Light" panose="020B0502040204020203" pitchFamily="34" charset="0"/>
                        </a:rPr>
                        <a:t>Matar</a:t>
                      </a:r>
                      <a:r>
                        <a:rPr lang="en-US" sz="1400" b="0" i="0" u="none" strike="noStrike" dirty="0">
                          <a:solidFill>
                            <a:srgbClr val="000000"/>
                          </a:solidFill>
                          <a:effectLst/>
                          <a:latin typeface="Bahnschrift Light" panose="020B0502040204020203" pitchFamily="34" charset="0"/>
                        </a:rPr>
                        <a:t> FALL</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13,33</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03/12/2021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140770927"/>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GENERAL NTAB</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panose="020B0502040204020203" pitchFamily="34" charset="0"/>
                        </a:rPr>
                        <a:t>Coly</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13,33</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25/08/2021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8218867"/>
                  </a:ext>
                </a:extLst>
              </a:tr>
              <a:tr h="275981">
                <a:tc>
                  <a:txBody>
                    <a:bodyPr/>
                    <a:lstStyle/>
                    <a:p>
                      <a:pPr algn="l" fontAlgn="ctr"/>
                      <a:r>
                        <a:rPr lang="en-US" sz="1600" b="1" i="0" u="none" strike="noStrike" dirty="0">
                          <a:solidFill>
                            <a:srgbClr val="000000"/>
                          </a:solidFill>
                          <a:effectLst/>
                          <a:latin typeface="Bahnschrift Light" panose="020B0502040204020203" pitchFamily="34" charset="0"/>
                        </a:rPr>
                        <a:t>GIE LA PERFECTION</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400" b="0" i="0" u="none" strike="noStrike" dirty="0" err="1">
                          <a:solidFill>
                            <a:srgbClr val="000000"/>
                          </a:solidFill>
                          <a:effectLst/>
                          <a:latin typeface="Bahnschrift Light" panose="020B0502040204020203" pitchFamily="34" charset="0"/>
                        </a:rPr>
                        <a:t>Oumy</a:t>
                      </a:r>
                      <a:r>
                        <a:rPr lang="en-US" sz="1400" b="0" i="0" u="none" strike="noStrike" dirty="0">
                          <a:solidFill>
                            <a:srgbClr val="000000"/>
                          </a:solidFill>
                          <a:effectLst/>
                          <a:latin typeface="Bahnschrift Light" panose="020B0502040204020203" pitchFamily="34" charset="0"/>
                        </a:rPr>
                        <a:t> Senghor</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14,11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800" b="0" i="0" u="none" strike="noStrike" dirty="0">
                          <a:solidFill>
                            <a:srgbClr val="000000"/>
                          </a:solidFill>
                          <a:effectLst/>
                          <a:latin typeface="Bahnschrift Light" panose="020B0502040204020203" pitchFamily="34" charset="0"/>
                        </a:rPr>
                        <a:t>20/04/2021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197707752"/>
                  </a:ext>
                </a:extLst>
              </a:tr>
              <a:tr h="290181">
                <a:tc>
                  <a:txBody>
                    <a:bodyPr/>
                    <a:lstStyle/>
                    <a:p>
                      <a:pPr algn="l" fontAlgn="ctr"/>
                      <a:r>
                        <a:rPr lang="en-US" sz="1600" b="1" i="0" u="none" strike="noStrike" dirty="0">
                          <a:solidFill>
                            <a:srgbClr val="000000"/>
                          </a:solidFill>
                          <a:effectLst/>
                          <a:latin typeface="Bahnschrift Light" panose="020B0502040204020203" pitchFamily="34" charset="0"/>
                        </a:rPr>
                        <a:t>GLOBAL BATIMENT</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Bahnschrift Light" panose="020B0502040204020203" pitchFamily="34" charset="0"/>
                        </a:rPr>
                        <a:t>NDIAYE </a:t>
                      </a:r>
                      <a:r>
                        <a:rPr lang="en-US" sz="1400" b="0" i="0" u="none" strike="noStrike" dirty="0" err="1">
                          <a:solidFill>
                            <a:srgbClr val="000000"/>
                          </a:solidFill>
                          <a:effectLst/>
                          <a:latin typeface="Bahnschrift Light" panose="020B0502040204020203" pitchFamily="34" charset="0"/>
                        </a:rPr>
                        <a:t>Alioune</a:t>
                      </a:r>
                      <a:r>
                        <a:rPr lang="en-US" sz="1400" b="0" i="0" u="none" strike="noStrike" dirty="0">
                          <a:solidFill>
                            <a:srgbClr val="000000"/>
                          </a:solidFill>
                          <a:effectLst/>
                          <a:latin typeface="Bahnschrift Light" panose="020B0502040204020203" pitchFamily="34" charset="0"/>
                        </a:rPr>
                        <a:t> </a:t>
                      </a:r>
                      <a:r>
                        <a:rPr lang="en-US" sz="1400" b="0" i="0" u="none" strike="noStrike" dirty="0" err="1">
                          <a:solidFill>
                            <a:srgbClr val="000000"/>
                          </a:solidFill>
                          <a:effectLst/>
                          <a:latin typeface="Bahnschrift Light" panose="020B0502040204020203" pitchFamily="34" charset="0"/>
                        </a:rPr>
                        <a:t>Badara</a:t>
                      </a:r>
                      <a:endParaRPr lang="en-US" sz="1400" b="0" i="0" u="none" strike="noStrike" dirty="0">
                        <a:solidFill>
                          <a:srgbClr val="000000"/>
                        </a:solidFill>
                        <a:effectLst/>
                        <a:latin typeface="Bahnschrift Light" panose="020B0502040204020203" pitchFamily="34" charset="0"/>
                      </a:endParaRP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15,71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Light" panose="020B0502040204020203" pitchFamily="34" charset="0"/>
                        </a:rPr>
                        <a:t>30/11/2021</a:t>
                      </a:r>
                    </a:p>
                  </a:txBody>
                  <a:tcPr marL="3978" marR="3978" marT="397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64044426"/>
                  </a:ext>
                </a:extLst>
              </a:tr>
            </a:tbl>
          </a:graphicData>
        </a:graphic>
      </p:graphicFrame>
    </p:spTree>
    <p:extLst>
      <p:ext uri="{BB962C8B-B14F-4D97-AF65-F5344CB8AC3E}">
        <p14:creationId xmlns:p14="http://schemas.microsoft.com/office/powerpoint/2010/main" val="20982716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7. Les performances des prestataires externes</a:t>
            </a:r>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1574719159"/>
              </p:ext>
            </p:extLst>
          </p:nvPr>
        </p:nvGraphicFramePr>
        <p:xfrm>
          <a:off x="496389" y="1937288"/>
          <a:ext cx="11120844" cy="5282664"/>
        </p:xfrm>
        <a:graphic>
          <a:graphicData uri="http://schemas.openxmlformats.org/drawingml/2006/table">
            <a:tbl>
              <a:tblPr/>
              <a:tblGrid>
                <a:gridCol w="3657600">
                  <a:extLst>
                    <a:ext uri="{9D8B030D-6E8A-4147-A177-3AD203B41FA5}">
                      <a16:colId xmlns:a16="http://schemas.microsoft.com/office/drawing/2014/main" val="539382063"/>
                    </a:ext>
                  </a:extLst>
                </a:gridCol>
                <a:gridCol w="3348939">
                  <a:extLst>
                    <a:ext uri="{9D8B030D-6E8A-4147-A177-3AD203B41FA5}">
                      <a16:colId xmlns:a16="http://schemas.microsoft.com/office/drawing/2014/main" val="4252083839"/>
                    </a:ext>
                  </a:extLst>
                </a:gridCol>
                <a:gridCol w="1344278">
                  <a:extLst>
                    <a:ext uri="{9D8B030D-6E8A-4147-A177-3AD203B41FA5}">
                      <a16:colId xmlns:a16="http://schemas.microsoft.com/office/drawing/2014/main" val="1647407027"/>
                    </a:ext>
                  </a:extLst>
                </a:gridCol>
                <a:gridCol w="2770027">
                  <a:extLst>
                    <a:ext uri="{9D8B030D-6E8A-4147-A177-3AD203B41FA5}">
                      <a16:colId xmlns:a16="http://schemas.microsoft.com/office/drawing/2014/main" val="4022156855"/>
                    </a:ext>
                  </a:extLst>
                </a:gridCol>
              </a:tblGrid>
              <a:tr h="335647">
                <a:tc>
                  <a:txBody>
                    <a:bodyPr/>
                    <a:lstStyle/>
                    <a:p>
                      <a:pPr algn="ctr" fontAlgn="ctr"/>
                      <a:r>
                        <a:rPr lang="en-US" sz="1300" b="1" i="0" u="none" strike="noStrike" dirty="0">
                          <a:solidFill>
                            <a:srgbClr val="000000"/>
                          </a:solidFill>
                          <a:effectLst/>
                          <a:latin typeface="Bahnschrift Light SemiCondensed" panose="020B0502040204020203" pitchFamily="34" charset="0"/>
                        </a:rPr>
                        <a:t>Nom de </a:t>
                      </a:r>
                      <a:r>
                        <a:rPr lang="en-US" sz="1300" b="1" i="0" u="none" strike="noStrike" dirty="0" err="1">
                          <a:solidFill>
                            <a:srgbClr val="000000"/>
                          </a:solidFill>
                          <a:effectLst/>
                          <a:latin typeface="Bahnschrift Light SemiCondensed" panose="020B0502040204020203" pitchFamily="34" charset="0"/>
                        </a:rPr>
                        <a:t>l'entreprise</a:t>
                      </a:r>
                      <a:endParaRPr lang="en-US" sz="1300" b="1"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err="1">
                          <a:solidFill>
                            <a:srgbClr val="000000"/>
                          </a:solidFill>
                          <a:effectLst/>
                          <a:latin typeface="Bahnschrift Light SemiCondensed" panose="020B0502040204020203" pitchFamily="34" charset="0"/>
                        </a:rPr>
                        <a:t>Responsable</a:t>
                      </a:r>
                      <a:endParaRPr lang="en-US" sz="1300" b="1"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Bahnschrift Light SemiCondensed" panose="020B0502040204020203" pitchFamily="34" charset="0"/>
                        </a:rPr>
                        <a:t>Note/20</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Bahnschrift Light SemiCondensed" panose="020B0502040204020203" pitchFamily="34" charset="0"/>
                        </a:rPr>
                        <a:t>Date </a:t>
                      </a:r>
                      <a:r>
                        <a:rPr lang="en-US" sz="1300" b="1" i="0" u="none" strike="noStrike" dirty="0" err="1">
                          <a:solidFill>
                            <a:srgbClr val="000000"/>
                          </a:solidFill>
                          <a:effectLst/>
                          <a:latin typeface="Bahnschrift Light SemiCondensed" panose="020B0502040204020203" pitchFamily="34" charset="0"/>
                        </a:rPr>
                        <a:t>prochaine</a:t>
                      </a:r>
                      <a:r>
                        <a:rPr lang="en-US" sz="1300" b="1" i="0" u="none" strike="noStrike" dirty="0">
                          <a:solidFill>
                            <a:srgbClr val="000000"/>
                          </a:solidFill>
                          <a:effectLst/>
                          <a:latin typeface="Bahnschrift Light SemiCondensed" panose="020B0502040204020203" pitchFamily="34" charset="0"/>
                        </a:rPr>
                        <a:t> evaluation</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11344660"/>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NEDGE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Thierno</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456394937"/>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OMT</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Frederic Balme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1176143"/>
                  </a:ext>
                </a:extLst>
              </a:tr>
              <a:tr h="229312">
                <a:tc>
                  <a:txBody>
                    <a:bodyPr/>
                    <a:lstStyle/>
                    <a:p>
                      <a:pPr algn="l" fontAlgn="ctr"/>
                      <a:r>
                        <a:rPr lang="en-US" sz="1200" b="1" i="0" u="none" strike="noStrike">
                          <a:solidFill>
                            <a:srgbClr val="000000"/>
                          </a:solidFill>
                          <a:effectLst/>
                          <a:latin typeface="Bahnschrift Light SemiCondensed" panose="020B0502040204020203" pitchFamily="34" charset="0"/>
                        </a:rPr>
                        <a:t>OPTESIS</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Ndèye</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Khady</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Seck</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18,33</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02/12/2021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255318963"/>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PHARMACIE MALICK SY</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Dr</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Mandiaye</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Ndoye</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18,03</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12/09/2021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45965289"/>
                  </a:ext>
                </a:extLst>
              </a:tr>
              <a:tr h="229312">
                <a:tc>
                  <a:txBody>
                    <a:bodyPr/>
                    <a:lstStyle/>
                    <a:p>
                      <a:pPr algn="l" fontAlgn="ctr"/>
                      <a:r>
                        <a:rPr lang="en-US" sz="1200" b="1" i="0" u="none" strike="noStrike">
                          <a:solidFill>
                            <a:srgbClr val="000000"/>
                          </a:solidFill>
                          <a:effectLst/>
                          <a:latin typeface="Bahnschrift Light SemiCondensed" panose="020B0502040204020203" pitchFamily="34" charset="0"/>
                        </a:rPr>
                        <a:t>PHARMACIE MEDINA</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Dr</a:t>
                      </a:r>
                      <a:r>
                        <a:rPr lang="en-US" sz="1200" b="0" i="0" u="none" strike="noStrike" dirty="0">
                          <a:solidFill>
                            <a:srgbClr val="000000"/>
                          </a:solidFill>
                          <a:effectLst/>
                          <a:latin typeface="Bahnschrift Light SemiCondensed" panose="020B0502040204020203" pitchFamily="34" charset="0"/>
                        </a:rPr>
                        <a:t> ATTYE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12,94</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03/12/2021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29496726"/>
                  </a:ext>
                </a:extLst>
              </a:tr>
              <a:tr h="335647">
                <a:tc>
                  <a:txBody>
                    <a:bodyPr/>
                    <a:lstStyle/>
                    <a:p>
                      <a:pPr algn="l" fontAlgn="ctr"/>
                      <a:r>
                        <a:rPr lang="en-US" sz="1200" b="1" i="0" u="none" strike="noStrike" dirty="0">
                          <a:solidFill>
                            <a:srgbClr val="000000"/>
                          </a:solidFill>
                          <a:effectLst/>
                          <a:latin typeface="Bahnschrift Light SemiCondensed" panose="020B0502040204020203" pitchFamily="34" charset="0"/>
                        </a:rPr>
                        <a:t>PRONET</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Catherine </a:t>
                      </a:r>
                      <a:r>
                        <a:rPr lang="en-US" sz="1200" b="0" i="0" u="none" strike="noStrike" dirty="0" err="1">
                          <a:solidFill>
                            <a:srgbClr val="000000"/>
                          </a:solidFill>
                          <a:effectLst/>
                          <a:latin typeface="Bahnschrift Light SemiCondensed" panose="020B0502040204020203" pitchFamily="34" charset="0"/>
                        </a:rPr>
                        <a:t>Sigua</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Ndour</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13,33</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12/07/2021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07836992"/>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SALOUM PHARMA</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M,Fall</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13,33</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04/12/2021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338083564"/>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SAM IMPRESSION</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Samson</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15,29</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22/08/2021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46521786"/>
                  </a:ext>
                </a:extLst>
              </a:tr>
              <a:tr h="453209">
                <a:tc>
                  <a:txBody>
                    <a:bodyPr/>
                    <a:lstStyle/>
                    <a:p>
                      <a:pPr algn="l" fontAlgn="ctr"/>
                      <a:r>
                        <a:rPr lang="en-US" sz="1200" b="1" i="0" u="none" strike="noStrike" dirty="0">
                          <a:solidFill>
                            <a:srgbClr val="000000"/>
                          </a:solidFill>
                          <a:effectLst/>
                          <a:latin typeface="Bahnschrift Light SemiCondensed" panose="020B0502040204020203" pitchFamily="34" charset="0"/>
                        </a:rPr>
                        <a:t>SAPHIR CONSULTING</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Nourhene</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Mechergui</a:t>
                      </a:r>
                      <a:br>
                        <a:rPr lang="en-US" sz="1200" b="0" i="0" u="none" strike="noStrike" dirty="0">
                          <a:solidFill>
                            <a:srgbClr val="000000"/>
                          </a:solidFill>
                          <a:effectLst/>
                          <a:latin typeface="Bahnschrift Light SemiCondensed" panose="020B0502040204020203" pitchFamily="34" charset="0"/>
                        </a:rPr>
                      </a:br>
                      <a:r>
                        <a:rPr lang="en-US" sz="1200" b="0" i="0" u="none" strike="noStrike" dirty="0" err="1">
                          <a:solidFill>
                            <a:srgbClr val="000000"/>
                          </a:solidFill>
                          <a:effectLst/>
                          <a:latin typeface="Bahnschrift Light SemiCondensed" panose="020B0502040204020203" pitchFamily="34" charset="0"/>
                        </a:rPr>
                        <a:t>Issam</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Bani</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15,29</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13/11/2021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866598170"/>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SENJET LABO</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M.Sène</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16,86</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06/04/2021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1465206006"/>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SGLM</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Dr</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Diémé</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14,5</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04/12/2021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36117329"/>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SHAM INFORMATIQUE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Ahmet </a:t>
                      </a:r>
                      <a:r>
                        <a:rPr lang="en-US" sz="1200" b="0" i="0" u="none" strike="noStrike" dirty="0" err="1">
                          <a:solidFill>
                            <a:srgbClr val="000000"/>
                          </a:solidFill>
                          <a:effectLst/>
                          <a:latin typeface="Bahnschrift Light SemiCondensed" panose="020B0502040204020203" pitchFamily="34" charset="0"/>
                        </a:rPr>
                        <a:t>Ndiaye</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12,55</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19/11/2021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81740028"/>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SNTS</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M.Gueye</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451703051"/>
                  </a:ext>
                </a:extLst>
              </a:tr>
              <a:tr h="229312">
                <a:tc>
                  <a:txBody>
                    <a:bodyPr/>
                    <a:lstStyle/>
                    <a:p>
                      <a:pPr algn="l" fontAlgn="ctr"/>
                      <a:r>
                        <a:rPr lang="pt-BR" sz="1200" b="1" i="0" u="none" strike="noStrike" dirty="0">
                          <a:solidFill>
                            <a:srgbClr val="000000"/>
                          </a:solidFill>
                          <a:effectLst/>
                          <a:latin typeface="Bahnschrift Light SemiCondensed" panose="020B0502040204020203" pitchFamily="34" charset="0"/>
                        </a:rPr>
                        <a:t>SOCIETE SENEGALAISE DE SECURITE 3S</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Mr Sow</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11,37</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Bahnschrift Light SemiCondensed" panose="020B0502040204020203" pitchFamily="34" charset="0"/>
                        </a:rPr>
                        <a:t>07/07/2021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412554171"/>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SOPE NABY ALIOUNE &amp; FRERES</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Alioune</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Badara</a:t>
                      </a:r>
                      <a:r>
                        <a:rPr lang="en-US" sz="1200" b="0" i="0" u="none" strike="noStrike" dirty="0">
                          <a:solidFill>
                            <a:srgbClr val="000000"/>
                          </a:solidFill>
                          <a:effectLst/>
                          <a:latin typeface="Bahnschrift Light SemiCondensed" panose="020B0502040204020203" pitchFamily="34" charset="0"/>
                        </a:rPr>
                        <a:t> FAYE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15,7</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04/12/2021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869081395"/>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SOTELMED</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Dr</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Ndiaye</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7064471"/>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TECHNOLOGIES SERVICES</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Sakho</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endParaRPr lang="en-US" sz="1200" b="0" i="0" u="none" strike="noStrike">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401042564"/>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TECHNOSUD</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Remi </a:t>
                      </a:r>
                      <a:r>
                        <a:rPr lang="en-US" sz="1200" b="0" i="0" u="none" strike="noStrike" dirty="0" err="1">
                          <a:solidFill>
                            <a:srgbClr val="000000"/>
                          </a:solidFill>
                          <a:effectLst/>
                          <a:latin typeface="Bahnschrift Light SemiCondensed" panose="020B0502040204020203" pitchFamily="34" charset="0"/>
                        </a:rPr>
                        <a:t>Gueneg</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14,51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12/01/2021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2423289648"/>
                  </a:ext>
                </a:extLst>
              </a:tr>
              <a:tr h="229312">
                <a:tc>
                  <a:txBody>
                    <a:bodyPr/>
                    <a:lstStyle/>
                    <a:p>
                      <a:pPr algn="l" fontAlgn="ctr"/>
                      <a:r>
                        <a:rPr lang="en-US" sz="1200" b="1" i="0" u="none" strike="noStrike" dirty="0">
                          <a:solidFill>
                            <a:srgbClr val="000000"/>
                          </a:solidFill>
                          <a:effectLst/>
                          <a:latin typeface="Bahnschrift Light SemiCondensed" panose="020B0502040204020203" pitchFamily="34" charset="0"/>
                        </a:rPr>
                        <a:t>TECOM</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Mr</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Diop</a:t>
                      </a: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endParaRPr lang="en-US" sz="1200" b="0" i="0" u="none" strike="noStrike" dirty="0">
                        <a:solidFill>
                          <a:srgbClr val="000000"/>
                        </a:solidFill>
                        <a:effectLst/>
                        <a:latin typeface="Bahnschrift Light SemiCondensed" panose="020B0502040204020203" pitchFamily="34" charset="0"/>
                      </a:endParaRP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2329269346"/>
                  </a:ext>
                </a:extLst>
              </a:tr>
              <a:tr h="259857">
                <a:tc>
                  <a:txBody>
                    <a:bodyPr/>
                    <a:lstStyle/>
                    <a:p>
                      <a:pPr algn="l" fontAlgn="ctr"/>
                      <a:r>
                        <a:rPr lang="en-US" sz="1200" b="1" i="0" u="none" strike="noStrike" dirty="0">
                          <a:solidFill>
                            <a:srgbClr val="000000"/>
                          </a:solidFill>
                          <a:effectLst/>
                          <a:latin typeface="Bahnschrift Light SemiCondensed" panose="020B0502040204020203" pitchFamily="34" charset="0"/>
                        </a:rPr>
                        <a:t>VALDAFRIQUE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err="1">
                          <a:solidFill>
                            <a:srgbClr val="000000"/>
                          </a:solidFill>
                          <a:effectLst/>
                          <a:latin typeface="Bahnschrift Light SemiCondensed" panose="020B0502040204020203" pitchFamily="34" charset="0"/>
                        </a:rPr>
                        <a:t>Fatou</a:t>
                      </a:r>
                      <a:r>
                        <a:rPr lang="en-US" sz="1200" b="0" i="0" u="none" strike="noStrike" dirty="0">
                          <a:solidFill>
                            <a:srgbClr val="000000"/>
                          </a:solidFill>
                          <a:effectLst/>
                          <a:latin typeface="Bahnschrift Light SemiCondensed" panose="020B0502040204020203" pitchFamily="34" charset="0"/>
                        </a:rPr>
                        <a:t> </a:t>
                      </a:r>
                      <a:r>
                        <a:rPr lang="en-US" sz="1200" b="0" i="0" u="none" strike="noStrike" dirty="0" err="1">
                          <a:solidFill>
                            <a:srgbClr val="000000"/>
                          </a:solidFill>
                          <a:effectLst/>
                          <a:latin typeface="Bahnschrift Light SemiCondensed" panose="020B0502040204020203" pitchFamily="34" charset="0"/>
                        </a:rPr>
                        <a:t>Ngingue</a:t>
                      </a:r>
                      <a:r>
                        <a:rPr lang="en-US" sz="1200" b="0" i="0" u="none" strike="noStrike" dirty="0">
                          <a:solidFill>
                            <a:srgbClr val="000000"/>
                          </a:solidFill>
                          <a:effectLst/>
                          <a:latin typeface="Bahnschrift Light SemiCondensed" panose="020B0502040204020203" pitchFamily="34" charset="0"/>
                        </a:rPr>
                        <a:t> Faye</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a:solidFill>
                            <a:srgbClr val="000000"/>
                          </a:solidFill>
                          <a:effectLst/>
                          <a:latin typeface="Bahnschrift Light SemiCondensed" panose="020B0502040204020203" pitchFamily="34" charset="0"/>
                        </a:rPr>
                        <a:t>14,9</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tc>
                  <a:txBody>
                    <a:bodyPr/>
                    <a:lstStyle/>
                    <a:p>
                      <a:pPr algn="ctr" fontAlgn="ctr"/>
                      <a:r>
                        <a:rPr lang="en-US" sz="1200" b="0" i="0" u="none" strike="noStrike" dirty="0">
                          <a:solidFill>
                            <a:srgbClr val="000000"/>
                          </a:solidFill>
                          <a:effectLst/>
                          <a:latin typeface="Bahnschrift Light SemiCondensed" panose="020B0502040204020203" pitchFamily="34" charset="0"/>
                        </a:rPr>
                        <a:t>15/02/2021</a:t>
                      </a:r>
                    </a:p>
                  </a:txBody>
                  <a:tcPr marL="4422" marR="4422" marT="4422"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2352837873"/>
                  </a:ext>
                </a:extLst>
              </a:tr>
            </a:tbl>
          </a:graphicData>
        </a:graphic>
      </p:graphicFrame>
    </p:spTree>
    <p:extLst>
      <p:ext uri="{BB962C8B-B14F-4D97-AF65-F5344CB8AC3E}">
        <p14:creationId xmlns:p14="http://schemas.microsoft.com/office/powerpoint/2010/main" val="3485264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86924165"/>
              </p:ext>
            </p:extLst>
          </p:nvPr>
        </p:nvGraphicFramePr>
        <p:xfrm>
          <a:off x="575895" y="2038352"/>
          <a:ext cx="11040211" cy="4557820"/>
        </p:xfrm>
        <a:graphic>
          <a:graphicData uri="http://schemas.openxmlformats.org/drawingml/2006/table">
            <a:tbl>
              <a:tblPr/>
              <a:tblGrid>
                <a:gridCol w="3845088">
                  <a:extLst>
                    <a:ext uri="{9D8B030D-6E8A-4147-A177-3AD203B41FA5}">
                      <a16:colId xmlns:a16="http://schemas.microsoft.com/office/drawing/2014/main" val="2687475139"/>
                    </a:ext>
                  </a:extLst>
                </a:gridCol>
                <a:gridCol w="1023755">
                  <a:extLst>
                    <a:ext uri="{9D8B030D-6E8A-4147-A177-3AD203B41FA5}">
                      <a16:colId xmlns:a16="http://schemas.microsoft.com/office/drawing/2014/main" val="2369096180"/>
                    </a:ext>
                  </a:extLst>
                </a:gridCol>
                <a:gridCol w="1023755">
                  <a:extLst>
                    <a:ext uri="{9D8B030D-6E8A-4147-A177-3AD203B41FA5}">
                      <a16:colId xmlns:a16="http://schemas.microsoft.com/office/drawing/2014/main" val="3249130953"/>
                    </a:ext>
                  </a:extLst>
                </a:gridCol>
                <a:gridCol w="1023755">
                  <a:extLst>
                    <a:ext uri="{9D8B030D-6E8A-4147-A177-3AD203B41FA5}">
                      <a16:colId xmlns:a16="http://schemas.microsoft.com/office/drawing/2014/main" val="576261189"/>
                    </a:ext>
                  </a:extLst>
                </a:gridCol>
                <a:gridCol w="1023755">
                  <a:extLst>
                    <a:ext uri="{9D8B030D-6E8A-4147-A177-3AD203B41FA5}">
                      <a16:colId xmlns:a16="http://schemas.microsoft.com/office/drawing/2014/main" val="208565331"/>
                    </a:ext>
                  </a:extLst>
                </a:gridCol>
                <a:gridCol w="1023755">
                  <a:extLst>
                    <a:ext uri="{9D8B030D-6E8A-4147-A177-3AD203B41FA5}">
                      <a16:colId xmlns:a16="http://schemas.microsoft.com/office/drawing/2014/main" val="3094436914"/>
                    </a:ext>
                  </a:extLst>
                </a:gridCol>
                <a:gridCol w="2076348">
                  <a:extLst>
                    <a:ext uri="{9D8B030D-6E8A-4147-A177-3AD203B41FA5}">
                      <a16:colId xmlns:a16="http://schemas.microsoft.com/office/drawing/2014/main" val="2914242304"/>
                    </a:ext>
                  </a:extLst>
                </a:gridCol>
              </a:tblGrid>
              <a:tr h="368943">
                <a:tc rowSpan="2">
                  <a:txBody>
                    <a:bodyPr/>
                    <a:lstStyle/>
                    <a:p>
                      <a:pPr algn="ctr" fontAlgn="ctr"/>
                      <a:r>
                        <a:rPr lang="en-US" sz="1200" b="1" i="0" u="none" strike="noStrike">
                          <a:solidFill>
                            <a:srgbClr val="FFFFFF"/>
                          </a:solidFill>
                          <a:effectLst/>
                          <a:latin typeface="Arial" panose="020B0604020202020204" pitchFamily="34" charset="0"/>
                        </a:rPr>
                        <a:t>PRESTATAIRES </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gridSpan="5">
                  <a:txBody>
                    <a:bodyPr/>
                    <a:lstStyle/>
                    <a:p>
                      <a:pPr algn="ctr" fontAlgn="ctr"/>
                      <a:r>
                        <a:rPr lang="en-US" sz="2000" b="0" i="0" u="none" strike="noStrike">
                          <a:solidFill>
                            <a:srgbClr val="000000"/>
                          </a:solidFill>
                          <a:effectLst/>
                          <a:latin typeface="Arial" panose="020B0604020202020204" pitchFamily="34" charset="0"/>
                        </a:rPr>
                        <a:t>Date prévue de l'évaluation</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200" b="0" i="0" u="none" strike="noStrike">
                          <a:solidFill>
                            <a:srgbClr val="000000"/>
                          </a:solidFill>
                          <a:effectLst/>
                          <a:latin typeface="Arial" panose="020B0604020202020204" pitchFamily="34" charset="0"/>
                        </a:rPr>
                        <a:t>Evaluateurs</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val="2968680713"/>
                  </a:ext>
                </a:extLst>
              </a:tr>
              <a:tr h="271282">
                <a:tc vMerge="1">
                  <a:txBody>
                    <a:bodyPr/>
                    <a:lstStyle/>
                    <a:p>
                      <a:endParaRPr lang="en-US"/>
                    </a:p>
                  </a:txBody>
                  <a:tcPr/>
                </a:tc>
                <a:tc>
                  <a:txBody>
                    <a:bodyPr/>
                    <a:lstStyle/>
                    <a:p>
                      <a:pPr algn="ctr" fontAlgn="ctr"/>
                      <a:r>
                        <a:rPr lang="en-US" sz="1200" b="0" i="0" u="none" strike="noStrike">
                          <a:solidFill>
                            <a:srgbClr val="000000"/>
                          </a:solidFill>
                          <a:effectLst/>
                          <a:latin typeface="Arial" panose="020B0604020202020204" pitchFamily="34" charset="0"/>
                        </a:rPr>
                        <a:t>17/05/2021</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18/05/2021</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19/05/2021</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20/05/2021</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21/05/2021</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tc vMerge="1">
                  <a:txBody>
                    <a:bodyPr/>
                    <a:lstStyle/>
                    <a:p>
                      <a:endParaRPr lang="en-US"/>
                    </a:p>
                  </a:txBody>
                  <a:tcPr/>
                </a:tc>
                <a:extLst>
                  <a:ext uri="{0D108BD9-81ED-4DB2-BD59-A6C34878D82A}">
                    <a16:rowId xmlns:a16="http://schemas.microsoft.com/office/drawing/2014/main" val="3094637194"/>
                  </a:ext>
                </a:extLst>
              </a:tr>
              <a:tr h="260431">
                <a:tc>
                  <a:txBody>
                    <a:bodyPr/>
                    <a:lstStyle/>
                    <a:p>
                      <a:pPr algn="l" fontAlgn="ctr"/>
                      <a:r>
                        <a:rPr lang="en-US" sz="1800" b="0" i="0" u="none" strike="noStrike" dirty="0">
                          <a:solidFill>
                            <a:srgbClr val="000000"/>
                          </a:solidFill>
                          <a:effectLst/>
                          <a:latin typeface="Arial" panose="020B0604020202020204" pitchFamily="34" charset="0"/>
                        </a:rPr>
                        <a:t>CAMTECH (</a:t>
                      </a:r>
                      <a:r>
                        <a:rPr lang="en-US" sz="1800" b="0" i="0" u="none" strike="noStrike" dirty="0" err="1">
                          <a:solidFill>
                            <a:srgbClr val="000000"/>
                          </a:solidFill>
                          <a:effectLst/>
                          <a:latin typeface="Arial" panose="020B0604020202020204" pitchFamily="34" charset="0"/>
                        </a:rPr>
                        <a:t>prestataire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sortant</a:t>
                      </a:r>
                      <a:r>
                        <a:rPr lang="en-US" sz="1800" b="0" i="0" u="none" strike="noStrike" dirty="0">
                          <a:solidFill>
                            <a:srgbClr val="000000"/>
                          </a:solidFill>
                          <a:effectLst/>
                          <a:latin typeface="Arial" panose="020B0604020202020204" pitchFamily="34" charset="0"/>
                        </a:rPr>
                        <a:t>)</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56661025"/>
                  </a:ext>
                </a:extLst>
              </a:tr>
              <a:tr h="260431">
                <a:tc>
                  <a:txBody>
                    <a:bodyPr/>
                    <a:lstStyle/>
                    <a:p>
                      <a:pPr algn="l" fontAlgn="ctr"/>
                      <a:r>
                        <a:rPr lang="en-US" sz="1800" b="0" i="0" u="none" strike="noStrike" dirty="0">
                          <a:solidFill>
                            <a:srgbClr val="000000"/>
                          </a:solidFill>
                          <a:effectLst/>
                          <a:latin typeface="Arial" panose="020B0604020202020204" pitchFamily="34" charset="0"/>
                        </a:rPr>
                        <a:t>CAPLIN POINT</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rgbClr val="FFC000"/>
                          </a:solidFill>
                          <a:effectLst/>
                          <a:latin typeface="Arial" panose="020B0604020202020204" pitchFamily="34" charset="0"/>
                        </a:rPr>
                        <a:t>MSF</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371398"/>
                  </a:ext>
                </a:extLst>
              </a:tr>
              <a:tr h="575117">
                <a:tc>
                  <a:txBody>
                    <a:bodyPr/>
                    <a:lstStyle/>
                    <a:p>
                      <a:pPr algn="l" fontAlgn="ctr"/>
                      <a:r>
                        <a:rPr lang="en-US" sz="1800" b="0" i="0" u="none" strike="noStrike" dirty="0">
                          <a:solidFill>
                            <a:srgbClr val="000000"/>
                          </a:solidFill>
                          <a:effectLst/>
                          <a:latin typeface="Arial" panose="020B0604020202020204" pitchFamily="34" charset="0"/>
                        </a:rPr>
                        <a:t>EYONE</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Directrice</a:t>
                      </a:r>
                      <a:r>
                        <a:rPr lang="en-US" sz="1600" b="0" i="0" u="none" strike="noStrike" dirty="0">
                          <a:solidFill>
                            <a:srgbClr val="FFC000"/>
                          </a:solidFill>
                          <a:effectLst/>
                          <a:latin typeface="Arial" panose="020B0604020202020204" pitchFamily="34" charset="0"/>
                        </a:rPr>
                        <a:t> des </a:t>
                      </a:r>
                      <a:r>
                        <a:rPr lang="en-US" sz="1600" b="0" i="0" u="none" strike="noStrike" dirty="0" err="1">
                          <a:solidFill>
                            <a:srgbClr val="FFC000"/>
                          </a:solidFill>
                          <a:effectLst/>
                          <a:latin typeface="Arial" panose="020B0604020202020204" pitchFamily="34" charset="0"/>
                        </a:rPr>
                        <a:t>Opérations</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57267659"/>
                  </a:ext>
                </a:extLst>
              </a:tr>
              <a:tr h="455753">
                <a:tc>
                  <a:txBody>
                    <a:bodyPr/>
                    <a:lstStyle/>
                    <a:p>
                      <a:pPr algn="l" fontAlgn="ctr"/>
                      <a:r>
                        <a:rPr lang="en-US" sz="1800" b="0" i="0" u="none" strike="noStrike" dirty="0">
                          <a:solidFill>
                            <a:srgbClr val="000000"/>
                          </a:solidFill>
                          <a:effectLst/>
                          <a:latin typeface="Arial" panose="020B0604020202020204" pitchFamily="34" charset="0"/>
                        </a:rPr>
                        <a:t>GIE LA PERFECTION</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Infirmière</a:t>
                      </a:r>
                      <a:r>
                        <a:rPr lang="en-US" sz="1600" b="0" i="0" u="none" strike="noStrike" dirty="0">
                          <a:solidFill>
                            <a:srgbClr val="FFC000"/>
                          </a:solidFill>
                          <a:effectLst/>
                          <a:latin typeface="Arial" panose="020B0604020202020204" pitchFamily="34" charset="0"/>
                        </a:rPr>
                        <a:t> </a:t>
                      </a:r>
                      <a:r>
                        <a:rPr lang="en-US" sz="1600" b="0" i="0" u="none" strike="noStrike" dirty="0" err="1">
                          <a:solidFill>
                            <a:srgbClr val="FFC000"/>
                          </a:solidFill>
                          <a:effectLst/>
                          <a:latin typeface="Arial" panose="020B0604020202020204" pitchFamily="34" charset="0"/>
                        </a:rPr>
                        <a:t>Nurserie</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29926015"/>
                  </a:ext>
                </a:extLst>
              </a:tr>
              <a:tr h="455753">
                <a:tc>
                  <a:txBody>
                    <a:bodyPr/>
                    <a:lstStyle/>
                    <a:p>
                      <a:pPr algn="l" fontAlgn="ctr"/>
                      <a:r>
                        <a:rPr lang="en-US" sz="1800" b="0" i="0" u="none" strike="noStrike" dirty="0">
                          <a:solidFill>
                            <a:srgbClr val="000000"/>
                          </a:solidFill>
                          <a:effectLst/>
                          <a:latin typeface="Arial" panose="020B0604020202020204" pitchFamily="34" charset="0"/>
                        </a:rPr>
                        <a:t>INFORMATICS FOR ALL</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Directrice</a:t>
                      </a:r>
                      <a:r>
                        <a:rPr lang="en-US" sz="1600" b="0" i="0" u="none" strike="noStrike" dirty="0">
                          <a:solidFill>
                            <a:srgbClr val="FFC000"/>
                          </a:solidFill>
                          <a:effectLst/>
                          <a:latin typeface="Arial" panose="020B0604020202020204" pitchFamily="34" charset="0"/>
                        </a:rPr>
                        <a:t> des </a:t>
                      </a:r>
                      <a:r>
                        <a:rPr lang="en-US" sz="1600" b="0" i="0" u="none" strike="noStrike" dirty="0" err="1">
                          <a:solidFill>
                            <a:srgbClr val="FFC000"/>
                          </a:solidFill>
                          <a:effectLst/>
                          <a:latin typeface="Arial" panose="020B0604020202020204" pitchFamily="34" charset="0"/>
                        </a:rPr>
                        <a:t>Opérations</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0638430"/>
                  </a:ext>
                </a:extLst>
              </a:tr>
              <a:tr h="455753">
                <a:tc>
                  <a:txBody>
                    <a:bodyPr/>
                    <a:lstStyle/>
                    <a:p>
                      <a:pPr algn="l" fontAlgn="ctr"/>
                      <a:r>
                        <a:rPr lang="en-US" sz="1800" b="0" i="0" u="none" strike="noStrike" dirty="0">
                          <a:solidFill>
                            <a:srgbClr val="000000"/>
                          </a:solidFill>
                          <a:effectLst/>
                          <a:latin typeface="Arial" panose="020B0604020202020204" pitchFamily="34" charset="0"/>
                        </a:rPr>
                        <a:t>INSA BIOMEDICAL </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Responsable</a:t>
                      </a:r>
                      <a:r>
                        <a:rPr lang="en-US" sz="1600" b="0" i="0" u="none" strike="noStrike" dirty="0">
                          <a:solidFill>
                            <a:srgbClr val="FFC000"/>
                          </a:solidFill>
                          <a:effectLst/>
                          <a:latin typeface="Arial" panose="020B0604020202020204" pitchFamily="34" charset="0"/>
                        </a:rPr>
                        <a:t> des </a:t>
                      </a:r>
                      <a:r>
                        <a:rPr lang="en-US" sz="1600" b="0" i="0" u="none" strike="noStrike" dirty="0" err="1">
                          <a:solidFill>
                            <a:srgbClr val="FFC000"/>
                          </a:solidFill>
                          <a:effectLst/>
                          <a:latin typeface="Arial" panose="020B0604020202020204" pitchFamily="34" charset="0"/>
                        </a:rPr>
                        <a:t>opérations</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30484320"/>
                  </a:ext>
                </a:extLst>
              </a:tr>
              <a:tr h="455753">
                <a:tc>
                  <a:txBody>
                    <a:bodyPr/>
                    <a:lstStyle/>
                    <a:p>
                      <a:pPr algn="l" fontAlgn="ctr"/>
                      <a:r>
                        <a:rPr lang="en-US" sz="1800" b="0" i="0" u="none" strike="noStrike" dirty="0">
                          <a:solidFill>
                            <a:srgbClr val="000000"/>
                          </a:solidFill>
                          <a:effectLst/>
                          <a:latin typeface="Arial" panose="020B0604020202020204" pitchFamily="34" charset="0"/>
                        </a:rPr>
                        <a:t>SENJET LABO</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Responsable</a:t>
                      </a:r>
                      <a:r>
                        <a:rPr lang="en-US" sz="1600" b="0" i="0" u="none" strike="noStrike" dirty="0">
                          <a:solidFill>
                            <a:srgbClr val="FFC000"/>
                          </a:solidFill>
                          <a:effectLst/>
                          <a:latin typeface="Arial" panose="020B0604020202020204" pitchFamily="34" charset="0"/>
                        </a:rPr>
                        <a:t> </a:t>
                      </a:r>
                      <a:r>
                        <a:rPr lang="en-US" sz="1600" b="0" i="0" u="none" strike="noStrike" dirty="0" err="1">
                          <a:solidFill>
                            <a:srgbClr val="FFC000"/>
                          </a:solidFill>
                          <a:effectLst/>
                          <a:latin typeface="Arial" panose="020B0604020202020204" pitchFamily="34" charset="0"/>
                        </a:rPr>
                        <a:t>labo</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74362985"/>
                  </a:ext>
                </a:extLst>
              </a:tr>
              <a:tr h="455753">
                <a:tc>
                  <a:txBody>
                    <a:bodyPr/>
                    <a:lstStyle/>
                    <a:p>
                      <a:pPr algn="l" fontAlgn="ctr"/>
                      <a:r>
                        <a:rPr lang="en-US" sz="1800" b="0" i="0" u="none" strike="noStrike" dirty="0">
                          <a:solidFill>
                            <a:srgbClr val="000000"/>
                          </a:solidFill>
                          <a:effectLst/>
                          <a:latin typeface="Arial" panose="020B0604020202020204" pitchFamily="34" charset="0"/>
                        </a:rPr>
                        <a:t>TECHNOSUD</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ü</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rgbClr val="FFC000"/>
                          </a:solidFill>
                          <a:effectLst/>
                          <a:latin typeface="Arial" panose="020B0604020202020204" pitchFamily="34" charset="0"/>
                        </a:rPr>
                        <a:t>Responsable</a:t>
                      </a:r>
                      <a:r>
                        <a:rPr lang="en-US" sz="1600" b="0" i="0" u="none" strike="noStrike" dirty="0">
                          <a:solidFill>
                            <a:srgbClr val="FFC000"/>
                          </a:solidFill>
                          <a:effectLst/>
                          <a:latin typeface="Arial" panose="020B0604020202020204" pitchFamily="34" charset="0"/>
                        </a:rPr>
                        <a:t> des </a:t>
                      </a:r>
                      <a:r>
                        <a:rPr lang="en-US" sz="1600" b="0" i="0" u="none" strike="noStrike" dirty="0" err="1">
                          <a:solidFill>
                            <a:srgbClr val="FFC000"/>
                          </a:solidFill>
                          <a:effectLst/>
                          <a:latin typeface="Arial" panose="020B0604020202020204" pitchFamily="34" charset="0"/>
                        </a:rPr>
                        <a:t>opérations</a:t>
                      </a:r>
                      <a:endParaRPr lang="en-US" sz="1600" b="0" i="0" u="none" strike="noStrike" dirty="0">
                        <a:solidFill>
                          <a:srgbClr val="FFC000"/>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90071537"/>
                  </a:ext>
                </a:extLst>
              </a:tr>
              <a:tr h="271282">
                <a:tc>
                  <a:txBody>
                    <a:bodyPr/>
                    <a:lstStyle/>
                    <a:p>
                      <a:pPr algn="l" fontAlgn="ctr"/>
                      <a:r>
                        <a:rPr lang="en-US" sz="1800" b="0" i="0" u="none" strike="noStrike" dirty="0">
                          <a:solidFill>
                            <a:srgbClr val="000000"/>
                          </a:solidFill>
                          <a:effectLst/>
                          <a:latin typeface="Arial" panose="020B0604020202020204" pitchFamily="34" charset="0"/>
                        </a:rPr>
                        <a:t>VALDAFRIQUE (</a:t>
                      </a:r>
                      <a:r>
                        <a:rPr lang="en-US" sz="1800" b="0" i="0" u="none" strike="noStrike" dirty="0" err="1">
                          <a:solidFill>
                            <a:srgbClr val="000000"/>
                          </a:solidFill>
                          <a:effectLst/>
                          <a:latin typeface="Arial" panose="020B0604020202020204" pitchFamily="34" charset="0"/>
                        </a:rPr>
                        <a:t>prestataire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sortant</a:t>
                      </a:r>
                      <a:r>
                        <a:rPr lang="en-US" sz="1800" b="0" i="0" u="none" strike="noStrike" dirty="0">
                          <a:solidFill>
                            <a:srgbClr val="000000"/>
                          </a:solidFill>
                          <a:effectLst/>
                          <a:latin typeface="Arial" panose="020B0604020202020204" pitchFamily="34" charset="0"/>
                        </a:rPr>
                        <a:t>)</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2000" b="0" i="0" u="none" strike="noStrike">
                          <a:solidFill>
                            <a:srgbClr val="00B050"/>
                          </a:solidFill>
                          <a:effectLst/>
                          <a:latin typeface="Wingdings" panose="05000000000000000000" pitchFamily="2" charset="2"/>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849333"/>
                  </a:ext>
                </a:extLst>
              </a:tr>
            </a:tbl>
          </a:graphicData>
        </a:graphic>
      </p:graphicFrame>
      <p:sp>
        <p:nvSpPr>
          <p:cNvPr id="6" name="Titre 1"/>
          <p:cNvSpPr>
            <a:spLocks noGrp="1"/>
          </p:cNvSpPr>
          <p:nvPr>
            <p:ph type="title"/>
          </p:nvPr>
        </p:nvSpPr>
        <p:spPr>
          <a:xfrm>
            <a:off x="575894" y="729658"/>
            <a:ext cx="11029616" cy="988332"/>
          </a:xfrm>
        </p:spPr>
        <p:txBody>
          <a:bodyPr anchor="ctr"/>
          <a:lstStyle/>
          <a:p>
            <a:pPr algn="ctr"/>
            <a:r>
              <a:rPr lang="fr-SN" dirty="0">
                <a:latin typeface="+mn-lt"/>
              </a:rPr>
              <a:t>Planification et rattrapage EVALUATION </a:t>
            </a:r>
            <a:endParaRPr lang="en-US" dirty="0">
              <a:latin typeface="+mn-lt"/>
            </a:endParaRPr>
          </a:p>
        </p:txBody>
      </p:sp>
    </p:spTree>
    <p:extLst>
      <p:ext uri="{BB962C8B-B14F-4D97-AF65-F5344CB8AC3E}">
        <p14:creationId xmlns:p14="http://schemas.microsoft.com/office/powerpoint/2010/main" val="13509605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1898072"/>
          </a:xfrm>
        </p:spPr>
        <p:txBody>
          <a:bodyPr anchor="ctr">
            <a:normAutofit/>
          </a:bodyPr>
          <a:lstStyle/>
          <a:p>
            <a:pPr lvl="0" algn="ctr">
              <a:spcBef>
                <a:spcPts val="0"/>
              </a:spcBef>
            </a:pPr>
            <a:r>
              <a:rPr lang="fr-SN" sz="2800" dirty="0">
                <a:solidFill>
                  <a:schemeClr val="bg1"/>
                </a:solidFill>
                <a:latin typeface="Arial Black" panose="020B0A04020102020204" pitchFamily="34" charset="0"/>
              </a:rPr>
              <a:t>IV. </a:t>
            </a:r>
            <a:r>
              <a:rPr lang="fr-SN" b="1" cap="none" dirty="0">
                <a:solidFill>
                  <a:schemeClr val="bg1"/>
                </a:solidFill>
                <a:latin typeface="Arial Black" panose="020B0A04020102020204" pitchFamily="34" charset="0"/>
                <a:ea typeface="+mn-ea"/>
                <a:cs typeface="+mn-cs"/>
              </a:rPr>
              <a:t>ADÉQUATION DE LA RESSOURCE</a:t>
            </a:r>
            <a:br>
              <a:rPr lang="fr-SN" b="1" cap="none" dirty="0">
                <a:solidFill>
                  <a:schemeClr val="bg1"/>
                </a:solidFill>
                <a:latin typeface="Arial Black" panose="020B0A04020102020204" pitchFamily="34" charset="0"/>
                <a:ea typeface="+mn-ea"/>
                <a:cs typeface="+mn-cs"/>
              </a:rPr>
            </a:br>
            <a:r>
              <a:rPr lang="fr-SN" b="1" cap="none" dirty="0">
                <a:solidFill>
                  <a:schemeClr val="bg1"/>
                </a:solidFill>
                <a:latin typeface="Arial Black" panose="020B0A04020102020204" pitchFamily="34" charset="0"/>
                <a:ea typeface="+mn-ea"/>
                <a:cs typeface="+mn-cs"/>
              </a:rPr>
              <a:t>(RESSOURCES HUMAINES, RESSOURCES MATÉRIELLES…) </a:t>
            </a:r>
            <a:endParaRPr lang="fr-FR" sz="7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61768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B8384EE-550B-4F7C-A5E5-7AEA41E2A802}"/>
              </a:ext>
            </a:extLst>
          </p:cNvPr>
          <p:cNvGraphicFramePr>
            <a:graphicFrameLocks/>
          </p:cNvGraphicFramePr>
          <p:nvPr>
            <p:extLst>
              <p:ext uri="{D42A27DB-BD31-4B8C-83A1-F6EECF244321}">
                <p14:modId xmlns:p14="http://schemas.microsoft.com/office/powerpoint/2010/main" val="786477498"/>
              </p:ext>
            </p:extLst>
          </p:nvPr>
        </p:nvGraphicFramePr>
        <p:xfrm>
          <a:off x="581192" y="2032000"/>
          <a:ext cx="11029615" cy="2021052"/>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0">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649452">
                <a:tc>
                  <a:txBody>
                    <a:bodyPr/>
                    <a:lstStyle/>
                    <a:p>
                      <a:r>
                        <a:rPr lang="fr-FR" sz="1500" dirty="0">
                          <a:effectLst/>
                          <a:latin typeface="+mj-lt"/>
                          <a:cs typeface="Calibri" panose="020F0502020204030204" pitchFamily="34" charset="0"/>
                        </a:rPr>
                        <a:t>Développer les partenariats avec les TPE/PME/IPM</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Non 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À ne pas reconduire : on se recentre sur la patientèle non assurée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73461137"/>
                  </a:ext>
                </a:extLst>
              </a:tr>
              <a:tr h="43296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fr-FR" sz="1500" kern="1200" dirty="0">
                          <a:solidFill>
                            <a:schemeClr val="tx1"/>
                          </a:solidFill>
                          <a:effectLst/>
                          <a:latin typeface="+mj-lt"/>
                          <a:ea typeface="+mn-ea"/>
                          <a:cs typeface="Calibri" panose="020F0502020204030204" pitchFamily="34" charset="0"/>
                        </a:rPr>
                        <a:t>Acquérir des imprimantes-photocopieuses-scanners réseau afin de partager et de diminuer le nombre d’équipements à maintenir</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329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kern="1200" dirty="0">
                          <a:solidFill>
                            <a:schemeClr val="tx1"/>
                          </a:solidFill>
                          <a:effectLst/>
                          <a:latin typeface="+mj-lt"/>
                          <a:ea typeface="+mn-ea"/>
                          <a:cs typeface="Calibri" panose="020F0502020204030204" pitchFamily="34" charset="0"/>
                        </a:rPr>
                        <a:t>Acquérir les licences Windows et Office</a:t>
                      </a:r>
                      <a:endParaRPr lang="fr-SN" sz="1500" kern="1200" dirty="0">
                        <a:solidFill>
                          <a:schemeClr val="tx1"/>
                        </a:solidFill>
                        <a:effectLst/>
                        <a:latin typeface="+mj-lt"/>
                        <a:ea typeface="+mn-ea"/>
                        <a:cs typeface="Calibri" panose="020F0502020204030204" pitchFamily="34" charset="0"/>
                      </a:endParaRPr>
                    </a:p>
                    <a:p>
                      <a:pPr marL="0" algn="l" defTabSz="457200" rtl="0" eaLnBrk="1" latinLnBrk="0" hangingPunct="1"/>
                      <a:endParaRPr lang="fr-FR" sz="1500" kern="1200" dirty="0">
                        <a:solidFill>
                          <a:schemeClr val="tx1"/>
                        </a:solidFill>
                        <a:effectLst/>
                        <a:latin typeface="+mj-l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bl>
          </a:graphicData>
        </a:graphic>
      </p:graphicFrame>
    </p:spTree>
    <p:extLst>
      <p:ext uri="{BB962C8B-B14F-4D97-AF65-F5344CB8AC3E}">
        <p14:creationId xmlns:p14="http://schemas.microsoft.com/office/powerpoint/2010/main" val="42720860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504669" y="640087"/>
          <a:ext cx="11182662" cy="5996034"/>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06865">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Le personnel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66902081"/>
                  </a:ext>
                </a:extLst>
              </a:tr>
              <a:tr h="812528">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Marketing</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Pilotes . Copilotes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financières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Systèmes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financière et administrative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3054801856"/>
                  </a:ext>
                </a:extLst>
              </a:tr>
              <a:tr h="1217173">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Chef de Projet Qualité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Investisseurs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Auditeurs internes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Espaces d'archives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Organisation du SMQ et amélioration continue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05820202"/>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Gardien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Tri et Orientation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 / Sages-femmes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Comptoir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013230094"/>
                  </a:ext>
                </a:extLst>
              </a:tr>
              <a:tr h="1419495">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Caissier(-ère)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DAF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Medecin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Garant</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Voiture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370729805"/>
                  </a:ext>
                </a:extLst>
              </a:tr>
            </a:tbl>
          </a:graphicData>
        </a:graphic>
      </p:graphicFrame>
    </p:spTree>
    <p:extLst>
      <p:ext uri="{BB962C8B-B14F-4D97-AF65-F5344CB8AC3E}">
        <p14:creationId xmlns:p14="http://schemas.microsoft.com/office/powerpoint/2010/main" val="40995309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504669" y="640087"/>
          <a:ext cx="11182662" cy="6007870"/>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33733">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904410471"/>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Serveuses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Prestataires (restauration, ménage, blanchisserie)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1493169"/>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Médecins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Paramédicaux</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Sages-femmes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Accompagnats</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628277253"/>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Conseillère clientèle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d'accueil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1882432071"/>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 chef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Chargé appro et achat</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Personnel</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Directrice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Fournisseurs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579799740"/>
                  </a:ext>
                </a:extLst>
              </a:tr>
            </a:tbl>
          </a:graphicData>
        </a:graphic>
      </p:graphicFrame>
    </p:spTree>
    <p:extLst>
      <p:ext uri="{BB962C8B-B14F-4D97-AF65-F5344CB8AC3E}">
        <p14:creationId xmlns:p14="http://schemas.microsoft.com/office/powerpoint/2010/main" val="39705622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82183" y="664232"/>
          <a:ext cx="11227633" cy="5346198"/>
        </p:xfrm>
        <a:graphic>
          <a:graphicData uri="http://schemas.openxmlformats.org/drawingml/2006/table">
            <a:tbl>
              <a:tblPr firstRow="1">
                <a:tableStyleId>{ED083AE6-46FA-4A59-8FB0-9F97EB10719F}</a:tableStyleId>
              </a:tblPr>
              <a:tblGrid>
                <a:gridCol w="1368824">
                  <a:extLst>
                    <a:ext uri="{9D8B030D-6E8A-4147-A177-3AD203B41FA5}">
                      <a16:colId xmlns:a16="http://schemas.microsoft.com/office/drawing/2014/main" val="1372131094"/>
                    </a:ext>
                  </a:extLst>
                </a:gridCol>
                <a:gridCol w="3014671">
                  <a:extLst>
                    <a:ext uri="{9D8B030D-6E8A-4147-A177-3AD203B41FA5}">
                      <a16:colId xmlns:a16="http://schemas.microsoft.com/office/drawing/2014/main" val="3408531799"/>
                    </a:ext>
                  </a:extLst>
                </a:gridCol>
                <a:gridCol w="3422069">
                  <a:extLst>
                    <a:ext uri="{9D8B030D-6E8A-4147-A177-3AD203B41FA5}">
                      <a16:colId xmlns:a16="http://schemas.microsoft.com/office/drawing/2014/main" val="3234487314"/>
                    </a:ext>
                  </a:extLst>
                </a:gridCol>
                <a:gridCol w="3422069">
                  <a:extLst>
                    <a:ext uri="{9D8B030D-6E8A-4147-A177-3AD203B41FA5}">
                      <a16:colId xmlns:a16="http://schemas.microsoft.com/office/drawing/2014/main" val="1086981722"/>
                    </a:ext>
                  </a:extLst>
                </a:gridCol>
              </a:tblGrid>
              <a:tr h="198660">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3402482288"/>
                  </a:ext>
                </a:extLst>
              </a:tr>
              <a:tr h="299104">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Chargé des RH</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Générale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médicale</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Responsables de service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Bureautique (ordinateur, imprimante…)</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Comptoir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Mobilier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Téléphone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Gestion des stocks, approvisionnement et achats / Gestion des ressources matérielles</a:t>
                      </a:r>
                    </a:p>
                  </a:txBody>
                  <a:tcPr marL="2033" marR="2033" marT="2033" marB="0" anchor="ctr">
                    <a:noFill/>
                  </a:tcPr>
                </a:tc>
                <a:extLst>
                  <a:ext uri="{0D108BD9-81ED-4DB2-BD59-A6C34878D82A}">
                    <a16:rowId xmlns:a16="http://schemas.microsoft.com/office/drawing/2014/main" val="3362559848"/>
                  </a:ext>
                </a:extLst>
              </a:tr>
              <a:tr h="59222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Directrice des opérations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Présidente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informationnelles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986511651"/>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Sages-femmes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Agent de maintenance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Cadre de santé</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Bureautique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ordinateur</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imprimante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Mobilier</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46808654"/>
                  </a:ext>
                </a:extLst>
              </a:tr>
              <a:tr h="98579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Management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(Internet rapide, imprimante Scanner…)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Nouvelle application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Eyone</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 (Armoires - classeurs……)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 / Gestion des achats, approvisionnement et stocks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848302883"/>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Hygiène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Administration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Matériel de stérilisation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Produits d'entretien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 (chariots, plateaux, haricots…)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785619839"/>
                  </a:ext>
                </a:extLst>
              </a:tr>
            </a:tbl>
          </a:graphicData>
        </a:graphic>
      </p:graphicFrame>
    </p:spTree>
    <p:extLst>
      <p:ext uri="{BB962C8B-B14F-4D97-AF65-F5344CB8AC3E}">
        <p14:creationId xmlns:p14="http://schemas.microsoft.com/office/powerpoint/2010/main" val="33379611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3200" cap="none" dirty="0">
                <a:solidFill>
                  <a:schemeClr val="bg1"/>
                </a:solidFill>
                <a:latin typeface="Arial Black" panose="020B0A04020102020204" pitchFamily="34" charset="0"/>
              </a:rPr>
              <a:t>V. L’EFFICACITÉ DES ACTIONS MISES EN ŒUVRE FACE AUX RISQUES ET OPPORTUNITÉS (TABLEAU DES RISQUES ET OPPORTUNITÉS)</a:t>
            </a:r>
            <a:br>
              <a:rPr lang="fr-FR" sz="3200" cap="none" dirty="0">
                <a:solidFill>
                  <a:schemeClr val="bg1"/>
                </a:solidFill>
                <a:latin typeface="Arial Black" panose="020B0A04020102020204" pitchFamily="34" charset="0"/>
              </a:rPr>
            </a:br>
            <a:endParaRPr lang="fr-FR" sz="3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1142081899"/>
      </p:ext>
    </p:extLst>
  </p:cSld>
  <p:clrMapOvr>
    <a:masterClrMapping/>
  </p:clrMapOvr>
  <p:transition spd="med">
    <p:pul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5"/>
            </a:pPr>
            <a:r>
              <a:rPr lang="fr-FR" dirty="0">
                <a:latin typeface="+mn-lt"/>
              </a:rPr>
              <a:t>L’Efficacité des actions mise en œuvres face aux risques et opportunités</a:t>
            </a:r>
            <a:endParaRPr lang="en-US" dirty="0">
              <a:latin typeface="+mn-lt"/>
            </a:endParaRPr>
          </a:p>
        </p:txBody>
      </p:sp>
      <p:graphicFrame>
        <p:nvGraphicFramePr>
          <p:cNvPr id="4" name="Tableau 3"/>
          <p:cNvGraphicFramePr>
            <a:graphicFrameLocks noGrp="1"/>
          </p:cNvGraphicFramePr>
          <p:nvPr>
            <p:extLst>
              <p:ext uri="{D42A27DB-BD31-4B8C-83A1-F6EECF244321}">
                <p14:modId xmlns:p14="http://schemas.microsoft.com/office/powerpoint/2010/main" val="409163501"/>
              </p:ext>
            </p:extLst>
          </p:nvPr>
        </p:nvGraphicFramePr>
        <p:xfrm>
          <a:off x="581193" y="1858780"/>
          <a:ext cx="11029613" cy="4814208"/>
        </p:xfrm>
        <a:graphic>
          <a:graphicData uri="http://schemas.openxmlformats.org/drawingml/2006/table">
            <a:tbl>
              <a:tblPr firstRow="1" bandRow="1">
                <a:tableStyleId>{21E4AEA4-8DFA-4A89-87EB-49C32662AFE0}</a:tableStyleId>
              </a:tblPr>
              <a:tblGrid>
                <a:gridCol w="2345592">
                  <a:extLst>
                    <a:ext uri="{9D8B030D-6E8A-4147-A177-3AD203B41FA5}">
                      <a16:colId xmlns:a16="http://schemas.microsoft.com/office/drawing/2014/main" val="1636628044"/>
                    </a:ext>
                  </a:extLst>
                </a:gridCol>
                <a:gridCol w="2345592">
                  <a:extLst>
                    <a:ext uri="{9D8B030D-6E8A-4147-A177-3AD203B41FA5}">
                      <a16:colId xmlns:a16="http://schemas.microsoft.com/office/drawing/2014/main" val="256821829"/>
                    </a:ext>
                  </a:extLst>
                </a:gridCol>
                <a:gridCol w="2345592">
                  <a:extLst>
                    <a:ext uri="{9D8B030D-6E8A-4147-A177-3AD203B41FA5}">
                      <a16:colId xmlns:a16="http://schemas.microsoft.com/office/drawing/2014/main" val="3821172456"/>
                    </a:ext>
                  </a:extLst>
                </a:gridCol>
                <a:gridCol w="2345592">
                  <a:extLst>
                    <a:ext uri="{9D8B030D-6E8A-4147-A177-3AD203B41FA5}">
                      <a16:colId xmlns:a16="http://schemas.microsoft.com/office/drawing/2014/main" val="573351981"/>
                    </a:ext>
                  </a:extLst>
                </a:gridCol>
                <a:gridCol w="1647245">
                  <a:extLst>
                    <a:ext uri="{9D8B030D-6E8A-4147-A177-3AD203B41FA5}">
                      <a16:colId xmlns:a16="http://schemas.microsoft.com/office/drawing/2014/main" val="3980490323"/>
                    </a:ext>
                  </a:extLst>
                </a:gridCol>
              </a:tblGrid>
              <a:tr h="490020">
                <a:tc>
                  <a:txBody>
                    <a:bodyPr/>
                    <a:lstStyle/>
                    <a:p>
                      <a:pPr algn="ctr" rtl="0" fontAlgn="ctr"/>
                      <a:r>
                        <a:rPr lang="en-US" sz="1800" u="none" strike="noStrike" dirty="0">
                          <a:effectLst/>
                          <a:latin typeface="Arial" panose="020B0604020202020204" pitchFamily="34" charset="0"/>
                          <a:cs typeface="Arial" panose="020B0604020202020204" pitchFamily="34" charset="0"/>
                        </a:rPr>
                        <a:t>Processus</a:t>
                      </a:r>
                      <a:endParaRPr lang="en-US" sz="1800" b="1"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u="none" strike="noStrike">
                          <a:effectLst/>
                          <a:latin typeface="Arial" panose="020B0604020202020204" pitchFamily="34" charset="0"/>
                          <a:cs typeface="Arial" panose="020B0604020202020204" pitchFamily="34" charset="0"/>
                        </a:rPr>
                        <a:t>Risques acceptés</a:t>
                      </a:r>
                      <a:endParaRPr lang="en-US" sz="1800" b="1"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u="none" strike="noStrike">
                          <a:effectLst/>
                          <a:latin typeface="Arial" panose="020B0604020202020204" pitchFamily="34" charset="0"/>
                          <a:cs typeface="Arial" panose="020B0604020202020204" pitchFamily="34" charset="0"/>
                        </a:rPr>
                        <a:t>Risques moyens</a:t>
                      </a:r>
                      <a:endParaRPr lang="en-US" sz="1800" b="1"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u="none" strike="noStrike">
                          <a:effectLst/>
                          <a:latin typeface="Arial" panose="020B0604020202020204" pitchFamily="34" charset="0"/>
                          <a:cs typeface="Arial" panose="020B0604020202020204" pitchFamily="34" charset="0"/>
                        </a:rPr>
                        <a:t>Risques elevés</a:t>
                      </a:r>
                      <a:endParaRPr lang="en-US" sz="1800" b="1"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u="none" strike="noStrike">
                          <a:effectLst/>
                          <a:latin typeface="Arial" panose="020B0604020202020204" pitchFamily="34" charset="0"/>
                          <a:cs typeface="Arial" panose="020B0604020202020204" pitchFamily="34" charset="0"/>
                        </a:rPr>
                        <a:t>Totaux des risques</a:t>
                      </a:r>
                      <a:endParaRPr lang="en-US" sz="1800" b="1"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extLst>
                  <a:ext uri="{0D108BD9-81ED-4DB2-BD59-A6C34878D82A}">
                    <a16:rowId xmlns:a16="http://schemas.microsoft.com/office/drawing/2014/main" val="1895352994"/>
                  </a:ext>
                </a:extLst>
              </a:tr>
              <a:tr h="249147">
                <a:tc>
                  <a:txBody>
                    <a:bodyPr/>
                    <a:lstStyle/>
                    <a:p>
                      <a:pPr algn="ctr" rtl="0" fontAlgn="ctr"/>
                      <a:r>
                        <a:rPr lang="en-US" sz="1800" u="none" strike="noStrike" dirty="0">
                          <a:effectLst/>
                          <a:latin typeface="Arial" panose="020B0604020202020204" pitchFamily="34" charset="0"/>
                          <a:cs typeface="Arial" panose="020B0604020202020204" pitchFamily="34" charset="0"/>
                        </a:rPr>
                        <a:t>PM01</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5</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2</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u="none" strike="noStrike" dirty="0">
                          <a:effectLst/>
                          <a:latin typeface="Arial" panose="020B0604020202020204" pitchFamily="34" charset="0"/>
                          <a:cs typeface="Arial" panose="020B0604020202020204" pitchFamily="34" charset="0"/>
                        </a:rPr>
                        <a:t>7</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extLst>
                  <a:ext uri="{0D108BD9-81ED-4DB2-BD59-A6C34878D82A}">
                    <a16:rowId xmlns:a16="http://schemas.microsoft.com/office/drawing/2014/main" val="3402537652"/>
                  </a:ext>
                </a:extLst>
              </a:tr>
              <a:tr h="249147">
                <a:tc>
                  <a:txBody>
                    <a:bodyPr/>
                    <a:lstStyle/>
                    <a:p>
                      <a:pPr algn="ctr" rtl="0" fontAlgn="ctr"/>
                      <a:r>
                        <a:rPr lang="en-US" sz="1800" u="none" strike="noStrike" dirty="0">
                          <a:effectLst/>
                          <a:latin typeface="Arial" panose="020B0604020202020204" pitchFamily="34" charset="0"/>
                          <a:cs typeface="Arial" panose="020B0604020202020204" pitchFamily="34" charset="0"/>
                        </a:rPr>
                        <a:t>PM02</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u="none" strike="noStrike" dirty="0">
                          <a:effectLst/>
                          <a:latin typeface="Arial" panose="020B0604020202020204" pitchFamily="34" charset="0"/>
                          <a:cs typeface="Arial" panose="020B0604020202020204" pitchFamily="34" charset="0"/>
                        </a:rPr>
                        <a:t>11</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extLst>
                  <a:ext uri="{0D108BD9-81ED-4DB2-BD59-A6C34878D82A}">
                    <a16:rowId xmlns:a16="http://schemas.microsoft.com/office/drawing/2014/main" val="2692846026"/>
                  </a:ext>
                </a:extLst>
              </a:tr>
              <a:tr h="249147">
                <a:tc>
                  <a:txBody>
                    <a:bodyPr/>
                    <a:lstStyle/>
                    <a:p>
                      <a:pPr algn="ctr" rtl="0" fontAlgn="ctr"/>
                      <a:r>
                        <a:rPr lang="en-US" sz="1800" u="none" strike="noStrike" dirty="0">
                          <a:effectLst/>
                          <a:latin typeface="Arial" panose="020B0604020202020204" pitchFamily="34" charset="0"/>
                          <a:cs typeface="Arial" panose="020B0604020202020204" pitchFamily="34" charset="0"/>
                        </a:rPr>
                        <a:t>PM03</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5</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3</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8</a:t>
                      </a:r>
                    </a:p>
                  </a:txBody>
                  <a:tcPr marL="9423" marR="9423" marT="9423" marB="0" anchor="ctr"/>
                </a:tc>
                <a:extLst>
                  <a:ext uri="{0D108BD9-81ED-4DB2-BD59-A6C34878D82A}">
                    <a16:rowId xmlns:a16="http://schemas.microsoft.com/office/drawing/2014/main" val="59330996"/>
                  </a:ext>
                </a:extLst>
              </a:tr>
              <a:tr h="249147">
                <a:tc>
                  <a:txBody>
                    <a:bodyPr/>
                    <a:lstStyle/>
                    <a:p>
                      <a:pPr algn="ctr" rtl="0" fontAlgn="ctr"/>
                      <a:r>
                        <a:rPr lang="en-US" sz="1800" u="none" strike="noStrike" dirty="0">
                          <a:effectLst/>
                          <a:latin typeface="Arial" panose="020B0604020202020204" pitchFamily="34" charset="0"/>
                          <a:cs typeface="Arial" panose="020B0604020202020204" pitchFamily="34" charset="0"/>
                        </a:rPr>
                        <a:t>PO01</a:t>
                      </a:r>
                      <a:endParaRPr lang="en-US" sz="1800" b="0" i="0" u="none" strike="noStrike" dirty="0">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12</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13</a:t>
                      </a:r>
                    </a:p>
                  </a:txBody>
                  <a:tcPr marL="9423" marR="9423" marT="9423" marB="0" anchor="ctr"/>
                </a:tc>
                <a:extLst>
                  <a:ext uri="{0D108BD9-81ED-4DB2-BD59-A6C34878D82A}">
                    <a16:rowId xmlns:a16="http://schemas.microsoft.com/office/drawing/2014/main" val="3287365937"/>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PO02</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5</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15</a:t>
                      </a:r>
                    </a:p>
                  </a:txBody>
                  <a:tcPr marL="9423" marR="9423" marT="9423" marB="0" anchor="ctr"/>
                </a:tc>
                <a:extLst>
                  <a:ext uri="{0D108BD9-81ED-4DB2-BD59-A6C34878D82A}">
                    <a16:rowId xmlns:a16="http://schemas.microsoft.com/office/drawing/2014/main" val="745676340"/>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PO03</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13</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14</a:t>
                      </a:r>
                    </a:p>
                  </a:txBody>
                  <a:tcPr marL="9423" marR="9423" marT="9423" marB="0" anchor="ctr"/>
                </a:tc>
                <a:extLst>
                  <a:ext uri="{0D108BD9-81ED-4DB2-BD59-A6C34878D82A}">
                    <a16:rowId xmlns:a16="http://schemas.microsoft.com/office/drawing/2014/main" val="298271275"/>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PO04</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21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4</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25</a:t>
                      </a:r>
                    </a:p>
                  </a:txBody>
                  <a:tcPr marL="9423" marR="9423" marT="9423" marB="0" anchor="ctr"/>
                </a:tc>
                <a:extLst>
                  <a:ext uri="{0D108BD9-81ED-4DB2-BD59-A6C34878D82A}">
                    <a16:rowId xmlns:a16="http://schemas.microsoft.com/office/drawing/2014/main" val="3664060623"/>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PO05</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4</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5</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10</a:t>
                      </a:r>
                    </a:p>
                  </a:txBody>
                  <a:tcPr marL="9423" marR="9423" marT="9423" marB="0" anchor="ctr"/>
                </a:tc>
                <a:extLst>
                  <a:ext uri="{0D108BD9-81ED-4DB2-BD59-A6C34878D82A}">
                    <a16:rowId xmlns:a16="http://schemas.microsoft.com/office/drawing/2014/main" val="3598025995"/>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PO06</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9</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3</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13</a:t>
                      </a:r>
                    </a:p>
                  </a:txBody>
                  <a:tcPr marL="9423" marR="9423" marT="9423" marB="0" anchor="ctr"/>
                </a:tc>
                <a:extLst>
                  <a:ext uri="{0D108BD9-81ED-4DB2-BD59-A6C34878D82A}">
                    <a16:rowId xmlns:a16="http://schemas.microsoft.com/office/drawing/2014/main" val="1829119351"/>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PS01</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12</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3</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15</a:t>
                      </a:r>
                    </a:p>
                  </a:txBody>
                  <a:tcPr marL="9423" marR="9423" marT="9423" marB="0" anchor="ctr"/>
                </a:tc>
                <a:extLst>
                  <a:ext uri="{0D108BD9-81ED-4DB2-BD59-A6C34878D82A}">
                    <a16:rowId xmlns:a16="http://schemas.microsoft.com/office/drawing/2014/main" val="1776105412"/>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PS02</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2</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13</a:t>
                      </a:r>
                    </a:p>
                  </a:txBody>
                  <a:tcPr marL="9423" marR="9423" marT="9423" marB="0" anchor="ctr"/>
                </a:tc>
                <a:extLst>
                  <a:ext uri="{0D108BD9-81ED-4DB2-BD59-A6C34878D82A}">
                    <a16:rowId xmlns:a16="http://schemas.microsoft.com/office/drawing/2014/main" val="381744972"/>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PS03</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6</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4</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11</a:t>
                      </a:r>
                    </a:p>
                  </a:txBody>
                  <a:tcPr marL="9423" marR="9423" marT="9423" marB="0" anchor="ctr"/>
                </a:tc>
                <a:extLst>
                  <a:ext uri="{0D108BD9-81ED-4DB2-BD59-A6C34878D82A}">
                    <a16:rowId xmlns:a16="http://schemas.microsoft.com/office/drawing/2014/main" val="4056921603"/>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PS04</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7</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3</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10</a:t>
                      </a:r>
                    </a:p>
                  </a:txBody>
                  <a:tcPr marL="9423" marR="9423" marT="9423" marB="0" anchor="ctr"/>
                </a:tc>
                <a:extLst>
                  <a:ext uri="{0D108BD9-81ED-4DB2-BD59-A6C34878D82A}">
                    <a16:rowId xmlns:a16="http://schemas.microsoft.com/office/drawing/2014/main" val="298650016"/>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PS05</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9</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5</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2</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16</a:t>
                      </a:r>
                    </a:p>
                  </a:txBody>
                  <a:tcPr marL="9423" marR="9423" marT="9423" marB="0" anchor="ctr"/>
                </a:tc>
                <a:extLst>
                  <a:ext uri="{0D108BD9-81ED-4DB2-BD59-A6C34878D82A}">
                    <a16:rowId xmlns:a16="http://schemas.microsoft.com/office/drawing/2014/main" val="1474064092"/>
                  </a:ext>
                </a:extLst>
              </a:tr>
              <a:tr h="249147">
                <a:tc>
                  <a:txBody>
                    <a:bodyPr/>
                    <a:lstStyle/>
                    <a:p>
                      <a:pPr algn="ctr" rtl="0" fontAlgn="ctr"/>
                      <a:r>
                        <a:rPr lang="en-US" sz="1800" u="none" strike="noStrike">
                          <a:effectLst/>
                          <a:latin typeface="Arial" panose="020B0604020202020204" pitchFamily="34" charset="0"/>
                          <a:cs typeface="Arial" panose="020B0604020202020204" pitchFamily="34" charset="0"/>
                        </a:rPr>
                        <a:t>PS06</a:t>
                      </a:r>
                      <a:endParaRPr lang="en-US" sz="1800" b="0" i="0" u="none" strike="noStrike">
                        <a:solidFill>
                          <a:srgbClr val="404040"/>
                        </a:solidFill>
                        <a:effectLst/>
                        <a:latin typeface="Arial" panose="020B0604020202020204" pitchFamily="34" charset="0"/>
                        <a:cs typeface="Arial" panose="020B0604020202020204" pitchFamily="34" charset="0"/>
                      </a:endParaRP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18</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0</a:t>
                      </a:r>
                    </a:p>
                  </a:txBody>
                  <a:tcPr marL="9423" marR="9423" marT="9423" marB="0" anchor="ctr"/>
                </a:tc>
                <a:tc>
                  <a:txBody>
                    <a:bodyPr/>
                    <a:lstStyle/>
                    <a:p>
                      <a:pPr algn="ctr" rtl="0" fontAlgn="ctr"/>
                      <a:r>
                        <a:rPr lang="en-US" sz="1800" b="0" i="0" u="none" strike="noStrike" dirty="0">
                          <a:solidFill>
                            <a:srgbClr val="404040"/>
                          </a:solidFill>
                          <a:effectLst/>
                          <a:latin typeface="Arial" panose="020B0604020202020204" pitchFamily="34" charset="0"/>
                          <a:cs typeface="Arial" panose="020B0604020202020204" pitchFamily="34" charset="0"/>
                        </a:rPr>
                        <a:t>19</a:t>
                      </a:r>
                    </a:p>
                  </a:txBody>
                  <a:tcPr marL="9423" marR="9423" marT="9423" marB="0" anchor="ctr"/>
                </a:tc>
                <a:extLst>
                  <a:ext uri="{0D108BD9-81ED-4DB2-BD59-A6C34878D82A}">
                    <a16:rowId xmlns:a16="http://schemas.microsoft.com/office/drawing/2014/main" val="4222604939"/>
                  </a:ext>
                </a:extLst>
              </a:tr>
            </a:tbl>
          </a:graphicData>
        </a:graphic>
      </p:graphicFrame>
    </p:spTree>
    <p:extLst>
      <p:ext uri="{BB962C8B-B14F-4D97-AF65-F5344CB8AC3E}">
        <p14:creationId xmlns:p14="http://schemas.microsoft.com/office/powerpoint/2010/main" val="16334098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4400" cap="none" dirty="0">
                <a:solidFill>
                  <a:schemeClr val="bg1"/>
                </a:solidFill>
                <a:latin typeface="Arial Black" panose="020B0A04020102020204" pitchFamily="34" charset="0"/>
              </a:rPr>
              <a:t>VI. LES OPPORTUNITÉS D’AMÉLIORATION</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620737873"/>
      </p:ext>
    </p:extLst>
  </p:cSld>
  <p:clrMapOvr>
    <a:masterClrMapping/>
  </p:clrMapOvr>
  <p:transition spd="med">
    <p:pull/>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marL="571500" indent="-571500" algn="ctr">
              <a:buFont typeface="+mj-lt"/>
              <a:buAutoNum type="romanUcPeriod" startAt="6"/>
            </a:pPr>
            <a:r>
              <a:rPr lang="fr-FR" dirty="0"/>
              <a:t>Les opportunités d’amélioration</a:t>
            </a:r>
            <a:endParaRPr lang="en-US" dirty="0"/>
          </a:p>
        </p:txBody>
      </p:sp>
      <p:sp>
        <p:nvSpPr>
          <p:cNvPr id="3" name="Espace réservé du contenu 2"/>
          <p:cNvSpPr>
            <a:spLocks noGrp="1"/>
          </p:cNvSpPr>
          <p:nvPr>
            <p:ph idx="1"/>
          </p:nvPr>
        </p:nvSpPr>
        <p:spPr/>
        <p:txBody>
          <a:bodyPr anchor="t">
            <a:normAutofit/>
          </a:bodyPr>
          <a:lstStyle/>
          <a:p>
            <a:pPr algn="just"/>
            <a:r>
              <a:rPr lang="fr-FR" dirty="0">
                <a:solidFill>
                  <a:schemeClr val="tx1">
                    <a:lumMod val="75000"/>
                    <a:lumOff val="25000"/>
                  </a:schemeClr>
                </a:solidFill>
              </a:rPr>
              <a:t>Voir les décisions ci-dessous</a:t>
            </a:r>
          </a:p>
          <a:p>
            <a:pPr algn="just"/>
            <a:endParaRPr lang="fr-FR" dirty="0">
              <a:solidFill>
                <a:schemeClr val="tx1">
                  <a:lumMod val="75000"/>
                  <a:lumOff val="25000"/>
                </a:schemeClr>
              </a:solidFill>
            </a:endParaRPr>
          </a:p>
          <a:p>
            <a:pPr algn="just"/>
            <a:endParaRPr lang="en-US" dirty="0">
              <a:solidFill>
                <a:schemeClr val="tx1">
                  <a:lumMod val="75000"/>
                  <a:lumOff val="25000"/>
                </a:schemeClr>
              </a:solidFill>
            </a:endParaRPr>
          </a:p>
        </p:txBody>
      </p:sp>
    </p:spTree>
    <p:extLst>
      <p:ext uri="{BB962C8B-B14F-4D97-AF65-F5344CB8AC3E}">
        <p14:creationId xmlns:p14="http://schemas.microsoft.com/office/powerpoint/2010/main" val="2204549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de sortie de la revue de direction</a:t>
            </a:r>
            <a:endParaRPr lang="en-US" dirty="0"/>
          </a:p>
        </p:txBody>
      </p:sp>
      <p:sp>
        <p:nvSpPr>
          <p:cNvPr id="3" name="Espace réservé du contenu 2"/>
          <p:cNvSpPr>
            <a:spLocks noGrp="1"/>
          </p:cNvSpPr>
          <p:nvPr>
            <p:ph idx="1"/>
          </p:nvPr>
        </p:nvSpPr>
        <p:spPr/>
        <p:txBody>
          <a:bodyPr>
            <a:normAutofit/>
          </a:bodyPr>
          <a:lstStyle/>
          <a:p>
            <a:pPr marL="400050" indent="-400050">
              <a:lnSpc>
                <a:spcPct val="150000"/>
              </a:lnSpc>
              <a:buFont typeface="+mj-lt"/>
              <a:buAutoNum type="romanUcPeriod"/>
            </a:pPr>
            <a:r>
              <a:rPr lang="fr-FR" sz="2800" dirty="0">
                <a:solidFill>
                  <a:schemeClr val="tx1">
                    <a:lumMod val="75000"/>
                    <a:lumOff val="25000"/>
                  </a:schemeClr>
                </a:solidFill>
              </a:rPr>
              <a:t>OPPORTUNITÉS D’AMÉLIORATION</a:t>
            </a:r>
          </a:p>
          <a:p>
            <a:pPr marL="400050" indent="-400050">
              <a:lnSpc>
                <a:spcPct val="150000"/>
              </a:lnSpc>
              <a:buFont typeface="+mj-lt"/>
              <a:buAutoNum type="romanUcPeriod"/>
            </a:pPr>
            <a:r>
              <a:rPr lang="fr-FR" sz="2800" dirty="0">
                <a:solidFill>
                  <a:schemeClr val="tx1">
                    <a:lumMod val="75000"/>
                    <a:lumOff val="25000"/>
                  </a:schemeClr>
                </a:solidFill>
              </a:rPr>
              <a:t>BESOINS DE CHANGEMENTS À APPORTER AU SYSTÈME DE MANAGEMENT DE LA QUALITÉ</a:t>
            </a:r>
          </a:p>
          <a:p>
            <a:pPr marL="400050" indent="-400050">
              <a:lnSpc>
                <a:spcPct val="150000"/>
              </a:lnSpc>
              <a:buFont typeface="+mj-lt"/>
              <a:buAutoNum type="romanUcPeriod"/>
            </a:pPr>
            <a:r>
              <a:rPr lang="fr-FR" sz="2800" dirty="0">
                <a:solidFill>
                  <a:schemeClr val="tx1">
                    <a:lumMod val="75000"/>
                    <a:lumOff val="25000"/>
                  </a:schemeClr>
                </a:solidFill>
              </a:rPr>
              <a:t>BESOINS EN RESSOURCES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6226730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06292"/>
            <a:ext cx="11029616" cy="4757979"/>
          </a:xfrm>
        </p:spPr>
        <p:txBody>
          <a:bodyPr anchor="ctr">
            <a:normAutofit/>
          </a:bodyPr>
          <a:lstStyle/>
          <a:p>
            <a:pPr marL="342900" indent="-342900" algn="just">
              <a:lnSpc>
                <a:spcPct val="120000"/>
              </a:lnSpc>
              <a:buFont typeface="+mj-lt"/>
              <a:buAutoNum type="arabicPeriod"/>
            </a:pPr>
            <a:r>
              <a:rPr lang="fr-FR" sz="2000" dirty="0">
                <a:effectLst/>
                <a:latin typeface="+mn-lt"/>
                <a:cs typeface="Calibri" panose="020F0502020204030204" pitchFamily="34" charset="0"/>
              </a:rPr>
              <a:t>Mise en place de patients et appels mystères (en cours)</a:t>
            </a:r>
          </a:p>
          <a:p>
            <a:pPr marL="342900" indent="-342900" algn="just">
              <a:lnSpc>
                <a:spcPct val="120000"/>
              </a:lnSpc>
              <a:buFont typeface="+mj-lt"/>
              <a:buAutoNum type="arabicPeriod"/>
            </a:pPr>
            <a:r>
              <a:rPr lang="fr-FR" sz="2000" dirty="0">
                <a:latin typeface="+mn-lt"/>
              </a:rPr>
              <a:t>Mettre en place le logiciel médical</a:t>
            </a:r>
          </a:p>
          <a:p>
            <a:pPr marL="342900" indent="-342900" algn="just">
              <a:lnSpc>
                <a:spcPct val="120000"/>
              </a:lnSpc>
              <a:buFont typeface="+mj-lt"/>
              <a:buAutoNum type="arabicPeriod"/>
            </a:pPr>
            <a:r>
              <a:rPr lang="fr-FR" sz="2000" dirty="0">
                <a:latin typeface="+mn-lt"/>
              </a:rPr>
              <a:t>Trouver un prestataire IT ou recruter une ressource pour la maintenance (en cours)</a:t>
            </a:r>
          </a:p>
          <a:p>
            <a:pPr marL="342900" indent="-342900" algn="just">
              <a:lnSpc>
                <a:spcPct val="120000"/>
              </a:lnSpc>
              <a:buFont typeface="+mj-lt"/>
              <a:buAutoNum type="arabicPeriod"/>
            </a:pPr>
            <a:r>
              <a:rPr lang="fr-FR" sz="2000" dirty="0">
                <a:latin typeface="+mn-lt"/>
              </a:rPr>
              <a:t>Trouver un prestataire plomberie (contrat de maintenance)</a:t>
            </a:r>
          </a:p>
          <a:p>
            <a:pPr marL="342900" indent="-342900" algn="just">
              <a:lnSpc>
                <a:spcPct val="120000"/>
              </a:lnSpc>
              <a:buFont typeface="+mj-lt"/>
              <a:buAutoNum type="arabicPeriod"/>
            </a:pPr>
            <a:r>
              <a:rPr lang="fr-SN" sz="2000" dirty="0">
                <a:latin typeface="+mn-lt"/>
                <a:cs typeface="Calibri" panose="020F0502020204030204" pitchFamily="34" charset="0"/>
              </a:rPr>
              <a:t>Honoraires : faire un récapitulatif aux médecins chaque fin de semestre</a:t>
            </a:r>
          </a:p>
          <a:p>
            <a:pPr marL="342900" indent="-342900" algn="just">
              <a:lnSpc>
                <a:spcPct val="120000"/>
              </a:lnSpc>
              <a:buFont typeface="+mj-lt"/>
              <a:buAutoNum type="arabicPeriod"/>
            </a:pPr>
            <a:r>
              <a:rPr lang="fr-FR" sz="2000" dirty="0">
                <a:latin typeface="+mn-lt"/>
                <a:cs typeface="Calibri" panose="020F0502020204030204" pitchFamily="34" charset="0"/>
              </a:rPr>
              <a:t>Faire un suivi rigoureux  du petit matériel de consultation, notamment en pédiatrie au plateau</a:t>
            </a:r>
          </a:p>
          <a:p>
            <a:pPr marL="342900" indent="-342900" algn="just">
              <a:lnSpc>
                <a:spcPct val="120000"/>
              </a:lnSpc>
              <a:buFont typeface="+mj-lt"/>
              <a:buAutoNum type="arabicPeriod"/>
            </a:pPr>
            <a:r>
              <a:rPr lang="fr-FR" sz="2000" dirty="0">
                <a:latin typeface="+mn-lt"/>
                <a:cs typeface="Calibri" panose="020F0502020204030204" pitchFamily="34" charset="0"/>
              </a:rPr>
              <a:t>Contrôle plus régulier du matériel dans les chambres</a:t>
            </a:r>
          </a:p>
          <a:p>
            <a:pPr marL="342900" indent="-342900" algn="just">
              <a:lnSpc>
                <a:spcPct val="120000"/>
              </a:lnSpc>
              <a:buFont typeface="+mj-lt"/>
              <a:buAutoNum type="arabicPeriod"/>
            </a:pPr>
            <a:r>
              <a:rPr lang="fr-SN" sz="2000" dirty="0">
                <a:latin typeface="+mn-lt"/>
                <a:cs typeface="Calibri" panose="020F0502020204030204" pitchFamily="34" charset="0"/>
              </a:rPr>
              <a:t>Changer la méthode d’analyse des enquêtes de satisfaction post-hospitalisation</a:t>
            </a:r>
          </a:p>
        </p:txBody>
      </p:sp>
    </p:spTree>
    <p:extLst>
      <p:ext uri="{BB962C8B-B14F-4D97-AF65-F5344CB8AC3E}">
        <p14:creationId xmlns:p14="http://schemas.microsoft.com/office/powerpoint/2010/main" val="12903781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342900" indent="-342900" algn="just">
              <a:lnSpc>
                <a:spcPct val="120000"/>
              </a:lnSpc>
              <a:buFont typeface="+mj-lt"/>
              <a:buAutoNum type="arabicPeriod" startAt="9"/>
            </a:pPr>
            <a:r>
              <a:rPr lang="fr-FR" sz="2000" dirty="0">
                <a:latin typeface="+mn-lt"/>
                <a:cs typeface="Calibri" panose="020F0502020204030204" pitchFamily="34" charset="0"/>
              </a:rPr>
              <a:t>Informatiser les tickets des patients pour la caisse</a:t>
            </a:r>
          </a:p>
          <a:p>
            <a:pPr marL="342900" indent="-342900" algn="just">
              <a:lnSpc>
                <a:spcPct val="120000"/>
              </a:lnSpc>
              <a:buFont typeface="+mj-lt"/>
              <a:buAutoNum type="arabicPeriod" startAt="9"/>
            </a:pPr>
            <a:r>
              <a:rPr lang="fr-FR" sz="2000" dirty="0">
                <a:latin typeface="+mn-lt"/>
                <a:cs typeface="Calibri" panose="020F0502020204030204" pitchFamily="34" charset="0"/>
              </a:rPr>
              <a:t>Réviser le MO opératoire et de gestion des sous-stocks (en cours)</a:t>
            </a:r>
          </a:p>
          <a:p>
            <a:pPr marL="342900" indent="-342900" algn="just">
              <a:lnSpc>
                <a:spcPct val="120000"/>
              </a:lnSpc>
              <a:buFont typeface="+mj-lt"/>
              <a:buAutoNum type="arabicPeriod" startAt="9"/>
            </a:pPr>
            <a:r>
              <a:rPr lang="fr-FR" sz="2000" dirty="0">
                <a:latin typeface="+mn-lt"/>
                <a:cs typeface="Calibri" panose="020F0502020204030204" pitchFamily="34" charset="0"/>
              </a:rPr>
              <a:t>Revoir le mode de décaissement pour la prise en charge rapide de maintenance des matériels dans les chambres ;</a:t>
            </a:r>
          </a:p>
          <a:p>
            <a:pPr marL="342900" indent="-342900" algn="just">
              <a:lnSpc>
                <a:spcPct val="120000"/>
              </a:lnSpc>
              <a:buFont typeface="+mj-lt"/>
              <a:buAutoNum type="arabicPeriod" startAt="9"/>
            </a:pPr>
            <a:r>
              <a:rPr lang="fr-FR" sz="2000" dirty="0">
                <a:latin typeface="+mn-lt"/>
                <a:cs typeface="Calibri" panose="020F0502020204030204" pitchFamily="34" charset="0"/>
              </a:rPr>
              <a:t>Former les secrétaires sur la prise en main et l’utilisation des logiciels</a:t>
            </a:r>
          </a:p>
          <a:p>
            <a:pPr marL="342900" indent="-342900" algn="just">
              <a:lnSpc>
                <a:spcPct val="120000"/>
              </a:lnSpc>
              <a:buFont typeface="+mj-lt"/>
              <a:buAutoNum type="arabicPeriod" startAt="9"/>
            </a:pPr>
            <a:r>
              <a:rPr lang="fr-FR" sz="2000" dirty="0">
                <a:latin typeface="+mn-lt"/>
                <a:cs typeface="Calibri" panose="020F0502020204030204" pitchFamily="34" charset="0"/>
              </a:rPr>
              <a:t>Faire un suivi plus rapproché des plans d’action avec les pilotes de processus (prévu pour juin 2021)</a:t>
            </a:r>
          </a:p>
          <a:p>
            <a:pPr marL="342900" indent="-342900" algn="just">
              <a:lnSpc>
                <a:spcPct val="120000"/>
              </a:lnSpc>
              <a:buFont typeface="+mj-lt"/>
              <a:buAutoNum type="arabicPeriod" startAt="9"/>
            </a:pPr>
            <a:r>
              <a:rPr lang="fr-FR" sz="2000" dirty="0">
                <a:latin typeface="+mn-lt"/>
                <a:cs typeface="Calibri" panose="020F0502020204030204" pitchFamily="34" charset="0"/>
              </a:rPr>
              <a:t>Trouver un nouveau prestataire pour la maintenance de la vidéo surveillance</a:t>
            </a:r>
          </a:p>
        </p:txBody>
      </p:sp>
      <p:sp>
        <p:nvSpPr>
          <p:cNvPr id="5"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Opportunités d’amélioration</a:t>
            </a:r>
            <a:endParaRPr lang="fr-FR" cap="none" dirty="0">
              <a:latin typeface="+mn-lt"/>
            </a:endParaRPr>
          </a:p>
        </p:txBody>
      </p:sp>
    </p:spTree>
    <p:extLst>
      <p:ext uri="{BB962C8B-B14F-4D97-AF65-F5344CB8AC3E}">
        <p14:creationId xmlns:p14="http://schemas.microsoft.com/office/powerpoint/2010/main" val="329274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7878" y="3616036"/>
            <a:ext cx="10294196" cy="1620982"/>
          </a:xfrm>
        </p:spPr>
        <p:txBody>
          <a:bodyPr>
            <a:normAutofit/>
          </a:bodyPr>
          <a:lstStyle/>
          <a:p>
            <a:r>
              <a:rPr lang="fr-FR" sz="4000" b="1" dirty="0">
                <a:solidFill>
                  <a:schemeClr val="bg1"/>
                </a:solidFill>
                <a:latin typeface="Bahnschrift" panose="020B0502040204020203" pitchFamily="34" charset="0"/>
              </a:rPr>
              <a:t>II. Les modifications des enjeux externes et internes POUR LE SMQ</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4209477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1A148-6663-4EF0-BFF7-298F61835ABE}"/>
              </a:ext>
            </a:extLst>
          </p:cNvPr>
          <p:cNvSpPr>
            <a:spLocks noGrp="1"/>
          </p:cNvSpPr>
          <p:nvPr>
            <p:ph type="title"/>
          </p:nvPr>
        </p:nvSpPr>
        <p:spPr/>
        <p:txBody>
          <a:bodyPr>
            <a:normAutofit/>
          </a:bodyPr>
          <a:lstStyle/>
          <a:p>
            <a:r>
              <a:rPr lang="fr-FR" b="1" cap="none" dirty="0">
                <a:latin typeface="+mn-lt"/>
              </a:rPr>
              <a:t>Besoins de changements à apporter au système de management de la qualité</a:t>
            </a:r>
          </a:p>
        </p:txBody>
      </p:sp>
      <p:sp>
        <p:nvSpPr>
          <p:cNvPr id="7"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t">
            <a:normAutofit fontScale="92500" lnSpcReduction="10000"/>
          </a:bodyPr>
          <a:lstStyle/>
          <a:p>
            <a:pPr marL="342900" indent="-342900" algn="just">
              <a:lnSpc>
                <a:spcPct val="120000"/>
              </a:lnSpc>
              <a:buFont typeface="+mj-lt"/>
              <a:buAutoNum type="arabicPeriod"/>
            </a:pPr>
            <a:r>
              <a:rPr lang="fr-FR" sz="2000" dirty="0">
                <a:effectLst/>
                <a:latin typeface="+mn-lt"/>
                <a:cs typeface="Calibri" panose="020F0502020204030204" pitchFamily="34" charset="0"/>
              </a:rPr>
              <a:t>Mise en place de patients et appels mystères (en cours)</a:t>
            </a:r>
          </a:p>
          <a:p>
            <a:pPr marL="457200" indent="-457200" algn="just">
              <a:lnSpc>
                <a:spcPct val="120000"/>
              </a:lnSpc>
              <a:buFont typeface="+mj-lt"/>
              <a:buAutoNum type="arabicPeriod" startAt="5"/>
            </a:pPr>
            <a:r>
              <a:rPr lang="fr-SN" sz="2000" dirty="0">
                <a:latin typeface="+mn-lt"/>
                <a:cs typeface="Calibri" panose="020F0502020204030204" pitchFamily="34" charset="0"/>
              </a:rPr>
              <a:t>Honoraires : faire un récapitulatif aux médecins chaque fin de semestre</a:t>
            </a:r>
          </a:p>
          <a:p>
            <a:pPr marL="457200" indent="-457200" algn="just">
              <a:lnSpc>
                <a:spcPct val="120000"/>
              </a:lnSpc>
              <a:buFont typeface="+mj-lt"/>
              <a:buAutoNum type="arabicPeriod" startAt="5"/>
            </a:pPr>
            <a:r>
              <a:rPr lang="fr-FR" sz="2100" dirty="0">
                <a:latin typeface="+mn-lt"/>
                <a:cs typeface="Calibri" panose="020F0502020204030204" pitchFamily="34" charset="0"/>
              </a:rPr>
              <a:t>Faire un suivi rigoureux  du petit matériel de consultation, notamment en pédiatrie au plateau</a:t>
            </a:r>
          </a:p>
          <a:p>
            <a:pPr marL="457200" indent="-457200" algn="just">
              <a:lnSpc>
                <a:spcPct val="120000"/>
              </a:lnSpc>
              <a:buFont typeface="+mj-lt"/>
              <a:buAutoNum type="arabicPeriod" startAt="5"/>
            </a:pPr>
            <a:r>
              <a:rPr lang="fr-FR" sz="2100" dirty="0">
                <a:latin typeface="+mn-lt"/>
                <a:cs typeface="Calibri" panose="020F0502020204030204" pitchFamily="34" charset="0"/>
              </a:rPr>
              <a:t>Contrôle plus régulier du matériel dans les chambres</a:t>
            </a:r>
          </a:p>
          <a:p>
            <a:pPr marL="457200" indent="-457200" algn="just">
              <a:lnSpc>
                <a:spcPct val="120000"/>
              </a:lnSpc>
              <a:buFont typeface="+mj-lt"/>
              <a:buAutoNum type="arabicPeriod" startAt="5"/>
            </a:pPr>
            <a:r>
              <a:rPr lang="fr-SN" sz="2100" dirty="0">
                <a:latin typeface="+mn-lt"/>
                <a:cs typeface="Calibri" panose="020F0502020204030204" pitchFamily="34" charset="0"/>
              </a:rPr>
              <a:t>Changer la méthode d’analyse des enquêtes de satisfaction post-hospitalisation</a:t>
            </a:r>
          </a:p>
          <a:p>
            <a:pPr marL="457200" indent="-457200" algn="just">
              <a:lnSpc>
                <a:spcPct val="120000"/>
              </a:lnSpc>
              <a:buFont typeface="+mj-lt"/>
              <a:buAutoNum type="arabicPeriod" startAt="10"/>
            </a:pPr>
            <a:r>
              <a:rPr lang="fr-FR" sz="2000" dirty="0">
                <a:latin typeface="+mn-lt"/>
                <a:cs typeface="Calibri" panose="020F0502020204030204" pitchFamily="34" charset="0"/>
              </a:rPr>
              <a:t>Réviser le MO opératoire et de gestion des sous-stocks (en cours)</a:t>
            </a:r>
          </a:p>
          <a:p>
            <a:pPr marL="457200" indent="-457200" algn="just">
              <a:lnSpc>
                <a:spcPct val="120000"/>
              </a:lnSpc>
              <a:buFont typeface="+mj-lt"/>
              <a:buAutoNum type="arabicPeriod" startAt="10"/>
            </a:pPr>
            <a:r>
              <a:rPr lang="fr-FR" sz="2100" dirty="0">
                <a:latin typeface="+mn-lt"/>
                <a:cs typeface="Calibri" panose="020F0502020204030204" pitchFamily="34" charset="0"/>
              </a:rPr>
              <a:t>Revoir le mode de décaissement pour la prise en charge rapide de maintenance des matériels dans les chambres</a:t>
            </a:r>
          </a:p>
          <a:p>
            <a:pPr marL="457200" indent="-457200" algn="just">
              <a:lnSpc>
                <a:spcPct val="120000"/>
              </a:lnSpc>
              <a:buFont typeface="+mj-lt"/>
              <a:buAutoNum type="arabicPeriod" startAt="10"/>
            </a:pPr>
            <a:r>
              <a:rPr lang="fr-FR" sz="2100" dirty="0">
                <a:latin typeface="+mn-lt"/>
                <a:cs typeface="Calibri" panose="020F0502020204030204" pitchFamily="34" charset="0"/>
              </a:rPr>
              <a:t>Former les secrétaires sur la prise en main et l’utilisation des logiciels</a:t>
            </a:r>
          </a:p>
          <a:p>
            <a:pPr marL="457200" indent="-457200" algn="just">
              <a:lnSpc>
                <a:spcPct val="120000"/>
              </a:lnSpc>
              <a:buFont typeface="+mj-lt"/>
              <a:buAutoNum type="arabicPeriod" startAt="10"/>
            </a:pPr>
            <a:r>
              <a:rPr lang="fr-FR" sz="2100" dirty="0">
                <a:latin typeface="+mn-lt"/>
                <a:cs typeface="Calibri" panose="020F0502020204030204" pitchFamily="34" charset="0"/>
              </a:rPr>
              <a:t>Faire un suivi plus rapproché des plans d’action avec les pilotes de processus (prévu pour juin 2021)</a:t>
            </a:r>
          </a:p>
          <a:p>
            <a:pPr marL="0" indent="0">
              <a:buNone/>
            </a:pPr>
            <a:endParaRPr lang="fr-FR" sz="2000" dirty="0">
              <a:solidFill>
                <a:schemeClr val="accent4"/>
              </a:solidFill>
              <a:latin typeface="+mn-lt"/>
            </a:endParaRPr>
          </a:p>
        </p:txBody>
      </p:sp>
    </p:spTree>
    <p:extLst>
      <p:ext uri="{BB962C8B-B14F-4D97-AF65-F5344CB8AC3E}">
        <p14:creationId xmlns:p14="http://schemas.microsoft.com/office/powerpoint/2010/main" val="16181049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0F35D-36D9-4F6E-B845-B2D61D22CD32}"/>
              </a:ext>
            </a:extLst>
          </p:cNvPr>
          <p:cNvSpPr>
            <a:spLocks noGrp="1"/>
          </p:cNvSpPr>
          <p:nvPr>
            <p:ph type="title"/>
          </p:nvPr>
        </p:nvSpPr>
        <p:spPr>
          <a:xfrm>
            <a:off x="581192" y="831273"/>
            <a:ext cx="11029616" cy="635301"/>
          </a:xfrm>
        </p:spPr>
        <p:txBody>
          <a:bodyPr>
            <a:noAutofit/>
          </a:bodyPr>
          <a:lstStyle/>
          <a:p>
            <a:r>
              <a:rPr lang="fr-FR" b="1" cap="none" dirty="0">
                <a:latin typeface="+mn-lt"/>
              </a:rPr>
              <a:t>Besoins en ressources</a:t>
            </a:r>
          </a:p>
        </p:txBody>
      </p:sp>
      <p:sp>
        <p:nvSpPr>
          <p:cNvPr id="3" name="Espace réservé du contenu 2">
            <a:extLst>
              <a:ext uri="{FF2B5EF4-FFF2-40B4-BE49-F238E27FC236}">
                <a16:creationId xmlns:a16="http://schemas.microsoft.com/office/drawing/2014/main" id="{FA586DDF-EF37-45AE-8756-07FA9605F221}"/>
              </a:ext>
            </a:extLst>
          </p:cNvPr>
          <p:cNvSpPr>
            <a:spLocks noGrp="1"/>
          </p:cNvSpPr>
          <p:nvPr>
            <p:ph idx="1"/>
          </p:nvPr>
        </p:nvSpPr>
        <p:spPr>
          <a:xfrm>
            <a:off x="581192" y="1959485"/>
            <a:ext cx="11029616" cy="4212715"/>
          </a:xfrm>
        </p:spPr>
        <p:txBody>
          <a:bodyPr anchor="t">
            <a:noAutofit/>
          </a:bodyPr>
          <a:lstStyle/>
          <a:p>
            <a:pPr marL="457200" indent="-457200" algn="just">
              <a:lnSpc>
                <a:spcPct val="120000"/>
              </a:lnSpc>
              <a:buFont typeface="+mj-lt"/>
              <a:buAutoNum type="arabicPeriod" startAt="2"/>
            </a:pPr>
            <a:r>
              <a:rPr lang="fr-FR" sz="2000" dirty="0">
                <a:latin typeface="+mn-lt"/>
              </a:rPr>
              <a:t>Mettre en place le logiciel médical</a:t>
            </a:r>
          </a:p>
          <a:p>
            <a:pPr marL="457200" indent="-457200" algn="just">
              <a:lnSpc>
                <a:spcPct val="120000"/>
              </a:lnSpc>
              <a:buFont typeface="+mj-lt"/>
              <a:buAutoNum type="arabicPeriod" startAt="2"/>
            </a:pPr>
            <a:r>
              <a:rPr lang="fr-FR" sz="2000" dirty="0">
                <a:latin typeface="+mn-lt"/>
              </a:rPr>
              <a:t>Trouver un prestataire IT ou recruter une ressource pour la maintenance (en cours)</a:t>
            </a:r>
          </a:p>
          <a:p>
            <a:pPr marL="457200" indent="-457200" algn="just">
              <a:lnSpc>
                <a:spcPct val="120000"/>
              </a:lnSpc>
              <a:buFont typeface="+mj-lt"/>
              <a:buAutoNum type="arabicPeriod" startAt="2"/>
            </a:pPr>
            <a:r>
              <a:rPr lang="fr-FR" sz="2000" dirty="0">
                <a:latin typeface="+mn-lt"/>
              </a:rPr>
              <a:t>Trouver un prestataire plomberie (contrat de maintenance)</a:t>
            </a:r>
          </a:p>
          <a:p>
            <a:pPr marL="342900" indent="-342900" algn="just">
              <a:lnSpc>
                <a:spcPct val="120000"/>
              </a:lnSpc>
              <a:buFont typeface="+mj-lt"/>
              <a:buAutoNum type="arabicPeriod" startAt="9"/>
            </a:pPr>
            <a:r>
              <a:rPr lang="fr-FR" sz="2000" dirty="0">
                <a:latin typeface="+mn-lt"/>
                <a:cs typeface="Calibri" panose="020F0502020204030204" pitchFamily="34" charset="0"/>
              </a:rPr>
              <a:t>Informatiser les tickets des patients pour la caisse</a:t>
            </a:r>
          </a:p>
          <a:p>
            <a:pPr marL="457200" indent="-457200" algn="just">
              <a:lnSpc>
                <a:spcPct val="120000"/>
              </a:lnSpc>
              <a:buFont typeface="+mj-lt"/>
              <a:buAutoNum type="arabicPeriod" startAt="14"/>
            </a:pPr>
            <a:r>
              <a:rPr lang="fr-FR" sz="2000" dirty="0">
                <a:latin typeface="+mn-lt"/>
                <a:cs typeface="Calibri" panose="020F0502020204030204" pitchFamily="34" charset="0"/>
              </a:rPr>
              <a:t>Trouver un nouveau prestataire pour la maintenance de la vidéo surveillance</a:t>
            </a:r>
          </a:p>
        </p:txBody>
      </p:sp>
    </p:spTree>
    <p:extLst>
      <p:ext uri="{BB962C8B-B14F-4D97-AF65-F5344CB8AC3E}">
        <p14:creationId xmlns:p14="http://schemas.microsoft.com/office/powerpoint/2010/main" val="10329127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086" y="3308621"/>
            <a:ext cx="3285620" cy="2555132"/>
          </a:xfrm>
          <a:prstGeom prst="ellipse">
            <a:avLst/>
          </a:prstGeom>
          <a:ln>
            <a:noFill/>
          </a:ln>
          <a:effectLst>
            <a:softEdge rad="112500"/>
          </a:effectLst>
        </p:spPr>
      </p:pic>
      <p:sp>
        <p:nvSpPr>
          <p:cNvPr id="5" name="ZoneTexte 4"/>
          <p:cNvSpPr txBox="1"/>
          <p:nvPr/>
        </p:nvSpPr>
        <p:spPr>
          <a:xfrm>
            <a:off x="1066800" y="4238822"/>
            <a:ext cx="5238750" cy="11079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fr-SN" sz="6600" b="1" dirty="0">
                <a:solidFill>
                  <a:schemeClr val="bg1"/>
                </a:solidFill>
                <a:latin typeface="Arial Rounded MT Bold" panose="020F0704030504030204" pitchFamily="34" charset="0"/>
              </a:rPr>
              <a:t>MERCI !</a:t>
            </a:r>
            <a:endParaRPr lang="en-US" sz="66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14887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566806" y="1678034"/>
            <a:ext cx="861657" cy="1861563"/>
          </a:xfrm>
          <a:prstGeom prst="rect">
            <a:avLst/>
          </a:prstGeom>
          <a:noFill/>
        </p:spPr>
        <p:txBody>
          <a:bodyPr wrap="square" rtlCol="0">
            <a:spAutoFit/>
          </a:bodyPr>
          <a:lstStyle/>
          <a:p>
            <a:pPr algn="ctr" defTabSz="1218987"/>
            <a:r>
              <a:rPr lang="en-US" sz="11497" b="1">
                <a:solidFill>
                  <a:prstClr val="white">
                    <a:lumMod val="65000"/>
                  </a:prstClr>
                </a:solidFill>
                <a:latin typeface="Arial" pitchFamily="34" charset="0"/>
                <a:cs typeface="Arial" pitchFamily="34" charset="0"/>
              </a:rPr>
              <a:t>S</a:t>
            </a:r>
          </a:p>
        </p:txBody>
      </p:sp>
      <p:sp>
        <p:nvSpPr>
          <p:cNvPr id="3" name="Rounded Rectangle 32"/>
          <p:cNvSpPr/>
          <p:nvPr/>
        </p:nvSpPr>
        <p:spPr>
          <a:xfrm>
            <a:off x="141305" y="604336"/>
            <a:ext cx="5239952" cy="3188638"/>
          </a:xfrm>
          <a:prstGeom prst="roundRect">
            <a:avLst/>
          </a:prstGeom>
          <a:solidFill>
            <a:schemeClr val="accent4"/>
          </a:soli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defRPr/>
            </a:pPr>
            <a:endParaRPr lang="en-US" sz="1799" kern="0">
              <a:solidFill>
                <a:prstClr val="white"/>
              </a:solidFill>
              <a:latin typeface="Arial" pitchFamily="34" charset="0"/>
              <a:cs typeface="Arial" pitchFamily="34" charset="0"/>
            </a:endParaRPr>
          </a:p>
        </p:txBody>
      </p:sp>
      <p:sp>
        <p:nvSpPr>
          <p:cNvPr id="4" name="Rounded Rectangle 33"/>
          <p:cNvSpPr/>
          <p:nvPr/>
        </p:nvSpPr>
        <p:spPr>
          <a:xfrm>
            <a:off x="6033336" y="557234"/>
            <a:ext cx="5833652" cy="3188638"/>
          </a:xfrm>
          <a:prstGeom prst="round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5" name="Rounded Rectangle 34"/>
          <p:cNvSpPr/>
          <p:nvPr/>
        </p:nvSpPr>
        <p:spPr>
          <a:xfrm>
            <a:off x="6033334" y="3879951"/>
            <a:ext cx="5833654" cy="284435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6" name="Rounded Rectangle 35"/>
          <p:cNvSpPr/>
          <p:nvPr/>
        </p:nvSpPr>
        <p:spPr>
          <a:xfrm>
            <a:off x="174850" y="3815561"/>
            <a:ext cx="5206407" cy="2926782"/>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7" name="Rounded Rectangle 29"/>
          <p:cNvSpPr/>
          <p:nvPr/>
        </p:nvSpPr>
        <p:spPr>
          <a:xfrm>
            <a:off x="303662" y="1111499"/>
            <a:ext cx="4791461" cy="2482260"/>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8" name="TextBox 37"/>
          <p:cNvSpPr txBox="1"/>
          <p:nvPr/>
        </p:nvSpPr>
        <p:spPr>
          <a:xfrm>
            <a:off x="410918" y="1036677"/>
            <a:ext cx="4846562" cy="2585323"/>
          </a:xfrm>
          <a:prstGeom prst="rect">
            <a:avLst/>
          </a:prstGeom>
          <a:noFill/>
        </p:spPr>
        <p:txBody>
          <a:bodyPr wrap="square" rtlCol="0" anchor="ctr">
            <a:spAutoFit/>
          </a:bodyPr>
          <a:lstStyle/>
          <a:p>
            <a:pPr marL="285750" indent="-285750" fontAlgn="ctr">
              <a:buFont typeface="Arial" panose="020B0604020202020204" pitchFamily="34" charset="0"/>
              <a:buChar char="•"/>
            </a:pPr>
            <a:r>
              <a:rPr lang="fr-FR" dirty="0"/>
              <a:t>Proximité géographique</a:t>
            </a:r>
          </a:p>
          <a:p>
            <a:pPr marL="285750" indent="-285750" fontAlgn="ctr">
              <a:buFont typeface="Arial" panose="020B0604020202020204" pitchFamily="34" charset="0"/>
              <a:buChar char="•"/>
            </a:pPr>
            <a:r>
              <a:rPr lang="fr-FR" dirty="0"/>
              <a:t>Programme NEST et Programme d'adhésion</a:t>
            </a:r>
          </a:p>
          <a:p>
            <a:pPr marL="285750" indent="-285750" fontAlgn="ctr">
              <a:buFont typeface="Arial" panose="020B0604020202020204" pitchFamily="34" charset="0"/>
              <a:buChar char="•"/>
            </a:pPr>
            <a:r>
              <a:rPr lang="fr-FR" dirty="0"/>
              <a:t>Bonne réputation</a:t>
            </a:r>
          </a:p>
          <a:p>
            <a:pPr marL="285750" indent="-285750" fontAlgn="ctr">
              <a:buFont typeface="Arial" panose="020B0604020202020204" pitchFamily="34" charset="0"/>
              <a:buChar char="•"/>
            </a:pPr>
            <a:r>
              <a:rPr lang="fr-FR" dirty="0"/>
              <a:t>Communication via les réseaux sociaux</a:t>
            </a:r>
          </a:p>
          <a:p>
            <a:pPr marL="285750" indent="-285750" fontAlgn="ctr">
              <a:buFont typeface="Arial" panose="020B0604020202020204" pitchFamily="34" charset="0"/>
              <a:buChar char="•"/>
            </a:pPr>
            <a:r>
              <a:rPr lang="fr-FR" dirty="0"/>
              <a:t>Conduite du changement</a:t>
            </a:r>
          </a:p>
          <a:p>
            <a:pPr marL="285750" indent="-285750" fontAlgn="ctr">
              <a:buFont typeface="Arial" panose="020B0604020202020204" pitchFamily="34" charset="0"/>
              <a:buChar char="•"/>
            </a:pPr>
            <a:r>
              <a:rPr lang="fr-FR" dirty="0"/>
              <a:t>Organisation certifiée ISO 9001 v 2015</a:t>
            </a:r>
          </a:p>
          <a:p>
            <a:pPr marL="285750" indent="-285750" fontAlgn="ctr">
              <a:buFont typeface="Arial" panose="020B0604020202020204" pitchFamily="34" charset="0"/>
              <a:buChar char="•"/>
            </a:pPr>
            <a:r>
              <a:rPr lang="fr-FR" dirty="0"/>
              <a:t>Mesure de la performance et système d'informations</a:t>
            </a:r>
          </a:p>
          <a:p>
            <a:pPr marL="285750" indent="-285750" fontAlgn="ctr">
              <a:buFont typeface="Arial" panose="020B0604020202020204" pitchFamily="34" charset="0"/>
              <a:buChar char="•"/>
            </a:pPr>
            <a:r>
              <a:rPr lang="fr-FR" dirty="0"/>
              <a:t>Formation continue</a:t>
            </a:r>
          </a:p>
        </p:txBody>
      </p:sp>
      <p:sp>
        <p:nvSpPr>
          <p:cNvPr id="9" name="TextBox 38"/>
          <p:cNvSpPr txBox="1"/>
          <p:nvPr/>
        </p:nvSpPr>
        <p:spPr>
          <a:xfrm>
            <a:off x="1063772" y="626923"/>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Forces</a:t>
            </a:r>
          </a:p>
        </p:txBody>
      </p:sp>
      <p:sp>
        <p:nvSpPr>
          <p:cNvPr id="10" name="Rounded Rectangle 37"/>
          <p:cNvSpPr/>
          <p:nvPr/>
        </p:nvSpPr>
        <p:spPr>
          <a:xfrm>
            <a:off x="6182450" y="1073970"/>
            <a:ext cx="5564229" cy="2278342"/>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1" name="TextBox 40"/>
          <p:cNvSpPr txBox="1"/>
          <p:nvPr/>
        </p:nvSpPr>
        <p:spPr>
          <a:xfrm>
            <a:off x="6211255" y="1154610"/>
            <a:ext cx="5804847" cy="1200329"/>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solidFill>
                  <a:prstClr val="black"/>
                </a:solidFill>
                <a:cs typeface="Arial" pitchFamily="34" charset="0"/>
              </a:rPr>
              <a:t>Animation de la vie interne</a:t>
            </a:r>
          </a:p>
          <a:p>
            <a:pPr marL="285750" indent="-285750" fontAlgn="ctr">
              <a:buFont typeface="Arial" panose="020B0604020202020204" pitchFamily="34" charset="0"/>
              <a:buChar char="•"/>
            </a:pPr>
            <a:r>
              <a:rPr lang="fr-FR" dirty="0">
                <a:solidFill>
                  <a:prstClr val="black"/>
                </a:solidFill>
                <a:cs typeface="Arial" pitchFamily="34" charset="0"/>
              </a:rPr>
              <a:t>Implication et compréhension de l'ensemble du personnel dans la qualité</a:t>
            </a:r>
          </a:p>
          <a:p>
            <a:pPr marL="285750" indent="-285750" fontAlgn="ctr">
              <a:buFont typeface="Arial" panose="020B0604020202020204" pitchFamily="34" charset="0"/>
              <a:buChar char="•"/>
            </a:pPr>
            <a:r>
              <a:rPr lang="fr-FR" dirty="0">
                <a:solidFill>
                  <a:prstClr val="black"/>
                </a:solidFill>
                <a:cs typeface="Arial" pitchFamily="34" charset="0"/>
              </a:rPr>
              <a:t>Expérience patient</a:t>
            </a:r>
          </a:p>
        </p:txBody>
      </p:sp>
      <p:sp>
        <p:nvSpPr>
          <p:cNvPr id="12" name="TextBox 41"/>
          <p:cNvSpPr txBox="1"/>
          <p:nvPr/>
        </p:nvSpPr>
        <p:spPr>
          <a:xfrm>
            <a:off x="7126222" y="594474"/>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Faiblesses</a:t>
            </a:r>
          </a:p>
        </p:txBody>
      </p:sp>
      <p:sp>
        <p:nvSpPr>
          <p:cNvPr id="13" name="Rounded Rectangle 53"/>
          <p:cNvSpPr/>
          <p:nvPr/>
        </p:nvSpPr>
        <p:spPr>
          <a:xfrm>
            <a:off x="276477" y="4188535"/>
            <a:ext cx="4890285" cy="2478046"/>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4" name="TextBox 43"/>
          <p:cNvSpPr txBox="1"/>
          <p:nvPr/>
        </p:nvSpPr>
        <p:spPr>
          <a:xfrm>
            <a:off x="361555" y="4264391"/>
            <a:ext cx="4869705" cy="2308324"/>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t>Fidélisation des patients</a:t>
            </a:r>
          </a:p>
          <a:p>
            <a:pPr marL="285750" indent="-285750" fontAlgn="ctr">
              <a:buFont typeface="Arial" panose="020B0604020202020204" pitchFamily="34" charset="0"/>
              <a:buChar char="•"/>
            </a:pPr>
            <a:r>
              <a:rPr lang="fr-FR" dirty="0"/>
              <a:t>Contexte démographique : jeunesse de la population et taux de natalité élevé</a:t>
            </a:r>
          </a:p>
          <a:p>
            <a:pPr marL="285750" indent="-285750" fontAlgn="ctr">
              <a:buFont typeface="Arial" panose="020B0604020202020204" pitchFamily="34" charset="0"/>
              <a:buChar char="•"/>
            </a:pPr>
            <a:r>
              <a:rPr lang="fr-FR" dirty="0"/>
              <a:t>Partenariats (PPP, ONG, assurances, médecins…)</a:t>
            </a:r>
          </a:p>
          <a:p>
            <a:pPr marL="285750" indent="-285750" fontAlgn="ctr">
              <a:buFont typeface="Arial" panose="020B0604020202020204" pitchFamily="34" charset="0"/>
              <a:buChar char="•"/>
            </a:pPr>
            <a:r>
              <a:rPr lang="fr-FR" dirty="0"/>
              <a:t>Réseaux sociaux</a:t>
            </a:r>
          </a:p>
          <a:p>
            <a:pPr marL="285750" indent="-285750" fontAlgn="ctr">
              <a:buFont typeface="Arial" panose="020B0604020202020204" pitchFamily="34" charset="0"/>
              <a:buChar char="•"/>
            </a:pPr>
            <a:r>
              <a:rPr lang="fr-FR" dirty="0"/>
              <a:t>Expansion (réseau, activité…)</a:t>
            </a:r>
          </a:p>
          <a:p>
            <a:pPr marL="285750" indent="-285750" fontAlgn="ctr">
              <a:buFont typeface="Arial" panose="020B0604020202020204" pitchFamily="34" charset="0"/>
              <a:buChar char="•"/>
            </a:pPr>
            <a:r>
              <a:rPr lang="fr-FR" dirty="0"/>
              <a:t>Notoriété auprès d'acteurs internationaux</a:t>
            </a:r>
          </a:p>
        </p:txBody>
      </p:sp>
      <p:sp>
        <p:nvSpPr>
          <p:cNvPr id="15" name="TextBox 44"/>
          <p:cNvSpPr txBox="1"/>
          <p:nvPr/>
        </p:nvSpPr>
        <p:spPr>
          <a:xfrm>
            <a:off x="1063771" y="3792974"/>
            <a:ext cx="3267383" cy="400110"/>
          </a:xfrm>
          <a:prstGeom prst="rect">
            <a:avLst/>
          </a:prstGeom>
          <a:noFill/>
        </p:spPr>
        <p:txBody>
          <a:bodyPr wrap="square" rtlCol="0">
            <a:spAutoFit/>
          </a:bodyPr>
          <a:lstStyle/>
          <a:p>
            <a:pPr algn="ctr" defTabSz="1218987"/>
            <a:r>
              <a:rPr lang="en-US" sz="2000" b="1" dirty="0">
                <a:solidFill>
                  <a:prstClr val="white"/>
                </a:solidFill>
                <a:effectLst>
                  <a:outerShdw blurRad="38100" dist="38100" dir="2700000" algn="tl">
                    <a:srgbClr val="000000">
                      <a:alpha val="43137"/>
                    </a:srgbClr>
                  </a:outerShdw>
                </a:effectLst>
                <a:latin typeface="Arial" pitchFamily="34" charset="0"/>
                <a:cs typeface="Arial" pitchFamily="34" charset="0"/>
              </a:rPr>
              <a:t>Opportunités</a:t>
            </a:r>
          </a:p>
        </p:txBody>
      </p:sp>
      <p:sp>
        <p:nvSpPr>
          <p:cNvPr id="16" name="Rounded Rectangle 56"/>
          <p:cNvSpPr/>
          <p:nvPr/>
        </p:nvSpPr>
        <p:spPr>
          <a:xfrm>
            <a:off x="6270180" y="4248240"/>
            <a:ext cx="5342700" cy="2273999"/>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7" name="TextBox 46"/>
          <p:cNvSpPr txBox="1"/>
          <p:nvPr/>
        </p:nvSpPr>
        <p:spPr>
          <a:xfrm>
            <a:off x="6403979" y="4416432"/>
            <a:ext cx="5342700" cy="1754326"/>
          </a:xfrm>
          <a:prstGeom prst="rect">
            <a:avLst/>
          </a:prstGeom>
          <a:noFill/>
          <a:ln>
            <a:noFill/>
          </a:ln>
        </p:spPr>
        <p:txBody>
          <a:bodyPr wrap="square" rtlCol="0" anchor="ctr">
            <a:spAutoFit/>
          </a:bodyPr>
          <a:lstStyle/>
          <a:p>
            <a:pPr marL="342900" indent="-342900" defTabSz="1218987">
              <a:buFont typeface="Arial" panose="020B0604020202020204" pitchFamily="34" charset="0"/>
              <a:buChar char="•"/>
            </a:pPr>
            <a:r>
              <a:rPr lang="fr-FR" dirty="0">
                <a:solidFill>
                  <a:prstClr val="black"/>
                </a:solidFill>
                <a:cs typeface="Arial" pitchFamily="34" charset="0"/>
              </a:rPr>
              <a:t>Réseaux sociaux</a:t>
            </a:r>
          </a:p>
          <a:p>
            <a:pPr marL="342900" indent="-342900" defTabSz="1218987">
              <a:buFont typeface="Arial" panose="020B0604020202020204" pitchFamily="34" charset="0"/>
              <a:buChar char="•"/>
            </a:pPr>
            <a:r>
              <a:rPr lang="fr-FR" dirty="0">
                <a:solidFill>
                  <a:prstClr val="black"/>
                </a:solidFill>
                <a:cs typeface="Arial" pitchFamily="34" charset="0"/>
              </a:rPr>
              <a:t>Concurrence (prix, service, etc…)</a:t>
            </a:r>
          </a:p>
          <a:p>
            <a:pPr marL="342900" indent="-342900" defTabSz="1218987">
              <a:buFont typeface="Arial" panose="020B0604020202020204" pitchFamily="34" charset="0"/>
              <a:buChar char="•"/>
            </a:pPr>
            <a:r>
              <a:rPr lang="fr-FR" dirty="0">
                <a:solidFill>
                  <a:prstClr val="black"/>
                </a:solidFill>
                <a:cs typeface="Arial" pitchFamily="34" charset="0"/>
              </a:rPr>
              <a:t>Menace médico-légale</a:t>
            </a:r>
          </a:p>
          <a:p>
            <a:pPr marL="342900" indent="-342900" defTabSz="1218987">
              <a:buFont typeface="Arial" panose="020B0604020202020204" pitchFamily="34" charset="0"/>
              <a:buChar char="•"/>
            </a:pPr>
            <a:r>
              <a:rPr lang="fr-FR" dirty="0">
                <a:solidFill>
                  <a:prstClr val="black"/>
                </a:solidFill>
                <a:cs typeface="Arial" pitchFamily="34" charset="0"/>
              </a:rPr>
              <a:t>Insatisfaction patient</a:t>
            </a:r>
          </a:p>
          <a:p>
            <a:pPr marL="342900" indent="-342900" defTabSz="1218987">
              <a:buFont typeface="Arial" panose="020B0604020202020204" pitchFamily="34" charset="0"/>
              <a:buChar char="•"/>
            </a:pPr>
            <a:r>
              <a:rPr lang="fr-FR" dirty="0">
                <a:solidFill>
                  <a:prstClr val="black"/>
                </a:solidFill>
                <a:cs typeface="Arial" pitchFamily="34" charset="0"/>
              </a:rPr>
              <a:t>Nouvelles réglementations et régulations</a:t>
            </a:r>
          </a:p>
          <a:p>
            <a:pPr marL="342900" indent="-342900" defTabSz="1218987">
              <a:buFont typeface="Arial" panose="020B0604020202020204" pitchFamily="34" charset="0"/>
              <a:buChar char="•"/>
            </a:pPr>
            <a:r>
              <a:rPr lang="fr-FR" dirty="0">
                <a:solidFill>
                  <a:prstClr val="black"/>
                </a:solidFill>
                <a:cs typeface="Arial" pitchFamily="34" charset="0"/>
              </a:rPr>
              <a:t>Pandémie</a:t>
            </a:r>
          </a:p>
        </p:txBody>
      </p:sp>
      <p:sp>
        <p:nvSpPr>
          <p:cNvPr id="18" name="TextBox 47"/>
          <p:cNvSpPr txBox="1"/>
          <p:nvPr/>
        </p:nvSpPr>
        <p:spPr>
          <a:xfrm>
            <a:off x="7126221" y="3817718"/>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Menaces</a:t>
            </a:r>
          </a:p>
        </p:txBody>
      </p:sp>
      <p:grpSp>
        <p:nvGrpSpPr>
          <p:cNvPr id="19" name="Group 48"/>
          <p:cNvGrpSpPr/>
          <p:nvPr/>
        </p:nvGrpSpPr>
        <p:grpSpPr>
          <a:xfrm>
            <a:off x="4886656" y="2728837"/>
            <a:ext cx="1807680" cy="2034070"/>
            <a:chOff x="3389437" y="2730853"/>
            <a:chExt cx="2363876" cy="2363876"/>
          </a:xfrm>
        </p:grpSpPr>
        <p:sp>
          <p:nvSpPr>
            <p:cNvPr id="20" name="Oval 49"/>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grpSp>
          <p:nvGrpSpPr>
            <p:cNvPr id="21" name="Group 50"/>
            <p:cNvGrpSpPr/>
            <p:nvPr/>
          </p:nvGrpSpPr>
          <p:grpSpPr>
            <a:xfrm>
              <a:off x="3582478" y="2923887"/>
              <a:ext cx="1977794" cy="1977793"/>
              <a:chOff x="6019800" y="3276599"/>
              <a:chExt cx="533400" cy="533400"/>
            </a:xfrm>
            <a:effectLst/>
          </p:grpSpPr>
          <p:sp>
            <p:nvSpPr>
              <p:cNvPr id="23" name="Oval 52"/>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sp>
            <p:nvSpPr>
              <p:cNvPr id="24" name="Oval 53"/>
              <p:cNvSpPr/>
              <p:nvPr/>
            </p:nvSpPr>
            <p:spPr>
              <a:xfrm>
                <a:off x="6031391" y="3285354"/>
                <a:ext cx="496017" cy="512564"/>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grpSp>
        <p:sp>
          <p:nvSpPr>
            <p:cNvPr id="22" name="Rectangle 21"/>
            <p:cNvSpPr/>
            <p:nvPr/>
          </p:nvSpPr>
          <p:spPr>
            <a:xfrm>
              <a:off x="3791278" y="3423436"/>
              <a:ext cx="1557516" cy="858432"/>
            </a:xfrm>
            <a:prstGeom prst="rect">
              <a:avLst/>
            </a:prstGeom>
          </p:spPr>
          <p:txBody>
            <a:bodyPr wrap="square" anchor="ctr">
              <a:spAutoFit/>
            </a:bodyPr>
            <a:lstStyle/>
            <a:p>
              <a:pPr algn="ctr" defTabSz="914126"/>
              <a:r>
                <a:rPr lang="en-US"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Analyse</a:t>
              </a:r>
              <a:endParaRPr lang="en-US" sz="32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endParaRPr>
            </a:p>
            <a:p>
              <a:pPr algn="ctr" defTabSz="914126"/>
              <a:r>
                <a:rPr lang="en-US" sz="24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SWOT</a:t>
              </a:r>
            </a:p>
          </p:txBody>
        </p:sp>
      </p:grpSp>
    </p:spTree>
    <p:extLst>
      <p:ext uri="{BB962C8B-B14F-4D97-AF65-F5344CB8AC3E}">
        <p14:creationId xmlns:p14="http://schemas.microsoft.com/office/powerpoint/2010/main" val="401281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965212"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solidFill>
                <a:schemeClr val="accent4"/>
              </a:solid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a:ln>
              <a:solidFill>
                <a:schemeClr val="accent4"/>
              </a:solidFill>
            </a:ln>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9">
            <a:extLst>
              <a:ext uri="{FF2B5EF4-FFF2-40B4-BE49-F238E27FC236}">
                <a16:creationId xmlns:a16="http://schemas.microsoft.com/office/drawing/2014/main" id="{9EB0FD16-689C-476C-8309-C7173C257513}"/>
              </a:ext>
            </a:extLst>
          </p:cNvPr>
          <p:cNvSpPr txBox="1"/>
          <p:nvPr/>
        </p:nvSpPr>
        <p:spPr>
          <a:xfrm>
            <a:off x="831274" y="2736500"/>
            <a:ext cx="9961418" cy="1384995"/>
          </a:xfrm>
          <a:prstGeom prst="rect">
            <a:avLst/>
          </a:prstGeom>
          <a:solidFill>
            <a:srgbClr val="7F508B"/>
          </a:solidFill>
          <a:ln>
            <a:solidFill>
              <a:schemeClr val="accent4"/>
            </a:solidFill>
          </a:ln>
        </p:spPr>
        <p:txBody>
          <a:bodyPr wrap="square" rtlCol="0">
            <a:spAutoFit/>
          </a:bodyPr>
          <a:lstStyle/>
          <a:p>
            <a:pPr algn="just" defTabSz="914400"/>
            <a:r>
              <a:rPr lang="fr-FR" sz="2800" dirty="0">
                <a:solidFill>
                  <a:schemeClr val="bg1"/>
                </a:solidFill>
                <a:latin typeface="Bahnschrift Light" panose="020B0502040204020203" pitchFamily="34" charset="0"/>
              </a:rPr>
              <a:t>Participer à la transformation de l'écosystème de santé d'Afrique de l'Ouest avec une mission spécifique pour le suivi et les soins de qualité de la femme et de l'enfant.	</a:t>
            </a:r>
          </a:p>
        </p:txBody>
      </p:sp>
      <p:sp>
        <p:nvSpPr>
          <p:cNvPr id="28" name="TextBox 49">
            <a:extLst>
              <a:ext uri="{FF2B5EF4-FFF2-40B4-BE49-F238E27FC236}">
                <a16:creationId xmlns:a16="http://schemas.microsoft.com/office/drawing/2014/main" id="{9EB0FD16-689C-476C-8309-C7173C257513}"/>
              </a:ext>
            </a:extLst>
          </p:cNvPr>
          <p:cNvSpPr txBox="1"/>
          <p:nvPr/>
        </p:nvSpPr>
        <p:spPr>
          <a:xfrm>
            <a:off x="1163783" y="-2"/>
            <a:ext cx="10475226" cy="523220"/>
          </a:xfrm>
          <a:prstGeom prst="rect">
            <a:avLst/>
          </a:prstGeom>
          <a:solidFill>
            <a:schemeClr val="accent4"/>
          </a:solidFill>
          <a:ln>
            <a:solidFill>
              <a:schemeClr val="accent4"/>
            </a:solidFill>
          </a:ln>
        </p:spPr>
        <p:txBody>
          <a:bodyPr wrap="square" rtlCol="0">
            <a:spAutoFit/>
          </a:bodyPr>
          <a:lstStyle/>
          <a:p>
            <a:pPr algn="ctr" defTabSz="914400"/>
            <a:r>
              <a:rPr lang="fr-FR" sz="2800" dirty="0">
                <a:solidFill>
                  <a:schemeClr val="bg1"/>
                </a:solidFill>
                <a:latin typeface="+mj-lt"/>
              </a:rPr>
              <a:t>FINALITE</a:t>
            </a:r>
          </a:p>
        </p:txBody>
      </p:sp>
    </p:spTree>
    <p:extLst>
      <p:ext uri="{BB962C8B-B14F-4D97-AF65-F5344CB8AC3E}">
        <p14:creationId xmlns:p14="http://schemas.microsoft.com/office/powerpoint/2010/main" val="34846324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487682900"/>
              </p:ext>
            </p:extLst>
          </p:nvPr>
        </p:nvGraphicFramePr>
        <p:xfrm>
          <a:off x="968187" y="946714"/>
          <a:ext cx="9932897" cy="4956544"/>
        </p:xfrm>
        <a:graphic>
          <a:graphicData uri="http://schemas.openxmlformats.org/drawingml/2006/table">
            <a:tbl>
              <a:tblPr/>
              <a:tblGrid>
                <a:gridCol w="4179907">
                  <a:extLst>
                    <a:ext uri="{9D8B030D-6E8A-4147-A177-3AD203B41FA5}">
                      <a16:colId xmlns:a16="http://schemas.microsoft.com/office/drawing/2014/main" val="3057940377"/>
                    </a:ext>
                  </a:extLst>
                </a:gridCol>
                <a:gridCol w="1483193">
                  <a:extLst>
                    <a:ext uri="{9D8B030D-6E8A-4147-A177-3AD203B41FA5}">
                      <a16:colId xmlns:a16="http://schemas.microsoft.com/office/drawing/2014/main" val="3816122850"/>
                    </a:ext>
                  </a:extLst>
                </a:gridCol>
                <a:gridCol w="1348357">
                  <a:extLst>
                    <a:ext uri="{9D8B030D-6E8A-4147-A177-3AD203B41FA5}">
                      <a16:colId xmlns:a16="http://schemas.microsoft.com/office/drawing/2014/main" val="1534973996"/>
                    </a:ext>
                  </a:extLst>
                </a:gridCol>
                <a:gridCol w="1348357">
                  <a:extLst>
                    <a:ext uri="{9D8B030D-6E8A-4147-A177-3AD203B41FA5}">
                      <a16:colId xmlns:a16="http://schemas.microsoft.com/office/drawing/2014/main" val="3484498944"/>
                    </a:ext>
                  </a:extLst>
                </a:gridCol>
                <a:gridCol w="1573083">
                  <a:extLst>
                    <a:ext uri="{9D8B030D-6E8A-4147-A177-3AD203B41FA5}">
                      <a16:colId xmlns:a16="http://schemas.microsoft.com/office/drawing/2014/main" val="2401511924"/>
                    </a:ext>
                  </a:extLst>
                </a:gridCol>
              </a:tblGrid>
              <a:tr h="617590">
                <a:tc>
                  <a:txBody>
                    <a:bodyPr/>
                    <a:lstStyle/>
                    <a:p>
                      <a:pPr algn="ctr" fontAlgn="ctr"/>
                      <a:r>
                        <a:rPr lang="en-US" sz="1800" b="1" i="0" u="none" strike="noStrike" dirty="0" err="1">
                          <a:solidFill>
                            <a:srgbClr val="FFFFFF"/>
                          </a:solidFill>
                          <a:effectLst/>
                          <a:latin typeface="Bahnschrift" panose="020B0502040204020203" pitchFamily="34" charset="0"/>
                        </a:rPr>
                        <a:t>Partie</a:t>
                      </a:r>
                      <a:r>
                        <a:rPr lang="en-US" sz="1800" b="1" i="0" u="none" strike="noStrike" dirty="0">
                          <a:solidFill>
                            <a:srgbClr val="FFFFFF"/>
                          </a:solidFill>
                          <a:effectLst/>
                          <a:latin typeface="Bahnschrift" panose="020B0502040204020203" pitchFamily="34" charset="0"/>
                        </a:rPr>
                        <a:t> </a:t>
                      </a:r>
                      <a:r>
                        <a:rPr lang="en-US" sz="1800" b="1" i="0" u="none" strike="noStrike" dirty="0" err="1">
                          <a:solidFill>
                            <a:srgbClr val="FFFFFF"/>
                          </a:solidFill>
                          <a:effectLst/>
                          <a:latin typeface="Bahnschrift" panose="020B0502040204020203" pitchFamily="34" charset="0"/>
                        </a:rPr>
                        <a:t>Intéressée</a:t>
                      </a:r>
                      <a:endParaRPr lang="en-US" sz="1800" b="1" i="0" u="none" strike="noStrike" dirty="0">
                        <a:solidFill>
                          <a:srgbClr val="FFFFFF"/>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Qualité de service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Rentabilité</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Image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Pertinente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extLst>
                  <a:ext uri="{0D108BD9-81ED-4DB2-BD59-A6C34878D82A}">
                    <a16:rowId xmlns:a16="http://schemas.microsoft.com/office/drawing/2014/main" val="1011573898"/>
                  </a:ext>
                </a:extLst>
              </a:tr>
              <a:tr h="332547">
                <a:tc>
                  <a:txBody>
                    <a:bodyPr/>
                    <a:lstStyle/>
                    <a:p>
                      <a:pPr algn="ctr" fontAlgn="ctr"/>
                      <a:r>
                        <a:rPr lang="en-US" sz="1800" b="0" i="0" u="none" strike="noStrike" dirty="0">
                          <a:solidFill>
                            <a:srgbClr val="000000"/>
                          </a:solidFill>
                          <a:effectLst/>
                          <a:latin typeface="Bahnschrift" panose="020B0502040204020203" pitchFamily="34" charset="0"/>
                        </a:rPr>
                        <a:t>Patients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671533319"/>
                  </a:ext>
                </a:extLst>
              </a:tr>
              <a:tr h="332547">
                <a:tc>
                  <a:txBody>
                    <a:bodyPr/>
                    <a:lstStyle/>
                    <a:p>
                      <a:pPr algn="ctr" fontAlgn="ctr"/>
                      <a:r>
                        <a:rPr lang="en-US" sz="1800" b="0" i="0" u="none" strike="noStrike" dirty="0">
                          <a:solidFill>
                            <a:srgbClr val="000000"/>
                          </a:solidFill>
                          <a:effectLst/>
                          <a:latin typeface="Bahnschrift" panose="020B0502040204020203" pitchFamily="34" charset="0"/>
                        </a:rPr>
                        <a:t>Personnel</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857084305"/>
                  </a:ext>
                </a:extLst>
              </a:tr>
              <a:tr h="332547">
                <a:tc>
                  <a:txBody>
                    <a:bodyPr/>
                    <a:lstStyle/>
                    <a:p>
                      <a:pPr algn="ctr" fontAlgn="ctr"/>
                      <a:r>
                        <a:rPr lang="en-US" sz="1800" b="0" i="0" u="none" strike="noStrike" dirty="0" err="1">
                          <a:solidFill>
                            <a:srgbClr val="000000"/>
                          </a:solidFill>
                          <a:effectLst/>
                          <a:latin typeface="Bahnschrift" panose="020B0502040204020203" pitchFamily="34" charset="0"/>
                        </a:rPr>
                        <a:t>Médecins</a:t>
                      </a:r>
                      <a:r>
                        <a:rPr lang="en-US" sz="1800" b="0" i="0" u="none" strike="noStrike" dirty="0">
                          <a:solidFill>
                            <a:srgbClr val="000000"/>
                          </a:solidFill>
                          <a:effectLst/>
                          <a:latin typeface="Bahnschrift" panose="020B0502040204020203" pitchFamily="34" charset="0"/>
                        </a:rPr>
                        <a:t> </a:t>
                      </a:r>
                      <a:r>
                        <a:rPr lang="en-US" sz="1800" b="0" i="0" u="none" strike="noStrike" dirty="0" err="1">
                          <a:solidFill>
                            <a:srgbClr val="000000"/>
                          </a:solidFill>
                          <a:effectLst/>
                          <a:latin typeface="Bahnschrift" panose="020B0502040204020203" pitchFamily="34" charset="0"/>
                        </a:rPr>
                        <a:t>externes</a:t>
                      </a:r>
                      <a:endParaRPr lang="en-US" sz="1800" b="0" i="0" u="none" strike="noStrike" dirty="0">
                        <a:solidFill>
                          <a:srgbClr val="000000"/>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092596192"/>
                  </a:ext>
                </a:extLst>
              </a:tr>
              <a:tr h="506740">
                <a:tc>
                  <a:txBody>
                    <a:bodyPr/>
                    <a:lstStyle/>
                    <a:p>
                      <a:pPr algn="ctr" fontAlgn="ctr"/>
                      <a:r>
                        <a:rPr lang="en-US" sz="1800" b="0" i="0" u="none" strike="noStrike">
                          <a:solidFill>
                            <a:srgbClr val="000000"/>
                          </a:solidFill>
                          <a:effectLst/>
                          <a:latin typeface="Bahnschrift" panose="020B0502040204020203" pitchFamily="34" charset="0"/>
                        </a:rPr>
                        <a:t>Fournisseurs &amp; prestataires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1992458261"/>
                  </a:ext>
                </a:extLst>
              </a:tr>
              <a:tr h="380055">
                <a:tc>
                  <a:txBody>
                    <a:bodyPr/>
                    <a:lstStyle/>
                    <a:p>
                      <a:pPr algn="ctr" fontAlgn="ctr"/>
                      <a:r>
                        <a:rPr lang="en-US" sz="1800" b="0" i="0" u="none" strike="noStrike">
                          <a:solidFill>
                            <a:srgbClr val="000000"/>
                          </a:solidFill>
                          <a:effectLst/>
                          <a:latin typeface="Bahnschrift" panose="020B0502040204020203" pitchFamily="34" charset="0"/>
                        </a:rPr>
                        <a:t>Investisseurs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3527859108"/>
                  </a:ext>
                </a:extLst>
              </a:tr>
              <a:tr h="459233">
                <a:tc>
                  <a:txBody>
                    <a:bodyPr/>
                    <a:lstStyle/>
                    <a:p>
                      <a:pPr algn="ctr" fontAlgn="ctr"/>
                      <a:r>
                        <a:rPr lang="en-US" sz="1800" b="0" i="0" u="none" strike="noStrike">
                          <a:solidFill>
                            <a:srgbClr val="000000"/>
                          </a:solidFill>
                          <a:effectLst/>
                          <a:latin typeface="Bahnschrift" panose="020B0502040204020203" pitchFamily="34" charset="0"/>
                        </a:rPr>
                        <a:t>Assurances/IPM</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190744328"/>
                  </a:ext>
                </a:extLst>
              </a:tr>
              <a:tr h="332547">
                <a:tc>
                  <a:txBody>
                    <a:bodyPr/>
                    <a:lstStyle/>
                    <a:p>
                      <a:pPr algn="ctr" fontAlgn="ctr"/>
                      <a:r>
                        <a:rPr lang="en-US" sz="1800" b="0" i="0" u="none" strike="noStrike">
                          <a:solidFill>
                            <a:srgbClr val="000000"/>
                          </a:solidFill>
                          <a:effectLst/>
                          <a:latin typeface="Bahnschrift" panose="020B0502040204020203" pitchFamily="34" charset="0"/>
                        </a:rPr>
                        <a:t>Etat</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414048213"/>
                  </a:ext>
                </a:extLst>
              </a:tr>
              <a:tr h="332547">
                <a:tc>
                  <a:txBody>
                    <a:bodyPr/>
                    <a:lstStyle/>
                    <a:p>
                      <a:pPr algn="ctr" fontAlgn="ctr"/>
                      <a:r>
                        <a:rPr lang="en-US" sz="1800" b="0" i="0" u="none" strike="noStrike">
                          <a:solidFill>
                            <a:srgbClr val="000000"/>
                          </a:solidFill>
                          <a:effectLst/>
                          <a:latin typeface="Bahnschrift" panose="020B0502040204020203" pitchFamily="34" charset="0"/>
                        </a:rPr>
                        <a:t>Voisins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908652030"/>
                  </a:ext>
                </a:extLst>
              </a:tr>
              <a:tr h="332547">
                <a:tc>
                  <a:txBody>
                    <a:bodyPr/>
                    <a:lstStyle/>
                    <a:p>
                      <a:pPr algn="ctr" fontAlgn="ctr"/>
                      <a:r>
                        <a:rPr lang="en-US" sz="1800" b="0" i="0" u="none" strike="noStrike">
                          <a:solidFill>
                            <a:srgbClr val="000000"/>
                          </a:solidFill>
                          <a:effectLst/>
                          <a:latin typeface="Bahnschrift" panose="020B0502040204020203" pitchFamily="34" charset="0"/>
                        </a:rPr>
                        <a:t>Prospects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079593326"/>
                  </a:ext>
                </a:extLst>
              </a:tr>
              <a:tr h="538411">
                <a:tc>
                  <a:txBody>
                    <a:bodyPr/>
                    <a:lstStyle/>
                    <a:p>
                      <a:pPr algn="ctr" fontAlgn="ctr"/>
                      <a:r>
                        <a:rPr lang="en-US" sz="1800" b="0" i="0" u="none" strike="noStrike">
                          <a:solidFill>
                            <a:srgbClr val="000000"/>
                          </a:solidFill>
                          <a:effectLst/>
                          <a:latin typeface="Bahnschrift" panose="020B0502040204020203" pitchFamily="34" charset="0"/>
                        </a:rPr>
                        <a:t>Visiteurs/Accompagnants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058453182"/>
                  </a:ext>
                </a:extLst>
              </a:tr>
              <a:tr h="459233">
                <a:tc>
                  <a:txBody>
                    <a:bodyPr/>
                    <a:lstStyle/>
                    <a:p>
                      <a:pPr algn="ctr" fontAlgn="ctr"/>
                      <a:r>
                        <a:rPr lang="en-US" sz="1800" b="0" i="0" u="none" strike="noStrike">
                          <a:solidFill>
                            <a:srgbClr val="000000"/>
                          </a:solidFill>
                          <a:effectLst/>
                          <a:latin typeface="Bahnschrift" panose="020B0502040204020203" pitchFamily="34" charset="0"/>
                        </a:rPr>
                        <a:t>Concurrents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extLst>
                  <a:ext uri="{0D108BD9-81ED-4DB2-BD59-A6C34878D82A}">
                    <a16:rowId xmlns:a16="http://schemas.microsoft.com/office/drawing/2014/main" val="2449392699"/>
                  </a:ext>
                </a:extLst>
              </a:tr>
            </a:tbl>
          </a:graphicData>
        </a:graphic>
      </p:graphicFrame>
      <p:sp>
        <p:nvSpPr>
          <p:cNvPr id="29" name="ZoneTexte 28"/>
          <p:cNvSpPr txBox="1"/>
          <p:nvPr/>
        </p:nvSpPr>
        <p:spPr>
          <a:xfrm>
            <a:off x="968187" y="6051176"/>
            <a:ext cx="9932897" cy="646331"/>
          </a:xfrm>
          <a:prstGeom prst="rect">
            <a:avLst/>
          </a:prstGeom>
          <a:noFill/>
          <a:ln>
            <a:solidFill>
              <a:schemeClr val="accent4"/>
            </a:solidFill>
          </a:ln>
        </p:spPr>
        <p:txBody>
          <a:bodyPr wrap="square" rtlCol="0">
            <a:spAutoFit/>
          </a:bodyPr>
          <a:lstStyle/>
          <a:p>
            <a:pPr marL="285750" indent="-285750">
              <a:buFont typeface="Arial" panose="020B0604020202020204" pitchFamily="34" charset="0"/>
              <a:buChar char="•"/>
            </a:pPr>
            <a:r>
              <a:rPr lang="fr-FR" dirty="0"/>
              <a:t>Retrait des visiteurs/accompagnants de la liste des parties intéressées pertinentes</a:t>
            </a:r>
          </a:p>
          <a:p>
            <a:pPr marL="285750" indent="-285750">
              <a:buFont typeface="Arial" panose="020B0604020202020204" pitchFamily="34" charset="0"/>
              <a:buChar char="•"/>
            </a:pPr>
            <a:r>
              <a:rPr lang="fr-FR" dirty="0"/>
              <a:t>Ajout des prospects dans la liste des parties intéressées pertinentes</a:t>
            </a:r>
            <a:endParaRPr lang="en-US" dirty="0"/>
          </a:p>
        </p:txBody>
      </p:sp>
    </p:spTree>
    <p:extLst>
      <p:ext uri="{BB962C8B-B14F-4D97-AF65-F5344CB8AC3E}">
        <p14:creationId xmlns:p14="http://schemas.microsoft.com/office/powerpoint/2010/main" val="43746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5AA12-2D34-44B5-AEA8-4C4B164E8DAE}"/>
              </a:ext>
            </a:extLst>
          </p:cNvPr>
          <p:cNvSpPr>
            <a:spLocks noGrp="1"/>
          </p:cNvSpPr>
          <p:nvPr>
            <p:ph type="title"/>
          </p:nvPr>
        </p:nvSpPr>
        <p:spPr/>
        <p:txBody>
          <a:bodyPr anchor="ctr"/>
          <a:lstStyle/>
          <a:p>
            <a:pPr algn="ctr"/>
            <a:r>
              <a:rPr lang="fr-FR" dirty="0">
                <a:latin typeface="Arial Black" panose="020B0A04020102020204" pitchFamily="34" charset="0"/>
              </a:rPr>
              <a:t>Politique qualité</a:t>
            </a:r>
          </a:p>
        </p:txBody>
      </p:sp>
      <p:sp>
        <p:nvSpPr>
          <p:cNvPr id="3" name="Espace réservé du contenu 2">
            <a:extLst>
              <a:ext uri="{FF2B5EF4-FFF2-40B4-BE49-F238E27FC236}">
                <a16:creationId xmlns:a16="http://schemas.microsoft.com/office/drawing/2014/main" id="{3986678A-DE51-40E2-8F46-C988BA01367D}"/>
              </a:ext>
            </a:extLst>
          </p:cNvPr>
          <p:cNvSpPr>
            <a:spLocks noGrp="1"/>
          </p:cNvSpPr>
          <p:nvPr>
            <p:ph idx="1"/>
          </p:nvPr>
        </p:nvSpPr>
        <p:spPr/>
        <p:txBody>
          <a:bodyPr>
            <a:normAutofit/>
          </a:bodyPr>
          <a:lstStyle/>
          <a:p>
            <a:pPr algn="ctr"/>
            <a:r>
              <a:rPr lang="fr-FR" sz="2800" dirty="0">
                <a:latin typeface="Arial Black" panose="020B0A04020102020204" pitchFamily="34" charset="0"/>
              </a:rPr>
              <a:t>La Direction décide de maintenir la Politique Qualité.</a:t>
            </a:r>
          </a:p>
        </p:txBody>
      </p:sp>
    </p:spTree>
    <p:extLst>
      <p:ext uri="{BB962C8B-B14F-4D97-AF65-F5344CB8AC3E}">
        <p14:creationId xmlns:p14="http://schemas.microsoft.com/office/powerpoint/2010/main" val="56839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379116B-C90A-4568-927F-72656C85DAD8}"/>
              </a:ext>
            </a:extLst>
          </p:cNvPr>
          <p:cNvSpPr txBox="1">
            <a:spLocks/>
          </p:cNvSpPr>
          <p:nvPr/>
        </p:nvSpPr>
        <p:spPr>
          <a:xfrm>
            <a:off x="594444" y="1571896"/>
            <a:ext cx="11093973" cy="4794069"/>
          </a:xfrm>
          <a:prstGeom prst="rect">
            <a:avLst/>
          </a:prstGeom>
        </p:spPr>
        <p:txBody>
          <a:bodyP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fr-SN" b="1" dirty="0">
                <a:solidFill>
                  <a:schemeClr val="tx1">
                    <a:lumMod val="75000"/>
                    <a:lumOff val="25000"/>
                  </a:schemeClr>
                </a:solidFill>
                <a:latin typeface="+mn-lt"/>
              </a:rPr>
              <a:t>Étaient présents :</a:t>
            </a:r>
          </a:p>
          <a:p>
            <a:r>
              <a:rPr lang="fr-SN" dirty="0">
                <a:solidFill>
                  <a:schemeClr val="tx1">
                    <a:lumMod val="75000"/>
                    <a:lumOff val="25000"/>
                  </a:schemeClr>
                </a:solidFill>
                <a:latin typeface="+mn-lt"/>
              </a:rPr>
              <a:t>Khadidiatou Diop </a:t>
            </a:r>
            <a:r>
              <a:rPr lang="fr-SN" dirty="0" err="1">
                <a:solidFill>
                  <a:schemeClr val="tx1">
                    <a:lumMod val="75000"/>
                    <a:lumOff val="25000"/>
                  </a:schemeClr>
                </a:solidFill>
                <a:latin typeface="+mn-lt"/>
              </a:rPr>
              <a:t>Nakoulima</a:t>
            </a:r>
            <a:r>
              <a:rPr lang="fr-SN" dirty="0">
                <a:solidFill>
                  <a:schemeClr val="tx1">
                    <a:lumMod val="75000"/>
                    <a:lumOff val="25000"/>
                  </a:schemeClr>
                </a:solidFill>
                <a:latin typeface="+mn-lt"/>
              </a:rPr>
              <a:t>, Présidente</a:t>
            </a:r>
          </a:p>
          <a:p>
            <a:r>
              <a:rPr lang="fr-SN" dirty="0">
                <a:solidFill>
                  <a:schemeClr val="tx1">
                    <a:lumMod val="75000"/>
                    <a:lumOff val="25000"/>
                  </a:schemeClr>
                </a:solidFill>
                <a:latin typeface="+mn-lt"/>
              </a:rPr>
              <a:t>Abdoulaye Diop, Directeur Médical et Technique / Médecin-chef</a:t>
            </a:r>
          </a:p>
          <a:p>
            <a:r>
              <a:rPr lang="fr-SN" dirty="0">
                <a:solidFill>
                  <a:schemeClr val="tx1">
                    <a:lumMod val="75000"/>
                    <a:lumOff val="25000"/>
                  </a:schemeClr>
                </a:solidFill>
                <a:latin typeface="+mn-lt"/>
              </a:rPr>
              <a:t>Lauriane Le Flour, Directrice des Opérations</a:t>
            </a:r>
          </a:p>
          <a:p>
            <a:r>
              <a:rPr lang="fr-SN" dirty="0">
                <a:solidFill>
                  <a:schemeClr val="tx1">
                    <a:lumMod val="75000"/>
                    <a:lumOff val="25000"/>
                  </a:schemeClr>
                </a:solidFill>
                <a:latin typeface="+mn-lt"/>
              </a:rPr>
              <a:t>Théodore Konan, Responsable des Opérations et de la Qualité</a:t>
            </a:r>
          </a:p>
        </p:txBody>
      </p:sp>
    </p:spTree>
    <p:extLst>
      <p:ext uri="{BB962C8B-B14F-4D97-AF65-F5344CB8AC3E}">
        <p14:creationId xmlns:p14="http://schemas.microsoft.com/office/powerpoint/2010/main" val="160197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1" y="3463636"/>
            <a:ext cx="10993549" cy="2382982"/>
          </a:xfrm>
        </p:spPr>
        <p:txBody>
          <a:bodyPr>
            <a:normAutofit fontScale="90000"/>
          </a:bodyPr>
          <a:lstStyle/>
          <a:p>
            <a:pPr algn="just"/>
            <a:r>
              <a:rPr lang="fr-FR" sz="4000" b="1" dirty="0">
                <a:solidFill>
                  <a:schemeClr val="bg1"/>
                </a:solidFill>
                <a:latin typeface="Bahnschrift" panose="020B0502040204020203" pitchFamily="34" charset="0"/>
              </a:rPr>
              <a:t>III. Les informations sur la performance et l’efficacité du système de management de la qualité.</a:t>
            </a:r>
            <a:br>
              <a:rPr lang="fr-FR" sz="4000" b="1" dirty="0">
                <a:solidFill>
                  <a:schemeClr val="bg1"/>
                </a:solidFill>
                <a:latin typeface="Bahnschrift" panose="020B0502040204020203" pitchFamily="34" charset="0"/>
              </a:rPr>
            </a:br>
            <a:endParaRPr lang="fr-FR" sz="4000" b="1" dirty="0">
              <a:solidFill>
                <a:schemeClr val="bg1"/>
              </a:solidFill>
              <a:latin typeface="Bahnschrift" panose="020B0502040204020203"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
        <p:nvSpPr>
          <p:cNvPr id="3" name="ZoneTexte 2"/>
          <p:cNvSpPr txBox="1"/>
          <p:nvPr/>
        </p:nvSpPr>
        <p:spPr>
          <a:xfrm>
            <a:off x="457200" y="609600"/>
            <a:ext cx="11284226" cy="24106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wrap="square" rtlCol="0">
            <a:spAutoFit/>
          </a:bodyPr>
          <a:lstStyle/>
          <a:p>
            <a:endParaRPr lang="en-US" dirty="0"/>
          </a:p>
        </p:txBody>
      </p:sp>
    </p:spTree>
    <p:extLst>
      <p:ext uri="{BB962C8B-B14F-4D97-AF65-F5344CB8AC3E}">
        <p14:creationId xmlns:p14="http://schemas.microsoft.com/office/powerpoint/2010/main" val="3915033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830997"/>
          </a:xfrm>
          <a:prstGeom prst="rect">
            <a:avLst/>
          </a:prstGeom>
          <a:noFill/>
        </p:spPr>
        <p:txBody>
          <a:bodyPr wrap="square">
            <a:spAutoFit/>
          </a:bodyPr>
          <a:lstStyle/>
          <a:p>
            <a:r>
              <a:rPr lang="fr-SN" sz="2400" b="1" cap="none" dirty="0">
                <a:latin typeface="+mn-lt"/>
              </a:rPr>
              <a:t>1. La satisfaction des clients et les retours d’information des parties intéressées pertinentes</a:t>
            </a:r>
            <a:endParaRPr lang="fr-FR" sz="2400" b="1" dirty="0"/>
          </a:p>
        </p:txBody>
      </p:sp>
    </p:spTree>
    <p:extLst>
      <p:ext uri="{BB962C8B-B14F-4D97-AF65-F5344CB8AC3E}">
        <p14:creationId xmlns:p14="http://schemas.microsoft.com/office/powerpoint/2010/main" val="237408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algn="ctr"/>
            <a:r>
              <a:rPr lang="fr-FR" sz="4800" b="1" dirty="0">
                <a:solidFill>
                  <a:schemeClr val="tx1">
                    <a:lumMod val="75000"/>
                    <a:lumOff val="25000"/>
                  </a:schemeClr>
                </a:solidFill>
                <a:latin typeface="Bahnschrift Light SemiCondensed" panose="020B0502040204020203" pitchFamily="34" charset="0"/>
              </a:rPr>
              <a:t>Des médecins</a:t>
            </a:r>
          </a:p>
        </p:txBody>
      </p:sp>
    </p:spTree>
    <p:extLst>
      <p:ext uri="{BB962C8B-B14F-4D97-AF65-F5344CB8AC3E}">
        <p14:creationId xmlns:p14="http://schemas.microsoft.com/office/powerpoint/2010/main" val="16118687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860204"/>
            <a:ext cx="11142616" cy="60260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sz="2400"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B4F7AEF6-C28D-4504-B30F-382F3340487C}"/>
              </a:ext>
            </a:extLst>
          </p:cNvPr>
          <p:cNvPicPr>
            <a:picLocks noChangeAspect="1"/>
          </p:cNvPicPr>
          <p:nvPr/>
        </p:nvPicPr>
        <p:blipFill rotWithShape="1">
          <a:blip r:embed="rId2"/>
          <a:srcRect l="22609" t="32551" r="30217" b="31005"/>
          <a:stretch/>
        </p:blipFill>
        <p:spPr>
          <a:xfrm>
            <a:off x="1744830" y="3065419"/>
            <a:ext cx="7732545" cy="3564970"/>
          </a:xfrm>
          <a:prstGeom prst="rect">
            <a:avLst/>
          </a:prstGeom>
        </p:spPr>
      </p:pic>
      <p:sp>
        <p:nvSpPr>
          <p:cNvPr id="3" name="ZoneTexte 2"/>
          <p:cNvSpPr txBox="1"/>
          <p:nvPr/>
        </p:nvSpPr>
        <p:spPr>
          <a:xfrm>
            <a:off x="487681" y="2462811"/>
            <a:ext cx="10272985" cy="461665"/>
          </a:xfrm>
          <a:prstGeom prst="rect">
            <a:avLst/>
          </a:prstGeom>
          <a:noFill/>
        </p:spPr>
        <p:txBody>
          <a:bodyPr wrap="square" rtlCol="0">
            <a:spAutoFit/>
          </a:bodyPr>
          <a:lstStyle/>
          <a:p>
            <a:pPr lvl="0"/>
            <a:r>
              <a:rPr lang="fr-SN" sz="2400" b="1" u="sng" dirty="0">
                <a:solidFill>
                  <a:srgbClr val="FF0000"/>
                </a:solidFill>
              </a:rPr>
              <a:t>Observations</a:t>
            </a:r>
            <a:r>
              <a:rPr lang="fr-SN" sz="2400" dirty="0"/>
              <a:t> : </a:t>
            </a:r>
            <a:r>
              <a:rPr lang="fr-SN" sz="2400" dirty="0">
                <a:solidFill>
                  <a:schemeClr val="tx1">
                    <a:lumMod val="75000"/>
                    <a:lumOff val="25000"/>
                  </a:schemeClr>
                </a:solidFill>
              </a:rPr>
              <a:t>Baisse des avis des médecins due à leur indisponibilité.</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26492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418BE730-70EF-4E74-967F-1F1767777046}"/>
              </a:ext>
            </a:extLst>
          </p:cNvPr>
          <p:cNvPicPr>
            <a:picLocks noChangeAspect="1"/>
          </p:cNvPicPr>
          <p:nvPr/>
        </p:nvPicPr>
        <p:blipFill rotWithShape="1">
          <a:blip r:embed="rId2"/>
          <a:srcRect l="22392" t="36330" r="23043" b="23801"/>
          <a:stretch/>
        </p:blipFill>
        <p:spPr>
          <a:xfrm>
            <a:off x="240757" y="2658746"/>
            <a:ext cx="5730142" cy="2353990"/>
          </a:xfrm>
          <a:prstGeom prst="rect">
            <a:avLst/>
          </a:prstGeom>
        </p:spPr>
      </p:pic>
      <p:sp>
        <p:nvSpPr>
          <p:cNvPr id="7" name="Rectangle 6">
            <a:extLst>
              <a:ext uri="{FF2B5EF4-FFF2-40B4-BE49-F238E27FC236}">
                <a16:creationId xmlns:a16="http://schemas.microsoft.com/office/drawing/2014/main" id="{6C275F2E-E989-456A-8051-5D38F8729C39}"/>
              </a:ext>
            </a:extLst>
          </p:cNvPr>
          <p:cNvSpPr/>
          <p:nvPr/>
        </p:nvSpPr>
        <p:spPr>
          <a:xfrm>
            <a:off x="1364973" y="3079679"/>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3,2/4</a:t>
            </a:r>
          </a:p>
        </p:txBody>
      </p:sp>
      <p:pic>
        <p:nvPicPr>
          <p:cNvPr id="12" name="Image 11">
            <a:extLst>
              <a:ext uri="{FF2B5EF4-FFF2-40B4-BE49-F238E27FC236}">
                <a16:creationId xmlns:a16="http://schemas.microsoft.com/office/drawing/2014/main" id="{C724C00C-0E94-4460-8867-0C057179CF03}"/>
              </a:ext>
            </a:extLst>
          </p:cNvPr>
          <p:cNvPicPr>
            <a:picLocks noChangeAspect="1"/>
          </p:cNvPicPr>
          <p:nvPr/>
        </p:nvPicPr>
        <p:blipFill rotWithShape="1">
          <a:blip r:embed="rId3"/>
          <a:srcRect l="22283" t="32551" r="24022" b="27579"/>
          <a:stretch/>
        </p:blipFill>
        <p:spPr>
          <a:xfrm>
            <a:off x="6221101" y="4195632"/>
            <a:ext cx="5730142" cy="2392108"/>
          </a:xfrm>
          <a:prstGeom prst="rect">
            <a:avLst/>
          </a:prstGeom>
        </p:spPr>
      </p:pic>
      <p:sp>
        <p:nvSpPr>
          <p:cNvPr id="13" name="Rectangle 12">
            <a:extLst>
              <a:ext uri="{FF2B5EF4-FFF2-40B4-BE49-F238E27FC236}">
                <a16:creationId xmlns:a16="http://schemas.microsoft.com/office/drawing/2014/main" id="{FF403CD1-B16F-4E1E-98F1-7E78B2C07422}"/>
              </a:ext>
            </a:extLst>
          </p:cNvPr>
          <p:cNvSpPr/>
          <p:nvPr/>
        </p:nvSpPr>
        <p:spPr>
          <a:xfrm>
            <a:off x="7335078" y="4878883"/>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3,1/4</a:t>
            </a:r>
          </a:p>
        </p:txBody>
      </p:sp>
    </p:spTree>
    <p:extLst>
      <p:ext uri="{BB962C8B-B14F-4D97-AF65-F5344CB8AC3E}">
        <p14:creationId xmlns:p14="http://schemas.microsoft.com/office/powerpoint/2010/main" val="345915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462297D3-EDB2-4749-9BFA-14A59DE610BE}"/>
              </a:ext>
            </a:extLst>
          </p:cNvPr>
          <p:cNvPicPr>
            <a:picLocks noChangeAspect="1"/>
          </p:cNvPicPr>
          <p:nvPr/>
        </p:nvPicPr>
        <p:blipFill rotWithShape="1">
          <a:blip r:embed="rId2"/>
          <a:srcRect l="22283" t="29749" r="23315" b="32551"/>
          <a:stretch/>
        </p:blipFill>
        <p:spPr>
          <a:xfrm>
            <a:off x="267789" y="3666120"/>
            <a:ext cx="5791200" cy="2963161"/>
          </a:xfrm>
          <a:prstGeom prst="rect">
            <a:avLst/>
          </a:prstGeom>
        </p:spPr>
      </p:pic>
      <p:pic>
        <p:nvPicPr>
          <p:cNvPr id="10" name="Image 9">
            <a:extLst>
              <a:ext uri="{FF2B5EF4-FFF2-40B4-BE49-F238E27FC236}">
                <a16:creationId xmlns:a16="http://schemas.microsoft.com/office/drawing/2014/main" id="{8EACCD4F-7280-4573-80B7-8DAB3A03EAAE}"/>
              </a:ext>
            </a:extLst>
          </p:cNvPr>
          <p:cNvPicPr>
            <a:picLocks noChangeAspect="1"/>
          </p:cNvPicPr>
          <p:nvPr/>
        </p:nvPicPr>
        <p:blipFill rotWithShape="1">
          <a:blip r:embed="rId3"/>
          <a:srcRect l="22500" t="26076" r="23315" b="35645"/>
          <a:stretch/>
        </p:blipFill>
        <p:spPr>
          <a:xfrm>
            <a:off x="5940288" y="3529013"/>
            <a:ext cx="6251712" cy="3136285"/>
          </a:xfrm>
          <a:prstGeom prst="rect">
            <a:avLst/>
          </a:prstGeom>
        </p:spPr>
      </p:pic>
      <p:sp>
        <p:nvSpPr>
          <p:cNvPr id="7" name="Rectangle 6">
            <a:extLst>
              <a:ext uri="{FF2B5EF4-FFF2-40B4-BE49-F238E27FC236}">
                <a16:creationId xmlns:a16="http://schemas.microsoft.com/office/drawing/2014/main" id="{6C275F2E-E989-456A-8051-5D38F8729C39}"/>
              </a:ext>
            </a:extLst>
          </p:cNvPr>
          <p:cNvSpPr/>
          <p:nvPr/>
        </p:nvSpPr>
        <p:spPr>
          <a:xfrm>
            <a:off x="3042408" y="4000222"/>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2,3/4</a:t>
            </a:r>
          </a:p>
        </p:txBody>
      </p:sp>
      <p:sp>
        <p:nvSpPr>
          <p:cNvPr id="13" name="Rectangle 12">
            <a:extLst>
              <a:ext uri="{FF2B5EF4-FFF2-40B4-BE49-F238E27FC236}">
                <a16:creationId xmlns:a16="http://schemas.microsoft.com/office/drawing/2014/main" id="{FF403CD1-B16F-4E1E-98F1-7E78B2C07422}"/>
              </a:ext>
            </a:extLst>
          </p:cNvPr>
          <p:cNvSpPr/>
          <p:nvPr/>
        </p:nvSpPr>
        <p:spPr>
          <a:xfrm>
            <a:off x="8449503" y="3666120"/>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2,5/4</a:t>
            </a:r>
          </a:p>
        </p:txBody>
      </p:sp>
      <p:sp>
        <p:nvSpPr>
          <p:cNvPr id="3" name="ZoneTexte 2"/>
          <p:cNvSpPr txBox="1"/>
          <p:nvPr/>
        </p:nvSpPr>
        <p:spPr>
          <a:xfrm>
            <a:off x="267788" y="2466443"/>
            <a:ext cx="11142616" cy="400110"/>
          </a:xfrm>
          <a:prstGeom prst="rect">
            <a:avLst/>
          </a:prstGeom>
          <a:noFill/>
        </p:spPr>
        <p:txBody>
          <a:bodyPr wrap="square" rtlCol="0">
            <a:spAutoFit/>
          </a:bodyPr>
          <a:lstStyle/>
          <a:p>
            <a:pPr lvl="0"/>
            <a:r>
              <a:rPr lang="fr-SN" sz="2000" u="sng" dirty="0">
                <a:solidFill>
                  <a:srgbClr val="FF0000"/>
                </a:solidFill>
              </a:rPr>
              <a:t>Remarques </a:t>
            </a:r>
            <a:r>
              <a:rPr lang="fr-SN" sz="2000" dirty="0">
                <a:solidFill>
                  <a:srgbClr val="FF0000"/>
                </a:solidFill>
              </a:rPr>
              <a:t>: </a:t>
            </a:r>
            <a:r>
              <a:rPr lang="fr-SN" sz="2000" dirty="0"/>
              <a:t>Besoin de matériel pour consulter. Matériel délaissé (qualité de la salle de consultation).</a:t>
            </a:r>
            <a:endParaRPr lang="en-US" sz="2000" dirty="0"/>
          </a:p>
        </p:txBody>
      </p:sp>
    </p:spTree>
    <p:extLst>
      <p:ext uri="{BB962C8B-B14F-4D97-AF65-F5344CB8AC3E}">
        <p14:creationId xmlns:p14="http://schemas.microsoft.com/office/powerpoint/2010/main" val="3799246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F3D4F0E3-5655-47D1-B064-2409FDE2D347}"/>
              </a:ext>
            </a:extLst>
          </p:cNvPr>
          <p:cNvPicPr>
            <a:picLocks noChangeAspect="1"/>
          </p:cNvPicPr>
          <p:nvPr/>
        </p:nvPicPr>
        <p:blipFill rotWithShape="1">
          <a:blip r:embed="rId2"/>
          <a:srcRect l="22500" t="22463" r="23315" b="39899"/>
          <a:stretch/>
        </p:blipFill>
        <p:spPr>
          <a:xfrm>
            <a:off x="487681" y="3957639"/>
            <a:ext cx="5699101" cy="2707660"/>
          </a:xfrm>
          <a:prstGeom prst="rect">
            <a:avLst/>
          </a:prstGeom>
        </p:spPr>
      </p:pic>
      <p:pic>
        <p:nvPicPr>
          <p:cNvPr id="11" name="Image 10">
            <a:extLst>
              <a:ext uri="{FF2B5EF4-FFF2-40B4-BE49-F238E27FC236}">
                <a16:creationId xmlns:a16="http://schemas.microsoft.com/office/drawing/2014/main" id="{DC460445-5B2C-4EE2-B05A-293BB66AF7A4}"/>
              </a:ext>
            </a:extLst>
          </p:cNvPr>
          <p:cNvPicPr>
            <a:picLocks noChangeAspect="1"/>
          </p:cNvPicPr>
          <p:nvPr/>
        </p:nvPicPr>
        <p:blipFill rotWithShape="1">
          <a:blip r:embed="rId3"/>
          <a:srcRect l="21957" t="30135" r="23315" b="30232"/>
          <a:stretch/>
        </p:blipFill>
        <p:spPr>
          <a:xfrm>
            <a:off x="6344480" y="3809227"/>
            <a:ext cx="5652052" cy="2856072"/>
          </a:xfrm>
          <a:prstGeom prst="rect">
            <a:avLst/>
          </a:prstGeom>
        </p:spPr>
      </p:pic>
      <p:sp>
        <p:nvSpPr>
          <p:cNvPr id="7" name="Rectangle 6">
            <a:extLst>
              <a:ext uri="{FF2B5EF4-FFF2-40B4-BE49-F238E27FC236}">
                <a16:creationId xmlns:a16="http://schemas.microsoft.com/office/drawing/2014/main" id="{6C275F2E-E989-456A-8051-5D38F8729C39}"/>
              </a:ext>
            </a:extLst>
          </p:cNvPr>
          <p:cNvSpPr/>
          <p:nvPr/>
        </p:nvSpPr>
        <p:spPr>
          <a:xfrm>
            <a:off x="3502343" y="4167036"/>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2,7/4</a:t>
            </a:r>
          </a:p>
        </p:txBody>
      </p:sp>
      <p:sp>
        <p:nvSpPr>
          <p:cNvPr id="13" name="Rectangle 12">
            <a:extLst>
              <a:ext uri="{FF2B5EF4-FFF2-40B4-BE49-F238E27FC236}">
                <a16:creationId xmlns:a16="http://schemas.microsoft.com/office/drawing/2014/main" id="{FF403CD1-B16F-4E1E-98F1-7E78B2C07422}"/>
              </a:ext>
            </a:extLst>
          </p:cNvPr>
          <p:cNvSpPr/>
          <p:nvPr/>
        </p:nvSpPr>
        <p:spPr>
          <a:xfrm>
            <a:off x="9201444" y="4167035"/>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3,1/4</a:t>
            </a:r>
          </a:p>
        </p:txBody>
      </p:sp>
      <p:sp>
        <p:nvSpPr>
          <p:cNvPr id="3" name="ZoneTexte 2"/>
          <p:cNvSpPr txBox="1"/>
          <p:nvPr/>
        </p:nvSpPr>
        <p:spPr>
          <a:xfrm>
            <a:off x="487681" y="2428849"/>
            <a:ext cx="6029325" cy="1380378"/>
          </a:xfrm>
          <a:prstGeom prst="rect">
            <a:avLst/>
          </a:prstGeom>
          <a:noFill/>
          <a:ln>
            <a:solidFill>
              <a:schemeClr val="accent1"/>
            </a:solidFill>
          </a:ln>
        </p:spPr>
        <p:txBody>
          <a:bodyPr wrap="square" rtlCol="0">
            <a:spAutoFit/>
          </a:bodyPr>
          <a:lstStyle/>
          <a:p>
            <a:pPr lvl="0">
              <a:lnSpc>
                <a:spcPct val="107000"/>
              </a:lnSpc>
              <a:spcAft>
                <a:spcPts val="0"/>
              </a:spcAft>
            </a:pPr>
            <a:r>
              <a:rPr lang="fr-SN" b="1" u="sng" dirty="0">
                <a:solidFill>
                  <a:srgbClr val="FF0000"/>
                </a:solidFill>
                <a:ea typeface="Calibri" panose="020F0502020204030204" pitchFamily="34" charset="0"/>
                <a:cs typeface="Times New Roman" panose="02020603050405020304" pitchFamily="18" charset="0"/>
              </a:rPr>
              <a:t>Remarques :</a:t>
            </a:r>
          </a:p>
          <a:p>
            <a:pPr marL="342900" lvl="0" indent="-342900">
              <a:lnSpc>
                <a:spcPct val="107000"/>
              </a:lnSpc>
              <a:spcAft>
                <a:spcPts val="0"/>
              </a:spcAft>
              <a:buFont typeface="Symbol" panose="05050102010706020507" pitchFamily="18" charset="2"/>
              <a:buChar char=""/>
            </a:pPr>
            <a:r>
              <a:rPr lang="fr-SN" dirty="0">
                <a:ea typeface="Calibri" panose="020F0502020204030204" pitchFamily="34" charset="0"/>
                <a:cs typeface="Times New Roman" panose="02020603050405020304" pitchFamily="18" charset="0"/>
              </a:rPr>
              <a:t>Dossier perdu et non rangé (gros problème) ;</a:t>
            </a:r>
            <a:endParaRPr lang="en-US"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SN" dirty="0">
                <a:ea typeface="Calibri" panose="020F0502020204030204" pitchFamily="34" charset="0"/>
                <a:cs typeface="Times New Roman" panose="02020603050405020304" pitchFamily="18" charset="0"/>
              </a:rPr>
              <a:t>RDV mal pris (gros problème)</a:t>
            </a:r>
          </a:p>
          <a:p>
            <a:pPr marL="342900" indent="-342900">
              <a:lnSpc>
                <a:spcPct val="107000"/>
              </a:lnSpc>
              <a:spcAft>
                <a:spcPts val="800"/>
              </a:spcAft>
              <a:buFont typeface="Symbol" panose="05050102010706020507" pitchFamily="18" charset="2"/>
              <a:buChar char=""/>
            </a:pPr>
            <a:r>
              <a:rPr lang="fr-SN" dirty="0"/>
              <a:t>Pas de numérotation des fiches patientes (gros problème)</a:t>
            </a:r>
            <a:endParaRPr lang="en-US" dirty="0"/>
          </a:p>
        </p:txBody>
      </p:sp>
    </p:spTree>
    <p:extLst>
      <p:ext uri="{BB962C8B-B14F-4D97-AF65-F5344CB8AC3E}">
        <p14:creationId xmlns:p14="http://schemas.microsoft.com/office/powerpoint/2010/main" val="128646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CBEEF453-4B9D-43F4-A14F-DA7FB3F6DB90}"/>
              </a:ext>
            </a:extLst>
          </p:cNvPr>
          <p:cNvPicPr>
            <a:picLocks noChangeAspect="1"/>
          </p:cNvPicPr>
          <p:nvPr/>
        </p:nvPicPr>
        <p:blipFill rotWithShape="1">
          <a:blip r:embed="rId2"/>
          <a:srcRect l="22500" t="26655" r="23315" b="33905"/>
          <a:stretch/>
        </p:blipFill>
        <p:spPr>
          <a:xfrm>
            <a:off x="473840" y="3414713"/>
            <a:ext cx="6049466" cy="3226798"/>
          </a:xfrm>
          <a:prstGeom prst="rect">
            <a:avLst/>
          </a:prstGeom>
        </p:spPr>
      </p:pic>
      <p:pic>
        <p:nvPicPr>
          <p:cNvPr id="10" name="Image 9">
            <a:extLst>
              <a:ext uri="{FF2B5EF4-FFF2-40B4-BE49-F238E27FC236}">
                <a16:creationId xmlns:a16="http://schemas.microsoft.com/office/drawing/2014/main" id="{006561DC-A3D3-447A-B7AE-C009478C1CCA}"/>
              </a:ext>
            </a:extLst>
          </p:cNvPr>
          <p:cNvPicPr>
            <a:picLocks noChangeAspect="1"/>
          </p:cNvPicPr>
          <p:nvPr/>
        </p:nvPicPr>
        <p:blipFill rotWithShape="1">
          <a:blip r:embed="rId3"/>
          <a:srcRect l="22065" t="23628" r="23316" b="37385"/>
          <a:stretch/>
        </p:blipFill>
        <p:spPr>
          <a:xfrm>
            <a:off x="6096000" y="3586163"/>
            <a:ext cx="5900531" cy="3164161"/>
          </a:xfrm>
          <a:prstGeom prst="rect">
            <a:avLst/>
          </a:prstGeom>
        </p:spPr>
      </p:pic>
      <p:sp>
        <p:nvSpPr>
          <p:cNvPr id="7" name="Rectangle 6">
            <a:extLst>
              <a:ext uri="{FF2B5EF4-FFF2-40B4-BE49-F238E27FC236}">
                <a16:creationId xmlns:a16="http://schemas.microsoft.com/office/drawing/2014/main" id="{6C275F2E-E989-456A-8051-5D38F8729C39}"/>
              </a:ext>
            </a:extLst>
          </p:cNvPr>
          <p:cNvSpPr/>
          <p:nvPr/>
        </p:nvSpPr>
        <p:spPr>
          <a:xfrm>
            <a:off x="3290020" y="3899333"/>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3/4</a:t>
            </a:r>
          </a:p>
        </p:txBody>
      </p:sp>
      <p:sp>
        <p:nvSpPr>
          <p:cNvPr id="13" name="Rectangle 12">
            <a:extLst>
              <a:ext uri="{FF2B5EF4-FFF2-40B4-BE49-F238E27FC236}">
                <a16:creationId xmlns:a16="http://schemas.microsoft.com/office/drawing/2014/main" id="{FF403CD1-B16F-4E1E-98F1-7E78B2C07422}"/>
              </a:ext>
            </a:extLst>
          </p:cNvPr>
          <p:cNvSpPr/>
          <p:nvPr/>
        </p:nvSpPr>
        <p:spPr>
          <a:xfrm>
            <a:off x="8806691" y="3899333"/>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2,7/4</a:t>
            </a:r>
          </a:p>
        </p:txBody>
      </p:sp>
      <p:sp>
        <p:nvSpPr>
          <p:cNvPr id="3" name="ZoneTexte 2"/>
          <p:cNvSpPr txBox="1"/>
          <p:nvPr/>
        </p:nvSpPr>
        <p:spPr>
          <a:xfrm>
            <a:off x="473840" y="2607965"/>
            <a:ext cx="11270485" cy="400110"/>
          </a:xfrm>
          <a:prstGeom prst="rect">
            <a:avLst/>
          </a:prstGeom>
          <a:noFill/>
        </p:spPr>
        <p:txBody>
          <a:bodyPr wrap="square" rtlCol="0">
            <a:spAutoFit/>
          </a:bodyPr>
          <a:lstStyle/>
          <a:p>
            <a:r>
              <a:rPr lang="fr-FR" sz="2000" b="1" u="sng" dirty="0">
                <a:solidFill>
                  <a:srgbClr val="FF0000"/>
                </a:solidFill>
              </a:rPr>
              <a:t>Remarques</a:t>
            </a:r>
            <a:r>
              <a:rPr lang="fr-FR" sz="2000" b="1" dirty="0">
                <a:solidFill>
                  <a:srgbClr val="FF0000"/>
                </a:solidFill>
              </a:rPr>
              <a:t> :  </a:t>
            </a:r>
            <a:r>
              <a:rPr lang="fr-FR" sz="2000" dirty="0"/>
              <a:t>Besoin de matériel pour consulter. Matériel délaissé (qualité de la salle de consultation)</a:t>
            </a:r>
            <a:endParaRPr lang="en-US" sz="2000" dirty="0"/>
          </a:p>
        </p:txBody>
      </p:sp>
    </p:spTree>
    <p:extLst>
      <p:ext uri="{BB962C8B-B14F-4D97-AF65-F5344CB8AC3E}">
        <p14:creationId xmlns:p14="http://schemas.microsoft.com/office/powerpoint/2010/main" val="25713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8CB72B8A-6155-4416-AF7C-A5AE68E96DE1}"/>
              </a:ext>
            </a:extLst>
          </p:cNvPr>
          <p:cNvPicPr>
            <a:picLocks noChangeAspect="1"/>
          </p:cNvPicPr>
          <p:nvPr/>
        </p:nvPicPr>
        <p:blipFill rotWithShape="1">
          <a:blip r:embed="rId2"/>
          <a:srcRect l="22174" t="18536" r="23315" b="41302"/>
          <a:stretch/>
        </p:blipFill>
        <p:spPr>
          <a:xfrm>
            <a:off x="55754" y="3016508"/>
            <a:ext cx="6003235" cy="2769610"/>
          </a:xfrm>
          <a:prstGeom prst="rect">
            <a:avLst/>
          </a:prstGeom>
        </p:spPr>
      </p:pic>
      <p:pic>
        <p:nvPicPr>
          <p:cNvPr id="11" name="Image 10">
            <a:extLst>
              <a:ext uri="{FF2B5EF4-FFF2-40B4-BE49-F238E27FC236}">
                <a16:creationId xmlns:a16="http://schemas.microsoft.com/office/drawing/2014/main" id="{9A3B512D-C185-4613-96DD-3B541C8CFCDC}"/>
              </a:ext>
            </a:extLst>
          </p:cNvPr>
          <p:cNvPicPr>
            <a:picLocks noChangeAspect="1"/>
          </p:cNvPicPr>
          <p:nvPr/>
        </p:nvPicPr>
        <p:blipFill rotWithShape="1">
          <a:blip r:embed="rId3"/>
          <a:srcRect l="22283" t="27622" r="23315" b="32552"/>
          <a:stretch/>
        </p:blipFill>
        <p:spPr>
          <a:xfrm>
            <a:off x="6003235" y="3749234"/>
            <a:ext cx="6041834" cy="3045379"/>
          </a:xfrm>
          <a:prstGeom prst="rect">
            <a:avLst/>
          </a:prstGeom>
        </p:spPr>
      </p:pic>
      <p:sp>
        <p:nvSpPr>
          <p:cNvPr id="7" name="Rectangle 6">
            <a:extLst>
              <a:ext uri="{FF2B5EF4-FFF2-40B4-BE49-F238E27FC236}">
                <a16:creationId xmlns:a16="http://schemas.microsoft.com/office/drawing/2014/main" id="{6C275F2E-E989-456A-8051-5D38F8729C39}"/>
              </a:ext>
            </a:extLst>
          </p:cNvPr>
          <p:cNvSpPr/>
          <p:nvPr/>
        </p:nvSpPr>
        <p:spPr>
          <a:xfrm>
            <a:off x="3341411" y="3391425"/>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2,8/4</a:t>
            </a:r>
          </a:p>
        </p:txBody>
      </p:sp>
      <p:sp>
        <p:nvSpPr>
          <p:cNvPr id="13" name="Rectangle 12">
            <a:extLst>
              <a:ext uri="{FF2B5EF4-FFF2-40B4-BE49-F238E27FC236}">
                <a16:creationId xmlns:a16="http://schemas.microsoft.com/office/drawing/2014/main" id="{FF403CD1-B16F-4E1E-98F1-7E78B2C07422}"/>
              </a:ext>
            </a:extLst>
          </p:cNvPr>
          <p:cNvSpPr/>
          <p:nvPr/>
        </p:nvSpPr>
        <p:spPr>
          <a:xfrm>
            <a:off x="9615966" y="4112056"/>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1,7/4</a:t>
            </a:r>
          </a:p>
        </p:txBody>
      </p:sp>
    </p:spTree>
    <p:extLst>
      <p:ext uri="{BB962C8B-B14F-4D97-AF65-F5344CB8AC3E}">
        <p14:creationId xmlns:p14="http://schemas.microsoft.com/office/powerpoint/2010/main" val="200264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42276507-23CC-4795-8D88-159EB0882F31}"/>
              </a:ext>
            </a:extLst>
          </p:cNvPr>
          <p:cNvPicPr>
            <a:picLocks noChangeAspect="1"/>
          </p:cNvPicPr>
          <p:nvPr/>
        </p:nvPicPr>
        <p:blipFill rotWithShape="1">
          <a:blip r:embed="rId2"/>
          <a:srcRect l="22283" t="38230" r="23043" b="23801"/>
          <a:stretch/>
        </p:blipFill>
        <p:spPr>
          <a:xfrm>
            <a:off x="214687" y="3429000"/>
            <a:ext cx="6196016" cy="2419259"/>
          </a:xfrm>
          <a:prstGeom prst="rect">
            <a:avLst/>
          </a:prstGeom>
        </p:spPr>
      </p:pic>
      <p:sp>
        <p:nvSpPr>
          <p:cNvPr id="9" name="Rectangle 8">
            <a:extLst>
              <a:ext uri="{FF2B5EF4-FFF2-40B4-BE49-F238E27FC236}">
                <a16:creationId xmlns:a16="http://schemas.microsoft.com/office/drawing/2014/main" id="{EDCE381C-CAB2-41AB-B37A-F701B888B95D}"/>
              </a:ext>
            </a:extLst>
          </p:cNvPr>
          <p:cNvSpPr/>
          <p:nvPr/>
        </p:nvSpPr>
        <p:spPr>
          <a:xfrm>
            <a:off x="3336606" y="3429000"/>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Moyenne = 2,6/4</a:t>
            </a:r>
          </a:p>
        </p:txBody>
      </p:sp>
      <p:pic>
        <p:nvPicPr>
          <p:cNvPr id="7" name="Image 6">
            <a:extLst>
              <a:ext uri="{FF2B5EF4-FFF2-40B4-BE49-F238E27FC236}">
                <a16:creationId xmlns:a16="http://schemas.microsoft.com/office/drawing/2014/main" id="{0A0938B8-2896-4B15-AB40-C3F7BA880862}"/>
              </a:ext>
            </a:extLst>
          </p:cNvPr>
          <p:cNvPicPr>
            <a:picLocks noChangeAspect="1"/>
          </p:cNvPicPr>
          <p:nvPr/>
        </p:nvPicPr>
        <p:blipFill rotWithShape="1">
          <a:blip r:embed="rId3"/>
          <a:srcRect l="22065" t="46569" r="29674" b="16118"/>
          <a:stretch/>
        </p:blipFill>
        <p:spPr>
          <a:xfrm>
            <a:off x="6671427" y="3485436"/>
            <a:ext cx="5305886" cy="2306386"/>
          </a:xfrm>
          <a:prstGeom prst="rect">
            <a:avLst/>
          </a:prstGeom>
        </p:spPr>
      </p:pic>
    </p:spTree>
    <p:extLst>
      <p:ext uri="{BB962C8B-B14F-4D97-AF65-F5344CB8AC3E}">
        <p14:creationId xmlns:p14="http://schemas.microsoft.com/office/powerpoint/2010/main" val="831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750126"/>
          </a:xfrm>
        </p:spPr>
        <p:txBody>
          <a:bodyPr/>
          <a:lstStyle/>
          <a:p>
            <a:pPr algn="ctr"/>
            <a:r>
              <a:rPr lang="fr-SN" b="1" dirty="0">
                <a:latin typeface="+mj-lt"/>
              </a:rPr>
              <a:t>Eléments d’entrée de la revue de direction</a:t>
            </a:r>
            <a:endParaRPr lang="en-US" b="1" dirty="0">
              <a:latin typeface="+mj-lt"/>
            </a:endParaRPr>
          </a:p>
        </p:txBody>
      </p:sp>
      <p:sp>
        <p:nvSpPr>
          <p:cNvPr id="3" name="Espace réservé du contenu 2"/>
          <p:cNvSpPr>
            <a:spLocks noGrp="1"/>
          </p:cNvSpPr>
          <p:nvPr>
            <p:ph idx="1"/>
          </p:nvPr>
        </p:nvSpPr>
        <p:spPr>
          <a:xfrm>
            <a:off x="581192" y="1916452"/>
            <a:ext cx="11382208" cy="4794069"/>
          </a:xfrm>
        </p:spPr>
        <p:txBody>
          <a:bodyPr>
            <a:noAutofit/>
          </a:bodyPr>
          <a:lstStyle/>
          <a:p>
            <a:pPr marL="400050" indent="-400050">
              <a:buFont typeface="+mj-lt"/>
              <a:buAutoNum type="romanUcPeriod"/>
            </a:pPr>
            <a:r>
              <a:rPr lang="fr-SN" sz="1600" b="1" dirty="0">
                <a:solidFill>
                  <a:schemeClr val="tx1">
                    <a:lumMod val="75000"/>
                    <a:lumOff val="25000"/>
                  </a:schemeClr>
                </a:solidFill>
                <a:latin typeface="+mn-lt"/>
              </a:rPr>
              <a:t>Etat d’avancement des actions décidées à l’issue des revues de direction précédente </a:t>
            </a:r>
          </a:p>
          <a:p>
            <a:pPr marL="400050" indent="-400050">
              <a:buFont typeface="+mj-lt"/>
              <a:buAutoNum type="romanUcPeriod"/>
            </a:pPr>
            <a:r>
              <a:rPr lang="fr-SN" sz="1600" b="1" dirty="0">
                <a:solidFill>
                  <a:schemeClr val="tx1">
                    <a:lumMod val="75000"/>
                    <a:lumOff val="25000"/>
                  </a:schemeClr>
                </a:solidFill>
                <a:latin typeface="+mn-lt"/>
              </a:rPr>
              <a:t>Les modifications des enjeux externes et internes pertinents pour le système de management de la qualité</a:t>
            </a:r>
          </a:p>
          <a:p>
            <a:pPr marL="400050" indent="-400050">
              <a:buFont typeface="+mj-lt"/>
              <a:buAutoNum type="romanUcPeriod"/>
            </a:pPr>
            <a:r>
              <a:rPr lang="fr-SN" sz="1600" b="1" dirty="0">
                <a:solidFill>
                  <a:schemeClr val="tx1">
                    <a:lumMod val="75000"/>
                    <a:lumOff val="25000"/>
                  </a:schemeClr>
                </a:solidFill>
                <a:latin typeface="+mn-lt"/>
              </a:rPr>
              <a:t>Les informations sur la performance et l’efficacité du système de management de la qualité</a:t>
            </a:r>
          </a:p>
          <a:p>
            <a:pPr marL="666900" lvl="1" indent="-342900">
              <a:buFont typeface="+mj-lt"/>
              <a:buAutoNum type="arabicPeriod"/>
            </a:pPr>
            <a:r>
              <a:rPr lang="fr-SN" sz="1400" dirty="0">
                <a:solidFill>
                  <a:schemeClr val="tx1">
                    <a:lumMod val="75000"/>
                    <a:lumOff val="25000"/>
                  </a:schemeClr>
                </a:solidFill>
                <a:latin typeface="+mn-lt"/>
              </a:rPr>
              <a:t>La satisfaction des clients et les retours d’information des parties intéressées pertinentes</a:t>
            </a:r>
          </a:p>
          <a:p>
            <a:pPr marL="666900" lvl="1" indent="-342900">
              <a:buFont typeface="+mj-lt"/>
              <a:buAutoNum type="arabicPeriod"/>
            </a:pPr>
            <a:r>
              <a:rPr lang="fr-SN" sz="1400" dirty="0">
                <a:solidFill>
                  <a:schemeClr val="tx1">
                    <a:lumMod val="75000"/>
                    <a:lumOff val="25000"/>
                  </a:schemeClr>
                </a:solidFill>
                <a:latin typeface="+mn-lt"/>
              </a:rPr>
              <a:t>Le degré de réalisation des objectifs qualité</a:t>
            </a:r>
          </a:p>
          <a:p>
            <a:pPr marL="666900" lvl="1" indent="-342900">
              <a:buFont typeface="+mj-lt"/>
              <a:buAutoNum type="arabicPeriod"/>
            </a:pPr>
            <a:r>
              <a:rPr lang="fr-SN" sz="1400" dirty="0">
                <a:solidFill>
                  <a:schemeClr val="tx1">
                    <a:lumMod val="75000"/>
                    <a:lumOff val="25000"/>
                  </a:schemeClr>
                </a:solidFill>
                <a:latin typeface="+mn-lt"/>
              </a:rPr>
              <a:t>La performance des processus et la conformité des produits et services</a:t>
            </a:r>
          </a:p>
          <a:p>
            <a:pPr marL="666900" lvl="1" indent="-342900">
              <a:buFont typeface="+mj-lt"/>
              <a:buAutoNum type="arabicPeriod"/>
            </a:pPr>
            <a:r>
              <a:rPr lang="fr-SN" sz="1400" dirty="0">
                <a:solidFill>
                  <a:schemeClr val="tx1">
                    <a:lumMod val="75000"/>
                    <a:lumOff val="25000"/>
                  </a:schemeClr>
                </a:solidFill>
                <a:latin typeface="+mn-lt"/>
              </a:rPr>
              <a:t>Les non-conformités et les actions correctives</a:t>
            </a:r>
          </a:p>
          <a:p>
            <a:pPr marL="666900" lvl="1" indent="-342900">
              <a:buFont typeface="+mj-lt"/>
              <a:buAutoNum type="arabicPeriod"/>
            </a:pPr>
            <a:r>
              <a:rPr lang="fr-SN" sz="1400" dirty="0">
                <a:solidFill>
                  <a:schemeClr val="tx1">
                    <a:lumMod val="75000"/>
                    <a:lumOff val="25000"/>
                  </a:schemeClr>
                </a:solidFill>
                <a:latin typeface="+mn-lt"/>
              </a:rPr>
              <a:t>Les résultats de la surveillances et de la mesure</a:t>
            </a:r>
          </a:p>
          <a:p>
            <a:pPr marL="666900" lvl="1" indent="-342900">
              <a:buFont typeface="+mj-lt"/>
              <a:buAutoNum type="arabicPeriod"/>
            </a:pPr>
            <a:r>
              <a:rPr lang="fr-SN" sz="1400" dirty="0">
                <a:solidFill>
                  <a:schemeClr val="tx1">
                    <a:lumMod val="75000"/>
                    <a:lumOff val="25000"/>
                  </a:schemeClr>
                </a:solidFill>
                <a:latin typeface="+mn-lt"/>
              </a:rPr>
              <a:t>Les résultats d’audit</a:t>
            </a:r>
          </a:p>
          <a:p>
            <a:pPr marL="666900" lvl="1" indent="-342900">
              <a:buFont typeface="+mj-lt"/>
              <a:buAutoNum type="arabicPeriod"/>
            </a:pPr>
            <a:r>
              <a:rPr lang="fr-SN" sz="1400" dirty="0">
                <a:solidFill>
                  <a:schemeClr val="tx1">
                    <a:lumMod val="75000"/>
                    <a:lumOff val="25000"/>
                  </a:schemeClr>
                </a:solidFill>
                <a:latin typeface="+mn-lt"/>
              </a:rPr>
              <a:t>Les performances des prestataires externes</a:t>
            </a:r>
            <a:endParaRPr lang="en-US" sz="1400" dirty="0">
              <a:solidFill>
                <a:schemeClr val="tx1">
                  <a:lumMod val="75000"/>
                  <a:lumOff val="25000"/>
                </a:schemeClr>
              </a:solidFill>
              <a:latin typeface="+mn-lt"/>
            </a:endParaRPr>
          </a:p>
          <a:p>
            <a:pPr marL="400050" indent="-400050">
              <a:buFont typeface="+mj-lt"/>
              <a:buAutoNum type="romanUcPeriod" startAt="4"/>
            </a:pPr>
            <a:r>
              <a:rPr lang="fr-SN" sz="1600" b="1" dirty="0">
                <a:solidFill>
                  <a:schemeClr val="tx1">
                    <a:lumMod val="75000"/>
                    <a:lumOff val="25000"/>
                  </a:schemeClr>
                </a:solidFill>
                <a:latin typeface="+mn-lt"/>
              </a:rPr>
              <a:t>L'adéquation des ressources (ressources humaines, ressources matérielles…)</a:t>
            </a:r>
          </a:p>
          <a:p>
            <a:pPr marL="400050" indent="-400050">
              <a:buFont typeface="+mj-lt"/>
              <a:buAutoNum type="romanUcPeriod" startAt="4"/>
            </a:pPr>
            <a:r>
              <a:rPr lang="fr-SN" sz="1600" b="1" dirty="0">
                <a:solidFill>
                  <a:schemeClr val="tx1">
                    <a:lumMod val="75000"/>
                    <a:lumOff val="25000"/>
                  </a:schemeClr>
                </a:solidFill>
                <a:latin typeface="+mn-lt"/>
              </a:rPr>
              <a:t>L’efficacité des actions mises en œuvre face aux risques et opportunités ( tableau des risques et opportunités)</a:t>
            </a:r>
          </a:p>
          <a:p>
            <a:pPr marL="400050" indent="-400050">
              <a:buFont typeface="+mj-lt"/>
              <a:buAutoNum type="romanUcPeriod" startAt="4"/>
            </a:pPr>
            <a:r>
              <a:rPr lang="fr-SN" sz="1600" b="1" dirty="0">
                <a:solidFill>
                  <a:schemeClr val="tx1">
                    <a:lumMod val="75000"/>
                    <a:lumOff val="25000"/>
                  </a:schemeClr>
                </a:solidFill>
                <a:latin typeface="+mn-lt"/>
              </a:rPr>
              <a:t>Les opportunités d’amélioration</a:t>
            </a:r>
          </a:p>
        </p:txBody>
      </p:sp>
    </p:spTree>
    <p:extLst>
      <p:ext uri="{BB962C8B-B14F-4D97-AF65-F5344CB8AC3E}">
        <p14:creationId xmlns:p14="http://schemas.microsoft.com/office/powerpoint/2010/main" val="71718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latin typeface="+mn-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n-lt"/>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n-lt"/>
              <a:ea typeface="Malgun Gothic" panose="020B0503020000020004" pitchFamily="34" charset="-127"/>
            </a:endParaRPr>
          </a:p>
        </p:txBody>
      </p:sp>
      <p:sp>
        <p:nvSpPr>
          <p:cNvPr id="10" name="ZoneTexte 9">
            <a:extLst>
              <a:ext uri="{FF2B5EF4-FFF2-40B4-BE49-F238E27FC236}">
                <a16:creationId xmlns:a16="http://schemas.microsoft.com/office/drawing/2014/main" id="{944DC189-6831-41C0-AFC0-81A1220ACC79}"/>
              </a:ext>
            </a:extLst>
          </p:cNvPr>
          <p:cNvSpPr txBox="1"/>
          <p:nvPr/>
        </p:nvSpPr>
        <p:spPr>
          <a:xfrm>
            <a:off x="926706" y="2721055"/>
            <a:ext cx="10821914" cy="3785652"/>
          </a:xfrm>
          <a:prstGeom prst="rect">
            <a:avLst/>
          </a:prstGeom>
          <a:noFill/>
        </p:spPr>
        <p:txBody>
          <a:bodyPr wrap="square">
            <a:spAutoFit/>
          </a:bodyPr>
          <a:lstStyle/>
          <a:p>
            <a:pPr marL="285750" indent="-285750">
              <a:buFont typeface="Arial" panose="020B0604020202020204" pitchFamily="34" charset="0"/>
              <a:buChar char="•"/>
            </a:pPr>
            <a:r>
              <a:rPr lang="fr-FR" sz="1600" b="1" i="0" dirty="0">
                <a:solidFill>
                  <a:srgbClr val="00B050"/>
                </a:solidFill>
                <a:effectLst/>
                <a:ea typeface="Malgun Gothic" panose="020B0503020000020004" pitchFamily="34" charset="-127"/>
                <a:cs typeface="Calibri" panose="020F0502020204030204" pitchFamily="34" charset="0"/>
              </a:rPr>
              <a:t>Rupture fréquente de matériel</a:t>
            </a:r>
            <a:endParaRPr lang="fr-FR" sz="1600" b="1" dirty="0">
              <a:solidFill>
                <a:srgbClr val="00B050"/>
              </a:solidFill>
              <a:ea typeface="Malgun Gothic" panose="020B0503020000020004" pitchFamily="34" charset="-127"/>
              <a:cs typeface="Calibri" panose="020F0502020204030204" pitchFamily="34" charset="0"/>
            </a:endParaRPr>
          </a:p>
          <a:p>
            <a:pPr marL="285750" indent="-285750">
              <a:buFont typeface="Arial" panose="020B0604020202020204" pitchFamily="34" charset="0"/>
              <a:buChar char="•"/>
            </a:pPr>
            <a:r>
              <a:rPr lang="fr-FR" sz="1600" b="1" dirty="0">
                <a:solidFill>
                  <a:srgbClr val="00B050"/>
                </a:solidFill>
                <a:ea typeface="Malgun Gothic" panose="020B0503020000020004" pitchFamily="34" charset="-127"/>
                <a:cs typeface="Calibri" panose="020F0502020204030204" pitchFamily="34" charset="0"/>
              </a:rPr>
              <a:t>Rendez vous mal pris</a:t>
            </a:r>
          </a:p>
          <a:p>
            <a:pPr marL="285750" indent="-285750">
              <a:buFont typeface="Arial" panose="020B0604020202020204" pitchFamily="34" charset="0"/>
              <a:buChar char="•"/>
            </a:pPr>
            <a:r>
              <a:rPr lang="fr-FR" sz="1600" b="1" dirty="0">
                <a:solidFill>
                  <a:srgbClr val="00B050"/>
                </a:solidFill>
                <a:ea typeface="Malgun Gothic" panose="020B0503020000020004" pitchFamily="34" charset="-127"/>
                <a:cs typeface="Calibri" panose="020F0502020204030204" pitchFamily="34" charset="0"/>
              </a:rPr>
              <a:t>Dossiers perdus ou non rangés</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Personnel paramédical non motivé</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Pas de répondant sur le plan administratif</a:t>
            </a:r>
          </a:p>
          <a:p>
            <a:pPr marL="285750" indent="-285750">
              <a:buFont typeface="Arial" panose="020B0604020202020204" pitchFamily="34" charset="0"/>
              <a:buChar char="•"/>
            </a:pPr>
            <a:r>
              <a:rPr lang="fr-FR" sz="1600" b="1" i="0" dirty="0">
                <a:solidFill>
                  <a:srgbClr val="00B050"/>
                </a:solidFill>
                <a:effectLst/>
                <a:ea typeface="Malgun Gothic" panose="020B0503020000020004" pitchFamily="34" charset="-127"/>
                <a:cs typeface="Calibri" panose="020F0502020204030204" pitchFamily="34" charset="0"/>
              </a:rPr>
              <a:t>Pas de retour sur les fiches incident</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Défaut de salle d’hospitalisation pour les enfants</a:t>
            </a:r>
            <a:endParaRPr lang="fr-FR" sz="1600" dirty="0">
              <a:solidFill>
                <a:srgbClr val="202124"/>
              </a:solidFill>
              <a:ea typeface="Malgun Gothic" panose="020B0503020000020004" pitchFamily="34" charset="-127"/>
              <a:cs typeface="Calibri" panose="020F0502020204030204" pitchFamily="34" charset="0"/>
            </a:endParaRP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Absence de salle d'hospitalisation pour les patients et recours à la clinique NEST qui affiche plein des fois et donc suivi en ambulatoire</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Difficultés à prendre en charge certains cas graves</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Etre obligé de référer à la clinique pour une hospitalisation en pédiatrie</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Retard de paiement des honoraires de garde qui peuvent aller jusqu'au 15 du mois</a:t>
            </a:r>
          </a:p>
          <a:p>
            <a:pPr marL="285750" indent="-285750">
              <a:buFont typeface="Arial" panose="020B0604020202020204" pitchFamily="34" charset="0"/>
              <a:buChar char="•"/>
            </a:pPr>
            <a:r>
              <a:rPr lang="fr-FR" sz="1600" b="1" i="0" dirty="0">
                <a:solidFill>
                  <a:srgbClr val="00B050"/>
                </a:solidFill>
                <a:effectLst/>
                <a:ea typeface="Malgun Gothic" panose="020B0503020000020004" pitchFamily="34" charset="-127"/>
                <a:cs typeface="Calibri" panose="020F0502020204030204" pitchFamily="34" charset="0"/>
              </a:rPr>
              <a:t>Toujours pas de logiciel médical</a:t>
            </a:r>
            <a:endParaRPr lang="fr-FR" sz="1600" b="1" dirty="0">
              <a:solidFill>
                <a:srgbClr val="00B050"/>
              </a:solidFill>
              <a:ea typeface="Malgun Gothic" panose="020B0503020000020004" pitchFamily="34" charset="-127"/>
              <a:cs typeface="Calibri" panose="020F0502020204030204" pitchFamily="34" charset="0"/>
            </a:endParaRP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Primes de garde insuffisant pour gérer transport et repas</a:t>
            </a:r>
          </a:p>
          <a:p>
            <a:pPr marL="285750" indent="-285750">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Confort de la salle de garde insuffisant</a:t>
            </a:r>
            <a:endParaRPr lang="fr-FR" dirty="0">
              <a:ea typeface="Malgun Gothic"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1561890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latin typeface="+mn-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n-lt"/>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n-lt"/>
              <a:ea typeface="Malgun Gothic" panose="020B0503020000020004" pitchFamily="34" charset="-127"/>
            </a:endParaRPr>
          </a:p>
        </p:txBody>
      </p:sp>
      <p:sp>
        <p:nvSpPr>
          <p:cNvPr id="10" name="ZoneTexte 9">
            <a:extLst>
              <a:ext uri="{FF2B5EF4-FFF2-40B4-BE49-F238E27FC236}">
                <a16:creationId xmlns:a16="http://schemas.microsoft.com/office/drawing/2014/main" id="{944DC189-6831-41C0-AFC0-81A1220ACC79}"/>
              </a:ext>
            </a:extLst>
          </p:cNvPr>
          <p:cNvSpPr txBox="1"/>
          <p:nvPr/>
        </p:nvSpPr>
        <p:spPr>
          <a:xfrm>
            <a:off x="808383" y="2610218"/>
            <a:ext cx="10821914" cy="37856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Assurer la restauration des médecins de garde qui quittent d'autres structures hospitalières pour venir assurer les gardes</a:t>
            </a:r>
          </a:p>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Augmenter les primes de gardes des pédiatres</a:t>
            </a:r>
          </a:p>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Enlever les bagages et autres archives de la salle de garde pour la rendre plus agréable et moins poussiéreuse</a:t>
            </a:r>
          </a:p>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Mettre la climatisation dans la salle</a:t>
            </a:r>
          </a:p>
          <a:p>
            <a:pPr marL="285750" indent="-285750">
              <a:lnSpc>
                <a:spcPct val="150000"/>
              </a:lnSpc>
              <a:buFont typeface="Arial" panose="020B0604020202020204" pitchFamily="34" charset="0"/>
              <a:buChar char="•"/>
            </a:pPr>
            <a:r>
              <a:rPr lang="fr-FR" sz="1600" b="1" dirty="0">
                <a:solidFill>
                  <a:srgbClr val="00B050"/>
                </a:solidFill>
                <a:ea typeface="Malgun Gothic" panose="020B0503020000020004" pitchFamily="34" charset="-127"/>
                <a:cs typeface="Calibri" panose="020F0502020204030204" pitchFamily="34" charset="0"/>
              </a:rPr>
              <a:t>Informatiser les dossiers médicaux</a:t>
            </a:r>
          </a:p>
          <a:p>
            <a:pPr marL="285750" indent="-285750">
              <a:lnSpc>
                <a:spcPct val="150000"/>
              </a:lnSpc>
              <a:buFont typeface="Arial" panose="020B0604020202020204" pitchFamily="34" charset="0"/>
              <a:buChar char="•"/>
            </a:pPr>
            <a:r>
              <a:rPr lang="fr-FR" sz="1600" dirty="0">
                <a:solidFill>
                  <a:srgbClr val="202124"/>
                </a:solidFill>
                <a:ea typeface="Malgun Gothic" panose="020B0503020000020004" pitchFamily="34" charset="-127"/>
                <a:cs typeface="Calibri" panose="020F0502020204030204" pitchFamily="34" charset="0"/>
              </a:rPr>
              <a:t>A</a:t>
            </a:r>
            <a:r>
              <a:rPr lang="fr-FR" sz="1600" b="0" i="0" dirty="0">
                <a:solidFill>
                  <a:srgbClr val="202124"/>
                </a:solidFill>
                <a:effectLst/>
                <a:ea typeface="Malgun Gothic" panose="020B0503020000020004" pitchFamily="34" charset="-127"/>
                <a:cs typeface="Calibri" panose="020F0502020204030204" pitchFamily="34" charset="0"/>
              </a:rPr>
              <a:t>ugmenter le prime de garde des médecins</a:t>
            </a:r>
          </a:p>
          <a:p>
            <a:pPr marL="285750" indent="-285750">
              <a:lnSpc>
                <a:spcPct val="150000"/>
              </a:lnSpc>
              <a:buFont typeface="Arial" panose="020B0604020202020204" pitchFamily="34" charset="0"/>
              <a:buChar char="•"/>
            </a:pPr>
            <a:r>
              <a:rPr lang="fr-FR" sz="1600" dirty="0">
                <a:solidFill>
                  <a:srgbClr val="202124"/>
                </a:solidFill>
                <a:ea typeface="Malgun Gothic" panose="020B0503020000020004" pitchFamily="34" charset="-127"/>
                <a:cs typeface="Calibri" panose="020F0502020204030204" pitchFamily="34" charset="0"/>
              </a:rPr>
              <a:t>C</a:t>
            </a:r>
            <a:r>
              <a:rPr lang="fr-FR" sz="1600" b="0" i="0" dirty="0">
                <a:solidFill>
                  <a:srgbClr val="202124"/>
                </a:solidFill>
                <a:effectLst/>
                <a:ea typeface="Malgun Gothic" panose="020B0503020000020004" pitchFamily="34" charset="-127"/>
                <a:cs typeface="Calibri" panose="020F0502020204030204" pitchFamily="34" charset="0"/>
              </a:rPr>
              <a:t>limatiser la salle de garde et changer le matelas</a:t>
            </a:r>
          </a:p>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Disponibilité d'un moyen de transport médicalisé pour les enfants à hospitaliser</a:t>
            </a:r>
          </a:p>
          <a:p>
            <a:pPr marL="285750" indent="-285750">
              <a:lnSpc>
                <a:spcPct val="150000"/>
              </a:lnSpc>
              <a:buFont typeface="Arial" panose="020B0604020202020204" pitchFamily="34" charset="0"/>
              <a:buChar char="•"/>
            </a:pPr>
            <a:r>
              <a:rPr lang="fr-FR" sz="1600" b="0" i="0" dirty="0">
                <a:solidFill>
                  <a:srgbClr val="202124"/>
                </a:solidFill>
                <a:effectLst/>
                <a:ea typeface="Malgun Gothic" panose="020B0503020000020004" pitchFamily="34" charset="-127"/>
                <a:cs typeface="Calibri" panose="020F0502020204030204" pitchFamily="34" charset="0"/>
              </a:rPr>
              <a:t>Disponibilité d'un laboratoire et éventuellement d'une radiographie, écho…</a:t>
            </a:r>
            <a:endParaRPr lang="fr-FR" sz="1600" dirty="0">
              <a:solidFill>
                <a:srgbClr val="202124"/>
              </a:solidFill>
              <a:ea typeface="Malgun Gothic" panose="020B0503020000020004" pitchFamily="34" charset="-127"/>
              <a:cs typeface="Calibri" panose="020F0502020204030204" pitchFamily="34" charset="0"/>
            </a:endParaRPr>
          </a:p>
          <a:p>
            <a:pPr marL="285750" indent="-285750">
              <a:lnSpc>
                <a:spcPct val="150000"/>
              </a:lnSpc>
              <a:buFont typeface="Arial" panose="020B0604020202020204" pitchFamily="34" charset="0"/>
              <a:buChar char="•"/>
            </a:pPr>
            <a:r>
              <a:rPr lang="fr-FR" sz="1600" b="1" i="0" dirty="0">
                <a:solidFill>
                  <a:srgbClr val="00B050"/>
                </a:solidFill>
                <a:effectLst/>
                <a:ea typeface="Malgun Gothic" panose="020B0503020000020004" pitchFamily="34" charset="-127"/>
                <a:cs typeface="Calibri" panose="020F0502020204030204" pitchFamily="34" charset="0"/>
              </a:rPr>
              <a:t>Amélioration de délais de payement des honoraires</a:t>
            </a:r>
            <a:endParaRPr lang="fr-FR" sz="1600" b="1" dirty="0">
              <a:solidFill>
                <a:srgbClr val="00B050"/>
              </a:solidFill>
              <a:ea typeface="Malgun Gothic"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1341315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818846"/>
            <a:ext cx="11142616" cy="119967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n-lt"/>
                <a:ea typeface="Malgun Gothic" panose="020B0503020000020004" pitchFamily="34" charset="-127"/>
              </a:rPr>
              <a:t>Enquête satisfaction des médecins (Gynécologue obstétrique, Pédiatre)</a:t>
            </a:r>
          </a:p>
          <a:p>
            <a:pPr marL="0" indent="0" algn="ctr">
              <a:buNone/>
            </a:pPr>
            <a:r>
              <a:rPr lang="fr-SN" sz="3200" b="1" dirty="0">
                <a:solidFill>
                  <a:srgbClr val="00B050"/>
                </a:solidFill>
                <a:latin typeface="+mn-lt"/>
                <a:ea typeface="Malgun Gothic" panose="020B0503020000020004" pitchFamily="34" charset="-127"/>
              </a:rPr>
              <a:t>Décisions</a:t>
            </a:r>
            <a:endParaRPr lang="en-US" sz="3200" b="1"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831056" y="3018523"/>
            <a:ext cx="10529888" cy="32890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anose="020B0604020202020204" pitchFamily="34" charset="0"/>
              <a:buChar char="•"/>
            </a:pPr>
            <a:r>
              <a:rPr lang="fr-SN" sz="2000" dirty="0">
                <a:latin typeface="Bahnschrift Light SemiCondensed" panose="020B0502040204020203" pitchFamily="34" charset="0"/>
              </a:rPr>
              <a:t>Honoraires : Faire un récapitulatif en fin d’année ;</a:t>
            </a:r>
            <a:endParaRPr lang="en-US" sz="2000" dirty="0">
              <a:latin typeface="Bahnschrift Light SemiCondensed" panose="020B0502040204020203" pitchFamily="34" charset="0"/>
            </a:endParaRPr>
          </a:p>
          <a:p>
            <a:pPr marL="285750" lvl="0" indent="-285750" algn="just">
              <a:lnSpc>
                <a:spcPct val="150000"/>
              </a:lnSpc>
              <a:buFont typeface="Arial" panose="020B0604020202020204" pitchFamily="34" charset="0"/>
              <a:buChar char="•"/>
            </a:pPr>
            <a:r>
              <a:rPr lang="fr-FR" sz="2000" dirty="0">
                <a:latin typeface="Bahnschrift Light SemiCondensed" panose="020B0502040204020203" pitchFamily="34" charset="0"/>
              </a:rPr>
              <a:t>Faire un suivi rigoureux  du petit matériel de consultation, notamment en pédiatrie au plateau ;</a:t>
            </a:r>
          </a:p>
          <a:p>
            <a:pPr marL="285750" lvl="0" indent="-285750" algn="just">
              <a:lnSpc>
                <a:spcPct val="150000"/>
              </a:lnSpc>
              <a:buFont typeface="Arial" panose="020B0604020202020204" pitchFamily="34" charset="0"/>
              <a:buChar char="•"/>
            </a:pPr>
            <a:r>
              <a:rPr lang="fr-FR" sz="2000" dirty="0">
                <a:latin typeface="Bahnschrift Light SemiCondensed" panose="020B0502040204020203" pitchFamily="34" charset="0"/>
              </a:rPr>
              <a:t>Contrôle plus régulier du matériel dans les chambres;</a:t>
            </a:r>
          </a:p>
          <a:p>
            <a:pPr marL="285750" lvl="0" indent="-285750">
              <a:buFont typeface="Arial" panose="020B0604020202020204" pitchFamily="34" charset="0"/>
              <a:buChar char="•"/>
            </a:pPr>
            <a:r>
              <a:rPr lang="fr-SN" sz="2000" dirty="0">
                <a:latin typeface="Bahnschrift Light SemiCondensed" panose="020B0502040204020203" pitchFamily="34" charset="0"/>
              </a:rPr>
              <a:t>Savoir combien de patients ont invoqué les insatisfactions (collectes des résultats sur les analyses) ;</a:t>
            </a:r>
          </a:p>
        </p:txBody>
      </p:sp>
    </p:spTree>
    <p:extLst>
      <p:ext uri="{BB962C8B-B14F-4D97-AF65-F5344CB8AC3E}">
        <p14:creationId xmlns:p14="http://schemas.microsoft.com/office/powerpoint/2010/main" val="2500021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algn="ctr"/>
            <a:r>
              <a:rPr lang="fr-FR" sz="4800" b="1" dirty="0">
                <a:solidFill>
                  <a:schemeClr val="tx1">
                    <a:lumMod val="75000"/>
                    <a:lumOff val="25000"/>
                  </a:schemeClr>
                </a:solidFill>
                <a:latin typeface="Bahnschrift Light SemiCondensed" panose="020B0502040204020203" pitchFamily="34" charset="0"/>
              </a:rPr>
              <a:t>SI</a:t>
            </a:r>
            <a:endParaRPr lang="en-US" sz="48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5338610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4639B-68C7-44CA-9E5D-C81E83C53EB6}"/>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pic>
        <p:nvPicPr>
          <p:cNvPr id="4" name="Image 3">
            <a:extLst>
              <a:ext uri="{FF2B5EF4-FFF2-40B4-BE49-F238E27FC236}">
                <a16:creationId xmlns:a16="http://schemas.microsoft.com/office/drawing/2014/main" id="{C364D228-3F47-4587-9957-889EBE64CBD5}"/>
              </a:ext>
            </a:extLst>
          </p:cNvPr>
          <p:cNvPicPr>
            <a:picLocks noChangeAspect="1"/>
          </p:cNvPicPr>
          <p:nvPr/>
        </p:nvPicPr>
        <p:blipFill rotWithShape="1">
          <a:blip r:embed="rId2"/>
          <a:srcRect l="21848" t="32842" r="26304" b="31199"/>
          <a:stretch/>
        </p:blipFill>
        <p:spPr>
          <a:xfrm>
            <a:off x="1694887" y="2832785"/>
            <a:ext cx="8802225" cy="3432313"/>
          </a:xfrm>
          <a:prstGeom prst="rect">
            <a:avLst/>
          </a:prstGeom>
        </p:spPr>
      </p:pic>
      <p:sp>
        <p:nvSpPr>
          <p:cNvPr id="5" name="Espace réservé du contenu 4">
            <a:extLst>
              <a:ext uri="{FF2B5EF4-FFF2-40B4-BE49-F238E27FC236}">
                <a16:creationId xmlns:a16="http://schemas.microsoft.com/office/drawing/2014/main" id="{89EB45D0-BAF6-462B-813F-147F2B0363F7}"/>
              </a:ext>
            </a:extLst>
          </p:cNvPr>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914988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9" name="Content Placeholder 7"/>
          <p:cNvSpPr txBox="1">
            <a:spLocks/>
          </p:cNvSpPr>
          <p:nvPr/>
        </p:nvSpPr>
        <p:spPr>
          <a:xfrm>
            <a:off x="455425" y="1807430"/>
            <a:ext cx="10813209" cy="1025024"/>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fr-SN" sz="1867" b="1" u="sng" dirty="0">
                <a:solidFill>
                  <a:srgbClr val="FF0000"/>
                </a:solidFill>
                <a:latin typeface="ITC Kabel Std Book"/>
              </a:rPr>
              <a:t>Observations</a:t>
            </a:r>
            <a:r>
              <a:rPr lang="fr-SN" sz="1867" b="1" dirty="0">
                <a:solidFill>
                  <a:srgbClr val="FF0000"/>
                </a:solidFill>
                <a:latin typeface="ITC Kabel Std Book"/>
              </a:rPr>
              <a:t>: </a:t>
            </a:r>
            <a:r>
              <a:rPr lang="fr-SN" sz="1800" dirty="0">
                <a:latin typeface="ITC Kabel Std Book"/>
              </a:rPr>
              <a:t>Il faut un matériel performant pour traiter les données. Un </a:t>
            </a:r>
            <a:r>
              <a:rPr lang="fr-SN" sz="1800" dirty="0" err="1">
                <a:latin typeface="ITC Kabel Std Book"/>
              </a:rPr>
              <a:t>Core</a:t>
            </a:r>
            <a:r>
              <a:rPr lang="fr-SN" sz="1800" dirty="0">
                <a:latin typeface="ITC Kabel Std Book"/>
              </a:rPr>
              <a:t> i 3 au moins. </a:t>
            </a:r>
          </a:p>
          <a:p>
            <a:pPr marL="0" indent="0">
              <a:lnSpc>
                <a:spcPct val="150000"/>
              </a:lnSpc>
              <a:buFont typeface="Arial" pitchFamily="34" charset="0"/>
              <a:buNone/>
            </a:pPr>
            <a:r>
              <a:rPr lang="fr-SN" sz="1800" dirty="0">
                <a:latin typeface="ITC Kabel Std Book"/>
              </a:rPr>
              <a:t>Il n’y a pas assez d’ordinateurs portables de service, de téléphones et cartes SIM.</a:t>
            </a:r>
            <a:endParaRPr lang="en-US" sz="1800" dirty="0">
              <a:latin typeface="ITC Kabel Std Book"/>
            </a:endParaRPr>
          </a:p>
        </p:txBody>
      </p:sp>
      <p:pic>
        <p:nvPicPr>
          <p:cNvPr id="12" name="Image 11">
            <a:extLst>
              <a:ext uri="{FF2B5EF4-FFF2-40B4-BE49-F238E27FC236}">
                <a16:creationId xmlns:a16="http://schemas.microsoft.com/office/drawing/2014/main" id="{69B19AFA-CA84-48FD-BAB3-379434340217}"/>
              </a:ext>
            </a:extLst>
          </p:cNvPr>
          <p:cNvPicPr>
            <a:picLocks noChangeAspect="1"/>
          </p:cNvPicPr>
          <p:nvPr/>
        </p:nvPicPr>
        <p:blipFill rotWithShape="1">
          <a:blip r:embed="rId2"/>
          <a:srcRect l="22270" t="27066" r="38731" b="35583"/>
          <a:stretch/>
        </p:blipFill>
        <p:spPr>
          <a:xfrm>
            <a:off x="107576" y="2770079"/>
            <a:ext cx="5930540" cy="3697956"/>
          </a:xfrm>
          <a:prstGeom prst="rect">
            <a:avLst/>
          </a:prstGeom>
        </p:spPr>
      </p:pic>
      <p:pic>
        <p:nvPicPr>
          <p:cNvPr id="13" name="Image 12">
            <a:extLst>
              <a:ext uri="{FF2B5EF4-FFF2-40B4-BE49-F238E27FC236}">
                <a16:creationId xmlns:a16="http://schemas.microsoft.com/office/drawing/2014/main" id="{10641DBA-18C3-472A-BF6D-110893EE40EA}"/>
              </a:ext>
            </a:extLst>
          </p:cNvPr>
          <p:cNvPicPr>
            <a:picLocks noChangeAspect="1"/>
          </p:cNvPicPr>
          <p:nvPr/>
        </p:nvPicPr>
        <p:blipFill rotWithShape="1">
          <a:blip r:embed="rId3"/>
          <a:srcRect l="22270" t="31581" r="26385" b="26706"/>
          <a:stretch/>
        </p:blipFill>
        <p:spPr>
          <a:xfrm>
            <a:off x="6139348" y="2937133"/>
            <a:ext cx="6052652" cy="3530902"/>
          </a:xfrm>
          <a:prstGeom prst="rect">
            <a:avLst/>
          </a:prstGeom>
        </p:spPr>
      </p:pic>
    </p:spTree>
    <p:extLst>
      <p:ext uri="{BB962C8B-B14F-4D97-AF65-F5344CB8AC3E}">
        <p14:creationId xmlns:p14="http://schemas.microsoft.com/office/powerpoint/2010/main" val="183977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05AF8-7C8D-43C8-A357-1B2E14C6E28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6" name="ZoneTexte 5">
            <a:extLst>
              <a:ext uri="{FF2B5EF4-FFF2-40B4-BE49-F238E27FC236}">
                <a16:creationId xmlns:a16="http://schemas.microsoft.com/office/drawing/2014/main" id="{43D410F4-821F-4CE8-B26D-8CA6C654ECB2}"/>
              </a:ext>
            </a:extLst>
          </p:cNvPr>
          <p:cNvSpPr txBox="1"/>
          <p:nvPr/>
        </p:nvSpPr>
        <p:spPr>
          <a:xfrm>
            <a:off x="7166053" y="2891044"/>
            <a:ext cx="4919929" cy="28931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lumMod val="75000"/>
                    <a:lumOff val="25000"/>
                  </a:prstClr>
                </a:solidFill>
                <a:effectLst/>
                <a:uLnTx/>
                <a:uFillTx/>
                <a:latin typeface="Bahnschrift SemiLight Condensed" panose="020B0502040204020203" pitchFamily="34" charset="0"/>
              </a:rPr>
              <a:t>Remarques :</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Boîtier personnel nécessaire</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Manque d’entretien des machine pour éviter des dommages en cours de travail</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Le dépannage prend du temps</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Machine ASCOMA souvent en panne</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Minimum </a:t>
            </a:r>
            <a:r>
              <a:rPr kumimoji="0" lang="fr-FR" sz="1800" b="0" i="0" u="none" strike="noStrike" kern="1200" cap="none" spc="0" normalizeH="0" baseline="0" noProof="0" dirty="0" err="1">
                <a:ln>
                  <a:noFill/>
                </a:ln>
                <a:solidFill>
                  <a:prstClr val="black">
                    <a:lumMod val="85000"/>
                    <a:lumOff val="15000"/>
                  </a:prstClr>
                </a:solidFill>
                <a:effectLst/>
                <a:uLnTx/>
                <a:uFillTx/>
                <a:latin typeface="Bahnschrift SemiLight Condensed" panose="020B0502040204020203" pitchFamily="34" charset="0"/>
              </a:rPr>
              <a:t>Core</a:t>
            </a:r>
            <a:r>
              <a:rPr kumimoji="0" lang="fr-FR" sz="1800" b="0" i="0" u="none" strike="noStrike" kern="1200" cap="none" spc="0" normalizeH="0" baseline="0" noProof="0" dirty="0">
                <a:ln>
                  <a:noFill/>
                </a:ln>
                <a:solidFill>
                  <a:prstClr val="black">
                    <a:lumMod val="85000"/>
                    <a:lumOff val="15000"/>
                  </a:prstClr>
                </a:solidFill>
                <a:effectLst/>
                <a:uLnTx/>
                <a:uFillTx/>
                <a:latin typeface="Bahnschrift SemiLight Condensed" panose="020B0502040204020203" pitchFamily="34" charset="0"/>
              </a:rPr>
              <a:t> I3 nécessaire pour le traitement des données</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lumMod val="75000"/>
                  <a:lumOff val="25000"/>
                </a:prstClr>
              </a:solidFill>
              <a:effectLst/>
              <a:uLnTx/>
              <a:uFillTx/>
              <a:latin typeface="Bahnschrift SemiLight Condensed" panose="020B0502040204020203" pitchFamily="34" charset="0"/>
            </a:endParaRPr>
          </a:p>
        </p:txBody>
      </p:sp>
      <p:pic>
        <p:nvPicPr>
          <p:cNvPr id="7" name="Image 6">
            <a:extLst>
              <a:ext uri="{FF2B5EF4-FFF2-40B4-BE49-F238E27FC236}">
                <a16:creationId xmlns:a16="http://schemas.microsoft.com/office/drawing/2014/main" id="{1AC2F780-2A17-4F25-B7E7-AE6153382B7F}"/>
              </a:ext>
            </a:extLst>
          </p:cNvPr>
          <p:cNvPicPr>
            <a:picLocks noChangeAspect="1"/>
          </p:cNvPicPr>
          <p:nvPr/>
        </p:nvPicPr>
        <p:blipFill rotWithShape="1">
          <a:blip r:embed="rId2"/>
          <a:srcRect l="22609" t="33615" r="26500" b="25322"/>
          <a:stretch/>
        </p:blipFill>
        <p:spPr>
          <a:xfrm>
            <a:off x="106018" y="2736193"/>
            <a:ext cx="7060035" cy="3202802"/>
          </a:xfrm>
          <a:prstGeom prst="rect">
            <a:avLst/>
          </a:prstGeom>
        </p:spPr>
      </p:pic>
    </p:spTree>
    <p:extLst>
      <p:ext uri="{BB962C8B-B14F-4D97-AF65-F5344CB8AC3E}">
        <p14:creationId xmlns:p14="http://schemas.microsoft.com/office/powerpoint/2010/main" val="41426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9" name="Content Placeholder 7"/>
          <p:cNvSpPr txBox="1">
            <a:spLocks/>
          </p:cNvSpPr>
          <p:nvPr/>
        </p:nvSpPr>
        <p:spPr>
          <a:xfrm>
            <a:off x="5495364" y="2463677"/>
            <a:ext cx="6696636" cy="4013406"/>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fr-SN" b="1" u="sng" dirty="0">
                <a:solidFill>
                  <a:srgbClr val="FF0000"/>
                </a:solidFill>
                <a:latin typeface="ITC Kabel Std Book"/>
              </a:rPr>
              <a:t>Observations</a:t>
            </a:r>
            <a:r>
              <a:rPr lang="fr-SN" b="1" dirty="0">
                <a:solidFill>
                  <a:srgbClr val="FF0000"/>
                </a:solidFill>
                <a:latin typeface="ITC Kabel Std Book"/>
              </a:rPr>
              <a:t>: </a:t>
            </a:r>
          </a:p>
          <a:p>
            <a:pPr>
              <a:lnSpc>
                <a:spcPct val="150000"/>
              </a:lnSpc>
            </a:pPr>
            <a:r>
              <a:rPr lang="fr-FR" dirty="0">
                <a:latin typeface="ITC Kabel Std Book"/>
              </a:rPr>
              <a:t>Problème au niveau du serveur pour valider un résultat déjà effectué;</a:t>
            </a:r>
          </a:p>
          <a:p>
            <a:pPr>
              <a:lnSpc>
                <a:spcPct val="150000"/>
              </a:lnSpc>
            </a:pPr>
            <a:r>
              <a:rPr lang="fr-FR" dirty="0">
                <a:latin typeface="ITC Kabel Std Book"/>
              </a:rPr>
              <a:t>Importation des données différée. Mise à jour à postériori de l'importation impossible;</a:t>
            </a:r>
          </a:p>
          <a:p>
            <a:pPr>
              <a:lnSpc>
                <a:spcPct val="150000"/>
              </a:lnSpc>
            </a:pPr>
            <a:r>
              <a:rPr lang="fr-FR" dirty="0">
                <a:latin typeface="ITC Kabel Std Book"/>
              </a:rPr>
              <a:t>Le CRM ne donne pas exactement l'heure disponible en prenant rdv par exemple il te montre que 15h45mn est libre alors que </a:t>
            </a:r>
            <a:r>
              <a:rPr lang="fr-FR" dirty="0" err="1">
                <a:latin typeface="ITC Kabel Std Book"/>
              </a:rPr>
              <a:t>ya</a:t>
            </a:r>
            <a:r>
              <a:rPr lang="fr-FR" dirty="0">
                <a:latin typeface="ITC Kabel Std Book"/>
              </a:rPr>
              <a:t> </a:t>
            </a:r>
            <a:r>
              <a:rPr lang="fr-FR" dirty="0" err="1">
                <a:latin typeface="ITC Kabel Std Book"/>
              </a:rPr>
              <a:t>deja</a:t>
            </a:r>
            <a:r>
              <a:rPr lang="fr-FR" dirty="0">
                <a:latin typeface="ITC Kabel Std Book"/>
              </a:rPr>
              <a:t> une patiente </a:t>
            </a:r>
            <a:r>
              <a:rPr lang="fr-FR" dirty="0" err="1">
                <a:latin typeface="ITC Kabel Std Book"/>
              </a:rPr>
              <a:t>pr</a:t>
            </a:r>
            <a:r>
              <a:rPr lang="fr-FR" dirty="0">
                <a:latin typeface="ITC Kabel Std Book"/>
              </a:rPr>
              <a:t> cette heure du coup cela refuse le rendez vous disant que le </a:t>
            </a:r>
            <a:r>
              <a:rPr lang="fr-FR" dirty="0" err="1">
                <a:latin typeface="ITC Kabel Std Book"/>
              </a:rPr>
              <a:t>medecin</a:t>
            </a:r>
            <a:r>
              <a:rPr lang="fr-FR" dirty="0">
                <a:latin typeface="ITC Kabel Std Book"/>
              </a:rPr>
              <a:t> n'est pas disponible</a:t>
            </a:r>
          </a:p>
          <a:p>
            <a:pPr marL="0" indent="0">
              <a:lnSpc>
                <a:spcPct val="150000"/>
              </a:lnSpc>
              <a:buNone/>
            </a:pPr>
            <a:endParaRPr lang="en-US" dirty="0">
              <a:latin typeface="ITC Kabel Std Book"/>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2700679"/>
            <a:ext cx="5007683" cy="3776404"/>
          </a:xfrm>
          <a:prstGeom prst="rect">
            <a:avLst/>
          </a:prstGeom>
        </p:spPr>
      </p:pic>
      <p:sp>
        <p:nvSpPr>
          <p:cNvPr id="10" name="Espace réservé du contenu 4">
            <a:extLst>
              <a:ext uri="{FF2B5EF4-FFF2-40B4-BE49-F238E27FC236}">
                <a16:creationId xmlns:a16="http://schemas.microsoft.com/office/drawing/2014/main" id="{4F77B1AF-CC40-45B5-BB4E-C53126170D7D}"/>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07016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pic>
        <p:nvPicPr>
          <p:cNvPr id="4" name="Image 3">
            <a:extLst>
              <a:ext uri="{FF2B5EF4-FFF2-40B4-BE49-F238E27FC236}">
                <a16:creationId xmlns:a16="http://schemas.microsoft.com/office/drawing/2014/main" id="{20A9BA97-0B68-4811-A6E5-A45F702A8059}"/>
              </a:ext>
            </a:extLst>
          </p:cNvPr>
          <p:cNvPicPr>
            <a:picLocks noChangeAspect="1"/>
          </p:cNvPicPr>
          <p:nvPr/>
        </p:nvPicPr>
        <p:blipFill>
          <a:blip r:embed="rId2"/>
          <a:stretch>
            <a:fillRect/>
          </a:stretch>
        </p:blipFill>
        <p:spPr>
          <a:xfrm>
            <a:off x="560352" y="3117455"/>
            <a:ext cx="11071296" cy="2743438"/>
          </a:xfrm>
          <a:prstGeom prst="rect">
            <a:avLst/>
          </a:prstGeom>
        </p:spPr>
      </p:pic>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Synthèse CRM</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714222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pic>
        <p:nvPicPr>
          <p:cNvPr id="4" name="Image 3">
            <a:extLst>
              <a:ext uri="{FF2B5EF4-FFF2-40B4-BE49-F238E27FC236}">
                <a16:creationId xmlns:a16="http://schemas.microsoft.com/office/drawing/2014/main" id="{89E46F02-1FE8-4DF2-876A-B0B4DEF2BFB3}"/>
              </a:ext>
            </a:extLst>
          </p:cNvPr>
          <p:cNvPicPr>
            <a:picLocks noChangeAspect="1"/>
          </p:cNvPicPr>
          <p:nvPr/>
        </p:nvPicPr>
        <p:blipFill rotWithShape="1">
          <a:blip r:embed="rId2"/>
          <a:srcRect l="22154" t="25322" r="38385" b="37019"/>
          <a:stretch/>
        </p:blipFill>
        <p:spPr>
          <a:xfrm>
            <a:off x="1787926" y="2405660"/>
            <a:ext cx="8298096" cy="4452340"/>
          </a:xfrm>
          <a:prstGeom prst="rect">
            <a:avLst/>
          </a:prstGeom>
        </p:spPr>
      </p:pic>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77247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2754" y="3352801"/>
            <a:ext cx="10993549" cy="2452254"/>
          </a:xfrm>
          <a:ln>
            <a:noFill/>
          </a:ln>
        </p:spPr>
        <p:txBody>
          <a:bodyPr anchor="ctr">
            <a:noAutofit/>
          </a:bodyPr>
          <a:lstStyle/>
          <a:p>
            <a:pPr algn="ctr"/>
            <a:r>
              <a:rPr lang="fr-FR" b="1" dirty="0">
                <a:solidFill>
                  <a:schemeClr val="bg1"/>
                </a:solidFill>
                <a:latin typeface="Arial Black" panose="020B0A04020102020204" pitchFamily="34" charset="0"/>
              </a:rPr>
              <a:t>I. Etat d’avancement des actions décidées à l’issue des revues de directionS précédenteS </a:t>
            </a:r>
            <a:br>
              <a:rPr lang="fr-FR" b="1" dirty="0">
                <a:solidFill>
                  <a:schemeClr val="bg1"/>
                </a:solidFill>
                <a:latin typeface="Arial Black" panose="020B0A04020102020204" pitchFamily="34" charset="0"/>
              </a:rPr>
            </a:br>
            <a:endParaRPr lang="fr-FR" b="1"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3613506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Synthèse </a:t>
            </a:r>
            <a:r>
              <a:rPr lang="fr-SN" b="1" dirty="0" err="1">
                <a:solidFill>
                  <a:schemeClr val="tx1">
                    <a:lumMod val="75000"/>
                    <a:lumOff val="25000"/>
                  </a:schemeClr>
                </a:solidFill>
                <a:latin typeface="Malgun Gothic" panose="020B0503020000020004" pitchFamily="34" charset="-127"/>
                <a:ea typeface="Malgun Gothic" panose="020B0503020000020004" pitchFamily="34" charset="-127"/>
              </a:rPr>
              <a:t>Eyone</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4119A831-E6E6-41DC-AB52-062A5EF5183A}"/>
              </a:ext>
            </a:extLst>
          </p:cNvPr>
          <p:cNvPicPr>
            <a:picLocks noChangeAspect="1"/>
          </p:cNvPicPr>
          <p:nvPr/>
        </p:nvPicPr>
        <p:blipFill>
          <a:blip r:embed="rId2"/>
          <a:stretch>
            <a:fillRect/>
          </a:stretch>
        </p:blipFill>
        <p:spPr>
          <a:xfrm>
            <a:off x="1376748" y="2646908"/>
            <a:ext cx="9438503" cy="4202504"/>
          </a:xfrm>
          <a:prstGeom prst="rect">
            <a:avLst/>
          </a:prstGeom>
        </p:spPr>
      </p:pic>
    </p:spTree>
    <p:extLst>
      <p:ext uri="{BB962C8B-B14F-4D97-AF65-F5344CB8AC3E}">
        <p14:creationId xmlns:p14="http://schemas.microsoft.com/office/powerpoint/2010/main" val="3717057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4AFC1094-1B10-4790-B83D-868A824B60F7}"/>
              </a:ext>
            </a:extLst>
          </p:cNvPr>
          <p:cNvPicPr>
            <a:picLocks noChangeAspect="1"/>
          </p:cNvPicPr>
          <p:nvPr/>
        </p:nvPicPr>
        <p:blipFill rotWithShape="1">
          <a:blip r:embed="rId2"/>
          <a:srcRect l="22270" t="31991" r="38731" b="31683"/>
          <a:stretch/>
        </p:blipFill>
        <p:spPr>
          <a:xfrm>
            <a:off x="2539913" y="2630476"/>
            <a:ext cx="7112173" cy="3724422"/>
          </a:xfrm>
          <a:prstGeom prst="rect">
            <a:avLst/>
          </a:prstGeom>
        </p:spPr>
      </p:pic>
    </p:spTree>
    <p:extLst>
      <p:ext uri="{BB962C8B-B14F-4D97-AF65-F5344CB8AC3E}">
        <p14:creationId xmlns:p14="http://schemas.microsoft.com/office/powerpoint/2010/main" val="1845071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Synthèse GSM</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06D26C54-E0E7-4DFB-93A6-BFD178B6681C}"/>
              </a:ext>
            </a:extLst>
          </p:cNvPr>
          <p:cNvPicPr>
            <a:picLocks noChangeAspect="1"/>
          </p:cNvPicPr>
          <p:nvPr/>
        </p:nvPicPr>
        <p:blipFill>
          <a:blip r:embed="rId2"/>
          <a:stretch>
            <a:fillRect/>
          </a:stretch>
        </p:blipFill>
        <p:spPr>
          <a:xfrm>
            <a:off x="1443461" y="2646908"/>
            <a:ext cx="9305078" cy="3897957"/>
          </a:xfrm>
          <a:prstGeom prst="rect">
            <a:avLst/>
          </a:prstGeom>
        </p:spPr>
      </p:pic>
    </p:spTree>
    <p:extLst>
      <p:ext uri="{BB962C8B-B14F-4D97-AF65-F5344CB8AC3E}">
        <p14:creationId xmlns:p14="http://schemas.microsoft.com/office/powerpoint/2010/main" val="1857262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D8DE9A7D-DBAE-49D4-BC5B-BD31D8384322}"/>
              </a:ext>
            </a:extLst>
          </p:cNvPr>
          <p:cNvPicPr>
            <a:picLocks noChangeAspect="1"/>
          </p:cNvPicPr>
          <p:nvPr/>
        </p:nvPicPr>
        <p:blipFill rotWithShape="1">
          <a:blip r:embed="rId2"/>
          <a:srcRect l="22500" t="28913" r="37808" b="32915"/>
          <a:stretch/>
        </p:blipFill>
        <p:spPr>
          <a:xfrm>
            <a:off x="2531648" y="2473433"/>
            <a:ext cx="7407482" cy="4261984"/>
          </a:xfrm>
          <a:prstGeom prst="rect">
            <a:avLst/>
          </a:prstGeom>
        </p:spPr>
      </p:pic>
    </p:spTree>
    <p:extLst>
      <p:ext uri="{BB962C8B-B14F-4D97-AF65-F5344CB8AC3E}">
        <p14:creationId xmlns:p14="http://schemas.microsoft.com/office/powerpoint/2010/main" val="2323338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Synthèse Dropbox</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9856042C-5502-4547-A90F-95D930700AE0}"/>
              </a:ext>
            </a:extLst>
          </p:cNvPr>
          <p:cNvPicPr>
            <a:picLocks noChangeAspect="1"/>
          </p:cNvPicPr>
          <p:nvPr/>
        </p:nvPicPr>
        <p:blipFill>
          <a:blip r:embed="rId2"/>
          <a:stretch>
            <a:fillRect/>
          </a:stretch>
        </p:blipFill>
        <p:spPr>
          <a:xfrm>
            <a:off x="2458380" y="2646908"/>
            <a:ext cx="7275239" cy="4109604"/>
          </a:xfrm>
          <a:prstGeom prst="rect">
            <a:avLst/>
          </a:prstGeom>
        </p:spPr>
      </p:pic>
    </p:spTree>
    <p:extLst>
      <p:ext uri="{BB962C8B-B14F-4D97-AF65-F5344CB8AC3E}">
        <p14:creationId xmlns:p14="http://schemas.microsoft.com/office/powerpoint/2010/main" val="187905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839D8CE6-5293-407D-9799-5E45593BB93F}"/>
              </a:ext>
            </a:extLst>
          </p:cNvPr>
          <p:cNvPicPr>
            <a:picLocks noChangeAspect="1"/>
          </p:cNvPicPr>
          <p:nvPr/>
        </p:nvPicPr>
        <p:blipFill rotWithShape="1">
          <a:blip r:embed="rId2"/>
          <a:srcRect l="22174" t="21629" r="37826" b="40865"/>
          <a:stretch/>
        </p:blipFill>
        <p:spPr>
          <a:xfrm>
            <a:off x="2299453" y="2465252"/>
            <a:ext cx="7519071" cy="4227094"/>
          </a:xfrm>
          <a:prstGeom prst="rect">
            <a:avLst/>
          </a:prstGeom>
        </p:spPr>
      </p:pic>
    </p:spTree>
    <p:extLst>
      <p:ext uri="{BB962C8B-B14F-4D97-AF65-F5344CB8AC3E}">
        <p14:creationId xmlns:p14="http://schemas.microsoft.com/office/powerpoint/2010/main" val="301492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Synthèse Odoo</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4CD15682-02A4-40B9-AF41-06C7A513234C}"/>
              </a:ext>
            </a:extLst>
          </p:cNvPr>
          <p:cNvPicPr>
            <a:picLocks noChangeAspect="1"/>
          </p:cNvPicPr>
          <p:nvPr/>
        </p:nvPicPr>
        <p:blipFill>
          <a:blip r:embed="rId2"/>
          <a:stretch>
            <a:fillRect/>
          </a:stretch>
        </p:blipFill>
        <p:spPr>
          <a:xfrm>
            <a:off x="1231808" y="2646908"/>
            <a:ext cx="9728384" cy="3834248"/>
          </a:xfrm>
          <a:prstGeom prst="rect">
            <a:avLst/>
          </a:prstGeom>
        </p:spPr>
      </p:pic>
    </p:spTree>
    <p:extLst>
      <p:ext uri="{BB962C8B-B14F-4D97-AF65-F5344CB8AC3E}">
        <p14:creationId xmlns:p14="http://schemas.microsoft.com/office/powerpoint/2010/main" val="203297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C78FA2E2-05A4-45D5-8B76-57260CBA02B7}"/>
              </a:ext>
            </a:extLst>
          </p:cNvPr>
          <p:cNvPicPr>
            <a:picLocks noChangeAspect="1"/>
          </p:cNvPicPr>
          <p:nvPr/>
        </p:nvPicPr>
        <p:blipFill rotWithShape="1">
          <a:blip r:embed="rId2"/>
          <a:srcRect l="22500" t="30349" r="37462" b="32505"/>
          <a:stretch/>
        </p:blipFill>
        <p:spPr>
          <a:xfrm>
            <a:off x="2439988" y="2832785"/>
            <a:ext cx="7238002" cy="3775443"/>
          </a:xfrm>
          <a:prstGeom prst="rect">
            <a:avLst/>
          </a:prstGeom>
        </p:spPr>
      </p:pic>
    </p:spTree>
    <p:extLst>
      <p:ext uri="{BB962C8B-B14F-4D97-AF65-F5344CB8AC3E}">
        <p14:creationId xmlns:p14="http://schemas.microsoft.com/office/powerpoint/2010/main" val="179912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p:txBody>
      </p:sp>
      <p:pic>
        <p:nvPicPr>
          <p:cNvPr id="6" name="Image 5">
            <a:extLst>
              <a:ext uri="{FF2B5EF4-FFF2-40B4-BE49-F238E27FC236}">
                <a16:creationId xmlns:a16="http://schemas.microsoft.com/office/drawing/2014/main" id="{78F77B93-554C-4110-B277-A7558A521D18}"/>
              </a:ext>
            </a:extLst>
          </p:cNvPr>
          <p:cNvPicPr>
            <a:picLocks noChangeAspect="1"/>
          </p:cNvPicPr>
          <p:nvPr/>
        </p:nvPicPr>
        <p:blipFill rotWithShape="1">
          <a:blip r:embed="rId2"/>
          <a:srcRect l="22500" t="33423" r="22935" b="25321"/>
          <a:stretch/>
        </p:blipFill>
        <p:spPr>
          <a:xfrm>
            <a:off x="278297" y="2646908"/>
            <a:ext cx="6652591" cy="4033479"/>
          </a:xfrm>
          <a:prstGeom prst="rect">
            <a:avLst/>
          </a:prstGeom>
        </p:spPr>
      </p:pic>
      <p:sp>
        <p:nvSpPr>
          <p:cNvPr id="8" name="ZoneTexte 7">
            <a:extLst>
              <a:ext uri="{FF2B5EF4-FFF2-40B4-BE49-F238E27FC236}">
                <a16:creationId xmlns:a16="http://schemas.microsoft.com/office/drawing/2014/main" id="{4379749C-CA2C-4834-84F2-6E8853C8E84E}"/>
              </a:ext>
            </a:extLst>
          </p:cNvPr>
          <p:cNvSpPr txBox="1"/>
          <p:nvPr/>
        </p:nvSpPr>
        <p:spPr>
          <a:xfrm>
            <a:off x="3430404" y="3047585"/>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7F508B">
                    <a:lumMod val="50000"/>
                  </a:srgbClr>
                </a:solidFill>
                <a:effectLst/>
                <a:uLnTx/>
                <a:uFillTx/>
                <a:latin typeface="Calibri" panose="020F0502020204030204"/>
                <a:ea typeface="+mn-ea"/>
                <a:cs typeface="+mn-cs"/>
              </a:rPr>
              <a:t>Moyenne : 4,4/5</a:t>
            </a:r>
          </a:p>
        </p:txBody>
      </p:sp>
      <p:sp>
        <p:nvSpPr>
          <p:cNvPr id="9" name="Rectangle 8">
            <a:extLst>
              <a:ext uri="{FF2B5EF4-FFF2-40B4-BE49-F238E27FC236}">
                <a16:creationId xmlns:a16="http://schemas.microsoft.com/office/drawing/2014/main" id="{17E9760B-6FC0-4193-968D-191869796126}"/>
              </a:ext>
            </a:extLst>
          </p:cNvPr>
          <p:cNvSpPr/>
          <p:nvPr/>
        </p:nvSpPr>
        <p:spPr>
          <a:xfrm>
            <a:off x="6930888" y="2646908"/>
            <a:ext cx="5075583"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800" b="0" i="0" u="sng" strike="noStrike" kern="1200" cap="none" spc="0" normalizeH="0" baseline="0" noProof="0" dirty="0">
                <a:ln>
                  <a:noFill/>
                </a:ln>
                <a:solidFill>
                  <a:srgbClr val="FF0000"/>
                </a:solidFill>
                <a:effectLst/>
                <a:uLnTx/>
                <a:uFillTx/>
                <a:latin typeface="Calibri" panose="020F0502020204030204"/>
                <a:ea typeface="+mn-ea"/>
                <a:cs typeface="+mn-cs"/>
              </a:rPr>
              <a:t>Remarque</a:t>
            </a:r>
            <a:r>
              <a:rPr kumimoji="0" lang="fr-FR"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Formation de renforcement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Lorsqu'on clique sur le lien pour visualiser un document, il serait intéressant d'afficher la visualisation sur une autre page</a:t>
            </a:r>
          </a:p>
        </p:txBody>
      </p:sp>
    </p:spTree>
    <p:extLst>
      <p:ext uri="{BB962C8B-B14F-4D97-AF65-F5344CB8AC3E}">
        <p14:creationId xmlns:p14="http://schemas.microsoft.com/office/powerpoint/2010/main" val="1919983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9AF14796-54E8-45D2-BF98-B7FE2E68F936}"/>
              </a:ext>
            </a:extLst>
          </p:cNvPr>
          <p:cNvPicPr>
            <a:picLocks noChangeAspect="1"/>
          </p:cNvPicPr>
          <p:nvPr/>
        </p:nvPicPr>
        <p:blipFill rotWithShape="1">
          <a:blip r:embed="rId2"/>
          <a:srcRect l="22731" t="41842" r="23154" b="18959"/>
          <a:stretch/>
        </p:blipFill>
        <p:spPr>
          <a:xfrm>
            <a:off x="5106570" y="3060083"/>
            <a:ext cx="6597749" cy="3599055"/>
          </a:xfrm>
          <a:prstGeom prst="rect">
            <a:avLst/>
          </a:prstGeom>
        </p:spPr>
      </p:pic>
      <p:sp>
        <p:nvSpPr>
          <p:cNvPr id="8" name="ZoneTexte 7">
            <a:extLst>
              <a:ext uri="{FF2B5EF4-FFF2-40B4-BE49-F238E27FC236}">
                <a16:creationId xmlns:a16="http://schemas.microsoft.com/office/drawing/2014/main" id="{0EE013F6-7C84-4154-A14B-2F4DE70B0C1D}"/>
              </a:ext>
            </a:extLst>
          </p:cNvPr>
          <p:cNvSpPr txBox="1"/>
          <p:nvPr/>
        </p:nvSpPr>
        <p:spPr>
          <a:xfrm>
            <a:off x="7587367" y="4153452"/>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7F508B">
                    <a:lumMod val="50000"/>
                  </a:srgbClr>
                </a:solidFill>
                <a:effectLst/>
                <a:uLnTx/>
                <a:uFillTx/>
                <a:latin typeface="Calibri" panose="020F0502020204030204"/>
                <a:ea typeface="+mn-ea"/>
                <a:cs typeface="+mn-cs"/>
              </a:rPr>
              <a:t>Moyenne : 4,3/5</a:t>
            </a:r>
          </a:p>
        </p:txBody>
      </p:sp>
      <p:pic>
        <p:nvPicPr>
          <p:cNvPr id="9" name="Image 8">
            <a:extLst>
              <a:ext uri="{FF2B5EF4-FFF2-40B4-BE49-F238E27FC236}">
                <a16:creationId xmlns:a16="http://schemas.microsoft.com/office/drawing/2014/main" id="{E43BE416-C09A-4F14-B7EB-A474A649A2B6}"/>
              </a:ext>
            </a:extLst>
          </p:cNvPr>
          <p:cNvPicPr>
            <a:picLocks noChangeAspect="1"/>
          </p:cNvPicPr>
          <p:nvPr/>
        </p:nvPicPr>
        <p:blipFill rotWithShape="1">
          <a:blip r:embed="rId3"/>
          <a:srcRect l="22500" t="25322" r="39077" b="37169"/>
          <a:stretch/>
        </p:blipFill>
        <p:spPr>
          <a:xfrm>
            <a:off x="422028" y="2439725"/>
            <a:ext cx="4684542" cy="3605605"/>
          </a:xfrm>
          <a:prstGeom prst="rect">
            <a:avLst/>
          </a:prstGeom>
        </p:spPr>
      </p:pic>
    </p:spTree>
    <p:extLst>
      <p:ext uri="{BB962C8B-B14F-4D97-AF65-F5344CB8AC3E}">
        <p14:creationId xmlns:p14="http://schemas.microsoft.com/office/powerpoint/2010/main" val="189739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a:t>Page </a:t>
            </a:r>
            <a:fld id="{4FAB73BC-B049-4115-A692-8D63A059BFB8}" type="slidenum">
              <a:rPr lang="fr-FR" smtClean="0"/>
              <a:pPr/>
              <a:t>5</a:t>
            </a:fld>
            <a:endParaRPr lang="fr-FR" dirty="0"/>
          </a:p>
        </p:txBody>
      </p:sp>
      <p:sp>
        <p:nvSpPr>
          <p:cNvPr id="6" name="Oval 2"/>
          <p:cNvSpPr/>
          <p:nvPr/>
        </p:nvSpPr>
        <p:spPr>
          <a:xfrm>
            <a:off x="606108" y="169165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06108" y="2327847"/>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5"/>
          <p:cNvSpPr/>
          <p:nvPr/>
        </p:nvSpPr>
        <p:spPr>
          <a:xfrm>
            <a:off x="606108" y="3016226"/>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1102115" y="1631787"/>
            <a:ext cx="343594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15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02115" y="2292122"/>
            <a:ext cx="320734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14 actions réalisées;</a:t>
            </a:r>
            <a:endParaRPr sz="2400" dirty="0">
              <a:solidFill>
                <a:schemeClr val="tx1"/>
              </a:solidFill>
              <a:latin typeface="Bahnschrift" panose="020B0502040204020203" pitchFamily="34" charset="0"/>
            </a:endParaRPr>
          </a:p>
        </p:txBody>
      </p:sp>
      <p:sp>
        <p:nvSpPr>
          <p:cNvPr id="14" name="TextBox 52"/>
          <p:cNvSpPr txBox="1"/>
          <p:nvPr/>
        </p:nvSpPr>
        <p:spPr>
          <a:xfrm>
            <a:off x="1041155" y="2952457"/>
            <a:ext cx="364930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01 actions non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594585"/>
          </a:xfrm>
          <a:solidFill>
            <a:schemeClr val="accent4">
              <a:lumMod val="60000"/>
              <a:lumOff val="40000"/>
            </a:schemeClr>
          </a:solidFill>
        </p:spPr>
        <p:txBody>
          <a:bodyPr>
            <a:normAutofit/>
          </a:bodyPr>
          <a:lstStyle/>
          <a:p>
            <a:pPr algn="ctr"/>
            <a:r>
              <a:rPr lang="fr-SN" dirty="0">
                <a:solidFill>
                  <a:schemeClr val="tx1"/>
                </a:solidFill>
              </a:rPr>
              <a:t>RAPELle DES ACTIONS PLANIFIEES (2018)</a:t>
            </a:r>
            <a:endParaRPr lang="en-US" dirty="0">
              <a:solidFill>
                <a:schemeClr val="tx1"/>
              </a:solidFill>
            </a:endParaRPr>
          </a:p>
        </p:txBody>
      </p:sp>
      <p:graphicFrame>
        <p:nvGraphicFramePr>
          <p:cNvPr id="21" name="Graphique 20">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2041978405"/>
              </p:ext>
            </p:extLst>
          </p:nvPr>
        </p:nvGraphicFramePr>
        <p:xfrm>
          <a:off x="5818907" y="1631787"/>
          <a:ext cx="3809188" cy="328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7091212" y="3214617"/>
            <a:ext cx="1645920" cy="523220"/>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b="1" kern="0" dirty="0">
                <a:solidFill>
                  <a:srgbClr val="000000"/>
                </a:solidFill>
                <a:latin typeface="Segoe UI" panose="020B0502040204020203" pitchFamily="34" charset="0"/>
                <a:cs typeface="Segoe UI" panose="020B0502040204020203" pitchFamily="34" charset="0"/>
              </a:rPr>
              <a:t>93%</a:t>
            </a:r>
            <a:endParaRPr kumimoji="0" lang="fr-CA" sz="2800" b="1" i="0" u="none" strike="noStrike" kern="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39750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CAF60129-03D6-4092-ABE5-C28DDA0D781B}"/>
              </a:ext>
            </a:extLst>
          </p:cNvPr>
          <p:cNvPicPr>
            <a:picLocks noChangeAspect="1"/>
          </p:cNvPicPr>
          <p:nvPr/>
        </p:nvPicPr>
        <p:blipFill rotWithShape="1">
          <a:blip r:embed="rId2"/>
          <a:srcRect l="22392" t="29942" r="23369" b="30812"/>
          <a:stretch/>
        </p:blipFill>
        <p:spPr>
          <a:xfrm>
            <a:off x="1115599" y="2539304"/>
            <a:ext cx="9960801" cy="4052189"/>
          </a:xfrm>
          <a:prstGeom prst="rect">
            <a:avLst/>
          </a:prstGeom>
        </p:spPr>
      </p:pic>
      <p:sp>
        <p:nvSpPr>
          <p:cNvPr id="10" name="ZoneTexte 9">
            <a:extLst>
              <a:ext uri="{FF2B5EF4-FFF2-40B4-BE49-F238E27FC236}">
                <a16:creationId xmlns:a16="http://schemas.microsoft.com/office/drawing/2014/main" id="{CEA914BF-464D-4C51-A24F-CC3955151125}"/>
              </a:ext>
            </a:extLst>
          </p:cNvPr>
          <p:cNvSpPr txBox="1"/>
          <p:nvPr/>
        </p:nvSpPr>
        <p:spPr>
          <a:xfrm>
            <a:off x="3531067" y="4226845"/>
            <a:ext cx="1837336"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7F508B">
                    <a:lumMod val="50000"/>
                  </a:srgbClr>
                </a:solidFill>
                <a:effectLst/>
                <a:uLnTx/>
                <a:uFillTx/>
                <a:latin typeface="Calibri" panose="020F0502020204030204"/>
                <a:ea typeface="+mn-ea"/>
                <a:cs typeface="+mn-cs"/>
              </a:rPr>
              <a:t>Moyenne : 8/10</a:t>
            </a:r>
          </a:p>
        </p:txBody>
      </p:sp>
    </p:spTree>
    <p:extLst>
      <p:ext uri="{BB962C8B-B14F-4D97-AF65-F5344CB8AC3E}">
        <p14:creationId xmlns:p14="http://schemas.microsoft.com/office/powerpoint/2010/main" val="205221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6" name="ZoneTexte 5">
            <a:extLst>
              <a:ext uri="{FF2B5EF4-FFF2-40B4-BE49-F238E27FC236}">
                <a16:creationId xmlns:a16="http://schemas.microsoft.com/office/drawing/2014/main" id="{2A9D41D5-3BE9-4E38-9E29-6259E901E937}"/>
              </a:ext>
            </a:extLst>
          </p:cNvPr>
          <p:cNvSpPr txBox="1"/>
          <p:nvPr/>
        </p:nvSpPr>
        <p:spPr>
          <a:xfrm>
            <a:off x="1038398" y="2646908"/>
            <a:ext cx="10115203" cy="36009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Remarques globales :</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202124"/>
                </a:solidFill>
                <a:effectLst/>
                <a:uLnTx/>
                <a:uFillTx/>
                <a:latin typeface="Gill Sans MT" panose="020B0502020104020203" pitchFamily="34" charset="0"/>
              </a:rPr>
              <a:t>Ajouter à ce questionnaire une question sur les besoins (en terme de fonctionnalités, de disponibilité des données, d'éventuels développements) des utilisateurs afin d'adapter au mieux les outils aux usages.</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B050"/>
                </a:solidFill>
                <a:effectLst/>
                <a:uLnTx/>
                <a:uFillTx/>
                <a:latin typeface="Gill Sans MT" panose="020B0502020104020203" pitchFamily="34" charset="0"/>
              </a:rPr>
              <a:t>On pourrait mieux informatiser les choses comme les tickets des patients pour la caisse, et pour le stock faire de tel sorte que chaque produit utilisé par les sages femmes soient directement enregistré comme ça on saura le nombre réel et théorique disponible</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B050"/>
                </a:solidFill>
                <a:effectLst/>
                <a:uLnTx/>
                <a:uFillTx/>
                <a:latin typeface="Gill Sans MT" panose="020B0502020104020203" pitchFamily="34" charset="0"/>
              </a:rPr>
              <a:t>Veillez sur le manque de connexion parfois à la clinique</a:t>
            </a:r>
          </a:p>
        </p:txBody>
      </p:sp>
    </p:spTree>
    <p:extLst>
      <p:ext uri="{BB962C8B-B14F-4D97-AF65-F5344CB8AC3E}">
        <p14:creationId xmlns:p14="http://schemas.microsoft.com/office/powerpoint/2010/main" val="2608445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6" name="ZoneTexte 5">
            <a:extLst>
              <a:ext uri="{FF2B5EF4-FFF2-40B4-BE49-F238E27FC236}">
                <a16:creationId xmlns:a16="http://schemas.microsoft.com/office/drawing/2014/main" id="{2A9D41D5-3BE9-4E38-9E29-6259E901E937}"/>
              </a:ext>
            </a:extLst>
          </p:cNvPr>
          <p:cNvSpPr txBox="1"/>
          <p:nvPr/>
        </p:nvSpPr>
        <p:spPr>
          <a:xfrm>
            <a:off x="1038398" y="2646908"/>
            <a:ext cx="10115203"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Pistes d’amélioration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Proposer semestriellement des modules de formation sur les logiciels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lumMod val="75000"/>
                    <a:lumOff val="25000"/>
                  </a:schemeClr>
                </a:solidFill>
                <a:effectLst/>
                <a:uLnTx/>
                <a:uFillTx/>
                <a:latin typeface="Gill Sans MT" panose="020B0502020104020203" pitchFamily="34" charset="0"/>
              </a:rPr>
              <a:t>Recruter un technicien / Contractualiser avec un prestataire indépendant responsable du support.</a:t>
            </a:r>
          </a:p>
        </p:txBody>
      </p:sp>
    </p:spTree>
    <p:extLst>
      <p:ext uri="{BB962C8B-B14F-4D97-AF65-F5344CB8AC3E}">
        <p14:creationId xmlns:p14="http://schemas.microsoft.com/office/powerpoint/2010/main" val="145262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n-lt"/>
                <a:ea typeface="Malgun Gothic" panose="020B0503020000020004" pitchFamily="34" charset="-127"/>
              </a:rPr>
              <a:t>Enquête satisfaction des utilisateurs du SI</a:t>
            </a:r>
          </a:p>
          <a:p>
            <a:pPr marL="0" indent="0" algn="ctr">
              <a:buNone/>
            </a:pPr>
            <a:r>
              <a:rPr lang="fr-SN" sz="2400" b="1" u="sng" dirty="0">
                <a:solidFill>
                  <a:srgbClr val="00B050"/>
                </a:solidFill>
                <a:latin typeface="+mn-lt"/>
                <a:ea typeface="Malgun Gothic" panose="020B0503020000020004" pitchFamily="34" charset="-127"/>
              </a:rPr>
              <a:t>Décisions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2742598"/>
            <a:ext cx="11142616" cy="3786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r>
              <a:rPr lang="fr-FR" sz="2800" dirty="0">
                <a:latin typeface="Bahnschrift Light SemiCondensed" panose="020B0502040204020203" pitchFamily="34" charset="0"/>
              </a:rPr>
              <a:t>Informatiser les tickets des patients pour la caisse ;</a:t>
            </a:r>
          </a:p>
          <a:p>
            <a:pPr marL="342900" indent="-342900">
              <a:lnSpc>
                <a:spcPct val="150000"/>
              </a:lnSpc>
              <a:buFont typeface="Arial" panose="020B0604020202020204" pitchFamily="34" charset="0"/>
              <a:buChar char="•"/>
            </a:pPr>
            <a:r>
              <a:rPr lang="fr-FR" sz="2800" dirty="0">
                <a:latin typeface="Bahnschrift Light SemiCondensed" panose="020B0502040204020203" pitchFamily="34" charset="0"/>
              </a:rPr>
              <a:t>Veiller au manque de connexion (déjà fait) ;</a:t>
            </a:r>
          </a:p>
          <a:p>
            <a:pPr marL="342900" indent="-342900">
              <a:lnSpc>
                <a:spcPct val="150000"/>
              </a:lnSpc>
              <a:buFont typeface="Arial" panose="020B0604020202020204" pitchFamily="34" charset="0"/>
              <a:buChar char="•"/>
            </a:pPr>
            <a:r>
              <a:rPr lang="fr-FR" sz="2800" dirty="0">
                <a:latin typeface="Bahnschrift Light SemiCondensed" panose="020B0502040204020203" pitchFamily="34" charset="0"/>
              </a:rPr>
              <a:t>Réviser le MO opératoire et de gestion des sous-stocks (en cours)</a:t>
            </a:r>
          </a:p>
        </p:txBody>
      </p:sp>
    </p:spTree>
    <p:extLst>
      <p:ext uri="{BB962C8B-B14F-4D97-AF65-F5344CB8AC3E}">
        <p14:creationId xmlns:p14="http://schemas.microsoft.com/office/powerpoint/2010/main" val="876155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3113901" y="4595128"/>
            <a:ext cx="6807236" cy="830997"/>
          </a:xfrm>
          <a:prstGeom prst="rect">
            <a:avLst/>
          </a:prstGeom>
          <a:noFill/>
          <a:ln>
            <a:noFill/>
          </a:ln>
        </p:spPr>
        <p:txBody>
          <a:bodyPr wrap="square" rtlCol="0">
            <a:spAutoFit/>
          </a:bodyPr>
          <a:lstStyle/>
          <a:p>
            <a:pPr algn="ctr"/>
            <a:r>
              <a:rPr lang="fr-FR" sz="4800" b="1" dirty="0">
                <a:solidFill>
                  <a:schemeClr val="tx1">
                    <a:lumMod val="75000"/>
                    <a:lumOff val="25000"/>
                  </a:schemeClr>
                </a:solidFill>
                <a:latin typeface="Bahnschrift Light SemiCondensed" panose="020B0502040204020203" pitchFamily="34" charset="0"/>
              </a:rPr>
              <a:t>PERSONNEL PARAMEDICAL</a:t>
            </a:r>
            <a:endParaRPr lang="en-US" sz="48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54941399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12" y="2672798"/>
            <a:ext cx="5489648" cy="4025215"/>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20" y="2701070"/>
            <a:ext cx="5652968" cy="3836956"/>
          </a:xfrm>
          <a:prstGeom prst="rect">
            <a:avLst/>
          </a:prstGeom>
        </p:spPr>
      </p:pic>
    </p:spTree>
    <p:extLst>
      <p:ext uri="{BB962C8B-B14F-4D97-AF65-F5344CB8AC3E}">
        <p14:creationId xmlns:p14="http://schemas.microsoft.com/office/powerpoint/2010/main" val="3206203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508" y="3130376"/>
            <a:ext cx="6433651" cy="305109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1" y="3252417"/>
            <a:ext cx="5270667" cy="3174765"/>
          </a:xfrm>
          <a:prstGeom prst="rect">
            <a:avLst/>
          </a:prstGeom>
        </p:spPr>
      </p:pic>
    </p:spTree>
    <p:extLst>
      <p:ext uri="{BB962C8B-B14F-4D97-AF65-F5344CB8AC3E}">
        <p14:creationId xmlns:p14="http://schemas.microsoft.com/office/powerpoint/2010/main" val="3302878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2D36490D-5FD9-4AEA-9F99-C3E85ECF1022}"/>
              </a:ext>
            </a:extLst>
          </p:cNvPr>
          <p:cNvPicPr>
            <a:picLocks noChangeAspect="1"/>
          </p:cNvPicPr>
          <p:nvPr/>
        </p:nvPicPr>
        <p:blipFill rotWithShape="1">
          <a:blip r:embed="rId2"/>
          <a:srcRect l="22609" t="38835" r="32174" b="23800"/>
          <a:stretch/>
        </p:blipFill>
        <p:spPr>
          <a:xfrm>
            <a:off x="353817" y="2744615"/>
            <a:ext cx="5512905" cy="2561202"/>
          </a:xfrm>
          <a:prstGeom prst="rect">
            <a:avLst/>
          </a:prstGeom>
        </p:spPr>
      </p:pic>
      <p:pic>
        <p:nvPicPr>
          <p:cNvPr id="10" name="Image 9">
            <a:extLst>
              <a:ext uri="{FF2B5EF4-FFF2-40B4-BE49-F238E27FC236}">
                <a16:creationId xmlns:a16="http://schemas.microsoft.com/office/drawing/2014/main" id="{A8857C17-5F51-4A42-8FC4-5552504709B2}"/>
              </a:ext>
            </a:extLst>
          </p:cNvPr>
          <p:cNvPicPr>
            <a:picLocks noChangeAspect="1"/>
          </p:cNvPicPr>
          <p:nvPr/>
        </p:nvPicPr>
        <p:blipFill rotWithShape="1">
          <a:blip r:embed="rId3"/>
          <a:srcRect l="22392" t="41302" r="32391" b="21333"/>
          <a:stretch/>
        </p:blipFill>
        <p:spPr>
          <a:xfrm>
            <a:off x="6506817" y="4104096"/>
            <a:ext cx="5512905" cy="2561202"/>
          </a:xfrm>
          <a:prstGeom prst="rect">
            <a:avLst/>
          </a:prstGeom>
        </p:spPr>
      </p:pic>
    </p:spTree>
    <p:extLst>
      <p:ext uri="{BB962C8B-B14F-4D97-AF65-F5344CB8AC3E}">
        <p14:creationId xmlns:p14="http://schemas.microsoft.com/office/powerpoint/2010/main" val="2237300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9DF6003E-CFDF-471A-BAC7-70C66AC62614}"/>
              </a:ext>
            </a:extLst>
          </p:cNvPr>
          <p:cNvPicPr>
            <a:picLocks noChangeAspect="1"/>
          </p:cNvPicPr>
          <p:nvPr/>
        </p:nvPicPr>
        <p:blipFill rotWithShape="1">
          <a:blip r:embed="rId2"/>
          <a:srcRect l="22392" t="34002" r="32391" b="29459"/>
          <a:stretch/>
        </p:blipFill>
        <p:spPr>
          <a:xfrm>
            <a:off x="318052" y="2720234"/>
            <a:ext cx="5512904" cy="2504658"/>
          </a:xfrm>
          <a:prstGeom prst="rect">
            <a:avLst/>
          </a:prstGeom>
        </p:spPr>
      </p:pic>
      <p:pic>
        <p:nvPicPr>
          <p:cNvPr id="9" name="Image 8">
            <a:extLst>
              <a:ext uri="{FF2B5EF4-FFF2-40B4-BE49-F238E27FC236}">
                <a16:creationId xmlns:a16="http://schemas.microsoft.com/office/drawing/2014/main" id="{F36527AB-AA60-4EBB-8C37-D0564644EC9F}"/>
              </a:ext>
            </a:extLst>
          </p:cNvPr>
          <p:cNvPicPr>
            <a:picLocks noChangeAspect="1"/>
          </p:cNvPicPr>
          <p:nvPr/>
        </p:nvPicPr>
        <p:blipFill rotWithShape="1">
          <a:blip r:embed="rId3"/>
          <a:srcRect l="22500" t="23800" r="32283" b="39660"/>
          <a:stretch/>
        </p:blipFill>
        <p:spPr>
          <a:xfrm>
            <a:off x="6215270" y="3972563"/>
            <a:ext cx="5512904" cy="2504647"/>
          </a:xfrm>
          <a:prstGeom prst="rect">
            <a:avLst/>
          </a:prstGeom>
        </p:spPr>
      </p:pic>
    </p:spTree>
    <p:extLst>
      <p:ext uri="{BB962C8B-B14F-4D97-AF65-F5344CB8AC3E}">
        <p14:creationId xmlns:p14="http://schemas.microsoft.com/office/powerpoint/2010/main" val="785439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B3D9E461-595C-492A-B7E4-84F1A56A098B}"/>
              </a:ext>
            </a:extLst>
          </p:cNvPr>
          <p:cNvPicPr>
            <a:picLocks noChangeAspect="1"/>
          </p:cNvPicPr>
          <p:nvPr/>
        </p:nvPicPr>
        <p:blipFill rotWithShape="1">
          <a:blip r:embed="rId2"/>
          <a:srcRect l="21848" t="27236" r="31956" b="35839"/>
          <a:stretch/>
        </p:blipFill>
        <p:spPr>
          <a:xfrm>
            <a:off x="2148762" y="2728914"/>
            <a:ext cx="6958842" cy="3671886"/>
          </a:xfrm>
          <a:prstGeom prst="rect">
            <a:avLst/>
          </a:prstGeom>
        </p:spPr>
      </p:pic>
    </p:spTree>
    <p:extLst>
      <p:ext uri="{BB962C8B-B14F-4D97-AF65-F5344CB8AC3E}">
        <p14:creationId xmlns:p14="http://schemas.microsoft.com/office/powerpoint/2010/main" val="226913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95312783"/>
              </p:ext>
            </p:extLst>
          </p:nvPr>
        </p:nvGraphicFramePr>
        <p:xfrm>
          <a:off x="581191" y="1961322"/>
          <a:ext cx="11029615" cy="4428577"/>
        </p:xfrm>
        <a:graphic>
          <a:graphicData uri="http://schemas.openxmlformats.org/drawingml/2006/table">
            <a:tbl>
              <a:tblPr/>
              <a:tblGrid>
                <a:gridCol w="4432815">
                  <a:extLst>
                    <a:ext uri="{9D8B030D-6E8A-4147-A177-3AD203B41FA5}">
                      <a16:colId xmlns:a16="http://schemas.microsoft.com/office/drawing/2014/main" val="2498578813"/>
                    </a:ext>
                  </a:extLst>
                </a:gridCol>
                <a:gridCol w="3298400">
                  <a:extLst>
                    <a:ext uri="{9D8B030D-6E8A-4147-A177-3AD203B41FA5}">
                      <a16:colId xmlns:a16="http://schemas.microsoft.com/office/drawing/2014/main" val="2395669085"/>
                    </a:ext>
                  </a:extLst>
                </a:gridCol>
                <a:gridCol w="3298400">
                  <a:extLst>
                    <a:ext uri="{9D8B030D-6E8A-4147-A177-3AD203B41FA5}">
                      <a16:colId xmlns:a16="http://schemas.microsoft.com/office/drawing/2014/main" val="4054331148"/>
                    </a:ext>
                  </a:extLst>
                </a:gridCol>
              </a:tblGrid>
              <a:tr h="280433">
                <a:tc>
                  <a:txBody>
                    <a:bodyPr/>
                    <a:lstStyle/>
                    <a:p>
                      <a:pPr algn="l">
                        <a:spcAft>
                          <a:spcPts val="0"/>
                        </a:spcAft>
                      </a:pPr>
                      <a:r>
                        <a:rPr lang="fr-FR" sz="20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a:spcAft>
                          <a:spcPts val="0"/>
                        </a:spcAft>
                      </a:pPr>
                      <a:r>
                        <a:rPr lang="fr-FR" sz="20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a:spcAft>
                          <a:spcPts val="0"/>
                        </a:spcAft>
                      </a:pPr>
                      <a:r>
                        <a:rPr lang="fr-FR" sz="2000" b="1" dirty="0">
                          <a:effectLst/>
                          <a:latin typeface="+mj-lt"/>
                          <a:cs typeface="Calibri" panose="020F0502020204030204" pitchFamily="34" charset="0"/>
                        </a:rPr>
                        <a:t>Cause</a:t>
                      </a:r>
                      <a:r>
                        <a:rPr lang="fr-FR" sz="2000" b="1" baseline="0" dirty="0">
                          <a:effectLst/>
                          <a:latin typeface="+mj-lt"/>
                          <a:cs typeface="Calibri" panose="020F0502020204030204" pitchFamily="34" charset="0"/>
                        </a:rPr>
                        <a:t> </a:t>
                      </a:r>
                      <a:endParaRPr lang="fr-FR" sz="20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798397209"/>
                  </a:ext>
                </a:extLst>
              </a:tr>
              <a:tr h="540988">
                <a:tc>
                  <a:txBody>
                    <a:bodyPr/>
                    <a:lstStyle/>
                    <a:p>
                      <a:pPr algn="l">
                        <a:spcAft>
                          <a:spcPts val="0"/>
                        </a:spcAft>
                      </a:pPr>
                      <a:r>
                        <a:rPr lang="fr-FR" sz="1500" dirty="0">
                          <a:solidFill>
                            <a:srgbClr val="000000"/>
                          </a:solidFill>
                          <a:effectLst/>
                          <a:latin typeface="+mj-lt"/>
                          <a:cs typeface="Calibri" panose="020F0502020204030204" pitchFamily="34" charset="0"/>
                        </a:rPr>
                        <a:t>Intégrer les avis Facebook dans l'analyse de la satisfaction</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9396773"/>
                  </a:ext>
                </a:extLst>
              </a:tr>
              <a:tr h="1352469">
                <a:tc>
                  <a:txBody>
                    <a:bodyPr/>
                    <a:lstStyle/>
                    <a:p>
                      <a:pPr algn="l">
                        <a:spcAft>
                          <a:spcPts val="0"/>
                        </a:spcAft>
                      </a:pPr>
                      <a:r>
                        <a:rPr lang="fr-FR" sz="1500" dirty="0">
                          <a:solidFill>
                            <a:srgbClr val="000000"/>
                          </a:solidFill>
                          <a:effectLst/>
                          <a:latin typeface="+mj-lt"/>
                          <a:cs typeface="Calibri" panose="020F0502020204030204" pitchFamily="34" charset="0"/>
                        </a:rPr>
                        <a:t>Demander aux secrétaires de remplir elle-même les fiches de réclamation en indiquant quel patient a manifesté son mécontentement auprès d'elle et pour quel problème</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Non systématisé pour la RD 2019 / Autres moyens de remontées d'informations privilégiés (enquêtes, appels...)</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algn="l">
                        <a:spcAft>
                          <a:spcPts val="0"/>
                        </a:spcAft>
                      </a:pPr>
                      <a:r>
                        <a:rPr lang="fr-FR" sz="1500" dirty="0">
                          <a:effectLst/>
                          <a:latin typeface="+mj-lt"/>
                          <a:cs typeface="Calibri" panose="020F0502020204030204" pitchFamily="34" charset="0"/>
                        </a:rPr>
                        <a:t>Besoin de formaliser la relation entre PM02 et PM03 sur la gestion des réclamations patients et d’établir un MO</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9901371"/>
                  </a:ext>
                </a:extLst>
              </a:tr>
              <a:tr h="540988">
                <a:tc>
                  <a:txBody>
                    <a:bodyPr/>
                    <a:lstStyle/>
                    <a:p>
                      <a:pPr algn="l">
                        <a:spcAft>
                          <a:spcPts val="0"/>
                        </a:spcAft>
                      </a:pPr>
                      <a:r>
                        <a:rPr lang="en-US" sz="1500" dirty="0">
                          <a:solidFill>
                            <a:srgbClr val="000000"/>
                          </a:solidFill>
                          <a:effectLst/>
                          <a:latin typeface="+mj-lt"/>
                          <a:cs typeface="Calibri" panose="020F0502020204030204" pitchFamily="34" charset="0"/>
                        </a:rPr>
                        <a:t>Former des </a:t>
                      </a:r>
                      <a:r>
                        <a:rPr lang="en-US" sz="1500" dirty="0" err="1">
                          <a:solidFill>
                            <a:srgbClr val="000000"/>
                          </a:solidFill>
                          <a:effectLst/>
                          <a:latin typeface="+mj-lt"/>
                          <a:cs typeface="Calibri" panose="020F0502020204030204" pitchFamily="34" charset="0"/>
                        </a:rPr>
                        <a:t>responsables</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d'accueil</a:t>
                      </a:r>
                      <a:endParaRPr lang="en-US"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Non fait pour la RD 2019 / Fait pour la RD 2021</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effectLst/>
                          <a:latin typeface="+mj-lt"/>
                          <a:cs typeface="Calibri" panose="020F0502020204030204" pitchFamily="34" charset="0"/>
                        </a:rPr>
                        <a:t>Changement d’organisation à l’accueil</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224901794"/>
                  </a:ext>
                </a:extLst>
              </a:tr>
              <a:tr h="54098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Créer un modèle électronique des fiches d'incidents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 / Efficace</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10290654"/>
                  </a:ext>
                </a:extLst>
              </a:tr>
              <a:tr h="54098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Interfacer le site Web avec les réclamations clients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 / Non utilisé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71639743"/>
                  </a:ext>
                </a:extLst>
              </a:tr>
              <a:tr h="303678">
                <a:tc>
                  <a:txBody>
                    <a:bodyPr/>
                    <a:lstStyle/>
                    <a:p>
                      <a:pPr marL="0" algn="l" defTabSz="457200" rtl="0" eaLnBrk="1" latinLnBrk="0" hangingPunct="1">
                        <a:spcAft>
                          <a:spcPts val="0"/>
                        </a:spcAft>
                      </a:pPr>
                      <a:r>
                        <a:rPr lang="fr-FR" sz="1500" kern="1200">
                          <a:solidFill>
                            <a:srgbClr val="000000"/>
                          </a:solidFill>
                          <a:effectLst/>
                          <a:latin typeface="+mj-lt"/>
                          <a:ea typeface="+mn-ea"/>
                          <a:cs typeface="Calibri" panose="020F0502020204030204" pitchFamily="34" charset="0"/>
                        </a:rPr>
                        <a:t>Révision de la politique qualité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a:solidFill>
                            <a:srgbClr val="000000"/>
                          </a:solidFill>
                          <a:effectLst/>
                          <a:latin typeface="+mj-lt"/>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04177820"/>
                  </a:ext>
                </a:extLst>
              </a:tr>
              <a:tr h="30367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Fixer les cibles des indicateurs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17772168"/>
                  </a:ext>
                </a:extLst>
              </a:tr>
            </a:tbl>
          </a:graphicData>
        </a:graphic>
      </p:graphicFrame>
      <p:sp>
        <p:nvSpPr>
          <p:cNvPr id="5" name="Titre 1"/>
          <p:cNvSpPr>
            <a:spLocks noGrp="1"/>
          </p:cNvSpPr>
          <p:nvPr>
            <p:ph type="title"/>
          </p:nvPr>
        </p:nvSpPr>
        <p:spPr>
          <a:xfrm>
            <a:off x="581191" y="851043"/>
            <a:ext cx="11029616" cy="594585"/>
          </a:xfrm>
          <a:noFill/>
        </p:spPr>
        <p:txBody>
          <a:bodyPr>
            <a:normAutofit/>
          </a:bodyPr>
          <a:lstStyle/>
          <a:p>
            <a:pPr algn="ctr"/>
            <a:r>
              <a:rPr lang="fr-SN" dirty="0"/>
              <a:t>RAPELLE DES ACTIONS PLANIFIEES (2018)</a:t>
            </a:r>
            <a:endParaRPr lang="en-US" dirty="0"/>
          </a:p>
        </p:txBody>
      </p:sp>
    </p:spTree>
    <p:extLst>
      <p:ext uri="{BB962C8B-B14F-4D97-AF65-F5344CB8AC3E}">
        <p14:creationId xmlns:p14="http://schemas.microsoft.com/office/powerpoint/2010/main" val="189683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671763"/>
            <a:ext cx="5868219" cy="377190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307" y="2832785"/>
            <a:ext cx="5858693" cy="3610878"/>
          </a:xfrm>
          <a:prstGeom prst="rect">
            <a:avLst/>
          </a:prstGeom>
        </p:spPr>
      </p:pic>
    </p:spTree>
    <p:extLst>
      <p:ext uri="{BB962C8B-B14F-4D97-AF65-F5344CB8AC3E}">
        <p14:creationId xmlns:p14="http://schemas.microsoft.com/office/powerpoint/2010/main" val="2314259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7" y="2728913"/>
            <a:ext cx="5744377" cy="3281922"/>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255" y="2832785"/>
            <a:ext cx="5877745" cy="3178050"/>
          </a:xfrm>
          <a:prstGeom prst="rect">
            <a:avLst/>
          </a:prstGeom>
        </p:spPr>
      </p:pic>
    </p:spTree>
    <p:extLst>
      <p:ext uri="{BB962C8B-B14F-4D97-AF65-F5344CB8AC3E}">
        <p14:creationId xmlns:p14="http://schemas.microsoft.com/office/powerpoint/2010/main" val="1543464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1BAF14C5-FE1C-4396-8D93-455F70F50F91}"/>
              </a:ext>
            </a:extLst>
          </p:cNvPr>
          <p:cNvPicPr>
            <a:picLocks noChangeAspect="1"/>
          </p:cNvPicPr>
          <p:nvPr/>
        </p:nvPicPr>
        <p:blipFill rotWithShape="1">
          <a:blip r:embed="rId2"/>
          <a:srcRect l="22283" t="39607" r="32500" b="21726"/>
          <a:stretch/>
        </p:blipFill>
        <p:spPr>
          <a:xfrm>
            <a:off x="487681" y="2574467"/>
            <a:ext cx="5512904" cy="3640596"/>
          </a:xfrm>
          <a:prstGeom prst="rect">
            <a:avLst/>
          </a:prstGeom>
        </p:spPr>
      </p:pic>
      <p:pic>
        <p:nvPicPr>
          <p:cNvPr id="9" name="Image 8">
            <a:extLst>
              <a:ext uri="{FF2B5EF4-FFF2-40B4-BE49-F238E27FC236}">
                <a16:creationId xmlns:a16="http://schemas.microsoft.com/office/drawing/2014/main" id="{3791F4A5-9BD0-43B3-A92E-2B0D594E0093}"/>
              </a:ext>
            </a:extLst>
          </p:cNvPr>
          <p:cNvPicPr>
            <a:picLocks noChangeAspect="1"/>
          </p:cNvPicPr>
          <p:nvPr/>
        </p:nvPicPr>
        <p:blipFill rotWithShape="1">
          <a:blip r:embed="rId3"/>
          <a:srcRect l="22500" t="31539" r="32283" b="31585"/>
          <a:stretch/>
        </p:blipFill>
        <p:spPr>
          <a:xfrm>
            <a:off x="6254159" y="2924477"/>
            <a:ext cx="5512904" cy="3751164"/>
          </a:xfrm>
          <a:prstGeom prst="rect">
            <a:avLst/>
          </a:prstGeom>
        </p:spPr>
      </p:pic>
    </p:spTree>
    <p:extLst>
      <p:ext uri="{BB962C8B-B14F-4D97-AF65-F5344CB8AC3E}">
        <p14:creationId xmlns:p14="http://schemas.microsoft.com/office/powerpoint/2010/main" val="3074119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D1085A60-0D7D-4D0A-9C89-B6FC0647ADF5}"/>
              </a:ext>
            </a:extLst>
          </p:cNvPr>
          <p:cNvPicPr>
            <a:picLocks noChangeAspect="1"/>
          </p:cNvPicPr>
          <p:nvPr/>
        </p:nvPicPr>
        <p:blipFill rotWithShape="1">
          <a:blip r:embed="rId2"/>
          <a:srcRect l="22283" t="35549" r="30978" b="28299"/>
          <a:stretch/>
        </p:blipFill>
        <p:spPr>
          <a:xfrm>
            <a:off x="848140" y="2832784"/>
            <a:ext cx="5698434" cy="3086031"/>
          </a:xfrm>
          <a:prstGeom prst="rect">
            <a:avLst/>
          </a:prstGeom>
        </p:spPr>
      </p:pic>
      <p:pic>
        <p:nvPicPr>
          <p:cNvPr id="11" name="Image 10">
            <a:extLst>
              <a:ext uri="{FF2B5EF4-FFF2-40B4-BE49-F238E27FC236}">
                <a16:creationId xmlns:a16="http://schemas.microsoft.com/office/drawing/2014/main" id="{AF332335-13AC-4365-9643-0B4C78EB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663" y="2832783"/>
            <a:ext cx="5698434" cy="3086033"/>
          </a:xfrm>
          <a:prstGeom prst="rect">
            <a:avLst/>
          </a:prstGeom>
        </p:spPr>
      </p:pic>
    </p:spTree>
    <p:extLst>
      <p:ext uri="{BB962C8B-B14F-4D97-AF65-F5344CB8AC3E}">
        <p14:creationId xmlns:p14="http://schemas.microsoft.com/office/powerpoint/2010/main" val="1988638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39E8BBAD-C942-408E-805E-6A1449B00B33}"/>
              </a:ext>
            </a:extLst>
          </p:cNvPr>
          <p:cNvPicPr>
            <a:picLocks noChangeAspect="1"/>
          </p:cNvPicPr>
          <p:nvPr/>
        </p:nvPicPr>
        <p:blipFill rotWithShape="1">
          <a:blip r:embed="rId2"/>
          <a:srcRect l="21848" t="44635" r="32826" b="19405"/>
          <a:stretch/>
        </p:blipFill>
        <p:spPr>
          <a:xfrm>
            <a:off x="2604655" y="2660073"/>
            <a:ext cx="5915890" cy="4073236"/>
          </a:xfrm>
          <a:prstGeom prst="rect">
            <a:avLst/>
          </a:prstGeom>
        </p:spPr>
      </p:pic>
    </p:spTree>
    <p:extLst>
      <p:ext uri="{BB962C8B-B14F-4D97-AF65-F5344CB8AC3E}">
        <p14:creationId xmlns:p14="http://schemas.microsoft.com/office/powerpoint/2010/main" val="998191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9" name="Content Placeholder 7"/>
          <p:cNvSpPr txBox="1">
            <a:spLocks/>
          </p:cNvSpPr>
          <p:nvPr/>
        </p:nvSpPr>
        <p:spPr>
          <a:xfrm>
            <a:off x="936044" y="2655910"/>
            <a:ext cx="10694253" cy="3724096"/>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fr-SN" sz="1800" b="1" u="sng" dirty="0">
                <a:solidFill>
                  <a:srgbClr val="FF0000"/>
                </a:solidFill>
                <a:latin typeface="Malgun Gothic" panose="020B0503020000020004" pitchFamily="34" charset="-127"/>
                <a:ea typeface="Malgun Gothic" panose="020B0503020000020004" pitchFamily="34" charset="-127"/>
              </a:rPr>
              <a:t>Observations</a:t>
            </a:r>
            <a:r>
              <a:rPr lang="fr-SN" sz="1800" b="1" dirty="0">
                <a:solidFill>
                  <a:srgbClr val="FF0000"/>
                </a:solidFill>
                <a:latin typeface="Malgun Gothic" panose="020B0503020000020004" pitchFamily="34" charset="-127"/>
                <a:ea typeface="Malgun Gothic" panose="020B0503020000020004" pitchFamily="34" charset="-127"/>
              </a:rPr>
              <a:t>: </a:t>
            </a:r>
          </a:p>
          <a:p>
            <a:pPr algn="just">
              <a:lnSpc>
                <a:spcPct val="150000"/>
              </a:lnSpc>
            </a:pPr>
            <a:r>
              <a:rPr lang="fr-SN" sz="1800" b="1" dirty="0">
                <a:latin typeface="Malgun Gothic" panose="020B0503020000020004" pitchFamily="34" charset="-127"/>
                <a:ea typeface="Malgun Gothic" panose="020B0503020000020004" pitchFamily="34" charset="-127"/>
              </a:rPr>
              <a:t> </a:t>
            </a:r>
            <a:r>
              <a:rPr lang="fr-FR" sz="1800" dirty="0">
                <a:latin typeface="Malgun Gothic" panose="020B0503020000020004" pitchFamily="34" charset="-127"/>
                <a:ea typeface="Malgun Gothic" panose="020B0503020000020004" pitchFamily="34" charset="-127"/>
              </a:rPr>
              <a:t>Améliorer la qualité du service d’une manière générale et renforcer le niveau du personnel paramédical </a:t>
            </a:r>
          </a:p>
          <a:p>
            <a:pPr algn="just">
              <a:lnSpc>
                <a:spcPct val="150000"/>
              </a:lnSpc>
            </a:pPr>
            <a:r>
              <a:rPr lang="fr-FR" sz="1800" dirty="0">
                <a:latin typeface="Malgun Gothic" panose="020B0503020000020004" pitchFamily="34" charset="-127"/>
                <a:ea typeface="Malgun Gothic" panose="020B0503020000020004" pitchFamily="34" charset="-127"/>
              </a:rPr>
              <a:t>Prévoir une extension car la demande devient de plus en plus importante surtout pour les chambres individuelles et le rallongement des séjours dans la mesure du possible</a:t>
            </a:r>
          </a:p>
          <a:p>
            <a:pPr algn="just">
              <a:lnSpc>
                <a:spcPct val="150000"/>
              </a:lnSpc>
            </a:pPr>
            <a:r>
              <a:rPr lang="fr-FR" sz="1800" dirty="0">
                <a:latin typeface="Malgun Gothic" panose="020B0503020000020004" pitchFamily="34" charset="-127"/>
                <a:ea typeface="Malgun Gothic" panose="020B0503020000020004" pitchFamily="34" charset="-127"/>
              </a:rPr>
              <a:t>Agrandir la clinique pourquoi pas!</a:t>
            </a:r>
          </a:p>
          <a:p>
            <a:pPr algn="just">
              <a:lnSpc>
                <a:spcPct val="150000"/>
              </a:lnSpc>
            </a:pPr>
            <a:r>
              <a:rPr lang="fr-FR" sz="1800" b="1" dirty="0">
                <a:solidFill>
                  <a:srgbClr val="00B050"/>
                </a:solidFill>
                <a:latin typeface="Malgun Gothic" panose="020B0503020000020004" pitchFamily="34" charset="-127"/>
                <a:ea typeface="Malgun Gothic" panose="020B0503020000020004" pitchFamily="34" charset="-127"/>
              </a:rPr>
              <a:t>Améliorer l'écoute et la qualité des soins pour gagner la confiance de nos clients.</a:t>
            </a:r>
          </a:p>
          <a:p>
            <a:pPr algn="just">
              <a:lnSpc>
                <a:spcPct val="150000"/>
              </a:lnSpc>
            </a:pPr>
            <a:r>
              <a:rPr lang="fr-FR" sz="1800" b="1" dirty="0">
                <a:solidFill>
                  <a:srgbClr val="00B050"/>
                </a:solidFill>
                <a:latin typeface="Malgun Gothic" panose="020B0503020000020004" pitchFamily="34" charset="-127"/>
                <a:ea typeface="Malgun Gothic" panose="020B0503020000020004" pitchFamily="34" charset="-127"/>
              </a:rPr>
              <a:t>La maintenance des matériels dans les chambres </a:t>
            </a:r>
            <a:endParaRPr lang="fr-SN" sz="1800" b="1" dirty="0">
              <a:solidFill>
                <a:srgbClr val="00B05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912761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000" dirty="0">
                <a:solidFill>
                  <a:schemeClr val="tx1">
                    <a:lumMod val="75000"/>
                    <a:lumOff val="25000"/>
                  </a:schemeClr>
                </a:solidFill>
                <a:latin typeface="+mn-lt"/>
                <a:ea typeface="Malgun Gothic" panose="020B0503020000020004" pitchFamily="34" charset="-127"/>
              </a:rPr>
              <a:t>Enquête satisfaction du personnel paramédical</a:t>
            </a:r>
          </a:p>
          <a:p>
            <a:pPr marL="0" indent="0" algn="ctr">
              <a:buNone/>
            </a:pPr>
            <a:r>
              <a:rPr lang="fr-SN" sz="2400" b="1" u="sng" dirty="0">
                <a:solidFill>
                  <a:srgbClr val="00B050"/>
                </a:solidFill>
                <a:latin typeface="+mn-lt"/>
                <a:ea typeface="Malgun Gothic" panose="020B0503020000020004" pitchFamily="34" charset="-127"/>
              </a:rPr>
              <a:t>Décisions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3065758"/>
            <a:ext cx="11142615" cy="2231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nSpc>
                <a:spcPct val="150000"/>
              </a:lnSpc>
              <a:buFont typeface="Arial" panose="020B0604020202020204" pitchFamily="34" charset="0"/>
              <a:buChar char="•"/>
            </a:pPr>
            <a:r>
              <a:rPr lang="fr-FR" sz="2800" dirty="0">
                <a:latin typeface="Bahnschrift Light SemiCondensed" panose="020B0502040204020203" pitchFamily="34" charset="0"/>
              </a:rPr>
              <a:t>Contrôle plus régulier du matériel dans les chambres;</a:t>
            </a:r>
          </a:p>
          <a:p>
            <a:pPr marL="457200" indent="-457200">
              <a:buFont typeface="Arial" panose="020B0604020202020204" pitchFamily="34" charset="0"/>
              <a:buChar char="•"/>
            </a:pPr>
            <a:r>
              <a:rPr lang="fr-FR" sz="2800" dirty="0">
                <a:latin typeface="Bahnschrift Light SemiCondensed" panose="020B0502040204020203" pitchFamily="34" charset="0"/>
              </a:rPr>
              <a:t>Revoir le mode de décaissement pour la prise en charge rapide de maintenance des matériels dans les chambres ;</a:t>
            </a:r>
          </a:p>
        </p:txBody>
      </p:sp>
    </p:spTree>
    <p:extLst>
      <p:ext uri="{BB962C8B-B14F-4D97-AF65-F5344CB8AC3E}">
        <p14:creationId xmlns:p14="http://schemas.microsoft.com/office/powerpoint/2010/main" val="1115163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728304"/>
            <a:ext cx="3800346" cy="707886"/>
          </a:xfrm>
          <a:prstGeom prst="rect">
            <a:avLst/>
          </a:prstGeom>
          <a:noFill/>
          <a:ln>
            <a:noFill/>
          </a:ln>
        </p:spPr>
        <p:txBody>
          <a:bodyPr wrap="square" rtlCol="0">
            <a:spAutoFit/>
          </a:bodyPr>
          <a:lstStyle/>
          <a:p>
            <a:pPr algn="ctr"/>
            <a:r>
              <a:rPr lang="fr-FR" sz="4000" b="1" dirty="0">
                <a:solidFill>
                  <a:schemeClr val="tx1">
                    <a:lumMod val="75000"/>
                    <a:lumOff val="25000"/>
                  </a:schemeClr>
                </a:solidFill>
                <a:latin typeface="Bahnschrift Light SemiCondensed" panose="020B0502040204020203" pitchFamily="34" charset="0"/>
              </a:rPr>
              <a:t>P.ADMINISTRATIF</a:t>
            </a:r>
            <a:endParaRPr lang="en-US" sz="40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2697764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17F93FCF-4D0A-45D2-974A-C7377E30DB37}"/>
              </a:ext>
            </a:extLst>
          </p:cNvPr>
          <p:cNvPicPr>
            <a:picLocks noChangeAspect="1"/>
          </p:cNvPicPr>
          <p:nvPr/>
        </p:nvPicPr>
        <p:blipFill rotWithShape="1">
          <a:blip r:embed="rId2"/>
          <a:srcRect l="22500" t="34582" r="32609" b="28492"/>
          <a:stretch/>
        </p:blipFill>
        <p:spPr>
          <a:xfrm>
            <a:off x="371061" y="2693751"/>
            <a:ext cx="5473148" cy="3349861"/>
          </a:xfrm>
          <a:prstGeom prst="rect">
            <a:avLst/>
          </a:prstGeom>
        </p:spPr>
      </p:pic>
      <p:pic>
        <p:nvPicPr>
          <p:cNvPr id="9" name="Image 8">
            <a:extLst>
              <a:ext uri="{FF2B5EF4-FFF2-40B4-BE49-F238E27FC236}">
                <a16:creationId xmlns:a16="http://schemas.microsoft.com/office/drawing/2014/main" id="{F84E3F76-3F23-4427-9058-DE631FC09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209" y="3143250"/>
            <a:ext cx="4815901" cy="3413106"/>
          </a:xfrm>
          <a:prstGeom prst="rect">
            <a:avLst/>
          </a:prstGeom>
        </p:spPr>
      </p:pic>
    </p:spTree>
    <p:extLst>
      <p:ext uri="{BB962C8B-B14F-4D97-AF65-F5344CB8AC3E}">
        <p14:creationId xmlns:p14="http://schemas.microsoft.com/office/powerpoint/2010/main" val="2375980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70" y="2683389"/>
            <a:ext cx="6039693" cy="2683654"/>
          </a:xfrm>
          <a:prstGeom prst="rect">
            <a:avLst/>
          </a:prstGeom>
        </p:spPr>
      </p:pic>
      <p:pic>
        <p:nvPicPr>
          <p:cNvPr id="7" name="Image 6">
            <a:extLst>
              <a:ext uri="{FF2B5EF4-FFF2-40B4-BE49-F238E27FC236}">
                <a16:creationId xmlns:a16="http://schemas.microsoft.com/office/drawing/2014/main" id="{E940CDFD-FC5A-4F24-A0F1-169A3FD5DDD9}"/>
              </a:ext>
            </a:extLst>
          </p:cNvPr>
          <p:cNvPicPr>
            <a:picLocks noChangeAspect="1"/>
          </p:cNvPicPr>
          <p:nvPr/>
        </p:nvPicPr>
        <p:blipFill rotWithShape="1">
          <a:blip r:embed="rId3"/>
          <a:srcRect l="22826" t="34002" r="31739" b="29845"/>
          <a:stretch/>
        </p:blipFill>
        <p:spPr>
          <a:xfrm>
            <a:off x="6354621" y="4127970"/>
            <a:ext cx="5539409" cy="2478146"/>
          </a:xfrm>
          <a:prstGeom prst="rect">
            <a:avLst/>
          </a:prstGeom>
        </p:spPr>
      </p:pic>
    </p:spTree>
    <p:extLst>
      <p:ext uri="{BB962C8B-B14F-4D97-AF65-F5344CB8AC3E}">
        <p14:creationId xmlns:p14="http://schemas.microsoft.com/office/powerpoint/2010/main" val="168512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712032674"/>
              </p:ext>
            </p:extLst>
          </p:nvPr>
        </p:nvGraphicFramePr>
        <p:xfrm>
          <a:off x="528940" y="2000601"/>
          <a:ext cx="11029616" cy="4604725"/>
        </p:xfrm>
        <a:graphic>
          <a:graphicData uri="http://schemas.openxmlformats.org/drawingml/2006/table">
            <a:tbl>
              <a:tblPr/>
              <a:tblGrid>
                <a:gridCol w="4019412">
                  <a:extLst>
                    <a:ext uri="{9D8B030D-6E8A-4147-A177-3AD203B41FA5}">
                      <a16:colId xmlns:a16="http://schemas.microsoft.com/office/drawing/2014/main" val="2543614732"/>
                    </a:ext>
                  </a:extLst>
                </a:gridCol>
                <a:gridCol w="4019412">
                  <a:extLst>
                    <a:ext uri="{9D8B030D-6E8A-4147-A177-3AD203B41FA5}">
                      <a16:colId xmlns:a16="http://schemas.microsoft.com/office/drawing/2014/main" val="3584634666"/>
                    </a:ext>
                  </a:extLst>
                </a:gridCol>
                <a:gridCol w="2990792">
                  <a:extLst>
                    <a:ext uri="{9D8B030D-6E8A-4147-A177-3AD203B41FA5}">
                      <a16:colId xmlns:a16="http://schemas.microsoft.com/office/drawing/2014/main" val="1481067671"/>
                    </a:ext>
                  </a:extLst>
                </a:gridCol>
              </a:tblGrid>
              <a:tr h="687853">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558099719"/>
                  </a:ext>
                </a:extLst>
              </a:tr>
              <a:tr h="687853">
                <a:tc>
                  <a:txBody>
                    <a:bodyPr/>
                    <a:lstStyle/>
                    <a:p>
                      <a:pPr algn="just">
                        <a:spcAft>
                          <a:spcPts val="0"/>
                        </a:spcAft>
                      </a:pPr>
                      <a:r>
                        <a:rPr lang="fr-FR" sz="1500" dirty="0">
                          <a:solidFill>
                            <a:srgbClr val="000000"/>
                          </a:solidFill>
                          <a:effectLst/>
                          <a:latin typeface="+mj-lt"/>
                          <a:cs typeface="Calibri" panose="020F0502020204030204" pitchFamily="34" charset="0"/>
                        </a:rPr>
                        <a:t>Sensibiliser et systématiser l'utilisation des fiches d'incident : autonomisation des pilotes</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rowSpan="3">
                  <a:txBody>
                    <a:bodyPr/>
                    <a:lstStyle/>
                    <a:p>
                      <a:pPr algn="just"/>
                      <a:r>
                        <a:rPr lang="en-US" sz="1500" dirty="0" err="1">
                          <a:latin typeface="+mj-lt"/>
                          <a:cs typeface="Calibri" panose="020F0502020204030204" pitchFamily="34" charset="0"/>
                        </a:rPr>
                        <a:t>L’autonomie</a:t>
                      </a:r>
                      <a:r>
                        <a:rPr lang="en-US" sz="1500" dirty="0">
                          <a:latin typeface="+mj-lt"/>
                          <a:cs typeface="Calibri" panose="020F0502020204030204" pitchFamily="34" charset="0"/>
                        </a:rPr>
                        <a:t> des </a:t>
                      </a:r>
                      <a:r>
                        <a:rPr lang="en-US" sz="1500" dirty="0" err="1">
                          <a:latin typeface="+mj-lt"/>
                          <a:cs typeface="Calibri" panose="020F0502020204030204" pitchFamily="34" charset="0"/>
                        </a:rPr>
                        <a:t>pilotes</a:t>
                      </a:r>
                      <a:r>
                        <a:rPr lang="en-US" sz="1500" dirty="0">
                          <a:latin typeface="+mj-lt"/>
                          <a:cs typeface="Calibri" panose="020F0502020204030204" pitchFamily="34" charset="0"/>
                        </a:rPr>
                        <a:t> </a:t>
                      </a:r>
                      <a:r>
                        <a:rPr lang="en-US" sz="1500" dirty="0" err="1">
                          <a:latin typeface="+mj-lt"/>
                          <a:cs typeface="Calibri" panose="020F0502020204030204" pitchFamily="34" charset="0"/>
                        </a:rPr>
                        <a:t>n’est</a:t>
                      </a:r>
                      <a:r>
                        <a:rPr lang="en-US" sz="1500" dirty="0">
                          <a:latin typeface="+mj-lt"/>
                          <a:cs typeface="Calibri" panose="020F0502020204030204" pitchFamily="34" charset="0"/>
                        </a:rPr>
                        <a:t> pas encore </a:t>
                      </a:r>
                      <a:r>
                        <a:rPr lang="en-US" sz="1500" dirty="0" err="1">
                          <a:latin typeface="+mj-lt"/>
                          <a:cs typeface="Calibri" panose="020F0502020204030204" pitchFamily="34" charset="0"/>
                        </a:rPr>
                        <a:t>atteinte</a:t>
                      </a:r>
                      <a:r>
                        <a:rPr lang="en-US" sz="1500" dirty="0">
                          <a:latin typeface="+mj-lt"/>
                          <a:cs typeface="Calibri" panose="020F0502020204030204" pitchFamily="34" charset="0"/>
                        </a:rPr>
                        <a:t>. Il faut un </a:t>
                      </a:r>
                      <a:r>
                        <a:rPr lang="en-US" sz="1500" dirty="0" err="1">
                          <a:latin typeface="+mj-lt"/>
                          <a:cs typeface="Calibri" panose="020F0502020204030204" pitchFamily="34" charset="0"/>
                        </a:rPr>
                        <a:t>responsable</a:t>
                      </a:r>
                      <a:r>
                        <a:rPr lang="en-US" sz="1500" dirty="0">
                          <a:latin typeface="+mj-lt"/>
                          <a:cs typeface="Calibri" panose="020F0502020204030204" pitchFamily="34" charset="0"/>
                        </a:rPr>
                        <a:t> de </a:t>
                      </a:r>
                      <a:r>
                        <a:rPr lang="en-US" sz="1500" dirty="0" err="1">
                          <a:latin typeface="+mj-lt"/>
                          <a:cs typeface="Calibri" panose="020F0502020204030204" pitchFamily="34" charset="0"/>
                        </a:rPr>
                        <a:t>suivi</a:t>
                      </a:r>
                      <a:r>
                        <a:rPr lang="en-US" sz="1500" dirty="0">
                          <a:latin typeface="+mj-lt"/>
                          <a:cs typeface="Calibri" panose="020F0502020204030204" pitchFamily="34" charset="0"/>
                        </a:rPr>
                        <a:t> des PA et </a:t>
                      </a:r>
                      <a:r>
                        <a:rPr lang="en-US" sz="1500" dirty="0" err="1">
                          <a:latin typeface="+mj-lt"/>
                          <a:cs typeface="Calibri" panose="020F0502020204030204" pitchFamily="34" charset="0"/>
                        </a:rPr>
                        <a:t>besoin</a:t>
                      </a:r>
                      <a:r>
                        <a:rPr lang="en-US" sz="1500" dirty="0">
                          <a:latin typeface="+mj-lt"/>
                          <a:cs typeface="Calibri" panose="020F0502020204030204" pitchFamily="34" charset="0"/>
                        </a:rPr>
                        <a:t> </a:t>
                      </a:r>
                      <a:r>
                        <a:rPr lang="en-US" sz="1500" dirty="0" err="1">
                          <a:latin typeface="+mj-lt"/>
                          <a:cs typeface="Calibri" panose="020F0502020204030204" pitchFamily="34" charset="0"/>
                        </a:rPr>
                        <a:t>d’encadrement</a:t>
                      </a:r>
                      <a:r>
                        <a:rPr lang="en-US" sz="1500" dirty="0">
                          <a:latin typeface="+mj-lt"/>
                          <a:cs typeface="Calibri" panose="020F0502020204030204" pitchFamily="34" charset="0"/>
                        </a:rPr>
                        <a:t> </a:t>
                      </a:r>
                      <a:r>
                        <a:rPr lang="en-US" sz="1500" dirty="0" err="1">
                          <a:latin typeface="+mj-lt"/>
                          <a:cs typeface="Calibri" panose="020F0502020204030204" pitchFamily="34" charset="0"/>
                        </a:rPr>
                        <a:t>autour</a:t>
                      </a:r>
                      <a:r>
                        <a:rPr lang="en-US" sz="1500" dirty="0">
                          <a:latin typeface="+mj-lt"/>
                          <a:cs typeface="Calibri" panose="020F0502020204030204" pitchFamily="34" charset="0"/>
                        </a:rPr>
                        <a:t> de points </a:t>
                      </a:r>
                      <a:r>
                        <a:rPr lang="en-US" sz="1500" dirty="0" err="1">
                          <a:latin typeface="+mj-lt"/>
                          <a:cs typeface="Calibri" panose="020F0502020204030204" pitchFamily="34" charset="0"/>
                        </a:rPr>
                        <a:t>qualité</a:t>
                      </a:r>
                      <a:r>
                        <a:rPr lang="en-US" sz="1500" dirty="0">
                          <a:latin typeface="+mj-lt"/>
                          <a:cs typeface="Calibri" panose="020F0502020204030204" pitchFamily="34" charset="0"/>
                        </a:rPr>
                        <a:t> </a:t>
                      </a:r>
                      <a:r>
                        <a:rPr lang="en-US" sz="1500" dirty="0" err="1">
                          <a:latin typeface="+mj-lt"/>
                          <a:cs typeface="Calibri" panose="020F0502020204030204" pitchFamily="34" charset="0"/>
                        </a:rPr>
                        <a:t>régulier</a:t>
                      </a:r>
                      <a:r>
                        <a:rPr lang="en-US" sz="1500" dirty="0">
                          <a:latin typeface="+mj-lt"/>
                          <a:cs typeface="Calibri" panose="020F0502020204030204" pitchFamily="34" charset="0"/>
                        </a:rPr>
                        <a:t>.</a:t>
                      </a: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21712594"/>
                  </a:ext>
                </a:extLst>
              </a:tr>
              <a:tr h="687853">
                <a:tc>
                  <a:txBody>
                    <a:bodyPr/>
                    <a:lstStyle/>
                    <a:p>
                      <a:pPr algn="just">
                        <a:spcAft>
                          <a:spcPts val="0"/>
                        </a:spcAft>
                      </a:pPr>
                      <a:r>
                        <a:rPr lang="fr-FR" sz="1500">
                          <a:solidFill>
                            <a:srgbClr val="000000"/>
                          </a:solidFill>
                          <a:effectLst/>
                          <a:latin typeface="+mj-lt"/>
                          <a:cs typeface="Calibri" panose="020F0502020204030204" pitchFamily="34" charset="0"/>
                        </a:rPr>
                        <a:t>Responsabiliser les pilotes sur le calcul de leurs indicateurs</a:t>
                      </a:r>
                      <a:endParaRPr lang="fr-FR" sz="150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80242519"/>
                  </a:ext>
                </a:extLst>
              </a:tr>
              <a:tr h="687853">
                <a:tc>
                  <a:txBody>
                    <a:bodyPr/>
                    <a:lstStyle/>
                    <a:p>
                      <a:pPr algn="just">
                        <a:spcAft>
                          <a:spcPts val="0"/>
                        </a:spcAft>
                      </a:pPr>
                      <a:r>
                        <a:rPr lang="fr-FR" sz="1500">
                          <a:solidFill>
                            <a:srgbClr val="000000"/>
                          </a:solidFill>
                          <a:effectLst/>
                          <a:latin typeface="+mj-lt"/>
                          <a:cs typeface="Calibri" panose="020F0502020204030204" pitchFamily="34" charset="0"/>
                        </a:rPr>
                        <a:t>Responsabiliser les pilotes sur le traitement de leurs fiches d'incident</a:t>
                      </a:r>
                      <a:endParaRPr lang="fr-FR" sz="150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26575364"/>
                  </a:ext>
                </a:extLst>
              </a:tr>
              <a:tr h="458569">
                <a:tc>
                  <a:txBody>
                    <a:bodyPr/>
                    <a:lstStyle/>
                    <a:p>
                      <a:pPr algn="just">
                        <a:spcAft>
                          <a:spcPts val="0"/>
                        </a:spcAft>
                      </a:pPr>
                      <a:r>
                        <a:rPr lang="fr-FR" sz="1500" dirty="0">
                          <a:solidFill>
                            <a:srgbClr val="000000"/>
                          </a:solidFill>
                          <a:effectLst/>
                          <a:latin typeface="+mj-lt"/>
                          <a:cs typeface="Calibri" panose="020F0502020204030204" pitchFamily="34" charset="0"/>
                        </a:rPr>
                        <a:t>Faire l'évaluation à froid de toute formation réalisée</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37244736"/>
                  </a:ext>
                </a:extLst>
              </a:tr>
              <a:tr h="458569">
                <a:tc>
                  <a:txBody>
                    <a:bodyPr/>
                    <a:lstStyle/>
                    <a:p>
                      <a:pPr algn="just">
                        <a:spcAft>
                          <a:spcPts val="0"/>
                        </a:spcAft>
                      </a:pPr>
                      <a:r>
                        <a:rPr lang="fr-FR" sz="1500">
                          <a:solidFill>
                            <a:srgbClr val="000000"/>
                          </a:solidFill>
                          <a:effectLst/>
                          <a:latin typeface="+mj-lt"/>
                          <a:cs typeface="Calibri" panose="020F0502020204030204" pitchFamily="34" charset="0"/>
                        </a:rPr>
                        <a:t>Acquisition d'un deuxième échographe (diminution de la file d'attente)</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20817762"/>
                  </a:ext>
                </a:extLst>
              </a:tr>
              <a:tr h="248322">
                <a:tc>
                  <a:txBody>
                    <a:bodyPr/>
                    <a:lstStyle/>
                    <a:p>
                      <a:pPr algn="just">
                        <a:spcAft>
                          <a:spcPts val="0"/>
                        </a:spcAft>
                      </a:pPr>
                      <a:r>
                        <a:rPr lang="fr-FR" sz="1500">
                          <a:solidFill>
                            <a:srgbClr val="000000"/>
                          </a:solidFill>
                          <a:effectLst/>
                          <a:latin typeface="+mj-lt"/>
                          <a:cs typeface="Calibri" panose="020F0502020204030204" pitchFamily="34" charset="0"/>
                        </a:rPr>
                        <a:t>Mise en place du CRM</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34381282"/>
                  </a:ext>
                </a:extLst>
              </a:tr>
              <a:tr h="229284">
                <a:tc>
                  <a:txBody>
                    <a:bodyPr/>
                    <a:lstStyle/>
                    <a:p>
                      <a:pPr algn="just">
                        <a:spcAft>
                          <a:spcPts val="0"/>
                        </a:spcAft>
                      </a:pPr>
                      <a:r>
                        <a:rPr lang="en-US" sz="1500">
                          <a:solidFill>
                            <a:srgbClr val="000000"/>
                          </a:solidFill>
                          <a:effectLst/>
                          <a:latin typeface="+mj-lt"/>
                          <a:cs typeface="Calibri" panose="020F0502020204030204" pitchFamily="34" charset="0"/>
                        </a:rPr>
                        <a:t>Matériels DASRI</a:t>
                      </a:r>
                      <a:endParaRPr lang="en-US"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a:solidFill>
                            <a:srgbClr val="000000"/>
                          </a:solidFill>
                          <a:effectLst/>
                          <a:latin typeface="+mj-lt"/>
                          <a:cs typeface="Calibri" panose="020F0502020204030204" pitchFamily="34" charset="0"/>
                        </a:rPr>
                        <a:t>Fait pour la RD 2019</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4721511"/>
                  </a:ext>
                </a:extLst>
              </a:tr>
              <a:tr h="458569">
                <a:tc>
                  <a:txBody>
                    <a:bodyPr/>
                    <a:lstStyle/>
                    <a:p>
                      <a:pPr algn="just">
                        <a:spcAft>
                          <a:spcPts val="0"/>
                        </a:spcAft>
                      </a:pPr>
                      <a:r>
                        <a:rPr lang="fr-FR" sz="1500" dirty="0">
                          <a:solidFill>
                            <a:srgbClr val="000000"/>
                          </a:solidFill>
                          <a:effectLst/>
                          <a:latin typeface="+mj-lt"/>
                          <a:cs typeface="Calibri" panose="020F0502020204030204" pitchFamily="34" charset="0"/>
                        </a:rPr>
                        <a:t>Acquisition de chariots de soins</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Non pour la RD 2019 / Fait pour la RD 2021</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en-US" sz="1500" dirty="0">
                          <a:latin typeface="+mj-lt"/>
                          <a:cs typeface="Calibri" panose="020F0502020204030204" pitchFamily="34" charset="0"/>
                        </a:rPr>
                        <a:t>Non </a:t>
                      </a:r>
                      <a:r>
                        <a:rPr lang="en-US" sz="1500" dirty="0" err="1">
                          <a:latin typeface="+mj-lt"/>
                          <a:cs typeface="Calibri" panose="020F0502020204030204" pitchFamily="34" charset="0"/>
                        </a:rPr>
                        <a:t>prioritaire</a:t>
                      </a:r>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735212482"/>
                  </a:ext>
                </a:extLst>
              </a:tr>
            </a:tbl>
          </a:graphicData>
        </a:graphic>
      </p:graphicFrame>
      <p:sp>
        <p:nvSpPr>
          <p:cNvPr id="6" name="Titre 1"/>
          <p:cNvSpPr>
            <a:spLocks noGrp="1"/>
          </p:cNvSpPr>
          <p:nvPr>
            <p:ph type="title"/>
          </p:nvPr>
        </p:nvSpPr>
        <p:spPr>
          <a:xfrm>
            <a:off x="581191" y="851043"/>
            <a:ext cx="11029616" cy="594585"/>
          </a:xfrm>
          <a:noFill/>
        </p:spPr>
        <p:txBody>
          <a:bodyPr>
            <a:normAutofit/>
          </a:bodyPr>
          <a:lstStyle/>
          <a:p>
            <a:pPr algn="ctr"/>
            <a:r>
              <a:rPr lang="fr-SN" dirty="0"/>
              <a:t>RAPEL DES ACTIONS PLANIFIEES (2018)</a:t>
            </a:r>
            <a:endParaRPr lang="en-US" dirty="0"/>
          </a:p>
        </p:txBody>
      </p:sp>
    </p:spTree>
    <p:extLst>
      <p:ext uri="{BB962C8B-B14F-4D97-AF65-F5344CB8AC3E}">
        <p14:creationId xmlns:p14="http://schemas.microsoft.com/office/powerpoint/2010/main" val="2182989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983" y="2695820"/>
            <a:ext cx="5896278" cy="391398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5821"/>
            <a:ext cx="5238206" cy="3731104"/>
          </a:xfrm>
          <a:prstGeom prst="rect">
            <a:avLst/>
          </a:prstGeom>
        </p:spPr>
      </p:pic>
    </p:spTree>
    <p:extLst>
      <p:ext uri="{BB962C8B-B14F-4D97-AF65-F5344CB8AC3E}">
        <p14:creationId xmlns:p14="http://schemas.microsoft.com/office/powerpoint/2010/main" val="12471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5" y="2602345"/>
            <a:ext cx="5738971" cy="3667826"/>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663" y="2602345"/>
            <a:ext cx="5792008" cy="3667826"/>
          </a:xfrm>
          <a:prstGeom prst="rect">
            <a:avLst/>
          </a:prstGeom>
        </p:spPr>
      </p:pic>
    </p:spTree>
    <p:extLst>
      <p:ext uri="{BB962C8B-B14F-4D97-AF65-F5344CB8AC3E}">
        <p14:creationId xmlns:p14="http://schemas.microsoft.com/office/powerpoint/2010/main" val="3225334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00" y="2806659"/>
            <a:ext cx="5784400" cy="3536991"/>
          </a:xfrm>
          <a:prstGeom prst="rect">
            <a:avLst/>
          </a:prstGeom>
        </p:spPr>
      </p:pic>
      <p:pic>
        <p:nvPicPr>
          <p:cNvPr id="7" name="Image 6">
            <a:extLst>
              <a:ext uri="{FF2B5EF4-FFF2-40B4-BE49-F238E27FC236}">
                <a16:creationId xmlns:a16="http://schemas.microsoft.com/office/drawing/2014/main" id="{96C0938B-2B58-464E-853D-AE46988D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812" y="2924477"/>
            <a:ext cx="6001588" cy="3419174"/>
          </a:xfrm>
          <a:prstGeom prst="rect">
            <a:avLst/>
          </a:prstGeom>
        </p:spPr>
      </p:pic>
    </p:spTree>
    <p:extLst>
      <p:ext uri="{BB962C8B-B14F-4D97-AF65-F5344CB8AC3E}">
        <p14:creationId xmlns:p14="http://schemas.microsoft.com/office/powerpoint/2010/main" val="876483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D3A04872-260F-4561-B69C-89722BA1F964}"/>
              </a:ext>
            </a:extLst>
          </p:cNvPr>
          <p:cNvPicPr>
            <a:picLocks noChangeAspect="1"/>
          </p:cNvPicPr>
          <p:nvPr/>
        </p:nvPicPr>
        <p:blipFill rotWithShape="1">
          <a:blip r:embed="rId2"/>
          <a:srcRect l="22283" t="35549" r="32500" b="29072"/>
          <a:stretch/>
        </p:blipFill>
        <p:spPr>
          <a:xfrm>
            <a:off x="2171361" y="2714625"/>
            <a:ext cx="6913644" cy="3586163"/>
          </a:xfrm>
          <a:prstGeom prst="rect">
            <a:avLst/>
          </a:prstGeom>
        </p:spPr>
      </p:pic>
    </p:spTree>
    <p:extLst>
      <p:ext uri="{BB962C8B-B14F-4D97-AF65-F5344CB8AC3E}">
        <p14:creationId xmlns:p14="http://schemas.microsoft.com/office/powerpoint/2010/main" val="442248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8F2C70F4-DFE6-45D3-890C-D08C123D94C9}"/>
              </a:ext>
            </a:extLst>
          </p:cNvPr>
          <p:cNvPicPr>
            <a:picLocks noChangeAspect="1"/>
          </p:cNvPicPr>
          <p:nvPr/>
        </p:nvPicPr>
        <p:blipFill rotWithShape="1">
          <a:blip r:embed="rId2"/>
          <a:srcRect l="22174" t="31214" r="33152" b="32551"/>
          <a:stretch/>
        </p:blipFill>
        <p:spPr>
          <a:xfrm>
            <a:off x="2783950" y="2600325"/>
            <a:ext cx="6550077" cy="3643313"/>
          </a:xfrm>
          <a:prstGeom prst="rect">
            <a:avLst/>
          </a:prstGeom>
        </p:spPr>
      </p:pic>
    </p:spTree>
    <p:extLst>
      <p:ext uri="{BB962C8B-B14F-4D97-AF65-F5344CB8AC3E}">
        <p14:creationId xmlns:p14="http://schemas.microsoft.com/office/powerpoint/2010/main" val="20069767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C5B8807F-BA96-4DE8-9EF8-CDA4FFEDF991}"/>
              </a:ext>
            </a:extLst>
          </p:cNvPr>
          <p:cNvPicPr>
            <a:picLocks noChangeAspect="1"/>
          </p:cNvPicPr>
          <p:nvPr/>
        </p:nvPicPr>
        <p:blipFill rotWithShape="1">
          <a:blip r:embed="rId2"/>
          <a:srcRect l="21739" t="22463" r="27500" b="33906"/>
          <a:stretch/>
        </p:blipFill>
        <p:spPr>
          <a:xfrm>
            <a:off x="487681" y="2832784"/>
            <a:ext cx="6188766" cy="3396565"/>
          </a:xfrm>
          <a:prstGeom prst="rect">
            <a:avLst/>
          </a:prstGeom>
        </p:spPr>
      </p:pic>
      <p:pic>
        <p:nvPicPr>
          <p:cNvPr id="9" name="Image 8">
            <a:extLst>
              <a:ext uri="{FF2B5EF4-FFF2-40B4-BE49-F238E27FC236}">
                <a16:creationId xmlns:a16="http://schemas.microsoft.com/office/drawing/2014/main" id="{A9AC736C-74BA-46E5-9DA4-1DF156223034}"/>
              </a:ext>
            </a:extLst>
          </p:cNvPr>
          <p:cNvPicPr>
            <a:picLocks noChangeAspect="1"/>
          </p:cNvPicPr>
          <p:nvPr/>
        </p:nvPicPr>
        <p:blipFill rotWithShape="1">
          <a:blip r:embed="rId3"/>
          <a:srcRect l="21957" t="32550" r="33152" b="31006"/>
          <a:stretch/>
        </p:blipFill>
        <p:spPr>
          <a:xfrm>
            <a:off x="6676447" y="3614737"/>
            <a:ext cx="5473149" cy="2822999"/>
          </a:xfrm>
          <a:prstGeom prst="rect">
            <a:avLst/>
          </a:prstGeom>
        </p:spPr>
      </p:pic>
    </p:spTree>
    <p:extLst>
      <p:ext uri="{BB962C8B-B14F-4D97-AF65-F5344CB8AC3E}">
        <p14:creationId xmlns:p14="http://schemas.microsoft.com/office/powerpoint/2010/main" val="3306906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B8243773-3C16-470D-A80B-CF6AA919F90F}"/>
              </a:ext>
            </a:extLst>
          </p:cNvPr>
          <p:cNvPicPr>
            <a:picLocks noChangeAspect="1"/>
          </p:cNvPicPr>
          <p:nvPr/>
        </p:nvPicPr>
        <p:blipFill rotWithShape="1">
          <a:blip r:embed="rId2"/>
          <a:srcRect l="22500" t="37482" r="32935" b="26752"/>
          <a:stretch/>
        </p:blipFill>
        <p:spPr>
          <a:xfrm>
            <a:off x="487681" y="2799395"/>
            <a:ext cx="5433391" cy="3001329"/>
          </a:xfrm>
          <a:prstGeom prst="rect">
            <a:avLst/>
          </a:prstGeom>
        </p:spPr>
      </p:pic>
      <p:pic>
        <p:nvPicPr>
          <p:cNvPr id="10" name="Image 9">
            <a:extLst>
              <a:ext uri="{FF2B5EF4-FFF2-40B4-BE49-F238E27FC236}">
                <a16:creationId xmlns:a16="http://schemas.microsoft.com/office/drawing/2014/main" id="{DC55DB42-8E7D-45D1-8A02-DCFB52E34935}"/>
              </a:ext>
            </a:extLst>
          </p:cNvPr>
          <p:cNvPicPr>
            <a:picLocks noChangeAspect="1"/>
          </p:cNvPicPr>
          <p:nvPr/>
        </p:nvPicPr>
        <p:blipFill rotWithShape="1">
          <a:blip r:embed="rId3"/>
          <a:srcRect l="22500" t="28009" r="31848" b="36226"/>
          <a:stretch/>
        </p:blipFill>
        <p:spPr>
          <a:xfrm>
            <a:off x="6196908" y="3443288"/>
            <a:ext cx="5565913" cy="3033549"/>
          </a:xfrm>
          <a:prstGeom prst="rect">
            <a:avLst/>
          </a:prstGeom>
        </p:spPr>
      </p:pic>
    </p:spTree>
    <p:extLst>
      <p:ext uri="{BB962C8B-B14F-4D97-AF65-F5344CB8AC3E}">
        <p14:creationId xmlns:p14="http://schemas.microsoft.com/office/powerpoint/2010/main" val="2408601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a:extLst>
              <a:ext uri="{FF2B5EF4-FFF2-40B4-BE49-F238E27FC236}">
                <a16:creationId xmlns:a16="http://schemas.microsoft.com/office/drawing/2014/main" id="{5D4B8EFE-13E4-4FE8-A35E-4064A279DDCA}"/>
              </a:ext>
            </a:extLst>
          </p:cNvPr>
          <p:cNvPicPr>
            <a:picLocks noChangeAspect="1"/>
          </p:cNvPicPr>
          <p:nvPr/>
        </p:nvPicPr>
        <p:blipFill rotWithShape="1">
          <a:blip r:embed="rId2"/>
          <a:srcRect l="22283" t="31214" r="30978" b="32551"/>
          <a:stretch/>
        </p:blipFill>
        <p:spPr>
          <a:xfrm>
            <a:off x="2252869" y="2832785"/>
            <a:ext cx="6957392" cy="3396565"/>
          </a:xfrm>
          <a:prstGeom prst="rect">
            <a:avLst/>
          </a:prstGeom>
        </p:spPr>
      </p:pic>
    </p:spTree>
    <p:extLst>
      <p:ext uri="{BB962C8B-B14F-4D97-AF65-F5344CB8AC3E}">
        <p14:creationId xmlns:p14="http://schemas.microsoft.com/office/powerpoint/2010/main" val="1087163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7" name="Espace réservé du contenu 4"/>
          <p:cNvSpPr txBox="1">
            <a:spLocks/>
          </p:cNvSpPr>
          <p:nvPr/>
        </p:nvSpPr>
        <p:spPr>
          <a:xfrm>
            <a:off x="487681" y="2924476"/>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rabicPeriod"/>
            </a:pP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4" name="Rectangle 3"/>
          <p:cNvSpPr/>
          <p:nvPr/>
        </p:nvSpPr>
        <p:spPr>
          <a:xfrm>
            <a:off x="809896" y="2832785"/>
            <a:ext cx="10717085" cy="3664080"/>
          </a:xfrm>
          <a:prstGeom prst="rect">
            <a:avLst/>
          </a:prstGeom>
        </p:spPr>
        <p:txBody>
          <a:bodyPr wrap="square">
            <a:spAutoFit/>
          </a:bodyPr>
          <a:lstStyle/>
          <a:p>
            <a:pPr algn="ctr">
              <a:lnSpc>
                <a:spcPct val="107000"/>
              </a:lnSpc>
              <a:spcAft>
                <a:spcPts val="800"/>
              </a:spcAft>
            </a:pPr>
            <a:r>
              <a:rPr lang="fr-SN" sz="2400" b="1" u="sng" dirty="0">
                <a:solidFill>
                  <a:srgbClr val="FF0000"/>
                </a:solidFill>
                <a:ea typeface="Calibri" panose="020F0502020204030204" pitchFamily="34" charset="0"/>
                <a:cs typeface="Times New Roman" panose="02020603050405020304" pitchFamily="18" charset="0"/>
              </a:rPr>
              <a:t>RECOMMANDATIONS, SUGGESTIONS, FORMATIONS</a:t>
            </a:r>
          </a:p>
          <a:p>
            <a:pPr marL="285750" indent="-285750">
              <a:lnSpc>
                <a:spcPct val="107000"/>
              </a:lnSpc>
              <a:spcAft>
                <a:spcPts val="800"/>
              </a:spcAft>
              <a:buFont typeface="Arial" panose="020B0604020202020204" pitchFamily="34" charset="0"/>
              <a:buChar char="•"/>
            </a:pPr>
            <a:r>
              <a:rPr lang="fr-SN" sz="2400" dirty="0">
                <a:solidFill>
                  <a:srgbClr val="00B050"/>
                </a:solidFill>
                <a:ea typeface="Calibri" panose="020F0502020204030204" pitchFamily="34" charset="0"/>
                <a:cs typeface="Times New Roman" panose="02020603050405020304" pitchFamily="18" charset="0"/>
              </a:rPr>
              <a:t>Formation en Excel afin de faciliter la mise en œuvre d'outils de gestion et de suivi par les différents pilotes ;</a:t>
            </a:r>
          </a:p>
          <a:p>
            <a:pPr marL="285750" indent="-285750">
              <a:lnSpc>
                <a:spcPct val="107000"/>
              </a:lnSpc>
              <a:spcAft>
                <a:spcPts val="800"/>
              </a:spcAft>
              <a:buFont typeface="Arial" panose="020B0604020202020204" pitchFamily="34" charset="0"/>
              <a:buChar char="•"/>
            </a:pPr>
            <a:r>
              <a:rPr lang="fr-FR" sz="2400" dirty="0">
                <a:solidFill>
                  <a:srgbClr val="00B050"/>
                </a:solidFill>
                <a:ea typeface="Calibri" panose="020F0502020204030204" pitchFamily="34" charset="0"/>
                <a:cs typeface="Times New Roman" panose="02020603050405020304" pitchFamily="18" charset="0"/>
              </a:rPr>
              <a:t>Prise en main des secrétaires sur l'importance et l'utilisation du logiciel E-YONE dans le cadre de leur travail quotidien </a:t>
            </a:r>
            <a:r>
              <a:rPr lang="fr-FR" sz="2400" dirty="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r-FR" sz="2400" dirty="0">
                <a:ea typeface="Calibri" panose="020F0502020204030204" pitchFamily="34" charset="0"/>
                <a:cs typeface="Times New Roman" panose="02020603050405020304" pitchFamily="18" charset="0"/>
              </a:rPr>
              <a:t>Oui, j'ai besoin de faire une licence en finance Comptabilité pour pouvoir gérer plus de responsabilité au sein de l'Entreprise ;</a:t>
            </a:r>
          </a:p>
          <a:p>
            <a:pPr marL="285750" indent="-285750">
              <a:lnSpc>
                <a:spcPct val="107000"/>
              </a:lnSpc>
              <a:spcAft>
                <a:spcPts val="800"/>
              </a:spcAft>
              <a:buFont typeface="Arial" panose="020B0604020202020204" pitchFamily="34" charset="0"/>
              <a:buChar char="•"/>
            </a:pPr>
            <a:r>
              <a:rPr lang="en-US" sz="2400" dirty="0" err="1">
                <a:ea typeface="Calibri" panose="020F0502020204030204" pitchFamily="34" charset="0"/>
                <a:cs typeface="Times New Roman" panose="02020603050405020304" pitchFamily="18" charset="0"/>
              </a:rPr>
              <a:t>Anglais</a:t>
            </a:r>
            <a:r>
              <a:rPr lang="en-US" sz="2400" dirty="0">
                <a:ea typeface="Calibri" panose="020F0502020204030204" pitchFamily="34" charset="0"/>
                <a:cs typeface="Times New Roman" panose="02020603050405020304" pitchFamily="18" charset="0"/>
              </a:rPr>
              <a:t> et Excel </a:t>
            </a:r>
            <a:r>
              <a:rPr lang="en-US" sz="2400" dirty="0" err="1">
                <a:ea typeface="Calibri" panose="020F0502020204030204" pitchFamily="34" charset="0"/>
                <a:cs typeface="Times New Roman" panose="02020603050405020304" pitchFamily="18" charset="0"/>
              </a:rPr>
              <a:t>avancé</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005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n-lt"/>
                <a:ea typeface="Malgun Gothic" panose="020B0503020000020004" pitchFamily="34" charset="-127"/>
              </a:rPr>
              <a:t>Enquête satisfaction du personnel administratif</a:t>
            </a:r>
          </a:p>
          <a:p>
            <a:pPr marL="0" indent="0" algn="ctr">
              <a:buNone/>
            </a:pPr>
            <a:r>
              <a:rPr lang="fr-SN" sz="2400" b="1" u="sng" dirty="0">
                <a:solidFill>
                  <a:srgbClr val="00B050"/>
                </a:solidFill>
                <a:latin typeface="+mn-lt"/>
                <a:ea typeface="Malgun Gothic" panose="020B0503020000020004" pitchFamily="34" charset="-127"/>
              </a:rPr>
              <a:t>Décisions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2924475"/>
            <a:ext cx="11142616" cy="30476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r>
              <a:rPr lang="fr-FR" sz="3200" dirty="0">
                <a:latin typeface="Bahnschrift Light SemiCondensed" panose="020B0502040204020203" pitchFamily="34" charset="0"/>
              </a:rPr>
              <a:t>Former les secrétaires sur la prise en main et l’utilisation des logiciels ;</a:t>
            </a:r>
          </a:p>
        </p:txBody>
      </p:sp>
    </p:spTree>
    <p:extLst>
      <p:ext uri="{BB962C8B-B14F-4D97-AF65-F5344CB8AC3E}">
        <p14:creationId xmlns:p14="http://schemas.microsoft.com/office/powerpoint/2010/main" val="380496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a:t>Page </a:t>
            </a:r>
            <a:fld id="{4FAB73BC-B049-4115-A692-8D63A059BFB8}" type="slidenum">
              <a:rPr lang="fr-FR" smtClean="0"/>
              <a:pPr/>
              <a:t>8</a:t>
            </a:fld>
            <a:endParaRPr lang="fr-FR" dirty="0"/>
          </a:p>
        </p:txBody>
      </p:sp>
      <p:sp>
        <p:nvSpPr>
          <p:cNvPr id="6" name="Oval 2"/>
          <p:cNvSpPr/>
          <p:nvPr/>
        </p:nvSpPr>
        <p:spPr>
          <a:xfrm>
            <a:off x="606108" y="169165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06108" y="2327847"/>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5"/>
          <p:cNvSpPr/>
          <p:nvPr/>
        </p:nvSpPr>
        <p:spPr>
          <a:xfrm>
            <a:off x="606108" y="3016226"/>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1102115" y="1631787"/>
            <a:ext cx="343594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16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02115" y="2292122"/>
            <a:ext cx="320734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11 actions réalisées;</a:t>
            </a:r>
            <a:endParaRPr sz="2400" dirty="0">
              <a:solidFill>
                <a:schemeClr val="tx1"/>
              </a:solidFill>
              <a:latin typeface="Bahnschrift" panose="020B0502040204020203" pitchFamily="34" charset="0"/>
            </a:endParaRPr>
          </a:p>
        </p:txBody>
      </p:sp>
      <p:sp>
        <p:nvSpPr>
          <p:cNvPr id="14" name="TextBox 52"/>
          <p:cNvSpPr txBox="1"/>
          <p:nvPr/>
        </p:nvSpPr>
        <p:spPr>
          <a:xfrm>
            <a:off x="1113530" y="2972438"/>
            <a:ext cx="364930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05 actions non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594585"/>
          </a:xfrm>
          <a:solidFill>
            <a:schemeClr val="accent4">
              <a:lumMod val="60000"/>
              <a:lumOff val="40000"/>
            </a:schemeClr>
          </a:solidFill>
        </p:spPr>
        <p:txBody>
          <a:bodyPr>
            <a:normAutofit/>
          </a:bodyPr>
          <a:lstStyle/>
          <a:p>
            <a:pPr algn="ctr"/>
            <a:r>
              <a:rPr lang="fr-SN" dirty="0">
                <a:solidFill>
                  <a:schemeClr val="tx1"/>
                </a:solidFill>
              </a:rPr>
              <a:t>RAPELLE DES ACTIONS PLANIFIEES (2019)</a:t>
            </a: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341653997"/>
              </p:ext>
            </p:extLst>
          </p:nvPr>
        </p:nvGraphicFramePr>
        <p:xfrm>
          <a:off x="5300267" y="1895043"/>
          <a:ext cx="3893572" cy="3450314"/>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11">
            <a:extLst>
              <a:ext uri="{FF2B5EF4-FFF2-40B4-BE49-F238E27FC236}">
                <a16:creationId xmlns:a16="http://schemas.microsoft.com/office/drawing/2014/main" id="{3D56F23C-988B-483B-9C3F-7AF47D2B294E}"/>
              </a:ext>
            </a:extLst>
          </p:cNvPr>
          <p:cNvSpPr txBox="1"/>
          <p:nvPr/>
        </p:nvSpPr>
        <p:spPr>
          <a:xfrm>
            <a:off x="7101698" y="3575871"/>
            <a:ext cx="86316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CA" sz="2400" b="1" dirty="0">
                <a:latin typeface="Segoe UI" panose="020B0502040204020203" pitchFamily="34" charset="0"/>
                <a:cs typeface="Segoe UI" panose="020B0502040204020203" pitchFamily="34" charset="0"/>
              </a:rPr>
              <a:t>69%</a:t>
            </a:r>
          </a:p>
        </p:txBody>
      </p:sp>
    </p:spTree>
    <p:extLst>
      <p:ext uri="{BB962C8B-B14F-4D97-AF65-F5344CB8AC3E}">
        <p14:creationId xmlns:p14="http://schemas.microsoft.com/office/powerpoint/2010/main" val="7238870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728304"/>
            <a:ext cx="3800346" cy="707886"/>
          </a:xfrm>
          <a:prstGeom prst="rect">
            <a:avLst/>
          </a:prstGeom>
          <a:noFill/>
          <a:ln>
            <a:noFill/>
          </a:ln>
        </p:spPr>
        <p:txBody>
          <a:bodyPr wrap="square" rtlCol="0">
            <a:spAutoFit/>
          </a:bodyPr>
          <a:lstStyle/>
          <a:p>
            <a:pPr algn="ctr"/>
            <a:r>
              <a:rPr lang="fr-FR" sz="4000" b="1" dirty="0">
                <a:solidFill>
                  <a:schemeClr val="tx1">
                    <a:lumMod val="75000"/>
                    <a:lumOff val="25000"/>
                  </a:schemeClr>
                </a:solidFill>
                <a:latin typeface="Bahnschrift Light SemiCondensed" panose="020B0502040204020203" pitchFamily="34" charset="0"/>
              </a:rPr>
              <a:t>PATIENTS</a:t>
            </a:r>
            <a:endParaRPr lang="en-US" sz="40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1187477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4" name="Espace réservé du contenu 2"/>
          <p:cNvSpPr>
            <a:spLocks noGrp="1"/>
          </p:cNvSpPr>
          <p:nvPr>
            <p:ph idx="1"/>
          </p:nvPr>
        </p:nvSpPr>
        <p:spPr>
          <a:xfrm>
            <a:off x="443345" y="2862470"/>
            <a:ext cx="11319163" cy="3649165"/>
          </a:xfrm>
        </p:spPr>
        <p:txBody>
          <a:bodyPr>
            <a:noAutofit/>
          </a:bodyPr>
          <a:lstStyle/>
          <a:p>
            <a:r>
              <a:rPr lang="fr-FR" sz="2000" dirty="0">
                <a:latin typeface="Malgun Gothic" panose="020B0503020000020004" pitchFamily="34" charset="-127"/>
                <a:ea typeface="Malgun Gothic" panose="020B0503020000020004" pitchFamily="34" charset="-127"/>
              </a:rPr>
              <a:t>Période de l’enquête: Janvier à Juin 2020</a:t>
            </a:r>
          </a:p>
          <a:p>
            <a:r>
              <a:rPr lang="fr-FR" sz="2000" dirty="0">
                <a:latin typeface="Malgun Gothic" panose="020B0503020000020004" pitchFamily="34" charset="-127"/>
                <a:ea typeface="Malgun Gothic" panose="020B0503020000020004" pitchFamily="34" charset="-127"/>
              </a:rPr>
              <a:t>733 personnes interrogées</a:t>
            </a:r>
          </a:p>
          <a:p>
            <a:r>
              <a:rPr lang="fr-FR" sz="2000" dirty="0">
                <a:latin typeface="Malgun Gothic" panose="020B0503020000020004" pitchFamily="34" charset="-127"/>
                <a:ea typeface="Malgun Gothic" panose="020B0503020000020004" pitchFamily="34" charset="-127"/>
              </a:rPr>
              <a:t>Lieu: Plateau médical et Clinique</a:t>
            </a:r>
          </a:p>
          <a:p>
            <a:r>
              <a:rPr lang="fr-FR" sz="2000" dirty="0">
                <a:latin typeface="Malgun Gothic" panose="020B0503020000020004" pitchFamily="34" charset="-127"/>
                <a:ea typeface="Malgun Gothic" panose="020B0503020000020004" pitchFamily="34" charset="-127"/>
              </a:rPr>
              <a:t>Objectif: Cette enquête a pour but d’évaluer la satisfaction des patients  afin d’améliorer la qualité des soins et des services. </a:t>
            </a:r>
          </a:p>
          <a:p>
            <a:r>
              <a:rPr lang="fr-FR" sz="2000" dirty="0">
                <a:latin typeface="Malgun Gothic" panose="020B0503020000020004" pitchFamily="34" charset="-127"/>
                <a:ea typeface="Malgun Gothic" panose="020B0503020000020004" pitchFamily="34" charset="-127"/>
              </a:rPr>
              <a:t>Public visé: les nouveaux patients de la clinique et du plateau</a:t>
            </a:r>
          </a:p>
          <a:p>
            <a:r>
              <a:rPr lang="fr-FR" sz="2000" dirty="0">
                <a:latin typeface="Malgun Gothic" panose="020B0503020000020004" pitchFamily="34" charset="-127"/>
                <a:ea typeface="Malgun Gothic" panose="020B0503020000020004" pitchFamily="34" charset="-127"/>
              </a:rPr>
              <a:t>Informations sur le nouveau patient: Numéro de </a:t>
            </a:r>
            <a:r>
              <a:rPr lang="fr-FR" sz="2000" dirty="0" err="1">
                <a:latin typeface="Malgun Gothic" panose="020B0503020000020004" pitchFamily="34" charset="-127"/>
                <a:ea typeface="Malgun Gothic" panose="020B0503020000020004" pitchFamily="34" charset="-127"/>
              </a:rPr>
              <a:t>ref</a:t>
            </a:r>
            <a:r>
              <a:rPr lang="fr-FR" sz="2000" dirty="0">
                <a:latin typeface="Malgun Gothic" panose="020B0503020000020004" pitchFamily="34" charset="-127"/>
                <a:ea typeface="Malgun Gothic" panose="020B0503020000020004" pitchFamily="34" charset="-127"/>
              </a:rPr>
              <a:t> interne, Nom, Prénom, Contact, Date entrée dans le CRM, Service consulté, Lieu de consultation</a:t>
            </a:r>
          </a:p>
          <a:p>
            <a:r>
              <a:rPr lang="fr-FR" sz="2000" dirty="0">
                <a:latin typeface="Malgun Gothic" panose="020B0503020000020004" pitchFamily="34" charset="-127"/>
                <a:ea typeface="Malgun Gothic" panose="020B0503020000020004" pitchFamily="34" charset="-127"/>
              </a:rPr>
              <a:t>Administration questionnaire: au téléphone</a:t>
            </a:r>
          </a:p>
          <a:p>
            <a:r>
              <a:rPr lang="fr-FR" sz="2000" dirty="0">
                <a:latin typeface="Malgun Gothic" panose="020B0503020000020004" pitchFamily="34" charset="-127"/>
                <a:ea typeface="Malgun Gothic" panose="020B0503020000020004" pitchFamily="34" charset="-127"/>
              </a:rPr>
              <a:t>Collecte et traitement des réponses: Google drive</a:t>
            </a:r>
          </a:p>
        </p:txBody>
      </p:sp>
      <p:sp>
        <p:nvSpPr>
          <p:cNvPr id="5" name="Espace réservé du contenu 4">
            <a:extLst>
              <a:ext uri="{FF2B5EF4-FFF2-40B4-BE49-F238E27FC236}">
                <a16:creationId xmlns:a16="http://schemas.microsoft.com/office/drawing/2014/main" id="{2C44494B-9F57-4BF1-AE6C-0142A762405D}"/>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586398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graphicFrame>
        <p:nvGraphicFramePr>
          <p:cNvPr id="4" name="Graphique 3"/>
          <p:cNvGraphicFramePr/>
          <p:nvPr>
            <p:extLst>
              <p:ext uri="{D42A27DB-BD31-4B8C-83A1-F6EECF244321}">
                <p14:modId xmlns:p14="http://schemas.microsoft.com/office/powerpoint/2010/main" val="1053551242"/>
              </p:ext>
            </p:extLst>
          </p:nvPr>
        </p:nvGraphicFramePr>
        <p:xfrm>
          <a:off x="1800860" y="2729756"/>
          <a:ext cx="8590280" cy="375172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contenu 4">
            <a:extLst>
              <a:ext uri="{FF2B5EF4-FFF2-40B4-BE49-F238E27FC236}">
                <a16:creationId xmlns:a16="http://schemas.microsoft.com/office/drawing/2014/main" id="{B57C8565-BC26-4F57-AA31-5DFF87C8403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629651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B57C8565-BC26-4F57-AA31-5DFF87C8403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6" name="ZoneTexte 5">
            <a:extLst>
              <a:ext uri="{FF2B5EF4-FFF2-40B4-BE49-F238E27FC236}">
                <a16:creationId xmlns:a16="http://schemas.microsoft.com/office/drawing/2014/main" id="{691EB682-585E-4BC7-9C5D-1B15F5B5AC99}"/>
              </a:ext>
            </a:extLst>
          </p:cNvPr>
          <p:cNvSpPr txBox="1"/>
          <p:nvPr/>
        </p:nvSpPr>
        <p:spPr>
          <a:xfrm>
            <a:off x="885198" y="2729756"/>
            <a:ext cx="10421604" cy="3939540"/>
          </a:xfrm>
          <a:prstGeom prst="rect">
            <a:avLst/>
          </a:prstGeom>
          <a:noFill/>
        </p:spPr>
        <p:txBody>
          <a:bodyPr wrap="square">
            <a:spAutoFit/>
          </a:bodyPr>
          <a:lstStyle/>
          <a:p>
            <a:pPr marL="306000" marR="0" lvl="0" indent="-306000" algn="just" defTabSz="457200" rtl="0" eaLnBrk="1" fontAlgn="auto" latinLnBrk="0" hangingPunct="1">
              <a:lnSpc>
                <a:spcPct val="100000"/>
              </a:lnSpc>
              <a:spcBef>
                <a:spcPct val="20000"/>
              </a:spcBef>
              <a:spcAft>
                <a:spcPts val="600"/>
              </a:spcAft>
              <a:buClr>
                <a:srgbClr val="9FDF5F"/>
              </a:buClr>
              <a:buSzPct val="92000"/>
              <a:buFont typeface="Wingdings 2" panose="05020102010507070707" pitchFamily="18" charset="2"/>
              <a:buChar char=""/>
              <a:tabLst/>
              <a:defRPr/>
            </a:pPr>
            <a:r>
              <a:rPr kumimoji="0" lang="fr-FR" sz="2400" b="0"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99%</a:t>
            </a:r>
            <a:r>
              <a:rPr kumimoji="0" lang="fr-FR" b="0" i="0" u="none" strike="noStrike" kern="1200" cap="none" spc="0" normalizeH="0" baseline="0" noProof="0" dirty="0">
                <a:ln>
                  <a:noFill/>
                </a:ln>
                <a:solidFill>
                  <a:srgbClr val="8064A2">
                    <a:lumMod val="50000"/>
                  </a:srgbClr>
                </a:solidFill>
                <a:effectLst/>
                <a:uLnTx/>
                <a:uFillTx/>
                <a:latin typeface="Malgun Gothic" panose="020B0503020000020004" pitchFamily="34" charset="-127"/>
                <a:ea typeface="Malgun Gothic" panose="020B0503020000020004" pitchFamily="34" charset="-127"/>
              </a:rPr>
              <a:t> </a:t>
            </a:r>
            <a:r>
              <a:rPr kumimoji="0" lang="fr-FR" sz="2000" b="0" i="0" u="none" strike="noStrike" kern="1200" cap="none" spc="0" normalizeH="0" baseline="0" noProof="0" dirty="0">
                <a:ln>
                  <a:noFill/>
                </a:ln>
                <a:solidFill>
                  <a:srgbClr val="8064A2">
                    <a:lumMod val="50000"/>
                  </a:srgbClr>
                </a:solidFill>
                <a:effectLst/>
                <a:uLnTx/>
                <a:uFillTx/>
                <a:latin typeface="Malgun Gothic" panose="020B0503020000020004" pitchFamily="34" charset="-127"/>
                <a:ea typeface="Malgun Gothic" panose="020B0503020000020004" pitchFamily="34" charset="-127"/>
              </a:rPr>
              <a:t>des nouveaux patients sont globalement </a:t>
            </a:r>
            <a:r>
              <a:rPr kumimoji="0" lang="fr-FR" sz="2000" b="1"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TRES SATISFAIT</a:t>
            </a:r>
            <a:r>
              <a:rPr kumimoji="0" lang="fr-FR" sz="2000" b="0"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 </a:t>
            </a:r>
            <a:r>
              <a:rPr kumimoji="0" lang="fr-FR" sz="2000" b="0" i="0" u="none" strike="noStrike" kern="1200" cap="none" spc="0" normalizeH="0" baseline="0" noProof="0" dirty="0">
                <a:ln>
                  <a:noFill/>
                </a:ln>
                <a:solidFill>
                  <a:srgbClr val="8064A2">
                    <a:lumMod val="50000"/>
                  </a:srgbClr>
                </a:solidFill>
                <a:effectLst/>
                <a:uLnTx/>
                <a:uFillTx/>
                <a:latin typeface="Malgun Gothic" panose="020B0503020000020004" pitchFamily="34" charset="-127"/>
                <a:ea typeface="Malgun Gothic" panose="020B0503020000020004" pitchFamily="34" charset="-127"/>
              </a:rPr>
              <a:t>de la qualité de l’accueil et de la consultation;</a:t>
            </a:r>
            <a:endPar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endParaRPr>
          </a:p>
          <a:p>
            <a:pPr marL="306000" marR="0" lvl="0" indent="-306000" algn="just" defTabSz="457200" rtl="0" eaLnBrk="1" fontAlgn="auto" latinLnBrk="0" hangingPunct="1">
              <a:lnSpc>
                <a:spcPct val="100000"/>
              </a:lnSpc>
              <a:spcBef>
                <a:spcPct val="20000"/>
              </a:spcBef>
              <a:spcAft>
                <a:spcPts val="600"/>
              </a:spcAft>
              <a:buClr>
                <a:srgbClr val="9FDF5F"/>
              </a:buClr>
              <a:buSzPct val="92000"/>
              <a:buFont typeface="Wingdings 2" panose="05020102010507070707" pitchFamily="18" charset="2"/>
              <a:buChar char=""/>
              <a:tabLst/>
              <a:defRPr/>
            </a:pPr>
            <a:r>
              <a:rPr kumimoji="0" lang="fr-FR" sz="2400" b="0" i="0" u="none" strike="noStrike" kern="1200" cap="none" spc="0" normalizeH="0" baseline="0" noProof="0" dirty="0">
                <a:ln>
                  <a:noFill/>
                </a:ln>
                <a:solidFill>
                  <a:srgbClr val="FF0000"/>
                </a:solidFill>
                <a:effectLst/>
                <a:uLnTx/>
                <a:uFillTx/>
                <a:latin typeface="Malgun Gothic" panose="020B0503020000020004" pitchFamily="34" charset="-127"/>
                <a:ea typeface="Malgun Gothic" panose="020B0503020000020004" pitchFamily="34" charset="-127"/>
              </a:rPr>
              <a:t>Moins de 1% </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ont eu au moins un motif d’insatisfaction et les causes identifiées sont: </a:t>
            </a:r>
          </a:p>
          <a:p>
            <a:pPr marL="630000" marR="0" lvl="1" indent="-306000" algn="just" defTabSz="457200" rtl="0" eaLnBrk="1" fontAlgn="auto" latinLnBrk="0" hangingPunct="1">
              <a:lnSpc>
                <a:spcPct val="100000"/>
              </a:lnSpc>
              <a:spcBef>
                <a:spcPct val="20000"/>
              </a:spcBef>
              <a:spcAft>
                <a:spcPts val="600"/>
              </a:spcAft>
              <a:buClr>
                <a:srgbClr val="9FDF5F"/>
              </a:buClr>
              <a:buSzPct val="92000"/>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Manque d’empathie au niveau de l’accueil médecin et/ou des secrétaires;</a:t>
            </a:r>
          </a:p>
          <a:p>
            <a:pPr marL="630000" marR="0" lvl="1" indent="-306000" algn="just" defTabSz="457200" rtl="0" eaLnBrk="1" fontAlgn="auto" latinLnBrk="0" hangingPunct="1">
              <a:lnSpc>
                <a:spcPct val="100000"/>
              </a:lnSpc>
              <a:spcBef>
                <a:spcPct val="20000"/>
              </a:spcBef>
              <a:spcAft>
                <a:spcPts val="600"/>
              </a:spcAft>
              <a:buClr>
                <a:srgbClr val="9FDF5F"/>
              </a:buClr>
              <a:buSzPct val="92000"/>
              <a:buFont typeface="Wingdings" panose="05000000000000000000" pitchFamily="2" charset="2"/>
              <a:buChar char="Ø"/>
              <a:tabLst/>
              <a:defRPr/>
            </a:pPr>
            <a:endPar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endParaRPr>
          </a:p>
          <a:p>
            <a:pPr marL="306000" marR="0" lvl="0" indent="-306000" algn="just" defTabSz="457200" rtl="0" eaLnBrk="1" fontAlgn="auto" latinLnBrk="0" hangingPunct="1">
              <a:lnSpc>
                <a:spcPct val="100000"/>
              </a:lnSpc>
              <a:spcBef>
                <a:spcPct val="20000"/>
              </a:spcBef>
              <a:spcAft>
                <a:spcPts val="600"/>
              </a:spcAft>
              <a:buClr>
                <a:srgbClr val="9FDF5F"/>
              </a:buClr>
              <a:buSzPct val="92000"/>
              <a:buFont typeface="Wingdings 2" panose="05020102010507070707" pitchFamily="18" charset="2"/>
              <a:buChar char=""/>
              <a:tabLst/>
              <a:defRPr/>
            </a:pPr>
            <a:r>
              <a:rPr kumimoji="0" lang="fr-FR" sz="21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Près de</a:t>
            </a:r>
            <a:r>
              <a:rPr kumimoji="0" lang="fr-FR" sz="2800" b="0" i="0" u="none" strike="noStrike" kern="1200" cap="none" spc="0" normalizeH="0" baseline="0" noProof="0" dirty="0">
                <a:ln>
                  <a:noFill/>
                </a:ln>
                <a:solidFill>
                  <a:srgbClr val="FF0000"/>
                </a:solidFill>
                <a:effectLst/>
                <a:uLnTx/>
                <a:uFillTx/>
                <a:latin typeface="Malgun Gothic" panose="020B0503020000020004" pitchFamily="34" charset="-127"/>
                <a:ea typeface="Malgun Gothic" panose="020B0503020000020004" pitchFamily="34" charset="-127"/>
              </a:rPr>
              <a:t> </a:t>
            </a:r>
            <a:r>
              <a:rPr kumimoji="0" lang="fr-FR" sz="2400" b="0"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51%</a:t>
            </a:r>
            <a:r>
              <a:rPr kumimoji="0" lang="fr-FR" sz="2800" b="0" i="0" u="none" strike="noStrike" kern="1200" cap="none" spc="0" normalizeH="0" baseline="0" noProof="0" dirty="0">
                <a:ln>
                  <a:noFill/>
                </a:ln>
                <a:solidFill>
                  <a:srgbClr val="FF0000"/>
                </a:solidFill>
                <a:effectLst/>
                <a:uLnTx/>
                <a:uFillTx/>
                <a:latin typeface="Malgun Gothic" panose="020B0503020000020004" pitchFamily="34" charset="-127"/>
                <a:ea typeface="Malgun Gothic" panose="020B0503020000020004" pitchFamily="34" charset="-127"/>
              </a:rPr>
              <a:t>  </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ont connu la clinique grâce à une recommandation. </a:t>
            </a:r>
          </a:p>
          <a:p>
            <a:pPr marL="306000" marR="0" lvl="0" indent="-306000" algn="just" defTabSz="457200" rtl="0" eaLnBrk="1" fontAlgn="auto" latinLnBrk="0" hangingPunct="1">
              <a:lnSpc>
                <a:spcPct val="100000"/>
              </a:lnSpc>
              <a:spcBef>
                <a:spcPct val="20000"/>
              </a:spcBef>
              <a:spcAft>
                <a:spcPts val="600"/>
              </a:spcAft>
              <a:buClr>
                <a:srgbClr val="9FDF5F"/>
              </a:buClr>
              <a:buSzPct val="92000"/>
              <a:buFont typeface="Wingdings 2" panose="05020102010507070707" pitchFamily="18" charset="2"/>
              <a:buChar char=""/>
              <a:tabLst/>
              <a:defRPr/>
            </a:pPr>
            <a:r>
              <a:rPr kumimoji="0" lang="fr-FR" sz="2400" b="0"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24%</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 via la page Facebook de Dr Diop et </a:t>
            </a:r>
            <a:r>
              <a:rPr kumimoji="0" lang="fr-FR" sz="2400" b="0" i="0" u="none" strike="noStrike" kern="1200" cap="none" spc="0" normalizeH="0" baseline="0" noProof="0" dirty="0">
                <a:ln>
                  <a:noFill/>
                </a:ln>
                <a:solidFill>
                  <a:srgbClr val="FF0000"/>
                </a:solidFill>
                <a:effectLst/>
                <a:uLnTx/>
                <a:uFillTx/>
                <a:latin typeface="Malgun Gothic" panose="020B0503020000020004" pitchFamily="34" charset="-127"/>
                <a:ea typeface="Malgun Gothic" panose="020B0503020000020004" pitchFamily="34" charset="-127"/>
              </a:rPr>
              <a:t>17%</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 via page Facebook NEST</a:t>
            </a:r>
            <a:endParaRPr kumimoji="0" lang="fr-FR" sz="2000" b="0" i="0" u="none" strike="noStrike" kern="1200" cap="none" spc="0" normalizeH="0" baseline="0" noProof="0" dirty="0">
              <a:ln>
                <a:noFill/>
              </a:ln>
              <a:solidFill>
                <a:srgbClr val="8064A2">
                  <a:lumMod val="50000"/>
                </a:srgbClr>
              </a:solidFill>
              <a:effectLst/>
              <a:uLnTx/>
              <a:uFillTx/>
              <a:latin typeface="Malgun Gothic" panose="020B0503020000020004" pitchFamily="34" charset="-127"/>
              <a:ea typeface="Malgun Gothic" panose="020B0503020000020004" pitchFamily="34" charset="-127"/>
            </a:endParaRPr>
          </a:p>
          <a:p>
            <a:pPr marL="0" marR="0" lvl="0" indent="0" algn="just" defTabSz="457200" rtl="0" eaLnBrk="1" fontAlgn="auto" latinLnBrk="0" hangingPunct="1">
              <a:lnSpc>
                <a:spcPct val="100000"/>
              </a:lnSpc>
              <a:spcBef>
                <a:spcPct val="20000"/>
              </a:spcBef>
              <a:spcAft>
                <a:spcPts val="600"/>
              </a:spcAft>
              <a:buClr>
                <a:srgbClr val="9FDF5F"/>
              </a:buClr>
              <a:buSzPct val="92000"/>
              <a:buFont typeface="Wingdings 2" panose="05020102010507070707" pitchFamily="18" charset="2"/>
              <a:buNone/>
              <a:tabLst/>
              <a:defRPr/>
            </a:pPr>
            <a:endParaRPr kumimoji="0" lang="fr-FR" sz="1800" b="0" i="0" u="none" strike="noStrike" kern="1200" cap="none" spc="0" normalizeH="0" baseline="0" noProof="0" dirty="0">
              <a:ln>
                <a:noFill/>
              </a:ln>
              <a:solidFill>
                <a:srgbClr val="8064A2">
                  <a:lumMod val="50000"/>
                </a:srgbClr>
              </a:solidFill>
              <a:effectLst/>
              <a:uLnTx/>
              <a:uFillTx/>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4174894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4" name="Espace réservé du contenu 3"/>
          <p:cNvSpPr txBox="1">
            <a:spLocks noGrp="1"/>
          </p:cNvSpPr>
          <p:nvPr>
            <p:ph idx="1"/>
          </p:nvPr>
        </p:nvSpPr>
        <p:spPr>
          <a:xfrm>
            <a:off x="914400" y="3380453"/>
            <a:ext cx="10571018" cy="584775"/>
          </a:xfrm>
          <a:prstGeom prst="rect">
            <a:avLst/>
          </a:prstGeom>
          <a:noFill/>
        </p:spPr>
        <p:txBody>
          <a:bodyPr wrap="square" rtlCol="0">
            <a:spAutoFit/>
          </a:bodyPr>
          <a:lstStyle/>
          <a:p>
            <a:pPr marL="0" indent="0">
              <a:buNone/>
            </a:pPr>
            <a:r>
              <a:rPr lang="fr-FR" sz="3200" b="1" dirty="0">
                <a:solidFill>
                  <a:srgbClr val="FF0000"/>
                </a:solidFill>
              </a:rPr>
              <a:t>99% </a:t>
            </a:r>
            <a:r>
              <a:rPr lang="fr-FR" sz="2800" b="1" dirty="0">
                <a:latin typeface="Minion Pro" panose="02040503050306020203"/>
              </a:rPr>
              <a:t>des nouveaux patients recommanderaient la clinique !</a:t>
            </a:r>
          </a:p>
        </p:txBody>
      </p:sp>
      <p:sp>
        <p:nvSpPr>
          <p:cNvPr id="5" name="Espace réservé du contenu 4">
            <a:extLst>
              <a:ext uri="{FF2B5EF4-FFF2-40B4-BE49-F238E27FC236}">
                <a16:creationId xmlns:a16="http://schemas.microsoft.com/office/drawing/2014/main" id="{F99F7F60-9E75-4409-A557-47A5C7955C4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860204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4" name="Espace réservé du contenu 2"/>
          <p:cNvSpPr>
            <a:spLocks noGrp="1"/>
          </p:cNvSpPr>
          <p:nvPr>
            <p:ph idx="1"/>
          </p:nvPr>
        </p:nvSpPr>
        <p:spPr>
          <a:xfrm>
            <a:off x="581192" y="2902225"/>
            <a:ext cx="11029616" cy="2956571"/>
          </a:xfrm>
        </p:spPr>
        <p:txBody>
          <a:bodyPr>
            <a:normAutofit fontScale="92500"/>
          </a:bodyPr>
          <a:lstStyle/>
          <a:p>
            <a:r>
              <a:rPr lang="fr-FR" sz="2400" dirty="0">
                <a:latin typeface="+mn-lt"/>
                <a:ea typeface="Malgun Gothic" panose="020B0503020000020004" pitchFamily="34" charset="-127"/>
              </a:rPr>
              <a:t>Période de l’enquête: Janvier à juin  2020</a:t>
            </a:r>
          </a:p>
          <a:p>
            <a:r>
              <a:rPr lang="fr-FR" sz="2400" dirty="0">
                <a:latin typeface="+mn-lt"/>
                <a:ea typeface="Malgun Gothic" panose="020B0503020000020004" pitchFamily="34" charset="-127"/>
              </a:rPr>
              <a:t> 75 personnes interrogées</a:t>
            </a:r>
          </a:p>
          <a:p>
            <a:r>
              <a:rPr lang="fr-FR" sz="2400" dirty="0">
                <a:latin typeface="+mn-lt"/>
                <a:ea typeface="Malgun Gothic" panose="020B0503020000020004" pitchFamily="34" charset="-127"/>
              </a:rPr>
              <a:t>Informations patients: Nom et Prénom (facultatif), Contact (facultatif), Séjour du… au …</a:t>
            </a:r>
          </a:p>
          <a:p>
            <a:r>
              <a:rPr lang="fr-FR" sz="2400" dirty="0">
                <a:latin typeface="+mn-lt"/>
                <a:ea typeface="Malgun Gothic" panose="020B0503020000020004" pitchFamily="34" charset="-127"/>
              </a:rPr>
              <a:t>Administration: avant chaque sortie par le personnel soignant</a:t>
            </a:r>
          </a:p>
          <a:p>
            <a:r>
              <a:rPr lang="fr-FR" sz="2400" dirty="0">
                <a:latin typeface="+mn-lt"/>
                <a:ea typeface="Malgun Gothic" panose="020B0503020000020004" pitchFamily="34" charset="-127"/>
              </a:rPr>
              <a:t>Collecte des réponses: hebdomadaire</a:t>
            </a:r>
          </a:p>
          <a:p>
            <a:r>
              <a:rPr lang="fr-FR" sz="2400" dirty="0">
                <a:latin typeface="+mn-lt"/>
                <a:ea typeface="Malgun Gothic" panose="020B0503020000020004" pitchFamily="34" charset="-127"/>
              </a:rPr>
              <a:t>Traitement des réponses: EXCEL</a:t>
            </a:r>
          </a:p>
        </p:txBody>
      </p:sp>
      <p:sp>
        <p:nvSpPr>
          <p:cNvPr id="5" name="Espace réservé du contenu 4">
            <a:extLst>
              <a:ext uri="{FF2B5EF4-FFF2-40B4-BE49-F238E27FC236}">
                <a16:creationId xmlns:a16="http://schemas.microsoft.com/office/drawing/2014/main" id="{F16108EB-99CE-4424-9B0F-FB4EE0CF73F7}"/>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429451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fontScale="90000"/>
          </a:bodyPr>
          <a:lstStyle/>
          <a:p>
            <a:r>
              <a:rPr lang="fr-SN" sz="2000" cap="none" dirty="0">
                <a:latin typeface="+mn-lt"/>
              </a:rPr>
              <a:t>1</a:t>
            </a:r>
            <a:r>
              <a:rPr lang="fr-SN" sz="3200" cap="none" dirty="0">
                <a:latin typeface="+mn-lt"/>
              </a:rPr>
              <a:t>. La satisfaction des clients et les retours d’information des parties intéressées pertinentes</a:t>
            </a:r>
            <a:endParaRPr lang="fr-FR" sz="3200" dirty="0">
              <a:latin typeface="+mn-lt"/>
            </a:endParaRPr>
          </a:p>
        </p:txBody>
      </p:sp>
      <p:grpSp>
        <p:nvGrpSpPr>
          <p:cNvPr id="4" name="Groupe 3"/>
          <p:cNvGrpSpPr/>
          <p:nvPr/>
        </p:nvGrpSpPr>
        <p:grpSpPr>
          <a:xfrm>
            <a:off x="2338647" y="5427356"/>
            <a:ext cx="1097280" cy="1059404"/>
            <a:chOff x="2207623" y="4476476"/>
            <a:chExt cx="1097280" cy="1059404"/>
          </a:xfrm>
        </p:grpSpPr>
        <p:sp>
          <p:nvSpPr>
            <p:cNvPr id="5" name="Triangle isocèle 4"/>
            <p:cNvSpPr/>
            <p:nvPr/>
          </p:nvSpPr>
          <p:spPr>
            <a:xfrm>
              <a:off x="2207623" y="4476476"/>
              <a:ext cx="1097280" cy="8882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 name="Rectangle 6"/>
            <p:cNvSpPr/>
            <p:nvPr/>
          </p:nvSpPr>
          <p:spPr>
            <a:xfrm>
              <a:off x="2576944" y="4612550"/>
              <a:ext cx="391075"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Gill Sans MT"/>
                  <a:ea typeface="+mn-ea"/>
                  <a:cs typeface="+mn-cs"/>
                </a:rPr>
                <a:t>!</a:t>
              </a:r>
            </a:p>
          </p:txBody>
        </p:sp>
      </p:grpSp>
      <p:graphicFrame>
        <p:nvGraphicFramePr>
          <p:cNvPr id="9" name="Graphique 8"/>
          <p:cNvGraphicFramePr/>
          <p:nvPr>
            <p:extLst>
              <p:ext uri="{D42A27DB-BD31-4B8C-83A1-F6EECF244321}">
                <p14:modId xmlns:p14="http://schemas.microsoft.com/office/powerpoint/2010/main" val="1265755035"/>
              </p:ext>
            </p:extLst>
          </p:nvPr>
        </p:nvGraphicFramePr>
        <p:xfrm>
          <a:off x="3304903" y="1934717"/>
          <a:ext cx="8774363" cy="461848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768436" y="5539047"/>
            <a:ext cx="8052656" cy="836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Rectangle 7"/>
          <p:cNvSpPr/>
          <p:nvPr/>
        </p:nvSpPr>
        <p:spPr>
          <a:xfrm>
            <a:off x="332509" y="1852030"/>
            <a:ext cx="3435927"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Questionnaires : </a:t>
            </a:r>
            <a:r>
              <a:rPr kumimoji="0" lang="fr-FR" sz="1800" b="0" i="0" u="none" strike="noStrike" kern="1200" cap="none" spc="0" normalizeH="0" baseline="0" noProof="0" dirty="0">
                <a:ln>
                  <a:noFill/>
                </a:ln>
                <a:solidFill>
                  <a:schemeClr val="accent4"/>
                </a:solidFill>
                <a:effectLst/>
                <a:uLnTx/>
                <a:uFillTx/>
                <a:latin typeface="Gill Sans MT"/>
                <a:ea typeface="+mn-ea"/>
                <a:cs typeface="+mn-cs"/>
              </a:rPr>
              <a:t>21 patients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 </a:t>
            </a:r>
            <a:r>
              <a:rPr kumimoji="0" lang="fr-FR" sz="1800" b="0" i="0" u="none" strike="noStrike" kern="1200" cap="none" spc="0" normalizeH="0" baseline="0" noProof="0" dirty="0">
                <a:ln>
                  <a:noFill/>
                </a:ln>
                <a:solidFill>
                  <a:srgbClr val="FF0000"/>
                </a:solidFill>
                <a:effectLst/>
                <a:uLnTx/>
                <a:uFillTx/>
                <a:latin typeface="Gill Sans MT"/>
                <a:ea typeface="+mn-ea"/>
                <a:cs typeface="+mn-cs"/>
              </a:rPr>
              <a:t>(28%) </a:t>
            </a:r>
            <a:r>
              <a:rPr kumimoji="0" lang="fr-FR" sz="1800" b="0" i="0" u="none" strike="noStrike" kern="1200" cap="none" spc="0" normalizeH="0" baseline="0" noProof="0" dirty="0">
                <a:ln>
                  <a:noFill/>
                </a:ln>
                <a:solidFill>
                  <a:prstClr val="black"/>
                </a:solidFill>
                <a:effectLst/>
                <a:uLnTx/>
                <a:uFillTx/>
                <a:latin typeface="Gill Sans MT"/>
                <a:ea typeface="+mn-ea"/>
                <a:cs typeface="+mn-cs"/>
              </a:rPr>
              <a:t>ont eu au moins </a:t>
            </a:r>
            <a:r>
              <a:rPr kumimoji="0" lang="fr-FR" sz="1800" b="0" i="0" u="none" strike="noStrike" kern="1200" cap="none" spc="0" normalizeH="0" baseline="0" noProof="0" dirty="0">
                <a:ln>
                  <a:noFill/>
                </a:ln>
                <a:solidFill>
                  <a:prstClr val="black"/>
                </a:solidFill>
                <a:effectLst/>
                <a:uLnTx/>
                <a:uFillTx/>
                <a:latin typeface="Franklin Gothic Demi Cond" panose="020B0706030402020204" pitchFamily="34" charset="0"/>
              </a:rPr>
              <a:t>1</a:t>
            </a:r>
            <a:r>
              <a:rPr kumimoji="0" lang="fr-FR" sz="1800" b="0" i="0" u="none" strike="noStrike" kern="1200" cap="none" spc="0" normalizeH="0" baseline="0" noProof="0" dirty="0">
                <a:ln>
                  <a:noFill/>
                </a:ln>
                <a:solidFill>
                  <a:prstClr val="black"/>
                </a:solidFill>
                <a:effectLst/>
                <a:uLnTx/>
                <a:uFillTx/>
                <a:latin typeface="Gill Sans MT"/>
                <a:ea typeface="+mn-ea"/>
                <a:cs typeface="+mn-cs"/>
              </a:rPr>
              <a:t> motif d’insatisfaction (Vs </a:t>
            </a:r>
            <a:r>
              <a:rPr kumimoji="0" lang="fr-FR" sz="1800" b="0" i="0" u="none" strike="noStrike" kern="1200" cap="none" spc="0" normalizeH="0" baseline="0" noProof="0" dirty="0">
                <a:ln>
                  <a:noFill/>
                </a:ln>
                <a:solidFill>
                  <a:schemeClr val="accent4"/>
                </a:solidFill>
                <a:effectLst/>
                <a:uLnTx/>
                <a:uFillTx/>
                <a:latin typeface="Gill Sans MT"/>
                <a:ea typeface="+mn-ea"/>
                <a:cs typeface="+mn-cs"/>
              </a:rPr>
              <a:t>34% </a:t>
            </a:r>
            <a:r>
              <a:rPr kumimoji="0" lang="fr-FR" sz="1800" b="0" i="0" u="none" strike="noStrike" kern="1200" cap="none" spc="0" normalizeH="0" baseline="0" noProof="0" dirty="0">
                <a:ln>
                  <a:noFill/>
                </a:ln>
                <a:solidFill>
                  <a:prstClr val="black"/>
                </a:solidFill>
                <a:effectLst/>
                <a:uLnTx/>
                <a:uFillTx/>
                <a:latin typeface="Gill Sans MT"/>
                <a:ea typeface="+mn-ea"/>
                <a:cs typeface="+mn-cs"/>
              </a:rPr>
              <a:t>S2 2019)</a:t>
            </a:r>
          </a:p>
        </p:txBody>
      </p:sp>
    </p:spTree>
    <p:extLst>
      <p:ext uri="{BB962C8B-B14F-4D97-AF65-F5344CB8AC3E}">
        <p14:creationId xmlns:p14="http://schemas.microsoft.com/office/powerpoint/2010/main" val="2492439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latin typeface="+mn-lt"/>
            </a:endParaRPr>
          </a:p>
        </p:txBody>
      </p:sp>
      <p:sp>
        <p:nvSpPr>
          <p:cNvPr id="4" name="Espace réservé du contenu 3"/>
          <p:cNvSpPr txBox="1">
            <a:spLocks noGrp="1"/>
          </p:cNvSpPr>
          <p:nvPr>
            <p:ph idx="1"/>
          </p:nvPr>
        </p:nvSpPr>
        <p:spPr>
          <a:xfrm>
            <a:off x="984275" y="3070045"/>
            <a:ext cx="9781308" cy="981807"/>
          </a:xfrm>
          <a:prstGeom prst="rect">
            <a:avLst/>
          </a:prstGeom>
          <a:noFill/>
        </p:spPr>
        <p:txBody>
          <a:bodyPr wrap="square" rtlCol="0">
            <a:spAutoFit/>
          </a:bodyPr>
          <a:lstStyle/>
          <a:p>
            <a:pPr algn="ctr"/>
            <a:r>
              <a:rPr lang="fr-FR" sz="2400" b="1" dirty="0">
                <a:solidFill>
                  <a:schemeClr val="accent3"/>
                </a:solidFill>
              </a:rPr>
              <a:t>Satisfaction client:</a:t>
            </a:r>
          </a:p>
          <a:p>
            <a:pPr algn="ctr"/>
            <a:r>
              <a:rPr lang="fr-FR" sz="2400" b="1" baseline="30000" dirty="0"/>
              <a:t>1er</a:t>
            </a:r>
            <a:r>
              <a:rPr lang="fr-FR" sz="2400" b="1" dirty="0"/>
              <a:t> semestre 2020:  </a:t>
            </a:r>
            <a:r>
              <a:rPr lang="fr-FR" sz="2400" b="1" dirty="0">
                <a:solidFill>
                  <a:schemeClr val="accent6">
                    <a:lumMod val="75000"/>
                  </a:schemeClr>
                </a:solidFill>
              </a:rPr>
              <a:t>75</a:t>
            </a:r>
            <a:r>
              <a:rPr lang="fr-FR" sz="2400" b="1" dirty="0"/>
              <a:t> patients hospitalisés interrogés</a:t>
            </a:r>
            <a:endParaRPr lang="fr-FR" sz="2400" b="1" dirty="0">
              <a:solidFill>
                <a:schemeClr val="accent3"/>
              </a:solidFill>
            </a:endParaRPr>
          </a:p>
        </p:txBody>
      </p:sp>
      <p:sp>
        <p:nvSpPr>
          <p:cNvPr id="6" name="ZoneTexte 5"/>
          <p:cNvSpPr txBox="1"/>
          <p:nvPr/>
        </p:nvSpPr>
        <p:spPr>
          <a:xfrm>
            <a:off x="581192" y="4293052"/>
            <a:ext cx="11151462"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prstClr val="black"/>
                </a:solidFill>
                <a:effectLst/>
                <a:uLnTx/>
                <a:uFillTx/>
                <a:latin typeface="Gill Sans MT"/>
                <a:ea typeface="+mn-ea"/>
                <a:cs typeface="+mn-cs"/>
              </a:rPr>
              <a:t> 72 % d’entre elles sont  </a:t>
            </a:r>
            <a:r>
              <a:rPr kumimoji="0" lang="fr-FR" sz="2400" b="1" i="0" u="sng" strike="noStrike" kern="1200" cap="none" spc="0" normalizeH="0" baseline="0" noProof="0" dirty="0">
                <a:ln>
                  <a:noFill/>
                </a:ln>
                <a:solidFill>
                  <a:srgbClr val="00B050"/>
                </a:solidFill>
                <a:effectLst/>
                <a:uLnTx/>
                <a:uFillTx/>
                <a:latin typeface="Gill Sans MT"/>
                <a:ea typeface="+mn-ea"/>
                <a:cs typeface="+mn-cs"/>
              </a:rPr>
              <a:t>totalement</a:t>
            </a:r>
            <a:r>
              <a:rPr kumimoji="0" lang="fr-FR" sz="2400" b="1" i="0" u="none" strike="noStrike" kern="1200" cap="none" spc="0" normalizeH="0" baseline="0" noProof="0" dirty="0">
                <a:ln>
                  <a:noFill/>
                </a:ln>
                <a:solidFill>
                  <a:srgbClr val="00B050"/>
                </a:solidFill>
                <a:effectLst/>
                <a:uLnTx/>
                <a:uFillTx/>
                <a:latin typeface="Gill Sans MT"/>
                <a:ea typeface="+mn-ea"/>
                <a:cs typeface="+mn-cs"/>
              </a:rPr>
              <a:t> satisfaites </a:t>
            </a:r>
            <a:r>
              <a:rPr kumimoji="0" lang="fr-FR" sz="2400" b="0" i="0" u="none" strike="noStrike" kern="1200" cap="none" spc="0" normalizeH="0" baseline="0" noProof="0" dirty="0">
                <a:ln>
                  <a:noFill/>
                </a:ln>
                <a:solidFill>
                  <a:prstClr val="black"/>
                </a:solidFill>
                <a:effectLst/>
                <a:uLnTx/>
                <a:uFillTx/>
                <a:latin typeface="Gill Sans MT"/>
                <a:ea typeface="+mn-ea"/>
                <a:cs typeface="+mn-cs"/>
              </a:rPr>
              <a:t>des conditions  générales de leur séjour, de leur prise en charge médicale.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prstClr val="black"/>
                </a:solidFill>
                <a:effectLst/>
                <a:uLnTx/>
                <a:uFillTx/>
                <a:latin typeface="Gill Sans MT"/>
                <a:ea typeface="+mn-ea"/>
                <a:cs typeface="+mn-cs"/>
              </a:rPr>
              <a:t>99% des patients recommanderaient NEST</a:t>
            </a:r>
          </a:p>
        </p:txBody>
      </p:sp>
      <p:sp>
        <p:nvSpPr>
          <p:cNvPr id="5" name="Espace réservé du contenu 4">
            <a:extLst>
              <a:ext uri="{FF2B5EF4-FFF2-40B4-BE49-F238E27FC236}">
                <a16:creationId xmlns:a16="http://schemas.microsoft.com/office/drawing/2014/main" id="{C0179307-8894-4142-88B0-75F68FE1CE0A}"/>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193301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latin typeface="+mn-lt"/>
            </a:endParaRPr>
          </a:p>
        </p:txBody>
      </p:sp>
      <p:sp>
        <p:nvSpPr>
          <p:cNvPr id="3" name="ZoneTexte 2"/>
          <p:cNvSpPr txBox="1"/>
          <p:nvPr/>
        </p:nvSpPr>
        <p:spPr>
          <a:xfrm>
            <a:off x="681461" y="2773251"/>
            <a:ext cx="10509160" cy="4431983"/>
          </a:xfrm>
          <a:prstGeom prst="rect">
            <a:avLst/>
          </a:prstGeom>
          <a:noFill/>
        </p:spPr>
        <p:txBody>
          <a:bodyPr wrap="square" rtlCol="0">
            <a:spAutoFit/>
          </a:bodyPr>
          <a:lstStyle/>
          <a:p>
            <a:pPr marR="0" lvl="0" algn="l" defTabSz="457200" rtl="0" eaLnBrk="1" fontAlgn="auto" latinLnBrk="0" hangingPunct="1">
              <a:lnSpc>
                <a:spcPct val="150000"/>
              </a:lnSpc>
              <a:spcBef>
                <a:spcPts val="0"/>
              </a:spcBef>
              <a:spcAft>
                <a:spcPts val="0"/>
              </a:spcAft>
              <a:buClrTx/>
              <a:buSzTx/>
              <a:tabLst/>
              <a:defRPr/>
            </a:pPr>
            <a:r>
              <a:rPr kumimoji="0" lang="fr-FR" sz="2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Recommandations des patients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Insonoriser la salle d’accouchement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Lunettes de toilettes à changer</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Moins de bruits de couloir </a:t>
            </a:r>
            <a:r>
              <a:rPr kumimoji="0" lang="fr-FR" sz="2400" b="0" i="1"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(affiche déjà en place)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0B050"/>
                </a:solidFill>
                <a:effectLst/>
                <a:uLnTx/>
                <a:uFillTx/>
                <a:latin typeface="Malgun Gothic" panose="020B0503020000020004" pitchFamily="34" charset="-127"/>
                <a:ea typeface="Malgun Gothic" panose="020B0503020000020004" pitchFamily="34" charset="-127"/>
              </a:rPr>
              <a:t>Ménage des chambres plus appliqué</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rPr>
              <a:t>                         </a:t>
            </a:r>
          </a:p>
        </p:txBody>
      </p:sp>
      <p:sp>
        <p:nvSpPr>
          <p:cNvPr id="4" name="Espace réservé du contenu 4">
            <a:extLst>
              <a:ext uri="{FF2B5EF4-FFF2-40B4-BE49-F238E27FC236}">
                <a16:creationId xmlns:a16="http://schemas.microsoft.com/office/drawing/2014/main" id="{22144CFB-D9AD-4AEE-91D5-E4E49753ED62}"/>
              </a:ext>
            </a:extLst>
          </p:cNvPr>
          <p:cNvSpPr txBox="1">
            <a:spLocks/>
          </p:cNvSpPr>
          <p:nvPr/>
        </p:nvSpPr>
        <p:spPr>
          <a:xfrm>
            <a:off x="524692" y="1783885"/>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(S1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364860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2C44494B-9F57-4BF1-AE6C-0142A762405D}"/>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8" name="Image 7">
            <a:extLst>
              <a:ext uri="{FF2B5EF4-FFF2-40B4-BE49-F238E27FC236}">
                <a16:creationId xmlns:a16="http://schemas.microsoft.com/office/drawing/2014/main" id="{D7D6693B-D28F-4DBD-9436-22C075F62CA2}"/>
              </a:ext>
            </a:extLst>
          </p:cNvPr>
          <p:cNvPicPr>
            <a:picLocks noChangeAspect="1"/>
          </p:cNvPicPr>
          <p:nvPr/>
        </p:nvPicPr>
        <p:blipFill rotWithShape="1">
          <a:blip r:embed="rId2">
            <a:extLst>
              <a:ext uri="{28A0092B-C50C-407E-A947-70E740481C1C}">
                <a14:useLocalDpi xmlns:a14="http://schemas.microsoft.com/office/drawing/2010/main" val="0"/>
              </a:ext>
            </a:extLst>
          </a:blip>
          <a:srcRect t="30462"/>
          <a:stretch/>
        </p:blipFill>
        <p:spPr>
          <a:xfrm>
            <a:off x="487682" y="2614614"/>
            <a:ext cx="11302536" cy="4063278"/>
          </a:xfrm>
          <a:prstGeom prst="rect">
            <a:avLst/>
          </a:prstGeom>
        </p:spPr>
      </p:pic>
    </p:spTree>
    <p:extLst>
      <p:ext uri="{BB962C8B-B14F-4D97-AF65-F5344CB8AC3E}">
        <p14:creationId xmlns:p14="http://schemas.microsoft.com/office/powerpoint/2010/main" val="343434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201463487"/>
              </p:ext>
            </p:extLst>
          </p:nvPr>
        </p:nvGraphicFramePr>
        <p:xfrm>
          <a:off x="581192" y="1230475"/>
          <a:ext cx="11029615" cy="5502696"/>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265167">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708288">
                <a:tc>
                  <a:txBody>
                    <a:bodyPr/>
                    <a:lstStyle/>
                    <a:p>
                      <a:r>
                        <a:rPr lang="en-US" sz="1500" dirty="0" err="1">
                          <a:solidFill>
                            <a:srgbClr val="000000"/>
                          </a:solidFill>
                          <a:effectLst/>
                          <a:latin typeface="+mj-lt"/>
                          <a:cs typeface="Calibri" panose="020F0502020204030204" pitchFamily="34" charset="0"/>
                        </a:rPr>
                        <a:t>Centraliser</a:t>
                      </a:r>
                      <a:r>
                        <a:rPr lang="en-US" sz="1500" dirty="0">
                          <a:solidFill>
                            <a:srgbClr val="000000"/>
                          </a:solidFill>
                          <a:effectLst/>
                          <a:latin typeface="+mj-lt"/>
                          <a:cs typeface="Calibri" panose="020F0502020204030204" pitchFamily="34" charset="0"/>
                        </a:rPr>
                        <a:t> les </a:t>
                      </a:r>
                      <a:r>
                        <a:rPr lang="en-US" sz="1500" dirty="0" err="1">
                          <a:solidFill>
                            <a:srgbClr val="000000"/>
                          </a:solidFill>
                          <a:effectLst/>
                          <a:latin typeface="+mj-lt"/>
                          <a:cs typeface="Calibri" panose="020F0502020204030204" pitchFamily="34" charset="0"/>
                        </a:rPr>
                        <a:t>demandes</a:t>
                      </a:r>
                      <a:r>
                        <a:rPr lang="en-US" sz="1500" dirty="0">
                          <a:solidFill>
                            <a:srgbClr val="000000"/>
                          </a:solidFill>
                          <a:effectLst/>
                          <a:latin typeface="+mj-lt"/>
                          <a:cs typeface="Calibri" panose="020F0502020204030204" pitchFamily="34" charset="0"/>
                        </a:rPr>
                        <a:t> patients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Non fait pour la RD 2019 / Fait pour la RD 2021</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effectLst/>
                          <a:latin typeface="+mj-lt"/>
                          <a:cs typeface="Calibri" panose="020F0502020204030204" pitchFamily="34" charset="0"/>
                        </a:rPr>
                        <a:t>Remise à niveau de toute l’installation téléphonique : difficulté à trouver le prestataire et </a:t>
                      </a:r>
                      <a:r>
                        <a:rPr lang="fr-FR" sz="1500" dirty="0" err="1">
                          <a:effectLst/>
                          <a:latin typeface="+mj-lt"/>
                          <a:cs typeface="Calibri" panose="020F0502020204030204" pitchFamily="34" charset="0"/>
                        </a:rPr>
                        <a:t>tréso</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73461137"/>
                  </a:ext>
                </a:extLst>
              </a:tr>
              <a:tr h="433049">
                <a:tc>
                  <a:txBody>
                    <a:bodyPr/>
                    <a:lstStyle/>
                    <a:p>
                      <a:r>
                        <a:rPr lang="fr-FR" sz="1500" dirty="0">
                          <a:solidFill>
                            <a:srgbClr val="000000"/>
                          </a:solidFill>
                          <a:effectLst/>
                          <a:latin typeface="+mj-lt"/>
                          <a:cs typeface="Calibri" panose="020F0502020204030204" pitchFamily="34" charset="0"/>
                        </a:rPr>
                        <a:t>Acquérir un chariot de ménage</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0000"/>
                          </a:solidFill>
                          <a:effectLst/>
                          <a:uLnTx/>
                          <a:uFillTx/>
                          <a:latin typeface="Gill Sans MT"/>
                          <a:ea typeface="+mn-ea"/>
                          <a:cs typeface="Calibri" panose="020F0502020204030204" pitchFamily="34" charset="0"/>
                        </a:rPr>
                        <a:t>Non fait pour la RD 2019 / Fait pour la RD 2021</a:t>
                      </a: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effectLst/>
                          <a:latin typeface="+mj-lt"/>
                          <a:cs typeface="Calibri" panose="020F0502020204030204" pitchFamily="34" charset="0"/>
                        </a:rPr>
                        <a:t>Non prioritaire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72191">
                <a:tc>
                  <a:txBody>
                    <a:bodyPr/>
                    <a:lstStyle/>
                    <a:p>
                      <a:r>
                        <a:rPr lang="fr-FR" sz="1500" dirty="0">
                          <a:solidFill>
                            <a:srgbClr val="000000"/>
                          </a:solidFill>
                          <a:effectLst/>
                          <a:latin typeface="+mj-lt"/>
                          <a:cs typeface="Calibri" panose="020F0502020204030204" pitchFamily="34" charset="0"/>
                        </a:rPr>
                        <a:t>Acquérir un chariot de soins et un </a:t>
                      </a:r>
                      <a:r>
                        <a:rPr lang="fr-FR" sz="1500" dirty="0" err="1">
                          <a:solidFill>
                            <a:srgbClr val="000000"/>
                          </a:solidFill>
                          <a:effectLst/>
                          <a:latin typeface="+mj-lt"/>
                          <a:cs typeface="Calibri" panose="020F0502020204030204" pitchFamily="34" charset="0"/>
                        </a:rPr>
                        <a:t>themorégulateur</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0000"/>
                          </a:solidFill>
                          <a:effectLst/>
                          <a:uLnTx/>
                          <a:uFillTx/>
                          <a:latin typeface="Gill Sans MT"/>
                          <a:ea typeface="+mn-ea"/>
                          <a:cs typeface="Calibri" panose="020F0502020204030204" pitchFamily="34" charset="0"/>
                        </a:rPr>
                        <a:t>Non fait pour la RD 2019 / Fait pour la RD 2021</a:t>
                      </a: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mj-lt"/>
                          <a:cs typeface="Calibri" panose="020F0502020204030204" pitchFamily="34" charset="0"/>
                        </a:rPr>
                        <a:t>Non prioritaire</a:t>
                      </a:r>
                    </a:p>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708288">
                <a:tc>
                  <a:txBody>
                    <a:bodyPr/>
                    <a:lstStyle/>
                    <a:p>
                      <a:r>
                        <a:rPr lang="fr-FR" sz="1500" dirty="0">
                          <a:solidFill>
                            <a:srgbClr val="000000"/>
                          </a:solidFill>
                          <a:effectLst/>
                          <a:latin typeface="+mj-lt"/>
                          <a:cs typeface="Calibri" panose="020F0502020204030204" pitchFamily="34" charset="0"/>
                        </a:rPr>
                        <a:t>Centraliser les appels entrants des patients</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En cours mais non finalisé pour la RD 2020 / Fait pour la RD 2021</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mj-lt"/>
                          <a:cs typeface="Calibri" panose="020F0502020204030204" pitchFamily="34" charset="0"/>
                        </a:rPr>
                        <a:t>Remise à niveau de toute l’installation téléphonique : difficulté à trouver le prestataire et </a:t>
                      </a:r>
                      <a:r>
                        <a:rPr lang="fr-FR" sz="1500" dirty="0" err="1">
                          <a:effectLst/>
                          <a:latin typeface="+mj-lt"/>
                          <a:cs typeface="Calibri" panose="020F0502020204030204" pitchFamily="34" charset="0"/>
                        </a:rPr>
                        <a:t>tréso</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56657671"/>
                  </a:ext>
                </a:extLst>
              </a:tr>
              <a:tr h="472191">
                <a:tc>
                  <a:txBody>
                    <a:bodyPr/>
                    <a:lstStyle/>
                    <a:p>
                      <a:r>
                        <a:rPr lang="fr-FR" sz="1500" dirty="0">
                          <a:solidFill>
                            <a:srgbClr val="000000"/>
                          </a:solidFill>
                          <a:effectLst/>
                          <a:latin typeface="+mj-lt"/>
                          <a:cs typeface="Calibri" panose="020F0502020204030204" pitchFamily="34" charset="0"/>
                        </a:rPr>
                        <a:t>Développer les partenariats avec les TPE/PME/IPM</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solidFill>
                            <a:srgbClr val="000000"/>
                          </a:solidFill>
                          <a:effectLst/>
                          <a:latin typeface="+mj-lt"/>
                          <a:cs typeface="Calibri" panose="020F0502020204030204" pitchFamily="34" charset="0"/>
                        </a:rPr>
                        <a:t>Démarrage mais non fait pour la RD 2021</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Reconduit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80909281"/>
                  </a:ext>
                </a:extLst>
              </a:tr>
              <a:tr h="545595">
                <a:tc>
                  <a:txBody>
                    <a:bodyPr/>
                    <a:lstStyle/>
                    <a:p>
                      <a:r>
                        <a:rPr lang="fr-FR" sz="1500" dirty="0">
                          <a:solidFill>
                            <a:srgbClr val="000000"/>
                          </a:solidFill>
                          <a:effectLst/>
                          <a:latin typeface="+mj-lt"/>
                          <a:cs typeface="Calibri" panose="020F0502020204030204" pitchFamily="34" charset="0"/>
                        </a:rPr>
                        <a:t>Augmenter le nombre d'utilisateurs de GSM</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Fait pour la RD 2020 (recrutement des caissiers / gestionnaires de stocks)</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r h="708288">
                <a:tc>
                  <a:txBody>
                    <a:bodyPr/>
                    <a:lstStyle/>
                    <a:p>
                      <a:r>
                        <a:rPr lang="fr-FR" sz="1500" dirty="0">
                          <a:solidFill>
                            <a:srgbClr val="000000"/>
                          </a:solidFill>
                          <a:effectLst/>
                          <a:latin typeface="+mj-lt"/>
                          <a:cs typeface="Calibri" panose="020F0502020204030204" pitchFamily="34" charset="0"/>
                        </a:rPr>
                        <a:t>Former un formateur sur les logiciels métiers et premier niveau de back-office</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a:solidFill>
                            <a:srgbClr val="000000"/>
                          </a:solidFill>
                          <a:effectLst/>
                          <a:latin typeface="+mj-lt"/>
                          <a:cs typeface="Calibri" panose="020F0502020204030204" pitchFamily="34" charset="0"/>
                        </a:rPr>
                        <a:t>Fait pour le CRM (</a:t>
                      </a:r>
                      <a:r>
                        <a:rPr lang="en-US" sz="1500" dirty="0" err="1">
                          <a:solidFill>
                            <a:srgbClr val="000000"/>
                          </a:solidFill>
                          <a:effectLst/>
                          <a:latin typeface="+mj-lt"/>
                          <a:cs typeface="Calibri" panose="020F0502020204030204" pitchFamily="34" charset="0"/>
                        </a:rPr>
                        <a:t>Khadi</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Touré</a:t>
                      </a:r>
                      <a:r>
                        <a:rPr lang="en-US" sz="1500" dirty="0">
                          <a:solidFill>
                            <a:srgbClr val="000000"/>
                          </a:solidFill>
                          <a:effectLst/>
                          <a:latin typeface="+mj-lt"/>
                          <a:cs typeface="Calibri" panose="020F0502020204030204" pitchFamily="34" charset="0"/>
                        </a:rPr>
                        <a:t>), GSM (</a:t>
                      </a:r>
                      <a:r>
                        <a:rPr lang="en-US" sz="1500" dirty="0" err="1">
                          <a:solidFill>
                            <a:srgbClr val="000000"/>
                          </a:solidFill>
                          <a:effectLst/>
                          <a:latin typeface="+mj-lt"/>
                          <a:cs typeface="Calibri" panose="020F0502020204030204" pitchFamily="34" charset="0"/>
                        </a:rPr>
                        <a:t>Bigué</a:t>
                      </a:r>
                      <a:r>
                        <a:rPr lang="en-US" sz="1500" dirty="0">
                          <a:solidFill>
                            <a:srgbClr val="000000"/>
                          </a:solidFill>
                          <a:effectLst/>
                          <a:latin typeface="+mj-lt"/>
                          <a:cs typeface="Calibri" panose="020F0502020204030204" pitchFamily="34" charset="0"/>
                        </a:rPr>
                        <a:t>) et </a:t>
                      </a:r>
                      <a:r>
                        <a:rPr lang="en-US" sz="1500" dirty="0" err="1">
                          <a:solidFill>
                            <a:srgbClr val="000000"/>
                          </a:solidFill>
                          <a:effectLst/>
                          <a:latin typeface="+mj-lt"/>
                          <a:cs typeface="Calibri" panose="020F0502020204030204" pitchFamily="34" charset="0"/>
                        </a:rPr>
                        <a:t>Qualipro</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Soukeyna</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Maimouna</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Reste</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Eyone</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53336702"/>
                  </a:ext>
                </a:extLst>
              </a:tr>
              <a:tr h="321258">
                <a:tc>
                  <a:txBody>
                    <a:bodyPr/>
                    <a:lstStyle/>
                    <a:p>
                      <a:r>
                        <a:rPr lang="fr-FR" sz="1500" dirty="0">
                          <a:solidFill>
                            <a:srgbClr val="000000"/>
                          </a:solidFill>
                          <a:effectLst/>
                          <a:latin typeface="+mj-lt"/>
                          <a:cs typeface="Calibri" panose="020F0502020204030204" pitchFamily="34" charset="0"/>
                        </a:rPr>
                        <a:t>Recruter un technicien responsable du support</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r>
                        <a:rPr lang="fr-FR" sz="1500" dirty="0">
                          <a:solidFill>
                            <a:srgbClr val="000000"/>
                          </a:solidFill>
                          <a:effectLst/>
                          <a:latin typeface="+mj-lt"/>
                          <a:cs typeface="Calibri" panose="020F0502020204030204" pitchFamily="34" charset="0"/>
                        </a:rPr>
                        <a:t>Non fait pour la RD 2021</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r>
                        <a:rPr lang="fr-FR" sz="1500" dirty="0">
                          <a:effectLst/>
                          <a:latin typeface="+mj-lt"/>
                          <a:cs typeface="Calibri" panose="020F0502020204030204" pitchFamily="34" charset="0"/>
                        </a:rPr>
                        <a:t>Comparaison avec externalisation / reconduit 2020</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7897552"/>
                  </a:ext>
                </a:extLst>
              </a:tr>
              <a:tr h="708288">
                <a:tc>
                  <a:txBody>
                    <a:bodyPr/>
                    <a:lstStyle/>
                    <a:p>
                      <a:r>
                        <a:rPr lang="fr-FR" sz="1500" dirty="0">
                          <a:solidFill>
                            <a:srgbClr val="000000"/>
                          </a:solidFill>
                          <a:effectLst/>
                          <a:latin typeface="+mj-lt"/>
                          <a:cs typeface="Calibri" panose="020F0502020204030204" pitchFamily="34" charset="0"/>
                        </a:rPr>
                        <a:t>Acquérir des imprimantes-photocopieuses-scanners réseau afin de partager et de diminuer le nombre d'équipements à maintenir</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Non fait pour la RD 2020 / Fait pour la RD 2021</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effectLst/>
                          <a:latin typeface="+mj-lt"/>
                          <a:cs typeface="Calibri" panose="020F0502020204030204" pitchFamily="34" charset="0"/>
                        </a:rPr>
                        <a:t>Tréso / non prioritaire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6393119"/>
                  </a:ext>
                </a:extLst>
              </a:tr>
            </a:tbl>
          </a:graphicData>
        </a:graphic>
      </p:graphicFrame>
      <p:sp>
        <p:nvSpPr>
          <p:cNvPr id="3" name="Titre 1"/>
          <p:cNvSpPr txBox="1">
            <a:spLocks/>
          </p:cNvSpPr>
          <p:nvPr/>
        </p:nvSpPr>
        <p:spPr>
          <a:xfrm>
            <a:off x="581192" y="635890"/>
            <a:ext cx="11029616" cy="493663"/>
          </a:xfrm>
          <a:prstGeom prst="rect">
            <a:avLst/>
          </a:prstGeom>
          <a:solidFill>
            <a:schemeClr val="accent4"/>
          </a:solidFill>
        </p:spPr>
        <p:txBody>
          <a:bodyPr>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SN"/>
              <a:t>RAPEL DES ACTIONS PLANIFIEES (2019)</a:t>
            </a:r>
            <a:endParaRPr lang="en-US" dirty="0"/>
          </a:p>
        </p:txBody>
      </p:sp>
    </p:spTree>
    <p:extLst>
      <p:ext uri="{BB962C8B-B14F-4D97-AF65-F5344CB8AC3E}">
        <p14:creationId xmlns:p14="http://schemas.microsoft.com/office/powerpoint/2010/main" val="35659320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B57C8565-BC26-4F57-AA31-5DFF87C8403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64FBD9DA-FF53-4821-AF37-0F4CD497956D}"/>
              </a:ext>
            </a:extLst>
          </p:cNvPr>
          <p:cNvPicPr>
            <a:picLocks noChangeAspect="1"/>
          </p:cNvPicPr>
          <p:nvPr/>
        </p:nvPicPr>
        <p:blipFill rotWithShape="1">
          <a:blip r:embed="rId2">
            <a:extLst>
              <a:ext uri="{28A0092B-C50C-407E-A947-70E740481C1C}">
                <a14:useLocalDpi xmlns:a14="http://schemas.microsoft.com/office/drawing/2010/main" val="0"/>
              </a:ext>
            </a:extLst>
          </a:blip>
          <a:srcRect l="16735" t="17637"/>
          <a:stretch/>
        </p:blipFill>
        <p:spPr>
          <a:xfrm>
            <a:off x="2266122" y="2673434"/>
            <a:ext cx="8014554" cy="4070562"/>
          </a:xfrm>
          <a:prstGeom prst="rect">
            <a:avLst/>
          </a:prstGeom>
        </p:spPr>
      </p:pic>
    </p:spTree>
    <p:extLst>
      <p:ext uri="{BB962C8B-B14F-4D97-AF65-F5344CB8AC3E}">
        <p14:creationId xmlns:p14="http://schemas.microsoft.com/office/powerpoint/2010/main" val="17855795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B57C8565-BC26-4F57-AA31-5DFF87C8403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6BDC6705-173B-426D-9238-B42CB93CABBD}"/>
              </a:ext>
            </a:extLst>
          </p:cNvPr>
          <p:cNvPicPr>
            <a:picLocks noChangeAspect="1"/>
          </p:cNvPicPr>
          <p:nvPr/>
        </p:nvPicPr>
        <p:blipFill rotWithShape="1">
          <a:blip r:embed="rId2">
            <a:extLst>
              <a:ext uri="{28A0092B-C50C-407E-A947-70E740481C1C}">
                <a14:useLocalDpi xmlns:a14="http://schemas.microsoft.com/office/drawing/2010/main" val="0"/>
              </a:ext>
            </a:extLst>
          </a:blip>
          <a:srcRect t="26356"/>
          <a:stretch/>
        </p:blipFill>
        <p:spPr>
          <a:xfrm>
            <a:off x="408709" y="2729756"/>
            <a:ext cx="11374582" cy="3624469"/>
          </a:xfrm>
          <a:prstGeom prst="rect">
            <a:avLst/>
          </a:prstGeom>
        </p:spPr>
      </p:pic>
    </p:spTree>
    <p:extLst>
      <p:ext uri="{BB962C8B-B14F-4D97-AF65-F5344CB8AC3E}">
        <p14:creationId xmlns:p14="http://schemas.microsoft.com/office/powerpoint/2010/main" val="2878820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B57C8565-BC26-4F57-AA31-5DFF87C8403C}"/>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Nouveaux patients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2452D488-7925-4926-BCED-76AC9E206E6A}"/>
              </a:ext>
            </a:extLst>
          </p:cNvPr>
          <p:cNvPicPr>
            <a:picLocks noChangeAspect="1"/>
          </p:cNvPicPr>
          <p:nvPr/>
        </p:nvPicPr>
        <p:blipFill rotWithShape="1">
          <a:blip r:embed="rId2">
            <a:extLst>
              <a:ext uri="{28A0092B-C50C-407E-A947-70E740481C1C}">
                <a14:useLocalDpi xmlns:a14="http://schemas.microsoft.com/office/drawing/2010/main" val="0"/>
              </a:ext>
            </a:extLst>
          </a:blip>
          <a:srcRect l="21363" t="41852" r="11336"/>
          <a:stretch/>
        </p:blipFill>
        <p:spPr>
          <a:xfrm>
            <a:off x="2292626" y="2981740"/>
            <a:ext cx="7606748" cy="2648920"/>
          </a:xfrm>
          <a:prstGeom prst="rect">
            <a:avLst/>
          </a:prstGeom>
        </p:spPr>
      </p:pic>
    </p:spTree>
    <p:extLst>
      <p:ext uri="{BB962C8B-B14F-4D97-AF65-F5344CB8AC3E}">
        <p14:creationId xmlns:p14="http://schemas.microsoft.com/office/powerpoint/2010/main" val="37456890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F16108EB-99CE-4424-9B0F-FB4EE0CF73F7}"/>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81127A22-77BD-4C4E-B416-A0510DE4B09F}"/>
              </a:ext>
            </a:extLst>
          </p:cNvPr>
          <p:cNvPicPr>
            <a:picLocks noChangeAspect="1"/>
          </p:cNvPicPr>
          <p:nvPr/>
        </p:nvPicPr>
        <p:blipFill rotWithShape="1">
          <a:blip r:embed="rId2">
            <a:extLst>
              <a:ext uri="{28A0092B-C50C-407E-A947-70E740481C1C}">
                <a14:useLocalDpi xmlns:a14="http://schemas.microsoft.com/office/drawing/2010/main" val="0"/>
              </a:ext>
            </a:extLst>
          </a:blip>
          <a:srcRect t="21150"/>
          <a:stretch/>
        </p:blipFill>
        <p:spPr>
          <a:xfrm>
            <a:off x="487681" y="2928730"/>
            <a:ext cx="11274828" cy="3458622"/>
          </a:xfrm>
          <a:prstGeom prst="rect">
            <a:avLst/>
          </a:prstGeom>
        </p:spPr>
      </p:pic>
    </p:spTree>
    <p:extLst>
      <p:ext uri="{BB962C8B-B14F-4D97-AF65-F5344CB8AC3E}">
        <p14:creationId xmlns:p14="http://schemas.microsoft.com/office/powerpoint/2010/main" val="38717300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4"/>
          <p:cNvSpPr txBox="1">
            <a:spLocks/>
          </p:cNvSpPr>
          <p:nvPr/>
        </p:nvSpPr>
        <p:spPr>
          <a:xfrm>
            <a:off x="487681" y="2924476"/>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rabicPeriod"/>
            </a:pP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539" t="11920" r="1539" b="834"/>
          <a:stretch/>
        </p:blipFill>
        <p:spPr>
          <a:xfrm>
            <a:off x="487681" y="2531164"/>
            <a:ext cx="11274828" cy="4160581"/>
          </a:xfrm>
          <a:prstGeom prst="rect">
            <a:avLst/>
          </a:prstGeom>
        </p:spPr>
      </p:pic>
      <p:sp>
        <p:nvSpPr>
          <p:cNvPr id="9" name="Titre 1"/>
          <p:cNvSpPr>
            <a:spLocks noGrp="1"/>
          </p:cNvSpPr>
          <p:nvPr>
            <p:ph type="title"/>
          </p:nvPr>
        </p:nvSpPr>
        <p:spPr>
          <a:xfrm>
            <a:off x="645331" y="995880"/>
            <a:ext cx="10585268" cy="624944"/>
          </a:xfrm>
        </p:spPr>
        <p:txBody>
          <a:bodyPr>
            <a:noAutofit/>
          </a:bodyPr>
          <a:lstStyle/>
          <a:p>
            <a:r>
              <a:rPr lang="fr-SN" cap="none" dirty="0">
                <a:latin typeface="+mn-lt"/>
              </a:rPr>
              <a:t>1. La satisfaction des clients et les retours d’information des parties intéressées pertinentes</a:t>
            </a:r>
            <a:endParaRPr lang="en-US" dirty="0">
              <a:latin typeface="Malgun Gothic" panose="020B0503020000020004" pitchFamily="34" charset="-127"/>
              <a:ea typeface="Malgun Gothic" panose="020B0503020000020004" pitchFamily="34" charset="-127"/>
            </a:endParaRPr>
          </a:p>
        </p:txBody>
      </p:sp>
      <p:sp>
        <p:nvSpPr>
          <p:cNvPr id="5" name="Espace réservé du contenu 4">
            <a:extLst>
              <a:ext uri="{FF2B5EF4-FFF2-40B4-BE49-F238E27FC236}">
                <a16:creationId xmlns:a16="http://schemas.microsoft.com/office/drawing/2014/main" id="{3E1D4A2E-9760-49C2-BE57-E16C7D3BBD0A}"/>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5414300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F16108EB-99CE-4424-9B0F-FB4EE0CF73F7}"/>
              </a:ext>
            </a:extLst>
          </p:cNvPr>
          <p:cNvSpPr txBox="1">
            <a:spLocks/>
          </p:cNvSpPr>
          <p:nvPr/>
        </p:nvSpPr>
        <p:spPr>
          <a:xfrm>
            <a:off x="524692" y="1715956"/>
            <a:ext cx="11142616" cy="1013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patients (S2 2020)</a:t>
            </a:r>
          </a:p>
          <a:p>
            <a:pPr marL="0" indent="0" algn="ctr">
              <a:buNone/>
            </a:pP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Patients hospitalisés</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2F4BFAD4-8A88-4179-BC09-D24983CAA8C1}"/>
              </a:ext>
            </a:extLst>
          </p:cNvPr>
          <p:cNvPicPr>
            <a:picLocks noChangeAspect="1"/>
          </p:cNvPicPr>
          <p:nvPr/>
        </p:nvPicPr>
        <p:blipFill rotWithShape="1">
          <a:blip r:embed="rId2">
            <a:extLst>
              <a:ext uri="{28A0092B-C50C-407E-A947-70E740481C1C}">
                <a14:useLocalDpi xmlns:a14="http://schemas.microsoft.com/office/drawing/2010/main" val="0"/>
              </a:ext>
            </a:extLst>
          </a:blip>
          <a:srcRect l="10324" t="23725"/>
          <a:stretch/>
        </p:blipFill>
        <p:spPr>
          <a:xfrm>
            <a:off x="1205948" y="2544418"/>
            <a:ext cx="10069117" cy="3743740"/>
          </a:xfrm>
          <a:prstGeom prst="rect">
            <a:avLst/>
          </a:prstGeom>
        </p:spPr>
      </p:pic>
    </p:spTree>
    <p:extLst>
      <p:ext uri="{BB962C8B-B14F-4D97-AF65-F5344CB8AC3E}">
        <p14:creationId xmlns:p14="http://schemas.microsoft.com/office/powerpoint/2010/main" val="2254234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lstStyle/>
          <a:p>
            <a:pPr algn="ctr">
              <a:buFont typeface="Wingdings" panose="05000000000000000000" pitchFamily="2" charset="2"/>
              <a:buChar char="v"/>
            </a:pPr>
            <a:r>
              <a:rPr lang="fr-SN" dirty="0">
                <a:solidFill>
                  <a:schemeClr val="tx1">
                    <a:lumMod val="75000"/>
                    <a:lumOff val="25000"/>
                  </a:schemeClr>
                </a:solidFill>
                <a:latin typeface="+mn-lt"/>
                <a:ea typeface="Malgun Gothic" panose="020B0503020000020004" pitchFamily="34" charset="-127"/>
              </a:rPr>
              <a:t>Enquête satisfaction des patients</a:t>
            </a:r>
          </a:p>
          <a:p>
            <a:pPr marL="0" indent="0" algn="ctr">
              <a:buNone/>
            </a:pPr>
            <a:r>
              <a:rPr lang="fr-SN" sz="2400" b="1" u="sng" dirty="0">
                <a:solidFill>
                  <a:srgbClr val="00B050"/>
                </a:solidFill>
                <a:latin typeface="+mn-lt"/>
                <a:ea typeface="Malgun Gothic" panose="020B0503020000020004" pitchFamily="34" charset="-127"/>
              </a:rPr>
              <a:t>Décisions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2924476"/>
            <a:ext cx="11142616" cy="2231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r>
              <a:rPr lang="fr-SN" sz="2800" dirty="0">
                <a:latin typeface="Bahnschrift Light SemiCondensed" panose="020B0502040204020203" pitchFamily="34" charset="0"/>
              </a:rPr>
              <a:t>Savoir combien de patients ont invoqué les insatisfactions (collectes des résultats sur les analyses)</a:t>
            </a:r>
            <a:endParaRPr lang="en-US" sz="2800" dirty="0">
              <a:latin typeface="Bahnschrift Light SemiCondensed" panose="020B0502040204020203" pitchFamily="34" charset="0"/>
            </a:endParaRPr>
          </a:p>
        </p:txBody>
      </p:sp>
    </p:spTree>
    <p:extLst>
      <p:ext uri="{BB962C8B-B14F-4D97-AF65-F5344CB8AC3E}">
        <p14:creationId xmlns:p14="http://schemas.microsoft.com/office/powerpoint/2010/main" val="42669361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948069" y="3105834"/>
            <a:ext cx="8295861" cy="461665"/>
          </a:xfrm>
          <a:prstGeom prst="rect">
            <a:avLst/>
          </a:prstGeom>
          <a:noFill/>
        </p:spPr>
        <p:txBody>
          <a:bodyPr wrap="square">
            <a:spAutoFit/>
          </a:bodyPr>
          <a:lstStyle/>
          <a:p>
            <a:r>
              <a:rPr lang="fr-SN" sz="2400" b="1" dirty="0">
                <a:solidFill>
                  <a:schemeClr val="tx1">
                    <a:lumMod val="75000"/>
                    <a:lumOff val="25000"/>
                  </a:schemeClr>
                </a:solidFill>
              </a:rPr>
              <a:t>2. Le degré de réalisation des objectifs qualité</a:t>
            </a:r>
            <a:endParaRPr lang="fr-SN" sz="2400" b="1" dirty="0">
              <a:solidFill>
                <a:schemeClr val="tx1">
                  <a:lumMod val="75000"/>
                  <a:lumOff val="25000"/>
                </a:schemeClr>
              </a:solidFill>
              <a:latin typeface="+mn-lt"/>
            </a:endParaRPr>
          </a:p>
        </p:txBody>
      </p:sp>
    </p:spTree>
    <p:extLst>
      <p:ext uri="{BB962C8B-B14F-4D97-AF65-F5344CB8AC3E}">
        <p14:creationId xmlns:p14="http://schemas.microsoft.com/office/powerpoint/2010/main" val="2059550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664751537"/>
              </p:ext>
            </p:extLst>
          </p:nvPr>
        </p:nvGraphicFramePr>
        <p:xfrm>
          <a:off x="401783" y="1095518"/>
          <a:ext cx="11305308" cy="5762482"/>
        </p:xfrm>
        <a:graphic>
          <a:graphicData uri="http://schemas.openxmlformats.org/drawingml/2006/table">
            <a:tbl>
              <a:tblPr firstRow="1"/>
              <a:tblGrid>
                <a:gridCol w="9125127">
                  <a:extLst>
                    <a:ext uri="{9D8B030D-6E8A-4147-A177-3AD203B41FA5}">
                      <a16:colId xmlns:a16="http://schemas.microsoft.com/office/drawing/2014/main" val="2338939848"/>
                    </a:ext>
                  </a:extLst>
                </a:gridCol>
                <a:gridCol w="726727">
                  <a:extLst>
                    <a:ext uri="{9D8B030D-6E8A-4147-A177-3AD203B41FA5}">
                      <a16:colId xmlns:a16="http://schemas.microsoft.com/office/drawing/2014/main" val="3124117668"/>
                    </a:ext>
                  </a:extLst>
                </a:gridCol>
                <a:gridCol w="726727">
                  <a:extLst>
                    <a:ext uri="{9D8B030D-6E8A-4147-A177-3AD203B41FA5}">
                      <a16:colId xmlns:a16="http://schemas.microsoft.com/office/drawing/2014/main" val="1760320281"/>
                    </a:ext>
                  </a:extLst>
                </a:gridCol>
                <a:gridCol w="726727">
                  <a:extLst>
                    <a:ext uri="{9D8B030D-6E8A-4147-A177-3AD203B41FA5}">
                      <a16:colId xmlns:a16="http://schemas.microsoft.com/office/drawing/2014/main" val="2525040835"/>
                    </a:ext>
                  </a:extLst>
                </a:gridCol>
              </a:tblGrid>
              <a:tr h="252203">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400" b="0" i="0" u="none" strike="noStrike">
                          <a:solidFill>
                            <a:srgbClr val="000000"/>
                          </a:solidFill>
                          <a:effectLst/>
                          <a:latin typeface="Arial" panose="020B0604020202020204" pitchFamily="34" charset="0"/>
                        </a:rPr>
                        <a:t>PM01</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PM03</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9934915"/>
                  </a:ext>
                </a:extLst>
              </a:tr>
              <a:tr h="342996">
                <a:tc>
                  <a:txBody>
                    <a:bodyPr/>
                    <a:lstStyle/>
                    <a:p>
                      <a:pPr algn="l" fontAlgn="ctr"/>
                      <a:r>
                        <a:rPr lang="fr-FR" sz="1400" b="0" i="0" u="none" strike="noStrike" dirty="0">
                          <a:solidFill>
                            <a:srgbClr val="000000"/>
                          </a:solidFill>
                          <a:effectLst/>
                          <a:latin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9892"/>
                  </a:ext>
                </a:extLst>
              </a:tr>
              <a:tr h="342996">
                <a:tc>
                  <a:txBody>
                    <a:bodyPr/>
                    <a:lstStyle/>
                    <a:p>
                      <a:pPr algn="l" fontAlgn="ctr"/>
                      <a:r>
                        <a:rPr lang="fr-FR" sz="1400" b="0" i="0" u="none" strike="noStrike">
                          <a:solidFill>
                            <a:srgbClr val="000000"/>
                          </a:solidFill>
                          <a:effectLst/>
                          <a:latin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69096"/>
                  </a:ext>
                </a:extLst>
              </a:tr>
              <a:tr h="342996">
                <a:tc>
                  <a:txBody>
                    <a:bodyPr/>
                    <a:lstStyle/>
                    <a:p>
                      <a:pPr algn="l" fontAlgn="ctr"/>
                      <a:r>
                        <a:rPr lang="fr-FR" sz="1400" b="0" i="0" u="none" strike="noStrike" dirty="0">
                          <a:solidFill>
                            <a:srgbClr val="000000"/>
                          </a:solidFill>
                          <a:effectLst/>
                          <a:latin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2590"/>
                  </a:ext>
                </a:extLst>
              </a:tr>
              <a:tr h="242115">
                <a:tc>
                  <a:txBody>
                    <a:bodyPr/>
                    <a:lstStyle/>
                    <a:p>
                      <a:pPr algn="l" fontAlgn="ctr"/>
                      <a:r>
                        <a:rPr lang="fr-FR" sz="1400" b="0" i="0" u="none" strike="noStrike">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34573"/>
                  </a:ext>
                </a:extLst>
              </a:tr>
              <a:tr h="514493">
                <a:tc>
                  <a:txBody>
                    <a:bodyPr/>
                    <a:lstStyle/>
                    <a:p>
                      <a:pPr algn="l" fontAlgn="ctr"/>
                      <a:r>
                        <a:rPr lang="fr-FR" sz="1400" b="0" i="0" u="none" strike="noStrike">
                          <a:solidFill>
                            <a:srgbClr val="000000"/>
                          </a:solidFill>
                          <a:effectLst/>
                          <a:latin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770616"/>
                  </a:ext>
                </a:extLst>
              </a:tr>
              <a:tr h="342996">
                <a:tc>
                  <a:txBody>
                    <a:bodyPr/>
                    <a:lstStyle/>
                    <a:p>
                      <a:pPr algn="l" fontAlgn="ctr"/>
                      <a:r>
                        <a:rPr lang="fr-FR" sz="1400" b="0" i="0" u="none" strike="noStrike">
                          <a:solidFill>
                            <a:srgbClr val="000000"/>
                          </a:solidFill>
                          <a:effectLst/>
                          <a:latin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395598"/>
                  </a:ext>
                </a:extLst>
              </a:tr>
              <a:tr h="342996">
                <a:tc>
                  <a:txBody>
                    <a:bodyPr/>
                    <a:lstStyle/>
                    <a:p>
                      <a:pPr algn="l" fontAlgn="ctr"/>
                      <a:r>
                        <a:rPr lang="fr-FR" sz="1400" b="0" i="0" u="none" strike="noStrike">
                          <a:solidFill>
                            <a:srgbClr val="000000"/>
                          </a:solidFill>
                          <a:effectLst/>
                          <a:latin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75910"/>
                  </a:ext>
                </a:extLst>
              </a:tr>
              <a:tr h="514493">
                <a:tc>
                  <a:txBody>
                    <a:bodyPr/>
                    <a:lstStyle/>
                    <a:p>
                      <a:pPr algn="l" fontAlgn="ctr"/>
                      <a:r>
                        <a:rPr lang="fr-FR" sz="14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197"/>
                  </a:ext>
                </a:extLst>
              </a:tr>
              <a:tr h="342996">
                <a:tc>
                  <a:txBody>
                    <a:bodyPr/>
                    <a:lstStyle/>
                    <a:p>
                      <a:pPr algn="l" fontAlgn="ctr"/>
                      <a:r>
                        <a:rPr lang="fr-FR" sz="14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534468"/>
                  </a:ext>
                </a:extLst>
              </a:tr>
              <a:tr h="242115">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5063"/>
                  </a:ext>
                </a:extLst>
              </a:tr>
              <a:tr h="242115">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220235"/>
                  </a:ext>
                </a:extLst>
              </a:tr>
              <a:tr h="353083">
                <a:tc>
                  <a:txBody>
                    <a:bodyPr/>
                    <a:lstStyle/>
                    <a:p>
                      <a:pPr algn="l" fontAlgn="ctr"/>
                      <a:r>
                        <a:rPr lang="fr-FR" sz="1400" b="0" i="0" u="none" strike="noStrike">
                          <a:solidFill>
                            <a:srgbClr val="000000"/>
                          </a:solidFill>
                          <a:effectLst/>
                          <a:latin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044207"/>
                  </a:ext>
                </a:extLst>
              </a:tr>
            </a:tbl>
          </a:graphicData>
        </a:graphic>
      </p:graphicFrame>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MANAGEMENT</a:t>
            </a:r>
            <a:endParaRPr lang="en-US" dirty="0">
              <a:solidFill>
                <a:schemeClr val="bg1"/>
              </a:solidFill>
            </a:endParaRPr>
          </a:p>
        </p:txBody>
      </p:sp>
    </p:spTree>
    <p:extLst>
      <p:ext uri="{BB962C8B-B14F-4D97-AF65-F5344CB8AC3E}">
        <p14:creationId xmlns:p14="http://schemas.microsoft.com/office/powerpoint/2010/main" val="23281108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CŒUR DE METIER</a:t>
            </a:r>
            <a:endParaRPr lang="en-US"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903781403"/>
              </p:ext>
            </p:extLst>
          </p:nvPr>
        </p:nvGraphicFramePr>
        <p:xfrm>
          <a:off x="401784" y="1047860"/>
          <a:ext cx="11305307" cy="5810140"/>
        </p:xfrm>
        <a:graphic>
          <a:graphicData uri="http://schemas.openxmlformats.org/drawingml/2006/table">
            <a:tbl>
              <a:tblPr firstRow="1"/>
              <a:tblGrid>
                <a:gridCol w="7730507">
                  <a:extLst>
                    <a:ext uri="{9D8B030D-6E8A-4147-A177-3AD203B41FA5}">
                      <a16:colId xmlns:a16="http://schemas.microsoft.com/office/drawing/2014/main" val="4135064506"/>
                    </a:ext>
                  </a:extLst>
                </a:gridCol>
                <a:gridCol w="595800">
                  <a:extLst>
                    <a:ext uri="{9D8B030D-6E8A-4147-A177-3AD203B41FA5}">
                      <a16:colId xmlns:a16="http://schemas.microsoft.com/office/drawing/2014/main" val="1277839544"/>
                    </a:ext>
                  </a:extLst>
                </a:gridCol>
                <a:gridCol w="595800">
                  <a:extLst>
                    <a:ext uri="{9D8B030D-6E8A-4147-A177-3AD203B41FA5}">
                      <a16:colId xmlns:a16="http://schemas.microsoft.com/office/drawing/2014/main" val="4227532581"/>
                    </a:ext>
                  </a:extLst>
                </a:gridCol>
                <a:gridCol w="595800">
                  <a:extLst>
                    <a:ext uri="{9D8B030D-6E8A-4147-A177-3AD203B41FA5}">
                      <a16:colId xmlns:a16="http://schemas.microsoft.com/office/drawing/2014/main" val="153568644"/>
                    </a:ext>
                  </a:extLst>
                </a:gridCol>
                <a:gridCol w="595800">
                  <a:extLst>
                    <a:ext uri="{9D8B030D-6E8A-4147-A177-3AD203B41FA5}">
                      <a16:colId xmlns:a16="http://schemas.microsoft.com/office/drawing/2014/main" val="551806952"/>
                    </a:ext>
                  </a:extLst>
                </a:gridCol>
                <a:gridCol w="595800">
                  <a:extLst>
                    <a:ext uri="{9D8B030D-6E8A-4147-A177-3AD203B41FA5}">
                      <a16:colId xmlns:a16="http://schemas.microsoft.com/office/drawing/2014/main" val="3884925684"/>
                    </a:ext>
                  </a:extLst>
                </a:gridCol>
                <a:gridCol w="595800">
                  <a:extLst>
                    <a:ext uri="{9D8B030D-6E8A-4147-A177-3AD203B41FA5}">
                      <a16:colId xmlns:a16="http://schemas.microsoft.com/office/drawing/2014/main" val="1437521076"/>
                    </a:ext>
                  </a:extLst>
                </a:gridCol>
              </a:tblGrid>
              <a:tr h="320268">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0" i="0" u="none" strike="noStrike">
                          <a:solidFill>
                            <a:srgbClr val="000000"/>
                          </a:solidFill>
                          <a:effectLst/>
                          <a:latin typeface="Arial" panose="020B0604020202020204" pitchFamily="34" charset="0"/>
                        </a:rPr>
                        <a:t>PO01</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69264090"/>
                  </a:ext>
                </a:extLst>
              </a:tr>
              <a:tr h="435564">
                <a:tc>
                  <a:txBody>
                    <a:bodyPr/>
                    <a:lstStyle/>
                    <a:p>
                      <a:pPr algn="l" fontAlgn="ctr"/>
                      <a:r>
                        <a:rPr lang="fr-FR" sz="1200" b="0" i="0" u="none" strike="noStrike">
                          <a:solidFill>
                            <a:srgbClr val="000000"/>
                          </a:solidFill>
                          <a:effectLst/>
                          <a:latin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38833"/>
                  </a:ext>
                </a:extLst>
              </a:tr>
              <a:tr h="435564">
                <a:tc>
                  <a:txBody>
                    <a:bodyPr/>
                    <a:lstStyle/>
                    <a:p>
                      <a:pPr algn="l" fontAlgn="ctr"/>
                      <a:r>
                        <a:rPr lang="fr-FR" sz="1200" b="0" i="0" u="none" strike="noStrike">
                          <a:solidFill>
                            <a:srgbClr val="000000"/>
                          </a:solidFill>
                          <a:effectLst/>
                          <a:latin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840780"/>
                  </a:ext>
                </a:extLst>
              </a:tr>
              <a:tr h="435564">
                <a:tc>
                  <a:txBody>
                    <a:bodyPr/>
                    <a:lstStyle/>
                    <a:p>
                      <a:pPr algn="l" fontAlgn="ctr"/>
                      <a:r>
                        <a:rPr lang="fr-FR" sz="1200" b="0" i="0" u="none" strike="noStrike">
                          <a:solidFill>
                            <a:srgbClr val="000000"/>
                          </a:solidFill>
                          <a:effectLst/>
                          <a:latin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224975"/>
                  </a:ext>
                </a:extLst>
              </a:tr>
              <a:tr h="307457">
                <a:tc>
                  <a:txBody>
                    <a:bodyPr/>
                    <a:lstStyle/>
                    <a:p>
                      <a:pPr algn="l" fontAlgn="ctr"/>
                      <a:r>
                        <a:rPr lang="fr-FR" sz="1200" b="0" i="0" u="none" strike="noStrike">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66177"/>
                  </a:ext>
                </a:extLst>
              </a:tr>
              <a:tr h="653347">
                <a:tc>
                  <a:txBody>
                    <a:bodyPr/>
                    <a:lstStyle/>
                    <a:p>
                      <a:pPr algn="l" fontAlgn="ctr"/>
                      <a:r>
                        <a:rPr lang="fr-FR" sz="1200" b="0" i="0" u="none" strike="noStrike" dirty="0">
                          <a:solidFill>
                            <a:srgbClr val="000000"/>
                          </a:solidFill>
                          <a:effectLst/>
                          <a:latin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129918"/>
                  </a:ext>
                </a:extLst>
              </a:tr>
              <a:tr h="435564">
                <a:tc>
                  <a:txBody>
                    <a:bodyPr/>
                    <a:lstStyle/>
                    <a:p>
                      <a:pPr algn="l" fontAlgn="ctr"/>
                      <a:r>
                        <a:rPr lang="fr-FR" sz="1200" b="0" i="0" u="none" strike="noStrike">
                          <a:solidFill>
                            <a:srgbClr val="000000"/>
                          </a:solidFill>
                          <a:effectLst/>
                          <a:latin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90410"/>
                  </a:ext>
                </a:extLst>
              </a:tr>
              <a:tr h="435564">
                <a:tc>
                  <a:txBody>
                    <a:bodyPr/>
                    <a:lstStyle/>
                    <a:p>
                      <a:pPr algn="l" fontAlgn="ctr"/>
                      <a:r>
                        <a:rPr lang="fr-FR" sz="1200" b="0" i="0" u="none" strike="noStrike">
                          <a:solidFill>
                            <a:srgbClr val="000000"/>
                          </a:solidFill>
                          <a:effectLst/>
                          <a:latin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351182"/>
                  </a:ext>
                </a:extLst>
              </a:tr>
              <a:tr h="653347">
                <a:tc>
                  <a:txBody>
                    <a:bodyPr/>
                    <a:lstStyle/>
                    <a:p>
                      <a:pPr algn="l" fontAlgn="ctr"/>
                      <a:r>
                        <a:rPr lang="fr-FR" sz="12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94825"/>
                  </a:ext>
                </a:extLst>
              </a:tr>
              <a:tr h="435564">
                <a:tc>
                  <a:txBody>
                    <a:bodyPr/>
                    <a:lstStyle/>
                    <a:p>
                      <a:pPr algn="l" fontAlgn="ctr"/>
                      <a:r>
                        <a:rPr lang="fr-FR" sz="12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394326"/>
                  </a:ext>
                </a:extLst>
              </a:tr>
              <a:tr h="307457">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830387"/>
                  </a:ext>
                </a:extLst>
              </a:tr>
              <a:tr h="307457">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004951"/>
                  </a:ext>
                </a:extLst>
              </a:tr>
              <a:tr h="448376">
                <a:tc>
                  <a:txBody>
                    <a:bodyPr/>
                    <a:lstStyle/>
                    <a:p>
                      <a:pPr algn="l" fontAlgn="ctr"/>
                      <a:r>
                        <a:rPr lang="fr-FR" sz="1200" b="0" i="0" u="none" strike="noStrike">
                          <a:solidFill>
                            <a:srgbClr val="000000"/>
                          </a:solidFill>
                          <a:effectLst/>
                          <a:latin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38690"/>
                  </a:ext>
                </a:extLst>
              </a:tr>
            </a:tbl>
          </a:graphicData>
        </a:graphic>
      </p:graphicFrame>
    </p:spTree>
    <p:extLst>
      <p:ext uri="{BB962C8B-B14F-4D97-AF65-F5344CB8AC3E}">
        <p14:creationId xmlns:p14="http://schemas.microsoft.com/office/powerpoint/2010/main" val="2396688187"/>
      </p:ext>
    </p:extLst>
  </p:cSld>
  <p:clrMapOvr>
    <a:masterClrMapping/>
  </p:clrMapOvr>
</p:sld>
</file>

<file path=ppt/theme/theme1.xml><?xml version="1.0" encoding="utf-8"?>
<a:theme xmlns:a="http://schemas.openxmlformats.org/drawingml/2006/main" name="Dividend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e">
  <a:themeElements>
    <a:clrScheme name="NEST">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22095</TotalTime>
  <Words>11648</Words>
  <Application>Microsoft Office PowerPoint</Application>
  <PresentationFormat>Grand écran</PresentationFormat>
  <Paragraphs>2400</Paragraphs>
  <Slides>152</Slides>
  <Notes>4</Notes>
  <HiddenSlides>0</HiddenSlides>
  <MMClips>0</MMClips>
  <ScaleCrop>false</ScaleCrop>
  <HeadingPairs>
    <vt:vector size="6" baseType="variant">
      <vt:variant>
        <vt:lpstr>Polices utilisées</vt:lpstr>
      </vt:variant>
      <vt:variant>
        <vt:i4>19</vt:i4>
      </vt:variant>
      <vt:variant>
        <vt:lpstr>Thème</vt:lpstr>
      </vt:variant>
      <vt:variant>
        <vt:i4>2</vt:i4>
      </vt:variant>
      <vt:variant>
        <vt:lpstr>Titres des diapositives</vt:lpstr>
      </vt:variant>
      <vt:variant>
        <vt:i4>152</vt:i4>
      </vt:variant>
    </vt:vector>
  </HeadingPairs>
  <TitlesOfParts>
    <vt:vector size="173" baseType="lpstr">
      <vt:lpstr>Malgun Gothic</vt:lpstr>
      <vt:lpstr>Arial</vt:lpstr>
      <vt:lpstr>Arial Black</vt:lpstr>
      <vt:lpstr>Arial Rounded MT Bold</vt:lpstr>
      <vt:lpstr>Bahnschrift</vt:lpstr>
      <vt:lpstr>Bahnschrift Light</vt:lpstr>
      <vt:lpstr>Bahnschrift Light SemiCondensed</vt:lpstr>
      <vt:lpstr>Bahnschrift SemiLight Condensed</vt:lpstr>
      <vt:lpstr>Calibri</vt:lpstr>
      <vt:lpstr>Franklin Gothic Demi Cond</vt:lpstr>
      <vt:lpstr>Gill Sans MT</vt:lpstr>
      <vt:lpstr>ITC Kabel Std Book</vt:lpstr>
      <vt:lpstr>Minion Pro</vt:lpstr>
      <vt:lpstr>Myriad Web Pro Condensed</vt:lpstr>
      <vt:lpstr>Segoe UI</vt:lpstr>
      <vt:lpstr>Symbol</vt:lpstr>
      <vt:lpstr>Tw Cen MT</vt:lpstr>
      <vt:lpstr>Wingdings</vt:lpstr>
      <vt:lpstr>Wingdings 2</vt:lpstr>
      <vt:lpstr>Dividende</vt:lpstr>
      <vt:lpstr>1_Dividende</vt:lpstr>
      <vt:lpstr>Présentation PowerPoint</vt:lpstr>
      <vt:lpstr>Présentation PowerPoint</vt:lpstr>
      <vt:lpstr>Eléments d’entrée de la revue de direction</vt:lpstr>
      <vt:lpstr>I. Etat d’avancement des actions décidées à l’issue des revues de directionS précédenteS  </vt:lpstr>
      <vt:lpstr>RAPELle DES ACTIONS PLANIFIEES (2018)</vt:lpstr>
      <vt:lpstr>RAPELLE DES ACTIONS PLANIFIEES (2018)</vt:lpstr>
      <vt:lpstr>RAPEL DES ACTIONS PLANIFIEES (2018)</vt:lpstr>
      <vt:lpstr>RAPELLE DES ACTIONS PLANIFIEES (2019)</vt:lpstr>
      <vt:lpstr>Présentation PowerPoint</vt:lpstr>
      <vt:lpstr>Présentation PowerPoint</vt:lpstr>
      <vt:lpstr>RAPEL DES ACTIONS PLANIFIEES (2020) </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II. Les modifications des enjeux externes et internes POUR LE SMQ</vt:lpstr>
      <vt:lpstr>Présentation PowerPoint</vt:lpstr>
      <vt:lpstr>Présentation PowerPoint</vt:lpstr>
      <vt:lpstr>Présentation PowerPoint</vt:lpstr>
      <vt:lpstr>Politique qualité</vt:lpstr>
      <vt:lpstr>III. Les informations sur la performance et l’efficacité du système de management de la qualité. </vt:lpstr>
      <vt:lpstr>Présentation PowerPoint</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degré de réalisation des objectifs qualité</vt:lpstr>
      <vt:lpstr>2. Le degré de réalisation des objectifs qualité</vt:lpstr>
      <vt:lpstr>2. Le degré de réalisation des objectifs qualité</vt:lpstr>
      <vt:lpstr>2. Le degré de réalisation des objectifs qualité</vt:lpstr>
      <vt:lpstr>Présentation PowerPoint</vt:lpstr>
      <vt:lpstr>3. La performance des processus et la conformité des produits et services</vt:lpstr>
      <vt:lpstr>Présentation PowerPoint</vt:lpstr>
      <vt:lpstr>4. Les non-conformités et les actions correctives</vt:lpstr>
      <vt:lpstr>4. Les non-conformités et les actions correctives</vt:lpstr>
      <vt:lpstr>Présentation PowerPoint</vt:lpstr>
      <vt:lpstr>5. Les résultats de la surveillances et de la mesure</vt:lpstr>
      <vt:lpstr>5. Les résultats de la surveillances et de la mesure</vt:lpstr>
      <vt:lpstr>Présentation PowerPoint</vt:lpstr>
      <vt:lpstr>6. Les résultats des audits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Les performances des prestataires externes</vt:lpstr>
      <vt:lpstr>7. Les performances des prestataires externes</vt:lpstr>
      <vt:lpstr>Planification et rattrapage EVALUATION </vt:lpstr>
      <vt:lpstr>IV. ADÉQUATION DE LA RESSOURCE (RESSOURCES HUMAINES, RESSOURCES MATÉRIELLES…) </vt:lpstr>
      <vt:lpstr>Présentation PowerPoint</vt:lpstr>
      <vt:lpstr>Présentation PowerPoint</vt:lpstr>
      <vt:lpstr>Présentation PowerPoint</vt:lpstr>
      <vt:lpstr>V. L’EFFICACITÉ DES ACTIONS MISES EN ŒUVRE FACE AUX RISQUES ET OPPORTUNITÉS (TABLEAU DES RISQUES ET OPPORTUNITÉS) </vt:lpstr>
      <vt:lpstr>L’Efficacité des actions mise en œuvres face aux risques et opportunités</vt:lpstr>
      <vt:lpstr>VI. LES OPPORTUNITÉS D’AMÉLIORATION</vt:lpstr>
      <vt:lpstr>Les opportunités d’amélioration</vt:lpstr>
      <vt:lpstr>Eléments de sortie de la revue de direction</vt:lpstr>
      <vt:lpstr>Opportunités d’amélioration</vt:lpstr>
      <vt:lpstr>Opportunités d’amélioration</vt:lpstr>
      <vt:lpstr>Besoins de changements à apporter au système de management de la qualité</vt:lpstr>
      <vt:lpstr>Besoins en ressources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 Le Flour</cp:lastModifiedBy>
  <cp:revision>1418</cp:revision>
  <cp:lastPrinted>2018-03-12T16:48:13Z</cp:lastPrinted>
  <dcterms:created xsi:type="dcterms:W3CDTF">2017-05-22T14:42:53Z</dcterms:created>
  <dcterms:modified xsi:type="dcterms:W3CDTF">2021-05-10T14:22:49Z</dcterms:modified>
</cp:coreProperties>
</file>