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 id="2147483692" r:id="rId4"/>
  </p:sldMasterIdLst>
  <p:notesMasterIdLst>
    <p:notesMasterId r:id="rId1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6" r:id="rId133"/>
    <p:sldId id="387" r:id="rId134"/>
    <p:sldId id="388"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Lst>
  <p:sldSz cx="12192000" cy="6858000"/>
  <p:notesSz cx="6858000" cy="9144000"/>
  <p:embeddedFontLst>
    <p:embeddedFont>
      <p:font typeface="Malgun Gothic" panose="020B0503020000020004" pitchFamily="34" charset="-127"/>
      <p:regular r:id="rId156"/>
      <p:bold r:id="rId157"/>
    </p:embeddedFont>
    <p:embeddedFont>
      <p:font typeface="Arial Black" panose="020B0A04020102020204" pitchFamily="34" charset="0"/>
      <p:regular r:id="rId158"/>
      <p:bold r:id="rId159"/>
    </p:embeddedFont>
    <p:embeddedFont>
      <p:font typeface="Century Gothic" panose="020B0502020202020204" pitchFamily="34" charset="0"/>
      <p:regular r:id="rId160"/>
      <p:bold r:id="rId161"/>
      <p:italic r:id="rId162"/>
      <p:boldItalic r:id="rId163"/>
    </p:embeddedFont>
    <p:embeddedFont>
      <p:font typeface="EB Garamond" panose="00000500000000000000" pitchFamily="2" charset="0"/>
      <p:regular r:id="rId164"/>
      <p:bold r:id="rId165"/>
      <p:italic r:id="rId166"/>
      <p:boldItalic r:id="rId167"/>
    </p:embeddedFont>
    <p:embeddedFont>
      <p:font typeface="Gill Sans" panose="020B0604020202020204" charset="0"/>
      <p:regular r:id="rId168"/>
      <p:bold r:id="rId169"/>
    </p:embeddedFont>
    <p:embeddedFont>
      <p:font typeface="Lato" panose="020F0502020204030203" pitchFamily="34" charset="0"/>
      <p:regular r:id="rId170"/>
      <p:bold r:id="rId171"/>
      <p:italic r:id="rId172"/>
      <p:boldItalic r:id="rId173"/>
    </p:embeddedFont>
    <p:embeddedFont>
      <p:font typeface="Noto Sans Symbols" panose="020B0604020202020204" charset="0"/>
      <p:regular r:id="rId174"/>
      <p:bold r:id="rId175"/>
    </p:embeddedFont>
    <p:embeddedFont>
      <p:font typeface="Poppins" panose="00000500000000000000" pitchFamily="2" charset="0"/>
      <p:regular r:id="rId176"/>
      <p:bold r:id="rId177"/>
      <p:italic r:id="rId178"/>
      <p:boldItalic r:id="rId179"/>
    </p:embeddedFont>
    <p:embeddedFont>
      <p:font typeface="Trebuchet MS" panose="020B0603020202020204" pitchFamily="34" charset="0"/>
      <p:regular r:id="rId180"/>
      <p:bold r:id="rId181"/>
      <p:italic r:id="rId182"/>
      <p:boldItalic r:id="rId1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2">
          <p15:clr>
            <a:srgbClr val="A4A3A4"/>
          </p15:clr>
        </p15:guide>
        <p15:guide id="2" pos="3840">
          <p15:clr>
            <a:srgbClr val="A4A3A4"/>
          </p15:clr>
        </p15:guide>
        <p15:guide id="3" orient="horz" pos="3984">
          <p15:clr>
            <a:srgbClr val="A4A3A4"/>
          </p15:clr>
        </p15:guide>
        <p15:guide id="4" orient="horz" pos="2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773822-34DE-45F7-BAFE-0297E2DBFE8B}">
  <a:tblStyle styleId="{AD773822-34DE-45F7-BAFE-0297E2DBFE8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FBD1D7A-76E1-45A9-BF59-973E96B46E5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D00B4-74D9-4255-BCC1-0325254FCB2A}" styleName="Table_2">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7E7"/>
          </a:solidFill>
        </a:fill>
      </a:tcStyle>
    </a:wholeTbl>
    <a:band1H>
      <a:tcTxStyle/>
      <a:tcStyle>
        <a:tcBdr/>
        <a:fill>
          <a:solidFill>
            <a:srgbClr val="F4CACC"/>
          </a:solidFill>
        </a:fill>
      </a:tcStyle>
    </a:band1H>
    <a:band2H>
      <a:tcTxStyle/>
      <a:tcStyle>
        <a:tcBdr/>
      </a:tcStyle>
    </a:band2H>
    <a:band1V>
      <a:tcTxStyle/>
      <a:tcStyle>
        <a:tcBdr/>
        <a:fill>
          <a:solidFill>
            <a:srgbClr val="F4CACC"/>
          </a:solidFill>
        </a:fill>
      </a:tcStyle>
    </a:band1V>
    <a:band2V>
      <a:tcTxStyle/>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74F2F37-276A-4D36-B857-DCE930269831}" styleName="Table_3">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DACAA5B4-75E6-468C-8AFC-6D381FF402D2}"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C4FD74E-6E16-4BCB-B54A-D24807A9F39B}" styleName="Table_5">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16" autoAdjust="0"/>
  </p:normalViewPr>
  <p:slideViewPr>
    <p:cSldViewPr snapToGrid="0">
      <p:cViewPr>
        <p:scale>
          <a:sx n="70" d="100"/>
          <a:sy n="70" d="100"/>
        </p:scale>
        <p:origin x="512" y="32"/>
      </p:cViewPr>
      <p:guideLst>
        <p:guide orient="horz" pos="912"/>
        <p:guide pos="3840"/>
        <p:guide orient="horz" pos="3984"/>
        <p:guide orient="horz" pos="24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font" Target="fonts/font4.fntdata"/><Relationship Id="rId170" Type="http://schemas.openxmlformats.org/officeDocument/2006/relationships/font" Target="fonts/font15.fntdata"/><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font" Target="fonts/font5.fntdata"/><Relationship Id="rId181" Type="http://schemas.openxmlformats.org/officeDocument/2006/relationships/font" Target="fonts/font26.fntdata"/><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font" Target="fonts/font16.fntdata"/><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font" Target="fonts/font6.fntdata"/><Relationship Id="rId182" Type="http://schemas.openxmlformats.org/officeDocument/2006/relationships/font" Target="fonts/font27.fntdata"/><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font" Target="fonts/font17.fntdata"/><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font" Target="fonts/font7.fntdata"/><Relationship Id="rId183" Type="http://schemas.openxmlformats.org/officeDocument/2006/relationships/font" Target="fonts/font28.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font" Target="fonts/font2.fntdata"/><Relationship Id="rId178" Type="http://schemas.openxmlformats.org/officeDocument/2006/relationships/font" Target="fonts/font23.fntdata"/><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font" Target="fonts/font18.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font" Target="fonts/font8.fntdata"/><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font" Target="fonts/font19.fntdata"/><Relationship Id="rId179" Type="http://schemas.openxmlformats.org/officeDocument/2006/relationships/font" Target="fonts/font24.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font" Target="fonts/font9.fntdata"/><Relationship Id="rId169" Type="http://schemas.openxmlformats.org/officeDocument/2006/relationships/font" Target="fonts/font14.fntdata"/><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font" Target="fonts/font25.fntdata"/><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font" Target="fonts/font20.fntdata"/><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font" Target="fonts/font10.fntdata"/><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notesMaster" Target="notesMasters/notesMaster1.xml"/><Relationship Id="rId176" Type="http://schemas.openxmlformats.org/officeDocument/2006/relationships/font" Target="fonts/font21.fntdata"/><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font" Target="fonts/font11.fntdata"/><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font" Target="fonts/font1.fntdata"/><Relationship Id="rId177"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3" name="Google Shape;130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9" name="Google Shape;130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3"/>
        <p:cNvGrpSpPr/>
        <p:nvPr/>
      </p:nvGrpSpPr>
      <p:grpSpPr>
        <a:xfrm>
          <a:off x="0" y="0"/>
          <a:ext cx="0" cy="0"/>
          <a:chOff x="0" y="0"/>
          <a:chExt cx="0" cy="0"/>
        </a:xfrm>
      </p:grpSpPr>
      <p:sp>
        <p:nvSpPr>
          <p:cNvPr id="1314" name="Google Shape;131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5" name="Google Shape;131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1" name="Google Shape;132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3" name="Google Shape;133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9" name="Google Shape;133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5" name="Google Shape;134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1" name="Google Shape;135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7" name="Google Shape;135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2" name="Google Shape;136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8" name="Google Shape;1368;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5" name="Google Shape;137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0" name="Google Shape;138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3" name="Google Shape;13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355a60abb7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9" name="Google Shape;1399;g355a60abb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5" name="Google Shape;140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0" name="Google Shape;1410;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6" name="Google Shape;1416;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2" name="Google Shape;142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4bb47b09c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34bb47b09c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a:t>a modifier</a:t>
            </a:r>
            <a:endParaRPr/>
          </a:p>
          <a:p>
            <a:pPr marL="0" lvl="0" indent="0" algn="l" rtl="0">
              <a:spcBef>
                <a:spcPts val="0"/>
              </a:spcBef>
              <a:spcAft>
                <a:spcPts val="0"/>
              </a:spcAft>
              <a:buNone/>
            </a:pPr>
            <a:endParaRPr/>
          </a:p>
        </p:txBody>
      </p:sp>
      <p:sp>
        <p:nvSpPr>
          <p:cNvPr id="1427" name="Google Shape;1427;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4" name="Google Shape;1434;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9" name="Google Shape;143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7" name="Google Shape;1447;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5" name="Google Shape;145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3" name="Google Shape;146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1" name="Google Shape;147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9" name="Google Shape;147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7" name="Google Shape;148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p8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1" name="Google Shape;1511;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4bb47b09cc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34bb47b09c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9" name="Google Shape;151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8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7" name="Google Shape;1527;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p8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3" name="Google Shape;1543;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p8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1" name="Google Shape;155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p9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9" name="Google Shape;1559;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9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4" name="Google Shape;1564;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9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3" name="Google Shape;157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p9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9" name="Google Shape;1579;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p9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5" name="Google Shape;1585;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2bf3fb4697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1" name="Google Shape;1591;g2bf3fb4697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4bb47b09cc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34bb47b09c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9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7" name="Google Shape;1597;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p9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2" name="Google Shape;1602;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p10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7" name="Google Shape;1607;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p10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2" name="Google Shape;1612;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p10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8" name="Google Shape;1618;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p10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4" name="Google Shape;1624;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p10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0" name="Google Shape;1630;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p10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6" name="Google Shape;1636;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8" name="Google Shape;1648;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9" name="Google Shape;1649;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4bb47b09cc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34bb47b09c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34bb47b09cc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34bb47b09cc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4bb47b09c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34bb47b09cc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4bb47b09cc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34bb47b09cc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4bb47b09cc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g34bb47b09cc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4bb47b09cc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g34bb47b09cc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34bb47b09cc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34bb47b09cc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4bb47b09cc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34bb47b09cc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c8bd11c0c3_0_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2c8bd11c0c3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4bb47b09cc_0_4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g34bb47b09cc_0_4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4bb47b09cc_0_4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g34bb47b09cc_0_4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4bb47b09cc_0_4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34bb47b09cc_0_4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4bb47b09cc_0_4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34bb47b09cc_0_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4bb47b09cc_0_4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34bb47b09cc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4bb47b09cc_0_4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g34bb47b09cc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34bb47b09cc_0_4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g34bb47b09cc_0_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4bb47b09cc_0_4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34bb47b09cc_0_4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4bb47b09cc_0_5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34bb47b09cc_0_5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4bb47b09cc_0_5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34bb47b09cc_0_5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4bb47b09cc_0_5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g34bb47b09cc_0_5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34bb47b09cc_0_5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g34bb47b09cc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4bb47b09cc_0_5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34bb47b09cc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4bb47b09cc_0_5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g34bb47b09cc_0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4bb47b09cc_0_5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1" name="Google Shape;621;g34bb47b09cc_0_5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4bb47b09cc_0_5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g34bb47b09cc_0_5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4bb47b09cc_0_5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g34bb47b09cc_0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4bb47b09cc_0_5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34bb47b09cc_0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4bb47b09cc_0_5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g34bb47b09cc_0_5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4bb47b09cc_0_5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34bb47b09cc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4bb47b09cc_0_5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g34bb47b09cc_0_5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4bb47b09cc_0_5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g34bb47b09cc_0_5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4bb47b09cc_0_6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34bb47b09cc_0_6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4bb47b09cc_0_6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34bb47b09cc_0_6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4bb47b09cc_0_6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g34bb47b09cc_0_6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4bb47b09cc_0_6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g34bb47b09cc_0_6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c8bd11c0c3_0_4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2c8bd11c0c3_0_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g2c8bd11c0c3_0_4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54cf2643c2_0_3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g354cf2643c2_0_3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354cf2643c2_0_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0" name="Google Shape;740;g354cf2643c2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354cf2643c2_0_3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354cf2643c2_0_3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354cf2643c2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g354cf2643c2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54cf2643c2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g354cf2643c2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354cf2643c2_0_3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9" name="Google Shape;769;g354cf2643c2_0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4cf2643c2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7" name="Google Shape;777;g354cf2643c2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4cf2643c2_0_3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g354cf2643c2_0_3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354cf2643c2_0_3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g354cf2643c2_0_3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354cf2643c2_0_3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g354cf2643c2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54cf2643c2_0_3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g354cf2643c2_0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54cf2643c2_0_3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5" name="Google Shape;815;g354cf2643c2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354cf2643c2_0_3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g354cf2643c2_0_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354cf2643c2_0_3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9" name="Google Shape;829;g354cf2643c2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54cf2643c2_0_3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g354cf2643c2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54cf2643c2_0_3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3" name="Google Shape;843;g354cf2643c2_0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354cf2643c2_0_4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0" name="Google Shape;850;g354cf2643c2_0_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354cf2643c2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7" name="Google Shape;857;g354cf2643c2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54cf2643c2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5" name="Google Shape;865;g354cf2643c2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54cf2643c2_0_4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3" name="Google Shape;873;g354cf2643c2_0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354cf2643c2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0" name="Google Shape;880;g354cf2643c2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c8bd11c0c3_0_6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g2c8bd11c0c3_0_6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350c726a47d_0_3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3" name="Google Shape;893;g350c726a47d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0c726a47d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g350c726a47d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g350c726a47d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350c726a47d_0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g350c726a47d_0_3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350c726a47d_0_3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350c726a47d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g350c726a47d_0_4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g350c726a47d_0_4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350c726a47d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g350c726a47d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9" name="Google Shape;959;g350c726a47d_0_4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350c726a47d_0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g350c726a47d_0_4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2" name="Google Shape;972;g350c726a47d_0_4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350c726a47d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g350c726a47d_0_4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g350c726a47d_0_4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79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616cbe1d9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3616cbe1d9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350c726a47d_0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g350c726a47d_0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g350c726a47d_0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350c726a47d_0_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g350c726a47d_0_4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g350c726a47d_0_4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350c726a47d_0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g350c726a47d_0_5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7" name="Google Shape;1037;g350c726a47d_0_5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350c726a47d_0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g350c726a47d_0_5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g350c726a47d_0_5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50c726a47d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6" name="Google Shape;1066;g350c726a47d_0_5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7" name="Google Shape;1067;g350c726a47d_0_5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50c726a47d_0_10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9" name="Google Shape;1089;g350c726a47d_0_10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350c726a47d_0_10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g350c726a47d_0_10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1" name="Google Shape;1101;g350c726a47d_0_10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350c726a47d_0_10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3" name="Google Shape;1113;g350c726a47d_0_10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4" name="Google Shape;1114;g350c726a47d_0_10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350c726a47d_0_1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g350c726a47d_0_1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g350c726a47d_0_11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88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350c726a47d_0_1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g350c726a47d_0_1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g350c726a47d_0_1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350c726a47d_0_1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g350c726a47d_0_1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8" name="Google Shape;1168;g350c726a47d_0_11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350c726a47d_0_1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9" name="Google Shape;1179;g350c726a47d_0_1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0" name="Google Shape;1180;g350c726a47d_0_1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350c726a47d_0_1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g350c726a47d_0_1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3" name="Google Shape;1193;g350c726a47d_0_11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350c726a47d_0_1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350c726a47d_0_1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0" name="Google Shape;1220;g350c726a47d_0_1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350c726a47d_0_1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g350c726a47d_0_1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4" name="Google Shape;1234;g350c726a47d_0_1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350c726a47d_0_1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g350c726a47d_0_1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6" name="Google Shape;1246;g350c726a47d_0_1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350c726a47d_0_1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g350c726a47d_0_1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4" name="Google Shape;1264;g350c726a47d_0_1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fr-FR" sz="1200" b="0" i="0" u="none" strike="noStrike" cap="none">
                <a:solidFill>
                  <a:srgbClr val="000000"/>
                </a:solidFill>
                <a:latin typeface="Calibri"/>
                <a:ea typeface="Calibri"/>
                <a:cs typeface="Calibri"/>
                <a:sym typeface="Calibri"/>
              </a:rPr>
              <a:t>96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6" name="Google Shape;128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1" name="Google Shape;129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7" name="Google Shape;129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1">
  <p:cSld name="Titre et contenu">
    <p:spTree>
      <p:nvGrpSpPr>
        <p:cNvPr id="1" name="Shape 84"/>
        <p:cNvGrpSpPr/>
        <p:nvPr/>
      </p:nvGrpSpPr>
      <p:grpSpPr>
        <a:xfrm>
          <a:off x="0" y="0"/>
          <a:ext cx="0" cy="0"/>
          <a:chOff x="0" y="0"/>
          <a:chExt cx="0" cy="0"/>
        </a:xfrm>
      </p:grpSpPr>
      <p:sp>
        <p:nvSpPr>
          <p:cNvPr id="85" name="Google Shape;85;p13"/>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1pPr>
            <a:lvl2pPr marL="0" marR="0" lvl="1"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2pPr>
            <a:lvl3pPr marL="0" marR="0" lvl="2"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3pPr>
            <a:lvl4pPr marL="0" marR="0" lvl="3"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4pPr>
            <a:lvl5pPr marL="0" marR="0" lvl="4"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5pPr>
            <a:lvl6pPr marL="0" marR="0" lvl="5"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6pPr>
            <a:lvl7pPr marL="0" marR="0" lvl="6"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7pPr>
            <a:lvl8pPr marL="0" marR="0" lvl="7"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8pPr>
            <a:lvl9pPr marL="0" marR="0" lvl="8" indent="0" algn="r" rtl="0">
              <a:lnSpc>
                <a:spcPct val="100000"/>
              </a:lnSpc>
              <a:spcBef>
                <a:spcPts val="0"/>
              </a:spcBef>
              <a:spcAft>
                <a:spcPts val="0"/>
              </a:spcAft>
              <a:buClr>
                <a:srgbClr val="7F508B"/>
              </a:buClr>
              <a:buSzPts val="900"/>
              <a:buFont typeface="EB Garamond"/>
              <a:buNone/>
              <a:defRPr sz="900" b="0" i="0" u="none" strike="noStrike" cap="none">
                <a:solidFill>
                  <a:srgbClr val="7F508B"/>
                </a:solidFill>
                <a:latin typeface="EB Garamond"/>
                <a:ea typeface="EB Garamond"/>
                <a:cs typeface="EB Garamond"/>
                <a:sym typeface="EB Garamond"/>
              </a:defRPr>
            </a:lvl9pPr>
          </a:lstStyle>
          <a:p>
            <a:pPr marL="0" lvl="0" indent="0" algn="r" rtl="0">
              <a:spcBef>
                <a:spcPts val="0"/>
              </a:spcBef>
              <a:spcAft>
                <a:spcPts val="0"/>
              </a:spcAft>
              <a:buNone/>
            </a:pPr>
            <a:fld id="{00000000-1234-1234-1234-123412341234}" type="slidenum">
              <a:rPr lang="fr-FR"/>
              <a:t>‹N°›</a:t>
            </a:fld>
            <a:endParaRPr/>
          </a:p>
        </p:txBody>
      </p:sp>
      <p:sp>
        <p:nvSpPr>
          <p:cNvPr id="88" name="Google Shape;88;p13"/>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lvl="0" indent="-333756" algn="l" rtl="0">
              <a:spcBef>
                <a:spcPts val="360"/>
              </a:spcBef>
              <a:spcAft>
                <a:spcPts val="0"/>
              </a:spcAft>
              <a:buSzPts val="1656"/>
              <a:buChar char="•"/>
              <a:defRPr/>
            </a:lvl1pPr>
            <a:lvl2pPr marL="914400" lvl="1" indent="-333756" algn="l" rtl="0">
              <a:spcBef>
                <a:spcPts val="600"/>
              </a:spcBef>
              <a:spcAft>
                <a:spcPts val="0"/>
              </a:spcAft>
              <a:buSzPts val="1656"/>
              <a:buChar char="•"/>
              <a:defRPr/>
            </a:lvl2pPr>
            <a:lvl3pPr marL="1371600" lvl="2" indent="-333756" algn="l" rtl="0">
              <a:spcBef>
                <a:spcPts val="600"/>
              </a:spcBef>
              <a:spcAft>
                <a:spcPts val="0"/>
              </a:spcAft>
              <a:buSzPts val="1656"/>
              <a:buChar char="•"/>
              <a:defRPr/>
            </a:lvl3pPr>
            <a:lvl4pPr marL="1828800" lvl="3" indent="-333756" algn="l" rtl="0">
              <a:spcBef>
                <a:spcPts val="600"/>
              </a:spcBef>
              <a:spcAft>
                <a:spcPts val="0"/>
              </a:spcAft>
              <a:buSzPts val="1656"/>
              <a:buChar char="•"/>
              <a:defRPr/>
            </a:lvl4pPr>
            <a:lvl5pPr marL="2286000" lvl="4" indent="-333756" algn="l" rtl="0">
              <a:spcBef>
                <a:spcPts val="600"/>
              </a:spcBef>
              <a:spcAft>
                <a:spcPts val="0"/>
              </a:spcAft>
              <a:buSzPts val="1656"/>
              <a:buChar char="•"/>
              <a:defRPr/>
            </a:lvl5pPr>
            <a:lvl6pPr marL="2743200" lvl="5" indent="-333756" algn="l" rtl="0">
              <a:spcBef>
                <a:spcPts val="600"/>
              </a:spcBef>
              <a:spcAft>
                <a:spcPts val="0"/>
              </a:spcAft>
              <a:buSzPts val="1656"/>
              <a:buChar char="•"/>
              <a:defRPr/>
            </a:lvl6pPr>
            <a:lvl7pPr marL="3200400" lvl="6" indent="-333756" algn="l" rtl="0">
              <a:spcBef>
                <a:spcPts val="600"/>
              </a:spcBef>
              <a:spcAft>
                <a:spcPts val="0"/>
              </a:spcAft>
              <a:buSzPts val="1656"/>
              <a:buChar char="•"/>
              <a:defRPr/>
            </a:lvl7pPr>
            <a:lvl8pPr marL="3657600" lvl="7" indent="-333756" algn="l" rtl="0">
              <a:spcBef>
                <a:spcPts val="600"/>
              </a:spcBef>
              <a:spcAft>
                <a:spcPts val="0"/>
              </a:spcAft>
              <a:buSzPts val="1656"/>
              <a:buChar char="•"/>
              <a:defRPr/>
            </a:lvl8pPr>
            <a:lvl9pPr marL="4114800" lvl="8" indent="-333756" algn="l" rtl="0">
              <a:spcBef>
                <a:spcPts val="600"/>
              </a:spcBef>
              <a:spcAft>
                <a:spcPts val="600"/>
              </a:spcAft>
              <a:buSzPts val="1656"/>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99"/>
        <p:cNvGrpSpPr/>
        <p:nvPr/>
      </p:nvGrpSpPr>
      <p:grpSpPr>
        <a:xfrm>
          <a:off x="0" y="0"/>
          <a:ext cx="0" cy="0"/>
          <a:chOff x="0" y="0"/>
          <a:chExt cx="0" cy="0"/>
        </a:xfrm>
      </p:grpSpPr>
      <p:sp>
        <p:nvSpPr>
          <p:cNvPr id="100" name="Google Shape;100;p15"/>
          <p:cNvSpPr/>
          <p:nvPr/>
        </p:nvSpPr>
        <p:spPr>
          <a:xfrm>
            <a:off x="446534" y="3085765"/>
            <a:ext cx="11262900" cy="3304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a:spLocks noGrp="1"/>
          </p:cNvSpPr>
          <p:nvPr>
            <p:ph type="ctrTitle"/>
          </p:nvPr>
        </p:nvSpPr>
        <p:spPr>
          <a:xfrm>
            <a:off x="581191" y="1020431"/>
            <a:ext cx="10993500" cy="147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4"/>
              </a:buClr>
              <a:buSzPts val="3600"/>
              <a:buFont typeface="EB Garamond"/>
              <a:buNone/>
              <a:defRPr sz="3600">
                <a:solidFill>
                  <a:schemeClr val="accent4"/>
                </a:solidFill>
                <a:latin typeface="EB Garamond"/>
                <a:ea typeface="EB Garamond"/>
                <a:cs typeface="EB Garamond"/>
                <a:sym typeface="EB 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subTitle" idx="1"/>
          </p:nvPr>
        </p:nvSpPr>
        <p:spPr>
          <a:xfrm>
            <a:off x="581194" y="2495445"/>
            <a:ext cx="10993500" cy="590400"/>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rgbClr val="9FDF5F"/>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103" name="Google Shape;103;p15"/>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10558300" y="5956137"/>
            <a:ext cx="1016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EB Garamond"/>
                <a:ea typeface="EB Garamond"/>
                <a:cs typeface="EB Garamond"/>
                <a:sym typeface="EB Garamond"/>
              </a:defRPr>
            </a:lvl1pPr>
            <a:lvl2pPr marL="0" lvl="1" indent="0" algn="r">
              <a:spcBef>
                <a:spcPts val="0"/>
              </a:spcBef>
              <a:buNone/>
              <a:defRPr sz="900" b="0" i="0" u="none" strike="noStrike" cap="none">
                <a:solidFill>
                  <a:schemeClr val="lt1"/>
                </a:solidFill>
                <a:latin typeface="EB Garamond"/>
                <a:ea typeface="EB Garamond"/>
                <a:cs typeface="EB Garamond"/>
                <a:sym typeface="EB Garamond"/>
              </a:defRPr>
            </a:lvl2pPr>
            <a:lvl3pPr marL="0" lvl="2" indent="0" algn="r">
              <a:spcBef>
                <a:spcPts val="0"/>
              </a:spcBef>
              <a:buNone/>
              <a:defRPr sz="900" b="0" i="0" u="none" strike="noStrike" cap="none">
                <a:solidFill>
                  <a:schemeClr val="lt1"/>
                </a:solidFill>
                <a:latin typeface="EB Garamond"/>
                <a:ea typeface="EB Garamond"/>
                <a:cs typeface="EB Garamond"/>
                <a:sym typeface="EB Garamond"/>
              </a:defRPr>
            </a:lvl3pPr>
            <a:lvl4pPr marL="0" lvl="3" indent="0" algn="r">
              <a:spcBef>
                <a:spcPts val="0"/>
              </a:spcBef>
              <a:buNone/>
              <a:defRPr sz="900" b="0" i="0" u="none" strike="noStrike" cap="none">
                <a:solidFill>
                  <a:schemeClr val="lt1"/>
                </a:solidFill>
                <a:latin typeface="EB Garamond"/>
                <a:ea typeface="EB Garamond"/>
                <a:cs typeface="EB Garamond"/>
                <a:sym typeface="EB Garamond"/>
              </a:defRPr>
            </a:lvl4pPr>
            <a:lvl5pPr marL="0" lvl="4" indent="0" algn="r">
              <a:spcBef>
                <a:spcPts val="0"/>
              </a:spcBef>
              <a:buNone/>
              <a:defRPr sz="900" b="0" i="0" u="none" strike="noStrike" cap="none">
                <a:solidFill>
                  <a:schemeClr val="lt1"/>
                </a:solidFill>
                <a:latin typeface="EB Garamond"/>
                <a:ea typeface="EB Garamond"/>
                <a:cs typeface="EB Garamond"/>
                <a:sym typeface="EB Garamond"/>
              </a:defRPr>
            </a:lvl5pPr>
            <a:lvl6pPr marL="0" lvl="5" indent="0" algn="r">
              <a:spcBef>
                <a:spcPts val="0"/>
              </a:spcBef>
              <a:buNone/>
              <a:defRPr sz="900" b="0" i="0" u="none" strike="noStrike" cap="none">
                <a:solidFill>
                  <a:schemeClr val="lt1"/>
                </a:solidFill>
                <a:latin typeface="EB Garamond"/>
                <a:ea typeface="EB Garamond"/>
                <a:cs typeface="EB Garamond"/>
                <a:sym typeface="EB Garamond"/>
              </a:defRPr>
            </a:lvl6pPr>
            <a:lvl7pPr marL="0" lvl="6" indent="0" algn="r">
              <a:spcBef>
                <a:spcPts val="0"/>
              </a:spcBef>
              <a:buNone/>
              <a:defRPr sz="900" b="0" i="0" u="none" strike="noStrike" cap="none">
                <a:solidFill>
                  <a:schemeClr val="lt1"/>
                </a:solidFill>
                <a:latin typeface="EB Garamond"/>
                <a:ea typeface="EB Garamond"/>
                <a:cs typeface="EB Garamond"/>
                <a:sym typeface="EB Garamond"/>
              </a:defRPr>
            </a:lvl7pPr>
            <a:lvl8pPr marL="0" lvl="7" indent="0" algn="r">
              <a:spcBef>
                <a:spcPts val="0"/>
              </a:spcBef>
              <a:buNone/>
              <a:defRPr sz="900" b="0" i="0" u="none" strike="noStrike" cap="none">
                <a:solidFill>
                  <a:schemeClr val="lt1"/>
                </a:solidFill>
                <a:latin typeface="EB Garamond"/>
                <a:ea typeface="EB Garamond"/>
                <a:cs typeface="EB Garamond"/>
                <a:sym typeface="EB Garamond"/>
              </a:defRPr>
            </a:lvl8pPr>
            <a:lvl9pPr marL="0" lvl="8" indent="0" algn="r">
              <a:spcBef>
                <a:spcPts val="0"/>
              </a:spcBef>
              <a:buNone/>
              <a:defRPr sz="900" b="0" i="0" u="none" strike="noStrike" cap="none">
                <a:solidFill>
                  <a:schemeClr val="lt1"/>
                </a:solidFill>
                <a:latin typeface="EB Garamond"/>
                <a:ea typeface="EB Garamond"/>
                <a:cs typeface="EB Garamond"/>
                <a:sym typeface="EB Garamond"/>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06"/>
        <p:cNvGrpSpPr/>
        <p:nvPr/>
      </p:nvGrpSpPr>
      <p:grpSpPr>
        <a:xfrm>
          <a:off x="0" y="0"/>
          <a:ext cx="0" cy="0"/>
          <a:chOff x="0" y="0"/>
          <a:chExt cx="0" cy="0"/>
        </a:xfrm>
      </p:grpSpPr>
      <p:sp>
        <p:nvSpPr>
          <p:cNvPr id="107" name="Google Shape;107;p16"/>
          <p:cNvSpPr/>
          <p:nvPr/>
        </p:nvSpPr>
        <p:spPr>
          <a:xfrm>
            <a:off x="440286" y="614407"/>
            <a:ext cx="11309400" cy="1189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EB Garamond"/>
              <a:buNone/>
              <a:defRPr>
                <a:solidFill>
                  <a:schemeClr val="lt1"/>
                </a:solidFill>
                <a:latin typeface="EB Garamond"/>
                <a:ea typeface="EB Garamond"/>
                <a:cs typeface="EB Garamond"/>
                <a:sym typeface="EB 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
        <p:nvSpPr>
          <p:cNvPr id="112" name="Google Shape;112;p16"/>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113"/>
        <p:cNvGrpSpPr/>
        <p:nvPr/>
      </p:nvGrpSpPr>
      <p:grpSpPr>
        <a:xfrm>
          <a:off x="0" y="0"/>
          <a:ext cx="0" cy="0"/>
          <a:chOff x="0" y="0"/>
          <a:chExt cx="0" cy="0"/>
        </a:xfrm>
      </p:grpSpPr>
      <p:sp>
        <p:nvSpPr>
          <p:cNvPr id="114" name="Google Shape;114;p17"/>
          <p:cNvSpPr/>
          <p:nvPr/>
        </p:nvSpPr>
        <p:spPr>
          <a:xfrm>
            <a:off x="447817" y="5141974"/>
            <a:ext cx="11290800" cy="125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title"/>
          </p:nvPr>
        </p:nvSpPr>
        <p:spPr>
          <a:xfrm>
            <a:off x="581193" y="3043910"/>
            <a:ext cx="11029500" cy="1497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4"/>
              </a:buClr>
              <a:buSzPts val="3600"/>
              <a:buFont typeface="EB Garamond"/>
              <a:buNone/>
              <a:defRPr sz="3600" b="0" cap="none">
                <a:solidFill>
                  <a:schemeClr val="accent4"/>
                </a:solidFill>
                <a:latin typeface="EB Garamond"/>
                <a:ea typeface="EB Garamond"/>
                <a:cs typeface="EB Garamond"/>
                <a:sym typeface="EB 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rgbClr val="9FDF5F"/>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17" name="Google Shape;117;p17"/>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7"/>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7"/>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EB Garamond"/>
                <a:ea typeface="EB Garamond"/>
                <a:cs typeface="EB Garamond"/>
                <a:sym typeface="EB Garamond"/>
              </a:defRPr>
            </a:lvl1pPr>
            <a:lvl2pPr marL="0" lvl="1" indent="0" algn="r">
              <a:spcBef>
                <a:spcPts val="0"/>
              </a:spcBef>
              <a:buNone/>
              <a:defRPr sz="900" b="0" i="0" u="none" strike="noStrike" cap="none">
                <a:solidFill>
                  <a:schemeClr val="lt1"/>
                </a:solidFill>
                <a:latin typeface="EB Garamond"/>
                <a:ea typeface="EB Garamond"/>
                <a:cs typeface="EB Garamond"/>
                <a:sym typeface="EB Garamond"/>
              </a:defRPr>
            </a:lvl2pPr>
            <a:lvl3pPr marL="0" lvl="2" indent="0" algn="r">
              <a:spcBef>
                <a:spcPts val="0"/>
              </a:spcBef>
              <a:buNone/>
              <a:defRPr sz="900" b="0" i="0" u="none" strike="noStrike" cap="none">
                <a:solidFill>
                  <a:schemeClr val="lt1"/>
                </a:solidFill>
                <a:latin typeface="EB Garamond"/>
                <a:ea typeface="EB Garamond"/>
                <a:cs typeface="EB Garamond"/>
                <a:sym typeface="EB Garamond"/>
              </a:defRPr>
            </a:lvl3pPr>
            <a:lvl4pPr marL="0" lvl="3" indent="0" algn="r">
              <a:spcBef>
                <a:spcPts val="0"/>
              </a:spcBef>
              <a:buNone/>
              <a:defRPr sz="900" b="0" i="0" u="none" strike="noStrike" cap="none">
                <a:solidFill>
                  <a:schemeClr val="lt1"/>
                </a:solidFill>
                <a:latin typeface="EB Garamond"/>
                <a:ea typeface="EB Garamond"/>
                <a:cs typeface="EB Garamond"/>
                <a:sym typeface="EB Garamond"/>
              </a:defRPr>
            </a:lvl4pPr>
            <a:lvl5pPr marL="0" lvl="4" indent="0" algn="r">
              <a:spcBef>
                <a:spcPts val="0"/>
              </a:spcBef>
              <a:buNone/>
              <a:defRPr sz="900" b="0" i="0" u="none" strike="noStrike" cap="none">
                <a:solidFill>
                  <a:schemeClr val="lt1"/>
                </a:solidFill>
                <a:latin typeface="EB Garamond"/>
                <a:ea typeface="EB Garamond"/>
                <a:cs typeface="EB Garamond"/>
                <a:sym typeface="EB Garamond"/>
              </a:defRPr>
            </a:lvl5pPr>
            <a:lvl6pPr marL="0" lvl="5" indent="0" algn="r">
              <a:spcBef>
                <a:spcPts val="0"/>
              </a:spcBef>
              <a:buNone/>
              <a:defRPr sz="900" b="0" i="0" u="none" strike="noStrike" cap="none">
                <a:solidFill>
                  <a:schemeClr val="lt1"/>
                </a:solidFill>
                <a:latin typeface="EB Garamond"/>
                <a:ea typeface="EB Garamond"/>
                <a:cs typeface="EB Garamond"/>
                <a:sym typeface="EB Garamond"/>
              </a:defRPr>
            </a:lvl6pPr>
            <a:lvl7pPr marL="0" lvl="6" indent="0" algn="r">
              <a:spcBef>
                <a:spcPts val="0"/>
              </a:spcBef>
              <a:buNone/>
              <a:defRPr sz="900" b="0" i="0" u="none" strike="noStrike" cap="none">
                <a:solidFill>
                  <a:schemeClr val="lt1"/>
                </a:solidFill>
                <a:latin typeface="EB Garamond"/>
                <a:ea typeface="EB Garamond"/>
                <a:cs typeface="EB Garamond"/>
                <a:sym typeface="EB Garamond"/>
              </a:defRPr>
            </a:lvl7pPr>
            <a:lvl8pPr marL="0" lvl="7" indent="0" algn="r">
              <a:spcBef>
                <a:spcPts val="0"/>
              </a:spcBef>
              <a:buNone/>
              <a:defRPr sz="900" b="0" i="0" u="none" strike="noStrike" cap="none">
                <a:solidFill>
                  <a:schemeClr val="lt1"/>
                </a:solidFill>
                <a:latin typeface="EB Garamond"/>
                <a:ea typeface="EB Garamond"/>
                <a:cs typeface="EB Garamond"/>
                <a:sym typeface="EB Garamond"/>
              </a:defRPr>
            </a:lvl8pPr>
            <a:lvl9pPr marL="0" lvl="8" indent="0" algn="r">
              <a:spcBef>
                <a:spcPts val="0"/>
              </a:spcBef>
              <a:buNone/>
              <a:defRPr sz="900" b="0" i="0" u="none" strike="noStrike" cap="none">
                <a:solidFill>
                  <a:schemeClr val="lt1"/>
                </a:solidFill>
                <a:latin typeface="EB Garamond"/>
                <a:ea typeface="EB Garamond"/>
                <a:cs typeface="EB Garamond"/>
                <a:sym typeface="EB Garamond"/>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20"/>
        <p:cNvGrpSpPr/>
        <p:nvPr/>
      </p:nvGrpSpPr>
      <p:grpSpPr>
        <a:xfrm>
          <a:off x="0" y="0"/>
          <a:ext cx="0" cy="0"/>
          <a:chOff x="0" y="0"/>
          <a:chExt cx="0" cy="0"/>
        </a:xfrm>
      </p:grpSpPr>
      <p:sp>
        <p:nvSpPr>
          <p:cNvPr id="121" name="Google Shape;121;p18"/>
          <p:cNvSpPr/>
          <p:nvPr/>
        </p:nvSpPr>
        <p:spPr>
          <a:xfrm>
            <a:off x="445982" y="606554"/>
            <a:ext cx="11300100" cy="125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EB Garamond"/>
              <a:buNone/>
              <a:defRPr>
                <a:latin typeface="EB Garamond"/>
                <a:ea typeface="EB Garamond"/>
                <a:cs typeface="EB Garamond"/>
                <a:sym typeface="EB 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body" idx="1"/>
          </p:nvPr>
        </p:nvSpPr>
        <p:spPr>
          <a:xfrm>
            <a:off x="581193"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4" name="Google Shape;124;p18"/>
          <p:cNvSpPr txBox="1">
            <a:spLocks noGrp="1"/>
          </p:cNvSpPr>
          <p:nvPr>
            <p:ph type="body" idx="2"/>
          </p:nvPr>
        </p:nvSpPr>
        <p:spPr>
          <a:xfrm>
            <a:off x="6188417" y="2228003"/>
            <a:ext cx="5422500" cy="3633000"/>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5" name="Google Shape;125;p18"/>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28"/>
        <p:cNvGrpSpPr/>
        <p:nvPr/>
      </p:nvGrpSpPr>
      <p:grpSpPr>
        <a:xfrm>
          <a:off x="0" y="0"/>
          <a:ext cx="0" cy="0"/>
          <a:chOff x="0" y="0"/>
          <a:chExt cx="0" cy="0"/>
        </a:xfrm>
      </p:grpSpPr>
      <p:sp>
        <p:nvSpPr>
          <p:cNvPr id="129" name="Google Shape;129;p19"/>
          <p:cNvSpPr/>
          <p:nvPr/>
        </p:nvSpPr>
        <p:spPr>
          <a:xfrm>
            <a:off x="445982" y="606554"/>
            <a:ext cx="11300100" cy="125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EB Garamond"/>
              <a:buNone/>
              <a:defRPr>
                <a:latin typeface="EB Garamond"/>
                <a:ea typeface="EB Garamond"/>
                <a:cs typeface="EB Garamond"/>
                <a:sym typeface="EB 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body" idx="1"/>
          </p:nvPr>
        </p:nvSpPr>
        <p:spPr>
          <a:xfrm>
            <a:off x="887219" y="2250892"/>
            <a:ext cx="5087100" cy="536100"/>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rgbClr val="9FDF5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2" name="Google Shape;132;p19"/>
          <p:cNvSpPr txBox="1">
            <a:spLocks noGrp="1"/>
          </p:cNvSpPr>
          <p:nvPr>
            <p:ph type="body" idx="2"/>
          </p:nvPr>
        </p:nvSpPr>
        <p:spPr>
          <a:xfrm>
            <a:off x="581194"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3" name="Google Shape;133;p19"/>
          <p:cNvSpPr txBox="1">
            <a:spLocks noGrp="1"/>
          </p:cNvSpPr>
          <p:nvPr>
            <p:ph type="body" idx="3"/>
          </p:nvPr>
        </p:nvSpPr>
        <p:spPr>
          <a:xfrm>
            <a:off x="6523735" y="2250892"/>
            <a:ext cx="5087100" cy="553500"/>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rgbClr val="9FDF5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4" name="Google Shape;134;p19"/>
          <p:cNvSpPr txBox="1">
            <a:spLocks noGrp="1"/>
          </p:cNvSpPr>
          <p:nvPr>
            <p:ph type="body" idx="4"/>
          </p:nvPr>
        </p:nvSpPr>
        <p:spPr>
          <a:xfrm>
            <a:off x="6217709" y="2926052"/>
            <a:ext cx="5393100" cy="2934900"/>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5" name="Google Shape;135;p19"/>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38"/>
        <p:cNvGrpSpPr/>
        <p:nvPr/>
      </p:nvGrpSpPr>
      <p:grpSpPr>
        <a:xfrm>
          <a:off x="0" y="0"/>
          <a:ext cx="0" cy="0"/>
          <a:chOff x="0" y="0"/>
          <a:chExt cx="0" cy="0"/>
        </a:xfrm>
      </p:grpSpPr>
      <p:sp>
        <p:nvSpPr>
          <p:cNvPr id="139" name="Google Shape;139;p20"/>
          <p:cNvSpPr/>
          <p:nvPr/>
        </p:nvSpPr>
        <p:spPr>
          <a:xfrm>
            <a:off x="440683" y="606554"/>
            <a:ext cx="11300100" cy="125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txBox="1">
            <a:spLocks noGrp="1"/>
          </p:cNvSpPr>
          <p:nvPr>
            <p:ph type="title"/>
          </p:nvPr>
        </p:nvSpPr>
        <p:spPr>
          <a:xfrm>
            <a:off x="575894" y="729658"/>
            <a:ext cx="11029500" cy="988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EB Garamond"/>
              <a:buNone/>
              <a:defRPr>
                <a:latin typeface="EB Garamond"/>
                <a:ea typeface="EB Garamond"/>
                <a:cs typeface="EB Garamond"/>
                <a:sym typeface="EB 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0"/>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54"/>
        <p:cNvGrpSpPr/>
        <p:nvPr/>
      </p:nvGrpSpPr>
      <p:grpSpPr>
        <a:xfrm>
          <a:off x="0" y="0"/>
          <a:ext cx="0" cy="0"/>
          <a:chOff x="0" y="0"/>
          <a:chExt cx="0" cy="0"/>
        </a:xfrm>
      </p:grpSpPr>
      <p:sp>
        <p:nvSpPr>
          <p:cNvPr id="155" name="Google Shape;155;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8"/>
        <p:cNvGrpSpPr/>
        <p:nvPr/>
      </p:nvGrpSpPr>
      <p:grpSpPr>
        <a:xfrm>
          <a:off x="0" y="0"/>
          <a:ext cx="0" cy="0"/>
          <a:chOff x="0" y="0"/>
          <a:chExt cx="0" cy="0"/>
        </a:xfrm>
      </p:grpSpPr>
      <p:sp>
        <p:nvSpPr>
          <p:cNvPr id="159" name="Google Shape;159;p2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4"/>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1" name="Google Shape;161;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tête de section" type="secHead">
  <p:cSld name="SECTION_HEADER">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3" name="Google Shape;173;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2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2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8" name="Google Shape;188;p2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re uniquement" type="titleOnly">
  <p:cSld name="TITLE_ONLY">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3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0" name="Google Shape;200;p3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1" name="Google Shape;201;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31"/>
          <p:cNvSpPr>
            <a:spLocks noGrp="1"/>
          </p:cNvSpPr>
          <p:nvPr>
            <p:ph type="pic" idx="2"/>
          </p:nvPr>
        </p:nvSpPr>
        <p:spPr>
          <a:xfrm>
            <a:off x="5183188" y="987425"/>
            <a:ext cx="6172200" cy="4873500"/>
          </a:xfrm>
          <a:prstGeom prst="rect">
            <a:avLst/>
          </a:prstGeom>
          <a:noFill/>
          <a:ln>
            <a:noFill/>
          </a:ln>
        </p:spPr>
      </p:sp>
      <p:sp>
        <p:nvSpPr>
          <p:cNvPr id="207" name="Google Shape;207;p3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8" name="Google Shape;208;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3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229"/>
        <p:cNvGrpSpPr/>
        <p:nvPr/>
      </p:nvGrpSpPr>
      <p:grpSpPr>
        <a:xfrm>
          <a:off x="0" y="0"/>
          <a:ext cx="0" cy="0"/>
          <a:chOff x="0" y="0"/>
          <a:chExt cx="0" cy="0"/>
        </a:xfrm>
      </p:grpSpPr>
      <p:sp>
        <p:nvSpPr>
          <p:cNvPr id="230" name="Google Shape;230;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39"/>
        <p:cNvGrpSpPr/>
        <p:nvPr/>
      </p:nvGrpSpPr>
      <p:grpSpPr>
        <a:xfrm>
          <a:off x="0" y="0"/>
          <a:ext cx="0" cy="0"/>
          <a:chOff x="0" y="0"/>
          <a:chExt cx="0" cy="0"/>
        </a:xfrm>
      </p:grpSpPr>
      <p:sp>
        <p:nvSpPr>
          <p:cNvPr id="240" name="Google Shape;240;p3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3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2" name="Google Shape;242;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8" name="Google Shape;248;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4" name="Google Shape;254;p3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258"/>
        <p:cNvGrpSpPr/>
        <p:nvPr/>
      </p:nvGrpSpPr>
      <p:grpSpPr>
        <a:xfrm>
          <a:off x="0" y="0"/>
          <a:ext cx="0" cy="0"/>
          <a:chOff x="0" y="0"/>
          <a:chExt cx="0" cy="0"/>
        </a:xfrm>
      </p:grpSpPr>
      <p:sp>
        <p:nvSpPr>
          <p:cNvPr id="259" name="Google Shape;259;p4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4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1" name="Google Shape;261;p4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3" name="Google Shape;263;p4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272"/>
        <p:cNvGrpSpPr/>
        <p:nvPr/>
      </p:nvGrpSpPr>
      <p:grpSpPr>
        <a:xfrm>
          <a:off x="0" y="0"/>
          <a:ext cx="0" cy="0"/>
          <a:chOff x="0" y="0"/>
          <a:chExt cx="0" cy="0"/>
        </a:xfrm>
      </p:grpSpPr>
      <p:sp>
        <p:nvSpPr>
          <p:cNvPr id="273" name="Google Shape;273;p4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4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5" name="Google Shape;275;p4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6" name="Google Shape;276;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43"/>
          <p:cNvSpPr>
            <a:spLocks noGrp="1"/>
          </p:cNvSpPr>
          <p:nvPr>
            <p:ph type="pic" idx="2"/>
          </p:nvPr>
        </p:nvSpPr>
        <p:spPr>
          <a:xfrm>
            <a:off x="5183188" y="987425"/>
            <a:ext cx="6172200" cy="4873500"/>
          </a:xfrm>
          <a:prstGeom prst="rect">
            <a:avLst/>
          </a:prstGeom>
          <a:noFill/>
          <a:ln>
            <a:noFill/>
          </a:ln>
        </p:spPr>
      </p:sp>
      <p:sp>
        <p:nvSpPr>
          <p:cNvPr id="282" name="Google Shape;282;p4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83" name="Google Shape;283;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286"/>
        <p:cNvGrpSpPr/>
        <p:nvPr/>
      </p:nvGrpSpPr>
      <p:grpSpPr>
        <a:xfrm>
          <a:off x="0" y="0"/>
          <a:ext cx="0" cy="0"/>
          <a:chOff x="0" y="0"/>
          <a:chExt cx="0" cy="0"/>
        </a:xfrm>
      </p:grpSpPr>
      <p:sp>
        <p:nvSpPr>
          <p:cNvPr id="287" name="Google Shape;287;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4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4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81192" y="705124"/>
            <a:ext cx="11029500" cy="1189500"/>
          </a:xfrm>
          <a:prstGeom prst="rect">
            <a:avLst/>
          </a:prstGeom>
          <a:noFill/>
          <a:ln>
            <a:noFill/>
          </a:ln>
        </p:spPr>
        <p:txBody>
          <a:bodyPr spcFirstLastPara="1" wrap="square" lIns="91425" tIns="45700" rIns="91425" bIns="45700" anchor="b" anchorCtr="0">
            <a:normAutofit/>
          </a:bodyPr>
          <a:lstStyle>
            <a:lvl1pPr marR="0" lvl="0" algn="l">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a:spcBef>
                <a:spcPts val="0"/>
              </a:spcBef>
              <a:spcAft>
                <a:spcPts val="0"/>
              </a:spcAft>
              <a:buSzPts val="1400"/>
              <a:buNone/>
              <a:defRPr sz="1800" b="0" i="0" u="none" strike="noStrike" cap="none">
                <a:solidFill>
                  <a:schemeClr val="dk2"/>
                </a:solidFill>
              </a:defRPr>
            </a:lvl2pPr>
            <a:lvl3pPr marR="0" lvl="2" algn="l">
              <a:spcBef>
                <a:spcPts val="0"/>
              </a:spcBef>
              <a:spcAft>
                <a:spcPts val="0"/>
              </a:spcAft>
              <a:buSzPts val="1400"/>
              <a:buNone/>
              <a:defRPr sz="1800" b="0" i="0" u="none" strike="noStrike" cap="none">
                <a:solidFill>
                  <a:schemeClr val="dk2"/>
                </a:solidFill>
              </a:defRPr>
            </a:lvl3pPr>
            <a:lvl4pPr marR="0" lvl="3" algn="l">
              <a:spcBef>
                <a:spcPts val="0"/>
              </a:spcBef>
              <a:spcAft>
                <a:spcPts val="0"/>
              </a:spcAft>
              <a:buSzPts val="1400"/>
              <a:buNone/>
              <a:defRPr sz="1800" b="0" i="0" u="none" strike="noStrike" cap="none">
                <a:solidFill>
                  <a:schemeClr val="dk2"/>
                </a:solidFill>
              </a:defRPr>
            </a:lvl4pPr>
            <a:lvl5pPr marR="0" lvl="4" algn="l">
              <a:spcBef>
                <a:spcPts val="0"/>
              </a:spcBef>
              <a:spcAft>
                <a:spcPts val="0"/>
              </a:spcAft>
              <a:buSzPts val="1400"/>
              <a:buNone/>
              <a:defRPr sz="1800" b="0" i="0" u="none" strike="noStrike" cap="none">
                <a:solidFill>
                  <a:schemeClr val="dk2"/>
                </a:solidFill>
              </a:defRPr>
            </a:lvl5pPr>
            <a:lvl6pPr marR="0" lvl="5" algn="l">
              <a:spcBef>
                <a:spcPts val="0"/>
              </a:spcBef>
              <a:spcAft>
                <a:spcPts val="0"/>
              </a:spcAft>
              <a:buSzPts val="1400"/>
              <a:buNone/>
              <a:defRPr sz="1800" b="0" i="0" u="none" strike="noStrike" cap="none">
                <a:solidFill>
                  <a:schemeClr val="dk2"/>
                </a:solidFill>
              </a:defRPr>
            </a:lvl6pPr>
            <a:lvl7pPr marR="0" lvl="6" algn="l">
              <a:spcBef>
                <a:spcPts val="0"/>
              </a:spcBef>
              <a:spcAft>
                <a:spcPts val="0"/>
              </a:spcAft>
              <a:buSzPts val="1400"/>
              <a:buNone/>
              <a:defRPr sz="1800" b="0" i="0" u="none" strike="noStrike" cap="none">
                <a:solidFill>
                  <a:schemeClr val="dk2"/>
                </a:solidFill>
              </a:defRPr>
            </a:lvl7pPr>
            <a:lvl8pPr marR="0" lvl="7" algn="l">
              <a:spcBef>
                <a:spcPts val="0"/>
              </a:spcBef>
              <a:spcAft>
                <a:spcPts val="0"/>
              </a:spcAft>
              <a:buSzPts val="1400"/>
              <a:buNone/>
              <a:defRPr sz="1800" b="0" i="0" u="none" strike="noStrike" cap="none">
                <a:solidFill>
                  <a:schemeClr val="dk2"/>
                </a:solidFill>
              </a:defRPr>
            </a:lvl8pPr>
            <a:lvl9pPr marR="0" lvl="8" algn="l">
              <a:spcBef>
                <a:spcPts val="0"/>
              </a:spcBef>
              <a:spcAft>
                <a:spcPts val="0"/>
              </a:spcAft>
              <a:buSzPts val="1400"/>
              <a:buNone/>
              <a:defRPr sz="1800" b="0" i="0" u="none" strike="noStrike" cap="none">
                <a:solidFill>
                  <a:schemeClr val="dk2"/>
                </a:solidFill>
              </a:defRPr>
            </a:lvl9pPr>
          </a:lstStyle>
          <a:p>
            <a:endParaRPr/>
          </a:p>
        </p:txBody>
      </p:sp>
      <p:sp>
        <p:nvSpPr>
          <p:cNvPr id="91" name="Google Shape;91;p14"/>
          <p:cNvSpPr txBox="1">
            <a:spLocks noGrp="1"/>
          </p:cNvSpPr>
          <p:nvPr>
            <p:ph type="body" idx="1"/>
          </p:nvPr>
        </p:nvSpPr>
        <p:spPr>
          <a:xfrm>
            <a:off x="581192" y="2336003"/>
            <a:ext cx="11029500" cy="3522900"/>
          </a:xfrm>
          <a:prstGeom prst="rect">
            <a:avLst/>
          </a:prstGeom>
          <a:noFill/>
          <a:ln>
            <a:noFill/>
          </a:ln>
        </p:spPr>
        <p:txBody>
          <a:bodyPr spcFirstLastPara="1" wrap="square" lIns="91425" tIns="45700" rIns="91425" bIns="45700" anchor="ctr" anchorCtr="0">
            <a:normAutofit/>
          </a:bodyPr>
          <a:lstStyle>
            <a:lvl1pPr marL="457200" marR="0" lvl="0" indent="-333756" algn="l">
              <a:spcBef>
                <a:spcPts val="360"/>
              </a:spcBef>
              <a:spcAft>
                <a:spcPts val="0"/>
              </a:spcAft>
              <a:buClr>
                <a:srgbClr val="9FDF5F"/>
              </a:buClr>
              <a:buSzPts val="1656"/>
              <a:buFont typeface="Noto Sans Symbols"/>
              <a:buChar char="◼"/>
              <a:defRPr sz="1800" b="0" i="0" u="none" strike="noStrike" cap="none">
                <a:solidFill>
                  <a:srgbClr val="3F2745"/>
                </a:solidFill>
                <a:latin typeface="EB Garamond"/>
                <a:ea typeface="EB Garamond"/>
                <a:cs typeface="EB Garamond"/>
                <a:sym typeface="EB Garamond"/>
              </a:defRPr>
            </a:lvl1pPr>
            <a:lvl2pPr marL="914400" marR="0" lvl="1" indent="-322072" algn="l">
              <a:spcBef>
                <a:spcPts val="600"/>
              </a:spcBef>
              <a:spcAft>
                <a:spcPts val="0"/>
              </a:spcAft>
              <a:buClr>
                <a:srgbClr val="9FDF5F"/>
              </a:buClr>
              <a:buSzPts val="1472"/>
              <a:buFont typeface="Noto Sans Symbols"/>
              <a:buChar char="◼"/>
              <a:defRPr sz="1600" b="0" i="0" u="none" strike="noStrike" cap="none">
                <a:solidFill>
                  <a:srgbClr val="3F2745"/>
                </a:solidFill>
                <a:latin typeface="EB Garamond"/>
                <a:ea typeface="EB Garamond"/>
                <a:cs typeface="EB Garamond"/>
                <a:sym typeface="EB Garamond"/>
              </a:defRPr>
            </a:lvl2pPr>
            <a:lvl3pPr marL="1371600" marR="0" lvl="2" indent="-310388" algn="l">
              <a:spcBef>
                <a:spcPts val="600"/>
              </a:spcBef>
              <a:spcAft>
                <a:spcPts val="0"/>
              </a:spcAft>
              <a:buClr>
                <a:srgbClr val="9FDF5F"/>
              </a:buClr>
              <a:buSzPts val="1288"/>
              <a:buFont typeface="Noto Sans Symbols"/>
              <a:buChar char="◼"/>
              <a:defRPr sz="1400" b="0" i="0" u="none" strike="noStrike" cap="none">
                <a:solidFill>
                  <a:srgbClr val="3F2745"/>
                </a:solidFill>
                <a:latin typeface="EB Garamond"/>
                <a:ea typeface="EB Garamond"/>
                <a:cs typeface="EB Garamond"/>
                <a:sym typeface="EB Garamond"/>
              </a:defRPr>
            </a:lvl3pPr>
            <a:lvl4pPr marL="1828800" marR="0" lvl="3" indent="-298703" algn="l">
              <a:spcBef>
                <a:spcPts val="600"/>
              </a:spcBef>
              <a:spcAft>
                <a:spcPts val="0"/>
              </a:spcAft>
              <a:buClr>
                <a:srgbClr val="9FDF5F"/>
              </a:buClr>
              <a:buSzPts val="1104"/>
              <a:buFont typeface="Noto Sans Symbols"/>
              <a:buChar char="◼"/>
              <a:defRPr sz="1200" b="0" i="0" u="none" strike="noStrike" cap="none">
                <a:solidFill>
                  <a:srgbClr val="3F2745"/>
                </a:solidFill>
                <a:latin typeface="EB Garamond"/>
                <a:ea typeface="EB Garamond"/>
                <a:cs typeface="EB Garamond"/>
                <a:sym typeface="EB Garamond"/>
              </a:defRPr>
            </a:lvl4pPr>
            <a:lvl5pPr marL="2286000" marR="0" lvl="4" indent="-298704" algn="l">
              <a:spcBef>
                <a:spcPts val="600"/>
              </a:spcBef>
              <a:spcAft>
                <a:spcPts val="0"/>
              </a:spcAft>
              <a:buClr>
                <a:srgbClr val="9FDF5F"/>
              </a:buClr>
              <a:buSzPts val="1104"/>
              <a:buFont typeface="Noto Sans Symbols"/>
              <a:buChar char="◼"/>
              <a:defRPr sz="1200" b="0" i="0" u="none" strike="noStrike" cap="none">
                <a:solidFill>
                  <a:srgbClr val="3F2745"/>
                </a:solidFill>
                <a:latin typeface="EB Garamond"/>
                <a:ea typeface="EB Garamond"/>
                <a:cs typeface="EB Garamond"/>
                <a:sym typeface="EB Garamond"/>
              </a:defRPr>
            </a:lvl5pPr>
            <a:lvl6pPr marL="2743200" marR="0" lvl="5" indent="-298704" algn="l">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92" name="Google Shape;92;p14"/>
          <p:cNvSpPr txBox="1">
            <a:spLocks noGrp="1"/>
          </p:cNvSpPr>
          <p:nvPr>
            <p:ph type="dt" idx="10"/>
          </p:nvPr>
        </p:nvSpPr>
        <p:spPr>
          <a:xfrm>
            <a:off x="7605951" y="5956137"/>
            <a:ext cx="2844900" cy="365100"/>
          </a:xfrm>
          <a:prstGeom prst="rect">
            <a:avLst/>
          </a:prstGeom>
          <a:noFill/>
          <a:ln>
            <a:noFill/>
          </a:ln>
        </p:spPr>
        <p:txBody>
          <a:bodyPr spcFirstLastPara="1" wrap="square" lIns="91425" tIns="45700" rIns="91425" bIns="45700" anchor="ctr" anchorCtr="0">
            <a:noAutofit/>
          </a:bodyPr>
          <a:lstStyle>
            <a:lvl1pPr marR="0" lvl="0" algn="r">
              <a:spcBef>
                <a:spcPts val="0"/>
              </a:spcBef>
              <a:spcAft>
                <a:spcPts val="0"/>
              </a:spcAft>
              <a:buSzPts val="1400"/>
              <a:buNone/>
              <a:defRPr sz="900" b="0" i="0" u="none" strike="noStrike" cap="none">
                <a:solidFill>
                  <a:srgbClr val="3F2745"/>
                </a:solidFill>
                <a:latin typeface="EB Garamond"/>
                <a:ea typeface="EB Garamond"/>
                <a:cs typeface="EB Garamond"/>
                <a:sym typeface="EB Garamond"/>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3" name="Google Shape;93;p14"/>
          <p:cNvSpPr txBox="1">
            <a:spLocks noGrp="1"/>
          </p:cNvSpPr>
          <p:nvPr>
            <p:ph type="ftr" idx="11"/>
          </p:nvPr>
        </p:nvSpPr>
        <p:spPr>
          <a:xfrm>
            <a:off x="581192" y="5951811"/>
            <a:ext cx="69171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900" b="0" i="0" u="none" strike="noStrike" cap="none">
                <a:solidFill>
                  <a:schemeClr val="dk1"/>
                </a:solidFill>
                <a:latin typeface="EB Garamond"/>
                <a:ea typeface="EB Garamond"/>
                <a:cs typeface="EB Garamond"/>
                <a:sym typeface="EB Garamond"/>
              </a:defRPr>
            </a:lvl1pPr>
            <a:lvl2pPr marR="0" lvl="1"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4" name="Google Shape;94;p14"/>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b="0" i="0" u="none" strike="noStrike" cap="none">
                <a:solidFill>
                  <a:srgbClr val="3F2745"/>
                </a:solidFill>
                <a:latin typeface="EB Garamond"/>
                <a:ea typeface="EB Garamond"/>
                <a:cs typeface="EB Garamond"/>
                <a:sym typeface="EB Garamond"/>
              </a:defRPr>
            </a:lvl1pPr>
            <a:lvl2pPr marL="0" marR="0" lvl="1" indent="0" algn="r">
              <a:spcBef>
                <a:spcPts val="0"/>
              </a:spcBef>
              <a:buNone/>
              <a:defRPr sz="900" b="0" i="0" u="none" strike="noStrike" cap="none">
                <a:solidFill>
                  <a:srgbClr val="3F2745"/>
                </a:solidFill>
                <a:latin typeface="EB Garamond"/>
                <a:ea typeface="EB Garamond"/>
                <a:cs typeface="EB Garamond"/>
                <a:sym typeface="EB Garamond"/>
              </a:defRPr>
            </a:lvl2pPr>
            <a:lvl3pPr marL="0" marR="0" lvl="2" indent="0" algn="r">
              <a:spcBef>
                <a:spcPts val="0"/>
              </a:spcBef>
              <a:buNone/>
              <a:defRPr sz="900" b="0" i="0" u="none" strike="noStrike" cap="none">
                <a:solidFill>
                  <a:srgbClr val="3F2745"/>
                </a:solidFill>
                <a:latin typeface="EB Garamond"/>
                <a:ea typeface="EB Garamond"/>
                <a:cs typeface="EB Garamond"/>
                <a:sym typeface="EB Garamond"/>
              </a:defRPr>
            </a:lvl3pPr>
            <a:lvl4pPr marL="0" marR="0" lvl="3" indent="0" algn="r">
              <a:spcBef>
                <a:spcPts val="0"/>
              </a:spcBef>
              <a:buNone/>
              <a:defRPr sz="900" b="0" i="0" u="none" strike="noStrike" cap="none">
                <a:solidFill>
                  <a:srgbClr val="3F2745"/>
                </a:solidFill>
                <a:latin typeface="EB Garamond"/>
                <a:ea typeface="EB Garamond"/>
                <a:cs typeface="EB Garamond"/>
                <a:sym typeface="EB Garamond"/>
              </a:defRPr>
            </a:lvl4pPr>
            <a:lvl5pPr marL="0" marR="0" lvl="4" indent="0" algn="r">
              <a:spcBef>
                <a:spcPts val="0"/>
              </a:spcBef>
              <a:buNone/>
              <a:defRPr sz="900" b="0" i="0" u="none" strike="noStrike" cap="none">
                <a:solidFill>
                  <a:srgbClr val="3F2745"/>
                </a:solidFill>
                <a:latin typeface="EB Garamond"/>
                <a:ea typeface="EB Garamond"/>
                <a:cs typeface="EB Garamond"/>
                <a:sym typeface="EB Garamond"/>
              </a:defRPr>
            </a:lvl5pPr>
            <a:lvl6pPr marL="0" marR="0" lvl="5" indent="0" algn="r">
              <a:spcBef>
                <a:spcPts val="0"/>
              </a:spcBef>
              <a:buNone/>
              <a:defRPr sz="900" b="0" i="0" u="none" strike="noStrike" cap="none">
                <a:solidFill>
                  <a:srgbClr val="3F2745"/>
                </a:solidFill>
                <a:latin typeface="EB Garamond"/>
                <a:ea typeface="EB Garamond"/>
                <a:cs typeface="EB Garamond"/>
                <a:sym typeface="EB Garamond"/>
              </a:defRPr>
            </a:lvl6pPr>
            <a:lvl7pPr marL="0" marR="0" lvl="6" indent="0" algn="r">
              <a:spcBef>
                <a:spcPts val="0"/>
              </a:spcBef>
              <a:buNone/>
              <a:defRPr sz="900" b="0" i="0" u="none" strike="noStrike" cap="none">
                <a:solidFill>
                  <a:srgbClr val="3F2745"/>
                </a:solidFill>
                <a:latin typeface="EB Garamond"/>
                <a:ea typeface="EB Garamond"/>
                <a:cs typeface="EB Garamond"/>
                <a:sym typeface="EB Garamond"/>
              </a:defRPr>
            </a:lvl7pPr>
            <a:lvl8pPr marL="0" marR="0" lvl="7" indent="0" algn="r">
              <a:spcBef>
                <a:spcPts val="0"/>
              </a:spcBef>
              <a:buNone/>
              <a:defRPr sz="900" b="0" i="0" u="none" strike="noStrike" cap="none">
                <a:solidFill>
                  <a:srgbClr val="3F2745"/>
                </a:solidFill>
                <a:latin typeface="EB Garamond"/>
                <a:ea typeface="EB Garamond"/>
                <a:cs typeface="EB Garamond"/>
                <a:sym typeface="EB Garamond"/>
              </a:defRPr>
            </a:lvl8pPr>
            <a:lvl9pPr marL="0" marR="0" lvl="8" indent="0" algn="r">
              <a:spcBef>
                <a:spcPts val="0"/>
              </a:spcBef>
              <a:buNone/>
              <a:defRPr sz="900" b="0" i="0" u="none" strike="noStrike" cap="none">
                <a:solidFill>
                  <a:srgbClr val="3F2745"/>
                </a:solidFill>
                <a:latin typeface="EB Garamond"/>
                <a:ea typeface="EB Garamond"/>
                <a:cs typeface="EB Garamond"/>
                <a:sym typeface="EB Garamond"/>
              </a:defRPr>
            </a:lvl9pPr>
          </a:lstStyle>
          <a:p>
            <a:pPr marL="0" lvl="0" indent="0" algn="r" rtl="0">
              <a:spcBef>
                <a:spcPts val="0"/>
              </a:spcBef>
              <a:spcAft>
                <a:spcPts val="0"/>
              </a:spcAft>
              <a:buNone/>
            </a:pPr>
            <a:fld id="{00000000-1234-1234-1234-123412341234}" type="slidenum">
              <a:rPr lang="fr-FR"/>
              <a:t>‹N°›</a:t>
            </a:fld>
            <a:endParaRPr/>
          </a:p>
        </p:txBody>
      </p:sp>
      <p:sp>
        <p:nvSpPr>
          <p:cNvPr id="95" name="Google Shape;95;p14"/>
          <p:cNvSpPr/>
          <p:nvPr/>
        </p:nvSpPr>
        <p:spPr>
          <a:xfrm>
            <a:off x="446534" y="457200"/>
            <a:ext cx="3703200" cy="9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8042147" y="453643"/>
            <a:ext cx="3703200" cy="98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241830" y="457200"/>
            <a:ext cx="3703200" cy="91500"/>
          </a:xfrm>
          <a:prstGeom prst="rect">
            <a:avLst/>
          </a:prstGeom>
          <a:solidFill>
            <a:srgbClr val="9FD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Google Shape;98;p14"/>
          <p:cNvPicPr preferRelativeResize="0"/>
          <p:nvPr/>
        </p:nvPicPr>
        <p:blipFill rotWithShape="1">
          <a:blip r:embed="rId9">
            <a:alphaModFix/>
          </a:blip>
          <a:srcRect/>
          <a:stretch/>
        </p:blipFill>
        <p:spPr>
          <a:xfrm>
            <a:off x="446534" y="17065"/>
            <a:ext cx="1486769" cy="4319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2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5" name="Google Shape;225;p3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7" name="Google Shape;227;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8" name="Google Shape;228;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notesSlide" Target="../notesSlides/notesSlide149.xml"/><Relationship Id="rId1" Type="http://schemas.openxmlformats.org/officeDocument/2006/relationships/slideLayout" Target="../slideLayouts/slideLayout1.xml"/><Relationship Id="rId4" Type="http://schemas.openxmlformats.org/officeDocument/2006/relationships/hyperlink" Target="https://24slides.com/?utm_campaign=mp&amp;utm_medium=ppt&amp;utm_source=pptlink&amp;utm_content=&amp;utm_ter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1.xml"/><Relationship Id="rId1" Type="http://schemas.openxmlformats.org/officeDocument/2006/relationships/slideLayout" Target="../slideLayouts/slideLayout32.xml"/><Relationship Id="rId4" Type="http://schemas.openxmlformats.org/officeDocument/2006/relationships/image" Target="../media/image60.jpg"/></Relationships>
</file>

<file path=ppt/slides/_rels/slide5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2.xml"/><Relationship Id="rId1" Type="http://schemas.openxmlformats.org/officeDocument/2006/relationships/slideLayout" Target="../slideLayouts/slideLayout32.xml"/><Relationship Id="rId5" Type="http://schemas.openxmlformats.org/officeDocument/2006/relationships/image" Target="../media/image63.png"/><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3.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4.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5.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57.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5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8.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9.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60.xml"/><Relationship Id="rId1" Type="http://schemas.openxmlformats.org/officeDocument/2006/relationships/slideLayout" Target="../slideLayouts/slideLayout32.xml"/><Relationship Id="rId5" Type="http://schemas.openxmlformats.org/officeDocument/2006/relationships/image" Target="../media/image63.png"/><Relationship Id="rId4" Type="http://schemas.openxmlformats.org/officeDocument/2006/relationships/image" Target="../media/image72.jpg"/></Relationships>
</file>

<file path=ppt/slides/_rels/slide61.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1.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2.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3.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63.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64.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66.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7.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67.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68.xml"/><Relationship Id="rId1" Type="http://schemas.openxmlformats.org/officeDocument/2006/relationships/slideLayout" Target="../slideLayouts/slideLayout32.xml"/><Relationship Id="rId5" Type="http://schemas.openxmlformats.org/officeDocument/2006/relationships/image" Target="../media/image63.png"/><Relationship Id="rId4" Type="http://schemas.openxmlformats.org/officeDocument/2006/relationships/image" Target="../media/image81.jpg"/></Relationships>
</file>

<file path=ppt/slides/_rels/slide6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69.xml"/><Relationship Id="rId1" Type="http://schemas.openxmlformats.org/officeDocument/2006/relationships/slideLayout" Target="../slideLayouts/slideLayout32.xml"/><Relationship Id="rId5" Type="http://schemas.openxmlformats.org/officeDocument/2006/relationships/image" Target="../media/image63.png"/><Relationship Id="rId4" Type="http://schemas.openxmlformats.org/officeDocument/2006/relationships/image" Target="../media/image83.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70.xml"/><Relationship Id="rId1" Type="http://schemas.openxmlformats.org/officeDocument/2006/relationships/slideLayout" Target="../slideLayouts/slideLayout32.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3.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6.xml"/><Relationship Id="rId1" Type="http://schemas.openxmlformats.org/officeDocument/2006/relationships/slideLayout" Target="../slideLayouts/slideLayout20.xml"/><Relationship Id="rId4" Type="http://schemas.openxmlformats.org/officeDocument/2006/relationships/image" Target="../media/image87.png"/></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2.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5.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20.xml"/><Relationship Id="rId4" Type="http://schemas.openxmlformats.org/officeDocument/2006/relationships/image" Target="../media/image92.png"/></Relationships>
</file>

<file path=ppt/slides/_rels/slide8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3.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46"/>
          <p:cNvPicPr preferRelativeResize="0"/>
          <p:nvPr/>
        </p:nvPicPr>
        <p:blipFill rotWithShape="1">
          <a:blip r:embed="rId3">
            <a:alphaModFix/>
          </a:blip>
          <a:srcRect l="6392" t="11992" r="10592" b="20137"/>
          <a:stretch/>
        </p:blipFill>
        <p:spPr>
          <a:xfrm>
            <a:off x="-41844" y="-106680"/>
            <a:ext cx="12233845" cy="7071361"/>
          </a:xfrm>
          <a:prstGeom prst="rect">
            <a:avLst/>
          </a:prstGeom>
          <a:noFill/>
          <a:ln>
            <a:noFill/>
          </a:ln>
        </p:spPr>
      </p:pic>
      <p:sp>
        <p:nvSpPr>
          <p:cNvPr id="304" name="Google Shape;304;p46"/>
          <p:cNvSpPr/>
          <p:nvPr/>
        </p:nvSpPr>
        <p:spPr>
          <a:xfrm>
            <a:off x="-41844" y="4402236"/>
            <a:ext cx="12233700" cy="1843500"/>
          </a:xfrm>
          <a:prstGeom prst="rect">
            <a:avLst/>
          </a:prstGeom>
          <a:solidFill>
            <a:srgbClr val="752864">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5" name="Google Shape;305;p46"/>
          <p:cNvPicPr preferRelativeResize="0"/>
          <p:nvPr/>
        </p:nvPicPr>
        <p:blipFill rotWithShape="1">
          <a:blip r:embed="rId4">
            <a:alphaModFix/>
          </a:blip>
          <a:srcRect/>
          <a:stretch/>
        </p:blipFill>
        <p:spPr>
          <a:xfrm>
            <a:off x="284465" y="304197"/>
            <a:ext cx="2744691" cy="1843581"/>
          </a:xfrm>
          <a:prstGeom prst="rect">
            <a:avLst/>
          </a:prstGeom>
          <a:noFill/>
          <a:ln>
            <a:noFill/>
          </a:ln>
        </p:spPr>
      </p:pic>
      <p:sp>
        <p:nvSpPr>
          <p:cNvPr id="306" name="Google Shape;306;p46"/>
          <p:cNvSpPr txBox="1"/>
          <p:nvPr/>
        </p:nvSpPr>
        <p:spPr>
          <a:xfrm>
            <a:off x="105400" y="4434254"/>
            <a:ext cx="11718300" cy="1939500"/>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fr-FR" sz="6000" b="1" i="0" u="none" strike="noStrike" cap="none">
                <a:solidFill>
                  <a:srgbClr val="EBBDA9"/>
                </a:solidFill>
                <a:latin typeface="Poppins"/>
                <a:ea typeface="Poppins"/>
                <a:cs typeface="Poppins"/>
                <a:sym typeface="Poppins"/>
              </a:rPr>
              <a:t>REVUE DE DIRECTION </a:t>
            </a:r>
            <a:r>
              <a:rPr lang="fr-FR" sz="6000" b="1">
                <a:solidFill>
                  <a:srgbClr val="EBBDA9"/>
                </a:solidFill>
                <a:latin typeface="Poppins"/>
                <a:ea typeface="Poppins"/>
                <a:cs typeface="Poppins"/>
                <a:sym typeface="Poppins"/>
              </a:rPr>
              <a:t>2025</a:t>
            </a:r>
            <a:endParaRPr sz="6000" b="1">
              <a:solidFill>
                <a:srgbClr val="EBBDA9"/>
              </a:solidFill>
              <a:latin typeface="Poppins"/>
              <a:ea typeface="Poppins"/>
              <a:cs typeface="Poppins"/>
              <a:sym typeface="Poppins"/>
            </a:endParaRPr>
          </a:p>
          <a:p>
            <a:pPr marL="0" marR="0" lvl="0" indent="0" algn="ctr" rtl="0">
              <a:spcBef>
                <a:spcPts val="0"/>
              </a:spcBef>
              <a:spcAft>
                <a:spcPts val="0"/>
              </a:spcAft>
              <a:buNone/>
            </a:pPr>
            <a:r>
              <a:rPr lang="fr-FR" sz="6000" b="1">
                <a:solidFill>
                  <a:srgbClr val="EBBDA9"/>
                </a:solidFill>
                <a:latin typeface="Poppins"/>
                <a:ea typeface="Poppins"/>
                <a:cs typeface="Poppins"/>
                <a:sym typeface="Poppins"/>
              </a:rPr>
              <a:t>Sur l’année 2024</a:t>
            </a:r>
            <a:endParaRPr sz="6000" b="1">
              <a:solidFill>
                <a:srgbClr val="EBBDA9"/>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oppins"/>
              <a:buNone/>
            </a:pPr>
            <a:r>
              <a:rPr lang="fr-FR">
                <a:latin typeface="Poppins"/>
                <a:ea typeface="Poppins"/>
                <a:cs typeface="Poppins"/>
                <a:sym typeface="Poppins"/>
              </a:rPr>
              <a:t>Politique qualité</a:t>
            </a:r>
            <a:endParaRPr/>
          </a:p>
        </p:txBody>
      </p:sp>
      <p:sp>
        <p:nvSpPr>
          <p:cNvPr id="373" name="Google Shape;373;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chemeClr val="dk1"/>
              </a:buClr>
              <a:buSzPts val="2800"/>
              <a:buChar char="•"/>
            </a:pPr>
            <a:r>
              <a:rPr lang="fr-FR" sz="2800">
                <a:latin typeface="Poppins"/>
                <a:ea typeface="Poppins"/>
                <a:cs typeface="Poppins"/>
                <a:sym typeface="Poppins"/>
              </a:rPr>
              <a:t>La Direction décide de </a:t>
            </a:r>
            <a:r>
              <a:rPr lang="fr-FR">
                <a:latin typeface="Poppins"/>
                <a:ea typeface="Poppins"/>
                <a:cs typeface="Poppins"/>
                <a:sym typeface="Poppins"/>
              </a:rPr>
              <a:t>reconduire</a:t>
            </a:r>
            <a:r>
              <a:rPr lang="fr-FR" sz="2800">
                <a:latin typeface="Poppins"/>
                <a:ea typeface="Poppins"/>
                <a:cs typeface="Poppins"/>
                <a:sym typeface="Poppins"/>
              </a:rPr>
              <a:t> la Politique Qualité.</a:t>
            </a:r>
            <a:endParaRPr sz="2800">
              <a:latin typeface="Poppins"/>
              <a:ea typeface="Poppins"/>
              <a:cs typeface="Poppins"/>
              <a:sym typeface="Poppins"/>
            </a:endParaRPr>
          </a:p>
          <a:p>
            <a:pPr marL="228600" lvl="0" indent="0" algn="ctr" rtl="0">
              <a:lnSpc>
                <a:spcPct val="90000"/>
              </a:lnSpc>
              <a:spcBef>
                <a:spcPts val="0"/>
              </a:spcBef>
              <a:spcAft>
                <a:spcPts val="0"/>
              </a:spcAft>
              <a:buNone/>
            </a:pPr>
            <a:endParaRPr>
              <a:latin typeface="Poppins"/>
              <a:ea typeface="Poppins"/>
              <a:cs typeface="Poppins"/>
              <a:sym typeface="Poppins"/>
            </a:endParaRPr>
          </a:p>
          <a:p>
            <a:pPr marL="228600" lvl="0" indent="0" algn="ctr" rtl="0">
              <a:lnSpc>
                <a:spcPct val="90000"/>
              </a:lnSpc>
              <a:spcBef>
                <a:spcPts val="0"/>
              </a:spcBef>
              <a:spcAft>
                <a:spcPts val="0"/>
              </a:spcAft>
              <a:buNone/>
            </a:pPr>
            <a:r>
              <a:rPr lang="fr-FR" sz="2500">
                <a:solidFill>
                  <a:srgbClr val="7BBBC6"/>
                </a:solidFill>
                <a:latin typeface="Poppins"/>
                <a:ea typeface="Poppins"/>
                <a:cs typeface="Poppins"/>
                <a:sym typeface="Poppins"/>
              </a:rPr>
              <a:t>Conf. Qualipro Réf. : PM01-SI0004</a:t>
            </a:r>
            <a:endParaRPr sz="2500">
              <a:solidFill>
                <a:srgbClr val="7BBBC6"/>
              </a:solidFill>
              <a:latin typeface="Poppins"/>
              <a:ea typeface="Poppins"/>
              <a:cs typeface="Poppins"/>
              <a:sym typeface="Poppins"/>
            </a:endParaRPr>
          </a:p>
          <a:p>
            <a:pPr marL="228600" lvl="0" indent="0" algn="ctr" rtl="0">
              <a:lnSpc>
                <a:spcPct val="90000"/>
              </a:lnSpc>
              <a:spcBef>
                <a:spcPts val="0"/>
              </a:spcBef>
              <a:spcAft>
                <a:spcPts val="0"/>
              </a:spcAft>
              <a:buNone/>
            </a:pPr>
            <a:r>
              <a:rPr lang="fr-FR" sz="2500">
                <a:solidFill>
                  <a:srgbClr val="7BBBC6"/>
                </a:solidFill>
                <a:latin typeface="Poppins"/>
                <a:ea typeface="Poppins"/>
                <a:cs typeface="Poppins"/>
                <a:sym typeface="Poppins"/>
              </a:rPr>
              <a:t>V4</a:t>
            </a:r>
            <a:endParaRPr sz="2500">
              <a:solidFill>
                <a:srgbClr val="7BBBC6"/>
              </a:solidFill>
              <a:latin typeface="Poppins"/>
              <a:ea typeface="Poppins"/>
              <a:cs typeface="Poppins"/>
              <a:sym typeface="Poppin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graphicFrame>
        <p:nvGraphicFramePr>
          <p:cNvPr id="1305" name="Google Shape;1305;p145"/>
          <p:cNvGraphicFramePr/>
          <p:nvPr>
            <p:extLst>
              <p:ext uri="{D42A27DB-BD31-4B8C-83A1-F6EECF244321}">
                <p14:modId xmlns:p14="http://schemas.microsoft.com/office/powerpoint/2010/main" val="1321375883"/>
              </p:ext>
            </p:extLst>
          </p:nvPr>
        </p:nvGraphicFramePr>
        <p:xfrm>
          <a:off x="401777" y="690892"/>
          <a:ext cx="11305307" cy="5688535"/>
        </p:xfrm>
        <a:graphic>
          <a:graphicData uri="http://schemas.openxmlformats.org/drawingml/2006/table">
            <a:tbl>
              <a:tblPr>
                <a:noFill/>
                <a:tableStyleId>{AD773822-34DE-45F7-BAFE-0297E2DBFE8B}</a:tableStyleId>
              </a:tblPr>
              <a:tblGrid>
                <a:gridCol w="8085657">
                  <a:extLst>
                    <a:ext uri="{9D8B030D-6E8A-4147-A177-3AD203B41FA5}">
                      <a16:colId xmlns:a16="http://schemas.microsoft.com/office/drawing/2014/main" val="20000"/>
                    </a:ext>
                  </a:extLst>
                </a:gridCol>
                <a:gridCol w="643930">
                  <a:extLst>
                    <a:ext uri="{9D8B030D-6E8A-4147-A177-3AD203B41FA5}">
                      <a16:colId xmlns:a16="http://schemas.microsoft.com/office/drawing/2014/main" val="20001"/>
                    </a:ext>
                  </a:extLst>
                </a:gridCol>
                <a:gridCol w="643930">
                  <a:extLst>
                    <a:ext uri="{9D8B030D-6E8A-4147-A177-3AD203B41FA5}">
                      <a16:colId xmlns:a16="http://schemas.microsoft.com/office/drawing/2014/main" val="20002"/>
                    </a:ext>
                  </a:extLst>
                </a:gridCol>
                <a:gridCol w="643930">
                  <a:extLst>
                    <a:ext uri="{9D8B030D-6E8A-4147-A177-3AD203B41FA5}">
                      <a16:colId xmlns:a16="http://schemas.microsoft.com/office/drawing/2014/main" val="20003"/>
                    </a:ext>
                  </a:extLst>
                </a:gridCol>
                <a:gridCol w="643930">
                  <a:extLst>
                    <a:ext uri="{9D8B030D-6E8A-4147-A177-3AD203B41FA5}">
                      <a16:colId xmlns:a16="http://schemas.microsoft.com/office/drawing/2014/main" val="20004"/>
                    </a:ext>
                  </a:extLst>
                </a:gridCol>
                <a:gridCol w="643930">
                  <a:extLst>
                    <a:ext uri="{9D8B030D-6E8A-4147-A177-3AD203B41FA5}">
                      <a16:colId xmlns:a16="http://schemas.microsoft.com/office/drawing/2014/main" val="20006"/>
                    </a:ext>
                  </a:extLst>
                </a:gridCol>
              </a:tblGrid>
              <a:tr h="416625">
                <a:tc>
                  <a:txBody>
                    <a:bodyPr/>
                    <a:lstStyle/>
                    <a:p>
                      <a:pPr marL="0" marR="0" lvl="0" indent="0" algn="ctr" rtl="0">
                        <a:spcBef>
                          <a:spcPts val="0"/>
                        </a:spcBef>
                        <a:spcAft>
                          <a:spcPts val="0"/>
                        </a:spcAft>
                        <a:buNone/>
                      </a:pPr>
                      <a:r>
                        <a:rPr lang="fr-FR" sz="1400" b="1" i="0" u="none" strike="noStrike">
                          <a:solidFill>
                            <a:srgbClr val="FFFFFF"/>
                          </a:solidFill>
                          <a:latin typeface="Poppins"/>
                          <a:ea typeface="Poppins"/>
                          <a:cs typeface="Poppins"/>
                          <a:sym typeface="Poppins"/>
                        </a:rPr>
                        <a:t>OBJECTIFS DE LA POLITIQUE QUALITE (V3)</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PS01</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PS02</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PS03</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PS04</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dirty="0">
                          <a:solidFill>
                            <a:srgbClr val="000000"/>
                          </a:solidFill>
                          <a:latin typeface="Poppins"/>
                          <a:ea typeface="Poppins"/>
                          <a:cs typeface="Poppins"/>
                          <a:sym typeface="Poppins"/>
                        </a:rPr>
                        <a:t>PS06</a:t>
                      </a:r>
                      <a:endParaRPr dirty="0"/>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EBBDA9"/>
                    </a:solidFill>
                  </a:tcPr>
                </a:tc>
                <a:extLst>
                  <a:ext uri="{0D108BD9-81ED-4DB2-BD59-A6C34878D82A}">
                    <a16:rowId xmlns:a16="http://schemas.microsoft.com/office/drawing/2014/main" val="10000"/>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Apporter à nos patients les meilleurs soins possibles tout en assurant conseil, prévention, écoute pour  une prise en charge dans des conditions optimales de sécurité et de confort</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a:solidFill>
                            <a:srgbClr val="000000"/>
                          </a:solidFill>
                          <a:latin typeface="Arial"/>
                          <a:ea typeface="Arial"/>
                          <a:cs typeface="Arial"/>
                          <a:sym typeface="Arial"/>
                        </a:rPr>
                        <a:t> </a:t>
                      </a: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Innover pour améliorer l’expérience du patient et des parties intéressées et la qualité des soins</a:t>
                      </a:r>
                      <a:endParaRPr sz="1200" b="0" i="0" u="none" strike="noStrike">
                        <a:solidFill>
                          <a:srgbClr val="000000"/>
                        </a:solidFill>
                        <a:latin typeface="Poppins"/>
                        <a:ea typeface="Poppins"/>
                        <a:cs typeface="Poppins"/>
                        <a:sym typeface="Poppins"/>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Optimiser l’organisation et atteindre les objectifs de performance de l’entreprise</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Faire du retour d’expérience, l’évaluation et l’amélioration de nos pratiques  et de la gestion des risques axées sur la prévention le socle de notre culture de qualité et de sécurité des soins</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dirty="0">
                          <a:solidFill>
                            <a:srgbClr val="00B050"/>
                          </a:solidFill>
                          <a:latin typeface="Noto Sans Symbols"/>
                          <a:ea typeface="Noto Sans Symbols"/>
                          <a:cs typeface="Noto Sans Symbols"/>
                          <a:sym typeface="Noto Sans Symbols"/>
                        </a:rPr>
                        <a:t>✔</a:t>
                      </a:r>
                      <a:endParaRPr dirty="0"/>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499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Offrir une qualité de travail et des conditions permettant au personnel de s’épanouir et de s’engager pour la santé et le bien-être des patients et d’exprimer au mieux ses compétences</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800">
                          <a:solidFill>
                            <a:srgbClr val="00B050"/>
                          </a:solidFill>
                          <a:latin typeface="Noto Sans Symbols"/>
                          <a:ea typeface="Noto Sans Symbols"/>
                          <a:cs typeface="Noto Sans Symbols"/>
                          <a:sym typeface="Noto Sans Symbols"/>
                        </a:rPr>
                        <a:t>✔</a:t>
                      </a:r>
                      <a:endParaRPr>
                        <a:solidFill>
                          <a:schemeClr val="dk1"/>
                        </a:solidFill>
                      </a:endParaRPr>
                    </a:p>
                    <a:p>
                      <a:pPr marL="0" marR="0" lvl="0" indent="0" algn="ctr" rtl="0">
                        <a:spcBef>
                          <a:spcPts val="0"/>
                        </a:spcBef>
                        <a:spcAft>
                          <a:spcPts val="0"/>
                        </a:spcAft>
                        <a:buNone/>
                      </a:pPr>
                      <a:endParaRPr sz="1800">
                        <a:solidFill>
                          <a:srgbClr val="00B050"/>
                        </a:solidFill>
                        <a:latin typeface="Noto Sans Symbols"/>
                        <a:ea typeface="Noto Sans Symbols"/>
                        <a:cs typeface="Noto Sans Symbols"/>
                        <a:sym typeface="Noto Sans Symbols"/>
                      </a:endParaRPr>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Permettre le développement des compétences et l’évolution du personnel en favorisant la formation permanente</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Etablir et entretenir la relation de confiance avec nos investisseurs et nos partenaires</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dirty="0"/>
                    </a:p>
                  </a:txBody>
                  <a:tcPr marL="8050" marR="8050" marT="8050" marB="0" anchor="ctr">
                    <a:lnL w="9525"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306" name="Google Shape;1306;p145"/>
          <p:cNvSpPr txBox="1"/>
          <p:nvPr/>
        </p:nvSpPr>
        <p:spPr>
          <a:xfrm>
            <a:off x="401777" y="201637"/>
            <a:ext cx="11305308" cy="369332"/>
          </a:xfrm>
          <a:prstGeom prst="rect">
            <a:avLst/>
          </a:prstGeom>
          <a:solidFill>
            <a:srgbClr val="EBBDA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lt1"/>
                </a:solidFill>
                <a:latin typeface="Poppins"/>
                <a:ea typeface="Poppins"/>
                <a:cs typeface="Poppins"/>
                <a:sym typeface="Poppins"/>
              </a:rPr>
              <a:t>PROCESSUS SUPPORT</a:t>
            </a:r>
            <a:endParaRPr sz="1800" b="1">
              <a:solidFill>
                <a:schemeClr val="lt1"/>
              </a:solidFill>
              <a:latin typeface="Poppins"/>
              <a:ea typeface="Poppins"/>
              <a:cs typeface="Poppins"/>
              <a:sym typeface="Poppin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graphicFrame>
        <p:nvGraphicFramePr>
          <p:cNvPr id="1311" name="Google Shape;1311;p146"/>
          <p:cNvGraphicFramePr/>
          <p:nvPr>
            <p:extLst>
              <p:ext uri="{D42A27DB-BD31-4B8C-83A1-F6EECF244321}">
                <p14:modId xmlns:p14="http://schemas.microsoft.com/office/powerpoint/2010/main" val="3167451423"/>
              </p:ext>
            </p:extLst>
          </p:nvPr>
        </p:nvGraphicFramePr>
        <p:xfrm>
          <a:off x="416310" y="1033227"/>
          <a:ext cx="11359375" cy="5090725"/>
        </p:xfrm>
        <a:graphic>
          <a:graphicData uri="http://schemas.openxmlformats.org/drawingml/2006/table">
            <a:tbl>
              <a:tblPr firstRow="1">
                <a:noFill/>
                <a:tableStyleId>{074F2F37-276A-4D36-B857-DCE930269831}</a:tableStyleId>
              </a:tblPr>
              <a:tblGrid>
                <a:gridCol w="784200">
                  <a:extLst>
                    <a:ext uri="{9D8B030D-6E8A-4147-A177-3AD203B41FA5}">
                      <a16:colId xmlns:a16="http://schemas.microsoft.com/office/drawing/2014/main" val="20000"/>
                    </a:ext>
                  </a:extLst>
                </a:gridCol>
                <a:gridCol w="3603400">
                  <a:extLst>
                    <a:ext uri="{9D8B030D-6E8A-4147-A177-3AD203B41FA5}">
                      <a16:colId xmlns:a16="http://schemas.microsoft.com/office/drawing/2014/main" val="20001"/>
                    </a:ext>
                  </a:extLst>
                </a:gridCol>
                <a:gridCol w="645325">
                  <a:extLst>
                    <a:ext uri="{9D8B030D-6E8A-4147-A177-3AD203B41FA5}">
                      <a16:colId xmlns:a16="http://schemas.microsoft.com/office/drawing/2014/main" val="20002"/>
                    </a:ext>
                  </a:extLst>
                </a:gridCol>
                <a:gridCol w="815750">
                  <a:extLst>
                    <a:ext uri="{9D8B030D-6E8A-4147-A177-3AD203B41FA5}">
                      <a16:colId xmlns:a16="http://schemas.microsoft.com/office/drawing/2014/main" val="20003"/>
                    </a:ext>
                  </a:extLst>
                </a:gridCol>
                <a:gridCol w="3653900">
                  <a:extLst>
                    <a:ext uri="{9D8B030D-6E8A-4147-A177-3AD203B41FA5}">
                      <a16:colId xmlns:a16="http://schemas.microsoft.com/office/drawing/2014/main" val="20004"/>
                    </a:ext>
                  </a:extLst>
                </a:gridCol>
                <a:gridCol w="928400">
                  <a:extLst>
                    <a:ext uri="{9D8B030D-6E8A-4147-A177-3AD203B41FA5}">
                      <a16:colId xmlns:a16="http://schemas.microsoft.com/office/drawing/2014/main" val="20005"/>
                    </a:ext>
                  </a:extLst>
                </a:gridCol>
                <a:gridCol w="928400">
                  <a:extLst>
                    <a:ext uri="{9D8B030D-6E8A-4147-A177-3AD203B41FA5}">
                      <a16:colId xmlns:a16="http://schemas.microsoft.com/office/drawing/2014/main" val="20006"/>
                    </a:ext>
                  </a:extLst>
                </a:gridCol>
              </a:tblGrid>
              <a:tr h="68765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Indicateurs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Fréq.</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Cible</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Méthode de calcul</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chemeClr val="accent6"/>
                          </a:solidFill>
                          <a:latin typeface="Poppins"/>
                          <a:ea typeface="Poppins"/>
                          <a:cs typeface="Poppins"/>
                          <a:sym typeface="Poppins"/>
                        </a:rPr>
                        <a:t>Moy. 202</a:t>
                      </a:r>
                      <a:r>
                        <a:rPr lang="fr-FR" sz="1200">
                          <a:solidFill>
                            <a:schemeClr val="accent6"/>
                          </a:solidFill>
                          <a:latin typeface="Poppins"/>
                          <a:ea typeface="Poppins"/>
                          <a:cs typeface="Poppins"/>
                          <a:sym typeface="Poppins"/>
                        </a:rPr>
                        <a:t>4</a:t>
                      </a:r>
                      <a:endParaRPr sz="1200" i="0" u="none" strike="noStrike">
                        <a:solidFill>
                          <a:schemeClr val="accent6"/>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Atteint 202</a:t>
                      </a:r>
                      <a:r>
                        <a:rPr lang="fr-FR" sz="1200">
                          <a:solidFill>
                            <a:srgbClr val="3F3F3F"/>
                          </a:solidFill>
                          <a:latin typeface="Poppins"/>
                          <a:ea typeface="Poppins"/>
                          <a:cs typeface="Poppins"/>
                          <a:sym typeface="Poppins"/>
                        </a:rPr>
                        <a:t>4</a:t>
                      </a:r>
                      <a:endParaRPr sz="1200" i="0" u="none" strike="noStrike">
                        <a:solidFill>
                          <a:srgbClr val="3F3F3F"/>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0"/>
                  </a:ext>
                </a:extLst>
              </a:tr>
              <a:tr h="6632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PM01</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réunions de comité de direction tenues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PVs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11</a:t>
                      </a:r>
                      <a:r>
                        <a:rPr lang="fr-FR" sz="1200" b="1">
                          <a:solidFill>
                            <a:srgbClr val="00B050"/>
                          </a:solidFill>
                          <a:latin typeface="Poppins"/>
                          <a:ea typeface="Poppins"/>
                          <a:cs typeface="Poppins"/>
                          <a:sym typeface="Poppins"/>
                        </a:rPr>
                        <a:t>,8</a:t>
                      </a:r>
                      <a:endParaRPr sz="1200" b="1" i="0" u="none" strike="noStrike">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1"/>
                  </a:ext>
                </a:extLst>
              </a:tr>
              <a:tr h="108707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PM01</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dirty="0">
                          <a:solidFill>
                            <a:srgbClr val="3F3F3F"/>
                          </a:solidFill>
                          <a:latin typeface="Poppins"/>
                          <a:ea typeface="Poppins"/>
                          <a:cs typeface="Poppins"/>
                          <a:sym typeface="Poppins"/>
                        </a:rPr>
                        <a:t>Taux d'atteinte des objectifs de croissance Clinique -  Plateau</a:t>
                      </a:r>
                      <a:endParaRPr sz="1200" i="0" u="none" strike="noStrike" dirty="0">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100%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Moyenne des niveaux d'atteinte des objectifs de croissance (CA)</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dirty="0">
                          <a:solidFill>
                            <a:srgbClr val="FF0000"/>
                          </a:solidFill>
                          <a:latin typeface="Poppins"/>
                          <a:ea typeface="Poppins"/>
                          <a:cs typeface="Poppins"/>
                          <a:sym typeface="Poppins"/>
                        </a:rPr>
                        <a:t>75%</a:t>
                      </a:r>
                      <a:endParaRPr sz="1200" b="1" dirty="0">
                        <a:solidFill>
                          <a:srgbClr val="FF000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dirty="0">
                          <a:solidFill>
                            <a:srgbClr val="FF0000"/>
                          </a:solidFill>
                          <a:latin typeface="Poppins"/>
                          <a:ea typeface="Poppins"/>
                          <a:cs typeface="Poppins"/>
                          <a:sym typeface="Poppins"/>
                        </a:rPr>
                        <a:t>NON</a:t>
                      </a:r>
                      <a:endParaRPr sz="1200" b="1" dirty="0">
                        <a:solidFill>
                          <a:srgbClr val="FF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2"/>
                  </a:ext>
                </a:extLst>
              </a:tr>
              <a:tr h="663200">
                <a:tc>
                  <a:txBody>
                    <a:bodyPr/>
                    <a:lstStyle/>
                    <a:p>
                      <a:pPr marL="0" marR="0" lvl="0" indent="0" algn="ctr" rtl="0">
                        <a:spcBef>
                          <a:spcPts val="0"/>
                        </a:spcBef>
                        <a:spcAft>
                          <a:spcPts val="0"/>
                        </a:spcAft>
                        <a:buNone/>
                      </a:pPr>
                      <a:r>
                        <a:rPr lang="fr-FR" sz="1200" u="none" strike="noStrike">
                          <a:solidFill>
                            <a:schemeClr val="dk1"/>
                          </a:solidFill>
                          <a:latin typeface="Poppins"/>
                          <a:ea typeface="Poppins"/>
                          <a:cs typeface="Poppins"/>
                          <a:sym typeface="Poppins"/>
                        </a:rPr>
                        <a:t>PM01</a:t>
                      </a:r>
                      <a:endParaRPr sz="1200" i="0" u="none" strike="noStrike">
                        <a:solidFill>
                          <a:schemeClr val="dk1"/>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chemeClr val="dk1"/>
                          </a:solidFill>
                          <a:latin typeface="Poppins"/>
                          <a:ea typeface="Poppins"/>
                          <a:cs typeface="Poppins"/>
                          <a:sym typeface="Poppins"/>
                        </a:rPr>
                        <a:t>Taux d'atteinte des cibles des indicateurs </a:t>
                      </a:r>
                      <a:endParaRPr sz="1200" i="0" u="none" strike="noStrike">
                        <a:solidFill>
                          <a:schemeClr val="dk1"/>
                        </a:solidFill>
                        <a:latin typeface="Poppins"/>
                        <a:ea typeface="Poppins"/>
                        <a:cs typeface="Poppins"/>
                        <a:sym typeface="Poppins"/>
                      </a:endParaRPr>
                    </a:p>
                  </a:txBody>
                  <a:tcPr marL="0" marR="0" marT="0" marB="0" anchor="ctr">
                    <a:solidFill>
                      <a:schemeClr val="lt1"/>
                    </a:solidFill>
                  </a:tcPr>
                </a:tc>
                <a:tc>
                  <a:txBody>
                    <a:bodyPr/>
                    <a:lstStyle/>
                    <a:p>
                      <a:pPr marL="0" marR="0" lvl="0" indent="0" algn="ctr" rtl="0">
                        <a:spcBef>
                          <a:spcPts val="0"/>
                        </a:spcBef>
                        <a:spcAft>
                          <a:spcPts val="0"/>
                        </a:spcAft>
                        <a:buNone/>
                      </a:pPr>
                      <a:r>
                        <a:rPr lang="fr-FR" sz="1200" u="none" strike="noStrike">
                          <a:solidFill>
                            <a:schemeClr val="dk1"/>
                          </a:solidFill>
                          <a:latin typeface="Poppins"/>
                          <a:ea typeface="Poppins"/>
                          <a:cs typeface="Poppins"/>
                          <a:sym typeface="Poppins"/>
                        </a:rPr>
                        <a:t>Ann.</a:t>
                      </a:r>
                      <a:endParaRPr sz="1200" i="0" u="none" strike="noStrike">
                        <a:solidFill>
                          <a:schemeClr val="dk1"/>
                        </a:solidFill>
                        <a:latin typeface="Poppins"/>
                        <a:ea typeface="Poppins"/>
                        <a:cs typeface="Poppins"/>
                        <a:sym typeface="Poppins"/>
                      </a:endParaRPr>
                    </a:p>
                  </a:txBody>
                  <a:tcPr marL="0" marR="0" marT="0" marB="0" anchor="ctr">
                    <a:solidFill>
                      <a:schemeClr val="lt1"/>
                    </a:solidFill>
                  </a:tcPr>
                </a:tc>
                <a:tc>
                  <a:txBody>
                    <a:bodyPr/>
                    <a:lstStyle/>
                    <a:p>
                      <a:pPr marL="0" marR="0" lvl="0" indent="0" algn="ctr" rtl="0">
                        <a:spcBef>
                          <a:spcPts val="0"/>
                        </a:spcBef>
                        <a:spcAft>
                          <a:spcPts val="0"/>
                        </a:spcAft>
                        <a:buNone/>
                      </a:pPr>
                      <a:r>
                        <a:rPr lang="fr-FR" sz="1200" b="1" u="none" strike="noStrike">
                          <a:solidFill>
                            <a:schemeClr val="dk1"/>
                          </a:solidFill>
                          <a:latin typeface="Poppins"/>
                          <a:ea typeface="Poppins"/>
                          <a:cs typeface="Poppins"/>
                          <a:sym typeface="Poppins"/>
                        </a:rPr>
                        <a:t>70%</a:t>
                      </a:r>
                      <a:endParaRPr sz="1200" b="1" i="0" u="none" strike="noStrike">
                        <a:solidFill>
                          <a:schemeClr val="dk1"/>
                        </a:solidFill>
                        <a:latin typeface="Poppins"/>
                        <a:ea typeface="Poppins"/>
                        <a:cs typeface="Poppins"/>
                        <a:sym typeface="Poppins"/>
                      </a:endParaRPr>
                    </a:p>
                  </a:txBody>
                  <a:tcPr marL="0" marR="0" marT="0" marB="0" anchor="ctr">
                    <a:solidFill>
                      <a:schemeClr val="lt1"/>
                    </a:solidFill>
                  </a:tcPr>
                </a:tc>
                <a:tc>
                  <a:txBody>
                    <a:bodyPr/>
                    <a:lstStyle/>
                    <a:p>
                      <a:pPr marL="0" marR="0" lvl="0" indent="0" algn="ctr" rtl="0">
                        <a:spcBef>
                          <a:spcPts val="0"/>
                        </a:spcBef>
                        <a:spcAft>
                          <a:spcPts val="0"/>
                        </a:spcAft>
                        <a:buNone/>
                      </a:pPr>
                      <a:r>
                        <a:rPr lang="fr-FR" sz="1200" u="none" strike="noStrike">
                          <a:solidFill>
                            <a:schemeClr val="dk1"/>
                          </a:solidFill>
                          <a:latin typeface="Poppins"/>
                          <a:ea typeface="Poppins"/>
                          <a:cs typeface="Poppins"/>
                          <a:sym typeface="Poppins"/>
                        </a:rPr>
                        <a:t>Nombre de cibles atteintes / Nombre de cibles total</a:t>
                      </a:r>
                      <a:endParaRPr sz="1200" i="0" u="none" strike="noStrike">
                        <a:solidFill>
                          <a:schemeClr val="dk1"/>
                        </a:solidFill>
                        <a:latin typeface="Poppins"/>
                        <a:ea typeface="Poppins"/>
                        <a:cs typeface="Poppins"/>
                        <a:sym typeface="Poppins"/>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None/>
                      </a:pPr>
                      <a:r>
                        <a:rPr lang="fr-FR" sz="1200" b="1">
                          <a:solidFill>
                            <a:srgbClr val="FF0000"/>
                          </a:solidFill>
                          <a:latin typeface="Poppins"/>
                          <a:ea typeface="Poppins"/>
                          <a:cs typeface="Poppins"/>
                          <a:sym typeface="Poppins"/>
                        </a:rPr>
                        <a:t>66%</a:t>
                      </a:r>
                      <a:endParaRPr sz="1200" b="1">
                        <a:solidFill>
                          <a:srgbClr val="FF0000"/>
                        </a:solidFill>
                        <a:latin typeface="Poppins"/>
                        <a:ea typeface="Poppins"/>
                        <a:cs typeface="Poppins"/>
                        <a:sym typeface="Poppins"/>
                      </a:endParaRPr>
                    </a:p>
                  </a:txBody>
                  <a:tcPr marL="0" marR="0" marT="0" marB="0" anchor="ctr">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FF0000"/>
                          </a:solidFill>
                          <a:latin typeface="Poppins"/>
                          <a:ea typeface="Poppins"/>
                          <a:cs typeface="Poppins"/>
                          <a:sym typeface="Poppins"/>
                        </a:rPr>
                        <a:t>NON</a:t>
                      </a:r>
                      <a:endParaRPr sz="1200" b="1">
                        <a:solidFill>
                          <a:srgbClr val="FF0000"/>
                        </a:solidFill>
                        <a:latin typeface="Poppins"/>
                        <a:ea typeface="Poppins"/>
                        <a:cs typeface="Poppins"/>
                        <a:sym typeface="Poppins"/>
                      </a:endParaRPr>
                    </a:p>
                  </a:txBody>
                  <a:tcPr marL="0" marR="0" marT="0" marB="0" anchor="ctr">
                    <a:solidFill>
                      <a:schemeClr val="lt1"/>
                    </a:solidFill>
                  </a:tcPr>
                </a:tc>
                <a:extLst>
                  <a:ext uri="{0D108BD9-81ED-4DB2-BD59-A6C34878D82A}">
                    <a16:rowId xmlns:a16="http://schemas.microsoft.com/office/drawing/2014/main" val="10003"/>
                  </a:ext>
                </a:extLst>
              </a:tr>
              <a:tr h="6632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PM02</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Acquisition de nouveaux patients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variation des nouveaux patients vs année précédente</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11,43%</a:t>
                      </a:r>
                      <a:endParaRPr sz="1200" b="1">
                        <a:solidFill>
                          <a:srgbClr val="00B05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OUI </a:t>
                      </a:r>
                      <a:endParaRPr sz="1200" b="1">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4"/>
                  </a:ext>
                </a:extLst>
              </a:tr>
              <a:tr h="13264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PM02</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Niveau de satisfaction des patients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Sem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75%</a:t>
                      </a:r>
                      <a:endParaRPr sz="1200" b="1">
                        <a:latin typeface="Poppins"/>
                        <a:ea typeface="Poppins"/>
                        <a:cs typeface="Poppins"/>
                        <a:sym typeface="Poppins"/>
                      </a:endParaRPr>
                    </a:p>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90%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Pourcentage des patients n'ayant aucun motif d'insatisfaction</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Pourcentage des patientes qui recommanderaient NEST</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99%</a:t>
                      </a:r>
                      <a:endParaRPr sz="1200" b="1">
                        <a:solidFill>
                          <a:srgbClr val="00B050"/>
                        </a:solidFill>
                        <a:latin typeface="Poppins"/>
                        <a:ea typeface="Poppins"/>
                        <a:cs typeface="Poppins"/>
                        <a:sym typeface="Poppins"/>
                      </a:endParaRPr>
                    </a:p>
                    <a:p>
                      <a:pPr marL="0" marR="0" lvl="0" indent="0" algn="ctr" rtl="0">
                        <a:spcBef>
                          <a:spcPts val="0"/>
                        </a:spcBef>
                        <a:spcAft>
                          <a:spcPts val="0"/>
                        </a:spcAft>
                        <a:buNone/>
                      </a:pPr>
                      <a:r>
                        <a:rPr lang="fr-FR" sz="1200" b="1">
                          <a:solidFill>
                            <a:srgbClr val="00B050"/>
                          </a:solidFill>
                          <a:latin typeface="Poppins"/>
                          <a:ea typeface="Poppins"/>
                          <a:cs typeface="Poppins"/>
                          <a:sym typeface="Poppins"/>
                        </a:rPr>
                        <a:t>96%</a:t>
                      </a:r>
                      <a:endParaRPr sz="1200" b="1">
                        <a:solidFill>
                          <a:srgbClr val="00B050"/>
                        </a:solidFill>
                        <a:latin typeface="Poppins"/>
                        <a:ea typeface="Poppins"/>
                        <a:cs typeface="Poppins"/>
                        <a:sym typeface="Poppins"/>
                      </a:endParaRPr>
                    </a:p>
                    <a:p>
                      <a:pPr marL="0" marR="0" lvl="0" indent="0" algn="ctr" rtl="0">
                        <a:spcBef>
                          <a:spcPts val="0"/>
                        </a:spcBef>
                        <a:spcAft>
                          <a:spcPts val="0"/>
                        </a:spcAft>
                        <a:buNone/>
                      </a:pPr>
                      <a:endParaRPr sz="1200" b="1">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dirty="0">
                          <a:solidFill>
                            <a:srgbClr val="00B050"/>
                          </a:solidFill>
                          <a:latin typeface="Poppins"/>
                          <a:ea typeface="Poppins"/>
                          <a:cs typeface="Poppins"/>
                          <a:sym typeface="Poppins"/>
                        </a:rPr>
                        <a:t>OUI</a:t>
                      </a:r>
                      <a:endParaRPr sz="1200" b="1" u="none" strike="noStrike" dirty="0">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5"/>
                  </a:ext>
                </a:extLst>
              </a:tr>
            </a:tbl>
          </a:graphicData>
        </a:graphic>
      </p:graphicFrame>
      <p:sp>
        <p:nvSpPr>
          <p:cNvPr id="1312" name="Google Shape;1312;p146"/>
          <p:cNvSpPr txBox="1"/>
          <p:nvPr/>
        </p:nvSpPr>
        <p:spPr>
          <a:xfrm>
            <a:off x="203325" y="356194"/>
            <a:ext cx="10585200" cy="509400"/>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Clr>
                <a:srgbClr val="752864"/>
              </a:buClr>
              <a:buSzPts val="2800"/>
              <a:buFont typeface="Calibri"/>
              <a:buNone/>
            </a:pPr>
            <a:r>
              <a:rPr lang="fr-FR" sz="2000" b="1" cap="none">
                <a:solidFill>
                  <a:srgbClr val="752864"/>
                </a:solidFill>
                <a:latin typeface="Poppins"/>
                <a:ea typeface="Poppins"/>
                <a:cs typeface="Poppins"/>
                <a:sym typeface="Poppins"/>
              </a:rPr>
              <a:t>2. Le degré de réalisation des objectifs qualité</a:t>
            </a:r>
            <a:endParaRPr sz="2000" b="1" cap="none">
              <a:solidFill>
                <a:srgbClr val="752864"/>
              </a:solidFill>
              <a:latin typeface="Poppins"/>
              <a:ea typeface="Poppins"/>
              <a:cs typeface="Poppins"/>
              <a:sym typeface="Poppin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graphicFrame>
        <p:nvGraphicFramePr>
          <p:cNvPr id="1317" name="Google Shape;1317;p147"/>
          <p:cNvGraphicFramePr/>
          <p:nvPr>
            <p:extLst>
              <p:ext uri="{D42A27DB-BD31-4B8C-83A1-F6EECF244321}">
                <p14:modId xmlns:p14="http://schemas.microsoft.com/office/powerpoint/2010/main" val="3289422986"/>
              </p:ext>
            </p:extLst>
          </p:nvPr>
        </p:nvGraphicFramePr>
        <p:xfrm>
          <a:off x="286555" y="920031"/>
          <a:ext cx="11618925" cy="5529650"/>
        </p:xfrm>
        <a:graphic>
          <a:graphicData uri="http://schemas.openxmlformats.org/drawingml/2006/table">
            <a:tbl>
              <a:tblPr firstRow="1">
                <a:noFill/>
                <a:tableStyleId>{074F2F37-276A-4D36-B857-DCE930269831}</a:tableStyleId>
              </a:tblPr>
              <a:tblGrid>
                <a:gridCol w="802125">
                  <a:extLst>
                    <a:ext uri="{9D8B030D-6E8A-4147-A177-3AD203B41FA5}">
                      <a16:colId xmlns:a16="http://schemas.microsoft.com/office/drawing/2014/main" val="20000"/>
                    </a:ext>
                  </a:extLst>
                </a:gridCol>
                <a:gridCol w="3685700">
                  <a:extLst>
                    <a:ext uri="{9D8B030D-6E8A-4147-A177-3AD203B41FA5}">
                      <a16:colId xmlns:a16="http://schemas.microsoft.com/office/drawing/2014/main" val="20001"/>
                    </a:ext>
                  </a:extLst>
                </a:gridCol>
                <a:gridCol w="660075">
                  <a:extLst>
                    <a:ext uri="{9D8B030D-6E8A-4147-A177-3AD203B41FA5}">
                      <a16:colId xmlns:a16="http://schemas.microsoft.com/office/drawing/2014/main" val="20002"/>
                    </a:ext>
                  </a:extLst>
                </a:gridCol>
                <a:gridCol w="834400">
                  <a:extLst>
                    <a:ext uri="{9D8B030D-6E8A-4147-A177-3AD203B41FA5}">
                      <a16:colId xmlns:a16="http://schemas.microsoft.com/office/drawing/2014/main" val="20003"/>
                    </a:ext>
                  </a:extLst>
                </a:gridCol>
                <a:gridCol w="3737375">
                  <a:extLst>
                    <a:ext uri="{9D8B030D-6E8A-4147-A177-3AD203B41FA5}">
                      <a16:colId xmlns:a16="http://schemas.microsoft.com/office/drawing/2014/main" val="20004"/>
                    </a:ext>
                  </a:extLst>
                </a:gridCol>
                <a:gridCol w="949625">
                  <a:extLst>
                    <a:ext uri="{9D8B030D-6E8A-4147-A177-3AD203B41FA5}">
                      <a16:colId xmlns:a16="http://schemas.microsoft.com/office/drawing/2014/main" val="20005"/>
                    </a:ext>
                  </a:extLst>
                </a:gridCol>
                <a:gridCol w="949625">
                  <a:extLst>
                    <a:ext uri="{9D8B030D-6E8A-4147-A177-3AD203B41FA5}">
                      <a16:colId xmlns:a16="http://schemas.microsoft.com/office/drawing/2014/main" val="20006"/>
                    </a:ext>
                  </a:extLst>
                </a:gridCol>
              </a:tblGrid>
              <a:tr h="4819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Indicateurs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Fréq.</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Cible</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Méthode de calcul</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chemeClr val="accent6"/>
                          </a:solidFill>
                          <a:latin typeface="Poppins"/>
                          <a:ea typeface="Poppins"/>
                          <a:cs typeface="Poppins"/>
                          <a:sym typeface="Poppins"/>
                        </a:rPr>
                        <a:t>Moy. 202</a:t>
                      </a:r>
                      <a:r>
                        <a:rPr lang="fr-FR" sz="1200">
                          <a:solidFill>
                            <a:schemeClr val="accent6"/>
                          </a:solidFill>
                          <a:latin typeface="Poppins"/>
                          <a:ea typeface="Poppins"/>
                          <a:cs typeface="Poppins"/>
                          <a:sym typeface="Poppins"/>
                        </a:rPr>
                        <a:t>4</a:t>
                      </a:r>
                      <a:endParaRPr sz="1200" i="0" u="none" strike="noStrike">
                        <a:solidFill>
                          <a:schemeClr val="accent6"/>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Atteint 202</a:t>
                      </a:r>
                      <a:r>
                        <a:rPr lang="fr-FR" sz="1200">
                          <a:solidFill>
                            <a:srgbClr val="3F3F3F"/>
                          </a:solidFill>
                          <a:latin typeface="Poppins"/>
                          <a:ea typeface="Poppins"/>
                          <a:cs typeface="Poppins"/>
                          <a:sym typeface="Poppins"/>
                        </a:rPr>
                        <a:t>4</a:t>
                      </a:r>
                      <a:endParaRPr sz="1200" i="0" u="none" strike="noStrike">
                        <a:solidFill>
                          <a:srgbClr val="3F3F3F"/>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0"/>
                  </a:ext>
                </a:extLst>
              </a:tr>
              <a:tr h="52772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PM03</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réalisations des actions planifiées suite aux audits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70%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Action réalisée / action planifiée x 100</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dirty="0">
                          <a:solidFill>
                            <a:srgbClr val="00B050"/>
                          </a:solidFill>
                          <a:latin typeface="Poppins"/>
                          <a:ea typeface="Poppins"/>
                          <a:cs typeface="Poppins"/>
                          <a:sym typeface="Poppins"/>
                        </a:rPr>
                        <a:t>80,35%</a:t>
                      </a:r>
                      <a:endParaRPr sz="1200" b="1" dirty="0">
                        <a:solidFill>
                          <a:srgbClr val="00B05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dirty="0">
                          <a:solidFill>
                            <a:srgbClr val="00B050"/>
                          </a:solidFill>
                          <a:latin typeface="Poppins"/>
                          <a:ea typeface="Poppins"/>
                          <a:cs typeface="Poppins"/>
                          <a:sym typeface="Poppins"/>
                        </a:rPr>
                        <a:t>OUI</a:t>
                      </a:r>
                      <a:endParaRPr sz="1200" b="1" dirty="0">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1"/>
                  </a:ext>
                </a:extLst>
              </a:tr>
              <a:tr h="40567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PM03</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Non – Conformités clôturées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80%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NC traité / NC total</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i="0" u="none" strike="noStrike" cap="none" dirty="0">
                          <a:solidFill>
                            <a:srgbClr val="00B050"/>
                          </a:solidFill>
                          <a:latin typeface="Poppins"/>
                          <a:ea typeface="Poppins"/>
                          <a:cs typeface="Poppins"/>
                          <a:sym typeface="Poppins"/>
                        </a:rPr>
                        <a:t>89,75%</a:t>
                      </a:r>
                      <a:endParaRPr sz="1200" b="1" i="0" u="none" strike="noStrike" cap="none" dirty="0">
                        <a:solidFill>
                          <a:srgbClr val="00B05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i="0" u="none" strike="noStrike" cap="none" dirty="0">
                          <a:solidFill>
                            <a:srgbClr val="00B050"/>
                          </a:solidFill>
                          <a:latin typeface="Poppins"/>
                          <a:ea typeface="Poppins"/>
                          <a:cs typeface="Poppins"/>
                          <a:sym typeface="Poppins"/>
                        </a:rPr>
                        <a:t>OUI</a:t>
                      </a:r>
                      <a:endParaRPr sz="1200" b="1" i="0" u="none" strike="noStrike" cap="none" dirty="0">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2"/>
                  </a:ext>
                </a:extLst>
              </a:tr>
              <a:tr h="4819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PM03</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non-conformités répétées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Sem.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5</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de non-conformités répétées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2,75</a:t>
                      </a:r>
                      <a:endParaRPr sz="1200" b="1" i="0" u="none" strike="noStrike">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3"/>
                  </a:ext>
                </a:extLst>
              </a:tr>
              <a:tr h="82197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PO01</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Mesure de l'amabilité de l'accueil</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endParaRPr sz="1200" b="1" u="none" strike="noStrike">
                        <a:solidFill>
                          <a:srgbClr val="3F3F3F"/>
                        </a:solidFill>
                        <a:latin typeface="Poppins"/>
                        <a:ea typeface="Poppins"/>
                        <a:cs typeface="Poppins"/>
                        <a:sym typeface="Poppins"/>
                      </a:endParaRPr>
                    </a:p>
                    <a:p>
                      <a:pPr marL="0" marR="0" lvl="0" indent="0" algn="ctr" rtl="0">
                        <a:spcBef>
                          <a:spcPts val="0"/>
                        </a:spcBef>
                        <a:spcAft>
                          <a:spcPts val="0"/>
                        </a:spcAft>
                        <a:buNone/>
                      </a:pPr>
                      <a:endParaRPr sz="1200" b="1" u="none" strike="noStrike">
                        <a:solidFill>
                          <a:srgbClr val="3F3F3F"/>
                        </a:solidFill>
                        <a:latin typeface="Poppins"/>
                        <a:ea typeface="Poppins"/>
                        <a:cs typeface="Poppins"/>
                        <a:sym typeface="Poppins"/>
                      </a:endParaRPr>
                    </a:p>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0</a:t>
                      </a:r>
                      <a:endParaRPr sz="1200" b="1" u="none" strike="noStrike">
                        <a:solidFill>
                          <a:srgbClr val="3F3F3F"/>
                        </a:solidFill>
                        <a:latin typeface="Poppins"/>
                        <a:ea typeface="Poppins"/>
                        <a:cs typeface="Poppins"/>
                        <a:sym typeface="Poppins"/>
                      </a:endParaRPr>
                    </a:p>
                    <a:p>
                      <a:pPr marL="0" marR="0" lvl="0" indent="0" algn="ctr" rtl="0">
                        <a:spcBef>
                          <a:spcPts val="0"/>
                        </a:spcBef>
                        <a:spcAft>
                          <a:spcPts val="0"/>
                        </a:spcAft>
                        <a:buNone/>
                      </a:pP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d'incidents identifiés ou remontés sur le mois mettant en cause l'amabilité du personnel</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b="1" u="none" strike="noStrike" dirty="0">
                          <a:solidFill>
                            <a:srgbClr val="00B050"/>
                          </a:solidFill>
                          <a:latin typeface="Poppins"/>
                          <a:ea typeface="Poppins"/>
                          <a:cs typeface="Poppins"/>
                          <a:sym typeface="Poppins"/>
                        </a:rPr>
                        <a:t>0</a:t>
                      </a:r>
                      <a:endParaRPr sz="1200" b="1" i="0" u="none" strike="noStrike" dirty="0">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4"/>
                  </a:ext>
                </a:extLst>
              </a:tr>
              <a:tr h="7336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PO01</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Satisfaction des nouveaux patients sur l'accueil</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3,5%</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Résultats de l'enquête de satisfaction des nouveaux patients (question sur l'accueil - note de 1 à 4)</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3,</a:t>
                      </a:r>
                      <a:r>
                        <a:rPr lang="fr-FR" sz="1200" b="1">
                          <a:solidFill>
                            <a:srgbClr val="00B050"/>
                          </a:solidFill>
                          <a:latin typeface="Poppins"/>
                          <a:ea typeface="Poppins"/>
                          <a:cs typeface="Poppins"/>
                          <a:sym typeface="Poppins"/>
                        </a:rPr>
                        <a:t>94</a:t>
                      </a:r>
                      <a:endParaRPr sz="1200">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5"/>
                  </a:ext>
                </a:extLst>
              </a:tr>
              <a:tr h="53952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PO01</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d’appels entrants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1600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d'appels entrants sur les deux numéros de standard</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1732</a:t>
                      </a:r>
                      <a:endParaRPr sz="1200" b="1">
                        <a:solidFill>
                          <a:srgbClr val="00B05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OUI</a:t>
                      </a:r>
                      <a:endParaRPr sz="1200" b="1">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6"/>
                  </a:ext>
                </a:extLst>
              </a:tr>
              <a:tr h="4819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PO02</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Délai moyen de paiement des garants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60 jours</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Moyenne des délais de tous les paiements reçus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FF0000"/>
                          </a:solidFill>
                          <a:latin typeface="Poppins"/>
                          <a:ea typeface="Poppins"/>
                          <a:cs typeface="Poppins"/>
                          <a:sym typeface="Poppins"/>
                        </a:rPr>
                        <a:t>84,5</a:t>
                      </a:r>
                      <a:endParaRPr sz="1200" b="1">
                        <a:solidFill>
                          <a:srgbClr val="FF000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FF0000"/>
                          </a:solidFill>
                          <a:latin typeface="Poppins"/>
                          <a:ea typeface="Poppins"/>
                          <a:cs typeface="Poppins"/>
                          <a:sym typeface="Poppins"/>
                        </a:rPr>
                        <a:t>NON</a:t>
                      </a:r>
                      <a:endParaRPr sz="1200" b="1">
                        <a:solidFill>
                          <a:srgbClr val="FF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7"/>
                  </a:ext>
                </a:extLst>
              </a:tr>
              <a:tr h="52772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PO02</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réclamations ou rejets des garants sur la facturation</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5%</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réclamations ou rejets des garants / Nombre de factures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00B050"/>
                          </a:solidFill>
                          <a:latin typeface="Poppins"/>
                          <a:ea typeface="Poppins"/>
                          <a:cs typeface="Poppins"/>
                          <a:sym typeface="Poppins"/>
                        </a:rPr>
                        <a:t>1,75%</a:t>
                      </a:r>
                      <a:endParaRPr sz="1200" b="1">
                        <a:solidFill>
                          <a:srgbClr val="00B05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00B050"/>
                          </a:solidFill>
                          <a:latin typeface="Poppins"/>
                          <a:ea typeface="Poppins"/>
                          <a:cs typeface="Poppins"/>
                          <a:sym typeface="Poppins"/>
                        </a:rPr>
                        <a:t>OUI</a:t>
                      </a:r>
                      <a:endParaRPr sz="1200" b="1">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8"/>
                  </a:ext>
                </a:extLst>
              </a:tr>
              <a:tr h="52772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PO02</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Délai moyen entre la sortie du patient et la réception de la facture à la DAF</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7 jours</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Moyenne des délais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a:solidFill>
                            <a:srgbClr val="FF0000"/>
                          </a:solidFill>
                          <a:latin typeface="Poppins"/>
                          <a:ea typeface="Poppins"/>
                          <a:cs typeface="Poppins"/>
                          <a:sym typeface="Poppins"/>
                        </a:rPr>
                        <a:t>8,5</a:t>
                      </a:r>
                      <a:endParaRPr sz="1200" b="1">
                        <a:solidFill>
                          <a:srgbClr val="FF000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dirty="0">
                          <a:solidFill>
                            <a:srgbClr val="FF0000"/>
                          </a:solidFill>
                          <a:latin typeface="Poppins"/>
                          <a:ea typeface="Poppins"/>
                          <a:cs typeface="Poppins"/>
                          <a:sym typeface="Poppins"/>
                        </a:rPr>
                        <a:t>NON</a:t>
                      </a:r>
                      <a:endParaRPr sz="1200" b="1" dirty="0">
                        <a:solidFill>
                          <a:srgbClr val="FF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9"/>
                  </a:ext>
                </a:extLst>
              </a:tr>
            </a:tbl>
          </a:graphicData>
        </a:graphic>
      </p:graphicFrame>
      <p:sp>
        <p:nvSpPr>
          <p:cNvPr id="1318" name="Google Shape;1318;p147"/>
          <p:cNvSpPr txBox="1"/>
          <p:nvPr/>
        </p:nvSpPr>
        <p:spPr>
          <a:xfrm>
            <a:off x="286555" y="219943"/>
            <a:ext cx="10585200" cy="5145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752864"/>
              </a:buClr>
              <a:buSzPts val="28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graphicFrame>
        <p:nvGraphicFramePr>
          <p:cNvPr id="1323" name="Google Shape;1323;p148"/>
          <p:cNvGraphicFramePr/>
          <p:nvPr>
            <p:extLst>
              <p:ext uri="{D42A27DB-BD31-4B8C-83A1-F6EECF244321}">
                <p14:modId xmlns:p14="http://schemas.microsoft.com/office/powerpoint/2010/main" val="2187373224"/>
              </p:ext>
            </p:extLst>
          </p:nvPr>
        </p:nvGraphicFramePr>
        <p:xfrm>
          <a:off x="457202" y="855039"/>
          <a:ext cx="11277600" cy="5247810"/>
        </p:xfrm>
        <a:graphic>
          <a:graphicData uri="http://schemas.openxmlformats.org/drawingml/2006/table">
            <a:tbl>
              <a:tblPr firstRow="1">
                <a:noFill/>
                <a:tableStyleId>{074F2F37-276A-4D36-B857-DCE930269831}</a:tableStyleId>
              </a:tblPr>
              <a:tblGrid>
                <a:gridCol w="778550">
                  <a:extLst>
                    <a:ext uri="{9D8B030D-6E8A-4147-A177-3AD203B41FA5}">
                      <a16:colId xmlns:a16="http://schemas.microsoft.com/office/drawing/2014/main" val="20000"/>
                    </a:ext>
                  </a:extLst>
                </a:gridCol>
                <a:gridCol w="3442000">
                  <a:extLst>
                    <a:ext uri="{9D8B030D-6E8A-4147-A177-3AD203B41FA5}">
                      <a16:colId xmlns:a16="http://schemas.microsoft.com/office/drawing/2014/main" val="20001"/>
                    </a:ext>
                  </a:extLst>
                </a:gridCol>
                <a:gridCol w="776125">
                  <a:extLst>
                    <a:ext uri="{9D8B030D-6E8A-4147-A177-3AD203B41FA5}">
                      <a16:colId xmlns:a16="http://schemas.microsoft.com/office/drawing/2014/main" val="20002"/>
                    </a:ext>
                  </a:extLst>
                </a:gridCol>
                <a:gridCol w="809875">
                  <a:extLst>
                    <a:ext uri="{9D8B030D-6E8A-4147-A177-3AD203B41FA5}">
                      <a16:colId xmlns:a16="http://schemas.microsoft.com/office/drawing/2014/main" val="20003"/>
                    </a:ext>
                  </a:extLst>
                </a:gridCol>
                <a:gridCol w="3627600">
                  <a:extLst>
                    <a:ext uri="{9D8B030D-6E8A-4147-A177-3AD203B41FA5}">
                      <a16:colId xmlns:a16="http://schemas.microsoft.com/office/drawing/2014/main" val="20004"/>
                    </a:ext>
                  </a:extLst>
                </a:gridCol>
                <a:gridCol w="921725">
                  <a:extLst>
                    <a:ext uri="{9D8B030D-6E8A-4147-A177-3AD203B41FA5}">
                      <a16:colId xmlns:a16="http://schemas.microsoft.com/office/drawing/2014/main" val="20005"/>
                    </a:ext>
                  </a:extLst>
                </a:gridCol>
                <a:gridCol w="921725">
                  <a:extLst>
                    <a:ext uri="{9D8B030D-6E8A-4147-A177-3AD203B41FA5}">
                      <a16:colId xmlns:a16="http://schemas.microsoft.com/office/drawing/2014/main" val="20006"/>
                    </a:ext>
                  </a:extLst>
                </a:gridCol>
              </a:tblGrid>
              <a:tr h="573326">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Indicateurs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Fréq.</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Cible</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Méthode de calcul</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chemeClr val="accent6"/>
                          </a:solidFill>
                          <a:latin typeface="Poppins"/>
                          <a:ea typeface="Poppins"/>
                          <a:cs typeface="Poppins"/>
                          <a:sym typeface="Poppins"/>
                        </a:rPr>
                        <a:t>Moy. 202</a:t>
                      </a:r>
                      <a:r>
                        <a:rPr lang="fr-FR" sz="1200">
                          <a:solidFill>
                            <a:schemeClr val="accent6"/>
                          </a:solidFill>
                          <a:latin typeface="Poppins"/>
                          <a:ea typeface="Poppins"/>
                          <a:cs typeface="Poppins"/>
                          <a:sym typeface="Poppins"/>
                        </a:rPr>
                        <a:t>4</a:t>
                      </a:r>
                      <a:endParaRPr sz="1200" i="0" u="none" strike="noStrike">
                        <a:solidFill>
                          <a:schemeClr val="accent6"/>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Atteint 202</a:t>
                      </a:r>
                      <a:r>
                        <a:rPr lang="fr-FR" sz="1200">
                          <a:solidFill>
                            <a:srgbClr val="3F3F3F"/>
                          </a:solidFill>
                          <a:latin typeface="Poppins"/>
                          <a:ea typeface="Poppins"/>
                          <a:cs typeface="Poppins"/>
                          <a:sym typeface="Poppins"/>
                        </a:rPr>
                        <a:t>4</a:t>
                      </a:r>
                      <a:endParaRPr sz="1200" i="0" u="none" strike="noStrike">
                        <a:solidFill>
                          <a:srgbClr val="3F3F3F"/>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0"/>
                  </a:ext>
                </a:extLst>
              </a:tr>
              <a:tr h="88307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PO02</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Délai moyen </a:t>
                      </a:r>
                      <a:r>
                        <a:rPr lang="fr-FR" sz="1200">
                          <a:solidFill>
                            <a:srgbClr val="3F3F3F"/>
                          </a:solidFill>
                          <a:latin typeface="Poppins"/>
                          <a:ea typeface="Poppins"/>
                          <a:cs typeface="Poppins"/>
                          <a:sym typeface="Poppins"/>
                        </a:rPr>
                        <a:t>entre</a:t>
                      </a:r>
                      <a:r>
                        <a:rPr lang="fr-FR" sz="1200" u="none" strike="noStrike">
                          <a:solidFill>
                            <a:srgbClr val="3F3F3F"/>
                          </a:solidFill>
                          <a:latin typeface="Poppins"/>
                          <a:ea typeface="Poppins"/>
                          <a:cs typeface="Poppins"/>
                          <a:sym typeface="Poppins"/>
                        </a:rPr>
                        <a:t> la réception de la facture à la DAF et le dépôt au niveau de l'organisme de remboursement</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3 jours</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Moyenne des délais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FF0000"/>
                          </a:solidFill>
                          <a:latin typeface="Poppins"/>
                          <a:ea typeface="Poppins"/>
                          <a:cs typeface="Poppins"/>
                          <a:sym typeface="Poppins"/>
                        </a:rPr>
                        <a:t>4,25</a:t>
                      </a:r>
                      <a:endParaRPr sz="1200" b="1">
                        <a:solidFill>
                          <a:srgbClr val="FF000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FF0000"/>
                          </a:solidFill>
                          <a:latin typeface="Poppins"/>
                          <a:ea typeface="Poppins"/>
                          <a:cs typeface="Poppins"/>
                          <a:sym typeface="Poppins"/>
                        </a:rPr>
                        <a:t>NON</a:t>
                      </a:r>
                      <a:endParaRPr sz="1200" b="1">
                        <a:solidFill>
                          <a:srgbClr val="FF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1"/>
                  </a:ext>
                </a:extLst>
              </a:tr>
              <a:tr h="588681">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PO03</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patients consultés par mois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a:solidFill>
                            <a:srgbClr val="3F3F3F"/>
                          </a:solidFill>
                          <a:latin typeface="Poppins"/>
                          <a:ea typeface="Poppins"/>
                          <a:cs typeface="Poppins"/>
                          <a:sym typeface="Poppins"/>
                        </a:rPr>
                        <a:t>1500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Comptage du nombre de consultations par spécialité, par médecin</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1604</a:t>
                      </a:r>
                      <a:endParaRPr sz="1200" b="1" i="0" u="none" strike="noStrike">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i="0"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2"/>
                  </a:ext>
                </a:extLst>
              </a:tr>
              <a:tr h="588681">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PO04</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dossiers patients non-conformes (hospitalisation)</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dossiers patient incomplets ou mal remplis / Nombre de dossiers patients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13,12%</a:t>
                      </a:r>
                      <a:endParaRPr sz="1200" b="1" i="0" u="none" strike="noStrike">
                        <a:solidFill>
                          <a:srgbClr val="C00000"/>
                        </a:solidFill>
                        <a:latin typeface="Poppins"/>
                        <a:ea typeface="Poppins"/>
                        <a:cs typeface="Poppins"/>
                        <a:sym typeface="Poppins"/>
                      </a:endParaRPr>
                    </a:p>
                  </a:txBody>
                  <a:tcPr marL="0" marR="0" marT="0" marB="0" anchor="ctr"/>
                </a:tc>
                <a:tc>
                  <a:txBody>
                    <a:bodyPr/>
                    <a:lstStyle/>
                    <a:p>
                      <a:pPr marL="0" marR="0" lvl="0" indent="0" algn="ctr" rtl="0">
                        <a:lnSpc>
                          <a:spcPct val="100000"/>
                        </a:lnSpc>
                        <a:spcBef>
                          <a:spcPts val="0"/>
                        </a:spcBef>
                        <a:spcAft>
                          <a:spcPts val="0"/>
                        </a:spcAft>
                        <a:buNone/>
                      </a:pPr>
                      <a:r>
                        <a:rPr lang="fr-FR" sz="1200" b="1">
                          <a:solidFill>
                            <a:srgbClr val="FF0000"/>
                          </a:solidFill>
                          <a:latin typeface="Poppins"/>
                          <a:ea typeface="Poppins"/>
                          <a:cs typeface="Poppins"/>
                          <a:sym typeface="Poppins"/>
                        </a:rPr>
                        <a:t>NON</a:t>
                      </a:r>
                      <a:endParaRPr sz="1200" b="1" i="0" u="none" strike="noStrike">
                        <a:solidFill>
                          <a:srgbClr val="C0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3"/>
                  </a:ext>
                </a:extLst>
              </a:tr>
              <a:tr h="588681">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PO04</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dossiers patients non-conformes (nné)</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dossiers patient incomplets ou mal remplis / Nombre de dossiers patients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1,38</a:t>
                      </a:r>
                      <a:r>
                        <a:rPr lang="fr-FR" sz="1200" b="1" u="none" strike="noStrike">
                          <a:solidFill>
                            <a:srgbClr val="00B050"/>
                          </a:solidFill>
                          <a:latin typeface="Poppins"/>
                          <a:ea typeface="Poppins"/>
                          <a:cs typeface="Poppins"/>
                          <a:sym typeface="Poppins"/>
                        </a:rPr>
                        <a:t>%</a:t>
                      </a:r>
                      <a:endParaRPr sz="1200" b="1" i="0" u="none" strike="noStrike">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i="0"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4"/>
                  </a:ext>
                </a:extLst>
              </a:tr>
              <a:tr h="364956">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PO04</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patients hospitalisés par mois </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70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d'hospitalisations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FF0000"/>
                          </a:solidFill>
                          <a:latin typeface="Poppins"/>
                          <a:ea typeface="Poppins"/>
                          <a:cs typeface="Poppins"/>
                          <a:sym typeface="Poppins"/>
                        </a:rPr>
                        <a:t>6</a:t>
                      </a:r>
                      <a:r>
                        <a:rPr lang="fr-FR" sz="1200" b="1">
                          <a:solidFill>
                            <a:srgbClr val="FF0000"/>
                          </a:solidFill>
                          <a:latin typeface="Poppins"/>
                          <a:ea typeface="Poppins"/>
                          <a:cs typeface="Poppins"/>
                          <a:sym typeface="Poppins"/>
                        </a:rPr>
                        <a:t>9,41</a:t>
                      </a:r>
                      <a:endParaRPr sz="1200" b="1" i="0" u="none" strike="noStrike">
                        <a:solidFill>
                          <a:srgbClr val="FF000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FF0000"/>
                          </a:solidFill>
                          <a:latin typeface="Poppins"/>
                          <a:ea typeface="Poppins"/>
                          <a:cs typeface="Poppins"/>
                          <a:sym typeface="Poppins"/>
                        </a:rPr>
                        <a:t>NON</a:t>
                      </a:r>
                      <a:endParaRPr sz="1200" b="1" i="0" u="none" strike="noStrike">
                        <a:solidFill>
                          <a:srgbClr val="FF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5"/>
                  </a:ext>
                </a:extLst>
              </a:tr>
              <a:tr h="573326">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PO04</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d'infections nosocomiales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0</a:t>
                      </a:r>
                      <a:endParaRPr sz="1200" b="1"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d'infections nosocomiales</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0</a:t>
                      </a:r>
                      <a:endParaRPr sz="1200" b="1" i="0" u="none" strike="noStrike">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i="0" u="none" strike="noStrike">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6"/>
                  </a:ext>
                </a:extLst>
              </a:tr>
              <a:tr h="601837">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PO04</a:t>
                      </a:r>
                      <a:endParaRPr sz="1200" i="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d'occupation des lits</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70%</a:t>
                      </a:r>
                      <a:endParaRPr sz="1200" b="1"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jour </a:t>
                      </a:r>
                      <a:r>
                        <a:rPr lang="fr-FR" sz="1200">
                          <a:solidFill>
                            <a:srgbClr val="3F3F3F"/>
                          </a:solidFill>
                          <a:latin typeface="Poppins"/>
                          <a:ea typeface="Poppins"/>
                          <a:cs typeface="Poppins"/>
                          <a:sym typeface="Poppins"/>
                        </a:rPr>
                        <a:t>d'hospitalisation</a:t>
                      </a:r>
                      <a:r>
                        <a:rPr lang="fr-FR" sz="1200" u="none" strike="noStrike">
                          <a:solidFill>
                            <a:srgbClr val="3F3F3F"/>
                          </a:solidFill>
                          <a:latin typeface="Poppins"/>
                          <a:ea typeface="Poppins"/>
                          <a:cs typeface="Poppins"/>
                          <a:sym typeface="Poppins"/>
                        </a:rPr>
                        <a:t>/ nombre de jour du mois</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62</a:t>
                      </a:r>
                      <a:r>
                        <a:rPr lang="fr-FR" sz="1200" b="1" u="none" strike="noStrike">
                          <a:solidFill>
                            <a:srgbClr val="FF0000"/>
                          </a:solidFill>
                          <a:latin typeface="Poppins"/>
                          <a:ea typeface="Poppins"/>
                          <a:cs typeface="Poppins"/>
                          <a:sym typeface="Poppins"/>
                        </a:rPr>
                        <a:t>,</a:t>
                      </a:r>
                      <a:r>
                        <a:rPr lang="fr-FR" sz="1200" b="1">
                          <a:solidFill>
                            <a:srgbClr val="FF0000"/>
                          </a:solidFill>
                          <a:latin typeface="Poppins"/>
                          <a:ea typeface="Poppins"/>
                          <a:cs typeface="Poppins"/>
                          <a:sym typeface="Poppins"/>
                        </a:rPr>
                        <a:t>6</a:t>
                      </a:r>
                      <a:r>
                        <a:rPr lang="fr-FR" sz="1200" b="1" u="none" strike="noStrike">
                          <a:solidFill>
                            <a:srgbClr val="FF0000"/>
                          </a:solidFill>
                          <a:latin typeface="Poppins"/>
                          <a:ea typeface="Poppins"/>
                          <a:cs typeface="Poppins"/>
                          <a:sym typeface="Poppins"/>
                        </a:rPr>
                        <a:t>%</a:t>
                      </a:r>
                      <a:endParaRPr sz="1200" b="1" i="0" u="none" strike="noStrike">
                        <a:solidFill>
                          <a:srgbClr val="FF000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u="none" strike="noStrike">
                          <a:solidFill>
                            <a:srgbClr val="FF0000"/>
                          </a:solidFill>
                          <a:latin typeface="Poppins"/>
                          <a:ea typeface="Poppins"/>
                          <a:cs typeface="Poppins"/>
                          <a:sym typeface="Poppins"/>
                        </a:rPr>
                        <a:t>NON</a:t>
                      </a:r>
                      <a:endParaRPr sz="1200" b="1" i="0" u="none" strike="noStrike">
                        <a:solidFill>
                          <a:srgbClr val="FF000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7"/>
                  </a:ext>
                </a:extLst>
              </a:tr>
              <a:tr h="485252">
                <a:tc>
                  <a:txBody>
                    <a:bodyPr/>
                    <a:lstStyle/>
                    <a:p>
                      <a:pPr marL="0" marR="0" lvl="0" indent="0" algn="ctr" rtl="0">
                        <a:spcBef>
                          <a:spcPts val="0"/>
                        </a:spcBef>
                        <a:spcAft>
                          <a:spcPts val="0"/>
                        </a:spcAft>
                        <a:buNone/>
                      </a:pPr>
                      <a:r>
                        <a:rPr lang="fr-FR" sz="1200">
                          <a:solidFill>
                            <a:srgbClr val="3F3F3F"/>
                          </a:solidFill>
                          <a:latin typeface="Poppins"/>
                          <a:ea typeface="Poppins"/>
                          <a:cs typeface="Poppins"/>
                          <a:sym typeface="Poppins"/>
                        </a:rPr>
                        <a:t>PO04</a:t>
                      </a:r>
                      <a:endParaRPr sz="1200" u="none" strike="noStrike">
                        <a:solidFill>
                          <a:srgbClr val="3F3F3F"/>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a:solidFill>
                            <a:srgbClr val="3F3F3F"/>
                          </a:solidFill>
                          <a:latin typeface="Poppins"/>
                          <a:ea typeface="Poppins"/>
                          <a:cs typeface="Poppins"/>
                          <a:sym typeface="Poppins"/>
                        </a:rPr>
                        <a:t>Nombre de réclamations liées à la Restauration</a:t>
                      </a:r>
                      <a:endParaRPr sz="1200">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a:solidFill>
                            <a:srgbClr val="3F3F3F"/>
                          </a:solidFill>
                          <a:latin typeface="Poppins"/>
                          <a:ea typeface="Poppins"/>
                          <a:cs typeface="Poppins"/>
                          <a:sym typeface="Poppins"/>
                        </a:rPr>
                        <a:t>Mens</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b="1">
                          <a:solidFill>
                            <a:srgbClr val="3F3F3F"/>
                          </a:solidFill>
                          <a:latin typeface="Poppins"/>
                          <a:ea typeface="Poppins"/>
                          <a:cs typeface="Poppins"/>
                          <a:sym typeface="Poppins"/>
                        </a:rPr>
                        <a:t>0</a:t>
                      </a:r>
                      <a:endParaRPr sz="1200" b="1"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a:solidFill>
                            <a:srgbClr val="3F3F3F"/>
                          </a:solidFill>
                          <a:latin typeface="Poppins"/>
                          <a:ea typeface="Poppins"/>
                          <a:cs typeface="Poppins"/>
                          <a:sym typeface="Poppins"/>
                        </a:rPr>
                        <a:t>Décompte des réclamations liées à la Restauration</a:t>
                      </a:r>
                      <a:endParaRPr sz="1200" u="none" strike="noStrike">
                        <a:solidFill>
                          <a:srgbClr val="3F3F3F"/>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0</a:t>
                      </a:r>
                      <a:endParaRPr sz="1200" b="1">
                        <a:solidFill>
                          <a:srgbClr val="00B050"/>
                        </a:solidFill>
                        <a:latin typeface="Poppins"/>
                        <a:ea typeface="Poppins"/>
                        <a:cs typeface="Poppins"/>
                        <a:sym typeface="Poppins"/>
                      </a:endParaRPr>
                    </a:p>
                  </a:txBody>
                  <a:tcPr marL="0" marR="0" marT="0" marB="0" anchor="ctr"/>
                </a:tc>
                <a:tc>
                  <a:txBody>
                    <a:bodyPr/>
                    <a:lstStyle/>
                    <a:p>
                      <a:pPr marL="0" marR="0" lvl="0" indent="0" algn="ctr" rtl="0">
                        <a:spcBef>
                          <a:spcPts val="0"/>
                        </a:spcBef>
                        <a:spcAft>
                          <a:spcPts val="0"/>
                        </a:spcAft>
                        <a:buNone/>
                      </a:pPr>
                      <a:r>
                        <a:rPr lang="fr-FR" sz="1200" b="1" dirty="0">
                          <a:solidFill>
                            <a:srgbClr val="00B050"/>
                          </a:solidFill>
                          <a:latin typeface="Poppins"/>
                          <a:ea typeface="Poppins"/>
                          <a:cs typeface="Poppins"/>
                          <a:sym typeface="Poppins"/>
                        </a:rPr>
                        <a:t>OUI</a:t>
                      </a:r>
                      <a:endParaRPr sz="1200" b="1" u="none" strike="noStrike" dirty="0">
                        <a:solidFill>
                          <a:srgbClr val="00B050"/>
                        </a:solidFill>
                        <a:latin typeface="Poppins"/>
                        <a:ea typeface="Poppins"/>
                        <a:cs typeface="Poppins"/>
                        <a:sym typeface="Poppins"/>
                      </a:endParaRPr>
                    </a:p>
                  </a:txBody>
                  <a:tcPr marL="0" marR="0" marT="0" marB="0" anchor="ctr"/>
                </a:tc>
                <a:extLst>
                  <a:ext uri="{0D108BD9-81ED-4DB2-BD59-A6C34878D82A}">
                    <a16:rowId xmlns:a16="http://schemas.microsoft.com/office/drawing/2014/main" val="10008"/>
                  </a:ext>
                </a:extLst>
              </a:tr>
            </a:tbl>
          </a:graphicData>
        </a:graphic>
      </p:graphicFrame>
      <p:sp>
        <p:nvSpPr>
          <p:cNvPr id="1324" name="Google Shape;1324;p148"/>
          <p:cNvSpPr txBox="1"/>
          <p:nvPr/>
        </p:nvSpPr>
        <p:spPr>
          <a:xfrm>
            <a:off x="422536" y="215771"/>
            <a:ext cx="10585200" cy="4581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752864"/>
              </a:buClr>
              <a:buSzPts val="28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graphicFrame>
        <p:nvGraphicFramePr>
          <p:cNvPr id="1329" name="Google Shape;1329;p149"/>
          <p:cNvGraphicFramePr/>
          <p:nvPr>
            <p:extLst>
              <p:ext uri="{D42A27DB-BD31-4B8C-83A1-F6EECF244321}">
                <p14:modId xmlns:p14="http://schemas.microsoft.com/office/powerpoint/2010/main" val="654948805"/>
              </p:ext>
            </p:extLst>
          </p:nvPr>
        </p:nvGraphicFramePr>
        <p:xfrm>
          <a:off x="395387" y="1372585"/>
          <a:ext cx="10987275" cy="3600107"/>
        </p:xfrm>
        <a:graphic>
          <a:graphicData uri="http://schemas.openxmlformats.org/drawingml/2006/table">
            <a:tbl>
              <a:tblPr firstRow="1">
                <a:noFill/>
                <a:tableStyleId>{DACAA5B4-75E6-468C-8AFC-6D381FF402D2}</a:tableStyleId>
              </a:tblPr>
              <a:tblGrid>
                <a:gridCol w="758525">
                  <a:extLst>
                    <a:ext uri="{9D8B030D-6E8A-4147-A177-3AD203B41FA5}">
                      <a16:colId xmlns:a16="http://schemas.microsoft.com/office/drawing/2014/main" val="20000"/>
                    </a:ext>
                  </a:extLst>
                </a:gridCol>
                <a:gridCol w="3353375">
                  <a:extLst>
                    <a:ext uri="{9D8B030D-6E8A-4147-A177-3AD203B41FA5}">
                      <a16:colId xmlns:a16="http://schemas.microsoft.com/office/drawing/2014/main" val="20001"/>
                    </a:ext>
                  </a:extLst>
                </a:gridCol>
                <a:gridCol w="756150">
                  <a:extLst>
                    <a:ext uri="{9D8B030D-6E8A-4147-A177-3AD203B41FA5}">
                      <a16:colId xmlns:a16="http://schemas.microsoft.com/office/drawing/2014/main" val="20002"/>
                    </a:ext>
                  </a:extLst>
                </a:gridCol>
                <a:gridCol w="789025">
                  <a:extLst>
                    <a:ext uri="{9D8B030D-6E8A-4147-A177-3AD203B41FA5}">
                      <a16:colId xmlns:a16="http://schemas.microsoft.com/office/drawing/2014/main" val="20003"/>
                    </a:ext>
                  </a:extLst>
                </a:gridCol>
                <a:gridCol w="3534200">
                  <a:extLst>
                    <a:ext uri="{9D8B030D-6E8A-4147-A177-3AD203B41FA5}">
                      <a16:colId xmlns:a16="http://schemas.microsoft.com/office/drawing/2014/main" val="20004"/>
                    </a:ext>
                  </a:extLst>
                </a:gridCol>
                <a:gridCol w="898000">
                  <a:extLst>
                    <a:ext uri="{9D8B030D-6E8A-4147-A177-3AD203B41FA5}">
                      <a16:colId xmlns:a16="http://schemas.microsoft.com/office/drawing/2014/main" val="20005"/>
                    </a:ext>
                  </a:extLst>
                </a:gridCol>
                <a:gridCol w="898000">
                  <a:extLst>
                    <a:ext uri="{9D8B030D-6E8A-4147-A177-3AD203B41FA5}">
                      <a16:colId xmlns:a16="http://schemas.microsoft.com/office/drawing/2014/main" val="20006"/>
                    </a:ext>
                  </a:extLst>
                </a:gridCol>
              </a:tblGrid>
              <a:tr h="826506">
                <a:tc>
                  <a:txBody>
                    <a:bodyPr/>
                    <a:lstStyle/>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Proc.</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Indicateurs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Fréq.</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Cible</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Méthode de calcul</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chemeClr val="accent6"/>
                          </a:solidFill>
                          <a:latin typeface="Poppins"/>
                          <a:ea typeface="Poppins"/>
                          <a:cs typeface="Poppins"/>
                          <a:sym typeface="Poppins"/>
                        </a:rPr>
                        <a:t>Moy. 202</a:t>
                      </a:r>
                      <a:r>
                        <a:rPr lang="fr-FR" sz="1200">
                          <a:solidFill>
                            <a:schemeClr val="accent6"/>
                          </a:solidFill>
                          <a:latin typeface="Poppins"/>
                          <a:ea typeface="Poppins"/>
                          <a:cs typeface="Poppins"/>
                          <a:sym typeface="Poppins"/>
                        </a:rPr>
                        <a:t>4</a:t>
                      </a:r>
                      <a:endParaRPr sz="1200" i="0" u="none" strike="noStrike">
                        <a:solidFill>
                          <a:schemeClr val="accent6"/>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Atteint 202</a:t>
                      </a:r>
                      <a:r>
                        <a:rPr lang="fr-FR" sz="1200">
                          <a:solidFill>
                            <a:srgbClr val="3F3F3F"/>
                          </a:solidFill>
                          <a:latin typeface="Poppins"/>
                          <a:ea typeface="Poppins"/>
                          <a:cs typeface="Poppins"/>
                          <a:sym typeface="Poppins"/>
                        </a:rPr>
                        <a:t>4</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0550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PS01</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d'indisponibilité de produits médicaux sensibles sur le marché</a:t>
                      </a:r>
                      <a:endParaRPr sz="1200">
                        <a:latin typeface="Poppins"/>
                        <a:ea typeface="Poppins"/>
                        <a:cs typeface="Poppins"/>
                        <a:sym typeface="Poppins"/>
                      </a:endParaRPr>
                    </a:p>
                  </a:txBody>
                  <a:tcPr marL="9525" marR="9525" marT="95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Arial"/>
                        <a:buNone/>
                      </a:pPr>
                      <a:r>
                        <a:rPr lang="fr-FR" sz="1200" i="0" u="none" strike="noStrike" cap="none">
                          <a:solidFill>
                            <a:srgbClr val="3F3F3F"/>
                          </a:solidFill>
                          <a:latin typeface="Poppins"/>
                          <a:ea typeface="Poppins"/>
                          <a:cs typeface="Poppins"/>
                          <a:sym typeface="Poppins"/>
                        </a:rPr>
                        <a:t>Mens.</a:t>
                      </a:r>
                      <a:endParaRPr sz="1200" i="0" u="none" strike="noStrike" cap="none">
                        <a:solidFill>
                          <a:srgbClr val="3F3F3F"/>
                        </a:solidFill>
                        <a:latin typeface="Poppins"/>
                        <a:ea typeface="Poppins"/>
                        <a:cs typeface="Poppins"/>
                        <a:sym typeface="Poppins"/>
                      </a:endParaRPr>
                    </a:p>
                  </a:txBody>
                  <a:tcPr marL="9525" marR="9525" marT="95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5%</a:t>
                      </a:r>
                      <a:endParaRPr sz="1200" b="1">
                        <a:latin typeface="Poppins"/>
                        <a:ea typeface="Poppins"/>
                        <a:cs typeface="Poppins"/>
                        <a:sym typeface="Poppins"/>
                      </a:endParaRPr>
                    </a:p>
                  </a:txBody>
                  <a:tcPr marL="9525" marR="9525" marT="95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fr-FR" sz="1200" u="none" strike="noStrike">
                          <a:solidFill>
                            <a:srgbClr val="3F3F3F"/>
                          </a:solidFill>
                          <a:latin typeface="Poppins"/>
                          <a:ea typeface="Poppins"/>
                          <a:cs typeface="Poppins"/>
                          <a:sym typeface="Poppins"/>
                        </a:rPr>
                        <a:t>𝑁𝑜𝑚𝑏𝑟𝑒 𝑑𝑒 𝑝𝑟𝑜𝑑𝑢𝑖𝑡𝑠 𝑠𝑒𝑛𝑠𝑖𝑏𝑙𝑒𝑠 𝑖𝑛𝑑𝑖𝑠𝑝𝑜𝑛𝑖𝑏𝑙𝑒𝑠 𝑠𝑢𝑟 𝑙𝑒 𝑚𝑎𝑟𝑐ℎé/nbre de références du marché.</a:t>
                      </a:r>
                      <a:endParaRPr sz="1200" u="none" strike="noStrike">
                        <a:solidFill>
                          <a:srgbClr val="3F3F3F"/>
                        </a:solidFill>
                        <a:latin typeface="Poppins"/>
                        <a:ea typeface="Poppins"/>
                        <a:cs typeface="Poppins"/>
                        <a:sym typeface="Poppins"/>
                      </a:endParaRPr>
                    </a:p>
                  </a:txBody>
                  <a:tcPr marL="9525" marR="9525" marT="95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1</a:t>
                      </a:r>
                      <a:r>
                        <a:rPr lang="fr-FR" sz="1200" b="1" i="0" u="none" strike="noStrike">
                          <a:solidFill>
                            <a:srgbClr val="00B050"/>
                          </a:solidFill>
                          <a:latin typeface="Poppins"/>
                          <a:ea typeface="Poppins"/>
                          <a:cs typeface="Poppins"/>
                          <a:sym typeface="Poppins"/>
                        </a:rPr>
                        <a:t>,5%</a:t>
                      </a:r>
                      <a:endParaRPr sz="1200">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dirty="0">
                          <a:solidFill>
                            <a:srgbClr val="00B050"/>
                          </a:solidFill>
                          <a:latin typeface="Poppins"/>
                          <a:ea typeface="Poppins"/>
                          <a:cs typeface="Poppins"/>
                          <a:sym typeface="Poppins"/>
                        </a:rPr>
                        <a:t>OUI</a:t>
                      </a:r>
                      <a:endParaRPr sz="1200" b="1" dirty="0">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034048">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PS01</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ruptures signalées</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Arial"/>
                        <a:buNone/>
                      </a:pPr>
                      <a:r>
                        <a:rPr lang="fr-FR" sz="1200" i="0" u="none" strike="noStrike" cap="none">
                          <a:solidFill>
                            <a:srgbClr val="3F3F3F"/>
                          </a:solidFill>
                          <a:latin typeface="Poppins"/>
                          <a:ea typeface="Poppins"/>
                          <a:cs typeface="Poppins"/>
                          <a:sym typeface="Poppins"/>
                        </a:rPr>
                        <a:t>Mens.</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1</a:t>
                      </a:r>
                      <a:endParaRPr sz="12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ruptures signalées sur des fiches d'incidents</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2,3</a:t>
                      </a:r>
                      <a:endParaRPr sz="1200">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FF0000"/>
                          </a:solidFill>
                          <a:latin typeface="Poppins"/>
                          <a:ea typeface="Poppins"/>
                          <a:cs typeface="Poppins"/>
                          <a:sym typeface="Poppins"/>
                        </a:rPr>
                        <a:t>OUI</a:t>
                      </a:r>
                      <a:endParaRPr sz="1200" b="1">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034048">
                <a:tc>
                  <a:txBody>
                    <a:bodyPr/>
                    <a:lstStyle/>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PS01</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dirty="0">
                          <a:solidFill>
                            <a:srgbClr val="3F3F3F"/>
                          </a:solidFill>
                          <a:latin typeface="Poppins"/>
                          <a:ea typeface="Poppins"/>
                          <a:cs typeface="Poppins"/>
                          <a:sym typeface="Poppins"/>
                        </a:rPr>
                        <a:t>Nombre de défaillances à l'utilisation (produits non conformes)</a:t>
                      </a:r>
                      <a:endParaRPr sz="1200" dirty="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5</a:t>
                      </a:r>
                      <a:endParaRPr sz="12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fiches d'incidents</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0</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dirty="0">
                          <a:solidFill>
                            <a:srgbClr val="00B050"/>
                          </a:solidFill>
                          <a:latin typeface="Poppins"/>
                          <a:ea typeface="Poppins"/>
                          <a:cs typeface="Poppins"/>
                          <a:sym typeface="Poppins"/>
                        </a:rPr>
                        <a:t>OUI</a:t>
                      </a:r>
                      <a:endParaRPr sz="1200" b="1" dirty="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330" name="Google Shape;1330;p149"/>
          <p:cNvSpPr txBox="1">
            <a:spLocks noGrp="1"/>
          </p:cNvSpPr>
          <p:nvPr>
            <p:ph type="title"/>
          </p:nvPr>
        </p:nvSpPr>
        <p:spPr>
          <a:xfrm>
            <a:off x="332877" y="141466"/>
            <a:ext cx="10585200" cy="7977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752864"/>
              </a:buClr>
              <a:buSzPts val="28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graphicFrame>
        <p:nvGraphicFramePr>
          <p:cNvPr id="1335" name="Google Shape;1335;p150"/>
          <p:cNvGraphicFramePr/>
          <p:nvPr>
            <p:extLst>
              <p:ext uri="{D42A27DB-BD31-4B8C-83A1-F6EECF244321}">
                <p14:modId xmlns:p14="http://schemas.microsoft.com/office/powerpoint/2010/main" val="3474968826"/>
              </p:ext>
            </p:extLst>
          </p:nvPr>
        </p:nvGraphicFramePr>
        <p:xfrm>
          <a:off x="466885" y="1147824"/>
          <a:ext cx="11333025" cy="5353295"/>
        </p:xfrm>
        <a:graphic>
          <a:graphicData uri="http://schemas.openxmlformats.org/drawingml/2006/table">
            <a:tbl>
              <a:tblPr firstRow="1">
                <a:noFill/>
                <a:tableStyleId>{DACAA5B4-75E6-468C-8AFC-6D381FF402D2}</a:tableStyleId>
              </a:tblPr>
              <a:tblGrid>
                <a:gridCol w="782375">
                  <a:extLst>
                    <a:ext uri="{9D8B030D-6E8A-4147-A177-3AD203B41FA5}">
                      <a16:colId xmlns:a16="http://schemas.microsoft.com/office/drawing/2014/main" val="20000"/>
                    </a:ext>
                  </a:extLst>
                </a:gridCol>
                <a:gridCol w="3458900">
                  <a:extLst>
                    <a:ext uri="{9D8B030D-6E8A-4147-A177-3AD203B41FA5}">
                      <a16:colId xmlns:a16="http://schemas.microsoft.com/office/drawing/2014/main" val="20001"/>
                    </a:ext>
                  </a:extLst>
                </a:gridCol>
                <a:gridCol w="779950">
                  <a:extLst>
                    <a:ext uri="{9D8B030D-6E8A-4147-A177-3AD203B41FA5}">
                      <a16:colId xmlns:a16="http://schemas.microsoft.com/office/drawing/2014/main" val="20002"/>
                    </a:ext>
                  </a:extLst>
                </a:gridCol>
                <a:gridCol w="813850">
                  <a:extLst>
                    <a:ext uri="{9D8B030D-6E8A-4147-A177-3AD203B41FA5}">
                      <a16:colId xmlns:a16="http://schemas.microsoft.com/office/drawing/2014/main" val="20003"/>
                    </a:ext>
                  </a:extLst>
                </a:gridCol>
                <a:gridCol w="3645425">
                  <a:extLst>
                    <a:ext uri="{9D8B030D-6E8A-4147-A177-3AD203B41FA5}">
                      <a16:colId xmlns:a16="http://schemas.microsoft.com/office/drawing/2014/main" val="20004"/>
                    </a:ext>
                  </a:extLst>
                </a:gridCol>
                <a:gridCol w="907850">
                  <a:extLst>
                    <a:ext uri="{9D8B030D-6E8A-4147-A177-3AD203B41FA5}">
                      <a16:colId xmlns:a16="http://schemas.microsoft.com/office/drawing/2014/main" val="20005"/>
                    </a:ext>
                  </a:extLst>
                </a:gridCol>
                <a:gridCol w="944675">
                  <a:extLst>
                    <a:ext uri="{9D8B030D-6E8A-4147-A177-3AD203B41FA5}">
                      <a16:colId xmlns:a16="http://schemas.microsoft.com/office/drawing/2014/main" val="20006"/>
                    </a:ext>
                  </a:extLst>
                </a:gridCol>
              </a:tblGrid>
              <a:tr h="452400">
                <a:tc>
                  <a:txBody>
                    <a:bodyPr/>
                    <a:lstStyle/>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Proc.</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Indicateurs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Fréq.</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Cible</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Méthode de calcul</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chemeClr val="accent6"/>
                          </a:solidFill>
                          <a:latin typeface="Poppins"/>
                          <a:ea typeface="Poppins"/>
                          <a:cs typeface="Poppins"/>
                          <a:sym typeface="Poppins"/>
                        </a:rPr>
                        <a:t>Moy. 202</a:t>
                      </a:r>
                      <a:r>
                        <a:rPr lang="fr-FR" sz="1200">
                          <a:solidFill>
                            <a:schemeClr val="accent6"/>
                          </a:solidFill>
                          <a:latin typeface="Poppins"/>
                          <a:ea typeface="Poppins"/>
                          <a:cs typeface="Poppins"/>
                          <a:sym typeface="Poppins"/>
                        </a:rPr>
                        <a:t>4</a:t>
                      </a:r>
                      <a:endParaRPr sz="1200" i="0" u="none" strike="noStrike">
                        <a:solidFill>
                          <a:schemeClr val="accent6"/>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Atteint 202</a:t>
                      </a:r>
                      <a:r>
                        <a:rPr lang="fr-FR" sz="1200">
                          <a:solidFill>
                            <a:srgbClr val="3F3F3F"/>
                          </a:solidFill>
                          <a:latin typeface="Poppins"/>
                          <a:ea typeface="Poppins"/>
                          <a:cs typeface="Poppins"/>
                          <a:sym typeface="Poppins"/>
                        </a:rPr>
                        <a:t>4</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6067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PS02</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Pourcentage de collaborateurs évalués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i="0" u="none" strike="noStrike" cap="none">
                          <a:solidFill>
                            <a:srgbClr val="3F3F3F"/>
                          </a:solidFill>
                          <a:latin typeface="Poppins"/>
                          <a:ea typeface="Poppins"/>
                          <a:cs typeface="Poppins"/>
                          <a:sym typeface="Poppins"/>
                        </a:rPr>
                        <a:t>Ann.</a:t>
                      </a:r>
                      <a:endParaRPr sz="1200" i="0" u="none" strike="noStrike" cap="non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90%</a:t>
                      </a:r>
                      <a:endParaRPr sz="1200" b="1"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collaborateur avec un niveau de compétences supérieur à 90%</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dirty="0">
                          <a:latin typeface="Poppins"/>
                          <a:ea typeface="Poppins"/>
                          <a:cs typeface="Poppins"/>
                          <a:sym typeface="Poppins"/>
                        </a:rPr>
                        <a:t>Non calculé à la période de la RDD</a:t>
                      </a:r>
                      <a:endParaRPr sz="1200" u="none" strike="noStrike" dirty="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spcBef>
                          <a:spcPts val="0"/>
                        </a:spcBef>
                        <a:spcAft>
                          <a:spcPts val="0"/>
                        </a:spcAft>
                        <a:buNone/>
                      </a:pPr>
                      <a:r>
                        <a:rPr lang="fr-FR" sz="1200" b="1" dirty="0">
                          <a:solidFill>
                            <a:srgbClr val="FF0040"/>
                          </a:solidFill>
                          <a:latin typeface="Poppins"/>
                          <a:ea typeface="Poppins"/>
                          <a:cs typeface="Poppins"/>
                          <a:sym typeface="Poppins"/>
                        </a:rPr>
                        <a:t>NON</a:t>
                      </a:r>
                      <a:endParaRPr sz="1200" b="1" i="0" u="none" strike="noStrike" dirty="0">
                        <a:solidFill>
                          <a:srgbClr val="FF004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1"/>
                  </a:ext>
                </a:extLst>
              </a:tr>
              <a:tr h="82585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PS02</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réalisation du plan de formation</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i="0" u="none" strike="noStrike" cap="none">
                          <a:solidFill>
                            <a:srgbClr val="3F3F3F"/>
                          </a:solidFill>
                          <a:latin typeface="Poppins"/>
                          <a:ea typeface="Poppins"/>
                          <a:cs typeface="Poppins"/>
                          <a:sym typeface="Poppins"/>
                        </a:rPr>
                        <a:t>Ann.</a:t>
                      </a:r>
                      <a:endParaRPr sz="1200" i="0" u="none" strike="noStrike" cap="non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90%</a:t>
                      </a:r>
                      <a:endParaRPr sz="1200" b="1"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Actions réalisées / actions prévues échues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Font typeface="Arial"/>
                        <a:buNone/>
                      </a:pPr>
                      <a:r>
                        <a:rPr lang="fr-FR" sz="1200" dirty="0">
                          <a:latin typeface="Poppins"/>
                          <a:ea typeface="Poppins"/>
                          <a:cs typeface="Poppins"/>
                          <a:sym typeface="Poppins"/>
                        </a:rPr>
                        <a:t>Non calculé à la période de la RDD</a:t>
                      </a:r>
                      <a:endParaRPr sz="1200" dirty="0">
                        <a:latin typeface="Poppins"/>
                        <a:ea typeface="Poppins"/>
                        <a:cs typeface="Poppins"/>
                        <a:sym typeface="Poppins"/>
                      </a:endParaRPr>
                    </a:p>
                    <a:p>
                      <a:pPr marL="0" marR="0" lvl="0" indent="0" algn="ctr" rtl="0">
                        <a:spcBef>
                          <a:spcPts val="0"/>
                        </a:spcBef>
                        <a:spcAft>
                          <a:spcPts val="0"/>
                        </a:spcAft>
                        <a:buNone/>
                      </a:pPr>
                      <a:endParaRPr sz="1200" b="1" dirty="0">
                        <a:solidFill>
                          <a:srgbClr val="C0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spcBef>
                          <a:spcPts val="0"/>
                        </a:spcBef>
                        <a:spcAft>
                          <a:spcPts val="0"/>
                        </a:spcAft>
                        <a:buNone/>
                      </a:pPr>
                      <a:r>
                        <a:rPr lang="fr-FR" sz="1200" b="1" dirty="0">
                          <a:solidFill>
                            <a:srgbClr val="FF0040"/>
                          </a:solidFill>
                          <a:latin typeface="Poppins"/>
                          <a:ea typeface="Poppins"/>
                          <a:cs typeface="Poppins"/>
                          <a:sym typeface="Poppins"/>
                        </a:rPr>
                        <a:t>NON</a:t>
                      </a:r>
                      <a:endParaRPr sz="1200" b="1" i="0" u="none" strike="noStrike" dirty="0">
                        <a:solidFill>
                          <a:srgbClr val="FF004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82585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PS02</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Efficacité des actions de formation</a:t>
                      </a:r>
                      <a:endParaRPr sz="1200">
                        <a:latin typeface="Poppins"/>
                        <a:ea typeface="Poppins"/>
                        <a:cs typeface="Poppins"/>
                        <a:sym typeface="Poppins"/>
                      </a:endParaRPr>
                    </a:p>
                    <a:p>
                      <a:pPr marL="0" marR="0" lvl="0" indent="0" algn="ctr" rtl="0">
                        <a:spcBef>
                          <a:spcPts val="0"/>
                        </a:spcBef>
                        <a:spcAft>
                          <a:spcPts val="0"/>
                        </a:spcAft>
                        <a:buNone/>
                      </a:pP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i="0" u="none" strike="noStrike" cap="none">
                          <a:solidFill>
                            <a:srgbClr val="3F3F3F"/>
                          </a:solidFill>
                          <a:latin typeface="Poppins"/>
                          <a:ea typeface="Poppins"/>
                          <a:cs typeface="Poppins"/>
                          <a:sym typeface="Poppins"/>
                        </a:rPr>
                        <a:t>Ann.</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85%</a:t>
                      </a:r>
                      <a:endParaRPr sz="1200" b="1"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formations efficaces / Nombre de formations réalisées</a:t>
                      </a:r>
                      <a:endParaRPr sz="1200">
                        <a:latin typeface="Poppins"/>
                        <a:ea typeface="Poppins"/>
                        <a:cs typeface="Poppins"/>
                        <a:sym typeface="Poppins"/>
                      </a:endParaRPr>
                    </a:p>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Evaluation à chaud</a:t>
                      </a:r>
                      <a:endParaRPr sz="1200">
                        <a:latin typeface="Poppins"/>
                        <a:ea typeface="Poppins"/>
                        <a:cs typeface="Poppins"/>
                        <a:sym typeface="Poppins"/>
                      </a:endParaRPr>
                    </a:p>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Evaluation à Froid</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Font typeface="Arial"/>
                        <a:buNone/>
                      </a:pPr>
                      <a:r>
                        <a:rPr lang="fr-FR" sz="1200">
                          <a:latin typeface="Poppins"/>
                          <a:ea typeface="Poppins"/>
                          <a:cs typeface="Poppins"/>
                          <a:sym typeface="Poppins"/>
                        </a:rPr>
                        <a:t>Non calculé à la période de la RDD</a:t>
                      </a:r>
                      <a:endParaRPr sz="1200">
                        <a:latin typeface="Poppins"/>
                        <a:ea typeface="Poppins"/>
                        <a:cs typeface="Poppins"/>
                        <a:sym typeface="Poppins"/>
                      </a:endParaRPr>
                    </a:p>
                    <a:p>
                      <a:pPr marL="0" marR="0" lvl="0" indent="0" algn="ctr" rtl="0">
                        <a:spcBef>
                          <a:spcPts val="0"/>
                        </a:spcBef>
                        <a:spcAft>
                          <a:spcPts val="0"/>
                        </a:spcAft>
                        <a:buNone/>
                      </a:pPr>
                      <a:endParaRPr sz="1200" b="1">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tc>
                  <a:txBody>
                    <a:bodyPr/>
                    <a:lstStyle/>
                    <a:p>
                      <a:pPr marL="0" marR="0" lvl="0" indent="0" algn="ctr" rtl="0">
                        <a:spcBef>
                          <a:spcPts val="0"/>
                        </a:spcBef>
                        <a:spcAft>
                          <a:spcPts val="0"/>
                        </a:spcAft>
                        <a:buNone/>
                      </a:pPr>
                      <a:r>
                        <a:rPr lang="fr-FR" sz="1200" b="1" dirty="0">
                          <a:solidFill>
                            <a:srgbClr val="FF0040"/>
                          </a:solidFill>
                          <a:latin typeface="Poppins"/>
                          <a:ea typeface="Poppins"/>
                          <a:cs typeface="Poppins"/>
                          <a:sym typeface="Poppins"/>
                        </a:rPr>
                        <a:t>NON</a:t>
                      </a:r>
                      <a:endParaRPr sz="1200" b="1" dirty="0">
                        <a:solidFill>
                          <a:srgbClr val="FF004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bg1"/>
                    </a:solidFill>
                  </a:tcPr>
                </a:tc>
                <a:extLst>
                  <a:ext uri="{0D108BD9-81ED-4DB2-BD59-A6C34878D82A}">
                    <a16:rowId xmlns:a16="http://schemas.microsoft.com/office/drawing/2014/main" val="10003"/>
                  </a:ext>
                </a:extLst>
              </a:tr>
              <a:tr h="7710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PS03</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d'incidents déclarés sur les ressources informatiques et informationnelles </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Mens.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3F3F3F"/>
                          </a:solidFill>
                          <a:latin typeface="Poppins"/>
                          <a:ea typeface="Poppins"/>
                          <a:cs typeface="Poppins"/>
                          <a:sym typeface="Poppins"/>
                        </a:rPr>
                        <a:t>5</a:t>
                      </a:r>
                      <a:endParaRPr sz="1200" b="1">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des fiches d’incidents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4,66</a:t>
                      </a:r>
                      <a:endParaRPr sz="1200" b="1" i="0" u="none" strike="noStrike">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00B050"/>
                          </a:solidFill>
                          <a:latin typeface="Poppins"/>
                          <a:ea typeface="Poppins"/>
                          <a:cs typeface="Poppins"/>
                          <a:sym typeface="Poppins"/>
                        </a:rPr>
                        <a:t>OUI</a:t>
                      </a:r>
                      <a:endParaRPr sz="1200" b="1" i="0" u="none" strike="noStrike">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55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PS03</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Taux de satisfaction des utilisateurs du SI</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Ann.</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70%</a:t>
                      </a:r>
                      <a:endParaRPr sz="1200" b="1"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Enquête de satisfaction auprès des utilisateurs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50%</a:t>
                      </a:r>
                      <a:endParaRPr sz="1200" b="1" i="0" u="none" strike="noStrike">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NON</a:t>
                      </a:r>
                      <a:endParaRPr sz="1200" b="1" i="0" u="none" strike="noStrike">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562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PS04</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Modification ou rupture d'activité  pour cause d'indisponibilité du matériel</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≤2</a:t>
                      </a:r>
                      <a:endParaRPr sz="12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de ruptures d'activité( fiches incidents)</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2,75</a:t>
                      </a:r>
                      <a:endParaRPr sz="1200">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NON</a:t>
                      </a:r>
                      <a:endParaRPr sz="1200" b="1">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76845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PS04</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pannes/dégradations de matériel médical</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≤5</a:t>
                      </a:r>
                      <a:endParaRPr sz="12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de pannes ( fiches incidents)</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b="1">
                          <a:solidFill>
                            <a:srgbClr val="FF0000"/>
                          </a:solidFill>
                          <a:latin typeface="Poppins"/>
                          <a:ea typeface="Poppins"/>
                          <a:cs typeface="Poppins"/>
                          <a:sym typeface="Poppins"/>
                        </a:rPr>
                        <a:t>9,5</a:t>
                      </a:r>
                      <a:endParaRPr sz="1200" b="1">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b="1" dirty="0">
                          <a:solidFill>
                            <a:srgbClr val="FF0000"/>
                          </a:solidFill>
                          <a:latin typeface="Poppins"/>
                          <a:ea typeface="Poppins"/>
                          <a:cs typeface="Poppins"/>
                          <a:sym typeface="Poppins"/>
                        </a:rPr>
                        <a:t>NON</a:t>
                      </a:r>
                      <a:endParaRPr sz="1200" b="1" dirty="0">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1336" name="Google Shape;1336;p150"/>
          <p:cNvSpPr txBox="1">
            <a:spLocks noGrp="1"/>
          </p:cNvSpPr>
          <p:nvPr>
            <p:ph type="title"/>
          </p:nvPr>
        </p:nvSpPr>
        <p:spPr>
          <a:xfrm>
            <a:off x="415625" y="348870"/>
            <a:ext cx="10585200" cy="446100"/>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rgbClr val="752864"/>
              </a:buClr>
              <a:buSzPts val="28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graphicFrame>
        <p:nvGraphicFramePr>
          <p:cNvPr id="1341" name="Google Shape;1341;p151"/>
          <p:cNvGraphicFramePr/>
          <p:nvPr>
            <p:extLst>
              <p:ext uri="{D42A27DB-BD31-4B8C-83A1-F6EECF244321}">
                <p14:modId xmlns:p14="http://schemas.microsoft.com/office/powerpoint/2010/main" val="582685020"/>
              </p:ext>
            </p:extLst>
          </p:nvPr>
        </p:nvGraphicFramePr>
        <p:xfrm>
          <a:off x="405238" y="1355166"/>
          <a:ext cx="11148150" cy="4922343"/>
        </p:xfrm>
        <a:graphic>
          <a:graphicData uri="http://schemas.openxmlformats.org/drawingml/2006/table">
            <a:tbl>
              <a:tblPr firstRow="1">
                <a:noFill/>
                <a:tableStyleId>{DACAA5B4-75E6-468C-8AFC-6D381FF402D2}</a:tableStyleId>
              </a:tblPr>
              <a:tblGrid>
                <a:gridCol w="769625">
                  <a:extLst>
                    <a:ext uri="{9D8B030D-6E8A-4147-A177-3AD203B41FA5}">
                      <a16:colId xmlns:a16="http://schemas.microsoft.com/office/drawing/2014/main" val="20000"/>
                    </a:ext>
                  </a:extLst>
                </a:gridCol>
                <a:gridCol w="3402475">
                  <a:extLst>
                    <a:ext uri="{9D8B030D-6E8A-4147-A177-3AD203B41FA5}">
                      <a16:colId xmlns:a16="http://schemas.microsoft.com/office/drawing/2014/main" val="20001"/>
                    </a:ext>
                  </a:extLst>
                </a:gridCol>
                <a:gridCol w="767225">
                  <a:extLst>
                    <a:ext uri="{9D8B030D-6E8A-4147-A177-3AD203B41FA5}">
                      <a16:colId xmlns:a16="http://schemas.microsoft.com/office/drawing/2014/main" val="20002"/>
                    </a:ext>
                  </a:extLst>
                </a:gridCol>
                <a:gridCol w="800575">
                  <a:extLst>
                    <a:ext uri="{9D8B030D-6E8A-4147-A177-3AD203B41FA5}">
                      <a16:colId xmlns:a16="http://schemas.microsoft.com/office/drawing/2014/main" val="20003"/>
                    </a:ext>
                  </a:extLst>
                </a:gridCol>
                <a:gridCol w="3585950">
                  <a:extLst>
                    <a:ext uri="{9D8B030D-6E8A-4147-A177-3AD203B41FA5}">
                      <a16:colId xmlns:a16="http://schemas.microsoft.com/office/drawing/2014/main" val="20004"/>
                    </a:ext>
                  </a:extLst>
                </a:gridCol>
                <a:gridCol w="911150">
                  <a:extLst>
                    <a:ext uri="{9D8B030D-6E8A-4147-A177-3AD203B41FA5}">
                      <a16:colId xmlns:a16="http://schemas.microsoft.com/office/drawing/2014/main" val="20005"/>
                    </a:ext>
                  </a:extLst>
                </a:gridCol>
                <a:gridCol w="911150">
                  <a:extLst>
                    <a:ext uri="{9D8B030D-6E8A-4147-A177-3AD203B41FA5}">
                      <a16:colId xmlns:a16="http://schemas.microsoft.com/office/drawing/2014/main" val="20006"/>
                    </a:ext>
                  </a:extLst>
                </a:gridCol>
              </a:tblGrid>
              <a:tr h="542316">
                <a:tc>
                  <a:txBody>
                    <a:bodyPr/>
                    <a:lstStyle/>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Proc.</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Indicateurs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Fréq.</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Cible</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Méthode de calcul</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chemeClr val="accent6"/>
                          </a:solidFill>
                          <a:latin typeface="Poppins"/>
                          <a:ea typeface="Poppins"/>
                          <a:cs typeface="Poppins"/>
                          <a:sym typeface="Poppins"/>
                        </a:rPr>
                        <a:t>Moy. 202</a:t>
                      </a:r>
                      <a:r>
                        <a:rPr lang="fr-FR" sz="1200">
                          <a:solidFill>
                            <a:schemeClr val="accent6"/>
                          </a:solidFill>
                          <a:latin typeface="Poppins"/>
                          <a:ea typeface="Poppins"/>
                          <a:cs typeface="Poppins"/>
                          <a:sym typeface="Poppins"/>
                        </a:rPr>
                        <a:t>4</a:t>
                      </a:r>
                      <a:endParaRPr sz="1200" i="0" u="none" strike="noStrike">
                        <a:solidFill>
                          <a:schemeClr val="accent6"/>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Atteint 202</a:t>
                      </a:r>
                      <a:r>
                        <a:rPr lang="fr-FR" sz="1200">
                          <a:solidFill>
                            <a:srgbClr val="3F3F3F"/>
                          </a:solidFill>
                          <a:latin typeface="Poppins"/>
                          <a:ea typeface="Poppins"/>
                          <a:cs typeface="Poppins"/>
                          <a:sym typeface="Poppins"/>
                        </a:rPr>
                        <a:t>4</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9813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PS04</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de pannes/dégradations de matériel par catégorie (informatique)</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3F2745"/>
                          </a:solidFill>
                          <a:latin typeface="Poppins"/>
                          <a:ea typeface="Poppins"/>
                          <a:cs typeface="Poppins"/>
                          <a:sym typeface="Poppins"/>
                        </a:rPr>
                        <a:t>≤5</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de pannes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FF0000"/>
                          </a:solidFill>
                          <a:latin typeface="Poppins"/>
                          <a:ea typeface="Poppins"/>
                          <a:cs typeface="Poppins"/>
                          <a:sym typeface="Poppins"/>
                        </a:rPr>
                        <a:t>11,5</a:t>
                      </a:r>
                      <a:endParaRPr sz="1200" b="1">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FF0000"/>
                          </a:solidFill>
                          <a:latin typeface="Poppins"/>
                          <a:ea typeface="Poppins"/>
                          <a:cs typeface="Poppins"/>
                          <a:sym typeface="Poppins"/>
                        </a:rPr>
                        <a:t>NON</a:t>
                      </a:r>
                      <a:endParaRPr sz="1200" b="1">
                        <a:solidFill>
                          <a:srgbClr val="FF000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8434">
                <a:tc>
                  <a:txBody>
                    <a:bodyPr/>
                    <a:lstStyle/>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PS04</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Nombre de pannes/dégradations de matériel par catégorie ( électroménager et mobilier)</a:t>
                      </a:r>
                      <a:endParaRPr sz="1200" i="0" u="none" strike="noStrike">
                        <a:solidFill>
                          <a:srgbClr val="3F3F3F"/>
                        </a:solidFill>
                        <a:latin typeface="Poppins"/>
                        <a:ea typeface="Poppins"/>
                        <a:cs typeface="Poppins"/>
                        <a:sym typeface="Poppins"/>
                      </a:endParaRPr>
                    </a:p>
                    <a:p>
                      <a:pPr marL="0" marR="0" lvl="0" indent="0" algn="ctr" rtl="0">
                        <a:spcBef>
                          <a:spcPts val="0"/>
                        </a:spcBef>
                        <a:spcAft>
                          <a:spcPts val="0"/>
                        </a:spcAft>
                        <a:buNone/>
                      </a:pP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3F3F3F"/>
                          </a:solidFill>
                          <a:latin typeface="Poppins"/>
                          <a:ea typeface="Poppins"/>
                          <a:cs typeface="Poppins"/>
                          <a:sym typeface="Poppins"/>
                        </a:rPr>
                        <a:t>Trim.</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3F2745"/>
                          </a:solidFill>
                          <a:latin typeface="Poppins"/>
                          <a:ea typeface="Poppins"/>
                          <a:cs typeface="Poppins"/>
                          <a:sym typeface="Poppins"/>
                        </a:rPr>
                        <a:t>≤10</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Décompte du nombre de pannes</a:t>
                      </a:r>
                      <a:endParaRPr sz="1200" i="0" u="none" strike="noStrike">
                        <a:solidFill>
                          <a:srgbClr val="3F3F3F"/>
                        </a:solidFill>
                        <a:latin typeface="Poppins"/>
                        <a:ea typeface="Poppins"/>
                        <a:cs typeface="Poppins"/>
                        <a:sym typeface="Poppins"/>
                      </a:endParaRPr>
                    </a:p>
                    <a:p>
                      <a:pPr marL="0" marR="0" lvl="0" indent="0" algn="ctr" rtl="0">
                        <a:spcBef>
                          <a:spcPts val="0"/>
                        </a:spcBef>
                        <a:spcAft>
                          <a:spcPts val="0"/>
                        </a:spcAft>
                        <a:buNone/>
                      </a:pP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5</a:t>
                      </a:r>
                      <a:endParaRPr sz="1200">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OUI</a:t>
                      </a:r>
                      <a:endParaRPr sz="1200" b="1">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3604">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PS06</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dirty="0">
                          <a:solidFill>
                            <a:srgbClr val="3F3F3F"/>
                          </a:solidFill>
                          <a:latin typeface="Poppins"/>
                          <a:ea typeface="Poppins"/>
                          <a:cs typeface="Poppins"/>
                          <a:sym typeface="Poppins"/>
                        </a:rPr>
                        <a:t>Qualité du nettoyage</a:t>
                      </a:r>
                      <a:endParaRPr sz="1200" i="0" u="none" strike="noStrike" dirty="0">
                        <a:solidFill>
                          <a:srgbClr val="3F3F3F"/>
                        </a:solidFill>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≥80%</a:t>
                      </a:r>
                      <a:endParaRPr sz="1200">
                        <a:latin typeface="Poppins"/>
                        <a:ea typeface="Poppins"/>
                        <a:cs typeface="Poppins"/>
                        <a:sym typeface="Poppins"/>
                      </a:endParaRPr>
                    </a:p>
                  </a:txBody>
                  <a:tcPr marL="9525" marR="9525" marT="95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de fiche de non-conformité</a:t>
                      </a:r>
                      <a:endParaRPr sz="1200" i="0" u="none" strike="noStrike">
                        <a:solidFill>
                          <a:srgbClr val="3F3F3F"/>
                        </a:solidFill>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a:solidFill>
                            <a:srgbClr val="00B050"/>
                          </a:solidFill>
                          <a:latin typeface="Poppins"/>
                          <a:ea typeface="Poppins"/>
                          <a:cs typeface="Poppins"/>
                          <a:sym typeface="Poppins"/>
                        </a:rPr>
                        <a:t>100%</a:t>
                      </a:r>
                      <a:endParaRPr sz="1200" b="1">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dirty="0">
                          <a:solidFill>
                            <a:srgbClr val="00B050"/>
                          </a:solidFill>
                          <a:latin typeface="Poppins"/>
                          <a:ea typeface="Poppins"/>
                          <a:cs typeface="Poppins"/>
                          <a:sym typeface="Poppins"/>
                        </a:rPr>
                        <a:t>OUI</a:t>
                      </a:r>
                      <a:endParaRPr sz="1200" b="1" dirty="0">
                        <a:latin typeface="Poppins"/>
                        <a:ea typeface="Poppins"/>
                        <a:cs typeface="Poppins"/>
                        <a:sym typeface="Poppins"/>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69217">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PS06</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d'infections post-opératoires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0</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d'infections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0</a:t>
                      </a:r>
                      <a:endParaRPr sz="1200" b="1">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1400"/>
                        <a:buFont typeface="Arial Rounded"/>
                        <a:buNone/>
                      </a:pPr>
                      <a:r>
                        <a:rPr lang="fr-FR" sz="1200" b="1" i="0" u="none" strike="noStrike">
                          <a:solidFill>
                            <a:srgbClr val="00B050"/>
                          </a:solidFill>
                          <a:latin typeface="Poppins"/>
                          <a:ea typeface="Poppins"/>
                          <a:cs typeface="Poppins"/>
                          <a:sym typeface="Poppins"/>
                        </a:rPr>
                        <a:t>OUI</a:t>
                      </a:r>
                      <a:endParaRPr sz="1200" b="1">
                        <a:latin typeface="Poppins"/>
                        <a:ea typeface="Poppins"/>
                        <a:cs typeface="Poppins"/>
                        <a:sym typeface="Poppins"/>
                      </a:endParaRPr>
                    </a:p>
                    <a:p>
                      <a:pPr marL="0" marR="0" lvl="0" indent="0" algn="ctr" rtl="0">
                        <a:spcBef>
                          <a:spcPts val="0"/>
                        </a:spcBef>
                        <a:spcAft>
                          <a:spcPts val="0"/>
                        </a:spcAft>
                        <a:buNone/>
                      </a:pPr>
                      <a:endParaRPr sz="1200" b="1" i="0" u="none" strike="noStrike">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2208">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PS06</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d'AES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0</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d'AES constatés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0</a:t>
                      </a:r>
                      <a:endParaRPr sz="1200" b="1">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1400"/>
                        <a:buFont typeface="Arial Rounded"/>
                        <a:buNone/>
                      </a:pPr>
                      <a:r>
                        <a:rPr lang="fr-FR" sz="1200" b="1" i="0" u="none" strike="noStrike">
                          <a:solidFill>
                            <a:srgbClr val="00B050"/>
                          </a:solidFill>
                          <a:latin typeface="Poppins"/>
                          <a:ea typeface="Poppins"/>
                          <a:cs typeface="Poppins"/>
                          <a:sym typeface="Poppins"/>
                        </a:rPr>
                        <a:t>OUI</a:t>
                      </a:r>
                      <a:endParaRPr sz="1200" b="1">
                        <a:latin typeface="Poppins"/>
                        <a:ea typeface="Poppins"/>
                        <a:cs typeface="Poppins"/>
                        <a:sym typeface="Poppins"/>
                      </a:endParaRPr>
                    </a:p>
                    <a:p>
                      <a:pPr marL="0" marR="0" lvl="0" indent="0" algn="ctr" rtl="0">
                        <a:spcBef>
                          <a:spcPts val="0"/>
                        </a:spcBef>
                        <a:spcAft>
                          <a:spcPts val="0"/>
                        </a:spcAft>
                        <a:buNone/>
                      </a:pPr>
                      <a:endParaRPr sz="1200" b="1" i="0" u="none" strike="noStrike">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69217">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PS06</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Nombre d'intoxication alimentaire</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0</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Décompte du nombre d'intoxication alimentaire</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0</a:t>
                      </a:r>
                      <a:endParaRPr sz="1200" b="1">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1400"/>
                        <a:buFont typeface="Arial Rounded"/>
                        <a:buNone/>
                      </a:pPr>
                      <a:r>
                        <a:rPr lang="fr-FR" sz="1200" b="1" i="0" u="none" strike="noStrike">
                          <a:solidFill>
                            <a:srgbClr val="00B050"/>
                          </a:solidFill>
                          <a:latin typeface="Poppins"/>
                          <a:ea typeface="Poppins"/>
                          <a:cs typeface="Poppins"/>
                          <a:sym typeface="Poppins"/>
                        </a:rPr>
                        <a:t>OUI</a:t>
                      </a:r>
                      <a:endParaRPr sz="1200" b="1">
                        <a:latin typeface="Poppins"/>
                        <a:ea typeface="Poppins"/>
                        <a:cs typeface="Poppins"/>
                        <a:sym typeface="Poppins"/>
                      </a:endParaRPr>
                    </a:p>
                    <a:p>
                      <a:pPr marL="0" marR="0" lvl="0" indent="0" algn="ctr" rtl="0">
                        <a:spcBef>
                          <a:spcPts val="0"/>
                        </a:spcBef>
                        <a:spcAft>
                          <a:spcPts val="0"/>
                        </a:spcAft>
                        <a:buNone/>
                      </a:pPr>
                      <a:endParaRPr sz="1200" b="1" i="0" u="none" strike="noStrike">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69217">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PS06</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Qualité de la gestion des déchets</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Trim.</a:t>
                      </a:r>
                      <a:endParaRPr sz="1200" i="0" u="none" strike="noStrike">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2</a:t>
                      </a:r>
                      <a:endParaRPr sz="12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dirty="0">
                          <a:solidFill>
                            <a:srgbClr val="3F3F3F"/>
                          </a:solidFill>
                          <a:latin typeface="Poppins"/>
                          <a:ea typeface="Poppins"/>
                          <a:cs typeface="Poppins"/>
                          <a:sym typeface="Poppins"/>
                        </a:rPr>
                        <a:t>Décompte du nombre d'incidents constatés</a:t>
                      </a:r>
                      <a:endParaRPr sz="1200" i="0" u="none" strike="noStrike" dirty="0">
                        <a:solidFill>
                          <a:srgbClr val="3F3F3F"/>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0</a:t>
                      </a:r>
                      <a:endParaRPr sz="1200" b="1">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B050"/>
                        </a:buClr>
                        <a:buSzPts val="1200"/>
                        <a:buFont typeface="Arial Rounded"/>
                        <a:buNone/>
                      </a:pPr>
                      <a:r>
                        <a:rPr lang="fr-FR" sz="1200" b="1" i="0" u="none" strike="noStrike" dirty="0">
                          <a:solidFill>
                            <a:srgbClr val="00B050"/>
                          </a:solidFill>
                          <a:latin typeface="Poppins"/>
                          <a:ea typeface="Poppins"/>
                          <a:cs typeface="Poppins"/>
                          <a:sym typeface="Poppins"/>
                        </a:rPr>
                        <a:t>OUI</a:t>
                      </a:r>
                      <a:endParaRPr sz="1200" b="1" dirty="0">
                        <a:latin typeface="Poppins"/>
                        <a:ea typeface="Poppins"/>
                        <a:cs typeface="Poppins"/>
                        <a:sym typeface="Poppins"/>
                      </a:endParaRPr>
                    </a:p>
                    <a:p>
                      <a:pPr marL="0" marR="0" lvl="0" indent="0" algn="ctr" rtl="0">
                        <a:spcBef>
                          <a:spcPts val="0"/>
                        </a:spcBef>
                        <a:spcAft>
                          <a:spcPts val="0"/>
                        </a:spcAft>
                        <a:buNone/>
                      </a:pPr>
                      <a:endParaRPr sz="1200" b="1" i="0" u="none" strike="noStrike" dirty="0">
                        <a:solidFill>
                          <a:srgbClr val="00B050"/>
                        </a:solidFill>
                        <a:latin typeface="Poppins"/>
                        <a:ea typeface="Poppins"/>
                        <a:cs typeface="Poppins"/>
                        <a:sym typeface="Poppins"/>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1342" name="Google Shape;1342;p151"/>
          <p:cNvSpPr txBox="1">
            <a:spLocks noGrp="1"/>
          </p:cNvSpPr>
          <p:nvPr>
            <p:ph type="title"/>
          </p:nvPr>
        </p:nvSpPr>
        <p:spPr>
          <a:xfrm>
            <a:off x="247254" y="134152"/>
            <a:ext cx="10585200" cy="1348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graphicFrame>
        <p:nvGraphicFramePr>
          <p:cNvPr id="1347" name="Google Shape;1347;p152"/>
          <p:cNvGraphicFramePr/>
          <p:nvPr/>
        </p:nvGraphicFramePr>
        <p:xfrm>
          <a:off x="533031" y="1135461"/>
          <a:ext cx="11269025" cy="5449340"/>
        </p:xfrm>
        <a:graphic>
          <a:graphicData uri="http://schemas.openxmlformats.org/drawingml/2006/table">
            <a:tbl>
              <a:tblPr>
                <a:noFill/>
                <a:tableStyleId>{AD773822-34DE-45F7-BAFE-0297E2DBFE8B}</a:tableStyleId>
              </a:tblPr>
              <a:tblGrid>
                <a:gridCol w="9195475">
                  <a:extLst>
                    <a:ext uri="{9D8B030D-6E8A-4147-A177-3AD203B41FA5}">
                      <a16:colId xmlns:a16="http://schemas.microsoft.com/office/drawing/2014/main" val="20000"/>
                    </a:ext>
                  </a:extLst>
                </a:gridCol>
                <a:gridCol w="1036775">
                  <a:extLst>
                    <a:ext uri="{9D8B030D-6E8A-4147-A177-3AD203B41FA5}">
                      <a16:colId xmlns:a16="http://schemas.microsoft.com/office/drawing/2014/main" val="20001"/>
                    </a:ext>
                  </a:extLst>
                </a:gridCol>
                <a:gridCol w="1036775">
                  <a:extLst>
                    <a:ext uri="{9D8B030D-6E8A-4147-A177-3AD203B41FA5}">
                      <a16:colId xmlns:a16="http://schemas.microsoft.com/office/drawing/2014/main" val="20002"/>
                    </a:ext>
                  </a:extLst>
                </a:gridCol>
              </a:tblGrid>
              <a:tr h="623550">
                <a:tc>
                  <a:txBody>
                    <a:bodyPr/>
                    <a:lstStyle/>
                    <a:p>
                      <a:pPr marL="0" marR="0" lvl="0" indent="0" algn="ctr" rtl="0">
                        <a:spcBef>
                          <a:spcPts val="0"/>
                        </a:spcBef>
                        <a:spcAft>
                          <a:spcPts val="0"/>
                        </a:spcAft>
                        <a:buNone/>
                      </a:pPr>
                      <a:r>
                        <a:rPr lang="fr-FR" sz="1200" b="1" u="none" strike="noStrike">
                          <a:solidFill>
                            <a:srgbClr val="3F3F3F"/>
                          </a:solidFill>
                          <a:latin typeface="Poppins"/>
                          <a:ea typeface="Poppins"/>
                          <a:cs typeface="Poppins"/>
                          <a:sym typeface="Poppins"/>
                        </a:rPr>
                        <a:t>Objectifs de la politique qualité</a:t>
                      </a:r>
                      <a:endParaRPr sz="1200" b="1"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a:solidFill>
                            <a:srgbClr val="752368"/>
                          </a:solidFill>
                          <a:latin typeface="Poppins"/>
                          <a:ea typeface="Poppins"/>
                          <a:cs typeface="Poppins"/>
                          <a:sym typeface="Poppins"/>
                        </a:rPr>
                        <a:t>RD 202</a:t>
                      </a:r>
                      <a:r>
                        <a:rPr lang="fr-FR" sz="1200" b="1">
                          <a:solidFill>
                            <a:srgbClr val="752368"/>
                          </a:solidFill>
                          <a:latin typeface="Poppins"/>
                          <a:ea typeface="Poppins"/>
                          <a:cs typeface="Poppins"/>
                          <a:sym typeface="Poppins"/>
                        </a:rPr>
                        <a:t>4</a:t>
                      </a:r>
                      <a:endParaRPr sz="1200">
                        <a:solidFill>
                          <a:srgbClr val="752368"/>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a:solidFill>
                            <a:srgbClr val="EBBDA9"/>
                          </a:solidFill>
                          <a:latin typeface="Poppins"/>
                          <a:ea typeface="Poppins"/>
                          <a:cs typeface="Poppins"/>
                          <a:sym typeface="Poppins"/>
                        </a:rPr>
                        <a:t>RD 202</a:t>
                      </a:r>
                      <a:r>
                        <a:rPr lang="fr-FR" sz="1200" b="1">
                          <a:solidFill>
                            <a:srgbClr val="EBBDA9"/>
                          </a:solidFill>
                          <a:latin typeface="Poppins"/>
                          <a:ea typeface="Poppins"/>
                          <a:cs typeface="Poppins"/>
                          <a:sym typeface="Poppins"/>
                        </a:rPr>
                        <a:t>5</a:t>
                      </a:r>
                      <a:endParaRPr sz="1200">
                        <a:solidFill>
                          <a:srgbClr val="EBBDA9"/>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54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8400">
                <a:tc>
                  <a:txBody>
                    <a:bodyPr/>
                    <a:lstStyle/>
                    <a:p>
                      <a:pPr marL="0" marR="0" lvl="0" indent="0" algn="l" rtl="0">
                        <a:spcBef>
                          <a:spcPts val="0"/>
                        </a:spcBef>
                        <a:spcAft>
                          <a:spcPts val="0"/>
                        </a:spcAft>
                        <a:buNone/>
                      </a:pPr>
                      <a:r>
                        <a:rPr lang="fr-FR" sz="1200" u="none" strike="noStrike">
                          <a:solidFill>
                            <a:srgbClr val="3F3F3F"/>
                          </a:solidFill>
                          <a:latin typeface="Poppins"/>
                          <a:ea typeface="Poppins"/>
                          <a:cs typeface="Poppins"/>
                          <a:sym typeface="Poppins"/>
                        </a:rPr>
                        <a:t>Apporter à nos patients les meilleurs soins possibles tout en assurant conseil, prévention et écoute pour une prise en charge dans des conditions optimales de sécurité et de confort</a:t>
                      </a: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a:solidFill>
                            <a:srgbClr val="752368"/>
                          </a:solidFill>
                          <a:latin typeface="Poppins"/>
                          <a:ea typeface="Poppins"/>
                          <a:cs typeface="Poppins"/>
                          <a:sym typeface="Poppins"/>
                        </a:rPr>
                        <a:t>63</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200" b="1">
                        <a:solidFill>
                          <a:srgbClr val="EBBDA9"/>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61%</a:t>
                      </a:r>
                      <a:endParaRPr sz="1200" b="1">
                        <a:solidFill>
                          <a:srgbClr val="EBBDA9"/>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Font typeface="Arial"/>
                        <a:buNone/>
                      </a:pP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54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17325">
                <a:tc>
                  <a:txBody>
                    <a:bodyPr/>
                    <a:lstStyle/>
                    <a:p>
                      <a:pPr marL="0" marR="0" lvl="0" indent="0" algn="l" rtl="0">
                        <a:spcBef>
                          <a:spcPts val="0"/>
                        </a:spcBef>
                        <a:spcAft>
                          <a:spcPts val="0"/>
                        </a:spcAft>
                        <a:buNone/>
                      </a:pPr>
                      <a:r>
                        <a:rPr lang="fr-FR" sz="1200" i="0" u="none" strike="noStrike">
                          <a:solidFill>
                            <a:srgbClr val="3F3F3F"/>
                          </a:solidFill>
                          <a:latin typeface="Poppins"/>
                          <a:ea typeface="Poppins"/>
                          <a:cs typeface="Poppins"/>
                          <a:sym typeface="Poppins"/>
                        </a:rPr>
                        <a:t>Innover pour améliorer l’expérience du patient et des parties intéressées et la qualité des soins</a:t>
                      </a: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a:solidFill>
                            <a:srgbClr val="752368"/>
                          </a:solidFill>
                          <a:latin typeface="Poppins"/>
                          <a:ea typeface="Poppins"/>
                          <a:cs typeface="Poppins"/>
                          <a:sym typeface="Poppins"/>
                        </a:rPr>
                        <a:t>55</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69%</a:t>
                      </a: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68700">
                <a:tc>
                  <a:txBody>
                    <a:bodyPr/>
                    <a:lstStyle/>
                    <a:p>
                      <a:pPr marL="0" marR="0" lvl="0" indent="0" algn="l" rtl="0">
                        <a:lnSpc>
                          <a:spcPct val="100000"/>
                        </a:lnSpc>
                        <a:spcBef>
                          <a:spcPts val="0"/>
                        </a:spcBef>
                        <a:spcAft>
                          <a:spcPts val="0"/>
                        </a:spcAft>
                        <a:buClr>
                          <a:srgbClr val="3F3F3F"/>
                        </a:buClr>
                        <a:buSzPts val="1600"/>
                        <a:buFont typeface="Arial"/>
                        <a:buNone/>
                      </a:pPr>
                      <a:r>
                        <a:rPr lang="fr-FR" sz="1200" u="none" strike="noStrike">
                          <a:solidFill>
                            <a:srgbClr val="3F3F3F"/>
                          </a:solidFill>
                          <a:latin typeface="Poppins"/>
                          <a:ea typeface="Poppins"/>
                          <a:cs typeface="Poppins"/>
                          <a:sym typeface="Poppins"/>
                        </a:rPr>
                        <a:t>Optimiser l’organisation et atteindre les objectifs de performance de l’entreprise</a:t>
                      </a:r>
                      <a:endParaRPr sz="1200" i="0" u="none" strike="noStrike">
                        <a:solidFill>
                          <a:srgbClr val="3F3F3F"/>
                        </a:solidFill>
                        <a:latin typeface="Poppins"/>
                        <a:ea typeface="Poppins"/>
                        <a:cs typeface="Poppins"/>
                        <a:sym typeface="Poppins"/>
                      </a:endParaRPr>
                    </a:p>
                    <a:p>
                      <a:pPr marL="0" marR="0" lvl="0" indent="0" algn="l" rtl="0">
                        <a:spcBef>
                          <a:spcPts val="0"/>
                        </a:spcBef>
                        <a:spcAft>
                          <a:spcPts val="0"/>
                        </a:spcAft>
                        <a:buNone/>
                      </a:pP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a:solidFill>
                            <a:srgbClr val="752368"/>
                          </a:solidFill>
                          <a:latin typeface="Poppins"/>
                          <a:ea typeface="Poppins"/>
                          <a:cs typeface="Poppins"/>
                          <a:sym typeface="Poppins"/>
                        </a:rPr>
                        <a:t>59</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48%</a:t>
                      </a: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66450">
                <a:tc>
                  <a:txBody>
                    <a:bodyPr/>
                    <a:lstStyle/>
                    <a:p>
                      <a:pPr marL="0" marR="0" lvl="0" indent="0" algn="l" rtl="0">
                        <a:lnSpc>
                          <a:spcPct val="100000"/>
                        </a:lnSpc>
                        <a:spcBef>
                          <a:spcPts val="0"/>
                        </a:spcBef>
                        <a:spcAft>
                          <a:spcPts val="0"/>
                        </a:spcAft>
                        <a:buClr>
                          <a:srgbClr val="3F3F3F"/>
                        </a:buClr>
                        <a:buSzPts val="1600"/>
                        <a:buFont typeface="Arial"/>
                        <a:buNone/>
                      </a:pPr>
                      <a:r>
                        <a:rPr lang="fr-FR" sz="1200" u="none" strike="noStrike">
                          <a:solidFill>
                            <a:srgbClr val="3F3F3F"/>
                          </a:solidFill>
                          <a:latin typeface="Poppins"/>
                          <a:ea typeface="Poppins"/>
                          <a:cs typeface="Poppins"/>
                          <a:sym typeface="Poppins"/>
                        </a:rPr>
                        <a:t>Faire du retour d’expérience, de l’évaluation de nos pratiques et de la gestion des risques axées sur la prévention le socle de notre culture de qualité et de sécurité des soins</a:t>
                      </a:r>
                      <a:endParaRPr sz="1200" i="0" u="none" strike="noStrike">
                        <a:solidFill>
                          <a:srgbClr val="3F3F3F"/>
                        </a:solidFill>
                        <a:latin typeface="Poppins"/>
                        <a:ea typeface="Poppins"/>
                        <a:cs typeface="Poppins"/>
                        <a:sym typeface="Poppins"/>
                      </a:endParaRPr>
                    </a:p>
                    <a:p>
                      <a:pPr marL="0" marR="0" lvl="0" indent="0" algn="l" rtl="0">
                        <a:spcBef>
                          <a:spcPts val="0"/>
                        </a:spcBef>
                        <a:spcAft>
                          <a:spcPts val="0"/>
                        </a:spcAft>
                        <a:buNone/>
                      </a:pP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a:solidFill>
                            <a:srgbClr val="752368"/>
                          </a:solidFill>
                          <a:latin typeface="Poppins"/>
                          <a:ea typeface="Poppins"/>
                          <a:cs typeface="Poppins"/>
                          <a:sym typeface="Poppins"/>
                        </a:rPr>
                        <a:t>56</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65%</a:t>
                      </a: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52300">
                <a:tc>
                  <a:txBody>
                    <a:bodyPr/>
                    <a:lstStyle/>
                    <a:p>
                      <a:pPr marL="0" marR="0" lvl="0" indent="0" algn="l" rtl="0">
                        <a:spcBef>
                          <a:spcPts val="0"/>
                        </a:spcBef>
                        <a:spcAft>
                          <a:spcPts val="0"/>
                        </a:spcAft>
                        <a:buNone/>
                      </a:pPr>
                      <a:r>
                        <a:rPr lang="fr-FR" sz="1200" u="none" strike="noStrike">
                          <a:solidFill>
                            <a:srgbClr val="3F3F3F"/>
                          </a:solidFill>
                          <a:latin typeface="Poppins"/>
                          <a:ea typeface="Poppins"/>
                          <a:cs typeface="Poppins"/>
                          <a:sym typeface="Poppins"/>
                        </a:rPr>
                        <a:t>Offrir des conditions de travail permettant au personnel de s’épanouir et d’exprimer au mieux ses compétences</a:t>
                      </a: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a:solidFill>
                            <a:srgbClr val="752368"/>
                          </a:solidFill>
                          <a:latin typeface="Poppins"/>
                          <a:ea typeface="Poppins"/>
                          <a:cs typeface="Poppins"/>
                          <a:sym typeface="Poppins"/>
                        </a:rPr>
                        <a:t>64</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60%</a:t>
                      </a: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37625">
                <a:tc>
                  <a:txBody>
                    <a:bodyPr/>
                    <a:lstStyle/>
                    <a:p>
                      <a:pPr marL="0" marR="0" lvl="0" indent="0" algn="l" rtl="0">
                        <a:spcBef>
                          <a:spcPts val="0"/>
                        </a:spcBef>
                        <a:spcAft>
                          <a:spcPts val="0"/>
                        </a:spcAft>
                        <a:buNone/>
                      </a:pPr>
                      <a:r>
                        <a:rPr lang="fr-FR" sz="1200" i="0" u="none" strike="noStrike">
                          <a:solidFill>
                            <a:srgbClr val="3F3F3F"/>
                          </a:solidFill>
                          <a:latin typeface="Poppins"/>
                          <a:ea typeface="Poppins"/>
                          <a:cs typeface="Poppins"/>
                          <a:sym typeface="Poppins"/>
                        </a:rPr>
                        <a:t>Permettre le développement des compétences et l’évolution du personnel en favorisant la formation </a:t>
                      </a:r>
                      <a:r>
                        <a:rPr lang="fr-FR" sz="1200">
                          <a:solidFill>
                            <a:srgbClr val="3F3F3F"/>
                          </a:solidFill>
                          <a:latin typeface="Poppins"/>
                          <a:ea typeface="Poppins"/>
                          <a:cs typeface="Poppins"/>
                          <a:sym typeface="Poppins"/>
                        </a:rPr>
                        <a:t>permanente</a:t>
                      </a: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a:solidFill>
                            <a:srgbClr val="752368"/>
                          </a:solidFill>
                          <a:latin typeface="Poppins"/>
                          <a:ea typeface="Poppins"/>
                          <a:cs typeface="Poppins"/>
                          <a:sym typeface="Poppins"/>
                        </a:rPr>
                        <a:t>38</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54%</a:t>
                      </a: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09125">
                <a:tc>
                  <a:txBody>
                    <a:bodyPr/>
                    <a:lstStyle/>
                    <a:p>
                      <a:pPr marL="0" marR="0" lvl="0" indent="0" algn="l" rtl="0">
                        <a:spcBef>
                          <a:spcPts val="0"/>
                        </a:spcBef>
                        <a:spcAft>
                          <a:spcPts val="0"/>
                        </a:spcAft>
                        <a:buNone/>
                      </a:pPr>
                      <a:r>
                        <a:rPr lang="fr-FR" sz="1200" i="0" u="none" strike="noStrike">
                          <a:solidFill>
                            <a:srgbClr val="3F3F3F"/>
                          </a:solidFill>
                          <a:latin typeface="Poppins"/>
                          <a:ea typeface="Poppins"/>
                          <a:cs typeface="Poppins"/>
                          <a:sym typeface="Poppins"/>
                        </a:rPr>
                        <a:t>Etablir et entretenir des relationS de confiance avec l’ensemble de nos partenaires</a:t>
                      </a:r>
                      <a:endParaRPr sz="1200" i="0" u="none" strike="noStrike">
                        <a:solidFill>
                          <a:srgbClr val="3F3F3F"/>
                        </a:solidFill>
                        <a:latin typeface="Poppins"/>
                        <a:ea typeface="Poppins"/>
                        <a:cs typeface="Poppins"/>
                        <a:sym typeface="Poppins"/>
                      </a:endParaRPr>
                    </a:p>
                  </a:txBody>
                  <a:tcPr marL="2925" marR="2925" marT="29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a:solidFill>
                            <a:srgbClr val="752368"/>
                          </a:solidFill>
                          <a:latin typeface="Poppins"/>
                          <a:ea typeface="Poppins"/>
                          <a:cs typeface="Poppins"/>
                          <a:sym typeface="Poppins"/>
                        </a:rPr>
                        <a:t>7</a:t>
                      </a:r>
                      <a:r>
                        <a:rPr lang="fr-FR" sz="1200" b="1">
                          <a:solidFill>
                            <a:srgbClr val="752368"/>
                          </a:solidFill>
                          <a:latin typeface="Poppins"/>
                          <a:ea typeface="Poppins"/>
                          <a:cs typeface="Poppins"/>
                          <a:sym typeface="Poppins"/>
                        </a:rPr>
                        <a:t>2</a:t>
                      </a:r>
                      <a:r>
                        <a:rPr lang="fr-FR" sz="1200" b="1" i="0" u="none" strike="noStrike">
                          <a:solidFill>
                            <a:srgbClr val="752368"/>
                          </a:solidFill>
                          <a:latin typeface="Poppins"/>
                          <a:ea typeface="Poppins"/>
                          <a:cs typeface="Poppins"/>
                          <a:sym typeface="Poppins"/>
                        </a:rPr>
                        <a:t>%</a:t>
                      </a:r>
                      <a:endParaRPr sz="1200">
                        <a:solidFill>
                          <a:srgbClr val="752368"/>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200" b="1">
                        <a:solidFill>
                          <a:srgbClr val="EBBDA9"/>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Font typeface="Arial"/>
                        <a:buNone/>
                      </a:pPr>
                      <a:r>
                        <a:rPr lang="fr-FR" sz="1200" b="1">
                          <a:solidFill>
                            <a:srgbClr val="EBBDA9"/>
                          </a:solidFill>
                          <a:latin typeface="Poppins"/>
                          <a:ea typeface="Poppins"/>
                          <a:cs typeface="Poppins"/>
                          <a:sym typeface="Poppins"/>
                        </a:rPr>
                        <a:t>68%</a:t>
                      </a:r>
                      <a:endParaRPr sz="1200" b="1">
                        <a:solidFill>
                          <a:srgbClr val="EBBDA9"/>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Font typeface="Arial"/>
                        <a:buNone/>
                      </a:pPr>
                      <a:endParaRPr sz="1200" b="1">
                        <a:solidFill>
                          <a:srgbClr val="EBBDA9"/>
                        </a:solidFill>
                        <a:latin typeface="Poppins"/>
                        <a:ea typeface="Poppins"/>
                        <a:cs typeface="Poppins"/>
                        <a:sym typeface="Poppins"/>
                      </a:endParaRPr>
                    </a:p>
                  </a:txBody>
                  <a:tcPr marL="6350" marR="6350" marT="63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348" name="Google Shape;1348;p152"/>
          <p:cNvSpPr txBox="1">
            <a:spLocks noGrp="1"/>
          </p:cNvSpPr>
          <p:nvPr>
            <p:ph type="title"/>
          </p:nvPr>
        </p:nvSpPr>
        <p:spPr>
          <a:xfrm>
            <a:off x="437875" y="99076"/>
            <a:ext cx="10585200" cy="930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53"/>
          <p:cNvSpPr txBox="1">
            <a:spLocks noGrp="1"/>
          </p:cNvSpPr>
          <p:nvPr>
            <p:ph type="title"/>
          </p:nvPr>
        </p:nvSpPr>
        <p:spPr>
          <a:xfrm>
            <a:off x="838200" y="365125"/>
            <a:ext cx="10515600" cy="884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fr-FR" sz="2000" b="1">
                <a:solidFill>
                  <a:srgbClr val="752864"/>
                </a:solidFill>
                <a:latin typeface="Poppins"/>
                <a:ea typeface="Poppins"/>
                <a:cs typeface="Poppins"/>
                <a:sym typeface="Poppins"/>
              </a:rPr>
              <a:t>2. Le degré de réalisation des objectifs qualité</a:t>
            </a:r>
            <a:endParaRPr sz="2000" b="1">
              <a:solidFill>
                <a:srgbClr val="752864"/>
              </a:solidFill>
              <a:latin typeface="Poppins"/>
              <a:ea typeface="Poppins"/>
              <a:cs typeface="Poppins"/>
              <a:sym typeface="Poppins"/>
            </a:endParaRPr>
          </a:p>
        </p:txBody>
      </p:sp>
      <p:graphicFrame>
        <p:nvGraphicFramePr>
          <p:cNvPr id="1354" name="Google Shape;1354;p153"/>
          <p:cNvGraphicFramePr/>
          <p:nvPr>
            <p:extLst>
              <p:ext uri="{D42A27DB-BD31-4B8C-83A1-F6EECF244321}">
                <p14:modId xmlns:p14="http://schemas.microsoft.com/office/powerpoint/2010/main" val="4288494822"/>
              </p:ext>
            </p:extLst>
          </p:nvPr>
        </p:nvGraphicFramePr>
        <p:xfrm>
          <a:off x="846363" y="1207450"/>
          <a:ext cx="10499275" cy="4689916"/>
        </p:xfrm>
        <a:graphic>
          <a:graphicData uri="http://schemas.openxmlformats.org/drawingml/2006/table">
            <a:tbl>
              <a:tblPr>
                <a:noFill/>
                <a:tableStyleId>{2C4FD74E-6E16-4BCB-B54A-D24807A9F39B}</a:tableStyleId>
              </a:tblPr>
              <a:tblGrid>
                <a:gridCol w="5275250">
                  <a:extLst>
                    <a:ext uri="{9D8B030D-6E8A-4147-A177-3AD203B41FA5}">
                      <a16:colId xmlns:a16="http://schemas.microsoft.com/office/drawing/2014/main" val="20000"/>
                    </a:ext>
                  </a:extLst>
                </a:gridCol>
                <a:gridCol w="5224025">
                  <a:extLst>
                    <a:ext uri="{9D8B030D-6E8A-4147-A177-3AD203B41FA5}">
                      <a16:colId xmlns:a16="http://schemas.microsoft.com/office/drawing/2014/main" val="20001"/>
                    </a:ext>
                  </a:extLst>
                </a:gridCol>
              </a:tblGrid>
              <a:tr h="503867">
                <a:tc>
                  <a:txBody>
                    <a:bodyPr/>
                    <a:lstStyle/>
                    <a:p>
                      <a:pPr marL="0" lvl="0" indent="0" algn="ctr" rtl="0">
                        <a:spcBef>
                          <a:spcPts val="0"/>
                        </a:spcBef>
                        <a:spcAft>
                          <a:spcPts val="0"/>
                        </a:spcAft>
                        <a:buNone/>
                      </a:pPr>
                      <a:r>
                        <a:rPr lang="fr-FR" b="1">
                          <a:solidFill>
                            <a:schemeClr val="lt1"/>
                          </a:solidFill>
                          <a:latin typeface="Poppins"/>
                          <a:ea typeface="Poppins"/>
                          <a:cs typeface="Poppins"/>
                          <a:sym typeface="Poppins"/>
                        </a:rPr>
                        <a:t>Causes de la baisse de l’atteinte des objectifs</a:t>
                      </a:r>
                      <a:endParaRPr b="1">
                        <a:solidFill>
                          <a:schemeClr val="lt1"/>
                        </a:solidFill>
                        <a:latin typeface="Poppins"/>
                        <a:ea typeface="Poppins"/>
                        <a:cs typeface="Poppins"/>
                        <a:sym typeface="Poppins"/>
                      </a:endParaRPr>
                    </a:p>
                  </a:txBody>
                  <a:tcPr marL="91425" marR="91425" marT="91425" marB="91425">
                    <a:solidFill>
                      <a:srgbClr val="EBBDA9"/>
                    </a:solidFill>
                  </a:tcPr>
                </a:tc>
                <a:tc>
                  <a:txBody>
                    <a:bodyPr/>
                    <a:lstStyle/>
                    <a:p>
                      <a:pPr marL="0" lvl="0" indent="0" algn="ctr" rtl="0">
                        <a:spcBef>
                          <a:spcPts val="0"/>
                        </a:spcBef>
                        <a:spcAft>
                          <a:spcPts val="0"/>
                        </a:spcAft>
                        <a:buNone/>
                      </a:pPr>
                      <a:r>
                        <a:rPr lang="fr-FR" b="1">
                          <a:solidFill>
                            <a:schemeClr val="lt1"/>
                          </a:solidFill>
                          <a:latin typeface="Poppins"/>
                          <a:ea typeface="Poppins"/>
                          <a:cs typeface="Poppins"/>
                          <a:sym typeface="Poppins"/>
                        </a:rPr>
                        <a:t>Actions mises en place</a:t>
                      </a:r>
                      <a:endParaRPr b="1">
                        <a:solidFill>
                          <a:schemeClr val="lt1"/>
                        </a:solidFill>
                        <a:latin typeface="Poppins"/>
                        <a:ea typeface="Poppins"/>
                        <a:cs typeface="Poppins"/>
                        <a:sym typeface="Poppins"/>
                      </a:endParaRPr>
                    </a:p>
                  </a:txBody>
                  <a:tcPr marL="91425" marR="91425" marT="91425" marB="91425">
                    <a:solidFill>
                      <a:srgbClr val="EBBDA9"/>
                    </a:solidFill>
                  </a:tcPr>
                </a:tc>
                <a:extLst>
                  <a:ext uri="{0D108BD9-81ED-4DB2-BD59-A6C34878D82A}">
                    <a16:rowId xmlns:a16="http://schemas.microsoft.com/office/drawing/2014/main" val="10000"/>
                  </a:ext>
                </a:extLst>
              </a:tr>
              <a:tr h="988401">
                <a:tc>
                  <a:txBody>
                    <a:bodyPr/>
                    <a:lstStyle/>
                    <a:p>
                      <a:pPr marL="0" lvl="0" indent="0" algn="l" rtl="0">
                        <a:lnSpc>
                          <a:spcPct val="150000"/>
                        </a:lnSpc>
                        <a:spcBef>
                          <a:spcPts val="1000"/>
                        </a:spcBef>
                        <a:spcAft>
                          <a:spcPts val="0"/>
                        </a:spcAft>
                        <a:buNone/>
                      </a:pPr>
                      <a:r>
                        <a:rPr lang="fr-FR" sz="1300">
                          <a:solidFill>
                            <a:schemeClr val="dk1"/>
                          </a:solidFill>
                          <a:latin typeface="Poppins"/>
                          <a:ea typeface="Poppins"/>
                          <a:cs typeface="Poppins"/>
                          <a:sym typeface="Poppins"/>
                        </a:rPr>
                        <a:t>Non atteinte des indicateurs de performance de l’hospitalisation</a:t>
                      </a:r>
                      <a:endParaRPr sz="13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300">
                          <a:latin typeface="Poppins"/>
                          <a:ea typeface="Poppins"/>
                          <a:cs typeface="Poppins"/>
                          <a:sym typeface="Poppins"/>
                        </a:rPr>
                        <a:t>Développement des activités commerciales et amélioration du parcours patient (cadre et personnel)</a:t>
                      </a:r>
                      <a:endParaRPr sz="1300">
                        <a:latin typeface="Poppins"/>
                        <a:ea typeface="Poppins"/>
                        <a:cs typeface="Poppins"/>
                        <a:sym typeface="Poppins"/>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62399">
                <a:tc>
                  <a:txBody>
                    <a:bodyPr/>
                    <a:lstStyle/>
                    <a:p>
                      <a:pPr marL="0" lvl="0" indent="0" algn="l" rtl="0">
                        <a:lnSpc>
                          <a:spcPct val="150000"/>
                        </a:lnSpc>
                        <a:spcBef>
                          <a:spcPts val="1000"/>
                        </a:spcBef>
                        <a:spcAft>
                          <a:spcPts val="0"/>
                        </a:spcAft>
                        <a:buNone/>
                      </a:pPr>
                      <a:r>
                        <a:rPr lang="fr-FR" sz="1300">
                          <a:solidFill>
                            <a:schemeClr val="dk1"/>
                          </a:solidFill>
                          <a:latin typeface="Poppins"/>
                          <a:ea typeface="Poppins"/>
                          <a:cs typeface="Poppins"/>
                          <a:sym typeface="Poppins"/>
                        </a:rPr>
                        <a:t>Complétion des dossiers d’hospitalisation (protocole opératoire)</a:t>
                      </a:r>
                      <a:endParaRPr sz="13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fr-FR" sz="1300">
                          <a:latin typeface="Poppins"/>
                          <a:ea typeface="Poppins"/>
                          <a:cs typeface="Poppins"/>
                          <a:sym typeface="Poppins"/>
                        </a:rPr>
                        <a:t>Continuer à demander aux médecins de remplir les dossiers</a:t>
                      </a:r>
                      <a:endParaRPr sz="1300">
                        <a:latin typeface="Poppins"/>
                        <a:ea typeface="Poppins"/>
                        <a:cs typeface="Poppins"/>
                        <a:sym typeface="Poppin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36425">
                <a:tc>
                  <a:txBody>
                    <a:bodyPr/>
                    <a:lstStyle/>
                    <a:p>
                      <a:pPr marL="0" lvl="0" indent="0" algn="l" rtl="0">
                        <a:lnSpc>
                          <a:spcPct val="150000"/>
                        </a:lnSpc>
                        <a:spcBef>
                          <a:spcPts val="1000"/>
                        </a:spcBef>
                        <a:spcAft>
                          <a:spcPts val="0"/>
                        </a:spcAft>
                        <a:buNone/>
                      </a:pPr>
                      <a:r>
                        <a:rPr lang="fr-FR" sz="1300">
                          <a:solidFill>
                            <a:schemeClr val="dk1"/>
                          </a:solidFill>
                          <a:latin typeface="Poppins"/>
                          <a:ea typeface="Poppins"/>
                          <a:cs typeface="Poppins"/>
                          <a:sym typeface="Poppins"/>
                        </a:rPr>
                        <a:t>Problèmes de synchronisation avec le logiciel Eyone</a:t>
                      </a:r>
                      <a:endParaRPr sz="13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fr-FR" sz="1300">
                          <a:latin typeface="Poppins"/>
                          <a:ea typeface="Poppins"/>
                          <a:cs typeface="Poppins"/>
                          <a:sym typeface="Poppins"/>
                        </a:rPr>
                        <a:t>Tavaux pour la mise en place d’un nouvel outil de facturation en cours </a:t>
                      </a:r>
                      <a:endParaRPr sz="1300">
                        <a:latin typeface="Poppins"/>
                        <a:ea typeface="Poppins"/>
                        <a:cs typeface="Poppins"/>
                        <a:sym typeface="Poppins"/>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r h="862399">
                <a:tc>
                  <a:txBody>
                    <a:bodyPr/>
                    <a:lstStyle/>
                    <a:p>
                      <a:pPr marL="0" lvl="0" indent="0" algn="l" rtl="0">
                        <a:lnSpc>
                          <a:spcPct val="150000"/>
                        </a:lnSpc>
                        <a:spcBef>
                          <a:spcPts val="1000"/>
                        </a:spcBef>
                        <a:spcAft>
                          <a:spcPts val="0"/>
                        </a:spcAft>
                        <a:buNone/>
                      </a:pPr>
                      <a:r>
                        <a:rPr lang="fr-FR" sz="1300" dirty="0">
                          <a:solidFill>
                            <a:schemeClr val="dk1"/>
                          </a:solidFill>
                          <a:latin typeface="Poppins"/>
                          <a:ea typeface="Poppins"/>
                          <a:cs typeface="Poppins"/>
                          <a:sym typeface="Poppins"/>
                        </a:rPr>
                        <a:t>Nombre de pannes/dégradations de matériel médical et informatique</a:t>
                      </a:r>
                      <a:endParaRPr sz="1300" dirty="0"/>
                    </a:p>
                  </a:txBody>
                  <a:tcPr marL="91425" marR="91425" marT="91425" marB="91425"/>
                </a:tc>
                <a:tc>
                  <a:txBody>
                    <a:bodyPr/>
                    <a:lstStyle/>
                    <a:p>
                      <a:pPr marL="0" lvl="0" indent="0" algn="l" rtl="0">
                        <a:spcBef>
                          <a:spcPts val="0"/>
                        </a:spcBef>
                        <a:spcAft>
                          <a:spcPts val="0"/>
                        </a:spcAft>
                        <a:buNone/>
                      </a:pPr>
                      <a:r>
                        <a:rPr lang="fr-FR" sz="1300">
                          <a:latin typeface="Poppins"/>
                          <a:ea typeface="Poppins"/>
                          <a:cs typeface="Poppins"/>
                          <a:sym typeface="Poppins"/>
                        </a:rPr>
                        <a:t>Plan d’investissement 2025 pour remise à niveau du matériel médical et informatique</a:t>
                      </a:r>
                      <a:endParaRPr sz="1300">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736425">
                <a:tc>
                  <a:txBody>
                    <a:bodyPr/>
                    <a:lstStyle/>
                    <a:p>
                      <a:pPr marL="0" lvl="0" indent="0" algn="l" rtl="0">
                        <a:spcBef>
                          <a:spcPts val="0"/>
                        </a:spcBef>
                        <a:spcAft>
                          <a:spcPts val="0"/>
                        </a:spcAft>
                        <a:buNone/>
                      </a:pPr>
                      <a:r>
                        <a:rPr lang="fr-FR" sz="1300" dirty="0">
                          <a:solidFill>
                            <a:schemeClr val="dk1"/>
                          </a:solidFill>
                          <a:latin typeface="Poppins"/>
                          <a:ea typeface="Poppins"/>
                          <a:cs typeface="Poppins"/>
                          <a:sym typeface="Poppins"/>
                        </a:rPr>
                        <a:t>Nombre de ruptures signalées</a:t>
                      </a:r>
                      <a:endParaRPr sz="1300" dirty="0">
                        <a:solidFill>
                          <a:schemeClr val="dk1"/>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fr-FR" sz="1300" dirty="0">
                          <a:latin typeface="Poppins"/>
                          <a:ea typeface="Poppins"/>
                          <a:cs typeface="Poppins"/>
                          <a:sym typeface="Poppins"/>
                        </a:rPr>
                        <a:t>Diversifier les contacts de fournisseurs pour contrer les ruptures sur le marché</a:t>
                      </a:r>
                      <a:endParaRPr sz="1300" dirty="0">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54"/>
          <p:cNvSpPr txBox="1"/>
          <p:nvPr/>
        </p:nvSpPr>
        <p:spPr>
          <a:xfrm>
            <a:off x="1288189" y="1984809"/>
            <a:ext cx="9615600" cy="19395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Clr>
                <a:srgbClr val="000000"/>
              </a:buClr>
              <a:buFont typeface="Arial"/>
              <a:buNone/>
            </a:pPr>
            <a:r>
              <a:rPr lang="fr-FR" sz="4000" b="1">
                <a:solidFill>
                  <a:srgbClr val="EBBDA9"/>
                </a:solidFill>
                <a:latin typeface="Poppins"/>
                <a:ea typeface="Poppins"/>
                <a:cs typeface="Poppins"/>
                <a:sym typeface="Poppins"/>
              </a:rPr>
              <a:t>3- La performance des processus et la conformité des produits et services</a:t>
            </a:r>
            <a:endParaRPr sz="4000" b="1">
              <a:solidFill>
                <a:srgbClr val="EBBDA9"/>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56"/>
          <p:cNvPicPr preferRelativeResize="0"/>
          <p:nvPr/>
        </p:nvPicPr>
        <p:blipFill rotWithShape="1">
          <a:blip r:embed="rId3">
            <a:alphaModFix/>
          </a:blip>
          <a:srcRect l="6396" t="11994" r="10590" b="20137"/>
          <a:stretch/>
        </p:blipFill>
        <p:spPr>
          <a:xfrm>
            <a:off x="-41844" y="-106680"/>
            <a:ext cx="12233845" cy="7071361"/>
          </a:xfrm>
          <a:prstGeom prst="rect">
            <a:avLst/>
          </a:prstGeom>
          <a:noFill/>
          <a:ln>
            <a:noFill/>
          </a:ln>
        </p:spPr>
      </p:pic>
      <p:sp>
        <p:nvSpPr>
          <p:cNvPr id="380" name="Google Shape;380;p56"/>
          <p:cNvSpPr/>
          <p:nvPr/>
        </p:nvSpPr>
        <p:spPr>
          <a:xfrm>
            <a:off x="-41844" y="2866642"/>
            <a:ext cx="12233844" cy="2887044"/>
          </a:xfrm>
          <a:prstGeom prst="rect">
            <a:avLst/>
          </a:prstGeom>
          <a:solidFill>
            <a:srgbClr val="75286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5400">
                <a:solidFill>
                  <a:schemeClr val="lt1"/>
                </a:solidFill>
                <a:latin typeface="Poppins"/>
                <a:ea typeface="Poppins"/>
                <a:cs typeface="Poppins"/>
                <a:sym typeface="Poppins"/>
              </a:rPr>
              <a:t>RAPPORT ENQUETE DE SATISFACTION DES MEDECINS - 2024</a:t>
            </a:r>
            <a:endParaRPr/>
          </a:p>
        </p:txBody>
      </p:sp>
      <p:pic>
        <p:nvPicPr>
          <p:cNvPr id="381" name="Google Shape;381;p56"/>
          <p:cNvPicPr preferRelativeResize="0"/>
          <p:nvPr/>
        </p:nvPicPr>
        <p:blipFill rotWithShape="1">
          <a:blip r:embed="rId4">
            <a:alphaModFix/>
          </a:blip>
          <a:srcRect/>
          <a:stretch/>
        </p:blipFill>
        <p:spPr>
          <a:xfrm>
            <a:off x="284465" y="304197"/>
            <a:ext cx="2744690" cy="1843581"/>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p155"/>
          <p:cNvSpPr txBox="1">
            <a:spLocks noGrp="1"/>
          </p:cNvSpPr>
          <p:nvPr>
            <p:ph type="body" idx="1"/>
          </p:nvPr>
        </p:nvSpPr>
        <p:spPr>
          <a:xfrm>
            <a:off x="338925" y="881725"/>
            <a:ext cx="11595600" cy="5774400"/>
          </a:xfrm>
          <a:prstGeom prst="rect">
            <a:avLst/>
          </a:prstGeom>
          <a:solidFill>
            <a:schemeClr val="bg1"/>
          </a:solidFill>
          <a:ln w="9525" cap="flat" cmpd="sng">
            <a:solidFill>
              <a:schemeClr val="bg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fr-FR" sz="1500" b="1" u="sng" dirty="0">
                <a:latin typeface="Poppins"/>
                <a:ea typeface="Poppins"/>
                <a:cs typeface="Poppins"/>
                <a:sym typeface="Poppins"/>
              </a:rPr>
              <a:t>Performance des processus</a:t>
            </a:r>
            <a:r>
              <a:rPr lang="fr-FR" sz="1500" b="1" dirty="0">
                <a:solidFill>
                  <a:schemeClr val="dk1"/>
                </a:solidFill>
                <a:latin typeface="Poppins"/>
                <a:ea typeface="Poppins"/>
                <a:cs typeface="Poppins"/>
                <a:sym typeface="Poppins"/>
              </a:rPr>
              <a:t> </a:t>
            </a:r>
            <a:r>
              <a:rPr lang="fr-FR" sz="1500" dirty="0">
                <a:solidFill>
                  <a:schemeClr val="dk1"/>
                </a:solidFill>
                <a:latin typeface="Poppins"/>
                <a:ea typeface="Poppins"/>
                <a:cs typeface="Poppins"/>
                <a:sym typeface="Poppins"/>
              </a:rPr>
              <a:t>(Voir Le degré de réalisation des objectifs qualité: Indicateurs des processus opérationnels, Fiches d’incidents)</a:t>
            </a:r>
            <a:endParaRPr sz="1500" dirty="0">
              <a:solidFill>
                <a:schemeClr val="dk1"/>
              </a:solidFill>
              <a:latin typeface="Poppins"/>
              <a:ea typeface="Poppins"/>
              <a:cs typeface="Poppins"/>
              <a:sym typeface="Poppins"/>
            </a:endParaRPr>
          </a:p>
          <a:p>
            <a:pPr marL="228600" lvl="0" indent="0" algn="just" rtl="0">
              <a:lnSpc>
                <a:spcPct val="90000"/>
              </a:lnSpc>
              <a:spcBef>
                <a:spcPts val="0"/>
              </a:spcBef>
              <a:spcAft>
                <a:spcPts val="0"/>
              </a:spcAft>
              <a:buNone/>
            </a:pPr>
            <a:endParaRPr sz="1500" dirty="0">
              <a:latin typeface="Poppins"/>
              <a:ea typeface="Poppins"/>
              <a:cs typeface="Poppins"/>
              <a:sym typeface="Poppins"/>
            </a:endParaRPr>
          </a:p>
          <a:p>
            <a:pPr marL="228600" lvl="0" indent="-209550" algn="just" rtl="0">
              <a:lnSpc>
                <a:spcPct val="90000"/>
              </a:lnSpc>
              <a:spcBef>
                <a:spcPts val="1000"/>
              </a:spcBef>
              <a:spcAft>
                <a:spcPts val="0"/>
              </a:spcAft>
              <a:buClr>
                <a:schemeClr val="dk1"/>
              </a:buClr>
              <a:buSzPts val="1500"/>
              <a:buFont typeface="Poppins"/>
              <a:buChar char="•"/>
            </a:pPr>
            <a:r>
              <a:rPr lang="fr-FR" sz="1500" b="1" u="sng" dirty="0">
                <a:solidFill>
                  <a:schemeClr val="dk1"/>
                </a:solidFill>
                <a:latin typeface="Poppins"/>
                <a:ea typeface="Poppins"/>
                <a:cs typeface="Poppins"/>
                <a:sym typeface="Poppins"/>
              </a:rPr>
              <a:t>Les cibles non atteintes </a:t>
            </a:r>
            <a:r>
              <a:rPr lang="fr-FR" sz="1500" b="1" dirty="0">
                <a:solidFill>
                  <a:schemeClr val="dk1"/>
                </a:solidFill>
                <a:latin typeface="Poppins"/>
                <a:ea typeface="Poppins"/>
                <a:cs typeface="Poppins"/>
                <a:sym typeface="Poppins"/>
              </a:rPr>
              <a:t>:</a:t>
            </a:r>
            <a:endParaRPr sz="1500" b="1" dirty="0">
              <a:latin typeface="Poppins"/>
              <a:ea typeface="Poppins"/>
              <a:cs typeface="Poppins"/>
              <a:sym typeface="Poppins"/>
            </a:endParaRPr>
          </a:p>
          <a:p>
            <a:pPr marL="228600" lvl="0" indent="-196850" algn="just" rtl="0">
              <a:lnSpc>
                <a:spcPct val="90000"/>
              </a:lnSpc>
              <a:spcBef>
                <a:spcPts val="1000"/>
              </a:spcBef>
              <a:spcAft>
                <a:spcPts val="0"/>
              </a:spcAft>
              <a:buClr>
                <a:schemeClr val="dk1"/>
              </a:buClr>
              <a:buSzPts val="1300"/>
              <a:buFont typeface="Poppins"/>
              <a:buChar char="-"/>
            </a:pPr>
            <a:r>
              <a:rPr lang="fr-FR" sz="1300" dirty="0">
                <a:latin typeface="Poppins"/>
                <a:ea typeface="Poppins"/>
                <a:cs typeface="Poppins"/>
                <a:sym typeface="Poppins"/>
              </a:rPr>
              <a:t>Taux d'atteinte des objectifs de croissance Clinique -  Plateau : </a:t>
            </a:r>
            <a:r>
              <a:rPr lang="fr-FR" sz="1300" dirty="0">
                <a:solidFill>
                  <a:srgbClr val="FF0000"/>
                </a:solidFill>
                <a:latin typeface="Poppins"/>
                <a:ea typeface="Poppins"/>
                <a:cs typeface="Poppins"/>
                <a:sym typeface="Poppins"/>
              </a:rPr>
              <a:t>75%</a:t>
            </a:r>
          </a:p>
          <a:p>
            <a:pPr marL="228600" lvl="0" indent="-196850" algn="just" rtl="0">
              <a:lnSpc>
                <a:spcPct val="90000"/>
              </a:lnSpc>
              <a:spcBef>
                <a:spcPts val="1000"/>
              </a:spcBef>
              <a:spcAft>
                <a:spcPts val="0"/>
              </a:spcAft>
              <a:buClr>
                <a:schemeClr val="dk1"/>
              </a:buClr>
              <a:buSzPts val="1300"/>
              <a:buFont typeface="Poppins"/>
              <a:buChar char="-"/>
            </a:pPr>
            <a:r>
              <a:rPr lang="fr-FR" sz="1300" dirty="0">
                <a:latin typeface="Poppins"/>
                <a:ea typeface="Poppins"/>
                <a:cs typeface="Poppins"/>
                <a:sym typeface="Poppins"/>
              </a:rPr>
              <a:t>Taux d'atteinte des cibles des indicateurs : </a:t>
            </a:r>
            <a:r>
              <a:rPr lang="fr-FR" sz="1300" dirty="0">
                <a:solidFill>
                  <a:srgbClr val="FF0000"/>
                </a:solidFill>
                <a:latin typeface="Poppins"/>
                <a:ea typeface="Poppins"/>
                <a:cs typeface="Poppins"/>
                <a:sym typeface="Poppins"/>
              </a:rPr>
              <a:t>66%</a:t>
            </a:r>
            <a:endParaRPr sz="1300" dirty="0">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Délai moyen de paiement des garants : </a:t>
            </a:r>
            <a:r>
              <a:rPr lang="fr-FR" sz="1300" dirty="0">
                <a:solidFill>
                  <a:srgbClr val="FF0000"/>
                </a:solidFill>
                <a:highlight>
                  <a:schemeClr val="lt1"/>
                </a:highlight>
                <a:latin typeface="Poppins"/>
                <a:ea typeface="Poppins"/>
                <a:cs typeface="Poppins"/>
                <a:sym typeface="Poppins"/>
              </a:rPr>
              <a:t>84,5 jours</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Délai moyen entre la sortie du patient et la réception de la facture à la DAF : </a:t>
            </a:r>
            <a:r>
              <a:rPr lang="fr-FR" sz="1300" dirty="0">
                <a:solidFill>
                  <a:srgbClr val="FF0000"/>
                </a:solidFill>
                <a:highlight>
                  <a:schemeClr val="lt1"/>
                </a:highlight>
                <a:latin typeface="Poppins"/>
                <a:ea typeface="Poppins"/>
                <a:cs typeface="Poppins"/>
                <a:sym typeface="Poppins"/>
              </a:rPr>
              <a:t>8,5 jours</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Délai moyen entre la réception de la facture à la DAF et le dépôt au niveau de l'organisme de remboursement : </a:t>
            </a:r>
            <a:r>
              <a:rPr lang="fr-FR" sz="1300" dirty="0">
                <a:solidFill>
                  <a:srgbClr val="FF0000"/>
                </a:solidFill>
                <a:highlight>
                  <a:schemeClr val="lt1"/>
                </a:highlight>
                <a:latin typeface="Poppins"/>
                <a:ea typeface="Poppins"/>
                <a:cs typeface="Poppins"/>
                <a:sym typeface="Poppins"/>
              </a:rPr>
              <a:t>4,25 jours</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Taux de dossiers patients non-conformes (hospitalisation) : </a:t>
            </a:r>
            <a:r>
              <a:rPr lang="fr-FR" sz="1300" dirty="0">
                <a:solidFill>
                  <a:srgbClr val="FF0040"/>
                </a:solidFill>
                <a:highlight>
                  <a:schemeClr val="lt1"/>
                </a:highlight>
                <a:latin typeface="Poppins"/>
                <a:ea typeface="Poppins"/>
                <a:cs typeface="Poppins"/>
                <a:sym typeface="Poppins"/>
              </a:rPr>
              <a:t>13,2%</a:t>
            </a:r>
            <a:endParaRPr sz="1300" dirty="0">
              <a:solidFill>
                <a:srgbClr val="FF004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Nombre de patients hospitalisés par mois : </a:t>
            </a:r>
            <a:r>
              <a:rPr lang="fr-FR" sz="1300" dirty="0">
                <a:solidFill>
                  <a:srgbClr val="FF0000"/>
                </a:solidFill>
                <a:highlight>
                  <a:schemeClr val="lt1"/>
                </a:highlight>
                <a:latin typeface="Poppins"/>
                <a:ea typeface="Poppins"/>
                <a:cs typeface="Poppins"/>
                <a:sym typeface="Poppins"/>
              </a:rPr>
              <a:t>69,41%</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Taux d'occupation des lits : </a:t>
            </a:r>
            <a:r>
              <a:rPr lang="fr-FR" sz="1300" dirty="0">
                <a:solidFill>
                  <a:srgbClr val="FF0000"/>
                </a:solidFill>
                <a:highlight>
                  <a:schemeClr val="lt1"/>
                </a:highlight>
                <a:latin typeface="Poppins"/>
                <a:ea typeface="Poppins"/>
                <a:cs typeface="Poppins"/>
                <a:sym typeface="Poppins"/>
              </a:rPr>
              <a:t>62,6%</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Taux de satisfaction des utilisateurs du SI : </a:t>
            </a:r>
            <a:r>
              <a:rPr lang="fr-FR" sz="1300" dirty="0">
                <a:solidFill>
                  <a:srgbClr val="FF0000"/>
                </a:solidFill>
                <a:highlight>
                  <a:schemeClr val="lt1"/>
                </a:highlight>
                <a:latin typeface="Poppins"/>
                <a:ea typeface="Poppins"/>
                <a:cs typeface="Poppins"/>
                <a:sym typeface="Poppins"/>
              </a:rPr>
              <a:t>50%</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Modification ou rupture d'activité  pour cause d'indisponibilité du matériel : </a:t>
            </a:r>
            <a:r>
              <a:rPr lang="fr-FR" sz="1300" dirty="0">
                <a:solidFill>
                  <a:srgbClr val="FF0000"/>
                </a:solidFill>
                <a:highlight>
                  <a:schemeClr val="lt1"/>
                </a:highlight>
                <a:latin typeface="Poppins"/>
                <a:ea typeface="Poppins"/>
                <a:cs typeface="Poppins"/>
                <a:sym typeface="Poppins"/>
              </a:rPr>
              <a:t>2,75</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Nombre de pannes/dégradations de matériel médical : </a:t>
            </a:r>
            <a:r>
              <a:rPr lang="fr-FR" sz="1300" dirty="0">
                <a:solidFill>
                  <a:srgbClr val="FF0000"/>
                </a:solidFill>
                <a:highlight>
                  <a:schemeClr val="lt1"/>
                </a:highlight>
                <a:latin typeface="Poppins"/>
                <a:ea typeface="Poppins"/>
                <a:cs typeface="Poppins"/>
                <a:sym typeface="Poppins"/>
              </a:rPr>
              <a:t>9,5</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ea typeface="Poppins"/>
                <a:cs typeface="Poppins"/>
                <a:sym typeface="Poppins"/>
              </a:rPr>
              <a:t>Nombre de pannes/dégradations de matériel par catégorie (informatique) : </a:t>
            </a:r>
            <a:r>
              <a:rPr lang="fr-FR" sz="1300" dirty="0">
                <a:solidFill>
                  <a:srgbClr val="FF0000"/>
                </a:solidFill>
                <a:highlight>
                  <a:schemeClr val="lt1"/>
                </a:highlight>
                <a:latin typeface="Poppins"/>
                <a:ea typeface="Poppins"/>
                <a:cs typeface="Poppins"/>
                <a:sym typeface="Poppins"/>
              </a:rPr>
              <a:t>11,5</a:t>
            </a:r>
            <a:endParaRPr sz="1300" dirty="0">
              <a:solidFill>
                <a:srgbClr val="FF0000"/>
              </a:solidFill>
              <a:highlight>
                <a:schemeClr val="lt1"/>
              </a:highlight>
              <a:latin typeface="Poppins"/>
              <a:ea typeface="Poppins"/>
              <a:cs typeface="Poppins"/>
              <a:sym typeface="Poppins"/>
            </a:endParaRPr>
          </a:p>
          <a:p>
            <a:pPr marL="22860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cs typeface="Poppins"/>
                <a:sym typeface="Poppins"/>
              </a:rPr>
              <a:t>Pourcentage de collaborateurs évalués (non calculé à la période de la RDD)</a:t>
            </a:r>
            <a:endParaRPr sz="1300" dirty="0">
              <a:highlight>
                <a:schemeClr val="lt1"/>
              </a:highlight>
              <a:latin typeface="Poppins"/>
              <a:cs typeface="Poppins"/>
              <a:sym typeface="Poppins"/>
            </a:endParaRPr>
          </a:p>
          <a:p>
            <a:pPr marL="228600" marR="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cs typeface="Poppins"/>
                <a:sym typeface="Poppins"/>
              </a:rPr>
              <a:t>Taux de réalisation du plan de formation (non calculé à la période de la RDD)</a:t>
            </a:r>
            <a:endParaRPr sz="1300" dirty="0">
              <a:highlight>
                <a:schemeClr val="lt1"/>
              </a:highlight>
              <a:latin typeface="Poppins"/>
              <a:cs typeface="Poppins"/>
              <a:sym typeface="Poppins"/>
            </a:endParaRPr>
          </a:p>
          <a:p>
            <a:pPr marL="228600" marR="0" lvl="0" indent="-196850" algn="just" rtl="0">
              <a:lnSpc>
                <a:spcPct val="90000"/>
              </a:lnSpc>
              <a:spcBef>
                <a:spcPts val="1000"/>
              </a:spcBef>
              <a:spcAft>
                <a:spcPts val="0"/>
              </a:spcAft>
              <a:buSzPts val="1300"/>
              <a:buFont typeface="Poppins"/>
              <a:buChar char="-"/>
            </a:pPr>
            <a:r>
              <a:rPr lang="fr-FR" sz="1300" dirty="0">
                <a:highlight>
                  <a:schemeClr val="lt1"/>
                </a:highlight>
                <a:latin typeface="Poppins"/>
                <a:cs typeface="Poppins"/>
                <a:sym typeface="Poppins"/>
              </a:rPr>
              <a:t>Efficacité des actions de formation (non calculé à la période de la RDD)</a:t>
            </a:r>
            <a:endParaRPr sz="1300" dirty="0">
              <a:highlight>
                <a:schemeClr val="lt1"/>
              </a:highlight>
              <a:latin typeface="Poppins"/>
              <a:cs typeface="Poppins"/>
              <a:sym typeface="Poppins"/>
            </a:endParaRPr>
          </a:p>
          <a:p>
            <a:pPr marL="0" marR="0" lvl="0" indent="0" algn="just" rtl="0">
              <a:lnSpc>
                <a:spcPct val="90000"/>
              </a:lnSpc>
              <a:spcBef>
                <a:spcPts val="1000"/>
              </a:spcBef>
              <a:spcAft>
                <a:spcPts val="0"/>
              </a:spcAft>
              <a:buNone/>
            </a:pPr>
            <a:endParaRPr sz="1300" dirty="0">
              <a:highlight>
                <a:schemeClr val="lt1"/>
              </a:highlight>
              <a:latin typeface="Poppins"/>
              <a:cs typeface="Poppins"/>
              <a:sym typeface="Poppins"/>
            </a:endParaRPr>
          </a:p>
          <a:p>
            <a:pPr marL="0" lvl="0" indent="0" algn="l" rtl="0">
              <a:lnSpc>
                <a:spcPct val="90000"/>
              </a:lnSpc>
              <a:spcBef>
                <a:spcPts val="1000"/>
              </a:spcBef>
              <a:spcAft>
                <a:spcPts val="0"/>
              </a:spcAft>
              <a:buClr>
                <a:schemeClr val="dk1"/>
              </a:buClr>
              <a:buSzPts val="1800"/>
              <a:buNone/>
            </a:pPr>
            <a:endParaRPr sz="1300" dirty="0">
              <a:solidFill>
                <a:schemeClr val="dk1"/>
              </a:solidFill>
              <a:latin typeface="Poppins"/>
              <a:ea typeface="Poppins"/>
              <a:cs typeface="Poppins"/>
              <a:sym typeface="Poppins"/>
            </a:endParaRPr>
          </a:p>
          <a:p>
            <a:pPr marL="0" lvl="0" indent="0" algn="l" rtl="0">
              <a:lnSpc>
                <a:spcPct val="90000"/>
              </a:lnSpc>
              <a:spcBef>
                <a:spcPts val="1000"/>
              </a:spcBef>
              <a:spcAft>
                <a:spcPts val="0"/>
              </a:spcAft>
              <a:buClr>
                <a:schemeClr val="dk1"/>
              </a:buClr>
              <a:buSzPts val="1800"/>
              <a:buNone/>
            </a:pPr>
            <a:endParaRPr sz="1300" dirty="0">
              <a:solidFill>
                <a:schemeClr val="dk1"/>
              </a:solidFill>
              <a:latin typeface="Poppins"/>
              <a:ea typeface="Poppins"/>
              <a:cs typeface="Poppins"/>
              <a:sym typeface="Poppins"/>
            </a:endParaRPr>
          </a:p>
        </p:txBody>
      </p:sp>
      <p:sp>
        <p:nvSpPr>
          <p:cNvPr id="1365" name="Google Shape;1365;p155"/>
          <p:cNvSpPr txBox="1">
            <a:spLocks noGrp="1"/>
          </p:cNvSpPr>
          <p:nvPr>
            <p:ph type="title"/>
          </p:nvPr>
        </p:nvSpPr>
        <p:spPr>
          <a:xfrm>
            <a:off x="266475" y="117100"/>
            <a:ext cx="10515600" cy="868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Poppins"/>
              <a:buNone/>
            </a:pPr>
            <a:r>
              <a:rPr lang="fr-FR" sz="2000" b="1">
                <a:solidFill>
                  <a:srgbClr val="752864"/>
                </a:solidFill>
                <a:latin typeface="Poppins"/>
                <a:ea typeface="Poppins"/>
                <a:cs typeface="Poppins"/>
                <a:sym typeface="Poppins"/>
              </a:rPr>
              <a:t>3. La performance des processus et la conformité des produits et services</a:t>
            </a:r>
            <a:endParaRPr sz="2000" b="1">
              <a:solidFill>
                <a:srgbClr val="752864"/>
              </a:solidFill>
              <a:latin typeface="Poppins"/>
              <a:ea typeface="Poppins"/>
              <a:cs typeface="Poppins"/>
              <a:sym typeface="Poppin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56"/>
          <p:cNvSpPr txBox="1">
            <a:spLocks noGrp="1"/>
          </p:cNvSpPr>
          <p:nvPr>
            <p:ph type="title"/>
          </p:nvPr>
        </p:nvSpPr>
        <p:spPr>
          <a:xfrm>
            <a:off x="563850" y="174850"/>
            <a:ext cx="10515600" cy="9279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Poppins"/>
              <a:buNone/>
            </a:pPr>
            <a:r>
              <a:rPr lang="fr-FR" sz="2000" b="1">
                <a:solidFill>
                  <a:srgbClr val="752864"/>
                </a:solidFill>
                <a:latin typeface="Poppins"/>
                <a:ea typeface="Poppins"/>
                <a:cs typeface="Poppins"/>
                <a:sym typeface="Poppins"/>
              </a:rPr>
              <a:t>3. La performance des processus et la conformité des produits et services</a:t>
            </a:r>
            <a:endParaRPr sz="2000" b="1">
              <a:solidFill>
                <a:srgbClr val="752864"/>
              </a:solidFill>
              <a:latin typeface="Poppins"/>
              <a:ea typeface="Poppins"/>
              <a:cs typeface="Poppins"/>
              <a:sym typeface="Poppins"/>
            </a:endParaRPr>
          </a:p>
        </p:txBody>
      </p:sp>
      <p:sp>
        <p:nvSpPr>
          <p:cNvPr id="1371" name="Google Shape;1371;p156"/>
          <p:cNvSpPr txBox="1"/>
          <p:nvPr/>
        </p:nvSpPr>
        <p:spPr>
          <a:xfrm>
            <a:off x="512600" y="6149750"/>
            <a:ext cx="11064300" cy="4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300" b="1" dirty="0">
                <a:solidFill>
                  <a:srgbClr val="3F3F3F"/>
                </a:solidFill>
                <a:latin typeface="Poppins"/>
                <a:ea typeface="Poppins"/>
                <a:cs typeface="Poppins"/>
                <a:sym typeface="Poppins"/>
              </a:rPr>
              <a:t>51 actions planifiées suite aux audits dont 28 actions clôturées soit</a:t>
            </a:r>
            <a:r>
              <a:rPr lang="fr-FR" sz="1300" b="1" dirty="0">
                <a:solidFill>
                  <a:srgbClr val="752864"/>
                </a:solidFill>
                <a:latin typeface="Poppins"/>
                <a:ea typeface="Poppins"/>
                <a:cs typeface="Poppins"/>
                <a:sym typeface="Poppins"/>
              </a:rPr>
              <a:t> 55%</a:t>
            </a:r>
            <a:endParaRPr sz="1300" b="1" dirty="0">
              <a:solidFill>
                <a:srgbClr val="752864"/>
              </a:solidFill>
              <a:latin typeface="Poppins"/>
              <a:ea typeface="Poppins"/>
              <a:cs typeface="Poppins"/>
              <a:sym typeface="Poppins"/>
            </a:endParaRPr>
          </a:p>
          <a:p>
            <a:pPr marL="0" marR="0" lvl="0" indent="0" algn="ctr" rtl="0">
              <a:spcBef>
                <a:spcPts val="0"/>
              </a:spcBef>
              <a:spcAft>
                <a:spcPts val="0"/>
              </a:spcAft>
              <a:buNone/>
            </a:pPr>
            <a:endParaRPr sz="1300" b="1" dirty="0">
              <a:solidFill>
                <a:srgbClr val="3F3F3F"/>
              </a:solidFill>
              <a:latin typeface="Poppins"/>
              <a:ea typeface="Poppins"/>
              <a:cs typeface="Poppins"/>
              <a:sym typeface="Poppins"/>
            </a:endParaRPr>
          </a:p>
        </p:txBody>
      </p:sp>
      <p:graphicFrame>
        <p:nvGraphicFramePr>
          <p:cNvPr id="1372" name="Google Shape;1372;p156"/>
          <p:cNvGraphicFramePr/>
          <p:nvPr>
            <p:extLst>
              <p:ext uri="{D42A27DB-BD31-4B8C-83A1-F6EECF244321}">
                <p14:modId xmlns:p14="http://schemas.microsoft.com/office/powerpoint/2010/main" val="557265599"/>
              </p:ext>
            </p:extLst>
          </p:nvPr>
        </p:nvGraphicFramePr>
        <p:xfrm>
          <a:off x="512628" y="995361"/>
          <a:ext cx="11064250" cy="5031254"/>
        </p:xfrm>
        <a:graphic>
          <a:graphicData uri="http://schemas.openxmlformats.org/drawingml/2006/table">
            <a:tbl>
              <a:tblPr>
                <a:noFill/>
                <a:tableStyleId>{AD773822-34DE-45F7-BAFE-0297E2DBFE8B}</a:tableStyleId>
              </a:tblPr>
              <a:tblGrid>
                <a:gridCol w="1493950">
                  <a:extLst>
                    <a:ext uri="{9D8B030D-6E8A-4147-A177-3AD203B41FA5}">
                      <a16:colId xmlns:a16="http://schemas.microsoft.com/office/drawing/2014/main" val="20000"/>
                    </a:ext>
                  </a:extLst>
                </a:gridCol>
                <a:gridCol w="1493950">
                  <a:extLst>
                    <a:ext uri="{9D8B030D-6E8A-4147-A177-3AD203B41FA5}">
                      <a16:colId xmlns:a16="http://schemas.microsoft.com/office/drawing/2014/main" val="20001"/>
                    </a:ext>
                  </a:extLst>
                </a:gridCol>
                <a:gridCol w="1479625">
                  <a:extLst>
                    <a:ext uri="{9D8B030D-6E8A-4147-A177-3AD203B41FA5}">
                      <a16:colId xmlns:a16="http://schemas.microsoft.com/office/drawing/2014/main" val="20002"/>
                    </a:ext>
                  </a:extLst>
                </a:gridCol>
                <a:gridCol w="1405550">
                  <a:extLst>
                    <a:ext uri="{9D8B030D-6E8A-4147-A177-3AD203B41FA5}">
                      <a16:colId xmlns:a16="http://schemas.microsoft.com/office/drawing/2014/main" val="20003"/>
                    </a:ext>
                  </a:extLst>
                </a:gridCol>
                <a:gridCol w="936075">
                  <a:extLst>
                    <a:ext uri="{9D8B030D-6E8A-4147-A177-3AD203B41FA5}">
                      <a16:colId xmlns:a16="http://schemas.microsoft.com/office/drawing/2014/main" val="20004"/>
                    </a:ext>
                  </a:extLst>
                </a:gridCol>
                <a:gridCol w="1177025">
                  <a:extLst>
                    <a:ext uri="{9D8B030D-6E8A-4147-A177-3AD203B41FA5}">
                      <a16:colId xmlns:a16="http://schemas.microsoft.com/office/drawing/2014/main" val="20005"/>
                    </a:ext>
                  </a:extLst>
                </a:gridCol>
                <a:gridCol w="1616600">
                  <a:extLst>
                    <a:ext uri="{9D8B030D-6E8A-4147-A177-3AD203B41FA5}">
                      <a16:colId xmlns:a16="http://schemas.microsoft.com/office/drawing/2014/main" val="20006"/>
                    </a:ext>
                  </a:extLst>
                </a:gridCol>
                <a:gridCol w="1461475">
                  <a:extLst>
                    <a:ext uri="{9D8B030D-6E8A-4147-A177-3AD203B41FA5}">
                      <a16:colId xmlns:a16="http://schemas.microsoft.com/office/drawing/2014/main" val="20007"/>
                    </a:ext>
                  </a:extLst>
                </a:gridCol>
              </a:tblGrid>
              <a:tr h="556400">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Audits prévus</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Date prévue</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Date réalisée</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Nombre d’audits réalisés</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Clôturés</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Non clôturé</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Actions planifiées suite aux audits</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tc>
                  <a:txBody>
                    <a:bodyPr/>
                    <a:lstStyle/>
                    <a:p>
                      <a:pPr marL="0" marR="0" lvl="0" indent="0" algn="ctr" rtl="0">
                        <a:lnSpc>
                          <a:spcPct val="107000"/>
                        </a:lnSpc>
                        <a:spcBef>
                          <a:spcPts val="0"/>
                        </a:spcBef>
                        <a:spcAft>
                          <a:spcPts val="0"/>
                        </a:spcAft>
                        <a:buNone/>
                      </a:pPr>
                      <a:endParaRPr sz="1100" b="1">
                        <a:solidFill>
                          <a:schemeClr val="dk1"/>
                        </a:solidFill>
                        <a:latin typeface="Poppins"/>
                        <a:ea typeface="Poppins"/>
                        <a:cs typeface="Poppins"/>
                        <a:sym typeface="Poppins"/>
                      </a:endParaRPr>
                    </a:p>
                    <a:p>
                      <a:pPr marL="0" marR="0" lvl="0" indent="0" algn="ctr" rtl="0">
                        <a:lnSpc>
                          <a:spcPct val="107000"/>
                        </a:lnSpc>
                        <a:spcBef>
                          <a:spcPts val="0"/>
                        </a:spcBef>
                        <a:spcAft>
                          <a:spcPts val="0"/>
                        </a:spcAft>
                        <a:buNone/>
                      </a:pPr>
                      <a:r>
                        <a:rPr lang="fr-FR" sz="1100" b="1">
                          <a:solidFill>
                            <a:schemeClr val="dk1"/>
                          </a:solidFill>
                          <a:latin typeface="Poppins"/>
                          <a:ea typeface="Poppins"/>
                          <a:cs typeface="Poppins"/>
                          <a:sym typeface="Poppins"/>
                        </a:rPr>
                        <a:t>Actions réalisées </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BBDA9"/>
                    </a:solidFill>
                  </a:tcPr>
                </a:tc>
                <a:extLst>
                  <a:ext uri="{0D108BD9-81ED-4DB2-BD59-A6C34878D82A}">
                    <a16:rowId xmlns:a16="http://schemas.microsoft.com/office/drawing/2014/main" val="10000"/>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PM01</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26/06/2024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solidFill>
                            <a:schemeClr val="dk1"/>
                          </a:solidFill>
                          <a:latin typeface="Poppins"/>
                          <a:ea typeface="Poppins"/>
                          <a:cs typeface="Poppins"/>
                          <a:sym typeface="Poppins"/>
                        </a:rPr>
                        <a:t>04/07/2024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PM02</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17/12/2024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100"/>
                        <a:buFont typeface="Arial"/>
                        <a:buNone/>
                      </a:pPr>
                      <a:r>
                        <a:rPr lang="fr-FR" sz="1100" b="0" i="0" u="none" strike="noStrike" cap="none" dirty="0">
                          <a:solidFill>
                            <a:srgbClr val="000000"/>
                          </a:solidFill>
                          <a:latin typeface="Poppins"/>
                          <a:ea typeface="Poppins"/>
                          <a:cs typeface="Poppins"/>
                          <a:sym typeface="Poppins"/>
                        </a:rPr>
                        <a:t>17/12/2024</a:t>
                      </a:r>
                      <a:endParaRPr sz="1100" b="0" i="0" u="none" strike="noStrike" cap="none" dirty="0">
                        <a:solidFill>
                          <a:srgbClr val="000000"/>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None/>
                      </a:pPr>
                      <a:r>
                        <a:rPr lang="fr-FR" sz="1100" dirty="0">
                          <a:latin typeface="Poppins"/>
                          <a:ea typeface="Poppins"/>
                          <a:cs typeface="Poppins"/>
                          <a:sym typeface="Poppins"/>
                        </a:rPr>
                        <a:t>1</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83069">
                <a:tc>
                  <a:txBody>
                    <a:bodyPr/>
                    <a:lstStyle/>
                    <a:p>
                      <a:pPr marL="0" lvl="0" indent="0" algn="ctr" rtl="0">
                        <a:lnSpc>
                          <a:spcPct val="107000"/>
                        </a:lnSpc>
                        <a:spcBef>
                          <a:spcPts val="0"/>
                        </a:spcBef>
                        <a:spcAft>
                          <a:spcPts val="0"/>
                        </a:spcAft>
                        <a:buNone/>
                      </a:pPr>
                      <a:r>
                        <a:rPr lang="fr-FR" sz="1100" b="1">
                          <a:latin typeface="Poppins"/>
                          <a:ea typeface="Poppins"/>
                          <a:cs typeface="Poppins"/>
                          <a:sym typeface="Poppins"/>
                        </a:rPr>
                        <a:t>PM03</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solidFill>
                            <a:schemeClr val="dk1"/>
                          </a:solidFill>
                          <a:latin typeface="Poppins"/>
                          <a:ea typeface="Poppins"/>
                          <a:cs typeface="Poppins"/>
                          <a:sym typeface="Poppins"/>
                        </a:rPr>
                        <a:t>19/08/2024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Font typeface="Arial"/>
                        <a:buNone/>
                      </a:pPr>
                      <a:r>
                        <a:rPr lang="fr-FR" sz="1100" b="0" i="0" u="none" strike="noStrike" cap="none" dirty="0">
                          <a:solidFill>
                            <a:srgbClr val="000000"/>
                          </a:solidFill>
                          <a:latin typeface="Poppins"/>
                          <a:ea typeface="Poppins"/>
                          <a:cs typeface="Poppins"/>
                          <a:sym typeface="Poppins"/>
                        </a:rPr>
                        <a:t>19/08/2024</a:t>
                      </a:r>
                      <a:endParaRPr sz="1100" b="0" i="0" u="none" strike="noStrike" cap="none" dirty="0">
                        <a:solidFill>
                          <a:srgbClr val="000000"/>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ctr" rtl="0">
                        <a:lnSpc>
                          <a:spcPct val="107000"/>
                        </a:lnSpc>
                        <a:spcBef>
                          <a:spcPts val="0"/>
                        </a:spcBef>
                        <a:spcAft>
                          <a:spcPts val="0"/>
                        </a:spcAft>
                        <a:buClr>
                          <a:srgbClr val="000000"/>
                        </a:buClr>
                        <a:buFont typeface="Arial"/>
                        <a:buNone/>
                      </a:pPr>
                      <a:r>
                        <a:rPr lang="fr-FR" sz="1100" b="0" i="0" u="none" strike="noStrike" cap="none" dirty="0">
                          <a:solidFill>
                            <a:srgbClr val="000000"/>
                          </a:solidFill>
                          <a:latin typeface="Poppins"/>
                          <a:cs typeface="Poppins"/>
                          <a:sym typeface="Arial"/>
                        </a:rPr>
                        <a:t>1</a:t>
                      </a:r>
                      <a:endParaRPr sz="1100" b="0" i="0" u="none" strike="noStrike" cap="none" dirty="0">
                        <a:solidFill>
                          <a:srgbClr val="000000"/>
                        </a:solidFill>
                        <a:latin typeface="Poppins"/>
                        <a:cs typeface="Poppins"/>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Font typeface="Arial"/>
                        <a:buNone/>
                      </a:pPr>
                      <a:r>
                        <a:rPr lang="fr-FR" sz="1100" b="0" i="0" u="none" strike="noStrike" cap="none" dirty="0">
                          <a:solidFill>
                            <a:srgbClr val="000000"/>
                          </a:solidFill>
                          <a:latin typeface="Poppins"/>
                          <a:cs typeface="Poppins"/>
                          <a:sym typeface="Arial"/>
                        </a:rPr>
                        <a:t>0</a:t>
                      </a:r>
                      <a:endParaRPr sz="1100" b="0" i="0" u="none" strike="noStrike" cap="none" dirty="0">
                        <a:solidFill>
                          <a:srgbClr val="000000"/>
                        </a:solidFill>
                        <a:latin typeface="Poppins"/>
                        <a:cs typeface="Poppins"/>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Font typeface="Arial"/>
                        <a:buNone/>
                      </a:pPr>
                      <a:r>
                        <a:rPr lang="fr-FR" sz="1100" b="0" i="0" u="none" strike="noStrike" cap="none" dirty="0">
                          <a:solidFill>
                            <a:srgbClr val="000000"/>
                          </a:solidFill>
                          <a:latin typeface="Poppins"/>
                          <a:cs typeface="Poppins"/>
                          <a:sym typeface="Arial"/>
                        </a:rPr>
                        <a:t>1</a:t>
                      </a:r>
                      <a:endParaRPr sz="1100" b="0" i="0" u="none" strike="noStrike" cap="none" dirty="0">
                        <a:solidFill>
                          <a:srgbClr val="000000"/>
                        </a:solidFill>
                        <a:latin typeface="Poppins"/>
                        <a:cs typeface="Poppins"/>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Font typeface="Arial"/>
                        <a:buNone/>
                      </a:pPr>
                      <a:r>
                        <a:rPr lang="fr-FR" sz="1100" b="0" i="0" u="none" strike="noStrike" cap="none" dirty="0">
                          <a:solidFill>
                            <a:srgbClr val="000000"/>
                          </a:solidFill>
                          <a:latin typeface="Poppins"/>
                          <a:cs typeface="Poppins"/>
                          <a:sym typeface="Arial"/>
                        </a:rPr>
                        <a:t>2</a:t>
                      </a:r>
                      <a:endParaRPr sz="1100" b="0" i="0" u="none" strike="noStrike" cap="none" dirty="0">
                        <a:solidFill>
                          <a:srgbClr val="000000"/>
                        </a:solidFill>
                        <a:latin typeface="Poppins"/>
                        <a:cs typeface="Poppins"/>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Font typeface="Arial"/>
                        <a:buNone/>
                      </a:pPr>
                      <a:r>
                        <a:rPr lang="fr-FR" sz="1100" b="0" i="0" u="none" strike="noStrike" cap="none" dirty="0">
                          <a:solidFill>
                            <a:srgbClr val="000000"/>
                          </a:solidFill>
                          <a:latin typeface="Poppins"/>
                          <a:cs typeface="Poppins"/>
                          <a:sym typeface="Arial"/>
                        </a:rPr>
                        <a:t>1</a:t>
                      </a:r>
                      <a:endParaRPr sz="1100" b="0" i="0" u="none" strike="noStrike" cap="none" dirty="0">
                        <a:solidFill>
                          <a:srgbClr val="000000"/>
                        </a:solidFill>
                        <a:latin typeface="Poppins"/>
                        <a:cs typeface="Poppins"/>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PO01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01/03/2024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24/04/2024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308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PO02</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21/08/2024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dirty="0">
                          <a:latin typeface="Poppins"/>
                          <a:ea typeface="Poppins"/>
                          <a:cs typeface="Poppins"/>
                          <a:sym typeface="Poppins"/>
                        </a:rPr>
                        <a:t>21/08/2024</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dirty="0">
                          <a:latin typeface="Poppins"/>
                          <a:ea typeface="Poppins"/>
                          <a:cs typeface="Poppins"/>
                          <a:sym typeface="Poppins"/>
                        </a:rPr>
                        <a:t>1</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7</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Font typeface="Arial"/>
                        <a:buNone/>
                      </a:pPr>
                      <a:r>
                        <a:rPr lang="fr-FR" sz="1100">
                          <a:latin typeface="Poppins"/>
                          <a:ea typeface="Poppins"/>
                          <a:cs typeface="Poppins"/>
                          <a:sym typeface="Poppins"/>
                        </a:rPr>
                        <a:t>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PO03</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01/10/2024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19/12/2024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44175">
                <a:tc rowSpan="2">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PO04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16/07/2024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dirty="0">
                          <a:latin typeface="Poppins"/>
                          <a:ea typeface="Poppins"/>
                          <a:cs typeface="Poppins"/>
                          <a:sym typeface="Poppins"/>
                        </a:rPr>
                        <a:t>16/07/2024</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endParaRPr sz="1100">
                        <a:latin typeface="Poppins"/>
                        <a:ea typeface="Poppins"/>
                        <a:cs typeface="Poppins"/>
                        <a:sym typeface="Poppins"/>
                      </a:endParaRPr>
                    </a:p>
                    <a:p>
                      <a:pPr marL="0" marR="0" lvl="0" indent="0" algn="ctr" rtl="0">
                        <a:lnSpc>
                          <a:spcPct val="107000"/>
                        </a:lnSpc>
                        <a:spcBef>
                          <a:spcPts val="0"/>
                        </a:spcBef>
                        <a:spcAft>
                          <a:spcPts val="0"/>
                        </a:spcAft>
                        <a:buNone/>
                      </a:pPr>
                      <a:r>
                        <a:rPr lang="fr-FR" sz="1100">
                          <a:latin typeface="Poppins"/>
                          <a:ea typeface="Poppins"/>
                          <a:cs typeface="Poppins"/>
                          <a:sym typeface="Poppins"/>
                        </a:rPr>
                        <a:t>2</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endParaRPr sz="1100">
                        <a:latin typeface="Poppins"/>
                        <a:ea typeface="Poppins"/>
                        <a:cs typeface="Poppins"/>
                        <a:sym typeface="Poppins"/>
                      </a:endParaRPr>
                    </a:p>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9</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4175">
                <a:tc vMerge="1">
                  <a:txBody>
                    <a:bodyPr/>
                    <a:lstStyle/>
                    <a:p>
                      <a:endParaRPr lang="fr-FR"/>
                    </a:p>
                  </a:txBody>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01/11/2024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dirty="0">
                          <a:latin typeface="Poppins"/>
                          <a:ea typeface="Poppins"/>
                          <a:cs typeface="Poppins"/>
                          <a:sym typeface="Poppins"/>
                        </a:rPr>
                        <a:t>01/11/2024</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fr-FR"/>
                    </a:p>
                  </a:txBody>
                  <a:tcPr/>
                </a:tc>
                <a:tc vMerge="1">
                  <a:txBody>
                    <a:bodyPr/>
                    <a:lstStyle/>
                    <a:p>
                      <a:endParaRPr lang="fr-FR"/>
                    </a:p>
                  </a:txBody>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3</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PO06</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11/12/2024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11/12/2024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dirty="0">
                          <a:latin typeface="Poppins"/>
                          <a:ea typeface="Poppins"/>
                          <a:cs typeface="Poppins"/>
                          <a:sym typeface="Poppins"/>
                        </a:rPr>
                        <a:t>1</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3</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3</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02700">
                <a:tc rowSpan="2">
                  <a:txBody>
                    <a:bodyPr/>
                    <a:lstStyle/>
                    <a:p>
                      <a:pPr marL="0" marR="0" lvl="0" indent="0" algn="ctr" rtl="0">
                        <a:lnSpc>
                          <a:spcPct val="107000"/>
                        </a:lnSpc>
                        <a:spcBef>
                          <a:spcPts val="0"/>
                        </a:spcBef>
                        <a:spcAft>
                          <a:spcPts val="0"/>
                        </a:spcAft>
                        <a:buNone/>
                      </a:pPr>
                      <a:endParaRPr sz="1100" b="1">
                        <a:latin typeface="Poppins"/>
                        <a:ea typeface="Poppins"/>
                        <a:cs typeface="Poppins"/>
                        <a:sym typeface="Poppins"/>
                      </a:endParaRPr>
                    </a:p>
                    <a:p>
                      <a:pPr marL="0" marR="0" lvl="0" indent="0" algn="ctr" rtl="0">
                        <a:lnSpc>
                          <a:spcPct val="107000"/>
                        </a:lnSpc>
                        <a:spcBef>
                          <a:spcPts val="0"/>
                        </a:spcBef>
                        <a:spcAft>
                          <a:spcPts val="0"/>
                        </a:spcAft>
                        <a:buNone/>
                      </a:pPr>
                      <a:r>
                        <a:rPr lang="fr-FR" sz="1100" b="1">
                          <a:latin typeface="Poppins"/>
                          <a:ea typeface="Poppins"/>
                          <a:cs typeface="Poppins"/>
                          <a:sym typeface="Poppins"/>
                        </a:rPr>
                        <a:t>PS01</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24/04/2024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dirty="0">
                          <a:solidFill>
                            <a:schemeClr val="dk1"/>
                          </a:solidFill>
                          <a:latin typeface="Poppins"/>
                          <a:ea typeface="Poppins"/>
                          <a:cs typeface="Poppins"/>
                          <a:sym typeface="Poppins"/>
                        </a:rPr>
                        <a:t>24/04/2024</a:t>
                      </a:r>
                      <a:endParaRPr sz="1100" dirty="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8</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8</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169825">
                <a:tc vMerge="1">
                  <a:txBody>
                    <a:bodyPr/>
                    <a:lstStyle/>
                    <a:p>
                      <a:endParaRPr lang="fr-FR"/>
                    </a:p>
                  </a:txBody>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20/12/2024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solidFill>
                            <a:schemeClr val="dk1"/>
                          </a:solidFill>
                          <a:latin typeface="Poppins"/>
                          <a:ea typeface="Poppins"/>
                          <a:cs typeface="Poppins"/>
                          <a:sym typeface="Poppins"/>
                        </a:rPr>
                        <a:t>20/12/2024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p>
                      <a:pPr marL="0" lvl="0" indent="0" algn="ctr" rtl="0">
                        <a:lnSpc>
                          <a:spcPct val="107000"/>
                        </a:lnSpc>
                        <a:spcBef>
                          <a:spcPts val="0"/>
                        </a:spcBef>
                        <a:spcAft>
                          <a:spcPts val="0"/>
                        </a:spcAft>
                        <a:buNone/>
                      </a:pP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PS02</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01/08/2024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ctr" rtl="0">
                        <a:lnSpc>
                          <a:spcPct val="107000"/>
                        </a:lnSpc>
                        <a:spcBef>
                          <a:spcPts val="0"/>
                        </a:spcBef>
                        <a:spcAft>
                          <a:spcPts val="0"/>
                        </a:spcAft>
                        <a:buNone/>
                      </a:pPr>
                      <a:r>
                        <a:rPr lang="fr-FR" sz="1100">
                          <a:solidFill>
                            <a:schemeClr val="dk1"/>
                          </a:solidFill>
                          <a:latin typeface="Poppins"/>
                          <a:ea typeface="Poppins"/>
                          <a:cs typeface="Poppins"/>
                          <a:sym typeface="Poppins"/>
                        </a:rPr>
                        <a:t>11/03/2025</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2</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44175">
                <a:tc>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PS03</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01/09/2024	</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solidFill>
                            <a:schemeClr val="dk1"/>
                          </a:solidFill>
                          <a:latin typeface="Poppins"/>
                          <a:ea typeface="Poppins"/>
                          <a:cs typeface="Poppins"/>
                          <a:sym typeface="Poppins"/>
                        </a:rPr>
                        <a:t>23/12/2024</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3</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44175">
                <a:tc rowSpan="2">
                  <a:txBody>
                    <a:bodyPr/>
                    <a:lstStyle/>
                    <a:p>
                      <a:pPr marL="0" lvl="0" indent="0" algn="ctr" rtl="0">
                        <a:lnSpc>
                          <a:spcPct val="107000"/>
                        </a:lnSpc>
                        <a:spcBef>
                          <a:spcPts val="0"/>
                        </a:spcBef>
                        <a:spcAft>
                          <a:spcPts val="0"/>
                        </a:spcAft>
                        <a:buNone/>
                      </a:pPr>
                      <a:endParaRPr sz="1100" b="1">
                        <a:latin typeface="Poppins"/>
                        <a:ea typeface="Poppins"/>
                        <a:cs typeface="Poppins"/>
                        <a:sym typeface="Poppins"/>
                      </a:endParaRPr>
                    </a:p>
                    <a:p>
                      <a:pPr marL="0" lvl="0" indent="0" algn="ctr" rtl="0">
                        <a:lnSpc>
                          <a:spcPct val="107000"/>
                        </a:lnSpc>
                        <a:spcBef>
                          <a:spcPts val="0"/>
                        </a:spcBef>
                        <a:spcAft>
                          <a:spcPts val="0"/>
                        </a:spcAft>
                        <a:buNone/>
                      </a:pPr>
                      <a:r>
                        <a:rPr lang="fr-FR" sz="1100" b="1">
                          <a:latin typeface="Poppins"/>
                          <a:ea typeface="Poppins"/>
                          <a:cs typeface="Poppins"/>
                          <a:sym typeface="Poppins"/>
                        </a:rPr>
                        <a:t>PS04</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01/04/2024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24/04/2024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endParaRPr sz="1100"/>
                    </a:p>
                    <a:p>
                      <a:pPr marL="0" lvl="0" indent="0" algn="ctr" rtl="0">
                        <a:spcBef>
                          <a:spcPts val="0"/>
                        </a:spcBef>
                        <a:spcAft>
                          <a:spcPts val="0"/>
                        </a:spcAft>
                        <a:buNone/>
                      </a:pPr>
                      <a:r>
                        <a:rPr lang="fr-FR" sz="1100"/>
                        <a:t>2</a:t>
                      </a: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endParaRPr sz="1100"/>
                    </a:p>
                    <a:p>
                      <a:pPr marL="0" lvl="0" indent="0" algn="ctr" rtl="0">
                        <a:spcBef>
                          <a:spcPts val="0"/>
                        </a:spcBef>
                        <a:spcAft>
                          <a:spcPts val="0"/>
                        </a:spcAft>
                        <a:buNone/>
                      </a:pPr>
                      <a:r>
                        <a:rPr lang="fr-FR" sz="1100"/>
                        <a:t>0</a:t>
                      </a: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lnSpc>
                          <a:spcPct val="107000"/>
                        </a:lnSpc>
                        <a:spcBef>
                          <a:spcPts val="0"/>
                        </a:spcBef>
                        <a:spcAft>
                          <a:spcPts val="0"/>
                        </a:spcAft>
                        <a:buNone/>
                      </a:pPr>
                      <a:endParaRPr sz="1100">
                        <a:latin typeface="Poppins"/>
                        <a:ea typeface="Poppins"/>
                        <a:cs typeface="Poppins"/>
                        <a:sym typeface="Poppins"/>
                      </a:endParaRPr>
                    </a:p>
                    <a:p>
                      <a:pPr marL="0" marR="0" lvl="0" indent="0" algn="ctr" rtl="0">
                        <a:lnSpc>
                          <a:spcPct val="107000"/>
                        </a:lnSpc>
                        <a:spcBef>
                          <a:spcPts val="0"/>
                        </a:spcBef>
                        <a:spcAft>
                          <a:spcPts val="0"/>
                        </a:spcAft>
                        <a:buNone/>
                      </a:pPr>
                      <a:r>
                        <a:rPr lang="fr-FR" sz="1100">
                          <a:latin typeface="Poppins"/>
                          <a:ea typeface="Poppins"/>
                          <a:cs typeface="Poppins"/>
                          <a:sym typeface="Poppins"/>
                        </a:rPr>
                        <a:t>2</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lnSpc>
                          <a:spcPct val="107000"/>
                        </a:lnSpc>
                        <a:spcBef>
                          <a:spcPts val="0"/>
                        </a:spcBef>
                        <a:spcAft>
                          <a:spcPts val="0"/>
                        </a:spcAft>
                        <a:buNone/>
                      </a:pPr>
                      <a:endParaRPr sz="1100">
                        <a:latin typeface="Poppins"/>
                        <a:ea typeface="Poppins"/>
                        <a:cs typeface="Poppins"/>
                        <a:sym typeface="Poppins"/>
                      </a:endParaRPr>
                    </a:p>
                    <a:p>
                      <a:pPr marL="0" marR="0" lvl="0" indent="0" algn="ctr" rtl="0">
                        <a:lnSpc>
                          <a:spcPct val="107000"/>
                        </a:lnSpc>
                        <a:spcBef>
                          <a:spcPts val="0"/>
                        </a:spcBef>
                        <a:spcAft>
                          <a:spcPts val="0"/>
                        </a:spcAft>
                        <a:buNone/>
                      </a:pPr>
                      <a:r>
                        <a:rPr lang="fr-FR" sz="1100">
                          <a:latin typeface="Poppins"/>
                          <a:ea typeface="Poppins"/>
                          <a:cs typeface="Poppins"/>
                          <a:sym typeface="Poppins"/>
                        </a:rPr>
                        <a:t>3</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lnSpc>
                          <a:spcPct val="107000"/>
                        </a:lnSpc>
                        <a:spcBef>
                          <a:spcPts val="0"/>
                        </a:spcBef>
                        <a:spcAft>
                          <a:spcPts val="0"/>
                        </a:spcAft>
                        <a:buNone/>
                      </a:pPr>
                      <a:endParaRPr sz="1100">
                        <a:latin typeface="Poppins"/>
                        <a:ea typeface="Poppins"/>
                        <a:cs typeface="Poppins"/>
                        <a:sym typeface="Poppins"/>
                      </a:endParaRPr>
                    </a:p>
                    <a:p>
                      <a:pPr marL="0" marR="0" lvl="0" indent="0" algn="ctr" rtl="0">
                        <a:lnSpc>
                          <a:spcPct val="107000"/>
                        </a:lnSpc>
                        <a:spcBef>
                          <a:spcPts val="0"/>
                        </a:spcBef>
                        <a:spcAft>
                          <a:spcPts val="0"/>
                        </a:spcAft>
                        <a:buNone/>
                      </a:pPr>
                      <a:r>
                        <a:rPr lang="fr-FR" sz="1100">
                          <a:latin typeface="Poppins"/>
                          <a:ea typeface="Poppins"/>
                          <a:cs typeface="Poppins"/>
                          <a:sym typeface="Poppins"/>
                        </a:rPr>
                        <a:t>1</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44175">
                <a:tc vMerge="1">
                  <a:txBody>
                    <a:bodyPr/>
                    <a:lstStyle/>
                    <a:p>
                      <a:endParaRPr lang="fr-FR"/>
                    </a:p>
                  </a:txBody>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01/09/2024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01/09/2024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5"/>
                  </a:ext>
                </a:extLst>
              </a:tr>
              <a:tr h="244175">
                <a:tc rowSpan="2">
                  <a:txBody>
                    <a:bodyPr/>
                    <a:lstStyle/>
                    <a:p>
                      <a:pPr marL="0" lvl="0" indent="0" algn="ctr" rtl="0">
                        <a:lnSpc>
                          <a:spcPct val="107000"/>
                        </a:lnSpc>
                        <a:spcBef>
                          <a:spcPts val="0"/>
                        </a:spcBef>
                        <a:spcAft>
                          <a:spcPts val="0"/>
                        </a:spcAft>
                        <a:buNone/>
                      </a:pPr>
                      <a:endParaRPr sz="1100" b="1">
                        <a:latin typeface="Poppins"/>
                        <a:ea typeface="Poppins"/>
                        <a:cs typeface="Poppins"/>
                        <a:sym typeface="Poppins"/>
                      </a:endParaRPr>
                    </a:p>
                    <a:p>
                      <a:pPr marL="0" lvl="0" indent="0" algn="ctr" rtl="0">
                        <a:lnSpc>
                          <a:spcPct val="107000"/>
                        </a:lnSpc>
                        <a:spcBef>
                          <a:spcPts val="0"/>
                        </a:spcBef>
                        <a:spcAft>
                          <a:spcPts val="0"/>
                        </a:spcAft>
                        <a:buNone/>
                      </a:pPr>
                      <a:r>
                        <a:rPr lang="fr-FR" sz="1100" b="1">
                          <a:latin typeface="Poppins"/>
                          <a:ea typeface="Poppins"/>
                          <a:cs typeface="Poppins"/>
                          <a:sym typeface="Poppins"/>
                        </a:rPr>
                        <a:t>PS06</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16/07/2024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16/07/2024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endParaRPr sz="1100"/>
                    </a:p>
                    <a:p>
                      <a:pPr marL="0" lvl="0" indent="0" algn="ctr" rtl="0">
                        <a:spcBef>
                          <a:spcPts val="0"/>
                        </a:spcBef>
                        <a:spcAft>
                          <a:spcPts val="0"/>
                        </a:spcAft>
                        <a:buNone/>
                      </a:pPr>
                      <a:r>
                        <a:rPr lang="fr-FR" sz="1100"/>
                        <a:t>2</a:t>
                      </a: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2">
                  <a:txBody>
                    <a:bodyPr/>
                    <a:lstStyle/>
                    <a:p>
                      <a:pPr marL="0" lvl="0" indent="0" algn="ctr" rtl="0">
                        <a:spcBef>
                          <a:spcPts val="0"/>
                        </a:spcBef>
                        <a:spcAft>
                          <a:spcPts val="0"/>
                        </a:spcAft>
                        <a:buNone/>
                      </a:pPr>
                      <a:endParaRPr sz="1100"/>
                    </a:p>
                    <a:p>
                      <a:pPr marL="0" lvl="0" indent="0" algn="ctr" rtl="0">
                        <a:spcBef>
                          <a:spcPts val="0"/>
                        </a:spcBef>
                        <a:spcAft>
                          <a:spcPts val="0"/>
                        </a:spcAft>
                        <a:buNone/>
                      </a:pPr>
                      <a:r>
                        <a:rPr lang="fr-FR" sz="1100"/>
                        <a:t>0</a:t>
                      </a: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lnSpc>
                          <a:spcPct val="107000"/>
                        </a:lnSpc>
                        <a:spcBef>
                          <a:spcPts val="0"/>
                        </a:spcBef>
                        <a:spcAft>
                          <a:spcPts val="0"/>
                        </a:spcAft>
                        <a:buNone/>
                      </a:pPr>
                      <a:endParaRPr sz="1100">
                        <a:latin typeface="Poppins"/>
                        <a:ea typeface="Poppins"/>
                        <a:cs typeface="Poppins"/>
                        <a:sym typeface="Poppins"/>
                      </a:endParaRPr>
                    </a:p>
                    <a:p>
                      <a:pPr marL="0" marR="0" lvl="0" indent="0" algn="ctr" rtl="0">
                        <a:lnSpc>
                          <a:spcPct val="107000"/>
                        </a:lnSpc>
                        <a:spcBef>
                          <a:spcPts val="0"/>
                        </a:spcBef>
                        <a:spcAft>
                          <a:spcPts val="0"/>
                        </a:spcAft>
                        <a:buNone/>
                      </a:pPr>
                      <a:r>
                        <a:rPr lang="fr-FR" sz="1100">
                          <a:latin typeface="Poppins"/>
                          <a:ea typeface="Poppins"/>
                          <a:cs typeface="Poppins"/>
                          <a:sym typeface="Poppins"/>
                        </a:rPr>
                        <a:t>2</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lnSpc>
                          <a:spcPct val="107000"/>
                        </a:lnSpc>
                        <a:spcBef>
                          <a:spcPts val="0"/>
                        </a:spcBef>
                        <a:spcAft>
                          <a:spcPts val="0"/>
                        </a:spcAft>
                        <a:buNone/>
                      </a:pPr>
                      <a:endParaRPr sz="1100" dirty="0">
                        <a:latin typeface="Poppins"/>
                        <a:ea typeface="Poppins"/>
                        <a:cs typeface="Poppins"/>
                        <a:sym typeface="Poppins"/>
                      </a:endParaRPr>
                    </a:p>
                    <a:p>
                      <a:pPr marL="0" marR="0" lvl="0" indent="0" algn="ctr" rtl="0">
                        <a:lnSpc>
                          <a:spcPct val="107000"/>
                        </a:lnSpc>
                        <a:spcBef>
                          <a:spcPts val="0"/>
                        </a:spcBef>
                        <a:spcAft>
                          <a:spcPts val="0"/>
                        </a:spcAft>
                        <a:buNone/>
                      </a:pPr>
                      <a:r>
                        <a:rPr lang="fr-FR" sz="1100" dirty="0">
                          <a:latin typeface="Poppins"/>
                          <a:ea typeface="Poppins"/>
                          <a:cs typeface="Poppins"/>
                          <a:sym typeface="Poppins"/>
                        </a:rPr>
                        <a:t>6</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rowSpan="2">
                  <a:txBody>
                    <a:bodyPr/>
                    <a:lstStyle/>
                    <a:p>
                      <a:pPr marL="0" marR="0" lvl="0" indent="0" algn="ctr" rtl="0">
                        <a:lnSpc>
                          <a:spcPct val="107000"/>
                        </a:lnSpc>
                        <a:spcBef>
                          <a:spcPts val="0"/>
                        </a:spcBef>
                        <a:spcAft>
                          <a:spcPts val="0"/>
                        </a:spcAft>
                        <a:buNone/>
                      </a:pPr>
                      <a:endParaRPr sz="1100" dirty="0">
                        <a:latin typeface="Poppins"/>
                        <a:ea typeface="Poppins"/>
                        <a:cs typeface="Poppins"/>
                        <a:sym typeface="Poppins"/>
                      </a:endParaRPr>
                    </a:p>
                    <a:p>
                      <a:pPr marL="0" marR="0" lvl="0" indent="0" algn="ctr" rtl="0">
                        <a:lnSpc>
                          <a:spcPct val="107000"/>
                        </a:lnSpc>
                        <a:spcBef>
                          <a:spcPts val="0"/>
                        </a:spcBef>
                        <a:spcAft>
                          <a:spcPts val="0"/>
                        </a:spcAft>
                        <a:buNone/>
                      </a:pPr>
                      <a:r>
                        <a:rPr lang="fr-FR" sz="1100" dirty="0">
                          <a:latin typeface="Poppins"/>
                          <a:ea typeface="Poppins"/>
                          <a:cs typeface="Poppins"/>
                          <a:sym typeface="Poppins"/>
                        </a:rPr>
                        <a:t>3</a:t>
                      </a:r>
                      <a:endParaRPr sz="1100" dirty="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44175">
                <a:tc vMerge="1">
                  <a:txBody>
                    <a:bodyPr/>
                    <a:lstStyle/>
                    <a:p>
                      <a:endParaRPr lang="fr-FR"/>
                    </a:p>
                  </a:txBody>
                  <a:tcPr/>
                </a:tc>
                <a:tc>
                  <a:txBody>
                    <a:bodyPr/>
                    <a:lstStyle/>
                    <a:p>
                      <a:pPr marL="0" marR="0" lvl="0" indent="0" algn="ctr" rtl="0">
                        <a:lnSpc>
                          <a:spcPct val="107000"/>
                        </a:lnSpc>
                        <a:spcBef>
                          <a:spcPts val="0"/>
                        </a:spcBef>
                        <a:spcAft>
                          <a:spcPts val="0"/>
                        </a:spcAft>
                        <a:buNone/>
                      </a:pPr>
                      <a:r>
                        <a:rPr lang="fr-FR" sz="1100">
                          <a:latin typeface="Poppins"/>
                          <a:ea typeface="Poppins"/>
                          <a:cs typeface="Poppins"/>
                          <a:sym typeface="Poppins"/>
                        </a:rPr>
                        <a:t>01/11/2024</a:t>
                      </a:r>
                      <a:endParaRPr sz="1100">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07000"/>
                        </a:lnSpc>
                        <a:spcBef>
                          <a:spcPts val="0"/>
                        </a:spcBef>
                        <a:spcAft>
                          <a:spcPts val="0"/>
                        </a:spcAft>
                        <a:buNone/>
                      </a:pPr>
                      <a:r>
                        <a:rPr lang="fr-FR" sz="1100">
                          <a:solidFill>
                            <a:schemeClr val="dk1"/>
                          </a:solidFill>
                          <a:latin typeface="Poppins"/>
                          <a:ea typeface="Poppins"/>
                          <a:cs typeface="Poppins"/>
                          <a:sym typeface="Poppins"/>
                        </a:rPr>
                        <a:t>01/11/2024</a:t>
                      </a:r>
                      <a:endParaRPr sz="1100">
                        <a:solidFill>
                          <a:schemeClr val="dk1"/>
                        </a:solidFill>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7"/>
                  </a:ext>
                </a:extLst>
              </a:tr>
              <a:tr h="230875">
                <a:tc gridSpan="3">
                  <a:txBody>
                    <a:bodyPr/>
                    <a:lstStyle/>
                    <a:p>
                      <a:pPr marL="0" marR="0" lvl="0" indent="0" algn="ctr" rtl="0">
                        <a:lnSpc>
                          <a:spcPct val="107000"/>
                        </a:lnSpc>
                        <a:spcBef>
                          <a:spcPts val="0"/>
                        </a:spcBef>
                        <a:spcAft>
                          <a:spcPts val="0"/>
                        </a:spcAft>
                        <a:buNone/>
                      </a:pPr>
                      <a:r>
                        <a:rPr lang="fr-FR" sz="1100" b="1">
                          <a:latin typeface="Poppins"/>
                          <a:ea typeface="Poppins"/>
                          <a:cs typeface="Poppins"/>
                          <a:sym typeface="Poppins"/>
                        </a:rPr>
                        <a:t>TOTAL</a:t>
                      </a:r>
                      <a:endParaRPr sz="1100" b="1">
                        <a:latin typeface="Poppins"/>
                        <a:ea typeface="Poppins"/>
                        <a:cs typeface="Poppins"/>
                        <a:sym typeface="Poppins"/>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tc>
                  <a:txBody>
                    <a:bodyPr/>
                    <a:lstStyle/>
                    <a:p>
                      <a:pPr marL="0" lvl="0" indent="0" algn="l" rtl="0">
                        <a:spcBef>
                          <a:spcPts val="0"/>
                        </a:spcBef>
                        <a:spcAft>
                          <a:spcPts val="0"/>
                        </a:spcAft>
                        <a:buNone/>
                      </a:pP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FR" sz="1100" b="1" dirty="0"/>
                        <a:t>51</a:t>
                      </a:r>
                      <a:endParaRPr sz="1100" b="1"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fr-FR" sz="1100" b="1" dirty="0"/>
                        <a:t>28</a:t>
                      </a:r>
                      <a:endParaRPr sz="1100" b="1"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76"/>
        <p:cNvGrpSpPr/>
        <p:nvPr/>
      </p:nvGrpSpPr>
      <p:grpSpPr>
        <a:xfrm>
          <a:off x="0" y="0"/>
          <a:ext cx="0" cy="0"/>
          <a:chOff x="0" y="0"/>
          <a:chExt cx="0" cy="0"/>
        </a:xfrm>
      </p:grpSpPr>
      <p:sp>
        <p:nvSpPr>
          <p:cNvPr id="1377" name="Google Shape;1377;p157"/>
          <p:cNvSpPr txBox="1"/>
          <p:nvPr/>
        </p:nvSpPr>
        <p:spPr>
          <a:xfrm>
            <a:off x="1031088" y="2767209"/>
            <a:ext cx="10129800" cy="1323600"/>
          </a:xfrm>
          <a:prstGeom prst="rect">
            <a:avLst/>
          </a:prstGeom>
          <a:noFill/>
          <a:ln>
            <a:noFill/>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None/>
            </a:pPr>
            <a:r>
              <a:rPr lang="fr-FR" sz="4000" b="1">
                <a:solidFill>
                  <a:srgbClr val="EBBDA9"/>
                </a:solidFill>
                <a:latin typeface="Poppins"/>
                <a:ea typeface="Poppins"/>
                <a:cs typeface="Poppins"/>
                <a:sym typeface="Poppins"/>
              </a:rPr>
              <a:t>4- Les non-conformités et les actions correctives</a:t>
            </a:r>
            <a:endParaRPr sz="4000" b="1">
              <a:solidFill>
                <a:srgbClr val="EBBDA9"/>
              </a:solidFill>
              <a:latin typeface="Poppins"/>
              <a:ea typeface="Poppins"/>
              <a:cs typeface="Poppins"/>
              <a:sym typeface="Poppin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58"/>
          <p:cNvSpPr txBox="1">
            <a:spLocks noGrp="1"/>
          </p:cNvSpPr>
          <p:nvPr>
            <p:ph type="title"/>
          </p:nvPr>
        </p:nvSpPr>
        <p:spPr>
          <a:xfrm>
            <a:off x="579425" y="335850"/>
            <a:ext cx="10515600" cy="85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fr-FR" sz="2000" b="1">
                <a:solidFill>
                  <a:srgbClr val="752864"/>
                </a:solidFill>
                <a:latin typeface="Poppins"/>
                <a:ea typeface="Poppins"/>
                <a:cs typeface="Poppins"/>
                <a:sym typeface="Poppins"/>
              </a:rPr>
              <a:t>4.</a:t>
            </a:r>
            <a:r>
              <a:rPr lang="fr-FR" sz="2800" b="1" cap="none">
                <a:latin typeface="Calibri"/>
                <a:ea typeface="Calibri"/>
                <a:cs typeface="Calibri"/>
                <a:sym typeface="Calibri"/>
              </a:rPr>
              <a:t> </a:t>
            </a:r>
            <a:r>
              <a:rPr lang="fr-FR" sz="2000" b="1">
                <a:solidFill>
                  <a:srgbClr val="752864"/>
                </a:solidFill>
                <a:latin typeface="Poppins"/>
                <a:ea typeface="Poppins"/>
                <a:cs typeface="Poppins"/>
                <a:sym typeface="Poppins"/>
              </a:rPr>
              <a:t>Les non-conformités et les actions correctives</a:t>
            </a:r>
            <a:endParaRPr sz="2000" b="1">
              <a:solidFill>
                <a:srgbClr val="752864"/>
              </a:solidFill>
              <a:latin typeface="Poppins"/>
              <a:ea typeface="Poppins"/>
              <a:cs typeface="Poppins"/>
              <a:sym typeface="Poppins"/>
            </a:endParaRPr>
          </a:p>
        </p:txBody>
      </p:sp>
      <p:sp>
        <p:nvSpPr>
          <p:cNvPr id="1383" name="Google Shape;1383;p158"/>
          <p:cNvSpPr/>
          <p:nvPr/>
        </p:nvSpPr>
        <p:spPr>
          <a:xfrm>
            <a:off x="361617" y="2085853"/>
            <a:ext cx="374100" cy="374100"/>
          </a:xfrm>
          <a:prstGeom prst="ellipse">
            <a:avLst/>
          </a:prstGeom>
          <a:solidFill>
            <a:srgbClr val="4B2C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384" name="Google Shape;1384;p158"/>
          <p:cNvSpPr txBox="1"/>
          <p:nvPr/>
        </p:nvSpPr>
        <p:spPr>
          <a:xfrm>
            <a:off x="857623" y="2025988"/>
            <a:ext cx="6092700" cy="3540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1700" b="1">
                <a:solidFill>
                  <a:schemeClr val="dk1"/>
                </a:solidFill>
                <a:latin typeface="Poppins"/>
                <a:ea typeface="Poppins"/>
                <a:cs typeface="Poppins"/>
                <a:sym typeface="Poppins"/>
              </a:rPr>
              <a:t> 111 fiches d’incidents ouvertes en 2024</a:t>
            </a:r>
            <a:endParaRPr sz="1700" b="1">
              <a:solidFill>
                <a:schemeClr val="dk1"/>
              </a:solidFill>
              <a:latin typeface="Poppins"/>
              <a:ea typeface="Poppins"/>
              <a:cs typeface="Poppins"/>
              <a:sym typeface="Poppins"/>
            </a:endParaRPr>
          </a:p>
        </p:txBody>
      </p:sp>
      <p:sp>
        <p:nvSpPr>
          <p:cNvPr id="1385" name="Google Shape;1385;p158"/>
          <p:cNvSpPr/>
          <p:nvPr/>
        </p:nvSpPr>
        <p:spPr>
          <a:xfrm>
            <a:off x="359856" y="4979336"/>
            <a:ext cx="374100" cy="374100"/>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386" name="Google Shape;1386;p158"/>
          <p:cNvSpPr txBox="1"/>
          <p:nvPr/>
        </p:nvSpPr>
        <p:spPr>
          <a:xfrm>
            <a:off x="867277" y="4935548"/>
            <a:ext cx="10512600" cy="3540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1700" b="1">
                <a:solidFill>
                  <a:schemeClr val="dk1"/>
                </a:solidFill>
                <a:latin typeface="Poppins"/>
                <a:ea typeface="Poppins"/>
                <a:cs typeface="Poppins"/>
                <a:sym typeface="Poppins"/>
              </a:rPr>
              <a:t> 11 fiches d’incidents ouvertes et reprogrammées en 2025 soit </a:t>
            </a:r>
            <a:r>
              <a:rPr lang="fr-FR" sz="1700" b="1">
                <a:solidFill>
                  <a:srgbClr val="FF9933"/>
                </a:solidFill>
                <a:latin typeface="Poppins"/>
                <a:ea typeface="Poppins"/>
                <a:cs typeface="Poppins"/>
                <a:sym typeface="Poppins"/>
              </a:rPr>
              <a:t>10%</a:t>
            </a:r>
            <a:endParaRPr sz="1700" b="1">
              <a:solidFill>
                <a:srgbClr val="FF9933"/>
              </a:solidFill>
              <a:latin typeface="Poppins"/>
              <a:ea typeface="Poppins"/>
              <a:cs typeface="Poppins"/>
              <a:sym typeface="Poppins"/>
            </a:endParaRPr>
          </a:p>
        </p:txBody>
      </p:sp>
      <p:sp>
        <p:nvSpPr>
          <p:cNvPr id="1387" name="Google Shape;1387;p158"/>
          <p:cNvSpPr/>
          <p:nvPr/>
        </p:nvSpPr>
        <p:spPr>
          <a:xfrm>
            <a:off x="371271" y="3540633"/>
            <a:ext cx="374100" cy="374100"/>
          </a:xfrm>
          <a:prstGeom prst="ellipse">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388" name="Google Shape;1388;p158"/>
          <p:cNvSpPr txBox="1"/>
          <p:nvPr/>
        </p:nvSpPr>
        <p:spPr>
          <a:xfrm>
            <a:off x="867278" y="3480768"/>
            <a:ext cx="4685400" cy="3540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1700" b="1">
                <a:solidFill>
                  <a:schemeClr val="dk1"/>
                </a:solidFill>
                <a:latin typeface="Poppins"/>
                <a:ea typeface="Poppins"/>
                <a:cs typeface="Poppins"/>
                <a:sym typeface="Poppins"/>
              </a:rPr>
              <a:t> 100 fiches d’incidents clôturées</a:t>
            </a:r>
            <a:endParaRPr sz="1700" b="1">
              <a:solidFill>
                <a:schemeClr val="dk1"/>
              </a:solidFill>
              <a:latin typeface="Poppins"/>
              <a:ea typeface="Poppins"/>
              <a:cs typeface="Poppins"/>
              <a:sym typeface="Poppins"/>
            </a:endParaRPr>
          </a:p>
        </p:txBody>
      </p:sp>
      <p:sp>
        <p:nvSpPr>
          <p:cNvPr id="1389" name="Google Shape;1389;p158"/>
          <p:cNvSpPr/>
          <p:nvPr/>
        </p:nvSpPr>
        <p:spPr>
          <a:xfrm>
            <a:off x="5362075" y="3620320"/>
            <a:ext cx="1028700" cy="294300"/>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0" name="Google Shape;1390;p158"/>
          <p:cNvSpPr txBox="1"/>
          <p:nvPr/>
        </p:nvSpPr>
        <p:spPr>
          <a:xfrm>
            <a:off x="6663241" y="3511562"/>
            <a:ext cx="3802500" cy="4617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2400">
                <a:solidFill>
                  <a:srgbClr val="92D050"/>
                </a:solidFill>
              </a:rPr>
              <a:t>90</a:t>
            </a:r>
            <a:r>
              <a:rPr lang="fr-FR" sz="2400">
                <a:solidFill>
                  <a:srgbClr val="92D050"/>
                </a:solidFill>
                <a:latin typeface="Arial"/>
                <a:ea typeface="Arial"/>
                <a:cs typeface="Arial"/>
                <a:sym typeface="Arial"/>
              </a:rPr>
              <a:t>% taux de clôture  </a:t>
            </a:r>
            <a:endParaRPr sz="2400">
              <a:solidFill>
                <a:srgbClr val="92D05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59"/>
          <p:cNvSpPr txBox="1">
            <a:spLocks noGrp="1"/>
          </p:cNvSpPr>
          <p:nvPr>
            <p:ph type="title"/>
          </p:nvPr>
        </p:nvSpPr>
        <p:spPr>
          <a:xfrm>
            <a:off x="633275" y="189475"/>
            <a:ext cx="10515600" cy="98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Calibri"/>
              <a:buNone/>
            </a:pPr>
            <a:r>
              <a:rPr lang="fr-FR" sz="2000" b="1">
                <a:solidFill>
                  <a:srgbClr val="752864"/>
                </a:solidFill>
                <a:latin typeface="Poppins"/>
                <a:ea typeface="Poppins"/>
                <a:cs typeface="Poppins"/>
                <a:sym typeface="Poppins"/>
              </a:rPr>
              <a:t>4. Les non-conformités et les actions correctives</a:t>
            </a:r>
            <a:endParaRPr sz="2000" b="1">
              <a:solidFill>
                <a:srgbClr val="752864"/>
              </a:solidFill>
              <a:latin typeface="Poppins"/>
              <a:ea typeface="Poppins"/>
              <a:cs typeface="Poppins"/>
              <a:sym typeface="Poppins"/>
            </a:endParaRPr>
          </a:p>
        </p:txBody>
      </p:sp>
      <p:graphicFrame>
        <p:nvGraphicFramePr>
          <p:cNvPr id="1396" name="Google Shape;1396;p159"/>
          <p:cNvGraphicFramePr/>
          <p:nvPr>
            <p:extLst>
              <p:ext uri="{D42A27DB-BD31-4B8C-83A1-F6EECF244321}">
                <p14:modId xmlns:p14="http://schemas.microsoft.com/office/powerpoint/2010/main" val="2228451209"/>
              </p:ext>
            </p:extLst>
          </p:nvPr>
        </p:nvGraphicFramePr>
        <p:xfrm>
          <a:off x="575794" y="1254096"/>
          <a:ext cx="11040400" cy="4992585"/>
        </p:xfrm>
        <a:graphic>
          <a:graphicData uri="http://schemas.openxmlformats.org/drawingml/2006/table">
            <a:tbl>
              <a:tblPr firstRow="1" bandRow="1">
                <a:noFill/>
                <a:tableStyleId>{DACAA5B4-75E6-468C-8AFC-6D381FF402D2}</a:tableStyleId>
              </a:tblPr>
              <a:tblGrid>
                <a:gridCol w="2760100">
                  <a:extLst>
                    <a:ext uri="{9D8B030D-6E8A-4147-A177-3AD203B41FA5}">
                      <a16:colId xmlns:a16="http://schemas.microsoft.com/office/drawing/2014/main" val="20000"/>
                    </a:ext>
                  </a:extLst>
                </a:gridCol>
                <a:gridCol w="2760100">
                  <a:extLst>
                    <a:ext uri="{9D8B030D-6E8A-4147-A177-3AD203B41FA5}">
                      <a16:colId xmlns:a16="http://schemas.microsoft.com/office/drawing/2014/main" val="20001"/>
                    </a:ext>
                  </a:extLst>
                </a:gridCol>
                <a:gridCol w="2760100">
                  <a:extLst>
                    <a:ext uri="{9D8B030D-6E8A-4147-A177-3AD203B41FA5}">
                      <a16:colId xmlns:a16="http://schemas.microsoft.com/office/drawing/2014/main" val="20002"/>
                    </a:ext>
                  </a:extLst>
                </a:gridCol>
                <a:gridCol w="2760100">
                  <a:extLst>
                    <a:ext uri="{9D8B030D-6E8A-4147-A177-3AD203B41FA5}">
                      <a16:colId xmlns:a16="http://schemas.microsoft.com/office/drawing/2014/main" val="20003"/>
                    </a:ext>
                  </a:extLst>
                </a:gridCol>
              </a:tblGrid>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Processus</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Non-conformités</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Réclamations clients</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Clôture</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PM01</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PM02</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PM03</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PO01</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01</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PO02</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01</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PO03</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06</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a:solidFill>
                            <a:srgbClr val="3F3F3F"/>
                          </a:solidFill>
                          <a:latin typeface="Poppins"/>
                          <a:ea typeface="Poppins"/>
                          <a:cs typeface="Poppins"/>
                          <a:sym typeface="Poppins"/>
                        </a:rPr>
                        <a:t>-</a:t>
                      </a:r>
                      <a:endParaRPr>
                        <a:solidFill>
                          <a:srgbClr val="3F3F3F"/>
                        </a:solidFill>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PO04</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03</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a:solidFill>
                            <a:srgbClr val="3F3F3F"/>
                          </a:solidFill>
                          <a:latin typeface="Poppins"/>
                          <a:ea typeface="Poppins"/>
                          <a:cs typeface="Poppins"/>
                          <a:sym typeface="Poppins"/>
                        </a:rPr>
                        <a:t>-</a:t>
                      </a:r>
                      <a:endParaRPr>
                        <a:solidFill>
                          <a:srgbClr val="3F3F3F"/>
                        </a:solidFill>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PS01</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dirty="0">
                          <a:solidFill>
                            <a:srgbClr val="3F3F3F"/>
                          </a:solidFill>
                          <a:latin typeface="Poppins"/>
                          <a:ea typeface="Poppins"/>
                          <a:cs typeface="Poppins"/>
                          <a:sym typeface="Poppins"/>
                        </a:rPr>
                        <a:t>-</a:t>
                      </a:r>
                      <a:endParaRPr dirty="0">
                        <a:solidFill>
                          <a:srgbClr val="3F3F3F"/>
                        </a:solidFill>
                        <a:latin typeface="Poppins"/>
                        <a:ea typeface="Poppins"/>
                        <a:cs typeface="Poppins"/>
                        <a:sym typeface="Poppins"/>
                      </a:endParaRPr>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PS02</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dirty="0">
                          <a:solidFill>
                            <a:srgbClr val="3F3F3F"/>
                          </a:solidFill>
                          <a:latin typeface="Poppins"/>
                          <a:ea typeface="Poppins"/>
                          <a:cs typeface="Poppins"/>
                          <a:sym typeface="Poppins"/>
                        </a:rPr>
                        <a:t>-</a:t>
                      </a:r>
                      <a:endParaRPr dirty="0">
                        <a:solidFill>
                          <a:srgbClr val="3F3F3F"/>
                        </a:solidFill>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PS03</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46</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46 clôturées / 00 ouvertes</a:t>
                      </a:r>
                      <a:endParaRPr>
                        <a:solidFill>
                          <a:srgbClr val="3F3F3F"/>
                        </a:solidFill>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PS04</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65</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1</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300"/>
                        <a:buFont typeface="Calibri"/>
                        <a:buNone/>
                      </a:pPr>
                      <a:r>
                        <a:rPr lang="fr-FR">
                          <a:solidFill>
                            <a:srgbClr val="3F3F3F"/>
                          </a:solidFill>
                          <a:latin typeface="Poppins"/>
                          <a:ea typeface="Poppins"/>
                          <a:cs typeface="Poppins"/>
                          <a:sym typeface="Poppins"/>
                        </a:rPr>
                        <a:t>54 clôturées / 11 ouvertes</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384045">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PS06</a:t>
                      </a:r>
                      <a:endParaRPr>
                        <a:latin typeface="Poppins"/>
                        <a:ea typeface="Poppins"/>
                        <a:cs typeface="Poppins"/>
                        <a:sym typeface="Poppins"/>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latin typeface="Poppins"/>
                        <a:ea typeface="Poppins"/>
                        <a:cs typeface="Poppins"/>
                        <a:sym typeface="Poppins"/>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solidFill>
                            <a:srgbClr val="3F3F3F"/>
                          </a:solidFill>
                          <a:latin typeface="Poppins"/>
                          <a:ea typeface="Poppins"/>
                          <a:cs typeface="Poppins"/>
                          <a:sym typeface="Poppins"/>
                        </a:rPr>
                        <a:t>0</a:t>
                      </a:r>
                      <a:endParaRPr>
                        <a:solidFill>
                          <a:srgbClr val="3F3F3F"/>
                        </a:solidFill>
                        <a:latin typeface="Poppins"/>
                        <a:ea typeface="Poppins"/>
                        <a:cs typeface="Poppins"/>
                        <a:sym typeface="Poppins"/>
                      </a:endParaRPr>
                    </a:p>
                  </a:txBody>
                  <a:tcPr marL="91450" marR="91450" marT="45725" marB="45725"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dirty="0"/>
                        <a:t>-</a:t>
                      </a:r>
                      <a:endParaRPr dirty="0"/>
                    </a:p>
                  </a:txBody>
                  <a:tcPr marL="91450" marR="91450" marT="45725" marB="45725"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1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Calibri"/>
              <a:buNone/>
            </a:pPr>
            <a:r>
              <a:rPr lang="fr-FR" sz="2000" b="1" dirty="0">
                <a:solidFill>
                  <a:srgbClr val="752864"/>
                </a:solidFill>
                <a:latin typeface="Poppins"/>
                <a:ea typeface="Poppins"/>
                <a:cs typeface="Poppins"/>
                <a:sym typeface="Poppins"/>
              </a:rPr>
              <a:t>Incidents ouverts en 2024 et reprogrammés en 2025</a:t>
            </a:r>
            <a:endParaRPr sz="2000" b="1" dirty="0">
              <a:solidFill>
                <a:srgbClr val="752864"/>
              </a:solidFill>
              <a:latin typeface="Poppins"/>
              <a:ea typeface="Poppins"/>
              <a:cs typeface="Poppins"/>
              <a:sym typeface="Poppins"/>
            </a:endParaRPr>
          </a:p>
        </p:txBody>
      </p:sp>
      <p:sp>
        <p:nvSpPr>
          <p:cNvPr id="1402" name="Google Shape;1402;p160"/>
          <p:cNvSpPr txBox="1">
            <a:spLocks noGrp="1"/>
          </p:cNvSpPr>
          <p:nvPr>
            <p:ph type="body" idx="1"/>
          </p:nvPr>
        </p:nvSpPr>
        <p:spPr>
          <a:xfrm>
            <a:off x="749625" y="1573300"/>
            <a:ext cx="10515600" cy="4351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Demande d’ambulance</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Sonde convexe défectueuse échographie Vuluson p8 </a:t>
            </a:r>
            <a:r>
              <a:rPr lang="fr-FR" sz="1800" b="1" dirty="0" err="1">
                <a:latin typeface="Poppins"/>
                <a:ea typeface="Poppins"/>
                <a:cs typeface="Poppins"/>
                <a:sym typeface="Poppins"/>
              </a:rPr>
              <a:t>gyneco</a:t>
            </a:r>
            <a:r>
              <a:rPr lang="fr-FR" sz="1800" b="1" dirty="0">
                <a:latin typeface="Poppins"/>
                <a:ea typeface="Poppins"/>
                <a:cs typeface="Poppins"/>
                <a:sym typeface="Poppins"/>
              </a:rPr>
              <a:t> 1 clinique </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Aspirateur chirurgical </a:t>
            </a:r>
            <a:r>
              <a:rPr lang="fr-FR" sz="1800" b="1" dirty="0" err="1">
                <a:latin typeface="Poppins"/>
                <a:ea typeface="Poppins"/>
                <a:cs typeface="Poppins"/>
                <a:sym typeface="Poppins"/>
              </a:rPr>
              <a:t>Firstmed</a:t>
            </a:r>
            <a:r>
              <a:rPr lang="fr-FR" sz="1800" b="1" dirty="0">
                <a:latin typeface="Poppins"/>
                <a:ea typeface="Poppins"/>
                <a:cs typeface="Poppins"/>
                <a:sym typeface="Poppins"/>
              </a:rPr>
              <a:t> à la salle d'accouchement clinique : prévoir de changer l'appareil </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Capteur O2 à remplacer (respirateur d'</a:t>
            </a:r>
            <a:r>
              <a:rPr lang="fr-FR" sz="1800" b="1" dirty="0" err="1">
                <a:latin typeface="Poppins"/>
                <a:ea typeface="Poppins"/>
                <a:cs typeface="Poppins"/>
                <a:sym typeface="Poppins"/>
              </a:rPr>
              <a:t>anesthesie</a:t>
            </a:r>
            <a:r>
              <a:rPr lang="fr-FR" sz="1800" b="1" dirty="0">
                <a:latin typeface="Poppins"/>
                <a:ea typeface="Poppins"/>
                <a:cs typeface="Poppins"/>
                <a:sym typeface="Poppins"/>
              </a:rPr>
              <a:t> drager fabius plus)</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Vérin à remplacer table opératoire bloc clinique </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Plaque à remplacer bistouri électrique bloc opératoire clinique </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Ampoule lampe d'examen à remplacer salle </a:t>
            </a:r>
            <a:r>
              <a:rPr lang="fr-FR" sz="1800" b="1" dirty="0" err="1">
                <a:latin typeface="Poppins"/>
                <a:ea typeface="Poppins"/>
                <a:cs typeface="Poppins"/>
                <a:sym typeface="Poppins"/>
              </a:rPr>
              <a:t>gyneco</a:t>
            </a:r>
            <a:r>
              <a:rPr lang="fr-FR" sz="1800" b="1" dirty="0">
                <a:latin typeface="Poppins"/>
                <a:ea typeface="Poppins"/>
                <a:cs typeface="Poppins"/>
                <a:sym typeface="Poppins"/>
              </a:rPr>
              <a:t> plateau</a:t>
            </a:r>
            <a:endParaRPr sz="1800" b="1" dirty="0">
              <a:latin typeface="Poppins"/>
              <a:ea typeface="Poppins"/>
              <a:cs typeface="Poppins"/>
              <a:sym typeface="Poppins"/>
            </a:endParaRPr>
          </a:p>
          <a:p>
            <a:pPr marL="228600" lvl="0" indent="-228600" algn="just" rtl="0">
              <a:lnSpc>
                <a:spcPct val="150000"/>
              </a:lnSpc>
              <a:spcBef>
                <a:spcPts val="0"/>
              </a:spcBef>
              <a:spcAft>
                <a:spcPts val="0"/>
              </a:spcAft>
              <a:buClr>
                <a:schemeClr val="dk1"/>
              </a:buClr>
              <a:buSzPts val="1800"/>
              <a:buFont typeface="Poppins"/>
              <a:buAutoNum type="arabicPeriod"/>
            </a:pPr>
            <a:r>
              <a:rPr lang="fr-FR" sz="1800" b="1" dirty="0">
                <a:latin typeface="Poppins"/>
                <a:ea typeface="Poppins"/>
                <a:cs typeface="Poppins"/>
                <a:sym typeface="Poppins"/>
              </a:rPr>
              <a:t>Housse table consultation pédiatrie clinique à changer </a:t>
            </a:r>
            <a:endParaRPr sz="1800" b="1" dirty="0">
              <a:latin typeface="Poppins"/>
              <a:ea typeface="Poppins"/>
              <a:cs typeface="Poppins"/>
              <a:sym typeface="Poppins"/>
            </a:endParaRPr>
          </a:p>
          <a:p>
            <a:pPr marL="228600" lvl="0" indent="0" algn="just" rtl="0">
              <a:lnSpc>
                <a:spcPct val="150000"/>
              </a:lnSpc>
              <a:spcBef>
                <a:spcPts val="0"/>
              </a:spcBef>
              <a:spcAft>
                <a:spcPts val="0"/>
              </a:spcAft>
              <a:buNone/>
            </a:pPr>
            <a:endParaRPr sz="1800" b="1" dirty="0">
              <a:latin typeface="Poppins"/>
              <a:ea typeface="Poppins"/>
              <a:cs typeface="Poppins"/>
              <a:sym typeface="Poppin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161"/>
          <p:cNvSpPr txBox="1"/>
          <p:nvPr/>
        </p:nvSpPr>
        <p:spPr>
          <a:xfrm>
            <a:off x="638101" y="2390759"/>
            <a:ext cx="10915800" cy="1323600"/>
          </a:xfrm>
          <a:prstGeom prst="rect">
            <a:avLst/>
          </a:prstGeom>
          <a:noFill/>
          <a:ln>
            <a:noFill/>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None/>
            </a:pPr>
            <a:r>
              <a:rPr lang="fr-FR" sz="4000" b="1">
                <a:solidFill>
                  <a:srgbClr val="EBBDA9"/>
                </a:solidFill>
                <a:latin typeface="Poppins"/>
                <a:ea typeface="Poppins"/>
                <a:cs typeface="Poppins"/>
                <a:sym typeface="Poppins"/>
              </a:rPr>
              <a:t>5- Les résultats de la surveillance et de la mesure</a:t>
            </a:r>
            <a:endParaRPr sz="4000" b="1">
              <a:solidFill>
                <a:srgbClr val="EBBDA9"/>
              </a:solidFill>
              <a:latin typeface="Poppins"/>
              <a:ea typeface="Poppins"/>
              <a:cs typeface="Poppins"/>
              <a:sym typeface="Poppin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62"/>
          <p:cNvSpPr txBox="1">
            <a:spLocks noGrp="1"/>
          </p:cNvSpPr>
          <p:nvPr>
            <p:ph type="title"/>
          </p:nvPr>
        </p:nvSpPr>
        <p:spPr>
          <a:xfrm>
            <a:off x="612614" y="154745"/>
            <a:ext cx="10585268" cy="67887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Font typeface="Poppins"/>
              <a:buNone/>
            </a:pPr>
            <a:r>
              <a:rPr lang="fr-FR" sz="2000" b="1">
                <a:solidFill>
                  <a:srgbClr val="752864"/>
                </a:solidFill>
                <a:latin typeface="Poppins"/>
                <a:ea typeface="Poppins"/>
                <a:cs typeface="Poppins"/>
                <a:sym typeface="Poppins"/>
              </a:rPr>
              <a:t>5. Les résultats de la surveillance et de la mesure</a:t>
            </a:r>
            <a:endParaRPr sz="2000" b="1">
              <a:solidFill>
                <a:srgbClr val="752864"/>
              </a:solidFill>
              <a:latin typeface="Poppins"/>
              <a:ea typeface="Poppins"/>
              <a:cs typeface="Poppins"/>
              <a:sym typeface="Poppins"/>
            </a:endParaRPr>
          </a:p>
        </p:txBody>
      </p:sp>
      <p:pic>
        <p:nvPicPr>
          <p:cNvPr id="1413" name="Google Shape;1413;p162"/>
          <p:cNvPicPr preferRelativeResize="0"/>
          <p:nvPr/>
        </p:nvPicPr>
        <p:blipFill>
          <a:blip r:embed="rId3">
            <a:alphaModFix/>
          </a:blip>
          <a:srcRect r="14944"/>
          <a:stretch>
            <a:fillRect/>
          </a:stretch>
        </p:blipFill>
        <p:spPr>
          <a:xfrm>
            <a:off x="438631" y="833625"/>
            <a:ext cx="10832120" cy="5643124"/>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163"/>
          <p:cNvSpPr txBox="1">
            <a:spLocks noGrp="1"/>
          </p:cNvSpPr>
          <p:nvPr>
            <p:ph type="title"/>
          </p:nvPr>
        </p:nvSpPr>
        <p:spPr>
          <a:xfrm>
            <a:off x="239150" y="0"/>
            <a:ext cx="10515600" cy="883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Poppins"/>
              <a:buNone/>
            </a:pPr>
            <a:r>
              <a:rPr lang="fr-FR" sz="2000" b="1" dirty="0">
                <a:solidFill>
                  <a:srgbClr val="752864"/>
                </a:solidFill>
                <a:latin typeface="Poppins"/>
                <a:ea typeface="Poppins"/>
                <a:cs typeface="Poppins"/>
                <a:sym typeface="Poppins"/>
              </a:rPr>
              <a:t>5. Les résultats de la surveillance et de la mesure</a:t>
            </a:r>
            <a:endParaRPr sz="2000" b="1" dirty="0">
              <a:solidFill>
                <a:srgbClr val="752864"/>
              </a:solidFill>
              <a:latin typeface="Poppins"/>
              <a:ea typeface="Poppins"/>
              <a:cs typeface="Poppins"/>
              <a:sym typeface="Poppins"/>
            </a:endParaRPr>
          </a:p>
        </p:txBody>
      </p:sp>
      <p:pic>
        <p:nvPicPr>
          <p:cNvPr id="1419" name="Google Shape;1419;p163"/>
          <p:cNvPicPr preferRelativeResize="0"/>
          <p:nvPr/>
        </p:nvPicPr>
        <p:blipFill>
          <a:blip r:embed="rId3">
            <a:alphaModFix/>
          </a:blip>
          <a:srcRect r="15063"/>
          <a:stretch>
            <a:fillRect/>
          </a:stretch>
        </p:blipFill>
        <p:spPr>
          <a:xfrm>
            <a:off x="713530" y="1101113"/>
            <a:ext cx="10041220" cy="511865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164"/>
          <p:cNvSpPr txBox="1"/>
          <p:nvPr/>
        </p:nvSpPr>
        <p:spPr>
          <a:xfrm>
            <a:off x="1500189" y="2862947"/>
            <a:ext cx="8986500" cy="708000"/>
          </a:xfrm>
          <a:prstGeom prst="rect">
            <a:avLst/>
          </a:prstGeom>
          <a:noFill/>
          <a:ln>
            <a:noFill/>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None/>
            </a:pPr>
            <a:r>
              <a:rPr lang="fr-FR" sz="4000" b="1">
                <a:solidFill>
                  <a:srgbClr val="EBBDA9"/>
                </a:solidFill>
                <a:latin typeface="Poppins"/>
                <a:ea typeface="Poppins"/>
                <a:cs typeface="Poppins"/>
                <a:sym typeface="Poppins"/>
              </a:rPr>
              <a:t>6- Les résultats des audits</a:t>
            </a:r>
            <a:endParaRPr sz="4000" b="1">
              <a:solidFill>
                <a:srgbClr val="EBBDA9"/>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7"/>
          <p:cNvSpPr txBox="1">
            <a:spLocks noGrp="1"/>
          </p:cNvSpPr>
          <p:nvPr>
            <p:ph type="body" idx="1"/>
          </p:nvPr>
        </p:nvSpPr>
        <p:spPr>
          <a:xfrm>
            <a:off x="487681" y="1553758"/>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SzPts val="2800"/>
              <a:buFont typeface="Noto Sans Symbols"/>
              <a:buChar char="❖"/>
            </a:pPr>
            <a:r>
              <a:rPr lang="fr-FR">
                <a:solidFill>
                  <a:srgbClr val="3F3F3F"/>
                </a:solidFill>
                <a:latin typeface="Poppins"/>
                <a:ea typeface="Poppins"/>
                <a:cs typeface="Poppins"/>
                <a:sym typeface="Poppins"/>
              </a:rPr>
              <a:t>Enquête satisfaction des médecins </a:t>
            </a:r>
            <a:endParaRPr>
              <a:solidFill>
                <a:srgbClr val="3F3F3F"/>
              </a:solidFill>
              <a:latin typeface="Poppins"/>
              <a:ea typeface="Poppins"/>
              <a:cs typeface="Poppins"/>
              <a:sym typeface="Poppins"/>
            </a:endParaRPr>
          </a:p>
        </p:txBody>
      </p:sp>
      <p:sp>
        <p:nvSpPr>
          <p:cNvPr id="387" name="Google Shape;387;p57"/>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388" name="Google Shape;388;p57" title="Graphique"/>
          <p:cNvPicPr preferRelativeResize="0"/>
          <p:nvPr/>
        </p:nvPicPr>
        <p:blipFill>
          <a:blip r:embed="rId3">
            <a:alphaModFix/>
          </a:blip>
          <a:stretch>
            <a:fillRect/>
          </a:stretch>
        </p:blipFill>
        <p:spPr>
          <a:xfrm>
            <a:off x="2705693" y="2317492"/>
            <a:ext cx="6780600" cy="4192665"/>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65"/>
          <p:cNvSpPr txBox="1">
            <a:spLocks noGrp="1"/>
          </p:cNvSpPr>
          <p:nvPr>
            <p:ph type="title"/>
          </p:nvPr>
        </p:nvSpPr>
        <p:spPr>
          <a:xfrm>
            <a:off x="803400" y="236626"/>
            <a:ext cx="10585200" cy="8442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Poppins"/>
              <a:buNone/>
            </a:pPr>
            <a:r>
              <a:rPr lang="fr-FR" sz="2000" b="1">
                <a:solidFill>
                  <a:srgbClr val="752864"/>
                </a:solidFill>
                <a:latin typeface="Poppins"/>
                <a:ea typeface="Poppins"/>
                <a:cs typeface="Poppins"/>
                <a:sym typeface="Poppins"/>
              </a:rPr>
              <a:t>6. Les résultats des audits </a:t>
            </a:r>
            <a:endParaRPr sz="2000" b="1">
              <a:solidFill>
                <a:srgbClr val="752864"/>
              </a:solidFill>
              <a:latin typeface="Poppins"/>
              <a:ea typeface="Poppins"/>
              <a:cs typeface="Poppins"/>
              <a:sym typeface="Poppins"/>
            </a:endParaRPr>
          </a:p>
        </p:txBody>
      </p:sp>
      <p:sp>
        <p:nvSpPr>
          <p:cNvPr id="1430" name="Google Shape;1430;p165"/>
          <p:cNvSpPr txBox="1"/>
          <p:nvPr/>
        </p:nvSpPr>
        <p:spPr>
          <a:xfrm>
            <a:off x="356200" y="1125750"/>
            <a:ext cx="11267700" cy="1631100"/>
          </a:xfrm>
          <a:prstGeom prst="rect">
            <a:avLst/>
          </a:prstGeom>
          <a:noFill/>
          <a:ln>
            <a:noFill/>
          </a:ln>
        </p:spPr>
        <p:txBody>
          <a:bodyPr spcFirstLastPara="1" wrap="square" lIns="91425" tIns="45700" rIns="91425" bIns="45700" anchor="ctr" anchorCtr="0">
            <a:noAutofit/>
          </a:bodyPr>
          <a:lstStyle/>
          <a:p>
            <a:pPr marL="457200" marR="0" lvl="0"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18 audits internes programmés en 2024</a:t>
            </a:r>
            <a:endParaRPr b="1" dirty="0">
              <a:latin typeface="Poppins"/>
              <a:ea typeface="Poppins"/>
              <a:cs typeface="Poppins"/>
              <a:sym typeface="Poppins"/>
            </a:endParaRPr>
          </a:p>
          <a:p>
            <a:pPr marL="457200" marR="0" lvl="0"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17 audits internes réalisés en 2024 (Qualipro) </a:t>
            </a:r>
            <a:endParaRPr b="1" dirty="0">
              <a:latin typeface="Poppins"/>
              <a:ea typeface="Poppins"/>
              <a:cs typeface="Poppins"/>
              <a:sym typeface="Poppins"/>
            </a:endParaRPr>
          </a:p>
          <a:p>
            <a:pPr marL="457200" marR="0" lvl="0"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1 audit annulé : PS01 Stocks (déjà 2 audits dans l’année)</a:t>
            </a:r>
            <a:endParaRPr b="1" dirty="0">
              <a:solidFill>
                <a:srgbClr val="3F3F3F"/>
              </a:solidFill>
              <a:latin typeface="Poppins"/>
              <a:ea typeface="Poppins"/>
              <a:cs typeface="Poppins"/>
              <a:sym typeface="Poppins"/>
            </a:endParaRPr>
          </a:p>
          <a:p>
            <a:pPr marL="457200" marR="0" lvl="0" indent="-317500" algn="just" rtl="0">
              <a:lnSpc>
                <a:spcPct val="150000"/>
              </a:lnSpc>
              <a:spcBef>
                <a:spcPts val="0"/>
              </a:spcBef>
              <a:spcAft>
                <a:spcPts val="0"/>
              </a:spcAft>
              <a:buSzPts val="1400"/>
              <a:buFont typeface="EB Garamond"/>
              <a:buChar char="●"/>
            </a:pPr>
            <a:r>
              <a:rPr lang="fr-FR" b="1" dirty="0">
                <a:solidFill>
                  <a:srgbClr val="3F3F3F"/>
                </a:solidFill>
                <a:latin typeface="Poppins"/>
                <a:ea typeface="Poppins"/>
                <a:cs typeface="Poppins"/>
                <a:sym typeface="Poppins"/>
              </a:rPr>
              <a:t>6 audits internes réalisés clôturés et 11 audits internes non clôturés, soit un taux de clôture de </a:t>
            </a:r>
            <a:r>
              <a:rPr lang="fr-FR" b="1" dirty="0">
                <a:solidFill>
                  <a:srgbClr val="752864"/>
                </a:solidFill>
                <a:latin typeface="Poppins"/>
                <a:ea typeface="Poppins"/>
                <a:cs typeface="Poppins"/>
                <a:sym typeface="Poppins"/>
              </a:rPr>
              <a:t>35,2%</a:t>
            </a:r>
            <a:endParaRPr b="1" dirty="0">
              <a:solidFill>
                <a:srgbClr val="752864"/>
              </a:solidFill>
              <a:latin typeface="Poppins"/>
              <a:ea typeface="Poppins"/>
              <a:cs typeface="Poppins"/>
              <a:sym typeface="Poppins"/>
            </a:endParaRPr>
          </a:p>
          <a:p>
            <a:pPr marL="457200" marR="0" lvl="0"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Tous les audits sont réalisés dans Qualipro</a:t>
            </a:r>
            <a:endParaRPr b="1" dirty="0">
              <a:solidFill>
                <a:srgbClr val="3F3F3F"/>
              </a:solidFill>
              <a:latin typeface="Poppins"/>
              <a:ea typeface="Poppins"/>
              <a:cs typeface="Poppins"/>
              <a:sym typeface="Poppins"/>
            </a:endParaRPr>
          </a:p>
          <a:p>
            <a:pPr marL="457200" marR="0" lvl="0"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Toutes les actions ont été intégrées à Qualipro</a:t>
            </a:r>
            <a:endParaRPr b="1" dirty="0">
              <a:latin typeface="Poppins"/>
              <a:ea typeface="Poppins"/>
              <a:cs typeface="Poppins"/>
              <a:sym typeface="Poppins"/>
            </a:endParaRPr>
          </a:p>
        </p:txBody>
      </p:sp>
      <p:sp>
        <p:nvSpPr>
          <p:cNvPr id="1431" name="Google Shape;1431;p165"/>
          <p:cNvSpPr txBox="1"/>
          <p:nvPr/>
        </p:nvSpPr>
        <p:spPr>
          <a:xfrm>
            <a:off x="234300" y="3085821"/>
            <a:ext cx="11154300" cy="3278700"/>
          </a:xfrm>
          <a:prstGeom prst="rect">
            <a:avLst/>
          </a:prstGeom>
          <a:noFill/>
          <a:ln>
            <a:noFill/>
          </a:ln>
        </p:spPr>
        <p:txBody>
          <a:bodyPr spcFirstLastPara="1" wrap="square" lIns="91425" tIns="91425" rIns="91425" bIns="91425" anchor="t" anchorCtr="0">
            <a:spAutoFit/>
          </a:bodyPr>
          <a:lstStyle/>
          <a:p>
            <a:pPr marL="457200" lvl="0" indent="-317500" algn="just" rtl="0">
              <a:lnSpc>
                <a:spcPct val="150000"/>
              </a:lnSpc>
              <a:spcBef>
                <a:spcPts val="108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1 audit externe non clôturé (audit de renouvellement par Bureau Veritas)</a:t>
            </a:r>
            <a:endParaRPr b="1" dirty="0">
              <a:solidFill>
                <a:srgbClr val="3F3F3F"/>
              </a:solidFill>
              <a:latin typeface="Poppins"/>
              <a:ea typeface="Poppins"/>
              <a:cs typeface="Poppins"/>
              <a:sym typeface="Poppins"/>
            </a:endParaRPr>
          </a:p>
          <a:p>
            <a:pPr marL="914400" lvl="1"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2024 (Points faibles)</a:t>
            </a:r>
            <a:endParaRPr b="1"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PO04 Hospitalisation : </a:t>
            </a:r>
            <a:r>
              <a:rPr lang="fr-FR" sz="1200" dirty="0">
                <a:solidFill>
                  <a:srgbClr val="3F3F3F"/>
                </a:solidFill>
                <a:latin typeface="Poppins"/>
                <a:ea typeface="Poppins"/>
                <a:cs typeface="Poppins"/>
                <a:sym typeface="Poppins"/>
              </a:rPr>
              <a:t>Défaut dans l’atteinte des valeurs cibles: Taux d'occupation des lits</a:t>
            </a:r>
            <a:endParaRPr sz="1200"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PS04 GRM :</a:t>
            </a:r>
            <a:r>
              <a:rPr lang="fr-FR" sz="1200" dirty="0">
                <a:solidFill>
                  <a:srgbClr val="3F3F3F"/>
                </a:solidFill>
                <a:latin typeface="Poppins"/>
                <a:ea typeface="Poppins"/>
                <a:cs typeface="Poppins"/>
                <a:sym typeface="Poppins"/>
              </a:rPr>
              <a:t> Défaut dans l’atteinte des valeurs cibles: Nombre de panne dégradation du matériel</a:t>
            </a:r>
            <a:endParaRPr sz="1200"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PS02 GRH</a:t>
            </a:r>
            <a:r>
              <a:rPr lang="fr-FR" sz="1200" dirty="0">
                <a:solidFill>
                  <a:srgbClr val="3F3F3F"/>
                </a:solidFill>
                <a:latin typeface="Poppins"/>
                <a:ea typeface="Poppins"/>
                <a:cs typeface="Poppins"/>
                <a:sym typeface="Poppins"/>
              </a:rPr>
              <a:t> : Défaut d’évaluation d’actions ( évaluation a chaud ) suite a l’acquisition de compétences</a:t>
            </a:r>
            <a:endParaRPr sz="1200"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PS02 GRH</a:t>
            </a:r>
            <a:r>
              <a:rPr lang="fr-FR" sz="1200" dirty="0">
                <a:solidFill>
                  <a:srgbClr val="3F3F3F"/>
                </a:solidFill>
                <a:latin typeface="Poppins"/>
                <a:ea typeface="Poppins"/>
                <a:cs typeface="Poppins"/>
                <a:sym typeface="Poppins"/>
              </a:rPr>
              <a:t> : Le programme d’audit ne tient pas compte du résultat des audits précédents : cas RH</a:t>
            </a:r>
            <a:endParaRPr sz="1200" dirty="0">
              <a:solidFill>
                <a:srgbClr val="3F3F3F"/>
              </a:solidFill>
              <a:latin typeface="Poppins"/>
              <a:ea typeface="Poppins"/>
              <a:cs typeface="Poppins"/>
              <a:sym typeface="Poppins"/>
            </a:endParaRPr>
          </a:p>
          <a:p>
            <a:pPr marL="914400" marR="0" lvl="1" indent="-317500" algn="just" rtl="0">
              <a:lnSpc>
                <a:spcPct val="150000"/>
              </a:lnSpc>
              <a:spcBef>
                <a:spcPts val="0"/>
              </a:spcBef>
              <a:spcAft>
                <a:spcPts val="0"/>
              </a:spcAft>
              <a:buClr>
                <a:srgbClr val="3F3F3F"/>
              </a:buClr>
              <a:buSzPts val="1400"/>
              <a:buFont typeface="Poppins"/>
              <a:buChar char="○"/>
            </a:pPr>
            <a:r>
              <a:rPr lang="fr-FR" b="1" dirty="0">
                <a:solidFill>
                  <a:srgbClr val="3F3F3F"/>
                </a:solidFill>
                <a:latin typeface="Poppins"/>
                <a:ea typeface="Poppins"/>
                <a:cs typeface="Poppins"/>
                <a:sym typeface="Poppins"/>
              </a:rPr>
              <a:t>2024 (Pistes d’amélioration)</a:t>
            </a:r>
            <a:endParaRPr b="1"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PM03 SMQ</a:t>
            </a:r>
            <a:r>
              <a:rPr lang="fr-FR" sz="1200" dirty="0">
                <a:solidFill>
                  <a:srgbClr val="3F3F3F"/>
                </a:solidFill>
                <a:latin typeface="Poppins"/>
                <a:ea typeface="Poppins"/>
                <a:cs typeface="Poppins"/>
                <a:sym typeface="Poppins"/>
              </a:rPr>
              <a:t> : Mesurer le taux d'atteinte du plan d’action suite à audit au niveau des processus concernés</a:t>
            </a:r>
            <a:endParaRPr sz="1200"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PO03 Consultation</a:t>
            </a:r>
            <a:r>
              <a:rPr lang="fr-FR" sz="1200" dirty="0">
                <a:solidFill>
                  <a:srgbClr val="3F3F3F"/>
                </a:solidFill>
                <a:latin typeface="Poppins"/>
                <a:ea typeface="Poppins"/>
                <a:cs typeface="Poppins"/>
                <a:sym typeface="Poppins"/>
              </a:rPr>
              <a:t> : S’assurer de la disponibilité d’autres indicateurs</a:t>
            </a:r>
            <a:endParaRPr sz="1200"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PS02 GRH</a:t>
            </a:r>
            <a:r>
              <a:rPr lang="fr-FR" sz="1200" dirty="0">
                <a:solidFill>
                  <a:srgbClr val="3F3F3F"/>
                </a:solidFill>
                <a:latin typeface="Poppins"/>
                <a:ea typeface="Poppins"/>
                <a:cs typeface="Poppins"/>
                <a:sym typeface="Poppins"/>
              </a:rPr>
              <a:t> : Documenter d’avantage le rapport de recrutement ( </a:t>
            </a:r>
            <a:r>
              <a:rPr lang="fr-FR" sz="1200" dirty="0" err="1">
                <a:solidFill>
                  <a:srgbClr val="3F3F3F"/>
                </a:solidFill>
                <a:latin typeface="Poppins"/>
                <a:ea typeface="Poppins"/>
                <a:cs typeface="Poppins"/>
                <a:sym typeface="Poppins"/>
              </a:rPr>
              <a:t>cf</a:t>
            </a:r>
            <a:r>
              <a:rPr lang="fr-FR" sz="1200" dirty="0">
                <a:solidFill>
                  <a:srgbClr val="3F3F3F"/>
                </a:solidFill>
                <a:latin typeface="Poppins"/>
                <a:ea typeface="Poppins"/>
                <a:cs typeface="Poppins"/>
                <a:sym typeface="Poppins"/>
              </a:rPr>
              <a:t> PS-FO0024 )</a:t>
            </a:r>
            <a:endParaRPr sz="1200" dirty="0">
              <a:solidFill>
                <a:srgbClr val="3F3F3F"/>
              </a:solidFill>
              <a:latin typeface="Poppins"/>
              <a:ea typeface="Poppins"/>
              <a:cs typeface="Poppins"/>
              <a:sym typeface="Poppins"/>
            </a:endParaRPr>
          </a:p>
          <a:p>
            <a:pPr marL="1371600" lvl="2" indent="-304800" algn="just" rtl="0">
              <a:lnSpc>
                <a:spcPct val="150000"/>
              </a:lnSpc>
              <a:spcBef>
                <a:spcPts val="0"/>
              </a:spcBef>
              <a:spcAft>
                <a:spcPts val="0"/>
              </a:spcAft>
              <a:buClr>
                <a:srgbClr val="3F3F3F"/>
              </a:buClr>
              <a:buSzPts val="1200"/>
              <a:buFont typeface="Poppins"/>
              <a:buChar char="■"/>
            </a:pPr>
            <a:r>
              <a:rPr lang="fr-FR" sz="1200" b="1" dirty="0">
                <a:solidFill>
                  <a:srgbClr val="3F3F3F"/>
                </a:solidFill>
                <a:latin typeface="Poppins"/>
                <a:ea typeface="Poppins"/>
                <a:cs typeface="Poppins"/>
                <a:sym typeface="Poppins"/>
              </a:rPr>
              <a:t>PS02 GRH</a:t>
            </a:r>
            <a:r>
              <a:rPr lang="fr-FR" sz="1200" dirty="0">
                <a:solidFill>
                  <a:srgbClr val="3F3F3F"/>
                </a:solidFill>
                <a:latin typeface="Poppins"/>
                <a:ea typeface="Poppins"/>
                <a:cs typeface="Poppins"/>
                <a:sym typeface="Poppins"/>
              </a:rPr>
              <a:t> : S’assurer de l’</a:t>
            </a:r>
            <a:r>
              <a:rPr lang="fr-FR" sz="1200" dirty="0" err="1">
                <a:solidFill>
                  <a:srgbClr val="3F3F3F"/>
                </a:solidFill>
                <a:latin typeface="Poppins"/>
                <a:ea typeface="Poppins"/>
                <a:cs typeface="Poppins"/>
                <a:sym typeface="Poppins"/>
              </a:rPr>
              <a:t>exhaustivite</a:t>
            </a:r>
            <a:r>
              <a:rPr lang="fr-FR" sz="1200" dirty="0">
                <a:solidFill>
                  <a:srgbClr val="3F3F3F"/>
                </a:solidFill>
                <a:latin typeface="Poppins"/>
                <a:ea typeface="Poppins"/>
                <a:cs typeface="Poppins"/>
                <a:sym typeface="Poppins"/>
              </a:rPr>
              <a:t> des dossiers individuels du personnel ( absence de casier judiciaire)</a:t>
            </a:r>
            <a:endParaRPr sz="1200" dirty="0">
              <a:solidFill>
                <a:srgbClr val="3F3F3F"/>
              </a:solidFill>
              <a:latin typeface="Poppins"/>
              <a:ea typeface="Poppins"/>
              <a:cs typeface="Poppins"/>
              <a:sym typeface="Poppin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graphicFrame>
        <p:nvGraphicFramePr>
          <p:cNvPr id="1436" name="Google Shape;1436;p166"/>
          <p:cNvGraphicFramePr/>
          <p:nvPr>
            <p:extLst>
              <p:ext uri="{D42A27DB-BD31-4B8C-83A1-F6EECF244321}">
                <p14:modId xmlns:p14="http://schemas.microsoft.com/office/powerpoint/2010/main" val="3526027118"/>
              </p:ext>
            </p:extLst>
          </p:nvPr>
        </p:nvGraphicFramePr>
        <p:xfrm>
          <a:off x="558802" y="416551"/>
          <a:ext cx="11061750" cy="6283164"/>
        </p:xfrm>
        <a:graphic>
          <a:graphicData uri="http://schemas.openxmlformats.org/drawingml/2006/table">
            <a:tbl>
              <a:tblPr>
                <a:noFill/>
                <a:tableStyleId>{AD773822-34DE-45F7-BAFE-0297E2DBFE8B}</a:tableStyleId>
              </a:tblPr>
              <a:tblGrid>
                <a:gridCol w="1321100">
                  <a:extLst>
                    <a:ext uri="{9D8B030D-6E8A-4147-A177-3AD203B41FA5}">
                      <a16:colId xmlns:a16="http://schemas.microsoft.com/office/drawing/2014/main" val="20000"/>
                    </a:ext>
                  </a:extLst>
                </a:gridCol>
                <a:gridCol w="1321100">
                  <a:extLst>
                    <a:ext uri="{9D8B030D-6E8A-4147-A177-3AD203B41FA5}">
                      <a16:colId xmlns:a16="http://schemas.microsoft.com/office/drawing/2014/main" val="20001"/>
                    </a:ext>
                  </a:extLst>
                </a:gridCol>
                <a:gridCol w="1321100">
                  <a:extLst>
                    <a:ext uri="{9D8B030D-6E8A-4147-A177-3AD203B41FA5}">
                      <a16:colId xmlns:a16="http://schemas.microsoft.com/office/drawing/2014/main" val="20002"/>
                    </a:ext>
                  </a:extLst>
                </a:gridCol>
                <a:gridCol w="1183075">
                  <a:extLst>
                    <a:ext uri="{9D8B030D-6E8A-4147-A177-3AD203B41FA5}">
                      <a16:colId xmlns:a16="http://schemas.microsoft.com/office/drawing/2014/main" val="20003"/>
                    </a:ext>
                  </a:extLst>
                </a:gridCol>
                <a:gridCol w="1183075">
                  <a:extLst>
                    <a:ext uri="{9D8B030D-6E8A-4147-A177-3AD203B41FA5}">
                      <a16:colId xmlns:a16="http://schemas.microsoft.com/office/drawing/2014/main" val="20004"/>
                    </a:ext>
                  </a:extLst>
                </a:gridCol>
                <a:gridCol w="1183075">
                  <a:extLst>
                    <a:ext uri="{9D8B030D-6E8A-4147-A177-3AD203B41FA5}">
                      <a16:colId xmlns:a16="http://schemas.microsoft.com/office/drawing/2014/main" val="20005"/>
                    </a:ext>
                  </a:extLst>
                </a:gridCol>
                <a:gridCol w="1183075">
                  <a:extLst>
                    <a:ext uri="{9D8B030D-6E8A-4147-A177-3AD203B41FA5}">
                      <a16:colId xmlns:a16="http://schemas.microsoft.com/office/drawing/2014/main" val="20006"/>
                    </a:ext>
                  </a:extLst>
                </a:gridCol>
                <a:gridCol w="1183075">
                  <a:extLst>
                    <a:ext uri="{9D8B030D-6E8A-4147-A177-3AD203B41FA5}">
                      <a16:colId xmlns:a16="http://schemas.microsoft.com/office/drawing/2014/main" val="20007"/>
                    </a:ext>
                  </a:extLst>
                </a:gridCol>
                <a:gridCol w="1183075">
                  <a:extLst>
                    <a:ext uri="{9D8B030D-6E8A-4147-A177-3AD203B41FA5}">
                      <a16:colId xmlns:a16="http://schemas.microsoft.com/office/drawing/2014/main" val="20008"/>
                    </a:ext>
                  </a:extLst>
                </a:gridCol>
              </a:tblGrid>
              <a:tr h="634875">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Audits prévus</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Date prévue</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Réalisé</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Points faibles</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Ecarts</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Nombre d'écarts clôturés</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Nombre d'audits réalisés</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Clôturé</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Non clôturé</a:t>
                      </a:r>
                      <a:endParaRPr sz="1200" b="1" i="0" u="none" strike="noStrike">
                        <a:solidFill>
                          <a:srgbClr val="FFFFFF"/>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396375">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PM01</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26/06/2024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200">
                        <a:latin typeface="Poppins"/>
                        <a:ea typeface="Poppins"/>
                        <a:cs typeface="Poppins"/>
                        <a:sym typeface="Poppins"/>
                      </a:endParaRPr>
                    </a:p>
                    <a:p>
                      <a:pPr marL="0" marR="0" lvl="0" indent="0" algn="ctr" rtl="0">
                        <a:lnSpc>
                          <a:spcPct val="100000"/>
                        </a:lnSpc>
                        <a:spcBef>
                          <a:spcPts val="0"/>
                        </a:spcBef>
                        <a:spcAft>
                          <a:spcPts val="0"/>
                        </a:spcAft>
                        <a:buNone/>
                      </a:pPr>
                      <a:r>
                        <a:rPr lang="fr-FR" sz="1200">
                          <a:latin typeface="Poppins"/>
                          <a:ea typeface="Poppins"/>
                          <a:cs typeface="Poppins"/>
                          <a:sym typeface="Poppins"/>
                        </a:rPr>
                        <a:t>04/07/2024</a:t>
                      </a:r>
                      <a:endParaRPr sz="1200">
                        <a:latin typeface="Poppins"/>
                        <a:ea typeface="Poppins"/>
                        <a:cs typeface="Poppins"/>
                        <a:sym typeface="Poppins"/>
                      </a:endParaRPr>
                    </a:p>
                    <a:p>
                      <a:pPr marL="0" marR="0" lvl="0" indent="0" algn="ctr" rtl="0">
                        <a:lnSpc>
                          <a:spcPct val="100000"/>
                        </a:lnSpc>
                        <a:spcBef>
                          <a:spcPts val="0"/>
                        </a:spcBef>
                        <a:spcAft>
                          <a:spcPts val="0"/>
                        </a:spcAft>
                        <a:buClr>
                          <a:srgbClr val="000000"/>
                        </a:buClr>
                        <a:buFont typeface="Arial"/>
                        <a:buNone/>
                      </a:pP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a:t>
                      </a:r>
                      <a:r>
                        <a:rPr lang="fr-FR" sz="1200" i="0" u="none" strike="noStrike">
                          <a:solidFill>
                            <a:srgbClr val="000000"/>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51350">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PM02</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200" dirty="0">
                        <a:latin typeface="Poppins"/>
                        <a:ea typeface="Poppins"/>
                        <a:cs typeface="Poppins"/>
                        <a:sym typeface="Poppins"/>
                      </a:endParaRPr>
                    </a:p>
                    <a:p>
                      <a:pPr marL="0" marR="0" lvl="0" indent="0" algn="ctr" rtl="0">
                        <a:lnSpc>
                          <a:spcPct val="100000"/>
                        </a:lnSpc>
                        <a:spcBef>
                          <a:spcPts val="0"/>
                        </a:spcBef>
                        <a:spcAft>
                          <a:spcPts val="0"/>
                        </a:spcAft>
                        <a:buClr>
                          <a:srgbClr val="000000"/>
                        </a:buClr>
                        <a:buFont typeface="Arial"/>
                        <a:buNone/>
                      </a:pPr>
                      <a:r>
                        <a:rPr lang="fr-FR" sz="1200" dirty="0">
                          <a:latin typeface="Poppins"/>
                          <a:ea typeface="Poppins"/>
                          <a:cs typeface="Poppins"/>
                          <a:sym typeface="Poppins"/>
                        </a:rPr>
                        <a:t>17/12/2024</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endParaRPr sz="1200">
                        <a:latin typeface="Poppins"/>
                        <a:ea typeface="Poppins"/>
                        <a:cs typeface="Poppins"/>
                        <a:sym typeface="Poppins"/>
                      </a:endParaRPr>
                    </a:p>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17/12/2024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a:t>
                      </a:r>
                      <a:r>
                        <a:rPr lang="fr-FR" sz="1200" i="0" u="none" strike="noStrike">
                          <a:solidFill>
                            <a:srgbClr val="000000"/>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1</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200" b="1">
                          <a:solidFill>
                            <a:srgbClr val="00B050"/>
                          </a:solidFill>
                          <a:latin typeface="Poppins"/>
                          <a:ea typeface="Poppins"/>
                          <a:cs typeface="Poppins"/>
                          <a:sym typeface="Poppins"/>
                        </a:rPr>
                        <a:t>✔</a:t>
                      </a:r>
                      <a:r>
                        <a:rPr lang="fr-FR" sz="1200" b="1" i="0" u="none" strike="noStrike">
                          <a:solidFill>
                            <a:srgbClr val="00B050"/>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200">
                          <a:latin typeface="Poppins"/>
                          <a:ea typeface="Poppins"/>
                          <a:cs typeface="Poppins"/>
                          <a:sym typeface="Poppins"/>
                        </a:rPr>
                        <a:t>-</a:t>
                      </a:r>
                      <a:endParaRPr sz="1200" b="1" i="0" u="none" strike="noStrike">
                        <a:solidFill>
                          <a:srgbClr val="FF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280389">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PM03</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200" b="0" i="0" u="none" strike="noStrike" cap="none" dirty="0">
                          <a:solidFill>
                            <a:srgbClr val="000000"/>
                          </a:solidFill>
                          <a:latin typeface="Poppins"/>
                          <a:cs typeface="Poppins"/>
                          <a:sym typeface="Arial"/>
                        </a:rPr>
                        <a:t>19/08/2024</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sz="1200" b="0" i="0" u="none" strike="noStrike" cap="none" dirty="0">
                          <a:solidFill>
                            <a:srgbClr val="000000"/>
                          </a:solidFill>
                          <a:latin typeface="Poppins"/>
                          <a:cs typeface="Poppins"/>
                          <a:sym typeface="Arial"/>
                        </a:rPr>
                        <a:t>19/08/2024</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b="0" i="0" u="none" strike="noStrike" cap="none" dirty="0">
                          <a:solidFill>
                            <a:srgbClr val="000000"/>
                          </a:solidFill>
                          <a:latin typeface="Poppins"/>
                          <a:cs typeface="Poppins"/>
                          <a:sym typeface="Arial"/>
                        </a:rPr>
                        <a:t>2</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b="0" i="0" u="none" strike="noStrike" cap="none" dirty="0">
                          <a:solidFill>
                            <a:srgbClr val="000000"/>
                          </a:solidFill>
                          <a:latin typeface="Poppins"/>
                          <a:cs typeface="Poppins"/>
                          <a:sym typeface="Arial"/>
                        </a:rPr>
                        <a:t>-</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b="0" i="0" u="none" strike="noStrike" cap="none" dirty="0">
                          <a:solidFill>
                            <a:srgbClr val="000000"/>
                          </a:solidFill>
                          <a:latin typeface="Poppins"/>
                          <a:cs typeface="Poppins"/>
                          <a:sym typeface="Arial"/>
                        </a:rPr>
                        <a:t>-</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b="0" i="0" u="none" strike="noStrike" cap="none" dirty="0">
                          <a:solidFill>
                            <a:srgbClr val="000000"/>
                          </a:solidFill>
                          <a:latin typeface="Poppins"/>
                          <a:cs typeface="Poppins"/>
                          <a:sym typeface="Arial"/>
                        </a:rPr>
                        <a:t>1</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dirty="0">
                          <a:latin typeface="Poppins"/>
                          <a:ea typeface="Poppins"/>
                          <a:cs typeface="Poppins"/>
                          <a:sym typeface="Poppins"/>
                        </a:rPr>
                        <a:t>-</a:t>
                      </a: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b="1" dirty="0">
                          <a:solidFill>
                            <a:srgbClr val="FF0000"/>
                          </a:solidFill>
                          <a:latin typeface="Poppins"/>
                          <a:ea typeface="Poppins"/>
                          <a:cs typeface="Poppins"/>
                          <a:sym typeface="Poppins"/>
                        </a:rPr>
                        <a:t>🗶</a:t>
                      </a:r>
                      <a:endParaRPr sz="1200" b="0" i="0" u="none" strike="noStrike" cap="none" dirty="0">
                        <a:solidFill>
                          <a:srgbClr val="000000"/>
                        </a:solidFill>
                        <a:latin typeface="Poppins"/>
                        <a:cs typeface="Poppins"/>
                        <a:sym typeface="Arial"/>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0425">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PO01</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01/0</a:t>
                      </a:r>
                      <a:r>
                        <a:rPr lang="fr-FR" sz="1200">
                          <a:latin typeface="Poppins"/>
                          <a:ea typeface="Poppins"/>
                          <a:cs typeface="Poppins"/>
                          <a:sym typeface="Poppins"/>
                        </a:rPr>
                        <a:t>3</a:t>
                      </a:r>
                      <a:r>
                        <a:rPr lang="fr-FR" sz="1200" i="0" u="none" strike="noStrike">
                          <a:solidFill>
                            <a:srgbClr val="000000"/>
                          </a:solidFill>
                          <a:latin typeface="Poppins"/>
                          <a:ea typeface="Poppins"/>
                          <a:cs typeface="Poppins"/>
                          <a:sym typeface="Poppins"/>
                        </a:rPr>
                        <a:t>/202</a:t>
                      </a:r>
                      <a:r>
                        <a:rPr lang="fr-FR" sz="1200">
                          <a:latin typeface="Poppins"/>
                          <a:ea typeface="Poppins"/>
                          <a:cs typeface="Poppins"/>
                          <a:sym typeface="Poppins"/>
                        </a:rPr>
                        <a:t>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24</a:t>
                      </a:r>
                      <a:r>
                        <a:rPr lang="fr-FR" sz="1200" i="0" u="none" strike="noStrike">
                          <a:solidFill>
                            <a:srgbClr val="000000"/>
                          </a:solidFill>
                          <a:latin typeface="Poppins"/>
                          <a:ea typeface="Poppins"/>
                          <a:cs typeface="Poppins"/>
                          <a:sym typeface="Poppins"/>
                        </a:rPr>
                        <a:t>/0</a:t>
                      </a:r>
                      <a:r>
                        <a:rPr lang="fr-FR" sz="1200">
                          <a:latin typeface="Poppins"/>
                          <a:ea typeface="Poppins"/>
                          <a:cs typeface="Poppins"/>
                          <a:sym typeface="Poppins"/>
                        </a:rPr>
                        <a:t>4</a:t>
                      </a:r>
                      <a:r>
                        <a:rPr lang="fr-FR" sz="1200" i="0" u="none" strike="noStrike">
                          <a:solidFill>
                            <a:srgbClr val="000000"/>
                          </a:solidFill>
                          <a:latin typeface="Poppins"/>
                          <a:ea typeface="Poppins"/>
                          <a:cs typeface="Poppins"/>
                          <a:sym typeface="Poppins"/>
                        </a:rPr>
                        <a:t>/202</a:t>
                      </a:r>
                      <a:r>
                        <a:rPr lang="fr-FR" sz="1200">
                          <a:latin typeface="Poppins"/>
                          <a:ea typeface="Poppins"/>
                          <a:cs typeface="Poppins"/>
                          <a:sym typeface="Poppins"/>
                        </a:rPr>
                        <a:t>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1</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200"/>
                        <a:buFont typeface="Noto Sans Symbols"/>
                        <a:buNone/>
                      </a:pPr>
                      <a:r>
                        <a:rPr lang="fr-FR" sz="1200" b="1" i="0" u="none" strike="noStrike" dirty="0">
                          <a:solidFill>
                            <a:srgbClr val="00B050"/>
                          </a:solidFill>
                          <a:latin typeface="Poppins"/>
                          <a:ea typeface="Poppins"/>
                          <a:cs typeface="Poppins"/>
                          <a:sym typeface="Poppins"/>
                        </a:rPr>
                        <a:t>✔</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dirty="0">
                          <a:latin typeface="Poppins"/>
                          <a:ea typeface="Poppins"/>
                          <a:cs typeface="Poppins"/>
                          <a:sym typeface="Poppins"/>
                        </a:rPr>
                        <a:t>-</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270425">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PO02</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21</a:t>
                      </a:r>
                      <a:r>
                        <a:rPr lang="fr-FR" sz="1200" i="0" u="none" strike="noStrike">
                          <a:solidFill>
                            <a:srgbClr val="000000"/>
                          </a:solidFill>
                          <a:latin typeface="Poppins"/>
                          <a:ea typeface="Poppins"/>
                          <a:cs typeface="Poppins"/>
                          <a:sym typeface="Poppins"/>
                        </a:rPr>
                        <a:t>/0</a:t>
                      </a:r>
                      <a:r>
                        <a:rPr lang="fr-FR" sz="1200">
                          <a:latin typeface="Poppins"/>
                          <a:ea typeface="Poppins"/>
                          <a:cs typeface="Poppins"/>
                          <a:sym typeface="Poppins"/>
                        </a:rPr>
                        <a:t>8</a:t>
                      </a:r>
                      <a:r>
                        <a:rPr lang="fr-FR" sz="1200" i="0" u="none" strike="noStrike">
                          <a:solidFill>
                            <a:srgbClr val="000000"/>
                          </a:solidFill>
                          <a:latin typeface="Poppins"/>
                          <a:ea typeface="Poppins"/>
                          <a:cs typeface="Poppins"/>
                          <a:sym typeface="Poppins"/>
                        </a:rPr>
                        <a:t>/202</a:t>
                      </a:r>
                      <a:r>
                        <a:rPr lang="fr-FR" sz="1200">
                          <a:latin typeface="Poppins"/>
                          <a:ea typeface="Poppins"/>
                          <a:cs typeface="Poppins"/>
                          <a:sym typeface="Poppins"/>
                        </a:rPr>
                        <a:t>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21</a:t>
                      </a:r>
                      <a:r>
                        <a:rPr lang="fr-FR" sz="1200" i="0" u="none" strike="noStrike">
                          <a:solidFill>
                            <a:srgbClr val="000000"/>
                          </a:solidFill>
                          <a:latin typeface="Poppins"/>
                          <a:ea typeface="Poppins"/>
                          <a:cs typeface="Poppins"/>
                          <a:sym typeface="Poppins"/>
                        </a:rPr>
                        <a:t>/0</a:t>
                      </a:r>
                      <a:r>
                        <a:rPr lang="fr-FR" sz="1200">
                          <a:latin typeface="Poppins"/>
                          <a:ea typeface="Poppins"/>
                          <a:cs typeface="Poppins"/>
                          <a:sym typeface="Poppins"/>
                        </a:rPr>
                        <a:t>8</a:t>
                      </a:r>
                      <a:r>
                        <a:rPr lang="fr-FR" sz="1200" i="0" u="none" strike="noStrike">
                          <a:solidFill>
                            <a:srgbClr val="000000"/>
                          </a:solidFill>
                          <a:latin typeface="Poppins"/>
                          <a:ea typeface="Poppins"/>
                          <a:cs typeface="Poppins"/>
                          <a:sym typeface="Poppins"/>
                        </a:rPr>
                        <a:t>/202</a:t>
                      </a:r>
                      <a:r>
                        <a:rPr lang="fr-FR" sz="1200">
                          <a:latin typeface="Poppins"/>
                          <a:ea typeface="Poppins"/>
                          <a:cs typeface="Poppins"/>
                          <a:sym typeface="Poppins"/>
                        </a:rPr>
                        <a:t>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dirty="0">
                          <a:latin typeface="Poppins"/>
                          <a:ea typeface="Poppins"/>
                          <a:cs typeface="Poppins"/>
                          <a:sym typeface="Poppins"/>
                        </a:rPr>
                        <a:t>4</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2</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 </a:t>
                      </a: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rgbClr val="00B050"/>
                        </a:buClr>
                        <a:buSzPts val="1200"/>
                        <a:buFont typeface="Noto Sans Symbols"/>
                        <a:buNone/>
                      </a:pPr>
                      <a:r>
                        <a:rPr lang="fr-FR" sz="1200">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Font typeface="Arial"/>
                        <a:buNone/>
                      </a:pPr>
                      <a:r>
                        <a:rPr lang="fr-FR" sz="1200" dirty="0">
                          <a:solidFill>
                            <a:schemeClr val="dk1"/>
                          </a:solidFill>
                          <a:latin typeface="Poppins"/>
                          <a:ea typeface="Poppins"/>
                          <a:cs typeface="Poppins"/>
                          <a:sym typeface="Poppins"/>
                        </a:rPr>
                        <a:t>  </a:t>
                      </a:r>
                      <a:r>
                        <a:rPr lang="fr-FR" sz="1200" b="1" dirty="0">
                          <a:solidFill>
                            <a:srgbClr val="FF0000"/>
                          </a:solidFill>
                          <a:latin typeface="Poppins"/>
                          <a:ea typeface="Poppins"/>
                          <a:cs typeface="Poppins"/>
                          <a:sym typeface="Poppins"/>
                        </a:rPr>
                        <a:t>🗶</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0425">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PO03</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solidFill>
                            <a:schemeClr val="dk1"/>
                          </a:solidFill>
                          <a:latin typeface="Poppins"/>
                          <a:ea typeface="Poppins"/>
                          <a:cs typeface="Poppins"/>
                          <a:sym typeface="Poppins"/>
                        </a:rPr>
                        <a:t>01/10/2024</a:t>
                      </a:r>
                      <a:endParaRPr sz="1200" i="0" u="none" strike="noStrike">
                        <a:solidFill>
                          <a:schemeClr val="dk1"/>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solidFill>
                            <a:schemeClr val="dk1"/>
                          </a:solidFill>
                          <a:latin typeface="Poppins"/>
                          <a:ea typeface="Poppins"/>
                          <a:cs typeface="Poppins"/>
                          <a:sym typeface="Poppins"/>
                        </a:rPr>
                        <a:t>19/12/2024</a:t>
                      </a:r>
                      <a:endParaRPr sz="1200" i="0" u="none" strike="noStrike">
                        <a:solidFill>
                          <a:schemeClr val="dk1"/>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0</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0</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0</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rgbClr val="00B050"/>
                        </a:buClr>
                        <a:buSzPts val="1200"/>
                        <a:buFont typeface="Noto Sans Symbols"/>
                        <a:buNone/>
                      </a:pPr>
                      <a:r>
                        <a:rPr lang="fr-FR" sz="1200">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 </a:t>
                      </a:r>
                      <a:r>
                        <a:rPr lang="fr-FR" sz="1200">
                          <a:solidFill>
                            <a:schemeClr val="dk1"/>
                          </a:solidFill>
                          <a:latin typeface="Poppins"/>
                          <a:ea typeface="Poppins"/>
                          <a:cs typeface="Poppins"/>
                          <a:sym typeface="Poppins"/>
                        </a:rPr>
                        <a:t> </a:t>
                      </a:r>
                      <a:r>
                        <a:rPr lang="fr-FR" sz="1200" b="1">
                          <a:solidFill>
                            <a:srgbClr val="FF0000"/>
                          </a:solidFill>
                          <a:latin typeface="Poppins"/>
                          <a:ea typeface="Poppins"/>
                          <a:cs typeface="Poppins"/>
                          <a:sym typeface="Poppins"/>
                        </a:rPr>
                        <a:t>🗶</a:t>
                      </a:r>
                      <a:r>
                        <a:rPr lang="fr-FR" sz="1200">
                          <a:solidFill>
                            <a:schemeClr val="dk1"/>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270425">
                <a:tc rowSpan="2">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PO04</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16/07/2024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16/07/2024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3</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a:t>
                      </a:r>
                      <a:endParaRPr sz="1200" b="1" i="0" u="none" strike="noStrike">
                        <a:solidFill>
                          <a:srgbClr val="00B05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 </a:t>
                      </a:r>
                      <a:r>
                        <a:rPr lang="fr-FR" sz="1200" b="1">
                          <a:solidFill>
                            <a:srgbClr val="FF0000"/>
                          </a:solidFill>
                          <a:latin typeface="Poppins"/>
                          <a:ea typeface="Poppins"/>
                          <a:cs typeface="Poppins"/>
                          <a:sym typeface="Poppins"/>
                        </a:rPr>
                        <a:t>🗶</a:t>
                      </a:r>
                      <a:r>
                        <a:rPr lang="fr-FR" sz="1200">
                          <a:solidFill>
                            <a:schemeClr val="dk1"/>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70425">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01/11/2024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0</a:t>
                      </a:r>
                      <a:r>
                        <a:rPr lang="fr-FR" sz="1200">
                          <a:latin typeface="Poppins"/>
                          <a:ea typeface="Poppins"/>
                          <a:cs typeface="Poppins"/>
                          <a:sym typeface="Poppins"/>
                        </a:rPr>
                        <a:t>1/11/2024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vMerge="1">
                  <a:txBody>
                    <a:bodyPr/>
                    <a:lstStyle/>
                    <a:p>
                      <a:endParaRPr lang="fr-FR"/>
                    </a:p>
                  </a:txBody>
                  <a:tcPr/>
                </a:tc>
                <a:tc>
                  <a:txBody>
                    <a:bodyPr/>
                    <a:lstStyle/>
                    <a:p>
                      <a:pPr marL="0" lvl="0" indent="0" algn="ctr" rtl="0">
                        <a:spcBef>
                          <a:spcPts val="0"/>
                        </a:spcBef>
                        <a:spcAft>
                          <a:spcPts val="0"/>
                        </a:spcAft>
                        <a:buClr>
                          <a:schemeClr val="dk1"/>
                        </a:buClr>
                        <a:buFont typeface="Arial"/>
                        <a:buNone/>
                      </a:pPr>
                      <a:r>
                        <a:rPr lang="fr-FR" sz="1200" dirty="0">
                          <a:solidFill>
                            <a:schemeClr val="dk1"/>
                          </a:solidFill>
                          <a:latin typeface="Poppins"/>
                          <a:ea typeface="Poppins"/>
                          <a:cs typeface="Poppins"/>
                          <a:sym typeface="Poppins"/>
                        </a:rPr>
                        <a:t>-</a:t>
                      </a:r>
                      <a:endParaRPr sz="1200" b="1" i="0" u="none" strike="noStrike" dirty="0">
                        <a:solidFill>
                          <a:srgbClr val="00B05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Font typeface="Arial"/>
                        <a:buNone/>
                      </a:pPr>
                      <a:r>
                        <a:rPr lang="fr-FR" sz="1200" b="1">
                          <a:solidFill>
                            <a:srgbClr val="FF0000"/>
                          </a:solidFill>
                          <a:latin typeface="Poppins"/>
                          <a:ea typeface="Poppins"/>
                          <a:cs typeface="Poppins"/>
                          <a:sym typeface="Poppins"/>
                        </a:rPr>
                        <a:t>🗶</a:t>
                      </a:r>
                      <a:r>
                        <a:rPr lang="fr-FR" sz="1200">
                          <a:solidFill>
                            <a:schemeClr val="dk1"/>
                          </a:solidFill>
                          <a:latin typeface="Poppins"/>
                          <a:ea typeface="Poppins"/>
                          <a:cs typeface="Poppins"/>
                          <a:sym typeface="Poppins"/>
                        </a:rPr>
                        <a:t> </a:t>
                      </a:r>
                      <a:endParaRPr sz="1200" b="1" i="0" u="none" strike="noStrike">
                        <a:solidFill>
                          <a:srgbClr val="FF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70425">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PO06</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11/12/2024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11/12/2024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1</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a:latin typeface="Poppins"/>
                          <a:ea typeface="Poppins"/>
                          <a:cs typeface="Poppins"/>
                          <a:sym typeface="Poppins"/>
                        </a:rPr>
                        <a:t>2</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2</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Font typeface="Arial"/>
                        <a:buNone/>
                      </a:pPr>
                      <a:r>
                        <a:rPr lang="fr-FR" sz="1200" b="1">
                          <a:solidFill>
                            <a:srgbClr val="00B050"/>
                          </a:solidFill>
                          <a:latin typeface="Poppins"/>
                          <a:ea typeface="Poppins"/>
                          <a:cs typeface="Poppins"/>
                          <a:sym typeface="Poppins"/>
                        </a:rPr>
                        <a:t>✔</a:t>
                      </a:r>
                      <a:endParaRPr sz="1200" b="1" i="0" u="none" strike="noStrike">
                        <a:solidFill>
                          <a:srgbClr val="00B05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70425">
                <a:tc rowSpan="2">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PS01</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01/12/2023</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24/04/2024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6</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6</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70425">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20/12/2024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20/12/2024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vMerge="1">
                  <a:txBody>
                    <a:bodyPr/>
                    <a:lstStyle/>
                    <a:p>
                      <a:endParaRPr lang="fr-FR"/>
                    </a:p>
                  </a:txBody>
                  <a:tcPr/>
                </a:tc>
                <a:tc>
                  <a:txBody>
                    <a:bodyPr/>
                    <a:lstStyle/>
                    <a:p>
                      <a:pPr marL="0" marR="0" lvl="0" indent="0" algn="ctr" rtl="0">
                        <a:lnSpc>
                          <a:spcPct val="100000"/>
                        </a:lnSpc>
                        <a:spcBef>
                          <a:spcPts val="0"/>
                        </a:spcBef>
                        <a:spcAft>
                          <a:spcPts val="0"/>
                        </a:spcAft>
                        <a:buClr>
                          <a:schemeClr val="dk1"/>
                        </a:buClr>
                        <a:buFont typeface="Arial"/>
                        <a:buNone/>
                      </a:pPr>
                      <a:r>
                        <a:rPr lang="fr-FR" sz="1200" b="0" i="0" u="none" strike="noStrike" cap="none" dirty="0">
                          <a:solidFill>
                            <a:schemeClr val="dk1"/>
                          </a:solidFill>
                          <a:latin typeface="Poppins"/>
                          <a:ea typeface="Poppins"/>
                          <a:cs typeface="Poppins"/>
                          <a:sym typeface="Poppins"/>
                        </a:rPr>
                        <a:t>-</a:t>
                      </a:r>
                      <a:endParaRPr sz="1200" b="0" i="0" u="none" strike="noStrike" cap="none" dirty="0">
                        <a:solidFill>
                          <a:schemeClr val="dk1"/>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SzPts val="1200"/>
                        <a:buNone/>
                      </a:pPr>
                      <a:r>
                        <a:rPr lang="fr-FR" sz="1200">
                          <a:solidFill>
                            <a:schemeClr val="dk1"/>
                          </a:solidFill>
                          <a:latin typeface="Poppins"/>
                          <a:ea typeface="Poppins"/>
                          <a:cs typeface="Poppins"/>
                          <a:sym typeface="Poppins"/>
                        </a:rPr>
                        <a:t> </a:t>
                      </a:r>
                      <a:r>
                        <a:rPr lang="fr-FR" sz="1200" b="1">
                          <a:solidFill>
                            <a:srgbClr val="FF0000"/>
                          </a:solidFill>
                          <a:latin typeface="Poppins"/>
                          <a:ea typeface="Poppins"/>
                          <a:cs typeface="Poppins"/>
                          <a:sym typeface="Poppins"/>
                        </a:rPr>
                        <a:t>🗶</a:t>
                      </a:r>
                      <a:endParaRPr sz="1200" b="1" i="0" u="none" strike="noStrike">
                        <a:solidFill>
                          <a:srgbClr val="FF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70425">
                <a:tc rowSpan="2">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PS02</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07/11/2023</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08/11/2023</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5</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fr-FR" sz="1200" i="0" u="none" strike="noStrike">
                          <a:solidFill>
                            <a:srgbClr val="000000"/>
                          </a:solidFill>
                          <a:latin typeface="Poppins"/>
                          <a:ea typeface="Poppins"/>
                          <a:cs typeface="Poppins"/>
                          <a:sym typeface="Poppins"/>
                        </a:rPr>
                        <a:t> </a:t>
                      </a:r>
                      <a:r>
                        <a:rPr lang="fr-FR" sz="1200" b="1" i="0" u="none" strike="noStrike">
                          <a:solidFill>
                            <a:srgbClr val="FF000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2"/>
                    </a:solidFill>
                  </a:tcPr>
                </a:tc>
                <a:extLst>
                  <a:ext uri="{0D108BD9-81ED-4DB2-BD59-A6C34878D82A}">
                    <a16:rowId xmlns:a16="http://schemas.microsoft.com/office/drawing/2014/main" val="10012"/>
                  </a:ext>
                </a:extLst>
              </a:tr>
              <a:tr h="270425">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01/08/2024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01/08/2024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Poppins"/>
                          <a:ea typeface="Poppins"/>
                          <a:cs typeface="Poppins"/>
                          <a:sym typeface="Poppins"/>
                        </a:rPr>
                        <a:t>-</a:t>
                      </a:r>
                      <a:endParaRPr kumimoji="0" lang="fr-FR" sz="1200" b="0" i="0" u="none" strike="noStrike" kern="0" cap="none" spc="0" normalizeH="0" baseline="0" noProof="0" dirty="0">
                        <a:ln>
                          <a:noFill/>
                        </a:ln>
                        <a:solidFill>
                          <a:srgbClr val="000000"/>
                        </a:solidFill>
                        <a:effectLst/>
                        <a:uLnTx/>
                        <a:uFillTx/>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200"/>
                        <a:buFont typeface="Arial"/>
                        <a:buNone/>
                      </a:pPr>
                      <a:r>
                        <a:rPr lang="fr-FR" sz="1200" b="1">
                          <a:solidFill>
                            <a:srgbClr val="FF0000"/>
                          </a:solidFill>
                          <a:latin typeface="Poppins"/>
                          <a:ea typeface="Poppins"/>
                          <a:cs typeface="Poppins"/>
                          <a:sym typeface="Poppins"/>
                        </a:rPr>
                        <a:t>🗶</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66050">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PS03</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01/09/2024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23/12/2024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Poppins"/>
                          <a:ea typeface="Poppins"/>
                          <a:cs typeface="Poppins"/>
                          <a:sym typeface="Poppins"/>
                        </a:rPr>
                        <a:t>-</a:t>
                      </a: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Clr>
                          <a:schemeClr val="dk1"/>
                        </a:buClr>
                        <a:buSzPts val="1200"/>
                        <a:buFont typeface="Arial"/>
                        <a:buNone/>
                      </a:pPr>
                      <a:r>
                        <a:rPr lang="fr-FR" sz="1200" b="1">
                          <a:solidFill>
                            <a:srgbClr val="FF0000"/>
                          </a:solidFill>
                          <a:latin typeface="Poppins"/>
                          <a:ea typeface="Poppins"/>
                          <a:cs typeface="Poppins"/>
                          <a:sym typeface="Poppins"/>
                        </a:rPr>
                        <a:t>🗶</a:t>
                      </a:r>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70425">
                <a:tc rowSpan="2">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PS04</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01/04/2024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24/04/2024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 </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70425">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01/09/2024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01/09/2024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3</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v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Poppins"/>
                          <a:ea typeface="Poppins"/>
                          <a:cs typeface="Poppins"/>
                          <a:sym typeface="Poppins"/>
                        </a:rPr>
                        <a:t>-</a:t>
                      </a:r>
                      <a:endParaRPr kumimoji="0" lang="fr-FR" sz="1200" b="0" i="0" u="none" strike="noStrike" kern="0" cap="none" spc="0" normalizeH="0" baseline="0" noProof="0" dirty="0">
                        <a:ln>
                          <a:noFill/>
                        </a:ln>
                        <a:solidFill>
                          <a:srgbClr val="000000"/>
                        </a:solidFill>
                        <a:effectLst/>
                        <a:uLnTx/>
                        <a:uFillTx/>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SzPts val="1200"/>
                        <a:buNone/>
                      </a:pPr>
                      <a:r>
                        <a:rPr lang="fr-FR" sz="1200" b="1">
                          <a:solidFill>
                            <a:srgbClr val="FF000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399175">
                <a:tc rowSpan="2">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PS06</a:t>
                      </a:r>
                      <a:endParaRPr sz="1200">
                        <a:latin typeface="Poppins"/>
                        <a:ea typeface="Poppins"/>
                        <a:cs typeface="Poppins"/>
                        <a:sym typeface="Poppins"/>
                      </a:endParaRPr>
                    </a:p>
                  </a:txBody>
                  <a:tcPr marL="7050" marR="7050" marT="7050"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16/07/2024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16/07/2024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3</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2</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rowSpan="2">
                  <a:txBody>
                    <a:bodyPr/>
                    <a:lstStyle/>
                    <a:p>
                      <a:pPr marL="0" marR="0" lvl="0" indent="0" algn="ctr" rtl="0">
                        <a:lnSpc>
                          <a:spcPct val="100000"/>
                        </a:lnSpc>
                        <a:spcBef>
                          <a:spcPts val="0"/>
                        </a:spcBef>
                        <a:spcAft>
                          <a:spcPts val="0"/>
                        </a:spcAft>
                        <a:buNone/>
                      </a:pPr>
                      <a:r>
                        <a:rPr lang="fr-FR" sz="1200" dirty="0">
                          <a:latin typeface="Poppins"/>
                          <a:ea typeface="Poppins"/>
                          <a:cs typeface="Poppins"/>
                          <a:sym typeface="Poppins"/>
                        </a:rPr>
                        <a:t>2</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Poppins"/>
                          <a:ea typeface="Poppins"/>
                          <a:cs typeface="Poppins"/>
                          <a:sym typeface="Poppins"/>
                        </a:rPr>
                        <a:t>-</a:t>
                      </a:r>
                      <a:endParaRPr kumimoji="0" lang="fr-FR" sz="1200" b="0" i="0" u="none" strike="noStrike" kern="0" cap="none" spc="0" normalizeH="0" baseline="0" noProof="0" dirty="0">
                        <a:ln>
                          <a:noFill/>
                        </a:ln>
                        <a:solidFill>
                          <a:srgbClr val="000000"/>
                        </a:solidFill>
                        <a:effectLst/>
                        <a:uLnTx/>
                        <a:uFillTx/>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sz="1200" b="1">
                          <a:solidFill>
                            <a:srgbClr val="FF0000"/>
                          </a:solidFill>
                          <a:latin typeface="Poppins"/>
                          <a:ea typeface="Poppins"/>
                          <a:cs typeface="Poppins"/>
                          <a:sym typeface="Poppins"/>
                        </a:rPr>
                        <a:t>🗶</a:t>
                      </a:r>
                      <a:endParaRPr sz="1200" i="0" u="none" strike="noStrike">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2175">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Font typeface="Arial"/>
                        <a:buNone/>
                      </a:pPr>
                      <a:r>
                        <a:rPr lang="fr-FR" sz="1200">
                          <a:latin typeface="Poppins"/>
                          <a:ea typeface="Poppins"/>
                          <a:cs typeface="Poppins"/>
                          <a:sym typeface="Poppins"/>
                        </a:rPr>
                        <a:t>01/11/2024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01/11/2024</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dirty="0">
                          <a:latin typeface="Poppins"/>
                          <a:ea typeface="Poppins"/>
                          <a:cs typeface="Poppins"/>
                          <a:sym typeface="Poppins"/>
                        </a:rPr>
                        <a:t>1</a:t>
                      </a:r>
                      <a:endParaRPr sz="1200" dirty="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1</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r>
                        <a:rPr lang="fr-FR" sz="1200">
                          <a:latin typeface="Poppins"/>
                          <a:ea typeface="Poppins"/>
                          <a:cs typeface="Poppins"/>
                          <a:sym typeface="Poppins"/>
                        </a:rPr>
                        <a:t>0</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vMerge="1">
                  <a:txBody>
                    <a:bodyPr/>
                    <a:lstStyle/>
                    <a:p>
                      <a:endParaRPr lang="fr-F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dirty="0">
                          <a:ln>
                            <a:noFill/>
                          </a:ln>
                          <a:solidFill>
                            <a:srgbClr val="000000"/>
                          </a:solidFill>
                          <a:effectLst/>
                          <a:uLnTx/>
                          <a:uFillTx/>
                          <a:latin typeface="Poppins"/>
                          <a:ea typeface="Poppins"/>
                          <a:cs typeface="Poppins"/>
                          <a:sym typeface="Poppins"/>
                        </a:rPr>
                        <a:t>-</a:t>
                      </a: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200"/>
                        <a:buFont typeface="Arial"/>
                        <a:buNone/>
                      </a:pPr>
                      <a:r>
                        <a:rPr lang="fr-FR" sz="1200" b="1">
                          <a:solidFill>
                            <a:srgbClr val="FF0000"/>
                          </a:solidFill>
                          <a:latin typeface="Poppins"/>
                          <a:ea typeface="Poppins"/>
                          <a:cs typeface="Poppins"/>
                          <a:sym typeface="Poppins"/>
                        </a:rPr>
                        <a:t>🗶</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r h="246900">
                <a:tc gridSpan="3">
                  <a:txBody>
                    <a:bodyPr/>
                    <a:lstStyle/>
                    <a:p>
                      <a:pPr marL="0" marR="0" lvl="0" indent="0" algn="ctr" rtl="0">
                        <a:spcBef>
                          <a:spcPts val="0"/>
                        </a:spcBef>
                        <a:spcAft>
                          <a:spcPts val="0"/>
                        </a:spcAft>
                        <a:buNone/>
                      </a:pPr>
                      <a:r>
                        <a:rPr lang="fr-FR" sz="1200" b="1" i="0" u="none" strike="noStrike">
                          <a:solidFill>
                            <a:srgbClr val="000000"/>
                          </a:solidFill>
                          <a:latin typeface="Poppins"/>
                          <a:ea typeface="Poppins"/>
                          <a:cs typeface="Poppins"/>
                          <a:sym typeface="Poppins"/>
                        </a:rPr>
                        <a:t>TOTAL</a:t>
                      </a:r>
                      <a:endParaRPr sz="1200">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EBBDA9"/>
                    </a:solidFill>
                  </a:tcPr>
                </a:tc>
                <a:tc hMerge="1">
                  <a:txBody>
                    <a:bodyPr/>
                    <a:lstStyle/>
                    <a:p>
                      <a:endParaRPr lang="fr-FR"/>
                    </a:p>
                  </a:txBody>
                  <a:tcPr/>
                </a:tc>
                <a:tc hMerge="1">
                  <a:txBody>
                    <a:bodyPr/>
                    <a:lstStyle/>
                    <a:p>
                      <a:endParaRPr lang="fr-FR"/>
                    </a:p>
                  </a:txBody>
                  <a:tcPr/>
                </a:tc>
                <a:tc>
                  <a:txBody>
                    <a:bodyPr/>
                    <a:lstStyle/>
                    <a:p>
                      <a:pPr marL="0" marR="0" lvl="0" indent="0" algn="ctr" rtl="0">
                        <a:spcBef>
                          <a:spcPts val="0"/>
                        </a:spcBef>
                        <a:spcAft>
                          <a:spcPts val="0"/>
                        </a:spcAft>
                        <a:buNone/>
                      </a:pPr>
                      <a:r>
                        <a:rPr lang="fr-FR" sz="1200" b="1" dirty="0">
                          <a:latin typeface="Poppins"/>
                          <a:ea typeface="Poppins"/>
                          <a:cs typeface="Poppins"/>
                          <a:sym typeface="Poppins"/>
                        </a:rPr>
                        <a:t>18</a:t>
                      </a:r>
                      <a:endParaRPr sz="1200" b="1" i="0" u="none" strike="noStrike" dirty="0">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200" b="1" dirty="0">
                          <a:latin typeface="Poppins"/>
                          <a:ea typeface="Poppins"/>
                          <a:cs typeface="Poppins"/>
                          <a:sym typeface="Poppins"/>
                        </a:rPr>
                        <a:t>32</a:t>
                      </a:r>
                      <a:endParaRPr sz="1200" b="1" i="0" u="none" strike="noStrike" dirty="0">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200" b="1" dirty="0">
                          <a:latin typeface="Poppins"/>
                          <a:ea typeface="Poppins"/>
                          <a:cs typeface="Poppins"/>
                          <a:sym typeface="Poppins"/>
                        </a:rPr>
                        <a:t>20</a:t>
                      </a:r>
                      <a:endParaRPr sz="1200" b="1" i="0" u="none" strike="noStrike" dirty="0">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200" b="1" dirty="0">
                          <a:latin typeface="Poppins"/>
                          <a:ea typeface="Poppins"/>
                          <a:cs typeface="Poppins"/>
                          <a:sym typeface="Poppins"/>
                        </a:rPr>
                        <a:t>17</a:t>
                      </a:r>
                      <a:endParaRPr sz="1200" b="1" i="0" u="none" strike="noStrike" dirty="0">
                        <a:solidFill>
                          <a:srgbClr val="00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endParaRPr sz="1200" b="1" i="0" u="none" strike="noStrike">
                        <a:solidFill>
                          <a:srgbClr val="00B05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b="1" i="0" u="none" strike="noStrike" dirty="0">
                        <a:solidFill>
                          <a:srgbClr val="FF0000"/>
                        </a:solidFill>
                        <a:latin typeface="Poppins"/>
                        <a:ea typeface="Poppins"/>
                        <a:cs typeface="Poppins"/>
                        <a:sym typeface="Poppins"/>
                      </a:endParaRPr>
                    </a:p>
                  </a:txBody>
                  <a:tcPr marL="7050" marR="7050" marT="70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9"/>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167"/>
          <p:cNvSpPr txBox="1"/>
          <p:nvPr/>
        </p:nvSpPr>
        <p:spPr>
          <a:xfrm>
            <a:off x="470856" y="595746"/>
            <a:ext cx="11263943" cy="49168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6.Résultats d’audits</a:t>
            </a:r>
            <a:endParaRPr sz="2000" b="1">
              <a:solidFill>
                <a:srgbClr val="752864"/>
              </a:solidFill>
              <a:latin typeface="Poppins"/>
              <a:ea typeface="Poppins"/>
              <a:cs typeface="Poppins"/>
              <a:sym typeface="Poppins"/>
            </a:endParaRPr>
          </a:p>
        </p:txBody>
      </p:sp>
      <p:sp>
        <p:nvSpPr>
          <p:cNvPr id="1442" name="Google Shape;1442;p167"/>
          <p:cNvSpPr txBox="1"/>
          <p:nvPr/>
        </p:nvSpPr>
        <p:spPr>
          <a:xfrm>
            <a:off x="470850" y="1233050"/>
            <a:ext cx="11295900" cy="3966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600"/>
              <a:buFont typeface="Poppins"/>
              <a:buNone/>
            </a:pPr>
            <a:r>
              <a:rPr lang="fr-FR" sz="1600" cap="none">
                <a:solidFill>
                  <a:schemeClr val="lt1"/>
                </a:solidFill>
                <a:latin typeface="Poppins"/>
                <a:ea typeface="Poppins"/>
                <a:cs typeface="Poppins"/>
                <a:sym typeface="Poppins"/>
              </a:rPr>
              <a:t>PM0</a:t>
            </a:r>
            <a:r>
              <a:rPr lang="fr-FR" sz="1600">
                <a:solidFill>
                  <a:schemeClr val="lt1"/>
                </a:solidFill>
                <a:latin typeface="Poppins"/>
                <a:ea typeface="Poppins"/>
                <a:cs typeface="Poppins"/>
                <a:sym typeface="Poppins"/>
              </a:rPr>
              <a:t>1 </a:t>
            </a:r>
            <a:r>
              <a:rPr lang="fr-FR" sz="1600" cap="none">
                <a:solidFill>
                  <a:schemeClr val="lt1"/>
                </a:solidFill>
                <a:latin typeface="Poppins"/>
                <a:ea typeface="Poppins"/>
                <a:cs typeface="Poppins"/>
                <a:sym typeface="Poppins"/>
              </a:rPr>
              <a:t>: GOUVERNANCE ET MANAGEMENT DES PERFORMANCES</a:t>
            </a:r>
            <a:endParaRPr sz="1600" cap="none">
              <a:solidFill>
                <a:schemeClr val="lt1"/>
              </a:solidFill>
              <a:latin typeface="Poppins"/>
              <a:ea typeface="Poppins"/>
              <a:cs typeface="Poppins"/>
              <a:sym typeface="Poppins"/>
            </a:endParaRPr>
          </a:p>
        </p:txBody>
      </p:sp>
      <p:sp>
        <p:nvSpPr>
          <p:cNvPr id="1443" name="Google Shape;1443;p167"/>
          <p:cNvSpPr txBox="1"/>
          <p:nvPr/>
        </p:nvSpPr>
        <p:spPr>
          <a:xfrm>
            <a:off x="470856" y="2210029"/>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point faible </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écart</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piste d’amélioration</a:t>
            </a:r>
            <a:endParaRPr sz="1600">
              <a:solidFill>
                <a:schemeClr val="dk1"/>
              </a:solidFill>
              <a:latin typeface="Poppins"/>
              <a:ea typeface="Poppins"/>
              <a:cs typeface="Poppins"/>
              <a:sym typeface="Poppins"/>
            </a:endParaRPr>
          </a:p>
        </p:txBody>
      </p:sp>
      <p:graphicFrame>
        <p:nvGraphicFramePr>
          <p:cNvPr id="1444" name="Google Shape;1444;p167"/>
          <p:cNvGraphicFramePr/>
          <p:nvPr/>
        </p:nvGraphicFramePr>
        <p:xfrm>
          <a:off x="470856" y="3217320"/>
          <a:ext cx="11263950" cy="1714200"/>
        </p:xfrm>
        <a:graphic>
          <a:graphicData uri="http://schemas.openxmlformats.org/drawingml/2006/table">
            <a:tbl>
              <a:tblPr>
                <a:noFill/>
                <a:tableStyleId>{AD773822-34DE-45F7-BAFE-0297E2DBFE8B}</a:tableStyleId>
              </a:tblPr>
              <a:tblGrid>
                <a:gridCol w="1765050">
                  <a:extLst>
                    <a:ext uri="{9D8B030D-6E8A-4147-A177-3AD203B41FA5}">
                      <a16:colId xmlns:a16="http://schemas.microsoft.com/office/drawing/2014/main" val="20000"/>
                    </a:ext>
                  </a:extLst>
                </a:gridCol>
                <a:gridCol w="4210825">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gridCol w="1712600">
                  <a:extLst>
                    <a:ext uri="{9D8B030D-6E8A-4147-A177-3AD203B41FA5}">
                      <a16:colId xmlns:a16="http://schemas.microsoft.com/office/drawing/2014/main" val="20003"/>
                    </a:ext>
                  </a:extLst>
                </a:gridCol>
                <a:gridCol w="892725">
                  <a:extLst>
                    <a:ext uri="{9D8B030D-6E8A-4147-A177-3AD203B41FA5}">
                      <a16:colId xmlns:a16="http://schemas.microsoft.com/office/drawing/2014/main" val="20004"/>
                    </a:ext>
                  </a:extLst>
                </a:gridCol>
                <a:gridCol w="838075">
                  <a:extLst>
                    <a:ext uri="{9D8B030D-6E8A-4147-A177-3AD203B41FA5}">
                      <a16:colId xmlns:a16="http://schemas.microsoft.com/office/drawing/2014/main" val="20005"/>
                    </a:ext>
                  </a:extLst>
                </a:gridCol>
              </a:tblGrid>
              <a:tr h="627525">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Date réal, audit</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Description</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Concerné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Gravité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Eff.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1086675">
                <a:tc>
                  <a:txBody>
                    <a:bodyPr/>
                    <a:lstStyle/>
                    <a:p>
                      <a:pPr marL="0" marR="0" lvl="0" indent="0" algn="l"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168"/>
          <p:cNvSpPr txBox="1"/>
          <p:nvPr/>
        </p:nvSpPr>
        <p:spPr>
          <a:xfrm>
            <a:off x="470850" y="1233050"/>
            <a:ext cx="11264100" cy="3894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cap="none">
                <a:solidFill>
                  <a:schemeClr val="lt1"/>
                </a:solidFill>
                <a:latin typeface="Poppins"/>
                <a:ea typeface="Poppins"/>
                <a:cs typeface="Poppins"/>
                <a:sym typeface="Poppins"/>
              </a:rPr>
              <a:t>PM02: MARKETING ET COMMUNICATION</a:t>
            </a:r>
            <a:endParaRPr sz="1600" cap="none">
              <a:solidFill>
                <a:schemeClr val="lt1"/>
              </a:solidFill>
              <a:latin typeface="Poppins"/>
              <a:ea typeface="Poppins"/>
              <a:cs typeface="Poppins"/>
              <a:sym typeface="Poppins"/>
            </a:endParaRPr>
          </a:p>
        </p:txBody>
      </p:sp>
      <p:sp>
        <p:nvSpPr>
          <p:cNvPr id="1450" name="Google Shape;1450;p168"/>
          <p:cNvSpPr txBox="1"/>
          <p:nvPr/>
        </p:nvSpPr>
        <p:spPr>
          <a:xfrm>
            <a:off x="470856" y="1917279"/>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lnSpc>
                <a:spcPct val="100000"/>
              </a:lnSpc>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point faible</a:t>
            </a:r>
            <a:endParaRPr sz="1600">
              <a:solidFill>
                <a:schemeClr val="dk1"/>
              </a:solidFill>
              <a:latin typeface="Poppins"/>
              <a:ea typeface="Poppins"/>
              <a:cs typeface="Poppins"/>
              <a:sym typeface="Poppins"/>
            </a:endParaRPr>
          </a:p>
          <a:p>
            <a:pPr marL="285750" marR="0" lvl="0" indent="-234950" algn="l" rtl="0">
              <a:lnSpc>
                <a:spcPct val="100000"/>
              </a:lnSpc>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écart</a:t>
            </a:r>
            <a:endParaRPr sz="1600">
              <a:solidFill>
                <a:schemeClr val="dk1"/>
              </a:solidFill>
              <a:latin typeface="Poppins"/>
              <a:ea typeface="Poppins"/>
              <a:cs typeface="Poppins"/>
              <a:sym typeface="Poppins"/>
            </a:endParaRPr>
          </a:p>
          <a:p>
            <a:pPr marL="285750" marR="0" lvl="0" indent="-234950" algn="l" rtl="0">
              <a:lnSpc>
                <a:spcPct val="100000"/>
              </a:lnSpc>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piste d’amélioration</a:t>
            </a:r>
            <a:endParaRPr sz="1600">
              <a:solidFill>
                <a:schemeClr val="dk1"/>
              </a:solidFill>
              <a:latin typeface="Poppins"/>
              <a:ea typeface="Poppins"/>
              <a:cs typeface="Poppins"/>
              <a:sym typeface="Poppins"/>
            </a:endParaRPr>
          </a:p>
        </p:txBody>
      </p:sp>
      <p:sp>
        <p:nvSpPr>
          <p:cNvPr id="1451" name="Google Shape;1451;p168"/>
          <p:cNvSpPr txBox="1"/>
          <p:nvPr/>
        </p:nvSpPr>
        <p:spPr>
          <a:xfrm>
            <a:off x="470856" y="595746"/>
            <a:ext cx="11263800" cy="491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6.Résultats d’audits</a:t>
            </a:r>
            <a:endParaRPr sz="2000" b="1">
              <a:solidFill>
                <a:srgbClr val="752864"/>
              </a:solidFill>
              <a:latin typeface="Poppins"/>
              <a:ea typeface="Poppins"/>
              <a:cs typeface="Poppins"/>
              <a:sym typeface="Poppins"/>
            </a:endParaRPr>
          </a:p>
        </p:txBody>
      </p:sp>
      <p:graphicFrame>
        <p:nvGraphicFramePr>
          <p:cNvPr id="1452" name="Google Shape;1452;p168"/>
          <p:cNvGraphicFramePr/>
          <p:nvPr/>
        </p:nvGraphicFramePr>
        <p:xfrm>
          <a:off x="470856" y="3217320"/>
          <a:ext cx="11263950" cy="1714200"/>
        </p:xfrm>
        <a:graphic>
          <a:graphicData uri="http://schemas.openxmlformats.org/drawingml/2006/table">
            <a:tbl>
              <a:tblPr>
                <a:noFill/>
                <a:tableStyleId>{AD773822-34DE-45F7-BAFE-0297E2DBFE8B}</a:tableStyleId>
              </a:tblPr>
              <a:tblGrid>
                <a:gridCol w="1765050">
                  <a:extLst>
                    <a:ext uri="{9D8B030D-6E8A-4147-A177-3AD203B41FA5}">
                      <a16:colId xmlns:a16="http://schemas.microsoft.com/office/drawing/2014/main" val="20000"/>
                    </a:ext>
                  </a:extLst>
                </a:gridCol>
                <a:gridCol w="4210825">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gridCol w="1712600">
                  <a:extLst>
                    <a:ext uri="{9D8B030D-6E8A-4147-A177-3AD203B41FA5}">
                      <a16:colId xmlns:a16="http://schemas.microsoft.com/office/drawing/2014/main" val="20003"/>
                    </a:ext>
                  </a:extLst>
                </a:gridCol>
                <a:gridCol w="892725">
                  <a:extLst>
                    <a:ext uri="{9D8B030D-6E8A-4147-A177-3AD203B41FA5}">
                      <a16:colId xmlns:a16="http://schemas.microsoft.com/office/drawing/2014/main" val="20004"/>
                    </a:ext>
                  </a:extLst>
                </a:gridCol>
                <a:gridCol w="838075">
                  <a:extLst>
                    <a:ext uri="{9D8B030D-6E8A-4147-A177-3AD203B41FA5}">
                      <a16:colId xmlns:a16="http://schemas.microsoft.com/office/drawing/2014/main" val="20005"/>
                    </a:ext>
                  </a:extLst>
                </a:gridCol>
              </a:tblGrid>
              <a:tr h="627525">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Date réal, audit</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Description</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Concerné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Gravité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Eff.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1086675">
                <a:tc>
                  <a:txBody>
                    <a:bodyPr/>
                    <a:lstStyle/>
                    <a:p>
                      <a:pPr marL="0" marR="0" lvl="0" indent="0" algn="l"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sp>
        <p:nvSpPr>
          <p:cNvPr id="1457" name="Google Shape;1457;p169"/>
          <p:cNvSpPr txBox="1"/>
          <p:nvPr/>
        </p:nvSpPr>
        <p:spPr>
          <a:xfrm>
            <a:off x="470856" y="595746"/>
            <a:ext cx="11263943" cy="49168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458" name="Google Shape;1458;p169"/>
          <p:cNvSpPr txBox="1"/>
          <p:nvPr/>
        </p:nvSpPr>
        <p:spPr>
          <a:xfrm>
            <a:off x="470850" y="1233050"/>
            <a:ext cx="11264100" cy="4479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Poppins"/>
              <a:buNone/>
            </a:pPr>
            <a:r>
              <a:rPr lang="fr-FR" sz="1600" b="0" cap="none">
                <a:solidFill>
                  <a:schemeClr val="lt1"/>
                </a:solidFill>
                <a:latin typeface="Poppins"/>
                <a:ea typeface="Poppins"/>
                <a:cs typeface="Poppins"/>
                <a:sym typeface="Poppins"/>
              </a:rPr>
              <a:t>PM03: </a:t>
            </a:r>
            <a:r>
              <a:rPr lang="fr-FR" sz="1600">
                <a:solidFill>
                  <a:schemeClr val="lt1"/>
                </a:solidFill>
                <a:latin typeface="Poppins"/>
                <a:ea typeface="Poppins"/>
                <a:cs typeface="Poppins"/>
                <a:sym typeface="Poppins"/>
              </a:rPr>
              <a:t>ORGANISATION SMQ ET AMELIORATION CONTINUE</a:t>
            </a:r>
            <a:endParaRPr sz="1600"/>
          </a:p>
        </p:txBody>
      </p:sp>
      <p:sp>
        <p:nvSpPr>
          <p:cNvPr id="1459" name="Google Shape;1459;p169"/>
          <p:cNvSpPr txBox="1"/>
          <p:nvPr/>
        </p:nvSpPr>
        <p:spPr>
          <a:xfrm>
            <a:off x="470856" y="1917279"/>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 point faible</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 écart</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 piste d’amélioration</a:t>
            </a:r>
            <a:endParaRPr sz="1600">
              <a:solidFill>
                <a:schemeClr val="dk1"/>
              </a:solidFill>
              <a:latin typeface="Poppins"/>
              <a:ea typeface="Poppins"/>
              <a:cs typeface="Poppins"/>
              <a:sym typeface="Poppins"/>
            </a:endParaRPr>
          </a:p>
        </p:txBody>
      </p:sp>
      <p:graphicFrame>
        <p:nvGraphicFramePr>
          <p:cNvPr id="1460" name="Google Shape;1460;p169"/>
          <p:cNvGraphicFramePr/>
          <p:nvPr>
            <p:extLst>
              <p:ext uri="{D42A27DB-BD31-4B8C-83A1-F6EECF244321}">
                <p14:modId xmlns:p14="http://schemas.microsoft.com/office/powerpoint/2010/main" val="1699223626"/>
              </p:ext>
            </p:extLst>
          </p:nvPr>
        </p:nvGraphicFramePr>
        <p:xfrm>
          <a:off x="470856" y="3217320"/>
          <a:ext cx="11263950" cy="1886488"/>
        </p:xfrm>
        <a:graphic>
          <a:graphicData uri="http://schemas.openxmlformats.org/drawingml/2006/table">
            <a:tbl>
              <a:tblPr>
                <a:noFill/>
                <a:tableStyleId>{AD773822-34DE-45F7-BAFE-0297E2DBFE8B}</a:tableStyleId>
              </a:tblPr>
              <a:tblGrid>
                <a:gridCol w="1765050">
                  <a:extLst>
                    <a:ext uri="{9D8B030D-6E8A-4147-A177-3AD203B41FA5}">
                      <a16:colId xmlns:a16="http://schemas.microsoft.com/office/drawing/2014/main" val="20000"/>
                    </a:ext>
                  </a:extLst>
                </a:gridCol>
                <a:gridCol w="4210825">
                  <a:extLst>
                    <a:ext uri="{9D8B030D-6E8A-4147-A177-3AD203B41FA5}">
                      <a16:colId xmlns:a16="http://schemas.microsoft.com/office/drawing/2014/main" val="20001"/>
                    </a:ext>
                  </a:extLst>
                </a:gridCol>
                <a:gridCol w="1844675">
                  <a:extLst>
                    <a:ext uri="{9D8B030D-6E8A-4147-A177-3AD203B41FA5}">
                      <a16:colId xmlns:a16="http://schemas.microsoft.com/office/drawing/2014/main" val="20002"/>
                    </a:ext>
                  </a:extLst>
                </a:gridCol>
                <a:gridCol w="1712600">
                  <a:extLst>
                    <a:ext uri="{9D8B030D-6E8A-4147-A177-3AD203B41FA5}">
                      <a16:colId xmlns:a16="http://schemas.microsoft.com/office/drawing/2014/main" val="20003"/>
                    </a:ext>
                  </a:extLst>
                </a:gridCol>
                <a:gridCol w="892725">
                  <a:extLst>
                    <a:ext uri="{9D8B030D-6E8A-4147-A177-3AD203B41FA5}">
                      <a16:colId xmlns:a16="http://schemas.microsoft.com/office/drawing/2014/main" val="20004"/>
                    </a:ext>
                  </a:extLst>
                </a:gridCol>
                <a:gridCol w="838075">
                  <a:extLst>
                    <a:ext uri="{9D8B030D-6E8A-4147-A177-3AD203B41FA5}">
                      <a16:colId xmlns:a16="http://schemas.microsoft.com/office/drawing/2014/main" val="20005"/>
                    </a:ext>
                  </a:extLst>
                </a:gridCol>
              </a:tblGrid>
              <a:tr h="422660">
                <a:tc>
                  <a:txBody>
                    <a:bodyPr/>
                    <a:lstStyle/>
                    <a:p>
                      <a:pPr marL="0" marR="0" lvl="0" indent="0" algn="ctr" rtl="0">
                        <a:spcBef>
                          <a:spcPts val="0"/>
                        </a:spcBef>
                        <a:spcAft>
                          <a:spcPts val="0"/>
                        </a:spcAft>
                        <a:buNone/>
                      </a:pPr>
                      <a:r>
                        <a:rPr lang="fr-FR" sz="1200" b="1" i="0" u="none" strike="noStrike" dirty="0">
                          <a:solidFill>
                            <a:srgbClr val="FFFFFF"/>
                          </a:solidFill>
                          <a:latin typeface="Poppins"/>
                          <a:ea typeface="Poppins"/>
                          <a:cs typeface="Poppins"/>
                          <a:sym typeface="Poppins"/>
                        </a:rPr>
                        <a:t>Date réal, audit</a:t>
                      </a:r>
                      <a:endParaRPr sz="1200" dirty="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Description</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Concerné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Gravité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Eff.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731914">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19/08/2024</a:t>
                      </a:r>
                      <a:endParaRPr sz="1200" i="0" u="none" strike="noStrike" dirty="0">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Politique qualité non connue de tous</a:t>
                      </a: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Sokhna</a:t>
                      </a:r>
                      <a:endParaRPr sz="1200" i="0" u="none" strike="noStrike" dirty="0">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Point faible</a:t>
                      </a:r>
                      <a:endParaRPr sz="1200" i="0" u="none" strike="noStrike" dirty="0">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dirty="0">
                          <a:solidFill>
                            <a:srgbClr val="00B050"/>
                          </a:solidFill>
                          <a:latin typeface="Poppins"/>
                          <a:ea typeface="Poppins"/>
                          <a:cs typeface="Poppins"/>
                          <a:sym typeface="Poppins"/>
                        </a:rPr>
                        <a:t>100%</a:t>
                      </a:r>
                      <a:endParaRPr sz="1000" dirty="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dirty="0">
                          <a:solidFill>
                            <a:srgbClr val="00B050"/>
                          </a:solidFill>
                          <a:latin typeface="Poppins"/>
                          <a:ea typeface="Poppins"/>
                          <a:cs typeface="Poppins"/>
                          <a:sym typeface="Poppins"/>
                        </a:rPr>
                        <a:t>100%</a:t>
                      </a:r>
                      <a:endParaRPr sz="1000" dirty="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73191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0" u="none" strike="noStrike" kern="0" cap="none" spc="0" normalizeH="0" baseline="0" noProof="0">
                          <a:ln>
                            <a:noFill/>
                          </a:ln>
                          <a:solidFill>
                            <a:srgbClr val="000000"/>
                          </a:solidFill>
                          <a:effectLst/>
                          <a:uLnTx/>
                          <a:uFillTx/>
                          <a:latin typeface="Poppins"/>
                          <a:ea typeface="Poppins"/>
                          <a:cs typeface="Poppins"/>
                          <a:sym typeface="Poppins"/>
                        </a:rPr>
                        <a:t>19/08/2024</a:t>
                      </a:r>
                      <a:endParaRPr kumimoji="0" lang="fr-FR" sz="1200" b="0" i="0" u="none" strike="noStrike" kern="0" cap="none" spc="0" normalizeH="0" baseline="0" noProof="0" dirty="0">
                        <a:ln>
                          <a:noFill/>
                        </a:ln>
                        <a:solidFill>
                          <a:srgbClr val="000000"/>
                        </a:solidFill>
                        <a:effectLst/>
                        <a:uLnTx/>
                        <a:uFillTx/>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lgn="ctr">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Non implication des pilotes pour la création d'actions planifies suite aux audits</a:t>
                      </a:r>
                    </a:p>
                  </a:txBody>
                  <a:tcPr marL="9525" marR="9525" marT="9525" marB="0" anchor="ctr">
                    <a:lnL w="12700"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Sokhna</a:t>
                      </a:r>
                      <a:endParaRPr sz="1200" i="0" u="none" strike="noStrike" dirty="0">
                        <a:solidFill>
                          <a:srgbClr val="000000"/>
                        </a:solidFill>
                        <a:latin typeface="Poppins"/>
                        <a:ea typeface="Poppins"/>
                        <a:cs typeface="Poppins"/>
                        <a:sym typeface="Poppins"/>
                      </a:endParaRPr>
                    </a:p>
                  </a:txBody>
                  <a:tcPr marL="9525" marR="9525" marT="9525" marB="0" anchor="ctr">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dirty="0">
                          <a:solidFill>
                            <a:srgbClr val="000000"/>
                          </a:solidFill>
                          <a:latin typeface="Poppins"/>
                          <a:ea typeface="Poppins"/>
                          <a:cs typeface="Poppins"/>
                          <a:sym typeface="Poppins"/>
                        </a:rPr>
                        <a:t>Point faible</a:t>
                      </a:r>
                      <a:endParaRPr sz="1200" i="0" u="none" strike="noStrike" dirty="0">
                        <a:solidFill>
                          <a:srgbClr val="000000"/>
                        </a:solidFill>
                        <a:latin typeface="Poppins"/>
                        <a:ea typeface="Poppins"/>
                        <a:cs typeface="Poppins"/>
                        <a:sym typeface="Poppins"/>
                      </a:endParaRPr>
                    </a:p>
                  </a:txBody>
                  <a:tcPr marL="9525" marR="9525" marT="9525" marB="0" anchor="ctr">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dirty="0">
                          <a:solidFill>
                            <a:srgbClr val="FF0000"/>
                          </a:solidFill>
                          <a:latin typeface="Poppins"/>
                          <a:ea typeface="Poppins"/>
                          <a:cs typeface="Poppins"/>
                          <a:sym typeface="Poppins"/>
                        </a:rPr>
                        <a:t>0%</a:t>
                      </a:r>
                      <a:endParaRPr dirty="0"/>
                    </a:p>
                  </a:txBody>
                  <a:tcPr marL="9525" marR="9525" marT="9525" marB="0" anchor="ctr">
                    <a:lnL w="9525" cap="flat" cmpd="sng" algn="ctr">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lgn="ctr">
                      <a:solidFill>
                        <a:srgbClr val="808080"/>
                      </a:solidFill>
                      <a:prstDash val="solid"/>
                      <a:round/>
                      <a:headEnd type="none" w="sm" len="sm"/>
                      <a:tailEnd type="none" w="sm" len="sm"/>
                    </a:lnB>
                  </a:tcPr>
                </a:tc>
                <a:extLst>
                  <a:ext uri="{0D108BD9-81ED-4DB2-BD59-A6C34878D82A}">
                    <a16:rowId xmlns:a16="http://schemas.microsoft.com/office/drawing/2014/main" val="969106904"/>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170"/>
          <p:cNvSpPr txBox="1"/>
          <p:nvPr/>
        </p:nvSpPr>
        <p:spPr>
          <a:xfrm>
            <a:off x="470856" y="595746"/>
            <a:ext cx="11263943" cy="49168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a:t>
            </a:r>
            <a:r>
              <a:rPr lang="fr-FR" sz="2400" b="1" cap="none">
                <a:solidFill>
                  <a:schemeClr val="lt1"/>
                </a:solidFill>
                <a:latin typeface="Calibri"/>
                <a:ea typeface="Calibri"/>
                <a:cs typeface="Calibri"/>
                <a:sym typeface="Calibri"/>
              </a:rPr>
              <a:t> d’audits</a:t>
            </a:r>
            <a:endParaRPr/>
          </a:p>
        </p:txBody>
      </p:sp>
      <p:sp>
        <p:nvSpPr>
          <p:cNvPr id="1466" name="Google Shape;1466;p170"/>
          <p:cNvSpPr txBox="1"/>
          <p:nvPr/>
        </p:nvSpPr>
        <p:spPr>
          <a:xfrm>
            <a:off x="470850" y="1233050"/>
            <a:ext cx="11264100" cy="4260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cap="none">
                <a:solidFill>
                  <a:schemeClr val="lt1"/>
                </a:solidFill>
                <a:latin typeface="Poppins"/>
                <a:ea typeface="Poppins"/>
                <a:cs typeface="Poppins"/>
                <a:sym typeface="Poppins"/>
              </a:rPr>
              <a:t>PO01 :ACCUEIL ORIENTATION</a:t>
            </a:r>
            <a:endParaRPr sz="1600" cap="none">
              <a:solidFill>
                <a:schemeClr val="lt1"/>
              </a:solidFill>
              <a:latin typeface="Poppins"/>
              <a:ea typeface="Poppins"/>
              <a:cs typeface="Poppins"/>
              <a:sym typeface="Poppins"/>
            </a:endParaRPr>
          </a:p>
        </p:txBody>
      </p:sp>
      <p:sp>
        <p:nvSpPr>
          <p:cNvPr id="1467" name="Google Shape;1467;p170"/>
          <p:cNvSpPr txBox="1"/>
          <p:nvPr/>
        </p:nvSpPr>
        <p:spPr>
          <a:xfrm>
            <a:off x="470856" y="1928904"/>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point faible</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écart</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piste d’amélioration</a:t>
            </a:r>
            <a:endParaRPr sz="1600">
              <a:solidFill>
                <a:schemeClr val="dk1"/>
              </a:solidFill>
              <a:latin typeface="Poppins"/>
              <a:ea typeface="Poppins"/>
              <a:cs typeface="Poppins"/>
              <a:sym typeface="Poppins"/>
            </a:endParaRPr>
          </a:p>
        </p:txBody>
      </p:sp>
      <p:graphicFrame>
        <p:nvGraphicFramePr>
          <p:cNvPr id="1468" name="Google Shape;1468;p170"/>
          <p:cNvGraphicFramePr/>
          <p:nvPr/>
        </p:nvGraphicFramePr>
        <p:xfrm>
          <a:off x="470856" y="3217320"/>
          <a:ext cx="11250275" cy="1714200"/>
        </p:xfrm>
        <a:graphic>
          <a:graphicData uri="http://schemas.openxmlformats.org/drawingml/2006/table">
            <a:tbl>
              <a:tblPr>
                <a:noFill/>
                <a:tableStyleId>{AD773822-34DE-45F7-BAFE-0297E2DBFE8B}</a:tableStyleId>
              </a:tblPr>
              <a:tblGrid>
                <a:gridCol w="1746900">
                  <a:extLst>
                    <a:ext uri="{9D8B030D-6E8A-4147-A177-3AD203B41FA5}">
                      <a16:colId xmlns:a16="http://schemas.microsoft.com/office/drawing/2014/main" val="20000"/>
                    </a:ext>
                  </a:extLst>
                </a:gridCol>
                <a:gridCol w="4221700">
                  <a:extLst>
                    <a:ext uri="{9D8B030D-6E8A-4147-A177-3AD203B41FA5}">
                      <a16:colId xmlns:a16="http://schemas.microsoft.com/office/drawing/2014/main" val="20001"/>
                    </a:ext>
                  </a:extLst>
                </a:gridCol>
                <a:gridCol w="1842450">
                  <a:extLst>
                    <a:ext uri="{9D8B030D-6E8A-4147-A177-3AD203B41FA5}">
                      <a16:colId xmlns:a16="http://schemas.microsoft.com/office/drawing/2014/main" val="20002"/>
                    </a:ext>
                  </a:extLst>
                </a:gridCol>
                <a:gridCol w="1710525">
                  <a:extLst>
                    <a:ext uri="{9D8B030D-6E8A-4147-A177-3AD203B41FA5}">
                      <a16:colId xmlns:a16="http://schemas.microsoft.com/office/drawing/2014/main" val="20003"/>
                    </a:ext>
                  </a:extLst>
                </a:gridCol>
                <a:gridCol w="891650">
                  <a:extLst>
                    <a:ext uri="{9D8B030D-6E8A-4147-A177-3AD203B41FA5}">
                      <a16:colId xmlns:a16="http://schemas.microsoft.com/office/drawing/2014/main" val="20004"/>
                    </a:ext>
                  </a:extLst>
                </a:gridCol>
                <a:gridCol w="837050">
                  <a:extLst>
                    <a:ext uri="{9D8B030D-6E8A-4147-A177-3AD203B41FA5}">
                      <a16:colId xmlns:a16="http://schemas.microsoft.com/office/drawing/2014/main" val="20005"/>
                    </a:ext>
                  </a:extLst>
                </a:gridCol>
              </a:tblGrid>
              <a:tr h="627525">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Date réal, audit</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Description</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Concerné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Gravité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Eff.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1086675">
                <a:tc>
                  <a:txBody>
                    <a:bodyPr/>
                    <a:lstStyle/>
                    <a:p>
                      <a:pPr marL="0" marR="0" lvl="0" indent="0" algn="ctr" rtl="0">
                        <a:spcBef>
                          <a:spcPts val="0"/>
                        </a:spcBef>
                        <a:spcAft>
                          <a:spcPts val="0"/>
                        </a:spcAft>
                        <a:buNone/>
                      </a:pPr>
                      <a:r>
                        <a:rPr lang="fr-FR" sz="1200">
                          <a:latin typeface="Poppins"/>
                          <a:ea typeface="Poppins"/>
                          <a:cs typeface="Poppins"/>
                          <a:sym typeface="Poppins"/>
                        </a:rPr>
                        <a:t>24/04/2024</a:t>
                      </a: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r>
                        <a:rPr lang="fr-FR" sz="1200">
                          <a:latin typeface="Poppins"/>
                          <a:ea typeface="Poppins"/>
                          <a:cs typeface="Poppins"/>
                          <a:sym typeface="Poppins"/>
                        </a:rPr>
                        <a:t>La liste des IPM et Assurances utilisée par le secrétariat n'est pas la dernière version du document</a:t>
                      </a: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i="0" u="none" strike="noStrike">
                          <a:solidFill>
                            <a:srgbClr val="000000"/>
                          </a:solidFill>
                          <a:latin typeface="Poppins"/>
                          <a:ea typeface="Poppins"/>
                          <a:cs typeface="Poppins"/>
                          <a:sym typeface="Poppins"/>
                        </a:rPr>
                        <a:t>Habibatou Sy</a:t>
                      </a: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Ecart</a:t>
                      </a: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100%</a:t>
                      </a:r>
                      <a:endParaRPr sz="12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b="1" i="0" u="none" strike="noStrike">
                          <a:solidFill>
                            <a:srgbClr val="00B050"/>
                          </a:solidFill>
                          <a:latin typeface="Poppins"/>
                          <a:ea typeface="Poppins"/>
                          <a:cs typeface="Poppins"/>
                          <a:sym typeface="Poppins"/>
                        </a:rPr>
                        <a:t>100%</a:t>
                      </a:r>
                      <a:endParaRPr sz="12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171"/>
          <p:cNvSpPr txBox="1"/>
          <p:nvPr/>
        </p:nvSpPr>
        <p:spPr>
          <a:xfrm>
            <a:off x="470856" y="595746"/>
            <a:ext cx="11263943" cy="49168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474" name="Google Shape;1474;p171"/>
          <p:cNvSpPr txBox="1"/>
          <p:nvPr/>
        </p:nvSpPr>
        <p:spPr>
          <a:xfrm>
            <a:off x="470850" y="1233050"/>
            <a:ext cx="11264100" cy="4917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600"/>
              <a:buFont typeface="Poppins"/>
              <a:buNone/>
            </a:pPr>
            <a:r>
              <a:rPr lang="fr-FR" sz="1600" b="0" cap="none">
                <a:solidFill>
                  <a:schemeClr val="lt1"/>
                </a:solidFill>
                <a:latin typeface="Poppins"/>
                <a:ea typeface="Poppins"/>
                <a:cs typeface="Poppins"/>
                <a:sym typeface="Poppins"/>
              </a:rPr>
              <a:t>PO02: </a:t>
            </a:r>
            <a:r>
              <a:rPr lang="fr-FR" sz="1600">
                <a:solidFill>
                  <a:schemeClr val="lt1"/>
                </a:solidFill>
                <a:latin typeface="Poppins"/>
                <a:ea typeface="Poppins"/>
                <a:cs typeface="Poppins"/>
                <a:sym typeface="Poppins"/>
              </a:rPr>
              <a:t>ENCAISSEMENT RECOUVREMENT ET FACTURATION</a:t>
            </a:r>
            <a:endParaRPr sz="1600" b="0" cap="none">
              <a:solidFill>
                <a:schemeClr val="lt1"/>
              </a:solidFill>
              <a:latin typeface="Poppins"/>
              <a:ea typeface="Poppins"/>
              <a:cs typeface="Poppins"/>
              <a:sym typeface="Poppins"/>
            </a:endParaRPr>
          </a:p>
        </p:txBody>
      </p:sp>
      <p:sp>
        <p:nvSpPr>
          <p:cNvPr id="1475" name="Google Shape;1475;p171"/>
          <p:cNvSpPr txBox="1"/>
          <p:nvPr/>
        </p:nvSpPr>
        <p:spPr>
          <a:xfrm>
            <a:off x="470858" y="1932665"/>
            <a:ext cx="4019700" cy="8310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4 points faibles </a:t>
            </a:r>
            <a:endParaRPr sz="1600">
              <a:latin typeface="Poppins"/>
              <a:ea typeface="Poppins"/>
              <a:cs typeface="Poppins"/>
              <a:sym typeface="Poppins"/>
            </a:endParaRPr>
          </a:p>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2 écarts</a:t>
            </a:r>
            <a:endParaRPr sz="1600">
              <a:latin typeface="Poppins"/>
              <a:ea typeface="Poppins"/>
              <a:cs typeface="Poppins"/>
              <a:sym typeface="Poppins"/>
            </a:endParaRPr>
          </a:p>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pistes d’amélioration</a:t>
            </a:r>
            <a:endParaRPr sz="1600">
              <a:solidFill>
                <a:schemeClr val="dk1"/>
              </a:solidFill>
              <a:latin typeface="Poppins"/>
              <a:ea typeface="Poppins"/>
              <a:cs typeface="Poppins"/>
              <a:sym typeface="Poppins"/>
            </a:endParaRPr>
          </a:p>
        </p:txBody>
      </p:sp>
      <p:graphicFrame>
        <p:nvGraphicFramePr>
          <p:cNvPr id="1476" name="Google Shape;1476;p171"/>
          <p:cNvGraphicFramePr/>
          <p:nvPr/>
        </p:nvGraphicFramePr>
        <p:xfrm>
          <a:off x="477755" y="2835983"/>
          <a:ext cx="11250275" cy="3641475"/>
        </p:xfrm>
        <a:graphic>
          <a:graphicData uri="http://schemas.openxmlformats.org/drawingml/2006/table">
            <a:tbl>
              <a:tblPr>
                <a:noFill/>
                <a:tableStyleId>{AD773822-34DE-45F7-BAFE-0297E2DBFE8B}</a:tableStyleId>
              </a:tblPr>
              <a:tblGrid>
                <a:gridCol w="1410225">
                  <a:extLst>
                    <a:ext uri="{9D8B030D-6E8A-4147-A177-3AD203B41FA5}">
                      <a16:colId xmlns:a16="http://schemas.microsoft.com/office/drawing/2014/main" val="20000"/>
                    </a:ext>
                  </a:extLst>
                </a:gridCol>
                <a:gridCol w="5919750">
                  <a:extLst>
                    <a:ext uri="{9D8B030D-6E8A-4147-A177-3AD203B41FA5}">
                      <a16:colId xmlns:a16="http://schemas.microsoft.com/office/drawing/2014/main" val="20001"/>
                    </a:ext>
                  </a:extLst>
                </a:gridCol>
                <a:gridCol w="1037350">
                  <a:extLst>
                    <a:ext uri="{9D8B030D-6E8A-4147-A177-3AD203B41FA5}">
                      <a16:colId xmlns:a16="http://schemas.microsoft.com/office/drawing/2014/main" val="20002"/>
                    </a:ext>
                  </a:extLst>
                </a:gridCol>
                <a:gridCol w="1205500">
                  <a:extLst>
                    <a:ext uri="{9D8B030D-6E8A-4147-A177-3AD203B41FA5}">
                      <a16:colId xmlns:a16="http://schemas.microsoft.com/office/drawing/2014/main" val="20003"/>
                    </a:ext>
                  </a:extLst>
                </a:gridCol>
                <a:gridCol w="1001425">
                  <a:extLst>
                    <a:ext uri="{9D8B030D-6E8A-4147-A177-3AD203B41FA5}">
                      <a16:colId xmlns:a16="http://schemas.microsoft.com/office/drawing/2014/main" val="20004"/>
                    </a:ext>
                  </a:extLst>
                </a:gridCol>
                <a:gridCol w="676025">
                  <a:extLst>
                    <a:ext uri="{9D8B030D-6E8A-4147-A177-3AD203B41FA5}">
                      <a16:colId xmlns:a16="http://schemas.microsoft.com/office/drawing/2014/main" val="20005"/>
                    </a:ext>
                  </a:extLst>
                </a:gridCol>
              </a:tblGrid>
              <a:tr h="235725">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Date réal, audit</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Description</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Concerné</a:t>
                      </a:r>
                      <a:endParaRPr sz="1000" b="1" i="0" u="none" strike="noStrike">
                        <a:solidFill>
                          <a:srgbClr val="FFFFFF"/>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Gravité</a:t>
                      </a:r>
                      <a:endParaRPr sz="1000" b="1" i="0" u="none" strike="noStrike">
                        <a:solidFill>
                          <a:srgbClr val="FFFFFF"/>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Réal. %</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Eff. %</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390350">
                <a:tc>
                  <a:txBody>
                    <a:bodyPr/>
                    <a:lstStyle/>
                    <a:p>
                      <a:pPr marL="0" lvl="0" indent="0" algn="ctr" rtl="0">
                        <a:spcBef>
                          <a:spcPts val="0"/>
                        </a:spcBef>
                        <a:spcAft>
                          <a:spcPts val="0"/>
                        </a:spcAft>
                        <a:buNone/>
                      </a:pPr>
                      <a:r>
                        <a:rPr lang="fr-FR" sz="1000">
                          <a:latin typeface="Poppins"/>
                          <a:ea typeface="Poppins"/>
                          <a:cs typeface="Poppins"/>
                          <a:sym typeface="Poppins"/>
                        </a:rPr>
                        <a:t>21/08/2024</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Pas sur que le surplus de médicaments soit facturé en plus du montant forfaitaire pour les tarifs sociaux</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Onésime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p>
                      <a:pPr marL="0" lvl="0" indent="0" algn="ctr" rtl="0">
                        <a:spcBef>
                          <a:spcPts val="0"/>
                        </a:spcBef>
                        <a:spcAft>
                          <a:spcPts val="0"/>
                        </a:spcAft>
                        <a:buNone/>
                      </a:pP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dirty="0">
                          <a:solidFill>
                            <a:srgbClr val="00B050"/>
                          </a:solidFill>
                          <a:latin typeface="Poppins"/>
                          <a:ea typeface="Poppins"/>
                          <a:cs typeface="Poppins"/>
                          <a:sym typeface="Poppins"/>
                        </a:rPr>
                        <a:t>100%</a:t>
                      </a:r>
                      <a:endParaRPr sz="1000" dirty="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456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21/08/2024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 pilote effectuait le contrôle des paiements en espèces et par prise en charge mais depuis son affectation, c'est l'Assistant comptable qui contrôle les paiements et seulement pour les prises en charge</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Onésime</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dirty="0">
                          <a:solidFill>
                            <a:srgbClr val="00B050"/>
                          </a:solidFill>
                          <a:latin typeface="Poppins"/>
                          <a:ea typeface="Poppins"/>
                          <a:cs typeface="Poppins"/>
                          <a:sym typeface="Poppins"/>
                        </a:rPr>
                        <a:t>100%</a:t>
                      </a:r>
                      <a:endParaRPr sz="1000" dirty="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dirty="0">
                          <a:solidFill>
                            <a:srgbClr val="00B050"/>
                          </a:solidFill>
                          <a:latin typeface="Poppins"/>
                          <a:ea typeface="Poppins"/>
                          <a:cs typeface="Poppins"/>
                          <a:sym typeface="Poppins"/>
                        </a:rPr>
                        <a:t>100%</a:t>
                      </a:r>
                      <a:endParaRPr sz="1000" dirty="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3456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21/08/2024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 mode opératoire de recouvrement des garants a été rédigé, cependant il doit être finalisé et mis sur Qualipro</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Onésime</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dirty="0">
                          <a:solidFill>
                            <a:srgbClr val="FF0000"/>
                          </a:solidFill>
                          <a:latin typeface="Poppins"/>
                          <a:ea typeface="Poppins"/>
                          <a:cs typeface="Poppins"/>
                          <a:sym typeface="Poppins"/>
                        </a:rPr>
                        <a:t>0%</a:t>
                      </a:r>
                      <a:endParaRPr dirty="0"/>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294425">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21/08/2024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Il faudrait revoir la pertinence de mettre l'indicateur "Délai moyen de paiement des garants" en indicateur de performance, la cible n'ayant pas été atteinte de tout le Semestre 1 2024 et le caractère externe dépendant des garants font qu'il serait préférable de le garder en indicateur de suivi</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Onésime</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Piste d’amélioration</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4582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21/08/2024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La cible de l'indicateur " Délai moyen entre la réception de la facture à la DAF et le dépôt au niveau de l'organisme de remboursement" n'a pas été atteint au Trimestre 2 2024 du fait que des procédures de contrôle supplémentaires ont été rajoutés au processus afin de garantir la fiabilité de la facturation. Il conviendrait alors de revoir la cible afin de l'adapter à la nouvelle durée de contrôle des liasses.</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Onésime</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3456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21/08/2024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Des changements ont été effectués sur la périodicité de paiement des échographies aux praticiens, le mode opératoire de paiement des honoraires médecins doit être mis à jour</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Onésime</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 </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2405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21/08/2024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 fait de ne plus utiliser le fichier excel pour calculer les taux de rejet / réclamations des garants rend plus difficile la tâche au pilote, il faudrait extraire la liste des rejets sur Eyone si possible</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Onésime</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dirty="0">
                          <a:solidFill>
                            <a:srgbClr val="00B050"/>
                          </a:solidFill>
                          <a:latin typeface="Poppins"/>
                          <a:ea typeface="Poppins"/>
                          <a:cs typeface="Poppins"/>
                          <a:sym typeface="Poppins"/>
                        </a:rPr>
                        <a:t>100%</a:t>
                      </a:r>
                      <a:endParaRPr sz="1000" dirty="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72"/>
          <p:cNvSpPr txBox="1"/>
          <p:nvPr/>
        </p:nvSpPr>
        <p:spPr>
          <a:xfrm>
            <a:off x="470856" y="595746"/>
            <a:ext cx="11263943" cy="49168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482" name="Google Shape;1482;p172"/>
          <p:cNvSpPr txBox="1"/>
          <p:nvPr/>
        </p:nvSpPr>
        <p:spPr>
          <a:xfrm>
            <a:off x="470839" y="1233050"/>
            <a:ext cx="11264100" cy="3846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Poppins"/>
              <a:buNone/>
            </a:pPr>
            <a:r>
              <a:rPr lang="fr-FR" sz="1800" b="0" cap="none">
                <a:solidFill>
                  <a:schemeClr val="lt1"/>
                </a:solidFill>
                <a:latin typeface="Poppins"/>
                <a:ea typeface="Poppins"/>
                <a:cs typeface="Poppins"/>
                <a:sym typeface="Poppins"/>
              </a:rPr>
              <a:t>PO03 : </a:t>
            </a:r>
            <a:r>
              <a:rPr lang="fr-FR" sz="1800">
                <a:solidFill>
                  <a:schemeClr val="lt1"/>
                </a:solidFill>
                <a:latin typeface="Poppins"/>
                <a:ea typeface="Poppins"/>
                <a:cs typeface="Poppins"/>
                <a:sym typeface="Poppins"/>
              </a:rPr>
              <a:t>CONSULTATION</a:t>
            </a:r>
            <a:endParaRPr/>
          </a:p>
        </p:txBody>
      </p:sp>
      <p:sp>
        <p:nvSpPr>
          <p:cNvPr id="1483" name="Google Shape;1483;p172"/>
          <p:cNvSpPr txBox="1"/>
          <p:nvPr/>
        </p:nvSpPr>
        <p:spPr>
          <a:xfrm>
            <a:off x="470860" y="1836543"/>
            <a:ext cx="4019700" cy="831000"/>
          </a:xfrm>
          <a:prstGeom prst="rect">
            <a:avLst/>
          </a:prstGeom>
          <a:noFill/>
          <a:ln>
            <a:noFill/>
          </a:ln>
        </p:spPr>
        <p:txBody>
          <a:bodyPr spcFirstLastPara="1" wrap="square" lIns="91425" tIns="45700" rIns="91425" bIns="45700" anchor="t" anchorCtr="0">
            <a:spAutoFit/>
          </a:bodyPr>
          <a:lstStyle/>
          <a:p>
            <a:pPr marL="285750" marR="0" lvl="0" indent="-2730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point faible</a:t>
            </a:r>
            <a:endParaRPr sz="1600">
              <a:latin typeface="Poppins"/>
              <a:ea typeface="Poppins"/>
              <a:cs typeface="Poppins"/>
              <a:sym typeface="Poppins"/>
            </a:endParaRPr>
          </a:p>
          <a:p>
            <a:pPr marL="285750" marR="0" lvl="0" indent="-2730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écart</a:t>
            </a:r>
            <a:endParaRPr sz="1600">
              <a:latin typeface="Poppins"/>
              <a:ea typeface="Poppins"/>
              <a:cs typeface="Poppins"/>
              <a:sym typeface="Poppins"/>
            </a:endParaRPr>
          </a:p>
          <a:p>
            <a:pPr marL="285750" marR="0" lvl="0" indent="-2730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2 pistes d’amélioration</a:t>
            </a:r>
            <a:endParaRPr sz="1600">
              <a:solidFill>
                <a:schemeClr val="dk1"/>
              </a:solidFill>
              <a:latin typeface="Poppins"/>
              <a:ea typeface="Poppins"/>
              <a:cs typeface="Poppins"/>
              <a:sym typeface="Poppins"/>
            </a:endParaRPr>
          </a:p>
        </p:txBody>
      </p:sp>
      <p:graphicFrame>
        <p:nvGraphicFramePr>
          <p:cNvPr id="1484" name="Google Shape;1484;p172"/>
          <p:cNvGraphicFramePr/>
          <p:nvPr/>
        </p:nvGraphicFramePr>
        <p:xfrm>
          <a:off x="477767" y="3124832"/>
          <a:ext cx="11250275" cy="2785575"/>
        </p:xfrm>
        <a:graphic>
          <a:graphicData uri="http://schemas.openxmlformats.org/drawingml/2006/table">
            <a:tbl>
              <a:tblPr>
                <a:noFill/>
                <a:tableStyleId>{AD773822-34DE-45F7-BAFE-0297E2DBFE8B}</a:tableStyleId>
              </a:tblPr>
              <a:tblGrid>
                <a:gridCol w="1746900">
                  <a:extLst>
                    <a:ext uri="{9D8B030D-6E8A-4147-A177-3AD203B41FA5}">
                      <a16:colId xmlns:a16="http://schemas.microsoft.com/office/drawing/2014/main" val="20000"/>
                    </a:ext>
                  </a:extLst>
                </a:gridCol>
                <a:gridCol w="4516975">
                  <a:extLst>
                    <a:ext uri="{9D8B030D-6E8A-4147-A177-3AD203B41FA5}">
                      <a16:colId xmlns:a16="http://schemas.microsoft.com/office/drawing/2014/main" val="20001"/>
                    </a:ext>
                  </a:extLst>
                </a:gridCol>
                <a:gridCol w="1724325">
                  <a:extLst>
                    <a:ext uri="{9D8B030D-6E8A-4147-A177-3AD203B41FA5}">
                      <a16:colId xmlns:a16="http://schemas.microsoft.com/office/drawing/2014/main" val="20002"/>
                    </a:ext>
                  </a:extLst>
                </a:gridCol>
                <a:gridCol w="1533375">
                  <a:extLst>
                    <a:ext uri="{9D8B030D-6E8A-4147-A177-3AD203B41FA5}">
                      <a16:colId xmlns:a16="http://schemas.microsoft.com/office/drawing/2014/main" val="20003"/>
                    </a:ext>
                  </a:extLst>
                </a:gridCol>
                <a:gridCol w="891650">
                  <a:extLst>
                    <a:ext uri="{9D8B030D-6E8A-4147-A177-3AD203B41FA5}">
                      <a16:colId xmlns:a16="http://schemas.microsoft.com/office/drawing/2014/main" val="20004"/>
                    </a:ext>
                  </a:extLst>
                </a:gridCol>
                <a:gridCol w="837050">
                  <a:extLst>
                    <a:ext uri="{9D8B030D-6E8A-4147-A177-3AD203B41FA5}">
                      <a16:colId xmlns:a16="http://schemas.microsoft.com/office/drawing/2014/main" val="20005"/>
                    </a:ext>
                  </a:extLst>
                </a:gridCol>
              </a:tblGrid>
              <a:tr h="627525">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Date réal, audit</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Description</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Concerné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Gravité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Eff.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1086675">
                <a:tc>
                  <a:txBody>
                    <a:bodyPr/>
                    <a:lstStyle/>
                    <a:p>
                      <a:pPr marL="0" marR="0" lvl="0" indent="0" algn="ctr" rtl="0">
                        <a:spcBef>
                          <a:spcPts val="0"/>
                        </a:spcBef>
                        <a:spcAft>
                          <a:spcPts val="0"/>
                        </a:spcAft>
                        <a:buNone/>
                      </a:pPr>
                      <a:r>
                        <a:rPr lang="fr-FR" sz="1200">
                          <a:latin typeface="Poppins"/>
                          <a:ea typeface="Poppins"/>
                          <a:cs typeface="Poppins"/>
                          <a:sym typeface="Poppins"/>
                        </a:rPr>
                        <a:t>19/12/2024</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Les carnets sont délivrés mais il difficile de faire une relation entre le nombre femme en grossesse reçu et le nombre de carnet délivré</a:t>
                      </a: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Ndèye Bigué Ndiaye</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Piste d’amélioration</a:t>
                      </a: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071375">
                <a:tc>
                  <a:txBody>
                    <a:bodyPr/>
                    <a:lstStyle/>
                    <a:p>
                      <a:pPr marL="0" marR="0" lvl="0" indent="0" algn="ctr" rtl="0">
                        <a:spcBef>
                          <a:spcPts val="0"/>
                        </a:spcBef>
                        <a:spcAft>
                          <a:spcPts val="0"/>
                        </a:spcAft>
                        <a:buNone/>
                      </a:pPr>
                      <a:r>
                        <a:rPr lang="fr-FR" sz="1200">
                          <a:latin typeface="Poppins"/>
                          <a:ea typeface="Poppins"/>
                          <a:cs typeface="Poppins"/>
                          <a:sym typeface="Poppins"/>
                        </a:rPr>
                        <a:t>19/12/2024</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200">
                          <a:latin typeface="Poppins"/>
                          <a:ea typeface="Poppins"/>
                          <a:cs typeface="Poppins"/>
                          <a:sym typeface="Poppins"/>
                        </a:rPr>
                        <a:t>Une vérification doit être faite périodique ou journalièrement pour voir les alertes des dates de vaccination. En cas d'oubli de la vérification une vaccination peut être manqué. des alertes automatisées qui arrivent comme une notification peuvent exploré.</a:t>
                      </a:r>
                      <a:endParaRPr sz="1200" i="0" u="none" strike="noStrike">
                        <a:solidFill>
                          <a:srgbClr val="000000"/>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Poppins"/>
                        <a:buNone/>
                      </a:pPr>
                      <a:r>
                        <a:rPr lang="fr-FR" sz="1200" i="0" u="none" strike="noStrike">
                          <a:solidFill>
                            <a:srgbClr val="000000"/>
                          </a:solidFill>
                          <a:latin typeface="Poppins"/>
                          <a:ea typeface="Poppins"/>
                          <a:cs typeface="Poppins"/>
                          <a:sym typeface="Poppins"/>
                        </a:rPr>
                        <a:t>Habibatou Sy</a:t>
                      </a:r>
                      <a:endParaRPr sz="1200">
                        <a:latin typeface="Poppins"/>
                        <a:ea typeface="Poppins"/>
                        <a:cs typeface="Poppins"/>
                        <a:sym typeface="Poppins"/>
                      </a:endParaRPr>
                    </a:p>
                    <a:p>
                      <a:pPr marL="0" marR="0" lvl="0" indent="0" algn="ctr" rtl="0">
                        <a:spcBef>
                          <a:spcPts val="0"/>
                        </a:spcBef>
                        <a:spcAft>
                          <a:spcPts val="0"/>
                        </a:spcAft>
                        <a:buNone/>
                      </a:pP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Poppins"/>
                        <a:buNone/>
                      </a:pPr>
                      <a:r>
                        <a:rPr lang="fr-FR" sz="1200">
                          <a:latin typeface="Poppins"/>
                          <a:ea typeface="Poppins"/>
                          <a:cs typeface="Poppins"/>
                          <a:sym typeface="Poppins"/>
                        </a:rPr>
                        <a:t>Piste d’amélioration</a:t>
                      </a:r>
                      <a:endParaRPr sz="12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Google Shape;1489;p173"/>
          <p:cNvSpPr txBox="1"/>
          <p:nvPr/>
        </p:nvSpPr>
        <p:spPr>
          <a:xfrm>
            <a:off x="361328" y="225726"/>
            <a:ext cx="11263943" cy="41712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490" name="Google Shape;1490;p173"/>
          <p:cNvSpPr txBox="1"/>
          <p:nvPr/>
        </p:nvSpPr>
        <p:spPr>
          <a:xfrm>
            <a:off x="361319" y="771425"/>
            <a:ext cx="11264100" cy="4170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Poppins"/>
              <a:buNone/>
            </a:pPr>
            <a:r>
              <a:rPr lang="fr-FR" sz="1600" cap="none">
                <a:solidFill>
                  <a:schemeClr val="lt1"/>
                </a:solidFill>
                <a:latin typeface="Poppins"/>
                <a:ea typeface="Poppins"/>
                <a:cs typeface="Poppins"/>
                <a:sym typeface="Poppins"/>
              </a:rPr>
              <a:t>PO04 : </a:t>
            </a:r>
            <a:r>
              <a:rPr lang="fr-FR" sz="1600">
                <a:solidFill>
                  <a:schemeClr val="lt1"/>
                </a:solidFill>
                <a:latin typeface="Poppins"/>
                <a:ea typeface="Poppins"/>
                <a:cs typeface="Poppins"/>
                <a:sym typeface="Poppins"/>
              </a:rPr>
              <a:t>HOSPITALISATION</a:t>
            </a:r>
            <a:endParaRPr sz="1600" cap="none">
              <a:solidFill>
                <a:schemeClr val="lt1"/>
              </a:solidFill>
              <a:latin typeface="Poppins"/>
              <a:ea typeface="Poppins"/>
              <a:cs typeface="Poppins"/>
              <a:sym typeface="Poppins"/>
            </a:endParaRPr>
          </a:p>
        </p:txBody>
      </p:sp>
      <p:sp>
        <p:nvSpPr>
          <p:cNvPr id="1491" name="Google Shape;1491;p173"/>
          <p:cNvSpPr txBox="1"/>
          <p:nvPr/>
        </p:nvSpPr>
        <p:spPr>
          <a:xfrm>
            <a:off x="361327" y="1317123"/>
            <a:ext cx="4019700" cy="8310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4 points faibles</a:t>
            </a:r>
            <a:endParaRPr sz="1600">
              <a:solidFill>
                <a:schemeClr val="dk1"/>
              </a:solidFill>
              <a:latin typeface="Poppins"/>
              <a:ea typeface="Poppins"/>
              <a:cs typeface="Poppins"/>
              <a:sym typeface="Poppins"/>
            </a:endParaRPr>
          </a:p>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4 écarts</a:t>
            </a:r>
            <a:endParaRPr sz="1600">
              <a:latin typeface="Poppins"/>
              <a:ea typeface="Poppins"/>
              <a:cs typeface="Poppins"/>
              <a:sym typeface="Poppins"/>
            </a:endParaRPr>
          </a:p>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piste d’amélioration</a:t>
            </a:r>
            <a:endParaRPr sz="1600">
              <a:solidFill>
                <a:schemeClr val="dk1"/>
              </a:solidFill>
              <a:latin typeface="Poppins"/>
              <a:ea typeface="Poppins"/>
              <a:cs typeface="Poppins"/>
              <a:sym typeface="Poppins"/>
            </a:endParaRPr>
          </a:p>
        </p:txBody>
      </p:sp>
      <p:graphicFrame>
        <p:nvGraphicFramePr>
          <p:cNvPr id="1492" name="Google Shape;1492;p173"/>
          <p:cNvGraphicFramePr/>
          <p:nvPr/>
        </p:nvGraphicFramePr>
        <p:xfrm>
          <a:off x="489015" y="2488720"/>
          <a:ext cx="11213950" cy="3746475"/>
        </p:xfrm>
        <a:graphic>
          <a:graphicData uri="http://schemas.openxmlformats.org/drawingml/2006/table">
            <a:tbl>
              <a:tblPr>
                <a:noFill/>
                <a:tableStyleId>{AD773822-34DE-45F7-BAFE-0297E2DBFE8B}</a:tableStyleId>
              </a:tblPr>
              <a:tblGrid>
                <a:gridCol w="1504800">
                  <a:extLst>
                    <a:ext uri="{9D8B030D-6E8A-4147-A177-3AD203B41FA5}">
                      <a16:colId xmlns:a16="http://schemas.microsoft.com/office/drawing/2014/main" val="20000"/>
                    </a:ext>
                  </a:extLst>
                </a:gridCol>
                <a:gridCol w="4585275">
                  <a:extLst>
                    <a:ext uri="{9D8B030D-6E8A-4147-A177-3AD203B41FA5}">
                      <a16:colId xmlns:a16="http://schemas.microsoft.com/office/drawing/2014/main" val="20001"/>
                    </a:ext>
                  </a:extLst>
                </a:gridCol>
                <a:gridCol w="1695775">
                  <a:extLst>
                    <a:ext uri="{9D8B030D-6E8A-4147-A177-3AD203B41FA5}">
                      <a16:colId xmlns:a16="http://schemas.microsoft.com/office/drawing/2014/main" val="20002"/>
                    </a:ext>
                  </a:extLst>
                </a:gridCol>
                <a:gridCol w="1705000">
                  <a:extLst>
                    <a:ext uri="{9D8B030D-6E8A-4147-A177-3AD203B41FA5}">
                      <a16:colId xmlns:a16="http://schemas.microsoft.com/office/drawing/2014/main" val="20003"/>
                    </a:ext>
                  </a:extLst>
                </a:gridCol>
                <a:gridCol w="888750">
                  <a:extLst>
                    <a:ext uri="{9D8B030D-6E8A-4147-A177-3AD203B41FA5}">
                      <a16:colId xmlns:a16="http://schemas.microsoft.com/office/drawing/2014/main" val="20004"/>
                    </a:ext>
                  </a:extLst>
                </a:gridCol>
                <a:gridCol w="834350">
                  <a:extLst>
                    <a:ext uri="{9D8B030D-6E8A-4147-A177-3AD203B41FA5}">
                      <a16:colId xmlns:a16="http://schemas.microsoft.com/office/drawing/2014/main" val="20005"/>
                    </a:ext>
                  </a:extLst>
                </a:gridCol>
              </a:tblGrid>
              <a:tr h="257475">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Date réal, audit</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Description</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Concerné</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Gravité</a:t>
                      </a:r>
                      <a:endParaRPr sz="1000" b="1" i="0" u="none" strike="noStrike">
                        <a:solidFill>
                          <a:srgbClr val="FFFFFF"/>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Réal. %</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Eff. %</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258200">
                <a:tc>
                  <a:txBody>
                    <a:bodyPr/>
                    <a:lstStyle/>
                    <a:p>
                      <a:pPr marL="0" lvl="0" indent="0" algn="ctr" rtl="0">
                        <a:spcBef>
                          <a:spcPts val="0"/>
                        </a:spcBef>
                        <a:spcAft>
                          <a:spcPts val="0"/>
                        </a:spcAft>
                        <a:buNone/>
                      </a:pPr>
                      <a:r>
                        <a:rPr lang="fr-FR" sz="1000" b="1">
                          <a:latin typeface="Poppins"/>
                          <a:ea typeface="Poppins"/>
                          <a:cs typeface="Poppins"/>
                          <a:sym typeface="Poppins"/>
                        </a:rPr>
                        <a:t>16/07/2024</a:t>
                      </a:r>
                      <a:endParaRPr sz="1000" b="1">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Logo à changer sur les dossiers nouveaux nés, hospitalisations, accouchements</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844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16/07/2024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 contrôle est fait par quinzaine contrairement à ce qu'indique le template sur qualipro</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FF0000"/>
                          </a:solidFill>
                          <a:latin typeface="Poppins"/>
                          <a:ea typeface="Poppins"/>
                          <a:cs typeface="Poppins"/>
                          <a:sym typeface="Poppins"/>
                        </a:rPr>
                        <a:t>0%</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3894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16/07/2024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Les Bon de sortie ne sont pas remis aux patientes.</a:t>
                      </a:r>
                      <a:endParaRPr sz="1000">
                        <a:latin typeface="Poppins"/>
                        <a:ea typeface="Poppins"/>
                        <a:cs typeface="Poppins"/>
                        <a:sym typeface="Poppins"/>
                      </a:endParaRPr>
                    </a:p>
                  </a:txBody>
                  <a:tcPr marL="91450" marR="91450" marT="45725" marB="45725"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1450" marR="91450" marT="45725" marB="45725"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b="1" i="0" u="none" strike="noStrike">
                        <a:solidFill>
                          <a:srgbClr val="FF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b="1" i="0" u="none" strike="noStrike">
                        <a:solidFill>
                          <a:srgbClr val="FF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34980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16/07/2024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	</a:t>
                      </a:r>
                      <a:endParaRPr sz="1000">
                        <a:latin typeface="Poppins"/>
                        <a:ea typeface="Poppins"/>
                        <a:cs typeface="Poppins"/>
                        <a:sym typeface="Poppins"/>
                      </a:endParaRPr>
                    </a:p>
                    <a:p>
                      <a:pPr marL="0" lvl="0" indent="0" algn="ctr" rtl="0">
                        <a:spcBef>
                          <a:spcPts val="0"/>
                        </a:spcBef>
                        <a:spcAft>
                          <a:spcPts val="0"/>
                        </a:spcAft>
                        <a:buNone/>
                      </a:pPr>
                      <a:r>
                        <a:rPr lang="fr-FR" sz="1000">
                          <a:latin typeface="Poppins"/>
                          <a:ea typeface="Poppins"/>
                          <a:cs typeface="Poppins"/>
                          <a:sym typeface="Poppins"/>
                        </a:rPr>
                        <a:t>Pas de plaquettes de numéros utiles à disposition pour les patientes</a:t>
                      </a:r>
                      <a:endParaRPr sz="1000">
                        <a:latin typeface="Poppins"/>
                        <a:ea typeface="Poppins"/>
                        <a:cs typeface="Poppins"/>
                        <a:sym typeface="Poppins"/>
                      </a:endParaRPr>
                    </a:p>
                  </a:txBody>
                  <a:tcPr marL="91450" marR="91450" marT="45725" marB="45725"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1450" marR="91450" marT="45725" marB="45725"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b="1" i="0" u="none" strike="noStrike">
                        <a:solidFill>
                          <a:srgbClr val="FF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000" b="1">
                          <a:solidFill>
                            <a:srgbClr val="FF0000"/>
                          </a:solidFill>
                          <a:latin typeface="Poppins"/>
                          <a:ea typeface="Poppins"/>
                          <a:cs typeface="Poppins"/>
                          <a:sym typeface="Poppins"/>
                        </a:rPr>
                        <a:t>0%</a:t>
                      </a:r>
                      <a:endParaRPr sz="1000" b="1" i="0" u="none" strike="noStrike">
                        <a:solidFill>
                          <a:srgbClr val="FF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3844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16/07/2024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	</a:t>
                      </a:r>
                      <a:endParaRPr sz="1000">
                        <a:latin typeface="Poppins"/>
                        <a:ea typeface="Poppins"/>
                        <a:cs typeface="Poppins"/>
                        <a:sym typeface="Poppins"/>
                      </a:endParaRPr>
                    </a:p>
                    <a:p>
                      <a:pPr marL="0" lvl="0" indent="0" algn="ctr" rtl="0">
                        <a:spcBef>
                          <a:spcPts val="0"/>
                        </a:spcBef>
                        <a:spcAft>
                          <a:spcPts val="0"/>
                        </a:spcAft>
                        <a:buNone/>
                      </a:pPr>
                      <a:r>
                        <a:rPr lang="fr-FR" sz="1000">
                          <a:latin typeface="Poppins"/>
                          <a:ea typeface="Poppins"/>
                          <a:cs typeface="Poppins"/>
                          <a:sym typeface="Poppins"/>
                        </a:rPr>
                        <a:t>Revoir la cible du nombre des patients hospitalisés. Cible atteinte 1 mois sur 6 sur l'année 2024.</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Piste d’amélioration</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3844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16/07/2024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Les dossiers patients ne sont pas sécurisés</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i="0" u="none" strike="noStrike">
                          <a:solidFill>
                            <a:srgbClr val="00B050"/>
                          </a:solidFill>
                          <a:latin typeface="Poppins"/>
                          <a:ea typeface="Poppins"/>
                          <a:cs typeface="Poppins"/>
                          <a:sym typeface="Poppins"/>
                        </a:rPr>
                        <a:t>100%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384450">
                <a:tc>
                  <a:txBody>
                    <a:bodyPr/>
                    <a:lstStyle/>
                    <a:p>
                      <a:pPr marL="0" lvl="0" indent="0" algn="ctr" rtl="0">
                        <a:spcBef>
                          <a:spcPts val="0"/>
                        </a:spcBef>
                        <a:spcAft>
                          <a:spcPts val="0"/>
                        </a:spcAft>
                        <a:buNone/>
                      </a:pPr>
                      <a:r>
                        <a:rPr lang="fr-FR" sz="1000" b="1">
                          <a:latin typeface="Poppins"/>
                          <a:ea typeface="Poppins"/>
                          <a:cs typeface="Poppins"/>
                          <a:sym typeface="Poppins"/>
                        </a:rPr>
                        <a:t>01/11/2024</a:t>
                      </a:r>
                      <a:endParaRPr sz="1000" b="1">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latin typeface="Poppins"/>
                          <a:ea typeface="Poppins"/>
                          <a:cs typeface="Poppins"/>
                          <a:sym typeface="Poppins"/>
                        </a:rPr>
                        <a:t>Pertinence des bons de sortie à revoir</a:t>
                      </a:r>
                      <a:endParaRPr sz="1000" b="1">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7"/>
                  </a:ext>
                </a:extLst>
              </a:tr>
              <a:tr h="3844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01/11/2024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 template de contrôle est hebdomadaire sur Qualipro et par quinzaine dans la réalité</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8"/>
                  </a:ext>
                </a:extLst>
              </a:tr>
              <a:tr h="3844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01/11/2024</a:t>
                      </a:r>
                      <a:endParaRPr sz="10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Les contrôles au plateau ont été suspendus un moment du fait de l’indisponibilité de l’infirmière major</a:t>
                      </a:r>
                      <a:endParaRPr sz="10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Ndèye Bigué Ndiaye</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00"/>
                          </a:solidFill>
                          <a:latin typeface="Poppins"/>
                          <a:ea typeface="Poppins"/>
                          <a:cs typeface="Poppins"/>
                          <a:sym typeface="Poppins"/>
                        </a:rPr>
                        <a:t>0%</a:t>
                      </a:r>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176"/>
          <p:cNvSpPr txBox="1"/>
          <p:nvPr/>
        </p:nvSpPr>
        <p:spPr>
          <a:xfrm>
            <a:off x="426931" y="332246"/>
            <a:ext cx="11263800" cy="491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514" name="Google Shape;1514;p176"/>
          <p:cNvSpPr txBox="1"/>
          <p:nvPr/>
        </p:nvSpPr>
        <p:spPr>
          <a:xfrm>
            <a:off x="485464" y="867075"/>
            <a:ext cx="11205300" cy="4560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b="0" cap="none">
                <a:solidFill>
                  <a:schemeClr val="lt1"/>
                </a:solidFill>
                <a:latin typeface="Arial"/>
                <a:ea typeface="Arial"/>
                <a:cs typeface="Arial"/>
                <a:sym typeface="Arial"/>
              </a:rPr>
              <a:t>PS01 GESTION DES STOCKS</a:t>
            </a:r>
            <a:endParaRPr sz="1600" b="0" cap="none">
              <a:solidFill>
                <a:schemeClr val="lt1"/>
              </a:solidFill>
              <a:latin typeface="Arial"/>
              <a:ea typeface="Arial"/>
              <a:cs typeface="Arial"/>
              <a:sym typeface="Arial"/>
            </a:endParaRPr>
          </a:p>
        </p:txBody>
      </p:sp>
      <p:graphicFrame>
        <p:nvGraphicFramePr>
          <p:cNvPr id="1515" name="Google Shape;1515;p176"/>
          <p:cNvGraphicFramePr/>
          <p:nvPr/>
        </p:nvGraphicFramePr>
        <p:xfrm>
          <a:off x="485480" y="2464176"/>
          <a:ext cx="11250275" cy="3962350"/>
        </p:xfrm>
        <a:graphic>
          <a:graphicData uri="http://schemas.openxmlformats.org/drawingml/2006/table">
            <a:tbl>
              <a:tblPr>
                <a:noFill/>
                <a:tableStyleId>{AD773822-34DE-45F7-BAFE-0297E2DBFE8B}</a:tableStyleId>
              </a:tblPr>
              <a:tblGrid>
                <a:gridCol w="1746900">
                  <a:extLst>
                    <a:ext uri="{9D8B030D-6E8A-4147-A177-3AD203B41FA5}">
                      <a16:colId xmlns:a16="http://schemas.microsoft.com/office/drawing/2014/main" val="20000"/>
                    </a:ext>
                  </a:extLst>
                </a:gridCol>
                <a:gridCol w="4896775">
                  <a:extLst>
                    <a:ext uri="{9D8B030D-6E8A-4147-A177-3AD203B41FA5}">
                      <a16:colId xmlns:a16="http://schemas.microsoft.com/office/drawing/2014/main" val="20001"/>
                    </a:ext>
                  </a:extLst>
                </a:gridCol>
                <a:gridCol w="1476100">
                  <a:extLst>
                    <a:ext uri="{9D8B030D-6E8A-4147-A177-3AD203B41FA5}">
                      <a16:colId xmlns:a16="http://schemas.microsoft.com/office/drawing/2014/main" val="20002"/>
                    </a:ext>
                  </a:extLst>
                </a:gridCol>
                <a:gridCol w="1401800">
                  <a:extLst>
                    <a:ext uri="{9D8B030D-6E8A-4147-A177-3AD203B41FA5}">
                      <a16:colId xmlns:a16="http://schemas.microsoft.com/office/drawing/2014/main" val="20003"/>
                    </a:ext>
                  </a:extLst>
                </a:gridCol>
                <a:gridCol w="891650">
                  <a:extLst>
                    <a:ext uri="{9D8B030D-6E8A-4147-A177-3AD203B41FA5}">
                      <a16:colId xmlns:a16="http://schemas.microsoft.com/office/drawing/2014/main" val="20004"/>
                    </a:ext>
                  </a:extLst>
                </a:gridCol>
                <a:gridCol w="837050">
                  <a:extLst>
                    <a:ext uri="{9D8B030D-6E8A-4147-A177-3AD203B41FA5}">
                      <a16:colId xmlns:a16="http://schemas.microsoft.com/office/drawing/2014/main" val="20005"/>
                    </a:ext>
                  </a:extLst>
                </a:gridCol>
              </a:tblGrid>
              <a:tr h="199225">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Date réal, audit</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Description</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Concerné</a:t>
                      </a:r>
                      <a:endParaRPr sz="1000" b="1" i="0" u="none" strike="noStrike">
                        <a:solidFill>
                          <a:srgbClr val="FFFFFF"/>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Gravité</a:t>
                      </a:r>
                      <a:endParaRPr sz="1000" b="1" i="0" u="none" strike="noStrike">
                        <a:solidFill>
                          <a:srgbClr val="FFFFFF"/>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Réal. %</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Eff. %</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383850">
                <a:tc>
                  <a:txBody>
                    <a:bodyPr/>
                    <a:lstStyle/>
                    <a:p>
                      <a:pPr marL="0" marR="0" lvl="0" indent="0" algn="ctr" rtl="0">
                        <a:spcBef>
                          <a:spcPts val="0"/>
                        </a:spcBef>
                        <a:spcAft>
                          <a:spcPts val="0"/>
                        </a:spcAft>
                        <a:buNone/>
                      </a:pPr>
                      <a:r>
                        <a:rPr lang="fr-FR" sz="1000" b="1">
                          <a:latin typeface="Poppins"/>
                          <a:ea typeface="Poppins"/>
                          <a:cs typeface="Poppins"/>
                          <a:sym typeface="Poppins"/>
                        </a:rPr>
                        <a:t>24/04/2024</a:t>
                      </a:r>
                      <a:endParaRPr sz="10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La gestionnaire de stock ne fait pas l'inventaire e comme décrit dans le processus</a:t>
                      </a:r>
                      <a:endParaRPr sz="1000"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69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La séparation des tâches de gestion du stock de Médicaments (MSF) et des autres stocks géré par la chargée des opérations n'est pas décrit dans le processus</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Ecart</a:t>
                      </a:r>
                      <a:endParaRPr sz="10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38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La nouvelle procédure de validation des commandes n'est pas sur Qualipro</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Ecart</a:t>
                      </a:r>
                      <a:endParaRPr sz="10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38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Demande d'approvisionnement en urgence pas à jour</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Ecart</a:t>
                      </a:r>
                      <a:endParaRPr sz="10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38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Des documents qui ne sont plus utilisés dans la carte du processus</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38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Le mode opératoire de gestion des sous stocks n'est pas à jour</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38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Le FIFO n'est pas systématiquement appliqué (Métro) expiré</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96950">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24/04/2024</a:t>
                      </a:r>
                      <a:endParaRPr sz="1000">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Penser à analyser les écarts après les inventaires pour une meilleure vue sur la différence</a:t>
                      </a:r>
                      <a:endParaRPr sz="1000">
                        <a:latin typeface="Poppins"/>
                        <a:ea typeface="Poppins"/>
                        <a:cs typeface="Poppins"/>
                        <a:sym typeface="Poppins"/>
                      </a:endParaRPr>
                    </a:p>
                    <a:p>
                      <a:pPr marL="0" marR="0" lvl="0" indent="0" algn="l" rtl="0">
                        <a:spcBef>
                          <a:spcPts val="0"/>
                        </a:spcBef>
                        <a:spcAft>
                          <a:spcPts val="0"/>
                        </a:spcAft>
                        <a:buNone/>
                      </a:pP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Ndeye Bigue Ndiaye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Piste d’amélioration</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sz="1000" b="1">
                          <a:solidFill>
                            <a:srgbClr val="00B050"/>
                          </a:solidFill>
                          <a:latin typeface="Poppins"/>
                          <a:ea typeface="Poppins"/>
                          <a:cs typeface="Poppins"/>
                          <a:sym typeface="Poppins"/>
                        </a:rPr>
                        <a:t> 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8"/>
                  </a:ext>
                </a:extLst>
              </a:tr>
              <a:tr h="526575">
                <a:tc>
                  <a:txBody>
                    <a:bodyPr/>
                    <a:lstStyle/>
                    <a:p>
                      <a:pPr marL="0" lvl="0" indent="0" algn="ctr" rtl="0">
                        <a:spcBef>
                          <a:spcPts val="0"/>
                        </a:spcBef>
                        <a:spcAft>
                          <a:spcPts val="0"/>
                        </a:spcAft>
                        <a:buNone/>
                      </a:pPr>
                      <a:r>
                        <a:rPr lang="fr-FR" sz="1000" b="1">
                          <a:solidFill>
                            <a:schemeClr val="dk1"/>
                          </a:solidFill>
                          <a:latin typeface="Poppins"/>
                          <a:ea typeface="Poppins"/>
                          <a:cs typeface="Poppins"/>
                          <a:sym typeface="Poppins"/>
                        </a:rPr>
                        <a:t>20/12/2024</a:t>
                      </a:r>
                      <a:endParaRPr sz="1000" b="1">
                        <a:solidFill>
                          <a:schemeClr val="dk1"/>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fr-FR" sz="1000">
                          <a:latin typeface="Poppins"/>
                          <a:ea typeface="Poppins"/>
                          <a:cs typeface="Poppins"/>
                          <a:sym typeface="Poppins"/>
                        </a:rPr>
                        <a:t>l a été constaté que des ruptures fréquentes de produits au niveau des stocks se produisent. Cette situation oblige souvent à effectuer des achats en urgence, directement au comptant, pour répondre aux besoins immédiat.</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1000">
                          <a:solidFill>
                            <a:schemeClr val="dk1"/>
                          </a:solidFill>
                          <a:latin typeface="Poppins"/>
                          <a:ea typeface="Poppins"/>
                          <a:cs typeface="Poppins"/>
                          <a:sym typeface="Poppins"/>
                        </a:rPr>
                        <a:t>Ndèye Bigue Ndiaye</a:t>
                      </a:r>
                      <a:endParaRPr sz="1000">
                        <a:solidFill>
                          <a:schemeClr val="dk1"/>
                        </a:solidFill>
                        <a:latin typeface="Poppins"/>
                        <a:ea typeface="Poppins"/>
                        <a:cs typeface="Poppins"/>
                        <a:sym typeface="Poppins"/>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a:solidFill>
                            <a:schemeClr val="dk1"/>
                          </a:solidFill>
                          <a:latin typeface="Poppins"/>
                          <a:ea typeface="Poppins"/>
                          <a:cs typeface="Poppins"/>
                          <a:sym typeface="Poppins"/>
                        </a:rPr>
                        <a:t>Ecart</a:t>
                      </a:r>
                      <a:endParaRPr sz="10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FF0000"/>
                          </a:solidFill>
                          <a:latin typeface="Poppins"/>
                          <a:ea typeface="Poppins"/>
                          <a:cs typeface="Poppins"/>
                          <a:sym typeface="Poppins"/>
                        </a:rPr>
                        <a:t>0%</a:t>
                      </a:r>
                      <a:endParaRPr sz="1000" b="1">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FF0000"/>
                          </a:solidFill>
                          <a:latin typeface="Poppins"/>
                          <a:ea typeface="Poppins"/>
                          <a:cs typeface="Poppins"/>
                          <a:sym typeface="Poppins"/>
                        </a:rPr>
                        <a:t>0%</a:t>
                      </a:r>
                      <a:endParaRPr sz="1000" b="1">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516" name="Google Shape;1516;p176"/>
          <p:cNvSpPr txBox="1"/>
          <p:nvPr/>
        </p:nvSpPr>
        <p:spPr>
          <a:xfrm>
            <a:off x="485477" y="1478123"/>
            <a:ext cx="4019700" cy="8310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point faible </a:t>
            </a:r>
            <a:endParaRPr sz="1600">
              <a:latin typeface="Poppins"/>
              <a:ea typeface="Poppins"/>
              <a:cs typeface="Poppins"/>
              <a:sym typeface="Poppins"/>
            </a:endParaRPr>
          </a:p>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7 écarts</a:t>
            </a:r>
            <a:endParaRPr sz="1600">
              <a:latin typeface="Poppins"/>
              <a:ea typeface="Poppins"/>
              <a:cs typeface="Poppins"/>
              <a:sym typeface="Poppins"/>
            </a:endParaRPr>
          </a:p>
          <a:p>
            <a:pPr marL="285750" marR="0" lvl="0" indent="-2857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piste d’amélioration</a:t>
            </a:r>
            <a:endParaRPr sz="1600">
              <a:solidFill>
                <a:schemeClr val="dk1"/>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8"/>
          <p:cNvSpPr txBox="1">
            <a:spLocks noGrp="1"/>
          </p:cNvSpPr>
          <p:nvPr>
            <p:ph type="body" idx="1"/>
          </p:nvPr>
        </p:nvSpPr>
        <p:spPr>
          <a:xfrm>
            <a:off x="524614" y="1267241"/>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(Gynécologue obstétrique, Pédiatre, Anesthésiste)</a:t>
            </a:r>
            <a:endParaRPr>
              <a:solidFill>
                <a:srgbClr val="3F3F3F"/>
              </a:solidFill>
              <a:latin typeface="Poppins"/>
              <a:ea typeface="Poppins"/>
              <a:cs typeface="Poppins"/>
              <a:sym typeface="Poppins"/>
            </a:endParaRPr>
          </a:p>
        </p:txBody>
      </p:sp>
      <p:sp>
        <p:nvSpPr>
          <p:cNvPr id="394" name="Google Shape;394;p58"/>
          <p:cNvSpPr/>
          <p:nvPr/>
        </p:nvSpPr>
        <p:spPr>
          <a:xfrm>
            <a:off x="1849923" y="2595825"/>
            <a:ext cx="2471100" cy="357900"/>
          </a:xfrm>
          <a:prstGeom prst="rect">
            <a:avLst/>
          </a:prstGeom>
          <a:solidFill>
            <a:schemeClr val="lt1"/>
          </a:solidFill>
          <a:ln w="12700" cap="flat" cmpd="sng">
            <a:solidFill>
              <a:srgbClr val="752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Poppins"/>
              <a:buNone/>
            </a:pPr>
            <a:r>
              <a:rPr lang="fr-FR" sz="1900" b="0" i="0" u="none" strike="noStrike" cap="none">
                <a:solidFill>
                  <a:schemeClr val="dk1"/>
                </a:solidFill>
                <a:latin typeface="Poppins"/>
                <a:ea typeface="Poppins"/>
                <a:cs typeface="Poppins"/>
                <a:sym typeface="Poppins"/>
              </a:rPr>
              <a:t>Moyenne = 3,</a:t>
            </a:r>
            <a:r>
              <a:rPr lang="fr-FR" sz="1900">
                <a:solidFill>
                  <a:schemeClr val="dk1"/>
                </a:solidFill>
                <a:latin typeface="Poppins"/>
                <a:ea typeface="Poppins"/>
                <a:cs typeface="Poppins"/>
                <a:sym typeface="Poppins"/>
              </a:rPr>
              <a:t>16</a:t>
            </a:r>
            <a:r>
              <a:rPr lang="fr-FR" sz="1900" b="0" i="0" u="none" strike="noStrike" cap="none">
                <a:solidFill>
                  <a:schemeClr val="dk1"/>
                </a:solidFill>
                <a:latin typeface="Poppins"/>
                <a:ea typeface="Poppins"/>
                <a:cs typeface="Poppins"/>
                <a:sym typeface="Poppins"/>
              </a:rPr>
              <a:t>/4</a:t>
            </a:r>
            <a:endParaRPr sz="1500"/>
          </a:p>
        </p:txBody>
      </p:sp>
      <p:sp>
        <p:nvSpPr>
          <p:cNvPr id="395" name="Google Shape;395;p58"/>
          <p:cNvSpPr/>
          <p:nvPr/>
        </p:nvSpPr>
        <p:spPr>
          <a:xfrm>
            <a:off x="7438980" y="2595821"/>
            <a:ext cx="3308700" cy="357900"/>
          </a:xfrm>
          <a:prstGeom prst="rect">
            <a:avLst/>
          </a:prstGeom>
          <a:solidFill>
            <a:schemeClr val="lt1"/>
          </a:solidFill>
          <a:ln w="12700" cap="flat" cmpd="sng">
            <a:solidFill>
              <a:srgbClr val="EBBD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900"/>
              <a:buFont typeface="Poppins"/>
              <a:buNone/>
            </a:pPr>
            <a:r>
              <a:rPr lang="fr-FR" sz="1900" b="0" i="0" u="none" strike="noStrike" cap="none">
                <a:solidFill>
                  <a:schemeClr val="dk1"/>
                </a:solidFill>
                <a:latin typeface="Poppins"/>
                <a:ea typeface="Poppins"/>
                <a:cs typeface="Poppins"/>
                <a:sym typeface="Poppins"/>
              </a:rPr>
              <a:t>Moyenne = </a:t>
            </a:r>
            <a:r>
              <a:rPr lang="fr-FR" sz="1900">
                <a:solidFill>
                  <a:schemeClr val="dk1"/>
                </a:solidFill>
                <a:latin typeface="Poppins"/>
                <a:ea typeface="Poppins"/>
                <a:cs typeface="Poppins"/>
                <a:sym typeface="Poppins"/>
              </a:rPr>
              <a:t>3,33</a:t>
            </a:r>
            <a:r>
              <a:rPr lang="fr-FR" sz="1900" b="0" i="0" u="none" strike="noStrike" cap="none">
                <a:solidFill>
                  <a:schemeClr val="dk1"/>
                </a:solidFill>
                <a:latin typeface="Poppins"/>
                <a:ea typeface="Poppins"/>
                <a:cs typeface="Poppins"/>
                <a:sym typeface="Poppins"/>
              </a:rPr>
              <a:t>/4</a:t>
            </a:r>
            <a:endParaRPr sz="1500"/>
          </a:p>
        </p:txBody>
      </p:sp>
      <p:sp>
        <p:nvSpPr>
          <p:cNvPr id="396" name="Google Shape;396;p58"/>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397" name="Google Shape;397;p58" title="Graphique"/>
          <p:cNvPicPr preferRelativeResize="0"/>
          <p:nvPr/>
        </p:nvPicPr>
        <p:blipFill>
          <a:blip r:embed="rId3">
            <a:alphaModFix/>
          </a:blip>
          <a:stretch>
            <a:fillRect/>
          </a:stretch>
        </p:blipFill>
        <p:spPr>
          <a:xfrm>
            <a:off x="686833" y="3098625"/>
            <a:ext cx="5254407" cy="3248975"/>
          </a:xfrm>
          <a:prstGeom prst="rect">
            <a:avLst/>
          </a:prstGeom>
          <a:noFill/>
          <a:ln>
            <a:noFill/>
          </a:ln>
        </p:spPr>
      </p:pic>
      <p:pic>
        <p:nvPicPr>
          <p:cNvPr id="398" name="Google Shape;398;p58" title="Graphique"/>
          <p:cNvPicPr preferRelativeResize="0"/>
          <p:nvPr/>
        </p:nvPicPr>
        <p:blipFill>
          <a:blip r:embed="rId4">
            <a:alphaModFix/>
          </a:blip>
          <a:stretch>
            <a:fillRect/>
          </a:stretch>
        </p:blipFill>
        <p:spPr>
          <a:xfrm>
            <a:off x="6176875" y="3098621"/>
            <a:ext cx="5254413" cy="3248979"/>
          </a:xfrm>
          <a:prstGeom prst="rect">
            <a:avLst/>
          </a:prstGeom>
          <a:noFill/>
          <a:ln>
            <a:noFill/>
          </a:ln>
        </p:spPr>
      </p:pic>
      <p:pic>
        <p:nvPicPr>
          <p:cNvPr id="399" name="Google Shape;399;p58"/>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177"/>
          <p:cNvSpPr txBox="1"/>
          <p:nvPr/>
        </p:nvSpPr>
        <p:spPr>
          <a:xfrm>
            <a:off x="191575" y="131474"/>
            <a:ext cx="11263800" cy="3675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522" name="Google Shape;1522;p177"/>
          <p:cNvSpPr txBox="1"/>
          <p:nvPr/>
        </p:nvSpPr>
        <p:spPr>
          <a:xfrm>
            <a:off x="191625" y="578075"/>
            <a:ext cx="11770500" cy="3675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cap="none">
                <a:solidFill>
                  <a:schemeClr val="lt1"/>
                </a:solidFill>
                <a:latin typeface="Poppins"/>
                <a:ea typeface="Poppins"/>
                <a:cs typeface="Poppins"/>
                <a:sym typeface="Poppins"/>
              </a:rPr>
              <a:t>PS02 : Gestion des ressources humaines</a:t>
            </a:r>
            <a:endParaRPr sz="1600" cap="none">
              <a:solidFill>
                <a:schemeClr val="lt1"/>
              </a:solidFill>
              <a:latin typeface="Poppins"/>
              <a:ea typeface="Poppins"/>
              <a:cs typeface="Poppins"/>
              <a:sym typeface="Poppins"/>
            </a:endParaRPr>
          </a:p>
        </p:txBody>
      </p:sp>
      <p:sp>
        <p:nvSpPr>
          <p:cNvPr id="1523" name="Google Shape;1523;p177"/>
          <p:cNvSpPr txBox="1"/>
          <p:nvPr/>
        </p:nvSpPr>
        <p:spPr>
          <a:xfrm>
            <a:off x="191631" y="1106429"/>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2 points faibles </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6 écarts</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piste d’amélioration</a:t>
            </a:r>
            <a:endParaRPr sz="1600">
              <a:solidFill>
                <a:schemeClr val="dk1"/>
              </a:solidFill>
              <a:latin typeface="Poppins"/>
              <a:ea typeface="Poppins"/>
              <a:cs typeface="Poppins"/>
              <a:sym typeface="Poppins"/>
            </a:endParaRPr>
          </a:p>
        </p:txBody>
      </p:sp>
      <p:graphicFrame>
        <p:nvGraphicFramePr>
          <p:cNvPr id="1524" name="Google Shape;1524;p177"/>
          <p:cNvGraphicFramePr/>
          <p:nvPr/>
        </p:nvGraphicFramePr>
        <p:xfrm>
          <a:off x="295006" y="2142570"/>
          <a:ext cx="11563750" cy="4235825"/>
        </p:xfrm>
        <a:graphic>
          <a:graphicData uri="http://schemas.openxmlformats.org/drawingml/2006/table">
            <a:tbl>
              <a:tblPr>
                <a:noFill/>
                <a:tableStyleId>{AD773822-34DE-45F7-BAFE-0297E2DBFE8B}</a:tableStyleId>
              </a:tblPr>
              <a:tblGrid>
                <a:gridCol w="1260975">
                  <a:extLst>
                    <a:ext uri="{9D8B030D-6E8A-4147-A177-3AD203B41FA5}">
                      <a16:colId xmlns:a16="http://schemas.microsoft.com/office/drawing/2014/main" val="20000"/>
                    </a:ext>
                  </a:extLst>
                </a:gridCol>
                <a:gridCol w="5467950">
                  <a:extLst>
                    <a:ext uri="{9D8B030D-6E8A-4147-A177-3AD203B41FA5}">
                      <a16:colId xmlns:a16="http://schemas.microsoft.com/office/drawing/2014/main" val="20001"/>
                    </a:ext>
                  </a:extLst>
                </a:gridCol>
                <a:gridCol w="1299750">
                  <a:extLst>
                    <a:ext uri="{9D8B030D-6E8A-4147-A177-3AD203B41FA5}">
                      <a16:colId xmlns:a16="http://schemas.microsoft.com/office/drawing/2014/main" val="20002"/>
                    </a:ext>
                  </a:extLst>
                </a:gridCol>
                <a:gridCol w="1758175">
                  <a:extLst>
                    <a:ext uri="{9D8B030D-6E8A-4147-A177-3AD203B41FA5}">
                      <a16:colId xmlns:a16="http://schemas.microsoft.com/office/drawing/2014/main" val="20003"/>
                    </a:ext>
                  </a:extLst>
                </a:gridCol>
                <a:gridCol w="916500">
                  <a:extLst>
                    <a:ext uri="{9D8B030D-6E8A-4147-A177-3AD203B41FA5}">
                      <a16:colId xmlns:a16="http://schemas.microsoft.com/office/drawing/2014/main" val="20004"/>
                    </a:ext>
                  </a:extLst>
                </a:gridCol>
                <a:gridCol w="860400">
                  <a:extLst>
                    <a:ext uri="{9D8B030D-6E8A-4147-A177-3AD203B41FA5}">
                      <a16:colId xmlns:a16="http://schemas.microsoft.com/office/drawing/2014/main" val="20005"/>
                    </a:ext>
                  </a:extLst>
                </a:gridCol>
              </a:tblGrid>
              <a:tr h="182875">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Date réal, audit</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Description</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Concerné</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Gravité</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Réal. %</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000" b="1" i="0" u="none" strike="noStrike">
                          <a:solidFill>
                            <a:srgbClr val="FFFFFF"/>
                          </a:solidFill>
                          <a:latin typeface="Poppins"/>
                          <a:ea typeface="Poppins"/>
                          <a:cs typeface="Poppins"/>
                          <a:sym typeface="Poppins"/>
                        </a:rPr>
                        <a:t>Eff. %</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378700">
                <a:tc>
                  <a:txBody>
                    <a:bodyPr/>
                    <a:lstStyle/>
                    <a:p>
                      <a:pPr marL="0" marR="0" lvl="0" indent="0" algn="ctr" rtl="0">
                        <a:spcBef>
                          <a:spcPts val="0"/>
                        </a:spcBef>
                        <a:spcAft>
                          <a:spcPts val="0"/>
                        </a:spcAft>
                        <a:buNone/>
                      </a:pPr>
                      <a:r>
                        <a:rPr lang="fr-FR" sz="1000" b="1">
                          <a:latin typeface="Poppins"/>
                          <a:ea typeface="Poppins"/>
                          <a:cs typeface="Poppins"/>
                          <a:sym typeface="Poppins"/>
                        </a:rPr>
                        <a:t>08/11/2023</a:t>
                      </a:r>
                      <a:endParaRPr sz="1000" b="1"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La base de données du personnel et les dossiers du personnel sont incomplets</a:t>
                      </a:r>
                      <a:endParaRPr sz="1000">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000">
                          <a:solidFill>
                            <a:schemeClr val="dk1"/>
                          </a:solidFill>
                          <a:latin typeface="Poppins"/>
                          <a:ea typeface="Poppins"/>
                          <a:cs typeface="Poppins"/>
                          <a:sym typeface="Poppins"/>
                        </a:rPr>
                        <a:t>Boris Kouakou</a:t>
                      </a:r>
                      <a:endParaRPr sz="1000" i="0" u="none" strike="noStrike">
                        <a:solidFill>
                          <a:srgbClr val="0000FF"/>
                        </a:solidFill>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27200">
                <a:tc>
                  <a:txBody>
                    <a:bodyPr/>
                    <a:lstStyle/>
                    <a:p>
                      <a:pPr marL="0" marR="0" lvl="0" indent="0" algn="ctr" rtl="0">
                        <a:spcBef>
                          <a:spcPts val="0"/>
                        </a:spcBef>
                        <a:spcAft>
                          <a:spcPts val="0"/>
                        </a:spcAft>
                        <a:buNone/>
                      </a:pPr>
                      <a:r>
                        <a:rPr lang="fr-FR" sz="1000">
                          <a:latin typeface="Poppins"/>
                          <a:ea typeface="Poppins"/>
                          <a:cs typeface="Poppins"/>
                          <a:sym typeface="Poppins"/>
                        </a:rPr>
                        <a:t>08/11/2023</a:t>
                      </a:r>
                      <a:endParaRPr sz="1000"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Défaut de suivi du calendrier d’évaluation: le copilote met juste les évaluations à faire dans son agenda et envoie des mails aux responsables des services concernés mais ne fait pas le suivi pour mettre à jour le tableau des évaluations</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000">
                          <a:solidFill>
                            <a:schemeClr val="dk1"/>
                          </a:solidFill>
                          <a:latin typeface="Poppins"/>
                          <a:ea typeface="Poppins"/>
                          <a:cs typeface="Poppins"/>
                          <a:sym typeface="Poppins"/>
                        </a:rPr>
                        <a:t>Boris Kouakou</a:t>
                      </a:r>
                      <a:endParaRPr sz="1000" i="0" u="none" strike="noStrike">
                        <a:solidFill>
                          <a:srgbClr val="00000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91%</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b="1" i="0" u="none" strike="noStrike">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8700">
                <a:tc>
                  <a:txBody>
                    <a:bodyPr/>
                    <a:lstStyle/>
                    <a:p>
                      <a:pPr marL="0" marR="0" lvl="0" indent="0" algn="ctr" rtl="0">
                        <a:spcBef>
                          <a:spcPts val="0"/>
                        </a:spcBef>
                        <a:spcAft>
                          <a:spcPts val="0"/>
                        </a:spcAft>
                        <a:buNone/>
                      </a:pPr>
                      <a:r>
                        <a:rPr lang="fr-FR" sz="1000">
                          <a:latin typeface="Poppins"/>
                          <a:ea typeface="Poppins"/>
                          <a:cs typeface="Poppins"/>
                          <a:sym typeface="Poppins"/>
                        </a:rPr>
                        <a:t>08/11/2023</a:t>
                      </a:r>
                      <a:endParaRPr sz="1000"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La Carte processus ainsi que la politique RH ne sont pas à jour</a:t>
                      </a:r>
                      <a:endParaRPr sz="1000">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000">
                          <a:solidFill>
                            <a:schemeClr val="dk1"/>
                          </a:solidFill>
                          <a:latin typeface="Poppins"/>
                          <a:ea typeface="Poppins"/>
                          <a:cs typeface="Poppins"/>
                          <a:sym typeface="Poppins"/>
                        </a:rPr>
                        <a:t>Boris Kouakou</a:t>
                      </a:r>
                      <a:endParaRPr sz="1000" i="0" u="none" strike="noStrike">
                        <a:solidFill>
                          <a:srgbClr val="0000FF"/>
                        </a:solidFill>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27200">
                <a:tc>
                  <a:txBody>
                    <a:bodyPr/>
                    <a:lstStyle/>
                    <a:p>
                      <a:pPr marL="0" marR="0" lvl="0" indent="0" algn="ctr" rtl="0">
                        <a:spcBef>
                          <a:spcPts val="0"/>
                        </a:spcBef>
                        <a:spcAft>
                          <a:spcPts val="0"/>
                        </a:spcAft>
                        <a:buNone/>
                      </a:pPr>
                      <a:r>
                        <a:rPr lang="fr-FR" sz="1000">
                          <a:latin typeface="Poppins"/>
                          <a:ea typeface="Poppins"/>
                          <a:cs typeface="Poppins"/>
                          <a:sym typeface="Poppins"/>
                        </a:rPr>
                        <a:t>08/11/2023</a:t>
                      </a:r>
                      <a:endParaRPr sz="1000"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Le copilote n’est pas assez impliqué, il ne reçoit pas toutes les informations nécessaires (ex : nouvelles recrues...) alors qu’il est chargé de mettre à jour certains dossiers (Base de données du personnel, dossiers du personnel)</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000">
                          <a:solidFill>
                            <a:schemeClr val="dk1"/>
                          </a:solidFill>
                          <a:latin typeface="Poppins"/>
                          <a:ea typeface="Poppins"/>
                          <a:cs typeface="Poppins"/>
                          <a:sym typeface="Poppins"/>
                        </a:rPr>
                        <a:t>Boris Kouakou</a:t>
                      </a:r>
                      <a:endParaRPr sz="1000" i="0" u="none" strike="noStrike">
                        <a:solidFill>
                          <a:srgbClr val="00000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Piste d’amélioration</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1">
                          <a:solidFill>
                            <a:srgbClr val="00B050"/>
                          </a:solidFill>
                          <a:latin typeface="Poppins"/>
                          <a:ea typeface="Poppins"/>
                          <a:cs typeface="Poppins"/>
                          <a:sym typeface="Poppins"/>
                        </a:rPr>
                        <a:t>80%</a:t>
                      </a:r>
                      <a:endParaRPr sz="1000" b="1" i="0" u="none" strike="noStrike">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1000" b="1">
                        <a:solidFill>
                          <a:srgbClr val="FF0040"/>
                        </a:solidFill>
                        <a:latin typeface="Poppins"/>
                        <a:ea typeface="Poppins"/>
                        <a:cs typeface="Poppins"/>
                        <a:sym typeface="Poppins"/>
                      </a:endParaRPr>
                    </a:p>
                    <a:p>
                      <a:pPr marL="0" marR="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b="1">
                        <a:solidFill>
                          <a:srgbClr val="FF0040"/>
                        </a:solidFill>
                        <a:latin typeface="Poppins"/>
                        <a:ea typeface="Poppins"/>
                        <a:cs typeface="Poppins"/>
                        <a:sym typeface="Poppins"/>
                      </a:endParaRPr>
                    </a:p>
                    <a:p>
                      <a:pPr marL="0" marR="0" lvl="0" indent="0" algn="ctr" rtl="0">
                        <a:spcBef>
                          <a:spcPts val="0"/>
                        </a:spcBef>
                        <a:spcAft>
                          <a:spcPts val="0"/>
                        </a:spcAft>
                        <a:buNone/>
                      </a:pP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325">
                <a:tc>
                  <a:txBody>
                    <a:bodyPr/>
                    <a:lstStyle/>
                    <a:p>
                      <a:pPr marL="0" marR="0" lvl="0" indent="0" algn="ctr" rtl="0">
                        <a:spcBef>
                          <a:spcPts val="0"/>
                        </a:spcBef>
                        <a:spcAft>
                          <a:spcPts val="0"/>
                        </a:spcAft>
                        <a:buNone/>
                      </a:pPr>
                      <a:r>
                        <a:rPr lang="fr-FR" sz="1000">
                          <a:latin typeface="Poppins"/>
                          <a:ea typeface="Poppins"/>
                          <a:cs typeface="Poppins"/>
                          <a:sym typeface="Poppins"/>
                        </a:rPr>
                        <a:t>08/11/2023</a:t>
                      </a:r>
                      <a:endParaRPr sz="1000"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L'organigramme n'est pas à jour</a:t>
                      </a:r>
                      <a:endParaRPr sz="1000">
                        <a:latin typeface="Poppins"/>
                        <a:ea typeface="Poppins"/>
                        <a:cs typeface="Poppins"/>
                        <a:sym typeface="Poppins"/>
                      </a:endParaRPr>
                    </a:p>
                    <a:p>
                      <a:pPr marL="0" lvl="0" indent="0" algn="l" rtl="0">
                        <a:spcBef>
                          <a:spcPts val="0"/>
                        </a:spcBef>
                        <a:spcAft>
                          <a:spcPts val="0"/>
                        </a:spcAft>
                        <a:buNone/>
                      </a:pP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i="0" u="none" strike="noStrike">
                          <a:solidFill>
                            <a:srgbClr val="000000"/>
                          </a:solidFill>
                          <a:latin typeface="Poppins"/>
                          <a:ea typeface="Poppins"/>
                          <a:cs typeface="Poppins"/>
                          <a:sym typeface="Poppins"/>
                        </a:rPr>
                        <a:t>Boris Kouakou</a:t>
                      </a:r>
                      <a:endParaRPr sz="1000" i="0" u="none" strike="noStrike">
                        <a:solidFill>
                          <a:srgbClr val="00000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 </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8700">
                <a:tc>
                  <a:txBody>
                    <a:bodyPr/>
                    <a:lstStyle/>
                    <a:p>
                      <a:pPr marL="0" marR="0" lvl="0" indent="0" algn="ctr" rtl="0">
                        <a:spcBef>
                          <a:spcPts val="0"/>
                        </a:spcBef>
                        <a:spcAft>
                          <a:spcPts val="0"/>
                        </a:spcAft>
                        <a:buNone/>
                      </a:pPr>
                      <a:r>
                        <a:rPr lang="fr-FR" sz="1000">
                          <a:latin typeface="Poppins"/>
                          <a:ea typeface="Poppins"/>
                          <a:cs typeface="Poppins"/>
                          <a:sym typeface="Poppins"/>
                        </a:rPr>
                        <a:t>08/11/2023</a:t>
                      </a:r>
                      <a:endParaRPr sz="1000" i="0" u="none" strike="noStrike">
                        <a:solidFill>
                          <a:srgbClr val="000000"/>
                        </a:solidFill>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Il n'y a pas de plan de formation pour l'année 2023</a:t>
                      </a:r>
                      <a:endParaRPr sz="1000">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000">
                          <a:solidFill>
                            <a:schemeClr val="dk1"/>
                          </a:solidFill>
                          <a:latin typeface="Poppins"/>
                          <a:ea typeface="Poppins"/>
                          <a:cs typeface="Poppins"/>
                          <a:sym typeface="Poppins"/>
                        </a:rPr>
                        <a:t>Boris Kouakou</a:t>
                      </a:r>
                      <a:endParaRPr sz="1000">
                        <a:solidFill>
                          <a:srgbClr val="0000FF"/>
                        </a:solidFill>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Point faible</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10875">
                <a:tc>
                  <a:txBody>
                    <a:bodyPr/>
                    <a:lstStyle/>
                    <a:p>
                      <a:pPr marL="0" lvl="0" indent="0" algn="ctr" rtl="0">
                        <a:spcBef>
                          <a:spcPts val="0"/>
                        </a:spcBef>
                        <a:spcAft>
                          <a:spcPts val="0"/>
                        </a:spcAft>
                        <a:buNone/>
                      </a:pPr>
                      <a:r>
                        <a:rPr lang="fr-FR" sz="1000">
                          <a:latin typeface="Poppins"/>
                          <a:ea typeface="Poppins"/>
                          <a:cs typeface="Poppins"/>
                          <a:sym typeface="Poppins"/>
                        </a:rPr>
                        <a:t>08/11/2023</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L’analyse risque n’est pas à jour. Certains risques ont évolués.</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i="0" u="none" strike="noStrike">
                          <a:solidFill>
                            <a:srgbClr val="000000"/>
                          </a:solidFill>
                          <a:latin typeface="Poppins"/>
                          <a:ea typeface="Poppins"/>
                          <a:cs typeface="Poppins"/>
                          <a:sym typeface="Poppins"/>
                        </a:rPr>
                        <a:t>Boris Kouakou</a:t>
                      </a:r>
                      <a:endParaRPr sz="1000" i="0" u="none" strike="noStrike">
                        <a:solidFill>
                          <a:srgbClr val="00000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00B050"/>
                          </a:solidFill>
                          <a:latin typeface="Poppins"/>
                          <a:ea typeface="Poppins"/>
                          <a:cs typeface="Poppins"/>
                          <a:sym typeface="Poppins"/>
                        </a:rPr>
                        <a:t>100%</a:t>
                      </a:r>
                      <a:endParaRPr sz="10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527200">
                <a:tc>
                  <a:txBody>
                    <a:bodyPr/>
                    <a:lstStyle/>
                    <a:p>
                      <a:pPr marL="0" lvl="0" indent="0" algn="ctr" rtl="0">
                        <a:spcBef>
                          <a:spcPts val="0"/>
                        </a:spcBef>
                        <a:spcAft>
                          <a:spcPts val="0"/>
                        </a:spcAft>
                        <a:buClr>
                          <a:schemeClr val="dk1"/>
                        </a:buClr>
                        <a:buSzPts val="1100"/>
                        <a:buFont typeface="Arial"/>
                        <a:buNone/>
                      </a:pPr>
                      <a:r>
                        <a:rPr lang="fr-FR" sz="1000">
                          <a:solidFill>
                            <a:schemeClr val="dk1"/>
                          </a:solidFill>
                          <a:latin typeface="Poppins"/>
                          <a:ea typeface="Poppins"/>
                          <a:cs typeface="Poppins"/>
                          <a:sym typeface="Poppins"/>
                        </a:rPr>
                        <a:t>08/11/2023</a:t>
                      </a:r>
                      <a:endParaRPr sz="1000">
                        <a:solidFill>
                          <a:schemeClr val="dk1"/>
                        </a:solidFill>
                        <a:latin typeface="Poppins"/>
                        <a:ea typeface="Poppins"/>
                        <a:cs typeface="Poppins"/>
                        <a:sym typeface="Poppins"/>
                      </a:endParaRPr>
                    </a:p>
                    <a:p>
                      <a:pPr marL="0" lvl="0" indent="0" algn="ctr" rtl="0">
                        <a:spcBef>
                          <a:spcPts val="0"/>
                        </a:spcBef>
                        <a:spcAft>
                          <a:spcPts val="0"/>
                        </a:spcAft>
                        <a:buNone/>
                      </a:pP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Le rapport de recrutement est cité dans la documentation du processus mais en réalité il n'est pas utilisé par les chargés de recrutement (ex: La ROQ a effectué plusieurs entretiens mais elle ne l'a jamais utilisé)</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a:latin typeface="Poppins"/>
                          <a:ea typeface="Poppins"/>
                          <a:cs typeface="Poppins"/>
                          <a:sym typeface="Poppins"/>
                        </a:rPr>
                        <a:t>Kouna Niang</a:t>
                      </a:r>
                      <a:endParaRPr sz="1000" i="0" u="none" strike="noStrike">
                        <a:solidFill>
                          <a:srgbClr val="00000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00B050"/>
                          </a:solidFill>
                          <a:latin typeface="Poppins"/>
                          <a:ea typeface="Poppins"/>
                          <a:cs typeface="Poppins"/>
                          <a:sym typeface="Poppins"/>
                        </a:rPr>
                        <a:t>90%</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55025">
                <a:tc>
                  <a:txBody>
                    <a:bodyPr/>
                    <a:lstStyle/>
                    <a:p>
                      <a:pPr marL="0" lvl="0" indent="0" algn="ctr" rtl="0">
                        <a:spcBef>
                          <a:spcPts val="0"/>
                        </a:spcBef>
                        <a:spcAft>
                          <a:spcPts val="0"/>
                        </a:spcAft>
                        <a:buNone/>
                      </a:pPr>
                      <a:r>
                        <a:rPr lang="fr-FR" sz="1000" b="1">
                          <a:latin typeface="Poppins"/>
                          <a:ea typeface="Poppins"/>
                          <a:cs typeface="Poppins"/>
                          <a:sym typeface="Poppins"/>
                        </a:rPr>
                        <a:t>01/08/2024</a:t>
                      </a:r>
                      <a:endParaRPr sz="10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Les actions générées sur Qualipro suite aux deux derniers audits n'ont pas été clôturés malgré que ces cas soient résolus</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000">
                          <a:solidFill>
                            <a:schemeClr val="dk1"/>
                          </a:solidFill>
                          <a:latin typeface="Poppins"/>
                          <a:ea typeface="Poppins"/>
                          <a:cs typeface="Poppins"/>
                          <a:sym typeface="Poppins"/>
                        </a:rPr>
                        <a:t>Kouna Niang</a:t>
                      </a:r>
                      <a:endParaRPr sz="1000" i="0" u="none" strike="noStrike">
                        <a:solidFill>
                          <a:srgbClr val="00000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355025">
                <a:tc>
                  <a:txBody>
                    <a:bodyPr/>
                    <a:lstStyle/>
                    <a:p>
                      <a:pPr marL="0" lvl="0" indent="0" algn="ctr" rtl="0">
                        <a:spcBef>
                          <a:spcPts val="0"/>
                        </a:spcBef>
                        <a:spcAft>
                          <a:spcPts val="0"/>
                        </a:spcAft>
                        <a:buNone/>
                      </a:pPr>
                      <a:r>
                        <a:rPr lang="fr-FR" sz="1000">
                          <a:latin typeface="Poppins"/>
                          <a:ea typeface="Poppins"/>
                          <a:cs typeface="Poppins"/>
                          <a:sym typeface="Poppins"/>
                        </a:rPr>
                        <a:t>01/08/2024</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fr-FR" sz="1000">
                          <a:latin typeface="Poppins"/>
                          <a:ea typeface="Poppins"/>
                          <a:cs typeface="Poppins"/>
                          <a:sym typeface="Poppins"/>
                        </a:rPr>
                        <a:t>Le départ du Copilote a impacté le suivi du processus RH</a:t>
                      </a:r>
                      <a:endParaRPr sz="10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a:solidFill>
                            <a:schemeClr val="dk1"/>
                          </a:solidFill>
                          <a:latin typeface="Poppins"/>
                          <a:ea typeface="Poppins"/>
                          <a:cs typeface="Poppins"/>
                          <a:sym typeface="Poppins"/>
                        </a:rPr>
                        <a:t>Kouna Niang</a:t>
                      </a:r>
                      <a:endParaRPr sz="10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a:latin typeface="Poppins"/>
                          <a:ea typeface="Poppins"/>
                          <a:cs typeface="Poppins"/>
                          <a:sym typeface="Poppins"/>
                        </a:rPr>
                        <a:t>Ecart</a:t>
                      </a:r>
                      <a:endParaRPr sz="10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000" b="1">
                          <a:solidFill>
                            <a:srgbClr val="FF0040"/>
                          </a:solidFill>
                          <a:latin typeface="Poppins"/>
                          <a:ea typeface="Poppins"/>
                          <a:cs typeface="Poppins"/>
                          <a:sym typeface="Poppins"/>
                        </a:rPr>
                        <a:t>0%</a:t>
                      </a:r>
                      <a:endParaRPr sz="10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178"/>
          <p:cNvSpPr txBox="1"/>
          <p:nvPr/>
        </p:nvSpPr>
        <p:spPr>
          <a:xfrm>
            <a:off x="266706" y="281046"/>
            <a:ext cx="11263800" cy="491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530" name="Google Shape;1530;p178"/>
          <p:cNvSpPr txBox="1"/>
          <p:nvPr/>
        </p:nvSpPr>
        <p:spPr>
          <a:xfrm>
            <a:off x="375150" y="772750"/>
            <a:ext cx="11441700" cy="4407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cap="none">
                <a:solidFill>
                  <a:schemeClr val="lt1"/>
                </a:solidFill>
                <a:latin typeface="Poppins"/>
                <a:ea typeface="Poppins"/>
                <a:cs typeface="Poppins"/>
                <a:sym typeface="Poppins"/>
              </a:rPr>
              <a:t>PS03 : Gestion du système d’informations</a:t>
            </a:r>
            <a:endParaRPr sz="1600" cap="none">
              <a:solidFill>
                <a:schemeClr val="lt1"/>
              </a:solidFill>
              <a:latin typeface="Poppins"/>
              <a:ea typeface="Poppins"/>
              <a:cs typeface="Poppins"/>
              <a:sym typeface="Poppins"/>
            </a:endParaRPr>
          </a:p>
        </p:txBody>
      </p:sp>
      <p:sp>
        <p:nvSpPr>
          <p:cNvPr id="1531" name="Google Shape;1531;p178"/>
          <p:cNvSpPr txBox="1"/>
          <p:nvPr/>
        </p:nvSpPr>
        <p:spPr>
          <a:xfrm>
            <a:off x="375156" y="1324804"/>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point faible </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écart</a:t>
            </a:r>
            <a:endParaRPr sz="1600">
              <a:solidFill>
                <a:schemeClr val="dk1"/>
              </a:solidFill>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0 piste d’amélioration</a:t>
            </a:r>
            <a:endParaRPr sz="1600">
              <a:solidFill>
                <a:schemeClr val="dk1"/>
              </a:solidFill>
              <a:latin typeface="Poppins"/>
              <a:ea typeface="Poppins"/>
              <a:cs typeface="Poppins"/>
              <a:sym typeface="Poppins"/>
            </a:endParaRPr>
          </a:p>
        </p:txBody>
      </p:sp>
      <p:graphicFrame>
        <p:nvGraphicFramePr>
          <p:cNvPr id="1532" name="Google Shape;1532;p178"/>
          <p:cNvGraphicFramePr/>
          <p:nvPr/>
        </p:nvGraphicFramePr>
        <p:xfrm>
          <a:off x="375176" y="2501345"/>
          <a:ext cx="11441675" cy="2448150"/>
        </p:xfrm>
        <a:graphic>
          <a:graphicData uri="http://schemas.openxmlformats.org/drawingml/2006/table">
            <a:tbl>
              <a:tblPr>
                <a:noFill/>
                <a:tableStyleId>{AD773822-34DE-45F7-BAFE-0297E2DBFE8B}</a:tableStyleId>
              </a:tblPr>
              <a:tblGrid>
                <a:gridCol w="1776625">
                  <a:extLst>
                    <a:ext uri="{9D8B030D-6E8A-4147-A177-3AD203B41FA5}">
                      <a16:colId xmlns:a16="http://schemas.microsoft.com/office/drawing/2014/main" val="20000"/>
                    </a:ext>
                  </a:extLst>
                </a:gridCol>
                <a:gridCol w="4037350">
                  <a:extLst>
                    <a:ext uri="{9D8B030D-6E8A-4147-A177-3AD203B41FA5}">
                      <a16:colId xmlns:a16="http://schemas.microsoft.com/office/drawing/2014/main" val="20001"/>
                    </a:ext>
                  </a:extLst>
                </a:gridCol>
                <a:gridCol w="2129975">
                  <a:extLst>
                    <a:ext uri="{9D8B030D-6E8A-4147-A177-3AD203B41FA5}">
                      <a16:colId xmlns:a16="http://schemas.microsoft.com/office/drawing/2014/main" val="20002"/>
                    </a:ext>
                  </a:extLst>
                </a:gridCol>
                <a:gridCol w="1739600">
                  <a:extLst>
                    <a:ext uri="{9D8B030D-6E8A-4147-A177-3AD203B41FA5}">
                      <a16:colId xmlns:a16="http://schemas.microsoft.com/office/drawing/2014/main" val="20003"/>
                    </a:ext>
                  </a:extLst>
                </a:gridCol>
                <a:gridCol w="906825">
                  <a:extLst>
                    <a:ext uri="{9D8B030D-6E8A-4147-A177-3AD203B41FA5}">
                      <a16:colId xmlns:a16="http://schemas.microsoft.com/office/drawing/2014/main" val="20004"/>
                    </a:ext>
                  </a:extLst>
                </a:gridCol>
                <a:gridCol w="851300">
                  <a:extLst>
                    <a:ext uri="{9D8B030D-6E8A-4147-A177-3AD203B41FA5}">
                      <a16:colId xmlns:a16="http://schemas.microsoft.com/office/drawing/2014/main" val="20005"/>
                    </a:ext>
                  </a:extLst>
                </a:gridCol>
              </a:tblGrid>
              <a:tr h="551500">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Date réal, audit</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Description</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Concerné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Gravité</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Réal.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200" b="1" i="0" u="none" strike="noStrike">
                          <a:solidFill>
                            <a:srgbClr val="FFFFFF"/>
                          </a:solidFill>
                          <a:latin typeface="Poppins"/>
                          <a:ea typeface="Poppins"/>
                          <a:cs typeface="Poppins"/>
                          <a:sym typeface="Poppins"/>
                        </a:rPr>
                        <a:t>Eff. %</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955050">
                <a:tc>
                  <a:txBody>
                    <a:bodyPr/>
                    <a:lstStyle/>
                    <a:p>
                      <a:pPr marL="0" lvl="0" indent="0" algn="ctr" rtl="0">
                        <a:spcBef>
                          <a:spcPts val="0"/>
                        </a:spcBef>
                        <a:spcAft>
                          <a:spcPts val="0"/>
                        </a:spcAft>
                        <a:buNone/>
                      </a:pPr>
                      <a:r>
                        <a:rPr lang="fr-FR" sz="1200">
                          <a:latin typeface="Poppins"/>
                          <a:ea typeface="Poppins"/>
                          <a:cs typeface="Poppins"/>
                          <a:sym typeface="Poppins"/>
                        </a:rPr>
                        <a:t>23/12/2024</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200">
                          <a:latin typeface="Poppins"/>
                          <a:ea typeface="Poppins"/>
                          <a:cs typeface="Poppins"/>
                          <a:sym typeface="Poppins"/>
                        </a:rPr>
                        <a:t>Le questionnaire n'est pas à jour (écart de l'audit passé)</a:t>
                      </a:r>
                      <a:endParaRPr sz="1200">
                        <a:latin typeface="Poppins"/>
                        <a:ea typeface="Poppins"/>
                        <a:cs typeface="Poppins"/>
                        <a:sym typeface="Poppins"/>
                      </a:endParaRPr>
                    </a:p>
                  </a:txBody>
                  <a:tcPr marL="91450" marR="91450" marT="45725" marB="45725"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200">
                          <a:latin typeface="Poppins"/>
                          <a:ea typeface="Poppins"/>
                          <a:cs typeface="Poppins"/>
                          <a:sym typeface="Poppins"/>
                        </a:rPr>
                        <a:t>Lauriane Marie LE FLOUR</a:t>
                      </a:r>
                      <a:endParaRPr sz="1200">
                        <a:latin typeface="Poppins"/>
                        <a:ea typeface="Poppins"/>
                        <a:cs typeface="Poppins"/>
                        <a:sym typeface="Poppins"/>
                      </a:endParaRPr>
                    </a:p>
                  </a:txBody>
                  <a:tcPr marL="91450" marR="91450" marT="45725" marB="45725"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200">
                          <a:latin typeface="Poppins"/>
                          <a:ea typeface="Poppins"/>
                          <a:cs typeface="Poppins"/>
                          <a:sym typeface="Poppins"/>
                        </a:rPr>
                        <a:t>Ecart</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83%</a:t>
                      </a:r>
                      <a:endParaRPr sz="1200" b="1">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100%</a:t>
                      </a:r>
                      <a:endParaRPr sz="1200" b="1">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41600">
                <a:tc>
                  <a:txBody>
                    <a:bodyPr/>
                    <a:lstStyle/>
                    <a:p>
                      <a:pPr marL="0" lvl="0" indent="0" algn="ctr" rtl="0">
                        <a:spcBef>
                          <a:spcPts val="0"/>
                        </a:spcBef>
                        <a:spcAft>
                          <a:spcPts val="0"/>
                        </a:spcAft>
                        <a:buClr>
                          <a:schemeClr val="dk1"/>
                        </a:buClr>
                        <a:buSzPts val="1100"/>
                        <a:buFont typeface="Arial"/>
                        <a:buNone/>
                      </a:pPr>
                      <a:r>
                        <a:rPr lang="fr-FR" sz="1200">
                          <a:solidFill>
                            <a:schemeClr val="dk1"/>
                          </a:solidFill>
                          <a:latin typeface="Poppins"/>
                          <a:ea typeface="Poppins"/>
                          <a:cs typeface="Poppins"/>
                          <a:sym typeface="Poppins"/>
                        </a:rPr>
                        <a:t>23/12/2024</a:t>
                      </a:r>
                      <a:endParaRPr sz="1200">
                        <a:solidFill>
                          <a:schemeClr val="dk1"/>
                        </a:solidFill>
                        <a:latin typeface="Poppins"/>
                        <a:ea typeface="Poppins"/>
                        <a:cs typeface="Poppins"/>
                        <a:sym typeface="Poppins"/>
                      </a:endParaRPr>
                    </a:p>
                    <a:p>
                      <a:pPr marL="0" lvl="0" indent="0" algn="ctr" rtl="0">
                        <a:spcBef>
                          <a:spcPts val="0"/>
                        </a:spcBef>
                        <a:spcAft>
                          <a:spcPts val="0"/>
                        </a:spcAft>
                        <a:buNone/>
                      </a:pP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200">
                          <a:latin typeface="Poppins"/>
                          <a:ea typeface="Poppins"/>
                          <a:cs typeface="Poppins"/>
                          <a:sym typeface="Poppins"/>
                        </a:rPr>
                        <a:t>Les travaux sont toujours en cours</a:t>
                      </a:r>
                      <a:endParaRPr sz="12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200">
                          <a:solidFill>
                            <a:schemeClr val="dk1"/>
                          </a:solidFill>
                          <a:latin typeface="Poppins"/>
                          <a:ea typeface="Poppins"/>
                          <a:cs typeface="Poppins"/>
                          <a:sym typeface="Poppins"/>
                        </a:rPr>
                        <a:t>Lauriane Marie LE FLOUR</a:t>
                      </a:r>
                      <a:endParaRPr sz="1200">
                        <a:solidFill>
                          <a:schemeClr val="dk1"/>
                        </a:solidFill>
                        <a:latin typeface="Poppins"/>
                        <a:ea typeface="Poppins"/>
                        <a:cs typeface="Poppins"/>
                        <a:sym typeface="Poppins"/>
                      </a:endParaRPr>
                    </a:p>
                    <a:p>
                      <a:pPr marL="0" lvl="0" indent="0" algn="ctr" rtl="0">
                        <a:spcBef>
                          <a:spcPts val="0"/>
                        </a:spcBef>
                        <a:spcAft>
                          <a:spcPts val="0"/>
                        </a:spcAft>
                        <a:buNone/>
                      </a:pP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200">
                          <a:latin typeface="Poppins"/>
                          <a:ea typeface="Poppins"/>
                          <a:cs typeface="Poppins"/>
                          <a:sym typeface="Poppins"/>
                        </a:rPr>
                        <a:t>Point faible</a:t>
                      </a:r>
                      <a:endParaRPr sz="12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200" b="1">
                          <a:solidFill>
                            <a:srgbClr val="00B050"/>
                          </a:solidFill>
                          <a:latin typeface="Poppins"/>
                          <a:ea typeface="Poppins"/>
                          <a:cs typeface="Poppins"/>
                          <a:sym typeface="Poppins"/>
                        </a:rPr>
                        <a:t>50%</a:t>
                      </a:r>
                      <a:endParaRPr sz="1200" b="1">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000" b="1">
                          <a:solidFill>
                            <a:srgbClr val="FF0040"/>
                          </a:solidFill>
                          <a:latin typeface="Poppins"/>
                          <a:ea typeface="Poppins"/>
                          <a:cs typeface="Poppins"/>
                          <a:sym typeface="Poppins"/>
                        </a:rPr>
                        <a:t>0%</a:t>
                      </a:r>
                      <a:endParaRPr sz="1200" b="1">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544"/>
        <p:cNvGrpSpPr/>
        <p:nvPr/>
      </p:nvGrpSpPr>
      <p:grpSpPr>
        <a:xfrm>
          <a:off x="0" y="0"/>
          <a:ext cx="0" cy="0"/>
          <a:chOff x="0" y="0"/>
          <a:chExt cx="0" cy="0"/>
        </a:xfrm>
      </p:grpSpPr>
      <p:sp>
        <p:nvSpPr>
          <p:cNvPr id="1545" name="Google Shape;1545;p180"/>
          <p:cNvSpPr txBox="1"/>
          <p:nvPr/>
        </p:nvSpPr>
        <p:spPr>
          <a:xfrm>
            <a:off x="337018" y="442046"/>
            <a:ext cx="11263800" cy="491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546" name="Google Shape;1546;p180"/>
          <p:cNvSpPr txBox="1"/>
          <p:nvPr/>
        </p:nvSpPr>
        <p:spPr>
          <a:xfrm>
            <a:off x="470850" y="933750"/>
            <a:ext cx="11123400" cy="4917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cap="none">
                <a:solidFill>
                  <a:schemeClr val="lt1"/>
                </a:solidFill>
                <a:latin typeface="Poppins"/>
                <a:ea typeface="Poppins"/>
                <a:cs typeface="Poppins"/>
                <a:sym typeface="Poppins"/>
              </a:rPr>
              <a:t>PS04 : Gestion des ressources matérielles</a:t>
            </a:r>
            <a:endParaRPr sz="1600" cap="none">
              <a:solidFill>
                <a:schemeClr val="lt1"/>
              </a:solidFill>
              <a:latin typeface="Poppins"/>
              <a:ea typeface="Poppins"/>
              <a:cs typeface="Poppins"/>
              <a:sym typeface="Poppins"/>
            </a:endParaRPr>
          </a:p>
        </p:txBody>
      </p:sp>
      <p:sp>
        <p:nvSpPr>
          <p:cNvPr id="1547" name="Google Shape;1547;p180"/>
          <p:cNvSpPr txBox="1"/>
          <p:nvPr/>
        </p:nvSpPr>
        <p:spPr>
          <a:xfrm>
            <a:off x="470856" y="1629617"/>
            <a:ext cx="4019700" cy="585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4 écarts </a:t>
            </a:r>
            <a:endParaRPr sz="1600">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point faible</a:t>
            </a:r>
            <a:endParaRPr sz="1600">
              <a:latin typeface="Poppins"/>
              <a:ea typeface="Poppins"/>
              <a:cs typeface="Poppins"/>
              <a:sym typeface="Poppins"/>
            </a:endParaRPr>
          </a:p>
        </p:txBody>
      </p:sp>
      <p:graphicFrame>
        <p:nvGraphicFramePr>
          <p:cNvPr id="1548" name="Google Shape;1548;p180"/>
          <p:cNvGraphicFramePr/>
          <p:nvPr/>
        </p:nvGraphicFramePr>
        <p:xfrm>
          <a:off x="509906" y="2500995"/>
          <a:ext cx="11045300" cy="3497025"/>
        </p:xfrm>
        <a:graphic>
          <a:graphicData uri="http://schemas.openxmlformats.org/drawingml/2006/table">
            <a:tbl>
              <a:tblPr>
                <a:noFill/>
                <a:tableStyleId>{AD773822-34DE-45F7-BAFE-0297E2DBFE8B}</a:tableStyleId>
              </a:tblPr>
              <a:tblGrid>
                <a:gridCol w="1715075">
                  <a:extLst>
                    <a:ext uri="{9D8B030D-6E8A-4147-A177-3AD203B41FA5}">
                      <a16:colId xmlns:a16="http://schemas.microsoft.com/office/drawing/2014/main" val="20000"/>
                    </a:ext>
                  </a:extLst>
                </a:gridCol>
                <a:gridCol w="4144800">
                  <a:extLst>
                    <a:ext uri="{9D8B030D-6E8A-4147-A177-3AD203B41FA5}">
                      <a16:colId xmlns:a16="http://schemas.microsoft.com/office/drawing/2014/main" val="20001"/>
                    </a:ext>
                  </a:extLst>
                </a:gridCol>
                <a:gridCol w="1808900">
                  <a:extLst>
                    <a:ext uri="{9D8B030D-6E8A-4147-A177-3AD203B41FA5}">
                      <a16:colId xmlns:a16="http://schemas.microsoft.com/office/drawing/2014/main" val="20002"/>
                    </a:ext>
                  </a:extLst>
                </a:gridCol>
                <a:gridCol w="1679350">
                  <a:extLst>
                    <a:ext uri="{9D8B030D-6E8A-4147-A177-3AD203B41FA5}">
                      <a16:colId xmlns:a16="http://schemas.microsoft.com/office/drawing/2014/main" val="20003"/>
                    </a:ext>
                  </a:extLst>
                </a:gridCol>
                <a:gridCol w="875400">
                  <a:extLst>
                    <a:ext uri="{9D8B030D-6E8A-4147-A177-3AD203B41FA5}">
                      <a16:colId xmlns:a16="http://schemas.microsoft.com/office/drawing/2014/main" val="20004"/>
                    </a:ext>
                  </a:extLst>
                </a:gridCol>
                <a:gridCol w="821775">
                  <a:extLst>
                    <a:ext uri="{9D8B030D-6E8A-4147-A177-3AD203B41FA5}">
                      <a16:colId xmlns:a16="http://schemas.microsoft.com/office/drawing/2014/main" val="20005"/>
                    </a:ext>
                  </a:extLst>
                </a:gridCol>
              </a:tblGrid>
              <a:tr h="415575">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Date réal, audit</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Description</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Concerné</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Gravité</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Réal. %</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Eff. %</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732925">
                <a:tc>
                  <a:txBody>
                    <a:bodyPr/>
                    <a:lstStyle/>
                    <a:p>
                      <a:pPr marL="0" lvl="0" indent="0" algn="ctr" rtl="0">
                        <a:spcBef>
                          <a:spcPts val="0"/>
                        </a:spcBef>
                        <a:spcAft>
                          <a:spcPts val="0"/>
                        </a:spcAft>
                        <a:buNone/>
                      </a:pPr>
                      <a:r>
                        <a:rPr lang="fr-FR" sz="1100" b="1">
                          <a:latin typeface="Poppins"/>
                          <a:ea typeface="Poppins"/>
                          <a:cs typeface="Poppins"/>
                          <a:sym typeface="Poppins"/>
                        </a:rPr>
                        <a:t>24/04/2024</a:t>
                      </a:r>
                      <a:endParaRPr sz="11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L'étiquetage du matériel est toujours en cours</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Habibatou Sy</a:t>
                      </a:r>
                      <a:endParaRPr sz="11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Ecart</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00B050"/>
                          </a:solidFill>
                          <a:latin typeface="Poppins"/>
                          <a:ea typeface="Poppins"/>
                          <a:cs typeface="Poppins"/>
                          <a:sym typeface="Poppins"/>
                        </a:rPr>
                        <a:t>100%</a:t>
                      </a:r>
                      <a:endParaRPr sz="11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00B050"/>
                          </a:solidFill>
                          <a:latin typeface="Poppins"/>
                          <a:ea typeface="Poppins"/>
                          <a:cs typeface="Poppins"/>
                          <a:sym typeface="Poppins"/>
                        </a:rPr>
                        <a:t>100%</a:t>
                      </a:r>
                      <a:endParaRPr sz="11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62450">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24/04/2024</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Pour certains incidents, l'intervention est survenue après un délai plus long que d'habitude</a:t>
                      </a:r>
                      <a:endParaRPr sz="1100">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100">
                        <a:solidFill>
                          <a:schemeClr val="dk1"/>
                        </a:solidFill>
                        <a:latin typeface="Poppins"/>
                        <a:ea typeface="Poppins"/>
                        <a:cs typeface="Poppins"/>
                        <a:sym typeface="Poppins"/>
                      </a:endParaRPr>
                    </a:p>
                    <a:p>
                      <a:pPr marL="0" lvl="0" indent="0" algn="ctr" rtl="0">
                        <a:spcBef>
                          <a:spcPts val="0"/>
                        </a:spcBef>
                        <a:spcAft>
                          <a:spcPts val="0"/>
                        </a:spcAft>
                        <a:buNone/>
                      </a:pPr>
                      <a:r>
                        <a:rPr lang="fr-FR" sz="1100">
                          <a:solidFill>
                            <a:schemeClr val="dk1"/>
                          </a:solidFill>
                          <a:latin typeface="Poppins"/>
                          <a:ea typeface="Poppins"/>
                          <a:cs typeface="Poppins"/>
                          <a:sym typeface="Poppins"/>
                        </a:rPr>
                        <a:t>Habibatou Sy</a:t>
                      </a:r>
                      <a:endParaRPr sz="1100">
                        <a:solidFill>
                          <a:schemeClr val="dk1"/>
                        </a:solidFill>
                        <a:latin typeface="Poppins"/>
                        <a:ea typeface="Poppins"/>
                        <a:cs typeface="Poppins"/>
                        <a:sym typeface="Poppi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Point faible</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00B050"/>
                          </a:solidFill>
                          <a:latin typeface="Poppins"/>
                          <a:ea typeface="Poppins"/>
                          <a:cs typeface="Poppins"/>
                          <a:sym typeface="Poppins"/>
                        </a:rPr>
                        <a:t>100%</a:t>
                      </a:r>
                      <a:endParaRPr sz="11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00B050"/>
                          </a:solidFill>
                          <a:latin typeface="Poppins"/>
                          <a:ea typeface="Poppins"/>
                          <a:cs typeface="Poppins"/>
                          <a:sym typeface="Poppins"/>
                        </a:rPr>
                        <a:t>100%</a:t>
                      </a:r>
                      <a:endParaRPr sz="11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09475">
                <a:tc>
                  <a:txBody>
                    <a:bodyPr/>
                    <a:lstStyle/>
                    <a:p>
                      <a:pPr marL="0" lvl="0" indent="0" algn="ctr" rtl="0">
                        <a:spcBef>
                          <a:spcPts val="0"/>
                        </a:spcBef>
                        <a:spcAft>
                          <a:spcPts val="0"/>
                        </a:spcAft>
                        <a:buNone/>
                      </a:pPr>
                      <a:r>
                        <a:rPr lang="fr-FR" sz="1100" b="1">
                          <a:latin typeface="Poppins"/>
                          <a:ea typeface="Poppins"/>
                          <a:cs typeface="Poppins"/>
                          <a:sym typeface="Poppins"/>
                        </a:rPr>
                        <a:t>01/09/2024</a:t>
                      </a:r>
                      <a:endParaRPr sz="1100" b="1">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Etiquetage du matériel non effectué (constat 529)</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Habibatou Sy</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Ecart</a:t>
                      </a:r>
                      <a:endParaRPr sz="11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00B050"/>
                          </a:solidFill>
                          <a:latin typeface="Poppins"/>
                          <a:ea typeface="Poppins"/>
                          <a:cs typeface="Poppins"/>
                          <a:sym typeface="Poppins"/>
                        </a:rPr>
                        <a:t>100%</a:t>
                      </a:r>
                      <a:endParaRPr sz="11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00B050"/>
                          </a:solidFill>
                          <a:latin typeface="Poppins"/>
                          <a:ea typeface="Poppins"/>
                          <a:cs typeface="Poppins"/>
                          <a:sym typeface="Poppins"/>
                        </a:rPr>
                        <a:t>100%</a:t>
                      </a:r>
                      <a:endParaRPr sz="1100" b="1">
                        <a:solidFill>
                          <a:srgbClr val="00B05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38300">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01/09/2024</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Certaines maintenances sont faites en retard, les remplacements de matériel à faire ne sont pas détectées à temps pour anticiper sur les arrêts d'activité</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Habibatou Sy</a:t>
                      </a:r>
                      <a:endParaRPr sz="1100">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Ecart</a:t>
                      </a:r>
                      <a:endParaRPr sz="11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b="1">
                          <a:solidFill>
                            <a:srgbClr val="FF0040"/>
                          </a:solidFill>
                          <a:latin typeface="Poppins"/>
                          <a:ea typeface="Poppins"/>
                          <a:cs typeface="Poppins"/>
                          <a:sym typeface="Poppins"/>
                        </a:rPr>
                        <a:t>0%</a:t>
                      </a:r>
                      <a:endParaRPr sz="11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b="1">
                          <a:solidFill>
                            <a:srgbClr val="FF0040"/>
                          </a:solidFill>
                          <a:latin typeface="Poppins"/>
                          <a:ea typeface="Poppins"/>
                          <a:cs typeface="Poppins"/>
                          <a:sym typeface="Poppins"/>
                        </a:rPr>
                        <a:t>0%</a:t>
                      </a:r>
                      <a:endParaRPr sz="11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38300">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01/09/2024</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	</a:t>
                      </a:r>
                      <a:endParaRPr sz="1100">
                        <a:latin typeface="Poppins"/>
                        <a:ea typeface="Poppins"/>
                        <a:cs typeface="Poppins"/>
                        <a:sym typeface="Poppins"/>
                      </a:endParaRPr>
                    </a:p>
                    <a:p>
                      <a:pPr marL="0" lvl="0" indent="0" algn="ctr" rtl="0">
                        <a:spcBef>
                          <a:spcPts val="0"/>
                        </a:spcBef>
                        <a:spcAft>
                          <a:spcPts val="0"/>
                        </a:spcAft>
                        <a:buNone/>
                      </a:pPr>
                      <a:r>
                        <a:rPr lang="fr-FR" sz="1100">
                          <a:latin typeface="Poppins"/>
                          <a:ea typeface="Poppins"/>
                          <a:cs typeface="Poppins"/>
                          <a:sym typeface="Poppins"/>
                        </a:rPr>
                        <a:t>Il y a des incidents non clôturés sur le fichier de signalement des incidents</a:t>
                      </a:r>
                      <a:endParaRPr sz="1100">
                        <a:latin typeface="Poppins"/>
                        <a:ea typeface="Poppins"/>
                        <a:cs typeface="Poppins"/>
                        <a:sym typeface="Poppins"/>
                      </a:endParaRPr>
                    </a:p>
                  </a:txBody>
                  <a:tcPr marL="9525" marR="9525" marT="9525" marB="0"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Habibatou Sy</a:t>
                      </a:r>
                      <a:endParaRPr sz="11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Ecart</a:t>
                      </a:r>
                      <a:endParaRPr sz="1100">
                        <a:solidFill>
                          <a:schemeClr val="dk1"/>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FF0040"/>
                          </a:solidFill>
                          <a:latin typeface="Poppins"/>
                          <a:ea typeface="Poppins"/>
                          <a:cs typeface="Poppins"/>
                          <a:sym typeface="Poppins"/>
                        </a:rPr>
                        <a:t>0%</a:t>
                      </a:r>
                      <a:endParaRPr sz="11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sz="1100" b="1">
                          <a:solidFill>
                            <a:srgbClr val="FF0040"/>
                          </a:solidFill>
                          <a:latin typeface="Poppins"/>
                          <a:ea typeface="Poppins"/>
                          <a:cs typeface="Poppins"/>
                          <a:sym typeface="Poppins"/>
                        </a:rPr>
                        <a:t>0%</a:t>
                      </a:r>
                      <a:endParaRPr sz="1100" b="1">
                        <a:solidFill>
                          <a:srgbClr val="FF0040"/>
                        </a:solidFill>
                        <a:latin typeface="Poppins"/>
                        <a:ea typeface="Poppins"/>
                        <a:cs typeface="Poppins"/>
                        <a:sym typeface="Poppins"/>
                      </a:endParaRPr>
                    </a:p>
                  </a:txBody>
                  <a:tcPr marL="9525" marR="9525" marT="9525" marB="0"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181"/>
          <p:cNvSpPr txBox="1"/>
          <p:nvPr/>
        </p:nvSpPr>
        <p:spPr>
          <a:xfrm>
            <a:off x="353756" y="339571"/>
            <a:ext cx="11263800" cy="4917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fr-FR" sz="2000" b="1">
                <a:solidFill>
                  <a:srgbClr val="752864"/>
                </a:solidFill>
                <a:latin typeface="Poppins"/>
                <a:ea typeface="Poppins"/>
                <a:cs typeface="Poppins"/>
                <a:sym typeface="Poppins"/>
              </a:rPr>
              <a:t>6. Résultats d’audits</a:t>
            </a:r>
            <a:endParaRPr sz="2000" b="1">
              <a:solidFill>
                <a:srgbClr val="752864"/>
              </a:solidFill>
              <a:latin typeface="Poppins"/>
              <a:ea typeface="Poppins"/>
              <a:cs typeface="Poppins"/>
              <a:sym typeface="Poppins"/>
            </a:endParaRPr>
          </a:p>
        </p:txBody>
      </p:sp>
      <p:sp>
        <p:nvSpPr>
          <p:cNvPr id="1554" name="Google Shape;1554;p181"/>
          <p:cNvSpPr txBox="1"/>
          <p:nvPr/>
        </p:nvSpPr>
        <p:spPr>
          <a:xfrm>
            <a:off x="465975" y="831275"/>
            <a:ext cx="11301300" cy="411000"/>
          </a:xfrm>
          <a:prstGeom prst="rect">
            <a:avLst/>
          </a:prstGeom>
          <a:solidFill>
            <a:srgbClr val="752864"/>
          </a:solid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1800"/>
              <a:buFont typeface="Arial"/>
              <a:buNone/>
            </a:pPr>
            <a:r>
              <a:rPr lang="fr-FR" sz="1600" cap="none">
                <a:solidFill>
                  <a:schemeClr val="lt1"/>
                </a:solidFill>
                <a:latin typeface="Poppins"/>
                <a:ea typeface="Poppins"/>
                <a:cs typeface="Poppins"/>
                <a:sym typeface="Poppins"/>
              </a:rPr>
              <a:t>PS06: MAÎTRISE DE L’ENVIRONNEMENT DES SOINS</a:t>
            </a:r>
            <a:endParaRPr sz="1600" cap="none">
              <a:solidFill>
                <a:schemeClr val="lt1"/>
              </a:solidFill>
              <a:latin typeface="Poppins"/>
              <a:ea typeface="Poppins"/>
              <a:cs typeface="Poppins"/>
              <a:sym typeface="Poppins"/>
            </a:endParaRPr>
          </a:p>
        </p:txBody>
      </p:sp>
      <p:graphicFrame>
        <p:nvGraphicFramePr>
          <p:cNvPr id="1555" name="Google Shape;1555;p181"/>
          <p:cNvGraphicFramePr/>
          <p:nvPr/>
        </p:nvGraphicFramePr>
        <p:xfrm>
          <a:off x="561231" y="2427660"/>
          <a:ext cx="11156150" cy="3648880"/>
        </p:xfrm>
        <a:graphic>
          <a:graphicData uri="http://schemas.openxmlformats.org/drawingml/2006/table">
            <a:tbl>
              <a:tblPr>
                <a:noFill/>
                <a:tableStyleId>{AD773822-34DE-45F7-BAFE-0297E2DBFE8B}</a:tableStyleId>
              </a:tblPr>
              <a:tblGrid>
                <a:gridCol w="1459925">
                  <a:extLst>
                    <a:ext uri="{9D8B030D-6E8A-4147-A177-3AD203B41FA5}">
                      <a16:colId xmlns:a16="http://schemas.microsoft.com/office/drawing/2014/main" val="20000"/>
                    </a:ext>
                  </a:extLst>
                </a:gridCol>
                <a:gridCol w="5163450">
                  <a:extLst>
                    <a:ext uri="{9D8B030D-6E8A-4147-A177-3AD203B41FA5}">
                      <a16:colId xmlns:a16="http://schemas.microsoft.com/office/drawing/2014/main" val="20001"/>
                    </a:ext>
                  </a:extLst>
                </a:gridCol>
                <a:gridCol w="1122350">
                  <a:extLst>
                    <a:ext uri="{9D8B030D-6E8A-4147-A177-3AD203B41FA5}">
                      <a16:colId xmlns:a16="http://schemas.microsoft.com/office/drawing/2014/main" val="20002"/>
                    </a:ext>
                  </a:extLst>
                </a:gridCol>
                <a:gridCol w="1963100">
                  <a:extLst>
                    <a:ext uri="{9D8B030D-6E8A-4147-A177-3AD203B41FA5}">
                      <a16:colId xmlns:a16="http://schemas.microsoft.com/office/drawing/2014/main" val="20003"/>
                    </a:ext>
                  </a:extLst>
                </a:gridCol>
                <a:gridCol w="856375">
                  <a:extLst>
                    <a:ext uri="{9D8B030D-6E8A-4147-A177-3AD203B41FA5}">
                      <a16:colId xmlns:a16="http://schemas.microsoft.com/office/drawing/2014/main" val="20004"/>
                    </a:ext>
                  </a:extLst>
                </a:gridCol>
                <a:gridCol w="590950">
                  <a:extLst>
                    <a:ext uri="{9D8B030D-6E8A-4147-A177-3AD203B41FA5}">
                      <a16:colId xmlns:a16="http://schemas.microsoft.com/office/drawing/2014/main" val="20005"/>
                    </a:ext>
                  </a:extLst>
                </a:gridCol>
              </a:tblGrid>
              <a:tr h="362500">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Date réal, audit</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Description</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Concerné</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Gravité</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Réal. %</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sz="1100" b="1" i="0" u="none" strike="noStrike">
                          <a:solidFill>
                            <a:srgbClr val="FFFFFF"/>
                          </a:solidFill>
                          <a:latin typeface="Poppins"/>
                          <a:ea typeface="Poppins"/>
                          <a:cs typeface="Poppins"/>
                          <a:sym typeface="Poppins"/>
                        </a:rPr>
                        <a:t>Eff. %</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774800">
                <a:tc>
                  <a:txBody>
                    <a:bodyPr/>
                    <a:lstStyle/>
                    <a:p>
                      <a:pPr marL="0" marR="0" lvl="0" indent="0" algn="ctr" rtl="0">
                        <a:spcBef>
                          <a:spcPts val="0"/>
                        </a:spcBef>
                        <a:spcAft>
                          <a:spcPts val="0"/>
                        </a:spcAft>
                        <a:buNone/>
                      </a:pPr>
                      <a:r>
                        <a:rPr lang="fr-FR" sz="1100" b="1">
                          <a:latin typeface="Poppins"/>
                          <a:ea typeface="Poppins"/>
                          <a:cs typeface="Poppins"/>
                          <a:sym typeface="Poppins"/>
                        </a:rPr>
                        <a:t>16/07/2024</a:t>
                      </a:r>
                      <a:endParaRPr sz="1100" b="1">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la pilote et la copilote n'ont pas accès au tableau contrôle nettoyage</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i="0" u="none" strike="noStrike">
                          <a:solidFill>
                            <a:srgbClr val="000000"/>
                          </a:solidFill>
                          <a:latin typeface="Poppins"/>
                          <a:ea typeface="Poppins"/>
                          <a:cs typeface="Poppins"/>
                          <a:sym typeface="Poppins"/>
                        </a:rPr>
                        <a:t>Florence</a:t>
                      </a:r>
                      <a:endParaRPr sz="11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a:latin typeface="Poppins"/>
                          <a:ea typeface="Poppins"/>
                          <a:cs typeface="Poppins"/>
                          <a:sym typeface="Poppins"/>
                        </a:rPr>
                        <a:t>Ecart</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a:solidFill>
                            <a:srgbClr val="00B050"/>
                          </a:solidFill>
                          <a:latin typeface="Poppins"/>
                          <a:ea typeface="Poppins"/>
                          <a:cs typeface="Poppins"/>
                          <a:sym typeface="Poppins"/>
                        </a:rPr>
                        <a:t>100%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a:solidFill>
                            <a:srgbClr val="00B050"/>
                          </a:solidFill>
                          <a:latin typeface="Poppins"/>
                          <a:ea typeface="Poppins"/>
                          <a:cs typeface="Poppins"/>
                          <a:sym typeface="Poppins"/>
                        </a:rPr>
                        <a:t>100%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403150">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16/07/2024</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Mauvais format donc inexploitable (nettoyage des salles)</a:t>
                      </a:r>
                      <a:endParaRPr sz="1100">
                        <a:latin typeface="Poppins"/>
                        <a:ea typeface="Poppins"/>
                        <a:cs typeface="Poppins"/>
                        <a:sym typeface="Poppins"/>
                      </a:endParaRPr>
                    </a:p>
                  </a:txBody>
                  <a:tcPr marL="91450" marR="91450" marT="45725" marB="45725"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i="0" u="none" strike="noStrike">
                          <a:solidFill>
                            <a:srgbClr val="000000"/>
                          </a:solidFill>
                          <a:latin typeface="Poppins"/>
                          <a:ea typeface="Poppins"/>
                          <a:cs typeface="Poppins"/>
                          <a:sym typeface="Poppins"/>
                        </a:rPr>
                        <a:t>Florence</a:t>
                      </a:r>
                      <a:endParaRPr sz="1100">
                        <a:solidFill>
                          <a:srgbClr val="0000FF"/>
                        </a:solidFill>
                        <a:latin typeface="Poppins"/>
                        <a:ea typeface="Poppins"/>
                        <a:cs typeface="Poppins"/>
                        <a:sym typeface="Poppins"/>
                      </a:endParaRPr>
                    </a:p>
                  </a:txBody>
                  <a:tcPr marL="91450" marR="91450" marT="45725" marB="45725"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a:latin typeface="Poppins"/>
                          <a:ea typeface="Poppins"/>
                          <a:cs typeface="Poppins"/>
                          <a:sym typeface="Poppins"/>
                        </a:rPr>
                        <a:t>Ecart</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100" b="1">
                          <a:solidFill>
                            <a:srgbClr val="00B050"/>
                          </a:solidFill>
                          <a:latin typeface="Poppins"/>
                          <a:ea typeface="Poppins"/>
                          <a:cs typeface="Poppins"/>
                          <a:sym typeface="Poppins"/>
                        </a:rPr>
                        <a:t>100%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Font typeface="Arial"/>
                        <a:buNone/>
                      </a:pPr>
                      <a:r>
                        <a:rPr lang="fr-FR" sz="1100" b="1">
                          <a:solidFill>
                            <a:srgbClr val="00B050"/>
                          </a:solidFill>
                          <a:latin typeface="Poppins"/>
                          <a:ea typeface="Poppins"/>
                          <a:cs typeface="Poppins"/>
                          <a:sym typeface="Poppins"/>
                        </a:rPr>
                        <a:t>100%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457950">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16/07/2024</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Pas d'autoclave au Plateau médical : le matériel souillé est transporté dans le même carton de la clinique au plateau et vice versa.</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i="0" u="none" strike="noStrike">
                          <a:solidFill>
                            <a:srgbClr val="000000"/>
                          </a:solidFill>
                          <a:latin typeface="Poppins"/>
                          <a:ea typeface="Poppins"/>
                          <a:cs typeface="Poppins"/>
                          <a:sym typeface="Poppins"/>
                        </a:rPr>
                        <a:t>Florence </a:t>
                      </a:r>
                      <a:endParaRPr sz="1100" i="0" u="none" strike="noStrike">
                        <a:solidFill>
                          <a:srgbClr val="00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a:latin typeface="Poppins"/>
                          <a:ea typeface="Poppins"/>
                          <a:cs typeface="Poppins"/>
                          <a:sym typeface="Poppins"/>
                        </a:rPr>
                        <a:t>Écart </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a:solidFill>
                            <a:srgbClr val="00B050"/>
                          </a:solidFill>
                          <a:latin typeface="Poppins"/>
                          <a:ea typeface="Poppins"/>
                          <a:cs typeface="Poppins"/>
                          <a:sym typeface="Poppins"/>
                        </a:rPr>
                        <a:t>5</a:t>
                      </a:r>
                      <a:r>
                        <a:rPr lang="fr-FR" sz="1100" b="1" i="0" u="none" strike="noStrike">
                          <a:solidFill>
                            <a:srgbClr val="00B050"/>
                          </a:solidFill>
                          <a:latin typeface="Poppins"/>
                          <a:ea typeface="Poppins"/>
                          <a:cs typeface="Poppins"/>
                          <a:sym typeface="Poppins"/>
                        </a:rPr>
                        <a:t>0%</a:t>
                      </a:r>
                      <a:endParaRPr sz="11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a:solidFill>
                            <a:srgbClr val="FF0000"/>
                          </a:solidFill>
                          <a:latin typeface="Poppins"/>
                          <a:ea typeface="Poppins"/>
                          <a:cs typeface="Poppins"/>
                          <a:sym typeface="Poppins"/>
                        </a:rPr>
                        <a:t>0%</a:t>
                      </a:r>
                      <a:endParaRPr sz="1100" b="1" i="0" u="none" strike="noStrike">
                        <a:solidFill>
                          <a:srgbClr val="FF000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509000">
                <a:tc>
                  <a:txBody>
                    <a:bodyPr/>
                    <a:lstStyle/>
                    <a:p>
                      <a:pPr marL="0" lvl="0" indent="0" algn="ctr" rtl="0">
                        <a:spcBef>
                          <a:spcPts val="0"/>
                        </a:spcBef>
                        <a:spcAft>
                          <a:spcPts val="0"/>
                        </a:spcAft>
                        <a:buNone/>
                      </a:pPr>
                      <a:r>
                        <a:rPr lang="fr-FR" sz="1100" b="1">
                          <a:latin typeface="Poppins"/>
                          <a:ea typeface="Poppins"/>
                          <a:cs typeface="Poppins"/>
                          <a:sym typeface="Poppins"/>
                        </a:rPr>
                        <a:t>01/11/2024</a:t>
                      </a:r>
                      <a:endParaRPr sz="1100" b="1">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	</a:t>
                      </a:r>
                      <a:endParaRPr sz="1100">
                        <a:latin typeface="Poppins"/>
                        <a:ea typeface="Poppins"/>
                        <a:cs typeface="Poppins"/>
                        <a:sym typeface="Poppins"/>
                      </a:endParaRPr>
                    </a:p>
                    <a:p>
                      <a:pPr marL="0" lvl="0" indent="0" algn="ctr" rtl="0">
                        <a:spcBef>
                          <a:spcPts val="0"/>
                        </a:spcBef>
                        <a:spcAft>
                          <a:spcPts val="0"/>
                        </a:spcAft>
                        <a:buNone/>
                      </a:pPr>
                      <a:r>
                        <a:rPr lang="fr-FR" sz="1100">
                          <a:latin typeface="Poppins"/>
                          <a:ea typeface="Poppins"/>
                          <a:cs typeface="Poppins"/>
                          <a:sym typeface="Poppins"/>
                        </a:rPr>
                        <a:t>L’indicateur contrôle du nettoyage par zone toujours atteint, revoir le mode de collecte des informations</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Florence</a:t>
                      </a:r>
                      <a:endParaRPr sz="1100">
                        <a:solidFill>
                          <a:schemeClr val="dk1"/>
                        </a:solidFill>
                        <a:latin typeface="Poppins"/>
                        <a:ea typeface="Poppins"/>
                        <a:cs typeface="Poppins"/>
                        <a:sym typeface="Poppins"/>
                      </a:endParaRPr>
                    </a:p>
                    <a:p>
                      <a:pPr marL="0" marR="0" lvl="0" indent="0" algn="ctr" rtl="0">
                        <a:spcBef>
                          <a:spcPts val="0"/>
                        </a:spcBef>
                        <a:spcAft>
                          <a:spcPts val="0"/>
                        </a:spcAft>
                        <a:buNone/>
                      </a:pP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Piste d’amélioration</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b="1">
                          <a:solidFill>
                            <a:srgbClr val="FF0000"/>
                          </a:solidFill>
                          <a:latin typeface="Poppins"/>
                          <a:ea typeface="Poppins"/>
                          <a:cs typeface="Poppins"/>
                          <a:sym typeface="Poppins"/>
                        </a:rPr>
                        <a:t>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b="1">
                          <a:solidFill>
                            <a:srgbClr val="FF0000"/>
                          </a:solidFill>
                          <a:latin typeface="Poppins"/>
                          <a:ea typeface="Poppins"/>
                          <a:cs typeface="Poppins"/>
                          <a:sym typeface="Poppins"/>
                        </a:rPr>
                        <a:t>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675225">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01/11/2024</a:t>
                      </a:r>
                      <a:endParaRPr sz="11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Le fichier contrôle hygiène n’est pas à jour</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Florence</a:t>
                      </a:r>
                      <a:endParaRPr sz="1100">
                        <a:solidFill>
                          <a:schemeClr val="dk1"/>
                        </a:solidFill>
                        <a:latin typeface="Poppins"/>
                        <a:ea typeface="Poppins"/>
                        <a:cs typeface="Poppins"/>
                        <a:sym typeface="Poppins"/>
                      </a:endParaRPr>
                    </a:p>
                    <a:p>
                      <a:pPr marL="0" marR="0" lvl="0" indent="0" algn="ctr" rtl="0">
                        <a:spcBef>
                          <a:spcPts val="0"/>
                        </a:spcBef>
                        <a:spcAft>
                          <a:spcPts val="0"/>
                        </a:spcAft>
                        <a:buNone/>
                      </a:pP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a:p>
                      <a:pPr marL="0" lvl="0" indent="0" algn="ctr" rtl="0">
                        <a:spcBef>
                          <a:spcPts val="0"/>
                        </a:spcBef>
                        <a:spcAft>
                          <a:spcPts val="0"/>
                        </a:spcAft>
                        <a:buNone/>
                      </a:pPr>
                      <a:r>
                        <a:rPr lang="fr-FR" sz="1100">
                          <a:solidFill>
                            <a:schemeClr val="dk1"/>
                          </a:solidFill>
                          <a:latin typeface="Poppins"/>
                          <a:ea typeface="Poppins"/>
                          <a:cs typeface="Poppins"/>
                          <a:sym typeface="Poppins"/>
                        </a:rPr>
                        <a:t>Écart </a:t>
                      </a:r>
                      <a:endParaRPr sz="1100">
                        <a:solidFill>
                          <a:schemeClr val="dk1"/>
                        </a:solidFill>
                        <a:latin typeface="Poppins"/>
                        <a:ea typeface="Poppins"/>
                        <a:cs typeface="Poppins"/>
                        <a:sym typeface="Poppins"/>
                      </a:endParaRPr>
                    </a:p>
                    <a:p>
                      <a:pPr marL="0" lvl="0" indent="0" algn="ctr" rtl="0">
                        <a:spcBef>
                          <a:spcPts val="0"/>
                        </a:spcBef>
                        <a:spcAft>
                          <a:spcPts val="0"/>
                        </a:spcAft>
                        <a:buNone/>
                      </a:pPr>
                      <a:endParaRPr sz="1100">
                        <a:solidFill>
                          <a:schemeClr val="dk1"/>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b="1">
                          <a:solidFill>
                            <a:srgbClr val="FF0000"/>
                          </a:solidFill>
                          <a:latin typeface="Poppins"/>
                          <a:ea typeface="Poppins"/>
                          <a:cs typeface="Poppins"/>
                          <a:sym typeface="Poppins"/>
                        </a:rPr>
                        <a:t>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b="1">
                          <a:solidFill>
                            <a:srgbClr val="FF0000"/>
                          </a:solidFill>
                          <a:latin typeface="Poppins"/>
                          <a:ea typeface="Poppins"/>
                          <a:cs typeface="Poppins"/>
                          <a:sym typeface="Poppins"/>
                        </a:rPr>
                        <a:t>0%</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457950">
                <a:tc>
                  <a:txBody>
                    <a:bodyPr/>
                    <a:lstStyle/>
                    <a:p>
                      <a:pPr marL="0" lvl="0" indent="0" algn="ctr" rtl="0">
                        <a:spcBef>
                          <a:spcPts val="0"/>
                        </a:spcBef>
                        <a:spcAft>
                          <a:spcPts val="0"/>
                        </a:spcAft>
                        <a:buNone/>
                      </a:pPr>
                      <a:r>
                        <a:rPr lang="fr-FR" sz="1100">
                          <a:solidFill>
                            <a:schemeClr val="dk1"/>
                          </a:solidFill>
                          <a:latin typeface="Poppins"/>
                          <a:ea typeface="Poppins"/>
                          <a:cs typeface="Poppins"/>
                          <a:sym typeface="Poppins"/>
                        </a:rPr>
                        <a:t>01/11/2024</a:t>
                      </a:r>
                      <a:endParaRPr sz="1100">
                        <a:solidFill>
                          <a:schemeClr val="dk1"/>
                        </a:solidFill>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None/>
                      </a:pPr>
                      <a:r>
                        <a:rPr lang="fr-FR" sz="1100">
                          <a:latin typeface="Poppins"/>
                          <a:ea typeface="Poppins"/>
                          <a:cs typeface="Poppins"/>
                          <a:sym typeface="Poppins"/>
                        </a:rPr>
                        <a:t>Incident de matériel médical laissé dans les chambres</a:t>
                      </a:r>
                      <a:endParaRPr sz="1100">
                        <a:latin typeface="Poppins"/>
                        <a:ea typeface="Poppins"/>
                        <a:cs typeface="Poppins"/>
                        <a:sym typeface="Poppins"/>
                      </a:endParaRPr>
                    </a:p>
                  </a:txBody>
                  <a:tcPr marL="9525" marR="9525" marT="9525" marB="0" anchor="ctr">
                    <a:lnL w="12700"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Florence</a:t>
                      </a:r>
                      <a:endParaRPr sz="1100">
                        <a:solidFill>
                          <a:schemeClr val="dk1"/>
                        </a:solidFill>
                        <a:latin typeface="Poppins"/>
                        <a:ea typeface="Poppins"/>
                        <a:cs typeface="Poppins"/>
                        <a:sym typeface="Poppins"/>
                      </a:endParaRPr>
                    </a:p>
                    <a:p>
                      <a:pPr marL="0" marR="0" lvl="0" indent="0" algn="ctr" rtl="0">
                        <a:spcBef>
                          <a:spcPts val="0"/>
                        </a:spcBef>
                        <a:spcAft>
                          <a:spcPts val="0"/>
                        </a:spcAft>
                        <a:buNone/>
                      </a:pP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fr-FR" sz="1100">
                          <a:solidFill>
                            <a:schemeClr val="dk1"/>
                          </a:solidFill>
                          <a:latin typeface="Poppins"/>
                          <a:ea typeface="Poppins"/>
                          <a:cs typeface="Poppins"/>
                          <a:sym typeface="Poppins"/>
                        </a:rPr>
                        <a:t>Point faible</a:t>
                      </a:r>
                      <a:endParaRPr sz="1100">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a:solidFill>
                            <a:srgbClr val="00B050"/>
                          </a:solidFill>
                          <a:latin typeface="Poppins"/>
                          <a:ea typeface="Poppins"/>
                          <a:cs typeface="Poppins"/>
                          <a:sym typeface="Poppins"/>
                        </a:rPr>
                        <a:t>100%</a:t>
                      </a:r>
                      <a:endParaRPr sz="11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a:solidFill>
                            <a:srgbClr val="00B050"/>
                          </a:solidFill>
                          <a:latin typeface="Poppins"/>
                          <a:ea typeface="Poppins"/>
                          <a:cs typeface="Poppins"/>
                          <a:sym typeface="Poppins"/>
                        </a:rPr>
                        <a:t>100%</a:t>
                      </a:r>
                      <a:endParaRPr sz="1100" b="1" i="0" u="none" strike="noStrike">
                        <a:solidFill>
                          <a:srgbClr val="00B050"/>
                        </a:solidFill>
                        <a:latin typeface="Poppins"/>
                        <a:ea typeface="Poppins"/>
                        <a:cs typeface="Poppins"/>
                        <a:sym typeface="Poppins"/>
                      </a:endParaRPr>
                    </a:p>
                  </a:txBody>
                  <a:tcPr marL="9525" marR="9525" marT="9525" marB="0" anchor="ctr">
                    <a:lnL w="9525" cap="flat" cmpd="sng">
                      <a:solidFill>
                        <a:srgbClr val="808080"/>
                      </a:solidFill>
                      <a:prstDash val="solid"/>
                      <a:round/>
                      <a:headEnd type="none" w="sm" len="sm"/>
                      <a:tailEnd type="none" w="sm" len="sm"/>
                    </a:lnL>
                    <a:lnR w="12700" cap="flat" cmpd="sng">
                      <a:solidFill>
                        <a:srgbClr val="808080"/>
                      </a:solidFill>
                      <a:prstDash val="solid"/>
                      <a:round/>
                      <a:headEnd type="none" w="sm" len="sm"/>
                      <a:tailEnd type="none" w="sm" len="sm"/>
                    </a:lnR>
                    <a:lnT w="12700" cap="flat" cmpd="sng">
                      <a:solidFill>
                        <a:srgbClr val="808080"/>
                      </a:solidFill>
                      <a:prstDash val="solid"/>
                      <a:round/>
                      <a:headEnd type="none" w="sm" len="sm"/>
                      <a:tailEnd type="none" w="sm" len="sm"/>
                    </a:lnT>
                    <a:lnB w="12700"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556" name="Google Shape;1556;p181"/>
          <p:cNvSpPr txBox="1"/>
          <p:nvPr/>
        </p:nvSpPr>
        <p:spPr>
          <a:xfrm>
            <a:off x="465981" y="1367754"/>
            <a:ext cx="4019700" cy="831000"/>
          </a:xfrm>
          <a:prstGeom prst="rect">
            <a:avLst/>
          </a:prstGeom>
          <a:noFill/>
          <a:ln>
            <a:noFill/>
          </a:ln>
        </p:spPr>
        <p:txBody>
          <a:bodyPr spcFirstLastPara="1" wrap="square" lIns="91425" tIns="45700" rIns="91425" bIns="45700" anchor="t" anchorCtr="0">
            <a:spAutoFit/>
          </a:bodyPr>
          <a:lstStyle/>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4 écarts</a:t>
            </a:r>
            <a:endParaRPr sz="1600">
              <a:solidFill>
                <a:schemeClr val="dk1"/>
              </a:solidFill>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point faible</a:t>
            </a:r>
            <a:endParaRPr sz="1600">
              <a:solidFill>
                <a:schemeClr val="dk1"/>
              </a:solidFill>
              <a:latin typeface="Poppins"/>
              <a:ea typeface="Poppins"/>
              <a:cs typeface="Poppins"/>
              <a:sym typeface="Poppins"/>
            </a:endParaRPr>
          </a:p>
          <a:p>
            <a:pPr marL="285750" marR="0" lvl="0" indent="-234950" algn="l" rtl="0">
              <a:spcBef>
                <a:spcPts val="0"/>
              </a:spcBef>
              <a:spcAft>
                <a:spcPts val="0"/>
              </a:spcAft>
              <a:buClr>
                <a:schemeClr val="dk1"/>
              </a:buClr>
              <a:buSzPts val="1600"/>
              <a:buFont typeface="Poppins"/>
              <a:buChar char="•"/>
            </a:pPr>
            <a:r>
              <a:rPr lang="fr-FR" sz="1600">
                <a:solidFill>
                  <a:schemeClr val="dk1"/>
                </a:solidFill>
                <a:latin typeface="Poppins"/>
                <a:ea typeface="Poppins"/>
                <a:cs typeface="Poppins"/>
                <a:sym typeface="Poppins"/>
              </a:rPr>
              <a:t>1 piste d’amélioration</a:t>
            </a:r>
            <a:endParaRPr sz="1600">
              <a:solidFill>
                <a:schemeClr val="dk1"/>
              </a:solidFill>
              <a:latin typeface="Poppins"/>
              <a:ea typeface="Poppins"/>
              <a:cs typeface="Poppins"/>
              <a:sym typeface="Poppin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1" name="Google Shape;1561;p182"/>
          <p:cNvSpPr txBox="1"/>
          <p:nvPr/>
        </p:nvSpPr>
        <p:spPr>
          <a:xfrm>
            <a:off x="1150433" y="2381259"/>
            <a:ext cx="10072200" cy="1323600"/>
          </a:xfrm>
          <a:prstGeom prst="rect">
            <a:avLst/>
          </a:prstGeom>
          <a:noFill/>
          <a:ln>
            <a:noFill/>
          </a:ln>
        </p:spPr>
        <p:txBody>
          <a:bodyPr spcFirstLastPara="1" wrap="square" lIns="91425" tIns="45700" rIns="91425" bIns="45700" anchor="b" anchorCtr="0">
            <a:spAutoFit/>
          </a:bodyPr>
          <a:lstStyle/>
          <a:p>
            <a:pPr marL="0" marR="0" lvl="0" indent="0" algn="ctr" rtl="0">
              <a:lnSpc>
                <a:spcPct val="100000"/>
              </a:lnSpc>
              <a:spcBef>
                <a:spcPts val="0"/>
              </a:spcBef>
              <a:spcAft>
                <a:spcPts val="0"/>
              </a:spcAft>
              <a:buNone/>
            </a:pPr>
            <a:r>
              <a:rPr lang="fr-FR" sz="4000" b="1">
                <a:solidFill>
                  <a:srgbClr val="EBBDA9"/>
                </a:solidFill>
                <a:latin typeface="Poppins"/>
                <a:ea typeface="Poppins"/>
                <a:cs typeface="Poppins"/>
                <a:sym typeface="Poppins"/>
              </a:rPr>
              <a:t>7- Les performances des prestataires externes</a:t>
            </a:r>
            <a:endParaRPr sz="4000" b="1">
              <a:solidFill>
                <a:srgbClr val="EBBDA9"/>
              </a:solidFill>
              <a:latin typeface="Poppins"/>
              <a:ea typeface="Poppins"/>
              <a:cs typeface="Poppins"/>
              <a:sym typeface="Poppins"/>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183"/>
          <p:cNvSpPr/>
          <p:nvPr/>
        </p:nvSpPr>
        <p:spPr>
          <a:xfrm>
            <a:off x="838784" y="1790870"/>
            <a:ext cx="374100" cy="374100"/>
          </a:xfrm>
          <a:prstGeom prst="ellipse">
            <a:avLst/>
          </a:prstGeom>
          <a:solidFill>
            <a:srgbClr val="4B2C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567" name="Google Shape;1567;p183"/>
          <p:cNvSpPr txBox="1"/>
          <p:nvPr/>
        </p:nvSpPr>
        <p:spPr>
          <a:xfrm>
            <a:off x="1287894" y="1826275"/>
            <a:ext cx="9616200" cy="3849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1900" b="1">
                <a:solidFill>
                  <a:schemeClr val="dk1"/>
                </a:solidFill>
                <a:latin typeface="Poppins"/>
                <a:ea typeface="Poppins"/>
                <a:cs typeface="Poppins"/>
                <a:sym typeface="Poppins"/>
              </a:rPr>
              <a:t>La meilleure note = 20 (Technosud)</a:t>
            </a:r>
            <a:endParaRPr sz="1900" b="1">
              <a:solidFill>
                <a:schemeClr val="dk1"/>
              </a:solidFill>
              <a:latin typeface="Poppins"/>
              <a:ea typeface="Poppins"/>
              <a:cs typeface="Poppins"/>
              <a:sym typeface="Poppins"/>
            </a:endParaRPr>
          </a:p>
        </p:txBody>
      </p:sp>
      <p:sp>
        <p:nvSpPr>
          <p:cNvPr id="1568" name="Google Shape;1568;p183"/>
          <p:cNvSpPr txBox="1"/>
          <p:nvPr/>
        </p:nvSpPr>
        <p:spPr>
          <a:xfrm>
            <a:off x="1287525" y="3270383"/>
            <a:ext cx="8475900" cy="3849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1900" b="1">
                <a:solidFill>
                  <a:schemeClr val="dk1"/>
                </a:solidFill>
                <a:latin typeface="Poppins"/>
                <a:ea typeface="Poppins"/>
                <a:cs typeface="Poppins"/>
                <a:sym typeface="Poppins"/>
              </a:rPr>
              <a:t>La plus faible note = 10,3 (Informatics For All) </a:t>
            </a:r>
            <a:endParaRPr sz="1900" b="1">
              <a:solidFill>
                <a:schemeClr val="dk1"/>
              </a:solidFill>
              <a:latin typeface="Poppins"/>
              <a:ea typeface="Poppins"/>
              <a:cs typeface="Poppins"/>
              <a:sym typeface="Poppins"/>
            </a:endParaRPr>
          </a:p>
        </p:txBody>
      </p:sp>
      <p:sp>
        <p:nvSpPr>
          <p:cNvPr id="1569" name="Google Shape;1569;p183"/>
          <p:cNvSpPr/>
          <p:nvPr/>
        </p:nvSpPr>
        <p:spPr>
          <a:xfrm>
            <a:off x="838779" y="3241940"/>
            <a:ext cx="374100" cy="37410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1570" name="Google Shape;1570;p183"/>
          <p:cNvSpPr txBox="1"/>
          <p:nvPr/>
        </p:nvSpPr>
        <p:spPr>
          <a:xfrm>
            <a:off x="599084" y="670028"/>
            <a:ext cx="100722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1"/>
              </a:buClr>
              <a:buSzPts val="2000"/>
              <a:buFont typeface="Poppins"/>
              <a:buNone/>
            </a:pPr>
            <a:r>
              <a:rPr lang="fr-FR" sz="2000" b="1">
                <a:solidFill>
                  <a:srgbClr val="752864"/>
                </a:solidFill>
                <a:latin typeface="Poppins"/>
                <a:ea typeface="Poppins"/>
                <a:cs typeface="Poppins"/>
                <a:sym typeface="Poppins"/>
              </a:rPr>
              <a:t>7. Les performances des prestataires externes</a:t>
            </a:r>
            <a:endParaRPr sz="2000" b="1">
              <a:solidFill>
                <a:srgbClr val="752864"/>
              </a:solidFill>
              <a:latin typeface="Poppins"/>
              <a:ea typeface="Poppins"/>
              <a:cs typeface="Poppins"/>
              <a:sym typeface="Poppins"/>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184"/>
          <p:cNvSpPr txBox="1">
            <a:spLocks noGrp="1"/>
          </p:cNvSpPr>
          <p:nvPr>
            <p:ph type="title"/>
          </p:nvPr>
        </p:nvSpPr>
        <p:spPr>
          <a:xfrm>
            <a:off x="478875" y="226051"/>
            <a:ext cx="10515600" cy="690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000"/>
              <a:buFont typeface="Arial"/>
              <a:buNone/>
            </a:pPr>
            <a:r>
              <a:rPr lang="fr-FR" sz="2000" b="1">
                <a:solidFill>
                  <a:srgbClr val="752864"/>
                </a:solidFill>
                <a:latin typeface="Poppins"/>
                <a:ea typeface="Poppins"/>
                <a:cs typeface="Poppins"/>
                <a:sym typeface="Poppins"/>
              </a:rPr>
              <a:t>7. Les performances des prestataires externes</a:t>
            </a:r>
            <a:endParaRPr sz="2000" b="1">
              <a:solidFill>
                <a:srgbClr val="752864"/>
              </a:solidFill>
              <a:latin typeface="Poppins"/>
              <a:ea typeface="Poppins"/>
              <a:cs typeface="Poppins"/>
              <a:sym typeface="Poppins"/>
            </a:endParaRPr>
          </a:p>
        </p:txBody>
      </p:sp>
      <p:graphicFrame>
        <p:nvGraphicFramePr>
          <p:cNvPr id="1576" name="Google Shape;1576;p184"/>
          <p:cNvGraphicFramePr/>
          <p:nvPr/>
        </p:nvGraphicFramePr>
        <p:xfrm>
          <a:off x="511134" y="916062"/>
          <a:ext cx="11169750" cy="5124450"/>
        </p:xfrm>
        <a:graphic>
          <a:graphicData uri="http://schemas.openxmlformats.org/drawingml/2006/table">
            <a:tbl>
              <a:tblPr>
                <a:noFill/>
                <a:tableStyleId>{AD773822-34DE-45F7-BAFE-0297E2DBFE8B}</a:tableStyleId>
              </a:tblPr>
              <a:tblGrid>
                <a:gridCol w="2911900">
                  <a:extLst>
                    <a:ext uri="{9D8B030D-6E8A-4147-A177-3AD203B41FA5}">
                      <a16:colId xmlns:a16="http://schemas.microsoft.com/office/drawing/2014/main" val="20000"/>
                    </a:ext>
                  </a:extLst>
                </a:gridCol>
                <a:gridCol w="2916475">
                  <a:extLst>
                    <a:ext uri="{9D8B030D-6E8A-4147-A177-3AD203B41FA5}">
                      <a16:colId xmlns:a16="http://schemas.microsoft.com/office/drawing/2014/main" val="20001"/>
                    </a:ext>
                  </a:extLst>
                </a:gridCol>
                <a:gridCol w="3403525">
                  <a:extLst>
                    <a:ext uri="{9D8B030D-6E8A-4147-A177-3AD203B41FA5}">
                      <a16:colId xmlns:a16="http://schemas.microsoft.com/office/drawing/2014/main" val="20002"/>
                    </a:ext>
                  </a:extLst>
                </a:gridCol>
                <a:gridCol w="1937850">
                  <a:extLst>
                    <a:ext uri="{9D8B030D-6E8A-4147-A177-3AD203B41FA5}">
                      <a16:colId xmlns:a16="http://schemas.microsoft.com/office/drawing/2014/main" val="20003"/>
                    </a:ext>
                  </a:extLst>
                </a:gridCol>
              </a:tblGrid>
              <a:tr h="362575">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DOMAINE D'ACTIVITÉ</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NOM DE L'ENTREPRISE</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RESPONSABLE</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Note/20</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0"/>
                  </a:ext>
                </a:extLst>
              </a:tr>
              <a:tr h="725125">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Fourniture </a:t>
                      </a:r>
                      <a:r>
                        <a:rPr lang="fr-FR" sz="1200" dirty="0">
                          <a:latin typeface="Poppins"/>
                          <a:ea typeface="Poppins"/>
                          <a:cs typeface="Poppins"/>
                          <a:sym typeface="Poppins"/>
                        </a:rPr>
                        <a:t>d'oxygène</a:t>
                      </a:r>
                      <a:r>
                        <a:rPr lang="fr-FR" sz="1200" dirty="0">
                          <a:solidFill>
                            <a:srgbClr val="000000"/>
                          </a:solidFill>
                          <a:latin typeface="Poppins"/>
                          <a:ea typeface="Poppins"/>
                          <a:cs typeface="Poppins"/>
                          <a:sym typeface="Poppins"/>
                        </a:rPr>
                        <a:t> et produits désinfectants</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AIR LIQUIDE</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Nafissatou Ndoye Fall, Mme Khoudiedji Soumaré</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16,47</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1"/>
                  </a:ext>
                </a:extLst>
              </a:tr>
              <a:tr h="72512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Fourniture d'équipements 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BIOTECH</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Mme Sow</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12,55</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2"/>
                  </a:ext>
                </a:extLst>
              </a:tr>
              <a:tr h="41112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Fourniture de consommables et médicaments</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dirty="0">
                          <a:solidFill>
                            <a:srgbClr val="000000"/>
                          </a:solidFill>
                          <a:latin typeface="Poppins"/>
                          <a:ea typeface="Poppins"/>
                          <a:cs typeface="Poppins"/>
                          <a:sym typeface="Poppins"/>
                        </a:rPr>
                        <a:t>BISHRI </a:t>
                      </a:r>
                      <a:r>
                        <a:rPr lang="fr-FR" sz="1200" b="1" dirty="0">
                          <a:latin typeface="Poppins"/>
                          <a:ea typeface="Poppins"/>
                          <a:cs typeface="Poppins"/>
                          <a:sym typeface="Poppins"/>
                        </a:rPr>
                        <a:t>MÉDICAL</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Mamadou FAYE</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17,25</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3"/>
                  </a:ext>
                </a:extLst>
              </a:tr>
              <a:tr h="72512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Gestion de déchets biomédicaux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CATHETER</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Lamine Ndiaye</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16,08</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4"/>
                  </a:ext>
                </a:extLst>
              </a:tr>
              <a:tr h="72512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Gestion de déchets biomédicaux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CONSULTEAM SN</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err="1">
                          <a:solidFill>
                            <a:srgbClr val="000000"/>
                          </a:solidFill>
                          <a:latin typeface="Poppins"/>
                          <a:ea typeface="Poppins"/>
                          <a:cs typeface="Poppins"/>
                          <a:sym typeface="Poppins"/>
                        </a:rPr>
                        <a:t>Eric</a:t>
                      </a:r>
                      <a:r>
                        <a:rPr lang="fr-FR" sz="1200" dirty="0">
                          <a:solidFill>
                            <a:srgbClr val="000000"/>
                          </a:solidFill>
                          <a:latin typeface="Poppins"/>
                          <a:ea typeface="Poppins"/>
                          <a:cs typeface="Poppins"/>
                          <a:sym typeface="Poppins"/>
                        </a:rPr>
                        <a:t> Stephen TAMANE</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14,9</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5"/>
                  </a:ext>
                </a:extLst>
              </a:tr>
              <a:tr h="72512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Fourniture de consommables et médicaments</a:t>
                      </a:r>
                      <a:br>
                        <a:rPr lang="fr-FR" sz="1200">
                          <a:latin typeface="Poppins"/>
                          <a:ea typeface="Poppins"/>
                          <a:cs typeface="Poppins"/>
                          <a:sym typeface="Poppins"/>
                        </a:rPr>
                      </a:br>
                      <a:r>
                        <a:rPr lang="fr-FR" sz="1200">
                          <a:latin typeface="Poppins"/>
                          <a:ea typeface="Poppins"/>
                          <a:cs typeface="Poppins"/>
                          <a:sym typeface="Poppins"/>
                        </a:rPr>
                        <a:t>Fourniture d'équipements 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DELTA MEDICAL</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Assane </a:t>
                      </a:r>
                      <a:r>
                        <a:rPr lang="fr-FR" sz="1200" dirty="0" err="1">
                          <a:latin typeface="Poppins"/>
                          <a:ea typeface="Poppins"/>
                          <a:cs typeface="Poppins"/>
                          <a:sym typeface="Poppins"/>
                        </a:rPr>
                        <a:t>Naar</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13,73</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6"/>
                  </a:ext>
                </a:extLst>
              </a:tr>
              <a:tr h="72512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Logiciel</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EYONE</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Henri Gueye</a:t>
                      </a:r>
                      <a:br>
                        <a:rPr lang="fr-FR" sz="1200" dirty="0">
                          <a:latin typeface="Poppins"/>
                          <a:ea typeface="Poppins"/>
                          <a:cs typeface="Poppins"/>
                          <a:sym typeface="Poppins"/>
                        </a:rPr>
                      </a:br>
                      <a:r>
                        <a:rPr lang="fr-FR" sz="1200" dirty="0">
                          <a:latin typeface="Poppins"/>
                          <a:ea typeface="Poppins"/>
                          <a:cs typeface="Poppins"/>
                          <a:sym typeface="Poppins"/>
                        </a:rPr>
                        <a:t>Joseph </a:t>
                      </a:r>
                      <a:r>
                        <a:rPr lang="fr-FR" sz="1200" dirty="0" err="1">
                          <a:latin typeface="Poppins"/>
                          <a:ea typeface="Poppins"/>
                          <a:cs typeface="Poppins"/>
                          <a:sym typeface="Poppins"/>
                        </a:rPr>
                        <a:t>Quenum</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11,4</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185"/>
          <p:cNvSpPr txBox="1">
            <a:spLocks noGrp="1"/>
          </p:cNvSpPr>
          <p:nvPr>
            <p:ph type="title"/>
          </p:nvPr>
        </p:nvSpPr>
        <p:spPr>
          <a:xfrm>
            <a:off x="718450" y="1221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Poppins"/>
              <a:buNone/>
            </a:pPr>
            <a:r>
              <a:rPr lang="fr-FR" sz="2000" b="1">
                <a:solidFill>
                  <a:srgbClr val="752864"/>
                </a:solidFill>
                <a:latin typeface="Poppins"/>
                <a:ea typeface="Poppins"/>
                <a:cs typeface="Poppins"/>
                <a:sym typeface="Poppins"/>
              </a:rPr>
              <a:t>7. Les performances des prestataires externes</a:t>
            </a:r>
            <a:endParaRPr sz="2000" b="1">
              <a:solidFill>
                <a:srgbClr val="752864"/>
              </a:solidFill>
              <a:latin typeface="Poppins"/>
              <a:ea typeface="Poppins"/>
              <a:cs typeface="Poppins"/>
              <a:sym typeface="Poppins"/>
            </a:endParaRPr>
          </a:p>
        </p:txBody>
      </p:sp>
      <p:graphicFrame>
        <p:nvGraphicFramePr>
          <p:cNvPr id="1582" name="Google Shape;1582;p185"/>
          <p:cNvGraphicFramePr/>
          <p:nvPr>
            <p:extLst>
              <p:ext uri="{D42A27DB-BD31-4B8C-83A1-F6EECF244321}">
                <p14:modId xmlns:p14="http://schemas.microsoft.com/office/powerpoint/2010/main" val="4294750603"/>
              </p:ext>
            </p:extLst>
          </p:nvPr>
        </p:nvGraphicFramePr>
        <p:xfrm>
          <a:off x="642522" y="1226331"/>
          <a:ext cx="10751518" cy="4987375"/>
        </p:xfrm>
        <a:graphic>
          <a:graphicData uri="http://schemas.openxmlformats.org/drawingml/2006/table">
            <a:tbl>
              <a:tblPr>
                <a:noFill/>
                <a:tableStyleId>{AD773822-34DE-45F7-BAFE-0297E2DBFE8B}</a:tableStyleId>
              </a:tblPr>
              <a:tblGrid>
                <a:gridCol w="3540461">
                  <a:extLst>
                    <a:ext uri="{9D8B030D-6E8A-4147-A177-3AD203B41FA5}">
                      <a16:colId xmlns:a16="http://schemas.microsoft.com/office/drawing/2014/main" val="20001"/>
                    </a:ext>
                  </a:extLst>
                </a:gridCol>
                <a:gridCol w="2555673">
                  <a:extLst>
                    <a:ext uri="{9D8B030D-6E8A-4147-A177-3AD203B41FA5}">
                      <a16:colId xmlns:a16="http://schemas.microsoft.com/office/drawing/2014/main" val="20002"/>
                    </a:ext>
                  </a:extLst>
                </a:gridCol>
                <a:gridCol w="2467114">
                  <a:extLst>
                    <a:ext uri="{9D8B030D-6E8A-4147-A177-3AD203B41FA5}">
                      <a16:colId xmlns:a16="http://schemas.microsoft.com/office/drawing/2014/main" val="20003"/>
                    </a:ext>
                  </a:extLst>
                </a:gridCol>
                <a:gridCol w="2188270">
                  <a:extLst>
                    <a:ext uri="{9D8B030D-6E8A-4147-A177-3AD203B41FA5}">
                      <a16:colId xmlns:a16="http://schemas.microsoft.com/office/drawing/2014/main" val="20004"/>
                    </a:ext>
                  </a:extLst>
                </a:gridCol>
              </a:tblGrid>
              <a:tr h="519675">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Traitement phytosanitaire</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FALL MADINA PHYTO</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Matar FALL</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16,</a:t>
                      </a:r>
                      <a:r>
                        <a:rPr lang="fr-FR" sz="1200" b="1">
                          <a:latin typeface="Poppins"/>
                          <a:ea typeface="Poppins"/>
                          <a:cs typeface="Poppins"/>
                          <a:sym typeface="Poppins"/>
                        </a:rPr>
                        <a:t>19</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0"/>
                  </a:ext>
                </a:extLst>
              </a:tr>
              <a:tr h="401575">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Extincteur</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GENERAL NTAB</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Coly</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16,86</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1"/>
                  </a:ext>
                </a:extLst>
              </a:tr>
              <a:tr h="40157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Logiciel CRM</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INFORMATICS FOR ALL</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Bineta FALL, M. Mbengue</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10,3</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2"/>
                  </a:ext>
                </a:extLst>
              </a:tr>
              <a:tr h="78407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Maintenance des équipements biomédicaux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dirty="0">
                          <a:solidFill>
                            <a:srgbClr val="000000"/>
                          </a:solidFill>
                          <a:latin typeface="Poppins"/>
                          <a:ea typeface="Poppins"/>
                          <a:cs typeface="Poppins"/>
                          <a:sym typeface="Poppins"/>
                        </a:rPr>
                        <a:t>INSA BIOMEDICAL </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Abdou Karim </a:t>
                      </a:r>
                      <a:r>
                        <a:rPr lang="fr-FR" sz="1200" dirty="0" err="1">
                          <a:solidFill>
                            <a:srgbClr val="000000"/>
                          </a:solidFill>
                          <a:latin typeface="Poppins"/>
                          <a:ea typeface="Poppins"/>
                          <a:cs typeface="Poppins"/>
                          <a:sym typeface="Poppins"/>
                        </a:rPr>
                        <a:t>Bakhayoko</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11,37</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3"/>
                  </a:ext>
                </a:extLst>
              </a:tr>
              <a:tr h="40157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Métrologie</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LAME</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Ba Lamine</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15,38</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4"/>
                  </a:ext>
                </a:extLst>
              </a:tr>
              <a:tr h="83787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Fourniture de consommables et médicaments</a:t>
                      </a:r>
                      <a:br>
                        <a:rPr lang="fr-FR" sz="1200">
                          <a:latin typeface="Poppins"/>
                          <a:ea typeface="Poppins"/>
                          <a:cs typeface="Poppins"/>
                          <a:sym typeface="Poppins"/>
                        </a:rPr>
                      </a:br>
                      <a:r>
                        <a:rPr lang="fr-FR" sz="1200">
                          <a:latin typeface="Poppins"/>
                          <a:ea typeface="Poppins"/>
                          <a:cs typeface="Poppins"/>
                          <a:sym typeface="Poppins"/>
                        </a:rPr>
                        <a:t>Fourniture d'équipements 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LIMAMOU MEDIC</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err="1">
                          <a:latin typeface="Poppins"/>
                          <a:ea typeface="Poppins"/>
                          <a:cs typeface="Poppins"/>
                          <a:sym typeface="Poppins"/>
                        </a:rPr>
                        <a:t>Ngayta</a:t>
                      </a:r>
                      <a:r>
                        <a:rPr lang="fr-FR" sz="1200" dirty="0">
                          <a:latin typeface="Poppins"/>
                          <a:ea typeface="Poppins"/>
                          <a:cs typeface="Poppins"/>
                          <a:sym typeface="Poppins"/>
                        </a:rPr>
                        <a:t> Sarr</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14,51</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5"/>
                  </a:ext>
                </a:extLst>
              </a:tr>
              <a:tr h="83787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Fourniture de consommables et médicaments</a:t>
                      </a:r>
                      <a:br>
                        <a:rPr lang="fr-FR" sz="1200">
                          <a:solidFill>
                            <a:srgbClr val="000000"/>
                          </a:solidFill>
                          <a:latin typeface="Poppins"/>
                          <a:ea typeface="Poppins"/>
                          <a:cs typeface="Poppins"/>
                          <a:sym typeface="Poppins"/>
                        </a:rPr>
                      </a:br>
                      <a:r>
                        <a:rPr lang="fr-FR" sz="1200">
                          <a:solidFill>
                            <a:srgbClr val="000000"/>
                          </a:solidFill>
                          <a:latin typeface="Poppins"/>
                          <a:ea typeface="Poppins"/>
                          <a:cs typeface="Poppins"/>
                          <a:sym typeface="Poppins"/>
                        </a:rPr>
                        <a:t>Fourniture d'équipements médicaux</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MEDICAL DISTRIBUTION</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Diariatou lo</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dirty="0">
                          <a:solidFill>
                            <a:srgbClr val="000000"/>
                          </a:solidFill>
                          <a:latin typeface="Poppins"/>
                          <a:ea typeface="Poppins"/>
                          <a:cs typeface="Poppins"/>
                          <a:sym typeface="Poppins"/>
                        </a:rPr>
                        <a:t>1</a:t>
                      </a:r>
                      <a:r>
                        <a:rPr lang="fr-FR" sz="1200" b="1" dirty="0">
                          <a:latin typeface="Poppins"/>
                          <a:ea typeface="Poppins"/>
                          <a:cs typeface="Poppins"/>
                          <a:sym typeface="Poppins"/>
                        </a:rPr>
                        <a:t>8,82</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6"/>
                  </a:ext>
                </a:extLst>
              </a:tr>
              <a:tr h="40157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Logiciel Odoo</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MOORE</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Ibrahima gueye</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dirty="0">
                          <a:solidFill>
                            <a:srgbClr val="000000"/>
                          </a:solidFill>
                          <a:latin typeface="Poppins"/>
                          <a:ea typeface="Poppins"/>
                          <a:cs typeface="Poppins"/>
                          <a:sym typeface="Poppins"/>
                        </a:rPr>
                        <a:t>1</a:t>
                      </a:r>
                      <a:r>
                        <a:rPr lang="fr-FR" sz="1200" b="1" dirty="0">
                          <a:latin typeface="Poppins"/>
                          <a:ea typeface="Poppins"/>
                          <a:cs typeface="Poppins"/>
                          <a:sym typeface="Poppins"/>
                        </a:rPr>
                        <a:t>3,81</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7"/>
                  </a:ext>
                </a:extLst>
              </a:tr>
              <a:tr h="401575">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Accessoires informatiques</a:t>
                      </a:r>
                      <a:endParaRPr sz="1200"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Performance service</a:t>
                      </a:r>
                      <a:endParaRPr sz="1200" b="1">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Ali</a:t>
                      </a:r>
                      <a:endParaRPr sz="120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18,82</a:t>
                      </a:r>
                      <a:endParaRPr sz="1200" b="1" dirty="0">
                        <a:latin typeface="Poppins"/>
                        <a:ea typeface="Poppins"/>
                        <a:cs typeface="Poppins"/>
                        <a:sym typeface="Poppins"/>
                      </a:endParaRPr>
                    </a:p>
                  </a:txBody>
                  <a:tcPr marL="44450" marR="4445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graphicFrame>
        <p:nvGraphicFramePr>
          <p:cNvPr id="1587" name="Google Shape;1587;p186"/>
          <p:cNvGraphicFramePr/>
          <p:nvPr>
            <p:extLst>
              <p:ext uri="{D42A27DB-BD31-4B8C-83A1-F6EECF244321}">
                <p14:modId xmlns:p14="http://schemas.microsoft.com/office/powerpoint/2010/main" val="19594447"/>
              </p:ext>
            </p:extLst>
          </p:nvPr>
        </p:nvGraphicFramePr>
        <p:xfrm>
          <a:off x="332949" y="1061758"/>
          <a:ext cx="11225477" cy="5352489"/>
        </p:xfrm>
        <a:graphic>
          <a:graphicData uri="http://schemas.openxmlformats.org/drawingml/2006/table">
            <a:tbl>
              <a:tblPr>
                <a:noFill/>
                <a:tableStyleId>{AD773822-34DE-45F7-BAFE-0297E2DBFE8B}</a:tableStyleId>
              </a:tblPr>
              <a:tblGrid>
                <a:gridCol w="2911538">
                  <a:extLst>
                    <a:ext uri="{9D8B030D-6E8A-4147-A177-3AD203B41FA5}">
                      <a16:colId xmlns:a16="http://schemas.microsoft.com/office/drawing/2014/main" val="20001"/>
                    </a:ext>
                  </a:extLst>
                </a:gridCol>
                <a:gridCol w="2976167">
                  <a:extLst>
                    <a:ext uri="{9D8B030D-6E8A-4147-A177-3AD203B41FA5}">
                      <a16:colId xmlns:a16="http://schemas.microsoft.com/office/drawing/2014/main" val="20002"/>
                    </a:ext>
                  </a:extLst>
                </a:gridCol>
                <a:gridCol w="3380563">
                  <a:extLst>
                    <a:ext uri="{9D8B030D-6E8A-4147-A177-3AD203B41FA5}">
                      <a16:colId xmlns:a16="http://schemas.microsoft.com/office/drawing/2014/main" val="20003"/>
                    </a:ext>
                  </a:extLst>
                </a:gridCol>
                <a:gridCol w="1957209">
                  <a:extLst>
                    <a:ext uri="{9D8B030D-6E8A-4147-A177-3AD203B41FA5}">
                      <a16:colId xmlns:a16="http://schemas.microsoft.com/office/drawing/2014/main" val="20004"/>
                    </a:ext>
                  </a:extLst>
                </a:gridCol>
              </a:tblGrid>
              <a:tr h="383925">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Fourniture de consommables et médicaments</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PHARMACIE MALICK SY</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Dr Mandiaye Ndoye</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16,47</a:t>
                      </a:r>
                      <a:endParaRPr sz="1200" b="1">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0"/>
                  </a:ext>
                </a:extLst>
              </a:tr>
              <a:tr h="402100">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Blanchisserie</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PRONET</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Catherine Sigua Ndour</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12,55</a:t>
                      </a:r>
                      <a:endParaRPr sz="1200" b="1">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1"/>
                  </a:ext>
                </a:extLst>
              </a:tr>
              <a:tr h="77232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Fourniture de consommables et médicaments</a:t>
                      </a:r>
                      <a:br>
                        <a:rPr lang="fr-FR" sz="1200">
                          <a:latin typeface="Poppins"/>
                          <a:ea typeface="Poppins"/>
                          <a:cs typeface="Poppins"/>
                          <a:sym typeface="Poppins"/>
                        </a:rPr>
                      </a:br>
                      <a:r>
                        <a:rPr lang="fr-FR" sz="1200">
                          <a:latin typeface="Poppins"/>
                          <a:ea typeface="Poppins"/>
                          <a:cs typeface="Poppins"/>
                          <a:sym typeface="Poppins"/>
                        </a:rPr>
                        <a:t>Fourniture d'équipements médicaux</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SALOUM PHARMA</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M,Fall</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18,82</a:t>
                      </a:r>
                      <a:endParaRPr sz="1200" b="1">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2"/>
                  </a:ext>
                </a:extLst>
              </a:tr>
              <a:tr h="31472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Impression</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dirty="0">
                          <a:solidFill>
                            <a:srgbClr val="000000"/>
                          </a:solidFill>
                          <a:latin typeface="Poppins"/>
                          <a:ea typeface="Poppins"/>
                          <a:cs typeface="Poppins"/>
                          <a:sym typeface="Poppins"/>
                        </a:rPr>
                        <a:t>SAM IMPRESSION</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Samson</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14,51</a:t>
                      </a:r>
                      <a:endParaRPr sz="1200" b="1">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3"/>
                  </a:ext>
                </a:extLst>
              </a:tr>
              <a:tr h="446250">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Logiciel Qualipro</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SAPHIR CONSULTING</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Nourhene Mechergui</a:t>
                      </a:r>
                      <a:br>
                        <a:rPr lang="fr-FR" sz="1200">
                          <a:latin typeface="Poppins"/>
                          <a:ea typeface="Poppins"/>
                          <a:cs typeface="Poppins"/>
                          <a:sym typeface="Poppins"/>
                        </a:rPr>
                      </a:br>
                      <a:r>
                        <a:rPr lang="fr-FR" sz="1200">
                          <a:latin typeface="Poppins"/>
                          <a:ea typeface="Poppins"/>
                          <a:cs typeface="Poppins"/>
                          <a:sym typeface="Poppins"/>
                        </a:rPr>
                        <a:t>Issam Bani</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14,3</a:t>
                      </a:r>
                      <a:endParaRPr sz="1200" b="1"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04"/>
                  </a:ext>
                </a:extLst>
              </a:tr>
              <a:tr h="25447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Électroménager et mobilier</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SHAM INFORMATIQUE</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Ahmet Ndiaye</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19,22</a:t>
                      </a:r>
                      <a:endParaRPr sz="1200" b="1">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5"/>
                  </a:ext>
                </a:extLst>
              </a:tr>
              <a:tr h="33512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Gardiennage</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SOCIETE SENEGALAISE DE SECURITE 3S</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Mr Sow</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i="0" u="none" strike="noStrike" cap="none" dirty="0">
                          <a:solidFill>
                            <a:srgbClr val="000000"/>
                          </a:solidFill>
                          <a:latin typeface="Poppins"/>
                          <a:ea typeface="Poppins"/>
                          <a:cs typeface="Poppins"/>
                          <a:sym typeface="Poppins"/>
                        </a:rPr>
                        <a:t>15,69</a:t>
                      </a:r>
                      <a:endParaRPr sz="1200" b="1" i="0" u="none" strike="noStrike" cap="none" dirty="0">
                        <a:solidFill>
                          <a:srgbClr val="000000"/>
                        </a:solidFill>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noFill/>
                  </a:tcPr>
                </a:tc>
                <a:extLst>
                  <a:ext uri="{0D108BD9-81ED-4DB2-BD59-A6C34878D82A}">
                    <a16:rowId xmlns:a16="http://schemas.microsoft.com/office/drawing/2014/main" val="10006"/>
                  </a:ext>
                </a:extLst>
              </a:tr>
              <a:tr h="39327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Alimentation</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ALIMENTATION SOPE NABY</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Balla Sarr</a:t>
                      </a:r>
                      <a:endParaRPr sz="1200" dirty="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Nouveau Fournisseur</a:t>
                      </a:r>
                      <a:endParaRPr sz="1200">
                        <a:latin typeface="Poppins"/>
                        <a:ea typeface="Poppins"/>
                        <a:cs typeface="Poppins"/>
                        <a:sym typeface="Poppins"/>
                      </a:endParaRPr>
                    </a:p>
                  </a:txBody>
                  <a:tcPr marL="35400" marR="354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07"/>
                  </a:ext>
                </a:extLst>
              </a:tr>
              <a:tr h="508350">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Laboratoire d'analyses</a:t>
                      </a:r>
                      <a:endParaRPr sz="1200">
                        <a:solidFill>
                          <a:srgbClr val="000000"/>
                        </a:solidFill>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endParaRPr sz="1200" b="1">
                        <a:latin typeface="Poppins"/>
                        <a:ea typeface="Poppins"/>
                        <a:cs typeface="Poppins"/>
                        <a:sym typeface="Poppins"/>
                      </a:endParaRPr>
                    </a:p>
                    <a:p>
                      <a:pPr marL="0" marR="0" lvl="0" indent="0" algn="ctr" rtl="0">
                        <a:lnSpc>
                          <a:spcPct val="107000"/>
                        </a:lnSpc>
                        <a:spcBef>
                          <a:spcPts val="0"/>
                        </a:spcBef>
                        <a:spcAft>
                          <a:spcPts val="0"/>
                        </a:spcAft>
                        <a:buNone/>
                      </a:pPr>
                      <a:r>
                        <a:rPr lang="fr-FR" sz="1200" b="1">
                          <a:latin typeface="Poppins"/>
                          <a:ea typeface="Poppins"/>
                          <a:cs typeface="Poppins"/>
                          <a:sym typeface="Poppins"/>
                        </a:rPr>
                        <a:t>SGLM</a:t>
                      </a:r>
                      <a:endParaRPr sz="1200" b="1">
                        <a:latin typeface="Poppins"/>
                        <a:ea typeface="Poppins"/>
                        <a:cs typeface="Poppins"/>
                        <a:sym typeface="Poppins"/>
                      </a:endParaRPr>
                    </a:p>
                    <a:p>
                      <a:pPr marL="0" marR="0" lvl="0" indent="0" algn="ctr" rtl="0">
                        <a:lnSpc>
                          <a:spcPct val="107000"/>
                        </a:lnSpc>
                        <a:spcBef>
                          <a:spcPts val="0"/>
                        </a:spcBef>
                        <a:spcAft>
                          <a:spcPts val="0"/>
                        </a:spcAft>
                        <a:buNone/>
                      </a:pPr>
                      <a:endParaRPr sz="1200" b="1">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Dr </a:t>
                      </a:r>
                      <a:r>
                        <a:rPr lang="fr-FR" sz="1200" dirty="0" err="1">
                          <a:latin typeface="Poppins"/>
                          <a:ea typeface="Poppins"/>
                          <a:cs typeface="Poppins"/>
                          <a:sym typeface="Poppins"/>
                        </a:rPr>
                        <a:t>Diémé</a:t>
                      </a:r>
                      <a:endParaRPr sz="1200" dirty="0">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16,08</a:t>
                      </a:r>
                      <a:endParaRPr sz="1200" b="1" dirty="0">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noFill/>
                  </a:tcPr>
                </a:tc>
                <a:extLst>
                  <a:ext uri="{0D108BD9-81ED-4DB2-BD59-A6C34878D82A}">
                    <a16:rowId xmlns:a16="http://schemas.microsoft.com/office/drawing/2014/main" val="10008"/>
                  </a:ext>
                </a:extLst>
              </a:tr>
              <a:tr h="393275">
                <a:tc>
                  <a:txBody>
                    <a:bodyPr/>
                    <a:lstStyle/>
                    <a:p>
                      <a:pPr marL="0" marR="0" lvl="0" indent="0" algn="ctr" rtl="0">
                        <a:lnSpc>
                          <a:spcPct val="107000"/>
                        </a:lnSpc>
                        <a:spcBef>
                          <a:spcPts val="0"/>
                        </a:spcBef>
                        <a:spcAft>
                          <a:spcPts val="0"/>
                        </a:spcAft>
                        <a:buNone/>
                      </a:pPr>
                      <a:r>
                        <a:rPr lang="fr-FR" sz="1200">
                          <a:solidFill>
                            <a:srgbClr val="000000"/>
                          </a:solidFill>
                          <a:latin typeface="Poppins"/>
                          <a:ea typeface="Poppins"/>
                          <a:cs typeface="Poppins"/>
                          <a:sym typeface="Poppins"/>
                        </a:rPr>
                        <a:t>Matériels Réactifs et Consommable de Laboratoire</a:t>
                      </a:r>
                      <a:endParaRPr sz="1200">
                        <a:solidFill>
                          <a:srgbClr val="000000"/>
                        </a:solidFill>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SOTELMED</a:t>
                      </a:r>
                      <a:endParaRPr sz="1200" b="1">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Dr Ndiaye</a:t>
                      </a:r>
                      <a:endParaRPr sz="1200" dirty="0">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17,25</a:t>
                      </a:r>
                      <a:endParaRPr sz="1200" b="1">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93275">
                <a:tc>
                  <a:txBody>
                    <a:bodyPr/>
                    <a:lstStyle/>
                    <a:p>
                      <a:pPr marL="0" marR="0" lvl="0" indent="0" algn="ctr" rtl="0">
                        <a:lnSpc>
                          <a:spcPct val="107000"/>
                        </a:lnSpc>
                        <a:spcBef>
                          <a:spcPts val="0"/>
                        </a:spcBef>
                        <a:spcAft>
                          <a:spcPts val="0"/>
                        </a:spcAft>
                        <a:buNone/>
                      </a:pPr>
                      <a:r>
                        <a:rPr lang="fr-FR" sz="1200">
                          <a:latin typeface="Poppins"/>
                          <a:ea typeface="Poppins"/>
                          <a:cs typeface="Poppins"/>
                          <a:sym typeface="Poppins"/>
                        </a:rPr>
                        <a:t>Maintenance de l'ascenseur</a:t>
                      </a:r>
                      <a:endParaRPr sz="1200">
                        <a:solidFill>
                          <a:srgbClr val="000000"/>
                        </a:solidFill>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lgn="ctr">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TECHNOSUD</a:t>
                      </a:r>
                      <a:endParaRPr sz="1200" b="1">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dirty="0">
                          <a:latin typeface="Poppins"/>
                          <a:ea typeface="Poppins"/>
                          <a:cs typeface="Poppins"/>
                          <a:sym typeface="Poppins"/>
                        </a:rPr>
                        <a:t>Rémi </a:t>
                      </a:r>
                      <a:r>
                        <a:rPr lang="fr-FR" sz="1200" dirty="0" err="1">
                          <a:latin typeface="Poppins"/>
                          <a:ea typeface="Poppins"/>
                          <a:cs typeface="Poppins"/>
                          <a:sym typeface="Poppins"/>
                        </a:rPr>
                        <a:t>Gueneg</a:t>
                      </a:r>
                      <a:endParaRPr sz="1200" dirty="0">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fr-FR" sz="1200" b="1">
                          <a:latin typeface="Poppins"/>
                          <a:ea typeface="Poppins"/>
                          <a:cs typeface="Poppins"/>
                          <a:sym typeface="Poppins"/>
                        </a:rPr>
                        <a:t>20</a:t>
                      </a:r>
                      <a:endParaRPr sz="1200" b="1">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tcPr>
                </a:tc>
                <a:extLst>
                  <a:ext uri="{0D108BD9-81ED-4DB2-BD59-A6C34878D82A}">
                    <a16:rowId xmlns:a16="http://schemas.microsoft.com/office/drawing/2014/main" val="10010"/>
                  </a:ext>
                </a:extLst>
              </a:tr>
              <a:tr h="681575">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Fourniture de consommables et médicaments</a:t>
                      </a:r>
                      <a:br>
                        <a:rPr lang="fr-FR" sz="1200" dirty="0">
                          <a:solidFill>
                            <a:srgbClr val="000000"/>
                          </a:solidFill>
                          <a:latin typeface="Poppins"/>
                          <a:ea typeface="Poppins"/>
                          <a:cs typeface="Poppins"/>
                          <a:sym typeface="Poppins"/>
                        </a:rPr>
                      </a:br>
                      <a:r>
                        <a:rPr lang="fr-FR" sz="1200" dirty="0">
                          <a:solidFill>
                            <a:srgbClr val="000000"/>
                          </a:solidFill>
                          <a:latin typeface="Poppins"/>
                          <a:ea typeface="Poppins"/>
                          <a:cs typeface="Poppins"/>
                          <a:sym typeface="Poppins"/>
                        </a:rPr>
                        <a:t>Fourniture d'équipements médicaux</a:t>
                      </a:r>
                      <a:endParaRPr sz="1200" dirty="0">
                        <a:solidFill>
                          <a:srgbClr val="000000"/>
                        </a:solidFill>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lgn="ctr">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a:solidFill>
                            <a:srgbClr val="000000"/>
                          </a:solidFill>
                          <a:latin typeface="Poppins"/>
                          <a:ea typeface="Poppins"/>
                          <a:cs typeface="Poppins"/>
                          <a:sym typeface="Poppins"/>
                        </a:rPr>
                        <a:t>TECHNOLOGIES SERVICES</a:t>
                      </a:r>
                      <a:endParaRPr sz="1200" b="1">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dirty="0">
                          <a:solidFill>
                            <a:srgbClr val="000000"/>
                          </a:solidFill>
                          <a:latin typeface="Poppins"/>
                          <a:ea typeface="Poppins"/>
                          <a:cs typeface="Poppins"/>
                          <a:sym typeface="Poppins"/>
                        </a:rPr>
                        <a:t>Sakho</a:t>
                      </a:r>
                      <a:endParaRPr sz="1200" dirty="0">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tc>
                  <a:txBody>
                    <a:bodyPr/>
                    <a:lstStyle/>
                    <a:p>
                      <a:pPr marL="0" marR="0" lvl="0" indent="0" algn="ctr" rtl="0">
                        <a:lnSpc>
                          <a:spcPct val="107000"/>
                        </a:lnSpc>
                        <a:spcBef>
                          <a:spcPts val="0"/>
                        </a:spcBef>
                        <a:spcAft>
                          <a:spcPts val="0"/>
                        </a:spcAft>
                        <a:buNone/>
                      </a:pPr>
                      <a:r>
                        <a:rPr lang="fr-FR" sz="1200" b="1" dirty="0">
                          <a:latin typeface="Poppins"/>
                          <a:ea typeface="Poppins"/>
                          <a:cs typeface="Poppins"/>
                          <a:sym typeface="Poppins"/>
                        </a:rPr>
                        <a:t>18,43</a:t>
                      </a:r>
                      <a:endParaRPr sz="1200" b="1" dirty="0">
                        <a:latin typeface="Poppins"/>
                        <a:ea typeface="Poppins"/>
                        <a:cs typeface="Poppins"/>
                        <a:sym typeface="Poppins"/>
                      </a:endParaRPr>
                    </a:p>
                  </a:txBody>
                  <a:tcPr marL="23900" marR="23900" marT="0" marB="0" anchor="ctr">
                    <a:lnL w="12700" cap="flat" cmpd="sng">
                      <a:solidFill>
                        <a:srgbClr val="4F81BD"/>
                      </a:solidFill>
                      <a:prstDash val="solid"/>
                      <a:round/>
                      <a:headEnd type="none" w="sm" len="sm"/>
                      <a:tailEnd type="none" w="sm" len="sm"/>
                    </a:lnL>
                    <a:lnR w="12700" cap="flat" cmpd="sng">
                      <a:solidFill>
                        <a:srgbClr val="4F81BD"/>
                      </a:solidFill>
                      <a:prstDash val="solid"/>
                      <a:round/>
                      <a:headEnd type="none" w="sm" len="sm"/>
                      <a:tailEnd type="none" w="sm" len="sm"/>
                    </a:lnR>
                    <a:lnT w="12700" cap="flat" cmpd="sng">
                      <a:solidFill>
                        <a:srgbClr val="4F81BD"/>
                      </a:solidFill>
                      <a:prstDash val="solid"/>
                      <a:round/>
                      <a:headEnd type="none" w="sm" len="sm"/>
                      <a:tailEnd type="none" w="sm" len="sm"/>
                    </a:lnT>
                    <a:lnB w="12700" cap="flat" cmpd="sng">
                      <a:solidFill>
                        <a:srgbClr val="4F81BD"/>
                      </a:solidFill>
                      <a:prstDash val="solid"/>
                      <a:round/>
                      <a:headEnd type="none" w="sm" len="sm"/>
                      <a:tailEnd type="none" w="sm" len="sm"/>
                    </a:lnB>
                    <a:solidFill>
                      <a:srgbClr val="DCE6F1"/>
                    </a:solidFill>
                  </a:tcPr>
                </a:tc>
                <a:extLst>
                  <a:ext uri="{0D108BD9-81ED-4DB2-BD59-A6C34878D82A}">
                    <a16:rowId xmlns:a16="http://schemas.microsoft.com/office/drawing/2014/main" val="10011"/>
                  </a:ext>
                </a:extLst>
              </a:tr>
            </a:tbl>
          </a:graphicData>
        </a:graphic>
      </p:graphicFrame>
      <p:sp>
        <p:nvSpPr>
          <p:cNvPr id="1588" name="Google Shape;1588;p186"/>
          <p:cNvSpPr txBox="1">
            <a:spLocks noGrp="1"/>
          </p:cNvSpPr>
          <p:nvPr>
            <p:ph type="title" idx="4294967295"/>
          </p:nvPr>
        </p:nvSpPr>
        <p:spPr>
          <a:xfrm>
            <a:off x="332950" y="1221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Poppins"/>
              <a:buNone/>
            </a:pPr>
            <a:r>
              <a:rPr lang="fr-FR" sz="2000" b="1">
                <a:solidFill>
                  <a:srgbClr val="752864"/>
                </a:solidFill>
                <a:latin typeface="Poppins"/>
                <a:ea typeface="Poppins"/>
                <a:cs typeface="Poppins"/>
                <a:sym typeface="Poppins"/>
              </a:rPr>
              <a:t>7. Les performances des prestataires externes</a:t>
            </a:r>
            <a:endParaRPr sz="2000" b="1">
              <a:solidFill>
                <a:srgbClr val="752864"/>
              </a:solidFill>
              <a:latin typeface="Poppins"/>
              <a:ea typeface="Poppins"/>
              <a:cs typeface="Poppins"/>
              <a:sym typeface="Poppin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87"/>
          <p:cNvSpPr txBox="1">
            <a:spLocks noGrp="1"/>
          </p:cNvSpPr>
          <p:nvPr>
            <p:ph type="ctrTitle"/>
          </p:nvPr>
        </p:nvSpPr>
        <p:spPr>
          <a:xfrm>
            <a:off x="599250" y="2742249"/>
            <a:ext cx="10993500" cy="8955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Font typeface="Arial"/>
              <a:buNone/>
            </a:pPr>
            <a:r>
              <a:rPr lang="fr-FR" sz="4000" b="1">
                <a:solidFill>
                  <a:srgbClr val="EBBDA9"/>
                </a:solidFill>
                <a:latin typeface="Poppins"/>
                <a:ea typeface="Poppins"/>
                <a:cs typeface="Poppins"/>
                <a:sym typeface="Poppins"/>
              </a:rPr>
              <a:t>8- ADEQUATION DE LA RESSOURCE</a:t>
            </a:r>
            <a:endParaRPr sz="4000" b="1">
              <a:solidFill>
                <a:srgbClr val="EBBDA9"/>
              </a:solidFill>
              <a:latin typeface="Poppins"/>
              <a:ea typeface="Poppins"/>
              <a:cs typeface="Poppins"/>
              <a:sym typeface="Poppins"/>
            </a:endParaRPr>
          </a:p>
        </p:txBody>
      </p:sp>
      <p:sp>
        <p:nvSpPr>
          <p:cNvPr id="1594" name="Google Shape;1594;p187"/>
          <p:cNvSpPr txBox="1"/>
          <p:nvPr/>
        </p:nvSpPr>
        <p:spPr>
          <a:xfrm>
            <a:off x="9329530" y="145774"/>
            <a:ext cx="24120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PM02-FO0004</a:t>
            </a:r>
            <a:endParaRPr/>
          </a:p>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V1</a:t>
            </a:r>
            <a:endParaRP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9"/>
          <p:cNvSpPr txBox="1">
            <a:spLocks noGrp="1"/>
          </p:cNvSpPr>
          <p:nvPr>
            <p:ph type="body" idx="1"/>
          </p:nvPr>
        </p:nvSpPr>
        <p:spPr>
          <a:xfrm>
            <a:off x="355399" y="1246381"/>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(Gynécologue obstétrique, Pédiatre, Anesthésiste)</a:t>
            </a:r>
            <a:endParaRPr>
              <a:solidFill>
                <a:srgbClr val="3F3F3F"/>
              </a:solidFill>
              <a:latin typeface="Poppins"/>
              <a:ea typeface="Poppins"/>
              <a:cs typeface="Poppins"/>
              <a:sym typeface="Poppins"/>
            </a:endParaRPr>
          </a:p>
        </p:txBody>
      </p:sp>
      <p:sp>
        <p:nvSpPr>
          <p:cNvPr id="405" name="Google Shape;405;p59"/>
          <p:cNvSpPr/>
          <p:nvPr/>
        </p:nvSpPr>
        <p:spPr>
          <a:xfrm>
            <a:off x="2135857" y="2320909"/>
            <a:ext cx="2569500" cy="425700"/>
          </a:xfrm>
          <a:prstGeom prst="rect">
            <a:avLst/>
          </a:prstGeom>
          <a:solidFill>
            <a:schemeClr val="lt1"/>
          </a:solidFill>
          <a:ln w="12700" cap="flat" cmpd="sng">
            <a:solidFill>
              <a:srgbClr val="0080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2,</a:t>
            </a:r>
            <a:r>
              <a:rPr lang="fr-FR" sz="1900">
                <a:latin typeface="Poppins"/>
                <a:ea typeface="Poppins"/>
                <a:cs typeface="Poppins"/>
                <a:sym typeface="Poppins"/>
              </a:rPr>
              <a:t>83</a:t>
            </a:r>
            <a:r>
              <a:rPr lang="fr-FR" sz="1900" b="0" i="0" u="none" strike="noStrike" cap="none">
                <a:solidFill>
                  <a:srgbClr val="000000"/>
                </a:solidFill>
                <a:latin typeface="Poppins"/>
                <a:ea typeface="Poppins"/>
                <a:cs typeface="Poppins"/>
                <a:sym typeface="Poppins"/>
              </a:rPr>
              <a:t>/4</a:t>
            </a:r>
            <a:endParaRPr sz="1500"/>
          </a:p>
        </p:txBody>
      </p:sp>
      <p:sp>
        <p:nvSpPr>
          <p:cNvPr id="406" name="Google Shape;406;p59"/>
          <p:cNvSpPr/>
          <p:nvPr/>
        </p:nvSpPr>
        <p:spPr>
          <a:xfrm>
            <a:off x="8178597" y="2389615"/>
            <a:ext cx="2298300" cy="357900"/>
          </a:xfrm>
          <a:prstGeom prst="rect">
            <a:avLst/>
          </a:prstGeom>
          <a:solidFill>
            <a:schemeClr val="lt1"/>
          </a:solidFill>
          <a:ln w="12700" cap="flat" cmpd="sng">
            <a:solidFill>
              <a:srgbClr val="CCEC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a:t>
            </a:r>
            <a:r>
              <a:rPr lang="fr-FR" sz="1900">
                <a:latin typeface="Poppins"/>
                <a:ea typeface="Poppins"/>
                <a:cs typeface="Poppins"/>
                <a:sym typeface="Poppins"/>
              </a:rPr>
              <a:t>2,5</a:t>
            </a:r>
            <a:r>
              <a:rPr lang="fr-FR" sz="1900" b="0" i="0" u="none" strike="noStrike" cap="none">
                <a:solidFill>
                  <a:srgbClr val="000000"/>
                </a:solidFill>
                <a:latin typeface="Poppins"/>
                <a:ea typeface="Poppins"/>
                <a:cs typeface="Poppins"/>
                <a:sym typeface="Poppins"/>
              </a:rPr>
              <a:t>/4</a:t>
            </a:r>
            <a:endParaRPr sz="1500"/>
          </a:p>
        </p:txBody>
      </p:sp>
      <p:sp>
        <p:nvSpPr>
          <p:cNvPr id="407" name="Google Shape;407;p59"/>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08" name="Google Shape;408;p59" title="Graphique"/>
          <p:cNvPicPr preferRelativeResize="0"/>
          <p:nvPr/>
        </p:nvPicPr>
        <p:blipFill>
          <a:blip r:embed="rId3">
            <a:alphaModFix/>
          </a:blip>
          <a:stretch>
            <a:fillRect/>
          </a:stretch>
        </p:blipFill>
        <p:spPr>
          <a:xfrm>
            <a:off x="689650" y="2892309"/>
            <a:ext cx="5082357" cy="3142591"/>
          </a:xfrm>
          <a:prstGeom prst="rect">
            <a:avLst/>
          </a:prstGeom>
          <a:noFill/>
          <a:ln>
            <a:noFill/>
          </a:ln>
        </p:spPr>
      </p:pic>
      <p:pic>
        <p:nvPicPr>
          <p:cNvPr id="409" name="Google Shape;409;p59" title="Graphique"/>
          <p:cNvPicPr preferRelativeResize="0"/>
          <p:nvPr/>
        </p:nvPicPr>
        <p:blipFill>
          <a:blip r:embed="rId4">
            <a:alphaModFix/>
          </a:blip>
          <a:stretch>
            <a:fillRect/>
          </a:stretch>
        </p:blipFill>
        <p:spPr>
          <a:xfrm>
            <a:off x="6083373" y="2925682"/>
            <a:ext cx="5080569" cy="3141485"/>
          </a:xfrm>
          <a:prstGeom prst="rect">
            <a:avLst/>
          </a:prstGeom>
          <a:noFill/>
          <a:ln>
            <a:noFill/>
          </a:ln>
        </p:spPr>
      </p:pic>
      <p:pic>
        <p:nvPicPr>
          <p:cNvPr id="410" name="Google Shape;410;p59"/>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graphicFrame>
        <p:nvGraphicFramePr>
          <p:cNvPr id="1599" name="Google Shape;1599;p188"/>
          <p:cNvGraphicFramePr/>
          <p:nvPr/>
        </p:nvGraphicFramePr>
        <p:xfrm>
          <a:off x="504669" y="386868"/>
          <a:ext cx="11182650" cy="5857935"/>
        </p:xfrm>
        <a:graphic>
          <a:graphicData uri="http://schemas.openxmlformats.org/drawingml/2006/table">
            <a:tbl>
              <a:tblPr firstRow="1">
                <a:noFill/>
                <a:tableStyleId>{DACAA5B4-75E6-468C-8AFC-6D381FF402D2}</a:tableStyleId>
              </a:tblPr>
              <a:tblGrid>
                <a:gridCol w="1019325">
                  <a:extLst>
                    <a:ext uri="{9D8B030D-6E8A-4147-A177-3AD203B41FA5}">
                      <a16:colId xmlns:a16="http://schemas.microsoft.com/office/drawing/2014/main" val="20000"/>
                    </a:ext>
                  </a:extLst>
                </a:gridCol>
                <a:gridCol w="3346625">
                  <a:extLst>
                    <a:ext uri="{9D8B030D-6E8A-4147-A177-3AD203B41FA5}">
                      <a16:colId xmlns:a16="http://schemas.microsoft.com/office/drawing/2014/main" val="20001"/>
                    </a:ext>
                  </a:extLst>
                </a:gridCol>
                <a:gridCol w="3408350">
                  <a:extLst>
                    <a:ext uri="{9D8B030D-6E8A-4147-A177-3AD203B41FA5}">
                      <a16:colId xmlns:a16="http://schemas.microsoft.com/office/drawing/2014/main" val="20002"/>
                    </a:ext>
                  </a:extLst>
                </a:gridCol>
                <a:gridCol w="3408350">
                  <a:extLst>
                    <a:ext uri="{9D8B030D-6E8A-4147-A177-3AD203B41FA5}">
                      <a16:colId xmlns:a16="http://schemas.microsoft.com/office/drawing/2014/main" val="20003"/>
                    </a:ext>
                  </a:extLst>
                </a:gridCol>
              </a:tblGrid>
              <a:tr h="20687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Processus </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Ressources humaines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Ressources matérielles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Processus donneurs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1485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PM01</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Directions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Pilotes/Copilotes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Le personnel</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Système d'informations et de gestion</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Gestion des ressources matérielles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1252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PM02</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Direction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Chargée de business development et communication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Conseil d'administration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Pilotes . Copilotes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Système d'informations et de gestion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Salles de réunion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Ressources financières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ressources matérielles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Gestion du Systèmes d'Informations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Gestion financière et administrative</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17175">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PM03</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Direction</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Responsable opérationnel et Qualité</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Assistante Qualité</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Conseil d'administration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Investisseurs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Auditeurs internes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Pilotes/Copilotes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Système d'informations et de gestion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Salles de réunion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Espaces d'archives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Gestion du Système d'Informations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Organisation du SMQ et amélioration continue</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1485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PO01</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Gardien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Secrétaite </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Chargée de l’expérience patient</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Médecins / Sages-femmes</a:t>
                      </a:r>
                      <a:endParaRPr sz="1200">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Comptoir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Téléphone</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419500">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PO02</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Caissier(-ère)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Responsable Facturation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DAF</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Medecin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Coursier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Assistant Comptable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Garant</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Téléphone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Voiture</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graphicFrame>
        <p:nvGraphicFramePr>
          <p:cNvPr id="1604" name="Google Shape;1604;p189"/>
          <p:cNvGraphicFramePr/>
          <p:nvPr>
            <p:extLst>
              <p:ext uri="{D42A27DB-BD31-4B8C-83A1-F6EECF244321}">
                <p14:modId xmlns:p14="http://schemas.microsoft.com/office/powerpoint/2010/main" val="3989594325"/>
              </p:ext>
            </p:extLst>
          </p:nvPr>
        </p:nvGraphicFramePr>
        <p:xfrm>
          <a:off x="504669" y="640086"/>
          <a:ext cx="11182650" cy="5257278"/>
        </p:xfrm>
        <a:graphic>
          <a:graphicData uri="http://schemas.openxmlformats.org/drawingml/2006/table">
            <a:tbl>
              <a:tblPr firstRow="1">
                <a:noFill/>
                <a:tableStyleId>{DACAA5B4-75E6-468C-8AFC-6D381FF402D2}</a:tableStyleId>
              </a:tblPr>
              <a:tblGrid>
                <a:gridCol w="1019325">
                  <a:extLst>
                    <a:ext uri="{9D8B030D-6E8A-4147-A177-3AD203B41FA5}">
                      <a16:colId xmlns:a16="http://schemas.microsoft.com/office/drawing/2014/main" val="20000"/>
                    </a:ext>
                  </a:extLst>
                </a:gridCol>
                <a:gridCol w="3346625">
                  <a:extLst>
                    <a:ext uri="{9D8B030D-6E8A-4147-A177-3AD203B41FA5}">
                      <a16:colId xmlns:a16="http://schemas.microsoft.com/office/drawing/2014/main" val="20001"/>
                    </a:ext>
                  </a:extLst>
                </a:gridCol>
                <a:gridCol w="3408350">
                  <a:extLst>
                    <a:ext uri="{9D8B030D-6E8A-4147-A177-3AD203B41FA5}">
                      <a16:colId xmlns:a16="http://schemas.microsoft.com/office/drawing/2014/main" val="20002"/>
                    </a:ext>
                  </a:extLst>
                </a:gridCol>
                <a:gridCol w="3408350">
                  <a:extLst>
                    <a:ext uri="{9D8B030D-6E8A-4147-A177-3AD203B41FA5}">
                      <a16:colId xmlns:a16="http://schemas.microsoft.com/office/drawing/2014/main" val="20003"/>
                    </a:ext>
                  </a:extLst>
                </a:gridCol>
              </a:tblGrid>
              <a:tr h="366573">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Processus </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Ressources humaines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Ressources matérielles </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Processus donneurs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39866">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PO03</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Médecin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Maîtresse sage-femme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Secrétaire</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Téléphone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Consommables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Equipement médical</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013522">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PO04</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Médecins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Paramédicaux</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Infirmière Responsable Nurserie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Secrétaire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Serveuses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Prestataires (restauration, ménage, blanchisserie)</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Téléphone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Consommables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Equipement médical</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endParaRPr sz="1200" i="0" u="none" strike="noStrike">
                        <a:solidFill>
                          <a:srgbClr val="3F3F3F"/>
                        </a:solidFill>
                        <a:latin typeface="Poppins"/>
                        <a:ea typeface="Poppins"/>
                        <a:cs typeface="Poppins"/>
                        <a:sym typeface="Poppins"/>
                      </a:endParaRPr>
                    </a:p>
                  </a:txBody>
                  <a:tcPr marL="3650" marR="3650" marT="365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37317">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PS01</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Médecin chef</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Maîtresse Sage-femme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Personnel</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Directrice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Fournisseurs</a:t>
                      </a:r>
                      <a:endParaRPr sz="1200" i="0" u="none" strike="noStrike">
                        <a:solidFill>
                          <a:srgbClr val="3F3F3F"/>
                        </a:solidFill>
                        <a:latin typeface="Poppins"/>
                        <a:ea typeface="Poppins"/>
                        <a:cs typeface="Poppins"/>
                        <a:sym typeface="Poppins"/>
                      </a:endParaRPr>
                    </a:p>
                  </a:txBody>
                  <a:tcPr marL="2025" marR="2025" marT="20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Téléphone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Consommables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Equipement médical</a:t>
                      </a:r>
                      <a:endParaRPr sz="1200" i="0" u="none" strike="noStrike">
                        <a:solidFill>
                          <a:srgbClr val="3F3F3F"/>
                        </a:solidFill>
                        <a:latin typeface="Poppins"/>
                        <a:ea typeface="Poppins"/>
                        <a:cs typeface="Poppins"/>
                        <a:sym typeface="Poppins"/>
                      </a:endParaRPr>
                    </a:p>
                  </a:txBody>
                  <a:tcPr marL="2025" marR="2025" marT="20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dirty="0">
                          <a:solidFill>
                            <a:srgbClr val="3F3F3F"/>
                          </a:solidFill>
                          <a:latin typeface="Poppins"/>
                          <a:ea typeface="Poppins"/>
                          <a:cs typeface="Poppins"/>
                          <a:sym typeface="Poppins"/>
                        </a:rPr>
                        <a:t>Gestion des stocks, approvisionnement et achats / Gestion des ressources matérielles</a:t>
                      </a:r>
                      <a:endParaRPr sz="1200" i="0" u="none" strike="noStrike" dirty="0">
                        <a:solidFill>
                          <a:srgbClr val="3F3F3F"/>
                        </a:solidFill>
                        <a:latin typeface="Poppins"/>
                        <a:ea typeface="Poppins"/>
                        <a:cs typeface="Poppins"/>
                        <a:sym typeface="Poppins"/>
                      </a:endParaRPr>
                    </a:p>
                  </a:txBody>
                  <a:tcPr marL="2025" marR="2025" marT="2025"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graphicFrame>
        <p:nvGraphicFramePr>
          <p:cNvPr id="1609" name="Google Shape;1609;p190"/>
          <p:cNvGraphicFramePr/>
          <p:nvPr>
            <p:extLst>
              <p:ext uri="{D42A27DB-BD31-4B8C-83A1-F6EECF244321}">
                <p14:modId xmlns:p14="http://schemas.microsoft.com/office/powerpoint/2010/main" val="2554893010"/>
              </p:ext>
            </p:extLst>
          </p:nvPr>
        </p:nvGraphicFramePr>
        <p:xfrm>
          <a:off x="456057" y="533983"/>
          <a:ext cx="11227650" cy="5260642"/>
        </p:xfrm>
        <a:graphic>
          <a:graphicData uri="http://schemas.openxmlformats.org/drawingml/2006/table">
            <a:tbl>
              <a:tblPr firstRow="1">
                <a:noFill/>
                <a:tableStyleId>{DACAA5B4-75E6-468C-8AFC-6D381FF402D2}</a:tableStyleId>
              </a:tblPr>
              <a:tblGrid>
                <a:gridCol w="1368825">
                  <a:extLst>
                    <a:ext uri="{9D8B030D-6E8A-4147-A177-3AD203B41FA5}">
                      <a16:colId xmlns:a16="http://schemas.microsoft.com/office/drawing/2014/main" val="20000"/>
                    </a:ext>
                  </a:extLst>
                </a:gridCol>
                <a:gridCol w="3014675">
                  <a:extLst>
                    <a:ext uri="{9D8B030D-6E8A-4147-A177-3AD203B41FA5}">
                      <a16:colId xmlns:a16="http://schemas.microsoft.com/office/drawing/2014/main" val="20001"/>
                    </a:ext>
                  </a:extLst>
                </a:gridCol>
                <a:gridCol w="3422075">
                  <a:extLst>
                    <a:ext uri="{9D8B030D-6E8A-4147-A177-3AD203B41FA5}">
                      <a16:colId xmlns:a16="http://schemas.microsoft.com/office/drawing/2014/main" val="20002"/>
                    </a:ext>
                  </a:extLst>
                </a:gridCol>
                <a:gridCol w="3422075">
                  <a:extLst>
                    <a:ext uri="{9D8B030D-6E8A-4147-A177-3AD203B41FA5}">
                      <a16:colId xmlns:a16="http://schemas.microsoft.com/office/drawing/2014/main" val="20003"/>
                    </a:ext>
                  </a:extLst>
                </a:gridCol>
              </a:tblGrid>
              <a:tr h="261967">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Processus </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Ressources humaines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Ressources matérielles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Processus donneurs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67334">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PS02</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Chargé des RH</a:t>
                      </a:r>
                      <a:endParaRPr sz="1200">
                        <a:latin typeface="Poppins"/>
                        <a:ea typeface="Poppins"/>
                        <a:cs typeface="Poppins"/>
                        <a:sym typeface="Poppins"/>
                      </a:endParaRPr>
                    </a:p>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 Direction </a:t>
                      </a:r>
                      <a:endParaRPr sz="1200">
                        <a:latin typeface="Poppins"/>
                        <a:ea typeface="Poppins"/>
                        <a:cs typeface="Poppins"/>
                        <a:sym typeface="Poppins"/>
                      </a:endParaRPr>
                    </a:p>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Responsables de service</a:t>
                      </a:r>
                      <a:endParaRPr sz="1200">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Bureautique (ordinateur, imprimante…)</a:t>
                      </a:r>
                      <a:endParaRPr sz="1200">
                        <a:latin typeface="Poppins"/>
                        <a:ea typeface="Poppins"/>
                        <a:cs typeface="Poppins"/>
                        <a:sym typeface="Poppins"/>
                      </a:endParaRPr>
                    </a:p>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 Comptoir</a:t>
                      </a:r>
                      <a:endParaRPr sz="1200">
                        <a:latin typeface="Poppins"/>
                        <a:ea typeface="Poppins"/>
                        <a:cs typeface="Poppins"/>
                        <a:sym typeface="Poppins"/>
                      </a:endParaRPr>
                    </a:p>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Mobilier</a:t>
                      </a:r>
                      <a:endParaRPr sz="1200">
                        <a:latin typeface="Poppins"/>
                        <a:ea typeface="Poppins"/>
                        <a:cs typeface="Poppins"/>
                        <a:sym typeface="Poppins"/>
                      </a:endParaRPr>
                    </a:p>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Téléphone</a:t>
                      </a:r>
                      <a:endParaRPr sz="1200">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3F3F3F"/>
                        </a:buClr>
                        <a:buSzPts val="1400"/>
                        <a:buFont typeface="Calibri"/>
                        <a:buNone/>
                      </a:pPr>
                      <a:r>
                        <a:rPr lang="fr-FR" sz="1200" u="none" strike="noStrike">
                          <a:solidFill>
                            <a:srgbClr val="3F3F3F"/>
                          </a:solidFill>
                          <a:latin typeface="Poppins"/>
                          <a:ea typeface="Poppins"/>
                          <a:cs typeface="Poppins"/>
                          <a:sym typeface="Poppins"/>
                        </a:rPr>
                        <a:t> Gestion des stocks, approvisionnement et achats / Gestion des ressources matérielles</a:t>
                      </a:r>
                      <a:endParaRPr sz="1200">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80999">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PS03</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Directrice des opérations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Présidente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Utilisateurs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Ressources informationnelles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690839">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PS04</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Médecins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Paramédicaux</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Sages-femmes</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Chargée de l’expérience patient</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Assistante Qualité</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Cadre de santé</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Direction</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Bureautique (ordinateur, imprimante…)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Gestion des stocks, approvisionnement et achats / Gestion des ressources matérielles</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559503">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PS06</a:t>
                      </a:r>
                      <a:endParaRPr sz="1200" i="0" u="none" strike="noStrike">
                        <a:solidFill>
                          <a:srgbClr val="3F3F3F"/>
                        </a:solidFill>
                        <a:latin typeface="Poppins"/>
                        <a:ea typeface="Poppins"/>
                        <a:cs typeface="Poppins"/>
                        <a:sym typeface="Poppins"/>
                      </a:endParaRPr>
                    </a:p>
                  </a:txBody>
                  <a:tcPr marL="2025" marR="2025" marT="2025" marB="0" anchor="ctr">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Médecins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Paramédicaux</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Infirmière Responsable nurserie</a:t>
                      </a:r>
                      <a:endParaRPr sz="1200">
                        <a:latin typeface="Poppins"/>
                        <a:ea typeface="Poppins"/>
                        <a:cs typeface="Poppins"/>
                        <a:sym typeface="Poppins"/>
                      </a:endParaRPr>
                    </a:p>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Maîtresse Sage-femme</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Administration</a:t>
                      </a:r>
                      <a:endParaRPr sz="1200" i="0" u="none" strike="noStrike">
                        <a:solidFill>
                          <a:srgbClr val="3F3F3F"/>
                        </a:solidFill>
                        <a:latin typeface="Poppins"/>
                        <a:ea typeface="Poppins"/>
                        <a:cs typeface="Poppins"/>
                        <a:sym typeface="Poppins"/>
                      </a:endParaRPr>
                    </a:p>
                  </a:txBody>
                  <a:tcPr marL="2025" marR="2025" marT="20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a:solidFill>
                            <a:srgbClr val="3F3F3F"/>
                          </a:solidFill>
                          <a:latin typeface="Poppins"/>
                          <a:ea typeface="Poppins"/>
                          <a:cs typeface="Poppins"/>
                          <a:sym typeface="Poppins"/>
                        </a:rPr>
                        <a:t>Matériel de stérilisation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Mobilier</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Produits d'entretien</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Consommables</a:t>
                      </a:r>
                      <a:br>
                        <a:rPr lang="fr-FR" sz="1200" u="none" strike="noStrike">
                          <a:solidFill>
                            <a:srgbClr val="3F3F3F"/>
                          </a:solidFill>
                          <a:latin typeface="Poppins"/>
                          <a:ea typeface="Poppins"/>
                          <a:cs typeface="Poppins"/>
                          <a:sym typeface="Poppins"/>
                        </a:rPr>
                      </a:br>
                      <a:r>
                        <a:rPr lang="fr-FR" sz="1200" u="none" strike="noStrike">
                          <a:solidFill>
                            <a:srgbClr val="3F3F3F"/>
                          </a:solidFill>
                          <a:latin typeface="Poppins"/>
                          <a:ea typeface="Poppins"/>
                          <a:cs typeface="Poppins"/>
                          <a:sym typeface="Poppins"/>
                        </a:rPr>
                        <a:t>Equipement médical (chariots, plateaux, haricots…)</a:t>
                      </a:r>
                      <a:endParaRPr sz="1200" i="0" u="none" strike="noStrike">
                        <a:solidFill>
                          <a:srgbClr val="3F3F3F"/>
                        </a:solidFill>
                        <a:latin typeface="Poppins"/>
                        <a:ea typeface="Poppins"/>
                        <a:cs typeface="Poppins"/>
                        <a:sym typeface="Poppins"/>
                      </a:endParaRPr>
                    </a:p>
                  </a:txBody>
                  <a:tcPr marL="2025" marR="2025" marT="2025"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200" u="none" strike="noStrike" dirty="0">
                          <a:solidFill>
                            <a:srgbClr val="3F3F3F"/>
                          </a:solidFill>
                          <a:latin typeface="Poppins"/>
                          <a:ea typeface="Poppins"/>
                          <a:cs typeface="Poppins"/>
                          <a:sym typeface="Poppins"/>
                        </a:rPr>
                        <a:t>Gestion des stocks, approvisionnement et achats / Gestion des ressources matérielles</a:t>
                      </a:r>
                      <a:endParaRPr sz="1200" i="0" u="none" strike="noStrike" dirty="0">
                        <a:solidFill>
                          <a:srgbClr val="3F3F3F"/>
                        </a:solidFill>
                        <a:latin typeface="Poppins"/>
                        <a:ea typeface="Poppins"/>
                        <a:cs typeface="Poppins"/>
                        <a:sym typeface="Poppins"/>
                      </a:endParaRPr>
                    </a:p>
                  </a:txBody>
                  <a:tcPr marL="2025" marR="2025" marT="2025"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91"/>
          <p:cNvSpPr txBox="1">
            <a:spLocks noGrp="1"/>
          </p:cNvSpPr>
          <p:nvPr>
            <p:ph type="ctrTitle"/>
          </p:nvPr>
        </p:nvSpPr>
        <p:spPr>
          <a:xfrm>
            <a:off x="515325" y="1739475"/>
            <a:ext cx="10993500" cy="3044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3200"/>
              <a:buFont typeface="Arial Black"/>
              <a:buNone/>
            </a:pPr>
            <a:r>
              <a:rPr lang="fr-FR" sz="4000" b="1">
                <a:solidFill>
                  <a:srgbClr val="EBBDA9"/>
                </a:solidFill>
                <a:latin typeface="Poppins"/>
                <a:ea typeface="Poppins"/>
                <a:cs typeface="Poppins"/>
                <a:sym typeface="Poppins"/>
              </a:rPr>
              <a:t>8- L’EFFICACITÉ DES ACTIONS MISES EN ŒUVRE FACE AUX RISQUES ET OPPORTUNITÉS (TABLEAU DES RISQUES ET OPPORTUNITÉS)</a:t>
            </a:r>
            <a:br>
              <a:rPr lang="fr-FR" sz="4000" b="1">
                <a:solidFill>
                  <a:srgbClr val="EBBDA9"/>
                </a:solidFill>
                <a:latin typeface="Poppins"/>
                <a:ea typeface="Poppins"/>
                <a:cs typeface="Poppins"/>
                <a:sym typeface="Poppins"/>
              </a:rPr>
            </a:br>
            <a:endParaRPr sz="3200" cap="none">
              <a:latin typeface="Arial Black"/>
              <a:ea typeface="Arial Black"/>
              <a:cs typeface="Arial Black"/>
              <a:sym typeface="Arial Black"/>
            </a:endParaRPr>
          </a:p>
        </p:txBody>
      </p:sp>
      <p:sp>
        <p:nvSpPr>
          <p:cNvPr id="1615" name="Google Shape;1615;p191"/>
          <p:cNvSpPr txBox="1"/>
          <p:nvPr/>
        </p:nvSpPr>
        <p:spPr>
          <a:xfrm>
            <a:off x="9329530" y="145774"/>
            <a:ext cx="24118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PM02-FO0004</a:t>
            </a:r>
            <a:endParaRPr/>
          </a:p>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V1</a:t>
            </a:r>
            <a:endParaRPr/>
          </a:p>
        </p:txBody>
      </p:sp>
    </p:spTree>
  </p:cSld>
  <p:clrMapOvr>
    <a:masterClrMapping/>
  </p:clrMapOvr>
  <p:transition spd="med">
    <p:push/>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sp>
        <p:nvSpPr>
          <p:cNvPr id="1620" name="Google Shape;1620;p19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Poppins"/>
              <a:buNone/>
            </a:pPr>
            <a:r>
              <a:rPr lang="fr-FR" sz="2000" b="1" dirty="0">
                <a:solidFill>
                  <a:srgbClr val="752864"/>
                </a:solidFill>
                <a:latin typeface="Poppins"/>
                <a:ea typeface="Poppins"/>
                <a:cs typeface="Poppins"/>
                <a:sym typeface="Poppins"/>
              </a:rPr>
              <a:t>8. L’Efficacité des actions mise en œuvre face aux risques et opportunités</a:t>
            </a:r>
            <a:endParaRPr sz="2000" b="1" dirty="0">
              <a:solidFill>
                <a:srgbClr val="752864"/>
              </a:solidFill>
              <a:latin typeface="Poppins"/>
              <a:ea typeface="Poppins"/>
              <a:cs typeface="Poppins"/>
              <a:sym typeface="Poppins"/>
            </a:endParaRPr>
          </a:p>
        </p:txBody>
      </p:sp>
      <p:graphicFrame>
        <p:nvGraphicFramePr>
          <p:cNvPr id="1621" name="Google Shape;1621;p192"/>
          <p:cNvGraphicFramePr/>
          <p:nvPr>
            <p:extLst>
              <p:ext uri="{D42A27DB-BD31-4B8C-83A1-F6EECF244321}">
                <p14:modId xmlns:p14="http://schemas.microsoft.com/office/powerpoint/2010/main" val="343541202"/>
              </p:ext>
            </p:extLst>
          </p:nvPr>
        </p:nvGraphicFramePr>
        <p:xfrm>
          <a:off x="581191" y="1569338"/>
          <a:ext cx="11177425" cy="4557140"/>
        </p:xfrm>
        <a:graphic>
          <a:graphicData uri="http://schemas.openxmlformats.org/drawingml/2006/table">
            <a:tbl>
              <a:tblPr>
                <a:noFill/>
                <a:tableStyleId>{AD773822-34DE-45F7-BAFE-0297E2DBFE8B}</a:tableStyleId>
              </a:tblPr>
              <a:tblGrid>
                <a:gridCol w="1711925">
                  <a:extLst>
                    <a:ext uri="{9D8B030D-6E8A-4147-A177-3AD203B41FA5}">
                      <a16:colId xmlns:a16="http://schemas.microsoft.com/office/drawing/2014/main" val="20000"/>
                    </a:ext>
                  </a:extLst>
                </a:gridCol>
                <a:gridCol w="2425225">
                  <a:extLst>
                    <a:ext uri="{9D8B030D-6E8A-4147-A177-3AD203B41FA5}">
                      <a16:colId xmlns:a16="http://schemas.microsoft.com/office/drawing/2014/main" val="20001"/>
                    </a:ext>
                  </a:extLst>
                </a:gridCol>
                <a:gridCol w="2289700">
                  <a:extLst>
                    <a:ext uri="{9D8B030D-6E8A-4147-A177-3AD203B41FA5}">
                      <a16:colId xmlns:a16="http://schemas.microsoft.com/office/drawing/2014/main" val="20002"/>
                    </a:ext>
                  </a:extLst>
                </a:gridCol>
                <a:gridCol w="2118500">
                  <a:extLst>
                    <a:ext uri="{9D8B030D-6E8A-4147-A177-3AD203B41FA5}">
                      <a16:colId xmlns:a16="http://schemas.microsoft.com/office/drawing/2014/main" val="20003"/>
                    </a:ext>
                  </a:extLst>
                </a:gridCol>
                <a:gridCol w="2632075">
                  <a:extLst>
                    <a:ext uri="{9D8B030D-6E8A-4147-A177-3AD203B41FA5}">
                      <a16:colId xmlns:a16="http://schemas.microsoft.com/office/drawing/2014/main" val="20004"/>
                    </a:ext>
                  </a:extLst>
                </a:gridCol>
              </a:tblGrid>
              <a:tr h="325510">
                <a:tc>
                  <a:txBody>
                    <a:bodyPr/>
                    <a:lstStyle/>
                    <a:p>
                      <a:pPr marL="0" marR="0" lvl="0" indent="0" algn="ctr" rtl="0">
                        <a:spcBef>
                          <a:spcPts val="0"/>
                        </a:spcBef>
                        <a:spcAft>
                          <a:spcPts val="0"/>
                        </a:spcAft>
                        <a:buNone/>
                      </a:pPr>
                      <a:r>
                        <a:rPr lang="fr-FR" b="1" i="0" u="none" strike="noStrike">
                          <a:solidFill>
                            <a:srgbClr val="FFFFFF"/>
                          </a:solidFill>
                          <a:latin typeface="Poppins"/>
                          <a:ea typeface="Poppins"/>
                          <a:cs typeface="Poppins"/>
                          <a:sym typeface="Poppins"/>
                        </a:rPr>
                        <a:t>Processus</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b="1" i="0" u="none" strike="noStrike">
                          <a:solidFill>
                            <a:srgbClr val="FFFFFF"/>
                          </a:solidFill>
                          <a:latin typeface="Poppins"/>
                          <a:ea typeface="Poppins"/>
                          <a:cs typeface="Poppins"/>
                          <a:sym typeface="Poppins"/>
                        </a:rPr>
                        <a:t>Risques acceptés</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b="1" i="0" u="none" strike="noStrike">
                          <a:solidFill>
                            <a:srgbClr val="FFFFFF"/>
                          </a:solidFill>
                          <a:latin typeface="Poppins"/>
                          <a:ea typeface="Poppins"/>
                          <a:cs typeface="Poppins"/>
                          <a:sym typeface="Poppins"/>
                        </a:rPr>
                        <a:t>Risques moyens</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b="1" i="0" u="none" strike="noStrike">
                          <a:solidFill>
                            <a:srgbClr val="FFFFFF"/>
                          </a:solidFill>
                          <a:latin typeface="Poppins"/>
                          <a:ea typeface="Poppins"/>
                          <a:cs typeface="Poppins"/>
                          <a:sym typeface="Poppins"/>
                        </a:rPr>
                        <a:t>Risques </a:t>
                      </a:r>
                      <a:r>
                        <a:rPr lang="fr-FR" b="1">
                          <a:solidFill>
                            <a:srgbClr val="FFFFFF"/>
                          </a:solidFill>
                          <a:latin typeface="Poppins"/>
                          <a:ea typeface="Poppins"/>
                          <a:cs typeface="Poppins"/>
                          <a:sym typeface="Poppins"/>
                        </a:rPr>
                        <a:t>élevés</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tc>
                  <a:txBody>
                    <a:bodyPr/>
                    <a:lstStyle/>
                    <a:p>
                      <a:pPr marL="0" marR="0" lvl="0" indent="0" algn="ctr" rtl="0">
                        <a:spcBef>
                          <a:spcPts val="0"/>
                        </a:spcBef>
                        <a:spcAft>
                          <a:spcPts val="0"/>
                        </a:spcAft>
                        <a:buNone/>
                      </a:pPr>
                      <a:r>
                        <a:rPr lang="fr-FR" b="1" i="0" u="none" strike="noStrike">
                          <a:solidFill>
                            <a:srgbClr val="FFFFFF"/>
                          </a:solidFill>
                          <a:latin typeface="Poppins"/>
                          <a:ea typeface="Poppins"/>
                          <a:cs typeface="Poppins"/>
                          <a:sym typeface="Poppins"/>
                        </a:rPr>
                        <a:t>Totaux des risques</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solidFill>
                      <a:srgbClr val="752864"/>
                    </a:solidFill>
                  </a:tcPr>
                </a:tc>
                <a:extLst>
                  <a:ext uri="{0D108BD9-81ED-4DB2-BD59-A6C34878D82A}">
                    <a16:rowId xmlns:a16="http://schemas.microsoft.com/office/drawing/2014/main" val="10000"/>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PM01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6</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Poppins"/>
                          <a:ea typeface="Poppins"/>
                          <a:cs typeface="Poppins"/>
                          <a:sym typeface="Poppins"/>
                        </a:rPr>
                        <a:t>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fr-FR">
                          <a:latin typeface="Poppins"/>
                          <a:ea typeface="Poppins"/>
                          <a:cs typeface="Poppins"/>
                          <a:sym typeface="Poppins"/>
                        </a:rPr>
                        <a:t>7</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PM02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PM03</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8</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9</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PO01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PO02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14</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PO03</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14</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14</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PO04</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23</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3</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26</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7"/>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PS01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14</a:t>
                      </a:r>
                      <a:endParaRPr>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dirty="0">
                          <a:latin typeface="Poppins"/>
                          <a:ea typeface="Poppins"/>
                          <a:cs typeface="Poppins"/>
                          <a:sym typeface="Poppins"/>
                        </a:rPr>
                        <a:t>14</a:t>
                      </a:r>
                      <a:endParaRPr dirty="0">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0"/>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PS02</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14</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dirty="0">
                          <a:latin typeface="Poppins"/>
                          <a:ea typeface="Poppins"/>
                          <a:cs typeface="Poppins"/>
                          <a:sym typeface="Poppins"/>
                        </a:rPr>
                        <a:t>14</a:t>
                      </a:r>
                      <a:endParaRPr dirty="0">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1"/>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PS03</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11</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2"/>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PS04</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10</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3"/>
                  </a:ext>
                </a:extLst>
              </a:tr>
              <a:tr h="325510">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PS06</a:t>
                      </a:r>
                      <a:endParaRPr>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16</a:t>
                      </a:r>
                      <a:endParaRPr>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1</a:t>
                      </a:r>
                      <a:endParaRPr>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a:latin typeface="Poppins"/>
                          <a:ea typeface="Poppins"/>
                          <a:cs typeface="Poppins"/>
                          <a:sym typeface="Poppins"/>
                        </a:rPr>
                        <a:t>0</a:t>
                      </a:r>
                      <a:endParaRPr>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lgn="ctr">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Font typeface="Arial"/>
                        <a:buNone/>
                      </a:pPr>
                      <a:r>
                        <a:rPr lang="fr-FR" dirty="0">
                          <a:latin typeface="Poppins"/>
                          <a:ea typeface="Poppins"/>
                          <a:cs typeface="Poppins"/>
                          <a:sym typeface="Poppins"/>
                        </a:rPr>
                        <a:t>17</a:t>
                      </a:r>
                      <a:endParaRPr dirty="0">
                        <a:latin typeface="Poppins"/>
                        <a:ea typeface="Poppins"/>
                        <a:cs typeface="Poppins"/>
                        <a:sym typeface="Poppins"/>
                      </a:endParaRPr>
                    </a:p>
                  </a:txBody>
                  <a:tcPr marL="9525" marR="9525" marT="9525" marB="0" anchor="b">
                    <a:lnL w="9525" cap="flat" cmpd="sng" algn="ctr">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lgn="ctr">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5"/>
                  </a:ext>
                </a:extLst>
              </a:tr>
              <a:tr h="325510">
                <a:tc>
                  <a:txBody>
                    <a:bodyPr/>
                    <a:lstStyle/>
                    <a:p>
                      <a:pPr marL="0" marR="0" lvl="0" indent="0" algn="ctr" rtl="0">
                        <a:spcBef>
                          <a:spcPts val="0"/>
                        </a:spcBef>
                        <a:spcAft>
                          <a:spcPts val="0"/>
                        </a:spcAft>
                        <a:buNone/>
                      </a:pPr>
                      <a:r>
                        <a:rPr lang="fr-FR" b="1">
                          <a:latin typeface="Poppins"/>
                          <a:ea typeface="Poppins"/>
                          <a:cs typeface="Poppins"/>
                          <a:sym typeface="Poppins"/>
                        </a:rPr>
                        <a:t>Total</a:t>
                      </a:r>
                      <a:endParaRPr b="1" i="0" u="none" strike="noStrike">
                        <a:solidFill>
                          <a:srgbClr val="000000"/>
                        </a:solidFill>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b="1" dirty="0">
                          <a:latin typeface="Poppins"/>
                          <a:ea typeface="Poppins"/>
                          <a:cs typeface="Poppins"/>
                          <a:sym typeface="Poppins"/>
                        </a:rPr>
                        <a:t>         149	</a:t>
                      </a:r>
                      <a:endParaRPr b="1" dirty="0">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b="1" dirty="0">
                          <a:latin typeface="Poppins"/>
                          <a:ea typeface="Poppins"/>
                          <a:cs typeface="Poppins"/>
                          <a:sym typeface="Poppins"/>
                        </a:rPr>
                        <a:t>11</a:t>
                      </a:r>
                      <a:endParaRPr b="1" dirty="0">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b="1">
                          <a:latin typeface="Poppins"/>
                          <a:ea typeface="Poppins"/>
                          <a:cs typeface="Poppins"/>
                          <a:sym typeface="Poppins"/>
                        </a:rPr>
                        <a:t>0</a:t>
                      </a:r>
                      <a:endParaRPr b="1">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fr-FR" b="1" dirty="0">
                          <a:latin typeface="Poppins"/>
                          <a:ea typeface="Poppins"/>
                          <a:cs typeface="Poppins"/>
                          <a:sym typeface="Poppins"/>
                        </a:rPr>
                        <a:t>160</a:t>
                      </a:r>
                      <a:endParaRPr b="1" dirty="0">
                        <a:latin typeface="Poppins"/>
                        <a:ea typeface="Poppins"/>
                        <a:cs typeface="Poppins"/>
                        <a:sym typeface="Poppins"/>
                      </a:endParaRPr>
                    </a:p>
                  </a:txBody>
                  <a:tcPr marL="9525" marR="9525" marT="9525" marB="0" anchor="b">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sp>
        <p:nvSpPr>
          <p:cNvPr id="1626" name="Google Shape;1626;p193"/>
          <p:cNvSpPr txBox="1">
            <a:spLocks noGrp="1"/>
          </p:cNvSpPr>
          <p:nvPr>
            <p:ph type="ctrTitle"/>
          </p:nvPr>
        </p:nvSpPr>
        <p:spPr>
          <a:xfrm>
            <a:off x="599250" y="2281096"/>
            <a:ext cx="10993500" cy="9465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3200"/>
              <a:buFont typeface="Arial Black"/>
              <a:buNone/>
            </a:pPr>
            <a:r>
              <a:rPr lang="fr-FR" sz="4000" b="1">
                <a:solidFill>
                  <a:srgbClr val="EBBDA9"/>
                </a:solidFill>
                <a:latin typeface="Poppins"/>
                <a:ea typeface="Poppins"/>
                <a:cs typeface="Poppins"/>
                <a:sym typeface="Poppins"/>
              </a:rPr>
              <a:t>9- LES OPPORTUNITÉS D’AMÉLIORATION</a:t>
            </a:r>
            <a:endParaRPr sz="4000" b="1">
              <a:solidFill>
                <a:srgbClr val="EBBDA9"/>
              </a:solidFill>
              <a:latin typeface="Poppins"/>
              <a:ea typeface="Poppins"/>
              <a:cs typeface="Poppins"/>
              <a:sym typeface="Poppins"/>
            </a:endParaRPr>
          </a:p>
        </p:txBody>
      </p:sp>
      <p:sp>
        <p:nvSpPr>
          <p:cNvPr id="1627" name="Google Shape;1627;p193"/>
          <p:cNvSpPr txBox="1"/>
          <p:nvPr/>
        </p:nvSpPr>
        <p:spPr>
          <a:xfrm>
            <a:off x="9329530" y="145774"/>
            <a:ext cx="24118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PM02-FO0004</a:t>
            </a:r>
            <a:endParaRPr/>
          </a:p>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V1</a:t>
            </a:r>
            <a:endParaRPr/>
          </a:p>
        </p:txBody>
      </p:sp>
    </p:spTree>
  </p:cSld>
  <p:clrMapOvr>
    <a:masterClrMapping/>
  </p:clrMapOvr>
  <p:transition spd="med">
    <p:push/>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2" name="Google Shape;1632;p1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Poppins"/>
              <a:buNone/>
            </a:pPr>
            <a:r>
              <a:rPr lang="fr-FR" sz="2000" b="1">
                <a:solidFill>
                  <a:srgbClr val="752864"/>
                </a:solidFill>
                <a:latin typeface="Poppins"/>
                <a:ea typeface="Poppins"/>
                <a:cs typeface="Poppins"/>
                <a:sym typeface="Poppins"/>
              </a:rPr>
              <a:t>9. Les opportunités d’amélioration</a:t>
            </a:r>
            <a:endParaRPr sz="2000" b="1">
              <a:solidFill>
                <a:srgbClr val="752864"/>
              </a:solidFill>
              <a:latin typeface="Poppins"/>
              <a:ea typeface="Poppins"/>
              <a:cs typeface="Poppins"/>
              <a:sym typeface="Poppins"/>
            </a:endParaRPr>
          </a:p>
        </p:txBody>
      </p:sp>
      <p:sp>
        <p:nvSpPr>
          <p:cNvPr id="1633" name="Google Shape;1633;p19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342900" marR="0" lvl="0" indent="-323850" algn="just" rtl="0">
              <a:lnSpc>
                <a:spcPct val="115000"/>
              </a:lnSpc>
              <a:spcBef>
                <a:spcPts val="0"/>
              </a:spcBef>
              <a:spcAft>
                <a:spcPts val="0"/>
              </a:spcAft>
              <a:buClr>
                <a:srgbClr val="EBBDA9"/>
              </a:buClr>
              <a:buSzPts val="1700"/>
              <a:buFont typeface="Noto Sans Symbols"/>
              <a:buChar char="▪"/>
            </a:pPr>
            <a:r>
              <a:rPr lang="fr-FR" sz="1700" dirty="0">
                <a:latin typeface="Poppins"/>
                <a:ea typeface="Poppins"/>
                <a:cs typeface="Poppins"/>
                <a:sym typeface="Poppins"/>
              </a:rPr>
              <a:t>Trouver une alternative à Eyone le plus rapidement possible</a:t>
            </a:r>
            <a:endParaRPr sz="1700" dirty="0">
              <a:latin typeface="Poppins"/>
              <a:ea typeface="Poppins"/>
              <a:cs typeface="Poppins"/>
              <a:sym typeface="Poppins"/>
            </a:endParaRPr>
          </a:p>
          <a:p>
            <a:pPr marL="342900" marR="0" lvl="0" indent="-323850" algn="just" rtl="0">
              <a:lnSpc>
                <a:spcPct val="115000"/>
              </a:lnSpc>
              <a:spcBef>
                <a:spcPts val="0"/>
              </a:spcBef>
              <a:spcAft>
                <a:spcPts val="0"/>
              </a:spcAft>
              <a:buSzPts val="1700"/>
              <a:buFont typeface="Poppins"/>
              <a:buChar char="▪"/>
            </a:pPr>
            <a:r>
              <a:rPr lang="fr-FR" sz="1700" dirty="0">
                <a:latin typeface="Poppins"/>
                <a:ea typeface="Poppins"/>
                <a:cs typeface="Poppins"/>
                <a:sym typeface="Poppins"/>
              </a:rPr>
              <a:t>Renouvellement des ordinateurs pour le personnel concerné</a:t>
            </a:r>
            <a:endParaRPr sz="1700" dirty="0">
              <a:latin typeface="Poppins"/>
              <a:ea typeface="Poppins"/>
              <a:cs typeface="Poppins"/>
              <a:sym typeface="Poppins"/>
            </a:endParaRPr>
          </a:p>
          <a:p>
            <a:pPr marL="342900" marR="0" lvl="0" indent="-323850" algn="just" rtl="0">
              <a:lnSpc>
                <a:spcPct val="115000"/>
              </a:lnSpc>
              <a:spcBef>
                <a:spcPts val="0"/>
              </a:spcBef>
              <a:spcAft>
                <a:spcPts val="0"/>
              </a:spcAft>
              <a:buClr>
                <a:srgbClr val="EBBDA9"/>
              </a:buClr>
              <a:buSzPts val="1700"/>
              <a:buFont typeface="Noto Sans Symbols"/>
              <a:buChar char="▪"/>
            </a:pPr>
            <a:r>
              <a:rPr lang="fr-FR" sz="1700" dirty="0">
                <a:latin typeface="Poppins"/>
                <a:ea typeface="Poppins"/>
                <a:cs typeface="Poppins"/>
                <a:sym typeface="Poppins"/>
              </a:rPr>
              <a:t>Finalisation des travaux de refonte du système de téléphonie </a:t>
            </a:r>
            <a:endParaRPr sz="1700" dirty="0">
              <a:latin typeface="Poppins"/>
              <a:ea typeface="Poppins"/>
              <a:cs typeface="Poppins"/>
              <a:sym typeface="Poppins"/>
            </a:endParaRPr>
          </a:p>
          <a:p>
            <a:pPr marL="342900" marR="0" lvl="0" indent="-323850" algn="just" rtl="0">
              <a:lnSpc>
                <a:spcPct val="115000"/>
              </a:lnSpc>
              <a:spcBef>
                <a:spcPts val="0"/>
              </a:spcBef>
              <a:spcAft>
                <a:spcPts val="0"/>
              </a:spcAft>
              <a:buClr>
                <a:srgbClr val="EBBDA9"/>
              </a:buClr>
              <a:buSzPts val="1700"/>
              <a:buFont typeface="Noto Sans Symbols"/>
              <a:buChar char="▪"/>
            </a:pPr>
            <a:r>
              <a:rPr lang="fr-FR" sz="1700" dirty="0">
                <a:latin typeface="Poppins"/>
                <a:ea typeface="Poppins"/>
                <a:cs typeface="Poppins"/>
                <a:sym typeface="Poppins"/>
              </a:rPr>
              <a:t>Travaux de réaménagement de l'open space et de l’espace de détente du personnel</a:t>
            </a:r>
            <a:endParaRPr sz="1700" dirty="0">
              <a:latin typeface="Poppins"/>
              <a:ea typeface="Poppins"/>
              <a:cs typeface="Poppins"/>
              <a:sym typeface="Poppins"/>
            </a:endParaRPr>
          </a:p>
          <a:p>
            <a:pPr marL="342900" marR="0" lvl="0" indent="-323850" algn="just" rtl="0">
              <a:lnSpc>
                <a:spcPct val="115000"/>
              </a:lnSpc>
              <a:spcBef>
                <a:spcPts val="0"/>
              </a:spcBef>
              <a:spcAft>
                <a:spcPts val="0"/>
              </a:spcAft>
              <a:buSzPts val="1700"/>
              <a:buFont typeface="Poppins"/>
              <a:buChar char="▪"/>
            </a:pPr>
            <a:r>
              <a:rPr lang="fr-FR" sz="1700" dirty="0">
                <a:latin typeface="Poppins"/>
                <a:ea typeface="Poppins"/>
                <a:cs typeface="Poppins"/>
                <a:sym typeface="Poppins"/>
              </a:rPr>
              <a:t>Formation du personnel d’accueil physique et téléphonique et de facturation (bureautique, intelligence commerciale)</a:t>
            </a:r>
            <a:endParaRPr sz="1700" dirty="0">
              <a:latin typeface="Poppins"/>
              <a:ea typeface="Poppins"/>
              <a:cs typeface="Poppins"/>
              <a:sym typeface="Poppins"/>
            </a:endParaRPr>
          </a:p>
          <a:p>
            <a:pPr marL="457200" marR="0" lvl="0" indent="0" algn="just" rtl="0">
              <a:lnSpc>
                <a:spcPct val="115000"/>
              </a:lnSpc>
              <a:spcBef>
                <a:spcPts val="0"/>
              </a:spcBef>
              <a:spcAft>
                <a:spcPts val="0"/>
              </a:spcAft>
              <a:buNone/>
            </a:pPr>
            <a:endParaRPr sz="1700" dirty="0">
              <a:latin typeface="Poppins"/>
              <a:ea typeface="Poppins"/>
              <a:cs typeface="Poppins"/>
              <a:sym typeface="Poppins"/>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8" name="Google Shape;1638;p1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oppins"/>
              <a:buNone/>
            </a:pPr>
            <a:r>
              <a:rPr lang="fr-FR" sz="2000" b="1">
                <a:solidFill>
                  <a:srgbClr val="752864"/>
                </a:solidFill>
                <a:latin typeface="Poppins"/>
                <a:ea typeface="Poppins"/>
                <a:cs typeface="Poppins"/>
                <a:sym typeface="Poppins"/>
              </a:rPr>
              <a:t>BESOINS DE CHANGEMENTS À APPORTER AU SYSTÈME DE MANAGEMENT DE LA QUALITÉ</a:t>
            </a:r>
            <a:endParaRPr sz="2000" b="1">
              <a:solidFill>
                <a:srgbClr val="752864"/>
              </a:solidFill>
              <a:latin typeface="Poppins"/>
              <a:ea typeface="Poppins"/>
              <a:cs typeface="Poppins"/>
              <a:sym typeface="Poppins"/>
            </a:endParaRPr>
          </a:p>
        </p:txBody>
      </p:sp>
      <p:sp>
        <p:nvSpPr>
          <p:cNvPr id="1639" name="Google Shape;1639;p195"/>
          <p:cNvSpPr txBox="1"/>
          <p:nvPr/>
        </p:nvSpPr>
        <p:spPr>
          <a:xfrm>
            <a:off x="798150" y="1873675"/>
            <a:ext cx="10595700" cy="1650000"/>
          </a:xfrm>
          <a:prstGeom prst="rect">
            <a:avLst/>
          </a:prstGeom>
          <a:noFill/>
          <a:ln>
            <a:noFill/>
          </a:ln>
        </p:spPr>
        <p:txBody>
          <a:bodyPr spcFirstLastPara="1" wrap="square" lIns="91425" tIns="91425" rIns="91425" bIns="91425" anchor="t" anchorCtr="0">
            <a:spAutoFit/>
          </a:bodyPr>
          <a:lstStyle/>
          <a:p>
            <a:pPr marL="342900" marR="0" lvl="0" indent="-323850" algn="just" rtl="0">
              <a:lnSpc>
                <a:spcPct val="115000"/>
              </a:lnSpc>
              <a:spcBef>
                <a:spcPts val="0"/>
              </a:spcBef>
              <a:spcAft>
                <a:spcPts val="0"/>
              </a:spcAft>
              <a:buClr>
                <a:srgbClr val="EBBDA9"/>
              </a:buClr>
              <a:buSzPts val="1700"/>
              <a:buFont typeface="Noto Sans Symbols"/>
              <a:buChar char="▪"/>
            </a:pPr>
            <a:r>
              <a:rPr lang="fr-FR" sz="1700">
                <a:solidFill>
                  <a:schemeClr val="dk1"/>
                </a:solidFill>
                <a:latin typeface="Poppins"/>
                <a:ea typeface="Poppins"/>
                <a:cs typeface="Poppins"/>
                <a:sym typeface="Poppins"/>
              </a:rPr>
              <a:t>Moyen de motivation des pilotes des processus pour le respect des points mensuels, et des actions d’amélioration continue à mener au quotidien (connaissance des procédures, s’assurer de leur application, sensibilité à l’atteinte des objectifs du processus, appropriation) </a:t>
            </a:r>
            <a:endParaRPr sz="1700">
              <a:solidFill>
                <a:schemeClr val="dk1"/>
              </a:solidFill>
              <a:latin typeface="Poppins"/>
              <a:ea typeface="Poppins"/>
              <a:cs typeface="Poppins"/>
              <a:sym typeface="Poppins"/>
            </a:endParaRPr>
          </a:p>
          <a:p>
            <a:pPr marL="457200" marR="0" lvl="0" indent="0" algn="just" rtl="0">
              <a:lnSpc>
                <a:spcPct val="115000"/>
              </a:lnSpc>
              <a:spcBef>
                <a:spcPts val="0"/>
              </a:spcBef>
              <a:spcAft>
                <a:spcPts val="0"/>
              </a:spcAft>
              <a:buNone/>
            </a:pPr>
            <a:endParaRPr sz="1700">
              <a:solidFill>
                <a:schemeClr val="dk1"/>
              </a:solidFill>
              <a:latin typeface="Poppins"/>
              <a:ea typeface="Poppins"/>
              <a:cs typeface="Poppins"/>
              <a:sym typeface="Poppins"/>
            </a:endParaRPr>
          </a:p>
          <a:p>
            <a:pPr marL="0" lvl="0" indent="0" algn="just" rtl="0">
              <a:lnSpc>
                <a:spcPct val="115000"/>
              </a:lnSpc>
              <a:spcBef>
                <a:spcPts val="0"/>
              </a:spcBef>
              <a:spcAft>
                <a:spcPts val="0"/>
              </a:spcAft>
              <a:buNone/>
            </a:pPr>
            <a:endParaRPr sz="1700">
              <a:solidFill>
                <a:schemeClr val="dk1"/>
              </a:solidFill>
              <a:latin typeface="Poppins"/>
              <a:ea typeface="Poppins"/>
              <a:cs typeface="Poppins"/>
              <a:sym typeface="Poppin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Calibri"/>
              <a:buNone/>
            </a:pPr>
            <a:r>
              <a:rPr lang="fr-FR" sz="2000" b="1">
                <a:solidFill>
                  <a:srgbClr val="752864"/>
                </a:solidFill>
                <a:latin typeface="Poppins"/>
                <a:ea typeface="Poppins"/>
                <a:cs typeface="Poppins"/>
                <a:sym typeface="Poppins"/>
              </a:rPr>
              <a:t>BESOINS EN RESSOURCES</a:t>
            </a:r>
            <a:endParaRPr/>
          </a:p>
        </p:txBody>
      </p:sp>
      <p:sp>
        <p:nvSpPr>
          <p:cNvPr id="1645" name="Google Shape;1645;p196"/>
          <p:cNvSpPr txBox="1"/>
          <p:nvPr/>
        </p:nvSpPr>
        <p:spPr>
          <a:xfrm>
            <a:off x="553050" y="1701150"/>
            <a:ext cx="11085900" cy="1388042"/>
          </a:xfrm>
          <a:prstGeom prst="rect">
            <a:avLst/>
          </a:prstGeom>
          <a:noFill/>
          <a:ln>
            <a:noFill/>
          </a:ln>
        </p:spPr>
        <p:txBody>
          <a:bodyPr spcFirstLastPara="1" wrap="square" lIns="91425" tIns="91425" rIns="91425" bIns="91425" anchor="t" anchorCtr="0">
            <a:spAutoFit/>
          </a:bodyPr>
          <a:lstStyle/>
          <a:p>
            <a:pPr marL="342900" lvl="0" indent="-323850" algn="just" rtl="0">
              <a:lnSpc>
                <a:spcPct val="115000"/>
              </a:lnSpc>
              <a:spcBef>
                <a:spcPts val="0"/>
              </a:spcBef>
              <a:spcAft>
                <a:spcPts val="0"/>
              </a:spcAft>
              <a:buClr>
                <a:srgbClr val="EBBDA9"/>
              </a:buClr>
              <a:buSzPts val="1700"/>
              <a:buFont typeface="Noto Sans Symbols"/>
              <a:buChar char="▪"/>
            </a:pPr>
            <a:r>
              <a:rPr lang="fr-FR" sz="1700" dirty="0">
                <a:solidFill>
                  <a:schemeClr val="dk1"/>
                </a:solidFill>
                <a:latin typeface="Poppins"/>
                <a:ea typeface="Poppins"/>
                <a:cs typeface="Poppins"/>
                <a:sym typeface="Poppins"/>
              </a:rPr>
              <a:t>Travaux de réaménagement de l'open space et de l’espace de détente du personnel</a:t>
            </a:r>
            <a:endParaRPr sz="1700" dirty="0">
              <a:solidFill>
                <a:schemeClr val="dk1"/>
              </a:solidFill>
              <a:latin typeface="Poppins"/>
              <a:ea typeface="Poppins"/>
              <a:cs typeface="Poppins"/>
              <a:sym typeface="Poppins"/>
            </a:endParaRPr>
          </a:p>
          <a:p>
            <a:pPr marL="342900" lvl="0" indent="-323850" algn="just" rtl="0">
              <a:lnSpc>
                <a:spcPct val="115000"/>
              </a:lnSpc>
              <a:spcBef>
                <a:spcPts val="0"/>
              </a:spcBef>
              <a:spcAft>
                <a:spcPts val="0"/>
              </a:spcAft>
              <a:buClr>
                <a:srgbClr val="EBBDA9"/>
              </a:buClr>
              <a:buSzPts val="1700"/>
              <a:buFont typeface="Noto Sans Symbols"/>
              <a:buChar char="▪"/>
            </a:pPr>
            <a:r>
              <a:rPr lang="fr-FR" sz="1700" dirty="0">
                <a:solidFill>
                  <a:schemeClr val="dk1"/>
                </a:solidFill>
                <a:latin typeface="Poppins"/>
                <a:ea typeface="Poppins"/>
                <a:cs typeface="Poppins"/>
                <a:sym typeface="Poppins"/>
              </a:rPr>
              <a:t>Investissements matériel médical et informatique</a:t>
            </a:r>
            <a:endParaRPr sz="1700" dirty="0">
              <a:solidFill>
                <a:schemeClr val="dk1"/>
              </a:solidFill>
              <a:latin typeface="Poppins"/>
              <a:ea typeface="Poppins"/>
              <a:cs typeface="Poppins"/>
              <a:sym typeface="Poppins"/>
            </a:endParaRPr>
          </a:p>
          <a:p>
            <a:pPr marL="457200" lvl="0" indent="0" algn="just" rtl="0">
              <a:lnSpc>
                <a:spcPct val="115000"/>
              </a:lnSpc>
              <a:spcBef>
                <a:spcPts val="0"/>
              </a:spcBef>
              <a:spcAft>
                <a:spcPts val="0"/>
              </a:spcAft>
              <a:buNone/>
            </a:pPr>
            <a:endParaRPr sz="1700" dirty="0">
              <a:solidFill>
                <a:schemeClr val="dk1"/>
              </a:solidFill>
              <a:latin typeface="Poppins"/>
              <a:ea typeface="Poppins"/>
              <a:cs typeface="Poppins"/>
              <a:sym typeface="Poppins"/>
            </a:endParaRPr>
          </a:p>
          <a:p>
            <a:pPr marL="457200" lvl="0" indent="0" algn="just" rtl="0">
              <a:lnSpc>
                <a:spcPct val="115000"/>
              </a:lnSpc>
              <a:spcBef>
                <a:spcPts val="0"/>
              </a:spcBef>
              <a:spcAft>
                <a:spcPts val="0"/>
              </a:spcAft>
              <a:buNone/>
            </a:pPr>
            <a:endParaRPr sz="1700" dirty="0">
              <a:solidFill>
                <a:schemeClr val="dk1"/>
              </a:solidFill>
              <a:latin typeface="Poppins"/>
              <a:ea typeface="Poppins"/>
              <a:cs typeface="Poppins"/>
              <a:sym typeface="Poppin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pic>
        <p:nvPicPr>
          <p:cNvPr id="1651" name="Google Shape;1651;p197"/>
          <p:cNvPicPr preferRelativeResize="0"/>
          <p:nvPr/>
        </p:nvPicPr>
        <p:blipFill rotWithShape="1">
          <a:blip r:embed="rId3">
            <a:alphaModFix/>
          </a:blip>
          <a:srcRect b="17557"/>
          <a:stretch/>
        </p:blipFill>
        <p:spPr>
          <a:xfrm>
            <a:off x="143637" y="136851"/>
            <a:ext cx="11904725" cy="6552048"/>
          </a:xfrm>
          <a:prstGeom prst="rect">
            <a:avLst/>
          </a:prstGeom>
          <a:noFill/>
          <a:ln>
            <a:noFill/>
          </a:ln>
        </p:spPr>
      </p:pic>
      <p:sp>
        <p:nvSpPr>
          <p:cNvPr id="1652" name="Google Shape;1652;p197"/>
          <p:cNvSpPr/>
          <p:nvPr/>
        </p:nvSpPr>
        <p:spPr>
          <a:xfrm>
            <a:off x="0" y="1701800"/>
            <a:ext cx="12192000" cy="3454400"/>
          </a:xfrm>
          <a:prstGeom prst="rect">
            <a:avLst/>
          </a:prstGeom>
          <a:solidFill>
            <a:srgbClr val="7BBBC6">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3" name="Google Shape;1653;p197"/>
          <p:cNvSpPr txBox="1"/>
          <p:nvPr/>
        </p:nvSpPr>
        <p:spPr>
          <a:xfrm>
            <a:off x="3202669" y="2967335"/>
            <a:ext cx="5786662" cy="92333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fr-FR" sz="6000" b="1">
                <a:solidFill>
                  <a:schemeClr val="lt1"/>
                </a:solidFill>
                <a:latin typeface="Calibri"/>
                <a:ea typeface="Calibri"/>
                <a:cs typeface="Calibri"/>
                <a:sym typeface="Calibri"/>
              </a:rPr>
              <a:t>MERCI</a:t>
            </a:r>
            <a:endParaRPr sz="6600">
              <a:solidFill>
                <a:schemeClr val="lt1"/>
              </a:solidFill>
              <a:latin typeface="Calibri"/>
              <a:ea typeface="Calibri"/>
              <a:cs typeface="Calibri"/>
              <a:sym typeface="Calibri"/>
            </a:endParaRPr>
          </a:p>
        </p:txBody>
      </p:sp>
      <p:sp>
        <p:nvSpPr>
          <p:cNvPr id="1654" name="Google Shape;1654;p197">
            <a:hlinkClick r:id="rId4"/>
          </p:cNvPr>
          <p:cNvSpPr/>
          <p:nvPr/>
        </p:nvSpPr>
        <p:spPr>
          <a:xfrm>
            <a:off x="5118100" y="0"/>
            <a:ext cx="1955800" cy="994405"/>
          </a:xfrm>
          <a:prstGeom prst="rect">
            <a:avLst/>
          </a:prstGeom>
          <a:solidFill>
            <a:srgbClr val="752864">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5" name="Google Shape;1655;p197"/>
          <p:cNvSpPr/>
          <p:nvPr/>
        </p:nvSpPr>
        <p:spPr>
          <a:xfrm>
            <a:off x="5118100" y="5863595"/>
            <a:ext cx="1955800" cy="994405"/>
          </a:xfrm>
          <a:prstGeom prst="rect">
            <a:avLst/>
          </a:prstGeom>
          <a:solidFill>
            <a:srgbClr val="EBBDA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0"/>
          <p:cNvSpPr txBox="1">
            <a:spLocks noGrp="1"/>
          </p:cNvSpPr>
          <p:nvPr>
            <p:ph type="body" idx="1"/>
          </p:nvPr>
        </p:nvSpPr>
        <p:spPr>
          <a:xfrm>
            <a:off x="487681" y="1272008"/>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(Gynécologue obstétrique, Pédiatre, Anesthésiste)</a:t>
            </a:r>
            <a:endParaRPr>
              <a:solidFill>
                <a:srgbClr val="3F3F3F"/>
              </a:solidFill>
              <a:latin typeface="Poppins"/>
              <a:ea typeface="Poppins"/>
              <a:cs typeface="Poppins"/>
              <a:sym typeface="Poppins"/>
            </a:endParaRPr>
          </a:p>
        </p:txBody>
      </p:sp>
      <p:sp>
        <p:nvSpPr>
          <p:cNvPr id="416" name="Google Shape;416;p60"/>
          <p:cNvSpPr/>
          <p:nvPr/>
        </p:nvSpPr>
        <p:spPr>
          <a:xfrm>
            <a:off x="1466329" y="2286076"/>
            <a:ext cx="3354900" cy="357900"/>
          </a:xfrm>
          <a:prstGeom prst="rect">
            <a:avLst/>
          </a:prstGeom>
          <a:solidFill>
            <a:schemeClr val="lt1"/>
          </a:solidFill>
          <a:ln w="12700" cap="flat" cmpd="sng">
            <a:solidFill>
              <a:srgbClr val="752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a:t>
            </a:r>
            <a:r>
              <a:rPr lang="fr-FR" sz="1900">
                <a:solidFill>
                  <a:srgbClr val="000000"/>
                </a:solidFill>
                <a:latin typeface="Poppins"/>
                <a:ea typeface="Poppins"/>
                <a:cs typeface="Poppins"/>
                <a:sym typeface="Poppins"/>
              </a:rPr>
              <a:t>3</a:t>
            </a:r>
            <a:r>
              <a:rPr lang="fr-FR" sz="1900" b="0" i="0" u="none" strike="noStrike" cap="none">
                <a:solidFill>
                  <a:srgbClr val="000000"/>
                </a:solidFill>
                <a:latin typeface="Poppins"/>
                <a:ea typeface="Poppins"/>
                <a:cs typeface="Poppins"/>
                <a:sym typeface="Poppins"/>
              </a:rPr>
              <a:t>/4</a:t>
            </a:r>
            <a:endParaRPr sz="1500"/>
          </a:p>
        </p:txBody>
      </p:sp>
      <p:sp>
        <p:nvSpPr>
          <p:cNvPr id="417" name="Google Shape;417;p60"/>
          <p:cNvSpPr/>
          <p:nvPr/>
        </p:nvSpPr>
        <p:spPr>
          <a:xfrm>
            <a:off x="7634455" y="2286062"/>
            <a:ext cx="3354900" cy="357900"/>
          </a:xfrm>
          <a:prstGeom prst="rect">
            <a:avLst/>
          </a:prstGeom>
          <a:solidFill>
            <a:schemeClr val="lt1"/>
          </a:solidFill>
          <a:ln w="12700" cap="flat" cmpd="sng">
            <a:solidFill>
              <a:srgbClr val="7523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3,</a:t>
            </a:r>
            <a:r>
              <a:rPr lang="fr-FR" sz="1900">
                <a:latin typeface="Poppins"/>
                <a:ea typeface="Poppins"/>
                <a:cs typeface="Poppins"/>
                <a:sym typeface="Poppins"/>
              </a:rPr>
              <a:t>33</a:t>
            </a:r>
            <a:r>
              <a:rPr lang="fr-FR" sz="1900" b="0" i="0" u="none" strike="noStrike" cap="none">
                <a:solidFill>
                  <a:srgbClr val="000000"/>
                </a:solidFill>
                <a:latin typeface="Poppins"/>
                <a:ea typeface="Poppins"/>
                <a:cs typeface="Poppins"/>
                <a:sym typeface="Poppins"/>
              </a:rPr>
              <a:t>/4</a:t>
            </a:r>
            <a:endParaRPr sz="1500"/>
          </a:p>
        </p:txBody>
      </p:sp>
      <p:sp>
        <p:nvSpPr>
          <p:cNvPr id="418" name="Google Shape;418;p60"/>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19" name="Google Shape;419;p60" title="Graphique"/>
          <p:cNvPicPr preferRelativeResize="0"/>
          <p:nvPr/>
        </p:nvPicPr>
        <p:blipFill>
          <a:blip r:embed="rId3">
            <a:alphaModFix/>
          </a:blip>
          <a:stretch>
            <a:fillRect/>
          </a:stretch>
        </p:blipFill>
        <p:spPr>
          <a:xfrm>
            <a:off x="214933" y="2784676"/>
            <a:ext cx="5881071" cy="3636462"/>
          </a:xfrm>
          <a:prstGeom prst="rect">
            <a:avLst/>
          </a:prstGeom>
          <a:noFill/>
          <a:ln>
            <a:noFill/>
          </a:ln>
        </p:spPr>
      </p:pic>
      <p:pic>
        <p:nvPicPr>
          <p:cNvPr id="420" name="Google Shape;420;p60" title="Graphique"/>
          <p:cNvPicPr preferRelativeResize="0"/>
          <p:nvPr/>
        </p:nvPicPr>
        <p:blipFill>
          <a:blip r:embed="rId4">
            <a:alphaModFix/>
          </a:blip>
          <a:stretch>
            <a:fillRect/>
          </a:stretch>
        </p:blipFill>
        <p:spPr>
          <a:xfrm>
            <a:off x="6299205" y="2847262"/>
            <a:ext cx="5689596" cy="3518067"/>
          </a:xfrm>
          <a:prstGeom prst="rect">
            <a:avLst/>
          </a:prstGeom>
          <a:noFill/>
          <a:ln>
            <a:noFill/>
          </a:ln>
        </p:spPr>
      </p:pic>
      <p:pic>
        <p:nvPicPr>
          <p:cNvPr id="421" name="Google Shape;421;p60"/>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198"/>
          <p:cNvSpPr txBox="1"/>
          <p:nvPr/>
        </p:nvSpPr>
        <p:spPr>
          <a:xfrm>
            <a:off x="1337023" y="285847"/>
            <a:ext cx="92919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6600" b="1">
                <a:solidFill>
                  <a:srgbClr val="752864"/>
                </a:solidFill>
                <a:latin typeface="Poppins"/>
                <a:ea typeface="Poppins"/>
                <a:cs typeface="Poppins"/>
                <a:sym typeface="Poppins"/>
              </a:rPr>
              <a:t>DÉCISIONS</a:t>
            </a:r>
            <a:endParaRPr sz="6600" b="1">
              <a:solidFill>
                <a:srgbClr val="752864"/>
              </a:solidFill>
              <a:latin typeface="Poppins"/>
              <a:ea typeface="Poppins"/>
              <a:cs typeface="Poppins"/>
              <a:sym typeface="Poppins"/>
            </a:endParaRPr>
          </a:p>
        </p:txBody>
      </p:sp>
      <p:pic>
        <p:nvPicPr>
          <p:cNvPr id="1661" name="Google Shape;1661;p198"/>
          <p:cNvPicPr preferRelativeResize="0"/>
          <p:nvPr/>
        </p:nvPicPr>
        <p:blipFill rotWithShape="1">
          <a:blip r:embed="rId3">
            <a:alphaModFix/>
          </a:blip>
          <a:srcRect/>
          <a:stretch/>
        </p:blipFill>
        <p:spPr>
          <a:xfrm>
            <a:off x="167750" y="87420"/>
            <a:ext cx="1341036" cy="846938"/>
          </a:xfrm>
          <a:prstGeom prst="rect">
            <a:avLst/>
          </a:prstGeom>
          <a:noFill/>
          <a:ln>
            <a:noFill/>
          </a:ln>
        </p:spPr>
      </p:pic>
      <p:sp>
        <p:nvSpPr>
          <p:cNvPr id="1662" name="Google Shape;1662;p1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just" rtl="0">
              <a:lnSpc>
                <a:spcPct val="150000"/>
              </a:lnSpc>
              <a:spcBef>
                <a:spcPts val="0"/>
              </a:spcBef>
              <a:spcAft>
                <a:spcPts val="0"/>
              </a:spcAft>
              <a:buSzPts val="1800"/>
              <a:buChar char="•"/>
            </a:pPr>
            <a:r>
              <a:rPr lang="fr-FR" sz="2000" b="1" dirty="0">
                <a:latin typeface="Poppins" panose="00000500000000000000" pitchFamily="2" charset="0"/>
                <a:cs typeface="Poppins" panose="00000500000000000000" pitchFamily="2" charset="0"/>
              </a:rPr>
              <a:t>Plan d’investissement 2025 pour l’acquisition de matériel médical et informatique</a:t>
            </a:r>
          </a:p>
          <a:p>
            <a:pPr marL="457200" lvl="0" indent="-342900" algn="just" rtl="0">
              <a:lnSpc>
                <a:spcPct val="150000"/>
              </a:lnSpc>
              <a:spcBef>
                <a:spcPts val="0"/>
              </a:spcBef>
              <a:spcAft>
                <a:spcPts val="0"/>
              </a:spcAft>
              <a:buSzPts val="1800"/>
              <a:buChar char="•"/>
            </a:pPr>
            <a:r>
              <a:rPr lang="fr-FR" sz="2000" b="1" dirty="0">
                <a:latin typeface="Poppins" panose="00000500000000000000" pitchFamily="2" charset="0"/>
                <a:cs typeface="Poppins" panose="00000500000000000000" pitchFamily="2" charset="0"/>
              </a:rPr>
              <a:t>Reprise Travaux de réaménagement de l'open space et de l’espace de détente du personnel</a:t>
            </a:r>
          </a:p>
          <a:p>
            <a:pPr marL="457200" lvl="0" indent="-342900" algn="just" rtl="0">
              <a:lnSpc>
                <a:spcPct val="150000"/>
              </a:lnSpc>
              <a:spcBef>
                <a:spcPts val="0"/>
              </a:spcBef>
              <a:spcAft>
                <a:spcPts val="0"/>
              </a:spcAft>
              <a:buSzPts val="1800"/>
              <a:buChar char="•"/>
            </a:pPr>
            <a:r>
              <a:rPr lang="fr-FR" sz="2000" b="1" i="0" u="none" strike="noStrike" dirty="0">
                <a:solidFill>
                  <a:srgbClr val="000000"/>
                </a:solidFill>
                <a:effectLst/>
                <a:latin typeface="Poppins" panose="00000500000000000000" pitchFamily="2" charset="0"/>
                <a:ea typeface="Poppins" panose="00000500000000000000" pitchFamily="2" charset="0"/>
                <a:cs typeface="Poppins" panose="00000500000000000000" pitchFamily="2" charset="0"/>
              </a:rPr>
              <a:t>Développer le module de facturation pour le front office</a:t>
            </a:r>
          </a:p>
          <a:p>
            <a:pPr marL="457200" lvl="0" indent="-342900" algn="just" rtl="0">
              <a:lnSpc>
                <a:spcPct val="150000"/>
              </a:lnSpc>
              <a:spcBef>
                <a:spcPts val="0"/>
              </a:spcBef>
              <a:spcAft>
                <a:spcPts val="0"/>
              </a:spcAft>
              <a:buSzPts val="1800"/>
              <a:buChar char="•"/>
            </a:pPr>
            <a:r>
              <a:rPr lang="fr-FR" sz="2000" b="1" dirty="0">
                <a:latin typeface="Poppins" panose="00000500000000000000" pitchFamily="2" charset="0"/>
                <a:ea typeface="Poppins"/>
                <a:cs typeface="Poppins" panose="00000500000000000000" pitchFamily="2" charset="0"/>
                <a:sym typeface="Poppins"/>
              </a:rPr>
              <a:t>Refonte du système de téléphonie en cours</a:t>
            </a:r>
          </a:p>
          <a:p>
            <a:pPr marL="457200" lvl="0" indent="-342900" algn="just" rtl="0">
              <a:lnSpc>
                <a:spcPct val="150000"/>
              </a:lnSpc>
              <a:spcBef>
                <a:spcPts val="0"/>
              </a:spcBef>
              <a:spcAft>
                <a:spcPts val="0"/>
              </a:spcAft>
              <a:buSzPts val="1800"/>
              <a:buChar char="•"/>
            </a:pPr>
            <a:endParaRPr lang="fr-FR" sz="2000" b="1" dirty="0">
              <a:latin typeface="Poppins" panose="00000500000000000000" pitchFamily="2" charset="0"/>
              <a:ea typeface="Poppins"/>
              <a:cs typeface="Poppins" panose="00000500000000000000" pitchFamily="2" charset="0"/>
              <a:sym typeface="Poppins"/>
            </a:endParaRPr>
          </a:p>
          <a:p>
            <a:pPr marL="0" marR="0" indent="0" algn="just" rtl="0" fontAlgn="ctr">
              <a:buNone/>
            </a:pPr>
            <a:endParaRPr lang="fr-FR" sz="3600" b="0" i="0" u="none" strike="noStrike" dirty="0">
              <a:effectLst/>
              <a:latin typeface="Arial" panose="020B0604020202020204" pitchFamily="34" charset="0"/>
            </a:endParaRPr>
          </a:p>
          <a:p>
            <a:pPr marL="0" marR="0" indent="0" algn="just" rtl="0" fontAlgn="ctr">
              <a:buNone/>
            </a:pPr>
            <a:endParaRPr lang="fr-FR" sz="3600" b="0" i="0" u="none" strike="noStrike" dirty="0">
              <a:effectLst/>
              <a:latin typeface="Arial" panose="020B0604020202020204" pitchFamily="34" charset="0"/>
            </a:endParaRPr>
          </a:p>
          <a:p>
            <a:pPr marL="457200" lvl="0" indent="-342900" algn="just" rtl="0">
              <a:lnSpc>
                <a:spcPct val="90000"/>
              </a:lnSpc>
              <a:spcBef>
                <a:spcPts val="0"/>
              </a:spcBef>
              <a:spcAft>
                <a:spcPts val="0"/>
              </a:spcAft>
              <a:buSzPts val="1800"/>
              <a:buChar char="•"/>
            </a:pPr>
            <a:endParaRPr lang="fr-FR" dirty="0"/>
          </a:p>
          <a:p>
            <a:pPr marL="457200" lvl="0" indent="-342900" algn="just" rtl="0">
              <a:lnSpc>
                <a:spcPct val="90000"/>
              </a:lnSpc>
              <a:spcBef>
                <a:spcPts val="0"/>
              </a:spcBef>
              <a:spcAft>
                <a:spcPts val="0"/>
              </a:spcAft>
              <a:buSzPts val="1800"/>
              <a:buChar char="•"/>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1"/>
          <p:cNvSpPr txBox="1">
            <a:spLocks noGrp="1"/>
          </p:cNvSpPr>
          <p:nvPr>
            <p:ph type="body" idx="1"/>
          </p:nvPr>
        </p:nvSpPr>
        <p:spPr>
          <a:xfrm>
            <a:off x="487681" y="1232875"/>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(Gynécologue obstétrique, Pédiatre, Anesthésiste)</a:t>
            </a:r>
            <a:endParaRPr>
              <a:solidFill>
                <a:srgbClr val="3F3F3F"/>
              </a:solidFill>
              <a:latin typeface="Poppins"/>
              <a:ea typeface="Poppins"/>
              <a:cs typeface="Poppins"/>
              <a:sym typeface="Poppins"/>
            </a:endParaRPr>
          </a:p>
        </p:txBody>
      </p:sp>
      <p:sp>
        <p:nvSpPr>
          <p:cNvPr id="427" name="Google Shape;427;p61"/>
          <p:cNvSpPr/>
          <p:nvPr/>
        </p:nvSpPr>
        <p:spPr>
          <a:xfrm>
            <a:off x="1608842" y="2304988"/>
            <a:ext cx="3142500" cy="357900"/>
          </a:xfrm>
          <a:prstGeom prst="rect">
            <a:avLst/>
          </a:prstGeom>
          <a:solidFill>
            <a:schemeClr val="lt1"/>
          </a:solidFill>
          <a:ln w="12700" cap="flat" cmpd="sng">
            <a:solidFill>
              <a:srgbClr val="752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3,</a:t>
            </a:r>
            <a:r>
              <a:rPr lang="fr-FR" sz="1900">
                <a:latin typeface="Poppins"/>
                <a:ea typeface="Poppins"/>
                <a:cs typeface="Poppins"/>
                <a:sym typeface="Poppins"/>
              </a:rPr>
              <a:t>16</a:t>
            </a:r>
            <a:r>
              <a:rPr lang="fr-FR" sz="1900" b="0" i="0" u="none" strike="noStrike" cap="none">
                <a:solidFill>
                  <a:srgbClr val="000000"/>
                </a:solidFill>
                <a:latin typeface="Poppins"/>
                <a:ea typeface="Poppins"/>
                <a:cs typeface="Poppins"/>
                <a:sym typeface="Poppins"/>
              </a:rPr>
              <a:t>/4</a:t>
            </a:r>
            <a:endParaRPr sz="1500"/>
          </a:p>
        </p:txBody>
      </p:sp>
      <p:sp>
        <p:nvSpPr>
          <p:cNvPr id="428" name="Google Shape;428;p61"/>
          <p:cNvSpPr/>
          <p:nvPr/>
        </p:nvSpPr>
        <p:spPr>
          <a:xfrm>
            <a:off x="7883236" y="2304988"/>
            <a:ext cx="2775900" cy="357900"/>
          </a:xfrm>
          <a:prstGeom prst="rect">
            <a:avLst/>
          </a:prstGeom>
          <a:solidFill>
            <a:schemeClr val="lt1"/>
          </a:solidFill>
          <a:ln w="12700" cap="flat" cmpd="sng">
            <a:solidFill>
              <a:srgbClr val="EBBD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a:t>
            </a:r>
            <a:r>
              <a:rPr lang="fr-FR" sz="1900">
                <a:solidFill>
                  <a:srgbClr val="000000"/>
                </a:solidFill>
                <a:latin typeface="Poppins"/>
                <a:ea typeface="Poppins"/>
                <a:cs typeface="Poppins"/>
                <a:sym typeface="Poppins"/>
              </a:rPr>
              <a:t>3,</a:t>
            </a:r>
            <a:r>
              <a:rPr lang="fr-FR" sz="1900">
                <a:latin typeface="Poppins"/>
                <a:ea typeface="Poppins"/>
                <a:cs typeface="Poppins"/>
                <a:sym typeface="Poppins"/>
              </a:rPr>
              <a:t>33</a:t>
            </a:r>
            <a:r>
              <a:rPr lang="fr-FR" sz="1900" b="0" i="0" u="none" strike="noStrike" cap="none">
                <a:solidFill>
                  <a:srgbClr val="000000"/>
                </a:solidFill>
                <a:latin typeface="Poppins"/>
                <a:ea typeface="Poppins"/>
                <a:cs typeface="Poppins"/>
                <a:sym typeface="Poppins"/>
              </a:rPr>
              <a:t>/4</a:t>
            </a:r>
            <a:endParaRPr sz="1500"/>
          </a:p>
        </p:txBody>
      </p:sp>
      <p:sp>
        <p:nvSpPr>
          <p:cNvPr id="429" name="Google Shape;429;p61"/>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30" name="Google Shape;430;p61" title="Graphique"/>
          <p:cNvPicPr preferRelativeResize="0"/>
          <p:nvPr/>
        </p:nvPicPr>
        <p:blipFill>
          <a:blip r:embed="rId3">
            <a:alphaModFix/>
          </a:blip>
          <a:stretch>
            <a:fillRect/>
          </a:stretch>
        </p:blipFill>
        <p:spPr>
          <a:xfrm>
            <a:off x="487667" y="2854299"/>
            <a:ext cx="5627169" cy="3479466"/>
          </a:xfrm>
          <a:prstGeom prst="rect">
            <a:avLst/>
          </a:prstGeom>
          <a:noFill/>
          <a:ln>
            <a:noFill/>
          </a:ln>
        </p:spPr>
      </p:pic>
      <p:pic>
        <p:nvPicPr>
          <p:cNvPr id="431" name="Google Shape;431;p61" title="Graphique"/>
          <p:cNvPicPr preferRelativeResize="0"/>
          <p:nvPr/>
        </p:nvPicPr>
        <p:blipFill>
          <a:blip r:embed="rId4">
            <a:alphaModFix/>
          </a:blip>
          <a:stretch>
            <a:fillRect/>
          </a:stretch>
        </p:blipFill>
        <p:spPr>
          <a:xfrm>
            <a:off x="6231501" y="2768821"/>
            <a:ext cx="5670765" cy="3506423"/>
          </a:xfrm>
          <a:prstGeom prst="rect">
            <a:avLst/>
          </a:prstGeom>
          <a:noFill/>
          <a:ln>
            <a:noFill/>
          </a:ln>
        </p:spPr>
      </p:pic>
      <p:pic>
        <p:nvPicPr>
          <p:cNvPr id="432" name="Google Shape;432;p61"/>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2"/>
          <p:cNvSpPr txBox="1">
            <a:spLocks noGrp="1"/>
          </p:cNvSpPr>
          <p:nvPr>
            <p:ph type="body" idx="1"/>
          </p:nvPr>
        </p:nvSpPr>
        <p:spPr>
          <a:xfrm>
            <a:off x="524614" y="1232875"/>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(Gynécologue obstétrique, Pédiatre, Anesthésiste)</a:t>
            </a:r>
            <a:endParaRPr>
              <a:solidFill>
                <a:srgbClr val="3F3F3F"/>
              </a:solidFill>
              <a:latin typeface="Poppins"/>
              <a:ea typeface="Poppins"/>
              <a:cs typeface="Poppins"/>
              <a:sym typeface="Poppins"/>
            </a:endParaRPr>
          </a:p>
        </p:txBody>
      </p:sp>
      <p:sp>
        <p:nvSpPr>
          <p:cNvPr id="438" name="Google Shape;438;p62"/>
          <p:cNvSpPr/>
          <p:nvPr/>
        </p:nvSpPr>
        <p:spPr>
          <a:xfrm>
            <a:off x="1871357" y="2237717"/>
            <a:ext cx="2700900" cy="357900"/>
          </a:xfrm>
          <a:prstGeom prst="rect">
            <a:avLst/>
          </a:prstGeom>
          <a:solidFill>
            <a:schemeClr val="lt1"/>
          </a:solidFill>
          <a:ln w="12700" cap="flat" cmpd="sng">
            <a:solidFill>
              <a:srgbClr val="7523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3,</a:t>
            </a:r>
            <a:r>
              <a:rPr lang="fr-FR" sz="1900">
                <a:latin typeface="Poppins"/>
                <a:ea typeface="Poppins"/>
                <a:cs typeface="Poppins"/>
                <a:sym typeface="Poppins"/>
              </a:rPr>
              <a:t>5</a:t>
            </a:r>
            <a:r>
              <a:rPr lang="fr-FR" sz="1900" b="0" i="0" u="none" strike="noStrike" cap="none">
                <a:solidFill>
                  <a:srgbClr val="000000"/>
                </a:solidFill>
                <a:latin typeface="Poppins"/>
                <a:ea typeface="Poppins"/>
                <a:cs typeface="Poppins"/>
                <a:sym typeface="Poppins"/>
              </a:rPr>
              <a:t>/4</a:t>
            </a:r>
            <a:endParaRPr sz="1500"/>
          </a:p>
        </p:txBody>
      </p:sp>
      <p:sp>
        <p:nvSpPr>
          <p:cNvPr id="439" name="Google Shape;439;p62"/>
          <p:cNvSpPr/>
          <p:nvPr/>
        </p:nvSpPr>
        <p:spPr>
          <a:xfrm>
            <a:off x="7641652" y="2237717"/>
            <a:ext cx="3057300" cy="357900"/>
          </a:xfrm>
          <a:prstGeom prst="rect">
            <a:avLst/>
          </a:prstGeom>
          <a:solidFill>
            <a:schemeClr val="lt1"/>
          </a:solidFill>
          <a:ln w="12700" cap="flat" cmpd="sng">
            <a:solidFill>
              <a:srgbClr val="7523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2,</a:t>
            </a:r>
            <a:r>
              <a:rPr lang="fr-FR" sz="1900">
                <a:latin typeface="Poppins"/>
                <a:ea typeface="Poppins"/>
                <a:cs typeface="Poppins"/>
                <a:sym typeface="Poppins"/>
              </a:rPr>
              <a:t>33</a:t>
            </a:r>
            <a:r>
              <a:rPr lang="fr-FR" sz="1900" b="0" i="0" u="none" strike="noStrike" cap="none">
                <a:solidFill>
                  <a:srgbClr val="000000"/>
                </a:solidFill>
                <a:latin typeface="Poppins"/>
                <a:ea typeface="Poppins"/>
                <a:cs typeface="Poppins"/>
                <a:sym typeface="Poppins"/>
              </a:rPr>
              <a:t>/4</a:t>
            </a:r>
            <a:endParaRPr sz="1500"/>
          </a:p>
        </p:txBody>
      </p:sp>
      <p:sp>
        <p:nvSpPr>
          <p:cNvPr id="440" name="Google Shape;440;p62"/>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41" name="Google Shape;441;p62" title="Graphique"/>
          <p:cNvPicPr preferRelativeResize="0"/>
          <p:nvPr/>
        </p:nvPicPr>
        <p:blipFill>
          <a:blip r:embed="rId3">
            <a:alphaModFix/>
          </a:blip>
          <a:stretch>
            <a:fillRect/>
          </a:stretch>
        </p:blipFill>
        <p:spPr>
          <a:xfrm>
            <a:off x="343800" y="2723217"/>
            <a:ext cx="5920995" cy="3661149"/>
          </a:xfrm>
          <a:prstGeom prst="rect">
            <a:avLst/>
          </a:prstGeom>
          <a:noFill/>
          <a:ln>
            <a:noFill/>
          </a:ln>
        </p:spPr>
      </p:pic>
      <p:pic>
        <p:nvPicPr>
          <p:cNvPr id="442" name="Google Shape;442;p62" title="Graphique"/>
          <p:cNvPicPr preferRelativeResize="0"/>
          <p:nvPr/>
        </p:nvPicPr>
        <p:blipFill>
          <a:blip r:embed="rId4">
            <a:alphaModFix/>
          </a:blip>
          <a:stretch>
            <a:fillRect/>
          </a:stretch>
        </p:blipFill>
        <p:spPr>
          <a:xfrm>
            <a:off x="6478829" y="2905784"/>
            <a:ext cx="5520804" cy="3413697"/>
          </a:xfrm>
          <a:prstGeom prst="rect">
            <a:avLst/>
          </a:prstGeom>
          <a:noFill/>
          <a:ln>
            <a:noFill/>
          </a:ln>
        </p:spPr>
      </p:pic>
      <p:pic>
        <p:nvPicPr>
          <p:cNvPr id="443" name="Google Shape;443;p62"/>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3"/>
          <p:cNvSpPr txBox="1">
            <a:spLocks noGrp="1"/>
          </p:cNvSpPr>
          <p:nvPr>
            <p:ph type="body" idx="1"/>
          </p:nvPr>
        </p:nvSpPr>
        <p:spPr>
          <a:xfrm>
            <a:off x="524600" y="1240296"/>
            <a:ext cx="11142900" cy="6528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a:t>
            </a:r>
            <a:endParaRPr>
              <a:solidFill>
                <a:srgbClr val="3F3F3F"/>
              </a:solidFill>
              <a:latin typeface="Poppins"/>
              <a:ea typeface="Poppins"/>
              <a:cs typeface="Poppins"/>
              <a:sym typeface="Poppins"/>
            </a:endParaRPr>
          </a:p>
        </p:txBody>
      </p:sp>
      <p:sp>
        <p:nvSpPr>
          <p:cNvPr id="449" name="Google Shape;449;p63"/>
          <p:cNvSpPr/>
          <p:nvPr/>
        </p:nvSpPr>
        <p:spPr>
          <a:xfrm>
            <a:off x="1414737" y="2020579"/>
            <a:ext cx="3574500" cy="357900"/>
          </a:xfrm>
          <a:prstGeom prst="rect">
            <a:avLst/>
          </a:prstGeom>
          <a:solidFill>
            <a:schemeClr val="lt1"/>
          </a:solidFill>
          <a:ln w="12700" cap="flat" cmpd="sng">
            <a:solidFill>
              <a:srgbClr val="7523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a:t>
            </a:r>
            <a:r>
              <a:rPr lang="fr-FR" sz="1900">
                <a:latin typeface="Poppins"/>
                <a:ea typeface="Poppins"/>
                <a:cs typeface="Poppins"/>
                <a:sym typeface="Poppins"/>
              </a:rPr>
              <a:t>3,16</a:t>
            </a:r>
            <a:r>
              <a:rPr lang="fr-FR" sz="1900" b="0" i="0" u="none" strike="noStrike" cap="none">
                <a:solidFill>
                  <a:srgbClr val="000000"/>
                </a:solidFill>
                <a:latin typeface="Poppins"/>
                <a:ea typeface="Poppins"/>
                <a:cs typeface="Poppins"/>
                <a:sym typeface="Poppins"/>
              </a:rPr>
              <a:t>/4</a:t>
            </a:r>
            <a:endParaRPr sz="1500"/>
          </a:p>
        </p:txBody>
      </p:sp>
      <p:sp>
        <p:nvSpPr>
          <p:cNvPr id="450" name="Google Shape;450;p63"/>
          <p:cNvSpPr/>
          <p:nvPr/>
        </p:nvSpPr>
        <p:spPr>
          <a:xfrm>
            <a:off x="7468498" y="2020580"/>
            <a:ext cx="3193500" cy="357900"/>
          </a:xfrm>
          <a:prstGeom prst="rect">
            <a:avLst/>
          </a:prstGeom>
          <a:solidFill>
            <a:schemeClr val="lt1"/>
          </a:solidFill>
          <a:ln w="12700" cap="flat" cmpd="sng">
            <a:solidFill>
              <a:srgbClr val="75236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Poppins"/>
              <a:buNone/>
            </a:pPr>
            <a:r>
              <a:rPr lang="fr-FR" sz="1900" b="0" i="0" u="none" strike="noStrike" cap="none">
                <a:solidFill>
                  <a:srgbClr val="000000"/>
                </a:solidFill>
                <a:latin typeface="Poppins"/>
                <a:ea typeface="Poppins"/>
                <a:cs typeface="Poppins"/>
                <a:sym typeface="Poppins"/>
              </a:rPr>
              <a:t>Moyenne = </a:t>
            </a:r>
            <a:r>
              <a:rPr lang="fr-FR" sz="1900">
                <a:solidFill>
                  <a:srgbClr val="000000"/>
                </a:solidFill>
                <a:latin typeface="Poppins"/>
                <a:ea typeface="Poppins"/>
                <a:cs typeface="Poppins"/>
                <a:sym typeface="Poppins"/>
              </a:rPr>
              <a:t>3</a:t>
            </a:r>
            <a:r>
              <a:rPr lang="fr-FR" sz="1900">
                <a:latin typeface="Poppins"/>
                <a:ea typeface="Poppins"/>
                <a:cs typeface="Poppins"/>
                <a:sym typeface="Poppins"/>
              </a:rPr>
              <a:t>,5</a:t>
            </a:r>
            <a:r>
              <a:rPr lang="fr-FR" sz="1900" b="0" i="0" u="none" strike="noStrike" cap="none">
                <a:solidFill>
                  <a:srgbClr val="000000"/>
                </a:solidFill>
                <a:latin typeface="Poppins"/>
                <a:ea typeface="Poppins"/>
                <a:cs typeface="Poppins"/>
                <a:sym typeface="Poppins"/>
              </a:rPr>
              <a:t>/4</a:t>
            </a:r>
            <a:endParaRPr sz="1500"/>
          </a:p>
        </p:txBody>
      </p:sp>
      <p:sp>
        <p:nvSpPr>
          <p:cNvPr id="451" name="Google Shape;451;p63"/>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52" name="Google Shape;452;p63" title="Graphique"/>
          <p:cNvPicPr preferRelativeResize="0"/>
          <p:nvPr/>
        </p:nvPicPr>
        <p:blipFill>
          <a:blip r:embed="rId3">
            <a:alphaModFix/>
          </a:blip>
          <a:stretch>
            <a:fillRect/>
          </a:stretch>
        </p:blipFill>
        <p:spPr>
          <a:xfrm>
            <a:off x="203200" y="2668312"/>
            <a:ext cx="5997471" cy="3708436"/>
          </a:xfrm>
          <a:prstGeom prst="rect">
            <a:avLst/>
          </a:prstGeom>
          <a:noFill/>
          <a:ln>
            <a:noFill/>
          </a:ln>
        </p:spPr>
      </p:pic>
      <p:pic>
        <p:nvPicPr>
          <p:cNvPr id="453" name="Google Shape;453;p63" title="Graphique"/>
          <p:cNvPicPr preferRelativeResize="0"/>
          <p:nvPr/>
        </p:nvPicPr>
        <p:blipFill>
          <a:blip r:embed="rId4">
            <a:alphaModFix/>
          </a:blip>
          <a:stretch>
            <a:fillRect/>
          </a:stretch>
        </p:blipFill>
        <p:spPr>
          <a:xfrm>
            <a:off x="6436339" y="2869280"/>
            <a:ext cx="5584929" cy="3453348"/>
          </a:xfrm>
          <a:prstGeom prst="rect">
            <a:avLst/>
          </a:prstGeom>
          <a:noFill/>
          <a:ln>
            <a:noFill/>
          </a:ln>
        </p:spPr>
      </p:pic>
      <p:pic>
        <p:nvPicPr>
          <p:cNvPr id="454" name="Google Shape;454;p63"/>
          <p:cNvPicPr preferRelativeResize="0"/>
          <p:nvPr/>
        </p:nvPicPr>
        <p:blipFill rotWithShape="1">
          <a:blip r:embed="rId5">
            <a:alphaModFix/>
          </a:blip>
          <a:srcRect t="8867"/>
          <a:stretch/>
        </p:blipFill>
        <p:spPr>
          <a:xfrm>
            <a:off x="3567200" y="6220675"/>
            <a:ext cx="5210175" cy="606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4"/>
          <p:cNvSpPr txBox="1">
            <a:spLocks noGrp="1"/>
          </p:cNvSpPr>
          <p:nvPr>
            <p:ph type="body" idx="1"/>
          </p:nvPr>
        </p:nvSpPr>
        <p:spPr>
          <a:xfrm>
            <a:off x="487667" y="1330203"/>
            <a:ext cx="11142900" cy="6993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a:t>
            </a:r>
            <a:endParaRPr>
              <a:solidFill>
                <a:srgbClr val="3F3F3F"/>
              </a:solidFill>
              <a:latin typeface="Poppins"/>
              <a:ea typeface="Poppins"/>
              <a:cs typeface="Poppins"/>
              <a:sym typeface="Poppins"/>
            </a:endParaRPr>
          </a:p>
        </p:txBody>
      </p:sp>
      <p:sp>
        <p:nvSpPr>
          <p:cNvPr id="460" name="Google Shape;460;p64"/>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61" name="Google Shape;461;p64" title="Graphique"/>
          <p:cNvPicPr preferRelativeResize="0"/>
          <p:nvPr/>
        </p:nvPicPr>
        <p:blipFill>
          <a:blip r:embed="rId3">
            <a:alphaModFix/>
          </a:blip>
          <a:stretch>
            <a:fillRect/>
          </a:stretch>
        </p:blipFill>
        <p:spPr>
          <a:xfrm>
            <a:off x="2074533" y="1897270"/>
            <a:ext cx="7151799" cy="44221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p:nvPr/>
        </p:nvSpPr>
        <p:spPr>
          <a:xfrm>
            <a:off x="673225" y="1070602"/>
            <a:ext cx="11094000" cy="489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BBDA9"/>
              </a:buClr>
              <a:buSzPts val="2944"/>
              <a:buFont typeface="Noto Sans Symbols"/>
              <a:buNone/>
            </a:pPr>
            <a:endParaRPr sz="3200" b="1">
              <a:solidFill>
                <a:srgbClr val="3F3F3F"/>
              </a:solidFill>
              <a:latin typeface="Poppins"/>
              <a:ea typeface="Poppins"/>
              <a:cs typeface="Poppins"/>
              <a:sym typeface="Poppins"/>
            </a:endParaRPr>
          </a:p>
          <a:p>
            <a:pPr marL="306000" marR="0" lvl="0" indent="-306000" algn="l" rtl="0">
              <a:spcBef>
                <a:spcPts val="1240"/>
              </a:spcBef>
              <a:spcAft>
                <a:spcPts val="0"/>
              </a:spcAft>
              <a:buClr>
                <a:srgbClr val="EBBDA9"/>
              </a:buClr>
              <a:buSzPts val="2944"/>
              <a:buFont typeface="Poppins"/>
              <a:buChar char="▪"/>
            </a:pPr>
            <a:r>
              <a:rPr lang="fr-FR" sz="3200">
                <a:solidFill>
                  <a:srgbClr val="3F3F3F"/>
                </a:solidFill>
                <a:latin typeface="Poppins"/>
                <a:ea typeface="Poppins"/>
                <a:cs typeface="Poppins"/>
                <a:sym typeface="Poppins"/>
              </a:rPr>
              <a:t>Khadidiatou Diop Nakoulima, Présidente</a:t>
            </a:r>
            <a:endParaRPr>
              <a:latin typeface="Poppins"/>
              <a:ea typeface="Poppins"/>
              <a:cs typeface="Poppins"/>
              <a:sym typeface="Poppins"/>
            </a:endParaRPr>
          </a:p>
          <a:p>
            <a:pPr marL="306000" marR="0" lvl="0" indent="-306000" algn="l" rtl="0">
              <a:spcBef>
                <a:spcPts val="1240"/>
              </a:spcBef>
              <a:spcAft>
                <a:spcPts val="0"/>
              </a:spcAft>
              <a:buClr>
                <a:srgbClr val="EBBDA9"/>
              </a:buClr>
              <a:buSzPts val="2944"/>
              <a:buFont typeface="Poppins"/>
              <a:buChar char="▪"/>
            </a:pPr>
            <a:r>
              <a:rPr lang="fr-FR" sz="3200">
                <a:solidFill>
                  <a:srgbClr val="3F3F3F"/>
                </a:solidFill>
                <a:latin typeface="Poppins"/>
                <a:ea typeface="Poppins"/>
                <a:cs typeface="Poppins"/>
                <a:sym typeface="Poppins"/>
              </a:rPr>
              <a:t>Lauriane Le Flour, Directrice des Opérations</a:t>
            </a:r>
            <a:endParaRPr>
              <a:latin typeface="Poppins"/>
              <a:ea typeface="Poppins"/>
              <a:cs typeface="Poppins"/>
              <a:sym typeface="Poppins"/>
            </a:endParaRPr>
          </a:p>
          <a:p>
            <a:pPr marL="306000" marR="0" lvl="0" indent="-306000" algn="l" rtl="0">
              <a:lnSpc>
                <a:spcPct val="100000"/>
              </a:lnSpc>
              <a:spcBef>
                <a:spcPts val="1240"/>
              </a:spcBef>
              <a:spcAft>
                <a:spcPts val="0"/>
              </a:spcAft>
              <a:buClr>
                <a:srgbClr val="EBBDA9"/>
              </a:buClr>
              <a:buSzPts val="2944"/>
              <a:buFont typeface="Poppins"/>
              <a:buChar char="▪"/>
            </a:pPr>
            <a:r>
              <a:rPr lang="fr-FR" sz="3200">
                <a:solidFill>
                  <a:srgbClr val="3F3F3F"/>
                </a:solidFill>
                <a:latin typeface="Poppins"/>
                <a:ea typeface="Poppins"/>
                <a:cs typeface="Poppins"/>
                <a:sym typeface="Poppins"/>
              </a:rPr>
              <a:t>Ndèye Sokhna Ndoye, Responsable des opérations et de la qualité</a:t>
            </a:r>
            <a:endParaRPr sz="3200">
              <a:solidFill>
                <a:srgbClr val="3F3F3F"/>
              </a:solidFill>
              <a:latin typeface="Poppins"/>
              <a:ea typeface="Poppins"/>
              <a:cs typeface="Poppins"/>
              <a:sym typeface="Poppins"/>
            </a:endParaRPr>
          </a:p>
          <a:p>
            <a:pPr marL="457200" marR="0" lvl="0" indent="0" algn="l" rtl="0">
              <a:spcBef>
                <a:spcPts val="124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5"/>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
        <p:nvSpPr>
          <p:cNvPr id="467" name="Google Shape;467;p65"/>
          <p:cNvSpPr txBox="1">
            <a:spLocks noGrp="1"/>
          </p:cNvSpPr>
          <p:nvPr>
            <p:ph type="body" idx="1"/>
          </p:nvPr>
        </p:nvSpPr>
        <p:spPr>
          <a:xfrm>
            <a:off x="357881" y="1903508"/>
            <a:ext cx="11142900" cy="1199700"/>
          </a:xfrm>
          <a:prstGeom prst="rect">
            <a:avLst/>
          </a:prstGeom>
          <a:noFill/>
          <a:ln>
            <a:noFill/>
          </a:ln>
        </p:spPr>
        <p:txBody>
          <a:bodyPr spcFirstLastPara="1" wrap="square" lIns="91425" tIns="45700" rIns="91425" bIns="45700" anchor="t" anchorCtr="0">
            <a:normAutofit/>
          </a:bodyPr>
          <a:lstStyle/>
          <a:p>
            <a:pPr marL="241300" lvl="0" indent="-279400" algn="ctr" rtl="0">
              <a:lnSpc>
                <a:spcPct val="90000"/>
              </a:lnSpc>
              <a:spcBef>
                <a:spcPts val="1100"/>
              </a:spcBef>
              <a:spcAft>
                <a:spcPts val="0"/>
              </a:spcAft>
              <a:buClr>
                <a:srgbClr val="3F3F3F"/>
              </a:buClr>
              <a:buSzPts val="2800"/>
              <a:buFont typeface="Noto Sans Symbols"/>
              <a:buChar char="❖"/>
            </a:pPr>
            <a:r>
              <a:rPr lang="fr-FR">
                <a:solidFill>
                  <a:srgbClr val="3F3F3F"/>
                </a:solidFill>
                <a:latin typeface="Poppins"/>
                <a:ea typeface="Poppins"/>
                <a:cs typeface="Poppins"/>
                <a:sym typeface="Poppins"/>
              </a:rPr>
              <a:t>Enquête satisfaction des médecins </a:t>
            </a:r>
            <a:endParaRPr>
              <a:solidFill>
                <a:srgbClr val="3F3F3F"/>
              </a:solidFill>
              <a:latin typeface="Poppins"/>
              <a:ea typeface="Poppins"/>
              <a:cs typeface="Poppins"/>
              <a:sym typeface="Poppins"/>
            </a:endParaRPr>
          </a:p>
        </p:txBody>
      </p:sp>
      <p:graphicFrame>
        <p:nvGraphicFramePr>
          <p:cNvPr id="468" name="Google Shape;468;p65"/>
          <p:cNvGraphicFramePr/>
          <p:nvPr/>
        </p:nvGraphicFramePr>
        <p:xfrm>
          <a:off x="916378" y="3262101"/>
          <a:ext cx="10152725" cy="2255550"/>
        </p:xfrm>
        <a:graphic>
          <a:graphicData uri="http://schemas.openxmlformats.org/drawingml/2006/table">
            <a:tbl>
              <a:tblPr>
                <a:noFill/>
                <a:tableStyleId>{AD773822-34DE-45F7-BAFE-0297E2DBFE8B}</a:tableStyleId>
              </a:tblPr>
              <a:tblGrid>
                <a:gridCol w="4688300">
                  <a:extLst>
                    <a:ext uri="{9D8B030D-6E8A-4147-A177-3AD203B41FA5}">
                      <a16:colId xmlns:a16="http://schemas.microsoft.com/office/drawing/2014/main" val="20000"/>
                    </a:ext>
                  </a:extLst>
                </a:gridCol>
                <a:gridCol w="2027375">
                  <a:extLst>
                    <a:ext uri="{9D8B030D-6E8A-4147-A177-3AD203B41FA5}">
                      <a16:colId xmlns:a16="http://schemas.microsoft.com/office/drawing/2014/main" val="20001"/>
                    </a:ext>
                  </a:extLst>
                </a:gridCol>
                <a:gridCol w="1694775">
                  <a:extLst>
                    <a:ext uri="{9D8B030D-6E8A-4147-A177-3AD203B41FA5}">
                      <a16:colId xmlns:a16="http://schemas.microsoft.com/office/drawing/2014/main" val="20002"/>
                    </a:ext>
                  </a:extLst>
                </a:gridCol>
                <a:gridCol w="1742275">
                  <a:extLst>
                    <a:ext uri="{9D8B030D-6E8A-4147-A177-3AD203B41FA5}">
                      <a16:colId xmlns:a16="http://schemas.microsoft.com/office/drawing/2014/main" val="20003"/>
                    </a:ext>
                  </a:extLst>
                </a:gridCol>
              </a:tblGrid>
              <a:tr h="1607425">
                <a:tc rowSpan="2">
                  <a:txBody>
                    <a:bodyPr/>
                    <a:lstStyle/>
                    <a:p>
                      <a:pPr marL="0" marR="0" lvl="0" indent="0" algn="ctr" rtl="0">
                        <a:spcBef>
                          <a:spcPts val="0"/>
                        </a:spcBef>
                        <a:spcAft>
                          <a:spcPts val="0"/>
                        </a:spcAft>
                        <a:buNone/>
                      </a:pPr>
                      <a:r>
                        <a:rPr lang="fr-FR" sz="2100" b="1" i="0" u="none" strike="noStrike">
                          <a:solidFill>
                            <a:srgbClr val="000000"/>
                          </a:solidFill>
                          <a:latin typeface="Poppins"/>
                          <a:ea typeface="Poppins"/>
                          <a:cs typeface="Poppins"/>
                          <a:sym typeface="Poppins"/>
                        </a:rPr>
                        <a:t>Taux de participation enquête des médecins</a:t>
                      </a:r>
                      <a:endParaRPr sz="2100" b="1" i="0" u="none" strike="noStrike">
                        <a:solidFill>
                          <a:srgbClr val="000000"/>
                        </a:solidFill>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100" b="1" i="0" u="none" strike="noStrike">
                          <a:solidFill>
                            <a:srgbClr val="000000"/>
                          </a:solidFill>
                          <a:latin typeface="Poppins"/>
                          <a:ea typeface="Poppins"/>
                          <a:cs typeface="Poppins"/>
                          <a:sym typeface="Poppins"/>
                        </a:rPr>
                        <a:t>Nombre d'enquêtés</a:t>
                      </a:r>
                      <a:endParaRPr sz="2100" b="1" i="0" u="none" strike="noStrike">
                        <a:solidFill>
                          <a:srgbClr val="000000"/>
                        </a:solidFill>
                        <a:latin typeface="Poppins"/>
                        <a:ea typeface="Poppins"/>
                        <a:cs typeface="Poppins"/>
                        <a:sym typeface="Poppins"/>
                      </a:endParaRPr>
                    </a:p>
                    <a:p>
                      <a:pPr marL="0" marR="0" lvl="0" indent="0" algn="ctr" rtl="0">
                        <a:spcBef>
                          <a:spcPts val="0"/>
                        </a:spcBef>
                        <a:spcAft>
                          <a:spcPts val="0"/>
                        </a:spcAft>
                        <a:buNone/>
                      </a:pPr>
                      <a:endParaRPr sz="2100" b="1">
                        <a:latin typeface="Poppins"/>
                        <a:ea typeface="Poppins"/>
                        <a:cs typeface="Poppins"/>
                        <a:sym typeface="Poppins"/>
                      </a:endParaRPr>
                    </a:p>
                    <a:p>
                      <a:pPr marL="0" marR="0" lvl="0" indent="0" algn="ctr" rtl="0">
                        <a:spcBef>
                          <a:spcPts val="0"/>
                        </a:spcBef>
                        <a:spcAft>
                          <a:spcPts val="0"/>
                        </a:spcAft>
                        <a:buNone/>
                      </a:pPr>
                      <a:endParaRPr sz="2100" b="1">
                        <a:latin typeface="Poppins"/>
                        <a:ea typeface="Poppins"/>
                        <a:cs typeface="Poppins"/>
                        <a:sym typeface="Poppins"/>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100" b="1" i="0" u="none" strike="noStrike">
                          <a:solidFill>
                            <a:srgbClr val="000000"/>
                          </a:solidFill>
                          <a:latin typeface="Poppins"/>
                          <a:ea typeface="Poppins"/>
                          <a:cs typeface="Poppins"/>
                          <a:sym typeface="Poppins"/>
                        </a:rPr>
                        <a:t>Nombre de réponses</a:t>
                      </a:r>
                      <a:endParaRPr sz="2100" b="1" i="0" u="none" strike="noStrike">
                        <a:solidFill>
                          <a:srgbClr val="000000"/>
                        </a:solidFill>
                        <a:latin typeface="Poppins"/>
                        <a:ea typeface="Poppins"/>
                        <a:cs typeface="Poppins"/>
                        <a:sym typeface="Poppins"/>
                      </a:endParaRPr>
                    </a:p>
                    <a:p>
                      <a:pPr marL="0" marR="0" lvl="0" indent="0" algn="ctr" rtl="0">
                        <a:spcBef>
                          <a:spcPts val="0"/>
                        </a:spcBef>
                        <a:spcAft>
                          <a:spcPts val="0"/>
                        </a:spcAft>
                        <a:buNone/>
                      </a:pPr>
                      <a:endParaRPr sz="2100" b="1">
                        <a:latin typeface="Poppins"/>
                        <a:ea typeface="Poppins"/>
                        <a:cs typeface="Poppins"/>
                        <a:sym typeface="Poppins"/>
                      </a:endParaRPr>
                    </a:p>
                    <a:p>
                      <a:pPr marL="0" marR="0" lvl="0" indent="0" algn="ctr" rtl="0">
                        <a:spcBef>
                          <a:spcPts val="0"/>
                        </a:spcBef>
                        <a:spcAft>
                          <a:spcPts val="0"/>
                        </a:spcAft>
                        <a:buNone/>
                      </a:pPr>
                      <a:endParaRPr sz="2100" b="1">
                        <a:latin typeface="Poppins"/>
                        <a:ea typeface="Poppins"/>
                        <a:cs typeface="Poppins"/>
                        <a:sym typeface="Poppins"/>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100" b="1" i="0" u="none" strike="noStrike">
                          <a:solidFill>
                            <a:srgbClr val="000000"/>
                          </a:solidFill>
                          <a:latin typeface="Poppins"/>
                          <a:ea typeface="Poppins"/>
                          <a:cs typeface="Poppins"/>
                          <a:sym typeface="Poppins"/>
                        </a:rPr>
                        <a:t>Total</a:t>
                      </a:r>
                      <a:endParaRPr sz="2000"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8125">
                <a:tc vMerge="1">
                  <a:txBody>
                    <a:bodyPr/>
                    <a:lstStyle/>
                    <a:p>
                      <a:endParaRPr lang="fr-FR"/>
                    </a:p>
                  </a:txBody>
                  <a:tcPr/>
                </a:tc>
                <a:tc>
                  <a:txBody>
                    <a:bodyPr/>
                    <a:lstStyle/>
                    <a:p>
                      <a:pPr marL="0" marR="0" lvl="0" indent="0" algn="ctr" rtl="0">
                        <a:spcBef>
                          <a:spcPts val="0"/>
                        </a:spcBef>
                        <a:spcAft>
                          <a:spcPts val="0"/>
                        </a:spcAft>
                        <a:buNone/>
                      </a:pPr>
                      <a:r>
                        <a:rPr lang="fr-FR" sz="2100" b="1" i="0" u="none" strike="noStrike">
                          <a:solidFill>
                            <a:srgbClr val="000000"/>
                          </a:solidFill>
                          <a:latin typeface="Poppins"/>
                          <a:ea typeface="Poppins"/>
                          <a:cs typeface="Poppins"/>
                          <a:sym typeface="Poppins"/>
                        </a:rPr>
                        <a:t>1</a:t>
                      </a:r>
                      <a:r>
                        <a:rPr lang="fr-FR" sz="2100" b="1">
                          <a:latin typeface="Poppins"/>
                          <a:ea typeface="Poppins"/>
                          <a:cs typeface="Poppins"/>
                          <a:sym typeface="Poppins"/>
                        </a:rPr>
                        <a:t>2</a:t>
                      </a:r>
                      <a:endParaRPr sz="2000"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100" b="1">
                          <a:latin typeface="Poppins"/>
                          <a:ea typeface="Poppins"/>
                          <a:cs typeface="Poppins"/>
                          <a:sym typeface="Poppins"/>
                        </a:rPr>
                        <a:t>06</a:t>
                      </a:r>
                      <a:endParaRPr sz="2100" b="1" i="0" u="none" strike="noStrike">
                        <a:solidFill>
                          <a:srgbClr val="000000"/>
                        </a:solidFill>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2100" b="1">
                          <a:solidFill>
                            <a:srgbClr val="FFFFFF"/>
                          </a:solidFill>
                          <a:latin typeface="Poppins"/>
                          <a:ea typeface="Poppins"/>
                          <a:cs typeface="Poppins"/>
                          <a:sym typeface="Poppins"/>
                        </a:rPr>
                        <a:t>50%</a:t>
                      </a:r>
                      <a:endParaRPr sz="2000"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6"/>
          <p:cNvSpPr txBox="1"/>
          <p:nvPr/>
        </p:nvSpPr>
        <p:spPr>
          <a:xfrm>
            <a:off x="487658" y="1216382"/>
            <a:ext cx="112608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400" b="1">
                <a:solidFill>
                  <a:srgbClr val="752864"/>
                </a:solidFill>
                <a:latin typeface="Poppins"/>
                <a:ea typeface="Poppins"/>
                <a:cs typeface="Poppins"/>
                <a:sym typeface="Poppins"/>
              </a:rPr>
              <a:t>PROBLEMES RENCONTRES</a:t>
            </a:r>
            <a:endParaRPr sz="2400"/>
          </a:p>
          <a:p>
            <a:pPr marL="457200" marR="0" lvl="0" indent="-304800" algn="ctr" rtl="0">
              <a:spcBef>
                <a:spcPts val="0"/>
              </a:spcBef>
              <a:spcAft>
                <a:spcPts val="0"/>
              </a:spcAft>
              <a:buClr>
                <a:srgbClr val="EBBDA9"/>
              </a:buClr>
              <a:buSzPts val="2400"/>
              <a:buFont typeface="Noto Sans Symbols"/>
              <a:buNone/>
            </a:pPr>
            <a:endParaRPr sz="2400">
              <a:solidFill>
                <a:srgbClr val="2F5496"/>
              </a:solidFill>
              <a:latin typeface="Poppins"/>
              <a:ea typeface="Poppins"/>
              <a:cs typeface="Poppins"/>
              <a:sym typeface="Poppins"/>
            </a:endParaRPr>
          </a:p>
          <a:p>
            <a:pPr marL="342900" marR="0" lvl="0" indent="-330200" algn="l" rtl="0">
              <a:spcBef>
                <a:spcPts val="0"/>
              </a:spcBef>
              <a:spcAft>
                <a:spcPts val="0"/>
              </a:spcAft>
              <a:buClr>
                <a:srgbClr val="EBBDA9"/>
              </a:buClr>
              <a:buSzPts val="2000"/>
              <a:buFont typeface="Noto Sans Symbols"/>
              <a:buChar char="❖"/>
            </a:pPr>
            <a:r>
              <a:rPr lang="fr-FR" sz="2000">
                <a:latin typeface="Poppins"/>
                <a:ea typeface="Poppins"/>
                <a:cs typeface="Poppins"/>
                <a:sym typeface="Poppins"/>
              </a:rPr>
              <a:t>Les patientes ne respectent pas les heures de rendez vous </a:t>
            </a:r>
            <a:endParaRPr sz="2000">
              <a:latin typeface="Poppins"/>
              <a:ea typeface="Poppins"/>
              <a:cs typeface="Poppins"/>
              <a:sym typeface="Poppins"/>
            </a:endParaRPr>
          </a:p>
          <a:p>
            <a:pPr marL="457200" marR="0" lvl="0" indent="0" algn="l" rtl="0">
              <a:spcBef>
                <a:spcPts val="0"/>
              </a:spcBef>
              <a:spcAft>
                <a:spcPts val="0"/>
              </a:spcAft>
              <a:buNone/>
            </a:pPr>
            <a:endParaRPr sz="2000">
              <a:latin typeface="Poppins"/>
              <a:ea typeface="Poppins"/>
              <a:cs typeface="Poppins"/>
              <a:sym typeface="Poppins"/>
            </a:endParaRPr>
          </a:p>
          <a:p>
            <a:pPr marL="342900" marR="0" lvl="0" indent="-330200" algn="l" rtl="0">
              <a:spcBef>
                <a:spcPts val="0"/>
              </a:spcBef>
              <a:spcAft>
                <a:spcPts val="0"/>
              </a:spcAft>
              <a:buClr>
                <a:srgbClr val="EBBDA9"/>
              </a:buClr>
              <a:buSzPts val="2000"/>
              <a:buFont typeface="Noto Sans Symbols"/>
              <a:buChar char="❖"/>
            </a:pPr>
            <a:r>
              <a:rPr lang="fr-FR" sz="2000">
                <a:latin typeface="Poppins"/>
                <a:ea typeface="Poppins"/>
                <a:cs typeface="Poppins"/>
                <a:sym typeface="Poppins"/>
              </a:rPr>
              <a:t>Stationnement très compliqué au niveau des 2 sites, surtout au plateau</a:t>
            </a:r>
            <a:endParaRPr sz="2000">
              <a:latin typeface="Poppins"/>
              <a:ea typeface="Poppins"/>
              <a:cs typeface="Poppins"/>
              <a:sym typeface="Poppins"/>
            </a:endParaRPr>
          </a:p>
        </p:txBody>
      </p:sp>
      <p:sp>
        <p:nvSpPr>
          <p:cNvPr id="474" name="Google Shape;474;p66"/>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
        <p:nvSpPr>
          <p:cNvPr id="475" name="Google Shape;475;p66"/>
          <p:cNvSpPr/>
          <p:nvPr/>
        </p:nvSpPr>
        <p:spPr>
          <a:xfrm>
            <a:off x="487667" y="3335833"/>
            <a:ext cx="10849200" cy="272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2400" b="1">
                <a:solidFill>
                  <a:srgbClr val="752864"/>
                </a:solidFill>
                <a:latin typeface="Poppins"/>
                <a:ea typeface="Poppins"/>
                <a:cs typeface="Poppins"/>
                <a:sym typeface="Poppins"/>
              </a:rPr>
              <a:t>REMARQUES, SUGGESTIONS…</a:t>
            </a:r>
            <a:endParaRPr sz="2400" b="1">
              <a:solidFill>
                <a:srgbClr val="752864"/>
              </a:solidFill>
              <a:latin typeface="Poppins"/>
              <a:ea typeface="Poppins"/>
              <a:cs typeface="Poppins"/>
              <a:sym typeface="Poppins"/>
            </a:endParaRPr>
          </a:p>
          <a:p>
            <a:pPr marL="0" marR="0" lvl="0" indent="0" algn="ctr" rtl="0">
              <a:spcBef>
                <a:spcPts val="0"/>
              </a:spcBef>
              <a:spcAft>
                <a:spcPts val="0"/>
              </a:spcAft>
              <a:buNone/>
            </a:pPr>
            <a:endParaRPr sz="2400" b="1">
              <a:solidFill>
                <a:srgbClr val="752864"/>
              </a:solidFill>
              <a:latin typeface="Poppins"/>
              <a:ea typeface="Poppins"/>
              <a:cs typeface="Poppins"/>
              <a:sym typeface="Poppins"/>
            </a:endParaRPr>
          </a:p>
          <a:p>
            <a:pPr marL="342900" marR="0" lvl="0" indent="-330200" algn="l" rtl="0">
              <a:lnSpc>
                <a:spcPct val="100000"/>
              </a:lnSpc>
              <a:spcBef>
                <a:spcPts val="0"/>
              </a:spcBef>
              <a:spcAft>
                <a:spcPts val="0"/>
              </a:spcAft>
              <a:buClr>
                <a:srgbClr val="EBBDA9"/>
              </a:buClr>
              <a:buSzPts val="2000"/>
              <a:buFont typeface="Noto Sans Symbols"/>
              <a:buChar char="❖"/>
            </a:pPr>
            <a:r>
              <a:rPr lang="fr-FR" sz="2000">
                <a:latin typeface="Poppins"/>
                <a:ea typeface="Poppins"/>
                <a:cs typeface="Poppins"/>
                <a:sym typeface="Poppins"/>
              </a:rPr>
              <a:t>Ramener les rendez vous  15 min plus tôt pour inciter les patientes à venir plus tôt</a:t>
            </a:r>
            <a:endParaRPr sz="2000">
              <a:latin typeface="Poppins"/>
              <a:ea typeface="Poppins"/>
              <a:cs typeface="Poppins"/>
              <a:sym typeface="Poppins"/>
            </a:endParaRPr>
          </a:p>
          <a:p>
            <a:pPr marL="457200" marR="0" lvl="0" indent="0" algn="l" rtl="0">
              <a:lnSpc>
                <a:spcPct val="100000"/>
              </a:lnSpc>
              <a:spcBef>
                <a:spcPts val="0"/>
              </a:spcBef>
              <a:spcAft>
                <a:spcPts val="0"/>
              </a:spcAft>
              <a:buNone/>
            </a:pPr>
            <a:endParaRPr sz="2000">
              <a:latin typeface="Poppins"/>
              <a:ea typeface="Poppins"/>
              <a:cs typeface="Poppins"/>
              <a:sym typeface="Poppins"/>
            </a:endParaRPr>
          </a:p>
          <a:p>
            <a:pPr marL="342900" marR="0" lvl="0" indent="-330200" algn="l" rtl="0">
              <a:lnSpc>
                <a:spcPct val="100000"/>
              </a:lnSpc>
              <a:spcBef>
                <a:spcPts val="0"/>
              </a:spcBef>
              <a:spcAft>
                <a:spcPts val="0"/>
              </a:spcAft>
              <a:buClr>
                <a:srgbClr val="EBBDA9"/>
              </a:buClr>
              <a:buSzPts val="2000"/>
              <a:buFont typeface="Noto Sans Symbols"/>
              <a:buChar char="❖"/>
            </a:pPr>
            <a:r>
              <a:rPr lang="fr-FR" sz="2000">
                <a:latin typeface="Poppins"/>
                <a:ea typeface="Poppins"/>
                <a:cs typeface="Poppins"/>
                <a:sym typeface="Poppins"/>
              </a:rPr>
              <a:t>"Serait-il possible de réserver une place de stationnement pour ceux qui passent 1 fois par semaine ? Après validation des rdv bien sûr. Avec toutes mes amitiés 🙏"</a:t>
            </a:r>
            <a:endParaRPr sz="2000">
              <a:latin typeface="Poppins"/>
              <a:ea typeface="Poppins"/>
              <a:cs typeface="Poppins"/>
              <a:sym typeface="Poppins"/>
            </a:endParaRPr>
          </a:p>
          <a:p>
            <a:pPr marL="457200" marR="0" lvl="0" indent="0" algn="l" rtl="0">
              <a:lnSpc>
                <a:spcPct val="100000"/>
              </a:lnSpc>
              <a:spcBef>
                <a:spcPts val="0"/>
              </a:spcBef>
              <a:spcAft>
                <a:spcPts val="0"/>
              </a:spcAft>
              <a:buNone/>
            </a:pPr>
            <a:endParaRPr sz="2000">
              <a:latin typeface="Poppins"/>
              <a:ea typeface="Poppins"/>
              <a:cs typeface="Poppins"/>
              <a:sym typeface="Poppins"/>
            </a:endParaRPr>
          </a:p>
          <a:p>
            <a:pPr marL="0" marR="0" lvl="0" indent="0" algn="just" rtl="0">
              <a:lnSpc>
                <a:spcPct val="115000"/>
              </a:lnSpc>
              <a:spcBef>
                <a:spcPts val="0"/>
              </a:spcBef>
              <a:spcAft>
                <a:spcPts val="0"/>
              </a:spcAft>
              <a:buNone/>
            </a:pPr>
            <a:br>
              <a:rPr lang="fr-FR" sz="1500" i="0" u="none" strike="noStrike">
                <a:solidFill>
                  <a:srgbClr val="000000"/>
                </a:solidFill>
                <a:latin typeface="Poppins"/>
                <a:ea typeface="Poppins"/>
                <a:cs typeface="Poppins"/>
                <a:sym typeface="Poppins"/>
              </a:rPr>
            </a:br>
            <a:endParaRPr sz="1500" i="0" u="none" strike="noStrike">
              <a:solidFill>
                <a:srgbClr val="000000"/>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7"/>
          <p:cNvSpPr txBox="1">
            <a:spLocks noGrp="1"/>
          </p:cNvSpPr>
          <p:nvPr>
            <p:ph type="body" idx="1"/>
          </p:nvPr>
        </p:nvSpPr>
        <p:spPr>
          <a:xfrm>
            <a:off x="487681" y="1633108"/>
            <a:ext cx="11142900" cy="1199700"/>
          </a:xfrm>
          <a:prstGeom prst="rect">
            <a:avLst/>
          </a:prstGeom>
          <a:noFill/>
          <a:ln>
            <a:noFill/>
          </a:ln>
        </p:spPr>
        <p:txBody>
          <a:bodyPr spcFirstLastPara="1" wrap="square" lIns="91425" tIns="45700" rIns="91425" bIns="45700" anchor="t" anchorCtr="0">
            <a:normAutofit/>
          </a:bodyPr>
          <a:lstStyle/>
          <a:p>
            <a:pPr marL="241300" lvl="0" indent="-241300" algn="ctr" rtl="0">
              <a:lnSpc>
                <a:spcPct val="90000"/>
              </a:lnSpc>
              <a:spcBef>
                <a:spcPts val="0"/>
              </a:spcBef>
              <a:spcAft>
                <a:spcPts val="0"/>
              </a:spcAft>
              <a:buClr>
                <a:srgbClr val="3F3F3F"/>
              </a:buClr>
              <a:buSzPts val="2400"/>
              <a:buFont typeface="Noto Sans Symbols"/>
              <a:buChar char="❖"/>
            </a:pPr>
            <a:r>
              <a:rPr lang="fr-FR" sz="2400">
                <a:solidFill>
                  <a:srgbClr val="3F3F3F"/>
                </a:solidFill>
                <a:latin typeface="Poppins"/>
                <a:ea typeface="Poppins"/>
                <a:cs typeface="Poppins"/>
                <a:sym typeface="Poppins"/>
              </a:rPr>
              <a:t>Enquête satisfaction du personnel médical</a:t>
            </a:r>
            <a:endParaRPr/>
          </a:p>
          <a:p>
            <a:pPr marL="0" lvl="0" indent="0" algn="ctr" rtl="0">
              <a:lnSpc>
                <a:spcPct val="90000"/>
              </a:lnSpc>
              <a:spcBef>
                <a:spcPts val="1100"/>
              </a:spcBef>
              <a:spcAft>
                <a:spcPts val="0"/>
              </a:spcAft>
              <a:buClr>
                <a:srgbClr val="EBBDA9"/>
              </a:buClr>
              <a:buSzPts val="2400"/>
              <a:buNone/>
            </a:pPr>
            <a:r>
              <a:rPr lang="fr-FR" sz="2400" b="1" u="sng">
                <a:solidFill>
                  <a:srgbClr val="EBBDA9"/>
                </a:solidFill>
                <a:latin typeface="Poppins"/>
                <a:ea typeface="Poppins"/>
                <a:cs typeface="Poppins"/>
                <a:sym typeface="Poppins"/>
              </a:rPr>
              <a:t>Actions</a:t>
            </a:r>
            <a:endParaRPr sz="2400" b="1" u="sng">
              <a:solidFill>
                <a:srgbClr val="EBBDA9"/>
              </a:solidFill>
              <a:latin typeface="Poppins"/>
              <a:ea typeface="Poppins"/>
              <a:cs typeface="Poppins"/>
              <a:sym typeface="Poppins"/>
            </a:endParaRPr>
          </a:p>
        </p:txBody>
      </p:sp>
      <p:sp>
        <p:nvSpPr>
          <p:cNvPr id="481" name="Google Shape;481;p67"/>
          <p:cNvSpPr/>
          <p:nvPr/>
        </p:nvSpPr>
        <p:spPr>
          <a:xfrm>
            <a:off x="524600" y="2832698"/>
            <a:ext cx="11142900" cy="2114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30200" algn="just" rtl="0">
              <a:lnSpc>
                <a:spcPct val="100000"/>
              </a:lnSpc>
              <a:spcBef>
                <a:spcPts val="0"/>
              </a:spcBef>
              <a:spcAft>
                <a:spcPts val="0"/>
              </a:spcAft>
              <a:buClr>
                <a:srgbClr val="EBBDA9"/>
              </a:buClr>
              <a:buSzPts val="2000"/>
              <a:buFont typeface="Noto Sans Symbols"/>
              <a:buChar char="▪"/>
            </a:pPr>
            <a:r>
              <a:rPr lang="fr-FR" sz="2000">
                <a:latin typeface="Poppins"/>
                <a:ea typeface="Poppins"/>
                <a:cs typeface="Poppins"/>
                <a:sym typeface="Poppins"/>
              </a:rPr>
              <a:t>Réviser le formulaire et le choix des réponses pour avoir des résultats plus précis</a:t>
            </a:r>
            <a:endParaRPr sz="2000">
              <a:latin typeface="Poppins"/>
              <a:ea typeface="Poppins"/>
              <a:cs typeface="Poppins"/>
              <a:sym typeface="Poppins"/>
            </a:endParaRPr>
          </a:p>
          <a:p>
            <a:pPr marL="342900" marR="0" lvl="0" indent="-330200" algn="just" rtl="0">
              <a:lnSpc>
                <a:spcPct val="100000"/>
              </a:lnSpc>
              <a:spcBef>
                <a:spcPts val="0"/>
              </a:spcBef>
              <a:spcAft>
                <a:spcPts val="0"/>
              </a:spcAft>
              <a:buSzPts val="2000"/>
              <a:buFont typeface="Poppins"/>
              <a:buChar char="▪"/>
            </a:pPr>
            <a:r>
              <a:rPr lang="fr-FR" sz="2000">
                <a:latin typeface="Poppins"/>
                <a:ea typeface="Poppins"/>
                <a:cs typeface="Poppins"/>
                <a:sym typeface="Poppins"/>
              </a:rPr>
              <a:t>Partager les résultats des enquêtes avec les médecins et expliquer le plan d’actions mis en place</a:t>
            </a:r>
            <a:endParaRPr sz="2000">
              <a:latin typeface="Poppins"/>
              <a:ea typeface="Poppins"/>
              <a:cs typeface="Poppins"/>
              <a:sym typeface="Poppins"/>
            </a:endParaRPr>
          </a:p>
          <a:p>
            <a:pPr marL="0" marR="0" lvl="0" indent="0" algn="just" rtl="0">
              <a:lnSpc>
                <a:spcPct val="100000"/>
              </a:lnSpc>
              <a:spcBef>
                <a:spcPts val="0"/>
              </a:spcBef>
              <a:spcAft>
                <a:spcPts val="0"/>
              </a:spcAft>
              <a:buNone/>
            </a:pPr>
            <a:endParaRPr sz="2000">
              <a:latin typeface="Poppins"/>
              <a:ea typeface="Poppins"/>
              <a:cs typeface="Poppins"/>
              <a:sym typeface="Poppins"/>
            </a:endParaRPr>
          </a:p>
        </p:txBody>
      </p:sp>
      <p:sp>
        <p:nvSpPr>
          <p:cNvPr id="482" name="Google Shape;482;p67"/>
          <p:cNvSpPr txBox="1">
            <a:spLocks noGrp="1"/>
          </p:cNvSpPr>
          <p:nvPr>
            <p:ph type="title"/>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8"/>
          <p:cNvSpPr txBox="1"/>
          <p:nvPr/>
        </p:nvSpPr>
        <p:spPr>
          <a:xfrm>
            <a:off x="388220" y="2784107"/>
            <a:ext cx="48672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752864"/>
                </a:solidFill>
                <a:latin typeface="Poppins"/>
                <a:ea typeface="Poppins"/>
                <a:cs typeface="Poppins"/>
                <a:sym typeface="Poppins"/>
              </a:rPr>
              <a:t>Satisfaction du personnel paramédical</a:t>
            </a:r>
            <a:endParaRPr/>
          </a:p>
        </p:txBody>
      </p:sp>
      <p:pic>
        <p:nvPicPr>
          <p:cNvPr id="488" name="Google Shape;488;p68"/>
          <p:cNvPicPr preferRelativeResize="0"/>
          <p:nvPr/>
        </p:nvPicPr>
        <p:blipFill rotWithShape="1">
          <a:blip r:embed="rId3">
            <a:alphaModFix/>
          </a:blip>
          <a:srcRect/>
          <a:stretch/>
        </p:blipFill>
        <p:spPr>
          <a:xfrm>
            <a:off x="5539640" y="1104648"/>
            <a:ext cx="6652360" cy="57533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body" idx="1"/>
          </p:nvPr>
        </p:nvSpPr>
        <p:spPr>
          <a:xfrm>
            <a:off x="0" y="16143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494" name="Google Shape;494;p69"/>
          <p:cNvCxnSpPr/>
          <p:nvPr/>
        </p:nvCxnSpPr>
        <p:spPr>
          <a:xfrm>
            <a:off x="74367" y="21173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495" name="Google Shape;495;p69" title="Graphique"/>
          <p:cNvPicPr preferRelativeResize="0"/>
          <p:nvPr/>
        </p:nvPicPr>
        <p:blipFill>
          <a:blip r:embed="rId3">
            <a:alphaModFix/>
          </a:blip>
          <a:stretch>
            <a:fillRect/>
          </a:stretch>
        </p:blipFill>
        <p:spPr>
          <a:xfrm>
            <a:off x="238925" y="2422994"/>
            <a:ext cx="5922114" cy="3661840"/>
          </a:xfrm>
          <a:prstGeom prst="rect">
            <a:avLst/>
          </a:prstGeom>
          <a:noFill/>
          <a:ln>
            <a:noFill/>
          </a:ln>
        </p:spPr>
      </p:pic>
      <p:pic>
        <p:nvPicPr>
          <p:cNvPr id="496" name="Google Shape;496;p69" title="Graphique"/>
          <p:cNvPicPr preferRelativeResize="0"/>
          <p:nvPr/>
        </p:nvPicPr>
        <p:blipFill>
          <a:blip r:embed="rId4">
            <a:alphaModFix/>
          </a:blip>
          <a:stretch>
            <a:fillRect/>
          </a:stretch>
        </p:blipFill>
        <p:spPr>
          <a:xfrm>
            <a:off x="6270164" y="2483569"/>
            <a:ext cx="5726160" cy="3540676"/>
          </a:xfrm>
          <a:prstGeom prst="rect">
            <a:avLst/>
          </a:prstGeom>
          <a:noFill/>
          <a:ln>
            <a:noFill/>
          </a:ln>
        </p:spPr>
      </p:pic>
      <p:sp>
        <p:nvSpPr>
          <p:cNvPr id="497" name="Google Shape;497;p69"/>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498" name="Google Shape;498;p69"/>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0"/>
          <p:cNvSpPr txBox="1">
            <a:spLocks noGrp="1"/>
          </p:cNvSpPr>
          <p:nvPr>
            <p:ph type="body" idx="1"/>
          </p:nvPr>
        </p:nvSpPr>
        <p:spPr>
          <a:xfrm>
            <a:off x="0" y="16143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04" name="Google Shape;504;p70"/>
          <p:cNvCxnSpPr/>
          <p:nvPr/>
        </p:nvCxnSpPr>
        <p:spPr>
          <a:xfrm>
            <a:off x="74367" y="21173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05" name="Google Shape;505;p70" title="Graphique"/>
          <p:cNvPicPr preferRelativeResize="0"/>
          <p:nvPr/>
        </p:nvPicPr>
        <p:blipFill>
          <a:blip r:embed="rId3">
            <a:alphaModFix/>
          </a:blip>
          <a:stretch>
            <a:fillRect/>
          </a:stretch>
        </p:blipFill>
        <p:spPr>
          <a:xfrm>
            <a:off x="195675" y="2406425"/>
            <a:ext cx="5677974" cy="3730325"/>
          </a:xfrm>
          <a:prstGeom prst="rect">
            <a:avLst/>
          </a:prstGeom>
          <a:noFill/>
          <a:ln>
            <a:noFill/>
          </a:ln>
        </p:spPr>
      </p:pic>
      <p:pic>
        <p:nvPicPr>
          <p:cNvPr id="506" name="Google Shape;506;p70" title="Graphique"/>
          <p:cNvPicPr preferRelativeResize="0"/>
          <p:nvPr/>
        </p:nvPicPr>
        <p:blipFill>
          <a:blip r:embed="rId4">
            <a:alphaModFix/>
          </a:blip>
          <a:stretch>
            <a:fillRect/>
          </a:stretch>
        </p:blipFill>
        <p:spPr>
          <a:xfrm>
            <a:off x="6337650" y="2406425"/>
            <a:ext cx="5571900" cy="3730325"/>
          </a:xfrm>
          <a:prstGeom prst="rect">
            <a:avLst/>
          </a:prstGeom>
          <a:noFill/>
          <a:ln>
            <a:noFill/>
          </a:ln>
        </p:spPr>
      </p:pic>
      <p:sp>
        <p:nvSpPr>
          <p:cNvPr id="507" name="Google Shape;507;p70"/>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08" name="Google Shape;508;p70"/>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a:spLocks noGrp="1"/>
          </p:cNvSpPr>
          <p:nvPr>
            <p:ph type="body" idx="1"/>
          </p:nvPr>
        </p:nvSpPr>
        <p:spPr>
          <a:xfrm>
            <a:off x="147711" y="1777370"/>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14" name="Google Shape;514;p71"/>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15" name="Google Shape;515;p71" title="Graphique"/>
          <p:cNvPicPr preferRelativeResize="0"/>
          <p:nvPr/>
        </p:nvPicPr>
        <p:blipFill>
          <a:blip r:embed="rId3">
            <a:alphaModFix/>
          </a:blip>
          <a:stretch>
            <a:fillRect/>
          </a:stretch>
        </p:blipFill>
        <p:spPr>
          <a:xfrm>
            <a:off x="152400" y="2452150"/>
            <a:ext cx="6032862" cy="3730320"/>
          </a:xfrm>
          <a:prstGeom prst="rect">
            <a:avLst/>
          </a:prstGeom>
          <a:noFill/>
          <a:ln>
            <a:noFill/>
          </a:ln>
        </p:spPr>
      </p:pic>
      <p:pic>
        <p:nvPicPr>
          <p:cNvPr id="516" name="Google Shape;516;p71" title="Graphique"/>
          <p:cNvPicPr preferRelativeResize="0"/>
          <p:nvPr/>
        </p:nvPicPr>
        <p:blipFill>
          <a:blip r:embed="rId4">
            <a:alphaModFix/>
          </a:blip>
          <a:stretch>
            <a:fillRect/>
          </a:stretch>
        </p:blipFill>
        <p:spPr>
          <a:xfrm>
            <a:off x="6348462" y="2452150"/>
            <a:ext cx="5701938" cy="3525698"/>
          </a:xfrm>
          <a:prstGeom prst="rect">
            <a:avLst/>
          </a:prstGeom>
          <a:noFill/>
          <a:ln>
            <a:noFill/>
          </a:ln>
        </p:spPr>
      </p:pic>
      <p:sp>
        <p:nvSpPr>
          <p:cNvPr id="517" name="Google Shape;517;p71"/>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18" name="Google Shape;518;p71"/>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2"/>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24" name="Google Shape;524;p72"/>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25" name="Google Shape;525;p72" title="Graphique"/>
          <p:cNvPicPr preferRelativeResize="0"/>
          <p:nvPr/>
        </p:nvPicPr>
        <p:blipFill>
          <a:blip r:embed="rId3">
            <a:alphaModFix/>
          </a:blip>
          <a:stretch>
            <a:fillRect/>
          </a:stretch>
        </p:blipFill>
        <p:spPr>
          <a:xfrm>
            <a:off x="152400" y="2657819"/>
            <a:ext cx="6032862" cy="3730320"/>
          </a:xfrm>
          <a:prstGeom prst="rect">
            <a:avLst/>
          </a:prstGeom>
          <a:noFill/>
          <a:ln>
            <a:noFill/>
          </a:ln>
        </p:spPr>
      </p:pic>
      <p:pic>
        <p:nvPicPr>
          <p:cNvPr id="526" name="Google Shape;526;p72" title="Graphique"/>
          <p:cNvPicPr preferRelativeResize="0"/>
          <p:nvPr/>
        </p:nvPicPr>
        <p:blipFill>
          <a:blip r:embed="rId4">
            <a:alphaModFix/>
          </a:blip>
          <a:stretch>
            <a:fillRect/>
          </a:stretch>
        </p:blipFill>
        <p:spPr>
          <a:xfrm>
            <a:off x="6294387" y="2657819"/>
            <a:ext cx="5701938" cy="3525698"/>
          </a:xfrm>
          <a:prstGeom prst="rect">
            <a:avLst/>
          </a:prstGeom>
          <a:noFill/>
          <a:ln>
            <a:noFill/>
          </a:ln>
        </p:spPr>
      </p:pic>
      <p:sp>
        <p:nvSpPr>
          <p:cNvPr id="527" name="Google Shape;527;p72"/>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28" name="Google Shape;528;p72"/>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3"/>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34" name="Google Shape;534;p73"/>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35" name="Google Shape;535;p73" title="Graphique"/>
          <p:cNvPicPr preferRelativeResize="0"/>
          <p:nvPr/>
        </p:nvPicPr>
        <p:blipFill>
          <a:blip r:embed="rId3">
            <a:alphaModFix/>
          </a:blip>
          <a:stretch>
            <a:fillRect/>
          </a:stretch>
        </p:blipFill>
        <p:spPr>
          <a:xfrm>
            <a:off x="152400" y="2603750"/>
            <a:ext cx="5937600" cy="3908526"/>
          </a:xfrm>
          <a:prstGeom prst="rect">
            <a:avLst/>
          </a:prstGeom>
          <a:noFill/>
          <a:ln>
            <a:noFill/>
          </a:ln>
        </p:spPr>
      </p:pic>
      <p:pic>
        <p:nvPicPr>
          <p:cNvPr id="536" name="Google Shape;536;p73" title="Graphique"/>
          <p:cNvPicPr preferRelativeResize="0"/>
          <p:nvPr/>
        </p:nvPicPr>
        <p:blipFill>
          <a:blip r:embed="rId4">
            <a:alphaModFix/>
          </a:blip>
          <a:stretch>
            <a:fillRect/>
          </a:stretch>
        </p:blipFill>
        <p:spPr>
          <a:xfrm>
            <a:off x="6025100" y="2603750"/>
            <a:ext cx="5841174" cy="3799925"/>
          </a:xfrm>
          <a:prstGeom prst="rect">
            <a:avLst/>
          </a:prstGeom>
          <a:noFill/>
          <a:ln>
            <a:noFill/>
          </a:ln>
        </p:spPr>
      </p:pic>
      <p:sp>
        <p:nvSpPr>
          <p:cNvPr id="537" name="Google Shape;537;p73"/>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38" name="Google Shape;538;p73"/>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4"/>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44" name="Google Shape;544;p74"/>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45" name="Google Shape;545;p74" title="Graphique"/>
          <p:cNvPicPr preferRelativeResize="0"/>
          <p:nvPr/>
        </p:nvPicPr>
        <p:blipFill>
          <a:blip r:embed="rId3">
            <a:alphaModFix/>
          </a:blip>
          <a:stretch>
            <a:fillRect/>
          </a:stretch>
        </p:blipFill>
        <p:spPr>
          <a:xfrm>
            <a:off x="226775" y="2749669"/>
            <a:ext cx="5754189" cy="3558007"/>
          </a:xfrm>
          <a:prstGeom prst="rect">
            <a:avLst/>
          </a:prstGeom>
          <a:noFill/>
          <a:ln>
            <a:noFill/>
          </a:ln>
        </p:spPr>
      </p:pic>
      <p:pic>
        <p:nvPicPr>
          <p:cNvPr id="546" name="Google Shape;546;p74" title="Graphique"/>
          <p:cNvPicPr preferRelativeResize="0"/>
          <p:nvPr/>
        </p:nvPicPr>
        <p:blipFill>
          <a:blip r:embed="rId4">
            <a:alphaModFix/>
          </a:blip>
          <a:stretch>
            <a:fillRect/>
          </a:stretch>
        </p:blipFill>
        <p:spPr>
          <a:xfrm>
            <a:off x="6100914" y="2798469"/>
            <a:ext cx="5906235" cy="3652022"/>
          </a:xfrm>
          <a:prstGeom prst="rect">
            <a:avLst/>
          </a:prstGeom>
          <a:noFill/>
          <a:ln>
            <a:noFill/>
          </a:ln>
        </p:spPr>
      </p:pic>
      <p:sp>
        <p:nvSpPr>
          <p:cNvPr id="547" name="Google Shape;547;p74"/>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48" name="Google Shape;548;p74"/>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sldNum" idx="12"/>
          </p:nvPr>
        </p:nvSpPr>
        <p:spPr>
          <a:xfrm>
            <a:off x="8580125" y="5911788"/>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Page </a:t>
            </a:r>
            <a:fld id="{00000000-1234-1234-1234-123412341234}" type="slidenum">
              <a:rPr lang="fr-FR"/>
              <a:t>3</a:t>
            </a:fld>
            <a:endParaRPr/>
          </a:p>
        </p:txBody>
      </p:sp>
      <p:sp>
        <p:nvSpPr>
          <p:cNvPr id="317" name="Google Shape;317;p48"/>
          <p:cNvSpPr/>
          <p:nvPr/>
        </p:nvSpPr>
        <p:spPr>
          <a:xfrm>
            <a:off x="650073" y="3262013"/>
            <a:ext cx="374100" cy="374100"/>
          </a:xfrm>
          <a:prstGeom prst="ellipse">
            <a:avLst/>
          </a:prstGeom>
          <a:solidFill>
            <a:srgbClr val="EBBDA9">
              <a:alpha val="8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318" name="Google Shape;318;p48"/>
          <p:cNvSpPr/>
          <p:nvPr/>
        </p:nvSpPr>
        <p:spPr>
          <a:xfrm rot="10800000" flipH="1">
            <a:off x="575633" y="1571677"/>
            <a:ext cx="4844232" cy="472554"/>
          </a:xfrm>
          <a:custGeom>
            <a:avLst/>
            <a:gdLst/>
            <a:ahLst/>
            <a:cxnLst/>
            <a:rect l="l" t="t" r="r" b="b"/>
            <a:pathLst>
              <a:path w="21600" h="21600" extrusionOk="0">
                <a:moveTo>
                  <a:pt x="0" y="0"/>
                </a:moveTo>
                <a:lnTo>
                  <a:pt x="19187" y="0"/>
                </a:lnTo>
                <a:lnTo>
                  <a:pt x="21600" y="10800"/>
                </a:lnTo>
                <a:lnTo>
                  <a:pt x="19187" y="21600"/>
                </a:lnTo>
                <a:lnTo>
                  <a:pt x="0" y="21600"/>
                </a:lnTo>
                <a:close/>
              </a:path>
            </a:pathLst>
          </a:custGeom>
          <a:gradFill>
            <a:gsLst>
              <a:gs pos="0">
                <a:srgbClr val="FF0040"/>
              </a:gs>
              <a:gs pos="2372">
                <a:srgbClr val="FF0040"/>
              </a:gs>
              <a:gs pos="37053">
                <a:srgbClr val="FF0071"/>
              </a:gs>
              <a:gs pos="99150">
                <a:srgbClr val="FF00A2"/>
              </a:gs>
              <a:gs pos="100000">
                <a:srgbClr val="FF00A2"/>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48"/>
          <p:cNvSpPr txBox="1"/>
          <p:nvPr/>
        </p:nvSpPr>
        <p:spPr>
          <a:xfrm>
            <a:off x="600549" y="1633592"/>
            <a:ext cx="4983600" cy="3693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1800">
                <a:solidFill>
                  <a:srgbClr val="FFFFFF"/>
                </a:solidFill>
                <a:latin typeface="Arial"/>
                <a:ea typeface="Arial"/>
                <a:cs typeface="Arial"/>
                <a:sym typeface="Arial"/>
              </a:rPr>
              <a:t>HISTORIQUE REVUE DE DIRECTION 2022</a:t>
            </a:r>
            <a:endParaRPr sz="1800">
              <a:solidFill>
                <a:srgbClr val="FFFFFF"/>
              </a:solidFill>
              <a:latin typeface="Arial"/>
              <a:ea typeface="Arial"/>
              <a:cs typeface="Arial"/>
              <a:sym typeface="Arial"/>
            </a:endParaRPr>
          </a:p>
        </p:txBody>
      </p:sp>
      <p:sp>
        <p:nvSpPr>
          <p:cNvPr id="320" name="Google Shape;320;p48"/>
          <p:cNvSpPr txBox="1"/>
          <p:nvPr/>
        </p:nvSpPr>
        <p:spPr>
          <a:xfrm>
            <a:off x="1153352" y="2064833"/>
            <a:ext cx="3435900" cy="4002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2000">
                <a:solidFill>
                  <a:schemeClr val="dk1"/>
                </a:solidFill>
                <a:latin typeface="Arial"/>
                <a:ea typeface="Arial"/>
                <a:cs typeface="Arial"/>
                <a:sym typeface="Arial"/>
              </a:rPr>
              <a:t> </a:t>
            </a:r>
            <a:r>
              <a:rPr lang="fr-FR" sz="2000" b="1" u="sng">
                <a:solidFill>
                  <a:schemeClr val="dk1"/>
                </a:solidFill>
                <a:latin typeface="Poppins"/>
                <a:ea typeface="Poppins"/>
                <a:cs typeface="Poppins"/>
                <a:sym typeface="Poppins"/>
              </a:rPr>
              <a:t>11 actions planifiées</a:t>
            </a:r>
            <a:endParaRPr sz="2000" b="1" u="sng">
              <a:solidFill>
                <a:schemeClr val="dk1"/>
              </a:solidFill>
              <a:latin typeface="Poppins"/>
              <a:ea typeface="Poppins"/>
              <a:cs typeface="Poppins"/>
              <a:sym typeface="Poppins"/>
            </a:endParaRPr>
          </a:p>
        </p:txBody>
      </p:sp>
      <p:sp>
        <p:nvSpPr>
          <p:cNvPr id="321" name="Google Shape;321;p48"/>
          <p:cNvSpPr txBox="1"/>
          <p:nvPr/>
        </p:nvSpPr>
        <p:spPr>
          <a:xfrm>
            <a:off x="1146080" y="3226288"/>
            <a:ext cx="3207300" cy="4002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2000">
                <a:solidFill>
                  <a:schemeClr val="dk1"/>
                </a:solidFill>
                <a:latin typeface="Poppins"/>
                <a:ea typeface="Poppins"/>
                <a:cs typeface="Poppins"/>
                <a:sym typeface="Poppins"/>
              </a:rPr>
              <a:t> 08 actions réalisées</a:t>
            </a:r>
            <a:endParaRPr sz="2000">
              <a:solidFill>
                <a:schemeClr val="dk1"/>
              </a:solidFill>
              <a:latin typeface="Poppins"/>
              <a:ea typeface="Poppins"/>
              <a:cs typeface="Poppins"/>
              <a:sym typeface="Poppins"/>
            </a:endParaRPr>
          </a:p>
        </p:txBody>
      </p:sp>
      <p:sp>
        <p:nvSpPr>
          <p:cNvPr id="322" name="Google Shape;322;p48"/>
          <p:cNvSpPr txBox="1">
            <a:spLocks noGrp="1"/>
          </p:cNvSpPr>
          <p:nvPr>
            <p:ph type="title"/>
          </p:nvPr>
        </p:nvSpPr>
        <p:spPr>
          <a:xfrm>
            <a:off x="631025" y="346775"/>
            <a:ext cx="11029500" cy="472500"/>
          </a:xfrm>
          <a:prstGeom prst="rect">
            <a:avLst/>
          </a:prstGeom>
          <a:solidFill>
            <a:srgbClr val="EBBDA9">
              <a:alpha val="89800"/>
            </a:srgb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Poppins"/>
              <a:buNone/>
            </a:pPr>
            <a:br>
              <a:rPr lang="fr-FR" sz="2700" b="1">
                <a:solidFill>
                  <a:schemeClr val="lt1"/>
                </a:solidFill>
                <a:latin typeface="Poppins"/>
                <a:ea typeface="Poppins"/>
                <a:cs typeface="Poppins"/>
                <a:sym typeface="Poppins"/>
              </a:rPr>
            </a:br>
            <a:r>
              <a:rPr lang="fr-FR" sz="2700" b="1">
                <a:solidFill>
                  <a:schemeClr val="lt1"/>
                </a:solidFill>
                <a:latin typeface="Poppins"/>
                <a:ea typeface="Poppins"/>
                <a:cs typeface="Poppins"/>
                <a:sym typeface="Poppins"/>
              </a:rPr>
              <a:t>Rappel des actions planifiées (2024)</a:t>
            </a:r>
            <a:br>
              <a:rPr lang="fr-FR" sz="2700" b="1">
                <a:solidFill>
                  <a:schemeClr val="lt1"/>
                </a:solidFill>
                <a:latin typeface="Poppins"/>
                <a:ea typeface="Poppins"/>
                <a:cs typeface="Poppins"/>
                <a:sym typeface="Poppins"/>
              </a:rPr>
            </a:br>
            <a:endParaRPr sz="2700" b="1">
              <a:solidFill>
                <a:schemeClr val="lt1"/>
              </a:solidFill>
              <a:latin typeface="Poppins"/>
              <a:ea typeface="Poppins"/>
              <a:cs typeface="Poppins"/>
              <a:sym typeface="Poppins"/>
            </a:endParaRPr>
          </a:p>
        </p:txBody>
      </p:sp>
      <p:sp>
        <p:nvSpPr>
          <p:cNvPr id="323" name="Google Shape;323;p48"/>
          <p:cNvSpPr/>
          <p:nvPr/>
        </p:nvSpPr>
        <p:spPr>
          <a:xfrm>
            <a:off x="657345" y="4373209"/>
            <a:ext cx="374100" cy="374100"/>
          </a:xfrm>
          <a:prstGeom prst="ellipse">
            <a:avLst/>
          </a:prstGeom>
          <a:solidFill>
            <a:srgbClr val="7BB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
        <p:nvSpPr>
          <p:cNvPr id="324" name="Google Shape;324;p48"/>
          <p:cNvSpPr txBox="1"/>
          <p:nvPr/>
        </p:nvSpPr>
        <p:spPr>
          <a:xfrm>
            <a:off x="1164767" y="4329421"/>
            <a:ext cx="3649200" cy="1631700"/>
          </a:xfrm>
          <a:prstGeom prst="rect">
            <a:avLst/>
          </a:prstGeom>
          <a:noFill/>
          <a:ln>
            <a:noFill/>
          </a:ln>
        </p:spPr>
        <p:txBody>
          <a:bodyPr spcFirstLastPara="1" wrap="square" lIns="45700" tIns="45700" rIns="45700" bIns="45700" anchor="t" anchorCtr="0">
            <a:spAutoFit/>
          </a:bodyPr>
          <a:lstStyle/>
          <a:p>
            <a:pPr marL="0" marR="0" lvl="0" indent="0" algn="l" rtl="0">
              <a:spcBef>
                <a:spcPts val="0"/>
              </a:spcBef>
              <a:spcAft>
                <a:spcPts val="0"/>
              </a:spcAft>
              <a:buNone/>
            </a:pPr>
            <a:r>
              <a:rPr lang="fr-FR" sz="2000">
                <a:solidFill>
                  <a:schemeClr val="dk1"/>
                </a:solidFill>
                <a:latin typeface="Poppins"/>
                <a:ea typeface="Poppins"/>
                <a:cs typeface="Poppins"/>
                <a:sym typeface="Poppins"/>
              </a:rPr>
              <a:t> 02 actions en cours </a:t>
            </a:r>
            <a:endParaRPr sz="2000">
              <a:solidFill>
                <a:schemeClr val="dk1"/>
              </a:solidFill>
              <a:latin typeface="Poppins"/>
              <a:ea typeface="Poppins"/>
              <a:cs typeface="Poppins"/>
              <a:sym typeface="Poppins"/>
            </a:endParaRPr>
          </a:p>
          <a:p>
            <a:pPr marL="0" marR="0" lvl="0" indent="0" algn="l" rtl="0">
              <a:spcBef>
                <a:spcPts val="0"/>
              </a:spcBef>
              <a:spcAft>
                <a:spcPts val="0"/>
              </a:spcAft>
              <a:buNone/>
            </a:pPr>
            <a:endParaRPr sz="2000">
              <a:solidFill>
                <a:schemeClr val="dk1"/>
              </a:solidFill>
              <a:latin typeface="Poppins"/>
              <a:ea typeface="Poppins"/>
              <a:cs typeface="Poppins"/>
              <a:sym typeface="Poppins"/>
            </a:endParaRPr>
          </a:p>
          <a:p>
            <a:pPr marL="0" marR="0" lvl="0" indent="0" algn="l" rtl="0">
              <a:spcBef>
                <a:spcPts val="0"/>
              </a:spcBef>
              <a:spcAft>
                <a:spcPts val="0"/>
              </a:spcAft>
              <a:buNone/>
            </a:pPr>
            <a:endParaRPr sz="2000">
              <a:solidFill>
                <a:schemeClr val="dk1"/>
              </a:solidFill>
              <a:latin typeface="Poppins"/>
              <a:ea typeface="Poppins"/>
              <a:cs typeface="Poppins"/>
              <a:sym typeface="Poppins"/>
            </a:endParaRPr>
          </a:p>
          <a:p>
            <a:pPr marL="0" marR="0" lvl="0" indent="0" algn="l" rtl="0">
              <a:spcBef>
                <a:spcPts val="0"/>
              </a:spcBef>
              <a:spcAft>
                <a:spcPts val="0"/>
              </a:spcAft>
              <a:buNone/>
            </a:pPr>
            <a:endParaRPr sz="2000">
              <a:solidFill>
                <a:schemeClr val="dk1"/>
              </a:solidFill>
              <a:latin typeface="Poppins"/>
              <a:ea typeface="Poppins"/>
              <a:cs typeface="Poppins"/>
              <a:sym typeface="Poppins"/>
            </a:endParaRPr>
          </a:p>
          <a:p>
            <a:pPr marL="0" marR="0" lvl="0" indent="0" algn="l" rtl="0">
              <a:spcBef>
                <a:spcPts val="0"/>
              </a:spcBef>
              <a:spcAft>
                <a:spcPts val="0"/>
              </a:spcAft>
              <a:buNone/>
            </a:pPr>
            <a:r>
              <a:rPr lang="fr-FR" sz="2000">
                <a:solidFill>
                  <a:schemeClr val="dk1"/>
                </a:solidFill>
                <a:latin typeface="Poppins"/>
                <a:ea typeface="Poppins"/>
                <a:cs typeface="Poppins"/>
                <a:sym typeface="Poppins"/>
              </a:rPr>
              <a:t>01 action reportée</a:t>
            </a:r>
            <a:endParaRPr sz="2000">
              <a:solidFill>
                <a:schemeClr val="dk1"/>
              </a:solidFill>
              <a:latin typeface="Poppins"/>
              <a:ea typeface="Poppins"/>
              <a:cs typeface="Poppins"/>
              <a:sym typeface="Poppins"/>
            </a:endParaRPr>
          </a:p>
        </p:txBody>
      </p:sp>
      <p:pic>
        <p:nvPicPr>
          <p:cNvPr id="325" name="Google Shape;325;p48" title="Graphique"/>
          <p:cNvPicPr preferRelativeResize="0"/>
          <p:nvPr/>
        </p:nvPicPr>
        <p:blipFill>
          <a:blip r:embed="rId3">
            <a:alphaModFix/>
          </a:blip>
          <a:stretch>
            <a:fillRect/>
          </a:stretch>
        </p:blipFill>
        <p:spPr>
          <a:xfrm>
            <a:off x="5522275" y="1602563"/>
            <a:ext cx="6025749" cy="3878599"/>
          </a:xfrm>
          <a:prstGeom prst="rect">
            <a:avLst/>
          </a:prstGeom>
          <a:noFill/>
          <a:ln>
            <a:noFill/>
          </a:ln>
        </p:spPr>
      </p:pic>
      <p:sp>
        <p:nvSpPr>
          <p:cNvPr id="326" name="Google Shape;326;p48"/>
          <p:cNvSpPr/>
          <p:nvPr/>
        </p:nvSpPr>
        <p:spPr>
          <a:xfrm>
            <a:off x="657333" y="5440509"/>
            <a:ext cx="374100" cy="374100"/>
          </a:xfrm>
          <a:prstGeom prst="ellipse">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5"/>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54" name="Google Shape;554;p75"/>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55" name="Google Shape;555;p75" title="Graphique"/>
          <p:cNvPicPr preferRelativeResize="0"/>
          <p:nvPr/>
        </p:nvPicPr>
        <p:blipFill>
          <a:blip r:embed="rId3">
            <a:alphaModFix/>
          </a:blip>
          <a:stretch>
            <a:fillRect/>
          </a:stretch>
        </p:blipFill>
        <p:spPr>
          <a:xfrm>
            <a:off x="226775" y="2668644"/>
            <a:ext cx="5754189" cy="3558007"/>
          </a:xfrm>
          <a:prstGeom prst="rect">
            <a:avLst/>
          </a:prstGeom>
          <a:noFill/>
          <a:ln>
            <a:noFill/>
          </a:ln>
        </p:spPr>
      </p:pic>
      <p:pic>
        <p:nvPicPr>
          <p:cNvPr id="556" name="Google Shape;556;p75" title="Graphique"/>
          <p:cNvPicPr preferRelativeResize="0"/>
          <p:nvPr/>
        </p:nvPicPr>
        <p:blipFill>
          <a:blip r:embed="rId4">
            <a:alphaModFix/>
          </a:blip>
          <a:stretch>
            <a:fillRect/>
          </a:stretch>
        </p:blipFill>
        <p:spPr>
          <a:xfrm>
            <a:off x="6025189" y="2668644"/>
            <a:ext cx="5906235" cy="3652022"/>
          </a:xfrm>
          <a:prstGeom prst="rect">
            <a:avLst/>
          </a:prstGeom>
          <a:noFill/>
          <a:ln>
            <a:noFill/>
          </a:ln>
        </p:spPr>
      </p:pic>
      <p:sp>
        <p:nvSpPr>
          <p:cNvPr id="557" name="Google Shape;557;p75"/>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58" name="Google Shape;558;p75"/>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6"/>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64" name="Google Shape;564;p76"/>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65" name="Google Shape;565;p76" title="Graphique"/>
          <p:cNvPicPr preferRelativeResize="0"/>
          <p:nvPr/>
        </p:nvPicPr>
        <p:blipFill>
          <a:blip r:embed="rId3">
            <a:alphaModFix/>
          </a:blip>
          <a:stretch>
            <a:fillRect/>
          </a:stretch>
        </p:blipFill>
        <p:spPr>
          <a:xfrm>
            <a:off x="152400" y="2697944"/>
            <a:ext cx="6032862" cy="3730320"/>
          </a:xfrm>
          <a:prstGeom prst="rect">
            <a:avLst/>
          </a:prstGeom>
          <a:noFill/>
          <a:ln>
            <a:noFill/>
          </a:ln>
        </p:spPr>
      </p:pic>
      <p:pic>
        <p:nvPicPr>
          <p:cNvPr id="566" name="Google Shape;566;p76" title="Graphique"/>
          <p:cNvPicPr preferRelativeResize="0"/>
          <p:nvPr/>
        </p:nvPicPr>
        <p:blipFill>
          <a:blip r:embed="rId4">
            <a:alphaModFix/>
          </a:blip>
          <a:stretch>
            <a:fillRect/>
          </a:stretch>
        </p:blipFill>
        <p:spPr>
          <a:xfrm>
            <a:off x="6326837" y="2744369"/>
            <a:ext cx="5701938" cy="3525698"/>
          </a:xfrm>
          <a:prstGeom prst="rect">
            <a:avLst/>
          </a:prstGeom>
          <a:noFill/>
          <a:ln>
            <a:noFill/>
          </a:ln>
        </p:spPr>
      </p:pic>
      <p:sp>
        <p:nvSpPr>
          <p:cNvPr id="567" name="Google Shape;567;p76"/>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68" name="Google Shape;568;p76"/>
          <p:cNvPicPr preferRelativeResize="0"/>
          <p:nvPr/>
        </p:nvPicPr>
        <p:blipFill rotWithShape="1">
          <a:blip r:embed="rId5">
            <a:alphaModFix/>
          </a:blip>
          <a:srcRect t="8867"/>
          <a:stretch/>
        </p:blipFill>
        <p:spPr>
          <a:xfrm>
            <a:off x="3491000" y="6220675"/>
            <a:ext cx="5210175" cy="606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7"/>
          <p:cNvSpPr txBox="1"/>
          <p:nvPr/>
        </p:nvSpPr>
        <p:spPr>
          <a:xfrm>
            <a:off x="5203000" y="2435175"/>
            <a:ext cx="6836400" cy="3960300"/>
          </a:xfrm>
          <a:prstGeom prst="rect">
            <a:avLst/>
          </a:prstGeom>
          <a:noFill/>
          <a:ln w="9525" cap="flat" cmpd="sng">
            <a:solidFill>
              <a:srgbClr val="BFBFBF"/>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fr-FR" b="1" i="0" u="sng" strike="noStrike" cap="none">
                <a:solidFill>
                  <a:srgbClr val="7BBBC6"/>
                </a:solidFill>
                <a:latin typeface="Poppins"/>
                <a:ea typeface="Poppins"/>
                <a:cs typeface="Poppins"/>
                <a:sym typeface="Poppins"/>
              </a:rPr>
              <a:t>COMMENTAIRES</a:t>
            </a:r>
            <a:endParaRPr sz="1200">
              <a:latin typeface="Poppins"/>
              <a:ea typeface="Poppins"/>
              <a:cs typeface="Poppins"/>
              <a:sym typeface="Poppins"/>
            </a:endParaRPr>
          </a:p>
          <a:p>
            <a:pPr marL="285750" marR="0" lvl="0" indent="-273050" algn="just" rtl="0">
              <a:lnSpc>
                <a:spcPct val="115000"/>
              </a:lnSpc>
              <a:spcBef>
                <a:spcPts val="0"/>
              </a:spcBef>
              <a:spcAft>
                <a:spcPts val="0"/>
              </a:spcAft>
              <a:buClr>
                <a:srgbClr val="000000"/>
              </a:buClr>
              <a:buSzPts val="1400"/>
              <a:buFont typeface="Poppins"/>
              <a:buChar char="•"/>
            </a:pPr>
            <a:r>
              <a:rPr lang="fr-FR">
                <a:latin typeface="Poppins"/>
                <a:ea typeface="Poppins"/>
                <a:cs typeface="Poppins"/>
                <a:sym typeface="Poppins"/>
              </a:rPr>
              <a:t>Il y a un accueil chaleureux et une prise en charge adéquate avec tout le respect des règles d’asepsies, j’ai recommandé pas mal de personnes chez nest </a:t>
            </a:r>
            <a:endParaRPr>
              <a:latin typeface="Poppins"/>
              <a:ea typeface="Poppins"/>
              <a:cs typeface="Poppins"/>
              <a:sym typeface="Poppins"/>
            </a:endParaRPr>
          </a:p>
          <a:p>
            <a:pPr marL="285750" marR="0" lvl="0" indent="-273050" algn="just" rtl="0">
              <a:lnSpc>
                <a:spcPct val="115000"/>
              </a:lnSpc>
              <a:spcBef>
                <a:spcPts val="0"/>
              </a:spcBef>
              <a:spcAft>
                <a:spcPts val="0"/>
              </a:spcAft>
              <a:buClr>
                <a:srgbClr val="000000"/>
              </a:buClr>
              <a:buSzPts val="1400"/>
              <a:buFont typeface="Poppins"/>
              <a:buChar char="•"/>
            </a:pPr>
            <a:r>
              <a:rPr lang="fr-FR">
                <a:latin typeface="Poppins"/>
                <a:ea typeface="Poppins"/>
                <a:cs typeface="Poppins"/>
                <a:sym typeface="Poppins"/>
              </a:rPr>
              <a:t>A Nest il y a la qualité dans les soins et les repas il y a aussi la propreté des locaux </a:t>
            </a:r>
            <a:endParaRPr>
              <a:latin typeface="Poppins"/>
              <a:ea typeface="Poppins"/>
              <a:cs typeface="Poppins"/>
              <a:sym typeface="Poppins"/>
            </a:endParaRPr>
          </a:p>
          <a:p>
            <a:pPr marL="285750" marR="0" lvl="0" indent="-273050" algn="just" rtl="0">
              <a:lnSpc>
                <a:spcPct val="115000"/>
              </a:lnSpc>
              <a:spcBef>
                <a:spcPts val="0"/>
              </a:spcBef>
              <a:spcAft>
                <a:spcPts val="0"/>
              </a:spcAft>
              <a:buClr>
                <a:srgbClr val="000000"/>
              </a:buClr>
              <a:buSzPts val="1400"/>
              <a:buFont typeface="Poppins"/>
              <a:buChar char="•"/>
            </a:pPr>
            <a:r>
              <a:rPr lang="fr-FR">
                <a:latin typeface="Poppins"/>
                <a:ea typeface="Poppins"/>
                <a:cs typeface="Poppins"/>
                <a:sym typeface="Poppins"/>
              </a:rPr>
              <a:t>Bon accueil soins rapides, hygiène respect, bonne ambiance </a:t>
            </a:r>
            <a:endParaRPr>
              <a:latin typeface="Poppins"/>
              <a:ea typeface="Poppins"/>
              <a:cs typeface="Poppins"/>
              <a:sym typeface="Poppins"/>
            </a:endParaRPr>
          </a:p>
          <a:p>
            <a:pPr marL="285750" marR="0" lvl="0" indent="-273050" algn="just" rtl="0">
              <a:lnSpc>
                <a:spcPct val="115000"/>
              </a:lnSpc>
              <a:spcBef>
                <a:spcPts val="0"/>
              </a:spcBef>
              <a:spcAft>
                <a:spcPts val="0"/>
              </a:spcAft>
              <a:buClr>
                <a:srgbClr val="000000"/>
              </a:buClr>
              <a:buSzPts val="1400"/>
              <a:buFont typeface="Poppins"/>
              <a:buChar char="•"/>
            </a:pPr>
            <a:r>
              <a:rPr lang="fr-FR">
                <a:latin typeface="Poppins"/>
                <a:ea typeface="Poppins"/>
                <a:cs typeface="Poppins"/>
                <a:sym typeface="Poppins"/>
              </a:rPr>
              <a:t>La prise en charge est immédiate, les médecins et paramédicaux sont disponibles </a:t>
            </a:r>
            <a:endParaRPr>
              <a:latin typeface="Poppins"/>
              <a:ea typeface="Poppins"/>
              <a:cs typeface="Poppins"/>
              <a:sym typeface="Poppins"/>
            </a:endParaRPr>
          </a:p>
          <a:p>
            <a:pPr marL="285750" marR="0" lvl="0" indent="-273050" algn="just" rtl="0">
              <a:lnSpc>
                <a:spcPct val="115000"/>
              </a:lnSpc>
              <a:spcBef>
                <a:spcPts val="0"/>
              </a:spcBef>
              <a:spcAft>
                <a:spcPts val="0"/>
              </a:spcAft>
              <a:buClr>
                <a:srgbClr val="000000"/>
              </a:buClr>
              <a:buSzPts val="1400"/>
              <a:buFont typeface="Poppins"/>
              <a:buChar char="•"/>
            </a:pPr>
            <a:r>
              <a:rPr lang="fr-FR">
                <a:latin typeface="Poppins"/>
                <a:ea typeface="Poppins"/>
                <a:cs typeface="Poppins"/>
                <a:sym typeface="Poppins"/>
              </a:rPr>
              <a:t>Parce qu’à Nest, il y a une bonne équipe médicale qui sait bien prendre en charge et assurer le confort du patient et aussi pour le développement financier de notre structure</a:t>
            </a:r>
            <a:endParaRPr>
              <a:latin typeface="Poppins"/>
              <a:ea typeface="Poppins"/>
              <a:cs typeface="Poppins"/>
              <a:sym typeface="Poppins"/>
            </a:endParaRPr>
          </a:p>
          <a:p>
            <a:pPr marL="285750" marR="0" lvl="0" indent="-273050" algn="just" rtl="0">
              <a:lnSpc>
                <a:spcPct val="115000"/>
              </a:lnSpc>
              <a:spcBef>
                <a:spcPts val="0"/>
              </a:spcBef>
              <a:spcAft>
                <a:spcPts val="0"/>
              </a:spcAft>
              <a:buClr>
                <a:srgbClr val="000000"/>
              </a:buClr>
              <a:buSzPts val="1400"/>
              <a:buFont typeface="Poppins"/>
              <a:buChar char="•"/>
            </a:pPr>
            <a:r>
              <a:rPr lang="fr-FR">
                <a:latin typeface="Poppins"/>
                <a:ea typeface="Poppins"/>
                <a:cs typeface="Poppins"/>
                <a:sym typeface="Poppins"/>
              </a:rPr>
              <a:t>Il y a une bonne qualité des soins, un personnel soignant qualifié, un bon accueil</a:t>
            </a:r>
            <a:endParaRPr>
              <a:latin typeface="Poppins"/>
              <a:ea typeface="Poppins"/>
              <a:cs typeface="Poppins"/>
              <a:sym typeface="Poppins"/>
            </a:endParaRPr>
          </a:p>
          <a:p>
            <a:pPr marL="0" marR="0" lvl="0" indent="0" algn="just" rtl="0">
              <a:lnSpc>
                <a:spcPct val="115000"/>
              </a:lnSpc>
              <a:spcBef>
                <a:spcPts val="0"/>
              </a:spcBef>
              <a:spcAft>
                <a:spcPts val="0"/>
              </a:spcAft>
              <a:buNone/>
            </a:pPr>
            <a:endParaRPr i="0" u="none" strike="noStrike" cap="none">
              <a:solidFill>
                <a:schemeClr val="dk1"/>
              </a:solidFill>
              <a:latin typeface="Poppins"/>
              <a:ea typeface="Poppins"/>
              <a:cs typeface="Poppins"/>
              <a:sym typeface="Poppins"/>
            </a:endParaRPr>
          </a:p>
        </p:txBody>
      </p:sp>
      <p:sp>
        <p:nvSpPr>
          <p:cNvPr id="574" name="Google Shape;574;p77"/>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75" name="Google Shape;575;p77"/>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76" name="Google Shape;576;p77" title="Graphique"/>
          <p:cNvPicPr preferRelativeResize="0"/>
          <p:nvPr/>
        </p:nvPicPr>
        <p:blipFill>
          <a:blip r:embed="rId3">
            <a:alphaModFix/>
          </a:blip>
          <a:stretch>
            <a:fillRect/>
          </a:stretch>
        </p:blipFill>
        <p:spPr>
          <a:xfrm>
            <a:off x="0" y="2531201"/>
            <a:ext cx="5137125" cy="3335774"/>
          </a:xfrm>
          <a:prstGeom prst="rect">
            <a:avLst/>
          </a:prstGeom>
          <a:noFill/>
          <a:ln>
            <a:noFill/>
          </a:ln>
        </p:spPr>
      </p:pic>
      <p:sp>
        <p:nvSpPr>
          <p:cNvPr id="577" name="Google Shape;577;p77"/>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8"/>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83" name="Google Shape;583;p78"/>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84" name="Google Shape;584;p78" title="Graphique"/>
          <p:cNvPicPr preferRelativeResize="0"/>
          <p:nvPr/>
        </p:nvPicPr>
        <p:blipFill>
          <a:blip r:embed="rId3">
            <a:alphaModFix/>
          </a:blip>
          <a:stretch>
            <a:fillRect/>
          </a:stretch>
        </p:blipFill>
        <p:spPr>
          <a:xfrm>
            <a:off x="2034575" y="2371294"/>
            <a:ext cx="6896127" cy="4264105"/>
          </a:xfrm>
          <a:prstGeom prst="rect">
            <a:avLst/>
          </a:prstGeom>
          <a:noFill/>
          <a:ln>
            <a:noFill/>
          </a:ln>
        </p:spPr>
      </p:pic>
      <p:sp>
        <p:nvSpPr>
          <p:cNvPr id="585" name="Google Shape;585;p78"/>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pic>
        <p:nvPicPr>
          <p:cNvPr id="586" name="Google Shape;586;p78"/>
          <p:cNvPicPr preferRelativeResize="0"/>
          <p:nvPr/>
        </p:nvPicPr>
        <p:blipFill rotWithShape="1">
          <a:blip r:embed="rId4">
            <a:alphaModFix/>
          </a:blip>
          <a:srcRect t="8867"/>
          <a:stretch/>
        </p:blipFill>
        <p:spPr>
          <a:xfrm>
            <a:off x="6981825" y="6220675"/>
            <a:ext cx="5210175" cy="606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9"/>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592" name="Google Shape;592;p79"/>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593" name="Google Shape;593;p79" title="Graphique"/>
          <p:cNvPicPr preferRelativeResize="0"/>
          <p:nvPr/>
        </p:nvPicPr>
        <p:blipFill>
          <a:blip r:embed="rId3">
            <a:alphaModFix/>
          </a:blip>
          <a:stretch>
            <a:fillRect/>
          </a:stretch>
        </p:blipFill>
        <p:spPr>
          <a:xfrm>
            <a:off x="2110300" y="2371294"/>
            <a:ext cx="6896127" cy="4264105"/>
          </a:xfrm>
          <a:prstGeom prst="rect">
            <a:avLst/>
          </a:prstGeom>
          <a:noFill/>
          <a:ln>
            <a:noFill/>
          </a:ln>
        </p:spPr>
      </p:pic>
      <p:sp>
        <p:nvSpPr>
          <p:cNvPr id="594" name="Google Shape;594;p79"/>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0"/>
          <p:cNvSpPr txBox="1"/>
          <p:nvPr/>
        </p:nvSpPr>
        <p:spPr>
          <a:xfrm>
            <a:off x="226767" y="2432586"/>
            <a:ext cx="11768400" cy="4074300"/>
          </a:xfrm>
          <a:prstGeom prst="rect">
            <a:avLst/>
          </a:prstGeom>
          <a:noFill/>
          <a:ln>
            <a:noFill/>
          </a:ln>
        </p:spPr>
        <p:txBody>
          <a:bodyPr spcFirstLastPara="1" wrap="square" lIns="121900" tIns="60950" rIns="121900" bIns="60950" anchor="t" anchorCtr="0">
            <a:spAutoFit/>
          </a:bodyPr>
          <a:lstStyle/>
          <a:p>
            <a:pPr marL="0" marR="0" lvl="0" indent="0" algn="just" rtl="0">
              <a:lnSpc>
                <a:spcPct val="150000"/>
              </a:lnSpc>
              <a:spcBef>
                <a:spcPts val="0"/>
              </a:spcBef>
              <a:spcAft>
                <a:spcPts val="0"/>
              </a:spcAft>
              <a:buClr>
                <a:srgbClr val="7BBBC6"/>
              </a:buClr>
              <a:buSzPts val="1800"/>
              <a:buFont typeface="Arial"/>
              <a:buNone/>
            </a:pPr>
            <a:r>
              <a:rPr lang="fr-FR" sz="1700" b="1" i="0" u="none" strike="noStrike" cap="none">
                <a:solidFill>
                  <a:srgbClr val="7BBBC6"/>
                </a:solidFill>
                <a:latin typeface="Poppins"/>
                <a:ea typeface="Poppins"/>
                <a:cs typeface="Poppins"/>
                <a:sym typeface="Poppins"/>
              </a:rPr>
              <a:t>Que pouvons-nous faire pour améliorer l'expérience du patient chez NEST ? </a:t>
            </a:r>
            <a:endParaRPr sz="1300">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Être plus explicite et courtois envers eux </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Être à l’écoute des patients </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Besoin d’une ambulance urgence pour la pédiatrie, amélioration des contrats et mise à niveau </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Un bon accueil, la courtoisie, surtout la formation continue des paramédicaux</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Améliorer l'accueil, le confort, élargir  l'environnement, voir avoir un NEST beaucoup plus grand </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Augmenter le nombre de chambres individuelles, mettre 2 sage- femmes par garde de jour comme de nuit pour mieux gérer les urgences et le traitement des patientes hospitalisées et des patientes en post opératoire</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Labo : Revoir la phase preanalytique ( côté enregistrement des patients) il est impératif que les patients se fassent enregistrer avant que nous ne fassions les prélèvements</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Labo : Faire une mise à jour de la liste des analyses que nous effectuons et leur prix </a:t>
            </a:r>
            <a:endParaRPr>
              <a:latin typeface="Poppins"/>
              <a:ea typeface="Poppins"/>
              <a:cs typeface="Poppins"/>
              <a:sym typeface="Poppins"/>
            </a:endParaRPr>
          </a:p>
          <a:p>
            <a:pPr marL="342900" marR="0" lvl="0" indent="-330200" algn="just" rtl="0">
              <a:lnSpc>
                <a:spcPct val="115000"/>
              </a:lnSpc>
              <a:spcBef>
                <a:spcPts val="320"/>
              </a:spcBef>
              <a:spcAft>
                <a:spcPts val="0"/>
              </a:spcAft>
              <a:buClr>
                <a:srgbClr val="000000"/>
              </a:buClr>
              <a:buSzPts val="1400"/>
              <a:buFont typeface="Poppins"/>
              <a:buChar char="•"/>
            </a:pPr>
            <a:r>
              <a:rPr lang="fr-FR">
                <a:latin typeface="Poppins"/>
                <a:ea typeface="Poppins"/>
                <a:cs typeface="Poppins"/>
                <a:sym typeface="Poppins"/>
              </a:rPr>
              <a:t>Pour les patients hospitalisés il faudrait trouver un moyen de les facturer . Nous faisons les prélèvements nous ne sommes pas aptes à demander aux patients d'aller régler . Donc si possible trouver un moyen d'incorporer ces factures avec ceux de l'hospitalisation de même que les analyses pour les nouveaux nés</a:t>
            </a:r>
            <a:endParaRPr>
              <a:latin typeface="Poppins"/>
              <a:ea typeface="Poppins"/>
              <a:cs typeface="Poppins"/>
              <a:sym typeface="Poppins"/>
            </a:endParaRPr>
          </a:p>
        </p:txBody>
      </p:sp>
      <p:sp>
        <p:nvSpPr>
          <p:cNvPr id="600" name="Google Shape;600;p80"/>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601" name="Google Shape;601;p80"/>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sp>
        <p:nvSpPr>
          <p:cNvPr id="602" name="Google Shape;602;p80"/>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1"/>
          <p:cNvSpPr txBox="1"/>
          <p:nvPr/>
        </p:nvSpPr>
        <p:spPr>
          <a:xfrm>
            <a:off x="226775" y="2688323"/>
            <a:ext cx="11516100" cy="2961600"/>
          </a:xfrm>
          <a:prstGeom prst="rect">
            <a:avLst/>
          </a:prstGeom>
          <a:noFill/>
          <a:ln>
            <a:noFill/>
          </a:ln>
        </p:spPr>
        <p:txBody>
          <a:bodyPr spcFirstLastPara="1" wrap="square" lIns="121900" tIns="60950" rIns="121900" bIns="60950" anchor="t" anchorCtr="0">
            <a:spAutoFit/>
          </a:bodyPr>
          <a:lstStyle/>
          <a:p>
            <a:pPr marL="0" marR="0" lvl="0" indent="0" algn="just" rtl="0">
              <a:lnSpc>
                <a:spcPct val="150000"/>
              </a:lnSpc>
              <a:spcBef>
                <a:spcPts val="0"/>
              </a:spcBef>
              <a:spcAft>
                <a:spcPts val="0"/>
              </a:spcAft>
              <a:buClr>
                <a:srgbClr val="7BBBC6"/>
              </a:buClr>
              <a:buSzPts val="1600"/>
              <a:buFont typeface="Arial"/>
              <a:buNone/>
            </a:pPr>
            <a:r>
              <a:rPr lang="fr-FR" sz="1700" b="1" i="0" u="none" strike="noStrike" cap="none">
                <a:solidFill>
                  <a:srgbClr val="7BBBC6"/>
                </a:solidFill>
                <a:latin typeface="Poppins"/>
                <a:ea typeface="Poppins"/>
                <a:cs typeface="Poppins"/>
                <a:sym typeface="Poppins"/>
              </a:rPr>
              <a:t>A</a:t>
            </a:r>
            <a:r>
              <a:rPr lang="fr-FR" sz="1700" b="1">
                <a:solidFill>
                  <a:srgbClr val="7BBBC6"/>
                </a:solidFill>
                <a:latin typeface="Poppins"/>
                <a:ea typeface="Poppins"/>
                <a:cs typeface="Poppins"/>
                <a:sym typeface="Poppins"/>
              </a:rPr>
              <a:t>utres suggestions</a:t>
            </a:r>
            <a:endParaRPr sz="1700" b="1">
              <a:solidFill>
                <a:srgbClr val="7BBBC6"/>
              </a:solidFill>
              <a:latin typeface="Poppins"/>
              <a:ea typeface="Poppins"/>
              <a:cs typeface="Poppins"/>
              <a:sym typeface="Poppins"/>
            </a:endParaRPr>
          </a:p>
          <a:p>
            <a:pPr marL="342900" marR="0" lvl="0" indent="-330200" algn="just" rtl="0">
              <a:lnSpc>
                <a:spcPct val="115000"/>
              </a:lnSpc>
              <a:spcBef>
                <a:spcPts val="0"/>
              </a:spcBef>
              <a:spcAft>
                <a:spcPts val="0"/>
              </a:spcAft>
              <a:buClr>
                <a:srgbClr val="000000"/>
              </a:buClr>
              <a:buSzPts val="1400"/>
              <a:buFont typeface="Noto Sans Symbols"/>
              <a:buChar char="▪"/>
            </a:pPr>
            <a:r>
              <a:rPr lang="fr-FR">
                <a:latin typeface="Poppins"/>
                <a:ea typeface="Poppins"/>
                <a:cs typeface="Poppins"/>
                <a:sym typeface="Poppins"/>
              </a:rPr>
              <a:t>Signer nos contrats moi ça fait 2 ans que je suis à nest et je maîtrise le travail </a:t>
            </a:r>
            <a:endParaRPr>
              <a:latin typeface="Poppins"/>
              <a:ea typeface="Poppins"/>
              <a:cs typeface="Poppins"/>
              <a:sym typeface="Poppins"/>
            </a:endParaRPr>
          </a:p>
          <a:p>
            <a:pPr marL="342900" marR="0" lvl="0" indent="-330200" algn="just" rtl="0">
              <a:lnSpc>
                <a:spcPct val="115000"/>
              </a:lnSpc>
              <a:spcBef>
                <a:spcPts val="0"/>
              </a:spcBef>
              <a:spcAft>
                <a:spcPts val="0"/>
              </a:spcAft>
              <a:buClr>
                <a:srgbClr val="000000"/>
              </a:buClr>
              <a:buSzPts val="1400"/>
              <a:buFont typeface="Noto Sans Symbols"/>
              <a:buChar char="▪"/>
            </a:pPr>
            <a:r>
              <a:rPr lang="fr-FR">
                <a:latin typeface="Poppins"/>
                <a:ea typeface="Poppins"/>
                <a:cs typeface="Poppins"/>
                <a:sym typeface="Poppins"/>
              </a:rPr>
              <a:t>Révision des contrats pour le personnel </a:t>
            </a:r>
            <a:endParaRPr>
              <a:latin typeface="Poppins"/>
              <a:ea typeface="Poppins"/>
              <a:cs typeface="Poppins"/>
              <a:sym typeface="Poppins"/>
            </a:endParaRPr>
          </a:p>
          <a:p>
            <a:pPr marL="342900" marR="0" lvl="0" indent="-330200" algn="just" rtl="0">
              <a:lnSpc>
                <a:spcPct val="115000"/>
              </a:lnSpc>
              <a:spcBef>
                <a:spcPts val="0"/>
              </a:spcBef>
              <a:spcAft>
                <a:spcPts val="0"/>
              </a:spcAft>
              <a:buClr>
                <a:srgbClr val="000000"/>
              </a:buClr>
              <a:buSzPts val="1400"/>
              <a:buFont typeface="Noto Sans Symbols"/>
              <a:buChar char="▪"/>
            </a:pPr>
            <a:r>
              <a:rPr lang="fr-FR">
                <a:latin typeface="Poppins"/>
                <a:ea typeface="Poppins"/>
                <a:cs typeface="Poppins"/>
                <a:sym typeface="Poppins"/>
              </a:rPr>
              <a:t>La clinique n'a pas d'ambulance, c'est inadmissible, une garde de 12 heures à 8 000F c'est pas normal, pensez à vos infirmiers, bien les motiver, les encourager par des simples encouragements</a:t>
            </a:r>
            <a:endParaRPr>
              <a:latin typeface="Poppins"/>
              <a:ea typeface="Poppins"/>
              <a:cs typeface="Poppins"/>
              <a:sym typeface="Poppins"/>
            </a:endParaRPr>
          </a:p>
          <a:p>
            <a:pPr marL="342900" marR="0" lvl="0" indent="-330200" algn="just" rtl="0">
              <a:lnSpc>
                <a:spcPct val="115000"/>
              </a:lnSpc>
              <a:spcBef>
                <a:spcPts val="0"/>
              </a:spcBef>
              <a:spcAft>
                <a:spcPts val="0"/>
              </a:spcAft>
              <a:buClr>
                <a:srgbClr val="000000"/>
              </a:buClr>
              <a:buSzPts val="1400"/>
              <a:buFont typeface="Noto Sans Symbols"/>
              <a:buChar char="▪"/>
            </a:pPr>
            <a:r>
              <a:rPr lang="fr-FR">
                <a:latin typeface="Poppins"/>
                <a:ea typeface="Poppins"/>
                <a:cs typeface="Poppins"/>
                <a:sym typeface="Poppins"/>
              </a:rPr>
              <a:t>Vraiment à l'aise à Nest mais moi j'aimerai voir Nest encore plus loin que ça. Je crois que nos supérieurs devraient plus inclure le personnel paramédical pour pouvoir avec des idées  pour le confort des patients. Aussi à Nest on doit pouvoir disposer d’un service d'imagerie et d'échographie et continuer les services de nuit du plateau médical pour assurer une hospitalisation.</a:t>
            </a:r>
            <a:endParaRPr>
              <a:latin typeface="Poppins"/>
              <a:ea typeface="Poppins"/>
              <a:cs typeface="Poppins"/>
              <a:sym typeface="Poppins"/>
            </a:endParaRPr>
          </a:p>
          <a:p>
            <a:pPr marL="342900" marR="0" lvl="0" indent="-330200" algn="just" rtl="0">
              <a:lnSpc>
                <a:spcPct val="115000"/>
              </a:lnSpc>
              <a:spcBef>
                <a:spcPts val="0"/>
              </a:spcBef>
              <a:spcAft>
                <a:spcPts val="0"/>
              </a:spcAft>
              <a:buClr>
                <a:srgbClr val="000000"/>
              </a:buClr>
              <a:buSzPts val="1400"/>
              <a:buFont typeface="Noto Sans Symbols"/>
              <a:buChar char="▪"/>
            </a:pPr>
            <a:r>
              <a:rPr lang="fr-FR">
                <a:latin typeface="Poppins"/>
                <a:ea typeface="Poppins"/>
                <a:cs typeface="Poppins"/>
                <a:sym typeface="Poppins"/>
              </a:rPr>
              <a:t>2 sage-femmes par garde, manque d’informations à propos du nouveau programme sage femme</a:t>
            </a:r>
            <a:endParaRPr>
              <a:latin typeface="Poppins"/>
              <a:ea typeface="Poppins"/>
              <a:cs typeface="Poppins"/>
              <a:sym typeface="Poppins"/>
            </a:endParaRPr>
          </a:p>
          <a:p>
            <a:pPr marL="342900" marR="0" lvl="0" indent="-330200" algn="just" rtl="0">
              <a:lnSpc>
                <a:spcPct val="115000"/>
              </a:lnSpc>
              <a:spcBef>
                <a:spcPts val="0"/>
              </a:spcBef>
              <a:spcAft>
                <a:spcPts val="0"/>
              </a:spcAft>
              <a:buClr>
                <a:srgbClr val="000000"/>
              </a:buClr>
              <a:buSzPts val="1400"/>
              <a:buFont typeface="Noto Sans Symbols"/>
              <a:buChar char="▪"/>
            </a:pPr>
            <a:r>
              <a:rPr lang="fr-FR">
                <a:latin typeface="Poppins"/>
                <a:ea typeface="Poppins"/>
                <a:cs typeface="Poppins"/>
                <a:sym typeface="Poppins"/>
              </a:rPr>
              <a:t>Faire une formation sur le tri des déchets à tout le personnel surtout aux techniciennes de surface</a:t>
            </a:r>
            <a:endParaRPr>
              <a:latin typeface="Poppins"/>
              <a:ea typeface="Poppins"/>
              <a:cs typeface="Poppins"/>
              <a:sym typeface="Poppins"/>
            </a:endParaRPr>
          </a:p>
        </p:txBody>
      </p:sp>
      <p:sp>
        <p:nvSpPr>
          <p:cNvPr id="608" name="Google Shape;608;p81"/>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609" name="Google Shape;609;p81"/>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sp>
        <p:nvSpPr>
          <p:cNvPr id="610" name="Google Shape;610;p81"/>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aphicFrame>
        <p:nvGraphicFramePr>
          <p:cNvPr id="615" name="Google Shape;615;p82"/>
          <p:cNvGraphicFramePr/>
          <p:nvPr/>
        </p:nvGraphicFramePr>
        <p:xfrm>
          <a:off x="1090690" y="3222951"/>
          <a:ext cx="9449525" cy="2215525"/>
        </p:xfrm>
        <a:graphic>
          <a:graphicData uri="http://schemas.openxmlformats.org/drawingml/2006/table">
            <a:tbl>
              <a:tblPr>
                <a:noFill/>
                <a:tableStyleId>{AD773822-34DE-45F7-BAFE-0297E2DBFE8B}</a:tableStyleId>
              </a:tblPr>
              <a:tblGrid>
                <a:gridCol w="4363600">
                  <a:extLst>
                    <a:ext uri="{9D8B030D-6E8A-4147-A177-3AD203B41FA5}">
                      <a16:colId xmlns:a16="http://schemas.microsoft.com/office/drawing/2014/main" val="20000"/>
                    </a:ext>
                  </a:extLst>
                </a:gridCol>
                <a:gridCol w="1886950">
                  <a:extLst>
                    <a:ext uri="{9D8B030D-6E8A-4147-A177-3AD203B41FA5}">
                      <a16:colId xmlns:a16="http://schemas.microsoft.com/office/drawing/2014/main" val="20001"/>
                    </a:ext>
                  </a:extLst>
                </a:gridCol>
                <a:gridCol w="1577375">
                  <a:extLst>
                    <a:ext uri="{9D8B030D-6E8A-4147-A177-3AD203B41FA5}">
                      <a16:colId xmlns:a16="http://schemas.microsoft.com/office/drawing/2014/main" val="20002"/>
                    </a:ext>
                  </a:extLst>
                </a:gridCol>
                <a:gridCol w="1621600">
                  <a:extLst>
                    <a:ext uri="{9D8B030D-6E8A-4147-A177-3AD203B41FA5}">
                      <a16:colId xmlns:a16="http://schemas.microsoft.com/office/drawing/2014/main" val="20003"/>
                    </a:ext>
                  </a:extLst>
                </a:gridCol>
              </a:tblGrid>
              <a:tr h="1276500">
                <a:tc rowSpan="2">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Taux de participation enquête du personnel paramédical</a:t>
                      </a:r>
                      <a:endParaRPr sz="1600" b="1" i="0" u="none" strike="noStrike" cap="none">
                        <a:solidFill>
                          <a:srgbClr val="000000"/>
                        </a:solidFill>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Nombre d'enquêtés</a:t>
                      </a:r>
                      <a:endParaRPr sz="1600" b="1" i="0" u="none" strike="noStrike" cap="none">
                        <a:solidFill>
                          <a:srgbClr val="000000"/>
                        </a:solidFill>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Nombre de </a:t>
                      </a:r>
                      <a:r>
                        <a:rPr lang="fr-FR" sz="1600" b="1">
                          <a:latin typeface="Poppins"/>
                          <a:ea typeface="Poppins"/>
                          <a:cs typeface="Poppins"/>
                          <a:sym typeface="Poppins"/>
                        </a:rPr>
                        <a:t>réponses</a:t>
                      </a: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a:latin typeface="Poppins"/>
                          <a:ea typeface="Poppins"/>
                          <a:cs typeface="Poppins"/>
                          <a:sym typeface="Poppins"/>
                        </a:rPr>
                        <a:t>Taux de participation</a:t>
                      </a: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39025">
                <a:tc vMerge="1">
                  <a:txBody>
                    <a:bodyPr/>
                    <a:lstStyle/>
                    <a:p>
                      <a:endParaRPr lang="fr-FR"/>
                    </a:p>
                  </a:txBody>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1</a:t>
                      </a:r>
                      <a:r>
                        <a:rPr lang="fr-FR" sz="1600" b="1">
                          <a:latin typeface="Poppins"/>
                          <a:ea typeface="Poppins"/>
                          <a:cs typeface="Poppins"/>
                          <a:sym typeface="Poppins"/>
                        </a:rPr>
                        <a:t>6</a:t>
                      </a:r>
                      <a:endParaRPr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a:latin typeface="Poppins"/>
                          <a:ea typeface="Poppins"/>
                          <a:cs typeface="Poppins"/>
                          <a:sym typeface="Poppins"/>
                        </a:rPr>
                        <a:t>08</a:t>
                      </a:r>
                      <a:endParaRPr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FFFFFF"/>
                          </a:solidFill>
                          <a:latin typeface="Poppins"/>
                          <a:ea typeface="Poppins"/>
                          <a:cs typeface="Poppins"/>
                          <a:sym typeface="Poppins"/>
                        </a:rPr>
                        <a:t>5</a:t>
                      </a:r>
                      <a:r>
                        <a:rPr lang="fr-FR" sz="1600" b="1">
                          <a:solidFill>
                            <a:srgbClr val="FFFFFF"/>
                          </a:solidFill>
                          <a:latin typeface="Poppins"/>
                          <a:ea typeface="Poppins"/>
                          <a:cs typeface="Poppins"/>
                          <a:sym typeface="Poppins"/>
                        </a:rPr>
                        <a:t>0</a:t>
                      </a:r>
                      <a:r>
                        <a:rPr lang="fr-FR" sz="1600" b="1" i="0" u="none" strike="noStrike" cap="none">
                          <a:solidFill>
                            <a:srgbClr val="FFFFFF"/>
                          </a:solidFill>
                          <a:latin typeface="Poppins"/>
                          <a:ea typeface="Poppins"/>
                          <a:cs typeface="Poppins"/>
                          <a:sym typeface="Poppins"/>
                        </a:rPr>
                        <a:t>%</a:t>
                      </a:r>
                      <a:endParaRPr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7BBBC6"/>
                    </a:solidFill>
                  </a:tcPr>
                </a:tc>
                <a:extLst>
                  <a:ext uri="{0D108BD9-81ED-4DB2-BD59-A6C34878D82A}">
                    <a16:rowId xmlns:a16="http://schemas.microsoft.com/office/drawing/2014/main" val="10001"/>
                  </a:ext>
                </a:extLst>
              </a:tr>
            </a:tbl>
          </a:graphicData>
        </a:graphic>
      </p:graphicFrame>
      <p:sp>
        <p:nvSpPr>
          <p:cNvPr id="616" name="Google Shape;616;p82"/>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paramédical</a:t>
            </a:r>
            <a:endParaRPr/>
          </a:p>
        </p:txBody>
      </p:sp>
      <p:cxnSp>
        <p:nvCxnSpPr>
          <p:cNvPr id="617" name="Google Shape;617;p82"/>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sp>
        <p:nvSpPr>
          <p:cNvPr id="618" name="Google Shape;618;p82"/>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83"/>
          <p:cNvSpPr txBox="1"/>
          <p:nvPr/>
        </p:nvSpPr>
        <p:spPr>
          <a:xfrm>
            <a:off x="6798646" y="3217244"/>
            <a:ext cx="48672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752864"/>
                </a:solidFill>
                <a:latin typeface="Poppins"/>
                <a:ea typeface="Poppins"/>
                <a:cs typeface="Poppins"/>
                <a:sym typeface="Poppins"/>
              </a:rPr>
              <a:t>Satisfaction du personnel administratif</a:t>
            </a:r>
            <a:endParaRPr/>
          </a:p>
        </p:txBody>
      </p:sp>
      <p:pic>
        <p:nvPicPr>
          <p:cNvPr id="624" name="Google Shape;624;p83"/>
          <p:cNvPicPr preferRelativeResize="0"/>
          <p:nvPr/>
        </p:nvPicPr>
        <p:blipFill rotWithShape="1">
          <a:blip r:embed="rId3">
            <a:alphaModFix/>
          </a:blip>
          <a:srcRect/>
          <a:stretch/>
        </p:blipFill>
        <p:spPr>
          <a:xfrm>
            <a:off x="22052" y="1135781"/>
            <a:ext cx="6510143" cy="54575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84"/>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30" name="Google Shape;630;p84"/>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31" name="Google Shape;631;p84" title="Graphique"/>
          <p:cNvPicPr preferRelativeResize="0"/>
          <p:nvPr/>
        </p:nvPicPr>
        <p:blipFill>
          <a:blip r:embed="rId3">
            <a:alphaModFix/>
          </a:blip>
          <a:stretch>
            <a:fillRect/>
          </a:stretch>
        </p:blipFill>
        <p:spPr>
          <a:xfrm>
            <a:off x="147700" y="2721104"/>
            <a:ext cx="5562600" cy="3439541"/>
          </a:xfrm>
          <a:prstGeom prst="rect">
            <a:avLst/>
          </a:prstGeom>
          <a:noFill/>
          <a:ln>
            <a:noFill/>
          </a:ln>
        </p:spPr>
      </p:pic>
      <p:pic>
        <p:nvPicPr>
          <p:cNvPr id="632" name="Google Shape;632;p84" title="Graphique"/>
          <p:cNvPicPr preferRelativeResize="0"/>
          <p:nvPr/>
        </p:nvPicPr>
        <p:blipFill>
          <a:blip r:embed="rId4">
            <a:alphaModFix/>
          </a:blip>
          <a:stretch>
            <a:fillRect/>
          </a:stretch>
        </p:blipFill>
        <p:spPr>
          <a:xfrm>
            <a:off x="5841200" y="2721089"/>
            <a:ext cx="6176901" cy="3819384"/>
          </a:xfrm>
          <a:prstGeom prst="rect">
            <a:avLst/>
          </a:prstGeom>
          <a:noFill/>
          <a:ln>
            <a:noFill/>
          </a:ln>
        </p:spPr>
      </p:pic>
      <p:sp>
        <p:nvSpPr>
          <p:cNvPr id="633" name="Google Shape;633;p84"/>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title"/>
          </p:nvPr>
        </p:nvSpPr>
        <p:spPr>
          <a:xfrm>
            <a:off x="581263" y="173800"/>
            <a:ext cx="11235300" cy="776100"/>
          </a:xfrm>
          <a:prstGeom prst="rect">
            <a:avLst/>
          </a:prstGeom>
          <a:solidFill>
            <a:srgbClr val="EBBDA9">
              <a:alpha val="89800"/>
            </a:srgb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60"/>
              <a:buFont typeface="Poppins"/>
              <a:buNone/>
            </a:pPr>
            <a:r>
              <a:rPr lang="fr-FR" sz="2200" b="1">
                <a:solidFill>
                  <a:schemeClr val="lt1"/>
                </a:solidFill>
                <a:latin typeface="Poppins"/>
                <a:ea typeface="Poppins"/>
                <a:cs typeface="Poppins"/>
                <a:sym typeface="Poppins"/>
              </a:rPr>
              <a:t>Etat d’avancement des actions décidées à l’issue des revues de direction précédentes </a:t>
            </a:r>
            <a:endParaRPr sz="2200" b="1">
              <a:solidFill>
                <a:schemeClr val="lt1"/>
              </a:solidFill>
              <a:latin typeface="Poppins"/>
              <a:ea typeface="Poppins"/>
              <a:cs typeface="Poppins"/>
              <a:sym typeface="Poppins"/>
            </a:endParaRPr>
          </a:p>
        </p:txBody>
      </p:sp>
      <p:graphicFrame>
        <p:nvGraphicFramePr>
          <p:cNvPr id="333" name="Google Shape;333;p49"/>
          <p:cNvGraphicFramePr/>
          <p:nvPr/>
        </p:nvGraphicFramePr>
        <p:xfrm>
          <a:off x="581267" y="1075157"/>
          <a:ext cx="11235300" cy="5249450"/>
        </p:xfrm>
        <a:graphic>
          <a:graphicData uri="http://schemas.openxmlformats.org/drawingml/2006/table">
            <a:tbl>
              <a:tblPr>
                <a:noFill/>
                <a:tableStyleId>{AD773822-34DE-45F7-BAFE-0297E2DBFE8B}</a:tableStyleId>
              </a:tblPr>
              <a:tblGrid>
                <a:gridCol w="6114275">
                  <a:extLst>
                    <a:ext uri="{9D8B030D-6E8A-4147-A177-3AD203B41FA5}">
                      <a16:colId xmlns:a16="http://schemas.microsoft.com/office/drawing/2014/main" val="20000"/>
                    </a:ext>
                  </a:extLst>
                </a:gridCol>
                <a:gridCol w="2291450">
                  <a:extLst>
                    <a:ext uri="{9D8B030D-6E8A-4147-A177-3AD203B41FA5}">
                      <a16:colId xmlns:a16="http://schemas.microsoft.com/office/drawing/2014/main" val="20001"/>
                    </a:ext>
                  </a:extLst>
                </a:gridCol>
                <a:gridCol w="2829575">
                  <a:extLst>
                    <a:ext uri="{9D8B030D-6E8A-4147-A177-3AD203B41FA5}">
                      <a16:colId xmlns:a16="http://schemas.microsoft.com/office/drawing/2014/main" val="20002"/>
                    </a:ext>
                  </a:extLst>
                </a:gridCol>
              </a:tblGrid>
              <a:tr h="286025">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Action</a:t>
                      </a:r>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Etat d’avancement</a:t>
                      </a:r>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Cause </a:t>
                      </a:r>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tcPr>
                </a:tc>
                <a:extLst>
                  <a:ext uri="{0D108BD9-81ED-4DB2-BD59-A6C34878D82A}">
                    <a16:rowId xmlns:a16="http://schemas.microsoft.com/office/drawing/2014/main" val="10000"/>
                  </a:ext>
                </a:extLst>
              </a:tr>
              <a:tr h="492475">
                <a:tc>
                  <a:txBody>
                    <a:bodyPr/>
                    <a:lstStyle/>
                    <a:p>
                      <a:pPr marL="0" lvl="0" indent="0" algn="l" rtl="0">
                        <a:spcBef>
                          <a:spcPts val="0"/>
                        </a:spcBef>
                        <a:spcAft>
                          <a:spcPts val="0"/>
                        </a:spcAft>
                        <a:buNone/>
                      </a:pPr>
                      <a:r>
                        <a:rPr lang="fr-FR">
                          <a:latin typeface="Poppins"/>
                          <a:ea typeface="Poppins"/>
                          <a:cs typeface="Poppins"/>
                          <a:sym typeface="Poppins"/>
                        </a:rPr>
                        <a:t>Effectuer la révision des questions du formulaire de satisfaction des médecins</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 </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6000">
                <a:tc>
                  <a:txBody>
                    <a:bodyPr/>
                    <a:lstStyle/>
                    <a:p>
                      <a:pPr marL="0" lvl="0" indent="0" algn="l" rtl="0">
                        <a:spcBef>
                          <a:spcPts val="0"/>
                        </a:spcBef>
                        <a:spcAft>
                          <a:spcPts val="0"/>
                        </a:spcAft>
                        <a:buNone/>
                      </a:pPr>
                      <a:r>
                        <a:rPr lang="fr-FR">
                          <a:solidFill>
                            <a:schemeClr val="dk1"/>
                          </a:solidFill>
                          <a:latin typeface="Poppins"/>
                          <a:ea typeface="Poppins"/>
                          <a:cs typeface="Poppins"/>
                          <a:sym typeface="Poppins"/>
                        </a:rPr>
                        <a:t>Inventaire du matériel du bloc opératoire</a:t>
                      </a:r>
                      <a:endParaRPr>
                        <a:solidFill>
                          <a:schemeClr val="dk1"/>
                        </a:solidFill>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i="0" u="none" strike="noStrike">
                          <a:solidFill>
                            <a:srgbClr val="000000"/>
                          </a:solidFill>
                          <a:latin typeface="Poppins"/>
                          <a:ea typeface="Poppins"/>
                          <a:cs typeface="Poppins"/>
                          <a:sym typeface="Poppins"/>
                        </a:rPr>
                        <a:t> </a:t>
                      </a:r>
                      <a:endParaRPr>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1625">
                <a:tc>
                  <a:txBody>
                    <a:bodyPr/>
                    <a:lstStyle/>
                    <a:p>
                      <a:pPr marL="0" lvl="0" indent="0" algn="l" rtl="0">
                        <a:spcBef>
                          <a:spcPts val="0"/>
                        </a:spcBef>
                        <a:spcAft>
                          <a:spcPts val="0"/>
                        </a:spcAft>
                        <a:buClr>
                          <a:schemeClr val="dk1"/>
                        </a:buClr>
                        <a:buSzPts val="1100"/>
                        <a:buFont typeface="Arial"/>
                        <a:buNone/>
                      </a:pPr>
                      <a:r>
                        <a:rPr lang="fr-FR">
                          <a:solidFill>
                            <a:schemeClr val="dk1"/>
                          </a:solidFill>
                          <a:latin typeface="Poppins"/>
                          <a:ea typeface="Poppins"/>
                          <a:cs typeface="Poppins"/>
                          <a:sym typeface="Poppins"/>
                        </a:rPr>
                        <a:t>Mise en place d’un comité opérations</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92475">
                <a:tc>
                  <a:txBody>
                    <a:bodyPr/>
                    <a:lstStyle/>
                    <a:p>
                      <a:pPr marL="0" lvl="0" indent="0" algn="l" rtl="0">
                        <a:spcBef>
                          <a:spcPts val="0"/>
                        </a:spcBef>
                        <a:spcAft>
                          <a:spcPts val="0"/>
                        </a:spcAft>
                        <a:buClr>
                          <a:schemeClr val="dk1"/>
                        </a:buClr>
                        <a:buSzPts val="1100"/>
                        <a:buFont typeface="Arial"/>
                        <a:buNone/>
                      </a:pPr>
                      <a:r>
                        <a:rPr lang="fr-FR">
                          <a:solidFill>
                            <a:schemeClr val="dk1"/>
                          </a:solidFill>
                          <a:latin typeface="Poppins"/>
                          <a:ea typeface="Poppins"/>
                          <a:cs typeface="Poppins"/>
                          <a:sym typeface="Poppins"/>
                        </a:rPr>
                        <a:t>Mise en place d’un point mensuel avec les pilotes des processus</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Point pendant les comités op hebdo</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2475">
                <a:tc>
                  <a:txBody>
                    <a:bodyPr/>
                    <a:lstStyle/>
                    <a:p>
                      <a:pPr marL="0" lvl="0" indent="0" algn="l" rtl="0">
                        <a:spcBef>
                          <a:spcPts val="0"/>
                        </a:spcBef>
                        <a:spcAft>
                          <a:spcPts val="0"/>
                        </a:spcAft>
                        <a:buClr>
                          <a:schemeClr val="dk1"/>
                        </a:buClr>
                        <a:buSzPts val="1100"/>
                        <a:buFont typeface="Arial"/>
                        <a:buNone/>
                      </a:pPr>
                      <a:r>
                        <a:rPr lang="fr-FR">
                          <a:solidFill>
                            <a:schemeClr val="dk1"/>
                          </a:solidFill>
                          <a:latin typeface="Poppins"/>
                          <a:ea typeface="Poppins"/>
                          <a:cs typeface="Poppins"/>
                          <a:sym typeface="Poppins"/>
                        </a:rPr>
                        <a:t>Effectuer le récapitulatif de l’état des honoraires aux médecins à la fin de chaque trimestre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a:latin typeface="Poppins"/>
                          <a:ea typeface="Poppins"/>
                          <a:cs typeface="Poppins"/>
                          <a:sym typeface="Poppins"/>
                        </a:rPr>
                        <a:t>Mensuel</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733350">
                <a:tc>
                  <a:txBody>
                    <a:bodyPr/>
                    <a:lstStyle/>
                    <a:p>
                      <a:pPr marL="0" lvl="0" indent="0" algn="l" rtl="0">
                        <a:spcBef>
                          <a:spcPts val="0"/>
                        </a:spcBef>
                        <a:spcAft>
                          <a:spcPts val="0"/>
                        </a:spcAft>
                        <a:buClr>
                          <a:schemeClr val="dk1"/>
                        </a:buClr>
                        <a:buSzPts val="1100"/>
                        <a:buFont typeface="Arial"/>
                        <a:buNone/>
                      </a:pPr>
                      <a:r>
                        <a:rPr lang="fr-FR" dirty="0">
                          <a:solidFill>
                            <a:schemeClr val="dk1"/>
                          </a:solidFill>
                          <a:latin typeface="Poppins"/>
                          <a:ea typeface="Poppins"/>
                          <a:cs typeface="Poppins"/>
                          <a:sym typeface="Poppins"/>
                        </a:rPr>
                        <a:t>Développer le module de facturation pour le front office</a:t>
                      </a:r>
                      <a:endParaRPr dirty="0">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rgbClr val="EBBDA9"/>
                    </a:solidFill>
                  </a:tcPr>
                </a:tc>
                <a:tc>
                  <a:txBody>
                    <a:bodyPr/>
                    <a:lstStyle/>
                    <a:p>
                      <a:pPr marL="0" lvl="0" indent="0" algn="ctr" rtl="0">
                        <a:spcBef>
                          <a:spcPts val="0"/>
                        </a:spcBef>
                        <a:spcAft>
                          <a:spcPts val="0"/>
                        </a:spcAft>
                        <a:buNone/>
                      </a:pPr>
                      <a:r>
                        <a:rPr lang="fr-FR">
                          <a:latin typeface="Poppins"/>
                          <a:ea typeface="Poppins"/>
                          <a:cs typeface="Poppins"/>
                          <a:sym typeface="Poppins"/>
                        </a:rPr>
                        <a:t>En cours</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rgbClr val="EBBDA9"/>
                    </a:solidFill>
                  </a:tcPr>
                </a:tc>
                <a:tc>
                  <a:txBody>
                    <a:bodyPr/>
                    <a:lstStyle/>
                    <a:p>
                      <a:pPr marL="0" lvl="0" indent="0" algn="ctr" rtl="0">
                        <a:spcBef>
                          <a:spcPts val="0"/>
                        </a:spcBef>
                        <a:spcAft>
                          <a:spcPts val="0"/>
                        </a:spcAft>
                        <a:buNone/>
                      </a:pPr>
                      <a:endParaRPr>
                        <a:latin typeface="Poppins"/>
                        <a:ea typeface="Poppins"/>
                        <a:cs typeface="Poppins"/>
                        <a:sym typeface="Poppins"/>
                      </a:endParaRPr>
                    </a:p>
                    <a:p>
                      <a:pPr marL="0" lvl="0" indent="0" algn="ctr" rtl="0">
                        <a:spcBef>
                          <a:spcPts val="0"/>
                        </a:spcBef>
                        <a:spcAft>
                          <a:spcPts val="0"/>
                        </a:spcAft>
                        <a:buNone/>
                      </a:pPr>
                      <a:r>
                        <a:rPr lang="fr-FR">
                          <a:latin typeface="Poppins"/>
                          <a:ea typeface="Poppins"/>
                          <a:cs typeface="Poppins"/>
                          <a:sym typeface="Poppins"/>
                        </a:rPr>
                        <a:t>Tests effectués</a:t>
                      </a:r>
                      <a:endParaRPr>
                        <a:latin typeface="Poppins"/>
                        <a:ea typeface="Poppins"/>
                        <a:cs typeface="Poppins"/>
                        <a:sym typeface="Poppins"/>
                      </a:endParaRPr>
                    </a:p>
                    <a:p>
                      <a:pPr marL="0" lvl="0" indent="0" algn="ctr" rtl="0">
                        <a:spcBef>
                          <a:spcPts val="0"/>
                        </a:spcBef>
                        <a:spcAft>
                          <a:spcPts val="0"/>
                        </a:spcAft>
                        <a:buNone/>
                      </a:pPr>
                      <a:endParaRPr>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rgbClr val="EBBDA9"/>
                    </a:solidFill>
                  </a:tcPr>
                </a:tc>
                <a:extLst>
                  <a:ext uri="{0D108BD9-81ED-4DB2-BD59-A6C34878D82A}">
                    <a16:rowId xmlns:a16="http://schemas.microsoft.com/office/drawing/2014/main" val="10006"/>
                  </a:ext>
                </a:extLst>
              </a:tr>
              <a:tr h="500200">
                <a:tc>
                  <a:txBody>
                    <a:bodyPr/>
                    <a:lstStyle/>
                    <a:p>
                      <a:pPr marL="0" marR="0" lvl="0" indent="0" algn="l" rtl="0">
                        <a:lnSpc>
                          <a:spcPct val="100000"/>
                        </a:lnSpc>
                        <a:spcBef>
                          <a:spcPts val="0"/>
                        </a:spcBef>
                        <a:spcAft>
                          <a:spcPts val="0"/>
                        </a:spcAft>
                        <a:buClr>
                          <a:schemeClr val="dk1"/>
                        </a:buClr>
                        <a:buSzPts val="1100"/>
                        <a:buFont typeface="Arial"/>
                        <a:buNone/>
                      </a:pPr>
                      <a:r>
                        <a:rPr lang="fr-FR" dirty="0">
                          <a:solidFill>
                            <a:schemeClr val="dk1"/>
                          </a:solidFill>
                          <a:latin typeface="Poppins"/>
                          <a:ea typeface="Poppins"/>
                          <a:cs typeface="Poppins"/>
                          <a:sym typeface="Poppins"/>
                        </a:rPr>
                        <a:t>Formation début Mai en bureautique pour le personnel</a:t>
                      </a:r>
                      <a:endParaRPr dirty="0">
                        <a:solidFill>
                          <a:schemeClr val="dk1"/>
                        </a:solidFill>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i="0" u="none" strike="noStrike">
                        <a:solidFill>
                          <a:srgbClr val="000000"/>
                        </a:solidFill>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6000">
                <a:tc>
                  <a:txBody>
                    <a:bodyPr/>
                    <a:lstStyle/>
                    <a:p>
                      <a:pPr marL="0" marR="0" lvl="0" indent="0" algn="l" rtl="0">
                        <a:lnSpc>
                          <a:spcPct val="100000"/>
                        </a:lnSpc>
                        <a:spcBef>
                          <a:spcPts val="0"/>
                        </a:spcBef>
                        <a:spcAft>
                          <a:spcPts val="0"/>
                        </a:spcAft>
                        <a:buClr>
                          <a:schemeClr val="dk1"/>
                        </a:buClr>
                        <a:buSzPts val="1100"/>
                        <a:buFont typeface="Arial"/>
                        <a:buNone/>
                      </a:pPr>
                      <a:r>
                        <a:rPr lang="fr-FR" dirty="0">
                          <a:solidFill>
                            <a:schemeClr val="dk1"/>
                          </a:solidFill>
                          <a:latin typeface="Poppins"/>
                          <a:ea typeface="Poppins"/>
                          <a:cs typeface="Poppins"/>
                          <a:sym typeface="Poppins"/>
                        </a:rPr>
                        <a:t>Peinture anti rouille de la table d’accouchement </a:t>
                      </a:r>
                      <a:endParaRPr dirty="0">
                        <a:solidFill>
                          <a:schemeClr val="dk1"/>
                        </a:solidFill>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a:latin typeface="Poppins"/>
                          <a:ea typeface="Poppins"/>
                          <a:cs typeface="Poppins"/>
                          <a:sym typeface="Poppins"/>
                        </a:rPr>
                        <a:t>Réalisée</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i="0" u="none" strike="noStrike">
                        <a:solidFill>
                          <a:srgbClr val="000000"/>
                        </a:solidFill>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6000">
                <a:tc>
                  <a:txBody>
                    <a:bodyPr/>
                    <a:lstStyle/>
                    <a:p>
                      <a:pPr marL="0" marR="0" lvl="0" indent="0" algn="l" rtl="0">
                        <a:lnSpc>
                          <a:spcPct val="100000"/>
                        </a:lnSpc>
                        <a:spcBef>
                          <a:spcPts val="0"/>
                        </a:spcBef>
                        <a:spcAft>
                          <a:spcPts val="0"/>
                        </a:spcAft>
                        <a:buClr>
                          <a:schemeClr val="dk1"/>
                        </a:buClr>
                        <a:buSzPts val="1100"/>
                        <a:buFont typeface="Arial"/>
                        <a:buNone/>
                      </a:pPr>
                      <a:r>
                        <a:rPr lang="fr-FR" dirty="0">
                          <a:solidFill>
                            <a:schemeClr val="dk1"/>
                          </a:solidFill>
                          <a:latin typeface="Poppins"/>
                          <a:ea typeface="Poppins"/>
                          <a:cs typeface="Poppins"/>
                          <a:sym typeface="Poppins"/>
                        </a:rPr>
                        <a:t>Refonte du système de téléphonie en cours</a:t>
                      </a:r>
                      <a:endParaRPr dirty="0">
                        <a:solidFill>
                          <a:schemeClr val="dk1"/>
                        </a:solidFill>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rgbClr val="EBBDA9"/>
                    </a:solidFill>
                  </a:tcPr>
                </a:tc>
                <a:tc>
                  <a:txBody>
                    <a:bodyPr/>
                    <a:lstStyle/>
                    <a:p>
                      <a:pPr marL="0" lvl="0" indent="0" algn="ctr" rtl="0">
                        <a:spcBef>
                          <a:spcPts val="0"/>
                        </a:spcBef>
                        <a:spcAft>
                          <a:spcPts val="0"/>
                        </a:spcAft>
                        <a:buNone/>
                      </a:pPr>
                      <a:r>
                        <a:rPr lang="fr-FR">
                          <a:latin typeface="Poppins"/>
                          <a:ea typeface="Poppins"/>
                          <a:cs typeface="Poppins"/>
                          <a:sym typeface="Poppins"/>
                        </a:rPr>
                        <a:t>En cours</a:t>
                      </a:r>
                      <a:endParaRPr>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a:latin typeface="Poppins"/>
                          <a:ea typeface="Poppins"/>
                          <a:cs typeface="Poppins"/>
                          <a:sym typeface="Poppins"/>
                        </a:rPr>
                        <a:t>Effectuée à la clinique</a:t>
                      </a:r>
                      <a:endParaRPr i="0" u="none" strike="noStrike">
                        <a:solidFill>
                          <a:srgbClr val="000000"/>
                        </a:solidFill>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rgbClr val="EBBDA9"/>
                    </a:solidFill>
                  </a:tcPr>
                </a:tc>
                <a:extLst>
                  <a:ext uri="{0D108BD9-81ED-4DB2-BD59-A6C34878D82A}">
                    <a16:rowId xmlns:a16="http://schemas.microsoft.com/office/drawing/2014/main" val="10009"/>
                  </a:ext>
                </a:extLst>
              </a:tr>
              <a:tr h="500350">
                <a:tc>
                  <a:txBody>
                    <a:bodyPr/>
                    <a:lstStyle/>
                    <a:p>
                      <a:pPr marL="0" marR="0" lvl="0" indent="0" algn="l" rtl="0">
                        <a:lnSpc>
                          <a:spcPct val="100000"/>
                        </a:lnSpc>
                        <a:spcBef>
                          <a:spcPts val="0"/>
                        </a:spcBef>
                        <a:spcAft>
                          <a:spcPts val="0"/>
                        </a:spcAft>
                        <a:buClr>
                          <a:schemeClr val="dk1"/>
                        </a:buClr>
                        <a:buSzPts val="1100"/>
                        <a:buFont typeface="Arial"/>
                        <a:buNone/>
                      </a:pPr>
                      <a:r>
                        <a:rPr lang="fr-FR" dirty="0">
                          <a:solidFill>
                            <a:schemeClr val="dk1"/>
                          </a:solidFill>
                          <a:latin typeface="Poppins"/>
                          <a:ea typeface="Poppins"/>
                          <a:cs typeface="Poppins"/>
                          <a:sym typeface="Poppins"/>
                        </a:rPr>
                        <a:t>Travaux de réaménagement de l'open space et de l’espace de détente du personnel</a:t>
                      </a:r>
                      <a:endParaRPr dirty="0">
                        <a:solidFill>
                          <a:schemeClr val="dk1"/>
                        </a:solidFill>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dirty="0">
                          <a:latin typeface="Poppins"/>
                          <a:ea typeface="Poppins"/>
                          <a:cs typeface="Poppins"/>
                          <a:sym typeface="Poppins"/>
                        </a:rPr>
                        <a:t>Reportée</a:t>
                      </a:r>
                      <a:endParaRPr dirty="0">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2"/>
                    </a:solidFill>
                  </a:tcPr>
                </a:tc>
                <a:tc>
                  <a:txBody>
                    <a:bodyPr/>
                    <a:lstStyle/>
                    <a:p>
                      <a:pPr marL="0" marR="0" lvl="0" indent="0" algn="ctr" rtl="0">
                        <a:spcBef>
                          <a:spcPts val="0"/>
                        </a:spcBef>
                        <a:spcAft>
                          <a:spcPts val="0"/>
                        </a:spcAft>
                        <a:buNone/>
                      </a:pPr>
                      <a:endParaRPr i="0" u="none" strike="noStrike">
                        <a:solidFill>
                          <a:srgbClr val="000000"/>
                        </a:solidFill>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2"/>
                    </a:solidFill>
                  </a:tcPr>
                </a:tc>
                <a:extLst>
                  <a:ext uri="{0D108BD9-81ED-4DB2-BD59-A6C34878D82A}">
                    <a16:rowId xmlns:a16="http://schemas.microsoft.com/office/drawing/2014/main" val="10010"/>
                  </a:ext>
                </a:extLst>
              </a:tr>
              <a:tr h="492475">
                <a:tc>
                  <a:txBody>
                    <a:bodyPr/>
                    <a:lstStyle/>
                    <a:p>
                      <a:pPr marL="0" marR="0" lvl="0" indent="0" algn="l" rtl="0">
                        <a:lnSpc>
                          <a:spcPct val="100000"/>
                        </a:lnSpc>
                        <a:spcBef>
                          <a:spcPts val="0"/>
                        </a:spcBef>
                        <a:spcAft>
                          <a:spcPts val="0"/>
                        </a:spcAft>
                        <a:buClr>
                          <a:schemeClr val="dk1"/>
                        </a:buClr>
                        <a:buSzPts val="1100"/>
                        <a:buFont typeface="Arial"/>
                        <a:buNone/>
                      </a:pPr>
                      <a:r>
                        <a:rPr lang="fr-FR" dirty="0">
                          <a:solidFill>
                            <a:schemeClr val="dk1"/>
                          </a:solidFill>
                          <a:latin typeface="Poppins"/>
                          <a:ea typeface="Poppins"/>
                          <a:cs typeface="Poppins"/>
                          <a:sym typeface="Poppins"/>
                        </a:rPr>
                        <a:t>Inventaire ressources matérielles et réévaluation du parc informatique </a:t>
                      </a:r>
                      <a:endParaRPr dirty="0">
                        <a:solidFill>
                          <a:schemeClr val="dk1"/>
                        </a:solidFill>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fr-FR" dirty="0">
                          <a:latin typeface="Poppins"/>
                          <a:ea typeface="Poppins"/>
                          <a:cs typeface="Poppins"/>
                          <a:sym typeface="Poppins"/>
                        </a:rPr>
                        <a:t>Réalisée</a:t>
                      </a:r>
                      <a:endParaRPr dirty="0">
                        <a:latin typeface="Poppins"/>
                        <a:ea typeface="Poppins"/>
                        <a:cs typeface="Poppins"/>
                        <a:sym typeface="Poppins"/>
                      </a:endParaRPr>
                    </a:p>
                  </a:txBody>
                  <a:tcPr marL="9525" marR="9525" marT="9525" marB="0" anchor="ctr">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i="0" u="none" strike="noStrike" dirty="0">
                        <a:solidFill>
                          <a:srgbClr val="000000"/>
                        </a:solidFill>
                        <a:latin typeface="Poppins"/>
                        <a:ea typeface="Poppins"/>
                        <a:cs typeface="Poppins"/>
                        <a:sym typeface="Poppins"/>
                      </a:endParaRPr>
                    </a:p>
                  </a:txBody>
                  <a:tcPr marL="9525" marR="9525" marT="9525" marB="0">
                    <a:lnL w="12700" cap="flat" cmpd="sng">
                      <a:solidFill>
                        <a:srgbClr val="404040"/>
                      </a:solidFill>
                      <a:prstDash val="solid"/>
                      <a:round/>
                      <a:headEnd type="none" w="sm" len="sm"/>
                      <a:tailEnd type="none" w="sm" len="sm"/>
                    </a:lnL>
                    <a:lnR w="12700" cap="flat" cmpd="sng">
                      <a:solidFill>
                        <a:srgbClr val="404040"/>
                      </a:solidFill>
                      <a:prstDash val="solid"/>
                      <a:round/>
                      <a:headEnd type="none" w="sm" len="sm"/>
                      <a:tailEnd type="none" w="sm" len="sm"/>
                    </a:lnR>
                    <a:lnT w="12700" cap="flat" cmpd="sng">
                      <a:solidFill>
                        <a:srgbClr val="404040"/>
                      </a:solidFill>
                      <a:prstDash val="solid"/>
                      <a:round/>
                      <a:headEnd type="none" w="sm" len="sm"/>
                      <a:tailEnd type="none" w="sm" len="sm"/>
                    </a:lnT>
                    <a:lnB w="12700" cap="flat" cmpd="sng">
                      <a:solidFill>
                        <a:srgbClr val="40404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85"/>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39" name="Google Shape;639;p85"/>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40" name="Google Shape;640;p85" title="Graphique"/>
          <p:cNvPicPr preferRelativeResize="0"/>
          <p:nvPr/>
        </p:nvPicPr>
        <p:blipFill>
          <a:blip r:embed="rId3">
            <a:alphaModFix/>
          </a:blip>
          <a:stretch>
            <a:fillRect/>
          </a:stretch>
        </p:blipFill>
        <p:spPr>
          <a:xfrm>
            <a:off x="226775" y="2711604"/>
            <a:ext cx="6298479" cy="3894560"/>
          </a:xfrm>
          <a:prstGeom prst="rect">
            <a:avLst/>
          </a:prstGeom>
          <a:noFill/>
          <a:ln>
            <a:noFill/>
          </a:ln>
        </p:spPr>
      </p:pic>
      <p:pic>
        <p:nvPicPr>
          <p:cNvPr id="641" name="Google Shape;641;p85" title="Graphique"/>
          <p:cNvPicPr preferRelativeResize="0"/>
          <p:nvPr/>
        </p:nvPicPr>
        <p:blipFill>
          <a:blip r:embed="rId4">
            <a:alphaModFix/>
          </a:blip>
          <a:stretch>
            <a:fillRect/>
          </a:stretch>
        </p:blipFill>
        <p:spPr>
          <a:xfrm>
            <a:off x="6525250" y="2711600"/>
            <a:ext cx="5361951" cy="3565950"/>
          </a:xfrm>
          <a:prstGeom prst="rect">
            <a:avLst/>
          </a:prstGeom>
          <a:noFill/>
          <a:ln>
            <a:noFill/>
          </a:ln>
        </p:spPr>
      </p:pic>
      <p:sp>
        <p:nvSpPr>
          <p:cNvPr id="642" name="Google Shape;642;p85"/>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6"/>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48" name="Google Shape;648;p86"/>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49" name="Google Shape;649;p86" title="Graphique"/>
          <p:cNvPicPr preferRelativeResize="0"/>
          <p:nvPr/>
        </p:nvPicPr>
        <p:blipFill>
          <a:blip r:embed="rId3">
            <a:alphaModFix/>
          </a:blip>
          <a:stretch>
            <a:fillRect/>
          </a:stretch>
        </p:blipFill>
        <p:spPr>
          <a:xfrm>
            <a:off x="152400" y="2695829"/>
            <a:ext cx="5856513" cy="3621277"/>
          </a:xfrm>
          <a:prstGeom prst="rect">
            <a:avLst/>
          </a:prstGeom>
          <a:noFill/>
          <a:ln>
            <a:noFill/>
          </a:ln>
        </p:spPr>
      </p:pic>
      <p:pic>
        <p:nvPicPr>
          <p:cNvPr id="650" name="Google Shape;650;p86" title="Graphique"/>
          <p:cNvPicPr preferRelativeResize="0"/>
          <p:nvPr/>
        </p:nvPicPr>
        <p:blipFill>
          <a:blip r:embed="rId4">
            <a:alphaModFix/>
          </a:blip>
          <a:stretch>
            <a:fillRect/>
          </a:stretch>
        </p:blipFill>
        <p:spPr>
          <a:xfrm>
            <a:off x="6064563" y="2613389"/>
            <a:ext cx="5878287" cy="3634741"/>
          </a:xfrm>
          <a:prstGeom prst="rect">
            <a:avLst/>
          </a:prstGeom>
          <a:noFill/>
          <a:ln>
            <a:noFill/>
          </a:ln>
        </p:spPr>
      </p:pic>
      <p:sp>
        <p:nvSpPr>
          <p:cNvPr id="651" name="Google Shape;651;p86"/>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7"/>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57" name="Google Shape;657;p87"/>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58" name="Google Shape;658;p87" title="Graphique"/>
          <p:cNvPicPr preferRelativeResize="0"/>
          <p:nvPr/>
        </p:nvPicPr>
        <p:blipFill>
          <a:blip r:embed="rId3">
            <a:alphaModFix/>
          </a:blip>
          <a:stretch>
            <a:fillRect/>
          </a:stretch>
        </p:blipFill>
        <p:spPr>
          <a:xfrm>
            <a:off x="152400" y="2688879"/>
            <a:ext cx="6032862" cy="3730320"/>
          </a:xfrm>
          <a:prstGeom prst="rect">
            <a:avLst/>
          </a:prstGeom>
          <a:noFill/>
          <a:ln>
            <a:noFill/>
          </a:ln>
        </p:spPr>
      </p:pic>
      <p:pic>
        <p:nvPicPr>
          <p:cNvPr id="659" name="Google Shape;659;p87" title="Graphique"/>
          <p:cNvPicPr preferRelativeResize="0"/>
          <p:nvPr/>
        </p:nvPicPr>
        <p:blipFill>
          <a:blip r:embed="rId4">
            <a:alphaModFix/>
          </a:blip>
          <a:stretch>
            <a:fillRect/>
          </a:stretch>
        </p:blipFill>
        <p:spPr>
          <a:xfrm>
            <a:off x="6240912" y="2688864"/>
            <a:ext cx="5701938" cy="3525698"/>
          </a:xfrm>
          <a:prstGeom prst="rect">
            <a:avLst/>
          </a:prstGeom>
          <a:noFill/>
          <a:ln>
            <a:noFill/>
          </a:ln>
        </p:spPr>
      </p:pic>
      <p:sp>
        <p:nvSpPr>
          <p:cNvPr id="660" name="Google Shape;660;p87"/>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88"/>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66" name="Google Shape;666;p88"/>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67" name="Google Shape;667;p88" title="Graphique"/>
          <p:cNvPicPr preferRelativeResize="0"/>
          <p:nvPr/>
        </p:nvPicPr>
        <p:blipFill>
          <a:blip r:embed="rId3">
            <a:alphaModFix/>
          </a:blip>
          <a:stretch>
            <a:fillRect/>
          </a:stretch>
        </p:blipFill>
        <p:spPr>
          <a:xfrm>
            <a:off x="226775" y="2623729"/>
            <a:ext cx="5791200" cy="3580892"/>
          </a:xfrm>
          <a:prstGeom prst="rect">
            <a:avLst/>
          </a:prstGeom>
          <a:noFill/>
          <a:ln>
            <a:noFill/>
          </a:ln>
        </p:spPr>
      </p:pic>
      <p:pic>
        <p:nvPicPr>
          <p:cNvPr id="668" name="Google Shape;668;p88" title="Graphique"/>
          <p:cNvPicPr preferRelativeResize="0"/>
          <p:nvPr/>
        </p:nvPicPr>
        <p:blipFill>
          <a:blip r:embed="rId4">
            <a:alphaModFix/>
          </a:blip>
          <a:stretch>
            <a:fillRect/>
          </a:stretch>
        </p:blipFill>
        <p:spPr>
          <a:xfrm>
            <a:off x="6116650" y="2623714"/>
            <a:ext cx="5869224" cy="3629137"/>
          </a:xfrm>
          <a:prstGeom prst="rect">
            <a:avLst/>
          </a:prstGeom>
          <a:noFill/>
          <a:ln>
            <a:noFill/>
          </a:ln>
        </p:spPr>
      </p:pic>
      <p:sp>
        <p:nvSpPr>
          <p:cNvPr id="669" name="Google Shape;669;p88"/>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9"/>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75" name="Google Shape;675;p89"/>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76" name="Google Shape;676;p89" title="Graphique"/>
          <p:cNvPicPr preferRelativeResize="0"/>
          <p:nvPr/>
        </p:nvPicPr>
        <p:blipFill>
          <a:blip r:embed="rId3">
            <a:alphaModFix/>
          </a:blip>
          <a:stretch>
            <a:fillRect/>
          </a:stretch>
        </p:blipFill>
        <p:spPr>
          <a:xfrm>
            <a:off x="152400" y="2658354"/>
            <a:ext cx="5791200" cy="3580892"/>
          </a:xfrm>
          <a:prstGeom prst="rect">
            <a:avLst/>
          </a:prstGeom>
          <a:noFill/>
          <a:ln>
            <a:noFill/>
          </a:ln>
        </p:spPr>
      </p:pic>
      <p:pic>
        <p:nvPicPr>
          <p:cNvPr id="677" name="Google Shape;677;p89" title="Graphique"/>
          <p:cNvPicPr preferRelativeResize="0"/>
          <p:nvPr/>
        </p:nvPicPr>
        <p:blipFill>
          <a:blip r:embed="rId4">
            <a:alphaModFix/>
          </a:blip>
          <a:stretch>
            <a:fillRect/>
          </a:stretch>
        </p:blipFill>
        <p:spPr>
          <a:xfrm>
            <a:off x="6074500" y="2658339"/>
            <a:ext cx="5943600" cy="3675126"/>
          </a:xfrm>
          <a:prstGeom prst="rect">
            <a:avLst/>
          </a:prstGeom>
          <a:noFill/>
          <a:ln>
            <a:noFill/>
          </a:ln>
        </p:spPr>
      </p:pic>
      <p:sp>
        <p:nvSpPr>
          <p:cNvPr id="678" name="Google Shape;678;p89"/>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90"/>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84" name="Google Shape;684;p90"/>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85" name="Google Shape;685;p90" title="Graphique"/>
          <p:cNvPicPr preferRelativeResize="0"/>
          <p:nvPr/>
        </p:nvPicPr>
        <p:blipFill>
          <a:blip r:embed="rId3">
            <a:alphaModFix/>
          </a:blip>
          <a:stretch>
            <a:fillRect/>
          </a:stretch>
        </p:blipFill>
        <p:spPr>
          <a:xfrm>
            <a:off x="2418575" y="2459550"/>
            <a:ext cx="6753075" cy="4175650"/>
          </a:xfrm>
          <a:prstGeom prst="rect">
            <a:avLst/>
          </a:prstGeom>
          <a:noFill/>
          <a:ln>
            <a:noFill/>
          </a:ln>
        </p:spPr>
      </p:pic>
      <p:sp>
        <p:nvSpPr>
          <p:cNvPr id="686" name="Google Shape;686;p90"/>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91"/>
          <p:cNvSpPr txBox="1">
            <a:spLocks noGrp="1"/>
          </p:cNvSpPr>
          <p:nvPr>
            <p:ph type="body" idx="1"/>
          </p:nvPr>
        </p:nvSpPr>
        <p:spPr>
          <a:xfrm>
            <a:off x="147711" y="1824317"/>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692" name="Google Shape;692;p91"/>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693" name="Google Shape;693;p91" title="Graphique"/>
          <p:cNvPicPr preferRelativeResize="0"/>
          <p:nvPr/>
        </p:nvPicPr>
        <p:blipFill>
          <a:blip r:embed="rId3">
            <a:alphaModFix/>
          </a:blip>
          <a:stretch>
            <a:fillRect/>
          </a:stretch>
        </p:blipFill>
        <p:spPr>
          <a:xfrm>
            <a:off x="226775" y="2700992"/>
            <a:ext cx="5868573" cy="3628734"/>
          </a:xfrm>
          <a:prstGeom prst="rect">
            <a:avLst/>
          </a:prstGeom>
          <a:noFill/>
          <a:ln>
            <a:noFill/>
          </a:ln>
        </p:spPr>
      </p:pic>
      <p:pic>
        <p:nvPicPr>
          <p:cNvPr id="694" name="Google Shape;694;p91" title="Graphique"/>
          <p:cNvPicPr preferRelativeResize="0"/>
          <p:nvPr/>
        </p:nvPicPr>
        <p:blipFill>
          <a:blip r:embed="rId4">
            <a:alphaModFix/>
          </a:blip>
          <a:stretch>
            <a:fillRect/>
          </a:stretch>
        </p:blipFill>
        <p:spPr>
          <a:xfrm>
            <a:off x="6095348" y="2649492"/>
            <a:ext cx="5791851" cy="3581295"/>
          </a:xfrm>
          <a:prstGeom prst="rect">
            <a:avLst/>
          </a:prstGeom>
          <a:noFill/>
          <a:ln>
            <a:noFill/>
          </a:ln>
        </p:spPr>
      </p:pic>
      <p:sp>
        <p:nvSpPr>
          <p:cNvPr id="695" name="Google Shape;695;p91"/>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92"/>
          <p:cNvSpPr txBox="1">
            <a:spLocks noGrp="1"/>
          </p:cNvSpPr>
          <p:nvPr>
            <p:ph type="body" idx="1"/>
          </p:nvPr>
        </p:nvSpPr>
        <p:spPr>
          <a:xfrm>
            <a:off x="147711" y="1824317"/>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701" name="Google Shape;701;p92"/>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pic>
        <p:nvPicPr>
          <p:cNvPr id="702" name="Google Shape;702;p92" title="Graphique"/>
          <p:cNvPicPr preferRelativeResize="0"/>
          <p:nvPr/>
        </p:nvPicPr>
        <p:blipFill rotWithShape="1">
          <a:blip r:embed="rId3">
            <a:alphaModFix/>
          </a:blip>
          <a:srcRect b="7834"/>
          <a:stretch/>
        </p:blipFill>
        <p:spPr>
          <a:xfrm>
            <a:off x="1947525" y="2486425"/>
            <a:ext cx="6803100" cy="4092100"/>
          </a:xfrm>
          <a:prstGeom prst="rect">
            <a:avLst/>
          </a:prstGeom>
          <a:noFill/>
          <a:ln>
            <a:noFill/>
          </a:ln>
        </p:spPr>
      </p:pic>
      <p:sp>
        <p:nvSpPr>
          <p:cNvPr id="703" name="Google Shape;703;p92"/>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aphicFrame>
        <p:nvGraphicFramePr>
          <p:cNvPr id="708" name="Google Shape;708;p93"/>
          <p:cNvGraphicFramePr/>
          <p:nvPr/>
        </p:nvGraphicFramePr>
        <p:xfrm>
          <a:off x="1090690" y="3222951"/>
          <a:ext cx="9449525" cy="2215525"/>
        </p:xfrm>
        <a:graphic>
          <a:graphicData uri="http://schemas.openxmlformats.org/drawingml/2006/table">
            <a:tbl>
              <a:tblPr>
                <a:noFill/>
                <a:tableStyleId>{AD773822-34DE-45F7-BAFE-0297E2DBFE8B}</a:tableStyleId>
              </a:tblPr>
              <a:tblGrid>
                <a:gridCol w="4363600">
                  <a:extLst>
                    <a:ext uri="{9D8B030D-6E8A-4147-A177-3AD203B41FA5}">
                      <a16:colId xmlns:a16="http://schemas.microsoft.com/office/drawing/2014/main" val="20000"/>
                    </a:ext>
                  </a:extLst>
                </a:gridCol>
                <a:gridCol w="1886950">
                  <a:extLst>
                    <a:ext uri="{9D8B030D-6E8A-4147-A177-3AD203B41FA5}">
                      <a16:colId xmlns:a16="http://schemas.microsoft.com/office/drawing/2014/main" val="20001"/>
                    </a:ext>
                  </a:extLst>
                </a:gridCol>
                <a:gridCol w="1577375">
                  <a:extLst>
                    <a:ext uri="{9D8B030D-6E8A-4147-A177-3AD203B41FA5}">
                      <a16:colId xmlns:a16="http://schemas.microsoft.com/office/drawing/2014/main" val="20002"/>
                    </a:ext>
                  </a:extLst>
                </a:gridCol>
                <a:gridCol w="1621600">
                  <a:extLst>
                    <a:ext uri="{9D8B030D-6E8A-4147-A177-3AD203B41FA5}">
                      <a16:colId xmlns:a16="http://schemas.microsoft.com/office/drawing/2014/main" val="20003"/>
                    </a:ext>
                  </a:extLst>
                </a:gridCol>
              </a:tblGrid>
              <a:tr h="1276500">
                <a:tc rowSpan="2">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Taux de participation enquête du personnel paramédical</a:t>
                      </a:r>
                      <a:endParaRPr sz="1600" b="1" i="0" u="none" strike="noStrike" cap="none">
                        <a:solidFill>
                          <a:srgbClr val="000000"/>
                        </a:solidFill>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Nombre d'enquêtés</a:t>
                      </a:r>
                      <a:endParaRPr sz="1600" b="1" i="0" u="none" strike="noStrike" cap="none">
                        <a:solidFill>
                          <a:srgbClr val="000000"/>
                        </a:solidFill>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i="0" u="none" strike="noStrike" cap="none">
                          <a:solidFill>
                            <a:srgbClr val="000000"/>
                          </a:solidFill>
                          <a:latin typeface="Poppins"/>
                          <a:ea typeface="Poppins"/>
                          <a:cs typeface="Poppins"/>
                          <a:sym typeface="Poppins"/>
                        </a:rPr>
                        <a:t>Nombre de </a:t>
                      </a:r>
                      <a:r>
                        <a:rPr lang="fr-FR" sz="1600" b="1">
                          <a:latin typeface="Poppins"/>
                          <a:ea typeface="Poppins"/>
                          <a:cs typeface="Poppins"/>
                          <a:sym typeface="Poppins"/>
                        </a:rPr>
                        <a:t>réponses</a:t>
                      </a: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txBody>
                  <a:tcPr marL="0" marR="0" marT="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a:latin typeface="Poppins"/>
                          <a:ea typeface="Poppins"/>
                          <a:cs typeface="Poppins"/>
                          <a:sym typeface="Poppins"/>
                        </a:rPr>
                        <a:t>Taux de participation</a:t>
                      </a:r>
                      <a:endParaRPr sz="1600" b="1">
                        <a:latin typeface="Poppins"/>
                        <a:ea typeface="Poppins"/>
                        <a:cs typeface="Poppins"/>
                        <a:sym typeface="Poppins"/>
                      </a:endParaRPr>
                    </a:p>
                    <a:p>
                      <a:pPr marL="0" marR="0" lvl="0" indent="0" algn="ctr" rtl="0">
                        <a:spcBef>
                          <a:spcPts val="0"/>
                        </a:spcBef>
                        <a:spcAft>
                          <a:spcPts val="0"/>
                        </a:spcAft>
                        <a:buNone/>
                      </a:pPr>
                      <a:endParaRPr sz="1600"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39025">
                <a:tc vMerge="1">
                  <a:txBody>
                    <a:bodyPr/>
                    <a:lstStyle/>
                    <a:p>
                      <a:endParaRPr lang="fr-FR"/>
                    </a:p>
                  </a:txBody>
                  <a:tcPr/>
                </a:tc>
                <a:tc>
                  <a:txBody>
                    <a:bodyPr/>
                    <a:lstStyle/>
                    <a:p>
                      <a:pPr marL="0" marR="0" lvl="0" indent="0" algn="ctr" rtl="0">
                        <a:spcBef>
                          <a:spcPts val="0"/>
                        </a:spcBef>
                        <a:spcAft>
                          <a:spcPts val="0"/>
                        </a:spcAft>
                        <a:buNone/>
                      </a:pPr>
                      <a:r>
                        <a:rPr lang="fr-FR" sz="1600" b="1">
                          <a:latin typeface="Poppins"/>
                          <a:ea typeface="Poppins"/>
                          <a:cs typeface="Poppins"/>
                          <a:sym typeface="Poppins"/>
                        </a:rPr>
                        <a:t>21</a:t>
                      </a:r>
                      <a:endParaRPr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a:latin typeface="Poppins"/>
                          <a:ea typeface="Poppins"/>
                          <a:cs typeface="Poppins"/>
                          <a:sym typeface="Poppins"/>
                        </a:rPr>
                        <a:t>18</a:t>
                      </a:r>
                      <a:endParaRPr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600" b="1">
                          <a:solidFill>
                            <a:srgbClr val="FFFFFF"/>
                          </a:solidFill>
                          <a:latin typeface="Poppins"/>
                          <a:ea typeface="Poppins"/>
                          <a:cs typeface="Poppins"/>
                          <a:sym typeface="Poppins"/>
                        </a:rPr>
                        <a:t>85,7%</a:t>
                      </a:r>
                      <a:endParaRPr b="1">
                        <a:latin typeface="Poppins"/>
                        <a:ea typeface="Poppins"/>
                        <a:cs typeface="Poppins"/>
                        <a:sym typeface="Poppins"/>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7BBBC6"/>
                    </a:solidFill>
                  </a:tcPr>
                </a:tc>
                <a:extLst>
                  <a:ext uri="{0D108BD9-81ED-4DB2-BD59-A6C34878D82A}">
                    <a16:rowId xmlns:a16="http://schemas.microsoft.com/office/drawing/2014/main" val="10001"/>
                  </a:ext>
                </a:extLst>
              </a:tr>
            </a:tbl>
          </a:graphicData>
        </a:graphic>
      </p:graphicFrame>
      <p:sp>
        <p:nvSpPr>
          <p:cNvPr id="709" name="Google Shape;709;p93"/>
          <p:cNvSpPr txBox="1">
            <a:spLocks noGrp="1"/>
          </p:cNvSpPr>
          <p:nvPr>
            <p:ph type="body" idx="1"/>
          </p:nvPr>
        </p:nvSpPr>
        <p:spPr>
          <a:xfrm>
            <a:off x="152400" y="1766714"/>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a:t>
            </a:r>
            <a:endParaRPr/>
          </a:p>
        </p:txBody>
      </p:sp>
      <p:cxnSp>
        <p:nvCxnSpPr>
          <p:cNvPr id="710" name="Google Shape;710;p93"/>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sp>
        <p:nvSpPr>
          <p:cNvPr id="711" name="Google Shape;711;p93"/>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94"/>
          <p:cNvSpPr txBox="1"/>
          <p:nvPr/>
        </p:nvSpPr>
        <p:spPr>
          <a:xfrm>
            <a:off x="487681" y="2924476"/>
            <a:ext cx="11142600" cy="1199700"/>
          </a:xfrm>
          <a:prstGeom prst="rect">
            <a:avLst/>
          </a:prstGeom>
          <a:noFill/>
          <a:ln>
            <a:noFill/>
          </a:ln>
        </p:spPr>
        <p:txBody>
          <a:bodyPr spcFirstLastPara="1" wrap="square" lIns="91425" tIns="45700" rIns="91425" bIns="45700" anchor="ctr" anchorCtr="0">
            <a:normAutofit/>
          </a:bodyPr>
          <a:lstStyle/>
          <a:p>
            <a:pPr marL="342900" marR="0" lvl="0" indent="-237744" algn="l" rtl="0">
              <a:lnSpc>
                <a:spcPct val="100000"/>
              </a:lnSpc>
              <a:spcBef>
                <a:spcPts val="0"/>
              </a:spcBef>
              <a:spcAft>
                <a:spcPts val="0"/>
              </a:spcAft>
              <a:buClr>
                <a:srgbClr val="ADE67F"/>
              </a:buClr>
              <a:buSzPts val="1656"/>
              <a:buFont typeface="Gill Sans"/>
              <a:buNone/>
            </a:pPr>
            <a:endParaRPr sz="1800" b="0" i="0" u="none" strike="noStrike" cap="none">
              <a:solidFill>
                <a:srgbClr val="3F3F3F"/>
              </a:solidFill>
              <a:latin typeface="Malgun Gothic"/>
              <a:ea typeface="Malgun Gothic"/>
              <a:cs typeface="Malgun Gothic"/>
              <a:sym typeface="Malgun Gothic"/>
            </a:endParaRPr>
          </a:p>
        </p:txBody>
      </p:sp>
      <p:sp>
        <p:nvSpPr>
          <p:cNvPr id="717" name="Google Shape;717;p94"/>
          <p:cNvSpPr/>
          <p:nvPr/>
        </p:nvSpPr>
        <p:spPr>
          <a:xfrm>
            <a:off x="226767" y="2717273"/>
            <a:ext cx="11649600" cy="35724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7BBBC6"/>
              </a:buClr>
              <a:buSzPts val="1800"/>
              <a:buFont typeface="Poppins"/>
              <a:buNone/>
            </a:pPr>
            <a:r>
              <a:rPr lang="fr-FR" sz="1800" b="1" i="0" u="sng" strike="noStrike" cap="none">
                <a:solidFill>
                  <a:srgbClr val="7BBBC6"/>
                </a:solidFill>
                <a:latin typeface="Poppins"/>
                <a:ea typeface="Poppins"/>
                <a:cs typeface="Poppins"/>
                <a:sym typeface="Poppins"/>
              </a:rPr>
              <a:t>RECOMMANDATIONS, SUGGESTIONS</a:t>
            </a:r>
            <a:endParaRPr/>
          </a:p>
          <a:p>
            <a:pPr marL="285750" marR="0" lvl="0" indent="-285750" algn="just" rtl="0">
              <a:lnSpc>
                <a:spcPct val="107000"/>
              </a:lnSpc>
              <a:spcBef>
                <a:spcPts val="800"/>
              </a:spcBef>
              <a:spcAft>
                <a:spcPts val="0"/>
              </a:spcAft>
              <a:buClr>
                <a:srgbClr val="000000"/>
              </a:buClr>
              <a:buSzPts val="1600"/>
              <a:buFont typeface="Arial"/>
              <a:buChar char="•"/>
            </a:pPr>
            <a:r>
              <a:rPr lang="fr-FR" sz="1600">
                <a:latin typeface="Poppins"/>
                <a:ea typeface="Poppins"/>
                <a:cs typeface="Poppins"/>
                <a:sym typeface="Poppins"/>
              </a:rPr>
              <a:t>Si on peut me changer mon bureau pour être plus confortable dans mon travail </a:t>
            </a:r>
            <a:endParaRPr sz="1600">
              <a:latin typeface="Poppins"/>
              <a:ea typeface="Poppins"/>
              <a:cs typeface="Poppins"/>
              <a:sym typeface="Poppins"/>
            </a:endParaRPr>
          </a:p>
          <a:p>
            <a:pPr marL="285750" marR="0" lvl="0" indent="-285750" algn="just" rtl="0">
              <a:lnSpc>
                <a:spcPct val="107000"/>
              </a:lnSpc>
              <a:spcBef>
                <a:spcPts val="800"/>
              </a:spcBef>
              <a:spcAft>
                <a:spcPts val="0"/>
              </a:spcAft>
              <a:buClr>
                <a:srgbClr val="000000"/>
              </a:buClr>
              <a:buSzPts val="1600"/>
              <a:buFont typeface="Arial"/>
              <a:buChar char="•"/>
            </a:pPr>
            <a:r>
              <a:rPr lang="fr-FR" sz="1600">
                <a:latin typeface="Poppins"/>
                <a:ea typeface="Poppins"/>
                <a:cs typeface="Poppins"/>
                <a:sym typeface="Poppins"/>
              </a:rPr>
              <a:t>J'aimerais être mieux équipé en matériel informatique, l'ordinateur avec lequel je travaille est trop lent et cela me retarde parfois.</a:t>
            </a:r>
            <a:endParaRPr sz="1600">
              <a:latin typeface="Poppins"/>
              <a:ea typeface="Poppins"/>
              <a:cs typeface="Poppins"/>
              <a:sym typeface="Poppins"/>
            </a:endParaRPr>
          </a:p>
          <a:p>
            <a:pPr marL="285750" marR="0" lvl="0" indent="-285750" algn="just" rtl="0">
              <a:lnSpc>
                <a:spcPct val="107000"/>
              </a:lnSpc>
              <a:spcBef>
                <a:spcPts val="800"/>
              </a:spcBef>
              <a:spcAft>
                <a:spcPts val="0"/>
              </a:spcAft>
              <a:buClr>
                <a:srgbClr val="000000"/>
              </a:buClr>
              <a:buSzPts val="1600"/>
              <a:buFont typeface="Arial"/>
              <a:buChar char="•"/>
            </a:pPr>
            <a:r>
              <a:rPr lang="fr-FR" sz="1600">
                <a:latin typeface="Poppins"/>
                <a:ea typeface="Poppins"/>
                <a:cs typeface="Poppins"/>
                <a:sym typeface="Poppins"/>
              </a:rPr>
              <a:t>Un bureau pour la facturation </a:t>
            </a:r>
            <a:endParaRPr sz="1600">
              <a:latin typeface="Poppins"/>
              <a:ea typeface="Poppins"/>
              <a:cs typeface="Poppins"/>
              <a:sym typeface="Poppins"/>
            </a:endParaRPr>
          </a:p>
          <a:p>
            <a:pPr marL="285750" marR="0" lvl="0" indent="-285750" algn="just" rtl="0">
              <a:lnSpc>
                <a:spcPct val="107000"/>
              </a:lnSpc>
              <a:spcBef>
                <a:spcPts val="800"/>
              </a:spcBef>
              <a:spcAft>
                <a:spcPts val="0"/>
              </a:spcAft>
              <a:buClr>
                <a:srgbClr val="000000"/>
              </a:buClr>
              <a:buSzPts val="1600"/>
              <a:buFont typeface="Arial"/>
              <a:buChar char="•"/>
            </a:pPr>
            <a:r>
              <a:rPr lang="fr-FR" sz="1600">
                <a:latin typeface="Poppins"/>
                <a:ea typeface="Poppins"/>
                <a:cs typeface="Poppins"/>
                <a:sym typeface="Poppins"/>
              </a:rPr>
              <a:t>Essayer de faire le maximum pour mettre les employés que ce soit l'administration le personnel médical dans de bonnes conditions afin qu'ils puissent faire des résultats.</a:t>
            </a:r>
            <a:endParaRPr sz="1600">
              <a:latin typeface="Poppins"/>
              <a:ea typeface="Poppins"/>
              <a:cs typeface="Poppins"/>
              <a:sym typeface="Poppins"/>
            </a:endParaRPr>
          </a:p>
          <a:p>
            <a:pPr marL="0" marR="0" lvl="0" indent="0" algn="just" rtl="0">
              <a:lnSpc>
                <a:spcPct val="107000"/>
              </a:lnSpc>
              <a:spcBef>
                <a:spcPts val="800"/>
              </a:spcBef>
              <a:spcAft>
                <a:spcPts val="0"/>
              </a:spcAft>
              <a:buNone/>
            </a:pPr>
            <a:endParaRPr sz="1600">
              <a:latin typeface="Poppins"/>
              <a:ea typeface="Poppins"/>
              <a:cs typeface="Poppins"/>
              <a:sym typeface="Poppins"/>
            </a:endParaRPr>
          </a:p>
        </p:txBody>
      </p:sp>
      <p:sp>
        <p:nvSpPr>
          <p:cNvPr id="718" name="Google Shape;718;p94"/>
          <p:cNvSpPr txBox="1">
            <a:spLocks noGrp="1"/>
          </p:cNvSpPr>
          <p:nvPr>
            <p:ph type="body" idx="1"/>
          </p:nvPr>
        </p:nvSpPr>
        <p:spPr>
          <a:xfrm>
            <a:off x="147711" y="1824317"/>
            <a:ext cx="11142600" cy="522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1656"/>
              <a:buNone/>
            </a:pPr>
            <a:r>
              <a:rPr lang="fr-FR" b="1">
                <a:solidFill>
                  <a:srgbClr val="3F3F3F"/>
                </a:solidFill>
                <a:latin typeface="Poppins"/>
                <a:ea typeface="Poppins"/>
                <a:cs typeface="Poppins"/>
                <a:sym typeface="Poppins"/>
              </a:rPr>
              <a:t>La satisfaction du personnel administratif </a:t>
            </a:r>
            <a:endParaRPr/>
          </a:p>
        </p:txBody>
      </p:sp>
      <p:cxnSp>
        <p:nvCxnSpPr>
          <p:cNvPr id="719" name="Google Shape;719;p94"/>
          <p:cNvCxnSpPr/>
          <p:nvPr/>
        </p:nvCxnSpPr>
        <p:spPr>
          <a:xfrm>
            <a:off x="226767" y="2269729"/>
            <a:ext cx="4902000" cy="19500"/>
          </a:xfrm>
          <a:prstGeom prst="straightConnector1">
            <a:avLst/>
          </a:prstGeom>
          <a:noFill/>
          <a:ln w="28575" cap="flat" cmpd="sng">
            <a:solidFill>
              <a:srgbClr val="EBBDA9"/>
            </a:solidFill>
            <a:prstDash val="solid"/>
            <a:round/>
            <a:headEnd type="oval" w="med" len="med"/>
            <a:tailEnd type="none" w="sm" len="sm"/>
          </a:ln>
        </p:spPr>
      </p:cxnSp>
      <p:sp>
        <p:nvSpPr>
          <p:cNvPr id="720" name="Google Shape;720;p94"/>
          <p:cNvSpPr txBox="1">
            <a:spLocks noGrp="1"/>
          </p:cNvSpPr>
          <p:nvPr>
            <p:ph type="title" idx="4294967295"/>
          </p:nvPr>
        </p:nvSpPr>
        <p:spPr>
          <a:xfrm>
            <a:off x="487675" y="192700"/>
            <a:ext cx="11142900" cy="833700"/>
          </a:xfrm>
          <a:prstGeom prst="rect">
            <a:avLst/>
          </a:prstGeom>
          <a:solidFill>
            <a:srgbClr val="EBBDA9">
              <a:alpha val="89800"/>
            </a:srgbClr>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fr-FR" sz="2300" b="1">
                <a:solidFill>
                  <a:schemeClr val="lt1"/>
                </a:solidFill>
                <a:latin typeface="Poppins"/>
                <a:ea typeface="Poppins"/>
                <a:cs typeface="Poppins"/>
                <a:sym typeface="Poppins"/>
              </a:rPr>
              <a:t>Les informations sur la performance et l’efficacité du système de management de la qualité</a:t>
            </a:r>
            <a:endParaRPr sz="2300" b="1">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0"/>
          <p:cNvSpPr txBox="1"/>
          <p:nvPr/>
        </p:nvSpPr>
        <p:spPr>
          <a:xfrm>
            <a:off x="9329530" y="145774"/>
            <a:ext cx="241189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PM02-FO0004</a:t>
            </a:r>
            <a:endParaRPr/>
          </a:p>
          <a:p>
            <a:pPr marL="0" marR="0" lvl="0" indent="0" algn="r" rtl="0">
              <a:lnSpc>
                <a:spcPct val="100000"/>
              </a:lnSpc>
              <a:spcBef>
                <a:spcPts val="0"/>
              </a:spcBef>
              <a:spcAft>
                <a:spcPts val="0"/>
              </a:spcAft>
              <a:buClr>
                <a:srgbClr val="000000"/>
              </a:buClr>
              <a:buSzPts val="800"/>
              <a:buFont typeface="Gill Sans"/>
              <a:buNone/>
            </a:pPr>
            <a:r>
              <a:rPr lang="fr-FR" sz="800" b="0" i="0" u="none" strike="noStrike" cap="none">
                <a:solidFill>
                  <a:srgbClr val="000000"/>
                </a:solidFill>
                <a:latin typeface="Gill Sans"/>
                <a:ea typeface="Gill Sans"/>
                <a:cs typeface="Gill Sans"/>
                <a:sym typeface="Gill Sans"/>
              </a:rPr>
              <a:t>V1</a:t>
            </a:r>
            <a:endParaRPr/>
          </a:p>
        </p:txBody>
      </p:sp>
      <p:sp>
        <p:nvSpPr>
          <p:cNvPr id="339" name="Google Shape;339;p50"/>
          <p:cNvSpPr txBox="1"/>
          <p:nvPr/>
        </p:nvSpPr>
        <p:spPr>
          <a:xfrm>
            <a:off x="948902" y="1927913"/>
            <a:ext cx="10294196" cy="1620982"/>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EBBDA9"/>
              </a:buClr>
              <a:buSzPts val="4000"/>
              <a:buFont typeface="Poppins"/>
              <a:buNone/>
            </a:pPr>
            <a:r>
              <a:rPr lang="fr-FR" sz="4000" b="1">
                <a:solidFill>
                  <a:srgbClr val="EBBDA9"/>
                </a:solidFill>
                <a:latin typeface="Poppins"/>
                <a:ea typeface="Poppins"/>
                <a:cs typeface="Poppins"/>
                <a:sym typeface="Poppins"/>
              </a:rPr>
              <a:t>1- Les modifications des enjeux externes et internes pour le SMQ</a:t>
            </a:r>
            <a:endParaRPr sz="4000" b="1">
              <a:solidFill>
                <a:srgbClr val="EBBDA9"/>
              </a:solidFill>
              <a:latin typeface="Poppins"/>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95"/>
          <p:cNvPicPr preferRelativeResize="0"/>
          <p:nvPr/>
        </p:nvPicPr>
        <p:blipFill>
          <a:blip r:embed="rId3">
            <a:alphaModFix/>
          </a:blip>
          <a:stretch>
            <a:fillRect/>
          </a:stretch>
        </p:blipFill>
        <p:spPr>
          <a:xfrm>
            <a:off x="0" y="0"/>
            <a:ext cx="12192000" cy="6857999"/>
          </a:xfrm>
          <a:prstGeom prst="rect">
            <a:avLst/>
          </a:prstGeom>
          <a:noFill/>
          <a:ln>
            <a:noFill/>
          </a:ln>
        </p:spPr>
      </p:pic>
      <p:sp>
        <p:nvSpPr>
          <p:cNvPr id="727" name="Google Shape;727;p95"/>
          <p:cNvSpPr/>
          <p:nvPr/>
        </p:nvSpPr>
        <p:spPr>
          <a:xfrm>
            <a:off x="0" y="6289325"/>
            <a:ext cx="12192000" cy="568800"/>
          </a:xfrm>
          <a:prstGeom prst="rect">
            <a:avLst/>
          </a:prstGeom>
          <a:solidFill>
            <a:srgbClr val="752864">
              <a:alpha val="8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200" b="1" i="0" u="none" strike="noStrike" cap="none">
                <a:solidFill>
                  <a:schemeClr val="lt1"/>
                </a:solidFill>
                <a:latin typeface="Lato"/>
                <a:ea typeface="Lato"/>
                <a:cs typeface="Lato"/>
                <a:sym typeface="Lato"/>
              </a:rPr>
              <a:t>RAPPORT </a:t>
            </a:r>
            <a:r>
              <a:rPr lang="fr-FR" sz="3200" b="1">
                <a:solidFill>
                  <a:schemeClr val="lt1"/>
                </a:solidFill>
                <a:latin typeface="Lato"/>
                <a:ea typeface="Lato"/>
                <a:cs typeface="Lato"/>
                <a:sym typeface="Lato"/>
              </a:rPr>
              <a:t>ENQUÊTE</a:t>
            </a:r>
            <a:r>
              <a:rPr lang="fr-FR" sz="3200" b="1" i="0" u="none" strike="noStrike" cap="none">
                <a:solidFill>
                  <a:schemeClr val="lt1"/>
                </a:solidFill>
                <a:latin typeface="Lato"/>
                <a:ea typeface="Lato"/>
                <a:cs typeface="Lato"/>
                <a:sym typeface="Lato"/>
              </a:rPr>
              <a:t> DE SATISFACTION </a:t>
            </a:r>
            <a:r>
              <a:rPr lang="fr-FR" sz="3200" b="1">
                <a:solidFill>
                  <a:schemeClr val="lt1"/>
                </a:solidFill>
                <a:latin typeface="Lato"/>
                <a:ea typeface="Lato"/>
                <a:cs typeface="Lato"/>
                <a:sym typeface="Lato"/>
              </a:rPr>
              <a:t>SI 2024</a:t>
            </a:r>
            <a:endParaRPr b="1">
              <a:latin typeface="Lato"/>
              <a:ea typeface="Lato"/>
              <a:cs typeface="Lato"/>
              <a:sym typeface="Lato"/>
            </a:endParaRPr>
          </a:p>
        </p:txBody>
      </p:sp>
      <p:pic>
        <p:nvPicPr>
          <p:cNvPr id="728" name="Google Shape;728;p95"/>
          <p:cNvPicPr preferRelativeResize="0"/>
          <p:nvPr/>
        </p:nvPicPr>
        <p:blipFill rotWithShape="1">
          <a:blip r:embed="rId4">
            <a:alphaModFix/>
          </a:blip>
          <a:srcRect/>
          <a:stretch/>
        </p:blipFill>
        <p:spPr>
          <a:xfrm>
            <a:off x="0" y="0"/>
            <a:ext cx="2329851" cy="15649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6"/>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Description du panel</a:t>
            </a:r>
            <a:endParaRPr sz="4800">
              <a:latin typeface="Poppins"/>
              <a:ea typeface="Poppins"/>
              <a:cs typeface="Poppins"/>
              <a:sym typeface="Poppins"/>
            </a:endParaRPr>
          </a:p>
        </p:txBody>
      </p:sp>
      <p:sp>
        <p:nvSpPr>
          <p:cNvPr id="734" name="Google Shape;734;p96"/>
          <p:cNvSpPr txBox="1"/>
          <p:nvPr/>
        </p:nvSpPr>
        <p:spPr>
          <a:xfrm>
            <a:off x="223028" y="1496750"/>
            <a:ext cx="8711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Poppins"/>
                <a:ea typeface="Poppins"/>
                <a:cs typeface="Poppins"/>
                <a:sym typeface="Poppins"/>
              </a:rPr>
              <a:t>Nombre de personnes ayant répondu au questionnaire : 10 </a:t>
            </a:r>
            <a:endParaRPr sz="1400" b="0" i="0" u="none" strike="noStrike" cap="none">
              <a:solidFill>
                <a:srgbClr val="000000"/>
              </a:solidFill>
              <a:latin typeface="Arial"/>
              <a:ea typeface="Arial"/>
              <a:cs typeface="Arial"/>
              <a:sym typeface="Arial"/>
            </a:endParaRPr>
          </a:p>
        </p:txBody>
      </p:sp>
      <p:grpSp>
        <p:nvGrpSpPr>
          <p:cNvPr id="735" name="Google Shape;735;p96"/>
          <p:cNvGrpSpPr/>
          <p:nvPr/>
        </p:nvGrpSpPr>
        <p:grpSpPr>
          <a:xfrm>
            <a:off x="63423" y="2225374"/>
            <a:ext cx="12128621" cy="4262606"/>
            <a:chOff x="63423" y="2225485"/>
            <a:chExt cx="12112874" cy="2922195"/>
          </a:xfrm>
        </p:grpSpPr>
        <p:pic>
          <p:nvPicPr>
            <p:cNvPr id="736" name="Google Shape;736;p96"/>
            <p:cNvPicPr preferRelativeResize="0"/>
            <p:nvPr/>
          </p:nvPicPr>
          <p:blipFill rotWithShape="1">
            <a:blip r:embed="rId3">
              <a:alphaModFix/>
            </a:blip>
            <a:srcRect/>
            <a:stretch/>
          </p:blipFill>
          <p:spPr>
            <a:xfrm>
              <a:off x="63423" y="2225485"/>
              <a:ext cx="5873400" cy="22749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737" name="Google Shape;737;p96"/>
            <p:cNvPicPr preferRelativeResize="0"/>
            <p:nvPr/>
          </p:nvPicPr>
          <p:blipFill rotWithShape="1">
            <a:blip r:embed="rId4">
              <a:alphaModFix/>
            </a:blip>
            <a:srcRect/>
            <a:stretch/>
          </p:blipFill>
          <p:spPr>
            <a:xfrm>
              <a:off x="5524997" y="2252380"/>
              <a:ext cx="6651300" cy="2895300"/>
            </a:xfrm>
            <a:prstGeom prst="roundRect">
              <a:avLst>
                <a:gd name="adj" fmla="val 8594"/>
              </a:avLst>
            </a:prstGeom>
            <a:solidFill>
              <a:srgbClr val="ECECEC"/>
            </a:solidFill>
            <a:ln>
              <a:noFill/>
            </a:ln>
            <a:effectLst>
              <a:reflection stA="38000" endPos="28000" dist="5000" dir="5400000" fadeDir="5400012" sy="-100000" algn="bl" rotWithShape="0"/>
            </a:effectLst>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97"/>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Poppins"/>
              <a:buNone/>
            </a:pPr>
            <a:r>
              <a:rPr lang="fr-FR" sz="3600" b="1">
                <a:latin typeface="Poppins"/>
                <a:ea typeface="Poppins"/>
                <a:cs typeface="Poppins"/>
                <a:sym typeface="Poppins"/>
              </a:rPr>
              <a:t>Matériel informatique et Internet</a:t>
            </a:r>
            <a:endParaRPr sz="3600">
              <a:latin typeface="Poppins"/>
              <a:ea typeface="Poppins"/>
              <a:cs typeface="Poppins"/>
              <a:sym typeface="Poppins"/>
            </a:endParaRPr>
          </a:p>
        </p:txBody>
      </p:sp>
      <p:pic>
        <p:nvPicPr>
          <p:cNvPr id="743" name="Google Shape;743;p97"/>
          <p:cNvPicPr preferRelativeResize="0"/>
          <p:nvPr/>
        </p:nvPicPr>
        <p:blipFill rotWithShape="1">
          <a:blip r:embed="rId3">
            <a:alphaModFix/>
          </a:blip>
          <a:srcRect/>
          <a:stretch/>
        </p:blipFill>
        <p:spPr>
          <a:xfrm>
            <a:off x="0" y="1889088"/>
            <a:ext cx="6873300" cy="29184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744" name="Google Shape;744;p97"/>
          <p:cNvPicPr preferRelativeResize="0"/>
          <p:nvPr/>
        </p:nvPicPr>
        <p:blipFill rotWithShape="1">
          <a:blip r:embed="rId4">
            <a:alphaModFix/>
          </a:blip>
          <a:srcRect/>
          <a:stretch/>
        </p:blipFill>
        <p:spPr>
          <a:xfrm>
            <a:off x="4813220" y="2723479"/>
            <a:ext cx="7360850" cy="3311563"/>
          </a:xfrm>
          <a:prstGeom prst="rect">
            <a:avLst/>
          </a:prstGeom>
          <a:noFill/>
          <a:ln>
            <a:noFill/>
          </a:ln>
          <a:effectLst>
            <a:outerShdw blurRad="190500" algn="tl" rotWithShape="0">
              <a:srgbClr val="000000">
                <a:alpha val="69800"/>
              </a:srgbClr>
            </a:outerShdw>
          </a:effectLst>
        </p:spPr>
      </p:pic>
      <p:pic>
        <p:nvPicPr>
          <p:cNvPr id="745" name="Google Shape;745;p97"/>
          <p:cNvPicPr preferRelativeResize="0"/>
          <p:nvPr/>
        </p:nvPicPr>
        <p:blipFill rotWithShape="1">
          <a:blip r:embed="rId5">
            <a:alphaModFix/>
          </a:blip>
          <a:srcRect/>
          <a:stretch/>
        </p:blipFill>
        <p:spPr>
          <a:xfrm>
            <a:off x="6873240" y="1804607"/>
            <a:ext cx="4346139" cy="61752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8"/>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3600" b="1">
                <a:latin typeface="Poppins"/>
                <a:ea typeface="Poppins"/>
                <a:cs typeface="Poppins"/>
                <a:sym typeface="Poppins"/>
              </a:rPr>
              <a:t>Matériel informatique et Internet</a:t>
            </a:r>
            <a:endParaRPr sz="3600">
              <a:latin typeface="Poppins"/>
              <a:ea typeface="Poppins"/>
              <a:cs typeface="Poppins"/>
              <a:sym typeface="Poppins"/>
            </a:endParaRPr>
          </a:p>
        </p:txBody>
      </p:sp>
      <p:pic>
        <p:nvPicPr>
          <p:cNvPr id="751" name="Google Shape;751;p98"/>
          <p:cNvPicPr preferRelativeResize="0"/>
          <p:nvPr/>
        </p:nvPicPr>
        <p:blipFill rotWithShape="1">
          <a:blip r:embed="rId3">
            <a:alphaModFix/>
          </a:blip>
          <a:srcRect/>
          <a:stretch/>
        </p:blipFill>
        <p:spPr>
          <a:xfrm>
            <a:off x="1078346" y="1696196"/>
            <a:ext cx="9760774" cy="4138995"/>
          </a:xfrm>
          <a:prstGeom prst="rect">
            <a:avLst/>
          </a:prstGeom>
          <a:noFill/>
          <a:ln>
            <a:noFill/>
          </a:ln>
          <a:effectLst>
            <a:outerShdw blurRad="292100" dist="139700" dir="2700000" algn="tl" rotWithShape="0">
              <a:srgbClr val="333333">
                <a:alpha val="64709"/>
              </a:srgbClr>
            </a:outerShdw>
          </a:effectLst>
        </p:spPr>
      </p:pic>
      <p:pic>
        <p:nvPicPr>
          <p:cNvPr id="752" name="Google Shape;752;p98"/>
          <p:cNvPicPr preferRelativeResize="0"/>
          <p:nvPr/>
        </p:nvPicPr>
        <p:blipFill rotWithShape="1">
          <a:blip r:embed="rId4">
            <a:alphaModFix/>
          </a:blip>
          <a:srcRect/>
          <a:stretch/>
        </p:blipFill>
        <p:spPr>
          <a:xfrm>
            <a:off x="3934476" y="6088931"/>
            <a:ext cx="4346139" cy="61752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99"/>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3600" b="1">
                <a:latin typeface="Poppins"/>
                <a:ea typeface="Poppins"/>
                <a:cs typeface="Poppins"/>
                <a:sym typeface="Poppins"/>
              </a:rPr>
              <a:t>Matériel informatique et Internet</a:t>
            </a:r>
            <a:endParaRPr sz="3600">
              <a:latin typeface="Poppins"/>
              <a:ea typeface="Poppins"/>
              <a:cs typeface="Poppins"/>
              <a:sym typeface="Poppins"/>
            </a:endParaRPr>
          </a:p>
        </p:txBody>
      </p:sp>
      <p:pic>
        <p:nvPicPr>
          <p:cNvPr id="758" name="Google Shape;758;p99"/>
          <p:cNvPicPr preferRelativeResize="0"/>
          <p:nvPr/>
        </p:nvPicPr>
        <p:blipFill rotWithShape="1">
          <a:blip r:embed="rId3">
            <a:alphaModFix/>
          </a:blip>
          <a:srcRect/>
          <a:stretch/>
        </p:blipFill>
        <p:spPr>
          <a:xfrm>
            <a:off x="942367" y="1867604"/>
            <a:ext cx="9680955" cy="4118417"/>
          </a:xfrm>
          <a:prstGeom prst="rect">
            <a:avLst/>
          </a:prstGeom>
          <a:noFill/>
          <a:ln>
            <a:noFill/>
          </a:ln>
          <a:effectLst>
            <a:outerShdw blurRad="292100" dist="139700" dir="2700000" algn="tl" rotWithShape="0">
              <a:srgbClr val="333333">
                <a:alpha val="64709"/>
              </a:srgbClr>
            </a:outerShdw>
          </a:effectLst>
        </p:spPr>
      </p:pic>
      <p:pic>
        <p:nvPicPr>
          <p:cNvPr id="759" name="Google Shape;759;p99"/>
          <p:cNvPicPr preferRelativeResize="0"/>
          <p:nvPr/>
        </p:nvPicPr>
        <p:blipFill rotWithShape="1">
          <a:blip r:embed="rId4">
            <a:alphaModFix/>
          </a:blip>
          <a:srcRect/>
          <a:stretch/>
        </p:blipFill>
        <p:spPr>
          <a:xfrm>
            <a:off x="3821816" y="6088931"/>
            <a:ext cx="4346139" cy="61752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100"/>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3600" b="1">
                <a:latin typeface="Poppins"/>
                <a:ea typeface="Poppins"/>
                <a:cs typeface="Poppins"/>
                <a:sym typeface="Poppins"/>
              </a:rPr>
              <a:t>Matériel informatique et Internet</a:t>
            </a:r>
            <a:endParaRPr sz="3600">
              <a:latin typeface="Poppins"/>
              <a:ea typeface="Poppins"/>
              <a:cs typeface="Poppins"/>
              <a:sym typeface="Poppins"/>
            </a:endParaRPr>
          </a:p>
        </p:txBody>
      </p:sp>
      <p:pic>
        <p:nvPicPr>
          <p:cNvPr id="765" name="Google Shape;765;p100"/>
          <p:cNvPicPr preferRelativeResize="0"/>
          <p:nvPr/>
        </p:nvPicPr>
        <p:blipFill rotWithShape="1">
          <a:blip r:embed="rId3">
            <a:alphaModFix/>
          </a:blip>
          <a:srcRect/>
          <a:stretch/>
        </p:blipFill>
        <p:spPr>
          <a:xfrm>
            <a:off x="1284523" y="1530507"/>
            <a:ext cx="9622954" cy="4197581"/>
          </a:xfrm>
          <a:prstGeom prst="rect">
            <a:avLst/>
          </a:prstGeom>
          <a:noFill/>
          <a:ln>
            <a:noFill/>
          </a:ln>
          <a:effectLst>
            <a:outerShdw blurRad="292100" dist="139700" dir="2700000" algn="tl" rotWithShape="0">
              <a:srgbClr val="333333">
                <a:alpha val="64709"/>
              </a:srgbClr>
            </a:outerShdw>
          </a:effectLst>
        </p:spPr>
      </p:pic>
      <p:pic>
        <p:nvPicPr>
          <p:cNvPr id="766" name="Google Shape;766;p100"/>
          <p:cNvPicPr preferRelativeResize="0"/>
          <p:nvPr/>
        </p:nvPicPr>
        <p:blipFill rotWithShape="1">
          <a:blip r:embed="rId4">
            <a:alphaModFix/>
          </a:blip>
          <a:srcRect/>
          <a:stretch/>
        </p:blipFill>
        <p:spPr>
          <a:xfrm>
            <a:off x="3922930" y="6011427"/>
            <a:ext cx="4346139" cy="61752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101"/>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3600" b="1">
                <a:latin typeface="Poppins"/>
                <a:ea typeface="Poppins"/>
                <a:cs typeface="Poppins"/>
                <a:sym typeface="Poppins"/>
              </a:rPr>
              <a:t>Matériel informatique et Internet</a:t>
            </a:r>
            <a:endParaRPr sz="3600">
              <a:latin typeface="Poppins"/>
              <a:ea typeface="Poppins"/>
              <a:cs typeface="Poppins"/>
              <a:sym typeface="Poppins"/>
            </a:endParaRPr>
          </a:p>
        </p:txBody>
      </p:sp>
      <p:pic>
        <p:nvPicPr>
          <p:cNvPr id="772" name="Google Shape;772;p101"/>
          <p:cNvPicPr preferRelativeResize="0"/>
          <p:nvPr/>
        </p:nvPicPr>
        <p:blipFill rotWithShape="1">
          <a:blip r:embed="rId3">
            <a:alphaModFix/>
          </a:blip>
          <a:srcRect/>
          <a:stretch/>
        </p:blipFill>
        <p:spPr>
          <a:xfrm>
            <a:off x="54796" y="1310737"/>
            <a:ext cx="7993500" cy="3634800"/>
          </a:xfrm>
          <a:prstGeom prst="roundRect">
            <a:avLst>
              <a:gd name="adj" fmla="val 8594"/>
            </a:avLst>
          </a:prstGeom>
          <a:solidFill>
            <a:srgbClr val="ECECEC"/>
          </a:solidFill>
          <a:ln>
            <a:noFill/>
          </a:ln>
          <a:effectLst>
            <a:reflection stA="38000" endPos="28000" dist="5000" dir="5400000" fadeDir="5400012" sy="-100000" algn="bl" rotWithShape="0"/>
          </a:effectLst>
        </p:spPr>
      </p:pic>
      <p:sp>
        <p:nvSpPr>
          <p:cNvPr id="773" name="Google Shape;773;p101"/>
          <p:cNvSpPr txBox="1"/>
          <p:nvPr/>
        </p:nvSpPr>
        <p:spPr>
          <a:xfrm>
            <a:off x="7993380" y="3098858"/>
            <a:ext cx="3143400" cy="21549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800"/>
              <a:buFont typeface="Noto Sans Symbols"/>
              <a:buChar char="▪"/>
            </a:pPr>
            <a:r>
              <a:rPr lang="fr-FR" sz="1400" b="0" i="0" u="none" strike="noStrike" cap="none">
                <a:solidFill>
                  <a:srgbClr val="1B1C1D"/>
                </a:solidFill>
                <a:latin typeface="Poppins"/>
                <a:ea typeface="Poppins"/>
                <a:cs typeface="Poppins"/>
                <a:sym typeface="Poppins"/>
              </a:rPr>
              <a:t>Faibles performances des</a:t>
            </a:r>
            <a:endParaRPr/>
          </a:p>
          <a:p>
            <a:pPr marL="0" marR="0" lvl="0" indent="0" algn="just" rtl="0">
              <a:lnSpc>
                <a:spcPct val="100000"/>
              </a:lnSpc>
              <a:spcBef>
                <a:spcPts val="0"/>
              </a:spcBef>
              <a:spcAft>
                <a:spcPts val="0"/>
              </a:spcAft>
              <a:buNone/>
            </a:pPr>
            <a:r>
              <a:rPr lang="fr-FR" sz="1400" b="0" i="0" u="none" strike="noStrike" cap="none">
                <a:solidFill>
                  <a:srgbClr val="1B1C1D"/>
                </a:solidFill>
                <a:latin typeface="Poppins"/>
                <a:ea typeface="Poppins"/>
                <a:cs typeface="Poppins"/>
                <a:sym typeface="Poppins"/>
              </a:rPr>
              <a:t>      Ordinateurs portables.</a:t>
            </a:r>
            <a:endParaRPr sz="1400" b="0" i="0" u="none" strike="noStrike" cap="none">
              <a:solidFill>
                <a:srgbClr val="202124"/>
              </a:solidFill>
              <a:latin typeface="Poppins"/>
              <a:ea typeface="Poppins"/>
              <a:cs typeface="Poppins"/>
              <a:sym typeface="Poppins"/>
            </a:endParaRPr>
          </a:p>
          <a:p>
            <a:pPr marL="285750" marR="0" lvl="0" indent="-285750" algn="just" rtl="0">
              <a:lnSpc>
                <a:spcPct val="100000"/>
              </a:lnSpc>
              <a:spcBef>
                <a:spcPts val="0"/>
              </a:spcBef>
              <a:spcAft>
                <a:spcPts val="0"/>
              </a:spcAft>
              <a:buClr>
                <a:srgbClr val="000000"/>
              </a:buClr>
              <a:buSzPts val="1800"/>
              <a:buFont typeface="Noto Sans Symbols"/>
              <a:buChar char="▪"/>
            </a:pPr>
            <a:r>
              <a:rPr lang="fr-FR" sz="1400" b="0" i="0" u="none" strike="noStrike" cap="none">
                <a:solidFill>
                  <a:srgbClr val="000000"/>
                </a:solidFill>
                <a:latin typeface="Poppins"/>
                <a:ea typeface="Poppins"/>
                <a:cs typeface="Poppins"/>
                <a:sym typeface="Poppins"/>
              </a:rPr>
              <a:t>Instabilité du WiFi au plateau</a:t>
            </a:r>
            <a:r>
              <a:rPr lang="fr-FR" sz="1400" b="0" i="0" u="none" strike="noStrike" cap="none">
                <a:solidFill>
                  <a:srgbClr val="202124"/>
                </a:solidFill>
                <a:latin typeface="Poppins"/>
                <a:ea typeface="Poppins"/>
                <a:cs typeface="Poppins"/>
                <a:sym typeface="Poppins"/>
              </a:rPr>
              <a:t>.</a:t>
            </a:r>
            <a:endParaRPr/>
          </a:p>
          <a:p>
            <a:pPr marL="285750" marR="0" lvl="0" indent="-285750" algn="just" rtl="0">
              <a:lnSpc>
                <a:spcPct val="100000"/>
              </a:lnSpc>
              <a:spcBef>
                <a:spcPts val="0"/>
              </a:spcBef>
              <a:spcAft>
                <a:spcPts val="0"/>
              </a:spcAft>
              <a:buClr>
                <a:srgbClr val="000000"/>
              </a:buClr>
              <a:buSzPts val="1800"/>
              <a:buFont typeface="Noto Sans Symbols"/>
              <a:buChar char="▪"/>
            </a:pPr>
            <a:r>
              <a:rPr lang="fr-FR" sz="1400" b="0" i="0" u="none" strike="noStrike" cap="none">
                <a:solidFill>
                  <a:srgbClr val="000000"/>
                </a:solidFill>
                <a:latin typeface="Poppins"/>
                <a:ea typeface="Poppins"/>
                <a:cs typeface="Poppins"/>
                <a:sym typeface="Poppins"/>
              </a:rPr>
              <a:t>Absence de téléphonie interne au plateau</a:t>
            </a:r>
            <a:r>
              <a:rPr lang="fr-FR" sz="1400" b="0" i="0" u="none" strike="noStrike" cap="none">
                <a:solidFill>
                  <a:srgbClr val="202124"/>
                </a:solidFill>
                <a:latin typeface="Poppins"/>
                <a:ea typeface="Poppins"/>
                <a:cs typeface="Poppins"/>
                <a:sym typeface="Poppins"/>
              </a:rPr>
              <a:t>.</a:t>
            </a:r>
            <a:endParaRPr/>
          </a:p>
          <a:p>
            <a:pPr marL="285750" marR="0" lvl="0" indent="-285750" algn="just" rtl="0">
              <a:lnSpc>
                <a:spcPct val="100000"/>
              </a:lnSpc>
              <a:spcBef>
                <a:spcPts val="0"/>
              </a:spcBef>
              <a:spcAft>
                <a:spcPts val="0"/>
              </a:spcAft>
              <a:buClr>
                <a:srgbClr val="000000"/>
              </a:buClr>
              <a:buSzPts val="1800"/>
              <a:buFont typeface="Noto Sans Symbols"/>
              <a:buChar char="▪"/>
            </a:pPr>
            <a:r>
              <a:rPr lang="fr-FR" sz="1400" b="0" i="0" u="none" strike="noStrike" cap="none">
                <a:solidFill>
                  <a:srgbClr val="000000"/>
                </a:solidFill>
                <a:latin typeface="Poppins"/>
                <a:ea typeface="Poppins"/>
                <a:cs typeface="Poppins"/>
                <a:sym typeface="Poppins"/>
              </a:rPr>
              <a:t>Insuffisance de puissance de</a:t>
            </a:r>
            <a:endParaRPr/>
          </a:p>
          <a:p>
            <a:pPr marL="285750" marR="0" lvl="0" indent="-285750" algn="just" rtl="0">
              <a:lnSpc>
                <a:spcPct val="100000"/>
              </a:lnSpc>
              <a:spcBef>
                <a:spcPts val="0"/>
              </a:spcBef>
              <a:spcAft>
                <a:spcPts val="0"/>
              </a:spcAft>
              <a:buClr>
                <a:srgbClr val="000000"/>
              </a:buClr>
              <a:buSzPts val="1800"/>
              <a:buFont typeface="Noto Sans Symbols"/>
              <a:buChar char="▪"/>
            </a:pPr>
            <a:r>
              <a:rPr lang="fr-FR" sz="1400" b="0" i="0" u="none" strike="noStrike" cap="none">
                <a:solidFill>
                  <a:srgbClr val="000000"/>
                </a:solidFill>
                <a:latin typeface="Poppins"/>
                <a:ea typeface="Poppins"/>
                <a:cs typeface="Poppins"/>
                <a:sym typeface="Poppins"/>
              </a:rPr>
              <a:t>l'imprimante administrative.</a:t>
            </a:r>
            <a:endParaRPr sz="1400" b="0" i="0" u="none" strike="noStrike" cap="none">
              <a:solidFill>
                <a:srgbClr val="202124"/>
              </a:solidFill>
              <a:latin typeface="Poppins"/>
              <a:ea typeface="Poppins"/>
              <a:cs typeface="Poppins"/>
              <a:sym typeface="Poppins"/>
            </a:endParaRPr>
          </a:p>
          <a:p>
            <a:pPr marL="285750" marR="0" lvl="0" indent="-171450" algn="ctr" rtl="0">
              <a:lnSpc>
                <a:spcPct val="100000"/>
              </a:lnSpc>
              <a:spcBef>
                <a:spcPts val="0"/>
              </a:spcBef>
              <a:spcAft>
                <a:spcPts val="0"/>
              </a:spcAft>
              <a:buClr>
                <a:srgbClr val="000000"/>
              </a:buClr>
              <a:buSzPts val="1800"/>
              <a:buFont typeface="Noto Sans Symbols"/>
              <a:buNone/>
            </a:pPr>
            <a:endParaRPr sz="1600" b="0" i="0" u="none" strike="noStrike" cap="none">
              <a:solidFill>
                <a:srgbClr val="000000"/>
              </a:solidFill>
              <a:latin typeface="Poppins"/>
              <a:ea typeface="Poppins"/>
              <a:cs typeface="Poppins"/>
              <a:sym typeface="Poppins"/>
            </a:endParaRPr>
          </a:p>
        </p:txBody>
      </p:sp>
      <p:sp>
        <p:nvSpPr>
          <p:cNvPr id="774" name="Google Shape;774;p101"/>
          <p:cNvSpPr txBox="1"/>
          <p:nvPr/>
        </p:nvSpPr>
        <p:spPr>
          <a:xfrm>
            <a:off x="8196860" y="2693895"/>
            <a:ext cx="621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Poppins"/>
                <a:ea typeface="Poppins"/>
                <a:cs typeface="Poppins"/>
                <a:sym typeface="Poppins"/>
              </a:rPr>
              <a:t>Remarques: </a:t>
            </a:r>
            <a:endParaRPr sz="1800" b="1" i="0" u="none" strike="noStrike" cap="none">
              <a:solidFill>
                <a:schemeClr val="dk1"/>
              </a:solidFill>
              <a:latin typeface="Poppins"/>
              <a:ea typeface="Poppins"/>
              <a:cs typeface="Poppins"/>
              <a:sym typeface="Poppi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02"/>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Eyone Médical</a:t>
            </a:r>
            <a:endParaRPr sz="4800">
              <a:latin typeface="Poppins"/>
              <a:ea typeface="Poppins"/>
              <a:cs typeface="Poppins"/>
              <a:sym typeface="Poppins"/>
            </a:endParaRPr>
          </a:p>
        </p:txBody>
      </p:sp>
      <p:pic>
        <p:nvPicPr>
          <p:cNvPr id="780" name="Google Shape;780;p102"/>
          <p:cNvPicPr preferRelativeResize="0"/>
          <p:nvPr/>
        </p:nvPicPr>
        <p:blipFill rotWithShape="1">
          <a:blip r:embed="rId3">
            <a:alphaModFix/>
          </a:blip>
          <a:srcRect/>
          <a:stretch/>
        </p:blipFill>
        <p:spPr>
          <a:xfrm>
            <a:off x="1609928" y="1538064"/>
            <a:ext cx="8413200" cy="3309300"/>
          </a:xfrm>
          <a:prstGeom prst="roundRect">
            <a:avLst>
              <a:gd name="adj" fmla="val 8594"/>
            </a:avLst>
          </a:prstGeom>
          <a:solidFill>
            <a:srgbClr val="ECECEC"/>
          </a:solidFill>
          <a:ln>
            <a:noFill/>
          </a:ln>
          <a:effectLst>
            <a:reflection stA="38000" endPos="28000" dist="5000" dir="5400000" fadeDir="5400012" sy="-100000" algn="bl" rotWithShape="0"/>
          </a:effectLst>
        </p:spPr>
      </p:pic>
      <p:pic>
        <p:nvPicPr>
          <p:cNvPr id="781" name="Google Shape;781;p102"/>
          <p:cNvPicPr preferRelativeResize="0"/>
          <p:nvPr/>
        </p:nvPicPr>
        <p:blipFill rotWithShape="1">
          <a:blip r:embed="rId4">
            <a:alphaModFix/>
          </a:blip>
          <a:srcRect/>
          <a:stretch/>
        </p:blipFill>
        <p:spPr>
          <a:xfrm>
            <a:off x="3643473" y="6068382"/>
            <a:ext cx="4346139" cy="61752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03"/>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Eyone Médical</a:t>
            </a:r>
            <a:endParaRPr sz="4800">
              <a:latin typeface="Poppins"/>
              <a:ea typeface="Poppins"/>
              <a:cs typeface="Poppins"/>
              <a:sym typeface="Poppins"/>
            </a:endParaRPr>
          </a:p>
        </p:txBody>
      </p:sp>
      <p:pic>
        <p:nvPicPr>
          <p:cNvPr id="787" name="Google Shape;787;p103"/>
          <p:cNvPicPr preferRelativeResize="0"/>
          <p:nvPr/>
        </p:nvPicPr>
        <p:blipFill rotWithShape="1">
          <a:blip r:embed="rId3">
            <a:alphaModFix/>
          </a:blip>
          <a:srcRect/>
          <a:stretch/>
        </p:blipFill>
        <p:spPr>
          <a:xfrm>
            <a:off x="101600" y="2215023"/>
            <a:ext cx="8154201" cy="3435660"/>
          </a:xfrm>
          <a:prstGeom prst="rect">
            <a:avLst/>
          </a:prstGeom>
          <a:noFill/>
          <a:ln>
            <a:noFill/>
          </a:ln>
          <a:effectLst>
            <a:outerShdw blurRad="292100" dist="139700" dir="2700000" algn="tl" rotWithShape="0">
              <a:srgbClr val="333333">
                <a:alpha val="64709"/>
              </a:srgbClr>
            </a:outerShdw>
          </a:effectLst>
        </p:spPr>
      </p:pic>
      <p:sp>
        <p:nvSpPr>
          <p:cNvPr id="788" name="Google Shape;788;p103"/>
          <p:cNvSpPr txBox="1"/>
          <p:nvPr/>
        </p:nvSpPr>
        <p:spPr>
          <a:xfrm>
            <a:off x="8255801" y="2978786"/>
            <a:ext cx="6096000" cy="14775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800"/>
              <a:buFont typeface="Arial"/>
              <a:buChar char="•"/>
            </a:pPr>
            <a:r>
              <a:rPr lang="fr-FR" sz="1400" b="0" i="0" u="none" strike="noStrike" cap="none">
                <a:solidFill>
                  <a:srgbClr val="000000"/>
                </a:solidFill>
                <a:latin typeface="Poppins"/>
                <a:ea typeface="Poppins"/>
                <a:cs typeface="Poppins"/>
                <a:sym typeface="Poppins"/>
              </a:rPr>
              <a:t>Prolifération de bugs sur Eyone.</a:t>
            </a:r>
            <a:endParaRPr/>
          </a:p>
          <a:p>
            <a:pPr marL="285750" marR="0" lvl="0" indent="-285750" algn="just" rtl="0">
              <a:lnSpc>
                <a:spcPct val="100000"/>
              </a:lnSpc>
              <a:spcBef>
                <a:spcPts val="0"/>
              </a:spcBef>
              <a:spcAft>
                <a:spcPts val="0"/>
              </a:spcAft>
              <a:buClr>
                <a:srgbClr val="000000"/>
              </a:buClr>
              <a:buSzPts val="1800"/>
              <a:buFont typeface="Arial"/>
              <a:buChar char="•"/>
            </a:pPr>
            <a:r>
              <a:rPr lang="fr-FR" sz="1400" b="0" i="0" u="none" strike="noStrike" cap="none">
                <a:solidFill>
                  <a:srgbClr val="000000"/>
                </a:solidFill>
                <a:latin typeface="Poppins"/>
                <a:ea typeface="Poppins"/>
                <a:cs typeface="Poppins"/>
                <a:sym typeface="Poppins"/>
              </a:rPr>
              <a:t>Difficultés rencontrées avec EYONE</a:t>
            </a:r>
            <a:endParaRPr/>
          </a:p>
          <a:p>
            <a:pPr marL="285750" marR="0" lvl="0" indent="-285750" algn="just" rtl="0">
              <a:lnSpc>
                <a:spcPct val="100000"/>
              </a:lnSpc>
              <a:spcBef>
                <a:spcPts val="0"/>
              </a:spcBef>
              <a:spcAft>
                <a:spcPts val="0"/>
              </a:spcAft>
              <a:buClr>
                <a:srgbClr val="000000"/>
              </a:buClr>
              <a:buSzPts val="1800"/>
              <a:buFont typeface="Arial"/>
              <a:buChar char="•"/>
            </a:pPr>
            <a:r>
              <a:rPr lang="fr-FR" sz="1400" b="0" i="0" u="none" strike="noStrike" cap="none">
                <a:solidFill>
                  <a:srgbClr val="000000"/>
                </a:solidFill>
                <a:latin typeface="Poppins"/>
                <a:ea typeface="Poppins"/>
                <a:cs typeface="Poppins"/>
                <a:sym typeface="Poppins"/>
              </a:rPr>
              <a:t>Pour la réalisation de tâches</a:t>
            </a:r>
            <a:endParaRPr/>
          </a:p>
          <a:p>
            <a:pPr marL="285750" marR="0" lvl="0" indent="-285750" algn="just" rtl="0">
              <a:lnSpc>
                <a:spcPct val="100000"/>
              </a:lnSpc>
              <a:spcBef>
                <a:spcPts val="0"/>
              </a:spcBef>
              <a:spcAft>
                <a:spcPts val="0"/>
              </a:spcAft>
              <a:buClr>
                <a:srgbClr val="000000"/>
              </a:buClr>
              <a:buSzPts val="1800"/>
              <a:buFont typeface="Arial"/>
              <a:buChar char="•"/>
            </a:pPr>
            <a:r>
              <a:rPr lang="fr-FR" sz="1400" b="0" i="0" u="none" strike="noStrike" cap="none">
                <a:solidFill>
                  <a:srgbClr val="000000"/>
                </a:solidFill>
                <a:latin typeface="Poppins"/>
                <a:ea typeface="Poppins"/>
                <a:cs typeface="Poppins"/>
                <a:sym typeface="Poppins"/>
              </a:rPr>
              <a:t>gourmandes en ressources,</a:t>
            </a:r>
            <a:endParaRPr/>
          </a:p>
          <a:p>
            <a:pPr marL="285750" marR="0" lvl="0" indent="-285750" algn="just" rtl="0">
              <a:lnSpc>
                <a:spcPct val="100000"/>
              </a:lnSpc>
              <a:spcBef>
                <a:spcPts val="0"/>
              </a:spcBef>
              <a:spcAft>
                <a:spcPts val="0"/>
              </a:spcAft>
              <a:buClr>
                <a:srgbClr val="000000"/>
              </a:buClr>
              <a:buSzPts val="1800"/>
              <a:buFont typeface="Arial"/>
              <a:buChar char="•"/>
            </a:pPr>
            <a:r>
              <a:rPr lang="fr-FR" sz="1400" b="0" i="0" u="none" strike="noStrike" cap="none">
                <a:solidFill>
                  <a:srgbClr val="000000"/>
                </a:solidFill>
                <a:latin typeface="Poppins"/>
                <a:ea typeface="Poppins"/>
                <a:cs typeface="Poppins"/>
                <a:sym typeface="Poppins"/>
              </a:rPr>
              <a:t>entraînant des plantages.</a:t>
            </a:r>
            <a:endParaRPr/>
          </a:p>
        </p:txBody>
      </p:sp>
      <p:sp>
        <p:nvSpPr>
          <p:cNvPr id="789" name="Google Shape;789;p103"/>
          <p:cNvSpPr txBox="1"/>
          <p:nvPr/>
        </p:nvSpPr>
        <p:spPr>
          <a:xfrm>
            <a:off x="8459281" y="2573823"/>
            <a:ext cx="6215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1" i="0" u="none" strike="noStrike" cap="none">
                <a:solidFill>
                  <a:srgbClr val="000000"/>
                </a:solidFill>
                <a:latin typeface="Poppins"/>
                <a:ea typeface="Poppins"/>
                <a:cs typeface="Poppins"/>
                <a:sym typeface="Poppins"/>
              </a:rPr>
              <a:t>Remarques: </a:t>
            </a:r>
            <a:endParaRPr sz="1800" b="1" i="0" u="none" strike="noStrike" cap="none">
              <a:solidFill>
                <a:schemeClr val="dk1"/>
              </a:solidFill>
              <a:latin typeface="Poppins"/>
              <a:ea typeface="Poppins"/>
              <a:cs typeface="Poppins"/>
              <a:sym typeface="Poppins"/>
            </a:endParaRPr>
          </a:p>
        </p:txBody>
      </p:sp>
      <p:pic>
        <p:nvPicPr>
          <p:cNvPr id="790" name="Google Shape;790;p103"/>
          <p:cNvPicPr preferRelativeResize="0"/>
          <p:nvPr/>
        </p:nvPicPr>
        <p:blipFill rotWithShape="1">
          <a:blip r:embed="rId4">
            <a:alphaModFix/>
          </a:blip>
          <a:srcRect/>
          <a:stretch/>
        </p:blipFill>
        <p:spPr>
          <a:xfrm>
            <a:off x="2005630" y="5975969"/>
            <a:ext cx="4346139" cy="61752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04"/>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CRM</a:t>
            </a:r>
            <a:endParaRPr sz="4800">
              <a:latin typeface="Poppins"/>
              <a:ea typeface="Poppins"/>
              <a:cs typeface="Poppins"/>
              <a:sym typeface="Poppins"/>
            </a:endParaRPr>
          </a:p>
        </p:txBody>
      </p:sp>
      <p:pic>
        <p:nvPicPr>
          <p:cNvPr id="796" name="Google Shape;796;p104"/>
          <p:cNvPicPr preferRelativeResize="0"/>
          <p:nvPr/>
        </p:nvPicPr>
        <p:blipFill rotWithShape="1">
          <a:blip r:embed="rId3">
            <a:alphaModFix/>
          </a:blip>
          <a:srcRect/>
          <a:stretch/>
        </p:blipFill>
        <p:spPr>
          <a:xfrm>
            <a:off x="1274473" y="1545434"/>
            <a:ext cx="9211539" cy="3919594"/>
          </a:xfrm>
          <a:prstGeom prst="rect">
            <a:avLst/>
          </a:prstGeom>
          <a:noFill/>
          <a:ln>
            <a:noFill/>
          </a:ln>
          <a:effectLst>
            <a:outerShdw blurRad="292100" dist="139700" dir="2700000" algn="tl" rotWithShape="0">
              <a:srgbClr val="333333">
                <a:alpha val="64709"/>
              </a:srgbClr>
            </a:outerShdw>
          </a:effectLst>
        </p:spPr>
      </p:pic>
      <p:pic>
        <p:nvPicPr>
          <p:cNvPr id="797" name="Google Shape;797;p104"/>
          <p:cNvPicPr preferRelativeResize="0"/>
          <p:nvPr/>
        </p:nvPicPr>
        <p:blipFill rotWithShape="1">
          <a:blip r:embed="rId4">
            <a:alphaModFix/>
          </a:blip>
          <a:srcRect/>
          <a:stretch/>
        </p:blipFill>
        <p:spPr>
          <a:xfrm>
            <a:off x="3934476" y="5870499"/>
            <a:ext cx="4346139" cy="617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aphicFrame>
        <p:nvGraphicFramePr>
          <p:cNvPr id="344" name="Google Shape;344;p51"/>
          <p:cNvGraphicFramePr/>
          <p:nvPr/>
        </p:nvGraphicFramePr>
        <p:xfrm>
          <a:off x="300600" y="323750"/>
          <a:ext cx="11354950" cy="6221451"/>
        </p:xfrm>
        <a:graphic>
          <a:graphicData uri="http://schemas.openxmlformats.org/drawingml/2006/table">
            <a:tbl>
              <a:tblPr>
                <a:noFill/>
                <a:tableStyleId>{AD773822-34DE-45F7-BAFE-0297E2DBFE8B}</a:tableStyleId>
              </a:tblPr>
              <a:tblGrid>
                <a:gridCol w="1029025">
                  <a:extLst>
                    <a:ext uri="{9D8B030D-6E8A-4147-A177-3AD203B41FA5}">
                      <a16:colId xmlns:a16="http://schemas.microsoft.com/office/drawing/2014/main" val="20000"/>
                    </a:ext>
                  </a:extLst>
                </a:gridCol>
                <a:gridCol w="5105700">
                  <a:extLst>
                    <a:ext uri="{9D8B030D-6E8A-4147-A177-3AD203B41FA5}">
                      <a16:colId xmlns:a16="http://schemas.microsoft.com/office/drawing/2014/main" val="20001"/>
                    </a:ext>
                  </a:extLst>
                </a:gridCol>
                <a:gridCol w="5220225">
                  <a:extLst>
                    <a:ext uri="{9D8B030D-6E8A-4147-A177-3AD203B41FA5}">
                      <a16:colId xmlns:a16="http://schemas.microsoft.com/office/drawing/2014/main" val="20002"/>
                    </a:ext>
                  </a:extLst>
                </a:gridCol>
              </a:tblGrid>
              <a:tr h="314975">
                <a:tc>
                  <a:txBody>
                    <a:bodyPr/>
                    <a:lstStyle/>
                    <a:p>
                      <a:pPr marL="0" lvl="0" indent="0" algn="ctr" rtl="0">
                        <a:lnSpc>
                          <a:spcPct val="115000"/>
                        </a:lnSpc>
                        <a:spcBef>
                          <a:spcPts val="0"/>
                        </a:spcBef>
                        <a:spcAft>
                          <a:spcPts val="0"/>
                        </a:spcAft>
                        <a:buNone/>
                      </a:pPr>
                      <a:r>
                        <a:rPr lang="fr-FR" sz="1100" b="1">
                          <a:latin typeface="Poppins"/>
                          <a:ea typeface="Poppins"/>
                          <a:cs typeface="Poppins"/>
                          <a:sym typeface="Poppins"/>
                        </a:rPr>
                        <a:t>SWOT</a:t>
                      </a:r>
                      <a:endParaRPr sz="1100" b="1">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b="1">
                          <a:solidFill>
                            <a:srgbClr val="FFFFFF"/>
                          </a:solidFill>
                          <a:latin typeface="Poppins"/>
                          <a:ea typeface="Poppins"/>
                          <a:cs typeface="Poppins"/>
                          <a:sym typeface="Poppins"/>
                        </a:rPr>
                        <a:t>Positif</a:t>
                      </a:r>
                      <a:endParaRPr sz="900" b="1">
                        <a:solidFill>
                          <a:srgbClr val="FFFFFF"/>
                        </a:solidFill>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7BBBB2"/>
                    </a:solidFill>
                  </a:tcPr>
                </a:tc>
                <a:tc>
                  <a:txBody>
                    <a:bodyPr/>
                    <a:lstStyle/>
                    <a:p>
                      <a:pPr marL="0" lvl="0" indent="0" algn="ctr" rtl="0">
                        <a:lnSpc>
                          <a:spcPct val="115000"/>
                        </a:lnSpc>
                        <a:spcBef>
                          <a:spcPts val="0"/>
                        </a:spcBef>
                        <a:spcAft>
                          <a:spcPts val="0"/>
                        </a:spcAft>
                        <a:buNone/>
                      </a:pPr>
                      <a:r>
                        <a:rPr lang="fr-FR" sz="900" b="1">
                          <a:solidFill>
                            <a:srgbClr val="FFFFFF"/>
                          </a:solidFill>
                          <a:latin typeface="Poppins"/>
                          <a:ea typeface="Poppins"/>
                          <a:cs typeface="Poppins"/>
                          <a:sym typeface="Poppins"/>
                        </a:rPr>
                        <a:t>Négatif</a:t>
                      </a:r>
                      <a:endParaRPr sz="900" b="1">
                        <a:solidFill>
                          <a:srgbClr val="FFFFFF"/>
                        </a:solidFill>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7BBBB2"/>
                    </a:solidFill>
                  </a:tcPr>
                </a:tc>
                <a:extLst>
                  <a:ext uri="{0D108BD9-81ED-4DB2-BD59-A6C34878D82A}">
                    <a16:rowId xmlns:a16="http://schemas.microsoft.com/office/drawing/2014/main" val="10000"/>
                  </a:ext>
                </a:extLst>
              </a:tr>
              <a:tr h="290875">
                <a:tc rowSpan="8">
                  <a:txBody>
                    <a:bodyPr/>
                    <a:lstStyle/>
                    <a:p>
                      <a:pPr marL="0" lvl="0" indent="0" algn="ctr" rtl="0">
                        <a:lnSpc>
                          <a:spcPct val="115000"/>
                        </a:lnSpc>
                        <a:spcBef>
                          <a:spcPts val="0"/>
                        </a:spcBef>
                        <a:spcAft>
                          <a:spcPts val="0"/>
                        </a:spcAft>
                        <a:buNone/>
                      </a:pPr>
                      <a:r>
                        <a:rPr lang="fr-FR" sz="900" b="1">
                          <a:solidFill>
                            <a:srgbClr val="FFFFFF"/>
                          </a:solidFill>
                          <a:latin typeface="Poppins"/>
                          <a:ea typeface="Poppins"/>
                          <a:cs typeface="Poppins"/>
                          <a:sym typeface="Poppins"/>
                        </a:rPr>
                        <a:t>Interne</a:t>
                      </a:r>
                      <a:endParaRPr sz="900" b="1">
                        <a:solidFill>
                          <a:srgbClr val="FFFFFF"/>
                        </a:solidFill>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752864"/>
                    </a:solidFill>
                  </a:tcPr>
                </a:tc>
                <a:tc>
                  <a:txBody>
                    <a:bodyPr/>
                    <a:lstStyle/>
                    <a:p>
                      <a:pPr marL="0" lvl="0" indent="0" algn="ctr" rtl="0">
                        <a:lnSpc>
                          <a:spcPct val="115000"/>
                        </a:lnSpc>
                        <a:spcBef>
                          <a:spcPts val="0"/>
                        </a:spcBef>
                        <a:spcAft>
                          <a:spcPts val="0"/>
                        </a:spcAft>
                        <a:buNone/>
                      </a:pPr>
                      <a:r>
                        <a:rPr lang="fr-FR" sz="900" b="1">
                          <a:latin typeface="Poppins"/>
                          <a:ea typeface="Poppins"/>
                          <a:cs typeface="Poppins"/>
                          <a:sym typeface="Poppins"/>
                        </a:rPr>
                        <a:t>Forces</a:t>
                      </a:r>
                      <a:endParaRPr sz="900" b="1">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CAE3E0"/>
                    </a:solidFill>
                  </a:tcPr>
                </a:tc>
                <a:tc>
                  <a:txBody>
                    <a:bodyPr/>
                    <a:lstStyle/>
                    <a:p>
                      <a:pPr marL="0" lvl="0" indent="0" algn="ctr" rtl="0">
                        <a:lnSpc>
                          <a:spcPct val="115000"/>
                        </a:lnSpc>
                        <a:spcBef>
                          <a:spcPts val="0"/>
                        </a:spcBef>
                        <a:spcAft>
                          <a:spcPts val="0"/>
                        </a:spcAft>
                        <a:buNone/>
                      </a:pPr>
                      <a:r>
                        <a:rPr lang="fr-FR" sz="900" b="1">
                          <a:latin typeface="Poppins"/>
                          <a:ea typeface="Poppins"/>
                          <a:cs typeface="Poppins"/>
                          <a:sym typeface="Poppins"/>
                        </a:rPr>
                        <a:t>Faiblesses</a:t>
                      </a:r>
                      <a:endParaRPr sz="900" b="1">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E4F1EF"/>
                    </a:solidFill>
                  </a:tcPr>
                </a:tc>
                <a:extLst>
                  <a:ext uri="{0D108BD9-81ED-4DB2-BD59-A6C34878D82A}">
                    <a16:rowId xmlns:a16="http://schemas.microsoft.com/office/drawing/2014/main" val="10001"/>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dirty="0">
                          <a:latin typeface="Poppins"/>
                          <a:ea typeface="Poppins"/>
                          <a:cs typeface="Poppins"/>
                          <a:sym typeface="Poppins"/>
                        </a:rPr>
                        <a:t> Programme d'adhésion</a:t>
                      </a:r>
                      <a:endParaRPr sz="900" dirty="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Communication externe</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2"/>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Mesure de la performance et système d'informations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Utilisation du plateau technique (bloc obstétrical et bloc opératoire)</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3"/>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dirty="0">
                          <a:latin typeface="Poppins"/>
                          <a:ea typeface="Poppins"/>
                          <a:cs typeface="Poppins"/>
                          <a:sym typeface="Poppins"/>
                        </a:rPr>
                        <a:t>Bonne réputation</a:t>
                      </a:r>
                      <a:endParaRPr sz="900" dirty="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Remontée d'informations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4"/>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dirty="0">
                          <a:latin typeface="Poppins"/>
                          <a:ea typeface="Poppins"/>
                          <a:cs typeface="Poppins"/>
                          <a:sym typeface="Poppins"/>
                        </a:rPr>
                        <a:t>Conduite du changement</a:t>
                      </a:r>
                      <a:endParaRPr sz="900" dirty="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Performance financière</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5"/>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Organisation certifiée ISO 9001 v 2015</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Autonomie du middle-management</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6"/>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Disponibilité</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Développement commercial</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7"/>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Faible pouvoir de négociation avec les fournisseurs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tcPr>
                </a:tc>
                <a:extLst>
                  <a:ext uri="{0D108BD9-81ED-4DB2-BD59-A6C34878D82A}">
                    <a16:rowId xmlns:a16="http://schemas.microsoft.com/office/drawing/2014/main" val="10008"/>
                  </a:ext>
                </a:extLst>
              </a:tr>
              <a:tr h="321400">
                <a:tc>
                  <a:txBody>
                    <a:bodyPr/>
                    <a:lstStyle/>
                    <a:p>
                      <a:pPr marL="0" lvl="0" indent="0" algn="l" rtl="0">
                        <a:spcBef>
                          <a:spcPts val="0"/>
                        </a:spcBef>
                        <a:spcAft>
                          <a:spcPts val="0"/>
                        </a:spcAft>
                        <a:buNone/>
                      </a:pPr>
                      <a:endParaRPr sz="1300"/>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gridSpan="2">
                  <a:txBody>
                    <a:bodyPr/>
                    <a:lstStyle/>
                    <a:p>
                      <a:pPr marL="0" lvl="0" indent="0" algn="l" rtl="0">
                        <a:spcBef>
                          <a:spcPts val="0"/>
                        </a:spcBef>
                        <a:spcAft>
                          <a:spcPts val="0"/>
                        </a:spcAft>
                        <a:buNone/>
                      </a:pPr>
                      <a:endParaRPr sz="1300"/>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752864"/>
                    </a:solidFill>
                  </a:tcPr>
                </a:tc>
                <a:tc hMerge="1">
                  <a:txBody>
                    <a:bodyPr/>
                    <a:lstStyle/>
                    <a:p>
                      <a:endParaRPr lang="fr-FR"/>
                    </a:p>
                  </a:txBody>
                  <a:tcPr/>
                </a:tc>
                <a:extLst>
                  <a:ext uri="{0D108BD9-81ED-4DB2-BD59-A6C34878D82A}">
                    <a16:rowId xmlns:a16="http://schemas.microsoft.com/office/drawing/2014/main" val="10009"/>
                  </a:ext>
                </a:extLst>
              </a:tr>
              <a:tr h="290875">
                <a:tc rowSpan="8">
                  <a:txBody>
                    <a:bodyPr/>
                    <a:lstStyle/>
                    <a:p>
                      <a:pPr marL="0" lvl="0" indent="0" algn="ctr" rtl="0">
                        <a:lnSpc>
                          <a:spcPct val="115000"/>
                        </a:lnSpc>
                        <a:spcBef>
                          <a:spcPts val="0"/>
                        </a:spcBef>
                        <a:spcAft>
                          <a:spcPts val="0"/>
                        </a:spcAft>
                        <a:buNone/>
                      </a:pPr>
                      <a:r>
                        <a:rPr lang="fr-FR" sz="900" b="1">
                          <a:solidFill>
                            <a:srgbClr val="FFFFFF"/>
                          </a:solidFill>
                          <a:latin typeface="Poppins"/>
                          <a:ea typeface="Poppins"/>
                          <a:cs typeface="Poppins"/>
                          <a:sym typeface="Poppins"/>
                        </a:rPr>
                        <a:t>Externe</a:t>
                      </a:r>
                      <a:endParaRPr sz="900" b="1">
                        <a:solidFill>
                          <a:srgbClr val="FFFFFF"/>
                        </a:solidFill>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752864"/>
                    </a:solidFill>
                  </a:tcPr>
                </a:tc>
                <a:tc>
                  <a:txBody>
                    <a:bodyPr/>
                    <a:lstStyle/>
                    <a:p>
                      <a:pPr marL="0" lvl="0" indent="0" algn="ctr" rtl="0">
                        <a:lnSpc>
                          <a:spcPct val="115000"/>
                        </a:lnSpc>
                        <a:spcBef>
                          <a:spcPts val="0"/>
                        </a:spcBef>
                        <a:spcAft>
                          <a:spcPts val="0"/>
                        </a:spcAft>
                        <a:buNone/>
                      </a:pPr>
                      <a:r>
                        <a:rPr lang="fr-FR" sz="900" b="1">
                          <a:latin typeface="Poppins"/>
                          <a:ea typeface="Poppins"/>
                          <a:cs typeface="Poppins"/>
                          <a:sym typeface="Poppins"/>
                        </a:rPr>
                        <a:t>Opportunités</a:t>
                      </a:r>
                      <a:endParaRPr sz="900" b="1">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CAE3E0"/>
                    </a:solidFill>
                  </a:tcPr>
                </a:tc>
                <a:tc>
                  <a:txBody>
                    <a:bodyPr/>
                    <a:lstStyle/>
                    <a:p>
                      <a:pPr marL="0" lvl="0" indent="0" algn="ctr" rtl="0">
                        <a:lnSpc>
                          <a:spcPct val="115000"/>
                        </a:lnSpc>
                        <a:spcBef>
                          <a:spcPts val="0"/>
                        </a:spcBef>
                        <a:spcAft>
                          <a:spcPts val="0"/>
                        </a:spcAft>
                        <a:buNone/>
                      </a:pPr>
                      <a:r>
                        <a:rPr lang="fr-FR" sz="900" b="1">
                          <a:latin typeface="Poppins"/>
                          <a:ea typeface="Poppins"/>
                          <a:cs typeface="Poppins"/>
                          <a:sym typeface="Poppins"/>
                        </a:rPr>
                        <a:t>Menaces</a:t>
                      </a:r>
                      <a:endParaRPr sz="900" b="1">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E4F1EF"/>
                    </a:solidFill>
                  </a:tcPr>
                </a:tc>
                <a:extLst>
                  <a:ext uri="{0D108BD9-81ED-4DB2-BD59-A6C34878D82A}">
                    <a16:rowId xmlns:a16="http://schemas.microsoft.com/office/drawing/2014/main" val="10010"/>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Fidélisation des patients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Concurrence (prix, service, etc…)</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Contexte démographique : jeunesse de la population et taux de natalité élevé</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Perception des sages-femmes et infirmières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Partenariats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Menace médico-légale</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90875">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Nouvelles implantations</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Turnover des RH</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321400">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Notoriété auprès d'acteurs internationaux</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300"/>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321400">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Formation continue</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300"/>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r h="321400">
                <a:tc vMerge="1">
                  <a:txBody>
                    <a:bodyPr/>
                    <a:lstStyle/>
                    <a:p>
                      <a:endParaRPr lang="fr-FR"/>
                    </a:p>
                  </a:txBody>
                  <a:tcPr/>
                </a:tc>
                <a:tc>
                  <a:txBody>
                    <a:bodyPr/>
                    <a:lstStyle/>
                    <a:p>
                      <a:pPr marL="0" lvl="0" indent="0" algn="ctr" rtl="0">
                        <a:lnSpc>
                          <a:spcPct val="115000"/>
                        </a:lnSpc>
                        <a:spcBef>
                          <a:spcPts val="0"/>
                        </a:spcBef>
                        <a:spcAft>
                          <a:spcPts val="0"/>
                        </a:spcAft>
                        <a:buNone/>
                      </a:pPr>
                      <a:r>
                        <a:rPr lang="fr-FR" sz="900">
                          <a:latin typeface="Poppins"/>
                          <a:ea typeface="Poppins"/>
                          <a:cs typeface="Poppins"/>
                          <a:sym typeface="Poppins"/>
                        </a:rPr>
                        <a:t>Activité B2B</a:t>
                      </a:r>
                      <a:endParaRPr sz="900">
                        <a:latin typeface="Poppins"/>
                        <a:ea typeface="Poppins"/>
                        <a:cs typeface="Poppins"/>
                        <a:sym typeface="Poppins"/>
                      </a:endParaRPr>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300" dirty="0"/>
                    </a:p>
                  </a:txBody>
                  <a:tcPr marL="28575" marR="28575" marT="91425" marB="91425" anchor="ctr">
                    <a:lnL w="12700" cap="flat" cmpd="sng">
                      <a:solidFill>
                        <a:srgbClr val="571E4B"/>
                      </a:solidFill>
                      <a:prstDash val="solid"/>
                      <a:round/>
                      <a:headEnd type="none" w="sm" len="sm"/>
                      <a:tailEnd type="none" w="sm" len="sm"/>
                    </a:lnL>
                    <a:lnR w="12700" cap="flat" cmpd="sng">
                      <a:solidFill>
                        <a:srgbClr val="571E4B"/>
                      </a:solidFill>
                      <a:prstDash val="solid"/>
                      <a:round/>
                      <a:headEnd type="none" w="sm" len="sm"/>
                      <a:tailEnd type="none" w="sm" len="sm"/>
                    </a:lnR>
                    <a:lnT w="12700" cap="flat" cmpd="sng">
                      <a:solidFill>
                        <a:srgbClr val="571E4B"/>
                      </a:solidFill>
                      <a:prstDash val="solid"/>
                      <a:round/>
                      <a:headEnd type="none" w="sm" len="sm"/>
                      <a:tailEnd type="none" w="sm" len="sm"/>
                    </a:lnT>
                    <a:lnB w="12700" cap="flat" cmpd="sng">
                      <a:solidFill>
                        <a:srgbClr val="571E4B"/>
                      </a:solidFill>
                      <a:prstDash val="solid"/>
                      <a:round/>
                      <a:headEnd type="none" w="sm" len="sm"/>
                      <a:tailEnd type="none" w="sm" len="sm"/>
                    </a:lnB>
                    <a:solidFill>
                      <a:srgbClr val="FFFFFF"/>
                    </a:soli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05"/>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Odoo</a:t>
            </a:r>
            <a:endParaRPr sz="4800">
              <a:latin typeface="Poppins"/>
              <a:ea typeface="Poppins"/>
              <a:cs typeface="Poppins"/>
              <a:sym typeface="Poppins"/>
            </a:endParaRPr>
          </a:p>
        </p:txBody>
      </p:sp>
      <p:pic>
        <p:nvPicPr>
          <p:cNvPr id="803" name="Google Shape;803;p105"/>
          <p:cNvPicPr preferRelativeResize="0"/>
          <p:nvPr/>
        </p:nvPicPr>
        <p:blipFill rotWithShape="1">
          <a:blip r:embed="rId3">
            <a:alphaModFix/>
          </a:blip>
          <a:srcRect/>
          <a:stretch/>
        </p:blipFill>
        <p:spPr>
          <a:xfrm>
            <a:off x="202545" y="1177939"/>
            <a:ext cx="7024649" cy="2771889"/>
          </a:xfrm>
          <a:prstGeom prst="rect">
            <a:avLst/>
          </a:prstGeom>
          <a:noFill/>
          <a:ln>
            <a:noFill/>
          </a:ln>
          <a:effectLst>
            <a:outerShdw blurRad="292100" dist="139700" dir="2700000" algn="tl" rotWithShape="0">
              <a:srgbClr val="333333">
                <a:alpha val="64709"/>
              </a:srgbClr>
            </a:outerShdw>
          </a:effectLst>
        </p:spPr>
      </p:pic>
      <p:pic>
        <p:nvPicPr>
          <p:cNvPr id="804" name="Google Shape;804;p105"/>
          <p:cNvPicPr preferRelativeResize="0"/>
          <p:nvPr/>
        </p:nvPicPr>
        <p:blipFill rotWithShape="1">
          <a:blip r:embed="rId4">
            <a:alphaModFix/>
          </a:blip>
          <a:srcRect/>
          <a:stretch/>
        </p:blipFill>
        <p:spPr>
          <a:xfrm>
            <a:off x="4561717" y="3991841"/>
            <a:ext cx="7241168" cy="2771889"/>
          </a:xfrm>
          <a:prstGeom prst="rect">
            <a:avLst/>
          </a:prstGeom>
          <a:noFill/>
          <a:ln>
            <a:noFill/>
          </a:ln>
          <a:effectLst>
            <a:outerShdw blurRad="292100" dist="139700" dir="2700000" algn="tl" rotWithShape="0">
              <a:srgbClr val="333333">
                <a:alpha val="64709"/>
              </a:srgbClr>
            </a:outerShdw>
          </a:effectLst>
        </p:spPr>
      </p:pic>
      <p:pic>
        <p:nvPicPr>
          <p:cNvPr id="805" name="Google Shape;805;p105"/>
          <p:cNvPicPr preferRelativeResize="0"/>
          <p:nvPr/>
        </p:nvPicPr>
        <p:blipFill rotWithShape="1">
          <a:blip r:embed="rId5">
            <a:alphaModFix/>
          </a:blip>
          <a:srcRect/>
          <a:stretch/>
        </p:blipFill>
        <p:spPr>
          <a:xfrm>
            <a:off x="7533127" y="1705735"/>
            <a:ext cx="4346139" cy="61752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06"/>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Dropbox</a:t>
            </a:r>
            <a:endParaRPr sz="4800">
              <a:latin typeface="Poppins"/>
              <a:ea typeface="Poppins"/>
              <a:cs typeface="Poppins"/>
              <a:sym typeface="Poppins"/>
            </a:endParaRPr>
          </a:p>
        </p:txBody>
      </p:sp>
      <p:pic>
        <p:nvPicPr>
          <p:cNvPr id="811" name="Google Shape;811;p106"/>
          <p:cNvPicPr preferRelativeResize="0"/>
          <p:nvPr/>
        </p:nvPicPr>
        <p:blipFill rotWithShape="1">
          <a:blip r:embed="rId3">
            <a:alphaModFix/>
          </a:blip>
          <a:srcRect/>
          <a:stretch/>
        </p:blipFill>
        <p:spPr>
          <a:xfrm>
            <a:off x="1003743" y="1436617"/>
            <a:ext cx="10133003" cy="3984765"/>
          </a:xfrm>
          <a:prstGeom prst="rect">
            <a:avLst/>
          </a:prstGeom>
          <a:noFill/>
          <a:ln>
            <a:noFill/>
          </a:ln>
          <a:effectLst>
            <a:outerShdw blurRad="292100" dist="139700" dir="2700000" algn="tl" rotWithShape="0">
              <a:srgbClr val="333333">
                <a:alpha val="64709"/>
              </a:srgbClr>
            </a:outerShdw>
          </a:effectLst>
        </p:spPr>
      </p:pic>
      <p:pic>
        <p:nvPicPr>
          <p:cNvPr id="812" name="Google Shape;812;p106"/>
          <p:cNvPicPr preferRelativeResize="0"/>
          <p:nvPr/>
        </p:nvPicPr>
        <p:blipFill rotWithShape="1">
          <a:blip r:embed="rId4">
            <a:alphaModFix/>
          </a:blip>
          <a:srcRect/>
          <a:stretch/>
        </p:blipFill>
        <p:spPr>
          <a:xfrm>
            <a:off x="3934476" y="5870499"/>
            <a:ext cx="4346139" cy="61752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7"/>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Icare</a:t>
            </a:r>
            <a:endParaRPr sz="4800">
              <a:latin typeface="Poppins"/>
              <a:ea typeface="Poppins"/>
              <a:cs typeface="Poppins"/>
              <a:sym typeface="Poppins"/>
            </a:endParaRPr>
          </a:p>
        </p:txBody>
      </p:sp>
      <p:pic>
        <p:nvPicPr>
          <p:cNvPr id="818" name="Google Shape;818;p107"/>
          <p:cNvPicPr preferRelativeResize="0"/>
          <p:nvPr/>
        </p:nvPicPr>
        <p:blipFill rotWithShape="1">
          <a:blip r:embed="rId3">
            <a:alphaModFix/>
          </a:blip>
          <a:srcRect/>
          <a:stretch/>
        </p:blipFill>
        <p:spPr>
          <a:xfrm>
            <a:off x="801327" y="1406885"/>
            <a:ext cx="10589344" cy="4044229"/>
          </a:xfrm>
          <a:prstGeom prst="rect">
            <a:avLst/>
          </a:prstGeom>
          <a:noFill/>
          <a:ln>
            <a:noFill/>
          </a:ln>
          <a:effectLst>
            <a:outerShdw blurRad="292100" dist="139700" dir="2700000" algn="tl" rotWithShape="0">
              <a:srgbClr val="333333">
                <a:alpha val="64709"/>
              </a:srgbClr>
            </a:outerShdw>
          </a:effectLst>
        </p:spPr>
      </p:pic>
      <p:pic>
        <p:nvPicPr>
          <p:cNvPr id="819" name="Google Shape;819;p107"/>
          <p:cNvPicPr preferRelativeResize="0"/>
          <p:nvPr/>
        </p:nvPicPr>
        <p:blipFill rotWithShape="1">
          <a:blip r:embed="rId4">
            <a:alphaModFix/>
          </a:blip>
          <a:srcRect/>
          <a:stretch/>
        </p:blipFill>
        <p:spPr>
          <a:xfrm>
            <a:off x="3934476" y="5870499"/>
            <a:ext cx="4346139" cy="61752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08"/>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Qualité des applications</a:t>
            </a:r>
            <a:endParaRPr sz="4800">
              <a:latin typeface="Poppins"/>
              <a:ea typeface="Poppins"/>
              <a:cs typeface="Poppins"/>
              <a:sym typeface="Poppins"/>
            </a:endParaRPr>
          </a:p>
        </p:txBody>
      </p:sp>
      <p:pic>
        <p:nvPicPr>
          <p:cNvPr id="825" name="Google Shape;825;p108"/>
          <p:cNvPicPr preferRelativeResize="0"/>
          <p:nvPr/>
        </p:nvPicPr>
        <p:blipFill rotWithShape="1">
          <a:blip r:embed="rId3">
            <a:alphaModFix/>
          </a:blip>
          <a:srcRect/>
          <a:stretch/>
        </p:blipFill>
        <p:spPr>
          <a:xfrm>
            <a:off x="793458" y="1362727"/>
            <a:ext cx="10628175" cy="4132545"/>
          </a:xfrm>
          <a:prstGeom prst="rect">
            <a:avLst/>
          </a:prstGeom>
          <a:noFill/>
          <a:ln>
            <a:noFill/>
          </a:ln>
          <a:effectLst>
            <a:outerShdw blurRad="292100" dist="139700" dir="2700000" algn="tl" rotWithShape="0">
              <a:srgbClr val="333333">
                <a:alpha val="64709"/>
              </a:srgbClr>
            </a:outerShdw>
          </a:effectLst>
        </p:spPr>
      </p:pic>
      <p:pic>
        <p:nvPicPr>
          <p:cNvPr id="826" name="Google Shape;826;p108"/>
          <p:cNvPicPr preferRelativeResize="0"/>
          <p:nvPr/>
        </p:nvPicPr>
        <p:blipFill rotWithShape="1">
          <a:blip r:embed="rId4">
            <a:alphaModFix/>
          </a:blip>
          <a:srcRect/>
          <a:stretch/>
        </p:blipFill>
        <p:spPr>
          <a:xfrm>
            <a:off x="4276219" y="5870499"/>
            <a:ext cx="4346139" cy="617527"/>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109"/>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Qualité des applications</a:t>
            </a:r>
            <a:endParaRPr sz="4800">
              <a:latin typeface="Poppins"/>
              <a:ea typeface="Poppins"/>
              <a:cs typeface="Poppins"/>
              <a:sym typeface="Poppins"/>
            </a:endParaRPr>
          </a:p>
        </p:txBody>
      </p:sp>
      <p:pic>
        <p:nvPicPr>
          <p:cNvPr id="832" name="Google Shape;832;p109"/>
          <p:cNvPicPr preferRelativeResize="0"/>
          <p:nvPr/>
        </p:nvPicPr>
        <p:blipFill rotWithShape="1">
          <a:blip r:embed="rId3">
            <a:alphaModFix/>
          </a:blip>
          <a:srcRect/>
          <a:stretch/>
        </p:blipFill>
        <p:spPr>
          <a:xfrm>
            <a:off x="789305" y="1563472"/>
            <a:ext cx="10613389" cy="4132545"/>
          </a:xfrm>
          <a:prstGeom prst="rect">
            <a:avLst/>
          </a:prstGeom>
          <a:noFill/>
          <a:ln>
            <a:noFill/>
          </a:ln>
          <a:effectLst>
            <a:outerShdw blurRad="292100" dist="139700" dir="2700000" algn="tl" rotWithShape="0">
              <a:srgbClr val="333333">
                <a:alpha val="64709"/>
              </a:srgbClr>
            </a:outerShdw>
          </a:effectLst>
        </p:spPr>
      </p:pic>
      <p:pic>
        <p:nvPicPr>
          <p:cNvPr id="833" name="Google Shape;833;p109"/>
          <p:cNvPicPr preferRelativeResize="0"/>
          <p:nvPr/>
        </p:nvPicPr>
        <p:blipFill rotWithShape="1">
          <a:blip r:embed="rId4">
            <a:alphaModFix/>
          </a:blip>
          <a:srcRect/>
          <a:stretch/>
        </p:blipFill>
        <p:spPr>
          <a:xfrm>
            <a:off x="3934476" y="5987279"/>
            <a:ext cx="4346139" cy="617527"/>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110"/>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Qualité des applications</a:t>
            </a:r>
            <a:endParaRPr sz="4800">
              <a:latin typeface="Poppins"/>
              <a:ea typeface="Poppins"/>
              <a:cs typeface="Poppins"/>
              <a:sym typeface="Poppins"/>
            </a:endParaRPr>
          </a:p>
        </p:txBody>
      </p:sp>
      <p:pic>
        <p:nvPicPr>
          <p:cNvPr id="839" name="Google Shape;839;p110"/>
          <p:cNvPicPr preferRelativeResize="0"/>
          <p:nvPr/>
        </p:nvPicPr>
        <p:blipFill rotWithShape="1">
          <a:blip r:embed="rId3">
            <a:alphaModFix/>
          </a:blip>
          <a:srcRect/>
          <a:stretch/>
        </p:blipFill>
        <p:spPr>
          <a:xfrm>
            <a:off x="753930" y="1471004"/>
            <a:ext cx="10684139" cy="4168864"/>
          </a:xfrm>
          <a:prstGeom prst="rect">
            <a:avLst/>
          </a:prstGeom>
          <a:noFill/>
          <a:ln>
            <a:noFill/>
          </a:ln>
          <a:effectLst>
            <a:outerShdw blurRad="292100" dist="139700" dir="2700000" algn="tl" rotWithShape="0">
              <a:srgbClr val="333333">
                <a:alpha val="64709"/>
              </a:srgbClr>
            </a:outerShdw>
          </a:effectLst>
        </p:spPr>
      </p:pic>
      <p:pic>
        <p:nvPicPr>
          <p:cNvPr id="840" name="Google Shape;840;p110"/>
          <p:cNvPicPr preferRelativeResize="0"/>
          <p:nvPr/>
        </p:nvPicPr>
        <p:blipFill rotWithShape="1">
          <a:blip r:embed="rId4">
            <a:alphaModFix/>
          </a:blip>
          <a:srcRect/>
          <a:stretch/>
        </p:blipFill>
        <p:spPr>
          <a:xfrm>
            <a:off x="3922929" y="5945146"/>
            <a:ext cx="4346139" cy="61752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11"/>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Qualité des applications</a:t>
            </a:r>
            <a:endParaRPr sz="4800">
              <a:latin typeface="Poppins"/>
              <a:ea typeface="Poppins"/>
              <a:cs typeface="Poppins"/>
              <a:sym typeface="Poppins"/>
            </a:endParaRPr>
          </a:p>
        </p:txBody>
      </p:sp>
      <p:pic>
        <p:nvPicPr>
          <p:cNvPr id="846" name="Google Shape;846;p111"/>
          <p:cNvPicPr preferRelativeResize="0"/>
          <p:nvPr/>
        </p:nvPicPr>
        <p:blipFill rotWithShape="1">
          <a:blip r:embed="rId3">
            <a:alphaModFix/>
          </a:blip>
          <a:srcRect/>
          <a:stretch/>
        </p:blipFill>
        <p:spPr>
          <a:xfrm>
            <a:off x="753930" y="1481173"/>
            <a:ext cx="10684139" cy="4301258"/>
          </a:xfrm>
          <a:prstGeom prst="rect">
            <a:avLst/>
          </a:prstGeom>
          <a:noFill/>
          <a:ln>
            <a:noFill/>
          </a:ln>
          <a:effectLst>
            <a:outerShdw blurRad="292100" dist="139700" dir="2700000" algn="tl" rotWithShape="0">
              <a:srgbClr val="333333">
                <a:alpha val="64709"/>
              </a:srgbClr>
            </a:outerShdw>
          </a:effectLst>
        </p:spPr>
      </p:pic>
      <p:pic>
        <p:nvPicPr>
          <p:cNvPr id="847" name="Google Shape;847;p111"/>
          <p:cNvPicPr preferRelativeResize="0"/>
          <p:nvPr/>
        </p:nvPicPr>
        <p:blipFill rotWithShape="1">
          <a:blip r:embed="rId4">
            <a:alphaModFix/>
          </a:blip>
          <a:srcRect/>
          <a:stretch/>
        </p:blipFill>
        <p:spPr>
          <a:xfrm>
            <a:off x="3922929" y="5991394"/>
            <a:ext cx="4346139" cy="617527"/>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12"/>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Qualité des applications</a:t>
            </a:r>
            <a:endParaRPr sz="4800">
              <a:latin typeface="Poppins"/>
              <a:ea typeface="Poppins"/>
              <a:cs typeface="Poppins"/>
              <a:sym typeface="Poppins"/>
            </a:endParaRPr>
          </a:p>
        </p:txBody>
      </p:sp>
      <p:pic>
        <p:nvPicPr>
          <p:cNvPr id="853" name="Google Shape;853;p112"/>
          <p:cNvPicPr preferRelativeResize="0"/>
          <p:nvPr/>
        </p:nvPicPr>
        <p:blipFill rotWithShape="1">
          <a:blip r:embed="rId3">
            <a:alphaModFix/>
          </a:blip>
          <a:srcRect/>
          <a:stretch/>
        </p:blipFill>
        <p:spPr>
          <a:xfrm>
            <a:off x="812695" y="1667928"/>
            <a:ext cx="10589701" cy="3983283"/>
          </a:xfrm>
          <a:prstGeom prst="rect">
            <a:avLst/>
          </a:prstGeom>
          <a:noFill/>
          <a:ln>
            <a:noFill/>
          </a:ln>
          <a:effectLst>
            <a:outerShdw blurRad="292100" dist="139700" dir="2700000" algn="tl" rotWithShape="0">
              <a:srgbClr val="333333">
                <a:alpha val="64709"/>
              </a:srgbClr>
            </a:outerShdw>
          </a:effectLst>
        </p:spPr>
      </p:pic>
      <p:pic>
        <p:nvPicPr>
          <p:cNvPr id="854" name="Google Shape;854;p112"/>
          <p:cNvPicPr preferRelativeResize="0"/>
          <p:nvPr/>
        </p:nvPicPr>
        <p:blipFill rotWithShape="1">
          <a:blip r:embed="rId4">
            <a:alphaModFix/>
          </a:blip>
          <a:srcRect/>
          <a:stretch/>
        </p:blipFill>
        <p:spPr>
          <a:xfrm>
            <a:off x="3934476" y="5870499"/>
            <a:ext cx="4346139" cy="617527"/>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113"/>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Formation</a:t>
            </a:r>
            <a:endParaRPr sz="4800">
              <a:latin typeface="Poppins"/>
              <a:ea typeface="Poppins"/>
              <a:cs typeface="Poppins"/>
              <a:sym typeface="Poppins"/>
            </a:endParaRPr>
          </a:p>
        </p:txBody>
      </p:sp>
      <p:pic>
        <p:nvPicPr>
          <p:cNvPr id="860" name="Google Shape;860;p113"/>
          <p:cNvPicPr preferRelativeResize="0"/>
          <p:nvPr/>
        </p:nvPicPr>
        <p:blipFill rotWithShape="1">
          <a:blip r:embed="rId3">
            <a:alphaModFix/>
          </a:blip>
          <a:srcRect/>
          <a:stretch/>
        </p:blipFill>
        <p:spPr>
          <a:xfrm>
            <a:off x="298183" y="1631049"/>
            <a:ext cx="4998086" cy="2554053"/>
          </a:xfrm>
          <a:prstGeom prst="rect">
            <a:avLst/>
          </a:prstGeom>
          <a:noFill/>
          <a:ln>
            <a:noFill/>
          </a:ln>
          <a:effectLst>
            <a:outerShdw blurRad="292100" dist="139700" dir="2700000" algn="tl" rotWithShape="0">
              <a:srgbClr val="333333">
                <a:alpha val="64709"/>
              </a:srgbClr>
            </a:outerShdw>
          </a:effectLst>
        </p:spPr>
      </p:pic>
      <p:pic>
        <p:nvPicPr>
          <p:cNvPr id="861" name="Google Shape;861;p113"/>
          <p:cNvPicPr preferRelativeResize="0"/>
          <p:nvPr/>
        </p:nvPicPr>
        <p:blipFill rotWithShape="1">
          <a:blip r:embed="rId4">
            <a:alphaModFix/>
          </a:blip>
          <a:srcRect/>
          <a:stretch/>
        </p:blipFill>
        <p:spPr>
          <a:xfrm>
            <a:off x="5416635" y="2646415"/>
            <a:ext cx="6477181" cy="2620702"/>
          </a:xfrm>
          <a:prstGeom prst="rect">
            <a:avLst/>
          </a:prstGeom>
          <a:noFill/>
          <a:ln>
            <a:noFill/>
          </a:ln>
          <a:effectLst>
            <a:outerShdw blurRad="292100" dist="139700" dir="2700000" algn="tl" rotWithShape="0">
              <a:srgbClr val="333333">
                <a:alpha val="64709"/>
              </a:srgbClr>
            </a:outerShdw>
          </a:effectLst>
        </p:spPr>
      </p:pic>
      <p:pic>
        <p:nvPicPr>
          <p:cNvPr id="862" name="Google Shape;862;p113"/>
          <p:cNvPicPr preferRelativeResize="0"/>
          <p:nvPr/>
        </p:nvPicPr>
        <p:blipFill rotWithShape="1">
          <a:blip r:embed="rId5">
            <a:alphaModFix/>
          </a:blip>
          <a:srcRect/>
          <a:stretch/>
        </p:blipFill>
        <p:spPr>
          <a:xfrm>
            <a:off x="6482156" y="5513632"/>
            <a:ext cx="4346139" cy="61752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14"/>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Support technique</a:t>
            </a:r>
            <a:endParaRPr sz="4800">
              <a:latin typeface="Poppins"/>
              <a:ea typeface="Poppins"/>
              <a:cs typeface="Poppins"/>
              <a:sym typeface="Poppins"/>
            </a:endParaRPr>
          </a:p>
        </p:txBody>
      </p:sp>
      <p:pic>
        <p:nvPicPr>
          <p:cNvPr id="868" name="Google Shape;868;p114"/>
          <p:cNvPicPr preferRelativeResize="0"/>
          <p:nvPr/>
        </p:nvPicPr>
        <p:blipFill rotWithShape="1">
          <a:blip r:embed="rId3">
            <a:alphaModFix/>
          </a:blip>
          <a:srcRect/>
          <a:stretch/>
        </p:blipFill>
        <p:spPr>
          <a:xfrm>
            <a:off x="205483" y="1797978"/>
            <a:ext cx="5465853" cy="2304710"/>
          </a:xfrm>
          <a:prstGeom prst="rect">
            <a:avLst/>
          </a:prstGeom>
          <a:noFill/>
          <a:ln>
            <a:noFill/>
          </a:ln>
          <a:effectLst>
            <a:outerShdw blurRad="292100" dist="139700" dir="2700000" algn="tl" rotWithShape="0">
              <a:srgbClr val="333333">
                <a:alpha val="64709"/>
              </a:srgbClr>
            </a:outerShdw>
          </a:effectLst>
        </p:spPr>
      </p:pic>
      <p:pic>
        <p:nvPicPr>
          <p:cNvPr id="869" name="Google Shape;869;p114"/>
          <p:cNvPicPr preferRelativeResize="0"/>
          <p:nvPr/>
        </p:nvPicPr>
        <p:blipFill rotWithShape="1">
          <a:blip r:embed="rId4">
            <a:alphaModFix/>
          </a:blip>
          <a:srcRect/>
          <a:stretch/>
        </p:blipFill>
        <p:spPr>
          <a:xfrm>
            <a:off x="5938463" y="4181673"/>
            <a:ext cx="5883669" cy="2313730"/>
          </a:xfrm>
          <a:prstGeom prst="rect">
            <a:avLst/>
          </a:prstGeom>
          <a:noFill/>
          <a:ln>
            <a:noFill/>
          </a:ln>
          <a:effectLst>
            <a:outerShdw blurRad="292100" dist="139700" dir="2700000" algn="tl" rotWithShape="0">
              <a:srgbClr val="333333">
                <a:alpha val="64709"/>
              </a:srgbClr>
            </a:outerShdw>
          </a:effectLst>
        </p:spPr>
      </p:pic>
      <p:pic>
        <p:nvPicPr>
          <p:cNvPr id="870" name="Google Shape;870;p114"/>
          <p:cNvPicPr preferRelativeResize="0"/>
          <p:nvPr/>
        </p:nvPicPr>
        <p:blipFill rotWithShape="1">
          <a:blip r:embed="rId5">
            <a:alphaModFix/>
          </a:blip>
          <a:srcRect/>
          <a:stretch/>
        </p:blipFill>
        <p:spPr>
          <a:xfrm>
            <a:off x="6790606" y="3120236"/>
            <a:ext cx="4346139" cy="6175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grpSp>
        <p:nvGrpSpPr>
          <p:cNvPr id="349" name="Google Shape;349;p52"/>
          <p:cNvGrpSpPr/>
          <p:nvPr/>
        </p:nvGrpSpPr>
        <p:grpSpPr>
          <a:xfrm>
            <a:off x="9001649" y="75814"/>
            <a:ext cx="1221212" cy="2360918"/>
            <a:chOff x="10492197" y="2337441"/>
            <a:chExt cx="1168400" cy="2360918"/>
          </a:xfrm>
        </p:grpSpPr>
        <p:sp>
          <p:nvSpPr>
            <p:cNvPr id="350" name="Google Shape;350;p52"/>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1" name="Google Shape;351;p52"/>
            <p:cNvPicPr preferRelativeResize="0"/>
            <p:nvPr/>
          </p:nvPicPr>
          <p:blipFill rotWithShape="1">
            <a:blip r:embed="rId3">
              <a:alphaModFix/>
            </a:blip>
            <a:srcRect/>
            <a:stretch/>
          </p:blipFill>
          <p:spPr>
            <a:xfrm rot="-5400000">
              <a:off x="10600933" y="3247473"/>
              <a:ext cx="530600" cy="530600"/>
            </a:xfrm>
            <a:prstGeom prst="rect">
              <a:avLst/>
            </a:prstGeom>
            <a:solidFill>
              <a:srgbClr val="EBBDA9"/>
            </a:solidFill>
            <a:ln w="9525" cap="flat" cmpd="sng">
              <a:solidFill>
                <a:schemeClr val="lt1"/>
              </a:solidFill>
              <a:prstDash val="solid"/>
              <a:round/>
              <a:headEnd type="none" w="sm" len="sm"/>
              <a:tailEnd type="none" w="sm" len="sm"/>
            </a:ln>
          </p:spPr>
        </p:pic>
      </p:grpSp>
      <p:sp>
        <p:nvSpPr>
          <p:cNvPr id="352" name="Google Shape;352;p52"/>
          <p:cNvSpPr txBox="1"/>
          <p:nvPr/>
        </p:nvSpPr>
        <p:spPr>
          <a:xfrm>
            <a:off x="1163775" y="1697175"/>
            <a:ext cx="9958800" cy="2678100"/>
          </a:xfrm>
          <a:prstGeom prst="rect">
            <a:avLst/>
          </a:prstGeom>
          <a:solidFill>
            <a:srgbClr val="75286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800">
              <a:solidFill>
                <a:schemeClr val="lt1"/>
              </a:solidFill>
              <a:latin typeface="Poppins"/>
              <a:ea typeface="Poppins"/>
              <a:cs typeface="Poppins"/>
              <a:sym typeface="Poppins"/>
            </a:endParaRPr>
          </a:p>
          <a:p>
            <a:pPr marL="0" marR="0" lvl="0" indent="0" algn="just" rtl="0">
              <a:spcBef>
                <a:spcPts val="0"/>
              </a:spcBef>
              <a:spcAft>
                <a:spcPts val="0"/>
              </a:spcAft>
              <a:buClr>
                <a:srgbClr val="000000"/>
              </a:buClr>
              <a:buFont typeface="Arial"/>
              <a:buNone/>
            </a:pPr>
            <a:r>
              <a:rPr lang="fr-FR" sz="2800" b="1">
                <a:solidFill>
                  <a:schemeClr val="lt1"/>
                </a:solidFill>
                <a:latin typeface="Poppins"/>
                <a:ea typeface="Poppins"/>
                <a:cs typeface="Poppins"/>
                <a:sym typeface="Poppins"/>
              </a:rPr>
              <a:t>Vision : Incarner l'excellence pour la santé de la famille</a:t>
            </a:r>
            <a:endParaRPr sz="2800" b="1">
              <a:solidFill>
                <a:schemeClr val="lt1"/>
              </a:solidFill>
              <a:latin typeface="Poppins"/>
              <a:ea typeface="Poppins"/>
              <a:cs typeface="Poppins"/>
              <a:sym typeface="Poppins"/>
            </a:endParaRPr>
          </a:p>
          <a:p>
            <a:pPr marL="0" marR="0" lvl="0" indent="0" algn="just" rtl="0">
              <a:spcBef>
                <a:spcPts val="0"/>
              </a:spcBef>
              <a:spcAft>
                <a:spcPts val="0"/>
              </a:spcAft>
              <a:buClr>
                <a:srgbClr val="000000"/>
              </a:buClr>
              <a:buFont typeface="Arial"/>
              <a:buNone/>
            </a:pPr>
            <a:endParaRPr sz="2800" b="1">
              <a:solidFill>
                <a:schemeClr val="lt1"/>
              </a:solidFill>
              <a:latin typeface="Poppins"/>
              <a:ea typeface="Poppins"/>
              <a:cs typeface="Poppins"/>
              <a:sym typeface="Poppins"/>
            </a:endParaRPr>
          </a:p>
          <a:p>
            <a:pPr marL="0" marR="0" lvl="0" indent="0" algn="just" rtl="0">
              <a:spcBef>
                <a:spcPts val="0"/>
              </a:spcBef>
              <a:spcAft>
                <a:spcPts val="0"/>
              </a:spcAft>
              <a:buClr>
                <a:srgbClr val="000000"/>
              </a:buClr>
              <a:buFont typeface="Arial"/>
              <a:buNone/>
            </a:pPr>
            <a:r>
              <a:rPr lang="fr-FR" sz="2800" b="1">
                <a:solidFill>
                  <a:schemeClr val="lt1"/>
                </a:solidFill>
                <a:latin typeface="Poppins"/>
                <a:ea typeface="Poppins"/>
                <a:cs typeface="Poppins"/>
                <a:sym typeface="Poppins"/>
              </a:rPr>
              <a:t>Mission : Aider les familles Africaines à bien grandir</a:t>
            </a:r>
            <a:endParaRPr sz="2800" b="1">
              <a:solidFill>
                <a:schemeClr val="lt1"/>
              </a:solidFill>
              <a:latin typeface="Poppins"/>
              <a:ea typeface="Poppins"/>
              <a:cs typeface="Poppins"/>
              <a:sym typeface="Poppins"/>
            </a:endParaRPr>
          </a:p>
          <a:p>
            <a:pPr marL="0" marR="0" lvl="0" indent="0" algn="just" rtl="0">
              <a:spcBef>
                <a:spcPts val="0"/>
              </a:spcBef>
              <a:spcAft>
                <a:spcPts val="0"/>
              </a:spcAft>
              <a:buClr>
                <a:srgbClr val="000000"/>
              </a:buClr>
              <a:buFont typeface="Arial"/>
              <a:buNone/>
            </a:pPr>
            <a:endParaRPr sz="2800" b="1">
              <a:solidFill>
                <a:schemeClr val="lt1"/>
              </a:solidFill>
              <a:latin typeface="Poppins"/>
              <a:ea typeface="Poppins"/>
              <a:cs typeface="Poppins"/>
              <a:sym typeface="Poppins"/>
            </a:endParaRPr>
          </a:p>
        </p:txBody>
      </p:sp>
      <p:sp>
        <p:nvSpPr>
          <p:cNvPr id="353" name="Google Shape;353;p52"/>
          <p:cNvSpPr txBox="1"/>
          <p:nvPr/>
        </p:nvSpPr>
        <p:spPr>
          <a:xfrm>
            <a:off x="1163775" y="0"/>
            <a:ext cx="9958800" cy="523200"/>
          </a:xfrm>
          <a:prstGeom prst="rect">
            <a:avLst/>
          </a:prstGeom>
          <a:solidFill>
            <a:srgbClr val="EBBDA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chemeClr val="lt1"/>
                </a:solidFill>
                <a:latin typeface="Poppins"/>
                <a:ea typeface="Poppins"/>
                <a:cs typeface="Poppins"/>
                <a:sym typeface="Poppins"/>
              </a:rPr>
              <a:t>Finalité</a:t>
            </a:r>
            <a:endParaRPr b="1"/>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5"/>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Satisfaction globale</a:t>
            </a:r>
            <a:endParaRPr sz="4800">
              <a:latin typeface="Poppins"/>
              <a:ea typeface="Poppins"/>
              <a:cs typeface="Poppins"/>
              <a:sym typeface="Poppins"/>
            </a:endParaRPr>
          </a:p>
        </p:txBody>
      </p:sp>
      <p:pic>
        <p:nvPicPr>
          <p:cNvPr id="876" name="Google Shape;876;p115"/>
          <p:cNvPicPr preferRelativeResize="0"/>
          <p:nvPr/>
        </p:nvPicPr>
        <p:blipFill rotWithShape="1">
          <a:blip r:embed="rId3">
            <a:alphaModFix/>
          </a:blip>
          <a:srcRect/>
          <a:stretch/>
        </p:blipFill>
        <p:spPr>
          <a:xfrm>
            <a:off x="899521" y="1395166"/>
            <a:ext cx="10392958" cy="4458879"/>
          </a:xfrm>
          <a:prstGeom prst="rect">
            <a:avLst/>
          </a:prstGeom>
          <a:noFill/>
          <a:ln>
            <a:noFill/>
          </a:ln>
          <a:effectLst>
            <a:outerShdw blurRad="292100" dist="139700" dir="2700000" algn="tl" rotWithShape="0">
              <a:srgbClr val="333333">
                <a:alpha val="64709"/>
              </a:srgbClr>
            </a:outerShdw>
          </a:effectLst>
        </p:spPr>
      </p:pic>
      <p:pic>
        <p:nvPicPr>
          <p:cNvPr id="877" name="Google Shape;877;p115"/>
          <p:cNvPicPr preferRelativeResize="0"/>
          <p:nvPr/>
        </p:nvPicPr>
        <p:blipFill rotWithShape="1">
          <a:blip r:embed="rId4">
            <a:alphaModFix/>
          </a:blip>
          <a:srcRect/>
          <a:stretch/>
        </p:blipFill>
        <p:spPr>
          <a:xfrm>
            <a:off x="4019365" y="6179262"/>
            <a:ext cx="4346139" cy="61752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16"/>
          <p:cNvSpPr txBox="1">
            <a:spLocks noGrp="1"/>
          </p:cNvSpPr>
          <p:nvPr>
            <p:ph type="title"/>
          </p:nvPr>
        </p:nvSpPr>
        <p:spPr>
          <a:xfrm>
            <a:off x="1078346" y="369974"/>
            <a:ext cx="10058400" cy="90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oppins"/>
              <a:buNone/>
            </a:pPr>
            <a:r>
              <a:rPr lang="fr-FR" sz="4800" b="1">
                <a:latin typeface="Poppins"/>
                <a:ea typeface="Poppins"/>
                <a:cs typeface="Poppins"/>
                <a:sym typeface="Poppins"/>
              </a:rPr>
              <a:t>Pistes d’amélioration</a:t>
            </a:r>
            <a:endParaRPr sz="4800">
              <a:latin typeface="Poppins"/>
              <a:ea typeface="Poppins"/>
              <a:cs typeface="Poppins"/>
              <a:sym typeface="Poppins"/>
            </a:endParaRPr>
          </a:p>
        </p:txBody>
      </p:sp>
      <p:sp>
        <p:nvSpPr>
          <p:cNvPr id="883" name="Google Shape;883;p116"/>
          <p:cNvSpPr txBox="1"/>
          <p:nvPr/>
        </p:nvSpPr>
        <p:spPr>
          <a:xfrm>
            <a:off x="838200" y="1853901"/>
            <a:ext cx="10515600" cy="4239600"/>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rgbClr val="EBBDA9"/>
              </a:buClr>
              <a:buSzPct val="111111"/>
              <a:buFont typeface="Arial"/>
              <a:buNone/>
            </a:pPr>
            <a:endParaRPr sz="1800" b="0" i="0" u="none" strike="noStrike" cap="none">
              <a:solidFill>
                <a:schemeClr val="dk1"/>
              </a:solidFill>
              <a:latin typeface="Poppins"/>
              <a:ea typeface="Poppins"/>
              <a:cs typeface="Poppins"/>
              <a:sym typeface="Poppins"/>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chemeClr val="dk1"/>
                </a:solidFill>
                <a:latin typeface="Poppins"/>
                <a:ea typeface="Poppins"/>
                <a:cs typeface="Poppins"/>
                <a:sym typeface="Poppins"/>
              </a:rPr>
              <a:t>Mise à jour du matériel</a:t>
            </a:r>
            <a:r>
              <a:rPr lang="fr-FR" sz="1600" b="0" i="0" u="none" strike="noStrike" cap="none">
                <a:solidFill>
                  <a:schemeClr val="dk1"/>
                </a:solidFill>
                <a:latin typeface="Poppins"/>
                <a:ea typeface="Poppins"/>
                <a:cs typeface="Poppins"/>
                <a:sym typeface="Poppins"/>
              </a:rPr>
              <a:t> </a:t>
            </a:r>
            <a:r>
              <a:rPr lang="fr-FR" sz="1600" b="1" i="0" u="none" strike="noStrike" cap="none">
                <a:solidFill>
                  <a:schemeClr val="dk1"/>
                </a:solidFill>
                <a:latin typeface="Poppins"/>
                <a:ea typeface="Poppins"/>
                <a:cs typeface="Poppins"/>
                <a:sym typeface="Poppins"/>
              </a:rPr>
              <a:t>: </a:t>
            </a:r>
            <a:r>
              <a:rPr lang="fr-FR" sz="1200" b="0" i="0" u="none" strike="noStrike" cap="none">
                <a:solidFill>
                  <a:schemeClr val="dk1"/>
                </a:solidFill>
                <a:latin typeface="Poppins"/>
                <a:ea typeface="Poppins"/>
                <a:cs typeface="Poppins"/>
                <a:sym typeface="Poppins"/>
              </a:rPr>
              <a:t>Remplacer les ordinateurs portables obsolètes par des modèles plus performants avec de meilleures spécifications.</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chemeClr val="dk1"/>
                </a:solidFill>
                <a:latin typeface="Poppins"/>
                <a:ea typeface="Poppins"/>
                <a:cs typeface="Poppins"/>
                <a:sym typeface="Poppins"/>
              </a:rPr>
              <a:t>Vérification et mise à jour de la configuration du réseau WiFi : </a:t>
            </a:r>
            <a:r>
              <a:rPr lang="fr-FR" sz="1200" b="0" i="0" u="none" strike="noStrike" cap="none">
                <a:solidFill>
                  <a:schemeClr val="dk1"/>
                </a:solidFill>
                <a:latin typeface="Poppins"/>
                <a:ea typeface="Poppins"/>
                <a:cs typeface="Poppins"/>
                <a:sym typeface="Poppins"/>
              </a:rPr>
              <a:t>Analyser la configuration actuelle du réseau WiFi et l’adapter pour répondre de manière optimale à nos besoins. (site Plateau)</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chemeClr val="dk1"/>
                </a:solidFill>
                <a:latin typeface="Poppins"/>
                <a:ea typeface="Poppins"/>
                <a:cs typeface="Poppins"/>
                <a:sym typeface="Poppins"/>
              </a:rPr>
              <a:t>Ségrégation du WiFi entre patients et personnel </a:t>
            </a:r>
            <a:r>
              <a:rPr lang="fr-FR" sz="1200" b="0" i="0" u="none" strike="noStrike" cap="none">
                <a:solidFill>
                  <a:schemeClr val="dk1"/>
                </a:solidFill>
                <a:latin typeface="Poppins"/>
                <a:ea typeface="Poppins"/>
                <a:cs typeface="Poppins"/>
                <a:sym typeface="Poppins"/>
              </a:rPr>
              <a:t>pour améliorer la bande passante.</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rgbClr val="000000"/>
                </a:solidFill>
                <a:latin typeface="Poppins"/>
                <a:ea typeface="Poppins"/>
                <a:cs typeface="Poppins"/>
                <a:sym typeface="Poppins"/>
              </a:rPr>
              <a:t>Installation d’un système VoIP et Centralisation des appels. </a:t>
            </a:r>
            <a:r>
              <a:rPr lang="fr-FR" sz="1200" b="0" i="0" u="none" strike="noStrike" cap="none">
                <a:solidFill>
                  <a:srgbClr val="000000"/>
                </a:solidFill>
                <a:latin typeface="Poppins"/>
                <a:ea typeface="Poppins"/>
                <a:cs typeface="Poppins"/>
                <a:sym typeface="Poppins"/>
              </a:rPr>
              <a:t>(site Plateau)</a:t>
            </a:r>
            <a:endParaRPr sz="1200" b="1" i="0" u="none" strike="noStrike" cap="none">
              <a:solidFill>
                <a:srgbClr val="000000"/>
              </a:solidFill>
              <a:latin typeface="Poppins"/>
              <a:ea typeface="Poppins"/>
              <a:cs typeface="Poppins"/>
              <a:sym typeface="Poppins"/>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chemeClr val="dk1"/>
                </a:solidFill>
                <a:latin typeface="Poppins"/>
                <a:ea typeface="Poppins"/>
                <a:cs typeface="Poppins"/>
                <a:sym typeface="Poppins"/>
              </a:rPr>
              <a:t>Mise à niveau de l’imprimante : </a:t>
            </a:r>
            <a:r>
              <a:rPr lang="fr-FR" sz="1200" b="0" i="0" u="none" strike="noStrike" cap="none">
                <a:solidFill>
                  <a:srgbClr val="000000"/>
                </a:solidFill>
                <a:latin typeface="Poppins"/>
                <a:ea typeface="Poppins"/>
                <a:cs typeface="Poppins"/>
                <a:sym typeface="Poppins"/>
              </a:rPr>
              <a:t>Remplacer l’imprimante actuelle par un modèle plus performant. (site Plateau)</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rgbClr val="000000"/>
                </a:solidFill>
                <a:latin typeface="Poppins"/>
                <a:ea typeface="Poppins"/>
                <a:cs typeface="Poppins"/>
                <a:sym typeface="Poppins"/>
              </a:rPr>
              <a:t>Amélioration indispensable d'Eyone</a:t>
            </a:r>
            <a:r>
              <a:rPr lang="fr-FR" sz="1200" b="0" i="0" u="none" strike="noStrike" cap="none">
                <a:solidFill>
                  <a:srgbClr val="000000"/>
                </a:solidFill>
                <a:latin typeface="Arial"/>
                <a:ea typeface="Arial"/>
                <a:cs typeface="Arial"/>
                <a:sym typeface="Arial"/>
              </a:rPr>
              <a:t>, </a:t>
            </a:r>
            <a:r>
              <a:rPr lang="fr-FR" sz="1200" b="0" i="0" u="none" strike="noStrike" cap="none">
                <a:solidFill>
                  <a:srgbClr val="000000"/>
                </a:solidFill>
                <a:latin typeface="Poppins"/>
                <a:ea typeface="Poppins"/>
                <a:cs typeface="Poppins"/>
                <a:sym typeface="Poppins"/>
              </a:rPr>
              <a:t>notamment en renforçant sa qualité et ses performances.</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rgbClr val="000000"/>
                </a:solidFill>
                <a:latin typeface="Poppins"/>
                <a:ea typeface="Poppins"/>
                <a:cs typeface="Poppins"/>
                <a:sym typeface="Poppins"/>
              </a:rPr>
              <a:t>Nécessité d'envisager un changement d'Eyone </a:t>
            </a:r>
            <a:r>
              <a:rPr lang="fr-FR" sz="1200" b="0" i="0" u="none" strike="noStrike" cap="none">
                <a:solidFill>
                  <a:srgbClr val="000000"/>
                </a:solidFill>
                <a:latin typeface="Arial"/>
                <a:ea typeface="Arial"/>
                <a:cs typeface="Arial"/>
                <a:sym typeface="Arial"/>
              </a:rPr>
              <a:t>, </a:t>
            </a:r>
            <a:r>
              <a:rPr lang="fr-FR" sz="1200" b="0" i="0" u="none" strike="noStrike" cap="none">
                <a:solidFill>
                  <a:srgbClr val="000000"/>
                </a:solidFill>
                <a:latin typeface="Poppins"/>
                <a:ea typeface="Poppins"/>
                <a:cs typeface="Poppins"/>
                <a:sym typeface="Poppins"/>
              </a:rPr>
              <a:t>si le problème persiste.</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rgbClr val="000000"/>
                </a:solidFill>
                <a:latin typeface="Poppins"/>
                <a:ea typeface="Poppins"/>
                <a:cs typeface="Poppins"/>
                <a:sym typeface="Poppins"/>
              </a:rPr>
              <a:t>Mettre en place un programme de formation continue et personnalisée.</a:t>
            </a:r>
            <a:endParaRPr/>
          </a:p>
          <a:p>
            <a:pPr marL="228600" marR="0" lvl="0" indent="-219075" algn="just" rtl="0">
              <a:lnSpc>
                <a:spcPct val="90000"/>
              </a:lnSpc>
              <a:spcBef>
                <a:spcPts val="1000"/>
              </a:spcBef>
              <a:spcAft>
                <a:spcPts val="0"/>
              </a:spcAft>
              <a:buClr>
                <a:srgbClr val="EBBDA9"/>
              </a:buClr>
              <a:buSzPct val="125000"/>
              <a:buFont typeface="Arial"/>
              <a:buChar char="•"/>
            </a:pPr>
            <a:r>
              <a:rPr lang="fr-FR" sz="1600" b="1" i="0" u="none" strike="noStrike" cap="none">
                <a:solidFill>
                  <a:srgbClr val="000000"/>
                </a:solidFill>
                <a:latin typeface="Poppins"/>
                <a:ea typeface="Poppins"/>
                <a:cs typeface="Poppins"/>
                <a:sym typeface="Poppins"/>
              </a:rPr>
              <a:t>Organiser des appels vidéo </a:t>
            </a:r>
            <a:r>
              <a:rPr lang="fr-FR" sz="1200" b="0" i="0" u="none" strike="noStrike" cap="none">
                <a:solidFill>
                  <a:srgbClr val="000000"/>
                </a:solidFill>
                <a:latin typeface="Poppins"/>
                <a:ea typeface="Poppins"/>
                <a:cs typeface="Poppins"/>
                <a:sym typeface="Poppins"/>
              </a:rPr>
              <a:t>pour informer l'ensemble des collaborateurs simultanément.</a:t>
            </a:r>
            <a:endParaRPr/>
          </a:p>
          <a:p>
            <a:pPr marL="0" marR="0" lvl="0" indent="0" algn="just" rtl="0">
              <a:lnSpc>
                <a:spcPct val="90000"/>
              </a:lnSpc>
              <a:spcBef>
                <a:spcPts val="1000"/>
              </a:spcBef>
              <a:spcAft>
                <a:spcPts val="0"/>
              </a:spcAft>
              <a:buClr>
                <a:srgbClr val="EBBDA9"/>
              </a:buClr>
              <a:buSzPct val="142857"/>
              <a:buFont typeface="Arial"/>
              <a:buNone/>
            </a:pPr>
            <a:endParaRPr sz="1400" b="1" i="0" u="none" strike="noStrike" cap="none">
              <a:solidFill>
                <a:srgbClr val="000000"/>
              </a:solidFill>
              <a:latin typeface="Poppins"/>
              <a:ea typeface="Poppins"/>
              <a:cs typeface="Poppins"/>
              <a:sym typeface="Poppins"/>
            </a:endParaRPr>
          </a:p>
          <a:p>
            <a:pPr marL="228600" marR="0" lvl="0" indent="-101600" algn="just" rtl="0">
              <a:lnSpc>
                <a:spcPct val="90000"/>
              </a:lnSpc>
              <a:spcBef>
                <a:spcPts val="1000"/>
              </a:spcBef>
              <a:spcAft>
                <a:spcPts val="0"/>
              </a:spcAft>
              <a:buClr>
                <a:srgbClr val="EBBDA9"/>
              </a:buClr>
              <a:buSzPct val="142857"/>
              <a:buFont typeface="Arial"/>
              <a:buNone/>
            </a:pPr>
            <a:endParaRPr sz="1400" b="1" i="0" u="none" strike="noStrike" cap="none">
              <a:solidFill>
                <a:srgbClr val="000000"/>
              </a:solidFill>
              <a:latin typeface="Poppins"/>
              <a:ea typeface="Poppins"/>
              <a:cs typeface="Poppins"/>
              <a:sym typeface="Poppins"/>
            </a:endParaRPr>
          </a:p>
          <a:p>
            <a:pPr marL="0" marR="0" lvl="0" indent="0" algn="just" rtl="0">
              <a:lnSpc>
                <a:spcPct val="90000"/>
              </a:lnSpc>
              <a:spcBef>
                <a:spcPts val="1000"/>
              </a:spcBef>
              <a:spcAft>
                <a:spcPts val="0"/>
              </a:spcAft>
              <a:buClr>
                <a:srgbClr val="EBBDA9"/>
              </a:buClr>
              <a:buSzPct val="166666"/>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1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480"/>
              <a:buFont typeface="Calibri"/>
              <a:buNone/>
            </a:pPr>
            <a:r>
              <a:rPr lang="fr-FR" sz="5680" b="1" u="sng">
                <a:solidFill>
                  <a:srgbClr val="7BBBC6"/>
                </a:solidFill>
                <a:latin typeface="Poppins"/>
                <a:ea typeface="Poppins"/>
                <a:cs typeface="Poppins"/>
                <a:sym typeface="Poppins"/>
              </a:rPr>
              <a:t>Enquête nouveaux patients et post hospitalisations NEST </a:t>
            </a:r>
            <a:endParaRPr sz="4600" b="1" u="sng">
              <a:solidFill>
                <a:srgbClr val="7BBBC6"/>
              </a:solidFill>
              <a:latin typeface="Poppins"/>
              <a:ea typeface="Poppins"/>
              <a:cs typeface="Poppins"/>
              <a:sym typeface="Poppins"/>
            </a:endParaRPr>
          </a:p>
        </p:txBody>
      </p:sp>
      <p:sp>
        <p:nvSpPr>
          <p:cNvPr id="889" name="Google Shape;889;p117"/>
          <p:cNvSpPr txBox="1">
            <a:spLocks noGrp="1"/>
          </p:cNvSpPr>
          <p:nvPr>
            <p:ph type="subTitle" idx="1"/>
          </p:nvPr>
        </p:nvSpPr>
        <p:spPr>
          <a:xfrm>
            <a:off x="1487400" y="43559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4"/>
              </a:buClr>
              <a:buSzPts val="2400"/>
              <a:buNone/>
            </a:pPr>
            <a:r>
              <a:rPr lang="fr-FR" b="1">
                <a:solidFill>
                  <a:srgbClr val="7F508B"/>
                </a:solidFill>
                <a:latin typeface="Poppins"/>
                <a:ea typeface="Poppins"/>
                <a:cs typeface="Poppins"/>
                <a:sym typeface="Poppins"/>
              </a:rPr>
              <a:t>2024</a:t>
            </a:r>
            <a:endParaRPr b="1">
              <a:solidFill>
                <a:srgbClr val="7F508B"/>
              </a:solidFill>
              <a:latin typeface="Poppins"/>
              <a:ea typeface="Poppins"/>
              <a:cs typeface="Poppins"/>
              <a:sym typeface="Poppins"/>
            </a:endParaRPr>
          </a:p>
        </p:txBody>
      </p:sp>
      <p:sp>
        <p:nvSpPr>
          <p:cNvPr id="890" name="Google Shape;890;p1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fr-FR"/>
              <a:t>Page </a:t>
            </a:r>
            <a:fld id="{00000000-1234-1234-1234-123412341234}" type="slidenum">
              <a:rPr lang="fr-FR"/>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18"/>
          <p:cNvSpPr txBox="1">
            <a:spLocks noGrp="1"/>
          </p:cNvSpPr>
          <p:nvPr>
            <p:ph type="ctrTitle"/>
          </p:nvPr>
        </p:nvSpPr>
        <p:spPr>
          <a:xfrm>
            <a:off x="599225" y="1376248"/>
            <a:ext cx="10993500" cy="5904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4"/>
              </a:buClr>
              <a:buSzPct val="100000"/>
              <a:buFont typeface="Trebuchet MS"/>
              <a:buNone/>
            </a:pPr>
            <a:r>
              <a:rPr lang="fr-FR" b="1">
                <a:latin typeface="Trebuchet MS"/>
                <a:ea typeface="Trebuchet MS"/>
                <a:cs typeface="Trebuchet MS"/>
                <a:sym typeface="Trebuchet MS"/>
              </a:rPr>
              <a:t>EVALUATION DE LA SATISFACTION DES PATIENTS DE NEST</a:t>
            </a:r>
            <a:endParaRPr/>
          </a:p>
        </p:txBody>
      </p:sp>
      <p:sp>
        <p:nvSpPr>
          <p:cNvPr id="896" name="Google Shape;896;p118"/>
          <p:cNvSpPr txBox="1">
            <a:spLocks noGrp="1"/>
          </p:cNvSpPr>
          <p:nvPr>
            <p:ph type="subTitle" idx="1"/>
          </p:nvPr>
        </p:nvSpPr>
        <p:spPr>
          <a:xfrm>
            <a:off x="4138744" y="5877934"/>
            <a:ext cx="2876100" cy="590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56"/>
              <a:buNone/>
            </a:pPr>
            <a:r>
              <a:rPr lang="fr-FR" sz="1800" b="1">
                <a:latin typeface="Trebuchet MS"/>
                <a:ea typeface="Trebuchet MS"/>
                <a:cs typeface="Trebuchet MS"/>
                <a:sym typeface="Trebuchet MS"/>
              </a:rPr>
              <a:t> SEMESTRE 1 - 2023</a:t>
            </a:r>
            <a:endParaRPr/>
          </a:p>
        </p:txBody>
      </p:sp>
      <p:pic>
        <p:nvPicPr>
          <p:cNvPr id="897" name="Google Shape;897;p118"/>
          <p:cNvPicPr preferRelativeResize="0"/>
          <p:nvPr/>
        </p:nvPicPr>
        <p:blipFill rotWithShape="1">
          <a:blip r:embed="rId3">
            <a:alphaModFix/>
          </a:blip>
          <a:srcRect/>
          <a:stretch/>
        </p:blipFill>
        <p:spPr>
          <a:xfrm>
            <a:off x="1271036" y="1563198"/>
            <a:ext cx="10058399" cy="6189784"/>
          </a:xfrm>
          <a:prstGeom prst="rect">
            <a:avLst/>
          </a:prstGeom>
          <a:noFill/>
          <a:ln>
            <a:noFill/>
          </a:ln>
        </p:spPr>
      </p:pic>
      <p:sp>
        <p:nvSpPr>
          <p:cNvPr id="898" name="Google Shape;898;p118"/>
          <p:cNvSpPr txBox="1"/>
          <p:nvPr/>
        </p:nvSpPr>
        <p:spPr>
          <a:xfrm>
            <a:off x="9329530" y="145774"/>
            <a:ext cx="24120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800" b="0" i="0" u="none" strike="noStrike" cap="none">
                <a:solidFill>
                  <a:schemeClr val="dk1"/>
                </a:solidFill>
                <a:latin typeface="Trebuchet MS"/>
                <a:ea typeface="Trebuchet MS"/>
                <a:cs typeface="Trebuchet MS"/>
                <a:sym typeface="Trebuchet MS"/>
              </a:rPr>
              <a:t>PM02-FO0004</a:t>
            </a:r>
            <a:endParaRPr/>
          </a:p>
          <a:p>
            <a:pPr marL="0" marR="0" lvl="0" indent="0" algn="r" rtl="0">
              <a:spcBef>
                <a:spcPts val="0"/>
              </a:spcBef>
              <a:spcAft>
                <a:spcPts val="0"/>
              </a:spcAft>
              <a:buNone/>
            </a:pPr>
            <a:r>
              <a:rPr lang="fr-FR" sz="800" b="0" i="0" u="none" strike="noStrike" cap="none">
                <a:solidFill>
                  <a:schemeClr val="dk1"/>
                </a:solidFill>
                <a:latin typeface="Trebuchet MS"/>
                <a:ea typeface="Trebuchet MS"/>
                <a:cs typeface="Trebuchet MS"/>
                <a:sym typeface="Trebuchet MS"/>
              </a:rPr>
              <a:t>V1</a:t>
            </a:r>
            <a:endParaRPr/>
          </a:p>
        </p:txBody>
      </p:sp>
      <p:pic>
        <p:nvPicPr>
          <p:cNvPr id="899" name="Google Shape;899;p118"/>
          <p:cNvPicPr preferRelativeResize="0"/>
          <p:nvPr/>
        </p:nvPicPr>
        <p:blipFill rotWithShape="1">
          <a:blip r:embed="rId4">
            <a:alphaModFix/>
          </a:blip>
          <a:srcRect l="6392" t="11992" r="10592" b="20137"/>
          <a:stretch/>
        </p:blipFill>
        <p:spPr>
          <a:xfrm>
            <a:off x="-41844" y="-106680"/>
            <a:ext cx="12233845" cy="7071361"/>
          </a:xfrm>
          <a:prstGeom prst="rect">
            <a:avLst/>
          </a:prstGeom>
          <a:noFill/>
          <a:ln>
            <a:noFill/>
          </a:ln>
        </p:spPr>
      </p:pic>
      <p:sp>
        <p:nvSpPr>
          <p:cNvPr id="900" name="Google Shape;900;p118"/>
          <p:cNvSpPr txBox="1"/>
          <p:nvPr/>
        </p:nvSpPr>
        <p:spPr>
          <a:xfrm>
            <a:off x="-20924" y="4712310"/>
            <a:ext cx="12233700" cy="1539300"/>
          </a:xfrm>
          <a:prstGeom prst="rect">
            <a:avLst/>
          </a:prstGeom>
          <a:solidFill>
            <a:srgbClr val="7BBBC6"/>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fr-FR" sz="3200" b="1" i="0" u="none" strike="noStrike" cap="none">
                <a:solidFill>
                  <a:srgbClr val="752864"/>
                </a:solidFill>
                <a:latin typeface="Poppins"/>
                <a:ea typeface="Poppins"/>
                <a:cs typeface="Poppins"/>
                <a:sym typeface="Poppins"/>
              </a:rPr>
              <a:t>EVALUATION DE LA SATISFACTION DES PATIENTS DE NEST</a:t>
            </a:r>
            <a:endParaRPr/>
          </a:p>
          <a:p>
            <a:pPr marL="0" marR="0" lvl="0" indent="0" algn="ctr" rtl="0">
              <a:spcBef>
                <a:spcPts val="0"/>
              </a:spcBef>
              <a:spcAft>
                <a:spcPts val="0"/>
              </a:spcAft>
              <a:buNone/>
            </a:pPr>
            <a:endParaRPr sz="4000" b="1" i="0" u="none" strike="noStrike" cap="none">
              <a:solidFill>
                <a:srgbClr val="752864"/>
              </a:solidFill>
              <a:latin typeface="Poppins"/>
              <a:ea typeface="Poppins"/>
              <a:cs typeface="Poppins"/>
              <a:sym typeface="Poppins"/>
            </a:endParaRPr>
          </a:p>
          <a:p>
            <a:pPr marL="0" marR="0" lvl="0" indent="0" algn="ctr" rtl="0">
              <a:spcBef>
                <a:spcPts val="0"/>
              </a:spcBef>
              <a:spcAft>
                <a:spcPts val="0"/>
              </a:spcAft>
              <a:buNone/>
            </a:pPr>
            <a:r>
              <a:rPr lang="fr-FR" sz="2800" b="1" i="0" u="none" strike="noStrike" cap="none">
                <a:solidFill>
                  <a:srgbClr val="752864"/>
                </a:solidFill>
                <a:latin typeface="Poppins"/>
                <a:ea typeface="Poppins"/>
                <a:cs typeface="Poppins"/>
                <a:sym typeface="Poppins"/>
              </a:rPr>
              <a:t>SEMESTRE 1 - 2024</a:t>
            </a:r>
            <a:endParaRPr sz="2800" b="1" i="0" u="none" strike="noStrike" cap="none">
              <a:solidFill>
                <a:srgbClr val="752864"/>
              </a:solidFill>
              <a:latin typeface="Poppins"/>
              <a:ea typeface="Poppins"/>
              <a:cs typeface="Poppins"/>
              <a:sym typeface="Poppins"/>
            </a:endParaRPr>
          </a:p>
        </p:txBody>
      </p:sp>
      <p:pic>
        <p:nvPicPr>
          <p:cNvPr id="901" name="Google Shape;901;p118"/>
          <p:cNvPicPr preferRelativeResize="0"/>
          <p:nvPr/>
        </p:nvPicPr>
        <p:blipFill rotWithShape="1">
          <a:blip r:embed="rId5">
            <a:alphaModFix/>
          </a:blip>
          <a:srcRect/>
          <a:stretch/>
        </p:blipFill>
        <p:spPr>
          <a:xfrm>
            <a:off x="235218" y="380371"/>
            <a:ext cx="2744691" cy="1843581"/>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19"/>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908" name="Google Shape;908;p119"/>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909" name="Google Shape;909;p119"/>
          <p:cNvGrpSpPr/>
          <p:nvPr/>
        </p:nvGrpSpPr>
        <p:grpSpPr>
          <a:xfrm>
            <a:off x="523113" y="1725083"/>
            <a:ext cx="11145679" cy="3100800"/>
            <a:chOff x="826" y="0"/>
            <a:chExt cx="11145679" cy="3100800"/>
          </a:xfrm>
        </p:grpSpPr>
        <p:sp>
          <p:nvSpPr>
            <p:cNvPr id="910" name="Google Shape;910;p119"/>
            <p:cNvSpPr/>
            <p:nvPr/>
          </p:nvSpPr>
          <p:spPr>
            <a:xfrm>
              <a:off x="1419905" y="0"/>
              <a:ext cx="9726600" cy="3100800"/>
            </a:xfrm>
            <a:prstGeom prst="rightArrow">
              <a:avLst>
                <a:gd name="adj1" fmla="val 75000"/>
                <a:gd name="adj2" fmla="val 50000"/>
              </a:avLst>
            </a:prstGeom>
            <a:solidFill>
              <a:srgbClr val="752864">
                <a:alpha val="89800"/>
              </a:srgbClr>
            </a:solidFill>
            <a:ln w="12700" cap="flat" cmpd="sng">
              <a:solidFill>
                <a:srgbClr val="F3CACC">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9"/>
            <p:cNvSpPr txBox="1"/>
            <p:nvPr/>
          </p:nvSpPr>
          <p:spPr>
            <a:xfrm>
              <a:off x="1419905" y="387615"/>
              <a:ext cx="8563800" cy="2325600"/>
            </a:xfrm>
            <a:prstGeom prst="rect">
              <a:avLst/>
            </a:prstGeom>
            <a:noFill/>
            <a:ln>
              <a:noFill/>
            </a:ln>
          </p:spPr>
          <p:txBody>
            <a:bodyPr spcFirstLastPara="1" wrap="square" lIns="11425" tIns="11425" rIns="11425" bIns="11425" anchor="t"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Poppins"/>
                <a:ea typeface="Poppins"/>
                <a:cs typeface="Poppins"/>
                <a:sym typeface="Poppins"/>
              </a:endParaRPr>
            </a:p>
            <a:p>
              <a:pPr marL="285750" marR="0" lvl="1" indent="-285750" algn="ctr" rtl="0">
                <a:lnSpc>
                  <a:spcPct val="90000"/>
                </a:lnSpc>
                <a:spcBef>
                  <a:spcPts val="270"/>
                </a:spcBef>
                <a:spcAft>
                  <a:spcPts val="0"/>
                </a:spcAft>
                <a:buClr>
                  <a:schemeClr val="lt1"/>
                </a:buClr>
                <a:buSzPts val="2800"/>
                <a:buFont typeface="Poppins"/>
                <a:buChar char="•"/>
              </a:pPr>
              <a:r>
                <a:rPr lang="fr-FR" sz="2800" b="1" i="0" u="none" strike="noStrike" cap="none">
                  <a:solidFill>
                    <a:schemeClr val="lt1"/>
                  </a:solidFill>
                  <a:latin typeface="Poppins"/>
                  <a:ea typeface="Poppins"/>
                  <a:cs typeface="Poppins"/>
                  <a:sym typeface="Poppins"/>
                </a:rPr>
                <a:t>Enquête nouveaux patients NEST (clinique et plateau)</a:t>
              </a:r>
              <a:endParaRPr/>
            </a:p>
            <a:p>
              <a:pPr marL="285750" marR="0" lvl="1" indent="-57150" algn="ctr" rtl="0">
                <a:lnSpc>
                  <a:spcPct val="90000"/>
                </a:lnSpc>
                <a:spcBef>
                  <a:spcPts val="420"/>
                </a:spcBef>
                <a:spcAft>
                  <a:spcPts val="0"/>
                </a:spcAft>
                <a:buClr>
                  <a:schemeClr val="dk1"/>
                </a:buClr>
                <a:buSzPts val="3600"/>
                <a:buFont typeface="Calibri"/>
                <a:buNone/>
              </a:pPr>
              <a:endParaRPr sz="3600" b="1" i="0" u="none" strike="noStrike" cap="none">
                <a:solidFill>
                  <a:schemeClr val="lt1"/>
                </a:solidFill>
                <a:latin typeface="Poppins"/>
                <a:ea typeface="Poppins"/>
                <a:cs typeface="Poppins"/>
                <a:sym typeface="Poppins"/>
              </a:endParaRPr>
            </a:p>
          </p:txBody>
        </p:sp>
        <p:sp>
          <p:nvSpPr>
            <p:cNvPr id="912" name="Google Shape;912;p119"/>
            <p:cNvSpPr/>
            <p:nvPr/>
          </p:nvSpPr>
          <p:spPr>
            <a:xfrm>
              <a:off x="826" y="0"/>
              <a:ext cx="1419000" cy="3100800"/>
            </a:xfrm>
            <a:prstGeom prst="roundRect">
              <a:avLst>
                <a:gd name="adj" fmla="val 16667"/>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3" name="Google Shape;913;p119"/>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914" name="Google Shape;914;p1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74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120"/>
          <p:cNvSpPr txBox="1"/>
          <p:nvPr/>
        </p:nvSpPr>
        <p:spPr>
          <a:xfrm>
            <a:off x="165100" y="184090"/>
            <a:ext cx="11607900" cy="800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Méthodologie et contexte de l’enquête </a:t>
            </a:r>
            <a:endParaRPr/>
          </a:p>
          <a:p>
            <a:pPr marL="0" marR="0" lvl="0" indent="0" algn="l" rtl="0">
              <a:lnSpc>
                <a:spcPct val="100000"/>
              </a:lnSpc>
              <a:spcBef>
                <a:spcPts val="0"/>
              </a:spcBef>
              <a:spcAft>
                <a:spcPts val="0"/>
              </a:spcAft>
              <a:buClr>
                <a:srgbClr val="7BBBC6"/>
              </a:buClr>
              <a:buSzPts val="2400"/>
              <a:buFont typeface="Poppins"/>
              <a:buNone/>
            </a:pPr>
            <a:r>
              <a:rPr lang="fr-FR" sz="2400" b="1" i="0" u="none" strike="noStrike" cap="none">
                <a:solidFill>
                  <a:srgbClr val="7BBBC6"/>
                </a:solidFill>
                <a:latin typeface="Poppins"/>
                <a:ea typeface="Poppins"/>
                <a:cs typeface="Poppins"/>
                <a:sym typeface="Poppins"/>
              </a:rPr>
              <a:t>Nouveaux patients (clinique et plateau)</a:t>
            </a:r>
            <a:endParaRPr sz="2800" b="0" i="0" u="none" strike="noStrike" cap="none">
              <a:solidFill>
                <a:srgbClr val="7BBBC6"/>
              </a:solidFill>
              <a:latin typeface="Poppins"/>
              <a:ea typeface="Poppins"/>
              <a:cs typeface="Poppins"/>
              <a:sym typeface="Poppins"/>
            </a:endParaRPr>
          </a:p>
        </p:txBody>
      </p:sp>
      <p:sp>
        <p:nvSpPr>
          <p:cNvPr id="921" name="Google Shape;921;p120"/>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922" name="Google Shape;922;p120"/>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923" name="Google Shape;923;p120"/>
          <p:cNvGrpSpPr/>
          <p:nvPr/>
        </p:nvGrpSpPr>
        <p:grpSpPr>
          <a:xfrm>
            <a:off x="168575" y="1506842"/>
            <a:ext cx="11854908" cy="3584060"/>
            <a:chOff x="3475" y="960742"/>
            <a:chExt cx="11854908" cy="3584060"/>
          </a:xfrm>
        </p:grpSpPr>
        <p:sp>
          <p:nvSpPr>
            <p:cNvPr id="924" name="Google Shape;924;p120"/>
            <p:cNvSpPr/>
            <p:nvPr/>
          </p:nvSpPr>
          <p:spPr>
            <a:xfrm>
              <a:off x="3475" y="960742"/>
              <a:ext cx="2757000" cy="16542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20"/>
            <p:cNvSpPr txBox="1"/>
            <p:nvPr/>
          </p:nvSpPr>
          <p:spPr>
            <a:xfrm>
              <a:off x="3475" y="96074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Période de l’enquête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 Du 01 Janvier au 30 Juin 2024</a:t>
              </a:r>
              <a:endParaRPr sz="1400" b="0" i="0" u="none" strike="noStrike" cap="none">
                <a:solidFill>
                  <a:schemeClr val="lt1"/>
                </a:solidFill>
                <a:latin typeface="Calibri"/>
                <a:ea typeface="Calibri"/>
                <a:cs typeface="Calibri"/>
                <a:sym typeface="Calibri"/>
              </a:endParaRPr>
            </a:p>
          </p:txBody>
        </p:sp>
        <p:sp>
          <p:nvSpPr>
            <p:cNvPr id="926" name="Google Shape;926;p120"/>
            <p:cNvSpPr/>
            <p:nvPr/>
          </p:nvSpPr>
          <p:spPr>
            <a:xfrm>
              <a:off x="3036111" y="960742"/>
              <a:ext cx="2757000" cy="16542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20"/>
            <p:cNvSpPr txBox="1"/>
            <p:nvPr/>
          </p:nvSpPr>
          <p:spPr>
            <a:xfrm>
              <a:off x="3036111" y="96074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Nombre de participants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1 004 patients interrogés</a:t>
              </a:r>
              <a:endParaRPr sz="1400" b="0" i="0" u="none" strike="noStrike" cap="none">
                <a:solidFill>
                  <a:schemeClr val="lt1"/>
                </a:solidFill>
                <a:latin typeface="Calibri"/>
                <a:ea typeface="Calibri"/>
                <a:cs typeface="Calibri"/>
                <a:sym typeface="Calibri"/>
              </a:endParaRPr>
            </a:p>
          </p:txBody>
        </p:sp>
        <p:sp>
          <p:nvSpPr>
            <p:cNvPr id="928" name="Google Shape;928;p120"/>
            <p:cNvSpPr/>
            <p:nvPr/>
          </p:nvSpPr>
          <p:spPr>
            <a:xfrm>
              <a:off x="6068747" y="960742"/>
              <a:ext cx="2757000" cy="16542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20"/>
            <p:cNvSpPr txBox="1"/>
            <p:nvPr/>
          </p:nvSpPr>
          <p:spPr>
            <a:xfrm>
              <a:off x="6068747" y="96074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Lieu :</a:t>
              </a:r>
              <a:r>
                <a:rPr lang="fr-FR" sz="1400" b="0" i="0" u="none" strike="noStrike" cap="none">
                  <a:solidFill>
                    <a:schemeClr val="lt1"/>
                  </a:solidFill>
                  <a:latin typeface="Poppins"/>
                  <a:ea typeface="Poppins"/>
                  <a:cs typeface="Poppins"/>
                  <a:sym typeface="Poppins"/>
                </a:rPr>
                <a:t>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Plateau médical (342) et Clinique (662)</a:t>
              </a:r>
              <a:endParaRPr sz="1400" b="0" i="0" u="none" strike="noStrike" cap="none">
                <a:solidFill>
                  <a:schemeClr val="lt1"/>
                </a:solidFill>
                <a:latin typeface="Calibri"/>
                <a:ea typeface="Calibri"/>
                <a:cs typeface="Calibri"/>
                <a:sym typeface="Calibri"/>
              </a:endParaRPr>
            </a:p>
          </p:txBody>
        </p:sp>
        <p:sp>
          <p:nvSpPr>
            <p:cNvPr id="930" name="Google Shape;930;p120"/>
            <p:cNvSpPr/>
            <p:nvPr/>
          </p:nvSpPr>
          <p:spPr>
            <a:xfrm>
              <a:off x="9101383" y="960742"/>
              <a:ext cx="2757000" cy="16542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20"/>
            <p:cNvSpPr txBox="1"/>
            <p:nvPr/>
          </p:nvSpPr>
          <p:spPr>
            <a:xfrm>
              <a:off x="9101383" y="96074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Objectif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 Cette enquête a pour but d’évaluer la satisfaction des patients afin d’améliorer la qualité des soins et des services. </a:t>
              </a:r>
              <a:endParaRPr sz="1400" b="0" i="0" u="none" strike="noStrike" cap="none">
                <a:solidFill>
                  <a:schemeClr val="lt1"/>
                </a:solidFill>
                <a:latin typeface="Calibri"/>
                <a:ea typeface="Calibri"/>
                <a:cs typeface="Calibri"/>
                <a:sym typeface="Calibri"/>
              </a:endParaRPr>
            </a:p>
          </p:txBody>
        </p:sp>
        <p:sp>
          <p:nvSpPr>
            <p:cNvPr id="932" name="Google Shape;932;p120"/>
            <p:cNvSpPr/>
            <p:nvPr/>
          </p:nvSpPr>
          <p:spPr>
            <a:xfrm>
              <a:off x="3475" y="2890602"/>
              <a:ext cx="2757000" cy="16542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20"/>
            <p:cNvSpPr txBox="1"/>
            <p:nvPr/>
          </p:nvSpPr>
          <p:spPr>
            <a:xfrm>
              <a:off x="3475" y="289060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Public visé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les nouveaux patients de la clinique et du plateau</a:t>
              </a:r>
              <a:endParaRPr sz="1400" b="0" i="0" u="none" strike="noStrike" cap="none">
                <a:solidFill>
                  <a:schemeClr val="lt1"/>
                </a:solidFill>
                <a:latin typeface="Calibri"/>
                <a:ea typeface="Calibri"/>
                <a:cs typeface="Calibri"/>
                <a:sym typeface="Calibri"/>
              </a:endParaRPr>
            </a:p>
          </p:txBody>
        </p:sp>
        <p:sp>
          <p:nvSpPr>
            <p:cNvPr id="934" name="Google Shape;934;p120"/>
            <p:cNvSpPr/>
            <p:nvPr/>
          </p:nvSpPr>
          <p:spPr>
            <a:xfrm>
              <a:off x="3036111" y="2890602"/>
              <a:ext cx="2757000" cy="16542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20"/>
            <p:cNvSpPr txBox="1"/>
            <p:nvPr/>
          </p:nvSpPr>
          <p:spPr>
            <a:xfrm>
              <a:off x="3036111" y="289060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Informations sur le nouveau patient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Numéro de référence interne, Nom, Prénom, Contact, Date entrée dans le CRM, Service consulté, Lieu de consultation</a:t>
              </a:r>
              <a:endParaRPr sz="1400" b="0" i="0" u="none" strike="noStrike" cap="none">
                <a:solidFill>
                  <a:schemeClr val="lt1"/>
                </a:solidFill>
                <a:latin typeface="Calibri"/>
                <a:ea typeface="Calibri"/>
                <a:cs typeface="Calibri"/>
                <a:sym typeface="Calibri"/>
              </a:endParaRPr>
            </a:p>
          </p:txBody>
        </p:sp>
        <p:sp>
          <p:nvSpPr>
            <p:cNvPr id="936" name="Google Shape;936;p120"/>
            <p:cNvSpPr/>
            <p:nvPr/>
          </p:nvSpPr>
          <p:spPr>
            <a:xfrm>
              <a:off x="6068747" y="2890602"/>
              <a:ext cx="2757000" cy="16542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20"/>
            <p:cNvSpPr txBox="1"/>
            <p:nvPr/>
          </p:nvSpPr>
          <p:spPr>
            <a:xfrm>
              <a:off x="6068747" y="289060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Administration questionnaire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Au téléphone</a:t>
              </a:r>
              <a:endParaRPr sz="1400" b="0" i="0" u="none" strike="noStrike" cap="none">
                <a:solidFill>
                  <a:schemeClr val="lt1"/>
                </a:solidFill>
                <a:latin typeface="Calibri"/>
                <a:ea typeface="Calibri"/>
                <a:cs typeface="Calibri"/>
                <a:sym typeface="Calibri"/>
              </a:endParaRPr>
            </a:p>
          </p:txBody>
        </p:sp>
        <p:sp>
          <p:nvSpPr>
            <p:cNvPr id="938" name="Google Shape;938;p120"/>
            <p:cNvSpPr/>
            <p:nvPr/>
          </p:nvSpPr>
          <p:spPr>
            <a:xfrm>
              <a:off x="9101383" y="2890602"/>
              <a:ext cx="2757000" cy="16542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20"/>
            <p:cNvSpPr txBox="1"/>
            <p:nvPr/>
          </p:nvSpPr>
          <p:spPr>
            <a:xfrm>
              <a:off x="9101383" y="2890602"/>
              <a:ext cx="2757000" cy="16542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Collecte et traitement des réponses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Google drive</a:t>
              </a:r>
              <a:endParaRPr sz="1400" b="0" i="0" u="none" strike="noStrike" cap="none">
                <a:solidFill>
                  <a:schemeClr val="lt1"/>
                </a:solidFill>
                <a:latin typeface="Calibri"/>
                <a:ea typeface="Calibri"/>
                <a:cs typeface="Calibri"/>
                <a:sym typeface="Calibri"/>
              </a:endParaRPr>
            </a:p>
          </p:txBody>
        </p:sp>
      </p:grpSp>
      <p:sp>
        <p:nvSpPr>
          <p:cNvPr id="940" name="Google Shape;940;p120"/>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941" name="Google Shape;941;p1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75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21"/>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Provenance et motif de venue des nouveaux patients</a:t>
            </a:r>
            <a:endParaRPr sz="3200" b="0" i="0" u="none" strike="noStrike" cap="none">
              <a:solidFill>
                <a:srgbClr val="752864"/>
              </a:solidFill>
              <a:latin typeface="Poppins"/>
              <a:ea typeface="Poppins"/>
              <a:cs typeface="Poppins"/>
              <a:sym typeface="Poppins"/>
            </a:endParaRPr>
          </a:p>
        </p:txBody>
      </p:sp>
      <p:sp>
        <p:nvSpPr>
          <p:cNvPr id="948" name="Google Shape;948;p121"/>
          <p:cNvSpPr/>
          <p:nvPr/>
        </p:nvSpPr>
        <p:spPr>
          <a:xfrm>
            <a:off x="350480" y="1459018"/>
            <a:ext cx="11490900" cy="4897200"/>
          </a:xfrm>
          <a:prstGeom prst="rect">
            <a:avLst/>
          </a:prstGeom>
          <a:solidFill>
            <a:srgbClr val="7BB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Poppins"/>
              <a:ea typeface="Poppins"/>
              <a:cs typeface="Poppins"/>
              <a:sym typeface="Poppins"/>
            </a:endParaRPr>
          </a:p>
        </p:txBody>
      </p:sp>
      <p:sp>
        <p:nvSpPr>
          <p:cNvPr id="949" name="Google Shape;949;p121"/>
          <p:cNvSpPr txBox="1"/>
          <p:nvPr/>
        </p:nvSpPr>
        <p:spPr>
          <a:xfrm>
            <a:off x="350478" y="763913"/>
            <a:ext cx="103776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BBBC6"/>
              </a:buClr>
              <a:buSzPts val="1800"/>
              <a:buFont typeface="Poppins"/>
              <a:buNone/>
            </a:pPr>
            <a:r>
              <a:rPr lang="fr-FR" sz="1800" b="1" i="0" u="none" strike="noStrike" cap="none">
                <a:solidFill>
                  <a:srgbClr val="7BBBC6"/>
                </a:solidFill>
                <a:latin typeface="Poppins"/>
                <a:ea typeface="Poppins"/>
                <a:cs typeface="Poppins"/>
                <a:sym typeface="Poppins"/>
              </a:rPr>
              <a:t>72% </a:t>
            </a:r>
            <a:r>
              <a:rPr lang="fr-FR" sz="1800" b="0" i="0" u="none" strike="noStrike" cap="none">
                <a:solidFill>
                  <a:srgbClr val="752864"/>
                </a:solidFill>
                <a:latin typeface="Poppins"/>
                <a:ea typeface="Poppins"/>
                <a:cs typeface="Poppins"/>
                <a:sym typeface="Poppins"/>
              </a:rPr>
              <a:t>des patients sont venus à NEST sous recommandation</a:t>
            </a:r>
            <a:br>
              <a:rPr lang="fr-FR" sz="1800" b="0" i="0" u="none" strike="noStrike" cap="none">
                <a:solidFill>
                  <a:srgbClr val="752864"/>
                </a:solidFill>
                <a:latin typeface="Poppins"/>
                <a:ea typeface="Poppins"/>
                <a:cs typeface="Poppins"/>
                <a:sym typeface="Poppins"/>
              </a:rPr>
            </a:br>
            <a:r>
              <a:rPr lang="fr-FR" sz="1800" b="1" i="0" u="none" strike="noStrike" cap="none">
                <a:solidFill>
                  <a:srgbClr val="7BBBC6"/>
                </a:solidFill>
                <a:latin typeface="Poppins"/>
                <a:ea typeface="Poppins"/>
                <a:cs typeface="Poppins"/>
                <a:sym typeface="Poppins"/>
              </a:rPr>
              <a:t>53% </a:t>
            </a:r>
            <a:r>
              <a:rPr lang="fr-FR" sz="1800" b="0" i="0" u="none" strike="noStrike" cap="none">
                <a:solidFill>
                  <a:srgbClr val="752864"/>
                </a:solidFill>
                <a:latin typeface="Poppins"/>
                <a:ea typeface="Poppins"/>
                <a:cs typeface="Poppins"/>
                <a:sym typeface="Poppins"/>
              </a:rPr>
              <a:t>des patients sont venus à NEST pour la gynécologie et 32% pour la pédiatrie</a:t>
            </a:r>
            <a:endParaRPr/>
          </a:p>
        </p:txBody>
      </p:sp>
      <p:sp>
        <p:nvSpPr>
          <p:cNvPr id="950" name="Google Shape;950;p121"/>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951" name="Google Shape;951;p121"/>
          <p:cNvSpPr/>
          <p:nvPr/>
        </p:nvSpPr>
        <p:spPr>
          <a:xfrm>
            <a:off x="0" y="6356350"/>
            <a:ext cx="482700" cy="5016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pic>
        <p:nvPicPr>
          <p:cNvPr id="952" name="Google Shape;952;p121"/>
          <p:cNvPicPr preferRelativeResize="0"/>
          <p:nvPr/>
        </p:nvPicPr>
        <p:blipFill rotWithShape="1">
          <a:blip r:embed="rId3">
            <a:alphaModFix/>
          </a:blip>
          <a:srcRect/>
          <a:stretch/>
        </p:blipFill>
        <p:spPr>
          <a:xfrm>
            <a:off x="426678" y="1459018"/>
            <a:ext cx="5605800" cy="4900200"/>
          </a:xfrm>
          <a:prstGeom prst="rect">
            <a:avLst/>
          </a:prstGeom>
          <a:noFill/>
          <a:ln>
            <a:noFill/>
          </a:ln>
        </p:spPr>
      </p:pic>
      <p:pic>
        <p:nvPicPr>
          <p:cNvPr id="953" name="Google Shape;953;p121"/>
          <p:cNvPicPr preferRelativeResize="0"/>
          <p:nvPr/>
        </p:nvPicPr>
        <p:blipFill rotWithShape="1">
          <a:blip r:embed="rId4">
            <a:alphaModFix/>
          </a:blip>
          <a:srcRect/>
          <a:stretch/>
        </p:blipFill>
        <p:spPr>
          <a:xfrm>
            <a:off x="6235698" y="1456085"/>
            <a:ext cx="5605800" cy="4900200"/>
          </a:xfrm>
          <a:prstGeom prst="rect">
            <a:avLst/>
          </a:prstGeom>
          <a:noFill/>
          <a:ln>
            <a:noFill/>
          </a:ln>
        </p:spPr>
      </p:pic>
      <p:sp>
        <p:nvSpPr>
          <p:cNvPr id="954" name="Google Shape;954;p121"/>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955" name="Google Shape;955;p1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76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22"/>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fr-FR" sz="2800" b="1" i="0" u="none" strike="noStrike" cap="none">
                <a:solidFill>
                  <a:srgbClr val="752864"/>
                </a:solidFill>
                <a:latin typeface="Poppins"/>
                <a:ea typeface="Poppins"/>
                <a:cs typeface="Poppins"/>
                <a:sym typeface="Poppins"/>
              </a:rPr>
              <a:t>Résumé des résultats</a:t>
            </a:r>
            <a:endParaRPr sz="3200" b="0" i="0" u="none" strike="noStrike" cap="none">
              <a:solidFill>
                <a:srgbClr val="752864"/>
              </a:solidFill>
              <a:latin typeface="Poppins"/>
              <a:ea typeface="Poppins"/>
              <a:cs typeface="Poppins"/>
              <a:sym typeface="Poppins"/>
            </a:endParaRPr>
          </a:p>
        </p:txBody>
      </p:sp>
      <p:sp>
        <p:nvSpPr>
          <p:cNvPr id="962" name="Google Shape;962;p122"/>
          <p:cNvSpPr/>
          <p:nvPr/>
        </p:nvSpPr>
        <p:spPr>
          <a:xfrm>
            <a:off x="350480" y="1459018"/>
            <a:ext cx="11490900" cy="4897200"/>
          </a:xfrm>
          <a:prstGeom prst="rect">
            <a:avLst/>
          </a:prstGeom>
          <a:solidFill>
            <a:srgbClr val="7BBB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Poppins"/>
              <a:ea typeface="Poppins"/>
              <a:cs typeface="Poppins"/>
              <a:sym typeface="Poppins"/>
            </a:endParaRPr>
          </a:p>
        </p:txBody>
      </p:sp>
      <p:sp>
        <p:nvSpPr>
          <p:cNvPr id="963" name="Google Shape;963;p122"/>
          <p:cNvSpPr txBox="1"/>
          <p:nvPr/>
        </p:nvSpPr>
        <p:spPr>
          <a:xfrm>
            <a:off x="350478" y="763913"/>
            <a:ext cx="10377600"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b="1" i="0" u="none" strike="noStrike" cap="none">
                <a:solidFill>
                  <a:srgbClr val="7BBBC6"/>
                </a:solidFill>
                <a:latin typeface="Poppins"/>
                <a:ea typeface="Poppins"/>
                <a:cs typeface="Poppins"/>
                <a:sym typeface="Poppins"/>
              </a:rPr>
              <a:t>98%</a:t>
            </a:r>
            <a:r>
              <a:rPr lang="fr-FR" sz="1800" b="0" i="0" u="none" strike="noStrike" cap="none">
                <a:solidFill>
                  <a:srgbClr val="752864"/>
                </a:solidFill>
                <a:latin typeface="Poppins"/>
                <a:ea typeface="Poppins"/>
                <a:cs typeface="Poppins"/>
                <a:sym typeface="Poppins"/>
              </a:rPr>
              <a:t> des nouveaux patients sont TRÈS SATISFAITS de la qualité de l’accueil </a:t>
            </a:r>
            <a:br>
              <a:rPr lang="fr-FR" sz="1800" b="0" i="0" u="none" strike="noStrike" cap="none">
                <a:solidFill>
                  <a:srgbClr val="752864"/>
                </a:solidFill>
                <a:latin typeface="Poppins"/>
                <a:ea typeface="Poppins"/>
                <a:cs typeface="Poppins"/>
                <a:sym typeface="Poppins"/>
              </a:rPr>
            </a:br>
            <a:r>
              <a:rPr lang="fr-FR" sz="1800" b="1" i="0" u="none" strike="noStrike" cap="none">
                <a:solidFill>
                  <a:srgbClr val="7BBBC6"/>
                </a:solidFill>
                <a:latin typeface="Poppins"/>
                <a:ea typeface="Poppins"/>
                <a:cs typeface="Poppins"/>
                <a:sym typeface="Poppins"/>
              </a:rPr>
              <a:t>98% </a:t>
            </a:r>
            <a:r>
              <a:rPr lang="fr-FR" sz="1800" b="0" i="0" u="none" strike="noStrike" cap="none">
                <a:solidFill>
                  <a:srgbClr val="752864"/>
                </a:solidFill>
                <a:latin typeface="Poppins"/>
                <a:ea typeface="Poppins"/>
                <a:cs typeface="Poppins"/>
                <a:sym typeface="Poppins"/>
              </a:rPr>
              <a:t>des nouveaux patients sont TRÈS SATISFAITS de la consultation</a:t>
            </a:r>
            <a:endParaRPr/>
          </a:p>
        </p:txBody>
      </p:sp>
      <p:sp>
        <p:nvSpPr>
          <p:cNvPr id="964" name="Google Shape;964;p122"/>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965" name="Google Shape;965;p122"/>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pic>
        <p:nvPicPr>
          <p:cNvPr id="966" name="Google Shape;966;p122"/>
          <p:cNvPicPr preferRelativeResize="0"/>
          <p:nvPr/>
        </p:nvPicPr>
        <p:blipFill rotWithShape="1">
          <a:blip r:embed="rId3">
            <a:alphaModFix/>
          </a:blip>
          <a:srcRect/>
          <a:stretch/>
        </p:blipFill>
        <p:spPr>
          <a:xfrm>
            <a:off x="350478" y="1453152"/>
            <a:ext cx="11490900" cy="4897200"/>
          </a:xfrm>
          <a:prstGeom prst="rect">
            <a:avLst/>
          </a:prstGeom>
          <a:noFill/>
          <a:ln>
            <a:noFill/>
          </a:ln>
        </p:spPr>
      </p:pic>
      <p:sp>
        <p:nvSpPr>
          <p:cNvPr id="967" name="Google Shape;967;p122"/>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b="0" i="0" u="none" strike="noStrike" cap="none">
                <a:solidFill>
                  <a:schemeClr val="dk1"/>
                </a:solidFill>
                <a:latin typeface="Trebuchet MS"/>
                <a:ea typeface="Trebuchet MS"/>
                <a:cs typeface="Trebuchet MS"/>
                <a:sym typeface="Trebuchet MS"/>
              </a:rPr>
              <a:t>Rapport de satisfaction patients – Semestre 1 2024</a:t>
            </a:r>
            <a:endParaRPr/>
          </a:p>
        </p:txBody>
      </p:sp>
      <p:sp>
        <p:nvSpPr>
          <p:cNvPr id="968" name="Google Shape;968;p1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23"/>
          <p:cNvSpPr txBox="1"/>
          <p:nvPr/>
        </p:nvSpPr>
        <p:spPr>
          <a:xfrm>
            <a:off x="292100" y="292100"/>
            <a:ext cx="10680600" cy="431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Recommandations et Suggestions des nouveaux patients</a:t>
            </a:r>
            <a:endParaRPr/>
          </a:p>
        </p:txBody>
      </p:sp>
      <p:sp>
        <p:nvSpPr>
          <p:cNvPr id="975" name="Google Shape;975;p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Poppins"/>
              <a:buNone/>
            </a:pPr>
            <a:fld id="{00000000-1234-1234-1234-123412341234}" type="slidenum">
              <a:rPr lang="fr-FR" sz="1200" b="0" i="0" u="none" strike="noStrike" cap="none">
                <a:solidFill>
                  <a:srgbClr val="888888"/>
                </a:solidFill>
                <a:latin typeface="Poppins"/>
                <a:ea typeface="Poppins"/>
                <a:cs typeface="Poppins"/>
                <a:sym typeface="Poppins"/>
              </a:rPr>
              <a:t>78</a:t>
            </a:fld>
            <a:endParaRPr sz="1200" b="0" i="0" u="none" strike="noStrike" cap="none">
              <a:solidFill>
                <a:srgbClr val="888888"/>
              </a:solidFill>
              <a:latin typeface="Poppins"/>
              <a:ea typeface="Poppins"/>
              <a:cs typeface="Poppins"/>
              <a:sym typeface="Poppins"/>
            </a:endParaRPr>
          </a:p>
        </p:txBody>
      </p:sp>
      <p:sp>
        <p:nvSpPr>
          <p:cNvPr id="976" name="Google Shape;976;p123"/>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977" name="Google Shape;977;p123"/>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978" name="Google Shape;978;p123"/>
          <p:cNvSpPr txBox="1"/>
          <p:nvPr/>
        </p:nvSpPr>
        <p:spPr>
          <a:xfrm>
            <a:off x="292100" y="936814"/>
            <a:ext cx="11165100" cy="3693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7BBBC6"/>
              </a:buClr>
              <a:buSzPts val="1800"/>
              <a:buFont typeface="Arial"/>
              <a:buNone/>
            </a:pPr>
            <a:r>
              <a:rPr lang="fr-FR" sz="1800" b="1" i="0" u="none" strike="noStrike" cap="none">
                <a:solidFill>
                  <a:srgbClr val="7BBBC6"/>
                </a:solidFill>
                <a:latin typeface="Poppins"/>
                <a:ea typeface="Poppins"/>
                <a:cs typeface="Poppins"/>
                <a:sym typeface="Poppins"/>
              </a:rPr>
              <a:t>100%</a:t>
            </a:r>
            <a:r>
              <a:rPr lang="fr-FR" sz="2000" b="0" i="0" u="none" strike="noStrike" cap="none">
                <a:solidFill>
                  <a:srgbClr val="000000"/>
                </a:solidFill>
                <a:latin typeface="Poppins"/>
                <a:ea typeface="Poppins"/>
                <a:cs typeface="Poppins"/>
                <a:sym typeface="Poppins"/>
              </a:rPr>
              <a:t> </a:t>
            </a:r>
            <a:r>
              <a:rPr lang="fr-FR" sz="1800" b="0" i="0" u="none" strike="noStrike" cap="none">
                <a:solidFill>
                  <a:srgbClr val="000000"/>
                </a:solidFill>
                <a:latin typeface="Poppins"/>
                <a:ea typeface="Poppins"/>
                <a:cs typeface="Poppins"/>
                <a:sym typeface="Poppins"/>
              </a:rPr>
              <a:t>des nouveaux patients recommanderaient la clinique</a:t>
            </a:r>
            <a:endParaRPr/>
          </a:p>
        </p:txBody>
      </p:sp>
      <p:sp>
        <p:nvSpPr>
          <p:cNvPr id="979" name="Google Shape;979;p123"/>
          <p:cNvSpPr txBox="1"/>
          <p:nvPr/>
        </p:nvSpPr>
        <p:spPr>
          <a:xfrm>
            <a:off x="292100" y="1364623"/>
            <a:ext cx="11265000" cy="511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BBBC6"/>
              </a:buClr>
              <a:buSzPts val="1800"/>
              <a:buFont typeface="Poppins"/>
              <a:buNone/>
            </a:pPr>
            <a:r>
              <a:rPr lang="fr-FR" sz="1800" b="1" i="0" u="sng" strike="noStrike" cap="none">
                <a:solidFill>
                  <a:srgbClr val="7BBBC6"/>
                </a:solidFill>
                <a:latin typeface="Poppins"/>
                <a:ea typeface="Poppins"/>
                <a:cs typeface="Poppins"/>
                <a:sym typeface="Poppins"/>
              </a:rPr>
              <a:t>Suggestions des patients</a:t>
            </a:r>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Poppins"/>
              <a:ea typeface="Poppins"/>
              <a:cs typeface="Poppins"/>
              <a:sym typeface="Poppins"/>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Attente trop longue, soins non communiqués et facturation pas comprise. Le médecin n'est pas agréable. La prochaine fois, proposez moi un autre médecin</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A part le tarif, j'ai quand même apprécié la consultation , l'accueil et l'attente.</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Franchement je suis très satisfaite et attiré par la propreté de votre clinique et j'aime aussi le cadre </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C'était ma première fois et pour ce que j'ai vue c'est très rassurant et je vous recommanderai </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N'a pas apprécié le fait que le médecin n'était pas trop explicite lors de l'échographie </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Problème de communication avec le médecin, il me parler français alors que je ne comprenais pas</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Le médecin a été très professionnel et le cadre de NEST est très bien. RAS</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La personne qui a pris les constantes pour mon enfant était très désagréable , et vraiment ça m'a découragé de revenir une prochaine fois</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Pourquoi l'ordonnance est mentionné Diamalaye alors que j'étais à la clinique de liberté 6</a:t>
            </a:r>
            <a:endParaRPr/>
          </a:p>
          <a:p>
            <a:pPr marL="0" marR="0" lvl="0" indent="0" algn="just" rtl="0">
              <a:lnSpc>
                <a:spcPct val="100000"/>
              </a:lnSpc>
              <a:spcBef>
                <a:spcPts val="0"/>
              </a:spcBef>
              <a:spcAft>
                <a:spcPts val="0"/>
              </a:spcAft>
              <a:buClr>
                <a:srgbClr val="7BBBC6"/>
              </a:buClr>
              <a:buSzPts val="1400"/>
              <a:buFont typeface="Calibri"/>
              <a:buNone/>
            </a:pPr>
            <a:endParaRPr sz="1400" b="0" i="0" u="none" strike="noStrike" cap="none">
              <a:solidFill>
                <a:srgbClr val="000000"/>
              </a:solidFill>
              <a:latin typeface="Poppins"/>
              <a:ea typeface="Poppins"/>
              <a:cs typeface="Poppins"/>
              <a:sym typeface="Poppins"/>
            </a:endParaRPr>
          </a:p>
          <a:p>
            <a:pPr marL="0" marR="0" lvl="0" indent="0" algn="just" rtl="0">
              <a:lnSpc>
                <a:spcPct val="100000"/>
              </a:lnSpc>
              <a:spcBef>
                <a:spcPts val="0"/>
              </a:spcBef>
              <a:spcAft>
                <a:spcPts val="0"/>
              </a:spcAft>
              <a:buClr>
                <a:srgbClr val="7BBBC6"/>
              </a:buClr>
              <a:buSzPts val="1800"/>
              <a:buFont typeface="Poppins"/>
              <a:buNone/>
            </a:pPr>
            <a:r>
              <a:rPr lang="fr-FR" sz="1800" b="1" i="0" u="sng" strike="noStrike" cap="none">
                <a:solidFill>
                  <a:srgbClr val="7BBBC6"/>
                </a:solidFill>
                <a:latin typeface="Poppins"/>
                <a:ea typeface="Poppins"/>
                <a:cs typeface="Poppins"/>
                <a:sym typeface="Poppins"/>
              </a:rPr>
              <a:t>Commentaire d’une patiente</a:t>
            </a:r>
            <a:endParaRPr/>
          </a:p>
          <a:p>
            <a:pPr marL="285750" marR="0" lvl="0" indent="-196850" algn="just" rtl="0">
              <a:lnSpc>
                <a:spcPct val="100000"/>
              </a:lnSpc>
              <a:spcBef>
                <a:spcPts val="0"/>
              </a:spcBef>
              <a:spcAft>
                <a:spcPts val="0"/>
              </a:spcAft>
              <a:buClr>
                <a:srgbClr val="7BBBC6"/>
              </a:buClr>
              <a:buSzPts val="1400"/>
              <a:buFont typeface="Arial"/>
              <a:buNone/>
            </a:pPr>
            <a:endParaRPr sz="1400" b="0" i="0" u="none" strike="noStrike" cap="none">
              <a:solidFill>
                <a:srgbClr val="000000"/>
              </a:solidFill>
              <a:latin typeface="Poppins"/>
              <a:ea typeface="Poppins"/>
              <a:cs typeface="Poppins"/>
              <a:sym typeface="Poppins"/>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Merci pour le suivi que vous faites et pour toutes ces informations par rapport aux nouveaux services</a:t>
            </a:r>
            <a:endParaRPr/>
          </a:p>
          <a:p>
            <a:pPr marL="285750" marR="0" lvl="0" indent="-285750" algn="just" rtl="0">
              <a:spcBef>
                <a:spcPts val="0"/>
              </a:spcBef>
              <a:spcAft>
                <a:spcPts val="0"/>
              </a:spcAft>
              <a:buClr>
                <a:srgbClr val="7BBBC6"/>
              </a:buClr>
              <a:buSzPts val="1400"/>
              <a:buFont typeface="Arial"/>
              <a:buChar char="•"/>
            </a:pPr>
            <a:r>
              <a:rPr lang="fr-FR" sz="1400" b="0" i="0" u="none" strike="noStrike" cap="none">
                <a:solidFill>
                  <a:srgbClr val="000000"/>
                </a:solidFill>
                <a:latin typeface="Poppins"/>
                <a:ea typeface="Poppins"/>
                <a:cs typeface="Poppins"/>
                <a:sym typeface="Poppins"/>
              </a:rPr>
              <a:t>Le bébé avait mal au ventre , et lorsqu'on est venu le pédiatre me posait que des questions sur mon alimentation comme si c'était moi qui devait être consulté , elle ne nous a rien prescrit  comme médicament, et quand la  douleur  persistait  on est allé à la pharmacie et le gars nous a prescrit des suppositoires et ce dernier a calmé  la douleur et là je sens que le pédiatre n'a pas bien fait son travail et nous avons payé pour rien.</a:t>
            </a:r>
            <a:endParaRPr/>
          </a:p>
          <a:p>
            <a:pPr marL="0" marR="0" lvl="0" indent="0" algn="just" rtl="0">
              <a:spcBef>
                <a:spcPts val="0"/>
              </a:spcBef>
              <a:spcAft>
                <a:spcPts val="0"/>
              </a:spcAft>
              <a:buNone/>
            </a:pPr>
            <a:endParaRPr sz="1400" b="0" i="0" u="none" strike="noStrike" cap="none">
              <a:solidFill>
                <a:srgbClr val="000000"/>
              </a:solidFill>
              <a:latin typeface="Poppins"/>
              <a:ea typeface="Poppins"/>
              <a:cs typeface="Poppins"/>
              <a:sym typeface="Poppins"/>
            </a:endParaRPr>
          </a:p>
          <a:p>
            <a:pPr marL="0" marR="0" lvl="0" indent="0" algn="just"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Poppins"/>
              <a:ea typeface="Poppins"/>
              <a:cs typeface="Poppins"/>
              <a:sym typeface="Poppins"/>
            </a:endParaRPr>
          </a:p>
        </p:txBody>
      </p:sp>
      <p:sp>
        <p:nvSpPr>
          <p:cNvPr id="980" name="Google Shape;980;p123"/>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24"/>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987" name="Google Shape;987;p124"/>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988" name="Google Shape;988;p124"/>
          <p:cNvGrpSpPr/>
          <p:nvPr/>
        </p:nvGrpSpPr>
        <p:grpSpPr>
          <a:xfrm>
            <a:off x="523113" y="1726597"/>
            <a:ext cx="11145679" cy="3097800"/>
            <a:chOff x="826" y="1514"/>
            <a:chExt cx="11145679" cy="3097800"/>
          </a:xfrm>
        </p:grpSpPr>
        <p:sp>
          <p:nvSpPr>
            <p:cNvPr id="989" name="Google Shape;989;p124"/>
            <p:cNvSpPr/>
            <p:nvPr/>
          </p:nvSpPr>
          <p:spPr>
            <a:xfrm>
              <a:off x="1419905" y="1514"/>
              <a:ext cx="9726600" cy="3097800"/>
            </a:xfrm>
            <a:prstGeom prst="rightArrow">
              <a:avLst>
                <a:gd name="adj1" fmla="val 75000"/>
                <a:gd name="adj2" fmla="val 50000"/>
              </a:avLst>
            </a:prstGeom>
            <a:solidFill>
              <a:srgbClr val="752864">
                <a:alpha val="89800"/>
              </a:srgbClr>
            </a:solidFill>
            <a:ln w="12700" cap="flat" cmpd="sng">
              <a:solidFill>
                <a:srgbClr val="F3CACC">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24"/>
            <p:cNvSpPr txBox="1"/>
            <p:nvPr/>
          </p:nvSpPr>
          <p:spPr>
            <a:xfrm>
              <a:off x="1419905" y="388750"/>
              <a:ext cx="8565000" cy="2323500"/>
            </a:xfrm>
            <a:prstGeom prst="rect">
              <a:avLst/>
            </a:prstGeom>
            <a:noFill/>
            <a:ln>
              <a:noFill/>
            </a:ln>
          </p:spPr>
          <p:txBody>
            <a:bodyPr spcFirstLastPara="1" wrap="square" lIns="11425" tIns="11425" rIns="11425" bIns="11425" anchor="t"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Poppins"/>
                <a:ea typeface="Poppins"/>
                <a:cs typeface="Poppins"/>
                <a:sym typeface="Poppins"/>
              </a:endParaRPr>
            </a:p>
            <a:p>
              <a:pPr marL="285750" marR="0" lvl="1" indent="-285750" algn="ctr" rtl="0">
                <a:lnSpc>
                  <a:spcPct val="90000"/>
                </a:lnSpc>
                <a:spcBef>
                  <a:spcPts val="270"/>
                </a:spcBef>
                <a:spcAft>
                  <a:spcPts val="0"/>
                </a:spcAft>
                <a:buClr>
                  <a:schemeClr val="lt1"/>
                </a:buClr>
                <a:buSzPts val="2800"/>
                <a:buFont typeface="Poppins"/>
                <a:buChar char="•"/>
              </a:pPr>
              <a:r>
                <a:rPr lang="fr-FR" sz="2800" b="1" i="0" u="none" strike="noStrike" cap="none">
                  <a:solidFill>
                    <a:schemeClr val="lt1"/>
                  </a:solidFill>
                  <a:latin typeface="Poppins"/>
                  <a:ea typeface="Poppins"/>
                  <a:cs typeface="Poppins"/>
                  <a:sym typeface="Poppins"/>
                </a:rPr>
                <a:t>Enquête post hospitalisations NEST (clinique et plateau)</a:t>
              </a:r>
              <a:endParaRPr/>
            </a:p>
            <a:p>
              <a:pPr marL="285750" marR="0" lvl="1" indent="-57150" algn="ctr" rtl="0">
                <a:lnSpc>
                  <a:spcPct val="90000"/>
                </a:lnSpc>
                <a:spcBef>
                  <a:spcPts val="420"/>
                </a:spcBef>
                <a:spcAft>
                  <a:spcPts val="0"/>
                </a:spcAft>
                <a:buClr>
                  <a:schemeClr val="dk1"/>
                </a:buClr>
                <a:buSzPts val="3600"/>
                <a:buFont typeface="Calibri"/>
                <a:buNone/>
              </a:pPr>
              <a:endParaRPr sz="3600" b="1" i="0" u="none" strike="noStrike" cap="none">
                <a:solidFill>
                  <a:schemeClr val="lt1"/>
                </a:solidFill>
                <a:latin typeface="Poppins"/>
                <a:ea typeface="Poppins"/>
                <a:cs typeface="Poppins"/>
                <a:sym typeface="Poppins"/>
              </a:endParaRPr>
            </a:p>
            <a:p>
              <a:pPr marL="285750" marR="0" lvl="1" indent="-57150" algn="ctr" rtl="0">
                <a:lnSpc>
                  <a:spcPct val="90000"/>
                </a:lnSpc>
                <a:spcBef>
                  <a:spcPts val="540"/>
                </a:spcBef>
                <a:spcAft>
                  <a:spcPts val="0"/>
                </a:spcAft>
                <a:buClr>
                  <a:schemeClr val="dk1"/>
                </a:buClr>
                <a:buSzPts val="3600"/>
                <a:buFont typeface="Calibri"/>
                <a:buNone/>
              </a:pPr>
              <a:endParaRPr sz="3600" b="1" i="0" u="none" strike="noStrike" cap="none">
                <a:solidFill>
                  <a:schemeClr val="lt1"/>
                </a:solidFill>
                <a:latin typeface="Poppins"/>
                <a:ea typeface="Poppins"/>
                <a:cs typeface="Poppins"/>
                <a:sym typeface="Poppins"/>
              </a:endParaRPr>
            </a:p>
          </p:txBody>
        </p:sp>
        <p:sp>
          <p:nvSpPr>
            <p:cNvPr id="991" name="Google Shape;991;p124"/>
            <p:cNvSpPr/>
            <p:nvPr/>
          </p:nvSpPr>
          <p:spPr>
            <a:xfrm>
              <a:off x="826" y="1514"/>
              <a:ext cx="1419000" cy="3097800"/>
            </a:xfrm>
            <a:prstGeom prst="roundRect">
              <a:avLst>
                <a:gd name="adj" fmla="val 16667"/>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124"/>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993" name="Google Shape;993;p1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79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pSp>
        <p:nvGrpSpPr>
          <p:cNvPr id="358" name="Google Shape;358;p53"/>
          <p:cNvGrpSpPr/>
          <p:nvPr/>
        </p:nvGrpSpPr>
        <p:grpSpPr>
          <a:xfrm>
            <a:off x="9001649" y="75814"/>
            <a:ext cx="1221212" cy="2360918"/>
            <a:chOff x="10492197" y="2337441"/>
            <a:chExt cx="1168400" cy="2360918"/>
          </a:xfrm>
        </p:grpSpPr>
        <p:sp>
          <p:nvSpPr>
            <p:cNvPr id="359" name="Google Shape;359;p53"/>
            <p:cNvSpPr/>
            <p:nvPr/>
          </p:nvSpPr>
          <p:spPr>
            <a:xfrm>
              <a:off x="10492197" y="2337441"/>
              <a:ext cx="1168400" cy="2360918"/>
            </a:xfrm>
            <a:custGeom>
              <a:avLst/>
              <a:gdLst/>
              <a:ahLst/>
              <a:cxnLst/>
              <a:rect l="l" t="t" r="r" b="b"/>
              <a:pathLst>
                <a:path w="1168400" h="2360918" extrusionOk="0">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0" name="Google Shape;360;p53"/>
            <p:cNvPicPr preferRelativeResize="0"/>
            <p:nvPr/>
          </p:nvPicPr>
          <p:blipFill rotWithShape="1">
            <a:blip r:embed="rId3">
              <a:alphaModFix/>
            </a:blip>
            <a:srcRect/>
            <a:stretch/>
          </p:blipFill>
          <p:spPr>
            <a:xfrm rot="-5400000">
              <a:off x="10600933" y="3247473"/>
              <a:ext cx="530600" cy="530600"/>
            </a:xfrm>
            <a:prstGeom prst="rect">
              <a:avLst/>
            </a:prstGeom>
            <a:solidFill>
              <a:srgbClr val="EBBDA9"/>
            </a:solidFill>
            <a:ln w="9525" cap="flat" cmpd="sng">
              <a:solidFill>
                <a:schemeClr val="lt1"/>
              </a:solidFill>
              <a:prstDash val="solid"/>
              <a:round/>
              <a:headEnd type="none" w="sm" len="sm"/>
              <a:tailEnd type="none" w="sm" len="sm"/>
            </a:ln>
          </p:spPr>
        </p:pic>
      </p:grpSp>
      <p:sp>
        <p:nvSpPr>
          <p:cNvPr id="361" name="Google Shape;361;p53"/>
          <p:cNvSpPr txBox="1"/>
          <p:nvPr/>
        </p:nvSpPr>
        <p:spPr>
          <a:xfrm>
            <a:off x="1163775" y="1697175"/>
            <a:ext cx="9958800" cy="3540300"/>
          </a:xfrm>
          <a:prstGeom prst="rect">
            <a:avLst/>
          </a:prstGeom>
          <a:solidFill>
            <a:srgbClr val="752864"/>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800">
              <a:solidFill>
                <a:schemeClr val="lt1"/>
              </a:solidFill>
              <a:latin typeface="Poppins"/>
              <a:ea typeface="Poppins"/>
              <a:cs typeface="Poppins"/>
              <a:sym typeface="Poppins"/>
            </a:endParaRPr>
          </a:p>
          <a:p>
            <a:pPr marL="457200" marR="0" lvl="0" indent="-406400" algn="just" rtl="0">
              <a:spcBef>
                <a:spcPts val="0"/>
              </a:spcBef>
              <a:spcAft>
                <a:spcPts val="0"/>
              </a:spcAft>
              <a:buClr>
                <a:schemeClr val="lt1"/>
              </a:buClr>
              <a:buSzPts val="2800"/>
              <a:buFont typeface="Poppins"/>
              <a:buAutoNum type="arabicPeriod"/>
            </a:pPr>
            <a:r>
              <a:rPr lang="fr-FR" sz="2800" b="1">
                <a:solidFill>
                  <a:schemeClr val="lt1"/>
                </a:solidFill>
                <a:latin typeface="Poppins"/>
                <a:ea typeface="Poppins"/>
                <a:cs typeface="Poppins"/>
                <a:sym typeface="Poppins"/>
              </a:rPr>
              <a:t>Atteindre la croissance du réseau à Dakar et en Région</a:t>
            </a:r>
            <a:endParaRPr sz="2800" b="1">
              <a:solidFill>
                <a:schemeClr val="lt1"/>
              </a:solidFill>
              <a:latin typeface="Poppins"/>
              <a:ea typeface="Poppins"/>
              <a:cs typeface="Poppins"/>
              <a:sym typeface="Poppins"/>
            </a:endParaRPr>
          </a:p>
          <a:p>
            <a:pPr marL="457200" marR="0" lvl="0" indent="0" algn="just" rtl="0">
              <a:spcBef>
                <a:spcPts val="0"/>
              </a:spcBef>
              <a:spcAft>
                <a:spcPts val="0"/>
              </a:spcAft>
              <a:buNone/>
            </a:pPr>
            <a:endParaRPr sz="2800" b="1">
              <a:solidFill>
                <a:schemeClr val="lt1"/>
              </a:solidFill>
              <a:latin typeface="Poppins"/>
              <a:ea typeface="Poppins"/>
              <a:cs typeface="Poppins"/>
              <a:sym typeface="Poppins"/>
            </a:endParaRPr>
          </a:p>
          <a:p>
            <a:pPr marL="457200" marR="0" lvl="0" indent="-406400" algn="just" rtl="0">
              <a:spcBef>
                <a:spcPts val="0"/>
              </a:spcBef>
              <a:spcAft>
                <a:spcPts val="0"/>
              </a:spcAft>
              <a:buClr>
                <a:schemeClr val="lt1"/>
              </a:buClr>
              <a:buSzPts val="2800"/>
              <a:buFont typeface="Poppins"/>
              <a:buAutoNum type="arabicPeriod"/>
            </a:pPr>
            <a:r>
              <a:rPr lang="fr-FR" sz="2800" b="1">
                <a:solidFill>
                  <a:schemeClr val="lt1"/>
                </a:solidFill>
                <a:latin typeface="Poppins"/>
                <a:ea typeface="Poppins"/>
                <a:cs typeface="Poppins"/>
                <a:sym typeface="Poppins"/>
              </a:rPr>
              <a:t>Améliorer la performance financière</a:t>
            </a:r>
            <a:endParaRPr sz="2800" b="1">
              <a:solidFill>
                <a:schemeClr val="lt1"/>
              </a:solidFill>
              <a:latin typeface="Poppins"/>
              <a:ea typeface="Poppins"/>
              <a:cs typeface="Poppins"/>
              <a:sym typeface="Poppins"/>
            </a:endParaRPr>
          </a:p>
          <a:p>
            <a:pPr marL="457200" marR="0" lvl="0" indent="0" algn="just" rtl="0">
              <a:spcBef>
                <a:spcPts val="0"/>
              </a:spcBef>
              <a:spcAft>
                <a:spcPts val="0"/>
              </a:spcAft>
              <a:buNone/>
            </a:pPr>
            <a:endParaRPr sz="2800" b="1">
              <a:solidFill>
                <a:schemeClr val="lt1"/>
              </a:solidFill>
              <a:latin typeface="Poppins"/>
              <a:ea typeface="Poppins"/>
              <a:cs typeface="Poppins"/>
              <a:sym typeface="Poppins"/>
            </a:endParaRPr>
          </a:p>
          <a:p>
            <a:pPr marL="457200" marR="0" lvl="0" indent="-406400" algn="just" rtl="0">
              <a:spcBef>
                <a:spcPts val="0"/>
              </a:spcBef>
              <a:spcAft>
                <a:spcPts val="0"/>
              </a:spcAft>
              <a:buClr>
                <a:schemeClr val="lt1"/>
              </a:buClr>
              <a:buSzPts val="2800"/>
              <a:buFont typeface="Poppins"/>
              <a:buAutoNum type="arabicPeriod"/>
            </a:pPr>
            <a:r>
              <a:rPr lang="fr-FR" sz="2800" b="1">
                <a:solidFill>
                  <a:schemeClr val="lt1"/>
                </a:solidFill>
                <a:latin typeface="Poppins"/>
                <a:ea typeface="Poppins"/>
                <a:cs typeface="Poppins"/>
                <a:sym typeface="Poppins"/>
              </a:rPr>
              <a:t>Démarrer les activités B2B</a:t>
            </a:r>
            <a:endParaRPr sz="2800" b="1">
              <a:solidFill>
                <a:schemeClr val="lt1"/>
              </a:solidFill>
              <a:latin typeface="Poppins"/>
              <a:ea typeface="Poppins"/>
              <a:cs typeface="Poppins"/>
              <a:sym typeface="Poppins"/>
            </a:endParaRPr>
          </a:p>
          <a:p>
            <a:pPr marL="457200" marR="0" lvl="0" indent="0" algn="just" rtl="0">
              <a:spcBef>
                <a:spcPts val="0"/>
              </a:spcBef>
              <a:spcAft>
                <a:spcPts val="0"/>
              </a:spcAft>
              <a:buNone/>
            </a:pPr>
            <a:endParaRPr sz="2800" b="1">
              <a:solidFill>
                <a:schemeClr val="lt1"/>
              </a:solidFill>
              <a:latin typeface="Poppins"/>
              <a:ea typeface="Poppins"/>
              <a:cs typeface="Poppins"/>
              <a:sym typeface="Poppins"/>
            </a:endParaRPr>
          </a:p>
        </p:txBody>
      </p:sp>
      <p:sp>
        <p:nvSpPr>
          <p:cNvPr id="362" name="Google Shape;362;p53"/>
          <p:cNvSpPr txBox="1"/>
          <p:nvPr/>
        </p:nvSpPr>
        <p:spPr>
          <a:xfrm>
            <a:off x="1163775" y="0"/>
            <a:ext cx="9958800" cy="523200"/>
          </a:xfrm>
          <a:prstGeom prst="rect">
            <a:avLst/>
          </a:prstGeom>
          <a:solidFill>
            <a:srgbClr val="EBBDA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2800" b="1">
                <a:solidFill>
                  <a:schemeClr val="lt1"/>
                </a:solidFill>
                <a:latin typeface="Poppins"/>
                <a:ea typeface="Poppins"/>
                <a:cs typeface="Poppins"/>
                <a:sym typeface="Poppins"/>
              </a:rPr>
              <a:t>Objectifs stratégiques 2025</a:t>
            </a:r>
            <a:endParaRPr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25"/>
          <p:cNvSpPr txBox="1"/>
          <p:nvPr/>
        </p:nvSpPr>
        <p:spPr>
          <a:xfrm>
            <a:off x="317500" y="145989"/>
            <a:ext cx="11607900" cy="800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Méthodologie et contexte de l’enquête </a:t>
            </a:r>
            <a:endParaRPr/>
          </a:p>
          <a:p>
            <a:pPr marL="0" marR="0" lvl="0" indent="0" algn="l" rtl="0">
              <a:lnSpc>
                <a:spcPct val="100000"/>
              </a:lnSpc>
              <a:spcBef>
                <a:spcPts val="0"/>
              </a:spcBef>
              <a:spcAft>
                <a:spcPts val="0"/>
              </a:spcAft>
              <a:buClr>
                <a:srgbClr val="7BBBC6"/>
              </a:buClr>
              <a:buSzPts val="2400"/>
              <a:buFont typeface="Poppins"/>
              <a:buNone/>
            </a:pPr>
            <a:r>
              <a:rPr lang="fr-FR" sz="2400" b="1" i="0" u="none" strike="noStrike" cap="none">
                <a:solidFill>
                  <a:srgbClr val="7BBBC6"/>
                </a:solidFill>
                <a:latin typeface="Poppins"/>
                <a:ea typeface="Poppins"/>
                <a:cs typeface="Poppins"/>
                <a:sym typeface="Poppins"/>
              </a:rPr>
              <a:t>POST Hospitalisation (clinique et plateau)</a:t>
            </a:r>
            <a:endParaRPr sz="2800" b="0" i="0" u="none" strike="noStrike" cap="none">
              <a:solidFill>
                <a:srgbClr val="7BBBC6"/>
              </a:solidFill>
              <a:latin typeface="Poppins"/>
              <a:ea typeface="Poppins"/>
              <a:cs typeface="Poppins"/>
              <a:sym typeface="Poppins"/>
            </a:endParaRPr>
          </a:p>
        </p:txBody>
      </p:sp>
      <p:sp>
        <p:nvSpPr>
          <p:cNvPr id="1000" name="Google Shape;1000;p125"/>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001" name="Google Shape;1001;p125"/>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002" name="Google Shape;1002;p125"/>
          <p:cNvGrpSpPr/>
          <p:nvPr/>
        </p:nvGrpSpPr>
        <p:grpSpPr>
          <a:xfrm>
            <a:off x="320900" y="1856364"/>
            <a:ext cx="11600992" cy="3507335"/>
            <a:chOff x="3400" y="687965"/>
            <a:chExt cx="11600992" cy="3507335"/>
          </a:xfrm>
        </p:grpSpPr>
        <p:sp>
          <p:nvSpPr>
            <p:cNvPr id="1003" name="Google Shape;1003;p125"/>
            <p:cNvSpPr/>
            <p:nvPr/>
          </p:nvSpPr>
          <p:spPr>
            <a:xfrm>
              <a:off x="3400" y="687965"/>
              <a:ext cx="2697900" cy="16188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25"/>
            <p:cNvSpPr txBox="1"/>
            <p:nvPr/>
          </p:nvSpPr>
          <p:spPr>
            <a:xfrm>
              <a:off x="3400"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Période de l’enquête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 Du 01 Janvier au 30 Juin 2024</a:t>
              </a:r>
              <a:endParaRPr sz="1400" b="0" i="0" u="none" strike="noStrike" cap="none">
                <a:solidFill>
                  <a:schemeClr val="lt1"/>
                </a:solidFill>
                <a:latin typeface="Calibri"/>
                <a:ea typeface="Calibri"/>
                <a:cs typeface="Calibri"/>
                <a:sym typeface="Calibri"/>
              </a:endParaRPr>
            </a:p>
          </p:txBody>
        </p:sp>
        <p:sp>
          <p:nvSpPr>
            <p:cNvPr id="1005" name="Google Shape;1005;p125"/>
            <p:cNvSpPr/>
            <p:nvPr/>
          </p:nvSpPr>
          <p:spPr>
            <a:xfrm>
              <a:off x="2971098" y="687965"/>
              <a:ext cx="2697900" cy="16188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25"/>
            <p:cNvSpPr txBox="1"/>
            <p:nvPr/>
          </p:nvSpPr>
          <p:spPr>
            <a:xfrm>
              <a:off x="2971098"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Nombre de participants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325 patients interrogés</a:t>
              </a:r>
              <a:endParaRPr sz="1400" b="0" i="0" u="none" strike="noStrike" cap="none">
                <a:solidFill>
                  <a:schemeClr val="lt1"/>
                </a:solidFill>
                <a:latin typeface="Calibri"/>
                <a:ea typeface="Calibri"/>
                <a:cs typeface="Calibri"/>
                <a:sym typeface="Calibri"/>
              </a:endParaRPr>
            </a:p>
          </p:txBody>
        </p:sp>
        <p:sp>
          <p:nvSpPr>
            <p:cNvPr id="1007" name="Google Shape;1007;p125"/>
            <p:cNvSpPr/>
            <p:nvPr/>
          </p:nvSpPr>
          <p:spPr>
            <a:xfrm>
              <a:off x="5938795" y="687965"/>
              <a:ext cx="2697900" cy="16188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25"/>
            <p:cNvSpPr txBox="1"/>
            <p:nvPr/>
          </p:nvSpPr>
          <p:spPr>
            <a:xfrm>
              <a:off x="5938795"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Lieu :</a:t>
              </a:r>
              <a:r>
                <a:rPr lang="fr-FR" sz="1400" b="0" i="0" u="none" strike="noStrike" cap="none">
                  <a:solidFill>
                    <a:schemeClr val="lt1"/>
                  </a:solidFill>
                  <a:latin typeface="Poppins"/>
                  <a:ea typeface="Poppins"/>
                  <a:cs typeface="Poppins"/>
                  <a:sym typeface="Poppins"/>
                </a:rPr>
                <a:t>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Clinique </a:t>
              </a:r>
              <a:endParaRPr sz="1400" b="0" i="0" u="none" strike="noStrike" cap="none">
                <a:solidFill>
                  <a:schemeClr val="lt1"/>
                </a:solidFill>
                <a:latin typeface="Calibri"/>
                <a:ea typeface="Calibri"/>
                <a:cs typeface="Calibri"/>
                <a:sym typeface="Calibri"/>
              </a:endParaRPr>
            </a:p>
          </p:txBody>
        </p:sp>
        <p:sp>
          <p:nvSpPr>
            <p:cNvPr id="1009" name="Google Shape;1009;p125"/>
            <p:cNvSpPr/>
            <p:nvPr/>
          </p:nvSpPr>
          <p:spPr>
            <a:xfrm>
              <a:off x="8906492" y="687965"/>
              <a:ext cx="2697900" cy="16188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25"/>
            <p:cNvSpPr txBox="1"/>
            <p:nvPr/>
          </p:nvSpPr>
          <p:spPr>
            <a:xfrm>
              <a:off x="8906492"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Objectif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 Cette enquête a pour but d’évaluer la satisfaction des patients hospitalisés afin d’améliorer la qualité des soins et des services</a:t>
              </a:r>
              <a:endParaRPr sz="1400" b="0" i="0" u="none" strike="noStrike" cap="none">
                <a:solidFill>
                  <a:schemeClr val="lt1"/>
                </a:solidFill>
                <a:latin typeface="Calibri"/>
                <a:ea typeface="Calibri"/>
                <a:cs typeface="Calibri"/>
                <a:sym typeface="Calibri"/>
              </a:endParaRPr>
            </a:p>
          </p:txBody>
        </p:sp>
        <p:sp>
          <p:nvSpPr>
            <p:cNvPr id="1011" name="Google Shape;1011;p125"/>
            <p:cNvSpPr/>
            <p:nvPr/>
          </p:nvSpPr>
          <p:spPr>
            <a:xfrm>
              <a:off x="3400" y="2576500"/>
              <a:ext cx="2697900" cy="16188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25"/>
            <p:cNvSpPr txBox="1"/>
            <p:nvPr/>
          </p:nvSpPr>
          <p:spPr>
            <a:xfrm>
              <a:off x="3400"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Public visé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les patients hospitalisés</a:t>
              </a:r>
              <a:endParaRPr sz="1400" b="0" i="0" u="none" strike="noStrike" cap="none">
                <a:solidFill>
                  <a:schemeClr val="lt1"/>
                </a:solidFill>
                <a:latin typeface="Calibri"/>
                <a:ea typeface="Calibri"/>
                <a:cs typeface="Calibri"/>
                <a:sym typeface="Calibri"/>
              </a:endParaRPr>
            </a:p>
          </p:txBody>
        </p:sp>
        <p:sp>
          <p:nvSpPr>
            <p:cNvPr id="1013" name="Google Shape;1013;p125"/>
            <p:cNvSpPr/>
            <p:nvPr/>
          </p:nvSpPr>
          <p:spPr>
            <a:xfrm>
              <a:off x="2971098" y="2576500"/>
              <a:ext cx="2697900" cy="16188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25"/>
            <p:cNvSpPr txBox="1"/>
            <p:nvPr/>
          </p:nvSpPr>
          <p:spPr>
            <a:xfrm>
              <a:off x="2971098"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Informations sur le nouveau patient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Nom et Prénom (facultatif), Contact (facultatif), Séjour du… au …</a:t>
              </a:r>
              <a:endParaRPr/>
            </a:p>
            <a:p>
              <a:pPr marL="0" marR="0" lvl="0" indent="0" algn="ctr" rtl="0">
                <a:lnSpc>
                  <a:spcPct val="90000"/>
                </a:lnSpc>
                <a:spcBef>
                  <a:spcPts val="490"/>
                </a:spcBef>
                <a:spcAft>
                  <a:spcPts val="0"/>
                </a:spcAft>
                <a:buClr>
                  <a:schemeClr val="dk1"/>
                </a:buClr>
                <a:buSzPts val="1400"/>
                <a:buFont typeface="Noto Sans Symbols"/>
                <a:buNone/>
              </a:pPr>
              <a:endParaRPr sz="1400" b="0" i="0" u="none" strike="noStrike" cap="none">
                <a:solidFill>
                  <a:schemeClr val="lt1"/>
                </a:solidFill>
                <a:latin typeface="Calibri"/>
                <a:ea typeface="Calibri"/>
                <a:cs typeface="Calibri"/>
                <a:sym typeface="Calibri"/>
              </a:endParaRPr>
            </a:p>
          </p:txBody>
        </p:sp>
        <p:sp>
          <p:nvSpPr>
            <p:cNvPr id="1015" name="Google Shape;1015;p125"/>
            <p:cNvSpPr/>
            <p:nvPr/>
          </p:nvSpPr>
          <p:spPr>
            <a:xfrm>
              <a:off x="5938795" y="2576500"/>
              <a:ext cx="2697900" cy="16188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25"/>
            <p:cNvSpPr txBox="1"/>
            <p:nvPr/>
          </p:nvSpPr>
          <p:spPr>
            <a:xfrm>
              <a:off x="5938795"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Administration questionnaire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Au téléphone</a:t>
              </a:r>
              <a:endParaRPr sz="1400" b="0" i="0" u="none" strike="noStrike" cap="none">
                <a:solidFill>
                  <a:schemeClr val="lt1"/>
                </a:solidFill>
                <a:latin typeface="Calibri"/>
                <a:ea typeface="Calibri"/>
                <a:cs typeface="Calibri"/>
                <a:sym typeface="Calibri"/>
              </a:endParaRPr>
            </a:p>
          </p:txBody>
        </p:sp>
        <p:sp>
          <p:nvSpPr>
            <p:cNvPr id="1017" name="Google Shape;1017;p125"/>
            <p:cNvSpPr/>
            <p:nvPr/>
          </p:nvSpPr>
          <p:spPr>
            <a:xfrm>
              <a:off x="8906492" y="2576500"/>
              <a:ext cx="2697900" cy="16188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25"/>
            <p:cNvSpPr txBox="1"/>
            <p:nvPr/>
          </p:nvSpPr>
          <p:spPr>
            <a:xfrm>
              <a:off x="8906492"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Collecte et traitement des réponses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Google drive</a:t>
              </a:r>
              <a:endParaRPr sz="1400" b="0" i="0" u="none" strike="noStrike" cap="none">
                <a:solidFill>
                  <a:schemeClr val="lt1"/>
                </a:solidFill>
                <a:latin typeface="Calibri"/>
                <a:ea typeface="Calibri"/>
                <a:cs typeface="Calibri"/>
                <a:sym typeface="Calibri"/>
              </a:endParaRPr>
            </a:p>
          </p:txBody>
        </p:sp>
      </p:grpSp>
      <p:sp>
        <p:nvSpPr>
          <p:cNvPr id="1019" name="Google Shape;1019;p125"/>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1020" name="Google Shape;1020;p1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80</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26"/>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Résultats de l’enquête</a:t>
            </a:r>
            <a:endParaRPr sz="3200" b="0" i="0" u="none" strike="noStrike" cap="none">
              <a:solidFill>
                <a:srgbClr val="752864"/>
              </a:solidFill>
              <a:latin typeface="Poppins"/>
              <a:ea typeface="Poppins"/>
              <a:cs typeface="Poppins"/>
              <a:sym typeface="Poppins"/>
            </a:endParaRPr>
          </a:p>
        </p:txBody>
      </p:sp>
      <p:sp>
        <p:nvSpPr>
          <p:cNvPr id="1027" name="Google Shape;1027;p126"/>
          <p:cNvSpPr/>
          <p:nvPr/>
        </p:nvSpPr>
        <p:spPr>
          <a:xfrm>
            <a:off x="350478" y="1176153"/>
            <a:ext cx="11490900" cy="5061900"/>
          </a:xfrm>
          <a:prstGeom prst="rect">
            <a:avLst/>
          </a:prstGeom>
          <a:solidFill>
            <a:srgbClr val="7BB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Poppins"/>
              <a:ea typeface="Poppins"/>
              <a:cs typeface="Poppins"/>
              <a:sym typeface="Poppins"/>
            </a:endParaRPr>
          </a:p>
        </p:txBody>
      </p:sp>
      <p:sp>
        <p:nvSpPr>
          <p:cNvPr id="1028" name="Google Shape;1028;p126"/>
          <p:cNvSpPr txBox="1"/>
          <p:nvPr/>
        </p:nvSpPr>
        <p:spPr>
          <a:xfrm>
            <a:off x="350478" y="763913"/>
            <a:ext cx="103776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BBBC6"/>
              </a:buClr>
              <a:buSzPts val="1800"/>
              <a:buFont typeface="Poppins"/>
              <a:buNone/>
            </a:pPr>
            <a:r>
              <a:rPr lang="fr-FR" sz="1800" b="1" i="0" u="none" strike="noStrike" cap="none">
                <a:solidFill>
                  <a:srgbClr val="7BBBC6"/>
                </a:solidFill>
                <a:latin typeface="Poppins"/>
                <a:ea typeface="Poppins"/>
                <a:cs typeface="Poppins"/>
                <a:sym typeface="Poppins"/>
              </a:rPr>
              <a:t>81%</a:t>
            </a:r>
            <a:r>
              <a:rPr lang="fr-FR" sz="1800" b="0" i="0" u="none" strike="noStrike" cap="none">
                <a:solidFill>
                  <a:srgbClr val="752864"/>
                </a:solidFill>
                <a:latin typeface="Poppins"/>
                <a:ea typeface="Poppins"/>
                <a:cs typeface="Poppins"/>
                <a:sym typeface="Poppins"/>
              </a:rPr>
              <a:t> des patients hospitalisés sont TOTALEMENT SATISFAITS de nos services </a:t>
            </a:r>
            <a:endParaRPr/>
          </a:p>
        </p:txBody>
      </p:sp>
      <p:sp>
        <p:nvSpPr>
          <p:cNvPr id="1029" name="Google Shape;1029;p126"/>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030" name="Google Shape;1030;p126"/>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pic>
        <p:nvPicPr>
          <p:cNvPr id="1031" name="Google Shape;1031;p126"/>
          <p:cNvPicPr preferRelativeResize="0"/>
          <p:nvPr/>
        </p:nvPicPr>
        <p:blipFill rotWithShape="1">
          <a:blip r:embed="rId3">
            <a:alphaModFix/>
          </a:blip>
          <a:srcRect/>
          <a:stretch/>
        </p:blipFill>
        <p:spPr>
          <a:xfrm>
            <a:off x="350478" y="1131681"/>
            <a:ext cx="11490900" cy="5061900"/>
          </a:xfrm>
          <a:prstGeom prst="rect">
            <a:avLst/>
          </a:prstGeom>
          <a:noFill/>
          <a:ln>
            <a:noFill/>
          </a:ln>
        </p:spPr>
      </p:pic>
      <p:sp>
        <p:nvSpPr>
          <p:cNvPr id="1032" name="Google Shape;1032;p126"/>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1033" name="Google Shape;1033;p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127"/>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Motifs d’insatisfaction</a:t>
            </a:r>
            <a:endParaRPr sz="3200" b="0" i="0" u="none" strike="noStrike" cap="none">
              <a:solidFill>
                <a:srgbClr val="752864"/>
              </a:solidFill>
              <a:latin typeface="Poppins"/>
              <a:ea typeface="Poppins"/>
              <a:cs typeface="Poppins"/>
              <a:sym typeface="Poppins"/>
            </a:endParaRPr>
          </a:p>
        </p:txBody>
      </p:sp>
      <p:sp>
        <p:nvSpPr>
          <p:cNvPr id="1040" name="Google Shape;1040;p127"/>
          <p:cNvSpPr txBox="1"/>
          <p:nvPr/>
        </p:nvSpPr>
        <p:spPr>
          <a:xfrm>
            <a:off x="196850" y="2879890"/>
            <a:ext cx="29973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7BBBC6"/>
              </a:buClr>
              <a:buSzPts val="2000"/>
              <a:buFont typeface="Poppins"/>
              <a:buNone/>
            </a:pPr>
            <a:r>
              <a:rPr lang="fr-FR" sz="2000" b="1" i="0" u="none" strike="noStrike" cap="none">
                <a:solidFill>
                  <a:srgbClr val="7BBBC6"/>
                </a:solidFill>
                <a:latin typeface="Poppins"/>
                <a:ea typeface="Poppins"/>
                <a:cs typeface="Poppins"/>
                <a:sym typeface="Poppins"/>
              </a:rPr>
              <a:t>163 motifs d’insatisfaction</a:t>
            </a:r>
            <a:endParaRPr sz="2000" b="0" i="0" u="none" strike="noStrike" cap="none">
              <a:solidFill>
                <a:srgbClr val="752864"/>
              </a:solidFill>
              <a:latin typeface="Poppins"/>
              <a:ea typeface="Poppins"/>
              <a:cs typeface="Poppins"/>
              <a:sym typeface="Poppins"/>
            </a:endParaRPr>
          </a:p>
        </p:txBody>
      </p:sp>
      <p:sp>
        <p:nvSpPr>
          <p:cNvPr id="1041" name="Google Shape;1041;p127"/>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042" name="Google Shape;1042;p127"/>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pic>
        <p:nvPicPr>
          <p:cNvPr id="1043" name="Google Shape;1043;p127"/>
          <p:cNvPicPr preferRelativeResize="0"/>
          <p:nvPr/>
        </p:nvPicPr>
        <p:blipFill rotWithShape="1">
          <a:blip r:embed="rId3">
            <a:alphaModFix/>
          </a:blip>
          <a:srcRect/>
          <a:stretch/>
        </p:blipFill>
        <p:spPr>
          <a:xfrm>
            <a:off x="3194051" y="1301750"/>
            <a:ext cx="8572500" cy="5054700"/>
          </a:xfrm>
          <a:prstGeom prst="rect">
            <a:avLst/>
          </a:prstGeom>
          <a:noFill/>
          <a:ln>
            <a:noFill/>
          </a:ln>
        </p:spPr>
      </p:pic>
      <p:sp>
        <p:nvSpPr>
          <p:cNvPr id="1044" name="Google Shape;1044;p127"/>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1045" name="Google Shape;1045;p1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28"/>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Analyse de l’impact des recommandations</a:t>
            </a:r>
            <a:endParaRPr sz="3200" b="0" i="0" u="none" strike="noStrike" cap="none">
              <a:solidFill>
                <a:srgbClr val="752864"/>
              </a:solidFill>
              <a:latin typeface="Poppins"/>
              <a:ea typeface="Poppins"/>
              <a:cs typeface="Poppins"/>
              <a:sym typeface="Poppins"/>
            </a:endParaRPr>
          </a:p>
        </p:txBody>
      </p:sp>
      <p:sp>
        <p:nvSpPr>
          <p:cNvPr id="1052" name="Google Shape;1052;p128"/>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053" name="Google Shape;1053;p128"/>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054" name="Google Shape;1054;p128"/>
          <p:cNvGrpSpPr/>
          <p:nvPr/>
        </p:nvGrpSpPr>
        <p:grpSpPr>
          <a:xfrm>
            <a:off x="1162495" y="1326653"/>
            <a:ext cx="9326992" cy="3763237"/>
            <a:chOff x="1162495" y="329918"/>
            <a:chExt cx="9326992" cy="3763237"/>
          </a:xfrm>
        </p:grpSpPr>
        <p:sp>
          <p:nvSpPr>
            <p:cNvPr id="1055" name="Google Shape;1055;p128"/>
            <p:cNvSpPr/>
            <p:nvPr/>
          </p:nvSpPr>
          <p:spPr>
            <a:xfrm rot="5400000">
              <a:off x="2019295" y="646012"/>
              <a:ext cx="2580600" cy="4294200"/>
            </a:xfrm>
            <a:prstGeom prst="corner">
              <a:avLst>
                <a:gd name="adj1" fmla="val 16120"/>
                <a:gd name="adj2" fmla="val 16110"/>
              </a:avLst>
            </a:prstGeom>
            <a:solidFill>
              <a:srgbClr val="7BBBC6"/>
            </a:solidFill>
            <a:ln w="12700" cap="flat" cmpd="sng">
              <a:solidFill>
                <a:srgbClr val="7BBBC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28"/>
            <p:cNvSpPr/>
            <p:nvPr/>
          </p:nvSpPr>
          <p:spPr>
            <a:xfrm>
              <a:off x="1546204" y="2014455"/>
              <a:ext cx="4002900" cy="207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28"/>
            <p:cNvSpPr txBox="1"/>
            <p:nvPr/>
          </p:nvSpPr>
          <p:spPr>
            <a:xfrm>
              <a:off x="1546204" y="2014455"/>
              <a:ext cx="4002900" cy="2078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7BBBC6"/>
                </a:buClr>
                <a:buSzPts val="2400"/>
                <a:buFont typeface="Arial"/>
                <a:buNone/>
              </a:pPr>
              <a:r>
                <a:rPr lang="fr-FR" sz="2400" b="1" i="0" u="none" strike="noStrike" cap="none">
                  <a:solidFill>
                    <a:srgbClr val="7BBBC6"/>
                  </a:solidFill>
                  <a:latin typeface="Poppins"/>
                  <a:ea typeface="Poppins"/>
                  <a:cs typeface="Poppins"/>
                  <a:sym typeface="Poppins"/>
                </a:rPr>
                <a:t>80% </a:t>
              </a:r>
              <a:r>
                <a:rPr lang="fr-FR" sz="2400" b="1" i="0" u="none" strike="noStrike" cap="none">
                  <a:solidFill>
                    <a:schemeClr val="dk1"/>
                  </a:solidFill>
                  <a:latin typeface="Poppins"/>
                  <a:ea typeface="Poppins"/>
                  <a:cs typeface="Poppins"/>
                  <a:sym typeface="Poppins"/>
                </a:rPr>
                <a:t>des patients hospitalisés ont connu la clinique </a:t>
              </a:r>
              <a:r>
                <a:rPr lang="fr-FR" sz="2400" b="1" i="0" u="none" strike="noStrike" cap="none">
                  <a:solidFill>
                    <a:srgbClr val="752864"/>
                  </a:solidFill>
                  <a:latin typeface="Poppins"/>
                  <a:ea typeface="Poppins"/>
                  <a:cs typeface="Poppins"/>
                  <a:sym typeface="Poppins"/>
                </a:rPr>
                <a:t>grâce à des recommandations</a:t>
              </a:r>
              <a:endParaRPr sz="2400" b="0" i="0" u="none" strike="noStrike" cap="none">
                <a:solidFill>
                  <a:srgbClr val="752864"/>
                </a:solidFill>
                <a:latin typeface="Calibri"/>
                <a:ea typeface="Calibri"/>
                <a:cs typeface="Calibri"/>
                <a:sym typeface="Calibri"/>
              </a:endParaRPr>
            </a:p>
          </p:txBody>
        </p:sp>
        <p:sp>
          <p:nvSpPr>
            <p:cNvPr id="1058" name="Google Shape;1058;p128"/>
            <p:cNvSpPr/>
            <p:nvPr/>
          </p:nvSpPr>
          <p:spPr>
            <a:xfrm>
              <a:off x="4733829" y="329918"/>
              <a:ext cx="731400" cy="731400"/>
            </a:xfrm>
            <a:prstGeom prst="triangle">
              <a:avLst>
                <a:gd name="adj" fmla="val 10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28"/>
            <p:cNvSpPr/>
            <p:nvPr/>
          </p:nvSpPr>
          <p:spPr>
            <a:xfrm rot="5400000">
              <a:off x="6828255" y="139390"/>
              <a:ext cx="2580600" cy="4294200"/>
            </a:xfrm>
            <a:prstGeom prst="corner">
              <a:avLst>
                <a:gd name="adj1" fmla="val 16120"/>
                <a:gd name="adj2" fmla="val 16110"/>
              </a:avLst>
            </a:prstGeom>
            <a:solidFill>
              <a:srgbClr val="752864"/>
            </a:solidFill>
            <a:ln w="12700" cap="flat" cmpd="sng">
              <a:solidFill>
                <a:srgbClr val="75286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28"/>
            <p:cNvSpPr/>
            <p:nvPr/>
          </p:nvSpPr>
          <p:spPr>
            <a:xfrm>
              <a:off x="6209687" y="1532896"/>
              <a:ext cx="4279800" cy="206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28"/>
            <p:cNvSpPr txBox="1"/>
            <p:nvPr/>
          </p:nvSpPr>
          <p:spPr>
            <a:xfrm>
              <a:off x="6209687" y="1532896"/>
              <a:ext cx="4279800" cy="2062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7BBBC6"/>
                </a:buClr>
                <a:buSzPts val="2400"/>
                <a:buFont typeface="Arial"/>
                <a:buNone/>
              </a:pPr>
              <a:r>
                <a:rPr lang="fr-FR" sz="2400" b="1" i="0" u="none" strike="noStrike" cap="none">
                  <a:solidFill>
                    <a:srgbClr val="7BBBC6"/>
                  </a:solidFill>
                  <a:latin typeface="Poppins"/>
                  <a:ea typeface="Poppins"/>
                  <a:cs typeface="Poppins"/>
                  <a:sym typeface="Poppins"/>
                </a:rPr>
                <a:t>97% </a:t>
              </a:r>
              <a:r>
                <a:rPr lang="fr-FR" sz="2400" b="1" i="0" u="none" strike="noStrike" cap="none">
                  <a:solidFill>
                    <a:schemeClr val="dk1"/>
                  </a:solidFill>
                  <a:latin typeface="Poppins"/>
                  <a:ea typeface="Poppins"/>
                  <a:cs typeface="Poppins"/>
                  <a:sym typeface="Poppins"/>
                </a:rPr>
                <a:t>des patients hospitalisés </a:t>
              </a:r>
              <a:r>
                <a:rPr lang="fr-FR" sz="2400" b="1" i="0" u="none" strike="noStrike" cap="none">
                  <a:solidFill>
                    <a:srgbClr val="752864"/>
                  </a:solidFill>
                  <a:latin typeface="Poppins"/>
                  <a:ea typeface="Poppins"/>
                  <a:cs typeface="Poppins"/>
                  <a:sym typeface="Poppins"/>
                </a:rPr>
                <a:t>recommanderaient</a:t>
              </a:r>
              <a:r>
                <a:rPr lang="fr-FR" sz="2400" b="1" i="0" u="none" strike="noStrike" cap="none">
                  <a:solidFill>
                    <a:schemeClr val="dk1"/>
                  </a:solidFill>
                  <a:latin typeface="Poppins"/>
                  <a:ea typeface="Poppins"/>
                  <a:cs typeface="Poppins"/>
                  <a:sym typeface="Poppins"/>
                </a:rPr>
                <a:t> la clinique</a:t>
              </a:r>
              <a:endParaRPr sz="2400" b="0" i="0" u="none" strike="noStrike" cap="none">
                <a:solidFill>
                  <a:schemeClr val="dk1"/>
                </a:solidFill>
                <a:latin typeface="Calibri"/>
                <a:ea typeface="Calibri"/>
                <a:cs typeface="Calibri"/>
                <a:sym typeface="Calibri"/>
              </a:endParaRPr>
            </a:p>
          </p:txBody>
        </p:sp>
      </p:grpSp>
      <p:sp>
        <p:nvSpPr>
          <p:cNvPr id="1062" name="Google Shape;1062;p128"/>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1063" name="Google Shape;1063;p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83</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29"/>
          <p:cNvSpPr txBox="1"/>
          <p:nvPr/>
        </p:nvSpPr>
        <p:spPr>
          <a:xfrm>
            <a:off x="152400" y="215900"/>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Remarques et Suggestions des patients hospitalisés</a:t>
            </a:r>
            <a:endParaRPr sz="3200" b="0" i="0" u="none" strike="noStrike" cap="none">
              <a:solidFill>
                <a:srgbClr val="752864"/>
              </a:solidFill>
              <a:latin typeface="Poppins"/>
              <a:ea typeface="Poppins"/>
              <a:cs typeface="Poppins"/>
              <a:sym typeface="Poppins"/>
            </a:endParaRPr>
          </a:p>
        </p:txBody>
      </p:sp>
      <p:sp>
        <p:nvSpPr>
          <p:cNvPr id="1070" name="Google Shape;1070;p129"/>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071" name="Google Shape;1071;p129"/>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072" name="Google Shape;1072;p129"/>
          <p:cNvGrpSpPr/>
          <p:nvPr/>
        </p:nvGrpSpPr>
        <p:grpSpPr>
          <a:xfrm>
            <a:off x="159959" y="697160"/>
            <a:ext cx="11891433" cy="5774380"/>
            <a:chOff x="7559" y="-153740"/>
            <a:chExt cx="11891433" cy="5774380"/>
          </a:xfrm>
        </p:grpSpPr>
        <p:sp>
          <p:nvSpPr>
            <p:cNvPr id="1073" name="Google Shape;1073;p129"/>
            <p:cNvSpPr/>
            <p:nvPr/>
          </p:nvSpPr>
          <p:spPr>
            <a:xfrm>
              <a:off x="13572" y="0"/>
              <a:ext cx="3622500" cy="307500"/>
            </a:xfrm>
            <a:prstGeom prst="rect">
              <a:avLst/>
            </a:prstGeom>
            <a:solidFill>
              <a:srgbClr val="7BBBC6"/>
            </a:solidFill>
            <a:ln w="12700" cap="flat" cmpd="sng">
              <a:solidFill>
                <a:srgbClr val="7BBBC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29"/>
            <p:cNvSpPr txBox="1"/>
            <p:nvPr/>
          </p:nvSpPr>
          <p:spPr>
            <a:xfrm>
              <a:off x="13572" y="0"/>
              <a:ext cx="3622500" cy="307500"/>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200"/>
                <a:buFont typeface="Poppins"/>
                <a:buNone/>
              </a:pPr>
              <a:r>
                <a:rPr lang="fr-FR" sz="1200" b="1" i="0" u="sng" strike="noStrike" cap="none">
                  <a:solidFill>
                    <a:schemeClr val="lt1"/>
                  </a:solidFill>
                  <a:latin typeface="Poppins"/>
                  <a:ea typeface="Poppins"/>
                  <a:cs typeface="Poppins"/>
                  <a:sym typeface="Poppins"/>
                </a:rPr>
                <a:t>Cuisine</a:t>
              </a:r>
              <a:endParaRPr sz="1050" b="0" i="0" u="none" strike="noStrike" cap="none">
                <a:solidFill>
                  <a:schemeClr val="lt1"/>
                </a:solidFill>
                <a:latin typeface="Calibri"/>
                <a:ea typeface="Calibri"/>
                <a:cs typeface="Calibri"/>
                <a:sym typeface="Calibri"/>
              </a:endParaRPr>
            </a:p>
          </p:txBody>
        </p:sp>
        <p:sp>
          <p:nvSpPr>
            <p:cNvPr id="1075" name="Google Shape;1075;p129"/>
            <p:cNvSpPr/>
            <p:nvPr/>
          </p:nvSpPr>
          <p:spPr>
            <a:xfrm>
              <a:off x="7559" y="268992"/>
              <a:ext cx="3622500" cy="5159400"/>
            </a:xfrm>
            <a:prstGeom prst="rect">
              <a:avLst/>
            </a:prstGeom>
            <a:solidFill>
              <a:schemeClr val="lt1">
                <a:alpha val="89800"/>
              </a:schemeClr>
            </a:solidFill>
            <a:ln w="12700" cap="flat" cmpd="sng">
              <a:solidFill>
                <a:srgbClr val="7BBBC6">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29"/>
            <p:cNvSpPr txBox="1"/>
            <p:nvPr/>
          </p:nvSpPr>
          <p:spPr>
            <a:xfrm>
              <a:off x="7559" y="268992"/>
              <a:ext cx="3622500" cy="5159400"/>
            </a:xfrm>
            <a:prstGeom prst="rect">
              <a:avLst/>
            </a:prstGeom>
            <a:noFill/>
            <a:ln>
              <a:noFill/>
            </a:ln>
          </p:spPr>
          <p:txBody>
            <a:bodyPr spcFirstLastPara="1" wrap="square" lIns="64000" tIns="64000" rIns="85325" bIns="96000" anchor="t" anchorCtr="0">
              <a:noAutofit/>
            </a:bodyPr>
            <a:lstStyle/>
            <a:p>
              <a:pPr marL="114300" marR="0" lvl="1" indent="-114300" algn="just" rtl="0">
                <a:lnSpc>
                  <a:spcPct val="90000"/>
                </a:lnSpc>
                <a:spcBef>
                  <a:spcPts val="0"/>
                </a:spcBef>
                <a:spcAft>
                  <a:spcPts val="0"/>
                </a:spcAft>
                <a:buClr>
                  <a:schemeClr val="dk1"/>
                </a:buClr>
                <a:buSzPts val="1200"/>
                <a:buFont typeface="Noto Sans Symbols"/>
                <a:buChar char="✔"/>
              </a:pPr>
              <a:r>
                <a:rPr lang="fr-FR" sz="1200" b="0" i="0" u="none" strike="noStrike" cap="none">
                  <a:solidFill>
                    <a:schemeClr val="dk1"/>
                  </a:solidFill>
                  <a:latin typeface="Poppins"/>
                  <a:ea typeface="Poppins"/>
                  <a:cs typeface="Poppins"/>
                  <a:sym typeface="Poppins"/>
                </a:rPr>
                <a:t>préfère la soupe à la place du poulet frites après accouchement </a:t>
              </a:r>
              <a:endParaRPr sz="1200" b="0" i="0" u="none" strike="noStrike" cap="none">
                <a:solidFill>
                  <a:schemeClr val="dk1"/>
                </a:solidFill>
                <a:latin typeface="Calibri"/>
                <a:ea typeface="Calibri"/>
                <a:cs typeface="Calibri"/>
                <a:sym typeface="Calibri"/>
              </a:endParaRPr>
            </a:p>
            <a:p>
              <a:pPr marL="114300" marR="0" lvl="1" indent="-114300" algn="just" rtl="0">
                <a:lnSpc>
                  <a:spcPct val="90000"/>
                </a:lnSpc>
                <a:spcBef>
                  <a:spcPts val="180"/>
                </a:spcBef>
                <a:spcAft>
                  <a:spcPts val="0"/>
                </a:spcAft>
                <a:buClr>
                  <a:schemeClr val="dk1"/>
                </a:buClr>
                <a:buSzPts val="1200"/>
                <a:buFont typeface="Noto Sans Symbols"/>
                <a:buChar char="✔"/>
              </a:pPr>
              <a:r>
                <a:rPr lang="fr-FR" sz="1200" b="0" i="0" u="none" strike="noStrike" cap="none">
                  <a:solidFill>
                    <a:schemeClr val="dk1"/>
                  </a:solidFill>
                  <a:latin typeface="Poppins"/>
                  <a:ea typeface="Poppins"/>
                  <a:cs typeface="Poppins"/>
                  <a:sym typeface="Poppins"/>
                </a:rPr>
                <a:t>repas servi à 16h et le diner à 18h, pas contente du service de la restauration </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Les repas se refroidissent parce qu'ils arrivent très tôt</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Il faut dire à la dame qui cuisine de limiter le sel</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N'a pas du tout aimé les repas. Elle suggère de proposer aux patientes de la soupe, du potage et de la bouillie chaude. Les poulets frites ne sont pas du tout adaptés pour le ventre d'une nouvelle maman</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Je vous suggère de préparer la soupe avec beaucoup d'eau</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pour le petit déjeuner il faut demander à la patiente si elle prend le nescafé ou le lipton. Chaque jour il fallait que je dise à l'infirmière que je ne prend pas du café. </a:t>
              </a:r>
              <a:endParaRPr/>
            </a:p>
            <a:p>
              <a:pPr marL="114300" marR="0" lvl="1" indent="-38100" algn="just" rtl="0">
                <a:lnSpc>
                  <a:spcPct val="90000"/>
                </a:lnSpc>
                <a:spcBef>
                  <a:spcPts val="180"/>
                </a:spcBef>
                <a:spcAft>
                  <a:spcPts val="0"/>
                </a:spcAft>
                <a:buClr>
                  <a:schemeClr val="dk1"/>
                </a:buClr>
                <a:buSzPts val="1200"/>
                <a:buFont typeface="Calibri"/>
                <a:buNone/>
              </a:pPr>
              <a:endParaRPr sz="1200" b="0" i="0" u="none" strike="noStrike" cap="none">
                <a:solidFill>
                  <a:schemeClr val="dk1"/>
                </a:solidFill>
                <a:latin typeface="Poppins"/>
                <a:ea typeface="Poppins"/>
                <a:cs typeface="Poppins"/>
                <a:sym typeface="Poppins"/>
              </a:endParaRPr>
            </a:p>
          </p:txBody>
        </p:sp>
        <p:sp>
          <p:nvSpPr>
            <p:cNvPr id="1077" name="Google Shape;1077;p129"/>
            <p:cNvSpPr/>
            <p:nvPr/>
          </p:nvSpPr>
          <p:spPr>
            <a:xfrm>
              <a:off x="4143262" y="-153740"/>
              <a:ext cx="3626100" cy="307500"/>
            </a:xfrm>
            <a:prstGeom prst="rect">
              <a:avLst/>
            </a:prstGeom>
            <a:solidFill>
              <a:srgbClr val="EBBDA9"/>
            </a:solidFill>
            <a:ln w="12700" cap="flat" cmpd="sng">
              <a:solidFill>
                <a:srgbClr val="EBBDA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29"/>
            <p:cNvSpPr txBox="1"/>
            <p:nvPr/>
          </p:nvSpPr>
          <p:spPr>
            <a:xfrm>
              <a:off x="4143262" y="-153740"/>
              <a:ext cx="3626100" cy="307500"/>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200"/>
                <a:buFont typeface="Poppins"/>
                <a:buNone/>
              </a:pPr>
              <a:r>
                <a:rPr lang="fr-FR" sz="1200" b="1" i="0" u="sng" strike="noStrike" cap="none">
                  <a:solidFill>
                    <a:schemeClr val="lt1"/>
                  </a:solidFill>
                  <a:latin typeface="Poppins"/>
                  <a:ea typeface="Poppins"/>
                  <a:cs typeface="Poppins"/>
                  <a:sym typeface="Poppins"/>
                </a:rPr>
                <a:t>Chambres</a:t>
              </a:r>
              <a:r>
                <a:rPr lang="fr-FR" sz="1050" b="1" i="0" u="sng" strike="noStrike" cap="none">
                  <a:solidFill>
                    <a:schemeClr val="lt1"/>
                  </a:solidFill>
                  <a:latin typeface="Poppins"/>
                  <a:ea typeface="Poppins"/>
                  <a:cs typeface="Poppins"/>
                  <a:sym typeface="Poppins"/>
                </a:rPr>
                <a:t> </a:t>
              </a:r>
              <a:endParaRPr sz="1050" b="0" i="0" u="none" strike="noStrike" cap="none">
                <a:solidFill>
                  <a:schemeClr val="lt1"/>
                </a:solidFill>
                <a:latin typeface="Calibri"/>
                <a:ea typeface="Calibri"/>
                <a:cs typeface="Calibri"/>
                <a:sym typeface="Calibri"/>
              </a:endParaRPr>
            </a:p>
          </p:txBody>
        </p:sp>
        <p:sp>
          <p:nvSpPr>
            <p:cNvPr id="1079" name="Google Shape;1079;p129"/>
            <p:cNvSpPr/>
            <p:nvPr/>
          </p:nvSpPr>
          <p:spPr>
            <a:xfrm>
              <a:off x="4143262" y="153740"/>
              <a:ext cx="3626100" cy="5466900"/>
            </a:xfrm>
            <a:prstGeom prst="rect">
              <a:avLst/>
            </a:prstGeom>
            <a:solidFill>
              <a:schemeClr val="lt1">
                <a:alpha val="89800"/>
              </a:schemeClr>
            </a:solidFill>
            <a:ln w="12700" cap="flat" cmpd="sng">
              <a:solidFill>
                <a:srgbClr val="F3CACC">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29"/>
            <p:cNvSpPr txBox="1"/>
            <p:nvPr/>
          </p:nvSpPr>
          <p:spPr>
            <a:xfrm>
              <a:off x="4143262" y="153740"/>
              <a:ext cx="3626100" cy="5466900"/>
            </a:xfrm>
            <a:prstGeom prst="rect">
              <a:avLst/>
            </a:prstGeom>
            <a:noFill/>
            <a:ln>
              <a:noFill/>
            </a:ln>
          </p:spPr>
          <p:txBody>
            <a:bodyPr spcFirstLastPara="1" wrap="square" lIns="64000" tIns="64000" rIns="85325" bIns="96000" anchor="t" anchorCtr="0">
              <a:noAutofit/>
            </a:bodyPr>
            <a:lstStyle/>
            <a:p>
              <a:pPr marL="114300" marR="0" lvl="1" indent="-114300" algn="just" rtl="0">
                <a:lnSpc>
                  <a:spcPct val="90000"/>
                </a:lnSpc>
                <a:spcBef>
                  <a:spcPts val="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les infirmière doivent changer chaque jours les draps</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la chambre 6 les moustiques et les cafards sortaient de la salle de bain</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J'aimerais faire une remarque par rapport au heures de visite , il faut beaucoup de souplesse   surtout pour les patientes qui ont une chambre individuelle et qui désirent être entouré. Le gardien vérifie les chambre et ça ne me motive pas pour une autre intervention</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Les chambres doubles sont trop petites, pas d'intimité par rapport aux visites et soins médicaux </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Les chambres sont propres mais il y'a trop de moustiques, les oreillers ne sont pas confortables </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à la chambre 3 il y’a une  mauvaise odeur qui sort de la douche et c'est difficile à respirer</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 seul soucis c'était le service téléphonique, j'avais du mal à joindre l'équipe médicale faudra revoir ça</a:t>
              </a:r>
              <a:endParaRPr/>
            </a:p>
            <a:p>
              <a:pPr marL="114300" marR="0" lvl="1" indent="-38100" algn="just" rtl="0">
                <a:lnSpc>
                  <a:spcPct val="90000"/>
                </a:lnSpc>
                <a:spcBef>
                  <a:spcPts val="180"/>
                </a:spcBef>
                <a:spcAft>
                  <a:spcPts val="0"/>
                </a:spcAft>
                <a:buClr>
                  <a:schemeClr val="dk1"/>
                </a:buClr>
                <a:buSzPts val="1200"/>
                <a:buFont typeface="Noto Sans Symbols"/>
                <a:buNone/>
              </a:pPr>
              <a:endParaRPr sz="1200" b="0" i="0" u="none" strike="noStrike" cap="none">
                <a:solidFill>
                  <a:srgbClr val="000000"/>
                </a:solidFill>
                <a:latin typeface="Poppins"/>
                <a:ea typeface="Poppins"/>
                <a:cs typeface="Poppins"/>
                <a:sym typeface="Poppins"/>
              </a:endParaRPr>
            </a:p>
          </p:txBody>
        </p:sp>
        <p:sp>
          <p:nvSpPr>
            <p:cNvPr id="1081" name="Google Shape;1081;p129"/>
            <p:cNvSpPr/>
            <p:nvPr/>
          </p:nvSpPr>
          <p:spPr>
            <a:xfrm>
              <a:off x="8276492" y="0"/>
              <a:ext cx="3622500" cy="307500"/>
            </a:xfrm>
            <a:prstGeom prst="rect">
              <a:avLst/>
            </a:prstGeom>
            <a:solidFill>
              <a:srgbClr val="EBBDA9">
                <a:alpha val="89800"/>
              </a:srgbClr>
            </a:solidFill>
            <a:ln w="12700" cap="flat" cmpd="sng">
              <a:solidFill>
                <a:srgbClr val="EBBDA9">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29"/>
            <p:cNvSpPr txBox="1"/>
            <p:nvPr/>
          </p:nvSpPr>
          <p:spPr>
            <a:xfrm>
              <a:off x="8276492" y="0"/>
              <a:ext cx="3622500" cy="307500"/>
            </a:xfrm>
            <a:prstGeom prst="rect">
              <a:avLst/>
            </a:prstGeom>
            <a:noFill/>
            <a:ln>
              <a:noFill/>
            </a:ln>
          </p:spPr>
          <p:txBody>
            <a:bodyPr spcFirstLastPara="1" wrap="square" lIns="85325" tIns="48750" rIns="85325" bIns="48750" anchor="ctr" anchorCtr="0">
              <a:noAutofit/>
            </a:bodyPr>
            <a:lstStyle/>
            <a:p>
              <a:pPr marL="0" marR="0" lvl="0" indent="0" algn="ctr" rtl="0">
                <a:lnSpc>
                  <a:spcPct val="90000"/>
                </a:lnSpc>
                <a:spcBef>
                  <a:spcPts val="0"/>
                </a:spcBef>
                <a:spcAft>
                  <a:spcPts val="0"/>
                </a:spcAft>
                <a:buClr>
                  <a:schemeClr val="lt1"/>
                </a:buClr>
                <a:buSzPts val="1200"/>
                <a:buFont typeface="Poppins"/>
                <a:buNone/>
              </a:pPr>
              <a:r>
                <a:rPr lang="fr-FR" sz="1200" b="1" i="0" u="sng" strike="noStrike" cap="none">
                  <a:solidFill>
                    <a:schemeClr val="lt1"/>
                  </a:solidFill>
                  <a:latin typeface="Poppins"/>
                  <a:ea typeface="Poppins"/>
                  <a:cs typeface="Poppins"/>
                  <a:sym typeface="Poppins"/>
                </a:rPr>
                <a:t>Soins</a:t>
              </a:r>
              <a:endParaRPr sz="1050" b="0" i="0" u="none" strike="noStrike" cap="none">
                <a:solidFill>
                  <a:schemeClr val="lt1"/>
                </a:solidFill>
                <a:latin typeface="Calibri"/>
                <a:ea typeface="Calibri"/>
                <a:cs typeface="Calibri"/>
                <a:sym typeface="Calibri"/>
              </a:endParaRPr>
            </a:p>
          </p:txBody>
        </p:sp>
        <p:sp>
          <p:nvSpPr>
            <p:cNvPr id="1083" name="Google Shape;1083;p129"/>
            <p:cNvSpPr/>
            <p:nvPr/>
          </p:nvSpPr>
          <p:spPr>
            <a:xfrm>
              <a:off x="8276492" y="307481"/>
              <a:ext cx="3622500" cy="5159400"/>
            </a:xfrm>
            <a:prstGeom prst="rect">
              <a:avLst/>
            </a:prstGeom>
            <a:solidFill>
              <a:schemeClr val="lt1">
                <a:alpha val="89800"/>
              </a:schemeClr>
            </a:solidFill>
            <a:ln w="12700" cap="flat" cmpd="sng">
              <a:solidFill>
                <a:srgbClr val="EBBDA9">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29"/>
            <p:cNvSpPr txBox="1"/>
            <p:nvPr/>
          </p:nvSpPr>
          <p:spPr>
            <a:xfrm>
              <a:off x="8276492" y="307481"/>
              <a:ext cx="3622500" cy="5159400"/>
            </a:xfrm>
            <a:prstGeom prst="rect">
              <a:avLst/>
            </a:prstGeom>
            <a:noFill/>
            <a:ln>
              <a:noFill/>
            </a:ln>
          </p:spPr>
          <p:txBody>
            <a:bodyPr spcFirstLastPara="1" wrap="square" lIns="64000" tIns="64000" rIns="85325" bIns="96000" anchor="t" anchorCtr="0">
              <a:noAutofit/>
            </a:bodyPr>
            <a:lstStyle/>
            <a:p>
              <a:pPr marL="114300" marR="0" lvl="1" indent="-114300" algn="just" rtl="0">
                <a:lnSpc>
                  <a:spcPct val="90000"/>
                </a:lnSpc>
                <a:spcBef>
                  <a:spcPts val="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La maman dit que la température n'a pas chuté depuis la sortie de la clinique et elle n'a pas aimé le comportement de la pédiatre qui était sur place jeudi. Mme Kane dit avoir attiré l'attention de cette dernière sur les maux de ventre de sa fille mais elle les a presque chassé de la clinique</a:t>
              </a:r>
              <a:endParaRPr/>
            </a:p>
            <a:p>
              <a:pPr marL="114300" marR="0" lvl="1" indent="-114300" algn="just" rtl="0">
                <a:lnSpc>
                  <a:spcPct val="90000"/>
                </a:lnSpc>
                <a:spcBef>
                  <a:spcPts val="18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son bébé est blessé au bras gauche lors de l'accouchement. Il suit des séances de kinésithérapie à Albert Royer. Elle demande si c’était pas à Nest de prendre en charge les frais. </a:t>
              </a:r>
              <a:br>
                <a:rPr lang="fr-FR" sz="1200" b="0" i="0" u="none" strike="noStrike" cap="none">
                  <a:solidFill>
                    <a:srgbClr val="000000"/>
                  </a:solidFill>
                  <a:latin typeface="Poppins"/>
                  <a:ea typeface="Poppins"/>
                  <a:cs typeface="Poppins"/>
                  <a:sym typeface="Poppins"/>
                </a:rPr>
              </a:br>
              <a:endParaRPr sz="1200" b="0" i="0" u="none" strike="noStrike" cap="none">
                <a:solidFill>
                  <a:srgbClr val="000000"/>
                </a:solidFill>
                <a:latin typeface="Poppins"/>
                <a:ea typeface="Poppins"/>
                <a:cs typeface="Poppins"/>
                <a:sym typeface="Poppins"/>
              </a:endParaRPr>
            </a:p>
          </p:txBody>
        </p:sp>
      </p:grpSp>
      <p:sp>
        <p:nvSpPr>
          <p:cNvPr id="1085" name="Google Shape;1085;p129"/>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1 2024</a:t>
            </a:r>
            <a:endParaRPr/>
          </a:p>
        </p:txBody>
      </p:sp>
      <p:sp>
        <p:nvSpPr>
          <p:cNvPr id="1086" name="Google Shape;1086;p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b="0" i="0" u="none" strike="noStrike" cap="none">
                <a:solidFill>
                  <a:srgbClr val="888888"/>
                </a:solidFill>
                <a:latin typeface="Calibri"/>
                <a:ea typeface="Calibri"/>
                <a:cs typeface="Calibri"/>
                <a:sym typeface="Calibri"/>
              </a:rPr>
              <a:t>84</a:t>
            </a:fld>
            <a:endParaRPr b="0" i="0" u="none" strike="noStrike" cap="none">
              <a:solidFill>
                <a:srgbClr val="888888"/>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30"/>
          <p:cNvSpPr txBox="1">
            <a:spLocks noGrp="1"/>
          </p:cNvSpPr>
          <p:nvPr>
            <p:ph type="ctrTitle"/>
          </p:nvPr>
        </p:nvSpPr>
        <p:spPr>
          <a:xfrm>
            <a:off x="599225" y="1376248"/>
            <a:ext cx="10993500" cy="590400"/>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4"/>
              </a:buClr>
              <a:buSzPct val="100000"/>
              <a:buFont typeface="Trebuchet MS"/>
              <a:buNone/>
            </a:pPr>
            <a:r>
              <a:rPr lang="fr-FR" b="1">
                <a:latin typeface="Trebuchet MS"/>
                <a:ea typeface="Trebuchet MS"/>
                <a:cs typeface="Trebuchet MS"/>
                <a:sym typeface="Trebuchet MS"/>
              </a:rPr>
              <a:t>EVALUATION DE LA SATISFACTION DES PATIENTS DE NEST</a:t>
            </a:r>
            <a:endParaRPr/>
          </a:p>
        </p:txBody>
      </p:sp>
      <p:sp>
        <p:nvSpPr>
          <p:cNvPr id="1092" name="Google Shape;1092;p130"/>
          <p:cNvSpPr txBox="1">
            <a:spLocks noGrp="1"/>
          </p:cNvSpPr>
          <p:nvPr>
            <p:ph type="subTitle" idx="1"/>
          </p:nvPr>
        </p:nvSpPr>
        <p:spPr>
          <a:xfrm>
            <a:off x="4138744" y="5877934"/>
            <a:ext cx="2876100" cy="590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656"/>
              <a:buNone/>
            </a:pPr>
            <a:r>
              <a:rPr lang="fr-FR" sz="1800" b="1">
                <a:latin typeface="Trebuchet MS"/>
                <a:ea typeface="Trebuchet MS"/>
                <a:cs typeface="Trebuchet MS"/>
                <a:sym typeface="Trebuchet MS"/>
              </a:rPr>
              <a:t> SEMESTRE 1 - 2023</a:t>
            </a:r>
            <a:endParaRPr/>
          </a:p>
        </p:txBody>
      </p:sp>
      <p:pic>
        <p:nvPicPr>
          <p:cNvPr id="1093" name="Google Shape;1093;p130"/>
          <p:cNvPicPr preferRelativeResize="0"/>
          <p:nvPr/>
        </p:nvPicPr>
        <p:blipFill rotWithShape="1">
          <a:blip r:embed="rId3">
            <a:alphaModFix/>
          </a:blip>
          <a:srcRect/>
          <a:stretch/>
        </p:blipFill>
        <p:spPr>
          <a:xfrm>
            <a:off x="1271036" y="1563198"/>
            <a:ext cx="10058399" cy="6189784"/>
          </a:xfrm>
          <a:prstGeom prst="rect">
            <a:avLst/>
          </a:prstGeom>
          <a:noFill/>
          <a:ln>
            <a:noFill/>
          </a:ln>
        </p:spPr>
      </p:pic>
      <p:sp>
        <p:nvSpPr>
          <p:cNvPr id="1094" name="Google Shape;1094;p130"/>
          <p:cNvSpPr txBox="1"/>
          <p:nvPr/>
        </p:nvSpPr>
        <p:spPr>
          <a:xfrm>
            <a:off x="9329530" y="145774"/>
            <a:ext cx="2412000" cy="338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fr-FR" sz="800" b="0" i="0" u="none" strike="noStrike" cap="none">
                <a:solidFill>
                  <a:schemeClr val="dk1"/>
                </a:solidFill>
                <a:latin typeface="Trebuchet MS"/>
                <a:ea typeface="Trebuchet MS"/>
                <a:cs typeface="Trebuchet MS"/>
                <a:sym typeface="Trebuchet MS"/>
              </a:rPr>
              <a:t>PM02-FO0004</a:t>
            </a:r>
            <a:endParaRPr/>
          </a:p>
          <a:p>
            <a:pPr marL="0" marR="0" lvl="0" indent="0" algn="r" rtl="0">
              <a:spcBef>
                <a:spcPts val="0"/>
              </a:spcBef>
              <a:spcAft>
                <a:spcPts val="0"/>
              </a:spcAft>
              <a:buNone/>
            </a:pPr>
            <a:r>
              <a:rPr lang="fr-FR" sz="800" b="0" i="0" u="none" strike="noStrike" cap="none">
                <a:solidFill>
                  <a:schemeClr val="dk1"/>
                </a:solidFill>
                <a:latin typeface="Trebuchet MS"/>
                <a:ea typeface="Trebuchet MS"/>
                <a:cs typeface="Trebuchet MS"/>
                <a:sym typeface="Trebuchet MS"/>
              </a:rPr>
              <a:t>V1</a:t>
            </a:r>
            <a:endParaRPr/>
          </a:p>
        </p:txBody>
      </p:sp>
      <p:pic>
        <p:nvPicPr>
          <p:cNvPr id="1095" name="Google Shape;1095;p130"/>
          <p:cNvPicPr preferRelativeResize="0"/>
          <p:nvPr/>
        </p:nvPicPr>
        <p:blipFill rotWithShape="1">
          <a:blip r:embed="rId4">
            <a:alphaModFix/>
          </a:blip>
          <a:srcRect l="6392" t="11992" r="10592" b="20137"/>
          <a:stretch/>
        </p:blipFill>
        <p:spPr>
          <a:xfrm>
            <a:off x="-41844" y="-106680"/>
            <a:ext cx="12233845" cy="7071361"/>
          </a:xfrm>
          <a:prstGeom prst="rect">
            <a:avLst/>
          </a:prstGeom>
          <a:noFill/>
          <a:ln>
            <a:noFill/>
          </a:ln>
        </p:spPr>
      </p:pic>
      <p:sp>
        <p:nvSpPr>
          <p:cNvPr id="1096" name="Google Shape;1096;p130"/>
          <p:cNvSpPr txBox="1"/>
          <p:nvPr/>
        </p:nvSpPr>
        <p:spPr>
          <a:xfrm>
            <a:off x="-20924" y="4712310"/>
            <a:ext cx="12233700" cy="1539300"/>
          </a:xfrm>
          <a:prstGeom prst="rect">
            <a:avLst/>
          </a:prstGeom>
          <a:solidFill>
            <a:srgbClr val="7BBBC6"/>
          </a:solidFill>
          <a:ln>
            <a:noFill/>
          </a:ln>
        </p:spPr>
        <p:txBody>
          <a:bodyPr spcFirstLastPara="1" wrap="square" lIns="0" tIns="0" rIns="0" bIns="0" anchor="ctr" anchorCtr="0">
            <a:spAutoFit/>
          </a:bodyPr>
          <a:lstStyle/>
          <a:p>
            <a:pPr marL="0" marR="0" lvl="0" indent="0" algn="ctr" rtl="0">
              <a:spcBef>
                <a:spcPts val="0"/>
              </a:spcBef>
              <a:spcAft>
                <a:spcPts val="0"/>
              </a:spcAft>
              <a:buNone/>
            </a:pPr>
            <a:r>
              <a:rPr lang="fr-FR" sz="3200" b="1" i="0" u="none" strike="noStrike" cap="none">
                <a:solidFill>
                  <a:srgbClr val="752864"/>
                </a:solidFill>
                <a:latin typeface="Poppins"/>
                <a:ea typeface="Poppins"/>
                <a:cs typeface="Poppins"/>
                <a:sym typeface="Poppins"/>
              </a:rPr>
              <a:t>EVALUATION DE LA SATISFACTION DES PATIENTS DE NEST</a:t>
            </a:r>
            <a:endParaRPr/>
          </a:p>
          <a:p>
            <a:pPr marL="0" marR="0" lvl="0" indent="0" algn="ctr" rtl="0">
              <a:spcBef>
                <a:spcPts val="0"/>
              </a:spcBef>
              <a:spcAft>
                <a:spcPts val="0"/>
              </a:spcAft>
              <a:buNone/>
            </a:pPr>
            <a:endParaRPr sz="4000" b="1" i="0" u="none" strike="noStrike" cap="none">
              <a:solidFill>
                <a:srgbClr val="752864"/>
              </a:solidFill>
              <a:latin typeface="Poppins"/>
              <a:ea typeface="Poppins"/>
              <a:cs typeface="Poppins"/>
              <a:sym typeface="Poppins"/>
            </a:endParaRPr>
          </a:p>
          <a:p>
            <a:pPr marL="0" marR="0" lvl="0" indent="0" algn="ctr" rtl="0">
              <a:spcBef>
                <a:spcPts val="0"/>
              </a:spcBef>
              <a:spcAft>
                <a:spcPts val="0"/>
              </a:spcAft>
              <a:buNone/>
            </a:pPr>
            <a:r>
              <a:rPr lang="fr-FR" sz="2800" b="1" i="0" u="none" strike="noStrike" cap="none">
                <a:solidFill>
                  <a:srgbClr val="752864"/>
                </a:solidFill>
                <a:latin typeface="Poppins"/>
                <a:ea typeface="Poppins"/>
                <a:cs typeface="Poppins"/>
                <a:sym typeface="Poppins"/>
              </a:rPr>
              <a:t>SEMESTRE 2 - 2024</a:t>
            </a:r>
            <a:endParaRPr sz="2800" b="1" i="0" u="none" strike="noStrike" cap="none">
              <a:solidFill>
                <a:srgbClr val="752864"/>
              </a:solidFill>
              <a:latin typeface="Poppins"/>
              <a:ea typeface="Poppins"/>
              <a:cs typeface="Poppins"/>
              <a:sym typeface="Poppins"/>
            </a:endParaRPr>
          </a:p>
        </p:txBody>
      </p:sp>
      <p:pic>
        <p:nvPicPr>
          <p:cNvPr id="1097" name="Google Shape;1097;p130"/>
          <p:cNvPicPr preferRelativeResize="0"/>
          <p:nvPr/>
        </p:nvPicPr>
        <p:blipFill rotWithShape="1">
          <a:blip r:embed="rId5">
            <a:alphaModFix/>
          </a:blip>
          <a:srcRect/>
          <a:stretch/>
        </p:blipFill>
        <p:spPr>
          <a:xfrm>
            <a:off x="235218" y="380371"/>
            <a:ext cx="2744691" cy="1843581"/>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131"/>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04" name="Google Shape;1104;p131"/>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105" name="Google Shape;1105;p131"/>
          <p:cNvGrpSpPr/>
          <p:nvPr/>
        </p:nvGrpSpPr>
        <p:grpSpPr>
          <a:xfrm>
            <a:off x="523113" y="1725083"/>
            <a:ext cx="11145679" cy="3100800"/>
            <a:chOff x="826" y="0"/>
            <a:chExt cx="11145679" cy="3100800"/>
          </a:xfrm>
        </p:grpSpPr>
        <p:sp>
          <p:nvSpPr>
            <p:cNvPr id="1106" name="Google Shape;1106;p131"/>
            <p:cNvSpPr/>
            <p:nvPr/>
          </p:nvSpPr>
          <p:spPr>
            <a:xfrm>
              <a:off x="1419905" y="0"/>
              <a:ext cx="9726600" cy="3100800"/>
            </a:xfrm>
            <a:prstGeom prst="rightArrow">
              <a:avLst>
                <a:gd name="adj1" fmla="val 75000"/>
                <a:gd name="adj2" fmla="val 50000"/>
              </a:avLst>
            </a:prstGeom>
            <a:solidFill>
              <a:srgbClr val="752864">
                <a:alpha val="89800"/>
              </a:srgbClr>
            </a:solidFill>
            <a:ln w="12700" cap="flat" cmpd="sng">
              <a:solidFill>
                <a:srgbClr val="F3CACC">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31"/>
            <p:cNvSpPr txBox="1"/>
            <p:nvPr/>
          </p:nvSpPr>
          <p:spPr>
            <a:xfrm>
              <a:off x="1419905" y="387615"/>
              <a:ext cx="8563800" cy="2325600"/>
            </a:xfrm>
            <a:prstGeom prst="rect">
              <a:avLst/>
            </a:prstGeom>
            <a:noFill/>
            <a:ln>
              <a:noFill/>
            </a:ln>
          </p:spPr>
          <p:txBody>
            <a:bodyPr spcFirstLastPara="1" wrap="square" lIns="11425" tIns="11425" rIns="11425" bIns="11425" anchor="t"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Poppins"/>
                <a:ea typeface="Poppins"/>
                <a:cs typeface="Poppins"/>
                <a:sym typeface="Poppins"/>
              </a:endParaRPr>
            </a:p>
            <a:p>
              <a:pPr marL="285750" marR="0" lvl="1" indent="-285750" algn="ctr" rtl="0">
                <a:lnSpc>
                  <a:spcPct val="90000"/>
                </a:lnSpc>
                <a:spcBef>
                  <a:spcPts val="270"/>
                </a:spcBef>
                <a:spcAft>
                  <a:spcPts val="0"/>
                </a:spcAft>
                <a:buClr>
                  <a:schemeClr val="lt1"/>
                </a:buClr>
                <a:buSzPts val="2800"/>
                <a:buFont typeface="Poppins"/>
                <a:buChar char="•"/>
              </a:pPr>
              <a:r>
                <a:rPr lang="fr-FR" sz="2800" b="1" i="0" u="none" strike="noStrike" cap="none">
                  <a:solidFill>
                    <a:schemeClr val="lt1"/>
                  </a:solidFill>
                  <a:latin typeface="Poppins"/>
                  <a:ea typeface="Poppins"/>
                  <a:cs typeface="Poppins"/>
                  <a:sym typeface="Poppins"/>
                </a:rPr>
                <a:t>Enquête nouveaux patients NEST (clinique et plateau)</a:t>
              </a:r>
              <a:endParaRPr/>
            </a:p>
            <a:p>
              <a:pPr marL="285750" marR="0" lvl="1" indent="-57150" algn="ctr" rtl="0">
                <a:lnSpc>
                  <a:spcPct val="90000"/>
                </a:lnSpc>
                <a:spcBef>
                  <a:spcPts val="420"/>
                </a:spcBef>
                <a:spcAft>
                  <a:spcPts val="0"/>
                </a:spcAft>
                <a:buClr>
                  <a:schemeClr val="dk1"/>
                </a:buClr>
                <a:buSzPts val="3600"/>
                <a:buFont typeface="Calibri"/>
                <a:buNone/>
              </a:pPr>
              <a:endParaRPr sz="3600" b="1" i="0" u="none" strike="noStrike" cap="none">
                <a:solidFill>
                  <a:schemeClr val="lt1"/>
                </a:solidFill>
                <a:latin typeface="Poppins"/>
                <a:ea typeface="Poppins"/>
                <a:cs typeface="Poppins"/>
                <a:sym typeface="Poppins"/>
              </a:endParaRPr>
            </a:p>
          </p:txBody>
        </p:sp>
        <p:sp>
          <p:nvSpPr>
            <p:cNvPr id="1108" name="Google Shape;1108;p131"/>
            <p:cNvSpPr/>
            <p:nvPr/>
          </p:nvSpPr>
          <p:spPr>
            <a:xfrm>
              <a:off x="826" y="0"/>
              <a:ext cx="1419000" cy="3100800"/>
            </a:xfrm>
            <a:prstGeom prst="roundRect">
              <a:avLst>
                <a:gd name="adj" fmla="val 16667"/>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131"/>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110" name="Google Shape;1110;p1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32"/>
          <p:cNvSpPr txBox="1"/>
          <p:nvPr/>
        </p:nvSpPr>
        <p:spPr>
          <a:xfrm>
            <a:off x="165100" y="184090"/>
            <a:ext cx="11607900" cy="800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Méthodologie et contexte de l’enquête </a:t>
            </a:r>
            <a:endParaRPr/>
          </a:p>
          <a:p>
            <a:pPr marL="0" marR="0" lvl="0" indent="0" algn="l" rtl="0">
              <a:lnSpc>
                <a:spcPct val="100000"/>
              </a:lnSpc>
              <a:spcBef>
                <a:spcPts val="0"/>
              </a:spcBef>
              <a:spcAft>
                <a:spcPts val="0"/>
              </a:spcAft>
              <a:buClr>
                <a:srgbClr val="7BBBC6"/>
              </a:buClr>
              <a:buSzPts val="2400"/>
              <a:buFont typeface="Poppins"/>
              <a:buNone/>
            </a:pPr>
            <a:r>
              <a:rPr lang="fr-FR" sz="2400" b="1" i="0" u="none" strike="noStrike" cap="none">
                <a:solidFill>
                  <a:srgbClr val="7BBBC6"/>
                </a:solidFill>
                <a:latin typeface="Poppins"/>
                <a:ea typeface="Poppins"/>
                <a:cs typeface="Poppins"/>
                <a:sym typeface="Poppins"/>
              </a:rPr>
              <a:t>Nouveaux patients (clinique et plateau)</a:t>
            </a:r>
            <a:endParaRPr sz="2800" b="0" i="0" u="none" strike="noStrike" cap="none">
              <a:solidFill>
                <a:srgbClr val="7BBBC6"/>
              </a:solidFill>
              <a:latin typeface="Poppins"/>
              <a:ea typeface="Poppins"/>
              <a:cs typeface="Poppins"/>
              <a:sym typeface="Poppins"/>
            </a:endParaRPr>
          </a:p>
        </p:txBody>
      </p:sp>
      <p:sp>
        <p:nvSpPr>
          <p:cNvPr id="1117" name="Google Shape;1117;p132"/>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18" name="Google Shape;1118;p132"/>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119" name="Google Shape;1119;p132"/>
          <p:cNvGrpSpPr/>
          <p:nvPr/>
        </p:nvGrpSpPr>
        <p:grpSpPr>
          <a:xfrm>
            <a:off x="168575" y="1506842"/>
            <a:ext cx="11854908" cy="3584060"/>
            <a:chOff x="3475" y="960742"/>
            <a:chExt cx="11854908" cy="3584060"/>
          </a:xfrm>
        </p:grpSpPr>
        <p:sp>
          <p:nvSpPr>
            <p:cNvPr id="1120" name="Google Shape;1120;p132"/>
            <p:cNvSpPr/>
            <p:nvPr/>
          </p:nvSpPr>
          <p:spPr>
            <a:xfrm>
              <a:off x="3475" y="960742"/>
              <a:ext cx="2757000" cy="16542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21" name="Google Shape;1121;p132"/>
            <p:cNvSpPr txBox="1"/>
            <p:nvPr/>
          </p:nvSpPr>
          <p:spPr>
            <a:xfrm>
              <a:off x="3475" y="96074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sz="1300" b="1" i="0" u="none" strike="noStrike" cap="none">
                  <a:solidFill>
                    <a:schemeClr val="lt1"/>
                  </a:solidFill>
                  <a:latin typeface="Poppins"/>
                  <a:ea typeface="Poppins"/>
                  <a:cs typeface="Poppins"/>
                  <a:sym typeface="Poppins"/>
                </a:rPr>
                <a:t>Période de l’enquête :</a:t>
              </a:r>
              <a:endParaRPr sz="1000"/>
            </a:p>
            <a:p>
              <a:pPr marL="0" marR="0" lvl="0" indent="0" algn="ctr" rtl="0">
                <a:lnSpc>
                  <a:spcPct val="90000"/>
                </a:lnSpc>
                <a:spcBef>
                  <a:spcPts val="595"/>
                </a:spcBef>
                <a:spcAft>
                  <a:spcPts val="0"/>
                </a:spcAft>
                <a:buClr>
                  <a:schemeClr val="lt1"/>
                </a:buClr>
                <a:buSzPts val="1700"/>
                <a:buFont typeface="Noto Sans Symbols"/>
                <a:buNone/>
              </a:pPr>
              <a:r>
                <a:rPr lang="fr-FR" sz="1300" b="0" i="0" u="none" strike="noStrike" cap="none">
                  <a:solidFill>
                    <a:schemeClr val="lt1"/>
                  </a:solidFill>
                  <a:latin typeface="Poppins"/>
                  <a:ea typeface="Poppins"/>
                  <a:cs typeface="Poppins"/>
                  <a:sym typeface="Poppins"/>
                </a:rPr>
                <a:t> Du 01 Juillet au 31 Decembre 2024</a:t>
              </a:r>
              <a:endParaRPr sz="1300" b="0" i="0" u="none" strike="noStrike" cap="none">
                <a:solidFill>
                  <a:schemeClr val="lt1"/>
                </a:solidFill>
                <a:latin typeface="Calibri"/>
                <a:ea typeface="Calibri"/>
                <a:cs typeface="Calibri"/>
                <a:sym typeface="Calibri"/>
              </a:endParaRPr>
            </a:p>
          </p:txBody>
        </p:sp>
        <p:sp>
          <p:nvSpPr>
            <p:cNvPr id="1122" name="Google Shape;1122;p132"/>
            <p:cNvSpPr/>
            <p:nvPr/>
          </p:nvSpPr>
          <p:spPr>
            <a:xfrm>
              <a:off x="3036111" y="960742"/>
              <a:ext cx="2757000" cy="16542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23" name="Google Shape;1123;p132"/>
            <p:cNvSpPr txBox="1"/>
            <p:nvPr/>
          </p:nvSpPr>
          <p:spPr>
            <a:xfrm>
              <a:off x="3036111" y="96074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Nombre de participants :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1 161 patients interrogés</a:t>
              </a:r>
              <a:endParaRPr b="0" i="0" u="none" strike="noStrike" cap="none">
                <a:solidFill>
                  <a:schemeClr val="lt1"/>
                </a:solidFill>
                <a:latin typeface="Calibri"/>
                <a:ea typeface="Calibri"/>
                <a:cs typeface="Calibri"/>
                <a:sym typeface="Calibri"/>
              </a:endParaRPr>
            </a:p>
          </p:txBody>
        </p:sp>
        <p:sp>
          <p:nvSpPr>
            <p:cNvPr id="1124" name="Google Shape;1124;p132"/>
            <p:cNvSpPr/>
            <p:nvPr/>
          </p:nvSpPr>
          <p:spPr>
            <a:xfrm>
              <a:off x="6068747" y="960742"/>
              <a:ext cx="2757000" cy="16542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25" name="Google Shape;1125;p132"/>
            <p:cNvSpPr txBox="1"/>
            <p:nvPr/>
          </p:nvSpPr>
          <p:spPr>
            <a:xfrm>
              <a:off x="6068747" y="96074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Lieu :</a:t>
              </a:r>
              <a:r>
                <a:rPr lang="fr-FR" b="0" i="0" u="none" strike="noStrike" cap="none">
                  <a:solidFill>
                    <a:schemeClr val="lt1"/>
                  </a:solidFill>
                  <a:latin typeface="Poppins"/>
                  <a:ea typeface="Poppins"/>
                  <a:cs typeface="Poppins"/>
                  <a:sym typeface="Poppins"/>
                </a:rPr>
                <a:t>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Plateau médical (364) et Clinique (797)</a:t>
              </a:r>
              <a:endParaRPr b="0" i="0" u="none" strike="noStrike" cap="none">
                <a:solidFill>
                  <a:schemeClr val="lt1"/>
                </a:solidFill>
                <a:latin typeface="Calibri"/>
                <a:ea typeface="Calibri"/>
                <a:cs typeface="Calibri"/>
                <a:sym typeface="Calibri"/>
              </a:endParaRPr>
            </a:p>
          </p:txBody>
        </p:sp>
        <p:sp>
          <p:nvSpPr>
            <p:cNvPr id="1126" name="Google Shape;1126;p132"/>
            <p:cNvSpPr/>
            <p:nvPr/>
          </p:nvSpPr>
          <p:spPr>
            <a:xfrm>
              <a:off x="9101383" y="960742"/>
              <a:ext cx="2757000" cy="16542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27" name="Google Shape;1127;p132"/>
            <p:cNvSpPr txBox="1"/>
            <p:nvPr/>
          </p:nvSpPr>
          <p:spPr>
            <a:xfrm>
              <a:off x="9101383" y="96074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Objectif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 Cette enquête a pour but d’évaluer la satisfaction des patients afin d’améliorer la qualité des soins et des services. </a:t>
              </a:r>
              <a:endParaRPr b="0" i="0" u="none" strike="noStrike" cap="none">
                <a:solidFill>
                  <a:schemeClr val="lt1"/>
                </a:solidFill>
                <a:latin typeface="Calibri"/>
                <a:ea typeface="Calibri"/>
                <a:cs typeface="Calibri"/>
                <a:sym typeface="Calibri"/>
              </a:endParaRPr>
            </a:p>
          </p:txBody>
        </p:sp>
        <p:sp>
          <p:nvSpPr>
            <p:cNvPr id="1128" name="Google Shape;1128;p132"/>
            <p:cNvSpPr/>
            <p:nvPr/>
          </p:nvSpPr>
          <p:spPr>
            <a:xfrm>
              <a:off x="3475" y="2890602"/>
              <a:ext cx="2757000" cy="16542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29" name="Google Shape;1129;p132"/>
            <p:cNvSpPr txBox="1"/>
            <p:nvPr/>
          </p:nvSpPr>
          <p:spPr>
            <a:xfrm>
              <a:off x="3475" y="289060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Public visé :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les nouveaux patients de la clinique et du plateau</a:t>
              </a:r>
              <a:endParaRPr b="0" i="0" u="none" strike="noStrike" cap="none">
                <a:solidFill>
                  <a:schemeClr val="lt1"/>
                </a:solidFill>
                <a:latin typeface="Calibri"/>
                <a:ea typeface="Calibri"/>
                <a:cs typeface="Calibri"/>
                <a:sym typeface="Calibri"/>
              </a:endParaRPr>
            </a:p>
          </p:txBody>
        </p:sp>
        <p:sp>
          <p:nvSpPr>
            <p:cNvPr id="1130" name="Google Shape;1130;p132"/>
            <p:cNvSpPr/>
            <p:nvPr/>
          </p:nvSpPr>
          <p:spPr>
            <a:xfrm>
              <a:off x="3036111" y="2890602"/>
              <a:ext cx="2757000" cy="16542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31" name="Google Shape;1131;p132"/>
            <p:cNvSpPr txBox="1"/>
            <p:nvPr/>
          </p:nvSpPr>
          <p:spPr>
            <a:xfrm>
              <a:off x="3036111" y="289060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Informations sur le nouveau patient :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Numéro de référence interne, Nom, Prénom, Contact, Date entrée dans le CRM, Service consulté, Lieu de consultation</a:t>
              </a:r>
              <a:endParaRPr b="0" i="0" u="none" strike="noStrike" cap="none">
                <a:solidFill>
                  <a:schemeClr val="lt1"/>
                </a:solidFill>
                <a:latin typeface="Calibri"/>
                <a:ea typeface="Calibri"/>
                <a:cs typeface="Calibri"/>
                <a:sym typeface="Calibri"/>
              </a:endParaRPr>
            </a:p>
          </p:txBody>
        </p:sp>
        <p:sp>
          <p:nvSpPr>
            <p:cNvPr id="1132" name="Google Shape;1132;p132"/>
            <p:cNvSpPr/>
            <p:nvPr/>
          </p:nvSpPr>
          <p:spPr>
            <a:xfrm>
              <a:off x="6068747" y="2890602"/>
              <a:ext cx="2757000" cy="16542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33" name="Google Shape;1133;p132"/>
            <p:cNvSpPr txBox="1"/>
            <p:nvPr/>
          </p:nvSpPr>
          <p:spPr>
            <a:xfrm>
              <a:off x="6068747" y="289060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Administration questionnaire :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Au téléphone</a:t>
              </a:r>
              <a:endParaRPr b="0" i="0" u="none" strike="noStrike" cap="none">
                <a:solidFill>
                  <a:schemeClr val="lt1"/>
                </a:solidFill>
                <a:latin typeface="Calibri"/>
                <a:ea typeface="Calibri"/>
                <a:cs typeface="Calibri"/>
                <a:sym typeface="Calibri"/>
              </a:endParaRPr>
            </a:p>
          </p:txBody>
        </p:sp>
        <p:sp>
          <p:nvSpPr>
            <p:cNvPr id="1134" name="Google Shape;1134;p132"/>
            <p:cNvSpPr/>
            <p:nvPr/>
          </p:nvSpPr>
          <p:spPr>
            <a:xfrm>
              <a:off x="9101383" y="2890602"/>
              <a:ext cx="2757000" cy="16542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135" name="Google Shape;1135;p132"/>
            <p:cNvSpPr txBox="1"/>
            <p:nvPr/>
          </p:nvSpPr>
          <p:spPr>
            <a:xfrm>
              <a:off x="9101383" y="2890602"/>
              <a:ext cx="2757000" cy="16542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Noto Sans Symbols"/>
                <a:buNone/>
              </a:pPr>
              <a:r>
                <a:rPr lang="fr-FR" b="1" i="0" u="none" strike="noStrike" cap="none">
                  <a:solidFill>
                    <a:schemeClr val="lt1"/>
                  </a:solidFill>
                  <a:latin typeface="Poppins"/>
                  <a:ea typeface="Poppins"/>
                  <a:cs typeface="Poppins"/>
                  <a:sym typeface="Poppins"/>
                </a:rPr>
                <a:t>Collecte et traitement des réponses : </a:t>
              </a:r>
              <a:endParaRPr sz="1100"/>
            </a:p>
            <a:p>
              <a:pPr marL="0" marR="0" lvl="0" indent="0" algn="ctr" rtl="0">
                <a:lnSpc>
                  <a:spcPct val="90000"/>
                </a:lnSpc>
                <a:spcBef>
                  <a:spcPts val="595"/>
                </a:spcBef>
                <a:spcAft>
                  <a:spcPts val="0"/>
                </a:spcAft>
                <a:buClr>
                  <a:schemeClr val="lt1"/>
                </a:buClr>
                <a:buSzPts val="1700"/>
                <a:buFont typeface="Noto Sans Symbols"/>
                <a:buNone/>
              </a:pPr>
              <a:r>
                <a:rPr lang="fr-FR" b="0" i="0" u="none" strike="noStrike" cap="none">
                  <a:solidFill>
                    <a:schemeClr val="lt1"/>
                  </a:solidFill>
                  <a:latin typeface="Poppins"/>
                  <a:ea typeface="Poppins"/>
                  <a:cs typeface="Poppins"/>
                  <a:sym typeface="Poppins"/>
                </a:rPr>
                <a:t>Google drive</a:t>
              </a:r>
              <a:endParaRPr b="0" i="0" u="none" strike="noStrike" cap="none">
                <a:solidFill>
                  <a:schemeClr val="lt1"/>
                </a:solidFill>
                <a:latin typeface="Calibri"/>
                <a:ea typeface="Calibri"/>
                <a:cs typeface="Calibri"/>
                <a:sym typeface="Calibri"/>
              </a:endParaRPr>
            </a:p>
          </p:txBody>
        </p:sp>
      </p:grpSp>
      <p:sp>
        <p:nvSpPr>
          <p:cNvPr id="1136" name="Google Shape;1136;p132"/>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137" name="Google Shape;1137;p1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33"/>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Provenance et motif de venue des nouveaux patients</a:t>
            </a:r>
            <a:endParaRPr sz="3200" b="0" i="0" u="none" strike="noStrike" cap="none">
              <a:solidFill>
                <a:srgbClr val="752864"/>
              </a:solidFill>
              <a:latin typeface="Poppins"/>
              <a:ea typeface="Poppins"/>
              <a:cs typeface="Poppins"/>
              <a:sym typeface="Poppins"/>
            </a:endParaRPr>
          </a:p>
        </p:txBody>
      </p:sp>
      <p:sp>
        <p:nvSpPr>
          <p:cNvPr id="1144" name="Google Shape;1144;p133"/>
          <p:cNvSpPr/>
          <p:nvPr/>
        </p:nvSpPr>
        <p:spPr>
          <a:xfrm>
            <a:off x="350480" y="1459018"/>
            <a:ext cx="11490900" cy="4897200"/>
          </a:xfrm>
          <a:prstGeom prst="rect">
            <a:avLst/>
          </a:prstGeom>
          <a:solidFill>
            <a:srgbClr val="7BB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Poppins"/>
              <a:ea typeface="Poppins"/>
              <a:cs typeface="Poppins"/>
              <a:sym typeface="Poppins"/>
            </a:endParaRPr>
          </a:p>
        </p:txBody>
      </p:sp>
      <p:sp>
        <p:nvSpPr>
          <p:cNvPr id="1145" name="Google Shape;1145;p133"/>
          <p:cNvSpPr txBox="1"/>
          <p:nvPr/>
        </p:nvSpPr>
        <p:spPr>
          <a:xfrm>
            <a:off x="350478" y="763913"/>
            <a:ext cx="10377600" cy="554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BBBC6"/>
              </a:buClr>
              <a:buSzPts val="1800"/>
              <a:buFont typeface="Poppins"/>
              <a:buNone/>
            </a:pPr>
            <a:r>
              <a:rPr lang="fr-FR" sz="1800" b="1" i="0" u="none" strike="noStrike" cap="none">
                <a:solidFill>
                  <a:srgbClr val="7BBBC6"/>
                </a:solidFill>
                <a:latin typeface="Poppins"/>
                <a:ea typeface="Poppins"/>
                <a:cs typeface="Poppins"/>
                <a:sym typeface="Poppins"/>
              </a:rPr>
              <a:t>68% </a:t>
            </a:r>
            <a:r>
              <a:rPr lang="fr-FR" sz="1800" b="0" i="0" u="none" strike="noStrike" cap="none">
                <a:solidFill>
                  <a:srgbClr val="752864"/>
                </a:solidFill>
                <a:latin typeface="Poppins"/>
                <a:ea typeface="Poppins"/>
                <a:cs typeface="Poppins"/>
                <a:sym typeface="Poppins"/>
              </a:rPr>
              <a:t>des patients sont venus à NEST sous recommandation</a:t>
            </a:r>
            <a:br>
              <a:rPr lang="fr-FR" sz="1800" b="0" i="0" u="none" strike="noStrike" cap="none">
                <a:solidFill>
                  <a:srgbClr val="752864"/>
                </a:solidFill>
                <a:latin typeface="Poppins"/>
                <a:ea typeface="Poppins"/>
                <a:cs typeface="Poppins"/>
                <a:sym typeface="Poppins"/>
              </a:rPr>
            </a:br>
            <a:r>
              <a:rPr lang="fr-FR" sz="1800" b="1" i="0" u="none" strike="noStrike" cap="none">
                <a:solidFill>
                  <a:srgbClr val="7BBBC6"/>
                </a:solidFill>
                <a:latin typeface="Poppins"/>
                <a:ea typeface="Poppins"/>
                <a:cs typeface="Poppins"/>
                <a:sym typeface="Poppins"/>
              </a:rPr>
              <a:t>49% </a:t>
            </a:r>
            <a:r>
              <a:rPr lang="fr-FR" sz="1800" b="0" i="0" u="none" strike="noStrike" cap="none">
                <a:solidFill>
                  <a:srgbClr val="752864"/>
                </a:solidFill>
                <a:latin typeface="Poppins"/>
                <a:ea typeface="Poppins"/>
                <a:cs typeface="Poppins"/>
                <a:sym typeface="Poppins"/>
              </a:rPr>
              <a:t>des patients sont venus à NEST pour la gynécologie et 31% pour la pédiatrie</a:t>
            </a:r>
            <a:endParaRPr/>
          </a:p>
        </p:txBody>
      </p:sp>
      <p:sp>
        <p:nvSpPr>
          <p:cNvPr id="1146" name="Google Shape;1146;p133"/>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47" name="Google Shape;1147;p133"/>
          <p:cNvSpPr/>
          <p:nvPr/>
        </p:nvSpPr>
        <p:spPr>
          <a:xfrm>
            <a:off x="0" y="6356350"/>
            <a:ext cx="482700" cy="5016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pic>
        <p:nvPicPr>
          <p:cNvPr id="1148" name="Google Shape;1148;p133"/>
          <p:cNvPicPr preferRelativeResize="0"/>
          <p:nvPr/>
        </p:nvPicPr>
        <p:blipFill rotWithShape="1">
          <a:blip r:embed="rId3">
            <a:alphaModFix/>
          </a:blip>
          <a:srcRect/>
          <a:stretch/>
        </p:blipFill>
        <p:spPr>
          <a:xfrm>
            <a:off x="350478" y="1459018"/>
            <a:ext cx="5605800" cy="4900200"/>
          </a:xfrm>
          <a:prstGeom prst="rect">
            <a:avLst/>
          </a:prstGeom>
          <a:noFill/>
          <a:ln>
            <a:noFill/>
          </a:ln>
        </p:spPr>
      </p:pic>
      <p:pic>
        <p:nvPicPr>
          <p:cNvPr id="1149" name="Google Shape;1149;p133"/>
          <p:cNvPicPr preferRelativeResize="0"/>
          <p:nvPr/>
        </p:nvPicPr>
        <p:blipFill rotWithShape="1">
          <a:blip r:embed="rId4">
            <a:alphaModFix/>
          </a:blip>
          <a:srcRect/>
          <a:stretch/>
        </p:blipFill>
        <p:spPr>
          <a:xfrm>
            <a:off x="6341089" y="1456085"/>
            <a:ext cx="5605800" cy="4900200"/>
          </a:xfrm>
          <a:prstGeom prst="rect">
            <a:avLst/>
          </a:prstGeom>
          <a:noFill/>
          <a:ln>
            <a:noFill/>
          </a:ln>
        </p:spPr>
      </p:pic>
      <p:sp>
        <p:nvSpPr>
          <p:cNvPr id="1150" name="Google Shape;1150;p133"/>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151" name="Google Shape;1151;p1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88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34"/>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fr-FR" sz="2800" b="1" i="0" u="none" strike="noStrike" cap="none">
                <a:solidFill>
                  <a:srgbClr val="752864"/>
                </a:solidFill>
                <a:latin typeface="Poppins"/>
                <a:ea typeface="Poppins"/>
                <a:cs typeface="Poppins"/>
                <a:sym typeface="Poppins"/>
              </a:rPr>
              <a:t>Résumé des résultats</a:t>
            </a:r>
            <a:endParaRPr sz="3200" b="0" i="0" u="none" strike="noStrike" cap="none">
              <a:solidFill>
                <a:srgbClr val="752864"/>
              </a:solidFill>
              <a:latin typeface="Poppins"/>
              <a:ea typeface="Poppins"/>
              <a:cs typeface="Poppins"/>
              <a:sym typeface="Poppins"/>
            </a:endParaRPr>
          </a:p>
        </p:txBody>
      </p:sp>
      <p:sp>
        <p:nvSpPr>
          <p:cNvPr id="1158" name="Google Shape;1158;p134"/>
          <p:cNvSpPr/>
          <p:nvPr/>
        </p:nvSpPr>
        <p:spPr>
          <a:xfrm>
            <a:off x="350480" y="1459018"/>
            <a:ext cx="11490900" cy="4897200"/>
          </a:xfrm>
          <a:prstGeom prst="rect">
            <a:avLst/>
          </a:prstGeom>
          <a:solidFill>
            <a:srgbClr val="7BBB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rgbClr val="FFFFFF"/>
              </a:solidFill>
              <a:latin typeface="Poppins"/>
              <a:ea typeface="Poppins"/>
              <a:cs typeface="Poppins"/>
              <a:sym typeface="Poppins"/>
            </a:endParaRPr>
          </a:p>
        </p:txBody>
      </p:sp>
      <p:sp>
        <p:nvSpPr>
          <p:cNvPr id="1159" name="Google Shape;1159;p134"/>
          <p:cNvSpPr txBox="1"/>
          <p:nvPr/>
        </p:nvSpPr>
        <p:spPr>
          <a:xfrm>
            <a:off x="350478" y="763913"/>
            <a:ext cx="10377600"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1800" b="1" i="0" u="none" strike="noStrike" cap="none">
                <a:solidFill>
                  <a:srgbClr val="7BBBC6"/>
                </a:solidFill>
                <a:latin typeface="Poppins"/>
                <a:ea typeface="Poppins"/>
                <a:cs typeface="Poppins"/>
                <a:sym typeface="Poppins"/>
              </a:rPr>
              <a:t>81%</a:t>
            </a:r>
            <a:r>
              <a:rPr lang="fr-FR" sz="1800" b="0" i="0" u="none" strike="noStrike" cap="none">
                <a:solidFill>
                  <a:srgbClr val="752864"/>
                </a:solidFill>
                <a:latin typeface="Poppins"/>
                <a:ea typeface="Poppins"/>
                <a:cs typeface="Poppins"/>
                <a:sym typeface="Poppins"/>
              </a:rPr>
              <a:t> des nouveaux patients sont TRÈS SATISFAITS de la qualité de l’accueil </a:t>
            </a:r>
            <a:br>
              <a:rPr lang="fr-FR" sz="1800" b="0" i="0" u="none" strike="noStrike" cap="none">
                <a:solidFill>
                  <a:srgbClr val="752864"/>
                </a:solidFill>
                <a:latin typeface="Poppins"/>
                <a:ea typeface="Poppins"/>
                <a:cs typeface="Poppins"/>
                <a:sym typeface="Poppins"/>
              </a:rPr>
            </a:br>
            <a:r>
              <a:rPr lang="fr-FR" sz="1800" b="1" i="0" u="none" strike="noStrike" cap="none">
                <a:solidFill>
                  <a:srgbClr val="7BBBC6"/>
                </a:solidFill>
                <a:latin typeface="Poppins"/>
                <a:ea typeface="Poppins"/>
                <a:cs typeface="Poppins"/>
                <a:sym typeface="Poppins"/>
              </a:rPr>
              <a:t>83% </a:t>
            </a:r>
            <a:r>
              <a:rPr lang="fr-FR" sz="1800" b="0" i="0" u="none" strike="noStrike" cap="none">
                <a:solidFill>
                  <a:srgbClr val="752864"/>
                </a:solidFill>
                <a:latin typeface="Poppins"/>
                <a:ea typeface="Poppins"/>
                <a:cs typeface="Poppins"/>
                <a:sym typeface="Poppins"/>
              </a:rPr>
              <a:t>des nouveaux patients sont TRÈS SATISFAITS de la consultation</a:t>
            </a:r>
            <a:endParaRPr/>
          </a:p>
        </p:txBody>
      </p:sp>
      <p:sp>
        <p:nvSpPr>
          <p:cNvPr id="1160" name="Google Shape;1160;p134"/>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1161" name="Google Shape;1161;p134"/>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pic>
        <p:nvPicPr>
          <p:cNvPr id="1162" name="Google Shape;1162;p134"/>
          <p:cNvPicPr preferRelativeResize="0"/>
          <p:nvPr/>
        </p:nvPicPr>
        <p:blipFill rotWithShape="1">
          <a:blip r:embed="rId3">
            <a:alphaModFix/>
          </a:blip>
          <a:srcRect/>
          <a:stretch/>
        </p:blipFill>
        <p:spPr>
          <a:xfrm>
            <a:off x="350478" y="1453152"/>
            <a:ext cx="11490900" cy="4897200"/>
          </a:xfrm>
          <a:prstGeom prst="rect">
            <a:avLst/>
          </a:prstGeom>
          <a:noFill/>
          <a:ln>
            <a:noFill/>
          </a:ln>
        </p:spPr>
      </p:pic>
      <p:sp>
        <p:nvSpPr>
          <p:cNvPr id="1163" name="Google Shape;1163;p134"/>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b="0" i="0" u="none" strike="noStrike" cap="none">
                <a:solidFill>
                  <a:schemeClr val="dk1"/>
                </a:solidFill>
                <a:latin typeface="Trebuchet MS"/>
                <a:ea typeface="Trebuchet MS"/>
                <a:cs typeface="Trebuchet MS"/>
                <a:sym typeface="Trebuchet MS"/>
              </a:rPr>
              <a:t>Rapport de satisfaction patients – Semestre 2 2024</a:t>
            </a:r>
            <a:endParaRPr/>
          </a:p>
        </p:txBody>
      </p:sp>
      <p:sp>
        <p:nvSpPr>
          <p:cNvPr id="1164" name="Google Shape;1164;p1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aphicFrame>
        <p:nvGraphicFramePr>
          <p:cNvPr id="367" name="Google Shape;367;p54"/>
          <p:cNvGraphicFramePr/>
          <p:nvPr/>
        </p:nvGraphicFramePr>
        <p:xfrm>
          <a:off x="393895" y="590843"/>
          <a:ext cx="11268200" cy="5865400"/>
        </p:xfrm>
        <a:graphic>
          <a:graphicData uri="http://schemas.openxmlformats.org/drawingml/2006/table">
            <a:tbl>
              <a:tblPr>
                <a:noFill/>
                <a:tableStyleId>{FFBD1D7A-76E1-45A9-BF59-973E96B46E5F}</a:tableStyleId>
              </a:tblPr>
              <a:tblGrid>
                <a:gridCol w="4741825">
                  <a:extLst>
                    <a:ext uri="{9D8B030D-6E8A-4147-A177-3AD203B41FA5}">
                      <a16:colId xmlns:a16="http://schemas.microsoft.com/office/drawing/2014/main" val="20000"/>
                    </a:ext>
                  </a:extLst>
                </a:gridCol>
                <a:gridCol w="1682575">
                  <a:extLst>
                    <a:ext uri="{9D8B030D-6E8A-4147-A177-3AD203B41FA5}">
                      <a16:colId xmlns:a16="http://schemas.microsoft.com/office/drawing/2014/main" val="20001"/>
                    </a:ext>
                  </a:extLst>
                </a:gridCol>
                <a:gridCol w="1529625">
                  <a:extLst>
                    <a:ext uri="{9D8B030D-6E8A-4147-A177-3AD203B41FA5}">
                      <a16:colId xmlns:a16="http://schemas.microsoft.com/office/drawing/2014/main" val="20002"/>
                    </a:ext>
                  </a:extLst>
                </a:gridCol>
                <a:gridCol w="1529625">
                  <a:extLst>
                    <a:ext uri="{9D8B030D-6E8A-4147-A177-3AD203B41FA5}">
                      <a16:colId xmlns:a16="http://schemas.microsoft.com/office/drawing/2014/main" val="20003"/>
                    </a:ext>
                  </a:extLst>
                </a:gridCol>
                <a:gridCol w="1784550">
                  <a:extLst>
                    <a:ext uri="{9D8B030D-6E8A-4147-A177-3AD203B41FA5}">
                      <a16:colId xmlns:a16="http://schemas.microsoft.com/office/drawing/2014/main" val="20004"/>
                    </a:ext>
                  </a:extLst>
                </a:gridCol>
              </a:tblGrid>
              <a:tr h="730825">
                <a:tc>
                  <a:txBody>
                    <a:bodyPr/>
                    <a:lstStyle/>
                    <a:p>
                      <a:pPr marL="0" marR="0" lvl="0" indent="0" algn="ctr" rtl="0">
                        <a:spcBef>
                          <a:spcPts val="0"/>
                        </a:spcBef>
                        <a:spcAft>
                          <a:spcPts val="0"/>
                        </a:spcAft>
                        <a:buNone/>
                      </a:pPr>
                      <a:r>
                        <a:rPr lang="fr-FR" sz="1800" b="1" u="none" strike="noStrike">
                          <a:solidFill>
                            <a:srgbClr val="FFFFFF"/>
                          </a:solidFill>
                          <a:latin typeface="Poppins"/>
                          <a:ea typeface="Poppins"/>
                          <a:cs typeface="Poppins"/>
                          <a:sym typeface="Poppins"/>
                        </a:rPr>
                        <a:t>Partie Intéressée</a:t>
                      </a:r>
                      <a:endParaRPr sz="1800" b="1" i="0" u="none" strike="noStrike">
                        <a:solidFill>
                          <a:srgbClr val="FFFFFF"/>
                        </a:solidFill>
                        <a:latin typeface="Poppins"/>
                        <a:ea typeface="Poppins"/>
                        <a:cs typeface="Poppins"/>
                        <a:sym typeface="Poppins"/>
                      </a:endParaRPr>
                    </a:p>
                  </a:txBody>
                  <a:tcPr marL="9525" marR="9525" marT="9525" marB="0" anchor="ctr">
                    <a:solidFill>
                      <a:srgbClr val="EBBDA9"/>
                    </a:solidFill>
                  </a:tcPr>
                </a:tc>
                <a:tc>
                  <a:txBody>
                    <a:bodyPr/>
                    <a:lstStyle/>
                    <a:p>
                      <a:pPr marL="0" marR="0" lvl="0" indent="0" algn="ctr" rtl="0">
                        <a:spcBef>
                          <a:spcPts val="0"/>
                        </a:spcBef>
                        <a:spcAft>
                          <a:spcPts val="0"/>
                        </a:spcAft>
                        <a:buNone/>
                      </a:pPr>
                      <a:r>
                        <a:rPr lang="fr-FR" sz="1800" b="1" u="none" strike="noStrike">
                          <a:solidFill>
                            <a:srgbClr val="FFFFFF"/>
                          </a:solidFill>
                          <a:latin typeface="Poppins"/>
                          <a:ea typeface="Poppins"/>
                          <a:cs typeface="Poppins"/>
                          <a:sym typeface="Poppins"/>
                        </a:rPr>
                        <a:t>Qualité de service</a:t>
                      </a:r>
                      <a:endParaRPr sz="1800" b="1" i="0" u="none" strike="noStrike">
                        <a:solidFill>
                          <a:srgbClr val="FFFFFF"/>
                        </a:solidFill>
                        <a:latin typeface="Poppins"/>
                        <a:ea typeface="Poppins"/>
                        <a:cs typeface="Poppins"/>
                        <a:sym typeface="Poppins"/>
                      </a:endParaRPr>
                    </a:p>
                  </a:txBody>
                  <a:tcPr marL="9525" marR="9525" marT="9525" marB="0" anchor="ctr">
                    <a:solidFill>
                      <a:srgbClr val="EBBDA9"/>
                    </a:solidFill>
                  </a:tcPr>
                </a:tc>
                <a:tc>
                  <a:txBody>
                    <a:bodyPr/>
                    <a:lstStyle/>
                    <a:p>
                      <a:pPr marL="0" marR="0" lvl="0" indent="0" algn="ctr" rtl="0">
                        <a:spcBef>
                          <a:spcPts val="0"/>
                        </a:spcBef>
                        <a:spcAft>
                          <a:spcPts val="0"/>
                        </a:spcAft>
                        <a:buNone/>
                      </a:pPr>
                      <a:r>
                        <a:rPr lang="fr-FR" sz="1800" b="1" u="none" strike="noStrike">
                          <a:solidFill>
                            <a:srgbClr val="FFFFFF"/>
                          </a:solidFill>
                          <a:latin typeface="Poppins"/>
                          <a:ea typeface="Poppins"/>
                          <a:cs typeface="Poppins"/>
                          <a:sym typeface="Poppins"/>
                        </a:rPr>
                        <a:t>Rentabilité</a:t>
                      </a:r>
                      <a:endParaRPr sz="1800" b="1" i="0" u="none" strike="noStrike">
                        <a:solidFill>
                          <a:srgbClr val="FFFFFF"/>
                        </a:solidFill>
                        <a:latin typeface="Poppins"/>
                        <a:ea typeface="Poppins"/>
                        <a:cs typeface="Poppins"/>
                        <a:sym typeface="Poppins"/>
                      </a:endParaRPr>
                    </a:p>
                  </a:txBody>
                  <a:tcPr marL="9525" marR="9525" marT="9525" marB="0" anchor="ctr">
                    <a:solidFill>
                      <a:srgbClr val="EBBDA9"/>
                    </a:solidFill>
                  </a:tcPr>
                </a:tc>
                <a:tc>
                  <a:txBody>
                    <a:bodyPr/>
                    <a:lstStyle/>
                    <a:p>
                      <a:pPr marL="0" marR="0" lvl="0" indent="0" algn="ctr" rtl="0">
                        <a:spcBef>
                          <a:spcPts val="0"/>
                        </a:spcBef>
                        <a:spcAft>
                          <a:spcPts val="0"/>
                        </a:spcAft>
                        <a:buNone/>
                      </a:pPr>
                      <a:r>
                        <a:rPr lang="fr-FR" sz="1800" b="1" u="none" strike="noStrike">
                          <a:solidFill>
                            <a:srgbClr val="FFFFFF"/>
                          </a:solidFill>
                          <a:latin typeface="Poppins"/>
                          <a:ea typeface="Poppins"/>
                          <a:cs typeface="Poppins"/>
                          <a:sym typeface="Poppins"/>
                        </a:rPr>
                        <a:t>Image</a:t>
                      </a:r>
                      <a:endParaRPr sz="1800" b="1" i="0" u="none" strike="noStrike">
                        <a:solidFill>
                          <a:srgbClr val="FFFFFF"/>
                        </a:solidFill>
                        <a:latin typeface="Poppins"/>
                        <a:ea typeface="Poppins"/>
                        <a:cs typeface="Poppins"/>
                        <a:sym typeface="Poppins"/>
                      </a:endParaRPr>
                    </a:p>
                  </a:txBody>
                  <a:tcPr marL="9525" marR="9525" marT="9525" marB="0" anchor="ctr">
                    <a:solidFill>
                      <a:srgbClr val="EBBDA9"/>
                    </a:solidFill>
                  </a:tcPr>
                </a:tc>
                <a:tc>
                  <a:txBody>
                    <a:bodyPr/>
                    <a:lstStyle/>
                    <a:p>
                      <a:pPr marL="0" marR="0" lvl="0" indent="0" algn="ctr" rtl="0">
                        <a:spcBef>
                          <a:spcPts val="0"/>
                        </a:spcBef>
                        <a:spcAft>
                          <a:spcPts val="0"/>
                        </a:spcAft>
                        <a:buNone/>
                      </a:pPr>
                      <a:r>
                        <a:rPr lang="fr-FR" sz="1800" b="1" u="none" strike="noStrike">
                          <a:solidFill>
                            <a:srgbClr val="FFFFFF"/>
                          </a:solidFill>
                          <a:latin typeface="Poppins"/>
                          <a:ea typeface="Poppins"/>
                          <a:cs typeface="Poppins"/>
                          <a:sym typeface="Poppins"/>
                        </a:rPr>
                        <a:t>Pertinente</a:t>
                      </a:r>
                      <a:endParaRPr sz="1800" b="1" i="0" u="none" strike="noStrike">
                        <a:solidFill>
                          <a:srgbClr val="FFFFFF"/>
                        </a:solidFill>
                        <a:latin typeface="Poppins"/>
                        <a:ea typeface="Poppins"/>
                        <a:cs typeface="Poppins"/>
                        <a:sym typeface="Poppins"/>
                      </a:endParaRPr>
                    </a:p>
                  </a:txBody>
                  <a:tcPr marL="9525" marR="9525" marT="9525" marB="0" anchor="ctr">
                    <a:solidFill>
                      <a:srgbClr val="EBBDA9"/>
                    </a:solidFill>
                  </a:tcPr>
                </a:tc>
                <a:extLst>
                  <a:ext uri="{0D108BD9-81ED-4DB2-BD59-A6C34878D82A}">
                    <a16:rowId xmlns:a16="http://schemas.microsoft.com/office/drawing/2014/main" val="10000"/>
                  </a:ext>
                </a:extLst>
              </a:tr>
              <a:tr h="393525">
                <a:tc>
                  <a:txBody>
                    <a:bodyPr/>
                    <a:lstStyle/>
                    <a:p>
                      <a:pPr marL="0" marR="0" lvl="0" indent="0" algn="ctr" rtl="0">
                        <a:spcBef>
                          <a:spcPts val="0"/>
                        </a:spcBef>
                        <a:spcAft>
                          <a:spcPts val="0"/>
                        </a:spcAft>
                        <a:buNone/>
                      </a:pPr>
                      <a:r>
                        <a:rPr lang="fr-FR" sz="1800">
                          <a:solidFill>
                            <a:srgbClr val="000000"/>
                          </a:solidFill>
                          <a:latin typeface="Poppins"/>
                          <a:ea typeface="Poppins"/>
                          <a:cs typeface="Poppins"/>
                          <a:sym typeface="Poppins"/>
                        </a:rPr>
                        <a:t>Pat</a:t>
                      </a:r>
                      <a:r>
                        <a:rPr lang="fr-FR" sz="1800" b="0" u="none" strike="noStrike">
                          <a:solidFill>
                            <a:srgbClr val="000000"/>
                          </a:solidFill>
                          <a:latin typeface="Poppins"/>
                          <a:ea typeface="Poppins"/>
                          <a:cs typeface="Poppins"/>
                          <a:sym typeface="Poppins"/>
                        </a:rPr>
                        <a:t>ients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1"/>
                  </a:ext>
                </a:extLst>
              </a:tr>
              <a:tr h="393525">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Personnel</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2"/>
                  </a:ext>
                </a:extLst>
              </a:tr>
              <a:tr h="393525">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Médecins externes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3"/>
                  </a:ext>
                </a:extLst>
              </a:tr>
              <a:tr h="599650">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Fournisseurs &amp; prestataires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4"/>
                  </a:ext>
                </a:extLst>
              </a:tr>
              <a:tr h="449750">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Investisseurs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5"/>
                  </a:ext>
                </a:extLst>
              </a:tr>
              <a:tr h="543450">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Assurances/IPM</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6"/>
                  </a:ext>
                </a:extLst>
              </a:tr>
              <a:tr h="393525">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Etat</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7"/>
                  </a:ext>
                </a:extLst>
              </a:tr>
              <a:tr h="393525">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Voisins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l" rtl="0">
                        <a:spcBef>
                          <a:spcPts val="0"/>
                        </a:spcBef>
                        <a:spcAft>
                          <a:spcPts val="0"/>
                        </a:spcAft>
                        <a:buNone/>
                      </a:pPr>
                      <a:r>
                        <a:rPr lang="fr-FR" sz="1800" b="0" u="none" strike="noStrike">
                          <a:solidFill>
                            <a:srgbClr val="000000"/>
                          </a:solidFill>
                          <a:latin typeface="Poppins"/>
                          <a:ea typeface="Poppins"/>
                          <a:cs typeface="Poppins"/>
                          <a:sym typeface="Poppins"/>
                        </a:rPr>
                        <a:t> </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l" rtl="0">
                        <a:spcBef>
                          <a:spcPts val="0"/>
                        </a:spcBef>
                        <a:spcAft>
                          <a:spcPts val="0"/>
                        </a:spcAft>
                        <a:buNone/>
                      </a:pPr>
                      <a:r>
                        <a:rPr lang="fr-FR" sz="1800" b="0" u="none" strike="noStrike">
                          <a:solidFill>
                            <a:srgbClr val="000000"/>
                          </a:solidFill>
                          <a:latin typeface="Poppins"/>
                          <a:ea typeface="Poppins"/>
                          <a:cs typeface="Poppins"/>
                          <a:sym typeface="Poppins"/>
                        </a:rPr>
                        <a:t> </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non</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8"/>
                  </a:ext>
                </a:extLst>
              </a:tr>
              <a:tr h="393525">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Prospects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l" rtl="0">
                        <a:spcBef>
                          <a:spcPts val="0"/>
                        </a:spcBef>
                        <a:spcAft>
                          <a:spcPts val="0"/>
                        </a:spcAft>
                        <a:buNone/>
                      </a:pPr>
                      <a:r>
                        <a:rPr lang="fr-FR" sz="1800" b="0" u="none" strike="noStrike">
                          <a:solidFill>
                            <a:srgbClr val="000000"/>
                          </a:solidFill>
                          <a:latin typeface="Poppins"/>
                          <a:ea typeface="Poppins"/>
                          <a:cs typeface="Poppins"/>
                          <a:sym typeface="Poppins"/>
                        </a:rPr>
                        <a:t> </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09"/>
                  </a:ext>
                </a:extLst>
              </a:tr>
              <a:tr h="637125">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Visiteurs/Accompagnants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l" rtl="0">
                        <a:spcBef>
                          <a:spcPts val="0"/>
                        </a:spcBef>
                        <a:spcAft>
                          <a:spcPts val="0"/>
                        </a:spcAft>
                        <a:buNone/>
                      </a:pPr>
                      <a:r>
                        <a:rPr lang="fr-FR" sz="1800" b="0" u="none" strike="noStrike">
                          <a:solidFill>
                            <a:srgbClr val="000000"/>
                          </a:solidFill>
                          <a:latin typeface="Poppins"/>
                          <a:ea typeface="Poppins"/>
                          <a:cs typeface="Poppins"/>
                          <a:sym typeface="Poppins"/>
                        </a:rPr>
                        <a:t> </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l" rtl="0">
                        <a:spcBef>
                          <a:spcPts val="0"/>
                        </a:spcBef>
                        <a:spcAft>
                          <a:spcPts val="0"/>
                        </a:spcAft>
                        <a:buNone/>
                      </a:pPr>
                      <a:r>
                        <a:rPr lang="fr-FR" sz="1800" b="0" u="none" strike="noStrike">
                          <a:solidFill>
                            <a:srgbClr val="000000"/>
                          </a:solidFill>
                          <a:latin typeface="Poppins"/>
                          <a:ea typeface="Poppins"/>
                          <a:cs typeface="Poppins"/>
                          <a:sym typeface="Poppins"/>
                        </a:rPr>
                        <a:t> </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non</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10"/>
                  </a:ext>
                </a:extLst>
              </a:tr>
              <a:tr h="543450">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Concurrents</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l" rtl="0">
                        <a:spcBef>
                          <a:spcPts val="0"/>
                        </a:spcBef>
                        <a:spcAft>
                          <a:spcPts val="0"/>
                        </a:spcAft>
                        <a:buNone/>
                      </a:pPr>
                      <a:r>
                        <a:rPr lang="fr-FR" sz="1800" b="0" u="none" strike="noStrike">
                          <a:solidFill>
                            <a:srgbClr val="000000"/>
                          </a:solidFill>
                          <a:latin typeface="Poppins"/>
                          <a:ea typeface="Poppins"/>
                          <a:cs typeface="Poppins"/>
                          <a:sym typeface="Poppins"/>
                        </a:rPr>
                        <a:t> </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x</a:t>
                      </a:r>
                      <a:endParaRPr sz="1800" b="0" i="0" u="none" strike="noStrike">
                        <a:solidFill>
                          <a:srgbClr val="000000"/>
                        </a:solidFill>
                        <a:latin typeface="Poppins"/>
                        <a:ea typeface="Poppins"/>
                        <a:cs typeface="Poppins"/>
                        <a:sym typeface="Poppins"/>
                      </a:endParaRPr>
                    </a:p>
                  </a:txBody>
                  <a:tcPr marL="9525" marR="9525" marT="9525" marB="0" anchor="ctr"/>
                </a:tc>
                <a:tc>
                  <a:txBody>
                    <a:bodyPr/>
                    <a:lstStyle/>
                    <a:p>
                      <a:pPr marL="0" marR="0" lvl="0" indent="0" algn="ctr" rtl="0">
                        <a:spcBef>
                          <a:spcPts val="0"/>
                        </a:spcBef>
                        <a:spcAft>
                          <a:spcPts val="0"/>
                        </a:spcAft>
                        <a:buNone/>
                      </a:pPr>
                      <a:r>
                        <a:rPr lang="fr-FR" sz="1800" b="0" u="none" strike="noStrike">
                          <a:solidFill>
                            <a:srgbClr val="000000"/>
                          </a:solidFill>
                          <a:latin typeface="Poppins"/>
                          <a:ea typeface="Poppins"/>
                          <a:cs typeface="Poppins"/>
                          <a:sym typeface="Poppins"/>
                        </a:rPr>
                        <a:t>oui</a:t>
                      </a:r>
                      <a:endParaRPr sz="1800" b="0" i="0" u="none" strike="noStrike">
                        <a:solidFill>
                          <a:srgbClr val="000000"/>
                        </a:solidFill>
                        <a:latin typeface="Poppins"/>
                        <a:ea typeface="Poppins"/>
                        <a:cs typeface="Poppins"/>
                        <a:sym typeface="Poppins"/>
                      </a:endParaRPr>
                    </a:p>
                  </a:txBody>
                  <a:tcPr marL="9525" marR="9525" marT="9525"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135"/>
          <p:cNvSpPr txBox="1"/>
          <p:nvPr/>
        </p:nvSpPr>
        <p:spPr>
          <a:xfrm>
            <a:off x="292100" y="292100"/>
            <a:ext cx="10680600" cy="431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Recommandations et Suggestions des nouveaux patients</a:t>
            </a:r>
            <a:endParaRPr/>
          </a:p>
        </p:txBody>
      </p:sp>
      <p:sp>
        <p:nvSpPr>
          <p:cNvPr id="1171" name="Google Shape;1171;p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Poppins"/>
              <a:buNone/>
            </a:pPr>
            <a:fld id="{00000000-1234-1234-1234-123412341234}" type="slidenum">
              <a:rPr lang="fr-FR" sz="1200" b="0" i="0" u="none" strike="noStrike" cap="none">
                <a:solidFill>
                  <a:srgbClr val="888888"/>
                </a:solidFill>
                <a:latin typeface="Poppins"/>
                <a:ea typeface="Poppins"/>
                <a:cs typeface="Poppins"/>
                <a:sym typeface="Poppins"/>
              </a:rPr>
              <a:t>90</a:t>
            </a:fld>
            <a:endParaRPr sz="1200" b="0" i="0" u="none" strike="noStrike" cap="none">
              <a:solidFill>
                <a:srgbClr val="888888"/>
              </a:solidFill>
              <a:latin typeface="Poppins"/>
              <a:ea typeface="Poppins"/>
              <a:cs typeface="Poppins"/>
              <a:sym typeface="Poppins"/>
            </a:endParaRPr>
          </a:p>
        </p:txBody>
      </p:sp>
      <p:sp>
        <p:nvSpPr>
          <p:cNvPr id="1172" name="Google Shape;1172;p135"/>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73" name="Google Shape;1173;p135"/>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74" name="Google Shape;1174;p135"/>
          <p:cNvSpPr txBox="1"/>
          <p:nvPr/>
        </p:nvSpPr>
        <p:spPr>
          <a:xfrm>
            <a:off x="292100" y="936814"/>
            <a:ext cx="11165100" cy="4248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7BBBC6"/>
              </a:buClr>
              <a:buSzPts val="2000"/>
              <a:buFont typeface="Arial"/>
              <a:buNone/>
            </a:pPr>
            <a:r>
              <a:rPr lang="fr-FR" sz="2000" b="1" i="0" u="none" strike="noStrike" cap="none">
                <a:solidFill>
                  <a:srgbClr val="7BBBC6"/>
                </a:solidFill>
                <a:latin typeface="Poppins"/>
                <a:ea typeface="Poppins"/>
                <a:cs typeface="Poppins"/>
                <a:sym typeface="Poppins"/>
              </a:rPr>
              <a:t>100%</a:t>
            </a:r>
            <a:r>
              <a:rPr lang="fr-FR" sz="2400" b="0" i="0" u="none" strike="noStrike" cap="none">
                <a:solidFill>
                  <a:srgbClr val="000000"/>
                </a:solidFill>
                <a:latin typeface="Poppins"/>
                <a:ea typeface="Poppins"/>
                <a:cs typeface="Poppins"/>
                <a:sym typeface="Poppins"/>
              </a:rPr>
              <a:t> </a:t>
            </a:r>
            <a:r>
              <a:rPr lang="fr-FR" sz="2000" b="0" i="0" u="none" strike="noStrike" cap="none">
                <a:solidFill>
                  <a:srgbClr val="000000"/>
                </a:solidFill>
                <a:latin typeface="Poppins"/>
                <a:ea typeface="Poppins"/>
                <a:cs typeface="Poppins"/>
                <a:sym typeface="Poppins"/>
              </a:rPr>
              <a:t>des nouveaux patients recommanderaient la clinique</a:t>
            </a:r>
            <a:endParaRPr/>
          </a:p>
        </p:txBody>
      </p:sp>
      <p:sp>
        <p:nvSpPr>
          <p:cNvPr id="1175" name="Google Shape;1175;p135"/>
          <p:cNvSpPr txBox="1"/>
          <p:nvPr/>
        </p:nvSpPr>
        <p:spPr>
          <a:xfrm>
            <a:off x="292100" y="1364623"/>
            <a:ext cx="11265000" cy="5571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BBBC6"/>
              </a:buClr>
              <a:buSzPts val="2000"/>
              <a:buFont typeface="Poppins"/>
              <a:buNone/>
            </a:pPr>
            <a:r>
              <a:rPr lang="fr-FR" sz="2000" b="1" i="0" u="sng" strike="noStrike" cap="none">
                <a:solidFill>
                  <a:srgbClr val="7BBBC6"/>
                </a:solidFill>
                <a:latin typeface="Poppins"/>
                <a:ea typeface="Poppins"/>
                <a:cs typeface="Poppins"/>
                <a:sym typeface="Poppins"/>
              </a:rPr>
              <a:t>Suggestions des patients</a:t>
            </a:r>
            <a:endParaRPr/>
          </a:p>
          <a:p>
            <a:pPr marL="0" marR="0" lvl="0" indent="0" algn="just"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Poppins"/>
              <a:ea typeface="Poppins"/>
              <a:cs typeface="Poppins"/>
              <a:sym typeface="Poppins"/>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Je constate que par rapport à notre dernière visite, il y’a eu amélioration, il faut continuer ainsi</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La patiente suggère que la salle d'accouchement doit être insonorisée, les cries des femmes résonnent de partout et que c'est vraiment indécent</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Il serait beaucoup mieux si vous preniez les imputations budgétaires</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Il faut en permanence avoir le service de médecine général et un médecin diabétologue</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Je suggère le paiement par wave, je n’avais que ca pour payer.</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Souhaite que le service gastro-entérologie soit disponible à NEST </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Je suggère que vous utilisez du matériel plus adapté pour le lavage des oreilles, .</a:t>
            </a:r>
            <a:br>
              <a:rPr lang="fr-FR" sz="1600" b="0" i="0" u="none" strike="noStrike" cap="none">
                <a:solidFill>
                  <a:srgbClr val="000000"/>
                </a:solidFill>
                <a:latin typeface="Poppins"/>
                <a:ea typeface="Poppins"/>
                <a:cs typeface="Poppins"/>
                <a:sym typeface="Poppins"/>
              </a:rPr>
            </a:br>
            <a:r>
              <a:rPr lang="fr-FR" sz="1600" b="0" i="0" u="none" strike="noStrike" cap="none">
                <a:solidFill>
                  <a:srgbClr val="000000"/>
                </a:solidFill>
                <a:latin typeface="Poppins"/>
                <a:ea typeface="Poppins"/>
                <a:cs typeface="Poppins"/>
                <a:sym typeface="Poppins"/>
              </a:rPr>
              <a:t>la pédiatre a utilisé la lampe de son téléphone, je n’ai pas apprécié cela </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Je vous suggère d'appeler vos patients avec un numéro fixe car il y' a beaucoup d'arnaqueurs dans ce pays</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Revoyez la disponibilité du médecin avant de fixer un rendez-vous, j'ai attendu plus de 2 heures de temps.</a:t>
            </a:r>
            <a:endParaRPr/>
          </a:p>
          <a:p>
            <a:pPr marL="0" marR="0" lvl="0" indent="0" algn="just" rtl="0">
              <a:lnSpc>
                <a:spcPct val="100000"/>
              </a:lnSpc>
              <a:spcBef>
                <a:spcPts val="0"/>
              </a:spcBef>
              <a:spcAft>
                <a:spcPts val="0"/>
              </a:spcAft>
              <a:buClr>
                <a:srgbClr val="7BBBC6"/>
              </a:buClr>
              <a:buSzPts val="2000"/>
              <a:buFont typeface="Poppins"/>
              <a:buNone/>
            </a:pPr>
            <a:r>
              <a:rPr lang="fr-FR" sz="2000" b="1" i="0" u="sng" strike="noStrike" cap="none">
                <a:solidFill>
                  <a:srgbClr val="7BBBC6"/>
                </a:solidFill>
                <a:latin typeface="Poppins"/>
                <a:ea typeface="Poppins"/>
                <a:cs typeface="Poppins"/>
                <a:sym typeface="Poppins"/>
              </a:rPr>
              <a:t>Commentaire d’une patiente</a:t>
            </a:r>
            <a:endParaRPr/>
          </a:p>
          <a:p>
            <a:pPr marL="285750" marR="0" lvl="0" indent="-184150" algn="just" rtl="0">
              <a:lnSpc>
                <a:spcPct val="100000"/>
              </a:lnSpc>
              <a:spcBef>
                <a:spcPts val="0"/>
              </a:spcBef>
              <a:spcAft>
                <a:spcPts val="0"/>
              </a:spcAft>
              <a:buClr>
                <a:srgbClr val="7BBBC6"/>
              </a:buClr>
              <a:buSzPts val="1600"/>
              <a:buFont typeface="Arial"/>
              <a:buNone/>
            </a:pPr>
            <a:endParaRPr sz="1600" b="0" i="0" u="none" strike="noStrike" cap="none">
              <a:solidFill>
                <a:srgbClr val="000000"/>
              </a:solidFill>
              <a:latin typeface="Poppins"/>
              <a:ea typeface="Poppins"/>
              <a:cs typeface="Poppins"/>
              <a:sym typeface="Poppins"/>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Vraiment l'accueil était bien, le médecin est très aimable, attentive et très  professionnelle. J'ai bien apprécié. C'est bon à savoir pour les nouveaux services</a:t>
            </a:r>
            <a:endParaRPr/>
          </a:p>
          <a:p>
            <a:pPr marL="285750" marR="0" lvl="0" indent="-285750" algn="just" rtl="0">
              <a:spcBef>
                <a:spcPts val="0"/>
              </a:spcBef>
              <a:spcAft>
                <a:spcPts val="0"/>
              </a:spcAft>
              <a:buClr>
                <a:srgbClr val="7BBBC6"/>
              </a:buClr>
              <a:buSzPts val="1600"/>
              <a:buFont typeface="Arial"/>
              <a:buChar char="•"/>
            </a:pPr>
            <a:r>
              <a:rPr lang="fr-FR" sz="1600" b="0" i="0" u="none" strike="noStrike" cap="none">
                <a:solidFill>
                  <a:srgbClr val="000000"/>
                </a:solidFill>
                <a:latin typeface="Poppins"/>
                <a:ea typeface="Poppins"/>
                <a:cs typeface="Poppins"/>
                <a:sym typeface="Poppins"/>
              </a:rPr>
              <a:t>Pour une première fois, un service médical nous appelle pour prendre des nouvelles vraiment je suis très contente de vous et prie pour que vous ayez un avancement sur tout ce que vous faites.</a:t>
            </a:r>
            <a:br>
              <a:rPr lang="fr-FR" sz="1600" b="0" i="0" u="none" strike="noStrike" cap="none">
                <a:solidFill>
                  <a:srgbClr val="000000"/>
                </a:solidFill>
                <a:latin typeface="Poppins"/>
                <a:ea typeface="Poppins"/>
                <a:cs typeface="Poppins"/>
                <a:sym typeface="Poppins"/>
              </a:rPr>
            </a:br>
            <a:endParaRPr sz="1600" b="0" i="0" u="none" strike="noStrike" cap="none">
              <a:solidFill>
                <a:srgbClr val="000000"/>
              </a:solidFill>
              <a:latin typeface="Poppins"/>
              <a:ea typeface="Poppins"/>
              <a:cs typeface="Poppins"/>
              <a:sym typeface="Poppins"/>
            </a:endParaRPr>
          </a:p>
          <a:p>
            <a:pPr marL="0" marR="0" lvl="0" indent="0" algn="just"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Poppins"/>
              <a:ea typeface="Poppins"/>
              <a:cs typeface="Poppins"/>
              <a:sym typeface="Poppins"/>
            </a:endParaRPr>
          </a:p>
        </p:txBody>
      </p:sp>
      <p:sp>
        <p:nvSpPr>
          <p:cNvPr id="1176" name="Google Shape;1176;p135"/>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136"/>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83" name="Google Shape;1183;p136"/>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184" name="Google Shape;1184;p136"/>
          <p:cNvGrpSpPr/>
          <p:nvPr/>
        </p:nvGrpSpPr>
        <p:grpSpPr>
          <a:xfrm>
            <a:off x="526082" y="2109055"/>
            <a:ext cx="11139941" cy="2298300"/>
            <a:chOff x="3795" y="1123"/>
            <a:chExt cx="11139941" cy="2298300"/>
          </a:xfrm>
        </p:grpSpPr>
        <p:sp>
          <p:nvSpPr>
            <p:cNvPr id="1185" name="Google Shape;1185;p136"/>
            <p:cNvSpPr/>
            <p:nvPr/>
          </p:nvSpPr>
          <p:spPr>
            <a:xfrm>
              <a:off x="1314536" y="1123"/>
              <a:ext cx="9829200" cy="2298300"/>
            </a:xfrm>
            <a:prstGeom prst="rightArrow">
              <a:avLst>
                <a:gd name="adj1" fmla="val 75000"/>
                <a:gd name="adj2" fmla="val 50000"/>
              </a:avLst>
            </a:prstGeom>
            <a:solidFill>
              <a:srgbClr val="752864">
                <a:alpha val="89800"/>
              </a:srgbClr>
            </a:solidFill>
            <a:ln w="12700" cap="flat" cmpd="sng">
              <a:solidFill>
                <a:srgbClr val="F3CACC">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36"/>
            <p:cNvSpPr txBox="1"/>
            <p:nvPr/>
          </p:nvSpPr>
          <p:spPr>
            <a:xfrm>
              <a:off x="1314536" y="288397"/>
              <a:ext cx="8967300" cy="1723500"/>
            </a:xfrm>
            <a:prstGeom prst="rect">
              <a:avLst/>
            </a:prstGeom>
            <a:noFill/>
            <a:ln>
              <a:noFill/>
            </a:ln>
          </p:spPr>
          <p:txBody>
            <a:bodyPr spcFirstLastPara="1" wrap="square" lIns="11425" tIns="11425" rIns="11425" bIns="11425" anchor="t"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Poppins"/>
                <a:ea typeface="Poppins"/>
                <a:cs typeface="Poppins"/>
                <a:sym typeface="Poppins"/>
              </a:endParaRPr>
            </a:p>
            <a:p>
              <a:pPr marL="285750" marR="0" lvl="1" indent="-107950" algn="ctr" rtl="0">
                <a:lnSpc>
                  <a:spcPct val="90000"/>
                </a:lnSpc>
                <a:spcBef>
                  <a:spcPts val="270"/>
                </a:spcBef>
                <a:spcAft>
                  <a:spcPts val="0"/>
                </a:spcAft>
                <a:buClr>
                  <a:schemeClr val="dk1"/>
                </a:buClr>
                <a:buSzPts val="2800"/>
                <a:buFont typeface="Calibri"/>
                <a:buNone/>
              </a:pPr>
              <a:endParaRPr sz="2800" b="1" i="0" u="none" strike="noStrike" cap="none">
                <a:solidFill>
                  <a:schemeClr val="lt1"/>
                </a:solidFill>
                <a:latin typeface="Poppins"/>
                <a:ea typeface="Poppins"/>
                <a:cs typeface="Poppins"/>
                <a:sym typeface="Poppins"/>
              </a:endParaRPr>
            </a:p>
            <a:p>
              <a:pPr marL="285750" marR="0" lvl="1" indent="-285750" algn="ctr" rtl="0">
                <a:lnSpc>
                  <a:spcPct val="90000"/>
                </a:lnSpc>
                <a:spcBef>
                  <a:spcPts val="420"/>
                </a:spcBef>
                <a:spcAft>
                  <a:spcPts val="0"/>
                </a:spcAft>
                <a:buClr>
                  <a:schemeClr val="lt1"/>
                </a:buClr>
                <a:buSzPts val="2800"/>
                <a:buFont typeface="Poppins"/>
                <a:buChar char="•"/>
              </a:pPr>
              <a:r>
                <a:rPr lang="fr-FR" sz="2800" b="1" i="0" u="none" strike="noStrike" cap="none">
                  <a:solidFill>
                    <a:schemeClr val="lt1"/>
                  </a:solidFill>
                  <a:latin typeface="Poppins"/>
                  <a:ea typeface="Poppins"/>
                  <a:cs typeface="Poppins"/>
                  <a:sym typeface="Poppins"/>
                </a:rPr>
                <a:t>Enquêtes post hospitalisations NEST (clinique et plateau)</a:t>
              </a:r>
              <a:endParaRPr/>
            </a:p>
            <a:p>
              <a:pPr marL="285750" marR="0" lvl="1" indent="-57150" algn="ctr" rtl="0">
                <a:lnSpc>
                  <a:spcPct val="90000"/>
                </a:lnSpc>
                <a:spcBef>
                  <a:spcPts val="420"/>
                </a:spcBef>
                <a:spcAft>
                  <a:spcPts val="0"/>
                </a:spcAft>
                <a:buClr>
                  <a:schemeClr val="dk1"/>
                </a:buClr>
                <a:buSzPts val="3600"/>
                <a:buFont typeface="Calibri"/>
                <a:buNone/>
              </a:pPr>
              <a:endParaRPr sz="3600" b="1" i="0" u="none" strike="noStrike" cap="none">
                <a:solidFill>
                  <a:schemeClr val="lt1"/>
                </a:solidFill>
                <a:latin typeface="Poppins"/>
                <a:ea typeface="Poppins"/>
                <a:cs typeface="Poppins"/>
                <a:sym typeface="Poppins"/>
              </a:endParaRPr>
            </a:p>
            <a:p>
              <a:pPr marL="285750" marR="0" lvl="1" indent="-57150" algn="ctr" rtl="0">
                <a:lnSpc>
                  <a:spcPct val="90000"/>
                </a:lnSpc>
                <a:spcBef>
                  <a:spcPts val="540"/>
                </a:spcBef>
                <a:spcAft>
                  <a:spcPts val="0"/>
                </a:spcAft>
                <a:buClr>
                  <a:schemeClr val="dk1"/>
                </a:buClr>
                <a:buSzPts val="3600"/>
                <a:buFont typeface="Calibri"/>
                <a:buNone/>
              </a:pPr>
              <a:endParaRPr sz="3600" b="1" i="0" u="none" strike="noStrike" cap="none">
                <a:solidFill>
                  <a:schemeClr val="lt1"/>
                </a:solidFill>
                <a:latin typeface="Poppins"/>
                <a:ea typeface="Poppins"/>
                <a:cs typeface="Poppins"/>
                <a:sym typeface="Poppins"/>
              </a:endParaRPr>
            </a:p>
          </p:txBody>
        </p:sp>
        <p:sp>
          <p:nvSpPr>
            <p:cNvPr id="1187" name="Google Shape;1187;p136"/>
            <p:cNvSpPr/>
            <p:nvPr/>
          </p:nvSpPr>
          <p:spPr>
            <a:xfrm>
              <a:off x="3795" y="1123"/>
              <a:ext cx="1310700" cy="2298300"/>
            </a:xfrm>
            <a:prstGeom prst="roundRect">
              <a:avLst>
                <a:gd name="adj" fmla="val 16667"/>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8" name="Google Shape;1188;p136"/>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189" name="Google Shape;1189;p1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91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37"/>
          <p:cNvSpPr txBox="1"/>
          <p:nvPr/>
        </p:nvSpPr>
        <p:spPr>
          <a:xfrm>
            <a:off x="317500" y="145989"/>
            <a:ext cx="11607900" cy="800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Méthodologie et contexte de l’enquête </a:t>
            </a:r>
            <a:endParaRPr/>
          </a:p>
          <a:p>
            <a:pPr marL="0" marR="0" lvl="0" indent="0" algn="l" rtl="0">
              <a:lnSpc>
                <a:spcPct val="100000"/>
              </a:lnSpc>
              <a:spcBef>
                <a:spcPts val="0"/>
              </a:spcBef>
              <a:spcAft>
                <a:spcPts val="0"/>
              </a:spcAft>
              <a:buClr>
                <a:srgbClr val="7BBBC6"/>
              </a:buClr>
              <a:buSzPts val="2400"/>
              <a:buFont typeface="Poppins"/>
              <a:buNone/>
            </a:pPr>
            <a:r>
              <a:rPr lang="fr-FR" sz="2400" b="1" i="0" u="none" strike="noStrike" cap="none">
                <a:solidFill>
                  <a:srgbClr val="7BBBC6"/>
                </a:solidFill>
                <a:latin typeface="Poppins"/>
                <a:ea typeface="Poppins"/>
                <a:cs typeface="Poppins"/>
                <a:sym typeface="Poppins"/>
              </a:rPr>
              <a:t>POST Hospitalisation (clinique)</a:t>
            </a:r>
            <a:endParaRPr sz="2800" b="0" i="0" u="none" strike="noStrike" cap="none">
              <a:solidFill>
                <a:srgbClr val="7BBBC6"/>
              </a:solidFill>
              <a:latin typeface="Poppins"/>
              <a:ea typeface="Poppins"/>
              <a:cs typeface="Poppins"/>
              <a:sym typeface="Poppins"/>
            </a:endParaRPr>
          </a:p>
        </p:txBody>
      </p:sp>
      <p:sp>
        <p:nvSpPr>
          <p:cNvPr id="1196" name="Google Shape;1196;p137"/>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197" name="Google Shape;1197;p137"/>
          <p:cNvSpPr/>
          <p:nvPr/>
        </p:nvSpPr>
        <p:spPr>
          <a:xfrm>
            <a:off x="0" y="6273800"/>
            <a:ext cx="584100" cy="5841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198" name="Google Shape;1198;p137"/>
          <p:cNvGrpSpPr/>
          <p:nvPr/>
        </p:nvGrpSpPr>
        <p:grpSpPr>
          <a:xfrm>
            <a:off x="320900" y="1856364"/>
            <a:ext cx="11600992" cy="3507335"/>
            <a:chOff x="3400" y="687965"/>
            <a:chExt cx="11600992" cy="3507335"/>
          </a:xfrm>
        </p:grpSpPr>
        <p:sp>
          <p:nvSpPr>
            <p:cNvPr id="1199" name="Google Shape;1199;p137"/>
            <p:cNvSpPr/>
            <p:nvPr/>
          </p:nvSpPr>
          <p:spPr>
            <a:xfrm>
              <a:off x="3400" y="687965"/>
              <a:ext cx="2697900" cy="16188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37"/>
            <p:cNvSpPr txBox="1"/>
            <p:nvPr/>
          </p:nvSpPr>
          <p:spPr>
            <a:xfrm>
              <a:off x="3400"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Période de l’enquête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 Du 01 Juillet au 31 Decembre 2024</a:t>
              </a:r>
              <a:endParaRPr sz="1400" b="0" i="0" u="none" strike="noStrike" cap="none">
                <a:solidFill>
                  <a:schemeClr val="lt1"/>
                </a:solidFill>
                <a:latin typeface="Calibri"/>
                <a:ea typeface="Calibri"/>
                <a:cs typeface="Calibri"/>
                <a:sym typeface="Calibri"/>
              </a:endParaRPr>
            </a:p>
          </p:txBody>
        </p:sp>
        <p:sp>
          <p:nvSpPr>
            <p:cNvPr id="1201" name="Google Shape;1201;p137"/>
            <p:cNvSpPr/>
            <p:nvPr/>
          </p:nvSpPr>
          <p:spPr>
            <a:xfrm>
              <a:off x="2971098" y="687965"/>
              <a:ext cx="2697900" cy="16188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37"/>
            <p:cNvSpPr txBox="1"/>
            <p:nvPr/>
          </p:nvSpPr>
          <p:spPr>
            <a:xfrm>
              <a:off x="2971098"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Nombre de participants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384 patients interrogés</a:t>
              </a:r>
              <a:endParaRPr sz="1400" b="0" i="0" u="none" strike="noStrike" cap="none">
                <a:solidFill>
                  <a:schemeClr val="lt1"/>
                </a:solidFill>
                <a:latin typeface="Calibri"/>
                <a:ea typeface="Calibri"/>
                <a:cs typeface="Calibri"/>
                <a:sym typeface="Calibri"/>
              </a:endParaRPr>
            </a:p>
          </p:txBody>
        </p:sp>
        <p:sp>
          <p:nvSpPr>
            <p:cNvPr id="1203" name="Google Shape;1203;p137"/>
            <p:cNvSpPr/>
            <p:nvPr/>
          </p:nvSpPr>
          <p:spPr>
            <a:xfrm>
              <a:off x="5938795" y="687965"/>
              <a:ext cx="2697900" cy="16188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37"/>
            <p:cNvSpPr txBox="1"/>
            <p:nvPr/>
          </p:nvSpPr>
          <p:spPr>
            <a:xfrm>
              <a:off x="5938795"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Lieu :</a:t>
              </a:r>
              <a:r>
                <a:rPr lang="fr-FR" sz="1400" b="0" i="0" u="none" strike="noStrike" cap="none">
                  <a:solidFill>
                    <a:schemeClr val="lt1"/>
                  </a:solidFill>
                  <a:latin typeface="Poppins"/>
                  <a:ea typeface="Poppins"/>
                  <a:cs typeface="Poppins"/>
                  <a:sym typeface="Poppins"/>
                </a:rPr>
                <a:t>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Clinique </a:t>
              </a:r>
              <a:endParaRPr sz="1400" b="0" i="0" u="none" strike="noStrike" cap="none">
                <a:solidFill>
                  <a:schemeClr val="lt1"/>
                </a:solidFill>
                <a:latin typeface="Calibri"/>
                <a:ea typeface="Calibri"/>
                <a:cs typeface="Calibri"/>
                <a:sym typeface="Calibri"/>
              </a:endParaRPr>
            </a:p>
          </p:txBody>
        </p:sp>
        <p:sp>
          <p:nvSpPr>
            <p:cNvPr id="1205" name="Google Shape;1205;p137"/>
            <p:cNvSpPr/>
            <p:nvPr/>
          </p:nvSpPr>
          <p:spPr>
            <a:xfrm>
              <a:off x="8906492" y="687965"/>
              <a:ext cx="2697900" cy="16188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37"/>
            <p:cNvSpPr txBox="1"/>
            <p:nvPr/>
          </p:nvSpPr>
          <p:spPr>
            <a:xfrm>
              <a:off x="8906492" y="687965"/>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Objectif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 Cette enquête a pour but d’évaluer la satisfaction des patients hospitalisés afin d’améliorer la qualité des soins et des services</a:t>
              </a:r>
              <a:endParaRPr sz="1400" b="0" i="0" u="none" strike="noStrike" cap="none">
                <a:solidFill>
                  <a:schemeClr val="lt1"/>
                </a:solidFill>
                <a:latin typeface="Calibri"/>
                <a:ea typeface="Calibri"/>
                <a:cs typeface="Calibri"/>
                <a:sym typeface="Calibri"/>
              </a:endParaRPr>
            </a:p>
          </p:txBody>
        </p:sp>
        <p:sp>
          <p:nvSpPr>
            <p:cNvPr id="1207" name="Google Shape;1207;p137"/>
            <p:cNvSpPr/>
            <p:nvPr/>
          </p:nvSpPr>
          <p:spPr>
            <a:xfrm>
              <a:off x="3400" y="2576500"/>
              <a:ext cx="2697900" cy="16188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37"/>
            <p:cNvSpPr txBox="1"/>
            <p:nvPr/>
          </p:nvSpPr>
          <p:spPr>
            <a:xfrm>
              <a:off x="3400"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Public visé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les patients hospitalisés</a:t>
              </a:r>
              <a:endParaRPr sz="1400" b="0" i="0" u="none" strike="noStrike" cap="none">
                <a:solidFill>
                  <a:schemeClr val="lt1"/>
                </a:solidFill>
                <a:latin typeface="Calibri"/>
                <a:ea typeface="Calibri"/>
                <a:cs typeface="Calibri"/>
                <a:sym typeface="Calibri"/>
              </a:endParaRPr>
            </a:p>
          </p:txBody>
        </p:sp>
        <p:sp>
          <p:nvSpPr>
            <p:cNvPr id="1209" name="Google Shape;1209;p137"/>
            <p:cNvSpPr/>
            <p:nvPr/>
          </p:nvSpPr>
          <p:spPr>
            <a:xfrm>
              <a:off x="2971098" y="2576500"/>
              <a:ext cx="2697900" cy="1618800"/>
            </a:xfrm>
            <a:prstGeom prst="rect">
              <a:avLst/>
            </a:prstGeom>
            <a:solidFill>
              <a:srgbClr val="EBBDA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37"/>
            <p:cNvSpPr txBox="1"/>
            <p:nvPr/>
          </p:nvSpPr>
          <p:spPr>
            <a:xfrm>
              <a:off x="2971098"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Informations sur le nouveau patient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Nom et Prénom (facultatif), Contact (facultatif), Séjour du… au …</a:t>
              </a:r>
              <a:endParaRPr/>
            </a:p>
            <a:p>
              <a:pPr marL="0" marR="0" lvl="0" indent="0" algn="ctr" rtl="0">
                <a:lnSpc>
                  <a:spcPct val="90000"/>
                </a:lnSpc>
                <a:spcBef>
                  <a:spcPts val="490"/>
                </a:spcBef>
                <a:spcAft>
                  <a:spcPts val="0"/>
                </a:spcAft>
                <a:buClr>
                  <a:schemeClr val="dk1"/>
                </a:buClr>
                <a:buSzPts val="1400"/>
                <a:buFont typeface="Noto Sans Symbols"/>
                <a:buNone/>
              </a:pPr>
              <a:endParaRPr sz="1400" b="0" i="0" u="none" strike="noStrike" cap="none">
                <a:solidFill>
                  <a:schemeClr val="lt1"/>
                </a:solidFill>
                <a:latin typeface="Calibri"/>
                <a:ea typeface="Calibri"/>
                <a:cs typeface="Calibri"/>
                <a:sym typeface="Calibri"/>
              </a:endParaRPr>
            </a:p>
          </p:txBody>
        </p:sp>
        <p:sp>
          <p:nvSpPr>
            <p:cNvPr id="1211" name="Google Shape;1211;p137"/>
            <p:cNvSpPr/>
            <p:nvPr/>
          </p:nvSpPr>
          <p:spPr>
            <a:xfrm>
              <a:off x="5938795" y="2576500"/>
              <a:ext cx="2697900" cy="1618800"/>
            </a:xfrm>
            <a:prstGeom prst="rect">
              <a:avLst/>
            </a:prstGeom>
            <a:solidFill>
              <a:srgbClr val="7BBB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37"/>
            <p:cNvSpPr txBox="1"/>
            <p:nvPr/>
          </p:nvSpPr>
          <p:spPr>
            <a:xfrm>
              <a:off x="5938795"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Administration questionnaire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Au téléphone</a:t>
              </a:r>
              <a:endParaRPr sz="1400" b="0" i="0" u="none" strike="noStrike" cap="none">
                <a:solidFill>
                  <a:schemeClr val="lt1"/>
                </a:solidFill>
                <a:latin typeface="Calibri"/>
                <a:ea typeface="Calibri"/>
                <a:cs typeface="Calibri"/>
                <a:sym typeface="Calibri"/>
              </a:endParaRPr>
            </a:p>
          </p:txBody>
        </p:sp>
        <p:sp>
          <p:nvSpPr>
            <p:cNvPr id="1213" name="Google Shape;1213;p137"/>
            <p:cNvSpPr/>
            <p:nvPr/>
          </p:nvSpPr>
          <p:spPr>
            <a:xfrm>
              <a:off x="8906492" y="2576500"/>
              <a:ext cx="2697900" cy="1618800"/>
            </a:xfrm>
            <a:prstGeom prst="rect">
              <a:avLst/>
            </a:prstGeom>
            <a:solidFill>
              <a:srgbClr val="752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37"/>
            <p:cNvSpPr txBox="1"/>
            <p:nvPr/>
          </p:nvSpPr>
          <p:spPr>
            <a:xfrm>
              <a:off x="8906492" y="2576500"/>
              <a:ext cx="2697900" cy="16188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Noto Sans Symbols"/>
                <a:buNone/>
              </a:pPr>
              <a:r>
                <a:rPr lang="fr-FR" sz="1400" b="1" i="0" u="none" strike="noStrike" cap="none">
                  <a:solidFill>
                    <a:schemeClr val="lt1"/>
                  </a:solidFill>
                  <a:latin typeface="Poppins"/>
                  <a:ea typeface="Poppins"/>
                  <a:cs typeface="Poppins"/>
                  <a:sym typeface="Poppins"/>
                </a:rPr>
                <a:t>Collecte et traitement des réponses : </a:t>
              </a:r>
              <a:endParaRPr/>
            </a:p>
            <a:p>
              <a:pPr marL="0" marR="0" lvl="0" indent="0" algn="ctr" rtl="0">
                <a:lnSpc>
                  <a:spcPct val="90000"/>
                </a:lnSpc>
                <a:spcBef>
                  <a:spcPts val="490"/>
                </a:spcBef>
                <a:spcAft>
                  <a:spcPts val="0"/>
                </a:spcAft>
                <a:buClr>
                  <a:schemeClr val="lt1"/>
                </a:buClr>
                <a:buSzPts val="1400"/>
                <a:buFont typeface="Noto Sans Symbols"/>
                <a:buNone/>
              </a:pPr>
              <a:r>
                <a:rPr lang="fr-FR" sz="1400" b="0" i="0" u="none" strike="noStrike" cap="none">
                  <a:solidFill>
                    <a:schemeClr val="lt1"/>
                  </a:solidFill>
                  <a:latin typeface="Poppins"/>
                  <a:ea typeface="Poppins"/>
                  <a:cs typeface="Poppins"/>
                  <a:sym typeface="Poppins"/>
                </a:rPr>
                <a:t>Google drive</a:t>
              </a:r>
              <a:endParaRPr sz="1400" b="0" i="0" u="none" strike="noStrike" cap="none">
                <a:solidFill>
                  <a:schemeClr val="lt1"/>
                </a:solidFill>
                <a:latin typeface="Calibri"/>
                <a:ea typeface="Calibri"/>
                <a:cs typeface="Calibri"/>
                <a:sym typeface="Calibri"/>
              </a:endParaRPr>
            </a:p>
          </p:txBody>
        </p:sp>
      </p:grpSp>
      <p:sp>
        <p:nvSpPr>
          <p:cNvPr id="1215" name="Google Shape;1215;p137"/>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216" name="Google Shape;1216;p1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92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38"/>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Résultats de l’enquête</a:t>
            </a:r>
            <a:endParaRPr sz="3200" b="0" i="0" u="none" strike="noStrike" cap="none">
              <a:solidFill>
                <a:srgbClr val="752864"/>
              </a:solidFill>
              <a:latin typeface="Poppins"/>
              <a:ea typeface="Poppins"/>
              <a:cs typeface="Poppins"/>
              <a:sym typeface="Poppins"/>
            </a:endParaRPr>
          </a:p>
        </p:txBody>
      </p:sp>
      <p:sp>
        <p:nvSpPr>
          <p:cNvPr id="1223" name="Google Shape;1223;p138"/>
          <p:cNvSpPr/>
          <p:nvPr/>
        </p:nvSpPr>
        <p:spPr>
          <a:xfrm>
            <a:off x="350478" y="1176153"/>
            <a:ext cx="11490900" cy="5061900"/>
          </a:xfrm>
          <a:prstGeom prst="rect">
            <a:avLst/>
          </a:prstGeom>
          <a:solidFill>
            <a:srgbClr val="7BB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latin typeface="Poppins"/>
              <a:ea typeface="Poppins"/>
              <a:cs typeface="Poppins"/>
              <a:sym typeface="Poppins"/>
            </a:endParaRPr>
          </a:p>
        </p:txBody>
      </p:sp>
      <p:sp>
        <p:nvSpPr>
          <p:cNvPr id="1224" name="Google Shape;1224;p138"/>
          <p:cNvSpPr txBox="1"/>
          <p:nvPr/>
        </p:nvSpPr>
        <p:spPr>
          <a:xfrm>
            <a:off x="350478" y="763913"/>
            <a:ext cx="10377600" cy="2772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7BBBC6"/>
              </a:buClr>
              <a:buSzPts val="1800"/>
              <a:buFont typeface="Poppins"/>
              <a:buNone/>
            </a:pPr>
            <a:r>
              <a:rPr lang="fr-FR" sz="1800" b="1" i="0" u="none" strike="noStrike" cap="none">
                <a:solidFill>
                  <a:srgbClr val="7BBBC6"/>
                </a:solidFill>
                <a:latin typeface="Poppins"/>
                <a:ea typeface="Poppins"/>
                <a:cs typeface="Poppins"/>
                <a:sym typeface="Poppins"/>
              </a:rPr>
              <a:t>81%</a:t>
            </a:r>
            <a:r>
              <a:rPr lang="fr-FR" sz="1800" b="0" i="0" u="none" strike="noStrike" cap="none">
                <a:solidFill>
                  <a:srgbClr val="752864"/>
                </a:solidFill>
                <a:latin typeface="Poppins"/>
                <a:ea typeface="Poppins"/>
                <a:cs typeface="Poppins"/>
                <a:sym typeface="Poppins"/>
              </a:rPr>
              <a:t> des patients hospitalisés sont TOTALEMENT SATISFAITS de nos services </a:t>
            </a:r>
            <a:endParaRPr/>
          </a:p>
        </p:txBody>
      </p:sp>
      <p:sp>
        <p:nvSpPr>
          <p:cNvPr id="1225" name="Google Shape;1225;p138"/>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226" name="Google Shape;1226;p138"/>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pic>
        <p:nvPicPr>
          <p:cNvPr id="1227" name="Google Shape;1227;p138"/>
          <p:cNvPicPr preferRelativeResize="0"/>
          <p:nvPr/>
        </p:nvPicPr>
        <p:blipFill rotWithShape="1">
          <a:blip r:embed="rId3">
            <a:alphaModFix/>
          </a:blip>
          <a:srcRect/>
          <a:stretch/>
        </p:blipFill>
        <p:spPr>
          <a:xfrm>
            <a:off x="350478" y="1131681"/>
            <a:ext cx="11490900" cy="5061900"/>
          </a:xfrm>
          <a:prstGeom prst="rect">
            <a:avLst/>
          </a:prstGeom>
          <a:noFill/>
          <a:ln>
            <a:noFill/>
          </a:ln>
        </p:spPr>
      </p:pic>
      <p:sp>
        <p:nvSpPr>
          <p:cNvPr id="1228" name="Google Shape;1228;p138"/>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229" name="Google Shape;1229;p1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93</a:t>
            </a:fld>
            <a:endParaRPr sz="1200" b="0" i="0" u="none" strike="noStrike" cap="none">
              <a:solidFill>
                <a:srgbClr val="888888"/>
              </a:solidFill>
              <a:latin typeface="Calibri"/>
              <a:ea typeface="Calibri"/>
              <a:cs typeface="Calibri"/>
              <a:sym typeface="Calibri"/>
            </a:endParaRPr>
          </a:p>
        </p:txBody>
      </p:sp>
      <p:graphicFrame>
        <p:nvGraphicFramePr>
          <p:cNvPr id="1230" name="Google Shape;1230;p138"/>
          <p:cNvGraphicFramePr/>
          <p:nvPr/>
        </p:nvGraphicFramePr>
        <p:xfrm>
          <a:off x="0" y="0"/>
          <a:ext cx="100000" cy="10474190"/>
        </p:xfrm>
        <a:graphic>
          <a:graphicData uri="http://schemas.openxmlformats.org/drawingml/2006/table">
            <a:tbl>
              <a:tblPr>
                <a:noFill/>
                <a:tableStyleId>{9E4D00B4-74D9-4255-BCC1-0325254FCB2A}</a:tableStyleId>
              </a:tblPr>
              <a:tblGrid>
                <a:gridCol w="100000">
                  <a:extLst>
                    <a:ext uri="{9D8B030D-6E8A-4147-A177-3AD203B41FA5}">
                      <a16:colId xmlns:a16="http://schemas.microsoft.com/office/drawing/2014/main" val="20000"/>
                    </a:ext>
                  </a:extLst>
                </a:gridCol>
              </a:tblGrid>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0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1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2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3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4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5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6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7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8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09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0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1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2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3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4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5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6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7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8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19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0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1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2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3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4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5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6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7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8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29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0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1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7"/>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8"/>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2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1"/>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6"/>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3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2"/>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3"/>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4"/>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5"/>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8"/>
                  </a:ext>
                </a:extLst>
              </a:tr>
              <a:tr h="0">
                <a:tc>
                  <a:txBody>
                    <a:bodyPr/>
                    <a:lstStyle/>
                    <a:p>
                      <a:pPr marL="0" marR="0" lvl="0" indent="0" algn="l" rtl="0">
                        <a:spcBef>
                          <a:spcPts val="0"/>
                        </a:spcBef>
                        <a:spcAft>
                          <a:spcPts val="0"/>
                        </a:spcAft>
                        <a:buNone/>
                      </a:pPr>
                      <a:r>
                        <a:rPr lang="fr-FR" sz="100" u="none" strike="noStrike" cap="none"/>
                        <a:t>Peu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49"/>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0"/>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1"/>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2"/>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3"/>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4"/>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5"/>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6"/>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7"/>
                  </a:ext>
                </a:extLst>
              </a:tr>
              <a:tr h="0">
                <a:tc>
                  <a:txBody>
                    <a:bodyPr/>
                    <a:lstStyle/>
                    <a:p>
                      <a:pPr marL="0" marR="0" lvl="0" indent="0" algn="l" rtl="0">
                        <a:spcBef>
                          <a:spcPts val="0"/>
                        </a:spcBef>
                        <a:spcAft>
                          <a:spcPts val="0"/>
                        </a:spcAft>
                        <a:buNone/>
                      </a:pPr>
                      <a:r>
                        <a:rPr lang="fr-FR" sz="100" u="none" strike="noStrike" cap="none"/>
                        <a:t>Totalement 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8"/>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59"/>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60"/>
                  </a:ext>
                </a:extLst>
              </a:tr>
              <a:tr h="0">
                <a:tc>
                  <a:txBody>
                    <a:bodyPr/>
                    <a:lstStyle/>
                    <a:p>
                      <a:pPr marL="0" marR="0" lvl="0" indent="0" algn="l" rtl="0">
                        <a:spcBef>
                          <a:spcPts val="0"/>
                        </a:spcBef>
                        <a:spcAft>
                          <a:spcPts val="0"/>
                        </a:spcAft>
                        <a:buNone/>
                      </a:pPr>
                      <a:r>
                        <a:rPr lang="fr-FR" sz="100" u="none" strike="noStrike" cap="none"/>
                        <a:t>Satisfait</a:t>
                      </a:r>
                      <a:endParaRPr sz="100" b="0" i="0" u="none" strike="noStrike" cap="none">
                        <a:solidFill>
                          <a:srgbClr val="000000"/>
                        </a:solidFill>
                        <a:latin typeface="Arial"/>
                        <a:ea typeface="Arial"/>
                        <a:cs typeface="Arial"/>
                        <a:sym typeface="Arial"/>
                      </a:endParaRPr>
                    </a:p>
                  </a:txBody>
                  <a:tcPr marL="475" marR="475" marT="475" marB="0" anchor="b"/>
                </a:tc>
                <a:extLst>
                  <a:ext uri="{0D108BD9-81ED-4DB2-BD59-A6C34878D82A}">
                    <a16:rowId xmlns:a16="http://schemas.microsoft.com/office/drawing/2014/main" val="10361"/>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139"/>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Motifs d’insatisfaction</a:t>
            </a:r>
            <a:endParaRPr sz="3200" b="0" i="0" u="none" strike="noStrike" cap="none">
              <a:solidFill>
                <a:srgbClr val="752864"/>
              </a:solidFill>
              <a:latin typeface="Poppins"/>
              <a:ea typeface="Poppins"/>
              <a:cs typeface="Poppins"/>
              <a:sym typeface="Poppins"/>
            </a:endParaRPr>
          </a:p>
        </p:txBody>
      </p:sp>
      <p:sp>
        <p:nvSpPr>
          <p:cNvPr id="1237" name="Google Shape;1237;p139"/>
          <p:cNvSpPr txBox="1"/>
          <p:nvPr/>
        </p:nvSpPr>
        <p:spPr>
          <a:xfrm>
            <a:off x="196850" y="2879890"/>
            <a:ext cx="2997300" cy="615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7BBBC6"/>
              </a:buClr>
              <a:buSzPts val="2000"/>
              <a:buFont typeface="Poppins"/>
              <a:buNone/>
            </a:pPr>
            <a:r>
              <a:rPr lang="fr-FR" sz="2000" b="1" i="0" u="none" strike="noStrike" cap="none">
                <a:solidFill>
                  <a:srgbClr val="7BBBC6"/>
                </a:solidFill>
                <a:latin typeface="Poppins"/>
                <a:ea typeface="Poppins"/>
                <a:cs typeface="Poppins"/>
                <a:sym typeface="Poppins"/>
              </a:rPr>
              <a:t>113 motifs d’insatisfaction</a:t>
            </a:r>
            <a:endParaRPr sz="2000" b="0" i="0" u="none" strike="noStrike" cap="none">
              <a:solidFill>
                <a:srgbClr val="752864"/>
              </a:solidFill>
              <a:latin typeface="Poppins"/>
              <a:ea typeface="Poppins"/>
              <a:cs typeface="Poppins"/>
              <a:sym typeface="Poppins"/>
            </a:endParaRPr>
          </a:p>
        </p:txBody>
      </p:sp>
      <p:sp>
        <p:nvSpPr>
          <p:cNvPr id="1238" name="Google Shape;1238;p139"/>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239" name="Google Shape;1239;p139"/>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pic>
        <p:nvPicPr>
          <p:cNvPr id="1240" name="Google Shape;1240;p139"/>
          <p:cNvPicPr preferRelativeResize="0"/>
          <p:nvPr/>
        </p:nvPicPr>
        <p:blipFill rotWithShape="1">
          <a:blip r:embed="rId3">
            <a:alphaModFix/>
          </a:blip>
          <a:srcRect/>
          <a:stretch/>
        </p:blipFill>
        <p:spPr>
          <a:xfrm>
            <a:off x="2755900" y="1280160"/>
            <a:ext cx="8851800" cy="5031600"/>
          </a:xfrm>
          <a:prstGeom prst="rect">
            <a:avLst/>
          </a:prstGeom>
          <a:noFill/>
          <a:ln>
            <a:noFill/>
          </a:ln>
        </p:spPr>
      </p:pic>
      <p:sp>
        <p:nvSpPr>
          <p:cNvPr id="1241" name="Google Shape;1241;p139"/>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242" name="Google Shape;1242;p1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94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40"/>
          <p:cNvSpPr txBox="1"/>
          <p:nvPr/>
        </p:nvSpPr>
        <p:spPr>
          <a:xfrm>
            <a:off x="350478" y="197785"/>
            <a:ext cx="10377600" cy="4311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800" b="1" i="0" u="none" strike="noStrike" cap="none">
                <a:solidFill>
                  <a:srgbClr val="752864"/>
                </a:solidFill>
                <a:latin typeface="Poppins"/>
                <a:ea typeface="Poppins"/>
                <a:cs typeface="Poppins"/>
                <a:sym typeface="Poppins"/>
              </a:rPr>
              <a:t>Analyse de l’impact des recommandations</a:t>
            </a:r>
            <a:endParaRPr sz="3200" b="0" i="0" u="none" strike="noStrike" cap="none">
              <a:solidFill>
                <a:srgbClr val="752864"/>
              </a:solidFill>
              <a:latin typeface="Poppins"/>
              <a:ea typeface="Poppins"/>
              <a:cs typeface="Poppins"/>
              <a:sym typeface="Poppins"/>
            </a:endParaRPr>
          </a:p>
        </p:txBody>
      </p:sp>
      <p:sp>
        <p:nvSpPr>
          <p:cNvPr id="1249" name="Google Shape;1249;p140"/>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sp>
        <p:nvSpPr>
          <p:cNvPr id="1250" name="Google Shape;1250;p140"/>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Poppins"/>
              <a:ea typeface="Poppins"/>
              <a:cs typeface="Poppins"/>
              <a:sym typeface="Poppins"/>
            </a:endParaRPr>
          </a:p>
        </p:txBody>
      </p:sp>
      <p:grpSp>
        <p:nvGrpSpPr>
          <p:cNvPr id="1251" name="Google Shape;1251;p140"/>
          <p:cNvGrpSpPr/>
          <p:nvPr/>
        </p:nvGrpSpPr>
        <p:grpSpPr>
          <a:xfrm>
            <a:off x="1162495" y="1326653"/>
            <a:ext cx="9326992" cy="3763237"/>
            <a:chOff x="1162495" y="329918"/>
            <a:chExt cx="9326992" cy="3763237"/>
          </a:xfrm>
        </p:grpSpPr>
        <p:sp>
          <p:nvSpPr>
            <p:cNvPr id="1252" name="Google Shape;1252;p140"/>
            <p:cNvSpPr/>
            <p:nvPr/>
          </p:nvSpPr>
          <p:spPr>
            <a:xfrm rot="5400000">
              <a:off x="2019295" y="646012"/>
              <a:ext cx="2580600" cy="4294200"/>
            </a:xfrm>
            <a:prstGeom prst="corner">
              <a:avLst>
                <a:gd name="adj1" fmla="val 16120"/>
                <a:gd name="adj2" fmla="val 16110"/>
              </a:avLst>
            </a:prstGeom>
            <a:solidFill>
              <a:srgbClr val="7BBBC6"/>
            </a:solidFill>
            <a:ln w="12700" cap="flat" cmpd="sng">
              <a:solidFill>
                <a:srgbClr val="7BBBC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0"/>
            <p:cNvSpPr/>
            <p:nvPr/>
          </p:nvSpPr>
          <p:spPr>
            <a:xfrm>
              <a:off x="1546204" y="2014455"/>
              <a:ext cx="4002900" cy="207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0"/>
            <p:cNvSpPr txBox="1"/>
            <p:nvPr/>
          </p:nvSpPr>
          <p:spPr>
            <a:xfrm>
              <a:off x="1546204" y="2014455"/>
              <a:ext cx="4002900" cy="20787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7BBBC6"/>
                </a:buClr>
                <a:buSzPts val="2400"/>
                <a:buFont typeface="Arial"/>
                <a:buNone/>
              </a:pPr>
              <a:r>
                <a:rPr lang="fr-FR" sz="2400" b="1" i="0" u="none" strike="noStrike" cap="none">
                  <a:solidFill>
                    <a:srgbClr val="7BBBC6"/>
                  </a:solidFill>
                  <a:latin typeface="Poppins"/>
                  <a:ea typeface="Poppins"/>
                  <a:cs typeface="Poppins"/>
                  <a:sym typeface="Poppins"/>
                </a:rPr>
                <a:t>92% </a:t>
              </a:r>
              <a:r>
                <a:rPr lang="fr-FR" sz="2400" b="1" i="0" u="none" strike="noStrike" cap="none">
                  <a:solidFill>
                    <a:schemeClr val="dk1"/>
                  </a:solidFill>
                  <a:latin typeface="Poppins"/>
                  <a:ea typeface="Poppins"/>
                  <a:cs typeface="Poppins"/>
                  <a:sym typeface="Poppins"/>
                </a:rPr>
                <a:t>des patients hospitalisés ont connu la clinique </a:t>
              </a:r>
              <a:r>
                <a:rPr lang="fr-FR" sz="2400" b="1" i="0" u="none" strike="noStrike" cap="none">
                  <a:solidFill>
                    <a:srgbClr val="752864"/>
                  </a:solidFill>
                  <a:latin typeface="Poppins"/>
                  <a:ea typeface="Poppins"/>
                  <a:cs typeface="Poppins"/>
                  <a:sym typeface="Poppins"/>
                </a:rPr>
                <a:t>grâce à des recommandations</a:t>
              </a:r>
              <a:endParaRPr sz="2400" b="0" i="0" u="none" strike="noStrike" cap="none">
                <a:solidFill>
                  <a:srgbClr val="752864"/>
                </a:solidFill>
                <a:latin typeface="Calibri"/>
                <a:ea typeface="Calibri"/>
                <a:cs typeface="Calibri"/>
                <a:sym typeface="Calibri"/>
              </a:endParaRPr>
            </a:p>
          </p:txBody>
        </p:sp>
        <p:sp>
          <p:nvSpPr>
            <p:cNvPr id="1255" name="Google Shape;1255;p140"/>
            <p:cNvSpPr/>
            <p:nvPr/>
          </p:nvSpPr>
          <p:spPr>
            <a:xfrm>
              <a:off x="4733829" y="329918"/>
              <a:ext cx="731400" cy="731400"/>
            </a:xfrm>
            <a:prstGeom prst="triangle">
              <a:avLst>
                <a:gd name="adj" fmla="val 10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0"/>
            <p:cNvSpPr/>
            <p:nvPr/>
          </p:nvSpPr>
          <p:spPr>
            <a:xfrm rot="5400000">
              <a:off x="6828255" y="139390"/>
              <a:ext cx="2580600" cy="4294200"/>
            </a:xfrm>
            <a:prstGeom prst="corner">
              <a:avLst>
                <a:gd name="adj1" fmla="val 16120"/>
                <a:gd name="adj2" fmla="val 16110"/>
              </a:avLst>
            </a:prstGeom>
            <a:solidFill>
              <a:srgbClr val="752864"/>
            </a:solidFill>
            <a:ln w="12700" cap="flat" cmpd="sng">
              <a:solidFill>
                <a:srgbClr val="75286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0"/>
            <p:cNvSpPr/>
            <p:nvPr/>
          </p:nvSpPr>
          <p:spPr>
            <a:xfrm>
              <a:off x="6209687" y="1532896"/>
              <a:ext cx="4279800" cy="206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0"/>
            <p:cNvSpPr txBox="1"/>
            <p:nvPr/>
          </p:nvSpPr>
          <p:spPr>
            <a:xfrm>
              <a:off x="6209687" y="1532896"/>
              <a:ext cx="4279800" cy="2062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7BBBC6"/>
                </a:buClr>
                <a:buSzPts val="2400"/>
                <a:buFont typeface="Arial"/>
                <a:buNone/>
              </a:pPr>
              <a:r>
                <a:rPr lang="fr-FR" sz="2400" b="1" i="0" u="none" strike="noStrike" cap="none">
                  <a:solidFill>
                    <a:srgbClr val="7BBBC6"/>
                  </a:solidFill>
                  <a:latin typeface="Poppins"/>
                  <a:ea typeface="Poppins"/>
                  <a:cs typeface="Poppins"/>
                  <a:sym typeface="Poppins"/>
                </a:rPr>
                <a:t>97% </a:t>
              </a:r>
              <a:r>
                <a:rPr lang="fr-FR" sz="2400" b="1" i="0" u="none" strike="noStrike" cap="none">
                  <a:solidFill>
                    <a:schemeClr val="dk1"/>
                  </a:solidFill>
                  <a:latin typeface="Poppins"/>
                  <a:ea typeface="Poppins"/>
                  <a:cs typeface="Poppins"/>
                  <a:sym typeface="Poppins"/>
                </a:rPr>
                <a:t>des patients hospitalisés </a:t>
              </a:r>
              <a:r>
                <a:rPr lang="fr-FR" sz="2400" b="1" i="0" u="none" strike="noStrike" cap="none">
                  <a:solidFill>
                    <a:srgbClr val="752864"/>
                  </a:solidFill>
                  <a:latin typeface="Poppins"/>
                  <a:ea typeface="Poppins"/>
                  <a:cs typeface="Poppins"/>
                  <a:sym typeface="Poppins"/>
                </a:rPr>
                <a:t>recommanderaient</a:t>
              </a:r>
              <a:r>
                <a:rPr lang="fr-FR" sz="2400" b="1" i="0" u="none" strike="noStrike" cap="none">
                  <a:solidFill>
                    <a:schemeClr val="dk1"/>
                  </a:solidFill>
                  <a:latin typeface="Poppins"/>
                  <a:ea typeface="Poppins"/>
                  <a:cs typeface="Poppins"/>
                  <a:sym typeface="Poppins"/>
                </a:rPr>
                <a:t> la clinique</a:t>
              </a:r>
              <a:endParaRPr sz="2400" b="0" i="0" u="none" strike="noStrike" cap="none">
                <a:solidFill>
                  <a:schemeClr val="dk1"/>
                </a:solidFill>
                <a:latin typeface="Calibri"/>
                <a:ea typeface="Calibri"/>
                <a:cs typeface="Calibri"/>
                <a:sym typeface="Calibri"/>
              </a:endParaRPr>
            </a:p>
          </p:txBody>
        </p:sp>
      </p:grpSp>
      <p:sp>
        <p:nvSpPr>
          <p:cNvPr id="1259" name="Google Shape;1259;p140"/>
          <p:cNvSpPr txBox="1"/>
          <p:nvPr/>
        </p:nvSpPr>
        <p:spPr>
          <a:xfrm>
            <a:off x="3048000" y="6611779"/>
            <a:ext cx="60960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1000" b="0" i="0" u="none" strike="noStrike" cap="none">
                <a:solidFill>
                  <a:srgbClr val="000000"/>
                </a:solidFill>
                <a:latin typeface="Trebuchet MS"/>
                <a:ea typeface="Trebuchet MS"/>
                <a:cs typeface="Trebuchet MS"/>
                <a:sym typeface="Trebuchet MS"/>
              </a:rPr>
              <a:t>Rapport de satisfaction patients – Semestre 2 2024</a:t>
            </a:r>
            <a:endParaRPr/>
          </a:p>
        </p:txBody>
      </p:sp>
      <p:sp>
        <p:nvSpPr>
          <p:cNvPr id="1260" name="Google Shape;1260;p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1200" b="0" i="0" u="none" strike="noStrike" cap="none">
                <a:solidFill>
                  <a:srgbClr val="888888"/>
                </a:solidFill>
                <a:latin typeface="Calibri"/>
                <a:ea typeface="Calibri"/>
                <a:cs typeface="Calibri"/>
                <a:sym typeface="Calibri"/>
              </a:rPr>
              <a:t>95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41"/>
          <p:cNvSpPr txBox="1"/>
          <p:nvPr/>
        </p:nvSpPr>
        <p:spPr>
          <a:xfrm>
            <a:off x="152400" y="215900"/>
            <a:ext cx="10377600" cy="384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752864"/>
              </a:buClr>
              <a:buSzPts val="2800"/>
              <a:buFont typeface="Poppins"/>
              <a:buNone/>
            </a:pPr>
            <a:r>
              <a:rPr lang="fr-FR" sz="2500" b="1" i="0" u="none" strike="noStrike" cap="none">
                <a:solidFill>
                  <a:srgbClr val="752864"/>
                </a:solidFill>
                <a:latin typeface="Poppins"/>
                <a:ea typeface="Poppins"/>
                <a:cs typeface="Poppins"/>
                <a:sym typeface="Poppins"/>
              </a:rPr>
              <a:t>Remarques et Suggestions des patients hospitalisés</a:t>
            </a:r>
            <a:endParaRPr sz="2900" b="0" i="0" u="none" strike="noStrike" cap="none">
              <a:solidFill>
                <a:srgbClr val="752864"/>
              </a:solidFill>
              <a:latin typeface="Poppins"/>
              <a:ea typeface="Poppins"/>
              <a:cs typeface="Poppins"/>
              <a:sym typeface="Poppins"/>
            </a:endParaRPr>
          </a:p>
        </p:txBody>
      </p:sp>
      <p:sp>
        <p:nvSpPr>
          <p:cNvPr id="1267" name="Google Shape;1267;p141"/>
          <p:cNvSpPr/>
          <p:nvPr/>
        </p:nvSpPr>
        <p:spPr>
          <a:xfrm>
            <a:off x="11607800" y="0"/>
            <a:ext cx="584100" cy="584100"/>
          </a:xfrm>
          <a:prstGeom prst="rect">
            <a:avLst/>
          </a:prstGeom>
          <a:solidFill>
            <a:srgbClr val="7528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500" b="0" i="0" u="none" strike="noStrike" cap="none">
              <a:solidFill>
                <a:srgbClr val="FFFFFF"/>
              </a:solidFill>
              <a:latin typeface="Poppins"/>
              <a:ea typeface="Poppins"/>
              <a:cs typeface="Poppins"/>
              <a:sym typeface="Poppins"/>
            </a:endParaRPr>
          </a:p>
        </p:txBody>
      </p:sp>
      <p:sp>
        <p:nvSpPr>
          <p:cNvPr id="1268" name="Google Shape;1268;p141"/>
          <p:cNvSpPr/>
          <p:nvPr/>
        </p:nvSpPr>
        <p:spPr>
          <a:xfrm>
            <a:off x="0" y="6362216"/>
            <a:ext cx="520800" cy="495900"/>
          </a:xfrm>
          <a:prstGeom prst="rect">
            <a:avLst/>
          </a:prstGeom>
          <a:solidFill>
            <a:srgbClr val="EBBDA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500" b="0" i="0" u="none" strike="noStrike" cap="none">
              <a:solidFill>
                <a:srgbClr val="FFFFFF"/>
              </a:solidFill>
              <a:latin typeface="Poppins"/>
              <a:ea typeface="Poppins"/>
              <a:cs typeface="Poppins"/>
              <a:sym typeface="Poppins"/>
            </a:endParaRPr>
          </a:p>
        </p:txBody>
      </p:sp>
      <p:grpSp>
        <p:nvGrpSpPr>
          <p:cNvPr id="1269" name="Google Shape;1269;p141"/>
          <p:cNvGrpSpPr/>
          <p:nvPr/>
        </p:nvGrpSpPr>
        <p:grpSpPr>
          <a:xfrm>
            <a:off x="161729" y="850900"/>
            <a:ext cx="11887893" cy="5466721"/>
            <a:chOff x="9329" y="0"/>
            <a:chExt cx="11887893" cy="5466721"/>
          </a:xfrm>
        </p:grpSpPr>
        <p:sp>
          <p:nvSpPr>
            <p:cNvPr id="1270" name="Google Shape;1270;p141"/>
            <p:cNvSpPr/>
            <p:nvPr/>
          </p:nvSpPr>
          <p:spPr>
            <a:xfrm>
              <a:off x="15343" y="0"/>
              <a:ext cx="3622500" cy="389100"/>
            </a:xfrm>
            <a:prstGeom prst="rect">
              <a:avLst/>
            </a:prstGeom>
            <a:solidFill>
              <a:srgbClr val="7BBBC6"/>
            </a:solidFill>
            <a:ln w="12700" cap="flat" cmpd="sng">
              <a:solidFill>
                <a:srgbClr val="7BBBC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71" name="Google Shape;1271;p141"/>
            <p:cNvSpPr txBox="1"/>
            <p:nvPr/>
          </p:nvSpPr>
          <p:spPr>
            <a:xfrm>
              <a:off x="15343" y="0"/>
              <a:ext cx="3622500" cy="3891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Poppins"/>
                <a:buNone/>
              </a:pPr>
              <a:r>
                <a:rPr lang="fr-FR" sz="1300" b="1" i="0" u="sng" strike="noStrike" cap="none">
                  <a:solidFill>
                    <a:schemeClr val="lt1"/>
                  </a:solidFill>
                  <a:latin typeface="Poppins"/>
                  <a:ea typeface="Poppins"/>
                  <a:cs typeface="Poppins"/>
                  <a:sym typeface="Poppins"/>
                </a:rPr>
                <a:t>Cuisine</a:t>
              </a:r>
              <a:endParaRPr sz="900" b="0" i="0" u="none" strike="noStrike" cap="none">
                <a:solidFill>
                  <a:schemeClr val="lt1"/>
                </a:solidFill>
                <a:latin typeface="Calibri"/>
                <a:ea typeface="Calibri"/>
                <a:cs typeface="Calibri"/>
                <a:sym typeface="Calibri"/>
              </a:endParaRPr>
            </a:p>
          </p:txBody>
        </p:sp>
        <p:sp>
          <p:nvSpPr>
            <p:cNvPr id="1272" name="Google Shape;1272;p141"/>
            <p:cNvSpPr/>
            <p:nvPr/>
          </p:nvSpPr>
          <p:spPr>
            <a:xfrm>
              <a:off x="9329" y="351342"/>
              <a:ext cx="3622500" cy="5077500"/>
            </a:xfrm>
            <a:prstGeom prst="rect">
              <a:avLst/>
            </a:prstGeom>
            <a:solidFill>
              <a:schemeClr val="lt1">
                <a:alpha val="89800"/>
              </a:schemeClr>
            </a:solidFill>
            <a:ln w="12700" cap="flat" cmpd="sng">
              <a:solidFill>
                <a:srgbClr val="7BBBC6">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73" name="Google Shape;1273;p141"/>
            <p:cNvSpPr txBox="1"/>
            <p:nvPr/>
          </p:nvSpPr>
          <p:spPr>
            <a:xfrm>
              <a:off x="9329" y="351342"/>
              <a:ext cx="3622500" cy="5077500"/>
            </a:xfrm>
            <a:prstGeom prst="rect">
              <a:avLst/>
            </a:prstGeom>
            <a:noFill/>
            <a:ln>
              <a:noFill/>
            </a:ln>
          </p:spPr>
          <p:txBody>
            <a:bodyPr spcFirstLastPara="1" wrap="square" lIns="80000" tIns="80000" rIns="106675" bIns="120000" anchor="t" anchorCtr="0">
              <a:noAutofit/>
            </a:bodyPr>
            <a:lstStyle/>
            <a:p>
              <a:pPr marL="114300" marR="0" lvl="1" indent="-95250" algn="just" rtl="0">
                <a:lnSpc>
                  <a:spcPct val="90000"/>
                </a:lnSpc>
                <a:spcBef>
                  <a:spcPts val="0"/>
                </a:spcBef>
                <a:spcAft>
                  <a:spcPts val="0"/>
                </a:spcAft>
                <a:buClr>
                  <a:schemeClr val="dk1"/>
                </a:buClr>
                <a:buSzPts val="1200"/>
                <a:buFont typeface="Noto Sans Symbols"/>
                <a:buChar char="✔"/>
              </a:pPr>
              <a:r>
                <a:rPr lang="fr-FR" sz="1200" b="0" i="0" u="none" strike="noStrike" cap="none">
                  <a:solidFill>
                    <a:schemeClr val="dk1"/>
                  </a:solidFill>
                  <a:latin typeface="Poppins"/>
                  <a:ea typeface="Poppins"/>
                  <a:cs typeface="Poppins"/>
                  <a:sym typeface="Poppins"/>
                </a:rPr>
                <a:t>le repas n'était pas servi à temps et l'assiette n'a pas été débarrassé après</a:t>
              </a:r>
              <a:endParaRPr sz="1200" b="0" i="0" u="none" strike="noStrike" cap="none">
                <a:solidFill>
                  <a:schemeClr val="dk1"/>
                </a:solidFill>
                <a:latin typeface="Calibri"/>
                <a:ea typeface="Calibri"/>
                <a:cs typeface="Calibri"/>
                <a:sym typeface="Calibri"/>
              </a:endParaRPr>
            </a:p>
            <a:p>
              <a:pPr marL="114300" marR="0" lvl="1" indent="-95250" algn="just" rtl="0">
                <a:lnSpc>
                  <a:spcPct val="90000"/>
                </a:lnSpc>
                <a:spcBef>
                  <a:spcPts val="225"/>
                </a:spcBef>
                <a:spcAft>
                  <a:spcPts val="0"/>
                </a:spcAft>
                <a:buClr>
                  <a:schemeClr val="dk1"/>
                </a:buClr>
                <a:buSzPts val="1200"/>
                <a:buFont typeface="Noto Sans Symbols"/>
                <a:buChar char="✔"/>
              </a:pPr>
              <a:r>
                <a:rPr lang="fr-FR" sz="1200" b="0" i="0" u="none" strike="noStrike" cap="none">
                  <a:solidFill>
                    <a:schemeClr val="dk1"/>
                  </a:solidFill>
                  <a:latin typeface="Poppins"/>
                  <a:ea typeface="Poppins"/>
                  <a:cs typeface="Poppins"/>
                  <a:sym typeface="Poppins"/>
                </a:rPr>
                <a:t>insister sur la variété des repas, préparez des plats plus légers pour faciliter la digestion</a:t>
              </a:r>
              <a:endParaRPr sz="1200" b="0" i="0" u="none" strike="noStrike" cap="none">
                <a:solidFill>
                  <a:schemeClr val="dk1"/>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J’aimais beaucoup la nourriture d’il y’a 3ans, mais cette fois-ci c’était pas fameux</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les repas sont trop épicés, on nous donne juste une bouteille d’eau par jour</a:t>
              </a:r>
              <a:endParaRPr sz="1200" b="0" i="0" u="none" strike="noStrike" cap="none">
                <a:solidFill>
                  <a:srgbClr val="000000"/>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J’apprécie la nourriture</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Améliorez la qualité de votre restauration</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Éviter de servir du riz aux femmes accouchées par césarienne</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Essayez de servir les repas un peu plus tôt</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La nourriture servi aux enfants n’est pas adaptée, trop épicée, pimentée et grasse.</a:t>
              </a:r>
              <a:endParaRPr sz="1100"/>
            </a:p>
            <a:p>
              <a:pPr marL="114300" marR="0" lvl="1" indent="-19050" algn="just" rtl="0">
                <a:lnSpc>
                  <a:spcPct val="90000"/>
                </a:lnSpc>
                <a:spcBef>
                  <a:spcPts val="225"/>
                </a:spcBef>
                <a:spcAft>
                  <a:spcPts val="0"/>
                </a:spcAft>
                <a:buClr>
                  <a:schemeClr val="dk1"/>
                </a:buClr>
                <a:buSzPts val="1500"/>
                <a:buFont typeface="Noto Sans Symbols"/>
                <a:buNone/>
              </a:pPr>
              <a:endParaRPr sz="1200" b="0" i="0" u="none" strike="noStrike" cap="none">
                <a:solidFill>
                  <a:srgbClr val="000000"/>
                </a:solidFill>
                <a:latin typeface="Poppins"/>
                <a:ea typeface="Poppins"/>
                <a:cs typeface="Poppins"/>
                <a:sym typeface="Poppins"/>
              </a:endParaRPr>
            </a:p>
            <a:p>
              <a:pPr marL="114300" marR="0" lvl="1" indent="-19050" algn="just" rtl="0">
                <a:lnSpc>
                  <a:spcPct val="90000"/>
                </a:lnSpc>
                <a:spcBef>
                  <a:spcPts val="225"/>
                </a:spcBef>
                <a:spcAft>
                  <a:spcPts val="0"/>
                </a:spcAft>
                <a:buClr>
                  <a:schemeClr val="dk1"/>
                </a:buClr>
                <a:buSzPts val="1500"/>
                <a:buFont typeface="Noto Sans Symbols"/>
                <a:buNone/>
              </a:pPr>
              <a:endParaRPr sz="1200" b="0" i="0" u="none" strike="noStrike" cap="none">
                <a:solidFill>
                  <a:srgbClr val="000000"/>
                </a:solidFill>
                <a:latin typeface="Poppins"/>
                <a:ea typeface="Poppins"/>
                <a:cs typeface="Poppins"/>
                <a:sym typeface="Poppins"/>
              </a:endParaRPr>
            </a:p>
          </p:txBody>
        </p:sp>
        <p:sp>
          <p:nvSpPr>
            <p:cNvPr id="1274" name="Google Shape;1274;p141"/>
            <p:cNvSpPr/>
            <p:nvPr/>
          </p:nvSpPr>
          <p:spPr>
            <a:xfrm>
              <a:off x="4145032" y="0"/>
              <a:ext cx="3622500" cy="389100"/>
            </a:xfrm>
            <a:prstGeom prst="rect">
              <a:avLst/>
            </a:prstGeom>
            <a:solidFill>
              <a:srgbClr val="EBBDA9"/>
            </a:solidFill>
            <a:ln w="12700" cap="flat" cmpd="sng">
              <a:solidFill>
                <a:srgbClr val="EBBDA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75" name="Google Shape;1275;p141"/>
            <p:cNvSpPr txBox="1"/>
            <p:nvPr/>
          </p:nvSpPr>
          <p:spPr>
            <a:xfrm>
              <a:off x="4145032" y="0"/>
              <a:ext cx="3622500" cy="3891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Poppins"/>
                <a:buNone/>
              </a:pPr>
              <a:r>
                <a:rPr lang="fr-FR" sz="1300" b="1" i="0" u="sng" strike="noStrike" cap="none">
                  <a:solidFill>
                    <a:schemeClr val="lt1"/>
                  </a:solidFill>
                  <a:latin typeface="Poppins"/>
                  <a:ea typeface="Poppins"/>
                  <a:cs typeface="Poppins"/>
                  <a:sym typeface="Poppins"/>
                </a:rPr>
                <a:t>Chambres</a:t>
              </a:r>
              <a:r>
                <a:rPr lang="fr-FR" sz="900" b="1" i="0" u="sng" strike="noStrike" cap="none">
                  <a:solidFill>
                    <a:schemeClr val="lt1"/>
                  </a:solidFill>
                  <a:latin typeface="Poppins"/>
                  <a:ea typeface="Poppins"/>
                  <a:cs typeface="Poppins"/>
                  <a:sym typeface="Poppins"/>
                </a:rPr>
                <a:t> </a:t>
              </a:r>
              <a:endParaRPr sz="900" b="0" i="0" u="none" strike="noStrike" cap="none">
                <a:solidFill>
                  <a:schemeClr val="lt1"/>
                </a:solidFill>
                <a:latin typeface="Calibri"/>
                <a:ea typeface="Calibri"/>
                <a:cs typeface="Calibri"/>
                <a:sym typeface="Calibri"/>
              </a:endParaRPr>
            </a:p>
          </p:txBody>
        </p:sp>
        <p:sp>
          <p:nvSpPr>
            <p:cNvPr id="1276" name="Google Shape;1276;p141"/>
            <p:cNvSpPr/>
            <p:nvPr/>
          </p:nvSpPr>
          <p:spPr>
            <a:xfrm>
              <a:off x="4145032" y="389221"/>
              <a:ext cx="3622500" cy="5077500"/>
            </a:xfrm>
            <a:prstGeom prst="rect">
              <a:avLst/>
            </a:prstGeom>
            <a:solidFill>
              <a:schemeClr val="lt1">
                <a:alpha val="89800"/>
              </a:schemeClr>
            </a:solidFill>
            <a:ln w="12700" cap="flat" cmpd="sng">
              <a:solidFill>
                <a:srgbClr val="F3CACC">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77" name="Google Shape;1277;p141"/>
            <p:cNvSpPr txBox="1"/>
            <p:nvPr/>
          </p:nvSpPr>
          <p:spPr>
            <a:xfrm>
              <a:off x="4145032" y="389221"/>
              <a:ext cx="3622500" cy="5077500"/>
            </a:xfrm>
            <a:prstGeom prst="rect">
              <a:avLst/>
            </a:prstGeom>
            <a:noFill/>
            <a:ln>
              <a:noFill/>
            </a:ln>
          </p:spPr>
          <p:txBody>
            <a:bodyPr spcFirstLastPara="1" wrap="square" lIns="80000" tIns="80000" rIns="106675" bIns="120000" anchor="t" anchorCtr="0">
              <a:noAutofit/>
            </a:bodyPr>
            <a:lstStyle/>
            <a:p>
              <a:pPr marL="114300" marR="0" lvl="1" indent="-95250" algn="just" rtl="0">
                <a:lnSpc>
                  <a:spcPct val="90000"/>
                </a:lnSpc>
                <a:spcBef>
                  <a:spcPts val="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Revoyez la climatisation des chambres</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J’ai contracté un rhume venant de la femme avec qui je partageai la chambre à cause de l’étroitesse</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Mettez plus de multiprises dans les chambres pour nous permettre de charger nos téléphones</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Un lézard dans la chambre m’a empêché de dormir jusqu’au petit matin</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Chambre pas confortable , trop de moustiques</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Pas assez de couvertures ni de coussins</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Le matelas est très dur et la télé n’était pas fonctionnelle</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C'est très difficile de se reposer si on est dans une chambre double, essayer de limiter le nombre de visiteurs pour éviter le bruit</a:t>
              </a:r>
              <a:endParaRPr sz="1100"/>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La climatisation, le réfrigérateur, et la télévision ne marchaient pas. Vous devez aussi avoir une multiprise pour qu'on puisse recharger nos mobiles.</a:t>
              </a:r>
              <a:endParaRPr sz="1100"/>
            </a:p>
            <a:p>
              <a:pPr marL="114300" marR="0" lvl="1" indent="-19050" algn="just" rtl="0">
                <a:lnSpc>
                  <a:spcPct val="90000"/>
                </a:lnSpc>
                <a:spcBef>
                  <a:spcPts val="225"/>
                </a:spcBef>
                <a:spcAft>
                  <a:spcPts val="0"/>
                </a:spcAft>
                <a:buClr>
                  <a:schemeClr val="dk1"/>
                </a:buClr>
                <a:buSzPts val="1500"/>
                <a:buFont typeface="Noto Sans Symbols"/>
                <a:buNone/>
              </a:pPr>
              <a:endParaRPr sz="1200" b="0" i="0" u="none" strike="noStrike" cap="none">
                <a:solidFill>
                  <a:srgbClr val="000000"/>
                </a:solidFill>
                <a:latin typeface="Poppins"/>
                <a:ea typeface="Poppins"/>
                <a:cs typeface="Poppins"/>
                <a:sym typeface="Poppins"/>
              </a:endParaRPr>
            </a:p>
          </p:txBody>
        </p:sp>
        <p:sp>
          <p:nvSpPr>
            <p:cNvPr id="1278" name="Google Shape;1278;p141"/>
            <p:cNvSpPr/>
            <p:nvPr/>
          </p:nvSpPr>
          <p:spPr>
            <a:xfrm>
              <a:off x="8274722" y="0"/>
              <a:ext cx="3622500" cy="389100"/>
            </a:xfrm>
            <a:prstGeom prst="rect">
              <a:avLst/>
            </a:prstGeom>
            <a:solidFill>
              <a:srgbClr val="EBBDA9">
                <a:alpha val="89800"/>
              </a:srgbClr>
            </a:solidFill>
            <a:ln w="12700" cap="flat" cmpd="sng">
              <a:solidFill>
                <a:srgbClr val="EBBDA9">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79" name="Google Shape;1279;p141"/>
            <p:cNvSpPr txBox="1"/>
            <p:nvPr/>
          </p:nvSpPr>
          <p:spPr>
            <a:xfrm>
              <a:off x="8274722" y="0"/>
              <a:ext cx="3622500" cy="389100"/>
            </a:xfrm>
            <a:prstGeom prst="rect">
              <a:avLst/>
            </a:prstGeom>
            <a:noFill/>
            <a:ln>
              <a:noFill/>
            </a:ln>
          </p:spPr>
          <p:txBody>
            <a:bodyPr spcFirstLastPara="1" wrap="square" lIns="113775" tIns="65000" rIns="113775" bIns="65000" anchor="ctr" anchorCtr="0">
              <a:noAutofit/>
            </a:bodyPr>
            <a:lstStyle/>
            <a:p>
              <a:pPr marL="0" marR="0" lvl="0" indent="0" algn="ctr" rtl="0">
                <a:lnSpc>
                  <a:spcPct val="90000"/>
                </a:lnSpc>
                <a:spcBef>
                  <a:spcPts val="0"/>
                </a:spcBef>
                <a:spcAft>
                  <a:spcPts val="0"/>
                </a:spcAft>
                <a:buClr>
                  <a:schemeClr val="lt1"/>
                </a:buClr>
                <a:buSzPts val="1600"/>
                <a:buFont typeface="Poppins"/>
                <a:buNone/>
              </a:pPr>
              <a:r>
                <a:rPr lang="fr-FR" sz="1300" b="1" i="0" u="sng" strike="noStrike" cap="none">
                  <a:solidFill>
                    <a:schemeClr val="lt1"/>
                  </a:solidFill>
                  <a:latin typeface="Poppins"/>
                  <a:ea typeface="Poppins"/>
                  <a:cs typeface="Poppins"/>
                  <a:sym typeface="Poppins"/>
                </a:rPr>
                <a:t>Soins</a:t>
              </a:r>
              <a:endParaRPr sz="900" b="0" i="0" u="none" strike="noStrike" cap="none">
                <a:solidFill>
                  <a:schemeClr val="lt1"/>
                </a:solidFill>
                <a:latin typeface="Calibri"/>
                <a:ea typeface="Calibri"/>
                <a:cs typeface="Calibri"/>
                <a:sym typeface="Calibri"/>
              </a:endParaRPr>
            </a:p>
          </p:txBody>
        </p:sp>
        <p:sp>
          <p:nvSpPr>
            <p:cNvPr id="1280" name="Google Shape;1280;p141"/>
            <p:cNvSpPr/>
            <p:nvPr/>
          </p:nvSpPr>
          <p:spPr>
            <a:xfrm>
              <a:off x="8274722" y="389221"/>
              <a:ext cx="3622500" cy="5077500"/>
            </a:xfrm>
            <a:prstGeom prst="rect">
              <a:avLst/>
            </a:prstGeom>
            <a:solidFill>
              <a:schemeClr val="lt1">
                <a:alpha val="89800"/>
              </a:schemeClr>
            </a:solidFill>
            <a:ln w="12700" cap="flat" cmpd="sng">
              <a:solidFill>
                <a:srgbClr val="EBBDA9">
                  <a:alpha val="89800"/>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1281" name="Google Shape;1281;p141"/>
            <p:cNvSpPr txBox="1"/>
            <p:nvPr/>
          </p:nvSpPr>
          <p:spPr>
            <a:xfrm>
              <a:off x="8274722" y="389221"/>
              <a:ext cx="3622500" cy="5077500"/>
            </a:xfrm>
            <a:prstGeom prst="rect">
              <a:avLst/>
            </a:prstGeom>
            <a:noFill/>
            <a:ln>
              <a:noFill/>
            </a:ln>
          </p:spPr>
          <p:txBody>
            <a:bodyPr spcFirstLastPara="1" wrap="square" lIns="80000" tIns="80000" rIns="106675" bIns="120000" anchor="t" anchorCtr="0">
              <a:noAutofit/>
            </a:bodyPr>
            <a:lstStyle/>
            <a:p>
              <a:pPr marL="114300" marR="0" lvl="1" indent="-95250" algn="just" rtl="0">
                <a:lnSpc>
                  <a:spcPct val="90000"/>
                </a:lnSpc>
                <a:spcBef>
                  <a:spcPts val="0"/>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La Sage-femme qui était en garde le jeudi jusqu'au vendredi matin est négligente, elle ne compatissait pas à ma douleur</a:t>
              </a:r>
              <a:endParaRPr sz="1200" b="0" i="0" u="none" strike="noStrike" cap="none">
                <a:solidFill>
                  <a:srgbClr val="000000"/>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Au niveau de la crèche il y’avait beaucoup d'entrée et de sortie donc il faudra limiter ça les bébés sont sensibles et en plus pour pas encore vaccinés</a:t>
              </a:r>
              <a:endParaRPr sz="1200" b="0" i="0" u="none" strike="noStrike" cap="none">
                <a:solidFill>
                  <a:srgbClr val="000000"/>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 la pédiatre qui a accueilli l'enfant à la naissance n’était pas professionnelle, elle m’a traumatisée me faisant croire que l'enfant à une malformation, cette nouvelle avait gâché ma joie et à déstabiliser ma famille alors que l'enfant était bien portant</a:t>
              </a:r>
              <a:endParaRPr sz="1200" b="0" i="0" u="none" strike="noStrike" cap="none">
                <a:solidFill>
                  <a:srgbClr val="000000"/>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Revoir le service de nursery certaines d’entre elles ne sont sympathiques et ont toujours le visage fermé on a même peur de laisser nos enfants avec elles</a:t>
              </a:r>
              <a:endParaRPr sz="1200" b="0" i="0" u="none" strike="noStrike" cap="none">
                <a:solidFill>
                  <a:srgbClr val="000000"/>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Sensibilisez le personnel paramédical sur la réactivité par rapport à la gestion de la douleur des patients</a:t>
              </a:r>
              <a:endParaRPr sz="1200" b="0" i="0" u="none" strike="noStrike" cap="none">
                <a:solidFill>
                  <a:srgbClr val="000000"/>
                </a:solidFill>
                <a:latin typeface="Poppins"/>
                <a:ea typeface="Poppins"/>
                <a:cs typeface="Poppins"/>
                <a:sym typeface="Poppins"/>
              </a:endParaRPr>
            </a:p>
            <a:p>
              <a:pPr marL="114300" marR="0" lvl="1" indent="-95250" algn="just" rtl="0">
                <a:lnSpc>
                  <a:spcPct val="90000"/>
                </a:lnSpc>
                <a:spcBef>
                  <a:spcPts val="225"/>
                </a:spcBef>
                <a:spcAft>
                  <a:spcPts val="0"/>
                </a:spcAft>
                <a:buClr>
                  <a:srgbClr val="000000"/>
                </a:buClr>
                <a:buSzPts val="1200"/>
                <a:buFont typeface="Noto Sans Symbols"/>
                <a:buChar char="✔"/>
              </a:pPr>
              <a:r>
                <a:rPr lang="fr-FR" sz="1200" b="0" i="0" u="none" strike="noStrike" cap="none">
                  <a:solidFill>
                    <a:srgbClr val="000000"/>
                  </a:solidFill>
                  <a:latin typeface="Poppins"/>
                  <a:ea typeface="Poppins"/>
                  <a:cs typeface="Poppins"/>
                  <a:sym typeface="Poppins"/>
                </a:rPr>
                <a:t>Mettez plus de personnel paramédical. </a:t>
              </a:r>
              <a:endParaRPr sz="1200" b="0" i="0" u="none" strike="noStrike" cap="none">
                <a:solidFill>
                  <a:srgbClr val="000000"/>
                </a:solidFill>
                <a:latin typeface="Poppins"/>
                <a:ea typeface="Poppins"/>
                <a:cs typeface="Poppins"/>
                <a:sym typeface="Poppins"/>
              </a:endParaRPr>
            </a:p>
          </p:txBody>
        </p:sp>
      </p:grpSp>
      <p:sp>
        <p:nvSpPr>
          <p:cNvPr id="1282" name="Google Shape;1282;p141"/>
          <p:cNvSpPr txBox="1"/>
          <p:nvPr/>
        </p:nvSpPr>
        <p:spPr>
          <a:xfrm>
            <a:off x="3048000" y="6611779"/>
            <a:ext cx="6096000" cy="200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Trebuchet MS"/>
              <a:buNone/>
            </a:pPr>
            <a:r>
              <a:rPr lang="fr-FR" sz="700" b="0" i="0" u="none" strike="noStrike" cap="none">
                <a:solidFill>
                  <a:srgbClr val="000000"/>
                </a:solidFill>
                <a:latin typeface="Trebuchet MS"/>
                <a:ea typeface="Trebuchet MS"/>
                <a:cs typeface="Trebuchet MS"/>
                <a:sym typeface="Trebuchet MS"/>
              </a:rPr>
              <a:t>Rapport de satisfaction patients – Semestre 2 2024</a:t>
            </a:r>
            <a:endParaRPr sz="1100"/>
          </a:p>
        </p:txBody>
      </p:sp>
      <p:sp>
        <p:nvSpPr>
          <p:cNvPr id="1283" name="Google Shape;1283;p1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fr-FR" sz="900" b="0" i="0" u="none" strike="noStrike" cap="none">
                <a:solidFill>
                  <a:srgbClr val="888888"/>
                </a:solidFill>
                <a:latin typeface="Calibri"/>
                <a:ea typeface="Calibri"/>
                <a:cs typeface="Calibri"/>
                <a:sym typeface="Calibri"/>
              </a:rPr>
              <a:t>96</a:t>
            </a:fld>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142"/>
          <p:cNvSpPr txBox="1"/>
          <p:nvPr/>
        </p:nvSpPr>
        <p:spPr>
          <a:xfrm>
            <a:off x="900775" y="2242184"/>
            <a:ext cx="10287000" cy="1323600"/>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fr-FR" sz="4000" b="1">
                <a:solidFill>
                  <a:srgbClr val="EBBDA9"/>
                </a:solidFill>
                <a:latin typeface="Poppins"/>
                <a:ea typeface="Poppins"/>
                <a:cs typeface="Poppins"/>
                <a:sym typeface="Poppins"/>
              </a:rPr>
              <a:t>2- Le degré de réalisation des objectifs qualité</a:t>
            </a:r>
            <a:endParaRPr sz="4000" b="1">
              <a:solidFill>
                <a:srgbClr val="EBBDA9"/>
              </a:solidFill>
              <a:latin typeface="Poppins"/>
              <a:ea typeface="Poppins"/>
              <a:cs typeface="Poppins"/>
              <a:sym typeface="Poppin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graphicFrame>
        <p:nvGraphicFramePr>
          <p:cNvPr id="1293" name="Google Shape;1293;p143"/>
          <p:cNvGraphicFramePr/>
          <p:nvPr/>
        </p:nvGraphicFramePr>
        <p:xfrm>
          <a:off x="401783" y="1095515"/>
          <a:ext cx="11305300" cy="5575725"/>
        </p:xfrm>
        <a:graphic>
          <a:graphicData uri="http://schemas.openxmlformats.org/drawingml/2006/table">
            <a:tbl>
              <a:tblPr>
                <a:noFill/>
                <a:tableStyleId>{AD773822-34DE-45F7-BAFE-0297E2DBFE8B}</a:tableStyleId>
              </a:tblPr>
              <a:tblGrid>
                <a:gridCol w="9125125">
                  <a:extLst>
                    <a:ext uri="{9D8B030D-6E8A-4147-A177-3AD203B41FA5}">
                      <a16:colId xmlns:a16="http://schemas.microsoft.com/office/drawing/2014/main" val="20000"/>
                    </a:ext>
                  </a:extLst>
                </a:gridCol>
                <a:gridCol w="726725">
                  <a:extLst>
                    <a:ext uri="{9D8B030D-6E8A-4147-A177-3AD203B41FA5}">
                      <a16:colId xmlns:a16="http://schemas.microsoft.com/office/drawing/2014/main" val="20001"/>
                    </a:ext>
                  </a:extLst>
                </a:gridCol>
                <a:gridCol w="726725">
                  <a:extLst>
                    <a:ext uri="{9D8B030D-6E8A-4147-A177-3AD203B41FA5}">
                      <a16:colId xmlns:a16="http://schemas.microsoft.com/office/drawing/2014/main" val="20002"/>
                    </a:ext>
                  </a:extLst>
                </a:gridCol>
                <a:gridCol w="726725">
                  <a:extLst>
                    <a:ext uri="{9D8B030D-6E8A-4147-A177-3AD203B41FA5}">
                      <a16:colId xmlns:a16="http://schemas.microsoft.com/office/drawing/2014/main" val="20003"/>
                    </a:ext>
                  </a:extLst>
                </a:gridCol>
              </a:tblGrid>
              <a:tr h="416625">
                <a:tc>
                  <a:txBody>
                    <a:bodyPr/>
                    <a:lstStyle/>
                    <a:p>
                      <a:pPr marL="0" marR="0" lvl="0" indent="0" algn="ctr" rtl="0">
                        <a:spcBef>
                          <a:spcPts val="0"/>
                        </a:spcBef>
                        <a:spcAft>
                          <a:spcPts val="0"/>
                        </a:spcAft>
                        <a:buNone/>
                      </a:pPr>
                      <a:r>
                        <a:rPr lang="fr-FR" sz="1400" b="1" i="0" u="none" strike="noStrike">
                          <a:solidFill>
                            <a:srgbClr val="FFFFFF"/>
                          </a:solidFill>
                          <a:latin typeface="Poppins"/>
                          <a:ea typeface="Poppins"/>
                          <a:cs typeface="Poppins"/>
                          <a:sym typeface="Poppins"/>
                        </a:rPr>
                        <a:t>OBJECTIFS DE LA POLITIQUE QUALITE (V3)</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PM01</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PM02</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PM03</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extLst>
                  <a:ext uri="{0D108BD9-81ED-4DB2-BD59-A6C34878D82A}">
                    <a16:rowId xmlns:a16="http://schemas.microsoft.com/office/drawing/2014/main" val="10000"/>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Apporter à nos patients les meilleurs soins possibles tout en assurant conseil, prévention, écoute pour  une prise en charge dans des conditions optimales de sécurité et de confort</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fr-FR" sz="1800" b="0" i="0" u="none" strike="noStrike">
                          <a:solidFill>
                            <a:srgbClr val="000000"/>
                          </a:solidFill>
                          <a:latin typeface="Arial"/>
                          <a:ea typeface="Arial"/>
                          <a:cs typeface="Arial"/>
                          <a:sym typeface="Arial"/>
                        </a:rPr>
                        <a:t> </a:t>
                      </a: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Innover pour améliorer l’expérience du patient et des parties intéressées et la qualité des soins</a:t>
                      </a:r>
                      <a:endParaRPr sz="1200" b="0" i="0" u="none" strike="noStrike">
                        <a:solidFill>
                          <a:srgbClr val="000000"/>
                        </a:solidFill>
                        <a:latin typeface="Poppins"/>
                        <a:ea typeface="Poppins"/>
                        <a:cs typeface="Poppins"/>
                        <a:sym typeface="Poppins"/>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Optimiser l’organisation et atteindre les objectifs de performance de l’entreprise</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Faire du retour d’expérience, l’évaluation et l’amélioration de nos pratiques  et de la gestion des risques axées sur la prévention le socle de notre culture de qualité et de sécurité des soins</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499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Offrir une qualité de travail et des conditions permettant au personnel de s’épanouir et de s’engager pour la santé et le bien-être des patients et d’exprimer au mieux ses compétences</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Permettre le développement des compétences et l’évolution du personnel en favorisant la formation permanente</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7182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Etablir et entretenir la relation de confiance avec nos investisseurs et nos partenaires</a:t>
                      </a:r>
                      <a:endParaRPr sz="1200"/>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294" name="Google Shape;1294;p143"/>
          <p:cNvSpPr txBox="1"/>
          <p:nvPr/>
        </p:nvSpPr>
        <p:spPr>
          <a:xfrm>
            <a:off x="401783" y="609600"/>
            <a:ext cx="11305308" cy="369332"/>
          </a:xfrm>
          <a:prstGeom prst="rect">
            <a:avLst/>
          </a:prstGeom>
          <a:solidFill>
            <a:srgbClr val="EBBDA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lt1"/>
                </a:solidFill>
                <a:latin typeface="Poppins"/>
                <a:ea typeface="Poppins"/>
                <a:cs typeface="Poppins"/>
                <a:sym typeface="Poppins"/>
              </a:rPr>
              <a:t>PROCESSUS MANAGEMENT</a:t>
            </a:r>
            <a:endParaRPr sz="1800" b="1">
              <a:solidFill>
                <a:schemeClr val="lt1"/>
              </a:solidFill>
              <a:latin typeface="Poppins"/>
              <a:ea typeface="Poppins"/>
              <a:cs typeface="Poppins"/>
              <a:sym typeface="Poppin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graphicFrame>
        <p:nvGraphicFramePr>
          <p:cNvPr id="1299" name="Google Shape;1299;p144"/>
          <p:cNvGraphicFramePr/>
          <p:nvPr>
            <p:extLst>
              <p:ext uri="{D42A27DB-BD31-4B8C-83A1-F6EECF244321}">
                <p14:modId xmlns:p14="http://schemas.microsoft.com/office/powerpoint/2010/main" val="3290960209"/>
              </p:ext>
            </p:extLst>
          </p:nvPr>
        </p:nvGraphicFramePr>
        <p:xfrm>
          <a:off x="401782" y="1123340"/>
          <a:ext cx="11305306" cy="5646080"/>
        </p:xfrm>
        <a:graphic>
          <a:graphicData uri="http://schemas.openxmlformats.org/drawingml/2006/table">
            <a:tbl>
              <a:tblPr>
                <a:noFill/>
                <a:tableStyleId>{AD773822-34DE-45F7-BAFE-0297E2DBFE8B}</a:tableStyleId>
              </a:tblPr>
              <a:tblGrid>
                <a:gridCol w="8574018">
                  <a:extLst>
                    <a:ext uri="{9D8B030D-6E8A-4147-A177-3AD203B41FA5}">
                      <a16:colId xmlns:a16="http://schemas.microsoft.com/office/drawing/2014/main" val="20000"/>
                    </a:ext>
                  </a:extLst>
                </a:gridCol>
                <a:gridCol w="682822">
                  <a:extLst>
                    <a:ext uri="{9D8B030D-6E8A-4147-A177-3AD203B41FA5}">
                      <a16:colId xmlns:a16="http://schemas.microsoft.com/office/drawing/2014/main" val="20001"/>
                    </a:ext>
                  </a:extLst>
                </a:gridCol>
                <a:gridCol w="682822">
                  <a:extLst>
                    <a:ext uri="{9D8B030D-6E8A-4147-A177-3AD203B41FA5}">
                      <a16:colId xmlns:a16="http://schemas.microsoft.com/office/drawing/2014/main" val="20002"/>
                    </a:ext>
                  </a:extLst>
                </a:gridCol>
                <a:gridCol w="682822">
                  <a:extLst>
                    <a:ext uri="{9D8B030D-6E8A-4147-A177-3AD203B41FA5}">
                      <a16:colId xmlns:a16="http://schemas.microsoft.com/office/drawing/2014/main" val="20003"/>
                    </a:ext>
                  </a:extLst>
                </a:gridCol>
                <a:gridCol w="682822">
                  <a:extLst>
                    <a:ext uri="{9D8B030D-6E8A-4147-A177-3AD203B41FA5}">
                      <a16:colId xmlns:a16="http://schemas.microsoft.com/office/drawing/2014/main" val="20004"/>
                    </a:ext>
                  </a:extLst>
                </a:gridCol>
              </a:tblGrid>
              <a:tr h="230650">
                <a:tc>
                  <a:txBody>
                    <a:bodyPr/>
                    <a:lstStyle/>
                    <a:p>
                      <a:pPr marL="0" marR="0" lvl="0" indent="0" algn="ctr" rtl="0">
                        <a:spcBef>
                          <a:spcPts val="0"/>
                        </a:spcBef>
                        <a:spcAft>
                          <a:spcPts val="0"/>
                        </a:spcAft>
                        <a:buNone/>
                      </a:pPr>
                      <a:r>
                        <a:rPr lang="fr-FR" sz="1400" b="1" i="0" u="none" strike="noStrike">
                          <a:solidFill>
                            <a:srgbClr val="FFFFFF"/>
                          </a:solidFill>
                          <a:latin typeface="Poppins"/>
                          <a:ea typeface="Poppins"/>
                          <a:cs typeface="Poppins"/>
                          <a:sym typeface="Poppins"/>
                        </a:rPr>
                        <a:t>OBJECTIFS DE LA POLITIQUE QUALITE (V3)</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PO01</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PO02</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PO03</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tc>
                  <a:txBody>
                    <a:bodyPr/>
                    <a:lstStyle/>
                    <a:p>
                      <a:pPr marL="0" marR="0" lvl="0" indent="0" algn="ctr" rtl="0">
                        <a:spcBef>
                          <a:spcPts val="0"/>
                        </a:spcBef>
                        <a:spcAft>
                          <a:spcPts val="0"/>
                        </a:spcAft>
                        <a:buNone/>
                      </a:pPr>
                      <a:r>
                        <a:rPr lang="fr-FR" sz="1400" b="0" i="0" u="none" strike="noStrike">
                          <a:solidFill>
                            <a:srgbClr val="000000"/>
                          </a:solidFill>
                          <a:latin typeface="Poppins"/>
                          <a:ea typeface="Poppins"/>
                          <a:cs typeface="Poppins"/>
                          <a:sym typeface="Poppins"/>
                        </a:rPr>
                        <a:t>PO04</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BBDA9"/>
                    </a:solidFill>
                  </a:tcPr>
                </a:tc>
                <a:extLst>
                  <a:ext uri="{0D108BD9-81ED-4DB2-BD59-A6C34878D82A}">
                    <a16:rowId xmlns:a16="http://schemas.microsoft.com/office/drawing/2014/main" val="10000"/>
                  </a:ext>
                </a:extLst>
              </a:tr>
              <a:tr h="698575">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Apporter à nos patients les meilleurs soins possibles tout en assurant conseil, prévention, écoute pour  une prise en charge dans des conditions optimales de sécurité et de confort</a:t>
                      </a:r>
                      <a:endParaRPr/>
                    </a:p>
                  </a:txBody>
                  <a:tcPr marL="8050" marR="8050" marT="8050" marB="0" anchor="ctr">
                    <a:lnL w="12700"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a:solidFill>
                          <a:srgbClr val="00B050"/>
                        </a:solidFill>
                        <a:latin typeface="Noto Sans Symbols"/>
                        <a:ea typeface="Noto Sans Symbols"/>
                        <a:cs typeface="Noto Sans Symbols"/>
                        <a:sym typeface="Noto Sans Symbols"/>
                      </a:endParaRPr>
                    </a:p>
                    <a:p>
                      <a:pPr marL="0" marR="0" lvl="0" indent="0" algn="ctr" rtl="0">
                        <a:spcBef>
                          <a:spcPts val="0"/>
                        </a:spcBef>
                        <a:spcAft>
                          <a:spcPts val="0"/>
                        </a:spcAft>
                        <a:buNone/>
                      </a:pPr>
                      <a:r>
                        <a:rPr lang="fr-FR" sz="1400" b="0" i="0" u="none" strike="noStrike">
                          <a:solidFill>
                            <a:srgbClr val="000000"/>
                          </a:solidFill>
                          <a:latin typeface="Arial"/>
                          <a:ea typeface="Arial"/>
                          <a:cs typeface="Arial"/>
                          <a:sym typeface="Arial"/>
                        </a:rPr>
                        <a:t> </a:t>
                      </a:r>
                      <a:endParaRPr/>
                    </a:p>
                  </a:txBody>
                  <a:tcPr marL="8050" marR="8050" marT="805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400" b="0" i="0" u="none" strike="noStrike">
                        <a:solidFill>
                          <a:srgbClr val="000000"/>
                        </a:solidFill>
                        <a:latin typeface="Arial"/>
                        <a:ea typeface="Arial"/>
                        <a:cs typeface="Arial"/>
                        <a:sym typeface="Arial"/>
                      </a:endParaRPr>
                    </a:p>
                  </a:txBody>
                  <a:tcPr marL="8050" marR="8050" marT="805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400"/>
                        <a:buFont typeface="Noto Sans Symbols"/>
                        <a:buNone/>
                      </a:pPr>
                      <a:r>
                        <a:rPr lang="fr-FR" sz="14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400" b="0" i="0" u="none" strike="noStrike">
                        <a:solidFill>
                          <a:srgbClr val="000000"/>
                        </a:solidFill>
                        <a:latin typeface="Arial"/>
                        <a:ea typeface="Arial"/>
                        <a:cs typeface="Arial"/>
                        <a:sym typeface="Arial"/>
                      </a:endParaRPr>
                    </a:p>
                  </a:txBody>
                  <a:tcPr marL="8050" marR="8050" marT="805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400"/>
                        <a:buFont typeface="Noto Sans Symbols"/>
                        <a:buNone/>
                      </a:pPr>
                      <a:r>
                        <a:rPr lang="fr-FR" sz="14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400" b="0" i="0" u="none" strike="noStrike">
                        <a:solidFill>
                          <a:srgbClr val="000000"/>
                        </a:solidFill>
                        <a:latin typeface="Arial"/>
                        <a:ea typeface="Arial"/>
                        <a:cs typeface="Arial"/>
                        <a:sym typeface="Arial"/>
                      </a:endParaRPr>
                    </a:p>
                  </a:txBody>
                  <a:tcPr marL="8050" marR="8050" marT="8050" marB="0" anchor="ctr">
                    <a:lnL w="9525" cap="flat" cmpd="sng" algn="ctr">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083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Innover pour améliorer l’expérience du patient et des parties intéressées et la qualité des soins</a:t>
                      </a:r>
                      <a:endParaRPr sz="1200" b="0" i="0" u="none" strike="noStrike">
                        <a:solidFill>
                          <a:srgbClr val="000000"/>
                        </a:solidFill>
                        <a:latin typeface="Poppins"/>
                        <a:ea typeface="Poppins"/>
                        <a:cs typeface="Poppins"/>
                        <a:sym typeface="Poppins"/>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lnSpc>
                          <a:spcPct val="100000"/>
                        </a:lnSpc>
                        <a:spcBef>
                          <a:spcPts val="0"/>
                        </a:spcBef>
                        <a:spcAft>
                          <a:spcPts val="0"/>
                        </a:spcAft>
                        <a:buClr>
                          <a:srgbClr val="000000"/>
                        </a:buClr>
                        <a:buSzPts val="1800"/>
                        <a:buFont typeface="Arial"/>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8575">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Optimiser l’organisation et atteindre les objectifs de performance de l’entreprise</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dirty="0">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8083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Faire du retour d’expérience, l’évaluation et l’amélioration de nos pratiques  et de la gestion des risques axées sur la prévention le socle de notre culture de qualité et de sécurité des soins</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826675">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Offrir une qualité de travail et des conditions permettant au personnel de s’épanouir et de s’engager pour la santé et le bien-être des patients et d’exprimer au mieux ses compétences</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98575">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Permettre le développement des compétences et l’évolution du personnel en favorisant la formation permanente</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0000"/>
                          </a:solidFill>
                          <a:latin typeface="Arial"/>
                          <a:ea typeface="Arial"/>
                          <a:cs typeface="Arial"/>
                          <a:sym typeface="Arial"/>
                        </a:rPr>
                        <a:t> </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0000"/>
                        </a:solidFill>
                        <a:latin typeface="Arial"/>
                        <a:ea typeface="Arial"/>
                        <a:cs typeface="Arial"/>
                        <a:sym typeface="Arial"/>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08300">
                <a:tc>
                  <a:txBody>
                    <a:bodyPr/>
                    <a:lstStyle/>
                    <a:p>
                      <a:pPr marL="0" marR="0" lvl="0" indent="0" algn="l" rtl="0">
                        <a:spcBef>
                          <a:spcPts val="0"/>
                        </a:spcBef>
                        <a:spcAft>
                          <a:spcPts val="0"/>
                        </a:spcAft>
                        <a:buNone/>
                      </a:pPr>
                      <a:r>
                        <a:rPr lang="fr-FR" sz="1200" b="0" i="0" u="none" strike="noStrike">
                          <a:solidFill>
                            <a:srgbClr val="000000"/>
                          </a:solidFill>
                          <a:latin typeface="Poppins"/>
                          <a:ea typeface="Poppins"/>
                          <a:cs typeface="Poppins"/>
                          <a:sym typeface="Poppins"/>
                        </a:rPr>
                        <a:t>Etablir et entretenir la relation de confiance avec nos investisseurs et nos partenaires</a:t>
                      </a:r>
                      <a:endParaRPr/>
                    </a:p>
                  </a:txBody>
                  <a:tcPr marL="8050" marR="8050" marT="80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fr-FR" sz="1800" b="0" i="0" u="none" strike="noStrike">
                          <a:solidFill>
                            <a:srgbClr val="00B050"/>
                          </a:solidFill>
                          <a:latin typeface="Noto Sans Symbols"/>
                          <a:ea typeface="Noto Sans Symbols"/>
                          <a:cs typeface="Noto Sans Symbols"/>
                          <a:sym typeface="Noto Sans Symbols"/>
                        </a:rPr>
                        <a:t>✔</a:t>
                      </a:r>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a:solidFill>
                          <a:srgbClr val="00B050"/>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00B050"/>
                        </a:buClr>
                        <a:buSzPts val="1800"/>
                        <a:buFont typeface="Noto Sans Symbols"/>
                        <a:buNone/>
                      </a:pPr>
                      <a:r>
                        <a:rPr lang="fr-FR" sz="1800" b="0" i="0" u="none" strike="noStrike">
                          <a:solidFill>
                            <a:srgbClr val="00B050"/>
                          </a:solidFill>
                          <a:latin typeface="Noto Sans Symbols"/>
                          <a:ea typeface="Noto Sans Symbols"/>
                          <a:cs typeface="Noto Sans Symbols"/>
                          <a:sym typeface="Noto Sans Symbols"/>
                        </a:rPr>
                        <a:t>✔</a:t>
                      </a:r>
                      <a:endParaRPr/>
                    </a:p>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dirty="0">
                        <a:solidFill>
                          <a:srgbClr val="00B050"/>
                        </a:solidFill>
                        <a:latin typeface="Noto Sans Symbols"/>
                        <a:ea typeface="Noto Sans Symbols"/>
                        <a:cs typeface="Noto Sans Symbols"/>
                        <a:sym typeface="Noto Sans Symbols"/>
                      </a:endParaRPr>
                    </a:p>
                  </a:txBody>
                  <a:tcPr marL="8050" marR="8050" marT="80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300" name="Google Shape;1300;p144"/>
          <p:cNvSpPr txBox="1"/>
          <p:nvPr/>
        </p:nvSpPr>
        <p:spPr>
          <a:xfrm>
            <a:off x="401783" y="609600"/>
            <a:ext cx="11305308" cy="369332"/>
          </a:xfrm>
          <a:prstGeom prst="rect">
            <a:avLst/>
          </a:prstGeom>
          <a:solidFill>
            <a:srgbClr val="EBBDA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lt1"/>
                </a:solidFill>
                <a:latin typeface="Poppins"/>
                <a:ea typeface="Poppins"/>
                <a:cs typeface="Poppins"/>
                <a:sym typeface="Poppins"/>
              </a:rPr>
              <a:t>PROCESSUS OPÉRATIONNEL</a:t>
            </a:r>
            <a:endParaRPr sz="1800" b="1">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e">
  <a:themeElements>
    <a:clrScheme name="NEST">
      <a:dk1>
        <a:srgbClr val="000000"/>
      </a:dk1>
      <a:lt1>
        <a:srgbClr val="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McD color scheme">
      <a:dk1>
        <a:srgbClr val="000000"/>
      </a:dk1>
      <a:lt1>
        <a:srgbClr val="FFFFFF"/>
      </a:lt1>
      <a:dk2>
        <a:srgbClr val="44546A"/>
      </a:dk2>
      <a:lt2>
        <a:srgbClr val="E7E6E6"/>
      </a:lt2>
      <a:accent1>
        <a:srgbClr val="E31737"/>
      </a:accent1>
      <a:accent2>
        <a:srgbClr val="FFC427"/>
      </a:accent2>
      <a:accent3>
        <a:srgbClr val="B4D78E"/>
      </a:accent3>
      <a:accent4>
        <a:srgbClr val="749CD3"/>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10899</Words>
  <Application>Microsoft Office PowerPoint</Application>
  <PresentationFormat>Grand écran</PresentationFormat>
  <Paragraphs>2667</Paragraphs>
  <Slides>150</Slides>
  <Notes>150</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150</vt:i4>
      </vt:variant>
    </vt:vector>
  </HeadingPairs>
  <TitlesOfParts>
    <vt:vector size="166" baseType="lpstr">
      <vt:lpstr>Poppins</vt:lpstr>
      <vt:lpstr>Noto Sans Symbols</vt:lpstr>
      <vt:lpstr>Arial Black</vt:lpstr>
      <vt:lpstr>Lato</vt:lpstr>
      <vt:lpstr>Arial</vt:lpstr>
      <vt:lpstr>Malgun Gothic</vt:lpstr>
      <vt:lpstr>Calibri</vt:lpstr>
      <vt:lpstr>Trebuchet MS</vt:lpstr>
      <vt:lpstr>Century Gothic</vt:lpstr>
      <vt:lpstr>Gill Sans</vt:lpstr>
      <vt:lpstr>Arial Rounded</vt:lpstr>
      <vt:lpstr>EB Garamond</vt:lpstr>
      <vt:lpstr>Thème Office</vt:lpstr>
      <vt:lpstr>Dividende</vt:lpstr>
      <vt:lpstr>Thème Office</vt:lpstr>
      <vt:lpstr>Thème Office</vt:lpstr>
      <vt:lpstr>Présentation PowerPoint</vt:lpstr>
      <vt:lpstr>Présentation PowerPoint</vt:lpstr>
      <vt:lpstr> Rappel des actions planifiées (2024) </vt:lpstr>
      <vt:lpstr>Etat d’avancement des actions décidées à l’issue des revues de direction précédentes </vt:lpstr>
      <vt:lpstr>Présentation PowerPoint</vt:lpstr>
      <vt:lpstr>Présentation PowerPoint</vt:lpstr>
      <vt:lpstr>Présentation PowerPoint</vt:lpstr>
      <vt:lpstr>Présentation PowerPoint</vt:lpstr>
      <vt:lpstr>Présentation PowerPoint</vt:lpstr>
      <vt:lpstr>Politique qualité</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Présentation PowerPoint</vt:lpstr>
      <vt:lpstr>Description du panel</vt:lpstr>
      <vt:lpstr>Matériel informatique et Internet</vt:lpstr>
      <vt:lpstr>Matériel informatique et Internet</vt:lpstr>
      <vt:lpstr>Matériel informatique et Internet</vt:lpstr>
      <vt:lpstr>Matériel informatique et Internet</vt:lpstr>
      <vt:lpstr>Matériel informatique et Internet</vt:lpstr>
      <vt:lpstr>Eyone Médical</vt:lpstr>
      <vt:lpstr>Eyone Médical</vt:lpstr>
      <vt:lpstr>CRM</vt:lpstr>
      <vt:lpstr>Odoo</vt:lpstr>
      <vt:lpstr>Dropbox</vt:lpstr>
      <vt:lpstr>Icare</vt:lpstr>
      <vt:lpstr>Qualité des applications</vt:lpstr>
      <vt:lpstr>Qualité des applications</vt:lpstr>
      <vt:lpstr>Qualité des applications</vt:lpstr>
      <vt:lpstr>Qualité des applications</vt:lpstr>
      <vt:lpstr>Qualité des applications</vt:lpstr>
      <vt:lpstr>Formation</vt:lpstr>
      <vt:lpstr>Support technique</vt:lpstr>
      <vt:lpstr>Satisfaction globale</vt:lpstr>
      <vt:lpstr>Pistes d’amélioration</vt:lpstr>
      <vt:lpstr>Enquête nouveaux patients et post hospitalisations NEST </vt:lpstr>
      <vt:lpstr>EVALUATION DE LA SATISFACTION DES PATIENTS DE NEST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EVALUATION DE LA SATISFACTION DES PATIENTS DE NEST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degré de réalisation des objectifs qualité</vt:lpstr>
      <vt:lpstr>2. Le degré de réalisation des objectifs qualité</vt:lpstr>
      <vt:lpstr>2. Le degré de réalisation des objectifs qualité</vt:lpstr>
      <vt:lpstr>2. Le degré de réalisation des objectifs qualité</vt:lpstr>
      <vt:lpstr>2. Le degré de réalisation des objectifs qualité</vt:lpstr>
      <vt:lpstr>Présentation PowerPoint</vt:lpstr>
      <vt:lpstr>3. La performance des processus et la conformité des produits et services</vt:lpstr>
      <vt:lpstr>3. La performance des processus et la conformité des produits et services</vt:lpstr>
      <vt:lpstr>Présentation PowerPoint</vt:lpstr>
      <vt:lpstr>4. Les non-conformités et les actions correctives</vt:lpstr>
      <vt:lpstr>4. Les non-conformités et les actions correctives</vt:lpstr>
      <vt:lpstr>Incidents ouverts en 2024 et reprogrammés en 2025</vt:lpstr>
      <vt:lpstr>Présentation PowerPoint</vt:lpstr>
      <vt:lpstr>5. Les résultats de la surveillance et de la mesure</vt:lpstr>
      <vt:lpstr>5. Les résultats de la surveillance et de la mesure</vt:lpstr>
      <vt:lpstr>Présentation PowerPoint</vt:lpstr>
      <vt:lpstr>6. Les résultats des audits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Les performances des prestataires externes</vt:lpstr>
      <vt:lpstr>7. Les performances des prestataires externes</vt:lpstr>
      <vt:lpstr>7. Les performances des prestataires externes</vt:lpstr>
      <vt:lpstr>8- ADEQUATION DE LA RESSOURCE</vt:lpstr>
      <vt:lpstr>Présentation PowerPoint</vt:lpstr>
      <vt:lpstr>Présentation PowerPoint</vt:lpstr>
      <vt:lpstr>Présentation PowerPoint</vt:lpstr>
      <vt:lpstr>8- L’EFFICACITÉ DES ACTIONS MISES EN ŒUVRE FACE AUX RISQUES ET OPPORTUNITÉS (TABLEAU DES RISQUES ET OPPORTUNITÉS) </vt:lpstr>
      <vt:lpstr>8. L’Efficacité des actions mise en œuvre face aux risques et opportunités</vt:lpstr>
      <vt:lpstr>9- LES OPPORTUNITÉS D’AMÉLIORATION</vt:lpstr>
      <vt:lpstr>9. Les opportunités d’amélioration</vt:lpstr>
      <vt:lpstr>BESOINS DE CHANGEMENTS À APPORTER AU SYSTÈME DE MANAGEMENT DE LA QUALITÉ</vt:lpstr>
      <vt:lpstr>BESOINS EN RESSOURCES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Resp Opérationnelle</dc:creator>
  <cp:lastModifiedBy>Resp Opérationnelle</cp:lastModifiedBy>
  <cp:revision>4</cp:revision>
  <dcterms:modified xsi:type="dcterms:W3CDTF">2025-06-11T17:53:44Z</dcterms:modified>
</cp:coreProperties>
</file>