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omments/comment1.xml" ContentType="application/vnd.openxmlformats-officedocument.presentationml.comment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comments/comment2.xml" ContentType="application/vnd.openxmlformats-officedocument.presentationml.comments+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 id="2147483679" r:id="rId2"/>
    <p:sldMasterId id="2147483680" r:id="rId3"/>
  </p:sldMasterIdLst>
  <p:notesMasterIdLst>
    <p:notesMasterId r:id="rId17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 id="360" r:id="rId108"/>
    <p:sldId id="361" r:id="rId109"/>
    <p:sldId id="362" r:id="rId110"/>
    <p:sldId id="363" r:id="rId111"/>
    <p:sldId id="364" r:id="rId112"/>
    <p:sldId id="365" r:id="rId113"/>
    <p:sldId id="366" r:id="rId114"/>
    <p:sldId id="367" r:id="rId115"/>
    <p:sldId id="368" r:id="rId116"/>
    <p:sldId id="369" r:id="rId117"/>
    <p:sldId id="370" r:id="rId118"/>
    <p:sldId id="371" r:id="rId119"/>
    <p:sldId id="372" r:id="rId120"/>
    <p:sldId id="373" r:id="rId121"/>
    <p:sldId id="374" r:id="rId122"/>
    <p:sldId id="375" r:id="rId123"/>
    <p:sldId id="376" r:id="rId124"/>
    <p:sldId id="377" r:id="rId125"/>
    <p:sldId id="378" r:id="rId126"/>
    <p:sldId id="379" r:id="rId127"/>
    <p:sldId id="380" r:id="rId128"/>
    <p:sldId id="381" r:id="rId129"/>
    <p:sldId id="382" r:id="rId130"/>
    <p:sldId id="383" r:id="rId131"/>
    <p:sldId id="384" r:id="rId132"/>
    <p:sldId id="385" r:id="rId133"/>
    <p:sldId id="386" r:id="rId134"/>
    <p:sldId id="387" r:id="rId135"/>
    <p:sldId id="388" r:id="rId136"/>
    <p:sldId id="389" r:id="rId137"/>
    <p:sldId id="390" r:id="rId138"/>
    <p:sldId id="391" r:id="rId139"/>
    <p:sldId id="392" r:id="rId140"/>
    <p:sldId id="393" r:id="rId141"/>
    <p:sldId id="394" r:id="rId142"/>
    <p:sldId id="395" r:id="rId143"/>
    <p:sldId id="396" r:id="rId144"/>
    <p:sldId id="397" r:id="rId145"/>
    <p:sldId id="398" r:id="rId146"/>
    <p:sldId id="399" r:id="rId147"/>
    <p:sldId id="400" r:id="rId148"/>
    <p:sldId id="401" r:id="rId149"/>
    <p:sldId id="402" r:id="rId150"/>
    <p:sldId id="403" r:id="rId151"/>
    <p:sldId id="404" r:id="rId152"/>
    <p:sldId id="405" r:id="rId153"/>
    <p:sldId id="406" r:id="rId154"/>
    <p:sldId id="407" r:id="rId155"/>
    <p:sldId id="408" r:id="rId156"/>
    <p:sldId id="409" r:id="rId157"/>
    <p:sldId id="410" r:id="rId158"/>
    <p:sldId id="411" r:id="rId159"/>
    <p:sldId id="412" r:id="rId160"/>
    <p:sldId id="413" r:id="rId161"/>
    <p:sldId id="414" r:id="rId162"/>
    <p:sldId id="415" r:id="rId163"/>
    <p:sldId id="416" r:id="rId164"/>
    <p:sldId id="417" r:id="rId165"/>
    <p:sldId id="418" r:id="rId166"/>
    <p:sldId id="419" r:id="rId167"/>
    <p:sldId id="420" r:id="rId168"/>
    <p:sldId id="421" r:id="rId169"/>
    <p:sldId id="422" r:id="rId170"/>
    <p:sldId id="423" r:id="rId171"/>
    <p:sldId id="424" r:id="rId172"/>
    <p:sldId id="425" r:id="rId173"/>
  </p:sldIdLst>
  <p:sldSz cx="12192000" cy="6858000"/>
  <p:notesSz cx="6858000" cy="9144000"/>
  <p:embeddedFontLst>
    <p:embeddedFont>
      <p:font typeface="Malgun Gothic" panose="020B0503020000020004" pitchFamily="34" charset="-127"/>
      <p:regular r:id="rId175"/>
      <p:bold r:id="rId176"/>
    </p:embeddedFont>
    <p:embeddedFont>
      <p:font typeface="Arial Black" panose="020B0A04020102020204" pitchFamily="34" charset="0"/>
      <p:regular r:id="rId177"/>
      <p:bold r:id="rId178"/>
    </p:embeddedFont>
    <p:embeddedFont>
      <p:font typeface="Century Gothic" panose="020B0502020202020204" pitchFamily="34" charset="0"/>
      <p:regular r:id="rId179"/>
      <p:bold r:id="rId180"/>
      <p:italic r:id="rId181"/>
      <p:boldItalic r:id="rId182"/>
    </p:embeddedFont>
    <p:embeddedFont>
      <p:font typeface="EB Garamond" panose="00000500000000000000" pitchFamily="2" charset="0"/>
      <p:regular r:id="rId183"/>
      <p:bold r:id="rId184"/>
      <p:italic r:id="rId185"/>
      <p:boldItalic r:id="rId186"/>
    </p:embeddedFont>
    <p:embeddedFont>
      <p:font typeface="Gill Sans" panose="020B0604020202020204" charset="0"/>
      <p:regular r:id="rId187"/>
      <p:bold r:id="rId188"/>
    </p:embeddedFont>
    <p:embeddedFont>
      <p:font typeface="Lato" panose="020F0502020204030203" pitchFamily="34" charset="0"/>
      <p:regular r:id="rId189"/>
      <p:bold r:id="rId190"/>
      <p:italic r:id="rId191"/>
      <p:boldItalic r:id="rId192"/>
    </p:embeddedFont>
    <p:embeddedFont>
      <p:font typeface="Noto Sans Symbols" panose="020B0604020202020204" charset="0"/>
      <p:regular r:id="rId193"/>
      <p:bold r:id="rId194"/>
    </p:embeddedFont>
    <p:embeddedFont>
      <p:font typeface="Poppins" panose="00000500000000000000" pitchFamily="2" charset="0"/>
      <p:regular r:id="rId195"/>
      <p:bold r:id="rId196"/>
      <p:italic r:id="rId197"/>
      <p:boldItalic r:id="rId198"/>
    </p:embeddedFont>
    <p:embeddedFont>
      <p:font typeface="Trebuchet MS" panose="020B0603020202020204" pitchFamily="34" charset="0"/>
      <p:regular r:id="rId199"/>
      <p:bold r:id="rId200"/>
      <p:italic r:id="rId201"/>
      <p:boldItalic r:id="rId20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912">
          <p15:clr>
            <a:srgbClr val="A4A3A4"/>
          </p15:clr>
        </p15:guide>
        <p15:guide id="2" pos="3840">
          <p15:clr>
            <a:srgbClr val="A4A3A4"/>
          </p15:clr>
        </p15:guide>
        <p15:guide id="3" orient="horz" pos="3984">
          <p15:clr>
            <a:srgbClr val="A4A3A4"/>
          </p15:clr>
        </p15:guide>
        <p15:guide id="4" orient="horz" pos="247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uriane Le Flour"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946ED75-AFF1-4BEF-8250-051C1756E3E0}">
  <a:tblStyle styleId="{3946ED75-AFF1-4BEF-8250-051C1756E3E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66F87BD-6CBD-4FEB-A667-6A61496E4FF5}" styleName="Table_1">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FE8ACC5-72B3-4142-A17C-23323B57B40F}" styleName="Table_2">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fill>
          <a:solidFill>
            <a:schemeClr val="dk1">
              <a:alpha val="20000"/>
            </a:schemeClr>
          </a:solidFill>
        </a:fill>
      </a:tcStyle>
    </a:band1H>
    <a:band2H>
      <a:tcTxStyle/>
      <a:tcStyle>
        <a:tcBdr/>
      </a:tcStyle>
    </a:band2H>
    <a:band1V>
      <a:tcTxStyle/>
      <a:tcStyle>
        <a:tcBdr/>
        <a:fill>
          <a:solidFill>
            <a:schemeClr val="dk1">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dk1"/>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 styleId="{E063C4D7-FB89-47F0-B040-C9904CB938EE}" styleName="Table_3">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60E21C11-A0FD-4425-BE46-67555AD6F62E}" styleName="Table_4">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68"/>
      </p:cViewPr>
      <p:guideLst>
        <p:guide orient="horz" pos="912"/>
        <p:guide pos="3840"/>
        <p:guide orient="horz" pos="3984"/>
        <p:guide orient="horz" pos="24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91" Type="http://schemas.openxmlformats.org/officeDocument/2006/relationships/font" Target="fonts/font17.fntdata"/><Relationship Id="rId205" Type="http://schemas.openxmlformats.org/officeDocument/2006/relationships/viewProps" Target="viewProps.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181" Type="http://schemas.openxmlformats.org/officeDocument/2006/relationships/font" Target="fonts/font7.fntdata"/><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5" Type="http://schemas.openxmlformats.org/officeDocument/2006/relationships/slide" Target="slides/slide82.xml"/><Relationship Id="rId150" Type="http://schemas.openxmlformats.org/officeDocument/2006/relationships/slide" Target="slides/slide147.xml"/><Relationship Id="rId171" Type="http://schemas.openxmlformats.org/officeDocument/2006/relationships/slide" Target="slides/slide168.xml"/><Relationship Id="rId192" Type="http://schemas.openxmlformats.org/officeDocument/2006/relationships/font" Target="fonts/font18.fntdata"/><Relationship Id="rId206" Type="http://schemas.openxmlformats.org/officeDocument/2006/relationships/theme" Target="theme/theme1.xml"/><Relationship Id="rId12" Type="http://schemas.openxmlformats.org/officeDocument/2006/relationships/slide" Target="slides/slide9.xml"/><Relationship Id="rId33" Type="http://schemas.openxmlformats.org/officeDocument/2006/relationships/slide" Target="slides/slide30.xml"/><Relationship Id="rId108" Type="http://schemas.openxmlformats.org/officeDocument/2006/relationships/slide" Target="slides/slide105.xml"/><Relationship Id="rId129" Type="http://schemas.openxmlformats.org/officeDocument/2006/relationships/slide" Target="slides/slide126.xml"/><Relationship Id="rId54" Type="http://schemas.openxmlformats.org/officeDocument/2006/relationships/slide" Target="slides/slide51.xml"/><Relationship Id="rId75" Type="http://schemas.openxmlformats.org/officeDocument/2006/relationships/slide" Target="slides/slide72.xml"/><Relationship Id="rId96" Type="http://schemas.openxmlformats.org/officeDocument/2006/relationships/slide" Target="slides/slide93.xml"/><Relationship Id="rId140" Type="http://schemas.openxmlformats.org/officeDocument/2006/relationships/slide" Target="slides/slide137.xml"/><Relationship Id="rId161" Type="http://schemas.openxmlformats.org/officeDocument/2006/relationships/slide" Target="slides/slide158.xml"/><Relationship Id="rId182" Type="http://schemas.openxmlformats.org/officeDocument/2006/relationships/font" Target="fonts/font8.fntdata"/><Relationship Id="rId6" Type="http://schemas.openxmlformats.org/officeDocument/2006/relationships/slide" Target="slides/slide3.xml"/><Relationship Id="rId23" Type="http://schemas.openxmlformats.org/officeDocument/2006/relationships/slide" Target="slides/slide20.xml"/><Relationship Id="rId119" Type="http://schemas.openxmlformats.org/officeDocument/2006/relationships/slide" Target="slides/slide116.xml"/><Relationship Id="rId44" Type="http://schemas.openxmlformats.org/officeDocument/2006/relationships/slide" Target="slides/slide41.xml"/><Relationship Id="rId65" Type="http://schemas.openxmlformats.org/officeDocument/2006/relationships/slide" Target="slides/slide62.xml"/><Relationship Id="rId86" Type="http://schemas.openxmlformats.org/officeDocument/2006/relationships/slide" Target="slides/slide83.xml"/><Relationship Id="rId130" Type="http://schemas.openxmlformats.org/officeDocument/2006/relationships/slide" Target="slides/slide127.xml"/><Relationship Id="rId151" Type="http://schemas.openxmlformats.org/officeDocument/2006/relationships/slide" Target="slides/slide148.xml"/><Relationship Id="rId172" Type="http://schemas.openxmlformats.org/officeDocument/2006/relationships/slide" Target="slides/slide169.xml"/><Relationship Id="rId193" Type="http://schemas.openxmlformats.org/officeDocument/2006/relationships/font" Target="fonts/font19.fntdata"/><Relationship Id="rId207" Type="http://schemas.openxmlformats.org/officeDocument/2006/relationships/tableStyles" Target="tableStyles.xml"/><Relationship Id="rId13" Type="http://schemas.openxmlformats.org/officeDocument/2006/relationships/slide" Target="slides/slide10.xml"/><Relationship Id="rId109" Type="http://schemas.openxmlformats.org/officeDocument/2006/relationships/slide" Target="slides/slide106.xml"/><Relationship Id="rId34" Type="http://schemas.openxmlformats.org/officeDocument/2006/relationships/slide" Target="slides/slide31.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20" Type="http://schemas.openxmlformats.org/officeDocument/2006/relationships/slide" Target="slides/slide117.xml"/><Relationship Id="rId141" Type="http://schemas.openxmlformats.org/officeDocument/2006/relationships/slide" Target="slides/slide138.xml"/><Relationship Id="rId7" Type="http://schemas.openxmlformats.org/officeDocument/2006/relationships/slide" Target="slides/slide4.xml"/><Relationship Id="rId162" Type="http://schemas.openxmlformats.org/officeDocument/2006/relationships/slide" Target="slides/slide159.xml"/><Relationship Id="rId183" Type="http://schemas.openxmlformats.org/officeDocument/2006/relationships/font" Target="fonts/font9.fntdata"/><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font" Target="fonts/font4.fntdata"/><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slide" Target="slides/slide170.xml"/><Relationship Id="rId194" Type="http://schemas.openxmlformats.org/officeDocument/2006/relationships/font" Target="fonts/font20.fntdata"/><Relationship Id="rId199" Type="http://schemas.openxmlformats.org/officeDocument/2006/relationships/font" Target="fonts/font25.fntdata"/><Relationship Id="rId203" Type="http://schemas.openxmlformats.org/officeDocument/2006/relationships/commentAuthors" Target="commentAuthors.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184" Type="http://schemas.openxmlformats.org/officeDocument/2006/relationships/font" Target="fonts/font10.fntdata"/><Relationship Id="rId189" Type="http://schemas.openxmlformats.org/officeDocument/2006/relationships/font" Target="fonts/font15.fntdata"/><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notesMaster" Target="notesMasters/notesMaster1.xml"/><Relationship Id="rId179" Type="http://schemas.openxmlformats.org/officeDocument/2006/relationships/font" Target="fonts/font5.fntdata"/><Relationship Id="rId195" Type="http://schemas.openxmlformats.org/officeDocument/2006/relationships/font" Target="fonts/font21.fntdata"/><Relationship Id="rId190" Type="http://schemas.openxmlformats.org/officeDocument/2006/relationships/font" Target="fonts/font16.fntdata"/><Relationship Id="rId204" Type="http://schemas.openxmlformats.org/officeDocument/2006/relationships/presProps" Target="presProps.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185" Type="http://schemas.openxmlformats.org/officeDocument/2006/relationships/font" Target="fonts/font11.fntdata"/><Relationship Id="rId4" Type="http://schemas.openxmlformats.org/officeDocument/2006/relationships/slide" Target="slides/slide1.xml"/><Relationship Id="rId9" Type="http://schemas.openxmlformats.org/officeDocument/2006/relationships/slide" Target="slides/slide6.xml"/><Relationship Id="rId180" Type="http://schemas.openxmlformats.org/officeDocument/2006/relationships/font" Target="fonts/font6.fntdata"/><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font" Target="fonts/font1.fntdata"/><Relationship Id="rId196" Type="http://schemas.openxmlformats.org/officeDocument/2006/relationships/font" Target="fonts/font22.fntdata"/><Relationship Id="rId200" Type="http://schemas.openxmlformats.org/officeDocument/2006/relationships/font" Target="fonts/font26.fntdata"/><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186" Type="http://schemas.openxmlformats.org/officeDocument/2006/relationships/font" Target="fonts/font12.fntdata"/><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80" Type="http://schemas.openxmlformats.org/officeDocument/2006/relationships/slide" Target="slides/slide77.xml"/><Relationship Id="rId155" Type="http://schemas.openxmlformats.org/officeDocument/2006/relationships/slide" Target="slides/slide152.xml"/><Relationship Id="rId176" Type="http://schemas.openxmlformats.org/officeDocument/2006/relationships/font" Target="fonts/font2.fntdata"/><Relationship Id="rId197" Type="http://schemas.openxmlformats.org/officeDocument/2006/relationships/font" Target="fonts/font23.fntdata"/><Relationship Id="rId201" Type="http://schemas.openxmlformats.org/officeDocument/2006/relationships/font" Target="fonts/font27.fntdata"/><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 Id="rId70" Type="http://schemas.openxmlformats.org/officeDocument/2006/relationships/slide" Target="slides/slide67.xml"/><Relationship Id="rId91" Type="http://schemas.openxmlformats.org/officeDocument/2006/relationships/slide" Target="slides/slide88.xml"/><Relationship Id="rId145" Type="http://schemas.openxmlformats.org/officeDocument/2006/relationships/slide" Target="slides/slide142.xml"/><Relationship Id="rId166" Type="http://schemas.openxmlformats.org/officeDocument/2006/relationships/slide" Target="slides/slide163.xml"/><Relationship Id="rId187" Type="http://schemas.openxmlformats.org/officeDocument/2006/relationships/font" Target="fonts/font13.fntdata"/><Relationship Id="rId1" Type="http://schemas.openxmlformats.org/officeDocument/2006/relationships/slideMaster" Target="slideMasters/slideMaster1.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60" Type="http://schemas.openxmlformats.org/officeDocument/2006/relationships/slide" Target="slides/slide57.xml"/><Relationship Id="rId81" Type="http://schemas.openxmlformats.org/officeDocument/2006/relationships/slide" Target="slides/slide78.xml"/><Relationship Id="rId135" Type="http://schemas.openxmlformats.org/officeDocument/2006/relationships/slide" Target="slides/slide132.xml"/><Relationship Id="rId156" Type="http://schemas.openxmlformats.org/officeDocument/2006/relationships/slide" Target="slides/slide153.xml"/><Relationship Id="rId177" Type="http://schemas.openxmlformats.org/officeDocument/2006/relationships/font" Target="fonts/font3.fntdata"/><Relationship Id="rId198" Type="http://schemas.openxmlformats.org/officeDocument/2006/relationships/font" Target="fonts/font24.fntdata"/><Relationship Id="rId202" Type="http://schemas.openxmlformats.org/officeDocument/2006/relationships/font" Target="fonts/font28.fntdata"/><Relationship Id="rId18" Type="http://schemas.openxmlformats.org/officeDocument/2006/relationships/slide" Target="slides/slide15.xml"/><Relationship Id="rId39" Type="http://schemas.openxmlformats.org/officeDocument/2006/relationships/slide" Target="slides/slide36.xml"/><Relationship Id="rId50" Type="http://schemas.openxmlformats.org/officeDocument/2006/relationships/slide" Target="slides/slide47.xml"/><Relationship Id="rId104" Type="http://schemas.openxmlformats.org/officeDocument/2006/relationships/slide" Target="slides/slide101.xml"/><Relationship Id="rId125" Type="http://schemas.openxmlformats.org/officeDocument/2006/relationships/slide" Target="slides/slide122.xml"/><Relationship Id="rId146" Type="http://schemas.openxmlformats.org/officeDocument/2006/relationships/slide" Target="slides/slide143.xml"/><Relationship Id="rId167" Type="http://schemas.openxmlformats.org/officeDocument/2006/relationships/slide" Target="slides/slide164.xml"/><Relationship Id="rId188" Type="http://schemas.openxmlformats.org/officeDocument/2006/relationships/font" Target="fonts/font14.fntdata"/><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4-04-15T11:06:51.941" idx="1">
    <p:pos x="6000" y="0"/>
    <p:text>Ajouter une slide avec les proposition de décisions en regard de ce qui a été présenté. On pourra directement valider en séance.</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4-04-15T11:38:01.887" idx="2">
    <p:pos x="324" y="1095"/>
    <p:text>Ce sera à mettre à jour avant l'audit quand on aura fini l'analyse risques</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1" name="Google Shape;221;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5" name="Google Shape;29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3"/>
        <p:cNvGrpSpPr/>
        <p:nvPr/>
      </p:nvGrpSpPr>
      <p:grpSpPr>
        <a:xfrm>
          <a:off x="0" y="0"/>
          <a:ext cx="0" cy="0"/>
          <a:chOff x="0" y="0"/>
          <a:chExt cx="0" cy="0"/>
        </a:xfrm>
      </p:grpSpPr>
      <p:sp>
        <p:nvSpPr>
          <p:cNvPr id="1004" name="Google Shape;1004;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5" name="Google Shape;1005;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6" name="Google Shape;1006;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100</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4"/>
        <p:cNvGrpSpPr/>
        <p:nvPr/>
      </p:nvGrpSpPr>
      <p:grpSpPr>
        <a:xfrm>
          <a:off x="0" y="0"/>
          <a:ext cx="0" cy="0"/>
          <a:chOff x="0" y="0"/>
          <a:chExt cx="0" cy="0"/>
        </a:xfrm>
      </p:grpSpPr>
      <p:sp>
        <p:nvSpPr>
          <p:cNvPr id="1015" name="Google Shape;1015;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6" name="Google Shape;1016;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7" name="Google Shape;1017;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101</a:t>
            </a:fld>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6"/>
        <p:cNvGrpSpPr/>
        <p:nvPr/>
      </p:nvGrpSpPr>
      <p:grpSpPr>
        <a:xfrm>
          <a:off x="0" y="0"/>
          <a:ext cx="0" cy="0"/>
          <a:chOff x="0" y="0"/>
          <a:chExt cx="0" cy="0"/>
        </a:xfrm>
      </p:grpSpPr>
      <p:sp>
        <p:nvSpPr>
          <p:cNvPr id="1027" name="Google Shape;1027;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8" name="Google Shape;1028;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9" name="Google Shape;1029;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102</a:t>
            </a:fld>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8"/>
        <p:cNvGrpSpPr/>
        <p:nvPr/>
      </p:nvGrpSpPr>
      <p:grpSpPr>
        <a:xfrm>
          <a:off x="0" y="0"/>
          <a:ext cx="0" cy="0"/>
          <a:chOff x="0" y="0"/>
          <a:chExt cx="0" cy="0"/>
        </a:xfrm>
      </p:grpSpPr>
      <p:sp>
        <p:nvSpPr>
          <p:cNvPr id="1039" name="Google Shape;1039;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0" name="Google Shape;1040;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1" name="Google Shape;1041;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103</a:t>
            </a:fld>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3" name="Google Shape;1053;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104</a:t>
            </a:fld>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8"/>
        <p:cNvGrpSpPr/>
        <p:nvPr/>
      </p:nvGrpSpPr>
      <p:grpSpPr>
        <a:xfrm>
          <a:off x="0" y="0"/>
          <a:ext cx="0" cy="0"/>
          <a:chOff x="0" y="0"/>
          <a:chExt cx="0" cy="0"/>
        </a:xfrm>
      </p:grpSpPr>
      <p:sp>
        <p:nvSpPr>
          <p:cNvPr id="1079" name="Google Shape;1079;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0" name="Google Shape;1080;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1" name="Google Shape;1081;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105</a:t>
            </a:fld>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0"/>
        <p:cNvGrpSpPr/>
        <p:nvPr/>
      </p:nvGrpSpPr>
      <p:grpSpPr>
        <a:xfrm>
          <a:off x="0" y="0"/>
          <a:ext cx="0" cy="0"/>
          <a:chOff x="0" y="0"/>
          <a:chExt cx="0" cy="0"/>
        </a:xfrm>
      </p:grpSpPr>
      <p:sp>
        <p:nvSpPr>
          <p:cNvPr id="1091" name="Google Shape;1091;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2" name="Google Shape;1092;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3" name="Google Shape;1093;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106</a:t>
            </a:fld>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3" name="Google Shape;1103;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4" name="Google Shape;1104;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107</a:t>
            </a:fld>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9"/>
        <p:cNvGrpSpPr/>
        <p:nvPr/>
      </p:nvGrpSpPr>
      <p:grpSpPr>
        <a:xfrm>
          <a:off x="0" y="0"/>
          <a:ext cx="0" cy="0"/>
          <a:chOff x="0" y="0"/>
          <a:chExt cx="0" cy="0"/>
        </a:xfrm>
      </p:grpSpPr>
      <p:sp>
        <p:nvSpPr>
          <p:cNvPr id="1120" name="Google Shape;1120;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1" name="Google Shape;1121;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2" name="Google Shape;1122;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108</a:t>
            </a:fld>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6"/>
        <p:cNvGrpSpPr/>
        <p:nvPr/>
      </p:nvGrpSpPr>
      <p:grpSpPr>
        <a:xfrm>
          <a:off x="0" y="0"/>
          <a:ext cx="0" cy="0"/>
          <a:chOff x="0" y="0"/>
          <a:chExt cx="0" cy="0"/>
        </a:xfrm>
      </p:grpSpPr>
      <p:sp>
        <p:nvSpPr>
          <p:cNvPr id="1147" name="Google Shape;1147;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8" name="Google Shape;1148;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4" name="Google Shape;30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Google Shape;1152;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3" name="Google Shape;1153;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7"/>
        <p:cNvGrpSpPr/>
        <p:nvPr/>
      </p:nvGrpSpPr>
      <p:grpSpPr>
        <a:xfrm>
          <a:off x="0" y="0"/>
          <a:ext cx="0" cy="0"/>
          <a:chOff x="0" y="0"/>
          <a:chExt cx="0" cy="0"/>
        </a:xfrm>
      </p:grpSpPr>
      <p:sp>
        <p:nvSpPr>
          <p:cNvPr id="1158" name="Google Shape;1158;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9" name="Google Shape;1159;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3"/>
        <p:cNvGrpSpPr/>
        <p:nvPr/>
      </p:nvGrpSpPr>
      <p:grpSpPr>
        <a:xfrm>
          <a:off x="0" y="0"/>
          <a:ext cx="0" cy="0"/>
          <a:chOff x="0" y="0"/>
          <a:chExt cx="0" cy="0"/>
        </a:xfrm>
      </p:grpSpPr>
      <p:sp>
        <p:nvSpPr>
          <p:cNvPr id="1164" name="Google Shape;1164;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5" name="Google Shape;1165;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71" name="Google Shape;1171;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5"/>
        <p:cNvGrpSpPr/>
        <p:nvPr/>
      </p:nvGrpSpPr>
      <p:grpSpPr>
        <a:xfrm>
          <a:off x="0" y="0"/>
          <a:ext cx="0" cy="0"/>
          <a:chOff x="0" y="0"/>
          <a:chExt cx="0" cy="0"/>
        </a:xfrm>
      </p:grpSpPr>
      <p:sp>
        <p:nvSpPr>
          <p:cNvPr id="1176" name="Google Shape;1176;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77" name="Google Shape;1177;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1"/>
        <p:cNvGrpSpPr/>
        <p:nvPr/>
      </p:nvGrpSpPr>
      <p:grpSpPr>
        <a:xfrm>
          <a:off x="0" y="0"/>
          <a:ext cx="0" cy="0"/>
          <a:chOff x="0" y="0"/>
          <a:chExt cx="0" cy="0"/>
        </a:xfrm>
      </p:grpSpPr>
      <p:sp>
        <p:nvSpPr>
          <p:cNvPr id="1182" name="Google Shape;1182;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3" name="Google Shape;1183;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9" name="Google Shape;1189;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5" name="Google Shape;1195;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9"/>
        <p:cNvGrpSpPr/>
        <p:nvPr/>
      </p:nvGrpSpPr>
      <p:grpSpPr>
        <a:xfrm>
          <a:off x="0" y="0"/>
          <a:ext cx="0" cy="0"/>
          <a:chOff x="0" y="0"/>
          <a:chExt cx="0" cy="0"/>
        </a:xfrm>
      </p:grpSpPr>
      <p:sp>
        <p:nvSpPr>
          <p:cNvPr id="1200" name="Google Shape;1200;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1" name="Google Shape;1201;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7" name="Google Shape;1207;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3" name="Google Shape;1213;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7"/>
        <p:cNvGrpSpPr/>
        <p:nvPr/>
      </p:nvGrpSpPr>
      <p:grpSpPr>
        <a:xfrm>
          <a:off x="0" y="0"/>
          <a:ext cx="0" cy="0"/>
          <a:chOff x="0" y="0"/>
          <a:chExt cx="0" cy="0"/>
        </a:xfrm>
      </p:grpSpPr>
      <p:sp>
        <p:nvSpPr>
          <p:cNvPr id="1218" name="Google Shape;1218;p5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9" name="Google Shape;1219;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4" name="Google Shape;1224;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8"/>
        <p:cNvGrpSpPr/>
        <p:nvPr/>
      </p:nvGrpSpPr>
      <p:grpSpPr>
        <a:xfrm>
          <a:off x="0" y="0"/>
          <a:ext cx="0" cy="0"/>
          <a:chOff x="0" y="0"/>
          <a:chExt cx="0" cy="0"/>
        </a:xfrm>
      </p:grpSpPr>
      <p:sp>
        <p:nvSpPr>
          <p:cNvPr id="1229" name="Google Shape;1229;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30" name="Google Shape;1230;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
        <p:cNvGrpSpPr/>
        <p:nvPr/>
      </p:nvGrpSpPr>
      <p:grpSpPr>
        <a:xfrm>
          <a:off x="0" y="0"/>
          <a:ext cx="0" cy="0"/>
          <a:chOff x="0" y="0"/>
          <a:chExt cx="0" cy="0"/>
        </a:xfrm>
      </p:grpSpPr>
      <p:sp>
        <p:nvSpPr>
          <p:cNvPr id="1236" name="Google Shape;1236;p6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37" name="Google Shape;1237;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p6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42" name="Google Shape;1242;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3"/>
        <p:cNvGrpSpPr/>
        <p:nvPr/>
      </p:nvGrpSpPr>
      <p:grpSpPr>
        <a:xfrm>
          <a:off x="0" y="0"/>
          <a:ext cx="0" cy="0"/>
          <a:chOff x="0" y="0"/>
          <a:chExt cx="0" cy="0"/>
        </a:xfrm>
      </p:grpSpPr>
      <p:sp>
        <p:nvSpPr>
          <p:cNvPr id="1254" name="Google Shape;1254;p6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55" name="Google Shape;1255;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9"/>
        <p:cNvGrpSpPr/>
        <p:nvPr/>
      </p:nvGrpSpPr>
      <p:grpSpPr>
        <a:xfrm>
          <a:off x="0" y="0"/>
          <a:ext cx="0" cy="0"/>
          <a:chOff x="0" y="0"/>
          <a:chExt cx="0" cy="0"/>
        </a:xfrm>
      </p:grpSpPr>
      <p:sp>
        <p:nvSpPr>
          <p:cNvPr id="1260" name="Google Shape;1260;p6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1" name="Google Shape;1261;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5"/>
        <p:cNvGrpSpPr/>
        <p:nvPr/>
      </p:nvGrpSpPr>
      <p:grpSpPr>
        <a:xfrm>
          <a:off x="0" y="0"/>
          <a:ext cx="0" cy="0"/>
          <a:chOff x="0" y="0"/>
          <a:chExt cx="0" cy="0"/>
        </a:xfrm>
      </p:grpSpPr>
      <p:sp>
        <p:nvSpPr>
          <p:cNvPr id="1266" name="Google Shape;1266;p6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7" name="Google Shape;1267;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0"/>
        <p:cNvGrpSpPr/>
        <p:nvPr/>
      </p:nvGrpSpPr>
      <p:grpSpPr>
        <a:xfrm>
          <a:off x="0" y="0"/>
          <a:ext cx="0" cy="0"/>
          <a:chOff x="0" y="0"/>
          <a:chExt cx="0" cy="0"/>
        </a:xfrm>
      </p:grpSpPr>
      <p:sp>
        <p:nvSpPr>
          <p:cNvPr id="1271" name="Google Shape;1271;p6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2" name="Google Shape;1272;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6" name="Google Shape;31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13</a:t>
            </a:fld>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6"/>
        <p:cNvGrpSpPr/>
        <p:nvPr/>
      </p:nvGrpSpPr>
      <p:grpSpPr>
        <a:xfrm>
          <a:off x="0" y="0"/>
          <a:ext cx="0" cy="0"/>
          <a:chOff x="0" y="0"/>
          <a:chExt cx="0" cy="0"/>
        </a:xfrm>
      </p:grpSpPr>
      <p:sp>
        <p:nvSpPr>
          <p:cNvPr id="1277" name="Google Shape;1277;p6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8" name="Google Shape;1278;p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2"/>
        <p:cNvGrpSpPr/>
        <p:nvPr/>
      </p:nvGrpSpPr>
      <p:grpSpPr>
        <a:xfrm>
          <a:off x="0" y="0"/>
          <a:ext cx="0" cy="0"/>
          <a:chOff x="0" y="0"/>
          <a:chExt cx="0" cy="0"/>
        </a:xfrm>
      </p:grpSpPr>
      <p:sp>
        <p:nvSpPr>
          <p:cNvPr id="1283" name="Google Shape;1283;p6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4" name="Google Shape;1284;p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7"/>
        <p:cNvGrpSpPr/>
        <p:nvPr/>
      </p:nvGrpSpPr>
      <p:grpSpPr>
        <a:xfrm>
          <a:off x="0" y="0"/>
          <a:ext cx="0" cy="0"/>
          <a:chOff x="0" y="0"/>
          <a:chExt cx="0" cy="0"/>
        </a:xfrm>
      </p:grpSpPr>
      <p:sp>
        <p:nvSpPr>
          <p:cNvPr id="1288" name="Google Shape;1288;p6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FR"/>
              <a:t>a modifier</a:t>
            </a:r>
            <a:endParaRPr/>
          </a:p>
          <a:p>
            <a:pPr marL="0" lvl="0" indent="0" algn="l" rtl="0">
              <a:spcBef>
                <a:spcPts val="0"/>
              </a:spcBef>
              <a:spcAft>
                <a:spcPts val="0"/>
              </a:spcAft>
              <a:buNone/>
            </a:pPr>
            <a:endParaRPr/>
          </a:p>
        </p:txBody>
      </p:sp>
      <p:sp>
        <p:nvSpPr>
          <p:cNvPr id="1289" name="Google Shape;1289;p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4"/>
        <p:cNvGrpSpPr/>
        <p:nvPr/>
      </p:nvGrpSpPr>
      <p:grpSpPr>
        <a:xfrm>
          <a:off x="0" y="0"/>
          <a:ext cx="0" cy="0"/>
          <a:chOff x="0" y="0"/>
          <a:chExt cx="0" cy="0"/>
        </a:xfrm>
      </p:grpSpPr>
      <p:sp>
        <p:nvSpPr>
          <p:cNvPr id="1295" name="Google Shape;1295;p7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96" name="Google Shape;1296;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9"/>
        <p:cNvGrpSpPr/>
        <p:nvPr/>
      </p:nvGrpSpPr>
      <p:grpSpPr>
        <a:xfrm>
          <a:off x="0" y="0"/>
          <a:ext cx="0" cy="0"/>
          <a:chOff x="0" y="0"/>
          <a:chExt cx="0" cy="0"/>
        </a:xfrm>
      </p:grpSpPr>
      <p:sp>
        <p:nvSpPr>
          <p:cNvPr id="1300" name="Google Shape;1300;p7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01" name="Google Shape;1301;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p:cNvGrpSpPr/>
        <p:nvPr/>
      </p:nvGrpSpPr>
      <p:grpSpPr>
        <a:xfrm>
          <a:off x="0" y="0"/>
          <a:ext cx="0" cy="0"/>
          <a:chOff x="0" y="0"/>
          <a:chExt cx="0" cy="0"/>
        </a:xfrm>
      </p:grpSpPr>
      <p:sp>
        <p:nvSpPr>
          <p:cNvPr id="1307" name="Google Shape;1307;p7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08" name="Google Shape;1308;p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4"/>
        <p:cNvGrpSpPr/>
        <p:nvPr/>
      </p:nvGrpSpPr>
      <p:grpSpPr>
        <a:xfrm>
          <a:off x="0" y="0"/>
          <a:ext cx="0" cy="0"/>
          <a:chOff x="0" y="0"/>
          <a:chExt cx="0" cy="0"/>
        </a:xfrm>
      </p:grpSpPr>
      <p:sp>
        <p:nvSpPr>
          <p:cNvPr id="1315" name="Google Shape;1315;p7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16" name="Google Shape;1316;p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2"/>
        <p:cNvGrpSpPr/>
        <p:nvPr/>
      </p:nvGrpSpPr>
      <p:grpSpPr>
        <a:xfrm>
          <a:off x="0" y="0"/>
          <a:ext cx="0" cy="0"/>
          <a:chOff x="0" y="0"/>
          <a:chExt cx="0" cy="0"/>
        </a:xfrm>
      </p:grpSpPr>
      <p:sp>
        <p:nvSpPr>
          <p:cNvPr id="1323" name="Google Shape;1323;p7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4" name="Google Shape;1324;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0"/>
        <p:cNvGrpSpPr/>
        <p:nvPr/>
      </p:nvGrpSpPr>
      <p:grpSpPr>
        <a:xfrm>
          <a:off x="0" y="0"/>
          <a:ext cx="0" cy="0"/>
          <a:chOff x="0" y="0"/>
          <a:chExt cx="0" cy="0"/>
        </a:xfrm>
      </p:grpSpPr>
      <p:sp>
        <p:nvSpPr>
          <p:cNvPr id="1331" name="Google Shape;1331;p7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2" name="Google Shape;1332;p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8"/>
        <p:cNvGrpSpPr/>
        <p:nvPr/>
      </p:nvGrpSpPr>
      <p:grpSpPr>
        <a:xfrm>
          <a:off x="0" y="0"/>
          <a:ext cx="0" cy="0"/>
          <a:chOff x="0" y="0"/>
          <a:chExt cx="0" cy="0"/>
        </a:xfrm>
      </p:grpSpPr>
      <p:sp>
        <p:nvSpPr>
          <p:cNvPr id="1339" name="Google Shape;1339;p7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0" name="Google Shape;1340;p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3" name="Google Shape;32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6"/>
        <p:cNvGrpSpPr/>
        <p:nvPr/>
      </p:nvGrpSpPr>
      <p:grpSpPr>
        <a:xfrm>
          <a:off x="0" y="0"/>
          <a:ext cx="0" cy="0"/>
          <a:chOff x="0" y="0"/>
          <a:chExt cx="0" cy="0"/>
        </a:xfrm>
      </p:grpSpPr>
      <p:sp>
        <p:nvSpPr>
          <p:cNvPr id="1347" name="Google Shape;1347;p7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8" name="Google Shape;1348;p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
        <p:cNvGrpSpPr/>
        <p:nvPr/>
      </p:nvGrpSpPr>
      <p:grpSpPr>
        <a:xfrm>
          <a:off x="0" y="0"/>
          <a:ext cx="0" cy="0"/>
          <a:chOff x="0" y="0"/>
          <a:chExt cx="0" cy="0"/>
        </a:xfrm>
      </p:grpSpPr>
      <p:sp>
        <p:nvSpPr>
          <p:cNvPr id="1355" name="Google Shape;1355;p7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56" name="Google Shape;1356;p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2"/>
        <p:cNvGrpSpPr/>
        <p:nvPr/>
      </p:nvGrpSpPr>
      <p:grpSpPr>
        <a:xfrm>
          <a:off x="0" y="0"/>
          <a:ext cx="0" cy="0"/>
          <a:chOff x="0" y="0"/>
          <a:chExt cx="0" cy="0"/>
        </a:xfrm>
      </p:grpSpPr>
      <p:sp>
        <p:nvSpPr>
          <p:cNvPr id="1363" name="Google Shape;1363;p8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4" name="Google Shape;1364;p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0"/>
        <p:cNvGrpSpPr/>
        <p:nvPr/>
      </p:nvGrpSpPr>
      <p:grpSpPr>
        <a:xfrm>
          <a:off x="0" y="0"/>
          <a:ext cx="0" cy="0"/>
          <a:chOff x="0" y="0"/>
          <a:chExt cx="0" cy="0"/>
        </a:xfrm>
      </p:grpSpPr>
      <p:sp>
        <p:nvSpPr>
          <p:cNvPr id="1371" name="Google Shape;1371;p8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2" name="Google Shape;1372;p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8"/>
        <p:cNvGrpSpPr/>
        <p:nvPr/>
      </p:nvGrpSpPr>
      <p:grpSpPr>
        <a:xfrm>
          <a:off x="0" y="0"/>
          <a:ext cx="0" cy="0"/>
          <a:chOff x="0" y="0"/>
          <a:chExt cx="0" cy="0"/>
        </a:xfrm>
      </p:grpSpPr>
      <p:sp>
        <p:nvSpPr>
          <p:cNvPr id="1379" name="Google Shape;1379;p8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80" name="Google Shape;1380;p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6"/>
        <p:cNvGrpSpPr/>
        <p:nvPr/>
      </p:nvGrpSpPr>
      <p:grpSpPr>
        <a:xfrm>
          <a:off x="0" y="0"/>
          <a:ext cx="0" cy="0"/>
          <a:chOff x="0" y="0"/>
          <a:chExt cx="0" cy="0"/>
        </a:xfrm>
      </p:grpSpPr>
      <p:sp>
        <p:nvSpPr>
          <p:cNvPr id="1387" name="Google Shape;1387;p8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88" name="Google Shape;1388;p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4"/>
        <p:cNvGrpSpPr/>
        <p:nvPr/>
      </p:nvGrpSpPr>
      <p:grpSpPr>
        <a:xfrm>
          <a:off x="0" y="0"/>
          <a:ext cx="0" cy="0"/>
          <a:chOff x="0" y="0"/>
          <a:chExt cx="0" cy="0"/>
        </a:xfrm>
      </p:grpSpPr>
      <p:sp>
        <p:nvSpPr>
          <p:cNvPr id="1395" name="Google Shape;1395;p8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96" name="Google Shape;1396;p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2"/>
        <p:cNvGrpSpPr/>
        <p:nvPr/>
      </p:nvGrpSpPr>
      <p:grpSpPr>
        <a:xfrm>
          <a:off x="0" y="0"/>
          <a:ext cx="0" cy="0"/>
          <a:chOff x="0" y="0"/>
          <a:chExt cx="0" cy="0"/>
        </a:xfrm>
      </p:grpSpPr>
      <p:sp>
        <p:nvSpPr>
          <p:cNvPr id="1403" name="Google Shape;1403;p8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04" name="Google Shape;1404;p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0"/>
        <p:cNvGrpSpPr/>
        <p:nvPr/>
      </p:nvGrpSpPr>
      <p:grpSpPr>
        <a:xfrm>
          <a:off x="0" y="0"/>
          <a:ext cx="0" cy="0"/>
          <a:chOff x="0" y="0"/>
          <a:chExt cx="0" cy="0"/>
        </a:xfrm>
      </p:grpSpPr>
      <p:sp>
        <p:nvSpPr>
          <p:cNvPr id="1411" name="Google Shape;1411;p8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2" name="Google Shape;1412;p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8"/>
        <p:cNvGrpSpPr/>
        <p:nvPr/>
      </p:nvGrpSpPr>
      <p:grpSpPr>
        <a:xfrm>
          <a:off x="0" y="0"/>
          <a:ext cx="0" cy="0"/>
          <a:chOff x="0" y="0"/>
          <a:chExt cx="0" cy="0"/>
        </a:xfrm>
      </p:grpSpPr>
      <p:sp>
        <p:nvSpPr>
          <p:cNvPr id="1419" name="Google Shape;1419;p8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0" name="Google Shape;1420;p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0" name="Google Shape;33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6"/>
        <p:cNvGrpSpPr/>
        <p:nvPr/>
      </p:nvGrpSpPr>
      <p:grpSpPr>
        <a:xfrm>
          <a:off x="0" y="0"/>
          <a:ext cx="0" cy="0"/>
          <a:chOff x="0" y="0"/>
          <a:chExt cx="0" cy="0"/>
        </a:xfrm>
      </p:grpSpPr>
      <p:sp>
        <p:nvSpPr>
          <p:cNvPr id="1427" name="Google Shape;1427;p9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8" name="Google Shape;1428;p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1"/>
        <p:cNvGrpSpPr/>
        <p:nvPr/>
      </p:nvGrpSpPr>
      <p:grpSpPr>
        <a:xfrm>
          <a:off x="0" y="0"/>
          <a:ext cx="0" cy="0"/>
          <a:chOff x="0" y="0"/>
          <a:chExt cx="0" cy="0"/>
        </a:xfrm>
      </p:grpSpPr>
      <p:sp>
        <p:nvSpPr>
          <p:cNvPr id="1432" name="Google Shape;1432;p9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3" name="Google Shape;1433;p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2"/>
        <p:cNvGrpSpPr/>
        <p:nvPr/>
      </p:nvGrpSpPr>
      <p:grpSpPr>
        <a:xfrm>
          <a:off x="0" y="0"/>
          <a:ext cx="0" cy="0"/>
          <a:chOff x="0" y="0"/>
          <a:chExt cx="0" cy="0"/>
        </a:xfrm>
      </p:grpSpPr>
      <p:sp>
        <p:nvSpPr>
          <p:cNvPr id="1443" name="Google Shape;1443;p9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4" name="Google Shape;1444;p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p9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0" name="Google Shape;1450;p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p9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6" name="Google Shape;1456;p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0"/>
        <p:cNvGrpSpPr/>
        <p:nvPr/>
      </p:nvGrpSpPr>
      <p:grpSpPr>
        <a:xfrm>
          <a:off x="0" y="0"/>
          <a:ext cx="0" cy="0"/>
          <a:chOff x="0" y="0"/>
          <a:chExt cx="0" cy="0"/>
        </a:xfrm>
      </p:grpSpPr>
      <p:sp>
        <p:nvSpPr>
          <p:cNvPr id="1461" name="Google Shape;1461;p9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62" name="Google Shape;1462;p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6"/>
        <p:cNvGrpSpPr/>
        <p:nvPr/>
      </p:nvGrpSpPr>
      <p:grpSpPr>
        <a:xfrm>
          <a:off x="0" y="0"/>
          <a:ext cx="0" cy="0"/>
          <a:chOff x="0" y="0"/>
          <a:chExt cx="0" cy="0"/>
        </a:xfrm>
      </p:grpSpPr>
      <p:sp>
        <p:nvSpPr>
          <p:cNvPr id="1467" name="Google Shape;1467;p9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68" name="Google Shape;1468;p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p9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4" name="Google Shape;1474;p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7"/>
        <p:cNvGrpSpPr/>
        <p:nvPr/>
      </p:nvGrpSpPr>
      <p:grpSpPr>
        <a:xfrm>
          <a:off x="0" y="0"/>
          <a:ext cx="0" cy="0"/>
          <a:chOff x="0" y="0"/>
          <a:chExt cx="0" cy="0"/>
        </a:xfrm>
      </p:grpSpPr>
      <p:sp>
        <p:nvSpPr>
          <p:cNvPr id="1478" name="Google Shape;1478;g2bf3fb46973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9" name="Google Shape;1479;g2bf3fb4697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3"/>
        <p:cNvGrpSpPr/>
        <p:nvPr/>
      </p:nvGrpSpPr>
      <p:grpSpPr>
        <a:xfrm>
          <a:off x="0" y="0"/>
          <a:ext cx="0" cy="0"/>
          <a:chOff x="0" y="0"/>
          <a:chExt cx="0" cy="0"/>
        </a:xfrm>
      </p:grpSpPr>
      <p:sp>
        <p:nvSpPr>
          <p:cNvPr id="1484" name="Google Shape;1484;p9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5" name="Google Shape;1485;p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8"/>
        <p:cNvGrpSpPr/>
        <p:nvPr/>
      </p:nvGrpSpPr>
      <p:grpSpPr>
        <a:xfrm>
          <a:off x="0" y="0"/>
          <a:ext cx="0" cy="0"/>
          <a:chOff x="0" y="0"/>
          <a:chExt cx="0" cy="0"/>
        </a:xfrm>
      </p:grpSpPr>
      <p:sp>
        <p:nvSpPr>
          <p:cNvPr id="1489" name="Google Shape;1489;p9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90" name="Google Shape;1490;p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3"/>
        <p:cNvGrpSpPr/>
        <p:nvPr/>
      </p:nvGrpSpPr>
      <p:grpSpPr>
        <a:xfrm>
          <a:off x="0" y="0"/>
          <a:ext cx="0" cy="0"/>
          <a:chOff x="0" y="0"/>
          <a:chExt cx="0" cy="0"/>
        </a:xfrm>
      </p:grpSpPr>
      <p:sp>
        <p:nvSpPr>
          <p:cNvPr id="1494" name="Google Shape;1494;p10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95" name="Google Shape;1495;p1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8"/>
        <p:cNvGrpSpPr/>
        <p:nvPr/>
      </p:nvGrpSpPr>
      <p:grpSpPr>
        <a:xfrm>
          <a:off x="0" y="0"/>
          <a:ext cx="0" cy="0"/>
          <a:chOff x="0" y="0"/>
          <a:chExt cx="0" cy="0"/>
        </a:xfrm>
      </p:grpSpPr>
      <p:sp>
        <p:nvSpPr>
          <p:cNvPr id="1499" name="Google Shape;1499;p10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0" name="Google Shape;1500;p10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4"/>
        <p:cNvGrpSpPr/>
        <p:nvPr/>
      </p:nvGrpSpPr>
      <p:grpSpPr>
        <a:xfrm>
          <a:off x="0" y="0"/>
          <a:ext cx="0" cy="0"/>
          <a:chOff x="0" y="0"/>
          <a:chExt cx="0" cy="0"/>
        </a:xfrm>
      </p:grpSpPr>
      <p:sp>
        <p:nvSpPr>
          <p:cNvPr id="1505" name="Google Shape;1505;p10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6" name="Google Shape;1506;p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0"/>
        <p:cNvGrpSpPr/>
        <p:nvPr/>
      </p:nvGrpSpPr>
      <p:grpSpPr>
        <a:xfrm>
          <a:off x="0" y="0"/>
          <a:ext cx="0" cy="0"/>
          <a:chOff x="0" y="0"/>
          <a:chExt cx="0" cy="0"/>
        </a:xfrm>
      </p:grpSpPr>
      <p:sp>
        <p:nvSpPr>
          <p:cNvPr id="1511" name="Google Shape;1511;p10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2" name="Google Shape;1512;p10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8"/>
        <p:cNvGrpSpPr/>
        <p:nvPr/>
      </p:nvGrpSpPr>
      <p:grpSpPr>
        <a:xfrm>
          <a:off x="0" y="0"/>
          <a:ext cx="0" cy="0"/>
          <a:chOff x="0" y="0"/>
          <a:chExt cx="0" cy="0"/>
        </a:xfrm>
      </p:grpSpPr>
      <p:sp>
        <p:nvSpPr>
          <p:cNvPr id="1519" name="Google Shape;1519;p10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0" name="Google Shape;1520;p1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4"/>
        <p:cNvGrpSpPr/>
        <p:nvPr/>
      </p:nvGrpSpPr>
      <p:grpSpPr>
        <a:xfrm>
          <a:off x="0" y="0"/>
          <a:ext cx="0" cy="0"/>
          <a:chOff x="0" y="0"/>
          <a:chExt cx="0" cy="0"/>
        </a:xfrm>
      </p:grpSpPr>
      <p:sp>
        <p:nvSpPr>
          <p:cNvPr id="1525" name="Google Shape;1525;p10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6" name="Google Shape;1526;p1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0"/>
        <p:cNvGrpSpPr/>
        <p:nvPr/>
      </p:nvGrpSpPr>
      <p:grpSpPr>
        <a:xfrm>
          <a:off x="0" y="0"/>
          <a:ext cx="0" cy="0"/>
          <a:chOff x="0" y="0"/>
          <a:chExt cx="0" cy="0"/>
        </a:xfrm>
      </p:grpSpPr>
      <p:sp>
        <p:nvSpPr>
          <p:cNvPr id="1531" name="Google Shape;1531;p10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2" name="Google Shape;1532;p1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6"/>
        <p:cNvGrpSpPr/>
        <p:nvPr/>
      </p:nvGrpSpPr>
      <p:grpSpPr>
        <a:xfrm>
          <a:off x="0" y="0"/>
          <a:ext cx="0" cy="0"/>
          <a:chOff x="0" y="0"/>
          <a:chExt cx="0" cy="0"/>
        </a:xfrm>
      </p:grpSpPr>
      <p:sp>
        <p:nvSpPr>
          <p:cNvPr id="1537" name="Google Shape;1537;p10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8" name="Google Shape;1538;p1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2"/>
        <p:cNvGrpSpPr/>
        <p:nvPr/>
      </p:nvGrpSpPr>
      <p:grpSpPr>
        <a:xfrm>
          <a:off x="0" y="0"/>
          <a:ext cx="0" cy="0"/>
          <a:chOff x="0" y="0"/>
          <a:chExt cx="0" cy="0"/>
        </a:xfrm>
      </p:grpSpPr>
      <p:sp>
        <p:nvSpPr>
          <p:cNvPr id="1543" name="Google Shape;1543;p1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4" name="Google Shape;1544;p10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5" name="Google Shape;1545;p10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169</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7" name="Google Shape;34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2"/>
        <p:cNvGrpSpPr/>
        <p:nvPr/>
      </p:nvGrpSpPr>
      <p:grpSpPr>
        <a:xfrm>
          <a:off x="0" y="0"/>
          <a:ext cx="0" cy="0"/>
          <a:chOff x="0" y="0"/>
          <a:chExt cx="0" cy="0"/>
        </a:xfrm>
      </p:grpSpPr>
      <p:sp>
        <p:nvSpPr>
          <p:cNvPr id="1553" name="Google Shape;1553;p10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4" name="Google Shape;1554;p1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7" name="Google Shape;36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7" name="Google Shape;37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7" name="Google Shape;38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7" name="Google Shape;39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4" name="Google Shape;40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0" name="Google Shape;410;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2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5" name="Google Shape;415;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2c8bd11c0c3_0_18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2" name="Google Shape;422;g2c8bd11c0c3_0_1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2c8bd11c0c3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8" name="Google Shape;428;g2c8bd11c0c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2d0871efe36_0_2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g2d0871efe36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2c8bd11c0c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4" name="Google Shape;444;g2c8bd11c0c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4" name="Google Shape;23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2c8bd11c0c3_0_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2" name="Google Shape;452;g2c8bd11c0c3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2c8bd11c0c3_0_2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0" name="Google Shape;460;g2c8bd11c0c3_0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2c8bd11c0c3_0_3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g2c8bd11c0c3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2c8bd11c0c3_0_4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6" name="Google Shape;476;g2c8bd11c0c3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g2c8bd11c0c3_0_4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4" name="Google Shape;484;g2c8bd11c0c3_0_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2c8bd11c0c3_0_5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2" name="Google Shape;492;g2c8bd11c0c3_0_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g2c8bd11c0c3_0_6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0" name="Google Shape;500;g2c8bd11c0c3_0_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g2c8bd11c0c3_0_7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9" name="Google Shape;509;g2c8bd11c0c3_0_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g2c8bd11c0c3_0_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7" name="Google Shape;517;g2c8bd11c0c3_0_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g2c8bd11c0c3_0_8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5" name="Google Shape;525;g2c8bd11c0c3_0_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0" name="Google Shape;25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g2c8bd11c0c3_0_9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3" name="Google Shape;533;g2c8bd11c0c3_0_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2ccb6c9921c_0_2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1" name="Google Shape;541;g2ccb6c9921c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2c8bd11c0c3_0_25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8" name="Google Shape;548;g2c8bd11c0c3_0_2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2c8bd11c0c3_0_2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4" name="Google Shape;554;g2c8bd11c0c3_0_2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2c8bd11c0c3_0_26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2" name="Google Shape;562;g2c8bd11c0c3_0_2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2c8bd11c0c3_0_27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0" name="Google Shape;570;g2c8bd11c0c3_0_2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2c8bd11c0c3_0_28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8" name="Google Shape;578;g2c8bd11c0c3_0_2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2c8bd11c0c3_0_29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6" name="Google Shape;586;g2c8bd11c0c3_0_2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2c8bd11c0c3_0_29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4" name="Google Shape;594;g2c8bd11c0c3_0_2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2c8bd11c0c3_0_30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2" name="Google Shape;602;g2c8bd11c0c3_0_3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7" name="Google Shape;25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g2c8bd11c0c3_0_31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0" name="Google Shape;610;g2c8bd11c0c3_0_3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2c8bd11c0c3_0_3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8" name="Google Shape;618;g2c8bd11c0c3_0_3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g2c8bd11c0c3_0_33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6" name="Google Shape;626;g2c8bd11c0c3_0_3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g2c8bd11c0c3_0_33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4" name="Google Shape;634;g2c8bd11c0c3_0_3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g2ccb6c9921c_0_4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3" name="Google Shape;643;g2ccb6c9921c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g2c8bd11c0c3_0_4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0" name="Google Shape;650;g2c8bd11c0c3_0_4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1" name="Google Shape;651;g2c8bd11c0c3_0_4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2c8bd11c0c3_0_4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8" name="Google Shape;658;g2c8bd11c0c3_0_4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g2c8bd11c0c3_0_42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6" name="Google Shape;666;g2c8bd11c0c3_0_4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g2c8bd11c0c3_0_43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4" name="Google Shape;674;g2c8bd11c0c3_0_4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2c8bd11c0c3_0_44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3" name="Google Shape;683;g2c8bd11c0c3_0_4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Google Shape;690;g2c8bd11c0c3_0_45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1" name="Google Shape;691;g2c8bd11c0c3_0_4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g2c8bd11c0c3_0_4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8" name="Google Shape;698;g2c8bd11c0c3_0_4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g2c8bd11c0c3_0_46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4" name="Google Shape;704;g2c8bd11c0c3_0_4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2c8bd11c0c3_0_46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1" name="Google Shape;711;g2c8bd11c0c3_0_4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g2c8bd11c0c3_0_47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7" name="Google Shape;717;g2c8bd11c0c3_0_4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g2c8bd11c0c3_0_47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3" name="Google Shape;723;g2c8bd11c0c3_0_4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g2c8bd11c0c3_0_48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9" name="Google Shape;729;g2c8bd11c0c3_0_4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g2c8bd11c0c3_0_48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5" name="Google Shape;735;g2c8bd11c0c3_0_4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2c8bd11c0c3_0_49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1" name="Google Shape;741;g2c8bd11c0c3_0_4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g2c8bd11c0c3_0_49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7" name="Google Shape;747;g2c8bd11c0c3_0_4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g2c8bd11c0c3_0_50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3" name="Google Shape;753;g2c8bd11c0c3_0_5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7"/>
        <p:cNvGrpSpPr/>
        <p:nvPr/>
      </p:nvGrpSpPr>
      <p:grpSpPr>
        <a:xfrm>
          <a:off x="0" y="0"/>
          <a:ext cx="0" cy="0"/>
          <a:chOff x="0" y="0"/>
          <a:chExt cx="0" cy="0"/>
        </a:xfrm>
      </p:grpSpPr>
      <p:sp>
        <p:nvSpPr>
          <p:cNvPr id="758" name="Google Shape;758;g2c8bd11c0c3_0_50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9" name="Google Shape;759;g2c8bd11c0c3_0_5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g2c8bd11c0c3_0_51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5" name="Google Shape;765;g2c8bd11c0c3_0_5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g2c8bd11c0c3_0_51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1" name="Google Shape;771;g2c8bd11c0c3_0_5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g2c8bd11c0c3_0_52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7" name="Google Shape;777;g2c8bd11c0c3_0_5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1"/>
        <p:cNvGrpSpPr/>
        <p:nvPr/>
      </p:nvGrpSpPr>
      <p:grpSpPr>
        <a:xfrm>
          <a:off x="0" y="0"/>
          <a:ext cx="0" cy="0"/>
          <a:chOff x="0" y="0"/>
          <a:chExt cx="0" cy="0"/>
        </a:xfrm>
      </p:grpSpPr>
      <p:sp>
        <p:nvSpPr>
          <p:cNvPr id="782" name="Google Shape;782;g2c8bd11c0c3_0_52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3" name="Google Shape;783;g2c8bd11c0c3_0_5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g2c8bd11c0c3_0_53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9" name="Google Shape;789;g2c8bd11c0c3_0_5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g2c8bd11c0c3_0_53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6" name="Google Shape;796;g2c8bd11c0c3_0_5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g2c8bd11c0c3_0_54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3" name="Google Shape;803;g2c8bd11c0c3_0_5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g2c8bd11c0c3_0_55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0" name="Google Shape;810;g2c8bd11c0c3_0_5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4" name="Google Shape;28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g2c8bd11c0c3_0_5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7" name="Google Shape;817;g2c8bd11c0c3_0_5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Google Shape;823;g2c8bd11c0c3_0_56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4" name="Google Shape;824;g2c8bd11c0c3_0_5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g2c8bd11c0c3_0_56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0" name="Google Shape;830;g2c8bd11c0c3_0_5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g2ccb6c9921c_0_4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6" name="Google Shape;836;g2ccb6c9921c_0_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p:cNvGrpSpPr/>
        <p:nvPr/>
      </p:nvGrpSpPr>
      <p:grpSpPr>
        <a:xfrm>
          <a:off x="0" y="0"/>
          <a:ext cx="0" cy="0"/>
          <a:chOff x="0" y="0"/>
          <a:chExt cx="0" cy="0"/>
        </a:xfrm>
      </p:grpSpPr>
      <p:sp>
        <p:nvSpPr>
          <p:cNvPr id="842" name="Google Shape;842;g2c8bd11c0c3_0_64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3" name="Google Shape;843;g2c8bd11c0c3_0_6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8"/>
        <p:cNvGrpSpPr/>
        <p:nvPr/>
      </p:nvGrpSpPr>
      <p:grpSpPr>
        <a:xfrm>
          <a:off x="0" y="0"/>
          <a:ext cx="0" cy="0"/>
          <a:chOff x="0" y="0"/>
          <a:chExt cx="0" cy="0"/>
        </a:xfrm>
      </p:grpSpPr>
      <p:sp>
        <p:nvSpPr>
          <p:cNvPr id="849" name="Google Shape;849;g2ccb6c9921c_0_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0" name="Google Shape;850;g2ccb6c9921c_0_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1" name="Google Shape;851;g2ccb6c9921c_0_5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85</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8"/>
        <p:cNvGrpSpPr/>
        <p:nvPr/>
      </p:nvGrpSpPr>
      <p:grpSpPr>
        <a:xfrm>
          <a:off x="0" y="0"/>
          <a:ext cx="0" cy="0"/>
          <a:chOff x="0" y="0"/>
          <a:chExt cx="0" cy="0"/>
        </a:xfrm>
      </p:grpSpPr>
      <p:sp>
        <p:nvSpPr>
          <p:cNvPr id="859" name="Google Shape;859;g2cc6816c287_0_18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0" name="Google Shape;860;g2cc6816c287_0_18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g2cc6816c287_0_19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4" name="Google Shape;874;g2cc6816c287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Google Shape;880;g2cc6816c287_0_19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1" name="Google Shape;881;g2cc6816c287_0_19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g2cc6816c287_0_20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8" name="Google Shape;888;g2cc6816c287_0_20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4"/>
        <p:cNvGrpSpPr/>
        <p:nvPr/>
      </p:nvGrpSpPr>
      <p:grpSpPr>
        <a:xfrm>
          <a:off x="0" y="0"/>
          <a:ext cx="0" cy="0"/>
          <a:chOff x="0" y="0"/>
          <a:chExt cx="0" cy="0"/>
        </a:xfrm>
      </p:grpSpPr>
      <p:sp>
        <p:nvSpPr>
          <p:cNvPr id="895" name="Google Shape;895;g2cc6816c287_0_2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6" name="Google Shape;896;g2cc6816c287_0_21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2"/>
        <p:cNvGrpSpPr/>
        <p:nvPr/>
      </p:nvGrpSpPr>
      <p:grpSpPr>
        <a:xfrm>
          <a:off x="0" y="0"/>
          <a:ext cx="0" cy="0"/>
          <a:chOff x="0" y="0"/>
          <a:chExt cx="0" cy="0"/>
        </a:xfrm>
      </p:grpSpPr>
      <p:sp>
        <p:nvSpPr>
          <p:cNvPr id="903" name="Google Shape;903;g2ccb6c9921c_0_6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4" name="Google Shape;904;g2ccb6c9921c_0_6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6"/>
        <p:cNvGrpSpPr/>
        <p:nvPr/>
      </p:nvGrpSpPr>
      <p:grpSpPr>
        <a:xfrm>
          <a:off x="0" y="0"/>
          <a:ext cx="0" cy="0"/>
          <a:chOff x="0" y="0"/>
          <a:chExt cx="0" cy="0"/>
        </a:xfrm>
      </p:grpSpPr>
      <p:sp>
        <p:nvSpPr>
          <p:cNvPr id="917" name="Google Shape;917;g2cc6816c287_0_23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8" name="Google Shape;918;g2cc6816c287_0_23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p:cNvGrpSpPr/>
        <p:nvPr/>
      </p:nvGrpSpPr>
      <p:grpSpPr>
        <a:xfrm>
          <a:off x="0" y="0"/>
          <a:ext cx="0" cy="0"/>
          <a:chOff x="0" y="0"/>
          <a:chExt cx="0" cy="0"/>
        </a:xfrm>
      </p:grpSpPr>
      <p:sp>
        <p:nvSpPr>
          <p:cNvPr id="924" name="Google Shape;924;g2cc6816c287_0_24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5" name="Google Shape;925;g2cc6816c287_0_24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Google Shape;931;g2cc6816c287_0_24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2" name="Google Shape;932;g2cc6816c287_0_24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7"/>
        <p:cNvGrpSpPr/>
        <p:nvPr/>
      </p:nvGrpSpPr>
      <p:grpSpPr>
        <a:xfrm>
          <a:off x="0" y="0"/>
          <a:ext cx="0" cy="0"/>
          <a:chOff x="0" y="0"/>
          <a:chExt cx="0" cy="0"/>
        </a:xfrm>
      </p:grpSpPr>
      <p:sp>
        <p:nvSpPr>
          <p:cNvPr id="938" name="Google Shape;938;g2cc6816c287_0_25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9" name="Google Shape;939;g2cc6816c287_0_25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4"/>
        <p:cNvGrpSpPr/>
        <p:nvPr/>
      </p:nvGrpSpPr>
      <p:grpSpPr>
        <a:xfrm>
          <a:off x="0" y="0"/>
          <a:ext cx="0" cy="0"/>
          <a:chOff x="0" y="0"/>
          <a:chExt cx="0" cy="0"/>
        </a:xfrm>
      </p:grpSpPr>
      <p:sp>
        <p:nvSpPr>
          <p:cNvPr id="945" name="Google Shape;945;g2cc6816c287_0_2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6" name="Google Shape;946;g2cc6816c287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2"/>
        <p:cNvGrpSpPr/>
        <p:nvPr/>
      </p:nvGrpSpPr>
      <p:grpSpPr>
        <a:xfrm>
          <a:off x="0" y="0"/>
          <a:ext cx="0" cy="0"/>
          <a:chOff x="0" y="0"/>
          <a:chExt cx="0" cy="0"/>
        </a:xfrm>
      </p:grpSpPr>
      <p:sp>
        <p:nvSpPr>
          <p:cNvPr id="953" name="Google Shape;953;g2cc6816c287_0_4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4" name="Google Shape;954;g2cc6816c287_0_40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5" name="Google Shape;955;g2cc6816c287_0_40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97</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2"/>
        <p:cNvGrpSpPr/>
        <p:nvPr/>
      </p:nvGrpSpPr>
      <p:grpSpPr>
        <a:xfrm>
          <a:off x="0" y="0"/>
          <a:ext cx="0" cy="0"/>
          <a:chOff x="0" y="0"/>
          <a:chExt cx="0" cy="0"/>
        </a:xfrm>
      </p:grpSpPr>
      <p:sp>
        <p:nvSpPr>
          <p:cNvPr id="963" name="Google Shape;963;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4" name="Google Shape;964;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5" name="Google Shape;965;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98</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8" name="Google Shape;978;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9" name="Google Shape;979;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99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re et contenu 1">
  <p:cSld name="Titre et contenu">
    <p:spTree>
      <p:nvGrpSpPr>
        <p:cNvPr id="1" name="Shape 84"/>
        <p:cNvGrpSpPr/>
        <p:nvPr/>
      </p:nvGrpSpPr>
      <p:grpSpPr>
        <a:xfrm>
          <a:off x="0" y="0"/>
          <a:ext cx="0" cy="0"/>
          <a:chOff x="0" y="0"/>
          <a:chExt cx="0" cy="0"/>
        </a:xfrm>
      </p:grpSpPr>
      <p:sp>
        <p:nvSpPr>
          <p:cNvPr id="85" name="Google Shape;85;p13"/>
          <p:cNvSpPr txBox="1">
            <a:spLocks noGrp="1"/>
          </p:cNvSpPr>
          <p:nvPr>
            <p:ph type="dt" idx="10"/>
          </p:nvPr>
        </p:nvSpPr>
        <p:spPr>
          <a:xfrm>
            <a:off x="7605951" y="5956137"/>
            <a:ext cx="2844900" cy="3651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6" name="Google Shape;86;p13"/>
          <p:cNvSpPr txBox="1">
            <a:spLocks noGrp="1"/>
          </p:cNvSpPr>
          <p:nvPr>
            <p:ph type="ftr" idx="11"/>
          </p:nvPr>
        </p:nvSpPr>
        <p:spPr>
          <a:xfrm>
            <a:off x="581192" y="5951811"/>
            <a:ext cx="69171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7" name="Google Shape;87;p13"/>
          <p:cNvSpPr txBox="1">
            <a:spLocks noGrp="1"/>
          </p:cNvSpPr>
          <p:nvPr>
            <p:ph type="sldNum" idx="12"/>
          </p:nvPr>
        </p:nvSpPr>
        <p:spPr>
          <a:xfrm>
            <a:off x="10558300" y="5956137"/>
            <a:ext cx="10524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7F508B"/>
              </a:buClr>
              <a:buSzPts val="900"/>
              <a:buFont typeface="EB Garamond"/>
              <a:buNone/>
              <a:defRPr sz="900" b="0" i="0" u="none" strike="noStrike" cap="none">
                <a:solidFill>
                  <a:srgbClr val="7F508B"/>
                </a:solidFill>
                <a:latin typeface="EB Garamond"/>
                <a:ea typeface="EB Garamond"/>
                <a:cs typeface="EB Garamond"/>
                <a:sym typeface="EB Garamond"/>
              </a:defRPr>
            </a:lvl1pPr>
            <a:lvl2pPr marL="0" marR="0" lvl="1" indent="0" algn="r" rtl="0">
              <a:lnSpc>
                <a:spcPct val="100000"/>
              </a:lnSpc>
              <a:spcBef>
                <a:spcPts val="0"/>
              </a:spcBef>
              <a:spcAft>
                <a:spcPts val="0"/>
              </a:spcAft>
              <a:buClr>
                <a:srgbClr val="7F508B"/>
              </a:buClr>
              <a:buSzPts val="900"/>
              <a:buFont typeface="EB Garamond"/>
              <a:buNone/>
              <a:defRPr sz="900" b="0" i="0" u="none" strike="noStrike" cap="none">
                <a:solidFill>
                  <a:srgbClr val="7F508B"/>
                </a:solidFill>
                <a:latin typeface="EB Garamond"/>
                <a:ea typeface="EB Garamond"/>
                <a:cs typeface="EB Garamond"/>
                <a:sym typeface="EB Garamond"/>
              </a:defRPr>
            </a:lvl2pPr>
            <a:lvl3pPr marL="0" marR="0" lvl="2" indent="0" algn="r" rtl="0">
              <a:lnSpc>
                <a:spcPct val="100000"/>
              </a:lnSpc>
              <a:spcBef>
                <a:spcPts val="0"/>
              </a:spcBef>
              <a:spcAft>
                <a:spcPts val="0"/>
              </a:spcAft>
              <a:buClr>
                <a:srgbClr val="7F508B"/>
              </a:buClr>
              <a:buSzPts val="900"/>
              <a:buFont typeface="EB Garamond"/>
              <a:buNone/>
              <a:defRPr sz="900" b="0" i="0" u="none" strike="noStrike" cap="none">
                <a:solidFill>
                  <a:srgbClr val="7F508B"/>
                </a:solidFill>
                <a:latin typeface="EB Garamond"/>
                <a:ea typeface="EB Garamond"/>
                <a:cs typeface="EB Garamond"/>
                <a:sym typeface="EB Garamond"/>
              </a:defRPr>
            </a:lvl3pPr>
            <a:lvl4pPr marL="0" marR="0" lvl="3" indent="0" algn="r" rtl="0">
              <a:lnSpc>
                <a:spcPct val="100000"/>
              </a:lnSpc>
              <a:spcBef>
                <a:spcPts val="0"/>
              </a:spcBef>
              <a:spcAft>
                <a:spcPts val="0"/>
              </a:spcAft>
              <a:buClr>
                <a:srgbClr val="7F508B"/>
              </a:buClr>
              <a:buSzPts val="900"/>
              <a:buFont typeface="EB Garamond"/>
              <a:buNone/>
              <a:defRPr sz="900" b="0" i="0" u="none" strike="noStrike" cap="none">
                <a:solidFill>
                  <a:srgbClr val="7F508B"/>
                </a:solidFill>
                <a:latin typeface="EB Garamond"/>
                <a:ea typeface="EB Garamond"/>
                <a:cs typeface="EB Garamond"/>
                <a:sym typeface="EB Garamond"/>
              </a:defRPr>
            </a:lvl4pPr>
            <a:lvl5pPr marL="0" marR="0" lvl="4" indent="0" algn="r" rtl="0">
              <a:lnSpc>
                <a:spcPct val="100000"/>
              </a:lnSpc>
              <a:spcBef>
                <a:spcPts val="0"/>
              </a:spcBef>
              <a:spcAft>
                <a:spcPts val="0"/>
              </a:spcAft>
              <a:buClr>
                <a:srgbClr val="7F508B"/>
              </a:buClr>
              <a:buSzPts val="900"/>
              <a:buFont typeface="EB Garamond"/>
              <a:buNone/>
              <a:defRPr sz="900" b="0" i="0" u="none" strike="noStrike" cap="none">
                <a:solidFill>
                  <a:srgbClr val="7F508B"/>
                </a:solidFill>
                <a:latin typeface="EB Garamond"/>
                <a:ea typeface="EB Garamond"/>
                <a:cs typeface="EB Garamond"/>
                <a:sym typeface="EB Garamond"/>
              </a:defRPr>
            </a:lvl5pPr>
            <a:lvl6pPr marL="0" marR="0" lvl="5" indent="0" algn="r" rtl="0">
              <a:lnSpc>
                <a:spcPct val="100000"/>
              </a:lnSpc>
              <a:spcBef>
                <a:spcPts val="0"/>
              </a:spcBef>
              <a:spcAft>
                <a:spcPts val="0"/>
              </a:spcAft>
              <a:buClr>
                <a:srgbClr val="7F508B"/>
              </a:buClr>
              <a:buSzPts val="900"/>
              <a:buFont typeface="EB Garamond"/>
              <a:buNone/>
              <a:defRPr sz="900" b="0" i="0" u="none" strike="noStrike" cap="none">
                <a:solidFill>
                  <a:srgbClr val="7F508B"/>
                </a:solidFill>
                <a:latin typeface="EB Garamond"/>
                <a:ea typeface="EB Garamond"/>
                <a:cs typeface="EB Garamond"/>
                <a:sym typeface="EB Garamond"/>
              </a:defRPr>
            </a:lvl6pPr>
            <a:lvl7pPr marL="0" marR="0" lvl="6" indent="0" algn="r" rtl="0">
              <a:lnSpc>
                <a:spcPct val="100000"/>
              </a:lnSpc>
              <a:spcBef>
                <a:spcPts val="0"/>
              </a:spcBef>
              <a:spcAft>
                <a:spcPts val="0"/>
              </a:spcAft>
              <a:buClr>
                <a:srgbClr val="7F508B"/>
              </a:buClr>
              <a:buSzPts val="900"/>
              <a:buFont typeface="EB Garamond"/>
              <a:buNone/>
              <a:defRPr sz="900" b="0" i="0" u="none" strike="noStrike" cap="none">
                <a:solidFill>
                  <a:srgbClr val="7F508B"/>
                </a:solidFill>
                <a:latin typeface="EB Garamond"/>
                <a:ea typeface="EB Garamond"/>
                <a:cs typeface="EB Garamond"/>
                <a:sym typeface="EB Garamond"/>
              </a:defRPr>
            </a:lvl7pPr>
            <a:lvl8pPr marL="0" marR="0" lvl="7" indent="0" algn="r" rtl="0">
              <a:lnSpc>
                <a:spcPct val="100000"/>
              </a:lnSpc>
              <a:spcBef>
                <a:spcPts val="0"/>
              </a:spcBef>
              <a:spcAft>
                <a:spcPts val="0"/>
              </a:spcAft>
              <a:buClr>
                <a:srgbClr val="7F508B"/>
              </a:buClr>
              <a:buSzPts val="900"/>
              <a:buFont typeface="EB Garamond"/>
              <a:buNone/>
              <a:defRPr sz="900" b="0" i="0" u="none" strike="noStrike" cap="none">
                <a:solidFill>
                  <a:srgbClr val="7F508B"/>
                </a:solidFill>
                <a:latin typeface="EB Garamond"/>
                <a:ea typeface="EB Garamond"/>
                <a:cs typeface="EB Garamond"/>
                <a:sym typeface="EB Garamond"/>
              </a:defRPr>
            </a:lvl8pPr>
            <a:lvl9pPr marL="0" marR="0" lvl="8" indent="0" algn="r" rtl="0">
              <a:lnSpc>
                <a:spcPct val="100000"/>
              </a:lnSpc>
              <a:spcBef>
                <a:spcPts val="0"/>
              </a:spcBef>
              <a:spcAft>
                <a:spcPts val="0"/>
              </a:spcAft>
              <a:buClr>
                <a:srgbClr val="7F508B"/>
              </a:buClr>
              <a:buSzPts val="900"/>
              <a:buFont typeface="EB Garamond"/>
              <a:buNone/>
              <a:defRPr sz="900" b="0" i="0" u="none" strike="noStrike" cap="none">
                <a:solidFill>
                  <a:srgbClr val="7F508B"/>
                </a:solidFill>
                <a:latin typeface="EB Garamond"/>
                <a:ea typeface="EB Garamond"/>
                <a:cs typeface="EB Garamond"/>
                <a:sym typeface="EB Garamond"/>
              </a:defRPr>
            </a:lvl9pPr>
          </a:lstStyle>
          <a:p>
            <a:pPr marL="0" lvl="0" indent="0" algn="r" rtl="0">
              <a:spcBef>
                <a:spcPts val="0"/>
              </a:spcBef>
              <a:spcAft>
                <a:spcPts val="0"/>
              </a:spcAft>
              <a:buNone/>
            </a:pPr>
            <a:fld id="{00000000-1234-1234-1234-123412341234}" type="slidenum">
              <a:rPr lang="fr-FR"/>
              <a:t>‹N°›</a:t>
            </a:fld>
            <a:endParaRPr/>
          </a:p>
        </p:txBody>
      </p:sp>
      <p:sp>
        <p:nvSpPr>
          <p:cNvPr id="88" name="Google Shape;88;p13"/>
          <p:cNvSpPr txBox="1">
            <a:spLocks noGrp="1"/>
          </p:cNvSpPr>
          <p:nvPr>
            <p:ph type="body" idx="1"/>
          </p:nvPr>
        </p:nvSpPr>
        <p:spPr>
          <a:xfrm>
            <a:off x="581192" y="2336003"/>
            <a:ext cx="11029500" cy="3522900"/>
          </a:xfrm>
          <a:prstGeom prst="rect">
            <a:avLst/>
          </a:prstGeom>
          <a:noFill/>
          <a:ln>
            <a:noFill/>
          </a:ln>
        </p:spPr>
        <p:txBody>
          <a:bodyPr spcFirstLastPara="1" wrap="square" lIns="91425" tIns="45700" rIns="91425" bIns="45700" anchor="ctr" anchorCtr="0">
            <a:normAutofit/>
          </a:bodyPr>
          <a:lstStyle>
            <a:lvl1pPr marL="457200" lvl="0" indent="-333756" algn="l" rtl="0">
              <a:spcBef>
                <a:spcPts val="360"/>
              </a:spcBef>
              <a:spcAft>
                <a:spcPts val="0"/>
              </a:spcAft>
              <a:buSzPts val="1656"/>
              <a:buChar char="•"/>
              <a:defRPr/>
            </a:lvl1pPr>
            <a:lvl2pPr marL="914400" lvl="1" indent="-333756" algn="l" rtl="0">
              <a:spcBef>
                <a:spcPts val="600"/>
              </a:spcBef>
              <a:spcAft>
                <a:spcPts val="0"/>
              </a:spcAft>
              <a:buSzPts val="1656"/>
              <a:buChar char="•"/>
              <a:defRPr/>
            </a:lvl2pPr>
            <a:lvl3pPr marL="1371600" lvl="2" indent="-333756" algn="l" rtl="0">
              <a:spcBef>
                <a:spcPts val="600"/>
              </a:spcBef>
              <a:spcAft>
                <a:spcPts val="0"/>
              </a:spcAft>
              <a:buSzPts val="1656"/>
              <a:buChar char="•"/>
              <a:defRPr/>
            </a:lvl3pPr>
            <a:lvl4pPr marL="1828800" lvl="3" indent="-333756" algn="l" rtl="0">
              <a:spcBef>
                <a:spcPts val="600"/>
              </a:spcBef>
              <a:spcAft>
                <a:spcPts val="0"/>
              </a:spcAft>
              <a:buSzPts val="1656"/>
              <a:buChar char="•"/>
              <a:defRPr/>
            </a:lvl4pPr>
            <a:lvl5pPr marL="2286000" lvl="4" indent="-333756" algn="l" rtl="0">
              <a:spcBef>
                <a:spcPts val="600"/>
              </a:spcBef>
              <a:spcAft>
                <a:spcPts val="0"/>
              </a:spcAft>
              <a:buSzPts val="1656"/>
              <a:buChar char="•"/>
              <a:defRPr/>
            </a:lvl5pPr>
            <a:lvl6pPr marL="2743200" lvl="5" indent="-333756" algn="l" rtl="0">
              <a:spcBef>
                <a:spcPts val="600"/>
              </a:spcBef>
              <a:spcAft>
                <a:spcPts val="0"/>
              </a:spcAft>
              <a:buSzPts val="1656"/>
              <a:buChar char="•"/>
              <a:defRPr/>
            </a:lvl6pPr>
            <a:lvl7pPr marL="3200400" lvl="6" indent="-333756" algn="l" rtl="0">
              <a:spcBef>
                <a:spcPts val="600"/>
              </a:spcBef>
              <a:spcAft>
                <a:spcPts val="0"/>
              </a:spcAft>
              <a:buSzPts val="1656"/>
              <a:buChar char="•"/>
              <a:defRPr/>
            </a:lvl7pPr>
            <a:lvl8pPr marL="3657600" lvl="7" indent="-333756" algn="l" rtl="0">
              <a:spcBef>
                <a:spcPts val="600"/>
              </a:spcBef>
              <a:spcAft>
                <a:spcPts val="0"/>
              </a:spcAft>
              <a:buSzPts val="1656"/>
              <a:buChar char="•"/>
              <a:defRPr/>
            </a:lvl8pPr>
            <a:lvl9pPr marL="4114800" lvl="8" indent="-333756" algn="l" rtl="0">
              <a:spcBef>
                <a:spcPts val="600"/>
              </a:spcBef>
              <a:spcAft>
                <a:spcPts val="600"/>
              </a:spcAft>
              <a:buSzPts val="1656"/>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95"/>
        <p:cNvGrpSpPr/>
        <p:nvPr/>
      </p:nvGrpSpPr>
      <p:grpSpPr>
        <a:xfrm>
          <a:off x="0" y="0"/>
          <a:ext cx="0" cy="0"/>
          <a:chOff x="0" y="0"/>
          <a:chExt cx="0" cy="0"/>
        </a:xfrm>
      </p:grpSpPr>
      <p:sp>
        <p:nvSpPr>
          <p:cNvPr id="96" name="Google Shape;96;p15"/>
          <p:cNvSpPr/>
          <p:nvPr/>
        </p:nvSpPr>
        <p:spPr>
          <a:xfrm>
            <a:off x="446534" y="3085765"/>
            <a:ext cx="11262900" cy="33048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5"/>
          <p:cNvSpPr txBox="1">
            <a:spLocks noGrp="1"/>
          </p:cNvSpPr>
          <p:nvPr>
            <p:ph type="ctrTitle"/>
          </p:nvPr>
        </p:nvSpPr>
        <p:spPr>
          <a:xfrm>
            <a:off x="581191" y="1020431"/>
            <a:ext cx="10993500" cy="1475100"/>
          </a:xfrm>
          <a:prstGeom prst="rect">
            <a:avLst/>
          </a:prstGeom>
          <a:noFill/>
          <a:ln>
            <a:noFill/>
          </a:ln>
        </p:spPr>
        <p:txBody>
          <a:bodyPr spcFirstLastPara="1" wrap="square" lIns="91425" tIns="45700" rIns="91425" bIns="45700" anchor="b" anchorCtr="0">
            <a:normAutofit/>
          </a:bodyPr>
          <a:lstStyle>
            <a:lvl1pPr lvl="0" algn="l" rtl="0">
              <a:spcBef>
                <a:spcPts val="0"/>
              </a:spcBef>
              <a:spcAft>
                <a:spcPts val="0"/>
              </a:spcAft>
              <a:buClr>
                <a:schemeClr val="accent4"/>
              </a:buClr>
              <a:buSzPts val="3600"/>
              <a:buFont typeface="EB Garamond"/>
              <a:buNone/>
              <a:defRPr sz="3600">
                <a:solidFill>
                  <a:schemeClr val="accent4"/>
                </a:solidFill>
                <a:latin typeface="EB Garamond"/>
                <a:ea typeface="EB Garamond"/>
                <a:cs typeface="EB Garamond"/>
                <a:sym typeface="EB Garamond"/>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98" name="Google Shape;98;p15"/>
          <p:cNvSpPr txBox="1">
            <a:spLocks noGrp="1"/>
          </p:cNvSpPr>
          <p:nvPr>
            <p:ph type="subTitle" idx="1"/>
          </p:nvPr>
        </p:nvSpPr>
        <p:spPr>
          <a:xfrm>
            <a:off x="581194" y="2495445"/>
            <a:ext cx="10993500" cy="590400"/>
          </a:xfrm>
          <a:prstGeom prst="rect">
            <a:avLst/>
          </a:prstGeom>
          <a:noFill/>
          <a:ln>
            <a:noFill/>
          </a:ln>
        </p:spPr>
        <p:txBody>
          <a:bodyPr spcFirstLastPara="1" wrap="square" lIns="91425" tIns="45700" rIns="91425" bIns="45700" anchor="t" anchorCtr="0">
            <a:normAutofit/>
          </a:bodyPr>
          <a:lstStyle>
            <a:lvl1pPr lvl="0" algn="l" rtl="0">
              <a:spcBef>
                <a:spcPts val="320"/>
              </a:spcBef>
              <a:spcAft>
                <a:spcPts val="0"/>
              </a:spcAft>
              <a:buSzPts val="1472"/>
              <a:buNone/>
              <a:defRPr sz="1600" cap="none">
                <a:solidFill>
                  <a:srgbClr val="9FDF5F"/>
                </a:solidFill>
              </a:defRPr>
            </a:lvl1pPr>
            <a:lvl2pPr lvl="1" algn="ctr" rtl="0">
              <a:spcBef>
                <a:spcPts val="600"/>
              </a:spcBef>
              <a:spcAft>
                <a:spcPts val="0"/>
              </a:spcAft>
              <a:buSzPts val="1472"/>
              <a:buNone/>
              <a:defRPr>
                <a:solidFill>
                  <a:srgbClr val="888888"/>
                </a:solidFill>
              </a:defRPr>
            </a:lvl2pPr>
            <a:lvl3pPr lvl="2" algn="ctr" rtl="0">
              <a:spcBef>
                <a:spcPts val="600"/>
              </a:spcBef>
              <a:spcAft>
                <a:spcPts val="0"/>
              </a:spcAft>
              <a:buSzPts val="1288"/>
              <a:buNone/>
              <a:defRPr>
                <a:solidFill>
                  <a:srgbClr val="888888"/>
                </a:solidFill>
              </a:defRPr>
            </a:lvl3pPr>
            <a:lvl4pPr lvl="3" algn="ctr" rtl="0">
              <a:spcBef>
                <a:spcPts val="600"/>
              </a:spcBef>
              <a:spcAft>
                <a:spcPts val="0"/>
              </a:spcAft>
              <a:buSzPts val="1104"/>
              <a:buNone/>
              <a:defRPr>
                <a:solidFill>
                  <a:srgbClr val="888888"/>
                </a:solidFill>
              </a:defRPr>
            </a:lvl4pPr>
            <a:lvl5pPr lvl="4" algn="ctr" rtl="0">
              <a:spcBef>
                <a:spcPts val="600"/>
              </a:spcBef>
              <a:spcAft>
                <a:spcPts val="0"/>
              </a:spcAft>
              <a:buSzPts val="1104"/>
              <a:buNone/>
              <a:defRPr>
                <a:solidFill>
                  <a:srgbClr val="888888"/>
                </a:solidFill>
              </a:defRPr>
            </a:lvl5pPr>
            <a:lvl6pPr lvl="5" algn="ctr" rtl="0">
              <a:spcBef>
                <a:spcPts val="600"/>
              </a:spcBef>
              <a:spcAft>
                <a:spcPts val="0"/>
              </a:spcAft>
              <a:buSzPts val="1104"/>
              <a:buNone/>
              <a:defRPr>
                <a:solidFill>
                  <a:srgbClr val="888888"/>
                </a:solidFill>
              </a:defRPr>
            </a:lvl6pPr>
            <a:lvl7pPr lvl="6" algn="ctr" rtl="0">
              <a:spcBef>
                <a:spcPts val="600"/>
              </a:spcBef>
              <a:spcAft>
                <a:spcPts val="0"/>
              </a:spcAft>
              <a:buSzPts val="1104"/>
              <a:buNone/>
              <a:defRPr>
                <a:solidFill>
                  <a:srgbClr val="888888"/>
                </a:solidFill>
              </a:defRPr>
            </a:lvl7pPr>
            <a:lvl8pPr lvl="7" algn="ctr" rtl="0">
              <a:spcBef>
                <a:spcPts val="600"/>
              </a:spcBef>
              <a:spcAft>
                <a:spcPts val="0"/>
              </a:spcAft>
              <a:buSzPts val="1104"/>
              <a:buNone/>
              <a:defRPr>
                <a:solidFill>
                  <a:srgbClr val="888888"/>
                </a:solidFill>
              </a:defRPr>
            </a:lvl8pPr>
            <a:lvl9pPr lvl="8" algn="ctr" rtl="0">
              <a:spcBef>
                <a:spcPts val="600"/>
              </a:spcBef>
              <a:spcAft>
                <a:spcPts val="600"/>
              </a:spcAft>
              <a:buSzPts val="1104"/>
              <a:buNone/>
              <a:defRPr>
                <a:solidFill>
                  <a:srgbClr val="888888"/>
                </a:solidFill>
              </a:defRPr>
            </a:lvl9pPr>
          </a:lstStyle>
          <a:p>
            <a:endParaRPr/>
          </a:p>
        </p:txBody>
      </p:sp>
      <p:sp>
        <p:nvSpPr>
          <p:cNvPr id="99" name="Google Shape;99;p15"/>
          <p:cNvSpPr txBox="1">
            <a:spLocks noGrp="1"/>
          </p:cNvSpPr>
          <p:nvPr>
            <p:ph type="dt" idx="10"/>
          </p:nvPr>
        </p:nvSpPr>
        <p:spPr>
          <a:xfrm>
            <a:off x="7605951" y="5956137"/>
            <a:ext cx="2844900" cy="3651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solidFill>
                  <a:schemeClr val="l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0" name="Google Shape;100;p15"/>
          <p:cNvSpPr txBox="1">
            <a:spLocks noGrp="1"/>
          </p:cNvSpPr>
          <p:nvPr>
            <p:ph type="ftr" idx="11"/>
          </p:nvPr>
        </p:nvSpPr>
        <p:spPr>
          <a:xfrm>
            <a:off x="581192" y="5951811"/>
            <a:ext cx="69171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solidFill>
                  <a:schemeClr val="l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1" name="Google Shape;101;p15"/>
          <p:cNvSpPr txBox="1">
            <a:spLocks noGrp="1"/>
          </p:cNvSpPr>
          <p:nvPr>
            <p:ph type="sldNum" idx="12"/>
          </p:nvPr>
        </p:nvSpPr>
        <p:spPr>
          <a:xfrm>
            <a:off x="10558300" y="5956137"/>
            <a:ext cx="1016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900" b="0" i="0" u="none" strike="noStrike" cap="none">
                <a:solidFill>
                  <a:schemeClr val="lt1"/>
                </a:solidFill>
                <a:latin typeface="EB Garamond"/>
                <a:ea typeface="EB Garamond"/>
                <a:cs typeface="EB Garamond"/>
                <a:sym typeface="EB Garamond"/>
              </a:defRPr>
            </a:lvl1pPr>
            <a:lvl2pPr marL="0" lvl="1" indent="0" algn="r" rtl="0">
              <a:spcBef>
                <a:spcPts val="0"/>
              </a:spcBef>
              <a:buNone/>
              <a:defRPr sz="900" b="0" i="0" u="none" strike="noStrike" cap="none">
                <a:solidFill>
                  <a:schemeClr val="lt1"/>
                </a:solidFill>
                <a:latin typeface="EB Garamond"/>
                <a:ea typeface="EB Garamond"/>
                <a:cs typeface="EB Garamond"/>
                <a:sym typeface="EB Garamond"/>
              </a:defRPr>
            </a:lvl2pPr>
            <a:lvl3pPr marL="0" lvl="2" indent="0" algn="r" rtl="0">
              <a:spcBef>
                <a:spcPts val="0"/>
              </a:spcBef>
              <a:buNone/>
              <a:defRPr sz="900" b="0" i="0" u="none" strike="noStrike" cap="none">
                <a:solidFill>
                  <a:schemeClr val="lt1"/>
                </a:solidFill>
                <a:latin typeface="EB Garamond"/>
                <a:ea typeface="EB Garamond"/>
                <a:cs typeface="EB Garamond"/>
                <a:sym typeface="EB Garamond"/>
              </a:defRPr>
            </a:lvl3pPr>
            <a:lvl4pPr marL="0" lvl="3" indent="0" algn="r" rtl="0">
              <a:spcBef>
                <a:spcPts val="0"/>
              </a:spcBef>
              <a:buNone/>
              <a:defRPr sz="900" b="0" i="0" u="none" strike="noStrike" cap="none">
                <a:solidFill>
                  <a:schemeClr val="lt1"/>
                </a:solidFill>
                <a:latin typeface="EB Garamond"/>
                <a:ea typeface="EB Garamond"/>
                <a:cs typeface="EB Garamond"/>
                <a:sym typeface="EB Garamond"/>
              </a:defRPr>
            </a:lvl4pPr>
            <a:lvl5pPr marL="0" lvl="4" indent="0" algn="r" rtl="0">
              <a:spcBef>
                <a:spcPts val="0"/>
              </a:spcBef>
              <a:buNone/>
              <a:defRPr sz="900" b="0" i="0" u="none" strike="noStrike" cap="none">
                <a:solidFill>
                  <a:schemeClr val="lt1"/>
                </a:solidFill>
                <a:latin typeface="EB Garamond"/>
                <a:ea typeface="EB Garamond"/>
                <a:cs typeface="EB Garamond"/>
                <a:sym typeface="EB Garamond"/>
              </a:defRPr>
            </a:lvl5pPr>
            <a:lvl6pPr marL="0" lvl="5" indent="0" algn="r" rtl="0">
              <a:spcBef>
                <a:spcPts val="0"/>
              </a:spcBef>
              <a:buNone/>
              <a:defRPr sz="900" b="0" i="0" u="none" strike="noStrike" cap="none">
                <a:solidFill>
                  <a:schemeClr val="lt1"/>
                </a:solidFill>
                <a:latin typeface="EB Garamond"/>
                <a:ea typeface="EB Garamond"/>
                <a:cs typeface="EB Garamond"/>
                <a:sym typeface="EB Garamond"/>
              </a:defRPr>
            </a:lvl6pPr>
            <a:lvl7pPr marL="0" lvl="6" indent="0" algn="r" rtl="0">
              <a:spcBef>
                <a:spcPts val="0"/>
              </a:spcBef>
              <a:buNone/>
              <a:defRPr sz="900" b="0" i="0" u="none" strike="noStrike" cap="none">
                <a:solidFill>
                  <a:schemeClr val="lt1"/>
                </a:solidFill>
                <a:latin typeface="EB Garamond"/>
                <a:ea typeface="EB Garamond"/>
                <a:cs typeface="EB Garamond"/>
                <a:sym typeface="EB Garamond"/>
              </a:defRPr>
            </a:lvl7pPr>
            <a:lvl8pPr marL="0" lvl="7" indent="0" algn="r" rtl="0">
              <a:spcBef>
                <a:spcPts val="0"/>
              </a:spcBef>
              <a:buNone/>
              <a:defRPr sz="900" b="0" i="0" u="none" strike="noStrike" cap="none">
                <a:solidFill>
                  <a:schemeClr val="lt1"/>
                </a:solidFill>
                <a:latin typeface="EB Garamond"/>
                <a:ea typeface="EB Garamond"/>
                <a:cs typeface="EB Garamond"/>
                <a:sym typeface="EB Garamond"/>
              </a:defRPr>
            </a:lvl8pPr>
            <a:lvl9pPr marL="0" lvl="8" indent="0" algn="r" rtl="0">
              <a:spcBef>
                <a:spcPts val="0"/>
              </a:spcBef>
              <a:buNone/>
              <a:defRPr sz="900" b="0" i="0" u="none" strike="noStrike" cap="none">
                <a:solidFill>
                  <a:schemeClr val="lt1"/>
                </a:solidFill>
                <a:latin typeface="EB Garamond"/>
                <a:ea typeface="EB Garamond"/>
                <a:cs typeface="EB Garamond"/>
                <a:sym typeface="EB Garamond"/>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102"/>
        <p:cNvGrpSpPr/>
        <p:nvPr/>
      </p:nvGrpSpPr>
      <p:grpSpPr>
        <a:xfrm>
          <a:off x="0" y="0"/>
          <a:ext cx="0" cy="0"/>
          <a:chOff x="0" y="0"/>
          <a:chExt cx="0" cy="0"/>
        </a:xfrm>
      </p:grpSpPr>
      <p:sp>
        <p:nvSpPr>
          <p:cNvPr id="103" name="Google Shape;103;p16"/>
          <p:cNvSpPr txBox="1">
            <a:spLocks noGrp="1"/>
          </p:cNvSpPr>
          <p:nvPr>
            <p:ph type="dt" idx="10"/>
          </p:nvPr>
        </p:nvSpPr>
        <p:spPr>
          <a:xfrm>
            <a:off x="7605951" y="5956137"/>
            <a:ext cx="2844900" cy="3651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4" name="Google Shape;104;p16"/>
          <p:cNvSpPr txBox="1">
            <a:spLocks noGrp="1"/>
          </p:cNvSpPr>
          <p:nvPr>
            <p:ph type="ftr" idx="11"/>
          </p:nvPr>
        </p:nvSpPr>
        <p:spPr>
          <a:xfrm>
            <a:off x="581192" y="5951811"/>
            <a:ext cx="69171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5" name="Google Shape;105;p16"/>
          <p:cNvSpPr txBox="1">
            <a:spLocks noGrp="1"/>
          </p:cNvSpPr>
          <p:nvPr>
            <p:ph type="sldNum" idx="12"/>
          </p:nvPr>
        </p:nvSpPr>
        <p:spPr>
          <a:xfrm>
            <a:off x="10558300" y="5956137"/>
            <a:ext cx="1052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106"/>
        <p:cNvGrpSpPr/>
        <p:nvPr/>
      </p:nvGrpSpPr>
      <p:grpSpPr>
        <a:xfrm>
          <a:off x="0" y="0"/>
          <a:ext cx="0" cy="0"/>
          <a:chOff x="0" y="0"/>
          <a:chExt cx="0" cy="0"/>
        </a:xfrm>
      </p:grpSpPr>
      <p:sp>
        <p:nvSpPr>
          <p:cNvPr id="107" name="Google Shape;107;p17"/>
          <p:cNvSpPr txBox="1">
            <a:spLocks noGrp="1"/>
          </p:cNvSpPr>
          <p:nvPr>
            <p:ph type="title"/>
          </p:nvPr>
        </p:nvSpPr>
        <p:spPr>
          <a:xfrm>
            <a:off x="581192" y="702156"/>
            <a:ext cx="11029500" cy="1013700"/>
          </a:xfrm>
          <a:prstGeom prst="rect">
            <a:avLst/>
          </a:prstGeom>
          <a:noFill/>
          <a:ln>
            <a:noFill/>
          </a:ln>
        </p:spPr>
        <p:txBody>
          <a:bodyPr spcFirstLastPara="1" wrap="square" lIns="91425" tIns="45700" rIns="91425" bIns="45700" anchor="b" anchorCtr="0">
            <a:normAutofit/>
          </a:bodyPr>
          <a:lstStyle>
            <a:lvl1pPr lvl="0" algn="l" rtl="0">
              <a:spcBef>
                <a:spcPts val="0"/>
              </a:spcBef>
              <a:spcAft>
                <a:spcPts val="0"/>
              </a:spcAft>
              <a:buClr>
                <a:srgbClr val="752864"/>
              </a:buClr>
              <a:buSzPts val="2800"/>
              <a:buFont typeface="EB Garamond"/>
              <a:buNone/>
              <a:defRPr>
                <a:solidFill>
                  <a:srgbClr val="752864"/>
                </a:solidFill>
                <a:latin typeface="EB Garamond"/>
                <a:ea typeface="EB Garamond"/>
                <a:cs typeface="EB Garamond"/>
                <a:sym typeface="EB Garamond"/>
              </a:defRPr>
            </a:lvl1pPr>
            <a:lvl2pPr lvl="1" algn="l" rtl="0">
              <a:spcBef>
                <a:spcPts val="0"/>
              </a:spcBef>
              <a:spcAft>
                <a:spcPts val="0"/>
              </a:spcAft>
              <a:buClr>
                <a:srgbClr val="752864"/>
              </a:buClr>
              <a:buSzPts val="1400"/>
              <a:buNone/>
              <a:defRPr>
                <a:solidFill>
                  <a:srgbClr val="752864"/>
                </a:solidFill>
              </a:defRPr>
            </a:lvl2pPr>
            <a:lvl3pPr lvl="2" algn="l" rtl="0">
              <a:spcBef>
                <a:spcPts val="0"/>
              </a:spcBef>
              <a:spcAft>
                <a:spcPts val="0"/>
              </a:spcAft>
              <a:buClr>
                <a:srgbClr val="752864"/>
              </a:buClr>
              <a:buSzPts val="1400"/>
              <a:buNone/>
              <a:defRPr>
                <a:solidFill>
                  <a:srgbClr val="752864"/>
                </a:solidFill>
              </a:defRPr>
            </a:lvl3pPr>
            <a:lvl4pPr lvl="3" algn="l" rtl="0">
              <a:spcBef>
                <a:spcPts val="0"/>
              </a:spcBef>
              <a:spcAft>
                <a:spcPts val="0"/>
              </a:spcAft>
              <a:buClr>
                <a:srgbClr val="752864"/>
              </a:buClr>
              <a:buSzPts val="1400"/>
              <a:buNone/>
              <a:defRPr>
                <a:solidFill>
                  <a:srgbClr val="752864"/>
                </a:solidFill>
              </a:defRPr>
            </a:lvl4pPr>
            <a:lvl5pPr lvl="4" algn="l" rtl="0">
              <a:spcBef>
                <a:spcPts val="0"/>
              </a:spcBef>
              <a:spcAft>
                <a:spcPts val="0"/>
              </a:spcAft>
              <a:buClr>
                <a:srgbClr val="752864"/>
              </a:buClr>
              <a:buSzPts val="1400"/>
              <a:buNone/>
              <a:defRPr>
                <a:solidFill>
                  <a:srgbClr val="752864"/>
                </a:solidFill>
              </a:defRPr>
            </a:lvl5pPr>
            <a:lvl6pPr lvl="5" algn="l" rtl="0">
              <a:spcBef>
                <a:spcPts val="0"/>
              </a:spcBef>
              <a:spcAft>
                <a:spcPts val="0"/>
              </a:spcAft>
              <a:buClr>
                <a:srgbClr val="752864"/>
              </a:buClr>
              <a:buSzPts val="1400"/>
              <a:buNone/>
              <a:defRPr>
                <a:solidFill>
                  <a:srgbClr val="752864"/>
                </a:solidFill>
              </a:defRPr>
            </a:lvl6pPr>
            <a:lvl7pPr lvl="6" algn="l" rtl="0">
              <a:spcBef>
                <a:spcPts val="0"/>
              </a:spcBef>
              <a:spcAft>
                <a:spcPts val="0"/>
              </a:spcAft>
              <a:buClr>
                <a:srgbClr val="752864"/>
              </a:buClr>
              <a:buSzPts val="1400"/>
              <a:buNone/>
              <a:defRPr>
                <a:solidFill>
                  <a:srgbClr val="752864"/>
                </a:solidFill>
              </a:defRPr>
            </a:lvl7pPr>
            <a:lvl8pPr lvl="7" algn="l" rtl="0">
              <a:spcBef>
                <a:spcPts val="0"/>
              </a:spcBef>
              <a:spcAft>
                <a:spcPts val="0"/>
              </a:spcAft>
              <a:buClr>
                <a:srgbClr val="752864"/>
              </a:buClr>
              <a:buSzPts val="1400"/>
              <a:buNone/>
              <a:defRPr>
                <a:solidFill>
                  <a:srgbClr val="752864"/>
                </a:solidFill>
              </a:defRPr>
            </a:lvl8pPr>
            <a:lvl9pPr lvl="8" algn="l" rtl="0">
              <a:spcBef>
                <a:spcPts val="0"/>
              </a:spcBef>
              <a:spcAft>
                <a:spcPts val="0"/>
              </a:spcAft>
              <a:buClr>
                <a:srgbClr val="752864"/>
              </a:buClr>
              <a:buSzPts val="1400"/>
              <a:buNone/>
              <a:defRPr>
                <a:solidFill>
                  <a:srgbClr val="752864"/>
                </a:solidFill>
              </a:defRPr>
            </a:lvl9pPr>
          </a:lstStyle>
          <a:p>
            <a:endParaRPr/>
          </a:p>
        </p:txBody>
      </p:sp>
      <p:sp>
        <p:nvSpPr>
          <p:cNvPr id="108" name="Google Shape;108;p17"/>
          <p:cNvSpPr txBox="1">
            <a:spLocks noGrp="1"/>
          </p:cNvSpPr>
          <p:nvPr>
            <p:ph type="dt" idx="10"/>
          </p:nvPr>
        </p:nvSpPr>
        <p:spPr>
          <a:xfrm>
            <a:off x="7605951" y="5956137"/>
            <a:ext cx="2844900" cy="3651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9" name="Google Shape;109;p17"/>
          <p:cNvSpPr txBox="1">
            <a:spLocks noGrp="1"/>
          </p:cNvSpPr>
          <p:nvPr>
            <p:ph type="ftr" idx="11"/>
          </p:nvPr>
        </p:nvSpPr>
        <p:spPr>
          <a:xfrm>
            <a:off x="581192" y="5951811"/>
            <a:ext cx="69171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10" name="Google Shape;110;p17"/>
          <p:cNvSpPr txBox="1">
            <a:spLocks noGrp="1"/>
          </p:cNvSpPr>
          <p:nvPr>
            <p:ph type="sldNum" idx="12"/>
          </p:nvPr>
        </p:nvSpPr>
        <p:spPr>
          <a:xfrm>
            <a:off x="10558300" y="5956137"/>
            <a:ext cx="1052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
        <p:nvSpPr>
          <p:cNvPr id="111" name="Google Shape;111;p17"/>
          <p:cNvSpPr txBox="1">
            <a:spLocks noGrp="1"/>
          </p:cNvSpPr>
          <p:nvPr>
            <p:ph type="body" idx="1"/>
          </p:nvPr>
        </p:nvSpPr>
        <p:spPr>
          <a:xfrm>
            <a:off x="581192" y="2336003"/>
            <a:ext cx="11029500" cy="3522900"/>
          </a:xfrm>
          <a:prstGeom prst="rect">
            <a:avLst/>
          </a:prstGeom>
          <a:noFill/>
          <a:ln>
            <a:noFill/>
          </a:ln>
        </p:spPr>
        <p:txBody>
          <a:bodyPr spcFirstLastPara="1" wrap="square" lIns="91425" tIns="45700" rIns="91425" bIns="45700" anchor="ctr" anchorCtr="0">
            <a:normAutofit/>
          </a:bodyPr>
          <a:lstStyle>
            <a:lvl1pPr marL="457200" lvl="0" indent="-333756" algn="l" rtl="0">
              <a:spcBef>
                <a:spcPts val="360"/>
              </a:spcBef>
              <a:spcAft>
                <a:spcPts val="0"/>
              </a:spcAft>
              <a:buSzPts val="1656"/>
              <a:buChar char="◼"/>
              <a:defRPr/>
            </a:lvl1pPr>
            <a:lvl2pPr marL="914400" lvl="1" indent="-333756" algn="l" rtl="0">
              <a:spcBef>
                <a:spcPts val="600"/>
              </a:spcBef>
              <a:spcAft>
                <a:spcPts val="0"/>
              </a:spcAft>
              <a:buSzPts val="1656"/>
              <a:buChar char="◼"/>
              <a:defRPr/>
            </a:lvl2pPr>
            <a:lvl3pPr marL="1371600" lvl="2" indent="-333756" algn="l" rtl="0">
              <a:spcBef>
                <a:spcPts val="600"/>
              </a:spcBef>
              <a:spcAft>
                <a:spcPts val="0"/>
              </a:spcAft>
              <a:buSzPts val="1656"/>
              <a:buChar char="◼"/>
              <a:defRPr/>
            </a:lvl3pPr>
            <a:lvl4pPr marL="1828800" lvl="3" indent="-333756" algn="l" rtl="0">
              <a:spcBef>
                <a:spcPts val="600"/>
              </a:spcBef>
              <a:spcAft>
                <a:spcPts val="0"/>
              </a:spcAft>
              <a:buSzPts val="1656"/>
              <a:buChar char="◼"/>
              <a:defRPr/>
            </a:lvl4pPr>
            <a:lvl5pPr marL="2286000" lvl="4" indent="-333756" algn="l" rtl="0">
              <a:spcBef>
                <a:spcPts val="600"/>
              </a:spcBef>
              <a:spcAft>
                <a:spcPts val="0"/>
              </a:spcAft>
              <a:buSzPts val="1656"/>
              <a:buChar char="◼"/>
              <a:defRPr/>
            </a:lvl5pPr>
            <a:lvl6pPr marL="2743200" lvl="5" indent="-333756" algn="l" rtl="0">
              <a:spcBef>
                <a:spcPts val="600"/>
              </a:spcBef>
              <a:spcAft>
                <a:spcPts val="0"/>
              </a:spcAft>
              <a:buSzPts val="1656"/>
              <a:buChar char="◼"/>
              <a:defRPr/>
            </a:lvl6pPr>
            <a:lvl7pPr marL="3200400" lvl="6" indent="-333756" algn="l" rtl="0">
              <a:spcBef>
                <a:spcPts val="600"/>
              </a:spcBef>
              <a:spcAft>
                <a:spcPts val="0"/>
              </a:spcAft>
              <a:buSzPts val="1656"/>
              <a:buChar char="◼"/>
              <a:defRPr/>
            </a:lvl7pPr>
            <a:lvl8pPr marL="3657600" lvl="7" indent="-333756" algn="l" rtl="0">
              <a:spcBef>
                <a:spcPts val="600"/>
              </a:spcBef>
              <a:spcAft>
                <a:spcPts val="0"/>
              </a:spcAft>
              <a:buSzPts val="1656"/>
              <a:buChar char="◼"/>
              <a:defRPr/>
            </a:lvl8pPr>
            <a:lvl9pPr marL="4114800" lvl="8" indent="-333756" algn="l" rtl="0">
              <a:spcBef>
                <a:spcPts val="600"/>
              </a:spcBef>
              <a:spcAft>
                <a:spcPts val="600"/>
              </a:spcAft>
              <a:buSzPts val="1656"/>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112"/>
        <p:cNvGrpSpPr/>
        <p:nvPr/>
      </p:nvGrpSpPr>
      <p:grpSpPr>
        <a:xfrm>
          <a:off x="0" y="0"/>
          <a:ext cx="0" cy="0"/>
          <a:chOff x="0" y="0"/>
          <a:chExt cx="0" cy="0"/>
        </a:xfrm>
      </p:grpSpPr>
      <p:sp>
        <p:nvSpPr>
          <p:cNvPr id="113" name="Google Shape;113;p18"/>
          <p:cNvSpPr/>
          <p:nvPr/>
        </p:nvSpPr>
        <p:spPr>
          <a:xfrm>
            <a:off x="447817" y="5141974"/>
            <a:ext cx="11290800" cy="12588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8"/>
          <p:cNvSpPr txBox="1">
            <a:spLocks noGrp="1"/>
          </p:cNvSpPr>
          <p:nvPr>
            <p:ph type="title"/>
          </p:nvPr>
        </p:nvSpPr>
        <p:spPr>
          <a:xfrm>
            <a:off x="581193" y="3043910"/>
            <a:ext cx="11029500" cy="1497600"/>
          </a:xfrm>
          <a:prstGeom prst="rect">
            <a:avLst/>
          </a:prstGeom>
          <a:noFill/>
          <a:ln>
            <a:noFill/>
          </a:ln>
        </p:spPr>
        <p:txBody>
          <a:bodyPr spcFirstLastPara="1" wrap="square" lIns="91425" tIns="45700" rIns="91425" bIns="45700" anchor="b" anchorCtr="0">
            <a:normAutofit/>
          </a:bodyPr>
          <a:lstStyle>
            <a:lvl1pPr lvl="0" algn="l" rtl="0">
              <a:spcBef>
                <a:spcPts val="0"/>
              </a:spcBef>
              <a:spcAft>
                <a:spcPts val="0"/>
              </a:spcAft>
              <a:buClr>
                <a:schemeClr val="accent4"/>
              </a:buClr>
              <a:buSzPts val="3600"/>
              <a:buFont typeface="EB Garamond"/>
              <a:buNone/>
              <a:defRPr sz="3600" b="0" cap="none">
                <a:solidFill>
                  <a:schemeClr val="accent4"/>
                </a:solidFill>
                <a:latin typeface="EB Garamond"/>
                <a:ea typeface="EB Garamond"/>
                <a:cs typeface="EB Garamond"/>
                <a:sym typeface="EB Garamond"/>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15" name="Google Shape;115;p18"/>
          <p:cNvSpPr txBox="1">
            <a:spLocks noGrp="1"/>
          </p:cNvSpPr>
          <p:nvPr>
            <p:ph type="body" idx="1"/>
          </p:nvPr>
        </p:nvSpPr>
        <p:spPr>
          <a:xfrm>
            <a:off x="581192" y="4541417"/>
            <a:ext cx="11029500" cy="600600"/>
          </a:xfrm>
          <a:prstGeom prst="rect">
            <a:avLst/>
          </a:prstGeom>
          <a:noFill/>
          <a:ln>
            <a:noFill/>
          </a:ln>
        </p:spPr>
        <p:txBody>
          <a:bodyPr spcFirstLastPara="1" wrap="square" lIns="91425" tIns="45700" rIns="91425" bIns="45700" anchor="t" anchorCtr="0">
            <a:normAutofit/>
          </a:bodyPr>
          <a:lstStyle>
            <a:lvl1pPr marL="457200" lvl="0" indent="-228600" algn="l" rtl="0">
              <a:spcBef>
                <a:spcPts val="360"/>
              </a:spcBef>
              <a:spcAft>
                <a:spcPts val="0"/>
              </a:spcAft>
              <a:buSzPts val="1656"/>
              <a:buNone/>
              <a:defRPr sz="1800" cap="none">
                <a:solidFill>
                  <a:srgbClr val="9FDF5F"/>
                </a:solidFill>
              </a:defRPr>
            </a:lvl1pPr>
            <a:lvl2pPr marL="914400" lvl="1" indent="-228600" algn="l" rtl="0">
              <a:spcBef>
                <a:spcPts val="600"/>
              </a:spcBef>
              <a:spcAft>
                <a:spcPts val="0"/>
              </a:spcAft>
              <a:buSzPts val="1656"/>
              <a:buNone/>
              <a:defRPr sz="1800">
                <a:solidFill>
                  <a:srgbClr val="888888"/>
                </a:solidFill>
              </a:defRPr>
            </a:lvl2pPr>
            <a:lvl3pPr marL="1371600" lvl="2" indent="-228600" algn="l" rtl="0">
              <a:spcBef>
                <a:spcPts val="600"/>
              </a:spcBef>
              <a:spcAft>
                <a:spcPts val="0"/>
              </a:spcAft>
              <a:buSzPts val="1472"/>
              <a:buNone/>
              <a:defRPr sz="1600">
                <a:solidFill>
                  <a:srgbClr val="888888"/>
                </a:solidFill>
              </a:defRPr>
            </a:lvl3pPr>
            <a:lvl4pPr marL="1828800" lvl="3" indent="-228600" algn="l" rtl="0">
              <a:spcBef>
                <a:spcPts val="600"/>
              </a:spcBef>
              <a:spcAft>
                <a:spcPts val="0"/>
              </a:spcAft>
              <a:buSzPts val="1288"/>
              <a:buNone/>
              <a:defRPr sz="1400">
                <a:solidFill>
                  <a:srgbClr val="888888"/>
                </a:solidFill>
              </a:defRPr>
            </a:lvl4pPr>
            <a:lvl5pPr marL="2286000" lvl="4" indent="-228600" algn="l" rtl="0">
              <a:spcBef>
                <a:spcPts val="600"/>
              </a:spcBef>
              <a:spcAft>
                <a:spcPts val="0"/>
              </a:spcAft>
              <a:buSzPts val="1288"/>
              <a:buNone/>
              <a:defRPr sz="1400">
                <a:solidFill>
                  <a:srgbClr val="888888"/>
                </a:solidFill>
              </a:defRPr>
            </a:lvl5pPr>
            <a:lvl6pPr marL="2743200" lvl="5" indent="-228600" algn="l" rtl="0">
              <a:spcBef>
                <a:spcPts val="600"/>
              </a:spcBef>
              <a:spcAft>
                <a:spcPts val="0"/>
              </a:spcAft>
              <a:buSzPts val="1288"/>
              <a:buNone/>
              <a:defRPr sz="1400">
                <a:solidFill>
                  <a:srgbClr val="888888"/>
                </a:solidFill>
              </a:defRPr>
            </a:lvl6pPr>
            <a:lvl7pPr marL="3200400" lvl="6" indent="-228600" algn="l" rtl="0">
              <a:spcBef>
                <a:spcPts val="600"/>
              </a:spcBef>
              <a:spcAft>
                <a:spcPts val="0"/>
              </a:spcAft>
              <a:buSzPts val="1288"/>
              <a:buNone/>
              <a:defRPr sz="1400">
                <a:solidFill>
                  <a:srgbClr val="888888"/>
                </a:solidFill>
              </a:defRPr>
            </a:lvl7pPr>
            <a:lvl8pPr marL="3657600" lvl="7" indent="-228600" algn="l" rtl="0">
              <a:spcBef>
                <a:spcPts val="600"/>
              </a:spcBef>
              <a:spcAft>
                <a:spcPts val="0"/>
              </a:spcAft>
              <a:buSzPts val="1288"/>
              <a:buNone/>
              <a:defRPr sz="1400">
                <a:solidFill>
                  <a:srgbClr val="888888"/>
                </a:solidFill>
              </a:defRPr>
            </a:lvl8pPr>
            <a:lvl9pPr marL="4114800" lvl="8" indent="-228600" algn="l" rtl="0">
              <a:spcBef>
                <a:spcPts val="600"/>
              </a:spcBef>
              <a:spcAft>
                <a:spcPts val="600"/>
              </a:spcAft>
              <a:buSzPts val="1288"/>
              <a:buNone/>
              <a:defRPr sz="1400">
                <a:solidFill>
                  <a:srgbClr val="888888"/>
                </a:solidFill>
              </a:defRPr>
            </a:lvl9pPr>
          </a:lstStyle>
          <a:p>
            <a:endParaRPr/>
          </a:p>
        </p:txBody>
      </p:sp>
      <p:sp>
        <p:nvSpPr>
          <p:cNvPr id="116" name="Google Shape;116;p18"/>
          <p:cNvSpPr txBox="1">
            <a:spLocks noGrp="1"/>
          </p:cNvSpPr>
          <p:nvPr>
            <p:ph type="dt" idx="10"/>
          </p:nvPr>
        </p:nvSpPr>
        <p:spPr>
          <a:xfrm>
            <a:off x="7605951" y="5956137"/>
            <a:ext cx="2844900" cy="3651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solidFill>
                  <a:schemeClr val="l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17" name="Google Shape;117;p18"/>
          <p:cNvSpPr txBox="1">
            <a:spLocks noGrp="1"/>
          </p:cNvSpPr>
          <p:nvPr>
            <p:ph type="ftr" idx="11"/>
          </p:nvPr>
        </p:nvSpPr>
        <p:spPr>
          <a:xfrm>
            <a:off x="581192" y="5951811"/>
            <a:ext cx="69171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solidFill>
                  <a:schemeClr val="l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18" name="Google Shape;118;p18"/>
          <p:cNvSpPr txBox="1">
            <a:spLocks noGrp="1"/>
          </p:cNvSpPr>
          <p:nvPr>
            <p:ph type="sldNum" idx="12"/>
          </p:nvPr>
        </p:nvSpPr>
        <p:spPr>
          <a:xfrm>
            <a:off x="10558300" y="5956137"/>
            <a:ext cx="1052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900">
                <a:solidFill>
                  <a:schemeClr val="lt1"/>
                </a:solidFill>
                <a:latin typeface="EB Garamond"/>
                <a:ea typeface="EB Garamond"/>
                <a:cs typeface="EB Garamond"/>
                <a:sym typeface="EB Garamond"/>
              </a:defRPr>
            </a:lvl1pPr>
            <a:lvl2pPr marL="0" lvl="1" indent="0" algn="r" rtl="0">
              <a:spcBef>
                <a:spcPts val="0"/>
              </a:spcBef>
              <a:buNone/>
              <a:defRPr sz="900">
                <a:solidFill>
                  <a:schemeClr val="lt1"/>
                </a:solidFill>
                <a:latin typeface="EB Garamond"/>
                <a:ea typeface="EB Garamond"/>
                <a:cs typeface="EB Garamond"/>
                <a:sym typeface="EB Garamond"/>
              </a:defRPr>
            </a:lvl2pPr>
            <a:lvl3pPr marL="0" lvl="2" indent="0" algn="r" rtl="0">
              <a:spcBef>
                <a:spcPts val="0"/>
              </a:spcBef>
              <a:buNone/>
              <a:defRPr sz="900">
                <a:solidFill>
                  <a:schemeClr val="lt1"/>
                </a:solidFill>
                <a:latin typeface="EB Garamond"/>
                <a:ea typeface="EB Garamond"/>
                <a:cs typeface="EB Garamond"/>
                <a:sym typeface="EB Garamond"/>
              </a:defRPr>
            </a:lvl3pPr>
            <a:lvl4pPr marL="0" lvl="3" indent="0" algn="r" rtl="0">
              <a:spcBef>
                <a:spcPts val="0"/>
              </a:spcBef>
              <a:buNone/>
              <a:defRPr sz="900">
                <a:solidFill>
                  <a:schemeClr val="lt1"/>
                </a:solidFill>
                <a:latin typeface="EB Garamond"/>
                <a:ea typeface="EB Garamond"/>
                <a:cs typeface="EB Garamond"/>
                <a:sym typeface="EB Garamond"/>
              </a:defRPr>
            </a:lvl4pPr>
            <a:lvl5pPr marL="0" lvl="4" indent="0" algn="r" rtl="0">
              <a:spcBef>
                <a:spcPts val="0"/>
              </a:spcBef>
              <a:buNone/>
              <a:defRPr sz="900">
                <a:solidFill>
                  <a:schemeClr val="lt1"/>
                </a:solidFill>
                <a:latin typeface="EB Garamond"/>
                <a:ea typeface="EB Garamond"/>
                <a:cs typeface="EB Garamond"/>
                <a:sym typeface="EB Garamond"/>
              </a:defRPr>
            </a:lvl5pPr>
            <a:lvl6pPr marL="0" lvl="5" indent="0" algn="r" rtl="0">
              <a:spcBef>
                <a:spcPts val="0"/>
              </a:spcBef>
              <a:buNone/>
              <a:defRPr sz="900">
                <a:solidFill>
                  <a:schemeClr val="lt1"/>
                </a:solidFill>
                <a:latin typeface="EB Garamond"/>
                <a:ea typeface="EB Garamond"/>
                <a:cs typeface="EB Garamond"/>
                <a:sym typeface="EB Garamond"/>
              </a:defRPr>
            </a:lvl6pPr>
            <a:lvl7pPr marL="0" lvl="6" indent="0" algn="r" rtl="0">
              <a:spcBef>
                <a:spcPts val="0"/>
              </a:spcBef>
              <a:buNone/>
              <a:defRPr sz="900">
                <a:solidFill>
                  <a:schemeClr val="lt1"/>
                </a:solidFill>
                <a:latin typeface="EB Garamond"/>
                <a:ea typeface="EB Garamond"/>
                <a:cs typeface="EB Garamond"/>
                <a:sym typeface="EB Garamond"/>
              </a:defRPr>
            </a:lvl7pPr>
            <a:lvl8pPr marL="0" lvl="7" indent="0" algn="r" rtl="0">
              <a:spcBef>
                <a:spcPts val="0"/>
              </a:spcBef>
              <a:buNone/>
              <a:defRPr sz="900">
                <a:solidFill>
                  <a:schemeClr val="lt1"/>
                </a:solidFill>
                <a:latin typeface="EB Garamond"/>
                <a:ea typeface="EB Garamond"/>
                <a:cs typeface="EB Garamond"/>
                <a:sym typeface="EB Garamond"/>
              </a:defRPr>
            </a:lvl8pPr>
            <a:lvl9pPr marL="0" lvl="8" indent="0" algn="r" rtl="0">
              <a:spcBef>
                <a:spcPts val="0"/>
              </a:spcBef>
              <a:buNone/>
              <a:defRPr sz="900">
                <a:solidFill>
                  <a:schemeClr val="lt1"/>
                </a:solidFill>
                <a:latin typeface="EB Garamond"/>
                <a:ea typeface="EB Garamond"/>
                <a:cs typeface="EB Garamond"/>
                <a:sym typeface="EB Garamond"/>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119"/>
        <p:cNvGrpSpPr/>
        <p:nvPr/>
      </p:nvGrpSpPr>
      <p:grpSpPr>
        <a:xfrm>
          <a:off x="0" y="0"/>
          <a:ext cx="0" cy="0"/>
          <a:chOff x="0" y="0"/>
          <a:chExt cx="0" cy="0"/>
        </a:xfrm>
      </p:grpSpPr>
      <p:sp>
        <p:nvSpPr>
          <p:cNvPr id="120" name="Google Shape;120;p19"/>
          <p:cNvSpPr/>
          <p:nvPr/>
        </p:nvSpPr>
        <p:spPr>
          <a:xfrm>
            <a:off x="445982" y="606554"/>
            <a:ext cx="11300100" cy="12588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9"/>
          <p:cNvSpPr txBox="1">
            <a:spLocks noGrp="1"/>
          </p:cNvSpPr>
          <p:nvPr>
            <p:ph type="title"/>
          </p:nvPr>
        </p:nvSpPr>
        <p:spPr>
          <a:xfrm>
            <a:off x="581193" y="729658"/>
            <a:ext cx="11029500" cy="988200"/>
          </a:xfrm>
          <a:prstGeom prst="rect">
            <a:avLst/>
          </a:prstGeom>
          <a:noFill/>
          <a:ln>
            <a:noFill/>
          </a:ln>
        </p:spPr>
        <p:txBody>
          <a:bodyPr spcFirstLastPara="1" wrap="square" lIns="91425" tIns="45700" rIns="91425" bIns="45700" anchor="b" anchorCtr="0">
            <a:normAutofit/>
          </a:bodyPr>
          <a:lstStyle>
            <a:lvl1pPr lvl="0" algn="l" rtl="0">
              <a:spcBef>
                <a:spcPts val="0"/>
              </a:spcBef>
              <a:spcAft>
                <a:spcPts val="0"/>
              </a:spcAft>
              <a:buClr>
                <a:schemeClr val="lt1"/>
              </a:buClr>
              <a:buSzPts val="2800"/>
              <a:buFont typeface="EB Garamond"/>
              <a:buNone/>
              <a:defRPr>
                <a:latin typeface="EB Garamond"/>
                <a:ea typeface="EB Garamond"/>
                <a:cs typeface="EB Garamond"/>
                <a:sym typeface="EB Garamond"/>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22" name="Google Shape;122;p19"/>
          <p:cNvSpPr txBox="1">
            <a:spLocks noGrp="1"/>
          </p:cNvSpPr>
          <p:nvPr>
            <p:ph type="body" idx="1"/>
          </p:nvPr>
        </p:nvSpPr>
        <p:spPr>
          <a:xfrm>
            <a:off x="581193" y="2228003"/>
            <a:ext cx="5422500" cy="3633000"/>
          </a:xfrm>
          <a:prstGeom prst="rect">
            <a:avLst/>
          </a:prstGeom>
          <a:noFill/>
          <a:ln>
            <a:noFill/>
          </a:ln>
        </p:spPr>
        <p:txBody>
          <a:bodyPr spcFirstLastPara="1" wrap="square" lIns="91425" tIns="45700" rIns="91425" bIns="45700" anchor="ctr" anchorCtr="0">
            <a:normAutofit/>
          </a:bodyPr>
          <a:lstStyle>
            <a:lvl1pPr marL="457200" lvl="0" indent="-333756" algn="l" rtl="0">
              <a:spcBef>
                <a:spcPts val="360"/>
              </a:spcBef>
              <a:spcAft>
                <a:spcPts val="0"/>
              </a:spcAft>
              <a:buSzPts val="1656"/>
              <a:buChar char="◼"/>
              <a:defRPr/>
            </a:lvl1pPr>
            <a:lvl2pPr marL="914400" lvl="1" indent="-333756" algn="l" rtl="0">
              <a:spcBef>
                <a:spcPts val="600"/>
              </a:spcBef>
              <a:spcAft>
                <a:spcPts val="0"/>
              </a:spcAft>
              <a:buSzPts val="1656"/>
              <a:buChar char="◼"/>
              <a:defRPr/>
            </a:lvl2pPr>
            <a:lvl3pPr marL="1371600" lvl="2" indent="-333756" algn="l" rtl="0">
              <a:spcBef>
                <a:spcPts val="600"/>
              </a:spcBef>
              <a:spcAft>
                <a:spcPts val="0"/>
              </a:spcAft>
              <a:buSzPts val="1656"/>
              <a:buChar char="◼"/>
              <a:defRPr/>
            </a:lvl3pPr>
            <a:lvl4pPr marL="1828800" lvl="3" indent="-333756" algn="l" rtl="0">
              <a:spcBef>
                <a:spcPts val="600"/>
              </a:spcBef>
              <a:spcAft>
                <a:spcPts val="0"/>
              </a:spcAft>
              <a:buSzPts val="1656"/>
              <a:buChar char="◼"/>
              <a:defRPr/>
            </a:lvl4pPr>
            <a:lvl5pPr marL="2286000" lvl="4" indent="-333756" algn="l" rtl="0">
              <a:spcBef>
                <a:spcPts val="600"/>
              </a:spcBef>
              <a:spcAft>
                <a:spcPts val="0"/>
              </a:spcAft>
              <a:buSzPts val="1656"/>
              <a:buChar char="◼"/>
              <a:defRPr/>
            </a:lvl5pPr>
            <a:lvl6pPr marL="2743200" lvl="5" indent="-333756" algn="l" rtl="0">
              <a:spcBef>
                <a:spcPts val="600"/>
              </a:spcBef>
              <a:spcAft>
                <a:spcPts val="0"/>
              </a:spcAft>
              <a:buSzPts val="1656"/>
              <a:buChar char="◼"/>
              <a:defRPr/>
            </a:lvl6pPr>
            <a:lvl7pPr marL="3200400" lvl="6" indent="-333756" algn="l" rtl="0">
              <a:spcBef>
                <a:spcPts val="600"/>
              </a:spcBef>
              <a:spcAft>
                <a:spcPts val="0"/>
              </a:spcAft>
              <a:buSzPts val="1656"/>
              <a:buChar char="◼"/>
              <a:defRPr/>
            </a:lvl7pPr>
            <a:lvl8pPr marL="3657600" lvl="7" indent="-333756" algn="l" rtl="0">
              <a:spcBef>
                <a:spcPts val="600"/>
              </a:spcBef>
              <a:spcAft>
                <a:spcPts val="0"/>
              </a:spcAft>
              <a:buSzPts val="1656"/>
              <a:buChar char="◼"/>
              <a:defRPr/>
            </a:lvl8pPr>
            <a:lvl9pPr marL="4114800" lvl="8" indent="-333756" algn="l" rtl="0">
              <a:spcBef>
                <a:spcPts val="600"/>
              </a:spcBef>
              <a:spcAft>
                <a:spcPts val="600"/>
              </a:spcAft>
              <a:buSzPts val="1656"/>
              <a:buChar char="◼"/>
              <a:defRPr/>
            </a:lvl9pPr>
          </a:lstStyle>
          <a:p>
            <a:endParaRPr/>
          </a:p>
        </p:txBody>
      </p:sp>
      <p:sp>
        <p:nvSpPr>
          <p:cNvPr id="123" name="Google Shape;123;p19"/>
          <p:cNvSpPr txBox="1">
            <a:spLocks noGrp="1"/>
          </p:cNvSpPr>
          <p:nvPr>
            <p:ph type="body" idx="2"/>
          </p:nvPr>
        </p:nvSpPr>
        <p:spPr>
          <a:xfrm>
            <a:off x="6188417" y="2228003"/>
            <a:ext cx="5422500" cy="3633000"/>
          </a:xfrm>
          <a:prstGeom prst="rect">
            <a:avLst/>
          </a:prstGeom>
          <a:noFill/>
          <a:ln>
            <a:noFill/>
          </a:ln>
        </p:spPr>
        <p:txBody>
          <a:bodyPr spcFirstLastPara="1" wrap="square" lIns="91425" tIns="45700" rIns="91425" bIns="45700" anchor="ctr" anchorCtr="0">
            <a:normAutofit/>
          </a:bodyPr>
          <a:lstStyle>
            <a:lvl1pPr marL="457200" lvl="0" indent="-333756" algn="l" rtl="0">
              <a:spcBef>
                <a:spcPts val="360"/>
              </a:spcBef>
              <a:spcAft>
                <a:spcPts val="0"/>
              </a:spcAft>
              <a:buSzPts val="1656"/>
              <a:buChar char="◼"/>
              <a:defRPr/>
            </a:lvl1pPr>
            <a:lvl2pPr marL="914400" lvl="1" indent="-333756" algn="l" rtl="0">
              <a:spcBef>
                <a:spcPts val="600"/>
              </a:spcBef>
              <a:spcAft>
                <a:spcPts val="0"/>
              </a:spcAft>
              <a:buSzPts val="1656"/>
              <a:buChar char="◼"/>
              <a:defRPr/>
            </a:lvl2pPr>
            <a:lvl3pPr marL="1371600" lvl="2" indent="-333756" algn="l" rtl="0">
              <a:spcBef>
                <a:spcPts val="600"/>
              </a:spcBef>
              <a:spcAft>
                <a:spcPts val="0"/>
              </a:spcAft>
              <a:buSzPts val="1656"/>
              <a:buChar char="◼"/>
              <a:defRPr/>
            </a:lvl3pPr>
            <a:lvl4pPr marL="1828800" lvl="3" indent="-333756" algn="l" rtl="0">
              <a:spcBef>
                <a:spcPts val="600"/>
              </a:spcBef>
              <a:spcAft>
                <a:spcPts val="0"/>
              </a:spcAft>
              <a:buSzPts val="1656"/>
              <a:buChar char="◼"/>
              <a:defRPr/>
            </a:lvl4pPr>
            <a:lvl5pPr marL="2286000" lvl="4" indent="-333756" algn="l" rtl="0">
              <a:spcBef>
                <a:spcPts val="600"/>
              </a:spcBef>
              <a:spcAft>
                <a:spcPts val="0"/>
              </a:spcAft>
              <a:buSzPts val="1656"/>
              <a:buChar char="◼"/>
              <a:defRPr/>
            </a:lvl5pPr>
            <a:lvl6pPr marL="2743200" lvl="5" indent="-333756" algn="l" rtl="0">
              <a:spcBef>
                <a:spcPts val="600"/>
              </a:spcBef>
              <a:spcAft>
                <a:spcPts val="0"/>
              </a:spcAft>
              <a:buSzPts val="1656"/>
              <a:buChar char="◼"/>
              <a:defRPr/>
            </a:lvl6pPr>
            <a:lvl7pPr marL="3200400" lvl="6" indent="-333756" algn="l" rtl="0">
              <a:spcBef>
                <a:spcPts val="600"/>
              </a:spcBef>
              <a:spcAft>
                <a:spcPts val="0"/>
              </a:spcAft>
              <a:buSzPts val="1656"/>
              <a:buChar char="◼"/>
              <a:defRPr/>
            </a:lvl7pPr>
            <a:lvl8pPr marL="3657600" lvl="7" indent="-333756" algn="l" rtl="0">
              <a:spcBef>
                <a:spcPts val="600"/>
              </a:spcBef>
              <a:spcAft>
                <a:spcPts val="0"/>
              </a:spcAft>
              <a:buSzPts val="1656"/>
              <a:buChar char="◼"/>
              <a:defRPr/>
            </a:lvl8pPr>
            <a:lvl9pPr marL="4114800" lvl="8" indent="-333756" algn="l" rtl="0">
              <a:spcBef>
                <a:spcPts val="600"/>
              </a:spcBef>
              <a:spcAft>
                <a:spcPts val="600"/>
              </a:spcAft>
              <a:buSzPts val="1656"/>
              <a:buChar char="◼"/>
              <a:defRPr/>
            </a:lvl9pPr>
          </a:lstStyle>
          <a:p>
            <a:endParaRPr/>
          </a:p>
        </p:txBody>
      </p:sp>
      <p:sp>
        <p:nvSpPr>
          <p:cNvPr id="124" name="Google Shape;124;p19"/>
          <p:cNvSpPr txBox="1">
            <a:spLocks noGrp="1"/>
          </p:cNvSpPr>
          <p:nvPr>
            <p:ph type="dt" idx="10"/>
          </p:nvPr>
        </p:nvSpPr>
        <p:spPr>
          <a:xfrm>
            <a:off x="7605951" y="5956137"/>
            <a:ext cx="2844900" cy="3651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25" name="Google Shape;125;p19"/>
          <p:cNvSpPr txBox="1">
            <a:spLocks noGrp="1"/>
          </p:cNvSpPr>
          <p:nvPr>
            <p:ph type="ftr" idx="11"/>
          </p:nvPr>
        </p:nvSpPr>
        <p:spPr>
          <a:xfrm>
            <a:off x="581192" y="5951811"/>
            <a:ext cx="69171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26" name="Google Shape;126;p19"/>
          <p:cNvSpPr txBox="1">
            <a:spLocks noGrp="1"/>
          </p:cNvSpPr>
          <p:nvPr>
            <p:ph type="sldNum" idx="12"/>
          </p:nvPr>
        </p:nvSpPr>
        <p:spPr>
          <a:xfrm>
            <a:off x="10558300" y="5956137"/>
            <a:ext cx="1052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127"/>
        <p:cNvGrpSpPr/>
        <p:nvPr/>
      </p:nvGrpSpPr>
      <p:grpSpPr>
        <a:xfrm>
          <a:off x="0" y="0"/>
          <a:ext cx="0" cy="0"/>
          <a:chOff x="0" y="0"/>
          <a:chExt cx="0" cy="0"/>
        </a:xfrm>
      </p:grpSpPr>
      <p:sp>
        <p:nvSpPr>
          <p:cNvPr id="128" name="Google Shape;128;p20"/>
          <p:cNvSpPr/>
          <p:nvPr/>
        </p:nvSpPr>
        <p:spPr>
          <a:xfrm>
            <a:off x="445982" y="606554"/>
            <a:ext cx="11300100" cy="12588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0"/>
          <p:cNvSpPr txBox="1">
            <a:spLocks noGrp="1"/>
          </p:cNvSpPr>
          <p:nvPr>
            <p:ph type="title"/>
          </p:nvPr>
        </p:nvSpPr>
        <p:spPr>
          <a:xfrm>
            <a:off x="581193" y="729658"/>
            <a:ext cx="11029500" cy="988200"/>
          </a:xfrm>
          <a:prstGeom prst="rect">
            <a:avLst/>
          </a:prstGeom>
          <a:noFill/>
          <a:ln>
            <a:noFill/>
          </a:ln>
        </p:spPr>
        <p:txBody>
          <a:bodyPr spcFirstLastPara="1" wrap="square" lIns="91425" tIns="45700" rIns="91425" bIns="45700" anchor="b" anchorCtr="0">
            <a:normAutofit/>
          </a:bodyPr>
          <a:lstStyle>
            <a:lvl1pPr lvl="0" algn="l" rtl="0">
              <a:spcBef>
                <a:spcPts val="0"/>
              </a:spcBef>
              <a:spcAft>
                <a:spcPts val="0"/>
              </a:spcAft>
              <a:buClr>
                <a:schemeClr val="lt1"/>
              </a:buClr>
              <a:buSzPts val="2800"/>
              <a:buFont typeface="EB Garamond"/>
              <a:buNone/>
              <a:defRPr>
                <a:latin typeface="EB Garamond"/>
                <a:ea typeface="EB Garamond"/>
                <a:cs typeface="EB Garamond"/>
                <a:sym typeface="EB Garamond"/>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30" name="Google Shape;130;p20"/>
          <p:cNvSpPr txBox="1">
            <a:spLocks noGrp="1"/>
          </p:cNvSpPr>
          <p:nvPr>
            <p:ph type="body" idx="1"/>
          </p:nvPr>
        </p:nvSpPr>
        <p:spPr>
          <a:xfrm>
            <a:off x="887219" y="2250892"/>
            <a:ext cx="5087100" cy="536100"/>
          </a:xfrm>
          <a:prstGeom prst="rect">
            <a:avLst/>
          </a:prstGeom>
          <a:noFill/>
          <a:ln>
            <a:noFill/>
          </a:ln>
        </p:spPr>
        <p:txBody>
          <a:bodyPr spcFirstLastPara="1" wrap="square" lIns="91425" tIns="45700" rIns="91425" bIns="45700" anchor="b" anchorCtr="0">
            <a:noAutofit/>
          </a:bodyPr>
          <a:lstStyle>
            <a:lvl1pPr marL="457200" lvl="0" indent="-228600" algn="l" rtl="0">
              <a:spcBef>
                <a:spcPts val="440"/>
              </a:spcBef>
              <a:spcAft>
                <a:spcPts val="0"/>
              </a:spcAft>
              <a:buSzPts val="2024"/>
              <a:buNone/>
              <a:defRPr sz="2200" b="0">
                <a:solidFill>
                  <a:srgbClr val="9FDF5F"/>
                </a:solidFill>
              </a:defRPr>
            </a:lvl1pPr>
            <a:lvl2pPr marL="914400" lvl="1" indent="-228600" algn="l" rtl="0">
              <a:spcBef>
                <a:spcPts val="600"/>
              </a:spcBef>
              <a:spcAft>
                <a:spcPts val="0"/>
              </a:spcAft>
              <a:buSzPts val="1840"/>
              <a:buNone/>
              <a:defRPr sz="2000" b="1"/>
            </a:lvl2pPr>
            <a:lvl3pPr marL="1371600" lvl="2" indent="-228600" algn="l" rtl="0">
              <a:spcBef>
                <a:spcPts val="600"/>
              </a:spcBef>
              <a:spcAft>
                <a:spcPts val="0"/>
              </a:spcAft>
              <a:buSzPts val="1656"/>
              <a:buNone/>
              <a:defRPr sz="1800" b="1"/>
            </a:lvl3pPr>
            <a:lvl4pPr marL="1828800" lvl="3" indent="-228600" algn="l" rtl="0">
              <a:spcBef>
                <a:spcPts val="600"/>
              </a:spcBef>
              <a:spcAft>
                <a:spcPts val="0"/>
              </a:spcAft>
              <a:buSzPts val="1472"/>
              <a:buNone/>
              <a:defRPr sz="1600" b="1"/>
            </a:lvl4pPr>
            <a:lvl5pPr marL="2286000" lvl="4" indent="-228600" algn="l" rtl="0">
              <a:spcBef>
                <a:spcPts val="600"/>
              </a:spcBef>
              <a:spcAft>
                <a:spcPts val="0"/>
              </a:spcAft>
              <a:buSzPts val="1472"/>
              <a:buNone/>
              <a:defRPr sz="1600" b="1"/>
            </a:lvl5pPr>
            <a:lvl6pPr marL="2743200" lvl="5" indent="-228600" algn="l" rtl="0">
              <a:spcBef>
                <a:spcPts val="600"/>
              </a:spcBef>
              <a:spcAft>
                <a:spcPts val="0"/>
              </a:spcAft>
              <a:buSzPts val="1472"/>
              <a:buNone/>
              <a:defRPr sz="1600" b="1"/>
            </a:lvl6pPr>
            <a:lvl7pPr marL="3200400" lvl="6" indent="-228600" algn="l" rtl="0">
              <a:spcBef>
                <a:spcPts val="600"/>
              </a:spcBef>
              <a:spcAft>
                <a:spcPts val="0"/>
              </a:spcAft>
              <a:buSzPts val="1472"/>
              <a:buNone/>
              <a:defRPr sz="1600" b="1"/>
            </a:lvl7pPr>
            <a:lvl8pPr marL="3657600" lvl="7" indent="-228600" algn="l" rtl="0">
              <a:spcBef>
                <a:spcPts val="600"/>
              </a:spcBef>
              <a:spcAft>
                <a:spcPts val="0"/>
              </a:spcAft>
              <a:buSzPts val="1472"/>
              <a:buNone/>
              <a:defRPr sz="1600" b="1"/>
            </a:lvl8pPr>
            <a:lvl9pPr marL="4114800" lvl="8" indent="-228600" algn="l" rtl="0">
              <a:spcBef>
                <a:spcPts val="600"/>
              </a:spcBef>
              <a:spcAft>
                <a:spcPts val="600"/>
              </a:spcAft>
              <a:buSzPts val="1472"/>
              <a:buNone/>
              <a:defRPr sz="1600" b="1"/>
            </a:lvl9pPr>
          </a:lstStyle>
          <a:p>
            <a:endParaRPr/>
          </a:p>
        </p:txBody>
      </p:sp>
      <p:sp>
        <p:nvSpPr>
          <p:cNvPr id="131" name="Google Shape;131;p20"/>
          <p:cNvSpPr txBox="1">
            <a:spLocks noGrp="1"/>
          </p:cNvSpPr>
          <p:nvPr>
            <p:ph type="body" idx="2"/>
          </p:nvPr>
        </p:nvSpPr>
        <p:spPr>
          <a:xfrm>
            <a:off x="581194" y="2926052"/>
            <a:ext cx="5393100" cy="2934900"/>
          </a:xfrm>
          <a:prstGeom prst="rect">
            <a:avLst/>
          </a:prstGeom>
          <a:noFill/>
          <a:ln>
            <a:noFill/>
          </a:ln>
        </p:spPr>
        <p:txBody>
          <a:bodyPr spcFirstLastPara="1" wrap="square" lIns="91425" tIns="45700" rIns="91425" bIns="45700" anchor="t" anchorCtr="0">
            <a:normAutofit/>
          </a:bodyPr>
          <a:lstStyle>
            <a:lvl1pPr marL="457200" lvl="0" indent="-333756" algn="l" rtl="0">
              <a:spcBef>
                <a:spcPts val="360"/>
              </a:spcBef>
              <a:spcAft>
                <a:spcPts val="0"/>
              </a:spcAft>
              <a:buSzPts val="1656"/>
              <a:buChar char="◼"/>
              <a:defRPr/>
            </a:lvl1pPr>
            <a:lvl2pPr marL="914400" lvl="1" indent="-333756" algn="l" rtl="0">
              <a:spcBef>
                <a:spcPts val="600"/>
              </a:spcBef>
              <a:spcAft>
                <a:spcPts val="0"/>
              </a:spcAft>
              <a:buSzPts val="1656"/>
              <a:buChar char="◼"/>
              <a:defRPr/>
            </a:lvl2pPr>
            <a:lvl3pPr marL="1371600" lvl="2" indent="-333756" algn="l" rtl="0">
              <a:spcBef>
                <a:spcPts val="600"/>
              </a:spcBef>
              <a:spcAft>
                <a:spcPts val="0"/>
              </a:spcAft>
              <a:buSzPts val="1656"/>
              <a:buChar char="◼"/>
              <a:defRPr/>
            </a:lvl3pPr>
            <a:lvl4pPr marL="1828800" lvl="3" indent="-333756" algn="l" rtl="0">
              <a:spcBef>
                <a:spcPts val="600"/>
              </a:spcBef>
              <a:spcAft>
                <a:spcPts val="0"/>
              </a:spcAft>
              <a:buSzPts val="1656"/>
              <a:buChar char="◼"/>
              <a:defRPr/>
            </a:lvl4pPr>
            <a:lvl5pPr marL="2286000" lvl="4" indent="-333756" algn="l" rtl="0">
              <a:spcBef>
                <a:spcPts val="600"/>
              </a:spcBef>
              <a:spcAft>
                <a:spcPts val="0"/>
              </a:spcAft>
              <a:buSzPts val="1656"/>
              <a:buChar char="◼"/>
              <a:defRPr/>
            </a:lvl5pPr>
            <a:lvl6pPr marL="2743200" lvl="5" indent="-333756" algn="l" rtl="0">
              <a:spcBef>
                <a:spcPts val="600"/>
              </a:spcBef>
              <a:spcAft>
                <a:spcPts val="0"/>
              </a:spcAft>
              <a:buSzPts val="1656"/>
              <a:buChar char="◼"/>
              <a:defRPr/>
            </a:lvl6pPr>
            <a:lvl7pPr marL="3200400" lvl="6" indent="-333756" algn="l" rtl="0">
              <a:spcBef>
                <a:spcPts val="600"/>
              </a:spcBef>
              <a:spcAft>
                <a:spcPts val="0"/>
              </a:spcAft>
              <a:buSzPts val="1656"/>
              <a:buChar char="◼"/>
              <a:defRPr/>
            </a:lvl7pPr>
            <a:lvl8pPr marL="3657600" lvl="7" indent="-333756" algn="l" rtl="0">
              <a:spcBef>
                <a:spcPts val="600"/>
              </a:spcBef>
              <a:spcAft>
                <a:spcPts val="0"/>
              </a:spcAft>
              <a:buSzPts val="1656"/>
              <a:buChar char="◼"/>
              <a:defRPr/>
            </a:lvl8pPr>
            <a:lvl9pPr marL="4114800" lvl="8" indent="-333756" algn="l" rtl="0">
              <a:spcBef>
                <a:spcPts val="600"/>
              </a:spcBef>
              <a:spcAft>
                <a:spcPts val="600"/>
              </a:spcAft>
              <a:buSzPts val="1656"/>
              <a:buChar char="◼"/>
              <a:defRPr/>
            </a:lvl9pPr>
          </a:lstStyle>
          <a:p>
            <a:endParaRPr/>
          </a:p>
        </p:txBody>
      </p:sp>
      <p:sp>
        <p:nvSpPr>
          <p:cNvPr id="132" name="Google Shape;132;p20"/>
          <p:cNvSpPr txBox="1">
            <a:spLocks noGrp="1"/>
          </p:cNvSpPr>
          <p:nvPr>
            <p:ph type="body" idx="3"/>
          </p:nvPr>
        </p:nvSpPr>
        <p:spPr>
          <a:xfrm>
            <a:off x="6523735" y="2250892"/>
            <a:ext cx="5087100" cy="553500"/>
          </a:xfrm>
          <a:prstGeom prst="rect">
            <a:avLst/>
          </a:prstGeom>
          <a:noFill/>
          <a:ln>
            <a:noFill/>
          </a:ln>
        </p:spPr>
        <p:txBody>
          <a:bodyPr spcFirstLastPara="1" wrap="square" lIns="91425" tIns="45700" rIns="91425" bIns="45700" anchor="b" anchorCtr="0">
            <a:noAutofit/>
          </a:bodyPr>
          <a:lstStyle>
            <a:lvl1pPr marL="457200" lvl="0" indent="-228600" algn="l" rtl="0">
              <a:spcBef>
                <a:spcPts val="440"/>
              </a:spcBef>
              <a:spcAft>
                <a:spcPts val="0"/>
              </a:spcAft>
              <a:buSzPts val="2024"/>
              <a:buNone/>
              <a:defRPr sz="2200" b="0">
                <a:solidFill>
                  <a:srgbClr val="9FDF5F"/>
                </a:solidFill>
              </a:defRPr>
            </a:lvl1pPr>
            <a:lvl2pPr marL="914400" lvl="1" indent="-228600" algn="l" rtl="0">
              <a:spcBef>
                <a:spcPts val="600"/>
              </a:spcBef>
              <a:spcAft>
                <a:spcPts val="0"/>
              </a:spcAft>
              <a:buSzPts val="1840"/>
              <a:buNone/>
              <a:defRPr sz="2000" b="1"/>
            </a:lvl2pPr>
            <a:lvl3pPr marL="1371600" lvl="2" indent="-228600" algn="l" rtl="0">
              <a:spcBef>
                <a:spcPts val="600"/>
              </a:spcBef>
              <a:spcAft>
                <a:spcPts val="0"/>
              </a:spcAft>
              <a:buSzPts val="1656"/>
              <a:buNone/>
              <a:defRPr sz="1800" b="1"/>
            </a:lvl3pPr>
            <a:lvl4pPr marL="1828800" lvl="3" indent="-228600" algn="l" rtl="0">
              <a:spcBef>
                <a:spcPts val="600"/>
              </a:spcBef>
              <a:spcAft>
                <a:spcPts val="0"/>
              </a:spcAft>
              <a:buSzPts val="1472"/>
              <a:buNone/>
              <a:defRPr sz="1600" b="1"/>
            </a:lvl4pPr>
            <a:lvl5pPr marL="2286000" lvl="4" indent="-228600" algn="l" rtl="0">
              <a:spcBef>
                <a:spcPts val="600"/>
              </a:spcBef>
              <a:spcAft>
                <a:spcPts val="0"/>
              </a:spcAft>
              <a:buSzPts val="1472"/>
              <a:buNone/>
              <a:defRPr sz="1600" b="1"/>
            </a:lvl5pPr>
            <a:lvl6pPr marL="2743200" lvl="5" indent="-228600" algn="l" rtl="0">
              <a:spcBef>
                <a:spcPts val="600"/>
              </a:spcBef>
              <a:spcAft>
                <a:spcPts val="0"/>
              </a:spcAft>
              <a:buSzPts val="1472"/>
              <a:buNone/>
              <a:defRPr sz="1600" b="1"/>
            </a:lvl6pPr>
            <a:lvl7pPr marL="3200400" lvl="6" indent="-228600" algn="l" rtl="0">
              <a:spcBef>
                <a:spcPts val="600"/>
              </a:spcBef>
              <a:spcAft>
                <a:spcPts val="0"/>
              </a:spcAft>
              <a:buSzPts val="1472"/>
              <a:buNone/>
              <a:defRPr sz="1600" b="1"/>
            </a:lvl7pPr>
            <a:lvl8pPr marL="3657600" lvl="7" indent="-228600" algn="l" rtl="0">
              <a:spcBef>
                <a:spcPts val="600"/>
              </a:spcBef>
              <a:spcAft>
                <a:spcPts val="0"/>
              </a:spcAft>
              <a:buSzPts val="1472"/>
              <a:buNone/>
              <a:defRPr sz="1600" b="1"/>
            </a:lvl8pPr>
            <a:lvl9pPr marL="4114800" lvl="8" indent="-228600" algn="l" rtl="0">
              <a:spcBef>
                <a:spcPts val="600"/>
              </a:spcBef>
              <a:spcAft>
                <a:spcPts val="600"/>
              </a:spcAft>
              <a:buSzPts val="1472"/>
              <a:buNone/>
              <a:defRPr sz="1600" b="1"/>
            </a:lvl9pPr>
          </a:lstStyle>
          <a:p>
            <a:endParaRPr/>
          </a:p>
        </p:txBody>
      </p:sp>
      <p:sp>
        <p:nvSpPr>
          <p:cNvPr id="133" name="Google Shape;133;p20"/>
          <p:cNvSpPr txBox="1">
            <a:spLocks noGrp="1"/>
          </p:cNvSpPr>
          <p:nvPr>
            <p:ph type="body" idx="4"/>
          </p:nvPr>
        </p:nvSpPr>
        <p:spPr>
          <a:xfrm>
            <a:off x="6217709" y="2926052"/>
            <a:ext cx="5393100" cy="2934900"/>
          </a:xfrm>
          <a:prstGeom prst="rect">
            <a:avLst/>
          </a:prstGeom>
          <a:noFill/>
          <a:ln>
            <a:noFill/>
          </a:ln>
        </p:spPr>
        <p:txBody>
          <a:bodyPr spcFirstLastPara="1" wrap="square" lIns="91425" tIns="45700" rIns="91425" bIns="45700" anchor="t" anchorCtr="0">
            <a:normAutofit/>
          </a:bodyPr>
          <a:lstStyle>
            <a:lvl1pPr marL="457200" lvl="0" indent="-333756" algn="l" rtl="0">
              <a:spcBef>
                <a:spcPts val="360"/>
              </a:spcBef>
              <a:spcAft>
                <a:spcPts val="0"/>
              </a:spcAft>
              <a:buSzPts val="1656"/>
              <a:buChar char="◼"/>
              <a:defRPr/>
            </a:lvl1pPr>
            <a:lvl2pPr marL="914400" lvl="1" indent="-333756" algn="l" rtl="0">
              <a:spcBef>
                <a:spcPts val="600"/>
              </a:spcBef>
              <a:spcAft>
                <a:spcPts val="0"/>
              </a:spcAft>
              <a:buSzPts val="1656"/>
              <a:buChar char="◼"/>
              <a:defRPr/>
            </a:lvl2pPr>
            <a:lvl3pPr marL="1371600" lvl="2" indent="-333756" algn="l" rtl="0">
              <a:spcBef>
                <a:spcPts val="600"/>
              </a:spcBef>
              <a:spcAft>
                <a:spcPts val="0"/>
              </a:spcAft>
              <a:buSzPts val="1656"/>
              <a:buChar char="◼"/>
              <a:defRPr/>
            </a:lvl3pPr>
            <a:lvl4pPr marL="1828800" lvl="3" indent="-333756" algn="l" rtl="0">
              <a:spcBef>
                <a:spcPts val="600"/>
              </a:spcBef>
              <a:spcAft>
                <a:spcPts val="0"/>
              </a:spcAft>
              <a:buSzPts val="1656"/>
              <a:buChar char="◼"/>
              <a:defRPr/>
            </a:lvl4pPr>
            <a:lvl5pPr marL="2286000" lvl="4" indent="-333756" algn="l" rtl="0">
              <a:spcBef>
                <a:spcPts val="600"/>
              </a:spcBef>
              <a:spcAft>
                <a:spcPts val="0"/>
              </a:spcAft>
              <a:buSzPts val="1656"/>
              <a:buChar char="◼"/>
              <a:defRPr/>
            </a:lvl5pPr>
            <a:lvl6pPr marL="2743200" lvl="5" indent="-333756" algn="l" rtl="0">
              <a:spcBef>
                <a:spcPts val="600"/>
              </a:spcBef>
              <a:spcAft>
                <a:spcPts val="0"/>
              </a:spcAft>
              <a:buSzPts val="1656"/>
              <a:buChar char="◼"/>
              <a:defRPr/>
            </a:lvl6pPr>
            <a:lvl7pPr marL="3200400" lvl="6" indent="-333756" algn="l" rtl="0">
              <a:spcBef>
                <a:spcPts val="600"/>
              </a:spcBef>
              <a:spcAft>
                <a:spcPts val="0"/>
              </a:spcAft>
              <a:buSzPts val="1656"/>
              <a:buChar char="◼"/>
              <a:defRPr/>
            </a:lvl7pPr>
            <a:lvl8pPr marL="3657600" lvl="7" indent="-333756" algn="l" rtl="0">
              <a:spcBef>
                <a:spcPts val="600"/>
              </a:spcBef>
              <a:spcAft>
                <a:spcPts val="0"/>
              </a:spcAft>
              <a:buSzPts val="1656"/>
              <a:buChar char="◼"/>
              <a:defRPr/>
            </a:lvl8pPr>
            <a:lvl9pPr marL="4114800" lvl="8" indent="-333756" algn="l" rtl="0">
              <a:spcBef>
                <a:spcPts val="600"/>
              </a:spcBef>
              <a:spcAft>
                <a:spcPts val="600"/>
              </a:spcAft>
              <a:buSzPts val="1656"/>
              <a:buChar char="◼"/>
              <a:defRPr/>
            </a:lvl9pPr>
          </a:lstStyle>
          <a:p>
            <a:endParaRPr/>
          </a:p>
        </p:txBody>
      </p:sp>
      <p:sp>
        <p:nvSpPr>
          <p:cNvPr id="134" name="Google Shape;134;p20"/>
          <p:cNvSpPr txBox="1">
            <a:spLocks noGrp="1"/>
          </p:cNvSpPr>
          <p:nvPr>
            <p:ph type="dt" idx="10"/>
          </p:nvPr>
        </p:nvSpPr>
        <p:spPr>
          <a:xfrm>
            <a:off x="7605951" y="5956137"/>
            <a:ext cx="2844900" cy="3651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35" name="Google Shape;135;p20"/>
          <p:cNvSpPr txBox="1">
            <a:spLocks noGrp="1"/>
          </p:cNvSpPr>
          <p:nvPr>
            <p:ph type="ftr" idx="11"/>
          </p:nvPr>
        </p:nvSpPr>
        <p:spPr>
          <a:xfrm>
            <a:off x="581192" y="5951811"/>
            <a:ext cx="69171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36" name="Google Shape;136;p20"/>
          <p:cNvSpPr txBox="1">
            <a:spLocks noGrp="1"/>
          </p:cNvSpPr>
          <p:nvPr>
            <p:ph type="sldNum" idx="12"/>
          </p:nvPr>
        </p:nvSpPr>
        <p:spPr>
          <a:xfrm>
            <a:off x="10558300" y="5956137"/>
            <a:ext cx="1052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137"/>
        <p:cNvGrpSpPr/>
        <p:nvPr/>
      </p:nvGrpSpPr>
      <p:grpSpPr>
        <a:xfrm>
          <a:off x="0" y="0"/>
          <a:ext cx="0" cy="0"/>
          <a:chOff x="0" y="0"/>
          <a:chExt cx="0" cy="0"/>
        </a:xfrm>
      </p:grpSpPr>
      <p:sp>
        <p:nvSpPr>
          <p:cNvPr id="138" name="Google Shape;138;p21"/>
          <p:cNvSpPr/>
          <p:nvPr/>
        </p:nvSpPr>
        <p:spPr>
          <a:xfrm>
            <a:off x="440683" y="606554"/>
            <a:ext cx="11300100" cy="12588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1"/>
          <p:cNvSpPr txBox="1">
            <a:spLocks noGrp="1"/>
          </p:cNvSpPr>
          <p:nvPr>
            <p:ph type="title"/>
          </p:nvPr>
        </p:nvSpPr>
        <p:spPr>
          <a:xfrm>
            <a:off x="575894" y="729658"/>
            <a:ext cx="11029500" cy="988200"/>
          </a:xfrm>
          <a:prstGeom prst="rect">
            <a:avLst/>
          </a:prstGeom>
          <a:noFill/>
          <a:ln>
            <a:noFill/>
          </a:ln>
        </p:spPr>
        <p:txBody>
          <a:bodyPr spcFirstLastPara="1" wrap="square" lIns="91425" tIns="45700" rIns="91425" bIns="45700" anchor="b" anchorCtr="0">
            <a:normAutofit/>
          </a:bodyPr>
          <a:lstStyle>
            <a:lvl1pPr lvl="0" algn="l" rtl="0">
              <a:spcBef>
                <a:spcPts val="0"/>
              </a:spcBef>
              <a:spcAft>
                <a:spcPts val="0"/>
              </a:spcAft>
              <a:buClr>
                <a:schemeClr val="lt1"/>
              </a:buClr>
              <a:buSzPts val="2800"/>
              <a:buFont typeface="EB Garamond"/>
              <a:buNone/>
              <a:defRPr>
                <a:latin typeface="EB Garamond"/>
                <a:ea typeface="EB Garamond"/>
                <a:cs typeface="EB Garamond"/>
                <a:sym typeface="EB Garamond"/>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0" name="Google Shape;140;p21"/>
          <p:cNvSpPr txBox="1">
            <a:spLocks noGrp="1"/>
          </p:cNvSpPr>
          <p:nvPr>
            <p:ph type="dt" idx="10"/>
          </p:nvPr>
        </p:nvSpPr>
        <p:spPr>
          <a:xfrm>
            <a:off x="7605951" y="5956137"/>
            <a:ext cx="2844900" cy="3651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1" name="Google Shape;141;p21"/>
          <p:cNvSpPr txBox="1">
            <a:spLocks noGrp="1"/>
          </p:cNvSpPr>
          <p:nvPr>
            <p:ph type="ftr" idx="11"/>
          </p:nvPr>
        </p:nvSpPr>
        <p:spPr>
          <a:xfrm>
            <a:off x="581192" y="5951811"/>
            <a:ext cx="69171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2" name="Google Shape;142;p21"/>
          <p:cNvSpPr txBox="1">
            <a:spLocks noGrp="1"/>
          </p:cNvSpPr>
          <p:nvPr>
            <p:ph type="sldNum" idx="12"/>
          </p:nvPr>
        </p:nvSpPr>
        <p:spPr>
          <a:xfrm>
            <a:off x="10558300" y="5956137"/>
            <a:ext cx="1052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149"/>
        <p:cNvGrpSpPr/>
        <p:nvPr/>
      </p:nvGrpSpPr>
      <p:grpSpPr>
        <a:xfrm>
          <a:off x="0" y="0"/>
          <a:ext cx="0" cy="0"/>
          <a:chOff x="0" y="0"/>
          <a:chExt cx="0" cy="0"/>
        </a:xfrm>
      </p:grpSpPr>
      <p:sp>
        <p:nvSpPr>
          <p:cNvPr id="150" name="Google Shape;150;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1" name="Google Shape;151;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2" name="Google Shape;152;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153"/>
        <p:cNvGrpSpPr/>
        <p:nvPr/>
      </p:nvGrpSpPr>
      <p:grpSpPr>
        <a:xfrm>
          <a:off x="0" y="0"/>
          <a:ext cx="0" cy="0"/>
          <a:chOff x="0" y="0"/>
          <a:chExt cx="0" cy="0"/>
        </a:xfrm>
      </p:grpSpPr>
      <p:sp>
        <p:nvSpPr>
          <p:cNvPr id="154" name="Google Shape;154;p2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Century Gothic"/>
              <a:buNone/>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55" name="Google Shape;155;p2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800"/>
              <a:buNone/>
              <a:defRPr sz="18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156" name="Google Shape;15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7" name="Google Shape;15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8" name="Google Shape;15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59"/>
        <p:cNvGrpSpPr/>
        <p:nvPr/>
      </p:nvGrpSpPr>
      <p:grpSpPr>
        <a:xfrm>
          <a:off x="0" y="0"/>
          <a:ext cx="0" cy="0"/>
          <a:chOff x="0" y="0"/>
          <a:chExt cx="0" cy="0"/>
        </a:xfrm>
      </p:grpSpPr>
      <p:sp>
        <p:nvSpPr>
          <p:cNvPr id="160" name="Google Shape;160;p2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61" name="Google Shape;161;p2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62" name="Google Shape;162;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63" name="Google Shape;163;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64" name="Google Shape;164;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En-tête de section" type="secHead">
  <p:cSld name="SECTION_HEADER">
    <p:spTree>
      <p:nvGrpSpPr>
        <p:cNvPr id="1" name="Shape 165"/>
        <p:cNvGrpSpPr/>
        <p:nvPr/>
      </p:nvGrpSpPr>
      <p:grpSpPr>
        <a:xfrm>
          <a:off x="0" y="0"/>
          <a:ext cx="0" cy="0"/>
          <a:chOff x="0" y="0"/>
          <a:chExt cx="0" cy="0"/>
        </a:xfrm>
      </p:grpSpPr>
      <p:sp>
        <p:nvSpPr>
          <p:cNvPr id="166" name="Google Shape;166;p2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entury Gothic"/>
              <a:buNone/>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67" name="Google Shape;167;p2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rgbClr val="888888"/>
              </a:buClr>
              <a:buSzPts val="2400"/>
              <a:buNone/>
              <a:defRPr sz="2400">
                <a:solidFill>
                  <a:srgbClr val="888888"/>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800"/>
              <a:buNone/>
              <a:defRPr sz="18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68" name="Google Shape;168;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69" name="Google Shape;169;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70" name="Google Shape;170;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171"/>
        <p:cNvGrpSpPr/>
        <p:nvPr/>
      </p:nvGrpSpPr>
      <p:grpSpPr>
        <a:xfrm>
          <a:off x="0" y="0"/>
          <a:ext cx="0" cy="0"/>
          <a:chOff x="0" y="0"/>
          <a:chExt cx="0" cy="0"/>
        </a:xfrm>
      </p:grpSpPr>
      <p:sp>
        <p:nvSpPr>
          <p:cNvPr id="172" name="Google Shape;172;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3" name="Google Shape;173;p2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74" name="Google Shape;174;p2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75" name="Google Shape;175;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76" name="Google Shape;176;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77" name="Google Shape;177;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178"/>
        <p:cNvGrpSpPr/>
        <p:nvPr/>
      </p:nvGrpSpPr>
      <p:grpSpPr>
        <a:xfrm>
          <a:off x="0" y="0"/>
          <a:ext cx="0" cy="0"/>
          <a:chOff x="0" y="0"/>
          <a:chExt cx="0" cy="0"/>
        </a:xfrm>
      </p:grpSpPr>
      <p:sp>
        <p:nvSpPr>
          <p:cNvPr id="179" name="Google Shape;179;p2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0" name="Google Shape;180;p28"/>
          <p:cNvSpPr txBox="1">
            <a:spLocks noGrp="1"/>
          </p:cNvSpPr>
          <p:nvPr>
            <p:ph type="body" idx="1"/>
          </p:nvPr>
        </p:nvSpPr>
        <p:spPr>
          <a:xfrm>
            <a:off x="839788" y="1681163"/>
            <a:ext cx="51579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181" name="Google Shape;181;p28"/>
          <p:cNvSpPr txBox="1">
            <a:spLocks noGrp="1"/>
          </p:cNvSpPr>
          <p:nvPr>
            <p:ph type="body" idx="2"/>
          </p:nvPr>
        </p:nvSpPr>
        <p:spPr>
          <a:xfrm>
            <a:off x="839788" y="2505075"/>
            <a:ext cx="51579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82" name="Google Shape;182;p28"/>
          <p:cNvSpPr txBox="1">
            <a:spLocks noGrp="1"/>
          </p:cNvSpPr>
          <p:nvPr>
            <p:ph type="body" idx="3"/>
          </p:nvPr>
        </p:nvSpPr>
        <p:spPr>
          <a:xfrm>
            <a:off x="6172200" y="1681163"/>
            <a:ext cx="51831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183" name="Google Shape;183;p28"/>
          <p:cNvSpPr txBox="1">
            <a:spLocks noGrp="1"/>
          </p:cNvSpPr>
          <p:nvPr>
            <p:ph type="body" idx="4"/>
          </p:nvPr>
        </p:nvSpPr>
        <p:spPr>
          <a:xfrm>
            <a:off x="6172200" y="2505075"/>
            <a:ext cx="51831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84" name="Google Shape;184;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85" name="Google Shape;185;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86" name="Google Shape;186;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re uniquement" type="titleOnly">
  <p:cSld name="TITLE_ONLY">
    <p:spTree>
      <p:nvGrpSpPr>
        <p:cNvPr id="1" name="Shape 187"/>
        <p:cNvGrpSpPr/>
        <p:nvPr/>
      </p:nvGrpSpPr>
      <p:grpSpPr>
        <a:xfrm>
          <a:off x="0" y="0"/>
          <a:ext cx="0" cy="0"/>
          <a:chOff x="0" y="0"/>
          <a:chExt cx="0" cy="0"/>
        </a:xfrm>
      </p:grpSpPr>
      <p:sp>
        <p:nvSpPr>
          <p:cNvPr id="188" name="Google Shape;188;p2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9" name="Google Shape;189;p2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90" name="Google Shape;190;p2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91" name="Google Shape;191;p2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192"/>
        <p:cNvGrpSpPr/>
        <p:nvPr/>
      </p:nvGrpSpPr>
      <p:grpSpPr>
        <a:xfrm>
          <a:off x="0" y="0"/>
          <a:ext cx="0" cy="0"/>
          <a:chOff x="0" y="0"/>
          <a:chExt cx="0" cy="0"/>
        </a:xfrm>
      </p:grpSpPr>
      <p:sp>
        <p:nvSpPr>
          <p:cNvPr id="193" name="Google Shape;193;p30"/>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entury Gothic"/>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94" name="Google Shape;194;p30"/>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0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195" name="Google Shape;195;p30"/>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196" name="Google Shape;196;p3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97" name="Google Shape;197;p3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98" name="Google Shape;198;p3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199"/>
        <p:cNvGrpSpPr/>
        <p:nvPr/>
      </p:nvGrpSpPr>
      <p:grpSpPr>
        <a:xfrm>
          <a:off x="0" y="0"/>
          <a:ext cx="0" cy="0"/>
          <a:chOff x="0" y="0"/>
          <a:chExt cx="0" cy="0"/>
        </a:xfrm>
      </p:grpSpPr>
      <p:sp>
        <p:nvSpPr>
          <p:cNvPr id="200" name="Google Shape;200;p31"/>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entury Gothic"/>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01" name="Google Shape;201;p31"/>
          <p:cNvSpPr>
            <a:spLocks noGrp="1"/>
          </p:cNvSpPr>
          <p:nvPr>
            <p:ph type="pic" idx="2"/>
          </p:nvPr>
        </p:nvSpPr>
        <p:spPr>
          <a:xfrm>
            <a:off x="5183188" y="987425"/>
            <a:ext cx="6172200" cy="4873500"/>
          </a:xfrm>
          <a:prstGeom prst="rect">
            <a:avLst/>
          </a:prstGeom>
          <a:noFill/>
          <a:ln>
            <a:noFill/>
          </a:ln>
        </p:spPr>
      </p:sp>
      <p:sp>
        <p:nvSpPr>
          <p:cNvPr id="202" name="Google Shape;202;p31"/>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203" name="Google Shape;203;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04" name="Google Shape;204;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05" name="Google Shape;205;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206"/>
        <p:cNvGrpSpPr/>
        <p:nvPr/>
      </p:nvGrpSpPr>
      <p:grpSpPr>
        <a:xfrm>
          <a:off x="0" y="0"/>
          <a:ext cx="0" cy="0"/>
          <a:chOff x="0" y="0"/>
          <a:chExt cx="0" cy="0"/>
        </a:xfrm>
      </p:grpSpPr>
      <p:sp>
        <p:nvSpPr>
          <p:cNvPr id="207" name="Google Shape;207;p3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08" name="Google Shape;208;p32"/>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09" name="Google Shape;209;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10" name="Google Shape;210;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11" name="Google Shape;211;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25"/>
        <p:cNvGrpSpPr/>
        <p:nvPr/>
      </p:nvGrpSpPr>
      <p:grpSpPr>
        <a:xfrm>
          <a:off x="0" y="0"/>
          <a:ext cx="0" cy="0"/>
          <a:chOff x="0" y="0"/>
          <a:chExt cx="0" cy="0"/>
        </a:xfrm>
      </p:grpSpPr>
      <p:sp>
        <p:nvSpPr>
          <p:cNvPr id="26" name="Google Shape;26;p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8" name="Google Shape;28;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212"/>
        <p:cNvGrpSpPr/>
        <p:nvPr/>
      </p:nvGrpSpPr>
      <p:grpSpPr>
        <a:xfrm>
          <a:off x="0" y="0"/>
          <a:ext cx="0" cy="0"/>
          <a:chOff x="0" y="0"/>
          <a:chExt cx="0" cy="0"/>
        </a:xfrm>
      </p:grpSpPr>
      <p:sp>
        <p:nvSpPr>
          <p:cNvPr id="213" name="Google Shape;213;p33"/>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14" name="Google Shape;214;p33"/>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15" name="Google Shape;21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16" name="Google Shape;21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17" name="Google Shape;21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9"/>
        <p:cNvGrpSpPr/>
        <p:nvPr/>
      </p:nvGrpSpPr>
      <p:grpSpPr>
        <a:xfrm>
          <a:off x="0" y="0"/>
          <a:ext cx="0" cy="0"/>
          <a:chOff x="0" y="0"/>
          <a:chExt cx="0" cy="0"/>
        </a:xfrm>
      </p:grpSpPr>
      <p:sp>
        <p:nvSpPr>
          <p:cNvPr id="90" name="Google Shape;90;p14"/>
          <p:cNvSpPr txBox="1">
            <a:spLocks noGrp="1"/>
          </p:cNvSpPr>
          <p:nvPr>
            <p:ph type="title"/>
          </p:nvPr>
        </p:nvSpPr>
        <p:spPr>
          <a:xfrm>
            <a:off x="581192" y="705124"/>
            <a:ext cx="11029500" cy="1189500"/>
          </a:xfrm>
          <a:prstGeom prst="rect">
            <a:avLst/>
          </a:prstGeom>
          <a:noFill/>
          <a:ln>
            <a:noFill/>
          </a:ln>
        </p:spPr>
        <p:txBody>
          <a:bodyPr spcFirstLastPara="1" wrap="square" lIns="91425" tIns="45700" rIns="91425" bIns="45700" anchor="b" anchorCtr="0">
            <a:normAutofit/>
          </a:bodyPr>
          <a:lstStyle>
            <a:lvl1pPr marR="0" lvl="0" algn="l" rtl="0">
              <a:spcBef>
                <a:spcPts val="0"/>
              </a:spcBef>
              <a:spcAft>
                <a:spcPts val="0"/>
              </a:spcAft>
              <a:buClr>
                <a:schemeClr val="lt1"/>
              </a:buClr>
              <a:buSzPts val="2800"/>
              <a:buFont typeface="Gill Sans"/>
              <a:buNone/>
              <a:defRPr sz="2800" b="0" i="0" u="none" strike="noStrike" cap="none">
                <a:solidFill>
                  <a:schemeClr val="lt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2"/>
                </a:solidFill>
              </a:defRPr>
            </a:lvl2pPr>
            <a:lvl3pPr marR="0" lvl="2" algn="l" rtl="0">
              <a:spcBef>
                <a:spcPts val="0"/>
              </a:spcBef>
              <a:spcAft>
                <a:spcPts val="0"/>
              </a:spcAft>
              <a:buSzPts val="1400"/>
              <a:buNone/>
              <a:defRPr sz="1800" b="0" i="0" u="none" strike="noStrike" cap="none">
                <a:solidFill>
                  <a:schemeClr val="dk2"/>
                </a:solidFill>
              </a:defRPr>
            </a:lvl3pPr>
            <a:lvl4pPr marR="0" lvl="3" algn="l" rtl="0">
              <a:spcBef>
                <a:spcPts val="0"/>
              </a:spcBef>
              <a:spcAft>
                <a:spcPts val="0"/>
              </a:spcAft>
              <a:buSzPts val="1400"/>
              <a:buNone/>
              <a:defRPr sz="1800" b="0" i="0" u="none" strike="noStrike" cap="none">
                <a:solidFill>
                  <a:schemeClr val="dk2"/>
                </a:solidFill>
              </a:defRPr>
            </a:lvl4pPr>
            <a:lvl5pPr marR="0" lvl="4" algn="l" rtl="0">
              <a:spcBef>
                <a:spcPts val="0"/>
              </a:spcBef>
              <a:spcAft>
                <a:spcPts val="0"/>
              </a:spcAft>
              <a:buSzPts val="1400"/>
              <a:buNone/>
              <a:defRPr sz="1800" b="0" i="0" u="none" strike="noStrike" cap="none">
                <a:solidFill>
                  <a:schemeClr val="dk2"/>
                </a:solidFill>
              </a:defRPr>
            </a:lvl5pPr>
            <a:lvl6pPr marR="0" lvl="5" algn="l" rtl="0">
              <a:spcBef>
                <a:spcPts val="0"/>
              </a:spcBef>
              <a:spcAft>
                <a:spcPts val="0"/>
              </a:spcAft>
              <a:buSzPts val="1400"/>
              <a:buNone/>
              <a:defRPr sz="1800" b="0" i="0" u="none" strike="noStrike" cap="none">
                <a:solidFill>
                  <a:schemeClr val="dk2"/>
                </a:solidFill>
              </a:defRPr>
            </a:lvl6pPr>
            <a:lvl7pPr marR="0" lvl="6" algn="l" rtl="0">
              <a:spcBef>
                <a:spcPts val="0"/>
              </a:spcBef>
              <a:spcAft>
                <a:spcPts val="0"/>
              </a:spcAft>
              <a:buSzPts val="1400"/>
              <a:buNone/>
              <a:defRPr sz="1800" b="0" i="0" u="none" strike="noStrike" cap="none">
                <a:solidFill>
                  <a:schemeClr val="dk2"/>
                </a:solidFill>
              </a:defRPr>
            </a:lvl7pPr>
            <a:lvl8pPr marR="0" lvl="7" algn="l" rtl="0">
              <a:spcBef>
                <a:spcPts val="0"/>
              </a:spcBef>
              <a:spcAft>
                <a:spcPts val="0"/>
              </a:spcAft>
              <a:buSzPts val="1400"/>
              <a:buNone/>
              <a:defRPr sz="1800" b="0" i="0" u="none" strike="noStrike" cap="none">
                <a:solidFill>
                  <a:schemeClr val="dk2"/>
                </a:solidFill>
              </a:defRPr>
            </a:lvl8pPr>
            <a:lvl9pPr marR="0" lvl="8" algn="l" rtl="0">
              <a:spcBef>
                <a:spcPts val="0"/>
              </a:spcBef>
              <a:spcAft>
                <a:spcPts val="0"/>
              </a:spcAft>
              <a:buSzPts val="1400"/>
              <a:buNone/>
              <a:defRPr sz="1800" b="0" i="0" u="none" strike="noStrike" cap="none">
                <a:solidFill>
                  <a:schemeClr val="dk2"/>
                </a:solidFill>
              </a:defRPr>
            </a:lvl9pPr>
          </a:lstStyle>
          <a:p>
            <a:endParaRPr/>
          </a:p>
        </p:txBody>
      </p:sp>
      <p:sp>
        <p:nvSpPr>
          <p:cNvPr id="91" name="Google Shape;91;p14"/>
          <p:cNvSpPr txBox="1">
            <a:spLocks noGrp="1"/>
          </p:cNvSpPr>
          <p:nvPr>
            <p:ph type="body" idx="1"/>
          </p:nvPr>
        </p:nvSpPr>
        <p:spPr>
          <a:xfrm>
            <a:off x="581192" y="2336003"/>
            <a:ext cx="11029500" cy="3522900"/>
          </a:xfrm>
          <a:prstGeom prst="rect">
            <a:avLst/>
          </a:prstGeom>
          <a:noFill/>
          <a:ln>
            <a:noFill/>
          </a:ln>
        </p:spPr>
        <p:txBody>
          <a:bodyPr spcFirstLastPara="1" wrap="square" lIns="91425" tIns="45700" rIns="91425" bIns="45700" anchor="ctr" anchorCtr="0">
            <a:normAutofit/>
          </a:bodyPr>
          <a:lstStyle>
            <a:lvl1pPr marL="457200" marR="0" lvl="0" indent="-333756" algn="l" rtl="0">
              <a:spcBef>
                <a:spcPts val="360"/>
              </a:spcBef>
              <a:spcAft>
                <a:spcPts val="0"/>
              </a:spcAft>
              <a:buClr>
                <a:srgbClr val="9FDF5F"/>
              </a:buClr>
              <a:buSzPts val="1656"/>
              <a:buFont typeface="Noto Sans Symbols"/>
              <a:buChar char="◼"/>
              <a:defRPr sz="1800" b="0" i="0" u="none" strike="noStrike" cap="none">
                <a:solidFill>
                  <a:srgbClr val="3F2745"/>
                </a:solidFill>
                <a:latin typeface="EB Garamond"/>
                <a:ea typeface="EB Garamond"/>
                <a:cs typeface="EB Garamond"/>
                <a:sym typeface="EB Garamond"/>
              </a:defRPr>
            </a:lvl1pPr>
            <a:lvl2pPr marL="914400" marR="0" lvl="1" indent="-322072" algn="l" rtl="0">
              <a:spcBef>
                <a:spcPts val="600"/>
              </a:spcBef>
              <a:spcAft>
                <a:spcPts val="0"/>
              </a:spcAft>
              <a:buClr>
                <a:srgbClr val="9FDF5F"/>
              </a:buClr>
              <a:buSzPts val="1472"/>
              <a:buFont typeface="Noto Sans Symbols"/>
              <a:buChar char="◼"/>
              <a:defRPr sz="1600" b="0" i="0" u="none" strike="noStrike" cap="none">
                <a:solidFill>
                  <a:srgbClr val="3F2745"/>
                </a:solidFill>
                <a:latin typeface="EB Garamond"/>
                <a:ea typeface="EB Garamond"/>
                <a:cs typeface="EB Garamond"/>
                <a:sym typeface="EB Garamond"/>
              </a:defRPr>
            </a:lvl2pPr>
            <a:lvl3pPr marL="1371600" marR="0" lvl="2" indent="-310388" algn="l" rtl="0">
              <a:spcBef>
                <a:spcPts val="600"/>
              </a:spcBef>
              <a:spcAft>
                <a:spcPts val="0"/>
              </a:spcAft>
              <a:buClr>
                <a:srgbClr val="9FDF5F"/>
              </a:buClr>
              <a:buSzPts val="1288"/>
              <a:buFont typeface="Noto Sans Symbols"/>
              <a:buChar char="◼"/>
              <a:defRPr sz="1400" b="0" i="0" u="none" strike="noStrike" cap="none">
                <a:solidFill>
                  <a:srgbClr val="3F2745"/>
                </a:solidFill>
                <a:latin typeface="EB Garamond"/>
                <a:ea typeface="EB Garamond"/>
                <a:cs typeface="EB Garamond"/>
                <a:sym typeface="EB Garamond"/>
              </a:defRPr>
            </a:lvl3pPr>
            <a:lvl4pPr marL="1828800" marR="0" lvl="3" indent="-298703" algn="l" rtl="0">
              <a:spcBef>
                <a:spcPts val="600"/>
              </a:spcBef>
              <a:spcAft>
                <a:spcPts val="0"/>
              </a:spcAft>
              <a:buClr>
                <a:srgbClr val="9FDF5F"/>
              </a:buClr>
              <a:buSzPts val="1104"/>
              <a:buFont typeface="Noto Sans Symbols"/>
              <a:buChar char="◼"/>
              <a:defRPr sz="1200" b="0" i="0" u="none" strike="noStrike" cap="none">
                <a:solidFill>
                  <a:srgbClr val="3F2745"/>
                </a:solidFill>
                <a:latin typeface="EB Garamond"/>
                <a:ea typeface="EB Garamond"/>
                <a:cs typeface="EB Garamond"/>
                <a:sym typeface="EB Garamond"/>
              </a:defRPr>
            </a:lvl4pPr>
            <a:lvl5pPr marL="2286000" marR="0" lvl="4" indent="-298704" algn="l" rtl="0">
              <a:spcBef>
                <a:spcPts val="600"/>
              </a:spcBef>
              <a:spcAft>
                <a:spcPts val="0"/>
              </a:spcAft>
              <a:buClr>
                <a:srgbClr val="9FDF5F"/>
              </a:buClr>
              <a:buSzPts val="1104"/>
              <a:buFont typeface="Noto Sans Symbols"/>
              <a:buChar char="◼"/>
              <a:defRPr sz="1200" b="0" i="0" u="none" strike="noStrike" cap="none">
                <a:solidFill>
                  <a:srgbClr val="3F2745"/>
                </a:solidFill>
                <a:latin typeface="EB Garamond"/>
                <a:ea typeface="EB Garamond"/>
                <a:cs typeface="EB Garamond"/>
                <a:sym typeface="EB Garamond"/>
              </a:defRPr>
            </a:lvl5pPr>
            <a:lvl6pPr marL="2743200" marR="0" lvl="5" indent="-298704" algn="l" rtl="0">
              <a:spcBef>
                <a:spcPts val="600"/>
              </a:spcBef>
              <a:spcAft>
                <a:spcPts val="0"/>
              </a:spcAft>
              <a:buClr>
                <a:schemeClr val="accent2"/>
              </a:buClr>
              <a:buSzPts val="1104"/>
              <a:buFont typeface="Noto Sans Symbols"/>
              <a:buChar char="◼"/>
              <a:defRPr sz="1200" b="0" i="0" u="none" strike="noStrike" cap="none">
                <a:solidFill>
                  <a:schemeClr val="dk2"/>
                </a:solidFill>
                <a:latin typeface="Gill Sans"/>
                <a:ea typeface="Gill Sans"/>
                <a:cs typeface="Gill Sans"/>
                <a:sym typeface="Gill Sans"/>
              </a:defRPr>
            </a:lvl6pPr>
            <a:lvl7pPr marL="3200400" marR="0" lvl="6" indent="-298704" algn="l" rtl="0">
              <a:spcBef>
                <a:spcPts val="600"/>
              </a:spcBef>
              <a:spcAft>
                <a:spcPts val="0"/>
              </a:spcAft>
              <a:buClr>
                <a:schemeClr val="accent2"/>
              </a:buClr>
              <a:buSzPts val="1104"/>
              <a:buFont typeface="Noto Sans Symbols"/>
              <a:buChar char="◼"/>
              <a:defRPr sz="1200" b="0" i="0" u="none" strike="noStrike" cap="none">
                <a:solidFill>
                  <a:schemeClr val="dk2"/>
                </a:solidFill>
                <a:latin typeface="Gill Sans"/>
                <a:ea typeface="Gill Sans"/>
                <a:cs typeface="Gill Sans"/>
                <a:sym typeface="Gill Sans"/>
              </a:defRPr>
            </a:lvl7pPr>
            <a:lvl8pPr marL="3657600" marR="0" lvl="7" indent="-298703" algn="l" rtl="0">
              <a:spcBef>
                <a:spcPts val="600"/>
              </a:spcBef>
              <a:spcAft>
                <a:spcPts val="0"/>
              </a:spcAft>
              <a:buClr>
                <a:schemeClr val="accent2"/>
              </a:buClr>
              <a:buSzPts val="1104"/>
              <a:buFont typeface="Noto Sans Symbols"/>
              <a:buChar char="◼"/>
              <a:defRPr sz="1200" b="0" i="0" u="none" strike="noStrike" cap="none">
                <a:solidFill>
                  <a:schemeClr val="dk2"/>
                </a:solidFill>
                <a:latin typeface="Gill Sans"/>
                <a:ea typeface="Gill Sans"/>
                <a:cs typeface="Gill Sans"/>
                <a:sym typeface="Gill Sans"/>
              </a:defRPr>
            </a:lvl8pPr>
            <a:lvl9pPr marL="4114800" marR="0" lvl="8" indent="-298703" algn="l" rtl="0">
              <a:spcBef>
                <a:spcPts val="600"/>
              </a:spcBef>
              <a:spcAft>
                <a:spcPts val="600"/>
              </a:spcAft>
              <a:buClr>
                <a:schemeClr val="accent2"/>
              </a:buClr>
              <a:buSzPts val="1104"/>
              <a:buFont typeface="Noto Sans Symbols"/>
              <a:buChar char="◼"/>
              <a:defRPr sz="1200" b="0" i="0" u="none" strike="noStrike" cap="none">
                <a:solidFill>
                  <a:schemeClr val="dk2"/>
                </a:solidFill>
                <a:latin typeface="Gill Sans"/>
                <a:ea typeface="Gill Sans"/>
                <a:cs typeface="Gill Sans"/>
                <a:sym typeface="Gill Sans"/>
              </a:defRPr>
            </a:lvl9pPr>
          </a:lstStyle>
          <a:p>
            <a:endParaRPr/>
          </a:p>
        </p:txBody>
      </p:sp>
      <p:sp>
        <p:nvSpPr>
          <p:cNvPr id="92" name="Google Shape;92;p14"/>
          <p:cNvSpPr txBox="1">
            <a:spLocks noGrp="1"/>
          </p:cNvSpPr>
          <p:nvPr>
            <p:ph type="dt" idx="10"/>
          </p:nvPr>
        </p:nvSpPr>
        <p:spPr>
          <a:xfrm>
            <a:off x="7605951" y="5956137"/>
            <a:ext cx="2844900" cy="365100"/>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900" b="0" i="0" u="none" strike="noStrike" cap="none">
                <a:solidFill>
                  <a:srgbClr val="3F2745"/>
                </a:solidFill>
                <a:latin typeface="EB Garamond"/>
                <a:ea typeface="EB Garamond"/>
                <a:cs typeface="EB Garamond"/>
                <a:sym typeface="EB Garamond"/>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93" name="Google Shape;93;p14"/>
          <p:cNvSpPr txBox="1">
            <a:spLocks noGrp="1"/>
          </p:cNvSpPr>
          <p:nvPr>
            <p:ph type="ftr" idx="11"/>
          </p:nvPr>
        </p:nvSpPr>
        <p:spPr>
          <a:xfrm>
            <a:off x="581192" y="5951811"/>
            <a:ext cx="6917100" cy="3651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chemeClr val="dk1"/>
                </a:solidFill>
                <a:latin typeface="EB Garamond"/>
                <a:ea typeface="EB Garamond"/>
                <a:cs typeface="EB Garamond"/>
                <a:sym typeface="EB Garamond"/>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94" name="Google Shape;94;p14"/>
          <p:cNvSpPr txBox="1">
            <a:spLocks noGrp="1"/>
          </p:cNvSpPr>
          <p:nvPr>
            <p:ph type="sldNum" idx="12"/>
          </p:nvPr>
        </p:nvSpPr>
        <p:spPr>
          <a:xfrm>
            <a:off x="10558300" y="5956137"/>
            <a:ext cx="10524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3F2745"/>
                </a:solidFill>
                <a:latin typeface="EB Garamond"/>
                <a:ea typeface="EB Garamond"/>
                <a:cs typeface="EB Garamond"/>
                <a:sym typeface="EB Garamond"/>
              </a:defRPr>
            </a:lvl1pPr>
            <a:lvl2pPr marL="0" marR="0" lvl="1" indent="0" algn="r" rtl="0">
              <a:spcBef>
                <a:spcPts val="0"/>
              </a:spcBef>
              <a:buNone/>
              <a:defRPr sz="900" b="0" i="0" u="none" strike="noStrike" cap="none">
                <a:solidFill>
                  <a:srgbClr val="3F2745"/>
                </a:solidFill>
                <a:latin typeface="EB Garamond"/>
                <a:ea typeface="EB Garamond"/>
                <a:cs typeface="EB Garamond"/>
                <a:sym typeface="EB Garamond"/>
              </a:defRPr>
            </a:lvl2pPr>
            <a:lvl3pPr marL="0" marR="0" lvl="2" indent="0" algn="r" rtl="0">
              <a:spcBef>
                <a:spcPts val="0"/>
              </a:spcBef>
              <a:buNone/>
              <a:defRPr sz="900" b="0" i="0" u="none" strike="noStrike" cap="none">
                <a:solidFill>
                  <a:srgbClr val="3F2745"/>
                </a:solidFill>
                <a:latin typeface="EB Garamond"/>
                <a:ea typeface="EB Garamond"/>
                <a:cs typeface="EB Garamond"/>
                <a:sym typeface="EB Garamond"/>
              </a:defRPr>
            </a:lvl3pPr>
            <a:lvl4pPr marL="0" marR="0" lvl="3" indent="0" algn="r" rtl="0">
              <a:spcBef>
                <a:spcPts val="0"/>
              </a:spcBef>
              <a:buNone/>
              <a:defRPr sz="900" b="0" i="0" u="none" strike="noStrike" cap="none">
                <a:solidFill>
                  <a:srgbClr val="3F2745"/>
                </a:solidFill>
                <a:latin typeface="EB Garamond"/>
                <a:ea typeface="EB Garamond"/>
                <a:cs typeface="EB Garamond"/>
                <a:sym typeface="EB Garamond"/>
              </a:defRPr>
            </a:lvl4pPr>
            <a:lvl5pPr marL="0" marR="0" lvl="4" indent="0" algn="r" rtl="0">
              <a:spcBef>
                <a:spcPts val="0"/>
              </a:spcBef>
              <a:buNone/>
              <a:defRPr sz="900" b="0" i="0" u="none" strike="noStrike" cap="none">
                <a:solidFill>
                  <a:srgbClr val="3F2745"/>
                </a:solidFill>
                <a:latin typeface="EB Garamond"/>
                <a:ea typeface="EB Garamond"/>
                <a:cs typeface="EB Garamond"/>
                <a:sym typeface="EB Garamond"/>
              </a:defRPr>
            </a:lvl5pPr>
            <a:lvl6pPr marL="0" marR="0" lvl="5" indent="0" algn="r" rtl="0">
              <a:spcBef>
                <a:spcPts val="0"/>
              </a:spcBef>
              <a:buNone/>
              <a:defRPr sz="900" b="0" i="0" u="none" strike="noStrike" cap="none">
                <a:solidFill>
                  <a:srgbClr val="3F2745"/>
                </a:solidFill>
                <a:latin typeface="EB Garamond"/>
                <a:ea typeface="EB Garamond"/>
                <a:cs typeface="EB Garamond"/>
                <a:sym typeface="EB Garamond"/>
              </a:defRPr>
            </a:lvl6pPr>
            <a:lvl7pPr marL="0" marR="0" lvl="6" indent="0" algn="r" rtl="0">
              <a:spcBef>
                <a:spcPts val="0"/>
              </a:spcBef>
              <a:buNone/>
              <a:defRPr sz="900" b="0" i="0" u="none" strike="noStrike" cap="none">
                <a:solidFill>
                  <a:srgbClr val="3F2745"/>
                </a:solidFill>
                <a:latin typeface="EB Garamond"/>
                <a:ea typeface="EB Garamond"/>
                <a:cs typeface="EB Garamond"/>
                <a:sym typeface="EB Garamond"/>
              </a:defRPr>
            </a:lvl7pPr>
            <a:lvl8pPr marL="0" marR="0" lvl="7" indent="0" algn="r" rtl="0">
              <a:spcBef>
                <a:spcPts val="0"/>
              </a:spcBef>
              <a:buNone/>
              <a:defRPr sz="900" b="0" i="0" u="none" strike="noStrike" cap="none">
                <a:solidFill>
                  <a:srgbClr val="3F2745"/>
                </a:solidFill>
                <a:latin typeface="EB Garamond"/>
                <a:ea typeface="EB Garamond"/>
                <a:cs typeface="EB Garamond"/>
                <a:sym typeface="EB Garamond"/>
              </a:defRPr>
            </a:lvl8pPr>
            <a:lvl9pPr marL="0" marR="0" lvl="8" indent="0" algn="r" rtl="0">
              <a:spcBef>
                <a:spcPts val="0"/>
              </a:spcBef>
              <a:buNone/>
              <a:defRPr sz="900" b="0" i="0" u="none" strike="noStrike" cap="none">
                <a:solidFill>
                  <a:srgbClr val="3F2745"/>
                </a:solidFill>
                <a:latin typeface="EB Garamond"/>
                <a:ea typeface="EB Garamond"/>
                <a:cs typeface="EB Garamond"/>
                <a:sym typeface="EB Garamond"/>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3"/>
        <p:cNvGrpSpPr/>
        <p:nvPr/>
      </p:nvGrpSpPr>
      <p:grpSpPr>
        <a:xfrm>
          <a:off x="0" y="0"/>
          <a:ext cx="0" cy="0"/>
          <a:chOff x="0" y="0"/>
          <a:chExt cx="0" cy="0"/>
        </a:xfrm>
      </p:grpSpPr>
      <p:sp>
        <p:nvSpPr>
          <p:cNvPr id="144" name="Google Shape;144;p2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45" name="Google Shape;145;p2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6" name="Google Shape;14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7" name="Google Shape;14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3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162.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169.xml"/><Relationship Id="rId1" Type="http://schemas.openxmlformats.org/officeDocument/2006/relationships/slideLayout" Target="../slideLayouts/slideLayout1.xml"/><Relationship Id="rId4" Type="http://schemas.openxmlformats.org/officeDocument/2006/relationships/hyperlink" Target="https://24slides.com/?utm_campaign=mp&amp;utm_medium=ppt&amp;utm_source=pptlink&amp;utm_content=&amp;utm_ter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7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7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7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8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20.xml"/><Relationship Id="rId4" Type="http://schemas.openxmlformats.org/officeDocument/2006/relationships/image" Target="../media/image2.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8.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9.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3.xml"/><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4.xml"/><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20.xml"/><Relationship Id="rId4" Type="http://schemas.openxmlformats.org/officeDocument/2006/relationships/image" Target="../media/image2.pn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34"/>
          <p:cNvPicPr preferRelativeResize="0"/>
          <p:nvPr/>
        </p:nvPicPr>
        <p:blipFill rotWithShape="1">
          <a:blip r:embed="rId3">
            <a:alphaModFix/>
          </a:blip>
          <a:srcRect l="6396" t="11994" r="10590" b="20137"/>
          <a:stretch/>
        </p:blipFill>
        <p:spPr>
          <a:xfrm>
            <a:off x="-41844" y="-106680"/>
            <a:ext cx="12233844" cy="7071360"/>
          </a:xfrm>
          <a:prstGeom prst="rect">
            <a:avLst/>
          </a:prstGeom>
          <a:noFill/>
          <a:ln>
            <a:noFill/>
          </a:ln>
        </p:spPr>
      </p:pic>
      <p:sp>
        <p:nvSpPr>
          <p:cNvPr id="224" name="Google Shape;224;p34"/>
          <p:cNvSpPr/>
          <p:nvPr/>
        </p:nvSpPr>
        <p:spPr>
          <a:xfrm>
            <a:off x="-41844" y="4402236"/>
            <a:ext cx="12233844" cy="1843581"/>
          </a:xfrm>
          <a:prstGeom prst="rect">
            <a:avLst/>
          </a:prstGeom>
          <a:solidFill>
            <a:srgbClr val="752864">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25" name="Google Shape;225;p34"/>
          <p:cNvPicPr preferRelativeResize="0"/>
          <p:nvPr/>
        </p:nvPicPr>
        <p:blipFill rotWithShape="1">
          <a:blip r:embed="rId4">
            <a:alphaModFix/>
          </a:blip>
          <a:srcRect/>
          <a:stretch/>
        </p:blipFill>
        <p:spPr>
          <a:xfrm>
            <a:off x="284465" y="304197"/>
            <a:ext cx="2744690" cy="1843581"/>
          </a:xfrm>
          <a:prstGeom prst="rect">
            <a:avLst/>
          </a:prstGeom>
          <a:noFill/>
          <a:ln>
            <a:noFill/>
          </a:ln>
        </p:spPr>
      </p:pic>
      <p:sp>
        <p:nvSpPr>
          <p:cNvPr id="226" name="Google Shape;226;p34"/>
          <p:cNvSpPr txBox="1"/>
          <p:nvPr/>
        </p:nvSpPr>
        <p:spPr>
          <a:xfrm>
            <a:off x="105400" y="4434254"/>
            <a:ext cx="11718300" cy="1939500"/>
          </a:xfrm>
          <a:prstGeom prst="rect">
            <a:avLst/>
          </a:prstGeom>
          <a:noFill/>
          <a:ln>
            <a:noFill/>
          </a:ln>
        </p:spPr>
        <p:txBody>
          <a:bodyPr spcFirstLastPara="1" wrap="square" lIns="45700" tIns="45700" rIns="45700" bIns="45700" anchor="t" anchorCtr="0">
            <a:spAutoFit/>
          </a:bodyPr>
          <a:lstStyle/>
          <a:p>
            <a:pPr marL="0" marR="0" lvl="0" indent="0" algn="ctr" rtl="0">
              <a:spcBef>
                <a:spcPts val="0"/>
              </a:spcBef>
              <a:spcAft>
                <a:spcPts val="0"/>
              </a:spcAft>
              <a:buNone/>
            </a:pPr>
            <a:r>
              <a:rPr lang="fr-FR" sz="6000" b="1" i="0" u="none" strike="noStrike" cap="none">
                <a:solidFill>
                  <a:srgbClr val="EBBDA9"/>
                </a:solidFill>
                <a:latin typeface="Poppins"/>
                <a:ea typeface="Poppins"/>
                <a:cs typeface="Poppins"/>
                <a:sym typeface="Poppins"/>
              </a:rPr>
              <a:t>REVUE DE DIRECTION </a:t>
            </a:r>
            <a:r>
              <a:rPr lang="fr-FR" sz="6000" b="1">
                <a:solidFill>
                  <a:srgbClr val="EBBDA9"/>
                </a:solidFill>
                <a:latin typeface="Poppins"/>
                <a:ea typeface="Poppins"/>
                <a:cs typeface="Poppins"/>
                <a:sym typeface="Poppins"/>
              </a:rPr>
              <a:t>2024</a:t>
            </a:r>
            <a:endParaRPr sz="6000" b="1">
              <a:solidFill>
                <a:srgbClr val="EBBDA9"/>
              </a:solidFill>
              <a:latin typeface="Poppins"/>
              <a:ea typeface="Poppins"/>
              <a:cs typeface="Poppins"/>
              <a:sym typeface="Poppins"/>
            </a:endParaRPr>
          </a:p>
          <a:p>
            <a:pPr marL="0" marR="0" lvl="0" indent="0" algn="ctr" rtl="0">
              <a:spcBef>
                <a:spcPts val="0"/>
              </a:spcBef>
              <a:spcAft>
                <a:spcPts val="0"/>
              </a:spcAft>
              <a:buNone/>
            </a:pPr>
            <a:r>
              <a:rPr lang="fr-FR" sz="6000" b="1">
                <a:solidFill>
                  <a:srgbClr val="EBBDA9"/>
                </a:solidFill>
                <a:latin typeface="Poppins"/>
                <a:ea typeface="Poppins"/>
                <a:cs typeface="Poppins"/>
                <a:sym typeface="Poppins"/>
              </a:rPr>
              <a:t>Sur l’année 2023</a:t>
            </a:r>
            <a:endParaRPr sz="6000" b="1">
              <a:solidFill>
                <a:srgbClr val="EBBDA9"/>
              </a:solidFill>
              <a:latin typeface="Poppins"/>
              <a:ea typeface="Poppins"/>
              <a:cs typeface="Poppins"/>
              <a:sym typeface="Poppins"/>
            </a:endParaRPr>
          </a:p>
        </p:txBody>
      </p:sp>
      <p:sp>
        <p:nvSpPr>
          <p:cNvPr id="2" name="ZoneTexte 1">
            <a:extLst>
              <a:ext uri="{FF2B5EF4-FFF2-40B4-BE49-F238E27FC236}">
                <a16:creationId xmlns:a16="http://schemas.microsoft.com/office/drawing/2014/main" id="{D1F29848-BB4A-8F43-0591-A9403AD5236A}"/>
              </a:ext>
            </a:extLst>
          </p:cNvPr>
          <p:cNvSpPr txBox="1"/>
          <p:nvPr/>
        </p:nvSpPr>
        <p:spPr>
          <a:xfrm>
            <a:off x="10632504" y="314480"/>
            <a:ext cx="1088760" cy="430887"/>
          </a:xfrm>
          <a:prstGeom prst="rect">
            <a:avLst/>
          </a:prstGeom>
          <a:noFill/>
        </p:spPr>
        <p:txBody>
          <a:bodyPr wrap="none" rtlCol="0">
            <a:spAutoFit/>
          </a:bodyPr>
          <a:lstStyle/>
          <a:p>
            <a:pPr algn="r"/>
            <a:r>
              <a:rPr lang="fr-FR" sz="1100" dirty="0">
                <a:latin typeface="Poppins" panose="00000500000000000000" pitchFamily="2" charset="0"/>
                <a:cs typeface="Poppins" panose="00000500000000000000" pitchFamily="2" charset="0"/>
              </a:rPr>
              <a:t>PM01-FO0001</a:t>
            </a:r>
          </a:p>
          <a:p>
            <a:pPr algn="r"/>
            <a:r>
              <a:rPr lang="fr-FR" sz="1100">
                <a:latin typeface="Poppins" panose="00000500000000000000" pitchFamily="2" charset="0"/>
                <a:cs typeface="Poppins" panose="00000500000000000000" pitchFamily="2" charset="0"/>
              </a:rPr>
              <a:t>V3</a:t>
            </a:r>
            <a:endParaRPr lang="fr-FR" sz="1100" dirty="0">
              <a:latin typeface="Poppins" panose="00000500000000000000" pitchFamily="2" charset="0"/>
              <a:cs typeface="Poppins" panose="00000500000000000000"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grpSp>
        <p:nvGrpSpPr>
          <p:cNvPr id="297" name="Google Shape;297;p43"/>
          <p:cNvGrpSpPr/>
          <p:nvPr/>
        </p:nvGrpSpPr>
        <p:grpSpPr>
          <a:xfrm>
            <a:off x="9001649" y="75814"/>
            <a:ext cx="1221212" cy="2360918"/>
            <a:chOff x="10492197" y="2337441"/>
            <a:chExt cx="1168400" cy="2360918"/>
          </a:xfrm>
        </p:grpSpPr>
        <p:sp>
          <p:nvSpPr>
            <p:cNvPr id="298" name="Google Shape;298;p43"/>
            <p:cNvSpPr/>
            <p:nvPr/>
          </p:nvSpPr>
          <p:spPr>
            <a:xfrm>
              <a:off x="10492197" y="2337441"/>
              <a:ext cx="1168400" cy="2360918"/>
            </a:xfrm>
            <a:custGeom>
              <a:avLst/>
              <a:gdLst/>
              <a:ahLst/>
              <a:cxnLst/>
              <a:rect l="l" t="t" r="r" b="b"/>
              <a:pathLst>
                <a:path w="1168400" h="2360918" extrusionOk="0">
                  <a:moveTo>
                    <a:pt x="1168400" y="0"/>
                  </a:moveTo>
                  <a:lnTo>
                    <a:pt x="1168400" y="2360918"/>
                  </a:lnTo>
                  <a:lnTo>
                    <a:pt x="1060340" y="2355461"/>
                  </a:lnTo>
                  <a:cubicBezTo>
                    <a:pt x="464762" y="2294977"/>
                    <a:pt x="0" y="1791994"/>
                    <a:pt x="0" y="1180459"/>
                  </a:cubicBezTo>
                  <a:cubicBezTo>
                    <a:pt x="0" y="568924"/>
                    <a:pt x="464762" y="65941"/>
                    <a:pt x="1060340" y="54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99" name="Google Shape;299;p43"/>
            <p:cNvPicPr preferRelativeResize="0"/>
            <p:nvPr/>
          </p:nvPicPr>
          <p:blipFill rotWithShape="1">
            <a:blip r:embed="rId3">
              <a:alphaModFix/>
            </a:blip>
            <a:srcRect/>
            <a:stretch/>
          </p:blipFill>
          <p:spPr>
            <a:xfrm rot="-5400000">
              <a:off x="10600933" y="3247473"/>
              <a:ext cx="530600" cy="530600"/>
            </a:xfrm>
            <a:prstGeom prst="rect">
              <a:avLst/>
            </a:prstGeom>
            <a:solidFill>
              <a:srgbClr val="EBBDA9"/>
            </a:solidFill>
            <a:ln w="9525" cap="flat" cmpd="sng">
              <a:solidFill>
                <a:schemeClr val="lt1"/>
              </a:solidFill>
              <a:prstDash val="solid"/>
              <a:round/>
              <a:headEnd type="none" w="sm" len="sm"/>
              <a:tailEnd type="none" w="sm" len="sm"/>
            </a:ln>
          </p:spPr>
        </p:pic>
      </p:grpSp>
      <p:sp>
        <p:nvSpPr>
          <p:cNvPr id="300" name="Google Shape;300;p43"/>
          <p:cNvSpPr txBox="1"/>
          <p:nvPr/>
        </p:nvSpPr>
        <p:spPr>
          <a:xfrm>
            <a:off x="1163775" y="1697175"/>
            <a:ext cx="9958800" cy="2678100"/>
          </a:xfrm>
          <a:prstGeom prst="rect">
            <a:avLst/>
          </a:prstGeom>
          <a:solidFill>
            <a:srgbClr val="752864"/>
          </a:solidFill>
          <a:ln>
            <a:noFill/>
          </a:ln>
        </p:spPr>
        <p:txBody>
          <a:bodyPr spcFirstLastPara="1" wrap="square" lIns="91425" tIns="45700" rIns="91425" bIns="45700" anchor="t" anchorCtr="0">
            <a:spAutoFit/>
          </a:bodyPr>
          <a:lstStyle/>
          <a:p>
            <a:pPr marL="0" marR="0" lvl="0" indent="0" algn="just" rtl="0">
              <a:spcBef>
                <a:spcPts val="0"/>
              </a:spcBef>
              <a:spcAft>
                <a:spcPts val="0"/>
              </a:spcAft>
              <a:buNone/>
            </a:pPr>
            <a:endParaRPr sz="2800">
              <a:solidFill>
                <a:schemeClr val="lt1"/>
              </a:solidFill>
              <a:latin typeface="Poppins"/>
              <a:ea typeface="Poppins"/>
              <a:cs typeface="Poppins"/>
              <a:sym typeface="Poppins"/>
            </a:endParaRPr>
          </a:p>
          <a:p>
            <a:pPr marL="0" marR="0" lvl="0" indent="0" algn="just" rtl="0">
              <a:spcBef>
                <a:spcPts val="0"/>
              </a:spcBef>
              <a:spcAft>
                <a:spcPts val="0"/>
              </a:spcAft>
              <a:buClr>
                <a:srgbClr val="000000"/>
              </a:buClr>
              <a:buFont typeface="Arial"/>
              <a:buNone/>
            </a:pPr>
            <a:r>
              <a:rPr lang="fr-FR" sz="2800" b="1">
                <a:solidFill>
                  <a:schemeClr val="lt1"/>
                </a:solidFill>
                <a:latin typeface="Poppins"/>
                <a:ea typeface="Poppins"/>
                <a:cs typeface="Poppins"/>
                <a:sym typeface="Poppins"/>
              </a:rPr>
              <a:t>Vision : Incarner l'excellence pour la santé de la famille</a:t>
            </a:r>
            <a:endParaRPr sz="2800" b="1">
              <a:solidFill>
                <a:schemeClr val="lt1"/>
              </a:solidFill>
              <a:latin typeface="Poppins"/>
              <a:ea typeface="Poppins"/>
              <a:cs typeface="Poppins"/>
              <a:sym typeface="Poppins"/>
            </a:endParaRPr>
          </a:p>
          <a:p>
            <a:pPr marL="0" marR="0" lvl="0" indent="0" algn="just" rtl="0">
              <a:spcBef>
                <a:spcPts val="0"/>
              </a:spcBef>
              <a:spcAft>
                <a:spcPts val="0"/>
              </a:spcAft>
              <a:buClr>
                <a:srgbClr val="000000"/>
              </a:buClr>
              <a:buFont typeface="Arial"/>
              <a:buNone/>
            </a:pPr>
            <a:endParaRPr sz="2800" b="1">
              <a:solidFill>
                <a:schemeClr val="lt1"/>
              </a:solidFill>
              <a:latin typeface="Poppins"/>
              <a:ea typeface="Poppins"/>
              <a:cs typeface="Poppins"/>
              <a:sym typeface="Poppins"/>
            </a:endParaRPr>
          </a:p>
          <a:p>
            <a:pPr marL="0" marR="0" lvl="0" indent="0" algn="just" rtl="0">
              <a:spcBef>
                <a:spcPts val="0"/>
              </a:spcBef>
              <a:spcAft>
                <a:spcPts val="0"/>
              </a:spcAft>
              <a:buClr>
                <a:srgbClr val="000000"/>
              </a:buClr>
              <a:buFont typeface="Arial"/>
              <a:buNone/>
            </a:pPr>
            <a:r>
              <a:rPr lang="fr-FR" sz="2800" b="1">
                <a:solidFill>
                  <a:schemeClr val="lt1"/>
                </a:solidFill>
                <a:latin typeface="Poppins"/>
                <a:ea typeface="Poppins"/>
                <a:cs typeface="Poppins"/>
                <a:sym typeface="Poppins"/>
              </a:rPr>
              <a:t>Mission : Aider les familles Africaines à bien grandir</a:t>
            </a:r>
            <a:endParaRPr sz="2800" b="1">
              <a:solidFill>
                <a:schemeClr val="lt1"/>
              </a:solidFill>
              <a:latin typeface="Poppins"/>
              <a:ea typeface="Poppins"/>
              <a:cs typeface="Poppins"/>
              <a:sym typeface="Poppins"/>
            </a:endParaRPr>
          </a:p>
          <a:p>
            <a:pPr marL="0" marR="0" lvl="0" indent="0" algn="just" rtl="0">
              <a:spcBef>
                <a:spcPts val="0"/>
              </a:spcBef>
              <a:spcAft>
                <a:spcPts val="0"/>
              </a:spcAft>
              <a:buClr>
                <a:srgbClr val="000000"/>
              </a:buClr>
              <a:buFont typeface="Arial"/>
              <a:buNone/>
            </a:pPr>
            <a:endParaRPr sz="2800" b="1">
              <a:solidFill>
                <a:schemeClr val="lt1"/>
              </a:solidFill>
              <a:latin typeface="Poppins"/>
              <a:ea typeface="Poppins"/>
              <a:cs typeface="Poppins"/>
              <a:sym typeface="Poppins"/>
            </a:endParaRPr>
          </a:p>
        </p:txBody>
      </p:sp>
      <p:sp>
        <p:nvSpPr>
          <p:cNvPr id="301" name="Google Shape;301;p43"/>
          <p:cNvSpPr txBox="1"/>
          <p:nvPr/>
        </p:nvSpPr>
        <p:spPr>
          <a:xfrm>
            <a:off x="1163775" y="0"/>
            <a:ext cx="9958800" cy="523200"/>
          </a:xfrm>
          <a:prstGeom prst="rect">
            <a:avLst/>
          </a:prstGeom>
          <a:solidFill>
            <a:srgbClr val="EBBDA9"/>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b="1">
                <a:solidFill>
                  <a:schemeClr val="lt1"/>
                </a:solidFill>
                <a:latin typeface="Poppins"/>
                <a:ea typeface="Poppins"/>
                <a:cs typeface="Poppins"/>
                <a:sym typeface="Poppins"/>
              </a:rPr>
              <a:t>Finalité</a:t>
            </a:r>
            <a:endParaRPr b="1"/>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007"/>
        <p:cNvGrpSpPr/>
        <p:nvPr/>
      </p:nvGrpSpPr>
      <p:grpSpPr>
        <a:xfrm>
          <a:off x="0" y="0"/>
          <a:ext cx="0" cy="0"/>
          <a:chOff x="0" y="0"/>
          <a:chExt cx="0" cy="0"/>
        </a:xfrm>
      </p:grpSpPr>
      <p:sp>
        <p:nvSpPr>
          <p:cNvPr id="1008" name="Google Shape;1008;p133"/>
          <p:cNvSpPr txBox="1"/>
          <p:nvPr/>
        </p:nvSpPr>
        <p:spPr>
          <a:xfrm>
            <a:off x="411453" y="868360"/>
            <a:ext cx="10377600" cy="246300"/>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Provenance et motif de venue des nouveaux patients</a:t>
            </a:r>
            <a:endParaRPr sz="1600">
              <a:solidFill>
                <a:schemeClr val="dk1"/>
              </a:solidFill>
              <a:latin typeface="Poppins"/>
              <a:ea typeface="Poppins"/>
              <a:cs typeface="Poppins"/>
              <a:sym typeface="Poppins"/>
            </a:endParaRPr>
          </a:p>
        </p:txBody>
      </p:sp>
      <p:sp>
        <p:nvSpPr>
          <p:cNvPr id="1009" name="Google Shape;1009;p133"/>
          <p:cNvSpPr txBox="1"/>
          <p:nvPr/>
        </p:nvSpPr>
        <p:spPr>
          <a:xfrm>
            <a:off x="449528" y="1447788"/>
            <a:ext cx="10377600" cy="4311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fr-FR" b="1">
                <a:solidFill>
                  <a:srgbClr val="7BBBC6"/>
                </a:solidFill>
                <a:latin typeface="Poppins"/>
                <a:ea typeface="Poppins"/>
                <a:cs typeface="Poppins"/>
                <a:sym typeface="Poppins"/>
              </a:rPr>
              <a:t>87% </a:t>
            </a:r>
            <a:r>
              <a:rPr lang="fr-FR">
                <a:solidFill>
                  <a:srgbClr val="752864"/>
                </a:solidFill>
                <a:latin typeface="Poppins"/>
                <a:ea typeface="Poppins"/>
                <a:cs typeface="Poppins"/>
                <a:sym typeface="Poppins"/>
              </a:rPr>
              <a:t>des patients sont venus à NEST sous recommandation</a:t>
            </a:r>
            <a:br>
              <a:rPr lang="fr-FR">
                <a:solidFill>
                  <a:srgbClr val="752864"/>
                </a:solidFill>
                <a:latin typeface="Poppins"/>
                <a:ea typeface="Poppins"/>
                <a:cs typeface="Poppins"/>
                <a:sym typeface="Poppins"/>
              </a:rPr>
            </a:br>
            <a:r>
              <a:rPr lang="fr-FR" b="1">
                <a:solidFill>
                  <a:srgbClr val="7BBBC6"/>
                </a:solidFill>
                <a:latin typeface="Poppins"/>
                <a:ea typeface="Poppins"/>
                <a:cs typeface="Poppins"/>
                <a:sym typeface="Poppins"/>
              </a:rPr>
              <a:t>42% </a:t>
            </a:r>
            <a:r>
              <a:rPr lang="fr-FR">
                <a:solidFill>
                  <a:srgbClr val="752864"/>
                </a:solidFill>
                <a:latin typeface="Poppins"/>
                <a:ea typeface="Poppins"/>
                <a:cs typeface="Poppins"/>
                <a:sym typeface="Poppins"/>
              </a:rPr>
              <a:t>des patients sont venus à NEST pour la gynécologie et 46% pour la pédiatrie</a:t>
            </a:r>
            <a:endParaRPr/>
          </a:p>
        </p:txBody>
      </p:sp>
      <p:sp>
        <p:nvSpPr>
          <p:cNvPr id="1010" name="Google Shape;1010;p133"/>
          <p:cNvSpPr/>
          <p:nvPr/>
        </p:nvSpPr>
        <p:spPr>
          <a:xfrm>
            <a:off x="11607800" y="0"/>
            <a:ext cx="584200" cy="584200"/>
          </a:xfrm>
          <a:prstGeom prst="rect">
            <a:avLst/>
          </a:prstGeom>
          <a:solidFill>
            <a:srgbClr val="752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011" name="Google Shape;1011;p133"/>
          <p:cNvSpPr/>
          <p:nvPr/>
        </p:nvSpPr>
        <p:spPr>
          <a:xfrm>
            <a:off x="0" y="6356350"/>
            <a:ext cx="482600" cy="501650"/>
          </a:xfrm>
          <a:prstGeom prst="rect">
            <a:avLst/>
          </a:prstGeom>
          <a:solidFill>
            <a:srgbClr val="EBBDA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pic>
        <p:nvPicPr>
          <p:cNvPr id="1012" name="Google Shape;1012;p133"/>
          <p:cNvPicPr preferRelativeResize="0"/>
          <p:nvPr/>
        </p:nvPicPr>
        <p:blipFill>
          <a:blip r:embed="rId3">
            <a:alphaModFix/>
          </a:blip>
          <a:stretch>
            <a:fillRect/>
          </a:stretch>
        </p:blipFill>
        <p:spPr>
          <a:xfrm>
            <a:off x="863600" y="2072275"/>
            <a:ext cx="10377625" cy="4322225"/>
          </a:xfrm>
          <a:prstGeom prst="rect">
            <a:avLst/>
          </a:prstGeom>
          <a:noFill/>
          <a:ln>
            <a:noFill/>
          </a:ln>
        </p:spPr>
      </p:pic>
      <p:sp>
        <p:nvSpPr>
          <p:cNvPr id="1013" name="Google Shape;1013;p133"/>
          <p:cNvSpPr txBox="1"/>
          <p:nvPr/>
        </p:nvSpPr>
        <p:spPr>
          <a:xfrm>
            <a:off x="132861" y="158990"/>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018"/>
        <p:cNvGrpSpPr/>
        <p:nvPr/>
      </p:nvGrpSpPr>
      <p:grpSpPr>
        <a:xfrm>
          <a:off x="0" y="0"/>
          <a:ext cx="0" cy="0"/>
          <a:chOff x="0" y="0"/>
          <a:chExt cx="0" cy="0"/>
        </a:xfrm>
      </p:grpSpPr>
      <p:sp>
        <p:nvSpPr>
          <p:cNvPr id="1019" name="Google Shape;1019;p134"/>
          <p:cNvSpPr txBox="1"/>
          <p:nvPr/>
        </p:nvSpPr>
        <p:spPr>
          <a:xfrm>
            <a:off x="734490" y="860735"/>
            <a:ext cx="10377600" cy="246300"/>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Résumé des résultats</a:t>
            </a:r>
            <a:endParaRPr sz="1600">
              <a:solidFill>
                <a:schemeClr val="dk1"/>
              </a:solidFill>
              <a:latin typeface="Poppins"/>
              <a:ea typeface="Poppins"/>
              <a:cs typeface="Poppins"/>
              <a:sym typeface="Poppins"/>
            </a:endParaRPr>
          </a:p>
        </p:txBody>
      </p:sp>
      <p:sp>
        <p:nvSpPr>
          <p:cNvPr id="1020" name="Google Shape;1020;p134"/>
          <p:cNvSpPr txBox="1"/>
          <p:nvPr/>
        </p:nvSpPr>
        <p:spPr>
          <a:xfrm>
            <a:off x="734475" y="1232250"/>
            <a:ext cx="10163700" cy="4311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fr-FR" b="1">
                <a:solidFill>
                  <a:srgbClr val="7BBBC6"/>
                </a:solidFill>
                <a:latin typeface="Poppins"/>
                <a:ea typeface="Poppins"/>
                <a:cs typeface="Poppins"/>
                <a:sym typeface="Poppins"/>
              </a:rPr>
              <a:t>91,7%</a:t>
            </a:r>
            <a:r>
              <a:rPr lang="fr-FR">
                <a:solidFill>
                  <a:srgbClr val="752864"/>
                </a:solidFill>
                <a:latin typeface="Poppins"/>
                <a:ea typeface="Poppins"/>
                <a:cs typeface="Poppins"/>
                <a:sym typeface="Poppins"/>
              </a:rPr>
              <a:t> des nouveaux patients sont TRÈS SATISFAITS de la qualité de l’accueil </a:t>
            </a:r>
            <a:br>
              <a:rPr lang="fr-FR">
                <a:solidFill>
                  <a:srgbClr val="752864"/>
                </a:solidFill>
                <a:latin typeface="Poppins"/>
                <a:ea typeface="Poppins"/>
                <a:cs typeface="Poppins"/>
                <a:sym typeface="Poppins"/>
              </a:rPr>
            </a:br>
            <a:r>
              <a:rPr lang="fr-FR" b="1">
                <a:solidFill>
                  <a:srgbClr val="7BBBC6"/>
                </a:solidFill>
                <a:latin typeface="Poppins"/>
                <a:ea typeface="Poppins"/>
                <a:cs typeface="Poppins"/>
                <a:sym typeface="Poppins"/>
              </a:rPr>
              <a:t>91,4% </a:t>
            </a:r>
            <a:r>
              <a:rPr lang="fr-FR">
                <a:solidFill>
                  <a:srgbClr val="752864"/>
                </a:solidFill>
                <a:latin typeface="Poppins"/>
                <a:ea typeface="Poppins"/>
                <a:cs typeface="Poppins"/>
                <a:sym typeface="Poppins"/>
              </a:rPr>
              <a:t>des nouveaux patients sont TRÈS SATISFAITS de la consultation</a:t>
            </a:r>
            <a:endParaRPr/>
          </a:p>
        </p:txBody>
      </p:sp>
      <p:sp>
        <p:nvSpPr>
          <p:cNvPr id="1021" name="Google Shape;1021;p134"/>
          <p:cNvSpPr/>
          <p:nvPr/>
        </p:nvSpPr>
        <p:spPr>
          <a:xfrm>
            <a:off x="11607800" y="0"/>
            <a:ext cx="584200" cy="584200"/>
          </a:xfrm>
          <a:prstGeom prst="rect">
            <a:avLst/>
          </a:prstGeom>
          <a:solidFill>
            <a:srgbClr val="752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022" name="Google Shape;1022;p134"/>
          <p:cNvSpPr/>
          <p:nvPr/>
        </p:nvSpPr>
        <p:spPr>
          <a:xfrm>
            <a:off x="0" y="6362216"/>
            <a:ext cx="520700" cy="495784"/>
          </a:xfrm>
          <a:prstGeom prst="rect">
            <a:avLst/>
          </a:prstGeom>
          <a:solidFill>
            <a:srgbClr val="EBBDA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023" name="Google Shape;1023;p1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101</a:t>
            </a:fld>
            <a:endParaRPr/>
          </a:p>
        </p:txBody>
      </p:sp>
      <p:pic>
        <p:nvPicPr>
          <p:cNvPr id="1024" name="Google Shape;1024;p134"/>
          <p:cNvPicPr preferRelativeResize="0"/>
          <p:nvPr/>
        </p:nvPicPr>
        <p:blipFill>
          <a:blip r:embed="rId3">
            <a:alphaModFix/>
          </a:blip>
          <a:stretch>
            <a:fillRect/>
          </a:stretch>
        </p:blipFill>
        <p:spPr>
          <a:xfrm>
            <a:off x="734475" y="1879600"/>
            <a:ext cx="10377625" cy="4172250"/>
          </a:xfrm>
          <a:prstGeom prst="rect">
            <a:avLst/>
          </a:prstGeom>
          <a:noFill/>
          <a:ln>
            <a:noFill/>
          </a:ln>
        </p:spPr>
      </p:pic>
      <p:sp>
        <p:nvSpPr>
          <p:cNvPr id="1025" name="Google Shape;1025;p134"/>
          <p:cNvSpPr txBox="1"/>
          <p:nvPr/>
        </p:nvSpPr>
        <p:spPr>
          <a:xfrm>
            <a:off x="170961" y="267390"/>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030"/>
        <p:cNvGrpSpPr/>
        <p:nvPr/>
      </p:nvGrpSpPr>
      <p:grpSpPr>
        <a:xfrm>
          <a:off x="0" y="0"/>
          <a:ext cx="0" cy="0"/>
          <a:chOff x="0" y="0"/>
          <a:chExt cx="0" cy="0"/>
        </a:xfrm>
      </p:grpSpPr>
      <p:sp>
        <p:nvSpPr>
          <p:cNvPr id="1031" name="Google Shape;1031;p135"/>
          <p:cNvSpPr txBox="1"/>
          <p:nvPr/>
        </p:nvSpPr>
        <p:spPr>
          <a:xfrm>
            <a:off x="825500" y="787075"/>
            <a:ext cx="10680600" cy="246300"/>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Recommandations et Suggestions des nouveaux patients</a:t>
            </a:r>
            <a:endParaRPr sz="1600">
              <a:solidFill>
                <a:schemeClr val="dk1"/>
              </a:solidFill>
            </a:endParaRPr>
          </a:p>
        </p:txBody>
      </p:sp>
      <p:sp>
        <p:nvSpPr>
          <p:cNvPr id="1032" name="Google Shape;1032;p1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latin typeface="Poppins"/>
                <a:ea typeface="Poppins"/>
                <a:cs typeface="Poppins"/>
                <a:sym typeface="Poppins"/>
              </a:rPr>
              <a:t>102</a:t>
            </a:fld>
            <a:endParaRPr>
              <a:latin typeface="Poppins"/>
              <a:ea typeface="Poppins"/>
              <a:cs typeface="Poppins"/>
              <a:sym typeface="Poppins"/>
            </a:endParaRPr>
          </a:p>
        </p:txBody>
      </p:sp>
      <p:sp>
        <p:nvSpPr>
          <p:cNvPr id="1033" name="Google Shape;1033;p135"/>
          <p:cNvSpPr/>
          <p:nvPr/>
        </p:nvSpPr>
        <p:spPr>
          <a:xfrm>
            <a:off x="11607800" y="0"/>
            <a:ext cx="584200" cy="584200"/>
          </a:xfrm>
          <a:prstGeom prst="rect">
            <a:avLst/>
          </a:prstGeom>
          <a:solidFill>
            <a:srgbClr val="752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034" name="Google Shape;1034;p135"/>
          <p:cNvSpPr/>
          <p:nvPr/>
        </p:nvSpPr>
        <p:spPr>
          <a:xfrm>
            <a:off x="0" y="6273800"/>
            <a:ext cx="584200" cy="584200"/>
          </a:xfrm>
          <a:prstGeom prst="rect">
            <a:avLst/>
          </a:prstGeom>
          <a:solidFill>
            <a:srgbClr val="EBBDA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035" name="Google Shape;1035;p135"/>
          <p:cNvSpPr txBox="1"/>
          <p:nvPr/>
        </p:nvSpPr>
        <p:spPr>
          <a:xfrm>
            <a:off x="292100" y="1187449"/>
            <a:ext cx="11165100" cy="286200"/>
          </a:xfrm>
          <a:prstGeom prst="rect">
            <a:avLst/>
          </a:prstGeom>
          <a:noFill/>
          <a:ln>
            <a:noFill/>
          </a:ln>
        </p:spPr>
        <p:txBody>
          <a:bodyPr spcFirstLastPara="1" wrap="square" lIns="91425" tIns="45700" rIns="91425" bIns="45700" anchor="t" anchorCtr="0">
            <a:spAutoFit/>
          </a:bodyPr>
          <a:lstStyle/>
          <a:p>
            <a:pPr marL="228600" marR="0" lvl="0" indent="-190500" algn="just" rtl="0">
              <a:lnSpc>
                <a:spcPct val="90000"/>
              </a:lnSpc>
              <a:spcBef>
                <a:spcPts val="0"/>
              </a:spcBef>
              <a:spcAft>
                <a:spcPts val="0"/>
              </a:spcAft>
              <a:buClr>
                <a:srgbClr val="7BBBC6"/>
              </a:buClr>
              <a:buSzPts val="1400"/>
              <a:buFont typeface="Arial"/>
              <a:buChar char="•"/>
            </a:pPr>
            <a:r>
              <a:rPr lang="fr-FR" b="1">
                <a:solidFill>
                  <a:srgbClr val="7BBBC6"/>
                </a:solidFill>
                <a:latin typeface="Poppins"/>
                <a:ea typeface="Poppins"/>
                <a:cs typeface="Poppins"/>
                <a:sym typeface="Poppins"/>
              </a:rPr>
              <a:t>99,4%</a:t>
            </a:r>
            <a:r>
              <a:rPr lang="fr-FR">
                <a:solidFill>
                  <a:schemeClr val="dk1"/>
                </a:solidFill>
                <a:latin typeface="Poppins"/>
                <a:ea typeface="Poppins"/>
                <a:cs typeface="Poppins"/>
                <a:sym typeface="Poppins"/>
              </a:rPr>
              <a:t> des nouveaux patients recommanderaient la clinique</a:t>
            </a:r>
            <a:endParaRPr/>
          </a:p>
        </p:txBody>
      </p:sp>
      <p:sp>
        <p:nvSpPr>
          <p:cNvPr id="1036" name="Google Shape;1036;p135"/>
          <p:cNvSpPr txBox="1"/>
          <p:nvPr/>
        </p:nvSpPr>
        <p:spPr>
          <a:xfrm>
            <a:off x="292100" y="1733808"/>
            <a:ext cx="11265000" cy="39096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fr-FR" b="1" u="sng">
                <a:solidFill>
                  <a:srgbClr val="7BBBC6"/>
                </a:solidFill>
                <a:latin typeface="Poppins"/>
                <a:ea typeface="Poppins"/>
                <a:cs typeface="Poppins"/>
                <a:sym typeface="Poppins"/>
              </a:rPr>
              <a:t>Suggestions des patients</a:t>
            </a:r>
            <a:endParaRPr/>
          </a:p>
          <a:p>
            <a:pPr marL="0" marR="0" lvl="0" indent="0" algn="just" rtl="0">
              <a:spcBef>
                <a:spcPts val="0"/>
              </a:spcBef>
              <a:spcAft>
                <a:spcPts val="0"/>
              </a:spcAft>
              <a:buNone/>
            </a:pPr>
            <a:endParaRPr sz="1200">
              <a:solidFill>
                <a:schemeClr val="dk1"/>
              </a:solidFill>
              <a:latin typeface="Poppins"/>
              <a:ea typeface="Poppins"/>
              <a:cs typeface="Poppins"/>
              <a:sym typeface="Poppins"/>
            </a:endParaRPr>
          </a:p>
          <a:p>
            <a:pPr marL="285750" marR="0" lvl="0" indent="-273050" algn="just" rtl="0">
              <a:spcBef>
                <a:spcPts val="0"/>
              </a:spcBef>
              <a:spcAft>
                <a:spcPts val="0"/>
              </a:spcAft>
              <a:buClr>
                <a:srgbClr val="7BBBC6"/>
              </a:buClr>
              <a:buSzPts val="1400"/>
              <a:buFont typeface="Arial"/>
              <a:buChar char="•"/>
            </a:pPr>
            <a:r>
              <a:rPr lang="fr-FR">
                <a:solidFill>
                  <a:schemeClr val="dk1"/>
                </a:solidFill>
                <a:latin typeface="Poppins"/>
                <a:ea typeface="Poppins"/>
                <a:cs typeface="Poppins"/>
                <a:sym typeface="Poppins"/>
              </a:rPr>
              <a:t>Mettre assez de gobelets au niveau de la fontaine pour éviter le partage de gobelets entre les patients</a:t>
            </a:r>
            <a:endParaRPr sz="1200"/>
          </a:p>
          <a:p>
            <a:pPr marL="285750" marR="0" lvl="0" indent="-273050" algn="just" rtl="0">
              <a:spcBef>
                <a:spcPts val="0"/>
              </a:spcBef>
              <a:spcAft>
                <a:spcPts val="0"/>
              </a:spcAft>
              <a:buClr>
                <a:srgbClr val="7BBBC6"/>
              </a:buClr>
              <a:buSzPts val="1400"/>
              <a:buFont typeface="Arial"/>
              <a:buChar char="•"/>
            </a:pPr>
            <a:r>
              <a:rPr lang="fr-FR">
                <a:solidFill>
                  <a:schemeClr val="dk1"/>
                </a:solidFill>
                <a:latin typeface="Poppins"/>
                <a:ea typeface="Poppins"/>
                <a:cs typeface="Poppins"/>
                <a:sym typeface="Poppins"/>
              </a:rPr>
              <a:t>Plus de professionnalisme par rapport à la prise en charge des rendez vous car elle est arrivée au plateau à 08h et c’est à 11h qu’on lui a dit d'aller à la clinique pour voir la sage femme  </a:t>
            </a:r>
            <a:endParaRPr sz="1200"/>
          </a:p>
          <a:p>
            <a:pPr marL="285750" marR="0" lvl="0" indent="-273050" algn="just" rtl="0">
              <a:spcBef>
                <a:spcPts val="0"/>
              </a:spcBef>
              <a:spcAft>
                <a:spcPts val="0"/>
              </a:spcAft>
              <a:buClr>
                <a:srgbClr val="7BBBC6"/>
              </a:buClr>
              <a:buSzPts val="1400"/>
              <a:buFont typeface="Arial"/>
              <a:buChar char="•"/>
            </a:pPr>
            <a:r>
              <a:rPr lang="fr-FR">
                <a:solidFill>
                  <a:schemeClr val="dk1"/>
                </a:solidFill>
                <a:latin typeface="Poppins"/>
                <a:ea typeface="Poppins"/>
                <a:cs typeface="Poppins"/>
                <a:sym typeface="Poppins"/>
              </a:rPr>
              <a:t>Respecter les heures de rendez-vous au niveau de la file d’attente</a:t>
            </a:r>
            <a:endParaRPr sz="1200"/>
          </a:p>
          <a:p>
            <a:pPr marL="285750" marR="0" lvl="0" indent="-273050" algn="just" rtl="0">
              <a:spcBef>
                <a:spcPts val="0"/>
              </a:spcBef>
              <a:spcAft>
                <a:spcPts val="0"/>
              </a:spcAft>
              <a:buClr>
                <a:srgbClr val="7BBBC6"/>
              </a:buClr>
              <a:buSzPts val="1400"/>
              <a:buFont typeface="Arial"/>
              <a:buChar char="•"/>
            </a:pPr>
            <a:r>
              <a:rPr lang="fr-FR">
                <a:solidFill>
                  <a:schemeClr val="dk1"/>
                </a:solidFill>
                <a:latin typeface="Poppins"/>
                <a:ea typeface="Poppins"/>
                <a:cs typeface="Poppins"/>
                <a:sym typeface="Poppins"/>
              </a:rPr>
              <a:t>Meilleur accueil du personnel d’accueil et meilleure prise en charge des médecins  </a:t>
            </a:r>
            <a:endParaRPr sz="1200"/>
          </a:p>
          <a:p>
            <a:pPr marL="285750" marR="0" lvl="0" indent="-273050" algn="just" rtl="0">
              <a:spcBef>
                <a:spcPts val="0"/>
              </a:spcBef>
              <a:spcAft>
                <a:spcPts val="0"/>
              </a:spcAft>
              <a:buClr>
                <a:srgbClr val="7BBBC6"/>
              </a:buClr>
              <a:buSzPts val="1400"/>
              <a:buFont typeface="Arial"/>
              <a:buChar char="•"/>
            </a:pPr>
            <a:r>
              <a:rPr lang="fr-FR">
                <a:solidFill>
                  <a:schemeClr val="dk1"/>
                </a:solidFill>
                <a:latin typeface="Poppins"/>
                <a:ea typeface="Poppins"/>
                <a:cs typeface="Poppins"/>
                <a:sym typeface="Poppins"/>
              </a:rPr>
              <a:t>Plus de disponibilité des pédiatres et des gynécologues vis à vis des patients au téléphone</a:t>
            </a:r>
            <a:endParaRPr sz="1200"/>
          </a:p>
          <a:p>
            <a:pPr marL="285750" marR="0" lvl="0" indent="-273050" algn="just" rtl="0">
              <a:spcBef>
                <a:spcPts val="0"/>
              </a:spcBef>
              <a:spcAft>
                <a:spcPts val="0"/>
              </a:spcAft>
              <a:buClr>
                <a:srgbClr val="7BBBC6"/>
              </a:buClr>
              <a:buSzPts val="1400"/>
              <a:buFont typeface="Arial"/>
              <a:buChar char="•"/>
            </a:pPr>
            <a:r>
              <a:rPr lang="fr-FR">
                <a:solidFill>
                  <a:schemeClr val="dk1"/>
                </a:solidFill>
                <a:latin typeface="Poppins"/>
                <a:ea typeface="Poppins"/>
                <a:cs typeface="Poppins"/>
                <a:sym typeface="Poppins"/>
              </a:rPr>
              <a:t>Bon accueil même si la patiente n’a pas de RDV</a:t>
            </a:r>
            <a:endParaRPr sz="1200"/>
          </a:p>
          <a:p>
            <a:pPr marL="285750" marR="0" lvl="0" indent="-273050" algn="just" rtl="0">
              <a:spcBef>
                <a:spcPts val="0"/>
              </a:spcBef>
              <a:spcAft>
                <a:spcPts val="0"/>
              </a:spcAft>
              <a:buClr>
                <a:srgbClr val="7BBBC6"/>
              </a:buClr>
              <a:buSzPts val="1400"/>
              <a:buFont typeface="Arial"/>
              <a:buChar char="•"/>
            </a:pPr>
            <a:r>
              <a:rPr lang="fr-FR">
                <a:solidFill>
                  <a:schemeClr val="dk1"/>
                </a:solidFill>
                <a:latin typeface="Poppins"/>
                <a:ea typeface="Poppins"/>
                <a:cs typeface="Poppins"/>
                <a:sym typeface="Poppins"/>
              </a:rPr>
              <a:t>Plus de qualification du personnel</a:t>
            </a:r>
            <a:endParaRPr sz="1200"/>
          </a:p>
          <a:p>
            <a:pPr marL="285750" marR="0" lvl="0" indent="-273050" algn="just" rtl="0">
              <a:spcBef>
                <a:spcPts val="0"/>
              </a:spcBef>
              <a:spcAft>
                <a:spcPts val="0"/>
              </a:spcAft>
              <a:buClr>
                <a:srgbClr val="7BBBC6"/>
              </a:buClr>
              <a:buSzPts val="1400"/>
              <a:buFont typeface="Arial"/>
              <a:buChar char="•"/>
            </a:pPr>
            <a:r>
              <a:rPr lang="fr-FR">
                <a:solidFill>
                  <a:schemeClr val="dk1"/>
                </a:solidFill>
                <a:latin typeface="Poppins"/>
                <a:ea typeface="Poppins"/>
                <a:cs typeface="Poppins"/>
                <a:sym typeface="Poppins"/>
              </a:rPr>
              <a:t>Opter pour un matériel médical de meilleure qualité</a:t>
            </a:r>
            <a:endParaRPr sz="1200"/>
          </a:p>
          <a:p>
            <a:pPr marL="285750" marR="0" lvl="0" indent="-273050" algn="just" rtl="0">
              <a:spcBef>
                <a:spcPts val="0"/>
              </a:spcBef>
              <a:spcAft>
                <a:spcPts val="0"/>
              </a:spcAft>
              <a:buClr>
                <a:srgbClr val="7BBBC6"/>
              </a:buClr>
              <a:buSzPts val="1400"/>
              <a:buFont typeface="Arial"/>
              <a:buChar char="•"/>
            </a:pPr>
            <a:r>
              <a:rPr lang="fr-FR">
                <a:solidFill>
                  <a:schemeClr val="dk1"/>
                </a:solidFill>
                <a:latin typeface="Poppins"/>
                <a:ea typeface="Poppins"/>
                <a:cs typeface="Poppins"/>
                <a:sym typeface="Poppins"/>
              </a:rPr>
              <a:t>Mise en place d’un laboratoire et d’une radiologie au plateau </a:t>
            </a:r>
            <a:endParaRPr sz="1200"/>
          </a:p>
          <a:p>
            <a:pPr marL="0" marR="0" lvl="0" indent="0" algn="just" rtl="0">
              <a:spcBef>
                <a:spcPts val="0"/>
              </a:spcBef>
              <a:spcAft>
                <a:spcPts val="0"/>
              </a:spcAft>
              <a:buNone/>
            </a:pPr>
            <a:endParaRPr>
              <a:solidFill>
                <a:schemeClr val="dk1"/>
              </a:solidFill>
              <a:latin typeface="Poppins"/>
              <a:ea typeface="Poppins"/>
              <a:cs typeface="Poppins"/>
              <a:sym typeface="Poppins"/>
            </a:endParaRPr>
          </a:p>
          <a:p>
            <a:pPr marL="0" marR="0" lvl="0" indent="0" algn="just" rtl="0">
              <a:spcBef>
                <a:spcPts val="0"/>
              </a:spcBef>
              <a:spcAft>
                <a:spcPts val="0"/>
              </a:spcAft>
              <a:buNone/>
            </a:pPr>
            <a:r>
              <a:rPr lang="fr-FR" b="1" u="sng">
                <a:solidFill>
                  <a:srgbClr val="7BBBC6"/>
                </a:solidFill>
                <a:latin typeface="Poppins"/>
                <a:ea typeface="Poppins"/>
                <a:cs typeface="Poppins"/>
                <a:sym typeface="Poppins"/>
              </a:rPr>
              <a:t>Commentaire d’une patiente</a:t>
            </a:r>
            <a:endParaRPr/>
          </a:p>
          <a:p>
            <a:pPr marL="285750" marR="0" lvl="0" indent="-184150" algn="just" rtl="0">
              <a:spcBef>
                <a:spcPts val="0"/>
              </a:spcBef>
              <a:spcAft>
                <a:spcPts val="0"/>
              </a:spcAft>
              <a:buClr>
                <a:srgbClr val="7BBBC6"/>
              </a:buClr>
              <a:buSzPts val="1600"/>
              <a:buFont typeface="Arial"/>
              <a:buNone/>
            </a:pPr>
            <a:endParaRPr>
              <a:solidFill>
                <a:schemeClr val="dk1"/>
              </a:solidFill>
              <a:latin typeface="Poppins"/>
              <a:ea typeface="Poppins"/>
              <a:cs typeface="Poppins"/>
              <a:sym typeface="Poppins"/>
            </a:endParaRPr>
          </a:p>
          <a:p>
            <a:pPr marL="285750" marR="0" lvl="0" indent="-273050" algn="just" rtl="0">
              <a:spcBef>
                <a:spcPts val="0"/>
              </a:spcBef>
              <a:spcAft>
                <a:spcPts val="0"/>
              </a:spcAft>
              <a:buClr>
                <a:srgbClr val="7BBBC6"/>
              </a:buClr>
              <a:buSzPts val="1400"/>
              <a:buFont typeface="Arial"/>
              <a:buChar char="•"/>
            </a:pPr>
            <a:r>
              <a:rPr lang="fr-FR">
                <a:solidFill>
                  <a:schemeClr val="dk1"/>
                </a:solidFill>
                <a:latin typeface="Poppins"/>
                <a:ea typeface="Poppins"/>
                <a:cs typeface="Poppins"/>
                <a:sym typeface="Poppins"/>
              </a:rPr>
              <a:t>Administratrice d’un groupe de 1 875 femmes sur les réseaux sociaux, elle compte suggérer la clinique à ses membres  </a:t>
            </a:r>
            <a:endParaRPr sz="1200"/>
          </a:p>
          <a:p>
            <a:pPr marL="285750" marR="0" lvl="0" indent="-184150" algn="just" rtl="0">
              <a:spcBef>
                <a:spcPts val="0"/>
              </a:spcBef>
              <a:spcAft>
                <a:spcPts val="0"/>
              </a:spcAft>
              <a:buClr>
                <a:srgbClr val="7BBBC6"/>
              </a:buClr>
              <a:buSzPts val="1600"/>
              <a:buFont typeface="Arial"/>
              <a:buNone/>
            </a:pPr>
            <a:endParaRPr>
              <a:solidFill>
                <a:schemeClr val="dk1"/>
              </a:solidFill>
              <a:latin typeface="Poppins"/>
              <a:ea typeface="Poppins"/>
              <a:cs typeface="Poppins"/>
              <a:sym typeface="Poppins"/>
            </a:endParaRPr>
          </a:p>
          <a:p>
            <a:pPr marL="0" marR="0" lvl="0" indent="0" algn="just" rtl="0">
              <a:spcBef>
                <a:spcPts val="0"/>
              </a:spcBef>
              <a:spcAft>
                <a:spcPts val="0"/>
              </a:spcAft>
              <a:buNone/>
            </a:pPr>
            <a:endParaRPr sz="1200">
              <a:solidFill>
                <a:schemeClr val="dk1"/>
              </a:solidFill>
              <a:latin typeface="Poppins"/>
              <a:ea typeface="Poppins"/>
              <a:cs typeface="Poppins"/>
              <a:sym typeface="Poppins"/>
            </a:endParaRPr>
          </a:p>
        </p:txBody>
      </p:sp>
      <p:sp>
        <p:nvSpPr>
          <p:cNvPr id="1037" name="Google Shape;1037;p135"/>
          <p:cNvSpPr txBox="1"/>
          <p:nvPr/>
        </p:nvSpPr>
        <p:spPr>
          <a:xfrm>
            <a:off x="170961" y="175940"/>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042"/>
        <p:cNvGrpSpPr/>
        <p:nvPr/>
      </p:nvGrpSpPr>
      <p:grpSpPr>
        <a:xfrm>
          <a:off x="0" y="0"/>
          <a:ext cx="0" cy="0"/>
          <a:chOff x="0" y="0"/>
          <a:chExt cx="0" cy="0"/>
        </a:xfrm>
      </p:grpSpPr>
      <p:sp>
        <p:nvSpPr>
          <p:cNvPr id="1043" name="Google Shape;1043;p136"/>
          <p:cNvSpPr/>
          <p:nvPr/>
        </p:nvSpPr>
        <p:spPr>
          <a:xfrm>
            <a:off x="11607800" y="0"/>
            <a:ext cx="584200" cy="584200"/>
          </a:xfrm>
          <a:prstGeom prst="rect">
            <a:avLst/>
          </a:prstGeom>
          <a:solidFill>
            <a:srgbClr val="752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044" name="Google Shape;1044;p136"/>
          <p:cNvSpPr/>
          <p:nvPr/>
        </p:nvSpPr>
        <p:spPr>
          <a:xfrm>
            <a:off x="0" y="6273800"/>
            <a:ext cx="584200" cy="584200"/>
          </a:xfrm>
          <a:prstGeom prst="rect">
            <a:avLst/>
          </a:prstGeom>
          <a:solidFill>
            <a:srgbClr val="EBBDA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grpSp>
        <p:nvGrpSpPr>
          <p:cNvPr id="1045" name="Google Shape;1045;p136"/>
          <p:cNvGrpSpPr/>
          <p:nvPr/>
        </p:nvGrpSpPr>
        <p:grpSpPr>
          <a:xfrm>
            <a:off x="523113" y="1726597"/>
            <a:ext cx="11145772" cy="3097888"/>
            <a:chOff x="826" y="1514"/>
            <a:chExt cx="11145772" cy="3097888"/>
          </a:xfrm>
        </p:grpSpPr>
        <p:sp>
          <p:nvSpPr>
            <p:cNvPr id="1046" name="Google Shape;1046;p136"/>
            <p:cNvSpPr/>
            <p:nvPr/>
          </p:nvSpPr>
          <p:spPr>
            <a:xfrm>
              <a:off x="1419905" y="1514"/>
              <a:ext cx="9726693" cy="3097888"/>
            </a:xfrm>
            <a:prstGeom prst="rightArrow">
              <a:avLst>
                <a:gd name="adj1" fmla="val 75000"/>
                <a:gd name="adj2" fmla="val 50000"/>
              </a:avLst>
            </a:prstGeom>
            <a:solidFill>
              <a:srgbClr val="752864">
                <a:alpha val="89803"/>
              </a:srgbClr>
            </a:solidFill>
            <a:ln w="12700" cap="flat" cmpd="sng">
              <a:solidFill>
                <a:srgbClr val="CCD3EA">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136"/>
            <p:cNvSpPr txBox="1"/>
            <p:nvPr/>
          </p:nvSpPr>
          <p:spPr>
            <a:xfrm>
              <a:off x="1419905" y="388750"/>
              <a:ext cx="8564985" cy="2323416"/>
            </a:xfrm>
            <a:prstGeom prst="rect">
              <a:avLst/>
            </a:prstGeom>
            <a:noFill/>
            <a:ln>
              <a:noFill/>
            </a:ln>
          </p:spPr>
          <p:txBody>
            <a:bodyPr spcFirstLastPara="1" wrap="square" lIns="11425" tIns="11425" rIns="11425" bIns="11425" anchor="t" anchorCtr="0">
              <a:noAutofit/>
            </a:bodyPr>
            <a:lstStyle/>
            <a:p>
              <a:pPr marL="171450" marR="0" lvl="1" indent="-57150" algn="l" rtl="0">
                <a:lnSpc>
                  <a:spcPct val="90000"/>
                </a:lnSpc>
                <a:spcBef>
                  <a:spcPts val="0"/>
                </a:spcBef>
                <a:spcAft>
                  <a:spcPts val="0"/>
                </a:spcAft>
                <a:buClr>
                  <a:schemeClr val="dk1"/>
                </a:buClr>
                <a:buSzPts val="1800"/>
                <a:buFont typeface="Calibri"/>
                <a:buNone/>
              </a:pPr>
              <a:endParaRPr sz="1800" b="0" i="0" u="none" strike="noStrike" cap="none">
                <a:solidFill>
                  <a:schemeClr val="dk1"/>
                </a:solidFill>
                <a:latin typeface="Poppins"/>
                <a:ea typeface="Poppins"/>
                <a:cs typeface="Poppins"/>
                <a:sym typeface="Poppins"/>
              </a:endParaRPr>
            </a:p>
            <a:p>
              <a:pPr marL="285750" marR="0" lvl="1" indent="-285750" algn="ctr" rtl="0">
                <a:lnSpc>
                  <a:spcPct val="90000"/>
                </a:lnSpc>
                <a:spcBef>
                  <a:spcPts val="270"/>
                </a:spcBef>
                <a:spcAft>
                  <a:spcPts val="0"/>
                </a:spcAft>
                <a:buClr>
                  <a:schemeClr val="lt1"/>
                </a:buClr>
                <a:buSzPts val="2800"/>
                <a:buFont typeface="Poppins"/>
                <a:buChar char="•"/>
              </a:pPr>
              <a:r>
                <a:rPr lang="fr-FR" sz="2800" b="1" i="0" u="none" strike="noStrike" cap="none">
                  <a:solidFill>
                    <a:schemeClr val="lt1"/>
                  </a:solidFill>
                  <a:latin typeface="Poppins"/>
                  <a:ea typeface="Poppins"/>
                  <a:cs typeface="Poppins"/>
                  <a:sym typeface="Poppins"/>
                </a:rPr>
                <a:t>Enquête post hospitalisations NEST (clinique et plateau)</a:t>
              </a:r>
              <a:endParaRPr/>
            </a:p>
            <a:p>
              <a:pPr marL="285750" marR="0" lvl="1" indent="-57150" algn="ctr" rtl="0">
                <a:lnSpc>
                  <a:spcPct val="90000"/>
                </a:lnSpc>
                <a:spcBef>
                  <a:spcPts val="420"/>
                </a:spcBef>
                <a:spcAft>
                  <a:spcPts val="0"/>
                </a:spcAft>
                <a:buClr>
                  <a:schemeClr val="dk1"/>
                </a:buClr>
                <a:buSzPts val="3600"/>
                <a:buFont typeface="Calibri"/>
                <a:buNone/>
              </a:pPr>
              <a:endParaRPr sz="3600" b="1" i="0" u="none" strike="noStrike" cap="none">
                <a:solidFill>
                  <a:schemeClr val="lt1"/>
                </a:solidFill>
                <a:latin typeface="Poppins"/>
                <a:ea typeface="Poppins"/>
                <a:cs typeface="Poppins"/>
                <a:sym typeface="Poppins"/>
              </a:endParaRPr>
            </a:p>
            <a:p>
              <a:pPr marL="285750" marR="0" lvl="1" indent="-57150" algn="ctr" rtl="0">
                <a:lnSpc>
                  <a:spcPct val="90000"/>
                </a:lnSpc>
                <a:spcBef>
                  <a:spcPts val="540"/>
                </a:spcBef>
                <a:spcAft>
                  <a:spcPts val="0"/>
                </a:spcAft>
                <a:buClr>
                  <a:schemeClr val="dk1"/>
                </a:buClr>
                <a:buSzPts val="3600"/>
                <a:buFont typeface="Calibri"/>
                <a:buNone/>
              </a:pPr>
              <a:endParaRPr sz="3600" b="1" i="0" u="none" strike="noStrike" cap="none">
                <a:solidFill>
                  <a:schemeClr val="lt1"/>
                </a:solidFill>
                <a:latin typeface="Poppins"/>
                <a:ea typeface="Poppins"/>
                <a:cs typeface="Poppins"/>
                <a:sym typeface="Poppins"/>
              </a:endParaRPr>
            </a:p>
          </p:txBody>
        </p:sp>
        <p:sp>
          <p:nvSpPr>
            <p:cNvPr id="1048" name="Google Shape;1048;p136"/>
            <p:cNvSpPr/>
            <p:nvPr/>
          </p:nvSpPr>
          <p:spPr>
            <a:xfrm>
              <a:off x="826" y="1514"/>
              <a:ext cx="1419078" cy="3097888"/>
            </a:xfrm>
            <a:prstGeom prst="roundRect">
              <a:avLst>
                <a:gd name="adj" fmla="val 16667"/>
              </a:avLst>
            </a:prstGeom>
            <a:solidFill>
              <a:srgbClr val="7BBBC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136"/>
            <p:cNvSpPr txBox="1"/>
            <p:nvPr/>
          </p:nvSpPr>
          <p:spPr>
            <a:xfrm>
              <a:off x="70100" y="70788"/>
              <a:ext cx="1280530" cy="2959340"/>
            </a:xfrm>
            <a:prstGeom prst="rect">
              <a:avLst/>
            </a:prstGeom>
            <a:noFill/>
            <a:ln>
              <a:noFill/>
            </a:ln>
          </p:spPr>
          <p:txBody>
            <a:bodyPr spcFirstLastPara="1" wrap="square" lIns="182875" tIns="91425" rIns="182875" bIns="91425" anchor="ctr" anchorCtr="0">
              <a:noAutofit/>
            </a:bodyPr>
            <a:lstStyle/>
            <a:p>
              <a:pPr marL="0" marR="0" lvl="0" indent="0" algn="ctr" rtl="0">
                <a:lnSpc>
                  <a:spcPct val="90000"/>
                </a:lnSpc>
                <a:spcBef>
                  <a:spcPts val="0"/>
                </a:spcBef>
                <a:spcAft>
                  <a:spcPts val="0"/>
                </a:spcAft>
                <a:buClr>
                  <a:schemeClr val="lt1"/>
                </a:buClr>
                <a:buSzPts val="4800"/>
                <a:buFont typeface="Poppins"/>
                <a:buNone/>
              </a:pPr>
              <a:r>
                <a:rPr lang="fr-FR" sz="4800">
                  <a:solidFill>
                    <a:schemeClr val="lt1"/>
                  </a:solidFill>
                  <a:latin typeface="Poppins"/>
                  <a:ea typeface="Poppins"/>
                  <a:cs typeface="Poppins"/>
                  <a:sym typeface="Poppins"/>
                </a:rPr>
                <a:t>2</a:t>
              </a:r>
              <a:endParaRPr/>
            </a:p>
          </p:txBody>
        </p:sp>
      </p:grpSp>
      <p:sp>
        <p:nvSpPr>
          <p:cNvPr id="1050" name="Google Shape;1050;p1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103</a:t>
            </a:fld>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sp>
        <p:nvSpPr>
          <p:cNvPr id="1056" name="Google Shape;1056;p137"/>
          <p:cNvSpPr txBox="1"/>
          <p:nvPr/>
        </p:nvSpPr>
        <p:spPr>
          <a:xfrm>
            <a:off x="317500" y="968939"/>
            <a:ext cx="11607900" cy="492600"/>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Méthodologie et contexte de l’enquête </a:t>
            </a:r>
            <a:endParaRPr sz="1600">
              <a:solidFill>
                <a:schemeClr val="dk1"/>
              </a:solidFill>
            </a:endParaRPr>
          </a:p>
          <a:p>
            <a:pPr marL="0" marR="0" lvl="0" indent="0" algn="l" rtl="0">
              <a:spcBef>
                <a:spcPts val="0"/>
              </a:spcBef>
              <a:spcAft>
                <a:spcPts val="0"/>
              </a:spcAft>
              <a:buNone/>
            </a:pPr>
            <a:r>
              <a:rPr lang="fr-FR" sz="1600" b="1">
                <a:solidFill>
                  <a:srgbClr val="7BBBC6"/>
                </a:solidFill>
                <a:latin typeface="Poppins"/>
                <a:ea typeface="Poppins"/>
                <a:cs typeface="Poppins"/>
                <a:sym typeface="Poppins"/>
              </a:rPr>
              <a:t>POST Hospitalisation (clinique et plateau)</a:t>
            </a:r>
            <a:endParaRPr sz="1600">
              <a:solidFill>
                <a:srgbClr val="7BBBC6"/>
              </a:solidFill>
              <a:latin typeface="Poppins"/>
              <a:ea typeface="Poppins"/>
              <a:cs typeface="Poppins"/>
              <a:sym typeface="Poppins"/>
            </a:endParaRPr>
          </a:p>
        </p:txBody>
      </p:sp>
      <p:sp>
        <p:nvSpPr>
          <p:cNvPr id="1057" name="Google Shape;1057;p137"/>
          <p:cNvSpPr/>
          <p:nvPr/>
        </p:nvSpPr>
        <p:spPr>
          <a:xfrm>
            <a:off x="11607800" y="0"/>
            <a:ext cx="584200" cy="584200"/>
          </a:xfrm>
          <a:prstGeom prst="rect">
            <a:avLst/>
          </a:prstGeom>
          <a:solidFill>
            <a:srgbClr val="752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058" name="Google Shape;1058;p137"/>
          <p:cNvSpPr/>
          <p:nvPr/>
        </p:nvSpPr>
        <p:spPr>
          <a:xfrm>
            <a:off x="0" y="6273800"/>
            <a:ext cx="584200" cy="584200"/>
          </a:xfrm>
          <a:prstGeom prst="rect">
            <a:avLst/>
          </a:prstGeom>
          <a:solidFill>
            <a:srgbClr val="EBBDA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grpSp>
        <p:nvGrpSpPr>
          <p:cNvPr id="1059" name="Google Shape;1059;p137"/>
          <p:cNvGrpSpPr/>
          <p:nvPr/>
        </p:nvGrpSpPr>
        <p:grpSpPr>
          <a:xfrm>
            <a:off x="320900" y="1856364"/>
            <a:ext cx="11600998" cy="3507278"/>
            <a:chOff x="3400" y="687965"/>
            <a:chExt cx="11600998" cy="3507278"/>
          </a:xfrm>
        </p:grpSpPr>
        <p:sp>
          <p:nvSpPr>
            <p:cNvPr id="1060" name="Google Shape;1060;p137"/>
            <p:cNvSpPr/>
            <p:nvPr/>
          </p:nvSpPr>
          <p:spPr>
            <a:xfrm>
              <a:off x="3400" y="687965"/>
              <a:ext cx="2697906" cy="1618743"/>
            </a:xfrm>
            <a:prstGeom prst="rect">
              <a:avLst/>
            </a:prstGeom>
            <a:solidFill>
              <a:srgbClr val="75286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137"/>
            <p:cNvSpPr txBox="1"/>
            <p:nvPr/>
          </p:nvSpPr>
          <p:spPr>
            <a:xfrm>
              <a:off x="3400" y="687965"/>
              <a:ext cx="2697906" cy="1618743"/>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Période de l’enquête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 Du 25 Juillet au 28 Décembre 2023</a:t>
              </a:r>
              <a:endParaRPr sz="1400">
                <a:solidFill>
                  <a:schemeClr val="lt1"/>
                </a:solidFill>
                <a:latin typeface="Calibri"/>
                <a:ea typeface="Calibri"/>
                <a:cs typeface="Calibri"/>
                <a:sym typeface="Calibri"/>
              </a:endParaRPr>
            </a:p>
          </p:txBody>
        </p:sp>
        <p:sp>
          <p:nvSpPr>
            <p:cNvPr id="1062" name="Google Shape;1062;p137"/>
            <p:cNvSpPr/>
            <p:nvPr/>
          </p:nvSpPr>
          <p:spPr>
            <a:xfrm>
              <a:off x="2971098" y="687965"/>
              <a:ext cx="2697906" cy="1618743"/>
            </a:xfrm>
            <a:prstGeom prst="rect">
              <a:avLst/>
            </a:prstGeom>
            <a:solidFill>
              <a:srgbClr val="7BBBC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137"/>
            <p:cNvSpPr txBox="1"/>
            <p:nvPr/>
          </p:nvSpPr>
          <p:spPr>
            <a:xfrm>
              <a:off x="2971098" y="687965"/>
              <a:ext cx="2697906" cy="1618743"/>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Nombre de participants :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271 personnes interrogées</a:t>
              </a:r>
              <a:endParaRPr sz="1400">
                <a:solidFill>
                  <a:schemeClr val="lt1"/>
                </a:solidFill>
                <a:latin typeface="Calibri"/>
                <a:ea typeface="Calibri"/>
                <a:cs typeface="Calibri"/>
                <a:sym typeface="Calibri"/>
              </a:endParaRPr>
            </a:p>
          </p:txBody>
        </p:sp>
        <p:sp>
          <p:nvSpPr>
            <p:cNvPr id="1064" name="Google Shape;1064;p137"/>
            <p:cNvSpPr/>
            <p:nvPr/>
          </p:nvSpPr>
          <p:spPr>
            <a:xfrm>
              <a:off x="5938795" y="687965"/>
              <a:ext cx="2697906" cy="1618743"/>
            </a:xfrm>
            <a:prstGeom prst="rect">
              <a:avLst/>
            </a:prstGeom>
            <a:solidFill>
              <a:srgbClr val="75286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137"/>
            <p:cNvSpPr txBox="1"/>
            <p:nvPr/>
          </p:nvSpPr>
          <p:spPr>
            <a:xfrm>
              <a:off x="5938795" y="687965"/>
              <a:ext cx="2697906" cy="1618743"/>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Lieu :</a:t>
              </a:r>
              <a:r>
                <a:rPr lang="fr-FR" sz="1400">
                  <a:solidFill>
                    <a:schemeClr val="lt1"/>
                  </a:solidFill>
                  <a:latin typeface="Poppins"/>
                  <a:ea typeface="Poppins"/>
                  <a:cs typeface="Poppins"/>
                  <a:sym typeface="Poppins"/>
                </a:rPr>
                <a:t>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Clinique </a:t>
              </a:r>
              <a:endParaRPr sz="1400">
                <a:solidFill>
                  <a:schemeClr val="lt1"/>
                </a:solidFill>
                <a:latin typeface="Calibri"/>
                <a:ea typeface="Calibri"/>
                <a:cs typeface="Calibri"/>
                <a:sym typeface="Calibri"/>
              </a:endParaRPr>
            </a:p>
          </p:txBody>
        </p:sp>
        <p:sp>
          <p:nvSpPr>
            <p:cNvPr id="1066" name="Google Shape;1066;p137"/>
            <p:cNvSpPr/>
            <p:nvPr/>
          </p:nvSpPr>
          <p:spPr>
            <a:xfrm>
              <a:off x="8906492" y="687965"/>
              <a:ext cx="2697906" cy="1618743"/>
            </a:xfrm>
            <a:prstGeom prst="rect">
              <a:avLst/>
            </a:prstGeom>
            <a:solidFill>
              <a:srgbClr val="EBBDA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137"/>
            <p:cNvSpPr txBox="1"/>
            <p:nvPr/>
          </p:nvSpPr>
          <p:spPr>
            <a:xfrm>
              <a:off x="8906492" y="687965"/>
              <a:ext cx="2697906" cy="1618743"/>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Objectif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 Cette enquête a pour but d’évaluer la satisfaction des patients hospitalisés afin d’améliorer la qualité des soins et des services</a:t>
              </a:r>
              <a:endParaRPr sz="1400">
                <a:solidFill>
                  <a:schemeClr val="lt1"/>
                </a:solidFill>
                <a:latin typeface="Calibri"/>
                <a:ea typeface="Calibri"/>
                <a:cs typeface="Calibri"/>
                <a:sym typeface="Calibri"/>
              </a:endParaRPr>
            </a:p>
          </p:txBody>
        </p:sp>
        <p:sp>
          <p:nvSpPr>
            <p:cNvPr id="1068" name="Google Shape;1068;p137"/>
            <p:cNvSpPr/>
            <p:nvPr/>
          </p:nvSpPr>
          <p:spPr>
            <a:xfrm>
              <a:off x="3400" y="2576500"/>
              <a:ext cx="2697906" cy="1618743"/>
            </a:xfrm>
            <a:prstGeom prst="rect">
              <a:avLst/>
            </a:prstGeom>
            <a:solidFill>
              <a:srgbClr val="7BBBC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137"/>
            <p:cNvSpPr txBox="1"/>
            <p:nvPr/>
          </p:nvSpPr>
          <p:spPr>
            <a:xfrm>
              <a:off x="3400" y="2576500"/>
              <a:ext cx="2697906" cy="1618743"/>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Public visé :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les patients hospitalisés</a:t>
              </a:r>
              <a:endParaRPr sz="1400">
                <a:solidFill>
                  <a:schemeClr val="lt1"/>
                </a:solidFill>
                <a:latin typeface="Calibri"/>
                <a:ea typeface="Calibri"/>
                <a:cs typeface="Calibri"/>
                <a:sym typeface="Calibri"/>
              </a:endParaRPr>
            </a:p>
          </p:txBody>
        </p:sp>
        <p:sp>
          <p:nvSpPr>
            <p:cNvPr id="1070" name="Google Shape;1070;p137"/>
            <p:cNvSpPr/>
            <p:nvPr/>
          </p:nvSpPr>
          <p:spPr>
            <a:xfrm>
              <a:off x="2971098" y="2576500"/>
              <a:ext cx="2697906" cy="1618743"/>
            </a:xfrm>
            <a:prstGeom prst="rect">
              <a:avLst/>
            </a:prstGeom>
            <a:solidFill>
              <a:srgbClr val="EBBDA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137"/>
            <p:cNvSpPr txBox="1"/>
            <p:nvPr/>
          </p:nvSpPr>
          <p:spPr>
            <a:xfrm>
              <a:off x="2971098" y="2576500"/>
              <a:ext cx="2697906" cy="1618743"/>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Informations sur le nouveau patient :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Nom et Prénom (facultatif), Contact (facultatif), Séjour du… au …</a:t>
              </a:r>
              <a:endParaRPr/>
            </a:p>
            <a:p>
              <a:pPr marL="0" marR="0" lvl="0" indent="0" algn="ctr" rtl="0">
                <a:lnSpc>
                  <a:spcPct val="90000"/>
                </a:lnSpc>
                <a:spcBef>
                  <a:spcPts val="490"/>
                </a:spcBef>
                <a:spcAft>
                  <a:spcPts val="0"/>
                </a:spcAft>
                <a:buClr>
                  <a:schemeClr val="dk1"/>
                </a:buClr>
                <a:buSzPts val="1400"/>
                <a:buFont typeface="Noto Sans Symbols"/>
                <a:buNone/>
              </a:pPr>
              <a:endParaRPr sz="1400">
                <a:solidFill>
                  <a:schemeClr val="lt1"/>
                </a:solidFill>
                <a:latin typeface="Calibri"/>
                <a:ea typeface="Calibri"/>
                <a:cs typeface="Calibri"/>
                <a:sym typeface="Calibri"/>
              </a:endParaRPr>
            </a:p>
          </p:txBody>
        </p:sp>
        <p:sp>
          <p:nvSpPr>
            <p:cNvPr id="1072" name="Google Shape;1072;p137"/>
            <p:cNvSpPr/>
            <p:nvPr/>
          </p:nvSpPr>
          <p:spPr>
            <a:xfrm>
              <a:off x="5938795" y="2576500"/>
              <a:ext cx="2697906" cy="1618743"/>
            </a:xfrm>
            <a:prstGeom prst="rect">
              <a:avLst/>
            </a:prstGeom>
            <a:solidFill>
              <a:srgbClr val="7BBBC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137"/>
            <p:cNvSpPr txBox="1"/>
            <p:nvPr/>
          </p:nvSpPr>
          <p:spPr>
            <a:xfrm>
              <a:off x="5938795" y="2576500"/>
              <a:ext cx="2697906" cy="1618743"/>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Administration questionnaire :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Au téléphone</a:t>
              </a:r>
              <a:endParaRPr sz="1400">
                <a:solidFill>
                  <a:schemeClr val="lt1"/>
                </a:solidFill>
                <a:latin typeface="Calibri"/>
                <a:ea typeface="Calibri"/>
                <a:cs typeface="Calibri"/>
                <a:sym typeface="Calibri"/>
              </a:endParaRPr>
            </a:p>
          </p:txBody>
        </p:sp>
        <p:sp>
          <p:nvSpPr>
            <p:cNvPr id="1074" name="Google Shape;1074;p137"/>
            <p:cNvSpPr/>
            <p:nvPr/>
          </p:nvSpPr>
          <p:spPr>
            <a:xfrm>
              <a:off x="8906492" y="2576500"/>
              <a:ext cx="2697906" cy="1618743"/>
            </a:xfrm>
            <a:prstGeom prst="rect">
              <a:avLst/>
            </a:prstGeom>
            <a:solidFill>
              <a:srgbClr val="75286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137"/>
            <p:cNvSpPr txBox="1"/>
            <p:nvPr/>
          </p:nvSpPr>
          <p:spPr>
            <a:xfrm>
              <a:off x="8906492" y="2576500"/>
              <a:ext cx="2697906" cy="1618743"/>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Collecte et traitement des réponses :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Google drive</a:t>
              </a:r>
              <a:endParaRPr sz="1400">
                <a:solidFill>
                  <a:schemeClr val="lt1"/>
                </a:solidFill>
                <a:latin typeface="Calibri"/>
                <a:ea typeface="Calibri"/>
                <a:cs typeface="Calibri"/>
                <a:sym typeface="Calibri"/>
              </a:endParaRPr>
            </a:p>
          </p:txBody>
        </p:sp>
      </p:grpSp>
      <p:sp>
        <p:nvSpPr>
          <p:cNvPr id="1076" name="Google Shape;1076;p1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104</a:t>
            </a:fld>
            <a:endParaRPr/>
          </a:p>
        </p:txBody>
      </p:sp>
      <p:sp>
        <p:nvSpPr>
          <p:cNvPr id="1077" name="Google Shape;1077;p137"/>
          <p:cNvSpPr txBox="1"/>
          <p:nvPr/>
        </p:nvSpPr>
        <p:spPr>
          <a:xfrm>
            <a:off x="110011" y="207990"/>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1083" name="Google Shape;1083;p138"/>
          <p:cNvSpPr txBox="1"/>
          <p:nvPr/>
        </p:nvSpPr>
        <p:spPr>
          <a:xfrm>
            <a:off x="815278" y="736885"/>
            <a:ext cx="10377600" cy="246300"/>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Résultats de l’enquête</a:t>
            </a:r>
            <a:endParaRPr sz="1600">
              <a:solidFill>
                <a:schemeClr val="dk1"/>
              </a:solidFill>
              <a:latin typeface="Poppins"/>
              <a:ea typeface="Poppins"/>
              <a:cs typeface="Poppins"/>
              <a:sym typeface="Poppins"/>
            </a:endParaRPr>
          </a:p>
        </p:txBody>
      </p:sp>
      <p:sp>
        <p:nvSpPr>
          <p:cNvPr id="1084" name="Google Shape;1084;p138"/>
          <p:cNvSpPr txBox="1"/>
          <p:nvPr/>
        </p:nvSpPr>
        <p:spPr>
          <a:xfrm>
            <a:off x="770903" y="1152538"/>
            <a:ext cx="10377600" cy="215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fr-FR" b="1">
                <a:solidFill>
                  <a:srgbClr val="7BBBC6"/>
                </a:solidFill>
                <a:latin typeface="Poppins"/>
                <a:ea typeface="Poppins"/>
                <a:cs typeface="Poppins"/>
                <a:sym typeface="Poppins"/>
              </a:rPr>
              <a:t>79%</a:t>
            </a:r>
            <a:r>
              <a:rPr lang="fr-FR">
                <a:solidFill>
                  <a:srgbClr val="752864"/>
                </a:solidFill>
                <a:latin typeface="Poppins"/>
                <a:ea typeface="Poppins"/>
                <a:cs typeface="Poppins"/>
                <a:sym typeface="Poppins"/>
              </a:rPr>
              <a:t> des patients hospitalisés sont TOTALEMENT SATISFAITS de nos services </a:t>
            </a:r>
            <a:endParaRPr/>
          </a:p>
        </p:txBody>
      </p:sp>
      <p:sp>
        <p:nvSpPr>
          <p:cNvPr id="1085" name="Google Shape;1085;p138"/>
          <p:cNvSpPr/>
          <p:nvPr/>
        </p:nvSpPr>
        <p:spPr>
          <a:xfrm>
            <a:off x="11607800" y="0"/>
            <a:ext cx="584200" cy="584200"/>
          </a:xfrm>
          <a:prstGeom prst="rect">
            <a:avLst/>
          </a:prstGeom>
          <a:solidFill>
            <a:srgbClr val="752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086" name="Google Shape;1086;p138"/>
          <p:cNvSpPr/>
          <p:nvPr/>
        </p:nvSpPr>
        <p:spPr>
          <a:xfrm>
            <a:off x="0" y="6362216"/>
            <a:ext cx="520700" cy="495784"/>
          </a:xfrm>
          <a:prstGeom prst="rect">
            <a:avLst/>
          </a:prstGeom>
          <a:solidFill>
            <a:srgbClr val="EBBDA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087" name="Google Shape;1087;p1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105</a:t>
            </a:fld>
            <a:endParaRPr/>
          </a:p>
        </p:txBody>
      </p:sp>
      <p:pic>
        <p:nvPicPr>
          <p:cNvPr id="1088" name="Google Shape;1088;p138"/>
          <p:cNvPicPr preferRelativeResize="0"/>
          <p:nvPr/>
        </p:nvPicPr>
        <p:blipFill>
          <a:blip r:embed="rId3">
            <a:alphaModFix/>
          </a:blip>
          <a:stretch>
            <a:fillRect/>
          </a:stretch>
        </p:blipFill>
        <p:spPr>
          <a:xfrm>
            <a:off x="770888" y="1537321"/>
            <a:ext cx="10650224" cy="4824900"/>
          </a:xfrm>
          <a:prstGeom prst="rect">
            <a:avLst/>
          </a:prstGeom>
          <a:noFill/>
          <a:ln>
            <a:noFill/>
          </a:ln>
        </p:spPr>
      </p:pic>
      <p:sp>
        <p:nvSpPr>
          <p:cNvPr id="1089" name="Google Shape;1089;p138"/>
          <p:cNvSpPr txBox="1"/>
          <p:nvPr/>
        </p:nvSpPr>
        <p:spPr>
          <a:xfrm>
            <a:off x="193811" y="191290"/>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sp>
        <p:nvSpPr>
          <p:cNvPr id="1095" name="Google Shape;1095;p139"/>
          <p:cNvSpPr txBox="1"/>
          <p:nvPr/>
        </p:nvSpPr>
        <p:spPr>
          <a:xfrm>
            <a:off x="876253" y="708335"/>
            <a:ext cx="10377600" cy="246300"/>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Motifs d’insatisfaction</a:t>
            </a:r>
            <a:endParaRPr sz="1600">
              <a:solidFill>
                <a:schemeClr val="dk1"/>
              </a:solidFill>
              <a:latin typeface="Poppins"/>
              <a:ea typeface="Poppins"/>
              <a:cs typeface="Poppins"/>
              <a:sym typeface="Poppins"/>
            </a:endParaRPr>
          </a:p>
        </p:txBody>
      </p:sp>
      <p:sp>
        <p:nvSpPr>
          <p:cNvPr id="1096" name="Google Shape;1096;p139"/>
          <p:cNvSpPr/>
          <p:nvPr/>
        </p:nvSpPr>
        <p:spPr>
          <a:xfrm>
            <a:off x="11607800" y="0"/>
            <a:ext cx="584200" cy="584200"/>
          </a:xfrm>
          <a:prstGeom prst="rect">
            <a:avLst/>
          </a:prstGeom>
          <a:solidFill>
            <a:srgbClr val="752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097" name="Google Shape;1097;p139"/>
          <p:cNvSpPr/>
          <p:nvPr/>
        </p:nvSpPr>
        <p:spPr>
          <a:xfrm>
            <a:off x="0" y="6362216"/>
            <a:ext cx="520700" cy="495784"/>
          </a:xfrm>
          <a:prstGeom prst="rect">
            <a:avLst/>
          </a:prstGeom>
          <a:solidFill>
            <a:srgbClr val="EBBDA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098" name="Google Shape;1098;p1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106</a:t>
            </a:fld>
            <a:endParaRPr/>
          </a:p>
        </p:txBody>
      </p:sp>
      <p:pic>
        <p:nvPicPr>
          <p:cNvPr id="1099" name="Google Shape;1099;p139"/>
          <p:cNvPicPr preferRelativeResize="0"/>
          <p:nvPr/>
        </p:nvPicPr>
        <p:blipFill>
          <a:blip r:embed="rId3">
            <a:alphaModFix/>
          </a:blip>
          <a:stretch>
            <a:fillRect/>
          </a:stretch>
        </p:blipFill>
        <p:spPr>
          <a:xfrm>
            <a:off x="643613" y="1316539"/>
            <a:ext cx="10904775" cy="5045675"/>
          </a:xfrm>
          <a:prstGeom prst="rect">
            <a:avLst/>
          </a:prstGeom>
          <a:noFill/>
          <a:ln>
            <a:noFill/>
          </a:ln>
        </p:spPr>
      </p:pic>
      <p:sp>
        <p:nvSpPr>
          <p:cNvPr id="1100" name="Google Shape;1100;p139"/>
          <p:cNvSpPr txBox="1"/>
          <p:nvPr/>
        </p:nvSpPr>
        <p:spPr>
          <a:xfrm>
            <a:off x="201461" y="103990"/>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sp>
        <p:nvSpPr>
          <p:cNvPr id="1106" name="Google Shape;1106;p140"/>
          <p:cNvSpPr txBox="1"/>
          <p:nvPr/>
        </p:nvSpPr>
        <p:spPr>
          <a:xfrm>
            <a:off x="365728" y="845485"/>
            <a:ext cx="10377600" cy="246300"/>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Analyse de l’impact des recommandations</a:t>
            </a:r>
            <a:endParaRPr sz="1600">
              <a:solidFill>
                <a:schemeClr val="dk1"/>
              </a:solidFill>
              <a:latin typeface="Poppins"/>
              <a:ea typeface="Poppins"/>
              <a:cs typeface="Poppins"/>
              <a:sym typeface="Poppins"/>
            </a:endParaRPr>
          </a:p>
        </p:txBody>
      </p:sp>
      <p:sp>
        <p:nvSpPr>
          <p:cNvPr id="1107" name="Google Shape;1107;p140"/>
          <p:cNvSpPr/>
          <p:nvPr/>
        </p:nvSpPr>
        <p:spPr>
          <a:xfrm>
            <a:off x="11607800" y="0"/>
            <a:ext cx="584200" cy="584200"/>
          </a:xfrm>
          <a:prstGeom prst="rect">
            <a:avLst/>
          </a:prstGeom>
          <a:solidFill>
            <a:srgbClr val="752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108" name="Google Shape;1108;p140"/>
          <p:cNvSpPr/>
          <p:nvPr/>
        </p:nvSpPr>
        <p:spPr>
          <a:xfrm>
            <a:off x="0" y="6362216"/>
            <a:ext cx="520700" cy="495784"/>
          </a:xfrm>
          <a:prstGeom prst="rect">
            <a:avLst/>
          </a:prstGeom>
          <a:solidFill>
            <a:srgbClr val="EBBDA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grpSp>
        <p:nvGrpSpPr>
          <p:cNvPr id="1109" name="Google Shape;1109;p140"/>
          <p:cNvGrpSpPr/>
          <p:nvPr/>
        </p:nvGrpSpPr>
        <p:grpSpPr>
          <a:xfrm>
            <a:off x="1162525" y="1326653"/>
            <a:ext cx="9327034" cy="3763106"/>
            <a:chOff x="1162525" y="329918"/>
            <a:chExt cx="9327034" cy="3763106"/>
          </a:xfrm>
        </p:grpSpPr>
        <p:sp>
          <p:nvSpPr>
            <p:cNvPr id="1110" name="Google Shape;1110;p140"/>
            <p:cNvSpPr/>
            <p:nvPr/>
          </p:nvSpPr>
          <p:spPr>
            <a:xfrm rot="5400000">
              <a:off x="2019277" y="646060"/>
              <a:ext cx="2580666" cy="4294170"/>
            </a:xfrm>
            <a:prstGeom prst="corner">
              <a:avLst>
                <a:gd name="adj1" fmla="val 16120"/>
                <a:gd name="adj2" fmla="val 16110"/>
              </a:avLst>
            </a:prstGeom>
            <a:solidFill>
              <a:srgbClr val="7BBBC6"/>
            </a:solidFill>
            <a:ln w="12700" cap="flat" cmpd="sng">
              <a:solidFill>
                <a:srgbClr val="7BBBC6"/>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140"/>
            <p:cNvSpPr/>
            <p:nvPr/>
          </p:nvSpPr>
          <p:spPr>
            <a:xfrm>
              <a:off x="1546204" y="2014455"/>
              <a:ext cx="4002797" cy="207856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140"/>
            <p:cNvSpPr txBox="1"/>
            <p:nvPr/>
          </p:nvSpPr>
          <p:spPr>
            <a:xfrm>
              <a:off x="1546204" y="2014455"/>
              <a:ext cx="4002797" cy="2078569"/>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rgbClr val="7BBBC6"/>
                </a:buClr>
                <a:buSzPts val="2400"/>
                <a:buFont typeface="Arial"/>
                <a:buNone/>
              </a:pPr>
              <a:r>
                <a:rPr lang="fr-FR" sz="2000" b="1">
                  <a:solidFill>
                    <a:srgbClr val="7BBBC6"/>
                  </a:solidFill>
                  <a:latin typeface="Poppins"/>
                  <a:ea typeface="Poppins"/>
                  <a:cs typeface="Poppins"/>
                  <a:sym typeface="Poppins"/>
                </a:rPr>
                <a:t>95,2% </a:t>
              </a:r>
              <a:r>
                <a:rPr lang="fr-FR" sz="2000" b="1">
                  <a:solidFill>
                    <a:schemeClr val="dk1"/>
                  </a:solidFill>
                  <a:latin typeface="Poppins"/>
                  <a:ea typeface="Poppins"/>
                  <a:cs typeface="Poppins"/>
                  <a:sym typeface="Poppins"/>
                </a:rPr>
                <a:t>des patients hospitalisés ont connu la clinique </a:t>
              </a:r>
              <a:r>
                <a:rPr lang="fr-FR" sz="2000" b="1">
                  <a:solidFill>
                    <a:srgbClr val="752864"/>
                  </a:solidFill>
                  <a:latin typeface="Poppins"/>
                  <a:ea typeface="Poppins"/>
                  <a:cs typeface="Poppins"/>
                  <a:sym typeface="Poppins"/>
                </a:rPr>
                <a:t>grâce à des recommandations</a:t>
              </a:r>
              <a:endParaRPr sz="2000">
                <a:solidFill>
                  <a:srgbClr val="752864"/>
                </a:solidFill>
                <a:latin typeface="Calibri"/>
                <a:ea typeface="Calibri"/>
                <a:cs typeface="Calibri"/>
                <a:sym typeface="Calibri"/>
              </a:endParaRPr>
            </a:p>
          </p:txBody>
        </p:sp>
        <p:sp>
          <p:nvSpPr>
            <p:cNvPr id="1113" name="Google Shape;1113;p140"/>
            <p:cNvSpPr/>
            <p:nvPr/>
          </p:nvSpPr>
          <p:spPr>
            <a:xfrm>
              <a:off x="4733829" y="329918"/>
              <a:ext cx="731471" cy="731471"/>
            </a:xfrm>
            <a:prstGeom prst="triangle">
              <a:avLst>
                <a:gd name="adj" fmla="val 100000"/>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140"/>
            <p:cNvSpPr/>
            <p:nvPr/>
          </p:nvSpPr>
          <p:spPr>
            <a:xfrm rot="5400000">
              <a:off x="6828237" y="139438"/>
              <a:ext cx="2580666" cy="4294170"/>
            </a:xfrm>
            <a:prstGeom prst="corner">
              <a:avLst>
                <a:gd name="adj1" fmla="val 16120"/>
                <a:gd name="adj2" fmla="val 16110"/>
              </a:avLst>
            </a:prstGeom>
            <a:solidFill>
              <a:srgbClr val="752864"/>
            </a:solidFill>
            <a:ln w="12700" cap="flat" cmpd="sng">
              <a:solidFill>
                <a:srgbClr val="752864"/>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140"/>
            <p:cNvSpPr/>
            <p:nvPr/>
          </p:nvSpPr>
          <p:spPr>
            <a:xfrm>
              <a:off x="6209687" y="1532896"/>
              <a:ext cx="4279872" cy="206269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140"/>
            <p:cNvSpPr txBox="1"/>
            <p:nvPr/>
          </p:nvSpPr>
          <p:spPr>
            <a:xfrm>
              <a:off x="6695451" y="1532890"/>
              <a:ext cx="3794100" cy="2062800"/>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rgbClr val="7BBBC6"/>
                </a:buClr>
                <a:buSzPts val="2400"/>
                <a:buFont typeface="Arial"/>
                <a:buNone/>
              </a:pPr>
              <a:r>
                <a:rPr lang="fr-FR" sz="2000" b="1">
                  <a:solidFill>
                    <a:srgbClr val="7BBBC6"/>
                  </a:solidFill>
                  <a:latin typeface="Poppins"/>
                  <a:ea typeface="Poppins"/>
                  <a:cs typeface="Poppins"/>
                  <a:sym typeface="Poppins"/>
                </a:rPr>
                <a:t>96,7% </a:t>
              </a:r>
              <a:r>
                <a:rPr lang="fr-FR" sz="2000" b="1">
                  <a:solidFill>
                    <a:schemeClr val="dk1"/>
                  </a:solidFill>
                  <a:latin typeface="Poppins"/>
                  <a:ea typeface="Poppins"/>
                  <a:cs typeface="Poppins"/>
                  <a:sym typeface="Poppins"/>
                </a:rPr>
                <a:t>des patients hospitalisés </a:t>
              </a:r>
              <a:r>
                <a:rPr lang="fr-FR" sz="2000" b="1">
                  <a:solidFill>
                    <a:srgbClr val="752864"/>
                  </a:solidFill>
                  <a:latin typeface="Poppins"/>
                  <a:ea typeface="Poppins"/>
                  <a:cs typeface="Poppins"/>
                  <a:sym typeface="Poppins"/>
                </a:rPr>
                <a:t>recommanderaient</a:t>
              </a:r>
              <a:r>
                <a:rPr lang="fr-FR" sz="2000" b="1">
                  <a:solidFill>
                    <a:schemeClr val="dk1"/>
                  </a:solidFill>
                  <a:latin typeface="Poppins"/>
                  <a:ea typeface="Poppins"/>
                  <a:cs typeface="Poppins"/>
                  <a:sym typeface="Poppins"/>
                </a:rPr>
                <a:t> la clinique</a:t>
              </a:r>
              <a:endParaRPr sz="2000">
                <a:solidFill>
                  <a:schemeClr val="dk1"/>
                </a:solidFill>
                <a:latin typeface="Calibri"/>
                <a:ea typeface="Calibri"/>
                <a:cs typeface="Calibri"/>
                <a:sym typeface="Calibri"/>
              </a:endParaRPr>
            </a:p>
          </p:txBody>
        </p:sp>
      </p:grpSp>
      <p:sp>
        <p:nvSpPr>
          <p:cNvPr id="1117" name="Google Shape;1117;p1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107</a:t>
            </a:fld>
            <a:endParaRPr/>
          </a:p>
        </p:txBody>
      </p:sp>
      <p:sp>
        <p:nvSpPr>
          <p:cNvPr id="1118" name="Google Shape;1118;p140"/>
          <p:cNvSpPr txBox="1"/>
          <p:nvPr/>
        </p:nvSpPr>
        <p:spPr>
          <a:xfrm>
            <a:off x="308136" y="175940"/>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123"/>
        <p:cNvGrpSpPr/>
        <p:nvPr/>
      </p:nvGrpSpPr>
      <p:grpSpPr>
        <a:xfrm>
          <a:off x="0" y="0"/>
          <a:ext cx="0" cy="0"/>
          <a:chOff x="0" y="0"/>
          <a:chExt cx="0" cy="0"/>
        </a:xfrm>
      </p:grpSpPr>
      <p:sp>
        <p:nvSpPr>
          <p:cNvPr id="1124" name="Google Shape;1124;p141"/>
          <p:cNvSpPr txBox="1"/>
          <p:nvPr/>
        </p:nvSpPr>
        <p:spPr>
          <a:xfrm>
            <a:off x="175250" y="817900"/>
            <a:ext cx="10377600" cy="246300"/>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Remarques et Suggestions des patients hospitalisés</a:t>
            </a:r>
            <a:endParaRPr sz="1600">
              <a:solidFill>
                <a:schemeClr val="dk1"/>
              </a:solidFill>
              <a:latin typeface="Poppins"/>
              <a:ea typeface="Poppins"/>
              <a:cs typeface="Poppins"/>
              <a:sym typeface="Poppins"/>
            </a:endParaRPr>
          </a:p>
        </p:txBody>
      </p:sp>
      <p:sp>
        <p:nvSpPr>
          <p:cNvPr id="1125" name="Google Shape;1125;p141"/>
          <p:cNvSpPr/>
          <p:nvPr/>
        </p:nvSpPr>
        <p:spPr>
          <a:xfrm>
            <a:off x="11607800" y="0"/>
            <a:ext cx="584200" cy="584200"/>
          </a:xfrm>
          <a:prstGeom prst="rect">
            <a:avLst/>
          </a:prstGeom>
          <a:solidFill>
            <a:srgbClr val="752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126" name="Google Shape;1126;p141"/>
          <p:cNvSpPr/>
          <p:nvPr/>
        </p:nvSpPr>
        <p:spPr>
          <a:xfrm>
            <a:off x="0" y="6362216"/>
            <a:ext cx="520700" cy="495784"/>
          </a:xfrm>
          <a:prstGeom prst="rect">
            <a:avLst/>
          </a:prstGeom>
          <a:solidFill>
            <a:srgbClr val="EBBDA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grpSp>
        <p:nvGrpSpPr>
          <p:cNvPr id="1127" name="Google Shape;1127;p141"/>
          <p:cNvGrpSpPr/>
          <p:nvPr/>
        </p:nvGrpSpPr>
        <p:grpSpPr>
          <a:xfrm>
            <a:off x="144178" y="1307098"/>
            <a:ext cx="11903642" cy="4935445"/>
            <a:chOff x="4478" y="265698"/>
            <a:chExt cx="11903642" cy="4935445"/>
          </a:xfrm>
        </p:grpSpPr>
        <p:sp>
          <p:nvSpPr>
            <p:cNvPr id="1128" name="Google Shape;1128;p141"/>
            <p:cNvSpPr/>
            <p:nvPr/>
          </p:nvSpPr>
          <p:spPr>
            <a:xfrm>
              <a:off x="4478" y="265698"/>
              <a:ext cx="2693131" cy="411856"/>
            </a:xfrm>
            <a:prstGeom prst="rect">
              <a:avLst/>
            </a:prstGeom>
            <a:solidFill>
              <a:srgbClr val="7BBBC6"/>
            </a:solidFill>
            <a:ln w="12700" cap="flat" cmpd="sng">
              <a:solidFill>
                <a:srgbClr val="7BBBC6"/>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141"/>
            <p:cNvSpPr txBox="1"/>
            <p:nvPr/>
          </p:nvSpPr>
          <p:spPr>
            <a:xfrm>
              <a:off x="4478" y="265698"/>
              <a:ext cx="2693131" cy="411856"/>
            </a:xfrm>
            <a:prstGeom prst="rect">
              <a:avLst/>
            </a:prstGeom>
            <a:noFill/>
            <a:ln>
              <a:noFill/>
            </a:ln>
          </p:spPr>
          <p:txBody>
            <a:bodyPr spcFirstLastPara="1" wrap="square" lIns="113775" tIns="65000" rIns="113775" bIns="65000" anchor="ctr" anchorCtr="0">
              <a:noAutofit/>
            </a:bodyPr>
            <a:lstStyle/>
            <a:p>
              <a:pPr marL="0" marR="0" lvl="0" indent="0" algn="ctr" rtl="0">
                <a:lnSpc>
                  <a:spcPct val="90000"/>
                </a:lnSpc>
                <a:spcBef>
                  <a:spcPts val="0"/>
                </a:spcBef>
                <a:spcAft>
                  <a:spcPts val="0"/>
                </a:spcAft>
                <a:buClr>
                  <a:schemeClr val="lt1"/>
                </a:buClr>
                <a:buSzPts val="1600"/>
                <a:buFont typeface="Poppins"/>
                <a:buNone/>
              </a:pPr>
              <a:r>
                <a:rPr lang="fr-FR" sz="1600" b="1" u="sng">
                  <a:solidFill>
                    <a:schemeClr val="lt1"/>
                  </a:solidFill>
                  <a:latin typeface="Poppins"/>
                  <a:ea typeface="Poppins"/>
                  <a:cs typeface="Poppins"/>
                  <a:sym typeface="Poppins"/>
                </a:rPr>
                <a:t>Cuisine</a:t>
              </a:r>
              <a:endParaRPr sz="1200">
                <a:solidFill>
                  <a:schemeClr val="lt1"/>
                </a:solidFill>
                <a:latin typeface="Calibri"/>
                <a:ea typeface="Calibri"/>
                <a:cs typeface="Calibri"/>
                <a:sym typeface="Calibri"/>
              </a:endParaRPr>
            </a:p>
          </p:txBody>
        </p:sp>
        <p:sp>
          <p:nvSpPr>
            <p:cNvPr id="1130" name="Google Shape;1130;p141"/>
            <p:cNvSpPr/>
            <p:nvPr/>
          </p:nvSpPr>
          <p:spPr>
            <a:xfrm>
              <a:off x="4478" y="677555"/>
              <a:ext cx="2693131" cy="4523588"/>
            </a:xfrm>
            <a:prstGeom prst="rect">
              <a:avLst/>
            </a:prstGeom>
            <a:solidFill>
              <a:schemeClr val="lt1">
                <a:alpha val="89803"/>
              </a:schemeClr>
            </a:solidFill>
            <a:ln w="12700" cap="flat" cmpd="sng">
              <a:solidFill>
                <a:srgbClr val="7BBBC6">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141"/>
            <p:cNvSpPr txBox="1"/>
            <p:nvPr/>
          </p:nvSpPr>
          <p:spPr>
            <a:xfrm>
              <a:off x="4478" y="677555"/>
              <a:ext cx="2693131" cy="4523588"/>
            </a:xfrm>
            <a:prstGeom prst="rect">
              <a:avLst/>
            </a:prstGeom>
            <a:noFill/>
            <a:ln>
              <a:noFill/>
            </a:ln>
          </p:spPr>
          <p:txBody>
            <a:bodyPr spcFirstLastPara="1" wrap="square" lIns="58650" tIns="58650" rIns="78225" bIns="88000" anchor="t" anchorCtr="0">
              <a:noAutofit/>
            </a:bodyPr>
            <a:lstStyle/>
            <a:p>
              <a:pPr marL="57150" marR="0" lvl="1" indent="-69850" algn="just" rtl="0">
                <a:lnSpc>
                  <a:spcPct val="90000"/>
                </a:lnSpc>
                <a:spcBef>
                  <a:spcPts val="0"/>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revoir l'horaire de service des repas(diner servi tôt, froid et pas de collation) </a:t>
              </a:r>
              <a:endParaRPr sz="1100" b="0" i="0" u="none" strike="noStrike" cap="none">
                <a:solidFill>
                  <a:schemeClr val="dk1"/>
                </a:solidFill>
                <a:latin typeface="Calibri"/>
                <a:ea typeface="Calibri"/>
                <a:cs typeface="Calibri"/>
                <a:sym typeface="Calibri"/>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nourriture trop sèche pour la césarisée</a:t>
              </a:r>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repas trop gras et la bouillie n'est plus au top comme avant</a:t>
              </a:r>
              <a:endParaRPr/>
            </a:p>
          </p:txBody>
        </p:sp>
        <p:sp>
          <p:nvSpPr>
            <p:cNvPr id="1132" name="Google Shape;1132;p141"/>
            <p:cNvSpPr/>
            <p:nvPr/>
          </p:nvSpPr>
          <p:spPr>
            <a:xfrm>
              <a:off x="3074649" y="265698"/>
              <a:ext cx="2693131" cy="411856"/>
            </a:xfrm>
            <a:prstGeom prst="rect">
              <a:avLst/>
            </a:prstGeom>
            <a:solidFill>
              <a:srgbClr val="EBBDA9"/>
            </a:solidFill>
            <a:ln w="12700" cap="flat" cmpd="sng">
              <a:solidFill>
                <a:srgbClr val="EBBDA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141"/>
            <p:cNvSpPr txBox="1"/>
            <p:nvPr/>
          </p:nvSpPr>
          <p:spPr>
            <a:xfrm>
              <a:off x="3074649" y="265698"/>
              <a:ext cx="2693131" cy="411856"/>
            </a:xfrm>
            <a:prstGeom prst="rect">
              <a:avLst/>
            </a:prstGeom>
            <a:noFill/>
            <a:ln>
              <a:noFill/>
            </a:ln>
          </p:spPr>
          <p:txBody>
            <a:bodyPr spcFirstLastPara="1" wrap="square" lIns="113775" tIns="65000" rIns="113775" bIns="65000" anchor="ctr" anchorCtr="0">
              <a:noAutofit/>
            </a:bodyPr>
            <a:lstStyle/>
            <a:p>
              <a:pPr marL="0" marR="0" lvl="0" indent="0" algn="ctr" rtl="0">
                <a:lnSpc>
                  <a:spcPct val="90000"/>
                </a:lnSpc>
                <a:spcBef>
                  <a:spcPts val="0"/>
                </a:spcBef>
                <a:spcAft>
                  <a:spcPts val="0"/>
                </a:spcAft>
                <a:buClr>
                  <a:schemeClr val="lt1"/>
                </a:buClr>
                <a:buSzPts val="1600"/>
                <a:buFont typeface="Poppins"/>
                <a:buNone/>
              </a:pPr>
              <a:r>
                <a:rPr lang="fr-FR" sz="1600" b="1" u="sng">
                  <a:solidFill>
                    <a:schemeClr val="lt1"/>
                  </a:solidFill>
                  <a:latin typeface="Poppins"/>
                  <a:ea typeface="Poppins"/>
                  <a:cs typeface="Poppins"/>
                  <a:sym typeface="Poppins"/>
                </a:rPr>
                <a:t>Chambres</a:t>
              </a:r>
              <a:r>
                <a:rPr lang="fr-FR" sz="1200" b="1" u="sng">
                  <a:solidFill>
                    <a:schemeClr val="lt1"/>
                  </a:solidFill>
                  <a:latin typeface="Poppins"/>
                  <a:ea typeface="Poppins"/>
                  <a:cs typeface="Poppins"/>
                  <a:sym typeface="Poppins"/>
                </a:rPr>
                <a:t> </a:t>
              </a:r>
              <a:endParaRPr sz="1200">
                <a:solidFill>
                  <a:schemeClr val="lt1"/>
                </a:solidFill>
                <a:latin typeface="Calibri"/>
                <a:ea typeface="Calibri"/>
                <a:cs typeface="Calibri"/>
                <a:sym typeface="Calibri"/>
              </a:endParaRPr>
            </a:p>
          </p:txBody>
        </p:sp>
        <p:sp>
          <p:nvSpPr>
            <p:cNvPr id="1134" name="Google Shape;1134;p141"/>
            <p:cNvSpPr/>
            <p:nvPr/>
          </p:nvSpPr>
          <p:spPr>
            <a:xfrm>
              <a:off x="3074649" y="677555"/>
              <a:ext cx="2693131" cy="4523588"/>
            </a:xfrm>
            <a:prstGeom prst="rect">
              <a:avLst/>
            </a:prstGeom>
            <a:solidFill>
              <a:schemeClr val="lt1">
                <a:alpha val="89803"/>
              </a:schemeClr>
            </a:solidFill>
            <a:ln w="12700" cap="flat" cmpd="sng">
              <a:solidFill>
                <a:srgbClr val="CCD3EA">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141"/>
            <p:cNvSpPr txBox="1"/>
            <p:nvPr/>
          </p:nvSpPr>
          <p:spPr>
            <a:xfrm>
              <a:off x="3074649" y="677555"/>
              <a:ext cx="2693131" cy="4523588"/>
            </a:xfrm>
            <a:prstGeom prst="rect">
              <a:avLst/>
            </a:prstGeom>
            <a:noFill/>
            <a:ln>
              <a:noFill/>
            </a:ln>
          </p:spPr>
          <p:txBody>
            <a:bodyPr spcFirstLastPara="1" wrap="square" lIns="58650" tIns="58650" rIns="78225" bIns="88000" anchor="t" anchorCtr="0">
              <a:noAutofit/>
            </a:bodyPr>
            <a:lstStyle/>
            <a:p>
              <a:pPr marL="57150" marR="0" lvl="1" indent="-69850" algn="just" rtl="0">
                <a:lnSpc>
                  <a:spcPct val="90000"/>
                </a:lnSpc>
                <a:spcBef>
                  <a:spcPts val="0"/>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manque de réfrigérateur (achetés)</a:t>
              </a:r>
              <a:endParaRPr sz="1100" b="0" i="0" u="none" strike="noStrike" cap="none">
                <a:solidFill>
                  <a:schemeClr val="dk1"/>
                </a:solidFill>
                <a:latin typeface="Calibri"/>
                <a:ea typeface="Calibri"/>
                <a:cs typeface="Calibri"/>
                <a:sym typeface="Calibri"/>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la chambre double trop étroite pour deux personnes</a:t>
              </a:r>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elle dit avoir demandé pendant 2 jours qu'on lui change son drap mais rien, veiller à changer les draps tous les jours et répondre aux demandes des patientes</a:t>
              </a:r>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position de la clim non adéquate par rapport au lit à la chambre Anta</a:t>
              </a:r>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Télévisions chambres Aissatou et Ndella</a:t>
              </a:r>
              <a:endParaRPr sz="1100" b="0" i="0" u="none" strike="noStrike" cap="none">
                <a:solidFill>
                  <a:schemeClr val="dk1"/>
                </a:solidFill>
                <a:latin typeface="Poppins"/>
                <a:ea typeface="Poppins"/>
                <a:cs typeface="Poppins"/>
                <a:sym typeface="Poppins"/>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Chambre Aissatou : placards cassés, pas de lampe dans les toilettes, télé et réfrigérateur ne fonctionnent pas, pas de prises</a:t>
              </a:r>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mauvaise odeur des toilettes, fuites d’eau (chambres </a:t>
              </a:r>
              <a:r>
                <a:rPr lang="fr-FR" sz="1100">
                  <a:solidFill>
                    <a:schemeClr val="dk1"/>
                  </a:solidFill>
                  <a:latin typeface="Poppins"/>
                  <a:ea typeface="Poppins"/>
                  <a:cs typeface="Poppins"/>
                  <a:sym typeface="Poppins"/>
                </a:rPr>
                <a:t>réaménagées, désodorisants et anti moustiques installés)</a:t>
              </a:r>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annuaire pour les numéros internes de la clinique non disponible dans les chambres</a:t>
              </a:r>
              <a:endParaRPr sz="1100" b="0" i="0" u="none" strike="noStrike" cap="none">
                <a:solidFill>
                  <a:schemeClr val="dk1"/>
                </a:solidFill>
                <a:latin typeface="Poppins"/>
                <a:ea typeface="Poppins"/>
                <a:cs typeface="Poppins"/>
                <a:sym typeface="Poppins"/>
              </a:endParaRPr>
            </a:p>
          </p:txBody>
        </p:sp>
        <p:sp>
          <p:nvSpPr>
            <p:cNvPr id="1136" name="Google Shape;1136;p141"/>
            <p:cNvSpPr/>
            <p:nvPr/>
          </p:nvSpPr>
          <p:spPr>
            <a:xfrm>
              <a:off x="6144819" y="265698"/>
              <a:ext cx="2693131" cy="411856"/>
            </a:xfrm>
            <a:prstGeom prst="rect">
              <a:avLst/>
            </a:prstGeom>
            <a:solidFill>
              <a:srgbClr val="7BBBC6"/>
            </a:solidFill>
            <a:ln w="12700" cap="flat" cmpd="sng">
              <a:solidFill>
                <a:srgbClr val="7BBBC6"/>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141"/>
            <p:cNvSpPr txBox="1"/>
            <p:nvPr/>
          </p:nvSpPr>
          <p:spPr>
            <a:xfrm>
              <a:off x="6144819" y="265698"/>
              <a:ext cx="2693131" cy="411856"/>
            </a:xfrm>
            <a:prstGeom prst="rect">
              <a:avLst/>
            </a:prstGeom>
            <a:noFill/>
            <a:ln>
              <a:noFill/>
            </a:ln>
          </p:spPr>
          <p:txBody>
            <a:bodyPr spcFirstLastPara="1" wrap="square" lIns="113775" tIns="65000" rIns="113775" bIns="65000" anchor="ctr" anchorCtr="0">
              <a:noAutofit/>
            </a:bodyPr>
            <a:lstStyle/>
            <a:p>
              <a:pPr marL="0" marR="0" lvl="0" indent="0" algn="ctr" rtl="0">
                <a:lnSpc>
                  <a:spcPct val="90000"/>
                </a:lnSpc>
                <a:spcBef>
                  <a:spcPts val="0"/>
                </a:spcBef>
                <a:spcAft>
                  <a:spcPts val="0"/>
                </a:spcAft>
                <a:buClr>
                  <a:schemeClr val="lt1"/>
                </a:buClr>
                <a:buSzPts val="1600"/>
                <a:buFont typeface="Poppins"/>
                <a:buNone/>
              </a:pPr>
              <a:r>
                <a:rPr lang="fr-FR" sz="1600" b="1" u="sng">
                  <a:solidFill>
                    <a:schemeClr val="lt1"/>
                  </a:solidFill>
                  <a:latin typeface="Poppins"/>
                  <a:ea typeface="Poppins"/>
                  <a:cs typeface="Poppins"/>
                  <a:sym typeface="Poppins"/>
                </a:rPr>
                <a:t>Accueil</a:t>
              </a:r>
              <a:r>
                <a:rPr lang="fr-FR" sz="1200" b="1" u="sng">
                  <a:solidFill>
                    <a:schemeClr val="lt1"/>
                  </a:solidFill>
                  <a:latin typeface="Poppins"/>
                  <a:ea typeface="Poppins"/>
                  <a:cs typeface="Poppins"/>
                  <a:sym typeface="Poppins"/>
                </a:rPr>
                <a:t> </a:t>
              </a:r>
              <a:endParaRPr sz="1200">
                <a:solidFill>
                  <a:schemeClr val="lt1"/>
                </a:solidFill>
                <a:latin typeface="Calibri"/>
                <a:ea typeface="Calibri"/>
                <a:cs typeface="Calibri"/>
                <a:sym typeface="Calibri"/>
              </a:endParaRPr>
            </a:p>
          </p:txBody>
        </p:sp>
        <p:sp>
          <p:nvSpPr>
            <p:cNvPr id="1138" name="Google Shape;1138;p141"/>
            <p:cNvSpPr/>
            <p:nvPr/>
          </p:nvSpPr>
          <p:spPr>
            <a:xfrm>
              <a:off x="6144819" y="677555"/>
              <a:ext cx="2693131" cy="4523588"/>
            </a:xfrm>
            <a:prstGeom prst="rect">
              <a:avLst/>
            </a:prstGeom>
            <a:solidFill>
              <a:schemeClr val="lt1">
                <a:alpha val="89803"/>
              </a:schemeClr>
            </a:solidFill>
            <a:ln w="12700" cap="flat" cmpd="sng">
              <a:solidFill>
                <a:srgbClr val="7BBBC6">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141"/>
            <p:cNvSpPr txBox="1"/>
            <p:nvPr/>
          </p:nvSpPr>
          <p:spPr>
            <a:xfrm>
              <a:off x="6144819" y="677555"/>
              <a:ext cx="2693131" cy="4523588"/>
            </a:xfrm>
            <a:prstGeom prst="rect">
              <a:avLst/>
            </a:prstGeom>
            <a:noFill/>
            <a:ln>
              <a:noFill/>
            </a:ln>
          </p:spPr>
          <p:txBody>
            <a:bodyPr spcFirstLastPara="1" wrap="square" lIns="58650" tIns="58650" rIns="78225" bIns="88000" anchor="t" anchorCtr="0">
              <a:noAutofit/>
            </a:bodyPr>
            <a:lstStyle/>
            <a:p>
              <a:pPr marL="57150" marR="0" lvl="1" indent="-69850" algn="just" rtl="0">
                <a:lnSpc>
                  <a:spcPct val="90000"/>
                </a:lnSpc>
                <a:spcBef>
                  <a:spcPts val="0"/>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elle suggère plus </a:t>
              </a:r>
              <a:r>
                <a:rPr lang="fr-FR" sz="1100">
                  <a:solidFill>
                    <a:schemeClr val="dk1"/>
                  </a:solidFill>
                  <a:latin typeface="Poppins"/>
                  <a:ea typeface="Poppins"/>
                  <a:cs typeface="Poppins"/>
                  <a:sym typeface="Poppins"/>
                </a:rPr>
                <a:t>d'organisation</a:t>
              </a:r>
              <a:r>
                <a:rPr lang="fr-FR" sz="1100" b="0" i="0" u="none" strike="noStrike" cap="none">
                  <a:solidFill>
                    <a:schemeClr val="dk1"/>
                  </a:solidFill>
                  <a:latin typeface="Poppins"/>
                  <a:ea typeface="Poppins"/>
                  <a:cs typeface="Poppins"/>
                  <a:sym typeface="Poppins"/>
                </a:rPr>
                <a:t> au niveau de la caisse et de l’accueil (r</a:t>
              </a:r>
              <a:r>
                <a:rPr lang="fr-FR" sz="1100">
                  <a:solidFill>
                    <a:schemeClr val="dk1"/>
                  </a:solidFill>
                  <a:latin typeface="Poppins"/>
                  <a:ea typeface="Poppins"/>
                  <a:cs typeface="Poppins"/>
                  <a:sym typeface="Poppins"/>
                </a:rPr>
                <a:t>éorganisation de l’accueil et de la caisse faite)</a:t>
              </a:r>
              <a:endParaRPr sz="1100" b="0" i="0" u="none" strike="noStrike" cap="none">
                <a:solidFill>
                  <a:schemeClr val="dk1"/>
                </a:solidFill>
                <a:latin typeface="Calibri"/>
                <a:ea typeface="Calibri"/>
                <a:cs typeface="Calibri"/>
                <a:sym typeface="Calibri"/>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manque d’empathie du personnel</a:t>
              </a:r>
              <a:endParaRPr sz="1100" b="0" i="0" u="none" strike="noStrike" cap="none">
                <a:solidFill>
                  <a:schemeClr val="dk1"/>
                </a:solidFill>
                <a:latin typeface="Poppins"/>
                <a:ea typeface="Poppins"/>
                <a:cs typeface="Poppins"/>
                <a:sym typeface="Poppins"/>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problème de parking pour les patients et les visiteurs</a:t>
              </a:r>
              <a:endParaRPr/>
            </a:p>
          </p:txBody>
        </p:sp>
        <p:sp>
          <p:nvSpPr>
            <p:cNvPr id="1140" name="Google Shape;1140;p141"/>
            <p:cNvSpPr/>
            <p:nvPr/>
          </p:nvSpPr>
          <p:spPr>
            <a:xfrm>
              <a:off x="9214989" y="265698"/>
              <a:ext cx="2693131" cy="411856"/>
            </a:xfrm>
            <a:prstGeom prst="rect">
              <a:avLst/>
            </a:prstGeom>
            <a:solidFill>
              <a:srgbClr val="EBBDA9">
                <a:alpha val="89803"/>
              </a:srgbClr>
            </a:solidFill>
            <a:ln w="12700" cap="flat" cmpd="sng">
              <a:solidFill>
                <a:srgbClr val="EBBDA9">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141"/>
            <p:cNvSpPr txBox="1"/>
            <p:nvPr/>
          </p:nvSpPr>
          <p:spPr>
            <a:xfrm>
              <a:off x="9214989" y="265698"/>
              <a:ext cx="2693131" cy="411856"/>
            </a:xfrm>
            <a:prstGeom prst="rect">
              <a:avLst/>
            </a:prstGeom>
            <a:noFill/>
            <a:ln>
              <a:noFill/>
            </a:ln>
          </p:spPr>
          <p:txBody>
            <a:bodyPr spcFirstLastPara="1" wrap="square" lIns="113775" tIns="65000" rIns="113775" bIns="65000" anchor="ctr" anchorCtr="0">
              <a:noAutofit/>
            </a:bodyPr>
            <a:lstStyle/>
            <a:p>
              <a:pPr marL="0" marR="0" lvl="0" indent="0" algn="ctr" rtl="0">
                <a:lnSpc>
                  <a:spcPct val="90000"/>
                </a:lnSpc>
                <a:spcBef>
                  <a:spcPts val="0"/>
                </a:spcBef>
                <a:spcAft>
                  <a:spcPts val="0"/>
                </a:spcAft>
                <a:buClr>
                  <a:schemeClr val="lt1"/>
                </a:buClr>
                <a:buSzPts val="1600"/>
                <a:buFont typeface="Poppins"/>
                <a:buNone/>
              </a:pPr>
              <a:r>
                <a:rPr lang="fr-FR" sz="1600" b="1" u="sng">
                  <a:solidFill>
                    <a:schemeClr val="lt1"/>
                  </a:solidFill>
                  <a:latin typeface="Poppins"/>
                  <a:ea typeface="Poppins"/>
                  <a:cs typeface="Poppins"/>
                  <a:sym typeface="Poppins"/>
                </a:rPr>
                <a:t>Soins</a:t>
              </a:r>
              <a:endParaRPr sz="1200">
                <a:solidFill>
                  <a:schemeClr val="lt1"/>
                </a:solidFill>
                <a:latin typeface="Calibri"/>
                <a:ea typeface="Calibri"/>
                <a:cs typeface="Calibri"/>
                <a:sym typeface="Calibri"/>
              </a:endParaRPr>
            </a:p>
          </p:txBody>
        </p:sp>
        <p:sp>
          <p:nvSpPr>
            <p:cNvPr id="1142" name="Google Shape;1142;p141"/>
            <p:cNvSpPr/>
            <p:nvPr/>
          </p:nvSpPr>
          <p:spPr>
            <a:xfrm>
              <a:off x="9214989" y="677555"/>
              <a:ext cx="2693131" cy="4523588"/>
            </a:xfrm>
            <a:prstGeom prst="rect">
              <a:avLst/>
            </a:prstGeom>
            <a:solidFill>
              <a:schemeClr val="lt1">
                <a:alpha val="89803"/>
              </a:schemeClr>
            </a:solidFill>
            <a:ln w="12700" cap="flat" cmpd="sng">
              <a:solidFill>
                <a:srgbClr val="EBBDA9">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141"/>
            <p:cNvSpPr txBox="1"/>
            <p:nvPr/>
          </p:nvSpPr>
          <p:spPr>
            <a:xfrm>
              <a:off x="9214989" y="677555"/>
              <a:ext cx="2693131" cy="4523588"/>
            </a:xfrm>
            <a:prstGeom prst="rect">
              <a:avLst/>
            </a:prstGeom>
            <a:noFill/>
            <a:ln>
              <a:noFill/>
            </a:ln>
          </p:spPr>
          <p:txBody>
            <a:bodyPr spcFirstLastPara="1" wrap="square" lIns="58650" tIns="58650" rIns="78225" bIns="88000" anchor="t" anchorCtr="0">
              <a:noAutofit/>
            </a:bodyPr>
            <a:lstStyle/>
            <a:p>
              <a:pPr marL="57150" marR="0" lvl="1" indent="-69850" algn="just" rtl="0">
                <a:lnSpc>
                  <a:spcPct val="90000"/>
                </a:lnSpc>
                <a:spcBef>
                  <a:spcPts val="0"/>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accueil des patientes qui doivent accoucher reste a désirer </a:t>
              </a:r>
              <a:endParaRPr sz="1100" b="0" i="0" u="none" strike="noStrike" cap="none">
                <a:solidFill>
                  <a:schemeClr val="dk1"/>
                </a:solidFill>
                <a:latin typeface="Calibri"/>
                <a:ea typeface="Calibri"/>
                <a:cs typeface="Calibri"/>
                <a:sym typeface="Calibri"/>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une meilleure prise en charge des malades</a:t>
              </a:r>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pas de consultation post opératoire de son médecin</a:t>
              </a:r>
              <a:endParaRPr/>
            </a:p>
            <a:p>
              <a:pPr marL="57150" marR="0" lvl="1" indent="-69850" algn="just" rtl="0">
                <a:lnSpc>
                  <a:spcPct val="90000"/>
                </a:lnSpc>
                <a:spcBef>
                  <a:spcPts val="165"/>
                </a:spcBef>
                <a:spcAft>
                  <a:spcPts val="0"/>
                </a:spcAft>
                <a:buClr>
                  <a:schemeClr val="dk1"/>
                </a:buClr>
                <a:buSzPts val="1100"/>
                <a:buFont typeface="Noto Sans Symbols"/>
                <a:buChar char="✔"/>
              </a:pPr>
              <a:r>
                <a:rPr lang="fr-FR" sz="1100" b="0" i="0" u="none" strike="noStrike" cap="none">
                  <a:solidFill>
                    <a:schemeClr val="dk1"/>
                  </a:solidFill>
                  <a:latin typeface="Poppins"/>
                  <a:ea typeface="Poppins"/>
                  <a:cs typeface="Poppins"/>
                  <a:sym typeface="Poppins"/>
                </a:rPr>
                <a:t>posologie non expliquée pour la prise des médicaments en hospitalisation, ordonnance non inscrite sur la feuille de la prise en charge à la sortie</a:t>
              </a:r>
              <a:endParaRPr/>
            </a:p>
          </p:txBody>
        </p:sp>
      </p:grpSp>
      <p:sp>
        <p:nvSpPr>
          <p:cNvPr id="1144" name="Google Shape;1144;p1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108</a:t>
            </a:fld>
            <a:endParaRPr/>
          </a:p>
        </p:txBody>
      </p:sp>
      <p:sp>
        <p:nvSpPr>
          <p:cNvPr id="1145" name="Google Shape;1145;p141"/>
          <p:cNvSpPr txBox="1"/>
          <p:nvPr/>
        </p:nvSpPr>
        <p:spPr>
          <a:xfrm>
            <a:off x="144186" y="198790"/>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149"/>
        <p:cNvGrpSpPr/>
        <p:nvPr/>
      </p:nvGrpSpPr>
      <p:grpSpPr>
        <a:xfrm>
          <a:off x="0" y="0"/>
          <a:ext cx="0" cy="0"/>
          <a:chOff x="0" y="0"/>
          <a:chExt cx="0" cy="0"/>
        </a:xfrm>
      </p:grpSpPr>
      <p:sp>
        <p:nvSpPr>
          <p:cNvPr id="1150" name="Google Shape;1150;p142"/>
          <p:cNvSpPr txBox="1"/>
          <p:nvPr/>
        </p:nvSpPr>
        <p:spPr>
          <a:xfrm>
            <a:off x="900775" y="2242184"/>
            <a:ext cx="10287000" cy="1323600"/>
          </a:xfrm>
          <a:prstGeom prst="rect">
            <a:avLst/>
          </a:prstGeom>
          <a:noFill/>
          <a:ln>
            <a:noFill/>
          </a:ln>
        </p:spPr>
        <p:txBody>
          <a:bodyPr spcFirstLastPara="1" wrap="square" lIns="91425" tIns="45700" rIns="91425" bIns="45700" anchor="b" anchorCtr="0">
            <a:spAutoFit/>
          </a:bodyPr>
          <a:lstStyle/>
          <a:p>
            <a:pPr marL="0" marR="0" lvl="0" indent="0" algn="ctr" rtl="0">
              <a:spcBef>
                <a:spcPts val="0"/>
              </a:spcBef>
              <a:spcAft>
                <a:spcPts val="0"/>
              </a:spcAft>
              <a:buNone/>
            </a:pPr>
            <a:r>
              <a:rPr lang="fr-FR" sz="4000" b="1">
                <a:solidFill>
                  <a:srgbClr val="EBBDA9"/>
                </a:solidFill>
                <a:latin typeface="Poppins"/>
                <a:ea typeface="Poppins"/>
                <a:cs typeface="Poppins"/>
                <a:sym typeface="Poppins"/>
              </a:rPr>
              <a:t>2- Le degré de réalisation des objectifs qualité</a:t>
            </a:r>
            <a:endParaRPr sz="4000" b="1">
              <a:solidFill>
                <a:srgbClr val="EBBDA9"/>
              </a:solidFill>
              <a:latin typeface="Poppins"/>
              <a:ea typeface="Poppins"/>
              <a:cs typeface="Poppins"/>
              <a:sym typeface="Poppi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graphicFrame>
        <p:nvGraphicFramePr>
          <p:cNvPr id="306" name="Google Shape;306;p44"/>
          <p:cNvGraphicFramePr/>
          <p:nvPr/>
        </p:nvGraphicFramePr>
        <p:xfrm>
          <a:off x="393895" y="590843"/>
          <a:ext cx="3000000" cy="3000000"/>
        </p:xfrm>
        <a:graphic>
          <a:graphicData uri="http://schemas.openxmlformats.org/drawingml/2006/table">
            <a:tbl>
              <a:tblPr>
                <a:noFill/>
                <a:tableStyleId>{066F87BD-6CBD-4FEB-A667-6A61496E4FF5}</a:tableStyleId>
              </a:tblPr>
              <a:tblGrid>
                <a:gridCol w="4741825">
                  <a:extLst>
                    <a:ext uri="{9D8B030D-6E8A-4147-A177-3AD203B41FA5}">
                      <a16:colId xmlns:a16="http://schemas.microsoft.com/office/drawing/2014/main" val="20000"/>
                    </a:ext>
                  </a:extLst>
                </a:gridCol>
                <a:gridCol w="1682575">
                  <a:extLst>
                    <a:ext uri="{9D8B030D-6E8A-4147-A177-3AD203B41FA5}">
                      <a16:colId xmlns:a16="http://schemas.microsoft.com/office/drawing/2014/main" val="20001"/>
                    </a:ext>
                  </a:extLst>
                </a:gridCol>
                <a:gridCol w="1529625">
                  <a:extLst>
                    <a:ext uri="{9D8B030D-6E8A-4147-A177-3AD203B41FA5}">
                      <a16:colId xmlns:a16="http://schemas.microsoft.com/office/drawing/2014/main" val="20002"/>
                    </a:ext>
                  </a:extLst>
                </a:gridCol>
                <a:gridCol w="1529625">
                  <a:extLst>
                    <a:ext uri="{9D8B030D-6E8A-4147-A177-3AD203B41FA5}">
                      <a16:colId xmlns:a16="http://schemas.microsoft.com/office/drawing/2014/main" val="20003"/>
                    </a:ext>
                  </a:extLst>
                </a:gridCol>
                <a:gridCol w="1784550">
                  <a:extLst>
                    <a:ext uri="{9D8B030D-6E8A-4147-A177-3AD203B41FA5}">
                      <a16:colId xmlns:a16="http://schemas.microsoft.com/office/drawing/2014/main" val="20004"/>
                    </a:ext>
                  </a:extLst>
                </a:gridCol>
              </a:tblGrid>
              <a:tr h="730825">
                <a:tc>
                  <a:txBody>
                    <a:bodyPr/>
                    <a:lstStyle/>
                    <a:p>
                      <a:pPr marL="0" marR="0" lvl="0" indent="0" algn="ctr" rtl="0">
                        <a:spcBef>
                          <a:spcPts val="0"/>
                        </a:spcBef>
                        <a:spcAft>
                          <a:spcPts val="0"/>
                        </a:spcAft>
                        <a:buNone/>
                      </a:pPr>
                      <a:r>
                        <a:rPr lang="fr-FR" sz="1800" b="1" u="none" strike="noStrike">
                          <a:solidFill>
                            <a:srgbClr val="FFFFFF"/>
                          </a:solidFill>
                          <a:latin typeface="Poppins"/>
                          <a:ea typeface="Poppins"/>
                          <a:cs typeface="Poppins"/>
                          <a:sym typeface="Poppins"/>
                        </a:rPr>
                        <a:t>Partie Intéressée</a:t>
                      </a:r>
                      <a:endParaRPr sz="1800" b="1" i="0" u="none" strike="noStrike">
                        <a:solidFill>
                          <a:srgbClr val="FFFFFF"/>
                        </a:solidFill>
                        <a:latin typeface="Poppins"/>
                        <a:ea typeface="Poppins"/>
                        <a:cs typeface="Poppins"/>
                        <a:sym typeface="Poppins"/>
                      </a:endParaRPr>
                    </a:p>
                  </a:txBody>
                  <a:tcPr marL="9525" marR="9525" marT="9525" marB="0" anchor="ctr">
                    <a:solidFill>
                      <a:srgbClr val="EBBDA9"/>
                    </a:solidFill>
                  </a:tcPr>
                </a:tc>
                <a:tc>
                  <a:txBody>
                    <a:bodyPr/>
                    <a:lstStyle/>
                    <a:p>
                      <a:pPr marL="0" marR="0" lvl="0" indent="0" algn="ctr" rtl="0">
                        <a:spcBef>
                          <a:spcPts val="0"/>
                        </a:spcBef>
                        <a:spcAft>
                          <a:spcPts val="0"/>
                        </a:spcAft>
                        <a:buNone/>
                      </a:pPr>
                      <a:r>
                        <a:rPr lang="fr-FR" sz="1800" b="1" u="none" strike="noStrike">
                          <a:solidFill>
                            <a:srgbClr val="FFFFFF"/>
                          </a:solidFill>
                          <a:latin typeface="Poppins"/>
                          <a:ea typeface="Poppins"/>
                          <a:cs typeface="Poppins"/>
                          <a:sym typeface="Poppins"/>
                        </a:rPr>
                        <a:t>Qualité de service</a:t>
                      </a:r>
                      <a:endParaRPr sz="1800" b="1" i="0" u="none" strike="noStrike">
                        <a:solidFill>
                          <a:srgbClr val="FFFFFF"/>
                        </a:solidFill>
                        <a:latin typeface="Poppins"/>
                        <a:ea typeface="Poppins"/>
                        <a:cs typeface="Poppins"/>
                        <a:sym typeface="Poppins"/>
                      </a:endParaRPr>
                    </a:p>
                  </a:txBody>
                  <a:tcPr marL="9525" marR="9525" marT="9525" marB="0" anchor="ctr">
                    <a:solidFill>
                      <a:srgbClr val="EBBDA9"/>
                    </a:solidFill>
                  </a:tcPr>
                </a:tc>
                <a:tc>
                  <a:txBody>
                    <a:bodyPr/>
                    <a:lstStyle/>
                    <a:p>
                      <a:pPr marL="0" marR="0" lvl="0" indent="0" algn="ctr" rtl="0">
                        <a:spcBef>
                          <a:spcPts val="0"/>
                        </a:spcBef>
                        <a:spcAft>
                          <a:spcPts val="0"/>
                        </a:spcAft>
                        <a:buNone/>
                      </a:pPr>
                      <a:r>
                        <a:rPr lang="fr-FR" sz="1800" b="1" u="none" strike="noStrike">
                          <a:solidFill>
                            <a:srgbClr val="FFFFFF"/>
                          </a:solidFill>
                          <a:latin typeface="Poppins"/>
                          <a:ea typeface="Poppins"/>
                          <a:cs typeface="Poppins"/>
                          <a:sym typeface="Poppins"/>
                        </a:rPr>
                        <a:t>Rentabilité</a:t>
                      </a:r>
                      <a:endParaRPr sz="1800" b="1" i="0" u="none" strike="noStrike">
                        <a:solidFill>
                          <a:srgbClr val="FFFFFF"/>
                        </a:solidFill>
                        <a:latin typeface="Poppins"/>
                        <a:ea typeface="Poppins"/>
                        <a:cs typeface="Poppins"/>
                        <a:sym typeface="Poppins"/>
                      </a:endParaRPr>
                    </a:p>
                  </a:txBody>
                  <a:tcPr marL="9525" marR="9525" marT="9525" marB="0" anchor="ctr">
                    <a:solidFill>
                      <a:srgbClr val="EBBDA9"/>
                    </a:solidFill>
                  </a:tcPr>
                </a:tc>
                <a:tc>
                  <a:txBody>
                    <a:bodyPr/>
                    <a:lstStyle/>
                    <a:p>
                      <a:pPr marL="0" marR="0" lvl="0" indent="0" algn="ctr" rtl="0">
                        <a:spcBef>
                          <a:spcPts val="0"/>
                        </a:spcBef>
                        <a:spcAft>
                          <a:spcPts val="0"/>
                        </a:spcAft>
                        <a:buNone/>
                      </a:pPr>
                      <a:r>
                        <a:rPr lang="fr-FR" sz="1800" b="1" u="none" strike="noStrike">
                          <a:solidFill>
                            <a:srgbClr val="FFFFFF"/>
                          </a:solidFill>
                          <a:latin typeface="Poppins"/>
                          <a:ea typeface="Poppins"/>
                          <a:cs typeface="Poppins"/>
                          <a:sym typeface="Poppins"/>
                        </a:rPr>
                        <a:t>Image</a:t>
                      </a:r>
                      <a:endParaRPr sz="1800" b="1" i="0" u="none" strike="noStrike">
                        <a:solidFill>
                          <a:srgbClr val="FFFFFF"/>
                        </a:solidFill>
                        <a:latin typeface="Poppins"/>
                        <a:ea typeface="Poppins"/>
                        <a:cs typeface="Poppins"/>
                        <a:sym typeface="Poppins"/>
                      </a:endParaRPr>
                    </a:p>
                  </a:txBody>
                  <a:tcPr marL="9525" marR="9525" marT="9525" marB="0" anchor="ctr">
                    <a:solidFill>
                      <a:srgbClr val="EBBDA9"/>
                    </a:solidFill>
                  </a:tcPr>
                </a:tc>
                <a:tc>
                  <a:txBody>
                    <a:bodyPr/>
                    <a:lstStyle/>
                    <a:p>
                      <a:pPr marL="0" marR="0" lvl="0" indent="0" algn="ctr" rtl="0">
                        <a:spcBef>
                          <a:spcPts val="0"/>
                        </a:spcBef>
                        <a:spcAft>
                          <a:spcPts val="0"/>
                        </a:spcAft>
                        <a:buNone/>
                      </a:pPr>
                      <a:r>
                        <a:rPr lang="fr-FR" sz="1800" b="1" u="none" strike="noStrike">
                          <a:solidFill>
                            <a:srgbClr val="FFFFFF"/>
                          </a:solidFill>
                          <a:latin typeface="Poppins"/>
                          <a:ea typeface="Poppins"/>
                          <a:cs typeface="Poppins"/>
                          <a:sym typeface="Poppins"/>
                        </a:rPr>
                        <a:t>Pertinente</a:t>
                      </a:r>
                      <a:endParaRPr sz="1800" b="1" i="0" u="none" strike="noStrike">
                        <a:solidFill>
                          <a:srgbClr val="FFFFFF"/>
                        </a:solidFill>
                        <a:latin typeface="Poppins"/>
                        <a:ea typeface="Poppins"/>
                        <a:cs typeface="Poppins"/>
                        <a:sym typeface="Poppins"/>
                      </a:endParaRPr>
                    </a:p>
                  </a:txBody>
                  <a:tcPr marL="9525" marR="9525" marT="9525" marB="0" anchor="ctr">
                    <a:solidFill>
                      <a:srgbClr val="EBBDA9"/>
                    </a:solidFill>
                  </a:tcPr>
                </a:tc>
                <a:extLst>
                  <a:ext uri="{0D108BD9-81ED-4DB2-BD59-A6C34878D82A}">
                    <a16:rowId xmlns:a16="http://schemas.microsoft.com/office/drawing/2014/main" val="10000"/>
                  </a:ext>
                </a:extLst>
              </a:tr>
              <a:tr h="393525">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Patients</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oui</a:t>
                      </a:r>
                      <a:endParaRPr sz="1800" b="0" i="0" u="none" strike="noStrike">
                        <a:solidFill>
                          <a:srgbClr val="000000"/>
                        </a:solidFill>
                        <a:latin typeface="Poppins"/>
                        <a:ea typeface="Poppins"/>
                        <a:cs typeface="Poppins"/>
                        <a:sym typeface="Poppins"/>
                      </a:endParaRPr>
                    </a:p>
                  </a:txBody>
                  <a:tcPr marL="9525" marR="9525" marT="9525" marB="0" anchor="ctr"/>
                </a:tc>
                <a:extLst>
                  <a:ext uri="{0D108BD9-81ED-4DB2-BD59-A6C34878D82A}">
                    <a16:rowId xmlns:a16="http://schemas.microsoft.com/office/drawing/2014/main" val="10001"/>
                  </a:ext>
                </a:extLst>
              </a:tr>
              <a:tr h="393525">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Personnel</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oui</a:t>
                      </a:r>
                      <a:endParaRPr sz="1800" b="0" i="0" u="none" strike="noStrike">
                        <a:solidFill>
                          <a:srgbClr val="000000"/>
                        </a:solidFill>
                        <a:latin typeface="Poppins"/>
                        <a:ea typeface="Poppins"/>
                        <a:cs typeface="Poppins"/>
                        <a:sym typeface="Poppins"/>
                      </a:endParaRPr>
                    </a:p>
                  </a:txBody>
                  <a:tcPr marL="9525" marR="9525" marT="9525" marB="0" anchor="ctr"/>
                </a:tc>
                <a:extLst>
                  <a:ext uri="{0D108BD9-81ED-4DB2-BD59-A6C34878D82A}">
                    <a16:rowId xmlns:a16="http://schemas.microsoft.com/office/drawing/2014/main" val="10002"/>
                  </a:ext>
                </a:extLst>
              </a:tr>
              <a:tr h="393525">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Médecins externes</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oui</a:t>
                      </a:r>
                      <a:endParaRPr sz="1800" b="0" i="0" u="none" strike="noStrike">
                        <a:solidFill>
                          <a:srgbClr val="000000"/>
                        </a:solidFill>
                        <a:latin typeface="Poppins"/>
                        <a:ea typeface="Poppins"/>
                        <a:cs typeface="Poppins"/>
                        <a:sym typeface="Poppins"/>
                      </a:endParaRPr>
                    </a:p>
                  </a:txBody>
                  <a:tcPr marL="9525" marR="9525" marT="9525" marB="0" anchor="ctr"/>
                </a:tc>
                <a:extLst>
                  <a:ext uri="{0D108BD9-81ED-4DB2-BD59-A6C34878D82A}">
                    <a16:rowId xmlns:a16="http://schemas.microsoft.com/office/drawing/2014/main" val="10003"/>
                  </a:ext>
                </a:extLst>
              </a:tr>
              <a:tr h="599650">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Fournisseurs &amp; prestataires</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oui</a:t>
                      </a:r>
                      <a:endParaRPr sz="1800" b="0" i="0" u="none" strike="noStrike">
                        <a:solidFill>
                          <a:srgbClr val="000000"/>
                        </a:solidFill>
                        <a:latin typeface="Poppins"/>
                        <a:ea typeface="Poppins"/>
                        <a:cs typeface="Poppins"/>
                        <a:sym typeface="Poppins"/>
                      </a:endParaRPr>
                    </a:p>
                  </a:txBody>
                  <a:tcPr marL="9525" marR="9525" marT="9525" marB="0" anchor="ctr"/>
                </a:tc>
                <a:extLst>
                  <a:ext uri="{0D108BD9-81ED-4DB2-BD59-A6C34878D82A}">
                    <a16:rowId xmlns:a16="http://schemas.microsoft.com/office/drawing/2014/main" val="10004"/>
                  </a:ext>
                </a:extLst>
              </a:tr>
              <a:tr h="449750">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Investisseurs</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oui</a:t>
                      </a:r>
                      <a:endParaRPr sz="1800" b="0" i="0" u="none" strike="noStrike">
                        <a:solidFill>
                          <a:srgbClr val="000000"/>
                        </a:solidFill>
                        <a:latin typeface="Poppins"/>
                        <a:ea typeface="Poppins"/>
                        <a:cs typeface="Poppins"/>
                        <a:sym typeface="Poppins"/>
                      </a:endParaRPr>
                    </a:p>
                  </a:txBody>
                  <a:tcPr marL="9525" marR="9525" marT="9525" marB="0" anchor="ctr"/>
                </a:tc>
                <a:extLst>
                  <a:ext uri="{0D108BD9-81ED-4DB2-BD59-A6C34878D82A}">
                    <a16:rowId xmlns:a16="http://schemas.microsoft.com/office/drawing/2014/main" val="10005"/>
                  </a:ext>
                </a:extLst>
              </a:tr>
              <a:tr h="543450">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Assurances/IPM</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oui</a:t>
                      </a:r>
                      <a:endParaRPr sz="1800" b="0" i="0" u="none" strike="noStrike">
                        <a:solidFill>
                          <a:srgbClr val="000000"/>
                        </a:solidFill>
                        <a:latin typeface="Poppins"/>
                        <a:ea typeface="Poppins"/>
                        <a:cs typeface="Poppins"/>
                        <a:sym typeface="Poppins"/>
                      </a:endParaRPr>
                    </a:p>
                  </a:txBody>
                  <a:tcPr marL="9525" marR="9525" marT="9525" marB="0" anchor="ctr"/>
                </a:tc>
                <a:extLst>
                  <a:ext uri="{0D108BD9-81ED-4DB2-BD59-A6C34878D82A}">
                    <a16:rowId xmlns:a16="http://schemas.microsoft.com/office/drawing/2014/main" val="10006"/>
                  </a:ext>
                </a:extLst>
              </a:tr>
              <a:tr h="393525">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Etat</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oui</a:t>
                      </a:r>
                      <a:endParaRPr sz="1800" b="0" i="0" u="none" strike="noStrike">
                        <a:solidFill>
                          <a:srgbClr val="000000"/>
                        </a:solidFill>
                        <a:latin typeface="Poppins"/>
                        <a:ea typeface="Poppins"/>
                        <a:cs typeface="Poppins"/>
                        <a:sym typeface="Poppins"/>
                      </a:endParaRPr>
                    </a:p>
                  </a:txBody>
                  <a:tcPr marL="9525" marR="9525" marT="9525" marB="0" anchor="ctr"/>
                </a:tc>
                <a:extLst>
                  <a:ext uri="{0D108BD9-81ED-4DB2-BD59-A6C34878D82A}">
                    <a16:rowId xmlns:a16="http://schemas.microsoft.com/office/drawing/2014/main" val="10007"/>
                  </a:ext>
                </a:extLst>
              </a:tr>
              <a:tr h="393525">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Voisins</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l" rtl="0">
                        <a:spcBef>
                          <a:spcPts val="0"/>
                        </a:spcBef>
                        <a:spcAft>
                          <a:spcPts val="0"/>
                        </a:spcAft>
                        <a:buNone/>
                      </a:pPr>
                      <a:r>
                        <a:rPr lang="fr-FR" sz="1800" b="0" u="none" strike="noStrike">
                          <a:solidFill>
                            <a:srgbClr val="000000"/>
                          </a:solidFill>
                          <a:latin typeface="Poppins"/>
                          <a:ea typeface="Poppins"/>
                          <a:cs typeface="Poppins"/>
                          <a:sym typeface="Poppins"/>
                        </a:rPr>
                        <a:t> </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l" rtl="0">
                        <a:spcBef>
                          <a:spcPts val="0"/>
                        </a:spcBef>
                        <a:spcAft>
                          <a:spcPts val="0"/>
                        </a:spcAft>
                        <a:buNone/>
                      </a:pPr>
                      <a:r>
                        <a:rPr lang="fr-FR" sz="1800" b="0" u="none" strike="noStrike">
                          <a:solidFill>
                            <a:srgbClr val="000000"/>
                          </a:solidFill>
                          <a:latin typeface="Poppins"/>
                          <a:ea typeface="Poppins"/>
                          <a:cs typeface="Poppins"/>
                          <a:sym typeface="Poppins"/>
                        </a:rPr>
                        <a:t> </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non</a:t>
                      </a:r>
                      <a:endParaRPr sz="1800" b="0" i="0" u="none" strike="noStrike">
                        <a:solidFill>
                          <a:srgbClr val="000000"/>
                        </a:solidFill>
                        <a:latin typeface="Poppins"/>
                        <a:ea typeface="Poppins"/>
                        <a:cs typeface="Poppins"/>
                        <a:sym typeface="Poppins"/>
                      </a:endParaRPr>
                    </a:p>
                  </a:txBody>
                  <a:tcPr marL="9525" marR="9525" marT="9525" marB="0" anchor="ctr"/>
                </a:tc>
                <a:extLst>
                  <a:ext uri="{0D108BD9-81ED-4DB2-BD59-A6C34878D82A}">
                    <a16:rowId xmlns:a16="http://schemas.microsoft.com/office/drawing/2014/main" val="10008"/>
                  </a:ext>
                </a:extLst>
              </a:tr>
              <a:tr h="393525">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Prospects</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l" rtl="0">
                        <a:spcBef>
                          <a:spcPts val="0"/>
                        </a:spcBef>
                        <a:spcAft>
                          <a:spcPts val="0"/>
                        </a:spcAft>
                        <a:buNone/>
                      </a:pPr>
                      <a:r>
                        <a:rPr lang="fr-FR" sz="1800" b="0" u="none" strike="noStrike">
                          <a:solidFill>
                            <a:srgbClr val="000000"/>
                          </a:solidFill>
                          <a:latin typeface="Poppins"/>
                          <a:ea typeface="Poppins"/>
                          <a:cs typeface="Poppins"/>
                          <a:sym typeface="Poppins"/>
                        </a:rPr>
                        <a:t> </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oui</a:t>
                      </a:r>
                      <a:endParaRPr sz="1800" b="0" i="0" u="none" strike="noStrike">
                        <a:solidFill>
                          <a:srgbClr val="000000"/>
                        </a:solidFill>
                        <a:latin typeface="Poppins"/>
                        <a:ea typeface="Poppins"/>
                        <a:cs typeface="Poppins"/>
                        <a:sym typeface="Poppins"/>
                      </a:endParaRPr>
                    </a:p>
                  </a:txBody>
                  <a:tcPr marL="9525" marR="9525" marT="9525" marB="0" anchor="ctr"/>
                </a:tc>
                <a:extLst>
                  <a:ext uri="{0D108BD9-81ED-4DB2-BD59-A6C34878D82A}">
                    <a16:rowId xmlns:a16="http://schemas.microsoft.com/office/drawing/2014/main" val="10009"/>
                  </a:ext>
                </a:extLst>
              </a:tr>
              <a:tr h="637125">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Visiteurs/Accompagnants</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l" rtl="0">
                        <a:spcBef>
                          <a:spcPts val="0"/>
                        </a:spcBef>
                        <a:spcAft>
                          <a:spcPts val="0"/>
                        </a:spcAft>
                        <a:buNone/>
                      </a:pPr>
                      <a:r>
                        <a:rPr lang="fr-FR" sz="1800" b="0" u="none" strike="noStrike">
                          <a:solidFill>
                            <a:srgbClr val="000000"/>
                          </a:solidFill>
                          <a:latin typeface="Poppins"/>
                          <a:ea typeface="Poppins"/>
                          <a:cs typeface="Poppins"/>
                          <a:sym typeface="Poppins"/>
                        </a:rPr>
                        <a:t> </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l" rtl="0">
                        <a:spcBef>
                          <a:spcPts val="0"/>
                        </a:spcBef>
                        <a:spcAft>
                          <a:spcPts val="0"/>
                        </a:spcAft>
                        <a:buNone/>
                      </a:pPr>
                      <a:r>
                        <a:rPr lang="fr-FR" sz="1800" b="0" u="none" strike="noStrike">
                          <a:solidFill>
                            <a:srgbClr val="000000"/>
                          </a:solidFill>
                          <a:latin typeface="Poppins"/>
                          <a:ea typeface="Poppins"/>
                          <a:cs typeface="Poppins"/>
                          <a:sym typeface="Poppins"/>
                        </a:rPr>
                        <a:t> </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non</a:t>
                      </a:r>
                      <a:endParaRPr sz="1800" b="0" i="0" u="none" strike="noStrike">
                        <a:solidFill>
                          <a:srgbClr val="000000"/>
                        </a:solidFill>
                        <a:latin typeface="Poppins"/>
                        <a:ea typeface="Poppins"/>
                        <a:cs typeface="Poppins"/>
                        <a:sym typeface="Poppins"/>
                      </a:endParaRPr>
                    </a:p>
                  </a:txBody>
                  <a:tcPr marL="9525" marR="9525" marT="9525" marB="0" anchor="ctr"/>
                </a:tc>
                <a:extLst>
                  <a:ext uri="{0D108BD9-81ED-4DB2-BD59-A6C34878D82A}">
                    <a16:rowId xmlns:a16="http://schemas.microsoft.com/office/drawing/2014/main" val="10010"/>
                  </a:ext>
                </a:extLst>
              </a:tr>
              <a:tr h="543450">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Concurrents</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l" rtl="0">
                        <a:spcBef>
                          <a:spcPts val="0"/>
                        </a:spcBef>
                        <a:spcAft>
                          <a:spcPts val="0"/>
                        </a:spcAft>
                        <a:buNone/>
                      </a:pPr>
                      <a:r>
                        <a:rPr lang="fr-FR" sz="1800" b="0" u="none" strike="noStrike">
                          <a:solidFill>
                            <a:srgbClr val="000000"/>
                          </a:solidFill>
                          <a:latin typeface="Poppins"/>
                          <a:ea typeface="Poppins"/>
                          <a:cs typeface="Poppins"/>
                          <a:sym typeface="Poppins"/>
                        </a:rPr>
                        <a:t> </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x</a:t>
                      </a:r>
                      <a:endParaRPr sz="1800" b="0" i="0" u="none" strike="noStrike">
                        <a:solidFill>
                          <a:srgbClr val="000000"/>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800" b="0" u="none" strike="noStrike">
                          <a:solidFill>
                            <a:srgbClr val="000000"/>
                          </a:solidFill>
                          <a:latin typeface="Poppins"/>
                          <a:ea typeface="Poppins"/>
                          <a:cs typeface="Poppins"/>
                          <a:sym typeface="Poppins"/>
                        </a:rPr>
                        <a:t>oui</a:t>
                      </a:r>
                      <a:endParaRPr sz="1800" b="0" i="0" u="none" strike="noStrike">
                        <a:solidFill>
                          <a:srgbClr val="000000"/>
                        </a:solidFill>
                        <a:latin typeface="Poppins"/>
                        <a:ea typeface="Poppins"/>
                        <a:cs typeface="Poppins"/>
                        <a:sym typeface="Poppins"/>
                      </a:endParaRPr>
                    </a:p>
                  </a:txBody>
                  <a:tcPr marL="9525" marR="9525" marT="9525" marB="0" anchor="ctr"/>
                </a:tc>
                <a:extLst>
                  <a:ext uri="{0D108BD9-81ED-4DB2-BD59-A6C34878D82A}">
                    <a16:rowId xmlns:a16="http://schemas.microsoft.com/office/drawing/2014/main" val="10011"/>
                  </a:ext>
                </a:extLst>
              </a:tr>
            </a:tbl>
          </a:graphicData>
        </a:graphic>
      </p:graphicFrame>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154"/>
        <p:cNvGrpSpPr/>
        <p:nvPr/>
      </p:nvGrpSpPr>
      <p:grpSpPr>
        <a:xfrm>
          <a:off x="0" y="0"/>
          <a:ext cx="0" cy="0"/>
          <a:chOff x="0" y="0"/>
          <a:chExt cx="0" cy="0"/>
        </a:xfrm>
      </p:grpSpPr>
      <p:graphicFrame>
        <p:nvGraphicFramePr>
          <p:cNvPr id="1155" name="Google Shape;1155;p143"/>
          <p:cNvGraphicFramePr/>
          <p:nvPr/>
        </p:nvGraphicFramePr>
        <p:xfrm>
          <a:off x="401783" y="1095515"/>
          <a:ext cx="3000000" cy="3000000"/>
        </p:xfrm>
        <a:graphic>
          <a:graphicData uri="http://schemas.openxmlformats.org/drawingml/2006/table">
            <a:tbl>
              <a:tblPr>
                <a:noFill/>
                <a:tableStyleId>{3946ED75-AFF1-4BEF-8250-051C1756E3E0}</a:tableStyleId>
              </a:tblPr>
              <a:tblGrid>
                <a:gridCol w="9125125">
                  <a:extLst>
                    <a:ext uri="{9D8B030D-6E8A-4147-A177-3AD203B41FA5}">
                      <a16:colId xmlns:a16="http://schemas.microsoft.com/office/drawing/2014/main" val="20000"/>
                    </a:ext>
                  </a:extLst>
                </a:gridCol>
                <a:gridCol w="726725">
                  <a:extLst>
                    <a:ext uri="{9D8B030D-6E8A-4147-A177-3AD203B41FA5}">
                      <a16:colId xmlns:a16="http://schemas.microsoft.com/office/drawing/2014/main" val="20001"/>
                    </a:ext>
                  </a:extLst>
                </a:gridCol>
                <a:gridCol w="726725">
                  <a:extLst>
                    <a:ext uri="{9D8B030D-6E8A-4147-A177-3AD203B41FA5}">
                      <a16:colId xmlns:a16="http://schemas.microsoft.com/office/drawing/2014/main" val="20002"/>
                    </a:ext>
                  </a:extLst>
                </a:gridCol>
                <a:gridCol w="726725">
                  <a:extLst>
                    <a:ext uri="{9D8B030D-6E8A-4147-A177-3AD203B41FA5}">
                      <a16:colId xmlns:a16="http://schemas.microsoft.com/office/drawing/2014/main" val="20003"/>
                    </a:ext>
                  </a:extLst>
                </a:gridCol>
              </a:tblGrid>
              <a:tr h="416625">
                <a:tc>
                  <a:txBody>
                    <a:bodyPr/>
                    <a:lstStyle/>
                    <a:p>
                      <a:pPr marL="0" marR="0" lvl="0" indent="0" algn="ctr" rtl="0">
                        <a:spcBef>
                          <a:spcPts val="0"/>
                        </a:spcBef>
                        <a:spcAft>
                          <a:spcPts val="0"/>
                        </a:spcAft>
                        <a:buNone/>
                      </a:pPr>
                      <a:r>
                        <a:rPr lang="fr-FR" sz="1400" b="1" i="0" u="none" strike="noStrike">
                          <a:solidFill>
                            <a:srgbClr val="FFFFFF"/>
                          </a:solidFill>
                          <a:latin typeface="Poppins"/>
                          <a:ea typeface="Poppins"/>
                          <a:cs typeface="Poppins"/>
                          <a:sym typeface="Poppins"/>
                        </a:rPr>
                        <a:t>OBJECTIFS DE LA POLITIQUE QUALITE (V3)</a:t>
                      </a:r>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PM01</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PM02</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PM03</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extLst>
                  <a:ext uri="{0D108BD9-81ED-4DB2-BD59-A6C34878D82A}">
                    <a16:rowId xmlns:a16="http://schemas.microsoft.com/office/drawing/2014/main" val="10000"/>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Apporter à nos patients les meilleurs soins possibles tout en assurant conseil, prévention, écoute pour  une prise en charge dans des conditions optimales de sécurité et de confort</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a:solidFill>
                            <a:srgbClr val="000000"/>
                          </a:solidFill>
                          <a:latin typeface="Arial"/>
                          <a:ea typeface="Arial"/>
                          <a:cs typeface="Arial"/>
                          <a:sym typeface="Arial"/>
                        </a:rPr>
                        <a:t> </a:t>
                      </a: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Innover pour améliorer l’expérience du patient et des parties intéressées et la qualité des soins</a:t>
                      </a:r>
                      <a:endParaRPr sz="1200" b="0" i="0" u="none" strike="noStrike">
                        <a:solidFill>
                          <a:srgbClr val="000000"/>
                        </a:solidFill>
                        <a:latin typeface="Poppins"/>
                        <a:ea typeface="Poppins"/>
                        <a:cs typeface="Poppins"/>
                        <a:sym typeface="Poppins"/>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Optimiser l’organisation et atteindre les objectifs de performance de l’entreprise</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Faire du retour d’expérience, l’évaluation et l’amélioration de nos pratiques  et de la gestion des risques axées sur la prévention le socle de notre culture de qualité et de sécurité des soins</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8499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Offrir une qualité de travail et des conditions permettant au personnel de s’épanouir et de s’engager pour la santé et le bien-être des patients et d’exprimer au mieux ses compétences</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Permettre le développement des compétences et l’évolution du personnel en favorisant la formation permanente</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Etablir et entretenir la relation de confiance avec nos investisseurs et nos partenaires</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1156" name="Google Shape;1156;p143"/>
          <p:cNvSpPr txBox="1"/>
          <p:nvPr/>
        </p:nvSpPr>
        <p:spPr>
          <a:xfrm>
            <a:off x="401783" y="609600"/>
            <a:ext cx="11305308" cy="369332"/>
          </a:xfrm>
          <a:prstGeom prst="rect">
            <a:avLst/>
          </a:prstGeom>
          <a:solidFill>
            <a:srgbClr val="EBBDA9"/>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800" b="1">
                <a:solidFill>
                  <a:schemeClr val="lt1"/>
                </a:solidFill>
                <a:latin typeface="Poppins"/>
                <a:ea typeface="Poppins"/>
                <a:cs typeface="Poppins"/>
                <a:sym typeface="Poppins"/>
              </a:rPr>
              <a:t>PROCESSUS MANAGEMENT</a:t>
            </a:r>
            <a:endParaRPr sz="1800" b="1">
              <a:solidFill>
                <a:schemeClr val="lt1"/>
              </a:solidFill>
              <a:latin typeface="Poppins"/>
              <a:ea typeface="Poppins"/>
              <a:cs typeface="Poppins"/>
              <a:sym typeface="Poppins"/>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160"/>
        <p:cNvGrpSpPr/>
        <p:nvPr/>
      </p:nvGrpSpPr>
      <p:grpSpPr>
        <a:xfrm>
          <a:off x="0" y="0"/>
          <a:ext cx="0" cy="0"/>
          <a:chOff x="0" y="0"/>
          <a:chExt cx="0" cy="0"/>
        </a:xfrm>
      </p:grpSpPr>
      <p:graphicFrame>
        <p:nvGraphicFramePr>
          <p:cNvPr id="1161" name="Google Shape;1161;p144"/>
          <p:cNvGraphicFramePr/>
          <p:nvPr/>
        </p:nvGraphicFramePr>
        <p:xfrm>
          <a:off x="401783" y="1123340"/>
          <a:ext cx="3000000" cy="3000000"/>
        </p:xfrm>
        <a:graphic>
          <a:graphicData uri="http://schemas.openxmlformats.org/drawingml/2006/table">
            <a:tbl>
              <a:tblPr>
                <a:noFill/>
                <a:tableStyleId>{3946ED75-AFF1-4BEF-8250-051C1756E3E0}</a:tableStyleId>
              </a:tblPr>
              <a:tblGrid>
                <a:gridCol w="7649875">
                  <a:extLst>
                    <a:ext uri="{9D8B030D-6E8A-4147-A177-3AD203B41FA5}">
                      <a16:colId xmlns:a16="http://schemas.microsoft.com/office/drawing/2014/main" val="20000"/>
                    </a:ext>
                  </a:extLst>
                </a:gridCol>
                <a:gridCol w="609225">
                  <a:extLst>
                    <a:ext uri="{9D8B030D-6E8A-4147-A177-3AD203B41FA5}">
                      <a16:colId xmlns:a16="http://schemas.microsoft.com/office/drawing/2014/main" val="20001"/>
                    </a:ext>
                  </a:extLst>
                </a:gridCol>
                <a:gridCol w="609225">
                  <a:extLst>
                    <a:ext uri="{9D8B030D-6E8A-4147-A177-3AD203B41FA5}">
                      <a16:colId xmlns:a16="http://schemas.microsoft.com/office/drawing/2014/main" val="20002"/>
                    </a:ext>
                  </a:extLst>
                </a:gridCol>
                <a:gridCol w="609225">
                  <a:extLst>
                    <a:ext uri="{9D8B030D-6E8A-4147-A177-3AD203B41FA5}">
                      <a16:colId xmlns:a16="http://schemas.microsoft.com/office/drawing/2014/main" val="20003"/>
                    </a:ext>
                  </a:extLst>
                </a:gridCol>
                <a:gridCol w="609225">
                  <a:extLst>
                    <a:ext uri="{9D8B030D-6E8A-4147-A177-3AD203B41FA5}">
                      <a16:colId xmlns:a16="http://schemas.microsoft.com/office/drawing/2014/main" val="20004"/>
                    </a:ext>
                  </a:extLst>
                </a:gridCol>
                <a:gridCol w="609225">
                  <a:extLst>
                    <a:ext uri="{9D8B030D-6E8A-4147-A177-3AD203B41FA5}">
                      <a16:colId xmlns:a16="http://schemas.microsoft.com/office/drawing/2014/main" val="20005"/>
                    </a:ext>
                  </a:extLst>
                </a:gridCol>
                <a:gridCol w="609225">
                  <a:extLst>
                    <a:ext uri="{9D8B030D-6E8A-4147-A177-3AD203B41FA5}">
                      <a16:colId xmlns:a16="http://schemas.microsoft.com/office/drawing/2014/main" val="20006"/>
                    </a:ext>
                  </a:extLst>
                </a:gridCol>
              </a:tblGrid>
              <a:tr h="230650">
                <a:tc>
                  <a:txBody>
                    <a:bodyPr/>
                    <a:lstStyle/>
                    <a:p>
                      <a:pPr marL="0" marR="0" lvl="0" indent="0" algn="ctr" rtl="0">
                        <a:spcBef>
                          <a:spcPts val="0"/>
                        </a:spcBef>
                        <a:spcAft>
                          <a:spcPts val="0"/>
                        </a:spcAft>
                        <a:buNone/>
                      </a:pPr>
                      <a:r>
                        <a:rPr lang="fr-FR" sz="1400" b="1" i="0" u="none" strike="noStrike">
                          <a:solidFill>
                            <a:srgbClr val="FFFFFF"/>
                          </a:solidFill>
                          <a:latin typeface="Poppins"/>
                          <a:ea typeface="Poppins"/>
                          <a:cs typeface="Poppins"/>
                          <a:sym typeface="Poppins"/>
                        </a:rPr>
                        <a:t>OBJECTIFS DE LA POLITIQUE QUALITE (V3)</a:t>
                      </a:r>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PO01</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PO02</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PO03</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PO04</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PO05</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PO06</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extLst>
                  <a:ext uri="{0D108BD9-81ED-4DB2-BD59-A6C34878D82A}">
                    <a16:rowId xmlns:a16="http://schemas.microsoft.com/office/drawing/2014/main" val="10000"/>
                  </a:ext>
                </a:extLst>
              </a:tr>
              <a:tr h="698575">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Apporter à nos patients les meilleurs soins possibles tout en assurant conseil, prévention, écoute pour  une prise en charge dans des conditions optimales de sécurité et de confort</a:t>
                      </a:r>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a:solidFill>
                          <a:srgbClr val="00B050"/>
                        </a:solidFill>
                        <a:latin typeface="Noto Sans Symbols"/>
                        <a:ea typeface="Noto Sans Symbols"/>
                        <a:cs typeface="Noto Sans Symbols"/>
                        <a:sym typeface="Noto Sans Symbols"/>
                      </a:endParaRPr>
                    </a:p>
                    <a:p>
                      <a:pPr marL="0" marR="0" lvl="0" indent="0" algn="ctr" rtl="0">
                        <a:spcBef>
                          <a:spcPts val="0"/>
                        </a:spcBef>
                        <a:spcAft>
                          <a:spcPts val="0"/>
                        </a:spcAft>
                        <a:buNone/>
                      </a:pPr>
                      <a:r>
                        <a:rPr lang="fr-FR" sz="14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4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a:solidFill>
                          <a:srgbClr val="00B050"/>
                        </a:solidFill>
                        <a:latin typeface="Noto Sans Symbols"/>
                        <a:ea typeface="Noto Sans Symbols"/>
                        <a:cs typeface="Noto Sans Symbols"/>
                        <a:sym typeface="Noto Sans Symbols"/>
                      </a:endParaRPr>
                    </a:p>
                    <a:p>
                      <a:pPr marL="0" marR="0" lvl="0" indent="0" algn="ctr" rtl="0">
                        <a:lnSpc>
                          <a:spcPct val="100000"/>
                        </a:lnSpc>
                        <a:spcBef>
                          <a:spcPts val="0"/>
                        </a:spcBef>
                        <a:spcAft>
                          <a:spcPts val="0"/>
                        </a:spcAft>
                        <a:buClr>
                          <a:srgbClr val="00B050"/>
                        </a:buClr>
                        <a:buSzPts val="1400"/>
                        <a:buFont typeface="Noto Sans Symbols"/>
                        <a:buNone/>
                      </a:pPr>
                      <a:r>
                        <a:rPr lang="fr-FR" sz="14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4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a:solidFill>
                          <a:srgbClr val="00B050"/>
                        </a:solidFill>
                        <a:latin typeface="Noto Sans Symbols"/>
                        <a:ea typeface="Noto Sans Symbols"/>
                        <a:cs typeface="Noto Sans Symbols"/>
                        <a:sym typeface="Noto Sans Symbols"/>
                      </a:endParaRPr>
                    </a:p>
                    <a:p>
                      <a:pPr marL="0" marR="0" lvl="0" indent="0" algn="ctr" rtl="0">
                        <a:lnSpc>
                          <a:spcPct val="100000"/>
                        </a:lnSpc>
                        <a:spcBef>
                          <a:spcPts val="0"/>
                        </a:spcBef>
                        <a:spcAft>
                          <a:spcPts val="0"/>
                        </a:spcAft>
                        <a:buClr>
                          <a:srgbClr val="00B050"/>
                        </a:buClr>
                        <a:buSzPts val="1400"/>
                        <a:buFont typeface="Noto Sans Symbols"/>
                        <a:buNone/>
                      </a:pPr>
                      <a:r>
                        <a:rPr lang="fr-FR" sz="14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4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a:solidFill>
                          <a:srgbClr val="00B050"/>
                        </a:solidFill>
                        <a:latin typeface="Noto Sans Symbols"/>
                        <a:ea typeface="Noto Sans Symbols"/>
                        <a:cs typeface="Noto Sans Symbols"/>
                        <a:sym typeface="Noto Sans Symbols"/>
                      </a:endParaRPr>
                    </a:p>
                    <a:p>
                      <a:pPr marL="0" marR="0" lvl="0" indent="0" algn="ctr" rtl="0">
                        <a:lnSpc>
                          <a:spcPct val="100000"/>
                        </a:lnSpc>
                        <a:spcBef>
                          <a:spcPts val="0"/>
                        </a:spcBef>
                        <a:spcAft>
                          <a:spcPts val="0"/>
                        </a:spcAft>
                        <a:buClr>
                          <a:srgbClr val="00B050"/>
                        </a:buClr>
                        <a:buSzPts val="1400"/>
                        <a:buFont typeface="Noto Sans Symbols"/>
                        <a:buNone/>
                      </a:pPr>
                      <a:r>
                        <a:rPr lang="fr-FR" sz="14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r>
                        <a:rPr lang="fr-FR" sz="14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8083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Innover pour améliorer l’expérience du patient et des parties intéressées et la qualité des soins</a:t>
                      </a:r>
                      <a:endParaRPr sz="1200" b="0" i="0" u="none" strike="noStrike">
                        <a:solidFill>
                          <a:srgbClr val="000000"/>
                        </a:solidFill>
                        <a:latin typeface="Poppins"/>
                        <a:ea typeface="Poppins"/>
                        <a:cs typeface="Poppins"/>
                        <a:sym typeface="Poppins"/>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lnSpc>
                          <a:spcPct val="100000"/>
                        </a:lnSpc>
                        <a:spcBef>
                          <a:spcPts val="0"/>
                        </a:spcBef>
                        <a:spcAft>
                          <a:spcPts val="0"/>
                        </a:spcAft>
                        <a:buClr>
                          <a:srgbClr val="000000"/>
                        </a:buClr>
                        <a:buSzPts val="1800"/>
                        <a:buFont typeface="Arial"/>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a:solidFill>
                          <a:srgbClr val="00B050"/>
                        </a:solidFill>
                        <a:latin typeface="Noto Sans Symbols"/>
                        <a:ea typeface="Noto Sans Symbols"/>
                        <a:cs typeface="Noto Sans Symbols"/>
                        <a:sym typeface="Noto Sans Symbols"/>
                      </a:endParaRPr>
                    </a:p>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a:solidFill>
                          <a:srgbClr val="00B050"/>
                        </a:solidFill>
                        <a:latin typeface="Noto Sans Symbols"/>
                        <a:ea typeface="Noto Sans Symbols"/>
                        <a:cs typeface="Noto Sans Symbols"/>
                        <a:sym typeface="Noto Sans Symbols"/>
                      </a:endParaRPr>
                    </a:p>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698575">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Optimiser l’organisation et atteindre les objectifs de performance de l’entreprise</a:t>
                      </a:r>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083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Faire du retour d’expérience, l’évaluation et l’amélioration de nos pratiques  et de la gestion des risques axées sur la prévention le socle de notre culture de qualité et de sécurité des soins</a:t>
                      </a:r>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a:solidFill>
                          <a:srgbClr val="00B050"/>
                        </a:solidFill>
                        <a:latin typeface="Noto Sans Symbols"/>
                        <a:ea typeface="Noto Sans Symbols"/>
                        <a:cs typeface="Noto Sans Symbols"/>
                        <a:sym typeface="Noto Sans Symbols"/>
                      </a:endParaRPr>
                    </a:p>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a:solidFill>
                          <a:srgbClr val="00B050"/>
                        </a:solidFill>
                        <a:latin typeface="Noto Sans Symbols"/>
                        <a:ea typeface="Noto Sans Symbols"/>
                        <a:cs typeface="Noto Sans Symbols"/>
                        <a:sym typeface="Noto Sans Symbols"/>
                      </a:endParaRPr>
                    </a:p>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a:solidFill>
                          <a:srgbClr val="00B050"/>
                        </a:solidFill>
                        <a:latin typeface="Noto Sans Symbols"/>
                        <a:ea typeface="Noto Sans Symbols"/>
                        <a:cs typeface="Noto Sans Symbols"/>
                        <a:sym typeface="Noto Sans Symbols"/>
                      </a:endParaRPr>
                    </a:p>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826675">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Offrir une qualité de travail et des conditions permettant au personnel de s’épanouir et de s’engager pour la santé et le bien-être des patients et d’exprimer au mieux ses compétences</a:t>
                      </a:r>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698575">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Permettre le développement des compétences et l’évolution du personnel en favorisant la formation permanente</a:t>
                      </a:r>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8083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Etablir et entretenir la relation de confiance avec nos investisseurs et nos partenaires</a:t>
                      </a:r>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a:solidFill>
                          <a:srgbClr val="00B050"/>
                        </a:solidFill>
                        <a:latin typeface="Noto Sans Symbols"/>
                        <a:ea typeface="Noto Sans Symbols"/>
                        <a:cs typeface="Noto Sans Symbols"/>
                        <a:sym typeface="Noto Sans Symbols"/>
                      </a:endParaRPr>
                    </a:p>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1162" name="Google Shape;1162;p144"/>
          <p:cNvSpPr txBox="1"/>
          <p:nvPr/>
        </p:nvSpPr>
        <p:spPr>
          <a:xfrm>
            <a:off x="401783" y="609600"/>
            <a:ext cx="11305308" cy="369332"/>
          </a:xfrm>
          <a:prstGeom prst="rect">
            <a:avLst/>
          </a:prstGeom>
          <a:solidFill>
            <a:srgbClr val="EBBDA9"/>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800" b="1">
                <a:solidFill>
                  <a:schemeClr val="lt1"/>
                </a:solidFill>
                <a:latin typeface="Poppins"/>
                <a:ea typeface="Poppins"/>
                <a:cs typeface="Poppins"/>
                <a:sym typeface="Poppins"/>
              </a:rPr>
              <a:t>PROCESSUS OPÉRATIONNEL</a:t>
            </a:r>
            <a:endParaRPr sz="1800" b="1">
              <a:solidFill>
                <a:schemeClr val="lt1"/>
              </a:solidFill>
              <a:latin typeface="Poppins"/>
              <a:ea typeface="Poppins"/>
              <a:cs typeface="Poppins"/>
              <a:sym typeface="Poppins"/>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166"/>
        <p:cNvGrpSpPr/>
        <p:nvPr/>
      </p:nvGrpSpPr>
      <p:grpSpPr>
        <a:xfrm>
          <a:off x="0" y="0"/>
          <a:ext cx="0" cy="0"/>
          <a:chOff x="0" y="0"/>
          <a:chExt cx="0" cy="0"/>
        </a:xfrm>
      </p:grpSpPr>
      <p:graphicFrame>
        <p:nvGraphicFramePr>
          <p:cNvPr id="1167" name="Google Shape;1167;p145"/>
          <p:cNvGraphicFramePr/>
          <p:nvPr/>
        </p:nvGraphicFramePr>
        <p:xfrm>
          <a:off x="401777" y="690892"/>
          <a:ext cx="3000000" cy="3000000"/>
        </p:xfrm>
        <a:graphic>
          <a:graphicData uri="http://schemas.openxmlformats.org/drawingml/2006/table">
            <a:tbl>
              <a:tblPr>
                <a:noFill/>
                <a:tableStyleId>{3946ED75-AFF1-4BEF-8250-051C1756E3E0}</a:tableStyleId>
              </a:tblPr>
              <a:tblGrid>
                <a:gridCol w="7649875">
                  <a:extLst>
                    <a:ext uri="{9D8B030D-6E8A-4147-A177-3AD203B41FA5}">
                      <a16:colId xmlns:a16="http://schemas.microsoft.com/office/drawing/2014/main" val="20000"/>
                    </a:ext>
                  </a:extLst>
                </a:gridCol>
                <a:gridCol w="609225">
                  <a:extLst>
                    <a:ext uri="{9D8B030D-6E8A-4147-A177-3AD203B41FA5}">
                      <a16:colId xmlns:a16="http://schemas.microsoft.com/office/drawing/2014/main" val="20001"/>
                    </a:ext>
                  </a:extLst>
                </a:gridCol>
                <a:gridCol w="609225">
                  <a:extLst>
                    <a:ext uri="{9D8B030D-6E8A-4147-A177-3AD203B41FA5}">
                      <a16:colId xmlns:a16="http://schemas.microsoft.com/office/drawing/2014/main" val="20002"/>
                    </a:ext>
                  </a:extLst>
                </a:gridCol>
                <a:gridCol w="609225">
                  <a:extLst>
                    <a:ext uri="{9D8B030D-6E8A-4147-A177-3AD203B41FA5}">
                      <a16:colId xmlns:a16="http://schemas.microsoft.com/office/drawing/2014/main" val="20003"/>
                    </a:ext>
                  </a:extLst>
                </a:gridCol>
                <a:gridCol w="609225">
                  <a:extLst>
                    <a:ext uri="{9D8B030D-6E8A-4147-A177-3AD203B41FA5}">
                      <a16:colId xmlns:a16="http://schemas.microsoft.com/office/drawing/2014/main" val="20004"/>
                    </a:ext>
                  </a:extLst>
                </a:gridCol>
                <a:gridCol w="609225">
                  <a:extLst>
                    <a:ext uri="{9D8B030D-6E8A-4147-A177-3AD203B41FA5}">
                      <a16:colId xmlns:a16="http://schemas.microsoft.com/office/drawing/2014/main" val="20005"/>
                    </a:ext>
                  </a:extLst>
                </a:gridCol>
                <a:gridCol w="609225">
                  <a:extLst>
                    <a:ext uri="{9D8B030D-6E8A-4147-A177-3AD203B41FA5}">
                      <a16:colId xmlns:a16="http://schemas.microsoft.com/office/drawing/2014/main" val="20006"/>
                    </a:ext>
                  </a:extLst>
                </a:gridCol>
              </a:tblGrid>
              <a:tr h="416625">
                <a:tc>
                  <a:txBody>
                    <a:bodyPr/>
                    <a:lstStyle/>
                    <a:p>
                      <a:pPr marL="0" marR="0" lvl="0" indent="0" algn="ctr" rtl="0">
                        <a:spcBef>
                          <a:spcPts val="0"/>
                        </a:spcBef>
                        <a:spcAft>
                          <a:spcPts val="0"/>
                        </a:spcAft>
                        <a:buNone/>
                      </a:pPr>
                      <a:r>
                        <a:rPr lang="fr-FR" sz="1400" b="1" i="0" u="none" strike="noStrike">
                          <a:solidFill>
                            <a:srgbClr val="FFFFFF"/>
                          </a:solidFill>
                          <a:latin typeface="Poppins"/>
                          <a:ea typeface="Poppins"/>
                          <a:cs typeface="Poppins"/>
                          <a:sym typeface="Poppins"/>
                        </a:rPr>
                        <a:t>OBJECTIFS DE LA POLITIQUE QUALITE (V3)</a:t>
                      </a:r>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PS01</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PS02</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PS03</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PS04</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PS05</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r>
                        <a:rPr lang="fr-FR" sz="1400" b="0" i="0" u="none" strike="noStrike">
                          <a:solidFill>
                            <a:srgbClr val="000000"/>
                          </a:solidFill>
                          <a:latin typeface="Poppins"/>
                          <a:ea typeface="Poppins"/>
                          <a:cs typeface="Poppins"/>
                          <a:sym typeface="Poppins"/>
                        </a:rPr>
                        <a:t>PS06</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extLst>
                  <a:ext uri="{0D108BD9-81ED-4DB2-BD59-A6C34878D82A}">
                    <a16:rowId xmlns:a16="http://schemas.microsoft.com/office/drawing/2014/main" val="10000"/>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Apporter à nos patients les meilleurs soins possibles tout en assurant conseil, prévention, écoute pour  une prise en charge dans des conditions optimales de sécurité et de confort</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a:solidFill>
                            <a:srgbClr val="000000"/>
                          </a:solidFill>
                          <a:latin typeface="Arial"/>
                          <a:ea typeface="Arial"/>
                          <a:cs typeface="Arial"/>
                          <a:sym typeface="Arial"/>
                        </a:rPr>
                        <a:t> </a:t>
                      </a: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Innover pour améliorer l’expérience du patient et des parties intéressées et la qualité des soins</a:t>
                      </a:r>
                      <a:endParaRPr sz="1200" b="0" i="0" u="none" strike="noStrike">
                        <a:solidFill>
                          <a:srgbClr val="000000"/>
                        </a:solidFill>
                        <a:latin typeface="Poppins"/>
                        <a:ea typeface="Poppins"/>
                        <a:cs typeface="Poppins"/>
                        <a:sym typeface="Poppins"/>
                      </a:endParaRPr>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Optimiser l’organisation et atteindre les objectifs de performance de l’entreprise</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lnSpc>
                          <a:spcPct val="100000"/>
                        </a:lnSpc>
                        <a:spcBef>
                          <a:spcPts val="0"/>
                        </a:spcBef>
                        <a:spcAft>
                          <a:spcPts val="0"/>
                        </a:spcAft>
                        <a:buClr>
                          <a:schemeClr val="dk1"/>
                        </a:buClr>
                        <a:buSzPts val="1800"/>
                        <a:buFont typeface="Calibri"/>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Faire du retour d’expérience, l’évaluation et l’amélioration de nos pratiques  et de la gestion des risques axées sur la prévention le socle de notre culture de qualité et de sécurité des soins</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a:solidFill>
                          <a:srgbClr val="00B050"/>
                        </a:solidFill>
                        <a:latin typeface="Noto Sans Symbols"/>
                        <a:ea typeface="Noto Sans Symbols"/>
                        <a:cs typeface="Noto Sans Symbols"/>
                        <a:sym typeface="Noto Sans Symbols"/>
                      </a:endParaRPr>
                    </a:p>
                    <a:p>
                      <a:pPr marL="0" marR="0" lvl="0" indent="0" algn="ctr" rtl="0">
                        <a:lnSpc>
                          <a:spcPct val="100000"/>
                        </a:lnSpc>
                        <a:spcBef>
                          <a:spcPts val="0"/>
                        </a:spcBef>
                        <a:spcAft>
                          <a:spcPts val="0"/>
                        </a:spcAft>
                        <a:buClr>
                          <a:schemeClr val="dk1"/>
                        </a:buClr>
                        <a:buSzPts val="1800"/>
                        <a:buFont typeface="Calibri"/>
                        <a:buNone/>
                      </a:pPr>
                      <a:endParaRPr sz="1800" b="0" i="0" u="none" strike="noStrike">
                        <a:solidFill>
                          <a:srgbClr val="00B050"/>
                        </a:solidFill>
                        <a:latin typeface="Noto Sans Symbols"/>
                        <a:ea typeface="Noto Sans Symbols"/>
                        <a:cs typeface="Noto Sans Symbols"/>
                        <a:sym typeface="Noto Sans Symbols"/>
                      </a:endParaRPr>
                    </a:p>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8499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Offrir une qualité de travail et des conditions permettant au personnel de s’épanouir et de s’engager pour la santé et le bien-être des patients et d’exprimer au mieux ses compétences</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Permettre le développement des compétences et l’évolution du personnel en favorisant la formation permanente</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0000"/>
                        </a:solidFill>
                        <a:latin typeface="Arial"/>
                        <a:ea typeface="Arial"/>
                        <a:cs typeface="Arial"/>
                        <a:sym typeface="Arial"/>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0000"/>
                          </a:solidFill>
                          <a:latin typeface="Arial"/>
                          <a:ea typeface="Arial"/>
                          <a:cs typeface="Arial"/>
                          <a:sym typeface="Arial"/>
                        </a:rPr>
                        <a:t> </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718200">
                <a:tc>
                  <a:txBody>
                    <a:bodyPr/>
                    <a:lstStyle/>
                    <a:p>
                      <a:pPr marL="0" marR="0" lvl="0" indent="0" algn="l" rtl="0">
                        <a:spcBef>
                          <a:spcPts val="0"/>
                        </a:spcBef>
                        <a:spcAft>
                          <a:spcPts val="0"/>
                        </a:spcAft>
                        <a:buNone/>
                      </a:pPr>
                      <a:r>
                        <a:rPr lang="fr-FR" sz="1200" b="0" i="0" u="none" strike="noStrike">
                          <a:solidFill>
                            <a:srgbClr val="000000"/>
                          </a:solidFill>
                          <a:latin typeface="Poppins"/>
                          <a:ea typeface="Poppins"/>
                          <a:cs typeface="Poppins"/>
                          <a:sym typeface="Poppins"/>
                        </a:rPr>
                        <a:t>Etablir et entretenir la relation de confiance avec nos investisseurs et nos partenaires</a:t>
                      </a:r>
                      <a:endParaRPr sz="1200"/>
                    </a:p>
                  </a:txBody>
                  <a:tcPr marL="8050" marR="8050" marT="8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a:solidFill>
                          <a:srgbClr val="00B050"/>
                        </a:solidFill>
                        <a:latin typeface="Noto Sans Symbols"/>
                        <a:ea typeface="Noto Sans Symbols"/>
                        <a:cs typeface="Noto Sans Symbols"/>
                        <a:sym typeface="Noto Sans Symbols"/>
                      </a:endParaRPr>
                    </a:p>
                    <a:p>
                      <a:pPr marL="0" marR="0" lvl="0" indent="0" algn="ctr" rtl="0">
                        <a:lnSpc>
                          <a:spcPct val="100000"/>
                        </a:lnSpc>
                        <a:spcBef>
                          <a:spcPts val="0"/>
                        </a:spcBef>
                        <a:spcAft>
                          <a:spcPts val="0"/>
                        </a:spcAft>
                        <a:buClr>
                          <a:srgbClr val="00B050"/>
                        </a:buClr>
                        <a:buSzPts val="1800"/>
                        <a:buFont typeface="Noto Sans Symbols"/>
                        <a:buNone/>
                      </a:pPr>
                      <a:r>
                        <a:rPr lang="fr-FR" sz="1800" b="0" i="0" u="none" strike="noStrike">
                          <a:solidFill>
                            <a:srgbClr val="00B050"/>
                          </a:solidFill>
                          <a:latin typeface="Noto Sans Symbols"/>
                          <a:ea typeface="Noto Sans Symbols"/>
                          <a:cs typeface="Noto Sans Symbols"/>
                          <a:sym typeface="Noto Sans Symbols"/>
                        </a:rPr>
                        <a:t>✔</a:t>
                      </a:r>
                      <a:endParaRPr/>
                    </a:p>
                    <a:p>
                      <a:pPr marL="0" marR="0" lvl="0" indent="0" algn="ctr" rtl="0">
                        <a:spcBef>
                          <a:spcPts val="0"/>
                        </a:spcBef>
                        <a:spcAft>
                          <a:spcPts val="0"/>
                        </a:spcAft>
                        <a:buNone/>
                      </a:pPr>
                      <a:endParaRPr sz="1800" b="0" i="0" u="none" strike="noStrike">
                        <a:solidFill>
                          <a:srgbClr val="00B050"/>
                        </a:solidFill>
                        <a:latin typeface="Noto Sans Symbols"/>
                        <a:ea typeface="Noto Sans Symbols"/>
                        <a:cs typeface="Noto Sans Symbols"/>
                        <a:sym typeface="Noto Sans Symbols"/>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i="0" u="none" strike="noStrike">
                          <a:solidFill>
                            <a:srgbClr val="00B050"/>
                          </a:solidFill>
                          <a:latin typeface="Noto Sans Symbols"/>
                          <a:ea typeface="Noto Sans Symbols"/>
                          <a:cs typeface="Noto Sans Symbols"/>
                          <a:sym typeface="Noto Sans Symbols"/>
                        </a:rPr>
                        <a:t>✔</a:t>
                      </a:r>
                      <a:endParaRPr/>
                    </a:p>
                  </a:txBody>
                  <a:tcPr marL="8050" marR="8050" marT="8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1168" name="Google Shape;1168;p145"/>
          <p:cNvSpPr txBox="1"/>
          <p:nvPr/>
        </p:nvSpPr>
        <p:spPr>
          <a:xfrm>
            <a:off x="401777" y="201637"/>
            <a:ext cx="11305308" cy="369332"/>
          </a:xfrm>
          <a:prstGeom prst="rect">
            <a:avLst/>
          </a:prstGeom>
          <a:solidFill>
            <a:srgbClr val="EBBDA9"/>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800" b="1">
                <a:solidFill>
                  <a:schemeClr val="lt1"/>
                </a:solidFill>
                <a:latin typeface="Poppins"/>
                <a:ea typeface="Poppins"/>
                <a:cs typeface="Poppins"/>
                <a:sym typeface="Poppins"/>
              </a:rPr>
              <a:t>PROCESSUS SUPPORT</a:t>
            </a:r>
            <a:endParaRPr sz="1800" b="1">
              <a:solidFill>
                <a:schemeClr val="lt1"/>
              </a:solidFill>
              <a:latin typeface="Poppins"/>
              <a:ea typeface="Poppins"/>
              <a:cs typeface="Poppins"/>
              <a:sym typeface="Poppins"/>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graphicFrame>
        <p:nvGraphicFramePr>
          <p:cNvPr id="1173" name="Google Shape;1173;p146"/>
          <p:cNvGraphicFramePr/>
          <p:nvPr/>
        </p:nvGraphicFramePr>
        <p:xfrm>
          <a:off x="416310" y="1033227"/>
          <a:ext cx="3000000" cy="3000000"/>
        </p:xfrm>
        <a:graphic>
          <a:graphicData uri="http://schemas.openxmlformats.org/drawingml/2006/table">
            <a:tbl>
              <a:tblPr firstRow="1">
                <a:noFill/>
                <a:tableStyleId>{FFE8ACC5-72B3-4142-A17C-23323B57B40F}</a:tableStyleId>
              </a:tblPr>
              <a:tblGrid>
                <a:gridCol w="784200">
                  <a:extLst>
                    <a:ext uri="{9D8B030D-6E8A-4147-A177-3AD203B41FA5}">
                      <a16:colId xmlns:a16="http://schemas.microsoft.com/office/drawing/2014/main" val="20000"/>
                    </a:ext>
                  </a:extLst>
                </a:gridCol>
                <a:gridCol w="3603400">
                  <a:extLst>
                    <a:ext uri="{9D8B030D-6E8A-4147-A177-3AD203B41FA5}">
                      <a16:colId xmlns:a16="http://schemas.microsoft.com/office/drawing/2014/main" val="20001"/>
                    </a:ext>
                  </a:extLst>
                </a:gridCol>
                <a:gridCol w="645325">
                  <a:extLst>
                    <a:ext uri="{9D8B030D-6E8A-4147-A177-3AD203B41FA5}">
                      <a16:colId xmlns:a16="http://schemas.microsoft.com/office/drawing/2014/main" val="20002"/>
                    </a:ext>
                  </a:extLst>
                </a:gridCol>
                <a:gridCol w="815750">
                  <a:extLst>
                    <a:ext uri="{9D8B030D-6E8A-4147-A177-3AD203B41FA5}">
                      <a16:colId xmlns:a16="http://schemas.microsoft.com/office/drawing/2014/main" val="20003"/>
                    </a:ext>
                  </a:extLst>
                </a:gridCol>
                <a:gridCol w="3653900">
                  <a:extLst>
                    <a:ext uri="{9D8B030D-6E8A-4147-A177-3AD203B41FA5}">
                      <a16:colId xmlns:a16="http://schemas.microsoft.com/office/drawing/2014/main" val="20004"/>
                    </a:ext>
                  </a:extLst>
                </a:gridCol>
                <a:gridCol w="928400">
                  <a:extLst>
                    <a:ext uri="{9D8B030D-6E8A-4147-A177-3AD203B41FA5}">
                      <a16:colId xmlns:a16="http://schemas.microsoft.com/office/drawing/2014/main" val="20005"/>
                    </a:ext>
                  </a:extLst>
                </a:gridCol>
                <a:gridCol w="928400">
                  <a:extLst>
                    <a:ext uri="{9D8B030D-6E8A-4147-A177-3AD203B41FA5}">
                      <a16:colId xmlns:a16="http://schemas.microsoft.com/office/drawing/2014/main" val="20006"/>
                    </a:ext>
                  </a:extLst>
                </a:gridCol>
              </a:tblGrid>
              <a:tr h="6876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Proc.</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Indicateurs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Fréq.</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Cible</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Méthode de calcul</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chemeClr val="accent6"/>
                          </a:solidFill>
                          <a:latin typeface="Poppins"/>
                          <a:ea typeface="Poppins"/>
                          <a:cs typeface="Poppins"/>
                          <a:sym typeface="Poppins"/>
                        </a:rPr>
                        <a:t>Moy. 2023</a:t>
                      </a:r>
                      <a:endParaRPr sz="1200" i="0" u="none" strike="noStrike">
                        <a:solidFill>
                          <a:schemeClr val="accent6"/>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Atteint 2023</a:t>
                      </a:r>
                      <a:endParaRPr sz="1200" i="0" u="none" strike="noStrike">
                        <a:solidFill>
                          <a:srgbClr val="3F3F3F"/>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0"/>
                  </a:ext>
                </a:extLst>
              </a:tr>
              <a:tr h="6632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PM01</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réunions de comité de direction tenues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1</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PVs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00B050"/>
                          </a:solidFill>
                          <a:latin typeface="Poppins"/>
                          <a:ea typeface="Poppins"/>
                          <a:cs typeface="Poppins"/>
                          <a:sym typeface="Poppins"/>
                        </a:rPr>
                        <a:t>11</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b="1"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1"/>
                  </a:ext>
                </a:extLst>
              </a:tr>
              <a:tr h="10870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PM01</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d'atteinte des objectifs de croissance Clinique -  Plateau</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100%</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Moyenne des niveaux d'atteinte des objectifs de croissance (CA)</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FF0000"/>
                          </a:solidFill>
                          <a:latin typeface="Poppins"/>
                          <a:ea typeface="Poppins"/>
                          <a:cs typeface="Poppins"/>
                          <a:sym typeface="Poppins"/>
                        </a:rPr>
                        <a:t>2%</a:t>
                      </a:r>
                      <a:endParaRPr sz="1200" b="1" i="0" u="none" strike="noStrike">
                        <a:solidFill>
                          <a:srgbClr val="FF000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FF0000"/>
                          </a:solidFill>
                          <a:latin typeface="Poppins"/>
                          <a:ea typeface="Poppins"/>
                          <a:cs typeface="Poppins"/>
                          <a:sym typeface="Poppins"/>
                        </a:rPr>
                        <a:t>NON</a:t>
                      </a:r>
                      <a:endParaRPr sz="1200" b="1" u="none" strike="noStrike">
                        <a:solidFill>
                          <a:srgbClr val="FF000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2"/>
                  </a:ext>
                </a:extLst>
              </a:tr>
              <a:tr h="663200">
                <a:tc>
                  <a:txBody>
                    <a:bodyPr/>
                    <a:lstStyle/>
                    <a:p>
                      <a:pPr marL="0" marR="0" lvl="0" indent="0" algn="ctr" rtl="0">
                        <a:spcBef>
                          <a:spcPts val="0"/>
                        </a:spcBef>
                        <a:spcAft>
                          <a:spcPts val="0"/>
                        </a:spcAft>
                        <a:buNone/>
                      </a:pPr>
                      <a:r>
                        <a:rPr lang="fr-FR" sz="1200" u="none" strike="noStrike">
                          <a:solidFill>
                            <a:schemeClr val="dk1"/>
                          </a:solidFill>
                          <a:latin typeface="Poppins"/>
                          <a:ea typeface="Poppins"/>
                          <a:cs typeface="Poppins"/>
                          <a:sym typeface="Poppins"/>
                        </a:rPr>
                        <a:t>PM01</a:t>
                      </a:r>
                      <a:endParaRPr sz="1200" i="0" u="none" strike="noStrike">
                        <a:solidFill>
                          <a:schemeClr val="dk1"/>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chemeClr val="dk1"/>
                          </a:solidFill>
                          <a:latin typeface="Poppins"/>
                          <a:ea typeface="Poppins"/>
                          <a:cs typeface="Poppins"/>
                          <a:sym typeface="Poppins"/>
                        </a:rPr>
                        <a:t>Taux d'atteinte des cibles des indicateurs </a:t>
                      </a:r>
                      <a:endParaRPr sz="1200" i="0" u="none" strike="noStrike">
                        <a:solidFill>
                          <a:schemeClr val="dk1"/>
                        </a:solidFill>
                        <a:latin typeface="Poppins"/>
                        <a:ea typeface="Poppins"/>
                        <a:cs typeface="Poppins"/>
                        <a:sym typeface="Poppins"/>
                      </a:endParaRPr>
                    </a:p>
                  </a:txBody>
                  <a:tcPr marL="0" marR="0" marT="0" marB="0" anchor="ctr">
                    <a:solidFill>
                      <a:schemeClr val="lt1"/>
                    </a:solidFill>
                  </a:tcPr>
                </a:tc>
                <a:tc>
                  <a:txBody>
                    <a:bodyPr/>
                    <a:lstStyle/>
                    <a:p>
                      <a:pPr marL="0" marR="0" lvl="0" indent="0" algn="ctr" rtl="0">
                        <a:spcBef>
                          <a:spcPts val="0"/>
                        </a:spcBef>
                        <a:spcAft>
                          <a:spcPts val="0"/>
                        </a:spcAft>
                        <a:buNone/>
                      </a:pPr>
                      <a:r>
                        <a:rPr lang="fr-FR" sz="1200" u="none" strike="noStrike">
                          <a:solidFill>
                            <a:schemeClr val="dk1"/>
                          </a:solidFill>
                          <a:latin typeface="Poppins"/>
                          <a:ea typeface="Poppins"/>
                          <a:cs typeface="Poppins"/>
                          <a:sym typeface="Poppins"/>
                        </a:rPr>
                        <a:t>Ann.</a:t>
                      </a:r>
                      <a:endParaRPr sz="1200" i="0" u="none" strike="noStrike">
                        <a:solidFill>
                          <a:schemeClr val="dk1"/>
                        </a:solidFill>
                        <a:latin typeface="Poppins"/>
                        <a:ea typeface="Poppins"/>
                        <a:cs typeface="Poppins"/>
                        <a:sym typeface="Poppins"/>
                      </a:endParaRPr>
                    </a:p>
                  </a:txBody>
                  <a:tcPr marL="0" marR="0" marT="0" marB="0" anchor="ctr">
                    <a:solidFill>
                      <a:schemeClr val="lt1"/>
                    </a:solidFill>
                  </a:tcPr>
                </a:tc>
                <a:tc>
                  <a:txBody>
                    <a:bodyPr/>
                    <a:lstStyle/>
                    <a:p>
                      <a:pPr marL="0" marR="0" lvl="0" indent="0" algn="ctr" rtl="0">
                        <a:spcBef>
                          <a:spcPts val="0"/>
                        </a:spcBef>
                        <a:spcAft>
                          <a:spcPts val="0"/>
                        </a:spcAft>
                        <a:buNone/>
                      </a:pPr>
                      <a:r>
                        <a:rPr lang="fr-FR" sz="1200" b="1" u="none" strike="noStrike">
                          <a:solidFill>
                            <a:schemeClr val="dk1"/>
                          </a:solidFill>
                          <a:latin typeface="Poppins"/>
                          <a:ea typeface="Poppins"/>
                          <a:cs typeface="Poppins"/>
                          <a:sym typeface="Poppins"/>
                        </a:rPr>
                        <a:t>70%</a:t>
                      </a:r>
                      <a:endParaRPr sz="1200" b="1" i="0" u="none" strike="noStrike">
                        <a:solidFill>
                          <a:schemeClr val="dk1"/>
                        </a:solidFill>
                        <a:latin typeface="Poppins"/>
                        <a:ea typeface="Poppins"/>
                        <a:cs typeface="Poppins"/>
                        <a:sym typeface="Poppins"/>
                      </a:endParaRPr>
                    </a:p>
                  </a:txBody>
                  <a:tcPr marL="0" marR="0" marT="0" marB="0" anchor="ctr">
                    <a:solidFill>
                      <a:schemeClr val="lt1"/>
                    </a:solidFill>
                  </a:tcPr>
                </a:tc>
                <a:tc>
                  <a:txBody>
                    <a:bodyPr/>
                    <a:lstStyle/>
                    <a:p>
                      <a:pPr marL="0" marR="0" lvl="0" indent="0" algn="ctr" rtl="0">
                        <a:spcBef>
                          <a:spcPts val="0"/>
                        </a:spcBef>
                        <a:spcAft>
                          <a:spcPts val="0"/>
                        </a:spcAft>
                        <a:buNone/>
                      </a:pPr>
                      <a:r>
                        <a:rPr lang="fr-FR" sz="1200" u="none" strike="noStrike">
                          <a:solidFill>
                            <a:schemeClr val="dk1"/>
                          </a:solidFill>
                          <a:latin typeface="Poppins"/>
                          <a:ea typeface="Poppins"/>
                          <a:cs typeface="Poppins"/>
                          <a:sym typeface="Poppins"/>
                        </a:rPr>
                        <a:t>Nombre de cibles atteintes / Nombre de cibles total</a:t>
                      </a:r>
                      <a:endParaRPr sz="1200" i="0" u="none" strike="noStrike">
                        <a:solidFill>
                          <a:schemeClr val="dk1"/>
                        </a:solidFill>
                        <a:latin typeface="Poppins"/>
                        <a:ea typeface="Poppins"/>
                        <a:cs typeface="Poppins"/>
                        <a:sym typeface="Poppins"/>
                      </a:endParaRPr>
                    </a:p>
                  </a:txBody>
                  <a:tcPr marL="0" marR="0" marT="0" marB="0" anchor="ctr">
                    <a:solidFill>
                      <a:schemeClr val="lt1"/>
                    </a:solidFill>
                  </a:tcPr>
                </a:tc>
                <a:tc>
                  <a:txBody>
                    <a:bodyPr/>
                    <a:lstStyle/>
                    <a:p>
                      <a:pPr marL="0" marR="0" lvl="0" indent="0" algn="ctr" rtl="0">
                        <a:spcBef>
                          <a:spcPts val="0"/>
                        </a:spcBef>
                        <a:spcAft>
                          <a:spcPts val="0"/>
                        </a:spcAft>
                        <a:buNone/>
                      </a:pPr>
                      <a:r>
                        <a:rPr lang="fr-FR" sz="1200" b="1">
                          <a:solidFill>
                            <a:srgbClr val="FF0000"/>
                          </a:solidFill>
                          <a:latin typeface="Poppins"/>
                          <a:ea typeface="Poppins"/>
                          <a:cs typeface="Poppins"/>
                          <a:sym typeface="Poppins"/>
                        </a:rPr>
                        <a:t>67%</a:t>
                      </a:r>
                      <a:endParaRPr sz="1200" b="1"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lnSpc>
                          <a:spcPct val="100000"/>
                        </a:lnSpc>
                        <a:spcBef>
                          <a:spcPts val="0"/>
                        </a:spcBef>
                        <a:spcAft>
                          <a:spcPts val="0"/>
                        </a:spcAft>
                        <a:buClr>
                          <a:srgbClr val="000000"/>
                        </a:buClr>
                        <a:buFont typeface="Arial"/>
                        <a:buNone/>
                      </a:pPr>
                      <a:r>
                        <a:rPr lang="fr-FR" sz="1200">
                          <a:solidFill>
                            <a:srgbClr val="FF0000"/>
                          </a:solidFill>
                          <a:latin typeface="Poppins"/>
                          <a:ea typeface="Poppins"/>
                          <a:cs typeface="Poppins"/>
                          <a:sym typeface="Poppins"/>
                        </a:rPr>
                        <a:t>NON</a:t>
                      </a:r>
                      <a:endParaRPr sz="1200">
                        <a:solidFill>
                          <a:srgbClr val="FF000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3"/>
                  </a:ext>
                </a:extLst>
              </a:tr>
              <a:tr h="6632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PM02</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Acquisition de nouveaux patients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+10%</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de variation des nouveaux patients vs année précédente</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FF0000"/>
                          </a:solidFill>
                          <a:latin typeface="Poppins"/>
                          <a:ea typeface="Poppins"/>
                          <a:cs typeface="Poppins"/>
                          <a:sym typeface="Poppins"/>
                        </a:rPr>
                        <a:t>-10,45%</a:t>
                      </a:r>
                      <a:endParaRPr sz="1200" b="1" i="0" u="none" strike="noStrike">
                        <a:solidFill>
                          <a:srgbClr val="FF000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FF0000"/>
                          </a:solidFill>
                          <a:latin typeface="Poppins"/>
                          <a:ea typeface="Poppins"/>
                          <a:cs typeface="Poppins"/>
                          <a:sym typeface="Poppins"/>
                        </a:rPr>
                        <a:t>Non </a:t>
                      </a:r>
                      <a:endParaRPr sz="1200" b="1" u="none" strike="noStrike">
                        <a:solidFill>
                          <a:srgbClr val="FF000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4"/>
                  </a:ext>
                </a:extLst>
              </a:tr>
              <a:tr h="13264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PM02</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Niveau de satisfaction des patients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Sem</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75%</a:t>
                      </a:r>
                      <a:endParaRPr sz="1200" b="1">
                        <a:latin typeface="Poppins"/>
                        <a:ea typeface="Poppins"/>
                        <a:cs typeface="Poppins"/>
                        <a:sym typeface="Poppins"/>
                      </a:endParaRPr>
                    </a:p>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90%</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Pourcentage des patients n'ayant aucun motif d'insatisfaction</a:t>
                      </a:r>
                      <a:endParaRPr sz="1200">
                        <a:latin typeface="Poppins"/>
                        <a:ea typeface="Poppins"/>
                        <a:cs typeface="Poppins"/>
                        <a:sym typeface="Poppins"/>
                      </a:endParaRPr>
                    </a:p>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Pourcentage des patientes qui recommanderaient NEST</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00B050"/>
                          </a:solidFill>
                          <a:latin typeface="Poppins"/>
                          <a:ea typeface="Poppins"/>
                          <a:cs typeface="Poppins"/>
                          <a:sym typeface="Poppins"/>
                        </a:rPr>
                        <a:t>98%</a:t>
                      </a:r>
                      <a:endParaRPr sz="1200">
                        <a:latin typeface="Poppins"/>
                        <a:ea typeface="Poppins"/>
                        <a:cs typeface="Poppins"/>
                        <a:sym typeface="Poppins"/>
                      </a:endParaRPr>
                    </a:p>
                    <a:p>
                      <a:pPr marL="0" marR="0" lvl="0" indent="0" algn="ctr" rtl="0">
                        <a:spcBef>
                          <a:spcPts val="0"/>
                        </a:spcBef>
                        <a:spcAft>
                          <a:spcPts val="0"/>
                        </a:spcAft>
                        <a:buNone/>
                      </a:pPr>
                      <a:r>
                        <a:rPr lang="fr-FR" sz="1200" b="1" u="none" strike="noStrike">
                          <a:solidFill>
                            <a:srgbClr val="00B050"/>
                          </a:solidFill>
                          <a:latin typeface="Poppins"/>
                          <a:ea typeface="Poppins"/>
                          <a:cs typeface="Poppins"/>
                          <a:sym typeface="Poppins"/>
                        </a:rPr>
                        <a:t>99%</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b="1"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5"/>
                  </a:ext>
                </a:extLst>
              </a:tr>
            </a:tbl>
          </a:graphicData>
        </a:graphic>
      </p:graphicFrame>
      <p:sp>
        <p:nvSpPr>
          <p:cNvPr id="1174" name="Google Shape;1174;p146"/>
          <p:cNvSpPr txBox="1"/>
          <p:nvPr/>
        </p:nvSpPr>
        <p:spPr>
          <a:xfrm>
            <a:off x="203325" y="356194"/>
            <a:ext cx="10585200" cy="509400"/>
          </a:xfrm>
          <a:prstGeom prst="rect">
            <a:avLst/>
          </a:prstGeom>
          <a:noFill/>
          <a:ln>
            <a:noFill/>
          </a:ln>
        </p:spPr>
        <p:txBody>
          <a:bodyPr spcFirstLastPara="1" wrap="square" lIns="91425" tIns="45700" rIns="91425" bIns="45700" anchor="b" anchorCtr="0">
            <a:normAutofit/>
          </a:bodyPr>
          <a:lstStyle/>
          <a:p>
            <a:pPr marL="0" marR="0" lvl="0" indent="0" algn="l" rtl="0">
              <a:spcBef>
                <a:spcPts val="0"/>
              </a:spcBef>
              <a:spcAft>
                <a:spcPts val="0"/>
              </a:spcAft>
              <a:buClr>
                <a:srgbClr val="752864"/>
              </a:buClr>
              <a:buSzPts val="2800"/>
              <a:buFont typeface="Calibri"/>
              <a:buNone/>
            </a:pPr>
            <a:r>
              <a:rPr lang="fr-FR" sz="2000" b="1" cap="none">
                <a:solidFill>
                  <a:srgbClr val="752864"/>
                </a:solidFill>
                <a:latin typeface="Poppins"/>
                <a:ea typeface="Poppins"/>
                <a:cs typeface="Poppins"/>
                <a:sym typeface="Poppins"/>
              </a:rPr>
              <a:t>2. Le degré de réalisation des objectifs qualité</a:t>
            </a:r>
            <a:endParaRPr sz="2000" b="1" cap="none">
              <a:solidFill>
                <a:srgbClr val="752864"/>
              </a:solidFill>
              <a:latin typeface="Poppins"/>
              <a:ea typeface="Poppins"/>
              <a:cs typeface="Poppins"/>
              <a:sym typeface="Poppins"/>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178"/>
        <p:cNvGrpSpPr/>
        <p:nvPr/>
      </p:nvGrpSpPr>
      <p:grpSpPr>
        <a:xfrm>
          <a:off x="0" y="0"/>
          <a:ext cx="0" cy="0"/>
          <a:chOff x="0" y="0"/>
          <a:chExt cx="0" cy="0"/>
        </a:xfrm>
      </p:grpSpPr>
      <p:graphicFrame>
        <p:nvGraphicFramePr>
          <p:cNvPr id="1179" name="Google Shape;1179;p147"/>
          <p:cNvGraphicFramePr/>
          <p:nvPr/>
        </p:nvGraphicFramePr>
        <p:xfrm>
          <a:off x="286555" y="920031"/>
          <a:ext cx="3000000" cy="3000000"/>
        </p:xfrm>
        <a:graphic>
          <a:graphicData uri="http://schemas.openxmlformats.org/drawingml/2006/table">
            <a:tbl>
              <a:tblPr firstRow="1">
                <a:noFill/>
                <a:tableStyleId>{FFE8ACC5-72B3-4142-A17C-23323B57B40F}</a:tableStyleId>
              </a:tblPr>
              <a:tblGrid>
                <a:gridCol w="802125">
                  <a:extLst>
                    <a:ext uri="{9D8B030D-6E8A-4147-A177-3AD203B41FA5}">
                      <a16:colId xmlns:a16="http://schemas.microsoft.com/office/drawing/2014/main" val="20000"/>
                    </a:ext>
                  </a:extLst>
                </a:gridCol>
                <a:gridCol w="3685700">
                  <a:extLst>
                    <a:ext uri="{9D8B030D-6E8A-4147-A177-3AD203B41FA5}">
                      <a16:colId xmlns:a16="http://schemas.microsoft.com/office/drawing/2014/main" val="20001"/>
                    </a:ext>
                  </a:extLst>
                </a:gridCol>
                <a:gridCol w="660075">
                  <a:extLst>
                    <a:ext uri="{9D8B030D-6E8A-4147-A177-3AD203B41FA5}">
                      <a16:colId xmlns:a16="http://schemas.microsoft.com/office/drawing/2014/main" val="20002"/>
                    </a:ext>
                  </a:extLst>
                </a:gridCol>
                <a:gridCol w="834400">
                  <a:extLst>
                    <a:ext uri="{9D8B030D-6E8A-4147-A177-3AD203B41FA5}">
                      <a16:colId xmlns:a16="http://schemas.microsoft.com/office/drawing/2014/main" val="20003"/>
                    </a:ext>
                  </a:extLst>
                </a:gridCol>
                <a:gridCol w="3737375">
                  <a:extLst>
                    <a:ext uri="{9D8B030D-6E8A-4147-A177-3AD203B41FA5}">
                      <a16:colId xmlns:a16="http://schemas.microsoft.com/office/drawing/2014/main" val="20004"/>
                    </a:ext>
                  </a:extLst>
                </a:gridCol>
                <a:gridCol w="949625">
                  <a:extLst>
                    <a:ext uri="{9D8B030D-6E8A-4147-A177-3AD203B41FA5}">
                      <a16:colId xmlns:a16="http://schemas.microsoft.com/office/drawing/2014/main" val="20005"/>
                    </a:ext>
                  </a:extLst>
                </a:gridCol>
                <a:gridCol w="949625">
                  <a:extLst>
                    <a:ext uri="{9D8B030D-6E8A-4147-A177-3AD203B41FA5}">
                      <a16:colId xmlns:a16="http://schemas.microsoft.com/office/drawing/2014/main" val="20006"/>
                    </a:ext>
                  </a:extLst>
                </a:gridCol>
              </a:tblGrid>
              <a:tr h="4819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Proc.</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Indicateurs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Fréq.</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Cible</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Méthode de calcul</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chemeClr val="accent6"/>
                          </a:solidFill>
                          <a:latin typeface="Poppins"/>
                          <a:ea typeface="Poppins"/>
                          <a:cs typeface="Poppins"/>
                          <a:sym typeface="Poppins"/>
                        </a:rPr>
                        <a:t>Moy. 2023</a:t>
                      </a:r>
                      <a:endParaRPr sz="1200" i="0" u="none" strike="noStrike">
                        <a:solidFill>
                          <a:schemeClr val="accent6"/>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Atteint 2023</a:t>
                      </a:r>
                      <a:endParaRPr sz="1200" i="0" u="none" strike="noStrike">
                        <a:solidFill>
                          <a:srgbClr val="3F3F3F"/>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0"/>
                  </a:ext>
                </a:extLst>
              </a:tr>
              <a:tr h="5277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PM03</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de réalisations des actions planifiées dans les délais suite aux audits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70%</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Action réalisée / action planifiée x 100</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FF0000"/>
                          </a:solidFill>
                          <a:latin typeface="Poppins"/>
                          <a:ea typeface="Poppins"/>
                          <a:cs typeface="Poppins"/>
                          <a:sym typeface="Poppins"/>
                        </a:rPr>
                        <a:t>6</a:t>
                      </a:r>
                      <a:r>
                        <a:rPr lang="fr-FR" sz="1200" b="1">
                          <a:solidFill>
                            <a:srgbClr val="FF0000"/>
                          </a:solidFill>
                          <a:latin typeface="Poppins"/>
                          <a:ea typeface="Poppins"/>
                          <a:cs typeface="Poppins"/>
                          <a:sym typeface="Poppins"/>
                        </a:rPr>
                        <a:t>8</a:t>
                      </a:r>
                      <a:r>
                        <a:rPr lang="fr-FR" sz="1200" b="1" u="none" strike="noStrike">
                          <a:solidFill>
                            <a:srgbClr val="FF0000"/>
                          </a:solidFill>
                          <a:latin typeface="Poppins"/>
                          <a:ea typeface="Poppins"/>
                          <a:cs typeface="Poppins"/>
                          <a:sym typeface="Poppins"/>
                        </a:rPr>
                        <a:t>%</a:t>
                      </a:r>
                      <a:endParaRPr sz="1200" b="1" i="0" u="none" strike="noStrike">
                        <a:solidFill>
                          <a:srgbClr val="FF000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FF0000"/>
                          </a:solidFill>
                          <a:latin typeface="Poppins"/>
                          <a:ea typeface="Poppins"/>
                          <a:cs typeface="Poppins"/>
                          <a:sym typeface="Poppins"/>
                        </a:rPr>
                        <a:t>NON</a:t>
                      </a:r>
                      <a:endParaRPr sz="1200" b="1" u="none" strike="noStrike">
                        <a:solidFill>
                          <a:srgbClr val="FF000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1"/>
                  </a:ext>
                </a:extLst>
              </a:tr>
              <a:tr h="4056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PM03</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de Non – Conformités clôturées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80%</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NC traité / NC total</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FF0000"/>
                          </a:solidFill>
                          <a:latin typeface="Poppins"/>
                          <a:ea typeface="Poppins"/>
                          <a:cs typeface="Poppins"/>
                          <a:sym typeface="Poppins"/>
                        </a:rPr>
                        <a:t>73,9%</a:t>
                      </a:r>
                      <a:endParaRPr sz="1200" b="1" i="0" u="none" strike="noStrike">
                        <a:solidFill>
                          <a:srgbClr val="FF000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FF0000"/>
                          </a:solidFill>
                          <a:latin typeface="Poppins"/>
                          <a:ea typeface="Poppins"/>
                          <a:cs typeface="Poppins"/>
                          <a:sym typeface="Poppins"/>
                        </a:rPr>
                        <a:t>NON</a:t>
                      </a:r>
                      <a:endParaRPr sz="1200" b="1" u="none" strike="noStrike">
                        <a:solidFill>
                          <a:srgbClr val="FF000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2"/>
                  </a:ext>
                </a:extLst>
              </a:tr>
              <a:tr h="4819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PM03</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non-conformités répétées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Sem.</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5</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du nombre de non-conformités répétées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00B050"/>
                          </a:solidFill>
                          <a:latin typeface="Poppins"/>
                          <a:ea typeface="Poppins"/>
                          <a:cs typeface="Poppins"/>
                          <a:sym typeface="Poppins"/>
                        </a:rPr>
                        <a:t>2,75</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b="1"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3"/>
                  </a:ext>
                </a:extLst>
              </a:tr>
              <a:tr h="8219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PO01</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Mesure de l'amabilité de l'accueil</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endParaRPr sz="1200" b="1" u="none" strike="noStrike">
                        <a:solidFill>
                          <a:srgbClr val="3F3F3F"/>
                        </a:solidFill>
                        <a:latin typeface="Poppins"/>
                        <a:ea typeface="Poppins"/>
                        <a:cs typeface="Poppins"/>
                        <a:sym typeface="Poppins"/>
                      </a:endParaRPr>
                    </a:p>
                    <a:p>
                      <a:pPr marL="0" marR="0" lvl="0" indent="0" algn="ctr" rtl="0">
                        <a:spcBef>
                          <a:spcPts val="0"/>
                        </a:spcBef>
                        <a:spcAft>
                          <a:spcPts val="0"/>
                        </a:spcAft>
                        <a:buNone/>
                      </a:pPr>
                      <a:endParaRPr sz="1200" b="1" u="none" strike="noStrike">
                        <a:solidFill>
                          <a:srgbClr val="3F3F3F"/>
                        </a:solidFill>
                        <a:latin typeface="Poppins"/>
                        <a:ea typeface="Poppins"/>
                        <a:cs typeface="Poppins"/>
                        <a:sym typeface="Poppins"/>
                      </a:endParaRPr>
                    </a:p>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0</a:t>
                      </a:r>
                      <a:endParaRPr sz="1200" b="1" u="none" strike="noStrike">
                        <a:solidFill>
                          <a:srgbClr val="3F3F3F"/>
                        </a:solidFill>
                        <a:latin typeface="Poppins"/>
                        <a:ea typeface="Poppins"/>
                        <a:cs typeface="Poppins"/>
                        <a:sym typeface="Poppins"/>
                      </a:endParaRPr>
                    </a:p>
                    <a:p>
                      <a:pPr marL="0" marR="0" lvl="0" indent="0" algn="ctr" rtl="0">
                        <a:spcBef>
                          <a:spcPts val="0"/>
                        </a:spcBef>
                        <a:spcAft>
                          <a:spcPts val="0"/>
                        </a:spcAft>
                        <a:buNone/>
                      </a:pP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d'incidents identifiés ou remontés sur le mois mettant en cause l'amabilité du personnel</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b="1" u="none" strike="noStrike">
                          <a:solidFill>
                            <a:srgbClr val="00B050"/>
                          </a:solidFill>
                          <a:latin typeface="Poppins"/>
                          <a:ea typeface="Poppins"/>
                          <a:cs typeface="Poppins"/>
                          <a:sym typeface="Poppins"/>
                        </a:rPr>
                        <a:t>0</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b="1"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4"/>
                  </a:ext>
                </a:extLst>
              </a:tr>
              <a:tr h="7336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PO01</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Satisfaction des nouveaux patients sur l'accueil</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3,5%</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Résultats de l'enquête de satisfaction des nouveaux patientes (question sur l'accueil - note de 1 à 4)</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3,70</a:t>
                      </a:r>
                      <a:endParaRPr sz="1200">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b="1"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5"/>
                  </a:ext>
                </a:extLst>
              </a:tr>
              <a:tr h="5395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PO01</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d’appels entrants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1600</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d'appels entrants sur les deux numéros de standard</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b="1" u="none" strike="noStrike">
                          <a:solidFill>
                            <a:srgbClr val="FF0000"/>
                          </a:solidFill>
                          <a:latin typeface="Poppins"/>
                          <a:ea typeface="Poppins"/>
                          <a:cs typeface="Poppins"/>
                          <a:sym typeface="Poppins"/>
                        </a:rPr>
                        <a:t>1466</a:t>
                      </a:r>
                      <a:endParaRPr sz="1200" b="1" i="0" u="none" strike="noStrike">
                        <a:solidFill>
                          <a:srgbClr val="FF000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FF0000"/>
                          </a:solidFill>
                          <a:latin typeface="Poppins"/>
                          <a:ea typeface="Poppins"/>
                          <a:cs typeface="Poppins"/>
                          <a:sym typeface="Poppins"/>
                        </a:rPr>
                        <a:t>NON</a:t>
                      </a:r>
                      <a:endParaRPr sz="1200" b="1" i="0" u="none" strike="noStrike">
                        <a:solidFill>
                          <a:srgbClr val="FF000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6"/>
                  </a:ext>
                </a:extLst>
              </a:tr>
              <a:tr h="4819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PO02</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Délai moyen de paiement des garants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60 jours</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Moyenne des délais de tous les paiements reçus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lnSpc>
                          <a:spcPct val="100000"/>
                        </a:lnSpc>
                        <a:spcBef>
                          <a:spcPts val="0"/>
                        </a:spcBef>
                        <a:spcAft>
                          <a:spcPts val="0"/>
                        </a:spcAft>
                        <a:buNone/>
                      </a:pPr>
                      <a:r>
                        <a:rPr lang="fr-FR" sz="1200" b="1">
                          <a:solidFill>
                            <a:srgbClr val="FF0000"/>
                          </a:solidFill>
                          <a:latin typeface="Poppins"/>
                          <a:ea typeface="Poppins"/>
                          <a:cs typeface="Poppins"/>
                          <a:sym typeface="Poppins"/>
                        </a:rPr>
                        <a:t>87,25</a:t>
                      </a:r>
                      <a:endParaRPr sz="1200" b="1">
                        <a:solidFill>
                          <a:srgbClr val="FF000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a:solidFill>
                            <a:srgbClr val="FF0000"/>
                          </a:solidFill>
                          <a:latin typeface="Poppins"/>
                          <a:ea typeface="Poppins"/>
                          <a:cs typeface="Poppins"/>
                          <a:sym typeface="Poppins"/>
                        </a:rPr>
                        <a:t>NON</a:t>
                      </a:r>
                      <a:endParaRPr sz="1200" b="1" i="0" u="none" strike="noStrike">
                        <a:solidFill>
                          <a:srgbClr val="C0000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7"/>
                  </a:ext>
                </a:extLst>
              </a:tr>
              <a:tr h="5277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PO02</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de réclamations ou rejets des garants sur la facturation</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5%</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réclamations ou rejets des garants / Nombre de factures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a:solidFill>
                            <a:srgbClr val="00B050"/>
                          </a:solidFill>
                          <a:latin typeface="Poppins"/>
                          <a:ea typeface="Poppins"/>
                          <a:cs typeface="Poppins"/>
                          <a:sym typeface="Poppins"/>
                        </a:rPr>
                        <a:t>2%</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a:solidFill>
                            <a:srgbClr val="00B050"/>
                          </a:solidFill>
                          <a:latin typeface="Poppins"/>
                          <a:ea typeface="Poppins"/>
                          <a:cs typeface="Poppins"/>
                          <a:sym typeface="Poppins"/>
                        </a:rPr>
                        <a:t>OUI</a:t>
                      </a:r>
                      <a:endParaRPr sz="1200" i="0"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8"/>
                  </a:ext>
                </a:extLst>
              </a:tr>
              <a:tr h="5277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PO02</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Délai moyen entre la sortie du patient et la réception de la facture à la DAF</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7 jours</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Moyenne des délais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a:solidFill>
                            <a:srgbClr val="00B050"/>
                          </a:solidFill>
                          <a:latin typeface="Poppins"/>
                          <a:ea typeface="Poppins"/>
                          <a:cs typeface="Poppins"/>
                          <a:sym typeface="Poppins"/>
                        </a:rPr>
                        <a:t>3,75</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a:solidFill>
                            <a:srgbClr val="00B050"/>
                          </a:solidFill>
                          <a:latin typeface="Poppins"/>
                          <a:ea typeface="Poppins"/>
                          <a:cs typeface="Poppins"/>
                          <a:sym typeface="Poppins"/>
                        </a:rPr>
                        <a:t>OUI</a:t>
                      </a:r>
                      <a:endParaRPr sz="1200" i="0"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9"/>
                  </a:ext>
                </a:extLst>
              </a:tr>
            </a:tbl>
          </a:graphicData>
        </a:graphic>
      </p:graphicFrame>
      <p:sp>
        <p:nvSpPr>
          <p:cNvPr id="1180" name="Google Shape;1180;p147"/>
          <p:cNvSpPr txBox="1"/>
          <p:nvPr/>
        </p:nvSpPr>
        <p:spPr>
          <a:xfrm>
            <a:off x="286555" y="219943"/>
            <a:ext cx="10585200" cy="5145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752864"/>
              </a:buClr>
              <a:buSzPts val="2800"/>
              <a:buFont typeface="Calibri"/>
              <a:buNone/>
            </a:pPr>
            <a:r>
              <a:rPr lang="fr-FR" sz="2000" b="1">
                <a:solidFill>
                  <a:srgbClr val="752864"/>
                </a:solidFill>
                <a:latin typeface="Poppins"/>
                <a:ea typeface="Poppins"/>
                <a:cs typeface="Poppins"/>
                <a:sym typeface="Poppins"/>
              </a:rPr>
              <a:t>2. Le degré de réalisation des objectifs qualité</a:t>
            </a:r>
            <a:endParaRPr sz="2000" b="1">
              <a:solidFill>
                <a:srgbClr val="752864"/>
              </a:solidFill>
              <a:latin typeface="Poppins"/>
              <a:ea typeface="Poppins"/>
              <a:cs typeface="Poppins"/>
              <a:sym typeface="Poppins"/>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184"/>
        <p:cNvGrpSpPr/>
        <p:nvPr/>
      </p:nvGrpSpPr>
      <p:grpSpPr>
        <a:xfrm>
          <a:off x="0" y="0"/>
          <a:ext cx="0" cy="0"/>
          <a:chOff x="0" y="0"/>
          <a:chExt cx="0" cy="0"/>
        </a:xfrm>
      </p:grpSpPr>
      <p:graphicFrame>
        <p:nvGraphicFramePr>
          <p:cNvPr id="1185" name="Google Shape;1185;p148"/>
          <p:cNvGraphicFramePr/>
          <p:nvPr/>
        </p:nvGraphicFramePr>
        <p:xfrm>
          <a:off x="457202" y="855039"/>
          <a:ext cx="3000000" cy="3000000"/>
        </p:xfrm>
        <a:graphic>
          <a:graphicData uri="http://schemas.openxmlformats.org/drawingml/2006/table">
            <a:tbl>
              <a:tblPr firstRow="1">
                <a:noFill/>
                <a:tableStyleId>{FFE8ACC5-72B3-4142-A17C-23323B57B40F}</a:tableStyleId>
              </a:tblPr>
              <a:tblGrid>
                <a:gridCol w="778550">
                  <a:extLst>
                    <a:ext uri="{9D8B030D-6E8A-4147-A177-3AD203B41FA5}">
                      <a16:colId xmlns:a16="http://schemas.microsoft.com/office/drawing/2014/main" val="20000"/>
                    </a:ext>
                  </a:extLst>
                </a:gridCol>
                <a:gridCol w="3442000">
                  <a:extLst>
                    <a:ext uri="{9D8B030D-6E8A-4147-A177-3AD203B41FA5}">
                      <a16:colId xmlns:a16="http://schemas.microsoft.com/office/drawing/2014/main" val="20001"/>
                    </a:ext>
                  </a:extLst>
                </a:gridCol>
                <a:gridCol w="776125">
                  <a:extLst>
                    <a:ext uri="{9D8B030D-6E8A-4147-A177-3AD203B41FA5}">
                      <a16:colId xmlns:a16="http://schemas.microsoft.com/office/drawing/2014/main" val="20002"/>
                    </a:ext>
                  </a:extLst>
                </a:gridCol>
                <a:gridCol w="809875">
                  <a:extLst>
                    <a:ext uri="{9D8B030D-6E8A-4147-A177-3AD203B41FA5}">
                      <a16:colId xmlns:a16="http://schemas.microsoft.com/office/drawing/2014/main" val="20003"/>
                    </a:ext>
                  </a:extLst>
                </a:gridCol>
                <a:gridCol w="3627600">
                  <a:extLst>
                    <a:ext uri="{9D8B030D-6E8A-4147-A177-3AD203B41FA5}">
                      <a16:colId xmlns:a16="http://schemas.microsoft.com/office/drawing/2014/main" val="20004"/>
                    </a:ext>
                  </a:extLst>
                </a:gridCol>
                <a:gridCol w="921725">
                  <a:extLst>
                    <a:ext uri="{9D8B030D-6E8A-4147-A177-3AD203B41FA5}">
                      <a16:colId xmlns:a16="http://schemas.microsoft.com/office/drawing/2014/main" val="20005"/>
                    </a:ext>
                  </a:extLst>
                </a:gridCol>
                <a:gridCol w="921725">
                  <a:extLst>
                    <a:ext uri="{9D8B030D-6E8A-4147-A177-3AD203B41FA5}">
                      <a16:colId xmlns:a16="http://schemas.microsoft.com/office/drawing/2014/main" val="20006"/>
                    </a:ext>
                  </a:extLst>
                </a:gridCol>
              </a:tblGrid>
              <a:tr h="4434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Proc.</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Indicateurs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Fréq.</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Cible</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Méthode de calcul</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chemeClr val="accent6"/>
                          </a:solidFill>
                          <a:latin typeface="Poppins"/>
                          <a:ea typeface="Poppins"/>
                          <a:cs typeface="Poppins"/>
                          <a:sym typeface="Poppins"/>
                        </a:rPr>
                        <a:t>Moy. 2023</a:t>
                      </a:r>
                      <a:endParaRPr sz="1200" i="0" u="none" strike="noStrike">
                        <a:solidFill>
                          <a:schemeClr val="accent6"/>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Atteint 2023</a:t>
                      </a:r>
                      <a:endParaRPr sz="1200" i="0" u="none" strike="noStrike">
                        <a:solidFill>
                          <a:srgbClr val="3F3F3F"/>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0"/>
                  </a:ext>
                </a:extLst>
              </a:tr>
              <a:tr h="6829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PO02</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Délai moyen </a:t>
                      </a:r>
                      <a:r>
                        <a:rPr lang="fr-FR" sz="1200">
                          <a:solidFill>
                            <a:srgbClr val="3F3F3F"/>
                          </a:solidFill>
                          <a:latin typeface="Poppins"/>
                          <a:ea typeface="Poppins"/>
                          <a:cs typeface="Poppins"/>
                          <a:sym typeface="Poppins"/>
                        </a:rPr>
                        <a:t>entre</a:t>
                      </a:r>
                      <a:r>
                        <a:rPr lang="fr-FR" sz="1200" u="none" strike="noStrike">
                          <a:solidFill>
                            <a:srgbClr val="3F3F3F"/>
                          </a:solidFill>
                          <a:latin typeface="Poppins"/>
                          <a:ea typeface="Poppins"/>
                          <a:cs typeface="Poppins"/>
                          <a:sym typeface="Poppins"/>
                        </a:rPr>
                        <a:t> la réception de la facture à la DAF et le dépôt au niveau de l'organisme de remboursement</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3 jours</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Moyenne des délais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a:solidFill>
                            <a:srgbClr val="00B050"/>
                          </a:solidFill>
                          <a:latin typeface="Poppins"/>
                          <a:ea typeface="Poppins"/>
                          <a:cs typeface="Poppins"/>
                          <a:sym typeface="Poppins"/>
                        </a:rPr>
                        <a:t>2,75</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a:solidFill>
                            <a:srgbClr val="00B050"/>
                          </a:solidFill>
                          <a:latin typeface="Poppins"/>
                          <a:ea typeface="Poppins"/>
                          <a:cs typeface="Poppins"/>
                          <a:sym typeface="Poppins"/>
                        </a:rPr>
                        <a:t>OUI</a:t>
                      </a:r>
                      <a:endParaRPr sz="1200" i="0"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1"/>
                  </a:ext>
                </a:extLst>
              </a:tr>
              <a:tr h="4552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PO03</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patients consultés par mois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1350</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Comptage du nombre de consultations par spécialité, par médecin</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00B050"/>
                          </a:solidFill>
                          <a:latin typeface="Poppins"/>
                          <a:ea typeface="Poppins"/>
                          <a:cs typeface="Poppins"/>
                          <a:sym typeface="Poppins"/>
                        </a:rPr>
                        <a:t>1524</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b="1" i="0"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2"/>
                  </a:ext>
                </a:extLst>
              </a:tr>
              <a:tr h="4552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PO04</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de dossiers patients non-conformes (hospitalisation)</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10%</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dossiers patient incomplets ou mal remplis / Nombre de dossiers patients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a:solidFill>
                            <a:srgbClr val="FF0000"/>
                          </a:solidFill>
                          <a:latin typeface="Poppins"/>
                          <a:ea typeface="Poppins"/>
                          <a:cs typeface="Poppins"/>
                          <a:sym typeface="Poppins"/>
                        </a:rPr>
                        <a:t>12,42%</a:t>
                      </a:r>
                      <a:endParaRPr sz="1200" b="1" i="0" u="none" strike="noStrike">
                        <a:solidFill>
                          <a:srgbClr val="C00000"/>
                        </a:solidFill>
                        <a:latin typeface="Poppins"/>
                        <a:ea typeface="Poppins"/>
                        <a:cs typeface="Poppins"/>
                        <a:sym typeface="Poppins"/>
                      </a:endParaRPr>
                    </a:p>
                  </a:txBody>
                  <a:tcPr marL="0" marR="0" marT="0" marB="0" anchor="ctr"/>
                </a:tc>
                <a:tc>
                  <a:txBody>
                    <a:bodyPr/>
                    <a:lstStyle/>
                    <a:p>
                      <a:pPr marL="0" marR="0" lvl="0" indent="0" algn="ctr" rtl="0">
                        <a:lnSpc>
                          <a:spcPct val="100000"/>
                        </a:lnSpc>
                        <a:spcBef>
                          <a:spcPts val="0"/>
                        </a:spcBef>
                        <a:spcAft>
                          <a:spcPts val="0"/>
                        </a:spcAft>
                        <a:buNone/>
                      </a:pPr>
                      <a:r>
                        <a:rPr lang="fr-FR" sz="1200">
                          <a:solidFill>
                            <a:srgbClr val="FF0000"/>
                          </a:solidFill>
                          <a:latin typeface="Poppins"/>
                          <a:ea typeface="Poppins"/>
                          <a:cs typeface="Poppins"/>
                          <a:sym typeface="Poppins"/>
                        </a:rPr>
                        <a:t>NON</a:t>
                      </a:r>
                      <a:endParaRPr sz="1200" b="1" i="0" u="none" strike="noStrike">
                        <a:solidFill>
                          <a:srgbClr val="C0000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3"/>
                  </a:ext>
                </a:extLst>
              </a:tr>
              <a:tr h="4552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PO04</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de dossiers patients non-conformes (nné)</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10%</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dossiers patient incomplets ou mal remplis / Nombre de dossiers patients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00B050"/>
                          </a:solidFill>
                          <a:latin typeface="Poppins"/>
                          <a:ea typeface="Poppins"/>
                          <a:cs typeface="Poppins"/>
                          <a:sym typeface="Poppins"/>
                        </a:rPr>
                        <a:t>4,3%</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b="1" i="0"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4"/>
                  </a:ext>
                </a:extLst>
              </a:tr>
              <a:tr h="2822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PO04</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patients hospitalisés par mois </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70</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du nombre d'hospitalisations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FF0000"/>
                          </a:solidFill>
                          <a:latin typeface="Poppins"/>
                          <a:ea typeface="Poppins"/>
                          <a:cs typeface="Poppins"/>
                          <a:sym typeface="Poppins"/>
                        </a:rPr>
                        <a:t>65</a:t>
                      </a:r>
                      <a:endParaRPr sz="1200" b="1" i="0" u="none" strike="noStrike">
                        <a:solidFill>
                          <a:srgbClr val="FF000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FF0000"/>
                          </a:solidFill>
                          <a:latin typeface="Poppins"/>
                          <a:ea typeface="Poppins"/>
                          <a:cs typeface="Poppins"/>
                          <a:sym typeface="Poppins"/>
                        </a:rPr>
                        <a:t>NON</a:t>
                      </a:r>
                      <a:endParaRPr sz="1200" b="1" i="0" u="none" strike="noStrike">
                        <a:solidFill>
                          <a:srgbClr val="FF000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5"/>
                  </a:ext>
                </a:extLst>
              </a:tr>
              <a:tr h="4434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PO04</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d'infections nosocomiales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0</a:t>
                      </a:r>
                      <a:endParaRPr sz="1200" b="1"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du nombre d'infections nosocomiales</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b="1" u="none" strike="noStrike">
                          <a:solidFill>
                            <a:srgbClr val="00B050"/>
                          </a:solidFill>
                          <a:latin typeface="Poppins"/>
                          <a:ea typeface="Poppins"/>
                          <a:cs typeface="Poppins"/>
                          <a:sym typeface="Poppins"/>
                        </a:rPr>
                        <a:t>0</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b="1" i="0"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6"/>
                  </a:ext>
                </a:extLst>
              </a:tr>
              <a:tr h="4654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PO04</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d'occupation des lits</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70%</a:t>
                      </a:r>
                      <a:endParaRPr sz="1200" b="1"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jour </a:t>
                      </a:r>
                      <a:r>
                        <a:rPr lang="fr-FR" sz="1200">
                          <a:solidFill>
                            <a:srgbClr val="3F3F3F"/>
                          </a:solidFill>
                          <a:latin typeface="Poppins"/>
                          <a:ea typeface="Poppins"/>
                          <a:cs typeface="Poppins"/>
                          <a:sym typeface="Poppins"/>
                        </a:rPr>
                        <a:t>d'hospitalisation</a:t>
                      </a:r>
                      <a:r>
                        <a:rPr lang="fr-FR" sz="1200" u="none" strike="noStrike">
                          <a:solidFill>
                            <a:srgbClr val="3F3F3F"/>
                          </a:solidFill>
                          <a:latin typeface="Poppins"/>
                          <a:ea typeface="Poppins"/>
                          <a:cs typeface="Poppins"/>
                          <a:sym typeface="Poppins"/>
                        </a:rPr>
                        <a:t>/ nombre de jour du mois</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b="1" u="none" strike="noStrike">
                          <a:solidFill>
                            <a:srgbClr val="FF0000"/>
                          </a:solidFill>
                          <a:latin typeface="Poppins"/>
                          <a:ea typeface="Poppins"/>
                          <a:cs typeface="Poppins"/>
                          <a:sym typeface="Poppins"/>
                        </a:rPr>
                        <a:t>59,3%</a:t>
                      </a:r>
                      <a:endParaRPr sz="1200" b="1" i="0" u="none" strike="noStrike">
                        <a:solidFill>
                          <a:srgbClr val="FF000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FF0000"/>
                          </a:solidFill>
                          <a:latin typeface="Poppins"/>
                          <a:ea typeface="Poppins"/>
                          <a:cs typeface="Poppins"/>
                          <a:sym typeface="Poppins"/>
                        </a:rPr>
                        <a:t>NON</a:t>
                      </a:r>
                      <a:endParaRPr sz="1200" b="1" i="0" u="none" strike="noStrike">
                        <a:solidFill>
                          <a:srgbClr val="FF000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7"/>
                  </a:ext>
                </a:extLst>
              </a:tr>
              <a:tr h="2822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PO05</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Satisfaction des médecins externes</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Ann.</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70%</a:t>
                      </a:r>
                      <a:endParaRPr sz="1200" b="1"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Enquête de satisfaction</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b="1" u="none" strike="noStrike">
                          <a:solidFill>
                            <a:srgbClr val="00B050"/>
                          </a:solidFill>
                          <a:latin typeface="Poppins"/>
                          <a:ea typeface="Poppins"/>
                          <a:cs typeface="Poppins"/>
                          <a:sym typeface="Poppins"/>
                        </a:rPr>
                        <a:t>70%</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b="1" i="0"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8"/>
                  </a:ext>
                </a:extLst>
              </a:tr>
              <a:tr h="4698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PO05</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d'analyse mensuelle</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50 et plus</a:t>
                      </a:r>
                      <a:endParaRPr sz="1200" b="1"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des analyses</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b="1" u="none" strike="noStrike">
                          <a:solidFill>
                            <a:srgbClr val="00B050"/>
                          </a:solidFill>
                          <a:latin typeface="Poppins"/>
                          <a:ea typeface="Poppins"/>
                          <a:cs typeface="Poppins"/>
                          <a:sym typeface="Poppins"/>
                        </a:rPr>
                        <a:t>75</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b="1" i="0"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09"/>
                  </a:ext>
                </a:extLst>
              </a:tr>
              <a:tr h="6750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PO05</a:t>
                      </a:r>
                      <a:endParaRPr sz="1200" i="0" u="none" strike="noStrike">
                        <a:solidFill>
                          <a:srgbClr val="3F3F3F"/>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d'incidents pendant un accouchement ou une intervention </a:t>
                      </a:r>
                      <a:r>
                        <a:rPr lang="fr-FR" sz="1200">
                          <a:solidFill>
                            <a:srgbClr val="3F3F3F"/>
                          </a:solidFill>
                          <a:latin typeface="Poppins"/>
                          <a:ea typeface="Poppins"/>
                          <a:cs typeface="Poppins"/>
                          <a:sym typeface="Poppins"/>
                        </a:rPr>
                        <a:t>chirurgicale</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Sem.</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4</a:t>
                      </a:r>
                      <a:endParaRPr sz="1200" b="1"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des fiches incidents</a:t>
                      </a:r>
                      <a:endParaRPr sz="1200" u="none" strike="noStrike">
                        <a:solidFill>
                          <a:srgbClr val="3F3F3F"/>
                        </a:solidFill>
                        <a:latin typeface="Poppins"/>
                        <a:ea typeface="Poppins"/>
                        <a:cs typeface="Poppins"/>
                        <a:sym typeface="Poppins"/>
                      </a:endParaRPr>
                    </a:p>
                  </a:txBody>
                  <a:tcPr marL="9525" marR="9525" marT="9525" marB="0" anchor="ctr"/>
                </a:tc>
                <a:tc>
                  <a:txBody>
                    <a:bodyPr/>
                    <a:lstStyle/>
                    <a:p>
                      <a:pPr marL="0" marR="0" lvl="0" indent="0" algn="ctr" rtl="0">
                        <a:spcBef>
                          <a:spcPts val="0"/>
                        </a:spcBef>
                        <a:spcAft>
                          <a:spcPts val="0"/>
                        </a:spcAft>
                        <a:buNone/>
                      </a:pPr>
                      <a:r>
                        <a:rPr lang="fr-FR" sz="1200" b="1" u="none" strike="noStrike">
                          <a:solidFill>
                            <a:srgbClr val="00B050"/>
                          </a:solidFill>
                          <a:latin typeface="Poppins"/>
                          <a:ea typeface="Poppins"/>
                          <a:cs typeface="Poppins"/>
                          <a:sym typeface="Poppins"/>
                        </a:rPr>
                        <a:t>0</a:t>
                      </a:r>
                      <a:endParaRPr sz="1200" b="1" i="0" u="none" strike="noStrike">
                        <a:solidFill>
                          <a:srgbClr val="00B050"/>
                        </a:solidFill>
                        <a:latin typeface="Poppins"/>
                        <a:ea typeface="Poppins"/>
                        <a:cs typeface="Poppins"/>
                        <a:sym typeface="Poppins"/>
                      </a:endParaRPr>
                    </a:p>
                  </a:txBody>
                  <a:tcPr marL="0" marR="0" marT="0" marB="0" anchor="ct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b="1" i="0" u="none" strike="noStrike">
                        <a:solidFill>
                          <a:srgbClr val="00B050"/>
                        </a:solidFill>
                        <a:latin typeface="Poppins"/>
                        <a:ea typeface="Poppins"/>
                        <a:cs typeface="Poppins"/>
                        <a:sym typeface="Poppins"/>
                      </a:endParaRPr>
                    </a:p>
                  </a:txBody>
                  <a:tcPr marL="0" marR="0" marT="0" marB="0" anchor="ctr"/>
                </a:tc>
                <a:extLst>
                  <a:ext uri="{0D108BD9-81ED-4DB2-BD59-A6C34878D82A}">
                    <a16:rowId xmlns:a16="http://schemas.microsoft.com/office/drawing/2014/main" val="10010"/>
                  </a:ext>
                </a:extLst>
              </a:tr>
            </a:tbl>
          </a:graphicData>
        </a:graphic>
      </p:graphicFrame>
      <p:sp>
        <p:nvSpPr>
          <p:cNvPr id="1186" name="Google Shape;1186;p148"/>
          <p:cNvSpPr txBox="1"/>
          <p:nvPr/>
        </p:nvSpPr>
        <p:spPr>
          <a:xfrm>
            <a:off x="422536" y="215771"/>
            <a:ext cx="10585200" cy="4581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752864"/>
              </a:buClr>
              <a:buSzPts val="2800"/>
              <a:buFont typeface="Calibri"/>
              <a:buNone/>
            </a:pPr>
            <a:r>
              <a:rPr lang="fr-FR" sz="2000" b="1">
                <a:solidFill>
                  <a:srgbClr val="752864"/>
                </a:solidFill>
                <a:latin typeface="Poppins"/>
                <a:ea typeface="Poppins"/>
                <a:cs typeface="Poppins"/>
                <a:sym typeface="Poppins"/>
              </a:rPr>
              <a:t>2. Le degré de réalisation des objectifs qualité</a:t>
            </a:r>
            <a:endParaRPr sz="2000" b="1">
              <a:solidFill>
                <a:srgbClr val="752864"/>
              </a:solidFill>
              <a:latin typeface="Poppins"/>
              <a:ea typeface="Poppins"/>
              <a:cs typeface="Poppins"/>
              <a:sym typeface="Poppins"/>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graphicFrame>
        <p:nvGraphicFramePr>
          <p:cNvPr id="1191" name="Google Shape;1191;p149"/>
          <p:cNvGraphicFramePr/>
          <p:nvPr/>
        </p:nvGraphicFramePr>
        <p:xfrm>
          <a:off x="395387" y="1372585"/>
          <a:ext cx="3000000" cy="3000000"/>
        </p:xfrm>
        <a:graphic>
          <a:graphicData uri="http://schemas.openxmlformats.org/drawingml/2006/table">
            <a:tbl>
              <a:tblPr firstRow="1">
                <a:noFill/>
                <a:tableStyleId>{E063C4D7-FB89-47F0-B040-C9904CB938EE}</a:tableStyleId>
              </a:tblPr>
              <a:tblGrid>
                <a:gridCol w="758525">
                  <a:extLst>
                    <a:ext uri="{9D8B030D-6E8A-4147-A177-3AD203B41FA5}">
                      <a16:colId xmlns:a16="http://schemas.microsoft.com/office/drawing/2014/main" val="20000"/>
                    </a:ext>
                  </a:extLst>
                </a:gridCol>
                <a:gridCol w="3353375">
                  <a:extLst>
                    <a:ext uri="{9D8B030D-6E8A-4147-A177-3AD203B41FA5}">
                      <a16:colId xmlns:a16="http://schemas.microsoft.com/office/drawing/2014/main" val="20001"/>
                    </a:ext>
                  </a:extLst>
                </a:gridCol>
                <a:gridCol w="756150">
                  <a:extLst>
                    <a:ext uri="{9D8B030D-6E8A-4147-A177-3AD203B41FA5}">
                      <a16:colId xmlns:a16="http://schemas.microsoft.com/office/drawing/2014/main" val="20002"/>
                    </a:ext>
                  </a:extLst>
                </a:gridCol>
                <a:gridCol w="789025">
                  <a:extLst>
                    <a:ext uri="{9D8B030D-6E8A-4147-A177-3AD203B41FA5}">
                      <a16:colId xmlns:a16="http://schemas.microsoft.com/office/drawing/2014/main" val="20003"/>
                    </a:ext>
                  </a:extLst>
                </a:gridCol>
                <a:gridCol w="3534200">
                  <a:extLst>
                    <a:ext uri="{9D8B030D-6E8A-4147-A177-3AD203B41FA5}">
                      <a16:colId xmlns:a16="http://schemas.microsoft.com/office/drawing/2014/main" val="20004"/>
                    </a:ext>
                  </a:extLst>
                </a:gridCol>
                <a:gridCol w="898000">
                  <a:extLst>
                    <a:ext uri="{9D8B030D-6E8A-4147-A177-3AD203B41FA5}">
                      <a16:colId xmlns:a16="http://schemas.microsoft.com/office/drawing/2014/main" val="20005"/>
                    </a:ext>
                  </a:extLst>
                </a:gridCol>
                <a:gridCol w="898000">
                  <a:extLst>
                    <a:ext uri="{9D8B030D-6E8A-4147-A177-3AD203B41FA5}">
                      <a16:colId xmlns:a16="http://schemas.microsoft.com/office/drawing/2014/main" val="20006"/>
                    </a:ext>
                  </a:extLst>
                </a:gridCol>
              </a:tblGrid>
              <a:tr h="439650">
                <a:tc>
                  <a:txBody>
                    <a:bodyPr/>
                    <a:lstStyle/>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Proc.</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Indicateurs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Fréq.</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Cible</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Méthode de calcul</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chemeClr val="accent6"/>
                          </a:solidFill>
                          <a:latin typeface="Poppins"/>
                          <a:ea typeface="Poppins"/>
                          <a:cs typeface="Poppins"/>
                          <a:sym typeface="Poppins"/>
                        </a:rPr>
                        <a:t>Moy. 2023</a:t>
                      </a:r>
                      <a:endParaRPr sz="1200" i="0" u="none" strike="noStrike">
                        <a:solidFill>
                          <a:schemeClr val="accent6"/>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Atteint 2023</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4396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PO06</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de conversion des prospects en patients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50%</a:t>
                      </a:r>
                      <a:endParaRPr sz="1200" b="1"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nouveaux patients/Nombre de prospects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1600"/>
                        <a:buFont typeface="Arial Rounded"/>
                        <a:buNone/>
                      </a:pPr>
                      <a:r>
                        <a:rPr lang="fr-FR" sz="1200" b="1" i="0" u="none" strike="noStrike">
                          <a:solidFill>
                            <a:srgbClr val="00B050"/>
                          </a:solidFill>
                          <a:latin typeface="Poppins"/>
                          <a:ea typeface="Poppins"/>
                          <a:cs typeface="Poppins"/>
                          <a:sym typeface="Poppins"/>
                        </a:rPr>
                        <a:t>62,5%</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916725">
                <a:tc>
                  <a:txBody>
                    <a:bodyPr/>
                    <a:lstStyle/>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PO06</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Taux d'enquêtes de satisfaction réalisées sur le nouveaux patients</a:t>
                      </a:r>
                      <a:endParaRPr sz="1200">
                        <a:latin typeface="Poppins"/>
                        <a:ea typeface="Poppins"/>
                        <a:cs typeface="Poppins"/>
                        <a:sym typeface="Poppins"/>
                      </a:endParaRPr>
                    </a:p>
                    <a:p>
                      <a:pPr marL="0" marR="0" lvl="0" indent="0" algn="ctr" rtl="0">
                        <a:spcBef>
                          <a:spcPts val="0"/>
                        </a:spcBef>
                        <a:spcAft>
                          <a:spcPts val="0"/>
                        </a:spcAft>
                        <a:buNone/>
                      </a:pP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Mens.</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3F3F3F"/>
                          </a:solidFill>
                          <a:latin typeface="Poppins"/>
                          <a:ea typeface="Poppins"/>
                          <a:cs typeface="Poppins"/>
                          <a:sym typeface="Poppins"/>
                        </a:rPr>
                        <a:t>60%</a:t>
                      </a:r>
                      <a:endParaRPr sz="1200" b="1">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Nouveaux patients ayant rempli le formulaire de satisfaction / Nouveaux patients</a:t>
                      </a:r>
                      <a:endParaRPr sz="1200">
                        <a:latin typeface="Poppins"/>
                        <a:ea typeface="Poppins"/>
                        <a:cs typeface="Poppins"/>
                        <a:sym typeface="Poppins"/>
                      </a:endParaRPr>
                    </a:p>
                    <a:p>
                      <a:pPr marL="0" marR="0" lvl="0" indent="0" algn="ctr" rtl="0">
                        <a:spcBef>
                          <a:spcPts val="0"/>
                        </a:spcBef>
                        <a:spcAft>
                          <a:spcPts val="0"/>
                        </a:spcAft>
                        <a:buNone/>
                      </a:pP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76%</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9167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PO06</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de conversion des patientes suivies lors de leur grossesse en patientes accouchant chez NEST</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60%</a:t>
                      </a:r>
                      <a:endParaRPr sz="1200" b="1"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d'accouchements </a:t>
                      </a:r>
                      <a:r>
                        <a:rPr lang="fr-FR" sz="1200">
                          <a:solidFill>
                            <a:srgbClr val="3F3F3F"/>
                          </a:solidFill>
                          <a:latin typeface="Poppins"/>
                          <a:ea typeface="Poppins"/>
                          <a:cs typeface="Poppins"/>
                          <a:sym typeface="Poppins"/>
                        </a:rPr>
                        <a:t>effectués</a:t>
                      </a:r>
                      <a:r>
                        <a:rPr lang="fr-FR" sz="1200" u="none" strike="noStrike">
                          <a:solidFill>
                            <a:srgbClr val="3F3F3F"/>
                          </a:solidFill>
                          <a:latin typeface="Poppins"/>
                          <a:ea typeface="Poppins"/>
                          <a:cs typeface="Poppins"/>
                          <a:sym typeface="Poppins"/>
                        </a:rPr>
                        <a:t> sur la période à la suite de suivi de grossesse/Nombre d'accouchements prévus sur la période</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FF0000"/>
                          </a:solidFill>
                          <a:latin typeface="Poppins"/>
                          <a:ea typeface="Poppins"/>
                          <a:cs typeface="Poppins"/>
                          <a:sym typeface="Poppins"/>
                        </a:rPr>
                        <a:t>46,5%</a:t>
                      </a:r>
                      <a:endParaRPr sz="1200">
                        <a:solidFill>
                          <a:srgbClr val="FF000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FF0000"/>
                          </a:solidFill>
                          <a:latin typeface="Poppins"/>
                          <a:ea typeface="Poppins"/>
                          <a:cs typeface="Poppins"/>
                          <a:sym typeface="Poppins"/>
                        </a:rPr>
                        <a:t>NON</a:t>
                      </a:r>
                      <a:endParaRPr sz="1200">
                        <a:solidFill>
                          <a:srgbClr val="FF000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198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PS01</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d'indisponibilité de produits médicaux sensibles sur le marché</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400"/>
                        <a:buFont typeface="Arial"/>
                        <a:buNone/>
                      </a:pPr>
                      <a:r>
                        <a:rPr lang="fr-FR" sz="1200" i="0" u="none" strike="noStrike" cap="none">
                          <a:solidFill>
                            <a:srgbClr val="3F3F3F"/>
                          </a:solidFill>
                          <a:latin typeface="Poppins"/>
                          <a:ea typeface="Poppins"/>
                          <a:cs typeface="Poppins"/>
                          <a:sym typeface="Poppins"/>
                        </a:rPr>
                        <a:t>Mens.</a:t>
                      </a:r>
                      <a:endParaRPr sz="1200" i="0" u="none" strike="noStrike" cap="none">
                        <a:solidFill>
                          <a:srgbClr val="3F3F3F"/>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5%</a:t>
                      </a:r>
                      <a:endParaRPr sz="1200" b="1">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sz="1200" u="none" strike="noStrike">
                          <a:solidFill>
                            <a:srgbClr val="3F3F3F"/>
                          </a:solidFill>
                          <a:latin typeface="Poppins"/>
                          <a:ea typeface="Poppins"/>
                          <a:cs typeface="Poppins"/>
                          <a:sym typeface="Poppins"/>
                        </a:rPr>
                        <a:t>𝑁𝑜𝑚𝑏𝑟𝑒 𝑑𝑒 𝑝𝑟𝑜𝑑𝑢𝑖𝑡𝑠 𝑠𝑒𝑛𝑠𝑖𝑏𝑙𝑒𝑠 𝑖𝑛𝑑𝑖𝑠𝑝𝑜𝑛𝑖𝑏𝑙𝑒𝑠 𝑠𝑢𝑟 𝑙𝑒 𝑚𝑎𝑟𝑐ℎé/nbre de références du marché.</a:t>
                      </a:r>
                      <a:endParaRPr sz="1200" u="none" strike="noStrike">
                        <a:solidFill>
                          <a:srgbClr val="3F3F3F"/>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3,5%</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5500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PS01</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ruptures signalées</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400"/>
                        <a:buFont typeface="Arial"/>
                        <a:buNone/>
                      </a:pPr>
                      <a:r>
                        <a:rPr lang="fr-FR" sz="1200" i="0" u="none" strike="noStrike" cap="none">
                          <a:solidFill>
                            <a:srgbClr val="3F3F3F"/>
                          </a:solidFill>
                          <a:latin typeface="Poppins"/>
                          <a:ea typeface="Poppins"/>
                          <a:cs typeface="Poppins"/>
                          <a:sym typeface="Poppins"/>
                        </a:rPr>
                        <a:t>Mens.</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1</a:t>
                      </a:r>
                      <a:endParaRPr sz="1200" b="1">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ruptures signalées sur des fiches d'incidents</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550050">
                <a:tc>
                  <a:txBody>
                    <a:bodyPr/>
                    <a:lstStyle/>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PS01</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défaillances à l'utilisation (produits non conformes)</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5</a:t>
                      </a:r>
                      <a:endParaRPr sz="1200" b="1">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fiches d'incidents</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0</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bl>
          </a:graphicData>
        </a:graphic>
      </p:graphicFrame>
      <p:sp>
        <p:nvSpPr>
          <p:cNvPr id="1192" name="Google Shape;1192;p149"/>
          <p:cNvSpPr txBox="1">
            <a:spLocks noGrp="1"/>
          </p:cNvSpPr>
          <p:nvPr>
            <p:ph type="title"/>
          </p:nvPr>
        </p:nvSpPr>
        <p:spPr>
          <a:xfrm>
            <a:off x="332877" y="141466"/>
            <a:ext cx="10585200" cy="7977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752864"/>
              </a:buClr>
              <a:buSzPts val="2800"/>
              <a:buFont typeface="Calibri"/>
              <a:buNone/>
            </a:pPr>
            <a:r>
              <a:rPr lang="fr-FR" sz="2000" b="1">
                <a:solidFill>
                  <a:srgbClr val="752864"/>
                </a:solidFill>
                <a:latin typeface="Poppins"/>
                <a:ea typeface="Poppins"/>
                <a:cs typeface="Poppins"/>
                <a:sym typeface="Poppins"/>
              </a:rPr>
              <a:t>2. Le degré de réalisation des objectifs qualité</a:t>
            </a:r>
            <a:endParaRPr sz="2000" b="1">
              <a:solidFill>
                <a:srgbClr val="752864"/>
              </a:solidFill>
              <a:latin typeface="Poppins"/>
              <a:ea typeface="Poppins"/>
              <a:cs typeface="Poppins"/>
              <a:sym typeface="Poppins"/>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graphicFrame>
        <p:nvGraphicFramePr>
          <p:cNvPr id="1197" name="Google Shape;1197;p150"/>
          <p:cNvGraphicFramePr/>
          <p:nvPr/>
        </p:nvGraphicFramePr>
        <p:xfrm>
          <a:off x="466885" y="1147824"/>
          <a:ext cx="3000000" cy="3000000"/>
        </p:xfrm>
        <a:graphic>
          <a:graphicData uri="http://schemas.openxmlformats.org/drawingml/2006/table">
            <a:tbl>
              <a:tblPr firstRow="1">
                <a:noFill/>
                <a:tableStyleId>{E063C4D7-FB89-47F0-B040-C9904CB938EE}</a:tableStyleId>
              </a:tblPr>
              <a:tblGrid>
                <a:gridCol w="782375">
                  <a:extLst>
                    <a:ext uri="{9D8B030D-6E8A-4147-A177-3AD203B41FA5}">
                      <a16:colId xmlns:a16="http://schemas.microsoft.com/office/drawing/2014/main" val="20000"/>
                    </a:ext>
                  </a:extLst>
                </a:gridCol>
                <a:gridCol w="3458900">
                  <a:extLst>
                    <a:ext uri="{9D8B030D-6E8A-4147-A177-3AD203B41FA5}">
                      <a16:colId xmlns:a16="http://schemas.microsoft.com/office/drawing/2014/main" val="20001"/>
                    </a:ext>
                  </a:extLst>
                </a:gridCol>
                <a:gridCol w="779950">
                  <a:extLst>
                    <a:ext uri="{9D8B030D-6E8A-4147-A177-3AD203B41FA5}">
                      <a16:colId xmlns:a16="http://schemas.microsoft.com/office/drawing/2014/main" val="20002"/>
                    </a:ext>
                  </a:extLst>
                </a:gridCol>
                <a:gridCol w="813850">
                  <a:extLst>
                    <a:ext uri="{9D8B030D-6E8A-4147-A177-3AD203B41FA5}">
                      <a16:colId xmlns:a16="http://schemas.microsoft.com/office/drawing/2014/main" val="20003"/>
                    </a:ext>
                  </a:extLst>
                </a:gridCol>
                <a:gridCol w="3645425">
                  <a:extLst>
                    <a:ext uri="{9D8B030D-6E8A-4147-A177-3AD203B41FA5}">
                      <a16:colId xmlns:a16="http://schemas.microsoft.com/office/drawing/2014/main" val="20004"/>
                    </a:ext>
                  </a:extLst>
                </a:gridCol>
                <a:gridCol w="907850">
                  <a:extLst>
                    <a:ext uri="{9D8B030D-6E8A-4147-A177-3AD203B41FA5}">
                      <a16:colId xmlns:a16="http://schemas.microsoft.com/office/drawing/2014/main" val="20005"/>
                    </a:ext>
                  </a:extLst>
                </a:gridCol>
                <a:gridCol w="944675">
                  <a:extLst>
                    <a:ext uri="{9D8B030D-6E8A-4147-A177-3AD203B41FA5}">
                      <a16:colId xmlns:a16="http://schemas.microsoft.com/office/drawing/2014/main" val="20006"/>
                    </a:ext>
                  </a:extLst>
                </a:gridCol>
              </a:tblGrid>
              <a:tr h="452400">
                <a:tc>
                  <a:txBody>
                    <a:bodyPr/>
                    <a:lstStyle/>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Proc.</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Indicateurs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Fréq.</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Cible</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Méthode de calcul</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chemeClr val="accent6"/>
                          </a:solidFill>
                          <a:latin typeface="Poppins"/>
                          <a:ea typeface="Poppins"/>
                          <a:cs typeface="Poppins"/>
                          <a:sym typeface="Poppins"/>
                        </a:rPr>
                        <a:t>Moy. 2023</a:t>
                      </a:r>
                      <a:endParaRPr sz="1200" i="0" u="none" strike="noStrike">
                        <a:solidFill>
                          <a:schemeClr val="accent6"/>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Atteint 2023</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6606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PS02</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Pourcentage de collaborateurs évalués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400"/>
                        <a:buFont typeface="Calibri"/>
                        <a:buNone/>
                      </a:pPr>
                      <a:r>
                        <a:rPr lang="fr-FR" sz="1200" i="0" u="none" strike="noStrike" cap="none">
                          <a:solidFill>
                            <a:srgbClr val="3F3F3F"/>
                          </a:solidFill>
                          <a:latin typeface="Poppins"/>
                          <a:ea typeface="Poppins"/>
                          <a:cs typeface="Poppins"/>
                          <a:sym typeface="Poppins"/>
                        </a:rPr>
                        <a:t>Ann.</a:t>
                      </a:r>
                      <a:endParaRPr sz="1200" i="0" u="none" strike="noStrike" cap="non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90%</a:t>
                      </a:r>
                      <a:endParaRPr sz="1200" b="1"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de collaborateur avec un niveau de compétences supérieur à 90%</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a:latin typeface="Poppins"/>
                          <a:ea typeface="Poppins"/>
                          <a:cs typeface="Poppins"/>
                          <a:sym typeface="Poppins"/>
                        </a:rPr>
                        <a:t>Non calculé à la période de la RDD</a:t>
                      </a:r>
                      <a:endParaRPr sz="1200" u="none" strike="noStrike">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a:solidFill>
                            <a:srgbClr val="FF0040"/>
                          </a:solidFill>
                          <a:latin typeface="Poppins"/>
                          <a:ea typeface="Poppins"/>
                          <a:cs typeface="Poppins"/>
                          <a:sym typeface="Poppins"/>
                        </a:rPr>
                        <a:t>NON</a:t>
                      </a:r>
                      <a:endParaRPr sz="1200" b="1" i="0" u="none" strike="noStrike">
                        <a:solidFill>
                          <a:srgbClr val="FF004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8258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PS02</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de réalisation du plan de formation</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400"/>
                        <a:buFont typeface="Calibri"/>
                        <a:buNone/>
                      </a:pPr>
                      <a:r>
                        <a:rPr lang="fr-FR" sz="1200" i="0" u="none" strike="noStrike" cap="none">
                          <a:solidFill>
                            <a:srgbClr val="3F3F3F"/>
                          </a:solidFill>
                          <a:latin typeface="Poppins"/>
                          <a:ea typeface="Poppins"/>
                          <a:cs typeface="Poppins"/>
                          <a:sym typeface="Poppins"/>
                        </a:rPr>
                        <a:t>Ann.</a:t>
                      </a:r>
                      <a:endParaRPr sz="1200" i="0" u="none" strike="noStrike" cap="non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90%</a:t>
                      </a:r>
                      <a:endParaRPr sz="1200" b="1"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Actions réalisées / actions prévues échues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Font typeface="Arial"/>
                        <a:buNone/>
                      </a:pPr>
                      <a:r>
                        <a:rPr lang="fr-FR" sz="1200">
                          <a:latin typeface="Poppins"/>
                          <a:ea typeface="Poppins"/>
                          <a:cs typeface="Poppins"/>
                          <a:sym typeface="Poppins"/>
                        </a:rPr>
                        <a:t>Non calculé à la période de la RDD</a:t>
                      </a:r>
                      <a:endParaRPr sz="1200">
                        <a:latin typeface="Poppins"/>
                        <a:ea typeface="Poppins"/>
                        <a:cs typeface="Poppins"/>
                        <a:sym typeface="Poppins"/>
                      </a:endParaRPr>
                    </a:p>
                    <a:p>
                      <a:pPr marL="0" marR="0" lvl="0" indent="0" algn="ctr" rtl="0">
                        <a:spcBef>
                          <a:spcPts val="0"/>
                        </a:spcBef>
                        <a:spcAft>
                          <a:spcPts val="0"/>
                        </a:spcAft>
                        <a:buNone/>
                      </a:pPr>
                      <a:endParaRPr sz="1200" b="1">
                        <a:solidFill>
                          <a:srgbClr val="C0000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a:solidFill>
                            <a:srgbClr val="FF0040"/>
                          </a:solidFill>
                          <a:latin typeface="Poppins"/>
                          <a:ea typeface="Poppins"/>
                          <a:cs typeface="Poppins"/>
                          <a:sym typeface="Poppins"/>
                        </a:rPr>
                        <a:t>NON</a:t>
                      </a:r>
                      <a:endParaRPr sz="1200" i="0" u="none" strike="noStrike">
                        <a:solidFill>
                          <a:srgbClr val="FF004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8258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PS02</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Efficacité des actions de formation</a:t>
                      </a:r>
                      <a:endParaRPr sz="1200">
                        <a:latin typeface="Poppins"/>
                        <a:ea typeface="Poppins"/>
                        <a:cs typeface="Poppins"/>
                        <a:sym typeface="Poppins"/>
                      </a:endParaRPr>
                    </a:p>
                    <a:p>
                      <a:pPr marL="0" marR="0" lvl="0" indent="0" algn="ctr" rtl="0">
                        <a:spcBef>
                          <a:spcPts val="0"/>
                        </a:spcBef>
                        <a:spcAft>
                          <a:spcPts val="0"/>
                        </a:spcAft>
                        <a:buNone/>
                      </a:pP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400"/>
                        <a:buFont typeface="Calibri"/>
                        <a:buNone/>
                      </a:pPr>
                      <a:r>
                        <a:rPr lang="fr-FR" sz="1200" i="0" u="none" strike="noStrike" cap="none">
                          <a:solidFill>
                            <a:srgbClr val="3F3F3F"/>
                          </a:solidFill>
                          <a:latin typeface="Poppins"/>
                          <a:ea typeface="Poppins"/>
                          <a:cs typeface="Poppins"/>
                          <a:sym typeface="Poppins"/>
                        </a:rPr>
                        <a:t>Ann.</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85%</a:t>
                      </a:r>
                      <a:endParaRPr sz="1200" b="1"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formations efficaces / Nombre de formations réalisées</a:t>
                      </a:r>
                      <a:endParaRPr sz="1200">
                        <a:latin typeface="Poppins"/>
                        <a:ea typeface="Poppins"/>
                        <a:cs typeface="Poppins"/>
                        <a:sym typeface="Poppins"/>
                      </a:endParaRPr>
                    </a:p>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Evaluation à chaud</a:t>
                      </a:r>
                      <a:endParaRPr sz="1200">
                        <a:latin typeface="Poppins"/>
                        <a:ea typeface="Poppins"/>
                        <a:cs typeface="Poppins"/>
                        <a:sym typeface="Poppins"/>
                      </a:endParaRPr>
                    </a:p>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Evaluation à Froid</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Font typeface="Arial"/>
                        <a:buNone/>
                      </a:pPr>
                      <a:r>
                        <a:rPr lang="fr-FR" sz="1200">
                          <a:latin typeface="Poppins"/>
                          <a:ea typeface="Poppins"/>
                          <a:cs typeface="Poppins"/>
                          <a:sym typeface="Poppins"/>
                        </a:rPr>
                        <a:t>Non calculé à la période de la RDD</a:t>
                      </a:r>
                      <a:endParaRPr sz="1200">
                        <a:latin typeface="Poppins"/>
                        <a:ea typeface="Poppins"/>
                        <a:cs typeface="Poppins"/>
                        <a:sym typeface="Poppins"/>
                      </a:endParaRPr>
                    </a:p>
                    <a:p>
                      <a:pPr marL="0" marR="0" lvl="0" indent="0" algn="ctr" rtl="0">
                        <a:spcBef>
                          <a:spcPts val="0"/>
                        </a:spcBef>
                        <a:spcAft>
                          <a:spcPts val="0"/>
                        </a:spcAft>
                        <a:buNone/>
                      </a:pPr>
                      <a:endParaRPr sz="1200" b="1">
                        <a:solidFill>
                          <a:srgbClr val="00B05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a:solidFill>
                            <a:srgbClr val="FF0040"/>
                          </a:solidFill>
                          <a:latin typeface="Poppins"/>
                          <a:ea typeface="Poppins"/>
                          <a:cs typeface="Poppins"/>
                          <a:sym typeface="Poppins"/>
                        </a:rPr>
                        <a:t>NON</a:t>
                      </a:r>
                      <a:endParaRPr sz="1200" b="1">
                        <a:solidFill>
                          <a:srgbClr val="FF004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7710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PS03</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d'incidents déclarés sur les ressources informatiques et informationnelles </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Mens.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3F3F3F"/>
                          </a:solidFill>
                          <a:latin typeface="Poppins"/>
                          <a:ea typeface="Poppins"/>
                          <a:cs typeface="Poppins"/>
                          <a:sym typeface="Poppins"/>
                        </a:rPr>
                        <a:t>5</a:t>
                      </a:r>
                      <a:endParaRPr sz="1200" b="1">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des fiches d’incidents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2,1</a:t>
                      </a:r>
                      <a:endParaRPr sz="1200" b="1" i="0" u="none" strike="noStrike">
                        <a:solidFill>
                          <a:srgbClr val="00B05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00B050"/>
                          </a:solidFill>
                          <a:latin typeface="Poppins"/>
                          <a:ea typeface="Poppins"/>
                          <a:cs typeface="Poppins"/>
                          <a:sym typeface="Poppins"/>
                        </a:rPr>
                        <a:t>OUI</a:t>
                      </a:r>
                      <a:endParaRPr sz="1200" i="0" u="none" strike="noStrike">
                        <a:solidFill>
                          <a:srgbClr val="00B05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855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PS03</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Taux de satisfaction des utilisateurs du SI</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Ann.</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70%</a:t>
                      </a:r>
                      <a:endParaRPr sz="1200" b="1"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Enquête de satisfaction auprès des utilisateurs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a:solidFill>
                            <a:srgbClr val="00B050"/>
                          </a:solidFill>
                          <a:latin typeface="Poppins"/>
                          <a:ea typeface="Poppins"/>
                          <a:cs typeface="Poppins"/>
                          <a:sym typeface="Poppins"/>
                        </a:rPr>
                        <a:t>70%</a:t>
                      </a:r>
                      <a:endParaRPr sz="1200" b="1" i="0" u="none" strike="noStrike">
                        <a:solidFill>
                          <a:srgbClr val="00B05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a:solidFill>
                            <a:srgbClr val="00B050"/>
                          </a:solidFill>
                          <a:latin typeface="Poppins"/>
                          <a:ea typeface="Poppins"/>
                          <a:cs typeface="Poppins"/>
                          <a:sym typeface="Poppins"/>
                        </a:rPr>
                        <a:t>OUI</a:t>
                      </a:r>
                      <a:endParaRPr sz="1200" i="0" u="none" strike="noStrike">
                        <a:solidFill>
                          <a:srgbClr val="00B05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4156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PS04</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Modification ou rupture d'activité  pour cause d'indisponibilité du matériel</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≤2</a:t>
                      </a:r>
                      <a:endParaRPr sz="1200" b="1">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du nombre de ruptures d'activité( fiches incidents)</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7684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PS04</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pannes/dégradations de matériel médicale</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≤5</a:t>
                      </a:r>
                      <a:endParaRPr sz="1200" b="1">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du nombre de pannes ( fiches incidents)</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2</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bl>
          </a:graphicData>
        </a:graphic>
      </p:graphicFrame>
      <p:sp>
        <p:nvSpPr>
          <p:cNvPr id="1198" name="Google Shape;1198;p150"/>
          <p:cNvSpPr txBox="1">
            <a:spLocks noGrp="1"/>
          </p:cNvSpPr>
          <p:nvPr>
            <p:ph type="title"/>
          </p:nvPr>
        </p:nvSpPr>
        <p:spPr>
          <a:xfrm>
            <a:off x="415625" y="348870"/>
            <a:ext cx="10585200" cy="4461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752864"/>
              </a:buClr>
              <a:buSzPts val="2800"/>
              <a:buFont typeface="Calibri"/>
              <a:buNone/>
            </a:pPr>
            <a:r>
              <a:rPr lang="fr-FR" sz="2000" b="1">
                <a:solidFill>
                  <a:srgbClr val="752864"/>
                </a:solidFill>
                <a:latin typeface="Poppins"/>
                <a:ea typeface="Poppins"/>
                <a:cs typeface="Poppins"/>
                <a:sym typeface="Poppins"/>
              </a:rPr>
              <a:t>2. Le degré de réalisation des objectifs qualité</a:t>
            </a:r>
            <a:endParaRPr sz="2000" b="1">
              <a:solidFill>
                <a:srgbClr val="752864"/>
              </a:solidFill>
              <a:latin typeface="Poppins"/>
              <a:ea typeface="Poppins"/>
              <a:cs typeface="Poppins"/>
              <a:sym typeface="Poppins"/>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graphicFrame>
        <p:nvGraphicFramePr>
          <p:cNvPr id="1203" name="Google Shape;1203;p151"/>
          <p:cNvGraphicFramePr/>
          <p:nvPr/>
        </p:nvGraphicFramePr>
        <p:xfrm>
          <a:off x="405238" y="1355166"/>
          <a:ext cx="3000000" cy="3000000"/>
        </p:xfrm>
        <a:graphic>
          <a:graphicData uri="http://schemas.openxmlformats.org/drawingml/2006/table">
            <a:tbl>
              <a:tblPr firstRow="1">
                <a:noFill/>
                <a:tableStyleId>{E063C4D7-FB89-47F0-B040-C9904CB938EE}</a:tableStyleId>
              </a:tblPr>
              <a:tblGrid>
                <a:gridCol w="769625">
                  <a:extLst>
                    <a:ext uri="{9D8B030D-6E8A-4147-A177-3AD203B41FA5}">
                      <a16:colId xmlns:a16="http://schemas.microsoft.com/office/drawing/2014/main" val="20000"/>
                    </a:ext>
                  </a:extLst>
                </a:gridCol>
                <a:gridCol w="3402475">
                  <a:extLst>
                    <a:ext uri="{9D8B030D-6E8A-4147-A177-3AD203B41FA5}">
                      <a16:colId xmlns:a16="http://schemas.microsoft.com/office/drawing/2014/main" val="20001"/>
                    </a:ext>
                  </a:extLst>
                </a:gridCol>
                <a:gridCol w="767225">
                  <a:extLst>
                    <a:ext uri="{9D8B030D-6E8A-4147-A177-3AD203B41FA5}">
                      <a16:colId xmlns:a16="http://schemas.microsoft.com/office/drawing/2014/main" val="20002"/>
                    </a:ext>
                  </a:extLst>
                </a:gridCol>
                <a:gridCol w="800575">
                  <a:extLst>
                    <a:ext uri="{9D8B030D-6E8A-4147-A177-3AD203B41FA5}">
                      <a16:colId xmlns:a16="http://schemas.microsoft.com/office/drawing/2014/main" val="20003"/>
                    </a:ext>
                  </a:extLst>
                </a:gridCol>
                <a:gridCol w="3585950">
                  <a:extLst>
                    <a:ext uri="{9D8B030D-6E8A-4147-A177-3AD203B41FA5}">
                      <a16:colId xmlns:a16="http://schemas.microsoft.com/office/drawing/2014/main" val="20004"/>
                    </a:ext>
                  </a:extLst>
                </a:gridCol>
                <a:gridCol w="911150">
                  <a:extLst>
                    <a:ext uri="{9D8B030D-6E8A-4147-A177-3AD203B41FA5}">
                      <a16:colId xmlns:a16="http://schemas.microsoft.com/office/drawing/2014/main" val="20005"/>
                    </a:ext>
                  </a:extLst>
                </a:gridCol>
                <a:gridCol w="911150">
                  <a:extLst>
                    <a:ext uri="{9D8B030D-6E8A-4147-A177-3AD203B41FA5}">
                      <a16:colId xmlns:a16="http://schemas.microsoft.com/office/drawing/2014/main" val="20006"/>
                    </a:ext>
                  </a:extLst>
                </a:gridCol>
              </a:tblGrid>
              <a:tr h="487425">
                <a:tc>
                  <a:txBody>
                    <a:bodyPr/>
                    <a:lstStyle/>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Proc.</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Indicateurs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Fréq.</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Cible</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Méthode de calcul</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chemeClr val="accent6"/>
                          </a:solidFill>
                          <a:latin typeface="Poppins"/>
                          <a:ea typeface="Poppins"/>
                          <a:cs typeface="Poppins"/>
                          <a:sym typeface="Poppins"/>
                        </a:rPr>
                        <a:t>Moy. 2023</a:t>
                      </a:r>
                      <a:endParaRPr sz="1200" i="0" u="none" strike="noStrike">
                        <a:solidFill>
                          <a:schemeClr val="accent6"/>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Atteint 2023</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8072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PS04</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pannes/dégradations de matériel par catégorie (informatique)</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3F2745"/>
                          </a:solidFill>
                          <a:latin typeface="Poppins"/>
                          <a:ea typeface="Poppins"/>
                          <a:cs typeface="Poppins"/>
                          <a:sym typeface="Poppins"/>
                        </a:rPr>
                        <a:t>≤5</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du nombre de pannes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FF0000"/>
                          </a:solidFill>
                          <a:latin typeface="Poppins"/>
                          <a:ea typeface="Poppins"/>
                          <a:cs typeface="Poppins"/>
                          <a:sym typeface="Poppins"/>
                        </a:rPr>
                        <a:t>8</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FF0000"/>
                          </a:solidFill>
                          <a:latin typeface="Poppins"/>
                          <a:ea typeface="Poppins"/>
                          <a:cs typeface="Poppins"/>
                          <a:sym typeface="Poppins"/>
                        </a:rPr>
                        <a:t>NON</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843450">
                <a:tc>
                  <a:txBody>
                    <a:bodyPr/>
                    <a:lstStyle/>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PS04</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400"/>
                        <a:buFont typeface="Calibri"/>
                        <a:buNone/>
                      </a:pPr>
                      <a:r>
                        <a:rPr lang="fr-FR" sz="1200" u="none" strike="noStrike">
                          <a:solidFill>
                            <a:srgbClr val="3F3F3F"/>
                          </a:solidFill>
                          <a:latin typeface="Poppins"/>
                          <a:ea typeface="Poppins"/>
                          <a:cs typeface="Poppins"/>
                          <a:sym typeface="Poppins"/>
                        </a:rPr>
                        <a:t>Nombre de pannes/dégradations de matériel par catégorie ( électroménager et mobilier)</a:t>
                      </a:r>
                      <a:endParaRPr sz="1200" i="0" u="none" strike="noStrike">
                        <a:solidFill>
                          <a:srgbClr val="3F3F3F"/>
                        </a:solidFill>
                        <a:latin typeface="Poppins"/>
                        <a:ea typeface="Poppins"/>
                        <a:cs typeface="Poppins"/>
                        <a:sym typeface="Poppins"/>
                      </a:endParaRPr>
                    </a:p>
                    <a:p>
                      <a:pPr marL="0" marR="0" lvl="0" indent="0" algn="ctr" rtl="0">
                        <a:spcBef>
                          <a:spcPts val="0"/>
                        </a:spcBef>
                        <a:spcAft>
                          <a:spcPts val="0"/>
                        </a:spcAft>
                        <a:buNone/>
                      </a:pP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3F3F3F"/>
                          </a:solidFill>
                          <a:latin typeface="Poppins"/>
                          <a:ea typeface="Poppins"/>
                          <a:cs typeface="Poppins"/>
                          <a:sym typeface="Poppins"/>
                        </a:rPr>
                        <a:t>Trim.</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3F2745"/>
                          </a:solidFill>
                          <a:latin typeface="Poppins"/>
                          <a:ea typeface="Poppins"/>
                          <a:cs typeface="Poppins"/>
                          <a:sym typeface="Poppins"/>
                        </a:rPr>
                        <a:t>≤10</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400"/>
                        <a:buFont typeface="Calibri"/>
                        <a:buNone/>
                      </a:pPr>
                      <a:r>
                        <a:rPr lang="fr-FR" sz="1200" u="none" strike="noStrike">
                          <a:solidFill>
                            <a:srgbClr val="3F3F3F"/>
                          </a:solidFill>
                          <a:latin typeface="Poppins"/>
                          <a:ea typeface="Poppins"/>
                          <a:cs typeface="Poppins"/>
                          <a:sym typeface="Poppins"/>
                        </a:rPr>
                        <a:t>Décompte du nombre de pannes</a:t>
                      </a:r>
                      <a:endParaRPr sz="1200" i="0" u="none" strike="noStrike">
                        <a:solidFill>
                          <a:srgbClr val="3F3F3F"/>
                        </a:solidFill>
                        <a:latin typeface="Poppins"/>
                        <a:ea typeface="Poppins"/>
                        <a:cs typeface="Poppins"/>
                        <a:sym typeface="Poppins"/>
                      </a:endParaRPr>
                    </a:p>
                    <a:p>
                      <a:pPr marL="0" marR="0" lvl="0" indent="0" algn="ctr" rtl="0">
                        <a:spcBef>
                          <a:spcPts val="0"/>
                        </a:spcBef>
                        <a:spcAft>
                          <a:spcPts val="0"/>
                        </a:spcAft>
                        <a:buNone/>
                      </a:pP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5</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6054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PS05</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9933"/>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Respect des délais de production des rapports comptables </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9933"/>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9933"/>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80%</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9933"/>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de rapports remis dans les délais / Nombre de rapports requis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9933"/>
                    </a:solidFill>
                  </a:tcPr>
                </a:tc>
                <a:tc>
                  <a:txBody>
                    <a:bodyPr/>
                    <a:lstStyle/>
                    <a:p>
                      <a:pPr marL="0" marR="0" lvl="0" indent="0" algn="ctr" rtl="0">
                        <a:spcBef>
                          <a:spcPts val="0"/>
                        </a:spcBef>
                        <a:spcAft>
                          <a:spcPts val="0"/>
                        </a:spcAft>
                        <a:buNone/>
                      </a:pPr>
                      <a:endParaRPr sz="1200" b="1" i="0" u="none" strike="noStrike">
                        <a:solidFill>
                          <a:srgbClr val="C0000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9933"/>
                    </a:solidFill>
                  </a:tcPr>
                </a:tc>
                <a:tc>
                  <a:txBody>
                    <a:bodyPr/>
                    <a:lstStyle/>
                    <a:p>
                      <a:pPr marL="0" marR="0" lvl="0" indent="0" algn="ctr" rtl="0">
                        <a:spcBef>
                          <a:spcPts val="0"/>
                        </a:spcBef>
                        <a:spcAft>
                          <a:spcPts val="0"/>
                        </a:spcAft>
                        <a:buNone/>
                      </a:pPr>
                      <a:endParaRPr sz="1200" i="0" u="none" strike="noStrike">
                        <a:solidFill>
                          <a:srgbClr val="C0000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9933"/>
                    </a:solidFill>
                  </a:tcPr>
                </a:tc>
                <a:extLst>
                  <a:ext uri="{0D108BD9-81ED-4DB2-BD59-A6C34878D82A}">
                    <a16:rowId xmlns:a16="http://schemas.microsoft.com/office/drawing/2014/main" val="10003"/>
                  </a:ext>
                </a:extLst>
              </a:tr>
              <a:tr h="6054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PS06</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Qualité du nettoyage</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≥80%</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du nombre de fiche de non-conformité</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99%</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4217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PS06</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d'infections post-opératoires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0</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du nombre d'infections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0</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1400"/>
                        <a:buFont typeface="Arial Rounded"/>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p>
                      <a:pPr marL="0" marR="0" lvl="0" indent="0" algn="ctr" rtl="0">
                        <a:spcBef>
                          <a:spcPts val="0"/>
                        </a:spcBef>
                        <a:spcAft>
                          <a:spcPts val="0"/>
                        </a:spcAft>
                        <a:buNone/>
                      </a:pPr>
                      <a:endParaRPr sz="1200" i="0" u="none" strike="noStrike">
                        <a:solidFill>
                          <a:srgbClr val="00B05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4154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PS06</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d'AES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0</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du nombre d'AES constatés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0</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1400"/>
                        <a:buFont typeface="Arial Rounded"/>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p>
                      <a:pPr marL="0" marR="0" lvl="0" indent="0" algn="ctr" rtl="0">
                        <a:spcBef>
                          <a:spcPts val="0"/>
                        </a:spcBef>
                        <a:spcAft>
                          <a:spcPts val="0"/>
                        </a:spcAft>
                        <a:buNone/>
                      </a:pPr>
                      <a:endParaRPr sz="1200" i="0" u="none" strike="noStrike">
                        <a:solidFill>
                          <a:srgbClr val="00B05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4217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PS06</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Nombre d'intoxication alimentaire</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0</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du nombre d'intoxication alimentaire</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0</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1400"/>
                        <a:buFont typeface="Arial Rounded"/>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p>
                      <a:pPr marL="0" marR="0" lvl="0" indent="0" algn="ctr" rtl="0">
                        <a:spcBef>
                          <a:spcPts val="0"/>
                        </a:spcBef>
                        <a:spcAft>
                          <a:spcPts val="0"/>
                        </a:spcAft>
                        <a:buNone/>
                      </a:pPr>
                      <a:endParaRPr sz="1200" i="0" u="none" strike="noStrike">
                        <a:solidFill>
                          <a:srgbClr val="00B05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4217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PS06</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Qualité de la gestion des déchets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Trim.</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2</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Décompte du nombre d'incidents constatés</a:t>
                      </a:r>
                      <a:endParaRPr sz="1200" i="0" u="none" strike="noStrike">
                        <a:solidFill>
                          <a:srgbClr val="3F3F3F"/>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0</a:t>
                      </a:r>
                      <a:endParaRPr sz="1200">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1200"/>
                        <a:buFont typeface="Arial Rounded"/>
                        <a:buNone/>
                      </a:pPr>
                      <a:r>
                        <a:rPr lang="fr-FR" sz="1200" i="0" u="none" strike="noStrike">
                          <a:solidFill>
                            <a:srgbClr val="00B050"/>
                          </a:solidFill>
                          <a:latin typeface="Poppins"/>
                          <a:ea typeface="Poppins"/>
                          <a:cs typeface="Poppins"/>
                          <a:sym typeface="Poppins"/>
                        </a:rPr>
                        <a:t>OUI</a:t>
                      </a:r>
                      <a:endParaRPr sz="1200">
                        <a:latin typeface="Poppins"/>
                        <a:ea typeface="Poppins"/>
                        <a:cs typeface="Poppins"/>
                        <a:sym typeface="Poppins"/>
                      </a:endParaRPr>
                    </a:p>
                    <a:p>
                      <a:pPr marL="0" marR="0" lvl="0" indent="0" algn="ctr" rtl="0">
                        <a:spcBef>
                          <a:spcPts val="0"/>
                        </a:spcBef>
                        <a:spcAft>
                          <a:spcPts val="0"/>
                        </a:spcAft>
                        <a:buNone/>
                      </a:pPr>
                      <a:endParaRPr sz="1200" i="0" u="none" strike="noStrike">
                        <a:solidFill>
                          <a:srgbClr val="00B050"/>
                        </a:solidFill>
                        <a:latin typeface="Poppins"/>
                        <a:ea typeface="Poppins"/>
                        <a:cs typeface="Poppins"/>
                        <a:sym typeface="Poppins"/>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bl>
          </a:graphicData>
        </a:graphic>
      </p:graphicFrame>
      <p:sp>
        <p:nvSpPr>
          <p:cNvPr id="1204" name="Google Shape;1204;p151"/>
          <p:cNvSpPr txBox="1">
            <a:spLocks noGrp="1"/>
          </p:cNvSpPr>
          <p:nvPr>
            <p:ph type="title"/>
          </p:nvPr>
        </p:nvSpPr>
        <p:spPr>
          <a:xfrm>
            <a:off x="247254" y="134152"/>
            <a:ext cx="10585200" cy="134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fr-FR" sz="2000" b="1">
                <a:solidFill>
                  <a:srgbClr val="752864"/>
                </a:solidFill>
                <a:latin typeface="Poppins"/>
                <a:ea typeface="Poppins"/>
                <a:cs typeface="Poppins"/>
                <a:sym typeface="Poppins"/>
              </a:rPr>
              <a:t>2. Le degré de réalisation des objectifs qualité</a:t>
            </a:r>
            <a:endParaRPr sz="2000" b="1">
              <a:solidFill>
                <a:srgbClr val="752864"/>
              </a:solidFill>
              <a:latin typeface="Poppins"/>
              <a:ea typeface="Poppins"/>
              <a:cs typeface="Poppins"/>
              <a:sym typeface="Poppins"/>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graphicFrame>
        <p:nvGraphicFramePr>
          <p:cNvPr id="1209" name="Google Shape;1209;p152"/>
          <p:cNvGraphicFramePr/>
          <p:nvPr/>
        </p:nvGraphicFramePr>
        <p:xfrm>
          <a:off x="533031" y="1135461"/>
          <a:ext cx="3000000" cy="3000000"/>
        </p:xfrm>
        <a:graphic>
          <a:graphicData uri="http://schemas.openxmlformats.org/drawingml/2006/table">
            <a:tbl>
              <a:tblPr>
                <a:noFill/>
                <a:tableStyleId>{3946ED75-AFF1-4BEF-8250-051C1756E3E0}</a:tableStyleId>
              </a:tblPr>
              <a:tblGrid>
                <a:gridCol w="9195475">
                  <a:extLst>
                    <a:ext uri="{9D8B030D-6E8A-4147-A177-3AD203B41FA5}">
                      <a16:colId xmlns:a16="http://schemas.microsoft.com/office/drawing/2014/main" val="20000"/>
                    </a:ext>
                  </a:extLst>
                </a:gridCol>
                <a:gridCol w="1036775">
                  <a:extLst>
                    <a:ext uri="{9D8B030D-6E8A-4147-A177-3AD203B41FA5}">
                      <a16:colId xmlns:a16="http://schemas.microsoft.com/office/drawing/2014/main" val="20001"/>
                    </a:ext>
                  </a:extLst>
                </a:gridCol>
                <a:gridCol w="1036775">
                  <a:extLst>
                    <a:ext uri="{9D8B030D-6E8A-4147-A177-3AD203B41FA5}">
                      <a16:colId xmlns:a16="http://schemas.microsoft.com/office/drawing/2014/main" val="20002"/>
                    </a:ext>
                  </a:extLst>
                </a:gridCol>
              </a:tblGrid>
              <a:tr h="567125">
                <a:tc>
                  <a:txBody>
                    <a:bodyPr/>
                    <a:lstStyle/>
                    <a:p>
                      <a:pPr marL="0" marR="0" lvl="0" indent="0" algn="ctr" rtl="0">
                        <a:spcBef>
                          <a:spcPts val="0"/>
                        </a:spcBef>
                        <a:spcAft>
                          <a:spcPts val="0"/>
                        </a:spcAft>
                        <a:buNone/>
                      </a:pPr>
                      <a:r>
                        <a:rPr lang="fr-FR" sz="1200" b="1" u="none" strike="noStrike">
                          <a:solidFill>
                            <a:srgbClr val="3F3F3F"/>
                          </a:solidFill>
                          <a:latin typeface="Poppins"/>
                          <a:ea typeface="Poppins"/>
                          <a:cs typeface="Poppins"/>
                          <a:sym typeface="Poppins"/>
                        </a:rPr>
                        <a:t>Objectifs de la politique qualité</a:t>
                      </a:r>
                      <a:endParaRPr sz="1200" b="1" i="0" u="none" strike="noStrike">
                        <a:solidFill>
                          <a:srgbClr val="3F3F3F"/>
                        </a:solidFill>
                        <a:latin typeface="Poppins"/>
                        <a:ea typeface="Poppins"/>
                        <a:cs typeface="Poppins"/>
                        <a:sym typeface="Poppins"/>
                      </a:endParaRPr>
                    </a:p>
                  </a:txBody>
                  <a:tcPr marL="2925" marR="2925" marT="29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54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chemeClr val="accent4"/>
                          </a:solidFill>
                          <a:latin typeface="Poppins"/>
                          <a:ea typeface="Poppins"/>
                          <a:cs typeface="Poppins"/>
                          <a:sym typeface="Poppins"/>
                        </a:rPr>
                        <a:t>RD 2022</a:t>
                      </a:r>
                      <a:endParaRPr sz="1200">
                        <a:latin typeface="Poppins"/>
                        <a:ea typeface="Poppins"/>
                        <a:cs typeface="Poppins"/>
                        <a:sym typeface="Poppins"/>
                      </a:endParaRPr>
                    </a:p>
                  </a:txBody>
                  <a:tcPr marL="2925" marR="2925" marT="29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54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chemeClr val="accent2"/>
                          </a:solidFill>
                          <a:latin typeface="Poppins"/>
                          <a:ea typeface="Poppins"/>
                          <a:cs typeface="Poppins"/>
                          <a:sym typeface="Poppins"/>
                        </a:rPr>
                        <a:t>RD 2023</a:t>
                      </a:r>
                      <a:endParaRPr sz="1200">
                        <a:solidFill>
                          <a:schemeClr val="accent2"/>
                        </a:solidFill>
                        <a:latin typeface="Poppins"/>
                        <a:ea typeface="Poppins"/>
                        <a:cs typeface="Poppins"/>
                        <a:sym typeface="Poppins"/>
                      </a:endParaRPr>
                    </a:p>
                  </a:txBody>
                  <a:tcPr marL="2925" marR="2925" marT="29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54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62500">
                <a:tc>
                  <a:txBody>
                    <a:bodyPr/>
                    <a:lstStyle/>
                    <a:p>
                      <a:pPr marL="0" marR="0" lvl="0" indent="0" algn="l" rtl="0">
                        <a:spcBef>
                          <a:spcPts val="0"/>
                        </a:spcBef>
                        <a:spcAft>
                          <a:spcPts val="0"/>
                        </a:spcAft>
                        <a:buNone/>
                      </a:pPr>
                      <a:r>
                        <a:rPr lang="fr-FR" sz="1200" u="none" strike="noStrike">
                          <a:solidFill>
                            <a:srgbClr val="3F3F3F"/>
                          </a:solidFill>
                          <a:latin typeface="Poppins"/>
                          <a:ea typeface="Poppins"/>
                          <a:cs typeface="Poppins"/>
                          <a:sym typeface="Poppins"/>
                        </a:rPr>
                        <a:t>Apporter à nos patients les meilleurs soins possibles tout en assurant conseil, prévention et écoute pour une prise en charge dans des conditions optimales de sécurité et de confort</a:t>
                      </a:r>
                      <a:endParaRPr sz="1200" i="0" u="none" strike="noStrike">
                        <a:solidFill>
                          <a:srgbClr val="3F3F3F"/>
                        </a:solidFill>
                        <a:latin typeface="Poppins"/>
                        <a:ea typeface="Poppins"/>
                        <a:cs typeface="Poppins"/>
                        <a:sym typeface="Poppins"/>
                      </a:endParaRPr>
                    </a:p>
                  </a:txBody>
                  <a:tcPr marL="2925" marR="2925" marT="29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254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chemeClr val="accent4"/>
                          </a:solidFill>
                          <a:latin typeface="Poppins"/>
                          <a:ea typeface="Poppins"/>
                          <a:cs typeface="Poppins"/>
                          <a:sym typeface="Poppins"/>
                        </a:rPr>
                        <a:t>81%</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254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200" b="1">
                          <a:solidFill>
                            <a:srgbClr val="FF0040"/>
                          </a:solidFill>
                          <a:latin typeface="Poppins"/>
                          <a:ea typeface="Poppins"/>
                          <a:cs typeface="Poppins"/>
                          <a:sym typeface="Poppins"/>
                        </a:rPr>
                        <a:t>63%</a:t>
                      </a:r>
                      <a:endParaRPr sz="1200" b="1">
                        <a:solidFill>
                          <a:srgbClr val="FF0040"/>
                        </a:solidFill>
                        <a:latin typeface="Poppins"/>
                        <a:ea typeface="Poppins"/>
                        <a:cs typeface="Poppins"/>
                        <a:sym typeface="Poppins"/>
                      </a:endParaRPr>
                    </a:p>
                  </a:txBody>
                  <a:tcPr marL="6350" marR="6350" marT="63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254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2425">
                <a:tc>
                  <a:txBody>
                    <a:bodyPr/>
                    <a:lstStyle/>
                    <a:p>
                      <a:pPr marL="0" marR="0" lvl="0" indent="0" algn="l" rtl="0">
                        <a:spcBef>
                          <a:spcPts val="0"/>
                        </a:spcBef>
                        <a:spcAft>
                          <a:spcPts val="0"/>
                        </a:spcAft>
                        <a:buNone/>
                      </a:pPr>
                      <a:r>
                        <a:rPr lang="fr-FR" sz="1200" i="0" u="none" strike="noStrike">
                          <a:solidFill>
                            <a:srgbClr val="3F3F3F"/>
                          </a:solidFill>
                          <a:latin typeface="Poppins"/>
                          <a:ea typeface="Poppins"/>
                          <a:cs typeface="Poppins"/>
                          <a:sym typeface="Poppins"/>
                        </a:rPr>
                        <a:t>Innover pour améliorer l’expérience du patient et des parties intéressées et la qualité des soins</a:t>
                      </a:r>
                      <a:endParaRPr sz="1200" i="0" u="none" strike="noStrike">
                        <a:solidFill>
                          <a:srgbClr val="3F3F3F"/>
                        </a:solidFill>
                        <a:latin typeface="Poppins"/>
                        <a:ea typeface="Poppins"/>
                        <a:cs typeface="Poppins"/>
                        <a:sym typeface="Poppins"/>
                      </a:endParaRPr>
                    </a:p>
                  </a:txBody>
                  <a:tcPr marL="2925" marR="2925" marT="29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chemeClr val="accent4"/>
                          </a:solidFill>
                          <a:latin typeface="Poppins"/>
                          <a:ea typeface="Poppins"/>
                          <a:cs typeface="Poppins"/>
                          <a:sym typeface="Poppins"/>
                        </a:rPr>
                        <a:t>74%</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200" b="1">
                          <a:solidFill>
                            <a:srgbClr val="FF0040"/>
                          </a:solidFill>
                          <a:latin typeface="Poppins"/>
                          <a:ea typeface="Poppins"/>
                          <a:cs typeface="Poppins"/>
                          <a:sym typeface="Poppins"/>
                        </a:rPr>
                        <a:t>55%</a:t>
                      </a:r>
                      <a:endParaRPr sz="1200" b="1">
                        <a:solidFill>
                          <a:srgbClr val="FF0040"/>
                        </a:solidFill>
                        <a:latin typeface="Poppins"/>
                        <a:ea typeface="Poppins"/>
                        <a:cs typeface="Poppins"/>
                        <a:sym typeface="Poppins"/>
                      </a:endParaRPr>
                    </a:p>
                  </a:txBody>
                  <a:tcPr marL="6350" marR="6350" marT="63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99150">
                <a:tc>
                  <a:txBody>
                    <a:bodyPr/>
                    <a:lstStyle/>
                    <a:p>
                      <a:pPr marL="0" marR="0" lvl="0" indent="0" algn="l" rtl="0">
                        <a:lnSpc>
                          <a:spcPct val="100000"/>
                        </a:lnSpc>
                        <a:spcBef>
                          <a:spcPts val="0"/>
                        </a:spcBef>
                        <a:spcAft>
                          <a:spcPts val="0"/>
                        </a:spcAft>
                        <a:buClr>
                          <a:srgbClr val="3F3F3F"/>
                        </a:buClr>
                        <a:buSzPts val="1600"/>
                        <a:buFont typeface="Arial"/>
                        <a:buNone/>
                      </a:pPr>
                      <a:r>
                        <a:rPr lang="fr-FR" sz="1200" u="none" strike="noStrike">
                          <a:solidFill>
                            <a:srgbClr val="3F3F3F"/>
                          </a:solidFill>
                          <a:latin typeface="Poppins"/>
                          <a:ea typeface="Poppins"/>
                          <a:cs typeface="Poppins"/>
                          <a:sym typeface="Poppins"/>
                        </a:rPr>
                        <a:t>Optimiser l’organisation et atteindre les objectifs de performance de l’entreprise</a:t>
                      </a:r>
                      <a:endParaRPr sz="1200" i="0" u="none" strike="noStrike">
                        <a:solidFill>
                          <a:srgbClr val="3F3F3F"/>
                        </a:solidFill>
                        <a:latin typeface="Poppins"/>
                        <a:ea typeface="Poppins"/>
                        <a:cs typeface="Poppins"/>
                        <a:sym typeface="Poppins"/>
                      </a:endParaRPr>
                    </a:p>
                    <a:p>
                      <a:pPr marL="0" marR="0" lvl="0" indent="0" algn="l" rtl="0">
                        <a:spcBef>
                          <a:spcPts val="0"/>
                        </a:spcBef>
                        <a:spcAft>
                          <a:spcPts val="0"/>
                        </a:spcAft>
                        <a:buNone/>
                      </a:pPr>
                      <a:endParaRPr sz="1200" i="0" u="none" strike="noStrike">
                        <a:solidFill>
                          <a:srgbClr val="3F3F3F"/>
                        </a:solidFill>
                        <a:latin typeface="Poppins"/>
                        <a:ea typeface="Poppins"/>
                        <a:cs typeface="Poppins"/>
                        <a:sym typeface="Poppins"/>
                      </a:endParaRPr>
                    </a:p>
                  </a:txBody>
                  <a:tcPr marL="2925" marR="2925" marT="29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chemeClr val="accent4"/>
                          </a:solidFill>
                          <a:latin typeface="Poppins"/>
                          <a:ea typeface="Poppins"/>
                          <a:cs typeface="Poppins"/>
                          <a:sym typeface="Poppins"/>
                        </a:rPr>
                        <a:t>75%</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200" b="1">
                          <a:solidFill>
                            <a:srgbClr val="FF0040"/>
                          </a:solidFill>
                          <a:latin typeface="Poppins"/>
                          <a:ea typeface="Poppins"/>
                          <a:cs typeface="Poppins"/>
                          <a:sym typeface="Poppins"/>
                        </a:rPr>
                        <a:t>59%</a:t>
                      </a:r>
                      <a:endParaRPr sz="1200" b="1">
                        <a:solidFill>
                          <a:srgbClr val="FF0040"/>
                        </a:solidFill>
                        <a:latin typeface="Poppins"/>
                        <a:ea typeface="Poppins"/>
                        <a:cs typeface="Poppins"/>
                        <a:sym typeface="Poppins"/>
                      </a:endParaRPr>
                    </a:p>
                  </a:txBody>
                  <a:tcPr marL="6350" marR="6350" marT="63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97100">
                <a:tc>
                  <a:txBody>
                    <a:bodyPr/>
                    <a:lstStyle/>
                    <a:p>
                      <a:pPr marL="0" marR="0" lvl="0" indent="0" algn="l" rtl="0">
                        <a:lnSpc>
                          <a:spcPct val="100000"/>
                        </a:lnSpc>
                        <a:spcBef>
                          <a:spcPts val="0"/>
                        </a:spcBef>
                        <a:spcAft>
                          <a:spcPts val="0"/>
                        </a:spcAft>
                        <a:buClr>
                          <a:srgbClr val="3F3F3F"/>
                        </a:buClr>
                        <a:buSzPts val="1600"/>
                        <a:buFont typeface="Arial"/>
                        <a:buNone/>
                      </a:pPr>
                      <a:r>
                        <a:rPr lang="fr-FR" sz="1200" u="none" strike="noStrike">
                          <a:solidFill>
                            <a:srgbClr val="3F3F3F"/>
                          </a:solidFill>
                          <a:latin typeface="Poppins"/>
                          <a:ea typeface="Poppins"/>
                          <a:cs typeface="Poppins"/>
                          <a:sym typeface="Poppins"/>
                        </a:rPr>
                        <a:t>Faire du retour d’expérience, de l’évaluation de nos pratiques et de la gestion des risques axées sur la prévention le socle de notre culture de qualité et de sécurité des soins</a:t>
                      </a:r>
                      <a:endParaRPr sz="1200" i="0" u="none" strike="noStrike">
                        <a:solidFill>
                          <a:srgbClr val="3F3F3F"/>
                        </a:solidFill>
                        <a:latin typeface="Poppins"/>
                        <a:ea typeface="Poppins"/>
                        <a:cs typeface="Poppins"/>
                        <a:sym typeface="Poppins"/>
                      </a:endParaRPr>
                    </a:p>
                    <a:p>
                      <a:pPr marL="0" marR="0" lvl="0" indent="0" algn="l" rtl="0">
                        <a:spcBef>
                          <a:spcPts val="0"/>
                        </a:spcBef>
                        <a:spcAft>
                          <a:spcPts val="0"/>
                        </a:spcAft>
                        <a:buNone/>
                      </a:pPr>
                      <a:endParaRPr sz="1200" i="0" u="none" strike="noStrike">
                        <a:solidFill>
                          <a:srgbClr val="3F3F3F"/>
                        </a:solidFill>
                        <a:latin typeface="Poppins"/>
                        <a:ea typeface="Poppins"/>
                        <a:cs typeface="Poppins"/>
                        <a:sym typeface="Poppins"/>
                      </a:endParaRPr>
                    </a:p>
                  </a:txBody>
                  <a:tcPr marL="2925" marR="2925" marT="29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chemeClr val="accent4"/>
                          </a:solidFill>
                          <a:latin typeface="Poppins"/>
                          <a:ea typeface="Poppins"/>
                          <a:cs typeface="Poppins"/>
                          <a:sym typeface="Poppins"/>
                        </a:rPr>
                        <a:t>80%</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200" b="1">
                          <a:solidFill>
                            <a:srgbClr val="FF0040"/>
                          </a:solidFill>
                          <a:latin typeface="Poppins"/>
                          <a:ea typeface="Poppins"/>
                          <a:cs typeface="Poppins"/>
                          <a:sym typeface="Poppins"/>
                        </a:rPr>
                        <a:t>56%</a:t>
                      </a:r>
                      <a:endParaRPr sz="1200" b="1">
                        <a:solidFill>
                          <a:srgbClr val="FF0040"/>
                        </a:solidFill>
                        <a:latin typeface="Poppins"/>
                        <a:ea typeface="Poppins"/>
                        <a:cs typeface="Poppins"/>
                        <a:sym typeface="Poppins"/>
                      </a:endParaRPr>
                    </a:p>
                  </a:txBody>
                  <a:tcPr marL="6350" marR="6350" marT="63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684225">
                <a:tc>
                  <a:txBody>
                    <a:bodyPr/>
                    <a:lstStyle/>
                    <a:p>
                      <a:pPr marL="0" marR="0" lvl="0" indent="0" algn="l" rtl="0">
                        <a:spcBef>
                          <a:spcPts val="0"/>
                        </a:spcBef>
                        <a:spcAft>
                          <a:spcPts val="0"/>
                        </a:spcAft>
                        <a:buNone/>
                      </a:pPr>
                      <a:r>
                        <a:rPr lang="fr-FR" sz="1200" u="none" strike="noStrike">
                          <a:solidFill>
                            <a:srgbClr val="3F3F3F"/>
                          </a:solidFill>
                          <a:latin typeface="Poppins"/>
                          <a:ea typeface="Poppins"/>
                          <a:cs typeface="Poppins"/>
                          <a:sym typeface="Poppins"/>
                        </a:rPr>
                        <a:t>Offrir des conditions de travail permettant au personnel de s’épanouir et d’exprimer au mieux ses compétences</a:t>
                      </a:r>
                      <a:endParaRPr sz="1200" i="0" u="none" strike="noStrike">
                        <a:solidFill>
                          <a:srgbClr val="3F3F3F"/>
                        </a:solidFill>
                        <a:latin typeface="Poppins"/>
                        <a:ea typeface="Poppins"/>
                        <a:cs typeface="Poppins"/>
                        <a:sym typeface="Poppins"/>
                      </a:endParaRPr>
                    </a:p>
                  </a:txBody>
                  <a:tcPr marL="2925" marR="2925" marT="29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chemeClr val="accent4"/>
                          </a:solidFill>
                          <a:latin typeface="Poppins"/>
                          <a:ea typeface="Poppins"/>
                          <a:cs typeface="Poppins"/>
                          <a:sym typeface="Poppins"/>
                        </a:rPr>
                        <a:t>84%</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200" b="1">
                          <a:solidFill>
                            <a:srgbClr val="FF0040"/>
                          </a:solidFill>
                          <a:latin typeface="Poppins"/>
                          <a:ea typeface="Poppins"/>
                          <a:cs typeface="Poppins"/>
                          <a:sym typeface="Poppins"/>
                        </a:rPr>
                        <a:t>64%</a:t>
                      </a:r>
                      <a:endParaRPr sz="1200" b="1">
                        <a:solidFill>
                          <a:srgbClr val="FF0040"/>
                        </a:solidFill>
                        <a:latin typeface="Poppins"/>
                        <a:ea typeface="Poppins"/>
                        <a:cs typeface="Poppins"/>
                        <a:sym typeface="Poppins"/>
                      </a:endParaRPr>
                    </a:p>
                  </a:txBody>
                  <a:tcPr marL="6350" marR="6350" marT="63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88975">
                <a:tc>
                  <a:txBody>
                    <a:bodyPr/>
                    <a:lstStyle/>
                    <a:p>
                      <a:pPr marL="0" marR="0" lvl="0" indent="0" algn="l" rtl="0">
                        <a:spcBef>
                          <a:spcPts val="0"/>
                        </a:spcBef>
                        <a:spcAft>
                          <a:spcPts val="0"/>
                        </a:spcAft>
                        <a:buNone/>
                      </a:pPr>
                      <a:r>
                        <a:rPr lang="fr-FR" sz="1200" i="0" u="none" strike="noStrike">
                          <a:solidFill>
                            <a:srgbClr val="3F3F3F"/>
                          </a:solidFill>
                          <a:latin typeface="Poppins"/>
                          <a:ea typeface="Poppins"/>
                          <a:cs typeface="Poppins"/>
                          <a:sym typeface="Poppins"/>
                        </a:rPr>
                        <a:t>Permettre le développement des compétences et l’évolution du personnel en favorisant la formation </a:t>
                      </a:r>
                      <a:r>
                        <a:rPr lang="fr-FR" sz="1200">
                          <a:solidFill>
                            <a:srgbClr val="3F3F3F"/>
                          </a:solidFill>
                          <a:latin typeface="Poppins"/>
                          <a:ea typeface="Poppins"/>
                          <a:cs typeface="Poppins"/>
                          <a:sym typeface="Poppins"/>
                        </a:rPr>
                        <a:t>permanente</a:t>
                      </a:r>
                      <a:endParaRPr sz="1200" i="0" u="none" strike="noStrike">
                        <a:solidFill>
                          <a:srgbClr val="3F3F3F"/>
                        </a:solidFill>
                        <a:latin typeface="Poppins"/>
                        <a:ea typeface="Poppins"/>
                        <a:cs typeface="Poppins"/>
                        <a:sym typeface="Poppins"/>
                      </a:endParaRPr>
                    </a:p>
                  </a:txBody>
                  <a:tcPr marL="2925" marR="2925" marT="29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chemeClr val="accent4"/>
                          </a:solidFill>
                          <a:latin typeface="Poppins"/>
                          <a:ea typeface="Poppins"/>
                          <a:cs typeface="Poppins"/>
                          <a:sym typeface="Poppins"/>
                        </a:rPr>
                        <a:t>77%</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200" b="1">
                          <a:solidFill>
                            <a:srgbClr val="FF0040"/>
                          </a:solidFill>
                          <a:latin typeface="Poppins"/>
                          <a:ea typeface="Poppins"/>
                          <a:cs typeface="Poppins"/>
                          <a:sym typeface="Poppins"/>
                        </a:rPr>
                        <a:t>38%</a:t>
                      </a:r>
                      <a:endParaRPr sz="1200" b="1">
                        <a:solidFill>
                          <a:srgbClr val="FF0040"/>
                        </a:solidFill>
                        <a:latin typeface="Poppins"/>
                        <a:ea typeface="Poppins"/>
                        <a:cs typeface="Poppins"/>
                        <a:sym typeface="Poppins"/>
                      </a:endParaRPr>
                    </a:p>
                  </a:txBody>
                  <a:tcPr marL="6350" marR="6350" marT="63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42150">
                <a:tc>
                  <a:txBody>
                    <a:bodyPr/>
                    <a:lstStyle/>
                    <a:p>
                      <a:pPr marL="0" marR="0" lvl="0" indent="0" algn="l" rtl="0">
                        <a:spcBef>
                          <a:spcPts val="0"/>
                        </a:spcBef>
                        <a:spcAft>
                          <a:spcPts val="0"/>
                        </a:spcAft>
                        <a:buNone/>
                      </a:pPr>
                      <a:r>
                        <a:rPr lang="fr-FR" sz="1200" i="0" u="none" strike="noStrike">
                          <a:solidFill>
                            <a:srgbClr val="3F3F3F"/>
                          </a:solidFill>
                          <a:latin typeface="Poppins"/>
                          <a:ea typeface="Poppins"/>
                          <a:cs typeface="Poppins"/>
                          <a:sym typeface="Poppins"/>
                        </a:rPr>
                        <a:t>Etablir et entretenir des relation de confiance avec l’ensemble de nos partenaires</a:t>
                      </a:r>
                      <a:endParaRPr sz="1200" i="0" u="none" strike="noStrike">
                        <a:solidFill>
                          <a:srgbClr val="3F3F3F"/>
                        </a:solidFill>
                        <a:latin typeface="Poppins"/>
                        <a:ea typeface="Poppins"/>
                        <a:cs typeface="Poppins"/>
                        <a:sym typeface="Poppins"/>
                      </a:endParaRPr>
                    </a:p>
                  </a:txBody>
                  <a:tcPr marL="2925" marR="2925" marT="29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chemeClr val="accent4"/>
                          </a:solidFill>
                          <a:latin typeface="Poppins"/>
                          <a:ea typeface="Poppins"/>
                          <a:cs typeface="Poppins"/>
                          <a:sym typeface="Poppins"/>
                        </a:rPr>
                        <a:t>77%</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200" b="1">
                          <a:solidFill>
                            <a:srgbClr val="FF0040"/>
                          </a:solidFill>
                          <a:latin typeface="Poppins"/>
                          <a:ea typeface="Poppins"/>
                          <a:cs typeface="Poppins"/>
                          <a:sym typeface="Poppins"/>
                        </a:rPr>
                        <a:t>72%</a:t>
                      </a:r>
                      <a:endParaRPr sz="1200" b="1">
                        <a:solidFill>
                          <a:srgbClr val="FF0040"/>
                        </a:solidFill>
                        <a:latin typeface="Poppins"/>
                        <a:ea typeface="Poppins"/>
                        <a:cs typeface="Poppins"/>
                        <a:sym typeface="Poppins"/>
                      </a:endParaRPr>
                    </a:p>
                  </a:txBody>
                  <a:tcPr marL="6350" marR="6350" marT="63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1210" name="Google Shape;1210;p152"/>
          <p:cNvSpPr txBox="1">
            <a:spLocks noGrp="1"/>
          </p:cNvSpPr>
          <p:nvPr>
            <p:ph type="title"/>
          </p:nvPr>
        </p:nvSpPr>
        <p:spPr>
          <a:xfrm>
            <a:off x="437875" y="99076"/>
            <a:ext cx="10585200" cy="9306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400"/>
              <a:buFont typeface="Calibri"/>
              <a:buNone/>
            </a:pPr>
            <a:r>
              <a:rPr lang="fr-FR" sz="2000" b="1">
                <a:solidFill>
                  <a:srgbClr val="752864"/>
                </a:solidFill>
                <a:latin typeface="Poppins"/>
                <a:ea typeface="Poppins"/>
                <a:cs typeface="Poppins"/>
                <a:sym typeface="Poppins"/>
              </a:rPr>
              <a:t>2. Le degré de réalisation des objectifs qualité</a:t>
            </a:r>
            <a:endParaRPr sz="2000" b="1">
              <a:solidFill>
                <a:srgbClr val="752864"/>
              </a:solidFill>
              <a:latin typeface="Poppins"/>
              <a:ea typeface="Poppins"/>
              <a:cs typeface="Poppins"/>
              <a:sym typeface="Poppi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Poppins"/>
              <a:buNone/>
            </a:pPr>
            <a:r>
              <a:rPr lang="fr-FR">
                <a:latin typeface="Poppins"/>
                <a:ea typeface="Poppins"/>
                <a:cs typeface="Poppins"/>
                <a:sym typeface="Poppins"/>
              </a:rPr>
              <a:t>Politique qualité</a:t>
            </a:r>
            <a:endParaRPr/>
          </a:p>
        </p:txBody>
      </p:sp>
      <p:sp>
        <p:nvSpPr>
          <p:cNvPr id="312" name="Google Shape;312;p4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ctr" rtl="0">
              <a:lnSpc>
                <a:spcPct val="90000"/>
              </a:lnSpc>
              <a:spcBef>
                <a:spcPts val="0"/>
              </a:spcBef>
              <a:spcAft>
                <a:spcPts val="0"/>
              </a:spcAft>
              <a:buClr>
                <a:schemeClr val="dk1"/>
              </a:buClr>
              <a:buSzPts val="2800"/>
              <a:buChar char="•"/>
            </a:pPr>
            <a:r>
              <a:rPr lang="fr-FR" sz="2800">
                <a:latin typeface="Poppins"/>
                <a:ea typeface="Poppins"/>
                <a:cs typeface="Poppins"/>
                <a:sym typeface="Poppins"/>
              </a:rPr>
              <a:t>La Direction décide de </a:t>
            </a:r>
            <a:r>
              <a:rPr lang="fr-FR">
                <a:latin typeface="Poppins"/>
                <a:ea typeface="Poppins"/>
                <a:cs typeface="Poppins"/>
                <a:sym typeface="Poppins"/>
              </a:rPr>
              <a:t>revoir</a:t>
            </a:r>
            <a:r>
              <a:rPr lang="fr-FR" sz="2800">
                <a:latin typeface="Poppins"/>
                <a:ea typeface="Poppins"/>
                <a:cs typeface="Poppins"/>
                <a:sym typeface="Poppins"/>
              </a:rPr>
              <a:t> la Politique Qualité.</a:t>
            </a:r>
            <a:endParaRPr sz="2800">
              <a:latin typeface="Poppins"/>
              <a:ea typeface="Poppins"/>
              <a:cs typeface="Poppins"/>
              <a:sym typeface="Poppins"/>
            </a:endParaRPr>
          </a:p>
          <a:p>
            <a:pPr marL="228600" lvl="0" indent="0" algn="ctr" rtl="0">
              <a:lnSpc>
                <a:spcPct val="90000"/>
              </a:lnSpc>
              <a:spcBef>
                <a:spcPts val="0"/>
              </a:spcBef>
              <a:spcAft>
                <a:spcPts val="0"/>
              </a:spcAft>
              <a:buNone/>
            </a:pPr>
            <a:endParaRPr>
              <a:latin typeface="Poppins"/>
              <a:ea typeface="Poppins"/>
              <a:cs typeface="Poppins"/>
              <a:sym typeface="Poppins"/>
            </a:endParaRPr>
          </a:p>
          <a:p>
            <a:pPr marL="228600" lvl="0" indent="0" algn="ctr" rtl="0">
              <a:lnSpc>
                <a:spcPct val="90000"/>
              </a:lnSpc>
              <a:spcBef>
                <a:spcPts val="0"/>
              </a:spcBef>
              <a:spcAft>
                <a:spcPts val="0"/>
              </a:spcAft>
              <a:buNone/>
            </a:pPr>
            <a:r>
              <a:rPr lang="fr-FR" sz="2500">
                <a:solidFill>
                  <a:srgbClr val="7BBBC6"/>
                </a:solidFill>
                <a:latin typeface="Poppins"/>
                <a:ea typeface="Poppins"/>
                <a:cs typeface="Poppins"/>
                <a:sym typeface="Poppins"/>
              </a:rPr>
              <a:t>Conf. Qualipro Réf. : PM01-SI0004</a:t>
            </a:r>
            <a:endParaRPr sz="2500">
              <a:solidFill>
                <a:srgbClr val="7BBBC6"/>
              </a:solidFill>
              <a:latin typeface="Poppins"/>
              <a:ea typeface="Poppins"/>
              <a:cs typeface="Poppins"/>
              <a:sym typeface="Poppins"/>
            </a:endParaRPr>
          </a:p>
          <a:p>
            <a:pPr marL="228600" lvl="0" indent="0" algn="ctr" rtl="0">
              <a:lnSpc>
                <a:spcPct val="90000"/>
              </a:lnSpc>
              <a:spcBef>
                <a:spcPts val="0"/>
              </a:spcBef>
              <a:spcAft>
                <a:spcPts val="0"/>
              </a:spcAft>
              <a:buNone/>
            </a:pPr>
            <a:r>
              <a:rPr lang="fr-FR" sz="2500">
                <a:solidFill>
                  <a:srgbClr val="7BBBC6"/>
                </a:solidFill>
                <a:latin typeface="Poppins"/>
                <a:ea typeface="Poppins"/>
                <a:cs typeface="Poppins"/>
                <a:sym typeface="Poppins"/>
              </a:rPr>
              <a:t>V4</a:t>
            </a:r>
            <a:endParaRPr sz="2500">
              <a:solidFill>
                <a:srgbClr val="7BBBC6"/>
              </a:solidFill>
              <a:latin typeface="Poppins"/>
              <a:ea typeface="Poppins"/>
              <a:cs typeface="Poppins"/>
              <a:sym typeface="Poppins"/>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214"/>
        <p:cNvGrpSpPr/>
        <p:nvPr/>
      </p:nvGrpSpPr>
      <p:grpSpPr>
        <a:xfrm>
          <a:off x="0" y="0"/>
          <a:ext cx="0" cy="0"/>
          <a:chOff x="0" y="0"/>
          <a:chExt cx="0" cy="0"/>
        </a:xfrm>
      </p:grpSpPr>
      <p:sp>
        <p:nvSpPr>
          <p:cNvPr id="1215" name="Google Shape;1215;p153"/>
          <p:cNvSpPr txBox="1">
            <a:spLocks noGrp="1"/>
          </p:cNvSpPr>
          <p:nvPr>
            <p:ph type="title"/>
          </p:nvPr>
        </p:nvSpPr>
        <p:spPr>
          <a:xfrm>
            <a:off x="838200" y="365125"/>
            <a:ext cx="10515600" cy="8841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400"/>
              <a:buFont typeface="Calibri"/>
              <a:buNone/>
            </a:pPr>
            <a:r>
              <a:rPr lang="fr-FR" sz="2000" b="1">
                <a:solidFill>
                  <a:srgbClr val="752864"/>
                </a:solidFill>
                <a:latin typeface="Poppins"/>
                <a:ea typeface="Poppins"/>
                <a:cs typeface="Poppins"/>
                <a:sym typeface="Poppins"/>
              </a:rPr>
              <a:t>2. Le degré de réalisation des objectifs qualité</a:t>
            </a:r>
            <a:endParaRPr sz="2000" b="1">
              <a:solidFill>
                <a:srgbClr val="752864"/>
              </a:solidFill>
              <a:latin typeface="Poppins"/>
              <a:ea typeface="Poppins"/>
              <a:cs typeface="Poppins"/>
              <a:sym typeface="Poppins"/>
            </a:endParaRPr>
          </a:p>
        </p:txBody>
      </p:sp>
      <p:graphicFrame>
        <p:nvGraphicFramePr>
          <p:cNvPr id="1216" name="Google Shape;1216;p153"/>
          <p:cNvGraphicFramePr/>
          <p:nvPr/>
        </p:nvGraphicFramePr>
        <p:xfrm>
          <a:off x="908575" y="1495350"/>
          <a:ext cx="3000000" cy="3000000"/>
        </p:xfrm>
        <a:graphic>
          <a:graphicData uri="http://schemas.openxmlformats.org/drawingml/2006/table">
            <a:tbl>
              <a:tblPr>
                <a:noFill/>
                <a:tableStyleId>{60E21C11-A0FD-4425-BE46-67555AD6F62E}</a:tableStyleId>
              </a:tblPr>
              <a:tblGrid>
                <a:gridCol w="5275250">
                  <a:extLst>
                    <a:ext uri="{9D8B030D-6E8A-4147-A177-3AD203B41FA5}">
                      <a16:colId xmlns:a16="http://schemas.microsoft.com/office/drawing/2014/main" val="20000"/>
                    </a:ext>
                  </a:extLst>
                </a:gridCol>
                <a:gridCol w="5224025">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fr-FR" b="1">
                          <a:solidFill>
                            <a:schemeClr val="lt1"/>
                          </a:solidFill>
                          <a:latin typeface="Poppins"/>
                          <a:ea typeface="Poppins"/>
                          <a:cs typeface="Poppins"/>
                          <a:sym typeface="Poppins"/>
                        </a:rPr>
                        <a:t>Causes de la baisse de l’atteinte des objectifs</a:t>
                      </a:r>
                      <a:endParaRPr b="1">
                        <a:solidFill>
                          <a:schemeClr val="lt1"/>
                        </a:solidFill>
                        <a:latin typeface="Poppins"/>
                        <a:ea typeface="Poppins"/>
                        <a:cs typeface="Poppins"/>
                        <a:sym typeface="Poppins"/>
                      </a:endParaRPr>
                    </a:p>
                  </a:txBody>
                  <a:tcPr marL="91425" marR="91425" marT="91425" marB="91425">
                    <a:solidFill>
                      <a:srgbClr val="EBBDA9"/>
                    </a:solidFill>
                  </a:tcPr>
                </a:tc>
                <a:tc>
                  <a:txBody>
                    <a:bodyPr/>
                    <a:lstStyle/>
                    <a:p>
                      <a:pPr marL="0" lvl="0" indent="0" algn="ctr" rtl="0">
                        <a:spcBef>
                          <a:spcPts val="0"/>
                        </a:spcBef>
                        <a:spcAft>
                          <a:spcPts val="0"/>
                        </a:spcAft>
                        <a:buNone/>
                      </a:pPr>
                      <a:r>
                        <a:rPr lang="fr-FR" b="1">
                          <a:solidFill>
                            <a:schemeClr val="lt1"/>
                          </a:solidFill>
                          <a:latin typeface="Poppins"/>
                          <a:ea typeface="Poppins"/>
                          <a:cs typeface="Poppins"/>
                          <a:sym typeface="Poppins"/>
                        </a:rPr>
                        <a:t>Actions mises en place</a:t>
                      </a:r>
                      <a:endParaRPr b="1">
                        <a:solidFill>
                          <a:schemeClr val="lt1"/>
                        </a:solidFill>
                        <a:latin typeface="Poppins"/>
                        <a:ea typeface="Poppins"/>
                        <a:cs typeface="Poppins"/>
                        <a:sym typeface="Poppins"/>
                      </a:endParaRPr>
                    </a:p>
                  </a:txBody>
                  <a:tcPr marL="91425" marR="91425" marT="91425" marB="91425">
                    <a:solidFill>
                      <a:srgbClr val="EBBDA9"/>
                    </a:solidFill>
                  </a:tcPr>
                </a:tc>
                <a:extLst>
                  <a:ext uri="{0D108BD9-81ED-4DB2-BD59-A6C34878D82A}">
                    <a16:rowId xmlns:a16="http://schemas.microsoft.com/office/drawing/2014/main" val="10000"/>
                  </a:ext>
                </a:extLst>
              </a:tr>
              <a:tr h="381000">
                <a:tc>
                  <a:txBody>
                    <a:bodyPr/>
                    <a:lstStyle/>
                    <a:p>
                      <a:pPr marL="0" lvl="0" indent="0" algn="l" rtl="0">
                        <a:lnSpc>
                          <a:spcPct val="150000"/>
                        </a:lnSpc>
                        <a:spcBef>
                          <a:spcPts val="1000"/>
                        </a:spcBef>
                        <a:spcAft>
                          <a:spcPts val="0"/>
                        </a:spcAft>
                        <a:buNone/>
                      </a:pPr>
                      <a:r>
                        <a:rPr lang="fr-FR" sz="1300">
                          <a:solidFill>
                            <a:schemeClr val="dk1"/>
                          </a:solidFill>
                          <a:latin typeface="Poppins"/>
                          <a:ea typeface="Poppins"/>
                          <a:cs typeface="Poppins"/>
                          <a:sym typeface="Poppins"/>
                        </a:rPr>
                        <a:t>Réduction de l’activité en hospitalisation 2023</a:t>
                      </a:r>
                      <a:endParaRPr sz="1300"/>
                    </a:p>
                  </a:txBody>
                  <a:tcPr marL="91425" marR="91425" marT="91425" marB="91425"/>
                </a:tc>
                <a:tc>
                  <a:txBody>
                    <a:bodyPr/>
                    <a:lstStyle/>
                    <a:p>
                      <a:pPr marL="0" lvl="0" indent="0" algn="l" rtl="0">
                        <a:spcBef>
                          <a:spcPts val="0"/>
                        </a:spcBef>
                        <a:spcAft>
                          <a:spcPts val="0"/>
                        </a:spcAft>
                        <a:buNone/>
                      </a:pPr>
                      <a:r>
                        <a:rPr lang="fr-FR" sz="1300">
                          <a:latin typeface="Poppins"/>
                          <a:ea typeface="Poppins"/>
                          <a:cs typeface="Poppins"/>
                          <a:sym typeface="Poppins"/>
                        </a:rPr>
                        <a:t>Développement des activités commerciales et amélioration du parcours patient (cadre et personnel)</a:t>
                      </a:r>
                      <a:endParaRPr sz="1300">
                        <a:latin typeface="Poppins"/>
                        <a:ea typeface="Poppins"/>
                        <a:cs typeface="Poppins"/>
                        <a:sym typeface="Poppins"/>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lnSpc>
                          <a:spcPct val="150000"/>
                        </a:lnSpc>
                        <a:spcBef>
                          <a:spcPts val="1000"/>
                        </a:spcBef>
                        <a:spcAft>
                          <a:spcPts val="0"/>
                        </a:spcAft>
                        <a:buNone/>
                      </a:pPr>
                      <a:r>
                        <a:rPr lang="fr-FR" sz="1300">
                          <a:solidFill>
                            <a:schemeClr val="dk1"/>
                          </a:solidFill>
                          <a:latin typeface="Poppins"/>
                          <a:ea typeface="Poppins"/>
                          <a:cs typeface="Poppins"/>
                          <a:sym typeface="Poppins"/>
                        </a:rPr>
                        <a:t>Non-conformités non clôturées</a:t>
                      </a:r>
                      <a:endParaRPr sz="1300"/>
                    </a:p>
                  </a:txBody>
                  <a:tcPr marL="91425" marR="91425" marT="91425" marB="91425"/>
                </a:tc>
                <a:tc>
                  <a:txBody>
                    <a:bodyPr/>
                    <a:lstStyle/>
                    <a:p>
                      <a:pPr marL="0" lvl="0" indent="0" algn="l" rtl="0">
                        <a:spcBef>
                          <a:spcPts val="0"/>
                        </a:spcBef>
                        <a:spcAft>
                          <a:spcPts val="0"/>
                        </a:spcAft>
                        <a:buNone/>
                      </a:pPr>
                      <a:r>
                        <a:rPr lang="fr-FR" sz="1300">
                          <a:latin typeface="Poppins"/>
                          <a:ea typeface="Poppins"/>
                          <a:cs typeface="Poppins"/>
                          <a:sym typeface="Poppins"/>
                        </a:rPr>
                        <a:t>Séances de travail avec les pilotes pour statuer sur les non-conformités non clôturées</a:t>
                      </a:r>
                      <a:endParaRPr sz="1300">
                        <a:latin typeface="Poppins"/>
                        <a:ea typeface="Poppins"/>
                        <a:cs typeface="Poppins"/>
                        <a:sym typeface="Poppins"/>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lnSpc>
                          <a:spcPct val="150000"/>
                        </a:lnSpc>
                        <a:spcBef>
                          <a:spcPts val="1000"/>
                        </a:spcBef>
                        <a:spcAft>
                          <a:spcPts val="0"/>
                        </a:spcAft>
                        <a:buNone/>
                      </a:pPr>
                      <a:r>
                        <a:rPr lang="fr-FR" sz="1300">
                          <a:solidFill>
                            <a:schemeClr val="dk1"/>
                          </a:solidFill>
                          <a:latin typeface="Poppins"/>
                          <a:ea typeface="Poppins"/>
                          <a:cs typeface="Poppins"/>
                          <a:sym typeface="Poppins"/>
                        </a:rPr>
                        <a:t>Problèmes de synchronisation avec le logiciel Eyone</a:t>
                      </a:r>
                      <a:endParaRPr sz="1300"/>
                    </a:p>
                  </a:txBody>
                  <a:tcPr marL="91425" marR="91425" marT="91425" marB="91425"/>
                </a:tc>
                <a:tc>
                  <a:txBody>
                    <a:bodyPr/>
                    <a:lstStyle/>
                    <a:p>
                      <a:pPr marL="0" lvl="0" indent="0" algn="l" rtl="0">
                        <a:spcBef>
                          <a:spcPts val="0"/>
                        </a:spcBef>
                        <a:spcAft>
                          <a:spcPts val="0"/>
                        </a:spcAft>
                        <a:buNone/>
                      </a:pPr>
                      <a:r>
                        <a:rPr lang="fr-FR" sz="1300">
                          <a:latin typeface="Poppins"/>
                          <a:ea typeface="Poppins"/>
                          <a:cs typeface="Poppins"/>
                          <a:sym typeface="Poppins"/>
                        </a:rPr>
                        <a:t>Démarrage des travaux pour la mise en place d’un nouvel outil de facturation </a:t>
                      </a:r>
                      <a:endParaRPr sz="1300">
                        <a:latin typeface="Poppins"/>
                        <a:ea typeface="Poppins"/>
                        <a:cs typeface="Poppins"/>
                        <a:sym typeface="Poppins"/>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lnSpc>
                          <a:spcPct val="150000"/>
                        </a:lnSpc>
                        <a:spcBef>
                          <a:spcPts val="1000"/>
                        </a:spcBef>
                        <a:spcAft>
                          <a:spcPts val="0"/>
                        </a:spcAft>
                        <a:buNone/>
                      </a:pPr>
                      <a:r>
                        <a:rPr lang="fr-FR" sz="1300">
                          <a:solidFill>
                            <a:schemeClr val="dk1"/>
                          </a:solidFill>
                          <a:latin typeface="Poppins"/>
                          <a:ea typeface="Poppins"/>
                          <a:cs typeface="Poppins"/>
                          <a:sym typeface="Poppins"/>
                        </a:rPr>
                        <a:t>Problèmes de téléphone récurrents</a:t>
                      </a:r>
                      <a:endParaRPr sz="1300"/>
                    </a:p>
                  </a:txBody>
                  <a:tcPr marL="91425" marR="91425" marT="91425" marB="91425"/>
                </a:tc>
                <a:tc>
                  <a:txBody>
                    <a:bodyPr/>
                    <a:lstStyle/>
                    <a:p>
                      <a:pPr marL="0" lvl="0" indent="0" algn="l" rtl="0">
                        <a:spcBef>
                          <a:spcPts val="0"/>
                        </a:spcBef>
                        <a:spcAft>
                          <a:spcPts val="0"/>
                        </a:spcAft>
                        <a:buNone/>
                      </a:pPr>
                      <a:r>
                        <a:rPr lang="fr-FR" sz="1300">
                          <a:latin typeface="Poppins"/>
                          <a:ea typeface="Poppins"/>
                          <a:cs typeface="Poppins"/>
                          <a:sym typeface="Poppins"/>
                        </a:rPr>
                        <a:t>Changement en cours du circuit de l’installation téléphonique </a:t>
                      </a:r>
                      <a:endParaRPr sz="1300">
                        <a:latin typeface="Poppins"/>
                        <a:ea typeface="Poppins"/>
                        <a:cs typeface="Poppins"/>
                        <a:sym typeface="Poppins"/>
                      </a:endParaRPr>
                    </a:p>
                  </a:txBody>
                  <a:tcPr marL="91425" marR="91425" marT="91425" marB="91425"/>
                </a:tc>
                <a:extLst>
                  <a:ext uri="{0D108BD9-81ED-4DB2-BD59-A6C34878D82A}">
                    <a16:rowId xmlns:a16="http://schemas.microsoft.com/office/drawing/2014/main" val="10004"/>
                  </a:ext>
                </a:extLst>
              </a:tr>
              <a:tr h="381000">
                <a:tc>
                  <a:txBody>
                    <a:bodyPr/>
                    <a:lstStyle/>
                    <a:p>
                      <a:pPr marL="0" lvl="0" indent="0" algn="l" rtl="0">
                        <a:lnSpc>
                          <a:spcPct val="150000"/>
                        </a:lnSpc>
                        <a:spcBef>
                          <a:spcPts val="1000"/>
                        </a:spcBef>
                        <a:spcAft>
                          <a:spcPts val="0"/>
                        </a:spcAft>
                        <a:buNone/>
                      </a:pPr>
                      <a:r>
                        <a:rPr lang="fr-FR" sz="1300">
                          <a:solidFill>
                            <a:schemeClr val="dk1"/>
                          </a:solidFill>
                          <a:latin typeface="Poppins"/>
                          <a:ea typeface="Poppins"/>
                          <a:cs typeface="Poppins"/>
                          <a:sym typeface="Poppins"/>
                        </a:rPr>
                        <a:t>Complétion des dossiers d’hospitalisation (protocole opératoire)</a:t>
                      </a:r>
                      <a:endParaRPr sz="1300"/>
                    </a:p>
                  </a:txBody>
                  <a:tcPr marL="91425" marR="91425" marT="91425" marB="91425"/>
                </a:tc>
                <a:tc>
                  <a:txBody>
                    <a:bodyPr/>
                    <a:lstStyle/>
                    <a:p>
                      <a:pPr marL="0" lvl="0" indent="0" algn="l" rtl="0">
                        <a:spcBef>
                          <a:spcPts val="0"/>
                        </a:spcBef>
                        <a:spcAft>
                          <a:spcPts val="0"/>
                        </a:spcAft>
                        <a:buNone/>
                      </a:pPr>
                      <a:r>
                        <a:rPr lang="fr-FR" sz="1300">
                          <a:latin typeface="Poppins"/>
                          <a:ea typeface="Poppins"/>
                          <a:cs typeface="Poppins"/>
                          <a:sym typeface="Poppins"/>
                        </a:rPr>
                        <a:t>Exiger des médecins le remplissage des dossiers</a:t>
                      </a:r>
                      <a:endParaRPr sz="1300">
                        <a:latin typeface="Poppins"/>
                        <a:ea typeface="Poppins"/>
                        <a:cs typeface="Poppins"/>
                        <a:sym typeface="Poppins"/>
                      </a:endParaRPr>
                    </a:p>
                  </a:txBody>
                  <a:tcPr marL="91425" marR="91425" marT="91425" marB="91425"/>
                </a:tc>
                <a:extLst>
                  <a:ext uri="{0D108BD9-81ED-4DB2-BD59-A6C34878D82A}">
                    <a16:rowId xmlns:a16="http://schemas.microsoft.com/office/drawing/2014/main" val="10005"/>
                  </a:ext>
                </a:extLst>
              </a:tr>
              <a:tr h="381000">
                <a:tc>
                  <a:txBody>
                    <a:bodyPr/>
                    <a:lstStyle/>
                    <a:p>
                      <a:pPr marL="0" lvl="0" indent="0" algn="l" rtl="0">
                        <a:lnSpc>
                          <a:spcPct val="150000"/>
                        </a:lnSpc>
                        <a:spcBef>
                          <a:spcPts val="1000"/>
                        </a:spcBef>
                        <a:spcAft>
                          <a:spcPts val="0"/>
                        </a:spcAft>
                        <a:buNone/>
                      </a:pPr>
                      <a:r>
                        <a:rPr lang="fr-FR" sz="1300">
                          <a:solidFill>
                            <a:schemeClr val="dk1"/>
                          </a:solidFill>
                          <a:latin typeface="Poppins"/>
                          <a:ea typeface="Poppins"/>
                          <a:cs typeface="Poppins"/>
                          <a:sym typeface="Poppins"/>
                        </a:rPr>
                        <a:t>Patientes suivies dans le cadre du programme Nest qui n’accouchent pas à Nest </a:t>
                      </a:r>
                      <a:endParaRPr sz="1300"/>
                    </a:p>
                  </a:txBody>
                  <a:tcPr marL="91425" marR="91425" marT="91425" marB="91425"/>
                </a:tc>
                <a:tc>
                  <a:txBody>
                    <a:bodyPr/>
                    <a:lstStyle/>
                    <a:p>
                      <a:pPr marL="0" lvl="0" indent="0" algn="l" rtl="0">
                        <a:spcBef>
                          <a:spcPts val="0"/>
                        </a:spcBef>
                        <a:spcAft>
                          <a:spcPts val="0"/>
                        </a:spcAft>
                        <a:buNone/>
                      </a:pPr>
                      <a:r>
                        <a:rPr lang="fr-FR" sz="1300">
                          <a:latin typeface="Poppins"/>
                          <a:ea typeface="Poppins"/>
                          <a:cs typeface="Poppins"/>
                          <a:sym typeface="Poppins"/>
                        </a:rPr>
                        <a:t>Refonte des offres en cours</a:t>
                      </a:r>
                      <a:endParaRPr sz="1300">
                        <a:latin typeface="Poppins"/>
                        <a:ea typeface="Poppins"/>
                        <a:cs typeface="Poppins"/>
                        <a:sym typeface="Poppins"/>
                      </a:endParaRPr>
                    </a:p>
                  </a:txBody>
                  <a:tcPr marL="91425" marR="91425" marT="91425" marB="91425"/>
                </a:tc>
                <a:extLst>
                  <a:ext uri="{0D108BD9-81ED-4DB2-BD59-A6C34878D82A}">
                    <a16:rowId xmlns:a16="http://schemas.microsoft.com/office/drawing/2014/main" val="10006"/>
                  </a:ext>
                </a:extLst>
              </a:tr>
            </a:tbl>
          </a:graphicData>
        </a:graphic>
      </p:graphicFrame>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220"/>
        <p:cNvGrpSpPr/>
        <p:nvPr/>
      </p:nvGrpSpPr>
      <p:grpSpPr>
        <a:xfrm>
          <a:off x="0" y="0"/>
          <a:ext cx="0" cy="0"/>
          <a:chOff x="0" y="0"/>
          <a:chExt cx="0" cy="0"/>
        </a:xfrm>
      </p:grpSpPr>
      <p:sp>
        <p:nvSpPr>
          <p:cNvPr id="1221" name="Google Shape;1221;p154"/>
          <p:cNvSpPr txBox="1"/>
          <p:nvPr/>
        </p:nvSpPr>
        <p:spPr>
          <a:xfrm>
            <a:off x="1288189" y="1984809"/>
            <a:ext cx="9615600" cy="1939500"/>
          </a:xfrm>
          <a:prstGeom prst="rect">
            <a:avLst/>
          </a:prstGeom>
          <a:noFill/>
          <a:ln>
            <a:noFill/>
          </a:ln>
        </p:spPr>
        <p:txBody>
          <a:bodyPr spcFirstLastPara="1" wrap="square" lIns="91425" tIns="45700" rIns="91425" bIns="45700" anchor="b" anchorCtr="0">
            <a:spAutoFit/>
          </a:bodyPr>
          <a:lstStyle/>
          <a:p>
            <a:pPr marL="0" marR="0" lvl="0" indent="0" algn="ctr" rtl="0">
              <a:spcBef>
                <a:spcPts val="0"/>
              </a:spcBef>
              <a:spcAft>
                <a:spcPts val="0"/>
              </a:spcAft>
              <a:buClr>
                <a:srgbClr val="000000"/>
              </a:buClr>
              <a:buFont typeface="Arial"/>
              <a:buNone/>
            </a:pPr>
            <a:r>
              <a:rPr lang="fr-FR" sz="4000" b="1">
                <a:solidFill>
                  <a:srgbClr val="EBBDA9"/>
                </a:solidFill>
                <a:latin typeface="Poppins"/>
                <a:ea typeface="Poppins"/>
                <a:cs typeface="Poppins"/>
                <a:sym typeface="Poppins"/>
              </a:rPr>
              <a:t>3- La performance des processus et la conformité des produits et services</a:t>
            </a:r>
            <a:endParaRPr sz="4000" b="1">
              <a:solidFill>
                <a:srgbClr val="EBBDA9"/>
              </a:solidFill>
              <a:latin typeface="Poppins"/>
              <a:ea typeface="Poppins"/>
              <a:cs typeface="Poppins"/>
              <a:sym typeface="Poppins"/>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sp>
        <p:nvSpPr>
          <p:cNvPr id="1226" name="Google Shape;1226;p155"/>
          <p:cNvSpPr txBox="1">
            <a:spLocks noGrp="1"/>
          </p:cNvSpPr>
          <p:nvPr>
            <p:ph type="body" idx="1"/>
          </p:nvPr>
        </p:nvSpPr>
        <p:spPr>
          <a:xfrm>
            <a:off x="324175" y="1228675"/>
            <a:ext cx="10886400" cy="5275500"/>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0"/>
              </a:spcBef>
              <a:spcAft>
                <a:spcPts val="0"/>
              </a:spcAft>
              <a:buNone/>
            </a:pPr>
            <a:r>
              <a:rPr lang="fr-FR" sz="1600" b="1" u="sng">
                <a:latin typeface="Poppins"/>
                <a:ea typeface="Poppins"/>
                <a:cs typeface="Poppins"/>
                <a:sym typeface="Poppins"/>
              </a:rPr>
              <a:t>Performance des processus</a:t>
            </a:r>
            <a:r>
              <a:rPr lang="fr-FR" sz="1600" b="1">
                <a:solidFill>
                  <a:schemeClr val="dk1"/>
                </a:solidFill>
                <a:latin typeface="Poppins"/>
                <a:ea typeface="Poppins"/>
                <a:cs typeface="Poppins"/>
                <a:sym typeface="Poppins"/>
              </a:rPr>
              <a:t> </a:t>
            </a:r>
            <a:r>
              <a:rPr lang="fr-FR" sz="1600">
                <a:solidFill>
                  <a:schemeClr val="dk1"/>
                </a:solidFill>
                <a:latin typeface="Poppins"/>
                <a:ea typeface="Poppins"/>
                <a:cs typeface="Poppins"/>
                <a:sym typeface="Poppins"/>
              </a:rPr>
              <a:t>(Voir Le degré de réalisation des objectifs qualité: Indicateurs des processus opérationnels, Fiches d’incidents)</a:t>
            </a:r>
            <a:endParaRPr sz="1600">
              <a:solidFill>
                <a:schemeClr val="dk1"/>
              </a:solidFill>
              <a:latin typeface="Poppins"/>
              <a:ea typeface="Poppins"/>
              <a:cs typeface="Poppins"/>
              <a:sym typeface="Poppins"/>
            </a:endParaRPr>
          </a:p>
          <a:p>
            <a:pPr marL="228600" lvl="0" indent="0" algn="just" rtl="0">
              <a:lnSpc>
                <a:spcPct val="90000"/>
              </a:lnSpc>
              <a:spcBef>
                <a:spcPts val="0"/>
              </a:spcBef>
              <a:spcAft>
                <a:spcPts val="0"/>
              </a:spcAft>
              <a:buNone/>
            </a:pPr>
            <a:endParaRPr sz="1600">
              <a:latin typeface="Poppins"/>
              <a:ea typeface="Poppins"/>
              <a:cs typeface="Poppins"/>
              <a:sym typeface="Poppins"/>
            </a:endParaRPr>
          </a:p>
          <a:p>
            <a:pPr marL="228600" lvl="0" indent="-215900" algn="just" rtl="0">
              <a:lnSpc>
                <a:spcPct val="90000"/>
              </a:lnSpc>
              <a:spcBef>
                <a:spcPts val="1000"/>
              </a:spcBef>
              <a:spcAft>
                <a:spcPts val="0"/>
              </a:spcAft>
              <a:buClr>
                <a:schemeClr val="dk1"/>
              </a:buClr>
              <a:buSzPts val="1600"/>
              <a:buFont typeface="Poppins"/>
              <a:buChar char="•"/>
            </a:pPr>
            <a:r>
              <a:rPr lang="fr-FR" sz="1600" b="1" u="sng">
                <a:solidFill>
                  <a:schemeClr val="dk1"/>
                </a:solidFill>
                <a:latin typeface="Poppins"/>
                <a:ea typeface="Poppins"/>
                <a:cs typeface="Poppins"/>
                <a:sym typeface="Poppins"/>
              </a:rPr>
              <a:t>Les cibles non atteintes </a:t>
            </a:r>
            <a:r>
              <a:rPr lang="fr-FR" sz="1600" b="1">
                <a:solidFill>
                  <a:schemeClr val="dk1"/>
                </a:solidFill>
                <a:latin typeface="Poppins"/>
                <a:ea typeface="Poppins"/>
                <a:cs typeface="Poppins"/>
                <a:sym typeface="Poppins"/>
              </a:rPr>
              <a:t>:</a:t>
            </a:r>
            <a:endParaRPr sz="1600" b="1">
              <a:latin typeface="Poppins"/>
              <a:ea typeface="Poppins"/>
              <a:cs typeface="Poppins"/>
              <a:sym typeface="Poppins"/>
            </a:endParaRPr>
          </a:p>
          <a:p>
            <a:pPr marL="228600" lvl="0" indent="-203200" algn="just" rtl="0">
              <a:lnSpc>
                <a:spcPct val="90000"/>
              </a:lnSpc>
              <a:spcBef>
                <a:spcPts val="1000"/>
              </a:spcBef>
              <a:spcAft>
                <a:spcPts val="0"/>
              </a:spcAft>
              <a:buClr>
                <a:schemeClr val="dk1"/>
              </a:buClr>
              <a:buSzPts val="1400"/>
              <a:buFont typeface="Poppins"/>
              <a:buChar char="-"/>
            </a:pPr>
            <a:r>
              <a:rPr lang="fr-FR" sz="1400">
                <a:latin typeface="Poppins"/>
                <a:ea typeface="Poppins"/>
                <a:cs typeface="Poppins"/>
                <a:sym typeface="Poppins"/>
              </a:rPr>
              <a:t>PO01 : </a:t>
            </a:r>
            <a:r>
              <a:rPr lang="fr-FR" sz="1400">
                <a:solidFill>
                  <a:schemeClr val="dk1"/>
                </a:solidFill>
                <a:latin typeface="Poppins"/>
                <a:ea typeface="Poppins"/>
                <a:cs typeface="Poppins"/>
                <a:sym typeface="Poppins"/>
              </a:rPr>
              <a:t>Nombre d’appels entrants: </a:t>
            </a:r>
            <a:r>
              <a:rPr lang="fr-FR" sz="1400">
                <a:solidFill>
                  <a:srgbClr val="FF0000"/>
                </a:solidFill>
                <a:latin typeface="Poppins"/>
                <a:ea typeface="Poppins"/>
                <a:cs typeface="Poppins"/>
                <a:sym typeface="Poppins"/>
              </a:rPr>
              <a:t>1466</a:t>
            </a:r>
            <a:endParaRPr sz="1400">
              <a:latin typeface="Poppins"/>
              <a:ea typeface="Poppins"/>
              <a:cs typeface="Poppins"/>
              <a:sym typeface="Poppins"/>
            </a:endParaRPr>
          </a:p>
          <a:p>
            <a:pPr marL="228600" lvl="0" indent="-203200" algn="just" rtl="0">
              <a:lnSpc>
                <a:spcPct val="90000"/>
              </a:lnSpc>
              <a:spcBef>
                <a:spcPts val="1000"/>
              </a:spcBef>
              <a:spcAft>
                <a:spcPts val="0"/>
              </a:spcAft>
              <a:buClr>
                <a:schemeClr val="dk1"/>
              </a:buClr>
              <a:buSzPts val="1400"/>
              <a:buFont typeface="Poppins"/>
              <a:buChar char="-"/>
            </a:pPr>
            <a:r>
              <a:rPr lang="fr-FR" sz="1400">
                <a:latin typeface="Poppins"/>
                <a:ea typeface="Poppins"/>
                <a:cs typeface="Poppins"/>
                <a:sym typeface="Poppins"/>
              </a:rPr>
              <a:t>PO04 : Nombre d’hospitalisation par mois: </a:t>
            </a:r>
            <a:r>
              <a:rPr lang="fr-FR" sz="1400">
                <a:solidFill>
                  <a:srgbClr val="FF0000"/>
                </a:solidFill>
                <a:latin typeface="Poppins"/>
                <a:ea typeface="Poppins"/>
                <a:cs typeface="Poppins"/>
                <a:sym typeface="Poppins"/>
              </a:rPr>
              <a:t>65</a:t>
            </a:r>
            <a:endParaRPr sz="1400">
              <a:latin typeface="Poppins"/>
              <a:ea typeface="Poppins"/>
              <a:cs typeface="Poppins"/>
              <a:sym typeface="Poppins"/>
            </a:endParaRPr>
          </a:p>
          <a:p>
            <a:pPr marL="0" lvl="0" indent="0" algn="just" rtl="0">
              <a:lnSpc>
                <a:spcPct val="90000"/>
              </a:lnSpc>
              <a:spcBef>
                <a:spcPts val="1000"/>
              </a:spcBef>
              <a:spcAft>
                <a:spcPts val="0"/>
              </a:spcAft>
              <a:buClr>
                <a:schemeClr val="dk1"/>
              </a:buClr>
              <a:buSzPts val="1800"/>
              <a:buNone/>
            </a:pPr>
            <a:r>
              <a:rPr lang="fr-FR" sz="1400">
                <a:solidFill>
                  <a:schemeClr val="dk1"/>
                </a:solidFill>
                <a:latin typeface="Poppins"/>
                <a:ea typeface="Poppins"/>
                <a:cs typeface="Poppins"/>
                <a:sym typeface="Poppins"/>
              </a:rPr>
              <a:t>-   PO04 : Taux de dossiers patient non conformes hospitalisation: </a:t>
            </a:r>
            <a:r>
              <a:rPr lang="fr-FR" sz="1400">
                <a:solidFill>
                  <a:srgbClr val="FF0000"/>
                </a:solidFill>
                <a:latin typeface="Poppins"/>
                <a:ea typeface="Poppins"/>
                <a:cs typeface="Poppins"/>
                <a:sym typeface="Poppins"/>
              </a:rPr>
              <a:t>12,42%</a:t>
            </a:r>
            <a:endParaRPr sz="1400">
              <a:latin typeface="Poppins"/>
              <a:ea typeface="Poppins"/>
              <a:cs typeface="Poppins"/>
              <a:sym typeface="Poppins"/>
            </a:endParaRPr>
          </a:p>
          <a:p>
            <a:pPr marL="0" lvl="0" indent="0" algn="just" rtl="0">
              <a:lnSpc>
                <a:spcPct val="90000"/>
              </a:lnSpc>
              <a:spcBef>
                <a:spcPts val="1000"/>
              </a:spcBef>
              <a:spcAft>
                <a:spcPts val="0"/>
              </a:spcAft>
              <a:buClr>
                <a:schemeClr val="dk1"/>
              </a:buClr>
              <a:buSzPts val="1800"/>
              <a:buNone/>
            </a:pPr>
            <a:r>
              <a:rPr lang="fr-FR" sz="1400">
                <a:solidFill>
                  <a:schemeClr val="dk1"/>
                </a:solidFill>
                <a:latin typeface="Poppins"/>
                <a:ea typeface="Poppins"/>
                <a:cs typeface="Poppins"/>
                <a:sym typeface="Poppins"/>
              </a:rPr>
              <a:t>-   PO04 : Taux d’occupation des lits: </a:t>
            </a:r>
            <a:r>
              <a:rPr lang="fr-FR" sz="1400">
                <a:solidFill>
                  <a:srgbClr val="FF0000"/>
                </a:solidFill>
                <a:latin typeface="Poppins"/>
                <a:ea typeface="Poppins"/>
                <a:cs typeface="Poppins"/>
                <a:sym typeface="Poppins"/>
              </a:rPr>
              <a:t>59,3 %</a:t>
            </a:r>
            <a:endParaRPr sz="1400">
              <a:latin typeface="Poppins"/>
              <a:ea typeface="Poppins"/>
              <a:cs typeface="Poppins"/>
              <a:sym typeface="Poppins"/>
            </a:endParaRPr>
          </a:p>
          <a:p>
            <a:pPr marL="228600" lvl="0" indent="-203200" algn="just" rtl="0">
              <a:lnSpc>
                <a:spcPct val="90000"/>
              </a:lnSpc>
              <a:spcBef>
                <a:spcPts val="1000"/>
              </a:spcBef>
              <a:spcAft>
                <a:spcPts val="0"/>
              </a:spcAft>
              <a:buClr>
                <a:schemeClr val="dk1"/>
              </a:buClr>
              <a:buSzPts val="1400"/>
              <a:buFont typeface="Poppins"/>
              <a:buChar char="-"/>
            </a:pPr>
            <a:r>
              <a:rPr lang="fr-FR" sz="1400">
                <a:solidFill>
                  <a:schemeClr val="dk1"/>
                </a:solidFill>
                <a:latin typeface="Poppins"/>
                <a:ea typeface="Poppins"/>
                <a:cs typeface="Poppins"/>
                <a:sym typeface="Poppins"/>
              </a:rPr>
              <a:t>PO06 : Taux de conversion des patientes suivies dans le cadre du programme Nest en patientes accouchant chez Nest: </a:t>
            </a:r>
            <a:r>
              <a:rPr lang="fr-FR" sz="1400">
                <a:solidFill>
                  <a:srgbClr val="FF0000"/>
                </a:solidFill>
                <a:latin typeface="Poppins"/>
                <a:ea typeface="Poppins"/>
                <a:cs typeface="Poppins"/>
                <a:sym typeface="Poppins"/>
              </a:rPr>
              <a:t>46,5 %</a:t>
            </a:r>
            <a:endParaRPr sz="1400">
              <a:solidFill>
                <a:srgbClr val="FF0000"/>
              </a:solidFill>
              <a:latin typeface="Poppins"/>
              <a:ea typeface="Poppins"/>
              <a:cs typeface="Poppins"/>
              <a:sym typeface="Poppins"/>
            </a:endParaRPr>
          </a:p>
          <a:p>
            <a:pPr marL="228600" lvl="0" indent="-203200" algn="just" rtl="0">
              <a:lnSpc>
                <a:spcPct val="90000"/>
              </a:lnSpc>
              <a:spcBef>
                <a:spcPts val="1000"/>
              </a:spcBef>
              <a:spcAft>
                <a:spcPts val="0"/>
              </a:spcAft>
              <a:buSzPts val="1400"/>
              <a:buFont typeface="Poppins"/>
              <a:buChar char="-"/>
            </a:pPr>
            <a:r>
              <a:rPr lang="fr-FR" sz="1400">
                <a:latin typeface="Poppins"/>
                <a:ea typeface="Poppins"/>
                <a:cs typeface="Poppins"/>
                <a:sym typeface="Poppins"/>
              </a:rPr>
              <a:t>Taux d'atteinte des objectifs de croissance Clinique -  Plateau :</a:t>
            </a:r>
            <a:r>
              <a:rPr lang="fr-FR" sz="1400">
                <a:solidFill>
                  <a:srgbClr val="FF0000"/>
                </a:solidFill>
                <a:latin typeface="Poppins"/>
                <a:ea typeface="Poppins"/>
                <a:cs typeface="Poppins"/>
                <a:sym typeface="Poppins"/>
              </a:rPr>
              <a:t> 2%</a:t>
            </a:r>
            <a:r>
              <a:rPr lang="fr-FR" sz="1400">
                <a:latin typeface="Poppins"/>
                <a:ea typeface="Poppins"/>
                <a:cs typeface="Poppins"/>
                <a:sym typeface="Poppins"/>
              </a:rPr>
              <a:t> </a:t>
            </a:r>
            <a:endParaRPr sz="1400">
              <a:latin typeface="Poppins"/>
              <a:ea typeface="Poppins"/>
              <a:cs typeface="Poppins"/>
              <a:sym typeface="Poppins"/>
            </a:endParaRPr>
          </a:p>
          <a:p>
            <a:pPr marL="228600" lvl="0" indent="-203200" algn="just" rtl="0">
              <a:lnSpc>
                <a:spcPct val="90000"/>
              </a:lnSpc>
              <a:spcBef>
                <a:spcPts val="1000"/>
              </a:spcBef>
              <a:spcAft>
                <a:spcPts val="0"/>
              </a:spcAft>
              <a:buSzPts val="1400"/>
              <a:buFont typeface="Poppins"/>
              <a:buChar char="-"/>
            </a:pPr>
            <a:r>
              <a:rPr lang="fr-FR" sz="1400">
                <a:latin typeface="Poppins"/>
                <a:ea typeface="Poppins"/>
                <a:cs typeface="Poppins"/>
                <a:sym typeface="Poppins"/>
              </a:rPr>
              <a:t>Acquisition de nouveaux patients :  </a:t>
            </a:r>
            <a:r>
              <a:rPr lang="fr-FR" sz="1400">
                <a:solidFill>
                  <a:srgbClr val="FF0000"/>
                </a:solidFill>
                <a:latin typeface="Poppins"/>
                <a:ea typeface="Poppins"/>
                <a:cs typeface="Poppins"/>
                <a:sym typeface="Poppins"/>
              </a:rPr>
              <a:t>-10,45%</a:t>
            </a:r>
            <a:endParaRPr sz="1400">
              <a:latin typeface="Poppins"/>
              <a:ea typeface="Poppins"/>
              <a:cs typeface="Poppins"/>
              <a:sym typeface="Poppins"/>
            </a:endParaRPr>
          </a:p>
          <a:p>
            <a:pPr marL="228600" lvl="0" indent="-203200" algn="just" rtl="0">
              <a:lnSpc>
                <a:spcPct val="90000"/>
              </a:lnSpc>
              <a:spcBef>
                <a:spcPts val="1000"/>
              </a:spcBef>
              <a:spcAft>
                <a:spcPts val="0"/>
              </a:spcAft>
              <a:buSzPts val="1400"/>
              <a:buFont typeface="Poppins"/>
              <a:buChar char="-"/>
            </a:pPr>
            <a:r>
              <a:rPr lang="fr-FR" sz="1400">
                <a:latin typeface="Poppins"/>
                <a:ea typeface="Poppins"/>
                <a:cs typeface="Poppins"/>
                <a:sym typeface="Poppins"/>
              </a:rPr>
              <a:t>Taux de réalisations des actions planifiées dans les délais suite aux audits : </a:t>
            </a:r>
            <a:r>
              <a:rPr lang="fr-FR" sz="1400">
                <a:solidFill>
                  <a:srgbClr val="FF0000"/>
                </a:solidFill>
                <a:latin typeface="Poppins"/>
                <a:ea typeface="Poppins"/>
                <a:cs typeface="Poppins"/>
                <a:sym typeface="Poppins"/>
              </a:rPr>
              <a:t>68%</a:t>
            </a:r>
            <a:endParaRPr sz="1400">
              <a:latin typeface="Poppins"/>
              <a:ea typeface="Poppins"/>
              <a:cs typeface="Poppins"/>
              <a:sym typeface="Poppins"/>
            </a:endParaRPr>
          </a:p>
          <a:p>
            <a:pPr marL="228600" lvl="0" indent="-203200" algn="just" rtl="0">
              <a:lnSpc>
                <a:spcPct val="90000"/>
              </a:lnSpc>
              <a:spcBef>
                <a:spcPts val="1000"/>
              </a:spcBef>
              <a:spcAft>
                <a:spcPts val="0"/>
              </a:spcAft>
              <a:buSzPts val="1400"/>
              <a:buFont typeface="Poppins"/>
              <a:buChar char="-"/>
            </a:pPr>
            <a:r>
              <a:rPr lang="fr-FR" sz="1400">
                <a:latin typeface="Poppins"/>
                <a:ea typeface="Poppins"/>
                <a:cs typeface="Poppins"/>
                <a:sym typeface="Poppins"/>
              </a:rPr>
              <a:t>Taux de Non – Conformités clôturées : </a:t>
            </a:r>
            <a:r>
              <a:rPr lang="fr-FR" sz="1400">
                <a:solidFill>
                  <a:srgbClr val="FF0000"/>
                </a:solidFill>
                <a:latin typeface="Poppins"/>
                <a:ea typeface="Poppins"/>
                <a:cs typeface="Poppins"/>
                <a:sym typeface="Poppins"/>
              </a:rPr>
              <a:t>73,9%</a:t>
            </a:r>
            <a:endParaRPr sz="1400">
              <a:solidFill>
                <a:srgbClr val="FF0000"/>
              </a:solidFill>
              <a:latin typeface="Poppins"/>
              <a:ea typeface="Poppins"/>
              <a:cs typeface="Poppins"/>
              <a:sym typeface="Poppins"/>
            </a:endParaRPr>
          </a:p>
          <a:p>
            <a:pPr marL="228600" lvl="0" indent="-203200" algn="just" rtl="0">
              <a:lnSpc>
                <a:spcPct val="90000"/>
              </a:lnSpc>
              <a:spcBef>
                <a:spcPts val="1000"/>
              </a:spcBef>
              <a:spcAft>
                <a:spcPts val="0"/>
              </a:spcAft>
              <a:buSzPts val="1400"/>
              <a:buFont typeface="Poppins"/>
              <a:buChar char="-"/>
            </a:pPr>
            <a:r>
              <a:rPr lang="fr-FR" sz="1400">
                <a:latin typeface="Poppins"/>
                <a:ea typeface="Poppins"/>
                <a:cs typeface="Poppins"/>
                <a:sym typeface="Poppins"/>
              </a:rPr>
              <a:t>Pourcentage de collaborateurs évalués (</a:t>
            </a:r>
            <a:r>
              <a:rPr lang="fr-FR" sz="1400">
                <a:solidFill>
                  <a:srgbClr val="FF0040"/>
                </a:solidFill>
                <a:latin typeface="Poppins"/>
                <a:ea typeface="Poppins"/>
                <a:cs typeface="Poppins"/>
                <a:sym typeface="Poppins"/>
              </a:rPr>
              <a:t>non calculé à la période de la RDD</a:t>
            </a:r>
            <a:r>
              <a:rPr lang="fr-FR" sz="1400">
                <a:latin typeface="Poppins"/>
                <a:ea typeface="Poppins"/>
                <a:cs typeface="Poppins"/>
                <a:sym typeface="Poppins"/>
              </a:rPr>
              <a:t>)</a:t>
            </a:r>
            <a:endParaRPr sz="1400">
              <a:latin typeface="Poppins"/>
              <a:ea typeface="Poppins"/>
              <a:cs typeface="Poppins"/>
              <a:sym typeface="Poppins"/>
            </a:endParaRPr>
          </a:p>
          <a:p>
            <a:pPr marL="228600" lvl="0" indent="-203200" algn="just" rtl="0">
              <a:lnSpc>
                <a:spcPct val="90000"/>
              </a:lnSpc>
              <a:spcBef>
                <a:spcPts val="1000"/>
              </a:spcBef>
              <a:spcAft>
                <a:spcPts val="0"/>
              </a:spcAft>
              <a:buSzPts val="1400"/>
              <a:buFont typeface="Poppins"/>
              <a:buChar char="-"/>
            </a:pPr>
            <a:r>
              <a:rPr lang="fr-FR" sz="1400">
                <a:latin typeface="Poppins"/>
                <a:ea typeface="Poppins"/>
                <a:cs typeface="Poppins"/>
                <a:sym typeface="Poppins"/>
              </a:rPr>
              <a:t>Taux de réalisation du plan de formation (</a:t>
            </a:r>
            <a:r>
              <a:rPr lang="fr-FR" sz="1400">
                <a:solidFill>
                  <a:srgbClr val="FF0040"/>
                </a:solidFill>
                <a:latin typeface="Poppins"/>
                <a:ea typeface="Poppins"/>
                <a:cs typeface="Poppins"/>
                <a:sym typeface="Poppins"/>
              </a:rPr>
              <a:t>non calculé à la période de la RDD</a:t>
            </a:r>
            <a:r>
              <a:rPr lang="fr-FR" sz="1400">
                <a:latin typeface="Poppins"/>
                <a:ea typeface="Poppins"/>
                <a:cs typeface="Poppins"/>
                <a:sym typeface="Poppins"/>
              </a:rPr>
              <a:t>)</a:t>
            </a:r>
            <a:endParaRPr sz="1400">
              <a:latin typeface="Poppins"/>
              <a:ea typeface="Poppins"/>
              <a:cs typeface="Poppins"/>
              <a:sym typeface="Poppins"/>
            </a:endParaRPr>
          </a:p>
          <a:p>
            <a:pPr marL="228600" lvl="0" indent="-203200" algn="just" rtl="0">
              <a:lnSpc>
                <a:spcPct val="90000"/>
              </a:lnSpc>
              <a:spcBef>
                <a:spcPts val="1000"/>
              </a:spcBef>
              <a:spcAft>
                <a:spcPts val="0"/>
              </a:spcAft>
              <a:buSzPts val="1400"/>
              <a:buFont typeface="Poppins"/>
              <a:buChar char="-"/>
            </a:pPr>
            <a:r>
              <a:rPr lang="fr-FR" sz="1400">
                <a:latin typeface="Poppins"/>
                <a:ea typeface="Poppins"/>
                <a:cs typeface="Poppins"/>
                <a:sym typeface="Poppins"/>
              </a:rPr>
              <a:t>Efficacité des actions de formation (</a:t>
            </a:r>
            <a:r>
              <a:rPr lang="fr-FR" sz="1400">
                <a:solidFill>
                  <a:srgbClr val="FF0040"/>
                </a:solidFill>
                <a:latin typeface="Poppins"/>
                <a:ea typeface="Poppins"/>
                <a:cs typeface="Poppins"/>
                <a:sym typeface="Poppins"/>
              </a:rPr>
              <a:t>non calculé à la période de la RDD</a:t>
            </a:r>
            <a:r>
              <a:rPr lang="fr-FR" sz="1400">
                <a:latin typeface="Poppins"/>
                <a:ea typeface="Poppins"/>
                <a:cs typeface="Poppins"/>
                <a:sym typeface="Poppins"/>
              </a:rPr>
              <a:t>)</a:t>
            </a:r>
            <a:endParaRPr sz="1400">
              <a:latin typeface="Poppins"/>
              <a:ea typeface="Poppins"/>
              <a:cs typeface="Poppins"/>
              <a:sym typeface="Poppins"/>
            </a:endParaRPr>
          </a:p>
          <a:p>
            <a:pPr marL="228600" lvl="0" indent="0" algn="just" rtl="0">
              <a:lnSpc>
                <a:spcPct val="90000"/>
              </a:lnSpc>
              <a:spcBef>
                <a:spcPts val="1000"/>
              </a:spcBef>
              <a:spcAft>
                <a:spcPts val="0"/>
              </a:spcAft>
              <a:buNone/>
            </a:pPr>
            <a:endParaRPr sz="1400">
              <a:latin typeface="Poppins"/>
              <a:ea typeface="Poppins"/>
              <a:cs typeface="Poppins"/>
              <a:sym typeface="Poppins"/>
            </a:endParaRPr>
          </a:p>
          <a:p>
            <a:pPr marL="0" lvl="0" indent="0" algn="l" rtl="0">
              <a:lnSpc>
                <a:spcPct val="90000"/>
              </a:lnSpc>
              <a:spcBef>
                <a:spcPts val="1000"/>
              </a:spcBef>
              <a:spcAft>
                <a:spcPts val="0"/>
              </a:spcAft>
              <a:buClr>
                <a:schemeClr val="dk1"/>
              </a:buClr>
              <a:buSzPts val="1800"/>
              <a:buNone/>
            </a:pPr>
            <a:endParaRPr sz="1400">
              <a:solidFill>
                <a:schemeClr val="dk1"/>
              </a:solidFill>
              <a:latin typeface="Poppins"/>
              <a:ea typeface="Poppins"/>
              <a:cs typeface="Poppins"/>
              <a:sym typeface="Poppins"/>
            </a:endParaRPr>
          </a:p>
          <a:p>
            <a:pPr marL="0" lvl="0" indent="0" algn="l" rtl="0">
              <a:lnSpc>
                <a:spcPct val="90000"/>
              </a:lnSpc>
              <a:spcBef>
                <a:spcPts val="1000"/>
              </a:spcBef>
              <a:spcAft>
                <a:spcPts val="0"/>
              </a:spcAft>
              <a:buClr>
                <a:schemeClr val="dk1"/>
              </a:buClr>
              <a:buSzPts val="1800"/>
              <a:buNone/>
            </a:pPr>
            <a:endParaRPr sz="1400">
              <a:solidFill>
                <a:schemeClr val="dk1"/>
              </a:solidFill>
              <a:latin typeface="Poppins"/>
              <a:ea typeface="Poppins"/>
              <a:cs typeface="Poppins"/>
              <a:sym typeface="Poppins"/>
            </a:endParaRPr>
          </a:p>
        </p:txBody>
      </p:sp>
      <p:sp>
        <p:nvSpPr>
          <p:cNvPr id="1227" name="Google Shape;1227;p155"/>
          <p:cNvSpPr txBox="1">
            <a:spLocks noGrp="1"/>
          </p:cNvSpPr>
          <p:nvPr>
            <p:ph type="title"/>
          </p:nvPr>
        </p:nvSpPr>
        <p:spPr>
          <a:xfrm>
            <a:off x="266475" y="117100"/>
            <a:ext cx="10515600" cy="868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000"/>
              <a:buFont typeface="Poppins"/>
              <a:buNone/>
            </a:pPr>
            <a:r>
              <a:rPr lang="fr-FR" sz="2000" b="1">
                <a:solidFill>
                  <a:srgbClr val="752864"/>
                </a:solidFill>
                <a:latin typeface="Poppins"/>
                <a:ea typeface="Poppins"/>
                <a:cs typeface="Poppins"/>
                <a:sym typeface="Poppins"/>
              </a:rPr>
              <a:t>3. La performance des processus et la conformité des produits et services</a:t>
            </a:r>
            <a:endParaRPr sz="2000" b="1">
              <a:solidFill>
                <a:srgbClr val="752864"/>
              </a:solidFill>
              <a:latin typeface="Poppins"/>
              <a:ea typeface="Poppins"/>
              <a:cs typeface="Poppins"/>
              <a:sym typeface="Poppins"/>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231"/>
        <p:cNvGrpSpPr/>
        <p:nvPr/>
      </p:nvGrpSpPr>
      <p:grpSpPr>
        <a:xfrm>
          <a:off x="0" y="0"/>
          <a:ext cx="0" cy="0"/>
          <a:chOff x="0" y="0"/>
          <a:chExt cx="0" cy="0"/>
        </a:xfrm>
      </p:grpSpPr>
      <p:sp>
        <p:nvSpPr>
          <p:cNvPr id="1232" name="Google Shape;1232;p156"/>
          <p:cNvSpPr txBox="1">
            <a:spLocks noGrp="1"/>
          </p:cNvSpPr>
          <p:nvPr>
            <p:ph type="title"/>
          </p:nvPr>
        </p:nvSpPr>
        <p:spPr>
          <a:xfrm>
            <a:off x="563850" y="174850"/>
            <a:ext cx="10515600" cy="9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000"/>
              <a:buFont typeface="Poppins"/>
              <a:buNone/>
            </a:pPr>
            <a:r>
              <a:rPr lang="fr-FR" sz="2000" b="1">
                <a:solidFill>
                  <a:srgbClr val="752864"/>
                </a:solidFill>
                <a:latin typeface="Poppins"/>
                <a:ea typeface="Poppins"/>
                <a:cs typeface="Poppins"/>
                <a:sym typeface="Poppins"/>
              </a:rPr>
              <a:t>3. La performance des processus et la conformité des produits et services</a:t>
            </a:r>
            <a:endParaRPr sz="2000" b="1">
              <a:solidFill>
                <a:srgbClr val="752864"/>
              </a:solidFill>
              <a:latin typeface="Poppins"/>
              <a:ea typeface="Poppins"/>
              <a:cs typeface="Poppins"/>
              <a:sym typeface="Poppins"/>
            </a:endParaRPr>
          </a:p>
        </p:txBody>
      </p:sp>
      <p:sp>
        <p:nvSpPr>
          <p:cNvPr id="1233" name="Google Shape;1233;p156"/>
          <p:cNvSpPr txBox="1"/>
          <p:nvPr/>
        </p:nvSpPr>
        <p:spPr>
          <a:xfrm>
            <a:off x="563850" y="5965200"/>
            <a:ext cx="11064300" cy="4926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300" b="1">
                <a:solidFill>
                  <a:srgbClr val="3F3F3F"/>
                </a:solidFill>
                <a:latin typeface="Poppins"/>
                <a:ea typeface="Poppins"/>
                <a:cs typeface="Poppins"/>
                <a:sym typeface="Poppins"/>
              </a:rPr>
              <a:t>66 actions planifiées suite aux audits dont  45 actions clôturées soit</a:t>
            </a:r>
            <a:r>
              <a:rPr lang="fr-FR" sz="1300" b="1">
                <a:solidFill>
                  <a:srgbClr val="752864"/>
                </a:solidFill>
                <a:latin typeface="Poppins"/>
                <a:ea typeface="Poppins"/>
                <a:cs typeface="Poppins"/>
                <a:sym typeface="Poppins"/>
              </a:rPr>
              <a:t> 68%</a:t>
            </a:r>
            <a:endParaRPr sz="1300" b="1">
              <a:solidFill>
                <a:srgbClr val="752864"/>
              </a:solidFill>
              <a:latin typeface="Poppins"/>
              <a:ea typeface="Poppins"/>
              <a:cs typeface="Poppins"/>
              <a:sym typeface="Poppins"/>
            </a:endParaRPr>
          </a:p>
          <a:p>
            <a:pPr marL="0" marR="0" lvl="0" indent="0" algn="ctr" rtl="0">
              <a:spcBef>
                <a:spcPts val="0"/>
              </a:spcBef>
              <a:spcAft>
                <a:spcPts val="0"/>
              </a:spcAft>
              <a:buNone/>
            </a:pPr>
            <a:endParaRPr sz="1300" b="1">
              <a:solidFill>
                <a:srgbClr val="3F3F3F"/>
              </a:solidFill>
              <a:latin typeface="Poppins"/>
              <a:ea typeface="Poppins"/>
              <a:cs typeface="Poppins"/>
              <a:sym typeface="Poppins"/>
            </a:endParaRPr>
          </a:p>
        </p:txBody>
      </p:sp>
      <p:graphicFrame>
        <p:nvGraphicFramePr>
          <p:cNvPr id="1234" name="Google Shape;1234;p156"/>
          <p:cNvGraphicFramePr/>
          <p:nvPr/>
        </p:nvGraphicFramePr>
        <p:xfrm>
          <a:off x="512628" y="995361"/>
          <a:ext cx="3000000" cy="3000000"/>
        </p:xfrm>
        <a:graphic>
          <a:graphicData uri="http://schemas.openxmlformats.org/drawingml/2006/table">
            <a:tbl>
              <a:tblPr>
                <a:noFill/>
                <a:tableStyleId>{3946ED75-AFF1-4BEF-8250-051C1756E3E0}</a:tableStyleId>
              </a:tblPr>
              <a:tblGrid>
                <a:gridCol w="1493950">
                  <a:extLst>
                    <a:ext uri="{9D8B030D-6E8A-4147-A177-3AD203B41FA5}">
                      <a16:colId xmlns:a16="http://schemas.microsoft.com/office/drawing/2014/main" val="20000"/>
                    </a:ext>
                  </a:extLst>
                </a:gridCol>
                <a:gridCol w="1493950">
                  <a:extLst>
                    <a:ext uri="{9D8B030D-6E8A-4147-A177-3AD203B41FA5}">
                      <a16:colId xmlns:a16="http://schemas.microsoft.com/office/drawing/2014/main" val="20001"/>
                    </a:ext>
                  </a:extLst>
                </a:gridCol>
                <a:gridCol w="1479625">
                  <a:extLst>
                    <a:ext uri="{9D8B030D-6E8A-4147-A177-3AD203B41FA5}">
                      <a16:colId xmlns:a16="http://schemas.microsoft.com/office/drawing/2014/main" val="20002"/>
                    </a:ext>
                  </a:extLst>
                </a:gridCol>
                <a:gridCol w="1250525">
                  <a:extLst>
                    <a:ext uri="{9D8B030D-6E8A-4147-A177-3AD203B41FA5}">
                      <a16:colId xmlns:a16="http://schemas.microsoft.com/office/drawing/2014/main" val="20003"/>
                    </a:ext>
                  </a:extLst>
                </a:gridCol>
                <a:gridCol w="1091100">
                  <a:extLst>
                    <a:ext uri="{9D8B030D-6E8A-4147-A177-3AD203B41FA5}">
                      <a16:colId xmlns:a16="http://schemas.microsoft.com/office/drawing/2014/main" val="20004"/>
                    </a:ext>
                  </a:extLst>
                </a:gridCol>
                <a:gridCol w="1177025">
                  <a:extLst>
                    <a:ext uri="{9D8B030D-6E8A-4147-A177-3AD203B41FA5}">
                      <a16:colId xmlns:a16="http://schemas.microsoft.com/office/drawing/2014/main" val="20005"/>
                    </a:ext>
                  </a:extLst>
                </a:gridCol>
                <a:gridCol w="1616600">
                  <a:extLst>
                    <a:ext uri="{9D8B030D-6E8A-4147-A177-3AD203B41FA5}">
                      <a16:colId xmlns:a16="http://schemas.microsoft.com/office/drawing/2014/main" val="20006"/>
                    </a:ext>
                  </a:extLst>
                </a:gridCol>
                <a:gridCol w="1461475">
                  <a:extLst>
                    <a:ext uri="{9D8B030D-6E8A-4147-A177-3AD203B41FA5}">
                      <a16:colId xmlns:a16="http://schemas.microsoft.com/office/drawing/2014/main" val="20007"/>
                    </a:ext>
                  </a:extLst>
                </a:gridCol>
              </a:tblGrid>
              <a:tr h="556400">
                <a:tc>
                  <a:txBody>
                    <a:bodyPr/>
                    <a:lstStyle/>
                    <a:p>
                      <a:pPr marL="0" marR="0" lvl="0" indent="0" algn="ctr" rtl="0">
                        <a:lnSpc>
                          <a:spcPct val="107000"/>
                        </a:lnSpc>
                        <a:spcBef>
                          <a:spcPts val="0"/>
                        </a:spcBef>
                        <a:spcAft>
                          <a:spcPts val="0"/>
                        </a:spcAft>
                        <a:buNone/>
                      </a:pPr>
                      <a:r>
                        <a:rPr lang="fr-FR" sz="1100" b="1">
                          <a:solidFill>
                            <a:schemeClr val="lt1"/>
                          </a:solidFill>
                          <a:latin typeface="Poppins"/>
                          <a:ea typeface="Poppins"/>
                          <a:cs typeface="Poppins"/>
                          <a:sym typeface="Poppins"/>
                        </a:rPr>
                        <a:t>Audits prévus</a:t>
                      </a:r>
                      <a:endParaRPr sz="1100">
                        <a:solidFill>
                          <a:schemeClr val="lt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0080"/>
                    </a:solidFill>
                  </a:tcPr>
                </a:tc>
                <a:tc>
                  <a:txBody>
                    <a:bodyPr/>
                    <a:lstStyle/>
                    <a:p>
                      <a:pPr marL="0" marR="0" lvl="0" indent="0" algn="ctr" rtl="0">
                        <a:lnSpc>
                          <a:spcPct val="107000"/>
                        </a:lnSpc>
                        <a:spcBef>
                          <a:spcPts val="0"/>
                        </a:spcBef>
                        <a:spcAft>
                          <a:spcPts val="0"/>
                        </a:spcAft>
                        <a:buNone/>
                      </a:pPr>
                      <a:r>
                        <a:rPr lang="fr-FR" sz="1100" b="1">
                          <a:solidFill>
                            <a:schemeClr val="lt1"/>
                          </a:solidFill>
                          <a:latin typeface="Poppins"/>
                          <a:ea typeface="Poppins"/>
                          <a:cs typeface="Poppins"/>
                          <a:sym typeface="Poppins"/>
                        </a:rPr>
                        <a:t>Date prévue</a:t>
                      </a:r>
                      <a:endParaRPr sz="1100">
                        <a:solidFill>
                          <a:schemeClr val="lt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0080"/>
                    </a:solidFill>
                  </a:tcPr>
                </a:tc>
                <a:tc>
                  <a:txBody>
                    <a:bodyPr/>
                    <a:lstStyle/>
                    <a:p>
                      <a:pPr marL="0" marR="0" lvl="0" indent="0" algn="ctr" rtl="0">
                        <a:lnSpc>
                          <a:spcPct val="107000"/>
                        </a:lnSpc>
                        <a:spcBef>
                          <a:spcPts val="0"/>
                        </a:spcBef>
                        <a:spcAft>
                          <a:spcPts val="0"/>
                        </a:spcAft>
                        <a:buNone/>
                      </a:pPr>
                      <a:r>
                        <a:rPr lang="fr-FR" sz="1100" b="1">
                          <a:solidFill>
                            <a:schemeClr val="lt1"/>
                          </a:solidFill>
                          <a:latin typeface="Poppins"/>
                          <a:ea typeface="Poppins"/>
                          <a:cs typeface="Poppins"/>
                          <a:sym typeface="Poppins"/>
                        </a:rPr>
                        <a:t>Date réalisée</a:t>
                      </a:r>
                      <a:endParaRPr sz="1100">
                        <a:solidFill>
                          <a:schemeClr val="lt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0080"/>
                    </a:solidFill>
                  </a:tcPr>
                </a:tc>
                <a:tc>
                  <a:txBody>
                    <a:bodyPr/>
                    <a:lstStyle/>
                    <a:p>
                      <a:pPr marL="0" marR="0" lvl="0" indent="0" algn="ctr" rtl="0">
                        <a:lnSpc>
                          <a:spcPct val="107000"/>
                        </a:lnSpc>
                        <a:spcBef>
                          <a:spcPts val="0"/>
                        </a:spcBef>
                        <a:spcAft>
                          <a:spcPts val="0"/>
                        </a:spcAft>
                        <a:buNone/>
                      </a:pPr>
                      <a:r>
                        <a:rPr lang="fr-FR" sz="1100" b="1">
                          <a:solidFill>
                            <a:schemeClr val="lt1"/>
                          </a:solidFill>
                          <a:latin typeface="Poppins"/>
                          <a:ea typeface="Poppins"/>
                          <a:cs typeface="Poppins"/>
                          <a:sym typeface="Poppins"/>
                        </a:rPr>
                        <a:t>Nombre d’audits réalisés</a:t>
                      </a:r>
                      <a:endParaRPr sz="1100">
                        <a:solidFill>
                          <a:schemeClr val="lt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0080"/>
                    </a:solidFill>
                  </a:tcPr>
                </a:tc>
                <a:tc>
                  <a:txBody>
                    <a:bodyPr/>
                    <a:lstStyle/>
                    <a:p>
                      <a:pPr marL="0" marR="0" lvl="0" indent="0" algn="ctr" rtl="0">
                        <a:lnSpc>
                          <a:spcPct val="107000"/>
                        </a:lnSpc>
                        <a:spcBef>
                          <a:spcPts val="0"/>
                        </a:spcBef>
                        <a:spcAft>
                          <a:spcPts val="0"/>
                        </a:spcAft>
                        <a:buNone/>
                      </a:pPr>
                      <a:r>
                        <a:rPr lang="fr-FR" sz="1100" b="1">
                          <a:solidFill>
                            <a:schemeClr val="lt1"/>
                          </a:solidFill>
                          <a:latin typeface="Poppins"/>
                          <a:ea typeface="Poppins"/>
                          <a:cs typeface="Poppins"/>
                          <a:sym typeface="Poppins"/>
                        </a:rPr>
                        <a:t>Clôturés</a:t>
                      </a:r>
                      <a:endParaRPr sz="1100">
                        <a:solidFill>
                          <a:schemeClr val="lt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0080"/>
                    </a:solidFill>
                  </a:tcPr>
                </a:tc>
                <a:tc>
                  <a:txBody>
                    <a:bodyPr/>
                    <a:lstStyle/>
                    <a:p>
                      <a:pPr marL="0" marR="0" lvl="0" indent="0" algn="ctr" rtl="0">
                        <a:lnSpc>
                          <a:spcPct val="107000"/>
                        </a:lnSpc>
                        <a:spcBef>
                          <a:spcPts val="0"/>
                        </a:spcBef>
                        <a:spcAft>
                          <a:spcPts val="0"/>
                        </a:spcAft>
                        <a:buNone/>
                      </a:pPr>
                      <a:r>
                        <a:rPr lang="fr-FR" sz="1100" b="1">
                          <a:solidFill>
                            <a:schemeClr val="lt1"/>
                          </a:solidFill>
                          <a:latin typeface="Poppins"/>
                          <a:ea typeface="Poppins"/>
                          <a:cs typeface="Poppins"/>
                          <a:sym typeface="Poppins"/>
                        </a:rPr>
                        <a:t>Non clôturé</a:t>
                      </a:r>
                      <a:endParaRPr sz="1100">
                        <a:solidFill>
                          <a:schemeClr val="lt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0080"/>
                    </a:solidFill>
                  </a:tcPr>
                </a:tc>
                <a:tc>
                  <a:txBody>
                    <a:bodyPr/>
                    <a:lstStyle/>
                    <a:p>
                      <a:pPr marL="0" marR="0" lvl="0" indent="0" algn="ctr" rtl="0">
                        <a:lnSpc>
                          <a:spcPct val="107000"/>
                        </a:lnSpc>
                        <a:spcBef>
                          <a:spcPts val="0"/>
                        </a:spcBef>
                        <a:spcAft>
                          <a:spcPts val="0"/>
                        </a:spcAft>
                        <a:buNone/>
                      </a:pPr>
                      <a:r>
                        <a:rPr lang="fr-FR" sz="1100" b="1">
                          <a:solidFill>
                            <a:schemeClr val="lt1"/>
                          </a:solidFill>
                          <a:latin typeface="Poppins"/>
                          <a:ea typeface="Poppins"/>
                          <a:cs typeface="Poppins"/>
                          <a:sym typeface="Poppins"/>
                        </a:rPr>
                        <a:t>Actions planifiées suite aux audits</a:t>
                      </a:r>
                      <a:endParaRPr sz="1100">
                        <a:solidFill>
                          <a:schemeClr val="lt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0080"/>
                    </a:solidFill>
                  </a:tcPr>
                </a:tc>
                <a:tc>
                  <a:txBody>
                    <a:bodyPr/>
                    <a:lstStyle/>
                    <a:p>
                      <a:pPr marL="0" marR="0" lvl="0" indent="0" algn="ctr" rtl="0">
                        <a:lnSpc>
                          <a:spcPct val="107000"/>
                        </a:lnSpc>
                        <a:spcBef>
                          <a:spcPts val="0"/>
                        </a:spcBef>
                        <a:spcAft>
                          <a:spcPts val="0"/>
                        </a:spcAft>
                        <a:buNone/>
                      </a:pPr>
                      <a:r>
                        <a:rPr lang="fr-FR" sz="1100" b="1">
                          <a:solidFill>
                            <a:schemeClr val="lt1"/>
                          </a:solidFill>
                          <a:latin typeface="Poppins"/>
                          <a:ea typeface="Poppins"/>
                          <a:cs typeface="Poppins"/>
                          <a:sym typeface="Poppins"/>
                        </a:rPr>
                        <a:t>Actions réalisées </a:t>
                      </a:r>
                      <a:endParaRPr sz="1100">
                        <a:solidFill>
                          <a:schemeClr val="lt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0080"/>
                    </a:solidFill>
                  </a:tcPr>
                </a:tc>
                <a:extLst>
                  <a:ext uri="{0D108BD9-81ED-4DB2-BD59-A6C34878D82A}">
                    <a16:rowId xmlns:a16="http://schemas.microsoft.com/office/drawing/2014/main" val="10000"/>
                  </a:ext>
                </a:extLst>
              </a:tr>
              <a:tr h="244175">
                <a:tc>
                  <a:txBody>
                    <a:bodyPr/>
                    <a:lstStyle/>
                    <a:p>
                      <a:pPr marL="0" marR="0" lvl="0" indent="0" algn="ctr" rtl="0">
                        <a:lnSpc>
                          <a:spcPct val="107000"/>
                        </a:lnSpc>
                        <a:spcBef>
                          <a:spcPts val="0"/>
                        </a:spcBef>
                        <a:spcAft>
                          <a:spcPts val="0"/>
                        </a:spcAft>
                        <a:buNone/>
                      </a:pPr>
                      <a:r>
                        <a:rPr lang="fr-FR" sz="1100" b="1">
                          <a:latin typeface="Poppins"/>
                          <a:ea typeface="Poppins"/>
                          <a:cs typeface="Poppins"/>
                          <a:sym typeface="Poppins"/>
                        </a:rPr>
                        <a:t>PM01</a:t>
                      </a:r>
                      <a:endParaRPr sz="1100" b="1">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13/04/2023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None/>
                      </a:pPr>
                      <a:r>
                        <a:rPr lang="fr-FR" sz="1100">
                          <a:solidFill>
                            <a:schemeClr val="dk1"/>
                          </a:solidFill>
                          <a:latin typeface="Poppins"/>
                          <a:ea typeface="Poppins"/>
                          <a:cs typeface="Poppins"/>
                          <a:sym typeface="Poppins"/>
                        </a:rPr>
                        <a:t>13/04/2023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44175">
                <a:tc>
                  <a:txBody>
                    <a:bodyPr/>
                    <a:lstStyle/>
                    <a:p>
                      <a:pPr marL="0" marR="0" lvl="0" indent="0" algn="ctr" rtl="0">
                        <a:lnSpc>
                          <a:spcPct val="107000"/>
                        </a:lnSpc>
                        <a:spcBef>
                          <a:spcPts val="0"/>
                        </a:spcBef>
                        <a:spcAft>
                          <a:spcPts val="0"/>
                        </a:spcAft>
                        <a:buNone/>
                      </a:pPr>
                      <a:r>
                        <a:rPr lang="fr-FR" sz="1100" b="1">
                          <a:latin typeface="Poppins"/>
                          <a:ea typeface="Poppins"/>
                          <a:cs typeface="Poppins"/>
                          <a:sym typeface="Poppins"/>
                        </a:rPr>
                        <a:t>PM02</a:t>
                      </a:r>
                      <a:endParaRPr sz="1100" b="1">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01/12/2023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Clr>
                          <a:schemeClr val="dk1"/>
                        </a:buClr>
                        <a:buSzPts val="1100"/>
                        <a:buFont typeface="Arial"/>
                        <a:buNone/>
                      </a:pPr>
                      <a:r>
                        <a:rPr lang="fr-FR" sz="1100">
                          <a:solidFill>
                            <a:schemeClr val="dk1"/>
                          </a:solidFill>
                          <a:latin typeface="Poppins"/>
                          <a:ea typeface="Poppins"/>
                          <a:cs typeface="Poppins"/>
                          <a:sym typeface="Poppins"/>
                        </a:rPr>
                        <a:t>25/04/2024</a:t>
                      </a:r>
                      <a:endParaRPr sz="1100">
                        <a:solidFill>
                          <a:schemeClr val="dk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86500">
                <a:tc>
                  <a:txBody>
                    <a:bodyPr/>
                    <a:lstStyle/>
                    <a:p>
                      <a:pPr marL="0" lvl="0" indent="0" algn="ctr" rtl="0">
                        <a:lnSpc>
                          <a:spcPct val="107000"/>
                        </a:lnSpc>
                        <a:spcBef>
                          <a:spcPts val="0"/>
                        </a:spcBef>
                        <a:spcAft>
                          <a:spcPts val="0"/>
                        </a:spcAft>
                        <a:buNone/>
                      </a:pPr>
                      <a:r>
                        <a:rPr lang="fr-FR" sz="1100" b="1">
                          <a:latin typeface="Poppins"/>
                          <a:ea typeface="Poppins"/>
                          <a:cs typeface="Poppins"/>
                          <a:sym typeface="Poppins"/>
                        </a:rPr>
                        <a:t>PM03</a:t>
                      </a:r>
                      <a:endParaRPr sz="1100" b="1">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None/>
                      </a:pPr>
                      <a:r>
                        <a:rPr lang="fr-FR" sz="1100">
                          <a:solidFill>
                            <a:schemeClr val="dk1"/>
                          </a:solidFill>
                          <a:latin typeface="Poppins"/>
                          <a:ea typeface="Poppins"/>
                          <a:cs typeface="Poppins"/>
                          <a:sym typeface="Poppins"/>
                        </a:rPr>
                        <a:t>01/09/2023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None/>
                      </a:pPr>
                      <a:r>
                        <a:rPr lang="fr-FR" sz="1100">
                          <a:solidFill>
                            <a:schemeClr val="dk1"/>
                          </a:solidFill>
                          <a:latin typeface="Poppins"/>
                          <a:ea typeface="Poppins"/>
                          <a:cs typeface="Poppins"/>
                          <a:sym typeface="Poppins"/>
                        </a:rPr>
                        <a:t>25/10/2023</a:t>
                      </a:r>
                      <a:endParaRPr sz="1100">
                        <a:solidFill>
                          <a:schemeClr val="dk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44175">
                <a:tc>
                  <a:txBody>
                    <a:bodyPr/>
                    <a:lstStyle/>
                    <a:p>
                      <a:pPr marL="0" marR="0" lvl="0" indent="0" algn="ctr" rtl="0">
                        <a:lnSpc>
                          <a:spcPct val="107000"/>
                        </a:lnSpc>
                        <a:spcBef>
                          <a:spcPts val="0"/>
                        </a:spcBef>
                        <a:spcAft>
                          <a:spcPts val="0"/>
                        </a:spcAft>
                        <a:buNone/>
                      </a:pPr>
                      <a:r>
                        <a:rPr lang="fr-FR" sz="1100" b="1">
                          <a:latin typeface="Poppins"/>
                          <a:ea typeface="Poppins"/>
                          <a:cs typeface="Poppins"/>
                          <a:sym typeface="Poppins"/>
                        </a:rPr>
                        <a:t>PO01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01/07/2023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07/07/2023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30875">
                <a:tc>
                  <a:txBody>
                    <a:bodyPr/>
                    <a:lstStyle/>
                    <a:p>
                      <a:pPr marL="0" marR="0" lvl="0" indent="0" algn="ctr" rtl="0">
                        <a:lnSpc>
                          <a:spcPct val="107000"/>
                        </a:lnSpc>
                        <a:spcBef>
                          <a:spcPts val="0"/>
                        </a:spcBef>
                        <a:spcAft>
                          <a:spcPts val="0"/>
                        </a:spcAft>
                        <a:buNone/>
                      </a:pPr>
                      <a:r>
                        <a:rPr lang="fr-FR" sz="1100" b="1">
                          <a:latin typeface="Poppins"/>
                          <a:ea typeface="Poppins"/>
                          <a:cs typeface="Poppins"/>
                          <a:sym typeface="Poppins"/>
                        </a:rPr>
                        <a:t>PO02</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01/08/2023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14/08/2023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8</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5</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44175">
                <a:tc>
                  <a:txBody>
                    <a:bodyPr/>
                    <a:lstStyle/>
                    <a:p>
                      <a:pPr marL="0" marR="0" lvl="0" indent="0" algn="ctr" rtl="0">
                        <a:lnSpc>
                          <a:spcPct val="107000"/>
                        </a:lnSpc>
                        <a:spcBef>
                          <a:spcPts val="0"/>
                        </a:spcBef>
                        <a:spcAft>
                          <a:spcPts val="0"/>
                        </a:spcAft>
                        <a:buNone/>
                      </a:pPr>
                      <a:r>
                        <a:rPr lang="fr-FR" sz="1100" b="1">
                          <a:latin typeface="Poppins"/>
                          <a:ea typeface="Poppins"/>
                          <a:cs typeface="Poppins"/>
                          <a:sym typeface="Poppins"/>
                        </a:rPr>
                        <a:t>PO03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01/11/2023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24/11/2023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2</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2</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44175">
                <a:tc rowSpan="2">
                  <a:txBody>
                    <a:bodyPr/>
                    <a:lstStyle/>
                    <a:p>
                      <a:pPr marL="0" marR="0" lvl="0" indent="0" algn="ctr" rtl="0">
                        <a:lnSpc>
                          <a:spcPct val="107000"/>
                        </a:lnSpc>
                        <a:spcBef>
                          <a:spcPts val="0"/>
                        </a:spcBef>
                        <a:spcAft>
                          <a:spcPts val="0"/>
                        </a:spcAft>
                        <a:buNone/>
                      </a:pPr>
                      <a:r>
                        <a:rPr lang="fr-FR" sz="1100" b="1">
                          <a:latin typeface="Poppins"/>
                          <a:ea typeface="Poppins"/>
                          <a:cs typeface="Poppins"/>
                          <a:sym typeface="Poppins"/>
                        </a:rPr>
                        <a:t>PO04</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01/08/2023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11/08/202</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marR="0" lvl="0" indent="0" algn="ctr" rtl="0">
                        <a:lnSpc>
                          <a:spcPct val="107000"/>
                        </a:lnSpc>
                        <a:spcBef>
                          <a:spcPts val="0"/>
                        </a:spcBef>
                        <a:spcAft>
                          <a:spcPts val="0"/>
                        </a:spcAft>
                        <a:buNone/>
                      </a:pPr>
                      <a:endParaRPr sz="1100">
                        <a:latin typeface="Poppins"/>
                        <a:ea typeface="Poppins"/>
                        <a:cs typeface="Poppins"/>
                        <a:sym typeface="Poppins"/>
                      </a:endParaRPr>
                    </a:p>
                    <a:p>
                      <a:pPr marL="0" marR="0" lvl="0" indent="0" algn="ctr" rtl="0">
                        <a:lnSpc>
                          <a:spcPct val="107000"/>
                        </a:lnSpc>
                        <a:spcBef>
                          <a:spcPts val="0"/>
                        </a:spcBef>
                        <a:spcAft>
                          <a:spcPts val="0"/>
                        </a:spcAft>
                        <a:buNone/>
                      </a:pPr>
                      <a:r>
                        <a:rPr lang="fr-FR" sz="1100">
                          <a:latin typeface="Poppins"/>
                          <a:ea typeface="Poppins"/>
                          <a:cs typeface="Poppins"/>
                          <a:sym typeface="Poppins"/>
                        </a:rPr>
                        <a:t>2</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marR="0" lvl="0" indent="0" algn="ctr" rtl="0">
                        <a:lnSpc>
                          <a:spcPct val="107000"/>
                        </a:lnSpc>
                        <a:spcBef>
                          <a:spcPts val="0"/>
                        </a:spcBef>
                        <a:spcAft>
                          <a:spcPts val="0"/>
                        </a:spcAft>
                        <a:buNone/>
                      </a:pPr>
                      <a:endParaRPr sz="1100">
                        <a:latin typeface="Poppins"/>
                        <a:ea typeface="Poppins"/>
                        <a:cs typeface="Poppins"/>
                        <a:sym typeface="Poppins"/>
                      </a:endParaRPr>
                    </a:p>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6</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44175">
                <a:tc vMerge="1">
                  <a:txBody>
                    <a:bodyPr/>
                    <a:lstStyle/>
                    <a:p>
                      <a:endParaRPr lang="fr-FR"/>
                    </a:p>
                  </a:txBody>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01/12/2023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13/12/2022</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vMerge="1">
                  <a:txBody>
                    <a:bodyPr/>
                    <a:lstStyle/>
                    <a:p>
                      <a:endParaRPr lang="fr-FR"/>
                    </a:p>
                  </a:txBody>
                  <a:tcPr/>
                </a:tc>
                <a:tc vMerge="1">
                  <a:txBody>
                    <a:bodyPr/>
                    <a:lstStyle/>
                    <a:p>
                      <a:endParaRPr lang="fr-FR"/>
                    </a:p>
                  </a:txBody>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2</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2</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44175">
                <a:tc>
                  <a:txBody>
                    <a:bodyPr/>
                    <a:lstStyle/>
                    <a:p>
                      <a:pPr marL="0" marR="0" lvl="0" indent="0" algn="ctr" rtl="0">
                        <a:lnSpc>
                          <a:spcPct val="107000"/>
                        </a:lnSpc>
                        <a:spcBef>
                          <a:spcPts val="0"/>
                        </a:spcBef>
                        <a:spcAft>
                          <a:spcPts val="0"/>
                        </a:spcAft>
                        <a:buNone/>
                      </a:pPr>
                      <a:r>
                        <a:rPr lang="fr-FR" sz="1100" b="1">
                          <a:latin typeface="Poppins"/>
                          <a:ea typeface="Poppins"/>
                          <a:cs typeface="Poppins"/>
                          <a:sym typeface="Poppins"/>
                        </a:rPr>
                        <a:t>PO06</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01/04/2023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10/04/2023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6</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6</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44175">
                <a:tc rowSpan="2">
                  <a:txBody>
                    <a:bodyPr/>
                    <a:lstStyle/>
                    <a:p>
                      <a:pPr marL="0" marR="0" lvl="0" indent="0" algn="ctr" rtl="0">
                        <a:lnSpc>
                          <a:spcPct val="107000"/>
                        </a:lnSpc>
                        <a:spcBef>
                          <a:spcPts val="0"/>
                        </a:spcBef>
                        <a:spcAft>
                          <a:spcPts val="0"/>
                        </a:spcAft>
                        <a:buNone/>
                      </a:pPr>
                      <a:endParaRPr sz="1100" b="1">
                        <a:latin typeface="Poppins"/>
                        <a:ea typeface="Poppins"/>
                        <a:cs typeface="Poppins"/>
                        <a:sym typeface="Poppins"/>
                      </a:endParaRPr>
                    </a:p>
                    <a:p>
                      <a:pPr marL="0" marR="0" lvl="0" indent="0" algn="ctr" rtl="0">
                        <a:lnSpc>
                          <a:spcPct val="107000"/>
                        </a:lnSpc>
                        <a:spcBef>
                          <a:spcPts val="0"/>
                        </a:spcBef>
                        <a:spcAft>
                          <a:spcPts val="0"/>
                        </a:spcAft>
                        <a:buNone/>
                      </a:pPr>
                      <a:r>
                        <a:rPr lang="fr-FR" sz="1100" b="1">
                          <a:latin typeface="Poppins"/>
                          <a:ea typeface="Poppins"/>
                          <a:cs typeface="Poppins"/>
                          <a:sym typeface="Poppins"/>
                        </a:rPr>
                        <a:t>PS01</a:t>
                      </a:r>
                      <a:endParaRPr sz="1100" b="1">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01/03/2023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None/>
                      </a:pPr>
                      <a:r>
                        <a:rPr lang="fr-FR" sz="1100">
                          <a:solidFill>
                            <a:schemeClr val="dk1"/>
                          </a:solidFill>
                          <a:latin typeface="Poppins"/>
                          <a:ea typeface="Poppins"/>
                          <a:cs typeface="Poppins"/>
                          <a:sym typeface="Poppins"/>
                        </a:rPr>
                        <a:t>05/04/2023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ctr" rtl="0">
                        <a:lnSpc>
                          <a:spcPct val="107000"/>
                        </a:lnSpc>
                        <a:spcBef>
                          <a:spcPts val="0"/>
                        </a:spcBef>
                        <a:spcAft>
                          <a:spcPts val="0"/>
                        </a:spcAft>
                        <a:buNone/>
                      </a:pPr>
                      <a:endParaRPr sz="1100">
                        <a:latin typeface="Poppins"/>
                        <a:ea typeface="Poppins"/>
                        <a:cs typeface="Poppins"/>
                        <a:sym typeface="Poppins"/>
                      </a:endParaRPr>
                    </a:p>
                    <a:p>
                      <a:pPr marL="0" lvl="0" indent="0" algn="ctr" rtl="0">
                        <a:lnSpc>
                          <a:spcPct val="107000"/>
                        </a:lnSpc>
                        <a:spcBef>
                          <a:spcPts val="0"/>
                        </a:spcBef>
                        <a:spcAft>
                          <a:spcPts val="0"/>
                        </a:spcAft>
                        <a:buNone/>
                      </a:pPr>
                      <a:r>
                        <a:rPr lang="fr-FR" sz="1100">
                          <a:latin typeface="Poppins"/>
                          <a:ea typeface="Poppins"/>
                          <a:cs typeface="Poppins"/>
                          <a:sym typeface="Poppins"/>
                        </a:rPr>
                        <a:t>2</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ctr" rtl="0">
                        <a:lnSpc>
                          <a:spcPct val="107000"/>
                        </a:lnSpc>
                        <a:spcBef>
                          <a:spcPts val="0"/>
                        </a:spcBef>
                        <a:spcAft>
                          <a:spcPts val="0"/>
                        </a:spcAft>
                        <a:buNone/>
                      </a:pPr>
                      <a:endParaRPr sz="1100">
                        <a:latin typeface="Poppins"/>
                        <a:ea typeface="Poppins"/>
                        <a:cs typeface="Poppins"/>
                        <a:sym typeface="Poppins"/>
                      </a:endParaRPr>
                    </a:p>
                    <a:p>
                      <a:pPr marL="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lvl="0" indent="0" algn="ctr" rtl="0">
                        <a:lnSpc>
                          <a:spcPct val="107000"/>
                        </a:lnSpc>
                        <a:spcBef>
                          <a:spcPts val="0"/>
                        </a:spcBef>
                        <a:spcAft>
                          <a:spcPts val="0"/>
                        </a:spcAft>
                        <a:buNone/>
                      </a:pPr>
                      <a:endParaRPr sz="1100">
                        <a:latin typeface="Poppins"/>
                        <a:ea typeface="Poppins"/>
                        <a:cs typeface="Poppins"/>
                        <a:sym typeface="Poppins"/>
                      </a:endParaRPr>
                    </a:p>
                    <a:p>
                      <a:pPr marL="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lvl="0" indent="0" algn="ctr" rtl="0">
                        <a:lnSpc>
                          <a:spcPct val="107000"/>
                        </a:lnSpc>
                        <a:spcBef>
                          <a:spcPts val="0"/>
                        </a:spcBef>
                        <a:spcAft>
                          <a:spcPts val="0"/>
                        </a:spcAft>
                        <a:buNone/>
                      </a:pPr>
                      <a:endParaRPr sz="1100">
                        <a:latin typeface="Poppins"/>
                        <a:ea typeface="Poppins"/>
                        <a:cs typeface="Poppins"/>
                        <a:sym typeface="Poppins"/>
                      </a:endParaRPr>
                    </a:p>
                    <a:p>
                      <a:pPr marL="0" lvl="0" indent="0" algn="ctr" rtl="0">
                        <a:lnSpc>
                          <a:spcPct val="107000"/>
                        </a:lnSpc>
                        <a:spcBef>
                          <a:spcPts val="0"/>
                        </a:spcBef>
                        <a:spcAft>
                          <a:spcPts val="0"/>
                        </a:spcAft>
                        <a:buNone/>
                      </a:pPr>
                      <a:r>
                        <a:rPr lang="fr-FR" sz="1100">
                          <a:latin typeface="Poppins"/>
                          <a:ea typeface="Poppins"/>
                          <a:cs typeface="Poppins"/>
                          <a:sym typeface="Poppins"/>
                        </a:rPr>
                        <a:t>16</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ctr" rtl="0">
                        <a:lnSpc>
                          <a:spcPct val="107000"/>
                        </a:lnSpc>
                        <a:spcBef>
                          <a:spcPts val="0"/>
                        </a:spcBef>
                        <a:spcAft>
                          <a:spcPts val="0"/>
                        </a:spcAft>
                        <a:buNone/>
                      </a:pPr>
                      <a:endParaRPr sz="1100">
                        <a:latin typeface="Poppins"/>
                        <a:ea typeface="Poppins"/>
                        <a:cs typeface="Poppins"/>
                        <a:sym typeface="Poppins"/>
                      </a:endParaRPr>
                    </a:p>
                    <a:p>
                      <a:pPr marL="0" lvl="0" indent="0" algn="ctr" rtl="0">
                        <a:lnSpc>
                          <a:spcPct val="107000"/>
                        </a:lnSpc>
                        <a:spcBef>
                          <a:spcPts val="0"/>
                        </a:spcBef>
                        <a:spcAft>
                          <a:spcPts val="0"/>
                        </a:spcAft>
                        <a:buNone/>
                      </a:pPr>
                      <a:r>
                        <a:rPr lang="fr-FR" sz="1100">
                          <a:latin typeface="Poppins"/>
                          <a:ea typeface="Poppins"/>
                          <a:cs typeface="Poppins"/>
                          <a:sym typeface="Poppins"/>
                        </a:rPr>
                        <a:t>14</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244175">
                <a:tc vMerge="1">
                  <a:txBody>
                    <a:bodyPr/>
                    <a:lstStyle/>
                    <a:p>
                      <a:endParaRPr lang="fr-FR"/>
                    </a:p>
                  </a:txBody>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01/12/2023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Clr>
                          <a:schemeClr val="dk1"/>
                        </a:buClr>
                        <a:buSzPts val="1100"/>
                        <a:buFont typeface="Arial"/>
                        <a:buNone/>
                      </a:pPr>
                      <a:r>
                        <a:rPr lang="fr-FR" sz="1100">
                          <a:solidFill>
                            <a:schemeClr val="dk1"/>
                          </a:solidFill>
                          <a:latin typeface="Poppins"/>
                          <a:ea typeface="Poppins"/>
                          <a:cs typeface="Poppins"/>
                          <a:sym typeface="Poppins"/>
                        </a:rPr>
                        <a:t>24/04/2024</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10011"/>
                  </a:ext>
                </a:extLst>
              </a:tr>
              <a:tr h="244175">
                <a:tc>
                  <a:txBody>
                    <a:bodyPr/>
                    <a:lstStyle/>
                    <a:p>
                      <a:pPr marL="0" marR="0" lvl="0" indent="0" algn="ctr" rtl="0">
                        <a:lnSpc>
                          <a:spcPct val="107000"/>
                        </a:lnSpc>
                        <a:spcBef>
                          <a:spcPts val="0"/>
                        </a:spcBef>
                        <a:spcAft>
                          <a:spcPts val="0"/>
                        </a:spcAft>
                        <a:buNone/>
                      </a:pPr>
                      <a:r>
                        <a:rPr lang="fr-FR" sz="1100" b="1">
                          <a:latin typeface="Poppins"/>
                          <a:ea typeface="Poppins"/>
                          <a:cs typeface="Poppins"/>
                          <a:sym typeface="Poppins"/>
                        </a:rPr>
                        <a:t>PS02</a:t>
                      </a:r>
                      <a:endParaRPr sz="1100" b="1">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07/11/2023	</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None/>
                      </a:pPr>
                      <a:r>
                        <a:rPr lang="fr-FR" sz="1100">
                          <a:solidFill>
                            <a:schemeClr val="dk1"/>
                          </a:solidFill>
                          <a:latin typeface="Poppins"/>
                          <a:ea typeface="Poppins"/>
                          <a:cs typeface="Poppins"/>
                          <a:sym typeface="Poppins"/>
                        </a:rPr>
                        <a:t>08/11/2023</a:t>
                      </a:r>
                      <a:endParaRPr sz="1100">
                        <a:solidFill>
                          <a:schemeClr val="dk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8</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44175">
                <a:tc>
                  <a:txBody>
                    <a:bodyPr/>
                    <a:lstStyle/>
                    <a:p>
                      <a:pPr marL="0" marR="0" lvl="0" indent="0" algn="ctr" rtl="0">
                        <a:lnSpc>
                          <a:spcPct val="107000"/>
                        </a:lnSpc>
                        <a:spcBef>
                          <a:spcPts val="0"/>
                        </a:spcBef>
                        <a:spcAft>
                          <a:spcPts val="0"/>
                        </a:spcAft>
                        <a:buNone/>
                      </a:pPr>
                      <a:r>
                        <a:rPr lang="fr-FR" sz="1100" b="1">
                          <a:latin typeface="Poppins"/>
                          <a:ea typeface="Poppins"/>
                          <a:cs typeface="Poppins"/>
                          <a:sym typeface="Poppins"/>
                        </a:rPr>
                        <a:t>PS03</a:t>
                      </a:r>
                      <a:endParaRPr sz="1100" b="1">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01/11/2023	</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None/>
                      </a:pPr>
                      <a:r>
                        <a:rPr lang="fr-FR" sz="1100">
                          <a:solidFill>
                            <a:schemeClr val="dk1"/>
                          </a:solidFill>
                          <a:latin typeface="Poppins"/>
                          <a:ea typeface="Poppins"/>
                          <a:cs typeface="Poppins"/>
                          <a:sym typeface="Poppins"/>
                        </a:rPr>
                        <a:t>17/04/2024</a:t>
                      </a:r>
                      <a:endParaRPr sz="1100">
                        <a:solidFill>
                          <a:schemeClr val="dk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44175">
                <a:tc rowSpan="2">
                  <a:txBody>
                    <a:bodyPr/>
                    <a:lstStyle/>
                    <a:p>
                      <a:pPr marL="0" lvl="0" indent="0" algn="ctr" rtl="0">
                        <a:lnSpc>
                          <a:spcPct val="107000"/>
                        </a:lnSpc>
                        <a:spcBef>
                          <a:spcPts val="0"/>
                        </a:spcBef>
                        <a:spcAft>
                          <a:spcPts val="0"/>
                        </a:spcAft>
                        <a:buNone/>
                      </a:pPr>
                      <a:endParaRPr sz="1100" b="1">
                        <a:latin typeface="Poppins"/>
                        <a:ea typeface="Poppins"/>
                        <a:cs typeface="Poppins"/>
                        <a:sym typeface="Poppins"/>
                      </a:endParaRPr>
                    </a:p>
                    <a:p>
                      <a:pPr marL="0" lvl="0" indent="0" algn="ctr" rtl="0">
                        <a:lnSpc>
                          <a:spcPct val="107000"/>
                        </a:lnSpc>
                        <a:spcBef>
                          <a:spcPts val="0"/>
                        </a:spcBef>
                        <a:spcAft>
                          <a:spcPts val="0"/>
                        </a:spcAft>
                        <a:buNone/>
                      </a:pPr>
                      <a:r>
                        <a:rPr lang="fr-FR" sz="1100" b="1">
                          <a:latin typeface="Poppins"/>
                          <a:ea typeface="Poppins"/>
                          <a:cs typeface="Poppins"/>
                          <a:sym typeface="Poppins"/>
                        </a:rPr>
                        <a:t>PS04</a:t>
                      </a:r>
                      <a:endParaRPr sz="1100" b="1">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01/04/2023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Clr>
                          <a:schemeClr val="dk1"/>
                        </a:buClr>
                        <a:buSzPts val="1100"/>
                        <a:buFont typeface="Arial"/>
                        <a:buNone/>
                      </a:pPr>
                      <a:r>
                        <a:rPr lang="fr-FR" sz="1100">
                          <a:solidFill>
                            <a:schemeClr val="dk1"/>
                          </a:solidFill>
                          <a:latin typeface="Poppins"/>
                          <a:ea typeface="Poppins"/>
                          <a:cs typeface="Poppins"/>
                          <a:sym typeface="Poppins"/>
                        </a:rPr>
                        <a:t>14/04/2023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ctr" rtl="0">
                        <a:spcBef>
                          <a:spcPts val="0"/>
                        </a:spcBef>
                        <a:spcAft>
                          <a:spcPts val="0"/>
                        </a:spcAft>
                        <a:buNone/>
                      </a:pPr>
                      <a:endParaRPr sz="1100"/>
                    </a:p>
                    <a:p>
                      <a:pPr marL="0" lvl="0" indent="0" algn="ctr" rtl="0">
                        <a:spcBef>
                          <a:spcPts val="0"/>
                        </a:spcBef>
                        <a:spcAft>
                          <a:spcPts val="0"/>
                        </a:spcAft>
                        <a:buNone/>
                      </a:pPr>
                      <a:r>
                        <a:rPr lang="fr-FR" sz="1100"/>
                        <a:t>2</a:t>
                      </a:r>
                      <a:endParaRPr sz="110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ctr" rtl="0">
                        <a:spcBef>
                          <a:spcPts val="0"/>
                        </a:spcBef>
                        <a:spcAft>
                          <a:spcPts val="0"/>
                        </a:spcAft>
                        <a:buNone/>
                      </a:pPr>
                      <a:endParaRPr sz="1100"/>
                    </a:p>
                    <a:p>
                      <a:pPr marL="0" lvl="0" indent="0" algn="ctr" rtl="0">
                        <a:spcBef>
                          <a:spcPts val="0"/>
                        </a:spcBef>
                        <a:spcAft>
                          <a:spcPts val="0"/>
                        </a:spcAft>
                        <a:buNone/>
                      </a:pPr>
                      <a:r>
                        <a:rPr lang="fr-FR" sz="1100"/>
                        <a:t>2</a:t>
                      </a:r>
                      <a:endParaRPr sz="110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107000"/>
                        </a:lnSpc>
                        <a:spcBef>
                          <a:spcPts val="0"/>
                        </a:spcBef>
                        <a:spcAft>
                          <a:spcPts val="0"/>
                        </a:spcAft>
                        <a:buNone/>
                      </a:pPr>
                      <a:endParaRPr sz="1100">
                        <a:latin typeface="Poppins"/>
                        <a:ea typeface="Poppins"/>
                        <a:cs typeface="Poppins"/>
                        <a:sym typeface="Poppins"/>
                      </a:endParaRPr>
                    </a:p>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107000"/>
                        </a:lnSpc>
                        <a:spcBef>
                          <a:spcPts val="0"/>
                        </a:spcBef>
                        <a:spcAft>
                          <a:spcPts val="0"/>
                        </a:spcAft>
                        <a:buNone/>
                      </a:pPr>
                      <a:endParaRPr sz="1100">
                        <a:latin typeface="Poppins"/>
                        <a:ea typeface="Poppins"/>
                        <a:cs typeface="Poppins"/>
                        <a:sym typeface="Poppins"/>
                      </a:endParaRPr>
                    </a:p>
                    <a:p>
                      <a:pPr marL="0" marR="0" lvl="0" indent="0" algn="ctr" rtl="0">
                        <a:lnSpc>
                          <a:spcPct val="107000"/>
                        </a:lnSpc>
                        <a:spcBef>
                          <a:spcPts val="0"/>
                        </a:spcBef>
                        <a:spcAft>
                          <a:spcPts val="0"/>
                        </a:spcAft>
                        <a:buNone/>
                      </a:pPr>
                      <a:r>
                        <a:rPr lang="fr-FR" sz="1100">
                          <a:latin typeface="Poppins"/>
                          <a:ea typeface="Poppins"/>
                          <a:cs typeface="Poppins"/>
                          <a:sym typeface="Poppins"/>
                        </a:rPr>
                        <a:t>4</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107000"/>
                        </a:lnSpc>
                        <a:spcBef>
                          <a:spcPts val="0"/>
                        </a:spcBef>
                        <a:spcAft>
                          <a:spcPts val="0"/>
                        </a:spcAft>
                        <a:buNone/>
                      </a:pPr>
                      <a:endParaRPr sz="1100">
                        <a:latin typeface="Poppins"/>
                        <a:ea typeface="Poppins"/>
                        <a:cs typeface="Poppins"/>
                        <a:sym typeface="Poppins"/>
                      </a:endParaRPr>
                    </a:p>
                    <a:p>
                      <a:pPr marL="0" marR="0" lvl="0" indent="0" algn="ctr" rtl="0">
                        <a:lnSpc>
                          <a:spcPct val="107000"/>
                        </a:lnSpc>
                        <a:spcBef>
                          <a:spcPts val="0"/>
                        </a:spcBef>
                        <a:spcAft>
                          <a:spcPts val="0"/>
                        </a:spcAft>
                        <a:buNone/>
                      </a:pPr>
                      <a:r>
                        <a:rPr lang="fr-FR" sz="1100">
                          <a:latin typeface="Poppins"/>
                          <a:ea typeface="Poppins"/>
                          <a:cs typeface="Poppins"/>
                          <a:sym typeface="Poppins"/>
                        </a:rPr>
                        <a:t>4</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44175">
                <a:tc vMerge="1">
                  <a:txBody>
                    <a:bodyPr/>
                    <a:lstStyle/>
                    <a:p>
                      <a:endParaRPr lang="fr-FR"/>
                    </a:p>
                  </a:txBody>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01/10/2023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15/11/2023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10015"/>
                  </a:ext>
                </a:extLst>
              </a:tr>
              <a:tr h="244175">
                <a:tc rowSpan="2">
                  <a:txBody>
                    <a:bodyPr/>
                    <a:lstStyle/>
                    <a:p>
                      <a:pPr marL="0" lvl="0" indent="0" algn="ctr" rtl="0">
                        <a:lnSpc>
                          <a:spcPct val="107000"/>
                        </a:lnSpc>
                        <a:spcBef>
                          <a:spcPts val="0"/>
                        </a:spcBef>
                        <a:spcAft>
                          <a:spcPts val="0"/>
                        </a:spcAft>
                        <a:buNone/>
                      </a:pPr>
                      <a:endParaRPr sz="1100" b="1">
                        <a:latin typeface="Poppins"/>
                        <a:ea typeface="Poppins"/>
                        <a:cs typeface="Poppins"/>
                        <a:sym typeface="Poppins"/>
                      </a:endParaRPr>
                    </a:p>
                    <a:p>
                      <a:pPr marL="0" lvl="0" indent="0" algn="ctr" rtl="0">
                        <a:lnSpc>
                          <a:spcPct val="107000"/>
                        </a:lnSpc>
                        <a:spcBef>
                          <a:spcPts val="0"/>
                        </a:spcBef>
                        <a:spcAft>
                          <a:spcPts val="0"/>
                        </a:spcAft>
                        <a:buNone/>
                      </a:pPr>
                      <a:r>
                        <a:rPr lang="fr-FR" sz="1100" b="1">
                          <a:latin typeface="Poppins"/>
                          <a:ea typeface="Poppins"/>
                          <a:cs typeface="Poppins"/>
                          <a:sym typeface="Poppins"/>
                        </a:rPr>
                        <a:t>PS06</a:t>
                      </a:r>
                      <a:endParaRPr sz="1100" b="1">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01/08/2023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Clr>
                          <a:schemeClr val="dk1"/>
                        </a:buClr>
                        <a:buSzPts val="1100"/>
                        <a:buFont typeface="Arial"/>
                        <a:buNone/>
                      </a:pPr>
                      <a:r>
                        <a:rPr lang="fr-FR" sz="1100">
                          <a:solidFill>
                            <a:schemeClr val="dk1"/>
                          </a:solidFill>
                          <a:latin typeface="Poppins"/>
                          <a:ea typeface="Poppins"/>
                          <a:cs typeface="Poppins"/>
                          <a:sym typeface="Poppins"/>
                        </a:rPr>
                        <a:t>05/09/2023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ctr" rtl="0">
                        <a:spcBef>
                          <a:spcPts val="0"/>
                        </a:spcBef>
                        <a:spcAft>
                          <a:spcPts val="0"/>
                        </a:spcAft>
                        <a:buNone/>
                      </a:pPr>
                      <a:endParaRPr sz="1100"/>
                    </a:p>
                    <a:p>
                      <a:pPr marL="0" lvl="0" indent="0" algn="ctr" rtl="0">
                        <a:spcBef>
                          <a:spcPts val="0"/>
                        </a:spcBef>
                        <a:spcAft>
                          <a:spcPts val="0"/>
                        </a:spcAft>
                        <a:buNone/>
                      </a:pPr>
                      <a:r>
                        <a:rPr lang="fr-FR" sz="1100"/>
                        <a:t>2</a:t>
                      </a:r>
                      <a:endParaRPr sz="110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ctr" rtl="0">
                        <a:spcBef>
                          <a:spcPts val="0"/>
                        </a:spcBef>
                        <a:spcAft>
                          <a:spcPts val="0"/>
                        </a:spcAft>
                        <a:buNone/>
                      </a:pPr>
                      <a:endParaRPr sz="1100"/>
                    </a:p>
                    <a:p>
                      <a:pPr marL="0" lvl="0" indent="0" algn="ctr" rtl="0">
                        <a:spcBef>
                          <a:spcPts val="0"/>
                        </a:spcBef>
                        <a:spcAft>
                          <a:spcPts val="0"/>
                        </a:spcAft>
                        <a:buNone/>
                      </a:pPr>
                      <a:r>
                        <a:rPr lang="fr-FR" sz="1100"/>
                        <a:t>2</a:t>
                      </a:r>
                      <a:endParaRPr sz="110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107000"/>
                        </a:lnSpc>
                        <a:spcBef>
                          <a:spcPts val="0"/>
                        </a:spcBef>
                        <a:spcAft>
                          <a:spcPts val="0"/>
                        </a:spcAft>
                        <a:buNone/>
                      </a:pPr>
                      <a:endParaRPr sz="1100">
                        <a:latin typeface="Poppins"/>
                        <a:ea typeface="Poppins"/>
                        <a:cs typeface="Poppins"/>
                        <a:sym typeface="Poppins"/>
                      </a:endParaRPr>
                    </a:p>
                    <a:p>
                      <a:pPr marL="0" marR="0" lvl="0" indent="0" algn="ctr" rtl="0">
                        <a:lnSpc>
                          <a:spcPct val="107000"/>
                        </a:lnSpc>
                        <a:spcBef>
                          <a:spcPts val="0"/>
                        </a:spcBef>
                        <a:spcAft>
                          <a:spcPts val="0"/>
                        </a:spcAft>
                        <a:buNone/>
                      </a:pPr>
                      <a:r>
                        <a:rPr lang="fr-FR" sz="1100">
                          <a:latin typeface="Poppins"/>
                          <a:ea typeface="Poppins"/>
                          <a:cs typeface="Poppins"/>
                          <a:sym typeface="Poppins"/>
                        </a:rPr>
                        <a:t>0</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107000"/>
                        </a:lnSpc>
                        <a:spcBef>
                          <a:spcPts val="0"/>
                        </a:spcBef>
                        <a:spcAft>
                          <a:spcPts val="0"/>
                        </a:spcAft>
                        <a:buNone/>
                      </a:pPr>
                      <a:endParaRPr sz="1100">
                        <a:latin typeface="Poppins"/>
                        <a:ea typeface="Poppins"/>
                        <a:cs typeface="Poppins"/>
                        <a:sym typeface="Poppins"/>
                      </a:endParaRPr>
                    </a:p>
                    <a:p>
                      <a:pPr marL="0" marR="0" lvl="0" indent="0" algn="ctr" rtl="0">
                        <a:lnSpc>
                          <a:spcPct val="107000"/>
                        </a:lnSpc>
                        <a:spcBef>
                          <a:spcPts val="0"/>
                        </a:spcBef>
                        <a:spcAft>
                          <a:spcPts val="0"/>
                        </a:spcAft>
                        <a:buNone/>
                      </a:pPr>
                      <a:r>
                        <a:rPr lang="fr-FR" sz="1100">
                          <a:latin typeface="Poppins"/>
                          <a:ea typeface="Poppins"/>
                          <a:cs typeface="Poppins"/>
                          <a:sym typeface="Poppins"/>
                        </a:rPr>
                        <a:t>6</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107000"/>
                        </a:lnSpc>
                        <a:spcBef>
                          <a:spcPts val="0"/>
                        </a:spcBef>
                        <a:spcAft>
                          <a:spcPts val="0"/>
                        </a:spcAft>
                        <a:buNone/>
                      </a:pPr>
                      <a:endParaRPr sz="1100">
                        <a:latin typeface="Poppins"/>
                        <a:ea typeface="Poppins"/>
                        <a:cs typeface="Poppins"/>
                        <a:sym typeface="Poppins"/>
                      </a:endParaRPr>
                    </a:p>
                    <a:p>
                      <a:pPr marL="0" marR="0" lvl="0" indent="0" algn="ctr" rtl="0">
                        <a:lnSpc>
                          <a:spcPct val="107000"/>
                        </a:lnSpc>
                        <a:spcBef>
                          <a:spcPts val="0"/>
                        </a:spcBef>
                        <a:spcAft>
                          <a:spcPts val="0"/>
                        </a:spcAft>
                        <a:buNone/>
                      </a:pPr>
                      <a:r>
                        <a:rPr lang="fr-FR" sz="1100">
                          <a:latin typeface="Poppins"/>
                          <a:ea typeface="Poppins"/>
                          <a:cs typeface="Poppins"/>
                          <a:sym typeface="Poppins"/>
                        </a:rPr>
                        <a:t>6</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6"/>
                  </a:ext>
                </a:extLst>
              </a:tr>
              <a:tr h="244175">
                <a:tc vMerge="1">
                  <a:txBody>
                    <a:bodyPr/>
                    <a:lstStyle/>
                    <a:p>
                      <a:endParaRPr lang="fr-FR"/>
                    </a:p>
                  </a:txBody>
                  <a:tcPr/>
                </a:tc>
                <a:tc>
                  <a:txBody>
                    <a:bodyPr/>
                    <a:lstStyle/>
                    <a:p>
                      <a:pPr marL="0" marR="0" lvl="0" indent="0" algn="ctr" rtl="0">
                        <a:lnSpc>
                          <a:spcPct val="107000"/>
                        </a:lnSpc>
                        <a:spcBef>
                          <a:spcPts val="0"/>
                        </a:spcBef>
                        <a:spcAft>
                          <a:spcPts val="0"/>
                        </a:spcAft>
                        <a:buNone/>
                      </a:pPr>
                      <a:r>
                        <a:rPr lang="fr-FR" sz="1100">
                          <a:latin typeface="Poppins"/>
                          <a:ea typeface="Poppins"/>
                          <a:cs typeface="Poppins"/>
                          <a:sym typeface="Poppins"/>
                        </a:rPr>
                        <a:t>01/12/2023</a:t>
                      </a:r>
                      <a:endParaRPr sz="1100">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7000"/>
                        </a:lnSpc>
                        <a:spcBef>
                          <a:spcPts val="0"/>
                        </a:spcBef>
                        <a:spcAft>
                          <a:spcPts val="0"/>
                        </a:spcAft>
                        <a:buNone/>
                      </a:pPr>
                      <a:r>
                        <a:rPr lang="fr-FR" sz="1100">
                          <a:solidFill>
                            <a:schemeClr val="dk1"/>
                          </a:solidFill>
                          <a:latin typeface="Poppins"/>
                          <a:ea typeface="Poppins"/>
                          <a:cs typeface="Poppins"/>
                          <a:sym typeface="Poppins"/>
                        </a:rPr>
                        <a:t>13/12/2023</a:t>
                      </a:r>
                      <a:endParaRPr sz="1100">
                        <a:solidFill>
                          <a:schemeClr val="dk1"/>
                        </a:solidFill>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10017"/>
                  </a:ext>
                </a:extLst>
              </a:tr>
              <a:tr h="230875">
                <a:tc gridSpan="3">
                  <a:txBody>
                    <a:bodyPr/>
                    <a:lstStyle/>
                    <a:p>
                      <a:pPr marL="0" marR="0" lvl="0" indent="0" algn="ctr" rtl="0">
                        <a:lnSpc>
                          <a:spcPct val="107000"/>
                        </a:lnSpc>
                        <a:spcBef>
                          <a:spcPts val="0"/>
                        </a:spcBef>
                        <a:spcAft>
                          <a:spcPts val="0"/>
                        </a:spcAft>
                        <a:buNone/>
                      </a:pPr>
                      <a:r>
                        <a:rPr lang="fr-FR" sz="1100" b="1">
                          <a:latin typeface="Poppins"/>
                          <a:ea typeface="Poppins"/>
                          <a:cs typeface="Poppins"/>
                          <a:sym typeface="Poppins"/>
                        </a:rPr>
                        <a:t>TOTAL</a:t>
                      </a:r>
                      <a:endParaRPr sz="1100" b="1">
                        <a:latin typeface="Poppins"/>
                        <a:ea typeface="Poppins"/>
                        <a:cs typeface="Poppins"/>
                        <a:sym typeface="Poppins"/>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fr-FR"/>
                    </a:p>
                  </a:txBody>
                  <a:tcPr/>
                </a:tc>
                <a:tc hMerge="1">
                  <a:txBody>
                    <a:bodyPr/>
                    <a:lstStyle/>
                    <a:p>
                      <a:endParaRPr lang="fr-FR"/>
                    </a:p>
                  </a:txBody>
                  <a:tcPr/>
                </a:tc>
                <a:tc>
                  <a:txBody>
                    <a:bodyPr/>
                    <a:lstStyle/>
                    <a:p>
                      <a:pPr marL="0" lvl="0" indent="0" algn="l" rtl="0">
                        <a:spcBef>
                          <a:spcPts val="0"/>
                        </a:spcBef>
                        <a:spcAft>
                          <a:spcPts val="0"/>
                        </a:spcAft>
                        <a:buNone/>
                      </a:pPr>
                      <a:endParaRPr sz="110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10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10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fr-FR" sz="1100" b="1"/>
                        <a:t>66</a:t>
                      </a:r>
                      <a:endParaRPr sz="1100" b="1"/>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fr-FR" sz="1100" b="1"/>
                        <a:t>45</a:t>
                      </a:r>
                      <a:endParaRPr sz="1100" b="1"/>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8"/>
                  </a:ext>
                </a:extLst>
              </a:tr>
            </a:tbl>
          </a:graphicData>
        </a:graphic>
      </p:graphicFrame>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238"/>
        <p:cNvGrpSpPr/>
        <p:nvPr/>
      </p:nvGrpSpPr>
      <p:grpSpPr>
        <a:xfrm>
          <a:off x="0" y="0"/>
          <a:ext cx="0" cy="0"/>
          <a:chOff x="0" y="0"/>
          <a:chExt cx="0" cy="0"/>
        </a:xfrm>
      </p:grpSpPr>
      <p:sp>
        <p:nvSpPr>
          <p:cNvPr id="1239" name="Google Shape;1239;p157"/>
          <p:cNvSpPr txBox="1"/>
          <p:nvPr/>
        </p:nvSpPr>
        <p:spPr>
          <a:xfrm>
            <a:off x="1031088" y="2767209"/>
            <a:ext cx="10129800" cy="1323600"/>
          </a:xfrm>
          <a:prstGeom prst="rect">
            <a:avLst/>
          </a:prstGeom>
          <a:noFill/>
          <a:ln>
            <a:noFill/>
          </a:ln>
        </p:spPr>
        <p:txBody>
          <a:bodyPr spcFirstLastPara="1" wrap="square" lIns="91425" tIns="45700" rIns="91425" bIns="45700" anchor="b" anchorCtr="0">
            <a:spAutoFit/>
          </a:bodyPr>
          <a:lstStyle/>
          <a:p>
            <a:pPr marL="0" marR="0" lvl="0" indent="0" algn="ctr" rtl="0">
              <a:lnSpc>
                <a:spcPct val="100000"/>
              </a:lnSpc>
              <a:spcBef>
                <a:spcPts val="0"/>
              </a:spcBef>
              <a:spcAft>
                <a:spcPts val="0"/>
              </a:spcAft>
              <a:buNone/>
            </a:pPr>
            <a:r>
              <a:rPr lang="fr-FR" sz="4000" b="1">
                <a:solidFill>
                  <a:srgbClr val="EBBDA9"/>
                </a:solidFill>
                <a:latin typeface="Poppins"/>
                <a:ea typeface="Poppins"/>
                <a:cs typeface="Poppins"/>
                <a:sym typeface="Poppins"/>
              </a:rPr>
              <a:t>4- Les non-conformités et les actions correctives</a:t>
            </a:r>
            <a:endParaRPr sz="4000" b="1">
              <a:solidFill>
                <a:srgbClr val="EBBDA9"/>
              </a:solidFill>
              <a:latin typeface="Poppins"/>
              <a:ea typeface="Poppins"/>
              <a:cs typeface="Poppins"/>
              <a:sym typeface="Poppins"/>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4" name="Google Shape;1244;p158"/>
          <p:cNvSpPr txBox="1">
            <a:spLocks noGrp="1"/>
          </p:cNvSpPr>
          <p:nvPr>
            <p:ph type="title"/>
          </p:nvPr>
        </p:nvSpPr>
        <p:spPr>
          <a:xfrm>
            <a:off x="579425" y="335850"/>
            <a:ext cx="10515600" cy="854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800"/>
              <a:buFont typeface="Calibri"/>
              <a:buNone/>
            </a:pPr>
            <a:r>
              <a:rPr lang="fr-FR" sz="2000" b="1">
                <a:solidFill>
                  <a:srgbClr val="752864"/>
                </a:solidFill>
                <a:latin typeface="Poppins"/>
                <a:ea typeface="Poppins"/>
                <a:cs typeface="Poppins"/>
                <a:sym typeface="Poppins"/>
              </a:rPr>
              <a:t>4.</a:t>
            </a:r>
            <a:r>
              <a:rPr lang="fr-FR" sz="2800" b="1" cap="none">
                <a:latin typeface="Calibri"/>
                <a:ea typeface="Calibri"/>
                <a:cs typeface="Calibri"/>
                <a:sym typeface="Calibri"/>
              </a:rPr>
              <a:t> </a:t>
            </a:r>
            <a:r>
              <a:rPr lang="fr-FR" sz="2000" b="1">
                <a:solidFill>
                  <a:srgbClr val="752864"/>
                </a:solidFill>
                <a:latin typeface="Poppins"/>
                <a:ea typeface="Poppins"/>
                <a:cs typeface="Poppins"/>
                <a:sym typeface="Poppins"/>
              </a:rPr>
              <a:t>Les non-conformités et les actions correctives</a:t>
            </a:r>
            <a:endParaRPr sz="2000" b="1">
              <a:solidFill>
                <a:srgbClr val="752864"/>
              </a:solidFill>
              <a:latin typeface="Poppins"/>
              <a:ea typeface="Poppins"/>
              <a:cs typeface="Poppins"/>
              <a:sym typeface="Poppins"/>
            </a:endParaRPr>
          </a:p>
        </p:txBody>
      </p:sp>
      <p:sp>
        <p:nvSpPr>
          <p:cNvPr id="1245" name="Google Shape;1245;p158"/>
          <p:cNvSpPr/>
          <p:nvPr/>
        </p:nvSpPr>
        <p:spPr>
          <a:xfrm>
            <a:off x="361617" y="2085853"/>
            <a:ext cx="374100" cy="374100"/>
          </a:xfrm>
          <a:prstGeom prst="ellipse">
            <a:avLst/>
          </a:prstGeom>
          <a:solidFill>
            <a:srgbClr val="4B2C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FFFFFF"/>
              </a:solidFill>
              <a:latin typeface="Calibri"/>
              <a:ea typeface="Calibri"/>
              <a:cs typeface="Calibri"/>
              <a:sym typeface="Calibri"/>
            </a:endParaRPr>
          </a:p>
        </p:txBody>
      </p:sp>
      <p:sp>
        <p:nvSpPr>
          <p:cNvPr id="1246" name="Google Shape;1246;p158"/>
          <p:cNvSpPr txBox="1"/>
          <p:nvPr/>
        </p:nvSpPr>
        <p:spPr>
          <a:xfrm>
            <a:off x="857623" y="2025988"/>
            <a:ext cx="6092700" cy="3540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1700" b="1">
                <a:solidFill>
                  <a:schemeClr val="dk1"/>
                </a:solidFill>
                <a:latin typeface="Poppins"/>
                <a:ea typeface="Poppins"/>
                <a:cs typeface="Poppins"/>
                <a:sym typeface="Poppins"/>
              </a:rPr>
              <a:t> 115 fiches d’incidents ouvertes en 2023</a:t>
            </a:r>
            <a:endParaRPr sz="1700" b="1">
              <a:solidFill>
                <a:schemeClr val="dk1"/>
              </a:solidFill>
              <a:latin typeface="Poppins"/>
              <a:ea typeface="Poppins"/>
              <a:cs typeface="Poppins"/>
              <a:sym typeface="Poppins"/>
            </a:endParaRPr>
          </a:p>
        </p:txBody>
      </p:sp>
      <p:sp>
        <p:nvSpPr>
          <p:cNvPr id="1247" name="Google Shape;1247;p158"/>
          <p:cNvSpPr/>
          <p:nvPr/>
        </p:nvSpPr>
        <p:spPr>
          <a:xfrm>
            <a:off x="359856" y="4979336"/>
            <a:ext cx="374100" cy="374100"/>
          </a:xfrm>
          <a:prstGeom prst="ellipse">
            <a:avLst/>
          </a:prstGeom>
          <a:solidFill>
            <a:srgbClr val="FF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FFFFFF"/>
              </a:solidFill>
              <a:latin typeface="Calibri"/>
              <a:ea typeface="Calibri"/>
              <a:cs typeface="Calibri"/>
              <a:sym typeface="Calibri"/>
            </a:endParaRPr>
          </a:p>
        </p:txBody>
      </p:sp>
      <p:sp>
        <p:nvSpPr>
          <p:cNvPr id="1248" name="Google Shape;1248;p158"/>
          <p:cNvSpPr txBox="1"/>
          <p:nvPr/>
        </p:nvSpPr>
        <p:spPr>
          <a:xfrm>
            <a:off x="867277" y="4935548"/>
            <a:ext cx="10512600" cy="3540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1700" b="1">
                <a:solidFill>
                  <a:schemeClr val="dk1"/>
                </a:solidFill>
                <a:latin typeface="Poppins"/>
                <a:ea typeface="Poppins"/>
                <a:cs typeface="Poppins"/>
                <a:sym typeface="Poppins"/>
              </a:rPr>
              <a:t> 16 fiches d’incidents ouvertes et reprogrammées en 2024 soit 13,9%</a:t>
            </a:r>
            <a:endParaRPr sz="1700" b="1">
              <a:solidFill>
                <a:schemeClr val="dk1"/>
              </a:solidFill>
              <a:latin typeface="Poppins"/>
              <a:ea typeface="Poppins"/>
              <a:cs typeface="Poppins"/>
              <a:sym typeface="Poppins"/>
            </a:endParaRPr>
          </a:p>
        </p:txBody>
      </p:sp>
      <p:sp>
        <p:nvSpPr>
          <p:cNvPr id="1249" name="Google Shape;1249;p158"/>
          <p:cNvSpPr/>
          <p:nvPr/>
        </p:nvSpPr>
        <p:spPr>
          <a:xfrm>
            <a:off x="371271" y="3540633"/>
            <a:ext cx="374100" cy="374100"/>
          </a:xfrm>
          <a:prstGeom prst="ellipse">
            <a:avLst/>
          </a:prstGeom>
          <a:solidFill>
            <a:srgbClr val="92D0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FFFFFF"/>
              </a:solidFill>
              <a:latin typeface="Calibri"/>
              <a:ea typeface="Calibri"/>
              <a:cs typeface="Calibri"/>
              <a:sym typeface="Calibri"/>
            </a:endParaRPr>
          </a:p>
        </p:txBody>
      </p:sp>
      <p:sp>
        <p:nvSpPr>
          <p:cNvPr id="1250" name="Google Shape;1250;p158"/>
          <p:cNvSpPr txBox="1"/>
          <p:nvPr/>
        </p:nvSpPr>
        <p:spPr>
          <a:xfrm>
            <a:off x="867278" y="3480768"/>
            <a:ext cx="4685400" cy="3540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1700" b="1">
                <a:solidFill>
                  <a:schemeClr val="dk1"/>
                </a:solidFill>
                <a:latin typeface="Poppins"/>
                <a:ea typeface="Poppins"/>
                <a:cs typeface="Poppins"/>
                <a:sym typeface="Poppins"/>
              </a:rPr>
              <a:t> 99 fiches d’incidents clôturées</a:t>
            </a:r>
            <a:endParaRPr sz="1700" b="1">
              <a:solidFill>
                <a:schemeClr val="dk1"/>
              </a:solidFill>
              <a:latin typeface="Poppins"/>
              <a:ea typeface="Poppins"/>
              <a:cs typeface="Poppins"/>
              <a:sym typeface="Poppins"/>
            </a:endParaRPr>
          </a:p>
        </p:txBody>
      </p:sp>
      <p:sp>
        <p:nvSpPr>
          <p:cNvPr id="1251" name="Google Shape;1251;p158"/>
          <p:cNvSpPr/>
          <p:nvPr/>
        </p:nvSpPr>
        <p:spPr>
          <a:xfrm>
            <a:off x="5362075" y="3620320"/>
            <a:ext cx="1028700" cy="294300"/>
          </a:xfrm>
          <a:prstGeom prst="rightArrow">
            <a:avLst>
              <a:gd name="adj1" fmla="val 50000"/>
              <a:gd name="adj2" fmla="val 50000"/>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52" name="Google Shape;1252;p158"/>
          <p:cNvSpPr txBox="1"/>
          <p:nvPr/>
        </p:nvSpPr>
        <p:spPr>
          <a:xfrm>
            <a:off x="6663241" y="3511562"/>
            <a:ext cx="3802500" cy="4617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2400">
                <a:solidFill>
                  <a:srgbClr val="92D050"/>
                </a:solidFill>
              </a:rPr>
              <a:t>86</a:t>
            </a:r>
            <a:r>
              <a:rPr lang="fr-FR" sz="2400">
                <a:solidFill>
                  <a:srgbClr val="92D050"/>
                </a:solidFill>
                <a:latin typeface="Arial"/>
                <a:ea typeface="Arial"/>
                <a:cs typeface="Arial"/>
                <a:sym typeface="Arial"/>
              </a:rPr>
              <a:t>% taux de clôture  </a:t>
            </a:r>
            <a:endParaRPr sz="2400">
              <a:solidFill>
                <a:srgbClr val="92D050"/>
              </a:solidFill>
              <a:latin typeface="Arial"/>
              <a:ea typeface="Arial"/>
              <a:cs typeface="Arial"/>
              <a:sym typeface="Arial"/>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256"/>
        <p:cNvGrpSpPr/>
        <p:nvPr/>
      </p:nvGrpSpPr>
      <p:grpSpPr>
        <a:xfrm>
          <a:off x="0" y="0"/>
          <a:ext cx="0" cy="0"/>
          <a:chOff x="0" y="0"/>
          <a:chExt cx="0" cy="0"/>
        </a:xfrm>
      </p:grpSpPr>
      <p:sp>
        <p:nvSpPr>
          <p:cNvPr id="1257" name="Google Shape;1257;p159"/>
          <p:cNvSpPr txBox="1">
            <a:spLocks noGrp="1"/>
          </p:cNvSpPr>
          <p:nvPr>
            <p:ph type="title"/>
          </p:nvPr>
        </p:nvSpPr>
        <p:spPr>
          <a:xfrm>
            <a:off x="633275" y="189475"/>
            <a:ext cx="10515600" cy="986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800"/>
              <a:buFont typeface="Calibri"/>
              <a:buNone/>
            </a:pPr>
            <a:r>
              <a:rPr lang="fr-FR" sz="2000" b="1">
                <a:solidFill>
                  <a:srgbClr val="752864"/>
                </a:solidFill>
                <a:latin typeface="Poppins"/>
                <a:ea typeface="Poppins"/>
                <a:cs typeface="Poppins"/>
                <a:sym typeface="Poppins"/>
              </a:rPr>
              <a:t>4. Les non-conformités et les actions correctives</a:t>
            </a:r>
            <a:endParaRPr sz="2000" b="1">
              <a:solidFill>
                <a:srgbClr val="752864"/>
              </a:solidFill>
              <a:latin typeface="Poppins"/>
              <a:ea typeface="Poppins"/>
              <a:cs typeface="Poppins"/>
              <a:sym typeface="Poppins"/>
            </a:endParaRPr>
          </a:p>
        </p:txBody>
      </p:sp>
      <p:graphicFrame>
        <p:nvGraphicFramePr>
          <p:cNvPr id="1258" name="Google Shape;1258;p159"/>
          <p:cNvGraphicFramePr/>
          <p:nvPr/>
        </p:nvGraphicFramePr>
        <p:xfrm>
          <a:off x="575794" y="1254097"/>
          <a:ext cx="3000000" cy="3000000"/>
        </p:xfrm>
        <a:graphic>
          <a:graphicData uri="http://schemas.openxmlformats.org/drawingml/2006/table">
            <a:tbl>
              <a:tblPr firstRow="1" bandRow="1">
                <a:noFill/>
                <a:tableStyleId>{E063C4D7-FB89-47F0-B040-C9904CB938EE}</a:tableStyleId>
              </a:tblPr>
              <a:tblGrid>
                <a:gridCol w="2760100">
                  <a:extLst>
                    <a:ext uri="{9D8B030D-6E8A-4147-A177-3AD203B41FA5}">
                      <a16:colId xmlns:a16="http://schemas.microsoft.com/office/drawing/2014/main" val="20000"/>
                    </a:ext>
                  </a:extLst>
                </a:gridCol>
                <a:gridCol w="2760100">
                  <a:extLst>
                    <a:ext uri="{9D8B030D-6E8A-4147-A177-3AD203B41FA5}">
                      <a16:colId xmlns:a16="http://schemas.microsoft.com/office/drawing/2014/main" val="20001"/>
                    </a:ext>
                  </a:extLst>
                </a:gridCol>
                <a:gridCol w="2760100">
                  <a:extLst>
                    <a:ext uri="{9D8B030D-6E8A-4147-A177-3AD203B41FA5}">
                      <a16:colId xmlns:a16="http://schemas.microsoft.com/office/drawing/2014/main" val="20002"/>
                    </a:ext>
                  </a:extLst>
                </a:gridCol>
                <a:gridCol w="2760100">
                  <a:extLst>
                    <a:ext uri="{9D8B030D-6E8A-4147-A177-3AD203B41FA5}">
                      <a16:colId xmlns:a16="http://schemas.microsoft.com/office/drawing/2014/main" val="20003"/>
                    </a:ext>
                  </a:extLst>
                </a:gridCol>
              </a:tblGrid>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Processus</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Non-conformités</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Réclamations clients</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Clôture</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PM01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PM02</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PM03</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PO01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PO02</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PO03</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01 Clôturée</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PO04</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06</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300"/>
                        <a:buFont typeface="Calibri"/>
                        <a:buNone/>
                      </a:pPr>
                      <a:r>
                        <a:rPr lang="fr-FR">
                          <a:solidFill>
                            <a:srgbClr val="3F3F3F"/>
                          </a:solidFill>
                          <a:latin typeface="Poppins"/>
                          <a:ea typeface="Poppins"/>
                          <a:cs typeface="Poppins"/>
                          <a:sym typeface="Poppins"/>
                        </a:rPr>
                        <a:t>01 Clôturée</a:t>
                      </a:r>
                      <a:endParaRPr>
                        <a:solidFill>
                          <a:srgbClr val="3F3F3F"/>
                        </a:solidFill>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PO05</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2</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PO06</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PS01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01 clôturée</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PS02</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PS03</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47</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37 clôturées / 10 ouvertes</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PS04</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53</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300"/>
                        <a:buFont typeface="Calibri"/>
                        <a:buNone/>
                      </a:pPr>
                      <a:r>
                        <a:rPr lang="fr-FR">
                          <a:solidFill>
                            <a:srgbClr val="3F3F3F"/>
                          </a:solidFill>
                          <a:latin typeface="Poppins"/>
                          <a:ea typeface="Poppins"/>
                          <a:cs typeface="Poppins"/>
                          <a:sym typeface="Poppins"/>
                        </a:rPr>
                        <a:t>50 clôturées / 3 ouvertes</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PS05</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01 clôturée</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70650">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PS06</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11</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0</a:t>
                      </a:r>
                      <a:endParaRPr>
                        <a:solidFill>
                          <a:srgbClr val="3F3F3F"/>
                        </a:solidFill>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solidFill>
                            <a:srgbClr val="3F3F3F"/>
                          </a:solidFill>
                          <a:latin typeface="Poppins"/>
                          <a:ea typeface="Poppins"/>
                          <a:cs typeface="Poppins"/>
                          <a:sym typeface="Poppins"/>
                        </a:rPr>
                        <a:t>8 clôturées / 3 ouvertes</a:t>
                      </a:r>
                      <a:endParaRPr>
                        <a:latin typeface="Poppins"/>
                        <a:ea typeface="Poppins"/>
                        <a:cs typeface="Poppins"/>
                        <a:sym typeface="Poppin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5"/>
                  </a:ext>
                </a:extLst>
              </a:tr>
            </a:tbl>
          </a:graphicData>
        </a:graphic>
      </p:graphicFrame>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262"/>
        <p:cNvGrpSpPr/>
        <p:nvPr/>
      </p:nvGrpSpPr>
      <p:grpSpPr>
        <a:xfrm>
          <a:off x="0" y="0"/>
          <a:ext cx="0" cy="0"/>
          <a:chOff x="0" y="0"/>
          <a:chExt cx="0" cy="0"/>
        </a:xfrm>
      </p:grpSpPr>
      <p:sp>
        <p:nvSpPr>
          <p:cNvPr id="1263" name="Google Shape;1263;p1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800"/>
              <a:buFont typeface="Calibri"/>
              <a:buNone/>
            </a:pPr>
            <a:r>
              <a:rPr lang="fr-FR" sz="2000" b="1">
                <a:solidFill>
                  <a:srgbClr val="752864"/>
                </a:solidFill>
                <a:latin typeface="Poppins"/>
                <a:ea typeface="Poppins"/>
                <a:cs typeface="Poppins"/>
                <a:sym typeface="Poppins"/>
              </a:rPr>
              <a:t>Incidents ouverts en 2023 et reprogrammés en 2024</a:t>
            </a:r>
            <a:endParaRPr sz="2000" b="1">
              <a:solidFill>
                <a:srgbClr val="752864"/>
              </a:solidFill>
              <a:latin typeface="Poppins"/>
              <a:ea typeface="Poppins"/>
              <a:cs typeface="Poppins"/>
              <a:sym typeface="Poppins"/>
            </a:endParaRPr>
          </a:p>
        </p:txBody>
      </p:sp>
      <p:sp>
        <p:nvSpPr>
          <p:cNvPr id="1264" name="Google Shape;1264;p16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50000"/>
              </a:lnSpc>
              <a:spcBef>
                <a:spcPts val="0"/>
              </a:spcBef>
              <a:spcAft>
                <a:spcPts val="0"/>
              </a:spcAft>
              <a:buClr>
                <a:schemeClr val="dk1"/>
              </a:buClr>
              <a:buSzPts val="1800"/>
              <a:buFont typeface="Poppins"/>
              <a:buChar char="•"/>
            </a:pPr>
            <a:r>
              <a:rPr lang="fr-FR" sz="1800" b="1">
                <a:solidFill>
                  <a:schemeClr val="dk1"/>
                </a:solidFill>
                <a:latin typeface="Poppins"/>
                <a:ea typeface="Poppins"/>
                <a:cs typeface="Poppins"/>
                <a:sym typeface="Poppins"/>
              </a:rPr>
              <a:t>Ligne téléphonique </a:t>
            </a:r>
            <a:endParaRPr sz="1800" b="1">
              <a:latin typeface="Poppins"/>
              <a:ea typeface="Poppins"/>
              <a:cs typeface="Poppins"/>
              <a:sym typeface="Poppins"/>
            </a:endParaRPr>
          </a:p>
          <a:p>
            <a:pPr marL="228600" lvl="0" indent="-228600" algn="l" rtl="0">
              <a:lnSpc>
                <a:spcPct val="150000"/>
              </a:lnSpc>
              <a:spcBef>
                <a:spcPts val="1000"/>
              </a:spcBef>
              <a:spcAft>
                <a:spcPts val="0"/>
              </a:spcAft>
              <a:buClr>
                <a:schemeClr val="dk1"/>
              </a:buClr>
              <a:buSzPts val="1800"/>
              <a:buFont typeface="Poppins"/>
              <a:buChar char="•"/>
            </a:pPr>
            <a:r>
              <a:rPr lang="fr-FR" sz="1800" b="1">
                <a:solidFill>
                  <a:schemeClr val="dk1"/>
                </a:solidFill>
                <a:latin typeface="Poppins"/>
                <a:ea typeface="Poppins"/>
                <a:cs typeface="Poppins"/>
                <a:sym typeface="Poppins"/>
              </a:rPr>
              <a:t>Connexion faible au niveau du stock</a:t>
            </a:r>
            <a:endParaRPr sz="1800" b="1">
              <a:latin typeface="Poppins"/>
              <a:ea typeface="Poppins"/>
              <a:cs typeface="Poppins"/>
              <a:sym typeface="Poppins"/>
            </a:endParaRPr>
          </a:p>
          <a:p>
            <a:pPr marL="228600" lvl="0" indent="-228600" algn="l" rtl="0">
              <a:lnSpc>
                <a:spcPct val="150000"/>
              </a:lnSpc>
              <a:spcBef>
                <a:spcPts val="1000"/>
              </a:spcBef>
              <a:spcAft>
                <a:spcPts val="0"/>
              </a:spcAft>
              <a:buClr>
                <a:schemeClr val="dk1"/>
              </a:buClr>
              <a:buSzPts val="1800"/>
              <a:buFont typeface="Poppins"/>
              <a:buChar char="•"/>
            </a:pPr>
            <a:r>
              <a:rPr lang="fr-FR" sz="1800" b="1">
                <a:latin typeface="Poppins"/>
                <a:ea typeface="Poppins"/>
                <a:cs typeface="Poppins"/>
                <a:sym typeface="Poppins"/>
              </a:rPr>
              <a:t>Caméra de la Clinique</a:t>
            </a:r>
            <a:endParaRPr sz="1800" b="1">
              <a:solidFill>
                <a:schemeClr val="dk1"/>
              </a:solidFill>
              <a:latin typeface="Poppins"/>
              <a:ea typeface="Poppins"/>
              <a:cs typeface="Poppins"/>
              <a:sym typeface="Poppins"/>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268"/>
        <p:cNvGrpSpPr/>
        <p:nvPr/>
      </p:nvGrpSpPr>
      <p:grpSpPr>
        <a:xfrm>
          <a:off x="0" y="0"/>
          <a:ext cx="0" cy="0"/>
          <a:chOff x="0" y="0"/>
          <a:chExt cx="0" cy="0"/>
        </a:xfrm>
      </p:grpSpPr>
      <p:sp>
        <p:nvSpPr>
          <p:cNvPr id="1269" name="Google Shape;1269;p161"/>
          <p:cNvSpPr txBox="1"/>
          <p:nvPr/>
        </p:nvSpPr>
        <p:spPr>
          <a:xfrm>
            <a:off x="638101" y="2390759"/>
            <a:ext cx="10915800" cy="1323600"/>
          </a:xfrm>
          <a:prstGeom prst="rect">
            <a:avLst/>
          </a:prstGeom>
          <a:noFill/>
          <a:ln>
            <a:noFill/>
          </a:ln>
        </p:spPr>
        <p:txBody>
          <a:bodyPr spcFirstLastPara="1" wrap="square" lIns="91425" tIns="45700" rIns="91425" bIns="45700" anchor="b" anchorCtr="0">
            <a:spAutoFit/>
          </a:bodyPr>
          <a:lstStyle/>
          <a:p>
            <a:pPr marL="0" marR="0" lvl="0" indent="0" algn="ctr" rtl="0">
              <a:lnSpc>
                <a:spcPct val="100000"/>
              </a:lnSpc>
              <a:spcBef>
                <a:spcPts val="0"/>
              </a:spcBef>
              <a:spcAft>
                <a:spcPts val="0"/>
              </a:spcAft>
              <a:buNone/>
            </a:pPr>
            <a:r>
              <a:rPr lang="fr-FR" sz="4000" b="1">
                <a:solidFill>
                  <a:srgbClr val="EBBDA9"/>
                </a:solidFill>
                <a:latin typeface="Poppins"/>
                <a:ea typeface="Poppins"/>
                <a:cs typeface="Poppins"/>
                <a:sym typeface="Poppins"/>
              </a:rPr>
              <a:t>5- Les résultats de la surveillance et de la mesure</a:t>
            </a:r>
            <a:endParaRPr sz="4000" b="1">
              <a:solidFill>
                <a:srgbClr val="EBBDA9"/>
              </a:solidFill>
              <a:latin typeface="Poppins"/>
              <a:ea typeface="Poppins"/>
              <a:cs typeface="Poppins"/>
              <a:sym typeface="Poppins"/>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273"/>
        <p:cNvGrpSpPr/>
        <p:nvPr/>
      </p:nvGrpSpPr>
      <p:grpSpPr>
        <a:xfrm>
          <a:off x="0" y="0"/>
          <a:ext cx="0" cy="0"/>
          <a:chOff x="0" y="0"/>
          <a:chExt cx="0" cy="0"/>
        </a:xfrm>
      </p:grpSpPr>
      <p:sp>
        <p:nvSpPr>
          <p:cNvPr id="1274" name="Google Shape;1274;p162"/>
          <p:cNvSpPr txBox="1">
            <a:spLocks noGrp="1"/>
          </p:cNvSpPr>
          <p:nvPr>
            <p:ph type="title"/>
          </p:nvPr>
        </p:nvSpPr>
        <p:spPr>
          <a:xfrm>
            <a:off x="612614" y="154745"/>
            <a:ext cx="10585268" cy="67887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2000"/>
              <a:buFont typeface="Poppins"/>
              <a:buNone/>
            </a:pPr>
            <a:r>
              <a:rPr lang="fr-FR" sz="2000" b="1">
                <a:solidFill>
                  <a:srgbClr val="752864"/>
                </a:solidFill>
                <a:latin typeface="Poppins"/>
                <a:ea typeface="Poppins"/>
                <a:cs typeface="Poppins"/>
                <a:sym typeface="Poppins"/>
              </a:rPr>
              <a:t>5. Les résultats de la surveillance et de la mesure</a:t>
            </a:r>
            <a:endParaRPr sz="2000" b="1">
              <a:solidFill>
                <a:srgbClr val="752864"/>
              </a:solidFill>
              <a:latin typeface="Poppins"/>
              <a:ea typeface="Poppins"/>
              <a:cs typeface="Poppins"/>
              <a:sym typeface="Poppins"/>
            </a:endParaRPr>
          </a:p>
        </p:txBody>
      </p:sp>
      <p:pic>
        <p:nvPicPr>
          <p:cNvPr id="1275" name="Google Shape;1275;p162"/>
          <p:cNvPicPr preferRelativeResize="0"/>
          <p:nvPr/>
        </p:nvPicPr>
        <p:blipFill rotWithShape="1">
          <a:blip r:embed="rId3">
            <a:alphaModFix/>
          </a:blip>
          <a:srcRect/>
          <a:stretch/>
        </p:blipFill>
        <p:spPr>
          <a:xfrm>
            <a:off x="220725" y="618975"/>
            <a:ext cx="11245876" cy="60842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Google Shape;318;p46"/>
          <p:cNvPicPr preferRelativeResize="0"/>
          <p:nvPr/>
        </p:nvPicPr>
        <p:blipFill rotWithShape="1">
          <a:blip r:embed="rId3">
            <a:alphaModFix/>
          </a:blip>
          <a:srcRect l="6396" t="11994" r="10590" b="20137"/>
          <a:stretch/>
        </p:blipFill>
        <p:spPr>
          <a:xfrm>
            <a:off x="-41844" y="-106680"/>
            <a:ext cx="12233845" cy="7071361"/>
          </a:xfrm>
          <a:prstGeom prst="rect">
            <a:avLst/>
          </a:prstGeom>
          <a:noFill/>
          <a:ln>
            <a:noFill/>
          </a:ln>
        </p:spPr>
      </p:pic>
      <p:sp>
        <p:nvSpPr>
          <p:cNvPr id="319" name="Google Shape;319;p46"/>
          <p:cNvSpPr/>
          <p:nvPr/>
        </p:nvSpPr>
        <p:spPr>
          <a:xfrm>
            <a:off x="-41844" y="2866642"/>
            <a:ext cx="12233844" cy="2887044"/>
          </a:xfrm>
          <a:prstGeom prst="rect">
            <a:avLst/>
          </a:prstGeom>
          <a:solidFill>
            <a:srgbClr val="752864">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5400">
                <a:solidFill>
                  <a:schemeClr val="lt1"/>
                </a:solidFill>
                <a:latin typeface="Poppins"/>
                <a:ea typeface="Poppins"/>
                <a:cs typeface="Poppins"/>
                <a:sym typeface="Poppins"/>
              </a:rPr>
              <a:t>RAPPORT ENQUETE DE SATISFACTION DES MEDECINS - 2023</a:t>
            </a:r>
            <a:endParaRPr/>
          </a:p>
        </p:txBody>
      </p:sp>
      <p:pic>
        <p:nvPicPr>
          <p:cNvPr id="320" name="Google Shape;320;p46"/>
          <p:cNvPicPr preferRelativeResize="0"/>
          <p:nvPr/>
        </p:nvPicPr>
        <p:blipFill rotWithShape="1">
          <a:blip r:embed="rId4">
            <a:alphaModFix/>
          </a:blip>
          <a:srcRect/>
          <a:stretch/>
        </p:blipFill>
        <p:spPr>
          <a:xfrm>
            <a:off x="284465" y="304197"/>
            <a:ext cx="2744690" cy="1843581"/>
          </a:xfrm>
          <a:prstGeom prst="rect">
            <a:avLst/>
          </a:prstGeom>
          <a:noFill/>
          <a:ln>
            <a:noFill/>
          </a:ln>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279"/>
        <p:cNvGrpSpPr/>
        <p:nvPr/>
      </p:nvGrpSpPr>
      <p:grpSpPr>
        <a:xfrm>
          <a:off x="0" y="0"/>
          <a:ext cx="0" cy="0"/>
          <a:chOff x="0" y="0"/>
          <a:chExt cx="0" cy="0"/>
        </a:xfrm>
      </p:grpSpPr>
      <p:sp>
        <p:nvSpPr>
          <p:cNvPr id="1280" name="Google Shape;1280;p163"/>
          <p:cNvSpPr txBox="1">
            <a:spLocks noGrp="1"/>
          </p:cNvSpPr>
          <p:nvPr>
            <p:ph type="title"/>
          </p:nvPr>
        </p:nvSpPr>
        <p:spPr>
          <a:xfrm>
            <a:off x="239150" y="0"/>
            <a:ext cx="10515600" cy="8832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000"/>
              <a:buFont typeface="Poppins"/>
              <a:buNone/>
            </a:pPr>
            <a:r>
              <a:rPr lang="fr-FR" sz="2000" b="1">
                <a:solidFill>
                  <a:srgbClr val="752864"/>
                </a:solidFill>
                <a:latin typeface="Poppins"/>
                <a:ea typeface="Poppins"/>
                <a:cs typeface="Poppins"/>
                <a:sym typeface="Poppins"/>
              </a:rPr>
              <a:t>5. Les résultats de la surveillances et de la mesure</a:t>
            </a:r>
            <a:endParaRPr sz="2000" b="1">
              <a:solidFill>
                <a:srgbClr val="752864"/>
              </a:solidFill>
              <a:latin typeface="Poppins"/>
              <a:ea typeface="Poppins"/>
              <a:cs typeface="Poppins"/>
              <a:sym typeface="Poppins"/>
            </a:endParaRPr>
          </a:p>
        </p:txBody>
      </p:sp>
      <p:pic>
        <p:nvPicPr>
          <p:cNvPr id="1281" name="Google Shape;1281;p163"/>
          <p:cNvPicPr preferRelativeResize="0"/>
          <p:nvPr/>
        </p:nvPicPr>
        <p:blipFill rotWithShape="1">
          <a:blip r:embed="rId3">
            <a:alphaModFix/>
          </a:blip>
          <a:srcRect t="30230"/>
          <a:stretch/>
        </p:blipFill>
        <p:spPr>
          <a:xfrm>
            <a:off x="239150" y="1256450"/>
            <a:ext cx="11282423" cy="4004650"/>
          </a:xfrm>
          <a:prstGeom prst="rect">
            <a:avLst/>
          </a:prstGeom>
          <a:noFill/>
          <a:ln>
            <a:noFill/>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285"/>
        <p:cNvGrpSpPr/>
        <p:nvPr/>
      </p:nvGrpSpPr>
      <p:grpSpPr>
        <a:xfrm>
          <a:off x="0" y="0"/>
          <a:ext cx="0" cy="0"/>
          <a:chOff x="0" y="0"/>
          <a:chExt cx="0" cy="0"/>
        </a:xfrm>
      </p:grpSpPr>
      <p:sp>
        <p:nvSpPr>
          <p:cNvPr id="1286" name="Google Shape;1286;p164"/>
          <p:cNvSpPr txBox="1"/>
          <p:nvPr/>
        </p:nvSpPr>
        <p:spPr>
          <a:xfrm>
            <a:off x="1500189" y="2862947"/>
            <a:ext cx="8986500" cy="708000"/>
          </a:xfrm>
          <a:prstGeom prst="rect">
            <a:avLst/>
          </a:prstGeom>
          <a:noFill/>
          <a:ln>
            <a:noFill/>
          </a:ln>
        </p:spPr>
        <p:txBody>
          <a:bodyPr spcFirstLastPara="1" wrap="square" lIns="91425" tIns="45700" rIns="91425" bIns="45700" anchor="b" anchorCtr="0">
            <a:spAutoFit/>
          </a:bodyPr>
          <a:lstStyle/>
          <a:p>
            <a:pPr marL="0" marR="0" lvl="0" indent="0" algn="ctr" rtl="0">
              <a:lnSpc>
                <a:spcPct val="100000"/>
              </a:lnSpc>
              <a:spcBef>
                <a:spcPts val="0"/>
              </a:spcBef>
              <a:spcAft>
                <a:spcPts val="0"/>
              </a:spcAft>
              <a:buNone/>
            </a:pPr>
            <a:r>
              <a:rPr lang="fr-FR" sz="4000" b="1">
                <a:solidFill>
                  <a:srgbClr val="EBBDA9"/>
                </a:solidFill>
                <a:latin typeface="Poppins"/>
                <a:ea typeface="Poppins"/>
                <a:cs typeface="Poppins"/>
                <a:sym typeface="Poppins"/>
              </a:rPr>
              <a:t>6- Les résultats des audits</a:t>
            </a:r>
            <a:endParaRPr sz="4000" b="1">
              <a:solidFill>
                <a:srgbClr val="EBBDA9"/>
              </a:solidFill>
              <a:latin typeface="Poppins"/>
              <a:ea typeface="Poppins"/>
              <a:cs typeface="Poppins"/>
              <a:sym typeface="Poppins"/>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290"/>
        <p:cNvGrpSpPr/>
        <p:nvPr/>
      </p:nvGrpSpPr>
      <p:grpSpPr>
        <a:xfrm>
          <a:off x="0" y="0"/>
          <a:ext cx="0" cy="0"/>
          <a:chOff x="0" y="0"/>
          <a:chExt cx="0" cy="0"/>
        </a:xfrm>
      </p:grpSpPr>
      <p:sp>
        <p:nvSpPr>
          <p:cNvPr id="1291" name="Google Shape;1291;p165"/>
          <p:cNvSpPr txBox="1">
            <a:spLocks noGrp="1"/>
          </p:cNvSpPr>
          <p:nvPr>
            <p:ph type="title"/>
          </p:nvPr>
        </p:nvSpPr>
        <p:spPr>
          <a:xfrm>
            <a:off x="803400" y="236626"/>
            <a:ext cx="10585200" cy="8442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000"/>
              <a:buFont typeface="Poppins"/>
              <a:buNone/>
            </a:pPr>
            <a:r>
              <a:rPr lang="fr-FR" sz="2000" b="1">
                <a:solidFill>
                  <a:srgbClr val="752864"/>
                </a:solidFill>
                <a:latin typeface="Poppins"/>
                <a:ea typeface="Poppins"/>
                <a:cs typeface="Poppins"/>
                <a:sym typeface="Poppins"/>
              </a:rPr>
              <a:t>6. Les résultats des audits </a:t>
            </a:r>
            <a:endParaRPr sz="2000" b="1">
              <a:solidFill>
                <a:srgbClr val="752864"/>
              </a:solidFill>
              <a:latin typeface="Poppins"/>
              <a:ea typeface="Poppins"/>
              <a:cs typeface="Poppins"/>
              <a:sym typeface="Poppins"/>
            </a:endParaRPr>
          </a:p>
        </p:txBody>
      </p:sp>
      <p:sp>
        <p:nvSpPr>
          <p:cNvPr id="1292" name="Google Shape;1292;p165"/>
          <p:cNvSpPr txBox="1"/>
          <p:nvPr/>
        </p:nvSpPr>
        <p:spPr>
          <a:xfrm>
            <a:off x="356200" y="1125750"/>
            <a:ext cx="11267700" cy="1631100"/>
          </a:xfrm>
          <a:prstGeom prst="rect">
            <a:avLst/>
          </a:prstGeom>
          <a:noFill/>
          <a:ln>
            <a:noFill/>
          </a:ln>
        </p:spPr>
        <p:txBody>
          <a:bodyPr spcFirstLastPara="1" wrap="square" lIns="91425" tIns="45700" rIns="91425" bIns="45700" anchor="ctr" anchorCtr="0">
            <a:noAutofit/>
          </a:bodyPr>
          <a:lstStyle/>
          <a:p>
            <a:pPr marL="457200" marR="0" lvl="0" indent="-317500" algn="just" rtl="0">
              <a:lnSpc>
                <a:spcPct val="150000"/>
              </a:lnSpc>
              <a:spcBef>
                <a:spcPts val="0"/>
              </a:spcBef>
              <a:spcAft>
                <a:spcPts val="0"/>
              </a:spcAft>
              <a:buClr>
                <a:srgbClr val="3F3F3F"/>
              </a:buClr>
              <a:buSzPts val="1400"/>
              <a:buFont typeface="Poppins"/>
              <a:buChar char="●"/>
            </a:pPr>
            <a:r>
              <a:rPr lang="fr-FR" b="1">
                <a:solidFill>
                  <a:srgbClr val="3F3F3F"/>
                </a:solidFill>
                <a:latin typeface="Poppins"/>
                <a:ea typeface="Poppins"/>
                <a:cs typeface="Poppins"/>
                <a:sym typeface="Poppins"/>
              </a:rPr>
              <a:t>19 audits internes programmés en 2023</a:t>
            </a:r>
            <a:endParaRPr b="1">
              <a:latin typeface="Poppins"/>
              <a:ea typeface="Poppins"/>
              <a:cs typeface="Poppins"/>
              <a:sym typeface="Poppins"/>
            </a:endParaRPr>
          </a:p>
          <a:p>
            <a:pPr marL="457200" marR="0" lvl="0" indent="-317500" algn="just" rtl="0">
              <a:lnSpc>
                <a:spcPct val="150000"/>
              </a:lnSpc>
              <a:spcBef>
                <a:spcPts val="0"/>
              </a:spcBef>
              <a:spcAft>
                <a:spcPts val="0"/>
              </a:spcAft>
              <a:buClr>
                <a:srgbClr val="3F3F3F"/>
              </a:buClr>
              <a:buSzPts val="1400"/>
              <a:buFont typeface="Poppins"/>
              <a:buChar char="●"/>
            </a:pPr>
            <a:r>
              <a:rPr lang="fr-FR" b="1">
                <a:solidFill>
                  <a:srgbClr val="3F3F3F"/>
                </a:solidFill>
                <a:latin typeface="Poppins"/>
                <a:ea typeface="Poppins"/>
                <a:cs typeface="Poppins"/>
                <a:sym typeface="Poppins"/>
              </a:rPr>
              <a:t>16 audits internes réalisés en 2023 (Qualipro) </a:t>
            </a:r>
            <a:endParaRPr b="1">
              <a:latin typeface="Poppins"/>
              <a:ea typeface="Poppins"/>
              <a:cs typeface="Poppins"/>
              <a:sym typeface="Poppins"/>
            </a:endParaRPr>
          </a:p>
          <a:p>
            <a:pPr marL="457200" marR="0" lvl="0" indent="-317500" algn="just" rtl="0">
              <a:lnSpc>
                <a:spcPct val="150000"/>
              </a:lnSpc>
              <a:spcBef>
                <a:spcPts val="0"/>
              </a:spcBef>
              <a:spcAft>
                <a:spcPts val="0"/>
              </a:spcAft>
              <a:buClr>
                <a:srgbClr val="3F3F3F"/>
              </a:buClr>
              <a:buSzPts val="1400"/>
              <a:buFont typeface="Poppins"/>
              <a:buChar char="●"/>
            </a:pPr>
            <a:r>
              <a:rPr lang="fr-FR" b="1">
                <a:solidFill>
                  <a:srgbClr val="3F3F3F"/>
                </a:solidFill>
                <a:latin typeface="Poppins"/>
                <a:ea typeface="Poppins"/>
                <a:cs typeface="Poppins"/>
                <a:sym typeface="Poppins"/>
              </a:rPr>
              <a:t>1 audit interne reporté : P0O5 Actes (pas de pilote)</a:t>
            </a:r>
            <a:endParaRPr b="1">
              <a:solidFill>
                <a:srgbClr val="3F3F3F"/>
              </a:solidFill>
              <a:latin typeface="Poppins"/>
              <a:ea typeface="Poppins"/>
              <a:cs typeface="Poppins"/>
              <a:sym typeface="Poppins"/>
            </a:endParaRPr>
          </a:p>
          <a:p>
            <a:pPr marL="457200" marR="0" lvl="0" indent="-317500" algn="just" rtl="0">
              <a:lnSpc>
                <a:spcPct val="150000"/>
              </a:lnSpc>
              <a:spcBef>
                <a:spcPts val="0"/>
              </a:spcBef>
              <a:spcAft>
                <a:spcPts val="0"/>
              </a:spcAft>
              <a:buSzPts val="1400"/>
              <a:buFont typeface="EB Garamond"/>
              <a:buChar char="●"/>
            </a:pPr>
            <a:r>
              <a:rPr lang="fr-FR" b="1">
                <a:solidFill>
                  <a:srgbClr val="3F3F3F"/>
                </a:solidFill>
                <a:latin typeface="Poppins"/>
                <a:ea typeface="Poppins"/>
                <a:cs typeface="Poppins"/>
                <a:sym typeface="Poppins"/>
              </a:rPr>
              <a:t>8 audits internes réalisés clôturés et 8 audits internes non clôturés, soit un taux de clôture de </a:t>
            </a:r>
            <a:r>
              <a:rPr lang="fr-FR" b="1">
                <a:solidFill>
                  <a:srgbClr val="752864"/>
                </a:solidFill>
                <a:latin typeface="Poppins"/>
                <a:ea typeface="Poppins"/>
                <a:cs typeface="Poppins"/>
                <a:sym typeface="Poppins"/>
              </a:rPr>
              <a:t>50%</a:t>
            </a:r>
            <a:endParaRPr b="1">
              <a:solidFill>
                <a:srgbClr val="752864"/>
              </a:solidFill>
              <a:latin typeface="Poppins"/>
              <a:ea typeface="Poppins"/>
              <a:cs typeface="Poppins"/>
              <a:sym typeface="Poppins"/>
            </a:endParaRPr>
          </a:p>
          <a:p>
            <a:pPr marL="457200" marR="0" lvl="0" indent="-317500" algn="just" rtl="0">
              <a:lnSpc>
                <a:spcPct val="150000"/>
              </a:lnSpc>
              <a:spcBef>
                <a:spcPts val="0"/>
              </a:spcBef>
              <a:spcAft>
                <a:spcPts val="0"/>
              </a:spcAft>
              <a:buClr>
                <a:srgbClr val="3F3F3F"/>
              </a:buClr>
              <a:buSzPts val="1400"/>
              <a:buFont typeface="Poppins"/>
              <a:buChar char="●"/>
            </a:pPr>
            <a:r>
              <a:rPr lang="fr-FR" b="1">
                <a:solidFill>
                  <a:srgbClr val="3F3F3F"/>
                </a:solidFill>
                <a:latin typeface="Poppins"/>
                <a:ea typeface="Poppins"/>
                <a:cs typeface="Poppins"/>
                <a:sym typeface="Poppins"/>
              </a:rPr>
              <a:t>Tous les audits sont réalisés dans Qualipro</a:t>
            </a:r>
            <a:endParaRPr b="1">
              <a:solidFill>
                <a:srgbClr val="3F3F3F"/>
              </a:solidFill>
              <a:latin typeface="Poppins"/>
              <a:ea typeface="Poppins"/>
              <a:cs typeface="Poppins"/>
              <a:sym typeface="Poppins"/>
            </a:endParaRPr>
          </a:p>
          <a:p>
            <a:pPr marL="457200" marR="0" lvl="0" indent="-317500" algn="just" rtl="0">
              <a:lnSpc>
                <a:spcPct val="150000"/>
              </a:lnSpc>
              <a:spcBef>
                <a:spcPts val="0"/>
              </a:spcBef>
              <a:spcAft>
                <a:spcPts val="0"/>
              </a:spcAft>
              <a:buClr>
                <a:srgbClr val="3F3F3F"/>
              </a:buClr>
              <a:buSzPts val="1400"/>
              <a:buFont typeface="Poppins"/>
              <a:buChar char="●"/>
            </a:pPr>
            <a:r>
              <a:rPr lang="fr-FR" b="1">
                <a:solidFill>
                  <a:srgbClr val="3F3F3F"/>
                </a:solidFill>
                <a:latin typeface="Poppins"/>
                <a:ea typeface="Poppins"/>
                <a:cs typeface="Poppins"/>
                <a:sym typeface="Poppins"/>
              </a:rPr>
              <a:t>Toutes les actions ont été intégrées à Qualipro</a:t>
            </a:r>
            <a:endParaRPr b="1">
              <a:latin typeface="Poppins"/>
              <a:ea typeface="Poppins"/>
              <a:cs typeface="Poppins"/>
              <a:sym typeface="Poppins"/>
            </a:endParaRPr>
          </a:p>
        </p:txBody>
      </p:sp>
      <p:sp>
        <p:nvSpPr>
          <p:cNvPr id="1293" name="Google Shape;1293;p165"/>
          <p:cNvSpPr txBox="1"/>
          <p:nvPr/>
        </p:nvSpPr>
        <p:spPr>
          <a:xfrm>
            <a:off x="356200" y="3221650"/>
            <a:ext cx="11154300" cy="3001500"/>
          </a:xfrm>
          <a:prstGeom prst="rect">
            <a:avLst/>
          </a:prstGeom>
          <a:noFill/>
          <a:ln>
            <a:noFill/>
          </a:ln>
        </p:spPr>
        <p:txBody>
          <a:bodyPr spcFirstLastPara="1" wrap="square" lIns="91425" tIns="91425" rIns="91425" bIns="91425" anchor="t" anchorCtr="0">
            <a:spAutoFit/>
          </a:bodyPr>
          <a:lstStyle/>
          <a:p>
            <a:pPr marL="457200" lvl="0" indent="-317500" algn="just" rtl="0">
              <a:lnSpc>
                <a:spcPct val="150000"/>
              </a:lnSpc>
              <a:spcBef>
                <a:spcPts val="1080"/>
              </a:spcBef>
              <a:spcAft>
                <a:spcPts val="0"/>
              </a:spcAft>
              <a:buClr>
                <a:srgbClr val="3F3F3F"/>
              </a:buClr>
              <a:buSzPts val="1400"/>
              <a:buFont typeface="Poppins"/>
              <a:buChar char="●"/>
            </a:pPr>
            <a:r>
              <a:rPr lang="fr-FR" b="1">
                <a:solidFill>
                  <a:srgbClr val="3F3F3F"/>
                </a:solidFill>
                <a:latin typeface="Poppins"/>
                <a:ea typeface="Poppins"/>
                <a:cs typeface="Poppins"/>
                <a:sym typeface="Poppins"/>
              </a:rPr>
              <a:t>2 audits externes non clôturés (audit de renouvellement par Bureau Veritas)</a:t>
            </a:r>
            <a:endParaRPr b="1">
              <a:solidFill>
                <a:srgbClr val="3F3F3F"/>
              </a:solidFill>
              <a:latin typeface="Poppins"/>
              <a:ea typeface="Poppins"/>
              <a:cs typeface="Poppins"/>
              <a:sym typeface="Poppins"/>
            </a:endParaRPr>
          </a:p>
          <a:p>
            <a:pPr marL="914400" lvl="1" indent="-317500" algn="just" rtl="0">
              <a:lnSpc>
                <a:spcPct val="150000"/>
              </a:lnSpc>
              <a:spcBef>
                <a:spcPts val="0"/>
              </a:spcBef>
              <a:spcAft>
                <a:spcPts val="0"/>
              </a:spcAft>
              <a:buClr>
                <a:srgbClr val="3F3F3F"/>
              </a:buClr>
              <a:buSzPts val="1400"/>
              <a:buFont typeface="Poppins"/>
              <a:buChar char="○"/>
            </a:pPr>
            <a:r>
              <a:rPr lang="fr-FR" b="1">
                <a:solidFill>
                  <a:srgbClr val="3F3F3F"/>
                </a:solidFill>
                <a:latin typeface="Poppins"/>
                <a:ea typeface="Poppins"/>
                <a:cs typeface="Poppins"/>
                <a:sym typeface="Poppins"/>
              </a:rPr>
              <a:t>2021 (Point faible)</a:t>
            </a:r>
            <a:endParaRPr b="1">
              <a:solidFill>
                <a:srgbClr val="3F3F3F"/>
              </a:solidFill>
              <a:latin typeface="Poppins"/>
              <a:ea typeface="Poppins"/>
              <a:cs typeface="Poppins"/>
              <a:sym typeface="Poppins"/>
            </a:endParaRPr>
          </a:p>
          <a:p>
            <a:pPr marL="1371600" lvl="2" indent="-304800" algn="just" rtl="0">
              <a:lnSpc>
                <a:spcPct val="150000"/>
              </a:lnSpc>
              <a:spcBef>
                <a:spcPts val="0"/>
              </a:spcBef>
              <a:spcAft>
                <a:spcPts val="0"/>
              </a:spcAft>
              <a:buClr>
                <a:srgbClr val="3F3F3F"/>
              </a:buClr>
              <a:buSzPts val="1200"/>
              <a:buFont typeface="Poppins"/>
              <a:buChar char="■"/>
            </a:pPr>
            <a:r>
              <a:rPr lang="fr-FR" sz="1200" b="1">
                <a:solidFill>
                  <a:srgbClr val="3F3F3F"/>
                </a:solidFill>
                <a:latin typeface="Poppins"/>
                <a:ea typeface="Poppins"/>
                <a:cs typeface="Poppins"/>
                <a:sym typeface="Poppins"/>
              </a:rPr>
              <a:t>PS02 GRH : </a:t>
            </a:r>
            <a:r>
              <a:rPr lang="fr-FR" sz="1200">
                <a:solidFill>
                  <a:srgbClr val="3F3F3F"/>
                </a:solidFill>
                <a:latin typeface="Poppins"/>
                <a:ea typeface="Poppins"/>
                <a:cs typeface="Poppins"/>
                <a:sym typeface="Poppins"/>
              </a:rPr>
              <a:t>Les informations documentées exigées pour le recrutement ne sont pas systématiquement exhaustives , cas de l’infirmière KS, absence de copie légalisée du diplôme d'état d’infirmière Absence de copie légalisée du diplôme de promotion commerciale , cas de la secrétaire médicale A S , Cf procédure de recrutement PS02-PR 0001 du 20/12/2021</a:t>
            </a:r>
            <a:endParaRPr sz="1200">
              <a:solidFill>
                <a:schemeClr val="dk1"/>
              </a:solidFill>
              <a:latin typeface="Poppins"/>
              <a:ea typeface="Poppins"/>
              <a:cs typeface="Poppins"/>
              <a:sym typeface="Poppins"/>
            </a:endParaRPr>
          </a:p>
          <a:p>
            <a:pPr marL="914400" lvl="1" indent="-317500" algn="just" rtl="0">
              <a:lnSpc>
                <a:spcPct val="150000"/>
              </a:lnSpc>
              <a:spcBef>
                <a:spcPts val="0"/>
              </a:spcBef>
              <a:spcAft>
                <a:spcPts val="0"/>
              </a:spcAft>
              <a:buClr>
                <a:srgbClr val="3F3F3F"/>
              </a:buClr>
              <a:buSzPts val="1400"/>
              <a:buFont typeface="Poppins"/>
              <a:buChar char="○"/>
            </a:pPr>
            <a:r>
              <a:rPr lang="fr-FR" b="1">
                <a:solidFill>
                  <a:srgbClr val="3F3F3F"/>
                </a:solidFill>
                <a:latin typeface="Poppins"/>
                <a:ea typeface="Poppins"/>
                <a:cs typeface="Poppins"/>
                <a:sym typeface="Poppins"/>
              </a:rPr>
              <a:t> 2022 (pistes d’amélioration)</a:t>
            </a:r>
            <a:endParaRPr b="1">
              <a:solidFill>
                <a:srgbClr val="3F3F3F"/>
              </a:solidFill>
              <a:latin typeface="Poppins"/>
              <a:ea typeface="Poppins"/>
              <a:cs typeface="Poppins"/>
              <a:sym typeface="Poppins"/>
            </a:endParaRPr>
          </a:p>
          <a:p>
            <a:pPr marL="1371600" lvl="2" indent="-304800" algn="just" rtl="0">
              <a:lnSpc>
                <a:spcPct val="150000"/>
              </a:lnSpc>
              <a:spcBef>
                <a:spcPts val="0"/>
              </a:spcBef>
              <a:spcAft>
                <a:spcPts val="0"/>
              </a:spcAft>
              <a:buClr>
                <a:srgbClr val="3F3F3F"/>
              </a:buClr>
              <a:buSzPts val="1200"/>
              <a:buFont typeface="Poppins"/>
              <a:buChar char="■"/>
            </a:pPr>
            <a:r>
              <a:rPr lang="fr-FR" sz="1200" b="1">
                <a:solidFill>
                  <a:srgbClr val="3F3F3F"/>
                </a:solidFill>
                <a:latin typeface="Poppins"/>
                <a:ea typeface="Poppins"/>
                <a:cs typeface="Poppins"/>
                <a:sym typeface="Poppins"/>
              </a:rPr>
              <a:t>PS02 GRH : </a:t>
            </a:r>
            <a:r>
              <a:rPr lang="fr-FR" sz="1200">
                <a:solidFill>
                  <a:srgbClr val="3F3F3F"/>
                </a:solidFill>
                <a:latin typeface="Poppins"/>
                <a:ea typeface="Poppins"/>
                <a:cs typeface="Poppins"/>
                <a:sym typeface="Poppins"/>
              </a:rPr>
              <a:t>Les valeurs cibles des indicateurs sont pour la plupart atteintes, il convient d'étudier la disponibilité d’autres indicateurs</a:t>
            </a:r>
            <a:endParaRPr sz="1200">
              <a:solidFill>
                <a:srgbClr val="3F3F3F"/>
              </a:solidFill>
              <a:latin typeface="Poppins"/>
              <a:ea typeface="Poppins"/>
              <a:cs typeface="Poppins"/>
              <a:sym typeface="Poppins"/>
            </a:endParaRPr>
          </a:p>
          <a:p>
            <a:pPr marL="1371600" lvl="2" indent="-304800" algn="just" rtl="0">
              <a:lnSpc>
                <a:spcPct val="150000"/>
              </a:lnSpc>
              <a:spcBef>
                <a:spcPts val="0"/>
              </a:spcBef>
              <a:spcAft>
                <a:spcPts val="0"/>
              </a:spcAft>
              <a:buClr>
                <a:srgbClr val="3F3F3F"/>
              </a:buClr>
              <a:buSzPts val="1200"/>
              <a:buFont typeface="Poppins"/>
              <a:buChar char="■"/>
            </a:pPr>
            <a:r>
              <a:rPr lang="fr-FR" sz="1200" b="1">
                <a:solidFill>
                  <a:srgbClr val="3F3F3F"/>
                </a:solidFill>
                <a:latin typeface="Poppins"/>
                <a:ea typeface="Poppins"/>
                <a:cs typeface="Poppins"/>
                <a:sym typeface="Poppins"/>
              </a:rPr>
              <a:t>PM03 SMQ</a:t>
            </a:r>
            <a:r>
              <a:rPr lang="fr-FR" sz="1200">
                <a:solidFill>
                  <a:srgbClr val="3F3F3F"/>
                </a:solidFill>
                <a:latin typeface="Poppins"/>
                <a:ea typeface="Poppins"/>
                <a:cs typeface="Poppins"/>
                <a:sym typeface="Poppins"/>
              </a:rPr>
              <a:t> : S’assurer du test du plan d’ évacuation Tenir une formation sur la manipulation d’extincteur pour le personnel S’assurer de la révision de la valeur cible de l’indicateur nombre de Non Conformité répétée ainsi que la fréquence de calculs.</a:t>
            </a:r>
            <a:endParaRPr sz="1200">
              <a:solidFill>
                <a:srgbClr val="3F3F3F"/>
              </a:solidFill>
              <a:latin typeface="Poppins"/>
              <a:ea typeface="Poppins"/>
              <a:cs typeface="Poppins"/>
              <a:sym typeface="Poppins"/>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297"/>
        <p:cNvGrpSpPr/>
        <p:nvPr/>
      </p:nvGrpSpPr>
      <p:grpSpPr>
        <a:xfrm>
          <a:off x="0" y="0"/>
          <a:ext cx="0" cy="0"/>
          <a:chOff x="0" y="0"/>
          <a:chExt cx="0" cy="0"/>
        </a:xfrm>
      </p:grpSpPr>
      <p:graphicFrame>
        <p:nvGraphicFramePr>
          <p:cNvPr id="1298" name="Google Shape;1298;p166"/>
          <p:cNvGraphicFramePr/>
          <p:nvPr/>
        </p:nvGraphicFramePr>
        <p:xfrm>
          <a:off x="558802" y="416551"/>
          <a:ext cx="3000000" cy="3000000"/>
        </p:xfrm>
        <a:graphic>
          <a:graphicData uri="http://schemas.openxmlformats.org/drawingml/2006/table">
            <a:tbl>
              <a:tblPr>
                <a:noFill/>
                <a:tableStyleId>{3946ED75-AFF1-4BEF-8250-051C1756E3E0}</a:tableStyleId>
              </a:tblPr>
              <a:tblGrid>
                <a:gridCol w="1321100">
                  <a:extLst>
                    <a:ext uri="{9D8B030D-6E8A-4147-A177-3AD203B41FA5}">
                      <a16:colId xmlns:a16="http://schemas.microsoft.com/office/drawing/2014/main" val="20000"/>
                    </a:ext>
                  </a:extLst>
                </a:gridCol>
                <a:gridCol w="1321100">
                  <a:extLst>
                    <a:ext uri="{9D8B030D-6E8A-4147-A177-3AD203B41FA5}">
                      <a16:colId xmlns:a16="http://schemas.microsoft.com/office/drawing/2014/main" val="20001"/>
                    </a:ext>
                  </a:extLst>
                </a:gridCol>
                <a:gridCol w="1321100">
                  <a:extLst>
                    <a:ext uri="{9D8B030D-6E8A-4147-A177-3AD203B41FA5}">
                      <a16:colId xmlns:a16="http://schemas.microsoft.com/office/drawing/2014/main" val="20002"/>
                    </a:ext>
                  </a:extLst>
                </a:gridCol>
                <a:gridCol w="1183075">
                  <a:extLst>
                    <a:ext uri="{9D8B030D-6E8A-4147-A177-3AD203B41FA5}">
                      <a16:colId xmlns:a16="http://schemas.microsoft.com/office/drawing/2014/main" val="20003"/>
                    </a:ext>
                  </a:extLst>
                </a:gridCol>
                <a:gridCol w="1183075">
                  <a:extLst>
                    <a:ext uri="{9D8B030D-6E8A-4147-A177-3AD203B41FA5}">
                      <a16:colId xmlns:a16="http://schemas.microsoft.com/office/drawing/2014/main" val="20004"/>
                    </a:ext>
                  </a:extLst>
                </a:gridCol>
                <a:gridCol w="1183075">
                  <a:extLst>
                    <a:ext uri="{9D8B030D-6E8A-4147-A177-3AD203B41FA5}">
                      <a16:colId xmlns:a16="http://schemas.microsoft.com/office/drawing/2014/main" val="20005"/>
                    </a:ext>
                  </a:extLst>
                </a:gridCol>
                <a:gridCol w="1183075">
                  <a:extLst>
                    <a:ext uri="{9D8B030D-6E8A-4147-A177-3AD203B41FA5}">
                      <a16:colId xmlns:a16="http://schemas.microsoft.com/office/drawing/2014/main" val="20006"/>
                    </a:ext>
                  </a:extLst>
                </a:gridCol>
                <a:gridCol w="1183075">
                  <a:extLst>
                    <a:ext uri="{9D8B030D-6E8A-4147-A177-3AD203B41FA5}">
                      <a16:colId xmlns:a16="http://schemas.microsoft.com/office/drawing/2014/main" val="20007"/>
                    </a:ext>
                  </a:extLst>
                </a:gridCol>
                <a:gridCol w="1183075">
                  <a:extLst>
                    <a:ext uri="{9D8B030D-6E8A-4147-A177-3AD203B41FA5}">
                      <a16:colId xmlns:a16="http://schemas.microsoft.com/office/drawing/2014/main" val="20008"/>
                    </a:ext>
                  </a:extLst>
                </a:gridCol>
              </a:tblGrid>
              <a:tr h="634875">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Audits prévus</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Date prévue</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Réalisé</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Points faibles</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Ecarts</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Nombre d'écarts clôturés</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Nombre d'audits réalisés</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Clôturé</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Non clôturé</a:t>
                      </a:r>
                      <a:endParaRPr sz="1200" b="1" i="0" u="none" strike="noStrike">
                        <a:solidFill>
                          <a:srgbClr val="FFFFFF"/>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270425">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PM01</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13</a:t>
                      </a:r>
                      <a:r>
                        <a:rPr lang="fr-FR" sz="1200" i="0" u="none" strike="noStrike">
                          <a:solidFill>
                            <a:srgbClr val="000000"/>
                          </a:solidFill>
                          <a:latin typeface="Poppins"/>
                          <a:ea typeface="Poppins"/>
                          <a:cs typeface="Poppins"/>
                          <a:sym typeface="Poppins"/>
                        </a:rPr>
                        <a:t>/04/2023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13/04/2023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a:t>
                      </a:r>
                      <a:r>
                        <a:rPr lang="fr-FR" sz="1200" i="0" u="none" strike="noStrike">
                          <a:solidFill>
                            <a:srgbClr val="000000"/>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r h="270425">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PM02</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01/1</a:t>
                      </a:r>
                      <a:r>
                        <a:rPr lang="fr-FR" sz="1200">
                          <a:latin typeface="Poppins"/>
                          <a:ea typeface="Poppins"/>
                          <a:cs typeface="Poppins"/>
                          <a:sym typeface="Poppins"/>
                        </a:rPr>
                        <a:t>2</a:t>
                      </a:r>
                      <a:r>
                        <a:rPr lang="fr-FR" sz="1200" i="0" u="none" strike="noStrike">
                          <a:solidFill>
                            <a:srgbClr val="000000"/>
                          </a:solidFill>
                          <a:latin typeface="Poppins"/>
                          <a:ea typeface="Poppins"/>
                          <a:cs typeface="Poppins"/>
                          <a:sym typeface="Poppins"/>
                        </a:rPr>
                        <a:t>/2023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25/04/2024</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2</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a:t>
                      </a:r>
                      <a:r>
                        <a:rPr lang="fr-FR" sz="1200" i="0" u="none" strike="noStrike">
                          <a:solidFill>
                            <a:srgbClr val="000000"/>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200"/>
                        <a:buFont typeface="Noto Sans Symbols"/>
                        <a:buNone/>
                      </a:pPr>
                      <a:r>
                        <a:rPr lang="fr-FR" sz="1200" b="1" i="0" u="none" strike="noStrike">
                          <a:solidFill>
                            <a:srgbClr val="00B050"/>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fr-FR" sz="1200" b="1">
                          <a:solidFill>
                            <a:srgbClr val="FF0000"/>
                          </a:solidFill>
                          <a:latin typeface="Poppins"/>
                          <a:ea typeface="Poppins"/>
                          <a:cs typeface="Poppins"/>
                          <a:sym typeface="Poppins"/>
                        </a:rPr>
                        <a:t>🗶</a:t>
                      </a:r>
                      <a:endParaRPr sz="1200" b="1" i="0" u="none" strike="noStrike">
                        <a:solidFill>
                          <a:srgbClr val="FF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2"/>
                  </a:ext>
                </a:extLst>
              </a:tr>
              <a:tr h="447850">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PM03</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01/09/2023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04/09/2023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1</a:t>
                      </a:r>
                      <a:r>
                        <a:rPr lang="fr-FR" sz="1200" i="0" u="none" strike="noStrike">
                          <a:solidFill>
                            <a:srgbClr val="000000"/>
                          </a:solidFill>
                          <a:latin typeface="Poppins"/>
                          <a:ea typeface="Poppins"/>
                          <a:cs typeface="Poppins"/>
                          <a:sym typeface="Poppins"/>
                        </a:rPr>
                        <a:t> Piste</a:t>
                      </a:r>
                      <a:r>
                        <a:rPr lang="fr-FR" sz="1200">
                          <a:latin typeface="Poppins"/>
                          <a:ea typeface="Poppins"/>
                          <a:cs typeface="Poppins"/>
                          <a:sym typeface="Poppins"/>
                        </a:rPr>
                        <a:t> </a:t>
                      </a:r>
                      <a:r>
                        <a:rPr lang="fr-FR" sz="1200" i="0" u="none" strike="noStrike">
                          <a:solidFill>
                            <a:srgbClr val="000000"/>
                          </a:solidFill>
                          <a:latin typeface="Poppins"/>
                          <a:ea typeface="Poppins"/>
                          <a:cs typeface="Poppins"/>
                          <a:sym typeface="Poppins"/>
                        </a:rPr>
                        <a:t>d’amélioration</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a:t>
                      </a:r>
                      <a:r>
                        <a:rPr lang="fr-FR" sz="1200" i="0" u="none" strike="noStrike">
                          <a:solidFill>
                            <a:srgbClr val="000000"/>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rgbClr val="00B050"/>
                        </a:buClr>
                        <a:buSzPts val="1200"/>
                        <a:buFont typeface="Noto Sans Symbols"/>
                        <a:buNone/>
                      </a:pPr>
                      <a:r>
                        <a:rPr lang="fr-FR" sz="1200" b="1">
                          <a:solidFill>
                            <a:srgbClr val="00B050"/>
                          </a:solidFill>
                          <a:latin typeface="Poppins"/>
                          <a:ea typeface="Poppins"/>
                          <a:cs typeface="Poppins"/>
                          <a:sym typeface="Poppins"/>
                        </a:rPr>
                        <a:t>✔</a:t>
                      </a:r>
                      <a:endParaRPr sz="1200" b="1" i="0" u="none" strike="noStrike">
                        <a:solidFill>
                          <a:srgbClr val="00B05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solidFill>
                            <a:schemeClr val="dk1"/>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3"/>
                  </a:ext>
                </a:extLst>
              </a:tr>
              <a:tr h="270425">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PO01</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01/07/2023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07/07/2023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200"/>
                        <a:buFont typeface="Noto Sans Symbols"/>
                        <a:buNone/>
                      </a:pPr>
                      <a:r>
                        <a:rPr lang="fr-FR" sz="1200" b="1" i="0" u="none" strike="noStrike">
                          <a:solidFill>
                            <a:srgbClr val="00B05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4"/>
                  </a:ext>
                </a:extLst>
              </a:tr>
              <a:tr h="270425">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PO02</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01/07/2023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10/07/2023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 </a:t>
                      </a:r>
                      <a:r>
                        <a:rPr lang="fr-FR" sz="1200">
                          <a:latin typeface="Poppins"/>
                          <a:ea typeface="Poppins"/>
                          <a:cs typeface="Poppins"/>
                          <a:sym typeface="Poppins"/>
                        </a:rPr>
                        <a:t>2</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rgbClr val="00B050"/>
                        </a:buClr>
                        <a:buSzPts val="1200"/>
                        <a:buFont typeface="Noto Sans Symbols"/>
                        <a:buNone/>
                      </a:pPr>
                      <a:r>
                        <a:rPr lang="fr-FR" sz="1200" b="1">
                          <a:solidFill>
                            <a:srgbClr val="00B05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5"/>
                  </a:ext>
                </a:extLst>
              </a:tr>
              <a:tr h="270425">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PO03</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chemeClr val="dk1"/>
                          </a:solidFill>
                          <a:latin typeface="Poppins"/>
                          <a:ea typeface="Poppins"/>
                          <a:cs typeface="Poppins"/>
                          <a:sym typeface="Poppins"/>
                        </a:rPr>
                        <a:t>01/11/2023</a:t>
                      </a:r>
                      <a:endParaRPr sz="1200" i="0" u="none" strike="noStrike">
                        <a:solidFill>
                          <a:schemeClr val="dk1"/>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chemeClr val="dk1"/>
                          </a:solidFill>
                          <a:latin typeface="Poppins"/>
                          <a:ea typeface="Poppins"/>
                          <a:cs typeface="Poppins"/>
                          <a:sym typeface="Poppins"/>
                        </a:rPr>
                        <a:t>24/11/2023</a:t>
                      </a:r>
                      <a:endParaRPr sz="1200" i="0" u="none" strike="noStrike">
                        <a:solidFill>
                          <a:schemeClr val="dk1"/>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rgbClr val="00B050"/>
                        </a:buClr>
                        <a:buSzPts val="1200"/>
                        <a:buFont typeface="Noto Sans Symbols"/>
                        <a:buNone/>
                      </a:pPr>
                      <a:r>
                        <a:rPr lang="fr-FR" sz="1200" b="1">
                          <a:solidFill>
                            <a:srgbClr val="00B05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6"/>
                  </a:ext>
                </a:extLst>
              </a:tr>
              <a:tr h="270425">
                <a:tc rowSpan="2">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PO04</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11/08/2023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11/08/2023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rowSpan="2">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endParaRPr sz="1200" b="1" i="0" u="none" strike="noStrike">
                        <a:solidFill>
                          <a:srgbClr val="00B05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 </a:t>
                      </a:r>
                      <a:r>
                        <a:rPr lang="fr-FR" sz="1200" b="1">
                          <a:solidFill>
                            <a:srgbClr val="FF0000"/>
                          </a:solidFill>
                          <a:latin typeface="Poppins"/>
                          <a:ea typeface="Poppins"/>
                          <a:cs typeface="Poppins"/>
                          <a:sym typeface="Poppins"/>
                        </a:rPr>
                        <a:t>🗶</a:t>
                      </a:r>
                      <a:r>
                        <a:rPr lang="fr-FR" sz="1200">
                          <a:solidFill>
                            <a:schemeClr val="dk1"/>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270425">
                <a:tc vMerge="1">
                  <a:txBody>
                    <a:bodyPr/>
                    <a:lstStyle/>
                    <a:p>
                      <a:endParaRPr lang="fr-FR"/>
                    </a:p>
                  </a:txBody>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01/12/2023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03/12/2023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vMerge="1">
                  <a:txBody>
                    <a:bodyPr/>
                    <a:lstStyle/>
                    <a:p>
                      <a:endParaRPr lang="fr-FR"/>
                    </a:p>
                  </a:txBody>
                  <a:tcPr/>
                </a:tc>
                <a:tc>
                  <a:txBody>
                    <a:bodyPr/>
                    <a:lstStyle/>
                    <a:p>
                      <a:pPr marL="0" marR="0" lvl="0" indent="0" algn="ctr" rtl="0">
                        <a:lnSpc>
                          <a:spcPct val="100000"/>
                        </a:lnSpc>
                        <a:spcBef>
                          <a:spcPts val="0"/>
                        </a:spcBef>
                        <a:spcAft>
                          <a:spcPts val="0"/>
                        </a:spcAft>
                        <a:buClr>
                          <a:schemeClr val="dk1"/>
                        </a:buClr>
                        <a:buSzPts val="1200"/>
                        <a:buFont typeface="Calibri"/>
                        <a:buNone/>
                      </a:pPr>
                      <a:endParaRPr sz="1200" b="1" i="0" u="none" strike="noStrike">
                        <a:solidFill>
                          <a:srgbClr val="00B05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Font typeface="Arial"/>
                        <a:buNone/>
                      </a:pPr>
                      <a:r>
                        <a:rPr lang="fr-FR" sz="1200" b="1">
                          <a:solidFill>
                            <a:srgbClr val="FF0000"/>
                          </a:solidFill>
                          <a:latin typeface="Poppins"/>
                          <a:ea typeface="Poppins"/>
                          <a:cs typeface="Poppins"/>
                          <a:sym typeface="Poppins"/>
                        </a:rPr>
                        <a:t>🗶</a:t>
                      </a:r>
                      <a:r>
                        <a:rPr lang="fr-FR" sz="1200">
                          <a:solidFill>
                            <a:schemeClr val="dk1"/>
                          </a:solidFill>
                          <a:latin typeface="Poppins"/>
                          <a:ea typeface="Poppins"/>
                          <a:cs typeface="Poppins"/>
                          <a:sym typeface="Poppins"/>
                        </a:rPr>
                        <a:t> </a:t>
                      </a:r>
                      <a:endParaRPr sz="1200" b="1" i="0" u="none" strike="noStrike">
                        <a:solidFill>
                          <a:srgbClr val="FF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270425">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PO06</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01/04/2023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20/04/2023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3</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endParaRPr sz="1200" b="1" i="0" u="none" strike="noStrike">
                        <a:solidFill>
                          <a:srgbClr val="00B05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a:solidFill>
                            <a:srgbClr val="FF0000"/>
                          </a:solidFill>
                          <a:latin typeface="Poppins"/>
                          <a:ea typeface="Poppins"/>
                          <a:cs typeface="Poppins"/>
                          <a:sym typeface="Poppins"/>
                        </a:rPr>
                        <a:t>🗶</a:t>
                      </a:r>
                      <a:r>
                        <a:rPr lang="fr-FR" sz="1200">
                          <a:solidFill>
                            <a:schemeClr val="dk1"/>
                          </a:solidFill>
                          <a:latin typeface="Poppins"/>
                          <a:ea typeface="Poppins"/>
                          <a:cs typeface="Poppins"/>
                          <a:sym typeface="Poppins"/>
                        </a:rPr>
                        <a:t> </a:t>
                      </a:r>
                      <a:r>
                        <a:rPr lang="fr-FR" sz="1200" i="0" u="none" strike="noStrike">
                          <a:solidFill>
                            <a:srgbClr val="000000"/>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270425">
                <a:tc rowSpan="2">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PS01</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01/04/2023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05/04/2023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5</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3</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3</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270425">
                <a:tc vMerge="1">
                  <a:txBody>
                    <a:bodyPr/>
                    <a:lstStyle/>
                    <a:p>
                      <a:endParaRPr lang="fr-FR"/>
                    </a:p>
                  </a:txBody>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01/10/2023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a:latin typeface="Poppins"/>
                          <a:ea typeface="Poppins"/>
                          <a:cs typeface="Poppins"/>
                          <a:sym typeface="Poppins"/>
                        </a:rPr>
                        <a:t>24/04/2024</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6</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Clr>
                          <a:srgbClr val="000000"/>
                        </a:buClr>
                        <a:buFont typeface="Arial"/>
                        <a:buNone/>
                      </a:pPr>
                      <a:endParaRPr sz="1200" b="1" i="0" u="none" strike="noStrike">
                        <a:solidFill>
                          <a:srgbClr val="00B05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SzPts val="1200"/>
                        <a:buNone/>
                      </a:pPr>
                      <a:r>
                        <a:rPr lang="fr-FR" sz="1200">
                          <a:solidFill>
                            <a:schemeClr val="dk1"/>
                          </a:solidFill>
                          <a:latin typeface="Poppins"/>
                          <a:ea typeface="Poppins"/>
                          <a:cs typeface="Poppins"/>
                          <a:sym typeface="Poppins"/>
                        </a:rPr>
                        <a:t> </a:t>
                      </a:r>
                      <a:r>
                        <a:rPr lang="fr-FR" sz="1200" b="1">
                          <a:solidFill>
                            <a:srgbClr val="FF0000"/>
                          </a:solidFill>
                          <a:latin typeface="Poppins"/>
                          <a:ea typeface="Poppins"/>
                          <a:cs typeface="Poppins"/>
                          <a:sym typeface="Poppins"/>
                        </a:rPr>
                        <a:t>🗶</a:t>
                      </a:r>
                      <a:endParaRPr sz="1200" b="1" i="0" u="none" strike="noStrike">
                        <a:solidFill>
                          <a:srgbClr val="FF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11"/>
                  </a:ext>
                </a:extLst>
              </a:tr>
              <a:tr h="270425">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PS02</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01/08/2023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07/11/2023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5</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endParaRPr sz="1200" b="1" i="0" u="none" strike="noStrike">
                        <a:solidFill>
                          <a:srgbClr val="00B05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fr-FR" sz="1200" i="0" u="none" strike="noStrike">
                          <a:solidFill>
                            <a:srgbClr val="000000"/>
                          </a:solidFill>
                          <a:latin typeface="Poppins"/>
                          <a:ea typeface="Poppins"/>
                          <a:cs typeface="Poppins"/>
                          <a:sym typeface="Poppins"/>
                        </a:rPr>
                        <a:t> </a:t>
                      </a:r>
                      <a:r>
                        <a:rPr lang="fr-FR" sz="1200" b="1" i="0" u="none" strike="noStrike">
                          <a:solidFill>
                            <a:srgbClr val="FF000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66050">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PS03</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chemeClr val="dk1"/>
                          </a:solidFill>
                          <a:latin typeface="Poppins"/>
                          <a:ea typeface="Poppins"/>
                          <a:cs typeface="Poppins"/>
                          <a:sym typeface="Poppins"/>
                        </a:rPr>
                        <a:t>01/11/2023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solidFill>
                            <a:schemeClr val="dk1"/>
                          </a:solidFill>
                          <a:latin typeface="Poppins"/>
                          <a:ea typeface="Poppins"/>
                          <a:cs typeface="Poppins"/>
                          <a:sym typeface="Poppins"/>
                        </a:rPr>
                        <a:t>17/04/2024</a:t>
                      </a:r>
                      <a:endParaRPr sz="1200" i="0" u="none" strike="noStrike">
                        <a:solidFill>
                          <a:schemeClr val="dk1"/>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200">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Font typeface="Arial"/>
                        <a:buNone/>
                      </a:pPr>
                      <a:r>
                        <a:rPr lang="fr-FR" sz="1200">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a:latin typeface="Poppins"/>
                          <a:ea typeface="Poppins"/>
                          <a:cs typeface="Poppins"/>
                          <a:sym typeface="Poppins"/>
                        </a:rPr>
                        <a:t>0</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a:t>1</a:t>
                      </a:r>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Clr>
                          <a:srgbClr val="000000"/>
                        </a:buClr>
                        <a:buFont typeface="Arial"/>
                        <a:buNone/>
                      </a:pPr>
                      <a:endParaRPr sz="1200" b="1" i="0" u="none" strike="noStrike">
                        <a:solidFill>
                          <a:srgbClr val="00B05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200"/>
                        <a:buFont typeface="Arial"/>
                        <a:buNone/>
                      </a:pPr>
                      <a:r>
                        <a:rPr lang="fr-FR" sz="1200" b="1">
                          <a:solidFill>
                            <a:srgbClr val="FF0000"/>
                          </a:solidFill>
                          <a:latin typeface="Poppins"/>
                          <a:ea typeface="Poppins"/>
                          <a:cs typeface="Poppins"/>
                          <a:sym typeface="Poppins"/>
                        </a:rPr>
                        <a:t>🗶</a:t>
                      </a:r>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13"/>
                  </a:ext>
                </a:extLst>
              </a:tr>
              <a:tr h="270425">
                <a:tc rowSpan="2">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PS04</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01/04/2023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14/04/2023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a:latin typeface="Poppins"/>
                          <a:ea typeface="Poppins"/>
                          <a:cs typeface="Poppins"/>
                          <a:sym typeface="Poppins"/>
                        </a:rPr>
                        <a:t>0</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rowSpan="2">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 </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70425">
                <a:tc vMerge="1">
                  <a:txBody>
                    <a:bodyPr/>
                    <a:lstStyle/>
                    <a:p>
                      <a:endParaRPr lang="fr-FR"/>
                    </a:p>
                  </a:txBody>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01/10/2023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15/11/2023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vMerge="1">
                  <a:txBody>
                    <a:bodyPr/>
                    <a:lstStyle/>
                    <a:p>
                      <a:endParaRPr lang="fr-FR"/>
                    </a:p>
                  </a:txBody>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chemeClr val="lt1"/>
                    </a:solidFill>
                  </a:tcPr>
                </a:tc>
                <a:extLst>
                  <a:ext uri="{0D108BD9-81ED-4DB2-BD59-A6C34878D82A}">
                    <a16:rowId xmlns:a16="http://schemas.microsoft.com/office/drawing/2014/main" val="10015"/>
                  </a:ext>
                </a:extLst>
              </a:tr>
              <a:tr h="399175">
                <a:tc rowSpan="2">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PS06</a:t>
                      </a:r>
                      <a:endParaRPr sz="1200">
                        <a:latin typeface="Poppins"/>
                        <a:ea typeface="Poppins"/>
                        <a:cs typeface="Poppins"/>
                        <a:sym typeface="Poppins"/>
                      </a:endParaRPr>
                    </a:p>
                  </a:txBody>
                  <a:tcPr marL="7050" marR="7050" marT="7050"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01/08/2023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05/09/2023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1</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rowSpan="2">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200"/>
                        <a:buFont typeface="Noto Sans Symbols"/>
                        <a:buNone/>
                      </a:pPr>
                      <a:r>
                        <a:rPr lang="fr-FR" sz="1200" b="1" i="0" u="none" strike="noStrike">
                          <a:solidFill>
                            <a:srgbClr val="00B050"/>
                          </a:solidFill>
                          <a:latin typeface="Poppins"/>
                          <a:ea typeface="Poppins"/>
                          <a:cs typeface="Poppins"/>
                          <a:sym typeface="Poppins"/>
                        </a:rPr>
                        <a:t>✔</a:t>
                      </a:r>
                      <a:endParaRPr sz="1200">
                        <a:latin typeface="Poppins"/>
                        <a:ea typeface="Poppins"/>
                        <a:cs typeface="Poppins"/>
                        <a:sym typeface="Poppins"/>
                      </a:endParaRPr>
                    </a:p>
                    <a:p>
                      <a:pPr marL="0" marR="0" lvl="0" indent="0" algn="ctr" rtl="0">
                        <a:lnSpc>
                          <a:spcPct val="100000"/>
                        </a:lnSpc>
                        <a:spcBef>
                          <a:spcPts val="0"/>
                        </a:spcBef>
                        <a:spcAft>
                          <a:spcPts val="0"/>
                        </a:spcAft>
                        <a:buClr>
                          <a:schemeClr val="dk1"/>
                        </a:buClr>
                        <a:buSzPts val="1200"/>
                        <a:buFont typeface="Calibri"/>
                        <a:buNone/>
                      </a:pPr>
                      <a:endParaRPr sz="1200" b="1" i="0" u="none" strike="noStrike">
                        <a:solidFill>
                          <a:srgbClr val="00B05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200"/>
                        <a:buFont typeface="Calibri"/>
                        <a:buNone/>
                      </a:pPr>
                      <a:endParaRPr sz="1200" b="1" i="0" u="none" strike="noStrike">
                        <a:solidFill>
                          <a:srgbClr val="FF0000"/>
                        </a:solidFill>
                        <a:latin typeface="Poppins"/>
                        <a:ea typeface="Poppins"/>
                        <a:cs typeface="Poppins"/>
                        <a:sym typeface="Poppins"/>
                      </a:endParaRPr>
                    </a:p>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 </a:t>
                      </a:r>
                      <a:endParaRPr sz="1200" b="1" i="0" u="none" strike="noStrike">
                        <a:solidFill>
                          <a:srgbClr val="FF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16"/>
                  </a:ext>
                </a:extLst>
              </a:tr>
              <a:tr h="282175">
                <a:tc vMerge="1">
                  <a:txBody>
                    <a:bodyPr/>
                    <a:lstStyle/>
                    <a:p>
                      <a:endParaRPr lang="fr-FR"/>
                    </a:p>
                  </a:txBody>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01/12/2023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13</a:t>
                      </a:r>
                      <a:r>
                        <a:rPr lang="fr-FR" sz="1200" i="0" u="none" strike="noStrike">
                          <a:solidFill>
                            <a:srgbClr val="000000"/>
                          </a:solidFill>
                          <a:latin typeface="Poppins"/>
                          <a:ea typeface="Poppins"/>
                          <a:cs typeface="Poppins"/>
                          <a:sym typeface="Poppins"/>
                        </a:rPr>
                        <a:t>/12/2023</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0</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3</a:t>
                      </a:r>
                      <a:endParaRPr sz="1200"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808080"/>
                      </a:solidFill>
                      <a:prstDash val="solid"/>
                      <a:round/>
                      <a:headEnd type="none" w="sm" len="sm"/>
                      <a:tailEnd type="none" w="sm" len="sm"/>
                    </a:lnB>
                  </a:tcPr>
                </a:tc>
                <a:tc vMerge="1">
                  <a:txBody>
                    <a:bodyPr/>
                    <a:lstStyle/>
                    <a:p>
                      <a:endParaRPr lang="fr-FR"/>
                    </a:p>
                  </a:txBody>
                  <a:tcPr/>
                </a:tc>
                <a:tc>
                  <a:txBody>
                    <a:bodyPr/>
                    <a:lstStyle/>
                    <a:p>
                      <a:pPr marL="0" lvl="0" indent="0" algn="ctr" rtl="0">
                        <a:spcBef>
                          <a:spcPts val="0"/>
                        </a:spcBef>
                        <a:spcAft>
                          <a:spcPts val="0"/>
                        </a:spcAft>
                        <a:buSzPts val="1200"/>
                        <a:buNone/>
                      </a:pPr>
                      <a:r>
                        <a:rPr lang="fr-FR" sz="1200" b="1">
                          <a:solidFill>
                            <a:srgbClr val="00B050"/>
                          </a:solidFill>
                          <a:latin typeface="Poppins"/>
                          <a:ea typeface="Poppins"/>
                          <a:cs typeface="Poppins"/>
                          <a:sym typeface="Poppins"/>
                        </a:rPr>
                        <a:t>✔</a:t>
                      </a:r>
                      <a:endParaRPr sz="1200" b="1">
                        <a:solidFill>
                          <a:srgbClr val="00B05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17"/>
                  </a:ext>
                </a:extLst>
              </a:tr>
              <a:tr h="246900">
                <a:tc gridSpan="3">
                  <a:txBody>
                    <a:bodyPr/>
                    <a:lstStyle/>
                    <a:p>
                      <a:pPr marL="0" marR="0" lvl="0" indent="0" algn="ctr" rtl="0">
                        <a:spcBef>
                          <a:spcPts val="0"/>
                        </a:spcBef>
                        <a:spcAft>
                          <a:spcPts val="0"/>
                        </a:spcAft>
                        <a:buNone/>
                      </a:pPr>
                      <a:r>
                        <a:rPr lang="fr-FR" sz="1200" b="1" i="0" u="none" strike="noStrike">
                          <a:solidFill>
                            <a:srgbClr val="000000"/>
                          </a:solidFill>
                          <a:latin typeface="Poppins"/>
                          <a:ea typeface="Poppins"/>
                          <a:cs typeface="Poppins"/>
                          <a:sym typeface="Poppins"/>
                        </a:rPr>
                        <a:t>TOTAL</a:t>
                      </a:r>
                      <a:endParaRPr sz="1200">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EBBDA9"/>
                    </a:solidFill>
                  </a:tcPr>
                </a:tc>
                <a:tc hMerge="1">
                  <a:txBody>
                    <a:bodyPr/>
                    <a:lstStyle/>
                    <a:p>
                      <a:endParaRPr lang="fr-FR"/>
                    </a:p>
                  </a:txBody>
                  <a:tcPr/>
                </a:tc>
                <a:tc hMerge="1">
                  <a:txBody>
                    <a:bodyPr/>
                    <a:lstStyle/>
                    <a:p>
                      <a:endParaRPr lang="fr-FR"/>
                    </a:p>
                  </a:txBody>
                  <a:tcPr/>
                </a:tc>
                <a:tc>
                  <a:txBody>
                    <a:bodyPr/>
                    <a:lstStyle/>
                    <a:p>
                      <a:pPr marL="0" marR="0" lvl="0" indent="0" algn="ctr" rtl="0">
                        <a:spcBef>
                          <a:spcPts val="0"/>
                        </a:spcBef>
                        <a:spcAft>
                          <a:spcPts val="0"/>
                        </a:spcAft>
                        <a:buNone/>
                      </a:pPr>
                      <a:endParaRPr sz="1200" b="1"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endParaRPr sz="1200" b="1"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endParaRPr sz="1200" b="1"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endParaRPr sz="1200" b="1" i="0" u="none" strike="noStrike">
                        <a:solidFill>
                          <a:srgbClr val="00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EBBDA9"/>
                    </a:solidFill>
                  </a:tcPr>
                </a:tc>
                <a:tc>
                  <a:txBody>
                    <a:bodyPr/>
                    <a:lstStyle/>
                    <a:p>
                      <a:pPr marL="0" marR="0" lvl="0" indent="0" algn="ctr" rtl="0">
                        <a:spcBef>
                          <a:spcPts val="0"/>
                        </a:spcBef>
                        <a:spcAft>
                          <a:spcPts val="0"/>
                        </a:spcAft>
                        <a:buNone/>
                      </a:pPr>
                      <a:endParaRPr sz="1200" b="1" i="0" u="none" strike="noStrike">
                        <a:solidFill>
                          <a:srgbClr val="00B05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endParaRPr sz="1200" b="1" i="0" u="none" strike="noStrike">
                        <a:solidFill>
                          <a:srgbClr val="FF0000"/>
                        </a:solidFill>
                        <a:latin typeface="Poppins"/>
                        <a:ea typeface="Poppins"/>
                        <a:cs typeface="Poppins"/>
                        <a:sym typeface="Poppins"/>
                      </a:endParaRPr>
                    </a:p>
                  </a:txBody>
                  <a:tcPr marL="7050" marR="7050" marT="7050"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18"/>
                  </a:ext>
                </a:extLst>
              </a:tr>
            </a:tbl>
          </a:graphicData>
        </a:graphic>
      </p:graphicFrame>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302"/>
        <p:cNvGrpSpPr/>
        <p:nvPr/>
      </p:nvGrpSpPr>
      <p:grpSpPr>
        <a:xfrm>
          <a:off x="0" y="0"/>
          <a:ext cx="0" cy="0"/>
          <a:chOff x="0" y="0"/>
          <a:chExt cx="0" cy="0"/>
        </a:xfrm>
      </p:grpSpPr>
      <p:sp>
        <p:nvSpPr>
          <p:cNvPr id="1303" name="Google Shape;1303;p167"/>
          <p:cNvSpPr txBox="1"/>
          <p:nvPr/>
        </p:nvSpPr>
        <p:spPr>
          <a:xfrm>
            <a:off x="470856" y="595746"/>
            <a:ext cx="11263943" cy="491681"/>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6.Résultats d’audits</a:t>
            </a:r>
            <a:endParaRPr sz="2000" b="1">
              <a:solidFill>
                <a:srgbClr val="752864"/>
              </a:solidFill>
              <a:latin typeface="Poppins"/>
              <a:ea typeface="Poppins"/>
              <a:cs typeface="Poppins"/>
              <a:sym typeface="Poppins"/>
            </a:endParaRPr>
          </a:p>
        </p:txBody>
      </p:sp>
      <p:sp>
        <p:nvSpPr>
          <p:cNvPr id="1304" name="Google Shape;1304;p167"/>
          <p:cNvSpPr txBox="1"/>
          <p:nvPr/>
        </p:nvSpPr>
        <p:spPr>
          <a:xfrm>
            <a:off x="470850" y="1233050"/>
            <a:ext cx="11295900" cy="3966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600"/>
              <a:buFont typeface="Poppins"/>
              <a:buNone/>
            </a:pPr>
            <a:r>
              <a:rPr lang="fr-FR" sz="1600" cap="none">
                <a:solidFill>
                  <a:schemeClr val="lt1"/>
                </a:solidFill>
                <a:latin typeface="Poppins"/>
                <a:ea typeface="Poppins"/>
                <a:cs typeface="Poppins"/>
                <a:sym typeface="Poppins"/>
              </a:rPr>
              <a:t>PM0</a:t>
            </a:r>
            <a:r>
              <a:rPr lang="fr-FR" sz="1600">
                <a:solidFill>
                  <a:schemeClr val="lt1"/>
                </a:solidFill>
                <a:latin typeface="Poppins"/>
                <a:ea typeface="Poppins"/>
                <a:cs typeface="Poppins"/>
                <a:sym typeface="Poppins"/>
              </a:rPr>
              <a:t>1 </a:t>
            </a:r>
            <a:r>
              <a:rPr lang="fr-FR" sz="1600" cap="none">
                <a:solidFill>
                  <a:schemeClr val="lt1"/>
                </a:solidFill>
                <a:latin typeface="Poppins"/>
                <a:ea typeface="Poppins"/>
                <a:cs typeface="Poppins"/>
                <a:sym typeface="Poppins"/>
              </a:rPr>
              <a:t>: GOUVERNANCE ET MANAGEMENT DES PERFORMANCES</a:t>
            </a:r>
            <a:endParaRPr sz="1600" cap="none">
              <a:solidFill>
                <a:schemeClr val="lt1"/>
              </a:solidFill>
              <a:latin typeface="Poppins"/>
              <a:ea typeface="Poppins"/>
              <a:cs typeface="Poppins"/>
              <a:sym typeface="Poppins"/>
            </a:endParaRPr>
          </a:p>
        </p:txBody>
      </p:sp>
      <p:sp>
        <p:nvSpPr>
          <p:cNvPr id="1305" name="Google Shape;1305;p167"/>
          <p:cNvSpPr txBox="1"/>
          <p:nvPr/>
        </p:nvSpPr>
        <p:spPr>
          <a:xfrm>
            <a:off x="470856" y="2210029"/>
            <a:ext cx="4019700" cy="831000"/>
          </a:xfrm>
          <a:prstGeom prst="rect">
            <a:avLst/>
          </a:prstGeom>
          <a:noFill/>
          <a:ln>
            <a:noFill/>
          </a:ln>
        </p:spPr>
        <p:txBody>
          <a:bodyPr spcFirstLastPara="1" wrap="square" lIns="91425" tIns="45700" rIns="91425" bIns="45700" anchor="t" anchorCtr="0">
            <a:spAutoFit/>
          </a:bodyPr>
          <a:lstStyle/>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0 point faible </a:t>
            </a:r>
            <a:endParaRPr sz="1600">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0 écart</a:t>
            </a:r>
            <a:endParaRPr sz="1600">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0 piste d’amélioration</a:t>
            </a:r>
            <a:endParaRPr sz="1600">
              <a:solidFill>
                <a:schemeClr val="dk1"/>
              </a:solidFill>
              <a:latin typeface="Poppins"/>
              <a:ea typeface="Poppins"/>
              <a:cs typeface="Poppins"/>
              <a:sym typeface="Poppins"/>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309"/>
        <p:cNvGrpSpPr/>
        <p:nvPr/>
      </p:nvGrpSpPr>
      <p:grpSpPr>
        <a:xfrm>
          <a:off x="0" y="0"/>
          <a:ext cx="0" cy="0"/>
          <a:chOff x="0" y="0"/>
          <a:chExt cx="0" cy="0"/>
        </a:xfrm>
      </p:grpSpPr>
      <p:sp>
        <p:nvSpPr>
          <p:cNvPr id="1310" name="Google Shape;1310;p168"/>
          <p:cNvSpPr txBox="1"/>
          <p:nvPr/>
        </p:nvSpPr>
        <p:spPr>
          <a:xfrm>
            <a:off x="470850" y="1233050"/>
            <a:ext cx="11264100" cy="3894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Arial"/>
              <a:buNone/>
            </a:pPr>
            <a:r>
              <a:rPr lang="fr-FR" sz="1600" cap="none">
                <a:solidFill>
                  <a:schemeClr val="lt1"/>
                </a:solidFill>
                <a:latin typeface="Poppins"/>
                <a:ea typeface="Poppins"/>
                <a:cs typeface="Poppins"/>
                <a:sym typeface="Poppins"/>
              </a:rPr>
              <a:t>PM02: MARKETING ET COMMUNICATION</a:t>
            </a:r>
            <a:endParaRPr sz="1600" cap="none">
              <a:solidFill>
                <a:schemeClr val="lt1"/>
              </a:solidFill>
              <a:latin typeface="Poppins"/>
              <a:ea typeface="Poppins"/>
              <a:cs typeface="Poppins"/>
              <a:sym typeface="Poppins"/>
            </a:endParaRPr>
          </a:p>
        </p:txBody>
      </p:sp>
      <p:sp>
        <p:nvSpPr>
          <p:cNvPr id="1311" name="Google Shape;1311;p168"/>
          <p:cNvSpPr txBox="1"/>
          <p:nvPr/>
        </p:nvSpPr>
        <p:spPr>
          <a:xfrm>
            <a:off x="470856" y="1917279"/>
            <a:ext cx="4019700" cy="831000"/>
          </a:xfrm>
          <a:prstGeom prst="rect">
            <a:avLst/>
          </a:prstGeom>
          <a:noFill/>
          <a:ln>
            <a:noFill/>
          </a:ln>
        </p:spPr>
        <p:txBody>
          <a:bodyPr spcFirstLastPara="1" wrap="square" lIns="91425" tIns="45700" rIns="91425" bIns="45700" anchor="t" anchorCtr="0">
            <a:spAutoFit/>
          </a:bodyPr>
          <a:lstStyle/>
          <a:p>
            <a:pPr marL="285750" marR="0" lvl="0" indent="-234950" algn="l" rtl="0">
              <a:lnSpc>
                <a:spcPct val="100000"/>
              </a:lnSpc>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point faible</a:t>
            </a:r>
            <a:endParaRPr sz="1600">
              <a:solidFill>
                <a:schemeClr val="dk1"/>
              </a:solidFill>
              <a:latin typeface="Poppins"/>
              <a:ea typeface="Poppins"/>
              <a:cs typeface="Poppins"/>
              <a:sym typeface="Poppins"/>
            </a:endParaRPr>
          </a:p>
          <a:p>
            <a:pPr marL="285750" marR="0" lvl="0" indent="-234950" algn="l" rtl="0">
              <a:lnSpc>
                <a:spcPct val="100000"/>
              </a:lnSpc>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2 écarts</a:t>
            </a:r>
            <a:endParaRPr sz="1600">
              <a:solidFill>
                <a:schemeClr val="dk1"/>
              </a:solidFill>
              <a:latin typeface="Poppins"/>
              <a:ea typeface="Poppins"/>
              <a:cs typeface="Poppins"/>
              <a:sym typeface="Poppins"/>
            </a:endParaRPr>
          </a:p>
          <a:p>
            <a:pPr marL="285750" marR="0" lvl="0" indent="-234950" algn="l" rtl="0">
              <a:lnSpc>
                <a:spcPct val="100000"/>
              </a:lnSpc>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0 piste d’amélioration</a:t>
            </a:r>
            <a:endParaRPr sz="1600">
              <a:solidFill>
                <a:schemeClr val="dk1"/>
              </a:solidFill>
              <a:latin typeface="Poppins"/>
              <a:ea typeface="Poppins"/>
              <a:cs typeface="Poppins"/>
              <a:sym typeface="Poppins"/>
            </a:endParaRPr>
          </a:p>
        </p:txBody>
      </p:sp>
      <p:graphicFrame>
        <p:nvGraphicFramePr>
          <p:cNvPr id="1312" name="Google Shape;1312;p168"/>
          <p:cNvGraphicFramePr/>
          <p:nvPr/>
        </p:nvGraphicFramePr>
        <p:xfrm>
          <a:off x="470856" y="3217320"/>
          <a:ext cx="3000000" cy="3000000"/>
        </p:xfrm>
        <a:graphic>
          <a:graphicData uri="http://schemas.openxmlformats.org/drawingml/2006/table">
            <a:tbl>
              <a:tblPr>
                <a:noFill/>
                <a:tableStyleId>{3946ED75-AFF1-4BEF-8250-051C1756E3E0}</a:tableStyleId>
              </a:tblPr>
              <a:tblGrid>
                <a:gridCol w="1762900">
                  <a:extLst>
                    <a:ext uri="{9D8B030D-6E8A-4147-A177-3AD203B41FA5}">
                      <a16:colId xmlns:a16="http://schemas.microsoft.com/office/drawing/2014/main" val="20000"/>
                    </a:ext>
                  </a:extLst>
                </a:gridCol>
                <a:gridCol w="4205725">
                  <a:extLst>
                    <a:ext uri="{9D8B030D-6E8A-4147-A177-3AD203B41FA5}">
                      <a16:colId xmlns:a16="http://schemas.microsoft.com/office/drawing/2014/main" val="20001"/>
                    </a:ext>
                  </a:extLst>
                </a:gridCol>
                <a:gridCol w="1842450">
                  <a:extLst>
                    <a:ext uri="{9D8B030D-6E8A-4147-A177-3AD203B41FA5}">
                      <a16:colId xmlns:a16="http://schemas.microsoft.com/office/drawing/2014/main" val="20002"/>
                    </a:ext>
                  </a:extLst>
                </a:gridCol>
                <a:gridCol w="1710525">
                  <a:extLst>
                    <a:ext uri="{9D8B030D-6E8A-4147-A177-3AD203B41FA5}">
                      <a16:colId xmlns:a16="http://schemas.microsoft.com/office/drawing/2014/main" val="20003"/>
                    </a:ext>
                  </a:extLst>
                </a:gridCol>
                <a:gridCol w="891650">
                  <a:extLst>
                    <a:ext uri="{9D8B030D-6E8A-4147-A177-3AD203B41FA5}">
                      <a16:colId xmlns:a16="http://schemas.microsoft.com/office/drawing/2014/main" val="20004"/>
                    </a:ext>
                  </a:extLst>
                </a:gridCol>
                <a:gridCol w="837050">
                  <a:extLst>
                    <a:ext uri="{9D8B030D-6E8A-4147-A177-3AD203B41FA5}">
                      <a16:colId xmlns:a16="http://schemas.microsoft.com/office/drawing/2014/main" val="20005"/>
                    </a:ext>
                  </a:extLst>
                </a:gridCol>
              </a:tblGrid>
              <a:tr h="385200">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Date réal, audit</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Description</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Concerné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Gravité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Réal.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Eff.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667025">
                <a:tc>
                  <a:txBody>
                    <a:bodyPr/>
                    <a:lstStyle/>
                    <a:p>
                      <a:pPr marL="0" marR="0" lvl="0" indent="0" algn="ctr" rtl="0">
                        <a:spcBef>
                          <a:spcPts val="0"/>
                        </a:spcBef>
                        <a:spcAft>
                          <a:spcPts val="0"/>
                        </a:spcAft>
                        <a:buNone/>
                      </a:pPr>
                      <a:r>
                        <a:rPr lang="fr-FR" sz="1200">
                          <a:latin typeface="Poppins"/>
                          <a:ea typeface="Poppins"/>
                          <a:cs typeface="Poppins"/>
                          <a:sym typeface="Poppins"/>
                        </a:rPr>
                        <a:t>25/04/2024</a:t>
                      </a:r>
                      <a:endParaRPr sz="12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200">
                          <a:latin typeface="Poppins"/>
                          <a:ea typeface="Poppins"/>
                          <a:cs typeface="Poppins"/>
                          <a:sym typeface="Poppins"/>
                        </a:rPr>
                        <a:t>Carte processus non révisée annuellement Documents supports avec ancienne charte graphique</a:t>
                      </a:r>
                      <a:endParaRPr sz="1200">
                        <a:latin typeface="Poppins"/>
                        <a:ea typeface="Poppins"/>
                        <a:cs typeface="Poppins"/>
                        <a:sym typeface="Poppins"/>
                      </a:endParaRPr>
                    </a:p>
                    <a:p>
                      <a:pPr marL="0" marR="0" lvl="0" indent="0" algn="l" rtl="0">
                        <a:spcBef>
                          <a:spcPts val="0"/>
                        </a:spcBef>
                        <a:spcAft>
                          <a:spcPts val="0"/>
                        </a:spcAft>
                        <a:buNone/>
                      </a:pP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Yaye Mbayang Ndaw</a:t>
                      </a: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Ecart</a:t>
                      </a: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a:solidFill>
                            <a:srgbClr val="00B050"/>
                          </a:solidFill>
                          <a:latin typeface="Poppins"/>
                          <a:ea typeface="Poppins"/>
                          <a:cs typeface="Poppins"/>
                          <a:sym typeface="Poppins"/>
                        </a:rPr>
                        <a:t>100%</a:t>
                      </a:r>
                      <a:endParaRPr sz="12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a:solidFill>
                            <a:srgbClr val="00B050"/>
                          </a:solidFill>
                          <a:latin typeface="Poppins"/>
                          <a:ea typeface="Poppins"/>
                          <a:cs typeface="Poppins"/>
                          <a:sym typeface="Poppins"/>
                        </a:rPr>
                        <a:t>100%</a:t>
                      </a:r>
                      <a:endParaRPr sz="12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r h="657650">
                <a:tc>
                  <a:txBody>
                    <a:bodyPr/>
                    <a:lstStyle/>
                    <a:p>
                      <a:pPr marL="0" lvl="0" indent="0" algn="ctr" rtl="0">
                        <a:spcBef>
                          <a:spcPts val="0"/>
                        </a:spcBef>
                        <a:spcAft>
                          <a:spcPts val="0"/>
                        </a:spcAft>
                        <a:buClr>
                          <a:schemeClr val="dk1"/>
                        </a:buClr>
                        <a:buFont typeface="Arial"/>
                        <a:buNone/>
                      </a:pPr>
                      <a:r>
                        <a:rPr lang="fr-FR" sz="1200">
                          <a:solidFill>
                            <a:schemeClr val="dk1"/>
                          </a:solidFill>
                          <a:latin typeface="Poppins"/>
                          <a:ea typeface="Poppins"/>
                          <a:cs typeface="Poppins"/>
                          <a:sym typeface="Poppins"/>
                        </a:rPr>
                        <a:t>25/04/2024</a:t>
                      </a:r>
                      <a:endParaRPr sz="1200">
                        <a:solidFill>
                          <a:schemeClr val="dk1"/>
                        </a:solidFill>
                        <a:latin typeface="Poppins"/>
                        <a:ea typeface="Poppins"/>
                        <a:cs typeface="Poppins"/>
                        <a:sym typeface="Poppins"/>
                      </a:endParaRPr>
                    </a:p>
                    <a:p>
                      <a:pPr marL="0" marR="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200">
                          <a:latin typeface="Poppins"/>
                          <a:ea typeface="Poppins"/>
                          <a:cs typeface="Poppins"/>
                          <a:sym typeface="Poppins"/>
                        </a:rPr>
                        <a:t>Indicateur d'acquisition des nouveaux patients peu fiables (méthode de calcul)</a:t>
                      </a:r>
                      <a:endParaRPr sz="12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fr-FR" sz="1200">
                          <a:solidFill>
                            <a:schemeClr val="dk1"/>
                          </a:solidFill>
                          <a:latin typeface="Poppins"/>
                          <a:ea typeface="Poppins"/>
                          <a:cs typeface="Poppins"/>
                          <a:sym typeface="Poppins"/>
                        </a:rPr>
                        <a:t>Yaye Mbayang Ndaw</a:t>
                      </a: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Piste d’amélioration</a:t>
                      </a: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endParaRPr sz="12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endParaRPr sz="12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2"/>
                  </a:ext>
                </a:extLst>
              </a:tr>
              <a:tr h="657650">
                <a:tc>
                  <a:txBody>
                    <a:bodyPr/>
                    <a:lstStyle/>
                    <a:p>
                      <a:pPr marL="0" lvl="0" indent="0" algn="ctr" rtl="0">
                        <a:spcBef>
                          <a:spcPts val="0"/>
                        </a:spcBef>
                        <a:spcAft>
                          <a:spcPts val="0"/>
                        </a:spcAft>
                        <a:buClr>
                          <a:schemeClr val="dk1"/>
                        </a:buClr>
                        <a:buFont typeface="Arial"/>
                        <a:buNone/>
                      </a:pPr>
                      <a:r>
                        <a:rPr lang="fr-FR" sz="1200">
                          <a:solidFill>
                            <a:schemeClr val="dk1"/>
                          </a:solidFill>
                          <a:latin typeface="Poppins"/>
                          <a:ea typeface="Poppins"/>
                          <a:cs typeface="Poppins"/>
                          <a:sym typeface="Poppins"/>
                        </a:rPr>
                        <a:t>25/04/2024</a:t>
                      </a:r>
                      <a:endParaRPr sz="1200">
                        <a:solidFill>
                          <a:schemeClr val="dk1"/>
                        </a:solidFill>
                        <a:latin typeface="Poppins"/>
                        <a:ea typeface="Poppins"/>
                        <a:cs typeface="Poppins"/>
                        <a:sym typeface="Poppins"/>
                      </a:endParaRPr>
                    </a:p>
                    <a:p>
                      <a:pPr marL="0" marR="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200">
                          <a:latin typeface="Poppins"/>
                          <a:ea typeface="Poppins"/>
                          <a:cs typeface="Poppins"/>
                          <a:sym typeface="Poppins"/>
                        </a:rPr>
                        <a:t>Plan marketing annuel non disponible, mais trimestriel à la place, non conforme à la carte processus</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fr-FR" sz="1200">
                          <a:solidFill>
                            <a:schemeClr val="dk1"/>
                          </a:solidFill>
                          <a:latin typeface="Poppins"/>
                          <a:ea typeface="Poppins"/>
                          <a:cs typeface="Poppins"/>
                          <a:sym typeface="Poppins"/>
                        </a:rPr>
                        <a:t>Yaye Mbayang Ndaw</a:t>
                      </a: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a:latin typeface="Poppins"/>
                          <a:ea typeface="Poppins"/>
                          <a:cs typeface="Poppins"/>
                          <a:sym typeface="Poppins"/>
                        </a:rPr>
                        <a:t>Ecart</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endParaRPr sz="12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endParaRPr sz="12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1313" name="Google Shape;1313;p168"/>
          <p:cNvSpPr txBox="1"/>
          <p:nvPr/>
        </p:nvSpPr>
        <p:spPr>
          <a:xfrm>
            <a:off x="470856" y="595746"/>
            <a:ext cx="11263800" cy="4917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6.Résultats d’audits</a:t>
            </a:r>
            <a:endParaRPr sz="2000" b="1">
              <a:solidFill>
                <a:srgbClr val="752864"/>
              </a:solidFill>
              <a:latin typeface="Poppins"/>
              <a:ea typeface="Poppins"/>
              <a:cs typeface="Poppins"/>
              <a:sym typeface="Poppins"/>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sp>
        <p:nvSpPr>
          <p:cNvPr id="1318" name="Google Shape;1318;p169"/>
          <p:cNvSpPr txBox="1"/>
          <p:nvPr/>
        </p:nvSpPr>
        <p:spPr>
          <a:xfrm>
            <a:off x="470856" y="595746"/>
            <a:ext cx="11263943" cy="491681"/>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319" name="Google Shape;1319;p169"/>
          <p:cNvSpPr txBox="1"/>
          <p:nvPr/>
        </p:nvSpPr>
        <p:spPr>
          <a:xfrm>
            <a:off x="470850" y="1233050"/>
            <a:ext cx="11264100" cy="4479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Poppins"/>
              <a:buNone/>
            </a:pPr>
            <a:r>
              <a:rPr lang="fr-FR" sz="1600" b="0" cap="none">
                <a:solidFill>
                  <a:schemeClr val="lt1"/>
                </a:solidFill>
                <a:latin typeface="Poppins"/>
                <a:ea typeface="Poppins"/>
                <a:cs typeface="Poppins"/>
                <a:sym typeface="Poppins"/>
              </a:rPr>
              <a:t>PM03: </a:t>
            </a:r>
            <a:r>
              <a:rPr lang="fr-FR" sz="1600">
                <a:solidFill>
                  <a:schemeClr val="lt1"/>
                </a:solidFill>
                <a:latin typeface="Poppins"/>
                <a:ea typeface="Poppins"/>
                <a:cs typeface="Poppins"/>
                <a:sym typeface="Poppins"/>
              </a:rPr>
              <a:t>ORGANISATION SMQ ET AMELIORATION CONTINUE</a:t>
            </a:r>
            <a:endParaRPr sz="1600"/>
          </a:p>
        </p:txBody>
      </p:sp>
      <p:sp>
        <p:nvSpPr>
          <p:cNvPr id="1320" name="Google Shape;1320;p169"/>
          <p:cNvSpPr txBox="1"/>
          <p:nvPr/>
        </p:nvSpPr>
        <p:spPr>
          <a:xfrm>
            <a:off x="470856" y="1917279"/>
            <a:ext cx="4019700" cy="831000"/>
          </a:xfrm>
          <a:prstGeom prst="rect">
            <a:avLst/>
          </a:prstGeom>
          <a:noFill/>
          <a:ln>
            <a:noFill/>
          </a:ln>
        </p:spPr>
        <p:txBody>
          <a:bodyPr spcFirstLastPara="1" wrap="square" lIns="91425" tIns="45700" rIns="91425" bIns="45700" anchor="t" anchorCtr="0">
            <a:spAutoFit/>
          </a:bodyPr>
          <a:lstStyle/>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0 point faible</a:t>
            </a:r>
            <a:endParaRPr sz="1600">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0 écart</a:t>
            </a:r>
            <a:endParaRPr sz="1600">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piste d’amélioration</a:t>
            </a:r>
            <a:endParaRPr sz="1600">
              <a:solidFill>
                <a:schemeClr val="dk1"/>
              </a:solidFill>
              <a:latin typeface="Poppins"/>
              <a:ea typeface="Poppins"/>
              <a:cs typeface="Poppins"/>
              <a:sym typeface="Poppins"/>
            </a:endParaRPr>
          </a:p>
        </p:txBody>
      </p:sp>
      <p:graphicFrame>
        <p:nvGraphicFramePr>
          <p:cNvPr id="1321" name="Google Shape;1321;p169"/>
          <p:cNvGraphicFramePr/>
          <p:nvPr/>
        </p:nvGraphicFramePr>
        <p:xfrm>
          <a:off x="470856" y="3217320"/>
          <a:ext cx="3000000" cy="3000000"/>
        </p:xfrm>
        <a:graphic>
          <a:graphicData uri="http://schemas.openxmlformats.org/drawingml/2006/table">
            <a:tbl>
              <a:tblPr>
                <a:noFill/>
                <a:tableStyleId>{3946ED75-AFF1-4BEF-8250-051C1756E3E0}</a:tableStyleId>
              </a:tblPr>
              <a:tblGrid>
                <a:gridCol w="1765050">
                  <a:extLst>
                    <a:ext uri="{9D8B030D-6E8A-4147-A177-3AD203B41FA5}">
                      <a16:colId xmlns:a16="http://schemas.microsoft.com/office/drawing/2014/main" val="20000"/>
                    </a:ext>
                  </a:extLst>
                </a:gridCol>
                <a:gridCol w="4210825">
                  <a:extLst>
                    <a:ext uri="{9D8B030D-6E8A-4147-A177-3AD203B41FA5}">
                      <a16:colId xmlns:a16="http://schemas.microsoft.com/office/drawing/2014/main" val="20001"/>
                    </a:ext>
                  </a:extLst>
                </a:gridCol>
                <a:gridCol w="1844675">
                  <a:extLst>
                    <a:ext uri="{9D8B030D-6E8A-4147-A177-3AD203B41FA5}">
                      <a16:colId xmlns:a16="http://schemas.microsoft.com/office/drawing/2014/main" val="20002"/>
                    </a:ext>
                  </a:extLst>
                </a:gridCol>
                <a:gridCol w="1712600">
                  <a:extLst>
                    <a:ext uri="{9D8B030D-6E8A-4147-A177-3AD203B41FA5}">
                      <a16:colId xmlns:a16="http://schemas.microsoft.com/office/drawing/2014/main" val="20003"/>
                    </a:ext>
                  </a:extLst>
                </a:gridCol>
                <a:gridCol w="892725">
                  <a:extLst>
                    <a:ext uri="{9D8B030D-6E8A-4147-A177-3AD203B41FA5}">
                      <a16:colId xmlns:a16="http://schemas.microsoft.com/office/drawing/2014/main" val="20004"/>
                    </a:ext>
                  </a:extLst>
                </a:gridCol>
                <a:gridCol w="838075">
                  <a:extLst>
                    <a:ext uri="{9D8B030D-6E8A-4147-A177-3AD203B41FA5}">
                      <a16:colId xmlns:a16="http://schemas.microsoft.com/office/drawing/2014/main" val="20005"/>
                    </a:ext>
                  </a:extLst>
                </a:gridCol>
              </a:tblGrid>
              <a:tr h="627525">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Date réal, audit</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Description</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Concerné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Gravité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Réal.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Eff.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1086675">
                <a:tc>
                  <a:txBody>
                    <a:bodyPr/>
                    <a:lstStyle/>
                    <a:p>
                      <a:pPr marL="0" marR="0" lvl="0" indent="0" algn="ctr" rtl="0">
                        <a:spcBef>
                          <a:spcPts val="0"/>
                        </a:spcBef>
                        <a:spcAft>
                          <a:spcPts val="0"/>
                        </a:spcAft>
                        <a:buNone/>
                      </a:pPr>
                      <a:r>
                        <a:rPr lang="fr-FR" sz="1200">
                          <a:latin typeface="Poppins"/>
                          <a:ea typeface="Poppins"/>
                          <a:cs typeface="Poppins"/>
                          <a:sym typeface="Poppins"/>
                        </a:rPr>
                        <a:t>25/10/2023</a:t>
                      </a:r>
                      <a:endParaRPr sz="12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200">
                          <a:latin typeface="Poppins"/>
                          <a:ea typeface="Poppins"/>
                          <a:cs typeface="Poppins"/>
                          <a:sym typeface="Poppins"/>
                        </a:rPr>
                        <a:t>Tous les pilotes n'ont pas la norme et ça pourrait les aider à être plus conforme avec ses exigences.</a:t>
                      </a:r>
                      <a:endParaRPr sz="12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Yacine Niakh</a:t>
                      </a: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Piste d’amélioration</a:t>
                      </a: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325"/>
        <p:cNvGrpSpPr/>
        <p:nvPr/>
      </p:nvGrpSpPr>
      <p:grpSpPr>
        <a:xfrm>
          <a:off x="0" y="0"/>
          <a:ext cx="0" cy="0"/>
          <a:chOff x="0" y="0"/>
          <a:chExt cx="0" cy="0"/>
        </a:xfrm>
      </p:grpSpPr>
      <p:sp>
        <p:nvSpPr>
          <p:cNvPr id="1326" name="Google Shape;1326;p170"/>
          <p:cNvSpPr txBox="1"/>
          <p:nvPr/>
        </p:nvSpPr>
        <p:spPr>
          <a:xfrm>
            <a:off x="470856" y="595746"/>
            <a:ext cx="11263943" cy="491681"/>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a:t>
            </a:r>
            <a:r>
              <a:rPr lang="fr-FR" sz="2400" b="1" cap="none">
                <a:solidFill>
                  <a:schemeClr val="lt1"/>
                </a:solidFill>
                <a:latin typeface="Calibri"/>
                <a:ea typeface="Calibri"/>
                <a:cs typeface="Calibri"/>
                <a:sym typeface="Calibri"/>
              </a:rPr>
              <a:t> d’audits</a:t>
            </a:r>
            <a:endParaRPr/>
          </a:p>
        </p:txBody>
      </p:sp>
      <p:sp>
        <p:nvSpPr>
          <p:cNvPr id="1327" name="Google Shape;1327;p170"/>
          <p:cNvSpPr txBox="1"/>
          <p:nvPr/>
        </p:nvSpPr>
        <p:spPr>
          <a:xfrm>
            <a:off x="470850" y="1233050"/>
            <a:ext cx="11264100" cy="4260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Arial"/>
              <a:buNone/>
            </a:pPr>
            <a:r>
              <a:rPr lang="fr-FR" sz="1600" cap="none">
                <a:solidFill>
                  <a:schemeClr val="lt1"/>
                </a:solidFill>
                <a:latin typeface="Poppins"/>
                <a:ea typeface="Poppins"/>
                <a:cs typeface="Poppins"/>
                <a:sym typeface="Poppins"/>
              </a:rPr>
              <a:t>PO01 :ACCUEIL ORIENTATION</a:t>
            </a:r>
            <a:endParaRPr sz="1600" cap="none">
              <a:solidFill>
                <a:schemeClr val="lt1"/>
              </a:solidFill>
              <a:latin typeface="Poppins"/>
              <a:ea typeface="Poppins"/>
              <a:cs typeface="Poppins"/>
              <a:sym typeface="Poppins"/>
            </a:endParaRPr>
          </a:p>
        </p:txBody>
      </p:sp>
      <p:sp>
        <p:nvSpPr>
          <p:cNvPr id="1328" name="Google Shape;1328;p170"/>
          <p:cNvSpPr txBox="1"/>
          <p:nvPr/>
        </p:nvSpPr>
        <p:spPr>
          <a:xfrm>
            <a:off x="470856" y="1928904"/>
            <a:ext cx="4019700" cy="831000"/>
          </a:xfrm>
          <a:prstGeom prst="rect">
            <a:avLst/>
          </a:prstGeom>
          <a:noFill/>
          <a:ln>
            <a:noFill/>
          </a:ln>
        </p:spPr>
        <p:txBody>
          <a:bodyPr spcFirstLastPara="1" wrap="square" lIns="91425" tIns="45700" rIns="91425" bIns="45700" anchor="t" anchorCtr="0">
            <a:spAutoFit/>
          </a:bodyPr>
          <a:lstStyle/>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point faible</a:t>
            </a:r>
            <a:endParaRPr sz="1600">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0 écart</a:t>
            </a:r>
            <a:endParaRPr sz="1600">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0 piste d’amélioration</a:t>
            </a:r>
            <a:endParaRPr sz="1600">
              <a:solidFill>
                <a:schemeClr val="dk1"/>
              </a:solidFill>
              <a:latin typeface="Poppins"/>
              <a:ea typeface="Poppins"/>
              <a:cs typeface="Poppins"/>
              <a:sym typeface="Poppins"/>
            </a:endParaRPr>
          </a:p>
        </p:txBody>
      </p:sp>
      <p:graphicFrame>
        <p:nvGraphicFramePr>
          <p:cNvPr id="1329" name="Google Shape;1329;p170"/>
          <p:cNvGraphicFramePr/>
          <p:nvPr/>
        </p:nvGraphicFramePr>
        <p:xfrm>
          <a:off x="470856" y="3217320"/>
          <a:ext cx="3000000" cy="3000000"/>
        </p:xfrm>
        <a:graphic>
          <a:graphicData uri="http://schemas.openxmlformats.org/drawingml/2006/table">
            <a:tbl>
              <a:tblPr>
                <a:noFill/>
                <a:tableStyleId>{3946ED75-AFF1-4BEF-8250-051C1756E3E0}</a:tableStyleId>
              </a:tblPr>
              <a:tblGrid>
                <a:gridCol w="1746900">
                  <a:extLst>
                    <a:ext uri="{9D8B030D-6E8A-4147-A177-3AD203B41FA5}">
                      <a16:colId xmlns:a16="http://schemas.microsoft.com/office/drawing/2014/main" val="20000"/>
                    </a:ext>
                  </a:extLst>
                </a:gridCol>
                <a:gridCol w="4221700">
                  <a:extLst>
                    <a:ext uri="{9D8B030D-6E8A-4147-A177-3AD203B41FA5}">
                      <a16:colId xmlns:a16="http://schemas.microsoft.com/office/drawing/2014/main" val="20001"/>
                    </a:ext>
                  </a:extLst>
                </a:gridCol>
                <a:gridCol w="1842450">
                  <a:extLst>
                    <a:ext uri="{9D8B030D-6E8A-4147-A177-3AD203B41FA5}">
                      <a16:colId xmlns:a16="http://schemas.microsoft.com/office/drawing/2014/main" val="20002"/>
                    </a:ext>
                  </a:extLst>
                </a:gridCol>
                <a:gridCol w="1710525">
                  <a:extLst>
                    <a:ext uri="{9D8B030D-6E8A-4147-A177-3AD203B41FA5}">
                      <a16:colId xmlns:a16="http://schemas.microsoft.com/office/drawing/2014/main" val="20003"/>
                    </a:ext>
                  </a:extLst>
                </a:gridCol>
                <a:gridCol w="891650">
                  <a:extLst>
                    <a:ext uri="{9D8B030D-6E8A-4147-A177-3AD203B41FA5}">
                      <a16:colId xmlns:a16="http://schemas.microsoft.com/office/drawing/2014/main" val="20004"/>
                    </a:ext>
                  </a:extLst>
                </a:gridCol>
                <a:gridCol w="837050">
                  <a:extLst>
                    <a:ext uri="{9D8B030D-6E8A-4147-A177-3AD203B41FA5}">
                      <a16:colId xmlns:a16="http://schemas.microsoft.com/office/drawing/2014/main" val="20005"/>
                    </a:ext>
                  </a:extLst>
                </a:gridCol>
              </a:tblGrid>
              <a:tr h="627525">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Date réal, audit</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Description</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Concerné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Gravité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Réal.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Eff.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1086675">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07/07/2023</a:t>
                      </a:r>
                      <a:endParaRPr sz="12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200">
                          <a:latin typeface="Poppins"/>
                          <a:ea typeface="Poppins"/>
                          <a:cs typeface="Poppins"/>
                          <a:sym typeface="Poppins"/>
                        </a:rPr>
                        <a:t>Le registre des courriers d'arrivée au Plateau n'est pas renseigné depuis le 23/06/2023</a:t>
                      </a:r>
                      <a:endParaRPr sz="12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Habibatou Sy</a:t>
                      </a: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Point Faible</a:t>
                      </a: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333"/>
        <p:cNvGrpSpPr/>
        <p:nvPr/>
      </p:nvGrpSpPr>
      <p:grpSpPr>
        <a:xfrm>
          <a:off x="0" y="0"/>
          <a:ext cx="0" cy="0"/>
          <a:chOff x="0" y="0"/>
          <a:chExt cx="0" cy="0"/>
        </a:xfrm>
      </p:grpSpPr>
      <p:sp>
        <p:nvSpPr>
          <p:cNvPr id="1334" name="Google Shape;1334;p171"/>
          <p:cNvSpPr txBox="1"/>
          <p:nvPr/>
        </p:nvSpPr>
        <p:spPr>
          <a:xfrm>
            <a:off x="470856" y="595746"/>
            <a:ext cx="11263943" cy="491681"/>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335" name="Google Shape;1335;p171"/>
          <p:cNvSpPr txBox="1"/>
          <p:nvPr/>
        </p:nvSpPr>
        <p:spPr>
          <a:xfrm>
            <a:off x="470850" y="1233050"/>
            <a:ext cx="11264100" cy="4917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600"/>
              <a:buFont typeface="Poppins"/>
              <a:buNone/>
            </a:pPr>
            <a:r>
              <a:rPr lang="fr-FR" sz="1600" b="0" cap="none">
                <a:solidFill>
                  <a:schemeClr val="lt1"/>
                </a:solidFill>
                <a:latin typeface="Poppins"/>
                <a:ea typeface="Poppins"/>
                <a:cs typeface="Poppins"/>
                <a:sym typeface="Poppins"/>
              </a:rPr>
              <a:t>PO02: </a:t>
            </a:r>
            <a:r>
              <a:rPr lang="fr-FR" sz="1600">
                <a:solidFill>
                  <a:schemeClr val="lt1"/>
                </a:solidFill>
                <a:latin typeface="Poppins"/>
                <a:ea typeface="Poppins"/>
                <a:cs typeface="Poppins"/>
                <a:sym typeface="Poppins"/>
              </a:rPr>
              <a:t>ENCAISSEMENT RECOUVREMENT ET FACTURATION</a:t>
            </a:r>
            <a:endParaRPr sz="1600" b="0" cap="none">
              <a:solidFill>
                <a:schemeClr val="lt1"/>
              </a:solidFill>
              <a:latin typeface="Poppins"/>
              <a:ea typeface="Poppins"/>
              <a:cs typeface="Poppins"/>
              <a:sym typeface="Poppins"/>
            </a:endParaRPr>
          </a:p>
        </p:txBody>
      </p:sp>
      <p:sp>
        <p:nvSpPr>
          <p:cNvPr id="1336" name="Google Shape;1336;p171"/>
          <p:cNvSpPr txBox="1"/>
          <p:nvPr/>
        </p:nvSpPr>
        <p:spPr>
          <a:xfrm>
            <a:off x="470858" y="1932665"/>
            <a:ext cx="4019700" cy="83100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3 points faibles </a:t>
            </a:r>
            <a:endParaRPr sz="1600">
              <a:latin typeface="Poppins"/>
              <a:ea typeface="Poppins"/>
              <a:cs typeface="Poppins"/>
              <a:sym typeface="Poppins"/>
            </a:endParaRPr>
          </a:p>
          <a:p>
            <a:pPr marL="285750" marR="0" lvl="0" indent="-2857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2 écarts</a:t>
            </a:r>
            <a:endParaRPr sz="1600">
              <a:latin typeface="Poppins"/>
              <a:ea typeface="Poppins"/>
              <a:cs typeface="Poppins"/>
              <a:sym typeface="Poppins"/>
            </a:endParaRPr>
          </a:p>
          <a:p>
            <a:pPr marL="285750" marR="0" lvl="0" indent="-2857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3 pistes d’amélioration</a:t>
            </a:r>
            <a:endParaRPr sz="1600">
              <a:solidFill>
                <a:schemeClr val="dk1"/>
              </a:solidFill>
              <a:latin typeface="Poppins"/>
              <a:ea typeface="Poppins"/>
              <a:cs typeface="Poppins"/>
              <a:sym typeface="Poppins"/>
            </a:endParaRPr>
          </a:p>
        </p:txBody>
      </p:sp>
      <p:graphicFrame>
        <p:nvGraphicFramePr>
          <p:cNvPr id="1337" name="Google Shape;1337;p171"/>
          <p:cNvGraphicFramePr/>
          <p:nvPr/>
        </p:nvGraphicFramePr>
        <p:xfrm>
          <a:off x="477755" y="2835983"/>
          <a:ext cx="3000000" cy="3000000"/>
        </p:xfrm>
        <a:graphic>
          <a:graphicData uri="http://schemas.openxmlformats.org/drawingml/2006/table">
            <a:tbl>
              <a:tblPr>
                <a:noFill/>
                <a:tableStyleId>{3946ED75-AFF1-4BEF-8250-051C1756E3E0}</a:tableStyleId>
              </a:tblPr>
              <a:tblGrid>
                <a:gridCol w="1410225">
                  <a:extLst>
                    <a:ext uri="{9D8B030D-6E8A-4147-A177-3AD203B41FA5}">
                      <a16:colId xmlns:a16="http://schemas.microsoft.com/office/drawing/2014/main" val="20000"/>
                    </a:ext>
                  </a:extLst>
                </a:gridCol>
                <a:gridCol w="5919750">
                  <a:extLst>
                    <a:ext uri="{9D8B030D-6E8A-4147-A177-3AD203B41FA5}">
                      <a16:colId xmlns:a16="http://schemas.microsoft.com/office/drawing/2014/main" val="20001"/>
                    </a:ext>
                  </a:extLst>
                </a:gridCol>
                <a:gridCol w="1037350">
                  <a:extLst>
                    <a:ext uri="{9D8B030D-6E8A-4147-A177-3AD203B41FA5}">
                      <a16:colId xmlns:a16="http://schemas.microsoft.com/office/drawing/2014/main" val="20002"/>
                    </a:ext>
                  </a:extLst>
                </a:gridCol>
                <a:gridCol w="1205500">
                  <a:extLst>
                    <a:ext uri="{9D8B030D-6E8A-4147-A177-3AD203B41FA5}">
                      <a16:colId xmlns:a16="http://schemas.microsoft.com/office/drawing/2014/main" val="20003"/>
                    </a:ext>
                  </a:extLst>
                </a:gridCol>
                <a:gridCol w="1001425">
                  <a:extLst>
                    <a:ext uri="{9D8B030D-6E8A-4147-A177-3AD203B41FA5}">
                      <a16:colId xmlns:a16="http://schemas.microsoft.com/office/drawing/2014/main" val="20004"/>
                    </a:ext>
                  </a:extLst>
                </a:gridCol>
                <a:gridCol w="676025">
                  <a:extLst>
                    <a:ext uri="{9D8B030D-6E8A-4147-A177-3AD203B41FA5}">
                      <a16:colId xmlns:a16="http://schemas.microsoft.com/office/drawing/2014/main" val="20005"/>
                    </a:ext>
                  </a:extLst>
                </a:gridCol>
              </a:tblGrid>
              <a:tr h="157950">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Date réal, audit</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Description</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Concerné</a:t>
                      </a:r>
                      <a:endParaRPr sz="1200" b="1" i="0" u="none" strike="noStrike">
                        <a:solidFill>
                          <a:srgbClr val="FFFFFF"/>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Gravité</a:t>
                      </a:r>
                      <a:endParaRPr sz="1200" b="1" i="0" u="none" strike="noStrike">
                        <a:solidFill>
                          <a:srgbClr val="FFFFFF"/>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Réal.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Eff.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390350">
                <a:tc>
                  <a:txBody>
                    <a:bodyPr/>
                    <a:lstStyle/>
                    <a:p>
                      <a:pPr marL="0" lvl="0" indent="0" algn="ctr" rtl="0">
                        <a:spcBef>
                          <a:spcPts val="0"/>
                        </a:spcBef>
                        <a:spcAft>
                          <a:spcPts val="0"/>
                        </a:spcAft>
                        <a:buNone/>
                      </a:pPr>
                      <a:r>
                        <a:rPr lang="fr-FR" sz="900">
                          <a:latin typeface="Poppins"/>
                          <a:ea typeface="Poppins"/>
                          <a:cs typeface="Poppins"/>
                          <a:sym typeface="Poppins"/>
                        </a:rPr>
                        <a:t>14/08/2023</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La mise à jour de l'encaissement dans Eyone par le caissier n'est pas systématiquement effectuée du fait de : - la non génération de la facturation par le Secrétariat médical; - les bugs récurrents d'Eyone</a:t>
                      </a:r>
                      <a:endParaRPr sz="900">
                        <a:latin typeface="Poppins"/>
                        <a:ea typeface="Poppins"/>
                        <a:cs typeface="Poppins"/>
                        <a:sym typeface="Poppins"/>
                      </a:endParaRPr>
                    </a:p>
                    <a:p>
                      <a:pPr marL="0" lvl="0" indent="0" algn="ctr" rtl="0">
                        <a:spcBef>
                          <a:spcPts val="0"/>
                        </a:spcBef>
                        <a:spcAft>
                          <a:spcPts val="0"/>
                        </a:spcAft>
                        <a:buNone/>
                      </a:pP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Asse Ndiaye</a:t>
                      </a: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Point faible</a:t>
                      </a:r>
                      <a:endParaRPr sz="900">
                        <a:latin typeface="Poppins"/>
                        <a:ea typeface="Poppins"/>
                        <a:cs typeface="Poppins"/>
                        <a:sym typeface="Poppins"/>
                      </a:endParaRPr>
                    </a:p>
                    <a:p>
                      <a:pPr marL="0" lvl="0" indent="0" algn="ctr" rtl="0">
                        <a:spcBef>
                          <a:spcPts val="0"/>
                        </a:spcBef>
                        <a:spcAft>
                          <a:spcPts val="0"/>
                        </a:spcAft>
                        <a:buNone/>
                      </a:pP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r h="345650">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14/08/2023</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Les rapprochements entre la Caisse et le Secrétariat médical ne sont pas effectués pour les raisons suivantes : - les facturations ne sont pas faites en temps réel par le Secrétariat médical; - les caissiers rentrent bien avant les secrétaires médicaux</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Asse Ndiaye</a:t>
                      </a:r>
                      <a:endParaRPr sz="900">
                        <a:solidFill>
                          <a:schemeClr val="dk1"/>
                        </a:solidFill>
                        <a:latin typeface="Poppins"/>
                        <a:ea typeface="Poppins"/>
                        <a:cs typeface="Poppins"/>
                        <a:sym typeface="Poppins"/>
                      </a:endParaRPr>
                    </a:p>
                    <a:p>
                      <a:pPr marL="0" lvl="0" indent="0" algn="ctr" rtl="0">
                        <a:spcBef>
                          <a:spcPts val="0"/>
                        </a:spcBef>
                        <a:spcAft>
                          <a:spcPts val="0"/>
                        </a:spcAft>
                        <a:buNone/>
                      </a:pP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Ecart</a:t>
                      </a: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2"/>
                  </a:ext>
                </a:extLst>
              </a:tr>
              <a:tr h="345650">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14/08/2023</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Ce contrôle n'est pas effectif car nous retrouvons parfois des PEC avec des cartes expirées 2 - Ce Contrôle est fait dorénavant par le Caissier qui reçoit les PEC =&gt; Il faudra modifier la procédure pour inclure cette nouvelle pratique</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Asse Ndiaye</a:t>
                      </a:r>
                      <a:endParaRPr sz="900">
                        <a:solidFill>
                          <a:schemeClr val="dk1"/>
                        </a:solidFill>
                        <a:latin typeface="Poppins"/>
                        <a:ea typeface="Poppins"/>
                        <a:cs typeface="Poppins"/>
                        <a:sym typeface="Poppins"/>
                      </a:endParaRPr>
                    </a:p>
                    <a:p>
                      <a:pPr marL="0" lvl="0" indent="0" algn="ctr" rtl="0">
                        <a:spcBef>
                          <a:spcPts val="0"/>
                        </a:spcBef>
                        <a:spcAft>
                          <a:spcPts val="0"/>
                        </a:spcAft>
                        <a:buNone/>
                      </a:pP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Point faible</a:t>
                      </a: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3"/>
                  </a:ext>
                </a:extLst>
              </a:tr>
              <a:tr h="294425">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14/08/2023</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Le secrétariat médical transfère directement le dossier de facturation du patient hospitalisé aux agents de facturation et non au Trésorier. =&gt; Il faudra mettre à jour les supports liées au processus</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Asse Ndiaye</a:t>
                      </a:r>
                      <a:endParaRPr sz="900">
                        <a:solidFill>
                          <a:schemeClr val="dk1"/>
                        </a:solidFill>
                        <a:latin typeface="Poppins"/>
                        <a:ea typeface="Poppins"/>
                        <a:cs typeface="Poppins"/>
                        <a:sym typeface="Poppins"/>
                      </a:endParaRPr>
                    </a:p>
                    <a:p>
                      <a:pPr marL="0" lvl="0" indent="0" algn="ctr" rtl="0">
                        <a:spcBef>
                          <a:spcPts val="0"/>
                        </a:spcBef>
                        <a:spcAft>
                          <a:spcPts val="0"/>
                        </a:spcAft>
                        <a:buNone/>
                      </a:pP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Ecart</a:t>
                      </a: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4"/>
                  </a:ext>
                </a:extLst>
              </a:tr>
              <a:tr h="458250">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14/08/2023</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Les contrôles de conformité ne sont pas correctement effectués. =&gt; Il faut que les Assistants Facturation contrôlent la conformité des prises en charge (le renseignement correct de la PEC notamment à la machine pour Ascoma, si le montant facturé est conforme, si les détails des soins et bulletins d'écho sont joints, etc)</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Asse Ndiaye</a:t>
                      </a:r>
                      <a:endParaRPr sz="900">
                        <a:solidFill>
                          <a:schemeClr val="dk1"/>
                        </a:solidFill>
                        <a:latin typeface="Poppins"/>
                        <a:ea typeface="Poppins"/>
                        <a:cs typeface="Poppins"/>
                        <a:sym typeface="Poppins"/>
                      </a:endParaRPr>
                    </a:p>
                    <a:p>
                      <a:pPr marL="0" lvl="0" indent="0" algn="ctr" rtl="0">
                        <a:spcBef>
                          <a:spcPts val="0"/>
                        </a:spcBef>
                        <a:spcAft>
                          <a:spcPts val="0"/>
                        </a:spcAft>
                        <a:buNone/>
                      </a:pP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Point faible</a:t>
                      </a: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5"/>
                  </a:ext>
                </a:extLst>
              </a:tr>
              <a:tr h="345650">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14/08/2023</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Les lettres de garantie et les éventuelles pièces justificatives sont envoyées à la Compatibilité et non à la DAF =&gt; Il faudra accentuer les contrôles effectués en vue de réduire le taux de rejet de la part des garants</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Asse Ndiaye</a:t>
                      </a:r>
                      <a:endParaRPr sz="900">
                        <a:solidFill>
                          <a:schemeClr val="dk1"/>
                        </a:solidFill>
                        <a:latin typeface="Poppins"/>
                        <a:ea typeface="Poppins"/>
                        <a:cs typeface="Poppins"/>
                        <a:sym typeface="Poppins"/>
                      </a:endParaRPr>
                    </a:p>
                    <a:p>
                      <a:pPr marL="0" lvl="0" indent="0" algn="ctr" rtl="0">
                        <a:spcBef>
                          <a:spcPts val="0"/>
                        </a:spcBef>
                        <a:spcAft>
                          <a:spcPts val="0"/>
                        </a:spcAft>
                        <a:buNone/>
                      </a:pP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Piste d’amélioration</a:t>
                      </a: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6"/>
                  </a:ext>
                </a:extLst>
              </a:tr>
              <a:tr h="240550">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14/08/2023</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Les modes opératoires du processus doivent être révisés en y incluant les nouvelles pratiques et constats d'audit</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Asse Ndiaye</a:t>
                      </a:r>
                      <a:endParaRPr sz="900">
                        <a:solidFill>
                          <a:schemeClr val="dk1"/>
                        </a:solidFill>
                        <a:latin typeface="Poppins"/>
                        <a:ea typeface="Poppins"/>
                        <a:cs typeface="Poppins"/>
                        <a:sym typeface="Poppins"/>
                      </a:endParaRPr>
                    </a:p>
                    <a:p>
                      <a:pPr marL="0" lvl="0" indent="0" algn="ctr" rtl="0">
                        <a:spcBef>
                          <a:spcPts val="0"/>
                        </a:spcBef>
                        <a:spcAft>
                          <a:spcPts val="0"/>
                        </a:spcAft>
                        <a:buNone/>
                      </a:pP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Piste d’amélioration</a:t>
                      </a: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7"/>
                  </a:ext>
                </a:extLst>
              </a:tr>
              <a:tr h="683475">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14/08/2023</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 Délai moyen de paiement des garants : environ 90 jours sur les 2 premiers trimestres contre une cible de 60 jours =&gt; Il faudra endurcir nos conditions de crédit aux garants et accélérer les actions de recouvrement selon les nouvelles résolutions. • Taux de réclamations ou rejets des garants sur la facturation : 1% sur les deux premiers trimestres de 2023 contre une cible de 5% =&gt; il faudra revoir la cible à la baisse • Délai moyen entre la sortie du patient et la réception de la facture à la Comptabilité : 3,5 jours contre une cible de 7 jours =&gt; il faudra réduire ce délai</a:t>
                      </a:r>
                      <a:endParaRPr sz="9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900">
                          <a:solidFill>
                            <a:schemeClr val="dk1"/>
                          </a:solidFill>
                          <a:latin typeface="Poppins"/>
                          <a:ea typeface="Poppins"/>
                          <a:cs typeface="Poppins"/>
                          <a:sym typeface="Poppins"/>
                        </a:rPr>
                        <a:t>Asse Ndiaye</a:t>
                      </a:r>
                      <a:endParaRPr sz="900">
                        <a:solidFill>
                          <a:schemeClr val="dk1"/>
                        </a:solidFill>
                        <a:latin typeface="Poppins"/>
                        <a:ea typeface="Poppins"/>
                        <a:cs typeface="Poppins"/>
                        <a:sym typeface="Poppins"/>
                      </a:endParaRPr>
                    </a:p>
                    <a:p>
                      <a:pPr marL="0" lvl="0" indent="0" algn="ctr" rtl="0">
                        <a:spcBef>
                          <a:spcPts val="0"/>
                        </a:spcBef>
                        <a:spcAft>
                          <a:spcPts val="0"/>
                        </a:spcAft>
                        <a:buNone/>
                      </a:pP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900">
                          <a:latin typeface="Poppins"/>
                          <a:ea typeface="Poppins"/>
                          <a:cs typeface="Poppins"/>
                          <a:sym typeface="Poppins"/>
                        </a:rPr>
                        <a:t>Piste d’amélioration</a:t>
                      </a:r>
                      <a:endParaRPr sz="9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341"/>
        <p:cNvGrpSpPr/>
        <p:nvPr/>
      </p:nvGrpSpPr>
      <p:grpSpPr>
        <a:xfrm>
          <a:off x="0" y="0"/>
          <a:ext cx="0" cy="0"/>
          <a:chOff x="0" y="0"/>
          <a:chExt cx="0" cy="0"/>
        </a:xfrm>
      </p:grpSpPr>
      <p:sp>
        <p:nvSpPr>
          <p:cNvPr id="1342" name="Google Shape;1342;p172"/>
          <p:cNvSpPr txBox="1"/>
          <p:nvPr/>
        </p:nvSpPr>
        <p:spPr>
          <a:xfrm>
            <a:off x="470856" y="595746"/>
            <a:ext cx="11263943" cy="491681"/>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343" name="Google Shape;1343;p172"/>
          <p:cNvSpPr txBox="1"/>
          <p:nvPr/>
        </p:nvSpPr>
        <p:spPr>
          <a:xfrm>
            <a:off x="470839" y="1233050"/>
            <a:ext cx="11264100" cy="3846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Poppins"/>
              <a:buNone/>
            </a:pPr>
            <a:r>
              <a:rPr lang="fr-FR" sz="1800" b="0" cap="none">
                <a:solidFill>
                  <a:schemeClr val="lt1"/>
                </a:solidFill>
                <a:latin typeface="Poppins"/>
                <a:ea typeface="Poppins"/>
                <a:cs typeface="Poppins"/>
                <a:sym typeface="Poppins"/>
              </a:rPr>
              <a:t>PO03 : </a:t>
            </a:r>
            <a:r>
              <a:rPr lang="fr-FR" sz="1800">
                <a:solidFill>
                  <a:schemeClr val="lt1"/>
                </a:solidFill>
                <a:latin typeface="Poppins"/>
                <a:ea typeface="Poppins"/>
                <a:cs typeface="Poppins"/>
                <a:sym typeface="Poppins"/>
              </a:rPr>
              <a:t>CONSULTATION</a:t>
            </a:r>
            <a:endParaRPr/>
          </a:p>
        </p:txBody>
      </p:sp>
      <p:sp>
        <p:nvSpPr>
          <p:cNvPr id="1344" name="Google Shape;1344;p172"/>
          <p:cNvSpPr txBox="1"/>
          <p:nvPr/>
        </p:nvSpPr>
        <p:spPr>
          <a:xfrm>
            <a:off x="470860" y="1836543"/>
            <a:ext cx="4019700" cy="831000"/>
          </a:xfrm>
          <a:prstGeom prst="rect">
            <a:avLst/>
          </a:prstGeom>
          <a:noFill/>
          <a:ln>
            <a:noFill/>
          </a:ln>
        </p:spPr>
        <p:txBody>
          <a:bodyPr spcFirstLastPara="1" wrap="square" lIns="91425" tIns="45700" rIns="91425" bIns="45700" anchor="t" anchorCtr="0">
            <a:spAutoFit/>
          </a:bodyPr>
          <a:lstStyle/>
          <a:p>
            <a:pPr marL="285750" marR="0" lvl="0" indent="-2730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point faible</a:t>
            </a:r>
            <a:endParaRPr sz="1600">
              <a:latin typeface="Poppins"/>
              <a:ea typeface="Poppins"/>
              <a:cs typeface="Poppins"/>
              <a:sym typeface="Poppins"/>
            </a:endParaRPr>
          </a:p>
          <a:p>
            <a:pPr marL="285750" marR="0" lvl="0" indent="-2730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écart</a:t>
            </a:r>
            <a:endParaRPr sz="1600">
              <a:latin typeface="Poppins"/>
              <a:ea typeface="Poppins"/>
              <a:cs typeface="Poppins"/>
              <a:sym typeface="Poppins"/>
            </a:endParaRPr>
          </a:p>
          <a:p>
            <a:pPr marL="285750" marR="0" lvl="0" indent="-2730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0 piste d’amélioration</a:t>
            </a:r>
            <a:endParaRPr sz="1600">
              <a:solidFill>
                <a:schemeClr val="dk1"/>
              </a:solidFill>
              <a:latin typeface="Poppins"/>
              <a:ea typeface="Poppins"/>
              <a:cs typeface="Poppins"/>
              <a:sym typeface="Poppins"/>
            </a:endParaRPr>
          </a:p>
        </p:txBody>
      </p:sp>
      <p:graphicFrame>
        <p:nvGraphicFramePr>
          <p:cNvPr id="1345" name="Google Shape;1345;p172"/>
          <p:cNvGraphicFramePr/>
          <p:nvPr/>
        </p:nvGraphicFramePr>
        <p:xfrm>
          <a:off x="477767" y="3124832"/>
          <a:ext cx="3000000" cy="3000000"/>
        </p:xfrm>
        <a:graphic>
          <a:graphicData uri="http://schemas.openxmlformats.org/drawingml/2006/table">
            <a:tbl>
              <a:tblPr>
                <a:noFill/>
                <a:tableStyleId>{3946ED75-AFF1-4BEF-8250-051C1756E3E0}</a:tableStyleId>
              </a:tblPr>
              <a:tblGrid>
                <a:gridCol w="1746900">
                  <a:extLst>
                    <a:ext uri="{9D8B030D-6E8A-4147-A177-3AD203B41FA5}">
                      <a16:colId xmlns:a16="http://schemas.microsoft.com/office/drawing/2014/main" val="20000"/>
                    </a:ext>
                  </a:extLst>
                </a:gridCol>
                <a:gridCol w="4221700">
                  <a:extLst>
                    <a:ext uri="{9D8B030D-6E8A-4147-A177-3AD203B41FA5}">
                      <a16:colId xmlns:a16="http://schemas.microsoft.com/office/drawing/2014/main" val="20001"/>
                    </a:ext>
                  </a:extLst>
                </a:gridCol>
                <a:gridCol w="1842450">
                  <a:extLst>
                    <a:ext uri="{9D8B030D-6E8A-4147-A177-3AD203B41FA5}">
                      <a16:colId xmlns:a16="http://schemas.microsoft.com/office/drawing/2014/main" val="20002"/>
                    </a:ext>
                  </a:extLst>
                </a:gridCol>
                <a:gridCol w="1710525">
                  <a:extLst>
                    <a:ext uri="{9D8B030D-6E8A-4147-A177-3AD203B41FA5}">
                      <a16:colId xmlns:a16="http://schemas.microsoft.com/office/drawing/2014/main" val="20003"/>
                    </a:ext>
                  </a:extLst>
                </a:gridCol>
                <a:gridCol w="891650">
                  <a:extLst>
                    <a:ext uri="{9D8B030D-6E8A-4147-A177-3AD203B41FA5}">
                      <a16:colId xmlns:a16="http://schemas.microsoft.com/office/drawing/2014/main" val="20004"/>
                    </a:ext>
                  </a:extLst>
                </a:gridCol>
                <a:gridCol w="837050">
                  <a:extLst>
                    <a:ext uri="{9D8B030D-6E8A-4147-A177-3AD203B41FA5}">
                      <a16:colId xmlns:a16="http://schemas.microsoft.com/office/drawing/2014/main" val="20005"/>
                    </a:ext>
                  </a:extLst>
                </a:gridCol>
              </a:tblGrid>
              <a:tr h="627525">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Date réal, audit</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Description</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Concerné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Gravité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Réal.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Eff.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1086675">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24/11/2023</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200">
                          <a:latin typeface="Poppins"/>
                          <a:ea typeface="Poppins"/>
                          <a:cs typeface="Poppins"/>
                          <a:sym typeface="Poppins"/>
                        </a:rPr>
                        <a:t>Les fiches de suivis des patients ne sont plus utilisés à la Clinique avec le nouveau logiciel Icare. Il faudrait réviser le mode opératoire de la gestion administrative de la consultation</a:t>
                      </a:r>
                      <a:endParaRPr sz="12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Habibatou Sy</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Ecart</a:t>
                      </a: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r h="1071375">
                <a:tc>
                  <a:txBody>
                    <a:bodyPr/>
                    <a:lstStyle/>
                    <a:p>
                      <a:pPr marL="0" marR="0" lvl="0" indent="0" algn="ctr" rtl="0">
                        <a:spcBef>
                          <a:spcPts val="0"/>
                        </a:spcBef>
                        <a:spcAft>
                          <a:spcPts val="0"/>
                        </a:spcAft>
                        <a:buNone/>
                      </a:pPr>
                      <a:r>
                        <a:rPr lang="fr-FR" sz="1200" i="0" u="none" strike="noStrike">
                          <a:solidFill>
                            <a:srgbClr val="000000"/>
                          </a:solidFill>
                          <a:latin typeface="Poppins"/>
                          <a:ea typeface="Poppins"/>
                          <a:cs typeface="Poppins"/>
                          <a:sym typeface="Poppins"/>
                        </a:rPr>
                        <a:t>24/11/2023</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200" i="0" u="none" strike="noStrike">
                          <a:solidFill>
                            <a:srgbClr val="000000"/>
                          </a:solidFill>
                          <a:latin typeface="Poppins"/>
                          <a:ea typeface="Poppins"/>
                          <a:cs typeface="Poppins"/>
                          <a:sym typeface="Poppins"/>
                        </a:rPr>
                        <a:t> Erreur lors de l’enregistrement des coordonnées des patients sur Icare</a:t>
                      </a:r>
                      <a:endParaRPr sz="12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400"/>
                        <a:buFont typeface="Poppins"/>
                        <a:buNone/>
                      </a:pPr>
                      <a:r>
                        <a:rPr lang="fr-FR" sz="1200" i="0" u="none" strike="noStrike">
                          <a:solidFill>
                            <a:srgbClr val="000000"/>
                          </a:solidFill>
                          <a:latin typeface="Poppins"/>
                          <a:ea typeface="Poppins"/>
                          <a:cs typeface="Poppins"/>
                          <a:sym typeface="Poppins"/>
                        </a:rPr>
                        <a:t>Habibatou Sy</a:t>
                      </a:r>
                      <a:endParaRPr sz="1200">
                        <a:latin typeface="Poppins"/>
                        <a:ea typeface="Poppins"/>
                        <a:cs typeface="Poppins"/>
                        <a:sym typeface="Poppins"/>
                      </a:endParaRPr>
                    </a:p>
                    <a:p>
                      <a:pPr marL="0" marR="0" lvl="0" indent="0" algn="ctr" rtl="0">
                        <a:spcBef>
                          <a:spcPts val="0"/>
                        </a:spcBef>
                        <a:spcAft>
                          <a:spcPts val="0"/>
                        </a:spcAft>
                        <a:buNone/>
                      </a:pP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400"/>
                        <a:buFont typeface="Poppins"/>
                        <a:buNone/>
                      </a:pPr>
                      <a:r>
                        <a:rPr lang="fr-FR" sz="1200" i="0" u="none" strike="noStrike">
                          <a:solidFill>
                            <a:srgbClr val="000000"/>
                          </a:solidFill>
                          <a:latin typeface="Poppins"/>
                          <a:ea typeface="Poppins"/>
                          <a:cs typeface="Poppins"/>
                          <a:sym typeface="Poppins"/>
                        </a:rPr>
                        <a:t>Point faible</a:t>
                      </a:r>
                      <a:endParaRPr sz="12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200" b="1" i="0" u="none" strike="noStrike">
                          <a:solidFill>
                            <a:srgbClr val="00B050"/>
                          </a:solidFill>
                          <a:latin typeface="Poppins"/>
                          <a:ea typeface="Poppins"/>
                          <a:cs typeface="Poppins"/>
                          <a:sym typeface="Poppins"/>
                        </a:rPr>
                        <a:t>100%</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200" b="1">
                          <a:solidFill>
                            <a:srgbClr val="00B050"/>
                          </a:solidFill>
                          <a:latin typeface="Poppins"/>
                          <a:ea typeface="Poppins"/>
                          <a:cs typeface="Poppins"/>
                          <a:sym typeface="Poppins"/>
                        </a:rPr>
                        <a:t>100%</a:t>
                      </a:r>
                      <a:endParaRPr sz="1200" b="1">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7"/>
          <p:cNvSpPr txBox="1">
            <a:spLocks noGrp="1"/>
          </p:cNvSpPr>
          <p:nvPr>
            <p:ph type="title"/>
          </p:nvPr>
        </p:nvSpPr>
        <p:spPr>
          <a:xfrm>
            <a:off x="487675" y="192700"/>
            <a:ext cx="11142600" cy="8334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Les informations sur la performance et l’efficacité du système de management de la qualité</a:t>
            </a:r>
            <a:endParaRPr sz="2200" b="1">
              <a:solidFill>
                <a:schemeClr val="lt1"/>
              </a:solidFill>
              <a:latin typeface="Poppins"/>
              <a:ea typeface="Poppins"/>
              <a:cs typeface="Poppins"/>
              <a:sym typeface="Poppins"/>
            </a:endParaRPr>
          </a:p>
        </p:txBody>
      </p:sp>
      <p:sp>
        <p:nvSpPr>
          <p:cNvPr id="326" name="Google Shape;326;p47"/>
          <p:cNvSpPr txBox="1">
            <a:spLocks noGrp="1"/>
          </p:cNvSpPr>
          <p:nvPr>
            <p:ph type="body" idx="1"/>
          </p:nvPr>
        </p:nvSpPr>
        <p:spPr>
          <a:xfrm>
            <a:off x="487681" y="1633108"/>
            <a:ext cx="11142616" cy="1199677"/>
          </a:xfrm>
          <a:prstGeom prst="rect">
            <a:avLst/>
          </a:prstGeom>
          <a:noFill/>
          <a:ln>
            <a:noFill/>
          </a:ln>
        </p:spPr>
        <p:txBody>
          <a:bodyPr spcFirstLastPara="1" wrap="square" lIns="91425" tIns="45700" rIns="91425" bIns="45700" anchor="t" anchorCtr="0">
            <a:normAutofit fontScale="77500" lnSpcReduction="20000"/>
          </a:bodyPr>
          <a:lstStyle/>
          <a:p>
            <a:pPr marL="342900" lvl="0" indent="-342900" algn="l" rtl="0">
              <a:lnSpc>
                <a:spcPct val="90000"/>
              </a:lnSpc>
              <a:spcBef>
                <a:spcPts val="0"/>
              </a:spcBef>
              <a:spcAft>
                <a:spcPts val="0"/>
              </a:spcAft>
              <a:buClr>
                <a:srgbClr val="3F3F3F"/>
              </a:buClr>
              <a:buSzPct val="100000"/>
              <a:buFont typeface="Calibri"/>
              <a:buAutoNum type="arabicPeriod"/>
            </a:pPr>
            <a:r>
              <a:rPr lang="fr-FR">
                <a:solidFill>
                  <a:srgbClr val="3F3F3F"/>
                </a:solidFill>
                <a:latin typeface="Poppins"/>
                <a:ea typeface="Poppins"/>
                <a:cs typeface="Poppins"/>
                <a:sym typeface="Poppins"/>
              </a:rPr>
              <a:t>La satisfaction et retours d’information des parties intéressées pertinentes</a:t>
            </a:r>
            <a:endParaRPr/>
          </a:p>
          <a:p>
            <a:pPr marL="228600" lvl="0" indent="-228600" algn="ctr" rtl="0">
              <a:lnSpc>
                <a:spcPct val="90000"/>
              </a:lnSpc>
              <a:spcBef>
                <a:spcPts val="1000"/>
              </a:spcBef>
              <a:spcAft>
                <a:spcPts val="0"/>
              </a:spcAft>
              <a:buClr>
                <a:srgbClr val="3F3F3F"/>
              </a:buClr>
              <a:buSzPct val="100000"/>
              <a:buFont typeface="Noto Sans Symbols"/>
              <a:buChar char="❖"/>
            </a:pPr>
            <a:r>
              <a:rPr lang="fr-FR">
                <a:solidFill>
                  <a:srgbClr val="3F3F3F"/>
                </a:solidFill>
                <a:latin typeface="Poppins"/>
                <a:ea typeface="Poppins"/>
                <a:cs typeface="Poppins"/>
                <a:sym typeface="Poppins"/>
              </a:rPr>
              <a:t>Enquête satisfaction des médecins (Gynécologue obstétrique, Pédiatre)</a:t>
            </a:r>
            <a:endParaRPr>
              <a:solidFill>
                <a:srgbClr val="3F3F3F"/>
              </a:solidFill>
              <a:latin typeface="Poppins"/>
              <a:ea typeface="Poppins"/>
              <a:cs typeface="Poppins"/>
              <a:sym typeface="Poppins"/>
            </a:endParaRPr>
          </a:p>
        </p:txBody>
      </p:sp>
      <p:graphicFrame>
        <p:nvGraphicFramePr>
          <p:cNvPr id="327" name="Google Shape;327;p47"/>
          <p:cNvGraphicFramePr/>
          <p:nvPr/>
        </p:nvGraphicFramePr>
        <p:xfrm>
          <a:off x="1359878" y="3262101"/>
          <a:ext cx="3000000" cy="3000000"/>
        </p:xfrm>
        <a:graphic>
          <a:graphicData uri="http://schemas.openxmlformats.org/drawingml/2006/table">
            <a:tbl>
              <a:tblPr>
                <a:noFill/>
                <a:tableStyleId>{3946ED75-AFF1-4BEF-8250-051C1756E3E0}</a:tableStyleId>
              </a:tblPr>
              <a:tblGrid>
                <a:gridCol w="3759200">
                  <a:extLst>
                    <a:ext uri="{9D8B030D-6E8A-4147-A177-3AD203B41FA5}">
                      <a16:colId xmlns:a16="http://schemas.microsoft.com/office/drawing/2014/main" val="20000"/>
                    </a:ext>
                  </a:extLst>
                </a:gridCol>
                <a:gridCol w="1625600">
                  <a:extLst>
                    <a:ext uri="{9D8B030D-6E8A-4147-A177-3AD203B41FA5}">
                      <a16:colId xmlns:a16="http://schemas.microsoft.com/office/drawing/2014/main" val="20001"/>
                    </a:ext>
                  </a:extLst>
                </a:gridCol>
                <a:gridCol w="1358900">
                  <a:extLst>
                    <a:ext uri="{9D8B030D-6E8A-4147-A177-3AD203B41FA5}">
                      <a16:colId xmlns:a16="http://schemas.microsoft.com/office/drawing/2014/main" val="20002"/>
                    </a:ext>
                  </a:extLst>
                </a:gridCol>
                <a:gridCol w="1397000">
                  <a:extLst>
                    <a:ext uri="{9D8B030D-6E8A-4147-A177-3AD203B41FA5}">
                      <a16:colId xmlns:a16="http://schemas.microsoft.com/office/drawing/2014/main" val="20003"/>
                    </a:ext>
                  </a:extLst>
                </a:gridCol>
              </a:tblGrid>
              <a:tr h="353925">
                <a:tc rowSpan="2">
                  <a:txBody>
                    <a:bodyPr/>
                    <a:lstStyle/>
                    <a:p>
                      <a:pPr marL="0" marR="0" lvl="0" indent="0" algn="ctr" rtl="0">
                        <a:spcBef>
                          <a:spcPts val="0"/>
                        </a:spcBef>
                        <a:spcAft>
                          <a:spcPts val="0"/>
                        </a:spcAft>
                        <a:buNone/>
                      </a:pPr>
                      <a:r>
                        <a:rPr lang="fr-FR" sz="1600" b="0" i="0" u="none" strike="noStrike">
                          <a:solidFill>
                            <a:srgbClr val="000000"/>
                          </a:solidFill>
                          <a:latin typeface="Poppins"/>
                          <a:ea typeface="Poppins"/>
                          <a:cs typeface="Poppins"/>
                          <a:sym typeface="Poppins"/>
                        </a:rPr>
                        <a:t>Taux de participation enquête des médecins</a:t>
                      </a:r>
                      <a:endParaRPr sz="1600" b="0" i="0" u="none" strike="noStrike">
                        <a:solidFill>
                          <a:srgbClr val="000000"/>
                        </a:solidFill>
                        <a:latin typeface="Poppins"/>
                        <a:ea typeface="Poppins"/>
                        <a:cs typeface="Poppins"/>
                        <a:sym typeface="Poppins"/>
                      </a:endParaRPr>
                    </a:p>
                  </a:txBody>
                  <a:tcPr marL="0" marR="0"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a:solidFill>
                            <a:srgbClr val="000000"/>
                          </a:solidFill>
                          <a:latin typeface="Poppins"/>
                          <a:ea typeface="Poppins"/>
                          <a:cs typeface="Poppins"/>
                          <a:sym typeface="Poppins"/>
                        </a:rPr>
                        <a:t>Nombre d'enquêtés</a:t>
                      </a:r>
                      <a:endParaRPr sz="1600" b="0" i="0" u="none" strike="noStrike">
                        <a:solidFill>
                          <a:srgbClr val="000000"/>
                        </a:solidFill>
                        <a:latin typeface="Poppins"/>
                        <a:ea typeface="Poppins"/>
                        <a:cs typeface="Poppins"/>
                        <a:sym typeface="Poppins"/>
                      </a:endParaRPr>
                    </a:p>
                  </a:txBody>
                  <a:tcPr marL="0" marR="0" marT="0"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a:solidFill>
                            <a:srgbClr val="000000"/>
                          </a:solidFill>
                          <a:latin typeface="Poppins"/>
                          <a:ea typeface="Poppins"/>
                          <a:cs typeface="Poppins"/>
                          <a:sym typeface="Poppins"/>
                        </a:rPr>
                        <a:t>Nombre de réponses</a:t>
                      </a:r>
                      <a:endParaRPr sz="1600" b="0" i="0" u="none" strike="noStrike">
                        <a:solidFill>
                          <a:srgbClr val="000000"/>
                        </a:solidFill>
                        <a:latin typeface="Poppins"/>
                        <a:ea typeface="Poppins"/>
                        <a:cs typeface="Poppins"/>
                        <a:sym typeface="Poppins"/>
                      </a:endParaRPr>
                    </a:p>
                  </a:txBody>
                  <a:tcPr marL="0" marR="0" marT="0"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a:solidFill>
                            <a:srgbClr val="000000"/>
                          </a:solidFill>
                          <a:latin typeface="Poppins"/>
                          <a:ea typeface="Poppins"/>
                          <a:cs typeface="Poppins"/>
                          <a:sym typeface="Poppins"/>
                        </a:rPr>
                        <a:t>Total</a:t>
                      </a:r>
                      <a:endParaRPr/>
                    </a:p>
                  </a:txBody>
                  <a:tcPr marL="0" marR="0"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93250">
                <a:tc vMerge="1">
                  <a:txBody>
                    <a:bodyPr/>
                    <a:lstStyle/>
                    <a:p>
                      <a:endParaRPr lang="fr-FR"/>
                    </a:p>
                  </a:txBody>
                  <a:tcPr/>
                </a:tc>
                <a:tc>
                  <a:txBody>
                    <a:bodyPr/>
                    <a:lstStyle/>
                    <a:p>
                      <a:pPr marL="0" marR="0" lvl="0" indent="0" algn="ctr" rtl="0">
                        <a:spcBef>
                          <a:spcPts val="0"/>
                        </a:spcBef>
                        <a:spcAft>
                          <a:spcPts val="0"/>
                        </a:spcAft>
                        <a:buNone/>
                      </a:pPr>
                      <a:r>
                        <a:rPr lang="fr-FR" sz="1600" b="0" i="0" u="none" strike="noStrike">
                          <a:solidFill>
                            <a:srgbClr val="000000"/>
                          </a:solidFill>
                          <a:latin typeface="Poppins"/>
                          <a:ea typeface="Poppins"/>
                          <a:cs typeface="Poppins"/>
                          <a:sym typeface="Poppins"/>
                        </a:rPr>
                        <a:t>18</a:t>
                      </a:r>
                      <a:endParaRPr/>
                    </a:p>
                  </a:txBody>
                  <a:tcPr marL="0" marR="0"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a:solidFill>
                            <a:srgbClr val="000000"/>
                          </a:solidFill>
                          <a:latin typeface="Poppins"/>
                          <a:ea typeface="Poppins"/>
                          <a:cs typeface="Poppins"/>
                          <a:sym typeface="Poppins"/>
                        </a:rPr>
                        <a:t>13</a:t>
                      </a:r>
                      <a:endParaRPr sz="1600" b="0" i="0" u="none" strike="noStrike">
                        <a:solidFill>
                          <a:srgbClr val="000000"/>
                        </a:solidFill>
                        <a:latin typeface="Poppins"/>
                        <a:ea typeface="Poppins"/>
                        <a:cs typeface="Poppins"/>
                        <a:sym typeface="Poppins"/>
                      </a:endParaRPr>
                    </a:p>
                  </a:txBody>
                  <a:tcPr marL="0" marR="0"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1" i="0" u="none" strike="noStrike">
                          <a:solidFill>
                            <a:srgbClr val="FFFFFF"/>
                          </a:solidFill>
                          <a:latin typeface="Poppins"/>
                          <a:ea typeface="Poppins"/>
                          <a:cs typeface="Poppins"/>
                          <a:sym typeface="Poppins"/>
                        </a:rPr>
                        <a:t>72,22%</a:t>
                      </a:r>
                      <a:endParaRPr/>
                    </a:p>
                  </a:txBody>
                  <a:tcPr marL="0" marR="0"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BBDA9"/>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349"/>
        <p:cNvGrpSpPr/>
        <p:nvPr/>
      </p:nvGrpSpPr>
      <p:grpSpPr>
        <a:xfrm>
          <a:off x="0" y="0"/>
          <a:ext cx="0" cy="0"/>
          <a:chOff x="0" y="0"/>
          <a:chExt cx="0" cy="0"/>
        </a:xfrm>
      </p:grpSpPr>
      <p:sp>
        <p:nvSpPr>
          <p:cNvPr id="1350" name="Google Shape;1350;p173"/>
          <p:cNvSpPr txBox="1"/>
          <p:nvPr/>
        </p:nvSpPr>
        <p:spPr>
          <a:xfrm>
            <a:off x="361328" y="225726"/>
            <a:ext cx="11263943" cy="417128"/>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351" name="Google Shape;1351;p173"/>
          <p:cNvSpPr txBox="1"/>
          <p:nvPr/>
        </p:nvSpPr>
        <p:spPr>
          <a:xfrm>
            <a:off x="361319" y="771425"/>
            <a:ext cx="11264100" cy="4170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Poppins"/>
              <a:buNone/>
            </a:pPr>
            <a:r>
              <a:rPr lang="fr-FR" sz="1600" cap="none">
                <a:solidFill>
                  <a:schemeClr val="lt1"/>
                </a:solidFill>
                <a:latin typeface="Poppins"/>
                <a:ea typeface="Poppins"/>
                <a:cs typeface="Poppins"/>
                <a:sym typeface="Poppins"/>
              </a:rPr>
              <a:t>PO04 : </a:t>
            </a:r>
            <a:r>
              <a:rPr lang="fr-FR" sz="1600">
                <a:solidFill>
                  <a:schemeClr val="lt1"/>
                </a:solidFill>
                <a:latin typeface="Poppins"/>
                <a:ea typeface="Poppins"/>
                <a:cs typeface="Poppins"/>
                <a:sym typeface="Poppins"/>
              </a:rPr>
              <a:t>HOSPITALISATION</a:t>
            </a:r>
            <a:endParaRPr sz="1600" cap="none">
              <a:solidFill>
                <a:schemeClr val="lt1"/>
              </a:solidFill>
              <a:latin typeface="Poppins"/>
              <a:ea typeface="Poppins"/>
              <a:cs typeface="Poppins"/>
              <a:sym typeface="Poppins"/>
            </a:endParaRPr>
          </a:p>
        </p:txBody>
      </p:sp>
      <p:sp>
        <p:nvSpPr>
          <p:cNvPr id="1352" name="Google Shape;1352;p173"/>
          <p:cNvSpPr txBox="1"/>
          <p:nvPr/>
        </p:nvSpPr>
        <p:spPr>
          <a:xfrm>
            <a:off x="361327" y="1317123"/>
            <a:ext cx="4019700" cy="83100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point faible </a:t>
            </a:r>
            <a:endParaRPr sz="1600">
              <a:latin typeface="Poppins"/>
              <a:ea typeface="Poppins"/>
              <a:cs typeface="Poppins"/>
              <a:sym typeface="Poppins"/>
            </a:endParaRPr>
          </a:p>
          <a:p>
            <a:pPr marL="285750" marR="0" lvl="0" indent="-2857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3 écarts</a:t>
            </a:r>
            <a:endParaRPr sz="1600">
              <a:latin typeface="Poppins"/>
              <a:ea typeface="Poppins"/>
              <a:cs typeface="Poppins"/>
              <a:sym typeface="Poppins"/>
            </a:endParaRPr>
          </a:p>
          <a:p>
            <a:pPr marL="285750" marR="0" lvl="0" indent="-2857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3 pistes d’améliorations</a:t>
            </a:r>
            <a:endParaRPr sz="1600">
              <a:solidFill>
                <a:schemeClr val="dk1"/>
              </a:solidFill>
              <a:latin typeface="Poppins"/>
              <a:ea typeface="Poppins"/>
              <a:cs typeface="Poppins"/>
              <a:sym typeface="Poppins"/>
            </a:endParaRPr>
          </a:p>
        </p:txBody>
      </p:sp>
      <p:graphicFrame>
        <p:nvGraphicFramePr>
          <p:cNvPr id="1353" name="Google Shape;1353;p173"/>
          <p:cNvGraphicFramePr/>
          <p:nvPr/>
        </p:nvGraphicFramePr>
        <p:xfrm>
          <a:off x="354490" y="2473945"/>
          <a:ext cx="3000000" cy="3000000"/>
        </p:xfrm>
        <a:graphic>
          <a:graphicData uri="http://schemas.openxmlformats.org/drawingml/2006/table">
            <a:tbl>
              <a:tblPr>
                <a:noFill/>
                <a:tableStyleId>{3946ED75-AFF1-4BEF-8250-051C1756E3E0}</a:tableStyleId>
              </a:tblPr>
              <a:tblGrid>
                <a:gridCol w="1504800">
                  <a:extLst>
                    <a:ext uri="{9D8B030D-6E8A-4147-A177-3AD203B41FA5}">
                      <a16:colId xmlns:a16="http://schemas.microsoft.com/office/drawing/2014/main" val="20000"/>
                    </a:ext>
                  </a:extLst>
                </a:gridCol>
                <a:gridCol w="4585275">
                  <a:extLst>
                    <a:ext uri="{9D8B030D-6E8A-4147-A177-3AD203B41FA5}">
                      <a16:colId xmlns:a16="http://schemas.microsoft.com/office/drawing/2014/main" val="20001"/>
                    </a:ext>
                  </a:extLst>
                </a:gridCol>
                <a:gridCol w="1695775">
                  <a:extLst>
                    <a:ext uri="{9D8B030D-6E8A-4147-A177-3AD203B41FA5}">
                      <a16:colId xmlns:a16="http://schemas.microsoft.com/office/drawing/2014/main" val="20002"/>
                    </a:ext>
                  </a:extLst>
                </a:gridCol>
                <a:gridCol w="1705000">
                  <a:extLst>
                    <a:ext uri="{9D8B030D-6E8A-4147-A177-3AD203B41FA5}">
                      <a16:colId xmlns:a16="http://schemas.microsoft.com/office/drawing/2014/main" val="20003"/>
                    </a:ext>
                  </a:extLst>
                </a:gridCol>
                <a:gridCol w="888750">
                  <a:extLst>
                    <a:ext uri="{9D8B030D-6E8A-4147-A177-3AD203B41FA5}">
                      <a16:colId xmlns:a16="http://schemas.microsoft.com/office/drawing/2014/main" val="20004"/>
                    </a:ext>
                  </a:extLst>
                </a:gridCol>
                <a:gridCol w="834350">
                  <a:extLst>
                    <a:ext uri="{9D8B030D-6E8A-4147-A177-3AD203B41FA5}">
                      <a16:colId xmlns:a16="http://schemas.microsoft.com/office/drawing/2014/main" val="20005"/>
                    </a:ext>
                  </a:extLst>
                </a:gridCol>
              </a:tblGrid>
              <a:tr h="320975">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Date réal, audit</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Description</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Concerné</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Gravité</a:t>
                      </a:r>
                      <a:endParaRPr sz="1000" b="1" i="0" u="none" strike="noStrike">
                        <a:solidFill>
                          <a:srgbClr val="FFFFFF"/>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Réal. %</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Eff. %</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321875">
                <a:tc>
                  <a:txBody>
                    <a:bodyPr/>
                    <a:lstStyle/>
                    <a:p>
                      <a:pPr marL="0" marR="0" lvl="0" indent="0" algn="ctr" rtl="0">
                        <a:spcBef>
                          <a:spcPts val="0"/>
                        </a:spcBef>
                        <a:spcAft>
                          <a:spcPts val="0"/>
                        </a:spcAft>
                        <a:buNone/>
                      </a:pPr>
                      <a:r>
                        <a:rPr lang="fr-FR" sz="1000">
                          <a:latin typeface="Poppins"/>
                          <a:ea typeface="Poppins"/>
                          <a:cs typeface="Poppins"/>
                          <a:sym typeface="Poppins"/>
                        </a:rPr>
                        <a:t>11/08/2023</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La fiche d'émargement n'est pas à jour. Certains membres du personnel paramédical n’émargent pas à leur arrivée</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i="0" u="none" strike="noStrike">
                          <a:solidFill>
                            <a:srgbClr val="000000"/>
                          </a:solidFill>
                          <a:latin typeface="Poppins"/>
                          <a:ea typeface="Poppins"/>
                          <a:cs typeface="Poppins"/>
                          <a:sym typeface="Poppins"/>
                        </a:rPr>
                        <a:t>Ndeye Bigue Ndiaye</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i="0" u="none" strike="noStrike">
                          <a:solidFill>
                            <a:srgbClr val="000000"/>
                          </a:solidFill>
                          <a:latin typeface="Poppins"/>
                          <a:ea typeface="Poppins"/>
                          <a:cs typeface="Poppins"/>
                          <a:sym typeface="Poppins"/>
                        </a:rPr>
                        <a:t>Ecart </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r h="479275">
                <a:tc>
                  <a:txBody>
                    <a:bodyPr/>
                    <a:lstStyle/>
                    <a:p>
                      <a:pPr marL="0" marR="0" lvl="0" indent="0" algn="ctr" rtl="0">
                        <a:spcBef>
                          <a:spcPts val="0"/>
                        </a:spcBef>
                        <a:spcAft>
                          <a:spcPts val="0"/>
                        </a:spcAft>
                        <a:buNone/>
                      </a:pPr>
                      <a:r>
                        <a:rPr lang="fr-FR" sz="1000">
                          <a:latin typeface="Poppins"/>
                          <a:ea typeface="Poppins"/>
                          <a:cs typeface="Poppins"/>
                          <a:sym typeface="Poppins"/>
                        </a:rPr>
                        <a:t>11/08/2023</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Le bon de sortie n’est pas systématiquement remis à la patiente à la sortie conformément à la carte d’identité du processus</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i="0" u="none" strike="noStrike">
                          <a:solidFill>
                            <a:srgbClr val="000000"/>
                          </a:solidFill>
                          <a:latin typeface="Poppins"/>
                          <a:ea typeface="Poppins"/>
                          <a:cs typeface="Poppins"/>
                          <a:sym typeface="Poppins"/>
                        </a:rPr>
                        <a:t>Ndeye Bigue Ndiaye</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400"/>
                        <a:buFont typeface="Poppins"/>
                        <a:buNone/>
                      </a:pPr>
                      <a:r>
                        <a:rPr lang="fr-FR" sz="1000" i="0" u="none" strike="noStrike">
                          <a:solidFill>
                            <a:srgbClr val="000000"/>
                          </a:solidFill>
                          <a:latin typeface="Poppins"/>
                          <a:ea typeface="Poppins"/>
                          <a:cs typeface="Poppins"/>
                          <a:sym typeface="Poppins"/>
                        </a:rPr>
                        <a:t>Ecart </a:t>
                      </a:r>
                      <a:endParaRPr sz="1000">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a:solidFill>
                            <a:srgbClr val="00B050"/>
                          </a:solidFill>
                          <a:latin typeface="Poppins"/>
                          <a:ea typeface="Poppins"/>
                          <a:cs typeface="Poppins"/>
                          <a:sym typeface="Poppins"/>
                        </a:rPr>
                        <a:t>100%</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FF0000"/>
                          </a:solidFill>
                          <a:latin typeface="Poppins"/>
                          <a:ea typeface="Poppins"/>
                          <a:cs typeface="Poppins"/>
                          <a:sym typeface="Poppins"/>
                        </a:rPr>
                        <a:t>0%</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2"/>
                  </a:ext>
                </a:extLst>
              </a:tr>
              <a:tr h="854600">
                <a:tc>
                  <a:txBody>
                    <a:bodyPr/>
                    <a:lstStyle/>
                    <a:p>
                      <a:pPr marL="0" marR="0" lvl="0" indent="0" algn="ctr" rtl="0">
                        <a:spcBef>
                          <a:spcPts val="0"/>
                        </a:spcBef>
                        <a:spcAft>
                          <a:spcPts val="0"/>
                        </a:spcAft>
                        <a:buNone/>
                      </a:pPr>
                      <a:r>
                        <a:rPr lang="fr-FR" sz="1000" i="0" u="none" strike="noStrike">
                          <a:solidFill>
                            <a:srgbClr val="000000"/>
                          </a:solidFill>
                          <a:latin typeface="Poppins"/>
                          <a:ea typeface="Poppins"/>
                          <a:cs typeface="Poppins"/>
                          <a:sym typeface="Poppins"/>
                        </a:rPr>
                        <a:t>11/08/2023</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Répétition des critères de complétion dans les dossiers nouveaux nés de ce fait les médecins ne remplissent pas tous les critères ce qui peut rendre les dossiers incomplets et avoir une incidence sur l’atteinte de la cible, il faudrait donc réviser les dossiers nouveaux nés</a:t>
                      </a:r>
                      <a:endParaRPr sz="1000">
                        <a:latin typeface="Poppins"/>
                        <a:ea typeface="Poppins"/>
                        <a:cs typeface="Poppins"/>
                        <a:sym typeface="Poppins"/>
                      </a:endParaRPr>
                    </a:p>
                  </a:txBody>
                  <a:tcPr marL="91450" marR="91450" marT="45725" marB="45725"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400"/>
                        <a:buFont typeface="Poppins"/>
                        <a:buNone/>
                      </a:pPr>
                      <a:r>
                        <a:rPr lang="fr-FR" sz="1000" i="0" u="none" strike="noStrike">
                          <a:solidFill>
                            <a:srgbClr val="000000"/>
                          </a:solidFill>
                          <a:latin typeface="Poppins"/>
                          <a:ea typeface="Poppins"/>
                          <a:cs typeface="Poppins"/>
                          <a:sym typeface="Poppins"/>
                        </a:rPr>
                        <a:t>Ndeye Bigue Ndiaye</a:t>
                      </a:r>
                      <a:endParaRPr sz="1000">
                        <a:latin typeface="Poppins"/>
                        <a:ea typeface="Poppins"/>
                        <a:cs typeface="Poppins"/>
                        <a:sym typeface="Poppins"/>
                      </a:endParaRPr>
                    </a:p>
                    <a:p>
                      <a:pPr marL="0" marR="0" lvl="0" indent="0" algn="ctr" rtl="0">
                        <a:spcBef>
                          <a:spcPts val="0"/>
                        </a:spcBef>
                        <a:spcAft>
                          <a:spcPts val="0"/>
                        </a:spcAft>
                        <a:buNone/>
                      </a:pPr>
                      <a:endParaRPr sz="1000">
                        <a:solidFill>
                          <a:srgbClr val="0000FF"/>
                        </a:solidFill>
                        <a:latin typeface="Poppins"/>
                        <a:ea typeface="Poppins"/>
                        <a:cs typeface="Poppins"/>
                        <a:sym typeface="Poppins"/>
                      </a:endParaRPr>
                    </a:p>
                  </a:txBody>
                  <a:tcPr marL="91450" marR="91450" marT="45725" marB="45725"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Poppins"/>
                        <a:buNone/>
                      </a:pPr>
                      <a:r>
                        <a:rPr lang="fr-FR" sz="1000" i="0" u="none" strike="noStrike">
                          <a:solidFill>
                            <a:srgbClr val="000000"/>
                          </a:solidFill>
                          <a:latin typeface="Poppins"/>
                          <a:ea typeface="Poppins"/>
                          <a:cs typeface="Poppins"/>
                          <a:sym typeface="Poppins"/>
                        </a:rPr>
                        <a:t>Piste d'amélioration</a:t>
                      </a:r>
                      <a:endParaRPr sz="1000" i="0" u="none" strike="noStrike">
                        <a:solidFill>
                          <a:srgbClr val="000000"/>
                        </a:solidFill>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b="1" i="0" u="none" strike="noStrike">
                        <a:solidFill>
                          <a:srgbClr val="FF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b="1" i="0" u="none" strike="noStrike">
                        <a:solidFill>
                          <a:srgbClr val="FF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3"/>
                  </a:ext>
                </a:extLst>
              </a:tr>
              <a:tr h="436075">
                <a:tc>
                  <a:txBody>
                    <a:bodyPr/>
                    <a:lstStyle/>
                    <a:p>
                      <a:pPr marL="0" marR="0" lvl="0" indent="0" algn="ctr" rtl="0">
                        <a:spcBef>
                          <a:spcPts val="0"/>
                        </a:spcBef>
                        <a:spcAft>
                          <a:spcPts val="0"/>
                        </a:spcAft>
                        <a:buNone/>
                      </a:pPr>
                      <a:r>
                        <a:rPr lang="fr-FR" sz="1000" i="0" u="none" strike="noStrike">
                          <a:solidFill>
                            <a:srgbClr val="000000"/>
                          </a:solidFill>
                          <a:latin typeface="Poppins"/>
                          <a:ea typeface="Poppins"/>
                          <a:cs typeface="Poppins"/>
                          <a:sym typeface="Poppins"/>
                        </a:rPr>
                        <a:t>11/08/2023</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Les pilotes n’ont pas connaissance des résultats des enquêtes des satisfactions post-hospitalisation</a:t>
                      </a:r>
                      <a:endParaRPr sz="1000">
                        <a:latin typeface="Poppins"/>
                        <a:ea typeface="Poppins"/>
                        <a:cs typeface="Poppins"/>
                        <a:sym typeface="Poppins"/>
                      </a:endParaRPr>
                    </a:p>
                  </a:txBody>
                  <a:tcPr marL="91450" marR="91450" marT="45725" marB="45725"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400"/>
                        <a:buFont typeface="Poppins"/>
                        <a:buNone/>
                      </a:pPr>
                      <a:r>
                        <a:rPr lang="fr-FR" sz="1000" i="0" u="none" strike="noStrike">
                          <a:solidFill>
                            <a:srgbClr val="000000"/>
                          </a:solidFill>
                          <a:latin typeface="Poppins"/>
                          <a:ea typeface="Poppins"/>
                          <a:cs typeface="Poppins"/>
                          <a:sym typeface="Poppins"/>
                        </a:rPr>
                        <a:t>Ndeye Bigue Ndiaye</a:t>
                      </a:r>
                      <a:endParaRPr sz="1000">
                        <a:latin typeface="Poppins"/>
                        <a:ea typeface="Poppins"/>
                        <a:cs typeface="Poppins"/>
                        <a:sym typeface="Poppins"/>
                      </a:endParaRPr>
                    </a:p>
                    <a:p>
                      <a:pPr marL="0" marR="0" lvl="0" indent="0" algn="ctr" rtl="0">
                        <a:spcBef>
                          <a:spcPts val="0"/>
                        </a:spcBef>
                        <a:spcAft>
                          <a:spcPts val="0"/>
                        </a:spcAft>
                        <a:buNone/>
                      </a:pPr>
                      <a:endParaRPr sz="1000">
                        <a:solidFill>
                          <a:srgbClr val="0000FF"/>
                        </a:solidFill>
                        <a:latin typeface="Poppins"/>
                        <a:ea typeface="Poppins"/>
                        <a:cs typeface="Poppins"/>
                        <a:sym typeface="Poppins"/>
                      </a:endParaRPr>
                    </a:p>
                  </a:txBody>
                  <a:tcPr marL="91450" marR="91450" marT="45725" marB="45725"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Poppins"/>
                        <a:buNone/>
                      </a:pPr>
                      <a:r>
                        <a:rPr lang="fr-FR" sz="1000" i="0" u="none" strike="noStrike">
                          <a:solidFill>
                            <a:srgbClr val="000000"/>
                          </a:solidFill>
                          <a:latin typeface="Poppins"/>
                          <a:ea typeface="Poppins"/>
                          <a:cs typeface="Poppins"/>
                          <a:sym typeface="Poppins"/>
                        </a:rPr>
                        <a:t>Piste d'amélioration</a:t>
                      </a:r>
                      <a:endParaRPr sz="1000" i="0" u="none" strike="noStrike">
                        <a:solidFill>
                          <a:srgbClr val="000000"/>
                        </a:solidFill>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b="1" i="0" u="none" strike="noStrike">
                        <a:solidFill>
                          <a:srgbClr val="FF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b="1" i="0" u="none" strike="noStrike">
                        <a:solidFill>
                          <a:srgbClr val="FF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4"/>
                  </a:ext>
                </a:extLst>
              </a:tr>
              <a:tr h="479275">
                <a:tc>
                  <a:txBody>
                    <a:bodyPr/>
                    <a:lstStyle/>
                    <a:p>
                      <a:pPr marL="0" marR="0" lvl="0" indent="0" algn="ctr" rtl="0">
                        <a:spcBef>
                          <a:spcPts val="0"/>
                        </a:spcBef>
                        <a:spcAft>
                          <a:spcPts val="0"/>
                        </a:spcAft>
                        <a:buNone/>
                      </a:pPr>
                      <a:r>
                        <a:rPr lang="fr-FR" sz="1000">
                          <a:latin typeface="Poppins"/>
                          <a:ea typeface="Poppins"/>
                          <a:cs typeface="Poppins"/>
                          <a:sym typeface="Poppins"/>
                        </a:rPr>
                        <a:t>11/08/2023</a:t>
                      </a:r>
                      <a:endParaRPr sz="1000">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La cible de l’indicateur du taux d’occupation des lits n’a été atteinte qu’une seule fois depuis le début de l’année, il faudrait réviser la cible de cet indicateur </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i="0" u="none" strike="noStrike">
                          <a:solidFill>
                            <a:srgbClr val="000000"/>
                          </a:solidFill>
                          <a:latin typeface="Poppins"/>
                          <a:ea typeface="Poppins"/>
                          <a:cs typeface="Poppins"/>
                          <a:sym typeface="Poppins"/>
                        </a:rPr>
                        <a:t>Ndeye Bigue Ndiaye</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Poppins"/>
                        <a:buNone/>
                      </a:pPr>
                      <a:r>
                        <a:rPr lang="fr-FR" sz="1000" i="0" u="none" strike="noStrike">
                          <a:solidFill>
                            <a:srgbClr val="000000"/>
                          </a:solidFill>
                          <a:latin typeface="Poppins"/>
                          <a:ea typeface="Poppins"/>
                          <a:cs typeface="Poppins"/>
                          <a:sym typeface="Poppins"/>
                        </a:rPr>
                        <a:t>Piste d'amélioration</a:t>
                      </a:r>
                      <a:endParaRPr sz="1000" i="0" u="none" strike="noStrike">
                        <a:solidFill>
                          <a:srgbClr val="000000"/>
                        </a:solidFill>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5"/>
                  </a:ext>
                </a:extLst>
              </a:tr>
              <a:tr h="479275">
                <a:tc>
                  <a:txBody>
                    <a:bodyPr/>
                    <a:lstStyle/>
                    <a:p>
                      <a:pPr marL="0" marR="0" lvl="0" indent="0" algn="ctr" rtl="0">
                        <a:spcBef>
                          <a:spcPts val="0"/>
                        </a:spcBef>
                        <a:spcAft>
                          <a:spcPts val="0"/>
                        </a:spcAft>
                        <a:buNone/>
                      </a:pPr>
                      <a:r>
                        <a:rPr lang="fr-FR" sz="1000">
                          <a:latin typeface="Poppins"/>
                          <a:ea typeface="Poppins"/>
                          <a:cs typeface="Poppins"/>
                          <a:sym typeface="Poppins"/>
                        </a:rPr>
                        <a:t>13/12/2023</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Certains documents sont intégrés dans le processus alors qu'ils sont en réalités des documents du processus maîtrise de l'environnement des soins (EX: gestion des chambres, gestion du linge, Restauration)</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a:latin typeface="Poppins"/>
                          <a:ea typeface="Poppins"/>
                          <a:cs typeface="Poppins"/>
                          <a:sym typeface="Poppins"/>
                        </a:rPr>
                        <a:t>Point faible</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6"/>
                  </a:ext>
                </a:extLst>
              </a:tr>
              <a:tr h="479275">
                <a:tc>
                  <a:txBody>
                    <a:bodyPr/>
                    <a:lstStyle/>
                    <a:p>
                      <a:pPr marL="0" marR="0" lvl="0" indent="0" algn="ctr" rtl="0">
                        <a:spcBef>
                          <a:spcPts val="0"/>
                        </a:spcBef>
                        <a:spcAft>
                          <a:spcPts val="0"/>
                        </a:spcAft>
                        <a:buNone/>
                      </a:pPr>
                      <a:r>
                        <a:rPr lang="fr-FR" sz="1000">
                          <a:latin typeface="Poppins"/>
                          <a:ea typeface="Poppins"/>
                          <a:cs typeface="Poppins"/>
                          <a:sym typeface="Poppins"/>
                        </a:rPr>
                        <a:t>13/12/2023</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La fiche d'émargement n'est pas rempli par tout le personnel</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a:latin typeface="Poppins"/>
                          <a:ea typeface="Poppins"/>
                          <a:cs typeface="Poppins"/>
                          <a:sym typeface="Poppins"/>
                        </a:rPr>
                        <a:t>Ecart</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357"/>
        <p:cNvGrpSpPr/>
        <p:nvPr/>
      </p:nvGrpSpPr>
      <p:grpSpPr>
        <a:xfrm>
          <a:off x="0" y="0"/>
          <a:ext cx="0" cy="0"/>
          <a:chOff x="0" y="0"/>
          <a:chExt cx="0" cy="0"/>
        </a:xfrm>
      </p:grpSpPr>
      <p:sp>
        <p:nvSpPr>
          <p:cNvPr id="1358" name="Google Shape;1358;p174"/>
          <p:cNvSpPr txBox="1"/>
          <p:nvPr/>
        </p:nvSpPr>
        <p:spPr>
          <a:xfrm>
            <a:off x="470856" y="595746"/>
            <a:ext cx="11263943" cy="491681"/>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359" name="Google Shape;1359;p174"/>
          <p:cNvSpPr txBox="1"/>
          <p:nvPr/>
        </p:nvSpPr>
        <p:spPr>
          <a:xfrm>
            <a:off x="470839" y="1233050"/>
            <a:ext cx="11250300" cy="4917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Poppins"/>
              <a:buNone/>
            </a:pPr>
            <a:r>
              <a:rPr lang="fr-FR" sz="1600" b="0" cap="none">
                <a:solidFill>
                  <a:schemeClr val="lt1"/>
                </a:solidFill>
                <a:latin typeface="Poppins"/>
                <a:ea typeface="Poppins"/>
                <a:cs typeface="Poppins"/>
                <a:sym typeface="Poppins"/>
              </a:rPr>
              <a:t>PO05 : actes</a:t>
            </a:r>
            <a:endParaRPr sz="1600" b="0" cap="none">
              <a:solidFill>
                <a:schemeClr val="lt1"/>
              </a:solidFill>
              <a:latin typeface="Poppins"/>
              <a:ea typeface="Poppins"/>
              <a:cs typeface="Poppins"/>
              <a:sym typeface="Poppins"/>
            </a:endParaRPr>
          </a:p>
        </p:txBody>
      </p:sp>
      <p:sp>
        <p:nvSpPr>
          <p:cNvPr id="1360" name="Google Shape;1360;p174"/>
          <p:cNvSpPr txBox="1"/>
          <p:nvPr/>
        </p:nvSpPr>
        <p:spPr>
          <a:xfrm>
            <a:off x="470848" y="1826644"/>
            <a:ext cx="4019700" cy="831000"/>
          </a:xfrm>
          <a:prstGeom prst="rect">
            <a:avLst/>
          </a:prstGeom>
          <a:noFill/>
          <a:ln>
            <a:noFill/>
          </a:ln>
        </p:spPr>
        <p:txBody>
          <a:bodyPr spcFirstLastPara="1" wrap="square" lIns="91425" tIns="45700" rIns="91425" bIns="45700" anchor="t" anchorCtr="0">
            <a:spAutoFit/>
          </a:bodyPr>
          <a:lstStyle/>
          <a:p>
            <a:pPr marL="285750" marR="0" lvl="0" indent="-273050" algn="l" rtl="0">
              <a:spcBef>
                <a:spcPts val="0"/>
              </a:spcBef>
              <a:spcAft>
                <a:spcPts val="0"/>
              </a:spcAft>
              <a:buClr>
                <a:schemeClr val="dk1"/>
              </a:buClr>
              <a:buSzPts val="1600"/>
              <a:buFont typeface="Arial"/>
              <a:buChar char="•"/>
            </a:pPr>
            <a:r>
              <a:rPr lang="fr-FR" sz="1600">
                <a:solidFill>
                  <a:schemeClr val="dk1"/>
                </a:solidFill>
                <a:latin typeface="Poppins"/>
                <a:ea typeface="Poppins"/>
                <a:cs typeface="Poppins"/>
                <a:sym typeface="Poppins"/>
              </a:rPr>
              <a:t>Aucun point faible ;</a:t>
            </a:r>
            <a:endParaRPr sz="1600"/>
          </a:p>
          <a:p>
            <a:pPr marL="285750" marR="0" lvl="0" indent="-273050" algn="l" rtl="0">
              <a:spcBef>
                <a:spcPts val="0"/>
              </a:spcBef>
              <a:spcAft>
                <a:spcPts val="0"/>
              </a:spcAft>
              <a:buClr>
                <a:schemeClr val="dk1"/>
              </a:buClr>
              <a:buSzPts val="1600"/>
              <a:buFont typeface="Arial"/>
              <a:buChar char="•"/>
            </a:pPr>
            <a:r>
              <a:rPr lang="fr-FR" sz="1600">
                <a:solidFill>
                  <a:schemeClr val="dk1"/>
                </a:solidFill>
                <a:latin typeface="Poppins"/>
                <a:ea typeface="Poppins"/>
                <a:cs typeface="Poppins"/>
                <a:sym typeface="Poppins"/>
              </a:rPr>
              <a:t>Aucun écart;</a:t>
            </a:r>
            <a:endParaRPr sz="1600"/>
          </a:p>
          <a:p>
            <a:pPr marL="285750" marR="0" lvl="0" indent="-273050" algn="l" rtl="0">
              <a:spcBef>
                <a:spcPts val="0"/>
              </a:spcBef>
              <a:spcAft>
                <a:spcPts val="0"/>
              </a:spcAft>
              <a:buClr>
                <a:schemeClr val="dk1"/>
              </a:buClr>
              <a:buSzPts val="1600"/>
              <a:buFont typeface="Arial"/>
              <a:buChar char="•"/>
            </a:pPr>
            <a:r>
              <a:rPr lang="fr-FR" sz="1600">
                <a:solidFill>
                  <a:schemeClr val="dk1"/>
                </a:solidFill>
                <a:latin typeface="Poppins"/>
                <a:ea typeface="Poppins"/>
                <a:cs typeface="Poppins"/>
                <a:sym typeface="Poppins"/>
              </a:rPr>
              <a:t>00 pistes d’améliorations</a:t>
            </a:r>
            <a:endParaRPr sz="1600">
              <a:solidFill>
                <a:schemeClr val="dk1"/>
              </a:solidFill>
              <a:latin typeface="Poppins"/>
              <a:ea typeface="Poppins"/>
              <a:cs typeface="Poppins"/>
              <a:sym typeface="Poppins"/>
            </a:endParaRPr>
          </a:p>
        </p:txBody>
      </p:sp>
      <p:graphicFrame>
        <p:nvGraphicFramePr>
          <p:cNvPr id="1361" name="Google Shape;1361;p174"/>
          <p:cNvGraphicFramePr/>
          <p:nvPr/>
        </p:nvGraphicFramePr>
        <p:xfrm>
          <a:off x="470856" y="2851905"/>
          <a:ext cx="3000000" cy="3000000"/>
        </p:xfrm>
        <a:graphic>
          <a:graphicData uri="http://schemas.openxmlformats.org/drawingml/2006/table">
            <a:tbl>
              <a:tblPr>
                <a:noFill/>
                <a:tableStyleId>{3946ED75-AFF1-4BEF-8250-051C1756E3E0}</a:tableStyleId>
              </a:tblPr>
              <a:tblGrid>
                <a:gridCol w="1746900">
                  <a:extLst>
                    <a:ext uri="{9D8B030D-6E8A-4147-A177-3AD203B41FA5}">
                      <a16:colId xmlns:a16="http://schemas.microsoft.com/office/drawing/2014/main" val="20000"/>
                    </a:ext>
                  </a:extLst>
                </a:gridCol>
                <a:gridCol w="4221700">
                  <a:extLst>
                    <a:ext uri="{9D8B030D-6E8A-4147-A177-3AD203B41FA5}">
                      <a16:colId xmlns:a16="http://schemas.microsoft.com/office/drawing/2014/main" val="20001"/>
                    </a:ext>
                  </a:extLst>
                </a:gridCol>
                <a:gridCol w="1842450">
                  <a:extLst>
                    <a:ext uri="{9D8B030D-6E8A-4147-A177-3AD203B41FA5}">
                      <a16:colId xmlns:a16="http://schemas.microsoft.com/office/drawing/2014/main" val="20002"/>
                    </a:ext>
                  </a:extLst>
                </a:gridCol>
                <a:gridCol w="1710525">
                  <a:extLst>
                    <a:ext uri="{9D8B030D-6E8A-4147-A177-3AD203B41FA5}">
                      <a16:colId xmlns:a16="http://schemas.microsoft.com/office/drawing/2014/main" val="20003"/>
                    </a:ext>
                  </a:extLst>
                </a:gridCol>
                <a:gridCol w="891650">
                  <a:extLst>
                    <a:ext uri="{9D8B030D-6E8A-4147-A177-3AD203B41FA5}">
                      <a16:colId xmlns:a16="http://schemas.microsoft.com/office/drawing/2014/main" val="20004"/>
                    </a:ext>
                  </a:extLst>
                </a:gridCol>
                <a:gridCol w="837050">
                  <a:extLst>
                    <a:ext uri="{9D8B030D-6E8A-4147-A177-3AD203B41FA5}">
                      <a16:colId xmlns:a16="http://schemas.microsoft.com/office/drawing/2014/main" val="20005"/>
                    </a:ext>
                  </a:extLst>
                </a:gridCol>
              </a:tblGrid>
              <a:tr h="627525">
                <a:tc>
                  <a:txBody>
                    <a:bodyPr/>
                    <a:lstStyle/>
                    <a:p>
                      <a:pPr marL="0" marR="0" lvl="0" indent="0" algn="ctr" rtl="0">
                        <a:spcBef>
                          <a:spcPts val="0"/>
                        </a:spcBef>
                        <a:spcAft>
                          <a:spcPts val="0"/>
                        </a:spcAft>
                        <a:buNone/>
                      </a:pPr>
                      <a:r>
                        <a:rPr lang="fr-FR" b="1" i="0" u="none" strike="noStrike">
                          <a:solidFill>
                            <a:srgbClr val="FFFFFF"/>
                          </a:solidFill>
                          <a:latin typeface="Poppins"/>
                          <a:ea typeface="Poppins"/>
                          <a:cs typeface="Poppins"/>
                          <a:sym typeface="Poppins"/>
                        </a:rPr>
                        <a:t>Date réal, audit</a:t>
                      </a:r>
                      <a:endParaRPr>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b="1" i="0" u="none" strike="noStrike">
                          <a:solidFill>
                            <a:srgbClr val="FFFFFF"/>
                          </a:solidFill>
                          <a:latin typeface="Poppins"/>
                          <a:ea typeface="Poppins"/>
                          <a:cs typeface="Poppins"/>
                          <a:sym typeface="Poppins"/>
                        </a:rPr>
                        <a:t>Description</a:t>
                      </a:r>
                      <a:endParaRPr>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b="1" i="0" u="none" strike="noStrike">
                          <a:solidFill>
                            <a:srgbClr val="FFFFFF"/>
                          </a:solidFill>
                          <a:latin typeface="Poppins"/>
                          <a:ea typeface="Poppins"/>
                          <a:cs typeface="Poppins"/>
                          <a:sym typeface="Poppins"/>
                        </a:rPr>
                        <a:t>Concerné</a:t>
                      </a:r>
                      <a:endParaRPr b="1" i="0" u="none" strike="noStrike">
                        <a:solidFill>
                          <a:srgbClr val="FFFFFF"/>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b="1" i="0" u="none" strike="noStrike">
                          <a:solidFill>
                            <a:srgbClr val="FFFFFF"/>
                          </a:solidFill>
                          <a:latin typeface="Poppins"/>
                          <a:ea typeface="Poppins"/>
                          <a:cs typeface="Poppins"/>
                          <a:sym typeface="Poppins"/>
                        </a:rPr>
                        <a:t>Gravité</a:t>
                      </a:r>
                      <a:endParaRPr b="1" i="0" u="none" strike="noStrike">
                        <a:solidFill>
                          <a:srgbClr val="FFFFFF"/>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b="1" i="0" u="none" strike="noStrike">
                          <a:solidFill>
                            <a:srgbClr val="FFFFFF"/>
                          </a:solidFill>
                          <a:latin typeface="Poppins"/>
                          <a:ea typeface="Poppins"/>
                          <a:cs typeface="Poppins"/>
                          <a:sym typeface="Poppins"/>
                        </a:rPr>
                        <a:t>Réal. %</a:t>
                      </a:r>
                      <a:endParaRPr>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b="1" i="0" u="none" strike="noStrike">
                          <a:solidFill>
                            <a:srgbClr val="FFFFFF"/>
                          </a:solidFill>
                          <a:latin typeface="Poppins"/>
                          <a:ea typeface="Poppins"/>
                          <a:cs typeface="Poppins"/>
                          <a:sym typeface="Poppins"/>
                        </a:rPr>
                        <a:t>Eff. %</a:t>
                      </a:r>
                      <a:endParaRPr>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1086675">
                <a:tc>
                  <a:txBody>
                    <a:bodyPr/>
                    <a:lstStyle/>
                    <a:p>
                      <a:pPr marL="0" marR="0" lvl="0" indent="0" algn="ctr" rtl="0">
                        <a:spcBef>
                          <a:spcPts val="0"/>
                        </a:spcBef>
                        <a:spcAft>
                          <a:spcPts val="0"/>
                        </a:spcAft>
                        <a:buNone/>
                      </a:pPr>
                      <a:endParaRPr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a:latin typeface="Poppins"/>
                          <a:ea typeface="Poppins"/>
                          <a:cs typeface="Poppins"/>
                          <a:sym typeface="Poppins"/>
                        </a:rPr>
                        <a:t>Reporté</a:t>
                      </a:r>
                      <a:endParaRPr>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endParaRPr>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endParaRPr>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endParaRPr>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endParaRPr>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365"/>
        <p:cNvGrpSpPr/>
        <p:nvPr/>
      </p:nvGrpSpPr>
      <p:grpSpPr>
        <a:xfrm>
          <a:off x="0" y="0"/>
          <a:ext cx="0" cy="0"/>
          <a:chOff x="0" y="0"/>
          <a:chExt cx="0" cy="0"/>
        </a:xfrm>
      </p:grpSpPr>
      <p:sp>
        <p:nvSpPr>
          <p:cNvPr id="1366" name="Google Shape;1366;p175"/>
          <p:cNvSpPr txBox="1"/>
          <p:nvPr/>
        </p:nvSpPr>
        <p:spPr>
          <a:xfrm>
            <a:off x="464031" y="298796"/>
            <a:ext cx="11263800" cy="363900"/>
          </a:xfrm>
          <a:prstGeom prst="rect">
            <a:avLst/>
          </a:prstGeom>
          <a:noFill/>
          <a:ln>
            <a:noFill/>
          </a:ln>
        </p:spPr>
        <p:txBody>
          <a:bodyPr spcFirstLastPara="1" wrap="square" lIns="91425" tIns="45700" rIns="91425" bIns="45700" anchor="ctr" anchorCtr="0">
            <a:normAutofit fontScale="92500" lnSpcReduction="10000"/>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367" name="Google Shape;1367;p175"/>
          <p:cNvSpPr txBox="1"/>
          <p:nvPr/>
        </p:nvSpPr>
        <p:spPr>
          <a:xfrm>
            <a:off x="522089" y="662700"/>
            <a:ext cx="11263800" cy="3639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Poppins"/>
              <a:buNone/>
            </a:pPr>
            <a:r>
              <a:rPr lang="fr-FR" sz="1600" b="0" cap="none">
                <a:solidFill>
                  <a:schemeClr val="lt1"/>
                </a:solidFill>
                <a:latin typeface="Poppins"/>
                <a:ea typeface="Poppins"/>
                <a:cs typeface="Poppins"/>
                <a:sym typeface="Poppins"/>
              </a:rPr>
              <a:t>PO06: Suivi et Conseil</a:t>
            </a:r>
            <a:endParaRPr sz="1600" b="0" cap="none">
              <a:solidFill>
                <a:schemeClr val="lt1"/>
              </a:solidFill>
              <a:latin typeface="Poppins"/>
              <a:ea typeface="Poppins"/>
              <a:cs typeface="Poppins"/>
              <a:sym typeface="Poppins"/>
            </a:endParaRPr>
          </a:p>
        </p:txBody>
      </p:sp>
      <p:sp>
        <p:nvSpPr>
          <p:cNvPr id="1368" name="Google Shape;1368;p175"/>
          <p:cNvSpPr txBox="1"/>
          <p:nvPr/>
        </p:nvSpPr>
        <p:spPr>
          <a:xfrm>
            <a:off x="522110" y="1032288"/>
            <a:ext cx="4019700" cy="83100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600"/>
              <a:buFont typeface="Arial"/>
              <a:buChar char="•"/>
            </a:pPr>
            <a:r>
              <a:rPr lang="fr-FR" sz="1600">
                <a:solidFill>
                  <a:schemeClr val="dk1"/>
                </a:solidFill>
                <a:latin typeface="Poppins"/>
                <a:ea typeface="Poppins"/>
                <a:cs typeface="Poppins"/>
                <a:sym typeface="Poppins"/>
              </a:rPr>
              <a:t>01 point faible ;</a:t>
            </a:r>
            <a:endParaRPr sz="1600"/>
          </a:p>
          <a:p>
            <a:pPr marL="285750" marR="0" lvl="0" indent="-285750" algn="l" rtl="0">
              <a:spcBef>
                <a:spcPts val="0"/>
              </a:spcBef>
              <a:spcAft>
                <a:spcPts val="0"/>
              </a:spcAft>
              <a:buClr>
                <a:schemeClr val="dk1"/>
              </a:buClr>
              <a:buSzPts val="1600"/>
              <a:buFont typeface="Arial"/>
              <a:buChar char="•"/>
            </a:pPr>
            <a:r>
              <a:rPr lang="fr-FR" sz="1600">
                <a:solidFill>
                  <a:schemeClr val="dk1"/>
                </a:solidFill>
                <a:latin typeface="Poppins"/>
                <a:ea typeface="Poppins"/>
                <a:cs typeface="Poppins"/>
                <a:sym typeface="Poppins"/>
              </a:rPr>
              <a:t>Aucun écart;</a:t>
            </a:r>
            <a:endParaRPr sz="1600"/>
          </a:p>
          <a:p>
            <a:pPr marL="285750" marR="0" lvl="0" indent="-285750" algn="l" rtl="0">
              <a:spcBef>
                <a:spcPts val="0"/>
              </a:spcBef>
              <a:spcAft>
                <a:spcPts val="0"/>
              </a:spcAft>
              <a:buClr>
                <a:schemeClr val="dk1"/>
              </a:buClr>
              <a:buSzPts val="1600"/>
              <a:buFont typeface="Arial"/>
              <a:buChar char="•"/>
            </a:pPr>
            <a:r>
              <a:rPr lang="fr-FR" sz="1600">
                <a:solidFill>
                  <a:schemeClr val="dk1"/>
                </a:solidFill>
                <a:latin typeface="Poppins"/>
                <a:ea typeface="Poppins"/>
                <a:cs typeface="Poppins"/>
                <a:sym typeface="Poppins"/>
              </a:rPr>
              <a:t>01 piste d’amélioration</a:t>
            </a:r>
            <a:endParaRPr sz="1600">
              <a:solidFill>
                <a:schemeClr val="dk1"/>
              </a:solidFill>
              <a:latin typeface="Poppins"/>
              <a:ea typeface="Poppins"/>
              <a:cs typeface="Poppins"/>
              <a:sym typeface="Poppins"/>
            </a:endParaRPr>
          </a:p>
        </p:txBody>
      </p:sp>
      <p:graphicFrame>
        <p:nvGraphicFramePr>
          <p:cNvPr id="1369" name="Google Shape;1369;p175"/>
          <p:cNvGraphicFramePr/>
          <p:nvPr/>
        </p:nvGraphicFramePr>
        <p:xfrm>
          <a:off x="470855" y="2054541"/>
          <a:ext cx="3000000" cy="3000000"/>
        </p:xfrm>
        <a:graphic>
          <a:graphicData uri="http://schemas.openxmlformats.org/drawingml/2006/table">
            <a:tbl>
              <a:tblPr>
                <a:noFill/>
                <a:tableStyleId>{3946ED75-AFF1-4BEF-8250-051C1756E3E0}</a:tableStyleId>
              </a:tblPr>
              <a:tblGrid>
                <a:gridCol w="1746900">
                  <a:extLst>
                    <a:ext uri="{9D8B030D-6E8A-4147-A177-3AD203B41FA5}">
                      <a16:colId xmlns:a16="http://schemas.microsoft.com/office/drawing/2014/main" val="20000"/>
                    </a:ext>
                  </a:extLst>
                </a:gridCol>
                <a:gridCol w="4830550">
                  <a:extLst>
                    <a:ext uri="{9D8B030D-6E8A-4147-A177-3AD203B41FA5}">
                      <a16:colId xmlns:a16="http://schemas.microsoft.com/office/drawing/2014/main" val="20001"/>
                    </a:ext>
                  </a:extLst>
                </a:gridCol>
                <a:gridCol w="1139075">
                  <a:extLst>
                    <a:ext uri="{9D8B030D-6E8A-4147-A177-3AD203B41FA5}">
                      <a16:colId xmlns:a16="http://schemas.microsoft.com/office/drawing/2014/main" val="20002"/>
                    </a:ext>
                  </a:extLst>
                </a:gridCol>
                <a:gridCol w="1831000">
                  <a:extLst>
                    <a:ext uri="{9D8B030D-6E8A-4147-A177-3AD203B41FA5}">
                      <a16:colId xmlns:a16="http://schemas.microsoft.com/office/drawing/2014/main" val="20003"/>
                    </a:ext>
                  </a:extLst>
                </a:gridCol>
                <a:gridCol w="891650">
                  <a:extLst>
                    <a:ext uri="{9D8B030D-6E8A-4147-A177-3AD203B41FA5}">
                      <a16:colId xmlns:a16="http://schemas.microsoft.com/office/drawing/2014/main" val="20004"/>
                    </a:ext>
                  </a:extLst>
                </a:gridCol>
                <a:gridCol w="837050">
                  <a:extLst>
                    <a:ext uri="{9D8B030D-6E8A-4147-A177-3AD203B41FA5}">
                      <a16:colId xmlns:a16="http://schemas.microsoft.com/office/drawing/2014/main" val="20005"/>
                    </a:ext>
                  </a:extLst>
                </a:gridCol>
              </a:tblGrid>
              <a:tr h="184700">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Date réal, audit</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Description</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Concerné</a:t>
                      </a:r>
                      <a:endParaRPr sz="1200" b="1" i="0" u="none" strike="noStrike">
                        <a:solidFill>
                          <a:srgbClr val="FFFFFF"/>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Gravité</a:t>
                      </a:r>
                      <a:endParaRPr sz="1200" b="1" i="0" u="none" strike="noStrike">
                        <a:solidFill>
                          <a:srgbClr val="FFFFFF"/>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Réal.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Eff.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403175">
                <a:tc>
                  <a:txBody>
                    <a:bodyPr/>
                    <a:lstStyle/>
                    <a:p>
                      <a:pPr marL="0" marR="0" lvl="0" indent="0" algn="ctr" rtl="0">
                        <a:spcBef>
                          <a:spcPts val="0"/>
                        </a:spcBef>
                        <a:spcAft>
                          <a:spcPts val="0"/>
                        </a:spcAft>
                        <a:buNone/>
                      </a:pPr>
                      <a:r>
                        <a:rPr lang="fr-FR" sz="1000" i="0" u="none" strike="noStrike">
                          <a:solidFill>
                            <a:srgbClr val="000000"/>
                          </a:solidFill>
                          <a:latin typeface="Poppins"/>
                          <a:ea typeface="Poppins"/>
                          <a:cs typeface="Poppins"/>
                          <a:sym typeface="Poppins"/>
                        </a:rPr>
                        <a:t>07/05/2023</a:t>
                      </a:r>
                      <a:endParaRPr sz="10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Il y a une incertitude sur l'existence et l'utilisation du registre des prospects</a:t>
                      </a:r>
                      <a:endParaRPr sz="1000">
                        <a:solidFill>
                          <a:schemeClr val="dk1"/>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solidFill>
                            <a:schemeClr val="dk1"/>
                          </a:solidFill>
                          <a:latin typeface="Poppins"/>
                          <a:ea typeface="Poppins"/>
                          <a:cs typeface="Poppins"/>
                          <a:sym typeface="Poppins"/>
                        </a:rPr>
                        <a:t>Habibatou Sy</a:t>
                      </a:r>
                      <a:endParaRPr sz="1000">
                        <a:solidFill>
                          <a:schemeClr val="dk1"/>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solidFill>
                            <a:schemeClr val="dk1"/>
                          </a:solidFill>
                          <a:latin typeface="Poppins"/>
                          <a:ea typeface="Poppins"/>
                          <a:cs typeface="Poppins"/>
                          <a:sym typeface="Poppins"/>
                        </a:rPr>
                        <a:t>Point Faible</a:t>
                      </a:r>
                      <a:endParaRPr sz="1000">
                        <a:solidFill>
                          <a:schemeClr val="dk1"/>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r h="535775">
                <a:tc>
                  <a:txBody>
                    <a:bodyPr/>
                    <a:lstStyle/>
                    <a:p>
                      <a:pPr marL="0" marR="0" lvl="0" indent="0" algn="ctr" rtl="0">
                        <a:lnSpc>
                          <a:spcPct val="100000"/>
                        </a:lnSpc>
                        <a:spcBef>
                          <a:spcPts val="0"/>
                        </a:spcBef>
                        <a:spcAft>
                          <a:spcPts val="0"/>
                        </a:spcAft>
                        <a:buClr>
                          <a:srgbClr val="000000"/>
                        </a:buClr>
                        <a:buSzPts val="1200"/>
                        <a:buFont typeface="Poppins"/>
                        <a:buNone/>
                      </a:pPr>
                      <a:r>
                        <a:rPr lang="fr-FR" sz="1000" i="0" u="none" strike="noStrike">
                          <a:solidFill>
                            <a:srgbClr val="000000"/>
                          </a:solidFill>
                          <a:latin typeface="Poppins"/>
                          <a:ea typeface="Poppins"/>
                          <a:cs typeface="Poppins"/>
                          <a:sym typeface="Poppins"/>
                        </a:rPr>
                        <a:t>07/05/2023</a:t>
                      </a:r>
                      <a:endParaRPr sz="1000">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Aucun contrôle n'a été effectué pour confirmer les rappels périodiques des patients et prospects par la secrétaire médicale</a:t>
                      </a:r>
                      <a:endParaRPr sz="1000">
                        <a:solidFill>
                          <a:schemeClr val="dk1"/>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Habibatou Sy</a:t>
                      </a:r>
                      <a:endParaRPr sz="1000">
                        <a:solidFill>
                          <a:schemeClr val="dk1"/>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200"/>
                        <a:buFont typeface="Poppins"/>
                        <a:buNone/>
                      </a:pPr>
                      <a:r>
                        <a:rPr lang="fr-FR" sz="1000">
                          <a:solidFill>
                            <a:schemeClr val="dk1"/>
                          </a:solidFill>
                          <a:latin typeface="Poppins"/>
                          <a:ea typeface="Poppins"/>
                          <a:cs typeface="Poppins"/>
                          <a:sym typeface="Poppins"/>
                        </a:rPr>
                        <a:t>Piste d’amélioration</a:t>
                      </a:r>
                      <a:endParaRPr sz="1000">
                        <a:solidFill>
                          <a:schemeClr val="dk1"/>
                        </a:solidFill>
                        <a:latin typeface="Poppins"/>
                        <a:ea typeface="Poppins"/>
                        <a:cs typeface="Poppins"/>
                        <a:sym typeface="Poppins"/>
                      </a:endParaRPr>
                    </a:p>
                    <a:p>
                      <a:pPr marL="0" marR="0" lvl="0" indent="0" algn="ctr" rtl="0">
                        <a:spcBef>
                          <a:spcPts val="0"/>
                        </a:spcBef>
                        <a:spcAft>
                          <a:spcPts val="0"/>
                        </a:spcAft>
                        <a:buNone/>
                      </a:pPr>
                      <a:endParaRPr sz="1000">
                        <a:solidFill>
                          <a:schemeClr val="dk1"/>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400"/>
                        <a:buFont typeface="Poppins"/>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400"/>
                        <a:buFont typeface="Poppins"/>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2"/>
                  </a:ext>
                </a:extLst>
              </a:tr>
              <a:tr h="360225">
                <a:tc>
                  <a:txBody>
                    <a:bodyPr/>
                    <a:lstStyle/>
                    <a:p>
                      <a:pPr marL="0" marR="0" lvl="0" indent="0" algn="ctr" rtl="0">
                        <a:lnSpc>
                          <a:spcPct val="100000"/>
                        </a:lnSpc>
                        <a:spcBef>
                          <a:spcPts val="0"/>
                        </a:spcBef>
                        <a:spcAft>
                          <a:spcPts val="0"/>
                        </a:spcAft>
                        <a:buClr>
                          <a:srgbClr val="000000"/>
                        </a:buClr>
                        <a:buSzPts val="1200"/>
                        <a:buFont typeface="Poppins"/>
                        <a:buNone/>
                      </a:pPr>
                      <a:r>
                        <a:rPr lang="fr-FR" sz="1000" i="0" u="none" strike="noStrike">
                          <a:solidFill>
                            <a:srgbClr val="000000"/>
                          </a:solidFill>
                          <a:latin typeface="Poppins"/>
                          <a:ea typeface="Poppins"/>
                          <a:cs typeface="Poppins"/>
                          <a:sym typeface="Poppins"/>
                        </a:rPr>
                        <a:t>07/05/2023</a:t>
                      </a:r>
                      <a:endParaRPr sz="1000">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La liste des patientes enceintes n'existent plus depuis bien longtemps &gt; il faut donc mettre à jour la procédure</a:t>
                      </a:r>
                      <a:endParaRPr sz="1000">
                        <a:solidFill>
                          <a:schemeClr val="dk1"/>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Habibatou Sy</a:t>
                      </a:r>
                      <a:endParaRPr sz="1000">
                        <a:solidFill>
                          <a:schemeClr val="dk1"/>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solidFill>
                            <a:schemeClr val="dk1"/>
                          </a:solidFill>
                          <a:latin typeface="Poppins"/>
                          <a:ea typeface="Poppins"/>
                          <a:cs typeface="Poppins"/>
                          <a:sym typeface="Poppins"/>
                        </a:rPr>
                        <a:t>Ecart </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400"/>
                        <a:buFont typeface="Poppins"/>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400"/>
                        <a:buFont typeface="Poppins"/>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3"/>
                  </a:ext>
                </a:extLst>
              </a:tr>
              <a:tr h="535775">
                <a:tc>
                  <a:txBody>
                    <a:bodyPr/>
                    <a:lstStyle/>
                    <a:p>
                      <a:pPr marL="0" marR="0" lvl="0" indent="0" algn="ctr" rtl="0">
                        <a:lnSpc>
                          <a:spcPct val="100000"/>
                        </a:lnSpc>
                        <a:spcBef>
                          <a:spcPts val="0"/>
                        </a:spcBef>
                        <a:spcAft>
                          <a:spcPts val="0"/>
                        </a:spcAft>
                        <a:buClr>
                          <a:srgbClr val="000000"/>
                        </a:buClr>
                        <a:buSzPts val="1200"/>
                        <a:buFont typeface="Poppins"/>
                        <a:buNone/>
                      </a:pPr>
                      <a:r>
                        <a:rPr lang="fr-FR" sz="1000" i="0" u="none" strike="noStrike">
                          <a:solidFill>
                            <a:srgbClr val="000000"/>
                          </a:solidFill>
                          <a:latin typeface="Poppins"/>
                          <a:ea typeface="Poppins"/>
                          <a:cs typeface="Poppins"/>
                          <a:sym typeface="Poppins"/>
                        </a:rPr>
                        <a:t>07/05/2023</a:t>
                      </a:r>
                      <a:endParaRPr sz="1000">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Les enquêtes de satisfaction ne sont plus réalisées depuis plusieurs mois &gt; il faut s'y remettre afin de mesurer de manière efficace la satisfaction du patient</a:t>
                      </a:r>
                      <a:endParaRPr sz="1000">
                        <a:solidFill>
                          <a:schemeClr val="dk1"/>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Habibatou Sy</a:t>
                      </a:r>
                      <a:endParaRPr sz="1000">
                        <a:solidFill>
                          <a:schemeClr val="dk1"/>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solidFill>
                            <a:schemeClr val="dk1"/>
                          </a:solidFill>
                          <a:latin typeface="Poppins"/>
                          <a:ea typeface="Poppins"/>
                          <a:cs typeface="Poppins"/>
                          <a:sym typeface="Poppins"/>
                        </a:rPr>
                        <a:t>Ecart </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400"/>
                        <a:buFont typeface="Poppins"/>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400"/>
                        <a:buFont typeface="Poppins"/>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4"/>
                  </a:ext>
                </a:extLst>
              </a:tr>
              <a:tr h="1237975">
                <a:tc>
                  <a:txBody>
                    <a:bodyPr/>
                    <a:lstStyle/>
                    <a:p>
                      <a:pPr marL="0" marR="0" lvl="0" indent="0" algn="ctr" rtl="0">
                        <a:lnSpc>
                          <a:spcPct val="100000"/>
                        </a:lnSpc>
                        <a:spcBef>
                          <a:spcPts val="0"/>
                        </a:spcBef>
                        <a:spcAft>
                          <a:spcPts val="0"/>
                        </a:spcAft>
                        <a:buClr>
                          <a:srgbClr val="000000"/>
                        </a:buClr>
                        <a:buSzPts val="1200"/>
                        <a:buFont typeface="Poppins"/>
                        <a:buNone/>
                      </a:pPr>
                      <a:r>
                        <a:rPr lang="fr-FR" sz="1000" i="0" u="none" strike="noStrike">
                          <a:solidFill>
                            <a:srgbClr val="000000"/>
                          </a:solidFill>
                          <a:latin typeface="Poppins"/>
                          <a:ea typeface="Poppins"/>
                          <a:cs typeface="Poppins"/>
                          <a:sym typeface="Poppins"/>
                        </a:rPr>
                        <a:t>07/05/2023</a:t>
                      </a:r>
                      <a:endParaRPr sz="1000">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La chargée de l'expérience client crée le tableau de suivi des conversion chaque jours (ou en fonction de sa disponibilité), ensuite la secrétaire médicale renseigne le tableau du mois précédent, enfin la Directrice des opérations (pilote) effectue les calculs (convertis, déjà patients, pas venus au rdv, etc). Ce mode fonctionnement n'est pas conforme à la procédure. Il faut soit réviser la procédure, soit s'y conformer.</a:t>
                      </a:r>
                      <a:endParaRPr sz="1000">
                        <a:solidFill>
                          <a:schemeClr val="dk1"/>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Habibatou Sy</a:t>
                      </a:r>
                      <a:endParaRPr sz="1000">
                        <a:solidFill>
                          <a:schemeClr val="dk1"/>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solidFill>
                            <a:schemeClr val="dk1"/>
                          </a:solidFill>
                          <a:latin typeface="Poppins"/>
                          <a:ea typeface="Poppins"/>
                          <a:cs typeface="Poppins"/>
                          <a:sym typeface="Poppins"/>
                        </a:rPr>
                        <a:t>Point faible </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400"/>
                        <a:buFont typeface="Poppins"/>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400"/>
                        <a:buFont typeface="Poppins"/>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5"/>
                  </a:ext>
                </a:extLst>
              </a:tr>
              <a:tr h="1153050">
                <a:tc>
                  <a:txBody>
                    <a:bodyPr/>
                    <a:lstStyle/>
                    <a:p>
                      <a:pPr marL="0" marR="0" lvl="0" indent="0" algn="ctr" rtl="0">
                        <a:lnSpc>
                          <a:spcPct val="100000"/>
                        </a:lnSpc>
                        <a:spcBef>
                          <a:spcPts val="0"/>
                        </a:spcBef>
                        <a:spcAft>
                          <a:spcPts val="0"/>
                        </a:spcAft>
                        <a:buClr>
                          <a:srgbClr val="000000"/>
                        </a:buClr>
                        <a:buSzPts val="1200"/>
                        <a:buFont typeface="Poppins"/>
                        <a:buNone/>
                      </a:pPr>
                      <a:r>
                        <a:rPr lang="fr-FR" sz="1000" i="0" u="none" strike="noStrike">
                          <a:solidFill>
                            <a:srgbClr val="000000"/>
                          </a:solidFill>
                          <a:latin typeface="Poppins"/>
                          <a:ea typeface="Poppins"/>
                          <a:cs typeface="Poppins"/>
                          <a:sym typeface="Poppins"/>
                        </a:rPr>
                        <a:t>07/05/2023</a:t>
                      </a:r>
                      <a:endParaRPr sz="1000">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Aucun calendrier vaccinal créé dans le CRM sur l'année 2023 &gt; il faut tenir la liste des patientes ayant accouché, puis créer les calendriers vaccinaux des bébé</a:t>
                      </a:r>
                      <a:endParaRPr sz="1000">
                        <a:solidFill>
                          <a:schemeClr val="dk1"/>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Habibatou Sy</a:t>
                      </a:r>
                      <a:endParaRPr sz="1000">
                        <a:solidFill>
                          <a:schemeClr val="dk1"/>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solidFill>
                            <a:schemeClr val="dk1"/>
                          </a:solidFill>
                          <a:latin typeface="Poppins"/>
                          <a:ea typeface="Poppins"/>
                          <a:cs typeface="Poppins"/>
                          <a:sym typeface="Poppins"/>
                        </a:rPr>
                        <a:t>Ecart </a:t>
                      </a:r>
                      <a:endParaRPr sz="10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400"/>
                        <a:buFont typeface="Poppins"/>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B050"/>
                        </a:buClr>
                        <a:buSzPts val="1400"/>
                        <a:buFont typeface="Poppins"/>
                        <a:buNone/>
                      </a:pPr>
                      <a:r>
                        <a:rPr lang="fr-FR" sz="1000" b="1" i="0" u="none" strike="noStrike">
                          <a:solidFill>
                            <a:srgbClr val="00B050"/>
                          </a:solidFill>
                          <a:latin typeface="Poppins"/>
                          <a:ea typeface="Poppins"/>
                          <a:cs typeface="Poppins"/>
                          <a:sym typeface="Poppins"/>
                        </a:rPr>
                        <a:t>100%</a:t>
                      </a:r>
                      <a:endParaRPr sz="1000">
                        <a:latin typeface="Poppins"/>
                        <a:ea typeface="Poppins"/>
                        <a:cs typeface="Poppins"/>
                        <a:sym typeface="Poppins"/>
                      </a:endParaRPr>
                    </a:p>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373"/>
        <p:cNvGrpSpPr/>
        <p:nvPr/>
      </p:nvGrpSpPr>
      <p:grpSpPr>
        <a:xfrm>
          <a:off x="0" y="0"/>
          <a:ext cx="0" cy="0"/>
          <a:chOff x="0" y="0"/>
          <a:chExt cx="0" cy="0"/>
        </a:xfrm>
      </p:grpSpPr>
      <p:sp>
        <p:nvSpPr>
          <p:cNvPr id="1374" name="Google Shape;1374;p176"/>
          <p:cNvSpPr txBox="1"/>
          <p:nvPr/>
        </p:nvSpPr>
        <p:spPr>
          <a:xfrm>
            <a:off x="464031" y="273721"/>
            <a:ext cx="11263800" cy="4917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375" name="Google Shape;1375;p176"/>
          <p:cNvSpPr txBox="1"/>
          <p:nvPr/>
        </p:nvSpPr>
        <p:spPr>
          <a:xfrm>
            <a:off x="494150" y="801225"/>
            <a:ext cx="11524800" cy="4332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Poppins"/>
              <a:buNone/>
            </a:pPr>
            <a:r>
              <a:rPr lang="fr-FR" sz="1600" cap="none">
                <a:solidFill>
                  <a:schemeClr val="lt1"/>
                </a:solidFill>
                <a:latin typeface="Poppins"/>
                <a:ea typeface="Poppins"/>
                <a:cs typeface="Poppins"/>
                <a:sym typeface="Poppins"/>
              </a:rPr>
              <a:t>PS01 GESTION DES STOCKS</a:t>
            </a:r>
            <a:endParaRPr sz="1600" cap="none">
              <a:solidFill>
                <a:schemeClr val="lt1"/>
              </a:solidFill>
              <a:latin typeface="Poppins"/>
              <a:ea typeface="Poppins"/>
              <a:cs typeface="Poppins"/>
              <a:sym typeface="Poppins"/>
            </a:endParaRPr>
          </a:p>
        </p:txBody>
      </p:sp>
      <p:sp>
        <p:nvSpPr>
          <p:cNvPr id="1376" name="Google Shape;1376;p176"/>
          <p:cNvSpPr txBox="1"/>
          <p:nvPr/>
        </p:nvSpPr>
        <p:spPr>
          <a:xfrm>
            <a:off x="517506" y="1270229"/>
            <a:ext cx="4019700" cy="785100"/>
          </a:xfrm>
          <a:prstGeom prst="rect">
            <a:avLst/>
          </a:prstGeom>
          <a:noFill/>
          <a:ln>
            <a:noFill/>
          </a:ln>
        </p:spPr>
        <p:txBody>
          <a:bodyPr spcFirstLastPara="1" wrap="square" lIns="91425" tIns="45700" rIns="91425" bIns="45700" anchor="t" anchorCtr="0">
            <a:spAutoFit/>
          </a:bodyPr>
          <a:lstStyle/>
          <a:p>
            <a:pPr marL="285750" marR="0" lvl="0" indent="-266700" algn="l" rtl="0">
              <a:spcBef>
                <a:spcPts val="0"/>
              </a:spcBef>
              <a:spcAft>
                <a:spcPts val="0"/>
              </a:spcAft>
              <a:buClr>
                <a:schemeClr val="dk1"/>
              </a:buClr>
              <a:buSzPts val="1500"/>
              <a:buFont typeface="Arial"/>
              <a:buChar char="•"/>
            </a:pPr>
            <a:r>
              <a:rPr lang="fr-FR" sz="1500">
                <a:solidFill>
                  <a:schemeClr val="dk1"/>
                </a:solidFill>
                <a:latin typeface="Poppins"/>
                <a:ea typeface="Poppins"/>
                <a:cs typeface="Poppins"/>
                <a:sym typeface="Poppins"/>
              </a:rPr>
              <a:t>3 points faibles</a:t>
            </a:r>
            <a:endParaRPr sz="1500"/>
          </a:p>
          <a:p>
            <a:pPr marL="285750" marR="0" lvl="0" indent="-266700" algn="l" rtl="0">
              <a:spcBef>
                <a:spcPts val="0"/>
              </a:spcBef>
              <a:spcAft>
                <a:spcPts val="0"/>
              </a:spcAft>
              <a:buClr>
                <a:schemeClr val="dk1"/>
              </a:buClr>
              <a:buSzPts val="1500"/>
              <a:buFont typeface="Arial"/>
              <a:buChar char="•"/>
            </a:pPr>
            <a:r>
              <a:rPr lang="fr-FR" sz="1500">
                <a:solidFill>
                  <a:schemeClr val="dk1"/>
                </a:solidFill>
                <a:latin typeface="Poppins"/>
                <a:ea typeface="Poppins"/>
                <a:cs typeface="Poppins"/>
                <a:sym typeface="Poppins"/>
              </a:rPr>
              <a:t>4 écarts</a:t>
            </a:r>
            <a:endParaRPr sz="1500"/>
          </a:p>
          <a:p>
            <a:pPr marL="285750" marR="0" lvl="0" indent="-266700" algn="l" rtl="0">
              <a:spcBef>
                <a:spcPts val="0"/>
              </a:spcBef>
              <a:spcAft>
                <a:spcPts val="0"/>
              </a:spcAft>
              <a:buClr>
                <a:schemeClr val="dk1"/>
              </a:buClr>
              <a:buSzPts val="1500"/>
              <a:buFont typeface="Arial"/>
              <a:buChar char="•"/>
            </a:pPr>
            <a:r>
              <a:rPr lang="fr-FR" sz="1500">
                <a:solidFill>
                  <a:schemeClr val="dk1"/>
                </a:solidFill>
                <a:latin typeface="Poppins"/>
                <a:ea typeface="Poppins"/>
                <a:cs typeface="Poppins"/>
                <a:sym typeface="Poppins"/>
              </a:rPr>
              <a:t>1 piste d’amélioration</a:t>
            </a:r>
            <a:endParaRPr sz="1500">
              <a:solidFill>
                <a:schemeClr val="dk1"/>
              </a:solidFill>
              <a:latin typeface="Poppins"/>
              <a:ea typeface="Poppins"/>
              <a:cs typeface="Poppins"/>
              <a:sym typeface="Poppins"/>
            </a:endParaRPr>
          </a:p>
        </p:txBody>
      </p:sp>
      <p:graphicFrame>
        <p:nvGraphicFramePr>
          <p:cNvPr id="1377" name="Google Shape;1377;p176"/>
          <p:cNvGraphicFramePr/>
          <p:nvPr/>
        </p:nvGraphicFramePr>
        <p:xfrm>
          <a:off x="517506" y="2054545"/>
          <a:ext cx="3000000" cy="3000000"/>
        </p:xfrm>
        <a:graphic>
          <a:graphicData uri="http://schemas.openxmlformats.org/drawingml/2006/table">
            <a:tbl>
              <a:tblPr>
                <a:noFill/>
                <a:tableStyleId>{3946ED75-AFF1-4BEF-8250-051C1756E3E0}</a:tableStyleId>
              </a:tblPr>
              <a:tblGrid>
                <a:gridCol w="1130750">
                  <a:extLst>
                    <a:ext uri="{9D8B030D-6E8A-4147-A177-3AD203B41FA5}">
                      <a16:colId xmlns:a16="http://schemas.microsoft.com/office/drawing/2014/main" val="20000"/>
                    </a:ext>
                  </a:extLst>
                </a:gridCol>
                <a:gridCol w="6089500">
                  <a:extLst>
                    <a:ext uri="{9D8B030D-6E8A-4147-A177-3AD203B41FA5}">
                      <a16:colId xmlns:a16="http://schemas.microsoft.com/office/drawing/2014/main" val="20001"/>
                    </a:ext>
                  </a:extLst>
                </a:gridCol>
                <a:gridCol w="1342575">
                  <a:extLst>
                    <a:ext uri="{9D8B030D-6E8A-4147-A177-3AD203B41FA5}">
                      <a16:colId xmlns:a16="http://schemas.microsoft.com/office/drawing/2014/main" val="20002"/>
                    </a:ext>
                  </a:extLst>
                </a:gridCol>
                <a:gridCol w="1151575">
                  <a:extLst>
                    <a:ext uri="{9D8B030D-6E8A-4147-A177-3AD203B41FA5}">
                      <a16:colId xmlns:a16="http://schemas.microsoft.com/office/drawing/2014/main" val="20003"/>
                    </a:ext>
                  </a:extLst>
                </a:gridCol>
                <a:gridCol w="909700">
                  <a:extLst>
                    <a:ext uri="{9D8B030D-6E8A-4147-A177-3AD203B41FA5}">
                      <a16:colId xmlns:a16="http://schemas.microsoft.com/office/drawing/2014/main" val="20004"/>
                    </a:ext>
                  </a:extLst>
                </a:gridCol>
                <a:gridCol w="854025">
                  <a:extLst>
                    <a:ext uri="{9D8B030D-6E8A-4147-A177-3AD203B41FA5}">
                      <a16:colId xmlns:a16="http://schemas.microsoft.com/office/drawing/2014/main" val="20005"/>
                    </a:ext>
                  </a:extLst>
                </a:gridCol>
              </a:tblGrid>
              <a:tr h="341725">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Date réal, audit</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Description</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Concerné</a:t>
                      </a:r>
                      <a:endParaRPr sz="1000" b="1" i="0" u="none" strike="noStrike">
                        <a:solidFill>
                          <a:srgbClr val="FFFFFF"/>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Gravité</a:t>
                      </a:r>
                      <a:endParaRPr sz="1000" b="1" i="0" u="none" strike="noStrike">
                        <a:solidFill>
                          <a:srgbClr val="FFFFFF"/>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Réal. %</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Eff. %</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424250">
                <a:tc>
                  <a:txBody>
                    <a:bodyPr/>
                    <a:lstStyle/>
                    <a:p>
                      <a:pPr marL="0" marR="0" lvl="0" indent="0" algn="ctr" rtl="0">
                        <a:spcBef>
                          <a:spcPts val="0"/>
                        </a:spcBef>
                        <a:spcAft>
                          <a:spcPts val="0"/>
                        </a:spcAft>
                        <a:buNone/>
                      </a:pPr>
                      <a:r>
                        <a:rPr lang="fr-FR" sz="1000">
                          <a:latin typeface="Poppins"/>
                          <a:ea typeface="Poppins"/>
                          <a:cs typeface="Poppins"/>
                          <a:sym typeface="Poppins"/>
                        </a:rPr>
                        <a:t>05/04/2023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fr-FR" sz="1000">
                          <a:solidFill>
                            <a:schemeClr val="dk1"/>
                          </a:solidFill>
                          <a:latin typeface="Poppins"/>
                          <a:ea typeface="Poppins"/>
                          <a:cs typeface="Poppins"/>
                          <a:sym typeface="Poppins"/>
                        </a:rPr>
                        <a:t>Il n’y a pas de ROQ alors qu’il est mentionné dans les documents du processes</a:t>
                      </a:r>
                      <a:endParaRPr sz="1000">
                        <a:solidFill>
                          <a:schemeClr val="dk1"/>
                        </a:solidFill>
                        <a:latin typeface="Poppins"/>
                        <a:ea typeface="Poppins"/>
                        <a:cs typeface="Poppins"/>
                        <a:sym typeface="Poppins"/>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Ecart</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704175">
                <a:tc>
                  <a:txBody>
                    <a:bodyPr/>
                    <a:lstStyle/>
                    <a:p>
                      <a:pPr marL="0" lvl="0" indent="0" algn="ctr"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05/04/2023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Sur la base de données des fournisseurs, il est noté que certains sont agréés alors qu'ils ne le sont pas dans la fiche du fournisseurs. Comme dans le cas contraire il est marqué sur la fiche que le fournisseur est agréé alors que non dans la base de données</a:t>
                      </a:r>
                      <a:endParaRPr sz="1000">
                        <a:solidFill>
                          <a:schemeClr val="dk1"/>
                        </a:solidFill>
                        <a:latin typeface="Poppins"/>
                        <a:ea typeface="Poppins"/>
                        <a:cs typeface="Poppins"/>
                        <a:sym typeface="Poppins"/>
                      </a:endParaRPr>
                    </a:p>
                    <a:p>
                      <a:pPr marL="0" marR="0" lvl="0" indent="0" algn="l" rtl="0">
                        <a:spcBef>
                          <a:spcPts val="0"/>
                        </a:spcBef>
                        <a:spcAft>
                          <a:spcPts val="0"/>
                        </a:spcAft>
                        <a:buNone/>
                      </a:pP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Ecart</a:t>
                      </a:r>
                      <a:endParaRPr sz="1000">
                        <a:solidFill>
                          <a:schemeClr val="dk1"/>
                        </a:solidFill>
                        <a:latin typeface="Poppins"/>
                        <a:ea typeface="Poppins"/>
                        <a:cs typeface="Poppins"/>
                        <a:sym typeface="Poppins"/>
                      </a:endParaRPr>
                    </a:p>
                    <a:p>
                      <a:pPr marL="0" marR="0" lvl="0" indent="0" algn="l" rtl="0">
                        <a:spcBef>
                          <a:spcPts val="0"/>
                        </a:spcBef>
                        <a:spcAft>
                          <a:spcPts val="0"/>
                        </a:spcAft>
                        <a:buNone/>
                      </a:pP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36500">
                <a:tc>
                  <a:txBody>
                    <a:bodyPr/>
                    <a:lstStyle/>
                    <a:p>
                      <a:pPr marL="0" lvl="0" indent="0" algn="ctr"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05/04/2023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Le GCS ne respecte pas les quantités à sortir pour le réassortiment des sous-stocks</a:t>
                      </a:r>
                      <a:endParaRPr sz="1000">
                        <a:solidFill>
                          <a:schemeClr val="dk1"/>
                        </a:solidFill>
                        <a:latin typeface="Poppins"/>
                        <a:ea typeface="Poppins"/>
                        <a:cs typeface="Poppins"/>
                        <a:sym typeface="Poppins"/>
                      </a:endParaRPr>
                    </a:p>
                    <a:p>
                      <a:pPr marL="0" marR="0" lvl="0" indent="0" algn="l" rtl="0">
                        <a:spcBef>
                          <a:spcPts val="0"/>
                        </a:spcBef>
                        <a:spcAft>
                          <a:spcPts val="0"/>
                        </a:spcAft>
                        <a:buNone/>
                      </a:pP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Ecart</a:t>
                      </a:r>
                      <a:endParaRPr sz="1000">
                        <a:solidFill>
                          <a:schemeClr val="dk1"/>
                        </a:solidFill>
                        <a:latin typeface="Poppins"/>
                        <a:ea typeface="Poppins"/>
                        <a:cs typeface="Poppins"/>
                        <a:sym typeface="Poppins"/>
                      </a:endParaRPr>
                    </a:p>
                    <a:p>
                      <a:pPr marL="0" marR="0" lvl="0" indent="0" algn="ctr" rtl="0">
                        <a:spcBef>
                          <a:spcPts val="0"/>
                        </a:spcBef>
                        <a:spcAft>
                          <a:spcPts val="0"/>
                        </a:spcAft>
                        <a:buNone/>
                      </a:pP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36500">
                <a:tc>
                  <a:txBody>
                    <a:bodyPr/>
                    <a:lstStyle/>
                    <a:p>
                      <a:pPr marL="0" lvl="0" indent="0" algn="ctr"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05/04/2023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GSM Inventaire Plateau n'est pas à jour GSM laboratoire non utilisé</a:t>
                      </a:r>
                      <a:endParaRPr sz="1000">
                        <a:solidFill>
                          <a:schemeClr val="dk1"/>
                        </a:solidFill>
                        <a:latin typeface="Poppins"/>
                        <a:ea typeface="Poppins"/>
                        <a:cs typeface="Poppins"/>
                        <a:sym typeface="Poppins"/>
                      </a:endParaRPr>
                    </a:p>
                    <a:p>
                      <a:pPr marL="0" marR="0" lvl="0" indent="0" algn="l" rtl="0">
                        <a:spcBef>
                          <a:spcPts val="0"/>
                        </a:spcBef>
                        <a:spcAft>
                          <a:spcPts val="0"/>
                        </a:spcAft>
                        <a:buNone/>
                      </a:pP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Ecart</a:t>
                      </a:r>
                      <a:endParaRPr sz="1000">
                        <a:solidFill>
                          <a:schemeClr val="dk1"/>
                        </a:solidFill>
                        <a:latin typeface="Poppins"/>
                        <a:ea typeface="Poppins"/>
                        <a:cs typeface="Poppins"/>
                        <a:sym typeface="Poppins"/>
                      </a:endParaRPr>
                    </a:p>
                    <a:p>
                      <a:pPr marL="0" marR="0" lvl="0" indent="0" algn="ctr" rtl="0">
                        <a:spcBef>
                          <a:spcPts val="0"/>
                        </a:spcBef>
                        <a:spcAft>
                          <a:spcPts val="0"/>
                        </a:spcAft>
                        <a:buNone/>
                      </a:pP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47050">
                <a:tc>
                  <a:txBody>
                    <a:bodyPr/>
                    <a:lstStyle/>
                    <a:p>
                      <a:pPr marL="0" lvl="0" indent="0" algn="ctr"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05/04/2023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sur la fiche du sous stock nurserie il est mentionné que le réassortiment est journalier alors qu'il est fait une fois par semaine</a:t>
                      </a:r>
                      <a:endParaRPr sz="1000">
                        <a:solidFill>
                          <a:schemeClr val="dk1"/>
                        </a:solidFill>
                        <a:latin typeface="Poppins"/>
                        <a:ea typeface="Poppins"/>
                        <a:cs typeface="Poppins"/>
                        <a:sym typeface="Poppins"/>
                      </a:endParaRPr>
                    </a:p>
                    <a:p>
                      <a:pPr marL="0" marR="0" lvl="0" indent="0" algn="l" rtl="0">
                        <a:spcBef>
                          <a:spcPts val="0"/>
                        </a:spcBef>
                        <a:spcAft>
                          <a:spcPts val="0"/>
                        </a:spcAft>
                        <a:buNone/>
                      </a:pP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Piste d’amélioration</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59000">
                <a:tc>
                  <a:txBody>
                    <a:bodyPr/>
                    <a:lstStyle/>
                    <a:p>
                      <a:pPr marL="0" lvl="0" indent="0" algn="ctr"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05/04/2023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Le registre des produits périmés papier n'est pas utilisé</a:t>
                      </a:r>
                      <a:endParaRPr sz="1000">
                        <a:solidFill>
                          <a:schemeClr val="dk1"/>
                        </a:solidFill>
                        <a:latin typeface="Poppins"/>
                        <a:ea typeface="Poppins"/>
                        <a:cs typeface="Poppins"/>
                        <a:sym typeface="Poppins"/>
                      </a:endParaRPr>
                    </a:p>
                    <a:p>
                      <a:pPr marL="0" marR="0" lvl="0" indent="0" algn="l" rtl="0">
                        <a:spcBef>
                          <a:spcPts val="0"/>
                        </a:spcBef>
                        <a:spcAft>
                          <a:spcPts val="0"/>
                        </a:spcAft>
                        <a:buNone/>
                      </a:pP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Point Faible</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521800">
                <a:tc>
                  <a:txBody>
                    <a:bodyPr/>
                    <a:lstStyle/>
                    <a:p>
                      <a:pPr marL="0" lvl="0" indent="0" algn="ctr"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05/04/2023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Faiblesse sur la gestion des stocks de la cuisine </a:t>
                      </a:r>
                      <a:endParaRPr sz="1000">
                        <a:solidFill>
                          <a:schemeClr val="dk1"/>
                        </a:solidFill>
                        <a:latin typeface="Poppins"/>
                        <a:ea typeface="Poppins"/>
                        <a:cs typeface="Poppins"/>
                        <a:sym typeface="Poppins"/>
                      </a:endParaRPr>
                    </a:p>
                    <a:p>
                      <a:pPr marL="0" lvl="0" indent="0" algn="l"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Le contrôle des livraisons pas effectué non respect du FIFO en cuisine</a:t>
                      </a:r>
                      <a:endParaRPr sz="1000">
                        <a:solidFill>
                          <a:schemeClr val="dk1"/>
                        </a:solidFill>
                        <a:latin typeface="Poppins"/>
                        <a:ea typeface="Poppins"/>
                        <a:cs typeface="Poppins"/>
                        <a:sym typeface="Poppins"/>
                      </a:endParaRPr>
                    </a:p>
                    <a:p>
                      <a:pPr marL="0" lvl="0" indent="0" algn="l" rtl="0">
                        <a:spcBef>
                          <a:spcPts val="0"/>
                        </a:spcBef>
                        <a:spcAft>
                          <a:spcPts val="0"/>
                        </a:spcAft>
                        <a:buNone/>
                      </a:pP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Point Faible</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634925">
                <a:tc>
                  <a:txBody>
                    <a:bodyPr/>
                    <a:lstStyle/>
                    <a:p>
                      <a:pPr marL="0" lvl="0" indent="0" algn="ctr"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05/04/2023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SzPts val="1100"/>
                        <a:buNone/>
                      </a:pPr>
                      <a:r>
                        <a:rPr lang="fr-FR" sz="1000">
                          <a:solidFill>
                            <a:schemeClr val="dk1"/>
                          </a:solidFill>
                          <a:latin typeface="Poppins"/>
                          <a:ea typeface="Poppins"/>
                          <a:cs typeface="Poppins"/>
                          <a:sym typeface="Poppins"/>
                        </a:rPr>
                        <a:t>confusion entre la liste des produits sensibles plateau et clinique</a:t>
                      </a:r>
                      <a:endParaRPr sz="1000">
                        <a:solidFill>
                          <a:schemeClr val="dk1"/>
                        </a:solidFill>
                        <a:latin typeface="Poppins"/>
                        <a:ea typeface="Poppins"/>
                        <a:cs typeface="Poppins"/>
                        <a:sym typeface="Poppins"/>
                      </a:endParaRPr>
                    </a:p>
                    <a:p>
                      <a:pPr marL="0" lvl="0" indent="0" algn="l" rtl="0">
                        <a:spcBef>
                          <a:spcPts val="0"/>
                        </a:spcBef>
                        <a:spcAft>
                          <a:spcPts val="0"/>
                        </a:spcAft>
                        <a:buSzPts val="1100"/>
                        <a:buNone/>
                      </a:pPr>
                      <a:r>
                        <a:rPr lang="fr-FR" sz="1000">
                          <a:solidFill>
                            <a:schemeClr val="dk1"/>
                          </a:solidFill>
                          <a:latin typeface="Poppins"/>
                          <a:ea typeface="Poppins"/>
                          <a:cs typeface="Poppins"/>
                          <a:sym typeface="Poppins"/>
                        </a:rPr>
                        <a:t>Erreur dans le calcul des indicateurs</a:t>
                      </a:r>
                      <a:endParaRPr sz="1000">
                        <a:solidFill>
                          <a:schemeClr val="dk1"/>
                        </a:solidFill>
                        <a:latin typeface="Poppins"/>
                        <a:ea typeface="Poppins"/>
                        <a:cs typeface="Poppins"/>
                        <a:sym typeface="Poppins"/>
                      </a:endParaRPr>
                    </a:p>
                    <a:p>
                      <a:pPr marL="0" lvl="0" indent="0" algn="l" rtl="0">
                        <a:spcBef>
                          <a:spcPts val="0"/>
                        </a:spcBef>
                        <a:spcAft>
                          <a:spcPts val="0"/>
                        </a:spcAft>
                        <a:buSzPts val="1100"/>
                        <a:buNone/>
                      </a:pPr>
                      <a:r>
                        <a:rPr lang="fr-FR" sz="1000">
                          <a:solidFill>
                            <a:schemeClr val="dk1"/>
                          </a:solidFill>
                          <a:latin typeface="Poppins"/>
                          <a:ea typeface="Poppins"/>
                          <a:cs typeface="Poppins"/>
                          <a:sym typeface="Poppins"/>
                        </a:rPr>
                        <a:t>Les ruptures ne sont pas signalées dans une fiche incident ou autres</a:t>
                      </a:r>
                      <a:endParaRPr sz="1000">
                        <a:solidFill>
                          <a:schemeClr val="dk1"/>
                        </a:solidFill>
                        <a:latin typeface="Poppins"/>
                        <a:ea typeface="Poppins"/>
                        <a:cs typeface="Poppins"/>
                        <a:sym typeface="Poppins"/>
                      </a:endParaRPr>
                    </a:p>
                    <a:p>
                      <a:pPr marL="0" lvl="0" indent="0" algn="l" rtl="0">
                        <a:spcBef>
                          <a:spcPts val="0"/>
                        </a:spcBef>
                        <a:spcAft>
                          <a:spcPts val="0"/>
                        </a:spcAft>
                        <a:buSzPts val="1100"/>
                        <a:buNone/>
                      </a:pPr>
                      <a:r>
                        <a:rPr lang="fr-FR" sz="1000">
                          <a:solidFill>
                            <a:schemeClr val="dk1"/>
                          </a:solidFill>
                          <a:latin typeface="Poppins"/>
                          <a:ea typeface="Poppins"/>
                          <a:cs typeface="Poppins"/>
                          <a:sym typeface="Poppins"/>
                        </a:rPr>
                        <a:t>	</a:t>
                      </a: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000">
                          <a:solidFill>
                            <a:schemeClr val="dk1"/>
                          </a:solidFill>
                          <a:latin typeface="Poppins"/>
                          <a:ea typeface="Poppins"/>
                          <a:cs typeface="Poppins"/>
                          <a:sym typeface="Poppins"/>
                        </a:rPr>
                        <a:t>Point Faible</a:t>
                      </a:r>
                      <a:endParaRPr sz="1000">
                        <a:solidFill>
                          <a:schemeClr val="dk1"/>
                        </a:solidFill>
                        <a:latin typeface="Poppins"/>
                        <a:ea typeface="Poppins"/>
                        <a:cs typeface="Poppins"/>
                        <a:sym typeface="Poppins"/>
                      </a:endParaRPr>
                    </a:p>
                    <a:p>
                      <a:pPr marL="0" marR="0" lvl="0" indent="0" algn="ctr" rtl="0">
                        <a:spcBef>
                          <a:spcPts val="0"/>
                        </a:spcBef>
                        <a:spcAft>
                          <a:spcPts val="0"/>
                        </a:spcAft>
                        <a:buNone/>
                      </a:pP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381"/>
        <p:cNvGrpSpPr/>
        <p:nvPr/>
      </p:nvGrpSpPr>
      <p:grpSpPr>
        <a:xfrm>
          <a:off x="0" y="0"/>
          <a:ext cx="0" cy="0"/>
          <a:chOff x="0" y="0"/>
          <a:chExt cx="0" cy="0"/>
        </a:xfrm>
      </p:grpSpPr>
      <p:sp>
        <p:nvSpPr>
          <p:cNvPr id="1382" name="Google Shape;1382;p177"/>
          <p:cNvSpPr txBox="1"/>
          <p:nvPr/>
        </p:nvSpPr>
        <p:spPr>
          <a:xfrm>
            <a:off x="426931" y="332246"/>
            <a:ext cx="11263800" cy="4917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383" name="Google Shape;1383;p177"/>
          <p:cNvSpPr txBox="1"/>
          <p:nvPr/>
        </p:nvSpPr>
        <p:spPr>
          <a:xfrm>
            <a:off x="485464" y="867075"/>
            <a:ext cx="11205300" cy="4560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Arial"/>
              <a:buNone/>
            </a:pPr>
            <a:r>
              <a:rPr lang="fr-FR" sz="1600" b="0" cap="none">
                <a:solidFill>
                  <a:schemeClr val="lt1"/>
                </a:solidFill>
                <a:latin typeface="Arial"/>
                <a:ea typeface="Arial"/>
                <a:cs typeface="Arial"/>
                <a:sym typeface="Arial"/>
              </a:rPr>
              <a:t>PS01 GESTION DES STOCKS</a:t>
            </a:r>
            <a:endParaRPr sz="1600" b="0" cap="none">
              <a:solidFill>
                <a:schemeClr val="lt1"/>
              </a:solidFill>
              <a:latin typeface="Arial"/>
              <a:ea typeface="Arial"/>
              <a:cs typeface="Arial"/>
              <a:sym typeface="Arial"/>
            </a:endParaRPr>
          </a:p>
        </p:txBody>
      </p:sp>
      <p:graphicFrame>
        <p:nvGraphicFramePr>
          <p:cNvPr id="1384" name="Google Shape;1384;p177"/>
          <p:cNvGraphicFramePr/>
          <p:nvPr/>
        </p:nvGraphicFramePr>
        <p:xfrm>
          <a:off x="485480" y="2464176"/>
          <a:ext cx="3000000" cy="3000000"/>
        </p:xfrm>
        <a:graphic>
          <a:graphicData uri="http://schemas.openxmlformats.org/drawingml/2006/table">
            <a:tbl>
              <a:tblPr>
                <a:noFill/>
                <a:tableStyleId>{3946ED75-AFF1-4BEF-8250-051C1756E3E0}</a:tableStyleId>
              </a:tblPr>
              <a:tblGrid>
                <a:gridCol w="1746900">
                  <a:extLst>
                    <a:ext uri="{9D8B030D-6E8A-4147-A177-3AD203B41FA5}">
                      <a16:colId xmlns:a16="http://schemas.microsoft.com/office/drawing/2014/main" val="20000"/>
                    </a:ext>
                  </a:extLst>
                </a:gridCol>
                <a:gridCol w="4896775">
                  <a:extLst>
                    <a:ext uri="{9D8B030D-6E8A-4147-A177-3AD203B41FA5}">
                      <a16:colId xmlns:a16="http://schemas.microsoft.com/office/drawing/2014/main" val="20001"/>
                    </a:ext>
                  </a:extLst>
                </a:gridCol>
                <a:gridCol w="1476100">
                  <a:extLst>
                    <a:ext uri="{9D8B030D-6E8A-4147-A177-3AD203B41FA5}">
                      <a16:colId xmlns:a16="http://schemas.microsoft.com/office/drawing/2014/main" val="20002"/>
                    </a:ext>
                  </a:extLst>
                </a:gridCol>
                <a:gridCol w="1401800">
                  <a:extLst>
                    <a:ext uri="{9D8B030D-6E8A-4147-A177-3AD203B41FA5}">
                      <a16:colId xmlns:a16="http://schemas.microsoft.com/office/drawing/2014/main" val="20003"/>
                    </a:ext>
                  </a:extLst>
                </a:gridCol>
                <a:gridCol w="891650">
                  <a:extLst>
                    <a:ext uri="{9D8B030D-6E8A-4147-A177-3AD203B41FA5}">
                      <a16:colId xmlns:a16="http://schemas.microsoft.com/office/drawing/2014/main" val="20004"/>
                    </a:ext>
                  </a:extLst>
                </a:gridCol>
                <a:gridCol w="837050">
                  <a:extLst>
                    <a:ext uri="{9D8B030D-6E8A-4147-A177-3AD203B41FA5}">
                      <a16:colId xmlns:a16="http://schemas.microsoft.com/office/drawing/2014/main" val="20005"/>
                    </a:ext>
                  </a:extLst>
                </a:gridCol>
              </a:tblGrid>
              <a:tr h="234225">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Date réal, audit</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Description</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Concerné</a:t>
                      </a:r>
                      <a:endParaRPr sz="1000" b="1" i="0" u="none" strike="noStrike">
                        <a:solidFill>
                          <a:srgbClr val="FFFFFF"/>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Gravité</a:t>
                      </a:r>
                      <a:endParaRPr sz="1000" b="1" i="0" u="none" strike="noStrike">
                        <a:solidFill>
                          <a:srgbClr val="FFFFFF"/>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Réal. %</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Eff. %</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451300">
                <a:tc>
                  <a:txBody>
                    <a:bodyPr/>
                    <a:lstStyle/>
                    <a:p>
                      <a:pPr marL="0" marR="0" lvl="0" indent="0" algn="ctr" rtl="0">
                        <a:spcBef>
                          <a:spcPts val="0"/>
                        </a:spcBef>
                        <a:spcAft>
                          <a:spcPts val="0"/>
                        </a:spcAft>
                        <a:buNone/>
                      </a:pPr>
                      <a:r>
                        <a:rPr lang="fr-FR" sz="1000">
                          <a:latin typeface="Poppins"/>
                          <a:ea typeface="Poppins"/>
                          <a:cs typeface="Poppins"/>
                          <a:sym typeface="Poppins"/>
                        </a:rPr>
                        <a:t>24/04/2024</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La gestionnaire de stock ne fait pas l'inventaire e comme décrit dans le processus</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latin typeface="Poppins"/>
                          <a:ea typeface="Poppins"/>
                          <a:cs typeface="Poppins"/>
                          <a:sym typeface="Poppins"/>
                        </a:rPr>
                        <a:t>Ecart</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1300">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24/04/2024</a:t>
                      </a: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La séparation des tâches de gestion du stock de Médicaments (MSF) et des autres stocks géré par la chargée des opérations n'est pas décrit dans le processus</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Ecart</a:t>
                      </a:r>
                      <a:endParaRPr sz="1000">
                        <a:solidFill>
                          <a:schemeClr val="dk1"/>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51300">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24/04/2024</a:t>
                      </a: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La nouvelle procédure de validation des commandes n'est pas sur Qualipro</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Ecart</a:t>
                      </a:r>
                      <a:endParaRPr sz="1000">
                        <a:solidFill>
                          <a:schemeClr val="dk1"/>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51300">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24/04/2024</a:t>
                      </a: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Demande d'approvisionnement en urgence pas à jour</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Ecart</a:t>
                      </a:r>
                      <a:endParaRPr sz="1000">
                        <a:solidFill>
                          <a:schemeClr val="dk1"/>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51300">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24/04/2024</a:t>
                      </a: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Des documents qui ne sont plus utilisés dans la carte du processus</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latin typeface="Poppins"/>
                          <a:ea typeface="Poppins"/>
                          <a:cs typeface="Poppins"/>
                          <a:sym typeface="Poppins"/>
                        </a:rPr>
                        <a:t>Point faible</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51300">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24/04/2024</a:t>
                      </a: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Le mode opératoire de gestion des sous stocks n'est pas à jour</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latin typeface="Poppins"/>
                          <a:ea typeface="Poppins"/>
                          <a:cs typeface="Poppins"/>
                          <a:sym typeface="Poppins"/>
                        </a:rPr>
                        <a:t>Ecart</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sz="1000" b="1">
                          <a:solidFill>
                            <a:srgbClr val="00B050"/>
                          </a:solidFill>
                          <a:latin typeface="Poppins"/>
                          <a:ea typeface="Poppins"/>
                          <a:cs typeface="Poppins"/>
                          <a:sym typeface="Poppins"/>
                        </a:rPr>
                        <a:t> 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451300">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24/04/2024</a:t>
                      </a: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Le FIFO n'est pas systématiquement appliqué (Métro) expiré</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latin typeface="Poppins"/>
                          <a:ea typeface="Poppins"/>
                          <a:cs typeface="Poppins"/>
                          <a:sym typeface="Poppins"/>
                        </a:rPr>
                        <a:t>Ecart</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451300">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24/04/2024</a:t>
                      </a:r>
                      <a:endParaRPr sz="10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Penser à analyser les écarts après les inventaires pour une meilleure vue sur la différence</a:t>
                      </a:r>
                      <a:endParaRPr sz="1000">
                        <a:latin typeface="Poppins"/>
                        <a:ea typeface="Poppins"/>
                        <a:cs typeface="Poppins"/>
                        <a:sym typeface="Poppins"/>
                      </a:endParaRPr>
                    </a:p>
                    <a:p>
                      <a:pPr marL="0" marR="0" lvl="0" indent="0" algn="l" rtl="0">
                        <a:spcBef>
                          <a:spcPts val="0"/>
                        </a:spcBef>
                        <a:spcAft>
                          <a:spcPts val="0"/>
                        </a:spcAft>
                        <a:buNone/>
                      </a:pP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solidFill>
                            <a:schemeClr val="dk1"/>
                          </a:solidFill>
                          <a:latin typeface="Poppins"/>
                          <a:ea typeface="Poppins"/>
                          <a:cs typeface="Poppins"/>
                          <a:sym typeface="Poppins"/>
                        </a:rPr>
                        <a:t>Ndeye Bigue Ndiaye</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000">
                          <a:latin typeface="Poppins"/>
                          <a:ea typeface="Poppins"/>
                          <a:cs typeface="Poppins"/>
                          <a:sym typeface="Poppins"/>
                        </a:rPr>
                        <a:t>Piste d’amélioration</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
        <p:nvSpPr>
          <p:cNvPr id="1385" name="Google Shape;1385;p177"/>
          <p:cNvSpPr txBox="1"/>
          <p:nvPr/>
        </p:nvSpPr>
        <p:spPr>
          <a:xfrm>
            <a:off x="485477" y="1478123"/>
            <a:ext cx="4019700" cy="83100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point faible </a:t>
            </a:r>
            <a:endParaRPr sz="1600">
              <a:latin typeface="Poppins"/>
              <a:ea typeface="Poppins"/>
              <a:cs typeface="Poppins"/>
              <a:sym typeface="Poppins"/>
            </a:endParaRPr>
          </a:p>
          <a:p>
            <a:pPr marL="285750" marR="0" lvl="0" indent="-2857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6 écarts</a:t>
            </a:r>
            <a:endParaRPr sz="1600">
              <a:latin typeface="Poppins"/>
              <a:ea typeface="Poppins"/>
              <a:cs typeface="Poppins"/>
              <a:sym typeface="Poppins"/>
            </a:endParaRPr>
          </a:p>
          <a:p>
            <a:pPr marL="285750" marR="0" lvl="0" indent="-2857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piste d’amélioration</a:t>
            </a:r>
            <a:endParaRPr sz="1600">
              <a:solidFill>
                <a:schemeClr val="dk1"/>
              </a:solidFill>
              <a:latin typeface="Poppins"/>
              <a:ea typeface="Poppins"/>
              <a:cs typeface="Poppins"/>
              <a:sym typeface="Poppins"/>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389"/>
        <p:cNvGrpSpPr/>
        <p:nvPr/>
      </p:nvGrpSpPr>
      <p:grpSpPr>
        <a:xfrm>
          <a:off x="0" y="0"/>
          <a:ext cx="0" cy="0"/>
          <a:chOff x="0" y="0"/>
          <a:chExt cx="0" cy="0"/>
        </a:xfrm>
      </p:grpSpPr>
      <p:sp>
        <p:nvSpPr>
          <p:cNvPr id="1390" name="Google Shape;1390;p178"/>
          <p:cNvSpPr txBox="1"/>
          <p:nvPr/>
        </p:nvSpPr>
        <p:spPr>
          <a:xfrm>
            <a:off x="191575" y="131474"/>
            <a:ext cx="11263800" cy="367500"/>
          </a:xfrm>
          <a:prstGeom prst="rect">
            <a:avLst/>
          </a:prstGeom>
          <a:noFill/>
          <a:ln>
            <a:noFill/>
          </a:ln>
        </p:spPr>
        <p:txBody>
          <a:bodyPr spcFirstLastPara="1" wrap="square" lIns="91425" tIns="45700" rIns="91425" bIns="45700" anchor="ctr" anchorCtr="0">
            <a:normAutofit lnSpcReduction="10000"/>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391" name="Google Shape;1391;p178"/>
          <p:cNvSpPr txBox="1"/>
          <p:nvPr/>
        </p:nvSpPr>
        <p:spPr>
          <a:xfrm>
            <a:off x="191625" y="578075"/>
            <a:ext cx="11770500" cy="3675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Arial"/>
              <a:buNone/>
            </a:pPr>
            <a:r>
              <a:rPr lang="fr-FR" sz="1600" cap="none">
                <a:solidFill>
                  <a:schemeClr val="lt1"/>
                </a:solidFill>
                <a:latin typeface="Poppins"/>
                <a:ea typeface="Poppins"/>
                <a:cs typeface="Poppins"/>
                <a:sym typeface="Poppins"/>
              </a:rPr>
              <a:t>PS02 : Gestion des ressources humaines</a:t>
            </a:r>
            <a:endParaRPr sz="1600" cap="none">
              <a:solidFill>
                <a:schemeClr val="lt1"/>
              </a:solidFill>
              <a:latin typeface="Poppins"/>
              <a:ea typeface="Poppins"/>
              <a:cs typeface="Poppins"/>
              <a:sym typeface="Poppins"/>
            </a:endParaRPr>
          </a:p>
        </p:txBody>
      </p:sp>
      <p:sp>
        <p:nvSpPr>
          <p:cNvPr id="1392" name="Google Shape;1392;p178"/>
          <p:cNvSpPr txBox="1"/>
          <p:nvPr/>
        </p:nvSpPr>
        <p:spPr>
          <a:xfrm>
            <a:off x="191631" y="1106429"/>
            <a:ext cx="4019700" cy="831000"/>
          </a:xfrm>
          <a:prstGeom prst="rect">
            <a:avLst/>
          </a:prstGeom>
          <a:noFill/>
          <a:ln>
            <a:noFill/>
          </a:ln>
        </p:spPr>
        <p:txBody>
          <a:bodyPr spcFirstLastPara="1" wrap="square" lIns="91425" tIns="45700" rIns="91425" bIns="45700" anchor="t" anchorCtr="0">
            <a:spAutoFit/>
          </a:bodyPr>
          <a:lstStyle/>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2 points faibles </a:t>
            </a:r>
            <a:endParaRPr sz="1600">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5 écarts</a:t>
            </a:r>
            <a:endParaRPr sz="1600">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piste d’amélioration</a:t>
            </a:r>
            <a:endParaRPr sz="1600">
              <a:solidFill>
                <a:schemeClr val="dk1"/>
              </a:solidFill>
              <a:latin typeface="Poppins"/>
              <a:ea typeface="Poppins"/>
              <a:cs typeface="Poppins"/>
              <a:sym typeface="Poppins"/>
            </a:endParaRPr>
          </a:p>
        </p:txBody>
      </p:sp>
      <p:graphicFrame>
        <p:nvGraphicFramePr>
          <p:cNvPr id="1393" name="Google Shape;1393;p178"/>
          <p:cNvGraphicFramePr/>
          <p:nvPr/>
        </p:nvGraphicFramePr>
        <p:xfrm>
          <a:off x="304481" y="1937420"/>
          <a:ext cx="3000000" cy="3000000"/>
        </p:xfrm>
        <a:graphic>
          <a:graphicData uri="http://schemas.openxmlformats.org/drawingml/2006/table">
            <a:tbl>
              <a:tblPr>
                <a:noFill/>
                <a:tableStyleId>{3946ED75-AFF1-4BEF-8250-051C1756E3E0}</a:tableStyleId>
              </a:tblPr>
              <a:tblGrid>
                <a:gridCol w="1283500">
                  <a:extLst>
                    <a:ext uri="{9D8B030D-6E8A-4147-A177-3AD203B41FA5}">
                      <a16:colId xmlns:a16="http://schemas.microsoft.com/office/drawing/2014/main" val="20000"/>
                    </a:ext>
                  </a:extLst>
                </a:gridCol>
                <a:gridCol w="5565700">
                  <a:extLst>
                    <a:ext uri="{9D8B030D-6E8A-4147-A177-3AD203B41FA5}">
                      <a16:colId xmlns:a16="http://schemas.microsoft.com/office/drawing/2014/main" val="20001"/>
                    </a:ext>
                  </a:extLst>
                </a:gridCol>
                <a:gridCol w="1322975">
                  <a:extLst>
                    <a:ext uri="{9D8B030D-6E8A-4147-A177-3AD203B41FA5}">
                      <a16:colId xmlns:a16="http://schemas.microsoft.com/office/drawing/2014/main" val="20002"/>
                    </a:ext>
                  </a:extLst>
                </a:gridCol>
                <a:gridCol w="1789600">
                  <a:extLst>
                    <a:ext uri="{9D8B030D-6E8A-4147-A177-3AD203B41FA5}">
                      <a16:colId xmlns:a16="http://schemas.microsoft.com/office/drawing/2014/main" val="20003"/>
                    </a:ext>
                  </a:extLst>
                </a:gridCol>
                <a:gridCol w="932875">
                  <a:extLst>
                    <a:ext uri="{9D8B030D-6E8A-4147-A177-3AD203B41FA5}">
                      <a16:colId xmlns:a16="http://schemas.microsoft.com/office/drawing/2014/main" val="20004"/>
                    </a:ext>
                  </a:extLst>
                </a:gridCol>
                <a:gridCol w="875750">
                  <a:extLst>
                    <a:ext uri="{9D8B030D-6E8A-4147-A177-3AD203B41FA5}">
                      <a16:colId xmlns:a16="http://schemas.microsoft.com/office/drawing/2014/main" val="20005"/>
                    </a:ext>
                  </a:extLst>
                </a:gridCol>
              </a:tblGrid>
              <a:tr h="128725">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Date réal, audit</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Description</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Concerné</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Gravité</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Réal. %</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000" b="1" i="0" u="none" strike="noStrike">
                          <a:solidFill>
                            <a:srgbClr val="FFFFFF"/>
                          </a:solidFill>
                          <a:latin typeface="Poppins"/>
                          <a:ea typeface="Poppins"/>
                          <a:cs typeface="Poppins"/>
                          <a:sym typeface="Poppins"/>
                        </a:rPr>
                        <a:t>Eff. %</a:t>
                      </a:r>
                      <a:endParaRPr sz="10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739550">
                <a:tc>
                  <a:txBody>
                    <a:bodyPr/>
                    <a:lstStyle/>
                    <a:p>
                      <a:pPr marL="0" marR="0" lvl="0" indent="0" algn="ctr" rtl="0">
                        <a:spcBef>
                          <a:spcPts val="0"/>
                        </a:spcBef>
                        <a:spcAft>
                          <a:spcPts val="0"/>
                        </a:spcAft>
                        <a:buNone/>
                      </a:pPr>
                      <a:r>
                        <a:rPr lang="fr-FR" sz="1000">
                          <a:latin typeface="Poppins"/>
                          <a:ea typeface="Poppins"/>
                          <a:cs typeface="Poppins"/>
                          <a:sym typeface="Poppins"/>
                        </a:rPr>
                        <a:t>8/11/2023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fr-FR" sz="1000">
                          <a:latin typeface="Poppins"/>
                          <a:ea typeface="Poppins"/>
                          <a:cs typeface="Poppins"/>
                          <a:sym typeface="Poppins"/>
                        </a:rPr>
                        <a:t>Défaut de suivi du calendrier d’évaluation: le copilote met juste les évaluations à faire dans son agenda et envoie des mails aux responsables des services concernés mais ne fait pas le suivi pour mettre à jour le tableau des évaluations</a:t>
                      </a:r>
                      <a:endParaRPr sz="1000">
                        <a:latin typeface="Poppins"/>
                        <a:ea typeface="Poppins"/>
                        <a:cs typeface="Poppins"/>
                        <a:sym typeface="Poppins"/>
                      </a:endParaRPr>
                    </a:p>
                    <a:p>
                      <a:pPr marL="0" marR="0" lvl="0" indent="0" algn="l" rtl="0">
                        <a:spcBef>
                          <a:spcPts val="0"/>
                        </a:spcBef>
                        <a:spcAft>
                          <a:spcPts val="0"/>
                        </a:spcAft>
                        <a:buNone/>
                      </a:pP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fr-FR" sz="1000">
                          <a:solidFill>
                            <a:schemeClr val="dk1"/>
                          </a:solidFill>
                          <a:latin typeface="Poppins"/>
                          <a:ea typeface="Poppins"/>
                          <a:cs typeface="Poppins"/>
                          <a:sym typeface="Poppins"/>
                        </a:rPr>
                        <a:t>Boris Kouakou</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Point faible</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18825">
                <a:tc>
                  <a:txBody>
                    <a:bodyPr/>
                    <a:lstStyle/>
                    <a:p>
                      <a:pPr marL="0" marR="0" lvl="0" indent="0" algn="ctr" rtl="0">
                        <a:spcBef>
                          <a:spcPts val="0"/>
                        </a:spcBef>
                        <a:spcAft>
                          <a:spcPts val="0"/>
                        </a:spcAft>
                        <a:buNone/>
                      </a:pPr>
                      <a:r>
                        <a:rPr lang="fr-FR" sz="1000">
                          <a:latin typeface="Poppins"/>
                          <a:ea typeface="Poppins"/>
                          <a:cs typeface="Poppins"/>
                          <a:sym typeface="Poppins"/>
                        </a:rPr>
                        <a:t>08/11/2023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fr-FR" sz="1000">
                          <a:latin typeface="Poppins"/>
                          <a:ea typeface="Poppins"/>
                          <a:cs typeface="Poppins"/>
                          <a:sym typeface="Poppins"/>
                        </a:rPr>
                        <a:t>La carte processus ainsi que la politique RH ne sont pas à jour</a:t>
                      </a:r>
                      <a:endParaRPr sz="1000">
                        <a:latin typeface="Poppins"/>
                        <a:ea typeface="Poppins"/>
                        <a:cs typeface="Poppins"/>
                        <a:sym typeface="Poppins"/>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fr-FR" sz="1000">
                          <a:solidFill>
                            <a:schemeClr val="dk1"/>
                          </a:solidFill>
                          <a:latin typeface="Poppins"/>
                          <a:ea typeface="Poppins"/>
                          <a:cs typeface="Poppins"/>
                          <a:sym typeface="Poppins"/>
                        </a:rPr>
                        <a:t>Boris Kouakou</a:t>
                      </a:r>
                      <a:endParaRPr sz="1000" i="0" u="none" strike="noStrike">
                        <a:solidFill>
                          <a:srgbClr val="0000FF"/>
                        </a:solidFill>
                        <a:latin typeface="Poppins"/>
                        <a:ea typeface="Poppins"/>
                        <a:cs typeface="Poppins"/>
                        <a:sym typeface="Poppins"/>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Ecart</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739550">
                <a:tc>
                  <a:txBody>
                    <a:bodyPr/>
                    <a:lstStyle/>
                    <a:p>
                      <a:pPr marL="0" marR="0" lvl="0" indent="0" algn="ctr" rtl="0">
                        <a:spcBef>
                          <a:spcPts val="0"/>
                        </a:spcBef>
                        <a:spcAft>
                          <a:spcPts val="0"/>
                        </a:spcAft>
                        <a:buNone/>
                      </a:pPr>
                      <a:r>
                        <a:rPr lang="fr-FR" sz="1000">
                          <a:latin typeface="Poppins"/>
                          <a:ea typeface="Poppins"/>
                          <a:cs typeface="Poppins"/>
                          <a:sym typeface="Poppins"/>
                        </a:rPr>
                        <a:t>08/11/2023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fr-FR" sz="1000">
                          <a:latin typeface="Poppins"/>
                          <a:ea typeface="Poppins"/>
                          <a:cs typeface="Poppins"/>
                          <a:sym typeface="Poppins"/>
                        </a:rPr>
                        <a:t>e copilote n’est pas assez impliqué, il ne reçoit pas toutes les informations nécessaires (ex : nouvelles recrues...) alors qu’il est chargé de mettre à jour certains dossiers (Base de données du personnel, dossiers du personnel</a:t>
                      </a:r>
                      <a:endParaRPr sz="1000">
                        <a:latin typeface="Poppins"/>
                        <a:ea typeface="Poppins"/>
                        <a:cs typeface="Poppins"/>
                        <a:sym typeface="Poppins"/>
                      </a:endParaRPr>
                    </a:p>
                    <a:p>
                      <a:pPr marL="0" marR="0" lvl="0" indent="0" algn="l" rtl="0">
                        <a:spcBef>
                          <a:spcPts val="0"/>
                        </a:spcBef>
                        <a:spcAft>
                          <a:spcPts val="0"/>
                        </a:spcAft>
                        <a:buNone/>
                      </a:pP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fr-FR" sz="1000">
                          <a:solidFill>
                            <a:schemeClr val="dk1"/>
                          </a:solidFill>
                          <a:latin typeface="Poppins"/>
                          <a:ea typeface="Poppins"/>
                          <a:cs typeface="Poppins"/>
                          <a:sym typeface="Poppins"/>
                        </a:rPr>
                        <a:t>Boris Kouakou</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Piste d’amélioration</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18825">
                <a:tc>
                  <a:txBody>
                    <a:bodyPr/>
                    <a:lstStyle/>
                    <a:p>
                      <a:pPr marL="0" marR="0" lvl="0" indent="0" algn="ctr" rtl="0">
                        <a:spcBef>
                          <a:spcPts val="0"/>
                        </a:spcBef>
                        <a:spcAft>
                          <a:spcPts val="0"/>
                        </a:spcAft>
                        <a:buNone/>
                      </a:pPr>
                      <a:r>
                        <a:rPr lang="fr-FR" sz="1000">
                          <a:latin typeface="Poppins"/>
                          <a:ea typeface="Poppins"/>
                          <a:cs typeface="Poppins"/>
                          <a:sym typeface="Poppins"/>
                        </a:rPr>
                        <a:t>08/11/2023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fr-FR" sz="1000">
                          <a:latin typeface="Poppins"/>
                          <a:ea typeface="Poppins"/>
                          <a:cs typeface="Poppins"/>
                          <a:sym typeface="Poppins"/>
                        </a:rPr>
                        <a:t>L’organigramme n’est pas à jour</a:t>
                      </a:r>
                      <a:endParaRPr sz="1000">
                        <a:latin typeface="Poppins"/>
                        <a:ea typeface="Poppins"/>
                        <a:cs typeface="Poppins"/>
                        <a:sym typeface="Poppins"/>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fr-FR" sz="1000">
                          <a:solidFill>
                            <a:schemeClr val="dk1"/>
                          </a:solidFill>
                          <a:latin typeface="Poppins"/>
                          <a:ea typeface="Poppins"/>
                          <a:cs typeface="Poppins"/>
                          <a:sym typeface="Poppins"/>
                        </a:rPr>
                        <a:t>Boris Kouakou</a:t>
                      </a:r>
                      <a:endParaRPr sz="1000" i="0" u="none" strike="noStrike">
                        <a:solidFill>
                          <a:srgbClr val="0000FF"/>
                        </a:solidFill>
                        <a:latin typeface="Poppins"/>
                        <a:ea typeface="Poppins"/>
                        <a:cs typeface="Poppins"/>
                        <a:sym typeface="Poppins"/>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Ecart</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99725">
                <a:tc>
                  <a:txBody>
                    <a:bodyPr/>
                    <a:lstStyle/>
                    <a:p>
                      <a:pPr marL="0" marR="0" lvl="0" indent="0" algn="ctr" rtl="0">
                        <a:spcBef>
                          <a:spcPts val="0"/>
                        </a:spcBef>
                        <a:spcAft>
                          <a:spcPts val="0"/>
                        </a:spcAft>
                        <a:buNone/>
                      </a:pPr>
                      <a:r>
                        <a:rPr lang="fr-FR" sz="1000">
                          <a:latin typeface="Poppins"/>
                          <a:ea typeface="Poppins"/>
                          <a:cs typeface="Poppins"/>
                          <a:sym typeface="Poppins"/>
                        </a:rPr>
                        <a:t>08/11/2023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fr-FR" sz="1000">
                          <a:latin typeface="Poppins"/>
                          <a:ea typeface="Poppins"/>
                          <a:cs typeface="Poppins"/>
                          <a:sym typeface="Poppins"/>
                        </a:rPr>
                        <a:t>l n'y a pas de plan de formation pour l'année 2023</a:t>
                      </a:r>
                      <a:endParaRPr sz="1000">
                        <a:latin typeface="Poppins"/>
                        <a:ea typeface="Poppins"/>
                        <a:cs typeface="Poppins"/>
                        <a:sym typeface="Poppins"/>
                      </a:endParaRPr>
                    </a:p>
                    <a:p>
                      <a:pPr marL="0" marR="0" lvl="0" indent="0" algn="l" rtl="0">
                        <a:spcBef>
                          <a:spcPts val="0"/>
                        </a:spcBef>
                        <a:spcAft>
                          <a:spcPts val="0"/>
                        </a:spcAft>
                        <a:buNone/>
                      </a:pP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fr-FR" sz="1000">
                          <a:solidFill>
                            <a:schemeClr val="dk1"/>
                          </a:solidFill>
                          <a:latin typeface="Poppins"/>
                          <a:ea typeface="Poppins"/>
                          <a:cs typeface="Poppins"/>
                          <a:sym typeface="Poppins"/>
                        </a:rPr>
                        <a:t>Boris Kouakou</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Point faible</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000" b="1" i="0" u="none" strike="noStrike">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46350">
                <a:tc>
                  <a:txBody>
                    <a:bodyPr/>
                    <a:lstStyle/>
                    <a:p>
                      <a:pPr marL="0" marR="0" lvl="0" indent="0" algn="ctr" rtl="0">
                        <a:spcBef>
                          <a:spcPts val="0"/>
                        </a:spcBef>
                        <a:spcAft>
                          <a:spcPts val="0"/>
                        </a:spcAft>
                        <a:buNone/>
                      </a:pPr>
                      <a:r>
                        <a:rPr lang="fr-FR" sz="1000">
                          <a:latin typeface="Poppins"/>
                          <a:ea typeface="Poppins"/>
                          <a:cs typeface="Poppins"/>
                          <a:sym typeface="Poppins"/>
                        </a:rPr>
                        <a:t>08/11/2023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000">
                          <a:latin typeface="Poppins"/>
                          <a:ea typeface="Poppins"/>
                          <a:cs typeface="Poppins"/>
                          <a:sym typeface="Poppins"/>
                        </a:rPr>
                        <a:t>La base de données du personnel et les dossiers du personnel sont incomplets</a:t>
                      </a:r>
                      <a:endParaRPr sz="1000">
                        <a:latin typeface="Poppins"/>
                        <a:ea typeface="Poppins"/>
                        <a:cs typeface="Poppins"/>
                        <a:sym typeface="Poppins"/>
                      </a:endParaRPr>
                    </a:p>
                    <a:p>
                      <a:pPr marL="0" marR="0" lvl="0" indent="0" algn="l" rtl="0">
                        <a:spcBef>
                          <a:spcPts val="0"/>
                        </a:spcBef>
                        <a:spcAft>
                          <a:spcPts val="0"/>
                        </a:spcAft>
                        <a:buNone/>
                      </a:pP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i="0" u="none" strike="noStrike">
                          <a:solidFill>
                            <a:srgbClr val="000000"/>
                          </a:solidFill>
                          <a:latin typeface="Poppins"/>
                          <a:ea typeface="Poppins"/>
                          <a:cs typeface="Poppins"/>
                          <a:sym typeface="Poppins"/>
                        </a:rPr>
                        <a:t>Boris Kouakou</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Ecart</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418825">
                <a:tc>
                  <a:txBody>
                    <a:bodyPr/>
                    <a:lstStyle/>
                    <a:p>
                      <a:pPr marL="0" marR="0" lvl="0" indent="0" algn="ctr" rtl="0">
                        <a:spcBef>
                          <a:spcPts val="0"/>
                        </a:spcBef>
                        <a:spcAft>
                          <a:spcPts val="0"/>
                        </a:spcAft>
                        <a:buNone/>
                      </a:pPr>
                      <a:r>
                        <a:rPr lang="fr-FR" sz="1000">
                          <a:latin typeface="Poppins"/>
                          <a:ea typeface="Poppins"/>
                          <a:cs typeface="Poppins"/>
                          <a:sym typeface="Poppins"/>
                        </a:rPr>
                        <a:t>08/11/2023</a:t>
                      </a:r>
                      <a:endParaRPr sz="1000" i="0" u="none" strike="noStrike">
                        <a:solidFill>
                          <a:srgbClr val="000000"/>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fr-FR" sz="1000">
                          <a:latin typeface="Poppins"/>
                          <a:ea typeface="Poppins"/>
                          <a:cs typeface="Poppins"/>
                          <a:sym typeface="Poppins"/>
                        </a:rPr>
                        <a:t>L’analyse risque n’est pas à jour</a:t>
                      </a:r>
                      <a:endParaRPr sz="1000">
                        <a:latin typeface="Poppins"/>
                        <a:ea typeface="Poppins"/>
                        <a:cs typeface="Poppins"/>
                        <a:sym typeface="Poppins"/>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fr-FR" sz="1000">
                          <a:solidFill>
                            <a:schemeClr val="dk1"/>
                          </a:solidFill>
                          <a:latin typeface="Poppins"/>
                          <a:ea typeface="Poppins"/>
                          <a:cs typeface="Poppins"/>
                          <a:sym typeface="Poppins"/>
                        </a:rPr>
                        <a:t>Boris Kouakou</a:t>
                      </a:r>
                      <a:endParaRPr sz="1000">
                        <a:solidFill>
                          <a:srgbClr val="0000FF"/>
                        </a:solidFill>
                        <a:latin typeface="Poppins"/>
                        <a:ea typeface="Poppins"/>
                        <a:cs typeface="Poppins"/>
                        <a:sym typeface="Poppins"/>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a:latin typeface="Poppins"/>
                          <a:ea typeface="Poppins"/>
                          <a:cs typeface="Poppins"/>
                          <a:sym typeface="Poppins"/>
                        </a:rPr>
                        <a:t>Ecart</a:t>
                      </a:r>
                      <a:endParaRPr sz="1000" i="0" u="none" strike="noStrike">
                        <a:solidFill>
                          <a:srgbClr val="000000"/>
                        </a:solidFill>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739550">
                <a:tc>
                  <a:txBody>
                    <a:bodyPr/>
                    <a:lstStyle/>
                    <a:p>
                      <a:pPr marL="0" lvl="0" indent="0" algn="ctr" rtl="0">
                        <a:spcBef>
                          <a:spcPts val="0"/>
                        </a:spcBef>
                        <a:spcAft>
                          <a:spcPts val="0"/>
                        </a:spcAft>
                        <a:buNone/>
                      </a:pPr>
                      <a:r>
                        <a:rPr lang="fr-FR" sz="1000">
                          <a:latin typeface="Poppins"/>
                          <a:ea typeface="Poppins"/>
                          <a:cs typeface="Poppins"/>
                          <a:sym typeface="Poppins"/>
                        </a:rPr>
                        <a:t>08/11/2023</a:t>
                      </a: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fr-FR" sz="1000">
                          <a:latin typeface="Poppins"/>
                          <a:ea typeface="Poppins"/>
                          <a:cs typeface="Poppins"/>
                          <a:sym typeface="Poppins"/>
                        </a:rPr>
                        <a:t>Le rapport de recrutement est cité dans la documentation du processus mais en réalité il n'est pas utilisé par les chargés de recrutement (ex: La ROQ a effectué plusieurs entretiens mais elle ne l'a jamais utilisé)</a:t>
                      </a:r>
                      <a:endParaRPr sz="1000">
                        <a:latin typeface="Poppins"/>
                        <a:ea typeface="Poppins"/>
                        <a:cs typeface="Poppins"/>
                        <a:sym typeface="Poppins"/>
                      </a:endParaRPr>
                    </a:p>
                    <a:p>
                      <a:pPr marL="0" lvl="0" indent="0" algn="l" rtl="0">
                        <a:spcBef>
                          <a:spcPts val="0"/>
                        </a:spcBef>
                        <a:spcAft>
                          <a:spcPts val="0"/>
                        </a:spcAft>
                        <a:buNone/>
                      </a:pPr>
                      <a:endParaRPr sz="10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000" i="0" u="none" strike="noStrike">
                          <a:solidFill>
                            <a:srgbClr val="000000"/>
                          </a:solidFill>
                          <a:latin typeface="Poppins"/>
                          <a:ea typeface="Poppins"/>
                          <a:cs typeface="Poppins"/>
                          <a:sym typeface="Poppins"/>
                        </a:rPr>
                        <a:t>Boris Kouakou</a:t>
                      </a: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400"/>
                        <a:buFont typeface="Century Gothic"/>
                        <a:buNone/>
                      </a:pPr>
                      <a:r>
                        <a:rPr lang="fr-FR" sz="1000">
                          <a:latin typeface="Poppins"/>
                          <a:ea typeface="Poppins"/>
                          <a:cs typeface="Poppins"/>
                          <a:sym typeface="Poppins"/>
                        </a:rPr>
                        <a:t>Ecart</a:t>
                      </a:r>
                      <a:endParaRPr sz="1000" i="0" u="none" strike="noStrike">
                        <a:solidFill>
                          <a:srgbClr val="000000"/>
                        </a:solidFill>
                        <a:latin typeface="Poppins"/>
                        <a:ea typeface="Poppins"/>
                        <a:cs typeface="Poppins"/>
                        <a:sym typeface="Poppins"/>
                      </a:endParaRPr>
                    </a:p>
                    <a:p>
                      <a:pPr marL="0" marR="0" lvl="0" indent="0" algn="ctr" rtl="0">
                        <a:spcBef>
                          <a:spcPts val="0"/>
                        </a:spcBef>
                        <a:spcAft>
                          <a:spcPts val="0"/>
                        </a:spcAft>
                        <a:buNone/>
                      </a:pPr>
                      <a:endParaRPr sz="1000" i="0" u="none" strike="noStrike">
                        <a:solidFill>
                          <a:srgbClr val="00000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397"/>
        <p:cNvGrpSpPr/>
        <p:nvPr/>
      </p:nvGrpSpPr>
      <p:grpSpPr>
        <a:xfrm>
          <a:off x="0" y="0"/>
          <a:ext cx="0" cy="0"/>
          <a:chOff x="0" y="0"/>
          <a:chExt cx="0" cy="0"/>
        </a:xfrm>
      </p:grpSpPr>
      <p:sp>
        <p:nvSpPr>
          <p:cNvPr id="1398" name="Google Shape;1398;p179"/>
          <p:cNvSpPr txBox="1"/>
          <p:nvPr/>
        </p:nvSpPr>
        <p:spPr>
          <a:xfrm>
            <a:off x="266706" y="281046"/>
            <a:ext cx="11263800" cy="4917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399" name="Google Shape;1399;p179"/>
          <p:cNvSpPr txBox="1"/>
          <p:nvPr/>
        </p:nvSpPr>
        <p:spPr>
          <a:xfrm>
            <a:off x="375150" y="772750"/>
            <a:ext cx="11441700" cy="4407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Arial"/>
              <a:buNone/>
            </a:pPr>
            <a:r>
              <a:rPr lang="fr-FR" sz="1600" cap="none">
                <a:solidFill>
                  <a:schemeClr val="lt1"/>
                </a:solidFill>
                <a:latin typeface="Poppins"/>
                <a:ea typeface="Poppins"/>
                <a:cs typeface="Poppins"/>
                <a:sym typeface="Poppins"/>
              </a:rPr>
              <a:t>PS03 : Gestion du système d’informations</a:t>
            </a:r>
            <a:endParaRPr sz="1600" cap="none">
              <a:solidFill>
                <a:schemeClr val="lt1"/>
              </a:solidFill>
              <a:latin typeface="Poppins"/>
              <a:ea typeface="Poppins"/>
              <a:cs typeface="Poppins"/>
              <a:sym typeface="Poppins"/>
            </a:endParaRPr>
          </a:p>
        </p:txBody>
      </p:sp>
      <p:sp>
        <p:nvSpPr>
          <p:cNvPr id="1400" name="Google Shape;1400;p179"/>
          <p:cNvSpPr txBox="1"/>
          <p:nvPr/>
        </p:nvSpPr>
        <p:spPr>
          <a:xfrm>
            <a:off x="375156" y="1324804"/>
            <a:ext cx="4019700" cy="831000"/>
          </a:xfrm>
          <a:prstGeom prst="rect">
            <a:avLst/>
          </a:prstGeom>
          <a:noFill/>
          <a:ln>
            <a:noFill/>
          </a:ln>
        </p:spPr>
        <p:txBody>
          <a:bodyPr spcFirstLastPara="1" wrap="square" lIns="91425" tIns="45700" rIns="91425" bIns="45700" anchor="t" anchorCtr="0">
            <a:spAutoFit/>
          </a:bodyPr>
          <a:lstStyle/>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point faible </a:t>
            </a:r>
            <a:endParaRPr sz="1600">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écart</a:t>
            </a:r>
            <a:endParaRPr sz="1600">
              <a:solidFill>
                <a:schemeClr val="dk1"/>
              </a:solidFill>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piste d’amélioration</a:t>
            </a:r>
            <a:endParaRPr sz="1600">
              <a:solidFill>
                <a:schemeClr val="dk1"/>
              </a:solidFill>
              <a:latin typeface="Poppins"/>
              <a:ea typeface="Poppins"/>
              <a:cs typeface="Poppins"/>
              <a:sym typeface="Poppins"/>
            </a:endParaRPr>
          </a:p>
        </p:txBody>
      </p:sp>
      <p:graphicFrame>
        <p:nvGraphicFramePr>
          <p:cNvPr id="1401" name="Google Shape;1401;p179"/>
          <p:cNvGraphicFramePr/>
          <p:nvPr/>
        </p:nvGraphicFramePr>
        <p:xfrm>
          <a:off x="375176" y="2501345"/>
          <a:ext cx="3000000" cy="3000000"/>
        </p:xfrm>
        <a:graphic>
          <a:graphicData uri="http://schemas.openxmlformats.org/drawingml/2006/table">
            <a:tbl>
              <a:tblPr>
                <a:noFill/>
                <a:tableStyleId>{3946ED75-AFF1-4BEF-8250-051C1756E3E0}</a:tableStyleId>
              </a:tblPr>
              <a:tblGrid>
                <a:gridCol w="1776625">
                  <a:extLst>
                    <a:ext uri="{9D8B030D-6E8A-4147-A177-3AD203B41FA5}">
                      <a16:colId xmlns:a16="http://schemas.microsoft.com/office/drawing/2014/main" val="20000"/>
                    </a:ext>
                  </a:extLst>
                </a:gridCol>
                <a:gridCol w="4037350">
                  <a:extLst>
                    <a:ext uri="{9D8B030D-6E8A-4147-A177-3AD203B41FA5}">
                      <a16:colId xmlns:a16="http://schemas.microsoft.com/office/drawing/2014/main" val="20001"/>
                    </a:ext>
                  </a:extLst>
                </a:gridCol>
                <a:gridCol w="2129975">
                  <a:extLst>
                    <a:ext uri="{9D8B030D-6E8A-4147-A177-3AD203B41FA5}">
                      <a16:colId xmlns:a16="http://schemas.microsoft.com/office/drawing/2014/main" val="20002"/>
                    </a:ext>
                  </a:extLst>
                </a:gridCol>
                <a:gridCol w="1739600">
                  <a:extLst>
                    <a:ext uri="{9D8B030D-6E8A-4147-A177-3AD203B41FA5}">
                      <a16:colId xmlns:a16="http://schemas.microsoft.com/office/drawing/2014/main" val="20003"/>
                    </a:ext>
                  </a:extLst>
                </a:gridCol>
                <a:gridCol w="906825">
                  <a:extLst>
                    <a:ext uri="{9D8B030D-6E8A-4147-A177-3AD203B41FA5}">
                      <a16:colId xmlns:a16="http://schemas.microsoft.com/office/drawing/2014/main" val="20004"/>
                    </a:ext>
                  </a:extLst>
                </a:gridCol>
                <a:gridCol w="851300">
                  <a:extLst>
                    <a:ext uri="{9D8B030D-6E8A-4147-A177-3AD203B41FA5}">
                      <a16:colId xmlns:a16="http://schemas.microsoft.com/office/drawing/2014/main" val="20005"/>
                    </a:ext>
                  </a:extLst>
                </a:gridCol>
              </a:tblGrid>
              <a:tr h="551500">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Date réal, audit</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Description</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Concerné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Gravité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Réal.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Eff.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955050">
                <a:tc>
                  <a:txBody>
                    <a:bodyPr/>
                    <a:lstStyle/>
                    <a:p>
                      <a:pPr marL="0" lvl="0" indent="0" algn="ctr" rtl="0">
                        <a:spcBef>
                          <a:spcPts val="0"/>
                        </a:spcBef>
                        <a:spcAft>
                          <a:spcPts val="0"/>
                        </a:spcAft>
                        <a:buNone/>
                      </a:pPr>
                      <a:r>
                        <a:rPr lang="fr-FR" sz="1200">
                          <a:latin typeface="Poppins"/>
                          <a:ea typeface="Poppins"/>
                          <a:cs typeface="Poppins"/>
                          <a:sym typeface="Poppins"/>
                        </a:rPr>
                        <a:t>17/04/2024</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200">
                          <a:latin typeface="Poppins"/>
                          <a:ea typeface="Poppins"/>
                          <a:cs typeface="Poppins"/>
                          <a:sym typeface="Poppins"/>
                        </a:rPr>
                        <a:t>La carte processus doit être mise à jour</a:t>
                      </a:r>
                      <a:endParaRPr sz="1200">
                        <a:latin typeface="Poppins"/>
                        <a:ea typeface="Poppins"/>
                        <a:cs typeface="Poppins"/>
                        <a:sym typeface="Poppins"/>
                      </a:endParaRPr>
                    </a:p>
                  </a:txBody>
                  <a:tcPr marL="91450" marR="91450" marT="45725" marB="45725"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200">
                          <a:latin typeface="Poppins"/>
                          <a:ea typeface="Poppins"/>
                          <a:cs typeface="Poppins"/>
                          <a:sym typeface="Poppins"/>
                        </a:rPr>
                        <a:t>Lauriane Marie LE FLOUR</a:t>
                      </a:r>
                      <a:endParaRPr sz="1200">
                        <a:latin typeface="Poppins"/>
                        <a:ea typeface="Poppins"/>
                        <a:cs typeface="Poppins"/>
                        <a:sym typeface="Poppins"/>
                      </a:endParaRPr>
                    </a:p>
                  </a:txBody>
                  <a:tcPr marL="91450" marR="91450" marT="45725" marB="45725"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200">
                          <a:latin typeface="Poppins"/>
                          <a:ea typeface="Poppins"/>
                          <a:cs typeface="Poppins"/>
                          <a:sym typeface="Poppins"/>
                        </a:rPr>
                        <a:t>Ecart</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r h="941600">
                <a:tc>
                  <a:txBody>
                    <a:bodyPr/>
                    <a:lstStyle/>
                    <a:p>
                      <a:pPr marL="0" lvl="0" indent="0" algn="ctr" rtl="0">
                        <a:spcBef>
                          <a:spcPts val="0"/>
                        </a:spcBef>
                        <a:spcAft>
                          <a:spcPts val="0"/>
                        </a:spcAft>
                        <a:buClr>
                          <a:schemeClr val="dk1"/>
                        </a:buClr>
                        <a:buSzPts val="1100"/>
                        <a:buFont typeface="Arial"/>
                        <a:buNone/>
                      </a:pPr>
                      <a:r>
                        <a:rPr lang="fr-FR" sz="1200">
                          <a:solidFill>
                            <a:schemeClr val="dk1"/>
                          </a:solidFill>
                          <a:latin typeface="Poppins"/>
                          <a:ea typeface="Poppins"/>
                          <a:cs typeface="Poppins"/>
                          <a:sym typeface="Poppins"/>
                        </a:rPr>
                        <a:t>17/04/2024</a:t>
                      </a:r>
                      <a:endParaRPr sz="1200">
                        <a:solidFill>
                          <a:schemeClr val="dk1"/>
                        </a:solidFill>
                        <a:latin typeface="Poppins"/>
                        <a:ea typeface="Poppins"/>
                        <a:cs typeface="Poppins"/>
                        <a:sym typeface="Poppins"/>
                      </a:endParaRPr>
                    </a:p>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200">
                          <a:latin typeface="Poppins"/>
                          <a:ea typeface="Poppins"/>
                          <a:cs typeface="Poppins"/>
                          <a:sym typeface="Poppins"/>
                        </a:rPr>
                        <a:t>Les dates d'expiration des licences antivirus, Windows et office sont proches</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200">
                          <a:solidFill>
                            <a:schemeClr val="dk1"/>
                          </a:solidFill>
                          <a:latin typeface="Poppins"/>
                          <a:ea typeface="Poppins"/>
                          <a:cs typeface="Poppins"/>
                          <a:sym typeface="Poppins"/>
                        </a:rPr>
                        <a:t>Lauriane Marie LE FLOUR</a:t>
                      </a:r>
                      <a:endParaRPr sz="1200">
                        <a:solidFill>
                          <a:schemeClr val="dk1"/>
                        </a:solidFill>
                        <a:latin typeface="Poppins"/>
                        <a:ea typeface="Poppins"/>
                        <a:cs typeface="Poppins"/>
                        <a:sym typeface="Poppins"/>
                      </a:endParaRPr>
                    </a:p>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200">
                          <a:latin typeface="Poppins"/>
                          <a:ea typeface="Poppins"/>
                          <a:cs typeface="Poppins"/>
                          <a:sym typeface="Poppins"/>
                        </a:rPr>
                        <a:t>Point faible</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2"/>
                  </a:ext>
                </a:extLst>
              </a:tr>
              <a:tr h="941600">
                <a:tc>
                  <a:txBody>
                    <a:bodyPr/>
                    <a:lstStyle/>
                    <a:p>
                      <a:pPr marL="0" lvl="0" indent="0" algn="ctr" rtl="0">
                        <a:spcBef>
                          <a:spcPts val="0"/>
                        </a:spcBef>
                        <a:spcAft>
                          <a:spcPts val="0"/>
                        </a:spcAft>
                        <a:buClr>
                          <a:schemeClr val="dk1"/>
                        </a:buClr>
                        <a:buSzPts val="1100"/>
                        <a:buFont typeface="Arial"/>
                        <a:buNone/>
                      </a:pPr>
                      <a:r>
                        <a:rPr lang="fr-FR" sz="1200">
                          <a:solidFill>
                            <a:schemeClr val="dk1"/>
                          </a:solidFill>
                          <a:latin typeface="Poppins"/>
                          <a:ea typeface="Poppins"/>
                          <a:cs typeface="Poppins"/>
                          <a:sym typeface="Poppins"/>
                        </a:rPr>
                        <a:t>17/04/2024</a:t>
                      </a:r>
                      <a:endParaRPr sz="1200">
                        <a:solidFill>
                          <a:schemeClr val="dk1"/>
                        </a:solidFill>
                        <a:latin typeface="Poppins"/>
                        <a:ea typeface="Poppins"/>
                        <a:cs typeface="Poppins"/>
                        <a:sym typeface="Poppins"/>
                      </a:endParaRPr>
                    </a:p>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200">
                          <a:latin typeface="Poppins"/>
                          <a:ea typeface="Poppins"/>
                          <a:cs typeface="Poppins"/>
                          <a:sym typeface="Poppins"/>
                        </a:rPr>
                        <a:t>Le formulaire est long à remplir, ce qui peut décourager les utilisateurs. Il faudrait revoir le nombre de questions et le format.</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200">
                          <a:solidFill>
                            <a:schemeClr val="dk1"/>
                          </a:solidFill>
                          <a:latin typeface="Poppins"/>
                          <a:ea typeface="Poppins"/>
                          <a:cs typeface="Poppins"/>
                          <a:sym typeface="Poppins"/>
                        </a:rPr>
                        <a:t>Lauriane Marie LE FLOUR</a:t>
                      </a:r>
                      <a:endParaRPr sz="1200">
                        <a:solidFill>
                          <a:schemeClr val="dk1"/>
                        </a:solidFill>
                        <a:latin typeface="Poppins"/>
                        <a:ea typeface="Poppins"/>
                        <a:cs typeface="Poppins"/>
                        <a:sym typeface="Poppins"/>
                      </a:endParaRPr>
                    </a:p>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r>
                        <a:rPr lang="fr-FR" sz="1200">
                          <a:latin typeface="Poppins"/>
                          <a:ea typeface="Poppins"/>
                          <a:cs typeface="Poppins"/>
                          <a:sym typeface="Poppins"/>
                        </a:rPr>
                        <a:t>Piste d’amélioration</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405"/>
        <p:cNvGrpSpPr/>
        <p:nvPr/>
      </p:nvGrpSpPr>
      <p:grpSpPr>
        <a:xfrm>
          <a:off x="0" y="0"/>
          <a:ext cx="0" cy="0"/>
          <a:chOff x="0" y="0"/>
          <a:chExt cx="0" cy="0"/>
        </a:xfrm>
      </p:grpSpPr>
      <p:sp>
        <p:nvSpPr>
          <p:cNvPr id="1406" name="Google Shape;1406;p180"/>
          <p:cNvSpPr txBox="1"/>
          <p:nvPr/>
        </p:nvSpPr>
        <p:spPr>
          <a:xfrm>
            <a:off x="412306" y="368871"/>
            <a:ext cx="11263800" cy="4917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407" name="Google Shape;1407;p180"/>
          <p:cNvSpPr txBox="1"/>
          <p:nvPr/>
        </p:nvSpPr>
        <p:spPr>
          <a:xfrm>
            <a:off x="517225" y="1131450"/>
            <a:ext cx="11103000" cy="4917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Arial"/>
              <a:buNone/>
            </a:pPr>
            <a:r>
              <a:rPr lang="fr-FR" sz="1600" cap="none">
                <a:solidFill>
                  <a:schemeClr val="lt1"/>
                </a:solidFill>
                <a:latin typeface="Poppins"/>
                <a:ea typeface="Poppins"/>
                <a:cs typeface="Poppins"/>
                <a:sym typeface="Poppins"/>
              </a:rPr>
              <a:t>PS05 : Gestion Administrative et Financière</a:t>
            </a:r>
            <a:endParaRPr sz="1600" cap="none">
              <a:solidFill>
                <a:schemeClr val="lt1"/>
              </a:solidFill>
              <a:latin typeface="Poppins"/>
              <a:ea typeface="Poppins"/>
              <a:cs typeface="Poppins"/>
              <a:sym typeface="Poppins"/>
            </a:endParaRPr>
          </a:p>
        </p:txBody>
      </p:sp>
      <p:sp>
        <p:nvSpPr>
          <p:cNvPr id="1408" name="Google Shape;1408;p180"/>
          <p:cNvSpPr txBox="1"/>
          <p:nvPr/>
        </p:nvSpPr>
        <p:spPr>
          <a:xfrm>
            <a:off x="517231" y="1783904"/>
            <a:ext cx="4685400" cy="831000"/>
          </a:xfrm>
          <a:prstGeom prst="rect">
            <a:avLst/>
          </a:prstGeom>
          <a:noFill/>
          <a:ln>
            <a:noFill/>
          </a:ln>
        </p:spPr>
        <p:txBody>
          <a:bodyPr spcFirstLastPara="1" wrap="square" lIns="91425" tIns="45700" rIns="91425" bIns="45700" anchor="t" anchorCtr="0">
            <a:spAutoFit/>
          </a:bodyPr>
          <a:lstStyle/>
          <a:p>
            <a:pPr marL="285750" marR="0" lvl="0" indent="-2730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point faible</a:t>
            </a:r>
            <a:endParaRPr sz="1600">
              <a:latin typeface="Poppins"/>
              <a:ea typeface="Poppins"/>
              <a:cs typeface="Poppins"/>
              <a:sym typeface="Poppins"/>
            </a:endParaRPr>
          </a:p>
          <a:p>
            <a:pPr marL="285750" marR="0" lvl="0" indent="-2730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écart</a:t>
            </a:r>
            <a:endParaRPr sz="1600">
              <a:latin typeface="Poppins"/>
              <a:ea typeface="Poppins"/>
              <a:cs typeface="Poppins"/>
              <a:sym typeface="Poppins"/>
            </a:endParaRPr>
          </a:p>
          <a:p>
            <a:pPr marL="285750" marR="0" lvl="0" indent="-2730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piste d’amélioration </a:t>
            </a:r>
            <a:endParaRPr sz="1600">
              <a:solidFill>
                <a:schemeClr val="dk1"/>
              </a:solidFill>
              <a:latin typeface="Poppins"/>
              <a:ea typeface="Poppins"/>
              <a:cs typeface="Poppins"/>
              <a:sym typeface="Poppins"/>
            </a:endParaRPr>
          </a:p>
        </p:txBody>
      </p:sp>
      <p:graphicFrame>
        <p:nvGraphicFramePr>
          <p:cNvPr id="1409" name="Google Shape;1409;p180"/>
          <p:cNvGraphicFramePr/>
          <p:nvPr/>
        </p:nvGraphicFramePr>
        <p:xfrm>
          <a:off x="492694" y="2927821"/>
          <a:ext cx="3000000" cy="3000000"/>
        </p:xfrm>
        <a:graphic>
          <a:graphicData uri="http://schemas.openxmlformats.org/drawingml/2006/table">
            <a:tbl>
              <a:tblPr>
                <a:noFill/>
                <a:tableStyleId>{3946ED75-AFF1-4BEF-8250-051C1756E3E0}</a:tableStyleId>
              </a:tblPr>
              <a:tblGrid>
                <a:gridCol w="172405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gridCol w="1516600">
                  <a:extLst>
                    <a:ext uri="{9D8B030D-6E8A-4147-A177-3AD203B41FA5}">
                      <a16:colId xmlns:a16="http://schemas.microsoft.com/office/drawing/2014/main" val="20002"/>
                    </a:ext>
                  </a:extLst>
                </a:gridCol>
                <a:gridCol w="1012800">
                  <a:extLst>
                    <a:ext uri="{9D8B030D-6E8A-4147-A177-3AD203B41FA5}">
                      <a16:colId xmlns:a16="http://schemas.microsoft.com/office/drawing/2014/main" val="20003"/>
                    </a:ext>
                  </a:extLst>
                </a:gridCol>
                <a:gridCol w="879975">
                  <a:extLst>
                    <a:ext uri="{9D8B030D-6E8A-4147-A177-3AD203B41FA5}">
                      <a16:colId xmlns:a16="http://schemas.microsoft.com/office/drawing/2014/main" val="20004"/>
                    </a:ext>
                  </a:extLst>
                </a:gridCol>
                <a:gridCol w="826100">
                  <a:extLst>
                    <a:ext uri="{9D8B030D-6E8A-4147-A177-3AD203B41FA5}">
                      <a16:colId xmlns:a16="http://schemas.microsoft.com/office/drawing/2014/main" val="20005"/>
                    </a:ext>
                  </a:extLst>
                </a:gridCol>
              </a:tblGrid>
              <a:tr h="415700">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Date réal, audit</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Description</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Concerné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Gravité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Réal.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Eff.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586675">
                <a:tc>
                  <a:txBody>
                    <a:bodyPr/>
                    <a:lstStyle/>
                    <a:p>
                      <a:pPr marL="0" marR="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l"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l"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l"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l" rtl="0">
                        <a:spcBef>
                          <a:spcPts val="0"/>
                        </a:spcBef>
                        <a:spcAft>
                          <a:spcPts val="0"/>
                        </a:spcAft>
                        <a:buNone/>
                      </a:pP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413"/>
        <p:cNvGrpSpPr/>
        <p:nvPr/>
      </p:nvGrpSpPr>
      <p:grpSpPr>
        <a:xfrm>
          <a:off x="0" y="0"/>
          <a:ext cx="0" cy="0"/>
          <a:chOff x="0" y="0"/>
          <a:chExt cx="0" cy="0"/>
        </a:xfrm>
      </p:grpSpPr>
      <p:sp>
        <p:nvSpPr>
          <p:cNvPr id="1414" name="Google Shape;1414;p181"/>
          <p:cNvSpPr txBox="1"/>
          <p:nvPr/>
        </p:nvSpPr>
        <p:spPr>
          <a:xfrm>
            <a:off x="337018" y="442046"/>
            <a:ext cx="11263800" cy="4917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415" name="Google Shape;1415;p181"/>
          <p:cNvSpPr txBox="1"/>
          <p:nvPr/>
        </p:nvSpPr>
        <p:spPr>
          <a:xfrm>
            <a:off x="470850" y="933750"/>
            <a:ext cx="11123400" cy="4917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Arial"/>
              <a:buNone/>
            </a:pPr>
            <a:r>
              <a:rPr lang="fr-FR" sz="1600" cap="none">
                <a:solidFill>
                  <a:schemeClr val="lt1"/>
                </a:solidFill>
                <a:latin typeface="Poppins"/>
                <a:ea typeface="Poppins"/>
                <a:cs typeface="Poppins"/>
                <a:sym typeface="Poppins"/>
              </a:rPr>
              <a:t>PS04 : Gestion des ressources matérielles</a:t>
            </a:r>
            <a:endParaRPr sz="1600" cap="none">
              <a:solidFill>
                <a:schemeClr val="lt1"/>
              </a:solidFill>
              <a:latin typeface="Poppins"/>
              <a:ea typeface="Poppins"/>
              <a:cs typeface="Poppins"/>
              <a:sym typeface="Poppins"/>
            </a:endParaRPr>
          </a:p>
        </p:txBody>
      </p:sp>
      <p:sp>
        <p:nvSpPr>
          <p:cNvPr id="1416" name="Google Shape;1416;p181"/>
          <p:cNvSpPr txBox="1"/>
          <p:nvPr/>
        </p:nvSpPr>
        <p:spPr>
          <a:xfrm>
            <a:off x="470856" y="1636992"/>
            <a:ext cx="4019700" cy="585000"/>
          </a:xfrm>
          <a:prstGeom prst="rect">
            <a:avLst/>
          </a:prstGeom>
          <a:noFill/>
          <a:ln>
            <a:noFill/>
          </a:ln>
        </p:spPr>
        <p:txBody>
          <a:bodyPr spcFirstLastPara="1" wrap="square" lIns="91425" tIns="45700" rIns="91425" bIns="45700" anchor="t" anchorCtr="0">
            <a:spAutoFit/>
          </a:bodyPr>
          <a:lstStyle/>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3 écarts </a:t>
            </a:r>
            <a:endParaRPr sz="1600">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point faible</a:t>
            </a:r>
            <a:endParaRPr sz="1600">
              <a:latin typeface="Poppins"/>
              <a:ea typeface="Poppins"/>
              <a:cs typeface="Poppins"/>
              <a:sym typeface="Poppins"/>
            </a:endParaRPr>
          </a:p>
        </p:txBody>
      </p:sp>
      <p:graphicFrame>
        <p:nvGraphicFramePr>
          <p:cNvPr id="1417" name="Google Shape;1417;p181"/>
          <p:cNvGraphicFramePr/>
          <p:nvPr/>
        </p:nvGraphicFramePr>
        <p:xfrm>
          <a:off x="511756" y="2316445"/>
          <a:ext cx="3000000" cy="3000000"/>
        </p:xfrm>
        <a:graphic>
          <a:graphicData uri="http://schemas.openxmlformats.org/drawingml/2006/table">
            <a:tbl>
              <a:tblPr>
                <a:noFill/>
                <a:tableStyleId>{3946ED75-AFF1-4BEF-8250-051C1756E3E0}</a:tableStyleId>
              </a:tblPr>
              <a:tblGrid>
                <a:gridCol w="1715075">
                  <a:extLst>
                    <a:ext uri="{9D8B030D-6E8A-4147-A177-3AD203B41FA5}">
                      <a16:colId xmlns:a16="http://schemas.microsoft.com/office/drawing/2014/main" val="20000"/>
                    </a:ext>
                  </a:extLst>
                </a:gridCol>
                <a:gridCol w="4144800">
                  <a:extLst>
                    <a:ext uri="{9D8B030D-6E8A-4147-A177-3AD203B41FA5}">
                      <a16:colId xmlns:a16="http://schemas.microsoft.com/office/drawing/2014/main" val="20001"/>
                    </a:ext>
                  </a:extLst>
                </a:gridCol>
                <a:gridCol w="1808900">
                  <a:extLst>
                    <a:ext uri="{9D8B030D-6E8A-4147-A177-3AD203B41FA5}">
                      <a16:colId xmlns:a16="http://schemas.microsoft.com/office/drawing/2014/main" val="20002"/>
                    </a:ext>
                  </a:extLst>
                </a:gridCol>
                <a:gridCol w="1679350">
                  <a:extLst>
                    <a:ext uri="{9D8B030D-6E8A-4147-A177-3AD203B41FA5}">
                      <a16:colId xmlns:a16="http://schemas.microsoft.com/office/drawing/2014/main" val="20003"/>
                    </a:ext>
                  </a:extLst>
                </a:gridCol>
                <a:gridCol w="875400">
                  <a:extLst>
                    <a:ext uri="{9D8B030D-6E8A-4147-A177-3AD203B41FA5}">
                      <a16:colId xmlns:a16="http://schemas.microsoft.com/office/drawing/2014/main" val="20004"/>
                    </a:ext>
                  </a:extLst>
                </a:gridCol>
                <a:gridCol w="821775">
                  <a:extLst>
                    <a:ext uri="{9D8B030D-6E8A-4147-A177-3AD203B41FA5}">
                      <a16:colId xmlns:a16="http://schemas.microsoft.com/office/drawing/2014/main" val="20005"/>
                    </a:ext>
                  </a:extLst>
                </a:gridCol>
              </a:tblGrid>
              <a:tr h="526700">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Date réal, audit</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Description</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Concerné</a:t>
                      </a:r>
                      <a:endParaRPr sz="12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Gravité</a:t>
                      </a:r>
                      <a:endParaRPr sz="12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Réal. %</a:t>
                      </a:r>
                      <a:endParaRPr sz="12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Eff. %</a:t>
                      </a:r>
                      <a:endParaRPr sz="12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928950">
                <a:tc>
                  <a:txBody>
                    <a:bodyPr/>
                    <a:lstStyle/>
                    <a:p>
                      <a:pPr marL="0" lvl="0" indent="0" algn="ctr" rtl="0">
                        <a:spcBef>
                          <a:spcPts val="0"/>
                        </a:spcBef>
                        <a:spcAft>
                          <a:spcPts val="0"/>
                        </a:spcAft>
                        <a:buNone/>
                      </a:pPr>
                      <a:endParaRPr sz="1200">
                        <a:solidFill>
                          <a:schemeClr val="dk1"/>
                        </a:solidFill>
                        <a:latin typeface="Poppins"/>
                        <a:ea typeface="Poppins"/>
                        <a:cs typeface="Poppins"/>
                        <a:sym typeface="Poppins"/>
                      </a:endParaRPr>
                    </a:p>
                    <a:p>
                      <a:pPr marL="0" lvl="0" indent="0" algn="ctr" rtl="0">
                        <a:spcBef>
                          <a:spcPts val="0"/>
                        </a:spcBef>
                        <a:spcAft>
                          <a:spcPts val="0"/>
                        </a:spcAft>
                        <a:buNone/>
                      </a:pPr>
                      <a:endParaRPr sz="1200">
                        <a:solidFill>
                          <a:schemeClr val="dk1"/>
                        </a:solidFill>
                        <a:latin typeface="Poppins"/>
                        <a:ea typeface="Poppins"/>
                        <a:cs typeface="Poppins"/>
                        <a:sym typeface="Poppins"/>
                      </a:endParaRPr>
                    </a:p>
                    <a:p>
                      <a:pPr marL="0" lvl="0" indent="0" algn="ctr" rtl="0">
                        <a:spcBef>
                          <a:spcPts val="0"/>
                        </a:spcBef>
                        <a:spcAft>
                          <a:spcPts val="0"/>
                        </a:spcAft>
                        <a:buNone/>
                      </a:pPr>
                      <a:r>
                        <a:rPr lang="fr-FR" sz="1200">
                          <a:solidFill>
                            <a:schemeClr val="dk1"/>
                          </a:solidFill>
                          <a:latin typeface="Poppins"/>
                          <a:ea typeface="Poppins"/>
                          <a:cs typeface="Poppins"/>
                          <a:sym typeface="Poppins"/>
                        </a:rPr>
                        <a:t>14/04/2023</a:t>
                      </a:r>
                      <a:endParaRPr sz="1200">
                        <a:solidFill>
                          <a:schemeClr val="dk1"/>
                        </a:solidFill>
                        <a:latin typeface="Poppins"/>
                        <a:ea typeface="Poppins"/>
                        <a:cs typeface="Poppins"/>
                        <a:sym typeface="Poppins"/>
                      </a:endParaRPr>
                    </a:p>
                    <a:p>
                      <a:pPr marL="0" lvl="0" indent="0" algn="ctr" rtl="0">
                        <a:spcBef>
                          <a:spcPts val="0"/>
                        </a:spcBef>
                        <a:spcAft>
                          <a:spcPts val="0"/>
                        </a:spcAft>
                        <a:buNone/>
                      </a:pPr>
                      <a:endParaRPr sz="1200">
                        <a:solidFill>
                          <a:schemeClr val="dk1"/>
                        </a:solidFill>
                        <a:latin typeface="Poppins"/>
                        <a:ea typeface="Poppins"/>
                        <a:cs typeface="Poppins"/>
                        <a:sym typeface="Poppins"/>
                      </a:endParaRPr>
                    </a:p>
                    <a:p>
                      <a:pPr marL="0" lvl="0" indent="0" algn="ctr" rtl="0">
                        <a:spcBef>
                          <a:spcPts val="0"/>
                        </a:spcBef>
                        <a:spcAft>
                          <a:spcPts val="0"/>
                        </a:spcAft>
                        <a:buNone/>
                      </a:pPr>
                      <a:endParaRPr sz="1200">
                        <a:solidFill>
                          <a:schemeClr val="dk1"/>
                        </a:solidFill>
                        <a:latin typeface="Poppins"/>
                        <a:ea typeface="Poppins"/>
                        <a:cs typeface="Poppins"/>
                        <a:sym typeface="Poppins"/>
                      </a:endParaRPr>
                    </a:p>
                    <a:p>
                      <a:pPr marL="0" lvl="0" indent="0" algn="ctr" rtl="0">
                        <a:spcBef>
                          <a:spcPts val="0"/>
                        </a:spcBef>
                        <a:spcAft>
                          <a:spcPts val="0"/>
                        </a:spcAft>
                        <a:buNone/>
                      </a:pPr>
                      <a:endParaRPr sz="1200">
                        <a:solidFill>
                          <a:schemeClr val="dk1"/>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200">
                          <a:solidFill>
                            <a:schemeClr val="dk1"/>
                          </a:solidFill>
                          <a:latin typeface="Poppins"/>
                          <a:ea typeface="Poppins"/>
                          <a:cs typeface="Poppins"/>
                          <a:sym typeface="Poppins"/>
                        </a:rPr>
                        <a:t>Le mobilier de bureau dans le bureau open espace du plateau n'est pas référencé dans le tableau d'inventaire du plateau</a:t>
                      </a:r>
                      <a:endParaRPr sz="1200">
                        <a:solidFill>
                          <a:schemeClr val="dk1"/>
                        </a:solidFill>
                        <a:latin typeface="Poppins"/>
                        <a:ea typeface="Poppins"/>
                        <a:cs typeface="Poppins"/>
                        <a:sym typeface="Poppins"/>
                      </a:endParaRPr>
                    </a:p>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200">
                          <a:solidFill>
                            <a:schemeClr val="dk1"/>
                          </a:solidFill>
                          <a:latin typeface="Poppins"/>
                          <a:ea typeface="Poppins"/>
                          <a:cs typeface="Poppins"/>
                          <a:sym typeface="Poppins"/>
                        </a:rPr>
                        <a:t>Habibatou Sy</a:t>
                      </a:r>
                      <a:endParaRPr sz="1200">
                        <a:solidFill>
                          <a:schemeClr val="dk1"/>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200">
                          <a:latin typeface="Poppins"/>
                          <a:ea typeface="Poppins"/>
                          <a:cs typeface="Poppins"/>
                          <a:sym typeface="Poppins"/>
                        </a:rPr>
                        <a:t>Ecart</a:t>
                      </a:r>
                      <a:endParaRPr sz="12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26575">
                <a:tc>
                  <a:txBody>
                    <a:bodyPr/>
                    <a:lstStyle/>
                    <a:p>
                      <a:pPr marL="0" lvl="0" indent="0" algn="ctr" rtl="0">
                        <a:spcBef>
                          <a:spcPts val="0"/>
                        </a:spcBef>
                        <a:spcAft>
                          <a:spcPts val="0"/>
                        </a:spcAft>
                        <a:buNone/>
                      </a:pPr>
                      <a:r>
                        <a:rPr lang="fr-FR" sz="1200">
                          <a:latin typeface="Poppins"/>
                          <a:ea typeface="Poppins"/>
                          <a:cs typeface="Poppins"/>
                          <a:sym typeface="Poppins"/>
                        </a:rPr>
                        <a:t>15/11/2023</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200">
                          <a:latin typeface="Poppins"/>
                          <a:ea typeface="Poppins"/>
                          <a:cs typeface="Poppins"/>
                          <a:sym typeface="Poppins"/>
                        </a:rPr>
                        <a:t>L’analyse risque n’est pas à jour</a:t>
                      </a:r>
                      <a:endParaRPr sz="1200">
                        <a:latin typeface="Poppins"/>
                        <a:ea typeface="Poppins"/>
                        <a:cs typeface="Poppins"/>
                        <a:sym typeface="Poppins"/>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200">
                        <a:solidFill>
                          <a:schemeClr val="dk1"/>
                        </a:solidFill>
                        <a:latin typeface="Poppins"/>
                        <a:ea typeface="Poppins"/>
                        <a:cs typeface="Poppins"/>
                        <a:sym typeface="Poppins"/>
                      </a:endParaRPr>
                    </a:p>
                    <a:p>
                      <a:pPr marL="0" lvl="0" indent="0" algn="ctr" rtl="0">
                        <a:spcBef>
                          <a:spcPts val="0"/>
                        </a:spcBef>
                        <a:spcAft>
                          <a:spcPts val="0"/>
                        </a:spcAft>
                        <a:buNone/>
                      </a:pPr>
                      <a:r>
                        <a:rPr lang="fr-FR" sz="1200">
                          <a:solidFill>
                            <a:schemeClr val="dk1"/>
                          </a:solidFill>
                          <a:latin typeface="Poppins"/>
                          <a:ea typeface="Poppins"/>
                          <a:cs typeface="Poppins"/>
                          <a:sym typeface="Poppins"/>
                        </a:rPr>
                        <a:t>Habibatou Sy</a:t>
                      </a:r>
                      <a:endParaRPr sz="1200">
                        <a:solidFill>
                          <a:schemeClr val="dk1"/>
                        </a:solidFill>
                        <a:latin typeface="Poppins"/>
                        <a:ea typeface="Poppins"/>
                        <a:cs typeface="Poppins"/>
                        <a:sym typeface="Poppins"/>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200">
                          <a:latin typeface="Poppins"/>
                          <a:ea typeface="Poppins"/>
                          <a:cs typeface="Poppins"/>
                          <a:sym typeface="Poppins"/>
                        </a:rPr>
                        <a:t>Ecart</a:t>
                      </a:r>
                      <a:endParaRPr sz="12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899225">
                <a:tc>
                  <a:txBody>
                    <a:bodyPr/>
                    <a:lstStyle/>
                    <a:p>
                      <a:pPr marL="0" lvl="0" indent="0" algn="ctr" rtl="0">
                        <a:spcBef>
                          <a:spcPts val="0"/>
                        </a:spcBef>
                        <a:spcAft>
                          <a:spcPts val="0"/>
                        </a:spcAft>
                        <a:buClr>
                          <a:schemeClr val="dk1"/>
                        </a:buClr>
                        <a:buSzPts val="1100"/>
                        <a:buFont typeface="Arial"/>
                        <a:buNone/>
                      </a:pPr>
                      <a:r>
                        <a:rPr lang="fr-FR" sz="1200">
                          <a:solidFill>
                            <a:schemeClr val="dk1"/>
                          </a:solidFill>
                          <a:latin typeface="Poppins"/>
                          <a:ea typeface="Poppins"/>
                          <a:cs typeface="Poppins"/>
                          <a:sym typeface="Poppins"/>
                        </a:rPr>
                        <a:t>15/11/2023</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200">
                          <a:solidFill>
                            <a:schemeClr val="dk1"/>
                          </a:solidFill>
                          <a:latin typeface="Poppins"/>
                          <a:ea typeface="Poppins"/>
                          <a:cs typeface="Poppins"/>
                          <a:sym typeface="Poppins"/>
                        </a:rPr>
                        <a:t>La carte d'identité du processus n'est pas à jour</a:t>
                      </a:r>
                      <a:endParaRPr sz="1200">
                        <a:solidFill>
                          <a:schemeClr val="dk1"/>
                        </a:solidFill>
                        <a:latin typeface="Poppins"/>
                        <a:ea typeface="Poppins"/>
                        <a:cs typeface="Poppins"/>
                        <a:sym typeface="Poppins"/>
                      </a:endParaRPr>
                    </a:p>
                    <a:p>
                      <a:pPr marL="0" lvl="0" indent="0" algn="ctr" rtl="0">
                        <a:spcBef>
                          <a:spcPts val="0"/>
                        </a:spcBef>
                        <a:spcAft>
                          <a:spcPts val="0"/>
                        </a:spcAft>
                        <a:buNone/>
                      </a:pPr>
                      <a:endParaRPr sz="1200">
                        <a:solidFill>
                          <a:srgbClr val="0000FF"/>
                        </a:solidFill>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200">
                          <a:solidFill>
                            <a:schemeClr val="dk1"/>
                          </a:solidFill>
                          <a:latin typeface="Poppins"/>
                          <a:ea typeface="Poppins"/>
                          <a:cs typeface="Poppins"/>
                          <a:sym typeface="Poppins"/>
                        </a:rPr>
                        <a:t>Habibatou Sy</a:t>
                      </a:r>
                      <a:endParaRPr sz="12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200">
                          <a:solidFill>
                            <a:schemeClr val="dk1"/>
                          </a:solidFill>
                          <a:latin typeface="Poppins"/>
                          <a:ea typeface="Poppins"/>
                          <a:cs typeface="Poppins"/>
                          <a:sym typeface="Poppins"/>
                        </a:rPr>
                        <a:t>Ecart</a:t>
                      </a:r>
                      <a:endParaRPr sz="12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03750">
                <a:tc>
                  <a:txBody>
                    <a:bodyPr/>
                    <a:lstStyle/>
                    <a:p>
                      <a:pPr marL="0" lvl="0" indent="0" algn="ctr" rtl="0">
                        <a:spcBef>
                          <a:spcPts val="0"/>
                        </a:spcBef>
                        <a:spcAft>
                          <a:spcPts val="0"/>
                        </a:spcAft>
                        <a:buClr>
                          <a:schemeClr val="dk1"/>
                        </a:buClr>
                        <a:buSzPts val="1100"/>
                        <a:buFont typeface="Arial"/>
                        <a:buNone/>
                      </a:pPr>
                      <a:r>
                        <a:rPr lang="fr-FR" sz="1200">
                          <a:solidFill>
                            <a:schemeClr val="dk1"/>
                          </a:solidFill>
                          <a:latin typeface="Poppins"/>
                          <a:ea typeface="Poppins"/>
                          <a:cs typeface="Poppins"/>
                          <a:sym typeface="Poppins"/>
                        </a:rPr>
                        <a:t>15/11/2023</a:t>
                      </a: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200">
                          <a:latin typeface="Poppins"/>
                          <a:ea typeface="Poppins"/>
                          <a:cs typeface="Poppins"/>
                          <a:sym typeface="Poppins"/>
                        </a:rPr>
                        <a:t>Le planning d'étalonnage est en retard</a:t>
                      </a:r>
                      <a:endParaRPr sz="1200">
                        <a:latin typeface="Poppins"/>
                        <a:ea typeface="Poppins"/>
                        <a:cs typeface="Poppins"/>
                        <a:sym typeface="Poppins"/>
                      </a:endParaRPr>
                    </a:p>
                    <a:p>
                      <a:pPr marL="0" lvl="0" indent="0" algn="ctr" rtl="0">
                        <a:spcBef>
                          <a:spcPts val="0"/>
                        </a:spcBef>
                        <a:spcAft>
                          <a:spcPts val="0"/>
                        </a:spcAft>
                        <a:buNone/>
                      </a:pPr>
                      <a:endParaRPr sz="1200">
                        <a:latin typeface="Poppins"/>
                        <a:ea typeface="Poppins"/>
                        <a:cs typeface="Poppins"/>
                        <a:sym typeface="Poppins"/>
                      </a:endParaRPr>
                    </a:p>
                  </a:txBody>
                  <a:tcPr marL="9525" marR="9525" marT="9525" marB="0"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200">
                          <a:solidFill>
                            <a:schemeClr val="dk1"/>
                          </a:solidFill>
                          <a:latin typeface="Poppins"/>
                          <a:ea typeface="Poppins"/>
                          <a:cs typeface="Poppins"/>
                          <a:sym typeface="Poppins"/>
                        </a:rPr>
                        <a:t>Habibatou Sy</a:t>
                      </a:r>
                      <a:endParaRPr sz="12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r-FR" sz="1200">
                          <a:latin typeface="Poppins"/>
                          <a:ea typeface="Poppins"/>
                          <a:cs typeface="Poppins"/>
                          <a:sym typeface="Poppins"/>
                        </a:rPr>
                        <a:t>Point Faible</a:t>
                      </a:r>
                      <a:endParaRPr sz="1200">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fr-FR" sz="1000" b="1">
                          <a:solidFill>
                            <a:srgbClr val="00B050"/>
                          </a:solidFill>
                          <a:latin typeface="Poppins"/>
                          <a:ea typeface="Poppins"/>
                          <a:cs typeface="Poppins"/>
                          <a:sym typeface="Poppins"/>
                        </a:rPr>
                        <a:t>100%</a:t>
                      </a:r>
                      <a:endParaRPr sz="1000" b="1">
                        <a:solidFill>
                          <a:srgbClr val="00B050"/>
                        </a:solidFill>
                        <a:latin typeface="Poppins"/>
                        <a:ea typeface="Poppins"/>
                        <a:cs typeface="Poppins"/>
                        <a:sym typeface="Poppins"/>
                      </a:endParaRPr>
                    </a:p>
                  </a:txBody>
                  <a:tcPr marL="9525" marR="9525" marT="9525" marB="0" anchor="ctr">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421"/>
        <p:cNvGrpSpPr/>
        <p:nvPr/>
      </p:nvGrpSpPr>
      <p:grpSpPr>
        <a:xfrm>
          <a:off x="0" y="0"/>
          <a:ext cx="0" cy="0"/>
          <a:chOff x="0" y="0"/>
          <a:chExt cx="0" cy="0"/>
        </a:xfrm>
      </p:grpSpPr>
      <p:sp>
        <p:nvSpPr>
          <p:cNvPr id="1422" name="Google Shape;1422;p182"/>
          <p:cNvSpPr txBox="1"/>
          <p:nvPr/>
        </p:nvSpPr>
        <p:spPr>
          <a:xfrm>
            <a:off x="353756" y="339571"/>
            <a:ext cx="11263800" cy="4917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lt1"/>
              </a:buClr>
              <a:buSzPts val="2400"/>
              <a:buFont typeface="Calibri"/>
              <a:buNone/>
            </a:pPr>
            <a:r>
              <a:rPr lang="fr-FR" sz="2000" b="1">
                <a:solidFill>
                  <a:srgbClr val="752864"/>
                </a:solidFill>
                <a:latin typeface="Poppins"/>
                <a:ea typeface="Poppins"/>
                <a:cs typeface="Poppins"/>
                <a:sym typeface="Poppins"/>
              </a:rPr>
              <a:t>6. Résultats d’audits</a:t>
            </a:r>
            <a:endParaRPr sz="2000" b="1">
              <a:solidFill>
                <a:srgbClr val="752864"/>
              </a:solidFill>
              <a:latin typeface="Poppins"/>
              <a:ea typeface="Poppins"/>
              <a:cs typeface="Poppins"/>
              <a:sym typeface="Poppins"/>
            </a:endParaRPr>
          </a:p>
        </p:txBody>
      </p:sp>
      <p:sp>
        <p:nvSpPr>
          <p:cNvPr id="1423" name="Google Shape;1423;p182"/>
          <p:cNvSpPr txBox="1"/>
          <p:nvPr/>
        </p:nvSpPr>
        <p:spPr>
          <a:xfrm>
            <a:off x="465975" y="831275"/>
            <a:ext cx="11301300" cy="411000"/>
          </a:xfrm>
          <a:prstGeom prst="rect">
            <a:avLst/>
          </a:prstGeom>
          <a:solidFill>
            <a:srgbClr val="752864"/>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1800"/>
              <a:buFont typeface="Arial"/>
              <a:buNone/>
            </a:pPr>
            <a:r>
              <a:rPr lang="fr-FR" sz="1600" cap="none">
                <a:solidFill>
                  <a:schemeClr val="lt1"/>
                </a:solidFill>
                <a:latin typeface="Poppins"/>
                <a:ea typeface="Poppins"/>
                <a:cs typeface="Poppins"/>
                <a:sym typeface="Poppins"/>
              </a:rPr>
              <a:t>PS06: MAÎTRISE DE L’ENVIRONNEMENT DES SOINS</a:t>
            </a:r>
            <a:endParaRPr sz="1600" cap="none">
              <a:solidFill>
                <a:schemeClr val="lt1"/>
              </a:solidFill>
              <a:latin typeface="Poppins"/>
              <a:ea typeface="Poppins"/>
              <a:cs typeface="Poppins"/>
              <a:sym typeface="Poppins"/>
            </a:endParaRPr>
          </a:p>
        </p:txBody>
      </p:sp>
      <p:graphicFrame>
        <p:nvGraphicFramePr>
          <p:cNvPr id="1424" name="Google Shape;1424;p182"/>
          <p:cNvGraphicFramePr/>
          <p:nvPr/>
        </p:nvGraphicFramePr>
        <p:xfrm>
          <a:off x="561231" y="2073285"/>
          <a:ext cx="3000000" cy="3000000"/>
        </p:xfrm>
        <a:graphic>
          <a:graphicData uri="http://schemas.openxmlformats.org/drawingml/2006/table">
            <a:tbl>
              <a:tblPr>
                <a:noFill/>
                <a:tableStyleId>{3946ED75-AFF1-4BEF-8250-051C1756E3E0}</a:tableStyleId>
              </a:tblPr>
              <a:tblGrid>
                <a:gridCol w="1459925">
                  <a:extLst>
                    <a:ext uri="{9D8B030D-6E8A-4147-A177-3AD203B41FA5}">
                      <a16:colId xmlns:a16="http://schemas.microsoft.com/office/drawing/2014/main" val="20000"/>
                    </a:ext>
                  </a:extLst>
                </a:gridCol>
                <a:gridCol w="5163450">
                  <a:extLst>
                    <a:ext uri="{9D8B030D-6E8A-4147-A177-3AD203B41FA5}">
                      <a16:colId xmlns:a16="http://schemas.microsoft.com/office/drawing/2014/main" val="20001"/>
                    </a:ext>
                  </a:extLst>
                </a:gridCol>
                <a:gridCol w="1122350">
                  <a:extLst>
                    <a:ext uri="{9D8B030D-6E8A-4147-A177-3AD203B41FA5}">
                      <a16:colId xmlns:a16="http://schemas.microsoft.com/office/drawing/2014/main" val="20002"/>
                    </a:ext>
                  </a:extLst>
                </a:gridCol>
                <a:gridCol w="1963100">
                  <a:extLst>
                    <a:ext uri="{9D8B030D-6E8A-4147-A177-3AD203B41FA5}">
                      <a16:colId xmlns:a16="http://schemas.microsoft.com/office/drawing/2014/main" val="20003"/>
                    </a:ext>
                  </a:extLst>
                </a:gridCol>
                <a:gridCol w="856375">
                  <a:extLst>
                    <a:ext uri="{9D8B030D-6E8A-4147-A177-3AD203B41FA5}">
                      <a16:colId xmlns:a16="http://schemas.microsoft.com/office/drawing/2014/main" val="20004"/>
                    </a:ext>
                  </a:extLst>
                </a:gridCol>
                <a:gridCol w="590950">
                  <a:extLst>
                    <a:ext uri="{9D8B030D-6E8A-4147-A177-3AD203B41FA5}">
                      <a16:colId xmlns:a16="http://schemas.microsoft.com/office/drawing/2014/main" val="20005"/>
                    </a:ext>
                  </a:extLst>
                </a:gridCol>
              </a:tblGrid>
              <a:tr h="332350">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Date réal, audit</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Description</a:t>
                      </a:r>
                      <a:endParaRPr sz="12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Concerné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Gravité</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Réal.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sz="1200" b="1" i="0" u="none" strike="noStrike">
                          <a:solidFill>
                            <a:srgbClr val="FFFFFF"/>
                          </a:solidFill>
                          <a:latin typeface="Poppins"/>
                          <a:ea typeface="Poppins"/>
                          <a:cs typeface="Poppins"/>
                          <a:sym typeface="Poppins"/>
                        </a:rPr>
                        <a:t>Eff. %</a:t>
                      </a:r>
                      <a:endParaRPr sz="12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710400">
                <a:tc>
                  <a:txBody>
                    <a:bodyPr/>
                    <a:lstStyle/>
                    <a:p>
                      <a:pPr marL="0" marR="0" lvl="0" indent="0" algn="ctr" rtl="0">
                        <a:spcBef>
                          <a:spcPts val="0"/>
                        </a:spcBef>
                        <a:spcAft>
                          <a:spcPts val="0"/>
                        </a:spcAft>
                        <a:buNone/>
                      </a:pPr>
                      <a:r>
                        <a:rPr lang="fr-FR" sz="1100">
                          <a:latin typeface="Poppins"/>
                          <a:ea typeface="Poppins"/>
                          <a:cs typeface="Poppins"/>
                          <a:sym typeface="Poppins"/>
                        </a:rPr>
                        <a:t>05/09/2023</a:t>
                      </a:r>
                      <a:endParaRPr sz="11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100">
                          <a:latin typeface="Poppins"/>
                          <a:ea typeface="Poppins"/>
                          <a:cs typeface="Poppins"/>
                          <a:sym typeface="Poppins"/>
                        </a:rPr>
                        <a:t>	Le registre de collecte des DASRI n’est pas à jour</a:t>
                      </a:r>
                      <a:endParaRPr sz="1100">
                        <a:latin typeface="Poppins"/>
                        <a:ea typeface="Poppins"/>
                        <a:cs typeface="Poppins"/>
                        <a:sym typeface="Poppins"/>
                      </a:endParaRPr>
                    </a:p>
                    <a:p>
                      <a:pPr marL="0" marR="0" lvl="0" indent="0" algn="ctr" rtl="0">
                        <a:spcBef>
                          <a:spcPts val="0"/>
                        </a:spcBef>
                        <a:spcAft>
                          <a:spcPts val="0"/>
                        </a:spcAft>
                        <a:buNone/>
                      </a:pPr>
                      <a:endParaRPr sz="11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i="0" u="none" strike="noStrike">
                          <a:solidFill>
                            <a:srgbClr val="000000"/>
                          </a:solidFill>
                          <a:latin typeface="Poppins"/>
                          <a:ea typeface="Poppins"/>
                          <a:cs typeface="Poppins"/>
                          <a:sym typeface="Poppins"/>
                        </a:rPr>
                        <a:t>Florence</a:t>
                      </a:r>
                      <a:endParaRPr sz="11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a:latin typeface="Poppins"/>
                          <a:ea typeface="Poppins"/>
                          <a:cs typeface="Poppins"/>
                          <a:sym typeface="Poppins"/>
                        </a:rPr>
                        <a:t>Ecart</a:t>
                      </a: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b="1" i="0" u="none" strike="noStrike">
                          <a:solidFill>
                            <a:srgbClr val="00B050"/>
                          </a:solidFill>
                          <a:latin typeface="Poppins"/>
                          <a:ea typeface="Poppins"/>
                          <a:cs typeface="Poppins"/>
                          <a:sym typeface="Poppins"/>
                        </a:rPr>
                        <a:t>100%</a:t>
                      </a: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b="1" i="0" u="none" strike="noStrike">
                          <a:solidFill>
                            <a:srgbClr val="00B050"/>
                          </a:solidFill>
                          <a:latin typeface="Poppins"/>
                          <a:ea typeface="Poppins"/>
                          <a:cs typeface="Poppins"/>
                          <a:sym typeface="Poppins"/>
                        </a:rPr>
                        <a:t>100%</a:t>
                      </a: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r h="369650">
                <a:tc>
                  <a:txBody>
                    <a:bodyPr/>
                    <a:lstStyle/>
                    <a:p>
                      <a:pPr marL="0" lvl="0" indent="0" algn="ctr" rtl="0">
                        <a:spcBef>
                          <a:spcPts val="0"/>
                        </a:spcBef>
                        <a:spcAft>
                          <a:spcPts val="0"/>
                        </a:spcAft>
                        <a:buClr>
                          <a:schemeClr val="dk1"/>
                        </a:buClr>
                        <a:buFont typeface="Arial"/>
                        <a:buNone/>
                      </a:pPr>
                      <a:r>
                        <a:rPr lang="fr-FR" sz="1100">
                          <a:solidFill>
                            <a:schemeClr val="dk1"/>
                          </a:solidFill>
                          <a:latin typeface="Poppins"/>
                          <a:ea typeface="Poppins"/>
                          <a:cs typeface="Poppins"/>
                          <a:sym typeface="Poppins"/>
                        </a:rPr>
                        <a:t>05/09/2023</a:t>
                      </a:r>
                      <a:endParaRPr sz="11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100">
                          <a:latin typeface="Poppins"/>
                          <a:ea typeface="Poppins"/>
                          <a:cs typeface="Poppins"/>
                          <a:sym typeface="Poppins"/>
                        </a:rPr>
                        <a:t>Le dressage des plats n’est pas contrôlé lors du service Le chariot fait trop de bruit ce qui peut déranger les patientes, il faudrait donc le changer</a:t>
                      </a:r>
                      <a:endParaRPr sz="1100">
                        <a:latin typeface="Poppins"/>
                        <a:ea typeface="Poppins"/>
                        <a:cs typeface="Poppins"/>
                        <a:sym typeface="Poppins"/>
                      </a:endParaRPr>
                    </a:p>
                    <a:p>
                      <a:pPr marL="0" marR="0" lvl="0" indent="0" algn="ctr" rtl="0">
                        <a:lnSpc>
                          <a:spcPct val="100000"/>
                        </a:lnSpc>
                        <a:spcBef>
                          <a:spcPts val="0"/>
                        </a:spcBef>
                        <a:spcAft>
                          <a:spcPts val="0"/>
                        </a:spcAft>
                        <a:buClr>
                          <a:srgbClr val="000000"/>
                        </a:buClr>
                        <a:buSzPts val="1400"/>
                        <a:buFont typeface="Century Gothic"/>
                        <a:buNone/>
                      </a:pPr>
                      <a:endParaRPr sz="1100">
                        <a:latin typeface="Poppins"/>
                        <a:ea typeface="Poppins"/>
                        <a:cs typeface="Poppins"/>
                        <a:sym typeface="Poppins"/>
                      </a:endParaRPr>
                    </a:p>
                    <a:p>
                      <a:pPr marL="0" marR="0" lvl="0" indent="0" algn="ctr" rtl="0">
                        <a:spcBef>
                          <a:spcPts val="0"/>
                        </a:spcBef>
                        <a:spcAft>
                          <a:spcPts val="0"/>
                        </a:spcAft>
                        <a:buNone/>
                      </a:pPr>
                      <a:endParaRPr sz="1100" i="0" u="none" strike="noStrike">
                        <a:solidFill>
                          <a:srgbClr val="000000"/>
                        </a:solidFill>
                        <a:latin typeface="Poppins"/>
                        <a:ea typeface="Poppins"/>
                        <a:cs typeface="Poppins"/>
                        <a:sym typeface="Poppins"/>
                      </a:endParaRPr>
                    </a:p>
                  </a:txBody>
                  <a:tcPr marL="91450" marR="91450" marT="45725" marB="45725"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i="0" u="none" strike="noStrike">
                          <a:solidFill>
                            <a:srgbClr val="000000"/>
                          </a:solidFill>
                          <a:latin typeface="Poppins"/>
                          <a:ea typeface="Poppins"/>
                          <a:cs typeface="Poppins"/>
                          <a:sym typeface="Poppins"/>
                        </a:rPr>
                        <a:t>Florence</a:t>
                      </a:r>
                      <a:endParaRPr sz="1100">
                        <a:solidFill>
                          <a:srgbClr val="0000FF"/>
                        </a:solidFill>
                        <a:latin typeface="Poppins"/>
                        <a:ea typeface="Poppins"/>
                        <a:cs typeface="Poppins"/>
                        <a:sym typeface="Poppins"/>
                      </a:endParaRPr>
                    </a:p>
                  </a:txBody>
                  <a:tcPr marL="91450" marR="91450" marT="45725" marB="45725"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a:latin typeface="Poppins"/>
                          <a:ea typeface="Poppins"/>
                          <a:cs typeface="Poppins"/>
                          <a:sym typeface="Poppins"/>
                        </a:rPr>
                        <a:t>Piste d’amélioration</a:t>
                      </a: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fr-FR" sz="1100" b="1">
                          <a:solidFill>
                            <a:srgbClr val="00B050"/>
                          </a:solidFill>
                          <a:latin typeface="Poppins"/>
                          <a:ea typeface="Poppins"/>
                          <a:cs typeface="Poppins"/>
                          <a:sym typeface="Poppins"/>
                        </a:rPr>
                        <a:t>100%</a:t>
                      </a: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fr-FR" sz="1100" b="1">
                          <a:solidFill>
                            <a:srgbClr val="00B050"/>
                          </a:solidFill>
                          <a:latin typeface="Poppins"/>
                          <a:ea typeface="Poppins"/>
                          <a:cs typeface="Poppins"/>
                          <a:sym typeface="Poppins"/>
                        </a:rPr>
                        <a:t>100%</a:t>
                      </a: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2"/>
                  </a:ext>
                </a:extLst>
              </a:tr>
              <a:tr h="419875">
                <a:tc>
                  <a:txBody>
                    <a:bodyPr/>
                    <a:lstStyle/>
                    <a:p>
                      <a:pPr marL="0" lvl="0" indent="0" algn="ctr" rtl="0">
                        <a:spcBef>
                          <a:spcPts val="0"/>
                        </a:spcBef>
                        <a:spcAft>
                          <a:spcPts val="0"/>
                        </a:spcAft>
                        <a:buClr>
                          <a:schemeClr val="dk1"/>
                        </a:buClr>
                        <a:buFont typeface="Arial"/>
                        <a:buNone/>
                      </a:pPr>
                      <a:r>
                        <a:rPr lang="fr-FR" sz="1100">
                          <a:solidFill>
                            <a:schemeClr val="dk1"/>
                          </a:solidFill>
                          <a:latin typeface="Poppins"/>
                          <a:ea typeface="Poppins"/>
                          <a:cs typeface="Poppins"/>
                          <a:sym typeface="Poppins"/>
                        </a:rPr>
                        <a:t>05/09/2023</a:t>
                      </a:r>
                      <a:endParaRPr sz="11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i="0" u="none" strike="noStrike">
                          <a:solidFill>
                            <a:srgbClr val="000000"/>
                          </a:solidFill>
                          <a:latin typeface="Poppins"/>
                          <a:ea typeface="Poppins"/>
                          <a:cs typeface="Poppins"/>
                          <a:sym typeface="Poppins"/>
                        </a:rPr>
                        <a:t>L</a:t>
                      </a:r>
                      <a:r>
                        <a:rPr lang="fr-FR" sz="1100">
                          <a:latin typeface="Poppins"/>
                          <a:ea typeface="Poppins"/>
                          <a:cs typeface="Poppins"/>
                          <a:sym typeface="Poppins"/>
                        </a:rPr>
                        <a:t>a stérilisation à l’autoclave se fait à 180° et 10minutes en réalité alors que selon la procédure c’est à 134° pendant 65 minutes</a:t>
                      </a:r>
                      <a:endParaRPr sz="1100">
                        <a:latin typeface="Poppins"/>
                        <a:ea typeface="Poppins"/>
                        <a:cs typeface="Poppins"/>
                        <a:sym typeface="Poppins"/>
                      </a:endParaRPr>
                    </a:p>
                    <a:p>
                      <a:pPr marL="0" marR="0" lvl="0" indent="0" algn="ctr" rtl="0">
                        <a:spcBef>
                          <a:spcPts val="0"/>
                        </a:spcBef>
                        <a:spcAft>
                          <a:spcPts val="0"/>
                        </a:spcAft>
                        <a:buNone/>
                      </a:pPr>
                      <a:endParaRPr sz="11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i="0" u="none" strike="noStrike">
                          <a:solidFill>
                            <a:srgbClr val="000000"/>
                          </a:solidFill>
                          <a:latin typeface="Poppins"/>
                          <a:ea typeface="Poppins"/>
                          <a:cs typeface="Poppins"/>
                          <a:sym typeface="Poppins"/>
                        </a:rPr>
                        <a:t>Florence </a:t>
                      </a:r>
                      <a:endParaRPr sz="1100" i="0" u="none" strike="noStrike">
                        <a:solidFill>
                          <a:srgbClr val="00000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a:latin typeface="Poppins"/>
                          <a:ea typeface="Poppins"/>
                          <a:cs typeface="Poppins"/>
                          <a:sym typeface="Poppins"/>
                        </a:rPr>
                        <a:t>Écart </a:t>
                      </a: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b="1" i="0" u="none" strike="noStrike">
                          <a:solidFill>
                            <a:srgbClr val="00B050"/>
                          </a:solidFill>
                          <a:latin typeface="Poppins"/>
                          <a:ea typeface="Poppins"/>
                          <a:cs typeface="Poppins"/>
                          <a:sym typeface="Poppins"/>
                        </a:rPr>
                        <a:t>100%</a:t>
                      </a:r>
                      <a:endParaRPr sz="11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b="1" i="0" u="none" strike="noStrike">
                          <a:solidFill>
                            <a:srgbClr val="00B050"/>
                          </a:solidFill>
                          <a:latin typeface="Poppins"/>
                          <a:ea typeface="Poppins"/>
                          <a:cs typeface="Poppins"/>
                          <a:sym typeface="Poppins"/>
                        </a:rPr>
                        <a:t>100%</a:t>
                      </a:r>
                      <a:endParaRPr sz="11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3"/>
                  </a:ext>
                </a:extLst>
              </a:tr>
              <a:tr h="419875">
                <a:tc>
                  <a:txBody>
                    <a:bodyPr/>
                    <a:lstStyle/>
                    <a:p>
                      <a:pPr marL="0" lvl="0" indent="0" algn="ctr" rtl="0">
                        <a:spcBef>
                          <a:spcPts val="0"/>
                        </a:spcBef>
                        <a:spcAft>
                          <a:spcPts val="0"/>
                        </a:spcAft>
                        <a:buNone/>
                      </a:pPr>
                      <a:r>
                        <a:rPr lang="fr-FR" sz="1100">
                          <a:solidFill>
                            <a:schemeClr val="dk1"/>
                          </a:solidFill>
                          <a:latin typeface="Poppins"/>
                          <a:ea typeface="Poppins"/>
                          <a:cs typeface="Poppins"/>
                          <a:sym typeface="Poppins"/>
                        </a:rPr>
                        <a:t>13/12/2023</a:t>
                      </a:r>
                      <a:endParaRPr sz="1100">
                        <a:solidFill>
                          <a:schemeClr val="dk1"/>
                        </a:solidFill>
                        <a:latin typeface="Poppins"/>
                        <a:ea typeface="Poppins"/>
                        <a:cs typeface="Poppins"/>
                        <a:sym typeface="Poppins"/>
                      </a:endParaRPr>
                    </a:p>
                    <a:p>
                      <a:pPr marL="0" lvl="0" indent="0" algn="ctr" rtl="0">
                        <a:spcBef>
                          <a:spcPts val="0"/>
                        </a:spcBef>
                        <a:spcAft>
                          <a:spcPts val="0"/>
                        </a:spcAft>
                        <a:buNone/>
                      </a:pPr>
                      <a:endParaRPr sz="1100">
                        <a:solidFill>
                          <a:schemeClr val="dk1"/>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100">
                          <a:solidFill>
                            <a:schemeClr val="dk1"/>
                          </a:solidFill>
                          <a:latin typeface="Poppins"/>
                          <a:ea typeface="Poppins"/>
                          <a:cs typeface="Poppins"/>
                          <a:sym typeface="Poppins"/>
                        </a:rPr>
                        <a:t>Le contrôle du nettoyage n'est pas effectué tous les jours par les infirmières</a:t>
                      </a:r>
                      <a:endParaRPr sz="1100">
                        <a:solidFill>
                          <a:schemeClr val="dk1"/>
                        </a:solidFill>
                        <a:latin typeface="Poppins"/>
                        <a:ea typeface="Poppins"/>
                        <a:cs typeface="Poppins"/>
                        <a:sym typeface="Poppins"/>
                      </a:endParaRPr>
                    </a:p>
                    <a:p>
                      <a:pPr marL="0" marR="0" lvl="0" indent="0" algn="ctr" rtl="0">
                        <a:spcBef>
                          <a:spcPts val="0"/>
                        </a:spcBef>
                        <a:spcAft>
                          <a:spcPts val="0"/>
                        </a:spcAft>
                        <a:buNone/>
                      </a:pPr>
                      <a:endParaRPr sz="11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100">
                          <a:solidFill>
                            <a:schemeClr val="dk1"/>
                          </a:solidFill>
                          <a:latin typeface="Poppins"/>
                          <a:ea typeface="Poppins"/>
                          <a:cs typeface="Poppins"/>
                          <a:sym typeface="Poppins"/>
                        </a:rPr>
                        <a:t>Florence</a:t>
                      </a:r>
                      <a:endParaRPr sz="1100">
                        <a:solidFill>
                          <a:schemeClr val="dk1"/>
                        </a:solidFill>
                        <a:latin typeface="Poppins"/>
                        <a:ea typeface="Poppins"/>
                        <a:cs typeface="Poppins"/>
                        <a:sym typeface="Poppins"/>
                      </a:endParaRPr>
                    </a:p>
                    <a:p>
                      <a:pPr marL="0" marR="0" lvl="0" indent="0" algn="ctr" rtl="0">
                        <a:spcBef>
                          <a:spcPts val="0"/>
                        </a:spcBef>
                        <a:spcAft>
                          <a:spcPts val="0"/>
                        </a:spcAft>
                        <a:buNone/>
                      </a:pP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100">
                          <a:solidFill>
                            <a:schemeClr val="dk1"/>
                          </a:solidFill>
                          <a:latin typeface="Poppins"/>
                          <a:ea typeface="Poppins"/>
                          <a:cs typeface="Poppins"/>
                          <a:sym typeface="Poppins"/>
                        </a:rPr>
                        <a:t>Écart </a:t>
                      </a: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b="1" i="0" u="none" strike="noStrike">
                          <a:solidFill>
                            <a:srgbClr val="00B050"/>
                          </a:solidFill>
                          <a:latin typeface="Poppins"/>
                          <a:ea typeface="Poppins"/>
                          <a:cs typeface="Poppins"/>
                          <a:sym typeface="Poppins"/>
                        </a:rPr>
                        <a:t>100%</a:t>
                      </a:r>
                      <a:endParaRPr sz="11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b="1" i="0" u="none" strike="noStrike">
                          <a:solidFill>
                            <a:srgbClr val="00B050"/>
                          </a:solidFill>
                          <a:latin typeface="Poppins"/>
                          <a:ea typeface="Poppins"/>
                          <a:cs typeface="Poppins"/>
                          <a:sym typeface="Poppins"/>
                        </a:rPr>
                        <a:t>100%</a:t>
                      </a:r>
                      <a:endParaRPr sz="11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4"/>
                  </a:ext>
                </a:extLst>
              </a:tr>
              <a:tr h="419875">
                <a:tc>
                  <a:txBody>
                    <a:bodyPr/>
                    <a:lstStyle/>
                    <a:p>
                      <a:pPr marL="0" lvl="0" indent="0" algn="ctr" rtl="0">
                        <a:spcBef>
                          <a:spcPts val="0"/>
                        </a:spcBef>
                        <a:spcAft>
                          <a:spcPts val="0"/>
                        </a:spcAft>
                        <a:buNone/>
                      </a:pPr>
                      <a:r>
                        <a:rPr lang="fr-FR" sz="1100">
                          <a:solidFill>
                            <a:schemeClr val="dk1"/>
                          </a:solidFill>
                          <a:latin typeface="Poppins"/>
                          <a:ea typeface="Poppins"/>
                          <a:cs typeface="Poppins"/>
                          <a:sym typeface="Poppins"/>
                        </a:rPr>
                        <a:t>13/12/2023</a:t>
                      </a:r>
                      <a:endParaRPr sz="1100">
                        <a:solidFill>
                          <a:schemeClr val="dk1"/>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a:latin typeface="Poppins"/>
                          <a:ea typeface="Poppins"/>
                          <a:cs typeface="Poppins"/>
                          <a:sym typeface="Poppins"/>
                        </a:rPr>
                        <a:t>Le planning du nettoyage n’est pas à jour</a:t>
                      </a:r>
                      <a:endParaRPr sz="1100">
                        <a:latin typeface="Poppins"/>
                        <a:ea typeface="Poppins"/>
                        <a:cs typeface="Poppins"/>
                        <a:sym typeface="Poppins"/>
                      </a:endParaRPr>
                    </a:p>
                    <a:p>
                      <a:pPr marL="0" marR="0" lvl="0" indent="0" algn="ctr" rtl="0">
                        <a:spcBef>
                          <a:spcPts val="0"/>
                        </a:spcBef>
                        <a:spcAft>
                          <a:spcPts val="0"/>
                        </a:spcAft>
                        <a:buNone/>
                      </a:pPr>
                      <a:endParaRPr sz="11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100">
                          <a:solidFill>
                            <a:schemeClr val="dk1"/>
                          </a:solidFill>
                          <a:latin typeface="Poppins"/>
                          <a:ea typeface="Poppins"/>
                          <a:cs typeface="Poppins"/>
                          <a:sym typeface="Poppins"/>
                        </a:rPr>
                        <a:t>Florence</a:t>
                      </a:r>
                      <a:endParaRPr sz="1100">
                        <a:solidFill>
                          <a:schemeClr val="dk1"/>
                        </a:solidFill>
                        <a:latin typeface="Poppins"/>
                        <a:ea typeface="Poppins"/>
                        <a:cs typeface="Poppins"/>
                        <a:sym typeface="Poppins"/>
                      </a:endParaRPr>
                    </a:p>
                    <a:p>
                      <a:pPr marL="0" marR="0" lvl="0" indent="0" algn="ctr" rtl="0">
                        <a:spcBef>
                          <a:spcPts val="0"/>
                        </a:spcBef>
                        <a:spcAft>
                          <a:spcPts val="0"/>
                        </a:spcAft>
                        <a:buNone/>
                      </a:pP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endParaRPr sz="1100">
                        <a:solidFill>
                          <a:schemeClr val="dk1"/>
                        </a:solidFill>
                        <a:latin typeface="Poppins"/>
                        <a:ea typeface="Poppins"/>
                        <a:cs typeface="Poppins"/>
                        <a:sym typeface="Poppins"/>
                      </a:endParaRPr>
                    </a:p>
                    <a:p>
                      <a:pPr marL="0" lvl="0" indent="0" algn="ctr" rtl="0">
                        <a:spcBef>
                          <a:spcPts val="0"/>
                        </a:spcBef>
                        <a:spcAft>
                          <a:spcPts val="0"/>
                        </a:spcAft>
                        <a:buNone/>
                      </a:pPr>
                      <a:r>
                        <a:rPr lang="fr-FR" sz="1100">
                          <a:solidFill>
                            <a:schemeClr val="dk1"/>
                          </a:solidFill>
                          <a:latin typeface="Poppins"/>
                          <a:ea typeface="Poppins"/>
                          <a:cs typeface="Poppins"/>
                          <a:sym typeface="Poppins"/>
                        </a:rPr>
                        <a:t>Écart </a:t>
                      </a:r>
                      <a:endParaRPr sz="1100">
                        <a:solidFill>
                          <a:schemeClr val="dk1"/>
                        </a:solidFill>
                        <a:latin typeface="Poppins"/>
                        <a:ea typeface="Poppins"/>
                        <a:cs typeface="Poppins"/>
                        <a:sym typeface="Poppins"/>
                      </a:endParaRPr>
                    </a:p>
                    <a:p>
                      <a:pPr marL="0" lvl="0" indent="0" algn="ctr" rtl="0">
                        <a:spcBef>
                          <a:spcPts val="0"/>
                        </a:spcBef>
                        <a:spcAft>
                          <a:spcPts val="0"/>
                        </a:spcAft>
                        <a:buNone/>
                      </a:pPr>
                      <a:endParaRPr sz="1100">
                        <a:solidFill>
                          <a:schemeClr val="dk1"/>
                        </a:solidFill>
                        <a:latin typeface="Poppins"/>
                        <a:ea typeface="Poppins"/>
                        <a:cs typeface="Poppins"/>
                        <a:sym typeface="Poppins"/>
                      </a:endParaRPr>
                    </a:p>
                    <a:p>
                      <a:pPr marL="0" lvl="0" indent="0" algn="ctr" rtl="0">
                        <a:spcBef>
                          <a:spcPts val="0"/>
                        </a:spcBef>
                        <a:spcAft>
                          <a:spcPts val="0"/>
                        </a:spcAft>
                        <a:buClr>
                          <a:schemeClr val="dk1"/>
                        </a:buClr>
                        <a:buSzPts val="1100"/>
                        <a:buFont typeface="Arial"/>
                        <a:buNone/>
                      </a:pPr>
                      <a:endParaRPr sz="1100">
                        <a:solidFill>
                          <a:schemeClr val="dk1"/>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b="1" i="0" u="none" strike="noStrike">
                          <a:solidFill>
                            <a:srgbClr val="00B050"/>
                          </a:solidFill>
                          <a:latin typeface="Poppins"/>
                          <a:ea typeface="Poppins"/>
                          <a:cs typeface="Poppins"/>
                          <a:sym typeface="Poppins"/>
                        </a:rPr>
                        <a:t>100%</a:t>
                      </a:r>
                      <a:endParaRPr sz="11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b="1" i="0" u="none" strike="noStrike">
                          <a:solidFill>
                            <a:srgbClr val="00B050"/>
                          </a:solidFill>
                          <a:latin typeface="Poppins"/>
                          <a:ea typeface="Poppins"/>
                          <a:cs typeface="Poppins"/>
                          <a:sym typeface="Poppins"/>
                        </a:rPr>
                        <a:t>100%</a:t>
                      </a:r>
                      <a:endParaRPr sz="11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5"/>
                  </a:ext>
                </a:extLst>
              </a:tr>
              <a:tr h="419875">
                <a:tc>
                  <a:txBody>
                    <a:bodyPr/>
                    <a:lstStyle/>
                    <a:p>
                      <a:pPr marL="0" lvl="0" indent="0" algn="ctr" rtl="0">
                        <a:spcBef>
                          <a:spcPts val="0"/>
                        </a:spcBef>
                        <a:spcAft>
                          <a:spcPts val="0"/>
                        </a:spcAft>
                        <a:buNone/>
                      </a:pPr>
                      <a:r>
                        <a:rPr lang="fr-FR" sz="1100">
                          <a:solidFill>
                            <a:schemeClr val="dk1"/>
                          </a:solidFill>
                          <a:latin typeface="Poppins"/>
                          <a:ea typeface="Poppins"/>
                          <a:cs typeface="Poppins"/>
                          <a:sym typeface="Poppins"/>
                        </a:rPr>
                        <a:t>13/12/2023</a:t>
                      </a:r>
                      <a:endParaRPr sz="1100">
                        <a:solidFill>
                          <a:schemeClr val="dk1"/>
                        </a:solidFill>
                        <a:latin typeface="Poppins"/>
                        <a:ea typeface="Poppins"/>
                        <a:cs typeface="Poppins"/>
                        <a:sym typeface="Poppins"/>
                      </a:endParaRPr>
                    </a:p>
                    <a:p>
                      <a:pPr marL="0" lvl="0" indent="0" algn="ctr" rtl="0">
                        <a:spcBef>
                          <a:spcPts val="0"/>
                        </a:spcBef>
                        <a:spcAft>
                          <a:spcPts val="0"/>
                        </a:spcAft>
                        <a:buNone/>
                      </a:pPr>
                      <a:endParaRPr sz="1100">
                        <a:solidFill>
                          <a:schemeClr val="dk1"/>
                        </a:solidFill>
                        <a:latin typeface="Poppins"/>
                        <a:ea typeface="Poppins"/>
                        <a:cs typeface="Poppins"/>
                        <a:sym typeface="Poppins"/>
                      </a:endParaRPr>
                    </a:p>
                    <a:p>
                      <a:pPr marL="0" lvl="0" indent="0" algn="ctr" rtl="0">
                        <a:spcBef>
                          <a:spcPts val="0"/>
                        </a:spcBef>
                        <a:spcAft>
                          <a:spcPts val="0"/>
                        </a:spcAft>
                        <a:buNone/>
                      </a:pPr>
                      <a:endParaRPr sz="1100">
                        <a:solidFill>
                          <a:schemeClr val="dk1"/>
                        </a:solidFill>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100">
                          <a:solidFill>
                            <a:schemeClr val="dk1"/>
                          </a:solidFill>
                          <a:latin typeface="Poppins"/>
                          <a:ea typeface="Poppins"/>
                          <a:cs typeface="Poppins"/>
                          <a:sym typeface="Poppins"/>
                        </a:rPr>
                        <a:t> Les arrivées et les départs du linge ne sont pas contrôlés de manière régulière</a:t>
                      </a:r>
                      <a:endParaRPr sz="1100">
                        <a:solidFill>
                          <a:schemeClr val="dk1"/>
                        </a:solidFill>
                        <a:latin typeface="Poppins"/>
                        <a:ea typeface="Poppins"/>
                        <a:cs typeface="Poppins"/>
                        <a:sym typeface="Poppins"/>
                      </a:endParaRPr>
                    </a:p>
                    <a:p>
                      <a:pPr marL="0" marR="0" lvl="0" indent="0" algn="ctr" rtl="0">
                        <a:spcBef>
                          <a:spcPts val="0"/>
                        </a:spcBef>
                        <a:spcAft>
                          <a:spcPts val="0"/>
                        </a:spcAft>
                        <a:buNone/>
                      </a:pPr>
                      <a:endParaRPr sz="1100">
                        <a:latin typeface="Poppins"/>
                        <a:ea typeface="Poppins"/>
                        <a:cs typeface="Poppins"/>
                        <a:sym typeface="Poppins"/>
                      </a:endParaRPr>
                    </a:p>
                  </a:txBody>
                  <a:tcPr marL="9525" marR="9525" marT="9525" marB="0" anchor="ctr">
                    <a:lnL w="12700"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fr-FR" sz="1100">
                          <a:solidFill>
                            <a:schemeClr val="dk1"/>
                          </a:solidFill>
                          <a:latin typeface="Poppins"/>
                          <a:ea typeface="Poppins"/>
                          <a:cs typeface="Poppins"/>
                          <a:sym typeface="Poppins"/>
                        </a:rPr>
                        <a:t>Florence</a:t>
                      </a:r>
                      <a:endParaRPr sz="1100">
                        <a:solidFill>
                          <a:schemeClr val="dk1"/>
                        </a:solidFill>
                        <a:latin typeface="Poppins"/>
                        <a:ea typeface="Poppins"/>
                        <a:cs typeface="Poppins"/>
                        <a:sym typeface="Poppins"/>
                      </a:endParaRPr>
                    </a:p>
                    <a:p>
                      <a:pPr marL="0" marR="0" lvl="0" indent="0" algn="ctr" rtl="0">
                        <a:spcBef>
                          <a:spcPts val="0"/>
                        </a:spcBef>
                        <a:spcAft>
                          <a:spcPts val="0"/>
                        </a:spcAft>
                        <a:buNone/>
                      </a:pP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endParaRPr sz="1100">
                        <a:solidFill>
                          <a:schemeClr val="dk1"/>
                        </a:solidFill>
                        <a:latin typeface="Poppins"/>
                        <a:ea typeface="Poppins"/>
                        <a:cs typeface="Poppins"/>
                        <a:sym typeface="Poppins"/>
                      </a:endParaRPr>
                    </a:p>
                    <a:p>
                      <a:pPr marL="0" lvl="0" indent="0" algn="ctr" rtl="0">
                        <a:spcBef>
                          <a:spcPts val="0"/>
                        </a:spcBef>
                        <a:spcAft>
                          <a:spcPts val="0"/>
                        </a:spcAft>
                        <a:buClr>
                          <a:schemeClr val="dk1"/>
                        </a:buClr>
                        <a:buSzPts val="1100"/>
                        <a:buFont typeface="Arial"/>
                        <a:buNone/>
                      </a:pPr>
                      <a:r>
                        <a:rPr lang="fr-FR" sz="1100">
                          <a:solidFill>
                            <a:schemeClr val="dk1"/>
                          </a:solidFill>
                          <a:latin typeface="Poppins"/>
                          <a:ea typeface="Poppins"/>
                          <a:cs typeface="Poppins"/>
                          <a:sym typeface="Poppins"/>
                        </a:rPr>
                        <a:t>Écart </a:t>
                      </a:r>
                      <a:endParaRPr sz="1100">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b="1" i="0" u="none" strike="noStrike">
                          <a:solidFill>
                            <a:srgbClr val="00B050"/>
                          </a:solidFill>
                          <a:latin typeface="Poppins"/>
                          <a:ea typeface="Poppins"/>
                          <a:cs typeface="Poppins"/>
                          <a:sym typeface="Poppins"/>
                        </a:rPr>
                        <a:t>100%</a:t>
                      </a:r>
                      <a:endParaRPr sz="11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sz="1100" b="1" i="0" u="none" strike="noStrike">
                          <a:solidFill>
                            <a:srgbClr val="00B050"/>
                          </a:solidFill>
                          <a:latin typeface="Poppins"/>
                          <a:ea typeface="Poppins"/>
                          <a:cs typeface="Poppins"/>
                          <a:sym typeface="Poppins"/>
                        </a:rPr>
                        <a:t>100%</a:t>
                      </a:r>
                      <a:endParaRPr sz="1100" b="1" i="0" u="none" strike="noStrike">
                        <a:solidFill>
                          <a:srgbClr val="00B050"/>
                        </a:solidFill>
                        <a:latin typeface="Poppins"/>
                        <a:ea typeface="Poppins"/>
                        <a:cs typeface="Poppins"/>
                        <a:sym typeface="Poppins"/>
                      </a:endParaRPr>
                    </a:p>
                  </a:txBody>
                  <a:tcPr marL="9525" marR="9525" marT="9525" marB="0" anchor="ctr">
                    <a:lnL w="9525" cap="flat" cmpd="sng">
                      <a:solidFill>
                        <a:srgbClr val="808080"/>
                      </a:solidFill>
                      <a:prstDash val="solid"/>
                      <a:round/>
                      <a:headEnd type="none" w="sm" len="sm"/>
                      <a:tailEnd type="none" w="sm" len="sm"/>
                    </a:lnL>
                    <a:lnR w="12700" cap="flat" cmpd="sng">
                      <a:solidFill>
                        <a:srgbClr val="808080"/>
                      </a:solidFill>
                      <a:prstDash val="solid"/>
                      <a:round/>
                      <a:headEnd type="none" w="sm" len="sm"/>
                      <a:tailEnd type="none" w="sm" len="sm"/>
                    </a:lnR>
                    <a:lnT w="12700" cap="flat" cmpd="sng">
                      <a:solidFill>
                        <a:srgbClr val="808080"/>
                      </a:solidFill>
                      <a:prstDash val="solid"/>
                      <a:round/>
                      <a:headEnd type="none" w="sm" len="sm"/>
                      <a:tailEnd type="none" w="sm" len="sm"/>
                    </a:lnT>
                    <a:lnB w="12700" cap="flat" cmpd="sng">
                      <a:solidFill>
                        <a:srgbClr val="80808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1425" name="Google Shape;1425;p182"/>
          <p:cNvSpPr txBox="1"/>
          <p:nvPr/>
        </p:nvSpPr>
        <p:spPr>
          <a:xfrm>
            <a:off x="465981" y="1242279"/>
            <a:ext cx="4019700" cy="585000"/>
          </a:xfrm>
          <a:prstGeom prst="rect">
            <a:avLst/>
          </a:prstGeom>
          <a:noFill/>
          <a:ln>
            <a:noFill/>
          </a:ln>
        </p:spPr>
        <p:txBody>
          <a:bodyPr spcFirstLastPara="1" wrap="square" lIns="91425" tIns="45700" rIns="91425" bIns="45700" anchor="t" anchorCtr="0">
            <a:spAutoFit/>
          </a:bodyPr>
          <a:lstStyle/>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5 écart</a:t>
            </a:r>
            <a:endParaRPr sz="1600">
              <a:latin typeface="Poppins"/>
              <a:ea typeface="Poppins"/>
              <a:cs typeface="Poppins"/>
              <a:sym typeface="Poppins"/>
            </a:endParaRPr>
          </a:p>
          <a:p>
            <a:pPr marL="285750" marR="0" lvl="0" indent="-234950" algn="l" rtl="0">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1 piste d’amélioration</a:t>
            </a:r>
            <a:endParaRPr sz="1600">
              <a:solidFill>
                <a:schemeClr val="dk1"/>
              </a:solidFill>
              <a:latin typeface="Poppins"/>
              <a:ea typeface="Poppins"/>
              <a:cs typeface="Poppins"/>
              <a:sym typeface="Poppi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8"/>
          <p:cNvSpPr txBox="1">
            <a:spLocks noGrp="1"/>
          </p:cNvSpPr>
          <p:nvPr>
            <p:ph type="body" idx="1"/>
          </p:nvPr>
        </p:nvSpPr>
        <p:spPr>
          <a:xfrm>
            <a:off x="487681" y="1633108"/>
            <a:ext cx="11142616" cy="1199677"/>
          </a:xfrm>
          <a:prstGeom prst="rect">
            <a:avLst/>
          </a:prstGeom>
          <a:noFill/>
          <a:ln>
            <a:noFill/>
          </a:ln>
        </p:spPr>
        <p:txBody>
          <a:bodyPr spcFirstLastPara="1" wrap="square" lIns="91425" tIns="45700" rIns="91425" bIns="45700" anchor="t" anchorCtr="0">
            <a:normAutofit fontScale="77500" lnSpcReduction="20000"/>
          </a:bodyPr>
          <a:lstStyle/>
          <a:p>
            <a:pPr marL="342900" lvl="0" indent="-342900" algn="l" rtl="0">
              <a:lnSpc>
                <a:spcPct val="90000"/>
              </a:lnSpc>
              <a:spcBef>
                <a:spcPts val="0"/>
              </a:spcBef>
              <a:spcAft>
                <a:spcPts val="0"/>
              </a:spcAft>
              <a:buClr>
                <a:srgbClr val="EBBDA9"/>
              </a:buClr>
              <a:buSzPct val="100000"/>
              <a:buFont typeface="Calibri"/>
              <a:buAutoNum type="arabicPeriod"/>
            </a:pPr>
            <a:r>
              <a:rPr lang="fr-FR">
                <a:solidFill>
                  <a:srgbClr val="3F3F3F"/>
                </a:solidFill>
                <a:latin typeface="Poppins"/>
                <a:ea typeface="Poppins"/>
                <a:cs typeface="Poppins"/>
                <a:sym typeface="Poppins"/>
              </a:rPr>
              <a:t>La satisfaction et retours d’information des parties intéressées pertinentes</a:t>
            </a:r>
            <a:endParaRPr/>
          </a:p>
          <a:p>
            <a:pPr marL="228600" lvl="0" indent="-228600" algn="ctr" rtl="0">
              <a:lnSpc>
                <a:spcPct val="90000"/>
              </a:lnSpc>
              <a:spcBef>
                <a:spcPts val="1000"/>
              </a:spcBef>
              <a:spcAft>
                <a:spcPts val="0"/>
              </a:spcAft>
              <a:buClr>
                <a:srgbClr val="EBBDA9"/>
              </a:buClr>
              <a:buSzPct val="100000"/>
              <a:buFont typeface="Noto Sans Symbols"/>
              <a:buChar char="❖"/>
            </a:pPr>
            <a:r>
              <a:rPr lang="fr-FR">
                <a:solidFill>
                  <a:srgbClr val="3F3F3F"/>
                </a:solidFill>
                <a:latin typeface="Poppins"/>
                <a:ea typeface="Poppins"/>
                <a:cs typeface="Poppins"/>
                <a:sym typeface="Poppins"/>
              </a:rPr>
              <a:t>Enquête satisfaction des médecins (Gynécologue obstétrique, Pédiatre, Anesthésiste)</a:t>
            </a:r>
            <a:endParaRPr>
              <a:solidFill>
                <a:srgbClr val="3F3F3F"/>
              </a:solidFill>
              <a:latin typeface="Poppins"/>
              <a:ea typeface="Poppins"/>
              <a:cs typeface="Poppins"/>
              <a:sym typeface="Poppins"/>
            </a:endParaRPr>
          </a:p>
        </p:txBody>
      </p:sp>
      <p:pic>
        <p:nvPicPr>
          <p:cNvPr id="333" name="Google Shape;333;p48"/>
          <p:cNvPicPr preferRelativeResize="0"/>
          <p:nvPr/>
        </p:nvPicPr>
        <p:blipFill rotWithShape="1">
          <a:blip r:embed="rId3">
            <a:alphaModFix/>
          </a:blip>
          <a:srcRect/>
          <a:stretch/>
        </p:blipFill>
        <p:spPr>
          <a:xfrm>
            <a:off x="2124222" y="2764766"/>
            <a:ext cx="7624689" cy="3740822"/>
          </a:xfrm>
          <a:prstGeom prst="rect">
            <a:avLst/>
          </a:prstGeom>
          <a:noFill/>
          <a:ln>
            <a:noFill/>
          </a:ln>
        </p:spPr>
      </p:pic>
      <p:sp>
        <p:nvSpPr>
          <p:cNvPr id="334" name="Google Shape;334;p48"/>
          <p:cNvSpPr txBox="1">
            <a:spLocks noGrp="1"/>
          </p:cNvSpPr>
          <p:nvPr>
            <p:ph type="title"/>
          </p:nvPr>
        </p:nvSpPr>
        <p:spPr>
          <a:xfrm>
            <a:off x="487675" y="192700"/>
            <a:ext cx="11142600" cy="8334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Les informations sur la performance et l’efficacité du système de management de la qualité</a:t>
            </a:r>
            <a:endParaRPr sz="2200" b="1">
              <a:solidFill>
                <a:schemeClr val="lt1"/>
              </a:solidFill>
              <a:latin typeface="Poppins"/>
              <a:ea typeface="Poppins"/>
              <a:cs typeface="Poppins"/>
              <a:sym typeface="Poppins"/>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429"/>
        <p:cNvGrpSpPr/>
        <p:nvPr/>
      </p:nvGrpSpPr>
      <p:grpSpPr>
        <a:xfrm>
          <a:off x="0" y="0"/>
          <a:ext cx="0" cy="0"/>
          <a:chOff x="0" y="0"/>
          <a:chExt cx="0" cy="0"/>
        </a:xfrm>
      </p:grpSpPr>
      <p:sp>
        <p:nvSpPr>
          <p:cNvPr id="1430" name="Google Shape;1430;p183"/>
          <p:cNvSpPr txBox="1"/>
          <p:nvPr/>
        </p:nvSpPr>
        <p:spPr>
          <a:xfrm>
            <a:off x="1150433" y="2381259"/>
            <a:ext cx="10072200" cy="1323600"/>
          </a:xfrm>
          <a:prstGeom prst="rect">
            <a:avLst/>
          </a:prstGeom>
          <a:noFill/>
          <a:ln>
            <a:noFill/>
          </a:ln>
        </p:spPr>
        <p:txBody>
          <a:bodyPr spcFirstLastPara="1" wrap="square" lIns="91425" tIns="45700" rIns="91425" bIns="45700" anchor="b" anchorCtr="0">
            <a:spAutoFit/>
          </a:bodyPr>
          <a:lstStyle/>
          <a:p>
            <a:pPr marL="0" marR="0" lvl="0" indent="0" algn="ctr" rtl="0">
              <a:lnSpc>
                <a:spcPct val="100000"/>
              </a:lnSpc>
              <a:spcBef>
                <a:spcPts val="0"/>
              </a:spcBef>
              <a:spcAft>
                <a:spcPts val="0"/>
              </a:spcAft>
              <a:buNone/>
            </a:pPr>
            <a:r>
              <a:rPr lang="fr-FR" sz="4000" b="1">
                <a:solidFill>
                  <a:srgbClr val="EBBDA9"/>
                </a:solidFill>
                <a:latin typeface="Poppins"/>
                <a:ea typeface="Poppins"/>
                <a:cs typeface="Poppins"/>
                <a:sym typeface="Poppins"/>
              </a:rPr>
              <a:t>7- Les performances des prestataires externes</a:t>
            </a:r>
            <a:endParaRPr sz="4000" b="1">
              <a:solidFill>
                <a:srgbClr val="EBBDA9"/>
              </a:solidFill>
              <a:latin typeface="Poppins"/>
              <a:ea typeface="Poppins"/>
              <a:cs typeface="Poppins"/>
              <a:sym typeface="Poppins"/>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434"/>
        <p:cNvGrpSpPr/>
        <p:nvPr/>
      </p:nvGrpSpPr>
      <p:grpSpPr>
        <a:xfrm>
          <a:off x="0" y="0"/>
          <a:ext cx="0" cy="0"/>
          <a:chOff x="0" y="0"/>
          <a:chExt cx="0" cy="0"/>
        </a:xfrm>
      </p:grpSpPr>
      <p:sp>
        <p:nvSpPr>
          <p:cNvPr id="1435" name="Google Shape;1435;p184"/>
          <p:cNvSpPr/>
          <p:nvPr/>
        </p:nvSpPr>
        <p:spPr>
          <a:xfrm>
            <a:off x="838784" y="1790870"/>
            <a:ext cx="374100" cy="374100"/>
          </a:xfrm>
          <a:prstGeom prst="ellipse">
            <a:avLst/>
          </a:prstGeom>
          <a:solidFill>
            <a:srgbClr val="4B2C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FFFFFF"/>
              </a:solidFill>
              <a:latin typeface="Calibri"/>
              <a:ea typeface="Calibri"/>
              <a:cs typeface="Calibri"/>
              <a:sym typeface="Calibri"/>
            </a:endParaRPr>
          </a:p>
        </p:txBody>
      </p:sp>
      <p:sp>
        <p:nvSpPr>
          <p:cNvPr id="1436" name="Google Shape;1436;p184"/>
          <p:cNvSpPr txBox="1"/>
          <p:nvPr/>
        </p:nvSpPr>
        <p:spPr>
          <a:xfrm>
            <a:off x="1288269" y="1703975"/>
            <a:ext cx="9616200" cy="8310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04 nouveaux prestataires intégrés: Biotech, Cathéter, Gomis, libre service pour la climatisation, la peinture, le nettoyage</a:t>
            </a:r>
            <a:endParaRPr sz="1600" b="1">
              <a:latin typeface="Poppins"/>
              <a:ea typeface="Poppins"/>
              <a:cs typeface="Poppins"/>
              <a:sym typeface="Poppins"/>
            </a:endParaRPr>
          </a:p>
          <a:p>
            <a:pPr marL="0" marR="0" lvl="0" indent="0" algn="l" rtl="0">
              <a:spcBef>
                <a:spcPts val="0"/>
              </a:spcBef>
              <a:spcAft>
                <a:spcPts val="0"/>
              </a:spcAft>
              <a:buNone/>
            </a:pPr>
            <a:endParaRPr sz="1600" b="1">
              <a:solidFill>
                <a:schemeClr val="dk1"/>
              </a:solidFill>
              <a:latin typeface="Poppins"/>
              <a:ea typeface="Poppins"/>
              <a:cs typeface="Poppins"/>
              <a:sym typeface="Poppins"/>
            </a:endParaRPr>
          </a:p>
        </p:txBody>
      </p:sp>
      <p:sp>
        <p:nvSpPr>
          <p:cNvPr id="1437" name="Google Shape;1437;p184"/>
          <p:cNvSpPr/>
          <p:nvPr/>
        </p:nvSpPr>
        <p:spPr>
          <a:xfrm>
            <a:off x="838779" y="3252677"/>
            <a:ext cx="374100" cy="374100"/>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FFFFFF"/>
              </a:solidFill>
              <a:latin typeface="Calibri"/>
              <a:ea typeface="Calibri"/>
              <a:cs typeface="Calibri"/>
              <a:sym typeface="Calibri"/>
            </a:endParaRPr>
          </a:p>
        </p:txBody>
      </p:sp>
      <p:sp>
        <p:nvSpPr>
          <p:cNvPr id="1438" name="Google Shape;1438;p184"/>
          <p:cNvSpPr txBox="1"/>
          <p:nvPr/>
        </p:nvSpPr>
        <p:spPr>
          <a:xfrm>
            <a:off x="1287525" y="3270383"/>
            <a:ext cx="8475900" cy="3387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La meilleure note = 17,25 revient à  Technosud et SGLM</a:t>
            </a:r>
            <a:endParaRPr sz="1600" b="1">
              <a:solidFill>
                <a:schemeClr val="dk1"/>
              </a:solidFill>
              <a:latin typeface="Poppins"/>
              <a:ea typeface="Poppins"/>
              <a:cs typeface="Poppins"/>
              <a:sym typeface="Poppins"/>
            </a:endParaRPr>
          </a:p>
        </p:txBody>
      </p:sp>
      <p:sp>
        <p:nvSpPr>
          <p:cNvPr id="1439" name="Google Shape;1439;p184"/>
          <p:cNvSpPr/>
          <p:nvPr/>
        </p:nvSpPr>
        <p:spPr>
          <a:xfrm>
            <a:off x="838779" y="4818015"/>
            <a:ext cx="374100" cy="374100"/>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FFFFFF"/>
              </a:solidFill>
              <a:latin typeface="Calibri"/>
              <a:ea typeface="Calibri"/>
              <a:cs typeface="Calibri"/>
              <a:sym typeface="Calibri"/>
            </a:endParaRPr>
          </a:p>
        </p:txBody>
      </p:sp>
      <p:sp>
        <p:nvSpPr>
          <p:cNvPr id="1440" name="Google Shape;1440;p184"/>
          <p:cNvSpPr txBox="1"/>
          <p:nvPr/>
        </p:nvSpPr>
        <p:spPr>
          <a:xfrm>
            <a:off x="1331425" y="4908677"/>
            <a:ext cx="9067500" cy="3387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La plus faible note = 12,54 revient à Arlington : rupture du contrat</a:t>
            </a:r>
            <a:endParaRPr sz="1600" b="1">
              <a:solidFill>
                <a:schemeClr val="dk1"/>
              </a:solidFill>
              <a:latin typeface="Poppins"/>
              <a:ea typeface="Poppins"/>
              <a:cs typeface="Poppins"/>
              <a:sym typeface="Poppins"/>
            </a:endParaRPr>
          </a:p>
        </p:txBody>
      </p:sp>
      <p:sp>
        <p:nvSpPr>
          <p:cNvPr id="1441" name="Google Shape;1441;p184"/>
          <p:cNvSpPr txBox="1"/>
          <p:nvPr/>
        </p:nvSpPr>
        <p:spPr>
          <a:xfrm>
            <a:off x="599084" y="670028"/>
            <a:ext cx="10072200" cy="369300"/>
          </a:xfrm>
          <a:prstGeom prst="rect">
            <a:avLst/>
          </a:prstGeom>
          <a:noFill/>
          <a:ln>
            <a:noFill/>
          </a:ln>
        </p:spPr>
        <p:txBody>
          <a:bodyPr spcFirstLastPara="1" wrap="square" lIns="91425" tIns="45700" rIns="91425" bIns="45700" anchor="ctr" anchorCtr="0">
            <a:spAutoFit/>
          </a:bodyPr>
          <a:lstStyle/>
          <a:p>
            <a:pPr marL="0" marR="0" lvl="0" indent="0" algn="l" rtl="0">
              <a:lnSpc>
                <a:spcPct val="90000"/>
              </a:lnSpc>
              <a:spcBef>
                <a:spcPts val="0"/>
              </a:spcBef>
              <a:spcAft>
                <a:spcPts val="0"/>
              </a:spcAft>
              <a:buClr>
                <a:schemeClr val="dk1"/>
              </a:buClr>
              <a:buSzPts val="2000"/>
              <a:buFont typeface="Poppins"/>
              <a:buNone/>
            </a:pPr>
            <a:r>
              <a:rPr lang="fr-FR" sz="2000" b="1">
                <a:solidFill>
                  <a:srgbClr val="752864"/>
                </a:solidFill>
                <a:latin typeface="Poppins"/>
                <a:ea typeface="Poppins"/>
                <a:cs typeface="Poppins"/>
                <a:sym typeface="Poppins"/>
              </a:rPr>
              <a:t>7. Les performances des prestataires externes</a:t>
            </a:r>
            <a:endParaRPr sz="2000" b="1">
              <a:solidFill>
                <a:srgbClr val="752864"/>
              </a:solidFill>
              <a:latin typeface="Poppins"/>
              <a:ea typeface="Poppins"/>
              <a:cs typeface="Poppins"/>
              <a:sym typeface="Poppins"/>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445"/>
        <p:cNvGrpSpPr/>
        <p:nvPr/>
      </p:nvGrpSpPr>
      <p:grpSpPr>
        <a:xfrm>
          <a:off x="0" y="0"/>
          <a:ext cx="0" cy="0"/>
          <a:chOff x="0" y="0"/>
          <a:chExt cx="0" cy="0"/>
        </a:xfrm>
      </p:grpSpPr>
      <p:sp>
        <p:nvSpPr>
          <p:cNvPr id="1446" name="Google Shape;1446;p185"/>
          <p:cNvSpPr txBox="1">
            <a:spLocks noGrp="1"/>
          </p:cNvSpPr>
          <p:nvPr>
            <p:ph type="title"/>
          </p:nvPr>
        </p:nvSpPr>
        <p:spPr>
          <a:xfrm>
            <a:off x="478875" y="226051"/>
            <a:ext cx="10515600" cy="6900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2000"/>
              <a:buFont typeface="Arial"/>
              <a:buNone/>
            </a:pPr>
            <a:r>
              <a:rPr lang="fr-FR" sz="2000" b="1">
                <a:solidFill>
                  <a:srgbClr val="752864"/>
                </a:solidFill>
                <a:latin typeface="Poppins"/>
                <a:ea typeface="Poppins"/>
                <a:cs typeface="Poppins"/>
                <a:sym typeface="Poppins"/>
              </a:rPr>
              <a:t>7. Les performances des prestataires externes</a:t>
            </a:r>
            <a:endParaRPr sz="2000" b="1">
              <a:solidFill>
                <a:srgbClr val="752864"/>
              </a:solidFill>
              <a:latin typeface="Poppins"/>
              <a:ea typeface="Poppins"/>
              <a:cs typeface="Poppins"/>
              <a:sym typeface="Poppins"/>
            </a:endParaRPr>
          </a:p>
        </p:txBody>
      </p:sp>
      <p:graphicFrame>
        <p:nvGraphicFramePr>
          <p:cNvPr id="1447" name="Google Shape;1447;p185"/>
          <p:cNvGraphicFramePr/>
          <p:nvPr/>
        </p:nvGraphicFramePr>
        <p:xfrm>
          <a:off x="478884" y="1339362"/>
          <a:ext cx="3000000" cy="3000000"/>
        </p:xfrm>
        <a:graphic>
          <a:graphicData uri="http://schemas.openxmlformats.org/drawingml/2006/table">
            <a:tbl>
              <a:tblPr>
                <a:noFill/>
                <a:tableStyleId>{3946ED75-AFF1-4BEF-8250-051C1756E3E0}</a:tableStyleId>
              </a:tblPr>
              <a:tblGrid>
                <a:gridCol w="2911900">
                  <a:extLst>
                    <a:ext uri="{9D8B030D-6E8A-4147-A177-3AD203B41FA5}">
                      <a16:colId xmlns:a16="http://schemas.microsoft.com/office/drawing/2014/main" val="20000"/>
                    </a:ext>
                  </a:extLst>
                </a:gridCol>
                <a:gridCol w="2916475">
                  <a:extLst>
                    <a:ext uri="{9D8B030D-6E8A-4147-A177-3AD203B41FA5}">
                      <a16:colId xmlns:a16="http://schemas.microsoft.com/office/drawing/2014/main" val="20001"/>
                    </a:ext>
                  </a:extLst>
                </a:gridCol>
                <a:gridCol w="3403525">
                  <a:extLst>
                    <a:ext uri="{9D8B030D-6E8A-4147-A177-3AD203B41FA5}">
                      <a16:colId xmlns:a16="http://schemas.microsoft.com/office/drawing/2014/main" val="20002"/>
                    </a:ext>
                  </a:extLst>
                </a:gridCol>
                <a:gridCol w="1937850">
                  <a:extLst>
                    <a:ext uri="{9D8B030D-6E8A-4147-A177-3AD203B41FA5}">
                      <a16:colId xmlns:a16="http://schemas.microsoft.com/office/drawing/2014/main" val="20003"/>
                    </a:ext>
                  </a:extLst>
                </a:gridCol>
              </a:tblGrid>
              <a:tr h="333850">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DOMAINE D'ACTIVITÉ</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NOM DE L'ENTREPRISE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RESPONSABLE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Note/20</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0"/>
                  </a:ext>
                </a:extLst>
              </a:tr>
              <a:tr h="66767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Fourniture </a:t>
                      </a:r>
                      <a:r>
                        <a:rPr lang="fr-FR" sz="1200">
                          <a:latin typeface="Poppins"/>
                          <a:ea typeface="Poppins"/>
                          <a:cs typeface="Poppins"/>
                          <a:sym typeface="Poppins"/>
                        </a:rPr>
                        <a:t>d'oxygène</a:t>
                      </a:r>
                      <a:r>
                        <a:rPr lang="fr-FR" sz="1200">
                          <a:solidFill>
                            <a:srgbClr val="000000"/>
                          </a:solidFill>
                          <a:latin typeface="Poppins"/>
                          <a:ea typeface="Poppins"/>
                          <a:cs typeface="Poppins"/>
                          <a:sym typeface="Poppins"/>
                        </a:rPr>
                        <a:t> et produits désinfectants</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AIR LIQUIDE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Nafissatou Ndoye Fall, Mme Khoudiedji Soumaré</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15,68</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1"/>
                  </a:ext>
                </a:extLst>
              </a:tr>
              <a:tr h="3338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Climatisations</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ARLINGTON</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Mateugue Niang</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12,54</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2"/>
                  </a:ext>
                </a:extLst>
              </a:tr>
              <a:tr h="66767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Laboratoire d'analyses</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BIO 24</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LI MANE DIOP</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Pas d'exercice en 2022-2023</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3"/>
                  </a:ext>
                </a:extLst>
              </a:tr>
              <a:tr h="667675">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Fourniture d'équipements médicaux</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BIOTECH</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Mme Sow</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Nouveau prestataire</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4"/>
                  </a:ext>
                </a:extLst>
              </a:tr>
              <a:tr h="33385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Fourniture de consommables et médicaments</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BISHRI MEDICAL</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Mamadou FAYE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16,47</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5"/>
                  </a:ext>
                </a:extLst>
              </a:tr>
              <a:tr h="4622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Alimentation</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BOULANGERIE MACHA ALLAH</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Mody Diole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Pas d'exercice en 2022-2023</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6"/>
                  </a:ext>
                </a:extLst>
              </a:tr>
              <a:tr h="66767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Caméra de vidéosurveillance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CAMTECH</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Pape Meissa Diop</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Pas d'exercice en 2022-2023</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7"/>
                  </a:ext>
                </a:extLst>
              </a:tr>
              <a:tr h="667675">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Gestion de déchets biomédicaux</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Cathéter</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Lamine Ndiaye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Nouveau prestataire</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451"/>
        <p:cNvGrpSpPr/>
        <p:nvPr/>
      </p:nvGrpSpPr>
      <p:grpSpPr>
        <a:xfrm>
          <a:off x="0" y="0"/>
          <a:ext cx="0" cy="0"/>
          <a:chOff x="0" y="0"/>
          <a:chExt cx="0" cy="0"/>
        </a:xfrm>
      </p:grpSpPr>
      <p:sp>
        <p:nvSpPr>
          <p:cNvPr id="1452" name="Google Shape;1452;p186"/>
          <p:cNvSpPr txBox="1">
            <a:spLocks noGrp="1"/>
          </p:cNvSpPr>
          <p:nvPr>
            <p:ph type="title"/>
          </p:nvPr>
        </p:nvSpPr>
        <p:spPr>
          <a:xfrm>
            <a:off x="582050" y="122225"/>
            <a:ext cx="10515600" cy="1325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2000"/>
              <a:buFont typeface="Arial"/>
              <a:buNone/>
            </a:pPr>
            <a:r>
              <a:rPr lang="fr-FR" sz="2000" b="1">
                <a:solidFill>
                  <a:srgbClr val="752864"/>
                </a:solidFill>
                <a:latin typeface="Poppins"/>
                <a:ea typeface="Poppins"/>
                <a:cs typeface="Poppins"/>
                <a:sym typeface="Poppins"/>
              </a:rPr>
              <a:t>7. Les performances des prestataires externes</a:t>
            </a:r>
            <a:endParaRPr sz="2000" b="1">
              <a:solidFill>
                <a:srgbClr val="752864"/>
              </a:solidFill>
              <a:latin typeface="Poppins"/>
              <a:ea typeface="Poppins"/>
              <a:cs typeface="Poppins"/>
              <a:sym typeface="Poppins"/>
            </a:endParaRPr>
          </a:p>
        </p:txBody>
      </p:sp>
      <p:graphicFrame>
        <p:nvGraphicFramePr>
          <p:cNvPr id="1453" name="Google Shape;1453;p186"/>
          <p:cNvGraphicFramePr/>
          <p:nvPr/>
        </p:nvGraphicFramePr>
        <p:xfrm>
          <a:off x="648950" y="1447812"/>
          <a:ext cx="3000000" cy="3000000"/>
        </p:xfrm>
        <a:graphic>
          <a:graphicData uri="http://schemas.openxmlformats.org/drawingml/2006/table">
            <a:tbl>
              <a:tblPr>
                <a:noFill/>
                <a:tableStyleId>{3946ED75-AFF1-4BEF-8250-051C1756E3E0}</a:tableStyleId>
              </a:tblPr>
              <a:tblGrid>
                <a:gridCol w="2854050">
                  <a:extLst>
                    <a:ext uri="{9D8B030D-6E8A-4147-A177-3AD203B41FA5}">
                      <a16:colId xmlns:a16="http://schemas.microsoft.com/office/drawing/2014/main" val="20000"/>
                    </a:ext>
                  </a:extLst>
                </a:gridCol>
                <a:gridCol w="2858525">
                  <a:extLst>
                    <a:ext uri="{9D8B030D-6E8A-4147-A177-3AD203B41FA5}">
                      <a16:colId xmlns:a16="http://schemas.microsoft.com/office/drawing/2014/main" val="20001"/>
                    </a:ext>
                  </a:extLst>
                </a:gridCol>
                <a:gridCol w="3335875">
                  <a:extLst>
                    <a:ext uri="{9D8B030D-6E8A-4147-A177-3AD203B41FA5}">
                      <a16:colId xmlns:a16="http://schemas.microsoft.com/office/drawing/2014/main" val="20002"/>
                    </a:ext>
                  </a:extLst>
                </a:gridCol>
                <a:gridCol w="1899350">
                  <a:extLst>
                    <a:ext uri="{9D8B030D-6E8A-4147-A177-3AD203B41FA5}">
                      <a16:colId xmlns:a16="http://schemas.microsoft.com/office/drawing/2014/main" val="20003"/>
                    </a:ext>
                  </a:extLst>
                </a:gridCol>
              </a:tblGrid>
              <a:tr h="61535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Fourniture de médicaments</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CAPLIN POINT</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Dr Amir Maiga </a:t>
                      </a:r>
                      <a:r>
                        <a:rPr lang="fr-FR" sz="1200">
                          <a:latin typeface="Poppins"/>
                          <a:ea typeface="Poppins"/>
                          <a:cs typeface="Poppins"/>
                          <a:sym typeface="Poppins"/>
                        </a:rPr>
                        <a:t>Médecin</a:t>
                      </a:r>
                      <a:r>
                        <a:rPr lang="fr-FR" sz="1200">
                          <a:solidFill>
                            <a:srgbClr val="000000"/>
                          </a:solidFill>
                          <a:latin typeface="Poppins"/>
                          <a:ea typeface="Poppins"/>
                          <a:cs typeface="Poppins"/>
                          <a:sym typeface="Poppins"/>
                        </a:rPr>
                        <a:t> conseil</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Pas d'exercice en 2022-2023</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0"/>
                  </a:ext>
                </a:extLst>
              </a:tr>
              <a:tr h="6153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Fournisseur équipements biomédicaux</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Cospub </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Niang</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Pas d'exercice en 2022-2023</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1"/>
                  </a:ext>
                </a:extLst>
              </a:tr>
              <a:tr h="30767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Gestion de déchets biomédicaux</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CONSULTEAM SN</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Eric Stephen TAMANE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14,9</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2"/>
                  </a:ext>
                </a:extLst>
              </a:tr>
              <a:tr h="6153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Fourniture de consommables et médicaments</a:t>
                      </a:r>
                      <a:br>
                        <a:rPr lang="fr-FR" sz="1200">
                          <a:latin typeface="Poppins"/>
                          <a:ea typeface="Poppins"/>
                          <a:cs typeface="Poppins"/>
                          <a:sym typeface="Poppins"/>
                        </a:rPr>
                      </a:br>
                      <a:r>
                        <a:rPr lang="fr-FR" sz="1200">
                          <a:latin typeface="Poppins"/>
                          <a:ea typeface="Poppins"/>
                          <a:cs typeface="Poppins"/>
                          <a:sym typeface="Poppins"/>
                        </a:rPr>
                        <a:t>Fourniture d'équipements médicaux</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DELTA MEDICAL</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Assane Naar</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16,47</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3"/>
                  </a:ext>
                </a:extLst>
              </a:tr>
              <a:tr h="42600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Système </a:t>
                      </a:r>
                      <a:r>
                        <a:rPr lang="fr-FR" sz="1200">
                          <a:latin typeface="Poppins"/>
                          <a:ea typeface="Poppins"/>
                          <a:cs typeface="Poppins"/>
                          <a:sym typeface="Poppins"/>
                        </a:rPr>
                        <a:t>mécanique</a:t>
                      </a:r>
                      <a:r>
                        <a:rPr lang="fr-FR" sz="1200">
                          <a:solidFill>
                            <a:srgbClr val="000000"/>
                          </a:solidFill>
                          <a:latin typeface="Poppins"/>
                          <a:ea typeface="Poppins"/>
                          <a:cs typeface="Poppins"/>
                          <a:sym typeface="Poppins"/>
                        </a:rPr>
                        <a:t>, électronique informatisée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DHI</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Mamadou Cissé</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Pas </a:t>
                      </a:r>
                      <a:r>
                        <a:rPr lang="fr-FR" sz="1200" b="1">
                          <a:latin typeface="Poppins"/>
                          <a:ea typeface="Poppins"/>
                          <a:cs typeface="Poppins"/>
                          <a:sym typeface="Poppins"/>
                        </a:rPr>
                        <a:t>d'exercice</a:t>
                      </a:r>
                      <a:r>
                        <a:rPr lang="fr-FR" sz="1200" b="1">
                          <a:solidFill>
                            <a:srgbClr val="000000"/>
                          </a:solidFill>
                          <a:latin typeface="Poppins"/>
                          <a:ea typeface="Poppins"/>
                          <a:cs typeface="Poppins"/>
                          <a:sym typeface="Poppins"/>
                        </a:rPr>
                        <a:t> en 2022-2023</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4"/>
                  </a:ext>
                </a:extLst>
              </a:tr>
              <a:tr h="6153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Alimentation</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DUNDAL DAKAR</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Aboubakrile Diop</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Pas d'exercice en 2022-2023</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5"/>
                  </a:ext>
                </a:extLst>
              </a:tr>
              <a:tr h="61535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Électroménager et mobilier</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EBG / DIGITAL STORES</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Fatou Kiné Ndao</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Pas d'exercice en 2022-2023</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6"/>
                  </a:ext>
                </a:extLst>
              </a:tr>
              <a:tr h="6153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Logiciel</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EYONE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Henri Gueye</a:t>
                      </a:r>
                      <a:br>
                        <a:rPr lang="fr-FR" sz="1200">
                          <a:latin typeface="Poppins"/>
                          <a:ea typeface="Poppins"/>
                          <a:cs typeface="Poppins"/>
                          <a:sym typeface="Poppins"/>
                        </a:rPr>
                      </a:br>
                      <a:r>
                        <a:rPr lang="fr-FR" sz="1200">
                          <a:latin typeface="Poppins"/>
                          <a:ea typeface="Poppins"/>
                          <a:cs typeface="Poppins"/>
                          <a:sym typeface="Poppins"/>
                        </a:rPr>
                        <a:t>Joseph Quenum</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15,89</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87"/>
          <p:cNvSpPr txBox="1">
            <a:spLocks noGrp="1"/>
          </p:cNvSpPr>
          <p:nvPr>
            <p:ph type="title"/>
          </p:nvPr>
        </p:nvSpPr>
        <p:spPr>
          <a:xfrm>
            <a:off x="718450" y="1221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800"/>
              <a:buFont typeface="Poppins"/>
              <a:buNone/>
            </a:pPr>
            <a:r>
              <a:rPr lang="fr-FR" sz="2000" b="1">
                <a:solidFill>
                  <a:srgbClr val="752864"/>
                </a:solidFill>
                <a:latin typeface="Poppins"/>
                <a:ea typeface="Poppins"/>
                <a:cs typeface="Poppins"/>
                <a:sym typeface="Poppins"/>
              </a:rPr>
              <a:t>7. Les performances des prestataires externes</a:t>
            </a:r>
            <a:endParaRPr sz="2000" b="1">
              <a:solidFill>
                <a:srgbClr val="752864"/>
              </a:solidFill>
              <a:latin typeface="Poppins"/>
              <a:ea typeface="Poppins"/>
              <a:cs typeface="Poppins"/>
              <a:sym typeface="Poppins"/>
            </a:endParaRPr>
          </a:p>
        </p:txBody>
      </p:sp>
      <p:graphicFrame>
        <p:nvGraphicFramePr>
          <p:cNvPr id="1459" name="Google Shape;1459;p187"/>
          <p:cNvGraphicFramePr/>
          <p:nvPr/>
        </p:nvGraphicFramePr>
        <p:xfrm>
          <a:off x="782772" y="1447806"/>
          <a:ext cx="3000000" cy="3000000"/>
        </p:xfrm>
        <a:graphic>
          <a:graphicData uri="http://schemas.openxmlformats.org/drawingml/2006/table">
            <a:tbl>
              <a:tblPr>
                <a:noFill/>
                <a:tableStyleId>{3946ED75-AFF1-4BEF-8250-051C1756E3E0}</a:tableStyleId>
              </a:tblPr>
              <a:tblGrid>
                <a:gridCol w="1530350">
                  <a:extLst>
                    <a:ext uri="{9D8B030D-6E8A-4147-A177-3AD203B41FA5}">
                      <a16:colId xmlns:a16="http://schemas.microsoft.com/office/drawing/2014/main" val="20000"/>
                    </a:ext>
                  </a:extLst>
                </a:gridCol>
                <a:gridCol w="2082275">
                  <a:extLst>
                    <a:ext uri="{9D8B030D-6E8A-4147-A177-3AD203B41FA5}">
                      <a16:colId xmlns:a16="http://schemas.microsoft.com/office/drawing/2014/main" val="20001"/>
                    </a:ext>
                  </a:extLst>
                </a:gridCol>
                <a:gridCol w="2562975">
                  <a:extLst>
                    <a:ext uri="{9D8B030D-6E8A-4147-A177-3AD203B41FA5}">
                      <a16:colId xmlns:a16="http://schemas.microsoft.com/office/drawing/2014/main" val="20002"/>
                    </a:ext>
                  </a:extLst>
                </a:gridCol>
                <a:gridCol w="2408775">
                  <a:extLst>
                    <a:ext uri="{9D8B030D-6E8A-4147-A177-3AD203B41FA5}">
                      <a16:colId xmlns:a16="http://schemas.microsoft.com/office/drawing/2014/main" val="20003"/>
                    </a:ext>
                  </a:extLst>
                </a:gridCol>
                <a:gridCol w="1802600">
                  <a:extLst>
                    <a:ext uri="{9D8B030D-6E8A-4147-A177-3AD203B41FA5}">
                      <a16:colId xmlns:a16="http://schemas.microsoft.com/office/drawing/2014/main" val="20004"/>
                    </a:ext>
                  </a:extLst>
                </a:gridCol>
              </a:tblGrid>
              <a:tr h="59890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PRESTATAIRE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Traitement phytosanitaire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FALL MADINA PHYTO</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Matar FALL</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16,07</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0"/>
                  </a:ext>
                </a:extLst>
              </a:tr>
              <a:tr h="46280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PRESTATAIRE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Extincteur</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GENERAL NTAB</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Coly</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15,68</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1"/>
                  </a:ext>
                </a:extLst>
              </a:tr>
              <a:tr h="46280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PRESTATAIRE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Nettoyage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GIE LA PERFECTION</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Oumy Senghor</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15,68</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2"/>
                  </a:ext>
                </a:extLst>
              </a:tr>
              <a:tr h="46280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PRESTATAIRE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Électricité</a:t>
                      </a:r>
                      <a:r>
                        <a:rPr lang="fr-FR" sz="1200">
                          <a:solidFill>
                            <a:srgbClr val="000000"/>
                          </a:solidFill>
                          <a:latin typeface="Poppins"/>
                          <a:ea typeface="Poppins"/>
                          <a:cs typeface="Poppins"/>
                          <a:sym typeface="Poppins"/>
                        </a:rPr>
                        <a:t> générale, froid</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INTERTECH</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Mamadou Kanté</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14,11</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3"/>
                  </a:ext>
                </a:extLst>
              </a:tr>
              <a:tr h="46280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PRESTATAIRE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Logiciel CRM</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INFORMATICS FOR ALL</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Bineta FALL, M. Mbengue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16,07</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4"/>
                  </a:ext>
                </a:extLst>
              </a:tr>
              <a:tr h="90360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PRESTATAIRE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Maintenance des équipements biomédicaux</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INSA BIOMEDICAL </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Abdou Karim Bakhayoko</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15,68</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5"/>
                  </a:ext>
                </a:extLst>
              </a:tr>
              <a:tr h="46280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PRESTATAIRE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Métrologie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LAME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Ba Lamine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14,9</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1463"/>
        <p:cNvGrpSpPr/>
        <p:nvPr/>
      </p:nvGrpSpPr>
      <p:grpSpPr>
        <a:xfrm>
          <a:off x="0" y="0"/>
          <a:ext cx="0" cy="0"/>
          <a:chOff x="0" y="0"/>
          <a:chExt cx="0" cy="0"/>
        </a:xfrm>
      </p:grpSpPr>
      <p:sp>
        <p:nvSpPr>
          <p:cNvPr id="1464" name="Google Shape;1464;p18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800"/>
              <a:buFont typeface="Poppins"/>
              <a:buNone/>
            </a:pPr>
            <a:r>
              <a:rPr lang="fr-FR" sz="2000" b="1">
                <a:solidFill>
                  <a:srgbClr val="752864"/>
                </a:solidFill>
                <a:latin typeface="Poppins"/>
                <a:ea typeface="Poppins"/>
                <a:cs typeface="Poppins"/>
                <a:sym typeface="Poppins"/>
              </a:rPr>
              <a:t>7. Les performances des prestataires externes</a:t>
            </a:r>
            <a:endParaRPr sz="2000" b="1">
              <a:solidFill>
                <a:srgbClr val="752864"/>
              </a:solidFill>
              <a:latin typeface="Poppins"/>
              <a:ea typeface="Poppins"/>
              <a:cs typeface="Poppins"/>
              <a:sym typeface="Poppins"/>
            </a:endParaRPr>
          </a:p>
        </p:txBody>
      </p:sp>
      <p:graphicFrame>
        <p:nvGraphicFramePr>
          <p:cNvPr id="1465" name="Google Shape;1465;p188"/>
          <p:cNvGraphicFramePr/>
          <p:nvPr/>
        </p:nvGraphicFramePr>
        <p:xfrm>
          <a:off x="838199" y="1690688"/>
          <a:ext cx="3000000" cy="3000000"/>
        </p:xfrm>
        <a:graphic>
          <a:graphicData uri="http://schemas.openxmlformats.org/drawingml/2006/table">
            <a:tbl>
              <a:tblPr>
                <a:noFill/>
                <a:tableStyleId>{3946ED75-AFF1-4BEF-8250-051C1756E3E0}</a:tableStyleId>
              </a:tblPr>
              <a:tblGrid>
                <a:gridCol w="1565700">
                  <a:extLst>
                    <a:ext uri="{9D8B030D-6E8A-4147-A177-3AD203B41FA5}">
                      <a16:colId xmlns:a16="http://schemas.microsoft.com/office/drawing/2014/main" val="20000"/>
                    </a:ext>
                  </a:extLst>
                </a:gridCol>
                <a:gridCol w="2898900">
                  <a:extLst>
                    <a:ext uri="{9D8B030D-6E8A-4147-A177-3AD203B41FA5}">
                      <a16:colId xmlns:a16="http://schemas.microsoft.com/office/drawing/2014/main" val="20001"/>
                    </a:ext>
                  </a:extLst>
                </a:gridCol>
                <a:gridCol w="1853700">
                  <a:extLst>
                    <a:ext uri="{9D8B030D-6E8A-4147-A177-3AD203B41FA5}">
                      <a16:colId xmlns:a16="http://schemas.microsoft.com/office/drawing/2014/main" val="20002"/>
                    </a:ext>
                  </a:extLst>
                </a:gridCol>
                <a:gridCol w="2464425">
                  <a:extLst>
                    <a:ext uri="{9D8B030D-6E8A-4147-A177-3AD203B41FA5}">
                      <a16:colId xmlns:a16="http://schemas.microsoft.com/office/drawing/2014/main" val="20003"/>
                    </a:ext>
                  </a:extLst>
                </a:gridCol>
                <a:gridCol w="1844250">
                  <a:extLst>
                    <a:ext uri="{9D8B030D-6E8A-4147-A177-3AD203B41FA5}">
                      <a16:colId xmlns:a16="http://schemas.microsoft.com/office/drawing/2014/main" val="20004"/>
                    </a:ext>
                  </a:extLst>
                </a:gridCol>
              </a:tblGrid>
              <a:tr h="66405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FOURNISSEUR</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Alimentation</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LA SAINT LOUISIENNE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Mme Fatou SALL</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Pas d'exercice en 2022-2023</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0"/>
                  </a:ext>
                </a:extLst>
              </a:tr>
              <a:tr h="866925">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FOURNISSEUR</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Fourniture de consommables et médicaments</a:t>
                      </a:r>
                      <a:br>
                        <a:rPr lang="fr-FR" sz="1200">
                          <a:latin typeface="Poppins"/>
                          <a:ea typeface="Poppins"/>
                          <a:cs typeface="Poppins"/>
                          <a:sym typeface="Poppins"/>
                        </a:rPr>
                      </a:br>
                      <a:r>
                        <a:rPr lang="fr-FR" sz="1200">
                          <a:latin typeface="Poppins"/>
                          <a:ea typeface="Poppins"/>
                          <a:cs typeface="Poppins"/>
                          <a:sym typeface="Poppins"/>
                        </a:rPr>
                        <a:t>Fourniture d'équipements médicaux</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LIMAMOU MEDIC</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Ngayta Sarr</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15,29</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1"/>
                  </a:ext>
                </a:extLst>
              </a:tr>
              <a:tr h="86692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FOURNISSEUR</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Fourniture de consommables et médicaments</a:t>
                      </a:r>
                      <a:br>
                        <a:rPr lang="fr-FR" sz="1200">
                          <a:solidFill>
                            <a:srgbClr val="000000"/>
                          </a:solidFill>
                          <a:latin typeface="Poppins"/>
                          <a:ea typeface="Poppins"/>
                          <a:cs typeface="Poppins"/>
                          <a:sym typeface="Poppins"/>
                        </a:rPr>
                      </a:br>
                      <a:r>
                        <a:rPr lang="fr-FR" sz="1200">
                          <a:solidFill>
                            <a:srgbClr val="000000"/>
                          </a:solidFill>
                          <a:latin typeface="Poppins"/>
                          <a:ea typeface="Poppins"/>
                          <a:cs typeface="Poppins"/>
                          <a:sym typeface="Poppins"/>
                        </a:rPr>
                        <a:t>Fourniture d'équipements médicaux</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MEDICAL DISTRIBUTION</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Diariatou lo</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16,07</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2"/>
                  </a:ext>
                </a:extLst>
              </a:tr>
              <a:tr h="6640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FOURNISSEUR</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Fourniture d'équipements médicaux</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OMT</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Frederic Balme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Pas d'exercice en 2022-2023</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3"/>
                  </a:ext>
                </a:extLst>
              </a:tr>
              <a:tr h="66405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PRESTATAIRE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Logiciel Odoo</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OPTESIS</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Ibrahima gueye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15,69</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4"/>
                  </a:ext>
                </a:extLst>
              </a:tr>
              <a:tr h="33200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PRESTATAIRE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Accessoires informatiques</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Performance service</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Ali</a:t>
                      </a:r>
                      <a:endParaRPr sz="1200">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17,65</a:t>
                      </a:r>
                      <a:endParaRPr sz="1200" b="1">
                        <a:latin typeface="Poppins"/>
                        <a:ea typeface="Poppins"/>
                        <a:cs typeface="Poppins"/>
                        <a:sym typeface="Poppins"/>
                      </a:endParaRPr>
                    </a:p>
                  </a:txBody>
                  <a:tcPr marL="44450" marR="4445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1469"/>
        <p:cNvGrpSpPr/>
        <p:nvPr/>
      </p:nvGrpSpPr>
      <p:grpSpPr>
        <a:xfrm>
          <a:off x="0" y="0"/>
          <a:ext cx="0" cy="0"/>
          <a:chOff x="0" y="0"/>
          <a:chExt cx="0" cy="0"/>
        </a:xfrm>
      </p:grpSpPr>
      <p:graphicFrame>
        <p:nvGraphicFramePr>
          <p:cNvPr id="1470" name="Google Shape;1470;p189"/>
          <p:cNvGraphicFramePr/>
          <p:nvPr/>
        </p:nvGraphicFramePr>
        <p:xfrm>
          <a:off x="384619" y="536770"/>
          <a:ext cx="3000000" cy="3000000"/>
        </p:xfrm>
        <a:graphic>
          <a:graphicData uri="http://schemas.openxmlformats.org/drawingml/2006/table">
            <a:tbl>
              <a:tblPr>
                <a:noFill/>
                <a:tableStyleId>{3946ED75-AFF1-4BEF-8250-051C1756E3E0}</a:tableStyleId>
              </a:tblPr>
              <a:tblGrid>
                <a:gridCol w="1682950">
                  <a:extLst>
                    <a:ext uri="{9D8B030D-6E8A-4147-A177-3AD203B41FA5}">
                      <a16:colId xmlns:a16="http://schemas.microsoft.com/office/drawing/2014/main" val="20000"/>
                    </a:ext>
                  </a:extLst>
                </a:gridCol>
                <a:gridCol w="2526200">
                  <a:extLst>
                    <a:ext uri="{9D8B030D-6E8A-4147-A177-3AD203B41FA5}">
                      <a16:colId xmlns:a16="http://schemas.microsoft.com/office/drawing/2014/main" val="20001"/>
                    </a:ext>
                  </a:extLst>
                </a:gridCol>
                <a:gridCol w="2582275">
                  <a:extLst>
                    <a:ext uri="{9D8B030D-6E8A-4147-A177-3AD203B41FA5}">
                      <a16:colId xmlns:a16="http://schemas.microsoft.com/office/drawing/2014/main" val="20002"/>
                    </a:ext>
                  </a:extLst>
                </a:gridCol>
                <a:gridCol w="2933150">
                  <a:extLst>
                    <a:ext uri="{9D8B030D-6E8A-4147-A177-3AD203B41FA5}">
                      <a16:colId xmlns:a16="http://schemas.microsoft.com/office/drawing/2014/main" val="20003"/>
                    </a:ext>
                  </a:extLst>
                </a:gridCol>
                <a:gridCol w="1698175">
                  <a:extLst>
                    <a:ext uri="{9D8B030D-6E8A-4147-A177-3AD203B41FA5}">
                      <a16:colId xmlns:a16="http://schemas.microsoft.com/office/drawing/2014/main" val="20004"/>
                    </a:ext>
                  </a:extLst>
                </a:gridCol>
              </a:tblGrid>
              <a:tr h="55237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FOURNISSEUR</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Fourniture de consommables et médicaments</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PHARMACIE MALICK SY</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Dr Mandiaye Ndoye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16,86</a:t>
                      </a:r>
                      <a:endParaRPr sz="1200" b="1">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0"/>
                  </a:ext>
                </a:extLst>
              </a:tr>
              <a:tr h="5658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FOURNISSEUR</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Fourniture de consommables et médicaments</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PHARMACIE MEDINA</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Dr ATTYE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Pas d'exercice en 2022-2023</a:t>
                      </a:r>
                      <a:endParaRPr sz="1200" b="1">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1"/>
                  </a:ext>
                </a:extLst>
              </a:tr>
              <a:tr h="36612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PRESTATAIRE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Blanchisserie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PRONET</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Catherine Sigua Ndour</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14,9</a:t>
                      </a:r>
                      <a:endParaRPr sz="1200" b="1">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2"/>
                  </a:ext>
                </a:extLst>
              </a:tr>
              <a:tr h="1111225">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FOURNISSEUR</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Fourniture de consommables et médicaments</a:t>
                      </a:r>
                      <a:br>
                        <a:rPr lang="fr-FR" sz="1200">
                          <a:latin typeface="Poppins"/>
                          <a:ea typeface="Poppins"/>
                          <a:cs typeface="Poppins"/>
                          <a:sym typeface="Poppins"/>
                        </a:rPr>
                      </a:br>
                      <a:r>
                        <a:rPr lang="fr-FR" sz="1200">
                          <a:latin typeface="Poppins"/>
                          <a:ea typeface="Poppins"/>
                          <a:cs typeface="Poppins"/>
                          <a:sym typeface="Poppins"/>
                        </a:rPr>
                        <a:t>Fourniture d'équipements médicaux</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SALOUM PHARMA</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M,Fall</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14,11</a:t>
                      </a:r>
                      <a:endParaRPr sz="1200" b="1">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3"/>
                  </a:ext>
                </a:extLst>
              </a:tr>
              <a:tr h="28290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PRESTATAIRE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Impression</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SAM IMPRESSION</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Samson</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15,68</a:t>
                      </a:r>
                      <a:endParaRPr sz="1200" b="1">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4"/>
                  </a:ext>
                </a:extLst>
              </a:tr>
              <a:tr h="642075">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PRESTATAIRE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Logiciel Qualipro</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SAPHIR CONSULTING</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Nourhene Mechergui</a:t>
                      </a:r>
                      <a:br>
                        <a:rPr lang="fr-FR" sz="1200">
                          <a:latin typeface="Poppins"/>
                          <a:ea typeface="Poppins"/>
                          <a:cs typeface="Poppins"/>
                          <a:sym typeface="Poppins"/>
                        </a:rPr>
                      </a:br>
                      <a:r>
                        <a:rPr lang="fr-FR" sz="1200">
                          <a:latin typeface="Poppins"/>
                          <a:ea typeface="Poppins"/>
                          <a:cs typeface="Poppins"/>
                          <a:sym typeface="Poppins"/>
                        </a:rPr>
                        <a:t>Issam Bani</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16,19</a:t>
                      </a:r>
                      <a:endParaRPr sz="1200" b="1">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5"/>
                  </a:ext>
                </a:extLst>
              </a:tr>
              <a:tr h="36612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PRESTATAIRE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Informatique, sécurité incendie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SENE AFRICA SECURITY SECOURS</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Borasse AIDARA</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15,68</a:t>
                      </a:r>
                      <a:endParaRPr sz="1200" b="1">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6"/>
                  </a:ext>
                </a:extLst>
              </a:tr>
              <a:tr h="5658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PRESTATAIRE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Laboratoire d'analyses</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SENJET LABO</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M.Sène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Pas d'exercice en 2022-2023</a:t>
                      </a:r>
                      <a:endParaRPr sz="1200" b="1">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7"/>
                  </a:ext>
                </a:extLst>
              </a:tr>
              <a:tr h="36612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FOURNISSEUR</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Électroménager et mobilier</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SHAM INFORMATIQUE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Ahmet Ndiaye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16,86</a:t>
                      </a:r>
                      <a:endParaRPr sz="1200" b="1">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8"/>
                  </a:ext>
                </a:extLst>
              </a:tr>
              <a:tr h="438675">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PRESTATAIRE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Gardiennage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SOCIETE SENEGALAISE DE SECURITE 3S</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Mr Sow</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16,86</a:t>
                      </a:r>
                      <a:endParaRPr sz="1200" b="1">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9"/>
                  </a:ext>
                </a:extLst>
              </a:tr>
              <a:tr h="56585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FOURNISSEUR</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Alimentation</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SOPE NABY ALIOUNE &amp; FRERES</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Alioune Badara FAYE</a:t>
                      </a:r>
                      <a:endParaRPr sz="1200">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14,5</a:t>
                      </a:r>
                      <a:endParaRPr sz="1200" b="1">
                        <a:latin typeface="Poppins"/>
                        <a:ea typeface="Poppins"/>
                        <a:cs typeface="Poppins"/>
                        <a:sym typeface="Poppins"/>
                      </a:endParaRPr>
                    </a:p>
                  </a:txBody>
                  <a:tcPr marL="35400" marR="354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10"/>
                  </a:ext>
                </a:extLst>
              </a:tr>
            </a:tbl>
          </a:graphicData>
        </a:graphic>
      </p:graphicFrame>
      <p:sp>
        <p:nvSpPr>
          <p:cNvPr id="1471" name="Google Shape;1471;p189"/>
          <p:cNvSpPr/>
          <p:nvPr/>
        </p:nvSpPr>
        <p:spPr>
          <a:xfrm>
            <a:off x="3622675" y="1820863"/>
            <a:ext cx="12192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graphicFrame>
        <p:nvGraphicFramePr>
          <p:cNvPr id="1476" name="Google Shape;1476;p190"/>
          <p:cNvGraphicFramePr/>
          <p:nvPr/>
        </p:nvGraphicFramePr>
        <p:xfrm>
          <a:off x="419071" y="465901"/>
          <a:ext cx="3000000" cy="3000000"/>
        </p:xfrm>
        <a:graphic>
          <a:graphicData uri="http://schemas.openxmlformats.org/drawingml/2006/table">
            <a:tbl>
              <a:tblPr>
                <a:noFill/>
                <a:tableStyleId>{3946ED75-AFF1-4BEF-8250-051C1756E3E0}</a:tableStyleId>
              </a:tblPr>
              <a:tblGrid>
                <a:gridCol w="1774150">
                  <a:extLst>
                    <a:ext uri="{9D8B030D-6E8A-4147-A177-3AD203B41FA5}">
                      <a16:colId xmlns:a16="http://schemas.microsoft.com/office/drawing/2014/main" val="20000"/>
                    </a:ext>
                  </a:extLst>
                </a:gridCol>
                <a:gridCol w="2688475">
                  <a:extLst>
                    <a:ext uri="{9D8B030D-6E8A-4147-A177-3AD203B41FA5}">
                      <a16:colId xmlns:a16="http://schemas.microsoft.com/office/drawing/2014/main" val="20001"/>
                    </a:ext>
                  </a:extLst>
                </a:gridCol>
                <a:gridCol w="2315125">
                  <a:extLst>
                    <a:ext uri="{9D8B030D-6E8A-4147-A177-3AD203B41FA5}">
                      <a16:colId xmlns:a16="http://schemas.microsoft.com/office/drawing/2014/main" val="20002"/>
                    </a:ext>
                  </a:extLst>
                </a:gridCol>
                <a:gridCol w="2502100">
                  <a:extLst>
                    <a:ext uri="{9D8B030D-6E8A-4147-A177-3AD203B41FA5}">
                      <a16:colId xmlns:a16="http://schemas.microsoft.com/office/drawing/2014/main" val="20003"/>
                    </a:ext>
                  </a:extLst>
                </a:gridCol>
                <a:gridCol w="2074000">
                  <a:extLst>
                    <a:ext uri="{9D8B030D-6E8A-4147-A177-3AD203B41FA5}">
                      <a16:colId xmlns:a16="http://schemas.microsoft.com/office/drawing/2014/main" val="20004"/>
                    </a:ext>
                  </a:extLst>
                </a:gridCol>
              </a:tblGrid>
              <a:tr h="190325">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FOURNISSEUR</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Laboratoire d'analyses</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endParaRPr sz="1200" b="1">
                        <a:latin typeface="Poppins"/>
                        <a:ea typeface="Poppins"/>
                        <a:cs typeface="Poppins"/>
                        <a:sym typeface="Poppins"/>
                      </a:endParaRPr>
                    </a:p>
                    <a:p>
                      <a:pPr marL="0" marR="0" lvl="0" indent="0" algn="ctr" rtl="0">
                        <a:lnSpc>
                          <a:spcPct val="107000"/>
                        </a:lnSpc>
                        <a:spcBef>
                          <a:spcPts val="0"/>
                        </a:spcBef>
                        <a:spcAft>
                          <a:spcPts val="0"/>
                        </a:spcAft>
                        <a:buNone/>
                      </a:pPr>
                      <a:r>
                        <a:rPr lang="fr-FR" sz="1200" b="1">
                          <a:latin typeface="Poppins"/>
                          <a:ea typeface="Poppins"/>
                          <a:cs typeface="Poppins"/>
                          <a:sym typeface="Poppins"/>
                        </a:rPr>
                        <a:t>SGLM</a:t>
                      </a:r>
                      <a:endParaRPr sz="1200" b="1">
                        <a:latin typeface="Poppins"/>
                        <a:ea typeface="Poppins"/>
                        <a:cs typeface="Poppins"/>
                        <a:sym typeface="Poppins"/>
                      </a:endParaRPr>
                    </a:p>
                    <a:p>
                      <a:pPr marL="0" marR="0" lvl="0" indent="0" algn="ctr" rtl="0">
                        <a:lnSpc>
                          <a:spcPct val="107000"/>
                        </a:lnSpc>
                        <a:spcBef>
                          <a:spcPts val="0"/>
                        </a:spcBef>
                        <a:spcAft>
                          <a:spcPts val="0"/>
                        </a:spcAft>
                        <a:buNone/>
                      </a:pP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Dr Diémé</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17,25</a:t>
                      </a: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0"/>
                  </a:ext>
                </a:extLst>
              </a:tr>
              <a:tr h="58457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PRESTATAIRE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Matériels Réactifs et Consommable de Laboratoire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SOTELMED</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Dr Ndiaye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14,9</a:t>
                      </a: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1"/>
                  </a:ext>
                </a:extLst>
              </a:tr>
              <a:tr h="3874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PRESTATAIRE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Maintenance de l'ascenceur</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TECHNOSUD</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Remi Gueneg</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17,25</a:t>
                      </a: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2"/>
                  </a:ext>
                </a:extLst>
              </a:tr>
              <a:tr h="77152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FOURNISSEUR</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Fourniture de consommables et médicaments</a:t>
                      </a:r>
                      <a:br>
                        <a:rPr lang="fr-FR" sz="1200">
                          <a:solidFill>
                            <a:srgbClr val="000000"/>
                          </a:solidFill>
                          <a:latin typeface="Poppins"/>
                          <a:ea typeface="Poppins"/>
                          <a:cs typeface="Poppins"/>
                          <a:sym typeface="Poppins"/>
                        </a:rPr>
                      </a:br>
                      <a:r>
                        <a:rPr lang="fr-FR" sz="1200">
                          <a:solidFill>
                            <a:srgbClr val="000000"/>
                          </a:solidFill>
                          <a:latin typeface="Poppins"/>
                          <a:ea typeface="Poppins"/>
                          <a:cs typeface="Poppins"/>
                          <a:sym typeface="Poppins"/>
                        </a:rPr>
                        <a:t>Fourniture d'équipements médicaux</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TECHNOLOGIES SERVICES</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Sakho</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16,86</a:t>
                      </a: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3"/>
                  </a:ext>
                </a:extLst>
              </a:tr>
              <a:tr h="4754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FOURNISSEUR</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Consommables, matériels</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TECOM</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Diop</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Pas d'exercice en 2022-2023</a:t>
                      </a: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4"/>
                  </a:ext>
                </a:extLst>
              </a:tr>
              <a:tr h="584575">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FOURNISSEUR</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Fourniture de consommables et produits d'entretien</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VALDAFRIQUE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Fatou Ngingue Faye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Pas d'exercice en 2022-2023</a:t>
                      </a: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5"/>
                  </a:ext>
                </a:extLst>
              </a:tr>
              <a:tr h="4754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PRESTATAIRE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Menuisierie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KEUR SERIGNE FALLOU</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Matar MBENGUE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Pas d'exercice en 2022-2023</a:t>
                      </a: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6"/>
                  </a:ext>
                </a:extLst>
              </a:tr>
              <a:tr h="47545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PRESTATAIRE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Plomberie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Libre service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THIERNO</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Pas d'exercice en 2022-2023</a:t>
                      </a: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7"/>
                  </a:ext>
                </a:extLst>
              </a:tr>
              <a:tr h="4754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PRESTATAIRE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Peinture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Libre service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SANE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Nouveau Prestataire</a:t>
                      </a: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08"/>
                  </a:ext>
                </a:extLst>
              </a:tr>
              <a:tr h="475450">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PRESTATAIRE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Maintenance (table chauffante nouveau-né)</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Libre service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a:solidFill>
                            <a:srgbClr val="000000"/>
                          </a:solidFill>
                          <a:latin typeface="Poppins"/>
                          <a:ea typeface="Poppins"/>
                          <a:cs typeface="Poppins"/>
                          <a:sym typeface="Poppins"/>
                        </a:rPr>
                        <a:t>Doudou</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tc>
                  <a:txBody>
                    <a:bodyPr/>
                    <a:lstStyle/>
                    <a:p>
                      <a:pPr marL="0" marR="0" lvl="0" indent="0" algn="ctr" rtl="0">
                        <a:lnSpc>
                          <a:spcPct val="107000"/>
                        </a:lnSpc>
                        <a:spcBef>
                          <a:spcPts val="0"/>
                        </a:spcBef>
                        <a:spcAft>
                          <a:spcPts val="0"/>
                        </a:spcAft>
                        <a:buNone/>
                      </a:pPr>
                      <a:r>
                        <a:rPr lang="fr-FR" sz="1200" b="1">
                          <a:solidFill>
                            <a:srgbClr val="000000"/>
                          </a:solidFill>
                          <a:latin typeface="Poppins"/>
                          <a:ea typeface="Poppins"/>
                          <a:cs typeface="Poppins"/>
                          <a:sym typeface="Poppins"/>
                        </a:rPr>
                        <a:t>Pas d'exercice en 2022-2023</a:t>
                      </a: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solidFill>
                      <a:srgbClr val="DCE6F1"/>
                    </a:solidFill>
                  </a:tcPr>
                </a:tc>
                <a:extLst>
                  <a:ext uri="{0D108BD9-81ED-4DB2-BD59-A6C34878D82A}">
                    <a16:rowId xmlns:a16="http://schemas.microsoft.com/office/drawing/2014/main" val="10009"/>
                  </a:ext>
                </a:extLst>
              </a:tr>
              <a:tr h="475450">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PRESTATAIRE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Decoration</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MANDARINE</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a:latin typeface="Poppins"/>
                          <a:ea typeface="Poppins"/>
                          <a:cs typeface="Poppins"/>
                          <a:sym typeface="Poppins"/>
                        </a:rPr>
                        <a:t>Direction</a:t>
                      </a:r>
                      <a:endParaRPr sz="1200">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fr-FR" sz="1200" b="1">
                          <a:latin typeface="Poppins"/>
                          <a:ea typeface="Poppins"/>
                          <a:cs typeface="Poppins"/>
                          <a:sym typeface="Poppins"/>
                        </a:rPr>
                        <a:t>Pas d'exercice en 2022-2023</a:t>
                      </a:r>
                      <a:endParaRPr sz="1200" b="1">
                        <a:latin typeface="Poppins"/>
                        <a:ea typeface="Poppins"/>
                        <a:cs typeface="Poppins"/>
                        <a:sym typeface="Poppins"/>
                      </a:endParaRPr>
                    </a:p>
                  </a:txBody>
                  <a:tcPr marL="23900" marR="23900" marT="0" marB="0" anchor="ctr">
                    <a:lnL w="12700" cap="flat" cmpd="sng">
                      <a:solidFill>
                        <a:srgbClr val="4F81BD"/>
                      </a:solidFill>
                      <a:prstDash val="solid"/>
                      <a:round/>
                      <a:headEnd type="none" w="sm" len="sm"/>
                      <a:tailEnd type="none" w="sm" len="sm"/>
                    </a:lnL>
                    <a:lnR w="12700" cap="flat" cmpd="sng">
                      <a:solidFill>
                        <a:srgbClr val="4F81BD"/>
                      </a:solidFill>
                      <a:prstDash val="solid"/>
                      <a:round/>
                      <a:headEnd type="none" w="sm" len="sm"/>
                      <a:tailEnd type="none" w="sm" len="sm"/>
                    </a:lnR>
                    <a:lnT w="12700" cap="flat" cmpd="sng">
                      <a:solidFill>
                        <a:srgbClr val="4F81BD"/>
                      </a:solidFill>
                      <a:prstDash val="solid"/>
                      <a:round/>
                      <a:headEnd type="none" w="sm" len="sm"/>
                      <a:tailEnd type="none" w="sm" len="sm"/>
                    </a:lnT>
                    <a:lnB w="12700" cap="flat" cmpd="sng">
                      <a:solidFill>
                        <a:srgbClr val="4F81BD"/>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Shape 1480"/>
        <p:cNvGrpSpPr/>
        <p:nvPr/>
      </p:nvGrpSpPr>
      <p:grpSpPr>
        <a:xfrm>
          <a:off x="0" y="0"/>
          <a:ext cx="0" cy="0"/>
          <a:chOff x="0" y="0"/>
          <a:chExt cx="0" cy="0"/>
        </a:xfrm>
      </p:grpSpPr>
      <p:sp>
        <p:nvSpPr>
          <p:cNvPr id="1481" name="Google Shape;1481;p191"/>
          <p:cNvSpPr txBox="1">
            <a:spLocks noGrp="1"/>
          </p:cNvSpPr>
          <p:nvPr>
            <p:ph type="ctrTitle"/>
          </p:nvPr>
        </p:nvSpPr>
        <p:spPr>
          <a:xfrm>
            <a:off x="599250" y="2742249"/>
            <a:ext cx="10993500" cy="895500"/>
          </a:xfrm>
          <a:prstGeom prst="rect">
            <a:avLst/>
          </a:prstGeom>
          <a:noFill/>
          <a:ln>
            <a:noFill/>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Clr>
                <a:srgbClr val="000000"/>
              </a:buClr>
              <a:buFont typeface="Arial"/>
              <a:buNone/>
            </a:pPr>
            <a:r>
              <a:rPr lang="fr-FR" sz="4000" b="1">
                <a:solidFill>
                  <a:srgbClr val="EBBDA9"/>
                </a:solidFill>
                <a:latin typeface="Poppins"/>
                <a:ea typeface="Poppins"/>
                <a:cs typeface="Poppins"/>
                <a:sym typeface="Poppins"/>
              </a:rPr>
              <a:t>8- ADEQUATION DE LA RESSOURCE</a:t>
            </a:r>
            <a:endParaRPr sz="4000" b="1">
              <a:solidFill>
                <a:srgbClr val="EBBDA9"/>
              </a:solidFill>
              <a:latin typeface="Poppins"/>
              <a:ea typeface="Poppins"/>
              <a:cs typeface="Poppins"/>
              <a:sym typeface="Poppins"/>
            </a:endParaRPr>
          </a:p>
        </p:txBody>
      </p:sp>
      <p:sp>
        <p:nvSpPr>
          <p:cNvPr id="1482" name="Google Shape;1482;p191"/>
          <p:cNvSpPr txBox="1"/>
          <p:nvPr/>
        </p:nvSpPr>
        <p:spPr>
          <a:xfrm>
            <a:off x="9329530" y="145774"/>
            <a:ext cx="2412000" cy="338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
              <a:buFont typeface="Gill Sans"/>
              <a:buNone/>
            </a:pPr>
            <a:r>
              <a:rPr lang="fr-FR" sz="800" b="0" i="0" u="none" strike="noStrike" cap="none">
                <a:solidFill>
                  <a:srgbClr val="000000"/>
                </a:solidFill>
                <a:latin typeface="Gill Sans"/>
                <a:ea typeface="Gill Sans"/>
                <a:cs typeface="Gill Sans"/>
                <a:sym typeface="Gill Sans"/>
              </a:rPr>
              <a:t>PM02-FO0004</a:t>
            </a:r>
            <a:endParaRPr/>
          </a:p>
          <a:p>
            <a:pPr marL="0" marR="0" lvl="0" indent="0" algn="r" rtl="0">
              <a:lnSpc>
                <a:spcPct val="100000"/>
              </a:lnSpc>
              <a:spcBef>
                <a:spcPts val="0"/>
              </a:spcBef>
              <a:spcAft>
                <a:spcPts val="0"/>
              </a:spcAft>
              <a:buClr>
                <a:srgbClr val="000000"/>
              </a:buClr>
              <a:buSzPts val="800"/>
              <a:buFont typeface="Gill Sans"/>
              <a:buNone/>
            </a:pPr>
            <a:r>
              <a:rPr lang="fr-FR" sz="800" b="0" i="0" u="none" strike="noStrike" cap="none">
                <a:solidFill>
                  <a:srgbClr val="000000"/>
                </a:solidFill>
                <a:latin typeface="Gill Sans"/>
                <a:ea typeface="Gill Sans"/>
                <a:cs typeface="Gill Sans"/>
                <a:sym typeface="Gill Sans"/>
              </a:rPr>
              <a:t>V1</a:t>
            </a:r>
            <a:endParaRPr/>
          </a:p>
        </p:txBody>
      </p:sp>
    </p:spTree>
  </p:cSld>
  <p:clrMapOvr>
    <a:masterClrMapping/>
  </p:clrMapOvr>
  <p:transition spd="med">
    <p:push/>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1486"/>
        <p:cNvGrpSpPr/>
        <p:nvPr/>
      </p:nvGrpSpPr>
      <p:grpSpPr>
        <a:xfrm>
          <a:off x="0" y="0"/>
          <a:ext cx="0" cy="0"/>
          <a:chOff x="0" y="0"/>
          <a:chExt cx="0" cy="0"/>
        </a:xfrm>
      </p:grpSpPr>
      <p:graphicFrame>
        <p:nvGraphicFramePr>
          <p:cNvPr id="1487" name="Google Shape;1487;p192"/>
          <p:cNvGraphicFramePr/>
          <p:nvPr/>
        </p:nvGraphicFramePr>
        <p:xfrm>
          <a:off x="504669" y="386868"/>
          <a:ext cx="3000000" cy="3000000"/>
        </p:xfrm>
        <a:graphic>
          <a:graphicData uri="http://schemas.openxmlformats.org/drawingml/2006/table">
            <a:tbl>
              <a:tblPr firstRow="1">
                <a:noFill/>
                <a:tableStyleId>{E063C4D7-FB89-47F0-B040-C9904CB938EE}</a:tableStyleId>
              </a:tblPr>
              <a:tblGrid>
                <a:gridCol w="1019325">
                  <a:extLst>
                    <a:ext uri="{9D8B030D-6E8A-4147-A177-3AD203B41FA5}">
                      <a16:colId xmlns:a16="http://schemas.microsoft.com/office/drawing/2014/main" val="20000"/>
                    </a:ext>
                  </a:extLst>
                </a:gridCol>
                <a:gridCol w="3346625">
                  <a:extLst>
                    <a:ext uri="{9D8B030D-6E8A-4147-A177-3AD203B41FA5}">
                      <a16:colId xmlns:a16="http://schemas.microsoft.com/office/drawing/2014/main" val="20001"/>
                    </a:ext>
                  </a:extLst>
                </a:gridCol>
                <a:gridCol w="3408350">
                  <a:extLst>
                    <a:ext uri="{9D8B030D-6E8A-4147-A177-3AD203B41FA5}">
                      <a16:colId xmlns:a16="http://schemas.microsoft.com/office/drawing/2014/main" val="20002"/>
                    </a:ext>
                  </a:extLst>
                </a:gridCol>
                <a:gridCol w="3408350">
                  <a:extLst>
                    <a:ext uri="{9D8B030D-6E8A-4147-A177-3AD203B41FA5}">
                      <a16:colId xmlns:a16="http://schemas.microsoft.com/office/drawing/2014/main" val="20003"/>
                    </a:ext>
                  </a:extLst>
                </a:gridCol>
              </a:tblGrid>
              <a:tr h="2068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Processus </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Ressources humaines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Ressources matérielles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Processus donneurs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10148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PM01</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Directions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Pilotes/Copilotes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Le personnel</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Système d'informations et de gestion</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Gestion des ressources matérielles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8125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PM02</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Direction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Chargée de business development et communication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Conseil d'administration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Pilotes . Copilotes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Système d'informations et de gestion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Salles de réunion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Ressources financières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ressources matérielles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Gestion du Systèmes d'Informations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Gestion financière et administrative</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2171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PM03</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Direction</a:t>
                      </a:r>
                      <a:endParaRPr sz="1200">
                        <a:latin typeface="Poppins"/>
                        <a:ea typeface="Poppins"/>
                        <a:cs typeface="Poppins"/>
                        <a:sym typeface="Poppins"/>
                      </a:endParaRPr>
                    </a:p>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Responsable opérationnel et Qualité</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Assistante Qualité</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Conseil d'administration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Investisseurs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Auditeurs internes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Pilotes/Copilotes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Système d'informations et de gestion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Salles de réunion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Espaces d'archives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Gestion du Système d'Informations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Organisation du SMQ et amélioration continue</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10148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PO01</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Gardien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Secrétaite </a:t>
                      </a:r>
                      <a:endParaRPr sz="1200">
                        <a:latin typeface="Poppins"/>
                        <a:ea typeface="Poppins"/>
                        <a:cs typeface="Poppins"/>
                        <a:sym typeface="Poppins"/>
                      </a:endParaRPr>
                    </a:p>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Chargée de l’expérience patient</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Médecins / Sages-femmes</a:t>
                      </a:r>
                      <a:endParaRPr sz="1200">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Comptoir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Mobilier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Téléphone</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14195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PO02</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Caissier(-ère)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Responsable Facturation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DAF</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Medecin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Coursier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Assistant Comptable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Garant</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Mobilier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Téléphone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Voiture</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49"/>
          <p:cNvSpPr txBox="1">
            <a:spLocks noGrp="1"/>
          </p:cNvSpPr>
          <p:nvPr>
            <p:ph type="body" idx="1"/>
          </p:nvPr>
        </p:nvSpPr>
        <p:spPr>
          <a:xfrm>
            <a:off x="487681" y="1633108"/>
            <a:ext cx="11142616" cy="1199677"/>
          </a:xfrm>
          <a:prstGeom prst="rect">
            <a:avLst/>
          </a:prstGeom>
          <a:noFill/>
          <a:ln>
            <a:noFill/>
          </a:ln>
        </p:spPr>
        <p:txBody>
          <a:bodyPr spcFirstLastPara="1" wrap="square" lIns="91425" tIns="45700" rIns="91425" bIns="45700" anchor="t" anchorCtr="0">
            <a:normAutofit fontScale="77500" lnSpcReduction="20000"/>
          </a:bodyPr>
          <a:lstStyle/>
          <a:p>
            <a:pPr marL="342900" lvl="0" indent="-342900" algn="l" rtl="0">
              <a:lnSpc>
                <a:spcPct val="90000"/>
              </a:lnSpc>
              <a:spcBef>
                <a:spcPts val="0"/>
              </a:spcBef>
              <a:spcAft>
                <a:spcPts val="0"/>
              </a:spcAft>
              <a:buClr>
                <a:srgbClr val="3F3F3F"/>
              </a:buClr>
              <a:buSzPct val="100000"/>
              <a:buFont typeface="Calibri"/>
              <a:buAutoNum type="arabicPeriod"/>
            </a:pPr>
            <a:r>
              <a:rPr lang="fr-FR">
                <a:solidFill>
                  <a:srgbClr val="3F3F3F"/>
                </a:solidFill>
                <a:latin typeface="Poppins"/>
                <a:ea typeface="Poppins"/>
                <a:cs typeface="Poppins"/>
                <a:sym typeface="Poppins"/>
              </a:rPr>
              <a:t>La satisfaction et retours d’information des parties intéressées pertinentes</a:t>
            </a:r>
            <a:endParaRPr/>
          </a:p>
          <a:p>
            <a:pPr marL="228600" lvl="0" indent="-228600" algn="ctr" rtl="0">
              <a:lnSpc>
                <a:spcPct val="90000"/>
              </a:lnSpc>
              <a:spcBef>
                <a:spcPts val="1000"/>
              </a:spcBef>
              <a:spcAft>
                <a:spcPts val="0"/>
              </a:spcAft>
              <a:buClr>
                <a:srgbClr val="3F3F3F"/>
              </a:buClr>
              <a:buSzPct val="100000"/>
              <a:buFont typeface="Noto Sans Symbols"/>
              <a:buChar char="❖"/>
            </a:pPr>
            <a:r>
              <a:rPr lang="fr-FR">
                <a:solidFill>
                  <a:srgbClr val="3F3F3F"/>
                </a:solidFill>
                <a:latin typeface="Poppins"/>
                <a:ea typeface="Poppins"/>
                <a:cs typeface="Poppins"/>
                <a:sym typeface="Poppins"/>
              </a:rPr>
              <a:t>Enquête satisfaction des médecins (Gynécologue obstétrique, Pédiatre, Anesthésiste)</a:t>
            </a:r>
            <a:endParaRPr>
              <a:solidFill>
                <a:srgbClr val="3F3F3F"/>
              </a:solidFill>
              <a:latin typeface="Poppins"/>
              <a:ea typeface="Poppins"/>
              <a:cs typeface="Poppins"/>
              <a:sym typeface="Poppins"/>
            </a:endParaRPr>
          </a:p>
        </p:txBody>
      </p:sp>
      <p:sp>
        <p:nvSpPr>
          <p:cNvPr id="340" name="Google Shape;340;p49"/>
          <p:cNvSpPr/>
          <p:nvPr/>
        </p:nvSpPr>
        <p:spPr>
          <a:xfrm>
            <a:off x="1650756" y="2844625"/>
            <a:ext cx="2471078" cy="357809"/>
          </a:xfrm>
          <a:prstGeom prst="rect">
            <a:avLst/>
          </a:prstGeom>
          <a:solidFill>
            <a:schemeClr val="lt1"/>
          </a:solidFill>
          <a:ln w="12700" cap="flat" cmpd="sng">
            <a:solidFill>
              <a:srgbClr val="75286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Poppins"/>
              <a:buNone/>
            </a:pPr>
            <a:r>
              <a:rPr lang="fr-FR" sz="1800" b="0" i="0" u="none" strike="noStrike" cap="none">
                <a:solidFill>
                  <a:schemeClr val="dk1"/>
                </a:solidFill>
                <a:latin typeface="Poppins"/>
                <a:ea typeface="Poppins"/>
                <a:cs typeface="Poppins"/>
                <a:sym typeface="Poppins"/>
              </a:rPr>
              <a:t>Moyenne = 3,25/4</a:t>
            </a:r>
            <a:endParaRPr/>
          </a:p>
        </p:txBody>
      </p:sp>
      <p:pic>
        <p:nvPicPr>
          <p:cNvPr id="341" name="Google Shape;341;p49"/>
          <p:cNvPicPr preferRelativeResize="0"/>
          <p:nvPr/>
        </p:nvPicPr>
        <p:blipFill rotWithShape="1">
          <a:blip r:embed="rId3">
            <a:alphaModFix/>
          </a:blip>
          <a:srcRect/>
          <a:stretch/>
        </p:blipFill>
        <p:spPr>
          <a:xfrm>
            <a:off x="637882" y="3429000"/>
            <a:ext cx="4846740" cy="3078747"/>
          </a:xfrm>
          <a:prstGeom prst="rect">
            <a:avLst/>
          </a:prstGeom>
          <a:noFill/>
          <a:ln>
            <a:noFill/>
          </a:ln>
        </p:spPr>
      </p:pic>
      <p:pic>
        <p:nvPicPr>
          <p:cNvPr id="342" name="Google Shape;342;p49"/>
          <p:cNvPicPr preferRelativeResize="0"/>
          <p:nvPr/>
        </p:nvPicPr>
        <p:blipFill rotWithShape="1">
          <a:blip r:embed="rId4">
            <a:alphaModFix/>
          </a:blip>
          <a:srcRect/>
          <a:stretch/>
        </p:blipFill>
        <p:spPr>
          <a:xfrm>
            <a:off x="6707380" y="3436105"/>
            <a:ext cx="4584589" cy="3071642"/>
          </a:xfrm>
          <a:prstGeom prst="rect">
            <a:avLst/>
          </a:prstGeom>
          <a:noFill/>
          <a:ln>
            <a:noFill/>
          </a:ln>
        </p:spPr>
      </p:pic>
      <p:sp>
        <p:nvSpPr>
          <p:cNvPr id="343" name="Google Shape;343;p49"/>
          <p:cNvSpPr/>
          <p:nvPr/>
        </p:nvSpPr>
        <p:spPr>
          <a:xfrm>
            <a:off x="7196547" y="2951988"/>
            <a:ext cx="3308817" cy="357809"/>
          </a:xfrm>
          <a:prstGeom prst="rect">
            <a:avLst/>
          </a:prstGeom>
          <a:solidFill>
            <a:schemeClr val="lt1"/>
          </a:solidFill>
          <a:ln w="12700" cap="flat" cmpd="sng">
            <a:solidFill>
              <a:srgbClr val="EBBDA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Poppins"/>
              <a:buNone/>
            </a:pPr>
            <a:r>
              <a:rPr lang="fr-FR" sz="1800" b="0" i="0" u="none" strike="noStrike" cap="none">
                <a:solidFill>
                  <a:schemeClr val="dk1"/>
                </a:solidFill>
                <a:latin typeface="Poppins"/>
                <a:ea typeface="Poppins"/>
                <a:cs typeface="Poppins"/>
                <a:sym typeface="Poppins"/>
              </a:rPr>
              <a:t>Moyenne = </a:t>
            </a:r>
            <a:r>
              <a:rPr lang="fr-FR" sz="1800">
                <a:solidFill>
                  <a:schemeClr val="dk1"/>
                </a:solidFill>
                <a:latin typeface="Poppins"/>
                <a:ea typeface="Poppins"/>
                <a:cs typeface="Poppins"/>
                <a:sym typeface="Poppins"/>
              </a:rPr>
              <a:t>3,41</a:t>
            </a:r>
            <a:r>
              <a:rPr lang="fr-FR" sz="1800" b="0" i="0" u="none" strike="noStrike" cap="none">
                <a:solidFill>
                  <a:schemeClr val="dk1"/>
                </a:solidFill>
                <a:latin typeface="Poppins"/>
                <a:ea typeface="Poppins"/>
                <a:cs typeface="Poppins"/>
                <a:sym typeface="Poppins"/>
              </a:rPr>
              <a:t>/4</a:t>
            </a:r>
            <a:endParaRPr/>
          </a:p>
        </p:txBody>
      </p:sp>
      <p:sp>
        <p:nvSpPr>
          <p:cNvPr id="344" name="Google Shape;344;p49"/>
          <p:cNvSpPr txBox="1">
            <a:spLocks noGrp="1"/>
          </p:cNvSpPr>
          <p:nvPr>
            <p:ph type="title"/>
          </p:nvPr>
        </p:nvSpPr>
        <p:spPr>
          <a:xfrm>
            <a:off x="487675" y="192700"/>
            <a:ext cx="11142600" cy="8334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Les informations sur la performance et l’efficacité du système de management de la qualité</a:t>
            </a:r>
            <a:endParaRPr sz="2200" b="1">
              <a:solidFill>
                <a:schemeClr val="lt1"/>
              </a:solidFill>
              <a:latin typeface="Poppins"/>
              <a:ea typeface="Poppins"/>
              <a:cs typeface="Poppins"/>
              <a:sym typeface="Poppins"/>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1491"/>
        <p:cNvGrpSpPr/>
        <p:nvPr/>
      </p:nvGrpSpPr>
      <p:grpSpPr>
        <a:xfrm>
          <a:off x="0" y="0"/>
          <a:ext cx="0" cy="0"/>
          <a:chOff x="0" y="0"/>
          <a:chExt cx="0" cy="0"/>
        </a:xfrm>
      </p:grpSpPr>
      <p:graphicFrame>
        <p:nvGraphicFramePr>
          <p:cNvPr id="1492" name="Google Shape;1492;p193"/>
          <p:cNvGraphicFramePr/>
          <p:nvPr/>
        </p:nvGraphicFramePr>
        <p:xfrm>
          <a:off x="504669" y="640087"/>
          <a:ext cx="3000000" cy="3000000"/>
        </p:xfrm>
        <a:graphic>
          <a:graphicData uri="http://schemas.openxmlformats.org/drawingml/2006/table">
            <a:tbl>
              <a:tblPr firstRow="1">
                <a:noFill/>
                <a:tableStyleId>{E063C4D7-FB89-47F0-B040-C9904CB938EE}</a:tableStyleId>
              </a:tblPr>
              <a:tblGrid>
                <a:gridCol w="1019325">
                  <a:extLst>
                    <a:ext uri="{9D8B030D-6E8A-4147-A177-3AD203B41FA5}">
                      <a16:colId xmlns:a16="http://schemas.microsoft.com/office/drawing/2014/main" val="20000"/>
                    </a:ext>
                  </a:extLst>
                </a:gridCol>
                <a:gridCol w="3346625">
                  <a:extLst>
                    <a:ext uri="{9D8B030D-6E8A-4147-A177-3AD203B41FA5}">
                      <a16:colId xmlns:a16="http://schemas.microsoft.com/office/drawing/2014/main" val="20001"/>
                    </a:ext>
                  </a:extLst>
                </a:gridCol>
                <a:gridCol w="3408350">
                  <a:extLst>
                    <a:ext uri="{9D8B030D-6E8A-4147-A177-3AD203B41FA5}">
                      <a16:colId xmlns:a16="http://schemas.microsoft.com/office/drawing/2014/main" val="20002"/>
                    </a:ext>
                  </a:extLst>
                </a:gridCol>
                <a:gridCol w="3408350">
                  <a:extLst>
                    <a:ext uri="{9D8B030D-6E8A-4147-A177-3AD203B41FA5}">
                      <a16:colId xmlns:a16="http://schemas.microsoft.com/office/drawing/2014/main" val="20003"/>
                    </a:ext>
                  </a:extLst>
                </a:gridCol>
              </a:tblGrid>
              <a:tr h="2337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Processus </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Ressources humaines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Ressources matérielles </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Processus donneurs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6741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PO03</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Médecin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Maîtresse sage-femme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Secrétaire</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Mobilier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Téléphone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Consommables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Equipement médical</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6741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PO04</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Médecins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Paramédicaux</a:t>
                      </a:r>
                      <a:endParaRPr sz="1200">
                        <a:latin typeface="Poppins"/>
                        <a:ea typeface="Poppins"/>
                        <a:cs typeface="Poppins"/>
                        <a:sym typeface="Poppins"/>
                      </a:endParaRPr>
                    </a:p>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Infirmière Responsable Nurserie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Secrétaire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Serveuses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Prestataires (restauration, ménage, blanchisserie)</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Mobilier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Téléphone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Consommables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Equipement médical</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endParaRPr sz="1200" i="0" u="none" strike="noStrike">
                        <a:solidFill>
                          <a:srgbClr val="3F3F3F"/>
                        </a:solidFill>
                        <a:latin typeface="Poppins"/>
                        <a:ea typeface="Poppins"/>
                        <a:cs typeface="Poppins"/>
                        <a:sym typeface="Poppins"/>
                      </a:endParaRPr>
                    </a:p>
                  </a:txBody>
                  <a:tcPr marL="3650" marR="3650" marT="365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6741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PO05</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Médecins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Paramédicaux</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Sages-femmes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Accompagnants </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Mobilier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Téléphone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Consommables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Equipement médical</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6741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PO06</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Médecins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Paramédicaux</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Administration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Direction</a:t>
                      </a:r>
                      <a:endParaRPr sz="1200">
                        <a:latin typeface="Poppins"/>
                        <a:ea typeface="Poppins"/>
                        <a:cs typeface="Poppins"/>
                        <a:sym typeface="Poppins"/>
                      </a:endParaRPr>
                    </a:p>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Chargée de l’expérience patient</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Mobilier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Téléphone</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6741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PS01</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Médecin chef</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Maîtresse Sage-femme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Personnel</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Directrice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Fournisseurs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Mobilier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Téléphone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Consommables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Equipement médical</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1496"/>
        <p:cNvGrpSpPr/>
        <p:nvPr/>
      </p:nvGrpSpPr>
      <p:grpSpPr>
        <a:xfrm>
          <a:off x="0" y="0"/>
          <a:ext cx="0" cy="0"/>
          <a:chOff x="0" y="0"/>
          <a:chExt cx="0" cy="0"/>
        </a:xfrm>
      </p:grpSpPr>
      <p:graphicFrame>
        <p:nvGraphicFramePr>
          <p:cNvPr id="1497" name="Google Shape;1497;p194"/>
          <p:cNvGraphicFramePr/>
          <p:nvPr/>
        </p:nvGraphicFramePr>
        <p:xfrm>
          <a:off x="456057" y="533983"/>
          <a:ext cx="3000000" cy="3000000"/>
        </p:xfrm>
        <a:graphic>
          <a:graphicData uri="http://schemas.openxmlformats.org/drawingml/2006/table">
            <a:tbl>
              <a:tblPr firstRow="1">
                <a:noFill/>
                <a:tableStyleId>{E063C4D7-FB89-47F0-B040-C9904CB938EE}</a:tableStyleId>
              </a:tblPr>
              <a:tblGrid>
                <a:gridCol w="1368825">
                  <a:extLst>
                    <a:ext uri="{9D8B030D-6E8A-4147-A177-3AD203B41FA5}">
                      <a16:colId xmlns:a16="http://schemas.microsoft.com/office/drawing/2014/main" val="20000"/>
                    </a:ext>
                  </a:extLst>
                </a:gridCol>
                <a:gridCol w="3014675">
                  <a:extLst>
                    <a:ext uri="{9D8B030D-6E8A-4147-A177-3AD203B41FA5}">
                      <a16:colId xmlns:a16="http://schemas.microsoft.com/office/drawing/2014/main" val="20001"/>
                    </a:ext>
                  </a:extLst>
                </a:gridCol>
                <a:gridCol w="3422075">
                  <a:extLst>
                    <a:ext uri="{9D8B030D-6E8A-4147-A177-3AD203B41FA5}">
                      <a16:colId xmlns:a16="http://schemas.microsoft.com/office/drawing/2014/main" val="20002"/>
                    </a:ext>
                  </a:extLst>
                </a:gridCol>
                <a:gridCol w="3422075">
                  <a:extLst>
                    <a:ext uri="{9D8B030D-6E8A-4147-A177-3AD203B41FA5}">
                      <a16:colId xmlns:a16="http://schemas.microsoft.com/office/drawing/2014/main" val="20003"/>
                    </a:ext>
                  </a:extLst>
                </a:gridCol>
              </a:tblGrid>
              <a:tr h="22315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Processus </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Ressources humaines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Ressources matérielles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Processus donneurs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8240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PS02</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400"/>
                        <a:buFont typeface="Calibri"/>
                        <a:buNone/>
                      </a:pPr>
                      <a:r>
                        <a:rPr lang="fr-FR" sz="1200" u="none" strike="noStrike">
                          <a:solidFill>
                            <a:srgbClr val="3F3F3F"/>
                          </a:solidFill>
                          <a:latin typeface="Poppins"/>
                          <a:ea typeface="Poppins"/>
                          <a:cs typeface="Poppins"/>
                          <a:sym typeface="Poppins"/>
                        </a:rPr>
                        <a:t>Chargé des RH</a:t>
                      </a:r>
                      <a:endParaRPr sz="1200">
                        <a:latin typeface="Poppins"/>
                        <a:ea typeface="Poppins"/>
                        <a:cs typeface="Poppins"/>
                        <a:sym typeface="Poppins"/>
                      </a:endParaRPr>
                    </a:p>
                    <a:p>
                      <a:pPr marL="0" marR="0" lvl="0" indent="0" algn="ctr" rtl="0">
                        <a:lnSpc>
                          <a:spcPct val="100000"/>
                        </a:lnSpc>
                        <a:spcBef>
                          <a:spcPts val="0"/>
                        </a:spcBef>
                        <a:spcAft>
                          <a:spcPts val="0"/>
                        </a:spcAft>
                        <a:buClr>
                          <a:srgbClr val="3F3F3F"/>
                        </a:buClr>
                        <a:buSzPts val="1400"/>
                        <a:buFont typeface="Calibri"/>
                        <a:buNone/>
                      </a:pPr>
                      <a:r>
                        <a:rPr lang="fr-FR" sz="1200" u="none" strike="noStrike">
                          <a:solidFill>
                            <a:srgbClr val="3F3F3F"/>
                          </a:solidFill>
                          <a:latin typeface="Poppins"/>
                          <a:ea typeface="Poppins"/>
                          <a:cs typeface="Poppins"/>
                          <a:sym typeface="Poppins"/>
                        </a:rPr>
                        <a:t> Direction </a:t>
                      </a:r>
                      <a:endParaRPr sz="1200">
                        <a:latin typeface="Poppins"/>
                        <a:ea typeface="Poppins"/>
                        <a:cs typeface="Poppins"/>
                        <a:sym typeface="Poppins"/>
                      </a:endParaRPr>
                    </a:p>
                    <a:p>
                      <a:pPr marL="0" marR="0" lvl="0" indent="0" algn="ctr" rtl="0">
                        <a:lnSpc>
                          <a:spcPct val="100000"/>
                        </a:lnSpc>
                        <a:spcBef>
                          <a:spcPts val="0"/>
                        </a:spcBef>
                        <a:spcAft>
                          <a:spcPts val="0"/>
                        </a:spcAft>
                        <a:buClr>
                          <a:srgbClr val="3F3F3F"/>
                        </a:buClr>
                        <a:buSzPts val="1400"/>
                        <a:buFont typeface="Calibri"/>
                        <a:buNone/>
                      </a:pPr>
                      <a:r>
                        <a:rPr lang="fr-FR" sz="1200" u="none" strike="noStrike">
                          <a:solidFill>
                            <a:srgbClr val="3F3F3F"/>
                          </a:solidFill>
                          <a:latin typeface="Poppins"/>
                          <a:ea typeface="Poppins"/>
                          <a:cs typeface="Poppins"/>
                          <a:sym typeface="Poppins"/>
                        </a:rPr>
                        <a:t>Responsables de service</a:t>
                      </a:r>
                      <a:endParaRPr sz="1200">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400"/>
                        <a:buFont typeface="Calibri"/>
                        <a:buNone/>
                      </a:pPr>
                      <a:r>
                        <a:rPr lang="fr-FR" sz="1200" u="none" strike="noStrike">
                          <a:solidFill>
                            <a:srgbClr val="3F3F3F"/>
                          </a:solidFill>
                          <a:latin typeface="Poppins"/>
                          <a:ea typeface="Poppins"/>
                          <a:cs typeface="Poppins"/>
                          <a:sym typeface="Poppins"/>
                        </a:rPr>
                        <a:t>Bureautique (ordinateur, imprimante…)</a:t>
                      </a:r>
                      <a:endParaRPr sz="1200">
                        <a:latin typeface="Poppins"/>
                        <a:ea typeface="Poppins"/>
                        <a:cs typeface="Poppins"/>
                        <a:sym typeface="Poppins"/>
                      </a:endParaRPr>
                    </a:p>
                    <a:p>
                      <a:pPr marL="0" marR="0" lvl="0" indent="0" algn="ctr" rtl="0">
                        <a:lnSpc>
                          <a:spcPct val="100000"/>
                        </a:lnSpc>
                        <a:spcBef>
                          <a:spcPts val="0"/>
                        </a:spcBef>
                        <a:spcAft>
                          <a:spcPts val="0"/>
                        </a:spcAft>
                        <a:buClr>
                          <a:srgbClr val="3F3F3F"/>
                        </a:buClr>
                        <a:buSzPts val="1400"/>
                        <a:buFont typeface="Calibri"/>
                        <a:buNone/>
                      </a:pPr>
                      <a:r>
                        <a:rPr lang="fr-FR" sz="1200" u="none" strike="noStrike">
                          <a:solidFill>
                            <a:srgbClr val="3F3F3F"/>
                          </a:solidFill>
                          <a:latin typeface="Poppins"/>
                          <a:ea typeface="Poppins"/>
                          <a:cs typeface="Poppins"/>
                          <a:sym typeface="Poppins"/>
                        </a:rPr>
                        <a:t> Comptoir</a:t>
                      </a:r>
                      <a:endParaRPr sz="1200">
                        <a:latin typeface="Poppins"/>
                        <a:ea typeface="Poppins"/>
                        <a:cs typeface="Poppins"/>
                        <a:sym typeface="Poppins"/>
                      </a:endParaRPr>
                    </a:p>
                    <a:p>
                      <a:pPr marL="0" marR="0" lvl="0" indent="0" algn="ctr" rtl="0">
                        <a:lnSpc>
                          <a:spcPct val="100000"/>
                        </a:lnSpc>
                        <a:spcBef>
                          <a:spcPts val="0"/>
                        </a:spcBef>
                        <a:spcAft>
                          <a:spcPts val="0"/>
                        </a:spcAft>
                        <a:buClr>
                          <a:srgbClr val="3F3F3F"/>
                        </a:buClr>
                        <a:buSzPts val="1400"/>
                        <a:buFont typeface="Calibri"/>
                        <a:buNone/>
                      </a:pPr>
                      <a:r>
                        <a:rPr lang="fr-FR" sz="1200" u="none" strike="noStrike">
                          <a:solidFill>
                            <a:srgbClr val="3F3F3F"/>
                          </a:solidFill>
                          <a:latin typeface="Poppins"/>
                          <a:ea typeface="Poppins"/>
                          <a:cs typeface="Poppins"/>
                          <a:sym typeface="Poppins"/>
                        </a:rPr>
                        <a:t>Mobilier</a:t>
                      </a:r>
                      <a:endParaRPr sz="1200">
                        <a:latin typeface="Poppins"/>
                        <a:ea typeface="Poppins"/>
                        <a:cs typeface="Poppins"/>
                        <a:sym typeface="Poppins"/>
                      </a:endParaRPr>
                    </a:p>
                    <a:p>
                      <a:pPr marL="0" marR="0" lvl="0" indent="0" algn="ctr" rtl="0">
                        <a:lnSpc>
                          <a:spcPct val="100000"/>
                        </a:lnSpc>
                        <a:spcBef>
                          <a:spcPts val="0"/>
                        </a:spcBef>
                        <a:spcAft>
                          <a:spcPts val="0"/>
                        </a:spcAft>
                        <a:buClr>
                          <a:srgbClr val="3F3F3F"/>
                        </a:buClr>
                        <a:buSzPts val="1400"/>
                        <a:buFont typeface="Calibri"/>
                        <a:buNone/>
                      </a:pPr>
                      <a:r>
                        <a:rPr lang="fr-FR" sz="1200" u="none" strike="noStrike">
                          <a:solidFill>
                            <a:srgbClr val="3F3F3F"/>
                          </a:solidFill>
                          <a:latin typeface="Poppins"/>
                          <a:ea typeface="Poppins"/>
                          <a:cs typeface="Poppins"/>
                          <a:sym typeface="Poppins"/>
                        </a:rPr>
                        <a:t>Téléphone</a:t>
                      </a:r>
                      <a:endParaRPr sz="1200">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3F3F3F"/>
                        </a:buClr>
                        <a:buSzPts val="1400"/>
                        <a:buFont typeface="Calibri"/>
                        <a:buNone/>
                      </a:pPr>
                      <a:r>
                        <a:rPr lang="fr-FR" sz="1200" u="none" strike="noStrike">
                          <a:solidFill>
                            <a:srgbClr val="3F3F3F"/>
                          </a:solidFill>
                          <a:latin typeface="Poppins"/>
                          <a:ea typeface="Poppins"/>
                          <a:cs typeface="Poppins"/>
                          <a:sym typeface="Poppins"/>
                        </a:rPr>
                        <a:t> Gestion des stocks, approvisionnement et achats / Gestion des ressources matérielles</a:t>
                      </a:r>
                      <a:endParaRPr sz="1200">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6652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PS03</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Directrice des opérations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Présidente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Utilisateurs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Ressources informationnelles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440300">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PS04</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Médecins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Paramédicaux</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Sages-femmes</a:t>
                      </a:r>
                      <a:endParaRPr sz="1200">
                        <a:latin typeface="Poppins"/>
                        <a:ea typeface="Poppins"/>
                        <a:cs typeface="Poppins"/>
                        <a:sym typeface="Poppins"/>
                      </a:endParaRPr>
                    </a:p>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Chargée de l’expérience patient</a:t>
                      </a:r>
                      <a:endParaRPr sz="1200">
                        <a:latin typeface="Poppins"/>
                        <a:ea typeface="Poppins"/>
                        <a:cs typeface="Poppins"/>
                        <a:sym typeface="Poppins"/>
                      </a:endParaRPr>
                    </a:p>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Assistante Qualité</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Cadre de santé</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Direction</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(ordinateur, imprimante…)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Mobilier</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110737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PS05</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Coursier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Assistant Comptable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Responsable Facturation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Comptable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Management</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Bureautique (Internet rapide, imprimante Scanner…)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Nouvelle application (Eyone)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Mobilier (Armoires - classeurs……)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du Système d'Informations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Gestion des ressources matérielles / Gestion des achats, approvisionnement et stocks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1328425">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PS06</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Médecins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Paramédicaux</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Infirmière Responsable nurserie</a:t>
                      </a:r>
                      <a:endParaRPr sz="1200">
                        <a:latin typeface="Poppins"/>
                        <a:ea typeface="Poppins"/>
                        <a:cs typeface="Poppins"/>
                        <a:sym typeface="Poppins"/>
                      </a:endParaRPr>
                    </a:p>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Maîtresse Sage-femme</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Administration</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Matériel de stérilisation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Mobilier</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Produits d'entretien</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Consommables</a:t>
                      </a:r>
                      <a:br>
                        <a:rPr lang="fr-FR" sz="1200" u="none" strike="noStrike">
                          <a:solidFill>
                            <a:srgbClr val="3F3F3F"/>
                          </a:solidFill>
                          <a:latin typeface="Poppins"/>
                          <a:ea typeface="Poppins"/>
                          <a:cs typeface="Poppins"/>
                          <a:sym typeface="Poppins"/>
                        </a:rPr>
                      </a:br>
                      <a:r>
                        <a:rPr lang="fr-FR" sz="1200" u="none" strike="noStrike">
                          <a:solidFill>
                            <a:srgbClr val="3F3F3F"/>
                          </a:solidFill>
                          <a:latin typeface="Poppins"/>
                          <a:ea typeface="Poppins"/>
                          <a:cs typeface="Poppins"/>
                          <a:sym typeface="Poppins"/>
                        </a:rPr>
                        <a:t>Equipement médical (chariots, plateaux, haricots…)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200" u="none" strike="noStrike">
                          <a:solidFill>
                            <a:srgbClr val="3F3F3F"/>
                          </a:solidFill>
                          <a:latin typeface="Poppins"/>
                          <a:ea typeface="Poppins"/>
                          <a:cs typeface="Poppins"/>
                          <a:sym typeface="Poppins"/>
                        </a:rPr>
                        <a:t>Gestion des stocks, approvisionnement et achats / Gestion des ressources matérielles</a:t>
                      </a:r>
                      <a:endParaRPr sz="1200" i="0" u="none" strike="noStrike">
                        <a:solidFill>
                          <a:srgbClr val="3F3F3F"/>
                        </a:solidFill>
                        <a:latin typeface="Poppins"/>
                        <a:ea typeface="Poppins"/>
                        <a:cs typeface="Poppins"/>
                        <a:sym typeface="Poppins"/>
                      </a:endParaRPr>
                    </a:p>
                  </a:txBody>
                  <a:tcPr marL="2025" marR="2025" marT="20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1501"/>
        <p:cNvGrpSpPr/>
        <p:nvPr/>
      </p:nvGrpSpPr>
      <p:grpSpPr>
        <a:xfrm>
          <a:off x="0" y="0"/>
          <a:ext cx="0" cy="0"/>
          <a:chOff x="0" y="0"/>
          <a:chExt cx="0" cy="0"/>
        </a:xfrm>
      </p:grpSpPr>
      <p:sp>
        <p:nvSpPr>
          <p:cNvPr id="1502" name="Google Shape;1502;p195"/>
          <p:cNvSpPr txBox="1">
            <a:spLocks noGrp="1"/>
          </p:cNvSpPr>
          <p:nvPr>
            <p:ph type="ctrTitle"/>
          </p:nvPr>
        </p:nvSpPr>
        <p:spPr>
          <a:xfrm>
            <a:off x="515325" y="1739475"/>
            <a:ext cx="10993500" cy="30447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3200"/>
              <a:buFont typeface="Arial Black"/>
              <a:buNone/>
            </a:pPr>
            <a:r>
              <a:rPr lang="fr-FR" sz="4000" b="1">
                <a:solidFill>
                  <a:srgbClr val="EBBDA9"/>
                </a:solidFill>
                <a:latin typeface="Poppins"/>
                <a:ea typeface="Poppins"/>
                <a:cs typeface="Poppins"/>
                <a:sym typeface="Poppins"/>
              </a:rPr>
              <a:t>8- L’EFFICACITÉ DES ACTIONS MISES EN ŒUVRE FACE AUX RISQUES ET OPPORTUNITÉS (TABLEAU DES RISQUES ET OPPORTUNITÉS)</a:t>
            </a:r>
            <a:br>
              <a:rPr lang="fr-FR" sz="4000" b="1">
                <a:solidFill>
                  <a:srgbClr val="EBBDA9"/>
                </a:solidFill>
                <a:latin typeface="Poppins"/>
                <a:ea typeface="Poppins"/>
                <a:cs typeface="Poppins"/>
                <a:sym typeface="Poppins"/>
              </a:rPr>
            </a:br>
            <a:endParaRPr sz="3200" cap="none">
              <a:latin typeface="Arial Black"/>
              <a:ea typeface="Arial Black"/>
              <a:cs typeface="Arial Black"/>
              <a:sym typeface="Arial Black"/>
            </a:endParaRPr>
          </a:p>
        </p:txBody>
      </p:sp>
      <p:sp>
        <p:nvSpPr>
          <p:cNvPr id="1503" name="Google Shape;1503;p195"/>
          <p:cNvSpPr txBox="1"/>
          <p:nvPr/>
        </p:nvSpPr>
        <p:spPr>
          <a:xfrm>
            <a:off x="9329530" y="145774"/>
            <a:ext cx="2411896"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
              <a:buFont typeface="Gill Sans"/>
              <a:buNone/>
            </a:pPr>
            <a:r>
              <a:rPr lang="fr-FR" sz="800" b="0" i="0" u="none" strike="noStrike" cap="none">
                <a:solidFill>
                  <a:srgbClr val="000000"/>
                </a:solidFill>
                <a:latin typeface="Gill Sans"/>
                <a:ea typeface="Gill Sans"/>
                <a:cs typeface="Gill Sans"/>
                <a:sym typeface="Gill Sans"/>
              </a:rPr>
              <a:t>PM02-FO0004</a:t>
            </a:r>
            <a:endParaRPr/>
          </a:p>
          <a:p>
            <a:pPr marL="0" marR="0" lvl="0" indent="0" algn="r" rtl="0">
              <a:lnSpc>
                <a:spcPct val="100000"/>
              </a:lnSpc>
              <a:spcBef>
                <a:spcPts val="0"/>
              </a:spcBef>
              <a:spcAft>
                <a:spcPts val="0"/>
              </a:spcAft>
              <a:buClr>
                <a:srgbClr val="000000"/>
              </a:buClr>
              <a:buSzPts val="800"/>
              <a:buFont typeface="Gill Sans"/>
              <a:buNone/>
            </a:pPr>
            <a:r>
              <a:rPr lang="fr-FR" sz="800" b="0" i="0" u="none" strike="noStrike" cap="none">
                <a:solidFill>
                  <a:srgbClr val="000000"/>
                </a:solidFill>
                <a:latin typeface="Gill Sans"/>
                <a:ea typeface="Gill Sans"/>
                <a:cs typeface="Gill Sans"/>
                <a:sym typeface="Gill Sans"/>
              </a:rPr>
              <a:t>V1</a:t>
            </a:r>
            <a:endParaRPr/>
          </a:p>
        </p:txBody>
      </p:sp>
    </p:spTree>
  </p:cSld>
  <p:clrMapOvr>
    <a:masterClrMapping/>
  </p:clrMapOvr>
  <p:transition spd="med">
    <p:push/>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1507"/>
        <p:cNvGrpSpPr/>
        <p:nvPr/>
      </p:nvGrpSpPr>
      <p:grpSpPr>
        <a:xfrm>
          <a:off x="0" y="0"/>
          <a:ext cx="0" cy="0"/>
          <a:chOff x="0" y="0"/>
          <a:chExt cx="0" cy="0"/>
        </a:xfrm>
      </p:grpSpPr>
      <p:sp>
        <p:nvSpPr>
          <p:cNvPr id="1508" name="Google Shape;1508;p19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800"/>
              <a:buFont typeface="Poppins"/>
              <a:buNone/>
            </a:pPr>
            <a:r>
              <a:rPr lang="fr-FR" sz="2000" b="1">
                <a:solidFill>
                  <a:srgbClr val="752864"/>
                </a:solidFill>
                <a:latin typeface="Poppins"/>
                <a:ea typeface="Poppins"/>
                <a:cs typeface="Poppins"/>
                <a:sym typeface="Poppins"/>
              </a:rPr>
              <a:t>8. L’Efficacité des actions mise en œuvres face aux risques et opportunités</a:t>
            </a:r>
            <a:endParaRPr sz="2000" b="1">
              <a:solidFill>
                <a:srgbClr val="752864"/>
              </a:solidFill>
              <a:latin typeface="Poppins"/>
              <a:ea typeface="Poppins"/>
              <a:cs typeface="Poppins"/>
              <a:sym typeface="Poppins"/>
            </a:endParaRPr>
          </a:p>
        </p:txBody>
      </p:sp>
      <p:graphicFrame>
        <p:nvGraphicFramePr>
          <p:cNvPr id="1509" name="Google Shape;1509;p196"/>
          <p:cNvGraphicFramePr/>
          <p:nvPr/>
        </p:nvGraphicFramePr>
        <p:xfrm>
          <a:off x="581191" y="1569338"/>
          <a:ext cx="3000000" cy="3000000"/>
        </p:xfrm>
        <a:graphic>
          <a:graphicData uri="http://schemas.openxmlformats.org/drawingml/2006/table">
            <a:tbl>
              <a:tblPr>
                <a:noFill/>
                <a:tableStyleId>{3946ED75-AFF1-4BEF-8250-051C1756E3E0}</a:tableStyleId>
              </a:tblPr>
              <a:tblGrid>
                <a:gridCol w="1711925">
                  <a:extLst>
                    <a:ext uri="{9D8B030D-6E8A-4147-A177-3AD203B41FA5}">
                      <a16:colId xmlns:a16="http://schemas.microsoft.com/office/drawing/2014/main" val="20000"/>
                    </a:ext>
                  </a:extLst>
                </a:gridCol>
                <a:gridCol w="2425225">
                  <a:extLst>
                    <a:ext uri="{9D8B030D-6E8A-4147-A177-3AD203B41FA5}">
                      <a16:colId xmlns:a16="http://schemas.microsoft.com/office/drawing/2014/main" val="20001"/>
                    </a:ext>
                  </a:extLst>
                </a:gridCol>
                <a:gridCol w="2289700">
                  <a:extLst>
                    <a:ext uri="{9D8B030D-6E8A-4147-A177-3AD203B41FA5}">
                      <a16:colId xmlns:a16="http://schemas.microsoft.com/office/drawing/2014/main" val="20002"/>
                    </a:ext>
                  </a:extLst>
                </a:gridCol>
                <a:gridCol w="2118500">
                  <a:extLst>
                    <a:ext uri="{9D8B030D-6E8A-4147-A177-3AD203B41FA5}">
                      <a16:colId xmlns:a16="http://schemas.microsoft.com/office/drawing/2014/main" val="20003"/>
                    </a:ext>
                  </a:extLst>
                </a:gridCol>
                <a:gridCol w="2632075">
                  <a:extLst>
                    <a:ext uri="{9D8B030D-6E8A-4147-A177-3AD203B41FA5}">
                      <a16:colId xmlns:a16="http://schemas.microsoft.com/office/drawing/2014/main" val="20004"/>
                    </a:ext>
                  </a:extLst>
                </a:gridCol>
              </a:tblGrid>
              <a:tr h="295725">
                <a:tc>
                  <a:txBody>
                    <a:bodyPr/>
                    <a:lstStyle/>
                    <a:p>
                      <a:pPr marL="0" marR="0" lvl="0" indent="0" algn="ctr" rtl="0">
                        <a:spcBef>
                          <a:spcPts val="0"/>
                        </a:spcBef>
                        <a:spcAft>
                          <a:spcPts val="0"/>
                        </a:spcAft>
                        <a:buNone/>
                      </a:pPr>
                      <a:r>
                        <a:rPr lang="fr-FR" b="1" i="0" u="none" strike="noStrike">
                          <a:solidFill>
                            <a:srgbClr val="FFFFFF"/>
                          </a:solidFill>
                          <a:latin typeface="Poppins"/>
                          <a:ea typeface="Poppins"/>
                          <a:cs typeface="Poppins"/>
                          <a:sym typeface="Poppins"/>
                        </a:rPr>
                        <a:t>Processus</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b="1" i="0" u="none" strike="noStrike">
                          <a:solidFill>
                            <a:srgbClr val="FFFFFF"/>
                          </a:solidFill>
                          <a:latin typeface="Poppins"/>
                          <a:ea typeface="Poppins"/>
                          <a:cs typeface="Poppins"/>
                          <a:sym typeface="Poppins"/>
                        </a:rPr>
                        <a:t>Risques acceptés</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b="1" i="0" u="none" strike="noStrike">
                          <a:solidFill>
                            <a:srgbClr val="FFFFFF"/>
                          </a:solidFill>
                          <a:latin typeface="Poppins"/>
                          <a:ea typeface="Poppins"/>
                          <a:cs typeface="Poppins"/>
                          <a:sym typeface="Poppins"/>
                        </a:rPr>
                        <a:t>Risques moyens</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b="1" i="0" u="none" strike="noStrike">
                          <a:solidFill>
                            <a:srgbClr val="FFFFFF"/>
                          </a:solidFill>
                          <a:latin typeface="Poppins"/>
                          <a:ea typeface="Poppins"/>
                          <a:cs typeface="Poppins"/>
                          <a:sym typeface="Poppins"/>
                        </a:rPr>
                        <a:t>Risques </a:t>
                      </a:r>
                      <a:r>
                        <a:rPr lang="fr-FR" b="1">
                          <a:solidFill>
                            <a:srgbClr val="FFFFFF"/>
                          </a:solidFill>
                          <a:latin typeface="Poppins"/>
                          <a:ea typeface="Poppins"/>
                          <a:cs typeface="Poppins"/>
                          <a:sym typeface="Poppins"/>
                        </a:rPr>
                        <a:t>élevés</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tc>
                  <a:txBody>
                    <a:bodyPr/>
                    <a:lstStyle/>
                    <a:p>
                      <a:pPr marL="0" marR="0" lvl="0" indent="0" algn="ctr" rtl="0">
                        <a:spcBef>
                          <a:spcPts val="0"/>
                        </a:spcBef>
                        <a:spcAft>
                          <a:spcPts val="0"/>
                        </a:spcAft>
                        <a:buNone/>
                      </a:pPr>
                      <a:r>
                        <a:rPr lang="fr-FR" b="1" i="0" u="none" strike="noStrike">
                          <a:solidFill>
                            <a:srgbClr val="FFFFFF"/>
                          </a:solidFill>
                          <a:latin typeface="Poppins"/>
                          <a:ea typeface="Poppins"/>
                          <a:cs typeface="Poppins"/>
                          <a:sym typeface="Poppins"/>
                        </a:rPr>
                        <a:t>Totaux des risques</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solidFill>
                      <a:srgbClr val="752864"/>
                    </a:solidFill>
                  </a:tcPr>
                </a:tc>
                <a:extLst>
                  <a:ext uri="{0D108BD9-81ED-4DB2-BD59-A6C34878D82A}">
                    <a16:rowId xmlns:a16="http://schemas.microsoft.com/office/drawing/2014/main" val="10000"/>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PM01</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6</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a:latin typeface="Poppins"/>
                          <a:ea typeface="Poppins"/>
                          <a:cs typeface="Poppins"/>
                          <a:sym typeface="Poppins"/>
                        </a:rPr>
                        <a:t>1</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spcBef>
                          <a:spcPts val="0"/>
                        </a:spcBef>
                        <a:spcAft>
                          <a:spcPts val="0"/>
                        </a:spcAft>
                        <a:buNone/>
                      </a:pPr>
                      <a:r>
                        <a:rPr lang="fr-FR">
                          <a:latin typeface="Poppins"/>
                          <a:ea typeface="Poppins"/>
                          <a:cs typeface="Poppins"/>
                          <a:sym typeface="Poppins"/>
                        </a:rPr>
                        <a:t>7</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1"/>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PM02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2"/>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PM03</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7</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8</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3"/>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PO01</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11</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4"/>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PO02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14</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5"/>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PO03</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13</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14</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6"/>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PO04</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23</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25</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7"/>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PO05</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9</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8"/>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PO06</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13</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09"/>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PS01</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14</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10"/>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PS02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3</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15</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11"/>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PS03</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12"/>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PS04</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8</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13"/>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PS05</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14</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16</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14"/>
                  </a:ext>
                </a:extLst>
              </a:tr>
              <a:tr h="295725">
                <a:tc>
                  <a:txBody>
                    <a:bodyPr/>
                    <a:lstStyle/>
                    <a:p>
                      <a:pPr marL="0" marR="0" lvl="0" indent="0" algn="ctr" rtl="0">
                        <a:spcBef>
                          <a:spcPts val="0"/>
                        </a:spcBef>
                        <a:spcAft>
                          <a:spcPts val="0"/>
                        </a:spcAft>
                        <a:buNone/>
                      </a:pPr>
                      <a:r>
                        <a:rPr lang="fr-FR" i="0" u="none" strike="noStrike">
                          <a:solidFill>
                            <a:srgbClr val="000000"/>
                          </a:solidFill>
                          <a:latin typeface="Poppins"/>
                          <a:ea typeface="Poppins"/>
                          <a:cs typeface="Poppins"/>
                          <a:sym typeface="Poppins"/>
                        </a:rPr>
                        <a:t>PS06</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15</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2</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0</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17</a:t>
                      </a:r>
                      <a:endParaRPr>
                        <a:latin typeface="Poppins"/>
                        <a:ea typeface="Poppins"/>
                        <a:cs typeface="Poppins"/>
                        <a:sym typeface="Poppins"/>
                      </a:endParaRPr>
                    </a:p>
                  </a:txBody>
                  <a:tcPr marL="9525" marR="9525" marT="9525" marB="0" anchor="b">
                    <a:lnL w="9525" cap="flat" cmpd="sng">
                      <a:solidFill>
                        <a:srgbClr val="808080"/>
                      </a:solidFill>
                      <a:prstDash val="solid"/>
                      <a:round/>
                      <a:headEnd type="none" w="sm" len="sm"/>
                      <a:tailEnd type="none" w="sm" len="sm"/>
                    </a:lnL>
                    <a:lnR w="9525" cap="flat" cmpd="sng">
                      <a:solidFill>
                        <a:srgbClr val="808080"/>
                      </a:solidFill>
                      <a:prstDash val="solid"/>
                      <a:round/>
                      <a:headEnd type="none" w="sm" len="sm"/>
                      <a:tailEnd type="none" w="sm" len="sm"/>
                    </a:lnR>
                    <a:lnT w="9525" cap="flat" cmpd="sng">
                      <a:solidFill>
                        <a:srgbClr val="808080"/>
                      </a:solidFill>
                      <a:prstDash val="solid"/>
                      <a:round/>
                      <a:headEnd type="none" w="sm" len="sm"/>
                      <a:tailEnd type="none" w="sm" len="sm"/>
                    </a:lnT>
                    <a:lnB w="9525" cap="flat" cmpd="sng">
                      <a:solidFill>
                        <a:srgbClr val="808080"/>
                      </a:solidFill>
                      <a:prstDash val="solid"/>
                      <a:round/>
                      <a:headEnd type="none" w="sm" len="sm"/>
                      <a:tailEnd type="none" w="sm" len="sm"/>
                    </a:lnB>
                  </a:tcPr>
                </a:tc>
                <a:extLst>
                  <a:ext uri="{0D108BD9-81ED-4DB2-BD59-A6C34878D82A}">
                    <a16:rowId xmlns:a16="http://schemas.microsoft.com/office/drawing/2014/main" val="10015"/>
                  </a:ext>
                </a:extLst>
              </a:tr>
            </a:tbl>
          </a:graphicData>
        </a:graphic>
      </p:graphicFrame>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Shape 1513"/>
        <p:cNvGrpSpPr/>
        <p:nvPr/>
      </p:nvGrpSpPr>
      <p:grpSpPr>
        <a:xfrm>
          <a:off x="0" y="0"/>
          <a:ext cx="0" cy="0"/>
          <a:chOff x="0" y="0"/>
          <a:chExt cx="0" cy="0"/>
        </a:xfrm>
      </p:grpSpPr>
      <p:sp>
        <p:nvSpPr>
          <p:cNvPr id="1514" name="Google Shape;1514;p19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800"/>
              <a:buFont typeface="Poppins"/>
              <a:buNone/>
            </a:pPr>
            <a:r>
              <a:rPr lang="fr-FR" sz="2000" b="1">
                <a:solidFill>
                  <a:srgbClr val="752864"/>
                </a:solidFill>
                <a:latin typeface="Poppins"/>
                <a:ea typeface="Poppins"/>
                <a:cs typeface="Poppins"/>
                <a:sym typeface="Poppins"/>
              </a:rPr>
              <a:t>8. L’Efficacité des actions mise en œuvres face aux risques et opportunités</a:t>
            </a:r>
            <a:endParaRPr sz="2000" b="1">
              <a:solidFill>
                <a:srgbClr val="752864"/>
              </a:solidFill>
              <a:latin typeface="Poppins"/>
              <a:ea typeface="Poppins"/>
              <a:cs typeface="Poppins"/>
              <a:sym typeface="Poppins"/>
            </a:endParaRPr>
          </a:p>
        </p:txBody>
      </p:sp>
      <p:sp>
        <p:nvSpPr>
          <p:cNvPr id="1515" name="Google Shape;1515;p197"/>
          <p:cNvSpPr txBox="1"/>
          <p:nvPr/>
        </p:nvSpPr>
        <p:spPr>
          <a:xfrm>
            <a:off x="985273" y="1690690"/>
            <a:ext cx="6092700" cy="3387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01 RISQUE MAJEUR IDENTIFIÉ</a:t>
            </a:r>
            <a:endParaRPr sz="1600" b="1">
              <a:latin typeface="Poppins"/>
              <a:ea typeface="Poppins"/>
              <a:cs typeface="Poppins"/>
              <a:sym typeface="Poppins"/>
            </a:endParaRPr>
          </a:p>
        </p:txBody>
      </p:sp>
      <p:sp>
        <p:nvSpPr>
          <p:cNvPr id="1516" name="Google Shape;1516;p197"/>
          <p:cNvSpPr/>
          <p:nvPr/>
        </p:nvSpPr>
        <p:spPr>
          <a:xfrm>
            <a:off x="581192" y="3082900"/>
            <a:ext cx="374087" cy="374087"/>
          </a:xfrm>
          <a:prstGeom prst="ellipse">
            <a:avLst/>
          </a:prstGeom>
          <a:solidFill>
            <a:srgbClr val="D4594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FFFFFF"/>
              </a:solidFill>
              <a:latin typeface="Calibri"/>
              <a:ea typeface="Calibri"/>
              <a:cs typeface="Calibri"/>
              <a:sym typeface="Calibri"/>
            </a:endParaRPr>
          </a:p>
        </p:txBody>
      </p:sp>
      <p:sp>
        <p:nvSpPr>
          <p:cNvPr id="1517" name="Google Shape;1517;p197"/>
          <p:cNvSpPr txBox="1"/>
          <p:nvPr/>
        </p:nvSpPr>
        <p:spPr>
          <a:xfrm>
            <a:off x="1077201" y="3023025"/>
            <a:ext cx="10515600" cy="20625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PM03 PROCESSUS ORGANISATION DU SMQ ET AMELIORATION CONTINUE</a:t>
            </a:r>
            <a:endParaRPr sz="1600" b="1">
              <a:solidFill>
                <a:schemeClr val="dk1"/>
              </a:solidFill>
              <a:latin typeface="Poppins"/>
              <a:ea typeface="Poppins"/>
              <a:cs typeface="Poppins"/>
              <a:sym typeface="Poppins"/>
            </a:endParaRPr>
          </a:p>
          <a:p>
            <a:pPr marL="0" marR="0" lvl="0" indent="0" algn="l" rtl="0">
              <a:spcBef>
                <a:spcPts val="0"/>
              </a:spcBef>
              <a:spcAft>
                <a:spcPts val="0"/>
              </a:spcAft>
              <a:buNone/>
            </a:pPr>
            <a:endParaRPr sz="1600" b="1">
              <a:solidFill>
                <a:schemeClr val="dk1"/>
              </a:solidFill>
              <a:latin typeface="Poppins"/>
              <a:ea typeface="Poppins"/>
              <a:cs typeface="Poppins"/>
              <a:sym typeface="Poppins"/>
            </a:endParaRPr>
          </a:p>
          <a:p>
            <a:pPr marL="0" marR="0" lvl="0" indent="0" algn="l" rtl="0">
              <a:spcBef>
                <a:spcPts val="0"/>
              </a:spcBef>
              <a:spcAft>
                <a:spcPts val="0"/>
              </a:spcAft>
              <a:buNone/>
            </a:pPr>
            <a:r>
              <a:rPr lang="fr-FR" sz="1600" b="1">
                <a:solidFill>
                  <a:schemeClr val="dk1"/>
                </a:solidFill>
                <a:latin typeface="Poppins"/>
                <a:ea typeface="Poppins"/>
                <a:cs typeface="Poppins"/>
                <a:sym typeface="Poppins"/>
              </a:rPr>
              <a:t>Risque : </a:t>
            </a:r>
            <a:r>
              <a:rPr lang="fr-FR" sz="1600">
                <a:solidFill>
                  <a:schemeClr val="dk1"/>
                </a:solidFill>
                <a:latin typeface="Poppins"/>
                <a:ea typeface="Poppins"/>
                <a:cs typeface="Poppins"/>
                <a:sym typeface="Poppins"/>
              </a:rPr>
              <a:t>Défaut de remontée de l'information via les fiches prévues</a:t>
            </a:r>
            <a:endParaRPr sz="1600">
              <a:solidFill>
                <a:schemeClr val="dk1"/>
              </a:solidFill>
              <a:latin typeface="Poppins"/>
              <a:ea typeface="Poppins"/>
              <a:cs typeface="Poppins"/>
              <a:sym typeface="Poppins"/>
            </a:endParaRPr>
          </a:p>
          <a:p>
            <a:pPr marL="0" marR="0" lvl="0" indent="0" algn="l" rtl="0">
              <a:spcBef>
                <a:spcPts val="0"/>
              </a:spcBef>
              <a:spcAft>
                <a:spcPts val="0"/>
              </a:spcAft>
              <a:buNone/>
            </a:pPr>
            <a:endParaRPr sz="1600" b="1">
              <a:solidFill>
                <a:schemeClr val="dk1"/>
              </a:solidFill>
              <a:latin typeface="Poppins"/>
              <a:ea typeface="Poppins"/>
              <a:cs typeface="Poppins"/>
              <a:sym typeface="Poppins"/>
            </a:endParaRPr>
          </a:p>
          <a:p>
            <a:pPr marL="457200" marR="0" lvl="0" indent="0" algn="l" rtl="0">
              <a:spcBef>
                <a:spcPts val="0"/>
              </a:spcBef>
              <a:spcAft>
                <a:spcPts val="0"/>
              </a:spcAft>
              <a:buNone/>
            </a:pPr>
            <a:r>
              <a:rPr lang="fr-FR" sz="1600" b="1">
                <a:solidFill>
                  <a:schemeClr val="dk1"/>
                </a:solidFill>
                <a:latin typeface="Poppins"/>
                <a:ea typeface="Poppins"/>
                <a:cs typeface="Poppins"/>
                <a:sym typeface="Poppins"/>
              </a:rPr>
              <a:t>             </a:t>
            </a:r>
            <a:endParaRPr sz="1600" b="1">
              <a:latin typeface="Poppins"/>
              <a:ea typeface="Poppins"/>
              <a:cs typeface="Poppins"/>
              <a:sym typeface="Poppins"/>
            </a:endParaRPr>
          </a:p>
          <a:p>
            <a:pPr marL="457200" marR="0" lvl="0" indent="0" algn="l" rtl="0">
              <a:spcBef>
                <a:spcPts val="0"/>
              </a:spcBef>
              <a:spcAft>
                <a:spcPts val="0"/>
              </a:spcAft>
              <a:buNone/>
            </a:pPr>
            <a:r>
              <a:rPr lang="fr-FR" sz="1600" b="1">
                <a:solidFill>
                  <a:schemeClr val="dk1"/>
                </a:solidFill>
                <a:latin typeface="Poppins"/>
                <a:ea typeface="Poppins"/>
                <a:cs typeface="Poppins"/>
                <a:sym typeface="Poppins"/>
              </a:rPr>
              <a:t>Actions :   </a:t>
            </a:r>
            <a:endParaRPr sz="1600" b="1">
              <a:solidFill>
                <a:schemeClr val="dk1"/>
              </a:solidFill>
              <a:latin typeface="Poppins"/>
              <a:ea typeface="Poppins"/>
              <a:cs typeface="Poppins"/>
              <a:sym typeface="Poppins"/>
            </a:endParaRPr>
          </a:p>
          <a:p>
            <a:pPr marL="457200" marR="0" lvl="0" indent="0" algn="l" rtl="0">
              <a:spcBef>
                <a:spcPts val="0"/>
              </a:spcBef>
              <a:spcAft>
                <a:spcPts val="0"/>
              </a:spcAft>
              <a:buNone/>
            </a:pPr>
            <a:endParaRPr sz="1600" b="1">
              <a:solidFill>
                <a:schemeClr val="dk1"/>
              </a:solidFill>
              <a:latin typeface="Poppins"/>
              <a:ea typeface="Poppins"/>
              <a:cs typeface="Poppins"/>
              <a:sym typeface="Poppins"/>
            </a:endParaRPr>
          </a:p>
          <a:p>
            <a:pPr marL="457200" marR="0" lvl="0" indent="-330200" algn="l" rtl="0">
              <a:lnSpc>
                <a:spcPct val="150000"/>
              </a:lnSpc>
              <a:spcBef>
                <a:spcPts val="0"/>
              </a:spcBef>
              <a:spcAft>
                <a:spcPts val="0"/>
              </a:spcAft>
              <a:buClr>
                <a:schemeClr val="dk1"/>
              </a:buClr>
              <a:buSzPts val="1600"/>
              <a:buFont typeface="Poppins"/>
              <a:buChar char="●"/>
            </a:pPr>
            <a:r>
              <a:rPr lang="fr-FR" sz="1600">
                <a:solidFill>
                  <a:schemeClr val="dk1"/>
                </a:solidFill>
                <a:latin typeface="Poppins"/>
                <a:ea typeface="Poppins"/>
                <a:cs typeface="Poppins"/>
                <a:sym typeface="Poppins"/>
              </a:rPr>
              <a:t>Mise en place d’un comité des opérations</a:t>
            </a:r>
            <a:endParaRPr sz="1600">
              <a:solidFill>
                <a:schemeClr val="dk1"/>
              </a:solidFill>
              <a:latin typeface="Poppins"/>
              <a:ea typeface="Poppins"/>
              <a:cs typeface="Poppins"/>
              <a:sym typeface="Poppins"/>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1521"/>
        <p:cNvGrpSpPr/>
        <p:nvPr/>
      </p:nvGrpSpPr>
      <p:grpSpPr>
        <a:xfrm>
          <a:off x="0" y="0"/>
          <a:ext cx="0" cy="0"/>
          <a:chOff x="0" y="0"/>
          <a:chExt cx="0" cy="0"/>
        </a:xfrm>
      </p:grpSpPr>
      <p:sp>
        <p:nvSpPr>
          <p:cNvPr id="1522" name="Google Shape;1522;p198"/>
          <p:cNvSpPr txBox="1">
            <a:spLocks noGrp="1"/>
          </p:cNvSpPr>
          <p:nvPr>
            <p:ph type="ctrTitle"/>
          </p:nvPr>
        </p:nvSpPr>
        <p:spPr>
          <a:xfrm>
            <a:off x="599250" y="2281096"/>
            <a:ext cx="10993500" cy="9465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lt1"/>
              </a:buClr>
              <a:buSzPts val="3200"/>
              <a:buFont typeface="Arial Black"/>
              <a:buNone/>
            </a:pPr>
            <a:r>
              <a:rPr lang="fr-FR" sz="4000" b="1">
                <a:solidFill>
                  <a:srgbClr val="EBBDA9"/>
                </a:solidFill>
                <a:latin typeface="Poppins"/>
                <a:ea typeface="Poppins"/>
                <a:cs typeface="Poppins"/>
                <a:sym typeface="Poppins"/>
              </a:rPr>
              <a:t>9- LES OPPORTUNITÉS D’AMÉLIORATION</a:t>
            </a:r>
            <a:endParaRPr sz="4000" b="1">
              <a:solidFill>
                <a:srgbClr val="EBBDA9"/>
              </a:solidFill>
              <a:latin typeface="Poppins"/>
              <a:ea typeface="Poppins"/>
              <a:cs typeface="Poppins"/>
              <a:sym typeface="Poppins"/>
            </a:endParaRPr>
          </a:p>
        </p:txBody>
      </p:sp>
      <p:sp>
        <p:nvSpPr>
          <p:cNvPr id="1523" name="Google Shape;1523;p198"/>
          <p:cNvSpPr txBox="1"/>
          <p:nvPr/>
        </p:nvSpPr>
        <p:spPr>
          <a:xfrm>
            <a:off x="9329530" y="145774"/>
            <a:ext cx="2411896"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
              <a:buFont typeface="Gill Sans"/>
              <a:buNone/>
            </a:pPr>
            <a:r>
              <a:rPr lang="fr-FR" sz="800" b="0" i="0" u="none" strike="noStrike" cap="none">
                <a:solidFill>
                  <a:srgbClr val="000000"/>
                </a:solidFill>
                <a:latin typeface="Gill Sans"/>
                <a:ea typeface="Gill Sans"/>
                <a:cs typeface="Gill Sans"/>
                <a:sym typeface="Gill Sans"/>
              </a:rPr>
              <a:t>PM02-FO0004</a:t>
            </a:r>
            <a:endParaRPr/>
          </a:p>
          <a:p>
            <a:pPr marL="0" marR="0" lvl="0" indent="0" algn="r" rtl="0">
              <a:lnSpc>
                <a:spcPct val="100000"/>
              </a:lnSpc>
              <a:spcBef>
                <a:spcPts val="0"/>
              </a:spcBef>
              <a:spcAft>
                <a:spcPts val="0"/>
              </a:spcAft>
              <a:buClr>
                <a:srgbClr val="000000"/>
              </a:buClr>
              <a:buSzPts val="800"/>
              <a:buFont typeface="Gill Sans"/>
              <a:buNone/>
            </a:pPr>
            <a:r>
              <a:rPr lang="fr-FR" sz="800" b="0" i="0" u="none" strike="noStrike" cap="none">
                <a:solidFill>
                  <a:srgbClr val="000000"/>
                </a:solidFill>
                <a:latin typeface="Gill Sans"/>
                <a:ea typeface="Gill Sans"/>
                <a:cs typeface="Gill Sans"/>
                <a:sym typeface="Gill Sans"/>
              </a:rPr>
              <a:t>V1</a:t>
            </a:r>
            <a:endParaRPr/>
          </a:p>
        </p:txBody>
      </p:sp>
    </p:spTree>
  </p:cSld>
  <p:clrMapOvr>
    <a:masterClrMapping/>
  </p:clrMapOvr>
  <p:transition spd="med">
    <p:push/>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Shape 1527"/>
        <p:cNvGrpSpPr/>
        <p:nvPr/>
      </p:nvGrpSpPr>
      <p:grpSpPr>
        <a:xfrm>
          <a:off x="0" y="0"/>
          <a:ext cx="0" cy="0"/>
          <a:chOff x="0" y="0"/>
          <a:chExt cx="0" cy="0"/>
        </a:xfrm>
      </p:grpSpPr>
      <p:sp>
        <p:nvSpPr>
          <p:cNvPr id="1528" name="Google Shape;1528;p19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800"/>
              <a:buFont typeface="Poppins"/>
              <a:buNone/>
            </a:pPr>
            <a:r>
              <a:rPr lang="fr-FR" sz="2000" b="1">
                <a:solidFill>
                  <a:srgbClr val="752864"/>
                </a:solidFill>
                <a:latin typeface="Poppins"/>
                <a:ea typeface="Poppins"/>
                <a:cs typeface="Poppins"/>
                <a:sym typeface="Poppins"/>
              </a:rPr>
              <a:t>9. Les opportunités d’amélioration</a:t>
            </a:r>
            <a:endParaRPr sz="2000" b="1">
              <a:solidFill>
                <a:srgbClr val="752864"/>
              </a:solidFill>
              <a:latin typeface="Poppins"/>
              <a:ea typeface="Poppins"/>
              <a:cs typeface="Poppins"/>
              <a:sym typeface="Poppins"/>
            </a:endParaRPr>
          </a:p>
        </p:txBody>
      </p:sp>
      <p:sp>
        <p:nvSpPr>
          <p:cNvPr id="1529" name="Google Shape;1529;p19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34290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Revue des questions du formulaire de satisfaction des médecins</a:t>
            </a:r>
            <a:endParaRPr sz="1700">
              <a:latin typeface="Poppins"/>
              <a:ea typeface="Poppins"/>
              <a:cs typeface="Poppins"/>
              <a:sym typeface="Poppins"/>
            </a:endParaRPr>
          </a:p>
          <a:p>
            <a:pPr marL="34290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Inventaire du matériel du bloc opératoire</a:t>
            </a:r>
            <a:endParaRPr sz="1700">
              <a:latin typeface="Poppins"/>
              <a:ea typeface="Poppins"/>
              <a:cs typeface="Poppins"/>
              <a:sym typeface="Poppins"/>
            </a:endParaRPr>
          </a:p>
          <a:p>
            <a:pPr marL="34290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Mise en place d’un mécanisme de remontée des informations du bloc opératoire</a:t>
            </a:r>
            <a:endParaRPr sz="1700">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Mise en place d’un comité opérations</a:t>
            </a:r>
            <a:endParaRPr sz="1700">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Mise en place d’un point mensuel avec les pilotes des processus</a:t>
            </a:r>
            <a:endParaRPr sz="1700">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Récapitulatif de l’état des honoraires aux médecins à la fin de chaque trimestre</a:t>
            </a:r>
            <a:endParaRPr sz="1700">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Peinture anti rouille de la table d’accouchement </a:t>
            </a:r>
            <a:endParaRPr sz="1700">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Refonte du système de téléphonie en cours</a:t>
            </a:r>
            <a:endParaRPr sz="1700">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Travaux de réaménagement de l'open space et de l’espace de détente du personnel</a:t>
            </a:r>
            <a:endParaRPr sz="1700">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Module de facturation pour le front office en cours</a:t>
            </a:r>
            <a:endParaRPr sz="1700">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Refonte du système de téléphonie en cours</a:t>
            </a:r>
            <a:endParaRPr sz="1700">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Inventaire ressources matérielles et réévaluation du parc informatique </a:t>
            </a:r>
            <a:endParaRPr sz="1700">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latin typeface="Poppins"/>
                <a:ea typeface="Poppins"/>
                <a:cs typeface="Poppins"/>
                <a:sym typeface="Poppins"/>
              </a:rPr>
              <a:t>Formation début Mai en bureautique pour le personnel</a:t>
            </a:r>
            <a:endParaRPr sz="1700">
              <a:latin typeface="Poppins"/>
              <a:ea typeface="Poppins"/>
              <a:cs typeface="Poppins"/>
              <a:sym typeface="Poppins"/>
            </a:endParaRPr>
          </a:p>
          <a:p>
            <a:pPr marL="457200" marR="0" lvl="0" indent="0" algn="just" rtl="0">
              <a:lnSpc>
                <a:spcPct val="115000"/>
              </a:lnSpc>
              <a:spcBef>
                <a:spcPts val="0"/>
              </a:spcBef>
              <a:spcAft>
                <a:spcPts val="0"/>
              </a:spcAft>
              <a:buNone/>
            </a:pPr>
            <a:endParaRPr sz="1700">
              <a:latin typeface="Poppins"/>
              <a:ea typeface="Poppins"/>
              <a:cs typeface="Poppins"/>
              <a:sym typeface="Poppins"/>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Shape 1533"/>
        <p:cNvGrpSpPr/>
        <p:nvPr/>
      </p:nvGrpSpPr>
      <p:grpSpPr>
        <a:xfrm>
          <a:off x="0" y="0"/>
          <a:ext cx="0" cy="0"/>
          <a:chOff x="0" y="0"/>
          <a:chExt cx="0" cy="0"/>
        </a:xfrm>
      </p:grpSpPr>
      <p:sp>
        <p:nvSpPr>
          <p:cNvPr id="1534" name="Google Shape;1534;p20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800"/>
              <a:buFont typeface="Poppins"/>
              <a:buNone/>
            </a:pPr>
            <a:r>
              <a:rPr lang="fr-FR" sz="2000" b="1">
                <a:solidFill>
                  <a:srgbClr val="752864"/>
                </a:solidFill>
                <a:latin typeface="Poppins"/>
                <a:ea typeface="Poppins"/>
                <a:cs typeface="Poppins"/>
                <a:sym typeface="Poppins"/>
              </a:rPr>
              <a:t>BESOINS DE CHANGEMENTS À APPORTER AU SYSTÈME DE MANAGEMENT DE LA QUALITÉ</a:t>
            </a:r>
            <a:endParaRPr sz="2000" b="1">
              <a:solidFill>
                <a:srgbClr val="752864"/>
              </a:solidFill>
              <a:latin typeface="Poppins"/>
              <a:ea typeface="Poppins"/>
              <a:cs typeface="Poppins"/>
              <a:sym typeface="Poppins"/>
            </a:endParaRPr>
          </a:p>
        </p:txBody>
      </p:sp>
      <p:sp>
        <p:nvSpPr>
          <p:cNvPr id="1535" name="Google Shape;1535;p200"/>
          <p:cNvSpPr txBox="1"/>
          <p:nvPr/>
        </p:nvSpPr>
        <p:spPr>
          <a:xfrm>
            <a:off x="798150" y="1873675"/>
            <a:ext cx="10595700" cy="2552700"/>
          </a:xfrm>
          <a:prstGeom prst="rect">
            <a:avLst/>
          </a:prstGeom>
          <a:noFill/>
          <a:ln>
            <a:noFill/>
          </a:ln>
        </p:spPr>
        <p:txBody>
          <a:bodyPr spcFirstLastPara="1" wrap="square" lIns="91425" tIns="91425" rIns="91425" bIns="91425" anchor="t" anchorCtr="0">
            <a:spAutoFit/>
          </a:bodyPr>
          <a:lstStyle/>
          <a:p>
            <a:pPr marL="34290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Effectuer la révision des questions du formulaire de satisfaction des médecins</a:t>
            </a:r>
            <a:endParaRPr sz="1700">
              <a:solidFill>
                <a:schemeClr val="dk1"/>
              </a:solidFill>
              <a:latin typeface="Poppins"/>
              <a:ea typeface="Poppins"/>
              <a:cs typeface="Poppins"/>
              <a:sym typeface="Poppins"/>
            </a:endParaRPr>
          </a:p>
          <a:p>
            <a:pPr marL="34290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Mise en place d’un mécanisme de remontée des informations du bloc opératoire</a:t>
            </a:r>
            <a:endParaRPr sz="1700">
              <a:solidFill>
                <a:schemeClr val="dk1"/>
              </a:solidFill>
              <a:latin typeface="Poppins"/>
              <a:ea typeface="Poppins"/>
              <a:cs typeface="Poppins"/>
              <a:sym typeface="Poppins"/>
            </a:endParaRPr>
          </a:p>
          <a:p>
            <a:pPr marL="34290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Mise en place d’un comité opérations</a:t>
            </a:r>
            <a:endParaRPr sz="1700">
              <a:solidFill>
                <a:schemeClr val="dk1"/>
              </a:solidFill>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Mise en place d’un point mensuel avec les pilotes des processus</a:t>
            </a:r>
            <a:endParaRPr sz="1700">
              <a:solidFill>
                <a:schemeClr val="dk1"/>
              </a:solidFill>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Effectuer le récapitulatif de l’état des honoraires aux médecins à la fin de chaque trimestre</a:t>
            </a:r>
            <a:endParaRPr sz="1700">
              <a:solidFill>
                <a:schemeClr val="dk1"/>
              </a:solidFill>
              <a:latin typeface="Poppins"/>
              <a:ea typeface="Poppins"/>
              <a:cs typeface="Poppins"/>
              <a:sym typeface="Poppins"/>
            </a:endParaRPr>
          </a:p>
          <a:p>
            <a:pPr marL="342900" marR="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Développer le module de facturation pour le front office (en cours)</a:t>
            </a:r>
            <a:endParaRPr sz="1700">
              <a:solidFill>
                <a:schemeClr val="dk1"/>
              </a:solidFill>
              <a:latin typeface="Poppins"/>
              <a:ea typeface="Poppins"/>
              <a:cs typeface="Poppins"/>
              <a:sym typeface="Poppins"/>
            </a:endParaRPr>
          </a:p>
          <a:p>
            <a:pPr marL="34290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Formation début Mai en bureautique pour le personnel</a:t>
            </a:r>
            <a:endParaRPr sz="1700">
              <a:solidFill>
                <a:schemeClr val="dk1"/>
              </a:solidFill>
              <a:latin typeface="Poppins"/>
              <a:ea typeface="Poppins"/>
              <a:cs typeface="Poppins"/>
              <a:sym typeface="Poppins"/>
            </a:endParaRPr>
          </a:p>
          <a:p>
            <a:pPr marL="0" lvl="0" indent="0" algn="just" rtl="0">
              <a:lnSpc>
                <a:spcPct val="115000"/>
              </a:lnSpc>
              <a:spcBef>
                <a:spcPts val="0"/>
              </a:spcBef>
              <a:spcAft>
                <a:spcPts val="0"/>
              </a:spcAft>
              <a:buNone/>
            </a:pPr>
            <a:endParaRPr sz="1700">
              <a:solidFill>
                <a:schemeClr val="dk1"/>
              </a:solidFill>
              <a:latin typeface="Poppins"/>
              <a:ea typeface="Poppins"/>
              <a:cs typeface="Poppins"/>
              <a:sym typeface="Poppins"/>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Shape 1539"/>
        <p:cNvGrpSpPr/>
        <p:nvPr/>
      </p:nvGrpSpPr>
      <p:grpSpPr>
        <a:xfrm>
          <a:off x="0" y="0"/>
          <a:ext cx="0" cy="0"/>
          <a:chOff x="0" y="0"/>
          <a:chExt cx="0" cy="0"/>
        </a:xfrm>
      </p:grpSpPr>
      <p:sp>
        <p:nvSpPr>
          <p:cNvPr id="1540" name="Google Shape;1540;p20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2800"/>
              <a:buFont typeface="Calibri"/>
              <a:buNone/>
            </a:pPr>
            <a:r>
              <a:rPr lang="fr-FR" sz="2000" b="1">
                <a:solidFill>
                  <a:srgbClr val="752864"/>
                </a:solidFill>
                <a:latin typeface="Poppins"/>
                <a:ea typeface="Poppins"/>
                <a:cs typeface="Poppins"/>
                <a:sym typeface="Poppins"/>
              </a:rPr>
              <a:t>BESOINS EN RESSOURCES</a:t>
            </a:r>
            <a:endParaRPr/>
          </a:p>
        </p:txBody>
      </p:sp>
      <p:sp>
        <p:nvSpPr>
          <p:cNvPr id="1541" name="Google Shape;1541;p201"/>
          <p:cNvSpPr txBox="1"/>
          <p:nvPr/>
        </p:nvSpPr>
        <p:spPr>
          <a:xfrm>
            <a:off x="553050" y="1701150"/>
            <a:ext cx="11085900" cy="2251800"/>
          </a:xfrm>
          <a:prstGeom prst="rect">
            <a:avLst/>
          </a:prstGeom>
          <a:noFill/>
          <a:ln>
            <a:noFill/>
          </a:ln>
        </p:spPr>
        <p:txBody>
          <a:bodyPr spcFirstLastPara="1" wrap="square" lIns="91425" tIns="91425" rIns="91425" bIns="91425" anchor="t" anchorCtr="0">
            <a:spAutoFit/>
          </a:bodyPr>
          <a:lstStyle/>
          <a:p>
            <a:pPr marL="34290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Faire l’inventaire du matériel du bloc opératoire</a:t>
            </a:r>
            <a:endParaRPr sz="1700">
              <a:solidFill>
                <a:schemeClr val="dk1"/>
              </a:solidFill>
              <a:latin typeface="Poppins"/>
              <a:ea typeface="Poppins"/>
              <a:cs typeface="Poppins"/>
              <a:sym typeface="Poppins"/>
            </a:endParaRPr>
          </a:p>
          <a:p>
            <a:pPr marL="34290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Corriger les imperfections de la table d’accouchement avec de la peinture anti rouille </a:t>
            </a:r>
            <a:endParaRPr sz="1700">
              <a:solidFill>
                <a:schemeClr val="dk1"/>
              </a:solidFill>
              <a:latin typeface="Poppins"/>
              <a:ea typeface="Poppins"/>
              <a:cs typeface="Poppins"/>
              <a:sym typeface="Poppins"/>
            </a:endParaRPr>
          </a:p>
          <a:p>
            <a:pPr marL="34290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Procéder à la refonte du système de téléphonie (en cours)</a:t>
            </a:r>
            <a:endParaRPr sz="1700">
              <a:solidFill>
                <a:schemeClr val="dk1"/>
              </a:solidFill>
              <a:latin typeface="Poppins"/>
              <a:ea typeface="Poppins"/>
              <a:cs typeface="Poppins"/>
              <a:sym typeface="Poppins"/>
            </a:endParaRPr>
          </a:p>
          <a:p>
            <a:pPr marL="34290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Réalisation des travaux de réaménagement de l'open space et de l’espace de détente du personnel</a:t>
            </a:r>
            <a:endParaRPr sz="1700">
              <a:solidFill>
                <a:schemeClr val="dk1"/>
              </a:solidFill>
              <a:latin typeface="Poppins"/>
              <a:ea typeface="Poppins"/>
              <a:cs typeface="Poppins"/>
              <a:sym typeface="Poppins"/>
            </a:endParaRPr>
          </a:p>
          <a:p>
            <a:pPr marL="342900" lvl="0" indent="-323850" algn="just" rtl="0">
              <a:lnSpc>
                <a:spcPct val="115000"/>
              </a:lnSpc>
              <a:spcBef>
                <a:spcPts val="0"/>
              </a:spcBef>
              <a:spcAft>
                <a:spcPts val="0"/>
              </a:spcAft>
              <a:buClr>
                <a:srgbClr val="EBBDA9"/>
              </a:buClr>
              <a:buSzPts val="1700"/>
              <a:buFont typeface="Noto Sans Symbols"/>
              <a:buChar char="▪"/>
            </a:pPr>
            <a:r>
              <a:rPr lang="fr-FR" sz="1700">
                <a:solidFill>
                  <a:schemeClr val="dk1"/>
                </a:solidFill>
                <a:latin typeface="Poppins"/>
                <a:ea typeface="Poppins"/>
                <a:cs typeface="Poppins"/>
                <a:sym typeface="Poppins"/>
              </a:rPr>
              <a:t>Effectuer l’inventaire des ressources matérielles et la réévaluation du parc informatique </a:t>
            </a:r>
            <a:endParaRPr sz="1700">
              <a:solidFill>
                <a:schemeClr val="dk1"/>
              </a:solidFill>
              <a:latin typeface="Poppins"/>
              <a:ea typeface="Poppins"/>
              <a:cs typeface="Poppins"/>
              <a:sym typeface="Poppins"/>
            </a:endParaRPr>
          </a:p>
          <a:p>
            <a:pPr marL="457200" lvl="0" indent="0" algn="just" rtl="0">
              <a:lnSpc>
                <a:spcPct val="115000"/>
              </a:lnSpc>
              <a:spcBef>
                <a:spcPts val="0"/>
              </a:spcBef>
              <a:spcAft>
                <a:spcPts val="0"/>
              </a:spcAft>
              <a:buNone/>
            </a:pPr>
            <a:endParaRPr sz="1700">
              <a:solidFill>
                <a:schemeClr val="dk1"/>
              </a:solidFill>
              <a:latin typeface="Poppins"/>
              <a:ea typeface="Poppins"/>
              <a:cs typeface="Poppins"/>
              <a:sym typeface="Poppins"/>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Shape 1546"/>
        <p:cNvGrpSpPr/>
        <p:nvPr/>
      </p:nvGrpSpPr>
      <p:grpSpPr>
        <a:xfrm>
          <a:off x="0" y="0"/>
          <a:ext cx="0" cy="0"/>
          <a:chOff x="0" y="0"/>
          <a:chExt cx="0" cy="0"/>
        </a:xfrm>
      </p:grpSpPr>
      <p:pic>
        <p:nvPicPr>
          <p:cNvPr id="1547" name="Google Shape;1547;p202"/>
          <p:cNvPicPr preferRelativeResize="0"/>
          <p:nvPr/>
        </p:nvPicPr>
        <p:blipFill rotWithShape="1">
          <a:blip r:embed="rId3">
            <a:alphaModFix/>
          </a:blip>
          <a:srcRect b="17557"/>
          <a:stretch/>
        </p:blipFill>
        <p:spPr>
          <a:xfrm>
            <a:off x="143637" y="136851"/>
            <a:ext cx="11904725" cy="6552048"/>
          </a:xfrm>
          <a:prstGeom prst="rect">
            <a:avLst/>
          </a:prstGeom>
          <a:noFill/>
          <a:ln>
            <a:noFill/>
          </a:ln>
        </p:spPr>
      </p:pic>
      <p:sp>
        <p:nvSpPr>
          <p:cNvPr id="1548" name="Google Shape;1548;p202"/>
          <p:cNvSpPr/>
          <p:nvPr/>
        </p:nvSpPr>
        <p:spPr>
          <a:xfrm>
            <a:off x="0" y="1701800"/>
            <a:ext cx="12192000" cy="3454400"/>
          </a:xfrm>
          <a:prstGeom prst="rect">
            <a:avLst/>
          </a:prstGeom>
          <a:solidFill>
            <a:srgbClr val="7BBBC6">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49" name="Google Shape;1549;p202"/>
          <p:cNvSpPr txBox="1"/>
          <p:nvPr/>
        </p:nvSpPr>
        <p:spPr>
          <a:xfrm>
            <a:off x="3202669" y="2967335"/>
            <a:ext cx="5786662" cy="923330"/>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fr-FR" sz="6000" b="1">
                <a:solidFill>
                  <a:schemeClr val="lt1"/>
                </a:solidFill>
                <a:latin typeface="Calibri"/>
                <a:ea typeface="Calibri"/>
                <a:cs typeface="Calibri"/>
                <a:sym typeface="Calibri"/>
              </a:rPr>
              <a:t>MERCI</a:t>
            </a:r>
            <a:endParaRPr sz="6600">
              <a:solidFill>
                <a:schemeClr val="lt1"/>
              </a:solidFill>
              <a:latin typeface="Calibri"/>
              <a:ea typeface="Calibri"/>
              <a:cs typeface="Calibri"/>
              <a:sym typeface="Calibri"/>
            </a:endParaRPr>
          </a:p>
        </p:txBody>
      </p:sp>
      <p:sp>
        <p:nvSpPr>
          <p:cNvPr id="1550" name="Google Shape;1550;p202">
            <a:hlinkClick r:id="rId4"/>
          </p:cNvPr>
          <p:cNvSpPr/>
          <p:nvPr/>
        </p:nvSpPr>
        <p:spPr>
          <a:xfrm>
            <a:off x="5118100" y="0"/>
            <a:ext cx="1955800" cy="994405"/>
          </a:xfrm>
          <a:prstGeom prst="rect">
            <a:avLst/>
          </a:prstGeom>
          <a:solidFill>
            <a:srgbClr val="752864">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51" name="Google Shape;1551;p202"/>
          <p:cNvSpPr/>
          <p:nvPr/>
        </p:nvSpPr>
        <p:spPr>
          <a:xfrm>
            <a:off x="5118100" y="5863595"/>
            <a:ext cx="1955800" cy="994405"/>
          </a:xfrm>
          <a:prstGeom prst="rect">
            <a:avLst/>
          </a:prstGeom>
          <a:solidFill>
            <a:srgbClr val="EBBDA9">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50"/>
          <p:cNvSpPr txBox="1">
            <a:spLocks noGrp="1"/>
          </p:cNvSpPr>
          <p:nvPr>
            <p:ph type="body" idx="1"/>
          </p:nvPr>
        </p:nvSpPr>
        <p:spPr>
          <a:xfrm>
            <a:off x="301332" y="1657448"/>
            <a:ext cx="11142616" cy="1199677"/>
          </a:xfrm>
          <a:prstGeom prst="rect">
            <a:avLst/>
          </a:prstGeom>
          <a:noFill/>
          <a:ln>
            <a:noFill/>
          </a:ln>
        </p:spPr>
        <p:txBody>
          <a:bodyPr spcFirstLastPara="1" wrap="square" lIns="91425" tIns="45700" rIns="91425" bIns="45700" anchor="t" anchorCtr="0">
            <a:normAutofit fontScale="77500" lnSpcReduction="20000"/>
          </a:bodyPr>
          <a:lstStyle/>
          <a:p>
            <a:pPr marL="342900" lvl="0" indent="-342900" algn="l" rtl="0">
              <a:lnSpc>
                <a:spcPct val="90000"/>
              </a:lnSpc>
              <a:spcBef>
                <a:spcPts val="0"/>
              </a:spcBef>
              <a:spcAft>
                <a:spcPts val="0"/>
              </a:spcAft>
              <a:buClr>
                <a:srgbClr val="3F3F3F"/>
              </a:buClr>
              <a:buSzPct val="100000"/>
              <a:buFont typeface="Calibri"/>
              <a:buAutoNum type="arabicPeriod"/>
            </a:pPr>
            <a:r>
              <a:rPr lang="fr-FR">
                <a:solidFill>
                  <a:srgbClr val="3F3F3F"/>
                </a:solidFill>
                <a:latin typeface="Poppins"/>
                <a:ea typeface="Poppins"/>
                <a:cs typeface="Poppins"/>
                <a:sym typeface="Poppins"/>
              </a:rPr>
              <a:t>La satisfaction et retours d’information des parties intéressées pertinentes</a:t>
            </a:r>
            <a:endParaRPr/>
          </a:p>
          <a:p>
            <a:pPr marL="228600" lvl="0" indent="-228600" algn="ctr" rtl="0">
              <a:lnSpc>
                <a:spcPct val="90000"/>
              </a:lnSpc>
              <a:spcBef>
                <a:spcPts val="1000"/>
              </a:spcBef>
              <a:spcAft>
                <a:spcPts val="0"/>
              </a:spcAft>
              <a:buClr>
                <a:srgbClr val="3F3F3F"/>
              </a:buClr>
              <a:buSzPct val="100000"/>
              <a:buFont typeface="Noto Sans Symbols"/>
              <a:buChar char="❖"/>
            </a:pPr>
            <a:r>
              <a:rPr lang="fr-FR">
                <a:solidFill>
                  <a:srgbClr val="3F3F3F"/>
                </a:solidFill>
                <a:latin typeface="Poppins"/>
                <a:ea typeface="Poppins"/>
                <a:cs typeface="Poppins"/>
                <a:sym typeface="Poppins"/>
              </a:rPr>
              <a:t>Enquête satisfaction des médecins (Gynécologue obstétrique, Pédiatre, Anesthésiste)</a:t>
            </a:r>
            <a:endParaRPr>
              <a:solidFill>
                <a:srgbClr val="3F3F3F"/>
              </a:solidFill>
              <a:latin typeface="Poppins"/>
              <a:ea typeface="Poppins"/>
              <a:cs typeface="Poppins"/>
              <a:sym typeface="Poppins"/>
            </a:endParaRPr>
          </a:p>
        </p:txBody>
      </p:sp>
      <p:sp>
        <p:nvSpPr>
          <p:cNvPr id="350" name="Google Shape;350;p50"/>
          <p:cNvSpPr/>
          <p:nvPr/>
        </p:nvSpPr>
        <p:spPr>
          <a:xfrm>
            <a:off x="1984740" y="2883409"/>
            <a:ext cx="2569364" cy="425332"/>
          </a:xfrm>
          <a:prstGeom prst="rect">
            <a:avLst/>
          </a:prstGeom>
          <a:solidFill>
            <a:schemeClr val="lt1"/>
          </a:solidFill>
          <a:ln w="12700" cap="flat" cmpd="sng">
            <a:solidFill>
              <a:srgbClr val="00808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Poppins"/>
              <a:buNone/>
            </a:pPr>
            <a:r>
              <a:rPr lang="fr-FR" sz="1800" b="0" i="0" u="none" strike="noStrike" cap="none">
                <a:solidFill>
                  <a:srgbClr val="000000"/>
                </a:solidFill>
                <a:latin typeface="Poppins"/>
                <a:ea typeface="Poppins"/>
                <a:cs typeface="Poppins"/>
                <a:sym typeface="Poppins"/>
              </a:rPr>
              <a:t>Moyenne = 2,91/4</a:t>
            </a:r>
            <a:endParaRPr/>
          </a:p>
        </p:txBody>
      </p:sp>
      <p:sp>
        <p:nvSpPr>
          <p:cNvPr id="351" name="Google Shape;351;p50"/>
          <p:cNvSpPr/>
          <p:nvPr/>
        </p:nvSpPr>
        <p:spPr>
          <a:xfrm>
            <a:off x="8027480" y="2952115"/>
            <a:ext cx="2298206" cy="357809"/>
          </a:xfrm>
          <a:prstGeom prst="rect">
            <a:avLst/>
          </a:prstGeom>
          <a:solidFill>
            <a:schemeClr val="lt1"/>
          </a:solidFill>
          <a:ln w="12700" cap="flat" cmpd="sng">
            <a:solidFill>
              <a:srgbClr val="CCEC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Poppins"/>
              <a:buNone/>
            </a:pPr>
            <a:r>
              <a:rPr lang="fr-FR" sz="1800" b="0" i="0" u="none" strike="noStrike" cap="none">
                <a:solidFill>
                  <a:srgbClr val="000000"/>
                </a:solidFill>
                <a:latin typeface="Poppins"/>
                <a:ea typeface="Poppins"/>
                <a:cs typeface="Poppins"/>
                <a:sym typeface="Poppins"/>
              </a:rPr>
              <a:t>Moyenne = 3/4</a:t>
            </a:r>
            <a:endParaRPr/>
          </a:p>
        </p:txBody>
      </p:sp>
      <p:pic>
        <p:nvPicPr>
          <p:cNvPr id="352" name="Google Shape;352;p50"/>
          <p:cNvPicPr preferRelativeResize="0"/>
          <p:nvPr/>
        </p:nvPicPr>
        <p:blipFill rotWithShape="1">
          <a:blip r:embed="rId3">
            <a:alphaModFix/>
          </a:blip>
          <a:srcRect/>
          <a:stretch/>
        </p:blipFill>
        <p:spPr>
          <a:xfrm>
            <a:off x="6719184" y="3505626"/>
            <a:ext cx="4911113" cy="3040948"/>
          </a:xfrm>
          <a:prstGeom prst="rect">
            <a:avLst/>
          </a:prstGeom>
          <a:noFill/>
          <a:ln>
            <a:noFill/>
          </a:ln>
        </p:spPr>
      </p:pic>
      <p:pic>
        <p:nvPicPr>
          <p:cNvPr id="353" name="Google Shape;353;p50"/>
          <p:cNvPicPr preferRelativeResize="0"/>
          <p:nvPr/>
        </p:nvPicPr>
        <p:blipFill rotWithShape="1">
          <a:blip r:embed="rId4">
            <a:alphaModFix/>
          </a:blip>
          <a:srcRect/>
          <a:stretch/>
        </p:blipFill>
        <p:spPr>
          <a:xfrm>
            <a:off x="666205" y="3492213"/>
            <a:ext cx="5206435" cy="3054361"/>
          </a:xfrm>
          <a:prstGeom prst="rect">
            <a:avLst/>
          </a:prstGeom>
          <a:noFill/>
          <a:ln>
            <a:noFill/>
          </a:ln>
        </p:spPr>
      </p:pic>
      <p:sp>
        <p:nvSpPr>
          <p:cNvPr id="354" name="Google Shape;354;p50"/>
          <p:cNvSpPr txBox="1">
            <a:spLocks noGrp="1"/>
          </p:cNvSpPr>
          <p:nvPr>
            <p:ph type="title"/>
          </p:nvPr>
        </p:nvSpPr>
        <p:spPr>
          <a:xfrm>
            <a:off x="487675" y="192700"/>
            <a:ext cx="11142600" cy="8334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Les informations sur la performance et l’efficacité du système de management de la qualité</a:t>
            </a:r>
            <a:endParaRPr sz="2200" b="1">
              <a:solidFill>
                <a:schemeClr val="lt1"/>
              </a:solidFill>
              <a:latin typeface="Poppins"/>
              <a:ea typeface="Poppins"/>
              <a:cs typeface="Poppins"/>
              <a:sym typeface="Poppins"/>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Shape 1555"/>
        <p:cNvGrpSpPr/>
        <p:nvPr/>
      </p:nvGrpSpPr>
      <p:grpSpPr>
        <a:xfrm>
          <a:off x="0" y="0"/>
          <a:ext cx="0" cy="0"/>
          <a:chOff x="0" y="0"/>
          <a:chExt cx="0" cy="0"/>
        </a:xfrm>
      </p:grpSpPr>
      <p:sp>
        <p:nvSpPr>
          <p:cNvPr id="1556" name="Google Shape;1556;p203"/>
          <p:cNvSpPr txBox="1"/>
          <p:nvPr/>
        </p:nvSpPr>
        <p:spPr>
          <a:xfrm>
            <a:off x="1337023" y="285847"/>
            <a:ext cx="9291900" cy="1108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752864"/>
                </a:solidFill>
                <a:latin typeface="Poppins"/>
                <a:ea typeface="Poppins"/>
                <a:cs typeface="Poppins"/>
                <a:sym typeface="Poppins"/>
              </a:rPr>
              <a:t>DÉCISIONS</a:t>
            </a:r>
            <a:endParaRPr sz="6600" b="1">
              <a:solidFill>
                <a:srgbClr val="752864"/>
              </a:solidFill>
              <a:latin typeface="Poppins"/>
              <a:ea typeface="Poppins"/>
              <a:cs typeface="Poppins"/>
              <a:sym typeface="Poppins"/>
            </a:endParaRPr>
          </a:p>
        </p:txBody>
      </p:sp>
      <p:pic>
        <p:nvPicPr>
          <p:cNvPr id="1557" name="Google Shape;1557;p203"/>
          <p:cNvPicPr preferRelativeResize="0"/>
          <p:nvPr/>
        </p:nvPicPr>
        <p:blipFill rotWithShape="1">
          <a:blip r:embed="rId3">
            <a:alphaModFix/>
          </a:blip>
          <a:srcRect/>
          <a:stretch/>
        </p:blipFill>
        <p:spPr>
          <a:xfrm>
            <a:off x="167750" y="87420"/>
            <a:ext cx="1341036" cy="846938"/>
          </a:xfrm>
          <a:prstGeom prst="rect">
            <a:avLst/>
          </a:prstGeom>
          <a:noFill/>
          <a:ln>
            <a:noFill/>
          </a:ln>
        </p:spPr>
      </p:pic>
      <p:sp>
        <p:nvSpPr>
          <p:cNvPr id="1558" name="Google Shape;1558;p20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457200" lvl="0" indent="-355600" algn="just" rtl="0">
              <a:lnSpc>
                <a:spcPct val="90000"/>
              </a:lnSpc>
              <a:spcBef>
                <a:spcPts val="0"/>
              </a:spcBef>
              <a:spcAft>
                <a:spcPts val="0"/>
              </a:spcAft>
              <a:buSzPts val="2000"/>
              <a:buFont typeface="Poppins"/>
              <a:buAutoNum type="arabicPeriod"/>
            </a:pPr>
            <a:r>
              <a:rPr lang="fr-FR" sz="2000">
                <a:latin typeface="Poppins"/>
                <a:ea typeface="Poppins"/>
                <a:cs typeface="Poppins"/>
                <a:sym typeface="Poppins"/>
              </a:rPr>
              <a:t>Investissements sur la téléphonie, l’outil de facturation, le parc informatique et le réaménagement des espaces</a:t>
            </a:r>
            <a:endParaRPr sz="2000">
              <a:latin typeface="Poppins"/>
              <a:ea typeface="Poppins"/>
              <a:cs typeface="Poppins"/>
              <a:sym typeface="Poppins"/>
            </a:endParaRPr>
          </a:p>
          <a:p>
            <a:pPr marL="914400" lvl="0" indent="0" algn="just" rtl="0">
              <a:lnSpc>
                <a:spcPct val="90000"/>
              </a:lnSpc>
              <a:spcBef>
                <a:spcPts val="0"/>
              </a:spcBef>
              <a:spcAft>
                <a:spcPts val="0"/>
              </a:spcAft>
              <a:buNone/>
            </a:pPr>
            <a:endParaRPr sz="2000">
              <a:latin typeface="Poppins"/>
              <a:ea typeface="Poppins"/>
              <a:cs typeface="Poppins"/>
              <a:sym typeface="Poppins"/>
            </a:endParaRPr>
          </a:p>
          <a:p>
            <a:pPr marL="457200" lvl="0" indent="-355600" algn="just" rtl="0">
              <a:lnSpc>
                <a:spcPct val="90000"/>
              </a:lnSpc>
              <a:spcBef>
                <a:spcPts val="0"/>
              </a:spcBef>
              <a:spcAft>
                <a:spcPts val="0"/>
              </a:spcAft>
              <a:buSzPts val="2000"/>
              <a:buFont typeface="Poppins"/>
              <a:buAutoNum type="arabicPeriod"/>
            </a:pPr>
            <a:r>
              <a:rPr lang="fr-FR" sz="2000">
                <a:latin typeface="Poppins"/>
                <a:ea typeface="Poppins"/>
                <a:cs typeface="Poppins"/>
                <a:sym typeface="Poppins"/>
              </a:rPr>
              <a:t>réorganisation et amélioration du suivi des équipes et de l’activité à travers la mise en place d’un comité des opérations et d’un point mensuel avec les pilotes des processus</a:t>
            </a:r>
            <a:endParaRPr sz="2000">
              <a:latin typeface="Poppins"/>
              <a:ea typeface="Poppins"/>
              <a:cs typeface="Poppins"/>
              <a:sym typeface="Poppins"/>
            </a:endParaRPr>
          </a:p>
          <a:p>
            <a:pPr marL="457200" lvl="0" indent="0" algn="just" rtl="0">
              <a:lnSpc>
                <a:spcPct val="90000"/>
              </a:lnSpc>
              <a:spcBef>
                <a:spcPts val="0"/>
              </a:spcBef>
              <a:spcAft>
                <a:spcPts val="0"/>
              </a:spcAft>
              <a:buNone/>
            </a:pPr>
            <a:endParaRPr sz="2000">
              <a:latin typeface="Poppins"/>
              <a:ea typeface="Poppins"/>
              <a:cs typeface="Poppins"/>
              <a:sym typeface="Poppins"/>
            </a:endParaRPr>
          </a:p>
          <a:p>
            <a:pPr marL="457200" lvl="0" indent="0" algn="l" rtl="0">
              <a:lnSpc>
                <a:spcPct val="90000"/>
              </a:lnSpc>
              <a:spcBef>
                <a:spcPts val="0"/>
              </a:spcBef>
              <a:spcAft>
                <a:spcPts val="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1"/>
          <p:cNvSpPr txBox="1">
            <a:spLocks noGrp="1"/>
          </p:cNvSpPr>
          <p:nvPr>
            <p:ph type="body" idx="1"/>
          </p:nvPr>
        </p:nvSpPr>
        <p:spPr>
          <a:xfrm>
            <a:off x="487681" y="1633108"/>
            <a:ext cx="11142616" cy="1199677"/>
          </a:xfrm>
          <a:prstGeom prst="rect">
            <a:avLst/>
          </a:prstGeom>
          <a:noFill/>
          <a:ln>
            <a:noFill/>
          </a:ln>
        </p:spPr>
        <p:txBody>
          <a:bodyPr spcFirstLastPara="1" wrap="square" lIns="91425" tIns="45700" rIns="91425" bIns="45700" anchor="t" anchorCtr="0">
            <a:normAutofit fontScale="77500" lnSpcReduction="20000"/>
          </a:bodyPr>
          <a:lstStyle/>
          <a:p>
            <a:pPr marL="342900" lvl="0" indent="-342900" algn="l" rtl="0">
              <a:lnSpc>
                <a:spcPct val="90000"/>
              </a:lnSpc>
              <a:spcBef>
                <a:spcPts val="0"/>
              </a:spcBef>
              <a:spcAft>
                <a:spcPts val="0"/>
              </a:spcAft>
              <a:buClr>
                <a:srgbClr val="3F3F3F"/>
              </a:buClr>
              <a:buSzPct val="100000"/>
              <a:buFont typeface="Calibri"/>
              <a:buAutoNum type="arabicPeriod"/>
            </a:pPr>
            <a:r>
              <a:rPr lang="fr-FR">
                <a:solidFill>
                  <a:srgbClr val="3F3F3F"/>
                </a:solidFill>
                <a:latin typeface="Poppins"/>
                <a:ea typeface="Poppins"/>
                <a:cs typeface="Poppins"/>
                <a:sym typeface="Poppins"/>
              </a:rPr>
              <a:t>La satisfaction et retours d’information des parties intéressées pertinentes</a:t>
            </a:r>
            <a:endParaRPr/>
          </a:p>
          <a:p>
            <a:pPr marL="228600" lvl="0" indent="-228600" algn="ctr" rtl="0">
              <a:lnSpc>
                <a:spcPct val="90000"/>
              </a:lnSpc>
              <a:spcBef>
                <a:spcPts val="1000"/>
              </a:spcBef>
              <a:spcAft>
                <a:spcPts val="0"/>
              </a:spcAft>
              <a:buClr>
                <a:srgbClr val="3F3F3F"/>
              </a:buClr>
              <a:buSzPct val="100000"/>
              <a:buFont typeface="Noto Sans Symbols"/>
              <a:buChar char="❖"/>
            </a:pPr>
            <a:r>
              <a:rPr lang="fr-FR">
                <a:solidFill>
                  <a:srgbClr val="3F3F3F"/>
                </a:solidFill>
                <a:latin typeface="Poppins"/>
                <a:ea typeface="Poppins"/>
                <a:cs typeface="Poppins"/>
                <a:sym typeface="Poppins"/>
              </a:rPr>
              <a:t>Enquête satisfaction des médecins (Gynécologue obstétrique, Pédiatre, Anesthésiste)</a:t>
            </a:r>
            <a:endParaRPr>
              <a:solidFill>
                <a:srgbClr val="3F3F3F"/>
              </a:solidFill>
              <a:latin typeface="Poppins"/>
              <a:ea typeface="Poppins"/>
              <a:cs typeface="Poppins"/>
              <a:sym typeface="Poppins"/>
            </a:endParaRPr>
          </a:p>
        </p:txBody>
      </p:sp>
      <p:sp>
        <p:nvSpPr>
          <p:cNvPr id="360" name="Google Shape;360;p51"/>
          <p:cNvSpPr/>
          <p:nvPr/>
        </p:nvSpPr>
        <p:spPr>
          <a:xfrm>
            <a:off x="1045029" y="2924476"/>
            <a:ext cx="3354493" cy="357809"/>
          </a:xfrm>
          <a:prstGeom prst="rect">
            <a:avLst/>
          </a:prstGeom>
          <a:solidFill>
            <a:schemeClr val="lt1"/>
          </a:solidFill>
          <a:ln w="12700" cap="flat" cmpd="sng">
            <a:solidFill>
              <a:srgbClr val="99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Poppins"/>
              <a:buNone/>
            </a:pPr>
            <a:r>
              <a:rPr lang="fr-FR" sz="1800" b="0" i="0" u="none" strike="noStrike" cap="none">
                <a:solidFill>
                  <a:srgbClr val="000000"/>
                </a:solidFill>
                <a:latin typeface="Poppins"/>
                <a:ea typeface="Poppins"/>
                <a:cs typeface="Poppins"/>
                <a:sym typeface="Poppins"/>
              </a:rPr>
              <a:t>Moyenne = </a:t>
            </a:r>
            <a:r>
              <a:rPr lang="fr-FR" sz="1800">
                <a:solidFill>
                  <a:srgbClr val="000000"/>
                </a:solidFill>
                <a:latin typeface="Poppins"/>
                <a:ea typeface="Poppins"/>
                <a:cs typeface="Poppins"/>
                <a:sym typeface="Poppins"/>
              </a:rPr>
              <a:t>3</a:t>
            </a:r>
            <a:r>
              <a:rPr lang="fr-FR" sz="1800" b="0" i="0" u="none" strike="noStrike" cap="none">
                <a:solidFill>
                  <a:srgbClr val="000000"/>
                </a:solidFill>
                <a:latin typeface="Poppins"/>
                <a:ea typeface="Poppins"/>
                <a:cs typeface="Poppins"/>
                <a:sym typeface="Poppins"/>
              </a:rPr>
              <a:t>/4</a:t>
            </a:r>
            <a:endParaRPr/>
          </a:p>
        </p:txBody>
      </p:sp>
      <p:sp>
        <p:nvSpPr>
          <p:cNvPr id="361" name="Google Shape;361;p51"/>
          <p:cNvSpPr/>
          <p:nvPr/>
        </p:nvSpPr>
        <p:spPr>
          <a:xfrm>
            <a:off x="7461355" y="2933629"/>
            <a:ext cx="3354493" cy="357809"/>
          </a:xfrm>
          <a:prstGeom prst="rect">
            <a:avLst/>
          </a:prstGeom>
          <a:solidFill>
            <a:schemeClr val="lt1"/>
          </a:solidFill>
          <a:ln w="12700" cap="flat" cmpd="sng">
            <a:solidFill>
              <a:srgbClr val="FF99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Poppins"/>
              <a:buNone/>
            </a:pPr>
            <a:r>
              <a:rPr lang="fr-FR" sz="1800" b="0" i="0" u="none" strike="noStrike" cap="none">
                <a:solidFill>
                  <a:srgbClr val="000000"/>
                </a:solidFill>
                <a:latin typeface="Poppins"/>
                <a:ea typeface="Poppins"/>
                <a:cs typeface="Poppins"/>
                <a:sym typeface="Poppins"/>
              </a:rPr>
              <a:t>Moyenne = 3,46/4</a:t>
            </a:r>
            <a:endParaRPr/>
          </a:p>
        </p:txBody>
      </p:sp>
      <p:pic>
        <p:nvPicPr>
          <p:cNvPr id="362" name="Google Shape;362;p51"/>
          <p:cNvPicPr preferRelativeResize="0"/>
          <p:nvPr/>
        </p:nvPicPr>
        <p:blipFill rotWithShape="1">
          <a:blip r:embed="rId3">
            <a:alphaModFix/>
          </a:blip>
          <a:srcRect/>
          <a:stretch/>
        </p:blipFill>
        <p:spPr>
          <a:xfrm>
            <a:off x="511673" y="3429000"/>
            <a:ext cx="5116510" cy="3236298"/>
          </a:xfrm>
          <a:prstGeom prst="rect">
            <a:avLst/>
          </a:prstGeom>
          <a:noFill/>
          <a:ln>
            <a:noFill/>
          </a:ln>
        </p:spPr>
      </p:pic>
      <p:pic>
        <p:nvPicPr>
          <p:cNvPr id="363" name="Google Shape;363;p51"/>
          <p:cNvPicPr preferRelativeResize="0"/>
          <p:nvPr/>
        </p:nvPicPr>
        <p:blipFill rotWithShape="1">
          <a:blip r:embed="rId4">
            <a:alphaModFix/>
          </a:blip>
          <a:srcRect/>
          <a:stretch/>
        </p:blipFill>
        <p:spPr>
          <a:xfrm>
            <a:off x="6211741" y="3429000"/>
            <a:ext cx="5468586" cy="3236298"/>
          </a:xfrm>
          <a:prstGeom prst="rect">
            <a:avLst/>
          </a:prstGeom>
          <a:noFill/>
          <a:ln>
            <a:noFill/>
          </a:ln>
        </p:spPr>
      </p:pic>
      <p:sp>
        <p:nvSpPr>
          <p:cNvPr id="364" name="Google Shape;364;p51"/>
          <p:cNvSpPr txBox="1">
            <a:spLocks noGrp="1"/>
          </p:cNvSpPr>
          <p:nvPr>
            <p:ph type="title"/>
          </p:nvPr>
        </p:nvSpPr>
        <p:spPr>
          <a:xfrm>
            <a:off x="487675" y="192700"/>
            <a:ext cx="11142600" cy="8334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Les informations sur la performance et l’efficacité du système de management de la qualité</a:t>
            </a:r>
            <a:endParaRPr sz="2200" b="1">
              <a:solidFill>
                <a:schemeClr val="lt1"/>
              </a:solidFill>
              <a:latin typeface="Poppins"/>
              <a:ea typeface="Poppins"/>
              <a:cs typeface="Poppins"/>
              <a:sym typeface="Poppi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2"/>
          <p:cNvSpPr txBox="1">
            <a:spLocks noGrp="1"/>
          </p:cNvSpPr>
          <p:nvPr>
            <p:ph type="body" idx="1"/>
          </p:nvPr>
        </p:nvSpPr>
        <p:spPr>
          <a:xfrm>
            <a:off x="487681" y="1633108"/>
            <a:ext cx="11142616" cy="1199677"/>
          </a:xfrm>
          <a:prstGeom prst="rect">
            <a:avLst/>
          </a:prstGeom>
          <a:noFill/>
          <a:ln>
            <a:noFill/>
          </a:ln>
        </p:spPr>
        <p:txBody>
          <a:bodyPr spcFirstLastPara="1" wrap="square" lIns="91425" tIns="45700" rIns="91425" bIns="45700" anchor="t" anchorCtr="0">
            <a:normAutofit fontScale="77500" lnSpcReduction="20000"/>
          </a:bodyPr>
          <a:lstStyle/>
          <a:p>
            <a:pPr marL="342900" lvl="0" indent="-342900" algn="l" rtl="0">
              <a:lnSpc>
                <a:spcPct val="90000"/>
              </a:lnSpc>
              <a:spcBef>
                <a:spcPts val="0"/>
              </a:spcBef>
              <a:spcAft>
                <a:spcPts val="0"/>
              </a:spcAft>
              <a:buClr>
                <a:srgbClr val="3F3F3F"/>
              </a:buClr>
              <a:buSzPct val="100000"/>
              <a:buFont typeface="Calibri"/>
              <a:buAutoNum type="arabicPeriod"/>
            </a:pPr>
            <a:r>
              <a:rPr lang="fr-FR">
                <a:solidFill>
                  <a:srgbClr val="3F3F3F"/>
                </a:solidFill>
                <a:latin typeface="Poppins"/>
                <a:ea typeface="Poppins"/>
                <a:cs typeface="Poppins"/>
                <a:sym typeface="Poppins"/>
              </a:rPr>
              <a:t>La satisfaction et retours d’information des parties intéressées pertinentes</a:t>
            </a:r>
            <a:endParaRPr/>
          </a:p>
          <a:p>
            <a:pPr marL="228600" lvl="0" indent="-228600" algn="ctr" rtl="0">
              <a:lnSpc>
                <a:spcPct val="90000"/>
              </a:lnSpc>
              <a:spcBef>
                <a:spcPts val="1000"/>
              </a:spcBef>
              <a:spcAft>
                <a:spcPts val="0"/>
              </a:spcAft>
              <a:buClr>
                <a:srgbClr val="3F3F3F"/>
              </a:buClr>
              <a:buSzPct val="100000"/>
              <a:buFont typeface="Noto Sans Symbols"/>
              <a:buChar char="❖"/>
            </a:pPr>
            <a:r>
              <a:rPr lang="fr-FR">
                <a:solidFill>
                  <a:srgbClr val="3F3F3F"/>
                </a:solidFill>
                <a:latin typeface="Poppins"/>
                <a:ea typeface="Poppins"/>
                <a:cs typeface="Poppins"/>
                <a:sym typeface="Poppins"/>
              </a:rPr>
              <a:t>Enquête satisfaction des médecins (Gynécologue obstétrique, Pédiatre, Anesthésiste)</a:t>
            </a:r>
            <a:endParaRPr>
              <a:solidFill>
                <a:srgbClr val="3F3F3F"/>
              </a:solidFill>
              <a:latin typeface="Poppins"/>
              <a:ea typeface="Poppins"/>
              <a:cs typeface="Poppins"/>
              <a:sym typeface="Poppins"/>
            </a:endParaRPr>
          </a:p>
        </p:txBody>
      </p:sp>
      <p:sp>
        <p:nvSpPr>
          <p:cNvPr id="370" name="Google Shape;370;p52"/>
          <p:cNvSpPr/>
          <p:nvPr/>
        </p:nvSpPr>
        <p:spPr>
          <a:xfrm>
            <a:off x="1570892" y="2867488"/>
            <a:ext cx="3142492" cy="357809"/>
          </a:xfrm>
          <a:prstGeom prst="rect">
            <a:avLst/>
          </a:prstGeom>
          <a:solidFill>
            <a:schemeClr val="lt1"/>
          </a:solidFill>
          <a:ln w="12700" cap="flat" cmpd="sng">
            <a:solidFill>
              <a:srgbClr val="75286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Poppins"/>
              <a:buNone/>
            </a:pPr>
            <a:r>
              <a:rPr lang="fr-FR" sz="1800" b="0" i="0" u="none" strike="noStrike" cap="none">
                <a:solidFill>
                  <a:srgbClr val="000000"/>
                </a:solidFill>
                <a:latin typeface="Poppins"/>
                <a:ea typeface="Poppins"/>
                <a:cs typeface="Poppins"/>
                <a:sym typeface="Poppins"/>
              </a:rPr>
              <a:t>Moyenne = 3,38/4</a:t>
            </a:r>
            <a:endParaRPr/>
          </a:p>
        </p:txBody>
      </p:sp>
      <p:sp>
        <p:nvSpPr>
          <p:cNvPr id="371" name="Google Shape;371;p52"/>
          <p:cNvSpPr/>
          <p:nvPr/>
        </p:nvSpPr>
        <p:spPr>
          <a:xfrm>
            <a:off x="7845286" y="2867488"/>
            <a:ext cx="2775822" cy="357809"/>
          </a:xfrm>
          <a:prstGeom prst="rect">
            <a:avLst/>
          </a:prstGeom>
          <a:solidFill>
            <a:schemeClr val="lt1"/>
          </a:solidFill>
          <a:ln w="12700" cap="flat" cmpd="sng">
            <a:solidFill>
              <a:srgbClr val="EBBDA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Poppins"/>
              <a:buNone/>
            </a:pPr>
            <a:r>
              <a:rPr lang="fr-FR" sz="1800" b="0" i="0" u="none" strike="noStrike" cap="none">
                <a:solidFill>
                  <a:srgbClr val="000000"/>
                </a:solidFill>
                <a:latin typeface="Poppins"/>
                <a:ea typeface="Poppins"/>
                <a:cs typeface="Poppins"/>
                <a:sym typeface="Poppins"/>
              </a:rPr>
              <a:t>Moyenne = </a:t>
            </a:r>
            <a:r>
              <a:rPr lang="fr-FR" sz="1800">
                <a:solidFill>
                  <a:srgbClr val="000000"/>
                </a:solidFill>
                <a:latin typeface="Poppins"/>
                <a:ea typeface="Poppins"/>
                <a:cs typeface="Poppins"/>
                <a:sym typeface="Poppins"/>
              </a:rPr>
              <a:t>3,1</a:t>
            </a:r>
            <a:r>
              <a:rPr lang="fr-FR" sz="1800" b="0" i="0" u="none" strike="noStrike" cap="none">
                <a:solidFill>
                  <a:srgbClr val="000000"/>
                </a:solidFill>
                <a:latin typeface="Poppins"/>
                <a:ea typeface="Poppins"/>
                <a:cs typeface="Poppins"/>
                <a:sym typeface="Poppins"/>
              </a:rPr>
              <a:t>/4</a:t>
            </a:r>
            <a:endParaRPr/>
          </a:p>
        </p:txBody>
      </p:sp>
      <p:pic>
        <p:nvPicPr>
          <p:cNvPr id="372" name="Google Shape;372;p52"/>
          <p:cNvPicPr preferRelativeResize="0"/>
          <p:nvPr/>
        </p:nvPicPr>
        <p:blipFill rotWithShape="1">
          <a:blip r:embed="rId3">
            <a:alphaModFix/>
          </a:blip>
          <a:srcRect/>
          <a:stretch/>
        </p:blipFill>
        <p:spPr>
          <a:xfrm>
            <a:off x="485788" y="3429000"/>
            <a:ext cx="5292160" cy="3164098"/>
          </a:xfrm>
          <a:prstGeom prst="rect">
            <a:avLst/>
          </a:prstGeom>
          <a:noFill/>
          <a:ln>
            <a:noFill/>
          </a:ln>
        </p:spPr>
      </p:pic>
      <p:pic>
        <p:nvPicPr>
          <p:cNvPr id="373" name="Google Shape;373;p52"/>
          <p:cNvPicPr preferRelativeResize="0"/>
          <p:nvPr/>
        </p:nvPicPr>
        <p:blipFill rotWithShape="1">
          <a:blip r:embed="rId4">
            <a:alphaModFix/>
          </a:blip>
          <a:srcRect/>
          <a:stretch/>
        </p:blipFill>
        <p:spPr>
          <a:xfrm>
            <a:off x="6557109" y="3416807"/>
            <a:ext cx="5073188" cy="3176291"/>
          </a:xfrm>
          <a:prstGeom prst="rect">
            <a:avLst/>
          </a:prstGeom>
          <a:noFill/>
          <a:ln>
            <a:noFill/>
          </a:ln>
        </p:spPr>
      </p:pic>
      <p:sp>
        <p:nvSpPr>
          <p:cNvPr id="374" name="Google Shape;374;p52"/>
          <p:cNvSpPr txBox="1">
            <a:spLocks noGrp="1"/>
          </p:cNvSpPr>
          <p:nvPr>
            <p:ph type="title"/>
          </p:nvPr>
        </p:nvSpPr>
        <p:spPr>
          <a:xfrm>
            <a:off x="487675" y="192700"/>
            <a:ext cx="11142600" cy="8334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Les informations sur la performance et l’efficacité du système de management de la qualité</a:t>
            </a:r>
            <a:endParaRPr sz="2200" b="1">
              <a:solidFill>
                <a:schemeClr val="lt1"/>
              </a:solidFill>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5"/>
          <p:cNvSpPr txBox="1"/>
          <p:nvPr/>
        </p:nvSpPr>
        <p:spPr>
          <a:xfrm>
            <a:off x="673225" y="1070602"/>
            <a:ext cx="11094000" cy="4895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EBBDA9"/>
              </a:buClr>
              <a:buSzPts val="2944"/>
              <a:buFont typeface="Noto Sans Symbols"/>
              <a:buNone/>
            </a:pPr>
            <a:endParaRPr sz="3200" b="1">
              <a:solidFill>
                <a:srgbClr val="3F3F3F"/>
              </a:solidFill>
              <a:latin typeface="Poppins"/>
              <a:ea typeface="Poppins"/>
              <a:cs typeface="Poppins"/>
              <a:sym typeface="Poppins"/>
            </a:endParaRPr>
          </a:p>
          <a:p>
            <a:pPr marL="306000" marR="0" lvl="0" indent="-306000" algn="l" rtl="0">
              <a:spcBef>
                <a:spcPts val="1240"/>
              </a:spcBef>
              <a:spcAft>
                <a:spcPts val="0"/>
              </a:spcAft>
              <a:buClr>
                <a:srgbClr val="EBBDA9"/>
              </a:buClr>
              <a:buSzPts val="2944"/>
              <a:buFont typeface="Poppins"/>
              <a:buChar char="▪"/>
            </a:pPr>
            <a:r>
              <a:rPr lang="fr-FR" sz="3200">
                <a:solidFill>
                  <a:srgbClr val="3F3F3F"/>
                </a:solidFill>
                <a:latin typeface="Poppins"/>
                <a:ea typeface="Poppins"/>
                <a:cs typeface="Poppins"/>
                <a:sym typeface="Poppins"/>
              </a:rPr>
              <a:t>Khadidiatou Diop Nakoulima, Présidente</a:t>
            </a:r>
            <a:endParaRPr>
              <a:latin typeface="Poppins"/>
              <a:ea typeface="Poppins"/>
              <a:cs typeface="Poppins"/>
              <a:sym typeface="Poppins"/>
            </a:endParaRPr>
          </a:p>
          <a:p>
            <a:pPr marL="306000" marR="0" lvl="0" indent="-306000" algn="l" rtl="0">
              <a:spcBef>
                <a:spcPts val="1240"/>
              </a:spcBef>
              <a:spcAft>
                <a:spcPts val="0"/>
              </a:spcAft>
              <a:buClr>
                <a:srgbClr val="EBBDA9"/>
              </a:buClr>
              <a:buSzPts val="2944"/>
              <a:buFont typeface="Poppins"/>
              <a:buChar char="▪"/>
            </a:pPr>
            <a:r>
              <a:rPr lang="fr-FR" sz="3200">
                <a:solidFill>
                  <a:srgbClr val="3F3F3F"/>
                </a:solidFill>
                <a:latin typeface="Poppins"/>
                <a:ea typeface="Poppins"/>
                <a:cs typeface="Poppins"/>
                <a:sym typeface="Poppins"/>
              </a:rPr>
              <a:t>Lauriane Le Flour, Directrice des Opérations</a:t>
            </a:r>
            <a:endParaRPr>
              <a:latin typeface="Poppins"/>
              <a:ea typeface="Poppins"/>
              <a:cs typeface="Poppins"/>
              <a:sym typeface="Poppins"/>
            </a:endParaRPr>
          </a:p>
          <a:p>
            <a:pPr marL="306000" marR="0" lvl="0" indent="-306000" algn="l" rtl="0">
              <a:lnSpc>
                <a:spcPct val="100000"/>
              </a:lnSpc>
              <a:spcBef>
                <a:spcPts val="1240"/>
              </a:spcBef>
              <a:spcAft>
                <a:spcPts val="0"/>
              </a:spcAft>
              <a:buClr>
                <a:srgbClr val="EBBDA9"/>
              </a:buClr>
              <a:buSzPts val="2944"/>
              <a:buFont typeface="Poppins"/>
              <a:buChar char="▪"/>
            </a:pPr>
            <a:r>
              <a:rPr lang="fr-FR" sz="3200">
                <a:solidFill>
                  <a:srgbClr val="3F3F3F"/>
                </a:solidFill>
                <a:latin typeface="Poppins"/>
                <a:ea typeface="Poppins"/>
                <a:cs typeface="Poppins"/>
                <a:sym typeface="Poppins"/>
              </a:rPr>
              <a:t>Ndèye Sokhna Ndoye, Responsable des opérations et de la qualité</a:t>
            </a:r>
            <a:endParaRPr sz="3200">
              <a:solidFill>
                <a:srgbClr val="3F3F3F"/>
              </a:solidFill>
              <a:latin typeface="Poppins"/>
              <a:ea typeface="Poppins"/>
              <a:cs typeface="Poppins"/>
              <a:sym typeface="Poppins"/>
            </a:endParaRPr>
          </a:p>
          <a:p>
            <a:pPr marL="457200" marR="0" lvl="0" indent="0" algn="l" rtl="0">
              <a:spcBef>
                <a:spcPts val="1240"/>
              </a:spcBef>
              <a:spcAft>
                <a:spcPts val="0"/>
              </a:spcAft>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53"/>
          <p:cNvSpPr txBox="1">
            <a:spLocks noGrp="1"/>
          </p:cNvSpPr>
          <p:nvPr>
            <p:ph type="body" idx="1"/>
          </p:nvPr>
        </p:nvSpPr>
        <p:spPr>
          <a:xfrm>
            <a:off x="487681" y="1633108"/>
            <a:ext cx="11142616" cy="1199677"/>
          </a:xfrm>
          <a:prstGeom prst="rect">
            <a:avLst/>
          </a:prstGeom>
          <a:noFill/>
          <a:ln>
            <a:noFill/>
          </a:ln>
        </p:spPr>
        <p:txBody>
          <a:bodyPr spcFirstLastPara="1" wrap="square" lIns="91425" tIns="45700" rIns="91425" bIns="45700" anchor="t" anchorCtr="0">
            <a:normAutofit fontScale="77500" lnSpcReduction="20000"/>
          </a:bodyPr>
          <a:lstStyle/>
          <a:p>
            <a:pPr marL="342900" lvl="0" indent="-342900" algn="l" rtl="0">
              <a:lnSpc>
                <a:spcPct val="90000"/>
              </a:lnSpc>
              <a:spcBef>
                <a:spcPts val="0"/>
              </a:spcBef>
              <a:spcAft>
                <a:spcPts val="0"/>
              </a:spcAft>
              <a:buClr>
                <a:srgbClr val="3F3F3F"/>
              </a:buClr>
              <a:buSzPct val="100000"/>
              <a:buFont typeface="Calibri"/>
              <a:buAutoNum type="arabicPeriod"/>
            </a:pPr>
            <a:r>
              <a:rPr lang="fr-FR">
                <a:solidFill>
                  <a:srgbClr val="3F3F3F"/>
                </a:solidFill>
                <a:latin typeface="Poppins"/>
                <a:ea typeface="Poppins"/>
                <a:cs typeface="Poppins"/>
                <a:sym typeface="Poppins"/>
              </a:rPr>
              <a:t>La satisfaction et retours d’information des parties intéressées pertinentes</a:t>
            </a:r>
            <a:endParaRPr/>
          </a:p>
          <a:p>
            <a:pPr marL="228600" lvl="0" indent="-228600" algn="ctr" rtl="0">
              <a:lnSpc>
                <a:spcPct val="90000"/>
              </a:lnSpc>
              <a:spcBef>
                <a:spcPts val="1000"/>
              </a:spcBef>
              <a:spcAft>
                <a:spcPts val="0"/>
              </a:spcAft>
              <a:buClr>
                <a:srgbClr val="3F3F3F"/>
              </a:buClr>
              <a:buSzPct val="100000"/>
              <a:buFont typeface="Noto Sans Symbols"/>
              <a:buChar char="❖"/>
            </a:pPr>
            <a:r>
              <a:rPr lang="fr-FR">
                <a:solidFill>
                  <a:srgbClr val="3F3F3F"/>
                </a:solidFill>
                <a:latin typeface="Poppins"/>
                <a:ea typeface="Poppins"/>
                <a:cs typeface="Poppins"/>
                <a:sym typeface="Poppins"/>
              </a:rPr>
              <a:t>Enquête satisfaction des médecins (Gynécologue obstétrique, Pédiatre, Anesthésiste)</a:t>
            </a:r>
            <a:endParaRPr>
              <a:solidFill>
                <a:srgbClr val="3F3F3F"/>
              </a:solidFill>
              <a:latin typeface="Poppins"/>
              <a:ea typeface="Poppins"/>
              <a:cs typeface="Poppins"/>
              <a:sym typeface="Poppins"/>
            </a:endParaRPr>
          </a:p>
        </p:txBody>
      </p:sp>
      <p:sp>
        <p:nvSpPr>
          <p:cNvPr id="380" name="Google Shape;380;p53"/>
          <p:cNvSpPr/>
          <p:nvPr/>
        </p:nvSpPr>
        <p:spPr>
          <a:xfrm>
            <a:off x="1871340" y="2832784"/>
            <a:ext cx="2700660" cy="357809"/>
          </a:xfrm>
          <a:prstGeom prst="rect">
            <a:avLst/>
          </a:prstGeom>
          <a:solidFill>
            <a:schemeClr val="lt1"/>
          </a:solidFill>
          <a:ln w="12700" cap="flat" cmpd="sng">
            <a:solidFill>
              <a:srgbClr val="00808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Poppins"/>
              <a:buNone/>
            </a:pPr>
            <a:r>
              <a:rPr lang="fr-FR" sz="1800" b="0" i="0" u="none" strike="noStrike" cap="none">
                <a:solidFill>
                  <a:srgbClr val="000000"/>
                </a:solidFill>
                <a:latin typeface="Poppins"/>
                <a:ea typeface="Poppins"/>
                <a:cs typeface="Poppins"/>
                <a:sym typeface="Poppins"/>
              </a:rPr>
              <a:t>Moyenne = 3,08/4</a:t>
            </a:r>
            <a:endParaRPr/>
          </a:p>
        </p:txBody>
      </p:sp>
      <p:pic>
        <p:nvPicPr>
          <p:cNvPr id="381" name="Google Shape;381;p53"/>
          <p:cNvPicPr preferRelativeResize="0"/>
          <p:nvPr/>
        </p:nvPicPr>
        <p:blipFill rotWithShape="1">
          <a:blip r:embed="rId3">
            <a:alphaModFix/>
          </a:blip>
          <a:srcRect/>
          <a:stretch/>
        </p:blipFill>
        <p:spPr>
          <a:xfrm>
            <a:off x="487681" y="3389289"/>
            <a:ext cx="5273497" cy="3316511"/>
          </a:xfrm>
          <a:prstGeom prst="rect">
            <a:avLst/>
          </a:prstGeom>
          <a:noFill/>
          <a:ln>
            <a:noFill/>
          </a:ln>
        </p:spPr>
      </p:pic>
      <p:pic>
        <p:nvPicPr>
          <p:cNvPr id="382" name="Google Shape;382;p53"/>
          <p:cNvPicPr preferRelativeResize="0"/>
          <p:nvPr/>
        </p:nvPicPr>
        <p:blipFill rotWithShape="1">
          <a:blip r:embed="rId4">
            <a:alphaModFix/>
          </a:blip>
          <a:srcRect/>
          <a:stretch/>
        </p:blipFill>
        <p:spPr>
          <a:xfrm>
            <a:off x="6430824" y="3389289"/>
            <a:ext cx="5199473" cy="3276009"/>
          </a:xfrm>
          <a:prstGeom prst="rect">
            <a:avLst/>
          </a:prstGeom>
          <a:noFill/>
          <a:ln>
            <a:noFill/>
          </a:ln>
        </p:spPr>
      </p:pic>
      <p:sp>
        <p:nvSpPr>
          <p:cNvPr id="383" name="Google Shape;383;p53"/>
          <p:cNvSpPr/>
          <p:nvPr/>
        </p:nvSpPr>
        <p:spPr>
          <a:xfrm>
            <a:off x="7620002" y="2832784"/>
            <a:ext cx="3057376" cy="357809"/>
          </a:xfrm>
          <a:prstGeom prst="rect">
            <a:avLst/>
          </a:prstGeom>
          <a:solidFill>
            <a:schemeClr val="lt1"/>
          </a:solidFill>
          <a:ln w="12700" cap="flat" cmpd="sng">
            <a:solidFill>
              <a:srgbClr val="CCEC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Poppins"/>
              <a:buNone/>
            </a:pPr>
            <a:r>
              <a:rPr lang="fr-FR" sz="1800" b="0" i="0" u="none" strike="noStrike" cap="none">
                <a:solidFill>
                  <a:srgbClr val="000000"/>
                </a:solidFill>
                <a:latin typeface="Poppins"/>
                <a:ea typeface="Poppins"/>
                <a:cs typeface="Poppins"/>
                <a:sym typeface="Poppins"/>
              </a:rPr>
              <a:t>Moyenne = 2,15/4</a:t>
            </a:r>
            <a:endParaRPr/>
          </a:p>
        </p:txBody>
      </p:sp>
      <p:sp>
        <p:nvSpPr>
          <p:cNvPr id="384" name="Google Shape;384;p53"/>
          <p:cNvSpPr txBox="1">
            <a:spLocks noGrp="1"/>
          </p:cNvSpPr>
          <p:nvPr>
            <p:ph type="title"/>
          </p:nvPr>
        </p:nvSpPr>
        <p:spPr>
          <a:xfrm>
            <a:off x="487675" y="192700"/>
            <a:ext cx="11142600" cy="8334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Les informations sur la performance et l’efficacité du système de management de la qualité</a:t>
            </a:r>
            <a:endParaRPr sz="2200" b="1">
              <a:solidFill>
                <a:schemeClr val="lt1"/>
              </a:solidFill>
              <a:latin typeface="Poppins"/>
              <a:ea typeface="Poppins"/>
              <a:cs typeface="Poppins"/>
              <a:sym typeface="Poppi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54"/>
          <p:cNvSpPr txBox="1">
            <a:spLocks noGrp="1"/>
          </p:cNvSpPr>
          <p:nvPr>
            <p:ph type="body" idx="1"/>
          </p:nvPr>
        </p:nvSpPr>
        <p:spPr>
          <a:xfrm>
            <a:off x="487681" y="1633108"/>
            <a:ext cx="11142616" cy="1199677"/>
          </a:xfrm>
          <a:prstGeom prst="rect">
            <a:avLst/>
          </a:prstGeom>
          <a:noFill/>
          <a:ln>
            <a:noFill/>
          </a:ln>
        </p:spPr>
        <p:txBody>
          <a:bodyPr spcFirstLastPara="1" wrap="square" lIns="91425" tIns="45700" rIns="91425" bIns="45700" anchor="t" anchorCtr="0">
            <a:normAutofit fontScale="77500" lnSpcReduction="20000"/>
          </a:bodyPr>
          <a:lstStyle/>
          <a:p>
            <a:pPr marL="342900" lvl="0" indent="-342900" algn="l" rtl="0">
              <a:lnSpc>
                <a:spcPct val="90000"/>
              </a:lnSpc>
              <a:spcBef>
                <a:spcPts val="0"/>
              </a:spcBef>
              <a:spcAft>
                <a:spcPts val="0"/>
              </a:spcAft>
              <a:buClr>
                <a:srgbClr val="3F3F3F"/>
              </a:buClr>
              <a:buSzPct val="100000"/>
              <a:buFont typeface="Calibri"/>
              <a:buAutoNum type="arabicPeriod"/>
            </a:pPr>
            <a:r>
              <a:rPr lang="fr-FR">
                <a:solidFill>
                  <a:srgbClr val="3F3F3F"/>
                </a:solidFill>
                <a:latin typeface="Poppins"/>
                <a:ea typeface="Poppins"/>
                <a:cs typeface="Poppins"/>
                <a:sym typeface="Poppins"/>
              </a:rPr>
              <a:t>La satisfaction et retours d’information des parties intéressées pertinentes</a:t>
            </a:r>
            <a:endParaRPr/>
          </a:p>
          <a:p>
            <a:pPr marL="228600" lvl="0" indent="-228600" algn="ctr" rtl="0">
              <a:lnSpc>
                <a:spcPct val="90000"/>
              </a:lnSpc>
              <a:spcBef>
                <a:spcPts val="1000"/>
              </a:spcBef>
              <a:spcAft>
                <a:spcPts val="0"/>
              </a:spcAft>
              <a:buClr>
                <a:srgbClr val="3F3F3F"/>
              </a:buClr>
              <a:buSzPct val="100000"/>
              <a:buFont typeface="Noto Sans Symbols"/>
              <a:buChar char="❖"/>
            </a:pPr>
            <a:r>
              <a:rPr lang="fr-FR">
                <a:solidFill>
                  <a:srgbClr val="3F3F3F"/>
                </a:solidFill>
                <a:latin typeface="Poppins"/>
                <a:ea typeface="Poppins"/>
                <a:cs typeface="Poppins"/>
                <a:sym typeface="Poppins"/>
              </a:rPr>
              <a:t>Enquête satisfaction des médecins (Gynécologue obstétrique, Pédiatre, Anesthésiste)</a:t>
            </a:r>
            <a:endParaRPr>
              <a:solidFill>
                <a:srgbClr val="3F3F3F"/>
              </a:solidFill>
              <a:latin typeface="Poppins"/>
              <a:ea typeface="Poppins"/>
              <a:cs typeface="Poppins"/>
              <a:sym typeface="Poppins"/>
            </a:endParaRPr>
          </a:p>
        </p:txBody>
      </p:sp>
      <p:sp>
        <p:nvSpPr>
          <p:cNvPr id="390" name="Google Shape;390;p54"/>
          <p:cNvSpPr/>
          <p:nvPr/>
        </p:nvSpPr>
        <p:spPr>
          <a:xfrm>
            <a:off x="1265087" y="2653879"/>
            <a:ext cx="3574199" cy="357809"/>
          </a:xfrm>
          <a:prstGeom prst="rect">
            <a:avLst/>
          </a:prstGeom>
          <a:solidFill>
            <a:schemeClr val="lt1"/>
          </a:solidFill>
          <a:ln w="12700" cap="flat" cmpd="sng">
            <a:solidFill>
              <a:srgbClr val="99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Poppins"/>
              <a:buNone/>
            </a:pPr>
            <a:r>
              <a:rPr lang="fr-FR" sz="1800" b="0" i="0" u="none" strike="noStrike" cap="none">
                <a:solidFill>
                  <a:srgbClr val="000000"/>
                </a:solidFill>
                <a:latin typeface="Poppins"/>
                <a:ea typeface="Poppins"/>
                <a:cs typeface="Poppins"/>
                <a:sym typeface="Poppins"/>
              </a:rPr>
              <a:t>Moyenne = </a:t>
            </a:r>
            <a:r>
              <a:rPr lang="fr-FR" sz="1800">
                <a:solidFill>
                  <a:srgbClr val="000000"/>
                </a:solidFill>
                <a:latin typeface="Poppins"/>
                <a:ea typeface="Poppins"/>
                <a:cs typeface="Poppins"/>
                <a:sym typeface="Poppins"/>
              </a:rPr>
              <a:t>2,83</a:t>
            </a:r>
            <a:r>
              <a:rPr lang="fr-FR" sz="1800" b="0" i="0" u="none" strike="noStrike" cap="none">
                <a:solidFill>
                  <a:srgbClr val="000000"/>
                </a:solidFill>
                <a:latin typeface="Poppins"/>
                <a:ea typeface="Poppins"/>
                <a:cs typeface="Poppins"/>
                <a:sym typeface="Poppins"/>
              </a:rPr>
              <a:t>/4</a:t>
            </a:r>
            <a:endParaRPr/>
          </a:p>
        </p:txBody>
      </p:sp>
      <p:sp>
        <p:nvSpPr>
          <p:cNvPr id="391" name="Google Shape;391;p54"/>
          <p:cNvSpPr/>
          <p:nvPr/>
        </p:nvSpPr>
        <p:spPr>
          <a:xfrm>
            <a:off x="7047915" y="2653880"/>
            <a:ext cx="3193366" cy="357809"/>
          </a:xfrm>
          <a:prstGeom prst="rect">
            <a:avLst/>
          </a:prstGeom>
          <a:solidFill>
            <a:schemeClr val="lt1"/>
          </a:solidFill>
          <a:ln w="12700" cap="flat" cmpd="sng">
            <a:solidFill>
              <a:srgbClr val="FF99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Poppins"/>
              <a:buNone/>
            </a:pPr>
            <a:r>
              <a:rPr lang="fr-FR" sz="1800" b="0" i="0" u="none" strike="noStrike" cap="none">
                <a:solidFill>
                  <a:srgbClr val="000000"/>
                </a:solidFill>
                <a:latin typeface="Poppins"/>
                <a:ea typeface="Poppins"/>
                <a:cs typeface="Poppins"/>
                <a:sym typeface="Poppins"/>
              </a:rPr>
              <a:t>Moyenne = </a:t>
            </a:r>
            <a:r>
              <a:rPr lang="fr-FR" sz="1800">
                <a:solidFill>
                  <a:srgbClr val="000000"/>
                </a:solidFill>
                <a:latin typeface="Poppins"/>
                <a:ea typeface="Poppins"/>
                <a:cs typeface="Poppins"/>
                <a:sym typeface="Poppins"/>
              </a:rPr>
              <a:t>3</a:t>
            </a:r>
            <a:r>
              <a:rPr lang="fr-FR" sz="1800" b="0" i="0" u="none" strike="noStrike" cap="none">
                <a:solidFill>
                  <a:srgbClr val="000000"/>
                </a:solidFill>
                <a:latin typeface="Poppins"/>
                <a:ea typeface="Poppins"/>
                <a:cs typeface="Poppins"/>
                <a:sym typeface="Poppins"/>
              </a:rPr>
              <a:t>/4</a:t>
            </a:r>
            <a:endParaRPr/>
          </a:p>
        </p:txBody>
      </p:sp>
      <p:pic>
        <p:nvPicPr>
          <p:cNvPr id="392" name="Google Shape;392;p54"/>
          <p:cNvPicPr preferRelativeResize="0"/>
          <p:nvPr/>
        </p:nvPicPr>
        <p:blipFill rotWithShape="1">
          <a:blip r:embed="rId3">
            <a:alphaModFix/>
          </a:blip>
          <a:srcRect/>
          <a:stretch/>
        </p:blipFill>
        <p:spPr>
          <a:xfrm>
            <a:off x="267286" y="3275497"/>
            <a:ext cx="5330149" cy="3292125"/>
          </a:xfrm>
          <a:prstGeom prst="rect">
            <a:avLst/>
          </a:prstGeom>
          <a:noFill/>
          <a:ln>
            <a:noFill/>
          </a:ln>
        </p:spPr>
      </p:pic>
      <p:pic>
        <p:nvPicPr>
          <p:cNvPr id="393" name="Google Shape;393;p54"/>
          <p:cNvPicPr preferRelativeResize="0"/>
          <p:nvPr/>
        </p:nvPicPr>
        <p:blipFill rotWithShape="1">
          <a:blip r:embed="rId4">
            <a:alphaModFix/>
          </a:blip>
          <a:srcRect/>
          <a:stretch/>
        </p:blipFill>
        <p:spPr>
          <a:xfrm>
            <a:off x="6058989" y="3252528"/>
            <a:ext cx="5175953" cy="3304318"/>
          </a:xfrm>
          <a:prstGeom prst="rect">
            <a:avLst/>
          </a:prstGeom>
          <a:noFill/>
          <a:ln>
            <a:noFill/>
          </a:ln>
        </p:spPr>
      </p:pic>
      <p:sp>
        <p:nvSpPr>
          <p:cNvPr id="394" name="Google Shape;394;p54"/>
          <p:cNvSpPr txBox="1">
            <a:spLocks noGrp="1"/>
          </p:cNvSpPr>
          <p:nvPr>
            <p:ph type="title"/>
          </p:nvPr>
        </p:nvSpPr>
        <p:spPr>
          <a:xfrm>
            <a:off x="487675" y="192700"/>
            <a:ext cx="11142600" cy="8334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Les informations sur la performance et l’efficacité du système de management de la qualité</a:t>
            </a:r>
            <a:endParaRPr sz="2200" b="1">
              <a:solidFill>
                <a:schemeClr val="lt1"/>
              </a:solidFill>
              <a:latin typeface="Poppins"/>
              <a:ea typeface="Poppins"/>
              <a:cs typeface="Poppins"/>
              <a:sym typeface="Poppi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55"/>
          <p:cNvSpPr txBox="1">
            <a:spLocks noGrp="1"/>
          </p:cNvSpPr>
          <p:nvPr>
            <p:ph type="body" idx="1"/>
          </p:nvPr>
        </p:nvSpPr>
        <p:spPr>
          <a:xfrm>
            <a:off x="487681" y="1633108"/>
            <a:ext cx="11142616" cy="1199677"/>
          </a:xfrm>
          <a:prstGeom prst="rect">
            <a:avLst/>
          </a:prstGeom>
          <a:noFill/>
          <a:ln>
            <a:noFill/>
          </a:ln>
        </p:spPr>
        <p:txBody>
          <a:bodyPr spcFirstLastPara="1" wrap="square" lIns="91425" tIns="45700" rIns="91425" bIns="45700" anchor="t" anchorCtr="0">
            <a:normAutofit fontScale="77500" lnSpcReduction="20000"/>
          </a:bodyPr>
          <a:lstStyle/>
          <a:p>
            <a:pPr marL="342900" lvl="0" indent="-342900" algn="l" rtl="0">
              <a:lnSpc>
                <a:spcPct val="90000"/>
              </a:lnSpc>
              <a:spcBef>
                <a:spcPts val="0"/>
              </a:spcBef>
              <a:spcAft>
                <a:spcPts val="0"/>
              </a:spcAft>
              <a:buClr>
                <a:srgbClr val="3F3F3F"/>
              </a:buClr>
              <a:buSzPct val="100000"/>
              <a:buFont typeface="Calibri"/>
              <a:buAutoNum type="arabicPeriod"/>
            </a:pPr>
            <a:r>
              <a:rPr lang="fr-FR">
                <a:solidFill>
                  <a:srgbClr val="3F3F3F"/>
                </a:solidFill>
                <a:latin typeface="Poppins"/>
                <a:ea typeface="Poppins"/>
                <a:cs typeface="Poppins"/>
                <a:sym typeface="Poppins"/>
              </a:rPr>
              <a:t>La satisfaction et retours d’information des parties intéressées pertinentes</a:t>
            </a:r>
            <a:endParaRPr/>
          </a:p>
          <a:p>
            <a:pPr marL="228600" lvl="0" indent="-228600" algn="ctr" rtl="0">
              <a:lnSpc>
                <a:spcPct val="90000"/>
              </a:lnSpc>
              <a:spcBef>
                <a:spcPts val="1000"/>
              </a:spcBef>
              <a:spcAft>
                <a:spcPts val="0"/>
              </a:spcAft>
              <a:buClr>
                <a:srgbClr val="3F3F3F"/>
              </a:buClr>
              <a:buSzPct val="100000"/>
              <a:buFont typeface="Noto Sans Symbols"/>
              <a:buChar char="❖"/>
            </a:pPr>
            <a:r>
              <a:rPr lang="fr-FR">
                <a:solidFill>
                  <a:srgbClr val="3F3F3F"/>
                </a:solidFill>
                <a:latin typeface="Poppins"/>
                <a:ea typeface="Poppins"/>
                <a:cs typeface="Poppins"/>
                <a:sym typeface="Poppins"/>
              </a:rPr>
              <a:t>Enquête satisfaction des médecins (Gynécologue obstétrique, Pédiatre, Anesthésiste)</a:t>
            </a:r>
            <a:endParaRPr>
              <a:solidFill>
                <a:srgbClr val="3F3F3F"/>
              </a:solidFill>
              <a:latin typeface="Poppins"/>
              <a:ea typeface="Poppins"/>
              <a:cs typeface="Poppins"/>
              <a:sym typeface="Poppins"/>
            </a:endParaRPr>
          </a:p>
        </p:txBody>
      </p:sp>
      <p:pic>
        <p:nvPicPr>
          <p:cNvPr id="400" name="Google Shape;400;p55"/>
          <p:cNvPicPr preferRelativeResize="0"/>
          <p:nvPr/>
        </p:nvPicPr>
        <p:blipFill rotWithShape="1">
          <a:blip r:embed="rId3">
            <a:alphaModFix/>
          </a:blip>
          <a:srcRect/>
          <a:stretch/>
        </p:blipFill>
        <p:spPr>
          <a:xfrm>
            <a:off x="2419643" y="2924476"/>
            <a:ext cx="6414868" cy="3272063"/>
          </a:xfrm>
          <a:prstGeom prst="rect">
            <a:avLst/>
          </a:prstGeom>
          <a:noFill/>
          <a:ln>
            <a:noFill/>
          </a:ln>
        </p:spPr>
      </p:pic>
      <p:sp>
        <p:nvSpPr>
          <p:cNvPr id="401" name="Google Shape;401;p55"/>
          <p:cNvSpPr txBox="1">
            <a:spLocks noGrp="1"/>
          </p:cNvSpPr>
          <p:nvPr>
            <p:ph type="title"/>
          </p:nvPr>
        </p:nvSpPr>
        <p:spPr>
          <a:xfrm>
            <a:off x="487675" y="192700"/>
            <a:ext cx="11142600" cy="8334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Les informations sur la performance et l’efficacité du système de management de la qualité</a:t>
            </a:r>
            <a:endParaRPr sz="2200" b="1">
              <a:solidFill>
                <a:schemeClr val="lt1"/>
              </a:solidFill>
              <a:latin typeface="Poppins"/>
              <a:ea typeface="Poppins"/>
              <a:cs typeface="Poppins"/>
              <a:sym typeface="Poppin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56"/>
          <p:cNvSpPr txBox="1"/>
          <p:nvPr/>
        </p:nvSpPr>
        <p:spPr>
          <a:xfrm>
            <a:off x="369358" y="1876182"/>
            <a:ext cx="11260800" cy="31707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b="1">
                <a:solidFill>
                  <a:srgbClr val="752864"/>
                </a:solidFill>
                <a:latin typeface="Poppins"/>
                <a:ea typeface="Poppins"/>
                <a:cs typeface="Poppins"/>
                <a:sym typeface="Poppins"/>
              </a:rPr>
              <a:t>PROBLEMES RENCONTRES</a:t>
            </a:r>
            <a:endParaRPr/>
          </a:p>
          <a:p>
            <a:pPr marL="457200" marR="0" lvl="0" indent="-279400" algn="ctr" rtl="0">
              <a:spcBef>
                <a:spcPts val="0"/>
              </a:spcBef>
              <a:spcAft>
                <a:spcPts val="0"/>
              </a:spcAft>
              <a:buClr>
                <a:srgbClr val="EBBDA9"/>
              </a:buClr>
              <a:buSzPts val="2800"/>
              <a:buFont typeface="Noto Sans Symbols"/>
              <a:buNone/>
            </a:pPr>
            <a:endParaRPr sz="2800">
              <a:solidFill>
                <a:srgbClr val="2F5496"/>
              </a:solidFill>
              <a:latin typeface="Poppins"/>
              <a:ea typeface="Poppins"/>
              <a:cs typeface="Poppins"/>
              <a:sym typeface="Poppins"/>
            </a:endParaRPr>
          </a:p>
          <a:p>
            <a:pPr marL="457200" marR="0" lvl="0" indent="-304800" algn="ctr" rtl="0">
              <a:spcBef>
                <a:spcPts val="0"/>
              </a:spcBef>
              <a:spcAft>
                <a:spcPts val="0"/>
              </a:spcAft>
              <a:buClr>
                <a:srgbClr val="EBBDA9"/>
              </a:buClr>
              <a:buSzPts val="2400"/>
              <a:buFont typeface="Noto Sans Symbols"/>
              <a:buNone/>
            </a:pPr>
            <a:endParaRPr sz="2400">
              <a:solidFill>
                <a:srgbClr val="2F5496"/>
              </a:solidFill>
              <a:latin typeface="Poppins"/>
              <a:ea typeface="Poppins"/>
              <a:cs typeface="Poppins"/>
              <a:sym typeface="Poppins"/>
            </a:endParaRPr>
          </a:p>
          <a:p>
            <a:pPr marL="342900" marR="0" lvl="0" indent="-342900" algn="l" rtl="0">
              <a:spcBef>
                <a:spcPts val="0"/>
              </a:spcBef>
              <a:spcAft>
                <a:spcPts val="0"/>
              </a:spcAft>
              <a:buClr>
                <a:srgbClr val="EBBDA9"/>
              </a:buClr>
              <a:buSzPts val="2000"/>
              <a:buFont typeface="Noto Sans Symbols"/>
              <a:buChar char="❖"/>
            </a:pPr>
            <a:r>
              <a:rPr lang="fr-FR" sz="2000" b="0" i="0" u="none" strike="noStrike">
                <a:solidFill>
                  <a:srgbClr val="000000"/>
                </a:solidFill>
                <a:latin typeface="Poppins"/>
                <a:ea typeface="Poppins"/>
                <a:cs typeface="Poppins"/>
                <a:sym typeface="Poppins"/>
              </a:rPr>
              <a:t>engagement insuffisant de certains membres de l'équipe paramédicale qui prennent leur temps pour exécuter les consignes</a:t>
            </a:r>
            <a:endParaRPr/>
          </a:p>
          <a:p>
            <a:pPr marL="0" marR="0" lvl="0" indent="0" algn="l" rtl="0">
              <a:spcBef>
                <a:spcPts val="0"/>
              </a:spcBef>
              <a:spcAft>
                <a:spcPts val="0"/>
              </a:spcAft>
              <a:buNone/>
            </a:pPr>
            <a:r>
              <a:rPr lang="fr-FR" sz="2000">
                <a:solidFill>
                  <a:schemeClr val="dk1"/>
                </a:solidFill>
                <a:latin typeface="Poppins"/>
                <a:ea typeface="Poppins"/>
                <a:cs typeface="Poppins"/>
                <a:sym typeface="Poppins"/>
              </a:rPr>
              <a:t> </a:t>
            </a:r>
            <a:endParaRPr/>
          </a:p>
          <a:p>
            <a:pPr marL="342900" marR="0" lvl="0" indent="-342900" algn="l" rtl="0">
              <a:spcBef>
                <a:spcPts val="0"/>
              </a:spcBef>
              <a:spcAft>
                <a:spcPts val="0"/>
              </a:spcAft>
              <a:buClr>
                <a:srgbClr val="EBBDA9"/>
              </a:buClr>
              <a:buSzPts val="2000"/>
              <a:buFont typeface="Noto Sans Symbols"/>
              <a:buChar char="❖"/>
            </a:pPr>
            <a:r>
              <a:rPr lang="fr-FR" sz="2000">
                <a:solidFill>
                  <a:srgbClr val="000000"/>
                </a:solidFill>
                <a:latin typeface="Poppins"/>
                <a:ea typeface="Poppins"/>
                <a:cs typeface="Poppins"/>
                <a:sym typeface="Poppins"/>
              </a:rPr>
              <a:t>a</a:t>
            </a:r>
            <a:r>
              <a:rPr lang="fr-FR" sz="2000" b="0" i="0" u="none" strike="noStrike">
                <a:solidFill>
                  <a:srgbClr val="000000"/>
                </a:solidFill>
                <a:latin typeface="Poppins"/>
                <a:ea typeface="Poppins"/>
                <a:cs typeface="Poppins"/>
                <a:sym typeface="Poppins"/>
              </a:rPr>
              <a:t>bsence de formation continue des paramédicaux et des pédiatres -</a:t>
            </a:r>
            <a:endParaRPr sz="2000">
              <a:solidFill>
                <a:schemeClr val="dk1"/>
              </a:solidFill>
              <a:latin typeface="Poppins"/>
              <a:ea typeface="Poppins"/>
              <a:cs typeface="Poppins"/>
              <a:sym typeface="Poppins"/>
            </a:endParaRPr>
          </a:p>
          <a:p>
            <a:pPr marL="0" marR="0" lvl="0" indent="0" algn="l" rtl="0">
              <a:spcBef>
                <a:spcPts val="0"/>
              </a:spcBef>
              <a:spcAft>
                <a:spcPts val="0"/>
              </a:spcAft>
              <a:buNone/>
            </a:pPr>
            <a:endParaRPr sz="2000">
              <a:solidFill>
                <a:schemeClr val="dk1"/>
              </a:solidFill>
              <a:latin typeface="Poppins"/>
              <a:ea typeface="Poppins"/>
              <a:cs typeface="Poppins"/>
              <a:sym typeface="Poppins"/>
            </a:endParaRPr>
          </a:p>
          <a:p>
            <a:pPr marL="342900" marR="0" lvl="0" indent="-342900" algn="l" rtl="0">
              <a:spcBef>
                <a:spcPts val="0"/>
              </a:spcBef>
              <a:spcAft>
                <a:spcPts val="0"/>
              </a:spcAft>
              <a:buClr>
                <a:srgbClr val="EBBDA9"/>
              </a:buClr>
              <a:buSzPts val="2000"/>
              <a:buFont typeface="Noto Sans Symbols"/>
              <a:buChar char="❖"/>
            </a:pPr>
            <a:r>
              <a:rPr lang="fr-FR" sz="2000">
                <a:solidFill>
                  <a:srgbClr val="000000"/>
                </a:solidFill>
                <a:latin typeface="Poppins"/>
                <a:ea typeface="Poppins"/>
                <a:cs typeface="Poppins"/>
                <a:sym typeface="Poppins"/>
              </a:rPr>
              <a:t>p</a:t>
            </a:r>
            <a:r>
              <a:rPr lang="fr-FR" sz="2000" b="0" i="0" u="none" strike="noStrike">
                <a:solidFill>
                  <a:srgbClr val="000000"/>
                </a:solidFill>
                <a:latin typeface="Poppins"/>
                <a:ea typeface="Poppins"/>
                <a:cs typeface="Poppins"/>
                <a:sym typeface="Poppins"/>
              </a:rPr>
              <a:t>aiement des honoraires après le 12 du mois</a:t>
            </a:r>
            <a:endParaRPr sz="2000">
              <a:solidFill>
                <a:srgbClr val="3F3F3F"/>
              </a:solidFill>
              <a:latin typeface="Poppins"/>
              <a:ea typeface="Poppins"/>
              <a:cs typeface="Poppins"/>
              <a:sym typeface="Poppins"/>
            </a:endParaRPr>
          </a:p>
        </p:txBody>
      </p:sp>
      <p:sp>
        <p:nvSpPr>
          <p:cNvPr id="407" name="Google Shape;407;p56"/>
          <p:cNvSpPr txBox="1">
            <a:spLocks noGrp="1"/>
          </p:cNvSpPr>
          <p:nvPr>
            <p:ph type="title"/>
          </p:nvPr>
        </p:nvSpPr>
        <p:spPr>
          <a:xfrm>
            <a:off x="487675" y="192700"/>
            <a:ext cx="11142600" cy="8334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Les informations sur la performance et l’efficacité du système de management de la qualité</a:t>
            </a:r>
            <a:endParaRPr sz="2200" b="1">
              <a:solidFill>
                <a:schemeClr val="lt1"/>
              </a:solidFill>
              <a:latin typeface="Poppins"/>
              <a:ea typeface="Poppins"/>
              <a:cs typeface="Poppins"/>
              <a:sym typeface="Poppin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57"/>
          <p:cNvSpPr/>
          <p:nvPr/>
        </p:nvSpPr>
        <p:spPr>
          <a:xfrm>
            <a:off x="293500" y="317852"/>
            <a:ext cx="11678100" cy="5608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fr-FR" sz="2400" b="1">
                <a:solidFill>
                  <a:srgbClr val="752864"/>
                </a:solidFill>
                <a:latin typeface="Poppins"/>
                <a:ea typeface="Poppins"/>
                <a:cs typeface="Poppins"/>
                <a:sym typeface="Poppins"/>
              </a:rPr>
              <a:t>REMARQUES, SUGGESTIONS…</a:t>
            </a:r>
            <a:endParaRPr sz="2400" b="1">
              <a:solidFill>
                <a:srgbClr val="752864"/>
              </a:solidFill>
              <a:latin typeface="Poppins"/>
              <a:ea typeface="Poppins"/>
              <a:cs typeface="Poppins"/>
              <a:sym typeface="Poppins"/>
            </a:endParaRPr>
          </a:p>
          <a:p>
            <a:pPr marL="0" marR="0" lvl="0" indent="0" algn="ctr" rtl="0">
              <a:spcBef>
                <a:spcPts val="0"/>
              </a:spcBef>
              <a:spcAft>
                <a:spcPts val="0"/>
              </a:spcAft>
              <a:buNone/>
            </a:pPr>
            <a:endParaRPr sz="2400" b="1">
              <a:solidFill>
                <a:srgbClr val="752864"/>
              </a:solidFill>
              <a:latin typeface="Poppins"/>
              <a:ea typeface="Poppins"/>
              <a:cs typeface="Poppins"/>
              <a:sym typeface="Poppins"/>
            </a:endParaRPr>
          </a:p>
          <a:p>
            <a:pPr marL="0" marR="0" lvl="0" indent="0" algn="ctr" rtl="0">
              <a:spcBef>
                <a:spcPts val="0"/>
              </a:spcBef>
              <a:spcAft>
                <a:spcPts val="0"/>
              </a:spcAft>
              <a:buNone/>
            </a:pPr>
            <a:endParaRPr sz="2400" b="1">
              <a:solidFill>
                <a:srgbClr val="752864"/>
              </a:solidFill>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Pa</a:t>
            </a:r>
            <a:r>
              <a:rPr lang="fr-FR" i="0" u="none" strike="noStrike">
                <a:solidFill>
                  <a:srgbClr val="000000"/>
                </a:solidFill>
                <a:latin typeface="Poppins"/>
                <a:ea typeface="Poppins"/>
                <a:cs typeface="Poppins"/>
                <a:sym typeface="Poppins"/>
              </a:rPr>
              <a:t>yer les honoraires plutôt et mettre à disposition les consommables avant que ça ne finisse</a:t>
            </a:r>
            <a:endParaRPr>
              <a:solidFill>
                <a:schemeClr val="dk1"/>
              </a:solidFill>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C</a:t>
            </a:r>
            <a:r>
              <a:rPr lang="fr-FR" i="0" u="none" strike="noStrike">
                <a:solidFill>
                  <a:srgbClr val="000000"/>
                </a:solidFill>
                <a:latin typeface="Poppins"/>
                <a:ea typeface="Poppins"/>
                <a:cs typeface="Poppins"/>
                <a:sym typeface="Poppins"/>
              </a:rPr>
              <a:t>hangement appareil </a:t>
            </a:r>
            <a:r>
              <a:rPr lang="fr-FR">
                <a:solidFill>
                  <a:srgbClr val="000000"/>
                </a:solidFill>
                <a:latin typeface="Poppins"/>
                <a:ea typeface="Poppins"/>
                <a:cs typeface="Poppins"/>
                <a:sym typeface="Poppins"/>
              </a:rPr>
              <a:t>é</a:t>
            </a:r>
            <a:r>
              <a:rPr lang="fr-FR" i="0" u="none" strike="noStrike">
                <a:solidFill>
                  <a:srgbClr val="000000"/>
                </a:solidFill>
                <a:latin typeface="Poppins"/>
                <a:ea typeface="Poppins"/>
                <a:cs typeface="Poppins"/>
                <a:sym typeface="Poppins"/>
              </a:rPr>
              <a:t>chographie </a:t>
            </a:r>
            <a:endParaRPr i="0" u="none" strike="noStrike">
              <a:solidFill>
                <a:srgbClr val="000000"/>
              </a:solidFill>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i="0" u="none" strike="noStrike">
                <a:solidFill>
                  <a:srgbClr val="000000"/>
                </a:solidFill>
                <a:latin typeface="Poppins"/>
                <a:ea typeface="Poppins"/>
                <a:cs typeface="Poppins"/>
                <a:sym typeface="Poppins"/>
              </a:rPr>
              <a:t>Table d’accouchement à changer</a:t>
            </a:r>
            <a:endParaRPr i="0" u="none" strike="noStrike">
              <a:solidFill>
                <a:srgbClr val="000000"/>
              </a:solidFill>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C</a:t>
            </a:r>
            <a:r>
              <a:rPr lang="fr-FR" i="0" u="none" strike="noStrike">
                <a:solidFill>
                  <a:srgbClr val="000000"/>
                </a:solidFill>
                <a:latin typeface="Poppins"/>
                <a:ea typeface="Poppins"/>
                <a:cs typeface="Poppins"/>
                <a:sym typeface="Poppins"/>
              </a:rPr>
              <a:t>ommunication avec le personnel médical à améliorer</a:t>
            </a:r>
            <a:endParaRPr i="0" u="none" strike="noStrike">
              <a:solidFill>
                <a:srgbClr val="000000"/>
              </a:solidFill>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D</a:t>
            </a:r>
            <a:r>
              <a:rPr lang="fr-FR" i="0" u="none" strike="noStrike">
                <a:solidFill>
                  <a:srgbClr val="000000"/>
                </a:solidFill>
                <a:latin typeface="Poppins"/>
                <a:ea typeface="Poppins"/>
                <a:cs typeface="Poppins"/>
                <a:sym typeface="Poppins"/>
              </a:rPr>
              <a:t>élai de paiement des honoraires des médecins à revoir</a:t>
            </a:r>
            <a:r>
              <a:rPr lang="fr-FR">
                <a:solidFill>
                  <a:schemeClr val="dk1"/>
                </a:solidFill>
                <a:latin typeface="Poppins"/>
                <a:ea typeface="Poppins"/>
                <a:cs typeface="Poppins"/>
                <a:sym typeface="Poppins"/>
              </a:rPr>
              <a:t> </a:t>
            </a:r>
            <a:endParaRPr>
              <a:solidFill>
                <a:schemeClr val="dk1"/>
              </a:solidFill>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Réparer la ligne fixe des bureaux reliant les différents services</a:t>
            </a:r>
            <a:endParaRPr>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Réduire le temps de recouvrement des paiements assurances , Ipm </a:t>
            </a:r>
            <a:endParaRPr>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Essayer de mettre en place un système motivant pour les médecins externes en payant les actes dès que réalisés</a:t>
            </a:r>
            <a:endParaRPr>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Améliorer la transparence et communication du service de comptabilité ( faire des états au mois où trimestriel sur les actes non encore payés) </a:t>
            </a:r>
            <a:endParaRPr>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Améliorer et mieux entretenir les équipements du bloc ( bistouri, boîte d'aspiration , instruments...)</a:t>
            </a:r>
            <a:endParaRPr>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Continuer les efforts salutaires qui sont faits et visibles pour l'amélioration des conditions d'hospitalisation et de travail </a:t>
            </a:r>
            <a:endParaRPr>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Motiver le personnel paramédical ( sage-femme, infirmière) pour permettre un engagement sans faille de leur part</a:t>
            </a:r>
            <a:endParaRPr>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Payer les honoraires ( assurance IPM PEC) le plus tôt que possible pour les médecins prestataires. Les retards de paiement de</a:t>
            </a:r>
            <a:endParaRPr>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IPM et Assurances sont à l'origine de migration des praticiens vers d'autres structures</a:t>
            </a:r>
            <a:endParaRPr>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Réduction des délais de livraison des commandes de matériels, médicaments .... </a:t>
            </a:r>
            <a:endParaRPr>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Envoyer la liste de consultation aux prestataires sans être obligé de la demander </a:t>
            </a:r>
            <a:endParaRPr>
              <a:latin typeface="Poppins"/>
              <a:ea typeface="Poppins"/>
              <a:cs typeface="Poppins"/>
              <a:sym typeface="Poppins"/>
            </a:endParaRPr>
          </a:p>
          <a:p>
            <a:pPr marL="342900" marR="0" lvl="0" indent="-304800" algn="just" rtl="0">
              <a:lnSpc>
                <a:spcPct val="115000"/>
              </a:lnSpc>
              <a:spcBef>
                <a:spcPts val="0"/>
              </a:spcBef>
              <a:spcAft>
                <a:spcPts val="0"/>
              </a:spcAft>
              <a:buClr>
                <a:srgbClr val="EBBDA9"/>
              </a:buClr>
              <a:buSzPts val="1400"/>
              <a:buFont typeface="Poppins"/>
              <a:buChar char="•"/>
            </a:pPr>
            <a:r>
              <a:rPr lang="fr-FR">
                <a:latin typeface="Poppins"/>
                <a:ea typeface="Poppins"/>
                <a:cs typeface="Poppins"/>
                <a:sym typeface="Poppins"/>
              </a:rPr>
              <a:t>Personnel paramédical à renforcer</a:t>
            </a:r>
            <a:endParaRPr>
              <a:latin typeface="Poppins"/>
              <a:ea typeface="Poppins"/>
              <a:cs typeface="Poppins"/>
              <a:sym typeface="Poppins"/>
            </a:endParaRPr>
          </a:p>
          <a:p>
            <a:pPr marL="457200" marR="0" lvl="0" indent="0" algn="just" rtl="0">
              <a:lnSpc>
                <a:spcPct val="115000"/>
              </a:lnSpc>
              <a:spcBef>
                <a:spcPts val="0"/>
              </a:spcBef>
              <a:spcAft>
                <a:spcPts val="0"/>
              </a:spcAft>
              <a:buNone/>
            </a:pPr>
            <a:endParaRPr>
              <a:latin typeface="Poppins"/>
              <a:ea typeface="Poppins"/>
              <a:cs typeface="Poppins"/>
              <a:sym typeface="Poppins"/>
            </a:endParaRPr>
          </a:p>
          <a:p>
            <a:pPr marL="0" marR="0" lvl="0" indent="0" algn="just" rtl="0">
              <a:lnSpc>
                <a:spcPct val="115000"/>
              </a:lnSpc>
              <a:spcBef>
                <a:spcPts val="0"/>
              </a:spcBef>
              <a:spcAft>
                <a:spcPts val="0"/>
              </a:spcAft>
              <a:buNone/>
            </a:pPr>
            <a:br>
              <a:rPr lang="fr-FR" i="0" u="none" strike="noStrike">
                <a:solidFill>
                  <a:srgbClr val="000000"/>
                </a:solidFill>
                <a:latin typeface="Poppins"/>
                <a:ea typeface="Poppins"/>
                <a:cs typeface="Poppins"/>
                <a:sym typeface="Poppins"/>
              </a:rPr>
            </a:br>
            <a:endParaRPr i="0" u="none" strike="noStrike">
              <a:solidFill>
                <a:srgbClr val="000000"/>
              </a:solidFill>
              <a:latin typeface="Poppins"/>
              <a:ea typeface="Poppins"/>
              <a:cs typeface="Poppins"/>
              <a:sym typeface="Poppi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58"/>
          <p:cNvSpPr txBox="1">
            <a:spLocks noGrp="1"/>
          </p:cNvSpPr>
          <p:nvPr>
            <p:ph type="body" idx="1"/>
          </p:nvPr>
        </p:nvSpPr>
        <p:spPr>
          <a:xfrm>
            <a:off x="487681" y="1633108"/>
            <a:ext cx="11142600" cy="1199700"/>
          </a:xfrm>
          <a:prstGeom prst="rect">
            <a:avLst/>
          </a:prstGeom>
          <a:noFill/>
          <a:ln>
            <a:noFill/>
          </a:ln>
        </p:spPr>
        <p:txBody>
          <a:bodyPr spcFirstLastPara="1" wrap="square" lIns="91425" tIns="45700" rIns="91425" bIns="45700" anchor="t" anchorCtr="0">
            <a:normAutofit/>
          </a:bodyPr>
          <a:lstStyle/>
          <a:p>
            <a:pPr marL="228600" lvl="0" indent="-228600" algn="ctr" rtl="0">
              <a:lnSpc>
                <a:spcPct val="90000"/>
              </a:lnSpc>
              <a:spcBef>
                <a:spcPts val="0"/>
              </a:spcBef>
              <a:spcAft>
                <a:spcPts val="0"/>
              </a:spcAft>
              <a:buClr>
                <a:srgbClr val="3F3F3F"/>
              </a:buClr>
              <a:buSzPts val="2400"/>
              <a:buFont typeface="Noto Sans Symbols"/>
              <a:buChar char="❖"/>
            </a:pPr>
            <a:r>
              <a:rPr lang="fr-FR" sz="2400">
                <a:solidFill>
                  <a:srgbClr val="3F3F3F"/>
                </a:solidFill>
                <a:latin typeface="Poppins"/>
                <a:ea typeface="Poppins"/>
                <a:cs typeface="Poppins"/>
                <a:sym typeface="Poppins"/>
              </a:rPr>
              <a:t>Enquête satisfaction du personnel médical</a:t>
            </a:r>
            <a:endParaRPr/>
          </a:p>
          <a:p>
            <a:pPr marL="0" lvl="0" indent="0" algn="ctr" rtl="0">
              <a:lnSpc>
                <a:spcPct val="90000"/>
              </a:lnSpc>
              <a:spcBef>
                <a:spcPts val="1000"/>
              </a:spcBef>
              <a:spcAft>
                <a:spcPts val="0"/>
              </a:spcAft>
              <a:buClr>
                <a:srgbClr val="EBBDA9"/>
              </a:buClr>
              <a:buSzPts val="2400"/>
              <a:buNone/>
            </a:pPr>
            <a:r>
              <a:rPr lang="fr-FR" sz="2400" b="1" u="sng">
                <a:solidFill>
                  <a:srgbClr val="EBBDA9"/>
                </a:solidFill>
                <a:latin typeface="Poppins"/>
                <a:ea typeface="Poppins"/>
                <a:cs typeface="Poppins"/>
                <a:sym typeface="Poppins"/>
              </a:rPr>
              <a:t>Actions</a:t>
            </a:r>
            <a:endParaRPr sz="2400" b="1" u="sng">
              <a:solidFill>
                <a:srgbClr val="EBBDA9"/>
              </a:solidFill>
              <a:latin typeface="Poppins"/>
              <a:ea typeface="Poppins"/>
              <a:cs typeface="Poppins"/>
              <a:sym typeface="Poppins"/>
            </a:endParaRPr>
          </a:p>
        </p:txBody>
      </p:sp>
      <p:sp>
        <p:nvSpPr>
          <p:cNvPr id="418" name="Google Shape;418;p58"/>
          <p:cNvSpPr/>
          <p:nvPr/>
        </p:nvSpPr>
        <p:spPr>
          <a:xfrm>
            <a:off x="513800" y="2888598"/>
            <a:ext cx="11142600" cy="21147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342900" marR="0" lvl="0" indent="-342900" algn="just" rtl="0">
              <a:spcBef>
                <a:spcPts val="0"/>
              </a:spcBef>
              <a:spcAft>
                <a:spcPts val="0"/>
              </a:spcAft>
              <a:buClr>
                <a:srgbClr val="EBBDA9"/>
              </a:buClr>
              <a:buSzPts val="2000"/>
              <a:buFont typeface="Noto Sans Symbols"/>
              <a:buChar char="▪"/>
            </a:pPr>
            <a:r>
              <a:rPr lang="fr-FR" sz="2000">
                <a:latin typeface="Poppins"/>
                <a:ea typeface="Poppins"/>
                <a:cs typeface="Poppins"/>
                <a:sym typeface="Poppins"/>
              </a:rPr>
              <a:t>Revue des questions du formulaire de satisfaction des médecins</a:t>
            </a:r>
            <a:endParaRPr sz="2000">
              <a:latin typeface="Poppins"/>
              <a:ea typeface="Poppins"/>
              <a:cs typeface="Poppins"/>
              <a:sym typeface="Poppins"/>
            </a:endParaRPr>
          </a:p>
          <a:p>
            <a:pPr marL="342900" marR="0" lvl="0" indent="-342900" algn="just" rtl="0">
              <a:lnSpc>
                <a:spcPct val="100000"/>
              </a:lnSpc>
              <a:spcBef>
                <a:spcPts val="0"/>
              </a:spcBef>
              <a:spcAft>
                <a:spcPts val="0"/>
              </a:spcAft>
              <a:buClr>
                <a:srgbClr val="EBBDA9"/>
              </a:buClr>
              <a:buSzPts val="2000"/>
              <a:buFont typeface="Noto Sans Symbols"/>
              <a:buChar char="▪"/>
            </a:pPr>
            <a:r>
              <a:rPr lang="fr-FR" sz="2000">
                <a:latin typeface="Poppins"/>
                <a:ea typeface="Poppins"/>
                <a:cs typeface="Poppins"/>
                <a:sym typeface="Poppins"/>
              </a:rPr>
              <a:t>Inventaire du matériel du bloc opératoire</a:t>
            </a:r>
            <a:endParaRPr sz="2000">
              <a:latin typeface="Poppins"/>
              <a:ea typeface="Poppins"/>
              <a:cs typeface="Poppins"/>
              <a:sym typeface="Poppins"/>
            </a:endParaRPr>
          </a:p>
          <a:p>
            <a:pPr marL="342900" marR="0" lvl="0" indent="-342900" algn="just" rtl="0">
              <a:lnSpc>
                <a:spcPct val="100000"/>
              </a:lnSpc>
              <a:spcBef>
                <a:spcPts val="0"/>
              </a:spcBef>
              <a:spcAft>
                <a:spcPts val="0"/>
              </a:spcAft>
              <a:buClr>
                <a:srgbClr val="EBBDA9"/>
              </a:buClr>
              <a:buSzPts val="2000"/>
              <a:buFont typeface="Noto Sans Symbols"/>
              <a:buChar char="▪"/>
            </a:pPr>
            <a:r>
              <a:rPr lang="fr-FR" sz="2000">
                <a:latin typeface="Poppins"/>
                <a:ea typeface="Poppins"/>
                <a:cs typeface="Poppins"/>
                <a:sym typeface="Poppins"/>
              </a:rPr>
              <a:t>Mise en place d’un mécanisme de remontée des informations du bloc opératoire</a:t>
            </a:r>
            <a:endParaRPr sz="2000">
              <a:latin typeface="Poppins"/>
              <a:ea typeface="Poppins"/>
              <a:cs typeface="Poppins"/>
              <a:sym typeface="Poppins"/>
            </a:endParaRPr>
          </a:p>
          <a:p>
            <a:pPr marL="342900" marR="0" lvl="0" indent="-342900" algn="just" rtl="0">
              <a:lnSpc>
                <a:spcPct val="100000"/>
              </a:lnSpc>
              <a:spcBef>
                <a:spcPts val="0"/>
              </a:spcBef>
              <a:spcAft>
                <a:spcPts val="0"/>
              </a:spcAft>
              <a:buClr>
                <a:srgbClr val="EBBDA9"/>
              </a:buClr>
              <a:buSzPts val="2000"/>
              <a:buFont typeface="Noto Sans Symbols"/>
              <a:buChar char="▪"/>
            </a:pPr>
            <a:r>
              <a:rPr lang="fr-FR" sz="2000">
                <a:latin typeface="Poppins"/>
                <a:ea typeface="Poppins"/>
                <a:cs typeface="Poppins"/>
                <a:sym typeface="Poppins"/>
              </a:rPr>
              <a:t>Récapitulatif de l’état des honoraires aux médecins à la fin de chaque trimestre</a:t>
            </a:r>
            <a:endParaRPr sz="2000">
              <a:latin typeface="Poppins"/>
              <a:ea typeface="Poppins"/>
              <a:cs typeface="Poppins"/>
              <a:sym typeface="Poppins"/>
            </a:endParaRPr>
          </a:p>
          <a:p>
            <a:pPr marL="342900" marR="0" lvl="0" indent="-342900" algn="just" rtl="0">
              <a:lnSpc>
                <a:spcPct val="100000"/>
              </a:lnSpc>
              <a:spcBef>
                <a:spcPts val="0"/>
              </a:spcBef>
              <a:spcAft>
                <a:spcPts val="0"/>
              </a:spcAft>
              <a:buClr>
                <a:srgbClr val="EBBDA9"/>
              </a:buClr>
              <a:buSzPts val="2000"/>
              <a:buFont typeface="Noto Sans Symbols"/>
              <a:buChar char="▪"/>
            </a:pPr>
            <a:r>
              <a:rPr lang="fr-FR" sz="2000">
                <a:latin typeface="Poppins"/>
                <a:ea typeface="Poppins"/>
                <a:cs typeface="Poppins"/>
                <a:sym typeface="Poppins"/>
              </a:rPr>
              <a:t>Peinture anti rouille de la table d’accouchement </a:t>
            </a:r>
            <a:endParaRPr sz="2000">
              <a:latin typeface="Poppins"/>
              <a:ea typeface="Poppins"/>
              <a:cs typeface="Poppins"/>
              <a:sym typeface="Poppins"/>
            </a:endParaRPr>
          </a:p>
        </p:txBody>
      </p:sp>
      <p:sp>
        <p:nvSpPr>
          <p:cNvPr id="419" name="Google Shape;419;p58"/>
          <p:cNvSpPr txBox="1">
            <a:spLocks noGrp="1"/>
          </p:cNvSpPr>
          <p:nvPr>
            <p:ph type="title"/>
          </p:nvPr>
        </p:nvSpPr>
        <p:spPr>
          <a:xfrm>
            <a:off x="487675" y="192700"/>
            <a:ext cx="11142600" cy="8334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Les informations sur la performance et l’efficacité du système de management de la qualité</a:t>
            </a:r>
            <a:endParaRPr sz="2200" b="1">
              <a:solidFill>
                <a:schemeClr val="lt1"/>
              </a:solidFill>
              <a:latin typeface="Poppins"/>
              <a:ea typeface="Poppins"/>
              <a:cs typeface="Poppins"/>
              <a:sym typeface="Poppi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59"/>
          <p:cNvSpPr txBox="1"/>
          <p:nvPr/>
        </p:nvSpPr>
        <p:spPr>
          <a:xfrm>
            <a:off x="388220" y="2784107"/>
            <a:ext cx="4867200" cy="17547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3600" b="1" i="0" u="none" strike="noStrike" cap="none">
                <a:solidFill>
                  <a:srgbClr val="752864"/>
                </a:solidFill>
                <a:latin typeface="Poppins"/>
                <a:ea typeface="Poppins"/>
                <a:cs typeface="Poppins"/>
                <a:sym typeface="Poppins"/>
              </a:rPr>
              <a:t>Satisfaction du personnel paramédical</a:t>
            </a:r>
            <a:endParaRPr/>
          </a:p>
        </p:txBody>
      </p:sp>
      <p:pic>
        <p:nvPicPr>
          <p:cNvPr id="425" name="Google Shape;425;p59"/>
          <p:cNvPicPr preferRelativeResize="0"/>
          <p:nvPr/>
        </p:nvPicPr>
        <p:blipFill rotWithShape="1">
          <a:blip r:embed="rId3">
            <a:alphaModFix/>
          </a:blip>
          <a:srcRect/>
          <a:stretch/>
        </p:blipFill>
        <p:spPr>
          <a:xfrm>
            <a:off x="5539640" y="1104648"/>
            <a:ext cx="6652360" cy="575335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60"/>
          <p:cNvSpPr txBox="1">
            <a:spLocks noGrp="1"/>
          </p:cNvSpPr>
          <p:nvPr>
            <p:ph type="body" idx="1"/>
          </p:nvPr>
        </p:nvSpPr>
        <p:spPr>
          <a:xfrm>
            <a:off x="0" y="16143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431" name="Google Shape;431;p60"/>
          <p:cNvCxnSpPr/>
          <p:nvPr/>
        </p:nvCxnSpPr>
        <p:spPr>
          <a:xfrm>
            <a:off x="74367" y="21173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432" name="Google Shape;432;p60"/>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433" name="Google Shape;433;p60"/>
          <p:cNvPicPr preferRelativeResize="0"/>
          <p:nvPr/>
        </p:nvPicPr>
        <p:blipFill>
          <a:blip r:embed="rId3">
            <a:alphaModFix/>
          </a:blip>
          <a:stretch>
            <a:fillRect/>
          </a:stretch>
        </p:blipFill>
        <p:spPr>
          <a:xfrm>
            <a:off x="824625" y="2289225"/>
            <a:ext cx="10063750" cy="39954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61"/>
          <p:cNvSpPr txBox="1">
            <a:spLocks noGrp="1"/>
          </p:cNvSpPr>
          <p:nvPr>
            <p:ph type="body" idx="1"/>
          </p:nvPr>
        </p:nvSpPr>
        <p:spPr>
          <a:xfrm>
            <a:off x="0" y="16143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439" name="Google Shape;439;p61"/>
          <p:cNvCxnSpPr/>
          <p:nvPr/>
        </p:nvCxnSpPr>
        <p:spPr>
          <a:xfrm>
            <a:off x="74367" y="21173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440" name="Google Shape;440;p61"/>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441" name="Google Shape;441;p61"/>
          <p:cNvPicPr preferRelativeResize="0"/>
          <p:nvPr/>
        </p:nvPicPr>
        <p:blipFill>
          <a:blip r:embed="rId3">
            <a:alphaModFix/>
          </a:blip>
          <a:stretch>
            <a:fillRect/>
          </a:stretch>
        </p:blipFill>
        <p:spPr>
          <a:xfrm>
            <a:off x="152400" y="2289224"/>
            <a:ext cx="10911649" cy="37135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62"/>
          <p:cNvSpPr txBox="1">
            <a:spLocks noGrp="1"/>
          </p:cNvSpPr>
          <p:nvPr>
            <p:ph type="body" idx="1"/>
          </p:nvPr>
        </p:nvSpPr>
        <p:spPr>
          <a:xfrm>
            <a:off x="0" y="16143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447" name="Google Shape;447;p62"/>
          <p:cNvCxnSpPr/>
          <p:nvPr/>
        </p:nvCxnSpPr>
        <p:spPr>
          <a:xfrm>
            <a:off x="74367" y="21173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448" name="Google Shape;448;p62"/>
          <p:cNvSpPr txBox="1"/>
          <p:nvPr/>
        </p:nvSpPr>
        <p:spPr>
          <a:xfrm>
            <a:off x="170961" y="30691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449" name="Google Shape;449;p62"/>
          <p:cNvPicPr preferRelativeResize="0"/>
          <p:nvPr/>
        </p:nvPicPr>
        <p:blipFill>
          <a:blip r:embed="rId3">
            <a:alphaModFix/>
          </a:blip>
          <a:stretch>
            <a:fillRect/>
          </a:stretch>
        </p:blipFill>
        <p:spPr>
          <a:xfrm>
            <a:off x="956375" y="2486825"/>
            <a:ext cx="9893301" cy="39881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6"/>
          <p:cNvSpPr txBox="1">
            <a:spLocks noGrp="1"/>
          </p:cNvSpPr>
          <p:nvPr>
            <p:ph type="sldNum" idx="12"/>
          </p:nvPr>
        </p:nvSpPr>
        <p:spPr>
          <a:xfrm>
            <a:off x="8580125" y="5911788"/>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FR"/>
              <a:t>Page </a:t>
            </a:r>
            <a:fld id="{00000000-1234-1234-1234-123412341234}" type="slidenum">
              <a:rPr lang="fr-FR"/>
              <a:t>3</a:t>
            </a:fld>
            <a:endParaRPr/>
          </a:p>
        </p:txBody>
      </p:sp>
      <p:sp>
        <p:nvSpPr>
          <p:cNvPr id="237" name="Google Shape;237;p36"/>
          <p:cNvSpPr/>
          <p:nvPr/>
        </p:nvSpPr>
        <p:spPr>
          <a:xfrm>
            <a:off x="650073" y="3262013"/>
            <a:ext cx="374100" cy="374100"/>
          </a:xfrm>
          <a:prstGeom prst="ellipse">
            <a:avLst/>
          </a:prstGeom>
          <a:solidFill>
            <a:srgbClr val="EBBDA9">
              <a:alpha val="898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FFFFFF"/>
              </a:solidFill>
              <a:latin typeface="Calibri"/>
              <a:ea typeface="Calibri"/>
              <a:cs typeface="Calibri"/>
              <a:sym typeface="Calibri"/>
            </a:endParaRPr>
          </a:p>
        </p:txBody>
      </p:sp>
      <p:sp>
        <p:nvSpPr>
          <p:cNvPr id="238" name="Google Shape;238;p36"/>
          <p:cNvSpPr/>
          <p:nvPr/>
        </p:nvSpPr>
        <p:spPr>
          <a:xfrm rot="10800000" flipH="1">
            <a:off x="575633" y="1571677"/>
            <a:ext cx="4844232" cy="472554"/>
          </a:xfrm>
          <a:custGeom>
            <a:avLst/>
            <a:gdLst/>
            <a:ahLst/>
            <a:cxnLst/>
            <a:rect l="l" t="t" r="r" b="b"/>
            <a:pathLst>
              <a:path w="21600" h="21600" extrusionOk="0">
                <a:moveTo>
                  <a:pt x="0" y="0"/>
                </a:moveTo>
                <a:lnTo>
                  <a:pt x="19187" y="0"/>
                </a:lnTo>
                <a:lnTo>
                  <a:pt x="21600" y="10800"/>
                </a:lnTo>
                <a:lnTo>
                  <a:pt x="19187" y="21600"/>
                </a:lnTo>
                <a:lnTo>
                  <a:pt x="0" y="21600"/>
                </a:lnTo>
                <a:close/>
              </a:path>
            </a:pathLst>
          </a:custGeom>
          <a:gradFill>
            <a:gsLst>
              <a:gs pos="0">
                <a:srgbClr val="FF0040"/>
              </a:gs>
              <a:gs pos="2372">
                <a:srgbClr val="FF0040"/>
              </a:gs>
              <a:gs pos="37053">
                <a:srgbClr val="FF0071"/>
              </a:gs>
              <a:gs pos="99150">
                <a:srgbClr val="FF00A2"/>
              </a:gs>
              <a:gs pos="100000">
                <a:srgbClr val="FF00A2"/>
              </a:gs>
            </a:gsLst>
            <a:lin ang="0" scaled="0"/>
          </a:gra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39" name="Google Shape;239;p36"/>
          <p:cNvSpPr txBox="1"/>
          <p:nvPr/>
        </p:nvSpPr>
        <p:spPr>
          <a:xfrm>
            <a:off x="600549" y="1633592"/>
            <a:ext cx="4983600" cy="3693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1800">
                <a:solidFill>
                  <a:srgbClr val="FFFFFF"/>
                </a:solidFill>
                <a:latin typeface="Arial"/>
                <a:ea typeface="Arial"/>
                <a:cs typeface="Arial"/>
                <a:sym typeface="Arial"/>
              </a:rPr>
              <a:t>HISTORIQUE REVUE DE DIRECTION 2022</a:t>
            </a:r>
            <a:endParaRPr sz="1800">
              <a:solidFill>
                <a:srgbClr val="FFFFFF"/>
              </a:solidFill>
              <a:latin typeface="Arial"/>
              <a:ea typeface="Arial"/>
              <a:cs typeface="Arial"/>
              <a:sym typeface="Arial"/>
            </a:endParaRPr>
          </a:p>
        </p:txBody>
      </p:sp>
      <p:sp>
        <p:nvSpPr>
          <p:cNvPr id="240" name="Google Shape;240;p36"/>
          <p:cNvSpPr txBox="1"/>
          <p:nvPr/>
        </p:nvSpPr>
        <p:spPr>
          <a:xfrm>
            <a:off x="1153352" y="2064833"/>
            <a:ext cx="3435900" cy="4002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2000">
                <a:solidFill>
                  <a:schemeClr val="dk1"/>
                </a:solidFill>
                <a:latin typeface="Arial"/>
                <a:ea typeface="Arial"/>
                <a:cs typeface="Arial"/>
                <a:sym typeface="Arial"/>
              </a:rPr>
              <a:t> </a:t>
            </a:r>
            <a:r>
              <a:rPr lang="fr-FR" sz="2000" b="1" u="sng">
                <a:solidFill>
                  <a:schemeClr val="dk1"/>
                </a:solidFill>
                <a:latin typeface="Poppins"/>
                <a:ea typeface="Poppins"/>
                <a:cs typeface="Poppins"/>
                <a:sym typeface="Poppins"/>
              </a:rPr>
              <a:t>14 actions planifiées</a:t>
            </a:r>
            <a:endParaRPr sz="2000" b="1" u="sng">
              <a:solidFill>
                <a:schemeClr val="dk1"/>
              </a:solidFill>
              <a:latin typeface="Poppins"/>
              <a:ea typeface="Poppins"/>
              <a:cs typeface="Poppins"/>
              <a:sym typeface="Poppins"/>
            </a:endParaRPr>
          </a:p>
        </p:txBody>
      </p:sp>
      <p:sp>
        <p:nvSpPr>
          <p:cNvPr id="241" name="Google Shape;241;p36"/>
          <p:cNvSpPr txBox="1"/>
          <p:nvPr/>
        </p:nvSpPr>
        <p:spPr>
          <a:xfrm>
            <a:off x="1146080" y="3226288"/>
            <a:ext cx="3207300" cy="4002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2000">
                <a:solidFill>
                  <a:schemeClr val="dk1"/>
                </a:solidFill>
                <a:latin typeface="Poppins"/>
                <a:ea typeface="Poppins"/>
                <a:cs typeface="Poppins"/>
                <a:sym typeface="Poppins"/>
              </a:rPr>
              <a:t> 09 actions réalisées</a:t>
            </a:r>
            <a:endParaRPr sz="2000">
              <a:solidFill>
                <a:schemeClr val="dk1"/>
              </a:solidFill>
              <a:latin typeface="Poppins"/>
              <a:ea typeface="Poppins"/>
              <a:cs typeface="Poppins"/>
              <a:sym typeface="Poppins"/>
            </a:endParaRPr>
          </a:p>
        </p:txBody>
      </p:sp>
      <p:sp>
        <p:nvSpPr>
          <p:cNvPr id="242" name="Google Shape;242;p36"/>
          <p:cNvSpPr txBox="1">
            <a:spLocks noGrp="1"/>
          </p:cNvSpPr>
          <p:nvPr>
            <p:ph type="title"/>
          </p:nvPr>
        </p:nvSpPr>
        <p:spPr>
          <a:xfrm>
            <a:off x="631025" y="346775"/>
            <a:ext cx="11029500" cy="472500"/>
          </a:xfrm>
          <a:prstGeom prst="rect">
            <a:avLst/>
          </a:prstGeom>
          <a:solidFill>
            <a:srgbClr val="EBBDA9">
              <a:alpha val="89800"/>
            </a:srgbClr>
          </a:solid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1"/>
              </a:buClr>
              <a:buSzPts val="3960"/>
              <a:buFont typeface="Poppins"/>
              <a:buNone/>
            </a:pPr>
            <a:br>
              <a:rPr lang="fr-FR" sz="2700" b="1">
                <a:solidFill>
                  <a:schemeClr val="lt1"/>
                </a:solidFill>
                <a:latin typeface="Poppins"/>
                <a:ea typeface="Poppins"/>
                <a:cs typeface="Poppins"/>
                <a:sym typeface="Poppins"/>
              </a:rPr>
            </a:br>
            <a:r>
              <a:rPr lang="fr-FR" sz="2700" b="1">
                <a:solidFill>
                  <a:schemeClr val="lt1"/>
                </a:solidFill>
                <a:latin typeface="Poppins"/>
                <a:ea typeface="Poppins"/>
                <a:cs typeface="Poppins"/>
                <a:sym typeface="Poppins"/>
              </a:rPr>
              <a:t>Rappel des actions planifiées (2022)</a:t>
            </a:r>
            <a:br>
              <a:rPr lang="fr-FR" sz="2700" b="1">
                <a:solidFill>
                  <a:schemeClr val="lt1"/>
                </a:solidFill>
                <a:latin typeface="Poppins"/>
                <a:ea typeface="Poppins"/>
                <a:cs typeface="Poppins"/>
                <a:sym typeface="Poppins"/>
              </a:rPr>
            </a:br>
            <a:endParaRPr sz="2700" b="1">
              <a:solidFill>
                <a:schemeClr val="lt1"/>
              </a:solidFill>
              <a:latin typeface="Poppins"/>
              <a:ea typeface="Poppins"/>
              <a:cs typeface="Poppins"/>
              <a:sym typeface="Poppins"/>
            </a:endParaRPr>
          </a:p>
        </p:txBody>
      </p:sp>
      <p:sp>
        <p:nvSpPr>
          <p:cNvPr id="243" name="Google Shape;243;p36"/>
          <p:cNvSpPr/>
          <p:nvPr/>
        </p:nvSpPr>
        <p:spPr>
          <a:xfrm>
            <a:off x="657345" y="4373209"/>
            <a:ext cx="374100" cy="374100"/>
          </a:xfrm>
          <a:prstGeom prst="ellipse">
            <a:avLst/>
          </a:prstGeom>
          <a:solidFill>
            <a:srgbClr val="7BBBC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FFFFFF"/>
              </a:solidFill>
              <a:latin typeface="Calibri"/>
              <a:ea typeface="Calibri"/>
              <a:cs typeface="Calibri"/>
              <a:sym typeface="Calibri"/>
            </a:endParaRPr>
          </a:p>
        </p:txBody>
      </p:sp>
      <p:sp>
        <p:nvSpPr>
          <p:cNvPr id="244" name="Google Shape;244;p36"/>
          <p:cNvSpPr txBox="1"/>
          <p:nvPr/>
        </p:nvSpPr>
        <p:spPr>
          <a:xfrm>
            <a:off x="1164767" y="4329421"/>
            <a:ext cx="3649200" cy="16317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2000">
                <a:solidFill>
                  <a:schemeClr val="dk1"/>
                </a:solidFill>
                <a:latin typeface="Poppins"/>
                <a:ea typeface="Poppins"/>
                <a:cs typeface="Poppins"/>
                <a:sym typeface="Poppins"/>
              </a:rPr>
              <a:t> 02 actions en cours </a:t>
            </a:r>
            <a:endParaRPr sz="2000">
              <a:solidFill>
                <a:schemeClr val="dk1"/>
              </a:solidFill>
              <a:latin typeface="Poppins"/>
              <a:ea typeface="Poppins"/>
              <a:cs typeface="Poppins"/>
              <a:sym typeface="Poppins"/>
            </a:endParaRPr>
          </a:p>
          <a:p>
            <a:pPr marL="0" marR="0" lvl="0" indent="0" algn="l" rtl="0">
              <a:spcBef>
                <a:spcPts val="0"/>
              </a:spcBef>
              <a:spcAft>
                <a:spcPts val="0"/>
              </a:spcAft>
              <a:buNone/>
            </a:pPr>
            <a:endParaRPr sz="2000">
              <a:solidFill>
                <a:schemeClr val="dk1"/>
              </a:solidFill>
              <a:latin typeface="Poppins"/>
              <a:ea typeface="Poppins"/>
              <a:cs typeface="Poppins"/>
              <a:sym typeface="Poppins"/>
            </a:endParaRPr>
          </a:p>
          <a:p>
            <a:pPr marL="0" marR="0" lvl="0" indent="0" algn="l" rtl="0">
              <a:spcBef>
                <a:spcPts val="0"/>
              </a:spcBef>
              <a:spcAft>
                <a:spcPts val="0"/>
              </a:spcAft>
              <a:buNone/>
            </a:pPr>
            <a:endParaRPr sz="2000">
              <a:solidFill>
                <a:schemeClr val="dk1"/>
              </a:solidFill>
              <a:latin typeface="Poppins"/>
              <a:ea typeface="Poppins"/>
              <a:cs typeface="Poppins"/>
              <a:sym typeface="Poppins"/>
            </a:endParaRPr>
          </a:p>
          <a:p>
            <a:pPr marL="0" marR="0" lvl="0" indent="0" algn="l" rtl="0">
              <a:spcBef>
                <a:spcPts val="0"/>
              </a:spcBef>
              <a:spcAft>
                <a:spcPts val="0"/>
              </a:spcAft>
              <a:buNone/>
            </a:pPr>
            <a:endParaRPr sz="2000">
              <a:solidFill>
                <a:schemeClr val="dk1"/>
              </a:solidFill>
              <a:latin typeface="Poppins"/>
              <a:ea typeface="Poppins"/>
              <a:cs typeface="Poppins"/>
              <a:sym typeface="Poppins"/>
            </a:endParaRPr>
          </a:p>
          <a:p>
            <a:pPr marL="0" marR="0" lvl="0" indent="0" algn="l" rtl="0">
              <a:spcBef>
                <a:spcPts val="0"/>
              </a:spcBef>
              <a:spcAft>
                <a:spcPts val="0"/>
              </a:spcAft>
              <a:buNone/>
            </a:pPr>
            <a:r>
              <a:rPr lang="fr-FR" sz="2000">
                <a:solidFill>
                  <a:schemeClr val="dk1"/>
                </a:solidFill>
                <a:latin typeface="Poppins"/>
                <a:ea typeface="Poppins"/>
                <a:cs typeface="Poppins"/>
                <a:sym typeface="Poppins"/>
              </a:rPr>
              <a:t>03 actions annulées</a:t>
            </a:r>
            <a:endParaRPr sz="2000">
              <a:solidFill>
                <a:schemeClr val="dk1"/>
              </a:solidFill>
              <a:latin typeface="Poppins"/>
              <a:ea typeface="Poppins"/>
              <a:cs typeface="Poppins"/>
              <a:sym typeface="Poppins"/>
            </a:endParaRPr>
          </a:p>
        </p:txBody>
      </p:sp>
      <p:pic>
        <p:nvPicPr>
          <p:cNvPr id="245" name="Google Shape;245;p36" title="Graphique"/>
          <p:cNvPicPr preferRelativeResize="0"/>
          <p:nvPr/>
        </p:nvPicPr>
        <p:blipFill>
          <a:blip r:embed="rId3">
            <a:alphaModFix/>
          </a:blip>
          <a:stretch>
            <a:fillRect/>
          </a:stretch>
        </p:blipFill>
        <p:spPr>
          <a:xfrm>
            <a:off x="5522275" y="1602563"/>
            <a:ext cx="6025749" cy="3878599"/>
          </a:xfrm>
          <a:prstGeom prst="rect">
            <a:avLst/>
          </a:prstGeom>
          <a:noFill/>
          <a:ln>
            <a:noFill/>
          </a:ln>
        </p:spPr>
      </p:pic>
      <p:sp>
        <p:nvSpPr>
          <p:cNvPr id="246" name="Google Shape;246;p36"/>
          <p:cNvSpPr/>
          <p:nvPr/>
        </p:nvSpPr>
        <p:spPr>
          <a:xfrm>
            <a:off x="657333" y="5440509"/>
            <a:ext cx="374100" cy="374100"/>
          </a:xfrm>
          <a:prstGeom prst="ellipse">
            <a:avLst/>
          </a:prstGeom>
          <a:solidFill>
            <a:srgbClr val="75286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FFFFFF"/>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63"/>
          <p:cNvSpPr txBox="1">
            <a:spLocks noGrp="1"/>
          </p:cNvSpPr>
          <p:nvPr>
            <p:ph type="body" idx="1"/>
          </p:nvPr>
        </p:nvSpPr>
        <p:spPr>
          <a:xfrm>
            <a:off x="147711" y="1777370"/>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455" name="Google Shape;455;p63"/>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456" name="Google Shape;456;p63"/>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457" name="Google Shape;457;p63"/>
          <p:cNvPicPr preferRelativeResize="0"/>
          <p:nvPr/>
        </p:nvPicPr>
        <p:blipFill>
          <a:blip r:embed="rId3">
            <a:alphaModFix/>
          </a:blip>
          <a:stretch>
            <a:fillRect/>
          </a:stretch>
        </p:blipFill>
        <p:spPr>
          <a:xfrm>
            <a:off x="226775" y="2481350"/>
            <a:ext cx="10700725" cy="39350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64"/>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463" name="Google Shape;463;p64"/>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464" name="Google Shape;464;p64"/>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465" name="Google Shape;465;p64"/>
          <p:cNvPicPr preferRelativeResize="0"/>
          <p:nvPr/>
        </p:nvPicPr>
        <p:blipFill>
          <a:blip r:embed="rId3">
            <a:alphaModFix/>
          </a:blip>
          <a:stretch>
            <a:fillRect/>
          </a:stretch>
        </p:blipFill>
        <p:spPr>
          <a:xfrm>
            <a:off x="226775" y="2544074"/>
            <a:ext cx="10494451" cy="35814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65"/>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471" name="Google Shape;471;p65"/>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472" name="Google Shape;472;p65"/>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473" name="Google Shape;473;p65"/>
          <p:cNvPicPr preferRelativeResize="0"/>
          <p:nvPr/>
        </p:nvPicPr>
        <p:blipFill>
          <a:blip r:embed="rId3">
            <a:alphaModFix/>
          </a:blip>
          <a:stretch>
            <a:fillRect/>
          </a:stretch>
        </p:blipFill>
        <p:spPr>
          <a:xfrm>
            <a:off x="226775" y="2533650"/>
            <a:ext cx="10288324" cy="37510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66"/>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479" name="Google Shape;479;p66"/>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480" name="Google Shape;480;p66"/>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481" name="Google Shape;481;p66"/>
          <p:cNvPicPr preferRelativeResize="0"/>
          <p:nvPr/>
        </p:nvPicPr>
        <p:blipFill>
          <a:blip r:embed="rId3">
            <a:alphaModFix/>
          </a:blip>
          <a:stretch>
            <a:fillRect/>
          </a:stretch>
        </p:blipFill>
        <p:spPr>
          <a:xfrm>
            <a:off x="152400" y="2441624"/>
            <a:ext cx="10886101" cy="40187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Google Shape;486;p67"/>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487" name="Google Shape;487;p67"/>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488" name="Google Shape;488;p67"/>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489" name="Google Shape;489;p67"/>
          <p:cNvPicPr preferRelativeResize="0"/>
          <p:nvPr/>
        </p:nvPicPr>
        <p:blipFill>
          <a:blip r:embed="rId3">
            <a:alphaModFix/>
          </a:blip>
          <a:stretch>
            <a:fillRect/>
          </a:stretch>
        </p:blipFill>
        <p:spPr>
          <a:xfrm>
            <a:off x="152400" y="2441624"/>
            <a:ext cx="10596926" cy="35902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68"/>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495" name="Google Shape;495;p68"/>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496" name="Google Shape;496;p68"/>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497" name="Google Shape;497;p68"/>
          <p:cNvPicPr preferRelativeResize="0"/>
          <p:nvPr/>
        </p:nvPicPr>
        <p:blipFill>
          <a:blip r:embed="rId3">
            <a:alphaModFix/>
          </a:blip>
          <a:stretch>
            <a:fillRect/>
          </a:stretch>
        </p:blipFill>
        <p:spPr>
          <a:xfrm>
            <a:off x="152400" y="2441624"/>
            <a:ext cx="10962875" cy="38142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69"/>
          <p:cNvSpPr txBox="1"/>
          <p:nvPr/>
        </p:nvSpPr>
        <p:spPr>
          <a:xfrm>
            <a:off x="4298725" y="2551925"/>
            <a:ext cx="7540500" cy="3417000"/>
          </a:xfrm>
          <a:prstGeom prst="rect">
            <a:avLst/>
          </a:prstGeom>
          <a:noFill/>
          <a:ln w="9525" cap="flat" cmpd="sng">
            <a:solidFill>
              <a:srgbClr val="BFBFBF"/>
            </a:solidFill>
            <a:prstDash val="solid"/>
            <a:round/>
            <a:headEnd type="none" w="sm" len="sm"/>
            <a:tailEnd type="none" w="sm" len="sm"/>
          </a:ln>
        </p:spPr>
        <p:txBody>
          <a:bodyPr spcFirstLastPara="1" wrap="square" lIns="91425" tIns="45700" rIns="91425" bIns="45700" anchor="t" anchorCtr="0">
            <a:spAutoFit/>
          </a:bodyPr>
          <a:lstStyle/>
          <a:p>
            <a:pPr marL="0" marR="0" lvl="0" indent="0" algn="just" rtl="0">
              <a:lnSpc>
                <a:spcPct val="200000"/>
              </a:lnSpc>
              <a:spcBef>
                <a:spcPts val="0"/>
              </a:spcBef>
              <a:spcAft>
                <a:spcPts val="0"/>
              </a:spcAft>
              <a:buNone/>
            </a:pPr>
            <a:r>
              <a:rPr lang="fr-FR" sz="1600" b="1" i="0" u="sng" strike="noStrike" cap="none">
                <a:solidFill>
                  <a:srgbClr val="7BBBC6"/>
                </a:solidFill>
                <a:latin typeface="Poppins"/>
                <a:ea typeface="Poppins"/>
                <a:cs typeface="Poppins"/>
                <a:sym typeface="Poppins"/>
              </a:rPr>
              <a:t>COMMENTAIRES</a:t>
            </a:r>
            <a:endParaRPr/>
          </a:p>
          <a:p>
            <a:pPr marL="285750" marR="0" lvl="0" indent="-285750" algn="just" rtl="0">
              <a:lnSpc>
                <a:spcPct val="150000"/>
              </a:lnSpc>
              <a:spcBef>
                <a:spcPts val="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Le personnel est aux petits soins des patients </a:t>
            </a:r>
            <a:endParaRPr/>
          </a:p>
          <a:p>
            <a:pPr marL="285750" marR="0" lvl="0" indent="-285750" algn="just" rtl="0">
              <a:lnSpc>
                <a:spcPct val="150000"/>
              </a:lnSpc>
              <a:spcBef>
                <a:spcPts val="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Qualité des soins, rigueur, discipline, bonne prise en charge de la mère et du bébé avant pendant et après l’accouchement</a:t>
            </a:r>
            <a:endParaRPr/>
          </a:p>
          <a:p>
            <a:pPr marL="285750" marR="0" lvl="0" indent="-285750" algn="just" rtl="0">
              <a:lnSpc>
                <a:spcPct val="150000"/>
              </a:lnSpc>
              <a:spcBef>
                <a:spcPts val="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J'envoie des malades (connaissance, famille) en consultation gynécologie et pédiatrique  </a:t>
            </a:r>
            <a:endParaRPr/>
          </a:p>
          <a:p>
            <a:pPr marL="285750" marR="0" lvl="0" indent="-285750" algn="just" rtl="0">
              <a:lnSpc>
                <a:spcPct val="150000"/>
              </a:lnSpc>
              <a:spcBef>
                <a:spcPts val="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L’engagement de toute l’équipe, la qualité de nos soins et l’expérience de nos médecins</a:t>
            </a:r>
            <a:endParaRPr/>
          </a:p>
          <a:p>
            <a:pPr marL="0" marR="0" lvl="0" indent="0" algn="just" rtl="0">
              <a:lnSpc>
                <a:spcPct val="150000"/>
              </a:lnSpc>
              <a:spcBef>
                <a:spcPts val="0"/>
              </a:spcBef>
              <a:spcAft>
                <a:spcPts val="0"/>
              </a:spcAft>
              <a:buNone/>
            </a:pPr>
            <a:endParaRPr sz="1600" b="0" i="0" u="none" strike="noStrike" cap="none">
              <a:solidFill>
                <a:schemeClr val="dk1"/>
              </a:solidFill>
              <a:latin typeface="Poppins"/>
              <a:ea typeface="Poppins"/>
              <a:cs typeface="Poppins"/>
              <a:sym typeface="Poppins"/>
            </a:endParaRPr>
          </a:p>
        </p:txBody>
      </p:sp>
      <p:sp>
        <p:nvSpPr>
          <p:cNvPr id="503" name="Google Shape;503;p69"/>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504" name="Google Shape;504;p69"/>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505" name="Google Shape;505;p69"/>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506" name="Google Shape;506;p69"/>
          <p:cNvPicPr preferRelativeResize="0"/>
          <p:nvPr/>
        </p:nvPicPr>
        <p:blipFill>
          <a:blip r:embed="rId3">
            <a:alphaModFix/>
          </a:blip>
          <a:stretch>
            <a:fillRect/>
          </a:stretch>
        </p:blipFill>
        <p:spPr>
          <a:xfrm>
            <a:off x="152400" y="2434825"/>
            <a:ext cx="3952875" cy="36012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p70"/>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512" name="Google Shape;512;p70"/>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513" name="Google Shape;513;p70"/>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514" name="Google Shape;514;p70"/>
          <p:cNvPicPr preferRelativeResize="0"/>
          <p:nvPr/>
        </p:nvPicPr>
        <p:blipFill>
          <a:blip r:embed="rId3">
            <a:alphaModFix/>
          </a:blip>
          <a:stretch>
            <a:fillRect/>
          </a:stretch>
        </p:blipFill>
        <p:spPr>
          <a:xfrm>
            <a:off x="1206350" y="2441624"/>
            <a:ext cx="8962900" cy="39308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1"/>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520" name="Google Shape;520;p71"/>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521" name="Google Shape;521;p71"/>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522" name="Google Shape;522;p71"/>
          <p:cNvPicPr preferRelativeResize="0"/>
          <p:nvPr/>
        </p:nvPicPr>
        <p:blipFill>
          <a:blip r:embed="rId3">
            <a:alphaModFix/>
          </a:blip>
          <a:stretch>
            <a:fillRect/>
          </a:stretch>
        </p:blipFill>
        <p:spPr>
          <a:xfrm>
            <a:off x="152400" y="2441623"/>
            <a:ext cx="11310142" cy="388297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72"/>
          <p:cNvSpPr txBox="1"/>
          <p:nvPr/>
        </p:nvSpPr>
        <p:spPr>
          <a:xfrm>
            <a:off x="211817" y="2865261"/>
            <a:ext cx="11768400" cy="1236600"/>
          </a:xfrm>
          <a:prstGeom prst="rect">
            <a:avLst/>
          </a:prstGeom>
          <a:noFill/>
          <a:ln>
            <a:noFill/>
          </a:ln>
        </p:spPr>
        <p:txBody>
          <a:bodyPr spcFirstLastPara="1" wrap="square" lIns="121900" tIns="60950" rIns="121900" bIns="60950" anchor="t" anchorCtr="0">
            <a:spAutoFit/>
          </a:bodyPr>
          <a:lstStyle/>
          <a:p>
            <a:pPr marL="0" marR="0" lvl="0" indent="0" algn="just" rtl="0">
              <a:lnSpc>
                <a:spcPct val="150000"/>
              </a:lnSpc>
              <a:spcBef>
                <a:spcPts val="0"/>
              </a:spcBef>
              <a:spcAft>
                <a:spcPts val="0"/>
              </a:spcAft>
              <a:buClr>
                <a:srgbClr val="7BBBC6"/>
              </a:buClr>
              <a:buSzPts val="1800"/>
              <a:buFont typeface="Arial"/>
              <a:buNone/>
            </a:pPr>
            <a:r>
              <a:rPr lang="fr-FR" sz="1800" b="1" i="0" u="none" strike="noStrike" cap="none">
                <a:solidFill>
                  <a:srgbClr val="7BBBC6"/>
                </a:solidFill>
                <a:latin typeface="Poppins"/>
                <a:ea typeface="Poppins"/>
                <a:cs typeface="Poppins"/>
                <a:sym typeface="Poppins"/>
              </a:rPr>
              <a:t>Que pouvons-nous faire pour améliorer l'expérience du patient chez NEST ? </a:t>
            </a:r>
            <a:endParaRPr/>
          </a:p>
          <a:p>
            <a:pPr marL="342900" marR="0" lvl="0" indent="-342900" algn="just" rtl="0">
              <a:lnSpc>
                <a:spcPct val="150000"/>
              </a:lnSpc>
              <a:spcBef>
                <a:spcPts val="32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Réparer les téléphones fixes au niveau des chambres ,mettre à disposition des anti moustiques et mouches </a:t>
            </a:r>
            <a:endParaRPr/>
          </a:p>
          <a:p>
            <a:pPr marL="342900" marR="0" lvl="0" indent="-342900" algn="just" rtl="0">
              <a:lnSpc>
                <a:spcPct val="150000"/>
              </a:lnSpc>
              <a:spcBef>
                <a:spcPts val="32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Focus sur les soins de qualités ,être à l'écoute des patients et un accueil chaleureux </a:t>
            </a:r>
            <a:endParaRPr/>
          </a:p>
        </p:txBody>
      </p:sp>
      <p:sp>
        <p:nvSpPr>
          <p:cNvPr id="528" name="Google Shape;528;p72"/>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529" name="Google Shape;529;p72"/>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530" name="Google Shape;530;p72"/>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7"/>
          <p:cNvSpPr txBox="1">
            <a:spLocks noGrp="1"/>
          </p:cNvSpPr>
          <p:nvPr>
            <p:ph type="title"/>
          </p:nvPr>
        </p:nvSpPr>
        <p:spPr>
          <a:xfrm>
            <a:off x="581263" y="173800"/>
            <a:ext cx="11235300" cy="776100"/>
          </a:xfrm>
          <a:prstGeom prst="rect">
            <a:avLst/>
          </a:prstGeom>
          <a:solidFill>
            <a:srgbClr val="EBBDA9">
              <a:alpha val="89800"/>
            </a:srgbClr>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3960"/>
              <a:buFont typeface="Poppins"/>
              <a:buNone/>
            </a:pPr>
            <a:r>
              <a:rPr lang="fr-FR" sz="2200" b="1">
                <a:solidFill>
                  <a:schemeClr val="lt1"/>
                </a:solidFill>
                <a:latin typeface="Poppins"/>
                <a:ea typeface="Poppins"/>
                <a:cs typeface="Poppins"/>
                <a:sym typeface="Poppins"/>
              </a:rPr>
              <a:t>Etat d’avancement des actions décidées à l’issue des revues de direction précédentes </a:t>
            </a:r>
            <a:endParaRPr sz="2200" b="1">
              <a:solidFill>
                <a:schemeClr val="lt1"/>
              </a:solidFill>
              <a:latin typeface="Poppins"/>
              <a:ea typeface="Poppins"/>
              <a:cs typeface="Poppins"/>
              <a:sym typeface="Poppins"/>
            </a:endParaRPr>
          </a:p>
        </p:txBody>
      </p:sp>
      <p:graphicFrame>
        <p:nvGraphicFramePr>
          <p:cNvPr id="253" name="Google Shape;253;p37"/>
          <p:cNvGraphicFramePr/>
          <p:nvPr/>
        </p:nvGraphicFramePr>
        <p:xfrm>
          <a:off x="581217" y="1370432"/>
          <a:ext cx="3000000" cy="3000000"/>
        </p:xfrm>
        <a:graphic>
          <a:graphicData uri="http://schemas.openxmlformats.org/drawingml/2006/table">
            <a:tbl>
              <a:tblPr>
                <a:noFill/>
                <a:tableStyleId>{3946ED75-AFF1-4BEF-8250-051C1756E3E0}</a:tableStyleId>
              </a:tblPr>
              <a:tblGrid>
                <a:gridCol w="6104250">
                  <a:extLst>
                    <a:ext uri="{9D8B030D-6E8A-4147-A177-3AD203B41FA5}">
                      <a16:colId xmlns:a16="http://schemas.microsoft.com/office/drawing/2014/main" val="20000"/>
                    </a:ext>
                  </a:extLst>
                </a:gridCol>
                <a:gridCol w="2466125">
                  <a:extLst>
                    <a:ext uri="{9D8B030D-6E8A-4147-A177-3AD203B41FA5}">
                      <a16:colId xmlns:a16="http://schemas.microsoft.com/office/drawing/2014/main" val="20001"/>
                    </a:ext>
                  </a:extLst>
                </a:gridCol>
                <a:gridCol w="2665050">
                  <a:extLst>
                    <a:ext uri="{9D8B030D-6E8A-4147-A177-3AD203B41FA5}">
                      <a16:colId xmlns:a16="http://schemas.microsoft.com/office/drawing/2014/main" val="20002"/>
                    </a:ext>
                  </a:extLst>
                </a:gridCol>
              </a:tblGrid>
              <a:tr h="282525">
                <a:tc>
                  <a:txBody>
                    <a:bodyPr/>
                    <a:lstStyle/>
                    <a:p>
                      <a:pPr marL="0" marR="0" lvl="0" indent="0" algn="ctr" rtl="0">
                        <a:spcBef>
                          <a:spcPts val="0"/>
                        </a:spcBef>
                        <a:spcAft>
                          <a:spcPts val="0"/>
                        </a:spcAft>
                        <a:buNone/>
                      </a:pPr>
                      <a:r>
                        <a:rPr lang="fr-FR" sz="1600" b="1" i="0" u="none" strike="noStrike" cap="none">
                          <a:solidFill>
                            <a:srgbClr val="000000"/>
                          </a:solidFill>
                          <a:latin typeface="Poppins"/>
                          <a:ea typeface="Poppins"/>
                          <a:cs typeface="Poppins"/>
                          <a:sym typeface="Poppins"/>
                        </a:rPr>
                        <a:t>Action</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1" i="0" u="none" strike="noStrike" cap="none">
                          <a:solidFill>
                            <a:srgbClr val="000000"/>
                          </a:solidFill>
                          <a:latin typeface="Poppins"/>
                          <a:ea typeface="Poppins"/>
                          <a:cs typeface="Poppins"/>
                          <a:sym typeface="Poppins"/>
                        </a:rPr>
                        <a:t>Etat d’avancement</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1" i="0" u="none" strike="noStrike" cap="none">
                          <a:solidFill>
                            <a:srgbClr val="000000"/>
                          </a:solidFill>
                          <a:latin typeface="Poppins"/>
                          <a:ea typeface="Poppins"/>
                          <a:cs typeface="Poppins"/>
                          <a:sym typeface="Poppins"/>
                        </a:rPr>
                        <a:t>Cause </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tcPr>
                </a:tc>
                <a:extLst>
                  <a:ext uri="{0D108BD9-81ED-4DB2-BD59-A6C34878D82A}">
                    <a16:rowId xmlns:a16="http://schemas.microsoft.com/office/drawing/2014/main" val="10000"/>
                  </a:ext>
                </a:extLst>
              </a:tr>
              <a:tr h="512375">
                <a:tc>
                  <a:txBody>
                    <a:bodyPr/>
                    <a:lstStyle/>
                    <a:p>
                      <a:pPr marL="0" marR="0" lvl="0" indent="0" algn="l" rtl="0">
                        <a:spcBef>
                          <a:spcPts val="0"/>
                        </a:spcBef>
                        <a:spcAft>
                          <a:spcPts val="0"/>
                        </a:spcAft>
                        <a:buNone/>
                      </a:pPr>
                      <a:r>
                        <a:rPr lang="fr-FR" sz="1400" u="none" strike="noStrike" cap="none">
                          <a:latin typeface="Poppins"/>
                          <a:ea typeface="Poppins"/>
                          <a:cs typeface="Poppins"/>
                          <a:sym typeface="Poppins"/>
                        </a:rPr>
                        <a:t>Installer un écran 32</a:t>
                      </a:r>
                      <a:r>
                        <a:rPr lang="fr-FR">
                          <a:latin typeface="Poppins"/>
                          <a:ea typeface="Poppins"/>
                          <a:cs typeface="Poppins"/>
                          <a:sym typeface="Poppins"/>
                        </a:rPr>
                        <a:t>’’</a:t>
                      </a:r>
                      <a:r>
                        <a:rPr lang="fr-FR" sz="1400" u="none" strike="noStrike" cap="none">
                          <a:latin typeface="Poppins"/>
                          <a:ea typeface="Poppins"/>
                          <a:cs typeface="Poppins"/>
                          <a:sym typeface="Poppins"/>
                        </a:rPr>
                        <a:t> pour les consultations gynéco 1</a:t>
                      </a:r>
                      <a:endParaRPr sz="1400">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Poppins"/>
                        <a:buNone/>
                      </a:pPr>
                      <a:r>
                        <a:rPr lang="fr-FR">
                          <a:latin typeface="Poppins"/>
                          <a:ea typeface="Poppins"/>
                          <a:cs typeface="Poppins"/>
                          <a:sym typeface="Poppins"/>
                        </a:rPr>
                        <a:t>Réalisée</a:t>
                      </a:r>
                      <a:endParaRPr/>
                    </a:p>
                    <a:p>
                      <a:pPr marL="0" marR="0" lvl="0" indent="0" algn="ctr" rtl="0">
                        <a:spcBef>
                          <a:spcPts val="0"/>
                        </a:spcBef>
                        <a:spcAft>
                          <a:spcPts val="0"/>
                        </a:spcAft>
                        <a:buNone/>
                      </a:pPr>
                      <a:r>
                        <a:rPr lang="fr-FR" sz="1400">
                          <a:latin typeface="Poppins"/>
                          <a:ea typeface="Poppins"/>
                          <a:cs typeface="Poppins"/>
                          <a:sym typeface="Poppins"/>
                        </a:rPr>
                        <a:t> </a:t>
                      </a:r>
                      <a:endParaRPr sz="1400">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sz="1600" b="0" i="0" u="none" strike="noStrike">
                          <a:solidFill>
                            <a:srgbClr val="000000"/>
                          </a:solidFill>
                          <a:latin typeface="Poppins"/>
                          <a:ea typeface="Poppins"/>
                          <a:cs typeface="Poppins"/>
                          <a:sym typeface="Poppins"/>
                        </a:rPr>
                        <a:t> </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512375">
                <a:tc>
                  <a:txBody>
                    <a:bodyPr/>
                    <a:lstStyle/>
                    <a:p>
                      <a:pPr marL="0" marR="0" lvl="0" indent="0" algn="l" rtl="0">
                        <a:spcBef>
                          <a:spcPts val="0"/>
                        </a:spcBef>
                        <a:spcAft>
                          <a:spcPts val="0"/>
                        </a:spcAft>
                        <a:buNone/>
                      </a:pPr>
                      <a:r>
                        <a:rPr lang="fr-FR" sz="1400">
                          <a:latin typeface="Poppins"/>
                          <a:ea typeface="Poppins"/>
                          <a:cs typeface="Poppins"/>
                          <a:sym typeface="Poppins"/>
                        </a:rPr>
                        <a:t>Intégrer la maintenance du réseau électrique dans la planification des maintenances préventives</a:t>
                      </a:r>
                      <a:endParaRPr sz="1400">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Poppins"/>
                        <a:buNone/>
                      </a:pPr>
                      <a:r>
                        <a:rPr lang="fr-FR">
                          <a:latin typeface="Poppins"/>
                          <a:ea typeface="Poppins"/>
                          <a:cs typeface="Poppins"/>
                          <a:sym typeface="Poppins"/>
                        </a:rPr>
                        <a:t>Réalisée</a:t>
                      </a:r>
                      <a:endParaRPr/>
                    </a:p>
                    <a:p>
                      <a:pPr marL="0" marR="0" lvl="0" indent="0" algn="ctr" rtl="0">
                        <a:spcBef>
                          <a:spcPts val="0"/>
                        </a:spcBef>
                        <a:spcAft>
                          <a:spcPts val="0"/>
                        </a:spcAft>
                        <a:buNone/>
                      </a:pPr>
                      <a:endParaRPr sz="1400">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sz="1600" b="0" i="0" u="none" strike="noStrike">
                          <a:solidFill>
                            <a:srgbClr val="000000"/>
                          </a:solidFill>
                          <a:latin typeface="Poppins"/>
                          <a:ea typeface="Poppins"/>
                          <a:cs typeface="Poppins"/>
                          <a:sym typeface="Poppins"/>
                        </a:rPr>
                        <a:t> </a:t>
                      </a:r>
                      <a:endParaRPr/>
                    </a:p>
                  </a:txBody>
                  <a:tcPr marL="9525" marR="9525" marT="9525" marB="0">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472150">
                <a:tc>
                  <a:txBody>
                    <a:bodyPr/>
                    <a:lstStyle/>
                    <a:p>
                      <a:pPr marL="0" marR="0" lvl="0" indent="0" algn="l" rtl="0">
                        <a:spcBef>
                          <a:spcPts val="0"/>
                        </a:spcBef>
                        <a:spcAft>
                          <a:spcPts val="0"/>
                        </a:spcAft>
                        <a:buNone/>
                      </a:pPr>
                      <a:r>
                        <a:rPr lang="fr-FR" sz="1400">
                          <a:latin typeface="Poppins"/>
                          <a:ea typeface="Poppins"/>
                          <a:cs typeface="Poppins"/>
                          <a:sym typeface="Poppins"/>
                        </a:rPr>
                        <a:t>Pourvoir la salle de formation et la salle de réveil d’un téléphone</a:t>
                      </a:r>
                      <a:endParaRPr sz="1400">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EBBDA9">
                        <a:alpha val="89800"/>
                      </a:srgbClr>
                    </a:solidFill>
                  </a:tcPr>
                </a:tc>
                <a:tc>
                  <a:txBody>
                    <a:bodyPr/>
                    <a:lstStyle/>
                    <a:p>
                      <a:pPr marL="0" marR="0" lvl="0" indent="0" algn="ctr" rtl="0">
                        <a:spcBef>
                          <a:spcPts val="0"/>
                        </a:spcBef>
                        <a:spcAft>
                          <a:spcPts val="0"/>
                        </a:spcAft>
                        <a:buNone/>
                      </a:pPr>
                      <a:r>
                        <a:rPr lang="fr-FR" sz="1400">
                          <a:latin typeface="Poppins"/>
                          <a:ea typeface="Poppins"/>
                          <a:cs typeface="Poppins"/>
                          <a:sym typeface="Poppins"/>
                        </a:rPr>
                        <a:t>En cours</a:t>
                      </a:r>
                      <a:endParaRPr sz="1400">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EBBDA9">
                        <a:alpha val="89800"/>
                      </a:srgbClr>
                    </a:solidFill>
                  </a:tcPr>
                </a:tc>
                <a:tc>
                  <a:txBody>
                    <a:bodyPr/>
                    <a:lstStyle/>
                    <a:p>
                      <a:pPr marL="0" marR="0" lvl="0" indent="0" algn="l" rtl="0">
                        <a:lnSpc>
                          <a:spcPct val="100000"/>
                        </a:lnSpc>
                        <a:spcBef>
                          <a:spcPts val="0"/>
                        </a:spcBef>
                        <a:spcAft>
                          <a:spcPts val="0"/>
                        </a:spcAft>
                        <a:buClr>
                          <a:srgbClr val="000000"/>
                        </a:buClr>
                        <a:buFont typeface="Arial"/>
                        <a:buNone/>
                      </a:pPr>
                      <a:r>
                        <a:rPr lang="fr-FR">
                          <a:latin typeface="Poppins"/>
                          <a:ea typeface="Poppins"/>
                          <a:cs typeface="Poppins"/>
                          <a:sym typeface="Poppins"/>
                        </a:rPr>
                        <a:t> La ligne a été installée pour la salle de formation</a:t>
                      </a:r>
                      <a:endParaRPr>
                        <a:latin typeface="Poppins"/>
                        <a:ea typeface="Poppins"/>
                        <a:cs typeface="Poppins"/>
                        <a:sym typeface="Poppins"/>
                      </a:endParaRPr>
                    </a:p>
                    <a:p>
                      <a:pPr marL="0" marR="0" lvl="0" indent="0" algn="l" rtl="0">
                        <a:lnSpc>
                          <a:spcPct val="100000"/>
                        </a:lnSpc>
                        <a:spcBef>
                          <a:spcPts val="0"/>
                        </a:spcBef>
                        <a:spcAft>
                          <a:spcPts val="0"/>
                        </a:spcAft>
                        <a:buClr>
                          <a:srgbClr val="000000"/>
                        </a:buClr>
                        <a:buFont typeface="Arial"/>
                        <a:buNone/>
                      </a:pPr>
                      <a:r>
                        <a:rPr lang="fr-FR">
                          <a:latin typeface="Poppins"/>
                          <a:ea typeface="Poppins"/>
                          <a:cs typeface="Poppins"/>
                          <a:sym typeface="Poppins"/>
                        </a:rPr>
                        <a:t>Un bouton d’appel d’urgence a été installé à la salle de réveil</a:t>
                      </a:r>
                      <a:endParaRPr>
                        <a:latin typeface="Poppins"/>
                        <a:ea typeface="Poppins"/>
                        <a:cs typeface="Poppins"/>
                        <a:sym typeface="Poppins"/>
                      </a:endParaRPr>
                    </a:p>
                    <a:p>
                      <a:pPr marL="0" marR="0" lvl="0" indent="0" algn="l" rtl="0">
                        <a:spcBef>
                          <a:spcPts val="0"/>
                        </a:spcBef>
                        <a:spcAft>
                          <a:spcPts val="0"/>
                        </a:spcAft>
                        <a:buNone/>
                      </a:pPr>
                      <a:endParaRPr sz="1600" b="0" i="0" u="none" strike="noStrike">
                        <a:solidFill>
                          <a:srgbClr val="000000"/>
                        </a:solidFill>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EBBDA9">
                        <a:alpha val="89800"/>
                      </a:srgbClr>
                    </a:solidFill>
                  </a:tcPr>
                </a:tc>
                <a:extLst>
                  <a:ext uri="{0D108BD9-81ED-4DB2-BD59-A6C34878D82A}">
                    <a16:rowId xmlns:a16="http://schemas.microsoft.com/office/drawing/2014/main" val="10003"/>
                  </a:ext>
                </a:extLst>
              </a:tr>
              <a:tr h="512375">
                <a:tc>
                  <a:txBody>
                    <a:bodyPr/>
                    <a:lstStyle/>
                    <a:p>
                      <a:pPr marL="0" marR="0" lvl="0" indent="0" algn="l" rtl="0">
                        <a:spcBef>
                          <a:spcPts val="0"/>
                        </a:spcBef>
                        <a:spcAft>
                          <a:spcPts val="0"/>
                        </a:spcAft>
                        <a:buNone/>
                      </a:pPr>
                      <a:r>
                        <a:rPr lang="fr-FR" sz="1400">
                          <a:latin typeface="Poppins"/>
                          <a:ea typeface="Poppins"/>
                          <a:cs typeface="Poppins"/>
                          <a:sym typeface="Poppins"/>
                        </a:rPr>
                        <a:t>Installer un système d’appel malade</a:t>
                      </a:r>
                      <a:endParaRPr sz="1400">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Poppins"/>
                        <a:buNone/>
                      </a:pPr>
                      <a:r>
                        <a:rPr lang="fr-FR">
                          <a:latin typeface="Poppins"/>
                          <a:ea typeface="Poppins"/>
                          <a:cs typeface="Poppins"/>
                          <a:sym typeface="Poppins"/>
                        </a:rPr>
                        <a:t>Réalisée</a:t>
                      </a:r>
                      <a:endParaRPr/>
                    </a:p>
                    <a:p>
                      <a:pPr marL="0" marR="0" lvl="0" indent="0" algn="ctr" rtl="0">
                        <a:spcBef>
                          <a:spcPts val="0"/>
                        </a:spcBef>
                        <a:spcAft>
                          <a:spcPts val="0"/>
                        </a:spcAft>
                        <a:buNone/>
                      </a:pPr>
                      <a:endParaRPr sz="1400">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sz="1600" b="0" i="0" u="none" strike="noStrike">
                          <a:solidFill>
                            <a:srgbClr val="000000"/>
                          </a:solidFill>
                          <a:latin typeface="Poppins"/>
                          <a:ea typeface="Poppins"/>
                          <a:cs typeface="Poppins"/>
                          <a:sym typeface="Poppins"/>
                        </a:rPr>
                        <a:t> </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784900">
                <a:tc>
                  <a:txBody>
                    <a:bodyPr/>
                    <a:lstStyle/>
                    <a:p>
                      <a:pPr marL="0" marR="0" lvl="0" indent="0" algn="l" rtl="0">
                        <a:spcBef>
                          <a:spcPts val="0"/>
                        </a:spcBef>
                        <a:spcAft>
                          <a:spcPts val="0"/>
                        </a:spcAft>
                        <a:buNone/>
                      </a:pPr>
                      <a:r>
                        <a:rPr lang="fr-FR" sz="1400" b="0" i="0" u="none" strike="noStrike">
                          <a:solidFill>
                            <a:srgbClr val="000000"/>
                          </a:solidFill>
                          <a:latin typeface="Poppins"/>
                          <a:ea typeface="Poppins"/>
                          <a:cs typeface="Poppins"/>
                          <a:sym typeface="Poppins"/>
                        </a:rPr>
                        <a:t>Réviser intégralement le processus de gestion des stocks achats et approvisionnements </a:t>
                      </a:r>
                      <a:endParaRPr sz="1400" b="0" i="0" u="none" strike="noStrike">
                        <a:solidFill>
                          <a:srgbClr val="000000"/>
                        </a:solidFill>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a:latin typeface="Poppins"/>
                          <a:ea typeface="Poppins"/>
                          <a:cs typeface="Poppins"/>
                          <a:sym typeface="Poppins"/>
                        </a:rPr>
                        <a:t>Réalisée</a:t>
                      </a:r>
                      <a:endParaRPr sz="1400" b="0" i="0" u="none" strike="noStrike">
                        <a:solidFill>
                          <a:srgbClr val="000000"/>
                        </a:solidFill>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sz="1400" b="0" i="0" u="none" strike="noStrike">
                          <a:solidFill>
                            <a:srgbClr val="000000"/>
                          </a:solidFill>
                          <a:latin typeface="Poppins"/>
                          <a:ea typeface="Poppins"/>
                          <a:cs typeface="Poppins"/>
                          <a:sym typeface="Poppins"/>
                        </a:rPr>
                        <a:t> </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400775">
                <a:tc>
                  <a:txBody>
                    <a:bodyPr/>
                    <a:lstStyle/>
                    <a:p>
                      <a:pPr marL="0" marR="0" lvl="0" indent="0" algn="l" rtl="0">
                        <a:lnSpc>
                          <a:spcPct val="100000"/>
                        </a:lnSpc>
                        <a:spcBef>
                          <a:spcPts val="0"/>
                        </a:spcBef>
                        <a:spcAft>
                          <a:spcPts val="0"/>
                        </a:spcAft>
                        <a:buNone/>
                      </a:pPr>
                      <a:r>
                        <a:rPr lang="fr-FR">
                          <a:latin typeface="Poppins"/>
                          <a:ea typeface="Poppins"/>
                          <a:cs typeface="Poppins"/>
                          <a:sym typeface="Poppins"/>
                        </a:rPr>
                        <a:t>Communiquer sur la nouvelle politique qualité</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None/>
                      </a:pPr>
                      <a:r>
                        <a:rPr lang="fr-FR">
                          <a:latin typeface="Poppins"/>
                          <a:ea typeface="Poppins"/>
                          <a:cs typeface="Poppins"/>
                          <a:sym typeface="Poppins"/>
                        </a:rPr>
                        <a:t>Réalisée</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sz="1600" b="0" i="0" u="none" strike="noStrike">
                          <a:solidFill>
                            <a:srgbClr val="000000"/>
                          </a:solidFill>
                          <a:latin typeface="Poppins"/>
                          <a:ea typeface="Poppins"/>
                          <a:cs typeface="Poppins"/>
                          <a:sym typeface="Poppins"/>
                        </a:rPr>
                        <a:t> </a:t>
                      </a:r>
                      <a:endParaRPr/>
                    </a:p>
                  </a:txBody>
                  <a:tcPr marL="9525" marR="9525" marT="9525" marB="0">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p73"/>
          <p:cNvSpPr txBox="1"/>
          <p:nvPr/>
        </p:nvSpPr>
        <p:spPr>
          <a:xfrm>
            <a:off x="226767" y="2655910"/>
            <a:ext cx="11516100" cy="3324600"/>
          </a:xfrm>
          <a:prstGeom prst="rect">
            <a:avLst/>
          </a:prstGeom>
          <a:noFill/>
          <a:ln>
            <a:noFill/>
          </a:ln>
        </p:spPr>
        <p:txBody>
          <a:bodyPr spcFirstLastPara="1" wrap="square" lIns="121900" tIns="60950" rIns="121900" bIns="60950" anchor="t" anchorCtr="0">
            <a:spAutoFit/>
          </a:bodyPr>
          <a:lstStyle/>
          <a:p>
            <a:pPr marL="0" marR="0" lvl="0" indent="0" algn="just" rtl="0">
              <a:lnSpc>
                <a:spcPct val="150000"/>
              </a:lnSpc>
              <a:spcBef>
                <a:spcPts val="0"/>
              </a:spcBef>
              <a:spcAft>
                <a:spcPts val="0"/>
              </a:spcAft>
              <a:buClr>
                <a:srgbClr val="7BBBC6"/>
              </a:buClr>
              <a:buSzPts val="1600"/>
              <a:buFont typeface="Arial"/>
              <a:buNone/>
            </a:pPr>
            <a:r>
              <a:rPr lang="fr-FR" sz="1600" b="1" i="0" u="none" strike="noStrike" cap="none">
                <a:solidFill>
                  <a:srgbClr val="7BBBC6"/>
                </a:solidFill>
                <a:latin typeface="Poppins"/>
                <a:ea typeface="Poppins"/>
                <a:cs typeface="Poppins"/>
                <a:sym typeface="Poppins"/>
              </a:rPr>
              <a:t>AUTRES SUGGESTIONS</a:t>
            </a:r>
            <a:endParaRPr sz="1600" b="1" i="0" u="none" strike="noStrike" cap="none">
              <a:solidFill>
                <a:srgbClr val="7BBBC6"/>
              </a:solidFill>
              <a:latin typeface="Poppins"/>
              <a:ea typeface="Poppins"/>
              <a:cs typeface="Poppins"/>
              <a:sym typeface="Poppins"/>
            </a:endParaRPr>
          </a:p>
          <a:p>
            <a:pPr marL="342900" marR="0" lvl="0" indent="-342900" algn="just" rtl="0">
              <a:lnSpc>
                <a:spcPct val="150000"/>
              </a:lnSpc>
              <a:spcBef>
                <a:spcPts val="0"/>
              </a:spcBef>
              <a:spcAft>
                <a:spcPts val="0"/>
              </a:spcAft>
              <a:buClr>
                <a:srgbClr val="000000"/>
              </a:buClr>
              <a:buSzPts val="1600"/>
              <a:buFont typeface="Noto Sans Symbols"/>
              <a:buChar char="▪"/>
            </a:pPr>
            <a:r>
              <a:rPr lang="fr-FR" sz="1600">
                <a:latin typeface="Poppins"/>
                <a:ea typeface="Poppins"/>
                <a:cs typeface="Poppins"/>
                <a:sym typeface="Poppins"/>
              </a:rPr>
              <a:t>Allongement</a:t>
            </a:r>
            <a:r>
              <a:rPr lang="fr-FR" sz="1600" b="0" i="0" u="none" strike="noStrike" cap="none">
                <a:solidFill>
                  <a:srgbClr val="000000"/>
                </a:solidFill>
                <a:latin typeface="Poppins"/>
                <a:ea typeface="Poppins"/>
                <a:cs typeface="Poppins"/>
                <a:sym typeface="Poppins"/>
              </a:rPr>
              <a:t> des séjours d’hospitalisation</a:t>
            </a:r>
            <a:endParaRPr/>
          </a:p>
          <a:p>
            <a:pPr marL="342900" marR="0" lvl="0" indent="-342900" algn="just" rtl="0">
              <a:lnSpc>
                <a:spcPct val="150000"/>
              </a:lnSpc>
              <a:spcBef>
                <a:spcPts val="0"/>
              </a:spcBef>
              <a:spcAft>
                <a:spcPts val="0"/>
              </a:spcAft>
              <a:buClr>
                <a:srgbClr val="000000"/>
              </a:buClr>
              <a:buSzPts val="1600"/>
              <a:buFont typeface="Noto Sans Symbols"/>
              <a:buChar char="▪"/>
            </a:pPr>
            <a:r>
              <a:rPr lang="fr-FR" sz="1600" b="0" i="0" u="none" strike="noStrike" cap="none">
                <a:solidFill>
                  <a:srgbClr val="000000"/>
                </a:solidFill>
                <a:latin typeface="Poppins"/>
                <a:ea typeface="Poppins"/>
                <a:cs typeface="Poppins"/>
                <a:sym typeface="Poppins"/>
              </a:rPr>
              <a:t>Légère augmentation de salaire pour repas et transport </a:t>
            </a:r>
            <a:endParaRPr/>
          </a:p>
          <a:p>
            <a:pPr marL="342900" marR="0" lvl="0" indent="-342900" algn="just" rtl="0">
              <a:lnSpc>
                <a:spcPct val="150000"/>
              </a:lnSpc>
              <a:spcBef>
                <a:spcPts val="0"/>
              </a:spcBef>
              <a:spcAft>
                <a:spcPts val="0"/>
              </a:spcAft>
              <a:buClr>
                <a:srgbClr val="000000"/>
              </a:buClr>
              <a:buSzPts val="1600"/>
              <a:buFont typeface="Noto Sans Symbols"/>
              <a:buChar char="▪"/>
            </a:pPr>
            <a:r>
              <a:rPr lang="fr-FR" sz="1600" b="0" i="0" u="none" strike="noStrike" cap="none">
                <a:solidFill>
                  <a:srgbClr val="000000"/>
                </a:solidFill>
                <a:latin typeface="Poppins"/>
                <a:ea typeface="Poppins"/>
                <a:cs typeface="Poppins"/>
                <a:sym typeface="Poppins"/>
              </a:rPr>
              <a:t>Augmenter les honoraires de garde</a:t>
            </a:r>
            <a:endParaRPr/>
          </a:p>
          <a:p>
            <a:pPr marL="342900" marR="0" lvl="0" indent="-342900" algn="just" rtl="0">
              <a:lnSpc>
                <a:spcPct val="150000"/>
              </a:lnSpc>
              <a:spcBef>
                <a:spcPts val="0"/>
              </a:spcBef>
              <a:spcAft>
                <a:spcPts val="0"/>
              </a:spcAft>
              <a:buClr>
                <a:srgbClr val="000000"/>
              </a:buClr>
              <a:buSzPts val="1600"/>
              <a:buFont typeface="Noto Sans Symbols"/>
              <a:buChar char="▪"/>
            </a:pPr>
            <a:r>
              <a:rPr lang="fr-FR" sz="1600" b="0" i="0" u="none" strike="noStrike" cap="none">
                <a:solidFill>
                  <a:srgbClr val="000000"/>
                </a:solidFill>
                <a:latin typeface="Poppins"/>
                <a:ea typeface="Poppins"/>
                <a:cs typeface="Poppins"/>
                <a:sym typeface="Poppins"/>
              </a:rPr>
              <a:t>De faire en sorte de retenir son personnel sinon Nest sera comme une structure où l'on vient pour avoir de l'expérience et partir , parfois il y a des gens qui partent en amenant des patients avec eux </a:t>
            </a:r>
            <a:endParaRPr/>
          </a:p>
          <a:p>
            <a:pPr marL="342900" marR="0" lvl="0" indent="-342900" algn="just" rtl="0">
              <a:lnSpc>
                <a:spcPct val="150000"/>
              </a:lnSpc>
              <a:spcBef>
                <a:spcPts val="0"/>
              </a:spcBef>
              <a:spcAft>
                <a:spcPts val="0"/>
              </a:spcAft>
              <a:buClr>
                <a:srgbClr val="000000"/>
              </a:buClr>
              <a:buSzPts val="1600"/>
              <a:buFont typeface="Noto Sans Symbols"/>
              <a:buChar char="▪"/>
            </a:pPr>
            <a:r>
              <a:rPr lang="fr-FR" sz="1600" b="0" i="0" u="none" strike="noStrike" cap="none">
                <a:solidFill>
                  <a:srgbClr val="000000"/>
                </a:solidFill>
                <a:latin typeface="Poppins"/>
                <a:ea typeface="Poppins"/>
                <a:cs typeface="Poppins"/>
                <a:sym typeface="Poppins"/>
              </a:rPr>
              <a:t>L’administration doit être un peu à l’écoute du personnel paramédical </a:t>
            </a:r>
            <a:endParaRPr sz="1600" b="0" i="0" u="none" strike="noStrike" cap="none">
              <a:solidFill>
                <a:srgbClr val="000000"/>
              </a:solidFill>
              <a:latin typeface="Poppins"/>
              <a:ea typeface="Poppins"/>
              <a:cs typeface="Poppins"/>
              <a:sym typeface="Poppins"/>
            </a:endParaRPr>
          </a:p>
          <a:p>
            <a:pPr marL="342900" marR="0" lvl="0" indent="-342900" algn="just" rtl="0">
              <a:lnSpc>
                <a:spcPct val="150000"/>
              </a:lnSpc>
              <a:spcBef>
                <a:spcPts val="0"/>
              </a:spcBef>
              <a:spcAft>
                <a:spcPts val="0"/>
              </a:spcAft>
              <a:buClr>
                <a:srgbClr val="000000"/>
              </a:buClr>
              <a:buSzPts val="1600"/>
              <a:buFont typeface="Noto Sans Symbols"/>
              <a:buChar char="▪"/>
            </a:pPr>
            <a:r>
              <a:rPr lang="fr-FR" sz="1600" b="0" i="0" u="none" strike="noStrike" cap="none">
                <a:solidFill>
                  <a:srgbClr val="000000"/>
                </a:solidFill>
                <a:latin typeface="Poppins"/>
                <a:ea typeface="Poppins"/>
                <a:cs typeface="Poppins"/>
                <a:sym typeface="Poppins"/>
              </a:rPr>
              <a:t>Restaurer de nouveau les lignes téléphoniques pour pouvoir parler en toute discrétion avec le médecin ou entre collègue pour savoir ce que le patient a fait comme soin ou autre </a:t>
            </a:r>
            <a:endParaRPr/>
          </a:p>
        </p:txBody>
      </p:sp>
      <p:sp>
        <p:nvSpPr>
          <p:cNvPr id="536" name="Google Shape;536;p73"/>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paramédical</a:t>
            </a:r>
            <a:endParaRPr/>
          </a:p>
        </p:txBody>
      </p:sp>
      <p:cxnSp>
        <p:nvCxnSpPr>
          <p:cNvPr id="537" name="Google Shape;537;p73"/>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538" name="Google Shape;538;p73"/>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74"/>
          <p:cNvSpPr txBox="1">
            <a:spLocks noGrp="1"/>
          </p:cNvSpPr>
          <p:nvPr>
            <p:ph type="body" idx="1"/>
          </p:nvPr>
        </p:nvSpPr>
        <p:spPr>
          <a:xfrm>
            <a:off x="487681" y="1633108"/>
            <a:ext cx="11142600" cy="1199700"/>
          </a:xfrm>
          <a:prstGeom prst="rect">
            <a:avLst/>
          </a:prstGeom>
          <a:noFill/>
          <a:ln>
            <a:noFill/>
          </a:ln>
        </p:spPr>
        <p:txBody>
          <a:bodyPr spcFirstLastPara="1" wrap="square" lIns="91425" tIns="45700" rIns="91425" bIns="45700" anchor="t" anchorCtr="0">
            <a:normAutofit/>
          </a:bodyPr>
          <a:lstStyle/>
          <a:p>
            <a:pPr marL="228600" lvl="0" indent="-228600" algn="ctr" rtl="0">
              <a:lnSpc>
                <a:spcPct val="90000"/>
              </a:lnSpc>
              <a:spcBef>
                <a:spcPts val="0"/>
              </a:spcBef>
              <a:spcAft>
                <a:spcPts val="0"/>
              </a:spcAft>
              <a:buClr>
                <a:srgbClr val="3F3F3F"/>
              </a:buClr>
              <a:buSzPts val="2400"/>
              <a:buFont typeface="Noto Sans Symbols"/>
              <a:buChar char="❖"/>
            </a:pPr>
            <a:r>
              <a:rPr lang="fr-FR" sz="2400">
                <a:solidFill>
                  <a:srgbClr val="3F3F3F"/>
                </a:solidFill>
                <a:latin typeface="Poppins"/>
                <a:ea typeface="Poppins"/>
                <a:cs typeface="Poppins"/>
                <a:sym typeface="Poppins"/>
              </a:rPr>
              <a:t>Enquête satisfaction du personnel paramédical</a:t>
            </a:r>
            <a:endParaRPr/>
          </a:p>
          <a:p>
            <a:pPr marL="0" lvl="0" indent="0" algn="ctr" rtl="0">
              <a:lnSpc>
                <a:spcPct val="90000"/>
              </a:lnSpc>
              <a:spcBef>
                <a:spcPts val="1000"/>
              </a:spcBef>
              <a:spcAft>
                <a:spcPts val="0"/>
              </a:spcAft>
              <a:buClr>
                <a:srgbClr val="EBBDA9"/>
              </a:buClr>
              <a:buSzPts val="2400"/>
              <a:buNone/>
            </a:pPr>
            <a:r>
              <a:rPr lang="fr-FR" sz="2400" b="1" u="sng">
                <a:solidFill>
                  <a:srgbClr val="EBBDA9"/>
                </a:solidFill>
                <a:latin typeface="Poppins"/>
                <a:ea typeface="Poppins"/>
                <a:cs typeface="Poppins"/>
                <a:sym typeface="Poppins"/>
              </a:rPr>
              <a:t>Actions</a:t>
            </a:r>
            <a:endParaRPr sz="2400" b="1" u="sng">
              <a:solidFill>
                <a:srgbClr val="EBBDA9"/>
              </a:solidFill>
              <a:latin typeface="Poppins"/>
              <a:ea typeface="Poppins"/>
              <a:cs typeface="Poppins"/>
              <a:sym typeface="Poppins"/>
            </a:endParaRPr>
          </a:p>
        </p:txBody>
      </p:sp>
      <p:sp>
        <p:nvSpPr>
          <p:cNvPr id="544" name="Google Shape;544;p74"/>
          <p:cNvSpPr/>
          <p:nvPr/>
        </p:nvSpPr>
        <p:spPr>
          <a:xfrm>
            <a:off x="513800" y="2888598"/>
            <a:ext cx="11142600" cy="21147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342900" marR="0" lvl="0" indent="-342900" algn="just" rtl="0">
              <a:lnSpc>
                <a:spcPct val="100000"/>
              </a:lnSpc>
              <a:spcBef>
                <a:spcPts val="0"/>
              </a:spcBef>
              <a:spcAft>
                <a:spcPts val="0"/>
              </a:spcAft>
              <a:buClr>
                <a:srgbClr val="EBBDA9"/>
              </a:buClr>
              <a:buSzPts val="2000"/>
              <a:buFont typeface="Noto Sans Symbols"/>
              <a:buChar char="▪"/>
            </a:pPr>
            <a:r>
              <a:rPr lang="fr-FR" sz="2000">
                <a:latin typeface="Poppins"/>
                <a:ea typeface="Poppins"/>
                <a:cs typeface="Poppins"/>
                <a:sym typeface="Poppins"/>
              </a:rPr>
              <a:t>Refonte du système de téléphonie en cours</a:t>
            </a:r>
            <a:endParaRPr sz="2000">
              <a:latin typeface="Poppins"/>
              <a:ea typeface="Poppins"/>
              <a:cs typeface="Poppins"/>
              <a:sym typeface="Poppins"/>
            </a:endParaRPr>
          </a:p>
          <a:p>
            <a:pPr marL="457200" marR="0" lvl="0" indent="0" algn="just" rtl="0">
              <a:lnSpc>
                <a:spcPct val="100000"/>
              </a:lnSpc>
              <a:spcBef>
                <a:spcPts val="0"/>
              </a:spcBef>
              <a:spcAft>
                <a:spcPts val="0"/>
              </a:spcAft>
              <a:buNone/>
            </a:pPr>
            <a:endParaRPr sz="2000">
              <a:latin typeface="Poppins"/>
              <a:ea typeface="Poppins"/>
              <a:cs typeface="Poppins"/>
              <a:sym typeface="Poppins"/>
            </a:endParaRPr>
          </a:p>
        </p:txBody>
      </p:sp>
      <p:sp>
        <p:nvSpPr>
          <p:cNvPr id="545" name="Google Shape;545;p74"/>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75"/>
          <p:cNvSpPr txBox="1"/>
          <p:nvPr/>
        </p:nvSpPr>
        <p:spPr>
          <a:xfrm>
            <a:off x="6784021" y="2822019"/>
            <a:ext cx="4867200" cy="17547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3600" b="1" i="0" u="none" strike="noStrike" cap="none">
                <a:solidFill>
                  <a:srgbClr val="752864"/>
                </a:solidFill>
                <a:latin typeface="Poppins"/>
                <a:ea typeface="Poppins"/>
                <a:cs typeface="Poppins"/>
                <a:sym typeface="Poppins"/>
              </a:rPr>
              <a:t>Satisfaction du personnel administratif</a:t>
            </a:r>
            <a:endParaRPr/>
          </a:p>
        </p:txBody>
      </p:sp>
      <p:pic>
        <p:nvPicPr>
          <p:cNvPr id="551" name="Google Shape;551;p75"/>
          <p:cNvPicPr preferRelativeResize="0"/>
          <p:nvPr/>
        </p:nvPicPr>
        <p:blipFill rotWithShape="1">
          <a:blip r:embed="rId3">
            <a:alphaModFix/>
          </a:blip>
          <a:srcRect/>
          <a:stretch/>
        </p:blipFill>
        <p:spPr>
          <a:xfrm>
            <a:off x="22052" y="1135781"/>
            <a:ext cx="6510143" cy="545752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76"/>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administratif </a:t>
            </a:r>
            <a:endParaRPr/>
          </a:p>
        </p:txBody>
      </p:sp>
      <p:cxnSp>
        <p:nvCxnSpPr>
          <p:cNvPr id="557" name="Google Shape;557;p76"/>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558" name="Google Shape;558;p76"/>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559" name="Google Shape;559;p76"/>
          <p:cNvPicPr preferRelativeResize="0"/>
          <p:nvPr/>
        </p:nvPicPr>
        <p:blipFill>
          <a:blip r:embed="rId3">
            <a:alphaModFix/>
          </a:blip>
          <a:stretch>
            <a:fillRect/>
          </a:stretch>
        </p:blipFill>
        <p:spPr>
          <a:xfrm>
            <a:off x="853900" y="2441625"/>
            <a:ext cx="10297976" cy="393087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77"/>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administratif </a:t>
            </a:r>
            <a:endParaRPr/>
          </a:p>
        </p:txBody>
      </p:sp>
      <p:cxnSp>
        <p:nvCxnSpPr>
          <p:cNvPr id="565" name="Google Shape;565;p77"/>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566" name="Google Shape;566;p77"/>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567" name="Google Shape;567;p77"/>
          <p:cNvPicPr preferRelativeResize="0"/>
          <p:nvPr/>
        </p:nvPicPr>
        <p:blipFill>
          <a:blip r:embed="rId3">
            <a:alphaModFix/>
          </a:blip>
          <a:stretch>
            <a:fillRect/>
          </a:stretch>
        </p:blipFill>
        <p:spPr>
          <a:xfrm>
            <a:off x="905125" y="2441625"/>
            <a:ext cx="9749050" cy="39748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78"/>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administratif </a:t>
            </a:r>
            <a:endParaRPr/>
          </a:p>
        </p:txBody>
      </p:sp>
      <p:cxnSp>
        <p:nvCxnSpPr>
          <p:cNvPr id="573" name="Google Shape;573;p78"/>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574" name="Google Shape;574;p78"/>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575" name="Google Shape;575;p78"/>
          <p:cNvPicPr preferRelativeResize="0"/>
          <p:nvPr/>
        </p:nvPicPr>
        <p:blipFill>
          <a:blip r:embed="rId3">
            <a:alphaModFix/>
          </a:blip>
          <a:stretch>
            <a:fillRect/>
          </a:stretch>
        </p:blipFill>
        <p:spPr>
          <a:xfrm>
            <a:off x="766075" y="2441625"/>
            <a:ext cx="10246725" cy="39298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79"/>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administratif </a:t>
            </a:r>
            <a:endParaRPr/>
          </a:p>
        </p:txBody>
      </p:sp>
      <p:cxnSp>
        <p:nvCxnSpPr>
          <p:cNvPr id="581" name="Google Shape;581;p79"/>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582" name="Google Shape;582;p79"/>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583" name="Google Shape;583;p79"/>
          <p:cNvPicPr preferRelativeResize="0"/>
          <p:nvPr/>
        </p:nvPicPr>
        <p:blipFill>
          <a:blip r:embed="rId3">
            <a:alphaModFix/>
          </a:blip>
          <a:stretch>
            <a:fillRect/>
          </a:stretch>
        </p:blipFill>
        <p:spPr>
          <a:xfrm>
            <a:off x="152400" y="2441624"/>
            <a:ext cx="11036074" cy="38386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80"/>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administratif </a:t>
            </a:r>
            <a:endParaRPr/>
          </a:p>
        </p:txBody>
      </p:sp>
      <p:cxnSp>
        <p:nvCxnSpPr>
          <p:cNvPr id="589" name="Google Shape;589;p80"/>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590" name="Google Shape;590;p80"/>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591" name="Google Shape;591;p80"/>
          <p:cNvPicPr preferRelativeResize="0"/>
          <p:nvPr/>
        </p:nvPicPr>
        <p:blipFill>
          <a:blip r:embed="rId3">
            <a:alphaModFix/>
          </a:blip>
          <a:stretch>
            <a:fillRect/>
          </a:stretch>
        </p:blipFill>
        <p:spPr>
          <a:xfrm>
            <a:off x="634325" y="2441625"/>
            <a:ext cx="10583426" cy="393575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p81"/>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administratif </a:t>
            </a:r>
            <a:endParaRPr/>
          </a:p>
        </p:txBody>
      </p:sp>
      <p:cxnSp>
        <p:nvCxnSpPr>
          <p:cNvPr id="597" name="Google Shape;597;p81"/>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598" name="Google Shape;598;p81"/>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599" name="Google Shape;599;p81"/>
          <p:cNvPicPr preferRelativeResize="0"/>
          <p:nvPr/>
        </p:nvPicPr>
        <p:blipFill>
          <a:blip r:embed="rId3">
            <a:alphaModFix/>
          </a:blip>
          <a:stretch>
            <a:fillRect/>
          </a:stretch>
        </p:blipFill>
        <p:spPr>
          <a:xfrm>
            <a:off x="583100" y="2441625"/>
            <a:ext cx="10839576" cy="38418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82"/>
          <p:cNvSpPr txBox="1">
            <a:spLocks noGrp="1"/>
          </p:cNvSpPr>
          <p:nvPr>
            <p:ph type="body" idx="1"/>
          </p:nvPr>
        </p:nvSpPr>
        <p:spPr>
          <a:xfrm>
            <a:off x="152400" y="1766714"/>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administratif </a:t>
            </a:r>
            <a:endParaRPr/>
          </a:p>
        </p:txBody>
      </p:sp>
      <p:cxnSp>
        <p:nvCxnSpPr>
          <p:cNvPr id="605" name="Google Shape;605;p82"/>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606" name="Google Shape;606;p82"/>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607" name="Google Shape;607;p82"/>
          <p:cNvPicPr preferRelativeResize="0"/>
          <p:nvPr/>
        </p:nvPicPr>
        <p:blipFill>
          <a:blip r:embed="rId3">
            <a:alphaModFix/>
          </a:blip>
          <a:stretch>
            <a:fillRect/>
          </a:stretch>
        </p:blipFill>
        <p:spPr>
          <a:xfrm>
            <a:off x="730600" y="2551424"/>
            <a:ext cx="8950606" cy="3773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8"/>
          <p:cNvSpPr txBox="1">
            <a:spLocks noGrp="1"/>
          </p:cNvSpPr>
          <p:nvPr>
            <p:ph type="title"/>
          </p:nvPr>
        </p:nvSpPr>
        <p:spPr>
          <a:xfrm>
            <a:off x="236313" y="236225"/>
            <a:ext cx="11625900" cy="874500"/>
          </a:xfrm>
          <a:prstGeom prst="rect">
            <a:avLst/>
          </a:prstGeom>
          <a:solidFill>
            <a:srgbClr val="EBBDA9">
              <a:alpha val="89800"/>
            </a:srgbClr>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Etat d’avancement des actions décidées à l’issue des revues de direction précédentes </a:t>
            </a:r>
            <a:endParaRPr sz="2200" b="1">
              <a:solidFill>
                <a:schemeClr val="lt1"/>
              </a:solidFill>
              <a:latin typeface="Poppins"/>
              <a:ea typeface="Poppins"/>
              <a:cs typeface="Poppins"/>
              <a:sym typeface="Poppins"/>
            </a:endParaRPr>
          </a:p>
        </p:txBody>
      </p:sp>
      <p:graphicFrame>
        <p:nvGraphicFramePr>
          <p:cNvPr id="260" name="Google Shape;260;p38"/>
          <p:cNvGraphicFramePr/>
          <p:nvPr/>
        </p:nvGraphicFramePr>
        <p:xfrm>
          <a:off x="236282" y="1489999"/>
          <a:ext cx="3000000" cy="3000000"/>
        </p:xfrm>
        <a:graphic>
          <a:graphicData uri="http://schemas.openxmlformats.org/drawingml/2006/table">
            <a:tbl>
              <a:tblPr>
                <a:noFill/>
                <a:tableStyleId>{3946ED75-AFF1-4BEF-8250-051C1756E3E0}</a:tableStyleId>
              </a:tblPr>
              <a:tblGrid>
                <a:gridCol w="7187225">
                  <a:extLst>
                    <a:ext uri="{9D8B030D-6E8A-4147-A177-3AD203B41FA5}">
                      <a16:colId xmlns:a16="http://schemas.microsoft.com/office/drawing/2014/main" val="20000"/>
                    </a:ext>
                  </a:extLst>
                </a:gridCol>
                <a:gridCol w="2139675">
                  <a:extLst>
                    <a:ext uri="{9D8B030D-6E8A-4147-A177-3AD203B41FA5}">
                      <a16:colId xmlns:a16="http://schemas.microsoft.com/office/drawing/2014/main" val="20001"/>
                    </a:ext>
                  </a:extLst>
                </a:gridCol>
                <a:gridCol w="2299075">
                  <a:extLst>
                    <a:ext uri="{9D8B030D-6E8A-4147-A177-3AD203B41FA5}">
                      <a16:colId xmlns:a16="http://schemas.microsoft.com/office/drawing/2014/main" val="20002"/>
                    </a:ext>
                  </a:extLst>
                </a:gridCol>
              </a:tblGrid>
              <a:tr h="269075">
                <a:tc>
                  <a:txBody>
                    <a:bodyPr/>
                    <a:lstStyle/>
                    <a:p>
                      <a:pPr marL="0" marR="0" lvl="0" indent="0" algn="ctr" rtl="0">
                        <a:spcBef>
                          <a:spcPts val="0"/>
                        </a:spcBef>
                        <a:spcAft>
                          <a:spcPts val="0"/>
                        </a:spcAft>
                        <a:buNone/>
                      </a:pPr>
                      <a:r>
                        <a:rPr lang="fr-FR" sz="1600" b="1" i="0" u="none" strike="noStrike">
                          <a:solidFill>
                            <a:srgbClr val="000000"/>
                          </a:solidFill>
                          <a:latin typeface="Poppins"/>
                          <a:ea typeface="Poppins"/>
                          <a:cs typeface="Poppins"/>
                          <a:sym typeface="Poppins"/>
                        </a:rPr>
                        <a:t>Action</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1" i="0" u="none" strike="noStrike">
                          <a:solidFill>
                            <a:srgbClr val="000000"/>
                          </a:solidFill>
                          <a:latin typeface="Poppins"/>
                          <a:ea typeface="Poppins"/>
                          <a:cs typeface="Poppins"/>
                          <a:sym typeface="Poppins"/>
                        </a:rPr>
                        <a:t>Etat d’avancement</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1" i="0" u="none" strike="noStrike">
                          <a:solidFill>
                            <a:srgbClr val="000000"/>
                          </a:solidFill>
                          <a:latin typeface="Poppins"/>
                          <a:ea typeface="Poppins"/>
                          <a:cs typeface="Poppins"/>
                          <a:sym typeface="Poppins"/>
                        </a:rPr>
                        <a:t>Cause </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tcPr>
                </a:tc>
                <a:extLst>
                  <a:ext uri="{0D108BD9-81ED-4DB2-BD59-A6C34878D82A}">
                    <a16:rowId xmlns:a16="http://schemas.microsoft.com/office/drawing/2014/main" val="10000"/>
                  </a:ext>
                </a:extLst>
              </a:tr>
              <a:tr h="529100">
                <a:tc>
                  <a:txBody>
                    <a:bodyPr/>
                    <a:lstStyle/>
                    <a:p>
                      <a:pPr marL="0" marR="0" lvl="0" indent="0" algn="l" rtl="0">
                        <a:lnSpc>
                          <a:spcPct val="100000"/>
                        </a:lnSpc>
                        <a:spcBef>
                          <a:spcPts val="0"/>
                        </a:spcBef>
                        <a:spcAft>
                          <a:spcPts val="0"/>
                        </a:spcAft>
                        <a:buClr>
                          <a:srgbClr val="000000"/>
                        </a:buClr>
                        <a:buFont typeface="Arial"/>
                        <a:buNone/>
                      </a:pPr>
                      <a:r>
                        <a:rPr lang="fr-FR">
                          <a:latin typeface="Poppins"/>
                          <a:ea typeface="Poppins"/>
                          <a:cs typeface="Poppins"/>
                          <a:sym typeface="Poppins"/>
                        </a:rPr>
                        <a:t>Revoir le design de la clinique et du plateau</a:t>
                      </a:r>
                      <a:endParaRPr>
                        <a:latin typeface="Poppins"/>
                        <a:ea typeface="Poppins"/>
                        <a:cs typeface="Poppins"/>
                        <a:sym typeface="Poppins"/>
                      </a:endParaRPr>
                    </a:p>
                    <a:p>
                      <a:pPr marL="0" marR="0" lvl="0" indent="0" algn="l" rtl="0">
                        <a:lnSpc>
                          <a:spcPct val="100000"/>
                        </a:lnSpc>
                        <a:spcBef>
                          <a:spcPts val="0"/>
                        </a:spcBef>
                        <a:spcAft>
                          <a:spcPts val="0"/>
                        </a:spcAft>
                        <a:buNone/>
                      </a:pP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Réalisée</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Font typeface="Arial"/>
                        <a:buNone/>
                      </a:pP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789150">
                <a:tc>
                  <a:txBody>
                    <a:bodyPr/>
                    <a:lstStyle/>
                    <a:p>
                      <a:pPr marL="0" marR="0" lvl="0" indent="0" algn="l" rtl="0">
                        <a:lnSpc>
                          <a:spcPct val="100000"/>
                        </a:lnSpc>
                        <a:spcBef>
                          <a:spcPts val="0"/>
                        </a:spcBef>
                        <a:spcAft>
                          <a:spcPts val="0"/>
                        </a:spcAft>
                        <a:buClr>
                          <a:srgbClr val="000000"/>
                        </a:buClr>
                        <a:buFont typeface="Arial"/>
                        <a:buNone/>
                      </a:pPr>
                      <a:r>
                        <a:rPr lang="fr-FR">
                          <a:latin typeface="Poppins"/>
                          <a:ea typeface="Poppins"/>
                          <a:cs typeface="Poppins"/>
                          <a:sym typeface="Poppins"/>
                        </a:rPr>
                        <a:t>Former un formateur sur les logiciels métiers et premier niveau de back-office</a:t>
                      </a:r>
                      <a:endParaRPr>
                        <a:latin typeface="Poppins"/>
                        <a:ea typeface="Poppins"/>
                        <a:cs typeface="Poppins"/>
                        <a:sym typeface="Poppins"/>
                      </a:endParaRPr>
                    </a:p>
                    <a:p>
                      <a:pPr marL="0" marR="0" lvl="0" indent="0" algn="l" rtl="0">
                        <a:lnSpc>
                          <a:spcPct val="100000"/>
                        </a:lnSpc>
                        <a:spcBef>
                          <a:spcPts val="0"/>
                        </a:spcBef>
                        <a:spcAft>
                          <a:spcPts val="0"/>
                        </a:spcAft>
                        <a:buNone/>
                      </a:pP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Réalisée</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r>
                        <a:rPr lang="fr-FR">
                          <a:latin typeface="Poppins"/>
                          <a:ea typeface="Poppins"/>
                          <a:cs typeface="Poppins"/>
                          <a:sym typeface="Poppins"/>
                        </a:rPr>
                        <a:t> </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529100">
                <a:tc>
                  <a:txBody>
                    <a:bodyPr/>
                    <a:lstStyle/>
                    <a:p>
                      <a:pPr marL="0" marR="0" lvl="0" indent="0" algn="l" rtl="0">
                        <a:lnSpc>
                          <a:spcPct val="100000"/>
                        </a:lnSpc>
                        <a:spcBef>
                          <a:spcPts val="0"/>
                        </a:spcBef>
                        <a:spcAft>
                          <a:spcPts val="0"/>
                        </a:spcAft>
                        <a:buClr>
                          <a:srgbClr val="000000"/>
                        </a:buClr>
                        <a:buFont typeface="Arial"/>
                        <a:buNone/>
                      </a:pPr>
                      <a:r>
                        <a:rPr lang="fr-FR">
                          <a:latin typeface="Poppins"/>
                          <a:ea typeface="Poppins"/>
                          <a:cs typeface="Poppins"/>
                          <a:sym typeface="Poppins"/>
                        </a:rPr>
                        <a:t>Mettre en place un logiciel médical</a:t>
                      </a:r>
                      <a:endParaRPr>
                        <a:latin typeface="Poppins"/>
                        <a:ea typeface="Poppins"/>
                        <a:cs typeface="Poppins"/>
                        <a:sym typeface="Poppins"/>
                      </a:endParaRPr>
                    </a:p>
                    <a:p>
                      <a:pPr marL="0" marR="0" lvl="0" indent="0" algn="l" rtl="0">
                        <a:lnSpc>
                          <a:spcPct val="100000"/>
                        </a:lnSpc>
                        <a:spcBef>
                          <a:spcPts val="0"/>
                        </a:spcBef>
                        <a:spcAft>
                          <a:spcPts val="0"/>
                        </a:spcAft>
                        <a:buNone/>
                      </a:pP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None/>
                      </a:pPr>
                      <a:r>
                        <a:rPr lang="fr-FR">
                          <a:latin typeface="Poppins"/>
                          <a:ea typeface="Poppins"/>
                          <a:cs typeface="Poppins"/>
                          <a:sym typeface="Poppins"/>
                        </a:rPr>
                        <a:t>Réalisée </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Font typeface="Arial"/>
                        <a:buNone/>
                      </a:pP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529100">
                <a:tc>
                  <a:txBody>
                    <a:bodyPr/>
                    <a:lstStyle/>
                    <a:p>
                      <a:pPr marL="0" marR="0" lvl="0" indent="0" algn="l" rtl="0">
                        <a:lnSpc>
                          <a:spcPct val="100000"/>
                        </a:lnSpc>
                        <a:spcBef>
                          <a:spcPts val="0"/>
                        </a:spcBef>
                        <a:spcAft>
                          <a:spcPts val="0"/>
                        </a:spcAft>
                        <a:buClr>
                          <a:srgbClr val="000000"/>
                        </a:buClr>
                        <a:buFont typeface="Arial"/>
                        <a:buNone/>
                      </a:pPr>
                      <a:r>
                        <a:rPr lang="fr-FR">
                          <a:latin typeface="Poppins"/>
                          <a:ea typeface="Poppins"/>
                          <a:cs typeface="Poppins"/>
                          <a:sym typeface="Poppins"/>
                        </a:rPr>
                        <a:t>Former les secrétaires sur la prise en main et l’utilisation des logiciels</a:t>
                      </a:r>
                      <a:endParaRPr>
                        <a:latin typeface="Poppins"/>
                        <a:ea typeface="Poppins"/>
                        <a:cs typeface="Poppins"/>
                        <a:sym typeface="Poppins"/>
                      </a:endParaRPr>
                    </a:p>
                    <a:p>
                      <a:pPr marL="0" marR="0" lvl="0" indent="0" algn="l" rtl="0">
                        <a:lnSpc>
                          <a:spcPct val="100000"/>
                        </a:lnSpc>
                        <a:spcBef>
                          <a:spcPts val="0"/>
                        </a:spcBef>
                        <a:spcAft>
                          <a:spcPts val="0"/>
                        </a:spcAft>
                        <a:buNone/>
                      </a:pP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Réalisée</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r>
                        <a:rPr lang="fr-FR">
                          <a:latin typeface="Poppins"/>
                          <a:ea typeface="Poppins"/>
                          <a:cs typeface="Poppins"/>
                          <a:sym typeface="Poppins"/>
                        </a:rPr>
                        <a:t> </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406975">
                <a:tc>
                  <a:txBody>
                    <a:bodyPr/>
                    <a:lstStyle/>
                    <a:p>
                      <a:pPr marL="0" marR="0" lvl="0" indent="0" algn="l" rtl="0">
                        <a:lnSpc>
                          <a:spcPct val="100000"/>
                        </a:lnSpc>
                        <a:spcBef>
                          <a:spcPts val="0"/>
                        </a:spcBef>
                        <a:spcAft>
                          <a:spcPts val="0"/>
                        </a:spcAft>
                        <a:buNone/>
                      </a:pPr>
                      <a:r>
                        <a:rPr lang="fr-FR">
                          <a:latin typeface="Poppins"/>
                          <a:ea typeface="Poppins"/>
                          <a:cs typeface="Poppins"/>
                          <a:sym typeface="Poppins"/>
                        </a:rPr>
                        <a:t>Faire un suivi plus rapproché des plans d’action avec les pilotes de processus</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None/>
                      </a:pPr>
                      <a:r>
                        <a:rPr lang="fr-FR">
                          <a:latin typeface="Poppins"/>
                          <a:ea typeface="Poppins"/>
                          <a:cs typeface="Poppins"/>
                          <a:sym typeface="Poppins"/>
                        </a:rPr>
                        <a:t>Réalisée </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r>
                        <a:rPr lang="fr-FR">
                          <a:latin typeface="Poppins"/>
                          <a:ea typeface="Poppins"/>
                          <a:cs typeface="Poppins"/>
                          <a:sym typeface="Poppins"/>
                        </a:rPr>
                        <a:t> </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645900">
                <a:tc>
                  <a:txBody>
                    <a:bodyPr/>
                    <a:lstStyle/>
                    <a:p>
                      <a:pPr marL="0" marR="0" lvl="0" indent="0" algn="l" rtl="0">
                        <a:lnSpc>
                          <a:spcPct val="100000"/>
                        </a:lnSpc>
                        <a:spcBef>
                          <a:spcPts val="0"/>
                        </a:spcBef>
                        <a:spcAft>
                          <a:spcPts val="0"/>
                        </a:spcAft>
                        <a:buClr>
                          <a:srgbClr val="000000"/>
                        </a:buClr>
                        <a:buFont typeface="Arial"/>
                        <a:buNone/>
                      </a:pPr>
                      <a:r>
                        <a:rPr lang="fr-FR">
                          <a:latin typeface="Poppins"/>
                          <a:ea typeface="Poppins"/>
                          <a:cs typeface="Poppins"/>
                          <a:sym typeface="Poppins"/>
                        </a:rPr>
                        <a:t>Déployer un nouveau logiciel de gestion de stock plus adapté</a:t>
                      </a:r>
                      <a:endParaRPr>
                        <a:latin typeface="Poppins"/>
                        <a:ea typeface="Poppins"/>
                        <a:cs typeface="Poppins"/>
                        <a:sym typeface="Poppins"/>
                      </a:endParaRPr>
                    </a:p>
                    <a:p>
                      <a:pPr marL="0" marR="0" lvl="0" indent="0" algn="l" rtl="0">
                        <a:lnSpc>
                          <a:spcPct val="100000"/>
                        </a:lnSpc>
                        <a:spcBef>
                          <a:spcPts val="0"/>
                        </a:spcBef>
                        <a:spcAft>
                          <a:spcPts val="0"/>
                        </a:spcAft>
                        <a:buNone/>
                      </a:pP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Font typeface="Arial"/>
                        <a:buNone/>
                      </a:pPr>
                      <a:r>
                        <a:rPr lang="fr-FR">
                          <a:latin typeface="Poppins"/>
                          <a:ea typeface="Poppins"/>
                          <a:cs typeface="Poppins"/>
                          <a:sym typeface="Poppins"/>
                        </a:rPr>
                        <a:t>Réalisée</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529100">
                <a:tc>
                  <a:txBody>
                    <a:bodyPr/>
                    <a:lstStyle/>
                    <a:p>
                      <a:pPr marL="0" marR="0" lvl="0" indent="0" algn="l" rtl="0">
                        <a:lnSpc>
                          <a:spcPct val="100000"/>
                        </a:lnSpc>
                        <a:spcBef>
                          <a:spcPts val="0"/>
                        </a:spcBef>
                        <a:spcAft>
                          <a:spcPts val="0"/>
                        </a:spcAft>
                        <a:buClr>
                          <a:srgbClr val="000000"/>
                        </a:buClr>
                        <a:buSzPts val="1600"/>
                        <a:buFont typeface="Poppins"/>
                        <a:buNone/>
                      </a:pPr>
                      <a:r>
                        <a:rPr lang="fr-FR" b="0" i="0" u="none" strike="noStrike">
                          <a:solidFill>
                            <a:srgbClr val="000000"/>
                          </a:solidFill>
                          <a:latin typeface="Poppins"/>
                          <a:ea typeface="Poppins"/>
                          <a:cs typeface="Poppins"/>
                          <a:sym typeface="Poppins"/>
                        </a:rPr>
                        <a:t>Honoraires : faire un récapitulatif aux médecins chaque fin de semestre</a:t>
                      </a:r>
                      <a:endParaRPr/>
                    </a:p>
                    <a:p>
                      <a:pPr marL="0" marR="0" lvl="0" indent="0" algn="l" rtl="0">
                        <a:spcBef>
                          <a:spcPts val="0"/>
                        </a:spcBef>
                        <a:spcAft>
                          <a:spcPts val="0"/>
                        </a:spcAft>
                        <a:buNone/>
                      </a:pP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F2F2F2"/>
                    </a:solidFill>
                  </a:tcPr>
                </a:tc>
                <a:tc>
                  <a:txBody>
                    <a:bodyPr/>
                    <a:lstStyle/>
                    <a:p>
                      <a:pPr marL="0" marR="0" lvl="0" indent="0" algn="ctr" rtl="0">
                        <a:spcBef>
                          <a:spcPts val="0"/>
                        </a:spcBef>
                        <a:spcAft>
                          <a:spcPts val="0"/>
                        </a:spcAft>
                        <a:buNone/>
                      </a:pPr>
                      <a:r>
                        <a:rPr lang="fr-FR">
                          <a:latin typeface="Poppins"/>
                          <a:ea typeface="Poppins"/>
                          <a:cs typeface="Poppins"/>
                          <a:sym typeface="Poppins"/>
                        </a:rPr>
                        <a:t>Annulée</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F2F2F2"/>
                    </a:solidFill>
                  </a:tcPr>
                </a:tc>
                <a:tc>
                  <a:txBody>
                    <a:bodyPr/>
                    <a:lstStyle/>
                    <a:p>
                      <a:pPr marL="0" marR="0" lvl="0" indent="0" algn="ctr" rtl="0">
                        <a:spcBef>
                          <a:spcPts val="0"/>
                        </a:spcBef>
                        <a:spcAft>
                          <a:spcPts val="0"/>
                        </a:spcAft>
                        <a:buNone/>
                      </a:pPr>
                      <a:endParaRPr b="0" i="0" u="none" strike="noStrike">
                        <a:solidFill>
                          <a:srgbClr val="000000"/>
                        </a:solidFill>
                        <a:latin typeface="Poppins"/>
                        <a:ea typeface="Poppins"/>
                        <a:cs typeface="Poppins"/>
                        <a:sym typeface="Poppins"/>
                      </a:endParaRPr>
                    </a:p>
                  </a:txBody>
                  <a:tcPr marL="9525" marR="9525" marT="9525" marB="0">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F2F2F2"/>
                    </a:solidFill>
                  </a:tcPr>
                </a:tc>
                <a:extLst>
                  <a:ext uri="{0D108BD9-81ED-4DB2-BD59-A6C34878D82A}">
                    <a16:rowId xmlns:a16="http://schemas.microsoft.com/office/drawing/2014/main" val="10007"/>
                  </a:ext>
                </a:extLst>
              </a:tr>
              <a:tr h="529100">
                <a:tc>
                  <a:txBody>
                    <a:bodyPr/>
                    <a:lstStyle/>
                    <a:p>
                      <a:pPr marL="0" marR="0" lvl="0" indent="0" algn="l" rtl="0">
                        <a:lnSpc>
                          <a:spcPct val="100000"/>
                        </a:lnSpc>
                        <a:spcBef>
                          <a:spcPts val="0"/>
                        </a:spcBef>
                        <a:spcAft>
                          <a:spcPts val="0"/>
                        </a:spcAft>
                        <a:buClr>
                          <a:schemeClr val="dk1"/>
                        </a:buClr>
                        <a:buSzPts val="1600"/>
                        <a:buFont typeface="Poppins"/>
                        <a:buNone/>
                      </a:pPr>
                      <a:r>
                        <a:rPr lang="fr-FR" b="0" i="0" u="none" strike="noStrike" cap="none">
                          <a:solidFill>
                            <a:schemeClr val="dk1"/>
                          </a:solidFill>
                          <a:latin typeface="Poppins"/>
                          <a:ea typeface="Poppins"/>
                          <a:cs typeface="Poppins"/>
                          <a:sym typeface="Poppins"/>
                        </a:rPr>
                        <a:t>Informatiser les tickets des patients pour la caisse</a:t>
                      </a:r>
                      <a:endParaRPr b="0" i="0" u="none" strike="noStrike">
                        <a:solidFill>
                          <a:schemeClr val="dk1"/>
                        </a:solidFill>
                        <a:latin typeface="Poppins"/>
                        <a:ea typeface="Poppins"/>
                        <a:cs typeface="Poppins"/>
                        <a:sym typeface="Poppins"/>
                      </a:endParaRPr>
                    </a:p>
                    <a:p>
                      <a:pPr marL="0" marR="0" lvl="0" indent="0" algn="l" rtl="0">
                        <a:spcBef>
                          <a:spcPts val="0"/>
                        </a:spcBef>
                        <a:spcAft>
                          <a:spcPts val="0"/>
                        </a:spcAft>
                        <a:buNone/>
                      </a:pP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F2F2F2"/>
                    </a:solidFill>
                  </a:tcPr>
                </a:tc>
                <a:tc>
                  <a:txBody>
                    <a:bodyPr/>
                    <a:lstStyle/>
                    <a:p>
                      <a:pPr marL="0" marR="0" lvl="0" indent="0" algn="ctr" rtl="0">
                        <a:spcBef>
                          <a:spcPts val="0"/>
                        </a:spcBef>
                        <a:spcAft>
                          <a:spcPts val="0"/>
                        </a:spcAft>
                        <a:buNone/>
                      </a:pPr>
                      <a:r>
                        <a:rPr lang="fr-FR">
                          <a:latin typeface="Poppins"/>
                          <a:ea typeface="Poppins"/>
                          <a:cs typeface="Poppins"/>
                          <a:sym typeface="Poppins"/>
                        </a:rPr>
                        <a:t>Annulée</a:t>
                      </a:r>
                      <a:endParaRPr>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F2F2F2"/>
                    </a:solidFill>
                  </a:tcPr>
                </a:tc>
                <a:tc>
                  <a:txBody>
                    <a:bodyPr/>
                    <a:lstStyle/>
                    <a:p>
                      <a:pPr marL="0" marR="0" lvl="0" indent="0" algn="ctr" rtl="0">
                        <a:spcBef>
                          <a:spcPts val="0"/>
                        </a:spcBef>
                        <a:spcAft>
                          <a:spcPts val="0"/>
                        </a:spcAft>
                        <a:buNone/>
                      </a:pPr>
                      <a:r>
                        <a:rPr lang="fr-FR" b="0" i="0" u="none" strike="noStrike">
                          <a:solidFill>
                            <a:srgbClr val="000000"/>
                          </a:solidFill>
                          <a:latin typeface="Poppins"/>
                          <a:ea typeface="Poppins"/>
                          <a:cs typeface="Poppins"/>
                          <a:sym typeface="Poppins"/>
                        </a:rPr>
                        <a:t> </a:t>
                      </a:r>
                      <a:endParaRPr/>
                    </a:p>
                  </a:txBody>
                  <a:tcPr marL="9525" marR="9525" marT="9525" marB="0">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F2F2F2"/>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83"/>
          <p:cNvSpPr txBox="1">
            <a:spLocks noGrp="1"/>
          </p:cNvSpPr>
          <p:nvPr>
            <p:ph type="body" idx="1"/>
          </p:nvPr>
        </p:nvSpPr>
        <p:spPr>
          <a:xfrm>
            <a:off x="147711" y="1824317"/>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administratif </a:t>
            </a:r>
            <a:endParaRPr/>
          </a:p>
        </p:txBody>
      </p:sp>
      <p:cxnSp>
        <p:nvCxnSpPr>
          <p:cNvPr id="613" name="Google Shape;613;p83"/>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614" name="Google Shape;614;p83"/>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615" name="Google Shape;615;p83"/>
          <p:cNvPicPr preferRelativeResize="0"/>
          <p:nvPr/>
        </p:nvPicPr>
        <p:blipFill>
          <a:blip r:embed="rId3">
            <a:alphaModFix/>
          </a:blip>
          <a:stretch>
            <a:fillRect/>
          </a:stretch>
        </p:blipFill>
        <p:spPr>
          <a:xfrm>
            <a:off x="584225" y="2652727"/>
            <a:ext cx="10558949" cy="3551425"/>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84"/>
          <p:cNvSpPr txBox="1">
            <a:spLocks noGrp="1"/>
          </p:cNvSpPr>
          <p:nvPr>
            <p:ph type="body" idx="1"/>
          </p:nvPr>
        </p:nvSpPr>
        <p:spPr>
          <a:xfrm>
            <a:off x="147711" y="1824317"/>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administratif </a:t>
            </a:r>
            <a:endParaRPr/>
          </a:p>
        </p:txBody>
      </p:sp>
      <p:cxnSp>
        <p:nvCxnSpPr>
          <p:cNvPr id="621" name="Google Shape;621;p84"/>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622" name="Google Shape;622;p84"/>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623" name="Google Shape;623;p84"/>
          <p:cNvPicPr preferRelativeResize="0"/>
          <p:nvPr/>
        </p:nvPicPr>
        <p:blipFill>
          <a:blip r:embed="rId3">
            <a:alphaModFix/>
          </a:blip>
          <a:stretch>
            <a:fillRect/>
          </a:stretch>
        </p:blipFill>
        <p:spPr>
          <a:xfrm>
            <a:off x="862350" y="2520975"/>
            <a:ext cx="10304150" cy="380362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85"/>
          <p:cNvSpPr txBox="1">
            <a:spLocks noGrp="1"/>
          </p:cNvSpPr>
          <p:nvPr>
            <p:ph type="body" idx="1"/>
          </p:nvPr>
        </p:nvSpPr>
        <p:spPr>
          <a:xfrm>
            <a:off x="147711" y="1824317"/>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administratif </a:t>
            </a:r>
            <a:endParaRPr/>
          </a:p>
        </p:txBody>
      </p:sp>
      <p:cxnSp>
        <p:nvCxnSpPr>
          <p:cNvPr id="629" name="Google Shape;629;p85"/>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630" name="Google Shape;630;p85"/>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pic>
        <p:nvPicPr>
          <p:cNvPr id="631" name="Google Shape;631;p85"/>
          <p:cNvPicPr preferRelativeResize="0"/>
          <p:nvPr/>
        </p:nvPicPr>
        <p:blipFill>
          <a:blip r:embed="rId3">
            <a:alphaModFix/>
          </a:blip>
          <a:stretch>
            <a:fillRect/>
          </a:stretch>
        </p:blipFill>
        <p:spPr>
          <a:xfrm>
            <a:off x="751425" y="2696400"/>
            <a:ext cx="9807201" cy="3705375"/>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86"/>
          <p:cNvSpPr txBox="1"/>
          <p:nvPr/>
        </p:nvSpPr>
        <p:spPr>
          <a:xfrm>
            <a:off x="487681" y="2924476"/>
            <a:ext cx="11142600" cy="1199700"/>
          </a:xfrm>
          <a:prstGeom prst="rect">
            <a:avLst/>
          </a:prstGeom>
          <a:noFill/>
          <a:ln>
            <a:noFill/>
          </a:ln>
        </p:spPr>
        <p:txBody>
          <a:bodyPr spcFirstLastPara="1" wrap="square" lIns="91425" tIns="45700" rIns="91425" bIns="45700" anchor="ctr" anchorCtr="0">
            <a:normAutofit/>
          </a:bodyPr>
          <a:lstStyle/>
          <a:p>
            <a:pPr marL="342900" marR="0" lvl="0" indent="-237744" algn="l" rtl="0">
              <a:lnSpc>
                <a:spcPct val="100000"/>
              </a:lnSpc>
              <a:spcBef>
                <a:spcPts val="0"/>
              </a:spcBef>
              <a:spcAft>
                <a:spcPts val="0"/>
              </a:spcAft>
              <a:buClr>
                <a:srgbClr val="ADE67F"/>
              </a:buClr>
              <a:buSzPts val="1656"/>
              <a:buFont typeface="Gill Sans"/>
              <a:buNone/>
            </a:pPr>
            <a:endParaRPr sz="1800" b="0" i="0" u="none" strike="noStrike" cap="none">
              <a:solidFill>
                <a:srgbClr val="3F3F3F"/>
              </a:solidFill>
              <a:latin typeface="Malgun Gothic"/>
              <a:ea typeface="Malgun Gothic"/>
              <a:cs typeface="Malgun Gothic"/>
              <a:sym typeface="Malgun Gothic"/>
            </a:endParaRPr>
          </a:p>
        </p:txBody>
      </p:sp>
      <p:sp>
        <p:nvSpPr>
          <p:cNvPr id="637" name="Google Shape;637;p86"/>
          <p:cNvSpPr/>
          <p:nvPr/>
        </p:nvSpPr>
        <p:spPr>
          <a:xfrm>
            <a:off x="226767" y="2717273"/>
            <a:ext cx="11649600" cy="3572400"/>
          </a:xfrm>
          <a:prstGeom prst="rect">
            <a:avLst/>
          </a:prstGeom>
          <a:noFill/>
          <a:ln>
            <a:noFill/>
          </a:ln>
        </p:spPr>
        <p:txBody>
          <a:bodyPr spcFirstLastPara="1" wrap="square" lIns="91425" tIns="45700" rIns="91425" bIns="45700" anchor="t" anchorCtr="0">
            <a:noAutofit/>
          </a:bodyPr>
          <a:lstStyle/>
          <a:p>
            <a:pPr marL="0" marR="0" lvl="0" indent="0" algn="ctr" rtl="0">
              <a:lnSpc>
                <a:spcPct val="107000"/>
              </a:lnSpc>
              <a:spcBef>
                <a:spcPts val="0"/>
              </a:spcBef>
              <a:spcAft>
                <a:spcPts val="0"/>
              </a:spcAft>
              <a:buClr>
                <a:srgbClr val="7BBBC6"/>
              </a:buClr>
              <a:buSzPts val="1800"/>
              <a:buFont typeface="Poppins"/>
              <a:buNone/>
            </a:pPr>
            <a:r>
              <a:rPr lang="fr-FR" sz="1800" b="1" i="0" u="sng" strike="noStrike" cap="none">
                <a:solidFill>
                  <a:srgbClr val="7BBBC6"/>
                </a:solidFill>
                <a:latin typeface="Poppins"/>
                <a:ea typeface="Poppins"/>
                <a:cs typeface="Poppins"/>
                <a:sym typeface="Poppins"/>
              </a:rPr>
              <a:t>RECOMMANDATIONS, SUGGESTIONS</a:t>
            </a:r>
            <a:endParaRPr/>
          </a:p>
          <a:p>
            <a:pPr marL="285750" marR="0" lvl="0" indent="-285750" algn="just" rtl="0">
              <a:lnSpc>
                <a:spcPct val="107000"/>
              </a:lnSpc>
              <a:spcBef>
                <a:spcPts val="80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Plus de formation pour le personnel administratif /Améliorer la Communication interne </a:t>
            </a:r>
            <a:endParaRPr/>
          </a:p>
          <a:p>
            <a:pPr marL="285750" marR="0" lvl="0" indent="-285750" algn="just" rtl="0">
              <a:lnSpc>
                <a:spcPct val="107000"/>
              </a:lnSpc>
              <a:spcBef>
                <a:spcPts val="80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Amélioration de la communication interne </a:t>
            </a:r>
            <a:endParaRPr/>
          </a:p>
          <a:p>
            <a:pPr marL="285750" marR="0" lvl="0" indent="-285750" algn="just" rtl="0">
              <a:lnSpc>
                <a:spcPct val="107000"/>
              </a:lnSpc>
              <a:spcBef>
                <a:spcPts val="80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Amélioration de la vie de l'entreprise (événements sportifs, team building, planification de retraite,...)RAS</a:t>
            </a:r>
            <a:endParaRPr/>
          </a:p>
          <a:p>
            <a:pPr marL="285750" marR="0" lvl="0" indent="-285750" algn="just" rtl="0">
              <a:lnSpc>
                <a:spcPct val="107000"/>
              </a:lnSpc>
              <a:spcBef>
                <a:spcPts val="80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Trouver une solution pour EYONE</a:t>
            </a:r>
            <a:endParaRPr sz="1600" b="0" i="0" u="none" strike="noStrike" cap="none">
              <a:solidFill>
                <a:srgbClr val="000000"/>
              </a:solidFill>
              <a:latin typeface="Poppins"/>
              <a:ea typeface="Poppins"/>
              <a:cs typeface="Poppins"/>
              <a:sym typeface="Poppins"/>
            </a:endParaRPr>
          </a:p>
          <a:p>
            <a:pPr marL="285750" marR="0" lvl="0" indent="-285750" algn="just" rtl="0">
              <a:lnSpc>
                <a:spcPct val="107000"/>
              </a:lnSpc>
              <a:spcBef>
                <a:spcPts val="80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La communication avec certains médecins reste a désirer. Nous respectons leur travail il faut qu’ils en fassent de même </a:t>
            </a:r>
            <a:endParaRPr/>
          </a:p>
          <a:p>
            <a:pPr marL="285750" marR="0" lvl="0" indent="-285750" algn="just" rtl="0">
              <a:lnSpc>
                <a:spcPct val="107000"/>
              </a:lnSpc>
              <a:spcBef>
                <a:spcPts val="80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Amélioration des conditions matérielles de travail / Aménager un vrai lieu de relaxation </a:t>
            </a:r>
            <a:endParaRPr/>
          </a:p>
          <a:p>
            <a:pPr marL="285750" marR="0" lvl="0" indent="-285750" algn="just" rtl="0">
              <a:lnSpc>
                <a:spcPct val="107000"/>
              </a:lnSpc>
              <a:spcBef>
                <a:spcPts val="80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Environnement de travail : s'il y avait un bureau facturation ce serait idéal</a:t>
            </a:r>
            <a:endParaRPr/>
          </a:p>
          <a:p>
            <a:pPr marL="285750" marR="0" lvl="0" indent="-285750" algn="just" rtl="0">
              <a:lnSpc>
                <a:spcPct val="107000"/>
              </a:lnSpc>
              <a:spcBef>
                <a:spcPts val="800"/>
              </a:spcBef>
              <a:spcAft>
                <a:spcPts val="0"/>
              </a:spcAft>
              <a:buClr>
                <a:srgbClr val="000000"/>
              </a:buClr>
              <a:buSzPts val="1600"/>
              <a:buFont typeface="Arial"/>
              <a:buChar char="•"/>
            </a:pPr>
            <a:r>
              <a:rPr lang="fr-FR" sz="1600" b="0" i="0" u="none" strike="noStrike" cap="none">
                <a:solidFill>
                  <a:srgbClr val="000000"/>
                </a:solidFill>
                <a:latin typeface="Poppins"/>
                <a:ea typeface="Poppins"/>
                <a:cs typeface="Poppins"/>
                <a:sym typeface="Poppins"/>
              </a:rPr>
              <a:t>Problèmes de connexion</a:t>
            </a:r>
            <a:endParaRPr sz="1600" b="0" i="0" u="none" strike="noStrike" cap="none">
              <a:solidFill>
                <a:srgbClr val="000000"/>
              </a:solidFill>
              <a:latin typeface="Poppins"/>
              <a:ea typeface="Poppins"/>
              <a:cs typeface="Poppins"/>
              <a:sym typeface="Poppins"/>
            </a:endParaRPr>
          </a:p>
        </p:txBody>
      </p:sp>
      <p:sp>
        <p:nvSpPr>
          <p:cNvPr id="638" name="Google Shape;638;p86"/>
          <p:cNvSpPr txBox="1">
            <a:spLocks noGrp="1"/>
          </p:cNvSpPr>
          <p:nvPr>
            <p:ph type="body" idx="1"/>
          </p:nvPr>
        </p:nvSpPr>
        <p:spPr>
          <a:xfrm>
            <a:off x="147711" y="1824317"/>
            <a:ext cx="11142600" cy="52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1656"/>
              <a:buNone/>
            </a:pPr>
            <a:r>
              <a:rPr lang="fr-FR" b="1">
                <a:solidFill>
                  <a:srgbClr val="3F3F3F"/>
                </a:solidFill>
                <a:latin typeface="Poppins"/>
                <a:ea typeface="Poppins"/>
                <a:cs typeface="Poppins"/>
                <a:sym typeface="Poppins"/>
              </a:rPr>
              <a:t>La satisfaction du personnel administratif </a:t>
            </a:r>
            <a:endParaRPr/>
          </a:p>
        </p:txBody>
      </p:sp>
      <p:cxnSp>
        <p:nvCxnSpPr>
          <p:cNvPr id="639" name="Google Shape;639;p86"/>
          <p:cNvCxnSpPr/>
          <p:nvPr/>
        </p:nvCxnSpPr>
        <p:spPr>
          <a:xfrm>
            <a:off x="226767" y="2269729"/>
            <a:ext cx="4902000" cy="19500"/>
          </a:xfrm>
          <a:prstGeom prst="straightConnector1">
            <a:avLst/>
          </a:prstGeom>
          <a:noFill/>
          <a:ln w="28575" cap="flat" cmpd="sng">
            <a:solidFill>
              <a:srgbClr val="EBBDA9"/>
            </a:solidFill>
            <a:prstDash val="solid"/>
            <a:round/>
            <a:headEnd type="oval" w="med" len="med"/>
            <a:tailEnd type="none" w="sm" len="sm"/>
          </a:ln>
        </p:spPr>
      </p:cxnSp>
      <p:sp>
        <p:nvSpPr>
          <p:cNvPr id="640" name="Google Shape;640;p86"/>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87"/>
          <p:cNvSpPr txBox="1">
            <a:spLocks noGrp="1"/>
          </p:cNvSpPr>
          <p:nvPr>
            <p:ph type="body" idx="1"/>
          </p:nvPr>
        </p:nvSpPr>
        <p:spPr>
          <a:xfrm>
            <a:off x="487681" y="1633108"/>
            <a:ext cx="11142600" cy="1199700"/>
          </a:xfrm>
          <a:prstGeom prst="rect">
            <a:avLst/>
          </a:prstGeom>
          <a:noFill/>
          <a:ln>
            <a:noFill/>
          </a:ln>
        </p:spPr>
        <p:txBody>
          <a:bodyPr spcFirstLastPara="1" wrap="square" lIns="91425" tIns="45700" rIns="91425" bIns="45700" anchor="t" anchorCtr="0">
            <a:normAutofit/>
          </a:bodyPr>
          <a:lstStyle/>
          <a:p>
            <a:pPr marL="228600" lvl="0" indent="-228600" algn="ctr" rtl="0">
              <a:lnSpc>
                <a:spcPct val="90000"/>
              </a:lnSpc>
              <a:spcBef>
                <a:spcPts val="0"/>
              </a:spcBef>
              <a:spcAft>
                <a:spcPts val="0"/>
              </a:spcAft>
              <a:buClr>
                <a:srgbClr val="3F3F3F"/>
              </a:buClr>
              <a:buSzPts val="2400"/>
              <a:buFont typeface="Noto Sans Symbols"/>
              <a:buChar char="❖"/>
            </a:pPr>
            <a:r>
              <a:rPr lang="fr-FR" sz="2400">
                <a:solidFill>
                  <a:srgbClr val="3F3F3F"/>
                </a:solidFill>
                <a:latin typeface="Poppins"/>
                <a:ea typeface="Poppins"/>
                <a:cs typeface="Poppins"/>
                <a:sym typeface="Poppins"/>
              </a:rPr>
              <a:t>Enquête satisfaction du personnel administratif</a:t>
            </a:r>
            <a:endParaRPr/>
          </a:p>
          <a:p>
            <a:pPr marL="0" lvl="0" indent="0" algn="ctr" rtl="0">
              <a:lnSpc>
                <a:spcPct val="90000"/>
              </a:lnSpc>
              <a:spcBef>
                <a:spcPts val="1000"/>
              </a:spcBef>
              <a:spcAft>
                <a:spcPts val="0"/>
              </a:spcAft>
              <a:buClr>
                <a:srgbClr val="EBBDA9"/>
              </a:buClr>
              <a:buSzPts val="2400"/>
              <a:buNone/>
            </a:pPr>
            <a:r>
              <a:rPr lang="fr-FR" sz="2400" b="1" u="sng">
                <a:solidFill>
                  <a:srgbClr val="EBBDA9"/>
                </a:solidFill>
                <a:latin typeface="Poppins"/>
                <a:ea typeface="Poppins"/>
                <a:cs typeface="Poppins"/>
                <a:sym typeface="Poppins"/>
              </a:rPr>
              <a:t>Actions</a:t>
            </a:r>
            <a:endParaRPr sz="2400" b="1" u="sng">
              <a:solidFill>
                <a:srgbClr val="EBBDA9"/>
              </a:solidFill>
              <a:latin typeface="Poppins"/>
              <a:ea typeface="Poppins"/>
              <a:cs typeface="Poppins"/>
              <a:sym typeface="Poppins"/>
            </a:endParaRPr>
          </a:p>
        </p:txBody>
      </p:sp>
      <p:sp>
        <p:nvSpPr>
          <p:cNvPr id="646" name="Google Shape;646;p87"/>
          <p:cNvSpPr/>
          <p:nvPr/>
        </p:nvSpPr>
        <p:spPr>
          <a:xfrm>
            <a:off x="513800" y="2888598"/>
            <a:ext cx="11142600" cy="21147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342900" marR="0" lvl="0" indent="-342900" algn="just" rtl="0">
              <a:lnSpc>
                <a:spcPct val="100000"/>
              </a:lnSpc>
              <a:spcBef>
                <a:spcPts val="0"/>
              </a:spcBef>
              <a:spcAft>
                <a:spcPts val="0"/>
              </a:spcAft>
              <a:buClr>
                <a:srgbClr val="EBBDA9"/>
              </a:buClr>
              <a:buSzPts val="2000"/>
              <a:buFont typeface="Noto Sans Symbols"/>
              <a:buChar char="▪"/>
            </a:pPr>
            <a:r>
              <a:rPr lang="fr-FR" sz="2000">
                <a:latin typeface="Poppins"/>
                <a:ea typeface="Poppins"/>
                <a:cs typeface="Poppins"/>
                <a:sym typeface="Poppins"/>
              </a:rPr>
              <a:t>Travaux de réaménagement de l'open space et de l’espace de détente du personnel</a:t>
            </a:r>
            <a:endParaRPr sz="2000">
              <a:latin typeface="Poppins"/>
              <a:ea typeface="Poppins"/>
              <a:cs typeface="Poppins"/>
              <a:sym typeface="Poppins"/>
            </a:endParaRPr>
          </a:p>
        </p:txBody>
      </p:sp>
      <p:sp>
        <p:nvSpPr>
          <p:cNvPr id="647" name="Google Shape;647;p87"/>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pic>
        <p:nvPicPr>
          <p:cNvPr id="653" name="Google Shape;653;p88"/>
          <p:cNvPicPr preferRelativeResize="0"/>
          <p:nvPr/>
        </p:nvPicPr>
        <p:blipFill>
          <a:blip r:embed="rId3">
            <a:alphaModFix/>
          </a:blip>
          <a:stretch>
            <a:fillRect/>
          </a:stretch>
        </p:blipFill>
        <p:spPr>
          <a:xfrm>
            <a:off x="0" y="0"/>
            <a:ext cx="12192000" cy="6857999"/>
          </a:xfrm>
          <a:prstGeom prst="rect">
            <a:avLst/>
          </a:prstGeom>
          <a:noFill/>
          <a:ln>
            <a:noFill/>
          </a:ln>
        </p:spPr>
      </p:pic>
      <p:sp>
        <p:nvSpPr>
          <p:cNvPr id="654" name="Google Shape;654;p88"/>
          <p:cNvSpPr/>
          <p:nvPr/>
        </p:nvSpPr>
        <p:spPr>
          <a:xfrm>
            <a:off x="0" y="6289325"/>
            <a:ext cx="12192000" cy="568800"/>
          </a:xfrm>
          <a:prstGeom prst="rect">
            <a:avLst/>
          </a:prstGeom>
          <a:solidFill>
            <a:srgbClr val="752864">
              <a:alpha val="898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3200" b="1" i="0" u="none" strike="noStrike" cap="none">
                <a:solidFill>
                  <a:schemeClr val="lt1"/>
                </a:solidFill>
                <a:latin typeface="Lato"/>
                <a:ea typeface="Lato"/>
                <a:cs typeface="Lato"/>
                <a:sym typeface="Lato"/>
              </a:rPr>
              <a:t>RAPPORT </a:t>
            </a:r>
            <a:r>
              <a:rPr lang="fr-FR" sz="3200" b="1">
                <a:solidFill>
                  <a:schemeClr val="lt1"/>
                </a:solidFill>
                <a:latin typeface="Lato"/>
                <a:ea typeface="Lato"/>
                <a:cs typeface="Lato"/>
                <a:sym typeface="Lato"/>
              </a:rPr>
              <a:t>ENQUÊTE</a:t>
            </a:r>
            <a:r>
              <a:rPr lang="fr-FR" sz="3200" b="1" i="0" u="none" strike="noStrike" cap="none">
                <a:solidFill>
                  <a:schemeClr val="lt1"/>
                </a:solidFill>
                <a:latin typeface="Lato"/>
                <a:ea typeface="Lato"/>
                <a:cs typeface="Lato"/>
                <a:sym typeface="Lato"/>
              </a:rPr>
              <a:t> DE SATISFACTION </a:t>
            </a:r>
            <a:r>
              <a:rPr lang="fr-FR" sz="3200" b="1">
                <a:solidFill>
                  <a:schemeClr val="lt1"/>
                </a:solidFill>
                <a:latin typeface="Lato"/>
                <a:ea typeface="Lato"/>
                <a:cs typeface="Lato"/>
                <a:sym typeface="Lato"/>
              </a:rPr>
              <a:t>SI 2024</a:t>
            </a:r>
            <a:endParaRPr b="1">
              <a:latin typeface="Lato"/>
              <a:ea typeface="Lato"/>
              <a:cs typeface="Lato"/>
              <a:sym typeface="Lato"/>
            </a:endParaRPr>
          </a:p>
        </p:txBody>
      </p:sp>
      <p:pic>
        <p:nvPicPr>
          <p:cNvPr id="655" name="Google Shape;655;p88"/>
          <p:cNvPicPr preferRelativeResize="0"/>
          <p:nvPr/>
        </p:nvPicPr>
        <p:blipFill rotWithShape="1">
          <a:blip r:embed="rId4">
            <a:alphaModFix/>
          </a:blip>
          <a:srcRect/>
          <a:stretch/>
        </p:blipFill>
        <p:spPr>
          <a:xfrm>
            <a:off x="0" y="0"/>
            <a:ext cx="2329851" cy="156492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0" name="Google Shape;660;p89"/>
          <p:cNvSpPr txBox="1">
            <a:spLocks noGrp="1"/>
          </p:cNvSpPr>
          <p:nvPr>
            <p:ph type="title"/>
          </p:nvPr>
        </p:nvSpPr>
        <p:spPr>
          <a:xfrm>
            <a:off x="1078346" y="369974"/>
            <a:ext cx="10058400" cy="9021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2400"/>
              <a:buFont typeface="Poppins"/>
              <a:buNone/>
            </a:pPr>
            <a:r>
              <a:rPr lang="fr-FR" sz="3000" b="1">
                <a:latin typeface="Poppins"/>
                <a:ea typeface="Poppins"/>
                <a:cs typeface="Poppins"/>
                <a:sym typeface="Poppins"/>
              </a:rPr>
              <a:t>Description du panel</a:t>
            </a:r>
            <a:endParaRPr sz="3000">
              <a:latin typeface="Poppins"/>
              <a:ea typeface="Poppins"/>
              <a:cs typeface="Poppins"/>
              <a:sym typeface="Poppins"/>
            </a:endParaRPr>
          </a:p>
        </p:txBody>
      </p:sp>
      <p:pic>
        <p:nvPicPr>
          <p:cNvPr id="661" name="Google Shape;661;p89" title="Graphique"/>
          <p:cNvPicPr preferRelativeResize="0"/>
          <p:nvPr/>
        </p:nvPicPr>
        <p:blipFill>
          <a:blip r:embed="rId3">
            <a:alphaModFix/>
          </a:blip>
          <a:stretch>
            <a:fillRect/>
          </a:stretch>
        </p:blipFill>
        <p:spPr>
          <a:xfrm>
            <a:off x="6180713" y="2478525"/>
            <a:ext cx="5788275" cy="3828100"/>
          </a:xfrm>
          <a:prstGeom prst="rect">
            <a:avLst/>
          </a:prstGeom>
          <a:noFill/>
          <a:ln w="9525" cap="flat" cmpd="sng">
            <a:solidFill>
              <a:schemeClr val="dk1"/>
            </a:solidFill>
            <a:prstDash val="solid"/>
            <a:round/>
            <a:headEnd type="none" w="sm" len="sm"/>
            <a:tailEnd type="none" w="sm" len="sm"/>
          </a:ln>
        </p:spPr>
      </p:pic>
      <p:pic>
        <p:nvPicPr>
          <p:cNvPr id="662" name="Google Shape;662;p89" title="Graphique"/>
          <p:cNvPicPr preferRelativeResize="0"/>
          <p:nvPr/>
        </p:nvPicPr>
        <p:blipFill>
          <a:blip r:embed="rId4">
            <a:alphaModFix/>
          </a:blip>
          <a:stretch>
            <a:fillRect/>
          </a:stretch>
        </p:blipFill>
        <p:spPr>
          <a:xfrm>
            <a:off x="223013" y="2478524"/>
            <a:ext cx="5768725" cy="3828100"/>
          </a:xfrm>
          <a:prstGeom prst="rect">
            <a:avLst/>
          </a:prstGeom>
          <a:noFill/>
          <a:ln w="9525" cap="flat" cmpd="sng">
            <a:solidFill>
              <a:schemeClr val="dk1"/>
            </a:solidFill>
            <a:prstDash val="solid"/>
            <a:round/>
            <a:headEnd type="none" w="sm" len="sm"/>
            <a:tailEnd type="none" w="sm" len="sm"/>
          </a:ln>
        </p:spPr>
      </p:pic>
      <p:sp>
        <p:nvSpPr>
          <p:cNvPr id="663" name="Google Shape;663;p89"/>
          <p:cNvSpPr txBox="1"/>
          <p:nvPr/>
        </p:nvSpPr>
        <p:spPr>
          <a:xfrm>
            <a:off x="223028" y="1496750"/>
            <a:ext cx="87111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a:latin typeface="Poppins"/>
                <a:ea typeface="Poppins"/>
                <a:cs typeface="Poppins"/>
                <a:sym typeface="Poppins"/>
              </a:rPr>
              <a:t>Nombre de personnes ayant répondu au questionnaire : 5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9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200"/>
              <a:buFont typeface="Poppins"/>
              <a:buNone/>
            </a:pPr>
            <a:r>
              <a:rPr lang="fr-FR" sz="3200" b="1">
                <a:latin typeface="Poppins"/>
                <a:ea typeface="Poppins"/>
                <a:cs typeface="Poppins"/>
                <a:sym typeface="Poppins"/>
              </a:rPr>
              <a:t>Matériel informatique et Internet</a:t>
            </a:r>
            <a:endParaRPr sz="4000" b="1">
              <a:latin typeface="Poppins"/>
              <a:ea typeface="Poppins"/>
              <a:cs typeface="Poppins"/>
              <a:sym typeface="Poppins"/>
            </a:endParaRPr>
          </a:p>
        </p:txBody>
      </p:sp>
      <p:pic>
        <p:nvPicPr>
          <p:cNvPr id="669" name="Google Shape;669;p90" title="Graphique"/>
          <p:cNvPicPr preferRelativeResize="0"/>
          <p:nvPr/>
        </p:nvPicPr>
        <p:blipFill>
          <a:blip r:embed="rId3">
            <a:alphaModFix/>
          </a:blip>
          <a:stretch>
            <a:fillRect/>
          </a:stretch>
        </p:blipFill>
        <p:spPr>
          <a:xfrm>
            <a:off x="6212517" y="1790750"/>
            <a:ext cx="5781057" cy="3733599"/>
          </a:xfrm>
          <a:prstGeom prst="rect">
            <a:avLst/>
          </a:prstGeom>
          <a:noFill/>
          <a:ln w="9525" cap="flat" cmpd="sng">
            <a:solidFill>
              <a:schemeClr val="dk1"/>
            </a:solidFill>
            <a:prstDash val="solid"/>
            <a:round/>
            <a:headEnd type="none" w="sm" len="sm"/>
            <a:tailEnd type="none" w="sm" len="sm"/>
          </a:ln>
        </p:spPr>
      </p:pic>
      <p:graphicFrame>
        <p:nvGraphicFramePr>
          <p:cNvPr id="670" name="Google Shape;670;p90"/>
          <p:cNvGraphicFramePr/>
          <p:nvPr/>
        </p:nvGraphicFramePr>
        <p:xfrm>
          <a:off x="6212525" y="1754150"/>
          <a:ext cx="3000000" cy="3000000"/>
        </p:xfrm>
        <a:graphic>
          <a:graphicData uri="http://schemas.openxmlformats.org/drawingml/2006/table">
            <a:tbl>
              <a:tblPr>
                <a:noFill/>
                <a:tableStyleId>{3946ED75-AFF1-4BEF-8250-051C1756E3E0}</a:tableStyleId>
              </a:tblPr>
              <a:tblGrid>
                <a:gridCol w="3609975">
                  <a:extLst>
                    <a:ext uri="{9D8B030D-6E8A-4147-A177-3AD203B41FA5}">
                      <a16:colId xmlns:a16="http://schemas.microsoft.com/office/drawing/2014/main" val="20000"/>
                    </a:ext>
                  </a:extLst>
                </a:gridCol>
                <a:gridCol w="1905000">
                  <a:extLst>
                    <a:ext uri="{9D8B030D-6E8A-4147-A177-3AD203B41FA5}">
                      <a16:colId xmlns:a16="http://schemas.microsoft.com/office/drawing/2014/main" val="20001"/>
                    </a:ext>
                  </a:extLst>
                </a:gridCol>
              </a:tblGrid>
              <a:tr h="295275">
                <a:tc gridSpan="2">
                  <a:txBody>
                    <a:bodyPr/>
                    <a:lstStyle/>
                    <a:p>
                      <a:pPr marL="0" lvl="0" indent="0" algn="ctr" rtl="0">
                        <a:lnSpc>
                          <a:spcPct val="115000"/>
                        </a:lnSpc>
                        <a:spcBef>
                          <a:spcPts val="0"/>
                        </a:spcBef>
                        <a:spcAft>
                          <a:spcPts val="0"/>
                        </a:spcAft>
                        <a:buNone/>
                      </a:pPr>
                      <a:r>
                        <a:rPr lang="fr-FR" sz="1100" b="1">
                          <a:solidFill>
                            <a:srgbClr val="888888"/>
                          </a:solidFill>
                        </a:rPr>
                        <a:t>Quels matériels utilisez-vous dans le cadre professionnel ?</a:t>
                      </a:r>
                      <a:endParaRPr sz="1100" b="1">
                        <a:solidFill>
                          <a:srgbClr val="888888"/>
                        </a:solidFill>
                      </a:endParaRPr>
                    </a:p>
                  </a:txBody>
                  <a:tcPr marL="28575" marR="28575" marT="91425" marB="91425"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tc hMerge="1">
                  <a:txBody>
                    <a:bodyPr/>
                    <a:lstStyle/>
                    <a:p>
                      <a:endParaRPr lang="fr-FR"/>
                    </a:p>
                  </a:txBody>
                  <a:tcPr/>
                </a:tc>
                <a:extLst>
                  <a:ext uri="{0D108BD9-81ED-4DB2-BD59-A6C34878D82A}">
                    <a16:rowId xmlns:a16="http://schemas.microsoft.com/office/drawing/2014/main" val="10000"/>
                  </a:ext>
                </a:extLst>
              </a:tr>
            </a:tbl>
          </a:graphicData>
        </a:graphic>
      </p:graphicFrame>
      <p:pic>
        <p:nvPicPr>
          <p:cNvPr id="671" name="Google Shape;671;p90" title="Graphique"/>
          <p:cNvPicPr preferRelativeResize="0"/>
          <p:nvPr/>
        </p:nvPicPr>
        <p:blipFill>
          <a:blip r:embed="rId4">
            <a:alphaModFix/>
          </a:blip>
          <a:stretch>
            <a:fillRect/>
          </a:stretch>
        </p:blipFill>
        <p:spPr>
          <a:xfrm>
            <a:off x="152400" y="1843088"/>
            <a:ext cx="5907717" cy="3652938"/>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676" name="Google Shape;676;p9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200"/>
              <a:buFont typeface="Poppins"/>
              <a:buNone/>
            </a:pPr>
            <a:r>
              <a:rPr lang="fr-FR" sz="3200" b="1">
                <a:latin typeface="Poppins"/>
                <a:ea typeface="Poppins"/>
                <a:cs typeface="Poppins"/>
                <a:sym typeface="Poppins"/>
              </a:rPr>
              <a:t>Matériel informatique et Internet</a:t>
            </a:r>
            <a:endParaRPr sz="4000" b="1">
              <a:latin typeface="Poppins"/>
              <a:ea typeface="Poppins"/>
              <a:cs typeface="Poppins"/>
              <a:sym typeface="Poppins"/>
            </a:endParaRPr>
          </a:p>
        </p:txBody>
      </p:sp>
      <p:sp>
        <p:nvSpPr>
          <p:cNvPr id="677" name="Google Shape;677;p91"/>
          <p:cNvSpPr txBox="1"/>
          <p:nvPr/>
        </p:nvSpPr>
        <p:spPr>
          <a:xfrm>
            <a:off x="2079100" y="1874303"/>
            <a:ext cx="20574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i="0" u="none" strike="noStrike" cap="none">
                <a:solidFill>
                  <a:schemeClr val="dk1"/>
                </a:solidFill>
                <a:latin typeface="Calibri"/>
                <a:ea typeface="Calibri"/>
                <a:cs typeface="Calibri"/>
                <a:sym typeface="Calibri"/>
              </a:rPr>
              <a:t>Moyenne : 3,4/5</a:t>
            </a:r>
            <a:endParaRPr/>
          </a:p>
        </p:txBody>
      </p:sp>
      <p:sp>
        <p:nvSpPr>
          <p:cNvPr id="678" name="Google Shape;678;p91"/>
          <p:cNvSpPr txBox="1"/>
          <p:nvPr/>
        </p:nvSpPr>
        <p:spPr>
          <a:xfrm>
            <a:off x="8055500" y="1806765"/>
            <a:ext cx="20574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a:solidFill>
                  <a:schemeClr val="dk1"/>
                </a:solidFill>
                <a:latin typeface="Calibri"/>
                <a:ea typeface="Calibri"/>
                <a:cs typeface="Calibri"/>
                <a:sym typeface="Calibri"/>
              </a:rPr>
              <a:t>Moyenne : 3,2/5</a:t>
            </a:r>
            <a:endParaRPr/>
          </a:p>
        </p:txBody>
      </p:sp>
      <p:pic>
        <p:nvPicPr>
          <p:cNvPr id="679" name="Google Shape;679;p91" title="Graphique"/>
          <p:cNvPicPr preferRelativeResize="0"/>
          <p:nvPr/>
        </p:nvPicPr>
        <p:blipFill>
          <a:blip r:embed="rId3">
            <a:alphaModFix/>
          </a:blip>
          <a:stretch>
            <a:fillRect/>
          </a:stretch>
        </p:blipFill>
        <p:spPr>
          <a:xfrm>
            <a:off x="152400" y="2396026"/>
            <a:ext cx="5678475" cy="3511200"/>
          </a:xfrm>
          <a:prstGeom prst="rect">
            <a:avLst/>
          </a:prstGeom>
          <a:noFill/>
          <a:ln>
            <a:noFill/>
          </a:ln>
        </p:spPr>
      </p:pic>
      <p:pic>
        <p:nvPicPr>
          <p:cNvPr id="680" name="Google Shape;680;p91" title="Graphique"/>
          <p:cNvPicPr preferRelativeResize="0"/>
          <p:nvPr/>
        </p:nvPicPr>
        <p:blipFill>
          <a:blip r:embed="rId4">
            <a:alphaModFix/>
          </a:blip>
          <a:stretch>
            <a:fillRect/>
          </a:stretch>
        </p:blipFill>
        <p:spPr>
          <a:xfrm>
            <a:off x="6433625" y="2396025"/>
            <a:ext cx="5301150" cy="351120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85" name="Google Shape;685;p9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200"/>
              <a:buFont typeface="Poppins"/>
              <a:buNone/>
            </a:pPr>
            <a:r>
              <a:rPr lang="fr-FR" sz="3200" b="1">
                <a:latin typeface="Poppins"/>
                <a:ea typeface="Poppins"/>
                <a:cs typeface="Poppins"/>
                <a:sym typeface="Poppins"/>
              </a:rPr>
              <a:t>Matériel informatique et Internet</a:t>
            </a:r>
            <a:endParaRPr sz="4000" b="1">
              <a:latin typeface="Poppins"/>
              <a:ea typeface="Poppins"/>
              <a:cs typeface="Poppins"/>
              <a:sym typeface="Poppins"/>
            </a:endParaRPr>
          </a:p>
        </p:txBody>
      </p:sp>
      <p:sp>
        <p:nvSpPr>
          <p:cNvPr id="686" name="Google Shape;686;p92"/>
          <p:cNvSpPr txBox="1"/>
          <p:nvPr/>
        </p:nvSpPr>
        <p:spPr>
          <a:xfrm>
            <a:off x="6334539" y="3429000"/>
            <a:ext cx="6096000" cy="92340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1800"/>
              <a:buFont typeface="Arial"/>
              <a:buChar char="•"/>
            </a:pPr>
            <a:r>
              <a:rPr lang="fr-FR" sz="1800">
                <a:latin typeface="Poppins"/>
                <a:ea typeface="Poppins"/>
                <a:cs typeface="Poppins"/>
                <a:sym typeface="Poppins"/>
              </a:rPr>
              <a:t>Matériels défectueux et vieillissants</a:t>
            </a:r>
            <a:endParaRPr sz="1800">
              <a:latin typeface="Poppins"/>
              <a:ea typeface="Poppins"/>
              <a:cs typeface="Poppins"/>
              <a:sym typeface="Poppins"/>
            </a:endParaRPr>
          </a:p>
          <a:p>
            <a:pPr marL="285750" marR="0" lvl="0" indent="-285750" algn="l" rtl="0">
              <a:spcBef>
                <a:spcPts val="0"/>
              </a:spcBef>
              <a:spcAft>
                <a:spcPts val="0"/>
              </a:spcAft>
              <a:buClr>
                <a:srgbClr val="000000"/>
              </a:buClr>
              <a:buSzPts val="1800"/>
              <a:buFont typeface="Arial"/>
              <a:buChar char="•"/>
            </a:pPr>
            <a:r>
              <a:rPr lang="fr-FR" sz="1800">
                <a:latin typeface="Poppins"/>
                <a:ea typeface="Poppins"/>
                <a:cs typeface="Poppins"/>
                <a:sym typeface="Poppins"/>
              </a:rPr>
              <a:t>Assez satisfaisant</a:t>
            </a:r>
            <a:endParaRPr sz="1800">
              <a:latin typeface="Poppins"/>
              <a:ea typeface="Poppins"/>
              <a:cs typeface="Poppins"/>
              <a:sym typeface="Poppins"/>
            </a:endParaRPr>
          </a:p>
          <a:p>
            <a:pPr marL="0" marR="0" lvl="0" indent="0" algn="l" rtl="0">
              <a:spcBef>
                <a:spcPts val="0"/>
              </a:spcBef>
              <a:spcAft>
                <a:spcPts val="0"/>
              </a:spcAft>
              <a:buNone/>
            </a:pPr>
            <a:r>
              <a:rPr lang="fr-FR" sz="1800">
                <a:solidFill>
                  <a:schemeClr val="dk1"/>
                </a:solidFill>
                <a:latin typeface="Poppins"/>
                <a:ea typeface="Poppins"/>
                <a:cs typeface="Poppins"/>
                <a:sym typeface="Poppins"/>
              </a:rPr>
              <a:t> </a:t>
            </a:r>
            <a:endParaRPr/>
          </a:p>
        </p:txBody>
      </p:sp>
      <p:sp>
        <p:nvSpPr>
          <p:cNvPr id="687" name="Google Shape;687;p92"/>
          <p:cNvSpPr txBox="1"/>
          <p:nvPr/>
        </p:nvSpPr>
        <p:spPr>
          <a:xfrm>
            <a:off x="6334539" y="3059668"/>
            <a:ext cx="62154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i="0" u="none" strike="noStrike">
                <a:solidFill>
                  <a:srgbClr val="000000"/>
                </a:solidFill>
                <a:latin typeface="Poppins"/>
                <a:ea typeface="Poppins"/>
                <a:cs typeface="Poppins"/>
                <a:sym typeface="Poppins"/>
              </a:rPr>
              <a:t>Remarques: </a:t>
            </a:r>
            <a:endParaRPr sz="1800" b="1">
              <a:solidFill>
                <a:schemeClr val="dk1"/>
              </a:solidFill>
              <a:latin typeface="Poppins"/>
              <a:ea typeface="Poppins"/>
              <a:cs typeface="Poppins"/>
              <a:sym typeface="Poppins"/>
            </a:endParaRPr>
          </a:p>
        </p:txBody>
      </p:sp>
      <p:pic>
        <p:nvPicPr>
          <p:cNvPr id="688" name="Google Shape;688;p92" title="Graphique"/>
          <p:cNvPicPr preferRelativeResize="0"/>
          <p:nvPr/>
        </p:nvPicPr>
        <p:blipFill>
          <a:blip r:embed="rId3">
            <a:alphaModFix/>
          </a:blip>
          <a:stretch>
            <a:fillRect/>
          </a:stretch>
        </p:blipFill>
        <p:spPr>
          <a:xfrm>
            <a:off x="152400" y="1843088"/>
            <a:ext cx="6029739" cy="372838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FR"/>
              <a:t>Page </a:t>
            </a:r>
            <a:fld id="{00000000-1234-1234-1234-123412341234}" type="slidenum">
              <a:rPr lang="fr-FR"/>
              <a:t>6</a:t>
            </a:fld>
            <a:endParaRPr/>
          </a:p>
        </p:txBody>
      </p:sp>
      <p:sp>
        <p:nvSpPr>
          <p:cNvPr id="266" name="Google Shape;266;p39"/>
          <p:cNvSpPr/>
          <p:nvPr/>
        </p:nvSpPr>
        <p:spPr>
          <a:xfrm>
            <a:off x="680548" y="3706575"/>
            <a:ext cx="374087" cy="374087"/>
          </a:xfrm>
          <a:prstGeom prst="ellipse">
            <a:avLst/>
          </a:prstGeom>
          <a:solidFill>
            <a:srgbClr val="EBBDA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EBBDA9"/>
              </a:solidFill>
              <a:latin typeface="Calibri"/>
              <a:ea typeface="Calibri"/>
              <a:cs typeface="Calibri"/>
              <a:sym typeface="Calibri"/>
            </a:endParaRPr>
          </a:p>
        </p:txBody>
      </p:sp>
      <p:sp>
        <p:nvSpPr>
          <p:cNvPr id="267" name="Google Shape;267;p39"/>
          <p:cNvSpPr/>
          <p:nvPr/>
        </p:nvSpPr>
        <p:spPr>
          <a:xfrm rot="10800000" flipH="1">
            <a:off x="606108" y="2016241"/>
            <a:ext cx="4844248" cy="472553"/>
          </a:xfrm>
          <a:custGeom>
            <a:avLst/>
            <a:gdLst/>
            <a:ahLst/>
            <a:cxnLst/>
            <a:rect l="l" t="t" r="r" b="b"/>
            <a:pathLst>
              <a:path w="21600" h="21600" extrusionOk="0">
                <a:moveTo>
                  <a:pt x="0" y="0"/>
                </a:moveTo>
                <a:lnTo>
                  <a:pt x="19187" y="0"/>
                </a:lnTo>
                <a:lnTo>
                  <a:pt x="21600" y="10800"/>
                </a:lnTo>
                <a:lnTo>
                  <a:pt x="19187" y="21600"/>
                </a:lnTo>
                <a:lnTo>
                  <a:pt x="0" y="21600"/>
                </a:lnTo>
                <a:close/>
              </a:path>
            </a:pathLst>
          </a:custGeom>
          <a:gradFill>
            <a:gsLst>
              <a:gs pos="0">
                <a:srgbClr val="FF0040"/>
              </a:gs>
              <a:gs pos="2372">
                <a:srgbClr val="FF0040"/>
              </a:gs>
              <a:gs pos="37053">
                <a:srgbClr val="FF0071"/>
              </a:gs>
              <a:gs pos="99150">
                <a:srgbClr val="FF00A2"/>
              </a:gs>
              <a:gs pos="100000">
                <a:srgbClr val="FF00A2"/>
              </a:gs>
            </a:gsLst>
            <a:lin ang="0" scaled="0"/>
          </a:gradFill>
          <a:ln>
            <a:noFill/>
          </a:ln>
        </p:spPr>
        <p:txBody>
          <a:bodyPr spcFirstLastPara="1" wrap="square" lIns="45700" tIns="45700" rIns="45700"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68" name="Google Shape;268;p39"/>
          <p:cNvSpPr txBox="1"/>
          <p:nvPr/>
        </p:nvSpPr>
        <p:spPr>
          <a:xfrm>
            <a:off x="631024" y="2078154"/>
            <a:ext cx="4983515" cy="369328"/>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1800">
                <a:solidFill>
                  <a:srgbClr val="FFFFFF"/>
                </a:solidFill>
                <a:latin typeface="Arial"/>
                <a:ea typeface="Arial"/>
                <a:cs typeface="Arial"/>
                <a:sym typeface="Arial"/>
              </a:rPr>
              <a:t>HISTORIQUE REVUE DE DIRECTION 2023</a:t>
            </a:r>
            <a:endParaRPr sz="1800">
              <a:solidFill>
                <a:srgbClr val="FFFFFF"/>
              </a:solidFill>
              <a:latin typeface="Arial"/>
              <a:ea typeface="Arial"/>
              <a:cs typeface="Arial"/>
              <a:sym typeface="Arial"/>
            </a:endParaRPr>
          </a:p>
        </p:txBody>
      </p:sp>
      <p:sp>
        <p:nvSpPr>
          <p:cNvPr id="269" name="Google Shape;269;p39"/>
          <p:cNvSpPr txBox="1"/>
          <p:nvPr/>
        </p:nvSpPr>
        <p:spPr>
          <a:xfrm>
            <a:off x="1183827" y="2509395"/>
            <a:ext cx="3435900" cy="4002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2000">
                <a:solidFill>
                  <a:schemeClr val="dk1"/>
                </a:solidFill>
                <a:latin typeface="Poppins"/>
                <a:ea typeface="Poppins"/>
                <a:cs typeface="Poppins"/>
                <a:sym typeface="Poppins"/>
              </a:rPr>
              <a:t> </a:t>
            </a:r>
            <a:r>
              <a:rPr lang="fr-FR" sz="2000" b="1" u="sng">
                <a:solidFill>
                  <a:schemeClr val="dk1"/>
                </a:solidFill>
                <a:latin typeface="Poppins"/>
                <a:ea typeface="Poppins"/>
                <a:cs typeface="Poppins"/>
                <a:sym typeface="Poppins"/>
              </a:rPr>
              <a:t>8 actions planifiées</a:t>
            </a:r>
            <a:endParaRPr sz="2000" b="1" u="sng">
              <a:solidFill>
                <a:schemeClr val="dk1"/>
              </a:solidFill>
              <a:latin typeface="Poppins"/>
              <a:ea typeface="Poppins"/>
              <a:cs typeface="Poppins"/>
              <a:sym typeface="Poppins"/>
            </a:endParaRPr>
          </a:p>
        </p:txBody>
      </p:sp>
      <p:sp>
        <p:nvSpPr>
          <p:cNvPr id="270" name="Google Shape;270;p39"/>
          <p:cNvSpPr txBox="1"/>
          <p:nvPr/>
        </p:nvSpPr>
        <p:spPr>
          <a:xfrm>
            <a:off x="1176555" y="3670850"/>
            <a:ext cx="3207300" cy="4002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2000">
                <a:solidFill>
                  <a:schemeClr val="dk1"/>
                </a:solidFill>
                <a:latin typeface="Poppins"/>
                <a:ea typeface="Poppins"/>
                <a:cs typeface="Poppins"/>
                <a:sym typeface="Poppins"/>
              </a:rPr>
              <a:t> 07 actions réalisées</a:t>
            </a:r>
            <a:endParaRPr sz="2000">
              <a:solidFill>
                <a:schemeClr val="dk1"/>
              </a:solidFill>
              <a:latin typeface="Poppins"/>
              <a:ea typeface="Poppins"/>
              <a:cs typeface="Poppins"/>
              <a:sym typeface="Poppins"/>
            </a:endParaRPr>
          </a:p>
        </p:txBody>
      </p:sp>
      <p:sp>
        <p:nvSpPr>
          <p:cNvPr id="271" name="Google Shape;271;p39"/>
          <p:cNvSpPr txBox="1">
            <a:spLocks noGrp="1"/>
          </p:cNvSpPr>
          <p:nvPr>
            <p:ph type="title"/>
          </p:nvPr>
        </p:nvSpPr>
        <p:spPr>
          <a:xfrm>
            <a:off x="606100" y="519475"/>
            <a:ext cx="11054400" cy="544800"/>
          </a:xfrm>
          <a:prstGeom prst="rect">
            <a:avLst/>
          </a:prstGeom>
          <a:solidFill>
            <a:srgbClr val="EBBDA9">
              <a:alpha val="89800"/>
            </a:srgbClr>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ct val="146666"/>
              <a:buFont typeface="Poppins"/>
              <a:buNone/>
            </a:pPr>
            <a:r>
              <a:rPr lang="fr-FR" sz="2700" b="1">
                <a:solidFill>
                  <a:schemeClr val="lt1"/>
                </a:solidFill>
                <a:latin typeface="Poppins"/>
                <a:ea typeface="Poppins"/>
                <a:cs typeface="Poppins"/>
                <a:sym typeface="Poppins"/>
              </a:rPr>
              <a:t>Rappel des actions planifiées (2023)</a:t>
            </a:r>
            <a:endParaRPr>
              <a:solidFill>
                <a:schemeClr val="dk1"/>
              </a:solidFill>
              <a:latin typeface="Poppins"/>
              <a:ea typeface="Poppins"/>
              <a:cs typeface="Poppins"/>
              <a:sym typeface="Poppins"/>
            </a:endParaRPr>
          </a:p>
        </p:txBody>
      </p:sp>
      <p:sp>
        <p:nvSpPr>
          <p:cNvPr id="272" name="Google Shape;272;p39"/>
          <p:cNvSpPr/>
          <p:nvPr/>
        </p:nvSpPr>
        <p:spPr>
          <a:xfrm>
            <a:off x="687820" y="4817771"/>
            <a:ext cx="374087" cy="374087"/>
          </a:xfrm>
          <a:prstGeom prst="ellipse">
            <a:avLst/>
          </a:prstGeom>
          <a:solidFill>
            <a:srgbClr val="7BBBC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1" i="0" u="none" strike="noStrike" cap="none">
              <a:solidFill>
                <a:srgbClr val="FFFFFF"/>
              </a:solidFill>
              <a:latin typeface="Calibri"/>
              <a:ea typeface="Calibri"/>
              <a:cs typeface="Calibri"/>
              <a:sym typeface="Calibri"/>
            </a:endParaRPr>
          </a:p>
        </p:txBody>
      </p:sp>
      <p:sp>
        <p:nvSpPr>
          <p:cNvPr id="273" name="Google Shape;273;p39"/>
          <p:cNvSpPr txBox="1"/>
          <p:nvPr/>
        </p:nvSpPr>
        <p:spPr>
          <a:xfrm>
            <a:off x="1195242" y="4773983"/>
            <a:ext cx="3649200" cy="4002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None/>
            </a:pPr>
            <a:r>
              <a:rPr lang="fr-FR" sz="2000">
                <a:solidFill>
                  <a:schemeClr val="dk1"/>
                </a:solidFill>
                <a:latin typeface="Poppins"/>
                <a:ea typeface="Poppins"/>
                <a:cs typeface="Poppins"/>
                <a:sym typeface="Poppins"/>
              </a:rPr>
              <a:t> 01 action en cours</a:t>
            </a:r>
            <a:endParaRPr sz="2000">
              <a:solidFill>
                <a:schemeClr val="dk1"/>
              </a:solidFill>
              <a:latin typeface="Poppins"/>
              <a:ea typeface="Poppins"/>
              <a:cs typeface="Poppins"/>
              <a:sym typeface="Poppins"/>
            </a:endParaRPr>
          </a:p>
        </p:txBody>
      </p:sp>
      <p:pic>
        <p:nvPicPr>
          <p:cNvPr id="274" name="Google Shape;274;p39" title="Graphique"/>
          <p:cNvPicPr preferRelativeResize="0"/>
          <p:nvPr/>
        </p:nvPicPr>
        <p:blipFill>
          <a:blip r:embed="rId3">
            <a:alphaModFix/>
          </a:blip>
          <a:stretch>
            <a:fillRect/>
          </a:stretch>
        </p:blipFill>
        <p:spPr>
          <a:xfrm>
            <a:off x="5939159" y="2078151"/>
            <a:ext cx="5866215" cy="3627287"/>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92"/>
        <p:cNvGrpSpPr/>
        <p:nvPr/>
      </p:nvGrpSpPr>
      <p:grpSpPr>
        <a:xfrm>
          <a:off x="0" y="0"/>
          <a:ext cx="0" cy="0"/>
          <a:chOff x="0" y="0"/>
          <a:chExt cx="0" cy="0"/>
        </a:xfrm>
      </p:grpSpPr>
      <p:sp>
        <p:nvSpPr>
          <p:cNvPr id="693" name="Google Shape;693;p9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Poppins"/>
              <a:buNone/>
            </a:pPr>
            <a:r>
              <a:rPr lang="fr-FR" b="1">
                <a:latin typeface="Poppins"/>
                <a:ea typeface="Poppins"/>
                <a:cs typeface="Poppins"/>
                <a:sym typeface="Poppins"/>
              </a:rPr>
              <a:t>CRM</a:t>
            </a:r>
            <a:endParaRPr/>
          </a:p>
        </p:txBody>
      </p:sp>
      <p:pic>
        <p:nvPicPr>
          <p:cNvPr id="694" name="Google Shape;694;p93" title="Graphique"/>
          <p:cNvPicPr preferRelativeResize="0"/>
          <p:nvPr/>
        </p:nvPicPr>
        <p:blipFill>
          <a:blip r:embed="rId3">
            <a:alphaModFix/>
          </a:blip>
          <a:stretch>
            <a:fillRect/>
          </a:stretch>
        </p:blipFill>
        <p:spPr>
          <a:xfrm>
            <a:off x="1573375" y="1447879"/>
            <a:ext cx="7639999" cy="4718524"/>
          </a:xfrm>
          <a:prstGeom prst="rect">
            <a:avLst/>
          </a:prstGeom>
          <a:noFill/>
          <a:ln>
            <a:noFill/>
          </a:ln>
        </p:spPr>
      </p:pic>
      <p:sp>
        <p:nvSpPr>
          <p:cNvPr id="695" name="Google Shape;695;p93"/>
          <p:cNvSpPr txBox="1"/>
          <p:nvPr/>
        </p:nvSpPr>
        <p:spPr>
          <a:xfrm>
            <a:off x="8776350" y="1729025"/>
            <a:ext cx="3370800" cy="751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500" b="1">
                <a:solidFill>
                  <a:schemeClr val="dk1"/>
                </a:solidFill>
                <a:latin typeface="Poppins"/>
                <a:ea typeface="Poppins"/>
                <a:cs typeface="Poppins"/>
                <a:sym typeface="Poppins"/>
              </a:rPr>
              <a:t>Remarques : </a:t>
            </a:r>
            <a:endParaRPr sz="1500" b="1">
              <a:solidFill>
                <a:schemeClr val="dk1"/>
              </a:solidFill>
              <a:latin typeface="Poppins"/>
              <a:ea typeface="Poppins"/>
              <a:cs typeface="Poppins"/>
              <a:sym typeface="Poppins"/>
            </a:endParaRPr>
          </a:p>
          <a:p>
            <a:pPr marL="228600" lvl="0" indent="-209550" algn="l" rtl="0">
              <a:lnSpc>
                <a:spcPct val="90000"/>
              </a:lnSpc>
              <a:spcBef>
                <a:spcPts val="1000"/>
              </a:spcBef>
              <a:spcAft>
                <a:spcPts val="0"/>
              </a:spcAft>
              <a:buClr>
                <a:schemeClr val="dk1"/>
              </a:buClr>
              <a:buSzPts val="1500"/>
              <a:buChar char="•"/>
            </a:pPr>
            <a:r>
              <a:rPr lang="fr-FR" sz="1500">
                <a:solidFill>
                  <a:schemeClr val="dk1"/>
                </a:solidFill>
                <a:latin typeface="Poppins"/>
                <a:ea typeface="Poppins"/>
                <a:cs typeface="Poppins"/>
                <a:sym typeface="Poppins"/>
              </a:rPr>
              <a:t>Satisfaisant</a:t>
            </a:r>
            <a:endParaRPr sz="1500">
              <a:solidFill>
                <a:schemeClr val="dk1"/>
              </a:solidFill>
              <a:latin typeface="Poppins"/>
              <a:ea typeface="Poppins"/>
              <a:cs typeface="Poppins"/>
              <a:sym typeface="Poppin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94"/>
          <p:cNvSpPr txBox="1">
            <a:spLocks noGrp="1"/>
          </p:cNvSpPr>
          <p:nvPr>
            <p:ph type="title"/>
          </p:nvPr>
        </p:nvSpPr>
        <p:spPr>
          <a:xfrm>
            <a:off x="838200" y="230118"/>
            <a:ext cx="10515600" cy="808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600"/>
              <a:buFont typeface="Poppins"/>
              <a:buNone/>
            </a:pPr>
            <a:r>
              <a:rPr lang="fr-FR" sz="3600" b="1">
                <a:latin typeface="Poppins"/>
                <a:ea typeface="Poppins"/>
                <a:cs typeface="Poppins"/>
                <a:sym typeface="Poppins"/>
              </a:rPr>
              <a:t>Performances sur 4 CRM</a:t>
            </a:r>
            <a:endParaRPr/>
          </a:p>
        </p:txBody>
      </p:sp>
      <p:pic>
        <p:nvPicPr>
          <p:cNvPr id="701" name="Google Shape;701;p94" title="Graphique"/>
          <p:cNvPicPr preferRelativeResize="0"/>
          <p:nvPr/>
        </p:nvPicPr>
        <p:blipFill>
          <a:blip r:embed="rId3">
            <a:alphaModFix/>
          </a:blip>
          <a:stretch>
            <a:fillRect/>
          </a:stretch>
        </p:blipFill>
        <p:spPr>
          <a:xfrm>
            <a:off x="1161300" y="1154650"/>
            <a:ext cx="9946650" cy="530065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sp>
        <p:nvSpPr>
          <p:cNvPr id="706" name="Google Shape;706;p95"/>
          <p:cNvSpPr txBox="1">
            <a:spLocks noGrp="1"/>
          </p:cNvSpPr>
          <p:nvPr>
            <p:ph type="title"/>
          </p:nvPr>
        </p:nvSpPr>
        <p:spPr>
          <a:xfrm>
            <a:off x="679174" y="33758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600"/>
              <a:buFont typeface="Poppins"/>
              <a:buNone/>
            </a:pPr>
            <a:r>
              <a:rPr lang="fr-FR" sz="3600" b="1">
                <a:latin typeface="Poppins"/>
                <a:ea typeface="Poppins"/>
                <a:cs typeface="Poppins"/>
                <a:sym typeface="Poppins"/>
              </a:rPr>
              <a:t>EYONE Médical</a:t>
            </a:r>
            <a:endParaRPr/>
          </a:p>
        </p:txBody>
      </p:sp>
      <p:pic>
        <p:nvPicPr>
          <p:cNvPr id="707" name="Google Shape;707;p95" title="Graphique"/>
          <p:cNvPicPr preferRelativeResize="0"/>
          <p:nvPr/>
        </p:nvPicPr>
        <p:blipFill>
          <a:blip r:embed="rId3">
            <a:alphaModFix/>
          </a:blip>
          <a:stretch>
            <a:fillRect/>
          </a:stretch>
        </p:blipFill>
        <p:spPr>
          <a:xfrm>
            <a:off x="1982750" y="1515473"/>
            <a:ext cx="7908441" cy="4890053"/>
          </a:xfrm>
          <a:prstGeom prst="rect">
            <a:avLst/>
          </a:prstGeom>
          <a:noFill/>
          <a:ln>
            <a:noFill/>
          </a:ln>
        </p:spPr>
      </p:pic>
      <p:sp>
        <p:nvSpPr>
          <p:cNvPr id="708" name="Google Shape;708;p95"/>
          <p:cNvSpPr txBox="1"/>
          <p:nvPr/>
        </p:nvSpPr>
        <p:spPr>
          <a:xfrm>
            <a:off x="8776350" y="1729025"/>
            <a:ext cx="3370800" cy="108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500" b="1">
                <a:solidFill>
                  <a:schemeClr val="dk1"/>
                </a:solidFill>
                <a:latin typeface="Poppins"/>
                <a:ea typeface="Poppins"/>
                <a:cs typeface="Poppins"/>
                <a:sym typeface="Poppins"/>
              </a:rPr>
              <a:t>Remarques : </a:t>
            </a:r>
            <a:endParaRPr sz="1500" b="1">
              <a:solidFill>
                <a:schemeClr val="dk1"/>
              </a:solidFill>
              <a:latin typeface="Poppins"/>
              <a:ea typeface="Poppins"/>
              <a:cs typeface="Poppins"/>
              <a:sym typeface="Poppins"/>
            </a:endParaRPr>
          </a:p>
          <a:p>
            <a:pPr marL="228600" lvl="0" indent="-209550" algn="l" rtl="0">
              <a:lnSpc>
                <a:spcPct val="90000"/>
              </a:lnSpc>
              <a:spcBef>
                <a:spcPts val="1000"/>
              </a:spcBef>
              <a:spcAft>
                <a:spcPts val="0"/>
              </a:spcAft>
              <a:buClr>
                <a:schemeClr val="dk1"/>
              </a:buClr>
              <a:buSzPts val="1500"/>
              <a:buChar char="•"/>
            </a:pPr>
            <a:r>
              <a:rPr lang="fr-FR" sz="1500">
                <a:solidFill>
                  <a:schemeClr val="dk1"/>
                </a:solidFill>
                <a:latin typeface="Poppins"/>
                <a:ea typeface="Poppins"/>
                <a:cs typeface="Poppins"/>
                <a:sym typeface="Poppins"/>
              </a:rPr>
              <a:t>Trop lent </a:t>
            </a:r>
            <a:endParaRPr sz="1500">
              <a:solidFill>
                <a:schemeClr val="dk1"/>
              </a:solidFill>
              <a:latin typeface="Poppins"/>
              <a:ea typeface="Poppins"/>
              <a:cs typeface="Poppins"/>
              <a:sym typeface="Poppins"/>
            </a:endParaRPr>
          </a:p>
          <a:p>
            <a:pPr marL="228600" lvl="0" indent="-209550" algn="l" rtl="0">
              <a:lnSpc>
                <a:spcPct val="90000"/>
              </a:lnSpc>
              <a:spcBef>
                <a:spcPts val="1000"/>
              </a:spcBef>
              <a:spcAft>
                <a:spcPts val="0"/>
              </a:spcAft>
              <a:buClr>
                <a:schemeClr val="dk1"/>
              </a:buClr>
              <a:buSzPts val="1500"/>
              <a:buChar char="•"/>
            </a:pPr>
            <a:r>
              <a:rPr lang="fr-FR" sz="1500">
                <a:solidFill>
                  <a:schemeClr val="dk1"/>
                </a:solidFill>
                <a:latin typeface="Poppins"/>
                <a:ea typeface="Poppins"/>
                <a:cs typeface="Poppins"/>
                <a:sym typeface="Poppins"/>
              </a:rPr>
              <a:t>Eyone est peu satisfaisant</a:t>
            </a:r>
            <a:endParaRPr sz="1500">
              <a:solidFill>
                <a:schemeClr val="dk1"/>
              </a:solidFill>
              <a:latin typeface="Poppins"/>
              <a:ea typeface="Poppins"/>
              <a:cs typeface="Poppins"/>
              <a:sym typeface="Poppins"/>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96"/>
          <p:cNvSpPr txBox="1">
            <a:spLocks noGrp="1"/>
          </p:cNvSpPr>
          <p:nvPr>
            <p:ph type="title"/>
          </p:nvPr>
        </p:nvSpPr>
        <p:spPr>
          <a:xfrm>
            <a:off x="838200" y="230118"/>
            <a:ext cx="10515600" cy="808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600"/>
              <a:buFont typeface="Poppins"/>
              <a:buNone/>
            </a:pPr>
            <a:r>
              <a:rPr lang="fr-FR" sz="3600" b="1">
                <a:latin typeface="Poppins"/>
                <a:ea typeface="Poppins"/>
                <a:cs typeface="Poppins"/>
                <a:sym typeface="Poppins"/>
              </a:rPr>
              <a:t>Performances sur 4 EYONE Médical</a:t>
            </a:r>
            <a:endParaRPr/>
          </a:p>
        </p:txBody>
      </p:sp>
      <p:pic>
        <p:nvPicPr>
          <p:cNvPr id="714" name="Google Shape;714;p96" title="Graphique"/>
          <p:cNvPicPr preferRelativeResize="0"/>
          <p:nvPr/>
        </p:nvPicPr>
        <p:blipFill>
          <a:blip r:embed="rId3">
            <a:alphaModFix/>
          </a:blip>
          <a:stretch>
            <a:fillRect/>
          </a:stretch>
        </p:blipFill>
        <p:spPr>
          <a:xfrm>
            <a:off x="503725" y="1132775"/>
            <a:ext cx="10948250" cy="5005525"/>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9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Poppins"/>
              <a:buNone/>
            </a:pPr>
            <a:r>
              <a:rPr lang="fr-FR" b="1">
                <a:latin typeface="Poppins"/>
                <a:ea typeface="Poppins"/>
                <a:cs typeface="Poppins"/>
                <a:sym typeface="Poppins"/>
              </a:rPr>
              <a:t>Odoo</a:t>
            </a:r>
            <a:endParaRPr/>
          </a:p>
        </p:txBody>
      </p:sp>
      <p:pic>
        <p:nvPicPr>
          <p:cNvPr id="720" name="Google Shape;720;p97" title="Graphique"/>
          <p:cNvPicPr preferRelativeResize="0"/>
          <p:nvPr/>
        </p:nvPicPr>
        <p:blipFill>
          <a:blip r:embed="rId3">
            <a:alphaModFix/>
          </a:blip>
          <a:stretch>
            <a:fillRect/>
          </a:stretch>
        </p:blipFill>
        <p:spPr>
          <a:xfrm>
            <a:off x="2113925" y="1469813"/>
            <a:ext cx="7863900" cy="486251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Google Shape;725;p9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Poppins"/>
              <a:buNone/>
            </a:pPr>
            <a:r>
              <a:rPr lang="fr-FR" b="1">
                <a:latin typeface="Poppins"/>
                <a:ea typeface="Poppins"/>
                <a:cs typeface="Poppins"/>
                <a:sym typeface="Poppins"/>
              </a:rPr>
              <a:t>Performances sur Odoo</a:t>
            </a:r>
            <a:endParaRPr b="1">
              <a:latin typeface="Poppins"/>
              <a:ea typeface="Poppins"/>
              <a:cs typeface="Poppins"/>
              <a:sym typeface="Poppins"/>
            </a:endParaRPr>
          </a:p>
          <a:p>
            <a:pPr marL="0" lvl="0" indent="0" algn="ctr" rtl="0">
              <a:lnSpc>
                <a:spcPct val="90000"/>
              </a:lnSpc>
              <a:spcBef>
                <a:spcPts val="0"/>
              </a:spcBef>
              <a:spcAft>
                <a:spcPts val="0"/>
              </a:spcAft>
              <a:buClr>
                <a:schemeClr val="dk1"/>
              </a:buClr>
              <a:buSzPts val="4400"/>
              <a:buFont typeface="Poppins"/>
              <a:buNone/>
            </a:pPr>
            <a:endParaRPr b="1">
              <a:latin typeface="Poppins"/>
              <a:ea typeface="Poppins"/>
              <a:cs typeface="Poppins"/>
              <a:sym typeface="Poppins"/>
            </a:endParaRPr>
          </a:p>
        </p:txBody>
      </p:sp>
      <p:pic>
        <p:nvPicPr>
          <p:cNvPr id="726" name="Google Shape;726;p98" title="Graphique"/>
          <p:cNvPicPr preferRelativeResize="0"/>
          <p:nvPr/>
        </p:nvPicPr>
        <p:blipFill>
          <a:blip r:embed="rId3">
            <a:alphaModFix/>
          </a:blip>
          <a:stretch>
            <a:fillRect/>
          </a:stretch>
        </p:blipFill>
        <p:spPr>
          <a:xfrm>
            <a:off x="2164163" y="1491925"/>
            <a:ext cx="7863678" cy="4862374"/>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30"/>
        <p:cNvGrpSpPr/>
        <p:nvPr/>
      </p:nvGrpSpPr>
      <p:grpSpPr>
        <a:xfrm>
          <a:off x="0" y="0"/>
          <a:ext cx="0" cy="0"/>
          <a:chOff x="0" y="0"/>
          <a:chExt cx="0" cy="0"/>
        </a:xfrm>
      </p:grpSpPr>
      <p:sp>
        <p:nvSpPr>
          <p:cNvPr id="731" name="Google Shape;731;p9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Poppins"/>
              <a:buNone/>
            </a:pPr>
            <a:r>
              <a:rPr lang="fr-FR" b="1">
                <a:latin typeface="Poppins"/>
                <a:ea typeface="Poppins"/>
                <a:cs typeface="Poppins"/>
                <a:sym typeface="Poppins"/>
              </a:rPr>
              <a:t>Odoo</a:t>
            </a:r>
            <a:endParaRPr/>
          </a:p>
        </p:txBody>
      </p:sp>
      <p:sp>
        <p:nvSpPr>
          <p:cNvPr id="732" name="Google Shape;732;p99"/>
          <p:cNvSpPr txBox="1"/>
          <p:nvPr/>
        </p:nvSpPr>
        <p:spPr>
          <a:xfrm>
            <a:off x="1020418" y="2228671"/>
            <a:ext cx="6096000" cy="1200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i="0" u="none" strike="noStrike">
                <a:solidFill>
                  <a:srgbClr val="000000"/>
                </a:solidFill>
                <a:latin typeface="Poppins"/>
                <a:ea typeface="Poppins"/>
                <a:cs typeface="Poppins"/>
                <a:sym typeface="Poppins"/>
              </a:rPr>
              <a:t>Pas </a:t>
            </a:r>
            <a:r>
              <a:rPr lang="fr-FR" sz="1800" b="1">
                <a:solidFill>
                  <a:srgbClr val="000000"/>
                </a:solidFill>
                <a:latin typeface="Poppins"/>
                <a:ea typeface="Poppins"/>
                <a:cs typeface="Poppins"/>
                <a:sym typeface="Poppins"/>
              </a:rPr>
              <a:t>de réponse pour les questions suivantes:</a:t>
            </a:r>
            <a:endParaRPr/>
          </a:p>
          <a:p>
            <a:pPr marL="0" marR="0" lvl="0" indent="0" algn="l" rtl="0">
              <a:spcBef>
                <a:spcPts val="0"/>
              </a:spcBef>
              <a:spcAft>
                <a:spcPts val="0"/>
              </a:spcAft>
              <a:buNone/>
            </a:pPr>
            <a:endParaRPr sz="1800" b="1">
              <a:solidFill>
                <a:srgbClr val="000000"/>
              </a:solidFill>
              <a:latin typeface="Poppins"/>
              <a:ea typeface="Poppins"/>
              <a:cs typeface="Poppins"/>
              <a:sym typeface="Poppins"/>
            </a:endParaRPr>
          </a:p>
          <a:p>
            <a:pPr marL="285750" marR="0" lvl="0" indent="-285750" algn="l" rtl="0">
              <a:spcBef>
                <a:spcPts val="0"/>
              </a:spcBef>
              <a:spcAft>
                <a:spcPts val="0"/>
              </a:spcAft>
              <a:buClr>
                <a:srgbClr val="000000"/>
              </a:buClr>
              <a:buSzPts val="1800"/>
              <a:buFont typeface="Arial"/>
              <a:buChar char="•"/>
            </a:pPr>
            <a:r>
              <a:rPr lang="fr-FR" sz="1800">
                <a:latin typeface="Poppins"/>
                <a:ea typeface="Poppins"/>
                <a:cs typeface="Poppins"/>
                <a:sym typeface="Poppins"/>
              </a:rPr>
              <a:t>Produire un rapport comptable	</a:t>
            </a:r>
            <a:endParaRPr sz="1800">
              <a:latin typeface="Poppins"/>
              <a:ea typeface="Poppins"/>
              <a:cs typeface="Poppins"/>
              <a:sym typeface="Poppins"/>
            </a:endParaRPr>
          </a:p>
          <a:p>
            <a:pPr marL="285750" marR="0" lvl="0" indent="-285750" algn="l" rtl="0">
              <a:spcBef>
                <a:spcPts val="0"/>
              </a:spcBef>
              <a:spcAft>
                <a:spcPts val="0"/>
              </a:spcAft>
              <a:buClr>
                <a:srgbClr val="000000"/>
              </a:buClr>
              <a:buSzPts val="1800"/>
              <a:buFont typeface="Arial"/>
              <a:buChar char="•"/>
            </a:pPr>
            <a:r>
              <a:rPr lang="fr-FR" sz="1800">
                <a:latin typeface="Poppins"/>
                <a:ea typeface="Poppins"/>
                <a:cs typeface="Poppins"/>
                <a:sym typeface="Poppins"/>
              </a:rPr>
              <a:t>Utilisez-vous d'autres fonctionnalités de Odoo ?</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10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Poppins"/>
              <a:buNone/>
            </a:pPr>
            <a:r>
              <a:rPr lang="fr-FR" b="1">
                <a:latin typeface="Poppins"/>
                <a:ea typeface="Poppins"/>
                <a:cs typeface="Poppins"/>
                <a:sym typeface="Poppins"/>
              </a:rPr>
              <a:t>QUALIPRO</a:t>
            </a:r>
            <a:endParaRPr/>
          </a:p>
        </p:txBody>
      </p:sp>
      <p:pic>
        <p:nvPicPr>
          <p:cNvPr id="738" name="Google Shape;738;p100" title="Graphique"/>
          <p:cNvPicPr preferRelativeResize="0"/>
          <p:nvPr/>
        </p:nvPicPr>
        <p:blipFill>
          <a:blip r:embed="rId3">
            <a:alphaModFix/>
          </a:blip>
          <a:stretch>
            <a:fillRect/>
          </a:stretch>
        </p:blipFill>
        <p:spPr>
          <a:xfrm>
            <a:off x="1938250" y="1623513"/>
            <a:ext cx="7863900" cy="486251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743" name="Google Shape;743;p101"/>
          <p:cNvSpPr txBox="1">
            <a:spLocks noGrp="1"/>
          </p:cNvSpPr>
          <p:nvPr>
            <p:ph type="title"/>
          </p:nvPr>
        </p:nvSpPr>
        <p:spPr>
          <a:xfrm>
            <a:off x="838200" y="230118"/>
            <a:ext cx="10515600" cy="808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600"/>
              <a:buFont typeface="Poppins"/>
              <a:buNone/>
            </a:pPr>
            <a:r>
              <a:rPr lang="fr-FR" sz="3600" b="1">
                <a:latin typeface="Poppins"/>
                <a:ea typeface="Poppins"/>
                <a:cs typeface="Poppins"/>
                <a:sym typeface="Poppins"/>
              </a:rPr>
              <a:t>Performances sur Qualipro</a:t>
            </a:r>
            <a:endParaRPr/>
          </a:p>
        </p:txBody>
      </p:sp>
      <p:pic>
        <p:nvPicPr>
          <p:cNvPr id="744" name="Google Shape;744;p101" title="Graphique"/>
          <p:cNvPicPr preferRelativeResize="0"/>
          <p:nvPr/>
        </p:nvPicPr>
        <p:blipFill>
          <a:blip r:embed="rId3">
            <a:alphaModFix/>
          </a:blip>
          <a:stretch>
            <a:fillRect/>
          </a:stretch>
        </p:blipFill>
        <p:spPr>
          <a:xfrm>
            <a:off x="429375" y="1110800"/>
            <a:ext cx="11432924" cy="5514276"/>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Google Shape;749;p10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Poppins"/>
              <a:buNone/>
            </a:pPr>
            <a:r>
              <a:rPr lang="fr-FR" b="1">
                <a:latin typeface="Poppins"/>
                <a:ea typeface="Poppins"/>
                <a:cs typeface="Poppins"/>
                <a:sym typeface="Poppins"/>
              </a:rPr>
              <a:t>Qualipro</a:t>
            </a:r>
            <a:endParaRPr/>
          </a:p>
        </p:txBody>
      </p:sp>
      <p:sp>
        <p:nvSpPr>
          <p:cNvPr id="750" name="Google Shape;750;p102"/>
          <p:cNvSpPr txBox="1"/>
          <p:nvPr/>
        </p:nvSpPr>
        <p:spPr>
          <a:xfrm>
            <a:off x="1020430" y="2228675"/>
            <a:ext cx="10460700" cy="175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i="0" u="none" strike="noStrike">
                <a:solidFill>
                  <a:srgbClr val="000000"/>
                </a:solidFill>
                <a:latin typeface="Poppins"/>
                <a:ea typeface="Poppins"/>
                <a:cs typeface="Poppins"/>
                <a:sym typeface="Poppins"/>
              </a:rPr>
              <a:t>Pas </a:t>
            </a:r>
            <a:r>
              <a:rPr lang="fr-FR" sz="1800" b="1">
                <a:solidFill>
                  <a:srgbClr val="000000"/>
                </a:solidFill>
                <a:latin typeface="Poppins"/>
                <a:ea typeface="Poppins"/>
                <a:cs typeface="Poppins"/>
                <a:sym typeface="Poppins"/>
              </a:rPr>
              <a:t>de réponses pour les questions suivantes:</a:t>
            </a:r>
            <a:endParaRPr/>
          </a:p>
          <a:p>
            <a:pPr marL="0" marR="0" lvl="0" indent="0" algn="l" rtl="0">
              <a:spcBef>
                <a:spcPts val="0"/>
              </a:spcBef>
              <a:spcAft>
                <a:spcPts val="0"/>
              </a:spcAft>
              <a:buNone/>
            </a:pPr>
            <a:endParaRPr sz="1800" b="1">
              <a:solidFill>
                <a:srgbClr val="000000"/>
              </a:solidFill>
              <a:latin typeface="Poppins"/>
              <a:ea typeface="Poppins"/>
              <a:cs typeface="Poppins"/>
              <a:sym typeface="Poppins"/>
            </a:endParaRPr>
          </a:p>
          <a:p>
            <a:pPr marL="285750" marR="0" lvl="0" indent="-285750" algn="l" rtl="0">
              <a:spcBef>
                <a:spcPts val="0"/>
              </a:spcBef>
              <a:spcAft>
                <a:spcPts val="0"/>
              </a:spcAft>
              <a:buClr>
                <a:srgbClr val="000000"/>
              </a:buClr>
              <a:buSzPts val="1800"/>
              <a:buFont typeface="Arial"/>
              <a:buChar char="•"/>
            </a:pPr>
            <a:r>
              <a:rPr lang="fr-FR" sz="1800">
                <a:latin typeface="Poppins"/>
                <a:ea typeface="Poppins"/>
                <a:cs typeface="Poppins"/>
                <a:sym typeface="Poppins"/>
              </a:rPr>
              <a:t>Planifier des audits</a:t>
            </a:r>
            <a:endParaRPr sz="1800">
              <a:latin typeface="Poppins"/>
              <a:ea typeface="Poppins"/>
              <a:cs typeface="Poppins"/>
              <a:sym typeface="Poppins"/>
            </a:endParaRPr>
          </a:p>
          <a:p>
            <a:pPr marL="285750" marR="0" lvl="0" indent="-285750" algn="l" rtl="0">
              <a:spcBef>
                <a:spcPts val="0"/>
              </a:spcBef>
              <a:spcAft>
                <a:spcPts val="0"/>
              </a:spcAft>
              <a:buSzPts val="1800"/>
              <a:buFont typeface="Poppins"/>
              <a:buChar char="•"/>
            </a:pPr>
            <a:r>
              <a:rPr lang="fr-FR" sz="1800">
                <a:latin typeface="Poppins"/>
                <a:ea typeface="Poppins"/>
                <a:cs typeface="Poppins"/>
                <a:sym typeface="Poppins"/>
              </a:rPr>
              <a:t>Utilisez-vous d'autres fonctionnalités de Qualipro ?	</a:t>
            </a:r>
            <a:endParaRPr sz="1800">
              <a:latin typeface="Poppins"/>
              <a:ea typeface="Poppins"/>
              <a:cs typeface="Poppins"/>
              <a:sym typeface="Poppins"/>
            </a:endParaRPr>
          </a:p>
          <a:p>
            <a:pPr marL="285750" marR="0" lvl="0" indent="-285750" algn="l" rtl="0">
              <a:spcBef>
                <a:spcPts val="0"/>
              </a:spcBef>
              <a:spcAft>
                <a:spcPts val="0"/>
              </a:spcAft>
              <a:buSzPts val="1800"/>
              <a:buFont typeface="Poppins"/>
              <a:buChar char="•"/>
            </a:pPr>
            <a:r>
              <a:rPr lang="fr-FR" sz="1800">
                <a:latin typeface="Poppins"/>
                <a:ea typeface="Poppins"/>
                <a:cs typeface="Poppins"/>
                <a:sym typeface="Poppins"/>
              </a:rPr>
              <a:t>Avez-vous d'autres remarques sur la qualité des applications ? Ergonomie, design, fonctionnalités...</a:t>
            </a:r>
            <a:endParaRPr sz="1800">
              <a:latin typeface="Poppins"/>
              <a:ea typeface="Poppins"/>
              <a:cs typeface="Poppins"/>
              <a:sym typeface="Poppi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0"/>
          <p:cNvSpPr txBox="1">
            <a:spLocks noGrp="1"/>
          </p:cNvSpPr>
          <p:nvPr>
            <p:ph type="title"/>
          </p:nvPr>
        </p:nvSpPr>
        <p:spPr>
          <a:xfrm>
            <a:off x="538350" y="187950"/>
            <a:ext cx="11037900" cy="807600"/>
          </a:xfrm>
          <a:prstGeom prst="rect">
            <a:avLst/>
          </a:prstGeom>
          <a:solidFill>
            <a:srgbClr val="EBBDA9">
              <a:alpha val="89800"/>
            </a:srgbClr>
          </a:solid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None/>
            </a:pPr>
            <a:r>
              <a:rPr lang="fr-FR" sz="2200" b="1">
                <a:solidFill>
                  <a:schemeClr val="lt1"/>
                </a:solidFill>
                <a:latin typeface="Poppins"/>
                <a:ea typeface="Poppins"/>
                <a:cs typeface="Poppins"/>
                <a:sym typeface="Poppins"/>
              </a:rPr>
              <a:t>Etat d’avancement des actions décidées à l’issue des revues de direction précédentes (2023)</a:t>
            </a:r>
            <a:endParaRPr sz="1500" b="1">
              <a:latin typeface="Poppins"/>
              <a:ea typeface="Poppins"/>
              <a:cs typeface="Poppins"/>
              <a:sym typeface="Poppins"/>
            </a:endParaRPr>
          </a:p>
        </p:txBody>
      </p:sp>
      <p:graphicFrame>
        <p:nvGraphicFramePr>
          <p:cNvPr id="281" name="Google Shape;281;p40"/>
          <p:cNvGraphicFramePr/>
          <p:nvPr/>
        </p:nvGraphicFramePr>
        <p:xfrm>
          <a:off x="503830" y="1453603"/>
          <a:ext cx="3000000" cy="3000000"/>
        </p:xfrm>
        <a:graphic>
          <a:graphicData uri="http://schemas.openxmlformats.org/drawingml/2006/table">
            <a:tbl>
              <a:tblPr>
                <a:noFill/>
                <a:tableStyleId>{3946ED75-AFF1-4BEF-8250-051C1756E3E0}</a:tableStyleId>
              </a:tblPr>
              <a:tblGrid>
                <a:gridCol w="5863475">
                  <a:extLst>
                    <a:ext uri="{9D8B030D-6E8A-4147-A177-3AD203B41FA5}">
                      <a16:colId xmlns:a16="http://schemas.microsoft.com/office/drawing/2014/main" val="20000"/>
                    </a:ext>
                  </a:extLst>
                </a:gridCol>
                <a:gridCol w="2972675">
                  <a:extLst>
                    <a:ext uri="{9D8B030D-6E8A-4147-A177-3AD203B41FA5}">
                      <a16:colId xmlns:a16="http://schemas.microsoft.com/office/drawing/2014/main" val="20001"/>
                    </a:ext>
                  </a:extLst>
                </a:gridCol>
                <a:gridCol w="2270800">
                  <a:extLst>
                    <a:ext uri="{9D8B030D-6E8A-4147-A177-3AD203B41FA5}">
                      <a16:colId xmlns:a16="http://schemas.microsoft.com/office/drawing/2014/main" val="20002"/>
                    </a:ext>
                  </a:extLst>
                </a:gridCol>
              </a:tblGrid>
              <a:tr h="395000">
                <a:tc>
                  <a:txBody>
                    <a:bodyPr/>
                    <a:lstStyle/>
                    <a:p>
                      <a:pPr marL="0" marR="0" lvl="0" indent="0" algn="ctr" rtl="0">
                        <a:spcBef>
                          <a:spcPts val="0"/>
                        </a:spcBef>
                        <a:spcAft>
                          <a:spcPts val="0"/>
                        </a:spcAft>
                        <a:buNone/>
                      </a:pPr>
                      <a:r>
                        <a:rPr lang="fr-FR" sz="1600" b="1" i="0" u="none" strike="noStrike">
                          <a:solidFill>
                            <a:srgbClr val="000000"/>
                          </a:solidFill>
                          <a:latin typeface="Poppins"/>
                          <a:ea typeface="Poppins"/>
                          <a:cs typeface="Poppins"/>
                          <a:sym typeface="Poppins"/>
                        </a:rPr>
                        <a:t>Action</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1" i="0" u="none" strike="noStrike">
                          <a:solidFill>
                            <a:srgbClr val="000000"/>
                          </a:solidFill>
                          <a:latin typeface="Poppins"/>
                          <a:ea typeface="Poppins"/>
                          <a:cs typeface="Poppins"/>
                          <a:sym typeface="Poppins"/>
                        </a:rPr>
                        <a:t>Etat d’avancement</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1" i="0" u="none" strike="noStrike">
                          <a:solidFill>
                            <a:srgbClr val="000000"/>
                          </a:solidFill>
                          <a:latin typeface="Poppins"/>
                          <a:ea typeface="Poppins"/>
                          <a:cs typeface="Poppins"/>
                          <a:sym typeface="Poppins"/>
                        </a:rPr>
                        <a:t>Cause </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tcPr>
                </a:tc>
                <a:extLst>
                  <a:ext uri="{0D108BD9-81ED-4DB2-BD59-A6C34878D82A}">
                    <a16:rowId xmlns:a16="http://schemas.microsoft.com/office/drawing/2014/main" val="10000"/>
                  </a:ext>
                </a:extLst>
              </a:tr>
              <a:tr h="439875">
                <a:tc>
                  <a:txBody>
                    <a:bodyPr/>
                    <a:lstStyle/>
                    <a:p>
                      <a:pPr marL="0" marR="0" lvl="0" indent="0" algn="l" rtl="0">
                        <a:lnSpc>
                          <a:spcPct val="100000"/>
                        </a:lnSpc>
                        <a:spcBef>
                          <a:spcPts val="0"/>
                        </a:spcBef>
                        <a:spcAft>
                          <a:spcPts val="0"/>
                        </a:spcAft>
                        <a:buClr>
                          <a:srgbClr val="000000"/>
                        </a:buClr>
                        <a:buSzPts val="1100"/>
                        <a:buFont typeface="Gill Sans"/>
                        <a:buNone/>
                      </a:pPr>
                      <a:r>
                        <a:rPr lang="fr-FR">
                          <a:solidFill>
                            <a:srgbClr val="3F3F3F"/>
                          </a:solidFill>
                          <a:latin typeface="Poppins"/>
                          <a:ea typeface="Poppins"/>
                          <a:cs typeface="Poppins"/>
                          <a:sym typeface="Poppins"/>
                        </a:rPr>
                        <a:t>Revoir le design de la Clinique et du Plateau</a:t>
                      </a:r>
                      <a:endParaRPr/>
                    </a:p>
                    <a:p>
                      <a:pPr marL="0" marR="0" lvl="0" indent="0" algn="l" rtl="0">
                        <a:spcBef>
                          <a:spcPts val="0"/>
                        </a:spcBef>
                        <a:spcAft>
                          <a:spcPts val="0"/>
                        </a:spcAft>
                        <a:buClr>
                          <a:srgbClr val="000000"/>
                        </a:buClr>
                        <a:buSzPts val="1100"/>
                        <a:buFont typeface="Gill Sans"/>
                        <a:buNone/>
                      </a:pPr>
                      <a:endParaRPr b="0" i="0" u="none" strike="noStrike">
                        <a:solidFill>
                          <a:srgbClr val="000000"/>
                        </a:solidFill>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1600"/>
                        <a:buFont typeface="Poppins"/>
                        <a:buNone/>
                      </a:pPr>
                      <a:r>
                        <a:rPr lang="fr-FR">
                          <a:latin typeface="Poppins"/>
                          <a:ea typeface="Poppins"/>
                          <a:cs typeface="Poppins"/>
                          <a:sym typeface="Poppins"/>
                        </a:rPr>
                        <a:t>Réalisée</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FFF2CC"/>
                    </a:solidFill>
                  </a:tcPr>
                </a:tc>
                <a:tc>
                  <a:txBody>
                    <a:bodyPr/>
                    <a:lstStyle/>
                    <a:p>
                      <a:pPr marL="0" marR="0" lvl="0" indent="0" algn="ctr" rtl="0">
                        <a:spcBef>
                          <a:spcPts val="0"/>
                        </a:spcBef>
                        <a:spcAft>
                          <a:spcPts val="0"/>
                        </a:spcAft>
                        <a:buNone/>
                      </a:pPr>
                      <a:r>
                        <a:rPr lang="fr-FR" b="0" i="0" u="none" strike="noStrike">
                          <a:solidFill>
                            <a:srgbClr val="000000"/>
                          </a:solidFill>
                          <a:latin typeface="Poppins"/>
                          <a:ea typeface="Poppins"/>
                          <a:cs typeface="Poppins"/>
                          <a:sym typeface="Poppins"/>
                        </a:rPr>
                        <a:t> à valider</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FFF2CC"/>
                    </a:solidFill>
                  </a:tcPr>
                </a:tc>
                <a:extLst>
                  <a:ext uri="{0D108BD9-81ED-4DB2-BD59-A6C34878D82A}">
                    <a16:rowId xmlns:a16="http://schemas.microsoft.com/office/drawing/2014/main" val="10001"/>
                  </a:ext>
                </a:extLst>
              </a:tr>
              <a:tr h="439875">
                <a:tc>
                  <a:txBody>
                    <a:bodyPr/>
                    <a:lstStyle/>
                    <a:p>
                      <a:pPr marL="0" marR="0" lvl="0" indent="0" algn="l" rtl="0">
                        <a:lnSpc>
                          <a:spcPct val="100000"/>
                        </a:lnSpc>
                        <a:spcBef>
                          <a:spcPts val="0"/>
                        </a:spcBef>
                        <a:spcAft>
                          <a:spcPts val="0"/>
                        </a:spcAft>
                        <a:buClr>
                          <a:srgbClr val="3F3F3F"/>
                        </a:buClr>
                        <a:buSzPts val="1600"/>
                        <a:buFont typeface="Poppins"/>
                        <a:buNone/>
                      </a:pPr>
                      <a:r>
                        <a:rPr lang="fr-FR">
                          <a:solidFill>
                            <a:srgbClr val="3F3F3F"/>
                          </a:solidFill>
                          <a:latin typeface="Poppins"/>
                          <a:ea typeface="Poppins"/>
                          <a:cs typeface="Poppins"/>
                          <a:sym typeface="Poppins"/>
                        </a:rPr>
                        <a:t>Installer un téléphone à la salle de formation</a:t>
                      </a:r>
                      <a:endParaRPr/>
                    </a:p>
                    <a:p>
                      <a:pPr marL="0" marR="0" lvl="0" indent="0" algn="l" rtl="0">
                        <a:lnSpc>
                          <a:spcPct val="100000"/>
                        </a:lnSpc>
                        <a:spcBef>
                          <a:spcPts val="0"/>
                        </a:spcBef>
                        <a:spcAft>
                          <a:spcPts val="0"/>
                        </a:spcAft>
                        <a:buClr>
                          <a:schemeClr val="dk1"/>
                        </a:buClr>
                        <a:buSzPts val="1600"/>
                        <a:buFont typeface="Calibri"/>
                        <a:buNone/>
                      </a:pPr>
                      <a:endParaRPr b="0" i="0" u="none" strike="noStrike">
                        <a:solidFill>
                          <a:srgbClr val="000000"/>
                        </a:solidFill>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Poppins"/>
                        <a:buNone/>
                      </a:pPr>
                      <a:r>
                        <a:rPr lang="fr-FR" b="0" i="0" u="none" strike="noStrike">
                          <a:solidFill>
                            <a:srgbClr val="000000"/>
                          </a:solidFill>
                          <a:latin typeface="Poppins"/>
                          <a:ea typeface="Poppins"/>
                          <a:cs typeface="Poppins"/>
                          <a:sym typeface="Poppins"/>
                        </a:rPr>
                        <a:t>Réalisée</a:t>
                      </a:r>
                      <a:endParaRPr b="0" i="0" u="none" strike="noStrike">
                        <a:solidFill>
                          <a:srgbClr val="000000"/>
                        </a:solidFill>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b="0" i="0" u="none" strike="noStrike">
                        <a:solidFill>
                          <a:srgbClr val="000000"/>
                        </a:solidFill>
                        <a:latin typeface="Poppins"/>
                        <a:ea typeface="Poppins"/>
                        <a:cs typeface="Poppins"/>
                        <a:sym typeface="Poppins"/>
                      </a:endParaRPr>
                    </a:p>
                  </a:txBody>
                  <a:tcPr marL="9525" marR="9525" marT="9525" marB="0">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677925">
                <a:tc>
                  <a:txBody>
                    <a:bodyPr/>
                    <a:lstStyle/>
                    <a:p>
                      <a:pPr marL="0" marR="0" lvl="0" indent="0" algn="l" rtl="0">
                        <a:lnSpc>
                          <a:spcPct val="100000"/>
                        </a:lnSpc>
                        <a:spcBef>
                          <a:spcPts val="0"/>
                        </a:spcBef>
                        <a:spcAft>
                          <a:spcPts val="0"/>
                        </a:spcAft>
                        <a:buClr>
                          <a:srgbClr val="000000"/>
                        </a:buClr>
                        <a:buSzPts val="1100"/>
                        <a:buFont typeface="Gill Sans"/>
                        <a:buNone/>
                      </a:pPr>
                      <a:r>
                        <a:rPr lang="fr-FR">
                          <a:solidFill>
                            <a:srgbClr val="3F3F3F"/>
                          </a:solidFill>
                          <a:latin typeface="Poppins"/>
                          <a:ea typeface="Poppins"/>
                          <a:cs typeface="Poppins"/>
                          <a:sym typeface="Poppins"/>
                        </a:rPr>
                        <a:t>Trouver un logiciel qui prend en compte les besoins jusqu’à la commande </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b="0" i="0" u="none" strike="noStrike">
                          <a:solidFill>
                            <a:srgbClr val="000000"/>
                          </a:solidFill>
                          <a:latin typeface="Poppins"/>
                          <a:ea typeface="Poppins"/>
                          <a:cs typeface="Poppins"/>
                          <a:sym typeface="Poppins"/>
                        </a:rPr>
                        <a:t>Réalisée</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a:latin typeface="Poppins"/>
                        <a:ea typeface="Poppins"/>
                        <a:cs typeface="Poppins"/>
                        <a:sym typeface="Poppins"/>
                      </a:endParaRPr>
                    </a:p>
                  </a:txBody>
                  <a:tcPr marL="9525" marR="9525" marT="9525" marB="0">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868450">
                <a:tc>
                  <a:txBody>
                    <a:bodyPr/>
                    <a:lstStyle/>
                    <a:p>
                      <a:pPr marL="0" marR="0" lvl="0" indent="0" algn="just" rtl="0">
                        <a:lnSpc>
                          <a:spcPct val="170000"/>
                        </a:lnSpc>
                        <a:spcBef>
                          <a:spcPts val="0"/>
                        </a:spcBef>
                        <a:spcAft>
                          <a:spcPts val="0"/>
                        </a:spcAft>
                        <a:buClr>
                          <a:srgbClr val="3F3F3F"/>
                        </a:buClr>
                        <a:buSzPts val="1600"/>
                        <a:buFont typeface="Calibri"/>
                        <a:buNone/>
                      </a:pPr>
                      <a:r>
                        <a:rPr lang="fr-FR">
                          <a:solidFill>
                            <a:srgbClr val="3F3F3F"/>
                          </a:solidFill>
                          <a:latin typeface="Poppins"/>
                          <a:ea typeface="Poppins"/>
                          <a:cs typeface="Poppins"/>
                          <a:sym typeface="Poppins"/>
                        </a:rPr>
                        <a:t>Réviser le processus de gestion des stocks, approvisionnements et achats</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Poppins"/>
                        <a:buNone/>
                      </a:pPr>
                      <a:r>
                        <a:rPr lang="fr-FR" b="0" i="0" u="none" strike="noStrike">
                          <a:solidFill>
                            <a:srgbClr val="000000"/>
                          </a:solidFill>
                          <a:latin typeface="Poppins"/>
                          <a:ea typeface="Poppins"/>
                          <a:cs typeface="Poppins"/>
                          <a:sym typeface="Poppins"/>
                        </a:rPr>
                        <a:t>Réalisée</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b="0" i="0" u="none" strike="noStrike">
                          <a:solidFill>
                            <a:srgbClr val="000000"/>
                          </a:solidFill>
                          <a:latin typeface="Poppins"/>
                          <a:ea typeface="Poppins"/>
                          <a:cs typeface="Poppins"/>
                          <a:sym typeface="Poppins"/>
                        </a:rPr>
                        <a:t> </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439875">
                <a:tc>
                  <a:txBody>
                    <a:bodyPr/>
                    <a:lstStyle/>
                    <a:p>
                      <a:pPr marL="0" marR="0" lvl="0" indent="0" algn="l" rtl="0">
                        <a:lnSpc>
                          <a:spcPct val="100000"/>
                        </a:lnSpc>
                        <a:spcBef>
                          <a:spcPts val="0"/>
                        </a:spcBef>
                        <a:spcAft>
                          <a:spcPts val="0"/>
                        </a:spcAft>
                        <a:buClr>
                          <a:srgbClr val="000000"/>
                        </a:buClr>
                        <a:buSzPts val="1100"/>
                        <a:buFont typeface="Gill Sans"/>
                        <a:buNone/>
                      </a:pPr>
                      <a:r>
                        <a:rPr lang="fr-FR">
                          <a:solidFill>
                            <a:srgbClr val="3F3F3F"/>
                          </a:solidFill>
                          <a:latin typeface="Poppins"/>
                          <a:ea typeface="Poppins"/>
                          <a:cs typeface="Poppins"/>
                          <a:sym typeface="Poppins"/>
                        </a:rPr>
                        <a:t>Remplacer les téléphones analogiques</a:t>
                      </a:r>
                      <a:endParaRPr/>
                    </a:p>
                    <a:p>
                      <a:pPr marL="0" marR="0" lvl="0" indent="0" algn="l" rtl="0">
                        <a:spcBef>
                          <a:spcPts val="0"/>
                        </a:spcBef>
                        <a:spcAft>
                          <a:spcPts val="0"/>
                        </a:spcAft>
                        <a:buClr>
                          <a:srgbClr val="000000"/>
                        </a:buClr>
                        <a:buSzPts val="1100"/>
                        <a:buFont typeface="Gill Sans"/>
                        <a:buNone/>
                      </a:pPr>
                      <a:endParaRPr b="0" i="0" u="none" strike="noStrike">
                        <a:solidFill>
                          <a:srgbClr val="000000"/>
                        </a:solidFill>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7F7F7F"/>
                    </a:solidFill>
                  </a:tcPr>
                </a:tc>
                <a:tc>
                  <a:txBody>
                    <a:bodyPr/>
                    <a:lstStyle/>
                    <a:p>
                      <a:pPr marL="0" marR="0" lvl="0" indent="0" algn="ctr" rtl="0">
                        <a:spcBef>
                          <a:spcPts val="0"/>
                        </a:spcBef>
                        <a:spcAft>
                          <a:spcPts val="0"/>
                        </a:spcAft>
                        <a:buNone/>
                      </a:pPr>
                      <a:r>
                        <a:rPr lang="fr-FR" b="0" i="0" u="none" strike="noStrike">
                          <a:solidFill>
                            <a:srgbClr val="000000"/>
                          </a:solidFill>
                          <a:latin typeface="Poppins"/>
                          <a:ea typeface="Poppins"/>
                          <a:cs typeface="Poppins"/>
                          <a:sym typeface="Poppins"/>
                        </a:rPr>
                        <a:t>Non réalisée</a:t>
                      </a:r>
                      <a:endParaRPr b="0" i="0" u="none" strike="noStrike">
                        <a:solidFill>
                          <a:srgbClr val="000000"/>
                        </a:solidFill>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7F7F7F"/>
                    </a:solidFill>
                  </a:tcPr>
                </a:tc>
                <a:tc>
                  <a:txBody>
                    <a:bodyPr/>
                    <a:lstStyle/>
                    <a:p>
                      <a:pPr marL="0" marR="0" lvl="0" indent="0" algn="l" rtl="0">
                        <a:spcBef>
                          <a:spcPts val="0"/>
                        </a:spcBef>
                        <a:spcAft>
                          <a:spcPts val="0"/>
                        </a:spcAft>
                        <a:buNone/>
                      </a:pPr>
                      <a:r>
                        <a:rPr lang="fr-FR" b="0" i="0" u="none" strike="noStrike">
                          <a:solidFill>
                            <a:srgbClr val="000000"/>
                          </a:solidFill>
                          <a:latin typeface="Poppins"/>
                          <a:ea typeface="Poppins"/>
                          <a:cs typeface="Poppins"/>
                          <a:sym typeface="Poppins"/>
                        </a:rPr>
                        <a:t> </a:t>
                      </a:r>
                      <a:r>
                        <a:rPr lang="fr-FR">
                          <a:latin typeface="Poppins"/>
                          <a:ea typeface="Poppins"/>
                          <a:cs typeface="Poppins"/>
                          <a:sym typeface="Poppins"/>
                        </a:rPr>
                        <a:t>R</a:t>
                      </a:r>
                      <a:r>
                        <a:rPr lang="fr-FR" b="0" i="0" u="none" strike="noStrike">
                          <a:solidFill>
                            <a:srgbClr val="000000"/>
                          </a:solidFill>
                          <a:latin typeface="Poppins"/>
                          <a:ea typeface="Poppins"/>
                          <a:cs typeface="Poppins"/>
                          <a:sym typeface="Poppins"/>
                        </a:rPr>
                        <a:t>ep</a:t>
                      </a:r>
                      <a:r>
                        <a:rPr lang="fr-FR">
                          <a:latin typeface="Poppins"/>
                          <a:ea typeface="Poppins"/>
                          <a:cs typeface="Poppins"/>
                          <a:sym typeface="Poppins"/>
                        </a:rPr>
                        <a:t>rogrammée en 2024</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rgbClr val="7F7F7F"/>
                    </a:solidFill>
                  </a:tcPr>
                </a:tc>
                <a:extLst>
                  <a:ext uri="{0D108BD9-81ED-4DB2-BD59-A6C34878D82A}">
                    <a16:rowId xmlns:a16="http://schemas.microsoft.com/office/drawing/2014/main" val="10005"/>
                  </a:ext>
                </a:extLst>
              </a:tr>
              <a:tr h="439875">
                <a:tc>
                  <a:txBody>
                    <a:bodyPr/>
                    <a:lstStyle/>
                    <a:p>
                      <a:pPr marL="0" marR="0" lvl="0" indent="0" algn="l" rtl="0">
                        <a:lnSpc>
                          <a:spcPct val="100000"/>
                        </a:lnSpc>
                        <a:spcBef>
                          <a:spcPts val="0"/>
                        </a:spcBef>
                        <a:spcAft>
                          <a:spcPts val="0"/>
                        </a:spcAft>
                        <a:buClr>
                          <a:srgbClr val="000000"/>
                        </a:buClr>
                        <a:buSzPts val="1100"/>
                        <a:buFont typeface="Gill Sans"/>
                        <a:buNone/>
                      </a:pPr>
                      <a:r>
                        <a:rPr lang="fr-FR">
                          <a:solidFill>
                            <a:srgbClr val="3F3F3F"/>
                          </a:solidFill>
                          <a:latin typeface="Poppins"/>
                          <a:ea typeface="Poppins"/>
                          <a:cs typeface="Poppins"/>
                          <a:sym typeface="Poppins"/>
                        </a:rPr>
                        <a:t>Mettre à jour la roadmap SI</a:t>
                      </a:r>
                      <a:endParaRPr/>
                    </a:p>
                    <a:p>
                      <a:pPr marL="0" marR="0" lvl="0" indent="0" algn="l" rtl="0">
                        <a:spcBef>
                          <a:spcPts val="0"/>
                        </a:spcBef>
                        <a:spcAft>
                          <a:spcPts val="0"/>
                        </a:spcAft>
                        <a:buClr>
                          <a:srgbClr val="000000"/>
                        </a:buClr>
                        <a:buSzPts val="1100"/>
                        <a:buFont typeface="Gill Sans"/>
                        <a:buNone/>
                      </a:pPr>
                      <a:endParaRPr b="0" i="0" u="none" strike="noStrike">
                        <a:solidFill>
                          <a:srgbClr val="000000"/>
                        </a:solidFill>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b="0" i="0" u="none" strike="noStrike">
                          <a:solidFill>
                            <a:srgbClr val="000000"/>
                          </a:solidFill>
                          <a:latin typeface="Poppins"/>
                          <a:ea typeface="Poppins"/>
                          <a:cs typeface="Poppins"/>
                          <a:sym typeface="Poppins"/>
                        </a:rPr>
                        <a:t>Réalisée</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b="0" i="0" u="none" strike="noStrike">
                          <a:solidFill>
                            <a:srgbClr val="000000"/>
                          </a:solidFill>
                          <a:latin typeface="Poppins"/>
                          <a:ea typeface="Poppins"/>
                          <a:cs typeface="Poppins"/>
                          <a:sym typeface="Poppins"/>
                        </a:rPr>
                        <a:t> </a:t>
                      </a:r>
                      <a:endParaRPr/>
                    </a:p>
                  </a:txBody>
                  <a:tcPr marL="9525" marR="9525" marT="9525" marB="0">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656075">
                <a:tc>
                  <a:txBody>
                    <a:bodyPr/>
                    <a:lstStyle/>
                    <a:p>
                      <a:pPr marL="0" marR="0" lvl="0" indent="0" algn="l" rtl="0">
                        <a:lnSpc>
                          <a:spcPct val="100000"/>
                        </a:lnSpc>
                        <a:spcBef>
                          <a:spcPts val="0"/>
                        </a:spcBef>
                        <a:spcAft>
                          <a:spcPts val="0"/>
                        </a:spcAft>
                        <a:buClr>
                          <a:srgbClr val="000000"/>
                        </a:buClr>
                        <a:buSzPts val="1100"/>
                        <a:buFont typeface="Gill Sans"/>
                        <a:buNone/>
                      </a:pPr>
                      <a:r>
                        <a:rPr lang="fr-FR">
                          <a:solidFill>
                            <a:srgbClr val="3F3F3F"/>
                          </a:solidFill>
                          <a:latin typeface="Poppins"/>
                          <a:ea typeface="Poppins"/>
                          <a:cs typeface="Poppins"/>
                          <a:sym typeface="Poppins"/>
                        </a:rPr>
                        <a:t>Déléguer le contrôle du nettoyage à un autre collaborateur (référent hygiène ou infirmier de bloc)</a:t>
                      </a:r>
                      <a:endParaRPr/>
                    </a:p>
                    <a:p>
                      <a:pPr marL="0" marR="0" lvl="0" indent="0" algn="l" rtl="0">
                        <a:spcBef>
                          <a:spcPts val="0"/>
                        </a:spcBef>
                        <a:spcAft>
                          <a:spcPts val="0"/>
                        </a:spcAft>
                        <a:buClr>
                          <a:srgbClr val="000000"/>
                        </a:buClr>
                        <a:buSzPts val="1100"/>
                        <a:buFont typeface="Gill Sans"/>
                        <a:buNone/>
                      </a:pPr>
                      <a:endParaRPr b="0" i="0" u="none" strike="noStrike">
                        <a:solidFill>
                          <a:srgbClr val="000000"/>
                        </a:solidFill>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b="0" i="0" u="none" strike="noStrike">
                          <a:solidFill>
                            <a:srgbClr val="000000"/>
                          </a:solidFill>
                          <a:latin typeface="Poppins"/>
                          <a:ea typeface="Poppins"/>
                          <a:cs typeface="Poppins"/>
                          <a:sym typeface="Poppins"/>
                        </a:rPr>
                        <a:t>Réalisée</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b="0" i="0" u="none" strike="noStrike">
                          <a:solidFill>
                            <a:srgbClr val="000000"/>
                          </a:solidFill>
                          <a:latin typeface="Poppins"/>
                          <a:ea typeface="Poppins"/>
                          <a:cs typeface="Poppins"/>
                          <a:sym typeface="Poppins"/>
                        </a:rPr>
                        <a:t> </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439875">
                <a:tc>
                  <a:txBody>
                    <a:bodyPr/>
                    <a:lstStyle/>
                    <a:p>
                      <a:pPr marL="0" marR="0" lvl="0" indent="0" algn="l" rtl="0">
                        <a:lnSpc>
                          <a:spcPct val="100000"/>
                        </a:lnSpc>
                        <a:spcBef>
                          <a:spcPts val="0"/>
                        </a:spcBef>
                        <a:spcAft>
                          <a:spcPts val="0"/>
                        </a:spcAft>
                        <a:buClr>
                          <a:srgbClr val="000000"/>
                        </a:buClr>
                        <a:buSzPts val="1100"/>
                        <a:buFont typeface="Gill Sans"/>
                        <a:buNone/>
                      </a:pPr>
                      <a:r>
                        <a:rPr lang="fr-FR">
                          <a:solidFill>
                            <a:srgbClr val="3F3F3F"/>
                          </a:solidFill>
                          <a:latin typeface="Poppins"/>
                          <a:ea typeface="Poppins"/>
                          <a:cs typeface="Poppins"/>
                          <a:sym typeface="Poppins"/>
                        </a:rPr>
                        <a:t>Digitaliser les dossiers pédiatriques</a:t>
                      </a:r>
                      <a:endParaRPr/>
                    </a:p>
                    <a:p>
                      <a:pPr marL="0" marR="0" lvl="0" indent="0" algn="l" rtl="0">
                        <a:spcBef>
                          <a:spcPts val="0"/>
                        </a:spcBef>
                        <a:spcAft>
                          <a:spcPts val="0"/>
                        </a:spcAft>
                        <a:buClr>
                          <a:srgbClr val="000000"/>
                        </a:buClr>
                        <a:buSzPts val="1100"/>
                        <a:buFont typeface="Gill Sans"/>
                        <a:buNone/>
                      </a:pPr>
                      <a:endParaRPr b="0" i="0" u="none" strike="noStrike">
                        <a:solidFill>
                          <a:srgbClr val="000000"/>
                        </a:solidFill>
                        <a:latin typeface="Poppins"/>
                        <a:ea typeface="Poppins"/>
                        <a:cs typeface="Poppins"/>
                        <a:sym typeface="Poppins"/>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b="0" i="0" u="none" strike="noStrike">
                          <a:solidFill>
                            <a:srgbClr val="000000"/>
                          </a:solidFill>
                          <a:latin typeface="Poppins"/>
                          <a:ea typeface="Poppins"/>
                          <a:cs typeface="Poppins"/>
                          <a:sym typeface="Poppins"/>
                        </a:rPr>
                        <a:t>Réalisée</a:t>
                      </a:r>
                      <a:endParaRPr/>
                    </a:p>
                  </a:txBody>
                  <a:tcPr marL="9525" marR="9525" marT="9525" marB="0" anchor="ctr">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b="0" i="0" u="none" strike="noStrike">
                          <a:solidFill>
                            <a:srgbClr val="000000"/>
                          </a:solidFill>
                          <a:latin typeface="Poppins"/>
                          <a:ea typeface="Poppins"/>
                          <a:cs typeface="Poppins"/>
                          <a:sym typeface="Poppins"/>
                        </a:rPr>
                        <a:t> </a:t>
                      </a:r>
                      <a:endParaRPr/>
                    </a:p>
                  </a:txBody>
                  <a:tcPr marL="9525" marR="9525" marT="9525" marB="0">
                    <a:lnL w="12700" cap="flat" cmpd="sng">
                      <a:solidFill>
                        <a:srgbClr val="404040"/>
                      </a:solidFill>
                      <a:prstDash val="solid"/>
                      <a:round/>
                      <a:headEnd type="none" w="sm" len="sm"/>
                      <a:tailEnd type="none" w="sm" len="sm"/>
                    </a:lnL>
                    <a:lnR w="12700" cap="flat" cmpd="sng">
                      <a:solidFill>
                        <a:srgbClr val="404040"/>
                      </a:solidFill>
                      <a:prstDash val="solid"/>
                      <a:round/>
                      <a:headEnd type="none" w="sm" len="sm"/>
                      <a:tailEnd type="none" w="sm" len="sm"/>
                    </a:lnR>
                    <a:lnT w="12700" cap="flat" cmpd="sng">
                      <a:solidFill>
                        <a:srgbClr val="404040"/>
                      </a:solidFill>
                      <a:prstDash val="solid"/>
                      <a:round/>
                      <a:headEnd type="none" w="sm" len="sm"/>
                      <a:tailEnd type="none" w="sm" len="sm"/>
                    </a:lnT>
                    <a:lnB w="12700" cap="flat" cmpd="sng">
                      <a:solidFill>
                        <a:srgbClr val="40404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54"/>
        <p:cNvGrpSpPr/>
        <p:nvPr/>
      </p:nvGrpSpPr>
      <p:grpSpPr>
        <a:xfrm>
          <a:off x="0" y="0"/>
          <a:ext cx="0" cy="0"/>
          <a:chOff x="0" y="0"/>
          <a:chExt cx="0" cy="0"/>
        </a:xfrm>
      </p:grpSpPr>
      <p:sp>
        <p:nvSpPr>
          <p:cNvPr id="755" name="Google Shape;755;p10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Poppins"/>
              <a:buNone/>
            </a:pPr>
            <a:r>
              <a:rPr lang="fr-FR" b="1">
                <a:latin typeface="Poppins"/>
                <a:ea typeface="Poppins"/>
                <a:cs typeface="Poppins"/>
                <a:sym typeface="Poppins"/>
              </a:rPr>
              <a:t>ICARE</a:t>
            </a:r>
            <a:endParaRPr/>
          </a:p>
        </p:txBody>
      </p:sp>
      <p:pic>
        <p:nvPicPr>
          <p:cNvPr id="756" name="Google Shape;756;p103" title="Graphique"/>
          <p:cNvPicPr preferRelativeResize="0"/>
          <p:nvPr/>
        </p:nvPicPr>
        <p:blipFill>
          <a:blip r:embed="rId3">
            <a:alphaModFix/>
          </a:blip>
          <a:stretch>
            <a:fillRect/>
          </a:stretch>
        </p:blipFill>
        <p:spPr>
          <a:xfrm>
            <a:off x="2048050" y="1528378"/>
            <a:ext cx="7808349" cy="4828149"/>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60"/>
        <p:cNvGrpSpPr/>
        <p:nvPr/>
      </p:nvGrpSpPr>
      <p:grpSpPr>
        <a:xfrm>
          <a:off x="0" y="0"/>
          <a:ext cx="0" cy="0"/>
          <a:chOff x="0" y="0"/>
          <a:chExt cx="0" cy="0"/>
        </a:xfrm>
      </p:grpSpPr>
      <p:sp>
        <p:nvSpPr>
          <p:cNvPr id="761" name="Google Shape;761;p10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Poppins"/>
              <a:buNone/>
            </a:pPr>
            <a:r>
              <a:rPr lang="fr-FR" b="1">
                <a:latin typeface="Poppins"/>
                <a:ea typeface="Poppins"/>
                <a:cs typeface="Poppins"/>
                <a:sym typeface="Poppins"/>
              </a:rPr>
              <a:t>ICARE</a:t>
            </a:r>
            <a:endParaRPr/>
          </a:p>
        </p:txBody>
      </p:sp>
      <p:pic>
        <p:nvPicPr>
          <p:cNvPr id="762" name="Google Shape;762;p104" title="Graphique"/>
          <p:cNvPicPr preferRelativeResize="0"/>
          <p:nvPr/>
        </p:nvPicPr>
        <p:blipFill rotWithShape="1">
          <a:blip r:embed="rId3">
            <a:alphaModFix/>
          </a:blip>
          <a:srcRect/>
          <a:stretch/>
        </p:blipFill>
        <p:spPr>
          <a:xfrm>
            <a:off x="2340825" y="1557638"/>
            <a:ext cx="7424438" cy="486251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p10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r>
              <a:rPr lang="fr-FR" sz="1800" b="1">
                <a:latin typeface="Poppins"/>
                <a:ea typeface="Poppins"/>
                <a:cs typeface="Poppins"/>
                <a:sym typeface="Poppins"/>
              </a:rPr>
              <a:t>Pas de réponses pour les questions suivantes :</a:t>
            </a:r>
            <a:endParaRPr sz="1400">
              <a:latin typeface="Arial"/>
              <a:ea typeface="Arial"/>
              <a:cs typeface="Arial"/>
              <a:sym typeface="Arial"/>
            </a:endParaRPr>
          </a:p>
          <a:p>
            <a:pPr marL="228600" lvl="0" indent="-228600" algn="l" rtl="0">
              <a:lnSpc>
                <a:spcPct val="90000"/>
              </a:lnSpc>
              <a:spcBef>
                <a:spcPts val="1000"/>
              </a:spcBef>
              <a:spcAft>
                <a:spcPts val="0"/>
              </a:spcAft>
              <a:buClr>
                <a:srgbClr val="000000"/>
              </a:buClr>
              <a:buSzPts val="1800"/>
              <a:buChar char="•"/>
            </a:pPr>
            <a:r>
              <a:rPr lang="fr-FR" sz="1800" b="0" i="0" u="none" strike="noStrike">
                <a:solidFill>
                  <a:srgbClr val="000000"/>
                </a:solidFill>
                <a:latin typeface="Poppins"/>
                <a:ea typeface="Poppins"/>
                <a:cs typeface="Poppins"/>
                <a:sym typeface="Poppins"/>
              </a:rPr>
              <a:t>Créer un dossier prénatal</a:t>
            </a:r>
            <a:r>
              <a:rPr lang="fr-FR">
                <a:latin typeface="Poppins"/>
                <a:ea typeface="Poppins"/>
                <a:cs typeface="Poppins"/>
                <a:sym typeface="Poppins"/>
              </a:rPr>
              <a:t> </a:t>
            </a:r>
            <a:endParaRPr/>
          </a:p>
          <a:p>
            <a:pPr marL="228600" lvl="0" indent="-228600" algn="l" rtl="0">
              <a:lnSpc>
                <a:spcPct val="90000"/>
              </a:lnSpc>
              <a:spcBef>
                <a:spcPts val="1000"/>
              </a:spcBef>
              <a:spcAft>
                <a:spcPts val="0"/>
              </a:spcAft>
              <a:buClr>
                <a:srgbClr val="000000"/>
              </a:buClr>
              <a:buSzPts val="1800"/>
              <a:buChar char="•"/>
            </a:pPr>
            <a:r>
              <a:rPr lang="fr-FR" sz="1800" b="0" i="0" u="none" strike="noStrike">
                <a:solidFill>
                  <a:srgbClr val="000000"/>
                </a:solidFill>
                <a:latin typeface="Poppins"/>
                <a:ea typeface="Poppins"/>
                <a:cs typeface="Poppins"/>
                <a:sym typeface="Poppins"/>
              </a:rPr>
              <a:t>Compléter un dossier prénatal</a:t>
            </a:r>
            <a:r>
              <a:rPr lang="fr-FR">
                <a:latin typeface="Poppins"/>
                <a:ea typeface="Poppins"/>
                <a:cs typeface="Poppins"/>
                <a:sym typeface="Poppins"/>
              </a:rPr>
              <a:t> </a:t>
            </a:r>
            <a:endParaRPr/>
          </a:p>
          <a:p>
            <a:pPr marL="228600" lvl="0" indent="-228600" algn="l" rtl="0">
              <a:lnSpc>
                <a:spcPct val="90000"/>
              </a:lnSpc>
              <a:spcBef>
                <a:spcPts val="1000"/>
              </a:spcBef>
              <a:spcAft>
                <a:spcPts val="0"/>
              </a:spcAft>
              <a:buClr>
                <a:srgbClr val="000000"/>
              </a:buClr>
              <a:buSzPts val="1800"/>
              <a:buChar char="•"/>
            </a:pPr>
            <a:r>
              <a:rPr lang="fr-FR" sz="1800" b="0" i="0" u="none" strike="noStrike">
                <a:solidFill>
                  <a:srgbClr val="000000"/>
                </a:solidFill>
                <a:latin typeface="Poppins"/>
                <a:ea typeface="Poppins"/>
                <a:cs typeface="Poppins"/>
                <a:sym typeface="Poppins"/>
              </a:rPr>
              <a:t>Retrouver un dossier prénatal</a:t>
            </a:r>
            <a:r>
              <a:rPr lang="fr-FR">
                <a:latin typeface="Poppins"/>
                <a:ea typeface="Poppins"/>
                <a:cs typeface="Poppins"/>
                <a:sym typeface="Poppins"/>
              </a:rPr>
              <a:t> </a:t>
            </a:r>
            <a:endParaRPr/>
          </a:p>
        </p:txBody>
      </p:sp>
      <p:sp>
        <p:nvSpPr>
          <p:cNvPr id="768" name="Google Shape;768;p10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Poppins"/>
              <a:buNone/>
            </a:pPr>
            <a:r>
              <a:rPr lang="fr-FR" b="1">
                <a:latin typeface="Poppins"/>
                <a:ea typeface="Poppins"/>
                <a:cs typeface="Poppins"/>
                <a:sym typeface="Poppins"/>
              </a:rPr>
              <a:t>ICARE</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106"/>
          <p:cNvSpPr txBox="1">
            <a:spLocks noGrp="1"/>
          </p:cNvSpPr>
          <p:nvPr>
            <p:ph type="title"/>
          </p:nvPr>
        </p:nvSpPr>
        <p:spPr>
          <a:xfrm>
            <a:off x="1010478" y="327784"/>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800"/>
              <a:buFont typeface="Poppins"/>
              <a:buNone/>
            </a:pPr>
            <a:r>
              <a:rPr lang="fr-FR" sz="4800" b="1">
                <a:latin typeface="Poppins"/>
                <a:ea typeface="Poppins"/>
                <a:cs typeface="Poppins"/>
                <a:sym typeface="Poppins"/>
              </a:rPr>
              <a:t>Dropbox</a:t>
            </a:r>
            <a:endParaRPr/>
          </a:p>
        </p:txBody>
      </p:sp>
      <p:pic>
        <p:nvPicPr>
          <p:cNvPr id="774" name="Google Shape;774;p106" title="Graphique"/>
          <p:cNvPicPr preferRelativeResize="0"/>
          <p:nvPr/>
        </p:nvPicPr>
        <p:blipFill>
          <a:blip r:embed="rId3">
            <a:alphaModFix/>
          </a:blip>
          <a:stretch>
            <a:fillRect/>
          </a:stretch>
        </p:blipFill>
        <p:spPr>
          <a:xfrm>
            <a:off x="2245675" y="1527622"/>
            <a:ext cx="7924290" cy="4899853"/>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0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800"/>
              <a:buFont typeface="Poppins"/>
              <a:buNone/>
            </a:pPr>
            <a:r>
              <a:rPr lang="fr-FR" sz="4800" b="1">
                <a:latin typeface="Poppins"/>
                <a:ea typeface="Poppins"/>
                <a:cs typeface="Poppins"/>
                <a:sym typeface="Poppins"/>
              </a:rPr>
              <a:t>Performances sur Dropbox</a:t>
            </a:r>
            <a:endParaRPr/>
          </a:p>
        </p:txBody>
      </p:sp>
      <p:pic>
        <p:nvPicPr>
          <p:cNvPr id="780" name="Google Shape;780;p107" title="Graphique"/>
          <p:cNvPicPr preferRelativeResize="0"/>
          <p:nvPr/>
        </p:nvPicPr>
        <p:blipFill>
          <a:blip r:embed="rId3">
            <a:alphaModFix/>
          </a:blip>
          <a:stretch>
            <a:fillRect/>
          </a:stretch>
        </p:blipFill>
        <p:spPr>
          <a:xfrm>
            <a:off x="1024425" y="1579600"/>
            <a:ext cx="10143150" cy="4862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Google Shape;785;p10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Poppins"/>
              <a:buNone/>
            </a:pPr>
            <a:r>
              <a:rPr lang="fr-FR" b="1">
                <a:latin typeface="Poppins"/>
                <a:ea typeface="Poppins"/>
                <a:cs typeface="Poppins"/>
                <a:sym typeface="Poppins"/>
              </a:rPr>
              <a:t>Dropbox</a:t>
            </a:r>
            <a:endParaRPr/>
          </a:p>
        </p:txBody>
      </p:sp>
      <p:sp>
        <p:nvSpPr>
          <p:cNvPr id="786" name="Google Shape;786;p108"/>
          <p:cNvSpPr txBox="1"/>
          <p:nvPr/>
        </p:nvSpPr>
        <p:spPr>
          <a:xfrm>
            <a:off x="1020426" y="2228675"/>
            <a:ext cx="66621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i="0" u="none" strike="noStrike">
                <a:solidFill>
                  <a:srgbClr val="000000"/>
                </a:solidFill>
                <a:latin typeface="Poppins"/>
                <a:ea typeface="Poppins"/>
                <a:cs typeface="Poppins"/>
                <a:sym typeface="Poppins"/>
              </a:rPr>
              <a:t>Pas </a:t>
            </a:r>
            <a:r>
              <a:rPr lang="fr-FR" sz="1800" b="1">
                <a:solidFill>
                  <a:srgbClr val="000000"/>
                </a:solidFill>
                <a:latin typeface="Poppins"/>
                <a:ea typeface="Poppins"/>
                <a:cs typeface="Poppins"/>
                <a:sym typeface="Poppins"/>
              </a:rPr>
              <a:t>de réponse</a:t>
            </a:r>
            <a:r>
              <a:rPr lang="fr-FR" sz="1800" b="1">
                <a:latin typeface="Poppins"/>
                <a:ea typeface="Poppins"/>
                <a:cs typeface="Poppins"/>
                <a:sym typeface="Poppins"/>
              </a:rPr>
              <a:t>s</a:t>
            </a:r>
            <a:r>
              <a:rPr lang="fr-FR" sz="1800" b="1">
                <a:solidFill>
                  <a:srgbClr val="000000"/>
                </a:solidFill>
                <a:latin typeface="Poppins"/>
                <a:ea typeface="Poppins"/>
                <a:cs typeface="Poppins"/>
                <a:sym typeface="Poppins"/>
              </a:rPr>
              <a:t> pour les questions suivantes:</a:t>
            </a:r>
            <a:endParaRPr/>
          </a:p>
          <a:p>
            <a:pPr marL="0" marR="0" lvl="0" indent="0" algn="l" rtl="0">
              <a:spcBef>
                <a:spcPts val="0"/>
              </a:spcBef>
              <a:spcAft>
                <a:spcPts val="0"/>
              </a:spcAft>
              <a:buNone/>
            </a:pPr>
            <a:endParaRPr sz="1800" b="1">
              <a:solidFill>
                <a:srgbClr val="000000"/>
              </a:solidFill>
              <a:latin typeface="Poppins"/>
              <a:ea typeface="Poppins"/>
              <a:cs typeface="Poppins"/>
              <a:sym typeface="Poppins"/>
            </a:endParaRPr>
          </a:p>
          <a:p>
            <a:pPr marL="285750" marR="0" lvl="0" indent="-285750" algn="l" rtl="0">
              <a:spcBef>
                <a:spcPts val="0"/>
              </a:spcBef>
              <a:spcAft>
                <a:spcPts val="0"/>
              </a:spcAft>
              <a:buClr>
                <a:srgbClr val="000000"/>
              </a:buClr>
              <a:buSzPts val="1800"/>
              <a:buFont typeface="Arial"/>
              <a:buChar char="•"/>
            </a:pPr>
            <a:r>
              <a:rPr lang="fr-FR" sz="1800">
                <a:latin typeface="Poppins"/>
                <a:ea typeface="Poppins"/>
                <a:cs typeface="Poppins"/>
                <a:sym typeface="Poppins"/>
              </a:rPr>
              <a:t>Utilisez-vous d'autres fonctionnalités de Dropbox ?</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790"/>
        <p:cNvGrpSpPr/>
        <p:nvPr/>
      </p:nvGrpSpPr>
      <p:grpSpPr>
        <a:xfrm>
          <a:off x="0" y="0"/>
          <a:ext cx="0" cy="0"/>
          <a:chOff x="0" y="0"/>
          <a:chExt cx="0" cy="0"/>
        </a:xfrm>
      </p:grpSpPr>
      <p:sp>
        <p:nvSpPr>
          <p:cNvPr id="791" name="Google Shape;791;p10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800"/>
              <a:buFont typeface="Poppins"/>
              <a:buNone/>
            </a:pPr>
            <a:r>
              <a:rPr lang="fr-FR" sz="4800" b="1">
                <a:latin typeface="Poppins"/>
                <a:ea typeface="Poppins"/>
                <a:cs typeface="Poppins"/>
                <a:sym typeface="Poppins"/>
              </a:rPr>
              <a:t>Qualité des applications</a:t>
            </a:r>
            <a:endParaRPr/>
          </a:p>
        </p:txBody>
      </p:sp>
      <p:pic>
        <p:nvPicPr>
          <p:cNvPr id="792" name="Google Shape;792;p109" title="Graphique"/>
          <p:cNvPicPr preferRelativeResize="0"/>
          <p:nvPr/>
        </p:nvPicPr>
        <p:blipFill>
          <a:blip r:embed="rId3">
            <a:alphaModFix/>
          </a:blip>
          <a:stretch>
            <a:fillRect/>
          </a:stretch>
        </p:blipFill>
        <p:spPr>
          <a:xfrm>
            <a:off x="152400" y="1843100"/>
            <a:ext cx="5920026" cy="3734725"/>
          </a:xfrm>
          <a:prstGeom prst="rect">
            <a:avLst/>
          </a:prstGeom>
          <a:noFill/>
          <a:ln>
            <a:noFill/>
          </a:ln>
        </p:spPr>
      </p:pic>
      <p:pic>
        <p:nvPicPr>
          <p:cNvPr id="793" name="Google Shape;793;p109" title="Graphique"/>
          <p:cNvPicPr preferRelativeResize="0"/>
          <p:nvPr/>
        </p:nvPicPr>
        <p:blipFill>
          <a:blip r:embed="rId4">
            <a:alphaModFix/>
          </a:blip>
          <a:stretch>
            <a:fillRect/>
          </a:stretch>
        </p:blipFill>
        <p:spPr>
          <a:xfrm>
            <a:off x="6344800" y="1843100"/>
            <a:ext cx="5612175" cy="3734725"/>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11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800"/>
              <a:buFont typeface="Poppins"/>
              <a:buNone/>
            </a:pPr>
            <a:r>
              <a:rPr lang="fr-FR" sz="4800" b="1">
                <a:latin typeface="Poppins"/>
                <a:ea typeface="Poppins"/>
                <a:cs typeface="Poppins"/>
                <a:sym typeface="Poppins"/>
              </a:rPr>
              <a:t>Qualité des applications</a:t>
            </a:r>
            <a:endParaRPr/>
          </a:p>
        </p:txBody>
      </p:sp>
      <p:pic>
        <p:nvPicPr>
          <p:cNvPr id="799" name="Google Shape;799;p110" title="Graphique"/>
          <p:cNvPicPr preferRelativeResize="0"/>
          <p:nvPr/>
        </p:nvPicPr>
        <p:blipFill>
          <a:blip r:embed="rId3">
            <a:alphaModFix/>
          </a:blip>
          <a:stretch>
            <a:fillRect/>
          </a:stretch>
        </p:blipFill>
        <p:spPr>
          <a:xfrm>
            <a:off x="152400" y="1843088"/>
            <a:ext cx="5897217" cy="3646446"/>
          </a:xfrm>
          <a:prstGeom prst="rect">
            <a:avLst/>
          </a:prstGeom>
          <a:noFill/>
          <a:ln>
            <a:noFill/>
          </a:ln>
        </p:spPr>
      </p:pic>
      <p:pic>
        <p:nvPicPr>
          <p:cNvPr id="800" name="Google Shape;800;p110" title="Graphique"/>
          <p:cNvPicPr preferRelativeResize="0"/>
          <p:nvPr/>
        </p:nvPicPr>
        <p:blipFill>
          <a:blip r:embed="rId4">
            <a:alphaModFix/>
          </a:blip>
          <a:stretch>
            <a:fillRect/>
          </a:stretch>
        </p:blipFill>
        <p:spPr>
          <a:xfrm>
            <a:off x="6202017" y="1843088"/>
            <a:ext cx="5837583" cy="3609572"/>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1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800"/>
              <a:buFont typeface="Poppins"/>
              <a:buNone/>
            </a:pPr>
            <a:r>
              <a:rPr lang="fr-FR" sz="4800" b="1">
                <a:latin typeface="Poppins"/>
                <a:ea typeface="Poppins"/>
                <a:cs typeface="Poppins"/>
                <a:sym typeface="Poppins"/>
              </a:rPr>
              <a:t>Qualité des applications</a:t>
            </a:r>
            <a:endParaRPr/>
          </a:p>
        </p:txBody>
      </p:sp>
      <p:pic>
        <p:nvPicPr>
          <p:cNvPr id="806" name="Google Shape;806;p111" title="Graphique"/>
          <p:cNvPicPr preferRelativeResize="0"/>
          <p:nvPr/>
        </p:nvPicPr>
        <p:blipFill>
          <a:blip r:embed="rId3">
            <a:alphaModFix/>
          </a:blip>
          <a:stretch>
            <a:fillRect/>
          </a:stretch>
        </p:blipFill>
        <p:spPr>
          <a:xfrm>
            <a:off x="246400" y="1843100"/>
            <a:ext cx="6111450" cy="3917050"/>
          </a:xfrm>
          <a:prstGeom prst="rect">
            <a:avLst/>
          </a:prstGeom>
          <a:noFill/>
          <a:ln w="9525" cap="flat" cmpd="sng">
            <a:solidFill>
              <a:schemeClr val="dk1"/>
            </a:solidFill>
            <a:prstDash val="solid"/>
            <a:round/>
            <a:headEnd type="none" w="sm" len="sm"/>
            <a:tailEnd type="none" w="sm" len="sm"/>
          </a:ln>
        </p:spPr>
      </p:pic>
      <p:pic>
        <p:nvPicPr>
          <p:cNvPr id="807" name="Google Shape;807;p111" title="Graphique"/>
          <p:cNvPicPr preferRelativeResize="0"/>
          <p:nvPr/>
        </p:nvPicPr>
        <p:blipFill>
          <a:blip r:embed="rId4">
            <a:alphaModFix/>
          </a:blip>
          <a:stretch>
            <a:fillRect/>
          </a:stretch>
        </p:blipFill>
        <p:spPr>
          <a:xfrm>
            <a:off x="6577425" y="1843100"/>
            <a:ext cx="5352399" cy="3917050"/>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sp>
        <p:nvSpPr>
          <p:cNvPr id="812" name="Google Shape;812;p11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800"/>
              <a:buFont typeface="Poppins"/>
              <a:buNone/>
            </a:pPr>
            <a:r>
              <a:rPr lang="fr-FR" sz="4800" b="1">
                <a:latin typeface="Poppins"/>
                <a:ea typeface="Poppins"/>
                <a:cs typeface="Poppins"/>
                <a:sym typeface="Poppins"/>
              </a:rPr>
              <a:t>Qualité des applications</a:t>
            </a:r>
            <a:endParaRPr/>
          </a:p>
        </p:txBody>
      </p:sp>
      <p:pic>
        <p:nvPicPr>
          <p:cNvPr id="813" name="Google Shape;813;p112" title="Graphique"/>
          <p:cNvPicPr preferRelativeResize="0"/>
          <p:nvPr/>
        </p:nvPicPr>
        <p:blipFill>
          <a:blip r:embed="rId3">
            <a:alphaModFix/>
          </a:blip>
          <a:stretch>
            <a:fillRect/>
          </a:stretch>
        </p:blipFill>
        <p:spPr>
          <a:xfrm>
            <a:off x="152400" y="2135863"/>
            <a:ext cx="5791200" cy="3580892"/>
          </a:xfrm>
          <a:prstGeom prst="rect">
            <a:avLst/>
          </a:prstGeom>
          <a:noFill/>
          <a:ln>
            <a:noFill/>
          </a:ln>
        </p:spPr>
      </p:pic>
      <p:pic>
        <p:nvPicPr>
          <p:cNvPr id="814" name="Google Shape;814;p112" title="Graphique"/>
          <p:cNvPicPr preferRelativeResize="0"/>
          <p:nvPr/>
        </p:nvPicPr>
        <p:blipFill>
          <a:blip r:embed="rId4">
            <a:alphaModFix/>
          </a:blip>
          <a:stretch>
            <a:fillRect/>
          </a:stretch>
        </p:blipFill>
        <p:spPr>
          <a:xfrm>
            <a:off x="6096000" y="2135875"/>
            <a:ext cx="5943600" cy="37828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1"/>
          <p:cNvSpPr txBox="1"/>
          <p:nvPr/>
        </p:nvSpPr>
        <p:spPr>
          <a:xfrm>
            <a:off x="9329530" y="145774"/>
            <a:ext cx="2411896"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
              <a:buFont typeface="Gill Sans"/>
              <a:buNone/>
            </a:pPr>
            <a:r>
              <a:rPr lang="fr-FR" sz="800" b="0" i="0" u="none" strike="noStrike" cap="none">
                <a:solidFill>
                  <a:srgbClr val="000000"/>
                </a:solidFill>
                <a:latin typeface="Gill Sans"/>
                <a:ea typeface="Gill Sans"/>
                <a:cs typeface="Gill Sans"/>
                <a:sym typeface="Gill Sans"/>
              </a:rPr>
              <a:t>PM02-FO0004</a:t>
            </a:r>
            <a:endParaRPr/>
          </a:p>
          <a:p>
            <a:pPr marL="0" marR="0" lvl="0" indent="0" algn="r" rtl="0">
              <a:lnSpc>
                <a:spcPct val="100000"/>
              </a:lnSpc>
              <a:spcBef>
                <a:spcPts val="0"/>
              </a:spcBef>
              <a:spcAft>
                <a:spcPts val="0"/>
              </a:spcAft>
              <a:buClr>
                <a:srgbClr val="000000"/>
              </a:buClr>
              <a:buSzPts val="800"/>
              <a:buFont typeface="Gill Sans"/>
              <a:buNone/>
            </a:pPr>
            <a:r>
              <a:rPr lang="fr-FR" sz="800" b="0" i="0" u="none" strike="noStrike" cap="none">
                <a:solidFill>
                  <a:srgbClr val="000000"/>
                </a:solidFill>
                <a:latin typeface="Gill Sans"/>
                <a:ea typeface="Gill Sans"/>
                <a:cs typeface="Gill Sans"/>
                <a:sym typeface="Gill Sans"/>
              </a:rPr>
              <a:t>V1</a:t>
            </a:r>
            <a:endParaRPr/>
          </a:p>
        </p:txBody>
      </p:sp>
      <p:sp>
        <p:nvSpPr>
          <p:cNvPr id="287" name="Google Shape;287;p41"/>
          <p:cNvSpPr txBox="1"/>
          <p:nvPr/>
        </p:nvSpPr>
        <p:spPr>
          <a:xfrm>
            <a:off x="948902" y="1927913"/>
            <a:ext cx="10294196" cy="1620982"/>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EBBDA9"/>
              </a:buClr>
              <a:buSzPts val="4000"/>
              <a:buFont typeface="Poppins"/>
              <a:buNone/>
            </a:pPr>
            <a:r>
              <a:rPr lang="fr-FR" sz="4000" b="1">
                <a:solidFill>
                  <a:srgbClr val="EBBDA9"/>
                </a:solidFill>
                <a:latin typeface="Poppins"/>
                <a:ea typeface="Poppins"/>
                <a:cs typeface="Poppins"/>
                <a:sym typeface="Poppins"/>
              </a:rPr>
              <a:t>1- Les modifications des enjeux externes et internes pour le SMQ</a:t>
            </a:r>
            <a:endParaRPr sz="4000" b="1">
              <a:solidFill>
                <a:srgbClr val="EBBDA9"/>
              </a:solidFill>
              <a:latin typeface="Poppins"/>
              <a:ea typeface="Poppins"/>
              <a:cs typeface="Poppins"/>
              <a:sym typeface="Poppins"/>
            </a:endParaRP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819" name="Google Shape;819;p113"/>
          <p:cNvSpPr txBox="1">
            <a:spLocks noGrp="1"/>
          </p:cNvSpPr>
          <p:nvPr>
            <p:ph type="title"/>
          </p:nvPr>
        </p:nvSpPr>
        <p:spPr>
          <a:xfrm>
            <a:off x="838200" y="372450"/>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800"/>
              <a:buFont typeface="Poppins"/>
              <a:buNone/>
            </a:pPr>
            <a:r>
              <a:rPr lang="fr-FR" sz="4800" b="1">
                <a:latin typeface="Poppins"/>
                <a:ea typeface="Poppins"/>
                <a:cs typeface="Poppins"/>
                <a:sym typeface="Poppins"/>
              </a:rPr>
              <a:t>Qualité des applications</a:t>
            </a:r>
            <a:endParaRPr/>
          </a:p>
        </p:txBody>
      </p:sp>
      <p:pic>
        <p:nvPicPr>
          <p:cNvPr id="820" name="Google Shape;820;p113" title="Graphique"/>
          <p:cNvPicPr preferRelativeResize="0"/>
          <p:nvPr/>
        </p:nvPicPr>
        <p:blipFill>
          <a:blip r:embed="rId3">
            <a:alphaModFix/>
          </a:blip>
          <a:stretch>
            <a:fillRect/>
          </a:stretch>
        </p:blipFill>
        <p:spPr>
          <a:xfrm>
            <a:off x="152400" y="1843088"/>
            <a:ext cx="5976732" cy="3695613"/>
          </a:xfrm>
          <a:prstGeom prst="rect">
            <a:avLst/>
          </a:prstGeom>
          <a:noFill/>
          <a:ln w="9525" cap="flat" cmpd="sng">
            <a:solidFill>
              <a:schemeClr val="dk1"/>
            </a:solidFill>
            <a:prstDash val="solid"/>
            <a:round/>
            <a:headEnd type="none" w="sm" len="sm"/>
            <a:tailEnd type="none" w="sm" len="sm"/>
          </a:ln>
        </p:spPr>
      </p:pic>
      <p:pic>
        <p:nvPicPr>
          <p:cNvPr id="821" name="Google Shape;821;p113" title="Graphique"/>
          <p:cNvPicPr preferRelativeResize="0"/>
          <p:nvPr/>
        </p:nvPicPr>
        <p:blipFill>
          <a:blip r:embed="rId4">
            <a:alphaModFix/>
          </a:blip>
          <a:stretch>
            <a:fillRect/>
          </a:stretch>
        </p:blipFill>
        <p:spPr>
          <a:xfrm>
            <a:off x="6281525" y="1843100"/>
            <a:ext cx="5758074" cy="3695600"/>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sp>
        <p:nvSpPr>
          <p:cNvPr id="826" name="Google Shape;826;p114"/>
          <p:cNvSpPr txBox="1">
            <a:spLocks noGrp="1"/>
          </p:cNvSpPr>
          <p:nvPr>
            <p:ph type="title"/>
          </p:nvPr>
        </p:nvSpPr>
        <p:spPr>
          <a:xfrm>
            <a:off x="760085" y="327303"/>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800"/>
              <a:buFont typeface="Poppins"/>
              <a:buNone/>
            </a:pPr>
            <a:r>
              <a:rPr lang="fr-FR" sz="4800" b="1">
                <a:latin typeface="Poppins"/>
                <a:ea typeface="Poppins"/>
                <a:cs typeface="Poppins"/>
                <a:sym typeface="Poppins"/>
              </a:rPr>
              <a:t>Niveau de satisfaction globale</a:t>
            </a:r>
            <a:endParaRPr/>
          </a:p>
        </p:txBody>
      </p:sp>
      <p:pic>
        <p:nvPicPr>
          <p:cNvPr id="827" name="Google Shape;827;p114" title="Graphique"/>
          <p:cNvPicPr preferRelativeResize="0"/>
          <p:nvPr/>
        </p:nvPicPr>
        <p:blipFill>
          <a:blip r:embed="rId3">
            <a:alphaModFix/>
          </a:blip>
          <a:stretch>
            <a:fillRect/>
          </a:stretch>
        </p:blipFill>
        <p:spPr>
          <a:xfrm>
            <a:off x="2447138" y="1863791"/>
            <a:ext cx="7297737" cy="4512434"/>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832" name="Google Shape;832;p1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1"/>
              </a:buClr>
              <a:buSzPts val="3600"/>
              <a:buFont typeface="Poppins"/>
              <a:buNone/>
            </a:pPr>
            <a:r>
              <a:rPr lang="fr-FR" sz="3600" b="1">
                <a:latin typeface="Poppins"/>
                <a:ea typeface="Poppins"/>
                <a:cs typeface="Poppins"/>
                <a:sym typeface="Poppins"/>
              </a:rPr>
              <a:t>Suggestions</a:t>
            </a:r>
            <a:endParaRPr/>
          </a:p>
        </p:txBody>
      </p:sp>
      <p:sp>
        <p:nvSpPr>
          <p:cNvPr id="833" name="Google Shape;833;p1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EBBDA9"/>
              </a:buClr>
              <a:buSzPts val="2000"/>
              <a:buNone/>
            </a:pPr>
            <a:r>
              <a:rPr lang="fr-FR" sz="2000" b="1">
                <a:latin typeface="Poppins"/>
                <a:ea typeface="Poppins"/>
                <a:cs typeface="Poppins"/>
                <a:sym typeface="Poppins"/>
              </a:rPr>
              <a:t>Merci de nous faire part de tout commentaire nous permettant d'améliorer le SI et votre satisfaction</a:t>
            </a:r>
            <a:br>
              <a:rPr lang="fr-FR" sz="2000">
                <a:latin typeface="Poppins"/>
                <a:ea typeface="Poppins"/>
                <a:cs typeface="Poppins"/>
                <a:sym typeface="Poppins"/>
              </a:rPr>
            </a:br>
            <a:endParaRPr sz="2000">
              <a:latin typeface="Poppins"/>
              <a:ea typeface="Poppins"/>
              <a:cs typeface="Poppins"/>
              <a:sym typeface="Poppins"/>
            </a:endParaRPr>
          </a:p>
          <a:p>
            <a:pPr marL="228600" lvl="0" indent="-228600" algn="l" rtl="0">
              <a:lnSpc>
                <a:spcPct val="90000"/>
              </a:lnSpc>
              <a:spcBef>
                <a:spcPts val="1000"/>
              </a:spcBef>
              <a:spcAft>
                <a:spcPts val="0"/>
              </a:spcAft>
              <a:buClr>
                <a:srgbClr val="EBBDA9"/>
              </a:buClr>
              <a:buSzPts val="2000"/>
              <a:buChar char="•"/>
            </a:pPr>
            <a:r>
              <a:rPr lang="fr-FR" sz="2000">
                <a:latin typeface="Poppins"/>
                <a:ea typeface="Poppins"/>
                <a:cs typeface="Poppins"/>
                <a:sym typeface="Poppins"/>
              </a:rPr>
              <a:t>Il faut trouver une solution aux nombreux bug de Eyone </a:t>
            </a:r>
            <a:endParaRPr sz="2000">
              <a:latin typeface="Poppins"/>
              <a:ea typeface="Poppins"/>
              <a:cs typeface="Poppins"/>
              <a:sym typeface="Poppins"/>
            </a:endParaRPr>
          </a:p>
          <a:p>
            <a:pPr marL="228600" lvl="0" indent="-228600" algn="l" rtl="0">
              <a:lnSpc>
                <a:spcPct val="90000"/>
              </a:lnSpc>
              <a:spcBef>
                <a:spcPts val="1000"/>
              </a:spcBef>
              <a:spcAft>
                <a:spcPts val="0"/>
              </a:spcAft>
              <a:buClr>
                <a:srgbClr val="EBBDA9"/>
              </a:buClr>
              <a:buSzPts val="2000"/>
              <a:buChar char="•"/>
            </a:pPr>
            <a:r>
              <a:rPr lang="fr-FR" sz="2000">
                <a:latin typeface="Poppins"/>
                <a:ea typeface="Poppins"/>
                <a:cs typeface="Poppins"/>
                <a:sym typeface="Poppins"/>
              </a:rPr>
              <a:t>Migrer vers drive pour les documents, vers gmail pour les mails et vers google agenda pour la planification pour plus d'efficacité </a:t>
            </a:r>
            <a:endParaRPr sz="2000">
              <a:latin typeface="Poppins"/>
              <a:ea typeface="Poppins"/>
              <a:cs typeface="Poppins"/>
              <a:sym typeface="Poppins"/>
            </a:endParaRPr>
          </a:p>
          <a:p>
            <a:pPr marL="228600" lvl="0" indent="-228600" algn="l" rtl="0">
              <a:lnSpc>
                <a:spcPct val="90000"/>
              </a:lnSpc>
              <a:spcBef>
                <a:spcPts val="1000"/>
              </a:spcBef>
              <a:spcAft>
                <a:spcPts val="0"/>
              </a:spcAft>
              <a:buClr>
                <a:srgbClr val="EBBDA9"/>
              </a:buClr>
              <a:buSzPts val="2000"/>
              <a:buChar char="•"/>
            </a:pPr>
            <a:r>
              <a:rPr lang="fr-FR" sz="2000">
                <a:latin typeface="Poppins"/>
                <a:ea typeface="Poppins"/>
                <a:cs typeface="Poppins"/>
                <a:sym typeface="Poppins"/>
              </a:rPr>
              <a:t>Mettre en place un système de communication interne pour tout le personnel afin que tout le monde soit au même niveau d'informations au moins par service </a:t>
            </a:r>
            <a:endParaRPr sz="2000">
              <a:latin typeface="Poppins"/>
              <a:ea typeface="Poppins"/>
              <a:cs typeface="Poppins"/>
              <a:sym typeface="Poppins"/>
            </a:endParaRPr>
          </a:p>
          <a:p>
            <a:pPr marL="228600" lvl="0" indent="-228600" algn="l" rtl="0">
              <a:lnSpc>
                <a:spcPct val="90000"/>
              </a:lnSpc>
              <a:spcBef>
                <a:spcPts val="1000"/>
              </a:spcBef>
              <a:spcAft>
                <a:spcPts val="0"/>
              </a:spcAft>
              <a:buClr>
                <a:srgbClr val="EBBDA9"/>
              </a:buClr>
              <a:buSzPts val="2000"/>
              <a:buChar char="•"/>
            </a:pPr>
            <a:r>
              <a:rPr lang="fr-FR" sz="2000">
                <a:latin typeface="Poppins"/>
                <a:ea typeface="Poppins"/>
                <a:cs typeface="Poppins"/>
                <a:sym typeface="Poppins"/>
              </a:rPr>
              <a:t>Mettre à jour le parc informatique et téléphonie</a:t>
            </a:r>
            <a:endParaRPr sz="2000">
              <a:latin typeface="Poppins"/>
              <a:ea typeface="Poppins"/>
              <a:cs typeface="Poppins"/>
              <a:sym typeface="Poppins"/>
            </a:endParaRPr>
          </a:p>
          <a:p>
            <a:pPr marL="228600" lvl="0" indent="-228600" algn="l" rtl="0">
              <a:lnSpc>
                <a:spcPct val="90000"/>
              </a:lnSpc>
              <a:spcBef>
                <a:spcPts val="1000"/>
              </a:spcBef>
              <a:spcAft>
                <a:spcPts val="0"/>
              </a:spcAft>
              <a:buClr>
                <a:srgbClr val="EBBDA9"/>
              </a:buClr>
              <a:buSzPts val="2000"/>
              <a:buChar char="•"/>
            </a:pPr>
            <a:r>
              <a:rPr lang="fr-FR" sz="2000">
                <a:latin typeface="Poppins"/>
                <a:ea typeface="Poppins"/>
                <a:cs typeface="Poppins"/>
                <a:sym typeface="Poppins"/>
              </a:rPr>
              <a:t>Tous les logiciels sont satisfaisants sauf Eyone</a:t>
            </a:r>
            <a:endParaRPr sz="2000">
              <a:latin typeface="Poppins"/>
              <a:ea typeface="Poppins"/>
              <a:cs typeface="Poppins"/>
              <a:sym typeface="Poppins"/>
            </a:endParaRPr>
          </a:p>
          <a:p>
            <a:pPr marL="228600" lvl="0" indent="-101600" algn="l" rtl="0">
              <a:lnSpc>
                <a:spcPct val="90000"/>
              </a:lnSpc>
              <a:spcBef>
                <a:spcPts val="1000"/>
              </a:spcBef>
              <a:spcAft>
                <a:spcPts val="0"/>
              </a:spcAft>
              <a:buClr>
                <a:srgbClr val="EBBDA9"/>
              </a:buClr>
              <a:buSzPts val="2000"/>
              <a:buNone/>
            </a:pPr>
            <a:endParaRPr sz="2000">
              <a:latin typeface="Poppins"/>
              <a:ea typeface="Poppins"/>
              <a:cs typeface="Poppins"/>
              <a:sym typeface="Poppins"/>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837"/>
        <p:cNvGrpSpPr/>
        <p:nvPr/>
      </p:nvGrpSpPr>
      <p:grpSpPr>
        <a:xfrm>
          <a:off x="0" y="0"/>
          <a:ext cx="0" cy="0"/>
          <a:chOff x="0" y="0"/>
          <a:chExt cx="0" cy="0"/>
        </a:xfrm>
      </p:grpSpPr>
      <p:sp>
        <p:nvSpPr>
          <p:cNvPr id="838" name="Google Shape;838;p116"/>
          <p:cNvSpPr txBox="1">
            <a:spLocks noGrp="1"/>
          </p:cNvSpPr>
          <p:nvPr>
            <p:ph type="body" idx="1"/>
          </p:nvPr>
        </p:nvSpPr>
        <p:spPr>
          <a:xfrm>
            <a:off x="487681" y="1633108"/>
            <a:ext cx="11142600" cy="1199700"/>
          </a:xfrm>
          <a:prstGeom prst="rect">
            <a:avLst/>
          </a:prstGeom>
          <a:noFill/>
          <a:ln>
            <a:noFill/>
          </a:ln>
        </p:spPr>
        <p:txBody>
          <a:bodyPr spcFirstLastPara="1" wrap="square" lIns="91425" tIns="45700" rIns="91425" bIns="45700" anchor="t" anchorCtr="0">
            <a:normAutofit/>
          </a:bodyPr>
          <a:lstStyle/>
          <a:p>
            <a:pPr marL="228600" lvl="0" indent="-228600" algn="ctr" rtl="0">
              <a:lnSpc>
                <a:spcPct val="90000"/>
              </a:lnSpc>
              <a:spcBef>
                <a:spcPts val="0"/>
              </a:spcBef>
              <a:spcAft>
                <a:spcPts val="0"/>
              </a:spcAft>
              <a:buClr>
                <a:srgbClr val="3F3F3F"/>
              </a:buClr>
              <a:buSzPts val="2400"/>
              <a:buFont typeface="Noto Sans Symbols"/>
              <a:buChar char="❖"/>
            </a:pPr>
            <a:r>
              <a:rPr lang="fr-FR" sz="2400">
                <a:solidFill>
                  <a:srgbClr val="3F3F3F"/>
                </a:solidFill>
                <a:latin typeface="Poppins"/>
                <a:ea typeface="Poppins"/>
                <a:cs typeface="Poppins"/>
                <a:sym typeface="Poppins"/>
              </a:rPr>
              <a:t>Enquête satisfaction des utilisateurs du SI</a:t>
            </a:r>
            <a:endParaRPr/>
          </a:p>
          <a:p>
            <a:pPr marL="0" lvl="0" indent="0" algn="ctr" rtl="0">
              <a:lnSpc>
                <a:spcPct val="90000"/>
              </a:lnSpc>
              <a:spcBef>
                <a:spcPts val="1000"/>
              </a:spcBef>
              <a:spcAft>
                <a:spcPts val="0"/>
              </a:spcAft>
              <a:buClr>
                <a:srgbClr val="EBBDA9"/>
              </a:buClr>
              <a:buSzPts val="2400"/>
              <a:buNone/>
            </a:pPr>
            <a:r>
              <a:rPr lang="fr-FR" sz="2400" b="1" u="sng">
                <a:solidFill>
                  <a:srgbClr val="EBBDA9"/>
                </a:solidFill>
                <a:latin typeface="Poppins"/>
                <a:ea typeface="Poppins"/>
                <a:cs typeface="Poppins"/>
                <a:sym typeface="Poppins"/>
              </a:rPr>
              <a:t>Actions</a:t>
            </a:r>
            <a:endParaRPr sz="2400" b="1" u="sng">
              <a:solidFill>
                <a:srgbClr val="EBBDA9"/>
              </a:solidFill>
              <a:latin typeface="Poppins"/>
              <a:ea typeface="Poppins"/>
              <a:cs typeface="Poppins"/>
              <a:sym typeface="Poppins"/>
            </a:endParaRPr>
          </a:p>
        </p:txBody>
      </p:sp>
      <p:sp>
        <p:nvSpPr>
          <p:cNvPr id="839" name="Google Shape;839;p116"/>
          <p:cNvSpPr/>
          <p:nvPr/>
        </p:nvSpPr>
        <p:spPr>
          <a:xfrm>
            <a:off x="513800" y="2888598"/>
            <a:ext cx="11142600" cy="21147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342900" marR="0" lvl="0" indent="-342900" algn="just" rtl="0">
              <a:lnSpc>
                <a:spcPct val="100000"/>
              </a:lnSpc>
              <a:spcBef>
                <a:spcPts val="0"/>
              </a:spcBef>
              <a:spcAft>
                <a:spcPts val="0"/>
              </a:spcAft>
              <a:buClr>
                <a:srgbClr val="EBBDA9"/>
              </a:buClr>
              <a:buSzPts val="2000"/>
              <a:buFont typeface="Noto Sans Symbols"/>
              <a:buChar char="▪"/>
            </a:pPr>
            <a:r>
              <a:rPr lang="fr-FR" sz="2000">
                <a:latin typeface="Poppins"/>
                <a:ea typeface="Poppins"/>
                <a:cs typeface="Poppins"/>
                <a:sym typeface="Poppins"/>
              </a:rPr>
              <a:t>Module de facturation pour le front office en cours</a:t>
            </a:r>
            <a:endParaRPr sz="2000">
              <a:latin typeface="Poppins"/>
              <a:ea typeface="Poppins"/>
              <a:cs typeface="Poppins"/>
              <a:sym typeface="Poppins"/>
            </a:endParaRPr>
          </a:p>
          <a:p>
            <a:pPr marL="342900" marR="0" lvl="0" indent="-342900" algn="just" rtl="0">
              <a:lnSpc>
                <a:spcPct val="100000"/>
              </a:lnSpc>
              <a:spcBef>
                <a:spcPts val="0"/>
              </a:spcBef>
              <a:spcAft>
                <a:spcPts val="0"/>
              </a:spcAft>
              <a:buClr>
                <a:srgbClr val="EBBDA9"/>
              </a:buClr>
              <a:buSzPts val="2000"/>
              <a:buFont typeface="Noto Sans Symbols"/>
              <a:buChar char="▪"/>
            </a:pPr>
            <a:r>
              <a:rPr lang="fr-FR" sz="2000">
                <a:latin typeface="Poppins"/>
                <a:ea typeface="Poppins"/>
                <a:cs typeface="Poppins"/>
                <a:sym typeface="Poppins"/>
              </a:rPr>
              <a:t>Refonte du système de téléphonie en cours</a:t>
            </a:r>
            <a:endParaRPr sz="2000">
              <a:latin typeface="Poppins"/>
              <a:ea typeface="Poppins"/>
              <a:cs typeface="Poppins"/>
              <a:sym typeface="Poppins"/>
            </a:endParaRPr>
          </a:p>
          <a:p>
            <a:pPr marL="342900" marR="0" lvl="0" indent="-342900" algn="just" rtl="0">
              <a:lnSpc>
                <a:spcPct val="100000"/>
              </a:lnSpc>
              <a:spcBef>
                <a:spcPts val="0"/>
              </a:spcBef>
              <a:spcAft>
                <a:spcPts val="0"/>
              </a:spcAft>
              <a:buClr>
                <a:srgbClr val="EBBDA9"/>
              </a:buClr>
              <a:buSzPts val="2000"/>
              <a:buFont typeface="Noto Sans Symbols"/>
              <a:buChar char="▪"/>
            </a:pPr>
            <a:r>
              <a:rPr lang="fr-FR" sz="2000">
                <a:latin typeface="Poppins"/>
                <a:ea typeface="Poppins"/>
                <a:cs typeface="Poppins"/>
                <a:sym typeface="Poppins"/>
              </a:rPr>
              <a:t>Inventaire ressources matérielles et réévaluation du parc informatique </a:t>
            </a:r>
            <a:endParaRPr sz="2000">
              <a:latin typeface="Poppins"/>
              <a:ea typeface="Poppins"/>
              <a:cs typeface="Poppins"/>
              <a:sym typeface="Poppins"/>
            </a:endParaRPr>
          </a:p>
          <a:p>
            <a:pPr marL="342900" marR="0" lvl="0" indent="-342900" algn="just" rtl="0">
              <a:lnSpc>
                <a:spcPct val="100000"/>
              </a:lnSpc>
              <a:spcBef>
                <a:spcPts val="0"/>
              </a:spcBef>
              <a:spcAft>
                <a:spcPts val="0"/>
              </a:spcAft>
              <a:buClr>
                <a:srgbClr val="EBBDA9"/>
              </a:buClr>
              <a:buSzPts val="2000"/>
              <a:buFont typeface="Noto Sans Symbols"/>
              <a:buChar char="▪"/>
            </a:pPr>
            <a:r>
              <a:rPr lang="fr-FR" sz="2000">
                <a:latin typeface="Poppins"/>
                <a:ea typeface="Poppins"/>
                <a:cs typeface="Poppins"/>
                <a:sym typeface="Poppins"/>
              </a:rPr>
              <a:t>Formation début Mai en bureautique pour le personnel</a:t>
            </a:r>
            <a:endParaRPr sz="2000">
              <a:latin typeface="Poppins"/>
              <a:ea typeface="Poppins"/>
              <a:cs typeface="Poppins"/>
              <a:sym typeface="Poppins"/>
            </a:endParaRPr>
          </a:p>
        </p:txBody>
      </p:sp>
      <p:sp>
        <p:nvSpPr>
          <p:cNvPr id="840" name="Google Shape;840;p116"/>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i="0" u="none" strike="noStrike" cap="none">
                <a:solidFill>
                  <a:srgbClr val="752864"/>
                </a:solidFill>
                <a:latin typeface="Poppins"/>
                <a:ea typeface="Poppins"/>
                <a:cs typeface="Poppins"/>
                <a:sym typeface="Poppins"/>
              </a:rPr>
              <a:t>Les informations sur la performance et l’efficacité du système de management de la qualité</a:t>
            </a:r>
            <a:endParaRPr sz="1800" b="1" i="0" u="none" strike="noStrike" cap="none">
              <a:solidFill>
                <a:srgbClr val="752864"/>
              </a:solidFill>
              <a:latin typeface="Poppins"/>
              <a:ea typeface="Poppins"/>
              <a:cs typeface="Poppins"/>
              <a:sym typeface="Poppins"/>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844"/>
        <p:cNvGrpSpPr/>
        <p:nvPr/>
      </p:nvGrpSpPr>
      <p:grpSpPr>
        <a:xfrm>
          <a:off x="0" y="0"/>
          <a:ext cx="0" cy="0"/>
          <a:chOff x="0" y="0"/>
          <a:chExt cx="0" cy="0"/>
        </a:xfrm>
      </p:grpSpPr>
      <p:sp>
        <p:nvSpPr>
          <p:cNvPr id="845" name="Google Shape;845;p117"/>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6480"/>
              <a:buFont typeface="Calibri"/>
              <a:buNone/>
            </a:pPr>
            <a:r>
              <a:rPr lang="fr-FR" sz="5680" b="1" u="sng">
                <a:solidFill>
                  <a:srgbClr val="7BBBC6"/>
                </a:solidFill>
                <a:latin typeface="Poppins"/>
                <a:ea typeface="Poppins"/>
                <a:cs typeface="Poppins"/>
                <a:sym typeface="Poppins"/>
              </a:rPr>
              <a:t>Enquête nouveaux patients et post hospitalisations NEST </a:t>
            </a:r>
            <a:endParaRPr sz="4600" b="1" u="sng">
              <a:solidFill>
                <a:srgbClr val="7BBBC6"/>
              </a:solidFill>
              <a:latin typeface="Poppins"/>
              <a:ea typeface="Poppins"/>
              <a:cs typeface="Poppins"/>
              <a:sym typeface="Poppins"/>
            </a:endParaRPr>
          </a:p>
        </p:txBody>
      </p:sp>
      <p:sp>
        <p:nvSpPr>
          <p:cNvPr id="846" name="Google Shape;846;p117"/>
          <p:cNvSpPr txBox="1">
            <a:spLocks noGrp="1"/>
          </p:cNvSpPr>
          <p:nvPr>
            <p:ph type="subTitle" idx="1"/>
          </p:nvPr>
        </p:nvSpPr>
        <p:spPr>
          <a:xfrm>
            <a:off x="1487400" y="4355938"/>
            <a:ext cx="9144000" cy="1655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4"/>
              </a:buClr>
              <a:buSzPts val="2400"/>
              <a:buNone/>
            </a:pPr>
            <a:r>
              <a:rPr lang="fr-FR" b="1">
                <a:solidFill>
                  <a:srgbClr val="7F508B"/>
                </a:solidFill>
                <a:latin typeface="Poppins"/>
                <a:ea typeface="Poppins"/>
                <a:cs typeface="Poppins"/>
                <a:sym typeface="Poppins"/>
              </a:rPr>
              <a:t>2023</a:t>
            </a:r>
            <a:endParaRPr b="1">
              <a:solidFill>
                <a:srgbClr val="7F508B"/>
              </a:solidFill>
              <a:latin typeface="Poppins"/>
              <a:ea typeface="Poppins"/>
              <a:cs typeface="Poppins"/>
              <a:sym typeface="Poppins"/>
            </a:endParaRPr>
          </a:p>
        </p:txBody>
      </p:sp>
      <p:sp>
        <p:nvSpPr>
          <p:cNvPr id="847" name="Google Shape;847;p1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FR"/>
              <a:t>Page </a:t>
            </a:r>
            <a:fld id="{00000000-1234-1234-1234-123412341234}" type="slidenum">
              <a:rPr lang="fr-FR"/>
              <a:t>84</a:t>
            </a:fld>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852"/>
        <p:cNvGrpSpPr/>
        <p:nvPr/>
      </p:nvGrpSpPr>
      <p:grpSpPr>
        <a:xfrm>
          <a:off x="0" y="0"/>
          <a:ext cx="0" cy="0"/>
          <a:chOff x="0" y="0"/>
          <a:chExt cx="0" cy="0"/>
        </a:xfrm>
      </p:grpSpPr>
      <p:pic>
        <p:nvPicPr>
          <p:cNvPr id="853" name="Google Shape;853;p118"/>
          <p:cNvPicPr preferRelativeResize="0"/>
          <p:nvPr/>
        </p:nvPicPr>
        <p:blipFill rotWithShape="1">
          <a:blip r:embed="rId3">
            <a:alphaModFix/>
          </a:blip>
          <a:srcRect l="6392" t="11992" r="10592" b="20137"/>
          <a:stretch/>
        </p:blipFill>
        <p:spPr>
          <a:xfrm>
            <a:off x="-41844" y="-106680"/>
            <a:ext cx="12233845" cy="7071361"/>
          </a:xfrm>
          <a:prstGeom prst="rect">
            <a:avLst/>
          </a:prstGeom>
          <a:noFill/>
          <a:ln>
            <a:noFill/>
          </a:ln>
        </p:spPr>
      </p:pic>
      <p:sp>
        <p:nvSpPr>
          <p:cNvPr id="854" name="Google Shape;854;p118"/>
          <p:cNvSpPr/>
          <p:nvPr/>
        </p:nvSpPr>
        <p:spPr>
          <a:xfrm>
            <a:off x="-41844" y="4402236"/>
            <a:ext cx="12233700" cy="1843500"/>
          </a:xfrm>
          <a:prstGeom prst="rect">
            <a:avLst/>
          </a:prstGeom>
          <a:solidFill>
            <a:srgbClr val="7BBBC6">
              <a:alpha val="898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752864"/>
              </a:solidFill>
              <a:latin typeface="Calibri"/>
              <a:ea typeface="Calibri"/>
              <a:cs typeface="Calibri"/>
              <a:sym typeface="Calibri"/>
            </a:endParaRPr>
          </a:p>
        </p:txBody>
      </p:sp>
      <p:sp>
        <p:nvSpPr>
          <p:cNvPr id="855" name="Google Shape;855;p118"/>
          <p:cNvSpPr txBox="1"/>
          <p:nvPr/>
        </p:nvSpPr>
        <p:spPr>
          <a:xfrm>
            <a:off x="-41845" y="4554585"/>
            <a:ext cx="12233700" cy="1539300"/>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fr-FR" sz="3200" b="1" i="0" u="none" strike="noStrike" cap="none">
                <a:solidFill>
                  <a:srgbClr val="752864"/>
                </a:solidFill>
                <a:latin typeface="Poppins"/>
                <a:ea typeface="Poppins"/>
                <a:cs typeface="Poppins"/>
                <a:sym typeface="Poppins"/>
              </a:rPr>
              <a:t>EVALUATION DE LA SATISFACTION DES PATIENTS DE NEST</a:t>
            </a:r>
            <a:endParaRPr/>
          </a:p>
          <a:p>
            <a:pPr marL="0" marR="0" lvl="0" indent="0" algn="ctr" rtl="0">
              <a:spcBef>
                <a:spcPts val="0"/>
              </a:spcBef>
              <a:spcAft>
                <a:spcPts val="0"/>
              </a:spcAft>
              <a:buNone/>
            </a:pPr>
            <a:endParaRPr sz="4000" b="1" i="0" u="none" strike="noStrike" cap="none">
              <a:solidFill>
                <a:srgbClr val="752864"/>
              </a:solidFill>
              <a:latin typeface="Poppins"/>
              <a:ea typeface="Poppins"/>
              <a:cs typeface="Poppins"/>
              <a:sym typeface="Poppins"/>
            </a:endParaRPr>
          </a:p>
          <a:p>
            <a:pPr marL="0" marR="0" lvl="0" indent="0" algn="ctr" rtl="0">
              <a:spcBef>
                <a:spcPts val="0"/>
              </a:spcBef>
              <a:spcAft>
                <a:spcPts val="0"/>
              </a:spcAft>
              <a:buNone/>
            </a:pPr>
            <a:r>
              <a:rPr lang="fr-FR" sz="2800" b="1" i="0" u="none" strike="noStrike" cap="none">
                <a:solidFill>
                  <a:srgbClr val="752864"/>
                </a:solidFill>
                <a:latin typeface="Poppins"/>
                <a:ea typeface="Poppins"/>
                <a:cs typeface="Poppins"/>
                <a:sym typeface="Poppins"/>
              </a:rPr>
              <a:t>SEMESTRE </a:t>
            </a:r>
            <a:r>
              <a:rPr lang="fr-FR" sz="2800" b="1">
                <a:solidFill>
                  <a:srgbClr val="752864"/>
                </a:solidFill>
                <a:latin typeface="Poppins"/>
                <a:ea typeface="Poppins"/>
                <a:cs typeface="Poppins"/>
                <a:sym typeface="Poppins"/>
              </a:rPr>
              <a:t>1</a:t>
            </a:r>
            <a:r>
              <a:rPr lang="fr-FR" sz="2800" b="1" i="0" u="none" strike="noStrike" cap="none">
                <a:solidFill>
                  <a:srgbClr val="752864"/>
                </a:solidFill>
                <a:latin typeface="Poppins"/>
                <a:ea typeface="Poppins"/>
                <a:cs typeface="Poppins"/>
                <a:sym typeface="Poppins"/>
              </a:rPr>
              <a:t> - 2023</a:t>
            </a:r>
            <a:endParaRPr sz="2800" b="1" i="0" u="none" strike="noStrike" cap="none">
              <a:solidFill>
                <a:srgbClr val="752864"/>
              </a:solidFill>
              <a:latin typeface="Poppins"/>
              <a:ea typeface="Poppins"/>
              <a:cs typeface="Poppins"/>
              <a:sym typeface="Poppins"/>
            </a:endParaRPr>
          </a:p>
        </p:txBody>
      </p:sp>
      <p:pic>
        <p:nvPicPr>
          <p:cNvPr id="856" name="Google Shape;856;p118"/>
          <p:cNvPicPr preferRelativeResize="0"/>
          <p:nvPr/>
        </p:nvPicPr>
        <p:blipFill rotWithShape="1">
          <a:blip r:embed="rId4">
            <a:alphaModFix/>
          </a:blip>
          <a:srcRect/>
          <a:stretch/>
        </p:blipFill>
        <p:spPr>
          <a:xfrm>
            <a:off x="284465" y="304197"/>
            <a:ext cx="2744691" cy="1843581"/>
          </a:xfrm>
          <a:prstGeom prst="rect">
            <a:avLst/>
          </a:prstGeom>
          <a:noFill/>
          <a:ln>
            <a:noFill/>
          </a:ln>
        </p:spPr>
      </p:pic>
      <p:sp>
        <p:nvSpPr>
          <p:cNvPr id="857" name="Google Shape;857;p1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85</a:t>
            </a:fld>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1"/>
        <p:cNvGrpSpPr/>
        <p:nvPr/>
      </p:nvGrpSpPr>
      <p:grpSpPr>
        <a:xfrm>
          <a:off x="0" y="0"/>
          <a:ext cx="0" cy="0"/>
          <a:chOff x="0" y="0"/>
          <a:chExt cx="0" cy="0"/>
        </a:xfrm>
      </p:grpSpPr>
      <p:sp>
        <p:nvSpPr>
          <p:cNvPr id="862" name="Google Shape;862;p119"/>
          <p:cNvSpPr/>
          <p:nvPr/>
        </p:nvSpPr>
        <p:spPr>
          <a:xfrm>
            <a:off x="446534" y="457200"/>
            <a:ext cx="3703200" cy="95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863" name="Google Shape;863;p119"/>
          <p:cNvSpPr/>
          <p:nvPr/>
        </p:nvSpPr>
        <p:spPr>
          <a:xfrm>
            <a:off x="8042147" y="453643"/>
            <a:ext cx="3703200" cy="98700"/>
          </a:xfrm>
          <a:prstGeom prst="rect">
            <a:avLst/>
          </a:pr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864" name="Google Shape;864;p119"/>
          <p:cNvSpPr/>
          <p:nvPr/>
        </p:nvSpPr>
        <p:spPr>
          <a:xfrm>
            <a:off x="4241830" y="457200"/>
            <a:ext cx="3703200" cy="91500"/>
          </a:xfrm>
          <a:prstGeom prst="rect">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865" name="Google Shape;865;p119"/>
          <p:cNvSpPr/>
          <p:nvPr/>
        </p:nvSpPr>
        <p:spPr>
          <a:xfrm>
            <a:off x="446534" y="3085765"/>
            <a:ext cx="11262900" cy="3304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866" name="Google Shape;866;p119"/>
          <p:cNvSpPr/>
          <p:nvPr/>
        </p:nvSpPr>
        <p:spPr>
          <a:xfrm>
            <a:off x="0" y="0"/>
            <a:ext cx="12192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867" name="Google Shape;867;p119"/>
          <p:cNvSpPr txBox="1">
            <a:spLocks noGrp="1"/>
          </p:cNvSpPr>
          <p:nvPr>
            <p:ph type="title"/>
          </p:nvPr>
        </p:nvSpPr>
        <p:spPr>
          <a:xfrm>
            <a:off x="4449960" y="1507414"/>
            <a:ext cx="7295400" cy="37032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accent1"/>
              </a:buClr>
              <a:buSzPts val="4400"/>
              <a:buFont typeface="Trebuchet MS"/>
              <a:buNone/>
            </a:pPr>
            <a:r>
              <a:rPr lang="fr-FR" sz="4100" b="1">
                <a:solidFill>
                  <a:schemeClr val="dk1"/>
                </a:solidFill>
                <a:latin typeface="Poppins"/>
                <a:ea typeface="Poppins"/>
                <a:cs typeface="Poppins"/>
                <a:sym typeface="Poppins"/>
              </a:rPr>
              <a:t>ENQUÊTE NOUVEAUX PATIENTS NEST</a:t>
            </a:r>
            <a:br>
              <a:rPr lang="fr-FR" sz="4100" b="1">
                <a:solidFill>
                  <a:schemeClr val="dk1"/>
                </a:solidFill>
                <a:latin typeface="Poppins"/>
                <a:ea typeface="Poppins"/>
                <a:cs typeface="Poppins"/>
                <a:sym typeface="Poppins"/>
              </a:rPr>
            </a:br>
            <a:br>
              <a:rPr lang="fr-FR" sz="4100" b="1">
                <a:solidFill>
                  <a:schemeClr val="dk1"/>
                </a:solidFill>
                <a:latin typeface="Poppins"/>
                <a:ea typeface="Poppins"/>
                <a:cs typeface="Poppins"/>
                <a:sym typeface="Poppins"/>
              </a:rPr>
            </a:br>
            <a:r>
              <a:rPr lang="fr-FR" sz="4100" b="1">
                <a:solidFill>
                  <a:schemeClr val="dk1"/>
                </a:solidFill>
                <a:latin typeface="Poppins"/>
                <a:ea typeface="Poppins"/>
                <a:cs typeface="Poppins"/>
                <a:sym typeface="Poppins"/>
              </a:rPr>
              <a:t>(CLINIQUE ET PLATEAU)</a:t>
            </a:r>
            <a:endParaRPr sz="2500" b="1">
              <a:solidFill>
                <a:schemeClr val="dk1"/>
              </a:solidFill>
              <a:latin typeface="Poppins"/>
              <a:ea typeface="Poppins"/>
              <a:cs typeface="Poppins"/>
              <a:sym typeface="Poppins"/>
            </a:endParaRPr>
          </a:p>
        </p:txBody>
      </p:sp>
      <p:sp>
        <p:nvSpPr>
          <p:cNvPr id="868" name="Google Shape;868;p119"/>
          <p:cNvSpPr/>
          <p:nvPr/>
        </p:nvSpPr>
        <p:spPr>
          <a:xfrm>
            <a:off x="446534" y="453642"/>
            <a:ext cx="11298900" cy="512700"/>
          </a:xfrm>
          <a:prstGeom prst="rect">
            <a:avLst/>
          </a:prstGeom>
          <a:solidFill>
            <a:srgbClr val="EBBDA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869" name="Google Shape;869;p119"/>
          <p:cNvSpPr/>
          <p:nvPr/>
        </p:nvSpPr>
        <p:spPr>
          <a:xfrm rot="5400000" flipH="1">
            <a:off x="2209087" y="3329734"/>
            <a:ext cx="3703200" cy="588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870" name="Google Shape;870;p119"/>
          <p:cNvSpPr/>
          <p:nvPr/>
        </p:nvSpPr>
        <p:spPr>
          <a:xfrm>
            <a:off x="446534" y="5878019"/>
            <a:ext cx="11298900" cy="512700"/>
          </a:xfrm>
          <a:prstGeom prst="rect">
            <a:avLst/>
          </a:prstGeom>
          <a:solidFill>
            <a:srgbClr val="EBBDA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871" name="Google Shape;871;p119"/>
          <p:cNvSpPr txBox="1"/>
          <p:nvPr/>
        </p:nvSpPr>
        <p:spPr>
          <a:xfrm>
            <a:off x="3405809" y="6611779"/>
            <a:ext cx="6096000" cy="246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000">
                <a:solidFill>
                  <a:schemeClr val="dk1"/>
                </a:solidFill>
                <a:latin typeface="Poppins"/>
                <a:ea typeface="Poppins"/>
                <a:cs typeface="Poppins"/>
                <a:sym typeface="Poppins"/>
              </a:rPr>
              <a:t>Rapport de satisfaction patients – semestre 1 2023</a:t>
            </a:r>
            <a:endParaRPr>
              <a:latin typeface="Poppins"/>
              <a:ea typeface="Poppins"/>
              <a:cs typeface="Poppins"/>
              <a:sym typeface="Poppins"/>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6" name="Google Shape;876;p120"/>
          <p:cNvSpPr txBox="1">
            <a:spLocks noGrp="1"/>
          </p:cNvSpPr>
          <p:nvPr>
            <p:ph type="title"/>
          </p:nvPr>
        </p:nvSpPr>
        <p:spPr>
          <a:xfrm>
            <a:off x="535475" y="1216653"/>
            <a:ext cx="11029500" cy="4953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None/>
            </a:pPr>
            <a:r>
              <a:rPr lang="fr-FR" sz="1600" b="1">
                <a:solidFill>
                  <a:schemeClr val="dk1"/>
                </a:solidFill>
                <a:latin typeface="Poppins"/>
                <a:ea typeface="Poppins"/>
                <a:cs typeface="Poppins"/>
                <a:sym typeface="Poppins"/>
              </a:rPr>
              <a:t>MÉTHODOLOGIE ET CONTEXTE DE L’ENQUÊTE NOUVEAUX PATIENTS (CLINIQUE ET PLATEAU)</a:t>
            </a:r>
            <a:endParaRPr sz="1600" b="1">
              <a:solidFill>
                <a:schemeClr val="dk1"/>
              </a:solidFill>
              <a:latin typeface="Poppins"/>
              <a:ea typeface="Poppins"/>
              <a:cs typeface="Poppins"/>
              <a:sym typeface="Poppins"/>
            </a:endParaRPr>
          </a:p>
        </p:txBody>
      </p:sp>
      <p:sp>
        <p:nvSpPr>
          <p:cNvPr id="877" name="Google Shape;877;p120"/>
          <p:cNvSpPr txBox="1">
            <a:spLocks noGrp="1"/>
          </p:cNvSpPr>
          <p:nvPr>
            <p:ph type="body" idx="1"/>
          </p:nvPr>
        </p:nvSpPr>
        <p:spPr>
          <a:xfrm>
            <a:off x="505042" y="1801728"/>
            <a:ext cx="11029500" cy="3522900"/>
          </a:xfrm>
          <a:prstGeom prst="rect">
            <a:avLst/>
          </a:prstGeom>
          <a:noFill/>
          <a:ln>
            <a:noFill/>
          </a:ln>
        </p:spPr>
        <p:txBody>
          <a:bodyPr spcFirstLastPara="1" wrap="square" lIns="91425" tIns="45700" rIns="91425" bIns="45700" anchor="ctr" anchorCtr="0">
            <a:normAutofit/>
          </a:bodyPr>
          <a:lstStyle/>
          <a:p>
            <a:pPr marL="306000" lvl="0" indent="-306000" algn="l" rtl="0">
              <a:spcBef>
                <a:spcPts val="0"/>
              </a:spcBef>
              <a:spcAft>
                <a:spcPts val="0"/>
              </a:spcAft>
              <a:buClr>
                <a:srgbClr val="752864"/>
              </a:buClr>
              <a:buSzPts val="1472"/>
              <a:buChar char="◼"/>
            </a:pPr>
            <a:r>
              <a:rPr lang="fr-FR" sz="1600" b="1">
                <a:latin typeface="Poppins"/>
                <a:ea typeface="Poppins"/>
                <a:cs typeface="Poppins"/>
                <a:sym typeface="Poppins"/>
              </a:rPr>
              <a:t>Période de l’enquête : </a:t>
            </a:r>
            <a:r>
              <a:rPr lang="fr-FR" sz="1600">
                <a:latin typeface="Poppins"/>
                <a:ea typeface="Poppins"/>
                <a:cs typeface="Poppins"/>
                <a:sym typeface="Poppins"/>
              </a:rPr>
              <a:t>Janvier à Juillet 2023</a:t>
            </a:r>
            <a:endParaRPr>
              <a:latin typeface="Poppins"/>
              <a:ea typeface="Poppins"/>
              <a:cs typeface="Poppins"/>
              <a:sym typeface="Poppins"/>
            </a:endParaRPr>
          </a:p>
          <a:p>
            <a:pPr marL="306000" lvl="0" indent="-306000" algn="l" rtl="0">
              <a:spcBef>
                <a:spcPts val="920"/>
              </a:spcBef>
              <a:spcAft>
                <a:spcPts val="0"/>
              </a:spcAft>
              <a:buClr>
                <a:srgbClr val="752864"/>
              </a:buClr>
              <a:buSzPts val="1472"/>
              <a:buChar char="◼"/>
            </a:pPr>
            <a:r>
              <a:rPr lang="fr-FR" sz="1600" b="1">
                <a:latin typeface="Poppins"/>
                <a:ea typeface="Poppins"/>
                <a:cs typeface="Poppins"/>
                <a:sym typeface="Poppins"/>
              </a:rPr>
              <a:t>Nombre de participants : 260</a:t>
            </a:r>
            <a:r>
              <a:rPr lang="fr-FR" sz="1600">
                <a:latin typeface="Poppins"/>
                <a:ea typeface="Poppins"/>
                <a:cs typeface="Poppins"/>
                <a:sym typeface="Poppins"/>
              </a:rPr>
              <a:t> personnes interrogées</a:t>
            </a:r>
            <a:endParaRPr>
              <a:latin typeface="Poppins"/>
              <a:ea typeface="Poppins"/>
              <a:cs typeface="Poppins"/>
              <a:sym typeface="Poppins"/>
            </a:endParaRPr>
          </a:p>
          <a:p>
            <a:pPr marL="306000" lvl="0" indent="-306000" algn="l" rtl="0">
              <a:spcBef>
                <a:spcPts val="920"/>
              </a:spcBef>
              <a:spcAft>
                <a:spcPts val="0"/>
              </a:spcAft>
              <a:buClr>
                <a:srgbClr val="752864"/>
              </a:buClr>
              <a:buSzPts val="1472"/>
              <a:buChar char="◼"/>
            </a:pPr>
            <a:r>
              <a:rPr lang="fr-FR" sz="1600" b="1">
                <a:latin typeface="Poppins"/>
                <a:ea typeface="Poppins"/>
                <a:cs typeface="Poppins"/>
                <a:sym typeface="Poppins"/>
              </a:rPr>
              <a:t>Lieu : </a:t>
            </a:r>
            <a:r>
              <a:rPr lang="fr-FR" sz="1600">
                <a:latin typeface="Poppins"/>
                <a:ea typeface="Poppins"/>
                <a:cs typeface="Poppins"/>
                <a:sym typeface="Poppins"/>
              </a:rPr>
              <a:t>Plateau médical (</a:t>
            </a:r>
            <a:r>
              <a:rPr lang="fr-FR" sz="1600" b="1">
                <a:latin typeface="Poppins"/>
                <a:ea typeface="Poppins"/>
                <a:cs typeface="Poppins"/>
                <a:sym typeface="Poppins"/>
              </a:rPr>
              <a:t>73</a:t>
            </a:r>
            <a:r>
              <a:rPr lang="fr-FR" sz="1600">
                <a:latin typeface="Poppins"/>
                <a:ea typeface="Poppins"/>
                <a:cs typeface="Poppins"/>
                <a:sym typeface="Poppins"/>
              </a:rPr>
              <a:t>) et Clinique (</a:t>
            </a:r>
            <a:r>
              <a:rPr lang="fr-FR" sz="1600" b="1">
                <a:latin typeface="Poppins"/>
                <a:ea typeface="Poppins"/>
                <a:cs typeface="Poppins"/>
                <a:sym typeface="Poppins"/>
              </a:rPr>
              <a:t>187</a:t>
            </a:r>
            <a:r>
              <a:rPr lang="fr-FR" sz="1600">
                <a:latin typeface="Poppins"/>
                <a:ea typeface="Poppins"/>
                <a:cs typeface="Poppins"/>
                <a:sym typeface="Poppins"/>
              </a:rPr>
              <a:t>)</a:t>
            </a:r>
            <a:endParaRPr>
              <a:latin typeface="Poppins"/>
              <a:ea typeface="Poppins"/>
              <a:cs typeface="Poppins"/>
              <a:sym typeface="Poppins"/>
            </a:endParaRPr>
          </a:p>
          <a:p>
            <a:pPr marL="306000" lvl="0" indent="-306000" algn="l" rtl="0">
              <a:spcBef>
                <a:spcPts val="920"/>
              </a:spcBef>
              <a:spcAft>
                <a:spcPts val="0"/>
              </a:spcAft>
              <a:buClr>
                <a:srgbClr val="752864"/>
              </a:buClr>
              <a:buSzPts val="1472"/>
              <a:buChar char="◼"/>
            </a:pPr>
            <a:r>
              <a:rPr lang="fr-FR" sz="1600" b="1">
                <a:latin typeface="Poppins"/>
                <a:ea typeface="Poppins"/>
                <a:cs typeface="Poppins"/>
                <a:sym typeface="Poppins"/>
              </a:rPr>
              <a:t>Objectif : </a:t>
            </a:r>
            <a:r>
              <a:rPr lang="fr-FR" sz="1600">
                <a:latin typeface="Poppins"/>
                <a:ea typeface="Poppins"/>
                <a:cs typeface="Poppins"/>
                <a:sym typeface="Poppins"/>
              </a:rPr>
              <a:t>Cette enquête a pour but d’évaluer la satisfaction des patients afin d’améliorer la qualité des soins et des services. </a:t>
            </a:r>
            <a:endParaRPr>
              <a:latin typeface="Poppins"/>
              <a:ea typeface="Poppins"/>
              <a:cs typeface="Poppins"/>
              <a:sym typeface="Poppins"/>
            </a:endParaRPr>
          </a:p>
          <a:p>
            <a:pPr marL="306000" lvl="0" indent="-306000" algn="l" rtl="0">
              <a:spcBef>
                <a:spcPts val="920"/>
              </a:spcBef>
              <a:spcAft>
                <a:spcPts val="0"/>
              </a:spcAft>
              <a:buClr>
                <a:srgbClr val="752864"/>
              </a:buClr>
              <a:buSzPts val="1472"/>
              <a:buChar char="◼"/>
            </a:pPr>
            <a:r>
              <a:rPr lang="fr-FR" sz="1600" b="1">
                <a:latin typeface="Poppins"/>
                <a:ea typeface="Poppins"/>
                <a:cs typeface="Poppins"/>
                <a:sym typeface="Poppins"/>
              </a:rPr>
              <a:t>Public visé : </a:t>
            </a:r>
            <a:r>
              <a:rPr lang="fr-FR" sz="1600">
                <a:latin typeface="Poppins"/>
                <a:ea typeface="Poppins"/>
                <a:cs typeface="Poppins"/>
                <a:sym typeface="Poppins"/>
              </a:rPr>
              <a:t>les nouveaux patients de la clinique et du plateau</a:t>
            </a:r>
            <a:endParaRPr>
              <a:latin typeface="Poppins"/>
              <a:ea typeface="Poppins"/>
              <a:cs typeface="Poppins"/>
              <a:sym typeface="Poppins"/>
            </a:endParaRPr>
          </a:p>
          <a:p>
            <a:pPr marL="306000" lvl="0" indent="-306000" algn="l" rtl="0">
              <a:spcBef>
                <a:spcPts val="920"/>
              </a:spcBef>
              <a:spcAft>
                <a:spcPts val="0"/>
              </a:spcAft>
              <a:buClr>
                <a:srgbClr val="752864"/>
              </a:buClr>
              <a:buSzPts val="1472"/>
              <a:buChar char="◼"/>
            </a:pPr>
            <a:r>
              <a:rPr lang="fr-FR" sz="1600" b="1">
                <a:latin typeface="Poppins"/>
                <a:ea typeface="Poppins"/>
                <a:cs typeface="Poppins"/>
                <a:sym typeface="Poppins"/>
              </a:rPr>
              <a:t>Informations sur le nouveau patient : </a:t>
            </a:r>
            <a:r>
              <a:rPr lang="fr-FR" sz="1600">
                <a:latin typeface="Poppins"/>
                <a:ea typeface="Poppins"/>
                <a:cs typeface="Poppins"/>
                <a:sym typeface="Poppins"/>
              </a:rPr>
              <a:t>Numéro de référence interne, Nom, Prénom, Contact, Date entrée dans le CRM, Service consulté, Lieu de consultation</a:t>
            </a:r>
            <a:endParaRPr>
              <a:latin typeface="Poppins"/>
              <a:ea typeface="Poppins"/>
              <a:cs typeface="Poppins"/>
              <a:sym typeface="Poppins"/>
            </a:endParaRPr>
          </a:p>
          <a:p>
            <a:pPr marL="306000" lvl="0" indent="-306000" algn="l" rtl="0">
              <a:spcBef>
                <a:spcPts val="920"/>
              </a:spcBef>
              <a:spcAft>
                <a:spcPts val="0"/>
              </a:spcAft>
              <a:buClr>
                <a:srgbClr val="752864"/>
              </a:buClr>
              <a:buSzPts val="1472"/>
              <a:buChar char="◼"/>
            </a:pPr>
            <a:r>
              <a:rPr lang="fr-FR" sz="1600" b="1">
                <a:latin typeface="Poppins"/>
                <a:ea typeface="Poppins"/>
                <a:cs typeface="Poppins"/>
                <a:sym typeface="Poppins"/>
              </a:rPr>
              <a:t>Administration questionnaire : </a:t>
            </a:r>
            <a:r>
              <a:rPr lang="fr-FR" sz="1600">
                <a:latin typeface="Poppins"/>
                <a:ea typeface="Poppins"/>
                <a:cs typeface="Poppins"/>
                <a:sym typeface="Poppins"/>
              </a:rPr>
              <a:t>Au téléphone</a:t>
            </a:r>
            <a:endParaRPr>
              <a:latin typeface="Poppins"/>
              <a:ea typeface="Poppins"/>
              <a:cs typeface="Poppins"/>
              <a:sym typeface="Poppins"/>
            </a:endParaRPr>
          </a:p>
          <a:p>
            <a:pPr marL="306000" lvl="0" indent="-306000" algn="l" rtl="0">
              <a:spcBef>
                <a:spcPts val="920"/>
              </a:spcBef>
              <a:spcAft>
                <a:spcPts val="0"/>
              </a:spcAft>
              <a:buClr>
                <a:srgbClr val="752864"/>
              </a:buClr>
              <a:buSzPts val="1472"/>
              <a:buChar char="◼"/>
            </a:pPr>
            <a:r>
              <a:rPr lang="fr-FR" sz="1600" b="1">
                <a:latin typeface="Poppins"/>
                <a:ea typeface="Poppins"/>
                <a:cs typeface="Poppins"/>
                <a:sym typeface="Poppins"/>
              </a:rPr>
              <a:t>Collecte et traitement des réponses : </a:t>
            </a:r>
            <a:r>
              <a:rPr lang="fr-FR" sz="1600">
                <a:latin typeface="Poppins"/>
                <a:ea typeface="Poppins"/>
                <a:cs typeface="Poppins"/>
                <a:sym typeface="Poppins"/>
              </a:rPr>
              <a:t>Google drive</a:t>
            </a:r>
            <a:endParaRPr>
              <a:latin typeface="Poppins"/>
              <a:ea typeface="Poppins"/>
              <a:cs typeface="Poppins"/>
              <a:sym typeface="Poppins"/>
            </a:endParaRPr>
          </a:p>
        </p:txBody>
      </p:sp>
      <p:sp>
        <p:nvSpPr>
          <p:cNvPr id="878" name="Google Shape;878;p120"/>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sp>
        <p:nvSpPr>
          <p:cNvPr id="883" name="Google Shape;883;p121"/>
          <p:cNvSpPr txBox="1">
            <a:spLocks noGrp="1"/>
          </p:cNvSpPr>
          <p:nvPr>
            <p:ph type="title"/>
          </p:nvPr>
        </p:nvSpPr>
        <p:spPr>
          <a:xfrm>
            <a:off x="461692" y="1053581"/>
            <a:ext cx="11029500" cy="1013700"/>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chemeClr val="lt1"/>
              </a:buClr>
              <a:buSzPct val="123749"/>
              <a:buFont typeface="Trebuchet MS"/>
              <a:buNone/>
            </a:pPr>
            <a:r>
              <a:rPr lang="fr-FR" sz="1777" b="1">
                <a:solidFill>
                  <a:schemeClr val="dk1"/>
                </a:solidFill>
                <a:latin typeface="Poppins"/>
                <a:ea typeface="Poppins"/>
                <a:cs typeface="Poppins"/>
                <a:sym typeface="Poppins"/>
              </a:rPr>
              <a:t>PROVENANCE ET MOTIF DE VENUE DES NOUVEAUX PATIENTS</a:t>
            </a:r>
            <a:br>
              <a:rPr lang="fr-FR" sz="1777" b="1">
                <a:solidFill>
                  <a:schemeClr val="dk1"/>
                </a:solidFill>
                <a:latin typeface="Poppins"/>
                <a:ea typeface="Poppins"/>
                <a:cs typeface="Poppins"/>
                <a:sym typeface="Poppins"/>
              </a:rPr>
            </a:br>
            <a:br>
              <a:rPr lang="fr-FR" sz="2200">
                <a:latin typeface="Poppins"/>
                <a:ea typeface="Poppins"/>
                <a:cs typeface="Poppins"/>
                <a:sym typeface="Poppins"/>
              </a:rPr>
            </a:br>
            <a:r>
              <a:rPr lang="fr-FR" sz="1300" b="1">
                <a:solidFill>
                  <a:srgbClr val="7BBBB2"/>
                </a:solidFill>
                <a:latin typeface="Poppins"/>
                <a:ea typeface="Poppins"/>
                <a:cs typeface="Poppins"/>
                <a:sym typeface="Poppins"/>
              </a:rPr>
              <a:t>86%</a:t>
            </a:r>
            <a:r>
              <a:rPr lang="fr-FR" sz="1300">
                <a:latin typeface="Poppins"/>
                <a:ea typeface="Poppins"/>
                <a:cs typeface="Poppins"/>
                <a:sym typeface="Poppins"/>
              </a:rPr>
              <a:t> DES PATIENTS SONT VENUS A NEST SOUS RECOMMANDATION</a:t>
            </a:r>
            <a:br>
              <a:rPr lang="fr-FR" sz="1300">
                <a:latin typeface="Poppins"/>
                <a:ea typeface="Poppins"/>
                <a:cs typeface="Poppins"/>
                <a:sym typeface="Poppins"/>
              </a:rPr>
            </a:br>
            <a:r>
              <a:rPr lang="fr-FR" sz="1300" b="1">
                <a:solidFill>
                  <a:srgbClr val="7BBBB2"/>
                </a:solidFill>
                <a:latin typeface="Poppins"/>
                <a:ea typeface="Poppins"/>
                <a:cs typeface="Poppins"/>
                <a:sym typeface="Poppins"/>
              </a:rPr>
              <a:t>55%</a:t>
            </a:r>
            <a:r>
              <a:rPr lang="fr-FR" sz="1300">
                <a:latin typeface="Poppins"/>
                <a:ea typeface="Poppins"/>
                <a:cs typeface="Poppins"/>
                <a:sym typeface="Poppins"/>
              </a:rPr>
              <a:t> DES PATIENTS SONT VENUS A NEST POUR LA GYNÉCOLOGIE ET </a:t>
            </a:r>
            <a:r>
              <a:rPr lang="fr-FR" sz="1300" b="1">
                <a:solidFill>
                  <a:srgbClr val="7BBBB2"/>
                </a:solidFill>
                <a:latin typeface="Poppins"/>
                <a:ea typeface="Poppins"/>
                <a:cs typeface="Poppins"/>
                <a:sym typeface="Poppins"/>
              </a:rPr>
              <a:t>32%</a:t>
            </a:r>
            <a:r>
              <a:rPr lang="fr-FR" sz="1300">
                <a:latin typeface="Poppins"/>
                <a:ea typeface="Poppins"/>
                <a:cs typeface="Poppins"/>
                <a:sym typeface="Poppins"/>
              </a:rPr>
              <a:t> POUR LA PÉDIATRIE</a:t>
            </a:r>
            <a:endParaRPr>
              <a:latin typeface="Poppins"/>
              <a:ea typeface="Poppins"/>
              <a:cs typeface="Poppins"/>
              <a:sym typeface="Poppins"/>
            </a:endParaRPr>
          </a:p>
        </p:txBody>
      </p:sp>
      <p:pic>
        <p:nvPicPr>
          <p:cNvPr id="884" name="Google Shape;884;p121"/>
          <p:cNvPicPr preferRelativeResize="0"/>
          <p:nvPr/>
        </p:nvPicPr>
        <p:blipFill>
          <a:blip r:embed="rId3">
            <a:alphaModFix/>
          </a:blip>
          <a:stretch>
            <a:fillRect/>
          </a:stretch>
        </p:blipFill>
        <p:spPr>
          <a:xfrm>
            <a:off x="621725" y="2341598"/>
            <a:ext cx="10289524" cy="4257325"/>
          </a:xfrm>
          <a:prstGeom prst="rect">
            <a:avLst/>
          </a:prstGeom>
          <a:noFill/>
          <a:ln>
            <a:noFill/>
          </a:ln>
        </p:spPr>
      </p:pic>
      <p:sp>
        <p:nvSpPr>
          <p:cNvPr id="885" name="Google Shape;885;p121"/>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sp>
        <p:nvSpPr>
          <p:cNvPr id="890" name="Google Shape;890;p122"/>
          <p:cNvSpPr txBox="1">
            <a:spLocks noGrp="1"/>
          </p:cNvSpPr>
          <p:nvPr>
            <p:ph type="title"/>
          </p:nvPr>
        </p:nvSpPr>
        <p:spPr>
          <a:xfrm>
            <a:off x="489242" y="1277806"/>
            <a:ext cx="11029500" cy="1013700"/>
          </a:xfrm>
          <a:prstGeom prst="rect">
            <a:avLst/>
          </a:prstGeom>
          <a:noFill/>
          <a:ln>
            <a:noFill/>
          </a:ln>
        </p:spPr>
        <p:txBody>
          <a:bodyPr spcFirstLastPara="1" wrap="square" lIns="91425" tIns="45700" rIns="91425" bIns="45700" anchor="b" anchorCtr="0">
            <a:normAutofit fontScale="90000"/>
          </a:bodyPr>
          <a:lstStyle/>
          <a:p>
            <a:pPr marL="0" marR="0" lvl="0" indent="0" algn="l" rtl="0">
              <a:lnSpc>
                <a:spcPct val="100000"/>
              </a:lnSpc>
              <a:spcBef>
                <a:spcPts val="0"/>
              </a:spcBef>
              <a:spcAft>
                <a:spcPts val="0"/>
              </a:spcAft>
              <a:buClr>
                <a:schemeClr val="lt1"/>
              </a:buClr>
              <a:buSzPct val="123749"/>
              <a:buFont typeface="Trebuchet MS"/>
              <a:buNone/>
            </a:pPr>
            <a:r>
              <a:rPr lang="fr-FR" sz="1777" b="1">
                <a:solidFill>
                  <a:schemeClr val="dk1"/>
                </a:solidFill>
                <a:latin typeface="Poppins"/>
                <a:ea typeface="Poppins"/>
                <a:cs typeface="Poppins"/>
                <a:sym typeface="Poppins"/>
              </a:rPr>
              <a:t>RESUME DES RESULTATS</a:t>
            </a:r>
            <a:br>
              <a:rPr lang="fr-FR" sz="2000" b="1">
                <a:latin typeface="Poppins"/>
                <a:ea typeface="Poppins"/>
                <a:cs typeface="Poppins"/>
                <a:sym typeface="Poppins"/>
              </a:rPr>
            </a:br>
            <a:br>
              <a:rPr lang="fr-FR" sz="2000" b="1">
                <a:latin typeface="Poppins"/>
                <a:ea typeface="Poppins"/>
                <a:cs typeface="Poppins"/>
                <a:sym typeface="Poppins"/>
              </a:rPr>
            </a:br>
            <a:r>
              <a:rPr lang="fr-FR" sz="1300" b="1">
                <a:solidFill>
                  <a:srgbClr val="7BBBB2"/>
                </a:solidFill>
                <a:latin typeface="Poppins"/>
                <a:ea typeface="Poppins"/>
                <a:cs typeface="Poppins"/>
                <a:sym typeface="Poppins"/>
              </a:rPr>
              <a:t>98,8%</a:t>
            </a:r>
            <a:r>
              <a:rPr lang="fr-FR" sz="2000" b="1">
                <a:latin typeface="Poppins"/>
                <a:ea typeface="Poppins"/>
                <a:cs typeface="Poppins"/>
                <a:sym typeface="Poppins"/>
              </a:rPr>
              <a:t> </a:t>
            </a:r>
            <a:r>
              <a:rPr lang="fr-FR" sz="1300">
                <a:latin typeface="Poppins"/>
                <a:ea typeface="Poppins"/>
                <a:cs typeface="Poppins"/>
                <a:sym typeface="Poppins"/>
              </a:rPr>
              <a:t>DES NOUVEAUX PATIENTS SONT TRÈS SATISFAITS DE LA QUALITÉ DE L’ACCUEIL </a:t>
            </a:r>
            <a:br>
              <a:rPr lang="fr-FR" sz="1300">
                <a:latin typeface="Poppins"/>
                <a:ea typeface="Poppins"/>
                <a:cs typeface="Poppins"/>
                <a:sym typeface="Poppins"/>
              </a:rPr>
            </a:br>
            <a:r>
              <a:rPr lang="fr-FR" sz="1300" b="1">
                <a:solidFill>
                  <a:srgbClr val="7BBBB2"/>
                </a:solidFill>
                <a:latin typeface="Poppins"/>
                <a:ea typeface="Poppins"/>
                <a:cs typeface="Poppins"/>
                <a:sym typeface="Poppins"/>
              </a:rPr>
              <a:t>97,7 %</a:t>
            </a:r>
            <a:r>
              <a:rPr lang="fr-FR" sz="2000" b="1">
                <a:latin typeface="Poppins"/>
                <a:ea typeface="Poppins"/>
                <a:cs typeface="Poppins"/>
                <a:sym typeface="Poppins"/>
              </a:rPr>
              <a:t> </a:t>
            </a:r>
            <a:r>
              <a:rPr lang="fr-FR" sz="1300">
                <a:latin typeface="Poppins"/>
                <a:ea typeface="Poppins"/>
                <a:cs typeface="Poppins"/>
                <a:sym typeface="Poppins"/>
              </a:rPr>
              <a:t>DES NOUVEAUX PATIENTS SONT TRÈS SATISFAITS DE LA CONSULTATION</a:t>
            </a:r>
            <a:endParaRPr sz="1300">
              <a:latin typeface="Poppins"/>
              <a:ea typeface="Poppins"/>
              <a:cs typeface="Poppins"/>
              <a:sym typeface="Poppins"/>
            </a:endParaRPr>
          </a:p>
        </p:txBody>
      </p:sp>
      <p:sp>
        <p:nvSpPr>
          <p:cNvPr id="891" name="Google Shape;891;p122"/>
          <p:cNvSpPr txBox="1"/>
          <p:nvPr/>
        </p:nvSpPr>
        <p:spPr>
          <a:xfrm>
            <a:off x="367413" y="6186153"/>
            <a:ext cx="11536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200" b="1">
                <a:solidFill>
                  <a:schemeClr val="dk1"/>
                </a:solidFill>
                <a:latin typeface="Trebuchet MS"/>
                <a:ea typeface="Trebuchet MS"/>
                <a:cs typeface="Trebuchet MS"/>
                <a:sym typeface="Trebuchet MS"/>
              </a:rPr>
              <a:t>Seule </a:t>
            </a:r>
            <a:r>
              <a:rPr lang="fr-FR" sz="1200" b="1">
                <a:solidFill>
                  <a:srgbClr val="FF0000"/>
                </a:solidFill>
                <a:latin typeface="Trebuchet MS"/>
                <a:ea typeface="Trebuchet MS"/>
                <a:cs typeface="Trebuchet MS"/>
                <a:sym typeface="Trebuchet MS"/>
              </a:rPr>
              <a:t>1</a:t>
            </a:r>
            <a:r>
              <a:rPr lang="fr-FR" sz="1200" b="1">
                <a:solidFill>
                  <a:schemeClr val="dk1"/>
                </a:solidFill>
                <a:latin typeface="Trebuchet MS"/>
                <a:ea typeface="Trebuchet MS"/>
                <a:cs typeface="Trebuchet MS"/>
                <a:sym typeface="Trebuchet MS"/>
              </a:rPr>
              <a:t> patiente a eu un motif d’insatisfaction et la cause avancée est que </a:t>
            </a:r>
            <a:r>
              <a:rPr lang="fr-FR" sz="1200" b="1" u="sng">
                <a:solidFill>
                  <a:schemeClr val="dk1"/>
                </a:solidFill>
                <a:latin typeface="Trebuchet MS"/>
                <a:ea typeface="Trebuchet MS"/>
                <a:cs typeface="Trebuchet MS"/>
                <a:sym typeface="Trebuchet MS"/>
              </a:rPr>
              <a:t>ses constantes n’ont pas été prises et qu’elle n'est pas satisfaite de la consultation.</a:t>
            </a:r>
            <a:endParaRPr/>
          </a:p>
        </p:txBody>
      </p:sp>
      <p:pic>
        <p:nvPicPr>
          <p:cNvPr id="892" name="Google Shape;892;p122"/>
          <p:cNvPicPr preferRelativeResize="0"/>
          <p:nvPr/>
        </p:nvPicPr>
        <p:blipFill>
          <a:blip r:embed="rId3">
            <a:alphaModFix/>
          </a:blip>
          <a:stretch>
            <a:fillRect/>
          </a:stretch>
        </p:blipFill>
        <p:spPr>
          <a:xfrm>
            <a:off x="489250" y="2436298"/>
            <a:ext cx="11121500" cy="3702900"/>
          </a:xfrm>
          <a:prstGeom prst="rect">
            <a:avLst/>
          </a:prstGeom>
          <a:noFill/>
          <a:ln>
            <a:noFill/>
          </a:ln>
        </p:spPr>
      </p:pic>
      <p:sp>
        <p:nvSpPr>
          <p:cNvPr id="893" name="Google Shape;893;p122"/>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aphicFrame>
        <p:nvGraphicFramePr>
          <p:cNvPr id="292" name="Google Shape;292;p42"/>
          <p:cNvGraphicFramePr/>
          <p:nvPr/>
        </p:nvGraphicFramePr>
        <p:xfrm>
          <a:off x="343950" y="432150"/>
          <a:ext cx="3000000" cy="3000000"/>
        </p:xfrm>
        <a:graphic>
          <a:graphicData uri="http://schemas.openxmlformats.org/drawingml/2006/table">
            <a:tbl>
              <a:tblPr>
                <a:noFill/>
                <a:tableStyleId>{3946ED75-AFF1-4BEF-8250-051C1756E3E0}</a:tableStyleId>
              </a:tblPr>
              <a:tblGrid>
                <a:gridCol w="1029025">
                  <a:extLst>
                    <a:ext uri="{9D8B030D-6E8A-4147-A177-3AD203B41FA5}">
                      <a16:colId xmlns:a16="http://schemas.microsoft.com/office/drawing/2014/main" val="20000"/>
                    </a:ext>
                  </a:extLst>
                </a:gridCol>
                <a:gridCol w="4737150">
                  <a:extLst>
                    <a:ext uri="{9D8B030D-6E8A-4147-A177-3AD203B41FA5}">
                      <a16:colId xmlns:a16="http://schemas.microsoft.com/office/drawing/2014/main" val="20001"/>
                    </a:ext>
                  </a:extLst>
                </a:gridCol>
                <a:gridCol w="5588775">
                  <a:extLst>
                    <a:ext uri="{9D8B030D-6E8A-4147-A177-3AD203B41FA5}">
                      <a16:colId xmlns:a16="http://schemas.microsoft.com/office/drawing/2014/main" val="20002"/>
                    </a:ext>
                  </a:extLst>
                </a:gridCol>
              </a:tblGrid>
              <a:tr h="329125">
                <a:tc>
                  <a:txBody>
                    <a:bodyPr/>
                    <a:lstStyle/>
                    <a:p>
                      <a:pPr marL="0" lvl="0" indent="0" algn="ctr" rtl="0">
                        <a:lnSpc>
                          <a:spcPct val="115000"/>
                        </a:lnSpc>
                        <a:spcBef>
                          <a:spcPts val="0"/>
                        </a:spcBef>
                        <a:spcAft>
                          <a:spcPts val="0"/>
                        </a:spcAft>
                        <a:buNone/>
                      </a:pPr>
                      <a:r>
                        <a:rPr lang="fr-FR" sz="1200" b="1">
                          <a:latin typeface="Poppins"/>
                          <a:ea typeface="Poppins"/>
                          <a:cs typeface="Poppins"/>
                          <a:sym typeface="Poppins"/>
                        </a:rPr>
                        <a:t>SWOT</a:t>
                      </a:r>
                      <a:endParaRPr sz="1200" b="1">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fr-FR" sz="1000" b="1">
                          <a:solidFill>
                            <a:srgbClr val="FFFFFF"/>
                          </a:solidFill>
                          <a:latin typeface="Poppins"/>
                          <a:ea typeface="Poppins"/>
                          <a:cs typeface="Poppins"/>
                          <a:sym typeface="Poppins"/>
                        </a:rPr>
                        <a:t>Positif</a:t>
                      </a:r>
                      <a:endParaRPr sz="1000" b="1">
                        <a:solidFill>
                          <a:srgbClr val="FFFFFF"/>
                        </a:solidFill>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7BBBB2"/>
                    </a:solidFill>
                  </a:tcPr>
                </a:tc>
                <a:tc>
                  <a:txBody>
                    <a:bodyPr/>
                    <a:lstStyle/>
                    <a:p>
                      <a:pPr marL="0" lvl="0" indent="0" algn="ctr" rtl="0">
                        <a:lnSpc>
                          <a:spcPct val="115000"/>
                        </a:lnSpc>
                        <a:spcBef>
                          <a:spcPts val="0"/>
                        </a:spcBef>
                        <a:spcAft>
                          <a:spcPts val="0"/>
                        </a:spcAft>
                        <a:buNone/>
                      </a:pPr>
                      <a:r>
                        <a:rPr lang="fr-FR" sz="1000" b="1">
                          <a:solidFill>
                            <a:srgbClr val="FFFFFF"/>
                          </a:solidFill>
                          <a:latin typeface="Poppins"/>
                          <a:ea typeface="Poppins"/>
                          <a:cs typeface="Poppins"/>
                          <a:sym typeface="Poppins"/>
                        </a:rPr>
                        <a:t>Négatif</a:t>
                      </a:r>
                      <a:endParaRPr sz="1000" b="1">
                        <a:solidFill>
                          <a:srgbClr val="FFFFFF"/>
                        </a:solidFill>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7BBBB2"/>
                    </a:solidFill>
                  </a:tcPr>
                </a:tc>
                <a:extLst>
                  <a:ext uri="{0D108BD9-81ED-4DB2-BD59-A6C34878D82A}">
                    <a16:rowId xmlns:a16="http://schemas.microsoft.com/office/drawing/2014/main" val="10000"/>
                  </a:ext>
                </a:extLst>
              </a:tr>
              <a:tr h="329125">
                <a:tc rowSpan="8">
                  <a:txBody>
                    <a:bodyPr/>
                    <a:lstStyle/>
                    <a:p>
                      <a:pPr marL="0" lvl="0" indent="0" algn="ctr" rtl="0">
                        <a:lnSpc>
                          <a:spcPct val="115000"/>
                        </a:lnSpc>
                        <a:spcBef>
                          <a:spcPts val="0"/>
                        </a:spcBef>
                        <a:spcAft>
                          <a:spcPts val="0"/>
                        </a:spcAft>
                        <a:buNone/>
                      </a:pPr>
                      <a:r>
                        <a:rPr lang="fr-FR" sz="1000" b="1">
                          <a:solidFill>
                            <a:srgbClr val="FFFFFF"/>
                          </a:solidFill>
                          <a:latin typeface="Poppins"/>
                          <a:ea typeface="Poppins"/>
                          <a:cs typeface="Poppins"/>
                          <a:sym typeface="Poppins"/>
                        </a:rPr>
                        <a:t>Interne</a:t>
                      </a:r>
                      <a:endParaRPr sz="1000" b="1">
                        <a:solidFill>
                          <a:srgbClr val="FFFFFF"/>
                        </a:solidFill>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752864"/>
                    </a:solidFill>
                  </a:tcPr>
                </a:tc>
                <a:tc>
                  <a:txBody>
                    <a:bodyPr/>
                    <a:lstStyle/>
                    <a:p>
                      <a:pPr marL="0" lvl="0" indent="0" algn="ctr" rtl="0">
                        <a:lnSpc>
                          <a:spcPct val="115000"/>
                        </a:lnSpc>
                        <a:spcBef>
                          <a:spcPts val="0"/>
                        </a:spcBef>
                        <a:spcAft>
                          <a:spcPts val="0"/>
                        </a:spcAft>
                        <a:buNone/>
                      </a:pPr>
                      <a:r>
                        <a:rPr lang="fr-FR" sz="1000" b="1">
                          <a:latin typeface="Poppins"/>
                          <a:ea typeface="Poppins"/>
                          <a:cs typeface="Poppins"/>
                          <a:sym typeface="Poppins"/>
                        </a:rPr>
                        <a:t>Forces</a:t>
                      </a:r>
                      <a:endParaRPr sz="1000" b="1">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CAE3E0"/>
                    </a:solidFill>
                  </a:tcPr>
                </a:tc>
                <a:tc>
                  <a:txBody>
                    <a:bodyPr/>
                    <a:lstStyle/>
                    <a:p>
                      <a:pPr marL="0" lvl="0" indent="0" algn="ctr" rtl="0">
                        <a:lnSpc>
                          <a:spcPct val="115000"/>
                        </a:lnSpc>
                        <a:spcBef>
                          <a:spcPts val="0"/>
                        </a:spcBef>
                        <a:spcAft>
                          <a:spcPts val="0"/>
                        </a:spcAft>
                        <a:buNone/>
                      </a:pPr>
                      <a:r>
                        <a:rPr lang="fr-FR" sz="1000" b="1">
                          <a:latin typeface="Poppins"/>
                          <a:ea typeface="Poppins"/>
                          <a:cs typeface="Poppins"/>
                          <a:sym typeface="Poppins"/>
                        </a:rPr>
                        <a:t>Faiblesses</a:t>
                      </a:r>
                      <a:endParaRPr sz="1000" b="1">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E4F1EF"/>
                    </a:solidFill>
                  </a:tcPr>
                </a:tc>
                <a:extLst>
                  <a:ext uri="{0D108BD9-81ED-4DB2-BD59-A6C34878D82A}">
                    <a16:rowId xmlns:a16="http://schemas.microsoft.com/office/drawing/2014/main" val="10001"/>
                  </a:ext>
                </a:extLst>
              </a:tr>
              <a:tr h="329125">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Formation continue</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Communication externe</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tcPr>
                </a:tc>
                <a:extLst>
                  <a:ext uri="{0D108BD9-81ED-4DB2-BD59-A6C34878D82A}">
                    <a16:rowId xmlns:a16="http://schemas.microsoft.com/office/drawing/2014/main" val="10002"/>
                  </a:ext>
                </a:extLst>
              </a:tr>
              <a:tr h="329125">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Programme NEST et Programme d'adhésion</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Utilisation du plateau technique (bloc obstétrical et bloc opératoire)</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tcPr>
                </a:tc>
                <a:extLst>
                  <a:ext uri="{0D108BD9-81ED-4DB2-BD59-A6C34878D82A}">
                    <a16:rowId xmlns:a16="http://schemas.microsoft.com/office/drawing/2014/main" val="10003"/>
                  </a:ext>
                </a:extLst>
              </a:tr>
              <a:tr h="329125">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Mesure de la performance et système d'informations</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Remontée d'informations</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tcPr>
                </a:tc>
                <a:extLst>
                  <a:ext uri="{0D108BD9-81ED-4DB2-BD59-A6C34878D82A}">
                    <a16:rowId xmlns:a16="http://schemas.microsoft.com/office/drawing/2014/main" val="10004"/>
                  </a:ext>
                </a:extLst>
              </a:tr>
              <a:tr h="329125">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Bonne réputation</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Performance financière</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tcPr>
                </a:tc>
                <a:extLst>
                  <a:ext uri="{0D108BD9-81ED-4DB2-BD59-A6C34878D82A}">
                    <a16:rowId xmlns:a16="http://schemas.microsoft.com/office/drawing/2014/main" val="10005"/>
                  </a:ext>
                </a:extLst>
              </a:tr>
              <a:tr h="329125">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Conduite du changement</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Autonomie du middle-management</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tcPr>
                </a:tc>
                <a:extLst>
                  <a:ext uri="{0D108BD9-81ED-4DB2-BD59-A6C34878D82A}">
                    <a16:rowId xmlns:a16="http://schemas.microsoft.com/office/drawing/2014/main" val="10006"/>
                  </a:ext>
                </a:extLst>
              </a:tr>
              <a:tr h="488400">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Organisation certifiée ISO 9001 v 2015</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Manque de clarté sur la stratégie d'acquisition des patients et de différenciation des offres</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tcPr>
                </a:tc>
                <a:extLst>
                  <a:ext uri="{0D108BD9-81ED-4DB2-BD59-A6C34878D82A}">
                    <a16:rowId xmlns:a16="http://schemas.microsoft.com/office/drawing/2014/main" val="10007"/>
                  </a:ext>
                </a:extLst>
              </a:tr>
              <a:tr h="329125">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Disponibilité</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Faible pouvoir de négociation avec les fournisseurs</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tcPr>
                </a:tc>
                <a:extLst>
                  <a:ext uri="{0D108BD9-81ED-4DB2-BD59-A6C34878D82A}">
                    <a16:rowId xmlns:a16="http://schemas.microsoft.com/office/drawing/2014/main" val="10008"/>
                  </a:ext>
                </a:extLst>
              </a:tr>
              <a:tr h="368050">
                <a:tc>
                  <a:txBody>
                    <a:bodyPr/>
                    <a:lstStyle/>
                    <a:p>
                      <a:pPr marL="0" lvl="0" indent="0" algn="l" rtl="0">
                        <a:spcBef>
                          <a:spcPts val="0"/>
                        </a:spcBef>
                        <a:spcAft>
                          <a:spcPts val="0"/>
                        </a:spcAft>
                        <a:buNone/>
                      </a:pPr>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gridSpan="2">
                  <a:txBody>
                    <a:bodyPr/>
                    <a:lstStyle/>
                    <a:p>
                      <a:pPr marL="0" lvl="0" indent="0" algn="l" rtl="0">
                        <a:spcBef>
                          <a:spcPts val="0"/>
                        </a:spcBef>
                        <a:spcAft>
                          <a:spcPts val="0"/>
                        </a:spcAft>
                        <a:buNone/>
                      </a:pPr>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752864"/>
                    </a:solidFill>
                  </a:tcPr>
                </a:tc>
                <a:tc hMerge="1">
                  <a:txBody>
                    <a:bodyPr/>
                    <a:lstStyle/>
                    <a:p>
                      <a:endParaRPr lang="fr-FR"/>
                    </a:p>
                  </a:txBody>
                  <a:tcPr/>
                </a:tc>
                <a:extLst>
                  <a:ext uri="{0D108BD9-81ED-4DB2-BD59-A6C34878D82A}">
                    <a16:rowId xmlns:a16="http://schemas.microsoft.com/office/drawing/2014/main" val="10009"/>
                  </a:ext>
                </a:extLst>
              </a:tr>
              <a:tr h="329125">
                <a:tc rowSpan="6">
                  <a:txBody>
                    <a:bodyPr/>
                    <a:lstStyle/>
                    <a:p>
                      <a:pPr marL="0" lvl="0" indent="0" algn="ctr" rtl="0">
                        <a:lnSpc>
                          <a:spcPct val="115000"/>
                        </a:lnSpc>
                        <a:spcBef>
                          <a:spcPts val="0"/>
                        </a:spcBef>
                        <a:spcAft>
                          <a:spcPts val="0"/>
                        </a:spcAft>
                        <a:buNone/>
                      </a:pPr>
                      <a:r>
                        <a:rPr lang="fr-FR" sz="1000" b="1">
                          <a:solidFill>
                            <a:srgbClr val="FFFFFF"/>
                          </a:solidFill>
                          <a:latin typeface="Poppins"/>
                          <a:ea typeface="Poppins"/>
                          <a:cs typeface="Poppins"/>
                          <a:sym typeface="Poppins"/>
                        </a:rPr>
                        <a:t>Externe</a:t>
                      </a:r>
                      <a:endParaRPr sz="1000" b="1">
                        <a:solidFill>
                          <a:srgbClr val="FFFFFF"/>
                        </a:solidFill>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752864"/>
                    </a:solidFill>
                  </a:tcPr>
                </a:tc>
                <a:tc>
                  <a:txBody>
                    <a:bodyPr/>
                    <a:lstStyle/>
                    <a:p>
                      <a:pPr marL="0" lvl="0" indent="0" algn="ctr" rtl="0">
                        <a:lnSpc>
                          <a:spcPct val="115000"/>
                        </a:lnSpc>
                        <a:spcBef>
                          <a:spcPts val="0"/>
                        </a:spcBef>
                        <a:spcAft>
                          <a:spcPts val="0"/>
                        </a:spcAft>
                        <a:buNone/>
                      </a:pPr>
                      <a:r>
                        <a:rPr lang="fr-FR" sz="1000" b="1">
                          <a:latin typeface="Poppins"/>
                          <a:ea typeface="Poppins"/>
                          <a:cs typeface="Poppins"/>
                          <a:sym typeface="Poppins"/>
                        </a:rPr>
                        <a:t>Opportunités</a:t>
                      </a:r>
                      <a:endParaRPr sz="1000" b="1">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CAE3E0"/>
                    </a:solidFill>
                  </a:tcPr>
                </a:tc>
                <a:tc>
                  <a:txBody>
                    <a:bodyPr/>
                    <a:lstStyle/>
                    <a:p>
                      <a:pPr marL="0" lvl="0" indent="0" algn="ctr" rtl="0">
                        <a:lnSpc>
                          <a:spcPct val="115000"/>
                        </a:lnSpc>
                        <a:spcBef>
                          <a:spcPts val="0"/>
                        </a:spcBef>
                        <a:spcAft>
                          <a:spcPts val="0"/>
                        </a:spcAft>
                        <a:buNone/>
                      </a:pPr>
                      <a:r>
                        <a:rPr lang="fr-FR" sz="1000" b="1">
                          <a:latin typeface="Poppins"/>
                          <a:ea typeface="Poppins"/>
                          <a:cs typeface="Poppins"/>
                          <a:sym typeface="Poppins"/>
                        </a:rPr>
                        <a:t>Menaces</a:t>
                      </a:r>
                      <a:endParaRPr sz="1000" b="1">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E4F1EF"/>
                    </a:solidFill>
                  </a:tcPr>
                </a:tc>
                <a:extLst>
                  <a:ext uri="{0D108BD9-81ED-4DB2-BD59-A6C34878D82A}">
                    <a16:rowId xmlns:a16="http://schemas.microsoft.com/office/drawing/2014/main" val="10010"/>
                  </a:ext>
                </a:extLst>
              </a:tr>
              <a:tr h="329125">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Fidélisation des patients</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Concurrence (prix, service, etc…)</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488400">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Contexte démographique : jeunesse de la population et taux de natalité élevé</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Perception des sages-femmes et infirmières</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r h="329125">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Partenariats</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Menace médico-légale</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extLst>
                  <a:ext uri="{0D108BD9-81ED-4DB2-BD59-A6C34878D82A}">
                    <a16:rowId xmlns:a16="http://schemas.microsoft.com/office/drawing/2014/main" val="10013"/>
                  </a:ext>
                </a:extLst>
              </a:tr>
              <a:tr h="329125">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Nouvelles implantations</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Turnover des RH</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extLst>
                  <a:ext uri="{0D108BD9-81ED-4DB2-BD59-A6C34878D82A}">
                    <a16:rowId xmlns:a16="http://schemas.microsoft.com/office/drawing/2014/main" val="10014"/>
                  </a:ext>
                </a:extLst>
              </a:tr>
              <a:tr h="368050">
                <a:tc vMerge="1">
                  <a:txBody>
                    <a:bodyPr/>
                    <a:lstStyle/>
                    <a:p>
                      <a:endParaRPr lang="fr-FR"/>
                    </a:p>
                  </a:txBody>
                  <a:tcPr/>
                </a:tc>
                <a:tc>
                  <a:txBody>
                    <a:bodyPr/>
                    <a:lstStyle/>
                    <a:p>
                      <a:pPr marL="0" lvl="0" indent="0" algn="ctr" rtl="0">
                        <a:lnSpc>
                          <a:spcPct val="115000"/>
                        </a:lnSpc>
                        <a:spcBef>
                          <a:spcPts val="0"/>
                        </a:spcBef>
                        <a:spcAft>
                          <a:spcPts val="0"/>
                        </a:spcAft>
                        <a:buNone/>
                      </a:pPr>
                      <a:r>
                        <a:rPr lang="fr-FR" sz="1000">
                          <a:latin typeface="Poppins"/>
                          <a:ea typeface="Poppins"/>
                          <a:cs typeface="Poppins"/>
                          <a:sym typeface="Poppins"/>
                        </a:rPr>
                        <a:t>Notoriété auprès d'acteurs internationaux</a:t>
                      </a:r>
                      <a:endParaRPr sz="1000">
                        <a:latin typeface="Poppins"/>
                        <a:ea typeface="Poppins"/>
                        <a:cs typeface="Poppins"/>
                        <a:sym typeface="Poppins"/>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endParaRPr/>
                    </a:p>
                  </a:txBody>
                  <a:tcPr marL="28575" marR="28575" marT="91425" marB="91425" anchor="ctr">
                    <a:lnL w="12700" cap="flat" cmpd="sng">
                      <a:solidFill>
                        <a:srgbClr val="571E4B"/>
                      </a:solidFill>
                      <a:prstDash val="solid"/>
                      <a:round/>
                      <a:headEnd type="none" w="sm" len="sm"/>
                      <a:tailEnd type="none" w="sm" len="sm"/>
                    </a:lnL>
                    <a:lnR w="12700" cap="flat" cmpd="sng">
                      <a:solidFill>
                        <a:srgbClr val="571E4B"/>
                      </a:solidFill>
                      <a:prstDash val="solid"/>
                      <a:round/>
                      <a:headEnd type="none" w="sm" len="sm"/>
                      <a:tailEnd type="none" w="sm" len="sm"/>
                    </a:lnR>
                    <a:lnT w="12700" cap="flat" cmpd="sng">
                      <a:solidFill>
                        <a:srgbClr val="571E4B"/>
                      </a:solidFill>
                      <a:prstDash val="solid"/>
                      <a:round/>
                      <a:headEnd type="none" w="sm" len="sm"/>
                      <a:tailEnd type="none" w="sm" len="sm"/>
                    </a:lnT>
                    <a:lnB w="12700" cap="flat" cmpd="sng">
                      <a:solidFill>
                        <a:srgbClr val="571E4B"/>
                      </a:solidFill>
                      <a:prstDash val="solid"/>
                      <a:round/>
                      <a:headEnd type="none" w="sm" len="sm"/>
                      <a:tailEnd type="none" w="sm" len="sm"/>
                    </a:lnB>
                    <a:solidFill>
                      <a:srgbClr val="FFFFFF"/>
                    </a:solidFill>
                  </a:tcPr>
                </a:tc>
                <a:extLst>
                  <a:ext uri="{0D108BD9-81ED-4DB2-BD59-A6C34878D82A}">
                    <a16:rowId xmlns:a16="http://schemas.microsoft.com/office/drawing/2014/main" val="10015"/>
                  </a:ext>
                </a:extLst>
              </a:tr>
            </a:tbl>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897"/>
        <p:cNvGrpSpPr/>
        <p:nvPr/>
      </p:nvGrpSpPr>
      <p:grpSpPr>
        <a:xfrm>
          <a:off x="0" y="0"/>
          <a:ext cx="0" cy="0"/>
          <a:chOff x="0" y="0"/>
          <a:chExt cx="0" cy="0"/>
        </a:xfrm>
      </p:grpSpPr>
      <p:sp>
        <p:nvSpPr>
          <p:cNvPr id="898" name="Google Shape;898;p123"/>
          <p:cNvSpPr txBox="1">
            <a:spLocks noGrp="1"/>
          </p:cNvSpPr>
          <p:nvPr>
            <p:ph type="title"/>
          </p:nvPr>
        </p:nvSpPr>
        <p:spPr>
          <a:xfrm>
            <a:off x="808542" y="1403206"/>
            <a:ext cx="11029500" cy="1013700"/>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chemeClr val="lt1"/>
              </a:buClr>
              <a:buSzPts val="2200"/>
              <a:buFont typeface="Trebuchet MS"/>
              <a:buNone/>
            </a:pPr>
            <a:r>
              <a:rPr lang="fr-FR" sz="1600" b="1">
                <a:solidFill>
                  <a:schemeClr val="dk1"/>
                </a:solidFill>
                <a:latin typeface="Poppins"/>
                <a:ea typeface="Poppins"/>
                <a:cs typeface="Poppins"/>
                <a:sym typeface="Poppins"/>
              </a:rPr>
              <a:t>RECOMMANDATIONS ET SUGGESTIONS DES PATIENTS</a:t>
            </a:r>
            <a:br>
              <a:rPr lang="fr-FR" sz="1600" b="1">
                <a:solidFill>
                  <a:schemeClr val="dk1"/>
                </a:solidFill>
                <a:latin typeface="Poppins"/>
                <a:ea typeface="Poppins"/>
                <a:cs typeface="Poppins"/>
                <a:sym typeface="Poppins"/>
              </a:rPr>
            </a:br>
            <a:endParaRPr sz="1800">
              <a:solidFill>
                <a:schemeClr val="dk1"/>
              </a:solidFill>
              <a:latin typeface="Poppins"/>
              <a:ea typeface="Poppins"/>
              <a:cs typeface="Poppins"/>
              <a:sym typeface="Poppins"/>
            </a:endParaRPr>
          </a:p>
        </p:txBody>
      </p:sp>
      <p:sp>
        <p:nvSpPr>
          <p:cNvPr id="899" name="Google Shape;899;p123"/>
          <p:cNvSpPr txBox="1">
            <a:spLocks noGrp="1"/>
          </p:cNvSpPr>
          <p:nvPr>
            <p:ph type="body" idx="1"/>
          </p:nvPr>
        </p:nvSpPr>
        <p:spPr>
          <a:xfrm>
            <a:off x="791798" y="3106529"/>
            <a:ext cx="7789500" cy="338700"/>
          </a:xfrm>
          <a:prstGeom prst="rect">
            <a:avLst/>
          </a:prstGeom>
          <a:noFill/>
          <a:ln>
            <a:noFill/>
          </a:ln>
        </p:spPr>
        <p:txBody>
          <a:bodyPr spcFirstLastPara="1" wrap="square" lIns="91425" tIns="45700" rIns="91425" bIns="45700" anchor="ctr" anchorCtr="0">
            <a:spAutoFit/>
          </a:bodyPr>
          <a:lstStyle/>
          <a:p>
            <a:pPr marL="306000" lvl="0" indent="-290760" algn="just" rtl="0">
              <a:spcBef>
                <a:spcPts val="0"/>
              </a:spcBef>
              <a:spcAft>
                <a:spcPts val="0"/>
              </a:spcAft>
              <a:buClr>
                <a:schemeClr val="accent4"/>
              </a:buClr>
              <a:buSzPts val="1600"/>
              <a:buFont typeface="Poppins"/>
              <a:buChar char="◼"/>
            </a:pPr>
            <a:r>
              <a:rPr lang="fr-FR" sz="1600" b="1">
                <a:solidFill>
                  <a:srgbClr val="7BBBB2"/>
                </a:solidFill>
                <a:latin typeface="Poppins"/>
                <a:ea typeface="Poppins"/>
                <a:cs typeface="Poppins"/>
                <a:sym typeface="Poppins"/>
              </a:rPr>
              <a:t>100%</a:t>
            </a:r>
            <a:r>
              <a:rPr lang="fr-FR" sz="1600" b="1">
                <a:solidFill>
                  <a:schemeClr val="accent6"/>
                </a:solidFill>
                <a:latin typeface="Poppins"/>
                <a:ea typeface="Poppins"/>
                <a:cs typeface="Poppins"/>
                <a:sym typeface="Poppins"/>
              </a:rPr>
              <a:t> </a:t>
            </a:r>
            <a:r>
              <a:rPr lang="fr-FR" sz="1600" b="1">
                <a:latin typeface="Poppins"/>
                <a:ea typeface="Poppins"/>
                <a:cs typeface="Poppins"/>
                <a:sym typeface="Poppins"/>
              </a:rPr>
              <a:t>des nouveaux patients recommanderaient la clinique</a:t>
            </a:r>
            <a:endParaRPr sz="1600">
              <a:latin typeface="Poppins"/>
              <a:ea typeface="Poppins"/>
              <a:cs typeface="Poppins"/>
              <a:sym typeface="Poppins"/>
            </a:endParaRPr>
          </a:p>
        </p:txBody>
      </p:sp>
      <p:sp>
        <p:nvSpPr>
          <p:cNvPr id="900" name="Google Shape;900;p123"/>
          <p:cNvSpPr txBox="1"/>
          <p:nvPr/>
        </p:nvSpPr>
        <p:spPr>
          <a:xfrm>
            <a:off x="808550" y="3989675"/>
            <a:ext cx="10116000" cy="831000"/>
          </a:xfrm>
          <a:prstGeom prst="rect">
            <a:avLst/>
          </a:prstGeom>
          <a:noFill/>
          <a:ln>
            <a:noFill/>
          </a:ln>
        </p:spPr>
        <p:txBody>
          <a:bodyPr spcFirstLastPara="1" wrap="square" lIns="91425" tIns="45700" rIns="91425" bIns="45700" anchor="ctr" anchorCtr="0">
            <a:spAutoFit/>
          </a:bodyPr>
          <a:lstStyle/>
          <a:p>
            <a:pPr marL="306000" marR="0" lvl="0" indent="-290760" algn="just" rtl="0">
              <a:spcBef>
                <a:spcPts val="0"/>
              </a:spcBef>
              <a:spcAft>
                <a:spcPts val="0"/>
              </a:spcAft>
              <a:buClr>
                <a:schemeClr val="accent4"/>
              </a:buClr>
              <a:buSzPts val="1600"/>
              <a:buFont typeface="Poppins"/>
              <a:buChar char="◼"/>
            </a:pPr>
            <a:r>
              <a:rPr lang="fr-FR" sz="1600" b="1">
                <a:solidFill>
                  <a:srgbClr val="7BBBB2"/>
                </a:solidFill>
                <a:latin typeface="Poppins"/>
                <a:ea typeface="Poppins"/>
                <a:cs typeface="Poppins"/>
                <a:sym typeface="Poppins"/>
              </a:rPr>
              <a:t>1</a:t>
            </a:r>
            <a:r>
              <a:rPr lang="fr-FR" sz="1600" b="1">
                <a:solidFill>
                  <a:schemeClr val="accent6"/>
                </a:solidFill>
                <a:latin typeface="Poppins"/>
                <a:ea typeface="Poppins"/>
                <a:cs typeface="Poppins"/>
                <a:sym typeface="Poppins"/>
              </a:rPr>
              <a:t> </a:t>
            </a:r>
            <a:r>
              <a:rPr lang="fr-FR" sz="1600" b="1">
                <a:solidFill>
                  <a:srgbClr val="3F2745"/>
                </a:solidFill>
                <a:latin typeface="Poppins"/>
                <a:ea typeface="Poppins"/>
                <a:cs typeface="Poppins"/>
                <a:sym typeface="Poppins"/>
              </a:rPr>
              <a:t>patient a suggéré de penser à faire une remise pour les personnels de Santé qui viennent à NEST pour leurs consultations ou celles de leurs enfants (Par exemple éliminer le ticket modérateur pour les assurances ou IPM)</a:t>
            </a:r>
            <a:endParaRPr sz="1600">
              <a:latin typeface="Poppins"/>
              <a:ea typeface="Poppins"/>
              <a:cs typeface="Poppins"/>
              <a:sym typeface="Poppins"/>
            </a:endParaRPr>
          </a:p>
        </p:txBody>
      </p:sp>
      <p:sp>
        <p:nvSpPr>
          <p:cNvPr id="901" name="Google Shape;901;p123"/>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Poppi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5"/>
        <p:cNvGrpSpPr/>
        <p:nvPr/>
      </p:nvGrpSpPr>
      <p:grpSpPr>
        <a:xfrm>
          <a:off x="0" y="0"/>
          <a:ext cx="0" cy="0"/>
          <a:chOff x="0" y="0"/>
          <a:chExt cx="0" cy="0"/>
        </a:xfrm>
      </p:grpSpPr>
      <p:sp>
        <p:nvSpPr>
          <p:cNvPr id="906" name="Google Shape;906;p124"/>
          <p:cNvSpPr/>
          <p:nvPr/>
        </p:nvSpPr>
        <p:spPr>
          <a:xfrm>
            <a:off x="446534" y="457200"/>
            <a:ext cx="3703200" cy="95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907" name="Google Shape;907;p124"/>
          <p:cNvSpPr/>
          <p:nvPr/>
        </p:nvSpPr>
        <p:spPr>
          <a:xfrm>
            <a:off x="8042147" y="453643"/>
            <a:ext cx="3703200" cy="98700"/>
          </a:xfrm>
          <a:prstGeom prst="rect">
            <a:avLst/>
          </a:pr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908" name="Google Shape;908;p124"/>
          <p:cNvSpPr/>
          <p:nvPr/>
        </p:nvSpPr>
        <p:spPr>
          <a:xfrm>
            <a:off x="4241830" y="457200"/>
            <a:ext cx="3703200" cy="91500"/>
          </a:xfrm>
          <a:prstGeom prst="rect">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909" name="Google Shape;909;p124"/>
          <p:cNvSpPr/>
          <p:nvPr/>
        </p:nvSpPr>
        <p:spPr>
          <a:xfrm>
            <a:off x="446534" y="3085765"/>
            <a:ext cx="11262900" cy="3304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910" name="Google Shape;910;p124"/>
          <p:cNvSpPr/>
          <p:nvPr/>
        </p:nvSpPr>
        <p:spPr>
          <a:xfrm>
            <a:off x="0" y="0"/>
            <a:ext cx="12192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911" name="Google Shape;911;p124"/>
          <p:cNvSpPr txBox="1">
            <a:spLocks noGrp="1"/>
          </p:cNvSpPr>
          <p:nvPr>
            <p:ph type="title"/>
          </p:nvPr>
        </p:nvSpPr>
        <p:spPr>
          <a:xfrm>
            <a:off x="4449960" y="1507414"/>
            <a:ext cx="7295400" cy="37032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accent1"/>
              </a:buClr>
              <a:buSzPts val="4400"/>
              <a:buFont typeface="Trebuchet MS"/>
              <a:buNone/>
            </a:pPr>
            <a:r>
              <a:rPr lang="fr-FR" sz="4100" b="1">
                <a:solidFill>
                  <a:schemeClr val="dk1"/>
                </a:solidFill>
                <a:latin typeface="Poppins"/>
                <a:ea typeface="Poppins"/>
                <a:cs typeface="Poppins"/>
                <a:sym typeface="Poppins"/>
              </a:rPr>
              <a:t>ENQUÊTE POST HOSPITALISATIONS NEST</a:t>
            </a:r>
            <a:endParaRPr sz="4100" b="1">
              <a:solidFill>
                <a:schemeClr val="dk1"/>
              </a:solidFill>
              <a:latin typeface="Poppins"/>
              <a:ea typeface="Poppins"/>
              <a:cs typeface="Poppins"/>
              <a:sym typeface="Poppins"/>
            </a:endParaRPr>
          </a:p>
          <a:p>
            <a:pPr marL="0" lvl="0" indent="0" algn="l" rtl="0">
              <a:spcBef>
                <a:spcPts val="0"/>
              </a:spcBef>
              <a:spcAft>
                <a:spcPts val="0"/>
              </a:spcAft>
              <a:buClr>
                <a:schemeClr val="accent1"/>
              </a:buClr>
              <a:buSzPts val="4400"/>
              <a:buFont typeface="Trebuchet MS"/>
              <a:buNone/>
            </a:pPr>
            <a:endParaRPr sz="4100" b="1">
              <a:solidFill>
                <a:schemeClr val="dk1"/>
              </a:solidFill>
              <a:latin typeface="Poppins"/>
              <a:ea typeface="Poppins"/>
              <a:cs typeface="Poppins"/>
              <a:sym typeface="Poppins"/>
            </a:endParaRPr>
          </a:p>
          <a:p>
            <a:pPr marL="0" lvl="0" indent="0" algn="l" rtl="0">
              <a:spcBef>
                <a:spcPts val="0"/>
              </a:spcBef>
              <a:spcAft>
                <a:spcPts val="0"/>
              </a:spcAft>
              <a:buClr>
                <a:schemeClr val="accent1"/>
              </a:buClr>
              <a:buSzPts val="4400"/>
              <a:buFont typeface="Trebuchet MS"/>
              <a:buNone/>
            </a:pPr>
            <a:r>
              <a:rPr lang="fr-FR" sz="4100" b="1">
                <a:solidFill>
                  <a:schemeClr val="dk1"/>
                </a:solidFill>
                <a:latin typeface="Poppins"/>
                <a:ea typeface="Poppins"/>
                <a:cs typeface="Poppins"/>
                <a:sym typeface="Poppins"/>
              </a:rPr>
              <a:t>(CLINIQUE ET PLATEAU)</a:t>
            </a:r>
            <a:endParaRPr sz="4100" b="1">
              <a:solidFill>
                <a:schemeClr val="dk1"/>
              </a:solidFill>
              <a:latin typeface="Poppins"/>
              <a:ea typeface="Poppins"/>
              <a:cs typeface="Poppins"/>
              <a:sym typeface="Poppins"/>
            </a:endParaRPr>
          </a:p>
        </p:txBody>
      </p:sp>
      <p:sp>
        <p:nvSpPr>
          <p:cNvPr id="912" name="Google Shape;912;p124"/>
          <p:cNvSpPr/>
          <p:nvPr/>
        </p:nvSpPr>
        <p:spPr>
          <a:xfrm>
            <a:off x="446534" y="453642"/>
            <a:ext cx="11298900" cy="512700"/>
          </a:xfrm>
          <a:prstGeom prst="rect">
            <a:avLst/>
          </a:prstGeom>
          <a:solidFill>
            <a:srgbClr val="EBBDA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913" name="Google Shape;913;p124"/>
          <p:cNvSpPr/>
          <p:nvPr/>
        </p:nvSpPr>
        <p:spPr>
          <a:xfrm rot="5400000" flipH="1">
            <a:off x="2209087" y="3329734"/>
            <a:ext cx="3703200" cy="588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914" name="Google Shape;914;p124"/>
          <p:cNvSpPr/>
          <p:nvPr/>
        </p:nvSpPr>
        <p:spPr>
          <a:xfrm>
            <a:off x="446534" y="5878019"/>
            <a:ext cx="11298900" cy="512700"/>
          </a:xfrm>
          <a:prstGeom prst="rect">
            <a:avLst/>
          </a:prstGeom>
          <a:solidFill>
            <a:srgbClr val="EBBDA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Gill Sans"/>
              <a:ea typeface="Gill Sans"/>
              <a:cs typeface="Gill Sans"/>
              <a:sym typeface="Gill Sans"/>
            </a:endParaRPr>
          </a:p>
        </p:txBody>
      </p:sp>
      <p:sp>
        <p:nvSpPr>
          <p:cNvPr id="915" name="Google Shape;915;p124"/>
          <p:cNvSpPr txBox="1"/>
          <p:nvPr/>
        </p:nvSpPr>
        <p:spPr>
          <a:xfrm>
            <a:off x="3405809" y="6611779"/>
            <a:ext cx="6096000" cy="246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000">
                <a:solidFill>
                  <a:schemeClr val="dk1"/>
                </a:solidFill>
                <a:latin typeface="Poppins"/>
                <a:ea typeface="Poppins"/>
                <a:cs typeface="Poppins"/>
                <a:sym typeface="Poppins"/>
              </a:rPr>
              <a:t>Rapport de satisfaction patients – semestre 1 2023</a:t>
            </a:r>
            <a:endParaRPr>
              <a:latin typeface="Poppins"/>
              <a:ea typeface="Poppins"/>
              <a:cs typeface="Poppins"/>
              <a:sym typeface="Poppins"/>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919"/>
        <p:cNvGrpSpPr/>
        <p:nvPr/>
      </p:nvGrpSpPr>
      <p:grpSpPr>
        <a:xfrm>
          <a:off x="0" y="0"/>
          <a:ext cx="0" cy="0"/>
          <a:chOff x="0" y="0"/>
          <a:chExt cx="0" cy="0"/>
        </a:xfrm>
      </p:grpSpPr>
      <p:sp>
        <p:nvSpPr>
          <p:cNvPr id="920" name="Google Shape;920;p125"/>
          <p:cNvSpPr txBox="1">
            <a:spLocks noGrp="1"/>
          </p:cNvSpPr>
          <p:nvPr>
            <p:ph type="title"/>
          </p:nvPr>
        </p:nvSpPr>
        <p:spPr>
          <a:xfrm>
            <a:off x="470542" y="1025919"/>
            <a:ext cx="11029500" cy="10137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chemeClr val="lt1"/>
              </a:buClr>
              <a:buSzPts val="2200"/>
              <a:buFont typeface="Trebuchet MS"/>
              <a:buNone/>
            </a:pPr>
            <a:r>
              <a:rPr lang="fr-FR" sz="1600" b="1">
                <a:solidFill>
                  <a:schemeClr val="dk1"/>
                </a:solidFill>
                <a:latin typeface="Poppins"/>
                <a:ea typeface="Poppins"/>
                <a:cs typeface="Poppins"/>
                <a:sym typeface="Poppins"/>
              </a:rPr>
              <a:t>METHODOLOGIE ET CONTEXTE DE L'ENQUÊTE POST HOSPITALISATION</a:t>
            </a:r>
            <a:br>
              <a:rPr lang="fr-FR" sz="1600" b="1">
                <a:solidFill>
                  <a:schemeClr val="dk1"/>
                </a:solidFill>
                <a:latin typeface="Poppins"/>
                <a:ea typeface="Poppins"/>
                <a:cs typeface="Poppins"/>
                <a:sym typeface="Poppins"/>
              </a:rPr>
            </a:br>
            <a:endParaRPr sz="1600" b="1">
              <a:solidFill>
                <a:schemeClr val="dk1"/>
              </a:solidFill>
              <a:latin typeface="Poppins"/>
              <a:ea typeface="Poppins"/>
              <a:cs typeface="Poppins"/>
              <a:sym typeface="Poppins"/>
            </a:endParaRPr>
          </a:p>
        </p:txBody>
      </p:sp>
      <p:sp>
        <p:nvSpPr>
          <p:cNvPr id="921" name="Google Shape;921;p125"/>
          <p:cNvSpPr txBox="1">
            <a:spLocks noGrp="1"/>
          </p:cNvSpPr>
          <p:nvPr>
            <p:ph type="body" idx="1"/>
          </p:nvPr>
        </p:nvSpPr>
        <p:spPr>
          <a:xfrm>
            <a:off x="470548" y="2162841"/>
            <a:ext cx="11174700" cy="3522900"/>
          </a:xfrm>
          <a:prstGeom prst="rect">
            <a:avLst/>
          </a:prstGeom>
          <a:noFill/>
          <a:ln>
            <a:noFill/>
          </a:ln>
        </p:spPr>
        <p:txBody>
          <a:bodyPr spcFirstLastPara="1" wrap="square" lIns="91425" tIns="45700" rIns="91425" bIns="45700" anchor="ctr" anchorCtr="0">
            <a:normAutofit/>
          </a:bodyPr>
          <a:lstStyle/>
          <a:p>
            <a:pPr marL="306000" lvl="0" indent="-299650" algn="l" rtl="0">
              <a:spcBef>
                <a:spcPts val="0"/>
              </a:spcBef>
              <a:spcAft>
                <a:spcPts val="0"/>
              </a:spcAft>
              <a:buClr>
                <a:srgbClr val="752864"/>
              </a:buClr>
              <a:buSzPts val="1372"/>
              <a:buChar char="◼"/>
            </a:pPr>
            <a:r>
              <a:rPr lang="fr-FR" sz="1500" b="1">
                <a:latin typeface="Poppins"/>
                <a:ea typeface="Poppins"/>
                <a:cs typeface="Poppins"/>
                <a:sym typeface="Poppins"/>
              </a:rPr>
              <a:t>Période de l’enquête : </a:t>
            </a:r>
            <a:r>
              <a:rPr lang="fr-FR" sz="1500">
                <a:latin typeface="Poppins"/>
                <a:ea typeface="Poppins"/>
                <a:cs typeface="Poppins"/>
                <a:sym typeface="Poppins"/>
              </a:rPr>
              <a:t>Janvier à Juillet 2023</a:t>
            </a:r>
            <a:endParaRPr sz="1700">
              <a:latin typeface="Poppins"/>
              <a:ea typeface="Poppins"/>
              <a:cs typeface="Poppins"/>
              <a:sym typeface="Poppins"/>
            </a:endParaRPr>
          </a:p>
          <a:p>
            <a:pPr marL="306000" lvl="0" indent="-299650" algn="l" rtl="0">
              <a:spcBef>
                <a:spcPts val="920"/>
              </a:spcBef>
              <a:spcAft>
                <a:spcPts val="0"/>
              </a:spcAft>
              <a:buClr>
                <a:srgbClr val="752864"/>
              </a:buClr>
              <a:buSzPts val="1372"/>
              <a:buChar char="◼"/>
            </a:pPr>
            <a:r>
              <a:rPr lang="fr-FR" sz="1500" b="1">
                <a:latin typeface="Poppins"/>
                <a:ea typeface="Poppins"/>
                <a:cs typeface="Poppins"/>
                <a:sym typeface="Poppins"/>
              </a:rPr>
              <a:t>Nombre de participants : 117</a:t>
            </a:r>
            <a:r>
              <a:rPr lang="fr-FR" sz="1500">
                <a:latin typeface="Poppins"/>
                <a:ea typeface="Poppins"/>
                <a:cs typeface="Poppins"/>
                <a:sym typeface="Poppins"/>
              </a:rPr>
              <a:t> personnes interrogées</a:t>
            </a:r>
            <a:endParaRPr sz="1700">
              <a:latin typeface="Poppins"/>
              <a:ea typeface="Poppins"/>
              <a:cs typeface="Poppins"/>
              <a:sym typeface="Poppins"/>
            </a:endParaRPr>
          </a:p>
          <a:p>
            <a:pPr marL="306000" lvl="0" indent="-299650" algn="l" rtl="0">
              <a:spcBef>
                <a:spcPts val="920"/>
              </a:spcBef>
              <a:spcAft>
                <a:spcPts val="0"/>
              </a:spcAft>
              <a:buClr>
                <a:srgbClr val="752864"/>
              </a:buClr>
              <a:buSzPts val="1372"/>
              <a:buChar char="◼"/>
            </a:pPr>
            <a:r>
              <a:rPr lang="fr-FR" sz="1500" b="1">
                <a:latin typeface="Poppins"/>
                <a:ea typeface="Poppins"/>
                <a:cs typeface="Poppins"/>
                <a:sym typeface="Poppins"/>
              </a:rPr>
              <a:t>Lieu : </a:t>
            </a:r>
            <a:r>
              <a:rPr lang="fr-FR" sz="1500">
                <a:latin typeface="Poppins"/>
                <a:ea typeface="Poppins"/>
                <a:cs typeface="Poppins"/>
                <a:sym typeface="Poppins"/>
              </a:rPr>
              <a:t>Clinique</a:t>
            </a:r>
            <a:endParaRPr sz="1700">
              <a:latin typeface="Poppins"/>
              <a:ea typeface="Poppins"/>
              <a:cs typeface="Poppins"/>
              <a:sym typeface="Poppins"/>
            </a:endParaRPr>
          </a:p>
          <a:p>
            <a:pPr marL="306000" lvl="0" indent="-299650" algn="l" rtl="0">
              <a:spcBef>
                <a:spcPts val="920"/>
              </a:spcBef>
              <a:spcAft>
                <a:spcPts val="0"/>
              </a:spcAft>
              <a:buClr>
                <a:srgbClr val="752864"/>
              </a:buClr>
              <a:buSzPts val="1372"/>
              <a:buChar char="◼"/>
            </a:pPr>
            <a:r>
              <a:rPr lang="fr-FR" sz="1500" b="1">
                <a:latin typeface="Poppins"/>
                <a:ea typeface="Poppins"/>
                <a:cs typeface="Poppins"/>
                <a:sym typeface="Poppins"/>
              </a:rPr>
              <a:t>Objectif : </a:t>
            </a:r>
            <a:r>
              <a:rPr lang="fr-FR" sz="1500">
                <a:latin typeface="Poppins"/>
                <a:ea typeface="Poppins"/>
                <a:cs typeface="Poppins"/>
                <a:sym typeface="Poppins"/>
              </a:rPr>
              <a:t>Cette enquête a pour but d’évaluer la satisfaction des patients hospitalisés afin d’améliorer la qualité des soins et des services. </a:t>
            </a:r>
            <a:endParaRPr sz="1700">
              <a:latin typeface="Poppins"/>
              <a:ea typeface="Poppins"/>
              <a:cs typeface="Poppins"/>
              <a:sym typeface="Poppins"/>
            </a:endParaRPr>
          </a:p>
          <a:p>
            <a:pPr marL="306000" lvl="0" indent="-299650" algn="l" rtl="0">
              <a:spcBef>
                <a:spcPts val="920"/>
              </a:spcBef>
              <a:spcAft>
                <a:spcPts val="0"/>
              </a:spcAft>
              <a:buClr>
                <a:srgbClr val="752864"/>
              </a:buClr>
              <a:buSzPts val="1372"/>
              <a:buChar char="◼"/>
            </a:pPr>
            <a:r>
              <a:rPr lang="fr-FR" sz="1500" b="1">
                <a:latin typeface="Poppins"/>
                <a:ea typeface="Poppins"/>
                <a:cs typeface="Poppins"/>
                <a:sym typeface="Poppins"/>
              </a:rPr>
              <a:t>Public visé : </a:t>
            </a:r>
            <a:r>
              <a:rPr lang="fr-FR" sz="1500">
                <a:latin typeface="Poppins"/>
                <a:ea typeface="Poppins"/>
                <a:cs typeface="Poppins"/>
                <a:sym typeface="Poppins"/>
              </a:rPr>
              <a:t>les patients hospitalisés</a:t>
            </a:r>
            <a:endParaRPr sz="1700">
              <a:latin typeface="Poppins"/>
              <a:ea typeface="Poppins"/>
              <a:cs typeface="Poppins"/>
              <a:sym typeface="Poppins"/>
            </a:endParaRPr>
          </a:p>
          <a:p>
            <a:pPr marL="306000" lvl="0" indent="-299650" algn="l" rtl="0">
              <a:spcBef>
                <a:spcPts val="920"/>
              </a:spcBef>
              <a:spcAft>
                <a:spcPts val="0"/>
              </a:spcAft>
              <a:buClr>
                <a:srgbClr val="752864"/>
              </a:buClr>
              <a:buSzPts val="1372"/>
              <a:buChar char="◼"/>
            </a:pPr>
            <a:r>
              <a:rPr lang="fr-FR" sz="1500" b="1">
                <a:latin typeface="Poppins"/>
                <a:ea typeface="Poppins"/>
                <a:cs typeface="Poppins"/>
                <a:sym typeface="Poppins"/>
              </a:rPr>
              <a:t>Informations sur le nouveau patient : </a:t>
            </a:r>
            <a:r>
              <a:rPr lang="fr-FR" sz="1500">
                <a:latin typeface="Poppins"/>
                <a:ea typeface="Poppins"/>
                <a:cs typeface="Poppins"/>
                <a:sym typeface="Poppins"/>
              </a:rPr>
              <a:t>Nom et Prénom (facultatif), Contact (facultatif), Séjour du… au …</a:t>
            </a:r>
            <a:endParaRPr sz="1500">
              <a:latin typeface="Poppins"/>
              <a:ea typeface="Poppins"/>
              <a:cs typeface="Poppins"/>
              <a:sym typeface="Poppins"/>
            </a:endParaRPr>
          </a:p>
          <a:p>
            <a:pPr marL="306000" lvl="0" indent="-299650" algn="l" rtl="0">
              <a:spcBef>
                <a:spcPts val="920"/>
              </a:spcBef>
              <a:spcAft>
                <a:spcPts val="0"/>
              </a:spcAft>
              <a:buClr>
                <a:srgbClr val="752864"/>
              </a:buClr>
              <a:buSzPts val="1372"/>
              <a:buChar char="◼"/>
            </a:pPr>
            <a:r>
              <a:rPr lang="fr-FR" sz="1500" b="1">
                <a:latin typeface="Poppins"/>
                <a:ea typeface="Poppins"/>
                <a:cs typeface="Poppins"/>
                <a:sym typeface="Poppins"/>
              </a:rPr>
              <a:t>Administration questionnaire : </a:t>
            </a:r>
            <a:r>
              <a:rPr lang="fr-FR" sz="1500">
                <a:latin typeface="Poppins"/>
                <a:ea typeface="Poppins"/>
                <a:cs typeface="Poppins"/>
                <a:sym typeface="Poppins"/>
              </a:rPr>
              <a:t>Au téléphone</a:t>
            </a:r>
            <a:endParaRPr sz="1700">
              <a:latin typeface="Poppins"/>
              <a:ea typeface="Poppins"/>
              <a:cs typeface="Poppins"/>
              <a:sym typeface="Poppins"/>
            </a:endParaRPr>
          </a:p>
          <a:p>
            <a:pPr marL="306000" lvl="0" indent="-299650" algn="l" rtl="0">
              <a:spcBef>
                <a:spcPts val="920"/>
              </a:spcBef>
              <a:spcAft>
                <a:spcPts val="0"/>
              </a:spcAft>
              <a:buClr>
                <a:srgbClr val="752864"/>
              </a:buClr>
              <a:buSzPts val="1372"/>
              <a:buChar char="◼"/>
            </a:pPr>
            <a:r>
              <a:rPr lang="fr-FR" sz="1500" b="1">
                <a:latin typeface="Poppins"/>
                <a:ea typeface="Poppins"/>
                <a:cs typeface="Poppins"/>
                <a:sym typeface="Poppins"/>
              </a:rPr>
              <a:t>Collecte et traitement des réponses : </a:t>
            </a:r>
            <a:r>
              <a:rPr lang="fr-FR" sz="1500">
                <a:latin typeface="Poppins"/>
                <a:ea typeface="Poppins"/>
                <a:cs typeface="Poppins"/>
                <a:sym typeface="Poppins"/>
              </a:rPr>
              <a:t>Google drive</a:t>
            </a:r>
            <a:endParaRPr sz="1700">
              <a:latin typeface="Poppins"/>
              <a:ea typeface="Poppins"/>
              <a:cs typeface="Poppins"/>
              <a:sym typeface="Poppins"/>
            </a:endParaRPr>
          </a:p>
        </p:txBody>
      </p:sp>
      <p:sp>
        <p:nvSpPr>
          <p:cNvPr id="922" name="Google Shape;922;p125"/>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65150" algn="l" rtl="0">
              <a:spcBef>
                <a:spcPts val="0"/>
              </a:spcBef>
              <a:spcAft>
                <a:spcPts val="0"/>
              </a:spcAft>
              <a:buClr>
                <a:srgbClr val="752864"/>
              </a:buClr>
              <a:buSzPts val="1700"/>
              <a:buFont typeface="Gill Sans"/>
              <a:buAutoNum type="romanUcPeriod" startAt="3"/>
            </a:pPr>
            <a:r>
              <a:rPr lang="fr-FR" sz="1700" b="1">
                <a:solidFill>
                  <a:srgbClr val="752864"/>
                </a:solidFill>
                <a:latin typeface="Poppins"/>
                <a:ea typeface="Poppins"/>
                <a:cs typeface="Poppins"/>
                <a:sym typeface="Poppins"/>
              </a:rPr>
              <a:t>EVALUATION DE LA SATISFACTION DES PATIENTS DE NEST</a:t>
            </a:r>
            <a:endParaRPr sz="1700" b="1">
              <a:solidFill>
                <a:srgbClr val="752864"/>
              </a:solidFill>
              <a:latin typeface="Poppins"/>
              <a:ea typeface="Poppins"/>
              <a:cs typeface="Poppins"/>
              <a:sym typeface="Poppins"/>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926"/>
        <p:cNvGrpSpPr/>
        <p:nvPr/>
      </p:nvGrpSpPr>
      <p:grpSpPr>
        <a:xfrm>
          <a:off x="0" y="0"/>
          <a:ext cx="0" cy="0"/>
          <a:chOff x="0" y="0"/>
          <a:chExt cx="0" cy="0"/>
        </a:xfrm>
      </p:grpSpPr>
      <p:sp>
        <p:nvSpPr>
          <p:cNvPr id="927" name="Google Shape;927;p126"/>
          <p:cNvSpPr txBox="1">
            <a:spLocks noGrp="1"/>
          </p:cNvSpPr>
          <p:nvPr>
            <p:ph type="title"/>
          </p:nvPr>
        </p:nvSpPr>
        <p:spPr>
          <a:xfrm>
            <a:off x="828025" y="940950"/>
            <a:ext cx="10775100" cy="10137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chemeClr val="lt1"/>
              </a:buClr>
              <a:buSzPts val="2200"/>
              <a:buFont typeface="Trebuchet MS"/>
              <a:buNone/>
            </a:pPr>
            <a:r>
              <a:rPr lang="fr-FR" sz="1600" b="1">
                <a:solidFill>
                  <a:schemeClr val="dk1"/>
                </a:solidFill>
                <a:latin typeface="Poppins"/>
                <a:ea typeface="Poppins"/>
                <a:cs typeface="Poppins"/>
                <a:sym typeface="Poppins"/>
              </a:rPr>
              <a:t>RÉSULTATS DE L’ENQUÊTE </a:t>
            </a:r>
            <a:br>
              <a:rPr lang="fr-FR" sz="1600" b="1">
                <a:solidFill>
                  <a:schemeClr val="dk1"/>
                </a:solidFill>
                <a:latin typeface="Poppins"/>
                <a:ea typeface="Poppins"/>
                <a:cs typeface="Poppins"/>
                <a:sym typeface="Poppins"/>
              </a:rPr>
            </a:br>
            <a:endParaRPr sz="1600">
              <a:solidFill>
                <a:schemeClr val="dk1"/>
              </a:solidFill>
            </a:endParaRPr>
          </a:p>
        </p:txBody>
      </p:sp>
      <p:pic>
        <p:nvPicPr>
          <p:cNvPr id="928" name="Google Shape;928;p126"/>
          <p:cNvPicPr preferRelativeResize="0"/>
          <p:nvPr/>
        </p:nvPicPr>
        <p:blipFill>
          <a:blip r:embed="rId3">
            <a:alphaModFix/>
          </a:blip>
          <a:stretch>
            <a:fillRect/>
          </a:stretch>
        </p:blipFill>
        <p:spPr>
          <a:xfrm>
            <a:off x="728750" y="1898700"/>
            <a:ext cx="10658300" cy="4491925"/>
          </a:xfrm>
          <a:prstGeom prst="rect">
            <a:avLst/>
          </a:prstGeom>
          <a:noFill/>
          <a:ln>
            <a:noFill/>
          </a:ln>
        </p:spPr>
      </p:pic>
      <p:sp>
        <p:nvSpPr>
          <p:cNvPr id="929" name="Google Shape;929;p126"/>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933"/>
        <p:cNvGrpSpPr/>
        <p:nvPr/>
      </p:nvGrpSpPr>
      <p:grpSpPr>
        <a:xfrm>
          <a:off x="0" y="0"/>
          <a:ext cx="0" cy="0"/>
          <a:chOff x="0" y="0"/>
          <a:chExt cx="0" cy="0"/>
        </a:xfrm>
      </p:grpSpPr>
      <p:sp>
        <p:nvSpPr>
          <p:cNvPr id="934" name="Google Shape;934;p127"/>
          <p:cNvSpPr txBox="1">
            <a:spLocks noGrp="1"/>
          </p:cNvSpPr>
          <p:nvPr>
            <p:ph type="title"/>
          </p:nvPr>
        </p:nvSpPr>
        <p:spPr>
          <a:xfrm>
            <a:off x="873750" y="984100"/>
            <a:ext cx="10698900" cy="10137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chemeClr val="lt1"/>
              </a:buClr>
              <a:buSzPts val="2200"/>
              <a:buFont typeface="Trebuchet MS"/>
              <a:buNone/>
            </a:pPr>
            <a:r>
              <a:rPr lang="fr-FR" sz="1600" b="1">
                <a:solidFill>
                  <a:schemeClr val="dk1"/>
                </a:solidFill>
                <a:latin typeface="Poppins"/>
                <a:ea typeface="Poppins"/>
                <a:cs typeface="Poppins"/>
                <a:sym typeface="Poppins"/>
              </a:rPr>
              <a:t>RÉSULTATS</a:t>
            </a:r>
            <a:r>
              <a:rPr lang="fr-FR" sz="1600">
                <a:solidFill>
                  <a:schemeClr val="dk1"/>
                </a:solidFill>
                <a:latin typeface="Trebuchet MS"/>
                <a:ea typeface="Trebuchet MS"/>
                <a:cs typeface="Trebuchet MS"/>
                <a:sym typeface="Trebuchet MS"/>
              </a:rPr>
              <a:t> </a:t>
            </a:r>
            <a:r>
              <a:rPr lang="fr-FR" sz="1600" b="1">
                <a:solidFill>
                  <a:schemeClr val="dk1"/>
                </a:solidFill>
                <a:latin typeface="Poppins"/>
                <a:ea typeface="Poppins"/>
                <a:cs typeface="Poppins"/>
                <a:sym typeface="Poppins"/>
              </a:rPr>
              <a:t>DE L’ENQUÊTE </a:t>
            </a:r>
            <a:br>
              <a:rPr lang="fr-FR" sz="1600" b="1">
                <a:solidFill>
                  <a:schemeClr val="dk1"/>
                </a:solidFill>
                <a:latin typeface="Poppins"/>
                <a:ea typeface="Poppins"/>
                <a:cs typeface="Poppins"/>
                <a:sym typeface="Poppins"/>
              </a:rPr>
            </a:br>
            <a:endParaRPr sz="1600">
              <a:solidFill>
                <a:schemeClr val="dk1"/>
              </a:solidFill>
              <a:latin typeface="Trebuchet MS"/>
              <a:ea typeface="Trebuchet MS"/>
              <a:cs typeface="Trebuchet MS"/>
              <a:sym typeface="Trebuchet MS"/>
            </a:endParaRPr>
          </a:p>
        </p:txBody>
      </p:sp>
      <p:pic>
        <p:nvPicPr>
          <p:cNvPr id="935" name="Google Shape;935;p127"/>
          <p:cNvPicPr preferRelativeResize="0"/>
          <p:nvPr/>
        </p:nvPicPr>
        <p:blipFill>
          <a:blip r:embed="rId3">
            <a:alphaModFix/>
          </a:blip>
          <a:stretch>
            <a:fillRect/>
          </a:stretch>
        </p:blipFill>
        <p:spPr>
          <a:xfrm>
            <a:off x="334988" y="2409273"/>
            <a:ext cx="11278076" cy="3768000"/>
          </a:xfrm>
          <a:prstGeom prst="rect">
            <a:avLst/>
          </a:prstGeom>
          <a:noFill/>
          <a:ln>
            <a:noFill/>
          </a:ln>
        </p:spPr>
      </p:pic>
      <p:sp>
        <p:nvSpPr>
          <p:cNvPr id="936" name="Google Shape;936;p127"/>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940"/>
        <p:cNvGrpSpPr/>
        <p:nvPr/>
      </p:nvGrpSpPr>
      <p:grpSpPr>
        <a:xfrm>
          <a:off x="0" y="0"/>
          <a:ext cx="0" cy="0"/>
          <a:chOff x="0" y="0"/>
          <a:chExt cx="0" cy="0"/>
        </a:xfrm>
      </p:grpSpPr>
      <p:sp>
        <p:nvSpPr>
          <p:cNvPr id="941" name="Google Shape;941;p128"/>
          <p:cNvSpPr txBox="1">
            <a:spLocks noGrp="1"/>
          </p:cNvSpPr>
          <p:nvPr>
            <p:ph type="title"/>
          </p:nvPr>
        </p:nvSpPr>
        <p:spPr>
          <a:xfrm>
            <a:off x="451642" y="1174606"/>
            <a:ext cx="11029500" cy="1013700"/>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chemeClr val="lt1"/>
              </a:buClr>
              <a:buSzPts val="2200"/>
              <a:buFont typeface="Trebuchet MS"/>
              <a:buNone/>
            </a:pPr>
            <a:r>
              <a:rPr lang="fr-FR" sz="1600" b="1">
                <a:solidFill>
                  <a:schemeClr val="dk1"/>
                </a:solidFill>
                <a:latin typeface="Poppins"/>
                <a:ea typeface="Poppins"/>
                <a:cs typeface="Poppins"/>
                <a:sym typeface="Poppins"/>
              </a:rPr>
              <a:t>RECOMMANDATIONS DES PATIENTS</a:t>
            </a:r>
            <a:br>
              <a:rPr lang="fr-FR" sz="1600" b="1">
                <a:solidFill>
                  <a:schemeClr val="dk1"/>
                </a:solidFill>
                <a:latin typeface="Poppins"/>
                <a:ea typeface="Poppins"/>
                <a:cs typeface="Poppins"/>
                <a:sym typeface="Poppins"/>
              </a:rPr>
            </a:br>
            <a:endParaRPr sz="1600">
              <a:solidFill>
                <a:schemeClr val="dk1"/>
              </a:solidFill>
              <a:latin typeface="Trebuchet MS"/>
              <a:ea typeface="Trebuchet MS"/>
              <a:cs typeface="Trebuchet MS"/>
              <a:sym typeface="Trebuchet MS"/>
            </a:endParaRPr>
          </a:p>
        </p:txBody>
      </p:sp>
      <p:sp>
        <p:nvSpPr>
          <p:cNvPr id="942" name="Google Shape;942;p128"/>
          <p:cNvSpPr txBox="1">
            <a:spLocks noGrp="1"/>
          </p:cNvSpPr>
          <p:nvPr>
            <p:ph type="body" idx="1"/>
          </p:nvPr>
        </p:nvSpPr>
        <p:spPr>
          <a:xfrm>
            <a:off x="1357197" y="2434561"/>
            <a:ext cx="9477600" cy="2452500"/>
          </a:xfrm>
          <a:prstGeom prst="rect">
            <a:avLst/>
          </a:prstGeom>
          <a:noFill/>
          <a:ln>
            <a:noFill/>
          </a:ln>
        </p:spPr>
        <p:txBody>
          <a:bodyPr spcFirstLastPara="1" wrap="square" lIns="91425" tIns="45700" rIns="91425" bIns="45700" anchor="ctr" anchorCtr="0">
            <a:spAutoFit/>
          </a:bodyPr>
          <a:lstStyle/>
          <a:p>
            <a:pPr marL="0" lvl="0" indent="0" algn="ctr" rtl="0">
              <a:spcBef>
                <a:spcPts val="0"/>
              </a:spcBef>
              <a:spcAft>
                <a:spcPts val="0"/>
              </a:spcAft>
              <a:buSzPts val="1840"/>
              <a:buNone/>
            </a:pPr>
            <a:r>
              <a:rPr lang="fr-FR" sz="2000" b="1">
                <a:solidFill>
                  <a:srgbClr val="EBBDA9"/>
                </a:solidFill>
                <a:latin typeface="Trebuchet MS"/>
                <a:ea typeface="Trebuchet MS"/>
                <a:cs typeface="Trebuchet MS"/>
                <a:sym typeface="Trebuchet MS"/>
              </a:rPr>
              <a:t>83,7%</a:t>
            </a:r>
            <a:r>
              <a:rPr lang="fr-FR" sz="2000" b="1">
                <a:solidFill>
                  <a:schemeClr val="accent6"/>
                </a:solidFill>
                <a:latin typeface="Trebuchet MS"/>
                <a:ea typeface="Trebuchet MS"/>
                <a:cs typeface="Trebuchet MS"/>
                <a:sym typeface="Trebuchet MS"/>
              </a:rPr>
              <a:t> </a:t>
            </a:r>
            <a:r>
              <a:rPr lang="fr-FR" sz="2000" b="1">
                <a:latin typeface="Trebuchet MS"/>
                <a:ea typeface="Trebuchet MS"/>
                <a:cs typeface="Trebuchet MS"/>
                <a:sym typeface="Trebuchet MS"/>
              </a:rPr>
              <a:t>des patients hospitalisés ont connu la clinique grâce à des recommandations</a:t>
            </a:r>
            <a:endParaRPr/>
          </a:p>
          <a:p>
            <a:pPr marL="0" lvl="0" indent="0" algn="ctr" rtl="0">
              <a:spcBef>
                <a:spcPts val="1000"/>
              </a:spcBef>
              <a:spcAft>
                <a:spcPts val="0"/>
              </a:spcAft>
              <a:buSzPts val="1840"/>
              <a:buNone/>
            </a:pPr>
            <a:endParaRPr sz="2000" b="1">
              <a:latin typeface="Trebuchet MS"/>
              <a:ea typeface="Trebuchet MS"/>
              <a:cs typeface="Trebuchet MS"/>
              <a:sym typeface="Trebuchet MS"/>
            </a:endParaRPr>
          </a:p>
          <a:p>
            <a:pPr marL="0" lvl="0" indent="0" algn="ctr" rtl="0">
              <a:spcBef>
                <a:spcPts val="1000"/>
              </a:spcBef>
              <a:spcAft>
                <a:spcPts val="0"/>
              </a:spcAft>
              <a:buSzPts val="1840"/>
              <a:buNone/>
            </a:pPr>
            <a:r>
              <a:rPr lang="fr-FR" sz="2000" b="1">
                <a:solidFill>
                  <a:srgbClr val="752864"/>
                </a:solidFill>
                <a:latin typeface="Trebuchet MS"/>
                <a:ea typeface="Trebuchet MS"/>
                <a:cs typeface="Trebuchet MS"/>
                <a:sym typeface="Trebuchet MS"/>
              </a:rPr>
              <a:t>ET</a:t>
            </a:r>
            <a:endParaRPr sz="2000" b="1">
              <a:solidFill>
                <a:srgbClr val="752864"/>
              </a:solidFill>
              <a:latin typeface="Trebuchet MS"/>
              <a:ea typeface="Trebuchet MS"/>
              <a:cs typeface="Trebuchet MS"/>
              <a:sym typeface="Trebuchet MS"/>
            </a:endParaRPr>
          </a:p>
          <a:p>
            <a:pPr marL="0" lvl="0" indent="0" algn="ctr" rtl="0">
              <a:spcBef>
                <a:spcPts val="1000"/>
              </a:spcBef>
              <a:spcAft>
                <a:spcPts val="0"/>
              </a:spcAft>
              <a:buSzPts val="1840"/>
              <a:buNone/>
            </a:pPr>
            <a:endParaRPr sz="2000" b="1">
              <a:solidFill>
                <a:schemeClr val="accent6"/>
              </a:solidFill>
              <a:latin typeface="Trebuchet MS"/>
              <a:ea typeface="Trebuchet MS"/>
              <a:cs typeface="Trebuchet MS"/>
              <a:sym typeface="Trebuchet MS"/>
            </a:endParaRPr>
          </a:p>
          <a:p>
            <a:pPr marL="0" lvl="0" indent="0" algn="ctr" rtl="0">
              <a:spcBef>
                <a:spcPts val="1000"/>
              </a:spcBef>
              <a:spcAft>
                <a:spcPts val="0"/>
              </a:spcAft>
              <a:buSzPts val="1840"/>
              <a:buNone/>
            </a:pPr>
            <a:r>
              <a:rPr lang="fr-FR" sz="2000" b="1">
                <a:solidFill>
                  <a:srgbClr val="EBBDA9"/>
                </a:solidFill>
                <a:latin typeface="Trebuchet MS"/>
                <a:ea typeface="Trebuchet MS"/>
                <a:cs typeface="Trebuchet MS"/>
                <a:sym typeface="Trebuchet MS"/>
              </a:rPr>
              <a:t>99,1%</a:t>
            </a:r>
            <a:r>
              <a:rPr lang="fr-FR" sz="2000" b="1">
                <a:solidFill>
                  <a:schemeClr val="accent6"/>
                </a:solidFill>
                <a:latin typeface="Trebuchet MS"/>
                <a:ea typeface="Trebuchet MS"/>
                <a:cs typeface="Trebuchet MS"/>
                <a:sym typeface="Trebuchet MS"/>
              </a:rPr>
              <a:t> </a:t>
            </a:r>
            <a:r>
              <a:rPr lang="fr-FR" sz="2000" b="1">
                <a:latin typeface="Trebuchet MS"/>
                <a:ea typeface="Trebuchet MS"/>
                <a:cs typeface="Trebuchet MS"/>
                <a:sym typeface="Trebuchet MS"/>
              </a:rPr>
              <a:t>des patients hospitalisés recommanderaient la clinique</a:t>
            </a:r>
            <a:endParaRPr/>
          </a:p>
        </p:txBody>
      </p:sp>
      <p:sp>
        <p:nvSpPr>
          <p:cNvPr id="943" name="Google Shape;943;p128"/>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947"/>
        <p:cNvGrpSpPr/>
        <p:nvPr/>
      </p:nvGrpSpPr>
      <p:grpSpPr>
        <a:xfrm>
          <a:off x="0" y="0"/>
          <a:ext cx="0" cy="0"/>
          <a:chOff x="0" y="0"/>
          <a:chExt cx="0" cy="0"/>
        </a:xfrm>
      </p:grpSpPr>
      <p:sp>
        <p:nvSpPr>
          <p:cNvPr id="948" name="Google Shape;948;p129"/>
          <p:cNvSpPr txBox="1">
            <a:spLocks noGrp="1"/>
          </p:cNvSpPr>
          <p:nvPr>
            <p:ph type="title"/>
          </p:nvPr>
        </p:nvSpPr>
        <p:spPr>
          <a:xfrm>
            <a:off x="413542" y="892681"/>
            <a:ext cx="11029500" cy="10137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chemeClr val="lt1"/>
              </a:buClr>
              <a:buSzPts val="2200"/>
              <a:buFont typeface="Trebuchet MS"/>
              <a:buNone/>
            </a:pPr>
            <a:r>
              <a:rPr lang="fr-FR" sz="1600" b="1">
                <a:solidFill>
                  <a:schemeClr val="dk1"/>
                </a:solidFill>
                <a:latin typeface="Poppins"/>
                <a:ea typeface="Poppins"/>
                <a:cs typeface="Poppins"/>
                <a:sym typeface="Poppins"/>
              </a:rPr>
              <a:t>REMARQUES ET SUGGESTIONS DES PATIENTS</a:t>
            </a:r>
            <a:br>
              <a:rPr lang="fr-FR" sz="1600" b="1">
                <a:solidFill>
                  <a:schemeClr val="dk1"/>
                </a:solidFill>
                <a:latin typeface="Poppins"/>
                <a:ea typeface="Poppins"/>
                <a:cs typeface="Poppins"/>
                <a:sym typeface="Poppins"/>
              </a:rPr>
            </a:br>
            <a:endParaRPr sz="1600" b="1">
              <a:solidFill>
                <a:schemeClr val="dk1"/>
              </a:solidFill>
              <a:latin typeface="Poppins"/>
              <a:ea typeface="Poppins"/>
              <a:cs typeface="Poppins"/>
              <a:sym typeface="Poppins"/>
            </a:endParaRPr>
          </a:p>
        </p:txBody>
      </p:sp>
      <p:sp>
        <p:nvSpPr>
          <p:cNvPr id="949" name="Google Shape;949;p129"/>
          <p:cNvSpPr txBox="1"/>
          <p:nvPr/>
        </p:nvSpPr>
        <p:spPr>
          <a:xfrm>
            <a:off x="466892" y="2010925"/>
            <a:ext cx="5031900" cy="4438500"/>
          </a:xfrm>
          <a:prstGeom prst="rect">
            <a:avLst/>
          </a:prstGeom>
          <a:noFill/>
          <a:ln>
            <a:noFill/>
          </a:ln>
        </p:spPr>
        <p:txBody>
          <a:bodyPr spcFirstLastPara="1" wrap="square" lIns="91425" tIns="45700" rIns="91425" bIns="45700" anchor="ctr" anchorCtr="0">
            <a:normAutofit/>
          </a:bodyPr>
          <a:lstStyle/>
          <a:p>
            <a:pPr marL="306000" marR="0" lvl="0" indent="-306000" algn="just" rtl="0">
              <a:spcBef>
                <a:spcPts val="880"/>
              </a:spcBef>
              <a:spcAft>
                <a:spcPts val="0"/>
              </a:spcAft>
              <a:buClr>
                <a:schemeClr val="dk1"/>
              </a:buClr>
              <a:buSzPts val="1288"/>
              <a:buFont typeface="Poppins"/>
              <a:buChar char="◼"/>
            </a:pPr>
            <a:r>
              <a:rPr lang="fr-FR" sz="1400">
                <a:solidFill>
                  <a:schemeClr val="dk1"/>
                </a:solidFill>
                <a:latin typeface="Poppins"/>
                <a:ea typeface="Poppins"/>
                <a:cs typeface="Poppins"/>
                <a:sym typeface="Poppins"/>
              </a:rPr>
              <a:t>Satisfaction totale du patient, remerciements au personnel et au Docteur Aissatou</a:t>
            </a:r>
            <a:endParaRPr>
              <a:solidFill>
                <a:schemeClr val="dk1"/>
              </a:solidFill>
              <a:latin typeface="Poppins"/>
              <a:ea typeface="Poppins"/>
              <a:cs typeface="Poppins"/>
              <a:sym typeface="Poppins"/>
            </a:endParaRPr>
          </a:p>
          <a:p>
            <a:pPr marL="306000" marR="0" lvl="0" indent="-306000" algn="just" rtl="0">
              <a:spcBef>
                <a:spcPts val="880"/>
              </a:spcBef>
              <a:spcAft>
                <a:spcPts val="0"/>
              </a:spcAft>
              <a:buClr>
                <a:srgbClr val="752864"/>
              </a:buClr>
              <a:buSzPts val="1288"/>
              <a:buFont typeface="Poppins"/>
              <a:buChar char="◼"/>
            </a:pPr>
            <a:r>
              <a:rPr lang="fr-FR" sz="1400">
                <a:solidFill>
                  <a:srgbClr val="3F2745"/>
                </a:solidFill>
                <a:latin typeface="Poppins"/>
                <a:ea typeface="Poppins"/>
                <a:cs typeface="Poppins"/>
                <a:sym typeface="Poppins"/>
              </a:rPr>
              <a:t>Avertir à l’avance le patient de l’heure de sa sortie</a:t>
            </a:r>
            <a:endParaRPr>
              <a:latin typeface="Poppins"/>
              <a:ea typeface="Poppins"/>
              <a:cs typeface="Poppins"/>
              <a:sym typeface="Poppins"/>
            </a:endParaRPr>
          </a:p>
          <a:p>
            <a:pPr marL="306000" marR="0" lvl="0" indent="-306000" algn="just" rtl="0">
              <a:spcBef>
                <a:spcPts val="880"/>
              </a:spcBef>
              <a:spcAft>
                <a:spcPts val="0"/>
              </a:spcAft>
              <a:buClr>
                <a:srgbClr val="752864"/>
              </a:buClr>
              <a:buSzPts val="1288"/>
              <a:buFont typeface="Poppins"/>
              <a:buChar char="◼"/>
            </a:pPr>
            <a:r>
              <a:rPr lang="fr-FR" sz="1400">
                <a:solidFill>
                  <a:srgbClr val="3F2745"/>
                </a:solidFill>
                <a:latin typeface="Poppins"/>
                <a:ea typeface="Poppins"/>
                <a:cs typeface="Poppins"/>
                <a:sym typeface="Poppins"/>
              </a:rPr>
              <a:t>Communiquer le plus rapidement possible sur le montant à payer pour un patient ayant une prise en charge</a:t>
            </a:r>
            <a:endParaRPr>
              <a:latin typeface="Poppins"/>
              <a:ea typeface="Poppins"/>
              <a:cs typeface="Poppins"/>
              <a:sym typeface="Poppins"/>
            </a:endParaRPr>
          </a:p>
          <a:p>
            <a:pPr marL="306000" marR="0" lvl="0" indent="-306000" algn="just" rtl="0">
              <a:spcBef>
                <a:spcPts val="880"/>
              </a:spcBef>
              <a:spcAft>
                <a:spcPts val="0"/>
              </a:spcAft>
              <a:buClr>
                <a:srgbClr val="752864"/>
              </a:buClr>
              <a:buSzPts val="1288"/>
              <a:buFont typeface="Poppins"/>
              <a:buChar char="◼"/>
            </a:pPr>
            <a:r>
              <a:rPr lang="fr-FR" sz="1400">
                <a:solidFill>
                  <a:srgbClr val="3F2745"/>
                </a:solidFill>
                <a:latin typeface="Poppins"/>
                <a:ea typeface="Poppins"/>
                <a:cs typeface="Poppins"/>
                <a:sym typeface="Poppins"/>
              </a:rPr>
              <a:t>Revoir l’hygiène des toilettes </a:t>
            </a:r>
            <a:endParaRPr>
              <a:latin typeface="Poppins"/>
              <a:ea typeface="Poppins"/>
              <a:cs typeface="Poppins"/>
              <a:sym typeface="Poppins"/>
            </a:endParaRPr>
          </a:p>
          <a:p>
            <a:pPr marL="306000" marR="0" lvl="0" indent="-306000" algn="just" rtl="0">
              <a:spcBef>
                <a:spcPts val="880"/>
              </a:spcBef>
              <a:spcAft>
                <a:spcPts val="0"/>
              </a:spcAft>
              <a:buClr>
                <a:srgbClr val="752864"/>
              </a:buClr>
              <a:buSzPts val="1288"/>
              <a:buFont typeface="Poppins"/>
              <a:buChar char="◼"/>
            </a:pPr>
            <a:r>
              <a:rPr lang="fr-FR" sz="1400">
                <a:solidFill>
                  <a:srgbClr val="3F2745"/>
                </a:solidFill>
                <a:latin typeface="Poppins"/>
                <a:ea typeface="Poppins"/>
                <a:cs typeface="Poppins"/>
                <a:sym typeface="Poppins"/>
              </a:rPr>
              <a:t>Revoir la qualité et la variété des repas</a:t>
            </a:r>
            <a:endParaRPr>
              <a:latin typeface="Poppins"/>
              <a:ea typeface="Poppins"/>
              <a:cs typeface="Poppins"/>
              <a:sym typeface="Poppins"/>
            </a:endParaRPr>
          </a:p>
          <a:p>
            <a:pPr marL="306000" marR="0" lvl="0" indent="-306000" algn="just" rtl="0">
              <a:spcBef>
                <a:spcPts val="880"/>
              </a:spcBef>
              <a:spcAft>
                <a:spcPts val="0"/>
              </a:spcAft>
              <a:buClr>
                <a:srgbClr val="752864"/>
              </a:buClr>
              <a:buSzPts val="1288"/>
              <a:buFont typeface="Poppins"/>
              <a:buChar char="◼"/>
            </a:pPr>
            <a:r>
              <a:rPr lang="fr-FR" sz="1400">
                <a:solidFill>
                  <a:srgbClr val="3F2745"/>
                </a:solidFill>
                <a:latin typeface="Poppins"/>
                <a:ea typeface="Poppins"/>
                <a:cs typeface="Poppins"/>
                <a:sym typeface="Poppins"/>
              </a:rPr>
              <a:t>Possibilité de garder le nouveau-né à la nurserie pendant la journée quand la maman est fatiguée</a:t>
            </a:r>
            <a:endParaRPr>
              <a:latin typeface="Poppins"/>
              <a:ea typeface="Poppins"/>
              <a:cs typeface="Poppins"/>
              <a:sym typeface="Poppins"/>
            </a:endParaRPr>
          </a:p>
          <a:p>
            <a:pPr marL="306000" marR="0" lvl="0" indent="-306000" algn="just" rtl="0">
              <a:spcBef>
                <a:spcPts val="880"/>
              </a:spcBef>
              <a:spcAft>
                <a:spcPts val="0"/>
              </a:spcAft>
              <a:buClr>
                <a:srgbClr val="752864"/>
              </a:buClr>
              <a:buSzPts val="1288"/>
              <a:buFont typeface="Poppins"/>
              <a:buChar char="◼"/>
            </a:pPr>
            <a:r>
              <a:rPr lang="fr-FR" sz="1400">
                <a:solidFill>
                  <a:srgbClr val="3F2745"/>
                </a:solidFill>
                <a:latin typeface="Poppins"/>
                <a:ea typeface="Poppins"/>
                <a:cs typeface="Poppins"/>
                <a:sym typeface="Poppins"/>
              </a:rPr>
              <a:t>Prévoir les conditions d’hospitalisation spécifiques aux patients diabétiques</a:t>
            </a:r>
            <a:endParaRPr>
              <a:latin typeface="Poppins"/>
              <a:ea typeface="Poppins"/>
              <a:cs typeface="Poppins"/>
              <a:sym typeface="Poppins"/>
            </a:endParaRPr>
          </a:p>
          <a:p>
            <a:pPr marL="306000" marR="0" lvl="0" indent="-306000" algn="just" rtl="0">
              <a:spcBef>
                <a:spcPts val="880"/>
              </a:spcBef>
              <a:spcAft>
                <a:spcPts val="0"/>
              </a:spcAft>
              <a:buClr>
                <a:srgbClr val="752864"/>
              </a:buClr>
              <a:buSzPts val="1288"/>
              <a:buFont typeface="Poppins"/>
              <a:buChar char="◼"/>
            </a:pPr>
            <a:r>
              <a:rPr lang="fr-FR" sz="1400">
                <a:solidFill>
                  <a:srgbClr val="3F2745"/>
                </a:solidFill>
                <a:latin typeface="Poppins"/>
                <a:ea typeface="Poppins"/>
                <a:cs typeface="Poppins"/>
                <a:sym typeface="Poppins"/>
              </a:rPr>
              <a:t>Identification de moustiques dans les chambres</a:t>
            </a:r>
            <a:endParaRPr>
              <a:latin typeface="Poppins"/>
              <a:ea typeface="Poppins"/>
              <a:cs typeface="Poppins"/>
              <a:sym typeface="Poppins"/>
            </a:endParaRPr>
          </a:p>
          <a:p>
            <a:pPr marL="306000" marR="0" lvl="0" indent="-224212" algn="just" rtl="0">
              <a:spcBef>
                <a:spcPts val="880"/>
              </a:spcBef>
              <a:spcAft>
                <a:spcPts val="0"/>
              </a:spcAft>
              <a:buClr>
                <a:srgbClr val="9FDF5F"/>
              </a:buClr>
              <a:buSzPts val="1288"/>
              <a:buFont typeface="Noto Sans Symbols"/>
              <a:buNone/>
            </a:pPr>
            <a:endParaRPr sz="1400">
              <a:solidFill>
                <a:srgbClr val="3F2745"/>
              </a:solidFill>
              <a:latin typeface="Poppins"/>
              <a:ea typeface="Poppins"/>
              <a:cs typeface="Poppins"/>
              <a:sym typeface="Poppins"/>
            </a:endParaRPr>
          </a:p>
          <a:p>
            <a:pPr marL="306000" marR="0" lvl="0" indent="-224212" algn="just" rtl="0">
              <a:spcBef>
                <a:spcPts val="880"/>
              </a:spcBef>
              <a:spcAft>
                <a:spcPts val="0"/>
              </a:spcAft>
              <a:buClr>
                <a:srgbClr val="9FDF5F"/>
              </a:buClr>
              <a:buSzPts val="1288"/>
              <a:buFont typeface="Noto Sans Symbols"/>
              <a:buNone/>
            </a:pPr>
            <a:endParaRPr sz="1400">
              <a:solidFill>
                <a:srgbClr val="3F2745"/>
              </a:solidFill>
              <a:latin typeface="Poppins"/>
              <a:ea typeface="Poppins"/>
              <a:cs typeface="Poppins"/>
              <a:sym typeface="Poppins"/>
            </a:endParaRPr>
          </a:p>
          <a:p>
            <a:pPr marL="306000" marR="0" lvl="0" indent="-224212" algn="just" rtl="0">
              <a:spcBef>
                <a:spcPts val="880"/>
              </a:spcBef>
              <a:spcAft>
                <a:spcPts val="0"/>
              </a:spcAft>
              <a:buClr>
                <a:srgbClr val="9FDF5F"/>
              </a:buClr>
              <a:buSzPts val="1288"/>
              <a:buFont typeface="Noto Sans Symbols"/>
              <a:buNone/>
            </a:pPr>
            <a:endParaRPr sz="1400">
              <a:solidFill>
                <a:srgbClr val="3F2745"/>
              </a:solidFill>
              <a:latin typeface="Poppins"/>
              <a:ea typeface="Poppins"/>
              <a:cs typeface="Poppins"/>
              <a:sym typeface="Poppins"/>
            </a:endParaRPr>
          </a:p>
          <a:p>
            <a:pPr marL="306000" marR="0" lvl="0" indent="-224212" algn="just" rtl="0">
              <a:spcBef>
                <a:spcPts val="880"/>
              </a:spcBef>
              <a:spcAft>
                <a:spcPts val="0"/>
              </a:spcAft>
              <a:buClr>
                <a:srgbClr val="9FDF5F"/>
              </a:buClr>
              <a:buSzPts val="1288"/>
              <a:buFont typeface="Noto Sans Symbols"/>
              <a:buNone/>
            </a:pPr>
            <a:endParaRPr sz="1400">
              <a:solidFill>
                <a:srgbClr val="3F2745"/>
              </a:solidFill>
              <a:latin typeface="Poppins"/>
              <a:ea typeface="Poppins"/>
              <a:cs typeface="Poppins"/>
              <a:sym typeface="Poppins"/>
            </a:endParaRPr>
          </a:p>
        </p:txBody>
      </p:sp>
      <p:sp>
        <p:nvSpPr>
          <p:cNvPr id="950" name="Google Shape;950;p129"/>
          <p:cNvSpPr txBox="1"/>
          <p:nvPr/>
        </p:nvSpPr>
        <p:spPr>
          <a:xfrm>
            <a:off x="5795889" y="2110735"/>
            <a:ext cx="5936700" cy="3771000"/>
          </a:xfrm>
          <a:prstGeom prst="rect">
            <a:avLst/>
          </a:prstGeom>
          <a:noFill/>
          <a:ln>
            <a:noFill/>
          </a:ln>
        </p:spPr>
        <p:txBody>
          <a:bodyPr spcFirstLastPara="1" wrap="square" lIns="91425" tIns="45700" rIns="91425" bIns="45700" anchor="t" anchorCtr="0">
            <a:spAutoFit/>
          </a:bodyPr>
          <a:lstStyle/>
          <a:p>
            <a:pPr marL="306000" marR="0" lvl="0" indent="-299650" algn="just" rtl="0">
              <a:spcBef>
                <a:spcPts val="0"/>
              </a:spcBef>
              <a:spcAft>
                <a:spcPts val="0"/>
              </a:spcAft>
              <a:buClr>
                <a:srgbClr val="752864"/>
              </a:buClr>
              <a:buSzPts val="1188"/>
              <a:buFont typeface="Poppins"/>
              <a:buChar char="◼"/>
            </a:pPr>
            <a:r>
              <a:rPr lang="fr-FR" sz="1300">
                <a:solidFill>
                  <a:srgbClr val="3F2745"/>
                </a:solidFill>
                <a:latin typeface="Poppins"/>
                <a:ea typeface="Poppins"/>
                <a:cs typeface="Poppins"/>
                <a:sym typeface="Poppins"/>
              </a:rPr>
              <a:t>Repas épicé</a:t>
            </a:r>
            <a:endParaRPr sz="1300">
              <a:latin typeface="Poppins"/>
              <a:ea typeface="Poppins"/>
              <a:cs typeface="Poppins"/>
              <a:sym typeface="Poppins"/>
            </a:endParaRPr>
          </a:p>
          <a:p>
            <a:pPr marL="306000" marR="0" lvl="0" indent="-299650" algn="just" rtl="0">
              <a:spcBef>
                <a:spcPts val="880"/>
              </a:spcBef>
              <a:spcAft>
                <a:spcPts val="0"/>
              </a:spcAft>
              <a:buClr>
                <a:srgbClr val="752864"/>
              </a:buClr>
              <a:buSzPts val="1188"/>
              <a:buFont typeface="Poppins"/>
              <a:buChar char="◼"/>
            </a:pPr>
            <a:r>
              <a:rPr lang="fr-FR" sz="1300">
                <a:solidFill>
                  <a:srgbClr val="3F2745"/>
                </a:solidFill>
                <a:latin typeface="Poppins"/>
                <a:ea typeface="Poppins"/>
                <a:cs typeface="Poppins"/>
                <a:sym typeface="Poppins"/>
              </a:rPr>
              <a:t>Impossibilité de fermer la porte de la chambre à clé la nuit, sentiment d’insécurité</a:t>
            </a:r>
            <a:endParaRPr sz="1300">
              <a:latin typeface="Poppins"/>
              <a:ea typeface="Poppins"/>
              <a:cs typeface="Poppins"/>
              <a:sym typeface="Poppins"/>
            </a:endParaRPr>
          </a:p>
          <a:p>
            <a:pPr marL="306000" marR="0" lvl="0" indent="-299650" algn="just" rtl="0">
              <a:spcBef>
                <a:spcPts val="880"/>
              </a:spcBef>
              <a:spcAft>
                <a:spcPts val="0"/>
              </a:spcAft>
              <a:buClr>
                <a:srgbClr val="752864"/>
              </a:buClr>
              <a:buSzPts val="1188"/>
              <a:buFont typeface="Poppins"/>
              <a:buChar char="◼"/>
            </a:pPr>
            <a:r>
              <a:rPr lang="fr-FR" sz="1300">
                <a:solidFill>
                  <a:srgbClr val="3F2745"/>
                </a:solidFill>
                <a:latin typeface="Poppins"/>
                <a:ea typeface="Poppins"/>
                <a:cs typeface="Poppins"/>
                <a:sym typeface="Poppins"/>
              </a:rPr>
              <a:t>Éviter les oublis de couverture pour les lits</a:t>
            </a:r>
            <a:endParaRPr sz="1300">
              <a:latin typeface="Poppins"/>
              <a:ea typeface="Poppins"/>
              <a:cs typeface="Poppins"/>
              <a:sym typeface="Poppins"/>
            </a:endParaRPr>
          </a:p>
          <a:p>
            <a:pPr marL="306000" marR="0" lvl="0" indent="-299650" algn="just" rtl="0">
              <a:spcBef>
                <a:spcPts val="880"/>
              </a:spcBef>
              <a:spcAft>
                <a:spcPts val="0"/>
              </a:spcAft>
              <a:buClr>
                <a:srgbClr val="752864"/>
              </a:buClr>
              <a:buSzPts val="1188"/>
              <a:buFont typeface="Poppins"/>
              <a:buChar char="◼"/>
            </a:pPr>
            <a:r>
              <a:rPr lang="fr-FR" sz="1300">
                <a:solidFill>
                  <a:srgbClr val="3F2745"/>
                </a:solidFill>
                <a:latin typeface="Poppins"/>
                <a:ea typeface="Poppins"/>
                <a:cs typeface="Poppins"/>
                <a:sym typeface="Poppins"/>
              </a:rPr>
              <a:t>Revoir la possibilité de laisser l’accompagnant dormir avec le patient (besoin d’assistance la nuit). A défaut, prévenir à l’avance que cela n’est pas possible</a:t>
            </a:r>
            <a:endParaRPr sz="1300">
              <a:latin typeface="Poppins"/>
              <a:ea typeface="Poppins"/>
              <a:cs typeface="Poppins"/>
              <a:sym typeface="Poppins"/>
            </a:endParaRPr>
          </a:p>
          <a:p>
            <a:pPr marL="306000" marR="0" lvl="0" indent="-299650" algn="just" rtl="0">
              <a:spcBef>
                <a:spcPts val="880"/>
              </a:spcBef>
              <a:spcAft>
                <a:spcPts val="0"/>
              </a:spcAft>
              <a:buClr>
                <a:schemeClr val="dk1"/>
              </a:buClr>
              <a:buSzPts val="1188"/>
              <a:buFont typeface="Poppins"/>
              <a:buChar char="◼"/>
            </a:pPr>
            <a:r>
              <a:rPr lang="fr-FR" sz="1300">
                <a:solidFill>
                  <a:schemeClr val="dk1"/>
                </a:solidFill>
                <a:latin typeface="Poppins"/>
                <a:ea typeface="Poppins"/>
                <a:cs typeface="Poppins"/>
                <a:sym typeface="Poppins"/>
              </a:rPr>
              <a:t>Patiente accouchée par une sage-femme car gynécologue en voyage ; oubli de compresse dans ses parties intimes constaté après qu’elle soit revenue à la clinique à cause d’un sentiment de malaise, le compresse a été retiré</a:t>
            </a:r>
            <a:endParaRPr sz="1300">
              <a:solidFill>
                <a:schemeClr val="dk1"/>
              </a:solidFill>
              <a:latin typeface="Poppins"/>
              <a:ea typeface="Poppins"/>
              <a:cs typeface="Poppins"/>
              <a:sym typeface="Poppins"/>
            </a:endParaRPr>
          </a:p>
          <a:p>
            <a:pPr marL="306000" marR="0" lvl="0" indent="-299650" algn="just" rtl="0">
              <a:spcBef>
                <a:spcPts val="880"/>
              </a:spcBef>
              <a:spcAft>
                <a:spcPts val="0"/>
              </a:spcAft>
              <a:buClr>
                <a:schemeClr val="dk1"/>
              </a:buClr>
              <a:buSzPts val="1188"/>
              <a:buFont typeface="Poppins"/>
              <a:buChar char="◼"/>
            </a:pPr>
            <a:r>
              <a:rPr lang="fr-FR" sz="1300">
                <a:solidFill>
                  <a:schemeClr val="dk1"/>
                </a:solidFill>
                <a:latin typeface="Poppins"/>
                <a:ea typeface="Poppins"/>
                <a:cs typeface="Poppins"/>
                <a:sym typeface="Poppins"/>
              </a:rPr>
              <a:t>Draps tâchés de sang non changés jusqu’à sa sortie malgré la demande faite par la patiente</a:t>
            </a:r>
            <a:endParaRPr sz="1300">
              <a:solidFill>
                <a:schemeClr val="dk1"/>
              </a:solidFill>
              <a:latin typeface="Poppins"/>
              <a:ea typeface="Poppins"/>
              <a:cs typeface="Poppins"/>
              <a:sym typeface="Poppins"/>
            </a:endParaRPr>
          </a:p>
          <a:p>
            <a:pPr marL="306000" marR="0" lvl="0" indent="-299650" algn="just" rtl="0">
              <a:spcBef>
                <a:spcPts val="880"/>
              </a:spcBef>
              <a:spcAft>
                <a:spcPts val="0"/>
              </a:spcAft>
              <a:buClr>
                <a:schemeClr val="dk1"/>
              </a:buClr>
              <a:buSzPts val="1188"/>
              <a:buFont typeface="Poppins"/>
              <a:buChar char="◼"/>
            </a:pPr>
            <a:r>
              <a:rPr lang="fr-FR" sz="1300">
                <a:solidFill>
                  <a:schemeClr val="dk1"/>
                </a:solidFill>
                <a:latin typeface="Poppins"/>
                <a:ea typeface="Poppins"/>
                <a:cs typeface="Poppins"/>
                <a:sym typeface="Poppins"/>
              </a:rPr>
              <a:t>Patiente restée sur la table d’accouchement 4H au lieu de 2H par défaut de chambre disponible</a:t>
            </a:r>
            <a:endParaRPr sz="1300">
              <a:solidFill>
                <a:schemeClr val="dk1"/>
              </a:solidFill>
              <a:latin typeface="Poppins"/>
              <a:ea typeface="Poppins"/>
              <a:cs typeface="Poppins"/>
              <a:sym typeface="Poppins"/>
            </a:endParaRPr>
          </a:p>
        </p:txBody>
      </p:sp>
      <p:sp>
        <p:nvSpPr>
          <p:cNvPr id="951" name="Google Shape;951;p129"/>
          <p:cNvSpPr txBox="1"/>
          <p:nvPr/>
        </p:nvSpPr>
        <p:spPr>
          <a:xfrm>
            <a:off x="170961" y="5264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956"/>
        <p:cNvGrpSpPr/>
        <p:nvPr/>
      </p:nvGrpSpPr>
      <p:grpSpPr>
        <a:xfrm>
          <a:off x="0" y="0"/>
          <a:ext cx="0" cy="0"/>
          <a:chOff x="0" y="0"/>
          <a:chExt cx="0" cy="0"/>
        </a:xfrm>
      </p:grpSpPr>
      <p:pic>
        <p:nvPicPr>
          <p:cNvPr id="957" name="Google Shape;957;p130"/>
          <p:cNvPicPr preferRelativeResize="0"/>
          <p:nvPr/>
        </p:nvPicPr>
        <p:blipFill rotWithShape="1">
          <a:blip r:embed="rId3">
            <a:alphaModFix/>
          </a:blip>
          <a:srcRect l="6392" t="11992" r="10592" b="20137"/>
          <a:stretch/>
        </p:blipFill>
        <p:spPr>
          <a:xfrm>
            <a:off x="-41844" y="-106680"/>
            <a:ext cx="12233845" cy="7071361"/>
          </a:xfrm>
          <a:prstGeom prst="rect">
            <a:avLst/>
          </a:prstGeom>
          <a:noFill/>
          <a:ln>
            <a:noFill/>
          </a:ln>
        </p:spPr>
      </p:pic>
      <p:sp>
        <p:nvSpPr>
          <p:cNvPr id="958" name="Google Shape;958;p130"/>
          <p:cNvSpPr/>
          <p:nvPr/>
        </p:nvSpPr>
        <p:spPr>
          <a:xfrm>
            <a:off x="-41844" y="4402236"/>
            <a:ext cx="12233700" cy="1843500"/>
          </a:xfrm>
          <a:prstGeom prst="rect">
            <a:avLst/>
          </a:prstGeom>
          <a:solidFill>
            <a:srgbClr val="7BBBC6">
              <a:alpha val="898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752864"/>
              </a:solidFill>
              <a:latin typeface="Calibri"/>
              <a:ea typeface="Calibri"/>
              <a:cs typeface="Calibri"/>
              <a:sym typeface="Calibri"/>
            </a:endParaRPr>
          </a:p>
        </p:txBody>
      </p:sp>
      <p:sp>
        <p:nvSpPr>
          <p:cNvPr id="959" name="Google Shape;959;p130"/>
          <p:cNvSpPr txBox="1"/>
          <p:nvPr/>
        </p:nvSpPr>
        <p:spPr>
          <a:xfrm>
            <a:off x="-41845" y="4554585"/>
            <a:ext cx="12233700" cy="1539300"/>
          </a:xfrm>
          <a:prstGeom prst="rect">
            <a:avLst/>
          </a:prstGeom>
          <a:noFill/>
          <a:ln>
            <a:noFill/>
          </a:ln>
        </p:spPr>
        <p:txBody>
          <a:bodyPr spcFirstLastPara="1" wrap="square" lIns="0" tIns="0" rIns="0" bIns="0" anchor="ctr" anchorCtr="0">
            <a:spAutoFit/>
          </a:bodyPr>
          <a:lstStyle/>
          <a:p>
            <a:pPr marL="0" marR="0" lvl="0" indent="0" algn="ctr" rtl="0">
              <a:spcBef>
                <a:spcPts val="0"/>
              </a:spcBef>
              <a:spcAft>
                <a:spcPts val="0"/>
              </a:spcAft>
              <a:buNone/>
            </a:pPr>
            <a:r>
              <a:rPr lang="fr-FR" sz="3200" b="1" i="0" u="none" strike="noStrike" cap="none">
                <a:solidFill>
                  <a:srgbClr val="752864"/>
                </a:solidFill>
                <a:latin typeface="Poppins"/>
                <a:ea typeface="Poppins"/>
                <a:cs typeface="Poppins"/>
                <a:sym typeface="Poppins"/>
              </a:rPr>
              <a:t>EVALUATION DE LA SATISFACTION DES PATIENTS DE NEST</a:t>
            </a:r>
            <a:endParaRPr/>
          </a:p>
          <a:p>
            <a:pPr marL="0" marR="0" lvl="0" indent="0" algn="ctr" rtl="0">
              <a:spcBef>
                <a:spcPts val="0"/>
              </a:spcBef>
              <a:spcAft>
                <a:spcPts val="0"/>
              </a:spcAft>
              <a:buNone/>
            </a:pPr>
            <a:endParaRPr sz="4000" b="1" i="0" u="none" strike="noStrike" cap="none">
              <a:solidFill>
                <a:srgbClr val="752864"/>
              </a:solidFill>
              <a:latin typeface="Poppins"/>
              <a:ea typeface="Poppins"/>
              <a:cs typeface="Poppins"/>
              <a:sym typeface="Poppins"/>
            </a:endParaRPr>
          </a:p>
          <a:p>
            <a:pPr marL="0" marR="0" lvl="0" indent="0" algn="ctr" rtl="0">
              <a:spcBef>
                <a:spcPts val="0"/>
              </a:spcBef>
              <a:spcAft>
                <a:spcPts val="0"/>
              </a:spcAft>
              <a:buNone/>
            </a:pPr>
            <a:r>
              <a:rPr lang="fr-FR" sz="2800" b="1" i="0" u="none" strike="noStrike" cap="none">
                <a:solidFill>
                  <a:srgbClr val="752864"/>
                </a:solidFill>
                <a:latin typeface="Poppins"/>
                <a:ea typeface="Poppins"/>
                <a:cs typeface="Poppins"/>
                <a:sym typeface="Poppins"/>
              </a:rPr>
              <a:t>SEMESTRE 2 - 2023</a:t>
            </a:r>
            <a:endParaRPr sz="2800" b="1" i="0" u="none" strike="noStrike" cap="none">
              <a:solidFill>
                <a:srgbClr val="752864"/>
              </a:solidFill>
              <a:latin typeface="Poppins"/>
              <a:ea typeface="Poppins"/>
              <a:cs typeface="Poppins"/>
              <a:sym typeface="Poppins"/>
            </a:endParaRPr>
          </a:p>
        </p:txBody>
      </p:sp>
      <p:pic>
        <p:nvPicPr>
          <p:cNvPr id="960" name="Google Shape;960;p130"/>
          <p:cNvPicPr preferRelativeResize="0"/>
          <p:nvPr/>
        </p:nvPicPr>
        <p:blipFill rotWithShape="1">
          <a:blip r:embed="rId4">
            <a:alphaModFix/>
          </a:blip>
          <a:srcRect/>
          <a:stretch/>
        </p:blipFill>
        <p:spPr>
          <a:xfrm>
            <a:off x="284465" y="304197"/>
            <a:ext cx="2744691" cy="1843581"/>
          </a:xfrm>
          <a:prstGeom prst="rect">
            <a:avLst/>
          </a:prstGeom>
          <a:noFill/>
          <a:ln>
            <a:noFill/>
          </a:ln>
        </p:spPr>
      </p:pic>
      <p:sp>
        <p:nvSpPr>
          <p:cNvPr id="961" name="Google Shape;961;p13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97</a:t>
            </a:fld>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966"/>
        <p:cNvGrpSpPr/>
        <p:nvPr/>
      </p:nvGrpSpPr>
      <p:grpSpPr>
        <a:xfrm>
          <a:off x="0" y="0"/>
          <a:ext cx="0" cy="0"/>
          <a:chOff x="0" y="0"/>
          <a:chExt cx="0" cy="0"/>
        </a:xfrm>
      </p:grpSpPr>
      <p:sp>
        <p:nvSpPr>
          <p:cNvPr id="967" name="Google Shape;967;p131"/>
          <p:cNvSpPr/>
          <p:nvPr/>
        </p:nvSpPr>
        <p:spPr>
          <a:xfrm>
            <a:off x="11607800" y="0"/>
            <a:ext cx="584200" cy="584200"/>
          </a:xfrm>
          <a:prstGeom prst="rect">
            <a:avLst/>
          </a:prstGeom>
          <a:solidFill>
            <a:srgbClr val="752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968" name="Google Shape;968;p131"/>
          <p:cNvSpPr/>
          <p:nvPr/>
        </p:nvSpPr>
        <p:spPr>
          <a:xfrm>
            <a:off x="0" y="6273800"/>
            <a:ext cx="584200" cy="584200"/>
          </a:xfrm>
          <a:prstGeom prst="rect">
            <a:avLst/>
          </a:prstGeom>
          <a:solidFill>
            <a:srgbClr val="EBBDA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grpSp>
        <p:nvGrpSpPr>
          <p:cNvPr id="969" name="Google Shape;969;p131"/>
          <p:cNvGrpSpPr/>
          <p:nvPr/>
        </p:nvGrpSpPr>
        <p:grpSpPr>
          <a:xfrm>
            <a:off x="523113" y="1725083"/>
            <a:ext cx="11145772" cy="3100917"/>
            <a:chOff x="826" y="0"/>
            <a:chExt cx="11145772" cy="3100917"/>
          </a:xfrm>
        </p:grpSpPr>
        <p:sp>
          <p:nvSpPr>
            <p:cNvPr id="970" name="Google Shape;970;p131"/>
            <p:cNvSpPr/>
            <p:nvPr/>
          </p:nvSpPr>
          <p:spPr>
            <a:xfrm>
              <a:off x="1419905" y="0"/>
              <a:ext cx="9726693" cy="3100917"/>
            </a:xfrm>
            <a:prstGeom prst="rightArrow">
              <a:avLst>
                <a:gd name="adj1" fmla="val 75000"/>
                <a:gd name="adj2" fmla="val 50000"/>
              </a:avLst>
            </a:prstGeom>
            <a:solidFill>
              <a:srgbClr val="752864">
                <a:alpha val="89803"/>
              </a:srgbClr>
            </a:solidFill>
            <a:ln w="12700" cap="flat" cmpd="sng">
              <a:solidFill>
                <a:srgbClr val="CCD3EA">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131"/>
            <p:cNvSpPr txBox="1"/>
            <p:nvPr/>
          </p:nvSpPr>
          <p:spPr>
            <a:xfrm>
              <a:off x="1419905" y="387615"/>
              <a:ext cx="8563849" cy="2325687"/>
            </a:xfrm>
            <a:prstGeom prst="rect">
              <a:avLst/>
            </a:prstGeom>
            <a:noFill/>
            <a:ln>
              <a:noFill/>
            </a:ln>
          </p:spPr>
          <p:txBody>
            <a:bodyPr spcFirstLastPara="1" wrap="square" lIns="11425" tIns="11425" rIns="11425" bIns="11425" anchor="t" anchorCtr="0">
              <a:noAutofit/>
            </a:bodyPr>
            <a:lstStyle/>
            <a:p>
              <a:pPr marL="171450" marR="0" lvl="1" indent="-57150" algn="l" rtl="0">
                <a:lnSpc>
                  <a:spcPct val="90000"/>
                </a:lnSpc>
                <a:spcBef>
                  <a:spcPts val="0"/>
                </a:spcBef>
                <a:spcAft>
                  <a:spcPts val="0"/>
                </a:spcAft>
                <a:buClr>
                  <a:schemeClr val="dk1"/>
                </a:buClr>
                <a:buSzPts val="1800"/>
                <a:buFont typeface="Calibri"/>
                <a:buNone/>
              </a:pPr>
              <a:endParaRPr sz="1800" b="0" i="0" u="none" strike="noStrike" cap="none">
                <a:solidFill>
                  <a:schemeClr val="dk1"/>
                </a:solidFill>
                <a:latin typeface="Poppins"/>
                <a:ea typeface="Poppins"/>
                <a:cs typeface="Poppins"/>
                <a:sym typeface="Poppins"/>
              </a:endParaRPr>
            </a:p>
            <a:p>
              <a:pPr marL="285750" marR="0" lvl="1" indent="-285750" algn="ctr" rtl="0">
                <a:lnSpc>
                  <a:spcPct val="90000"/>
                </a:lnSpc>
                <a:spcBef>
                  <a:spcPts val="270"/>
                </a:spcBef>
                <a:spcAft>
                  <a:spcPts val="0"/>
                </a:spcAft>
                <a:buClr>
                  <a:schemeClr val="lt1"/>
                </a:buClr>
                <a:buSzPts val="2800"/>
                <a:buFont typeface="Poppins"/>
                <a:buChar char="•"/>
              </a:pPr>
              <a:r>
                <a:rPr lang="fr-FR" sz="2800" b="1" i="0" u="none" strike="noStrike" cap="none">
                  <a:solidFill>
                    <a:schemeClr val="lt1"/>
                  </a:solidFill>
                  <a:latin typeface="Poppins"/>
                  <a:ea typeface="Poppins"/>
                  <a:cs typeface="Poppins"/>
                  <a:sym typeface="Poppins"/>
                </a:rPr>
                <a:t>Enquête nouveaux patients NEST (clinique et plateau)</a:t>
              </a:r>
              <a:endParaRPr/>
            </a:p>
            <a:p>
              <a:pPr marL="285750" marR="0" lvl="1" indent="-57150" algn="ctr" rtl="0">
                <a:lnSpc>
                  <a:spcPct val="90000"/>
                </a:lnSpc>
                <a:spcBef>
                  <a:spcPts val="420"/>
                </a:spcBef>
                <a:spcAft>
                  <a:spcPts val="0"/>
                </a:spcAft>
                <a:buClr>
                  <a:schemeClr val="dk1"/>
                </a:buClr>
                <a:buSzPts val="3600"/>
                <a:buFont typeface="Calibri"/>
                <a:buNone/>
              </a:pPr>
              <a:endParaRPr sz="3600" b="1" i="0" u="none" strike="noStrike" cap="none">
                <a:solidFill>
                  <a:schemeClr val="lt1"/>
                </a:solidFill>
                <a:latin typeface="Poppins"/>
                <a:ea typeface="Poppins"/>
                <a:cs typeface="Poppins"/>
                <a:sym typeface="Poppins"/>
              </a:endParaRPr>
            </a:p>
          </p:txBody>
        </p:sp>
        <p:sp>
          <p:nvSpPr>
            <p:cNvPr id="972" name="Google Shape;972;p131"/>
            <p:cNvSpPr/>
            <p:nvPr/>
          </p:nvSpPr>
          <p:spPr>
            <a:xfrm>
              <a:off x="826" y="0"/>
              <a:ext cx="1419078" cy="3100917"/>
            </a:xfrm>
            <a:prstGeom prst="roundRect">
              <a:avLst>
                <a:gd name="adj" fmla="val 16667"/>
              </a:avLst>
            </a:prstGeom>
            <a:solidFill>
              <a:srgbClr val="7BBBC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131"/>
            <p:cNvSpPr txBox="1"/>
            <p:nvPr/>
          </p:nvSpPr>
          <p:spPr>
            <a:xfrm>
              <a:off x="70100" y="69274"/>
              <a:ext cx="1280530" cy="2962369"/>
            </a:xfrm>
            <a:prstGeom prst="rect">
              <a:avLst/>
            </a:prstGeom>
            <a:noFill/>
            <a:ln>
              <a:noFill/>
            </a:ln>
          </p:spPr>
          <p:txBody>
            <a:bodyPr spcFirstLastPara="1" wrap="square" lIns="182875" tIns="91425" rIns="182875" bIns="91425" anchor="ctr" anchorCtr="0">
              <a:noAutofit/>
            </a:bodyPr>
            <a:lstStyle/>
            <a:p>
              <a:pPr marL="0" marR="0" lvl="0" indent="0" algn="ctr" rtl="0">
                <a:lnSpc>
                  <a:spcPct val="90000"/>
                </a:lnSpc>
                <a:spcBef>
                  <a:spcPts val="0"/>
                </a:spcBef>
                <a:spcAft>
                  <a:spcPts val="0"/>
                </a:spcAft>
                <a:buClr>
                  <a:schemeClr val="lt1"/>
                </a:buClr>
                <a:buSzPts val="4800"/>
                <a:buFont typeface="Poppins"/>
                <a:buNone/>
              </a:pPr>
              <a:r>
                <a:rPr lang="fr-FR" sz="4800">
                  <a:solidFill>
                    <a:schemeClr val="lt1"/>
                  </a:solidFill>
                  <a:latin typeface="Poppins"/>
                  <a:ea typeface="Poppins"/>
                  <a:cs typeface="Poppins"/>
                  <a:sym typeface="Poppins"/>
                </a:rPr>
                <a:t>1</a:t>
              </a:r>
              <a:endParaRPr/>
            </a:p>
          </p:txBody>
        </p:sp>
      </p:grpSp>
      <p:sp>
        <p:nvSpPr>
          <p:cNvPr id="974" name="Google Shape;974;p131"/>
          <p:cNvSpPr txBox="1"/>
          <p:nvPr/>
        </p:nvSpPr>
        <p:spPr>
          <a:xfrm>
            <a:off x="3048000" y="6611779"/>
            <a:ext cx="6096000"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000">
                <a:solidFill>
                  <a:schemeClr val="dk1"/>
                </a:solidFill>
                <a:latin typeface="Trebuchet MS"/>
                <a:ea typeface="Trebuchet MS"/>
                <a:cs typeface="Trebuchet MS"/>
                <a:sym typeface="Trebuchet MS"/>
              </a:rPr>
              <a:t>Rapport de satisfaction patients – Semestre 2 2023</a:t>
            </a:r>
            <a:endParaRPr/>
          </a:p>
        </p:txBody>
      </p:sp>
      <p:sp>
        <p:nvSpPr>
          <p:cNvPr id="975" name="Google Shape;975;p1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98</a:t>
            </a:fld>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sp>
        <p:nvSpPr>
          <p:cNvPr id="981" name="Google Shape;981;p132"/>
          <p:cNvSpPr txBox="1"/>
          <p:nvPr/>
        </p:nvSpPr>
        <p:spPr>
          <a:xfrm>
            <a:off x="203200" y="790203"/>
            <a:ext cx="11607900" cy="492600"/>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r>
              <a:rPr lang="fr-FR" sz="1600" b="1">
                <a:solidFill>
                  <a:schemeClr val="dk1"/>
                </a:solidFill>
                <a:latin typeface="Poppins"/>
                <a:ea typeface="Poppins"/>
                <a:cs typeface="Poppins"/>
                <a:sym typeface="Poppins"/>
              </a:rPr>
              <a:t>Méthodologie et contexte de l’enquête </a:t>
            </a:r>
            <a:endParaRPr sz="1600">
              <a:solidFill>
                <a:schemeClr val="dk1"/>
              </a:solidFill>
            </a:endParaRPr>
          </a:p>
          <a:p>
            <a:pPr marL="0" marR="0" lvl="0" indent="0" algn="l" rtl="0">
              <a:spcBef>
                <a:spcPts val="0"/>
              </a:spcBef>
              <a:spcAft>
                <a:spcPts val="0"/>
              </a:spcAft>
              <a:buNone/>
            </a:pPr>
            <a:r>
              <a:rPr lang="fr-FR" sz="1600" b="1">
                <a:solidFill>
                  <a:srgbClr val="7BBBC6"/>
                </a:solidFill>
                <a:latin typeface="Poppins"/>
                <a:ea typeface="Poppins"/>
                <a:cs typeface="Poppins"/>
                <a:sym typeface="Poppins"/>
              </a:rPr>
              <a:t>Nouveaux patients (clinique et plateau)</a:t>
            </a:r>
            <a:endParaRPr sz="1600">
              <a:solidFill>
                <a:srgbClr val="7BBBC6"/>
              </a:solidFill>
              <a:latin typeface="Poppins"/>
              <a:ea typeface="Poppins"/>
              <a:cs typeface="Poppins"/>
              <a:sym typeface="Poppins"/>
            </a:endParaRPr>
          </a:p>
        </p:txBody>
      </p:sp>
      <p:sp>
        <p:nvSpPr>
          <p:cNvPr id="982" name="Google Shape;982;p132"/>
          <p:cNvSpPr/>
          <p:nvPr/>
        </p:nvSpPr>
        <p:spPr>
          <a:xfrm>
            <a:off x="11607800" y="0"/>
            <a:ext cx="584200" cy="584200"/>
          </a:xfrm>
          <a:prstGeom prst="rect">
            <a:avLst/>
          </a:prstGeom>
          <a:solidFill>
            <a:srgbClr val="7528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983" name="Google Shape;983;p132"/>
          <p:cNvSpPr/>
          <p:nvPr/>
        </p:nvSpPr>
        <p:spPr>
          <a:xfrm>
            <a:off x="0" y="6273800"/>
            <a:ext cx="584200" cy="584200"/>
          </a:xfrm>
          <a:prstGeom prst="rect">
            <a:avLst/>
          </a:prstGeom>
          <a:solidFill>
            <a:srgbClr val="EBBDA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grpSp>
        <p:nvGrpSpPr>
          <p:cNvPr id="984" name="Google Shape;984;p132"/>
          <p:cNvGrpSpPr/>
          <p:nvPr/>
        </p:nvGrpSpPr>
        <p:grpSpPr>
          <a:xfrm>
            <a:off x="168575" y="1796417"/>
            <a:ext cx="11854849" cy="3584025"/>
            <a:chOff x="3475" y="960742"/>
            <a:chExt cx="11854849" cy="3584025"/>
          </a:xfrm>
        </p:grpSpPr>
        <p:sp>
          <p:nvSpPr>
            <p:cNvPr id="985" name="Google Shape;985;p132"/>
            <p:cNvSpPr/>
            <p:nvPr/>
          </p:nvSpPr>
          <p:spPr>
            <a:xfrm>
              <a:off x="3475" y="960742"/>
              <a:ext cx="2756941" cy="1654165"/>
            </a:xfrm>
            <a:prstGeom prst="rect">
              <a:avLst/>
            </a:prstGeom>
            <a:solidFill>
              <a:srgbClr val="75286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132"/>
            <p:cNvSpPr txBox="1"/>
            <p:nvPr/>
          </p:nvSpPr>
          <p:spPr>
            <a:xfrm>
              <a:off x="3475" y="960742"/>
              <a:ext cx="2756941" cy="1654165"/>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Période de l’enquête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 Du 25 Juillet au 28 Décembre 2023</a:t>
              </a:r>
              <a:endParaRPr sz="1400">
                <a:solidFill>
                  <a:schemeClr val="lt1"/>
                </a:solidFill>
                <a:latin typeface="Calibri"/>
                <a:ea typeface="Calibri"/>
                <a:cs typeface="Calibri"/>
                <a:sym typeface="Calibri"/>
              </a:endParaRPr>
            </a:p>
          </p:txBody>
        </p:sp>
        <p:sp>
          <p:nvSpPr>
            <p:cNvPr id="987" name="Google Shape;987;p132"/>
            <p:cNvSpPr/>
            <p:nvPr/>
          </p:nvSpPr>
          <p:spPr>
            <a:xfrm>
              <a:off x="3036111" y="960742"/>
              <a:ext cx="2756941" cy="1654165"/>
            </a:xfrm>
            <a:prstGeom prst="rect">
              <a:avLst/>
            </a:prstGeom>
            <a:solidFill>
              <a:srgbClr val="7BBBC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132"/>
            <p:cNvSpPr txBox="1"/>
            <p:nvPr/>
          </p:nvSpPr>
          <p:spPr>
            <a:xfrm>
              <a:off x="3036111" y="960742"/>
              <a:ext cx="2756941" cy="1654165"/>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Nombre de participants :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697 personnes interrogées</a:t>
              </a:r>
              <a:endParaRPr sz="1400">
                <a:solidFill>
                  <a:schemeClr val="lt1"/>
                </a:solidFill>
                <a:latin typeface="Calibri"/>
                <a:ea typeface="Calibri"/>
                <a:cs typeface="Calibri"/>
                <a:sym typeface="Calibri"/>
              </a:endParaRPr>
            </a:p>
          </p:txBody>
        </p:sp>
        <p:sp>
          <p:nvSpPr>
            <p:cNvPr id="989" name="Google Shape;989;p132"/>
            <p:cNvSpPr/>
            <p:nvPr/>
          </p:nvSpPr>
          <p:spPr>
            <a:xfrm>
              <a:off x="6068747" y="960742"/>
              <a:ext cx="2756941" cy="1654165"/>
            </a:xfrm>
            <a:prstGeom prst="rect">
              <a:avLst/>
            </a:prstGeom>
            <a:solidFill>
              <a:srgbClr val="75286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132"/>
            <p:cNvSpPr txBox="1"/>
            <p:nvPr/>
          </p:nvSpPr>
          <p:spPr>
            <a:xfrm>
              <a:off x="6068747" y="960742"/>
              <a:ext cx="2756941" cy="1654165"/>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Lieu :</a:t>
              </a:r>
              <a:r>
                <a:rPr lang="fr-FR" sz="1400">
                  <a:solidFill>
                    <a:schemeClr val="lt1"/>
                  </a:solidFill>
                  <a:latin typeface="Poppins"/>
                  <a:ea typeface="Poppins"/>
                  <a:cs typeface="Poppins"/>
                  <a:sym typeface="Poppins"/>
                </a:rPr>
                <a:t>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Plateau médical (337) et Clinique (360)</a:t>
              </a:r>
              <a:endParaRPr sz="1400">
                <a:solidFill>
                  <a:schemeClr val="lt1"/>
                </a:solidFill>
                <a:latin typeface="Calibri"/>
                <a:ea typeface="Calibri"/>
                <a:cs typeface="Calibri"/>
                <a:sym typeface="Calibri"/>
              </a:endParaRPr>
            </a:p>
          </p:txBody>
        </p:sp>
        <p:sp>
          <p:nvSpPr>
            <p:cNvPr id="991" name="Google Shape;991;p132"/>
            <p:cNvSpPr/>
            <p:nvPr/>
          </p:nvSpPr>
          <p:spPr>
            <a:xfrm>
              <a:off x="9101383" y="960742"/>
              <a:ext cx="2756941" cy="1654165"/>
            </a:xfrm>
            <a:prstGeom prst="rect">
              <a:avLst/>
            </a:prstGeom>
            <a:solidFill>
              <a:srgbClr val="EBBDA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132"/>
            <p:cNvSpPr txBox="1"/>
            <p:nvPr/>
          </p:nvSpPr>
          <p:spPr>
            <a:xfrm>
              <a:off x="9101383" y="960742"/>
              <a:ext cx="2756941" cy="1654165"/>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Objectif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 Cette enquête a pour but d’évaluer la satisfaction des patients afin d’améliorer la qualité des soins et des services. </a:t>
              </a:r>
              <a:endParaRPr sz="1400">
                <a:solidFill>
                  <a:schemeClr val="lt1"/>
                </a:solidFill>
                <a:latin typeface="Calibri"/>
                <a:ea typeface="Calibri"/>
                <a:cs typeface="Calibri"/>
                <a:sym typeface="Calibri"/>
              </a:endParaRPr>
            </a:p>
          </p:txBody>
        </p:sp>
        <p:sp>
          <p:nvSpPr>
            <p:cNvPr id="993" name="Google Shape;993;p132"/>
            <p:cNvSpPr/>
            <p:nvPr/>
          </p:nvSpPr>
          <p:spPr>
            <a:xfrm>
              <a:off x="3475" y="2890602"/>
              <a:ext cx="2756941" cy="1654165"/>
            </a:xfrm>
            <a:prstGeom prst="rect">
              <a:avLst/>
            </a:prstGeom>
            <a:solidFill>
              <a:srgbClr val="7BBBC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132"/>
            <p:cNvSpPr txBox="1"/>
            <p:nvPr/>
          </p:nvSpPr>
          <p:spPr>
            <a:xfrm>
              <a:off x="3475" y="2890602"/>
              <a:ext cx="2756941" cy="1654165"/>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Public visé :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les nouveaux patients de la clinique et du plateau</a:t>
              </a:r>
              <a:endParaRPr sz="1400">
                <a:solidFill>
                  <a:schemeClr val="lt1"/>
                </a:solidFill>
                <a:latin typeface="Calibri"/>
                <a:ea typeface="Calibri"/>
                <a:cs typeface="Calibri"/>
                <a:sym typeface="Calibri"/>
              </a:endParaRPr>
            </a:p>
          </p:txBody>
        </p:sp>
        <p:sp>
          <p:nvSpPr>
            <p:cNvPr id="995" name="Google Shape;995;p132"/>
            <p:cNvSpPr/>
            <p:nvPr/>
          </p:nvSpPr>
          <p:spPr>
            <a:xfrm>
              <a:off x="3036111" y="2890602"/>
              <a:ext cx="2756941" cy="1654165"/>
            </a:xfrm>
            <a:prstGeom prst="rect">
              <a:avLst/>
            </a:prstGeom>
            <a:solidFill>
              <a:srgbClr val="EBBDA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132"/>
            <p:cNvSpPr txBox="1"/>
            <p:nvPr/>
          </p:nvSpPr>
          <p:spPr>
            <a:xfrm>
              <a:off x="3036111" y="2890602"/>
              <a:ext cx="2756941" cy="1654165"/>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Informations sur le nouveau patient :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Numéro de référence interne, Nom, Prénom, Contact, Date entrée dans le CRM, Service consulté, Lieu de consultation</a:t>
              </a:r>
              <a:endParaRPr sz="1400">
                <a:solidFill>
                  <a:schemeClr val="lt1"/>
                </a:solidFill>
                <a:latin typeface="Calibri"/>
                <a:ea typeface="Calibri"/>
                <a:cs typeface="Calibri"/>
                <a:sym typeface="Calibri"/>
              </a:endParaRPr>
            </a:p>
          </p:txBody>
        </p:sp>
        <p:sp>
          <p:nvSpPr>
            <p:cNvPr id="997" name="Google Shape;997;p132"/>
            <p:cNvSpPr/>
            <p:nvPr/>
          </p:nvSpPr>
          <p:spPr>
            <a:xfrm>
              <a:off x="6068747" y="2890602"/>
              <a:ext cx="2756941" cy="1654165"/>
            </a:xfrm>
            <a:prstGeom prst="rect">
              <a:avLst/>
            </a:prstGeom>
            <a:solidFill>
              <a:srgbClr val="7BBBC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132"/>
            <p:cNvSpPr txBox="1"/>
            <p:nvPr/>
          </p:nvSpPr>
          <p:spPr>
            <a:xfrm>
              <a:off x="6068747" y="2890602"/>
              <a:ext cx="2756941" cy="1654165"/>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Administration questionnaire :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Au téléphone</a:t>
              </a:r>
              <a:endParaRPr sz="1400">
                <a:solidFill>
                  <a:schemeClr val="lt1"/>
                </a:solidFill>
                <a:latin typeface="Calibri"/>
                <a:ea typeface="Calibri"/>
                <a:cs typeface="Calibri"/>
                <a:sym typeface="Calibri"/>
              </a:endParaRPr>
            </a:p>
          </p:txBody>
        </p:sp>
        <p:sp>
          <p:nvSpPr>
            <p:cNvPr id="999" name="Google Shape;999;p132"/>
            <p:cNvSpPr/>
            <p:nvPr/>
          </p:nvSpPr>
          <p:spPr>
            <a:xfrm>
              <a:off x="9101383" y="2890602"/>
              <a:ext cx="2756941" cy="1654165"/>
            </a:xfrm>
            <a:prstGeom prst="rect">
              <a:avLst/>
            </a:prstGeom>
            <a:solidFill>
              <a:srgbClr val="75286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132"/>
            <p:cNvSpPr txBox="1"/>
            <p:nvPr/>
          </p:nvSpPr>
          <p:spPr>
            <a:xfrm>
              <a:off x="9101383" y="2890602"/>
              <a:ext cx="2756941" cy="1654165"/>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Noto Sans Symbols"/>
                <a:buNone/>
              </a:pPr>
              <a:r>
                <a:rPr lang="fr-FR" sz="1400" b="1">
                  <a:solidFill>
                    <a:schemeClr val="lt1"/>
                  </a:solidFill>
                  <a:latin typeface="Poppins"/>
                  <a:ea typeface="Poppins"/>
                  <a:cs typeface="Poppins"/>
                  <a:sym typeface="Poppins"/>
                </a:rPr>
                <a:t>Collecte et traitement des réponses : </a:t>
              </a:r>
              <a:endParaRPr/>
            </a:p>
            <a:p>
              <a:pPr marL="0" marR="0" lvl="0" indent="0" algn="ctr" rtl="0">
                <a:lnSpc>
                  <a:spcPct val="90000"/>
                </a:lnSpc>
                <a:spcBef>
                  <a:spcPts val="490"/>
                </a:spcBef>
                <a:spcAft>
                  <a:spcPts val="0"/>
                </a:spcAft>
                <a:buClr>
                  <a:schemeClr val="lt1"/>
                </a:buClr>
                <a:buSzPts val="1400"/>
                <a:buFont typeface="Noto Sans Symbols"/>
                <a:buNone/>
              </a:pPr>
              <a:r>
                <a:rPr lang="fr-FR" sz="1400">
                  <a:solidFill>
                    <a:schemeClr val="lt1"/>
                  </a:solidFill>
                  <a:latin typeface="Poppins"/>
                  <a:ea typeface="Poppins"/>
                  <a:cs typeface="Poppins"/>
                  <a:sym typeface="Poppins"/>
                </a:rPr>
                <a:t>Google drive</a:t>
              </a:r>
              <a:endParaRPr sz="1400">
                <a:solidFill>
                  <a:schemeClr val="lt1"/>
                </a:solidFill>
                <a:latin typeface="Calibri"/>
                <a:ea typeface="Calibri"/>
                <a:cs typeface="Calibri"/>
                <a:sym typeface="Calibri"/>
              </a:endParaRPr>
            </a:p>
          </p:txBody>
        </p:sp>
      </p:grpSp>
      <p:sp>
        <p:nvSpPr>
          <p:cNvPr id="1001" name="Google Shape;1001;p1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99</a:t>
            </a:fld>
            <a:endParaRPr/>
          </a:p>
        </p:txBody>
      </p:sp>
      <p:sp>
        <p:nvSpPr>
          <p:cNvPr id="1002" name="Google Shape;1002;p132"/>
          <p:cNvSpPr txBox="1"/>
          <p:nvPr/>
        </p:nvSpPr>
        <p:spPr>
          <a:xfrm>
            <a:off x="203211" y="208165"/>
            <a:ext cx="12192000" cy="376200"/>
          </a:xfrm>
          <a:prstGeom prst="rect">
            <a:avLst/>
          </a:prstGeom>
          <a:noFill/>
          <a:ln>
            <a:noFill/>
          </a:ln>
        </p:spPr>
        <p:txBody>
          <a:bodyPr spcFirstLastPara="1" wrap="square" lIns="91425" tIns="45700" rIns="91425" bIns="45700" anchor="b" anchorCtr="0">
            <a:noAutofit/>
          </a:bodyPr>
          <a:lstStyle/>
          <a:p>
            <a:pPr marL="571500" marR="0" lvl="0" indent="-571500" algn="l" rtl="0">
              <a:spcBef>
                <a:spcPts val="0"/>
              </a:spcBef>
              <a:spcAft>
                <a:spcPts val="0"/>
              </a:spcAft>
              <a:buClr>
                <a:srgbClr val="752864"/>
              </a:buClr>
              <a:buSzPts val="1800"/>
              <a:buFont typeface="Gill Sans"/>
              <a:buAutoNum type="romanUcPeriod" startAt="3"/>
            </a:pPr>
            <a:r>
              <a:rPr lang="fr-FR" sz="1800" b="1">
                <a:solidFill>
                  <a:srgbClr val="752864"/>
                </a:solidFill>
                <a:latin typeface="Poppins"/>
                <a:ea typeface="Poppins"/>
                <a:cs typeface="Poppins"/>
                <a:sym typeface="Poppins"/>
              </a:rPr>
              <a:t>EVALUATION DE LA SATISFACTION DES PATIENTS DE NEST</a:t>
            </a:r>
            <a:endParaRPr sz="1800" b="1">
              <a:solidFill>
                <a:srgbClr val="752864"/>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nde">
  <a:themeElements>
    <a:clrScheme name="NEST">
      <a:dk1>
        <a:srgbClr val="000000"/>
      </a:dk1>
      <a:lt1>
        <a:srgbClr val="FFFFFF"/>
      </a:lt1>
      <a:dk2>
        <a:srgbClr val="1F497D"/>
      </a:dk2>
      <a:lt2>
        <a:srgbClr val="EEECE1"/>
      </a:lt2>
      <a:accent1>
        <a:srgbClr val="4F81BD"/>
      </a:accent1>
      <a:accent2>
        <a:srgbClr val="88B36D"/>
      </a:accent2>
      <a:accent3>
        <a:srgbClr val="ADE67F"/>
      </a:accent3>
      <a:accent4>
        <a:srgbClr val="7F508B"/>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McD color scheme">
      <a:dk1>
        <a:srgbClr val="000000"/>
      </a:dk1>
      <a:lt1>
        <a:srgbClr val="FFFFFF"/>
      </a:lt1>
      <a:dk2>
        <a:srgbClr val="44546A"/>
      </a:dk2>
      <a:lt2>
        <a:srgbClr val="E7E6E6"/>
      </a:lt2>
      <a:accent1>
        <a:srgbClr val="E31737"/>
      </a:accent1>
      <a:accent2>
        <a:srgbClr val="FFC427"/>
      </a:accent2>
      <a:accent3>
        <a:srgbClr val="B4D78E"/>
      </a:accent3>
      <a:accent4>
        <a:srgbClr val="749CD3"/>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11366</Words>
  <Application>Microsoft Office PowerPoint</Application>
  <PresentationFormat>Grand écran</PresentationFormat>
  <Paragraphs>2610</Paragraphs>
  <Slides>170</Slides>
  <Notes>170</Notes>
  <HiddenSlides>0</HiddenSlides>
  <MMClips>0</MMClips>
  <ScaleCrop>false</ScaleCrop>
  <HeadingPairs>
    <vt:vector size="6" baseType="variant">
      <vt:variant>
        <vt:lpstr>Polices utilisées</vt:lpstr>
      </vt:variant>
      <vt:variant>
        <vt:i4>12</vt:i4>
      </vt:variant>
      <vt:variant>
        <vt:lpstr>Thème</vt:lpstr>
      </vt:variant>
      <vt:variant>
        <vt:i4>3</vt:i4>
      </vt:variant>
      <vt:variant>
        <vt:lpstr>Titres des diapositives</vt:lpstr>
      </vt:variant>
      <vt:variant>
        <vt:i4>170</vt:i4>
      </vt:variant>
    </vt:vector>
  </HeadingPairs>
  <TitlesOfParts>
    <vt:vector size="185" baseType="lpstr">
      <vt:lpstr>Century Gothic</vt:lpstr>
      <vt:lpstr>Arial</vt:lpstr>
      <vt:lpstr>Arial Rounded</vt:lpstr>
      <vt:lpstr>Trebuchet MS</vt:lpstr>
      <vt:lpstr>Malgun Gothic</vt:lpstr>
      <vt:lpstr>Arial Black</vt:lpstr>
      <vt:lpstr>EB Garamond</vt:lpstr>
      <vt:lpstr>Calibri</vt:lpstr>
      <vt:lpstr>Poppins</vt:lpstr>
      <vt:lpstr>Lato</vt:lpstr>
      <vt:lpstr>Gill Sans</vt:lpstr>
      <vt:lpstr>Noto Sans Symbols</vt:lpstr>
      <vt:lpstr>Thème Office</vt:lpstr>
      <vt:lpstr>Dividende</vt:lpstr>
      <vt:lpstr>Thème Office</vt:lpstr>
      <vt:lpstr>Présentation PowerPoint</vt:lpstr>
      <vt:lpstr>Présentation PowerPoint</vt:lpstr>
      <vt:lpstr> Rappel des actions planifiées (2022) </vt:lpstr>
      <vt:lpstr>Etat d’avancement des actions décidées à l’issue des revues de direction précédentes </vt:lpstr>
      <vt:lpstr>Etat d’avancement des actions décidées à l’issue des revues de direction précédentes </vt:lpstr>
      <vt:lpstr>Rappel des actions planifiées (2023)</vt:lpstr>
      <vt:lpstr>Etat d’avancement des actions décidées à l’issue des revues de direction précédentes (2023)</vt:lpstr>
      <vt:lpstr>Présentation PowerPoint</vt:lpstr>
      <vt:lpstr>Présentation PowerPoint</vt:lpstr>
      <vt:lpstr>Présentation PowerPoint</vt:lpstr>
      <vt:lpstr>Présentation PowerPoint</vt:lpstr>
      <vt:lpstr>Politique qualité</vt:lpstr>
      <vt:lpstr>Présentation PowerPoint</vt:lpstr>
      <vt:lpstr>Les informations sur la performance et l’efficacité du système de management de la qualité</vt:lpstr>
      <vt:lpstr>Les informations sur la performance et l’efficacité du système de management de la qualité</vt:lpstr>
      <vt:lpstr>Les informations sur la performance et l’efficacité du système de management de la qualité</vt:lpstr>
      <vt:lpstr>Les informations sur la performance et l’efficacité du système de management de la qualité</vt:lpstr>
      <vt:lpstr>Les informations sur la performance et l’efficacité du système de management de la qualité</vt:lpstr>
      <vt:lpstr>Les informations sur la performance et l’efficacité du système de management de la qualité</vt:lpstr>
      <vt:lpstr>Les informations sur la performance et l’efficacité du système de management de la qualité</vt:lpstr>
      <vt:lpstr>Les informations sur la performance et l’efficacité du système de management de la qualité</vt:lpstr>
      <vt:lpstr>Les informations sur la performance et l’efficacité du système de management de la qualité</vt:lpstr>
      <vt:lpstr>Les informations sur la performance et l’efficacité du système de management de la qualité</vt:lpstr>
      <vt:lpstr>Présentation PowerPoint</vt:lpstr>
      <vt:lpstr>Les informations sur la performance et l’efficacité du système de management de la qualité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Description du panel</vt:lpstr>
      <vt:lpstr>Matériel informatique et Internet</vt:lpstr>
      <vt:lpstr>Matériel informatique et Internet</vt:lpstr>
      <vt:lpstr>Matériel informatique et Internet</vt:lpstr>
      <vt:lpstr>CRM</vt:lpstr>
      <vt:lpstr>Performances sur 4 CRM</vt:lpstr>
      <vt:lpstr>EYONE Médical</vt:lpstr>
      <vt:lpstr>Performances sur 4 EYONE Médical</vt:lpstr>
      <vt:lpstr>Odoo</vt:lpstr>
      <vt:lpstr>Performances sur Odoo </vt:lpstr>
      <vt:lpstr>Odoo</vt:lpstr>
      <vt:lpstr>QUALIPRO</vt:lpstr>
      <vt:lpstr>Performances sur Qualipro</vt:lpstr>
      <vt:lpstr>Qualipro</vt:lpstr>
      <vt:lpstr>ICARE</vt:lpstr>
      <vt:lpstr>ICARE</vt:lpstr>
      <vt:lpstr>ICARE</vt:lpstr>
      <vt:lpstr>Dropbox</vt:lpstr>
      <vt:lpstr>Performances sur Dropbox</vt:lpstr>
      <vt:lpstr>Dropbox</vt:lpstr>
      <vt:lpstr>Qualité des applications</vt:lpstr>
      <vt:lpstr>Qualité des applications</vt:lpstr>
      <vt:lpstr>Qualité des applications</vt:lpstr>
      <vt:lpstr>Qualité des applications</vt:lpstr>
      <vt:lpstr>Qualité des applications</vt:lpstr>
      <vt:lpstr>Niveau de satisfaction globale</vt:lpstr>
      <vt:lpstr>Suggestions</vt:lpstr>
      <vt:lpstr>Présentation PowerPoint</vt:lpstr>
      <vt:lpstr>Enquête nouveaux patients et post hospitalisations NEST </vt:lpstr>
      <vt:lpstr>Présentation PowerPoint</vt:lpstr>
      <vt:lpstr>ENQUÊTE NOUVEAUX PATIENTS NEST  (CLINIQUE ET PLATEAU)</vt:lpstr>
      <vt:lpstr>MÉTHODOLOGIE ET CONTEXTE DE L’ENQUÊTE NOUVEAUX PATIENTS (CLINIQUE ET PLATEAU)</vt:lpstr>
      <vt:lpstr>PROVENANCE ET MOTIF DE VENUE DES NOUVEAUX PATIENTS  86% DES PATIENTS SONT VENUS A NEST SOUS RECOMMANDATION 55% DES PATIENTS SONT VENUS A NEST POUR LA GYNÉCOLOGIE ET 32% POUR LA PÉDIATRIE</vt:lpstr>
      <vt:lpstr>RESUME DES RESULTATS  98,8% DES NOUVEAUX PATIENTS SONT TRÈS SATISFAITS DE LA QUALITÉ DE L’ACCUEIL  97,7 % DES NOUVEAUX PATIENTS SONT TRÈS SATISFAITS DE LA CONSULTATION</vt:lpstr>
      <vt:lpstr>RECOMMANDATIONS ET SUGGESTIONS DES PATIENTS </vt:lpstr>
      <vt:lpstr>ENQUÊTE POST HOSPITALISATIONS NEST  (CLINIQUE ET PLATEAU)</vt:lpstr>
      <vt:lpstr>METHODOLOGIE ET CONTEXTE DE L'ENQUÊTE POST HOSPITALISATION </vt:lpstr>
      <vt:lpstr>RÉSULTATS DE L’ENQUÊTE  </vt:lpstr>
      <vt:lpstr>RÉSULTATS DE L’ENQUÊTE  </vt:lpstr>
      <vt:lpstr>RECOMMANDATIONS DES PATIENTS </vt:lpstr>
      <vt:lpstr>REMARQUES ET SUGGESTIONS DES PATIENTS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2. Le degré de réalisation des objectifs qualité</vt:lpstr>
      <vt:lpstr>2. Le degré de réalisation des objectifs qualité</vt:lpstr>
      <vt:lpstr>2. Le degré de réalisation des objectifs qualité</vt:lpstr>
      <vt:lpstr>2. Le degré de réalisation des objectifs qualité</vt:lpstr>
      <vt:lpstr>2. Le degré de réalisation des objectifs qualité</vt:lpstr>
      <vt:lpstr>Présentation PowerPoint</vt:lpstr>
      <vt:lpstr>3. La performance des processus et la conformité des produits et services</vt:lpstr>
      <vt:lpstr>3. La performance des processus et la conformité des produits et services</vt:lpstr>
      <vt:lpstr>Présentation PowerPoint</vt:lpstr>
      <vt:lpstr>4. Les non-conformités et les actions correctives</vt:lpstr>
      <vt:lpstr>4. Les non-conformités et les actions correctives</vt:lpstr>
      <vt:lpstr>Incidents ouverts en 2023 et reprogrammés en 2024</vt:lpstr>
      <vt:lpstr>Présentation PowerPoint</vt:lpstr>
      <vt:lpstr>5. Les résultats de la surveillance et de la mesure</vt:lpstr>
      <vt:lpstr>5. Les résultats de la surveillances et de la mesure</vt:lpstr>
      <vt:lpstr>Présentation PowerPoint</vt:lpstr>
      <vt:lpstr>6. Les résultats des audits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7. Les performances des prestataires externes</vt:lpstr>
      <vt:lpstr>7. Les performances des prestataires externes</vt:lpstr>
      <vt:lpstr>7. Les performances des prestataires externes</vt:lpstr>
      <vt:lpstr>7. Les performances des prestataires externes</vt:lpstr>
      <vt:lpstr>Présentation PowerPoint</vt:lpstr>
      <vt:lpstr>Présentation PowerPoint</vt:lpstr>
      <vt:lpstr>8- ADEQUATION DE LA RESSOURCE</vt:lpstr>
      <vt:lpstr>Présentation PowerPoint</vt:lpstr>
      <vt:lpstr>Présentation PowerPoint</vt:lpstr>
      <vt:lpstr>Présentation PowerPoint</vt:lpstr>
      <vt:lpstr>8- L’EFFICACITÉ DES ACTIONS MISES EN ŒUVRE FACE AUX RISQUES ET OPPORTUNITÉS (TABLEAU DES RISQUES ET OPPORTUNITÉS) </vt:lpstr>
      <vt:lpstr>8. L’Efficacité des actions mise en œuvres face aux risques et opportunités</vt:lpstr>
      <vt:lpstr>8. L’Efficacité des actions mise en œuvres face aux risques et opportunités</vt:lpstr>
      <vt:lpstr>9- LES OPPORTUNITÉS D’AMÉLIORATION</vt:lpstr>
      <vt:lpstr>9. Les opportunités d’amélioration</vt:lpstr>
      <vt:lpstr>BESOINS DE CHANGEMENTS À APPORTER AU SYSTÈME DE MANAGEMENT DE LA QUALITÉ</vt:lpstr>
      <vt:lpstr>BESOINS EN RESSOURCES</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cp:lastModifiedBy>Lauriane Le Flour</cp:lastModifiedBy>
  <cp:revision>1</cp:revision>
  <dcterms:modified xsi:type="dcterms:W3CDTF">2024-04-30T22:53:38Z</dcterms:modified>
</cp:coreProperties>
</file>