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78" r:id="rId4"/>
    <p:sldId id="269" r:id="rId5"/>
    <p:sldId id="277" r:id="rId6"/>
    <p:sldId id="270" r:id="rId7"/>
    <p:sldId id="267" r:id="rId8"/>
    <p:sldId id="275" r:id="rId9"/>
    <p:sldId id="281" r:id="rId10"/>
    <p:sldId id="283" r:id="rId11"/>
    <p:sldId id="28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D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Comment avez vous entendu parlé de NEST 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E4-43DA-AF0B-E9B25ED1B1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E4-43DA-AF0B-E9B25ED1B1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E4-43DA-AF0B-E9B25ED1B1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3E4-43DA-AF0B-E9B25ED1B1AF}"/>
              </c:ext>
            </c:extLst>
          </c:dPt>
          <c:dLbls>
            <c:dLbl>
              <c:idx val="1"/>
              <c:layout>
                <c:manualLayout>
                  <c:x val="-3.3974763037731719E-2"/>
                  <c:y val="5.183393143023873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E4-43DA-AF0B-E9B25ED1B1AF}"/>
                </c:ext>
              </c:extLst>
            </c:dLbl>
            <c:dLbl>
              <c:idx val="2"/>
              <c:layout>
                <c:manualLayout>
                  <c:x val="-2.5481072278298749E-2"/>
                  <c:y val="-7.775089714535858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E4-43DA-AF0B-E9B25ED1B1AF}"/>
                </c:ext>
              </c:extLst>
            </c:dLbl>
            <c:dLbl>
              <c:idx val="3"/>
              <c:layout>
                <c:manualLayout>
                  <c:x val="1.6987381518865859E-2"/>
                  <c:y val="-1.1878472064973509E-1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3E4-43DA-AF0B-E9B25ED1B1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Recommandation</c:v>
                </c:pt>
                <c:pt idx="1">
                  <c:v>Site web</c:v>
                </c:pt>
                <c:pt idx="2">
                  <c:v>Page Facebook de NEST</c:v>
                </c:pt>
                <c:pt idx="3">
                  <c:v>Page Facebook du Docteur DIOP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219</c:v>
                </c:pt>
                <c:pt idx="1">
                  <c:v>18</c:v>
                </c:pt>
                <c:pt idx="2">
                  <c:v>13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42-4DC7-8CE7-69C10AFFDC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Service consulté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22-4A9A-AB1D-0518E3A3871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22-4A9A-AB1D-0518E3A3871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22-4A9A-AB1D-0518E3A3871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22-4A9A-AB1D-0518E3A3871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22-4A9A-AB1D-0518E3A3871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A222-4A9A-AB1D-0518E3A38715}"/>
              </c:ext>
            </c:extLst>
          </c:dPt>
          <c:dLbls>
            <c:dLbl>
              <c:idx val="0"/>
              <c:layout>
                <c:manualLayout>
                  <c:x val="-4.2468453797166201E-3"/>
                  <c:y val="2.073357257209559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22-4A9A-AB1D-0518E3A38715}"/>
                </c:ext>
              </c:extLst>
            </c:dLbl>
            <c:dLbl>
              <c:idx val="1"/>
              <c:layout>
                <c:manualLayout>
                  <c:x val="-2.1234226898582519E-3"/>
                  <c:y val="5.18339314302389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22-4A9A-AB1D-0518E3A38715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22-4A9A-AB1D-0518E3A38715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218306244367495"/>
                      <c:h val="7.515920057384652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222-4A9A-AB1D-0518E3A38715}"/>
                </c:ext>
              </c:extLst>
            </c:dLbl>
            <c:dLbl>
              <c:idx val="5"/>
              <c:layout>
                <c:manualLayout>
                  <c:x val="8.069006221461282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22-4A9A-AB1D-0518E3A387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Gynécologie</c:v>
                </c:pt>
                <c:pt idx="1">
                  <c:v>Pédiatrie</c:v>
                </c:pt>
                <c:pt idx="2">
                  <c:v>Sage Femme</c:v>
                </c:pt>
                <c:pt idx="3">
                  <c:v>PEV - Vaccination (clinique)</c:v>
                </c:pt>
                <c:pt idx="4">
                  <c:v>Généraliste</c:v>
                </c:pt>
                <c:pt idx="5">
                  <c:v>Autre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151</c:v>
                </c:pt>
                <c:pt idx="1">
                  <c:v>67</c:v>
                </c:pt>
                <c:pt idx="2">
                  <c:v>16</c:v>
                </c:pt>
                <c:pt idx="3">
                  <c:v>15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22-4A9A-AB1D-0518E3A387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fr-FR" b="1" dirty="0"/>
              <a:t>Niveau</a:t>
            </a:r>
            <a:r>
              <a:rPr lang="fr-FR" b="1" baseline="0" dirty="0"/>
              <a:t> de satisfaction</a:t>
            </a:r>
            <a:endParaRPr lang="fr-FR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Comment appréciez vous l'accueil des secrétaires, en termes de disponibilité, amabilité,discrétion 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Pas du tout satisfait</c:v>
                </c:pt>
                <c:pt idx="1">
                  <c:v>Peu satisfait</c:v>
                </c:pt>
                <c:pt idx="2">
                  <c:v>Satisfait</c:v>
                </c:pt>
                <c:pt idx="3">
                  <c:v>Très satifait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6D-479A-A24B-8D5C97BBFCE6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Comment appréciez vous la prise en charge par votre médecin en termes de professionnalisme, amabilité,discrétion 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Pas du tout satisfait</c:v>
                </c:pt>
                <c:pt idx="1">
                  <c:v>Peu satisfait</c:v>
                </c:pt>
                <c:pt idx="2">
                  <c:v>Satisfait</c:v>
                </c:pt>
                <c:pt idx="3">
                  <c:v>Très satifait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6D-479A-A24B-8D5C97BBF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7135984"/>
        <c:axId val="187125168"/>
      </c:barChart>
      <c:catAx>
        <c:axId val="187135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187125168"/>
        <c:crosses val="autoZero"/>
        <c:auto val="1"/>
        <c:lblAlgn val="ctr"/>
        <c:lblOffset val="100"/>
        <c:noMultiLvlLbl val="0"/>
      </c:catAx>
      <c:valAx>
        <c:axId val="18712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187135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Pas du tout satisfait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Feuil1!$B$2:$B$19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F-4892-9325-888426574175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Peu satisfait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Feuil1!$C$2:$C$19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F-4892-9325-888426574175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Satisfait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Feuil1!$D$2:$D$19</c:f>
              <c:numCache>
                <c:formatCode>General</c:formatCode>
                <c:ptCount val="18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DF-4892-9325-888426574175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Totalement Satisfait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Feuil1!$E$2:$E$19</c:f>
              <c:numCache>
                <c:formatCode>General</c:formatCode>
                <c:ptCount val="18"/>
                <c:pt idx="0">
                  <c:v>62</c:v>
                </c:pt>
                <c:pt idx="1">
                  <c:v>61</c:v>
                </c:pt>
                <c:pt idx="2">
                  <c:v>61</c:v>
                </c:pt>
                <c:pt idx="3">
                  <c:v>62</c:v>
                </c:pt>
                <c:pt idx="4">
                  <c:v>62</c:v>
                </c:pt>
                <c:pt idx="5">
                  <c:v>62</c:v>
                </c:pt>
                <c:pt idx="6">
                  <c:v>62</c:v>
                </c:pt>
                <c:pt idx="7">
                  <c:v>62</c:v>
                </c:pt>
                <c:pt idx="8">
                  <c:v>62</c:v>
                </c:pt>
                <c:pt idx="9">
                  <c:v>62</c:v>
                </c:pt>
                <c:pt idx="10">
                  <c:v>62</c:v>
                </c:pt>
                <c:pt idx="11">
                  <c:v>62</c:v>
                </c:pt>
                <c:pt idx="12">
                  <c:v>61</c:v>
                </c:pt>
                <c:pt idx="13">
                  <c:v>62</c:v>
                </c:pt>
                <c:pt idx="14">
                  <c:v>62</c:v>
                </c:pt>
                <c:pt idx="15">
                  <c:v>62</c:v>
                </c:pt>
                <c:pt idx="16">
                  <c:v>62</c:v>
                </c:pt>
                <c:pt idx="17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DF-4892-9325-8884265741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064163776"/>
        <c:axId val="2064164192"/>
      </c:barChart>
      <c:catAx>
        <c:axId val="206416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4192"/>
        <c:crosses val="autoZero"/>
        <c:auto val="1"/>
        <c:lblAlgn val="ctr"/>
        <c:lblOffset val="100"/>
        <c:noMultiLvlLbl val="0"/>
      </c:catAx>
      <c:valAx>
        <c:axId val="2064164192"/>
        <c:scaling>
          <c:orientation val="minMax"/>
          <c:max val="6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3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 baseline="0">
                <a:solidFill>
                  <a:srgbClr val="9FDF5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F704B3F-3C1F-4870-AABA-05600D00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 baseline="0">
                <a:solidFill>
                  <a:srgbClr val="9FDF5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1/4/2023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9FD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A8F0701-0B10-46B1-852F-CC5B25B3C14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46534" y="17065"/>
            <a:ext cx="1486769" cy="4319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8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6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4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Evaluation DE la SATISFACTION des patients de NEST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10" y="1390919"/>
            <a:ext cx="10058400" cy="6189784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 S2 2022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6A381A4-707F-4DE0-AABE-CAA89CD9B19A}"/>
              </a:ext>
            </a:extLst>
          </p:cNvPr>
          <p:cNvSpPr txBox="1"/>
          <p:nvPr/>
        </p:nvSpPr>
        <p:spPr>
          <a:xfrm>
            <a:off x="9329530" y="145774"/>
            <a:ext cx="2411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PM02-FO0004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4173321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08068" y="2868006"/>
            <a:ext cx="6897190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3200" b="1" dirty="0">
                <a:solidFill>
                  <a:schemeClr val="accent6"/>
                </a:solidFill>
              </a:rPr>
              <a:t>100% </a:t>
            </a:r>
          </a:p>
          <a:p>
            <a:pPr marL="0" indent="0" algn="ctr">
              <a:buNone/>
            </a:pPr>
            <a:r>
              <a:rPr lang="fr-FR" sz="2800" b="1" dirty="0">
                <a:latin typeface="Minion Pro" panose="02040503050306020203"/>
              </a:rPr>
              <a:t>des patients hospitalisés recommanderaient la clinique</a:t>
            </a:r>
          </a:p>
        </p:txBody>
      </p:sp>
    </p:spTree>
    <p:extLst>
      <p:ext uri="{BB962C8B-B14F-4D97-AF65-F5344CB8AC3E}">
        <p14:creationId xmlns:p14="http://schemas.microsoft.com/office/powerpoint/2010/main" val="2473239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9F98A7-3D1B-4C7A-9A80-D1F91B499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Autres remarques et Suggestions des patients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8E8402-7C4E-4895-829F-6AC39B74A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1800" u="none" strike="noStrike" dirty="0">
                <a:effectLst/>
              </a:rPr>
              <a:t>Réfectionner les chambres (armoires, climatisation…)</a:t>
            </a:r>
          </a:p>
          <a:p>
            <a:pPr algn="just"/>
            <a:r>
              <a:rPr lang="fr-FR" dirty="0"/>
              <a:t>Revoir la tarification (prix élevé selon le retour de l’époux)</a:t>
            </a:r>
            <a:endParaRPr lang="fr-FR" sz="1800" u="none" strike="noStrike" dirty="0">
              <a:effectLst/>
            </a:endParaRPr>
          </a:p>
          <a:p>
            <a:pPr algn="just"/>
            <a:endParaRPr lang="fr-FR" sz="180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741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et contexte de l’enquête NOUVEAUX PATIENTS (CLINIQUE ET PLATEAU)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Période de l’enquête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Juillet à Décembre 2022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Nombre de participants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257 personnes interrogées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Lieu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Plateau médical (74) et Clinique (183)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Objectif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Cette enquête a pour but d’évaluer la satisfaction des patients  afin d’améliorer la qualité des soins et des services. 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Public visé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les nouveaux patients de la clinique et du plateau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Informations sur le nouveau patient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Numéro de </a:t>
            </a:r>
            <a:r>
              <a:rPr lang="fr-F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ref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interne, Nom, Prénom, Contact, Date entrée dans le CRM, Service consulté, Lieu de consultation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Administration questionnaire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Au téléphone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Collecte et traitement des réponses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Google drive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C4E2A8-CFC7-07DE-DD47-9479191D641A}"/>
              </a:ext>
            </a:extLst>
          </p:cNvPr>
          <p:cNvSpPr/>
          <p:nvPr/>
        </p:nvSpPr>
        <p:spPr>
          <a:xfrm>
            <a:off x="6469848" y="2264883"/>
            <a:ext cx="5140960" cy="1051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La synchronisation du CRM a été interrompue de septembre à décembre. Les enquêtes n’ont pas été réalisées sur cette période. Les résultats présentent donc uniquement le mois de juillet et août.</a:t>
            </a:r>
          </a:p>
        </p:txBody>
      </p:sp>
    </p:spTree>
    <p:extLst>
      <p:ext uri="{BB962C8B-B14F-4D97-AF65-F5344CB8AC3E}">
        <p14:creationId xmlns:p14="http://schemas.microsoft.com/office/powerpoint/2010/main" val="63674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6FEE3D-1836-4A9B-BFDF-101F3187A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Provenance ET MOTIF DE VENUE des nouveaux patients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8A41A0D0-DB10-4D32-B47D-02BBA36CF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800098"/>
              </p:ext>
            </p:extLst>
          </p:nvPr>
        </p:nvGraphicFramePr>
        <p:xfrm>
          <a:off x="115090" y="1957735"/>
          <a:ext cx="5980910" cy="490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Espace réservé du contenu 5">
            <a:extLst>
              <a:ext uri="{FF2B5EF4-FFF2-40B4-BE49-F238E27FC236}">
                <a16:creationId xmlns:a16="http://schemas.microsoft.com/office/drawing/2014/main" id="{D3586B07-20F0-4DF8-866E-2837788917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4903463"/>
              </p:ext>
            </p:extLst>
          </p:nvPr>
        </p:nvGraphicFramePr>
        <p:xfrm>
          <a:off x="5811078" y="1861730"/>
          <a:ext cx="5980910" cy="490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6679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17456BA7-98A8-40E4-99E4-A5437D55C1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5077914"/>
              </p:ext>
            </p:extLst>
          </p:nvPr>
        </p:nvGraphicFramePr>
        <p:xfrm>
          <a:off x="728869" y="2001078"/>
          <a:ext cx="10654747" cy="4306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9709205-E293-72E4-3030-4C2FD8F2777F}"/>
              </a:ext>
            </a:extLst>
          </p:cNvPr>
          <p:cNvSpPr/>
          <p:nvPr/>
        </p:nvSpPr>
        <p:spPr>
          <a:xfrm>
            <a:off x="3058160" y="4632960"/>
            <a:ext cx="5161280" cy="4368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i="1" dirty="0">
                <a:latin typeface="Calibri" panose="020F0502020204030204" pitchFamily="34" charset="0"/>
                <a:cs typeface="Calibri" panose="020F0502020204030204" pitchFamily="34" charset="0"/>
              </a:rPr>
              <a:t>Seul commentaire : « Il n’a pas répondu à mes attentes »</a:t>
            </a:r>
          </a:p>
        </p:txBody>
      </p:sp>
    </p:spTree>
    <p:extLst>
      <p:ext uri="{BB962C8B-B14F-4D97-AF65-F5344CB8AC3E}">
        <p14:creationId xmlns:p14="http://schemas.microsoft.com/office/powerpoint/2010/main" val="143751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  <p:sp>
        <p:nvSpPr>
          <p:cNvPr id="4" name="Espace réservé du contenu 4">
            <a:extLst>
              <a:ext uri="{FF2B5EF4-FFF2-40B4-BE49-F238E27FC236}">
                <a16:creationId xmlns:a16="http://schemas.microsoft.com/office/drawing/2014/main" id="{4CFAA9B9-819E-4F00-B265-8A22A3B6752D}"/>
              </a:ext>
            </a:extLst>
          </p:cNvPr>
          <p:cNvSpPr txBox="1">
            <a:spLocks/>
          </p:cNvSpPr>
          <p:nvPr/>
        </p:nvSpPr>
        <p:spPr>
          <a:xfrm>
            <a:off x="581192" y="2189408"/>
            <a:ext cx="11029616" cy="3912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8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6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4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100%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des nouveaux patients sont </a:t>
            </a:r>
            <a:r>
              <a:rPr lang="fr-F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 SATISFAITS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 la qualité de l’accueil </a:t>
            </a:r>
            <a:endParaRPr lang="fr-FR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99,6 %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des nouveaux patients sont </a:t>
            </a:r>
            <a:r>
              <a:rPr lang="fr-F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 SATISFAITS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 la consultation</a:t>
            </a:r>
          </a:p>
        </p:txBody>
      </p:sp>
    </p:spTree>
    <p:extLst>
      <p:ext uri="{BB962C8B-B14F-4D97-AF65-F5344CB8AC3E}">
        <p14:creationId xmlns:p14="http://schemas.microsoft.com/office/powerpoint/2010/main" val="145085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08068" y="2868006"/>
            <a:ext cx="6897190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3200" b="1">
                <a:solidFill>
                  <a:schemeClr val="accent6"/>
                </a:solidFill>
              </a:rPr>
              <a:t>100% </a:t>
            </a:r>
            <a:endParaRPr lang="fr-FR" sz="3200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fr-FR" sz="2800" b="1" dirty="0">
                <a:latin typeface="Minion Pro" panose="02040503050306020203"/>
              </a:rPr>
              <a:t>des nouveaux patients recommanderaient la clinique</a:t>
            </a:r>
          </a:p>
        </p:txBody>
      </p:sp>
    </p:spTree>
    <p:extLst>
      <p:ext uri="{BB962C8B-B14F-4D97-AF65-F5344CB8AC3E}">
        <p14:creationId xmlns:p14="http://schemas.microsoft.com/office/powerpoint/2010/main" val="749857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METHODOLOGIE ET CONTEXTE DE </a:t>
            </a:r>
            <a:r>
              <a:rPr lang="fr-FR" dirty="0" err="1"/>
              <a:t>L’ENQUêTE</a:t>
            </a:r>
            <a:r>
              <a:rPr lang="fr-FR" dirty="0"/>
              <a:t> POST HOSPI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Période de l’enquête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Juillet à Décembre 2022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Nombre de participants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62 personnes interrogées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Lieu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Clinique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Objectif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Cette enquête a pour but d’évaluer la satisfaction des patients hospitalisés afin d’améliorer la qualité des soins et des services. 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Public visé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les patients hospitalisés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Informations sur le nouveau patient : </a:t>
            </a:r>
            <a:r>
              <a:rPr lang="fr-FR" sz="2400" dirty="0"/>
              <a:t>Nom et Prénom (facultatif), Contact (facultatif), Séjour du… au …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Administration questionnaire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Au téléphone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Collecte et traitement des réponses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Google drive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B193BE-88A3-4A9D-92DC-591CE89F6B75}"/>
              </a:ext>
            </a:extLst>
          </p:cNvPr>
          <p:cNvSpPr/>
          <p:nvPr/>
        </p:nvSpPr>
        <p:spPr>
          <a:xfrm>
            <a:off x="2524539" y="5925057"/>
            <a:ext cx="7142922" cy="7021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méthodologie des enquêtes a changé en mai 2021. Les questionnaires sont maintenant administrés par la GRC par téléphone.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A95550-F4C1-A001-DC29-D597D0AC136A}"/>
              </a:ext>
            </a:extLst>
          </p:cNvPr>
          <p:cNvSpPr/>
          <p:nvPr/>
        </p:nvSpPr>
        <p:spPr>
          <a:xfrm>
            <a:off x="6469848" y="2264883"/>
            <a:ext cx="5140960" cy="1051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La synchronisation du CRM a été interrompue de septembre à décembre. Les enquêtes n’ont pas été réalisées sur cette période. Les résultats présentent donc uniquement le mois de juillet et août.</a:t>
            </a:r>
          </a:p>
        </p:txBody>
      </p:sp>
    </p:spTree>
    <p:extLst>
      <p:ext uri="{BB962C8B-B14F-4D97-AF65-F5344CB8AC3E}">
        <p14:creationId xmlns:p14="http://schemas.microsoft.com/office/powerpoint/2010/main" val="3591853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CD273F9-6783-432D-AD07-9433F231C7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032265"/>
              </p:ext>
            </p:extLst>
          </p:nvPr>
        </p:nvGraphicFramePr>
        <p:xfrm>
          <a:off x="642730" y="1906316"/>
          <a:ext cx="10906539" cy="490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5238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</a:t>
            </a:r>
          </a:p>
        </p:txBody>
      </p:sp>
      <p:sp>
        <p:nvSpPr>
          <p:cNvPr id="3" name="Rectangle 2"/>
          <p:cNvSpPr/>
          <p:nvPr/>
        </p:nvSpPr>
        <p:spPr>
          <a:xfrm>
            <a:off x="4277904" y="3690683"/>
            <a:ext cx="36361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 de motif d’insatisfaction évoqué</a:t>
            </a:r>
          </a:p>
        </p:txBody>
      </p:sp>
    </p:spTree>
    <p:extLst>
      <p:ext uri="{BB962C8B-B14F-4D97-AF65-F5344CB8AC3E}">
        <p14:creationId xmlns:p14="http://schemas.microsoft.com/office/powerpoint/2010/main" val="416406776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NES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TM03457464[[fn=Dividende]]</Template>
  <TotalTime>10443</TotalTime>
  <Words>451</Words>
  <Application>Microsoft Office PowerPoint</Application>
  <PresentationFormat>Grand écran</PresentationFormat>
  <Paragraphs>54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Calibri</vt:lpstr>
      <vt:lpstr>Gill Sans MT</vt:lpstr>
      <vt:lpstr>Minion Pro</vt:lpstr>
      <vt:lpstr>Wingdings 2</vt:lpstr>
      <vt:lpstr>Dividende</vt:lpstr>
      <vt:lpstr>Evaluation DE la SATISFACTION des patients de NEST</vt:lpstr>
      <vt:lpstr>Méthodologie et contexte de l’enquête NOUVEAUX PATIENTS (CLINIQUE ET PLATEAU)</vt:lpstr>
      <vt:lpstr>Provenance ET MOTIF DE VENUE des nouveaux patients</vt:lpstr>
      <vt:lpstr>RESUME DES RESULTATS</vt:lpstr>
      <vt:lpstr>RESUME DES RESULTATS</vt:lpstr>
      <vt:lpstr>Recommandations des patients</vt:lpstr>
      <vt:lpstr>METHODOLOGIE ET CONTEXTE DE L’ENQUêTE POST HOSPI</vt:lpstr>
      <vt:lpstr>Résultats de l’enquête </vt:lpstr>
      <vt:lpstr>Résultats de l’enquête </vt:lpstr>
      <vt:lpstr>Recommandations des patients</vt:lpstr>
      <vt:lpstr>Autres remarques et Suggestions des patients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Lauriane</dc:creator>
  <cp:lastModifiedBy>Lauriane Le Flour</cp:lastModifiedBy>
  <cp:revision>265</cp:revision>
  <dcterms:created xsi:type="dcterms:W3CDTF">2017-05-22T14:42:53Z</dcterms:created>
  <dcterms:modified xsi:type="dcterms:W3CDTF">2023-01-04T15:34:08Z</dcterms:modified>
</cp:coreProperties>
</file>