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78" r:id="rId4"/>
    <p:sldId id="269" r:id="rId5"/>
    <p:sldId id="277" r:id="rId6"/>
    <p:sldId id="270" r:id="rId7"/>
    <p:sldId id="280" r:id="rId8"/>
    <p:sldId id="267" r:id="rId9"/>
    <p:sldId id="275" r:id="rId10"/>
    <p:sldId id="281" r:id="rId11"/>
    <p:sldId id="283" r:id="rId12"/>
    <p:sldId id="28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D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Comment avez vous entendu parlé de NEST 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3E4-43DA-AF0B-E9B25ED1B1A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3E4-43DA-AF0B-E9B25ED1B1A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3E4-43DA-AF0B-E9B25ED1B1A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3E4-43DA-AF0B-E9B25ED1B1A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Recommandation</c:v>
                </c:pt>
                <c:pt idx="1">
                  <c:v>Site web</c:v>
                </c:pt>
                <c:pt idx="2">
                  <c:v>Page Facebook du Docteur DIOP</c:v>
                </c:pt>
                <c:pt idx="3">
                  <c:v>Page Facebook de NEST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722</c:v>
                </c:pt>
                <c:pt idx="1">
                  <c:v>109</c:v>
                </c:pt>
                <c:pt idx="2">
                  <c:v>93</c:v>
                </c:pt>
                <c:pt idx="3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42-4DC7-8CE7-69C10AFFDC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Service consulté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22-4A9A-AB1D-0518E3A3871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22-4A9A-AB1D-0518E3A3871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22-4A9A-AB1D-0518E3A3871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22-4A9A-AB1D-0518E3A3871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222-4A9A-AB1D-0518E3A3871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A222-4A9A-AB1D-0518E3A3871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A222-4A9A-AB1D-0518E3A38715}"/>
              </c:ext>
            </c:extLst>
          </c:dPt>
          <c:dLbls>
            <c:dLbl>
              <c:idx val="2"/>
              <c:layout>
                <c:manualLayout>
                  <c:x val="-4.2468453797164685E-2"/>
                  <c:y val="1.555017942907169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22-4A9A-AB1D-0518E3A38715}"/>
                </c:ext>
              </c:extLst>
            </c:dLbl>
            <c:dLbl>
              <c:idx val="3"/>
              <c:layout>
                <c:manualLayout>
                  <c:x val="1.9110804208724012E-2"/>
                  <c:y val="-1.036678628604779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222-4A9A-AB1D-0518E3A38715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222-4A9A-AB1D-0518E3A38715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222-4A9A-AB1D-0518E3A38715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222-4A9A-AB1D-0518E3A387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Feuil1!$A$2:$A$8</c:f>
              <c:strCache>
                <c:ptCount val="7"/>
                <c:pt idx="0">
                  <c:v>Gynécologie</c:v>
                </c:pt>
                <c:pt idx="1">
                  <c:v>Pédiatrie</c:v>
                </c:pt>
                <c:pt idx="2">
                  <c:v>Sage Femme</c:v>
                </c:pt>
                <c:pt idx="3">
                  <c:v>PEV - Vaccination (clinique)</c:v>
                </c:pt>
                <c:pt idx="4">
                  <c:v>Autre</c:v>
                </c:pt>
                <c:pt idx="5">
                  <c:v>Généraliste</c:v>
                </c:pt>
                <c:pt idx="6">
                  <c:v>Dermatologue</c:v>
                </c:pt>
              </c:strCache>
            </c:strRef>
          </c:cat>
          <c:val>
            <c:numRef>
              <c:f>Feuil1!$B$2:$B$8</c:f>
              <c:numCache>
                <c:formatCode>General</c:formatCode>
                <c:ptCount val="7"/>
                <c:pt idx="0">
                  <c:v>663</c:v>
                </c:pt>
                <c:pt idx="1">
                  <c:v>234</c:v>
                </c:pt>
                <c:pt idx="2">
                  <c:v>39</c:v>
                </c:pt>
                <c:pt idx="3">
                  <c:v>18</c:v>
                </c:pt>
                <c:pt idx="4">
                  <c:v>7</c:v>
                </c:pt>
                <c:pt idx="5">
                  <c:v>7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222-4A9A-AB1D-0518E3A387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fr-FR" b="1" dirty="0"/>
              <a:t>Niveau</a:t>
            </a:r>
            <a:r>
              <a:rPr lang="fr-FR" b="1" baseline="0" dirty="0"/>
              <a:t> de satisfaction</a:t>
            </a:r>
            <a:endParaRPr lang="fr-FR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Comment appréciez vous l'accueil des secrétaires, en termes de disponibilité, amabilité,discrétion 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Pas du tout satisfait</c:v>
                </c:pt>
                <c:pt idx="1">
                  <c:v>Peu satisfait</c:v>
                </c:pt>
                <c:pt idx="2">
                  <c:v>Satisfait</c:v>
                </c:pt>
                <c:pt idx="3">
                  <c:v>Très satifait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966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6D-479A-A24B-8D5C97BBFCE6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Comment appréciez vous la prise en charge par votre médecin en termes de professionnalisme, amabilité,discrétion ?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Pas du tout satisfait</c:v>
                </c:pt>
                <c:pt idx="1">
                  <c:v>Peu satisfait</c:v>
                </c:pt>
                <c:pt idx="2">
                  <c:v>Satisfait</c:v>
                </c:pt>
                <c:pt idx="3">
                  <c:v>Très satifait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961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6D-479A-A24B-8D5C97BBFC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7135984"/>
        <c:axId val="187125168"/>
      </c:barChart>
      <c:catAx>
        <c:axId val="187135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187125168"/>
        <c:crosses val="autoZero"/>
        <c:auto val="1"/>
        <c:lblAlgn val="ctr"/>
        <c:lblOffset val="100"/>
        <c:noMultiLvlLbl val="0"/>
      </c:catAx>
      <c:valAx>
        <c:axId val="187125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187135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Pas du tout satisfait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Feuil1!$A$2:$A$19</c:f>
              <c:strCache>
                <c:ptCount val="18"/>
                <c:pt idx="0">
                  <c:v>L'accueil des équipes</c:v>
                </c:pt>
                <c:pt idx="1">
                  <c:v>La propreté de votre chambre</c:v>
                </c:pt>
                <c:pt idx="2">
                  <c:v>Le confort de votre chambre</c:v>
                </c:pt>
                <c:pt idx="3">
                  <c:v>La qualité du linge fourni</c:v>
                </c:pt>
                <c:pt idx="4">
                  <c:v>La qualité et la variété des repas</c:v>
                </c:pt>
                <c:pt idx="5">
                  <c:v>La quantité des repas</c:v>
                </c:pt>
                <c:pt idx="6">
                  <c:v>Les services téléphoniques</c:v>
                </c:pt>
                <c:pt idx="7">
                  <c:v>Les services de télévision</c:v>
                </c:pt>
                <c:pt idx="8">
                  <c:v>Le calme environnant</c:v>
                </c:pt>
                <c:pt idx="9">
                  <c:v>Les conditions de visite des proches</c:v>
                </c:pt>
                <c:pt idx="10">
                  <c:v>Le délai d'attente à l'arrivée avant prise en charge</c:v>
                </c:pt>
                <c:pt idx="11">
                  <c:v>La qualité de la prise en charge par le praticien</c:v>
                </c:pt>
                <c:pt idx="12">
                  <c:v>La qualité des soins infirmiers</c:v>
                </c:pt>
                <c:pt idx="13">
                  <c:v>La prise en charge de la douleur</c:v>
                </c:pt>
                <c:pt idx="14">
                  <c:v>Le respect de votre intimité</c:v>
                </c:pt>
                <c:pt idx="15">
                  <c:v>La disponibilité et l'écoute du médecin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Feuil1!$B$2:$B$19</c:f>
              <c:numCache>
                <c:formatCode>General</c:formatCode>
                <c:ptCount val="1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8">
                  <c:v>1</c:v>
                </c:pt>
                <c:pt idx="14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DF-4892-9325-888426574175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Peu satisfait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Feuil1!$A$2:$A$19</c:f>
              <c:strCache>
                <c:ptCount val="18"/>
                <c:pt idx="0">
                  <c:v>L'accueil des équipes</c:v>
                </c:pt>
                <c:pt idx="1">
                  <c:v>La propreté de votre chambre</c:v>
                </c:pt>
                <c:pt idx="2">
                  <c:v>Le confort de votre chambre</c:v>
                </c:pt>
                <c:pt idx="3">
                  <c:v>La qualité du linge fourni</c:v>
                </c:pt>
                <c:pt idx="4">
                  <c:v>La qualité et la variété des repas</c:v>
                </c:pt>
                <c:pt idx="5">
                  <c:v>La quantité des repas</c:v>
                </c:pt>
                <c:pt idx="6">
                  <c:v>Les services téléphoniques</c:v>
                </c:pt>
                <c:pt idx="7">
                  <c:v>Les services de télévision</c:v>
                </c:pt>
                <c:pt idx="8">
                  <c:v>Le calme environnant</c:v>
                </c:pt>
                <c:pt idx="9">
                  <c:v>Les conditions de visite des proches</c:v>
                </c:pt>
                <c:pt idx="10">
                  <c:v>Le délai d'attente à l'arrivée avant prise en charge</c:v>
                </c:pt>
                <c:pt idx="11">
                  <c:v>La qualité de la prise en charge par le praticien</c:v>
                </c:pt>
                <c:pt idx="12">
                  <c:v>La qualité des soins infirmiers</c:v>
                </c:pt>
                <c:pt idx="13">
                  <c:v>La prise en charge de la douleur</c:v>
                </c:pt>
                <c:pt idx="14">
                  <c:v>Le respect de votre intimité</c:v>
                </c:pt>
                <c:pt idx="15">
                  <c:v>La disponibilité et l'écoute du médecin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Feuil1!$C$2:$C$19</c:f>
              <c:numCache>
                <c:formatCode>General</c:formatCode>
                <c:ptCount val="18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4">
                  <c:v>4</c:v>
                </c:pt>
                <c:pt idx="5">
                  <c:v>2</c:v>
                </c:pt>
                <c:pt idx="6">
                  <c:v>1</c:v>
                </c:pt>
                <c:pt idx="9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5">
                  <c:v>1</c:v>
                </c:pt>
                <c:pt idx="16">
                  <c:v>3</c:v>
                </c:pt>
                <c:pt idx="1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DF-4892-9325-888426574175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Satisfait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Feuil1!$A$2:$A$19</c:f>
              <c:strCache>
                <c:ptCount val="18"/>
                <c:pt idx="0">
                  <c:v>L'accueil des équipes</c:v>
                </c:pt>
                <c:pt idx="1">
                  <c:v>La propreté de votre chambre</c:v>
                </c:pt>
                <c:pt idx="2">
                  <c:v>Le confort de votre chambre</c:v>
                </c:pt>
                <c:pt idx="3">
                  <c:v>La qualité du linge fourni</c:v>
                </c:pt>
                <c:pt idx="4">
                  <c:v>La qualité et la variété des repas</c:v>
                </c:pt>
                <c:pt idx="5">
                  <c:v>La quantité des repas</c:v>
                </c:pt>
                <c:pt idx="6">
                  <c:v>Les services téléphoniques</c:v>
                </c:pt>
                <c:pt idx="7">
                  <c:v>Les services de télévision</c:v>
                </c:pt>
                <c:pt idx="8">
                  <c:v>Le calme environnant</c:v>
                </c:pt>
                <c:pt idx="9">
                  <c:v>Les conditions de visite des proches</c:v>
                </c:pt>
                <c:pt idx="10">
                  <c:v>Le délai d'attente à l'arrivée avant prise en charge</c:v>
                </c:pt>
                <c:pt idx="11">
                  <c:v>La qualité de la prise en charge par le praticien</c:v>
                </c:pt>
                <c:pt idx="12">
                  <c:v>La qualité des soins infirmiers</c:v>
                </c:pt>
                <c:pt idx="13">
                  <c:v>La prise en charge de la douleur</c:v>
                </c:pt>
                <c:pt idx="14">
                  <c:v>Le respect de votre intimité</c:v>
                </c:pt>
                <c:pt idx="15">
                  <c:v>La disponibilité et l'écoute du médecin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Feuil1!$D$2:$D$19</c:f>
              <c:numCache>
                <c:formatCode>General</c:formatCode>
                <c:ptCount val="18"/>
                <c:pt idx="0">
                  <c:v>1</c:v>
                </c:pt>
                <c:pt idx="1">
                  <c:v>1</c:v>
                </c:pt>
                <c:pt idx="2">
                  <c:v>6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9">
                  <c:v>1</c:v>
                </c:pt>
                <c:pt idx="10">
                  <c:v>3</c:v>
                </c:pt>
                <c:pt idx="11">
                  <c:v>2</c:v>
                </c:pt>
                <c:pt idx="12">
                  <c:v>3</c:v>
                </c:pt>
                <c:pt idx="13">
                  <c:v>3</c:v>
                </c:pt>
                <c:pt idx="15">
                  <c:v>1</c:v>
                </c:pt>
                <c:pt idx="16">
                  <c:v>2</c:v>
                </c:pt>
                <c:pt idx="17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1DF-4892-9325-888426574175}"/>
            </c:ext>
          </c:extLst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Totalement Satisfait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Feuil1!$A$2:$A$19</c:f>
              <c:strCache>
                <c:ptCount val="18"/>
                <c:pt idx="0">
                  <c:v>L'accueil des équipes</c:v>
                </c:pt>
                <c:pt idx="1">
                  <c:v>La propreté de votre chambre</c:v>
                </c:pt>
                <c:pt idx="2">
                  <c:v>Le confort de votre chambre</c:v>
                </c:pt>
                <c:pt idx="3">
                  <c:v>La qualité du linge fourni</c:v>
                </c:pt>
                <c:pt idx="4">
                  <c:v>La qualité et la variété des repas</c:v>
                </c:pt>
                <c:pt idx="5">
                  <c:v>La quantité des repas</c:v>
                </c:pt>
                <c:pt idx="6">
                  <c:v>Les services téléphoniques</c:v>
                </c:pt>
                <c:pt idx="7">
                  <c:v>Les services de télévision</c:v>
                </c:pt>
                <c:pt idx="8">
                  <c:v>Le calme environnant</c:v>
                </c:pt>
                <c:pt idx="9">
                  <c:v>Les conditions de visite des proches</c:v>
                </c:pt>
                <c:pt idx="10">
                  <c:v>Le délai d'attente à l'arrivée avant prise en charge</c:v>
                </c:pt>
                <c:pt idx="11">
                  <c:v>La qualité de la prise en charge par le praticien</c:v>
                </c:pt>
                <c:pt idx="12">
                  <c:v>La qualité des soins infirmiers</c:v>
                </c:pt>
                <c:pt idx="13">
                  <c:v>La prise en charge de la douleur</c:v>
                </c:pt>
                <c:pt idx="14">
                  <c:v>Le respect de votre intimité</c:v>
                </c:pt>
                <c:pt idx="15">
                  <c:v>La disponibilité et l'écoute du médecin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Feuil1!$E$2:$E$19</c:f>
              <c:numCache>
                <c:formatCode>General</c:formatCode>
                <c:ptCount val="18"/>
                <c:pt idx="0">
                  <c:v>235</c:v>
                </c:pt>
                <c:pt idx="1">
                  <c:v>236</c:v>
                </c:pt>
                <c:pt idx="2">
                  <c:v>229</c:v>
                </c:pt>
                <c:pt idx="3">
                  <c:v>237</c:v>
                </c:pt>
                <c:pt idx="4">
                  <c:v>232</c:v>
                </c:pt>
                <c:pt idx="5">
                  <c:v>235</c:v>
                </c:pt>
                <c:pt idx="6">
                  <c:v>235</c:v>
                </c:pt>
                <c:pt idx="7">
                  <c:v>237</c:v>
                </c:pt>
                <c:pt idx="8">
                  <c:v>237</c:v>
                </c:pt>
                <c:pt idx="9">
                  <c:v>236</c:v>
                </c:pt>
                <c:pt idx="10">
                  <c:v>235</c:v>
                </c:pt>
                <c:pt idx="11">
                  <c:v>235</c:v>
                </c:pt>
                <c:pt idx="12">
                  <c:v>234</c:v>
                </c:pt>
                <c:pt idx="13">
                  <c:v>234</c:v>
                </c:pt>
                <c:pt idx="14">
                  <c:v>237</c:v>
                </c:pt>
                <c:pt idx="15">
                  <c:v>236</c:v>
                </c:pt>
                <c:pt idx="16">
                  <c:v>232</c:v>
                </c:pt>
                <c:pt idx="17">
                  <c:v>227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1DF-4892-9325-8884265741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2064163776"/>
        <c:axId val="2064164192"/>
      </c:barChart>
      <c:catAx>
        <c:axId val="2064163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2064164192"/>
        <c:crosses val="autoZero"/>
        <c:auto val="1"/>
        <c:lblAlgn val="ctr"/>
        <c:lblOffset val="100"/>
        <c:noMultiLvlLbl val="0"/>
      </c:catAx>
      <c:valAx>
        <c:axId val="20641641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2064163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Feuil1!$A$2:$A$19</c:f>
              <c:strCache>
                <c:ptCount val="18"/>
                <c:pt idx="0">
                  <c:v>La qualité du linge fourni</c:v>
                </c:pt>
                <c:pt idx="1">
                  <c:v>Les services de télévision</c:v>
                </c:pt>
                <c:pt idx="2">
                  <c:v>Le délai d'attente à l'arrivée avant prise en charge</c:v>
                </c:pt>
                <c:pt idx="3">
                  <c:v>La propreté de votre chambre</c:v>
                </c:pt>
                <c:pt idx="4">
                  <c:v>Les services téléphoniques</c:v>
                </c:pt>
                <c:pt idx="5">
                  <c:v>Le calme environnant</c:v>
                </c:pt>
                <c:pt idx="6">
                  <c:v>Les conditions de visite des proches</c:v>
                </c:pt>
                <c:pt idx="7">
                  <c:v>La qualité de la prise en charge par le praticien</c:v>
                </c:pt>
                <c:pt idx="8">
                  <c:v>La qualité des soins infirmiers</c:v>
                </c:pt>
                <c:pt idx="9">
                  <c:v>La prise en charge de la douleur</c:v>
                </c:pt>
                <c:pt idx="10">
                  <c:v>Le respect de votre intimité</c:v>
                </c:pt>
                <c:pt idx="11">
                  <c:v>La disponibilité et l'écoute du médecin</c:v>
                </c:pt>
                <c:pt idx="12">
                  <c:v>L'accueil des équipes</c:v>
                </c:pt>
                <c:pt idx="13">
                  <c:v>La quantité des repas</c:v>
                </c:pt>
                <c:pt idx="14">
                  <c:v>Le confort de votre chambre</c:v>
                </c:pt>
                <c:pt idx="15">
                  <c:v>La qualité et la variété des repas</c:v>
                </c:pt>
                <c:pt idx="16">
                  <c:v>La disponibilité et l'écoute des paramédicaux</c:v>
                </c:pt>
                <c:pt idx="17">
                  <c:v>La qualité de votre séjour</c:v>
                </c:pt>
              </c:strCache>
            </c:strRef>
          </c:cat>
          <c:val>
            <c:numRef>
              <c:f>Feuil1!$B$2:$B$19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2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DF-4892-9325-8884265741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64163776"/>
        <c:axId val="2064164192"/>
      </c:barChart>
      <c:catAx>
        <c:axId val="2064163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2064164192"/>
        <c:crosses val="autoZero"/>
        <c:auto val="1"/>
        <c:lblAlgn val="ctr"/>
        <c:lblOffset val="100"/>
        <c:noMultiLvlLbl val="0"/>
      </c:catAx>
      <c:valAx>
        <c:axId val="20641641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fr-FR"/>
          </a:p>
        </c:txPr>
        <c:crossAx val="2064163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Calibri" panose="020F0502020204030204" pitchFamily="34" charset="0"/>
          <a:cs typeface="Calibri" panose="020F0502020204030204" pitchFamily="34" charset="0"/>
        </a:defRPr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 baseline="0">
                <a:solidFill>
                  <a:schemeClr val="accent4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 baseline="0">
                <a:solidFill>
                  <a:srgbClr val="9FDF5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F704B3F-3C1F-4870-AABA-05600D00D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 baseline="0">
                <a:solidFill>
                  <a:schemeClr val="accent4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 baseline="0">
                <a:solidFill>
                  <a:srgbClr val="9FDF5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 baseline="0">
                <a:solidFill>
                  <a:srgbClr val="9FDF5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 baseline="0">
                <a:solidFill>
                  <a:srgbClr val="9FDF5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fld id="{B61BEF0D-F0BB-DE4B-95CE-6DB70DBA9567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rgbClr val="9FD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CA8F0701-0B10-46B1-852F-CC5B25B3C14F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46534" y="17065"/>
            <a:ext cx="1486769" cy="4319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8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6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4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2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2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Evaluation DE la SATISFACTION des patients de NEST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1800" dirty="0"/>
              <a:t> S1 2021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210" y="1390919"/>
            <a:ext cx="10058400" cy="6189784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D6A381A4-707F-4DE0-AABE-CAA89CD9B19A}"/>
              </a:ext>
            </a:extLst>
          </p:cNvPr>
          <p:cNvSpPr txBox="1"/>
          <p:nvPr/>
        </p:nvSpPr>
        <p:spPr>
          <a:xfrm>
            <a:off x="9329530" y="145774"/>
            <a:ext cx="2411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/>
              <a:t>PM02-FO0004</a:t>
            </a:r>
          </a:p>
          <a:p>
            <a:pPr algn="r"/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4173321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de l’enquête </a:t>
            </a:r>
          </a:p>
        </p:txBody>
      </p:sp>
      <p:sp>
        <p:nvSpPr>
          <p:cNvPr id="3" name="Rectangle 2"/>
          <p:cNvSpPr/>
          <p:nvPr/>
        </p:nvSpPr>
        <p:spPr>
          <a:xfrm>
            <a:off x="267594" y="3985323"/>
            <a:ext cx="36361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28 motifs d’insatisfaction</a:t>
            </a:r>
          </a:p>
        </p:txBody>
      </p:sp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6CD273F9-6783-432D-AD07-9433F231C7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6254128"/>
              </p:ext>
            </p:extLst>
          </p:nvPr>
        </p:nvGraphicFramePr>
        <p:xfrm>
          <a:off x="3446585" y="1899690"/>
          <a:ext cx="8102683" cy="4909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4067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Recommandations des patients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2508068" y="2868006"/>
            <a:ext cx="6897190" cy="1609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fr-FR" sz="3200" b="1" dirty="0">
                <a:solidFill>
                  <a:schemeClr val="accent6"/>
                </a:solidFill>
              </a:rPr>
              <a:t>99,6% </a:t>
            </a:r>
          </a:p>
          <a:p>
            <a:pPr marL="0" indent="0" algn="ctr">
              <a:buNone/>
            </a:pPr>
            <a:r>
              <a:rPr lang="fr-FR" sz="2800" b="1" dirty="0">
                <a:latin typeface="Minion Pro" panose="02040503050306020203"/>
              </a:rPr>
              <a:t>des patients hospitalisés recommanderaient la clinique</a:t>
            </a:r>
          </a:p>
        </p:txBody>
      </p:sp>
    </p:spTree>
    <p:extLst>
      <p:ext uri="{BB962C8B-B14F-4D97-AF65-F5344CB8AC3E}">
        <p14:creationId xmlns:p14="http://schemas.microsoft.com/office/powerpoint/2010/main" val="2473239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C9FC6F-DB64-4E5D-AE0A-4C4E6F3DE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Autres remarques et Suggestions des patients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5CF197-7511-4619-84DE-790507988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93800"/>
            <a:ext cx="11029616" cy="3522794"/>
          </a:xfrm>
        </p:spPr>
        <p:txBody>
          <a:bodyPr/>
          <a:lstStyle/>
          <a:p>
            <a:r>
              <a:rPr lang="fr-FR" sz="1800" u="none" strike="noStrike" dirty="0">
                <a:effectLst/>
              </a:rPr>
              <a:t>Facturation pas claire</a:t>
            </a:r>
          </a:p>
          <a:p>
            <a:r>
              <a:rPr lang="fr-FR" dirty="0"/>
              <a:t>Ma demande sur le fait de ne pas donner de lait en poudre à mon bébé n’a pas été respectée</a:t>
            </a:r>
          </a:p>
          <a:p>
            <a:r>
              <a:rPr lang="fr-FR" dirty="0"/>
              <a:t>Mauvaise installation (toilette non fonctionnels, etc..) et pas de réponse à mes demandes</a:t>
            </a:r>
          </a:p>
          <a:p>
            <a:r>
              <a:rPr lang="fr-FR" dirty="0"/>
              <a:t>Prévoir un accompagnement pour la sortie, notamment sur l’utilisation des médicaments du bébé</a:t>
            </a:r>
          </a:p>
          <a:p>
            <a:r>
              <a:rPr lang="fr-FR" dirty="0"/>
              <a:t>Aider la maman pour l’allaitement pour un premier enfant (3)</a:t>
            </a:r>
          </a:p>
          <a:p>
            <a:r>
              <a:rPr lang="fr-FR" dirty="0"/>
              <a:t>Assistance pour les soins d’une épisiotomie</a:t>
            </a:r>
          </a:p>
          <a:p>
            <a:r>
              <a:rPr lang="fr-FR" dirty="0"/>
              <a:t>Moustiques (2)</a:t>
            </a:r>
          </a:p>
          <a:p>
            <a:r>
              <a:rPr lang="fr-FR"/>
              <a:t>Prévoir </a:t>
            </a:r>
            <a:r>
              <a:rPr lang="fr-FR" dirty="0"/>
              <a:t>des repas adaptés pour les patientes diabétiques</a:t>
            </a:r>
          </a:p>
        </p:txBody>
      </p:sp>
    </p:spTree>
    <p:extLst>
      <p:ext uri="{BB962C8B-B14F-4D97-AF65-F5344CB8AC3E}">
        <p14:creationId xmlns:p14="http://schemas.microsoft.com/office/powerpoint/2010/main" val="209817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Méthodologie et contexte de l’enquête NOUVEAUX PATIENTS (CLINIQUE ET PLATEAU)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Période de l’enquête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Janvier à Juin 2021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Nombre de participants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969 personnes interrogées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Lieu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Plateau médical (286) et Clinique (683)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Objectif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Cette enquête a pour but d’évaluer la satisfaction des patients  afin d’améliorer la qualité des soins et des services. 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Public visé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les nouveaux patients de la clinique et du plateau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Informations sur le nouveau patient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Numéro de </a:t>
            </a:r>
            <a:r>
              <a:rPr lang="fr-FR" sz="1900" dirty="0" err="1">
                <a:latin typeface="Calibri" panose="020F0502020204030204" pitchFamily="34" charset="0"/>
                <a:cs typeface="Calibri" panose="020F0502020204030204" pitchFamily="34" charset="0"/>
              </a:rPr>
              <a:t>ref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 interne, Nom, Prénom, Contact, Date entrée dans le CRM, Service consulté, Lieu de consultation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Administration questionnaire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Au téléphone</a:t>
            </a:r>
          </a:p>
          <a:p>
            <a:r>
              <a:rPr lang="fr-FR" sz="1900" b="1" dirty="0">
                <a:latin typeface="Calibri" panose="020F0502020204030204" pitchFamily="34" charset="0"/>
                <a:cs typeface="Calibri" panose="020F0502020204030204" pitchFamily="34" charset="0"/>
              </a:rPr>
              <a:t>Collecte et traitement des réponses 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Google drive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740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6FEE3D-1836-4A9B-BFDF-101F3187A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Provenance ET MOTIF DE VENUE des nouveaux patients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8A41A0D0-DB10-4D32-B47D-02BBA36CFB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9364102"/>
              </p:ext>
            </p:extLst>
          </p:nvPr>
        </p:nvGraphicFramePr>
        <p:xfrm>
          <a:off x="115090" y="1957735"/>
          <a:ext cx="5980910" cy="4900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Espace réservé du contenu 5">
            <a:extLst>
              <a:ext uri="{FF2B5EF4-FFF2-40B4-BE49-F238E27FC236}">
                <a16:creationId xmlns:a16="http://schemas.microsoft.com/office/drawing/2014/main" id="{D3586B07-20F0-4DF8-866E-2837788917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0484523"/>
              </p:ext>
            </p:extLst>
          </p:nvPr>
        </p:nvGraphicFramePr>
        <p:xfrm>
          <a:off x="5811078" y="1861730"/>
          <a:ext cx="5980910" cy="4900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26679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RESUME DES RESULTATS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17456BA7-98A8-40E4-99E4-A5437D55C1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0030355"/>
              </p:ext>
            </p:extLst>
          </p:nvPr>
        </p:nvGraphicFramePr>
        <p:xfrm>
          <a:off x="728869" y="2001078"/>
          <a:ext cx="10654747" cy="4306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7516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RESUME DES RESULTATS</a:t>
            </a:r>
          </a:p>
        </p:txBody>
      </p:sp>
      <p:sp>
        <p:nvSpPr>
          <p:cNvPr id="4" name="Espace réservé du contenu 4">
            <a:extLst>
              <a:ext uri="{FF2B5EF4-FFF2-40B4-BE49-F238E27FC236}">
                <a16:creationId xmlns:a16="http://schemas.microsoft.com/office/drawing/2014/main" id="{4CFAA9B9-819E-4F00-B265-8A22A3B6752D}"/>
              </a:ext>
            </a:extLst>
          </p:cNvPr>
          <p:cNvSpPr txBox="1">
            <a:spLocks/>
          </p:cNvSpPr>
          <p:nvPr/>
        </p:nvSpPr>
        <p:spPr>
          <a:xfrm>
            <a:off x="581192" y="2189408"/>
            <a:ext cx="11029616" cy="3912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8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6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4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2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2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99,7%</a:t>
            </a:r>
            <a:r>
              <a:rPr lang="fr-FR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des nouveaux patients sont </a:t>
            </a:r>
            <a:r>
              <a:rPr lang="fr-FR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TRÈS SATISFAITS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 la qualité de l’accueil </a:t>
            </a:r>
            <a:endParaRPr lang="fr-FR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99,2 %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des nouveaux patients sont </a:t>
            </a:r>
            <a:r>
              <a:rPr lang="fr-FR" sz="20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TRÈS SATISFAITS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de la consultation</a:t>
            </a:r>
          </a:p>
          <a:p>
            <a:r>
              <a:rPr lang="fr-FR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Moins de 1%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ont eu un motif d’insatisfaction et les causes identifiées sont : 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Longue attente à l’accueil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Secrétaires non accueillantes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Manque d’assistance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Consultation trop rapide et manque de détails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Interprétation de résultats contradictoire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Pas de traitement proposé et référé vers psychologue</a:t>
            </a:r>
          </a:p>
        </p:txBody>
      </p:sp>
    </p:spTree>
    <p:extLst>
      <p:ext uri="{BB962C8B-B14F-4D97-AF65-F5344CB8AC3E}">
        <p14:creationId xmlns:p14="http://schemas.microsoft.com/office/powerpoint/2010/main" val="1450859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Recommandations des patients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2508068" y="2868006"/>
            <a:ext cx="6897190" cy="1609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fr-FR" sz="3200" b="1" dirty="0">
                <a:solidFill>
                  <a:schemeClr val="accent6"/>
                </a:solidFill>
              </a:rPr>
              <a:t>99,7% </a:t>
            </a:r>
          </a:p>
          <a:p>
            <a:pPr marL="0" indent="0" algn="ctr">
              <a:buNone/>
            </a:pPr>
            <a:r>
              <a:rPr lang="fr-FR" sz="2800" b="1" dirty="0">
                <a:latin typeface="Minion Pro" panose="02040503050306020203"/>
              </a:rPr>
              <a:t>des nouveaux patients recommanderaient la clinique</a:t>
            </a:r>
          </a:p>
        </p:txBody>
      </p:sp>
    </p:spTree>
    <p:extLst>
      <p:ext uri="{BB962C8B-B14F-4D97-AF65-F5344CB8AC3E}">
        <p14:creationId xmlns:p14="http://schemas.microsoft.com/office/powerpoint/2010/main" val="749857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C9FC6F-DB64-4E5D-AE0A-4C4E6F3DE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Suggestions des patients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5CF197-7511-4619-84DE-790507988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u="none" strike="noStrike" dirty="0">
                <a:effectLst/>
              </a:rPr>
              <a:t>Meilleure explication sur les examens médicau</a:t>
            </a:r>
            <a:r>
              <a:rPr lang="fr-FR" dirty="0"/>
              <a:t>x pour que les patientes sachent de quoi il s’agit</a:t>
            </a:r>
          </a:p>
          <a:p>
            <a:r>
              <a:rPr lang="fr-FR" dirty="0"/>
              <a:t>Prendre moins de patients pour une meilleure prise en charge</a:t>
            </a:r>
          </a:p>
          <a:p>
            <a:r>
              <a:rPr lang="fr-FR" dirty="0"/>
              <a:t>Améliorer le temps d’attente qui est trop long</a:t>
            </a:r>
          </a:p>
          <a:p>
            <a:r>
              <a:rPr lang="fr-FR" dirty="0"/>
              <a:t>Avoir un gynécologue disponible sans RDV pour toutes les urgences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0934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METHODOLOGIE ET CONTEXTE DE </a:t>
            </a:r>
            <a:r>
              <a:rPr lang="fr-FR" dirty="0" err="1"/>
              <a:t>L’ENQUêTE</a:t>
            </a:r>
            <a:r>
              <a:rPr lang="fr-FR" dirty="0"/>
              <a:t> POST HOSPI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Période de l’enquête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Janvier à Juin 2021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Nombre de participants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238 personnes interrogées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Lieu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Clinique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Objectif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Cette enquête a pour but d’évaluer la satisfaction des patients hospitalisés afin d’améliorer la qualité des soins et des services. 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Public visé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les patients hospitalisés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Informations sur le nouveau patient : </a:t>
            </a:r>
            <a:r>
              <a:rPr lang="fr-FR" sz="2400" dirty="0"/>
              <a:t>Nom et Prénom (facultatif), Contact (facultatif), Séjour du… au …</a:t>
            </a: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Administration questionnaire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Au téléphone</a:t>
            </a:r>
          </a:p>
          <a:p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Collecte et traitement des réponses : 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Google drive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B193BE-88A3-4A9D-92DC-591CE89F6B75}"/>
              </a:ext>
            </a:extLst>
          </p:cNvPr>
          <p:cNvSpPr/>
          <p:nvPr/>
        </p:nvSpPr>
        <p:spPr>
          <a:xfrm>
            <a:off x="2524539" y="5925057"/>
            <a:ext cx="7142922" cy="7021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méthodologie des enquêtes a changé en mai 2021. Les questionnaires sont maintenant administrés par la GRC par téléphone.</a:t>
            </a:r>
          </a:p>
        </p:txBody>
      </p:sp>
    </p:spTree>
    <p:extLst>
      <p:ext uri="{BB962C8B-B14F-4D97-AF65-F5344CB8AC3E}">
        <p14:creationId xmlns:p14="http://schemas.microsoft.com/office/powerpoint/2010/main" val="3591853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de l’enquête </a:t>
            </a:r>
          </a:p>
        </p:txBody>
      </p:sp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6CD273F9-6783-432D-AD07-9433F231C7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798705"/>
              </p:ext>
            </p:extLst>
          </p:nvPr>
        </p:nvGraphicFramePr>
        <p:xfrm>
          <a:off x="642730" y="1906316"/>
          <a:ext cx="10906539" cy="490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523871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NES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88B36D"/>
      </a:accent2>
      <a:accent3>
        <a:srgbClr val="ADE67F"/>
      </a:accent3>
      <a:accent4>
        <a:srgbClr val="7F508B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TM03457464[[fn=Dividende]]</Template>
  <TotalTime>10353</TotalTime>
  <Words>493</Words>
  <Application>Microsoft Office PowerPoint</Application>
  <PresentationFormat>Grand écran</PresentationFormat>
  <Paragraphs>61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Calibri</vt:lpstr>
      <vt:lpstr>Gill Sans MT</vt:lpstr>
      <vt:lpstr>Minion Pro</vt:lpstr>
      <vt:lpstr>Wingdings 2</vt:lpstr>
      <vt:lpstr>Dividende</vt:lpstr>
      <vt:lpstr>Evaluation DE la SATISFACTION des patients de NEST</vt:lpstr>
      <vt:lpstr>Méthodologie et contexte de l’enquête NOUVEAUX PATIENTS (CLINIQUE ET PLATEAU)</vt:lpstr>
      <vt:lpstr>Provenance ET MOTIF DE VENUE des nouveaux patients</vt:lpstr>
      <vt:lpstr>RESUME DES RESULTATS</vt:lpstr>
      <vt:lpstr>RESUME DES RESULTATS</vt:lpstr>
      <vt:lpstr>Recommandations des patients</vt:lpstr>
      <vt:lpstr>Suggestions des patients</vt:lpstr>
      <vt:lpstr>METHODOLOGIE ET CONTEXTE DE L’ENQUêTE POST HOSPI</vt:lpstr>
      <vt:lpstr>Résultats de l’enquête </vt:lpstr>
      <vt:lpstr>Résultats de l’enquête </vt:lpstr>
      <vt:lpstr>Recommandations des patients</vt:lpstr>
      <vt:lpstr>Autres remarques et Suggestions des patients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Lauriane</dc:creator>
  <cp:lastModifiedBy>Lauriane Le Flour</cp:lastModifiedBy>
  <cp:revision>230</cp:revision>
  <dcterms:created xsi:type="dcterms:W3CDTF">2017-05-22T14:42:53Z</dcterms:created>
  <dcterms:modified xsi:type="dcterms:W3CDTF">2021-07-15T14:23:40Z</dcterms:modified>
</cp:coreProperties>
</file>