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7" r:id="rId3"/>
    <p:sldId id="266" r:id="rId4"/>
    <p:sldId id="285" r:id="rId5"/>
    <p:sldId id="278" r:id="rId6"/>
    <p:sldId id="269" r:id="rId7"/>
    <p:sldId id="270" r:id="rId8"/>
    <p:sldId id="286" r:id="rId9"/>
    <p:sldId id="267" r:id="rId10"/>
    <p:sldId id="288" r:id="rId11"/>
    <p:sldId id="281" r:id="rId12"/>
    <p:sldId id="283" r:id="rId13"/>
    <p:sldId id="28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85BCA4CF-6C93-4D91-BE35-AE2444E3C9C9}">
          <p14:sldIdLst>
            <p14:sldId id="256"/>
          </p14:sldIdLst>
        </p14:section>
        <p14:section name="Section récapitulative" id="{E4AADDA1-9CA4-4C7C-850F-8872BEA68BE2}">
          <p14:sldIdLst>
            <p14:sldId id="287"/>
          </p14:sldIdLst>
        </p14:section>
        <p14:section name="enquête NOUVEAUX PATIENTS NESt  (CLINIQUE ET PLATEAU)" id="{0E664696-B107-47F8-A8B4-C9CDAD0A63AB}">
          <p14:sldIdLst>
            <p14:sldId id="266"/>
            <p14:sldId id="285"/>
            <p14:sldId id="278"/>
            <p14:sldId id="269"/>
            <p14:sldId id="270"/>
          </p14:sldIdLst>
        </p14:section>
        <p14:section name="enquête Post hospitalisations NESt  (CLINIQUE ET PLATEAU)" id="{374C0F88-75C5-425B-A3FA-CD050BF045F1}">
          <p14:sldIdLst>
            <p14:sldId id="286"/>
            <p14:sldId id="267"/>
            <p14:sldId id="288"/>
            <p14:sldId id="281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D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  <a:ea typeface="+mn-ea"/>
              <a:cs typeface="Calibri" panose="020F0502020204030204" pitchFamily="34" charset="0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Comment avez vous entendu parlé de NEST 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3E4-43DA-AF0B-E9B25ED1B1A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3E4-43DA-AF0B-E9B25ED1B1A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3E4-43DA-AF0B-E9B25ED1B1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3E4-43DA-AF0B-E9B25ED1B1AF}"/>
              </c:ext>
            </c:extLst>
          </c:dPt>
          <c:dLbls>
            <c:dLbl>
              <c:idx val="0"/>
              <c:layout>
                <c:manualLayout>
                  <c:x val="7.2196371455179903E-2"/>
                  <c:y val="-4.40588417157031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3E4-43DA-AF0B-E9B25ED1B1AF}"/>
                </c:ext>
              </c:extLst>
            </c:dLbl>
            <c:dLbl>
              <c:idx val="1"/>
              <c:layout>
                <c:manualLayout>
                  <c:x val="-8.918375297404578E-2"/>
                  <c:y val="-2.59169657151194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3E4-43DA-AF0B-E9B25ED1B1AF}"/>
                </c:ext>
              </c:extLst>
            </c:dLbl>
            <c:dLbl>
              <c:idx val="2"/>
              <c:layout>
                <c:manualLayout>
                  <c:x val="-1.0617113449291161E-2"/>
                  <c:y val="-1.036678628604780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3E4-43DA-AF0B-E9B25ED1B1AF}"/>
                </c:ext>
              </c:extLst>
            </c:dLbl>
            <c:dLbl>
              <c:idx val="3"/>
              <c:layout>
                <c:manualLayout>
                  <c:x val="0.1252819387016357"/>
                  <c:y val="-1.1878472064973509E-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3E4-43DA-AF0B-E9B25ED1B1A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Feuil1!$A$2:$A$5</c:f>
              <c:strCache>
                <c:ptCount val="4"/>
                <c:pt idx="0">
                  <c:v>Recommandation</c:v>
                </c:pt>
                <c:pt idx="1">
                  <c:v>Site web</c:v>
                </c:pt>
                <c:pt idx="2">
                  <c:v>Page Facebook du Docteur DIOP</c:v>
                </c:pt>
                <c:pt idx="3">
                  <c:v>Page Facebook de NEST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223</c:v>
                </c:pt>
                <c:pt idx="1">
                  <c:v>26</c:v>
                </c:pt>
                <c:pt idx="2">
                  <c:v>3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42-4DC7-8CE7-69C10AFFDC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  <a:ea typeface="+mn-ea"/>
              <a:cs typeface="Calibri" panose="020F0502020204030204" pitchFamily="34" charset="0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latin typeface="Calibri" panose="020F0502020204030204" pitchFamily="34" charset="0"/>
          <a:cs typeface="Calibri" panose="020F050202020403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  <a:ea typeface="+mn-ea"/>
              <a:cs typeface="Calibri" panose="020F0502020204030204" pitchFamily="34" charset="0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Service consulté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222-4A9A-AB1D-0518E3A3871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222-4A9A-AB1D-0518E3A3871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222-4A9A-AB1D-0518E3A3871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222-4A9A-AB1D-0518E3A3871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222-4A9A-AB1D-0518E3A38715}"/>
              </c:ext>
            </c:extLst>
          </c:dPt>
          <c:dLbls>
            <c:dLbl>
              <c:idx val="1"/>
              <c:layout>
                <c:manualLayout>
                  <c:x val="-1.2740536139149394E-2"/>
                  <c:y val="-1.5550179429071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222-4A9A-AB1D-0518E3A38715}"/>
                </c:ext>
              </c:extLst>
            </c:dLbl>
            <c:dLbl>
              <c:idx val="2"/>
              <c:layout>
                <c:manualLayout>
                  <c:x val="-4.2468453797164685E-2"/>
                  <c:y val="1.555017942907169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222-4A9A-AB1D-0518E3A38715}"/>
                </c:ext>
              </c:extLst>
            </c:dLbl>
            <c:dLbl>
              <c:idx val="3"/>
              <c:layout>
                <c:manualLayout>
                  <c:x val="1.9110804208724012E-2"/>
                  <c:y val="-1.036678628604779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222-4A9A-AB1D-0518E3A38715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222-4A9A-AB1D-0518E3A387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rebuchet MS" panose="020B060302020202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Feuil1!$A$2:$A$6</c:f>
              <c:strCache>
                <c:ptCount val="5"/>
                <c:pt idx="0">
                  <c:v>Gynécologie</c:v>
                </c:pt>
                <c:pt idx="1">
                  <c:v>Pédiatrie</c:v>
                </c:pt>
                <c:pt idx="2">
                  <c:v>Sage Femme</c:v>
                </c:pt>
                <c:pt idx="3">
                  <c:v>PEV - Vaccination (clinique)</c:v>
                </c:pt>
                <c:pt idx="4">
                  <c:v>Autre</c:v>
                </c:pt>
              </c:strCache>
            </c:strRef>
          </c:cat>
          <c:val>
            <c:numRef>
              <c:f>Feuil1!$B$2:$B$6</c:f>
              <c:numCache>
                <c:formatCode>General</c:formatCode>
                <c:ptCount val="5"/>
                <c:pt idx="0">
                  <c:v>142</c:v>
                </c:pt>
                <c:pt idx="1">
                  <c:v>83</c:v>
                </c:pt>
                <c:pt idx="2">
                  <c:v>26</c:v>
                </c:pt>
                <c:pt idx="3">
                  <c:v>8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222-4A9A-AB1D-0518E3A387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  <a:ea typeface="+mn-ea"/>
              <a:cs typeface="Calibri" panose="020F0502020204030204" pitchFamily="34" charset="0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latin typeface="Calibri" panose="020F0502020204030204" pitchFamily="34" charset="0"/>
          <a:cs typeface="Calibri" panose="020F050202020403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Comment appréciez vous l'accueil des secrétaires, en termes de disponibilité, amabilité,discrétion ?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Feuil1!$A$2:$A$4</c:f>
              <c:strCache>
                <c:ptCount val="3"/>
                <c:pt idx="0">
                  <c:v>Pas du tout satisfait</c:v>
                </c:pt>
                <c:pt idx="1">
                  <c:v>Satisfait</c:v>
                </c:pt>
                <c:pt idx="2">
                  <c:v>Très satifait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1">
                  <c:v>3</c:v>
                </c:pt>
                <c:pt idx="2">
                  <c:v>257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6D-479A-A24B-8D5C97BBFCE6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Comment appréciez vous la prise en charge par votre médecin en termes de professionnalisme, amabilité,discrétion ?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Feuil1!$A$2:$A$4</c:f>
              <c:strCache>
                <c:ptCount val="3"/>
                <c:pt idx="0">
                  <c:v>Pas du tout satisfait</c:v>
                </c:pt>
                <c:pt idx="1">
                  <c:v>Satisfait</c:v>
                </c:pt>
                <c:pt idx="2">
                  <c:v>Très satifait</c:v>
                </c:pt>
              </c:strCache>
            </c:strRef>
          </c:cat>
          <c:val>
            <c:numRef>
              <c:f>Feuil1!$C$2:$C$4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254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6D-479A-A24B-8D5C97BBF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7135984"/>
        <c:axId val="187125168"/>
      </c:barChart>
      <c:catAx>
        <c:axId val="187135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Calibri" panose="020F0502020204030204" pitchFamily="34" charset="0"/>
              </a:defRPr>
            </a:pPr>
            <a:endParaRPr lang="fr-FR"/>
          </a:p>
        </c:txPr>
        <c:crossAx val="187125168"/>
        <c:crosses val="autoZero"/>
        <c:auto val="1"/>
        <c:lblAlgn val="ctr"/>
        <c:lblOffset val="100"/>
        <c:noMultiLvlLbl val="0"/>
      </c:catAx>
      <c:valAx>
        <c:axId val="1871251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fr-FR"/>
          </a:p>
        </c:txPr>
        <c:crossAx val="18713598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Calibri" panose="020F0502020204030204" pitchFamily="34" charset="0"/>
              </a:defRPr>
            </a:pPr>
            <a:endParaRPr lang="fr-FR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Calibri" panose="020F0502020204030204" pitchFamily="34" charset="0"/>
          <a:cs typeface="Calibri" panose="020F050202020403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Pas du tout satisfait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Feuil1!$B$2:$B$19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DF-4892-9325-888426574175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Peu satisfait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Feuil1!$C$2:$C$19</c:f>
              <c:numCache>
                <c:formatCode>General</c:formatCode>
                <c:ptCount val="1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DF-4892-9325-888426574175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Satisfait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Feuil1!$D$2:$D$19</c:f>
              <c:numCache>
                <c:formatCode>General</c:formatCode>
                <c:ptCount val="18"/>
                <c:pt idx="0">
                  <c:v>3</c:v>
                </c:pt>
                <c:pt idx="1">
                  <c:v>3</c:v>
                </c:pt>
                <c:pt idx="2">
                  <c:v>7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3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3</c:v>
                </c:pt>
                <c:pt idx="16">
                  <c:v>2</c:v>
                </c:pt>
                <c:pt idx="17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DF-4892-9325-888426574175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Totalement Satisfait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Feuil1!$E$2:$E$19</c:f>
              <c:numCache>
                <c:formatCode>General</c:formatCode>
                <c:ptCount val="18"/>
                <c:pt idx="0">
                  <c:v>114</c:v>
                </c:pt>
                <c:pt idx="1">
                  <c:v>113</c:v>
                </c:pt>
                <c:pt idx="2">
                  <c:v>108</c:v>
                </c:pt>
                <c:pt idx="3">
                  <c:v>115</c:v>
                </c:pt>
                <c:pt idx="4">
                  <c:v>114</c:v>
                </c:pt>
                <c:pt idx="5">
                  <c:v>114</c:v>
                </c:pt>
                <c:pt idx="6">
                  <c:v>115</c:v>
                </c:pt>
                <c:pt idx="7">
                  <c:v>115</c:v>
                </c:pt>
                <c:pt idx="8">
                  <c:v>115</c:v>
                </c:pt>
                <c:pt idx="9">
                  <c:v>115</c:v>
                </c:pt>
                <c:pt idx="10">
                  <c:v>115</c:v>
                </c:pt>
                <c:pt idx="11">
                  <c:v>114</c:v>
                </c:pt>
                <c:pt idx="12">
                  <c:v>115</c:v>
                </c:pt>
                <c:pt idx="13">
                  <c:v>115</c:v>
                </c:pt>
                <c:pt idx="14">
                  <c:v>115</c:v>
                </c:pt>
                <c:pt idx="15">
                  <c:v>114</c:v>
                </c:pt>
                <c:pt idx="16">
                  <c:v>115</c:v>
                </c:pt>
                <c:pt idx="17">
                  <c:v>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DF-4892-9325-8884265741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2064163776"/>
        <c:axId val="2064164192"/>
      </c:barChart>
      <c:catAx>
        <c:axId val="2064163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rebuchet MS" panose="020B0603020202020204" pitchFamily="34" charset="0"/>
                <a:ea typeface="+mn-ea"/>
                <a:cs typeface="Calibri" panose="020F0502020204030204" pitchFamily="34" charset="0"/>
              </a:defRPr>
            </a:pPr>
            <a:endParaRPr lang="fr-FR"/>
          </a:p>
        </c:txPr>
        <c:crossAx val="2064164192"/>
        <c:crosses val="autoZero"/>
        <c:auto val="1"/>
        <c:lblAlgn val="ctr"/>
        <c:lblOffset val="100"/>
        <c:noMultiLvlLbl val="0"/>
      </c:catAx>
      <c:valAx>
        <c:axId val="2064164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fr-FR"/>
          </a:p>
        </c:txPr>
        <c:crossAx val="2064163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rebuchet MS" panose="020B0603020202020204" pitchFamily="34" charset="0"/>
              <a:ea typeface="+mn-ea"/>
              <a:cs typeface="Calibri" panose="020F0502020204030204" pitchFamily="34" charset="0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Calibri" panose="020F0502020204030204" pitchFamily="34" charset="0"/>
          <a:cs typeface="Calibri" panose="020F050202020403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Insatisfaction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Feuil1!$A$2:$A$6</c:f>
              <c:strCache>
                <c:ptCount val="5"/>
                <c:pt idx="0">
                  <c:v>Propreté de votre chambre</c:v>
                </c:pt>
                <c:pt idx="1">
                  <c:v>Confort de votre chambre</c:v>
                </c:pt>
                <c:pt idx="2">
                  <c:v>La qualité de votre séjour</c:v>
                </c:pt>
                <c:pt idx="3">
                  <c:v>La qualité et la variété des repas</c:v>
                </c:pt>
                <c:pt idx="4">
                  <c:v>Le personnel de NEST a bien répondu à vos demandes</c:v>
                </c:pt>
              </c:strCache>
            </c:strRef>
          </c:cat>
          <c:val>
            <c:numRef>
              <c:f>Feuil1!$B$2:$B$6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6D-46CA-AD19-A41E0F5470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2064163776"/>
        <c:axId val="2064164192"/>
      </c:barChart>
      <c:catAx>
        <c:axId val="2064163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fr-FR"/>
          </a:p>
        </c:txPr>
        <c:crossAx val="2064164192"/>
        <c:crosses val="autoZero"/>
        <c:auto val="1"/>
        <c:lblAlgn val="ctr"/>
        <c:lblOffset val="100"/>
        <c:noMultiLvlLbl val="0"/>
      </c:catAx>
      <c:valAx>
        <c:axId val="2064164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fr-FR"/>
          </a:p>
        </c:txPr>
        <c:crossAx val="2064163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Calibri" panose="020F0502020204030204" pitchFamily="34" charset="0"/>
          <a:cs typeface="Calibri" panose="020F050202020403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 baseline="0">
                <a:solidFill>
                  <a:schemeClr val="accent4"/>
                </a:solidFill>
                <a:latin typeface="Minion Pro" panose="020405030503060202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 baseline="0">
                <a:solidFill>
                  <a:srgbClr val="9FDF5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Minion Pro" panose="020405030503060202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F704B3F-3C1F-4870-AABA-05600D00D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 baseline="0">
                <a:solidFill>
                  <a:schemeClr val="accent4"/>
                </a:solidFill>
                <a:latin typeface="Minion Pro" panose="020405030503060202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 baseline="0">
                <a:solidFill>
                  <a:srgbClr val="9FDF5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>
            <a:lvl1pPr>
              <a:defRPr baseline="0">
                <a:latin typeface="Minion Pro" panose="020405030503060202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>
            <a:lvl1pPr>
              <a:defRPr baseline="0">
                <a:latin typeface="Minion Pro" panose="020405030503060202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 baseline="0">
                <a:solidFill>
                  <a:srgbClr val="9FDF5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 baseline="0">
                <a:solidFill>
                  <a:srgbClr val="9FDF5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>
            <a:lvl1pPr>
              <a:defRPr baseline="0">
                <a:latin typeface="Minion Pro" panose="020405030503060202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7/27/2023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</a:defRPr>
            </a:lvl1pPr>
          </a:lstStyle>
          <a:p>
            <a:fld id="{B61BEF0D-F0BB-DE4B-95CE-6DB70DBA9567}" type="datetimeFigureOut">
              <a:rPr lang="en-US" smtClean="0"/>
              <a:pPr/>
              <a:t>7/27/2023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chemeClr val="tx1"/>
                </a:solidFill>
                <a:latin typeface="Minion Pro" panose="02040503050306020203" pitchFamily="18" charset="0"/>
              </a:defRPr>
            </a:lvl1pPr>
          </a:lstStyle>
          <a:p>
            <a:r>
              <a:rPr lang="en-US" dirty="0"/>
              <a:t>Rapport de satisfaction patients – semestre 1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9FDF5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A8F0701-0B10-46B1-852F-CC5B25B3C14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6534" y="17065"/>
            <a:ext cx="1486769" cy="4319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rgbClr val="9FDF5F"/>
        </a:buClr>
        <a:buSzPct val="92000"/>
        <a:buFont typeface="Wingdings 2" panose="05020102010507070707" pitchFamily="18" charset="2"/>
        <a:buChar char=""/>
        <a:defRPr sz="1800" kern="1200" baseline="0">
          <a:solidFill>
            <a:schemeClr val="accent4">
              <a:lumMod val="50000"/>
            </a:schemeClr>
          </a:solidFill>
          <a:latin typeface="Minion Pro" panose="02040503050306020203" pitchFamily="18" charset="0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rgbClr val="9FDF5F"/>
        </a:buClr>
        <a:buSzPct val="92000"/>
        <a:buFont typeface="Wingdings 2" panose="05020102010507070707" pitchFamily="18" charset="2"/>
        <a:buChar char=""/>
        <a:defRPr sz="1600" kern="1200" baseline="0">
          <a:solidFill>
            <a:schemeClr val="accent4">
              <a:lumMod val="50000"/>
            </a:schemeClr>
          </a:solidFill>
          <a:latin typeface="Minion Pro" panose="02040503050306020203" pitchFamily="18" charset="0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rgbClr val="9FDF5F"/>
        </a:buClr>
        <a:buSzPct val="92000"/>
        <a:buFont typeface="Wingdings 2" panose="05020102010507070707" pitchFamily="18" charset="2"/>
        <a:buChar char=""/>
        <a:defRPr sz="1400" kern="1200" baseline="0">
          <a:solidFill>
            <a:schemeClr val="accent4">
              <a:lumMod val="50000"/>
            </a:schemeClr>
          </a:solidFill>
          <a:latin typeface="Minion Pro" panose="02040503050306020203" pitchFamily="18" charset="0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rgbClr val="9FDF5F"/>
        </a:buClr>
        <a:buSzPct val="92000"/>
        <a:buFont typeface="Wingdings 2" panose="05020102010507070707" pitchFamily="18" charset="2"/>
        <a:buChar char=""/>
        <a:defRPr sz="1200" kern="1200" baseline="0">
          <a:solidFill>
            <a:schemeClr val="accent4">
              <a:lumMod val="50000"/>
            </a:schemeClr>
          </a:solidFill>
          <a:latin typeface="Minion Pro" panose="02040503050306020203" pitchFamily="18" charset="0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rgbClr val="9FDF5F"/>
        </a:buClr>
        <a:buSzPct val="92000"/>
        <a:buFont typeface="Wingdings 2" panose="05020102010507070707" pitchFamily="18" charset="2"/>
        <a:buChar char=""/>
        <a:defRPr sz="1200" kern="1200" baseline="0">
          <a:solidFill>
            <a:schemeClr val="accent4">
              <a:lumMod val="50000"/>
            </a:schemeClr>
          </a:solidFill>
          <a:latin typeface="Minion Pro" panose="02040503050306020203" pitchFamily="18" charset="0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99225" y="1376248"/>
            <a:ext cx="10993549" cy="590321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latin typeface="Trebuchet MS" panose="020B0603020202020204" pitchFamily="34" charset="0"/>
              </a:rPr>
              <a:t>Evaluation DE la SATISFACTION des patients de NEST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138744" y="5877934"/>
            <a:ext cx="2876205" cy="590321"/>
          </a:xfrm>
        </p:spPr>
        <p:txBody>
          <a:bodyPr>
            <a:normAutofit/>
          </a:bodyPr>
          <a:lstStyle/>
          <a:p>
            <a:pPr algn="ctr"/>
            <a:r>
              <a:rPr lang="fr-FR" sz="1800" b="1" dirty="0">
                <a:latin typeface="Trebuchet MS" panose="020B0603020202020204" pitchFamily="34" charset="0"/>
              </a:rPr>
              <a:t> SEMESTRE 1 - 2023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36" y="1563198"/>
            <a:ext cx="10058400" cy="61897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6A381A4-707F-4DE0-AABE-CAA89CD9B19A}"/>
              </a:ext>
            </a:extLst>
          </p:cNvPr>
          <p:cNvSpPr txBox="1"/>
          <p:nvPr/>
        </p:nvSpPr>
        <p:spPr>
          <a:xfrm>
            <a:off x="9329530" y="145774"/>
            <a:ext cx="2411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800" dirty="0">
                <a:latin typeface="Trebuchet MS" panose="020B0603020202020204" pitchFamily="34" charset="0"/>
              </a:rPr>
              <a:t>PM02-FO0004</a:t>
            </a:r>
          </a:p>
          <a:p>
            <a:pPr algn="r"/>
            <a:r>
              <a:rPr lang="fr-FR" sz="800" dirty="0">
                <a:latin typeface="Trebuchet MS" panose="020B0603020202020204" pitchFamily="34" charset="0"/>
              </a:rPr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4173321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200" dirty="0">
                <a:latin typeface="Trebuchet MS" panose="020B0603020202020204" pitchFamily="34" charset="0"/>
              </a:rPr>
              <a:t>Résultats de l’enquête </a:t>
            </a:r>
            <a:br>
              <a:rPr lang="fr-FR" dirty="0"/>
            </a:br>
            <a:endParaRPr lang="fr-FR" dirty="0"/>
          </a:p>
        </p:txBody>
      </p:sp>
      <p:graphicFrame>
        <p:nvGraphicFramePr>
          <p:cNvPr id="17" name="Graphique 16">
            <a:extLst>
              <a:ext uri="{FF2B5EF4-FFF2-40B4-BE49-F238E27FC236}">
                <a16:creationId xmlns:a16="http://schemas.microsoft.com/office/drawing/2014/main" id="{6CD273F9-6783-432D-AD07-9433F231C7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5186747"/>
              </p:ext>
            </p:extLst>
          </p:nvPr>
        </p:nvGraphicFramePr>
        <p:xfrm>
          <a:off x="642730" y="1906315"/>
          <a:ext cx="10906539" cy="4438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56DDC22B-2A86-109A-C535-99EB63A84C10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3879072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>
                <a:latin typeface="Trebuchet MS" panose="020B0603020202020204" pitchFamily="34" charset="0"/>
              </a:rPr>
              <a:t>Résultats de l’enquête </a:t>
            </a:r>
            <a:br>
              <a:rPr lang="fr-FR" sz="2200" dirty="0">
                <a:latin typeface="Trebuchet MS" panose="020B0603020202020204" pitchFamily="34" charset="0"/>
              </a:rPr>
            </a:br>
            <a:endParaRPr lang="fr-FR" sz="2200" dirty="0">
              <a:latin typeface="Trebuchet MS" panose="020B0603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9257" y="3872781"/>
            <a:ext cx="27412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 motifs d’insatisfaction</a:t>
            </a:r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D8AE6162-99BB-44CE-923B-64F4C6FBDC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2170354"/>
              </p:ext>
            </p:extLst>
          </p:nvPr>
        </p:nvGraphicFramePr>
        <p:xfrm>
          <a:off x="2575612" y="1954696"/>
          <a:ext cx="9177130" cy="39425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B67400D5-3C15-BA07-6295-A413A43EC869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4164067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>
                <a:latin typeface="Trebuchet MS" panose="020B0603020202020204" pitchFamily="34" charset="0"/>
              </a:rPr>
              <a:t>Recommandations des patients</a:t>
            </a:r>
            <a:br>
              <a:rPr lang="fr-FR" sz="2200" dirty="0">
                <a:latin typeface="Trebuchet MS" panose="020B0603020202020204" pitchFamily="34" charset="0"/>
              </a:rPr>
            </a:br>
            <a:endParaRPr lang="fr-FR" sz="2200" dirty="0">
              <a:latin typeface="Trebuchet MS" panose="020B0603020202020204" pitchFamily="34" charset="0"/>
            </a:endParaRPr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1357197" y="2434561"/>
            <a:ext cx="947760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fr-FR" sz="2000" b="1" dirty="0">
                <a:solidFill>
                  <a:schemeClr val="accent6"/>
                </a:solidFill>
                <a:latin typeface="Trebuchet MS" panose="020B0603020202020204" pitchFamily="34" charset="0"/>
              </a:rPr>
              <a:t>83,7% </a:t>
            </a:r>
            <a:r>
              <a:rPr lang="fr-FR" sz="2000" b="1" dirty="0">
                <a:latin typeface="Trebuchet MS" panose="020B0603020202020204" pitchFamily="34" charset="0"/>
              </a:rPr>
              <a:t>des patients hospitalisés ont connu la clinique grâce à des recommandations</a:t>
            </a:r>
          </a:p>
          <a:p>
            <a:pPr marL="0" indent="0" algn="ctr">
              <a:buNone/>
            </a:pPr>
            <a:endParaRPr lang="fr-FR" sz="2000" b="1" dirty="0"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fr-FR" sz="2000" b="1" dirty="0">
                <a:solidFill>
                  <a:schemeClr val="accent6"/>
                </a:solidFill>
                <a:latin typeface="Trebuchet MS" panose="020B0603020202020204" pitchFamily="34" charset="0"/>
              </a:rPr>
              <a:t>ET</a:t>
            </a:r>
          </a:p>
          <a:p>
            <a:pPr marL="0" indent="0" algn="ctr">
              <a:buNone/>
            </a:pPr>
            <a:endParaRPr lang="fr-FR" sz="2000" b="1" dirty="0">
              <a:solidFill>
                <a:schemeClr val="accent6"/>
              </a:solidFill>
              <a:latin typeface="Trebuchet MS" panose="020B0603020202020204" pitchFamily="34" charset="0"/>
            </a:endParaRPr>
          </a:p>
          <a:p>
            <a:pPr marL="0" indent="0" algn="ctr">
              <a:buNone/>
            </a:pPr>
            <a:r>
              <a:rPr lang="fr-FR" sz="2000" b="1" dirty="0">
                <a:solidFill>
                  <a:schemeClr val="accent6"/>
                </a:solidFill>
                <a:latin typeface="Trebuchet MS" panose="020B0603020202020204" pitchFamily="34" charset="0"/>
              </a:rPr>
              <a:t>99,1% </a:t>
            </a:r>
            <a:r>
              <a:rPr lang="fr-FR" sz="2000" b="1" dirty="0">
                <a:latin typeface="Trebuchet MS" panose="020B0603020202020204" pitchFamily="34" charset="0"/>
              </a:rPr>
              <a:t>des patients hospitalisés recommanderaient la clinique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E0900-FD67-E24D-310B-A0E361610362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2473239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>
                <a:latin typeface="Trebuchet MS" panose="020B0603020202020204" pitchFamily="34" charset="0"/>
              </a:rPr>
              <a:t>Remarques et suggestions des patients</a:t>
            </a:r>
            <a:br>
              <a:rPr lang="fr-FR" sz="2200" dirty="0">
                <a:latin typeface="Trebuchet MS" panose="020B0603020202020204" pitchFamily="34" charset="0"/>
              </a:rPr>
            </a:br>
            <a:endParaRPr lang="fr-FR" sz="2200" dirty="0">
              <a:latin typeface="Trebuchet MS" panose="020B0603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D7E46A0-6B7D-0CEA-46E8-743545BDAEA0}"/>
              </a:ext>
            </a:extLst>
          </p:cNvPr>
          <p:cNvSpPr txBox="1">
            <a:spLocks/>
          </p:cNvSpPr>
          <p:nvPr/>
        </p:nvSpPr>
        <p:spPr>
          <a:xfrm>
            <a:off x="581192" y="1980450"/>
            <a:ext cx="5031817" cy="44383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8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6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4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fr-FR" sz="1400" b="1" dirty="0"/>
          </a:p>
          <a:p>
            <a:pPr marL="0" indent="0" algn="just">
              <a:buNone/>
            </a:pPr>
            <a:endParaRPr lang="fr-FR" sz="1400" b="1" dirty="0"/>
          </a:p>
          <a:p>
            <a:pPr algn="just"/>
            <a:r>
              <a:rPr lang="fr-FR" sz="1400" dirty="0">
                <a:solidFill>
                  <a:schemeClr val="accent3">
                    <a:lumMod val="50000"/>
                  </a:schemeClr>
                </a:solidFill>
              </a:rPr>
              <a:t>Satisfaction totale du patient, remerciements au personnel et au Docteur Aissatou</a:t>
            </a:r>
          </a:p>
          <a:p>
            <a:pPr algn="just"/>
            <a:r>
              <a:rPr lang="fr-FR" sz="1400" dirty="0"/>
              <a:t>Avertir à l’avance le patient de l’heure de sa sortie</a:t>
            </a:r>
          </a:p>
          <a:p>
            <a:pPr algn="just"/>
            <a:r>
              <a:rPr lang="fr-FR" sz="1400" dirty="0"/>
              <a:t>Communiquer le plus rapidement possible sur le montant à payer pour un patient ayant une prise en charge</a:t>
            </a:r>
          </a:p>
          <a:p>
            <a:pPr algn="just"/>
            <a:r>
              <a:rPr lang="fr-FR" sz="1400" dirty="0"/>
              <a:t>Revoir l’hygiène des toilettes </a:t>
            </a:r>
          </a:p>
          <a:p>
            <a:pPr algn="just"/>
            <a:r>
              <a:rPr lang="fr-FR" sz="1400" dirty="0"/>
              <a:t>Revoir la qualité et la variété des repas</a:t>
            </a:r>
          </a:p>
          <a:p>
            <a:pPr algn="just"/>
            <a:r>
              <a:rPr lang="fr-FR" sz="1400" dirty="0"/>
              <a:t>Possibilité de garder le nouveau-né à la nurserie pendant la journée quand la maman est fatiguée</a:t>
            </a:r>
          </a:p>
          <a:p>
            <a:pPr algn="just"/>
            <a:r>
              <a:rPr lang="fr-FR" sz="1400" dirty="0"/>
              <a:t>Prévoir les conditions d’hospitalisation spécifiques aux patients diabétiques</a:t>
            </a:r>
          </a:p>
          <a:p>
            <a:pPr algn="just"/>
            <a:r>
              <a:rPr lang="fr-FR" sz="1400" dirty="0"/>
              <a:t>Identification de moustiques dans les chambres</a:t>
            </a:r>
          </a:p>
          <a:p>
            <a:pPr algn="just"/>
            <a:endParaRPr lang="fr-FR" sz="1400" dirty="0"/>
          </a:p>
          <a:p>
            <a:pPr algn="just"/>
            <a:endParaRPr lang="fr-FR" sz="1400" dirty="0"/>
          </a:p>
          <a:p>
            <a:pPr algn="just"/>
            <a:endParaRPr lang="fr-FR" sz="1400" dirty="0"/>
          </a:p>
          <a:p>
            <a:pPr algn="just"/>
            <a:endParaRPr lang="fr-FR" sz="14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3D1BC74-3846-77F1-B00B-C53129D42BA1}"/>
              </a:ext>
            </a:extLst>
          </p:cNvPr>
          <p:cNvSpPr txBox="1"/>
          <p:nvPr/>
        </p:nvSpPr>
        <p:spPr>
          <a:xfrm>
            <a:off x="5795889" y="2111660"/>
            <a:ext cx="5936566" cy="3828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6000" indent="-306000" algn="just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</a:pPr>
            <a:r>
              <a:rPr lang="fr-FR" sz="1400" dirty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</a:rPr>
              <a:t>Repas épicé</a:t>
            </a:r>
          </a:p>
          <a:p>
            <a:pPr marL="306000" indent="-306000" algn="just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</a:pPr>
            <a:r>
              <a:rPr lang="fr-FR" sz="1400" dirty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</a:rPr>
              <a:t>Impossibilité de fermer la porte de la chambre à clé la nuit, sentiment d’insécurité</a:t>
            </a:r>
          </a:p>
          <a:p>
            <a:pPr marL="306000" indent="-306000" algn="just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</a:pPr>
            <a:r>
              <a:rPr lang="fr-FR" sz="1400" dirty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</a:rPr>
              <a:t>Eviter les oublis de couverture pour les lits</a:t>
            </a:r>
          </a:p>
          <a:p>
            <a:pPr marL="306000" indent="-306000" algn="just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</a:pPr>
            <a:r>
              <a:rPr lang="fr-FR" sz="1400" dirty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</a:rPr>
              <a:t>Revoir la possibilité de laisser l’accompagnant dormir avec le patient (besoin d’assistance la nuit). A défaut, prévenir à l’avance que cela n’est pas possible</a:t>
            </a:r>
          </a:p>
          <a:p>
            <a:pPr marL="306000" indent="-306000" algn="just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</a:pPr>
            <a:r>
              <a:rPr lang="fr-FR" sz="1400" dirty="0">
                <a:solidFill>
                  <a:srgbClr val="FF0000"/>
                </a:solidFill>
                <a:latin typeface="Minion Pro" panose="02040503050306020203" pitchFamily="18" charset="0"/>
              </a:rPr>
              <a:t>Patiente accouchée par une sage-femme car gynécologue en voyage ; oubli de compresse dans ses parties intimes constaté après qu’elle soit revenue à la clinique à cause d’un sentiment de malaise, le compresse a été retiré</a:t>
            </a:r>
          </a:p>
          <a:p>
            <a:pPr marL="306000" indent="-306000" algn="just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</a:pPr>
            <a:r>
              <a:rPr lang="fr-FR" sz="1400" dirty="0">
                <a:solidFill>
                  <a:srgbClr val="FF0000"/>
                </a:solidFill>
                <a:latin typeface="Minion Pro" panose="02040503050306020203" pitchFamily="18" charset="0"/>
              </a:rPr>
              <a:t>Draps tâchés de sang non changés jusqu’à sa sortie malgré la demande faite par la patiente</a:t>
            </a:r>
          </a:p>
          <a:p>
            <a:pPr marL="306000" indent="-306000" algn="just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</a:pPr>
            <a:r>
              <a:rPr lang="fr-FR" sz="1400" dirty="0">
                <a:solidFill>
                  <a:srgbClr val="FF0000"/>
                </a:solidFill>
                <a:latin typeface="Minion Pro" panose="02040503050306020203" pitchFamily="18" charset="0"/>
              </a:rPr>
              <a:t>Patiente restée sur la table d’accouchement 4H au lieu de 2H par défaut de chambre disponible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B5F25FB-F8BD-CA4E-F2E3-EECF527AB30F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986287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3" name="Zoom de résumé 2">
                <a:extLst>
                  <a:ext uri="{FF2B5EF4-FFF2-40B4-BE49-F238E27FC236}">
                    <a16:creationId xmlns:a16="http://schemas.microsoft.com/office/drawing/2014/main" id="{CEB8229B-6854-C63D-39BB-8B9A15CCEBB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55054683"/>
                  </p:ext>
                </p:extLst>
              </p:nvPr>
            </p:nvGraphicFramePr>
            <p:xfrm>
              <a:off x="2032000" y="719666"/>
              <a:ext cx="8128000" cy="5418667"/>
            </p:xfrm>
            <a:graphic>
              <a:graphicData uri="http://schemas.microsoft.com/office/powerpoint/2016/summaryzoom">
                <psuz:summaryZm>
                  <psuz:summaryZmObj sectionId="{0E664696-B107-47F8-A8B4-C9CDAD0A63AB}">
                    <psuz:zmPr id="{3F5795D5-282D-4306-8BAC-AD29522B4E61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896534" y="189654"/>
                          <a:ext cx="4334933" cy="24384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374C0F88-75C5-425B-A3FA-CD050BF045F1}">
                    <psuz:zmPr id="{3E0CF020-87D9-4896-AC3B-16BA01E5B2C9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896534" y="2790614"/>
                          <a:ext cx="4334933" cy="24384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3" name="Zoom de résumé 2">
                <a:extLst>
                  <a:ext uri="{FF2B5EF4-FFF2-40B4-BE49-F238E27FC236}">
                    <a16:creationId xmlns:a16="http://schemas.microsoft.com/office/drawing/2014/main" id="{CEB8229B-6854-C63D-39BB-8B9A15CCEBB9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2032000" y="719666"/>
                <a:ext cx="8128000" cy="5418667"/>
                <a:chOff x="2032000" y="719666"/>
                <a:chExt cx="8128000" cy="5418667"/>
              </a:xfrm>
            </p:grpSpPr>
            <p:pic>
              <p:nvPicPr>
                <p:cNvPr id="4" name="Image 4">
                  <a:hlinkClick r:id="rId4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928534" y="909320"/>
                  <a:ext cx="4334933" cy="2438400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5" name="Image 5">
                  <a:hlinkClick r:id="rId5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928534" y="3510280"/>
                  <a:ext cx="4334933" cy="2438400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3898174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AA9F65-94B8-41A5-A7FF-23D2CFB11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8B0F8E-3F6C-4541-B9C1-774D80A088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45F5BC-32D1-41CD-B270-C46F18CA1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57EE13-72B0-4FFA-ACE1-EBDE89340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449960" y="1507414"/>
            <a:ext cx="7295507" cy="37033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Trebuchet MS" panose="020B0603020202020204" pitchFamily="34" charset="0"/>
              </a:rPr>
              <a:t>enquête NOUVEAUX PATIENTS NESt</a:t>
            </a:r>
            <a:br>
              <a:rPr lang="en-US" sz="4400" dirty="0">
                <a:solidFill>
                  <a:schemeClr val="accent1"/>
                </a:solidFill>
                <a:latin typeface="Trebuchet MS" panose="020B0603020202020204" pitchFamily="34" charset="0"/>
              </a:rPr>
            </a:br>
            <a:br>
              <a:rPr lang="en-US" sz="4400" dirty="0">
                <a:solidFill>
                  <a:schemeClr val="accent1"/>
                </a:solidFill>
                <a:latin typeface="Trebuchet MS" panose="020B0603020202020204" pitchFamily="34" charset="0"/>
              </a:rPr>
            </a:br>
            <a:r>
              <a:rPr lang="en-US" sz="4400" dirty="0">
                <a:solidFill>
                  <a:schemeClr val="accent1"/>
                </a:solidFill>
                <a:latin typeface="Trebuchet MS" panose="020B0603020202020204" pitchFamily="34" charset="0"/>
              </a:rPr>
              <a:t>(CLINIQUE ET PLATEAU)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F963EE6-6803-41B6-F3E4-5CEAFE3E4783}"/>
              </a:ext>
            </a:extLst>
          </p:cNvPr>
          <p:cNvSpPr txBox="1"/>
          <p:nvPr/>
        </p:nvSpPr>
        <p:spPr>
          <a:xfrm>
            <a:off x="3405809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636740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>
                <a:latin typeface="Trebuchet MS" panose="020B0603020202020204" pitchFamily="34" charset="0"/>
              </a:rPr>
              <a:t>Méthodologie et contexte de l’enquête NOUVEAUX PATIENTS (CLINIQUE ET PLATEAU)</a:t>
            </a:r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Période de l’enquête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Janvier à Juillet 2023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Nombre de participants : 260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 personnes interrogées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Lieu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Plateau médical (</a:t>
            </a:r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73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) et Clinique (</a:t>
            </a:r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187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Objectif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Cette enquête a pour but d’évaluer la satisfaction des patients afin d’améliorer la qualité des soins et des services. 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Public visé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les nouveaux patients de la clinique et du plateau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Informations sur le nouveau patient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Numéro de référence interne, Nom, Prénom, Contact, Date entrée dans le CRM, Service consulté, Lieu de consultation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Administration questionnaire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Au téléphone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Collecte et traitement des réponses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Google drive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09D42D5-E8AD-E881-C1AF-975162F4FE4D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369268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6FEE3D-1836-4A9B-BFDF-101F3187A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2200" dirty="0">
                <a:latin typeface="Trebuchet MS" panose="020B0603020202020204" pitchFamily="34" charset="0"/>
              </a:rPr>
              <a:t>Provenance ET MOTIF DE VENUE des nouveaux patients</a:t>
            </a:r>
            <a:br>
              <a:rPr lang="fr-FR" sz="2200" dirty="0">
                <a:latin typeface="Trebuchet MS" panose="020B0603020202020204" pitchFamily="34" charset="0"/>
              </a:rPr>
            </a:br>
            <a:br>
              <a:rPr lang="fr-FR" sz="2200" dirty="0">
                <a:latin typeface="Trebuchet MS" panose="020B0603020202020204" pitchFamily="34" charset="0"/>
              </a:rPr>
            </a:b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86%</a:t>
            </a:r>
            <a:r>
              <a:rPr lang="fr-FR" sz="1300" dirty="0">
                <a:latin typeface="Trebuchet MS" panose="020B0603020202020204" pitchFamily="34" charset="0"/>
              </a:rPr>
              <a:t> des patients sont venus a nest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sous recommandation</a:t>
            </a:r>
            <a:br>
              <a:rPr lang="fr-FR" sz="1300" dirty="0">
                <a:latin typeface="Trebuchet MS" panose="020B0603020202020204" pitchFamily="34" charset="0"/>
              </a:rPr>
            </a:b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55% </a:t>
            </a:r>
            <a:r>
              <a:rPr lang="fr-FR" sz="1300" dirty="0">
                <a:latin typeface="Trebuchet MS" panose="020B0603020202020204" pitchFamily="34" charset="0"/>
              </a:rPr>
              <a:t>des patients sont venus a nest pour la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gynécologie</a:t>
            </a:r>
            <a:r>
              <a:rPr lang="fr-FR" sz="1300" dirty="0">
                <a:latin typeface="Trebuchet MS" panose="020B0603020202020204" pitchFamily="34" charset="0"/>
              </a:rPr>
              <a:t> et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32%</a:t>
            </a:r>
            <a:r>
              <a:rPr lang="fr-FR" sz="1300" dirty="0">
                <a:latin typeface="Trebuchet MS" panose="020B0603020202020204" pitchFamily="34" charset="0"/>
              </a:rPr>
              <a:t> pour la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pédiatrie</a:t>
            </a:r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8A41A0D0-DB10-4D32-B47D-02BBA36CFB8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9705201"/>
              </p:ext>
            </p:extLst>
          </p:nvPr>
        </p:nvGraphicFramePr>
        <p:xfrm>
          <a:off x="115090" y="1957735"/>
          <a:ext cx="5980910" cy="4900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Espace réservé du contenu 5">
            <a:extLst>
              <a:ext uri="{FF2B5EF4-FFF2-40B4-BE49-F238E27FC236}">
                <a16:creationId xmlns:a16="http://schemas.microsoft.com/office/drawing/2014/main" id="{D3586B07-20F0-4DF8-866E-2837788917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8996565"/>
              </p:ext>
            </p:extLst>
          </p:nvPr>
        </p:nvGraphicFramePr>
        <p:xfrm>
          <a:off x="5811078" y="1861730"/>
          <a:ext cx="5980910" cy="4900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BCC9C19F-59A1-75CD-EA67-C5B2D39AA7B7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4026679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2000" dirty="0">
                <a:latin typeface="Trebuchet MS" panose="020B0603020202020204" pitchFamily="34" charset="0"/>
              </a:rPr>
              <a:t>RESUME DES RESULTATS</a:t>
            </a:r>
            <a:br>
              <a:rPr lang="fr-FR" sz="2000" dirty="0">
                <a:latin typeface="Trebuchet MS" panose="020B0603020202020204" pitchFamily="34" charset="0"/>
              </a:rPr>
            </a:br>
            <a:br>
              <a:rPr lang="fr-FR" sz="2000" dirty="0">
                <a:latin typeface="Trebuchet MS" panose="020B0603020202020204" pitchFamily="34" charset="0"/>
              </a:rPr>
            </a:b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98,8%</a:t>
            </a:r>
            <a:r>
              <a:rPr lang="fr-FR" sz="1300" dirty="0">
                <a:latin typeface="Trebuchet MS" panose="020B0603020202020204" pitchFamily="34" charset="0"/>
              </a:rPr>
              <a:t> des nouveaux patients sont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TRÈS SATISFAITS </a:t>
            </a:r>
            <a:r>
              <a:rPr lang="fr-FR" sz="1300" dirty="0">
                <a:latin typeface="Trebuchet MS" panose="020B0603020202020204" pitchFamily="34" charset="0"/>
              </a:rPr>
              <a:t>de la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qualité de l’accueil </a:t>
            </a:r>
            <a:br>
              <a:rPr lang="fr-FR" sz="1300" dirty="0">
                <a:latin typeface="Trebuchet MS" panose="020B0603020202020204" pitchFamily="34" charset="0"/>
              </a:rPr>
            </a:b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97,7 %</a:t>
            </a:r>
            <a:r>
              <a:rPr lang="fr-FR" sz="1300" dirty="0">
                <a:latin typeface="Trebuchet MS" panose="020B0603020202020204" pitchFamily="34" charset="0"/>
              </a:rPr>
              <a:t> des nouveaux patients sont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TRÈS SATISFAITS </a:t>
            </a:r>
            <a:r>
              <a:rPr lang="fr-FR" sz="1300" dirty="0">
                <a:latin typeface="Trebuchet MS" panose="020B0603020202020204" pitchFamily="34" charset="0"/>
              </a:rPr>
              <a:t>de la </a:t>
            </a:r>
            <a:r>
              <a:rPr lang="fr-FR" sz="1300" dirty="0">
                <a:solidFill>
                  <a:schemeClr val="accent3">
                    <a:lumMod val="20000"/>
                    <a:lumOff val="80000"/>
                  </a:schemeClr>
                </a:solidFill>
                <a:latin typeface="Trebuchet MS" panose="020B0603020202020204" pitchFamily="34" charset="0"/>
              </a:rPr>
              <a:t>consultation</a:t>
            </a:r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id="{17456BA7-98A8-40E4-99E4-A5437D55C1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2164000"/>
              </p:ext>
            </p:extLst>
          </p:nvPr>
        </p:nvGraphicFramePr>
        <p:xfrm>
          <a:off x="420739" y="1848888"/>
          <a:ext cx="11350522" cy="3947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12E54ED8-3F92-0982-1C4E-4C1F2374F2D3}"/>
              </a:ext>
            </a:extLst>
          </p:cNvPr>
          <p:cNvSpPr txBox="1"/>
          <p:nvPr/>
        </p:nvSpPr>
        <p:spPr>
          <a:xfrm>
            <a:off x="420738" y="5971178"/>
            <a:ext cx="1153679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latin typeface="Trebuchet MS" panose="020B0603020202020204" pitchFamily="34" charset="0"/>
                <a:cs typeface="Calibri" panose="020F0502020204030204" pitchFamily="34" charset="0"/>
              </a:rPr>
              <a:t>Seule </a:t>
            </a:r>
            <a:r>
              <a:rPr lang="fr-FR" sz="1200" b="1" dirty="0">
                <a:solidFill>
                  <a:srgbClr val="FF0000"/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1</a:t>
            </a:r>
            <a:r>
              <a:rPr lang="fr-FR" sz="1200" b="1" dirty="0">
                <a:latin typeface="Trebuchet MS" panose="020B0603020202020204" pitchFamily="34" charset="0"/>
                <a:cs typeface="Calibri" panose="020F0502020204030204" pitchFamily="34" charset="0"/>
              </a:rPr>
              <a:t> patiente a eu un motif d’insatisfaction et la cause avancée est que </a:t>
            </a:r>
            <a:r>
              <a:rPr lang="fr-FR" sz="1200" b="1" u="sng" dirty="0">
                <a:latin typeface="Trebuchet MS" panose="020B0603020202020204" pitchFamily="34" charset="0"/>
                <a:cs typeface="Calibri" panose="020F0502020204030204" pitchFamily="34" charset="0"/>
              </a:rPr>
              <a:t>ses constantes n’ont pas été prises et qu’elle n'est pas satisfaite de la consultation.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73D5692-4F20-0067-9B2A-D9DABA6F1D2D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1437516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200" dirty="0">
                <a:latin typeface="Trebuchet MS" panose="020B0603020202020204" pitchFamily="34" charset="0"/>
              </a:rPr>
              <a:t>Recommandations et suggestions des patients</a:t>
            </a:r>
            <a:br>
              <a:rPr lang="fr-FR" sz="2200" dirty="0">
                <a:latin typeface="Trebuchet MS" panose="020B0603020202020204" pitchFamily="34" charset="0"/>
              </a:rPr>
            </a:br>
            <a:endParaRPr lang="fr-FR" sz="2200" dirty="0">
              <a:latin typeface="Trebuchet MS" panose="020B0603020202020204" pitchFamily="34" charset="0"/>
            </a:endParaRPr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426048" y="2390254"/>
            <a:ext cx="7789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b="1" dirty="0">
                <a:solidFill>
                  <a:schemeClr val="accent6"/>
                </a:solidFill>
                <a:latin typeface="Trebuchet MS" panose="020B0603020202020204" pitchFamily="34" charset="0"/>
              </a:rPr>
              <a:t>100%</a:t>
            </a:r>
            <a:r>
              <a:rPr lang="fr-FR" sz="2400" b="1" dirty="0">
                <a:solidFill>
                  <a:schemeClr val="accent6"/>
                </a:solidFill>
                <a:latin typeface="Trebuchet MS" panose="020B0603020202020204" pitchFamily="34" charset="0"/>
              </a:rPr>
              <a:t> </a:t>
            </a:r>
            <a:r>
              <a:rPr lang="fr-FR" sz="2000" b="1" dirty="0">
                <a:latin typeface="Trebuchet MS" panose="020B0603020202020204" pitchFamily="34" charset="0"/>
              </a:rPr>
              <a:t>des nouveaux patients recommanderaient la clinique</a:t>
            </a:r>
          </a:p>
        </p:txBody>
      </p:sp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3392A7CB-7952-6550-AD68-3BE5E9A1DF30}"/>
              </a:ext>
            </a:extLst>
          </p:cNvPr>
          <p:cNvSpPr txBox="1">
            <a:spLocks/>
          </p:cNvSpPr>
          <p:nvPr/>
        </p:nvSpPr>
        <p:spPr>
          <a:xfrm>
            <a:off x="442796" y="3273398"/>
            <a:ext cx="11306407" cy="107721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8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6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4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rgbClr val="9FDF5F"/>
              </a:buClr>
              <a:buSzPct val="92000"/>
              <a:buFont typeface="Wingdings 2" panose="05020102010507070707" pitchFamily="18" charset="2"/>
              <a:buChar char=""/>
              <a:defRPr sz="1200" kern="1200" baseline="0">
                <a:solidFill>
                  <a:schemeClr val="accent4">
                    <a:lumMod val="50000"/>
                  </a:schemeClr>
                </a:solidFill>
                <a:latin typeface="Minion Pro" panose="02040503050306020203" pitchFamily="18" charset="0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2000" b="1" dirty="0">
                <a:solidFill>
                  <a:schemeClr val="accent6"/>
                </a:solidFill>
                <a:latin typeface="Trebuchet MS" panose="020B0603020202020204" pitchFamily="34" charset="0"/>
              </a:rPr>
              <a:t>1</a:t>
            </a:r>
            <a:r>
              <a:rPr lang="fr-FR" sz="2400" b="1" dirty="0">
                <a:solidFill>
                  <a:schemeClr val="accent6"/>
                </a:solidFill>
                <a:latin typeface="Trebuchet MS" panose="020B0603020202020204" pitchFamily="34" charset="0"/>
              </a:rPr>
              <a:t> </a:t>
            </a:r>
            <a:r>
              <a:rPr lang="fr-FR" sz="2000" b="1" dirty="0">
                <a:latin typeface="Trebuchet MS" panose="020B0603020202020204" pitchFamily="34" charset="0"/>
              </a:rPr>
              <a:t>patient a suggéré de penser à faire une remise pour les personnels de Santé qui viennent à NEST pour leurs consultations ou celles de leurs enfants (Par exemple éliminer le ticket modérateur pour les assurances ou IPM)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3A005F0-3723-22B4-CA90-C2F968D668A6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749857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AA9F65-94B8-41A5-A7FF-23D2CFB11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8B0F8E-3F6C-4541-B9C1-774D80A088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45F5BC-32D1-41CD-B270-C46F18CA1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57EE13-72B0-4FFA-ACE1-EBDE89340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28C565D-A991-4381-AC37-76A58A4A1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449960" y="1507414"/>
            <a:ext cx="7295507" cy="37033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dirty="0">
                <a:solidFill>
                  <a:schemeClr val="accent1"/>
                </a:solidFill>
                <a:latin typeface="+mj-lt"/>
              </a:rPr>
              <a:t>enquête Post hospitalisations NESt</a:t>
            </a:r>
            <a:br>
              <a:rPr lang="en-US" sz="4800" dirty="0">
                <a:solidFill>
                  <a:schemeClr val="accent1"/>
                </a:solidFill>
                <a:latin typeface="+mj-lt"/>
              </a:rPr>
            </a:br>
            <a:br>
              <a:rPr lang="en-US" sz="4800" dirty="0">
                <a:solidFill>
                  <a:schemeClr val="accent1"/>
                </a:solidFill>
                <a:latin typeface="+mj-lt"/>
              </a:rPr>
            </a:br>
            <a:r>
              <a:rPr lang="en-US" sz="4800" dirty="0">
                <a:solidFill>
                  <a:schemeClr val="accent1"/>
                </a:solidFill>
                <a:latin typeface="+mj-lt"/>
              </a:rPr>
              <a:t>(CLINIQUE ET PLATEAU)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7180431-F4DE-415D-BCBB-9316423C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EABD997-5EF9-4E9B-AFBB-F6DFAAF3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2209064" y="3329711"/>
            <a:ext cx="3703320" cy="587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AB5EE6-A047-4B18-B998-D46DF3CC36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SN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B3871F-14B5-5A3C-A796-744C3251BD31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17537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000" dirty="0">
                <a:latin typeface="Trebuchet MS" panose="020B0603020202020204" pitchFamily="34" charset="0"/>
              </a:rPr>
              <a:t>METHODOLOGIE ET CONTEXTE DE L'Enquête POST Hospitalisation</a:t>
            </a:r>
            <a:br>
              <a:rPr lang="fr-FR" sz="2000" dirty="0">
                <a:latin typeface="Trebuchet MS" panose="020B0603020202020204" pitchFamily="34" charset="0"/>
              </a:rPr>
            </a:br>
            <a:endParaRPr lang="fr-FR" sz="2000" dirty="0">
              <a:latin typeface="Trebuchet MS" panose="020B0603020202020204" pitchFamily="34" charset="0"/>
            </a:endParaRPr>
          </a:p>
        </p:txBody>
      </p:sp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436098" y="1945166"/>
            <a:ext cx="11174710" cy="3522794"/>
          </a:xfrm>
        </p:spPr>
        <p:txBody>
          <a:bodyPr>
            <a:normAutofit/>
          </a:bodyPr>
          <a:lstStyle/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Période de l’enquête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Janvier à Juillet 2023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Nombre de participants : 117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 personnes interrogées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Lieu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Clinique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Objectif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Cette enquête a pour but d’évaluer la satisfaction des patients hospitalisés afin d’améliorer la qualité des soins et des services. 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Public visé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les patients hospitalisés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Informations sur le nouveau patient : </a:t>
            </a:r>
            <a:r>
              <a:rPr lang="fr-FR" sz="1600" dirty="0">
                <a:latin typeface="Trebuchet MS" panose="020B0603020202020204" pitchFamily="34" charset="0"/>
              </a:rPr>
              <a:t>Nom et Prénom (facultatif), Contact (facultatif), Séjour du… au …</a:t>
            </a:r>
            <a:endParaRPr lang="fr-FR" sz="1600" dirty="0">
              <a:latin typeface="Trebuchet MS" panose="020B0603020202020204" pitchFamily="34" charset="0"/>
              <a:cs typeface="Calibri" panose="020F0502020204030204" pitchFamily="34" charset="0"/>
            </a:endParaRP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Administration questionnaire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Au téléphone</a:t>
            </a:r>
          </a:p>
          <a:p>
            <a:r>
              <a:rPr lang="fr-FR" sz="1600" b="1" dirty="0">
                <a:latin typeface="Trebuchet MS" panose="020B0603020202020204" pitchFamily="34" charset="0"/>
                <a:cs typeface="Calibri" panose="020F0502020204030204" pitchFamily="34" charset="0"/>
              </a:rPr>
              <a:t>Collecte et traitement des réponses : </a:t>
            </a:r>
            <a:r>
              <a:rPr lang="fr-FR" sz="1600" dirty="0">
                <a:latin typeface="Trebuchet MS" panose="020B0603020202020204" pitchFamily="34" charset="0"/>
                <a:cs typeface="Calibri" panose="020F0502020204030204" pitchFamily="34" charset="0"/>
              </a:rPr>
              <a:t>Google drive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B193BE-88A3-4A9D-92DC-591CE89F6B75}"/>
              </a:ext>
            </a:extLst>
          </p:cNvPr>
          <p:cNvSpPr/>
          <p:nvPr/>
        </p:nvSpPr>
        <p:spPr>
          <a:xfrm>
            <a:off x="581192" y="5593753"/>
            <a:ext cx="11174710" cy="7021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  <a:cs typeface="Calibri" panose="020F0502020204030204" pitchFamily="34" charset="0"/>
              </a:rPr>
              <a:t>La méthodologie des enquêtes a changé en mai 2021. Les questionnaires sont maintenant administrés par la GRC par téléphone.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7015358-0AC2-497C-55AD-EF68FEC32DBB}"/>
              </a:ext>
            </a:extLst>
          </p:cNvPr>
          <p:cNvSpPr txBox="1"/>
          <p:nvPr/>
        </p:nvSpPr>
        <p:spPr>
          <a:xfrm>
            <a:off x="3419061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1 2023</a:t>
            </a:r>
          </a:p>
        </p:txBody>
      </p:sp>
    </p:spTree>
    <p:extLst>
      <p:ext uri="{BB962C8B-B14F-4D97-AF65-F5344CB8AC3E}">
        <p14:creationId xmlns:p14="http://schemas.microsoft.com/office/powerpoint/2010/main" val="3591853819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e">
  <a:themeElements>
    <a:clrScheme name="NES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88B36D"/>
      </a:accent2>
      <a:accent3>
        <a:srgbClr val="ADE67F"/>
      </a:accent3>
      <a:accent4>
        <a:srgbClr val="7F508B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ividend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TM03457464[[fn=Dividende]]</Template>
  <TotalTime>10745</TotalTime>
  <Words>778</Words>
  <Application>Microsoft Office PowerPoint</Application>
  <PresentationFormat>Grand écran</PresentationFormat>
  <Paragraphs>80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Calibri</vt:lpstr>
      <vt:lpstr>Gill Sans MT</vt:lpstr>
      <vt:lpstr>Minion Pro</vt:lpstr>
      <vt:lpstr>Trebuchet MS</vt:lpstr>
      <vt:lpstr>Wingdings 2</vt:lpstr>
      <vt:lpstr>Dividende</vt:lpstr>
      <vt:lpstr>Evaluation DE la SATISFACTION des patients de NEST</vt:lpstr>
      <vt:lpstr>Présentation PowerPoint</vt:lpstr>
      <vt:lpstr>enquête NOUVEAUX PATIENTS NESt  (CLINIQUE ET PLATEAU)</vt:lpstr>
      <vt:lpstr>Méthodologie et contexte de l’enquête NOUVEAUX PATIENTS (CLINIQUE ET PLATEAU)</vt:lpstr>
      <vt:lpstr>Provenance ET MOTIF DE VENUE des nouveaux patients  86% des patients sont venus a nest sous recommandation 55% des patients sont venus a nest pour la gynécologie et 32% pour la pédiatrie</vt:lpstr>
      <vt:lpstr>RESUME DES RESULTATS  98,8% des nouveaux patients sont TRÈS SATISFAITS de la qualité de l’accueil  97,7 % des nouveaux patients sont TRÈS SATISFAITS de la consultation</vt:lpstr>
      <vt:lpstr>Recommandations et suggestions des patients </vt:lpstr>
      <vt:lpstr>enquête Post hospitalisations NESt  (CLINIQUE ET PLATEAU)</vt:lpstr>
      <vt:lpstr>METHODOLOGIE ET CONTEXTE DE L'Enquête POST Hospitalisation </vt:lpstr>
      <vt:lpstr>Résultats de l’enquête  </vt:lpstr>
      <vt:lpstr>Résultats de l’enquête  </vt:lpstr>
      <vt:lpstr>Recommandations des patients </vt:lpstr>
      <vt:lpstr>Remarques et suggestions des patients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Lauriane</dc:creator>
  <cp:lastModifiedBy>boubacar</cp:lastModifiedBy>
  <cp:revision>254</cp:revision>
  <dcterms:created xsi:type="dcterms:W3CDTF">2017-05-22T14:42:53Z</dcterms:created>
  <dcterms:modified xsi:type="dcterms:W3CDTF">2023-07-27T15:36:45Z</dcterms:modified>
</cp:coreProperties>
</file>