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56" r:id="rId5"/>
    <p:sldId id="265" r:id="rId6"/>
    <p:sldId id="275" r:id="rId7"/>
    <p:sldId id="273" r:id="rId8"/>
    <p:sldId id="268" r:id="rId9"/>
    <p:sldId id="274" r:id="rId10"/>
    <p:sldId id="272" r:id="rId11"/>
    <p:sldId id="276" r:id="rId12"/>
    <p:sldId id="277" r:id="rId13"/>
    <p:sldId id="278" r:id="rId14"/>
    <p:sldId id="279" r:id="rId15"/>
    <p:sldId id="280" r:id="rId16"/>
    <p:sldId id="282" r:id="rId17"/>
    <p:sldId id="271" r:id="rId18"/>
  </p:sldIdLst>
  <p:sldSz cx="12192000" cy="6858000"/>
  <p:notesSz cx="6858000" cy="9144000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984" userDrawn="1">
          <p15:clr>
            <a:srgbClr val="A4A3A4"/>
          </p15:clr>
        </p15:guide>
        <p15:guide id="4" orient="horz" pos="247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2864"/>
    <a:srgbClr val="7BBBC6"/>
    <a:srgbClr val="EBBDA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3" autoAdjust="0"/>
    <p:restoredTop sz="91940" autoAdjust="0"/>
  </p:normalViewPr>
  <p:slideViewPr>
    <p:cSldViewPr snapToGrid="0" showGuides="1">
      <p:cViewPr varScale="1">
        <p:scale>
          <a:sx n="60" d="100"/>
          <a:sy n="60" d="100"/>
        </p:scale>
        <p:origin x="992" y="56"/>
      </p:cViewPr>
      <p:guideLst>
        <p:guide orient="horz" pos="912"/>
        <p:guide pos="3840"/>
        <p:guide orient="horz" pos="3984"/>
        <p:guide orient="horz" pos="247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04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fr-F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Comment avez vous entendu parlé de NEST ?</c:v>
                </c:pt>
              </c:strCache>
            </c:strRef>
          </c:tx>
          <c:dPt>
            <c:idx val="0"/>
            <c:bubble3D val="0"/>
            <c:spPr>
              <a:solidFill>
                <a:srgbClr val="75286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49F-404E-B3C3-70E4251FE0C7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49F-404E-B3C3-70E4251FE0C7}"/>
              </c:ext>
            </c:extLst>
          </c:dPt>
          <c:dPt>
            <c:idx val="2"/>
            <c:bubble3D val="0"/>
            <c:spPr>
              <a:solidFill>
                <a:srgbClr val="EBBDA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49F-404E-B3C3-70E4251FE0C7}"/>
              </c:ext>
            </c:extLst>
          </c:dPt>
          <c:dLbls>
            <c:dLbl>
              <c:idx val="0"/>
              <c:layout>
                <c:manualLayout>
                  <c:x val="7.2196371455179903E-2"/>
                  <c:y val="-4.40588417157031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49F-404E-B3C3-70E4251FE0C7}"/>
                </c:ext>
              </c:extLst>
            </c:dLbl>
            <c:dLbl>
              <c:idx val="1"/>
              <c:layout>
                <c:manualLayout>
                  <c:x val="-8.918375297404578E-2"/>
                  <c:y val="-2.591696571511949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49F-404E-B3C3-70E4251FE0C7}"/>
                </c:ext>
              </c:extLst>
            </c:dLbl>
            <c:dLbl>
              <c:idx val="2"/>
              <c:layout>
                <c:manualLayout>
                  <c:x val="0.1252819387016357"/>
                  <c:y val="-1.1878472064973509E-1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49F-404E-B3C3-70E4251FE0C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Feuil1!$A$2:$A$4</c:f>
              <c:strCache>
                <c:ptCount val="3"/>
                <c:pt idx="0">
                  <c:v>Recommandation</c:v>
                </c:pt>
                <c:pt idx="1">
                  <c:v>Site web</c:v>
                </c:pt>
                <c:pt idx="2">
                  <c:v>Page Facebook de NEST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0">
                  <c:v>608</c:v>
                </c:pt>
                <c:pt idx="1">
                  <c:v>55</c:v>
                </c:pt>
                <c:pt idx="2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49F-404E-B3C3-70E4251FE0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Poppins" panose="00000500000000000000" pitchFamily="2" charset="0"/>
          <a:cs typeface="Poppins" panose="00000500000000000000" pitchFamily="2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fr-FR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Feuil1!$B$1</c:f>
              <c:strCache>
                <c:ptCount val="1"/>
                <c:pt idx="0">
                  <c:v>Service consulté</c:v>
                </c:pt>
              </c:strCache>
            </c:strRef>
          </c:tx>
          <c:dPt>
            <c:idx val="0"/>
            <c:bubble3D val="0"/>
            <c:spPr>
              <a:solidFill>
                <a:srgbClr val="EBBDA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578-429A-9ECD-9B8EE89F0406}"/>
              </c:ext>
            </c:extLst>
          </c:dPt>
          <c:dPt>
            <c:idx val="1"/>
            <c:bubble3D val="0"/>
            <c:spPr>
              <a:solidFill>
                <a:srgbClr val="75286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578-429A-9ECD-9B8EE89F040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578-429A-9ECD-9B8EE89F040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578-429A-9ECD-9B8EE89F040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578-429A-9ECD-9B8EE89F0406}"/>
              </c:ext>
            </c:extLst>
          </c:dPt>
          <c:dPt>
            <c:idx val="5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6F9-494D-B20A-1DD9C4923017}"/>
              </c:ext>
            </c:extLst>
          </c:dPt>
          <c:dLbls>
            <c:dLbl>
              <c:idx val="1"/>
              <c:layout>
                <c:manualLayout>
                  <c:x val="-1.2740536139149394E-2"/>
                  <c:y val="-1.55501794290717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578-429A-9ECD-9B8EE89F0406}"/>
                </c:ext>
              </c:extLst>
            </c:dLbl>
            <c:dLbl>
              <c:idx val="2"/>
              <c:layout>
                <c:manualLayout>
                  <c:x val="-4.2468453797164685E-2"/>
                  <c:y val="1.555017942907169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578-429A-9ECD-9B8EE89F0406}"/>
                </c:ext>
              </c:extLst>
            </c:dLbl>
            <c:dLbl>
              <c:idx val="3"/>
              <c:layout>
                <c:manualLayout>
                  <c:x val="1.9110804208724012E-2"/>
                  <c:y val="-1.036678628604779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578-429A-9ECD-9B8EE89F0406}"/>
                </c:ext>
              </c:extLst>
            </c:dLbl>
            <c:dLbl>
              <c:idx val="4"/>
              <c:layout>
                <c:manualLayout>
                  <c:x val="0.14725761895400888"/>
                  <c:y val="-3.11003588581433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578-429A-9ECD-9B8EE89F0406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6F9-494D-B20A-1DD9C49230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Feuil1!$A$2:$A$7</c:f>
              <c:strCache>
                <c:ptCount val="6"/>
                <c:pt idx="0">
                  <c:v>Gynécologie</c:v>
                </c:pt>
                <c:pt idx="1">
                  <c:v>Pédiatrie</c:v>
                </c:pt>
                <c:pt idx="2">
                  <c:v>Sage Femme</c:v>
                </c:pt>
                <c:pt idx="3">
                  <c:v>PEV - Vaccination (clinique)</c:v>
                </c:pt>
                <c:pt idx="4">
                  <c:v>Généraliste</c:v>
                </c:pt>
                <c:pt idx="5">
                  <c:v>Autre</c:v>
                </c:pt>
              </c:strCache>
            </c:strRef>
          </c:cat>
          <c:val>
            <c:numRef>
              <c:f>Feuil1!$B$2:$B$7</c:f>
              <c:numCache>
                <c:formatCode>General</c:formatCode>
                <c:ptCount val="6"/>
                <c:pt idx="0">
                  <c:v>290</c:v>
                </c:pt>
                <c:pt idx="1">
                  <c:v>320</c:v>
                </c:pt>
                <c:pt idx="2">
                  <c:v>38</c:v>
                </c:pt>
                <c:pt idx="3">
                  <c:v>4</c:v>
                </c:pt>
                <c:pt idx="4">
                  <c:v>20</c:v>
                </c:pt>
                <c:pt idx="5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578-429A-9ECD-9B8EE89F04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7BBBC6"/>
    </a:solidFill>
    <a:ln>
      <a:noFill/>
    </a:ln>
    <a:effectLst/>
  </c:spPr>
  <c:txPr>
    <a:bodyPr/>
    <a:lstStyle/>
    <a:p>
      <a:pPr>
        <a:defRPr sz="1200">
          <a:latin typeface="Poppins" panose="00000500000000000000" pitchFamily="2" charset="0"/>
          <a:cs typeface="Poppins" panose="00000500000000000000" pitchFamily="2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Comment appréciez vous l'accueil des secrétaires, en termes de disponibilité, amabilité,discrétion ?</c:v>
                </c:pt>
              </c:strCache>
            </c:strRef>
          </c:tx>
          <c:spPr>
            <a:solidFill>
              <a:srgbClr val="EBBDA9"/>
            </a:solidFill>
            <a:ln>
              <a:noFill/>
            </a:ln>
            <a:effectLst/>
          </c:spPr>
          <c:invertIfNegative val="0"/>
          <c:cat>
            <c:strRef>
              <c:f>Feuil1!$A$2:$A$5</c:f>
              <c:strCache>
                <c:ptCount val="4"/>
                <c:pt idx="0">
                  <c:v>Pas du tout satisfait</c:v>
                </c:pt>
                <c:pt idx="1">
                  <c:v>Peu Satisfait</c:v>
                </c:pt>
                <c:pt idx="2">
                  <c:v>Satisfait</c:v>
                </c:pt>
                <c:pt idx="3">
                  <c:v>Très satifait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54</c:v>
                </c:pt>
                <c:pt idx="3">
                  <c:v>639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E8-47BA-9A22-6DA0F8300E16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Comment appréciez vous la prise en charge par votre médecin en termes de professionnalisme, amabilité,discrétion ?</c:v>
                </c:pt>
              </c:strCache>
            </c:strRef>
          </c:tx>
          <c:spPr>
            <a:solidFill>
              <a:srgbClr val="752864"/>
            </a:solidFill>
            <a:ln>
              <a:noFill/>
            </a:ln>
            <a:effectLst/>
          </c:spPr>
          <c:invertIfNegative val="0"/>
          <c:cat>
            <c:strRef>
              <c:f>Feuil1!$A$2:$A$5</c:f>
              <c:strCache>
                <c:ptCount val="4"/>
                <c:pt idx="0">
                  <c:v>Pas du tout satisfait</c:v>
                </c:pt>
                <c:pt idx="1">
                  <c:v>Peu Satisfait</c:v>
                </c:pt>
                <c:pt idx="2">
                  <c:v>Satisfait</c:v>
                </c:pt>
                <c:pt idx="3">
                  <c:v>Très satifait</c:v>
                </c:pt>
              </c:strCache>
            </c:strRef>
          </c:cat>
          <c:val>
            <c:numRef>
              <c:f>Feuil1!$C$2:$C$5</c:f>
              <c:numCache>
                <c:formatCode>General</c:formatCode>
                <c:ptCount val="4"/>
                <c:pt idx="0">
                  <c:v>3</c:v>
                </c:pt>
                <c:pt idx="1">
                  <c:v>13</c:v>
                </c:pt>
                <c:pt idx="2">
                  <c:v>44</c:v>
                </c:pt>
                <c:pt idx="3">
                  <c:v>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E8-47BA-9A22-6DA0F8300E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7135984"/>
        <c:axId val="187125168"/>
      </c:barChart>
      <c:catAx>
        <c:axId val="187135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fr-FR"/>
          </a:p>
        </c:txPr>
        <c:crossAx val="187125168"/>
        <c:crosses val="autoZero"/>
        <c:auto val="1"/>
        <c:lblAlgn val="ctr"/>
        <c:lblOffset val="100"/>
        <c:noMultiLvlLbl val="0"/>
      </c:catAx>
      <c:valAx>
        <c:axId val="1871251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fr-FR"/>
          </a:p>
        </c:txPr>
        <c:crossAx val="18713598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fr-FR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Poppins" panose="00000500000000000000" pitchFamily="2" charset="0"/>
          <a:cs typeface="Poppins" panose="00000500000000000000" pitchFamily="2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Pas du tout satisfait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Feuil1!$A$2:$A$19</c:f>
              <c:strCache>
                <c:ptCount val="18"/>
                <c:pt idx="0">
                  <c:v>L'accueil des équipes</c:v>
                </c:pt>
                <c:pt idx="1">
                  <c:v>La propreté de votre chambre</c:v>
                </c:pt>
                <c:pt idx="2">
                  <c:v>Le confort de votre chambre</c:v>
                </c:pt>
                <c:pt idx="3">
                  <c:v>La qualité du linge fourni</c:v>
                </c:pt>
                <c:pt idx="4">
                  <c:v>La qualité et la variété des repas</c:v>
                </c:pt>
                <c:pt idx="5">
                  <c:v>La quantité des repas</c:v>
                </c:pt>
                <c:pt idx="6">
                  <c:v>Les services téléphoniques</c:v>
                </c:pt>
                <c:pt idx="7">
                  <c:v>Les services de télévision</c:v>
                </c:pt>
                <c:pt idx="8">
                  <c:v>Le calme environnant</c:v>
                </c:pt>
                <c:pt idx="9">
                  <c:v>Les conditions de visite des proches</c:v>
                </c:pt>
                <c:pt idx="10">
                  <c:v>Le délai d'attente à l'arrivée avant prise en charge</c:v>
                </c:pt>
                <c:pt idx="11">
                  <c:v>La qualité de la prise en charge par le praticien</c:v>
                </c:pt>
                <c:pt idx="12">
                  <c:v>La qualité des soins infirmiers</c:v>
                </c:pt>
                <c:pt idx="13">
                  <c:v>La prise en charge de la douleur</c:v>
                </c:pt>
                <c:pt idx="14">
                  <c:v>Le respect de votre intimité</c:v>
                </c:pt>
                <c:pt idx="15">
                  <c:v>La disponibilité et l'écoute du médecin</c:v>
                </c:pt>
                <c:pt idx="16">
                  <c:v>La disponibilité et l'écoute des paramédicaux</c:v>
                </c:pt>
                <c:pt idx="17">
                  <c:v>La qualité de votre séjour</c:v>
                </c:pt>
              </c:strCache>
            </c:strRef>
          </c:cat>
          <c:val>
            <c:numRef>
              <c:f>Feuil1!$B$2:$B$19</c:f>
              <c:numCache>
                <c:formatCode>General</c:formatCode>
                <c:ptCount val="18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  <c:pt idx="4">
                  <c:v>4</c:v>
                </c:pt>
                <c:pt idx="5">
                  <c:v>1</c:v>
                </c:pt>
                <c:pt idx="6">
                  <c:v>1</c:v>
                </c:pt>
                <c:pt idx="7">
                  <c:v>4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3</c:v>
                </c:pt>
                <c:pt idx="16">
                  <c:v>1</c:v>
                </c:pt>
                <c:pt idx="17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ED-452A-8D48-E369E13DB66F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Peu satisfait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Feuil1!$A$2:$A$19</c:f>
              <c:strCache>
                <c:ptCount val="18"/>
                <c:pt idx="0">
                  <c:v>L'accueil des équipes</c:v>
                </c:pt>
                <c:pt idx="1">
                  <c:v>La propreté de votre chambre</c:v>
                </c:pt>
                <c:pt idx="2">
                  <c:v>Le confort de votre chambre</c:v>
                </c:pt>
                <c:pt idx="3">
                  <c:v>La qualité du linge fourni</c:v>
                </c:pt>
                <c:pt idx="4">
                  <c:v>La qualité et la variété des repas</c:v>
                </c:pt>
                <c:pt idx="5">
                  <c:v>La quantité des repas</c:v>
                </c:pt>
                <c:pt idx="6">
                  <c:v>Les services téléphoniques</c:v>
                </c:pt>
                <c:pt idx="7">
                  <c:v>Les services de télévision</c:v>
                </c:pt>
                <c:pt idx="8">
                  <c:v>Le calme environnant</c:v>
                </c:pt>
                <c:pt idx="9">
                  <c:v>Les conditions de visite des proches</c:v>
                </c:pt>
                <c:pt idx="10">
                  <c:v>Le délai d'attente à l'arrivée avant prise en charge</c:v>
                </c:pt>
                <c:pt idx="11">
                  <c:v>La qualité de la prise en charge par le praticien</c:v>
                </c:pt>
                <c:pt idx="12">
                  <c:v>La qualité des soins infirmiers</c:v>
                </c:pt>
                <c:pt idx="13">
                  <c:v>La prise en charge de la douleur</c:v>
                </c:pt>
                <c:pt idx="14">
                  <c:v>Le respect de votre intimité</c:v>
                </c:pt>
                <c:pt idx="15">
                  <c:v>La disponibilité et l'écoute du médecin</c:v>
                </c:pt>
                <c:pt idx="16">
                  <c:v>La disponibilité et l'écoute des paramédicaux</c:v>
                </c:pt>
                <c:pt idx="17">
                  <c:v>La qualité de votre séjour</c:v>
                </c:pt>
              </c:strCache>
            </c:strRef>
          </c:cat>
          <c:val>
            <c:numRef>
              <c:f>Feuil1!$C$2:$C$19</c:f>
              <c:numCache>
                <c:formatCode>General</c:formatCode>
                <c:ptCount val="18"/>
                <c:pt idx="0">
                  <c:v>0</c:v>
                </c:pt>
                <c:pt idx="1">
                  <c:v>7</c:v>
                </c:pt>
                <c:pt idx="2">
                  <c:v>11</c:v>
                </c:pt>
                <c:pt idx="3">
                  <c:v>2</c:v>
                </c:pt>
                <c:pt idx="4">
                  <c:v>7</c:v>
                </c:pt>
                <c:pt idx="5">
                  <c:v>3</c:v>
                </c:pt>
                <c:pt idx="6">
                  <c:v>8</c:v>
                </c:pt>
                <c:pt idx="7">
                  <c:v>1</c:v>
                </c:pt>
                <c:pt idx="8">
                  <c:v>1</c:v>
                </c:pt>
                <c:pt idx="9">
                  <c:v>3</c:v>
                </c:pt>
                <c:pt idx="10">
                  <c:v>0</c:v>
                </c:pt>
                <c:pt idx="11">
                  <c:v>4</c:v>
                </c:pt>
                <c:pt idx="12">
                  <c:v>3</c:v>
                </c:pt>
                <c:pt idx="13">
                  <c:v>1</c:v>
                </c:pt>
                <c:pt idx="14">
                  <c:v>0</c:v>
                </c:pt>
                <c:pt idx="15">
                  <c:v>0</c:v>
                </c:pt>
                <c:pt idx="16">
                  <c:v>6</c:v>
                </c:pt>
                <c:pt idx="1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ED-452A-8D48-E369E13DB66F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Satisfait</c:v>
                </c:pt>
              </c:strCache>
            </c:strRef>
          </c:tx>
          <c:spPr>
            <a:solidFill>
              <a:srgbClr val="EBBDA9"/>
            </a:solidFill>
            <a:ln>
              <a:noFill/>
            </a:ln>
            <a:effectLst/>
          </c:spPr>
          <c:invertIfNegative val="0"/>
          <c:cat>
            <c:strRef>
              <c:f>Feuil1!$A$2:$A$19</c:f>
              <c:strCache>
                <c:ptCount val="18"/>
                <c:pt idx="0">
                  <c:v>L'accueil des équipes</c:v>
                </c:pt>
                <c:pt idx="1">
                  <c:v>La propreté de votre chambre</c:v>
                </c:pt>
                <c:pt idx="2">
                  <c:v>Le confort de votre chambre</c:v>
                </c:pt>
                <c:pt idx="3">
                  <c:v>La qualité du linge fourni</c:v>
                </c:pt>
                <c:pt idx="4">
                  <c:v>La qualité et la variété des repas</c:v>
                </c:pt>
                <c:pt idx="5">
                  <c:v>La quantité des repas</c:v>
                </c:pt>
                <c:pt idx="6">
                  <c:v>Les services téléphoniques</c:v>
                </c:pt>
                <c:pt idx="7">
                  <c:v>Les services de télévision</c:v>
                </c:pt>
                <c:pt idx="8">
                  <c:v>Le calme environnant</c:v>
                </c:pt>
                <c:pt idx="9">
                  <c:v>Les conditions de visite des proches</c:v>
                </c:pt>
                <c:pt idx="10">
                  <c:v>Le délai d'attente à l'arrivée avant prise en charge</c:v>
                </c:pt>
                <c:pt idx="11">
                  <c:v>La qualité de la prise en charge par le praticien</c:v>
                </c:pt>
                <c:pt idx="12">
                  <c:v>La qualité des soins infirmiers</c:v>
                </c:pt>
                <c:pt idx="13">
                  <c:v>La prise en charge de la douleur</c:v>
                </c:pt>
                <c:pt idx="14">
                  <c:v>Le respect de votre intimité</c:v>
                </c:pt>
                <c:pt idx="15">
                  <c:v>La disponibilité et l'écoute du médecin</c:v>
                </c:pt>
                <c:pt idx="16">
                  <c:v>La disponibilité et l'écoute des paramédicaux</c:v>
                </c:pt>
                <c:pt idx="17">
                  <c:v>La qualité de votre séjour</c:v>
                </c:pt>
              </c:strCache>
            </c:strRef>
          </c:cat>
          <c:val>
            <c:numRef>
              <c:f>Feuil1!$D$2:$D$19</c:f>
              <c:numCache>
                <c:formatCode>General</c:formatCode>
                <c:ptCount val="18"/>
                <c:pt idx="0">
                  <c:v>51</c:v>
                </c:pt>
                <c:pt idx="1">
                  <c:v>47</c:v>
                </c:pt>
                <c:pt idx="2">
                  <c:v>45</c:v>
                </c:pt>
                <c:pt idx="3">
                  <c:v>48</c:v>
                </c:pt>
                <c:pt idx="4">
                  <c:v>46</c:v>
                </c:pt>
                <c:pt idx="5">
                  <c:v>52</c:v>
                </c:pt>
                <c:pt idx="6">
                  <c:v>51</c:v>
                </c:pt>
                <c:pt idx="7">
                  <c:v>56</c:v>
                </c:pt>
                <c:pt idx="8">
                  <c:v>54</c:v>
                </c:pt>
                <c:pt idx="9">
                  <c:v>52</c:v>
                </c:pt>
                <c:pt idx="10">
                  <c:v>56</c:v>
                </c:pt>
                <c:pt idx="11">
                  <c:v>48</c:v>
                </c:pt>
                <c:pt idx="12">
                  <c:v>50</c:v>
                </c:pt>
                <c:pt idx="13">
                  <c:v>51</c:v>
                </c:pt>
                <c:pt idx="14">
                  <c:v>56</c:v>
                </c:pt>
                <c:pt idx="15">
                  <c:v>50</c:v>
                </c:pt>
                <c:pt idx="16">
                  <c:v>48</c:v>
                </c:pt>
                <c:pt idx="17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6ED-452A-8D48-E369E13DB66F}"/>
            </c:ext>
          </c:extLst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Totalement Satisfait</c:v>
                </c:pt>
              </c:strCache>
            </c:strRef>
          </c:tx>
          <c:spPr>
            <a:solidFill>
              <a:srgbClr val="752864"/>
            </a:solidFill>
            <a:ln>
              <a:noFill/>
            </a:ln>
            <a:effectLst/>
          </c:spPr>
          <c:invertIfNegative val="0"/>
          <c:cat>
            <c:strRef>
              <c:f>Feuil1!$A$2:$A$19</c:f>
              <c:strCache>
                <c:ptCount val="18"/>
                <c:pt idx="0">
                  <c:v>L'accueil des équipes</c:v>
                </c:pt>
                <c:pt idx="1">
                  <c:v>La propreté de votre chambre</c:v>
                </c:pt>
                <c:pt idx="2">
                  <c:v>Le confort de votre chambre</c:v>
                </c:pt>
                <c:pt idx="3">
                  <c:v>La qualité du linge fourni</c:v>
                </c:pt>
                <c:pt idx="4">
                  <c:v>La qualité et la variété des repas</c:v>
                </c:pt>
                <c:pt idx="5">
                  <c:v>La quantité des repas</c:v>
                </c:pt>
                <c:pt idx="6">
                  <c:v>Les services téléphoniques</c:v>
                </c:pt>
                <c:pt idx="7">
                  <c:v>Les services de télévision</c:v>
                </c:pt>
                <c:pt idx="8">
                  <c:v>Le calme environnant</c:v>
                </c:pt>
                <c:pt idx="9">
                  <c:v>Les conditions de visite des proches</c:v>
                </c:pt>
                <c:pt idx="10">
                  <c:v>Le délai d'attente à l'arrivée avant prise en charge</c:v>
                </c:pt>
                <c:pt idx="11">
                  <c:v>La qualité de la prise en charge par le praticien</c:v>
                </c:pt>
                <c:pt idx="12">
                  <c:v>La qualité des soins infirmiers</c:v>
                </c:pt>
                <c:pt idx="13">
                  <c:v>La prise en charge de la douleur</c:v>
                </c:pt>
                <c:pt idx="14">
                  <c:v>Le respect de votre intimité</c:v>
                </c:pt>
                <c:pt idx="15">
                  <c:v>La disponibilité et l'écoute du médecin</c:v>
                </c:pt>
                <c:pt idx="16">
                  <c:v>La disponibilité et l'écoute des paramédicaux</c:v>
                </c:pt>
                <c:pt idx="17">
                  <c:v>La qualité de votre séjour</c:v>
                </c:pt>
              </c:strCache>
            </c:strRef>
          </c:cat>
          <c:val>
            <c:numRef>
              <c:f>Feuil1!$E$2:$E$19</c:f>
              <c:numCache>
                <c:formatCode>General</c:formatCode>
                <c:ptCount val="18"/>
                <c:pt idx="0">
                  <c:v>220</c:v>
                </c:pt>
                <c:pt idx="1">
                  <c:v>215</c:v>
                </c:pt>
                <c:pt idx="2">
                  <c:v>213</c:v>
                </c:pt>
                <c:pt idx="3">
                  <c:v>217</c:v>
                </c:pt>
                <c:pt idx="4">
                  <c:v>214</c:v>
                </c:pt>
                <c:pt idx="5">
                  <c:v>215</c:v>
                </c:pt>
                <c:pt idx="6">
                  <c:v>211</c:v>
                </c:pt>
                <c:pt idx="7">
                  <c:v>210</c:v>
                </c:pt>
                <c:pt idx="8">
                  <c:v>216</c:v>
                </c:pt>
                <c:pt idx="9">
                  <c:v>216</c:v>
                </c:pt>
                <c:pt idx="10">
                  <c:v>215</c:v>
                </c:pt>
                <c:pt idx="11">
                  <c:v>218</c:v>
                </c:pt>
                <c:pt idx="12">
                  <c:v>217</c:v>
                </c:pt>
                <c:pt idx="13">
                  <c:v>218</c:v>
                </c:pt>
                <c:pt idx="14">
                  <c:v>214</c:v>
                </c:pt>
                <c:pt idx="15">
                  <c:v>218</c:v>
                </c:pt>
                <c:pt idx="16">
                  <c:v>216</c:v>
                </c:pt>
                <c:pt idx="17">
                  <c:v>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6ED-452A-8D48-E369E13DB6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2064163776"/>
        <c:axId val="2064164192"/>
      </c:barChart>
      <c:catAx>
        <c:axId val="2064163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fr-FR"/>
          </a:p>
        </c:txPr>
        <c:crossAx val="2064164192"/>
        <c:crosses val="autoZero"/>
        <c:auto val="1"/>
        <c:lblAlgn val="ctr"/>
        <c:lblOffset val="100"/>
        <c:noMultiLvlLbl val="0"/>
      </c:catAx>
      <c:valAx>
        <c:axId val="2064164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fr-FR"/>
          </a:p>
        </c:txPr>
        <c:crossAx val="2064163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Poppins" panose="00000500000000000000" pitchFamily="2" charset="0"/>
          <a:cs typeface="Poppins" panose="00000500000000000000" pitchFamily="2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Insatisfaction</c:v>
                </c:pt>
              </c:strCache>
            </c:strRef>
          </c:tx>
          <c:spPr>
            <a:solidFill>
              <a:srgbClr val="7BBBC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Feuil1!$A$2:$A$6</c:f>
              <c:strCache>
                <c:ptCount val="5"/>
                <c:pt idx="0">
                  <c:v>Propreté de votre chambre</c:v>
                </c:pt>
                <c:pt idx="1">
                  <c:v>Confort de votre chambre</c:v>
                </c:pt>
                <c:pt idx="2">
                  <c:v>La qualité de votre séjour</c:v>
                </c:pt>
                <c:pt idx="3">
                  <c:v>La qualité et la variété des repas</c:v>
                </c:pt>
                <c:pt idx="4">
                  <c:v>Le personnel de NEST a bien répondu à vos demandes</c:v>
                </c:pt>
              </c:strCache>
            </c:strRef>
          </c:cat>
          <c:val>
            <c:numRef>
              <c:f>Feuil1!$B$2:$B$6</c:f>
              <c:numCache>
                <c:formatCode>General</c:formatCode>
                <c:ptCount val="5"/>
                <c:pt idx="0">
                  <c:v>9</c:v>
                </c:pt>
                <c:pt idx="1">
                  <c:v>13</c:v>
                </c:pt>
                <c:pt idx="2">
                  <c:v>8</c:v>
                </c:pt>
                <c:pt idx="3">
                  <c:v>11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EB-43F0-B259-FA6D19FD74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2064163776"/>
        <c:axId val="2064164192"/>
      </c:barChart>
      <c:catAx>
        <c:axId val="2064163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fr-FR"/>
          </a:p>
        </c:txPr>
        <c:crossAx val="2064164192"/>
        <c:crosses val="autoZero"/>
        <c:auto val="1"/>
        <c:lblAlgn val="ctr"/>
        <c:lblOffset val="100"/>
        <c:noMultiLvlLbl val="0"/>
      </c:catAx>
      <c:valAx>
        <c:axId val="2064164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fr-FR"/>
          </a:p>
        </c:txPr>
        <c:crossAx val="2064163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Poppins" panose="00000500000000000000" pitchFamily="2" charset="0"/>
          <a:cs typeface="Poppins" panose="00000500000000000000" pitchFamily="2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017CF2-F0B3-47C1-9A8C-CEC923E2994C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185FA85-5EDB-43BB-B89A-182FAAFB7009}">
      <dgm:prSet phldrT="[Texte]" custT="1"/>
      <dgm:spPr>
        <a:solidFill>
          <a:srgbClr val="7BBBC6"/>
        </a:solidFill>
      </dgm:spPr>
      <dgm:t>
        <a:bodyPr/>
        <a:lstStyle/>
        <a:p>
          <a:r>
            <a:rPr lang="fr-FR" sz="4800" dirty="0">
              <a:latin typeface="Poppins" panose="00000500000000000000" pitchFamily="2" charset="0"/>
              <a:cs typeface="Poppins" panose="00000500000000000000" pitchFamily="2" charset="0"/>
            </a:rPr>
            <a:t>1</a:t>
          </a:r>
        </a:p>
      </dgm:t>
    </dgm:pt>
    <dgm:pt modelId="{7EDF8848-A35E-41DE-BD73-BD266E4F0A4A}" type="parTrans" cxnId="{021E9A17-910D-4933-938E-C993EE4D9341}">
      <dgm:prSet/>
      <dgm:spPr/>
      <dgm:t>
        <a:bodyPr/>
        <a:lstStyle/>
        <a:p>
          <a:endParaRPr lang="fr-FR" sz="1200"/>
        </a:p>
      </dgm:t>
    </dgm:pt>
    <dgm:pt modelId="{786374EC-971D-4894-9284-5914B264EB6E}" type="sibTrans" cxnId="{021E9A17-910D-4933-938E-C993EE4D9341}">
      <dgm:prSet/>
      <dgm:spPr/>
      <dgm:t>
        <a:bodyPr/>
        <a:lstStyle/>
        <a:p>
          <a:endParaRPr lang="fr-FR" sz="1200"/>
        </a:p>
      </dgm:t>
    </dgm:pt>
    <dgm:pt modelId="{DF78B858-3FBE-4605-9A45-C06AF052FCF2}">
      <dgm:prSet phldrT="[Texte]" custT="1"/>
      <dgm:spPr>
        <a:solidFill>
          <a:srgbClr val="7BBBC6"/>
        </a:solidFill>
      </dgm:spPr>
      <dgm:t>
        <a:bodyPr/>
        <a:lstStyle/>
        <a:p>
          <a:r>
            <a:rPr lang="fr-FR" sz="4800" dirty="0">
              <a:latin typeface="Poppins" panose="00000500000000000000" pitchFamily="2" charset="0"/>
              <a:cs typeface="Poppins" panose="00000500000000000000" pitchFamily="2" charset="0"/>
            </a:rPr>
            <a:t>2</a:t>
          </a:r>
        </a:p>
      </dgm:t>
    </dgm:pt>
    <dgm:pt modelId="{48D76537-EA6B-42EC-A19A-07E042701887}" type="parTrans" cxnId="{A70FAD72-58F8-40D0-8738-093FC993DAEC}">
      <dgm:prSet/>
      <dgm:spPr/>
      <dgm:t>
        <a:bodyPr/>
        <a:lstStyle/>
        <a:p>
          <a:endParaRPr lang="fr-FR" sz="1200"/>
        </a:p>
      </dgm:t>
    </dgm:pt>
    <dgm:pt modelId="{08E14DBD-DB2D-4BFF-A3C6-97A903E142F6}" type="sibTrans" cxnId="{A70FAD72-58F8-40D0-8738-093FC993DAEC}">
      <dgm:prSet/>
      <dgm:spPr/>
      <dgm:t>
        <a:bodyPr/>
        <a:lstStyle/>
        <a:p>
          <a:endParaRPr lang="fr-FR" sz="1200"/>
        </a:p>
      </dgm:t>
    </dgm:pt>
    <dgm:pt modelId="{BAB6335E-E11B-40BB-BC3C-BFB2E509A0AD}">
      <dgm:prSet phldrT="[Texte]" custT="1"/>
      <dgm:spPr>
        <a:solidFill>
          <a:srgbClr val="752864">
            <a:alpha val="90000"/>
          </a:srgbClr>
        </a:solidFill>
      </dgm:spPr>
      <dgm:t>
        <a:bodyPr/>
        <a:lstStyle/>
        <a:p>
          <a:r>
            <a:rPr lang="fr-FR" sz="24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rPr>
            <a:t>Enquête post hospitalisations NEST (clinique et plateau)</a:t>
          </a:r>
        </a:p>
      </dgm:t>
    </dgm:pt>
    <dgm:pt modelId="{2C2B5085-D6C6-480B-8E50-B1F5AB3A240D}" type="parTrans" cxnId="{C20E5931-D838-487C-B69B-F65DB53AF455}">
      <dgm:prSet/>
      <dgm:spPr/>
      <dgm:t>
        <a:bodyPr/>
        <a:lstStyle/>
        <a:p>
          <a:endParaRPr lang="fr-FR" sz="1200"/>
        </a:p>
      </dgm:t>
    </dgm:pt>
    <dgm:pt modelId="{EE58407B-BEDA-4DFA-94E7-6CCAA44F71FD}" type="sibTrans" cxnId="{C20E5931-D838-487C-B69B-F65DB53AF455}">
      <dgm:prSet/>
      <dgm:spPr/>
      <dgm:t>
        <a:bodyPr/>
        <a:lstStyle/>
        <a:p>
          <a:endParaRPr lang="fr-FR" sz="1200"/>
        </a:p>
      </dgm:t>
    </dgm:pt>
    <dgm:pt modelId="{B6D9DE84-F854-49BB-B9A8-A73EE45CC4A3}">
      <dgm:prSet phldrT="[Texte]" custT="1"/>
      <dgm:spPr>
        <a:solidFill>
          <a:srgbClr val="752864">
            <a:alpha val="90000"/>
          </a:srgbClr>
        </a:solidFill>
      </dgm:spPr>
      <dgm:t>
        <a:bodyPr/>
        <a:lstStyle/>
        <a:p>
          <a:endParaRPr lang="fr-FR" sz="18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A616F5AC-2100-4F06-8C8C-AA133F0FEB31}" type="parTrans" cxnId="{EE83586A-0F26-4919-A450-66ED0BF4AD96}">
      <dgm:prSet/>
      <dgm:spPr/>
      <dgm:t>
        <a:bodyPr/>
        <a:lstStyle/>
        <a:p>
          <a:endParaRPr lang="fr-FR"/>
        </a:p>
      </dgm:t>
    </dgm:pt>
    <dgm:pt modelId="{79BB76D9-395E-4FD1-BE16-CC7D003144C2}" type="sibTrans" cxnId="{EE83586A-0F26-4919-A450-66ED0BF4AD96}">
      <dgm:prSet/>
      <dgm:spPr/>
      <dgm:t>
        <a:bodyPr/>
        <a:lstStyle/>
        <a:p>
          <a:endParaRPr lang="fr-FR"/>
        </a:p>
      </dgm:t>
    </dgm:pt>
    <dgm:pt modelId="{DBE4DAE3-6FF2-4102-8F12-735A9487785A}">
      <dgm:prSet phldrT="[Texte]" custT="1"/>
      <dgm:spPr>
        <a:solidFill>
          <a:srgbClr val="752864">
            <a:alpha val="90000"/>
          </a:srgbClr>
        </a:solidFill>
      </dgm:spPr>
      <dgm:t>
        <a:bodyPr/>
        <a:lstStyle/>
        <a:p>
          <a:endParaRPr lang="fr-FR" sz="18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1C9100A0-3F86-412E-BE3D-031241FFF7EC}" type="parTrans" cxnId="{AC19F8CE-7E37-4E97-994D-344600A7AC70}">
      <dgm:prSet/>
      <dgm:spPr/>
      <dgm:t>
        <a:bodyPr/>
        <a:lstStyle/>
        <a:p>
          <a:endParaRPr lang="fr-FR"/>
        </a:p>
      </dgm:t>
    </dgm:pt>
    <dgm:pt modelId="{9E2708B8-C741-4231-BF01-931DF7F8B246}" type="sibTrans" cxnId="{AC19F8CE-7E37-4E97-994D-344600A7AC70}">
      <dgm:prSet/>
      <dgm:spPr/>
      <dgm:t>
        <a:bodyPr/>
        <a:lstStyle/>
        <a:p>
          <a:endParaRPr lang="fr-FR"/>
        </a:p>
      </dgm:t>
    </dgm:pt>
    <dgm:pt modelId="{03F097AF-A1B2-4693-9AAE-687D5492041F}">
      <dgm:prSet phldrT="[Texte]" custT="1"/>
      <dgm:spPr>
        <a:solidFill>
          <a:srgbClr val="752864">
            <a:alpha val="90000"/>
          </a:srgbClr>
        </a:solidFill>
      </dgm:spPr>
      <dgm:t>
        <a:bodyPr/>
        <a:lstStyle/>
        <a:p>
          <a:r>
            <a:rPr lang="fr-FR" sz="24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rPr>
            <a:t>Enquête nouveaux patients NEST (clinique et plateau)</a:t>
          </a:r>
        </a:p>
      </dgm:t>
    </dgm:pt>
    <dgm:pt modelId="{6B1C151B-113B-44EA-BE59-9CED5D1F76B8}" type="sibTrans" cxnId="{F8F33B7F-48F9-48BE-B039-58B846B12881}">
      <dgm:prSet/>
      <dgm:spPr/>
      <dgm:t>
        <a:bodyPr/>
        <a:lstStyle/>
        <a:p>
          <a:endParaRPr lang="fr-FR" sz="1200"/>
        </a:p>
      </dgm:t>
    </dgm:pt>
    <dgm:pt modelId="{3D3DA8D9-B88A-4F05-AA19-0FDD122B0F44}" type="parTrans" cxnId="{F8F33B7F-48F9-48BE-B039-58B846B12881}">
      <dgm:prSet/>
      <dgm:spPr/>
      <dgm:t>
        <a:bodyPr/>
        <a:lstStyle/>
        <a:p>
          <a:endParaRPr lang="fr-FR" sz="1200"/>
        </a:p>
      </dgm:t>
    </dgm:pt>
    <dgm:pt modelId="{B76D75E6-7F75-4AFF-B581-60248FD87DDE}" type="pres">
      <dgm:prSet presAssocID="{E0017CF2-F0B3-47C1-9A8C-CEC923E2994C}" presName="Name0" presStyleCnt="0">
        <dgm:presLayoutVars>
          <dgm:dir/>
          <dgm:animLvl val="lvl"/>
          <dgm:resizeHandles/>
        </dgm:presLayoutVars>
      </dgm:prSet>
      <dgm:spPr/>
    </dgm:pt>
    <dgm:pt modelId="{66D8BF76-0DFD-4C49-B933-03BA072169DD}" type="pres">
      <dgm:prSet presAssocID="{8185FA85-5EDB-43BB-B89A-182FAAFB7009}" presName="linNode" presStyleCnt="0"/>
      <dgm:spPr/>
    </dgm:pt>
    <dgm:pt modelId="{8C8DF3B9-A14A-4538-823E-8DD8E3A56D6C}" type="pres">
      <dgm:prSet presAssocID="{8185FA85-5EDB-43BB-B89A-182FAAFB7009}" presName="parentShp" presStyleLbl="node1" presStyleIdx="0" presStyleCnt="2" custScaleX="35042">
        <dgm:presLayoutVars>
          <dgm:bulletEnabled val="1"/>
        </dgm:presLayoutVars>
      </dgm:prSet>
      <dgm:spPr/>
    </dgm:pt>
    <dgm:pt modelId="{A888CD5A-0EBC-4194-B73F-EB2ABB183E99}" type="pres">
      <dgm:prSet presAssocID="{8185FA85-5EDB-43BB-B89A-182FAAFB7009}" presName="childShp" presStyleLbl="bgAccFollowNode1" presStyleIdx="0" presStyleCnt="2" custScaleX="160124">
        <dgm:presLayoutVars>
          <dgm:bulletEnabled val="1"/>
        </dgm:presLayoutVars>
      </dgm:prSet>
      <dgm:spPr/>
    </dgm:pt>
    <dgm:pt modelId="{41C9266F-5573-4C02-88AE-86D8DB7C32F3}" type="pres">
      <dgm:prSet presAssocID="{786374EC-971D-4894-9284-5914B264EB6E}" presName="spacing" presStyleCnt="0"/>
      <dgm:spPr/>
    </dgm:pt>
    <dgm:pt modelId="{0C12B62E-712A-4671-87D3-90B98A1E5D17}" type="pres">
      <dgm:prSet presAssocID="{DF78B858-3FBE-4605-9A45-C06AF052FCF2}" presName="linNode" presStyleCnt="0"/>
      <dgm:spPr/>
    </dgm:pt>
    <dgm:pt modelId="{49058503-949D-4EC2-8CD0-A430C910DE97}" type="pres">
      <dgm:prSet presAssocID="{DF78B858-3FBE-4605-9A45-C06AF052FCF2}" presName="parentShp" presStyleLbl="node1" presStyleIdx="1" presStyleCnt="2" custScaleX="37777">
        <dgm:presLayoutVars>
          <dgm:bulletEnabled val="1"/>
        </dgm:presLayoutVars>
      </dgm:prSet>
      <dgm:spPr/>
    </dgm:pt>
    <dgm:pt modelId="{45723EE4-1028-408F-8494-F31F3A56413C}" type="pres">
      <dgm:prSet presAssocID="{DF78B858-3FBE-4605-9A45-C06AF052FCF2}" presName="childShp" presStyleLbl="bgAccFollowNode1" presStyleIdx="1" presStyleCnt="2" custScaleX="172858">
        <dgm:presLayoutVars>
          <dgm:bulletEnabled val="1"/>
        </dgm:presLayoutVars>
      </dgm:prSet>
      <dgm:spPr/>
    </dgm:pt>
  </dgm:ptLst>
  <dgm:cxnLst>
    <dgm:cxn modelId="{3213CC04-345D-4D19-904C-D1C07616E231}" type="presOf" srcId="{8185FA85-5EDB-43BB-B89A-182FAAFB7009}" destId="{8C8DF3B9-A14A-4538-823E-8DD8E3A56D6C}" srcOrd="0" destOrd="0" presId="urn:microsoft.com/office/officeart/2005/8/layout/vList6"/>
    <dgm:cxn modelId="{DF85400A-8887-4283-B838-77A0904D3E8B}" type="presOf" srcId="{DF78B858-3FBE-4605-9A45-C06AF052FCF2}" destId="{49058503-949D-4EC2-8CD0-A430C910DE97}" srcOrd="0" destOrd="0" presId="urn:microsoft.com/office/officeart/2005/8/layout/vList6"/>
    <dgm:cxn modelId="{021E9A17-910D-4933-938E-C993EE4D9341}" srcId="{E0017CF2-F0B3-47C1-9A8C-CEC923E2994C}" destId="{8185FA85-5EDB-43BB-B89A-182FAAFB7009}" srcOrd="0" destOrd="0" parTransId="{7EDF8848-A35E-41DE-BD73-BD266E4F0A4A}" sibTransId="{786374EC-971D-4894-9284-5914B264EB6E}"/>
    <dgm:cxn modelId="{C20E5931-D838-487C-B69B-F65DB53AF455}" srcId="{DF78B858-3FBE-4605-9A45-C06AF052FCF2}" destId="{BAB6335E-E11B-40BB-BC3C-BFB2E509A0AD}" srcOrd="1" destOrd="0" parTransId="{2C2B5085-D6C6-480B-8E50-B1F5AB3A240D}" sibTransId="{EE58407B-BEDA-4DFA-94E7-6CCAA44F71FD}"/>
    <dgm:cxn modelId="{F82E9039-619E-4BF1-BBA3-35BFAE02D5C8}" type="presOf" srcId="{BAB6335E-E11B-40BB-BC3C-BFB2E509A0AD}" destId="{45723EE4-1028-408F-8494-F31F3A56413C}" srcOrd="0" destOrd="1" presId="urn:microsoft.com/office/officeart/2005/8/layout/vList6"/>
    <dgm:cxn modelId="{EE83586A-0F26-4919-A450-66ED0BF4AD96}" srcId="{DF78B858-3FBE-4605-9A45-C06AF052FCF2}" destId="{B6D9DE84-F854-49BB-B9A8-A73EE45CC4A3}" srcOrd="0" destOrd="0" parTransId="{A616F5AC-2100-4F06-8C8C-AA133F0FEB31}" sibTransId="{79BB76D9-395E-4FD1-BE16-CC7D003144C2}"/>
    <dgm:cxn modelId="{A70FAD72-58F8-40D0-8738-093FC993DAEC}" srcId="{E0017CF2-F0B3-47C1-9A8C-CEC923E2994C}" destId="{DF78B858-3FBE-4605-9A45-C06AF052FCF2}" srcOrd="1" destOrd="0" parTransId="{48D76537-EA6B-42EC-A19A-07E042701887}" sibTransId="{08E14DBD-DB2D-4BFF-A3C6-97A903E142F6}"/>
    <dgm:cxn modelId="{F8F33B7F-48F9-48BE-B039-58B846B12881}" srcId="{8185FA85-5EDB-43BB-B89A-182FAAFB7009}" destId="{03F097AF-A1B2-4693-9AAE-687D5492041F}" srcOrd="1" destOrd="0" parTransId="{3D3DA8D9-B88A-4F05-AA19-0FDD122B0F44}" sibTransId="{6B1C151B-113B-44EA-BE59-9CED5D1F76B8}"/>
    <dgm:cxn modelId="{0E82E48D-7181-4B79-87B6-5AE04598DF83}" type="presOf" srcId="{DBE4DAE3-6FF2-4102-8F12-735A9487785A}" destId="{A888CD5A-0EBC-4194-B73F-EB2ABB183E99}" srcOrd="0" destOrd="0" presId="urn:microsoft.com/office/officeart/2005/8/layout/vList6"/>
    <dgm:cxn modelId="{29371E98-D594-4E21-9DB0-22143FBFE2E6}" type="presOf" srcId="{E0017CF2-F0B3-47C1-9A8C-CEC923E2994C}" destId="{B76D75E6-7F75-4AFF-B581-60248FD87DDE}" srcOrd="0" destOrd="0" presId="urn:microsoft.com/office/officeart/2005/8/layout/vList6"/>
    <dgm:cxn modelId="{BEF948B0-F61E-46F5-8183-B93E4C6EEF48}" type="presOf" srcId="{03F097AF-A1B2-4693-9AAE-687D5492041F}" destId="{A888CD5A-0EBC-4194-B73F-EB2ABB183E99}" srcOrd="0" destOrd="1" presId="urn:microsoft.com/office/officeart/2005/8/layout/vList6"/>
    <dgm:cxn modelId="{AC19F8CE-7E37-4E97-994D-344600A7AC70}" srcId="{8185FA85-5EDB-43BB-B89A-182FAAFB7009}" destId="{DBE4DAE3-6FF2-4102-8F12-735A9487785A}" srcOrd="0" destOrd="0" parTransId="{1C9100A0-3F86-412E-BE3D-031241FFF7EC}" sibTransId="{9E2708B8-C741-4231-BF01-931DF7F8B246}"/>
    <dgm:cxn modelId="{12D83BFD-9D7D-4CC0-9F74-5C25E3F4586A}" type="presOf" srcId="{B6D9DE84-F854-49BB-B9A8-A73EE45CC4A3}" destId="{45723EE4-1028-408F-8494-F31F3A56413C}" srcOrd="0" destOrd="0" presId="urn:microsoft.com/office/officeart/2005/8/layout/vList6"/>
    <dgm:cxn modelId="{AD43D337-6A7D-4F1E-9C3D-A5E5C5409E9F}" type="presParOf" srcId="{B76D75E6-7F75-4AFF-B581-60248FD87DDE}" destId="{66D8BF76-0DFD-4C49-B933-03BA072169DD}" srcOrd="0" destOrd="0" presId="urn:microsoft.com/office/officeart/2005/8/layout/vList6"/>
    <dgm:cxn modelId="{FE463909-0472-4BDA-AB99-F44D4F4C87AE}" type="presParOf" srcId="{66D8BF76-0DFD-4C49-B933-03BA072169DD}" destId="{8C8DF3B9-A14A-4538-823E-8DD8E3A56D6C}" srcOrd="0" destOrd="0" presId="urn:microsoft.com/office/officeart/2005/8/layout/vList6"/>
    <dgm:cxn modelId="{5867C16C-4575-4305-A3C7-43E193BD4C1B}" type="presParOf" srcId="{66D8BF76-0DFD-4C49-B933-03BA072169DD}" destId="{A888CD5A-0EBC-4194-B73F-EB2ABB183E99}" srcOrd="1" destOrd="0" presId="urn:microsoft.com/office/officeart/2005/8/layout/vList6"/>
    <dgm:cxn modelId="{A1D254B0-9309-4444-A354-D39736D5F376}" type="presParOf" srcId="{B76D75E6-7F75-4AFF-B581-60248FD87DDE}" destId="{41C9266F-5573-4C02-88AE-86D8DB7C32F3}" srcOrd="1" destOrd="0" presId="urn:microsoft.com/office/officeart/2005/8/layout/vList6"/>
    <dgm:cxn modelId="{34367526-A434-42B1-B532-1969FBC25CA5}" type="presParOf" srcId="{B76D75E6-7F75-4AFF-B581-60248FD87DDE}" destId="{0C12B62E-712A-4671-87D3-90B98A1E5D17}" srcOrd="2" destOrd="0" presId="urn:microsoft.com/office/officeart/2005/8/layout/vList6"/>
    <dgm:cxn modelId="{19ACCB11-3462-4F8D-BBE7-657E3EA5E44B}" type="presParOf" srcId="{0C12B62E-712A-4671-87D3-90B98A1E5D17}" destId="{49058503-949D-4EC2-8CD0-A430C910DE97}" srcOrd="0" destOrd="0" presId="urn:microsoft.com/office/officeart/2005/8/layout/vList6"/>
    <dgm:cxn modelId="{40F89703-4314-4186-ADF5-DB34E3626D3F}" type="presParOf" srcId="{0C12B62E-712A-4671-87D3-90B98A1E5D17}" destId="{45723EE4-1028-408F-8494-F31F3A56413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017CF2-F0B3-47C1-9A8C-CEC923E2994C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185FA85-5EDB-43BB-B89A-182FAAFB7009}">
      <dgm:prSet phldrT="[Texte]" custT="1"/>
      <dgm:spPr>
        <a:solidFill>
          <a:srgbClr val="7BBBC6"/>
        </a:solidFill>
      </dgm:spPr>
      <dgm:t>
        <a:bodyPr/>
        <a:lstStyle/>
        <a:p>
          <a:r>
            <a:rPr lang="fr-FR" sz="4800" dirty="0">
              <a:latin typeface="Poppins" panose="00000500000000000000" pitchFamily="2" charset="0"/>
              <a:cs typeface="Poppins" panose="00000500000000000000" pitchFamily="2" charset="0"/>
            </a:rPr>
            <a:t>1</a:t>
          </a:r>
        </a:p>
      </dgm:t>
    </dgm:pt>
    <dgm:pt modelId="{7EDF8848-A35E-41DE-BD73-BD266E4F0A4A}" type="parTrans" cxnId="{021E9A17-910D-4933-938E-C993EE4D9341}">
      <dgm:prSet/>
      <dgm:spPr/>
      <dgm:t>
        <a:bodyPr/>
        <a:lstStyle/>
        <a:p>
          <a:endParaRPr lang="fr-FR" sz="1200"/>
        </a:p>
      </dgm:t>
    </dgm:pt>
    <dgm:pt modelId="{786374EC-971D-4894-9284-5914B264EB6E}" type="sibTrans" cxnId="{021E9A17-910D-4933-938E-C993EE4D9341}">
      <dgm:prSet/>
      <dgm:spPr/>
      <dgm:t>
        <a:bodyPr/>
        <a:lstStyle/>
        <a:p>
          <a:endParaRPr lang="fr-FR" sz="1200"/>
        </a:p>
      </dgm:t>
    </dgm:pt>
    <dgm:pt modelId="{DBE4DAE3-6FF2-4102-8F12-735A9487785A}">
      <dgm:prSet phldrT="[Texte]" custT="1"/>
      <dgm:spPr>
        <a:solidFill>
          <a:srgbClr val="752864">
            <a:alpha val="90000"/>
          </a:srgbClr>
        </a:solidFill>
      </dgm:spPr>
      <dgm:t>
        <a:bodyPr/>
        <a:lstStyle/>
        <a:p>
          <a:pPr algn="l"/>
          <a:endParaRPr lang="fr-FR" sz="18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1C9100A0-3F86-412E-BE3D-031241FFF7EC}" type="parTrans" cxnId="{AC19F8CE-7E37-4E97-994D-344600A7AC70}">
      <dgm:prSet/>
      <dgm:spPr/>
      <dgm:t>
        <a:bodyPr/>
        <a:lstStyle/>
        <a:p>
          <a:endParaRPr lang="fr-FR"/>
        </a:p>
      </dgm:t>
    </dgm:pt>
    <dgm:pt modelId="{9E2708B8-C741-4231-BF01-931DF7F8B246}" type="sibTrans" cxnId="{AC19F8CE-7E37-4E97-994D-344600A7AC70}">
      <dgm:prSet/>
      <dgm:spPr/>
      <dgm:t>
        <a:bodyPr/>
        <a:lstStyle/>
        <a:p>
          <a:endParaRPr lang="fr-FR"/>
        </a:p>
      </dgm:t>
    </dgm:pt>
    <dgm:pt modelId="{21E9881C-845A-4C93-AB7D-5F25CBE12123}">
      <dgm:prSet phldrT="[Texte]" custT="1"/>
      <dgm:spPr>
        <a:solidFill>
          <a:srgbClr val="752864">
            <a:alpha val="90000"/>
          </a:srgbClr>
        </a:solidFill>
      </dgm:spPr>
      <dgm:t>
        <a:bodyPr/>
        <a:lstStyle/>
        <a:p>
          <a:pPr algn="ctr"/>
          <a:r>
            <a:rPr lang="fr-FR" sz="28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rPr>
            <a:t>Enquête nouveaux patients NEST (clinique et plateau)</a:t>
          </a:r>
        </a:p>
      </dgm:t>
    </dgm:pt>
    <dgm:pt modelId="{E749596D-DE5D-4C6B-AA3A-F101143D72C6}" type="parTrans" cxnId="{CF3C9BF2-8F21-4007-8B49-2BF4A82779F3}">
      <dgm:prSet/>
      <dgm:spPr/>
      <dgm:t>
        <a:bodyPr/>
        <a:lstStyle/>
        <a:p>
          <a:endParaRPr lang="fr-FR"/>
        </a:p>
      </dgm:t>
    </dgm:pt>
    <dgm:pt modelId="{8BDF0260-E088-44AB-B152-D6EFD86ED957}" type="sibTrans" cxnId="{CF3C9BF2-8F21-4007-8B49-2BF4A82779F3}">
      <dgm:prSet/>
      <dgm:spPr/>
      <dgm:t>
        <a:bodyPr/>
        <a:lstStyle/>
        <a:p>
          <a:endParaRPr lang="fr-FR"/>
        </a:p>
      </dgm:t>
    </dgm:pt>
    <dgm:pt modelId="{F1CEA4D9-EEB2-4A38-A251-C3D8EF715938}">
      <dgm:prSet phldrT="[Texte]" custT="1"/>
      <dgm:spPr>
        <a:solidFill>
          <a:srgbClr val="752864">
            <a:alpha val="90000"/>
          </a:srgbClr>
        </a:solidFill>
      </dgm:spPr>
      <dgm:t>
        <a:bodyPr/>
        <a:lstStyle/>
        <a:p>
          <a:pPr algn="ctr"/>
          <a:endParaRPr lang="fr-FR" sz="3600" b="1" dirty="0">
            <a:solidFill>
              <a:schemeClr val="bg1"/>
            </a:solidFill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1BF9A57-4AEE-415B-8DD0-6C4532D0F0C7}" type="parTrans" cxnId="{9DCD75F6-E034-4E6B-AAF0-86E3A403D913}">
      <dgm:prSet/>
      <dgm:spPr/>
      <dgm:t>
        <a:bodyPr/>
        <a:lstStyle/>
        <a:p>
          <a:endParaRPr lang="fr-FR"/>
        </a:p>
      </dgm:t>
    </dgm:pt>
    <dgm:pt modelId="{45153D00-C2F9-4E62-8AB1-0FB454535110}" type="sibTrans" cxnId="{9DCD75F6-E034-4E6B-AAF0-86E3A403D913}">
      <dgm:prSet/>
      <dgm:spPr/>
      <dgm:t>
        <a:bodyPr/>
        <a:lstStyle/>
        <a:p>
          <a:endParaRPr lang="fr-FR"/>
        </a:p>
      </dgm:t>
    </dgm:pt>
    <dgm:pt modelId="{B76D75E6-7F75-4AFF-B581-60248FD87DDE}" type="pres">
      <dgm:prSet presAssocID="{E0017CF2-F0B3-47C1-9A8C-CEC923E2994C}" presName="Name0" presStyleCnt="0">
        <dgm:presLayoutVars>
          <dgm:dir/>
          <dgm:animLvl val="lvl"/>
          <dgm:resizeHandles/>
        </dgm:presLayoutVars>
      </dgm:prSet>
      <dgm:spPr/>
    </dgm:pt>
    <dgm:pt modelId="{66D8BF76-0DFD-4C49-B933-03BA072169DD}" type="pres">
      <dgm:prSet presAssocID="{8185FA85-5EDB-43BB-B89A-182FAAFB7009}" presName="linNode" presStyleCnt="0"/>
      <dgm:spPr/>
    </dgm:pt>
    <dgm:pt modelId="{8C8DF3B9-A14A-4538-823E-8DD8E3A56D6C}" type="pres">
      <dgm:prSet presAssocID="{8185FA85-5EDB-43BB-B89A-182FAAFB7009}" presName="parentShp" presStyleLbl="node1" presStyleIdx="0" presStyleCnt="1" custScaleX="35042">
        <dgm:presLayoutVars>
          <dgm:bulletEnabled val="1"/>
        </dgm:presLayoutVars>
      </dgm:prSet>
      <dgm:spPr/>
    </dgm:pt>
    <dgm:pt modelId="{A888CD5A-0EBC-4194-B73F-EB2ABB183E99}" type="pres">
      <dgm:prSet presAssocID="{8185FA85-5EDB-43BB-B89A-182FAAFB7009}" presName="childShp" presStyleLbl="bgAccFollowNode1" presStyleIdx="0" presStyleCnt="1" custScaleX="160124">
        <dgm:presLayoutVars>
          <dgm:bulletEnabled val="1"/>
        </dgm:presLayoutVars>
      </dgm:prSet>
      <dgm:spPr/>
    </dgm:pt>
  </dgm:ptLst>
  <dgm:cxnLst>
    <dgm:cxn modelId="{3213CC04-345D-4D19-904C-D1C07616E231}" type="presOf" srcId="{8185FA85-5EDB-43BB-B89A-182FAAFB7009}" destId="{8C8DF3B9-A14A-4538-823E-8DD8E3A56D6C}" srcOrd="0" destOrd="0" presId="urn:microsoft.com/office/officeart/2005/8/layout/vList6"/>
    <dgm:cxn modelId="{021E9A17-910D-4933-938E-C993EE4D9341}" srcId="{E0017CF2-F0B3-47C1-9A8C-CEC923E2994C}" destId="{8185FA85-5EDB-43BB-B89A-182FAAFB7009}" srcOrd="0" destOrd="0" parTransId="{7EDF8848-A35E-41DE-BD73-BD266E4F0A4A}" sibTransId="{786374EC-971D-4894-9284-5914B264EB6E}"/>
    <dgm:cxn modelId="{0E82E48D-7181-4B79-87B6-5AE04598DF83}" type="presOf" srcId="{DBE4DAE3-6FF2-4102-8F12-735A9487785A}" destId="{A888CD5A-0EBC-4194-B73F-EB2ABB183E99}" srcOrd="0" destOrd="0" presId="urn:microsoft.com/office/officeart/2005/8/layout/vList6"/>
    <dgm:cxn modelId="{D71E9497-58DB-4E1F-9D38-2E5F8EF1871C}" type="presOf" srcId="{21E9881C-845A-4C93-AB7D-5F25CBE12123}" destId="{A888CD5A-0EBC-4194-B73F-EB2ABB183E99}" srcOrd="0" destOrd="1" presId="urn:microsoft.com/office/officeart/2005/8/layout/vList6"/>
    <dgm:cxn modelId="{29371E98-D594-4E21-9DB0-22143FBFE2E6}" type="presOf" srcId="{E0017CF2-F0B3-47C1-9A8C-CEC923E2994C}" destId="{B76D75E6-7F75-4AFF-B581-60248FD87DDE}" srcOrd="0" destOrd="0" presId="urn:microsoft.com/office/officeart/2005/8/layout/vList6"/>
    <dgm:cxn modelId="{D7EEF7B5-6CBB-42D5-BAD2-BCAB657EB638}" type="presOf" srcId="{F1CEA4D9-EEB2-4A38-A251-C3D8EF715938}" destId="{A888CD5A-0EBC-4194-B73F-EB2ABB183E99}" srcOrd="0" destOrd="2" presId="urn:microsoft.com/office/officeart/2005/8/layout/vList6"/>
    <dgm:cxn modelId="{AC19F8CE-7E37-4E97-994D-344600A7AC70}" srcId="{8185FA85-5EDB-43BB-B89A-182FAAFB7009}" destId="{DBE4DAE3-6FF2-4102-8F12-735A9487785A}" srcOrd="0" destOrd="0" parTransId="{1C9100A0-3F86-412E-BE3D-031241FFF7EC}" sibTransId="{9E2708B8-C741-4231-BF01-931DF7F8B246}"/>
    <dgm:cxn modelId="{CF3C9BF2-8F21-4007-8B49-2BF4A82779F3}" srcId="{8185FA85-5EDB-43BB-B89A-182FAAFB7009}" destId="{21E9881C-845A-4C93-AB7D-5F25CBE12123}" srcOrd="1" destOrd="0" parTransId="{E749596D-DE5D-4C6B-AA3A-F101143D72C6}" sibTransId="{8BDF0260-E088-44AB-B152-D6EFD86ED957}"/>
    <dgm:cxn modelId="{9DCD75F6-E034-4E6B-AAF0-86E3A403D913}" srcId="{8185FA85-5EDB-43BB-B89A-182FAAFB7009}" destId="{F1CEA4D9-EEB2-4A38-A251-C3D8EF715938}" srcOrd="2" destOrd="0" parTransId="{01BF9A57-4AEE-415B-8DD0-6C4532D0F0C7}" sibTransId="{45153D00-C2F9-4E62-8AB1-0FB454535110}"/>
    <dgm:cxn modelId="{AD43D337-6A7D-4F1E-9C3D-A5E5C5409E9F}" type="presParOf" srcId="{B76D75E6-7F75-4AFF-B581-60248FD87DDE}" destId="{66D8BF76-0DFD-4C49-B933-03BA072169DD}" srcOrd="0" destOrd="0" presId="urn:microsoft.com/office/officeart/2005/8/layout/vList6"/>
    <dgm:cxn modelId="{FE463909-0472-4BDA-AB99-F44D4F4C87AE}" type="presParOf" srcId="{66D8BF76-0DFD-4C49-B933-03BA072169DD}" destId="{8C8DF3B9-A14A-4538-823E-8DD8E3A56D6C}" srcOrd="0" destOrd="0" presId="urn:microsoft.com/office/officeart/2005/8/layout/vList6"/>
    <dgm:cxn modelId="{5867C16C-4575-4305-A3C7-43E193BD4C1B}" type="presParOf" srcId="{66D8BF76-0DFD-4C49-B933-03BA072169DD}" destId="{A888CD5A-0EBC-4194-B73F-EB2ABB183E9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8A137E-2606-4F18-968F-AD1B1C06F1B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88C97C6-22C2-4828-A88B-DF7FF4D2544A}">
      <dgm:prSet phldrT="[Texte]"/>
      <dgm:spPr>
        <a:solidFill>
          <a:srgbClr val="752864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b="1" noProof="1">
              <a:latin typeface="Poppins" panose="00000500000000000000" pitchFamily="2" charset="0"/>
              <a:cs typeface="Poppins" panose="00000500000000000000" pitchFamily="2" charset="0"/>
            </a:rPr>
            <a:t>Période de l’enquête :</a:t>
          </a:r>
        </a:p>
        <a:p>
          <a:pPr>
            <a:buFont typeface="Wingdings" panose="05000000000000000000" pitchFamily="2" charset="2"/>
            <a:buChar char="Ø"/>
          </a:pPr>
          <a:r>
            <a:rPr lang="fr-FR" noProof="1">
              <a:latin typeface="Poppins" panose="00000500000000000000" pitchFamily="2" charset="0"/>
              <a:cs typeface="Poppins" panose="00000500000000000000" pitchFamily="2" charset="0"/>
            </a:rPr>
            <a:t> Du 25 Juillet au 28 Décembre 2023</a:t>
          </a:r>
          <a:endParaRPr lang="fr-FR" dirty="0"/>
        </a:p>
      </dgm:t>
    </dgm:pt>
    <dgm:pt modelId="{DA7DDCFF-08FB-4D3A-A677-BE0D00ECE487}" type="parTrans" cxnId="{41032EE5-6377-4223-B84C-769F39BDE874}">
      <dgm:prSet/>
      <dgm:spPr/>
      <dgm:t>
        <a:bodyPr/>
        <a:lstStyle/>
        <a:p>
          <a:endParaRPr lang="fr-FR"/>
        </a:p>
      </dgm:t>
    </dgm:pt>
    <dgm:pt modelId="{1F3D5B18-E480-4B88-ADB0-026D02FE42B3}" type="sibTrans" cxnId="{41032EE5-6377-4223-B84C-769F39BDE874}">
      <dgm:prSet/>
      <dgm:spPr/>
      <dgm:t>
        <a:bodyPr/>
        <a:lstStyle/>
        <a:p>
          <a:endParaRPr lang="fr-FR"/>
        </a:p>
      </dgm:t>
    </dgm:pt>
    <dgm:pt modelId="{6FD1A6E4-3EBE-423F-B5FA-6C5AE3B045A9}">
      <dgm:prSet phldrT="[Texte]"/>
      <dgm:spPr>
        <a:solidFill>
          <a:srgbClr val="7BBBC6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b="1" noProof="1">
              <a:latin typeface="Poppins" panose="00000500000000000000" pitchFamily="2" charset="0"/>
              <a:cs typeface="Poppins" panose="00000500000000000000" pitchFamily="2" charset="0"/>
            </a:rPr>
            <a:t>Nombre de participants : </a:t>
          </a:r>
        </a:p>
        <a:p>
          <a:pPr>
            <a:buFont typeface="Wingdings" panose="05000000000000000000" pitchFamily="2" charset="2"/>
            <a:buChar char="Ø"/>
          </a:pPr>
          <a:r>
            <a:rPr lang="fr-FR" noProof="1">
              <a:latin typeface="Poppins" panose="00000500000000000000" pitchFamily="2" charset="0"/>
              <a:cs typeface="Poppins" panose="00000500000000000000" pitchFamily="2" charset="0"/>
            </a:rPr>
            <a:t>697 personnes interrogées</a:t>
          </a:r>
          <a:endParaRPr lang="fr-FR" dirty="0"/>
        </a:p>
      </dgm:t>
    </dgm:pt>
    <dgm:pt modelId="{A4C92C8F-1BD1-4714-B367-82BE67E5A05B}" type="parTrans" cxnId="{6CA96794-993C-4710-8A31-8A480A6B0672}">
      <dgm:prSet/>
      <dgm:spPr/>
      <dgm:t>
        <a:bodyPr/>
        <a:lstStyle/>
        <a:p>
          <a:endParaRPr lang="fr-FR"/>
        </a:p>
      </dgm:t>
    </dgm:pt>
    <dgm:pt modelId="{1337D6C1-1328-4B46-8810-FE4E55F41B44}" type="sibTrans" cxnId="{6CA96794-993C-4710-8A31-8A480A6B0672}">
      <dgm:prSet/>
      <dgm:spPr/>
      <dgm:t>
        <a:bodyPr/>
        <a:lstStyle/>
        <a:p>
          <a:endParaRPr lang="fr-FR"/>
        </a:p>
      </dgm:t>
    </dgm:pt>
    <dgm:pt modelId="{9D451EDF-A4E6-4E0B-BF5C-E30479E9125F}">
      <dgm:prSet phldrT="[Texte]"/>
      <dgm:spPr>
        <a:solidFill>
          <a:srgbClr val="752864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b="1" noProof="1">
              <a:latin typeface="Poppins" panose="00000500000000000000" pitchFamily="2" charset="0"/>
              <a:cs typeface="Poppins" panose="00000500000000000000" pitchFamily="2" charset="0"/>
            </a:rPr>
            <a:t>Lieu :</a:t>
          </a:r>
          <a:r>
            <a:rPr lang="fr-FR" noProof="1">
              <a:latin typeface="Poppins" panose="00000500000000000000" pitchFamily="2" charset="0"/>
              <a:cs typeface="Poppins" panose="00000500000000000000" pitchFamily="2" charset="0"/>
            </a:rPr>
            <a:t> </a:t>
          </a:r>
        </a:p>
        <a:p>
          <a:pPr>
            <a:buFont typeface="Wingdings" panose="05000000000000000000" pitchFamily="2" charset="2"/>
            <a:buChar char="Ø"/>
          </a:pPr>
          <a:r>
            <a:rPr lang="fr-FR" noProof="1">
              <a:latin typeface="Poppins" panose="00000500000000000000" pitchFamily="2" charset="0"/>
              <a:cs typeface="Poppins" panose="00000500000000000000" pitchFamily="2" charset="0"/>
            </a:rPr>
            <a:t>Plateau médical (337) et Clinique (360)</a:t>
          </a:r>
          <a:endParaRPr lang="fr-FR" dirty="0"/>
        </a:p>
      </dgm:t>
    </dgm:pt>
    <dgm:pt modelId="{58F04854-424D-426E-8D5E-144480D43DE9}" type="parTrans" cxnId="{8DC85D99-8EFD-40ED-B1FC-DD4AEB279267}">
      <dgm:prSet/>
      <dgm:spPr/>
      <dgm:t>
        <a:bodyPr/>
        <a:lstStyle/>
        <a:p>
          <a:endParaRPr lang="fr-FR"/>
        </a:p>
      </dgm:t>
    </dgm:pt>
    <dgm:pt modelId="{C82305B1-4DA6-4DCF-B405-743EA72D917B}" type="sibTrans" cxnId="{8DC85D99-8EFD-40ED-B1FC-DD4AEB279267}">
      <dgm:prSet/>
      <dgm:spPr/>
      <dgm:t>
        <a:bodyPr/>
        <a:lstStyle/>
        <a:p>
          <a:endParaRPr lang="fr-FR"/>
        </a:p>
      </dgm:t>
    </dgm:pt>
    <dgm:pt modelId="{05D6C355-0AC4-463D-9DD4-FEB118315819}">
      <dgm:prSet phldrT="[Texte]"/>
      <dgm:spPr>
        <a:solidFill>
          <a:srgbClr val="EBBDA9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b="1" noProof="1">
              <a:latin typeface="Poppins" panose="00000500000000000000" pitchFamily="2" charset="0"/>
              <a:cs typeface="Poppins" panose="00000500000000000000" pitchFamily="2" charset="0"/>
            </a:rPr>
            <a:t>Objectif :</a:t>
          </a:r>
        </a:p>
        <a:p>
          <a:pPr>
            <a:buFont typeface="Wingdings" panose="05000000000000000000" pitchFamily="2" charset="2"/>
            <a:buChar char="Ø"/>
          </a:pPr>
          <a:r>
            <a:rPr lang="fr-FR" noProof="1">
              <a:latin typeface="Poppins" panose="00000500000000000000" pitchFamily="2" charset="0"/>
              <a:cs typeface="Poppins" panose="00000500000000000000" pitchFamily="2" charset="0"/>
            </a:rPr>
            <a:t> Cette enquête a pour but d’évaluer la satisfaction des patients afin d’améliorer la qualité des soins et des services. </a:t>
          </a:r>
          <a:endParaRPr lang="fr-FR" dirty="0"/>
        </a:p>
      </dgm:t>
    </dgm:pt>
    <dgm:pt modelId="{665C9DBA-6B6D-4512-A8C6-FE5DEB08C30B}" type="parTrans" cxnId="{4DFAB90F-0C6E-4347-9A00-2E4590D5AD2B}">
      <dgm:prSet/>
      <dgm:spPr/>
      <dgm:t>
        <a:bodyPr/>
        <a:lstStyle/>
        <a:p>
          <a:endParaRPr lang="fr-FR"/>
        </a:p>
      </dgm:t>
    </dgm:pt>
    <dgm:pt modelId="{834FA502-A02A-409F-8D76-601F9030A263}" type="sibTrans" cxnId="{4DFAB90F-0C6E-4347-9A00-2E4590D5AD2B}">
      <dgm:prSet/>
      <dgm:spPr/>
      <dgm:t>
        <a:bodyPr/>
        <a:lstStyle/>
        <a:p>
          <a:endParaRPr lang="fr-FR"/>
        </a:p>
      </dgm:t>
    </dgm:pt>
    <dgm:pt modelId="{FF4A4ADC-074F-4517-AB38-90E394DBADCA}">
      <dgm:prSet phldrT="[Texte]"/>
      <dgm:spPr>
        <a:solidFill>
          <a:srgbClr val="7BBBC6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b="1" noProof="1">
              <a:latin typeface="Poppins" panose="00000500000000000000" pitchFamily="2" charset="0"/>
              <a:cs typeface="Poppins" panose="00000500000000000000" pitchFamily="2" charset="0"/>
            </a:rPr>
            <a:t>Public visé : </a:t>
          </a:r>
        </a:p>
        <a:p>
          <a:pPr>
            <a:buFont typeface="Wingdings" panose="05000000000000000000" pitchFamily="2" charset="2"/>
            <a:buChar char="Ø"/>
          </a:pPr>
          <a:r>
            <a:rPr lang="fr-FR" noProof="1">
              <a:latin typeface="Poppins" panose="00000500000000000000" pitchFamily="2" charset="0"/>
              <a:cs typeface="Poppins" panose="00000500000000000000" pitchFamily="2" charset="0"/>
            </a:rPr>
            <a:t>les nouveaux patients de la clinique et du plateau</a:t>
          </a:r>
          <a:endParaRPr lang="fr-FR" dirty="0"/>
        </a:p>
      </dgm:t>
    </dgm:pt>
    <dgm:pt modelId="{211D1785-C6D2-4D2C-81FF-35D4494C4649}" type="parTrans" cxnId="{CC80A4B1-C192-468F-96DA-D0F751E6A809}">
      <dgm:prSet/>
      <dgm:spPr/>
      <dgm:t>
        <a:bodyPr/>
        <a:lstStyle/>
        <a:p>
          <a:endParaRPr lang="fr-FR"/>
        </a:p>
      </dgm:t>
    </dgm:pt>
    <dgm:pt modelId="{8C3B823A-BB32-4DF9-8794-0399F08F72D4}" type="sibTrans" cxnId="{CC80A4B1-C192-468F-96DA-D0F751E6A809}">
      <dgm:prSet/>
      <dgm:spPr/>
      <dgm:t>
        <a:bodyPr/>
        <a:lstStyle/>
        <a:p>
          <a:endParaRPr lang="fr-FR"/>
        </a:p>
      </dgm:t>
    </dgm:pt>
    <dgm:pt modelId="{3FD98ED6-DD81-4393-902D-F8601DD90493}">
      <dgm:prSet phldrT="[Texte]"/>
      <dgm:spPr>
        <a:solidFill>
          <a:srgbClr val="752864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b="1" noProof="1">
              <a:latin typeface="Poppins" panose="00000500000000000000" pitchFamily="2" charset="0"/>
              <a:cs typeface="Poppins" panose="00000500000000000000" pitchFamily="2" charset="0"/>
            </a:rPr>
            <a:t>Collecte et traitement des réponses : </a:t>
          </a:r>
        </a:p>
        <a:p>
          <a:pPr>
            <a:buFont typeface="Wingdings" panose="05000000000000000000" pitchFamily="2" charset="2"/>
            <a:buChar char="Ø"/>
          </a:pPr>
          <a:r>
            <a:rPr lang="fr-FR" noProof="1">
              <a:latin typeface="Poppins" panose="00000500000000000000" pitchFamily="2" charset="0"/>
              <a:cs typeface="Poppins" panose="00000500000000000000" pitchFamily="2" charset="0"/>
            </a:rPr>
            <a:t>Google drive</a:t>
          </a:r>
          <a:endParaRPr lang="fr-FR" dirty="0"/>
        </a:p>
      </dgm:t>
    </dgm:pt>
    <dgm:pt modelId="{921B8C33-8DC4-4031-A8CF-5BCBBC6E50F1}" type="parTrans" cxnId="{4FBE51D6-0C54-4F63-9871-FEBB47E53007}">
      <dgm:prSet/>
      <dgm:spPr/>
      <dgm:t>
        <a:bodyPr/>
        <a:lstStyle/>
        <a:p>
          <a:endParaRPr lang="fr-FR"/>
        </a:p>
      </dgm:t>
    </dgm:pt>
    <dgm:pt modelId="{34D795CE-8854-4A6B-973A-BE15B73AE07B}" type="sibTrans" cxnId="{4FBE51D6-0C54-4F63-9871-FEBB47E53007}">
      <dgm:prSet/>
      <dgm:spPr/>
      <dgm:t>
        <a:bodyPr/>
        <a:lstStyle/>
        <a:p>
          <a:endParaRPr lang="fr-FR"/>
        </a:p>
      </dgm:t>
    </dgm:pt>
    <dgm:pt modelId="{FF8DA385-FD85-40AE-8E69-8FDC72F9E6D0}">
      <dgm:prSet phldrT="[Texte]"/>
      <dgm:spPr>
        <a:solidFill>
          <a:srgbClr val="EBBDA9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b="1" noProof="1">
              <a:latin typeface="Poppins" panose="00000500000000000000" pitchFamily="2" charset="0"/>
              <a:cs typeface="Poppins" panose="00000500000000000000" pitchFamily="2" charset="0"/>
            </a:rPr>
            <a:t>Informations sur le nouveau patient : </a:t>
          </a:r>
        </a:p>
        <a:p>
          <a:pPr>
            <a:buFont typeface="Wingdings" panose="05000000000000000000" pitchFamily="2" charset="2"/>
            <a:buChar char="Ø"/>
          </a:pPr>
          <a:r>
            <a:rPr lang="fr-FR" noProof="1">
              <a:latin typeface="Poppins" panose="00000500000000000000" pitchFamily="2" charset="0"/>
              <a:cs typeface="Poppins" panose="00000500000000000000" pitchFamily="2" charset="0"/>
            </a:rPr>
            <a:t>Numéro de référence interne, Nom, Prénom, Contact, Date entrée dans le CRM, Service consulté, Lieu de consultation</a:t>
          </a:r>
          <a:endParaRPr lang="fr-FR" dirty="0"/>
        </a:p>
      </dgm:t>
    </dgm:pt>
    <dgm:pt modelId="{53475181-AE91-4DC7-BA46-CB67FC55A500}" type="parTrans" cxnId="{540A47DF-7799-4411-AA9B-CB4F21B2CB63}">
      <dgm:prSet/>
      <dgm:spPr/>
      <dgm:t>
        <a:bodyPr/>
        <a:lstStyle/>
        <a:p>
          <a:endParaRPr lang="fr-FR"/>
        </a:p>
      </dgm:t>
    </dgm:pt>
    <dgm:pt modelId="{BB40073D-1AF1-45A1-AD03-09C2D9AF862C}" type="sibTrans" cxnId="{540A47DF-7799-4411-AA9B-CB4F21B2CB63}">
      <dgm:prSet/>
      <dgm:spPr/>
      <dgm:t>
        <a:bodyPr/>
        <a:lstStyle/>
        <a:p>
          <a:endParaRPr lang="fr-FR"/>
        </a:p>
      </dgm:t>
    </dgm:pt>
    <dgm:pt modelId="{9E03F2C8-C1FE-458E-B763-5989839A98BE}">
      <dgm:prSet phldrT="[Texte]"/>
      <dgm:spPr>
        <a:solidFill>
          <a:srgbClr val="7BBBC6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b="1" noProof="1">
              <a:latin typeface="Poppins" panose="00000500000000000000" pitchFamily="2" charset="0"/>
              <a:cs typeface="Poppins" panose="00000500000000000000" pitchFamily="2" charset="0"/>
            </a:rPr>
            <a:t>Administration questionnaire : </a:t>
          </a:r>
        </a:p>
        <a:p>
          <a:pPr>
            <a:buFont typeface="Wingdings" panose="05000000000000000000" pitchFamily="2" charset="2"/>
            <a:buChar char="Ø"/>
          </a:pPr>
          <a:r>
            <a:rPr lang="fr-FR" noProof="1">
              <a:latin typeface="Poppins" panose="00000500000000000000" pitchFamily="2" charset="0"/>
              <a:cs typeface="Poppins" panose="00000500000000000000" pitchFamily="2" charset="0"/>
            </a:rPr>
            <a:t>Au téléphone</a:t>
          </a:r>
          <a:endParaRPr lang="fr-FR" dirty="0"/>
        </a:p>
      </dgm:t>
    </dgm:pt>
    <dgm:pt modelId="{312010E3-254C-43CF-8E6E-FA34E14DED05}" type="parTrans" cxnId="{2606A287-9166-4806-8AD2-92AB5DD52BF8}">
      <dgm:prSet/>
      <dgm:spPr/>
      <dgm:t>
        <a:bodyPr/>
        <a:lstStyle/>
        <a:p>
          <a:endParaRPr lang="fr-FR"/>
        </a:p>
      </dgm:t>
    </dgm:pt>
    <dgm:pt modelId="{29479D31-ACB0-4AE8-8D3E-EB0B6A614FC3}" type="sibTrans" cxnId="{2606A287-9166-4806-8AD2-92AB5DD52BF8}">
      <dgm:prSet/>
      <dgm:spPr/>
      <dgm:t>
        <a:bodyPr/>
        <a:lstStyle/>
        <a:p>
          <a:endParaRPr lang="fr-FR"/>
        </a:p>
      </dgm:t>
    </dgm:pt>
    <dgm:pt modelId="{966D12AB-0736-43C3-B674-65BAE620AB6D}" type="pres">
      <dgm:prSet presAssocID="{848A137E-2606-4F18-968F-AD1B1C06F1B5}" presName="diagram" presStyleCnt="0">
        <dgm:presLayoutVars>
          <dgm:dir/>
          <dgm:resizeHandles val="exact"/>
        </dgm:presLayoutVars>
      </dgm:prSet>
      <dgm:spPr/>
    </dgm:pt>
    <dgm:pt modelId="{580E7792-0BBF-492B-B1F4-EA34E4AB2DB4}" type="pres">
      <dgm:prSet presAssocID="{588C97C6-22C2-4828-A88B-DF7FF4D2544A}" presName="node" presStyleLbl="node1" presStyleIdx="0" presStyleCnt="8">
        <dgm:presLayoutVars>
          <dgm:bulletEnabled val="1"/>
        </dgm:presLayoutVars>
      </dgm:prSet>
      <dgm:spPr/>
    </dgm:pt>
    <dgm:pt modelId="{41027611-EDB1-4DE6-B385-1F72128BA108}" type="pres">
      <dgm:prSet presAssocID="{1F3D5B18-E480-4B88-ADB0-026D02FE42B3}" presName="sibTrans" presStyleCnt="0"/>
      <dgm:spPr/>
    </dgm:pt>
    <dgm:pt modelId="{0C5CD43B-07CE-48D4-9F2B-FAD97DE594DD}" type="pres">
      <dgm:prSet presAssocID="{6FD1A6E4-3EBE-423F-B5FA-6C5AE3B045A9}" presName="node" presStyleLbl="node1" presStyleIdx="1" presStyleCnt="8">
        <dgm:presLayoutVars>
          <dgm:bulletEnabled val="1"/>
        </dgm:presLayoutVars>
      </dgm:prSet>
      <dgm:spPr/>
    </dgm:pt>
    <dgm:pt modelId="{DEAE8827-DC81-46C8-B87F-6E749F4E7F0A}" type="pres">
      <dgm:prSet presAssocID="{1337D6C1-1328-4B46-8810-FE4E55F41B44}" presName="sibTrans" presStyleCnt="0"/>
      <dgm:spPr/>
    </dgm:pt>
    <dgm:pt modelId="{D54C64CF-3FB4-4097-B1B1-CA25C978F4EF}" type="pres">
      <dgm:prSet presAssocID="{9D451EDF-A4E6-4E0B-BF5C-E30479E9125F}" presName="node" presStyleLbl="node1" presStyleIdx="2" presStyleCnt="8">
        <dgm:presLayoutVars>
          <dgm:bulletEnabled val="1"/>
        </dgm:presLayoutVars>
      </dgm:prSet>
      <dgm:spPr/>
    </dgm:pt>
    <dgm:pt modelId="{342A9735-6EE8-4AC6-B459-8FABEB4D0561}" type="pres">
      <dgm:prSet presAssocID="{C82305B1-4DA6-4DCF-B405-743EA72D917B}" presName="sibTrans" presStyleCnt="0"/>
      <dgm:spPr/>
    </dgm:pt>
    <dgm:pt modelId="{58B826A9-5A21-419C-81C5-6288D4000284}" type="pres">
      <dgm:prSet presAssocID="{05D6C355-0AC4-463D-9DD4-FEB118315819}" presName="node" presStyleLbl="node1" presStyleIdx="3" presStyleCnt="8">
        <dgm:presLayoutVars>
          <dgm:bulletEnabled val="1"/>
        </dgm:presLayoutVars>
      </dgm:prSet>
      <dgm:spPr/>
    </dgm:pt>
    <dgm:pt modelId="{40D16EFF-2C1F-4F1F-ADD5-1A62CDED58D3}" type="pres">
      <dgm:prSet presAssocID="{834FA502-A02A-409F-8D76-601F9030A263}" presName="sibTrans" presStyleCnt="0"/>
      <dgm:spPr/>
    </dgm:pt>
    <dgm:pt modelId="{8D2D81A5-7DBF-4DB6-A0EF-EDE3ECD394EE}" type="pres">
      <dgm:prSet presAssocID="{FF4A4ADC-074F-4517-AB38-90E394DBADCA}" presName="node" presStyleLbl="node1" presStyleIdx="4" presStyleCnt="8">
        <dgm:presLayoutVars>
          <dgm:bulletEnabled val="1"/>
        </dgm:presLayoutVars>
      </dgm:prSet>
      <dgm:spPr/>
    </dgm:pt>
    <dgm:pt modelId="{B0BED7BE-8DA7-467D-8B5A-7928F928D459}" type="pres">
      <dgm:prSet presAssocID="{8C3B823A-BB32-4DF9-8794-0399F08F72D4}" presName="sibTrans" presStyleCnt="0"/>
      <dgm:spPr/>
    </dgm:pt>
    <dgm:pt modelId="{C1B8B462-0CD7-416E-BABA-FAE775F8451F}" type="pres">
      <dgm:prSet presAssocID="{FF8DA385-FD85-40AE-8E69-8FDC72F9E6D0}" presName="node" presStyleLbl="node1" presStyleIdx="5" presStyleCnt="8">
        <dgm:presLayoutVars>
          <dgm:bulletEnabled val="1"/>
        </dgm:presLayoutVars>
      </dgm:prSet>
      <dgm:spPr/>
    </dgm:pt>
    <dgm:pt modelId="{764A5E85-82C7-41D4-B381-9F875EC5186C}" type="pres">
      <dgm:prSet presAssocID="{BB40073D-1AF1-45A1-AD03-09C2D9AF862C}" presName="sibTrans" presStyleCnt="0"/>
      <dgm:spPr/>
    </dgm:pt>
    <dgm:pt modelId="{8CCDEEE8-7938-4AD5-8A89-8108501C0892}" type="pres">
      <dgm:prSet presAssocID="{9E03F2C8-C1FE-458E-B763-5989839A98BE}" presName="node" presStyleLbl="node1" presStyleIdx="6" presStyleCnt="8">
        <dgm:presLayoutVars>
          <dgm:bulletEnabled val="1"/>
        </dgm:presLayoutVars>
      </dgm:prSet>
      <dgm:spPr/>
    </dgm:pt>
    <dgm:pt modelId="{BB8C0412-722E-4E13-9F06-0BE8943E9E4E}" type="pres">
      <dgm:prSet presAssocID="{29479D31-ACB0-4AE8-8D3E-EB0B6A614FC3}" presName="sibTrans" presStyleCnt="0"/>
      <dgm:spPr/>
    </dgm:pt>
    <dgm:pt modelId="{52E8C285-8538-47F2-BDD7-CE2CEFC6D973}" type="pres">
      <dgm:prSet presAssocID="{3FD98ED6-DD81-4393-902D-F8601DD90493}" presName="node" presStyleLbl="node1" presStyleIdx="7" presStyleCnt="8">
        <dgm:presLayoutVars>
          <dgm:bulletEnabled val="1"/>
        </dgm:presLayoutVars>
      </dgm:prSet>
      <dgm:spPr/>
    </dgm:pt>
  </dgm:ptLst>
  <dgm:cxnLst>
    <dgm:cxn modelId="{18DC550B-88BD-4C44-A081-3D3305409AB7}" type="presOf" srcId="{9D451EDF-A4E6-4E0B-BF5C-E30479E9125F}" destId="{D54C64CF-3FB4-4097-B1B1-CA25C978F4EF}" srcOrd="0" destOrd="0" presId="urn:microsoft.com/office/officeart/2005/8/layout/default"/>
    <dgm:cxn modelId="{4DFAB90F-0C6E-4347-9A00-2E4590D5AD2B}" srcId="{848A137E-2606-4F18-968F-AD1B1C06F1B5}" destId="{05D6C355-0AC4-463D-9DD4-FEB118315819}" srcOrd="3" destOrd="0" parTransId="{665C9DBA-6B6D-4512-A8C6-FE5DEB08C30B}" sibTransId="{834FA502-A02A-409F-8D76-601F9030A263}"/>
    <dgm:cxn modelId="{E4306F13-BFFC-429E-BE15-99F5DC85F27E}" type="presOf" srcId="{3FD98ED6-DD81-4393-902D-F8601DD90493}" destId="{52E8C285-8538-47F2-BDD7-CE2CEFC6D973}" srcOrd="0" destOrd="0" presId="urn:microsoft.com/office/officeart/2005/8/layout/default"/>
    <dgm:cxn modelId="{60129D31-9AF0-460F-9055-40DCDCE1B203}" type="presOf" srcId="{FF4A4ADC-074F-4517-AB38-90E394DBADCA}" destId="{8D2D81A5-7DBF-4DB6-A0EF-EDE3ECD394EE}" srcOrd="0" destOrd="0" presId="urn:microsoft.com/office/officeart/2005/8/layout/default"/>
    <dgm:cxn modelId="{A57B2B46-FF5C-4135-9CCD-8D9E3A5E85BD}" type="presOf" srcId="{848A137E-2606-4F18-968F-AD1B1C06F1B5}" destId="{966D12AB-0736-43C3-B674-65BAE620AB6D}" srcOrd="0" destOrd="0" presId="urn:microsoft.com/office/officeart/2005/8/layout/default"/>
    <dgm:cxn modelId="{7A329E67-5606-4AD1-9AFF-6F519FDADA64}" type="presOf" srcId="{05D6C355-0AC4-463D-9DD4-FEB118315819}" destId="{58B826A9-5A21-419C-81C5-6288D4000284}" srcOrd="0" destOrd="0" presId="urn:microsoft.com/office/officeart/2005/8/layout/default"/>
    <dgm:cxn modelId="{4473AB5A-91C5-4D89-8C6F-B8BB49BF8F76}" type="presOf" srcId="{9E03F2C8-C1FE-458E-B763-5989839A98BE}" destId="{8CCDEEE8-7938-4AD5-8A89-8108501C0892}" srcOrd="0" destOrd="0" presId="urn:microsoft.com/office/officeart/2005/8/layout/default"/>
    <dgm:cxn modelId="{2606A287-9166-4806-8AD2-92AB5DD52BF8}" srcId="{848A137E-2606-4F18-968F-AD1B1C06F1B5}" destId="{9E03F2C8-C1FE-458E-B763-5989839A98BE}" srcOrd="6" destOrd="0" parTransId="{312010E3-254C-43CF-8E6E-FA34E14DED05}" sibTransId="{29479D31-ACB0-4AE8-8D3E-EB0B6A614FC3}"/>
    <dgm:cxn modelId="{6CA96794-993C-4710-8A31-8A480A6B0672}" srcId="{848A137E-2606-4F18-968F-AD1B1C06F1B5}" destId="{6FD1A6E4-3EBE-423F-B5FA-6C5AE3B045A9}" srcOrd="1" destOrd="0" parTransId="{A4C92C8F-1BD1-4714-B367-82BE67E5A05B}" sibTransId="{1337D6C1-1328-4B46-8810-FE4E55F41B44}"/>
    <dgm:cxn modelId="{8DC85D99-8EFD-40ED-B1FC-DD4AEB279267}" srcId="{848A137E-2606-4F18-968F-AD1B1C06F1B5}" destId="{9D451EDF-A4E6-4E0B-BF5C-E30479E9125F}" srcOrd="2" destOrd="0" parTransId="{58F04854-424D-426E-8D5E-144480D43DE9}" sibTransId="{C82305B1-4DA6-4DCF-B405-743EA72D917B}"/>
    <dgm:cxn modelId="{A9EC52AE-E7F1-4D20-B8A5-39B35EF112E3}" type="presOf" srcId="{6FD1A6E4-3EBE-423F-B5FA-6C5AE3B045A9}" destId="{0C5CD43B-07CE-48D4-9F2B-FAD97DE594DD}" srcOrd="0" destOrd="0" presId="urn:microsoft.com/office/officeart/2005/8/layout/default"/>
    <dgm:cxn modelId="{CC80A4B1-C192-468F-96DA-D0F751E6A809}" srcId="{848A137E-2606-4F18-968F-AD1B1C06F1B5}" destId="{FF4A4ADC-074F-4517-AB38-90E394DBADCA}" srcOrd="4" destOrd="0" parTransId="{211D1785-C6D2-4D2C-81FF-35D4494C4649}" sibTransId="{8C3B823A-BB32-4DF9-8794-0399F08F72D4}"/>
    <dgm:cxn modelId="{A36B4ED6-7D99-4904-859E-6C0C44F2BEDE}" type="presOf" srcId="{588C97C6-22C2-4828-A88B-DF7FF4D2544A}" destId="{580E7792-0BBF-492B-B1F4-EA34E4AB2DB4}" srcOrd="0" destOrd="0" presId="urn:microsoft.com/office/officeart/2005/8/layout/default"/>
    <dgm:cxn modelId="{4FBE51D6-0C54-4F63-9871-FEBB47E53007}" srcId="{848A137E-2606-4F18-968F-AD1B1C06F1B5}" destId="{3FD98ED6-DD81-4393-902D-F8601DD90493}" srcOrd="7" destOrd="0" parTransId="{921B8C33-8DC4-4031-A8CF-5BCBBC6E50F1}" sibTransId="{34D795CE-8854-4A6B-973A-BE15B73AE07B}"/>
    <dgm:cxn modelId="{540A47DF-7799-4411-AA9B-CB4F21B2CB63}" srcId="{848A137E-2606-4F18-968F-AD1B1C06F1B5}" destId="{FF8DA385-FD85-40AE-8E69-8FDC72F9E6D0}" srcOrd="5" destOrd="0" parTransId="{53475181-AE91-4DC7-BA46-CB67FC55A500}" sibTransId="{BB40073D-1AF1-45A1-AD03-09C2D9AF862C}"/>
    <dgm:cxn modelId="{41032EE5-6377-4223-B84C-769F39BDE874}" srcId="{848A137E-2606-4F18-968F-AD1B1C06F1B5}" destId="{588C97C6-22C2-4828-A88B-DF7FF4D2544A}" srcOrd="0" destOrd="0" parTransId="{DA7DDCFF-08FB-4D3A-A677-BE0D00ECE487}" sibTransId="{1F3D5B18-E480-4B88-ADB0-026D02FE42B3}"/>
    <dgm:cxn modelId="{2C25ACF5-41DB-4C28-8A73-1B8E6B36C82E}" type="presOf" srcId="{FF8DA385-FD85-40AE-8E69-8FDC72F9E6D0}" destId="{C1B8B462-0CD7-416E-BABA-FAE775F8451F}" srcOrd="0" destOrd="0" presId="urn:microsoft.com/office/officeart/2005/8/layout/default"/>
    <dgm:cxn modelId="{20141319-E023-499E-80C0-BBABA5E126D6}" type="presParOf" srcId="{966D12AB-0736-43C3-B674-65BAE620AB6D}" destId="{580E7792-0BBF-492B-B1F4-EA34E4AB2DB4}" srcOrd="0" destOrd="0" presId="urn:microsoft.com/office/officeart/2005/8/layout/default"/>
    <dgm:cxn modelId="{8A405F73-5B42-453F-8F0E-DF7A54ACA35C}" type="presParOf" srcId="{966D12AB-0736-43C3-B674-65BAE620AB6D}" destId="{41027611-EDB1-4DE6-B385-1F72128BA108}" srcOrd="1" destOrd="0" presId="urn:microsoft.com/office/officeart/2005/8/layout/default"/>
    <dgm:cxn modelId="{A765A1A7-07D2-4978-BCD8-683503559F89}" type="presParOf" srcId="{966D12AB-0736-43C3-B674-65BAE620AB6D}" destId="{0C5CD43B-07CE-48D4-9F2B-FAD97DE594DD}" srcOrd="2" destOrd="0" presId="urn:microsoft.com/office/officeart/2005/8/layout/default"/>
    <dgm:cxn modelId="{6D658FE1-67E7-4392-BF55-9FF59A64D250}" type="presParOf" srcId="{966D12AB-0736-43C3-B674-65BAE620AB6D}" destId="{DEAE8827-DC81-46C8-B87F-6E749F4E7F0A}" srcOrd="3" destOrd="0" presId="urn:microsoft.com/office/officeart/2005/8/layout/default"/>
    <dgm:cxn modelId="{36AD14F2-4E90-4C3C-8356-122FF1951686}" type="presParOf" srcId="{966D12AB-0736-43C3-B674-65BAE620AB6D}" destId="{D54C64CF-3FB4-4097-B1B1-CA25C978F4EF}" srcOrd="4" destOrd="0" presId="urn:microsoft.com/office/officeart/2005/8/layout/default"/>
    <dgm:cxn modelId="{8D157328-0624-4DE4-B5E4-07116561090F}" type="presParOf" srcId="{966D12AB-0736-43C3-B674-65BAE620AB6D}" destId="{342A9735-6EE8-4AC6-B459-8FABEB4D0561}" srcOrd="5" destOrd="0" presId="urn:microsoft.com/office/officeart/2005/8/layout/default"/>
    <dgm:cxn modelId="{9FE34E3A-602C-49E6-9058-FECDC8F362DF}" type="presParOf" srcId="{966D12AB-0736-43C3-B674-65BAE620AB6D}" destId="{58B826A9-5A21-419C-81C5-6288D4000284}" srcOrd="6" destOrd="0" presId="urn:microsoft.com/office/officeart/2005/8/layout/default"/>
    <dgm:cxn modelId="{2FD814C3-68CF-423A-9FC2-5F7393766809}" type="presParOf" srcId="{966D12AB-0736-43C3-B674-65BAE620AB6D}" destId="{40D16EFF-2C1F-4F1F-ADD5-1A62CDED58D3}" srcOrd="7" destOrd="0" presId="urn:microsoft.com/office/officeart/2005/8/layout/default"/>
    <dgm:cxn modelId="{9FC385C3-D9C3-427F-8196-0251E815F6D3}" type="presParOf" srcId="{966D12AB-0736-43C3-B674-65BAE620AB6D}" destId="{8D2D81A5-7DBF-4DB6-A0EF-EDE3ECD394EE}" srcOrd="8" destOrd="0" presId="urn:microsoft.com/office/officeart/2005/8/layout/default"/>
    <dgm:cxn modelId="{0DD6D4FE-599E-4060-BB27-4B3A5E54F609}" type="presParOf" srcId="{966D12AB-0736-43C3-B674-65BAE620AB6D}" destId="{B0BED7BE-8DA7-467D-8B5A-7928F928D459}" srcOrd="9" destOrd="0" presId="urn:microsoft.com/office/officeart/2005/8/layout/default"/>
    <dgm:cxn modelId="{8090F6DF-CF82-43C8-8696-FE100182582B}" type="presParOf" srcId="{966D12AB-0736-43C3-B674-65BAE620AB6D}" destId="{C1B8B462-0CD7-416E-BABA-FAE775F8451F}" srcOrd="10" destOrd="0" presId="urn:microsoft.com/office/officeart/2005/8/layout/default"/>
    <dgm:cxn modelId="{357187AD-84BF-4635-8588-F3D13628BE56}" type="presParOf" srcId="{966D12AB-0736-43C3-B674-65BAE620AB6D}" destId="{764A5E85-82C7-41D4-B381-9F875EC5186C}" srcOrd="11" destOrd="0" presId="urn:microsoft.com/office/officeart/2005/8/layout/default"/>
    <dgm:cxn modelId="{420A642A-74CC-400F-A100-B507CBD86C22}" type="presParOf" srcId="{966D12AB-0736-43C3-B674-65BAE620AB6D}" destId="{8CCDEEE8-7938-4AD5-8A89-8108501C0892}" srcOrd="12" destOrd="0" presId="urn:microsoft.com/office/officeart/2005/8/layout/default"/>
    <dgm:cxn modelId="{666005B0-2EAE-42A3-930B-DC40C8C56376}" type="presParOf" srcId="{966D12AB-0736-43C3-B674-65BAE620AB6D}" destId="{BB8C0412-722E-4E13-9F06-0BE8943E9E4E}" srcOrd="13" destOrd="0" presId="urn:microsoft.com/office/officeart/2005/8/layout/default"/>
    <dgm:cxn modelId="{CBD756C5-4755-4DEB-93CC-B953AF0DF669}" type="presParOf" srcId="{966D12AB-0736-43C3-B674-65BAE620AB6D}" destId="{52E8C285-8538-47F2-BDD7-CE2CEFC6D973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0017CF2-F0B3-47C1-9A8C-CEC923E2994C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185FA85-5EDB-43BB-B89A-182FAAFB7009}">
      <dgm:prSet phldrT="[Texte]" custT="1"/>
      <dgm:spPr>
        <a:solidFill>
          <a:srgbClr val="7BBBC6"/>
        </a:solidFill>
      </dgm:spPr>
      <dgm:t>
        <a:bodyPr/>
        <a:lstStyle/>
        <a:p>
          <a:r>
            <a:rPr lang="fr-FR" sz="4800" dirty="0">
              <a:latin typeface="Poppins" panose="00000500000000000000" pitchFamily="2" charset="0"/>
              <a:cs typeface="Poppins" panose="00000500000000000000" pitchFamily="2" charset="0"/>
            </a:rPr>
            <a:t>2</a:t>
          </a:r>
        </a:p>
      </dgm:t>
    </dgm:pt>
    <dgm:pt modelId="{7EDF8848-A35E-41DE-BD73-BD266E4F0A4A}" type="parTrans" cxnId="{021E9A17-910D-4933-938E-C993EE4D9341}">
      <dgm:prSet/>
      <dgm:spPr/>
      <dgm:t>
        <a:bodyPr/>
        <a:lstStyle/>
        <a:p>
          <a:endParaRPr lang="fr-FR" sz="1200"/>
        </a:p>
      </dgm:t>
    </dgm:pt>
    <dgm:pt modelId="{786374EC-971D-4894-9284-5914B264EB6E}" type="sibTrans" cxnId="{021E9A17-910D-4933-938E-C993EE4D9341}">
      <dgm:prSet/>
      <dgm:spPr/>
      <dgm:t>
        <a:bodyPr/>
        <a:lstStyle/>
        <a:p>
          <a:endParaRPr lang="fr-FR" sz="1200"/>
        </a:p>
      </dgm:t>
    </dgm:pt>
    <dgm:pt modelId="{DBE4DAE3-6FF2-4102-8F12-735A9487785A}">
      <dgm:prSet phldrT="[Texte]" custT="1"/>
      <dgm:spPr>
        <a:solidFill>
          <a:srgbClr val="752864">
            <a:alpha val="90000"/>
          </a:srgbClr>
        </a:solidFill>
      </dgm:spPr>
      <dgm:t>
        <a:bodyPr/>
        <a:lstStyle/>
        <a:p>
          <a:pPr algn="l"/>
          <a:endParaRPr lang="fr-FR" sz="1800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1C9100A0-3F86-412E-BE3D-031241FFF7EC}" type="parTrans" cxnId="{AC19F8CE-7E37-4E97-994D-344600A7AC70}">
      <dgm:prSet/>
      <dgm:spPr/>
      <dgm:t>
        <a:bodyPr/>
        <a:lstStyle/>
        <a:p>
          <a:endParaRPr lang="fr-FR"/>
        </a:p>
      </dgm:t>
    </dgm:pt>
    <dgm:pt modelId="{9E2708B8-C741-4231-BF01-931DF7F8B246}" type="sibTrans" cxnId="{AC19F8CE-7E37-4E97-994D-344600A7AC70}">
      <dgm:prSet/>
      <dgm:spPr/>
      <dgm:t>
        <a:bodyPr/>
        <a:lstStyle/>
        <a:p>
          <a:endParaRPr lang="fr-FR"/>
        </a:p>
      </dgm:t>
    </dgm:pt>
    <dgm:pt modelId="{21E9881C-845A-4C93-AB7D-5F25CBE12123}">
      <dgm:prSet phldrT="[Texte]" custT="1"/>
      <dgm:spPr>
        <a:solidFill>
          <a:srgbClr val="752864">
            <a:alpha val="90000"/>
          </a:srgbClr>
        </a:solidFill>
      </dgm:spPr>
      <dgm:t>
        <a:bodyPr/>
        <a:lstStyle/>
        <a:p>
          <a:pPr algn="ctr"/>
          <a:r>
            <a:rPr lang="fr-FR" sz="28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rPr>
            <a:t>Enquête post hospitalisations NEST (clinique et plateau)</a:t>
          </a:r>
        </a:p>
      </dgm:t>
    </dgm:pt>
    <dgm:pt modelId="{E749596D-DE5D-4C6B-AA3A-F101143D72C6}" type="parTrans" cxnId="{CF3C9BF2-8F21-4007-8B49-2BF4A82779F3}">
      <dgm:prSet/>
      <dgm:spPr/>
      <dgm:t>
        <a:bodyPr/>
        <a:lstStyle/>
        <a:p>
          <a:endParaRPr lang="fr-FR"/>
        </a:p>
      </dgm:t>
    </dgm:pt>
    <dgm:pt modelId="{8BDF0260-E088-44AB-B152-D6EFD86ED957}" type="sibTrans" cxnId="{CF3C9BF2-8F21-4007-8B49-2BF4A82779F3}">
      <dgm:prSet/>
      <dgm:spPr/>
      <dgm:t>
        <a:bodyPr/>
        <a:lstStyle/>
        <a:p>
          <a:endParaRPr lang="fr-FR"/>
        </a:p>
      </dgm:t>
    </dgm:pt>
    <dgm:pt modelId="{F1CEA4D9-EEB2-4A38-A251-C3D8EF715938}">
      <dgm:prSet phldrT="[Texte]" custT="1"/>
      <dgm:spPr>
        <a:solidFill>
          <a:srgbClr val="752864">
            <a:alpha val="90000"/>
          </a:srgbClr>
        </a:solidFill>
      </dgm:spPr>
      <dgm:t>
        <a:bodyPr/>
        <a:lstStyle/>
        <a:p>
          <a:pPr algn="ctr"/>
          <a:endParaRPr lang="fr-FR" sz="3600" b="1" dirty="0">
            <a:solidFill>
              <a:schemeClr val="bg1"/>
            </a:solidFill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1BF9A57-4AEE-415B-8DD0-6C4532D0F0C7}" type="parTrans" cxnId="{9DCD75F6-E034-4E6B-AAF0-86E3A403D913}">
      <dgm:prSet/>
      <dgm:spPr/>
      <dgm:t>
        <a:bodyPr/>
        <a:lstStyle/>
        <a:p>
          <a:endParaRPr lang="fr-FR"/>
        </a:p>
      </dgm:t>
    </dgm:pt>
    <dgm:pt modelId="{45153D00-C2F9-4E62-8AB1-0FB454535110}" type="sibTrans" cxnId="{9DCD75F6-E034-4E6B-AAF0-86E3A403D913}">
      <dgm:prSet/>
      <dgm:spPr/>
      <dgm:t>
        <a:bodyPr/>
        <a:lstStyle/>
        <a:p>
          <a:endParaRPr lang="fr-FR"/>
        </a:p>
      </dgm:t>
    </dgm:pt>
    <dgm:pt modelId="{DABB55A5-E300-43EA-A02B-9F3B2DE87949}">
      <dgm:prSet custT="1"/>
      <dgm:spPr/>
      <dgm:t>
        <a:bodyPr/>
        <a:lstStyle/>
        <a:p>
          <a:pPr algn="ctr"/>
          <a:endParaRPr lang="fr-FR" sz="3600" b="1" dirty="0">
            <a:solidFill>
              <a:schemeClr val="bg1"/>
            </a:solidFill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D39E2F8-B9D4-48A2-AB05-1B1D5AFE7A24}" type="parTrans" cxnId="{4C1C8CA5-CA9B-4A1E-BBC2-B98F5073A4A8}">
      <dgm:prSet/>
      <dgm:spPr/>
      <dgm:t>
        <a:bodyPr/>
        <a:lstStyle/>
        <a:p>
          <a:endParaRPr lang="fr-FR"/>
        </a:p>
      </dgm:t>
    </dgm:pt>
    <dgm:pt modelId="{AF4ABDC2-11CF-4D05-A36F-42972F805D33}" type="sibTrans" cxnId="{4C1C8CA5-CA9B-4A1E-BBC2-B98F5073A4A8}">
      <dgm:prSet/>
      <dgm:spPr/>
      <dgm:t>
        <a:bodyPr/>
        <a:lstStyle/>
        <a:p>
          <a:endParaRPr lang="fr-FR"/>
        </a:p>
      </dgm:t>
    </dgm:pt>
    <dgm:pt modelId="{B76D75E6-7F75-4AFF-B581-60248FD87DDE}" type="pres">
      <dgm:prSet presAssocID="{E0017CF2-F0B3-47C1-9A8C-CEC923E2994C}" presName="Name0" presStyleCnt="0">
        <dgm:presLayoutVars>
          <dgm:dir/>
          <dgm:animLvl val="lvl"/>
          <dgm:resizeHandles/>
        </dgm:presLayoutVars>
      </dgm:prSet>
      <dgm:spPr/>
    </dgm:pt>
    <dgm:pt modelId="{66D8BF76-0DFD-4C49-B933-03BA072169DD}" type="pres">
      <dgm:prSet presAssocID="{8185FA85-5EDB-43BB-B89A-182FAAFB7009}" presName="linNode" presStyleCnt="0"/>
      <dgm:spPr/>
    </dgm:pt>
    <dgm:pt modelId="{8C8DF3B9-A14A-4538-823E-8DD8E3A56D6C}" type="pres">
      <dgm:prSet presAssocID="{8185FA85-5EDB-43BB-B89A-182FAAFB7009}" presName="parentShp" presStyleLbl="node1" presStyleIdx="0" presStyleCnt="1" custScaleX="35042">
        <dgm:presLayoutVars>
          <dgm:bulletEnabled val="1"/>
        </dgm:presLayoutVars>
      </dgm:prSet>
      <dgm:spPr/>
    </dgm:pt>
    <dgm:pt modelId="{A888CD5A-0EBC-4194-B73F-EB2ABB183E99}" type="pres">
      <dgm:prSet presAssocID="{8185FA85-5EDB-43BB-B89A-182FAAFB7009}" presName="childShp" presStyleLbl="bgAccFollowNode1" presStyleIdx="0" presStyleCnt="1" custScaleX="160124">
        <dgm:presLayoutVars>
          <dgm:bulletEnabled val="1"/>
        </dgm:presLayoutVars>
      </dgm:prSet>
      <dgm:spPr/>
    </dgm:pt>
  </dgm:ptLst>
  <dgm:cxnLst>
    <dgm:cxn modelId="{3213CC04-345D-4D19-904C-D1C07616E231}" type="presOf" srcId="{8185FA85-5EDB-43BB-B89A-182FAAFB7009}" destId="{8C8DF3B9-A14A-4538-823E-8DD8E3A56D6C}" srcOrd="0" destOrd="0" presId="urn:microsoft.com/office/officeart/2005/8/layout/vList6"/>
    <dgm:cxn modelId="{021E9A17-910D-4933-938E-C993EE4D9341}" srcId="{E0017CF2-F0B3-47C1-9A8C-CEC923E2994C}" destId="{8185FA85-5EDB-43BB-B89A-182FAAFB7009}" srcOrd="0" destOrd="0" parTransId="{7EDF8848-A35E-41DE-BD73-BD266E4F0A4A}" sibTransId="{786374EC-971D-4894-9284-5914B264EB6E}"/>
    <dgm:cxn modelId="{C7DDE433-F11C-4FBF-8E2A-CFD3A5067F4E}" type="presOf" srcId="{DABB55A5-E300-43EA-A02B-9F3B2DE87949}" destId="{A888CD5A-0EBC-4194-B73F-EB2ABB183E99}" srcOrd="0" destOrd="2" presId="urn:microsoft.com/office/officeart/2005/8/layout/vList6"/>
    <dgm:cxn modelId="{0E82E48D-7181-4B79-87B6-5AE04598DF83}" type="presOf" srcId="{DBE4DAE3-6FF2-4102-8F12-735A9487785A}" destId="{A888CD5A-0EBC-4194-B73F-EB2ABB183E99}" srcOrd="0" destOrd="0" presId="urn:microsoft.com/office/officeart/2005/8/layout/vList6"/>
    <dgm:cxn modelId="{D71E9497-58DB-4E1F-9D38-2E5F8EF1871C}" type="presOf" srcId="{21E9881C-845A-4C93-AB7D-5F25CBE12123}" destId="{A888CD5A-0EBC-4194-B73F-EB2ABB183E99}" srcOrd="0" destOrd="1" presId="urn:microsoft.com/office/officeart/2005/8/layout/vList6"/>
    <dgm:cxn modelId="{29371E98-D594-4E21-9DB0-22143FBFE2E6}" type="presOf" srcId="{E0017CF2-F0B3-47C1-9A8C-CEC923E2994C}" destId="{B76D75E6-7F75-4AFF-B581-60248FD87DDE}" srcOrd="0" destOrd="0" presId="urn:microsoft.com/office/officeart/2005/8/layout/vList6"/>
    <dgm:cxn modelId="{4C1C8CA5-CA9B-4A1E-BBC2-B98F5073A4A8}" srcId="{8185FA85-5EDB-43BB-B89A-182FAAFB7009}" destId="{DABB55A5-E300-43EA-A02B-9F3B2DE87949}" srcOrd="2" destOrd="0" parTransId="{0D39E2F8-B9D4-48A2-AB05-1B1D5AFE7A24}" sibTransId="{AF4ABDC2-11CF-4D05-A36F-42972F805D33}"/>
    <dgm:cxn modelId="{D7EEF7B5-6CBB-42D5-BAD2-BCAB657EB638}" type="presOf" srcId="{F1CEA4D9-EEB2-4A38-A251-C3D8EF715938}" destId="{A888CD5A-0EBC-4194-B73F-EB2ABB183E99}" srcOrd="0" destOrd="3" presId="urn:microsoft.com/office/officeart/2005/8/layout/vList6"/>
    <dgm:cxn modelId="{AC19F8CE-7E37-4E97-994D-344600A7AC70}" srcId="{8185FA85-5EDB-43BB-B89A-182FAAFB7009}" destId="{DBE4DAE3-6FF2-4102-8F12-735A9487785A}" srcOrd="0" destOrd="0" parTransId="{1C9100A0-3F86-412E-BE3D-031241FFF7EC}" sibTransId="{9E2708B8-C741-4231-BF01-931DF7F8B246}"/>
    <dgm:cxn modelId="{CF3C9BF2-8F21-4007-8B49-2BF4A82779F3}" srcId="{8185FA85-5EDB-43BB-B89A-182FAAFB7009}" destId="{21E9881C-845A-4C93-AB7D-5F25CBE12123}" srcOrd="1" destOrd="0" parTransId="{E749596D-DE5D-4C6B-AA3A-F101143D72C6}" sibTransId="{8BDF0260-E088-44AB-B152-D6EFD86ED957}"/>
    <dgm:cxn modelId="{9DCD75F6-E034-4E6B-AAF0-86E3A403D913}" srcId="{8185FA85-5EDB-43BB-B89A-182FAAFB7009}" destId="{F1CEA4D9-EEB2-4A38-A251-C3D8EF715938}" srcOrd="3" destOrd="0" parTransId="{01BF9A57-4AEE-415B-8DD0-6C4532D0F0C7}" sibTransId="{45153D00-C2F9-4E62-8AB1-0FB454535110}"/>
    <dgm:cxn modelId="{AD43D337-6A7D-4F1E-9C3D-A5E5C5409E9F}" type="presParOf" srcId="{B76D75E6-7F75-4AFF-B581-60248FD87DDE}" destId="{66D8BF76-0DFD-4C49-B933-03BA072169DD}" srcOrd="0" destOrd="0" presId="urn:microsoft.com/office/officeart/2005/8/layout/vList6"/>
    <dgm:cxn modelId="{FE463909-0472-4BDA-AB99-F44D4F4C87AE}" type="presParOf" srcId="{66D8BF76-0DFD-4C49-B933-03BA072169DD}" destId="{8C8DF3B9-A14A-4538-823E-8DD8E3A56D6C}" srcOrd="0" destOrd="0" presId="urn:microsoft.com/office/officeart/2005/8/layout/vList6"/>
    <dgm:cxn modelId="{5867C16C-4575-4305-A3C7-43E193BD4C1B}" type="presParOf" srcId="{66D8BF76-0DFD-4C49-B933-03BA072169DD}" destId="{A888CD5A-0EBC-4194-B73F-EB2ABB183E9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48A137E-2606-4F18-968F-AD1B1C06F1B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88C97C6-22C2-4828-A88B-DF7FF4D2544A}">
      <dgm:prSet phldrT="[Texte]" custT="1"/>
      <dgm:spPr>
        <a:solidFill>
          <a:srgbClr val="752864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sz="1400" b="1" noProof="1">
              <a:latin typeface="Poppins" panose="00000500000000000000" pitchFamily="2" charset="0"/>
              <a:cs typeface="Poppins" panose="00000500000000000000" pitchFamily="2" charset="0"/>
            </a:rPr>
            <a:t>Période de l’enquête :</a:t>
          </a:r>
        </a:p>
        <a:p>
          <a:pPr>
            <a:buFont typeface="Wingdings" panose="05000000000000000000" pitchFamily="2" charset="2"/>
            <a:buChar char="Ø"/>
          </a:pPr>
          <a:r>
            <a:rPr lang="fr-FR" sz="1400" noProof="1">
              <a:latin typeface="Poppins" panose="00000500000000000000" pitchFamily="2" charset="0"/>
              <a:cs typeface="Poppins" panose="00000500000000000000" pitchFamily="2" charset="0"/>
            </a:rPr>
            <a:t> Du 25 Juillet au 28 Décembre 2023</a:t>
          </a:r>
          <a:endParaRPr lang="fr-FR" sz="1400" dirty="0"/>
        </a:p>
      </dgm:t>
    </dgm:pt>
    <dgm:pt modelId="{DA7DDCFF-08FB-4D3A-A677-BE0D00ECE487}" type="parTrans" cxnId="{41032EE5-6377-4223-B84C-769F39BDE874}">
      <dgm:prSet/>
      <dgm:spPr/>
      <dgm:t>
        <a:bodyPr/>
        <a:lstStyle/>
        <a:p>
          <a:endParaRPr lang="fr-FR" sz="2000"/>
        </a:p>
      </dgm:t>
    </dgm:pt>
    <dgm:pt modelId="{1F3D5B18-E480-4B88-ADB0-026D02FE42B3}" type="sibTrans" cxnId="{41032EE5-6377-4223-B84C-769F39BDE874}">
      <dgm:prSet/>
      <dgm:spPr/>
      <dgm:t>
        <a:bodyPr/>
        <a:lstStyle/>
        <a:p>
          <a:endParaRPr lang="fr-FR" sz="2000"/>
        </a:p>
      </dgm:t>
    </dgm:pt>
    <dgm:pt modelId="{6FD1A6E4-3EBE-423F-B5FA-6C5AE3B045A9}">
      <dgm:prSet phldrT="[Texte]" custT="1"/>
      <dgm:spPr>
        <a:solidFill>
          <a:srgbClr val="7BBBC6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sz="1400" b="1" noProof="1">
              <a:latin typeface="Poppins" panose="00000500000000000000" pitchFamily="2" charset="0"/>
              <a:cs typeface="Poppins" panose="00000500000000000000" pitchFamily="2" charset="0"/>
            </a:rPr>
            <a:t>Nombre de participants : </a:t>
          </a:r>
        </a:p>
        <a:p>
          <a:pPr>
            <a:buFont typeface="Wingdings" panose="05000000000000000000" pitchFamily="2" charset="2"/>
            <a:buChar char="Ø"/>
          </a:pPr>
          <a:r>
            <a:rPr lang="fr-FR" sz="1400" noProof="1">
              <a:latin typeface="Poppins" panose="00000500000000000000" pitchFamily="2" charset="0"/>
              <a:cs typeface="Poppins" panose="00000500000000000000" pitchFamily="2" charset="0"/>
            </a:rPr>
            <a:t>271 personnes interrogées</a:t>
          </a:r>
          <a:endParaRPr lang="fr-FR" sz="1400" dirty="0"/>
        </a:p>
      </dgm:t>
    </dgm:pt>
    <dgm:pt modelId="{A4C92C8F-1BD1-4714-B367-82BE67E5A05B}" type="parTrans" cxnId="{6CA96794-993C-4710-8A31-8A480A6B0672}">
      <dgm:prSet/>
      <dgm:spPr/>
      <dgm:t>
        <a:bodyPr/>
        <a:lstStyle/>
        <a:p>
          <a:endParaRPr lang="fr-FR" sz="2000"/>
        </a:p>
      </dgm:t>
    </dgm:pt>
    <dgm:pt modelId="{1337D6C1-1328-4B46-8810-FE4E55F41B44}" type="sibTrans" cxnId="{6CA96794-993C-4710-8A31-8A480A6B0672}">
      <dgm:prSet/>
      <dgm:spPr/>
      <dgm:t>
        <a:bodyPr/>
        <a:lstStyle/>
        <a:p>
          <a:endParaRPr lang="fr-FR" sz="2000"/>
        </a:p>
      </dgm:t>
    </dgm:pt>
    <dgm:pt modelId="{9D451EDF-A4E6-4E0B-BF5C-E30479E9125F}">
      <dgm:prSet phldrT="[Texte]" custT="1"/>
      <dgm:spPr>
        <a:solidFill>
          <a:srgbClr val="752864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sz="1400" b="1" noProof="1">
              <a:latin typeface="Poppins" panose="00000500000000000000" pitchFamily="2" charset="0"/>
              <a:cs typeface="Poppins" panose="00000500000000000000" pitchFamily="2" charset="0"/>
            </a:rPr>
            <a:t>Lieu :</a:t>
          </a:r>
          <a:r>
            <a:rPr lang="fr-FR" sz="1400" noProof="1">
              <a:latin typeface="Poppins" panose="00000500000000000000" pitchFamily="2" charset="0"/>
              <a:cs typeface="Poppins" panose="00000500000000000000" pitchFamily="2" charset="0"/>
            </a:rPr>
            <a:t> </a:t>
          </a:r>
        </a:p>
        <a:p>
          <a:pPr>
            <a:buFont typeface="Wingdings" panose="05000000000000000000" pitchFamily="2" charset="2"/>
            <a:buChar char="Ø"/>
          </a:pPr>
          <a:r>
            <a:rPr lang="fr-FR" sz="1400" noProof="1">
              <a:latin typeface="Poppins" panose="00000500000000000000" pitchFamily="2" charset="0"/>
              <a:cs typeface="Poppins" panose="00000500000000000000" pitchFamily="2" charset="0"/>
            </a:rPr>
            <a:t>Clinique </a:t>
          </a:r>
          <a:endParaRPr lang="fr-FR" sz="1400" dirty="0"/>
        </a:p>
      </dgm:t>
    </dgm:pt>
    <dgm:pt modelId="{58F04854-424D-426E-8D5E-144480D43DE9}" type="parTrans" cxnId="{8DC85D99-8EFD-40ED-B1FC-DD4AEB279267}">
      <dgm:prSet/>
      <dgm:spPr/>
      <dgm:t>
        <a:bodyPr/>
        <a:lstStyle/>
        <a:p>
          <a:endParaRPr lang="fr-FR" sz="2000"/>
        </a:p>
      </dgm:t>
    </dgm:pt>
    <dgm:pt modelId="{C82305B1-4DA6-4DCF-B405-743EA72D917B}" type="sibTrans" cxnId="{8DC85D99-8EFD-40ED-B1FC-DD4AEB279267}">
      <dgm:prSet/>
      <dgm:spPr/>
      <dgm:t>
        <a:bodyPr/>
        <a:lstStyle/>
        <a:p>
          <a:endParaRPr lang="fr-FR" sz="2000"/>
        </a:p>
      </dgm:t>
    </dgm:pt>
    <dgm:pt modelId="{05D6C355-0AC4-463D-9DD4-FEB118315819}">
      <dgm:prSet phldrT="[Texte]" custT="1"/>
      <dgm:spPr>
        <a:solidFill>
          <a:srgbClr val="EBBDA9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sz="1400" b="1" noProof="1">
              <a:latin typeface="Poppins" panose="00000500000000000000" pitchFamily="2" charset="0"/>
              <a:cs typeface="Poppins" panose="00000500000000000000" pitchFamily="2" charset="0"/>
            </a:rPr>
            <a:t>Objectif :</a:t>
          </a:r>
        </a:p>
        <a:p>
          <a:pPr>
            <a:buFont typeface="Wingdings" panose="05000000000000000000" pitchFamily="2" charset="2"/>
            <a:buChar char="Ø"/>
          </a:pPr>
          <a:r>
            <a:rPr lang="fr-FR" sz="1400" noProof="1">
              <a:latin typeface="Poppins" panose="00000500000000000000" pitchFamily="2" charset="0"/>
              <a:cs typeface="Poppins" panose="00000500000000000000" pitchFamily="2" charset="0"/>
            </a:rPr>
            <a:t> Cette enquête a pour but d’évaluer la satisfaction des patients hospitalisés afin d’améliorer la qualité des soins et des services</a:t>
          </a:r>
          <a:endParaRPr lang="fr-FR" sz="1400" dirty="0"/>
        </a:p>
      </dgm:t>
    </dgm:pt>
    <dgm:pt modelId="{665C9DBA-6B6D-4512-A8C6-FE5DEB08C30B}" type="parTrans" cxnId="{4DFAB90F-0C6E-4347-9A00-2E4590D5AD2B}">
      <dgm:prSet/>
      <dgm:spPr/>
      <dgm:t>
        <a:bodyPr/>
        <a:lstStyle/>
        <a:p>
          <a:endParaRPr lang="fr-FR" sz="2000"/>
        </a:p>
      </dgm:t>
    </dgm:pt>
    <dgm:pt modelId="{834FA502-A02A-409F-8D76-601F9030A263}" type="sibTrans" cxnId="{4DFAB90F-0C6E-4347-9A00-2E4590D5AD2B}">
      <dgm:prSet/>
      <dgm:spPr/>
      <dgm:t>
        <a:bodyPr/>
        <a:lstStyle/>
        <a:p>
          <a:endParaRPr lang="fr-FR" sz="2000"/>
        </a:p>
      </dgm:t>
    </dgm:pt>
    <dgm:pt modelId="{FF4A4ADC-074F-4517-AB38-90E394DBADCA}">
      <dgm:prSet phldrT="[Texte]" custT="1"/>
      <dgm:spPr>
        <a:solidFill>
          <a:srgbClr val="7BBBC6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sz="1400" b="1" noProof="1">
              <a:latin typeface="Poppins" panose="00000500000000000000" pitchFamily="2" charset="0"/>
              <a:cs typeface="Poppins" panose="00000500000000000000" pitchFamily="2" charset="0"/>
            </a:rPr>
            <a:t>Public visé : </a:t>
          </a:r>
        </a:p>
        <a:p>
          <a:pPr>
            <a:buFont typeface="Wingdings" panose="05000000000000000000" pitchFamily="2" charset="2"/>
            <a:buChar char="Ø"/>
          </a:pPr>
          <a:r>
            <a:rPr lang="fr-FR" sz="1400" noProof="1">
              <a:latin typeface="Poppins" panose="00000500000000000000" pitchFamily="2" charset="0"/>
              <a:cs typeface="Poppins" panose="00000500000000000000" pitchFamily="2" charset="0"/>
            </a:rPr>
            <a:t>les patients hospitalisés</a:t>
          </a:r>
          <a:endParaRPr lang="fr-FR" sz="1400" dirty="0"/>
        </a:p>
      </dgm:t>
    </dgm:pt>
    <dgm:pt modelId="{211D1785-C6D2-4D2C-81FF-35D4494C4649}" type="parTrans" cxnId="{CC80A4B1-C192-468F-96DA-D0F751E6A809}">
      <dgm:prSet/>
      <dgm:spPr/>
      <dgm:t>
        <a:bodyPr/>
        <a:lstStyle/>
        <a:p>
          <a:endParaRPr lang="fr-FR" sz="2000"/>
        </a:p>
      </dgm:t>
    </dgm:pt>
    <dgm:pt modelId="{8C3B823A-BB32-4DF9-8794-0399F08F72D4}" type="sibTrans" cxnId="{CC80A4B1-C192-468F-96DA-D0F751E6A809}">
      <dgm:prSet/>
      <dgm:spPr/>
      <dgm:t>
        <a:bodyPr/>
        <a:lstStyle/>
        <a:p>
          <a:endParaRPr lang="fr-FR" sz="2000"/>
        </a:p>
      </dgm:t>
    </dgm:pt>
    <dgm:pt modelId="{3FD98ED6-DD81-4393-902D-F8601DD90493}">
      <dgm:prSet phldrT="[Texte]" custT="1"/>
      <dgm:spPr>
        <a:solidFill>
          <a:srgbClr val="752864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sz="1400" b="1" noProof="1">
              <a:latin typeface="Poppins" panose="00000500000000000000" pitchFamily="2" charset="0"/>
              <a:cs typeface="Poppins" panose="00000500000000000000" pitchFamily="2" charset="0"/>
            </a:rPr>
            <a:t>Collecte et traitement des réponses : </a:t>
          </a:r>
        </a:p>
        <a:p>
          <a:pPr>
            <a:buFont typeface="Wingdings" panose="05000000000000000000" pitchFamily="2" charset="2"/>
            <a:buChar char="Ø"/>
          </a:pPr>
          <a:r>
            <a:rPr lang="fr-FR" sz="1400" noProof="1">
              <a:latin typeface="Poppins" panose="00000500000000000000" pitchFamily="2" charset="0"/>
              <a:cs typeface="Poppins" panose="00000500000000000000" pitchFamily="2" charset="0"/>
            </a:rPr>
            <a:t>Google drive</a:t>
          </a:r>
          <a:endParaRPr lang="fr-FR" sz="1400" dirty="0"/>
        </a:p>
      </dgm:t>
    </dgm:pt>
    <dgm:pt modelId="{921B8C33-8DC4-4031-A8CF-5BCBBC6E50F1}" type="parTrans" cxnId="{4FBE51D6-0C54-4F63-9871-FEBB47E53007}">
      <dgm:prSet/>
      <dgm:spPr/>
      <dgm:t>
        <a:bodyPr/>
        <a:lstStyle/>
        <a:p>
          <a:endParaRPr lang="fr-FR" sz="2000"/>
        </a:p>
      </dgm:t>
    </dgm:pt>
    <dgm:pt modelId="{34D795CE-8854-4A6B-973A-BE15B73AE07B}" type="sibTrans" cxnId="{4FBE51D6-0C54-4F63-9871-FEBB47E53007}">
      <dgm:prSet/>
      <dgm:spPr/>
      <dgm:t>
        <a:bodyPr/>
        <a:lstStyle/>
        <a:p>
          <a:endParaRPr lang="fr-FR" sz="2000"/>
        </a:p>
      </dgm:t>
    </dgm:pt>
    <dgm:pt modelId="{FF8DA385-FD85-40AE-8E69-8FDC72F9E6D0}">
      <dgm:prSet phldrT="[Texte]" custT="1"/>
      <dgm:spPr>
        <a:solidFill>
          <a:srgbClr val="EBBDA9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sz="1400" b="1" noProof="1">
              <a:latin typeface="Poppins" panose="00000500000000000000" pitchFamily="2" charset="0"/>
              <a:cs typeface="Poppins" panose="00000500000000000000" pitchFamily="2" charset="0"/>
            </a:rPr>
            <a:t>Informations sur le nouveau patient : </a:t>
          </a:r>
        </a:p>
        <a:p>
          <a:pPr>
            <a:buFont typeface="Wingdings" panose="05000000000000000000" pitchFamily="2" charset="2"/>
            <a:buChar char="Ø"/>
          </a:pPr>
          <a:r>
            <a:rPr lang="fr-FR" sz="1400" noProof="1">
              <a:latin typeface="Poppins" panose="00000500000000000000" pitchFamily="2" charset="0"/>
              <a:cs typeface="Poppins" panose="00000500000000000000" pitchFamily="2" charset="0"/>
            </a:rPr>
            <a:t>Nom et Prénom (facultatif), Contact (facultatif), Séjour du… au …</a:t>
          </a:r>
        </a:p>
        <a:p>
          <a:pPr>
            <a:buFont typeface="Wingdings" panose="05000000000000000000" pitchFamily="2" charset="2"/>
            <a:buChar char="Ø"/>
          </a:pPr>
          <a:endParaRPr lang="fr-FR" sz="1400" dirty="0"/>
        </a:p>
      </dgm:t>
    </dgm:pt>
    <dgm:pt modelId="{53475181-AE91-4DC7-BA46-CB67FC55A500}" type="parTrans" cxnId="{540A47DF-7799-4411-AA9B-CB4F21B2CB63}">
      <dgm:prSet/>
      <dgm:spPr/>
      <dgm:t>
        <a:bodyPr/>
        <a:lstStyle/>
        <a:p>
          <a:endParaRPr lang="fr-FR" sz="2000"/>
        </a:p>
      </dgm:t>
    </dgm:pt>
    <dgm:pt modelId="{BB40073D-1AF1-45A1-AD03-09C2D9AF862C}" type="sibTrans" cxnId="{540A47DF-7799-4411-AA9B-CB4F21B2CB63}">
      <dgm:prSet/>
      <dgm:spPr/>
      <dgm:t>
        <a:bodyPr/>
        <a:lstStyle/>
        <a:p>
          <a:endParaRPr lang="fr-FR" sz="2000"/>
        </a:p>
      </dgm:t>
    </dgm:pt>
    <dgm:pt modelId="{9E03F2C8-C1FE-458E-B763-5989839A98BE}">
      <dgm:prSet phldrT="[Texte]" custT="1"/>
      <dgm:spPr>
        <a:solidFill>
          <a:srgbClr val="7BBBC6"/>
        </a:solidFill>
      </dgm:spPr>
      <dgm:t>
        <a:bodyPr/>
        <a:lstStyle/>
        <a:p>
          <a:pPr>
            <a:buFont typeface="Wingdings" panose="05000000000000000000" pitchFamily="2" charset="2"/>
            <a:buChar char="Ø"/>
          </a:pPr>
          <a:r>
            <a:rPr lang="fr-FR" sz="1400" b="1" noProof="1">
              <a:latin typeface="Poppins" panose="00000500000000000000" pitchFamily="2" charset="0"/>
              <a:cs typeface="Poppins" panose="00000500000000000000" pitchFamily="2" charset="0"/>
            </a:rPr>
            <a:t>Administration questionnaire : </a:t>
          </a:r>
        </a:p>
        <a:p>
          <a:pPr>
            <a:buFont typeface="Wingdings" panose="05000000000000000000" pitchFamily="2" charset="2"/>
            <a:buChar char="Ø"/>
          </a:pPr>
          <a:r>
            <a:rPr lang="fr-FR" sz="1400" noProof="1">
              <a:latin typeface="Poppins" panose="00000500000000000000" pitchFamily="2" charset="0"/>
              <a:cs typeface="Poppins" panose="00000500000000000000" pitchFamily="2" charset="0"/>
            </a:rPr>
            <a:t>Au téléphone</a:t>
          </a:r>
          <a:endParaRPr lang="fr-FR" sz="1400" dirty="0"/>
        </a:p>
      </dgm:t>
    </dgm:pt>
    <dgm:pt modelId="{312010E3-254C-43CF-8E6E-FA34E14DED05}" type="parTrans" cxnId="{2606A287-9166-4806-8AD2-92AB5DD52BF8}">
      <dgm:prSet/>
      <dgm:spPr/>
      <dgm:t>
        <a:bodyPr/>
        <a:lstStyle/>
        <a:p>
          <a:endParaRPr lang="fr-FR" sz="2000"/>
        </a:p>
      </dgm:t>
    </dgm:pt>
    <dgm:pt modelId="{29479D31-ACB0-4AE8-8D3E-EB0B6A614FC3}" type="sibTrans" cxnId="{2606A287-9166-4806-8AD2-92AB5DD52BF8}">
      <dgm:prSet/>
      <dgm:spPr/>
      <dgm:t>
        <a:bodyPr/>
        <a:lstStyle/>
        <a:p>
          <a:endParaRPr lang="fr-FR" sz="2000"/>
        </a:p>
      </dgm:t>
    </dgm:pt>
    <dgm:pt modelId="{966D12AB-0736-43C3-B674-65BAE620AB6D}" type="pres">
      <dgm:prSet presAssocID="{848A137E-2606-4F18-968F-AD1B1C06F1B5}" presName="diagram" presStyleCnt="0">
        <dgm:presLayoutVars>
          <dgm:dir/>
          <dgm:resizeHandles val="exact"/>
        </dgm:presLayoutVars>
      </dgm:prSet>
      <dgm:spPr/>
    </dgm:pt>
    <dgm:pt modelId="{580E7792-0BBF-492B-B1F4-EA34E4AB2DB4}" type="pres">
      <dgm:prSet presAssocID="{588C97C6-22C2-4828-A88B-DF7FF4D2544A}" presName="node" presStyleLbl="node1" presStyleIdx="0" presStyleCnt="8">
        <dgm:presLayoutVars>
          <dgm:bulletEnabled val="1"/>
        </dgm:presLayoutVars>
      </dgm:prSet>
      <dgm:spPr/>
    </dgm:pt>
    <dgm:pt modelId="{41027611-EDB1-4DE6-B385-1F72128BA108}" type="pres">
      <dgm:prSet presAssocID="{1F3D5B18-E480-4B88-ADB0-026D02FE42B3}" presName="sibTrans" presStyleCnt="0"/>
      <dgm:spPr/>
    </dgm:pt>
    <dgm:pt modelId="{0C5CD43B-07CE-48D4-9F2B-FAD97DE594DD}" type="pres">
      <dgm:prSet presAssocID="{6FD1A6E4-3EBE-423F-B5FA-6C5AE3B045A9}" presName="node" presStyleLbl="node1" presStyleIdx="1" presStyleCnt="8">
        <dgm:presLayoutVars>
          <dgm:bulletEnabled val="1"/>
        </dgm:presLayoutVars>
      </dgm:prSet>
      <dgm:spPr/>
    </dgm:pt>
    <dgm:pt modelId="{DEAE8827-DC81-46C8-B87F-6E749F4E7F0A}" type="pres">
      <dgm:prSet presAssocID="{1337D6C1-1328-4B46-8810-FE4E55F41B44}" presName="sibTrans" presStyleCnt="0"/>
      <dgm:spPr/>
    </dgm:pt>
    <dgm:pt modelId="{D54C64CF-3FB4-4097-B1B1-CA25C978F4EF}" type="pres">
      <dgm:prSet presAssocID="{9D451EDF-A4E6-4E0B-BF5C-E30479E9125F}" presName="node" presStyleLbl="node1" presStyleIdx="2" presStyleCnt="8">
        <dgm:presLayoutVars>
          <dgm:bulletEnabled val="1"/>
        </dgm:presLayoutVars>
      </dgm:prSet>
      <dgm:spPr/>
    </dgm:pt>
    <dgm:pt modelId="{342A9735-6EE8-4AC6-B459-8FABEB4D0561}" type="pres">
      <dgm:prSet presAssocID="{C82305B1-4DA6-4DCF-B405-743EA72D917B}" presName="sibTrans" presStyleCnt="0"/>
      <dgm:spPr/>
    </dgm:pt>
    <dgm:pt modelId="{58B826A9-5A21-419C-81C5-6288D4000284}" type="pres">
      <dgm:prSet presAssocID="{05D6C355-0AC4-463D-9DD4-FEB118315819}" presName="node" presStyleLbl="node1" presStyleIdx="3" presStyleCnt="8">
        <dgm:presLayoutVars>
          <dgm:bulletEnabled val="1"/>
        </dgm:presLayoutVars>
      </dgm:prSet>
      <dgm:spPr/>
    </dgm:pt>
    <dgm:pt modelId="{40D16EFF-2C1F-4F1F-ADD5-1A62CDED58D3}" type="pres">
      <dgm:prSet presAssocID="{834FA502-A02A-409F-8D76-601F9030A263}" presName="sibTrans" presStyleCnt="0"/>
      <dgm:spPr/>
    </dgm:pt>
    <dgm:pt modelId="{8D2D81A5-7DBF-4DB6-A0EF-EDE3ECD394EE}" type="pres">
      <dgm:prSet presAssocID="{FF4A4ADC-074F-4517-AB38-90E394DBADCA}" presName="node" presStyleLbl="node1" presStyleIdx="4" presStyleCnt="8">
        <dgm:presLayoutVars>
          <dgm:bulletEnabled val="1"/>
        </dgm:presLayoutVars>
      </dgm:prSet>
      <dgm:spPr/>
    </dgm:pt>
    <dgm:pt modelId="{B0BED7BE-8DA7-467D-8B5A-7928F928D459}" type="pres">
      <dgm:prSet presAssocID="{8C3B823A-BB32-4DF9-8794-0399F08F72D4}" presName="sibTrans" presStyleCnt="0"/>
      <dgm:spPr/>
    </dgm:pt>
    <dgm:pt modelId="{C1B8B462-0CD7-416E-BABA-FAE775F8451F}" type="pres">
      <dgm:prSet presAssocID="{FF8DA385-FD85-40AE-8E69-8FDC72F9E6D0}" presName="node" presStyleLbl="node1" presStyleIdx="5" presStyleCnt="8">
        <dgm:presLayoutVars>
          <dgm:bulletEnabled val="1"/>
        </dgm:presLayoutVars>
      </dgm:prSet>
      <dgm:spPr/>
    </dgm:pt>
    <dgm:pt modelId="{764A5E85-82C7-41D4-B381-9F875EC5186C}" type="pres">
      <dgm:prSet presAssocID="{BB40073D-1AF1-45A1-AD03-09C2D9AF862C}" presName="sibTrans" presStyleCnt="0"/>
      <dgm:spPr/>
    </dgm:pt>
    <dgm:pt modelId="{8CCDEEE8-7938-4AD5-8A89-8108501C0892}" type="pres">
      <dgm:prSet presAssocID="{9E03F2C8-C1FE-458E-B763-5989839A98BE}" presName="node" presStyleLbl="node1" presStyleIdx="6" presStyleCnt="8">
        <dgm:presLayoutVars>
          <dgm:bulletEnabled val="1"/>
        </dgm:presLayoutVars>
      </dgm:prSet>
      <dgm:spPr/>
    </dgm:pt>
    <dgm:pt modelId="{BB8C0412-722E-4E13-9F06-0BE8943E9E4E}" type="pres">
      <dgm:prSet presAssocID="{29479D31-ACB0-4AE8-8D3E-EB0B6A614FC3}" presName="sibTrans" presStyleCnt="0"/>
      <dgm:spPr/>
    </dgm:pt>
    <dgm:pt modelId="{52E8C285-8538-47F2-BDD7-CE2CEFC6D973}" type="pres">
      <dgm:prSet presAssocID="{3FD98ED6-DD81-4393-902D-F8601DD90493}" presName="node" presStyleLbl="node1" presStyleIdx="7" presStyleCnt="8">
        <dgm:presLayoutVars>
          <dgm:bulletEnabled val="1"/>
        </dgm:presLayoutVars>
      </dgm:prSet>
      <dgm:spPr/>
    </dgm:pt>
  </dgm:ptLst>
  <dgm:cxnLst>
    <dgm:cxn modelId="{18DC550B-88BD-4C44-A081-3D3305409AB7}" type="presOf" srcId="{9D451EDF-A4E6-4E0B-BF5C-E30479E9125F}" destId="{D54C64CF-3FB4-4097-B1B1-CA25C978F4EF}" srcOrd="0" destOrd="0" presId="urn:microsoft.com/office/officeart/2005/8/layout/default"/>
    <dgm:cxn modelId="{4DFAB90F-0C6E-4347-9A00-2E4590D5AD2B}" srcId="{848A137E-2606-4F18-968F-AD1B1C06F1B5}" destId="{05D6C355-0AC4-463D-9DD4-FEB118315819}" srcOrd="3" destOrd="0" parTransId="{665C9DBA-6B6D-4512-A8C6-FE5DEB08C30B}" sibTransId="{834FA502-A02A-409F-8D76-601F9030A263}"/>
    <dgm:cxn modelId="{E4306F13-BFFC-429E-BE15-99F5DC85F27E}" type="presOf" srcId="{3FD98ED6-DD81-4393-902D-F8601DD90493}" destId="{52E8C285-8538-47F2-BDD7-CE2CEFC6D973}" srcOrd="0" destOrd="0" presId="urn:microsoft.com/office/officeart/2005/8/layout/default"/>
    <dgm:cxn modelId="{60129D31-9AF0-460F-9055-40DCDCE1B203}" type="presOf" srcId="{FF4A4ADC-074F-4517-AB38-90E394DBADCA}" destId="{8D2D81A5-7DBF-4DB6-A0EF-EDE3ECD394EE}" srcOrd="0" destOrd="0" presId="urn:microsoft.com/office/officeart/2005/8/layout/default"/>
    <dgm:cxn modelId="{A57B2B46-FF5C-4135-9CCD-8D9E3A5E85BD}" type="presOf" srcId="{848A137E-2606-4F18-968F-AD1B1C06F1B5}" destId="{966D12AB-0736-43C3-B674-65BAE620AB6D}" srcOrd="0" destOrd="0" presId="urn:microsoft.com/office/officeart/2005/8/layout/default"/>
    <dgm:cxn modelId="{7A329E67-5606-4AD1-9AFF-6F519FDADA64}" type="presOf" srcId="{05D6C355-0AC4-463D-9DD4-FEB118315819}" destId="{58B826A9-5A21-419C-81C5-6288D4000284}" srcOrd="0" destOrd="0" presId="urn:microsoft.com/office/officeart/2005/8/layout/default"/>
    <dgm:cxn modelId="{4473AB5A-91C5-4D89-8C6F-B8BB49BF8F76}" type="presOf" srcId="{9E03F2C8-C1FE-458E-B763-5989839A98BE}" destId="{8CCDEEE8-7938-4AD5-8A89-8108501C0892}" srcOrd="0" destOrd="0" presId="urn:microsoft.com/office/officeart/2005/8/layout/default"/>
    <dgm:cxn modelId="{2606A287-9166-4806-8AD2-92AB5DD52BF8}" srcId="{848A137E-2606-4F18-968F-AD1B1C06F1B5}" destId="{9E03F2C8-C1FE-458E-B763-5989839A98BE}" srcOrd="6" destOrd="0" parTransId="{312010E3-254C-43CF-8E6E-FA34E14DED05}" sibTransId="{29479D31-ACB0-4AE8-8D3E-EB0B6A614FC3}"/>
    <dgm:cxn modelId="{6CA96794-993C-4710-8A31-8A480A6B0672}" srcId="{848A137E-2606-4F18-968F-AD1B1C06F1B5}" destId="{6FD1A6E4-3EBE-423F-B5FA-6C5AE3B045A9}" srcOrd="1" destOrd="0" parTransId="{A4C92C8F-1BD1-4714-B367-82BE67E5A05B}" sibTransId="{1337D6C1-1328-4B46-8810-FE4E55F41B44}"/>
    <dgm:cxn modelId="{8DC85D99-8EFD-40ED-B1FC-DD4AEB279267}" srcId="{848A137E-2606-4F18-968F-AD1B1C06F1B5}" destId="{9D451EDF-A4E6-4E0B-BF5C-E30479E9125F}" srcOrd="2" destOrd="0" parTransId="{58F04854-424D-426E-8D5E-144480D43DE9}" sibTransId="{C82305B1-4DA6-4DCF-B405-743EA72D917B}"/>
    <dgm:cxn modelId="{A9EC52AE-E7F1-4D20-B8A5-39B35EF112E3}" type="presOf" srcId="{6FD1A6E4-3EBE-423F-B5FA-6C5AE3B045A9}" destId="{0C5CD43B-07CE-48D4-9F2B-FAD97DE594DD}" srcOrd="0" destOrd="0" presId="urn:microsoft.com/office/officeart/2005/8/layout/default"/>
    <dgm:cxn modelId="{CC80A4B1-C192-468F-96DA-D0F751E6A809}" srcId="{848A137E-2606-4F18-968F-AD1B1C06F1B5}" destId="{FF4A4ADC-074F-4517-AB38-90E394DBADCA}" srcOrd="4" destOrd="0" parTransId="{211D1785-C6D2-4D2C-81FF-35D4494C4649}" sibTransId="{8C3B823A-BB32-4DF9-8794-0399F08F72D4}"/>
    <dgm:cxn modelId="{A36B4ED6-7D99-4904-859E-6C0C44F2BEDE}" type="presOf" srcId="{588C97C6-22C2-4828-A88B-DF7FF4D2544A}" destId="{580E7792-0BBF-492B-B1F4-EA34E4AB2DB4}" srcOrd="0" destOrd="0" presId="urn:microsoft.com/office/officeart/2005/8/layout/default"/>
    <dgm:cxn modelId="{4FBE51D6-0C54-4F63-9871-FEBB47E53007}" srcId="{848A137E-2606-4F18-968F-AD1B1C06F1B5}" destId="{3FD98ED6-DD81-4393-902D-F8601DD90493}" srcOrd="7" destOrd="0" parTransId="{921B8C33-8DC4-4031-A8CF-5BCBBC6E50F1}" sibTransId="{34D795CE-8854-4A6B-973A-BE15B73AE07B}"/>
    <dgm:cxn modelId="{540A47DF-7799-4411-AA9B-CB4F21B2CB63}" srcId="{848A137E-2606-4F18-968F-AD1B1C06F1B5}" destId="{FF8DA385-FD85-40AE-8E69-8FDC72F9E6D0}" srcOrd="5" destOrd="0" parTransId="{53475181-AE91-4DC7-BA46-CB67FC55A500}" sibTransId="{BB40073D-1AF1-45A1-AD03-09C2D9AF862C}"/>
    <dgm:cxn modelId="{41032EE5-6377-4223-B84C-769F39BDE874}" srcId="{848A137E-2606-4F18-968F-AD1B1C06F1B5}" destId="{588C97C6-22C2-4828-A88B-DF7FF4D2544A}" srcOrd="0" destOrd="0" parTransId="{DA7DDCFF-08FB-4D3A-A677-BE0D00ECE487}" sibTransId="{1F3D5B18-E480-4B88-ADB0-026D02FE42B3}"/>
    <dgm:cxn modelId="{2C25ACF5-41DB-4C28-8A73-1B8E6B36C82E}" type="presOf" srcId="{FF8DA385-FD85-40AE-8E69-8FDC72F9E6D0}" destId="{C1B8B462-0CD7-416E-BABA-FAE775F8451F}" srcOrd="0" destOrd="0" presId="urn:microsoft.com/office/officeart/2005/8/layout/default"/>
    <dgm:cxn modelId="{20141319-E023-499E-80C0-BBABA5E126D6}" type="presParOf" srcId="{966D12AB-0736-43C3-B674-65BAE620AB6D}" destId="{580E7792-0BBF-492B-B1F4-EA34E4AB2DB4}" srcOrd="0" destOrd="0" presId="urn:microsoft.com/office/officeart/2005/8/layout/default"/>
    <dgm:cxn modelId="{8A405F73-5B42-453F-8F0E-DF7A54ACA35C}" type="presParOf" srcId="{966D12AB-0736-43C3-B674-65BAE620AB6D}" destId="{41027611-EDB1-4DE6-B385-1F72128BA108}" srcOrd="1" destOrd="0" presId="urn:microsoft.com/office/officeart/2005/8/layout/default"/>
    <dgm:cxn modelId="{A765A1A7-07D2-4978-BCD8-683503559F89}" type="presParOf" srcId="{966D12AB-0736-43C3-B674-65BAE620AB6D}" destId="{0C5CD43B-07CE-48D4-9F2B-FAD97DE594DD}" srcOrd="2" destOrd="0" presId="urn:microsoft.com/office/officeart/2005/8/layout/default"/>
    <dgm:cxn modelId="{6D658FE1-67E7-4392-BF55-9FF59A64D250}" type="presParOf" srcId="{966D12AB-0736-43C3-B674-65BAE620AB6D}" destId="{DEAE8827-DC81-46C8-B87F-6E749F4E7F0A}" srcOrd="3" destOrd="0" presId="urn:microsoft.com/office/officeart/2005/8/layout/default"/>
    <dgm:cxn modelId="{36AD14F2-4E90-4C3C-8356-122FF1951686}" type="presParOf" srcId="{966D12AB-0736-43C3-B674-65BAE620AB6D}" destId="{D54C64CF-3FB4-4097-B1B1-CA25C978F4EF}" srcOrd="4" destOrd="0" presId="urn:microsoft.com/office/officeart/2005/8/layout/default"/>
    <dgm:cxn modelId="{8D157328-0624-4DE4-B5E4-07116561090F}" type="presParOf" srcId="{966D12AB-0736-43C3-B674-65BAE620AB6D}" destId="{342A9735-6EE8-4AC6-B459-8FABEB4D0561}" srcOrd="5" destOrd="0" presId="urn:microsoft.com/office/officeart/2005/8/layout/default"/>
    <dgm:cxn modelId="{9FE34E3A-602C-49E6-9058-FECDC8F362DF}" type="presParOf" srcId="{966D12AB-0736-43C3-B674-65BAE620AB6D}" destId="{58B826A9-5A21-419C-81C5-6288D4000284}" srcOrd="6" destOrd="0" presId="urn:microsoft.com/office/officeart/2005/8/layout/default"/>
    <dgm:cxn modelId="{2FD814C3-68CF-423A-9FC2-5F7393766809}" type="presParOf" srcId="{966D12AB-0736-43C3-B674-65BAE620AB6D}" destId="{40D16EFF-2C1F-4F1F-ADD5-1A62CDED58D3}" srcOrd="7" destOrd="0" presId="urn:microsoft.com/office/officeart/2005/8/layout/default"/>
    <dgm:cxn modelId="{9FC385C3-D9C3-427F-8196-0251E815F6D3}" type="presParOf" srcId="{966D12AB-0736-43C3-B674-65BAE620AB6D}" destId="{8D2D81A5-7DBF-4DB6-A0EF-EDE3ECD394EE}" srcOrd="8" destOrd="0" presId="urn:microsoft.com/office/officeart/2005/8/layout/default"/>
    <dgm:cxn modelId="{0DD6D4FE-599E-4060-BB27-4B3A5E54F609}" type="presParOf" srcId="{966D12AB-0736-43C3-B674-65BAE620AB6D}" destId="{B0BED7BE-8DA7-467D-8B5A-7928F928D459}" srcOrd="9" destOrd="0" presId="urn:microsoft.com/office/officeart/2005/8/layout/default"/>
    <dgm:cxn modelId="{8090F6DF-CF82-43C8-8696-FE100182582B}" type="presParOf" srcId="{966D12AB-0736-43C3-B674-65BAE620AB6D}" destId="{C1B8B462-0CD7-416E-BABA-FAE775F8451F}" srcOrd="10" destOrd="0" presId="urn:microsoft.com/office/officeart/2005/8/layout/default"/>
    <dgm:cxn modelId="{357187AD-84BF-4635-8588-F3D13628BE56}" type="presParOf" srcId="{966D12AB-0736-43C3-B674-65BAE620AB6D}" destId="{764A5E85-82C7-41D4-B381-9F875EC5186C}" srcOrd="11" destOrd="0" presId="urn:microsoft.com/office/officeart/2005/8/layout/default"/>
    <dgm:cxn modelId="{420A642A-74CC-400F-A100-B507CBD86C22}" type="presParOf" srcId="{966D12AB-0736-43C3-B674-65BAE620AB6D}" destId="{8CCDEEE8-7938-4AD5-8A89-8108501C0892}" srcOrd="12" destOrd="0" presId="urn:microsoft.com/office/officeart/2005/8/layout/default"/>
    <dgm:cxn modelId="{666005B0-2EAE-42A3-930B-DC40C8C56376}" type="presParOf" srcId="{966D12AB-0736-43C3-B674-65BAE620AB6D}" destId="{BB8C0412-722E-4E13-9F06-0BE8943E9E4E}" srcOrd="13" destOrd="0" presId="urn:microsoft.com/office/officeart/2005/8/layout/default"/>
    <dgm:cxn modelId="{CBD756C5-4755-4DEB-93CC-B953AF0DF669}" type="presParOf" srcId="{966D12AB-0736-43C3-B674-65BAE620AB6D}" destId="{52E8C285-8538-47F2-BDD7-CE2CEFC6D973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BF86F7A-AD94-403B-A9E3-6C23B276041E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365C77D-9B53-49F4-9646-83F487F180B8}">
      <dgm:prSet phldrT="[Texte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fr-FR" sz="2400" b="1" dirty="0">
              <a:solidFill>
                <a:srgbClr val="7BBBC6"/>
              </a:solidFill>
              <a:latin typeface="Poppins" panose="00000500000000000000" pitchFamily="2" charset="0"/>
              <a:cs typeface="Poppins" panose="00000500000000000000" pitchFamily="2" charset="0"/>
            </a:rPr>
            <a:t>95,2% </a:t>
          </a:r>
          <a:r>
            <a:rPr lang="fr-FR" sz="2400" b="1" dirty="0">
              <a:latin typeface="Poppins" panose="00000500000000000000" pitchFamily="2" charset="0"/>
              <a:cs typeface="Poppins" panose="00000500000000000000" pitchFamily="2" charset="0"/>
            </a:rPr>
            <a:t>des patients hospitalisés ont connu la clinique </a:t>
          </a:r>
          <a:r>
            <a:rPr lang="fr-FR" sz="2400" b="1" dirty="0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rPr>
            <a:t>grâce à des recommandations</a:t>
          </a:r>
          <a:endParaRPr lang="fr-FR" sz="2400" dirty="0">
            <a:solidFill>
              <a:srgbClr val="752864"/>
            </a:solidFill>
          </a:endParaRPr>
        </a:p>
      </dgm:t>
    </dgm:pt>
    <dgm:pt modelId="{DCC173E5-CEDA-4F93-8DA4-B5D0CD57CA13}" type="parTrans" cxnId="{5AC6649F-9A70-49DD-8F44-634E4FE63F11}">
      <dgm:prSet/>
      <dgm:spPr/>
      <dgm:t>
        <a:bodyPr/>
        <a:lstStyle/>
        <a:p>
          <a:endParaRPr lang="fr-FR"/>
        </a:p>
      </dgm:t>
    </dgm:pt>
    <dgm:pt modelId="{49470874-EBEE-4E91-B640-B8C8693FF37F}" type="sibTrans" cxnId="{5AC6649F-9A70-49DD-8F44-634E4FE63F11}">
      <dgm:prSet/>
      <dgm:spPr/>
      <dgm:t>
        <a:bodyPr/>
        <a:lstStyle/>
        <a:p>
          <a:endParaRPr lang="fr-FR"/>
        </a:p>
      </dgm:t>
    </dgm:pt>
    <dgm:pt modelId="{B0B8DCBF-2191-4F3A-A941-1833AE8C7DB9}">
      <dgm:prSet phldrT="[Texte]" custT="1"/>
      <dgm:spPr/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fr-FR" sz="2400" b="1" dirty="0">
              <a:solidFill>
                <a:srgbClr val="7BBBC6"/>
              </a:solidFill>
              <a:latin typeface="Poppins" panose="00000500000000000000" pitchFamily="2" charset="0"/>
              <a:cs typeface="Poppins" panose="00000500000000000000" pitchFamily="2" charset="0"/>
            </a:rPr>
            <a:t>96,7% </a:t>
          </a:r>
          <a:r>
            <a:rPr lang="fr-FR" sz="2400" b="1" dirty="0">
              <a:latin typeface="Poppins" panose="00000500000000000000" pitchFamily="2" charset="0"/>
              <a:cs typeface="Poppins" panose="00000500000000000000" pitchFamily="2" charset="0"/>
            </a:rPr>
            <a:t>des patients hospitalisés </a:t>
          </a:r>
          <a:r>
            <a:rPr lang="fr-FR" sz="2400" b="1" dirty="0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rPr>
            <a:t>recommanderaient</a:t>
          </a:r>
          <a:r>
            <a:rPr lang="fr-FR" sz="2400" b="1" dirty="0">
              <a:latin typeface="Poppins" panose="00000500000000000000" pitchFamily="2" charset="0"/>
              <a:cs typeface="Poppins" panose="00000500000000000000" pitchFamily="2" charset="0"/>
            </a:rPr>
            <a:t> la clinique</a:t>
          </a:r>
          <a:endParaRPr lang="fr-FR" sz="2400" dirty="0"/>
        </a:p>
      </dgm:t>
    </dgm:pt>
    <dgm:pt modelId="{32075F9C-555C-4BFF-9987-7323730485D4}" type="parTrans" cxnId="{A7D3CBE5-51C4-45F4-BF74-D243FE3723F3}">
      <dgm:prSet/>
      <dgm:spPr/>
      <dgm:t>
        <a:bodyPr/>
        <a:lstStyle/>
        <a:p>
          <a:endParaRPr lang="fr-FR"/>
        </a:p>
      </dgm:t>
    </dgm:pt>
    <dgm:pt modelId="{2BF40CA0-7686-4CCB-902B-2EDBDED5C092}" type="sibTrans" cxnId="{A7D3CBE5-51C4-45F4-BF74-D243FE3723F3}">
      <dgm:prSet/>
      <dgm:spPr/>
      <dgm:t>
        <a:bodyPr/>
        <a:lstStyle/>
        <a:p>
          <a:endParaRPr lang="fr-FR"/>
        </a:p>
      </dgm:t>
    </dgm:pt>
    <dgm:pt modelId="{F2DE9581-DD81-43E9-AC45-C444492496ED}" type="pres">
      <dgm:prSet presAssocID="{8BF86F7A-AD94-403B-A9E3-6C23B276041E}" presName="rootnode" presStyleCnt="0">
        <dgm:presLayoutVars>
          <dgm:chMax/>
          <dgm:chPref/>
          <dgm:dir/>
          <dgm:animLvl val="lvl"/>
        </dgm:presLayoutVars>
      </dgm:prSet>
      <dgm:spPr/>
    </dgm:pt>
    <dgm:pt modelId="{539E9317-E0A3-4530-AEE1-D8188654C4C4}" type="pres">
      <dgm:prSet presAssocID="{5365C77D-9B53-49F4-9646-83F487F180B8}" presName="composite" presStyleCnt="0"/>
      <dgm:spPr/>
    </dgm:pt>
    <dgm:pt modelId="{C22B8D36-596B-41B8-B500-0D93393B53AD}" type="pres">
      <dgm:prSet presAssocID="{5365C77D-9B53-49F4-9646-83F487F180B8}" presName="LShape" presStyleLbl="alignNode1" presStyleIdx="0" presStyleCnt="3"/>
      <dgm:spPr>
        <a:solidFill>
          <a:srgbClr val="7BBBC6"/>
        </a:solidFill>
        <a:ln>
          <a:solidFill>
            <a:srgbClr val="7BBBC6"/>
          </a:solidFill>
        </a:ln>
      </dgm:spPr>
    </dgm:pt>
    <dgm:pt modelId="{3EAF29A7-8D04-483F-8014-5E134EF827EE}" type="pres">
      <dgm:prSet presAssocID="{5365C77D-9B53-49F4-9646-83F487F180B8}" presName="ParentText" presStyleLbl="revTx" presStyleIdx="0" presStyleCnt="2" custScaleX="103250" custScaleY="61166" custLinFactNeighborX="534" custLinFactNeighborY="-16905">
        <dgm:presLayoutVars>
          <dgm:chMax val="0"/>
          <dgm:chPref val="0"/>
          <dgm:bulletEnabled val="1"/>
        </dgm:presLayoutVars>
      </dgm:prSet>
      <dgm:spPr/>
    </dgm:pt>
    <dgm:pt modelId="{3B723376-0CD2-4367-BF3F-C612A6DCF656}" type="pres">
      <dgm:prSet presAssocID="{5365C77D-9B53-49F4-9646-83F487F180B8}" presName="Triangle" presStyleLbl="alignNode1" presStyleIdx="1" presStyleCnt="3"/>
      <dgm:spPr>
        <a:solidFill>
          <a:schemeClr val="bg1"/>
        </a:solidFill>
        <a:ln>
          <a:solidFill>
            <a:schemeClr val="bg1"/>
          </a:solidFill>
        </a:ln>
      </dgm:spPr>
    </dgm:pt>
    <dgm:pt modelId="{AE077CAF-C416-4674-85D7-784A6D5C49C5}" type="pres">
      <dgm:prSet presAssocID="{49470874-EBEE-4E91-B640-B8C8693FF37F}" presName="sibTrans" presStyleCnt="0"/>
      <dgm:spPr/>
    </dgm:pt>
    <dgm:pt modelId="{BEBADAA6-F399-4DB9-96DE-09A36F2F4B05}" type="pres">
      <dgm:prSet presAssocID="{49470874-EBEE-4E91-B640-B8C8693FF37F}" presName="space" presStyleCnt="0"/>
      <dgm:spPr/>
    </dgm:pt>
    <dgm:pt modelId="{9829D13E-6973-41BF-B002-4AB43E04B04F}" type="pres">
      <dgm:prSet presAssocID="{B0B8DCBF-2191-4F3A-A941-1833AE8C7DB9}" presName="composite" presStyleCnt="0"/>
      <dgm:spPr/>
    </dgm:pt>
    <dgm:pt modelId="{D8BD0093-A537-43A3-B41D-91618446F9CB}" type="pres">
      <dgm:prSet presAssocID="{B0B8DCBF-2191-4F3A-A941-1833AE8C7DB9}" presName="LShape" presStyleLbl="alignNode1" presStyleIdx="2" presStyleCnt="3"/>
      <dgm:spPr>
        <a:solidFill>
          <a:srgbClr val="752864"/>
        </a:solidFill>
        <a:ln>
          <a:solidFill>
            <a:srgbClr val="752864"/>
          </a:solidFill>
        </a:ln>
      </dgm:spPr>
    </dgm:pt>
    <dgm:pt modelId="{6C0B35C8-C137-4A57-824D-EA656C4E84AF}" type="pres">
      <dgm:prSet presAssocID="{B0B8DCBF-2191-4F3A-A941-1833AE8C7DB9}" presName="ParentText" presStyleLbl="revTx" presStyleIdx="1" presStyleCnt="2" custScaleX="110397" custScaleY="60699" custLinFactNeighborX="355" custLinFactNeighborY="-16401">
        <dgm:presLayoutVars>
          <dgm:chMax val="0"/>
          <dgm:chPref val="0"/>
          <dgm:bulletEnabled val="1"/>
        </dgm:presLayoutVars>
      </dgm:prSet>
      <dgm:spPr/>
    </dgm:pt>
  </dgm:ptLst>
  <dgm:cxnLst>
    <dgm:cxn modelId="{67458025-8D7E-4672-90F8-C8AE69A54511}" type="presOf" srcId="{5365C77D-9B53-49F4-9646-83F487F180B8}" destId="{3EAF29A7-8D04-483F-8014-5E134EF827EE}" srcOrd="0" destOrd="0" presId="urn:microsoft.com/office/officeart/2009/3/layout/StepUpProcess"/>
    <dgm:cxn modelId="{62DCB071-BF80-4D91-B2E8-60820550C460}" type="presOf" srcId="{B0B8DCBF-2191-4F3A-A941-1833AE8C7DB9}" destId="{6C0B35C8-C137-4A57-824D-EA656C4E84AF}" srcOrd="0" destOrd="0" presId="urn:microsoft.com/office/officeart/2009/3/layout/StepUpProcess"/>
    <dgm:cxn modelId="{7F1AD581-5C4F-4C16-A6EB-93C9B0EB9197}" type="presOf" srcId="{8BF86F7A-AD94-403B-A9E3-6C23B276041E}" destId="{F2DE9581-DD81-43E9-AC45-C444492496ED}" srcOrd="0" destOrd="0" presId="urn:microsoft.com/office/officeart/2009/3/layout/StepUpProcess"/>
    <dgm:cxn modelId="{5AC6649F-9A70-49DD-8F44-634E4FE63F11}" srcId="{8BF86F7A-AD94-403B-A9E3-6C23B276041E}" destId="{5365C77D-9B53-49F4-9646-83F487F180B8}" srcOrd="0" destOrd="0" parTransId="{DCC173E5-CEDA-4F93-8DA4-B5D0CD57CA13}" sibTransId="{49470874-EBEE-4E91-B640-B8C8693FF37F}"/>
    <dgm:cxn modelId="{A7D3CBE5-51C4-45F4-BF74-D243FE3723F3}" srcId="{8BF86F7A-AD94-403B-A9E3-6C23B276041E}" destId="{B0B8DCBF-2191-4F3A-A941-1833AE8C7DB9}" srcOrd="1" destOrd="0" parTransId="{32075F9C-555C-4BFF-9987-7323730485D4}" sibTransId="{2BF40CA0-7686-4CCB-902B-2EDBDED5C092}"/>
    <dgm:cxn modelId="{080C6641-0A62-460A-A5FE-3000F058ED65}" type="presParOf" srcId="{F2DE9581-DD81-43E9-AC45-C444492496ED}" destId="{539E9317-E0A3-4530-AEE1-D8188654C4C4}" srcOrd="0" destOrd="0" presId="urn:microsoft.com/office/officeart/2009/3/layout/StepUpProcess"/>
    <dgm:cxn modelId="{2780AD9F-CF93-4F4A-B867-455846AE767A}" type="presParOf" srcId="{539E9317-E0A3-4530-AEE1-D8188654C4C4}" destId="{C22B8D36-596B-41B8-B500-0D93393B53AD}" srcOrd="0" destOrd="0" presId="urn:microsoft.com/office/officeart/2009/3/layout/StepUpProcess"/>
    <dgm:cxn modelId="{61E245AE-CF3B-43C4-8D95-196FE601EF9E}" type="presParOf" srcId="{539E9317-E0A3-4530-AEE1-D8188654C4C4}" destId="{3EAF29A7-8D04-483F-8014-5E134EF827EE}" srcOrd="1" destOrd="0" presId="urn:microsoft.com/office/officeart/2009/3/layout/StepUpProcess"/>
    <dgm:cxn modelId="{E418FCE6-3E7D-4AD1-8DB2-154D83FB5C8B}" type="presParOf" srcId="{539E9317-E0A3-4530-AEE1-D8188654C4C4}" destId="{3B723376-0CD2-4367-BF3F-C612A6DCF656}" srcOrd="2" destOrd="0" presId="urn:microsoft.com/office/officeart/2009/3/layout/StepUpProcess"/>
    <dgm:cxn modelId="{83A5A202-8A08-4E0A-B50F-20FBDBADB480}" type="presParOf" srcId="{F2DE9581-DD81-43E9-AC45-C444492496ED}" destId="{AE077CAF-C416-4674-85D7-784A6D5C49C5}" srcOrd="1" destOrd="0" presId="urn:microsoft.com/office/officeart/2009/3/layout/StepUpProcess"/>
    <dgm:cxn modelId="{3DCA49A7-C228-402B-910A-36EA18EC65D7}" type="presParOf" srcId="{AE077CAF-C416-4674-85D7-784A6D5C49C5}" destId="{BEBADAA6-F399-4DB9-96DE-09A36F2F4B05}" srcOrd="0" destOrd="0" presId="urn:microsoft.com/office/officeart/2009/3/layout/StepUpProcess"/>
    <dgm:cxn modelId="{09A8881C-A23A-42B1-AB9F-CC02CBA0916D}" type="presParOf" srcId="{F2DE9581-DD81-43E9-AC45-C444492496ED}" destId="{9829D13E-6973-41BF-B002-4AB43E04B04F}" srcOrd="2" destOrd="0" presId="urn:microsoft.com/office/officeart/2009/3/layout/StepUpProcess"/>
    <dgm:cxn modelId="{D53E42F0-7E07-44A5-A838-207704BAF00F}" type="presParOf" srcId="{9829D13E-6973-41BF-B002-4AB43E04B04F}" destId="{D8BD0093-A537-43A3-B41D-91618446F9CB}" srcOrd="0" destOrd="0" presId="urn:microsoft.com/office/officeart/2009/3/layout/StepUpProcess"/>
    <dgm:cxn modelId="{EE6251D6-8508-43FF-B2BB-6941A947F408}" type="presParOf" srcId="{9829D13E-6973-41BF-B002-4AB43E04B04F}" destId="{6C0B35C8-C137-4A57-824D-EA656C4E84AF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F18A486-7933-4E90-A103-21147F055BB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D2FB7EE-C48A-4DC7-8C83-344C7FCC9E55}">
      <dgm:prSet phldrT="[Texte]" custT="1"/>
      <dgm:spPr>
        <a:solidFill>
          <a:srgbClr val="7BBBC6"/>
        </a:solidFill>
        <a:ln>
          <a:solidFill>
            <a:srgbClr val="7BBBC6"/>
          </a:solidFill>
        </a:ln>
      </dgm:spPr>
      <dgm:t>
        <a:bodyPr/>
        <a:lstStyle/>
        <a:p>
          <a:pPr algn="ctr"/>
          <a:r>
            <a:rPr lang="fr-FR" sz="1600" b="1" u="sng" dirty="0">
              <a:latin typeface="Poppins" panose="00000500000000000000" pitchFamily="2" charset="0"/>
              <a:cs typeface="Poppins" panose="00000500000000000000" pitchFamily="2" charset="0"/>
            </a:rPr>
            <a:t>Cuisine</a:t>
          </a:r>
          <a:endParaRPr lang="fr-FR" sz="1200" dirty="0"/>
        </a:p>
      </dgm:t>
    </dgm:pt>
    <dgm:pt modelId="{5F98F5BD-17B0-42CD-A0DF-107869B32586}" type="parTrans" cxnId="{A0EBB8A7-4805-46A6-94DE-4CDA59917BDD}">
      <dgm:prSet/>
      <dgm:spPr/>
      <dgm:t>
        <a:bodyPr/>
        <a:lstStyle/>
        <a:p>
          <a:pPr algn="just"/>
          <a:endParaRPr lang="fr-FR"/>
        </a:p>
      </dgm:t>
    </dgm:pt>
    <dgm:pt modelId="{FCA2F60C-259B-408F-9767-F2B2222022EC}" type="sibTrans" cxnId="{A0EBB8A7-4805-46A6-94DE-4CDA59917BDD}">
      <dgm:prSet/>
      <dgm:spPr/>
      <dgm:t>
        <a:bodyPr/>
        <a:lstStyle/>
        <a:p>
          <a:pPr algn="just"/>
          <a:endParaRPr lang="fr-FR"/>
        </a:p>
      </dgm:t>
    </dgm:pt>
    <dgm:pt modelId="{17D0DF97-2916-449E-910E-9AE933D1B2DF}">
      <dgm:prSet phldrT="[Texte]"/>
      <dgm:spPr>
        <a:solidFill>
          <a:schemeClr val="bg1">
            <a:alpha val="90000"/>
          </a:schemeClr>
        </a:solidFill>
        <a:ln>
          <a:solidFill>
            <a:srgbClr val="7BBBC6">
              <a:alpha val="90000"/>
            </a:srgbClr>
          </a:solidFill>
        </a:ln>
      </dgm:spPr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revoir l'horaire de service des repas(diner servi tôt, froid et pas de collation) </a:t>
          </a:r>
          <a:endParaRPr lang="fr-FR" dirty="0"/>
        </a:p>
      </dgm:t>
    </dgm:pt>
    <dgm:pt modelId="{4B8978B6-DAAE-4BFD-A8E1-EE133FD15FF4}" type="parTrans" cxnId="{B3FEE410-4AFE-4BCD-858F-270E2B564290}">
      <dgm:prSet/>
      <dgm:spPr/>
      <dgm:t>
        <a:bodyPr/>
        <a:lstStyle/>
        <a:p>
          <a:pPr algn="just"/>
          <a:endParaRPr lang="fr-FR"/>
        </a:p>
      </dgm:t>
    </dgm:pt>
    <dgm:pt modelId="{A1D876E9-1CDA-43DC-90C6-C5831E12BF11}" type="sibTrans" cxnId="{B3FEE410-4AFE-4BCD-858F-270E2B564290}">
      <dgm:prSet/>
      <dgm:spPr/>
      <dgm:t>
        <a:bodyPr/>
        <a:lstStyle/>
        <a:p>
          <a:pPr algn="just"/>
          <a:endParaRPr lang="fr-FR"/>
        </a:p>
      </dgm:t>
    </dgm:pt>
    <dgm:pt modelId="{9307FF95-24EA-4725-9116-898ACE76661D}">
      <dgm:prSet phldrT="[Texte]" custT="1"/>
      <dgm:spPr>
        <a:solidFill>
          <a:srgbClr val="EBBDA9"/>
        </a:solidFill>
        <a:ln>
          <a:solidFill>
            <a:srgbClr val="EBBDA9"/>
          </a:solidFill>
        </a:ln>
      </dgm:spPr>
      <dgm:t>
        <a:bodyPr/>
        <a:lstStyle/>
        <a:p>
          <a:pPr algn="ctr"/>
          <a:r>
            <a:rPr lang="fr-FR" sz="1600" b="1" u="sng" dirty="0">
              <a:latin typeface="Poppins" panose="00000500000000000000" pitchFamily="2" charset="0"/>
              <a:cs typeface="Poppins" panose="00000500000000000000" pitchFamily="2" charset="0"/>
            </a:rPr>
            <a:t>Chambres</a:t>
          </a:r>
          <a:r>
            <a:rPr lang="fr-FR" sz="1200" b="1" u="sng" dirty="0">
              <a:latin typeface="Poppins" panose="00000500000000000000" pitchFamily="2" charset="0"/>
              <a:cs typeface="Poppins" panose="00000500000000000000" pitchFamily="2" charset="0"/>
            </a:rPr>
            <a:t> </a:t>
          </a:r>
          <a:endParaRPr lang="fr-FR" sz="1200" dirty="0"/>
        </a:p>
      </dgm:t>
    </dgm:pt>
    <dgm:pt modelId="{9EE266D8-D824-43C1-BBFB-7DD384ABBFDF}" type="parTrans" cxnId="{540399B9-B484-43DB-8D53-02CB4311D912}">
      <dgm:prSet/>
      <dgm:spPr/>
      <dgm:t>
        <a:bodyPr/>
        <a:lstStyle/>
        <a:p>
          <a:pPr algn="just"/>
          <a:endParaRPr lang="fr-FR"/>
        </a:p>
      </dgm:t>
    </dgm:pt>
    <dgm:pt modelId="{425351EA-1F03-446A-A184-9DD15396304C}" type="sibTrans" cxnId="{540399B9-B484-43DB-8D53-02CB4311D912}">
      <dgm:prSet/>
      <dgm:spPr/>
      <dgm:t>
        <a:bodyPr/>
        <a:lstStyle/>
        <a:p>
          <a:pPr algn="just"/>
          <a:endParaRPr lang="fr-FR"/>
        </a:p>
      </dgm:t>
    </dgm:pt>
    <dgm:pt modelId="{16343015-DCF1-4378-8F2A-05058536659B}">
      <dgm:prSet phldrT="[Texte]"/>
      <dgm:spPr>
        <a:solidFill>
          <a:schemeClr val="bg1">
            <a:alpha val="90000"/>
          </a:schemeClr>
        </a:solidFill>
      </dgm:spPr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manque de réfrigérateur</a:t>
          </a:r>
          <a:endParaRPr lang="fr-FR" dirty="0"/>
        </a:p>
      </dgm:t>
    </dgm:pt>
    <dgm:pt modelId="{7C66ACFF-E3AA-4AD3-87CD-AF20086BC559}" type="parTrans" cxnId="{E9B79693-245C-4E6C-A53F-CF2A103794D8}">
      <dgm:prSet/>
      <dgm:spPr/>
      <dgm:t>
        <a:bodyPr/>
        <a:lstStyle/>
        <a:p>
          <a:pPr algn="just"/>
          <a:endParaRPr lang="fr-FR"/>
        </a:p>
      </dgm:t>
    </dgm:pt>
    <dgm:pt modelId="{00E787BD-009F-49C5-9D5E-05222BE30805}" type="sibTrans" cxnId="{E9B79693-245C-4E6C-A53F-CF2A103794D8}">
      <dgm:prSet/>
      <dgm:spPr/>
      <dgm:t>
        <a:bodyPr/>
        <a:lstStyle/>
        <a:p>
          <a:pPr algn="just"/>
          <a:endParaRPr lang="fr-FR"/>
        </a:p>
      </dgm:t>
    </dgm:pt>
    <dgm:pt modelId="{47B32257-85C0-4361-BF6F-152E5B7846AC}">
      <dgm:prSet phldrT="[Texte]" custT="1"/>
      <dgm:spPr>
        <a:solidFill>
          <a:srgbClr val="7BBBC6"/>
        </a:solidFill>
        <a:ln>
          <a:solidFill>
            <a:srgbClr val="7BBBC6"/>
          </a:solidFill>
        </a:ln>
      </dgm:spPr>
      <dgm:t>
        <a:bodyPr/>
        <a:lstStyle/>
        <a:p>
          <a:pPr algn="ctr"/>
          <a:r>
            <a:rPr lang="fr-FR" sz="1600" b="1" u="sng" dirty="0">
              <a:latin typeface="Poppins" panose="00000500000000000000" pitchFamily="2" charset="0"/>
              <a:cs typeface="Poppins" panose="00000500000000000000" pitchFamily="2" charset="0"/>
            </a:rPr>
            <a:t>Accueil</a:t>
          </a:r>
          <a:r>
            <a:rPr lang="fr-FR" sz="1200" b="1" u="sng" dirty="0">
              <a:latin typeface="Poppins" panose="00000500000000000000" pitchFamily="2" charset="0"/>
              <a:cs typeface="Poppins" panose="00000500000000000000" pitchFamily="2" charset="0"/>
            </a:rPr>
            <a:t> </a:t>
          </a:r>
          <a:endParaRPr lang="fr-FR" sz="1200" dirty="0"/>
        </a:p>
      </dgm:t>
    </dgm:pt>
    <dgm:pt modelId="{0EEEA232-DC84-451E-8986-40CC683F9689}" type="parTrans" cxnId="{CB1AE567-B2E2-4B55-9C39-7485BF774EC4}">
      <dgm:prSet/>
      <dgm:spPr/>
      <dgm:t>
        <a:bodyPr/>
        <a:lstStyle/>
        <a:p>
          <a:pPr algn="just"/>
          <a:endParaRPr lang="fr-FR"/>
        </a:p>
      </dgm:t>
    </dgm:pt>
    <dgm:pt modelId="{15657F93-8F2B-4E29-9945-D66FBABD8A8B}" type="sibTrans" cxnId="{CB1AE567-B2E2-4B55-9C39-7485BF774EC4}">
      <dgm:prSet/>
      <dgm:spPr/>
      <dgm:t>
        <a:bodyPr/>
        <a:lstStyle/>
        <a:p>
          <a:pPr algn="just"/>
          <a:endParaRPr lang="fr-FR"/>
        </a:p>
      </dgm:t>
    </dgm:pt>
    <dgm:pt modelId="{5708246E-135F-4606-9237-729EF0BCBC61}">
      <dgm:prSet phldrT="[Texte]"/>
      <dgm:spPr>
        <a:solidFill>
          <a:schemeClr val="bg1">
            <a:alpha val="90000"/>
          </a:schemeClr>
        </a:solidFill>
        <a:ln>
          <a:solidFill>
            <a:srgbClr val="7BBBC6">
              <a:alpha val="90000"/>
            </a:srgbClr>
          </a:solidFill>
        </a:ln>
      </dgm:spPr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elle suggère plus d organisation au niveau de la caisse et de l’accueil</a:t>
          </a:r>
          <a:endParaRPr lang="fr-FR" dirty="0"/>
        </a:p>
      </dgm:t>
    </dgm:pt>
    <dgm:pt modelId="{EEAF7A6C-1058-4CAD-B15B-2BD6F2396C5E}" type="parTrans" cxnId="{9C82C1E9-C0EE-4A25-B897-D7FD94DB70BF}">
      <dgm:prSet/>
      <dgm:spPr/>
      <dgm:t>
        <a:bodyPr/>
        <a:lstStyle/>
        <a:p>
          <a:pPr algn="just"/>
          <a:endParaRPr lang="fr-FR"/>
        </a:p>
      </dgm:t>
    </dgm:pt>
    <dgm:pt modelId="{C6F2985A-247C-4F6E-A132-8ADA409566B8}" type="sibTrans" cxnId="{9C82C1E9-C0EE-4A25-B897-D7FD94DB70BF}">
      <dgm:prSet/>
      <dgm:spPr/>
      <dgm:t>
        <a:bodyPr/>
        <a:lstStyle/>
        <a:p>
          <a:pPr algn="just"/>
          <a:endParaRPr lang="fr-FR"/>
        </a:p>
      </dgm:t>
    </dgm:pt>
    <dgm:pt modelId="{206B3311-4DD9-4BA3-9D7F-AE5673C8DF60}">
      <dgm:prSet phldrT="[Texte]" custT="1"/>
      <dgm:spPr>
        <a:solidFill>
          <a:srgbClr val="EBBDA9">
            <a:alpha val="90000"/>
          </a:srgbClr>
        </a:solidFill>
        <a:ln>
          <a:solidFill>
            <a:srgbClr val="EBBDA9">
              <a:alpha val="90000"/>
            </a:srgbClr>
          </a:solidFill>
        </a:ln>
      </dgm:spPr>
      <dgm:t>
        <a:bodyPr/>
        <a:lstStyle/>
        <a:p>
          <a:pPr algn="ctr"/>
          <a:r>
            <a:rPr lang="fr-FR" sz="1600" b="1" u="sng" dirty="0">
              <a:latin typeface="Poppins" panose="00000500000000000000" pitchFamily="2" charset="0"/>
              <a:cs typeface="Poppins" panose="00000500000000000000" pitchFamily="2" charset="0"/>
            </a:rPr>
            <a:t>Soins</a:t>
          </a:r>
          <a:endParaRPr lang="fr-FR" sz="1200" dirty="0"/>
        </a:p>
      </dgm:t>
    </dgm:pt>
    <dgm:pt modelId="{C26A0FDA-180B-4537-B42E-CC2451B93E59}" type="parTrans" cxnId="{0AC5DD48-7CD2-4361-B804-A824D159E0F2}">
      <dgm:prSet/>
      <dgm:spPr/>
      <dgm:t>
        <a:bodyPr/>
        <a:lstStyle/>
        <a:p>
          <a:pPr algn="just"/>
          <a:endParaRPr lang="fr-FR"/>
        </a:p>
      </dgm:t>
    </dgm:pt>
    <dgm:pt modelId="{7524D18F-0706-40C9-8864-4C9874AF3D24}" type="sibTrans" cxnId="{0AC5DD48-7CD2-4361-B804-A824D159E0F2}">
      <dgm:prSet/>
      <dgm:spPr/>
      <dgm:t>
        <a:bodyPr/>
        <a:lstStyle/>
        <a:p>
          <a:pPr algn="just"/>
          <a:endParaRPr lang="fr-FR"/>
        </a:p>
      </dgm:t>
    </dgm:pt>
    <dgm:pt modelId="{220964B8-BB1F-49EA-88E0-562DC6B6E2EC}">
      <dgm:prSet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nourriture trop sèche pour la césarisée</a:t>
          </a:r>
        </a:p>
      </dgm:t>
    </dgm:pt>
    <dgm:pt modelId="{E780C8AB-D2E4-4306-BBD2-1C9B4CA6DABC}" type="parTrans" cxnId="{225D0C71-751D-41BD-9695-FBFA3CDA84E1}">
      <dgm:prSet/>
      <dgm:spPr/>
      <dgm:t>
        <a:bodyPr/>
        <a:lstStyle/>
        <a:p>
          <a:pPr algn="just"/>
          <a:endParaRPr lang="fr-FR"/>
        </a:p>
      </dgm:t>
    </dgm:pt>
    <dgm:pt modelId="{2E345D51-1EFF-4F60-808D-5413D7B6A607}" type="sibTrans" cxnId="{225D0C71-751D-41BD-9695-FBFA3CDA84E1}">
      <dgm:prSet/>
      <dgm:spPr/>
      <dgm:t>
        <a:bodyPr/>
        <a:lstStyle/>
        <a:p>
          <a:pPr algn="just"/>
          <a:endParaRPr lang="fr-FR"/>
        </a:p>
      </dgm:t>
    </dgm:pt>
    <dgm:pt modelId="{FBCD9850-6DC9-4545-98F1-61AAA87C23CA}">
      <dgm:prSet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repas trop gras et la bouillie n'est plus au top comme avant</a:t>
          </a:r>
        </a:p>
      </dgm:t>
    </dgm:pt>
    <dgm:pt modelId="{A03F9B79-0AE8-4B23-B4F4-C86298FB3BF0}" type="parTrans" cxnId="{38A8801E-C1BF-4CD9-80EB-0EC6F7936358}">
      <dgm:prSet/>
      <dgm:spPr/>
      <dgm:t>
        <a:bodyPr/>
        <a:lstStyle/>
        <a:p>
          <a:pPr algn="just"/>
          <a:endParaRPr lang="fr-FR"/>
        </a:p>
      </dgm:t>
    </dgm:pt>
    <dgm:pt modelId="{7C40644A-C4C9-48C3-843A-7426E0C266F7}" type="sibTrans" cxnId="{38A8801E-C1BF-4CD9-80EB-0EC6F7936358}">
      <dgm:prSet/>
      <dgm:spPr/>
      <dgm:t>
        <a:bodyPr/>
        <a:lstStyle/>
        <a:p>
          <a:pPr algn="just"/>
          <a:endParaRPr lang="fr-FR"/>
        </a:p>
      </dgm:t>
    </dgm:pt>
    <dgm:pt modelId="{4CC9052A-245E-450A-96C3-E653D79CA2B6}">
      <dgm:prSet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la chambre double trop étroite pour deux personnes</a:t>
          </a:r>
        </a:p>
      </dgm:t>
    </dgm:pt>
    <dgm:pt modelId="{BB9FCF23-5969-4398-A100-D26D5AED23BE}" type="parTrans" cxnId="{02CFE9A0-EEFE-49CD-976B-15DDF35EC313}">
      <dgm:prSet/>
      <dgm:spPr/>
      <dgm:t>
        <a:bodyPr/>
        <a:lstStyle/>
        <a:p>
          <a:pPr algn="just"/>
          <a:endParaRPr lang="fr-FR"/>
        </a:p>
      </dgm:t>
    </dgm:pt>
    <dgm:pt modelId="{61F447F4-3391-402F-953C-6597ABE771D8}" type="sibTrans" cxnId="{02CFE9A0-EEFE-49CD-976B-15DDF35EC313}">
      <dgm:prSet/>
      <dgm:spPr/>
      <dgm:t>
        <a:bodyPr/>
        <a:lstStyle/>
        <a:p>
          <a:pPr algn="just"/>
          <a:endParaRPr lang="fr-FR"/>
        </a:p>
      </dgm:t>
    </dgm:pt>
    <dgm:pt modelId="{DABC2264-0645-414B-9317-1B50CB9663C8}">
      <dgm:prSet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elle dit avoir demandé pendant 2 jours qu'on lui change son drap mais rien, veiller à changer les draps tous les jours et répondre aux demandes des patientes</a:t>
          </a:r>
        </a:p>
      </dgm:t>
    </dgm:pt>
    <dgm:pt modelId="{5449174B-B769-442B-801D-FEA8BA2B6FA5}" type="parTrans" cxnId="{7A62B1ED-EDB2-4267-8D94-A827F8891DA9}">
      <dgm:prSet/>
      <dgm:spPr/>
      <dgm:t>
        <a:bodyPr/>
        <a:lstStyle/>
        <a:p>
          <a:pPr algn="just"/>
          <a:endParaRPr lang="fr-FR"/>
        </a:p>
      </dgm:t>
    </dgm:pt>
    <dgm:pt modelId="{46E91931-2C97-471D-9A1C-762D0F963E2A}" type="sibTrans" cxnId="{7A62B1ED-EDB2-4267-8D94-A827F8891DA9}">
      <dgm:prSet/>
      <dgm:spPr/>
      <dgm:t>
        <a:bodyPr/>
        <a:lstStyle/>
        <a:p>
          <a:pPr algn="just"/>
          <a:endParaRPr lang="fr-FR"/>
        </a:p>
      </dgm:t>
    </dgm:pt>
    <dgm:pt modelId="{AEFD0D22-56D4-4F08-B947-1A0ED0B761B4}">
      <dgm:prSet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position de la clim non adéquate par rapport au lit à la chambre Anta</a:t>
          </a:r>
        </a:p>
      </dgm:t>
    </dgm:pt>
    <dgm:pt modelId="{BE5059B0-E379-4C87-99CB-8570A56D545E}" type="parTrans" cxnId="{1CBCA6E5-995B-425C-85CD-7455DB5339F6}">
      <dgm:prSet/>
      <dgm:spPr/>
      <dgm:t>
        <a:bodyPr/>
        <a:lstStyle/>
        <a:p>
          <a:pPr algn="just"/>
          <a:endParaRPr lang="fr-FR"/>
        </a:p>
      </dgm:t>
    </dgm:pt>
    <dgm:pt modelId="{E01C669C-49D4-4B33-889A-3B63A646F713}" type="sibTrans" cxnId="{1CBCA6E5-995B-425C-85CD-7455DB5339F6}">
      <dgm:prSet/>
      <dgm:spPr/>
      <dgm:t>
        <a:bodyPr/>
        <a:lstStyle/>
        <a:p>
          <a:pPr algn="just"/>
          <a:endParaRPr lang="fr-FR"/>
        </a:p>
      </dgm:t>
    </dgm:pt>
    <dgm:pt modelId="{E34C68D3-D0C5-4DB7-B832-8978642158E3}">
      <dgm:prSet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>
              <a:latin typeface="Poppins" panose="00000500000000000000" pitchFamily="2" charset="0"/>
              <a:cs typeface="Poppins" panose="00000500000000000000" pitchFamily="2" charset="0"/>
            </a:rPr>
            <a:t>Télévisions chambres Aissatou et Ndella</a:t>
          </a:r>
          <a:endParaRPr lang="fr-FR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7E58FC5-E83B-4BAA-A733-BB1B8E35FF31}" type="parTrans" cxnId="{940A4E16-AF67-491A-AC1B-854D0EB62436}">
      <dgm:prSet/>
      <dgm:spPr/>
      <dgm:t>
        <a:bodyPr/>
        <a:lstStyle/>
        <a:p>
          <a:pPr algn="just"/>
          <a:endParaRPr lang="fr-FR"/>
        </a:p>
      </dgm:t>
    </dgm:pt>
    <dgm:pt modelId="{49270300-F59E-4BE6-AF40-559CB30E09F3}" type="sibTrans" cxnId="{940A4E16-AF67-491A-AC1B-854D0EB62436}">
      <dgm:prSet/>
      <dgm:spPr/>
      <dgm:t>
        <a:bodyPr/>
        <a:lstStyle/>
        <a:p>
          <a:pPr algn="just"/>
          <a:endParaRPr lang="fr-FR"/>
        </a:p>
      </dgm:t>
    </dgm:pt>
    <dgm:pt modelId="{0697140C-6533-4527-8D89-2F61647CA0D4}">
      <dgm:prSet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Chambre Aissatou : placards cassés, pas de lampe dans les toilettes, télé et réfrigérateur ne fonctionnent pas, pas de prises</a:t>
          </a:r>
        </a:p>
      </dgm:t>
    </dgm:pt>
    <dgm:pt modelId="{A3AD4B2E-7C30-4B21-9EEA-015EAADD165F}" type="parTrans" cxnId="{B78D7E8A-7CC2-418E-ACF3-59A400B409CE}">
      <dgm:prSet/>
      <dgm:spPr/>
      <dgm:t>
        <a:bodyPr/>
        <a:lstStyle/>
        <a:p>
          <a:pPr algn="just"/>
          <a:endParaRPr lang="fr-FR"/>
        </a:p>
      </dgm:t>
    </dgm:pt>
    <dgm:pt modelId="{74BB8899-BC82-4338-B19B-1EA979C4B45A}" type="sibTrans" cxnId="{B78D7E8A-7CC2-418E-ACF3-59A400B409CE}">
      <dgm:prSet/>
      <dgm:spPr/>
      <dgm:t>
        <a:bodyPr/>
        <a:lstStyle/>
        <a:p>
          <a:pPr algn="just"/>
          <a:endParaRPr lang="fr-FR"/>
        </a:p>
      </dgm:t>
    </dgm:pt>
    <dgm:pt modelId="{DF664EC8-3725-4506-9933-E751BA318737}">
      <dgm:prSet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mauvaise odeur des toilettes, fuites d’eau</a:t>
          </a:r>
        </a:p>
      </dgm:t>
    </dgm:pt>
    <dgm:pt modelId="{F53A6A4A-4B5C-4E0D-90B5-270DC3322D69}" type="parTrans" cxnId="{5DE4BD04-EDB5-47CC-87DB-143C6007C6B8}">
      <dgm:prSet/>
      <dgm:spPr/>
      <dgm:t>
        <a:bodyPr/>
        <a:lstStyle/>
        <a:p>
          <a:pPr algn="just"/>
          <a:endParaRPr lang="fr-FR"/>
        </a:p>
      </dgm:t>
    </dgm:pt>
    <dgm:pt modelId="{991A2E22-B9B2-4120-B921-6731D44CD88E}" type="sibTrans" cxnId="{5DE4BD04-EDB5-47CC-87DB-143C6007C6B8}">
      <dgm:prSet/>
      <dgm:spPr/>
      <dgm:t>
        <a:bodyPr/>
        <a:lstStyle/>
        <a:p>
          <a:pPr algn="just"/>
          <a:endParaRPr lang="fr-FR"/>
        </a:p>
      </dgm:t>
    </dgm:pt>
    <dgm:pt modelId="{B79BF954-382D-421B-8A5C-398FA8DA4B66}">
      <dgm:prSet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>
              <a:latin typeface="Poppins" panose="00000500000000000000" pitchFamily="2" charset="0"/>
              <a:cs typeface="Poppins" panose="00000500000000000000" pitchFamily="2" charset="0"/>
            </a:rPr>
            <a:t>manque d’empathie du personnel</a:t>
          </a:r>
          <a:endParaRPr lang="fr-FR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D3CD6F6-BC8E-4851-A12E-4532163CEF3A}" type="parTrans" cxnId="{74933C5A-9C90-490B-BEEA-4C49CD10AFB7}">
      <dgm:prSet/>
      <dgm:spPr/>
      <dgm:t>
        <a:bodyPr/>
        <a:lstStyle/>
        <a:p>
          <a:pPr algn="just"/>
          <a:endParaRPr lang="fr-FR"/>
        </a:p>
      </dgm:t>
    </dgm:pt>
    <dgm:pt modelId="{C7EC65C7-CA2B-4864-B6C2-E59FB3259A54}" type="sibTrans" cxnId="{74933C5A-9C90-490B-BEEA-4C49CD10AFB7}">
      <dgm:prSet/>
      <dgm:spPr/>
      <dgm:t>
        <a:bodyPr/>
        <a:lstStyle/>
        <a:p>
          <a:pPr algn="just"/>
          <a:endParaRPr lang="fr-FR"/>
        </a:p>
      </dgm:t>
    </dgm:pt>
    <dgm:pt modelId="{103E6125-4899-4018-B48B-E10A33B934B8}">
      <dgm:prSet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problème de parking pour les patients et les visiteurs</a:t>
          </a:r>
        </a:p>
      </dgm:t>
    </dgm:pt>
    <dgm:pt modelId="{E5FB237B-D8E2-4B02-9ACC-3EA6CF37DEDC}" type="parTrans" cxnId="{8D890030-D4A8-48AD-BC8E-548559B12122}">
      <dgm:prSet/>
      <dgm:spPr/>
      <dgm:t>
        <a:bodyPr/>
        <a:lstStyle/>
        <a:p>
          <a:pPr algn="just"/>
          <a:endParaRPr lang="fr-FR"/>
        </a:p>
      </dgm:t>
    </dgm:pt>
    <dgm:pt modelId="{5BA6206D-B3C4-47B9-9CC6-B6CEF6F29BAE}" type="sibTrans" cxnId="{8D890030-D4A8-48AD-BC8E-548559B12122}">
      <dgm:prSet/>
      <dgm:spPr/>
      <dgm:t>
        <a:bodyPr/>
        <a:lstStyle/>
        <a:p>
          <a:pPr algn="just"/>
          <a:endParaRPr lang="fr-FR"/>
        </a:p>
      </dgm:t>
    </dgm:pt>
    <dgm:pt modelId="{9AE3F3EA-BEBD-4D51-B28C-1CB202D707CC}">
      <dgm:prSet phldrT="[Texte]"/>
      <dgm:spPr>
        <a:solidFill>
          <a:schemeClr val="bg1">
            <a:alpha val="90000"/>
          </a:schemeClr>
        </a:solidFill>
        <a:ln>
          <a:solidFill>
            <a:srgbClr val="EBBDA9">
              <a:alpha val="90000"/>
            </a:srgbClr>
          </a:solidFill>
        </a:ln>
      </dgm:spPr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accueil des patientes qui doivent accoucher reste a désirer </a:t>
          </a:r>
          <a:endParaRPr lang="fr-FR" dirty="0"/>
        </a:p>
      </dgm:t>
    </dgm:pt>
    <dgm:pt modelId="{B92B632D-2F17-4DDE-AC13-EE117E05EA80}" type="parTrans" cxnId="{5792B066-CC80-478C-9718-5A757D4DCAEE}">
      <dgm:prSet/>
      <dgm:spPr/>
      <dgm:t>
        <a:bodyPr/>
        <a:lstStyle/>
        <a:p>
          <a:pPr algn="just"/>
          <a:endParaRPr lang="fr-FR"/>
        </a:p>
      </dgm:t>
    </dgm:pt>
    <dgm:pt modelId="{D803160A-0929-41A8-974F-9DE8D3ACC378}" type="sibTrans" cxnId="{5792B066-CC80-478C-9718-5A757D4DCAEE}">
      <dgm:prSet/>
      <dgm:spPr/>
      <dgm:t>
        <a:bodyPr/>
        <a:lstStyle/>
        <a:p>
          <a:pPr algn="just"/>
          <a:endParaRPr lang="fr-FR"/>
        </a:p>
      </dgm:t>
    </dgm:pt>
    <dgm:pt modelId="{818B1D55-1076-4F5A-B596-30CE69237194}">
      <dgm:prSet/>
      <dgm:spPr>
        <a:solidFill>
          <a:schemeClr val="bg1">
            <a:alpha val="90000"/>
          </a:schemeClr>
        </a:solidFill>
        <a:ln>
          <a:solidFill>
            <a:srgbClr val="EBBDA9">
              <a:alpha val="90000"/>
            </a:srgbClr>
          </a:solidFill>
        </a:ln>
      </dgm:spPr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une meilleure prise en charge des malades</a:t>
          </a:r>
        </a:p>
      </dgm:t>
    </dgm:pt>
    <dgm:pt modelId="{868D9605-CA69-4C0D-B7A2-CE5DEA1E6650}" type="parTrans" cxnId="{31ABE768-BDD8-4465-9ACB-9ED84A13AC5F}">
      <dgm:prSet/>
      <dgm:spPr/>
      <dgm:t>
        <a:bodyPr/>
        <a:lstStyle/>
        <a:p>
          <a:pPr algn="just"/>
          <a:endParaRPr lang="fr-FR"/>
        </a:p>
      </dgm:t>
    </dgm:pt>
    <dgm:pt modelId="{24A2B3D4-6A86-41D7-9912-573BE279A6D2}" type="sibTrans" cxnId="{31ABE768-BDD8-4465-9ACB-9ED84A13AC5F}">
      <dgm:prSet/>
      <dgm:spPr/>
      <dgm:t>
        <a:bodyPr/>
        <a:lstStyle/>
        <a:p>
          <a:pPr algn="just"/>
          <a:endParaRPr lang="fr-FR"/>
        </a:p>
      </dgm:t>
    </dgm:pt>
    <dgm:pt modelId="{566DA690-B4AB-45CA-ADC5-A4AA4D47DC0A}">
      <dgm:prSet/>
      <dgm:spPr>
        <a:solidFill>
          <a:schemeClr val="bg1">
            <a:alpha val="90000"/>
          </a:schemeClr>
        </a:solidFill>
      </dgm:spPr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pas de consultation post opératoire de son médecin</a:t>
          </a:r>
        </a:p>
      </dgm:t>
    </dgm:pt>
    <dgm:pt modelId="{921C1BF3-6E11-4DF8-A8AB-AA82007CBF32}" type="parTrans" cxnId="{A469232B-D4AF-498A-BA65-3C0A8F4518A8}">
      <dgm:prSet/>
      <dgm:spPr/>
      <dgm:t>
        <a:bodyPr/>
        <a:lstStyle/>
        <a:p>
          <a:pPr algn="just"/>
          <a:endParaRPr lang="fr-FR"/>
        </a:p>
      </dgm:t>
    </dgm:pt>
    <dgm:pt modelId="{21D83A37-0C67-43C0-8A58-99E824144168}" type="sibTrans" cxnId="{A469232B-D4AF-498A-BA65-3C0A8F4518A8}">
      <dgm:prSet/>
      <dgm:spPr/>
      <dgm:t>
        <a:bodyPr/>
        <a:lstStyle/>
        <a:p>
          <a:pPr algn="just"/>
          <a:endParaRPr lang="fr-FR"/>
        </a:p>
      </dgm:t>
    </dgm:pt>
    <dgm:pt modelId="{7062975F-AD3C-49F7-A823-7B02E93D4BEC}">
      <dgm:prSet/>
      <dgm:spPr>
        <a:solidFill>
          <a:schemeClr val="bg1">
            <a:alpha val="90000"/>
          </a:schemeClr>
        </a:solidFill>
      </dgm:spPr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 dirty="0">
              <a:latin typeface="Poppins" panose="00000500000000000000" pitchFamily="2" charset="0"/>
              <a:cs typeface="Poppins" panose="00000500000000000000" pitchFamily="2" charset="0"/>
            </a:rPr>
            <a:t>posologie non expliquée pour la prise des médicaments en hospitalisation, ordonnance non inscrite sur la feuille de la prise en charge à la sortie</a:t>
          </a:r>
        </a:p>
      </dgm:t>
    </dgm:pt>
    <dgm:pt modelId="{36F17F6A-1481-48F3-B1FF-FC832D621E98}" type="parTrans" cxnId="{80C571CF-7EF7-4D58-BAB5-8642467A2584}">
      <dgm:prSet/>
      <dgm:spPr/>
      <dgm:t>
        <a:bodyPr/>
        <a:lstStyle/>
        <a:p>
          <a:pPr algn="just"/>
          <a:endParaRPr lang="fr-FR"/>
        </a:p>
      </dgm:t>
    </dgm:pt>
    <dgm:pt modelId="{033B713E-52C5-4480-8152-4FFDAC8F75FC}" type="sibTrans" cxnId="{80C571CF-7EF7-4D58-BAB5-8642467A2584}">
      <dgm:prSet/>
      <dgm:spPr/>
      <dgm:t>
        <a:bodyPr/>
        <a:lstStyle/>
        <a:p>
          <a:pPr algn="just"/>
          <a:endParaRPr lang="fr-FR"/>
        </a:p>
      </dgm:t>
    </dgm:pt>
    <dgm:pt modelId="{3B3E0FFA-B2E8-4E00-978D-716F6521C503}">
      <dgm:prSet/>
      <dgm:spPr/>
      <dgm:t>
        <a:bodyPr/>
        <a:lstStyle/>
        <a:p>
          <a:pPr algn="just">
            <a:buFont typeface="Wingdings" panose="05000000000000000000" pitchFamily="2" charset="2"/>
            <a:buChar char="ü"/>
          </a:pPr>
          <a:r>
            <a:rPr lang="fr-FR">
              <a:latin typeface="Poppins" panose="00000500000000000000" pitchFamily="2" charset="0"/>
              <a:cs typeface="Poppins" panose="00000500000000000000" pitchFamily="2" charset="0"/>
            </a:rPr>
            <a:t>annuaire pour les numéros internes de la clinique non disponible dans les chambres</a:t>
          </a:r>
          <a:endParaRPr lang="fr-FR" dirty="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03122451-A5AD-4ACC-903A-B62766421E35}" type="parTrans" cxnId="{251AA351-E94E-4B72-894B-686B1BFD2F48}">
      <dgm:prSet/>
      <dgm:spPr/>
      <dgm:t>
        <a:bodyPr/>
        <a:lstStyle/>
        <a:p>
          <a:endParaRPr lang="fr-FR"/>
        </a:p>
      </dgm:t>
    </dgm:pt>
    <dgm:pt modelId="{A85AD75C-02C5-4AFD-8103-A7C0EECB0319}" type="sibTrans" cxnId="{251AA351-E94E-4B72-894B-686B1BFD2F48}">
      <dgm:prSet/>
      <dgm:spPr/>
      <dgm:t>
        <a:bodyPr/>
        <a:lstStyle/>
        <a:p>
          <a:endParaRPr lang="fr-FR"/>
        </a:p>
      </dgm:t>
    </dgm:pt>
    <dgm:pt modelId="{9A415190-2EBF-4271-930C-31E49726FD9B}" type="pres">
      <dgm:prSet presAssocID="{DF18A486-7933-4E90-A103-21147F055BB7}" presName="Name0" presStyleCnt="0">
        <dgm:presLayoutVars>
          <dgm:dir/>
          <dgm:animLvl val="lvl"/>
          <dgm:resizeHandles val="exact"/>
        </dgm:presLayoutVars>
      </dgm:prSet>
      <dgm:spPr/>
    </dgm:pt>
    <dgm:pt modelId="{0E706A87-1425-4BFC-9A54-EB15A328CF2B}" type="pres">
      <dgm:prSet presAssocID="{4D2FB7EE-C48A-4DC7-8C83-344C7FCC9E55}" presName="composite" presStyleCnt="0"/>
      <dgm:spPr/>
    </dgm:pt>
    <dgm:pt modelId="{52ACEB9C-B6D0-4436-8C98-768A1B09D916}" type="pres">
      <dgm:prSet presAssocID="{4D2FB7EE-C48A-4DC7-8C83-344C7FCC9E55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978EC60A-E037-43B8-933B-0574028D0289}" type="pres">
      <dgm:prSet presAssocID="{4D2FB7EE-C48A-4DC7-8C83-344C7FCC9E55}" presName="desTx" presStyleLbl="alignAccFollowNode1" presStyleIdx="0" presStyleCnt="4">
        <dgm:presLayoutVars>
          <dgm:bulletEnabled val="1"/>
        </dgm:presLayoutVars>
      </dgm:prSet>
      <dgm:spPr/>
    </dgm:pt>
    <dgm:pt modelId="{A93DABD2-3593-4241-A6C2-364DB94802AE}" type="pres">
      <dgm:prSet presAssocID="{FCA2F60C-259B-408F-9767-F2B2222022EC}" presName="space" presStyleCnt="0"/>
      <dgm:spPr/>
    </dgm:pt>
    <dgm:pt modelId="{898C9A4A-BEE1-49A7-B128-C017557B643F}" type="pres">
      <dgm:prSet presAssocID="{9307FF95-24EA-4725-9116-898ACE76661D}" presName="composite" presStyleCnt="0"/>
      <dgm:spPr/>
    </dgm:pt>
    <dgm:pt modelId="{F5522716-4485-45D8-8DFC-9D0559008A78}" type="pres">
      <dgm:prSet presAssocID="{9307FF95-24EA-4725-9116-898ACE76661D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B7EE8EDF-A774-4118-A133-4CD1228BB3D8}" type="pres">
      <dgm:prSet presAssocID="{9307FF95-24EA-4725-9116-898ACE76661D}" presName="desTx" presStyleLbl="alignAccFollowNode1" presStyleIdx="1" presStyleCnt="4">
        <dgm:presLayoutVars>
          <dgm:bulletEnabled val="1"/>
        </dgm:presLayoutVars>
      </dgm:prSet>
      <dgm:spPr/>
    </dgm:pt>
    <dgm:pt modelId="{1546903D-11A0-4D69-AF2F-7045E8847BCC}" type="pres">
      <dgm:prSet presAssocID="{425351EA-1F03-446A-A184-9DD15396304C}" presName="space" presStyleCnt="0"/>
      <dgm:spPr/>
    </dgm:pt>
    <dgm:pt modelId="{E5D4925C-F518-4B86-81D5-F5BC0E399168}" type="pres">
      <dgm:prSet presAssocID="{47B32257-85C0-4361-BF6F-152E5B7846AC}" presName="composite" presStyleCnt="0"/>
      <dgm:spPr/>
    </dgm:pt>
    <dgm:pt modelId="{E830E768-05C5-448A-B532-C69B10465B8E}" type="pres">
      <dgm:prSet presAssocID="{47B32257-85C0-4361-BF6F-152E5B7846AC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D04B26D5-F8FC-4153-8156-14826560887F}" type="pres">
      <dgm:prSet presAssocID="{47B32257-85C0-4361-BF6F-152E5B7846AC}" presName="desTx" presStyleLbl="alignAccFollowNode1" presStyleIdx="2" presStyleCnt="4">
        <dgm:presLayoutVars>
          <dgm:bulletEnabled val="1"/>
        </dgm:presLayoutVars>
      </dgm:prSet>
      <dgm:spPr/>
    </dgm:pt>
    <dgm:pt modelId="{B7265C1C-2799-42E5-A8C2-526C4E512DE8}" type="pres">
      <dgm:prSet presAssocID="{15657F93-8F2B-4E29-9945-D66FBABD8A8B}" presName="space" presStyleCnt="0"/>
      <dgm:spPr/>
    </dgm:pt>
    <dgm:pt modelId="{79398459-F959-4931-9797-C9B6196267F0}" type="pres">
      <dgm:prSet presAssocID="{206B3311-4DD9-4BA3-9D7F-AE5673C8DF60}" presName="composite" presStyleCnt="0"/>
      <dgm:spPr/>
    </dgm:pt>
    <dgm:pt modelId="{40428A8C-A4CB-4F51-8084-3312102F3C4E}" type="pres">
      <dgm:prSet presAssocID="{206B3311-4DD9-4BA3-9D7F-AE5673C8DF60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92A7588F-4CC5-4A1A-B9D6-7BE2A7BE7461}" type="pres">
      <dgm:prSet presAssocID="{206B3311-4DD9-4BA3-9D7F-AE5673C8DF60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5DE4BD04-EDB5-47CC-87DB-143C6007C6B8}" srcId="{9307FF95-24EA-4725-9116-898ACE76661D}" destId="{DF664EC8-3725-4506-9933-E751BA318737}" srcOrd="6" destOrd="0" parTransId="{F53A6A4A-4B5C-4E0D-90B5-270DC3322D69}" sibTransId="{991A2E22-B9B2-4120-B921-6731D44CD88E}"/>
    <dgm:cxn modelId="{B3FEE410-4AFE-4BCD-858F-270E2B564290}" srcId="{4D2FB7EE-C48A-4DC7-8C83-344C7FCC9E55}" destId="{17D0DF97-2916-449E-910E-9AE933D1B2DF}" srcOrd="0" destOrd="0" parTransId="{4B8978B6-DAAE-4BFD-A8E1-EE133FD15FF4}" sibTransId="{A1D876E9-1CDA-43DC-90C6-C5831E12BF11}"/>
    <dgm:cxn modelId="{940A4E16-AF67-491A-AC1B-854D0EB62436}" srcId="{9307FF95-24EA-4725-9116-898ACE76661D}" destId="{E34C68D3-D0C5-4DB7-B832-8978642158E3}" srcOrd="4" destOrd="0" parTransId="{07E58FC5-E83B-4BAA-A733-BB1B8E35FF31}" sibTransId="{49270300-F59E-4BE6-AF40-559CB30E09F3}"/>
    <dgm:cxn modelId="{89A68918-1C5E-423D-B5B5-A607F72C4DDF}" type="presOf" srcId="{220964B8-BB1F-49EA-88E0-562DC6B6E2EC}" destId="{978EC60A-E037-43B8-933B-0574028D0289}" srcOrd="0" destOrd="1" presId="urn:microsoft.com/office/officeart/2005/8/layout/hList1"/>
    <dgm:cxn modelId="{38A8801E-C1BF-4CD9-80EB-0EC6F7936358}" srcId="{4D2FB7EE-C48A-4DC7-8C83-344C7FCC9E55}" destId="{FBCD9850-6DC9-4545-98F1-61AAA87C23CA}" srcOrd="2" destOrd="0" parTransId="{A03F9B79-0AE8-4B23-B4F4-C86298FB3BF0}" sibTransId="{7C40644A-C4C9-48C3-843A-7426E0C266F7}"/>
    <dgm:cxn modelId="{A469232B-D4AF-498A-BA65-3C0A8F4518A8}" srcId="{206B3311-4DD9-4BA3-9D7F-AE5673C8DF60}" destId="{566DA690-B4AB-45CA-ADC5-A4AA4D47DC0A}" srcOrd="2" destOrd="0" parTransId="{921C1BF3-6E11-4DF8-A8AB-AA82007CBF32}" sibTransId="{21D83A37-0C67-43C0-8A58-99E824144168}"/>
    <dgm:cxn modelId="{8D890030-D4A8-48AD-BC8E-548559B12122}" srcId="{47B32257-85C0-4361-BF6F-152E5B7846AC}" destId="{103E6125-4899-4018-B48B-E10A33B934B8}" srcOrd="2" destOrd="0" parTransId="{E5FB237B-D8E2-4B02-9ACC-3EA6CF37DEDC}" sibTransId="{5BA6206D-B3C4-47B9-9CC6-B6CEF6F29BAE}"/>
    <dgm:cxn modelId="{DDD87031-3501-47DC-A023-0880E089F243}" type="presOf" srcId="{0697140C-6533-4527-8D89-2F61647CA0D4}" destId="{B7EE8EDF-A774-4118-A133-4CD1228BB3D8}" srcOrd="0" destOrd="5" presId="urn:microsoft.com/office/officeart/2005/8/layout/hList1"/>
    <dgm:cxn modelId="{38DBD43F-F3CD-491C-98ED-2899DAFA4D7D}" type="presOf" srcId="{5708246E-135F-4606-9237-729EF0BCBC61}" destId="{D04B26D5-F8FC-4153-8156-14826560887F}" srcOrd="0" destOrd="0" presId="urn:microsoft.com/office/officeart/2005/8/layout/hList1"/>
    <dgm:cxn modelId="{6B9DD261-00CC-4CDB-AE25-B7C400BA074C}" type="presOf" srcId="{9AE3F3EA-BEBD-4D51-B28C-1CB202D707CC}" destId="{92A7588F-4CC5-4A1A-B9D6-7BE2A7BE7461}" srcOrd="0" destOrd="0" presId="urn:microsoft.com/office/officeart/2005/8/layout/hList1"/>
    <dgm:cxn modelId="{23AF0B63-7EB7-4CB5-A29E-9031C9C51565}" type="presOf" srcId="{7062975F-AD3C-49F7-A823-7B02E93D4BEC}" destId="{92A7588F-4CC5-4A1A-B9D6-7BE2A7BE7461}" srcOrd="0" destOrd="3" presId="urn:microsoft.com/office/officeart/2005/8/layout/hList1"/>
    <dgm:cxn modelId="{5792B066-CC80-478C-9718-5A757D4DCAEE}" srcId="{206B3311-4DD9-4BA3-9D7F-AE5673C8DF60}" destId="{9AE3F3EA-BEBD-4D51-B28C-1CB202D707CC}" srcOrd="0" destOrd="0" parTransId="{B92B632D-2F17-4DDE-AC13-EE117E05EA80}" sibTransId="{D803160A-0929-41A8-974F-9DE8D3ACC378}"/>
    <dgm:cxn modelId="{CB1AE567-B2E2-4B55-9C39-7485BF774EC4}" srcId="{DF18A486-7933-4E90-A103-21147F055BB7}" destId="{47B32257-85C0-4361-BF6F-152E5B7846AC}" srcOrd="2" destOrd="0" parTransId="{0EEEA232-DC84-451E-8986-40CC683F9689}" sibTransId="{15657F93-8F2B-4E29-9945-D66FBABD8A8B}"/>
    <dgm:cxn modelId="{F2E07948-5942-49E7-B8D6-930E6184018A}" type="presOf" srcId="{16343015-DCF1-4378-8F2A-05058536659B}" destId="{B7EE8EDF-A774-4118-A133-4CD1228BB3D8}" srcOrd="0" destOrd="0" presId="urn:microsoft.com/office/officeart/2005/8/layout/hList1"/>
    <dgm:cxn modelId="{0AC5DD48-7CD2-4361-B804-A824D159E0F2}" srcId="{DF18A486-7933-4E90-A103-21147F055BB7}" destId="{206B3311-4DD9-4BA3-9D7F-AE5673C8DF60}" srcOrd="3" destOrd="0" parTransId="{C26A0FDA-180B-4537-B42E-CC2451B93E59}" sibTransId="{7524D18F-0706-40C9-8864-4C9874AF3D24}"/>
    <dgm:cxn modelId="{31ABE768-BDD8-4465-9ACB-9ED84A13AC5F}" srcId="{206B3311-4DD9-4BA3-9D7F-AE5673C8DF60}" destId="{818B1D55-1076-4F5A-B596-30CE69237194}" srcOrd="1" destOrd="0" parTransId="{868D9605-CA69-4C0D-B7A2-CE5DEA1E6650}" sibTransId="{24A2B3D4-6A86-41D7-9912-573BE279A6D2}"/>
    <dgm:cxn modelId="{225D0C71-751D-41BD-9695-FBFA3CDA84E1}" srcId="{4D2FB7EE-C48A-4DC7-8C83-344C7FCC9E55}" destId="{220964B8-BB1F-49EA-88E0-562DC6B6E2EC}" srcOrd="1" destOrd="0" parTransId="{E780C8AB-D2E4-4306-BBD2-1C9B4CA6DABC}" sibTransId="{2E345D51-1EFF-4F60-808D-5413D7B6A607}"/>
    <dgm:cxn modelId="{251AA351-E94E-4B72-894B-686B1BFD2F48}" srcId="{9307FF95-24EA-4725-9116-898ACE76661D}" destId="{3B3E0FFA-B2E8-4E00-978D-716F6521C503}" srcOrd="7" destOrd="0" parTransId="{03122451-A5AD-4ACC-903A-B62766421E35}" sibTransId="{A85AD75C-02C5-4AFD-8103-A7C0EECB0319}"/>
    <dgm:cxn modelId="{4136B456-2104-46E9-AB25-31B93B4ABE6F}" type="presOf" srcId="{818B1D55-1076-4F5A-B596-30CE69237194}" destId="{92A7588F-4CC5-4A1A-B9D6-7BE2A7BE7461}" srcOrd="0" destOrd="1" presId="urn:microsoft.com/office/officeart/2005/8/layout/hList1"/>
    <dgm:cxn modelId="{ADB3145A-9D40-4351-9D8A-41EDA61CFEA7}" type="presOf" srcId="{17D0DF97-2916-449E-910E-9AE933D1B2DF}" destId="{978EC60A-E037-43B8-933B-0574028D0289}" srcOrd="0" destOrd="0" presId="urn:microsoft.com/office/officeart/2005/8/layout/hList1"/>
    <dgm:cxn modelId="{74933C5A-9C90-490B-BEEA-4C49CD10AFB7}" srcId="{47B32257-85C0-4361-BF6F-152E5B7846AC}" destId="{B79BF954-382D-421B-8A5C-398FA8DA4B66}" srcOrd="1" destOrd="0" parTransId="{FD3CD6F6-BC8E-4851-A12E-4532163CEF3A}" sibTransId="{C7EC65C7-CA2B-4864-B6C2-E59FB3259A54}"/>
    <dgm:cxn modelId="{B78D7E8A-7CC2-418E-ACF3-59A400B409CE}" srcId="{9307FF95-24EA-4725-9116-898ACE76661D}" destId="{0697140C-6533-4527-8D89-2F61647CA0D4}" srcOrd="5" destOrd="0" parTransId="{A3AD4B2E-7C30-4B21-9EEA-015EAADD165F}" sibTransId="{74BB8899-BC82-4338-B19B-1EA979C4B45A}"/>
    <dgm:cxn modelId="{E9B79693-245C-4E6C-A53F-CF2A103794D8}" srcId="{9307FF95-24EA-4725-9116-898ACE76661D}" destId="{16343015-DCF1-4378-8F2A-05058536659B}" srcOrd="0" destOrd="0" parTransId="{7C66ACFF-E3AA-4AD3-87CD-AF20086BC559}" sibTransId="{00E787BD-009F-49C5-9D5E-05222BE30805}"/>
    <dgm:cxn modelId="{23498B95-74BD-4188-B037-B916E5BD8ADE}" type="presOf" srcId="{DF664EC8-3725-4506-9933-E751BA318737}" destId="{B7EE8EDF-A774-4118-A133-4CD1228BB3D8}" srcOrd="0" destOrd="6" presId="urn:microsoft.com/office/officeart/2005/8/layout/hList1"/>
    <dgm:cxn modelId="{2FF2F09E-18C8-44D0-9BAD-4A625DE593D7}" type="presOf" srcId="{103E6125-4899-4018-B48B-E10A33B934B8}" destId="{D04B26D5-F8FC-4153-8156-14826560887F}" srcOrd="0" destOrd="2" presId="urn:microsoft.com/office/officeart/2005/8/layout/hList1"/>
    <dgm:cxn modelId="{02CFE9A0-EEFE-49CD-976B-15DDF35EC313}" srcId="{9307FF95-24EA-4725-9116-898ACE76661D}" destId="{4CC9052A-245E-450A-96C3-E653D79CA2B6}" srcOrd="1" destOrd="0" parTransId="{BB9FCF23-5969-4398-A100-D26D5AED23BE}" sibTransId="{61F447F4-3391-402F-953C-6597ABE771D8}"/>
    <dgm:cxn modelId="{F56A6FA4-3210-4CB4-9DC3-B15CA6EB4D13}" type="presOf" srcId="{B79BF954-382D-421B-8A5C-398FA8DA4B66}" destId="{D04B26D5-F8FC-4153-8156-14826560887F}" srcOrd="0" destOrd="1" presId="urn:microsoft.com/office/officeart/2005/8/layout/hList1"/>
    <dgm:cxn modelId="{A0EBB8A7-4805-46A6-94DE-4CDA59917BDD}" srcId="{DF18A486-7933-4E90-A103-21147F055BB7}" destId="{4D2FB7EE-C48A-4DC7-8C83-344C7FCC9E55}" srcOrd="0" destOrd="0" parTransId="{5F98F5BD-17B0-42CD-A0DF-107869B32586}" sibTransId="{FCA2F60C-259B-408F-9767-F2B2222022EC}"/>
    <dgm:cxn modelId="{FA2D42A8-76B4-4045-B933-53000B1EA7A4}" type="presOf" srcId="{9307FF95-24EA-4725-9116-898ACE76661D}" destId="{F5522716-4485-45D8-8DFC-9D0559008A78}" srcOrd="0" destOrd="0" presId="urn:microsoft.com/office/officeart/2005/8/layout/hList1"/>
    <dgm:cxn modelId="{DF2262AE-4766-4963-95C7-6A8DF09EDEB2}" type="presOf" srcId="{206B3311-4DD9-4BA3-9D7F-AE5673C8DF60}" destId="{40428A8C-A4CB-4F51-8084-3312102F3C4E}" srcOrd="0" destOrd="0" presId="urn:microsoft.com/office/officeart/2005/8/layout/hList1"/>
    <dgm:cxn modelId="{540399B9-B484-43DB-8D53-02CB4311D912}" srcId="{DF18A486-7933-4E90-A103-21147F055BB7}" destId="{9307FF95-24EA-4725-9116-898ACE76661D}" srcOrd="1" destOrd="0" parTransId="{9EE266D8-D824-43C1-BBFB-7DD384ABBFDF}" sibTransId="{425351EA-1F03-446A-A184-9DD15396304C}"/>
    <dgm:cxn modelId="{8DFD6DBB-337F-4854-A1EC-E46FC5A7D311}" type="presOf" srcId="{4CC9052A-245E-450A-96C3-E653D79CA2B6}" destId="{B7EE8EDF-A774-4118-A133-4CD1228BB3D8}" srcOrd="0" destOrd="1" presId="urn:microsoft.com/office/officeart/2005/8/layout/hList1"/>
    <dgm:cxn modelId="{DE74BDBF-2DA6-49A1-9A25-54EABC0B0717}" type="presOf" srcId="{DF18A486-7933-4E90-A103-21147F055BB7}" destId="{9A415190-2EBF-4271-930C-31E49726FD9B}" srcOrd="0" destOrd="0" presId="urn:microsoft.com/office/officeart/2005/8/layout/hList1"/>
    <dgm:cxn modelId="{7AE576C6-6A42-4B53-8828-129E996FE7A5}" type="presOf" srcId="{E34C68D3-D0C5-4DB7-B832-8978642158E3}" destId="{B7EE8EDF-A774-4118-A133-4CD1228BB3D8}" srcOrd="0" destOrd="4" presId="urn:microsoft.com/office/officeart/2005/8/layout/hList1"/>
    <dgm:cxn modelId="{62AAEBCA-030A-44CA-9C5A-5076B7A4D2D2}" type="presOf" srcId="{3B3E0FFA-B2E8-4E00-978D-716F6521C503}" destId="{B7EE8EDF-A774-4118-A133-4CD1228BB3D8}" srcOrd="0" destOrd="7" presId="urn:microsoft.com/office/officeart/2005/8/layout/hList1"/>
    <dgm:cxn modelId="{21AE1FCF-14CA-4C40-8D8F-64A1EF3FF65D}" type="presOf" srcId="{566DA690-B4AB-45CA-ADC5-A4AA4D47DC0A}" destId="{92A7588F-4CC5-4A1A-B9D6-7BE2A7BE7461}" srcOrd="0" destOrd="2" presId="urn:microsoft.com/office/officeart/2005/8/layout/hList1"/>
    <dgm:cxn modelId="{80C571CF-7EF7-4D58-BAB5-8642467A2584}" srcId="{206B3311-4DD9-4BA3-9D7F-AE5673C8DF60}" destId="{7062975F-AD3C-49F7-A823-7B02E93D4BEC}" srcOrd="3" destOrd="0" parTransId="{36F17F6A-1481-48F3-B1FF-FC832D621E98}" sibTransId="{033B713E-52C5-4480-8152-4FFDAC8F75FC}"/>
    <dgm:cxn modelId="{BC579CD7-B9E0-4955-954B-C30FC6708F79}" type="presOf" srcId="{4D2FB7EE-C48A-4DC7-8C83-344C7FCC9E55}" destId="{52ACEB9C-B6D0-4436-8C98-768A1B09D916}" srcOrd="0" destOrd="0" presId="urn:microsoft.com/office/officeart/2005/8/layout/hList1"/>
    <dgm:cxn modelId="{E17FA7DB-DD99-4651-8222-BC815051CC3B}" type="presOf" srcId="{47B32257-85C0-4361-BF6F-152E5B7846AC}" destId="{E830E768-05C5-448A-B532-C69B10465B8E}" srcOrd="0" destOrd="0" presId="urn:microsoft.com/office/officeart/2005/8/layout/hList1"/>
    <dgm:cxn modelId="{8F2E88E4-5A98-449E-9D1F-9F8F28F6C6FF}" type="presOf" srcId="{DABC2264-0645-414B-9317-1B50CB9663C8}" destId="{B7EE8EDF-A774-4118-A133-4CD1228BB3D8}" srcOrd="0" destOrd="2" presId="urn:microsoft.com/office/officeart/2005/8/layout/hList1"/>
    <dgm:cxn modelId="{1CBCA6E5-995B-425C-85CD-7455DB5339F6}" srcId="{9307FF95-24EA-4725-9116-898ACE76661D}" destId="{AEFD0D22-56D4-4F08-B947-1A0ED0B761B4}" srcOrd="3" destOrd="0" parTransId="{BE5059B0-E379-4C87-99CB-8570A56D545E}" sibTransId="{E01C669C-49D4-4B33-889A-3B63A646F713}"/>
    <dgm:cxn modelId="{9C82C1E9-C0EE-4A25-B897-D7FD94DB70BF}" srcId="{47B32257-85C0-4361-BF6F-152E5B7846AC}" destId="{5708246E-135F-4606-9237-729EF0BCBC61}" srcOrd="0" destOrd="0" parTransId="{EEAF7A6C-1058-4CAD-B15B-2BD6F2396C5E}" sibTransId="{C6F2985A-247C-4F6E-A132-8ADA409566B8}"/>
    <dgm:cxn modelId="{7A62B1ED-EDB2-4267-8D94-A827F8891DA9}" srcId="{9307FF95-24EA-4725-9116-898ACE76661D}" destId="{DABC2264-0645-414B-9317-1B50CB9663C8}" srcOrd="2" destOrd="0" parTransId="{5449174B-B769-442B-801D-FEA8BA2B6FA5}" sibTransId="{46E91931-2C97-471D-9A1C-762D0F963E2A}"/>
    <dgm:cxn modelId="{1C1FCDED-4A52-4DBA-99D1-842D8EC68112}" type="presOf" srcId="{AEFD0D22-56D4-4F08-B947-1A0ED0B761B4}" destId="{B7EE8EDF-A774-4118-A133-4CD1228BB3D8}" srcOrd="0" destOrd="3" presId="urn:microsoft.com/office/officeart/2005/8/layout/hList1"/>
    <dgm:cxn modelId="{52C3C7F2-369B-4588-91D4-135F0CFB5AE6}" type="presOf" srcId="{FBCD9850-6DC9-4545-98F1-61AAA87C23CA}" destId="{978EC60A-E037-43B8-933B-0574028D0289}" srcOrd="0" destOrd="2" presId="urn:microsoft.com/office/officeart/2005/8/layout/hList1"/>
    <dgm:cxn modelId="{5DB22A19-79C2-4D10-B800-02F2E285671C}" type="presParOf" srcId="{9A415190-2EBF-4271-930C-31E49726FD9B}" destId="{0E706A87-1425-4BFC-9A54-EB15A328CF2B}" srcOrd="0" destOrd="0" presId="urn:microsoft.com/office/officeart/2005/8/layout/hList1"/>
    <dgm:cxn modelId="{4B70AFB4-1129-461B-89EB-E4C2EED965D5}" type="presParOf" srcId="{0E706A87-1425-4BFC-9A54-EB15A328CF2B}" destId="{52ACEB9C-B6D0-4436-8C98-768A1B09D916}" srcOrd="0" destOrd="0" presId="urn:microsoft.com/office/officeart/2005/8/layout/hList1"/>
    <dgm:cxn modelId="{D0317E1A-29FB-440F-A4B8-BB4D032B2D38}" type="presParOf" srcId="{0E706A87-1425-4BFC-9A54-EB15A328CF2B}" destId="{978EC60A-E037-43B8-933B-0574028D0289}" srcOrd="1" destOrd="0" presId="urn:microsoft.com/office/officeart/2005/8/layout/hList1"/>
    <dgm:cxn modelId="{A90E3742-0F76-4D27-8C99-E5C8C480757D}" type="presParOf" srcId="{9A415190-2EBF-4271-930C-31E49726FD9B}" destId="{A93DABD2-3593-4241-A6C2-364DB94802AE}" srcOrd="1" destOrd="0" presId="urn:microsoft.com/office/officeart/2005/8/layout/hList1"/>
    <dgm:cxn modelId="{C19BE11D-D1C9-4E56-B422-2CE5C6E6C2F7}" type="presParOf" srcId="{9A415190-2EBF-4271-930C-31E49726FD9B}" destId="{898C9A4A-BEE1-49A7-B128-C017557B643F}" srcOrd="2" destOrd="0" presId="urn:microsoft.com/office/officeart/2005/8/layout/hList1"/>
    <dgm:cxn modelId="{FBA197D5-DEF8-4112-B906-B87B81E6C85C}" type="presParOf" srcId="{898C9A4A-BEE1-49A7-B128-C017557B643F}" destId="{F5522716-4485-45D8-8DFC-9D0559008A78}" srcOrd="0" destOrd="0" presId="urn:microsoft.com/office/officeart/2005/8/layout/hList1"/>
    <dgm:cxn modelId="{218A85DB-54E9-4773-A1B9-ADAD39B1899B}" type="presParOf" srcId="{898C9A4A-BEE1-49A7-B128-C017557B643F}" destId="{B7EE8EDF-A774-4118-A133-4CD1228BB3D8}" srcOrd="1" destOrd="0" presId="urn:microsoft.com/office/officeart/2005/8/layout/hList1"/>
    <dgm:cxn modelId="{DC52344E-BED1-4F60-A619-5F4B8AE1F09A}" type="presParOf" srcId="{9A415190-2EBF-4271-930C-31E49726FD9B}" destId="{1546903D-11A0-4D69-AF2F-7045E8847BCC}" srcOrd="3" destOrd="0" presId="urn:microsoft.com/office/officeart/2005/8/layout/hList1"/>
    <dgm:cxn modelId="{C669A86F-5BEA-4791-BE79-5C066618B023}" type="presParOf" srcId="{9A415190-2EBF-4271-930C-31E49726FD9B}" destId="{E5D4925C-F518-4B86-81D5-F5BC0E399168}" srcOrd="4" destOrd="0" presId="urn:microsoft.com/office/officeart/2005/8/layout/hList1"/>
    <dgm:cxn modelId="{7E4D450A-35E3-42F1-9591-6785A61A65B7}" type="presParOf" srcId="{E5D4925C-F518-4B86-81D5-F5BC0E399168}" destId="{E830E768-05C5-448A-B532-C69B10465B8E}" srcOrd="0" destOrd="0" presId="urn:microsoft.com/office/officeart/2005/8/layout/hList1"/>
    <dgm:cxn modelId="{8D6292C1-60C6-4CDE-938B-28C0AC405DFB}" type="presParOf" srcId="{E5D4925C-F518-4B86-81D5-F5BC0E399168}" destId="{D04B26D5-F8FC-4153-8156-14826560887F}" srcOrd="1" destOrd="0" presId="urn:microsoft.com/office/officeart/2005/8/layout/hList1"/>
    <dgm:cxn modelId="{356F266A-6701-4807-B9AE-F09DAFFB22CC}" type="presParOf" srcId="{9A415190-2EBF-4271-930C-31E49726FD9B}" destId="{B7265C1C-2799-42E5-A8C2-526C4E512DE8}" srcOrd="5" destOrd="0" presId="urn:microsoft.com/office/officeart/2005/8/layout/hList1"/>
    <dgm:cxn modelId="{CAE82939-7F3E-496E-825E-E9ABE6983F85}" type="presParOf" srcId="{9A415190-2EBF-4271-930C-31E49726FD9B}" destId="{79398459-F959-4931-9797-C9B6196267F0}" srcOrd="6" destOrd="0" presId="urn:microsoft.com/office/officeart/2005/8/layout/hList1"/>
    <dgm:cxn modelId="{40B38768-4933-42C8-84E8-3423EDBFB21A}" type="presParOf" srcId="{79398459-F959-4931-9797-C9B6196267F0}" destId="{40428A8C-A4CB-4F51-8084-3312102F3C4E}" srcOrd="0" destOrd="0" presId="urn:microsoft.com/office/officeart/2005/8/layout/hList1"/>
    <dgm:cxn modelId="{409C9AB1-2E22-4175-9A67-EED39080FE35}" type="presParOf" srcId="{79398459-F959-4931-9797-C9B6196267F0}" destId="{92A7588F-4CC5-4A1A-B9D6-7BE2A7BE746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88CD5A-0EBC-4194-B73F-EB2ABB183E99}">
      <dsp:nvSpPr>
        <dsp:cNvPr id="0" name=""/>
        <dsp:cNvSpPr/>
      </dsp:nvSpPr>
      <dsp:spPr>
        <a:xfrm>
          <a:off x="1419905" y="406"/>
          <a:ext cx="9726693" cy="1586105"/>
        </a:xfrm>
        <a:prstGeom prst="rightArrow">
          <a:avLst>
            <a:gd name="adj1" fmla="val 75000"/>
            <a:gd name="adj2" fmla="val 50000"/>
          </a:avLst>
        </a:prstGeom>
        <a:solidFill>
          <a:srgbClr val="752864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18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b="1" kern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rPr>
            <a:t>Enquête nouveaux patients NEST (clinique et plateau)</a:t>
          </a:r>
        </a:p>
      </dsp:txBody>
      <dsp:txXfrm>
        <a:off x="1419905" y="198669"/>
        <a:ext cx="9131904" cy="1189579"/>
      </dsp:txXfrm>
    </dsp:sp>
    <dsp:sp modelId="{8C8DF3B9-A14A-4538-823E-8DD8E3A56D6C}">
      <dsp:nvSpPr>
        <dsp:cNvPr id="0" name=""/>
        <dsp:cNvSpPr/>
      </dsp:nvSpPr>
      <dsp:spPr>
        <a:xfrm>
          <a:off x="826" y="406"/>
          <a:ext cx="1419078" cy="1586105"/>
        </a:xfrm>
        <a:prstGeom prst="roundRect">
          <a:avLst/>
        </a:prstGeom>
        <a:solidFill>
          <a:srgbClr val="7BBB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4800" kern="1200" dirty="0">
              <a:latin typeface="Poppins" panose="00000500000000000000" pitchFamily="2" charset="0"/>
              <a:cs typeface="Poppins" panose="00000500000000000000" pitchFamily="2" charset="0"/>
            </a:rPr>
            <a:t>1</a:t>
          </a:r>
        </a:p>
      </dsp:txBody>
      <dsp:txXfrm>
        <a:off x="70100" y="69680"/>
        <a:ext cx="1280530" cy="1447557"/>
      </dsp:txXfrm>
    </dsp:sp>
    <dsp:sp modelId="{45723EE4-1028-408F-8494-F31F3A56413C}">
      <dsp:nvSpPr>
        <dsp:cNvPr id="0" name=""/>
        <dsp:cNvSpPr/>
      </dsp:nvSpPr>
      <dsp:spPr>
        <a:xfrm>
          <a:off x="1421294" y="1745122"/>
          <a:ext cx="9721168" cy="1586105"/>
        </a:xfrm>
        <a:prstGeom prst="rightArrow">
          <a:avLst>
            <a:gd name="adj1" fmla="val 75000"/>
            <a:gd name="adj2" fmla="val 50000"/>
          </a:avLst>
        </a:prstGeom>
        <a:solidFill>
          <a:srgbClr val="752864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18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400" b="1" kern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rPr>
            <a:t>Enquête post hospitalisations NEST (clinique et plateau)</a:t>
          </a:r>
        </a:p>
      </dsp:txBody>
      <dsp:txXfrm>
        <a:off x="1421294" y="1943385"/>
        <a:ext cx="9126379" cy="1189579"/>
      </dsp:txXfrm>
    </dsp:sp>
    <dsp:sp modelId="{49058503-949D-4EC2-8CD0-A430C910DE97}">
      <dsp:nvSpPr>
        <dsp:cNvPr id="0" name=""/>
        <dsp:cNvSpPr/>
      </dsp:nvSpPr>
      <dsp:spPr>
        <a:xfrm>
          <a:off x="4961" y="1745122"/>
          <a:ext cx="1416332" cy="1586105"/>
        </a:xfrm>
        <a:prstGeom prst="roundRect">
          <a:avLst/>
        </a:prstGeom>
        <a:solidFill>
          <a:srgbClr val="7BBB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4800" kern="1200" dirty="0">
              <a:latin typeface="Poppins" panose="00000500000000000000" pitchFamily="2" charset="0"/>
              <a:cs typeface="Poppins" panose="00000500000000000000" pitchFamily="2" charset="0"/>
            </a:rPr>
            <a:t>2</a:t>
          </a:r>
        </a:p>
      </dsp:txBody>
      <dsp:txXfrm>
        <a:off x="74101" y="1814262"/>
        <a:ext cx="1278052" cy="14478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88CD5A-0EBC-4194-B73F-EB2ABB183E99}">
      <dsp:nvSpPr>
        <dsp:cNvPr id="0" name=""/>
        <dsp:cNvSpPr/>
      </dsp:nvSpPr>
      <dsp:spPr>
        <a:xfrm>
          <a:off x="1419905" y="0"/>
          <a:ext cx="9726693" cy="3100917"/>
        </a:xfrm>
        <a:prstGeom prst="rightArrow">
          <a:avLst>
            <a:gd name="adj1" fmla="val 75000"/>
            <a:gd name="adj2" fmla="val 50000"/>
          </a:avLst>
        </a:prstGeom>
        <a:solidFill>
          <a:srgbClr val="752864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18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800" b="1" kern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rPr>
            <a:t>Enquête nouveaux patients NEST (clinique et plateau)</a:t>
          </a:r>
        </a:p>
        <a:p>
          <a:pPr marL="285750" lvl="1" indent="-285750" algn="ctr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3600" b="1" kern="1200" dirty="0">
            <a:solidFill>
              <a:schemeClr val="bg1"/>
            </a:solidFill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1419905" y="387615"/>
        <a:ext cx="8563849" cy="2325687"/>
      </dsp:txXfrm>
    </dsp:sp>
    <dsp:sp modelId="{8C8DF3B9-A14A-4538-823E-8DD8E3A56D6C}">
      <dsp:nvSpPr>
        <dsp:cNvPr id="0" name=""/>
        <dsp:cNvSpPr/>
      </dsp:nvSpPr>
      <dsp:spPr>
        <a:xfrm>
          <a:off x="826" y="0"/>
          <a:ext cx="1419078" cy="3100917"/>
        </a:xfrm>
        <a:prstGeom prst="roundRect">
          <a:avLst/>
        </a:prstGeom>
        <a:solidFill>
          <a:srgbClr val="7BBB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4800" kern="1200" dirty="0">
              <a:latin typeface="Poppins" panose="00000500000000000000" pitchFamily="2" charset="0"/>
              <a:cs typeface="Poppins" panose="00000500000000000000" pitchFamily="2" charset="0"/>
            </a:rPr>
            <a:t>1</a:t>
          </a:r>
        </a:p>
      </dsp:txBody>
      <dsp:txXfrm>
        <a:off x="70100" y="69274"/>
        <a:ext cx="1280530" cy="296236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0E7792-0BBF-492B-B1F4-EA34E4AB2DB4}">
      <dsp:nvSpPr>
        <dsp:cNvPr id="0" name=""/>
        <dsp:cNvSpPr/>
      </dsp:nvSpPr>
      <dsp:spPr>
        <a:xfrm>
          <a:off x="3475" y="960742"/>
          <a:ext cx="2756941" cy="1654165"/>
        </a:xfrm>
        <a:prstGeom prst="rect">
          <a:avLst/>
        </a:prstGeom>
        <a:solidFill>
          <a:srgbClr val="7528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Période de l’enquête 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 Du 25 Juillet au 28 Décembre 2023</a:t>
          </a:r>
          <a:endParaRPr lang="fr-FR" sz="1400" kern="1200" dirty="0"/>
        </a:p>
      </dsp:txBody>
      <dsp:txXfrm>
        <a:off x="3475" y="960742"/>
        <a:ext cx="2756941" cy="1654165"/>
      </dsp:txXfrm>
    </dsp:sp>
    <dsp:sp modelId="{0C5CD43B-07CE-48D4-9F2B-FAD97DE594DD}">
      <dsp:nvSpPr>
        <dsp:cNvPr id="0" name=""/>
        <dsp:cNvSpPr/>
      </dsp:nvSpPr>
      <dsp:spPr>
        <a:xfrm>
          <a:off x="3036111" y="960742"/>
          <a:ext cx="2756941" cy="1654165"/>
        </a:xfrm>
        <a:prstGeom prst="rect">
          <a:avLst/>
        </a:prstGeom>
        <a:solidFill>
          <a:srgbClr val="7BBB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Nombre de participants 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697 personnes interrogées</a:t>
          </a:r>
          <a:endParaRPr lang="fr-FR" sz="1400" kern="1200" dirty="0"/>
        </a:p>
      </dsp:txBody>
      <dsp:txXfrm>
        <a:off x="3036111" y="960742"/>
        <a:ext cx="2756941" cy="1654165"/>
      </dsp:txXfrm>
    </dsp:sp>
    <dsp:sp modelId="{D54C64CF-3FB4-4097-B1B1-CA25C978F4EF}">
      <dsp:nvSpPr>
        <dsp:cNvPr id="0" name=""/>
        <dsp:cNvSpPr/>
      </dsp:nvSpPr>
      <dsp:spPr>
        <a:xfrm>
          <a:off x="6068747" y="960742"/>
          <a:ext cx="2756941" cy="1654165"/>
        </a:xfrm>
        <a:prstGeom prst="rect">
          <a:avLst/>
        </a:prstGeom>
        <a:solidFill>
          <a:srgbClr val="7528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Lieu :</a:t>
          </a: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Plateau médical (337) et Clinique (360)</a:t>
          </a:r>
          <a:endParaRPr lang="fr-FR" sz="1400" kern="1200" dirty="0"/>
        </a:p>
      </dsp:txBody>
      <dsp:txXfrm>
        <a:off x="6068747" y="960742"/>
        <a:ext cx="2756941" cy="1654165"/>
      </dsp:txXfrm>
    </dsp:sp>
    <dsp:sp modelId="{58B826A9-5A21-419C-81C5-6288D4000284}">
      <dsp:nvSpPr>
        <dsp:cNvPr id="0" name=""/>
        <dsp:cNvSpPr/>
      </dsp:nvSpPr>
      <dsp:spPr>
        <a:xfrm>
          <a:off x="9101383" y="960742"/>
          <a:ext cx="2756941" cy="1654165"/>
        </a:xfrm>
        <a:prstGeom prst="rect">
          <a:avLst/>
        </a:prstGeom>
        <a:solidFill>
          <a:srgbClr val="EBBDA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Objectif 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 Cette enquête a pour but d’évaluer la satisfaction des patients afin d’améliorer la qualité des soins et des services. </a:t>
          </a:r>
          <a:endParaRPr lang="fr-FR" sz="1400" kern="1200" dirty="0"/>
        </a:p>
      </dsp:txBody>
      <dsp:txXfrm>
        <a:off x="9101383" y="960742"/>
        <a:ext cx="2756941" cy="1654165"/>
      </dsp:txXfrm>
    </dsp:sp>
    <dsp:sp modelId="{8D2D81A5-7DBF-4DB6-A0EF-EDE3ECD394EE}">
      <dsp:nvSpPr>
        <dsp:cNvPr id="0" name=""/>
        <dsp:cNvSpPr/>
      </dsp:nvSpPr>
      <dsp:spPr>
        <a:xfrm>
          <a:off x="3475" y="2890602"/>
          <a:ext cx="2756941" cy="1654165"/>
        </a:xfrm>
        <a:prstGeom prst="rect">
          <a:avLst/>
        </a:prstGeom>
        <a:solidFill>
          <a:srgbClr val="7BBB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Public visé 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les nouveaux patients de la clinique et du plateau</a:t>
          </a:r>
          <a:endParaRPr lang="fr-FR" sz="1400" kern="1200" dirty="0"/>
        </a:p>
      </dsp:txBody>
      <dsp:txXfrm>
        <a:off x="3475" y="2890602"/>
        <a:ext cx="2756941" cy="1654165"/>
      </dsp:txXfrm>
    </dsp:sp>
    <dsp:sp modelId="{C1B8B462-0CD7-416E-BABA-FAE775F8451F}">
      <dsp:nvSpPr>
        <dsp:cNvPr id="0" name=""/>
        <dsp:cNvSpPr/>
      </dsp:nvSpPr>
      <dsp:spPr>
        <a:xfrm>
          <a:off x="3036111" y="2890602"/>
          <a:ext cx="2756941" cy="1654165"/>
        </a:xfrm>
        <a:prstGeom prst="rect">
          <a:avLst/>
        </a:prstGeom>
        <a:solidFill>
          <a:srgbClr val="EBBDA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Informations sur le nouveau patient 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Numéro de référence interne, Nom, Prénom, Contact, Date entrée dans le CRM, Service consulté, Lieu de consultation</a:t>
          </a:r>
          <a:endParaRPr lang="fr-FR" sz="1400" kern="1200" dirty="0"/>
        </a:p>
      </dsp:txBody>
      <dsp:txXfrm>
        <a:off x="3036111" y="2890602"/>
        <a:ext cx="2756941" cy="1654165"/>
      </dsp:txXfrm>
    </dsp:sp>
    <dsp:sp modelId="{8CCDEEE8-7938-4AD5-8A89-8108501C0892}">
      <dsp:nvSpPr>
        <dsp:cNvPr id="0" name=""/>
        <dsp:cNvSpPr/>
      </dsp:nvSpPr>
      <dsp:spPr>
        <a:xfrm>
          <a:off x="6068747" y="2890602"/>
          <a:ext cx="2756941" cy="1654165"/>
        </a:xfrm>
        <a:prstGeom prst="rect">
          <a:avLst/>
        </a:prstGeom>
        <a:solidFill>
          <a:srgbClr val="7BBB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Administration questionnaire 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Au téléphone</a:t>
          </a:r>
          <a:endParaRPr lang="fr-FR" sz="1400" kern="1200" dirty="0"/>
        </a:p>
      </dsp:txBody>
      <dsp:txXfrm>
        <a:off x="6068747" y="2890602"/>
        <a:ext cx="2756941" cy="1654165"/>
      </dsp:txXfrm>
    </dsp:sp>
    <dsp:sp modelId="{52E8C285-8538-47F2-BDD7-CE2CEFC6D973}">
      <dsp:nvSpPr>
        <dsp:cNvPr id="0" name=""/>
        <dsp:cNvSpPr/>
      </dsp:nvSpPr>
      <dsp:spPr>
        <a:xfrm>
          <a:off x="9101383" y="2890602"/>
          <a:ext cx="2756941" cy="1654165"/>
        </a:xfrm>
        <a:prstGeom prst="rect">
          <a:avLst/>
        </a:prstGeom>
        <a:solidFill>
          <a:srgbClr val="7528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Collecte et traitement des réponses 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Google drive</a:t>
          </a:r>
          <a:endParaRPr lang="fr-FR" sz="1400" kern="1200" dirty="0"/>
        </a:p>
      </dsp:txBody>
      <dsp:txXfrm>
        <a:off x="9101383" y="2890602"/>
        <a:ext cx="2756941" cy="16541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88CD5A-0EBC-4194-B73F-EB2ABB183E99}">
      <dsp:nvSpPr>
        <dsp:cNvPr id="0" name=""/>
        <dsp:cNvSpPr/>
      </dsp:nvSpPr>
      <dsp:spPr>
        <a:xfrm>
          <a:off x="1419905" y="1514"/>
          <a:ext cx="9726693" cy="3097888"/>
        </a:xfrm>
        <a:prstGeom prst="rightArrow">
          <a:avLst>
            <a:gd name="adj1" fmla="val 75000"/>
            <a:gd name="adj2" fmla="val 50000"/>
          </a:avLst>
        </a:prstGeom>
        <a:solidFill>
          <a:srgbClr val="752864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18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285750" lvl="1" indent="-285750" algn="ctr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800" b="1" kern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rPr>
            <a:t>Enquête post hospitalisations NEST (clinique et plateau)</a:t>
          </a:r>
        </a:p>
        <a:p>
          <a:pPr marL="285750" lvl="1" indent="-285750" algn="ctr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3600" b="1" kern="1200" dirty="0">
            <a:solidFill>
              <a:schemeClr val="bg1"/>
            </a:solidFill>
            <a:latin typeface="Poppins" panose="00000500000000000000" pitchFamily="2" charset="0"/>
            <a:cs typeface="Poppins" panose="00000500000000000000" pitchFamily="2" charset="0"/>
          </a:endParaRPr>
        </a:p>
        <a:p>
          <a:pPr marL="285750" lvl="1" indent="-285750" algn="ctr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fr-FR" sz="3600" b="1" kern="1200" dirty="0">
            <a:solidFill>
              <a:schemeClr val="bg1"/>
            </a:solidFill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1419905" y="388750"/>
        <a:ext cx="8564985" cy="2323416"/>
      </dsp:txXfrm>
    </dsp:sp>
    <dsp:sp modelId="{8C8DF3B9-A14A-4538-823E-8DD8E3A56D6C}">
      <dsp:nvSpPr>
        <dsp:cNvPr id="0" name=""/>
        <dsp:cNvSpPr/>
      </dsp:nvSpPr>
      <dsp:spPr>
        <a:xfrm>
          <a:off x="826" y="1514"/>
          <a:ext cx="1419078" cy="3097888"/>
        </a:xfrm>
        <a:prstGeom prst="roundRect">
          <a:avLst/>
        </a:prstGeom>
        <a:solidFill>
          <a:srgbClr val="7BBB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4800" kern="1200" dirty="0">
              <a:latin typeface="Poppins" panose="00000500000000000000" pitchFamily="2" charset="0"/>
              <a:cs typeface="Poppins" panose="00000500000000000000" pitchFamily="2" charset="0"/>
            </a:rPr>
            <a:t>2</a:t>
          </a:r>
        </a:p>
      </dsp:txBody>
      <dsp:txXfrm>
        <a:off x="70100" y="70788"/>
        <a:ext cx="1280530" cy="295934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0E7792-0BBF-492B-B1F4-EA34E4AB2DB4}">
      <dsp:nvSpPr>
        <dsp:cNvPr id="0" name=""/>
        <dsp:cNvSpPr/>
      </dsp:nvSpPr>
      <dsp:spPr>
        <a:xfrm>
          <a:off x="3400" y="687965"/>
          <a:ext cx="2697906" cy="1618743"/>
        </a:xfrm>
        <a:prstGeom prst="rect">
          <a:avLst/>
        </a:prstGeom>
        <a:solidFill>
          <a:srgbClr val="7528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Période de l’enquête 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 Du 25 Juillet au 28 Décembre 2023</a:t>
          </a:r>
          <a:endParaRPr lang="fr-FR" sz="1400" kern="1200" dirty="0"/>
        </a:p>
      </dsp:txBody>
      <dsp:txXfrm>
        <a:off x="3400" y="687965"/>
        <a:ext cx="2697906" cy="1618743"/>
      </dsp:txXfrm>
    </dsp:sp>
    <dsp:sp modelId="{0C5CD43B-07CE-48D4-9F2B-FAD97DE594DD}">
      <dsp:nvSpPr>
        <dsp:cNvPr id="0" name=""/>
        <dsp:cNvSpPr/>
      </dsp:nvSpPr>
      <dsp:spPr>
        <a:xfrm>
          <a:off x="2971098" y="687965"/>
          <a:ext cx="2697906" cy="1618743"/>
        </a:xfrm>
        <a:prstGeom prst="rect">
          <a:avLst/>
        </a:prstGeom>
        <a:solidFill>
          <a:srgbClr val="7BBB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Nombre de participants 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271 personnes interrogées</a:t>
          </a:r>
          <a:endParaRPr lang="fr-FR" sz="1400" kern="1200" dirty="0"/>
        </a:p>
      </dsp:txBody>
      <dsp:txXfrm>
        <a:off x="2971098" y="687965"/>
        <a:ext cx="2697906" cy="1618743"/>
      </dsp:txXfrm>
    </dsp:sp>
    <dsp:sp modelId="{D54C64CF-3FB4-4097-B1B1-CA25C978F4EF}">
      <dsp:nvSpPr>
        <dsp:cNvPr id="0" name=""/>
        <dsp:cNvSpPr/>
      </dsp:nvSpPr>
      <dsp:spPr>
        <a:xfrm>
          <a:off x="5938795" y="687965"/>
          <a:ext cx="2697906" cy="1618743"/>
        </a:xfrm>
        <a:prstGeom prst="rect">
          <a:avLst/>
        </a:prstGeom>
        <a:solidFill>
          <a:srgbClr val="7528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Lieu :</a:t>
          </a: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Clinique </a:t>
          </a:r>
          <a:endParaRPr lang="fr-FR" sz="1400" kern="1200" dirty="0"/>
        </a:p>
      </dsp:txBody>
      <dsp:txXfrm>
        <a:off x="5938795" y="687965"/>
        <a:ext cx="2697906" cy="1618743"/>
      </dsp:txXfrm>
    </dsp:sp>
    <dsp:sp modelId="{58B826A9-5A21-419C-81C5-6288D4000284}">
      <dsp:nvSpPr>
        <dsp:cNvPr id="0" name=""/>
        <dsp:cNvSpPr/>
      </dsp:nvSpPr>
      <dsp:spPr>
        <a:xfrm>
          <a:off x="8906492" y="687965"/>
          <a:ext cx="2697906" cy="1618743"/>
        </a:xfrm>
        <a:prstGeom prst="rect">
          <a:avLst/>
        </a:prstGeom>
        <a:solidFill>
          <a:srgbClr val="EBBDA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Objectif 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 Cette enquête a pour but d’évaluer la satisfaction des patients hospitalisés afin d’améliorer la qualité des soins et des services</a:t>
          </a:r>
          <a:endParaRPr lang="fr-FR" sz="1400" kern="1200" dirty="0"/>
        </a:p>
      </dsp:txBody>
      <dsp:txXfrm>
        <a:off x="8906492" y="687965"/>
        <a:ext cx="2697906" cy="1618743"/>
      </dsp:txXfrm>
    </dsp:sp>
    <dsp:sp modelId="{8D2D81A5-7DBF-4DB6-A0EF-EDE3ECD394EE}">
      <dsp:nvSpPr>
        <dsp:cNvPr id="0" name=""/>
        <dsp:cNvSpPr/>
      </dsp:nvSpPr>
      <dsp:spPr>
        <a:xfrm>
          <a:off x="3400" y="2576500"/>
          <a:ext cx="2697906" cy="1618743"/>
        </a:xfrm>
        <a:prstGeom prst="rect">
          <a:avLst/>
        </a:prstGeom>
        <a:solidFill>
          <a:srgbClr val="7BBB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Public visé 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les patients hospitalisés</a:t>
          </a:r>
          <a:endParaRPr lang="fr-FR" sz="1400" kern="1200" dirty="0"/>
        </a:p>
      </dsp:txBody>
      <dsp:txXfrm>
        <a:off x="3400" y="2576500"/>
        <a:ext cx="2697906" cy="1618743"/>
      </dsp:txXfrm>
    </dsp:sp>
    <dsp:sp modelId="{C1B8B462-0CD7-416E-BABA-FAE775F8451F}">
      <dsp:nvSpPr>
        <dsp:cNvPr id="0" name=""/>
        <dsp:cNvSpPr/>
      </dsp:nvSpPr>
      <dsp:spPr>
        <a:xfrm>
          <a:off x="2971098" y="2576500"/>
          <a:ext cx="2697906" cy="1618743"/>
        </a:xfrm>
        <a:prstGeom prst="rect">
          <a:avLst/>
        </a:prstGeom>
        <a:solidFill>
          <a:srgbClr val="EBBDA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Informations sur le nouveau patient 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Nom et Prénom (facultatif), Contact (facultatif), Séjour du… au …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endParaRPr lang="fr-FR" sz="1400" kern="1200" dirty="0"/>
        </a:p>
      </dsp:txBody>
      <dsp:txXfrm>
        <a:off x="2971098" y="2576500"/>
        <a:ext cx="2697906" cy="1618743"/>
      </dsp:txXfrm>
    </dsp:sp>
    <dsp:sp modelId="{8CCDEEE8-7938-4AD5-8A89-8108501C0892}">
      <dsp:nvSpPr>
        <dsp:cNvPr id="0" name=""/>
        <dsp:cNvSpPr/>
      </dsp:nvSpPr>
      <dsp:spPr>
        <a:xfrm>
          <a:off x="5938795" y="2576500"/>
          <a:ext cx="2697906" cy="1618743"/>
        </a:xfrm>
        <a:prstGeom prst="rect">
          <a:avLst/>
        </a:prstGeom>
        <a:solidFill>
          <a:srgbClr val="7BBB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Administration questionnaire 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Au téléphone</a:t>
          </a:r>
          <a:endParaRPr lang="fr-FR" sz="1400" kern="1200" dirty="0"/>
        </a:p>
      </dsp:txBody>
      <dsp:txXfrm>
        <a:off x="5938795" y="2576500"/>
        <a:ext cx="2697906" cy="1618743"/>
      </dsp:txXfrm>
    </dsp:sp>
    <dsp:sp modelId="{52E8C285-8538-47F2-BDD7-CE2CEFC6D973}">
      <dsp:nvSpPr>
        <dsp:cNvPr id="0" name=""/>
        <dsp:cNvSpPr/>
      </dsp:nvSpPr>
      <dsp:spPr>
        <a:xfrm>
          <a:off x="8906492" y="2576500"/>
          <a:ext cx="2697906" cy="1618743"/>
        </a:xfrm>
        <a:prstGeom prst="rect">
          <a:avLst/>
        </a:prstGeom>
        <a:solidFill>
          <a:srgbClr val="75286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b="1" kern="1200" noProof="1">
              <a:latin typeface="Poppins" panose="00000500000000000000" pitchFamily="2" charset="0"/>
              <a:cs typeface="Poppins" panose="00000500000000000000" pitchFamily="2" charset="0"/>
            </a:rPr>
            <a:t>Collecte et traitement des réponses :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FR" sz="1400" kern="1200" noProof="1">
              <a:latin typeface="Poppins" panose="00000500000000000000" pitchFamily="2" charset="0"/>
              <a:cs typeface="Poppins" panose="00000500000000000000" pitchFamily="2" charset="0"/>
            </a:rPr>
            <a:t>Google drive</a:t>
          </a:r>
          <a:endParaRPr lang="fr-FR" sz="1400" kern="1200" dirty="0"/>
        </a:p>
      </dsp:txBody>
      <dsp:txXfrm>
        <a:off x="8906492" y="2576500"/>
        <a:ext cx="2697906" cy="161874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2B8D36-596B-41B8-B500-0D93393B53AD}">
      <dsp:nvSpPr>
        <dsp:cNvPr id="0" name=""/>
        <dsp:cNvSpPr/>
      </dsp:nvSpPr>
      <dsp:spPr>
        <a:xfrm rot="5400000">
          <a:off x="2019277" y="646060"/>
          <a:ext cx="2580666" cy="4294170"/>
        </a:xfrm>
        <a:prstGeom prst="corner">
          <a:avLst>
            <a:gd name="adj1" fmla="val 16120"/>
            <a:gd name="adj2" fmla="val 16110"/>
          </a:avLst>
        </a:prstGeom>
        <a:solidFill>
          <a:srgbClr val="7BBBC6"/>
        </a:solidFill>
        <a:ln w="12700" cap="flat" cmpd="sng" algn="ctr">
          <a:solidFill>
            <a:srgbClr val="7BBBC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AF29A7-8D04-483F-8014-5E134EF827EE}">
      <dsp:nvSpPr>
        <dsp:cNvPr id="0" name=""/>
        <dsp:cNvSpPr/>
      </dsp:nvSpPr>
      <dsp:spPr>
        <a:xfrm>
          <a:off x="1546204" y="2014455"/>
          <a:ext cx="4002797" cy="2078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2400" b="1" kern="1200" dirty="0">
              <a:solidFill>
                <a:srgbClr val="7BBBC6"/>
              </a:solidFill>
              <a:latin typeface="Poppins" panose="00000500000000000000" pitchFamily="2" charset="0"/>
              <a:cs typeface="Poppins" panose="00000500000000000000" pitchFamily="2" charset="0"/>
            </a:rPr>
            <a:t>95,2% </a:t>
          </a:r>
          <a:r>
            <a:rPr lang="fr-FR" sz="2400" b="1" kern="1200" dirty="0">
              <a:latin typeface="Poppins" panose="00000500000000000000" pitchFamily="2" charset="0"/>
              <a:cs typeface="Poppins" panose="00000500000000000000" pitchFamily="2" charset="0"/>
            </a:rPr>
            <a:t>des patients hospitalisés ont connu la clinique </a:t>
          </a:r>
          <a:r>
            <a:rPr lang="fr-FR" sz="2400" b="1" kern="1200" dirty="0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rPr>
            <a:t>grâce à des recommandations</a:t>
          </a:r>
          <a:endParaRPr lang="fr-FR" sz="2400" kern="1200" dirty="0">
            <a:solidFill>
              <a:srgbClr val="752864"/>
            </a:solidFill>
          </a:endParaRPr>
        </a:p>
      </dsp:txBody>
      <dsp:txXfrm>
        <a:off x="1546204" y="2014455"/>
        <a:ext cx="4002797" cy="2078569"/>
      </dsp:txXfrm>
    </dsp:sp>
    <dsp:sp modelId="{3B723376-0CD2-4367-BF3F-C612A6DCF656}">
      <dsp:nvSpPr>
        <dsp:cNvPr id="0" name=""/>
        <dsp:cNvSpPr/>
      </dsp:nvSpPr>
      <dsp:spPr>
        <a:xfrm>
          <a:off x="4733829" y="329918"/>
          <a:ext cx="731471" cy="731471"/>
        </a:xfrm>
        <a:prstGeom prst="triangle">
          <a:avLst>
            <a:gd name="adj" fmla="val 100000"/>
          </a:avLst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BD0093-A537-43A3-B41D-91618446F9CB}">
      <dsp:nvSpPr>
        <dsp:cNvPr id="0" name=""/>
        <dsp:cNvSpPr/>
      </dsp:nvSpPr>
      <dsp:spPr>
        <a:xfrm rot="5400000">
          <a:off x="6828237" y="139438"/>
          <a:ext cx="2580666" cy="4294170"/>
        </a:xfrm>
        <a:prstGeom prst="corner">
          <a:avLst>
            <a:gd name="adj1" fmla="val 16120"/>
            <a:gd name="adj2" fmla="val 16110"/>
          </a:avLst>
        </a:prstGeom>
        <a:solidFill>
          <a:srgbClr val="752864"/>
        </a:solidFill>
        <a:ln w="12700" cap="flat" cmpd="sng" algn="ctr">
          <a:solidFill>
            <a:srgbClr val="75286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0B35C8-C137-4A57-824D-EA656C4E84AF}">
      <dsp:nvSpPr>
        <dsp:cNvPr id="0" name=""/>
        <dsp:cNvSpPr/>
      </dsp:nvSpPr>
      <dsp:spPr>
        <a:xfrm>
          <a:off x="6209687" y="1532896"/>
          <a:ext cx="4279872" cy="20626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2400" b="1" kern="1200" dirty="0">
              <a:solidFill>
                <a:srgbClr val="7BBBC6"/>
              </a:solidFill>
              <a:latin typeface="Poppins" panose="00000500000000000000" pitchFamily="2" charset="0"/>
              <a:cs typeface="Poppins" panose="00000500000000000000" pitchFamily="2" charset="0"/>
            </a:rPr>
            <a:t>96,7% </a:t>
          </a:r>
          <a:r>
            <a:rPr lang="fr-FR" sz="2400" b="1" kern="1200" dirty="0">
              <a:latin typeface="Poppins" panose="00000500000000000000" pitchFamily="2" charset="0"/>
              <a:cs typeface="Poppins" panose="00000500000000000000" pitchFamily="2" charset="0"/>
            </a:rPr>
            <a:t>des patients hospitalisés </a:t>
          </a:r>
          <a:r>
            <a:rPr lang="fr-FR" sz="2400" b="1" kern="1200" dirty="0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rPr>
            <a:t>recommanderaient</a:t>
          </a:r>
          <a:r>
            <a:rPr lang="fr-FR" sz="2400" b="1" kern="1200" dirty="0">
              <a:latin typeface="Poppins" panose="00000500000000000000" pitchFamily="2" charset="0"/>
              <a:cs typeface="Poppins" panose="00000500000000000000" pitchFamily="2" charset="0"/>
            </a:rPr>
            <a:t> la clinique</a:t>
          </a:r>
          <a:endParaRPr lang="fr-FR" sz="2400" kern="1200" dirty="0"/>
        </a:p>
      </dsp:txBody>
      <dsp:txXfrm>
        <a:off x="6209687" y="1532896"/>
        <a:ext cx="4279872" cy="206269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ACEB9C-B6D0-4436-8C98-768A1B09D916}">
      <dsp:nvSpPr>
        <dsp:cNvPr id="0" name=""/>
        <dsp:cNvSpPr/>
      </dsp:nvSpPr>
      <dsp:spPr>
        <a:xfrm>
          <a:off x="4478" y="265698"/>
          <a:ext cx="2693131" cy="411856"/>
        </a:xfrm>
        <a:prstGeom prst="rect">
          <a:avLst/>
        </a:prstGeom>
        <a:solidFill>
          <a:srgbClr val="7BBBC6"/>
        </a:solidFill>
        <a:ln w="12700" cap="flat" cmpd="sng" algn="ctr">
          <a:solidFill>
            <a:srgbClr val="7BBBC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u="sng" kern="1200" dirty="0">
              <a:latin typeface="Poppins" panose="00000500000000000000" pitchFamily="2" charset="0"/>
              <a:cs typeface="Poppins" panose="00000500000000000000" pitchFamily="2" charset="0"/>
            </a:rPr>
            <a:t>Cuisine</a:t>
          </a:r>
          <a:endParaRPr lang="fr-FR" sz="1200" kern="1200" dirty="0"/>
        </a:p>
      </dsp:txBody>
      <dsp:txXfrm>
        <a:off x="4478" y="265698"/>
        <a:ext cx="2693131" cy="411856"/>
      </dsp:txXfrm>
    </dsp:sp>
    <dsp:sp modelId="{978EC60A-E037-43B8-933B-0574028D0289}">
      <dsp:nvSpPr>
        <dsp:cNvPr id="0" name=""/>
        <dsp:cNvSpPr/>
      </dsp:nvSpPr>
      <dsp:spPr>
        <a:xfrm>
          <a:off x="4478" y="677555"/>
          <a:ext cx="2693131" cy="4523588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rgbClr val="7BBBC6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revoir l'horaire de service des repas(diner servi tôt, froid et pas de collation) </a:t>
          </a:r>
          <a:endParaRPr lang="fr-FR" sz="1100" kern="1200" dirty="0"/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nourriture trop sèche pour la césarisée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repas trop gras et la bouillie n'est plus au top comme avant</a:t>
          </a:r>
        </a:p>
      </dsp:txBody>
      <dsp:txXfrm>
        <a:off x="4478" y="677555"/>
        <a:ext cx="2693131" cy="4523588"/>
      </dsp:txXfrm>
    </dsp:sp>
    <dsp:sp modelId="{F5522716-4485-45D8-8DFC-9D0559008A78}">
      <dsp:nvSpPr>
        <dsp:cNvPr id="0" name=""/>
        <dsp:cNvSpPr/>
      </dsp:nvSpPr>
      <dsp:spPr>
        <a:xfrm>
          <a:off x="3074649" y="265698"/>
          <a:ext cx="2693131" cy="411856"/>
        </a:xfrm>
        <a:prstGeom prst="rect">
          <a:avLst/>
        </a:prstGeom>
        <a:solidFill>
          <a:srgbClr val="EBBDA9"/>
        </a:solidFill>
        <a:ln w="12700" cap="flat" cmpd="sng" algn="ctr">
          <a:solidFill>
            <a:srgbClr val="EBBDA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u="sng" kern="1200" dirty="0">
              <a:latin typeface="Poppins" panose="00000500000000000000" pitchFamily="2" charset="0"/>
              <a:cs typeface="Poppins" panose="00000500000000000000" pitchFamily="2" charset="0"/>
            </a:rPr>
            <a:t>Chambres</a:t>
          </a:r>
          <a:r>
            <a:rPr lang="fr-FR" sz="1200" b="1" u="sng" kern="1200" dirty="0">
              <a:latin typeface="Poppins" panose="00000500000000000000" pitchFamily="2" charset="0"/>
              <a:cs typeface="Poppins" panose="00000500000000000000" pitchFamily="2" charset="0"/>
            </a:rPr>
            <a:t> </a:t>
          </a:r>
          <a:endParaRPr lang="fr-FR" sz="1200" kern="1200" dirty="0"/>
        </a:p>
      </dsp:txBody>
      <dsp:txXfrm>
        <a:off x="3074649" y="265698"/>
        <a:ext cx="2693131" cy="411856"/>
      </dsp:txXfrm>
    </dsp:sp>
    <dsp:sp modelId="{B7EE8EDF-A774-4118-A133-4CD1228BB3D8}">
      <dsp:nvSpPr>
        <dsp:cNvPr id="0" name=""/>
        <dsp:cNvSpPr/>
      </dsp:nvSpPr>
      <dsp:spPr>
        <a:xfrm>
          <a:off x="3074649" y="677555"/>
          <a:ext cx="2693131" cy="4523588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manque de réfrigérateur</a:t>
          </a:r>
          <a:endParaRPr lang="fr-FR" sz="1100" kern="1200" dirty="0"/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la chambre double trop étroite pour deux personnes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elle dit avoir demandé pendant 2 jours qu'on lui change son drap mais rien, veiller à changer les draps tous les jours et répondre aux demandes des patientes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position de la clim non adéquate par rapport au lit à la chambre Anta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>
              <a:latin typeface="Poppins" panose="00000500000000000000" pitchFamily="2" charset="0"/>
              <a:cs typeface="Poppins" panose="00000500000000000000" pitchFamily="2" charset="0"/>
            </a:rPr>
            <a:t>Télévisions chambres Aissatou et Ndella</a:t>
          </a:r>
          <a:endParaRPr lang="fr-FR" sz="11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Chambre Aissatou : placards cassés, pas de lampe dans les toilettes, télé et réfrigérateur ne fonctionnent pas, pas de prises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mauvaise odeur des toilettes, fuites d’eau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>
              <a:latin typeface="Poppins" panose="00000500000000000000" pitchFamily="2" charset="0"/>
              <a:cs typeface="Poppins" panose="00000500000000000000" pitchFamily="2" charset="0"/>
            </a:rPr>
            <a:t>annuaire pour les numéros internes de la clinique non disponible dans les chambres</a:t>
          </a:r>
          <a:endParaRPr lang="fr-FR" sz="1100" kern="1200" dirty="0">
            <a:latin typeface="Poppins" panose="00000500000000000000" pitchFamily="2" charset="0"/>
            <a:cs typeface="Poppins" panose="00000500000000000000" pitchFamily="2" charset="0"/>
          </a:endParaRPr>
        </a:p>
      </dsp:txBody>
      <dsp:txXfrm>
        <a:off x="3074649" y="677555"/>
        <a:ext cx="2693131" cy="4523588"/>
      </dsp:txXfrm>
    </dsp:sp>
    <dsp:sp modelId="{E830E768-05C5-448A-B532-C69B10465B8E}">
      <dsp:nvSpPr>
        <dsp:cNvPr id="0" name=""/>
        <dsp:cNvSpPr/>
      </dsp:nvSpPr>
      <dsp:spPr>
        <a:xfrm>
          <a:off x="6144819" y="265698"/>
          <a:ext cx="2693131" cy="411856"/>
        </a:xfrm>
        <a:prstGeom prst="rect">
          <a:avLst/>
        </a:prstGeom>
        <a:solidFill>
          <a:srgbClr val="7BBBC6"/>
        </a:solidFill>
        <a:ln w="12700" cap="flat" cmpd="sng" algn="ctr">
          <a:solidFill>
            <a:srgbClr val="7BBBC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u="sng" kern="1200" dirty="0">
              <a:latin typeface="Poppins" panose="00000500000000000000" pitchFamily="2" charset="0"/>
              <a:cs typeface="Poppins" panose="00000500000000000000" pitchFamily="2" charset="0"/>
            </a:rPr>
            <a:t>Accueil</a:t>
          </a:r>
          <a:r>
            <a:rPr lang="fr-FR" sz="1200" b="1" u="sng" kern="1200" dirty="0">
              <a:latin typeface="Poppins" panose="00000500000000000000" pitchFamily="2" charset="0"/>
              <a:cs typeface="Poppins" panose="00000500000000000000" pitchFamily="2" charset="0"/>
            </a:rPr>
            <a:t> </a:t>
          </a:r>
          <a:endParaRPr lang="fr-FR" sz="1200" kern="1200" dirty="0"/>
        </a:p>
      </dsp:txBody>
      <dsp:txXfrm>
        <a:off x="6144819" y="265698"/>
        <a:ext cx="2693131" cy="411856"/>
      </dsp:txXfrm>
    </dsp:sp>
    <dsp:sp modelId="{D04B26D5-F8FC-4153-8156-14826560887F}">
      <dsp:nvSpPr>
        <dsp:cNvPr id="0" name=""/>
        <dsp:cNvSpPr/>
      </dsp:nvSpPr>
      <dsp:spPr>
        <a:xfrm>
          <a:off x="6144819" y="677555"/>
          <a:ext cx="2693131" cy="4523588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rgbClr val="7BBBC6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elle suggère plus d organisation au niveau de la caisse et de l’accueil</a:t>
          </a:r>
          <a:endParaRPr lang="fr-FR" sz="1100" kern="1200" dirty="0"/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>
              <a:latin typeface="Poppins" panose="00000500000000000000" pitchFamily="2" charset="0"/>
              <a:cs typeface="Poppins" panose="00000500000000000000" pitchFamily="2" charset="0"/>
            </a:rPr>
            <a:t>manque d’empathie du personnel</a:t>
          </a:r>
          <a:endParaRPr lang="fr-FR" sz="1100" kern="1200" dirty="0">
            <a:latin typeface="Poppins" panose="00000500000000000000" pitchFamily="2" charset="0"/>
            <a:cs typeface="Poppins" panose="00000500000000000000" pitchFamily="2" charset="0"/>
          </a:endParaRP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problème de parking pour les patients et les visiteurs</a:t>
          </a:r>
        </a:p>
      </dsp:txBody>
      <dsp:txXfrm>
        <a:off x="6144819" y="677555"/>
        <a:ext cx="2693131" cy="4523588"/>
      </dsp:txXfrm>
    </dsp:sp>
    <dsp:sp modelId="{40428A8C-A4CB-4F51-8084-3312102F3C4E}">
      <dsp:nvSpPr>
        <dsp:cNvPr id="0" name=""/>
        <dsp:cNvSpPr/>
      </dsp:nvSpPr>
      <dsp:spPr>
        <a:xfrm>
          <a:off x="9214989" y="265698"/>
          <a:ext cx="2693131" cy="411856"/>
        </a:xfrm>
        <a:prstGeom prst="rect">
          <a:avLst/>
        </a:prstGeom>
        <a:solidFill>
          <a:srgbClr val="EBBDA9">
            <a:alpha val="90000"/>
          </a:srgbClr>
        </a:solidFill>
        <a:ln w="12700" cap="flat" cmpd="sng" algn="ctr">
          <a:solidFill>
            <a:srgbClr val="EBBDA9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u="sng" kern="1200" dirty="0">
              <a:latin typeface="Poppins" panose="00000500000000000000" pitchFamily="2" charset="0"/>
              <a:cs typeface="Poppins" panose="00000500000000000000" pitchFamily="2" charset="0"/>
            </a:rPr>
            <a:t>Soins</a:t>
          </a:r>
          <a:endParaRPr lang="fr-FR" sz="1200" kern="1200" dirty="0"/>
        </a:p>
      </dsp:txBody>
      <dsp:txXfrm>
        <a:off x="9214989" y="265698"/>
        <a:ext cx="2693131" cy="411856"/>
      </dsp:txXfrm>
    </dsp:sp>
    <dsp:sp modelId="{92A7588F-4CC5-4A1A-B9D6-7BE2A7BE7461}">
      <dsp:nvSpPr>
        <dsp:cNvPr id="0" name=""/>
        <dsp:cNvSpPr/>
      </dsp:nvSpPr>
      <dsp:spPr>
        <a:xfrm>
          <a:off x="9214989" y="677555"/>
          <a:ext cx="2693131" cy="4523588"/>
        </a:xfrm>
        <a:prstGeom prst="rect">
          <a:avLst/>
        </a:prstGeom>
        <a:solidFill>
          <a:schemeClr val="bg1">
            <a:alpha val="90000"/>
          </a:schemeClr>
        </a:solidFill>
        <a:ln w="12700" cap="flat" cmpd="sng" algn="ctr">
          <a:solidFill>
            <a:srgbClr val="EBBDA9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8674" tIns="58674" rIns="78232" bIns="88011" numCol="1" spcCol="1270" anchor="t" anchorCtr="0">
          <a:noAutofit/>
        </a:bodyPr>
        <a:lstStyle/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accueil des patientes qui doivent accoucher reste a désirer </a:t>
          </a:r>
          <a:endParaRPr lang="fr-FR" sz="1100" kern="1200" dirty="0"/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une meilleure prise en charge des malades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pas de consultation post opératoire de son médecin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ü"/>
          </a:pPr>
          <a:r>
            <a:rPr lang="fr-FR" sz="1100" kern="1200" dirty="0">
              <a:latin typeface="Poppins" panose="00000500000000000000" pitchFamily="2" charset="0"/>
              <a:cs typeface="Poppins" panose="00000500000000000000" pitchFamily="2" charset="0"/>
            </a:rPr>
            <a:t>posologie non expliquée pour la prise des médicaments en hospitalisation, ordonnance non inscrite sur la feuille de la prise en charge à la sortie</a:t>
          </a:r>
        </a:p>
      </dsp:txBody>
      <dsp:txXfrm>
        <a:off x="9214989" y="677555"/>
        <a:ext cx="2693131" cy="4523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623F4313-9FCE-4A92-819A-FAD0FCF0E59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ED8F2DB-1094-477F-B0A7-6AC3F2199E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B8EE446-7AEC-4E52-BB44-E415E29CB158}" type="datetime1">
              <a:rPr lang="fr-FR" smtClean="0"/>
              <a:t>11/01/2024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A06BA01-9EAD-49E8-91CF-2A395945EAE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C7E85C4-F9C1-42D8-B803-39C514A3B3F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9474F99-60BC-462F-82FF-AD0F7D3371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901956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799FE93-18FF-4761-A914-89E7F4D54D0C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fr-FR" noProof="0"/>
          </a:p>
        </p:txBody>
      </p:sp>
      <p:sp>
        <p:nvSpPr>
          <p:cNvPr id="5" name="Espace réservé des commentaires 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fr-FR" noProof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A226AB8-ACBE-42E6-92F5-667EDDCD9652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155779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283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6166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121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21905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57784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8639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0715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9085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9907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8026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6538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8102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29607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5A226AB8-ACBE-42E6-92F5-667EDDCD9652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4284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EBD421-E477-405A-91D4-9468DE9BE4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B024F0D-0F00-4C64-975C-BD7D4FE0E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fr-FR" noProof="0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7D0E03-CFD6-4610-88AC-17F03CE8E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4C64CFE-EE6F-47C9-8C14-A859913FF22D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44536D-CBA9-4A34-85D3-481BD129E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8C1F8E3-036A-45B8-BF1F-BEF0C559E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37744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06B1F3-61FB-4FDC-814D-EEC1C1FC3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52403B0-8D7F-4489-AB72-C346C887013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FC9304-E5BD-4F3E-ADB0-974FEBCDE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6DDED95-DCCB-4A21-8A25-1C379AA94BB0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38AD29-D9CD-42D8-9604-C47996EE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52C394-EF43-405B-9653-70AAB909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94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 1">
            <a:extLst>
              <a:ext uri="{FF2B5EF4-FFF2-40B4-BE49-F238E27FC236}">
                <a16:creationId xmlns:a16="http://schemas.microsoft.com/office/drawing/2014/main" id="{19D1E61D-2F00-41ED-8D92-7CAEB9A5A5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4647491-5142-48CA-9664-F5082D450F3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94576D-BE01-4BB5-A9F4-7DE4814E6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8C7AD89-B87A-4A3C-A48A-7483073BD952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C10CA14-AD61-4101-9143-F7884378C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E98B885-CFEA-4882-BBEA-C5F142089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951664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8C47AB-DC6F-40F0-B4FB-9C0850EE0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0939C5-683A-4FDC-A8CF-5F35848AD687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E1FB5F0-A7AB-4ACB-91A6-4B836F17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8E08648-9938-42DE-ACE8-3079C685EEB8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01BCE02-CEFC-4D30-BBB0-23CE2CB5B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F49760-3E16-4F16-B710-C85178E2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79804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9EE07D-6026-47C0-975A-7E493011B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CC00015-2956-4E1F-B05F-214F1DE24EA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56B43-C1CB-4618-B91B-AAAEEB401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D2980C9-47E0-42E1-8CE0-7C69026EE094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1688E39-E80F-4C18-9C2A-69886B822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4C5964-5187-4195-8EAF-85D18DC4F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358915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67B990-ED8C-4AAA-8241-C4881B138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66612F2-9E33-44D3-80E2-578C5440A7C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F8F7B21-660D-43B3-9151-B40C9ABCD71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C326A10-CB05-4418-9338-CB55A7059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607B9FB-233A-45E5-898B-CD0BDC33C55F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6940335-9BE1-42D1-A30D-C3232BD3E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4E95C68-4307-4B03-8921-74DB10410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21209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7EBEC8-AC56-429B-89C3-BB6A0E6E3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63866BA-F48C-4383-B119-81B34967619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C89F967-CBBC-414E-9DC3-136707A8D35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B905A60-FBC4-40AC-9F71-0FAD9CD7A69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24F92BA-75D6-44F9-A1C8-BCFBF6FF6E03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 rtlCol="0"/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E93CDDC-3537-4692-BE83-87B2A82A7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7365178-55A4-4FAF-B7FC-A7AFCE640E45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37B9E1-D5EA-4054-8D92-F930B3696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898A038-7CD6-4715-9FDA-7194E6BCA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87039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D65FAF-B698-49B0-B197-FD64C97AF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D3E3F44-F1D6-40F7-9A7D-0542C4A9C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82F3A64-45EA-49CF-A977-6507BFC2C24F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48CC28-3F4A-42A0-B211-4BA085ADC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C3B6C99-6764-43D0-84AE-52C83494F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305763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479C79D-3B8A-4FA9-BC4A-63E3EF10A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1186DAA-6DD0-4756-B233-B97A17C9CE70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4730E35-44DB-4FED-9E24-5BBE5D9DA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CDC42F-3337-4692-B53C-A55290487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58420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907D58-952D-44D7-9911-60544C9F5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5BC150-9914-4A82-84CF-B3708B97573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44A7C02-9C7E-401F-BABE-D3028FF18CE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ED6080A-4623-4F4C-B5BF-7E9E7531F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D41250D-FC03-46FA-A43A-DDD83E6A8344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19B1D15-0BD5-4F6E-A265-BD1F2F361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FF764D4-AA29-4DF8-A501-E2B904E9C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78856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4D526-F53C-446D-8D7C-8A73C2A6A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’image 2">
            <a:extLst>
              <a:ext uri="{FF2B5EF4-FFF2-40B4-BE49-F238E27FC236}">
                <a16:creationId xmlns:a16="http://schemas.microsoft.com/office/drawing/2014/main" id="{7341CC3D-D32B-4629-85B8-E779A41050BA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fr-FR" noProof="0"/>
              <a:t>Cliquez sur l’icône pour ajouter une image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0517242-BF08-4A5E-ABD7-483896CAE98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fr-FR" noProof="0"/>
              <a:t>Modifiez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0B2B8E4-DF23-4701-B28A-B9E5700B3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9830E1E-36AD-4C49-8C35-9C4FF6BC55C1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46DE909-4588-4CF5-B2FA-B76312433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fr-FR" noProof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9EA005E-65C2-4007-815C-52F23809F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A4A7955-6230-48B4-BD8B-A7C460F759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550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 1">
            <a:extLst>
              <a:ext uri="{FF2B5EF4-FFF2-40B4-BE49-F238E27FC236}">
                <a16:creationId xmlns:a16="http://schemas.microsoft.com/office/drawing/2014/main" id="{D8373118-F27D-412D-B19A-2DB8C8101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fr-FR" noProof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B537CCC-B536-48B0-B893-63FFC2EBD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fr-FR" noProof="0"/>
              <a:t>Modifiez les styles du texte du masque</a:t>
            </a:r>
          </a:p>
          <a:p>
            <a:pPr lvl="1" rtl="0"/>
            <a:r>
              <a:rPr lang="fr-FR" noProof="0"/>
              <a:t>Deuxième niveau</a:t>
            </a:r>
          </a:p>
          <a:p>
            <a:pPr lvl="2" rtl="0"/>
            <a:r>
              <a:rPr lang="fr-FR" noProof="0"/>
              <a:t>Troisième niveau</a:t>
            </a:r>
          </a:p>
          <a:p>
            <a:pPr lvl="3" rtl="0"/>
            <a:r>
              <a:rPr lang="fr-FR" noProof="0"/>
              <a:t>Quatrième niveau</a:t>
            </a:r>
          </a:p>
          <a:p>
            <a:pPr lvl="4" rtl="0"/>
            <a:r>
              <a:rPr lang="fr-FR" noProof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CE552F-73E7-48CE-AAB3-E947C535D5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DA962FDC-23AA-40CB-9BBF-A57B5CE5EB37}" type="datetime1">
              <a:rPr lang="fr-FR" noProof="0" smtClean="0"/>
              <a:t>11/01/2024</a:t>
            </a:fld>
            <a:endParaRPr lang="fr-FR" noProof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6E40B4F-2015-4E9F-BCB3-E0BFA4AF9A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fr-FR" noProof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610C3C-BBD3-4864-98E4-5D7B08A627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A4A7955-6230-48B4-BD8B-A7C460F75945}" type="slidenum">
              <a:rPr lang="fr-FR" noProof="0" smtClean="0"/>
              <a:t>‹N°›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32680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24slides.com/?utm_campaign=mp&amp;utm_medium=ppt&amp;utm_source=pptlink&amp;utm_content=&amp;utm_term=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F67A0D76-C29E-4E44-A4E3-38A79D9B7E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96" t="11994" r="10590" b="20137"/>
          <a:stretch/>
        </p:blipFill>
        <p:spPr>
          <a:xfrm>
            <a:off x="-41844" y="-106680"/>
            <a:ext cx="12233844" cy="70713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16AF48-2AA8-4B78-82AB-CE8B9E71F2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41844" y="4402236"/>
            <a:ext cx="12233844" cy="1843581"/>
          </a:xfrm>
          <a:prstGeom prst="rect">
            <a:avLst/>
          </a:prstGeom>
          <a:solidFill>
            <a:srgbClr val="7BBBC6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dirty="0">
              <a:solidFill>
                <a:srgbClr val="752864"/>
              </a:solidFill>
            </a:endParaRPr>
          </a:p>
        </p:txBody>
      </p:sp>
      <p:sp>
        <p:nvSpPr>
          <p:cNvPr id="8" name="Zone de texte 7">
            <a:extLst>
              <a:ext uri="{FF2B5EF4-FFF2-40B4-BE49-F238E27FC236}">
                <a16:creationId xmlns:a16="http://schemas.microsoft.com/office/drawing/2014/main" id="{3DC4CCBA-12AD-4433-A381-A03661E3D927}"/>
              </a:ext>
            </a:extLst>
          </p:cNvPr>
          <p:cNvSpPr txBox="1"/>
          <p:nvPr/>
        </p:nvSpPr>
        <p:spPr>
          <a:xfrm>
            <a:off x="-41845" y="4554585"/>
            <a:ext cx="12233845" cy="153888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fr-FR" sz="3200" b="1" dirty="0">
                <a:solidFill>
                  <a:srgbClr val="752864"/>
                </a:solidFill>
                <a:latin typeface="Poppins "/>
              </a:rPr>
              <a:t>EVALUATION DE LA SATISFACTION DES PATIENTS DE NEST</a:t>
            </a:r>
          </a:p>
          <a:p>
            <a:pPr algn="ctr"/>
            <a:endParaRPr lang="fr-FR" sz="4000" b="1" dirty="0">
              <a:solidFill>
                <a:srgbClr val="752864"/>
              </a:solidFill>
              <a:latin typeface="Poppins bold" panose="020B0604020202020204" charset="0"/>
              <a:cs typeface="Poppins bold" panose="020B0604020202020204" charset="0"/>
            </a:endParaRPr>
          </a:p>
          <a:p>
            <a:pPr algn="ctr"/>
            <a:r>
              <a:rPr lang="fr-FR" sz="2800" b="1" dirty="0">
                <a:solidFill>
                  <a:srgbClr val="752864"/>
                </a:solidFill>
                <a:latin typeface="Poppins "/>
                <a:cs typeface="Poppins bold" panose="020B0604020202020204" charset="0"/>
              </a:rPr>
              <a:t>SEMESTRE 2 - 2023</a:t>
            </a:r>
            <a:endParaRPr lang="fr-FR" sz="2800" b="1" dirty="0">
              <a:solidFill>
                <a:srgbClr val="752864"/>
              </a:solidFill>
              <a:latin typeface="Poppins "/>
            </a:endParaRPr>
          </a:p>
        </p:txBody>
      </p:sp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BAC4DC87-4412-47EA-869B-E290F40E52A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-FR" dirty="0"/>
              <a:t>Diapositive de tableau de bord 1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BCD8A40-6094-4165-AC00-AEDA1F228F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65" y="304197"/>
            <a:ext cx="2744690" cy="1843581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1B79FF31-92DA-9A0F-E80C-453D05FF0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0" smtClean="0"/>
              <a:t>1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6236490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 hidden="1">
            <a:extLst>
              <a:ext uri="{FF2B5EF4-FFF2-40B4-BE49-F238E27FC236}">
                <a16:creationId xmlns:a16="http://schemas.microsoft.com/office/drawing/2014/main" id="{5EAEA38E-A85B-4034-B49D-3686230234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6</a:t>
            </a:r>
          </a:p>
        </p:txBody>
      </p:sp>
      <p:sp>
        <p:nvSpPr>
          <p:cNvPr id="13" name="Zone de texte 12">
            <a:extLst>
              <a:ext uri="{FF2B5EF4-FFF2-40B4-BE49-F238E27FC236}">
                <a16:creationId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350478" y="197785"/>
            <a:ext cx="1037761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rtl="0"/>
            <a:r>
              <a:rPr lang="fr-FR" sz="2800" b="1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Résultats de l’enquête</a:t>
            </a:r>
            <a:endParaRPr lang="fr-FR" sz="3200" noProof="1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9388A474-93BB-447A-97FB-53185800D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0478" y="1176153"/>
            <a:ext cx="11491042" cy="5061829"/>
          </a:xfrm>
          <a:prstGeom prst="rect">
            <a:avLst/>
          </a:prstGeom>
          <a:solidFill>
            <a:srgbClr val="7BB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200" noProof="1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8" name="Zone de texte 117">
            <a:extLst>
              <a:ext uri="{FF2B5EF4-FFF2-40B4-BE49-F238E27FC236}">
                <a16:creationId xmlns:a16="http://schemas.microsoft.com/office/drawing/2014/main" id="{D27FAFDD-4949-41BF-8D68-1EDF4AB38190}"/>
              </a:ext>
            </a:extLst>
          </p:cNvPr>
          <p:cNvSpPr txBox="1"/>
          <p:nvPr/>
        </p:nvSpPr>
        <p:spPr>
          <a:xfrm>
            <a:off x="350478" y="763913"/>
            <a:ext cx="1037761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fr-FR" b="1" noProof="1">
                <a:solidFill>
                  <a:srgbClr val="7BBBC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79%</a:t>
            </a:r>
            <a:r>
              <a:rPr lang="fr-FR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des patients hospitalisés sont TOTALEMENT SATISFAITS de nos services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991455E-FC08-4B8A-AA4F-24B03E548C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solidFill>
            <a:srgbClr val="752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C8AFCF-17F6-4E1C-8854-B2D4474A0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62216"/>
            <a:ext cx="520700" cy="495784"/>
          </a:xfrm>
          <a:prstGeom prst="rect">
            <a:avLst/>
          </a:prstGeom>
          <a:solidFill>
            <a:srgbClr val="EBB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3" name="Graphique 2">
            <a:extLst>
              <a:ext uri="{FF2B5EF4-FFF2-40B4-BE49-F238E27FC236}">
                <a16:creationId xmlns:a16="http://schemas.microsoft.com/office/drawing/2014/main" id="{7B6BCB1B-A406-13A2-7484-FE9918A018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1748902"/>
              </p:ext>
            </p:extLst>
          </p:nvPr>
        </p:nvGraphicFramePr>
        <p:xfrm>
          <a:off x="350478" y="1131681"/>
          <a:ext cx="11491042" cy="5061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186AC56F-EF26-17C5-EEF4-D180C0F146E3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</a:t>
            </a:r>
            <a:r>
              <a:rPr lang="en-US" sz="1000" dirty="0" err="1">
                <a:latin typeface="Trebuchet MS" panose="020B0603020202020204" pitchFamily="34" charset="0"/>
              </a:rPr>
              <a:t>Semestre</a:t>
            </a:r>
            <a:r>
              <a:rPr lang="en-US" sz="1000" dirty="0">
                <a:latin typeface="Trebuchet MS" panose="020B0603020202020204" pitchFamily="34" charset="0"/>
              </a:rPr>
              <a:t> 2 2023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8829F6B-C385-6E3D-36B1-0525E4B4F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0" smtClean="0"/>
              <a:t>10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29491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 hidden="1">
            <a:extLst>
              <a:ext uri="{FF2B5EF4-FFF2-40B4-BE49-F238E27FC236}">
                <a16:creationId xmlns:a16="http://schemas.microsoft.com/office/drawing/2014/main" id="{5EAEA38E-A85B-4034-B49D-3686230234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6</a:t>
            </a:r>
          </a:p>
        </p:txBody>
      </p:sp>
      <p:sp>
        <p:nvSpPr>
          <p:cNvPr id="13" name="Zone de texte 12">
            <a:extLst>
              <a:ext uri="{FF2B5EF4-FFF2-40B4-BE49-F238E27FC236}">
                <a16:creationId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350478" y="197785"/>
            <a:ext cx="1037761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rtl="0"/>
            <a:r>
              <a:rPr lang="fr-FR" sz="2800" b="1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Motifs d’insatisfaction</a:t>
            </a:r>
            <a:endParaRPr lang="fr-FR" sz="3200" noProof="1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8" name="Zone de texte 117">
            <a:extLst>
              <a:ext uri="{FF2B5EF4-FFF2-40B4-BE49-F238E27FC236}">
                <a16:creationId xmlns:a16="http://schemas.microsoft.com/office/drawing/2014/main" id="{D27FAFDD-4949-41BF-8D68-1EDF4AB38190}"/>
              </a:ext>
            </a:extLst>
          </p:cNvPr>
          <p:cNvSpPr txBox="1"/>
          <p:nvPr/>
        </p:nvSpPr>
        <p:spPr>
          <a:xfrm>
            <a:off x="196850" y="2879890"/>
            <a:ext cx="299720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0"/>
            <a:r>
              <a:rPr lang="fr-FR" sz="2000" b="1" noProof="1">
                <a:solidFill>
                  <a:srgbClr val="7BBBC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51 motifs d’insatisfaction</a:t>
            </a:r>
            <a:endParaRPr lang="fr-FR" sz="2000" noProof="1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991455E-FC08-4B8A-AA4F-24B03E548C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solidFill>
            <a:srgbClr val="752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C8AFCF-17F6-4E1C-8854-B2D4474A0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62216"/>
            <a:ext cx="520700" cy="495784"/>
          </a:xfrm>
          <a:prstGeom prst="rect">
            <a:avLst/>
          </a:prstGeom>
          <a:solidFill>
            <a:srgbClr val="EBB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2" name="Graphique 1">
            <a:extLst>
              <a:ext uri="{FF2B5EF4-FFF2-40B4-BE49-F238E27FC236}">
                <a16:creationId xmlns:a16="http://schemas.microsoft.com/office/drawing/2014/main" id="{3FA51B83-853B-253A-7EB4-083B3DD193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2781829"/>
              </p:ext>
            </p:extLst>
          </p:nvPr>
        </p:nvGraphicFramePr>
        <p:xfrm>
          <a:off x="3035300" y="1130301"/>
          <a:ext cx="8572500" cy="5054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E9B8AD05-0272-7CCC-AD03-C93721884AD7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</a:t>
            </a:r>
            <a:r>
              <a:rPr lang="en-US" sz="1000" dirty="0" err="1">
                <a:latin typeface="Trebuchet MS" panose="020B0603020202020204" pitchFamily="34" charset="0"/>
              </a:rPr>
              <a:t>Semestre</a:t>
            </a:r>
            <a:r>
              <a:rPr lang="en-US" sz="1000" dirty="0">
                <a:latin typeface="Trebuchet MS" panose="020B0603020202020204" pitchFamily="34" charset="0"/>
              </a:rPr>
              <a:t> 2 2023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56CA0F7-1905-74FF-F94F-A775D2B51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0" smtClean="0"/>
              <a:t>11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796880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 hidden="1">
            <a:extLst>
              <a:ext uri="{FF2B5EF4-FFF2-40B4-BE49-F238E27FC236}">
                <a16:creationId xmlns:a16="http://schemas.microsoft.com/office/drawing/2014/main" id="{5EAEA38E-A85B-4034-B49D-3686230234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6</a:t>
            </a:r>
          </a:p>
        </p:txBody>
      </p:sp>
      <p:sp>
        <p:nvSpPr>
          <p:cNvPr id="13" name="Zone de texte 12">
            <a:extLst>
              <a:ext uri="{FF2B5EF4-FFF2-40B4-BE49-F238E27FC236}">
                <a16:creationId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350478" y="197785"/>
            <a:ext cx="1037761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rtl="0"/>
            <a:r>
              <a:rPr lang="fr-FR" sz="2800" b="1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Analyse de l’impact des recommandations</a:t>
            </a:r>
            <a:endParaRPr lang="fr-FR" sz="3200" noProof="1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991455E-FC08-4B8A-AA4F-24B03E548C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solidFill>
            <a:srgbClr val="752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C8AFCF-17F6-4E1C-8854-B2D4474A0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62216"/>
            <a:ext cx="520700" cy="495784"/>
          </a:xfrm>
          <a:prstGeom prst="rect">
            <a:avLst/>
          </a:prstGeom>
          <a:solidFill>
            <a:srgbClr val="EBB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4" name="Diagramme 3">
            <a:extLst>
              <a:ext uri="{FF2B5EF4-FFF2-40B4-BE49-F238E27FC236}">
                <a16:creationId xmlns:a16="http://schemas.microsoft.com/office/drawing/2014/main" id="{EAB03ABA-189F-568F-27D0-F9C40294EE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650424"/>
              </p:ext>
            </p:extLst>
          </p:nvPr>
        </p:nvGraphicFramePr>
        <p:xfrm>
          <a:off x="0" y="996735"/>
          <a:ext cx="11638322" cy="4997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3420ADD1-9F3D-E327-CA47-6E75A1C2C73D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</a:t>
            </a:r>
            <a:r>
              <a:rPr lang="en-US" sz="1000" dirty="0" err="1">
                <a:latin typeface="Trebuchet MS" panose="020B0603020202020204" pitchFamily="34" charset="0"/>
              </a:rPr>
              <a:t>Semestre</a:t>
            </a:r>
            <a:r>
              <a:rPr lang="en-US" sz="1000" dirty="0">
                <a:latin typeface="Trebuchet MS" panose="020B0603020202020204" pitchFamily="34" charset="0"/>
              </a:rPr>
              <a:t> 2 2023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1DB9A1A-E111-6A56-6E31-079D3548B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0" smtClean="0"/>
              <a:t>12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615735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 hidden="1">
            <a:extLst>
              <a:ext uri="{FF2B5EF4-FFF2-40B4-BE49-F238E27FC236}">
                <a16:creationId xmlns:a16="http://schemas.microsoft.com/office/drawing/2014/main" id="{5EAEA38E-A85B-4034-B49D-3686230234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6</a:t>
            </a:r>
          </a:p>
        </p:txBody>
      </p:sp>
      <p:sp>
        <p:nvSpPr>
          <p:cNvPr id="13" name="Zone de texte 12">
            <a:extLst>
              <a:ext uri="{FF2B5EF4-FFF2-40B4-BE49-F238E27FC236}">
                <a16:creationId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52400" y="215900"/>
            <a:ext cx="1037761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rtl="0"/>
            <a:r>
              <a:rPr lang="fr-FR" sz="2800" b="1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Remarques et Suggestions des patients hospitalisés</a:t>
            </a:r>
            <a:endParaRPr lang="fr-FR" sz="3200" noProof="1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991455E-FC08-4B8A-AA4F-24B03E548C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solidFill>
            <a:srgbClr val="752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C8AFCF-17F6-4E1C-8854-B2D4474A0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62216"/>
            <a:ext cx="520700" cy="495784"/>
          </a:xfrm>
          <a:prstGeom prst="rect">
            <a:avLst/>
          </a:prstGeom>
          <a:solidFill>
            <a:srgbClr val="EBB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FE1A37AA-D62B-C592-922B-D156B109A5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4399337"/>
              </p:ext>
            </p:extLst>
          </p:nvPr>
        </p:nvGraphicFramePr>
        <p:xfrm>
          <a:off x="152400" y="850900"/>
          <a:ext cx="11912600" cy="54668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4018665D-7CA0-D1B5-933F-A5D4C003AD7D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</a:t>
            </a:r>
            <a:r>
              <a:rPr lang="en-US" sz="1000" dirty="0" err="1">
                <a:latin typeface="Trebuchet MS" panose="020B0603020202020204" pitchFamily="34" charset="0"/>
              </a:rPr>
              <a:t>Semestre</a:t>
            </a:r>
            <a:r>
              <a:rPr lang="en-US" sz="1000" dirty="0">
                <a:latin typeface="Trebuchet MS" panose="020B0603020202020204" pitchFamily="34" charset="0"/>
              </a:rPr>
              <a:t> 2 2023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9A766BE-1355-D19A-B721-21CFAA7D6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0" smtClean="0"/>
              <a:t>13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6898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016AF48-2AA8-4B78-82AB-CE8B9E71F2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701800"/>
            <a:ext cx="12192000" cy="3454400"/>
          </a:xfrm>
          <a:prstGeom prst="rect">
            <a:avLst/>
          </a:prstGeom>
          <a:solidFill>
            <a:srgbClr val="7BBBC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8" name="Zone de texte 7">
            <a:extLst>
              <a:ext uri="{FF2B5EF4-FFF2-40B4-BE49-F238E27FC236}">
                <a16:creationId xmlns:a16="http://schemas.microsoft.com/office/drawing/2014/main" id="{3DC4CCBA-12AD-4433-A381-A03661E3D927}"/>
              </a:ext>
            </a:extLst>
          </p:cNvPr>
          <p:cNvSpPr txBox="1"/>
          <p:nvPr/>
        </p:nvSpPr>
        <p:spPr>
          <a:xfrm>
            <a:off x="3202669" y="2967335"/>
            <a:ext cx="5786662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0"/>
            <a:r>
              <a:rPr lang="fr-FR" sz="6000" b="1" dirty="0">
                <a:solidFill>
                  <a:schemeClr val="bg1"/>
                </a:solidFill>
                <a:latin typeface="+mj-lt"/>
              </a:rPr>
              <a:t>MERCI</a:t>
            </a:r>
            <a:endParaRPr lang="fr-FR" sz="6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hlinkClick r:id="rId3"/>
            <a:extLst>
              <a:ext uri="{FF2B5EF4-FFF2-40B4-BE49-F238E27FC236}">
                <a16:creationId xmlns:a16="http://schemas.microsoft.com/office/drawing/2014/main" id="{FD739A43-7308-4A45-800C-2B124CABFA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18100" y="0"/>
            <a:ext cx="1955800" cy="994405"/>
          </a:xfrm>
          <a:prstGeom prst="rect">
            <a:avLst/>
          </a:prstGeom>
          <a:solidFill>
            <a:srgbClr val="752864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1D692F-8C4B-47E6-B367-1CB302E31A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18100" y="5863595"/>
            <a:ext cx="1955800" cy="994405"/>
          </a:xfrm>
          <a:prstGeom prst="rect">
            <a:avLst/>
          </a:prstGeom>
          <a:solidFill>
            <a:srgbClr val="EBBDA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/>
          </a:p>
        </p:txBody>
      </p:sp>
      <p:sp>
        <p:nvSpPr>
          <p:cNvPr id="2" name="Titre 1" hidden="1">
            <a:extLst>
              <a:ext uri="{FF2B5EF4-FFF2-40B4-BE49-F238E27FC236}">
                <a16:creationId xmlns:a16="http://schemas.microsoft.com/office/drawing/2014/main" id="{7E347D20-83CF-4765-A959-68F510CE976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10</a:t>
            </a:r>
          </a:p>
        </p:txBody>
      </p:sp>
    </p:spTree>
    <p:extLst>
      <p:ext uri="{BB962C8B-B14F-4D97-AF65-F5344CB8AC3E}">
        <p14:creationId xmlns:p14="http://schemas.microsoft.com/office/powerpoint/2010/main" val="2609209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 hidden="1">
            <a:extLst>
              <a:ext uri="{FF2B5EF4-FFF2-40B4-BE49-F238E27FC236}">
                <a16:creationId xmlns:a16="http://schemas.microsoft.com/office/drawing/2014/main" id="{515E1EA5-44B4-4F71-9348-C1ED402144F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4</a:t>
            </a:r>
          </a:p>
        </p:txBody>
      </p:sp>
      <p:sp>
        <p:nvSpPr>
          <p:cNvPr id="13" name="Zone de texte 12">
            <a:extLst>
              <a:ext uri="{FF2B5EF4-FFF2-40B4-BE49-F238E27FC236}">
                <a16:creationId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0"/>
            <a:r>
              <a:rPr lang="fr-FR" sz="3200" b="1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SOMMAIRE</a:t>
            </a:r>
            <a:endParaRPr lang="fr-FR" sz="3600" noProof="1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BD772D-F3A7-4881-9DAD-DBA9877EB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solidFill>
            <a:srgbClr val="752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86C9BCD-CDA8-4DBE-8586-87ED42A049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rgbClr val="EBB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9" name="Diagramme 8">
            <a:extLst>
              <a:ext uri="{FF2B5EF4-FFF2-40B4-BE49-F238E27FC236}">
                <a16:creationId xmlns:a16="http://schemas.microsoft.com/office/drawing/2014/main" id="{4B28E9FF-47CB-F9FF-3082-DF87D8AFA3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8789561"/>
              </p:ext>
            </p:extLst>
          </p:nvPr>
        </p:nvGraphicFramePr>
        <p:xfrm>
          <a:off x="522287" y="1763183"/>
          <a:ext cx="11147425" cy="3331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3FC61FE1-3F35-3786-9CB0-F7906BAA271D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2 2023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C8FDDCB8-C325-4943-4A49-C28D00565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0" smtClean="0"/>
              <a:t>2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126221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 hidden="1">
            <a:extLst>
              <a:ext uri="{FF2B5EF4-FFF2-40B4-BE49-F238E27FC236}">
                <a16:creationId xmlns:a16="http://schemas.microsoft.com/office/drawing/2014/main" id="{515E1EA5-44B4-4F71-9348-C1ED402144F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4</a:t>
            </a:r>
          </a:p>
        </p:txBody>
      </p:sp>
      <p:sp>
        <p:nvSpPr>
          <p:cNvPr id="13" name="Zone de texte 12">
            <a:extLst>
              <a:ext uri="{FF2B5EF4-FFF2-40B4-BE49-F238E27FC236}">
                <a16:creationId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0"/>
            <a:r>
              <a:rPr lang="fr-FR" sz="3200" b="1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SOMMAIRE</a:t>
            </a:r>
            <a:endParaRPr lang="fr-FR" sz="3600" noProof="1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BD772D-F3A7-4881-9DAD-DBA9877EB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solidFill>
            <a:srgbClr val="752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86C9BCD-CDA8-4DBE-8586-87ED42A049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rgbClr val="EBB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9" name="Diagramme 8">
            <a:extLst>
              <a:ext uri="{FF2B5EF4-FFF2-40B4-BE49-F238E27FC236}">
                <a16:creationId xmlns:a16="http://schemas.microsoft.com/office/drawing/2014/main" id="{4B28E9FF-47CB-F9FF-3082-DF87D8AFA3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3441832"/>
              </p:ext>
            </p:extLst>
          </p:nvPr>
        </p:nvGraphicFramePr>
        <p:xfrm>
          <a:off x="522287" y="1725083"/>
          <a:ext cx="11147425" cy="3100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BAFDD256-2DDA-9BE6-95DB-34179FFD39C9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2 2023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2EC19C07-B5C3-7608-5C98-043A18015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0" smtClean="0"/>
              <a:t>3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67056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 hidden="1">
            <a:extLst>
              <a:ext uri="{FF2B5EF4-FFF2-40B4-BE49-F238E27FC236}">
                <a16:creationId xmlns:a16="http://schemas.microsoft.com/office/drawing/2014/main" id="{515E1EA5-44B4-4F71-9348-C1ED402144F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4</a:t>
            </a:r>
          </a:p>
        </p:txBody>
      </p:sp>
      <p:sp>
        <p:nvSpPr>
          <p:cNvPr id="13" name="Zone de texte 12">
            <a:extLst>
              <a:ext uri="{FF2B5EF4-FFF2-40B4-BE49-F238E27FC236}">
                <a16:creationId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65100" y="184090"/>
            <a:ext cx="11607800" cy="80021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rtl="0"/>
            <a:r>
              <a:rPr lang="fr-FR" sz="2800" b="1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Méthodologie et contexte de l’enquête </a:t>
            </a:r>
          </a:p>
          <a:p>
            <a:pPr rtl="0"/>
            <a:r>
              <a:rPr lang="fr-FR" sz="2400" b="1" noProof="1">
                <a:solidFill>
                  <a:srgbClr val="7BBBC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Nouveaux patients (clinique et plateau)</a:t>
            </a:r>
            <a:endParaRPr lang="fr-FR" sz="2800" noProof="1">
              <a:solidFill>
                <a:srgbClr val="7BBBC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BD772D-F3A7-4881-9DAD-DBA9877EB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solidFill>
            <a:srgbClr val="752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86C9BCD-CDA8-4DBE-8586-87ED42A049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rgbClr val="EBB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C093EBD0-6FB0-5DA3-EA73-2CD063F6DD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3488178"/>
              </p:ext>
            </p:extLst>
          </p:nvPr>
        </p:nvGraphicFramePr>
        <p:xfrm>
          <a:off x="165100" y="546100"/>
          <a:ext cx="11861800" cy="5505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ADB2EA06-FBFD-C5D2-AC70-4D8CD58FB5E9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2 2023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5FDE072-DD7F-DDBB-675E-644C8B857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0" smtClean="0"/>
              <a:t>4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79300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 hidden="1">
            <a:extLst>
              <a:ext uri="{FF2B5EF4-FFF2-40B4-BE49-F238E27FC236}">
                <a16:creationId xmlns:a16="http://schemas.microsoft.com/office/drawing/2014/main" id="{5EAEA38E-A85B-4034-B49D-3686230234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6</a:t>
            </a:r>
          </a:p>
        </p:txBody>
      </p:sp>
      <p:sp>
        <p:nvSpPr>
          <p:cNvPr id="13" name="Zone de texte 12">
            <a:extLst>
              <a:ext uri="{FF2B5EF4-FFF2-40B4-BE49-F238E27FC236}">
                <a16:creationId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350478" y="197785"/>
            <a:ext cx="1037761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rtl="0"/>
            <a:r>
              <a:rPr lang="fr-FR" sz="2800" b="1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Provenance et motif de venue des nouveaux patients</a:t>
            </a:r>
            <a:endParaRPr lang="fr-FR" sz="3200" noProof="1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9388A474-93BB-447A-97FB-53185800D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0480" y="1459018"/>
            <a:ext cx="11491042" cy="4897332"/>
          </a:xfrm>
          <a:prstGeom prst="rect">
            <a:avLst/>
          </a:prstGeom>
          <a:solidFill>
            <a:srgbClr val="7BB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200" noProof="1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8" name="Zone de texte 117">
            <a:extLst>
              <a:ext uri="{FF2B5EF4-FFF2-40B4-BE49-F238E27FC236}">
                <a16:creationId xmlns:a16="http://schemas.microsoft.com/office/drawing/2014/main" id="{D27FAFDD-4949-41BF-8D68-1EDF4AB38190}"/>
              </a:ext>
            </a:extLst>
          </p:cNvPr>
          <p:cNvSpPr txBox="1"/>
          <p:nvPr/>
        </p:nvSpPr>
        <p:spPr>
          <a:xfrm>
            <a:off x="350478" y="763913"/>
            <a:ext cx="1037761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fr-FR" b="1" noProof="1">
                <a:solidFill>
                  <a:srgbClr val="7BBBC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87% </a:t>
            </a:r>
            <a:r>
              <a:rPr lang="fr-FR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 patients sont venus à NEST sous recommandation</a:t>
            </a:r>
            <a:br>
              <a:rPr lang="fr-FR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fr-FR" b="1" noProof="1">
                <a:solidFill>
                  <a:srgbClr val="7BBBC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42% </a:t>
            </a:r>
            <a:r>
              <a:rPr lang="fr-FR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 patients sont venus à NEST pour la gynécologie et 46% pour la pédiatrie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991455E-FC08-4B8A-AA4F-24B03E548C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solidFill>
            <a:srgbClr val="752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C8AFCF-17F6-4E1C-8854-B2D4474A0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56350"/>
            <a:ext cx="482600" cy="501650"/>
          </a:xfrm>
          <a:prstGeom prst="rect">
            <a:avLst/>
          </a:prstGeom>
          <a:solidFill>
            <a:srgbClr val="EBB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25" name="Espace réservé du contenu 5">
            <a:extLst>
              <a:ext uri="{FF2B5EF4-FFF2-40B4-BE49-F238E27FC236}">
                <a16:creationId xmlns:a16="http://schemas.microsoft.com/office/drawing/2014/main" id="{3F219CCB-0CD5-389B-6713-F599C5C953C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2867609"/>
              </p:ext>
            </p:extLst>
          </p:nvPr>
        </p:nvGraphicFramePr>
        <p:xfrm>
          <a:off x="350478" y="1459018"/>
          <a:ext cx="5605822" cy="4900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Espace réservé du contenu 5">
            <a:extLst>
              <a:ext uri="{FF2B5EF4-FFF2-40B4-BE49-F238E27FC236}">
                <a16:creationId xmlns:a16="http://schemas.microsoft.com/office/drawing/2014/main" id="{6DE94560-1BC5-B2A3-558C-1817685DBA6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754137"/>
              </p:ext>
            </p:extLst>
          </p:nvPr>
        </p:nvGraphicFramePr>
        <p:xfrm>
          <a:off x="6235698" y="1456085"/>
          <a:ext cx="5605822" cy="4900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8F996437-8B8B-3ADE-C5CB-136FF2604E77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Semestre 2 2023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E7F1F24-81A2-2C9D-4ED8-FF0F2F9F6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0" smtClean="0"/>
              <a:t>5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42067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 hidden="1">
            <a:extLst>
              <a:ext uri="{FF2B5EF4-FFF2-40B4-BE49-F238E27FC236}">
                <a16:creationId xmlns:a16="http://schemas.microsoft.com/office/drawing/2014/main" id="{5EAEA38E-A85B-4034-B49D-3686230234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6</a:t>
            </a:r>
          </a:p>
        </p:txBody>
      </p:sp>
      <p:sp>
        <p:nvSpPr>
          <p:cNvPr id="13" name="Zone de texte 12">
            <a:extLst>
              <a:ext uri="{FF2B5EF4-FFF2-40B4-BE49-F238E27FC236}">
                <a16:creationId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350478" y="197785"/>
            <a:ext cx="10377617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rtl="0"/>
            <a:r>
              <a:rPr lang="fr-FR" sz="2800" b="1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Résumé des résultats</a:t>
            </a:r>
            <a:endParaRPr lang="fr-FR" sz="3200" noProof="1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9388A474-93BB-447A-97FB-53185800D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0480" y="1459018"/>
            <a:ext cx="11491042" cy="4897332"/>
          </a:xfrm>
          <a:prstGeom prst="rect">
            <a:avLst/>
          </a:prstGeom>
          <a:solidFill>
            <a:srgbClr val="7BB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sz="1200" noProof="1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18" name="Zone de texte 117">
            <a:extLst>
              <a:ext uri="{FF2B5EF4-FFF2-40B4-BE49-F238E27FC236}">
                <a16:creationId xmlns:a16="http://schemas.microsoft.com/office/drawing/2014/main" id="{D27FAFDD-4949-41BF-8D68-1EDF4AB38190}"/>
              </a:ext>
            </a:extLst>
          </p:cNvPr>
          <p:cNvSpPr txBox="1"/>
          <p:nvPr/>
        </p:nvSpPr>
        <p:spPr>
          <a:xfrm>
            <a:off x="350478" y="763913"/>
            <a:ext cx="1037761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rtl="0"/>
            <a:r>
              <a:rPr lang="fr-FR" b="1" noProof="1">
                <a:solidFill>
                  <a:srgbClr val="7BBBC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91,7%</a:t>
            </a:r>
            <a:r>
              <a:rPr lang="fr-FR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des nouveaux patients sont TRÈS SATISFAITS de la qualité de l’accueil </a:t>
            </a:r>
            <a:br>
              <a:rPr lang="fr-FR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fr-FR" b="1" noProof="1">
                <a:solidFill>
                  <a:srgbClr val="7BBBC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91,4% </a:t>
            </a:r>
            <a:r>
              <a:rPr lang="fr-FR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des nouveaux patients sont TRÈS SATISFAITS de la consultation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991455E-FC08-4B8A-AA4F-24B03E548C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solidFill>
            <a:srgbClr val="752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6C8AFCF-17F6-4E1C-8854-B2D4474A0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362216"/>
            <a:ext cx="520700" cy="495784"/>
          </a:xfrm>
          <a:prstGeom prst="rect">
            <a:avLst/>
          </a:prstGeom>
          <a:solidFill>
            <a:srgbClr val="EBB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2" name="Graphique 1">
            <a:extLst>
              <a:ext uri="{FF2B5EF4-FFF2-40B4-BE49-F238E27FC236}">
                <a16:creationId xmlns:a16="http://schemas.microsoft.com/office/drawing/2014/main" id="{9A046C67-F62A-A7D4-9A56-090CCDDC7A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8868476"/>
              </p:ext>
            </p:extLst>
          </p:nvPr>
        </p:nvGraphicFramePr>
        <p:xfrm>
          <a:off x="350478" y="1453152"/>
          <a:ext cx="11491042" cy="4897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EB00B27D-30F1-CBC8-5D95-D3F424D8F39F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</a:t>
            </a:r>
            <a:r>
              <a:rPr lang="en-US" sz="1000" dirty="0" err="1">
                <a:latin typeface="Trebuchet MS" panose="020B0603020202020204" pitchFamily="34" charset="0"/>
              </a:rPr>
              <a:t>Semestre</a:t>
            </a:r>
            <a:r>
              <a:rPr lang="en-US" sz="1000" dirty="0">
                <a:latin typeface="Trebuchet MS" panose="020B0603020202020204" pitchFamily="34" charset="0"/>
              </a:rPr>
              <a:t> 2 2023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82BB602-C2CC-7F2A-AAB0-D003AE10B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0" smtClean="0"/>
              <a:t>6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0458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 de texte 12">
            <a:extLst>
              <a:ext uri="{FF2B5EF4-FFF2-40B4-BE49-F238E27FC236}">
                <a16:creationId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292100" y="292100"/>
            <a:ext cx="10680700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0"/>
            <a:r>
              <a:rPr lang="fr-FR" sz="2800" b="1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Recommandations et Suggestions des nouveaux patients</a:t>
            </a:r>
          </a:p>
        </p:txBody>
      </p:sp>
      <p:sp>
        <p:nvSpPr>
          <p:cNvPr id="3" name="Titre 2" hidden="1">
            <a:extLst>
              <a:ext uri="{FF2B5EF4-FFF2-40B4-BE49-F238E27FC236}">
                <a16:creationId xmlns:a16="http://schemas.microsoft.com/office/drawing/2014/main" id="{249792E5-8DED-4E77-9C74-BDDECCDA6C1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7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3CABCFE-4253-4F06-931D-7B9DC685D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1" dirty="0" smtClean="0">
                <a:latin typeface="Poppins" panose="00000500000000000000" pitchFamily="2" charset="0"/>
                <a:cs typeface="Poppins" panose="00000500000000000000" pitchFamily="2" charset="0"/>
              </a:rPr>
              <a:t>7</a:t>
            </a:fld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26B55BC-220C-49F3-9B77-7B08F877B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solidFill>
            <a:srgbClr val="752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7C87CD9-55FF-4775-B584-100F76BF76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rgbClr val="EBB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" name="Espace réservé du contenu 3">
            <a:extLst>
              <a:ext uri="{FF2B5EF4-FFF2-40B4-BE49-F238E27FC236}">
                <a16:creationId xmlns:a16="http://schemas.microsoft.com/office/drawing/2014/main" id="{F1EB9AD2-A64C-4D7F-7EB3-96DEF0831958}"/>
              </a:ext>
            </a:extLst>
          </p:cNvPr>
          <p:cNvSpPr txBox="1">
            <a:spLocks/>
          </p:cNvSpPr>
          <p:nvPr/>
        </p:nvSpPr>
        <p:spPr>
          <a:xfrm>
            <a:off x="292100" y="1187449"/>
            <a:ext cx="11165004" cy="4278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r-FR" sz="2000" b="1" dirty="0">
                <a:solidFill>
                  <a:srgbClr val="7BBBC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99,4%</a:t>
            </a:r>
            <a:r>
              <a:rPr lang="fr-FR" sz="24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FR" sz="2000" dirty="0">
                <a:latin typeface="Poppins" panose="00000500000000000000" pitchFamily="2" charset="0"/>
                <a:cs typeface="Poppins" panose="00000500000000000000" pitchFamily="2" charset="0"/>
              </a:rPr>
              <a:t>des nouveaux patients recommanderaient la clinique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2862E2F-D7DD-C21C-A400-E649B7E6E454}"/>
              </a:ext>
            </a:extLst>
          </p:cNvPr>
          <p:cNvSpPr txBox="1"/>
          <p:nvPr/>
        </p:nvSpPr>
        <p:spPr>
          <a:xfrm>
            <a:off x="292100" y="1733808"/>
            <a:ext cx="1126490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000" b="1" u="sng" dirty="0">
                <a:solidFill>
                  <a:srgbClr val="7BBBC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Suggestions des patients</a:t>
            </a:r>
          </a:p>
          <a:p>
            <a:pPr algn="just"/>
            <a:endParaRPr lang="fr-FR" sz="1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 algn="just">
              <a:buClr>
                <a:srgbClr val="7BBBC6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Mettre assez de gobelets au niveau de la fontaine pour éviter le partage de gobelets entre les patients</a:t>
            </a:r>
          </a:p>
          <a:p>
            <a:pPr marL="285750" indent="-285750" algn="just">
              <a:buClr>
                <a:srgbClr val="7BBBC6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Plus de professionnalisme par rapport à la prise en charge des rendez vous car elle est arrivée au plateau à 08h et c’est à 11h qu’on lui a dit d'aller à la clinique pour voir la sage femme  </a:t>
            </a:r>
          </a:p>
          <a:p>
            <a:pPr marL="285750" indent="-285750" algn="just">
              <a:buClr>
                <a:srgbClr val="7BBBC6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Respecter les heures de rendez-vous au niveau de la file d’attente</a:t>
            </a:r>
          </a:p>
          <a:p>
            <a:pPr marL="285750" indent="-285750" algn="just">
              <a:buClr>
                <a:srgbClr val="7BBBC6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Meilleur accueil du personnel d’accueil et meilleure prise en charge des médecins  </a:t>
            </a:r>
          </a:p>
          <a:p>
            <a:pPr marL="285750" indent="-285750" algn="just">
              <a:buClr>
                <a:srgbClr val="7BBBC6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Plus de disponibilité des pédiatres et des gynécologues vis à vis des patients au téléphone</a:t>
            </a:r>
          </a:p>
          <a:p>
            <a:pPr marL="285750" indent="-285750" algn="just">
              <a:buClr>
                <a:srgbClr val="7BBBC6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Bon accueil même si la patiente n’a pas de RDV</a:t>
            </a:r>
          </a:p>
          <a:p>
            <a:pPr marL="285750" indent="-285750" algn="just">
              <a:buClr>
                <a:srgbClr val="7BBBC6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Plus de qualification du personnel</a:t>
            </a:r>
          </a:p>
          <a:p>
            <a:pPr marL="285750" indent="-285750" algn="just">
              <a:buClr>
                <a:srgbClr val="7BBBC6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Opter pour un matériel médical de meilleure qualité</a:t>
            </a:r>
          </a:p>
          <a:p>
            <a:pPr marL="285750" indent="-285750" algn="just">
              <a:buClr>
                <a:srgbClr val="7BBBC6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Mise en place d’un laboratoire et d’une radiologie au plateau </a:t>
            </a:r>
          </a:p>
          <a:p>
            <a:pPr algn="just">
              <a:buClr>
                <a:srgbClr val="7BBBC6"/>
              </a:buClr>
            </a:pPr>
            <a:endParaRPr lang="fr-FR" sz="16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buClr>
                <a:srgbClr val="7BBBC6"/>
              </a:buClr>
            </a:pPr>
            <a:r>
              <a:rPr lang="fr-FR" sz="2000" b="1" u="sng" dirty="0">
                <a:solidFill>
                  <a:srgbClr val="7BBBC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Commentaire d’une patiente</a:t>
            </a:r>
          </a:p>
          <a:p>
            <a:pPr marL="285750" indent="-285750" algn="just">
              <a:buClr>
                <a:srgbClr val="7BBBC6"/>
              </a:buClr>
              <a:buFont typeface="Arial" panose="020B0604020202020204" pitchFamily="34" charset="0"/>
              <a:buChar char="•"/>
            </a:pPr>
            <a:endParaRPr lang="fr-FR" sz="16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 algn="just">
              <a:buClr>
                <a:srgbClr val="7BBBC6"/>
              </a:buClr>
              <a:buFont typeface="Arial" panose="020B0604020202020204" pitchFamily="34" charset="0"/>
              <a:buChar char="•"/>
            </a:pPr>
            <a:r>
              <a:rPr lang="fr-FR" sz="1600" dirty="0">
                <a:latin typeface="Poppins" panose="00000500000000000000" pitchFamily="2" charset="0"/>
                <a:cs typeface="Poppins" panose="00000500000000000000" pitchFamily="2" charset="0"/>
              </a:rPr>
              <a:t>Administratrice d’un groupe de 1 875 femmes sur les réseaux sociaux, elle compte suggérer la clinique à ses membres  </a:t>
            </a:r>
          </a:p>
          <a:p>
            <a:pPr marL="285750" indent="-285750" algn="just">
              <a:buClr>
                <a:srgbClr val="7BBBC6"/>
              </a:buClr>
              <a:buFont typeface="Arial" panose="020B0604020202020204" pitchFamily="34" charset="0"/>
              <a:buChar char="•"/>
            </a:pPr>
            <a:endParaRPr lang="fr-FR" sz="16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/>
            <a:endParaRPr lang="fr-FR" sz="1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38BBBC2-7515-B27B-3686-70F3FB46076D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</a:t>
            </a:r>
            <a:r>
              <a:rPr lang="en-US" sz="1000" dirty="0" err="1">
                <a:latin typeface="Trebuchet MS" panose="020B0603020202020204" pitchFamily="34" charset="0"/>
              </a:rPr>
              <a:t>Semestre</a:t>
            </a:r>
            <a:r>
              <a:rPr lang="en-US" sz="1000" dirty="0">
                <a:latin typeface="Trebuchet MS" panose="020B0603020202020204" pitchFamily="34" charset="0"/>
              </a:rPr>
              <a:t> 2 2023</a:t>
            </a:r>
          </a:p>
        </p:txBody>
      </p:sp>
    </p:spTree>
    <p:extLst>
      <p:ext uri="{BB962C8B-B14F-4D97-AF65-F5344CB8AC3E}">
        <p14:creationId xmlns:p14="http://schemas.microsoft.com/office/powerpoint/2010/main" val="3257305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 hidden="1">
            <a:extLst>
              <a:ext uri="{FF2B5EF4-FFF2-40B4-BE49-F238E27FC236}">
                <a16:creationId xmlns:a16="http://schemas.microsoft.com/office/drawing/2014/main" id="{515E1EA5-44B4-4F71-9348-C1ED402144F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4</a:t>
            </a:r>
          </a:p>
        </p:txBody>
      </p:sp>
      <p:sp>
        <p:nvSpPr>
          <p:cNvPr id="13" name="Zone de texte 12">
            <a:extLst>
              <a:ext uri="{FF2B5EF4-FFF2-40B4-BE49-F238E27FC236}">
                <a16:creationId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1463904" y="292100"/>
            <a:ext cx="9264193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rtl="0"/>
            <a:r>
              <a:rPr lang="fr-FR" sz="3200" b="1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SOMMAIRE</a:t>
            </a:r>
            <a:endParaRPr lang="fr-FR" sz="3600" noProof="1">
              <a:solidFill>
                <a:srgbClr val="752864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BD772D-F3A7-4881-9DAD-DBA9877EB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solidFill>
            <a:srgbClr val="752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86C9BCD-CDA8-4DBE-8586-87ED42A049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rgbClr val="EBB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9" name="Diagramme 8">
            <a:extLst>
              <a:ext uri="{FF2B5EF4-FFF2-40B4-BE49-F238E27FC236}">
                <a16:creationId xmlns:a16="http://schemas.microsoft.com/office/drawing/2014/main" id="{4B28E9FF-47CB-F9FF-3082-DF87D8AFA3A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8827230"/>
              </p:ext>
            </p:extLst>
          </p:nvPr>
        </p:nvGraphicFramePr>
        <p:xfrm>
          <a:off x="522287" y="1725083"/>
          <a:ext cx="11147425" cy="3100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A3AD4CE1-79CB-004E-2B9D-9334E4659A89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</a:t>
            </a:r>
            <a:r>
              <a:rPr lang="en-US" sz="1000" dirty="0" err="1">
                <a:latin typeface="Trebuchet MS" panose="020B0603020202020204" pitchFamily="34" charset="0"/>
              </a:rPr>
              <a:t>Semestre</a:t>
            </a:r>
            <a:r>
              <a:rPr lang="en-US" sz="1000" dirty="0">
                <a:latin typeface="Trebuchet MS" panose="020B0603020202020204" pitchFamily="34" charset="0"/>
              </a:rPr>
              <a:t> 2 2023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743CFE15-BB16-DD2F-8D19-8347ED069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0" smtClean="0"/>
              <a:t>8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801310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 hidden="1">
            <a:extLst>
              <a:ext uri="{FF2B5EF4-FFF2-40B4-BE49-F238E27FC236}">
                <a16:creationId xmlns:a16="http://schemas.microsoft.com/office/drawing/2014/main" id="{515E1EA5-44B4-4F71-9348-C1ED402144F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 rtlCol="0"/>
          <a:lstStyle/>
          <a:p>
            <a:pPr rtl="0"/>
            <a:r>
              <a:rPr lang="fr" dirty="0"/>
              <a:t>Diapositive de tableau de bord 4</a:t>
            </a:r>
          </a:p>
        </p:txBody>
      </p:sp>
      <p:sp>
        <p:nvSpPr>
          <p:cNvPr id="13" name="Zone de texte 12">
            <a:extLst>
              <a:ext uri="{FF2B5EF4-FFF2-40B4-BE49-F238E27FC236}">
                <a16:creationId xmlns:a16="http://schemas.microsoft.com/office/drawing/2014/main" id="{63C92C2E-8888-42AB-A36D-D6F2B362B0CD}"/>
              </a:ext>
            </a:extLst>
          </p:cNvPr>
          <p:cNvSpPr txBox="1"/>
          <p:nvPr/>
        </p:nvSpPr>
        <p:spPr>
          <a:xfrm>
            <a:off x="317500" y="145989"/>
            <a:ext cx="11607800" cy="80021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rtl="0"/>
            <a:r>
              <a:rPr lang="fr-FR" sz="2800" b="1" noProof="1">
                <a:solidFill>
                  <a:srgbClr val="752864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Méthodologie et contexte de l’enquête </a:t>
            </a:r>
          </a:p>
          <a:p>
            <a:pPr rtl="0"/>
            <a:r>
              <a:rPr lang="fr-FR" sz="2400" b="1" noProof="1">
                <a:solidFill>
                  <a:srgbClr val="7BBBC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POST Hospitalisation (clinique et plateau)</a:t>
            </a:r>
            <a:endParaRPr lang="fr-FR" sz="2800" noProof="1">
              <a:solidFill>
                <a:srgbClr val="7BBBC6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BD772D-F3A7-4881-9DAD-DBA9877EB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1607800" y="0"/>
            <a:ext cx="584200" cy="584200"/>
          </a:xfrm>
          <a:prstGeom prst="rect">
            <a:avLst/>
          </a:prstGeom>
          <a:solidFill>
            <a:srgbClr val="752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86C9BCD-CDA8-4DBE-8586-87ED42A049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6273800"/>
            <a:ext cx="584200" cy="584200"/>
          </a:xfrm>
          <a:prstGeom prst="rect">
            <a:avLst/>
          </a:prstGeom>
          <a:solidFill>
            <a:srgbClr val="EBB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fr-FR" noProof="1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C093EBD0-6FB0-5DA3-EA73-2CD063F6DD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4897672"/>
              </p:ext>
            </p:extLst>
          </p:nvPr>
        </p:nvGraphicFramePr>
        <p:xfrm>
          <a:off x="317500" y="1168399"/>
          <a:ext cx="11607800" cy="48832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C18C0590-FAB4-86D3-901B-8E2DE0B16501}"/>
              </a:ext>
            </a:extLst>
          </p:cNvPr>
          <p:cNvSpPr txBox="1"/>
          <p:nvPr/>
        </p:nvSpPr>
        <p:spPr>
          <a:xfrm>
            <a:off x="3048000" y="6611779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Trebuchet MS" panose="020B0603020202020204" pitchFamily="34" charset="0"/>
              </a:rPr>
              <a:t>Rapport de satisfaction patients – </a:t>
            </a:r>
            <a:r>
              <a:rPr lang="en-US" sz="1000" dirty="0" err="1">
                <a:latin typeface="Trebuchet MS" panose="020B0603020202020204" pitchFamily="34" charset="0"/>
              </a:rPr>
              <a:t>Semestre</a:t>
            </a:r>
            <a:r>
              <a:rPr lang="en-US" sz="1000" dirty="0">
                <a:latin typeface="Trebuchet MS" panose="020B0603020202020204" pitchFamily="34" charset="0"/>
              </a:rPr>
              <a:t> 2 2023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566CD89-9533-621B-ED99-D3624A40A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5A4A7955-6230-48B4-BD8B-A7C460F75945}" type="slidenum">
              <a:rPr lang="fr-FR" noProof="0" smtClean="0"/>
              <a:t>9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5172846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McD color sc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31737"/>
      </a:accent1>
      <a:accent2>
        <a:srgbClr val="FFC427"/>
      </a:accent2>
      <a:accent3>
        <a:srgbClr val="B4D78E"/>
      </a:accent3>
      <a:accent4>
        <a:srgbClr val="749CD3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dern 04">
      <a:majorFont>
        <a:latin typeface="Century Gothic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7542762_TF89048086" id="{C519A4F2-0979-4383-86E5-B49FF207A021}" vid="{90257414-CE60-4210-89F9-FA30D90B7290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E6028FB-6012-4967-A451-C2FAE951FE25}">
  <ds:schemaRefs>
    <ds:schemaRef ds:uri="71af3243-3dd4-4a8d-8c0d-dd76da1f02a5"/>
    <ds:schemaRef ds:uri="http://schemas.openxmlformats.org/package/2006/metadata/core-properties"/>
    <ds:schemaRef ds:uri="http://purl.org/dc/elements/1.1/"/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16c05727-aa75-4e4a-9b5f-8a80a1165891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E4CC17A-C7FA-42F7-A285-99975430EB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93496C2-30B3-40CB-ACDC-46FFFFC8A13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Tableau de bord de performance de 24Slides</Template>
  <TotalTime>0</TotalTime>
  <Words>1009</Words>
  <Application>Microsoft Office PowerPoint</Application>
  <PresentationFormat>Grand écran</PresentationFormat>
  <Paragraphs>164</Paragraphs>
  <Slides>14</Slides>
  <Notes>14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Poppins</vt:lpstr>
      <vt:lpstr>Poppins </vt:lpstr>
      <vt:lpstr>Poppins bold</vt:lpstr>
      <vt:lpstr>Trebuchet MS</vt:lpstr>
      <vt:lpstr>Wingdings</vt:lpstr>
      <vt:lpstr>Thème Office</vt:lpstr>
      <vt:lpstr>Diapositive de tableau de bord 1</vt:lpstr>
      <vt:lpstr>Diapositive de tableau de bord 4</vt:lpstr>
      <vt:lpstr>Diapositive de tableau de bord 4</vt:lpstr>
      <vt:lpstr>Diapositive de tableau de bord 4</vt:lpstr>
      <vt:lpstr>Diapositive de tableau de bord 6</vt:lpstr>
      <vt:lpstr>Diapositive de tableau de bord 6</vt:lpstr>
      <vt:lpstr>Diapositive de tableau de bord 7</vt:lpstr>
      <vt:lpstr>Diapositive de tableau de bord 4</vt:lpstr>
      <vt:lpstr>Diapositive de tableau de bord 4</vt:lpstr>
      <vt:lpstr>Diapositive de tableau de bord 6</vt:lpstr>
      <vt:lpstr>Diapositive de tableau de bord 6</vt:lpstr>
      <vt:lpstr>Diapositive de tableau de bord 6</vt:lpstr>
      <vt:lpstr>Diapositive de tableau de bord 6</vt:lpstr>
      <vt:lpstr>Diapositive de tableau de bord 10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2023-10-20T15:14:08Z</dcterms:created>
  <dcterms:modified xsi:type="dcterms:W3CDTF">2024-01-11T09:45:24Z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