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3">
  <p:sldMasterIdLst>
    <p:sldMasterId id="2147483864" r:id="rId1"/>
  </p:sldMasterIdLst>
  <p:notesMasterIdLst>
    <p:notesMasterId r:id="rId26"/>
  </p:notesMasterIdLst>
  <p:sldIdLst>
    <p:sldId id="443" r:id="rId2"/>
    <p:sldId id="445" r:id="rId3"/>
    <p:sldId id="492" r:id="rId4"/>
    <p:sldId id="494" r:id="rId5"/>
    <p:sldId id="511" r:id="rId6"/>
    <p:sldId id="496" r:id="rId7"/>
    <p:sldId id="518" r:id="rId8"/>
    <p:sldId id="515" r:id="rId9"/>
    <p:sldId id="458" r:id="rId10"/>
    <p:sldId id="464" r:id="rId11"/>
    <p:sldId id="503" r:id="rId12"/>
    <p:sldId id="519" r:id="rId13"/>
    <p:sldId id="498" r:id="rId14"/>
    <p:sldId id="502" r:id="rId15"/>
    <p:sldId id="520" r:id="rId16"/>
    <p:sldId id="497" r:id="rId17"/>
    <p:sldId id="482" r:id="rId18"/>
    <p:sldId id="480" r:id="rId19"/>
    <p:sldId id="521" r:id="rId20"/>
    <p:sldId id="484" r:id="rId21"/>
    <p:sldId id="506" r:id="rId22"/>
    <p:sldId id="507" r:id="rId23"/>
    <p:sldId id="504" r:id="rId24"/>
    <p:sldId id="508" r:id="rId25"/>
  </p:sldIdLst>
  <p:sldSz cx="12192000" cy="6858000"/>
  <p:notesSz cx="7102475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7C5B"/>
    <a:srgbClr val="FF1919"/>
    <a:srgbClr val="99FF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Helle Formatvorlage 3 - Akz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508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3508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4E854BB8-80BB-420C-A984-16DE46C70A92}" type="datetimeFigureOut">
              <a:rPr lang="fr-FR" smtClean="0"/>
              <a:pPr/>
              <a:t>02/09/2021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10248" y="4925407"/>
            <a:ext cx="5681980" cy="4029879"/>
          </a:xfrm>
          <a:prstGeom prst="rect">
            <a:avLst/>
          </a:prstGeom>
        </p:spPr>
        <p:txBody>
          <a:bodyPr vert="horz" lIns="99066" tIns="49533" rIns="99066" bIns="49533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3507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092" y="9721107"/>
            <a:ext cx="3077739" cy="513507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D00DCACC-B573-47BD-B77E-A6E378CDF65A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0027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>
            <a:extLst>
              <a:ext uri="{FF2B5EF4-FFF2-40B4-BE49-F238E27FC236}">
                <a16:creationId xmlns:a16="http://schemas.microsoft.com/office/drawing/2014/main" id="{0B9CBBE8-3FE7-4E0C-8A25-B31AE21552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55264" y="66232"/>
            <a:ext cx="2336736" cy="6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321500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216840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Lauriane Le Flour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3168148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88000" indent="-468000" algn="l" defTabSz="914400" rtl="0" eaLnBrk="1" latinLnBrk="0" hangingPunct="1">
              <a:lnSpc>
                <a:spcPct val="9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  <a:defRPr lang="de-DE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lnSpc>
                <a:spcPct val="90000"/>
              </a:lnSpc>
              <a:buClr>
                <a:schemeClr val="accent1"/>
              </a:buClr>
              <a:defRPr lang="de-DE" sz="16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	Zweite Ebene</a:t>
            </a:r>
          </a:p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6654894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>
            <a:extLst>
              <a:ext uri="{FF2B5EF4-FFF2-40B4-BE49-F238E27FC236}">
                <a16:creationId xmlns:a16="http://schemas.microsoft.com/office/drawing/2014/main" id="{7B16466A-F500-4FA1-98C5-329912E8BF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55264" y="66232"/>
            <a:ext cx="2336736" cy="6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374820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buClr>
                <a:schemeClr val="accent1"/>
              </a:buClr>
              <a:defRPr lang="de-DE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2668" indent="-288000" algn="l" defTabSz="914400" rtl="0" eaLnBrk="1" latinLnBrk="0" hangingPunct="1">
              <a:lnSpc>
                <a:spcPct val="900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defRPr lang="de-DE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lnSpc>
                <a:spcPct val="90000"/>
              </a:lnSpc>
              <a:buClr>
                <a:schemeClr val="accent1"/>
              </a:buClr>
              <a:defRPr lang="de-DE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lnSpc>
                <a:spcPct val="90000"/>
              </a:lnSpc>
              <a:buClr>
                <a:schemeClr val="accent1"/>
              </a:buClr>
              <a:defRPr lang="de-DE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lnSpc>
                <a:spcPct val="90000"/>
              </a:lnSpc>
              <a:buClr>
                <a:schemeClr val="accent1"/>
              </a:buClr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32165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1686142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2420149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2694365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Lauriane Le Flour</a:t>
            </a: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7487326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Lauriane Le Flour</a:t>
            </a: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4185728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fr-FR" dirty="0"/>
              <a:t>Page </a:t>
            </a:r>
            <a:fld id="{4FAB73BC-B049-4115-A692-8D63A059BFB8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D99753AE-6FF6-4D30-80AB-E5035EF6EED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855264" y="66232"/>
            <a:ext cx="2336736" cy="6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83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468000" indent="-46800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ü"/>
        <a:defRPr lang="de-DE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74000" indent="-2880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ourier New" panose="02070309020205020404" pitchFamily="49" charset="0"/>
        <a:buChar char="o"/>
        <a:defRPr lang="de-DE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384048" indent="2880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None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/>
              <a:t>BILAN MARKETING</a:t>
            </a:r>
            <a:br>
              <a:rPr lang="fr-FR" i="1" dirty="0"/>
            </a:br>
            <a:r>
              <a:rPr lang="fr-FR" dirty="0"/>
              <a:t>de l’année 2020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b="1" dirty="0"/>
              <a:t>+ Plan Marketing 2021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6700" y="286603"/>
            <a:ext cx="11303000" cy="1450757"/>
          </a:xfrm>
        </p:spPr>
        <p:txBody>
          <a:bodyPr/>
          <a:lstStyle/>
          <a:p>
            <a:r>
              <a:rPr lang="fr-FR" dirty="0"/>
              <a:t>Impact : Focus sur le nombre de consultations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1536700" y="5939472"/>
            <a:ext cx="9412513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Baisse liée au COVID et notamment la fermeture du plateau médical la nuit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D3879E2-37F1-46C8-80D7-85229D8D1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551" y="1722994"/>
            <a:ext cx="5281016" cy="41409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Satisfaction nouveaux patients (S1)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16883923-CC1C-4C55-983C-DC410B7231F8}"/>
              </a:ext>
            </a:extLst>
          </p:cNvPr>
          <p:cNvSpPr txBox="1">
            <a:spLocks/>
          </p:cNvSpPr>
          <p:nvPr/>
        </p:nvSpPr>
        <p:spPr>
          <a:xfrm>
            <a:off x="581192" y="2189408"/>
            <a:ext cx="11029616" cy="3912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8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6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4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2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2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solidFill>
                  <a:srgbClr val="FF0000"/>
                </a:solidFill>
              </a:rPr>
              <a:t>99%</a:t>
            </a:r>
            <a:r>
              <a:rPr lang="fr-FR" sz="2000" dirty="0"/>
              <a:t> des nouveaux patients sont globalement </a:t>
            </a:r>
            <a:r>
              <a:rPr lang="fr-FR" sz="2000" b="1" dirty="0"/>
              <a:t>TRES SATISFAIT</a:t>
            </a:r>
            <a:r>
              <a:rPr lang="fr-FR" sz="2000" dirty="0"/>
              <a:t> de la qualité de l’accueil et de la consultation</a:t>
            </a:r>
            <a:endParaRPr lang="fr-FR" sz="2000" dirty="0">
              <a:solidFill>
                <a:schemeClr val="tx1"/>
              </a:solidFill>
            </a:endParaRPr>
          </a:p>
          <a:p>
            <a:r>
              <a:rPr lang="fr-FR" sz="2800" dirty="0">
                <a:solidFill>
                  <a:srgbClr val="FF0000"/>
                </a:solidFill>
              </a:rPr>
              <a:t>Moins de 1% </a:t>
            </a:r>
            <a:r>
              <a:rPr lang="fr-FR" sz="2000" dirty="0">
                <a:solidFill>
                  <a:schemeClr val="tx1"/>
                </a:solidFill>
              </a:rPr>
              <a:t>ont eu au moins un motif d’insatisfaction et les causes identifiées sont: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1800" dirty="0">
                <a:solidFill>
                  <a:schemeClr val="tx1"/>
                </a:solidFill>
              </a:rPr>
              <a:t>Manque d’empathie au niveau de l’accueil médecin et/ou des secrétaires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fr-FR" sz="1800" dirty="0">
              <a:solidFill>
                <a:schemeClr val="tx1"/>
              </a:solidFill>
            </a:endParaRPr>
          </a:p>
          <a:p>
            <a:r>
              <a:rPr lang="fr-FR" sz="2100" dirty="0">
                <a:solidFill>
                  <a:schemeClr val="tx1"/>
                </a:solidFill>
                <a:latin typeface="Minion Pro"/>
              </a:rPr>
              <a:t>Près de</a:t>
            </a:r>
            <a:r>
              <a:rPr lang="fr-FR" sz="2800" dirty="0">
                <a:solidFill>
                  <a:srgbClr val="FF0000"/>
                </a:solidFill>
              </a:rPr>
              <a:t> 51%  </a:t>
            </a:r>
            <a:r>
              <a:rPr lang="fr-FR" sz="2000" dirty="0">
                <a:solidFill>
                  <a:schemeClr val="tx1"/>
                </a:solidFill>
                <a:latin typeface="Minion Pro"/>
              </a:rPr>
              <a:t>ont connu la clinique grâce à une recommandation. </a:t>
            </a:r>
            <a:r>
              <a:rPr lang="fr-FR" sz="2800" dirty="0">
                <a:solidFill>
                  <a:srgbClr val="FF0000"/>
                </a:solidFill>
              </a:rPr>
              <a:t>24%</a:t>
            </a:r>
            <a:r>
              <a:rPr lang="fr-FR" sz="2000" dirty="0">
                <a:solidFill>
                  <a:schemeClr val="tx1"/>
                </a:solidFill>
                <a:latin typeface="Minion Pro"/>
              </a:rPr>
              <a:t> via la page Facebook de Dr Diop et </a:t>
            </a:r>
            <a:r>
              <a:rPr lang="fr-FR" sz="2800" dirty="0">
                <a:solidFill>
                  <a:srgbClr val="FF0000"/>
                </a:solidFill>
                <a:latin typeface="Minion Pro"/>
              </a:rPr>
              <a:t>17</a:t>
            </a:r>
            <a:r>
              <a:rPr lang="fr-FR" sz="2800" dirty="0">
                <a:solidFill>
                  <a:srgbClr val="FF0000"/>
                </a:solidFill>
              </a:rPr>
              <a:t>%</a:t>
            </a:r>
            <a:r>
              <a:rPr lang="fr-FR" sz="2000" dirty="0">
                <a:solidFill>
                  <a:schemeClr val="tx1"/>
                </a:solidFill>
                <a:latin typeface="Minion Pro"/>
              </a:rPr>
              <a:t> via page </a:t>
            </a:r>
            <a:r>
              <a:rPr lang="fr-FR" sz="2000" dirty="0" err="1">
                <a:solidFill>
                  <a:schemeClr val="tx1"/>
                </a:solidFill>
                <a:latin typeface="Minion Pro"/>
              </a:rPr>
              <a:t>Facebook</a:t>
            </a:r>
            <a:r>
              <a:rPr lang="fr-FR" sz="2000" dirty="0">
                <a:solidFill>
                  <a:schemeClr val="tx1"/>
                </a:solidFill>
                <a:latin typeface="Minion Pro"/>
              </a:rPr>
              <a:t> NEST</a:t>
            </a:r>
            <a:endParaRPr lang="fr-FR" sz="2000" dirty="0"/>
          </a:p>
          <a:p>
            <a:pPr marL="0" indent="0">
              <a:buFont typeface="Wingdings 2" panose="05020102010507070707" pitchFamily="18" charset="2"/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Satisfaction nouveaux patients (S2)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7" name="Espace réservé du contenu 4">
            <a:extLst>
              <a:ext uri="{FF2B5EF4-FFF2-40B4-BE49-F238E27FC236}">
                <a16:creationId xmlns:a16="http://schemas.microsoft.com/office/drawing/2014/main" id="{992158AA-9592-4C8C-B567-ECD3D537D21C}"/>
              </a:ext>
            </a:extLst>
          </p:cNvPr>
          <p:cNvSpPr txBox="1">
            <a:spLocks/>
          </p:cNvSpPr>
          <p:nvPr/>
        </p:nvSpPr>
        <p:spPr>
          <a:xfrm>
            <a:off x="581192" y="2189408"/>
            <a:ext cx="11029616" cy="3912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8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6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4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2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2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solidFill>
                  <a:srgbClr val="FF0000"/>
                </a:solidFill>
              </a:rPr>
              <a:t>97%</a:t>
            </a:r>
            <a:r>
              <a:rPr lang="fr-FR" sz="2000" dirty="0"/>
              <a:t> des nouveaux patients sont globalement </a:t>
            </a:r>
            <a:r>
              <a:rPr lang="fr-FR" sz="2000" b="1" dirty="0"/>
              <a:t>TRES SATISFAIT</a:t>
            </a:r>
            <a:r>
              <a:rPr lang="fr-FR" sz="2000" dirty="0"/>
              <a:t> de la qualité de l’accueil et de la consultation</a:t>
            </a:r>
            <a:endParaRPr lang="fr-FR" sz="2000" dirty="0">
              <a:solidFill>
                <a:schemeClr val="tx1"/>
              </a:solidFill>
            </a:endParaRPr>
          </a:p>
          <a:p>
            <a:r>
              <a:rPr lang="fr-FR" sz="2800" dirty="0">
                <a:solidFill>
                  <a:srgbClr val="FF0000"/>
                </a:solidFill>
              </a:rPr>
              <a:t>Moins de 1% </a:t>
            </a:r>
            <a:r>
              <a:rPr lang="fr-FR" sz="2000" dirty="0">
                <a:solidFill>
                  <a:schemeClr val="tx1"/>
                </a:solidFill>
              </a:rPr>
              <a:t>ont eu au moins un motif d’insatisfaction et les causes identifiées sont: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1800" dirty="0">
                <a:solidFill>
                  <a:schemeClr val="tx1"/>
                </a:solidFill>
              </a:rPr>
              <a:t>Manque d’empathie ressentie de la part des médecins et/ou des secrétaires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fr-FR" sz="1800" dirty="0">
              <a:solidFill>
                <a:schemeClr val="tx1"/>
              </a:solidFill>
            </a:endParaRPr>
          </a:p>
          <a:p>
            <a:r>
              <a:rPr lang="fr-FR" sz="2100" dirty="0">
                <a:solidFill>
                  <a:schemeClr val="tx1"/>
                </a:solidFill>
                <a:latin typeface="Minion Pro"/>
              </a:rPr>
              <a:t>Près de</a:t>
            </a:r>
            <a:r>
              <a:rPr lang="fr-FR" sz="2800" dirty="0">
                <a:solidFill>
                  <a:srgbClr val="FF0000"/>
                </a:solidFill>
              </a:rPr>
              <a:t> 55%  </a:t>
            </a:r>
            <a:r>
              <a:rPr lang="fr-FR" sz="2000" dirty="0">
                <a:solidFill>
                  <a:schemeClr val="tx1"/>
                </a:solidFill>
                <a:latin typeface="Minion Pro"/>
              </a:rPr>
              <a:t>ont connu la clinique grâce à une recommandation. </a:t>
            </a:r>
            <a:r>
              <a:rPr lang="fr-FR" sz="2800" dirty="0">
                <a:solidFill>
                  <a:srgbClr val="FF0000"/>
                </a:solidFill>
              </a:rPr>
              <a:t>24%</a:t>
            </a:r>
            <a:r>
              <a:rPr lang="fr-FR" sz="2000" dirty="0">
                <a:solidFill>
                  <a:schemeClr val="tx1"/>
                </a:solidFill>
                <a:latin typeface="Minion Pro"/>
              </a:rPr>
              <a:t> via la page Facebook de Dr Diop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27041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Enquête Post </a:t>
            </a:r>
            <a:r>
              <a:rPr lang="fr-FR" dirty="0" err="1"/>
              <a:t>Hospi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11" name="Espace réservé du contenu 3">
            <a:extLst>
              <a:ext uri="{FF2B5EF4-FFF2-40B4-BE49-F238E27FC236}">
                <a16:creationId xmlns:a16="http://schemas.microsoft.com/office/drawing/2014/main" id="{92B6F604-8AD5-4A16-9DC2-3B751A98C466}"/>
              </a:ext>
            </a:extLst>
          </p:cNvPr>
          <p:cNvSpPr txBox="1">
            <a:spLocks/>
          </p:cNvSpPr>
          <p:nvPr/>
        </p:nvSpPr>
        <p:spPr>
          <a:xfrm>
            <a:off x="1097280" y="2065868"/>
            <a:ext cx="419297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468000" indent="-4680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  <a:defRPr lang="de-DE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4000" indent="-288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ourier New" panose="02070309020205020404" pitchFamily="49" charset="0"/>
              <a:buChar char="o"/>
              <a:defRPr lang="de-DE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384048" indent="288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b="1" dirty="0">
                <a:solidFill>
                  <a:schemeClr val="accent3"/>
                </a:solidFill>
              </a:rPr>
              <a:t>Satisfaction client:</a:t>
            </a:r>
          </a:p>
          <a:p>
            <a:pPr algn="ctr"/>
            <a:endParaRPr lang="fr-FR" sz="2000" b="1" dirty="0">
              <a:solidFill>
                <a:schemeClr val="accent3"/>
              </a:solidFill>
            </a:endParaRPr>
          </a:p>
          <a:p>
            <a:pPr algn="ctr"/>
            <a:r>
              <a:rPr lang="fr-FR" sz="2000" b="1" baseline="30000" dirty="0"/>
              <a:t>1e</a:t>
            </a:r>
            <a:r>
              <a:rPr lang="fr-FR" sz="2000" b="1" dirty="0"/>
              <a:t> semestre 2020:  </a:t>
            </a:r>
            <a:r>
              <a:rPr lang="fr-FR" sz="2000" b="1" dirty="0">
                <a:solidFill>
                  <a:schemeClr val="accent6">
                    <a:lumMod val="75000"/>
                  </a:schemeClr>
                </a:solidFill>
              </a:rPr>
              <a:t>75</a:t>
            </a:r>
            <a:r>
              <a:rPr lang="fr-FR" sz="2000" b="1" dirty="0"/>
              <a:t> patients hospitalisés interrogés</a:t>
            </a:r>
            <a:endParaRPr lang="fr-FR" sz="2000" b="1" dirty="0">
              <a:solidFill>
                <a:schemeClr val="accent3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ECA923B-07B1-4401-BBB2-31C03A32B717}"/>
              </a:ext>
            </a:extLst>
          </p:cNvPr>
          <p:cNvSpPr txBox="1"/>
          <p:nvPr/>
        </p:nvSpPr>
        <p:spPr>
          <a:xfrm>
            <a:off x="1249095" y="3666306"/>
            <a:ext cx="46409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endParaRPr lang="fr-FR" sz="2000" dirty="0"/>
          </a:p>
          <a:p>
            <a:pPr algn="just">
              <a:buFont typeface="Arial" pitchFamily="34" charset="0"/>
              <a:buChar char="•"/>
            </a:pPr>
            <a:r>
              <a:rPr lang="fr-FR" sz="2000" dirty="0"/>
              <a:t> 72 % d’entre elles sont  </a:t>
            </a:r>
            <a:r>
              <a:rPr lang="fr-FR" sz="2000" b="1" u="sng" dirty="0"/>
              <a:t>totalement</a:t>
            </a:r>
            <a:r>
              <a:rPr lang="fr-FR" sz="2000" b="1" dirty="0"/>
              <a:t> satisfaites </a:t>
            </a:r>
            <a:r>
              <a:rPr lang="fr-FR" sz="2000" dirty="0"/>
              <a:t>des conditions  générales de leur séjour, de leur prise en charge médicale. </a:t>
            </a:r>
          </a:p>
          <a:p>
            <a:pPr algn="just"/>
            <a:endParaRPr lang="fr-FR" sz="2000" dirty="0"/>
          </a:p>
          <a:p>
            <a:pPr algn="just">
              <a:buFont typeface="Arial" pitchFamily="34" charset="0"/>
              <a:buChar char="•"/>
            </a:pPr>
            <a:r>
              <a:rPr lang="fr-FR" sz="2000" dirty="0"/>
              <a:t>99% des patients recommanderaient NEST</a:t>
            </a:r>
          </a:p>
        </p:txBody>
      </p:sp>
      <p:sp>
        <p:nvSpPr>
          <p:cNvPr id="13" name="Espace réservé du contenu 3">
            <a:extLst>
              <a:ext uri="{FF2B5EF4-FFF2-40B4-BE49-F238E27FC236}">
                <a16:creationId xmlns:a16="http://schemas.microsoft.com/office/drawing/2014/main" id="{44938B2F-EE91-498F-899C-9DD10F11EF0B}"/>
              </a:ext>
            </a:extLst>
          </p:cNvPr>
          <p:cNvSpPr txBox="1">
            <a:spLocks/>
          </p:cNvSpPr>
          <p:nvPr/>
        </p:nvSpPr>
        <p:spPr>
          <a:xfrm>
            <a:off x="6580990" y="2107471"/>
            <a:ext cx="4968746" cy="1559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468000" indent="-4680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  <a:defRPr lang="de-DE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4000" indent="-288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ourier New" panose="02070309020205020404" pitchFamily="49" charset="0"/>
              <a:buChar char="o"/>
              <a:defRPr lang="de-DE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384048" indent="288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b="1" dirty="0">
                <a:solidFill>
                  <a:schemeClr val="accent3"/>
                </a:solidFill>
              </a:rPr>
              <a:t>Satisfaction client:</a:t>
            </a:r>
          </a:p>
          <a:p>
            <a:pPr algn="ctr"/>
            <a:endParaRPr lang="fr-FR" sz="2000" b="1" dirty="0">
              <a:solidFill>
                <a:schemeClr val="accent3"/>
              </a:solidFill>
            </a:endParaRPr>
          </a:p>
          <a:p>
            <a:pPr algn="ctr"/>
            <a:r>
              <a:rPr lang="fr-FR" sz="2000" b="1" baseline="30000" dirty="0"/>
              <a:t>2e</a:t>
            </a:r>
            <a:r>
              <a:rPr lang="fr-FR" sz="2000" b="1" dirty="0"/>
              <a:t> semestre 2020:  </a:t>
            </a:r>
            <a:r>
              <a:rPr lang="fr-FR" sz="2000" b="1" dirty="0">
                <a:solidFill>
                  <a:schemeClr val="accent6">
                    <a:lumMod val="75000"/>
                  </a:schemeClr>
                </a:solidFill>
              </a:rPr>
              <a:t>255</a:t>
            </a:r>
            <a:r>
              <a:rPr lang="fr-FR" sz="2000" b="1" dirty="0"/>
              <a:t> patients hospitalisés interrogés</a:t>
            </a:r>
            <a:endParaRPr lang="fr-FR" sz="2000" b="1" dirty="0">
              <a:solidFill>
                <a:schemeClr val="accent3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2A26951-76CE-4DD9-9DD5-34ACD4E640F2}"/>
              </a:ext>
            </a:extLst>
          </p:cNvPr>
          <p:cNvSpPr txBox="1"/>
          <p:nvPr/>
        </p:nvSpPr>
        <p:spPr>
          <a:xfrm>
            <a:off x="6829813" y="3682155"/>
            <a:ext cx="44711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endParaRPr lang="fr-FR" sz="2000" dirty="0"/>
          </a:p>
          <a:p>
            <a:pPr algn="just">
              <a:buFont typeface="Arial" pitchFamily="34" charset="0"/>
              <a:buChar char="•"/>
            </a:pPr>
            <a:r>
              <a:rPr lang="fr-FR" sz="2000" dirty="0"/>
              <a:t> 85 % d’entre elles sont  </a:t>
            </a:r>
            <a:r>
              <a:rPr lang="fr-FR" sz="2000" b="1" u="sng" dirty="0"/>
              <a:t>totalement</a:t>
            </a:r>
            <a:r>
              <a:rPr lang="fr-FR" sz="2000" b="1" dirty="0"/>
              <a:t> satisfaites </a:t>
            </a:r>
            <a:r>
              <a:rPr lang="fr-FR" sz="2000" dirty="0"/>
              <a:t>des conditions  générales de leur séjour, de leur prise en charge médicale. </a:t>
            </a:r>
          </a:p>
          <a:p>
            <a:pPr algn="just"/>
            <a:endParaRPr lang="fr-FR" sz="2000" dirty="0"/>
          </a:p>
          <a:p>
            <a:pPr algn="just">
              <a:buFont typeface="Arial" pitchFamily="34" charset="0"/>
              <a:buChar char="•"/>
            </a:pPr>
            <a:r>
              <a:rPr lang="fr-FR" sz="2000" dirty="0"/>
              <a:t>99% des patients recommanderaient NEST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S1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14</a:t>
            </a:fld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CD2E94-707A-4B1A-B92F-8C79BEF18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162" y="1877251"/>
            <a:ext cx="10650635" cy="424318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A2E73A-8DD3-45FA-8FBE-A033698A4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S2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CCA67D-2809-42ED-9B21-A928BE78B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6D57070-E148-4CDA-A05A-74ABCD8D4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15</a:t>
            </a:fld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275E41-BB26-4C02-B853-E78FC1F8C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05" y="1737360"/>
            <a:ext cx="11150550" cy="445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3935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16</a:t>
            </a:fld>
            <a:endParaRPr lang="fr-FR" dirty="0"/>
          </a:p>
        </p:txBody>
      </p:sp>
      <p:pic>
        <p:nvPicPr>
          <p:cNvPr id="5" name="Espace réservé du contenu 3"/>
          <p:cNvPicPr>
            <a:picLocks noChangeAspect="1"/>
          </p:cNvPicPr>
          <p:nvPr/>
        </p:nvPicPr>
        <p:blipFill rotWithShape="1">
          <a:blip r:embed="rId2"/>
          <a:srcRect r="10021" b="4485"/>
          <a:stretch/>
        </p:blipFill>
        <p:spPr>
          <a:xfrm>
            <a:off x="2095321" y="2934464"/>
            <a:ext cx="2434724" cy="1330836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949071" y="2206738"/>
            <a:ext cx="2857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115 avis spontanés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425521" y="1797686"/>
            <a:ext cx="203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92D050"/>
                </a:solidFill>
              </a:rPr>
              <a:t>2019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524099" y="3104679"/>
            <a:ext cx="1571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Facebook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1629120" y="2520949"/>
            <a:ext cx="3638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Recommandés par </a:t>
            </a:r>
            <a:r>
              <a:rPr lang="fr-FR" dirty="0">
                <a:solidFill>
                  <a:srgbClr val="FF0000"/>
                </a:solidFill>
              </a:rPr>
              <a:t>223 personnes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dirty="0"/>
              <a:t>Intérêt perçu porté à NEST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3BA62AA6-D765-428E-AFF0-AF3851277A69}"/>
              </a:ext>
            </a:extLst>
          </p:cNvPr>
          <p:cNvSpPr txBox="1"/>
          <p:nvPr/>
        </p:nvSpPr>
        <p:spPr>
          <a:xfrm>
            <a:off x="6937886" y="1774731"/>
            <a:ext cx="203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92D050"/>
                </a:solidFill>
              </a:rPr>
              <a:t>2020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BFFDA48-5748-47E9-9F01-E1F8B8D1C5FB}"/>
              </a:ext>
            </a:extLst>
          </p:cNvPr>
          <p:cNvSpPr txBox="1"/>
          <p:nvPr/>
        </p:nvSpPr>
        <p:spPr>
          <a:xfrm>
            <a:off x="6658172" y="2183965"/>
            <a:ext cx="2857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Pas d’avis en 2020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498600" y="2806700"/>
            <a:ext cx="919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IV/ Plan Marketing 2021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396220" cy="1450757"/>
          </a:xfrm>
        </p:spPr>
        <p:txBody>
          <a:bodyPr/>
          <a:lstStyle/>
          <a:p>
            <a:r>
              <a:rPr lang="fr-FR" dirty="0"/>
              <a:t>Rappel des Objectifs et Enjeux NEST 2020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0541000" y="5575300"/>
            <a:ext cx="1435100" cy="64633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rgbClr val="00B050"/>
                </a:solidFill>
              </a:rPr>
              <a:t>Réalisé</a:t>
            </a:r>
          </a:p>
          <a:p>
            <a:pPr algn="ctr"/>
            <a:r>
              <a:rPr lang="fr-FR" sz="1200" dirty="0">
                <a:solidFill>
                  <a:schemeClr val="accent6">
                    <a:lumMod val="75000"/>
                  </a:schemeClr>
                </a:solidFill>
              </a:rPr>
              <a:t>En cours</a:t>
            </a:r>
          </a:p>
          <a:p>
            <a:pPr algn="ctr"/>
            <a:r>
              <a:rPr lang="fr-FR" sz="1200" dirty="0">
                <a:solidFill>
                  <a:srgbClr val="FF0000"/>
                </a:solidFill>
              </a:rPr>
              <a:t>Non Réalisé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325216" y="2006600"/>
            <a:ext cx="970059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92D050"/>
              </a:buClr>
              <a:buFontTx/>
              <a:buAutoNum type="arabicPeriod"/>
            </a:pPr>
            <a:r>
              <a:rPr lang="fr-FR" sz="2000" b="1" dirty="0">
                <a:solidFill>
                  <a:schemeClr val="accent6"/>
                </a:solidFill>
              </a:rPr>
              <a:t>Maitriser le parcours et de l’expérience client </a:t>
            </a:r>
            <a:r>
              <a:rPr lang="fr-FR" sz="2000" dirty="0">
                <a:solidFill>
                  <a:schemeClr val="accent6"/>
                </a:solidFill>
              </a:rPr>
              <a:t>(+ Optimisation de sa satisfaction)</a:t>
            </a:r>
          </a:p>
          <a:p>
            <a:pPr marL="342900" indent="-342900">
              <a:buClr>
                <a:srgbClr val="92D050"/>
              </a:buClr>
              <a:buAutoNum type="arabicPeriod"/>
            </a:pPr>
            <a:endParaRPr lang="fr-FR" sz="2000" dirty="0">
              <a:solidFill>
                <a:schemeClr val="accent6"/>
              </a:solidFill>
            </a:endParaRPr>
          </a:p>
          <a:p>
            <a:pPr marL="342900" indent="-342900">
              <a:buClr>
                <a:srgbClr val="92D050"/>
              </a:buClr>
              <a:buAutoNum type="arabicPeriod"/>
            </a:pPr>
            <a:r>
              <a:rPr lang="fr-FR" sz="2000" dirty="0">
                <a:solidFill>
                  <a:srgbClr val="00B050"/>
                </a:solidFill>
              </a:rPr>
              <a:t>Développer le </a:t>
            </a:r>
            <a:r>
              <a:rPr lang="fr-FR" sz="2000" b="1" dirty="0">
                <a:solidFill>
                  <a:srgbClr val="00B050"/>
                </a:solidFill>
              </a:rPr>
              <a:t>Cash</a:t>
            </a:r>
          </a:p>
          <a:p>
            <a:pPr marL="342900" indent="-342900">
              <a:buClr>
                <a:srgbClr val="92D050"/>
              </a:buClr>
              <a:buAutoNum type="arabicPeriod"/>
            </a:pPr>
            <a:endParaRPr lang="fr-FR" sz="2000" dirty="0"/>
          </a:p>
          <a:p>
            <a:pPr marL="342900" indent="-342900">
              <a:buClr>
                <a:srgbClr val="92D050"/>
              </a:buClr>
              <a:buAutoNum type="arabicPeriod"/>
            </a:pPr>
            <a:r>
              <a:rPr lang="fr-FR" sz="2000" dirty="0">
                <a:solidFill>
                  <a:schemeClr val="accent6"/>
                </a:solidFill>
              </a:rPr>
              <a:t>Dynamiser l’activité du </a:t>
            </a:r>
            <a:r>
              <a:rPr lang="fr-FR" sz="2000" b="1" dirty="0">
                <a:solidFill>
                  <a:schemeClr val="accent6"/>
                </a:solidFill>
              </a:rPr>
              <a:t>Plateau Médical </a:t>
            </a:r>
            <a:r>
              <a:rPr lang="fr-FR" sz="2000" dirty="0">
                <a:solidFill>
                  <a:schemeClr val="accent6"/>
                </a:solidFill>
              </a:rPr>
              <a:t>(Consultations pédiatriques / Consultations Sages Femmes)</a:t>
            </a:r>
          </a:p>
          <a:p>
            <a:pPr marL="457200" indent="-457200">
              <a:buClr>
                <a:srgbClr val="92D050"/>
              </a:buClr>
              <a:buFont typeface="+mj-lt"/>
              <a:buAutoNum type="arabicPeriod"/>
            </a:pPr>
            <a:endParaRPr lang="fr-FR" sz="2000" dirty="0">
              <a:solidFill>
                <a:schemeClr val="accent6"/>
              </a:solidFill>
            </a:endParaRPr>
          </a:p>
          <a:p>
            <a:pPr marL="342900" indent="-342900">
              <a:buClr>
                <a:srgbClr val="92D050"/>
              </a:buClr>
              <a:buAutoNum type="arabicPeriod"/>
            </a:pPr>
            <a:r>
              <a:rPr lang="fr-FR" sz="2000" dirty="0">
                <a:solidFill>
                  <a:schemeClr val="accent6"/>
                </a:solidFill>
              </a:rPr>
              <a:t>Optimiser la </a:t>
            </a:r>
            <a:r>
              <a:rPr lang="fr-FR" sz="2000" b="1" dirty="0">
                <a:solidFill>
                  <a:schemeClr val="accent6"/>
                </a:solidFill>
              </a:rPr>
              <a:t>fidélisation</a:t>
            </a:r>
            <a:r>
              <a:rPr lang="fr-FR" sz="2000" dirty="0">
                <a:solidFill>
                  <a:schemeClr val="accent6"/>
                </a:solidFill>
              </a:rPr>
              <a:t> des patientes (en facilitant, fluidifiant, automatisant </a:t>
            </a:r>
            <a:r>
              <a:rPr lang="fr-FR" sz="2000" b="1" dirty="0">
                <a:solidFill>
                  <a:schemeClr val="accent6"/>
                </a:solidFill>
              </a:rPr>
              <a:t>la communication sur parc ) </a:t>
            </a:r>
            <a:r>
              <a:rPr lang="fr-FR" sz="2000" dirty="0">
                <a:solidFill>
                  <a:schemeClr val="accent6"/>
                </a:solidFill>
              </a:rPr>
              <a:t>+ mise en place d’outils de mesure et de maitrise de la connaissance client</a:t>
            </a:r>
            <a:endParaRPr lang="fr-FR" sz="2000" b="1" dirty="0">
              <a:solidFill>
                <a:schemeClr val="accent6"/>
              </a:solidFill>
            </a:endParaRPr>
          </a:p>
          <a:p>
            <a:pPr marL="457200" indent="-457200">
              <a:buClr>
                <a:srgbClr val="92D050"/>
              </a:buClr>
              <a:buFont typeface="+mj-lt"/>
              <a:buAutoNum type="arabicPeriod"/>
            </a:pPr>
            <a:endParaRPr lang="fr-FR" sz="2000" b="1" dirty="0"/>
          </a:p>
          <a:p>
            <a:pPr marL="342900" lvl="0" indent="-342900">
              <a:buClr>
                <a:srgbClr val="92D050"/>
              </a:buClr>
              <a:buFontTx/>
              <a:buAutoNum type="arabicPeriod"/>
            </a:pPr>
            <a:r>
              <a:rPr lang="fr-FR" sz="2000" b="1" dirty="0">
                <a:solidFill>
                  <a:srgbClr val="FF0000"/>
                </a:solidFill>
              </a:rPr>
              <a:t>Management / communication interne :</a:t>
            </a:r>
            <a:r>
              <a:rPr lang="fr-FR" sz="2000" dirty="0">
                <a:solidFill>
                  <a:srgbClr val="FF0000"/>
                </a:solidFill>
              </a:rPr>
              <a:t> Favoriser l’engagement et l’implication des collaborateurs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 des objectifs stratégiques 2021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19</a:t>
            </a:fld>
            <a:endParaRPr lang="fr-FR" dirty="0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B31E809F-CF3B-4533-8A6C-069B263E18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933556"/>
              </p:ext>
            </p:extLst>
          </p:nvPr>
        </p:nvGraphicFramePr>
        <p:xfrm>
          <a:off x="755375" y="2283117"/>
          <a:ext cx="10217426" cy="295149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48363">
                  <a:extLst>
                    <a:ext uri="{9D8B030D-6E8A-4147-A177-3AD203B41FA5}">
                      <a16:colId xmlns:a16="http://schemas.microsoft.com/office/drawing/2014/main" val="94588925"/>
                    </a:ext>
                  </a:extLst>
                </a:gridCol>
                <a:gridCol w="8169063">
                  <a:extLst>
                    <a:ext uri="{9D8B030D-6E8A-4147-A177-3AD203B41FA5}">
                      <a16:colId xmlns:a16="http://schemas.microsoft.com/office/drawing/2014/main" val="1988110196"/>
                    </a:ext>
                  </a:extLst>
                </a:gridCol>
              </a:tblGrid>
              <a:tr h="1177570"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1.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Mise en œuvre complète du Programme NEST : suivi de grossesse et 0-15 mois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31244574"/>
                  </a:ext>
                </a:extLst>
              </a:tr>
              <a:tr h="1177570"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2.</a:t>
                      </a:r>
                      <a:endParaRPr lang="fr-F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Mise en œuvre d’une expérience NEST unique pour toutes les parties intéressées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00345521"/>
                  </a:ext>
                </a:extLst>
              </a:tr>
              <a:tr h="596353"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3.</a:t>
                      </a:r>
                      <a:endParaRPr lang="fr-F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Levée de fonds pour financer la croissance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93589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1278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1450757"/>
          </a:xfrm>
        </p:spPr>
        <p:txBody>
          <a:bodyPr/>
          <a:lstStyle/>
          <a:p>
            <a:r>
              <a:rPr lang="fr-FR" dirty="0"/>
              <a:t>PLAN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2159000" y="2091353"/>
            <a:ext cx="8382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000" dirty="0"/>
          </a:p>
          <a:p>
            <a:r>
              <a:rPr lang="fr-FR" sz="2800" b="1" dirty="0">
                <a:solidFill>
                  <a:srgbClr val="7030A0"/>
                </a:solidFill>
              </a:rPr>
              <a:t>I/ Audit Marketing interne de NEST</a:t>
            </a:r>
          </a:p>
          <a:p>
            <a:pPr lvl="2">
              <a:buFont typeface="Wingdings" pitchFamily="2" charset="2"/>
              <a:buChar char="ü"/>
            </a:pPr>
            <a:r>
              <a:rPr lang="fr-FR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Bilan des actions réalisées sur 2020 / Résultats</a:t>
            </a:r>
          </a:p>
          <a:p>
            <a:pPr lvl="2">
              <a:buFont typeface="Wingdings" pitchFamily="2" charset="2"/>
              <a:buChar char="ü"/>
            </a:pPr>
            <a:r>
              <a:rPr lang="fr-FR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Impact de ces actions sur évolution des </a:t>
            </a:r>
            <a:r>
              <a:rPr lang="fr-FR" sz="2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KPIs</a:t>
            </a:r>
            <a:r>
              <a:rPr lang="fr-FR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marketing</a:t>
            </a:r>
          </a:p>
          <a:p>
            <a:endParaRPr lang="fr-FR" sz="2000" dirty="0"/>
          </a:p>
          <a:p>
            <a:r>
              <a:rPr lang="fr-FR" sz="2800" b="1" dirty="0">
                <a:solidFill>
                  <a:srgbClr val="7030A0"/>
                </a:solidFill>
              </a:rPr>
              <a:t>III/ Plan Marketing 2021</a:t>
            </a:r>
          </a:p>
          <a:p>
            <a:pPr lvl="2">
              <a:buFont typeface="Wingdings" pitchFamily="2" charset="2"/>
              <a:buChar char="ü"/>
            </a:pPr>
            <a:r>
              <a:rPr lang="fr-FR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Objectifs et Enjeux</a:t>
            </a:r>
          </a:p>
          <a:p>
            <a:pPr lvl="2">
              <a:buFont typeface="Wingdings" pitchFamily="2" charset="2"/>
              <a:buChar char="ü"/>
            </a:pPr>
            <a:r>
              <a:rPr lang="fr-FR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Les axes d’action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Objectifs MKT 2021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6908800" y="1130300"/>
            <a:ext cx="528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FF0000"/>
                </a:solidFill>
              </a:rPr>
              <a:t>5 axes principaux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D3AA1D8-A1AC-4B70-9757-201914232DBC}"/>
              </a:ext>
            </a:extLst>
          </p:cNvPr>
          <p:cNvSpPr txBox="1"/>
          <p:nvPr/>
        </p:nvSpPr>
        <p:spPr>
          <a:xfrm>
            <a:off x="901148" y="1737360"/>
            <a:ext cx="102545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92D050"/>
              </a:buClr>
            </a:pPr>
            <a:r>
              <a:rPr lang="fr-FR" sz="2000" dirty="0"/>
              <a:t> </a:t>
            </a:r>
          </a:p>
          <a:p>
            <a:pPr marL="342900" indent="-342900" algn="just">
              <a:buClr>
                <a:srgbClr val="92D050"/>
              </a:buClr>
              <a:buFontTx/>
              <a:buAutoNum type="arabicPeriod"/>
            </a:pPr>
            <a:r>
              <a:rPr lang="fr-FR" sz="2000" dirty="0"/>
              <a:t>Lancer le programme NEST 0 – 15 mois et faire la refonte du PSF</a:t>
            </a:r>
          </a:p>
          <a:p>
            <a:pPr marL="457200" indent="-457200" algn="just">
              <a:buClr>
                <a:srgbClr val="92D050"/>
              </a:buClr>
              <a:buFont typeface="+mj-lt"/>
              <a:buAutoNum type="arabicPeriod"/>
            </a:pPr>
            <a:endParaRPr lang="fr-FR" sz="2000" dirty="0"/>
          </a:p>
          <a:p>
            <a:pPr marL="342900" indent="-342900" algn="just">
              <a:buClr>
                <a:srgbClr val="92D050"/>
              </a:buClr>
              <a:buFontTx/>
              <a:buAutoNum type="arabicPeriod"/>
            </a:pPr>
            <a:r>
              <a:rPr lang="fr-FR" sz="2000" dirty="0"/>
              <a:t>Optimiser la </a:t>
            </a:r>
            <a:r>
              <a:rPr lang="fr-FR" sz="2000" b="1" dirty="0"/>
              <a:t>fidélisation des patients avec une stratégie de communication digitale </a:t>
            </a:r>
            <a:r>
              <a:rPr lang="fr-FR" sz="2000" dirty="0"/>
              <a:t>adaptée et mettant en avant les programmes NEST</a:t>
            </a:r>
          </a:p>
          <a:p>
            <a:pPr marL="342900" indent="-342900" algn="just">
              <a:buClr>
                <a:srgbClr val="92D050"/>
              </a:buClr>
              <a:buFontTx/>
              <a:buAutoNum type="arabicPeriod"/>
            </a:pPr>
            <a:endParaRPr lang="fr-FR" sz="2000" dirty="0"/>
          </a:p>
          <a:p>
            <a:pPr marL="342900" indent="-342900" algn="just">
              <a:buClr>
                <a:srgbClr val="92D050"/>
              </a:buClr>
              <a:buFontTx/>
              <a:buAutoNum type="arabicPeriod"/>
            </a:pPr>
            <a:r>
              <a:rPr lang="fr-FR" sz="2000" b="1" dirty="0"/>
              <a:t>Maitriser le parcours et de l’expérience client </a:t>
            </a:r>
            <a:r>
              <a:rPr lang="fr-FR" sz="2000" dirty="0"/>
              <a:t>avec la mise en place de scénarios et de tests sur le parcours patient</a:t>
            </a:r>
          </a:p>
          <a:p>
            <a:pPr marL="342900" indent="-342900" algn="just">
              <a:buClr>
                <a:srgbClr val="92D050"/>
              </a:buClr>
              <a:buFontTx/>
              <a:buAutoNum type="arabicPeriod"/>
            </a:pPr>
            <a:endParaRPr lang="fr-FR" sz="2000" dirty="0"/>
          </a:p>
          <a:p>
            <a:pPr marL="342900" indent="-342900" algn="just">
              <a:buClr>
                <a:srgbClr val="92D050"/>
              </a:buClr>
              <a:buFontTx/>
              <a:buAutoNum type="arabicPeriod"/>
            </a:pPr>
            <a:r>
              <a:rPr lang="fr-FR" sz="2000" b="1" dirty="0"/>
              <a:t>Développer la communication institutionnelle</a:t>
            </a:r>
            <a:endParaRPr lang="fr-FR" sz="2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914400" indent="-914400" algn="just">
              <a:buClr>
                <a:srgbClr val="92D050"/>
              </a:buClr>
              <a:buFont typeface="+mj-lt"/>
              <a:buAutoNum type="arabicPeriod"/>
            </a:pPr>
            <a:r>
              <a:rPr lang="fr-FR" sz="4000" dirty="0">
                <a:solidFill>
                  <a:schemeClr val="tx1"/>
                </a:solidFill>
              </a:rPr>
              <a:t>Lancer le programme NEST 0 – 15 mois et faire la refonte du PSF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3048000" y="36872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Formation des infirmières et aides-infirmières pour le programme 0-15 mois et des SF pour le programme NEST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0" y="4740056"/>
            <a:ext cx="4749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Mise en place du système de prime sur résultats 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8000" y="2989327"/>
            <a:ext cx="671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Formaliser le contenu et les avantages du programme NEST 0-15 mois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04800" y="2019300"/>
            <a:ext cx="819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</a:rPr>
              <a:t>Quelles actions immédiates?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42476A4-C355-42F7-AED9-175605508CB2}"/>
              </a:ext>
            </a:extLst>
          </p:cNvPr>
          <p:cNvSpPr/>
          <p:nvPr/>
        </p:nvSpPr>
        <p:spPr>
          <a:xfrm>
            <a:off x="3048000" y="2499309"/>
            <a:ext cx="3940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Réviser le contenu et le </a:t>
            </a:r>
            <a:r>
              <a:rPr lang="fr-FR" dirty="0" err="1"/>
              <a:t>branding</a:t>
            </a:r>
            <a:r>
              <a:rPr lang="fr-FR" dirty="0"/>
              <a:t> du PSF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742950" indent="-742950" algn="just">
              <a:buClr>
                <a:srgbClr val="92D050"/>
              </a:buClr>
              <a:buFont typeface="+mj-lt"/>
              <a:buAutoNum type="arabicPeriod" startAt="2"/>
            </a:pPr>
            <a:r>
              <a:rPr lang="fr-FR" sz="3600" dirty="0"/>
              <a:t>Optimiser la </a:t>
            </a:r>
            <a:r>
              <a:rPr lang="fr-FR" sz="3600" b="1" dirty="0"/>
              <a:t>fidélisation des patients avec une stratégie de communication digitale </a:t>
            </a:r>
            <a:r>
              <a:rPr lang="fr-FR" sz="3600" dirty="0"/>
              <a:t>adaptée et mettant en avant les programmes NEST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130300" y="2794000"/>
            <a:ext cx="9982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Recruter un Community Manager / Chargé de marketing opérationnel</a:t>
            </a:r>
          </a:p>
          <a:p>
            <a:endParaRPr lang="fr-FR" dirty="0"/>
          </a:p>
          <a:p>
            <a:r>
              <a:rPr lang="fr-FR" dirty="0"/>
              <a:t>Établir une stratégie de communication digitale fondée sur les programmes NEST</a:t>
            </a:r>
          </a:p>
          <a:p>
            <a:endParaRPr lang="fr-FR" dirty="0"/>
          </a:p>
          <a:p>
            <a:r>
              <a:rPr lang="fr-FR" dirty="0"/>
              <a:t>Démarrer les publications</a:t>
            </a:r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304800" y="2019300"/>
            <a:ext cx="819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</a:rPr>
              <a:t>Quelles actions immédiates?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7280" y="482600"/>
            <a:ext cx="10058400" cy="1254760"/>
          </a:xfrm>
        </p:spPr>
        <p:txBody>
          <a:bodyPr>
            <a:noAutofit/>
          </a:bodyPr>
          <a:lstStyle/>
          <a:p>
            <a:pPr marL="514350" indent="-514350" algn="just">
              <a:buClr>
                <a:srgbClr val="92D050"/>
              </a:buClr>
              <a:buFont typeface="+mj-lt"/>
              <a:buAutoNum type="arabicPeriod" startAt="3"/>
            </a:pPr>
            <a:r>
              <a:rPr lang="fr-FR" sz="3200" b="1" dirty="0"/>
              <a:t>Maitriser le parcours et de l’expérience client </a:t>
            </a:r>
            <a:r>
              <a:rPr lang="fr-FR" sz="3200" dirty="0"/>
              <a:t>avec la mise en place de scénarios et de tests sur le parcours patient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763643" y="2717800"/>
            <a:ext cx="90043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Formaliser les scénarios de tests</a:t>
            </a:r>
          </a:p>
          <a:p>
            <a:endParaRPr lang="fr-FR" sz="2400" dirty="0"/>
          </a:p>
          <a:p>
            <a:r>
              <a:rPr lang="fr-FR" sz="2400" dirty="0"/>
              <a:t>Préparer les questionnaires pour les testeurs</a:t>
            </a:r>
          </a:p>
          <a:p>
            <a:endParaRPr lang="fr-FR" sz="2400" dirty="0"/>
          </a:p>
          <a:p>
            <a:r>
              <a:rPr lang="fr-FR" sz="2400" dirty="0"/>
              <a:t>Recruter les testeurs</a:t>
            </a:r>
          </a:p>
          <a:p>
            <a:endParaRPr lang="fr-FR" sz="2400" dirty="0"/>
          </a:p>
          <a:p>
            <a:r>
              <a:rPr lang="fr-FR" sz="2400" dirty="0"/>
              <a:t>Lancer les tests + analyse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04800" y="2019300"/>
            <a:ext cx="819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</a:rPr>
              <a:t>Quelles actions immédiates?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914400" lvl="0" indent="-914400" algn="just">
              <a:buClr>
                <a:srgbClr val="92D050"/>
              </a:buClr>
              <a:buFont typeface="+mj-lt"/>
              <a:buAutoNum type="arabicPeriod" startAt="4"/>
            </a:pPr>
            <a:r>
              <a:rPr lang="fr-FR" sz="4000" b="1" dirty="0"/>
              <a:t>Développer la communication institutionnelle</a:t>
            </a:r>
            <a:endParaRPr lang="fr-FR" sz="4000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304800" y="2019300"/>
            <a:ext cx="819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</a:rPr>
              <a:t>Quelles actions immédiates?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752600" y="2984500"/>
            <a:ext cx="833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Participer aux panels/conférences proposés par les partenaires</a:t>
            </a:r>
          </a:p>
          <a:p>
            <a:r>
              <a:rPr lang="fr-FR" sz="2400" dirty="0"/>
              <a:t>Développer les contacts avec la presse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819400"/>
            <a:ext cx="10236200" cy="1346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723900" y="3130034"/>
            <a:ext cx="8521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7030A0"/>
                </a:solidFill>
              </a:rPr>
              <a:t>I/ AUDIT MARKETING INTERNE DE NEST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0400" y="286603"/>
            <a:ext cx="9207500" cy="1450757"/>
          </a:xfrm>
        </p:spPr>
        <p:txBody>
          <a:bodyPr/>
          <a:lstStyle/>
          <a:p>
            <a:r>
              <a:rPr lang="fr-FR" dirty="0"/>
              <a:t>Faits marquants en 2020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4</a:t>
            </a:fld>
            <a:endParaRPr lang="fr-FR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739679"/>
              </p:ext>
            </p:extLst>
          </p:nvPr>
        </p:nvGraphicFramePr>
        <p:xfrm>
          <a:off x="336550" y="2425489"/>
          <a:ext cx="4254500" cy="37528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25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400" b="1" u="none" strike="noStrike" dirty="0"/>
                        <a:t>RENFORCEMENT DU PSF</a:t>
                      </a:r>
                      <a:endParaRPr lang="fr-FR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4" y="3290889"/>
            <a:ext cx="5666190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6616700" y="1892877"/>
            <a:ext cx="5080000" cy="1273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sz="2800" b="1" dirty="0">
                <a:solidFill>
                  <a:schemeClr val="accent4">
                    <a:lumMod val="50000"/>
                  </a:schemeClr>
                </a:solidFill>
              </a:rPr>
              <a:t>115 adhérentes au PSF</a:t>
            </a:r>
          </a:p>
          <a:p>
            <a:pPr marL="228600" lvl="0" indent="-22860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4">
                    <a:lumMod val="50000"/>
                  </a:schemeClr>
                </a:solidFill>
              </a:rPr>
              <a:t>107 devant accoucher en 2020 &gt; 56 ayant réellement accouché (Soit 57%)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CCCF2E6-217C-4F1D-A139-3466B04D7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254" y="3429000"/>
            <a:ext cx="5866409" cy="270093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660400" y="286603"/>
            <a:ext cx="9207500" cy="1450757"/>
          </a:xfrm>
        </p:spPr>
        <p:txBody>
          <a:bodyPr/>
          <a:lstStyle/>
          <a:p>
            <a:r>
              <a:rPr lang="fr-FR" dirty="0"/>
              <a:t>Faits marquants en 2020</a:t>
            </a:r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495300" y="2541059"/>
          <a:ext cx="3987799" cy="375285"/>
        </p:xfrm>
        <a:graphic>
          <a:graphicData uri="http://schemas.openxmlformats.org/drawingml/2006/table">
            <a:tbl>
              <a:tblPr/>
              <a:tblGrid>
                <a:gridCol w="3987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IEC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213" y="3200540"/>
            <a:ext cx="4484687" cy="278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ZoneTexte 7"/>
          <p:cNvSpPr txBox="1"/>
          <p:nvPr/>
        </p:nvSpPr>
        <p:spPr>
          <a:xfrm>
            <a:off x="6718300" y="3111500"/>
            <a:ext cx="4597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Suspension des </a:t>
            </a:r>
            <a:r>
              <a:rPr lang="fr-FR" sz="3200" b="1" dirty="0" err="1"/>
              <a:t>évenèment</a:t>
            </a:r>
            <a:r>
              <a:rPr lang="fr-FR" sz="3200" b="1" dirty="0"/>
              <a:t> IEC à cause de la COVID-19</a:t>
            </a:r>
            <a:endParaRPr lang="fr-FR" sz="3200" dirty="0"/>
          </a:p>
          <a:p>
            <a:endParaRPr lang="fr-FR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Impact : Evolution du CA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3569551" y="5496051"/>
            <a:ext cx="5945871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Impact du COVID sur la croissance, notamment au plateau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123BBA1-69B9-4572-B390-42E58CCE7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20" y="1803363"/>
            <a:ext cx="4643932" cy="309479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8EB7961-5038-4EB2-9278-1A5B54CBD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6496" y="1868256"/>
            <a:ext cx="4449184" cy="296501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Impact : Evolution du CA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7</a:t>
            </a:fld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C7A9967-0852-414C-B7DF-226E1B4376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941" y="1936051"/>
            <a:ext cx="7979077" cy="374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488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Impact : Acquisition nouveaux patients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8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F476D21-81A3-4F59-8118-6B3B2DFF8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209" y="2031849"/>
            <a:ext cx="6767147" cy="413344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5600" y="812800"/>
            <a:ext cx="11607800" cy="924560"/>
          </a:xfrm>
        </p:spPr>
        <p:txBody>
          <a:bodyPr/>
          <a:lstStyle/>
          <a:p>
            <a:r>
              <a:rPr lang="fr-FR" dirty="0"/>
              <a:t>Impact : Focus sur le nombre d’accouchements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414B-6BA6-4BCD-B70C-625060A095F7}" type="datetime1">
              <a:rPr lang="fr-FR" smtClean="0"/>
              <a:pPr/>
              <a:t>02/09/2021</a:t>
            </a:fld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/>
              <a:t>Page </a:t>
            </a:r>
            <a:fld id="{4FAB73BC-B049-4115-A692-8D63A059BFB8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8705206" y="3088894"/>
            <a:ext cx="2390503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Une évolution moyenne du nombre d’accouchements de </a:t>
            </a:r>
            <a:r>
              <a:rPr lang="fr-FR" b="1" dirty="0">
                <a:solidFill>
                  <a:srgbClr val="00B050"/>
                </a:solidFill>
              </a:rPr>
              <a:t>12%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sur l’année 2020  vs 2019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E39872A-1EFF-47AF-B9B7-A7E6EA942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553" y="2233418"/>
            <a:ext cx="6199688" cy="339228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ückblick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ückblick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21572</TotalTime>
  <Words>864</Words>
  <Application>Microsoft Office PowerPoint</Application>
  <PresentationFormat>Grand écran</PresentationFormat>
  <Paragraphs>168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Courier New</vt:lpstr>
      <vt:lpstr>Minion Pro</vt:lpstr>
      <vt:lpstr>Wingdings</vt:lpstr>
      <vt:lpstr>Wingdings 2</vt:lpstr>
      <vt:lpstr>Rückblick</vt:lpstr>
      <vt:lpstr>BILAN MARKETING de l’année 2020</vt:lpstr>
      <vt:lpstr>PLAN</vt:lpstr>
      <vt:lpstr>Présentation PowerPoint</vt:lpstr>
      <vt:lpstr>Faits marquants en 2020</vt:lpstr>
      <vt:lpstr>Faits marquants en 2020</vt:lpstr>
      <vt:lpstr>Impact : Evolution du CA</vt:lpstr>
      <vt:lpstr>Impact : Evolution du CA</vt:lpstr>
      <vt:lpstr>Impact : Acquisition nouveaux patients</vt:lpstr>
      <vt:lpstr>Impact : Focus sur le nombre d’accouchements</vt:lpstr>
      <vt:lpstr>Impact : Focus sur le nombre de consultations</vt:lpstr>
      <vt:lpstr>Satisfaction nouveaux patients (S1)</vt:lpstr>
      <vt:lpstr>Satisfaction nouveaux patients (S2)</vt:lpstr>
      <vt:lpstr>Enquête Post Hospi</vt:lpstr>
      <vt:lpstr>S1</vt:lpstr>
      <vt:lpstr>S2</vt:lpstr>
      <vt:lpstr>Intérêt perçu porté à NEST</vt:lpstr>
      <vt:lpstr>Présentation PowerPoint</vt:lpstr>
      <vt:lpstr>Rappel des Objectifs et Enjeux NEST 2020</vt:lpstr>
      <vt:lpstr>Rappel des objectifs stratégiques 2021</vt:lpstr>
      <vt:lpstr>Objectifs MKT 2021</vt:lpstr>
      <vt:lpstr>Lancer le programme NEST 0 – 15 mois et faire la refonte du PSF</vt:lpstr>
      <vt:lpstr>Optimiser la fidélisation des patients avec une stratégie de communication digitale adaptée et mettant en avant les programmes NEST</vt:lpstr>
      <vt:lpstr>Maitriser le parcours et de l’expérience client avec la mise en place de scénarios et de tests sur le parcours patient</vt:lpstr>
      <vt:lpstr>Développer la communication institutionnelle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Ordi Adopale</dc:creator>
  <cp:lastModifiedBy>Lauriane Le Flour</cp:lastModifiedBy>
  <cp:revision>364</cp:revision>
  <dcterms:created xsi:type="dcterms:W3CDTF">2016-06-24T08:01:20Z</dcterms:created>
  <dcterms:modified xsi:type="dcterms:W3CDTF">2021-09-02T12:39:30Z</dcterms:modified>
</cp:coreProperties>
</file>