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864" r:id="rId1"/>
  </p:sldMasterIdLst>
  <p:notesMasterIdLst>
    <p:notesMasterId r:id="rId38"/>
  </p:notesMasterIdLst>
  <p:sldIdLst>
    <p:sldId id="443" r:id="rId2"/>
    <p:sldId id="445" r:id="rId3"/>
    <p:sldId id="492" r:id="rId4"/>
    <p:sldId id="512" r:id="rId5"/>
    <p:sldId id="494" r:id="rId6"/>
    <p:sldId id="511" r:id="rId7"/>
    <p:sldId id="514" r:id="rId8"/>
    <p:sldId id="513" r:id="rId9"/>
    <p:sldId id="496" r:id="rId10"/>
    <p:sldId id="455" r:id="rId11"/>
    <p:sldId id="456" r:id="rId12"/>
    <p:sldId id="515" r:id="rId13"/>
    <p:sldId id="516" r:id="rId14"/>
    <p:sldId id="517" r:id="rId15"/>
    <p:sldId id="458" r:id="rId16"/>
    <p:sldId id="464" r:id="rId17"/>
    <p:sldId id="461" r:id="rId18"/>
    <p:sldId id="489" r:id="rId19"/>
    <p:sldId id="446" r:id="rId20"/>
    <p:sldId id="447" r:id="rId21"/>
    <p:sldId id="503" r:id="rId22"/>
    <p:sldId id="498" r:id="rId23"/>
    <p:sldId id="502" r:id="rId24"/>
    <p:sldId id="501" r:id="rId25"/>
    <p:sldId id="497" r:id="rId26"/>
    <p:sldId id="475" r:id="rId27"/>
    <p:sldId id="482" r:id="rId28"/>
    <p:sldId id="480" r:id="rId29"/>
    <p:sldId id="469" r:id="rId30"/>
    <p:sldId id="484" r:id="rId31"/>
    <p:sldId id="504" r:id="rId32"/>
    <p:sldId id="505" r:id="rId33"/>
    <p:sldId id="506" r:id="rId34"/>
    <p:sldId id="507" r:id="rId35"/>
    <p:sldId id="508" r:id="rId36"/>
    <p:sldId id="509" r:id="rId37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C5B"/>
    <a:srgbClr val="FF1919"/>
    <a:srgbClr val="99FF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41" autoAdjust="0"/>
    <p:restoredTop sz="94660"/>
  </p:normalViewPr>
  <p:slideViewPr>
    <p:cSldViewPr snapToGrid="0">
      <p:cViewPr>
        <p:scale>
          <a:sx n="75" d="100"/>
          <a:sy n="75" d="100"/>
        </p:scale>
        <p:origin x="-51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ropbox\01%20NEST%20dossier%20Perso\Marketing\Market%20Strat&#233;gique\Etudes%20et%20Rapports\Rapport%20MKT%202018\02%20-%20Audit%20marketing%20NEST\indicateurs%20clef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\Dropbox\PM02-01-2_Confidentiel_Marketing%20et%20communication\01%20-%20Marketing%20Strat&#233;gique\Indicateurs\nouveaux%20patie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ropbox\01%20NEST%20dossier%20Perso\Marketing\Market%20Strat&#233;gique\Etudes%20et%20Rapports\Rapport%20MKT%202018\02%20-%20Audit%20marketing%20NEST\indicateurs%20clef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ropbox\01%20NEST%20dossier%20Perso\Marketing\Market%20Strat&#233;gique\Etudes%20et%20Rapports\Rapport%20MKT%202018\02%20-%20Audit%20marketing%20NEST\indicateurs%20clef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Motifs%20d'insatisfaction%20enquete%20post%20hosp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Motifs%20d'insatisfaction%20enquete%20post%20hosp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'CA ANNUEL (2)'!$A$10</c:f>
              <c:strCache>
                <c:ptCount val="1"/>
                <c:pt idx="0">
                  <c:v>CA Mensuel et evolution vs M-12</c:v>
                </c:pt>
              </c:strCache>
            </c:strRef>
          </c:tx>
          <c:dLbls>
            <c:showVal val="1"/>
          </c:dLbls>
          <c:cat>
            <c:numRef>
              <c:f>'CA ANNUEL (2)'!$B$9:$M$9</c:f>
              <c:numCache>
                <c:formatCode>mmm\-yy</c:formatCode>
                <c:ptCount val="1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</c:numCache>
            </c:numRef>
          </c:cat>
          <c:val>
            <c:numRef>
              <c:f>'CA ANNUEL (2)'!$B$10:$M$10</c:f>
              <c:numCache>
                <c:formatCode>_-* #,##0\ _€_-;\-* #,##0\ _€_-;_-* "-"??\ _€_-;_-@_-</c:formatCode>
                <c:ptCount val="12"/>
                <c:pt idx="0">
                  <c:v>54831426</c:v>
                </c:pt>
                <c:pt idx="1">
                  <c:v>33779569</c:v>
                </c:pt>
                <c:pt idx="2">
                  <c:v>45190016</c:v>
                </c:pt>
                <c:pt idx="3">
                  <c:v>52265983</c:v>
                </c:pt>
                <c:pt idx="4">
                  <c:v>58965945</c:v>
                </c:pt>
                <c:pt idx="5">
                  <c:v>44114266</c:v>
                </c:pt>
                <c:pt idx="6">
                  <c:v>59267321</c:v>
                </c:pt>
                <c:pt idx="7">
                  <c:v>57315066</c:v>
                </c:pt>
                <c:pt idx="8">
                  <c:v>62106831</c:v>
                </c:pt>
                <c:pt idx="9">
                  <c:v>64987902</c:v>
                </c:pt>
                <c:pt idx="10">
                  <c:v>65890000</c:v>
                </c:pt>
                <c:pt idx="11">
                  <c:v>54474365</c:v>
                </c:pt>
              </c:numCache>
            </c:numRef>
          </c:val>
        </c:ser>
        <c:dLbls>
          <c:showVal val="1"/>
        </c:dLbls>
        <c:overlap val="-25"/>
        <c:axId val="70513408"/>
        <c:axId val="70514944"/>
      </c:barChart>
      <c:dateAx>
        <c:axId val="70513408"/>
        <c:scaling>
          <c:orientation val="minMax"/>
        </c:scaling>
        <c:axPos val="b"/>
        <c:numFmt formatCode="mmm\-yy" sourceLinked="1"/>
        <c:majorTickMark val="none"/>
        <c:tickLblPos val="nextTo"/>
        <c:crossAx val="70514944"/>
        <c:crosses val="autoZero"/>
        <c:auto val="1"/>
        <c:lblOffset val="100"/>
      </c:dateAx>
      <c:valAx>
        <c:axId val="70514944"/>
        <c:scaling>
          <c:orientation val="minMax"/>
        </c:scaling>
        <c:delete val="1"/>
        <c:axPos val="l"/>
        <c:numFmt formatCode="_-* #,##0\ _€_-;\-* #,##0\ _€_-;_-* &quot;-&quot;??\ _€_-;_-@_-" sourceLinked="1"/>
        <c:tickLblPos val="nextTo"/>
        <c:crossAx val="70513408"/>
        <c:crosses val="autoZero"/>
        <c:crossBetween val="between"/>
      </c:valAx>
    </c:plotArea>
    <c:legend>
      <c:legendPos val="t"/>
      <c:layout/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Nombre de nouveaux patients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0</c:formatCode>
                <c:ptCount val="12"/>
                <c:pt idx="0">
                  <c:v>520</c:v>
                </c:pt>
                <c:pt idx="1">
                  <c:v>433</c:v>
                </c:pt>
                <c:pt idx="2">
                  <c:v>484</c:v>
                </c:pt>
                <c:pt idx="3">
                  <c:v>363</c:v>
                </c:pt>
                <c:pt idx="4">
                  <c:v>380</c:v>
                </c:pt>
                <c:pt idx="5">
                  <c:v>347</c:v>
                </c:pt>
                <c:pt idx="6">
                  <c:v>337</c:v>
                </c:pt>
                <c:pt idx="7">
                  <c:v>357</c:v>
                </c:pt>
                <c:pt idx="8">
                  <c:v>396</c:v>
                </c:pt>
                <c:pt idx="9">
                  <c:v>613</c:v>
                </c:pt>
                <c:pt idx="10">
                  <c:v>390</c:v>
                </c:pt>
                <c:pt idx="11">
                  <c:v>418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2019</c:v>
                </c:pt>
              </c:strCache>
            </c:strRef>
          </c:tx>
          <c:dLbls>
            <c:showVal val="1"/>
          </c:dLbls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424</c:v>
                </c:pt>
                <c:pt idx="1">
                  <c:v>342</c:v>
                </c:pt>
                <c:pt idx="2">
                  <c:v>431</c:v>
                </c:pt>
                <c:pt idx="3">
                  <c:v>389</c:v>
                </c:pt>
                <c:pt idx="4">
                  <c:v>450</c:v>
                </c:pt>
                <c:pt idx="5">
                  <c:v>357</c:v>
                </c:pt>
                <c:pt idx="6">
                  <c:v>456</c:v>
                </c:pt>
                <c:pt idx="7">
                  <c:v>413</c:v>
                </c:pt>
                <c:pt idx="8">
                  <c:v>478</c:v>
                </c:pt>
                <c:pt idx="9">
                  <c:v>465</c:v>
                </c:pt>
                <c:pt idx="10">
                  <c:v>423</c:v>
                </c:pt>
                <c:pt idx="11">
                  <c:v>303</c:v>
                </c:pt>
              </c:numCache>
            </c:numRef>
          </c:val>
        </c:ser>
        <c:dLbls>
          <c:showVal val="1"/>
        </c:dLbls>
        <c:marker val="1"/>
        <c:axId val="73322880"/>
        <c:axId val="73324416"/>
      </c:lineChart>
      <c:catAx>
        <c:axId val="73322880"/>
        <c:scaling>
          <c:orientation val="minMax"/>
        </c:scaling>
        <c:axPos val="b"/>
        <c:majorTickMark val="none"/>
        <c:tickLblPos val="nextTo"/>
        <c:crossAx val="73324416"/>
        <c:crosses val="autoZero"/>
        <c:auto val="1"/>
        <c:lblAlgn val="ctr"/>
        <c:lblOffset val="100"/>
      </c:catAx>
      <c:valAx>
        <c:axId val="73324416"/>
        <c:scaling>
          <c:orientation val="minMax"/>
        </c:scaling>
        <c:delete val="1"/>
        <c:axPos val="l"/>
        <c:numFmt formatCode="0" sourceLinked="1"/>
        <c:tickLblPos val="nextTo"/>
        <c:crossAx val="73322880"/>
        <c:crosses val="autoZero"/>
        <c:crossBetween val="between"/>
      </c:valAx>
    </c:plotArea>
    <c:legend>
      <c:legendPos val="t"/>
      <c:layout/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6.4651748669980358E-2"/>
          <c:y val="1.7121000423166815E-2"/>
          <c:w val="0.92239867652935525"/>
          <c:h val="0.82308840901277014"/>
        </c:manualLayout>
      </c:layout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3.5317022183632015E-3"/>
                  <c:y val="-6.0200668896321072E-2"/>
                </c:manualLayout>
              </c:layout>
              <c:dLblPos val="t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Feuil1!$A$2:$A$12</c:f>
              <c:numCache>
                <c:formatCode>mmm\-yy</c:formatCode>
                <c:ptCount val="1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</c:numCache>
            </c:numRef>
          </c:cat>
          <c:val>
            <c:numRef>
              <c:f>Feuil1!$B$2:$B$12</c:f>
              <c:numCache>
                <c:formatCode>0%</c:formatCode>
                <c:ptCount val="11"/>
                <c:pt idx="0">
                  <c:v>0.87500000000000044</c:v>
                </c:pt>
                <c:pt idx="1">
                  <c:v>0.72727272727272729</c:v>
                </c:pt>
                <c:pt idx="2">
                  <c:v>0.53846153846153844</c:v>
                </c:pt>
                <c:pt idx="3">
                  <c:v>0.68965517241379415</c:v>
                </c:pt>
                <c:pt idx="4">
                  <c:v>0.26923076923076938</c:v>
                </c:pt>
                <c:pt idx="5">
                  <c:v>0.47000000000000008</c:v>
                </c:pt>
                <c:pt idx="6">
                  <c:v>0.45</c:v>
                </c:pt>
                <c:pt idx="7">
                  <c:v>0.58000000000000007</c:v>
                </c:pt>
                <c:pt idx="8">
                  <c:v>0.5</c:v>
                </c:pt>
                <c:pt idx="9">
                  <c:v>0.42000000000000021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0D-412E-9088-D24355ED42C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marker>
            <c:symbol val="none"/>
          </c:marker>
          <c:cat>
            <c:numRef>
              <c:f>Feuil1!$A$2:$A$12</c:f>
              <c:numCache>
                <c:formatCode>mmm\-yy</c:formatCode>
                <c:ptCount val="1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</c:numCache>
            </c:numRef>
          </c:cat>
          <c:val>
            <c:numRef>
              <c:f>Feuil1!$C$2:$C$12</c:f>
              <c:numCache>
                <c:formatCode>General</c:formatCode>
                <c:ptCount val="11"/>
              </c:numCache>
            </c:numRef>
          </c:val>
        </c:ser>
        <c:marker val="1"/>
        <c:axId val="97279360"/>
        <c:axId val="97117312"/>
      </c:lineChart>
      <c:dateAx>
        <c:axId val="97279360"/>
        <c:scaling>
          <c:orientation val="minMax"/>
        </c:scaling>
        <c:axPos val="b"/>
        <c:numFmt formatCode="mmm\-yy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117312"/>
        <c:crosses val="autoZero"/>
        <c:auto val="1"/>
        <c:lblOffset val="100"/>
      </c:dateAx>
      <c:valAx>
        <c:axId val="97117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27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stacked"/>
        <c:ser>
          <c:idx val="0"/>
          <c:order val="0"/>
          <c:tx>
            <c:strRef>
              <c:f>Feuil1!$A$7</c:f>
              <c:strCache>
                <c:ptCount val="1"/>
                <c:pt idx="0">
                  <c:v>convertis</c:v>
                </c:pt>
              </c:strCache>
            </c:strRef>
          </c:tx>
          <c:cat>
            <c:strRef>
              <c:f>Feuil1!$B$6:$K$6</c:f>
              <c:strCache>
                <c:ptCount val="10"/>
                <c:pt idx="0">
                  <c:v>Mars</c:v>
                </c:pt>
                <c:pt idx="1">
                  <c:v>Avril</c:v>
                </c:pt>
                <c:pt idx="2">
                  <c:v>Mai</c:v>
                </c:pt>
                <c:pt idx="3">
                  <c:v>Juin</c:v>
                </c:pt>
                <c:pt idx="4">
                  <c:v>Juillet</c:v>
                </c:pt>
                <c:pt idx="5">
                  <c:v>Août</c:v>
                </c:pt>
                <c:pt idx="6">
                  <c:v>Septembre</c:v>
                </c:pt>
                <c:pt idx="7">
                  <c:v>Octobre</c:v>
                </c:pt>
                <c:pt idx="8">
                  <c:v>Novembre</c:v>
                </c:pt>
                <c:pt idx="9">
                  <c:v>Décembre</c:v>
                </c:pt>
              </c:strCache>
            </c:strRef>
          </c:cat>
          <c:val>
            <c:numRef>
              <c:f>Feuil1!$B$7:$K$7</c:f>
              <c:numCache>
                <c:formatCode>General</c:formatCode>
                <c:ptCount val="10"/>
                <c:pt idx="0">
                  <c:v>128</c:v>
                </c:pt>
                <c:pt idx="1">
                  <c:v>151</c:v>
                </c:pt>
                <c:pt idx="2">
                  <c:v>169</c:v>
                </c:pt>
                <c:pt idx="3">
                  <c:v>184</c:v>
                </c:pt>
                <c:pt idx="4">
                  <c:v>165</c:v>
                </c:pt>
                <c:pt idx="5">
                  <c:v>72</c:v>
                </c:pt>
                <c:pt idx="6">
                  <c:v>20</c:v>
                </c:pt>
                <c:pt idx="7">
                  <c:v>29</c:v>
                </c:pt>
                <c:pt idx="8">
                  <c:v>32</c:v>
                </c:pt>
                <c:pt idx="9">
                  <c:v>69</c:v>
                </c:pt>
              </c:numCache>
            </c:numRef>
          </c:val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non convertis</c:v>
                </c:pt>
              </c:strCache>
            </c:strRef>
          </c:tx>
          <c:cat>
            <c:strRef>
              <c:f>Feuil1!$B$6:$K$6</c:f>
              <c:strCache>
                <c:ptCount val="10"/>
                <c:pt idx="0">
                  <c:v>Mars</c:v>
                </c:pt>
                <c:pt idx="1">
                  <c:v>Avril</c:v>
                </c:pt>
                <c:pt idx="2">
                  <c:v>Mai</c:v>
                </c:pt>
                <c:pt idx="3">
                  <c:v>Juin</c:v>
                </c:pt>
                <c:pt idx="4">
                  <c:v>Juillet</c:v>
                </c:pt>
                <c:pt idx="5">
                  <c:v>Août</c:v>
                </c:pt>
                <c:pt idx="6">
                  <c:v>Septembre</c:v>
                </c:pt>
                <c:pt idx="7">
                  <c:v>Octobre</c:v>
                </c:pt>
                <c:pt idx="8">
                  <c:v>Novembre</c:v>
                </c:pt>
                <c:pt idx="9">
                  <c:v>Décembre</c:v>
                </c:pt>
              </c:strCache>
            </c:strRef>
          </c:cat>
          <c:val>
            <c:numRef>
              <c:f>Feuil1!$B$8:$K$8</c:f>
              <c:numCache>
                <c:formatCode>General</c:formatCode>
                <c:ptCount val="10"/>
                <c:pt idx="0">
                  <c:v>-31</c:v>
                </c:pt>
                <c:pt idx="1">
                  <c:v>93</c:v>
                </c:pt>
                <c:pt idx="2">
                  <c:v>84</c:v>
                </c:pt>
                <c:pt idx="3">
                  <c:v>54</c:v>
                </c:pt>
                <c:pt idx="4">
                  <c:v>157</c:v>
                </c:pt>
                <c:pt idx="5">
                  <c:v>270</c:v>
                </c:pt>
                <c:pt idx="6">
                  <c:v>301</c:v>
                </c:pt>
                <c:pt idx="7">
                  <c:v>292</c:v>
                </c:pt>
                <c:pt idx="8">
                  <c:v>360</c:v>
                </c:pt>
                <c:pt idx="9">
                  <c:v>158</c:v>
                </c:pt>
              </c:numCache>
            </c:numRef>
          </c:val>
        </c:ser>
        <c:overlap val="100"/>
        <c:axId val="73415296"/>
        <c:axId val="73441664"/>
      </c:barChart>
      <c:catAx>
        <c:axId val="73415296"/>
        <c:scaling>
          <c:orientation val="minMax"/>
        </c:scaling>
        <c:axPos val="b"/>
        <c:tickLblPos val="nextTo"/>
        <c:crossAx val="73441664"/>
        <c:crosses val="autoZero"/>
        <c:auto val="1"/>
        <c:lblAlgn val="ctr"/>
        <c:lblOffset val="100"/>
      </c:catAx>
      <c:valAx>
        <c:axId val="73441664"/>
        <c:scaling>
          <c:orientation val="minMax"/>
        </c:scaling>
        <c:axPos val="l"/>
        <c:majorGridlines/>
        <c:numFmt formatCode="General" sourceLinked="1"/>
        <c:tickLblPos val="nextTo"/>
        <c:crossAx val="734152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1"/>
  <c:chart>
    <c:title>
      <c:tx>
        <c:rich>
          <a:bodyPr/>
          <a:lstStyle/>
          <a:p>
            <a:pPr>
              <a:defRPr/>
            </a:pPr>
            <a:r>
              <a:rPr lang="fr-FR"/>
              <a:t>Nombre d'accouchements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Draft2!$A$31</c:f>
              <c:strCache>
                <c:ptCount val="1"/>
                <c:pt idx="0">
                  <c:v>2017</c:v>
                </c:pt>
              </c:strCache>
            </c:strRef>
          </c:tx>
          <c:dLbls>
            <c:showVal val="1"/>
          </c:dLbls>
          <c:cat>
            <c:strRef>
              <c:f>Draft2!$B$30:$M$30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Draft2!$B$31:$M$31</c:f>
              <c:numCache>
                <c:formatCode>General</c:formatCode>
                <c:ptCount val="12"/>
                <c:pt idx="0">
                  <c:v>38</c:v>
                </c:pt>
                <c:pt idx="1">
                  <c:v>28</c:v>
                </c:pt>
                <c:pt idx="2">
                  <c:v>13</c:v>
                </c:pt>
                <c:pt idx="3">
                  <c:v>24</c:v>
                </c:pt>
                <c:pt idx="4">
                  <c:v>26</c:v>
                </c:pt>
                <c:pt idx="5">
                  <c:v>29</c:v>
                </c:pt>
                <c:pt idx="6">
                  <c:v>18</c:v>
                </c:pt>
                <c:pt idx="7">
                  <c:v>32</c:v>
                </c:pt>
                <c:pt idx="8">
                  <c:v>36</c:v>
                </c:pt>
                <c:pt idx="9">
                  <c:v>42</c:v>
                </c:pt>
                <c:pt idx="10">
                  <c:v>32</c:v>
                </c:pt>
                <c:pt idx="11">
                  <c:v>30</c:v>
                </c:pt>
              </c:numCache>
            </c:numRef>
          </c:val>
        </c:ser>
        <c:ser>
          <c:idx val="1"/>
          <c:order val="1"/>
          <c:tx>
            <c:strRef>
              <c:f>Draft2!$A$32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Draft2!$B$30:$M$30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Draft2!$B$32:$M$32</c:f>
              <c:numCache>
                <c:formatCode>General</c:formatCode>
                <c:ptCount val="12"/>
                <c:pt idx="0">
                  <c:v>35</c:v>
                </c:pt>
                <c:pt idx="1">
                  <c:v>30</c:v>
                </c:pt>
                <c:pt idx="2">
                  <c:v>36</c:v>
                </c:pt>
                <c:pt idx="3">
                  <c:v>23</c:v>
                </c:pt>
                <c:pt idx="4">
                  <c:v>39</c:v>
                </c:pt>
                <c:pt idx="5">
                  <c:v>25</c:v>
                </c:pt>
                <c:pt idx="6">
                  <c:v>28</c:v>
                </c:pt>
                <c:pt idx="7">
                  <c:v>51</c:v>
                </c:pt>
                <c:pt idx="8">
                  <c:v>67</c:v>
                </c:pt>
                <c:pt idx="9">
                  <c:v>55</c:v>
                </c:pt>
                <c:pt idx="10">
                  <c:v>40</c:v>
                </c:pt>
                <c:pt idx="11">
                  <c:v>44</c:v>
                </c:pt>
              </c:numCache>
            </c:numRef>
          </c:val>
        </c:ser>
        <c:ser>
          <c:idx val="2"/>
          <c:order val="2"/>
          <c:tx>
            <c:strRef>
              <c:f>Draft2!$A$33</c:f>
              <c:strCache>
                <c:ptCount val="1"/>
                <c:pt idx="0">
                  <c:v>2019</c:v>
                </c:pt>
              </c:strCache>
            </c:strRef>
          </c:tx>
          <c:dLbls>
            <c:showVal val="1"/>
          </c:dLbls>
          <c:cat>
            <c:strRef>
              <c:f>Draft2!$B$30:$M$30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Draft2!$B$33:$M$33</c:f>
              <c:numCache>
                <c:formatCode>General</c:formatCode>
                <c:ptCount val="12"/>
                <c:pt idx="0">
                  <c:v>56</c:v>
                </c:pt>
                <c:pt idx="1">
                  <c:v>26</c:v>
                </c:pt>
                <c:pt idx="2">
                  <c:v>40</c:v>
                </c:pt>
                <c:pt idx="3">
                  <c:v>49</c:v>
                </c:pt>
                <c:pt idx="4">
                  <c:v>52</c:v>
                </c:pt>
                <c:pt idx="5">
                  <c:v>33</c:v>
                </c:pt>
                <c:pt idx="6">
                  <c:v>53</c:v>
                </c:pt>
                <c:pt idx="7">
                  <c:v>54</c:v>
                </c:pt>
                <c:pt idx="8">
                  <c:v>61</c:v>
                </c:pt>
                <c:pt idx="9">
                  <c:v>72</c:v>
                </c:pt>
                <c:pt idx="10">
                  <c:v>77</c:v>
                </c:pt>
                <c:pt idx="11">
                  <c:v>57</c:v>
                </c:pt>
              </c:numCache>
            </c:numRef>
          </c:val>
        </c:ser>
        <c:dLbls>
          <c:showVal val="1"/>
        </c:dLbls>
        <c:overlap val="-25"/>
        <c:axId val="74849664"/>
        <c:axId val="74867840"/>
      </c:barChart>
      <c:catAx>
        <c:axId val="74849664"/>
        <c:scaling>
          <c:orientation val="minMax"/>
        </c:scaling>
        <c:axPos val="b"/>
        <c:majorTickMark val="none"/>
        <c:tickLblPos val="nextTo"/>
        <c:crossAx val="74867840"/>
        <c:crosses val="autoZero"/>
        <c:auto val="1"/>
        <c:lblAlgn val="ctr"/>
        <c:lblOffset val="100"/>
      </c:catAx>
      <c:valAx>
        <c:axId val="748678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4849664"/>
        <c:crosses val="autoZero"/>
        <c:crossBetween val="between"/>
      </c:valAx>
    </c:plotArea>
    <c:legend>
      <c:legendPos val="t"/>
      <c:legendEntry>
        <c:idx val="-1"/>
        <c:delete val="1"/>
      </c:legendEntry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1"/>
  <c:chart>
    <c:title>
      <c:tx>
        <c:rich>
          <a:bodyPr/>
          <a:lstStyle/>
          <a:p>
            <a:pPr>
              <a:defRPr/>
            </a:pPr>
            <a:r>
              <a:rPr lang="fr-FR"/>
              <a:t>Nombre de</a:t>
            </a:r>
            <a:r>
              <a:rPr lang="fr-FR" baseline="0"/>
              <a:t> patients consultés</a:t>
            </a:r>
            <a:endParaRPr lang="fr-FR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Draft2!$A$64</c:f>
              <c:strCache>
                <c:ptCount val="1"/>
                <c:pt idx="0">
                  <c:v>2017</c:v>
                </c:pt>
              </c:strCache>
            </c:strRef>
          </c:tx>
          <c:dLbls>
            <c:showVal val="1"/>
          </c:dLbls>
          <c:cat>
            <c:strRef>
              <c:f>Draft2!$B$63:$M$63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Draft2!$B$64:$M$64</c:f>
              <c:numCache>
                <c:formatCode>General</c:formatCode>
                <c:ptCount val="12"/>
                <c:pt idx="0">
                  <c:v>1048</c:v>
                </c:pt>
                <c:pt idx="1">
                  <c:v>1056</c:v>
                </c:pt>
                <c:pt idx="2">
                  <c:v>1023</c:v>
                </c:pt>
                <c:pt idx="3">
                  <c:v>966</c:v>
                </c:pt>
                <c:pt idx="4">
                  <c:v>920</c:v>
                </c:pt>
                <c:pt idx="5">
                  <c:v>1462</c:v>
                </c:pt>
                <c:pt idx="6">
                  <c:v>911</c:v>
                </c:pt>
                <c:pt idx="7">
                  <c:v>714</c:v>
                </c:pt>
                <c:pt idx="8">
                  <c:v>842</c:v>
                </c:pt>
                <c:pt idx="9">
                  <c:v>1173</c:v>
                </c:pt>
                <c:pt idx="10">
                  <c:v>896</c:v>
                </c:pt>
                <c:pt idx="11">
                  <c:v>835</c:v>
                </c:pt>
              </c:numCache>
            </c:numRef>
          </c:val>
        </c:ser>
        <c:ser>
          <c:idx val="1"/>
          <c:order val="1"/>
          <c:tx>
            <c:strRef>
              <c:f>Draft2!$A$65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1"/>
              <c:layout>
                <c:manualLayout>
                  <c:x val="6.0752059457914558E-3"/>
                  <c:y val="4.6295922411407975E-3"/>
                </c:manualLayout>
              </c:layout>
              <c:showVal val="1"/>
            </c:dLbl>
            <c:dLbl>
              <c:idx val="2"/>
              <c:layout>
                <c:manualLayout>
                  <c:x val="-3.3543084342179995E-3"/>
                  <c:y val="-6.7664191548706077E-3"/>
                </c:manualLayout>
              </c:layout>
              <c:showVal val="1"/>
            </c:dLbl>
            <c:dLbl>
              <c:idx val="3"/>
              <c:layout>
                <c:manualLayout>
                  <c:x val="-5.2545412021517111E-4"/>
                  <c:y val="-7.5973409306742739E-3"/>
                </c:manualLayout>
              </c:layout>
              <c:showVal val="1"/>
            </c:dLbl>
            <c:dLbl>
              <c:idx val="5"/>
              <c:layout>
                <c:manualLayout>
                  <c:x val="6.7150022088823154E-4"/>
                  <c:y val="1.0208852098615898E-2"/>
                </c:manualLayout>
              </c:layout>
              <c:showVal val="1"/>
            </c:dLbl>
            <c:dLbl>
              <c:idx val="7"/>
              <c:layout>
                <c:manualLayout>
                  <c:x val="-1.5588397984905361E-3"/>
                  <c:y val="6.2914357927481438E-3"/>
                </c:manualLayout>
              </c:layout>
              <c:showVal val="1"/>
            </c:dLbl>
            <c:dLbl>
              <c:idx val="11"/>
              <c:layout>
                <c:manualLayout>
                  <c:x val="-4.8956999186982814E-3"/>
                  <c:y val="-3.7986704653371383E-3"/>
                </c:manualLayout>
              </c:layout>
              <c:showVal val="1"/>
            </c:dLbl>
            <c:showVal val="1"/>
          </c:dLbls>
          <c:cat>
            <c:strRef>
              <c:f>Draft2!$B$63:$M$63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Draft2!$B$65:$M$65</c:f>
              <c:numCache>
                <c:formatCode>General</c:formatCode>
                <c:ptCount val="12"/>
                <c:pt idx="0">
                  <c:v>1093</c:v>
                </c:pt>
                <c:pt idx="1">
                  <c:v>1114</c:v>
                </c:pt>
                <c:pt idx="2">
                  <c:v>1144</c:v>
                </c:pt>
                <c:pt idx="3">
                  <c:v>1101</c:v>
                </c:pt>
                <c:pt idx="4">
                  <c:v>1146</c:v>
                </c:pt>
                <c:pt idx="5">
                  <c:v>1102</c:v>
                </c:pt>
                <c:pt idx="6">
                  <c:v>1047</c:v>
                </c:pt>
                <c:pt idx="7">
                  <c:v>1070</c:v>
                </c:pt>
                <c:pt idx="8">
                  <c:v>1167</c:v>
                </c:pt>
                <c:pt idx="9">
                  <c:v>1568</c:v>
                </c:pt>
                <c:pt idx="10">
                  <c:v>1221</c:v>
                </c:pt>
                <c:pt idx="11">
                  <c:v>1200</c:v>
                </c:pt>
              </c:numCache>
            </c:numRef>
          </c:val>
        </c:ser>
        <c:ser>
          <c:idx val="2"/>
          <c:order val="2"/>
          <c:tx>
            <c:strRef>
              <c:f>Draft2!$A$66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1"/>
              <c:layout>
                <c:manualLayout>
                  <c:x val="6.6006600660066259E-3"/>
                  <c:y val="-3.0389363722697089E-2"/>
                </c:manualLayout>
              </c:layout>
              <c:showVal val="1"/>
            </c:dLbl>
            <c:dLbl>
              <c:idx val="9"/>
              <c:layout>
                <c:manualLayout>
                  <c:x val="6.6006600660066033E-3"/>
                  <c:y val="-3.4820743680054939E-17"/>
                </c:manualLayout>
              </c:layout>
              <c:showVal val="1"/>
            </c:dLbl>
            <c:showVal val="1"/>
          </c:dLbls>
          <c:cat>
            <c:strRef>
              <c:f>Draft2!$B$63:$M$63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Draft2!$B$66:$M$66</c:f>
              <c:numCache>
                <c:formatCode>General</c:formatCode>
                <c:ptCount val="12"/>
                <c:pt idx="0">
                  <c:v>1247</c:v>
                </c:pt>
                <c:pt idx="1">
                  <c:v>1127</c:v>
                </c:pt>
                <c:pt idx="2">
                  <c:v>1340</c:v>
                </c:pt>
                <c:pt idx="3">
                  <c:v>1293</c:v>
                </c:pt>
                <c:pt idx="4">
                  <c:v>1483</c:v>
                </c:pt>
                <c:pt idx="5">
                  <c:v>1263</c:v>
                </c:pt>
                <c:pt idx="6">
                  <c:v>1469</c:v>
                </c:pt>
                <c:pt idx="7">
                  <c:v>1399</c:v>
                </c:pt>
                <c:pt idx="8">
                  <c:v>1694</c:v>
                </c:pt>
                <c:pt idx="9">
                  <c:v>1560</c:v>
                </c:pt>
                <c:pt idx="10">
                  <c:v>1189</c:v>
                </c:pt>
                <c:pt idx="11">
                  <c:v>1212</c:v>
                </c:pt>
              </c:numCache>
            </c:numRef>
          </c:val>
        </c:ser>
        <c:dLbls>
          <c:showVal val="1"/>
        </c:dLbls>
        <c:overlap val="-25"/>
        <c:axId val="75666176"/>
        <c:axId val="75667712"/>
      </c:barChart>
      <c:catAx>
        <c:axId val="75666176"/>
        <c:scaling>
          <c:orientation val="minMax"/>
        </c:scaling>
        <c:axPos val="b"/>
        <c:majorTickMark val="none"/>
        <c:tickLblPos val="nextTo"/>
        <c:crossAx val="75667712"/>
        <c:crosses val="autoZero"/>
        <c:auto val="1"/>
        <c:lblAlgn val="ctr"/>
        <c:lblOffset val="100"/>
      </c:catAx>
      <c:valAx>
        <c:axId val="7566771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5666176"/>
        <c:crosses val="autoZero"/>
        <c:crossBetween val="between"/>
      </c:valAx>
    </c:plotArea>
    <c:legend>
      <c:legendPos val="t"/>
      <c:legendEntry>
        <c:idx val="-1"/>
        <c:delete val="1"/>
      </c:legendEntry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 smtClean="0"/>
              <a:t>Répartition</a:t>
            </a:r>
            <a:r>
              <a:rPr lang="fr-FR" sz="1600" b="1" baseline="0" dirty="0" smtClean="0"/>
              <a:t> des motifs d’insatisfaction</a:t>
            </a:r>
            <a:endParaRPr lang="fr-FR" sz="1600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Feuil1!$C$5:$C$22</c:f>
              <c:strCache>
                <c:ptCount val="18"/>
                <c:pt idx="0">
                  <c:v>Accueil des équipes</c:v>
                </c:pt>
                <c:pt idx="1">
                  <c:v>La qualité de la prise en charge </c:v>
                </c:pt>
                <c:pt idx="2">
                  <c:v>stationnenement</c:v>
                </c:pt>
                <c:pt idx="3">
                  <c:v>la qualité des soins infirmiers</c:v>
                </c:pt>
                <c:pt idx="4">
                  <c:v>la climatisation</c:v>
                </c:pt>
                <c:pt idx="5">
                  <c:v>Le respect de votre intimité</c:v>
                </c:pt>
                <c:pt idx="6">
                  <c:v>La disponibilité et écoute du médecin</c:v>
                </c:pt>
                <c:pt idx="7">
                  <c:v>La propreté de votre chambre </c:v>
                </c:pt>
                <c:pt idx="8">
                  <c:v>Le délai d'attente </c:v>
                </c:pt>
                <c:pt idx="9">
                  <c:v>La prise en charge de votre douleur</c:v>
                </c:pt>
                <c:pt idx="10">
                  <c:v>La disponibilité et écoute de la sage femme, de l'infirmier</c:v>
                </c:pt>
                <c:pt idx="11">
                  <c:v>Le calme environnant</c:v>
                </c:pt>
                <c:pt idx="12">
                  <c:v>Les conditions de visite</c:v>
                </c:pt>
                <c:pt idx="13">
                  <c:v>La qualité et la variété des repas</c:v>
                </c:pt>
                <c:pt idx="14">
                  <c:v>La qualité du linge fourni</c:v>
                </c:pt>
                <c:pt idx="15">
                  <c:v>Les services téléphoniques</c:v>
                </c:pt>
                <c:pt idx="16">
                  <c:v>Le confort de votre chambre</c:v>
                </c:pt>
                <c:pt idx="17">
                  <c:v>Les services de télévision</c:v>
                </c:pt>
              </c:strCache>
            </c:strRef>
          </c:cat>
          <c:val>
            <c:numRef>
              <c:f>Feuil1!$D$5:$D$22</c:f>
              <c:numCache>
                <c:formatCode>0%</c:formatCode>
                <c:ptCount val="18"/>
                <c:pt idx="0">
                  <c:v>2.083333333333336E-2</c:v>
                </c:pt>
                <c:pt idx="1">
                  <c:v>2.083333333333336E-2</c:v>
                </c:pt>
                <c:pt idx="2">
                  <c:v>2.083333333333336E-2</c:v>
                </c:pt>
                <c:pt idx="3">
                  <c:v>4.1666666666666664E-2</c:v>
                </c:pt>
                <c:pt idx="4">
                  <c:v>4.1666666666666664E-2</c:v>
                </c:pt>
                <c:pt idx="5">
                  <c:v>6.25E-2</c:v>
                </c:pt>
                <c:pt idx="6">
                  <c:v>6.25E-2</c:v>
                </c:pt>
                <c:pt idx="7">
                  <c:v>8.3333333333333343E-2</c:v>
                </c:pt>
                <c:pt idx="8">
                  <c:v>8.3333333333333343E-2</c:v>
                </c:pt>
                <c:pt idx="9">
                  <c:v>8.3333333333333343E-2</c:v>
                </c:pt>
                <c:pt idx="10">
                  <c:v>8.3333333333333343E-2</c:v>
                </c:pt>
                <c:pt idx="11">
                  <c:v>0.10416666666666674</c:v>
                </c:pt>
                <c:pt idx="12">
                  <c:v>0.125</c:v>
                </c:pt>
                <c:pt idx="13">
                  <c:v>0.16666666666666666</c:v>
                </c:pt>
                <c:pt idx="14">
                  <c:v>0.27083333333333326</c:v>
                </c:pt>
                <c:pt idx="15">
                  <c:v>0.27083333333333326</c:v>
                </c:pt>
                <c:pt idx="16">
                  <c:v>0.39583333333333331</c:v>
                </c:pt>
                <c:pt idx="17">
                  <c:v>0.39583333333333331</c:v>
                </c:pt>
              </c:numCache>
            </c:numRef>
          </c:val>
        </c:ser>
        <c:dLbls>
          <c:showVal val="1"/>
        </c:dLbls>
        <c:gapWidth val="182"/>
        <c:axId val="76030336"/>
        <c:axId val="76031872"/>
      </c:barChart>
      <c:catAx>
        <c:axId val="7603033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031872"/>
        <c:crosses val="autoZero"/>
        <c:auto val="1"/>
        <c:lblAlgn val="ctr"/>
        <c:lblOffset val="100"/>
      </c:catAx>
      <c:valAx>
        <c:axId val="760318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7603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/>
              <a:t>Répartition</a:t>
            </a:r>
            <a:r>
              <a:rPr lang="fr-FR" sz="2000" baseline="0"/>
              <a:t> des motifs d'insatisfaction</a:t>
            </a:r>
            <a:endParaRPr lang="fr-FR" sz="200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Feuil2!$C$9:$C$22</c:f>
              <c:strCache>
                <c:ptCount val="14"/>
                <c:pt idx="0">
                  <c:v>La qualité de la prise en charge </c:v>
                </c:pt>
                <c:pt idx="1">
                  <c:v>La prise en charge de votre douleur</c:v>
                </c:pt>
                <c:pt idx="2">
                  <c:v>La disponibilité et écoute de la sage femme, de l'infirmier</c:v>
                </c:pt>
                <c:pt idx="3">
                  <c:v>Le calme environnant</c:v>
                </c:pt>
                <c:pt idx="4">
                  <c:v>La propreté de votre chambre </c:v>
                </c:pt>
                <c:pt idx="5">
                  <c:v>La qualité et la variété des repas</c:v>
                </c:pt>
                <c:pt idx="6">
                  <c:v>Le confort de votre chambre</c:v>
                </c:pt>
                <c:pt idx="7">
                  <c:v>Accueil des équipes</c:v>
                </c:pt>
                <c:pt idx="8">
                  <c:v>Le respect de votre intimité</c:v>
                </c:pt>
                <c:pt idx="9">
                  <c:v>Le délai d'attente </c:v>
                </c:pt>
                <c:pt idx="10">
                  <c:v>Les conditions de visite</c:v>
                </c:pt>
                <c:pt idx="11">
                  <c:v>La qualité du linge fourni</c:v>
                </c:pt>
                <c:pt idx="12">
                  <c:v>Les services de télévision</c:v>
                </c:pt>
                <c:pt idx="13">
                  <c:v>Les services téléphoniques</c:v>
                </c:pt>
              </c:strCache>
            </c:strRef>
          </c:cat>
          <c:val>
            <c:numRef>
              <c:f>Feuil2!$D$9:$D$22</c:f>
              <c:numCache>
                <c:formatCode>0%</c:formatCode>
                <c:ptCount val="14"/>
                <c:pt idx="0">
                  <c:v>4.3478260869565223E-2</c:v>
                </c:pt>
                <c:pt idx="1">
                  <c:v>4.3478260869565223E-2</c:v>
                </c:pt>
                <c:pt idx="2">
                  <c:v>4.3478260869565223E-2</c:v>
                </c:pt>
                <c:pt idx="3">
                  <c:v>4.3478260869565223E-2</c:v>
                </c:pt>
                <c:pt idx="4">
                  <c:v>8.695652173913053E-2</c:v>
                </c:pt>
                <c:pt idx="5">
                  <c:v>8.695652173913053E-2</c:v>
                </c:pt>
                <c:pt idx="6">
                  <c:v>8.695652173913053E-2</c:v>
                </c:pt>
                <c:pt idx="7">
                  <c:v>0.1304347826086957</c:v>
                </c:pt>
                <c:pt idx="8">
                  <c:v>0.1304347826086957</c:v>
                </c:pt>
                <c:pt idx="9">
                  <c:v>0.17391304347826114</c:v>
                </c:pt>
                <c:pt idx="10">
                  <c:v>0.17391304347826114</c:v>
                </c:pt>
                <c:pt idx="11">
                  <c:v>0.30434782608695682</c:v>
                </c:pt>
                <c:pt idx="12">
                  <c:v>0.34782608695652206</c:v>
                </c:pt>
                <c:pt idx="13">
                  <c:v>0.43478260869565266</c:v>
                </c:pt>
              </c:numCache>
            </c:numRef>
          </c:val>
        </c:ser>
        <c:dLbls>
          <c:showVal val="1"/>
        </c:dLbls>
        <c:gapWidth val="182"/>
        <c:axId val="76093696"/>
        <c:axId val="76107776"/>
      </c:barChart>
      <c:catAx>
        <c:axId val="760936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107776"/>
        <c:crosses val="autoZero"/>
        <c:auto val="1"/>
        <c:lblAlgn val="ctr"/>
        <c:lblOffset val="100"/>
      </c:catAx>
      <c:valAx>
        <c:axId val="761077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7609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0.06832</cdr:x>
      <cdr:y>0.82116</cdr:y>
    </cdr:from>
    <cdr:to>
      <cdr:x>0.11358</cdr:x>
      <cdr:y>0.87909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33425" y="3105151"/>
          <a:ext cx="485776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sz="1100">
              <a:solidFill>
                <a:srgbClr val="FF0000"/>
              </a:solidFill>
            </a:rPr>
            <a:t>33%</a:t>
          </a:r>
        </a:p>
      </cdr:txBody>
    </cdr:sp>
  </cdr:relSizeAnchor>
  <cdr:relSizeAnchor xmlns:cdr="http://schemas.openxmlformats.org/drawingml/2006/chartDrawing">
    <cdr:from>
      <cdr:x>0.15097</cdr:x>
      <cdr:y>0.82086</cdr:y>
    </cdr:from>
    <cdr:to>
      <cdr:x>0.19622</cdr:x>
      <cdr:y>0.8788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624853" y="3104029"/>
          <a:ext cx="487044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>
              <a:solidFill>
                <a:srgbClr val="FF0000"/>
              </a:solidFill>
            </a:rPr>
            <a:t>-10%</a:t>
          </a:r>
        </a:p>
      </cdr:txBody>
    </cdr:sp>
  </cdr:relSizeAnchor>
  <cdr:relSizeAnchor xmlns:cdr="http://schemas.openxmlformats.org/drawingml/2006/chartDrawing">
    <cdr:from>
      <cdr:x>0.79963</cdr:x>
      <cdr:y>0.82975</cdr:y>
    </cdr:from>
    <cdr:to>
      <cdr:x>0.84488</cdr:x>
      <cdr:y>0.88769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8606118" y="3137648"/>
          <a:ext cx="487044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>
              <a:solidFill>
                <a:srgbClr val="FF0000"/>
              </a:solidFill>
            </a:rPr>
            <a:t>16%</a:t>
          </a:r>
        </a:p>
      </cdr:txBody>
    </cdr:sp>
  </cdr:relSizeAnchor>
  <cdr:relSizeAnchor xmlns:cdr="http://schemas.openxmlformats.org/drawingml/2006/chartDrawing">
    <cdr:from>
      <cdr:x>0.71945</cdr:x>
      <cdr:y>0.82383</cdr:y>
    </cdr:from>
    <cdr:to>
      <cdr:x>0.76471</cdr:x>
      <cdr:y>0.88176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7743265" y="3115235"/>
          <a:ext cx="487044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>
              <a:solidFill>
                <a:srgbClr val="FF0000"/>
              </a:solidFill>
            </a:rPr>
            <a:t>4%</a:t>
          </a:r>
        </a:p>
      </cdr:txBody>
    </cdr:sp>
  </cdr:relSizeAnchor>
  <cdr:relSizeAnchor xmlns:cdr="http://schemas.openxmlformats.org/drawingml/2006/chartDrawing">
    <cdr:from>
      <cdr:x>0.6372</cdr:x>
      <cdr:y>0.82975</cdr:y>
    </cdr:from>
    <cdr:to>
      <cdr:x>0.68245</cdr:x>
      <cdr:y>0.88769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6858000" y="3137647"/>
          <a:ext cx="487044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>
              <a:solidFill>
                <a:srgbClr val="FF0000"/>
              </a:solidFill>
            </a:rPr>
            <a:t>17%</a:t>
          </a:r>
        </a:p>
      </cdr:txBody>
    </cdr:sp>
  </cdr:relSizeAnchor>
  <cdr:relSizeAnchor xmlns:cdr="http://schemas.openxmlformats.org/drawingml/2006/chartDrawing">
    <cdr:from>
      <cdr:x>0.55599</cdr:x>
      <cdr:y>0.82679</cdr:y>
    </cdr:from>
    <cdr:to>
      <cdr:x>0.60124</cdr:x>
      <cdr:y>0.88472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5983941" y="3126441"/>
          <a:ext cx="487044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>
              <a:solidFill>
                <a:srgbClr val="FF0000"/>
              </a:solidFill>
            </a:rPr>
            <a:t>43%</a:t>
          </a:r>
        </a:p>
      </cdr:txBody>
    </cdr:sp>
  </cdr:relSizeAnchor>
  <cdr:relSizeAnchor xmlns:cdr="http://schemas.openxmlformats.org/drawingml/2006/chartDrawing">
    <cdr:from>
      <cdr:x>0.47478</cdr:x>
      <cdr:y>0.82975</cdr:y>
    </cdr:from>
    <cdr:to>
      <cdr:x>0.52003</cdr:x>
      <cdr:y>0.88769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5109883" y="3137647"/>
          <a:ext cx="487044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>
              <a:solidFill>
                <a:srgbClr val="FF0000"/>
              </a:solidFill>
            </a:rPr>
            <a:t>22%</a:t>
          </a:r>
        </a:p>
      </cdr:txBody>
    </cdr:sp>
  </cdr:relSizeAnchor>
  <cdr:relSizeAnchor xmlns:cdr="http://schemas.openxmlformats.org/drawingml/2006/chartDrawing">
    <cdr:from>
      <cdr:x>0.39461</cdr:x>
      <cdr:y>0.82086</cdr:y>
    </cdr:from>
    <cdr:to>
      <cdr:x>0.43986</cdr:x>
      <cdr:y>0.8788</cdr:y>
    </cdr:to>
    <cdr:sp macro="" textlink="">
      <cdr:nvSpPr>
        <cdr:cNvPr id="9" name="ZoneTexte 1"/>
        <cdr:cNvSpPr txBox="1"/>
      </cdr:nvSpPr>
      <cdr:spPr>
        <a:xfrm xmlns:a="http://schemas.openxmlformats.org/drawingml/2006/main">
          <a:off x="4247030" y="3104030"/>
          <a:ext cx="487044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>
              <a:solidFill>
                <a:srgbClr val="FF0000"/>
              </a:solidFill>
            </a:rPr>
            <a:t>31%</a:t>
          </a:r>
        </a:p>
      </cdr:txBody>
    </cdr:sp>
  </cdr:relSizeAnchor>
  <cdr:relSizeAnchor xmlns:cdr="http://schemas.openxmlformats.org/drawingml/2006/chartDrawing">
    <cdr:from>
      <cdr:x>0.31235</cdr:x>
      <cdr:y>0.82086</cdr:y>
    </cdr:from>
    <cdr:to>
      <cdr:x>0.35761</cdr:x>
      <cdr:y>0.8788</cdr:y>
    </cdr:to>
    <cdr:sp macro="" textlink="">
      <cdr:nvSpPr>
        <cdr:cNvPr id="10" name="ZoneTexte 1"/>
        <cdr:cNvSpPr txBox="1"/>
      </cdr:nvSpPr>
      <cdr:spPr>
        <a:xfrm xmlns:a="http://schemas.openxmlformats.org/drawingml/2006/main">
          <a:off x="3361765" y="3104029"/>
          <a:ext cx="487044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>
              <a:solidFill>
                <a:srgbClr val="FF0000"/>
              </a:solidFill>
            </a:rPr>
            <a:t>32%</a:t>
          </a:r>
        </a:p>
      </cdr:txBody>
    </cdr:sp>
  </cdr:relSizeAnchor>
  <cdr:relSizeAnchor xmlns:cdr="http://schemas.openxmlformats.org/drawingml/2006/chartDrawing">
    <cdr:from>
      <cdr:x>0.23218</cdr:x>
      <cdr:y>0.82679</cdr:y>
    </cdr:from>
    <cdr:to>
      <cdr:x>0.27744</cdr:x>
      <cdr:y>0.88472</cdr:y>
    </cdr:to>
    <cdr:sp macro="" textlink="">
      <cdr:nvSpPr>
        <cdr:cNvPr id="11" name="ZoneTexte 1"/>
        <cdr:cNvSpPr txBox="1"/>
      </cdr:nvSpPr>
      <cdr:spPr>
        <a:xfrm xmlns:a="http://schemas.openxmlformats.org/drawingml/2006/main">
          <a:off x="2498912" y="3126441"/>
          <a:ext cx="487044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>
              <a:solidFill>
                <a:srgbClr val="FF0000"/>
              </a:solidFill>
            </a:rPr>
            <a:t>7%</a:t>
          </a:r>
        </a:p>
      </cdr:txBody>
    </cdr:sp>
  </cdr:relSizeAnchor>
  <cdr:relSizeAnchor xmlns:cdr="http://schemas.openxmlformats.org/drawingml/2006/chartDrawing">
    <cdr:from>
      <cdr:x>0.88084</cdr:x>
      <cdr:y>0.82975</cdr:y>
    </cdr:from>
    <cdr:to>
      <cdr:x>0.92609</cdr:x>
      <cdr:y>0.88769</cdr:y>
    </cdr:to>
    <cdr:sp macro="" textlink="">
      <cdr:nvSpPr>
        <cdr:cNvPr id="12" name="ZoneTexte 1"/>
        <cdr:cNvSpPr txBox="1"/>
      </cdr:nvSpPr>
      <cdr:spPr>
        <a:xfrm xmlns:a="http://schemas.openxmlformats.org/drawingml/2006/main">
          <a:off x="10097580" y="3137647"/>
          <a:ext cx="518763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100">
              <a:solidFill>
                <a:srgbClr val="FF0000"/>
              </a:solidFill>
            </a:rPr>
            <a:t>37%</a:t>
          </a:r>
        </a:p>
      </cdr:txBody>
    </cdr:sp>
  </cdr:relSizeAnchor>
  <cdr:relSizeAnchor xmlns:cdr="http://schemas.openxmlformats.org/drawingml/2006/chartDrawing">
    <cdr:from>
      <cdr:x>0.95894</cdr:x>
      <cdr:y>0.82975</cdr:y>
    </cdr:from>
    <cdr:to>
      <cdr:x>1</cdr:x>
      <cdr:y>0.91554</cdr:y>
    </cdr:to>
    <cdr:sp macro="" textlink="">
      <cdr:nvSpPr>
        <cdr:cNvPr id="13" name="ZoneTexte 1"/>
        <cdr:cNvSpPr txBox="1"/>
      </cdr:nvSpPr>
      <cdr:spPr>
        <a:xfrm xmlns:a="http://schemas.openxmlformats.org/drawingml/2006/main">
          <a:off x="10992971" y="3137649"/>
          <a:ext cx="470646" cy="324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>
              <a:solidFill>
                <a:srgbClr val="FF0000"/>
              </a:solidFill>
            </a:rPr>
            <a:t>19%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0.82603</cdr:x>
      <cdr:y>0.68129</cdr:y>
    </cdr:from>
    <cdr:to>
      <cdr:x>0.89294</cdr:x>
      <cdr:y>0.74827</cdr:y>
    </cdr:to>
    <cdr:sp macro="" textlink="">
      <cdr:nvSpPr>
        <cdr:cNvPr id="4" name="ZoneTexte 2"/>
        <cdr:cNvSpPr txBox="1"/>
      </cdr:nvSpPr>
      <cdr:spPr>
        <a:xfrm xmlns:a="http://schemas.openxmlformats.org/drawingml/2006/main">
          <a:off x="6467475" y="2809875"/>
          <a:ext cx="523875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>
              <a:solidFill>
                <a:srgbClr val="00B050"/>
              </a:solidFill>
            </a:rPr>
            <a:t>8%</a:t>
          </a:r>
        </a:p>
      </cdr:txBody>
    </cdr:sp>
  </cdr:relSizeAnchor>
  <cdr:relSizeAnchor xmlns:cdr="http://schemas.openxmlformats.org/drawingml/2006/chartDrawing">
    <cdr:from>
      <cdr:x>0.74696</cdr:x>
      <cdr:y>0.67898</cdr:y>
    </cdr:from>
    <cdr:to>
      <cdr:x>0.81387</cdr:x>
      <cdr:y>0.74596</cdr:y>
    </cdr:to>
    <cdr:sp macro="" textlink="">
      <cdr:nvSpPr>
        <cdr:cNvPr id="5" name="ZoneTexte 2"/>
        <cdr:cNvSpPr txBox="1"/>
      </cdr:nvSpPr>
      <cdr:spPr>
        <a:xfrm xmlns:a="http://schemas.openxmlformats.org/drawingml/2006/main">
          <a:off x="5848350" y="2800350"/>
          <a:ext cx="523875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>
              <a:solidFill>
                <a:srgbClr val="FF0000"/>
              </a:solidFill>
            </a:rPr>
            <a:t>-24%</a:t>
          </a:r>
        </a:p>
      </cdr:txBody>
    </cdr:sp>
  </cdr:relSizeAnchor>
  <cdr:relSizeAnchor xmlns:cdr="http://schemas.openxmlformats.org/drawingml/2006/chartDrawing">
    <cdr:from>
      <cdr:x>0.66788</cdr:x>
      <cdr:y>0.68129</cdr:y>
    </cdr:from>
    <cdr:to>
      <cdr:x>0.73479</cdr:x>
      <cdr:y>0.74827</cdr:y>
    </cdr:to>
    <cdr:sp macro="" textlink="">
      <cdr:nvSpPr>
        <cdr:cNvPr id="6" name="ZoneTexte 2"/>
        <cdr:cNvSpPr txBox="1"/>
      </cdr:nvSpPr>
      <cdr:spPr>
        <a:xfrm xmlns:a="http://schemas.openxmlformats.org/drawingml/2006/main">
          <a:off x="5229225" y="2809875"/>
          <a:ext cx="523875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>
              <a:solidFill>
                <a:srgbClr val="00B050"/>
              </a:solidFill>
            </a:rPr>
            <a:t>21%</a:t>
          </a:r>
        </a:p>
      </cdr:txBody>
    </cdr:sp>
  </cdr:relSizeAnchor>
  <cdr:relSizeAnchor xmlns:cdr="http://schemas.openxmlformats.org/drawingml/2006/chartDrawing">
    <cdr:from>
      <cdr:x>0.58637</cdr:x>
      <cdr:y>0.67898</cdr:y>
    </cdr:from>
    <cdr:to>
      <cdr:x>0.65328</cdr:x>
      <cdr:y>0.74596</cdr:y>
    </cdr:to>
    <cdr:sp macro="" textlink="">
      <cdr:nvSpPr>
        <cdr:cNvPr id="7" name="ZoneTexte 2"/>
        <cdr:cNvSpPr txBox="1"/>
      </cdr:nvSpPr>
      <cdr:spPr>
        <a:xfrm xmlns:a="http://schemas.openxmlformats.org/drawingml/2006/main">
          <a:off x="4591050" y="2800350"/>
          <a:ext cx="523875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>
              <a:solidFill>
                <a:srgbClr val="00B050"/>
              </a:solidFill>
            </a:rPr>
            <a:t>16%</a:t>
          </a:r>
        </a:p>
      </cdr:txBody>
    </cdr:sp>
  </cdr:relSizeAnchor>
  <cdr:relSizeAnchor xmlns:cdr="http://schemas.openxmlformats.org/drawingml/2006/chartDrawing">
    <cdr:from>
      <cdr:x>0.5073</cdr:x>
      <cdr:y>0.67898</cdr:y>
    </cdr:from>
    <cdr:to>
      <cdr:x>0.57421</cdr:x>
      <cdr:y>0.74596</cdr:y>
    </cdr:to>
    <cdr:sp macro="" textlink="">
      <cdr:nvSpPr>
        <cdr:cNvPr id="8" name="ZoneTexte 2"/>
        <cdr:cNvSpPr txBox="1"/>
      </cdr:nvSpPr>
      <cdr:spPr>
        <a:xfrm xmlns:a="http://schemas.openxmlformats.org/drawingml/2006/main">
          <a:off x="3971925" y="2800350"/>
          <a:ext cx="523875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>
              <a:solidFill>
                <a:srgbClr val="00B050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0.42822</cdr:x>
      <cdr:y>0.67667</cdr:y>
    </cdr:from>
    <cdr:to>
      <cdr:x>0.49513</cdr:x>
      <cdr:y>0.74365</cdr:y>
    </cdr:to>
    <cdr:sp macro="" textlink="">
      <cdr:nvSpPr>
        <cdr:cNvPr id="9" name="ZoneTexte 2"/>
        <cdr:cNvSpPr txBox="1"/>
      </cdr:nvSpPr>
      <cdr:spPr>
        <a:xfrm xmlns:a="http://schemas.openxmlformats.org/drawingml/2006/main">
          <a:off x="3352800" y="2790825"/>
          <a:ext cx="523875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>
              <a:solidFill>
                <a:srgbClr val="00B050"/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0.34672</cdr:x>
      <cdr:y>0.67667</cdr:y>
    </cdr:from>
    <cdr:to>
      <cdr:x>0.41363</cdr:x>
      <cdr:y>0.74365</cdr:y>
    </cdr:to>
    <cdr:sp macro="" textlink="">
      <cdr:nvSpPr>
        <cdr:cNvPr id="10" name="ZoneTexte 2"/>
        <cdr:cNvSpPr txBox="1"/>
      </cdr:nvSpPr>
      <cdr:spPr>
        <a:xfrm xmlns:a="http://schemas.openxmlformats.org/drawingml/2006/main">
          <a:off x="2714625" y="2790825"/>
          <a:ext cx="523875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>
              <a:solidFill>
                <a:srgbClr val="00B050"/>
              </a:solidFill>
            </a:rPr>
            <a:t>18%</a:t>
          </a:r>
        </a:p>
      </cdr:txBody>
    </cdr:sp>
  </cdr:relSizeAnchor>
  <cdr:relSizeAnchor xmlns:cdr="http://schemas.openxmlformats.org/drawingml/2006/chartDrawing">
    <cdr:from>
      <cdr:x>0.26764</cdr:x>
      <cdr:y>0.67436</cdr:y>
    </cdr:from>
    <cdr:to>
      <cdr:x>0.33455</cdr:x>
      <cdr:y>0.74134</cdr:y>
    </cdr:to>
    <cdr:sp macro="" textlink="">
      <cdr:nvSpPr>
        <cdr:cNvPr id="11" name="ZoneTexte 2"/>
        <cdr:cNvSpPr txBox="1"/>
      </cdr:nvSpPr>
      <cdr:spPr>
        <a:xfrm xmlns:a="http://schemas.openxmlformats.org/drawingml/2006/main">
          <a:off x="2095500" y="2781300"/>
          <a:ext cx="523875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>
              <a:solidFill>
                <a:srgbClr val="00B050"/>
              </a:solidFill>
            </a:rPr>
            <a:t>7%</a:t>
          </a:r>
        </a:p>
      </cdr:txBody>
    </cdr:sp>
  </cdr:relSizeAnchor>
  <cdr:relSizeAnchor xmlns:cdr="http://schemas.openxmlformats.org/drawingml/2006/chartDrawing">
    <cdr:from>
      <cdr:x>0.18735</cdr:x>
      <cdr:y>0.67436</cdr:y>
    </cdr:from>
    <cdr:to>
      <cdr:x>0.25426</cdr:x>
      <cdr:y>0.74134</cdr:y>
    </cdr:to>
    <cdr:sp macro="" textlink="">
      <cdr:nvSpPr>
        <cdr:cNvPr id="12" name="ZoneTexte 2"/>
        <cdr:cNvSpPr txBox="1"/>
      </cdr:nvSpPr>
      <cdr:spPr>
        <a:xfrm xmlns:a="http://schemas.openxmlformats.org/drawingml/2006/main">
          <a:off x="1466850" y="2781300"/>
          <a:ext cx="523875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>
              <a:solidFill>
                <a:srgbClr val="FF0000"/>
              </a:solidFill>
            </a:rPr>
            <a:t>-11%</a:t>
          </a:r>
        </a:p>
      </cdr:txBody>
    </cdr:sp>
  </cdr:relSizeAnchor>
  <cdr:relSizeAnchor xmlns:cdr="http://schemas.openxmlformats.org/drawingml/2006/chartDrawing">
    <cdr:from>
      <cdr:x>0.10827</cdr:x>
      <cdr:y>0.67206</cdr:y>
    </cdr:from>
    <cdr:to>
      <cdr:x>0.17518</cdr:x>
      <cdr:y>0.73903</cdr:y>
    </cdr:to>
    <cdr:sp macro="" textlink="">
      <cdr:nvSpPr>
        <cdr:cNvPr id="13" name="ZoneTexte 2"/>
        <cdr:cNvSpPr txBox="1"/>
      </cdr:nvSpPr>
      <cdr:spPr>
        <a:xfrm xmlns:a="http://schemas.openxmlformats.org/drawingml/2006/main">
          <a:off x="847725" y="2771775"/>
          <a:ext cx="523875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>
              <a:solidFill>
                <a:srgbClr val="FF0000"/>
              </a:solidFill>
            </a:rPr>
            <a:t>-21%</a:t>
          </a:r>
        </a:p>
      </cdr:txBody>
    </cdr:sp>
  </cdr:relSizeAnchor>
  <cdr:relSizeAnchor xmlns:cdr="http://schemas.openxmlformats.org/drawingml/2006/chartDrawing">
    <cdr:from>
      <cdr:x>0.0219</cdr:x>
      <cdr:y>0.76674</cdr:y>
    </cdr:from>
    <cdr:to>
      <cdr:x>0.9781</cdr:x>
      <cdr:y>0.8291</cdr:y>
    </cdr:to>
    <cdr:sp macro="" textlink="">
      <cdr:nvSpPr>
        <cdr:cNvPr id="14" name="ZoneTexte 13"/>
        <cdr:cNvSpPr txBox="1"/>
      </cdr:nvSpPr>
      <cdr:spPr>
        <a:xfrm xmlns:a="http://schemas.openxmlformats.org/drawingml/2006/main">
          <a:off x="171467" y="3162285"/>
          <a:ext cx="7486633" cy="2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/>
            <a:t>Variation</a:t>
          </a:r>
        </a:p>
      </cdr:txBody>
    </cdr:sp>
  </cdr:relSizeAnchor>
  <cdr:relSizeAnchor xmlns:cdr="http://schemas.openxmlformats.org/drawingml/2006/chartDrawing">
    <cdr:from>
      <cdr:x>0.90389</cdr:x>
      <cdr:y>0.67667</cdr:y>
    </cdr:from>
    <cdr:to>
      <cdr:x>0.9708</cdr:x>
      <cdr:y>0.74365</cdr:y>
    </cdr:to>
    <cdr:sp macro="" textlink="">
      <cdr:nvSpPr>
        <cdr:cNvPr id="15" name="ZoneTexte 2"/>
        <cdr:cNvSpPr txBox="1"/>
      </cdr:nvSpPr>
      <cdr:spPr>
        <a:xfrm xmlns:a="http://schemas.openxmlformats.org/drawingml/2006/main">
          <a:off x="7077075" y="2790825"/>
          <a:ext cx="523875" cy="2762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fr-FR" sz="1000" b="1">
              <a:solidFill>
                <a:srgbClr val="FF0000"/>
              </a:solidFill>
            </a:rPr>
            <a:t>-28%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E854BB8-80BB-420C-A984-16DE46C70A92}" type="datetimeFigureOut">
              <a:rPr lang="fr-FR" smtClean="0"/>
              <a:pPr/>
              <a:t>21/02/2020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00DCACC-B573-47BD-B77E-A6E378CDF6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6002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B9CBBE8-3FE7-4E0C-8A25-B31AE2155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5264" y="66232"/>
            <a:ext cx="2336736" cy="6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832150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721684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Lauriane Le Flour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3316814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F704B3F-3C1F-4870-AABA-05600D00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4680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  <a:defRPr lang="de-DE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de-D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	Zweite Ebene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8665489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B16466A-F500-4FA1-98C5-329912E8B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5264" y="66232"/>
            <a:ext cx="2336736" cy="6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37482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de-DE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2668" indent="-2880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lang="de-DE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de-DE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de-DE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6893216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9168614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2242014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3269436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Lauriane Le Flour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6748732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Lauriane Le Flour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4418572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99753AE-6FF6-4D30-80AB-E5035EF6EED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55264" y="66232"/>
            <a:ext cx="2336736" cy="6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18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ü"/>
        <a:defRPr lang="de-DE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74000" indent="-2880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lang="de-DE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84048" indent="2880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None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BILAN MARKETING</a:t>
            </a: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dirty="0" smtClean="0"/>
              <a:t>de l’année 2019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+ Plan Marketing 2020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1500" y="5689237"/>
            <a:ext cx="1107440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mois de novembre se révèle être le plus performant (globalement sur l’année et en terme d’évolution vs M-12)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mois de Février enregistre la moins bonne performance 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: Evolution du CA</a:t>
            </a:r>
            <a:endParaRPr lang="fr-FR" dirty="0"/>
          </a:p>
        </p:txBody>
      </p:sp>
      <p:graphicFrame>
        <p:nvGraphicFramePr>
          <p:cNvPr id="11" name="Graphique 10"/>
          <p:cNvGraphicFramePr/>
          <p:nvPr/>
        </p:nvGraphicFramePr>
        <p:xfrm>
          <a:off x="334683" y="1844675"/>
          <a:ext cx="11463617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9791700" y="2298700"/>
            <a:ext cx="1041400" cy="32893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: Répartition du CA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882742" y="2312126"/>
            <a:ext cx="2743201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Moyenne 2019</a:t>
            </a:r>
          </a:p>
          <a:p>
            <a:pPr algn="ctr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Hospi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 57%</a:t>
            </a:r>
          </a:p>
          <a:p>
            <a:pPr algn="ctr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Ambu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Clinique : 29%</a:t>
            </a:r>
          </a:p>
          <a:p>
            <a:pPr algn="ctr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Ambu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Plateau: 14%</a:t>
            </a:r>
          </a:p>
          <a:p>
            <a:pPr algn="ctr"/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________________</a:t>
            </a:r>
          </a:p>
          <a:p>
            <a:pPr algn="ctr"/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L’ambulatoire clinique 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prends un peu plus de place sur cette année </a:t>
            </a:r>
          </a:p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(+ 2 points vs moyenne 2018)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1874306"/>
            <a:ext cx="7493000" cy="432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Impact: Acquisition nouveaux patients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2130425" y="2052637"/>
            <a:ext cx="7829550" cy="4124325"/>
            <a:chOff x="0" y="0"/>
            <a:chExt cx="7829550" cy="4124325"/>
          </a:xfrm>
        </p:grpSpPr>
        <p:graphicFrame>
          <p:nvGraphicFramePr>
            <p:cNvPr id="6" name="Graphique 5"/>
            <p:cNvGraphicFramePr/>
            <p:nvPr/>
          </p:nvGraphicFramePr>
          <p:xfrm>
            <a:off x="0" y="0"/>
            <a:ext cx="7829550" cy="4124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ZoneTexte 2"/>
            <p:cNvSpPr txBox="1"/>
            <p:nvPr/>
          </p:nvSpPr>
          <p:spPr>
            <a:xfrm>
              <a:off x="285750" y="2771775"/>
              <a:ext cx="523875" cy="2762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rgbClr val="FF0000"/>
                  </a:solidFill>
                </a:rPr>
                <a:t>-18%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Taux de conversion patientes suivies en accouché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xmlns="" id="{9054BF17-78D4-4CE4-99A5-A5FE6B1E7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68239580"/>
              </p:ext>
            </p:extLst>
          </p:nvPr>
        </p:nvGraphicFramePr>
        <p:xfrm>
          <a:off x="603526" y="2070100"/>
          <a:ext cx="10787999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499600" y="58801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Fiabilité moyenne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Taux de conversion Prospects 2019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1676400" y="2092325"/>
          <a:ext cx="8762999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44600" y="5586194"/>
          <a:ext cx="8127999" cy="243840"/>
        </p:xfrm>
        <a:graphic>
          <a:graphicData uri="http://schemas.openxmlformats.org/drawingml/2006/table">
            <a:tbl>
              <a:tblPr/>
              <a:tblGrid>
                <a:gridCol w="913799"/>
                <a:gridCol w="721420"/>
                <a:gridCol w="721420"/>
                <a:gridCol w="721420"/>
                <a:gridCol w="721420"/>
                <a:gridCol w="721420"/>
                <a:gridCol w="721420"/>
                <a:gridCol w="721420"/>
                <a:gridCol w="721420"/>
                <a:gridCol w="721420"/>
                <a:gridCol w="721420"/>
              </a:tblGrid>
              <a:tr h="180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Taux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600" y="812800"/>
            <a:ext cx="11607800" cy="924560"/>
          </a:xfrm>
        </p:spPr>
        <p:txBody>
          <a:bodyPr/>
          <a:lstStyle/>
          <a:p>
            <a:r>
              <a:rPr lang="fr-FR" dirty="0" smtClean="0"/>
              <a:t>Impact : Focus sur le nombre d’accouchements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15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95895" y="5097003"/>
          <a:ext cx="10242007" cy="661539"/>
        </p:xfrm>
        <a:graphic>
          <a:graphicData uri="http://schemas.openxmlformats.org/drawingml/2006/table">
            <a:tbl>
              <a:tblPr/>
              <a:tblGrid>
                <a:gridCol w="1115467"/>
                <a:gridCol w="760545"/>
                <a:gridCol w="760545"/>
                <a:gridCol w="760545"/>
                <a:gridCol w="760545"/>
                <a:gridCol w="760545"/>
                <a:gridCol w="760545"/>
                <a:gridCol w="760545"/>
                <a:gridCol w="760545"/>
                <a:gridCol w="760545"/>
                <a:gridCol w="760545"/>
                <a:gridCol w="760545"/>
                <a:gridCol w="760545"/>
              </a:tblGrid>
              <a:tr h="44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Février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Juillet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Août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Décembre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Evolution M-12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274627" y="2664824"/>
            <a:ext cx="2390503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 évolution moyenne du nombre d’accouchements de </a:t>
            </a:r>
            <a:r>
              <a:rPr lang="fr-FR" b="1" dirty="0" smtClean="0">
                <a:solidFill>
                  <a:srgbClr val="00B050"/>
                </a:solidFill>
              </a:rPr>
              <a:t>40%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 l’année 2019  vs 2018</a:t>
            </a:r>
          </a:p>
        </p:txBody>
      </p:sp>
      <p:graphicFrame>
        <p:nvGraphicFramePr>
          <p:cNvPr id="8" name="Graphique 7"/>
          <p:cNvGraphicFramePr/>
          <p:nvPr/>
        </p:nvGraphicFramePr>
        <p:xfrm>
          <a:off x="966788" y="2057400"/>
          <a:ext cx="7210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286603"/>
            <a:ext cx="11303000" cy="1450757"/>
          </a:xfrm>
        </p:spPr>
        <p:txBody>
          <a:bodyPr/>
          <a:lstStyle/>
          <a:p>
            <a:r>
              <a:rPr lang="fr-FR" dirty="0" smtClean="0"/>
              <a:t>Impact : Focus sur le nombre de consultations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36700" y="5939472"/>
            <a:ext cx="941251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 évolution moyenne du nombre de consultations de </a:t>
            </a:r>
            <a:r>
              <a:rPr lang="fr-FR" b="1" dirty="0" smtClean="0">
                <a:solidFill>
                  <a:srgbClr val="00B050"/>
                </a:solidFill>
              </a:rPr>
              <a:t>17%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 l’année 2019  vs 2018 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98505" y="5323789"/>
          <a:ext cx="10947392" cy="365760"/>
        </p:xfrm>
        <a:graphic>
          <a:graphicData uri="http://schemas.openxmlformats.org/drawingml/2006/table">
            <a:tbl>
              <a:tblPr/>
              <a:tblGrid>
                <a:gridCol w="1192292"/>
                <a:gridCol w="812925"/>
                <a:gridCol w="812925"/>
                <a:gridCol w="812925"/>
                <a:gridCol w="812925"/>
                <a:gridCol w="812925"/>
                <a:gridCol w="812925"/>
                <a:gridCol w="812925"/>
                <a:gridCol w="812925"/>
                <a:gridCol w="812925"/>
                <a:gridCol w="812925"/>
                <a:gridCol w="812925"/>
                <a:gridCol w="812925"/>
              </a:tblGrid>
              <a:tr h="1508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Février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Juillet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Août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Décembre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Evolution M-12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228600" y="1871662"/>
          <a:ext cx="11619753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:Notoriété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67744" y="1810700"/>
            <a:ext cx="9836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Comment la mesurer?</a:t>
            </a:r>
          </a:p>
          <a:p>
            <a:r>
              <a:rPr lang="fr-FR" b="1" dirty="0" smtClean="0"/>
              <a:t>  </a:t>
            </a:r>
          </a:p>
          <a:p>
            <a:r>
              <a:rPr lang="fr-FR" dirty="0" smtClean="0"/>
              <a:t>Sondages, trafic sur le site , volume des recherches, veille des medias sociaux </a:t>
            </a:r>
            <a:endParaRPr lang="fr-FR" b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271182" y="4182036"/>
            <a:ext cx="232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Trafic sur le site :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965" y="2768600"/>
            <a:ext cx="433493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2201" y="3538540"/>
            <a:ext cx="4416310" cy="23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9067800" y="58547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Avril 2018</a:t>
            </a:r>
            <a:endParaRPr lang="fr-FR" sz="11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1430000" y="5829300"/>
            <a:ext cx="48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Déc</a:t>
            </a:r>
            <a:r>
              <a:rPr lang="fr-FR" sz="1100" dirty="0" smtClean="0"/>
              <a:t> 2019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Origine du trafic – Année 2019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1987562"/>
            <a:ext cx="5257800" cy="416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28600" y="2743200"/>
            <a:ext cx="119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69 % via recherche </a:t>
            </a:r>
            <a:r>
              <a:rPr lang="fr-FR" sz="1100" dirty="0" err="1" smtClean="0">
                <a:solidFill>
                  <a:srgbClr val="FF0000"/>
                </a:solidFill>
              </a:rPr>
              <a:t>google</a:t>
            </a:r>
            <a:r>
              <a:rPr lang="fr-FR" sz="1100" dirty="0" smtClean="0">
                <a:solidFill>
                  <a:srgbClr val="FF0000"/>
                </a:solidFill>
              </a:rPr>
              <a:t> 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51000" y="1968500"/>
            <a:ext cx="1574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26 % en tapant directement dans la barre d’adresse 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4875768"/>
            <a:ext cx="4673600" cy="89255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NB: 31%  des nouveaux patients </a:t>
            </a:r>
            <a:r>
              <a:rPr lang="fr-FR" sz="1600" dirty="0" smtClean="0">
                <a:latin typeface="Minion Pro"/>
              </a:rPr>
              <a:t>ont connu la clinique grâce à la recommandation d’un proche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799" y="3124200"/>
            <a:ext cx="318682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8" y="1973263"/>
            <a:ext cx="6482697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FACEBOOK 2019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7510" y="1005023"/>
            <a:ext cx="627426" cy="68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660638" y="1946003"/>
            <a:ext cx="354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01/01 : 68 388abonnés</a:t>
            </a:r>
          </a:p>
          <a:p>
            <a:r>
              <a:rPr lang="fr-FR" dirty="0" smtClean="0"/>
              <a:t>31/12 : 78 271 abonnés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20387796">
            <a:off x="9517071" y="2191558"/>
            <a:ext cx="265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+ 10 000 abonnements supplémentaires sur la page</a:t>
            </a:r>
            <a:endParaRPr lang="fr-FR" sz="1600" b="1" dirty="0">
              <a:solidFill>
                <a:srgbClr val="00B05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3700" y="4399580"/>
            <a:ext cx="2120899" cy="236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7734300" y="4076701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2018</a:t>
            </a:r>
            <a:endParaRPr lang="fr-FR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0502900" y="2857501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2020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59000" y="2091353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/>
          </a:p>
          <a:p>
            <a:r>
              <a:rPr lang="fr-FR" sz="2800" b="1" dirty="0" smtClean="0">
                <a:solidFill>
                  <a:srgbClr val="7030A0"/>
                </a:solidFill>
              </a:rPr>
              <a:t>I/ Audit Marketing interne de NEST</a:t>
            </a:r>
          </a:p>
          <a:p>
            <a:pPr lvl="2">
              <a:buFont typeface="Wingdings" pitchFamily="2" charset="2"/>
              <a:buChar char="ü"/>
            </a:pP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Bilan des actions réalisées sur 2019 / Résultats</a:t>
            </a:r>
          </a:p>
          <a:p>
            <a:pPr lvl="2">
              <a:buFont typeface="Wingdings" pitchFamily="2" charset="2"/>
              <a:buChar char="ü"/>
            </a:pP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 de ces actions sur évolution des </a:t>
            </a:r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KPIs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marketing</a:t>
            </a:r>
          </a:p>
          <a:p>
            <a:endParaRPr lang="fr-FR" sz="2000" dirty="0" smtClean="0"/>
          </a:p>
          <a:p>
            <a:r>
              <a:rPr lang="fr-FR" sz="2800" b="1" dirty="0" smtClean="0">
                <a:solidFill>
                  <a:srgbClr val="7030A0"/>
                </a:solidFill>
              </a:rPr>
              <a:t>II/ SWOT</a:t>
            </a:r>
          </a:p>
          <a:p>
            <a:endParaRPr lang="fr-FR" sz="2000" dirty="0" smtClean="0"/>
          </a:p>
          <a:p>
            <a:r>
              <a:rPr lang="fr-FR" sz="2800" b="1" dirty="0" smtClean="0">
                <a:solidFill>
                  <a:srgbClr val="7030A0"/>
                </a:solidFill>
              </a:rPr>
              <a:t>III/ Plan Marketing 2020</a:t>
            </a:r>
          </a:p>
          <a:p>
            <a:pPr lvl="2">
              <a:buFont typeface="Wingdings" pitchFamily="2" charset="2"/>
              <a:buChar char="ü"/>
            </a:pP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Objectifs et Enjeux</a:t>
            </a:r>
          </a:p>
          <a:p>
            <a:pPr lvl="2">
              <a:buFont typeface="Wingdings" pitchFamily="2" charset="2"/>
              <a:buChar char="ü"/>
            </a:pP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axes d’action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dirty="0" smtClean="0"/>
              <a:t>PERFORMANCES FACEBOOK 2019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7510" y="1005023"/>
            <a:ext cx="627426" cy="68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9842500" y="30226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Note 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06141" y="1944688"/>
            <a:ext cx="2313679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813" y="2068513"/>
            <a:ext cx="783252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7696200" y="3616525"/>
          <a:ext cx="4279900" cy="2910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4491"/>
                <a:gridCol w="1945409"/>
              </a:tblGrid>
              <a:tr h="21468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Pays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Vos abonnés</a:t>
                      </a:r>
                      <a:endParaRPr lang="fr-FR" sz="1000">
                        <a:latin typeface="inheri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Sénégal</a:t>
                      </a:r>
                      <a:endParaRPr lang="fr-FR" sz="1000" dirty="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25 366</a:t>
                      </a:r>
                      <a:endParaRPr lang="fr-FR" sz="1000" dirty="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9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France</a:t>
                      </a:r>
                      <a:endParaRPr lang="fr-FR" sz="1000" dirty="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7 786</a:t>
                      </a:r>
                      <a:endParaRPr lang="fr-FR" sz="1000" dirty="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9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Côte d’Ivoire</a:t>
                      </a:r>
                      <a:endParaRPr lang="fr-FR" sz="1000" dirty="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6 </a:t>
                      </a:r>
                      <a:r>
                        <a:rPr lang="fr-FR" sz="1000" dirty="0" smtClean="0"/>
                        <a:t>377</a:t>
                      </a:r>
                      <a:endParaRPr lang="fr-FR" sz="1000" dirty="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98"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Algérie</a:t>
                      </a:r>
                      <a:endParaRPr lang="fr-FR" sz="100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3 960</a:t>
                      </a:r>
                      <a:endParaRPr lang="fr-FR" sz="1000" dirty="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98"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Cameroun</a:t>
                      </a:r>
                      <a:endParaRPr lang="fr-FR" sz="100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3 629</a:t>
                      </a:r>
                      <a:endParaRPr lang="fr-FR" sz="1000" dirty="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98"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Tunisie</a:t>
                      </a:r>
                      <a:endParaRPr lang="fr-FR" sz="100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2 734</a:t>
                      </a:r>
                      <a:endParaRPr lang="fr-FR" sz="1000" dirty="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9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Maroc</a:t>
                      </a:r>
                      <a:endParaRPr lang="fr-FR" sz="1000" dirty="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2 062</a:t>
                      </a:r>
                      <a:endParaRPr lang="fr-FR" sz="1000" dirty="0">
                        <a:solidFill>
                          <a:srgbClr val="90949C"/>
                        </a:solidFill>
                        <a:latin typeface="inherit"/>
                      </a:endParaRPr>
                    </a:p>
                  </a:txBody>
                  <a:tcPr marL="76200" marR="762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55600" y="4771241"/>
            <a:ext cx="7112000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 smtClean="0"/>
              <a:t>•81% de femmes /59 % entre 18 et 34 ans &gt; plus d’hommes vs l’an passé et petit vieillissement de l’</a:t>
            </a:r>
            <a:r>
              <a:rPr lang="fr-FR" sz="1400" dirty="0" err="1" smtClean="0"/>
              <a:t>age</a:t>
            </a:r>
            <a:r>
              <a:rPr lang="fr-FR" sz="1400" dirty="0" smtClean="0"/>
              <a:t> moyen</a:t>
            </a:r>
          </a:p>
          <a:p>
            <a:r>
              <a:rPr lang="fr-FR" sz="1400" dirty="0" smtClean="0"/>
              <a:t>•Note : attention &gt; moitié des fans ne sont pas au Sénégal</a:t>
            </a:r>
          </a:p>
          <a:p>
            <a:r>
              <a:rPr lang="fr-FR" sz="1400" dirty="0" smtClean="0"/>
              <a:t>Beaucoup de viral , surtout les supports vidéos (cf. interactions), en particulier, des partages fréquents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Satisfaction nouveaux patients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16100" y="1886972"/>
            <a:ext cx="91567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99%</a:t>
            </a:r>
            <a:r>
              <a:rPr lang="fr-FR" sz="2000" dirty="0" smtClean="0"/>
              <a:t> des nouveaux patients sont globalement </a:t>
            </a:r>
            <a:r>
              <a:rPr lang="fr-FR" sz="2000" b="1" dirty="0" smtClean="0"/>
              <a:t>TRES SATISFAIT</a:t>
            </a:r>
            <a:r>
              <a:rPr lang="fr-FR" sz="2000" dirty="0" smtClean="0"/>
              <a:t> de la qualité de l’accueil et de la consultation</a:t>
            </a:r>
          </a:p>
          <a:p>
            <a:endParaRPr lang="fr-FR" sz="2000" dirty="0" smtClean="0"/>
          </a:p>
          <a:p>
            <a:r>
              <a:rPr lang="fr-FR" sz="2800" dirty="0" smtClean="0">
                <a:solidFill>
                  <a:srgbClr val="FF0000"/>
                </a:solidFill>
              </a:rPr>
              <a:t>Moins de 1% </a:t>
            </a:r>
            <a:r>
              <a:rPr lang="fr-FR" sz="2000" dirty="0" smtClean="0"/>
              <a:t>ont eu au moins un motif d’insatisfaction et les causes identifiées sont: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Manque d’empathie et de professionnalisme au niveau de l’accueil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Temps d’attente  long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Manque de matériels (pédiatrie)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Temps d’attente très longue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Difficultés à voir une sage-femme ou un infirmier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Erreur de diagnostic  ( Pédiatrie)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Manque d’intimité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Enquête Post </a:t>
            </a:r>
            <a:r>
              <a:rPr lang="fr-FR" dirty="0" err="1" smtClean="0"/>
              <a:t>Hospi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7183582" y="2121871"/>
            <a:ext cx="3649517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marR="0" lvl="0" indent="-46800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Satisfaction client:</a:t>
            </a:r>
          </a:p>
          <a:p>
            <a:pPr marL="468000" marR="0" lvl="0" indent="-46800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semestre 2019:  68 patients hospitalisés interrogés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76999" y="3946166"/>
            <a:ext cx="50419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fr-FR" sz="20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66% d’entre elles (45 personnes) sont  </a:t>
            </a:r>
            <a:r>
              <a:rPr lang="fr-FR" sz="2000" b="1" u="sng" dirty="0" smtClean="0"/>
              <a:t>totalement</a:t>
            </a:r>
            <a:r>
              <a:rPr lang="fr-FR" sz="2000" b="1" dirty="0" smtClean="0"/>
              <a:t> satisfaites </a:t>
            </a:r>
            <a:r>
              <a:rPr lang="fr-FR" sz="2000" dirty="0" smtClean="0"/>
              <a:t>des conditions  générales de leur séjour, de leur prise en charge médicale. </a:t>
            </a:r>
          </a:p>
          <a:p>
            <a:pPr algn="just"/>
            <a:endParaRPr lang="fr-FR" sz="20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99% des patients recommanderaient NEST</a:t>
            </a: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830988" y="1950221"/>
            <a:ext cx="2656706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marR="0" lvl="0" indent="-46800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Satisfaction client:</a:t>
            </a:r>
          </a:p>
          <a:p>
            <a:pPr marL="468000" marR="0" lvl="0" indent="-46800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semestre 2019:  118 patients hospitalisés interrogés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3700" y="3827083"/>
            <a:ext cx="4762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59% d’entre elles (70 personnes) sont  </a:t>
            </a:r>
            <a:r>
              <a:rPr lang="fr-FR" sz="2000" b="1" u="sng" dirty="0" smtClean="0"/>
              <a:t>totalement</a:t>
            </a:r>
            <a:r>
              <a:rPr lang="fr-FR" sz="2000" b="1" dirty="0" smtClean="0"/>
              <a:t> satisfaites </a:t>
            </a:r>
            <a:r>
              <a:rPr lang="fr-FR" sz="2000" dirty="0" smtClean="0"/>
              <a:t>des conditions  générales de leur séjour, de leur prise en charge médicale. </a:t>
            </a:r>
          </a:p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99% des patients recommanderaient NEST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883257" y="2035045"/>
            <a:ext cx="7226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S1:Questionnaires : 48 patients (41%) ont eu au moins 1 motif d’insatisfaction.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7202840"/>
              </p:ext>
            </p:extLst>
          </p:nvPr>
        </p:nvGraphicFramePr>
        <p:xfrm>
          <a:off x="2112135" y="2723466"/>
          <a:ext cx="7997780" cy="375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riangle isocèle 6"/>
          <p:cNvSpPr/>
          <p:nvPr/>
        </p:nvSpPr>
        <p:spPr>
          <a:xfrm>
            <a:off x="581192" y="3181082"/>
            <a:ext cx="1097280" cy="8882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009103" y="3181082"/>
            <a:ext cx="8422783" cy="1068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18075" y="3163554"/>
            <a:ext cx="423514" cy="92333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fr-F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1300" y="4122057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/>
                </a:solidFill>
              </a:rPr>
              <a:t>Motifs d’insatisfaction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30500" y="1569135"/>
            <a:ext cx="676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S2: Questionnaires : 23 patients (34%) ont eu au moins 1 motif d’insatisfaction.</a:t>
            </a:r>
          </a:p>
        </p:txBody>
      </p:sp>
      <p:sp>
        <p:nvSpPr>
          <p:cNvPr id="5" name="Triangle isocèle 4"/>
          <p:cNvSpPr/>
          <p:nvPr/>
        </p:nvSpPr>
        <p:spPr>
          <a:xfrm>
            <a:off x="580996" y="2775765"/>
            <a:ext cx="1097280" cy="8882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002655" y="2775765"/>
            <a:ext cx="8422783" cy="1068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2725333"/>
              </p:ext>
            </p:extLst>
          </p:nvPr>
        </p:nvGraphicFramePr>
        <p:xfrm>
          <a:off x="2494459" y="2266266"/>
          <a:ext cx="8255358" cy="35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87746" y="3944257"/>
            <a:ext cx="183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/>
                </a:solidFill>
              </a:rPr>
              <a:t>Motifs d’insatisfaction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56175" y="2833354"/>
            <a:ext cx="423514" cy="92333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fr-F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/>
          <a:srcRect r="10021" b="4485"/>
          <a:stretch/>
        </p:blipFill>
        <p:spPr>
          <a:xfrm>
            <a:off x="6035281" y="3084790"/>
            <a:ext cx="2434724" cy="13308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68" y="5228444"/>
            <a:ext cx="2064307" cy="78443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89031" y="2357064"/>
            <a:ext cx="285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115 avis spontanés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365481" y="1948012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92D050"/>
                </a:solidFill>
              </a:rPr>
              <a:t>2019</a:t>
            </a:r>
            <a:endParaRPr lang="fr-FR" sz="2000" b="1" dirty="0">
              <a:solidFill>
                <a:srgbClr val="92D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65678" y="1922612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92D050"/>
                </a:solidFill>
              </a:rPr>
              <a:t>2018</a:t>
            </a:r>
            <a:endParaRPr lang="fr-FR" sz="2000" b="1" dirty="0">
              <a:solidFill>
                <a:srgbClr val="92D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4099" y="3104679"/>
            <a:ext cx="157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Facebook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4099" y="5251330"/>
            <a:ext cx="157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Google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40913" y="2452698"/>
            <a:ext cx="187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93 avis spontanés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9873982" y="2084575"/>
            <a:ext cx="1016163" cy="1077218"/>
          </a:xfrm>
          <a:prstGeom prst="ellipse">
            <a:avLst/>
          </a:prstGeom>
          <a:solidFill>
            <a:srgbClr val="92D050"/>
          </a:solidFill>
          <a:ln>
            <a:solidFill>
              <a:srgbClr val="9FD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+ 22 avis </a:t>
            </a:r>
            <a:endParaRPr lang="fr-FR" b="1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2573" y="3143992"/>
            <a:ext cx="2086406" cy="133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4973" y="5311099"/>
            <a:ext cx="2971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lèche droite 15"/>
          <p:cNvSpPr/>
          <p:nvPr/>
        </p:nvSpPr>
        <p:spPr>
          <a:xfrm>
            <a:off x="4826179" y="3598393"/>
            <a:ext cx="1094704" cy="31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5791379" y="5308045"/>
            <a:ext cx="1094704" cy="31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975582" y="4424682"/>
            <a:ext cx="965916" cy="1027911"/>
          </a:xfrm>
          <a:prstGeom prst="ellipse">
            <a:avLst/>
          </a:prstGeom>
          <a:solidFill>
            <a:srgbClr val="92D050"/>
          </a:solidFill>
          <a:ln>
            <a:solidFill>
              <a:srgbClr val="9FD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+ 10 avis 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569080" y="2671275"/>
            <a:ext cx="36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Recommandés par </a:t>
            </a:r>
            <a:r>
              <a:rPr lang="fr-FR" dirty="0" smtClean="0">
                <a:solidFill>
                  <a:srgbClr val="FF0000"/>
                </a:solidFill>
              </a:rPr>
              <a:t>223 personnes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dirty="0" smtClean="0"/>
              <a:t>Intérêt perçu porté à NEST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4019550"/>
            <a:ext cx="5803882" cy="283845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100" y="4074925"/>
            <a:ext cx="5803900" cy="27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dirty="0" smtClean="0"/>
              <a:t>Intérêt perçu porté à NEST</a:t>
            </a:r>
            <a:endParaRPr lang="fr-FR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4300" y="1679511"/>
            <a:ext cx="5575300" cy="24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9105900" y="1841500"/>
            <a:ext cx="812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055100" y="4622800"/>
            <a:ext cx="812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2018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1569268"/>
            <a:ext cx="5575300" cy="250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3416300" y="1828800"/>
            <a:ext cx="812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479800" y="4546600"/>
            <a:ext cx="812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11300" y="2806700"/>
            <a:ext cx="919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IV/ Plan Marketing 2020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96220" cy="1450757"/>
          </a:xfrm>
        </p:spPr>
        <p:txBody>
          <a:bodyPr/>
          <a:lstStyle/>
          <a:p>
            <a:r>
              <a:rPr lang="fr-FR" dirty="0" smtClean="0"/>
              <a:t>Rappel des Objectifs et Enjeux NEST 2019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541000" y="5575300"/>
            <a:ext cx="14351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B050"/>
                </a:solidFill>
              </a:rPr>
              <a:t>Réalisé</a:t>
            </a:r>
          </a:p>
          <a:p>
            <a:pPr algn="ct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En cours</a:t>
            </a:r>
          </a:p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Non Réalisé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5600" y="2006600"/>
            <a:ext cx="11214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000" b="1" dirty="0" smtClean="0">
                <a:solidFill>
                  <a:srgbClr val="00B050"/>
                </a:solidFill>
              </a:rPr>
              <a:t>Croissance significative </a:t>
            </a:r>
            <a:r>
              <a:rPr lang="fr-FR" sz="2000" dirty="0" smtClean="0">
                <a:solidFill>
                  <a:srgbClr val="00B050"/>
                </a:solidFill>
              </a:rPr>
              <a:t>des principaux indicateurs (déterminer objectifs ciblés) de performance </a:t>
            </a:r>
          </a:p>
          <a:p>
            <a:pPr marL="342900" indent="-342900">
              <a:buAutoNum type="arabicPeriod"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Maitrise du processus d’acquisition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et de conquête de nouveaux patients</a:t>
            </a:r>
          </a:p>
          <a:p>
            <a:pPr marL="342900" indent="-342900">
              <a:buAutoNum type="arabicPeriod"/>
            </a:pPr>
            <a:r>
              <a:rPr lang="fr-FR" sz="2000" dirty="0" smtClean="0">
                <a:solidFill>
                  <a:srgbClr val="00B050"/>
                </a:solidFill>
              </a:rPr>
              <a:t>Développer la </a:t>
            </a:r>
            <a:r>
              <a:rPr lang="fr-FR" sz="2000" b="1" dirty="0" smtClean="0">
                <a:solidFill>
                  <a:srgbClr val="00B050"/>
                </a:solidFill>
              </a:rPr>
              <a:t>notoriété</a:t>
            </a:r>
            <a:r>
              <a:rPr lang="fr-FR" sz="2000" dirty="0" smtClean="0">
                <a:solidFill>
                  <a:srgbClr val="00B050"/>
                </a:solidFill>
              </a:rPr>
              <a:t> , </a:t>
            </a:r>
            <a:r>
              <a:rPr lang="fr-FR" sz="2000" b="1" dirty="0" smtClean="0">
                <a:solidFill>
                  <a:srgbClr val="00B050"/>
                </a:solidFill>
              </a:rPr>
              <a:t>l’intérêt</a:t>
            </a:r>
            <a:r>
              <a:rPr lang="fr-FR" sz="2000" dirty="0" smtClean="0">
                <a:solidFill>
                  <a:srgbClr val="00B050"/>
                </a:solidFill>
              </a:rPr>
              <a:t> et </a:t>
            </a:r>
            <a:r>
              <a:rPr lang="fr-FR" sz="2000" b="1" dirty="0" smtClean="0">
                <a:solidFill>
                  <a:srgbClr val="00B050"/>
                </a:solidFill>
              </a:rPr>
              <a:t>l’affection</a:t>
            </a:r>
            <a:r>
              <a:rPr lang="fr-FR" sz="2000" dirty="0" smtClean="0">
                <a:solidFill>
                  <a:srgbClr val="00B050"/>
                </a:solidFill>
              </a:rPr>
              <a:t> porté à NEST</a:t>
            </a:r>
          </a:p>
          <a:p>
            <a:pPr marL="342900" indent="-342900">
              <a:buAutoNum type="arabicPeriod"/>
            </a:pPr>
            <a:r>
              <a:rPr lang="fr-FR" sz="2000" dirty="0" smtClean="0">
                <a:solidFill>
                  <a:srgbClr val="00B050"/>
                </a:solidFill>
              </a:rPr>
              <a:t>Développement de la connaissance marché / Benchmark régulier</a:t>
            </a:r>
          </a:p>
          <a:p>
            <a:pPr marL="342900" indent="-342900">
              <a:buAutoNum type="arabicPeriod"/>
            </a:pPr>
            <a:r>
              <a:rPr lang="fr-FR" sz="2000" dirty="0" smtClean="0">
                <a:solidFill>
                  <a:srgbClr val="FF0000"/>
                </a:solidFill>
              </a:rPr>
              <a:t>Développement de la </a:t>
            </a:r>
            <a:r>
              <a:rPr lang="fr-FR" sz="2000" b="1" dirty="0" smtClean="0">
                <a:solidFill>
                  <a:srgbClr val="FF0000"/>
                </a:solidFill>
              </a:rPr>
              <a:t>communication institutionnelle</a:t>
            </a:r>
            <a:r>
              <a:rPr lang="fr-FR" sz="2000" dirty="0" smtClean="0">
                <a:solidFill>
                  <a:srgbClr val="FF0000"/>
                </a:solidFill>
              </a:rPr>
              <a:t> (retombées médias/ Presse) et des partenariats stratégiques</a:t>
            </a:r>
          </a:p>
          <a:p>
            <a:pPr marL="342900" indent="-342900">
              <a:buAutoNum type="arabicPeriod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Dynamiser l’activité du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Plateau Médical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(Consultations pédiatriques / Consultations Sages Femmes)</a:t>
            </a:r>
          </a:p>
          <a:p>
            <a:pPr marL="342900" indent="-342900">
              <a:buAutoNum type="arabicPeriod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Optimiser la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fidélisation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des patientes</a:t>
            </a:r>
          </a:p>
          <a:p>
            <a:pPr marL="342900" lvl="0" indent="-342900">
              <a:buFontTx/>
              <a:buAutoNum type="arabicPeriod"/>
            </a:pPr>
            <a:r>
              <a:rPr lang="fr-FR" sz="2000" b="1" dirty="0" smtClean="0">
                <a:solidFill>
                  <a:srgbClr val="00B050"/>
                </a:solidFill>
              </a:rPr>
              <a:t>Asseoir et confirmer son engagement communautaire</a:t>
            </a:r>
            <a:r>
              <a:rPr lang="fr-FR" sz="2000" dirty="0" smtClean="0">
                <a:solidFill>
                  <a:srgbClr val="00B050"/>
                </a:solidFill>
              </a:rPr>
              <a:t>, tant au niveau de la population cible qu’au niveau des institutions (IEC / Partenariats Publics-Privé)</a:t>
            </a:r>
          </a:p>
          <a:p>
            <a:pPr marL="342900" lvl="0" indent="-342900">
              <a:buFontTx/>
              <a:buAutoNum type="arabicPeriod"/>
            </a:pPr>
            <a:r>
              <a:rPr lang="fr-FR" sz="2000" dirty="0" smtClean="0">
                <a:solidFill>
                  <a:srgbClr val="FF0000"/>
                </a:solidFill>
              </a:rPr>
              <a:t>Faciliter / Fluidifier / Automatiser </a:t>
            </a:r>
            <a:r>
              <a:rPr lang="fr-FR" sz="2000" b="1" dirty="0" smtClean="0">
                <a:solidFill>
                  <a:srgbClr val="FF0000"/>
                </a:solidFill>
              </a:rPr>
              <a:t>la connaissance client et le parcours client (études sur parc / CRM)</a:t>
            </a:r>
          </a:p>
          <a:p>
            <a:pPr marL="342900" indent="-342900">
              <a:buFontTx/>
              <a:buAutoNum type="arabicPeriod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Optimiser satisfaction client</a:t>
            </a:r>
          </a:p>
          <a:p>
            <a:pPr marL="342900" lvl="0" indent="-342900">
              <a:buFontTx/>
              <a:buAutoNum type="arabicPeriod"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Management /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comm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interne: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Favoriser l’engagement et l’implication des collaborateur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83936" y="1844103"/>
          <a:ext cx="5849620" cy="3745594"/>
        </p:xfrm>
        <a:graphic>
          <a:graphicData uri="http://schemas.openxmlformats.org/drawingml/2006/table">
            <a:tbl>
              <a:tblPr/>
              <a:tblGrid>
                <a:gridCol w="2924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4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ahoma"/>
                        </a:rPr>
                        <a:t>FORCES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ahoma"/>
                        </a:rPr>
                        <a:t>FAIBLESSES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555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ahoma"/>
                        </a:rPr>
                        <a:t>Un 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ahoma"/>
                        </a:rPr>
                        <a:t>positionnement unique sur le marché des cliniques au Sénégal, ce qui en fait un axe de différenciation vs la concurrence (accessibilité, proximité)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ahoma"/>
                        </a:rPr>
                        <a:t>Accroissement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ahoma"/>
                        </a:rPr>
                        <a:t> de la visibilité/ notoriété/ Fréquentation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ahoma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ahoma"/>
                        </a:rPr>
                        <a:t>Mise en œuvre d’actions sociales</a:t>
                      </a:r>
                      <a:r>
                        <a:rPr lang="fr-FR" sz="1400" baseline="0" dirty="0" smtClean="0">
                          <a:latin typeface="Calibri"/>
                          <a:ea typeface="Calibri"/>
                          <a:cs typeface="Tahoma"/>
                        </a:rPr>
                        <a:t> concrètes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Actions de fidélisations limitées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14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Activité du plateau stable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14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164580" y="3825363"/>
          <a:ext cx="5849620" cy="2560320"/>
        </p:xfrm>
        <a:graphic>
          <a:graphicData uri="http://schemas.openxmlformats.org/drawingml/2006/table">
            <a:tbl>
              <a:tblPr/>
              <a:tblGrid>
                <a:gridCol w="2924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4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ahoma"/>
                        </a:rPr>
                        <a:t>Opportunités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libri"/>
                          <a:ea typeface="Calibri"/>
                          <a:cs typeface="Tahoma"/>
                        </a:rPr>
                        <a:t>Menaces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ahoma"/>
                        </a:rPr>
                        <a:t>Paysage concurrentiel</a:t>
                      </a:r>
                      <a:r>
                        <a:rPr lang="fr-FR" sz="1400" baseline="0" dirty="0" smtClean="0">
                          <a:latin typeface="Calibri"/>
                          <a:ea typeface="Calibri"/>
                          <a:cs typeface="Tahoma"/>
                        </a:rPr>
                        <a:t> n’ayant pas beaucoup évolué en 1 an &gt; </a:t>
                      </a:r>
                      <a:r>
                        <a:rPr lang="fr-FR" sz="1400" dirty="0" smtClean="0">
                          <a:latin typeface="+mn-lt"/>
                          <a:ea typeface="Calibri"/>
                          <a:cs typeface="Tahoma"/>
                        </a:rPr>
                        <a:t>Opportunité de conquête pour NEST</a:t>
                      </a:r>
                      <a:endParaRPr lang="fr-FR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400" dirty="0">
                          <a:latin typeface="Calibri"/>
                          <a:ea typeface="Calibri"/>
                          <a:cs typeface="Tahoma"/>
                        </a:rPr>
                        <a:t>Connexion de la cible sur les réseaux 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ahoma"/>
                        </a:rPr>
                        <a:t>sociaux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ahoma"/>
                        </a:rPr>
                        <a:t>Une</a:t>
                      </a:r>
                      <a:r>
                        <a:rPr lang="fr-FR" sz="1400" baseline="0" dirty="0" smtClean="0">
                          <a:latin typeface="Calibri"/>
                          <a:ea typeface="Calibri"/>
                          <a:cs typeface="Tahoma"/>
                        </a:rPr>
                        <a:t> concurrence de plus en plus avertie sur l’importance de la constitution d ’une communauté virtuelle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1400" baseline="0" dirty="0" smtClean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0700" algn="l"/>
              </a:tabLst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SWOT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19400"/>
            <a:ext cx="10236200" cy="134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23900" y="3130034"/>
            <a:ext cx="852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</a:rPr>
              <a:t>I/ AUDIT MARKETING INTERNE DE NEST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et enjeux 2020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33500" y="2116872"/>
            <a:ext cx="985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2D050"/>
              </a:buClr>
              <a:buFontTx/>
              <a:buAutoNum type="arabicPeriod"/>
            </a:pPr>
            <a:r>
              <a:rPr lang="fr-FR" sz="2000" b="1" dirty="0" smtClean="0"/>
              <a:t>Maitriser le parcours et de l’expérience client </a:t>
            </a:r>
            <a:r>
              <a:rPr lang="fr-FR" sz="2000" dirty="0" smtClean="0"/>
              <a:t>(+Optimisation de sa satisfaction)</a:t>
            </a:r>
          </a:p>
          <a:p>
            <a:pPr marL="342900" indent="-342900">
              <a:buClr>
                <a:srgbClr val="92D050"/>
              </a:buClr>
              <a:buAutoNum type="arabicPeriod"/>
            </a:pPr>
            <a:endParaRPr lang="fr-FR" sz="2000" dirty="0" smtClean="0"/>
          </a:p>
          <a:p>
            <a:pPr marL="342900" indent="-342900">
              <a:buClr>
                <a:srgbClr val="92D050"/>
              </a:buClr>
              <a:buAutoNum type="arabicPeriod"/>
            </a:pPr>
            <a:r>
              <a:rPr lang="fr-FR" sz="2000" dirty="0" smtClean="0"/>
              <a:t>Développer le </a:t>
            </a:r>
            <a:r>
              <a:rPr lang="fr-FR" sz="2000" b="1" dirty="0" smtClean="0"/>
              <a:t>Cash</a:t>
            </a:r>
          </a:p>
          <a:p>
            <a:pPr marL="342900" indent="-342900">
              <a:buClr>
                <a:srgbClr val="92D050"/>
              </a:buClr>
              <a:buAutoNum type="arabicPeriod"/>
            </a:pPr>
            <a:endParaRPr lang="fr-FR" sz="2000" dirty="0" smtClean="0"/>
          </a:p>
          <a:p>
            <a:pPr marL="342900" indent="-342900">
              <a:buClr>
                <a:srgbClr val="92D050"/>
              </a:buClr>
              <a:buAutoNum type="arabicPeriod"/>
            </a:pPr>
            <a:r>
              <a:rPr lang="fr-FR" sz="2000" dirty="0" smtClean="0"/>
              <a:t>Dynamiser l’activité du </a:t>
            </a:r>
            <a:r>
              <a:rPr lang="fr-FR" sz="2000" b="1" dirty="0" smtClean="0"/>
              <a:t>Plateau Médical </a:t>
            </a:r>
            <a:r>
              <a:rPr lang="fr-FR" sz="2000" dirty="0" smtClean="0"/>
              <a:t>(Consultations pédiatriques / Consultations Sages Femmes)</a:t>
            </a:r>
          </a:p>
          <a:p>
            <a:pPr marL="457200" indent="-457200">
              <a:buClr>
                <a:srgbClr val="92D050"/>
              </a:buClr>
              <a:buFont typeface="+mj-lt"/>
              <a:buAutoNum type="arabicPeriod"/>
            </a:pPr>
            <a:endParaRPr lang="fr-FR" sz="2000" dirty="0" smtClean="0"/>
          </a:p>
          <a:p>
            <a:pPr marL="342900" indent="-342900">
              <a:buClr>
                <a:srgbClr val="92D050"/>
              </a:buClr>
              <a:buAutoNum type="arabicPeriod"/>
            </a:pPr>
            <a:r>
              <a:rPr lang="fr-FR" sz="2000" dirty="0" smtClean="0"/>
              <a:t>Optimiser la </a:t>
            </a:r>
            <a:r>
              <a:rPr lang="fr-FR" sz="2000" b="1" dirty="0" smtClean="0"/>
              <a:t>fidélisation</a:t>
            </a:r>
            <a:r>
              <a:rPr lang="fr-FR" sz="2000" dirty="0" smtClean="0"/>
              <a:t> des patientes (en facilitant, fluidifiant, automatisant </a:t>
            </a:r>
            <a:r>
              <a:rPr lang="fr-FR" sz="2000" b="1" dirty="0" smtClean="0"/>
              <a:t>la communication sur parc ) </a:t>
            </a:r>
            <a:r>
              <a:rPr lang="fr-FR" sz="2000" dirty="0" smtClean="0"/>
              <a:t>+ mise en place d’outils de mesure et de maitrise de la connaissance client</a:t>
            </a:r>
            <a:endParaRPr lang="fr-FR" sz="2000" b="1" dirty="0" smtClean="0"/>
          </a:p>
          <a:p>
            <a:pPr marL="457200" indent="-457200">
              <a:buClr>
                <a:srgbClr val="92D050"/>
              </a:buClr>
              <a:buFont typeface="+mj-lt"/>
              <a:buAutoNum type="arabicPeriod"/>
            </a:pPr>
            <a:endParaRPr lang="fr-FR" sz="2000" b="1" dirty="0" smtClean="0"/>
          </a:p>
          <a:p>
            <a:pPr marL="342900" lvl="0" indent="-342900">
              <a:buClr>
                <a:srgbClr val="92D050"/>
              </a:buClr>
              <a:buFontTx/>
              <a:buAutoNum type="arabicPeriod"/>
            </a:pPr>
            <a:r>
              <a:rPr lang="fr-FR" sz="2000" b="1" dirty="0" smtClean="0"/>
              <a:t>Management / communication interne:</a:t>
            </a:r>
            <a:r>
              <a:rPr lang="fr-FR" sz="2000" dirty="0" smtClean="0"/>
              <a:t> Favoriser l’engagement et l’implication des collaborateurs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908800" y="1130300"/>
            <a:ext cx="528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5 axes principaux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482600"/>
            <a:ext cx="10058400" cy="125476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Maitrise du parcours et de l’expérience client </a:t>
            </a:r>
            <a:r>
              <a:rPr lang="fr-FR" sz="4000" dirty="0" smtClean="0"/>
              <a:t>(+Optimisation de sa satisfaction)</a:t>
            </a:r>
            <a:endParaRPr lang="fr-FR" sz="4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03400" y="2717800"/>
            <a:ext cx="900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Atelier Mois de mars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Urgence sur l’accueil: Disponibilité + directives pour les infirmières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4800" y="2019300"/>
            <a:ext cx="81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Quelles actions immédiates?</a:t>
            </a:r>
            <a:endParaRPr lang="fr-FR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Développer le </a:t>
            </a:r>
            <a:r>
              <a:rPr lang="fr-FR" b="1" dirty="0" smtClean="0"/>
              <a:t>Cash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467100" y="1905000"/>
            <a:ext cx="8077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Consultation SF au plateau 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à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5000 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fcfa</a:t>
            </a:r>
            <a:endParaRPr kumimoji="0" lang="fr-FR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Augmentation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du Tarif de l’écho 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Pré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dépistage cancer du col de l’utérus à</a:t>
            </a:r>
            <a:r>
              <a:rPr kumimoji="0" lang="fr-FR" sz="20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systématiser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Baisse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du tarif du Bilan de grossesse 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Vente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 valises maternité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fr-FR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Mammographie?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2000" dirty="0" smtClean="0">
                <a:latin typeface="Arial" pitchFamily="34" charset="0"/>
                <a:cs typeface="Times New Roman" pitchFamily="18" charset="0"/>
              </a:rPr>
              <a:t>Offres </a:t>
            </a:r>
            <a:r>
              <a:rPr lang="fr-FR" sz="2000" dirty="0" smtClean="0">
                <a:latin typeface="Arial" pitchFamily="34" charset="0"/>
                <a:cs typeface="Times New Roman" pitchFamily="18" charset="0"/>
              </a:rPr>
              <a:t>packagées Labo et écho</a:t>
            </a:r>
            <a:endParaRPr lang="fr-FR" sz="3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8600" y="1943100"/>
            <a:ext cx="81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Quelles actions immédiates?</a:t>
            </a:r>
            <a:endParaRPr lang="fr-FR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Dynamiser l’activité du </a:t>
            </a:r>
            <a:r>
              <a:rPr lang="fr-FR" b="1" dirty="0" smtClean="0"/>
              <a:t>Plateau Médical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Professionnaliser / formaliser le pool pédiatrie (prise de RDV) gestion attente,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09269" y="4234934"/>
            <a:ext cx="2769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Offre pédiatrique / package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126387" y="5022334"/>
            <a:ext cx="2357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Miser sur la prévention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04800" y="2019300"/>
            <a:ext cx="81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Quelles actions immédiates?</a:t>
            </a:r>
            <a:endParaRPr lang="fr-FR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Optimiser la </a:t>
            </a:r>
            <a:r>
              <a:rPr lang="fr-FR" b="1" dirty="0" smtClean="0"/>
              <a:t>fidélisation</a:t>
            </a:r>
            <a:r>
              <a:rPr lang="fr-FR" dirty="0" smtClean="0"/>
              <a:t> des patientes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30300" y="2794000"/>
            <a:ext cx="998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Communication sur parc : rattrapage auprès des patient + recueil systématique des adresses Email</a:t>
            </a:r>
          </a:p>
          <a:p>
            <a:endParaRPr lang="fr-FR" dirty="0" smtClean="0"/>
          </a:p>
          <a:p>
            <a:r>
              <a:rPr lang="fr-FR" dirty="0" smtClean="0"/>
              <a:t>Exploitation du canal </a:t>
            </a:r>
            <a:r>
              <a:rPr lang="fr-FR" dirty="0" err="1" smtClean="0"/>
              <a:t>Whatsapp</a:t>
            </a:r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Système de parrainage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04800" y="2019300"/>
            <a:ext cx="81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Quelles actions immédiates?</a:t>
            </a:r>
            <a:endParaRPr lang="fr-FR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Favoriser l’engagement et l’implication des collaborateurs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04800" y="2019300"/>
            <a:ext cx="81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Quelles actions immédiates?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52600" y="2984500"/>
            <a:ext cx="833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-Mise en place rapide d’un plan d’action permettant d’apaiser et mesurer (indicateurs) le climat social sur l’année</a:t>
            </a:r>
          </a:p>
          <a:p>
            <a:endParaRPr lang="fr-FR" sz="2400" dirty="0" smtClean="0"/>
          </a:p>
          <a:p>
            <a:r>
              <a:rPr lang="fr-FR" sz="2400" dirty="0" smtClean="0"/>
              <a:t>-Recueil des besoins</a:t>
            </a:r>
          </a:p>
          <a:p>
            <a:endParaRPr lang="fr-FR" sz="2400" dirty="0" smtClean="0"/>
          </a:p>
          <a:p>
            <a:r>
              <a:rPr lang="fr-FR" sz="2400" dirty="0" smtClean="0"/>
              <a:t>-Réponses / Actions correctives si possible et nécessaire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+ !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17700" y="23565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/>
              <a:t>Professionnaliser / formaliser l’unité pédiatrie (prise de RDV) gestion attente, 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905000" y="3664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Création d’un groupe </a:t>
            </a:r>
            <a:r>
              <a:rPr lang="fr-FR" b="1" dirty="0" err="1" smtClean="0"/>
              <a:t>whatsapp</a:t>
            </a:r>
            <a:r>
              <a:rPr lang="fr-FR" b="1" dirty="0" smtClean="0"/>
              <a:t> » jeunes » et diffusions /publication d’informations sur la santé de la reproduction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93900" y="4762500"/>
            <a:ext cx="440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Surfer sur la vague « Engagement RSE » des entreprises sénégalaises ?</a:t>
            </a:r>
            <a:endParaRPr lang="fr-FR" b="1" dirty="0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6752" y="3898900"/>
            <a:ext cx="3352312" cy="200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22300" y="2196063"/>
          <a:ext cx="5181600" cy="11033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181600"/>
              </a:tblGrid>
              <a:tr h="2169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/>
                        <a:t>Lancement </a:t>
                      </a:r>
                      <a:r>
                        <a:rPr lang="fr-FR" sz="2400" u="none" strike="noStrike" dirty="0" smtClean="0"/>
                        <a:t> de</a:t>
                      </a:r>
                      <a:r>
                        <a:rPr lang="fr-FR" sz="2400" u="none" strike="noStrike" baseline="0" dirty="0" smtClean="0"/>
                        <a:t> la cellule GRC</a:t>
                      </a:r>
                    </a:p>
                    <a:p>
                      <a:pPr algn="ctr" fontAlgn="b"/>
                      <a:r>
                        <a:rPr lang="fr-FR" sz="2400" u="none" strike="noStrike" dirty="0" smtClean="0"/>
                        <a:t> </a:t>
                      </a:r>
                      <a:r>
                        <a:rPr lang="fr-FR" sz="2400" u="none" strike="noStrike" dirty="0"/>
                        <a:t>suivi de la campagne d'appels sortants et du Plan de vie client / prospect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96" marR="6096" marT="6096" marB="0" anchor="b"/>
                </a:tc>
              </a:tr>
            </a:tbl>
          </a:graphicData>
        </a:graphic>
      </p:graphicFrame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3532188"/>
            <a:ext cx="30765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60400" y="286603"/>
            <a:ext cx="9207500" cy="1450757"/>
          </a:xfrm>
        </p:spPr>
        <p:txBody>
          <a:bodyPr/>
          <a:lstStyle/>
          <a:p>
            <a:r>
              <a:rPr lang="fr-FR" dirty="0" smtClean="0"/>
              <a:t>Focus: Quelles actions significatives réalisées sur 2019?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934200" y="2806700"/>
            <a:ext cx="4635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Création parcours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MAJ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Information prospects et clients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Conversion / Rétention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Prise de RDV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Administration Questionnaires satisfaction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Appels mystères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0400" y="286603"/>
            <a:ext cx="9207500" cy="1450757"/>
          </a:xfrm>
        </p:spPr>
        <p:txBody>
          <a:bodyPr/>
          <a:lstStyle/>
          <a:p>
            <a:r>
              <a:rPr lang="fr-FR" dirty="0" smtClean="0"/>
              <a:t>Focus: Quelles actions significatives réalisées sur 2019?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36550" y="2425489"/>
          <a:ext cx="4254500" cy="37528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545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/>
                        <a:t>OFFRE MSF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4" y="3290889"/>
            <a:ext cx="566619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616700" y="1892877"/>
            <a:ext cx="5080000" cy="154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</a:rPr>
              <a:t>95 adhérentes au PSF </a:t>
            </a:r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(34 en 2018)</a:t>
            </a:r>
            <a:endParaRPr lang="fr-FR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143000" lvl="2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</a:rPr>
              <a:t>66 devant accoucher en 2019 &gt; 46 ayant réellement accouché (Soit 70%)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9502" y="3724275"/>
            <a:ext cx="427479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60400" y="286603"/>
            <a:ext cx="9207500" cy="1450757"/>
          </a:xfrm>
        </p:spPr>
        <p:txBody>
          <a:bodyPr/>
          <a:lstStyle/>
          <a:p>
            <a:r>
              <a:rPr lang="fr-FR" dirty="0" smtClean="0"/>
              <a:t>Focus: Quelles actions significatives réalisées sur 2019?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95300" y="2541059"/>
          <a:ext cx="3987799" cy="375285"/>
        </p:xfrm>
        <a:graphic>
          <a:graphicData uri="http://schemas.openxmlformats.org/drawingml/2006/table">
            <a:tbl>
              <a:tblPr/>
              <a:tblGrid>
                <a:gridCol w="3987799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3200540"/>
            <a:ext cx="4484687" cy="278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718300" y="3111500"/>
            <a:ext cx="459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b="1" dirty="0" smtClean="0"/>
              <a:t> 7 évènements sur l’année 2019 </a:t>
            </a:r>
          </a:p>
          <a:p>
            <a:r>
              <a:rPr lang="fr-FR" sz="3200" dirty="0" smtClean="0"/>
              <a:t>&gt; + de 270 personnes sensibilisées dans ce cadre</a:t>
            </a:r>
          </a:p>
          <a:p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60400" y="286603"/>
            <a:ext cx="9207500" cy="1450757"/>
          </a:xfrm>
        </p:spPr>
        <p:txBody>
          <a:bodyPr/>
          <a:lstStyle/>
          <a:p>
            <a:r>
              <a:rPr lang="fr-FR" dirty="0" smtClean="0"/>
              <a:t>Focus: Quelles actions significatives réalisées sur 2019?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35000" y="2388659"/>
          <a:ext cx="4635500" cy="1106805"/>
        </p:xfrm>
        <a:graphic>
          <a:graphicData uri="http://schemas.openxmlformats.org/drawingml/2006/table">
            <a:tbl>
              <a:tblPr/>
              <a:tblGrid>
                <a:gridCol w="46355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Pédiatrie:</a:t>
                      </a:r>
                    </a:p>
                    <a:p>
                      <a:pPr algn="ctr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Offre asthmatiques</a:t>
                      </a:r>
                    </a:p>
                    <a:p>
                      <a:pPr algn="ctr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Partenariat</a:t>
                      </a:r>
                      <a:r>
                        <a:rPr lang="fr-FR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écoles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3747048"/>
            <a:ext cx="4559300" cy="241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Focus: Quelles actions significatives réalisées sur 2019?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35000" y="2388659"/>
          <a:ext cx="4635500" cy="741045"/>
        </p:xfrm>
        <a:graphic>
          <a:graphicData uri="http://schemas.openxmlformats.org/drawingml/2006/table">
            <a:tbl>
              <a:tblPr/>
              <a:tblGrid>
                <a:gridCol w="46355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Lancement de 2 services annexes:</a:t>
                      </a:r>
                      <a:r>
                        <a:rPr lang="fr-FR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Ostéopathie</a:t>
                      </a:r>
                      <a:r>
                        <a:rPr lang="fr-FR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et </a:t>
                      </a:r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Massage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3319463"/>
            <a:ext cx="4210974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959600" y="3644900"/>
            <a:ext cx="410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27 séances Massage depuis Aout</a:t>
            </a:r>
          </a:p>
          <a:p>
            <a:r>
              <a:rPr lang="fr-FR" sz="2000" b="1" dirty="0" smtClean="0"/>
              <a:t>4 séances d’ostéopathie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:Evolution du CA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14B-6BA6-4BCD-B70C-625060A095F7}" type="datetime1">
              <a:rPr lang="fr-FR" smtClean="0"/>
              <a:pPr/>
              <a:t>21/02/2020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4FAB73BC-B049-4115-A692-8D63A059BFB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91839" y="5656217"/>
            <a:ext cx="523820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 évolution du CA de 20% pour l’année 2019. 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1749" y="1981200"/>
            <a:ext cx="535789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941513"/>
            <a:ext cx="601662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21458</TotalTime>
  <Words>1543</Words>
  <Application>Microsoft Office PowerPoint</Application>
  <PresentationFormat>Personnalisé</PresentationFormat>
  <Paragraphs>405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Rückblick</vt:lpstr>
      <vt:lpstr>BILAN MARKETING de l’année 2019</vt:lpstr>
      <vt:lpstr>PLAN</vt:lpstr>
      <vt:lpstr>Diapositive 3</vt:lpstr>
      <vt:lpstr>Focus: Quelles actions significatives réalisées sur 2019?</vt:lpstr>
      <vt:lpstr>Focus: Quelles actions significatives réalisées sur 2019?</vt:lpstr>
      <vt:lpstr>Focus: Quelles actions significatives réalisées sur 2019?</vt:lpstr>
      <vt:lpstr>Focus: Quelles actions significatives réalisées sur 2019?</vt:lpstr>
      <vt:lpstr>Focus: Quelles actions significatives réalisées sur 2019?</vt:lpstr>
      <vt:lpstr>Impact :Evolution du CA</vt:lpstr>
      <vt:lpstr>Impact : Evolution du CA</vt:lpstr>
      <vt:lpstr>Impact : Répartition du CA</vt:lpstr>
      <vt:lpstr>Impact: Acquisition nouveaux patients</vt:lpstr>
      <vt:lpstr>Taux de conversion patientes suivies en accouché</vt:lpstr>
      <vt:lpstr>Taux de conversion Prospects 2019</vt:lpstr>
      <vt:lpstr>Impact : Focus sur le nombre d’accouchements</vt:lpstr>
      <vt:lpstr>Impact : Focus sur le nombre de consultations</vt:lpstr>
      <vt:lpstr>Impact :Notoriété</vt:lpstr>
      <vt:lpstr>Origine du trafic – Année 2019</vt:lpstr>
      <vt:lpstr>PERFORMANCES FACEBOOK 2019</vt:lpstr>
      <vt:lpstr>PERFORMANCES FACEBOOK 2019</vt:lpstr>
      <vt:lpstr>Satisfaction nouveaux patients</vt:lpstr>
      <vt:lpstr>Enquête Post Hospi</vt:lpstr>
      <vt:lpstr>Diapositive 23</vt:lpstr>
      <vt:lpstr>Diapositive 24</vt:lpstr>
      <vt:lpstr>Intérêt perçu porté à NEST</vt:lpstr>
      <vt:lpstr>Intérêt perçu porté à NEST</vt:lpstr>
      <vt:lpstr>Diapositive 27</vt:lpstr>
      <vt:lpstr>Rappel des Objectifs et Enjeux NEST 2019</vt:lpstr>
      <vt:lpstr>SWOT</vt:lpstr>
      <vt:lpstr>Objectifs et enjeux 2020</vt:lpstr>
      <vt:lpstr>Maitrise du parcours et de l’expérience client (+Optimisation de sa satisfaction)</vt:lpstr>
      <vt:lpstr>Développer le Cash</vt:lpstr>
      <vt:lpstr>Dynamiser l’activité du Plateau Médical </vt:lpstr>
      <vt:lpstr>Optimiser la fidélisation des patientes</vt:lpstr>
      <vt:lpstr>Favoriser l’engagement et l’implication des collaborateurs</vt:lpstr>
      <vt:lpstr>Les +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Ordi Adopale</dc:creator>
  <cp:lastModifiedBy>khadi</cp:lastModifiedBy>
  <cp:revision>340</cp:revision>
  <dcterms:created xsi:type="dcterms:W3CDTF">2016-06-24T08:01:20Z</dcterms:created>
  <dcterms:modified xsi:type="dcterms:W3CDTF">2020-02-27T11:15:23Z</dcterms:modified>
</cp:coreProperties>
</file>