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50" r:id="rId2"/>
    <p:sldId id="273" r:id="rId3"/>
    <p:sldId id="355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BD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2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pPr>
            <a:r>
              <a:rPr lang="en-US" sz="1200" dirty="0">
                <a:latin typeface="Poppins" panose="00000500000000000000" pitchFamily="2" charset="0"/>
                <a:cs typeface="Poppins" panose="00000500000000000000" pitchFamily="2" charset="0"/>
              </a:rPr>
              <a:t>Nombre </a:t>
            </a:r>
            <a:r>
              <a:rPr lang="en-US" sz="1200" dirty="0" err="1">
                <a:latin typeface="Poppins" panose="00000500000000000000" pitchFamily="2" charset="0"/>
                <a:cs typeface="Poppins" panose="00000500000000000000" pitchFamily="2" charset="0"/>
              </a:rPr>
              <a:t>d’analyses</a:t>
            </a:r>
            <a:r>
              <a:rPr lang="en-US" sz="1200" baseline="0" dirty="0">
                <a:latin typeface="Poppins" panose="00000500000000000000" pitchFamily="2" charset="0"/>
                <a:cs typeface="Poppins" panose="00000500000000000000" pitchFamily="2" charset="0"/>
              </a:rPr>
              <a:t> par an</a:t>
            </a:r>
            <a:endParaRPr lang="en-US" sz="1200" dirty="0">
              <a:latin typeface="Poppins" panose="00000500000000000000" pitchFamily="2" charset="0"/>
              <a:cs typeface="Poppins" panose="00000500000000000000" pitchFamily="2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Poppins" panose="00000500000000000000" pitchFamily="2" charset="0"/>
              <a:ea typeface="+mn-ea"/>
              <a:cs typeface="Poppins" panose="00000500000000000000" pitchFamily="2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oppins" panose="00000500000000000000" pitchFamily="2" charset="0"/>
                    <a:ea typeface="+mn-ea"/>
                    <a:cs typeface="Poppins" panose="00000500000000000000" pitchFamily="2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Feuil1!$A$2:$A$5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Feuil1!$B$2:$B$5</c:f>
              <c:numCache>
                <c:formatCode>General</c:formatCode>
                <c:ptCount val="4"/>
                <c:pt idx="0">
                  <c:v>972</c:v>
                </c:pt>
                <c:pt idx="1">
                  <c:v>882</c:v>
                </c:pt>
                <c:pt idx="2">
                  <c:v>1200</c:v>
                </c:pt>
                <c:pt idx="3">
                  <c:v>1335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E6-452A-9914-ED8C7CC0C8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38523327"/>
        <c:axId val="1138536767"/>
      </c:barChart>
      <c:catAx>
        <c:axId val="11385233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pPr>
            <a:endParaRPr lang="fr-FR"/>
          </a:p>
        </c:txPr>
        <c:crossAx val="1138536767"/>
        <c:crosses val="autoZero"/>
        <c:auto val="1"/>
        <c:lblAlgn val="ctr"/>
        <c:lblOffset val="100"/>
        <c:noMultiLvlLbl val="0"/>
      </c:catAx>
      <c:valAx>
        <c:axId val="1138536767"/>
        <c:scaling>
          <c:orientation val="minMax"/>
          <c:max val="1500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1385233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pPr>
            <a:r>
              <a:rPr lang="en-US" sz="1200"/>
              <a:t>Nombre moyen de visites par jour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Poppins" panose="00000500000000000000" pitchFamily="2" charset="0"/>
              <a:ea typeface="+mn-ea"/>
              <a:cs typeface="Poppins" panose="00000500000000000000" pitchFamily="2" charset="0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oppins" panose="00000500000000000000" pitchFamily="2" charset="0"/>
                    <a:ea typeface="+mn-ea"/>
                    <a:cs typeface="Poppins" panose="00000500000000000000" pitchFamily="2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Feuil1!$A$2:$A$5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Feuil1!$B$2:$B$5</c:f>
              <c:numCache>
                <c:formatCode>General</c:formatCode>
                <c:ptCount val="4"/>
                <c:pt idx="0">
                  <c:v>62</c:v>
                </c:pt>
                <c:pt idx="1">
                  <c:v>63</c:v>
                </c:pt>
                <c:pt idx="2">
                  <c:v>69</c:v>
                </c:pt>
                <c:pt idx="3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19-48BD-9C96-F3B2530FAB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38523327"/>
        <c:axId val="1138536767"/>
      </c:barChart>
      <c:catAx>
        <c:axId val="11385233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pPr>
            <a:endParaRPr lang="fr-FR"/>
          </a:p>
        </c:txPr>
        <c:crossAx val="1138536767"/>
        <c:crosses val="autoZero"/>
        <c:auto val="1"/>
        <c:lblAlgn val="ctr"/>
        <c:lblOffset val="100"/>
        <c:noMultiLvlLbl val="0"/>
      </c:catAx>
      <c:valAx>
        <c:axId val="1138536767"/>
        <c:scaling>
          <c:orientation val="minMax"/>
          <c:max val="72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1385233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Poppins" panose="00000500000000000000" pitchFamily="2" charset="0"/>
          <a:cs typeface="Poppins" panose="00000500000000000000" pitchFamily="2" charset="0"/>
        </a:defRPr>
      </a:pPr>
      <a:endParaRPr lang="fr-FR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pPr>
            <a:r>
              <a:rPr lang="fr-FR" sz="1200"/>
              <a:t>Nombre d’hospitalisations par an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Poppins" panose="00000500000000000000" pitchFamily="2" charset="0"/>
              <a:ea typeface="+mn-ea"/>
              <a:cs typeface="Poppins" panose="00000500000000000000" pitchFamily="2" charset="0"/>
            </a:defRPr>
          </a:pPr>
          <a:endParaRPr lang="fr-FR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Accouchements VB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Poppins" panose="00000500000000000000" pitchFamily="2" charset="0"/>
                    <a:ea typeface="+mn-ea"/>
                    <a:cs typeface="Poppins" panose="00000500000000000000" pitchFamily="2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Feuil1!$A$2:$A$5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Feuil1!$B$2:$B$5</c:f>
              <c:numCache>
                <c:formatCode>General</c:formatCode>
                <c:ptCount val="4"/>
                <c:pt idx="0">
                  <c:v>379</c:v>
                </c:pt>
                <c:pt idx="1">
                  <c:v>358</c:v>
                </c:pt>
                <c:pt idx="2">
                  <c:v>376</c:v>
                </c:pt>
                <c:pt idx="3">
                  <c:v>259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E1-41A2-B0C9-66A7761C788E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Césariennes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oppins" panose="00000500000000000000" pitchFamily="2" charset="0"/>
                    <a:ea typeface="+mn-ea"/>
                    <a:cs typeface="Poppins" panose="00000500000000000000" pitchFamily="2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Feuil1!$A$2:$A$5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Feuil1!$C$2:$C$5</c:f>
              <c:numCache>
                <c:formatCode>General</c:formatCode>
                <c:ptCount val="4"/>
                <c:pt idx="0">
                  <c:v>217</c:v>
                </c:pt>
                <c:pt idx="1">
                  <c:v>208</c:v>
                </c:pt>
                <c:pt idx="2">
                  <c:v>211</c:v>
                </c:pt>
                <c:pt idx="3">
                  <c:v>172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E1-41A2-B0C9-66A7761C788E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Autres hospitalisation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Poppins" panose="00000500000000000000" pitchFamily="2" charset="0"/>
                    <a:ea typeface="+mn-ea"/>
                    <a:cs typeface="Poppins" panose="00000500000000000000" pitchFamily="2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Feuil1!$A$2:$A$5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Feuil1!$D$2:$D$5</c:f>
              <c:numCache>
                <c:formatCode>General</c:formatCode>
                <c:ptCount val="4"/>
                <c:pt idx="0">
                  <c:v>269</c:v>
                </c:pt>
                <c:pt idx="1">
                  <c:v>208</c:v>
                </c:pt>
                <c:pt idx="2">
                  <c:v>246</c:v>
                </c:pt>
                <c:pt idx="3">
                  <c:v>307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0E1-41A2-B0C9-66A7761C78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98817359"/>
        <c:axId val="1698814959"/>
      </c:barChart>
      <c:catAx>
        <c:axId val="16988173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oppins" panose="00000500000000000000" pitchFamily="2" charset="0"/>
                <a:ea typeface="+mn-ea"/>
                <a:cs typeface="Poppins" panose="00000500000000000000" pitchFamily="2" charset="0"/>
              </a:defRPr>
            </a:pPr>
            <a:endParaRPr lang="fr-FR"/>
          </a:p>
        </c:txPr>
        <c:crossAx val="1698814959"/>
        <c:crosses val="autoZero"/>
        <c:auto val="1"/>
        <c:lblAlgn val="ctr"/>
        <c:lblOffset val="100"/>
        <c:noMultiLvlLbl val="0"/>
      </c:catAx>
      <c:valAx>
        <c:axId val="1698814959"/>
        <c:scaling>
          <c:orientation val="minMax"/>
          <c:max val="900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6988173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Poppins" panose="00000500000000000000" pitchFamily="2" charset="0"/>
              <a:ea typeface="+mn-ea"/>
              <a:cs typeface="Poppins" panose="00000500000000000000" pitchFamily="2" charset="0"/>
            </a:defRPr>
          </a:pPr>
          <a:endParaRPr lang="fr-FR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>
          <a:latin typeface="Poppins" panose="00000500000000000000" pitchFamily="2" charset="0"/>
          <a:cs typeface="Poppins" panose="00000500000000000000" pitchFamily="2" charset="0"/>
        </a:defRPr>
      </a:pPr>
      <a:endParaRPr lang="fr-F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0.36796</cdr:x>
      <cdr:y>0.37648</cdr:y>
    </cdr:from>
    <cdr:to>
      <cdr:x>0.62077</cdr:x>
      <cdr:y>0.46008</cdr:y>
    </cdr:to>
    <cdr:cxnSp macro="">
      <cdr:nvCxnSpPr>
        <cdr:cNvPr id="3" name="Connecteur droit avec flèche 2">
          <a:extLst xmlns:a="http://schemas.openxmlformats.org/drawingml/2006/main">
            <a:ext uri="{FF2B5EF4-FFF2-40B4-BE49-F238E27FC236}">
              <a16:creationId xmlns:a16="http://schemas.microsoft.com/office/drawing/2014/main" id="{48991D4B-E9F8-F41C-A0F9-388B9DDB2AD6}"/>
            </a:ext>
          </a:extLst>
        </cdr:cNvPr>
        <cdr:cNvCxnSpPr/>
      </cdr:nvCxnSpPr>
      <cdr:spPr>
        <a:xfrm xmlns:a="http://schemas.openxmlformats.org/drawingml/2006/main" flipV="1">
          <a:off x="1325958" y="1065102"/>
          <a:ext cx="911018" cy="236514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B05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0.37666</cdr:x>
      <cdr:y>0.32768</cdr:y>
    </cdr:from>
    <cdr:to>
      <cdr:x>0.62947</cdr:x>
      <cdr:y>0.41128</cdr:y>
    </cdr:to>
    <cdr:cxnSp macro="">
      <cdr:nvCxnSpPr>
        <cdr:cNvPr id="3" name="Connecteur droit avec flèche 2">
          <a:extLst xmlns:a="http://schemas.openxmlformats.org/drawingml/2006/main">
            <a:ext uri="{FF2B5EF4-FFF2-40B4-BE49-F238E27FC236}">
              <a16:creationId xmlns:a16="http://schemas.microsoft.com/office/drawing/2014/main" id="{48991D4B-E9F8-F41C-A0F9-388B9DDB2AD6}"/>
            </a:ext>
          </a:extLst>
        </cdr:cNvPr>
        <cdr:cNvCxnSpPr/>
      </cdr:nvCxnSpPr>
      <cdr:spPr>
        <a:xfrm xmlns:a="http://schemas.openxmlformats.org/drawingml/2006/main" flipV="1">
          <a:off x="1037944" y="667618"/>
          <a:ext cx="696686" cy="170340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B05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0.63821</cdr:x>
      <cdr:y>0.58123</cdr:y>
    </cdr:from>
    <cdr:to>
      <cdr:x>0.81552</cdr:x>
      <cdr:y>0.65042</cdr:y>
    </cdr:to>
    <cdr:cxnSp macro="">
      <cdr:nvCxnSpPr>
        <cdr:cNvPr id="3" name="Connecteur droit avec flèche 2">
          <a:extLst xmlns:a="http://schemas.openxmlformats.org/drawingml/2006/main">
            <a:ext uri="{FF2B5EF4-FFF2-40B4-BE49-F238E27FC236}">
              <a16:creationId xmlns:a16="http://schemas.microsoft.com/office/drawing/2014/main" id="{133BEB3E-6CBC-6486-C489-E6B389ED566E}"/>
            </a:ext>
          </a:extLst>
        </cdr:cNvPr>
        <cdr:cNvCxnSpPr/>
      </cdr:nvCxnSpPr>
      <cdr:spPr>
        <a:xfrm xmlns:a="http://schemas.openxmlformats.org/drawingml/2006/main">
          <a:off x="2702385" y="1855427"/>
          <a:ext cx="750770" cy="220865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C0000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0.65385</cdr:x>
      <cdr:y>0.63808</cdr:y>
    </cdr:from>
    <cdr:to>
      <cdr:x>0.81752</cdr:x>
      <cdr:y>0.72299</cdr:y>
    </cdr:to>
    <cdr:sp macro="" textlink="">
      <cdr:nvSpPr>
        <cdr:cNvPr id="4" name="ZoneTexte 3">
          <a:extLst xmlns:a="http://schemas.openxmlformats.org/drawingml/2006/main">
            <a:ext uri="{FF2B5EF4-FFF2-40B4-BE49-F238E27FC236}">
              <a16:creationId xmlns:a16="http://schemas.microsoft.com/office/drawing/2014/main" id="{12BF5D55-1BC2-776F-5F7D-3BED6E4D79A8}"/>
            </a:ext>
          </a:extLst>
        </cdr:cNvPr>
        <cdr:cNvSpPr txBox="1"/>
      </cdr:nvSpPr>
      <cdr:spPr>
        <a:xfrm xmlns:a="http://schemas.openxmlformats.org/drawingml/2006/main">
          <a:off x="2768617" y="2036908"/>
          <a:ext cx="693019" cy="2710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r-FR" sz="1200" b="1" kern="1200" dirty="0">
              <a:solidFill>
                <a:srgbClr val="C00000"/>
              </a:solidFill>
              <a:latin typeface="Poppins" panose="00000500000000000000" pitchFamily="2" charset="0"/>
              <a:cs typeface="Poppins" panose="00000500000000000000" pitchFamily="2" charset="0"/>
            </a:rPr>
            <a:t>-31,1%</a:t>
          </a:r>
        </a:p>
      </cdr:txBody>
    </cdr:sp>
  </cdr:relSizeAnchor>
  <cdr:relSizeAnchor xmlns:cdr="http://schemas.openxmlformats.org/drawingml/2006/chartDrawing">
    <cdr:from>
      <cdr:x>0.64276</cdr:x>
      <cdr:y>0.48327</cdr:y>
    </cdr:from>
    <cdr:to>
      <cdr:x>0.82688</cdr:x>
      <cdr:y>0.57693</cdr:y>
    </cdr:to>
    <cdr:sp macro="" textlink="">
      <cdr:nvSpPr>
        <cdr:cNvPr id="5" name="ZoneTexte 1">
          <a:extLst xmlns:a="http://schemas.openxmlformats.org/drawingml/2006/main">
            <a:ext uri="{FF2B5EF4-FFF2-40B4-BE49-F238E27FC236}">
              <a16:creationId xmlns:a16="http://schemas.microsoft.com/office/drawing/2014/main" id="{291E03B5-9E2A-E300-4C97-2EB176687968}"/>
            </a:ext>
          </a:extLst>
        </cdr:cNvPr>
        <cdr:cNvSpPr txBox="1"/>
      </cdr:nvSpPr>
      <cdr:spPr>
        <a:xfrm xmlns:a="http://schemas.openxmlformats.org/drawingml/2006/main">
          <a:off x="2721635" y="1542707"/>
          <a:ext cx="779646" cy="2989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FR" sz="1200" b="1" kern="1200" dirty="0">
              <a:solidFill>
                <a:srgbClr val="C00000"/>
              </a:solidFill>
              <a:latin typeface="Poppins" panose="00000500000000000000" pitchFamily="2" charset="0"/>
              <a:cs typeface="Poppins" panose="00000500000000000000" pitchFamily="2" charset="0"/>
            </a:rPr>
            <a:t>-18,5%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8F4941-F864-4DDE-941A-D1E809E23924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8ACE4C-20FE-4D09-B292-59F3870CD5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2380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5A226AB8-ACBE-42E6-92F5-667EDDCD9652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6283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23D13-1DED-449E-BC22-3568CC4DA4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6E93CB-E544-4406-B1D8-DB2B81CF0C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21ADF-0DC3-4EC6-BB3C-65CD7F5B0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A557-3397-4F4A-9045-346F50FB6313}" type="datetime1">
              <a:rPr lang="fr-FR" smtClean="0"/>
              <a:t>17/02/2026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6DB4A2-B787-44E7-86F9-5B706701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279DAA-AF11-45B6-935F-D83FE30A7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051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EA5E3-F1DC-4A8C-96CB-EEBCD125D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078729-A9F6-4455-B3D3-0395AB40FF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6FEED-2F5D-4813-9E22-F290FF92B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54CE2-4D2D-482E-BCAF-A2A8C7C86FD5}" type="datetime1">
              <a:rPr lang="fr-FR" smtClean="0"/>
              <a:t>17/02/2026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8407DE-9B68-4B79-9A6D-0227978ED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D02BA-72F6-4244-916E-2F3030BD3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0893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0A2949-491A-4514-BBF3-EA9B03F6C0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161F6D-11D2-4275-88F0-EA34D19DD6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22E4D4-5386-448A-B312-0E990A16A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B856F-0EA7-4FDE-A5D3-530F06F6C32C}" type="datetime1">
              <a:rPr lang="fr-FR" smtClean="0"/>
              <a:t>17/02/2026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4D995-BC7A-4689-8F56-576B8FE83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DC5854-4F4D-4B4D-9F2C-65C8085CD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9735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DC7ED-6BB5-4041-9C8A-24FD8370A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70409-1CD9-43F1-A75C-7E740D150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34CAED-7869-4850-8278-F069979EB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1D0E0-4B75-43C7-90D4-13E8FEB8A1B0}" type="datetime1">
              <a:rPr lang="fr-FR" smtClean="0"/>
              <a:t>17/02/2026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4C539-61B6-4080-827A-68B37AF3A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19E86-AF21-40B7-8F17-7C261B136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2473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6535D-CCBE-4ECB-8C26-93A6CB686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9344A3-39CA-491B-9D7B-B33F9DF9A2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03886-530A-407D-AD6D-7524C7E18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2A8F8-93BE-491A-894D-9B3A47A7A9ED}" type="datetime1">
              <a:rPr lang="fr-FR" smtClean="0"/>
              <a:t>17/02/2026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C476B6-7308-49CA-9732-470CEC7FC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2D11D6-59D0-49A2-92DB-E3F51AEE1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4278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07685-0DFE-4D8D-8621-1868FA160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BDB9D2-0522-4BB8-BD29-6120802F21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EBE088-5EA5-46FE-B03A-BC29413341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2900B1-CC38-471E-9CE1-F0C426058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39DAD-3B31-47E1-AC13-F9000B9D56FE}" type="datetime1">
              <a:rPr lang="fr-FR" smtClean="0"/>
              <a:t>17/02/2026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3F2A2C-6F24-49F7-B9E1-87EB46E82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E813DE-068B-4A5F-AAD4-CE863E763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00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4ED5C-E04F-443E-8B22-863FA3568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CDA492-06B0-44F5-B6EF-E546713618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00CBD7-D7C4-4AC4-895B-F4CCDA20CA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F24157-88CA-499C-A13E-397ACA988D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874467-359A-4FDE-86D9-601C4AD208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2090BF-9B2F-4E90-827F-C683BE850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623BA-C315-4D96-B745-6D68AD31D3C6}" type="datetime1">
              <a:rPr lang="fr-FR" smtClean="0"/>
              <a:t>17/02/2026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BEBABF-DFBA-49A3-B11F-88FBA9A61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DAD4EF-3449-40B7-ADA8-E66DD64BC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6408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031F6-6CB4-4AE8-9147-AF5479ED5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B11D06-3974-498C-B467-14479E86A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D3A9D-604C-4C0D-8ADB-B3C0EDC01B5F}" type="datetime1">
              <a:rPr lang="fr-FR" smtClean="0"/>
              <a:t>17/02/2026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67CE0C-5E72-4E3D-8859-EDA69AB16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EEF2B9-F313-4354-A66B-F428DBA35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5593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DCCEC-F098-452C-83AA-A233CF894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A8358-6210-4A67-99D3-D5D0CC0DDC7B}" type="datetime1">
              <a:rPr lang="fr-FR" smtClean="0"/>
              <a:t>17/02/2026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47618A-93F6-4247-B8D3-F2D433F73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BE45F6-296D-494B-8EF7-93159624F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8224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B6AE2-5E26-4FDF-A210-20963D0FD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F93A84-FDDB-4290-A053-C4E5CFA07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A0BA59-DDA6-49F5-B8E9-E13CD40EA8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64EE8B-4E7D-42BE-8DC2-CEBECA268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4D010-C467-478C-957A-76669A9B0702}" type="datetime1">
              <a:rPr lang="fr-FR" smtClean="0"/>
              <a:t>17/02/2026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71614B-AB3C-45FA-913F-396D2C104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1A1EF9-46C6-4C57-9694-AD1D0B26C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5464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2FB90-5881-4F8E-A74E-DA4FE98E8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ECB031-6BD9-40ED-9A27-18EF8A1518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384E8-50AB-4780-91D6-6E9BCE3A92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A41E2-9E19-4935-B5FB-E2DD56FEB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16A95-7123-42DB-89A1-592B70A07776}" type="datetime1">
              <a:rPr lang="fr-FR" smtClean="0"/>
              <a:t>17/02/2026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24E3B4-C0C1-4CF0-A51F-B96C229C5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de l'encadrement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459487-AE9F-426D-B65D-C8DA85B12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5949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BC1A7B-19EF-4C47-997D-F1C70C17D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0CC561-4193-452F-8B6F-98FA2BCA6F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47C42C-F0FA-4926-A030-6ECDE46904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83C99-176A-414C-9BE1-1FA90B64776E}" type="datetime1">
              <a:rPr lang="fr-FR" smtClean="0"/>
              <a:t>17/02/2026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8E8DC-8078-44E3-B2B2-63C83C18BA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Réunion de l'encadrement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BCBFE-FD6B-41BB-A5BD-B945AD80CA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6D70F-C591-4D8C-B5DC-A504CC495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9532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F67A0D76-C29E-4E44-A4E3-38A79D9B7E3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5" t="62" r="48" b="77"/>
          <a:stretch/>
        </p:blipFill>
        <p:spPr>
          <a:xfrm>
            <a:off x="-41844" y="-106680"/>
            <a:ext cx="12233844" cy="707136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016AF48-2AA8-4B78-82AB-CE8B9E71F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41844" y="4402236"/>
            <a:ext cx="12233844" cy="1843581"/>
          </a:xfrm>
          <a:prstGeom prst="rect">
            <a:avLst/>
          </a:prstGeom>
          <a:solidFill>
            <a:srgbClr val="752864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dirty="0"/>
          </a:p>
        </p:txBody>
      </p:sp>
      <p:sp>
        <p:nvSpPr>
          <p:cNvPr id="8" name="Zone de texte 7">
            <a:extLst>
              <a:ext uri="{FF2B5EF4-FFF2-40B4-BE49-F238E27FC236}">
                <a16:creationId xmlns:a16="http://schemas.microsoft.com/office/drawing/2014/main" id="{3DC4CCBA-12AD-4433-A381-A03661E3D927}"/>
              </a:ext>
            </a:extLst>
          </p:cNvPr>
          <p:cNvSpPr txBox="1"/>
          <p:nvPr/>
        </p:nvSpPr>
        <p:spPr>
          <a:xfrm>
            <a:off x="576375" y="4980897"/>
            <a:ext cx="11615625" cy="73866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endParaRPr lang="fr-FR" sz="4800" dirty="0">
              <a:solidFill>
                <a:srgbClr val="EBBDA9"/>
              </a:solidFill>
              <a:latin typeface="Poppins "/>
            </a:endParaRPr>
          </a:p>
        </p:txBody>
      </p:sp>
      <p:sp>
        <p:nvSpPr>
          <p:cNvPr id="2" name="Titre 1" hidden="1">
            <a:extLst>
              <a:ext uri="{FF2B5EF4-FFF2-40B4-BE49-F238E27FC236}">
                <a16:creationId xmlns:a16="http://schemas.microsoft.com/office/drawing/2014/main" id="{BAC4DC87-4412-47EA-869B-E290F40E52A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 rtlCol="0"/>
          <a:lstStyle/>
          <a:p>
            <a:pPr rtl="0"/>
            <a:r>
              <a:rPr lang="fr-FR" dirty="0"/>
              <a:t>Diapositive de tableau de bord 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BCD8A40-6094-4165-AC00-AEDA1F228F7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465" y="304197"/>
            <a:ext cx="2744690" cy="1843581"/>
          </a:xfrm>
          <a:prstGeom prst="rect">
            <a:avLst/>
          </a:prstGeom>
        </p:spPr>
      </p:pic>
      <p:sp>
        <p:nvSpPr>
          <p:cNvPr id="3" name="Titre 1">
            <a:extLst>
              <a:ext uri="{FF2B5EF4-FFF2-40B4-BE49-F238E27FC236}">
                <a16:creationId xmlns:a16="http://schemas.microsoft.com/office/drawing/2014/main" id="{547628B1-E4A2-9610-F136-5FF519608629}"/>
              </a:ext>
            </a:extLst>
          </p:cNvPr>
          <p:cNvSpPr txBox="1">
            <a:spLocks/>
          </p:cNvSpPr>
          <p:nvPr/>
        </p:nvSpPr>
        <p:spPr>
          <a:xfrm>
            <a:off x="599225" y="4716048"/>
            <a:ext cx="10993549" cy="1475013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Réunion de l’encadrement</a:t>
            </a:r>
          </a:p>
          <a:p>
            <a:pPr algn="ctr"/>
            <a:r>
              <a:rPr lang="fr-FR" sz="29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18/02/2026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B03A8B5-E80F-B3CB-369E-43678421DDFF}"/>
              </a:ext>
            </a:extLst>
          </p:cNvPr>
          <p:cNvSpPr txBox="1"/>
          <p:nvPr/>
        </p:nvSpPr>
        <p:spPr>
          <a:xfrm>
            <a:off x="9161228" y="191456"/>
            <a:ext cx="26106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100" dirty="0">
                <a:solidFill>
                  <a:schemeClr val="accent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PM01-FO0005</a:t>
            </a:r>
          </a:p>
          <a:p>
            <a:pPr algn="r"/>
            <a:r>
              <a:rPr lang="fr-FR" sz="1100" dirty="0">
                <a:solidFill>
                  <a:schemeClr val="accent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V2</a:t>
            </a:r>
          </a:p>
        </p:txBody>
      </p:sp>
    </p:spTree>
    <p:extLst>
      <p:ext uri="{BB962C8B-B14F-4D97-AF65-F5344CB8AC3E}">
        <p14:creationId xmlns:p14="http://schemas.microsoft.com/office/powerpoint/2010/main" val="3623649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478A2306-BA11-9A4A-4D8B-834E82E5EECE}"/>
              </a:ext>
            </a:extLst>
          </p:cNvPr>
          <p:cNvCxnSpPr>
            <a:cxnSpLocks/>
          </p:cNvCxnSpPr>
          <p:nvPr/>
        </p:nvCxnSpPr>
        <p:spPr>
          <a:xfrm>
            <a:off x="5019040" y="3977640"/>
            <a:ext cx="0" cy="2880360"/>
          </a:xfrm>
          <a:prstGeom prst="line">
            <a:avLst/>
          </a:prstGeom>
          <a:ln w="28575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4D537500-A9F5-D337-03BA-201B4A681920}"/>
              </a:ext>
            </a:extLst>
          </p:cNvPr>
          <p:cNvCxnSpPr>
            <a:cxnSpLocks/>
          </p:cNvCxnSpPr>
          <p:nvPr/>
        </p:nvCxnSpPr>
        <p:spPr>
          <a:xfrm>
            <a:off x="0" y="3977640"/>
            <a:ext cx="12192000" cy="0"/>
          </a:xfrm>
          <a:prstGeom prst="line">
            <a:avLst/>
          </a:prstGeom>
          <a:ln w="28575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à coins arrondis 75">
            <a:extLst>
              <a:ext uri="{FF2B5EF4-FFF2-40B4-BE49-F238E27FC236}">
                <a16:creationId xmlns:a16="http://schemas.microsoft.com/office/drawing/2014/main" id="{7824CFC2-5804-8FAD-2A90-B89170B68F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2407" y="143615"/>
            <a:ext cx="11887187" cy="516786"/>
          </a:xfrm>
          <a:prstGeom prst="roundRect">
            <a:avLst>
              <a:gd name="adj" fmla="val 50000"/>
            </a:avLst>
          </a:prstGeom>
          <a:solidFill>
            <a:srgbClr val="EBBDA9">
              <a:alpha val="55000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 noProof="1">
                <a:solidFill>
                  <a:schemeClr val="accent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Quelques chiffres de l’année 2025</a:t>
            </a:r>
          </a:p>
        </p:txBody>
      </p:sp>
      <p:sp>
        <p:nvSpPr>
          <p:cNvPr id="29" name="Rectangle à coins arrondis 75">
            <a:extLst>
              <a:ext uri="{FF2B5EF4-FFF2-40B4-BE49-F238E27FC236}">
                <a16:creationId xmlns:a16="http://schemas.microsoft.com/office/drawing/2014/main" id="{3E437036-8934-860F-77C4-BAFD125D7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2407" y="4162497"/>
            <a:ext cx="4500478" cy="516786"/>
          </a:xfrm>
          <a:prstGeom prst="roundRect">
            <a:avLst>
              <a:gd name="adj" fmla="val 50000"/>
            </a:avLst>
          </a:prstGeom>
          <a:solidFill>
            <a:srgbClr val="EBBDA9">
              <a:alpha val="55000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 noProof="1">
                <a:solidFill>
                  <a:schemeClr val="accent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Objectifs stratégiques 2026</a:t>
            </a:r>
          </a:p>
        </p:txBody>
      </p:sp>
      <p:sp>
        <p:nvSpPr>
          <p:cNvPr id="31" name="Rectangle à coins arrondis 75">
            <a:extLst>
              <a:ext uri="{FF2B5EF4-FFF2-40B4-BE49-F238E27FC236}">
                <a16:creationId xmlns:a16="http://schemas.microsoft.com/office/drawing/2014/main" id="{42A74516-F4F2-8C5F-F1F1-0787968A98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34625" y="4151987"/>
            <a:ext cx="6704969" cy="516786"/>
          </a:xfrm>
          <a:prstGeom prst="roundRect">
            <a:avLst>
              <a:gd name="adj" fmla="val 50000"/>
            </a:avLst>
          </a:prstGeom>
          <a:solidFill>
            <a:srgbClr val="EBBDA9">
              <a:alpha val="55000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fr-FR" noProof="1">
                <a:solidFill>
                  <a:schemeClr val="accent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Actions phares 2026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FFCFB01D-6C8A-79DC-6528-E0B0D91E39E6}"/>
              </a:ext>
            </a:extLst>
          </p:cNvPr>
          <p:cNvSpPr txBox="1"/>
          <p:nvPr/>
        </p:nvSpPr>
        <p:spPr>
          <a:xfrm>
            <a:off x="497598" y="3544865"/>
            <a:ext cx="29341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latin typeface="Poppins" panose="00000500000000000000" pitchFamily="2" charset="0"/>
                <a:cs typeface="Poppins" panose="00000500000000000000" pitchFamily="2" charset="0"/>
              </a:rPr>
              <a:t>21 632 visites </a:t>
            </a:r>
            <a:r>
              <a:rPr lang="fr-FR" sz="1400" dirty="0">
                <a:latin typeface="Poppins" panose="00000500000000000000" pitchFamily="2" charset="0"/>
                <a:cs typeface="Poppins" panose="00000500000000000000" pitchFamily="2" charset="0"/>
              </a:rPr>
              <a:t>à Dakar en 2025</a:t>
            </a:r>
            <a:endParaRPr lang="fr-FR" sz="1400" i="1" dirty="0">
              <a:solidFill>
                <a:srgbClr val="00B05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CD34AA2D-D671-A551-FC31-755BD4B6C82A}"/>
              </a:ext>
            </a:extLst>
          </p:cNvPr>
          <p:cNvSpPr txBox="1"/>
          <p:nvPr/>
        </p:nvSpPr>
        <p:spPr>
          <a:xfrm>
            <a:off x="162889" y="5110802"/>
            <a:ext cx="448999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1200"/>
              </a:spcAft>
              <a:buFont typeface="+mj-lt"/>
              <a:buAutoNum type="arabicPeriod"/>
            </a:pPr>
            <a:r>
              <a:rPr lang="fr-FR" sz="1600" dirty="0">
                <a:latin typeface="Poppins" panose="00000500000000000000" pitchFamily="2" charset="0"/>
                <a:cs typeface="Poppins" panose="00000500000000000000" pitchFamily="2" charset="0"/>
              </a:rPr>
              <a:t>Améliorer la performance financière à Dakar et en région</a:t>
            </a:r>
          </a:p>
          <a:p>
            <a:pPr marL="342900" indent="-342900" algn="just">
              <a:spcAft>
                <a:spcPts val="1200"/>
              </a:spcAft>
              <a:buFont typeface="+mj-lt"/>
              <a:buAutoNum type="arabicPeriod"/>
            </a:pPr>
            <a:r>
              <a:rPr lang="fr-FR" sz="1600" dirty="0">
                <a:latin typeface="Poppins" panose="00000500000000000000" pitchFamily="2" charset="0"/>
                <a:cs typeface="Poppins" panose="00000500000000000000" pitchFamily="2" charset="0"/>
              </a:rPr>
              <a:t>Bâtir la culture d'entreprise basée sur la formation et le retour d'expérience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E0D4796C-69BC-EE4D-FE1C-2C00F119AFBA}"/>
              </a:ext>
            </a:extLst>
          </p:cNvPr>
          <p:cNvSpPr txBox="1"/>
          <p:nvPr/>
        </p:nvSpPr>
        <p:spPr>
          <a:xfrm>
            <a:off x="5334630" y="4904327"/>
            <a:ext cx="670497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sz="1600" dirty="0">
                <a:latin typeface="Poppins" panose="00000500000000000000" pitchFamily="2" charset="0"/>
                <a:cs typeface="Poppins" panose="00000500000000000000" pitchFamily="2" charset="0"/>
              </a:rPr>
              <a:t>Projet de modernisation et réaménagement de la clinique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sz="1600" dirty="0">
                <a:latin typeface="Poppins" panose="00000500000000000000" pitchFamily="2" charset="0"/>
                <a:cs typeface="Poppins" panose="00000500000000000000" pitchFamily="2" charset="0"/>
              </a:rPr>
              <a:t>Développement de l’activité ambulatoire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sz="1600" dirty="0">
                <a:latin typeface="Poppins" panose="00000500000000000000" pitchFamily="2" charset="0"/>
                <a:cs typeface="Poppins" panose="00000500000000000000" pitchFamily="2" charset="0"/>
              </a:rPr>
              <a:t>Renforcement des règles et des exigences comptables et financières</a:t>
            </a: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sz="1600" dirty="0">
                <a:latin typeface="Poppins" panose="00000500000000000000" pitchFamily="2" charset="0"/>
                <a:cs typeface="Poppins" panose="00000500000000000000" pitchFamily="2" charset="0"/>
              </a:rPr>
              <a:t>Mise en place d’un comité risques</a:t>
            </a:r>
          </a:p>
        </p:txBody>
      </p:sp>
      <p:grpSp>
        <p:nvGrpSpPr>
          <p:cNvPr id="71" name="Groupe 70">
            <a:extLst>
              <a:ext uri="{FF2B5EF4-FFF2-40B4-BE49-F238E27FC236}">
                <a16:creationId xmlns:a16="http://schemas.microsoft.com/office/drawing/2014/main" id="{48FD1CBD-CE24-8BA8-1446-F5B67E537588}"/>
              </a:ext>
            </a:extLst>
          </p:cNvPr>
          <p:cNvGrpSpPr/>
          <p:nvPr/>
        </p:nvGrpSpPr>
        <p:grpSpPr>
          <a:xfrm>
            <a:off x="3903831" y="715748"/>
            <a:ext cx="3603568" cy="2829117"/>
            <a:chOff x="148599" y="751356"/>
            <a:chExt cx="2755686" cy="2037417"/>
          </a:xfrm>
        </p:grpSpPr>
        <p:graphicFrame>
          <p:nvGraphicFramePr>
            <p:cNvPr id="68" name="Graphique 67">
              <a:extLst>
                <a:ext uri="{FF2B5EF4-FFF2-40B4-BE49-F238E27FC236}">
                  <a16:creationId xmlns:a16="http://schemas.microsoft.com/office/drawing/2014/main" id="{B146A2A8-53D7-DB74-5CBA-F2D1B5885164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622090565"/>
                </p:ext>
              </p:extLst>
            </p:nvPr>
          </p:nvGraphicFramePr>
          <p:xfrm>
            <a:off x="148599" y="751356"/>
            <a:ext cx="2755686" cy="203741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70" name="ZoneTexte 69">
              <a:extLst>
                <a:ext uri="{FF2B5EF4-FFF2-40B4-BE49-F238E27FC236}">
                  <a16:creationId xmlns:a16="http://schemas.microsoft.com/office/drawing/2014/main" id="{EA5FCEAC-48B0-6376-C3AE-4FB7EF698837}"/>
                </a:ext>
              </a:extLst>
            </p:cNvPr>
            <p:cNvSpPr txBox="1"/>
            <p:nvPr/>
          </p:nvSpPr>
          <p:spPr>
            <a:xfrm>
              <a:off x="1242746" y="1683412"/>
              <a:ext cx="617338" cy="19948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1200" b="1" i="1" dirty="0">
                  <a:solidFill>
                    <a:srgbClr val="00B050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+ 36,1%</a:t>
              </a:r>
              <a:endParaRPr lang="fr-FR" sz="1200" b="1" dirty="0">
                <a:latin typeface="Poppins" panose="00000500000000000000" pitchFamily="2" charset="0"/>
                <a:cs typeface="Poppins" panose="00000500000000000000" pitchFamily="2" charset="0"/>
              </a:endParaRPr>
            </a:p>
          </p:txBody>
        </p:sp>
      </p:grpSp>
      <p:grpSp>
        <p:nvGrpSpPr>
          <p:cNvPr id="3" name="Groupe 2">
            <a:extLst>
              <a:ext uri="{FF2B5EF4-FFF2-40B4-BE49-F238E27FC236}">
                <a16:creationId xmlns:a16="http://schemas.microsoft.com/office/drawing/2014/main" id="{769E5BC5-A659-E7D5-51DB-2BAAEBF5A23A}"/>
              </a:ext>
            </a:extLst>
          </p:cNvPr>
          <p:cNvGrpSpPr/>
          <p:nvPr/>
        </p:nvGrpSpPr>
        <p:grpSpPr>
          <a:xfrm>
            <a:off x="162889" y="747822"/>
            <a:ext cx="3603568" cy="2829117"/>
            <a:chOff x="148599" y="751356"/>
            <a:chExt cx="2755686" cy="2037417"/>
          </a:xfrm>
        </p:grpSpPr>
        <p:graphicFrame>
          <p:nvGraphicFramePr>
            <p:cNvPr id="4" name="Graphique 3">
              <a:extLst>
                <a:ext uri="{FF2B5EF4-FFF2-40B4-BE49-F238E27FC236}">
                  <a16:creationId xmlns:a16="http://schemas.microsoft.com/office/drawing/2014/main" id="{4078488F-44FD-C895-8A21-447DA557F5A5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601078176"/>
                </p:ext>
              </p:extLst>
            </p:nvPr>
          </p:nvGraphicFramePr>
          <p:xfrm>
            <a:off x="148599" y="751356"/>
            <a:ext cx="2755686" cy="203741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A40F7076-E61F-0254-A004-B7365DF54D49}"/>
                </a:ext>
              </a:extLst>
            </p:cNvPr>
            <p:cNvSpPr txBox="1"/>
            <p:nvPr/>
          </p:nvSpPr>
          <p:spPr>
            <a:xfrm>
              <a:off x="1359615" y="1557473"/>
              <a:ext cx="438705" cy="21566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1200" b="1" i="1" dirty="0">
                  <a:solidFill>
                    <a:srgbClr val="00B050"/>
                  </a:solidFill>
                  <a:latin typeface="Poppins" panose="00000500000000000000" pitchFamily="2" charset="0"/>
                  <a:cs typeface="Poppins" panose="00000500000000000000" pitchFamily="2" charset="0"/>
                </a:rPr>
                <a:t>+ 6</a:t>
              </a:r>
              <a:endParaRPr lang="fr-FR" sz="1200" b="1" dirty="0"/>
            </a:p>
          </p:txBody>
        </p:sp>
      </p:grp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F86C63A4-6674-04D9-158B-46A157A29374}"/>
              </a:ext>
            </a:extLst>
          </p:cNvPr>
          <p:cNvCxnSpPr/>
          <p:nvPr/>
        </p:nvCxnSpPr>
        <p:spPr>
          <a:xfrm flipV="1">
            <a:off x="6138781" y="1581263"/>
            <a:ext cx="911018" cy="236514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>
            <a:extLst>
              <a:ext uri="{FF2B5EF4-FFF2-40B4-BE49-F238E27FC236}">
                <a16:creationId xmlns:a16="http://schemas.microsoft.com/office/drawing/2014/main" id="{831A171A-60F7-426C-AA5E-9FCB66080A7F}"/>
              </a:ext>
            </a:extLst>
          </p:cNvPr>
          <p:cNvSpPr txBox="1"/>
          <p:nvPr/>
        </p:nvSpPr>
        <p:spPr>
          <a:xfrm>
            <a:off x="6198180" y="1768409"/>
            <a:ext cx="77230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b="1" i="1" dirty="0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+ 11,3%</a:t>
            </a:r>
            <a:endParaRPr lang="fr-FR" sz="1200" b="1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graphicFrame>
        <p:nvGraphicFramePr>
          <p:cNvPr id="13" name="Graphique 12">
            <a:extLst>
              <a:ext uri="{FF2B5EF4-FFF2-40B4-BE49-F238E27FC236}">
                <a16:creationId xmlns:a16="http://schemas.microsoft.com/office/drawing/2014/main" id="{2455C5AF-B16C-1AD7-C56E-59A3C3A7BA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87172089"/>
              </p:ext>
            </p:extLst>
          </p:nvPr>
        </p:nvGraphicFramePr>
        <p:xfrm>
          <a:off x="7644773" y="660401"/>
          <a:ext cx="4234324" cy="31922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EF0A5CE2-A0D6-AE14-C05D-16FB11C28D28}"/>
              </a:ext>
            </a:extLst>
          </p:cNvPr>
          <p:cNvCxnSpPr>
            <a:cxnSpLocks/>
          </p:cNvCxnSpPr>
          <p:nvPr/>
        </p:nvCxnSpPr>
        <p:spPr>
          <a:xfrm>
            <a:off x="10424160" y="2055033"/>
            <a:ext cx="673768" cy="241575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3D167948-D2BB-02EF-3022-F5A4CF033CBF}"/>
              </a:ext>
            </a:extLst>
          </p:cNvPr>
          <p:cNvCxnSpPr/>
          <p:nvPr/>
        </p:nvCxnSpPr>
        <p:spPr>
          <a:xfrm flipV="1">
            <a:off x="10404909" y="1619255"/>
            <a:ext cx="712270" cy="118257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>
            <a:extLst>
              <a:ext uri="{FF2B5EF4-FFF2-40B4-BE49-F238E27FC236}">
                <a16:creationId xmlns:a16="http://schemas.microsoft.com/office/drawing/2014/main" id="{8FE1ADA0-ADF6-E05F-8D11-11AB5F7FD43D}"/>
              </a:ext>
            </a:extLst>
          </p:cNvPr>
          <p:cNvSpPr txBox="1"/>
          <p:nvPr/>
        </p:nvSpPr>
        <p:spPr>
          <a:xfrm>
            <a:off x="10374890" y="1381142"/>
            <a:ext cx="77230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b="1" i="1" dirty="0">
                <a:solidFill>
                  <a:srgbClr val="00B05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+ 19,9%</a:t>
            </a:r>
            <a:endParaRPr lang="fr-FR" sz="1200" b="1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DA78AA2C-2C57-D908-1E9B-449B030C76F5}"/>
              </a:ext>
            </a:extLst>
          </p:cNvPr>
          <p:cNvSpPr txBox="1"/>
          <p:nvPr/>
        </p:nvSpPr>
        <p:spPr>
          <a:xfrm>
            <a:off x="8027470" y="925027"/>
            <a:ext cx="5005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latin typeface="Poppins" panose="00000500000000000000" pitchFamily="2" charset="0"/>
                <a:cs typeface="Poppins" panose="00000500000000000000" pitchFamily="2" charset="0"/>
              </a:rPr>
              <a:t>865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1B34C1B4-C20D-264A-9169-EFB5C79AC44F}"/>
              </a:ext>
            </a:extLst>
          </p:cNvPr>
          <p:cNvSpPr txBox="1"/>
          <p:nvPr/>
        </p:nvSpPr>
        <p:spPr>
          <a:xfrm>
            <a:off x="9005686" y="1133349"/>
            <a:ext cx="5005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latin typeface="Poppins" panose="00000500000000000000" pitchFamily="2" charset="0"/>
                <a:cs typeface="Poppins" panose="00000500000000000000" pitchFamily="2" charset="0"/>
              </a:rPr>
              <a:t>774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3DAD9C70-F73F-C05C-2D33-96D97892606C}"/>
              </a:ext>
            </a:extLst>
          </p:cNvPr>
          <p:cNvSpPr txBox="1"/>
          <p:nvPr/>
        </p:nvSpPr>
        <p:spPr>
          <a:xfrm>
            <a:off x="10003152" y="1004474"/>
            <a:ext cx="5005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latin typeface="Poppins" panose="00000500000000000000" pitchFamily="2" charset="0"/>
                <a:cs typeface="Poppins" panose="00000500000000000000" pitchFamily="2" charset="0"/>
              </a:rPr>
              <a:t>833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E29E5B76-6D12-DFB2-AD7E-2E43DEAB7AAD}"/>
              </a:ext>
            </a:extLst>
          </p:cNvPr>
          <p:cNvSpPr txBox="1"/>
          <p:nvPr/>
        </p:nvSpPr>
        <p:spPr>
          <a:xfrm>
            <a:off x="10981368" y="1224828"/>
            <a:ext cx="5005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>
                <a:latin typeface="Poppins" panose="00000500000000000000" pitchFamily="2" charset="0"/>
                <a:cs typeface="Poppins" panose="00000500000000000000" pitchFamily="2" charset="0"/>
              </a:rPr>
              <a:t>738</a:t>
            </a:r>
          </a:p>
        </p:txBody>
      </p:sp>
    </p:spTree>
    <p:extLst>
      <p:ext uri="{BB962C8B-B14F-4D97-AF65-F5344CB8AC3E}">
        <p14:creationId xmlns:p14="http://schemas.microsoft.com/office/powerpoint/2010/main" val="2933204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10" grpId="0"/>
      <p:bldGraphic spid="13" grpId="0">
        <p:bldAsOne/>
      </p:bldGraphic>
      <p:bldP spid="20" grpId="0"/>
      <p:bldP spid="23" grpId="0"/>
      <p:bldP spid="24" grpId="0"/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75">
            <a:extLst>
              <a:ext uri="{FF2B5EF4-FFF2-40B4-BE49-F238E27FC236}">
                <a16:creationId xmlns:a16="http://schemas.microsoft.com/office/drawing/2014/main" id="{E0955473-7AD1-4899-40DF-CE2957311C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97975" y="2439774"/>
            <a:ext cx="9596049" cy="1978451"/>
          </a:xfrm>
          <a:prstGeom prst="roundRect">
            <a:avLst>
              <a:gd name="adj" fmla="val 50000"/>
            </a:avLst>
          </a:prstGeom>
          <a:solidFill>
            <a:srgbClr val="EBBDA9">
              <a:alpha val="55000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1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7297074-81F2-47E9-A93C-81C782856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76621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fr-FR" sz="2800" dirty="0">
                <a:solidFill>
                  <a:schemeClr val="accent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Merci pour votre attention</a:t>
            </a:r>
            <a:endParaRPr lang="fr-FR" sz="2800" i="1" dirty="0">
              <a:solidFill>
                <a:schemeClr val="accent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F2EB946-E3BB-B414-37A8-960A8AA304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50" y="87420"/>
            <a:ext cx="826883" cy="555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734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S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52864"/>
      </a:accent1>
      <a:accent2>
        <a:srgbClr val="EBBDA9"/>
      </a:accent2>
      <a:accent3>
        <a:srgbClr val="7BBBB2"/>
      </a:accent3>
      <a:accent4>
        <a:srgbClr val="752864"/>
      </a:accent4>
      <a:accent5>
        <a:srgbClr val="EBBDA9"/>
      </a:accent5>
      <a:accent6>
        <a:srgbClr val="7BBBB2"/>
      </a:accent6>
      <a:hlink>
        <a:srgbClr val="FFFFFF"/>
      </a:hlink>
      <a:folHlink>
        <a:srgbClr val="FFFF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118</Words>
  <Application>Microsoft Office PowerPoint</Application>
  <PresentationFormat>Grand écran</PresentationFormat>
  <Paragraphs>30</Paragraphs>
  <Slides>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Poppins</vt:lpstr>
      <vt:lpstr>Poppins</vt:lpstr>
      <vt:lpstr>Poppins </vt:lpstr>
      <vt:lpstr>Office Theme</vt:lpstr>
      <vt:lpstr>Diapositive de tableau de bord 1</vt:lpstr>
      <vt:lpstr>Présentation PowerPoint</vt:lpstr>
      <vt:lpstr>Merci pour votre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Réunion de l’encadrement</dc:title>
  <dc:creator>Khadijatou NAKOULIMA</dc:creator>
  <cp:lastModifiedBy>Lauriane Le Flour</cp:lastModifiedBy>
  <cp:revision>56</cp:revision>
  <dcterms:created xsi:type="dcterms:W3CDTF">2020-02-03T12:38:28Z</dcterms:created>
  <dcterms:modified xsi:type="dcterms:W3CDTF">2026-02-17T13:06:53Z</dcterms:modified>
</cp:coreProperties>
</file>